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2"/>
  </p:notesMasterIdLst>
  <p:handoutMasterIdLst>
    <p:handoutMasterId r:id="rId13"/>
  </p:handoutMasterIdLst>
  <p:sldIdLst>
    <p:sldId id="256" r:id="rId2"/>
    <p:sldId id="257" r:id="rId3"/>
    <p:sldId id="299" r:id="rId4"/>
    <p:sldId id="325" r:id="rId5"/>
    <p:sldId id="322" r:id="rId6"/>
    <p:sldId id="323" r:id="rId7"/>
    <p:sldId id="326" r:id="rId8"/>
    <p:sldId id="327" r:id="rId9"/>
    <p:sldId id="328" r:id="rId10"/>
    <p:sldId id="32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17" autoAdjust="0"/>
    <p:restoredTop sz="94660"/>
  </p:normalViewPr>
  <p:slideViewPr>
    <p:cSldViewPr>
      <p:cViewPr varScale="1">
        <p:scale>
          <a:sx n="110" d="100"/>
          <a:sy n="110" d="100"/>
        </p:scale>
        <p:origin x="1098" y="108"/>
      </p:cViewPr>
      <p:guideLst>
        <p:guide orient="horz" pos="2160"/>
        <p:guide pos="2880"/>
      </p:guideLst>
    </p:cSldViewPr>
  </p:slideViewPr>
  <p:notesTextViewPr>
    <p:cViewPr>
      <p:scale>
        <a:sx n="1" d="1"/>
        <a:sy n="1" d="1"/>
      </p:scale>
      <p:origin x="0" y="0"/>
    </p:cViewPr>
  </p:notesTextViewPr>
  <p:notesViewPr>
    <p:cSldViewPr>
      <p:cViewPr varScale="1">
        <p:scale>
          <a:sx n="54" d="100"/>
          <a:sy n="54" d="100"/>
        </p:scale>
        <p:origin x="-2832"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AECB83-8D60-47BB-929E-756D8F8F1CEC}" type="datetimeFigureOut">
              <a:rPr lang="en-CA" smtClean="0"/>
              <a:t>14/01/2015</a:t>
            </a:fld>
            <a:endParaRPr lang="en-CA"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704FE9B-CF9D-4387-B301-9A7F0440A01A}" type="slidenum">
              <a:rPr lang="en-CA" smtClean="0"/>
              <a:t>‹#›</a:t>
            </a:fld>
            <a:endParaRPr lang="en-CA" dirty="0"/>
          </a:p>
        </p:txBody>
      </p:sp>
    </p:spTree>
    <p:extLst>
      <p:ext uri="{BB962C8B-B14F-4D97-AF65-F5344CB8AC3E}">
        <p14:creationId xmlns:p14="http://schemas.microsoft.com/office/powerpoint/2010/main" val="20998482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B5E2C4-DCE2-4343-8AC2-DBBF19347318}" type="datetimeFigureOut">
              <a:rPr lang="en-CA" smtClean="0"/>
              <a:t>14/01/2015</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39D979-1A1E-47F8-92BE-F958D4C50B5A}" type="slidenum">
              <a:rPr lang="en-CA" smtClean="0"/>
              <a:t>‹#›</a:t>
            </a:fld>
            <a:endParaRPr lang="en-CA" dirty="0"/>
          </a:p>
        </p:txBody>
      </p:sp>
    </p:spTree>
    <p:extLst>
      <p:ext uri="{BB962C8B-B14F-4D97-AF65-F5344CB8AC3E}">
        <p14:creationId xmlns:p14="http://schemas.microsoft.com/office/powerpoint/2010/main" val="3000561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79CF151-D850-4B47-B86B-D64A5B6E09DD}" type="datetimeFigureOut">
              <a:rPr lang="en-CA" smtClean="0"/>
              <a:t>14/01/2015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9CF151-D850-4B47-B86B-D64A5B6E09DD}" type="datetimeFigureOut">
              <a:rPr lang="en-CA" smtClean="0"/>
              <a:t>14/01/2015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9CF151-D850-4B47-B86B-D64A5B6E09DD}" type="datetimeFigureOut">
              <a:rPr lang="en-CA" smtClean="0"/>
              <a:t>14/01/2015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182880" indent="-182880">
              <a:buFontTx/>
              <a:buBlip>
                <a:blip r:embed="rId2"/>
              </a:buBlip>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879CF151-D850-4B47-B86B-D64A5B6E09DD}" type="datetimeFigureOut">
              <a:rPr lang="en-CA" smtClean="0"/>
              <a:t>14/01/2015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dirty="0"/>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00392" y="116632"/>
            <a:ext cx="467544" cy="486496"/>
          </a:xfrm>
          <a:prstGeom prst="rect">
            <a:avLst/>
          </a:prstGeom>
        </p:spPr>
      </p:pic>
      <p:pic>
        <p:nvPicPr>
          <p:cNvPr id="2050" name="Picture 2"/>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560494" y="123593"/>
            <a:ext cx="583506" cy="4725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userDrawn="1"/>
        </p:nvSpPr>
        <p:spPr>
          <a:xfrm>
            <a:off x="8560494" y="-1"/>
            <a:ext cx="583506" cy="1235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9CF151-D850-4B47-B86B-D64A5B6E09DD}" type="datetimeFigureOut">
              <a:rPr lang="en-CA" smtClean="0"/>
              <a:t>14/01/2015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9CF151-D850-4B47-B86B-D64A5B6E09DD}" type="datetimeFigureOut">
              <a:rPr lang="en-CA" smtClean="0"/>
              <a:t>14/01/2015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9CF151-D850-4B47-B86B-D64A5B6E09DD}" type="datetimeFigureOut">
              <a:rPr lang="en-CA" smtClean="0"/>
              <a:t>14/01/2015</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C9AB5E1A-4CBB-46E8-A900-732B86464B65}" type="slidenum">
              <a:rPr lang="en-CA" smtClean="0"/>
              <a:t>‹#›</a:t>
            </a:fld>
            <a:endParaRPr lang="en-CA"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9CF151-D850-4B47-B86B-D64A5B6E09DD}" type="datetimeFigureOut">
              <a:rPr lang="en-CA" smtClean="0"/>
              <a:t>14/01/2015</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9CF151-D850-4B47-B86B-D64A5B6E09DD}" type="datetimeFigureOut">
              <a:rPr lang="en-CA" smtClean="0"/>
              <a:t>14/01/2015</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9CF151-D850-4B47-B86B-D64A5B6E09DD}" type="datetimeFigureOut">
              <a:rPr lang="en-CA" smtClean="0"/>
              <a:t>14/01/2015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C9AB5E1A-4CBB-46E8-A900-732B86464B65}" type="slidenum">
              <a:rPr lang="en-CA" smtClean="0"/>
              <a:t>‹#›</a:t>
            </a:fld>
            <a:endParaRPr lang="en-CA"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9CF151-D850-4B47-B86B-D64A5B6E09DD}" type="datetimeFigureOut">
              <a:rPr lang="en-CA" smtClean="0"/>
              <a:t>14/01/2015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879CF151-D850-4B47-B86B-D64A5B6E09DD}" type="datetimeFigureOut">
              <a:rPr lang="en-CA" smtClean="0"/>
              <a:t>14/01/2015</a:t>
            </a:fld>
            <a:endParaRPr lang="en-CA"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CA"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C9AB5E1A-4CBB-46E8-A900-732B86464B65}" type="slidenum">
              <a:rPr lang="en-CA" smtClean="0"/>
              <a:t>‹#›</a:t>
            </a:fld>
            <a:endParaRPr lang="en-CA"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par>
    </p:tnLst>
  </p:timing>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dirty="0" smtClean="0">
                <a:effectLst/>
              </a:rPr>
              <a:t>Meadowbank Water License Renewal</a:t>
            </a:r>
            <a:endParaRPr lang="en-CA" dirty="0"/>
          </a:p>
        </p:txBody>
      </p:sp>
      <p:sp>
        <p:nvSpPr>
          <p:cNvPr id="3" name="Subtitle 2"/>
          <p:cNvSpPr>
            <a:spLocks noGrp="1"/>
          </p:cNvSpPr>
          <p:nvPr>
            <p:ph type="subTitle" idx="1"/>
          </p:nvPr>
        </p:nvSpPr>
        <p:spPr/>
        <p:txBody>
          <a:bodyPr/>
          <a:lstStyle/>
          <a:p>
            <a:r>
              <a:rPr lang="en-CA" dirty="0"/>
              <a:t>NWB 2AM </a:t>
            </a:r>
            <a:r>
              <a:rPr lang="en-CA" dirty="0" smtClean="0"/>
              <a:t>MEA0815</a:t>
            </a:r>
          </a:p>
          <a:p>
            <a:r>
              <a:rPr lang="en-CA" sz="1400" dirty="0"/>
              <a:t>January 14-15, 2015,</a:t>
            </a:r>
          </a:p>
          <a:p>
            <a:r>
              <a:rPr lang="en-CA" sz="1400" dirty="0"/>
              <a:t>Community of Baker Lake, NU</a:t>
            </a:r>
          </a:p>
          <a:p>
            <a:endParaRPr lang="en-CA" dirty="0"/>
          </a:p>
        </p:txBody>
      </p:sp>
      <p:pic>
        <p:nvPicPr>
          <p:cNvPr id="4" name="Picture 3"/>
          <p:cNvPicPr>
            <a:picLocks noChangeAspect="1"/>
          </p:cNvPicPr>
          <p:nvPr/>
        </p:nvPicPr>
        <p:blipFill rotWithShape="1">
          <a:blip r:embed="rId2"/>
          <a:srcRect l="21221" t="14563" r="22328" b="58859"/>
          <a:stretch/>
        </p:blipFill>
        <p:spPr>
          <a:xfrm>
            <a:off x="74199" y="4678914"/>
            <a:ext cx="6689971" cy="1770874"/>
          </a:xfrm>
          <a:prstGeom prst="rect">
            <a:avLst/>
          </a:prstGeom>
        </p:spPr>
      </p:pic>
      <p:sp>
        <p:nvSpPr>
          <p:cNvPr id="11" name="Rectangle 10"/>
          <p:cNvSpPr/>
          <p:nvPr/>
        </p:nvSpPr>
        <p:spPr>
          <a:xfrm>
            <a:off x="6723008" y="121411"/>
            <a:ext cx="2409078" cy="685396"/>
          </a:xfrm>
          <a:prstGeom prst="rect">
            <a:avLst/>
          </a:prstGeom>
          <a:solidFill>
            <a:schemeClr val="bg1"/>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6" name="Group 25"/>
          <p:cNvGrpSpPr/>
          <p:nvPr/>
        </p:nvGrpSpPr>
        <p:grpSpPr>
          <a:xfrm>
            <a:off x="6723008" y="133052"/>
            <a:ext cx="2420992" cy="673756"/>
            <a:chOff x="179512" y="5678734"/>
            <a:chExt cx="3636866" cy="1012131"/>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512" y="5678734"/>
              <a:ext cx="972699" cy="1012131"/>
            </a:xfrm>
            <a:prstGeom prst="rect">
              <a:avLst/>
            </a:prstGeom>
          </p:spPr>
        </p:pic>
        <p:sp>
          <p:nvSpPr>
            <p:cNvPr id="14" name="TextBox 13"/>
            <p:cNvSpPr txBox="1"/>
            <p:nvPr/>
          </p:nvSpPr>
          <p:spPr>
            <a:xfrm>
              <a:off x="1195200" y="5722450"/>
              <a:ext cx="2621178" cy="462349"/>
            </a:xfrm>
            <a:prstGeom prst="rect">
              <a:avLst/>
            </a:prstGeom>
            <a:noFill/>
          </p:spPr>
          <p:txBody>
            <a:bodyPr wrap="square" lIns="0" tIns="0" rIns="0" bIns="0" rtlCol="0">
              <a:spAutoFit/>
            </a:bodyPr>
            <a:lstStyle/>
            <a:p>
              <a:r>
                <a:rPr lang="en-CA" sz="2000" dirty="0" smtClean="0">
                  <a:latin typeface="Arial" panose="020B0604020202020204" pitchFamily="34" charset="0"/>
                  <a:cs typeface="Arial" panose="020B0604020202020204" pitchFamily="34" charset="0"/>
                </a:rPr>
                <a:t>Hutchinson</a:t>
              </a:r>
              <a:endParaRPr lang="en-CA" sz="2000" dirty="0">
                <a:latin typeface="Arial" panose="020B0604020202020204" pitchFamily="34" charset="0"/>
                <a:cs typeface="Arial" panose="020B0604020202020204" pitchFamily="34" charset="0"/>
              </a:endParaRPr>
            </a:p>
          </p:txBody>
        </p:sp>
        <p:sp>
          <p:nvSpPr>
            <p:cNvPr id="15" name="TextBox 14"/>
            <p:cNvSpPr txBox="1"/>
            <p:nvPr/>
          </p:nvSpPr>
          <p:spPr>
            <a:xfrm>
              <a:off x="1195200" y="6237892"/>
              <a:ext cx="2603281" cy="231174"/>
            </a:xfrm>
            <a:prstGeom prst="rect">
              <a:avLst/>
            </a:prstGeom>
            <a:noFill/>
          </p:spPr>
          <p:txBody>
            <a:bodyPr wrap="square" lIns="0" tIns="0" rIns="0" bIns="0" rtlCol="0">
              <a:spAutoFit/>
            </a:bodyPr>
            <a:lstStyle/>
            <a:p>
              <a:r>
                <a:rPr lang="en-CA" sz="1000" dirty="0">
                  <a:latin typeface="Arial" panose="020B0604020202020204" pitchFamily="34" charset="0"/>
                  <a:cs typeface="Arial" panose="020B0604020202020204" pitchFamily="34" charset="0"/>
                </a:rPr>
                <a:t>Environmental Sciences Ltd.</a:t>
              </a:r>
            </a:p>
          </p:txBody>
        </p:sp>
        <p:cxnSp>
          <p:nvCxnSpPr>
            <p:cNvPr id="16" name="Straight Connector 15"/>
            <p:cNvCxnSpPr/>
            <p:nvPr/>
          </p:nvCxnSpPr>
          <p:spPr>
            <a:xfrm>
              <a:off x="1196096" y="6156000"/>
              <a:ext cx="2439800" cy="0"/>
            </a:xfrm>
            <a:prstGeom prst="line">
              <a:avLst/>
            </a:prstGeom>
            <a:ln w="95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1" name="AutoShape 7"/>
            <p:cNvCxnSpPr>
              <a:cxnSpLocks noChangeShapeType="1"/>
            </p:cNvCxnSpPr>
            <p:nvPr/>
          </p:nvCxnSpPr>
          <p:spPr bwMode="auto">
            <a:xfrm>
              <a:off x="1195200" y="6184800"/>
              <a:ext cx="2440696" cy="0"/>
            </a:xfrm>
            <a:prstGeom prst="straightConnector1">
              <a:avLst/>
            </a:prstGeom>
            <a:noFill/>
            <a:ln w="9525">
              <a:solidFill>
                <a:srgbClr val="00B0F0"/>
              </a:solidFill>
              <a:round/>
              <a:headEnd/>
              <a:tailEnd/>
            </a:ln>
            <a:extLst>
              <a:ext uri="{909E8E84-426E-40DD-AFC4-6F175D3DCCD1}">
                <a14:hiddenFill xmlns:a14="http://schemas.microsoft.com/office/drawing/2010/main">
                  <a:noFill/>
                </a14:hiddenFill>
              </a:ext>
            </a:extLst>
          </p:spPr>
        </p:cxnSp>
        <p:cxnSp>
          <p:nvCxnSpPr>
            <p:cNvPr id="23" name="AutoShape 8"/>
            <p:cNvCxnSpPr>
              <a:cxnSpLocks noChangeShapeType="1"/>
            </p:cNvCxnSpPr>
            <p:nvPr/>
          </p:nvCxnSpPr>
          <p:spPr bwMode="auto">
            <a:xfrm>
              <a:off x="1196096" y="6213600"/>
              <a:ext cx="2439800" cy="0"/>
            </a:xfrm>
            <a:prstGeom prst="straightConnector1">
              <a:avLst/>
            </a:prstGeom>
            <a:noFill/>
            <a:ln w="9525">
              <a:solidFill>
                <a:schemeClr val="bg1">
                  <a:lumMod val="65000"/>
                  <a:lumOff val="0"/>
                </a:schemeClr>
              </a:solidFill>
              <a:round/>
              <a:headEnd/>
              <a:tailEnd/>
            </a:ln>
            <a:extLst>
              <a:ext uri="{909E8E84-426E-40DD-AFC4-6F175D3DCCD1}">
                <a14:hiddenFill xmlns:a14="http://schemas.microsoft.com/office/drawing/2010/main">
                  <a:noFill/>
                </a14:hiddenFill>
              </a:ext>
            </a:extLst>
          </p:spPr>
        </p:cxnSp>
      </p:gr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4150" y="876353"/>
            <a:ext cx="1009706" cy="5585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18926" y="4583791"/>
            <a:ext cx="1923766" cy="1961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2437560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Closure and Reclamation Planning</a:t>
            </a:r>
            <a:endParaRPr lang="en-CA" dirty="0"/>
          </a:p>
        </p:txBody>
      </p:sp>
      <p:sp>
        <p:nvSpPr>
          <p:cNvPr id="3" name="Content Placeholder 2"/>
          <p:cNvSpPr>
            <a:spLocks noGrp="1"/>
          </p:cNvSpPr>
          <p:nvPr>
            <p:ph idx="1"/>
          </p:nvPr>
        </p:nvSpPr>
        <p:spPr/>
        <p:txBody>
          <a:bodyPr>
            <a:normAutofit lnSpcReduction="10000"/>
          </a:bodyPr>
          <a:lstStyle/>
          <a:p>
            <a:r>
              <a:rPr lang="en-CA" dirty="0" smtClean="0"/>
              <a:t>KIA-IR-8, 29, 30, 31</a:t>
            </a:r>
          </a:p>
          <a:p>
            <a:endParaRPr lang="en-CA" dirty="0"/>
          </a:p>
          <a:p>
            <a:r>
              <a:rPr lang="en-CA" dirty="0" smtClean="0"/>
              <a:t>Our concerns focused on </a:t>
            </a:r>
          </a:p>
          <a:p>
            <a:pPr lvl="1"/>
            <a:r>
              <a:rPr lang="en-CA" dirty="0"/>
              <a:t>L</a:t>
            </a:r>
            <a:r>
              <a:rPr lang="en-CA" dirty="0" smtClean="0"/>
              <a:t>ong term monitoring to ensure no long term impacts of mining on the aquatic environment</a:t>
            </a:r>
          </a:p>
          <a:p>
            <a:pPr lvl="1"/>
            <a:r>
              <a:rPr lang="en-CA" dirty="0" smtClean="0"/>
              <a:t>Successful capping of potentially acid generating rock and the tailings storage facility using non acid generating rock and adequate freeze back</a:t>
            </a:r>
          </a:p>
          <a:p>
            <a:endParaRPr lang="en-CA" dirty="0"/>
          </a:p>
          <a:p>
            <a:r>
              <a:rPr lang="en-CA" dirty="0" smtClean="0"/>
              <a:t>AEM has assured the KIA of its long term monitoring activities and is conducting focused research to ensure isolation of potential chemical hazards associated with the tailings storage facility and potentially acid generating rock</a:t>
            </a:r>
            <a:endParaRPr lang="en-CA" dirty="0"/>
          </a:p>
        </p:txBody>
      </p:sp>
    </p:spTree>
    <p:extLst>
      <p:ext uri="{BB962C8B-B14F-4D97-AF65-F5344CB8AC3E}">
        <p14:creationId xmlns:p14="http://schemas.microsoft.com/office/powerpoint/2010/main" val="8025159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dirty="0" smtClean="0"/>
              <a:t>Overview</a:t>
            </a:r>
            <a:endParaRPr lang="en-CA" dirty="0"/>
          </a:p>
        </p:txBody>
      </p:sp>
      <p:sp>
        <p:nvSpPr>
          <p:cNvPr id="5" name="Content Placeholder 4"/>
          <p:cNvSpPr>
            <a:spLocks noGrp="1"/>
          </p:cNvSpPr>
          <p:nvPr>
            <p:ph idx="1"/>
          </p:nvPr>
        </p:nvSpPr>
        <p:spPr/>
        <p:txBody>
          <a:bodyPr>
            <a:normAutofit lnSpcReduction="10000"/>
          </a:bodyPr>
          <a:lstStyle/>
          <a:p>
            <a:pPr>
              <a:buBlip>
                <a:blip r:embed="rId2"/>
              </a:buBlip>
            </a:pPr>
            <a:r>
              <a:rPr lang="en-CA" dirty="0"/>
              <a:t>Our review </a:t>
            </a:r>
            <a:r>
              <a:rPr lang="en-CA" dirty="0" smtClean="0"/>
              <a:t>was comprised </a:t>
            </a:r>
            <a:r>
              <a:rPr lang="en-CA" dirty="0"/>
              <a:t>of </a:t>
            </a:r>
            <a:endParaRPr lang="en-CA" dirty="0" smtClean="0"/>
          </a:p>
          <a:p>
            <a:pPr lvl="1"/>
            <a:r>
              <a:rPr lang="en-CA" dirty="0" smtClean="0"/>
              <a:t>27 </a:t>
            </a:r>
            <a:r>
              <a:rPr lang="en-CA" dirty="0"/>
              <a:t>separate information requests (IRs</a:t>
            </a:r>
            <a:r>
              <a:rPr lang="en-CA" dirty="0" smtClean="0"/>
              <a:t>) from Hutchinson Environmental Sciences Ltd.</a:t>
            </a:r>
          </a:p>
          <a:p>
            <a:pPr lvl="1"/>
            <a:r>
              <a:rPr lang="en-CA" dirty="0" smtClean="0"/>
              <a:t>4 separate Information requests from GeoVector Management Inc.</a:t>
            </a:r>
          </a:p>
          <a:p>
            <a:pPr>
              <a:buBlip>
                <a:blip r:embed="rId2"/>
              </a:buBlip>
            </a:pPr>
            <a:endParaRPr lang="en-CA" dirty="0" smtClean="0"/>
          </a:p>
          <a:p>
            <a:pPr>
              <a:buBlip>
                <a:blip r:embed="rId2"/>
              </a:buBlip>
            </a:pPr>
            <a:r>
              <a:rPr lang="en-CA" dirty="0" smtClean="0"/>
              <a:t>We </a:t>
            </a:r>
            <a:r>
              <a:rPr lang="en-CA" dirty="0"/>
              <a:t>have</a:t>
            </a:r>
            <a:r>
              <a:rPr lang="en-CA" dirty="0" smtClean="0"/>
              <a:t> communicated with AEM over the past three months and have resolved all our issues</a:t>
            </a:r>
          </a:p>
          <a:p>
            <a:pPr marL="0" indent="0">
              <a:buNone/>
            </a:pPr>
            <a:endParaRPr lang="en-CA" dirty="0"/>
          </a:p>
          <a:p>
            <a:pPr>
              <a:buBlip>
                <a:blip r:embed="rId2"/>
              </a:buBlip>
            </a:pPr>
            <a:r>
              <a:rPr lang="en-CA" dirty="0" smtClean="0"/>
              <a:t>This </a:t>
            </a:r>
            <a:r>
              <a:rPr lang="en-CA" dirty="0"/>
              <a:t>presentation accompanies </a:t>
            </a:r>
            <a:r>
              <a:rPr lang="en-CA" dirty="0" smtClean="0"/>
              <a:t>AEM’s submission to the NWB on January 13, 2014 which contains the specific language agreed to by both parties: </a:t>
            </a:r>
          </a:p>
          <a:p>
            <a:pPr lvl="1"/>
            <a:r>
              <a:rPr lang="en-CA" dirty="0" smtClean="0"/>
              <a:t>“</a:t>
            </a:r>
            <a:r>
              <a:rPr lang="en-CA" i="1" dirty="0" smtClean="0"/>
              <a:t>NWB </a:t>
            </a:r>
            <a:r>
              <a:rPr lang="en-CA" i="1" dirty="0"/>
              <a:t>2AM MEA0815 Preliminary AEM </a:t>
            </a:r>
            <a:r>
              <a:rPr lang="en-CA" i="1" dirty="0" smtClean="0"/>
              <a:t>response </a:t>
            </a:r>
            <a:r>
              <a:rPr lang="en-CA" i="1" dirty="0"/>
              <a:t>to Technical Comments WL Renewal_revised on </a:t>
            </a:r>
            <a:r>
              <a:rPr lang="en-CA" i="1" dirty="0" smtClean="0"/>
              <a:t>01132015</a:t>
            </a:r>
            <a:r>
              <a:rPr lang="en-CA" dirty="0" smtClean="0"/>
              <a:t>”</a:t>
            </a:r>
            <a:endParaRPr lang="en-CA" i="1" dirty="0" smtClean="0"/>
          </a:p>
        </p:txBody>
      </p:sp>
    </p:spTree>
    <p:extLst>
      <p:ext uri="{BB962C8B-B14F-4D97-AF65-F5344CB8AC3E}">
        <p14:creationId xmlns:p14="http://schemas.microsoft.com/office/powerpoint/2010/main" val="156692061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dirty="0" smtClean="0"/>
              <a:t>Guiding Principles</a:t>
            </a:r>
            <a:endParaRPr lang="en-CA" dirty="0"/>
          </a:p>
        </p:txBody>
      </p:sp>
      <p:sp>
        <p:nvSpPr>
          <p:cNvPr id="5" name="Content Placeholder 4"/>
          <p:cNvSpPr>
            <a:spLocks noGrp="1"/>
          </p:cNvSpPr>
          <p:nvPr>
            <p:ph idx="1"/>
          </p:nvPr>
        </p:nvSpPr>
        <p:spPr/>
        <p:txBody>
          <a:bodyPr>
            <a:normAutofit/>
          </a:bodyPr>
          <a:lstStyle/>
          <a:p>
            <a:pPr>
              <a:buBlip>
                <a:blip r:embed="rId2"/>
              </a:buBlip>
            </a:pPr>
            <a:r>
              <a:rPr lang="en-CA" dirty="0"/>
              <a:t>Our review is guided by </a:t>
            </a:r>
          </a:p>
          <a:p>
            <a:pPr lvl="1"/>
            <a:r>
              <a:rPr lang="en-CA" dirty="0"/>
              <a:t>Nunavut Water Board’s (NWB) water quality framework</a:t>
            </a:r>
          </a:p>
          <a:p>
            <a:pPr lvl="2">
              <a:buFont typeface="Courier New" panose="02070309020205020404" pitchFamily="49" charset="0"/>
              <a:buChar char="o"/>
            </a:pPr>
            <a:r>
              <a:rPr lang="en-CA" dirty="0"/>
              <a:t>protect, manage and regulate freshwaters in Nunavut in a manner that will provide the optimum benefits for the residents of the territory in particular and Canadians in general</a:t>
            </a:r>
          </a:p>
          <a:p>
            <a:pPr lvl="1"/>
            <a:r>
              <a:rPr lang="en-CA" dirty="0"/>
              <a:t>The Nunavut Land Claims Agreement, and </a:t>
            </a:r>
          </a:p>
          <a:p>
            <a:pPr lvl="1"/>
            <a:r>
              <a:rPr lang="en-CA" dirty="0"/>
              <a:t>The </a:t>
            </a:r>
            <a:r>
              <a:rPr lang="en-CA" dirty="0" smtClean="0"/>
              <a:t>Kivalliq </a:t>
            </a:r>
            <a:r>
              <a:rPr lang="en-CA" dirty="0"/>
              <a:t>Inuit Association’s right to minimized changes to the environment</a:t>
            </a:r>
          </a:p>
          <a:p>
            <a:pPr>
              <a:buBlip>
                <a:blip r:embed="rId2"/>
              </a:buBlip>
            </a:pPr>
            <a:r>
              <a:rPr lang="en-CA" dirty="0"/>
              <a:t>Our presentation accompanies our submission to the NWB: </a:t>
            </a:r>
          </a:p>
          <a:p>
            <a:pPr lvl="1"/>
            <a:r>
              <a:rPr lang="en-CA" i="1" dirty="0"/>
              <a:t>Hutchinson Environmental Sciences Ltd. 2014. Meadowbank Water License Review. Prepared for GeoVector Management Inc. and the Kivalliq Inuit Association.</a:t>
            </a:r>
          </a:p>
        </p:txBody>
      </p:sp>
    </p:spTree>
    <p:extLst>
      <p:ext uri="{BB962C8B-B14F-4D97-AF65-F5344CB8AC3E}">
        <p14:creationId xmlns:p14="http://schemas.microsoft.com/office/powerpoint/2010/main" val="92593050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CA" dirty="0" smtClean="0">
                <a:solidFill>
                  <a:schemeClr val="bg1"/>
                </a:solidFill>
              </a:rPr>
              <a:t>Overview of Issues</a:t>
            </a:r>
            <a:endParaRPr lang="en-CA" dirty="0">
              <a:solidFill>
                <a:schemeClr val="bg1"/>
              </a:solidFill>
            </a:endParaRPr>
          </a:p>
        </p:txBody>
      </p:sp>
      <p:sp>
        <p:nvSpPr>
          <p:cNvPr id="5" name="Text Placeholder 4"/>
          <p:cNvSpPr>
            <a:spLocks noGrp="1"/>
          </p:cNvSpPr>
          <p:nvPr>
            <p:ph type="body" idx="1"/>
          </p:nvPr>
        </p:nvSpPr>
        <p:spPr/>
        <p:txBody>
          <a:bodyPr/>
          <a:lstStyle/>
          <a:p>
            <a:endParaRPr lang="en-CA" dirty="0"/>
          </a:p>
        </p:txBody>
      </p:sp>
    </p:spTree>
    <p:extLst>
      <p:ext uri="{BB962C8B-B14F-4D97-AF65-F5344CB8AC3E}">
        <p14:creationId xmlns:p14="http://schemas.microsoft.com/office/powerpoint/2010/main" val="8040627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Freshwater Quantity</a:t>
            </a:r>
          </a:p>
        </p:txBody>
      </p:sp>
      <p:sp>
        <p:nvSpPr>
          <p:cNvPr id="3" name="Content Placeholder 2"/>
          <p:cNvSpPr>
            <a:spLocks noGrp="1"/>
          </p:cNvSpPr>
          <p:nvPr>
            <p:ph idx="1"/>
          </p:nvPr>
        </p:nvSpPr>
        <p:spPr/>
        <p:txBody>
          <a:bodyPr>
            <a:normAutofit/>
          </a:bodyPr>
          <a:lstStyle/>
          <a:p>
            <a:r>
              <a:rPr lang="en-CA" dirty="0"/>
              <a:t>KIR-IR-01</a:t>
            </a:r>
            <a:r>
              <a:rPr lang="en-CA" dirty="0" smtClean="0"/>
              <a:t>, 01B, 23</a:t>
            </a:r>
          </a:p>
          <a:p>
            <a:endParaRPr lang="en-CA" dirty="0" smtClean="0"/>
          </a:p>
          <a:p>
            <a:r>
              <a:rPr lang="en-CA" dirty="0" smtClean="0"/>
              <a:t>Concern with the increase in freshwater requested by AEM and the impact it may have on Third Portage Lake</a:t>
            </a:r>
          </a:p>
          <a:p>
            <a:r>
              <a:rPr lang="en-CA" dirty="0" smtClean="0"/>
              <a:t>AEM and KIA have resolved the issues.  AEM has:</a:t>
            </a:r>
          </a:p>
          <a:p>
            <a:pPr lvl="1"/>
            <a:r>
              <a:rPr lang="en-CA" dirty="0" smtClean="0"/>
              <a:t>Agreed to a staged water license to reflect annual anticipated freshwater usage</a:t>
            </a:r>
          </a:p>
          <a:p>
            <a:pPr lvl="1"/>
            <a:r>
              <a:rPr lang="en-CA" dirty="0" smtClean="0"/>
              <a:t>Demonstrated water usage will have no negative impact on Third Portage Lake</a:t>
            </a:r>
          </a:p>
          <a:p>
            <a:endParaRPr lang="en-CA" dirty="0"/>
          </a:p>
        </p:txBody>
      </p:sp>
    </p:spTree>
    <p:extLst>
      <p:ext uri="{BB962C8B-B14F-4D97-AF65-F5344CB8AC3E}">
        <p14:creationId xmlns:p14="http://schemas.microsoft.com/office/powerpoint/2010/main" val="18017717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Waste Disposal and Management</a:t>
            </a:r>
          </a:p>
        </p:txBody>
      </p:sp>
      <p:sp>
        <p:nvSpPr>
          <p:cNvPr id="3" name="Content Placeholder 2"/>
          <p:cNvSpPr>
            <a:spLocks noGrp="1"/>
          </p:cNvSpPr>
          <p:nvPr>
            <p:ph idx="1"/>
          </p:nvPr>
        </p:nvSpPr>
        <p:spPr/>
        <p:txBody>
          <a:bodyPr/>
          <a:lstStyle/>
          <a:p>
            <a:r>
              <a:rPr lang="en-CA" dirty="0"/>
              <a:t>KIA-IR-25</a:t>
            </a:r>
          </a:p>
          <a:p>
            <a:endParaRPr lang="en-CA" dirty="0" smtClean="0"/>
          </a:p>
          <a:p>
            <a:r>
              <a:rPr lang="en-CA" dirty="0" smtClean="0"/>
              <a:t>Concern </a:t>
            </a:r>
            <a:r>
              <a:rPr lang="en-CA" dirty="0"/>
              <a:t>with seepage from the tailings storage facility into the receiving </a:t>
            </a:r>
            <a:r>
              <a:rPr lang="en-CA" dirty="0" smtClean="0"/>
              <a:t>environment, specifically elevated cyanide concentrations</a:t>
            </a:r>
            <a:endParaRPr lang="en-CA" dirty="0"/>
          </a:p>
          <a:p>
            <a:r>
              <a:rPr lang="en-CA" dirty="0"/>
              <a:t>AEM has resolved this issue with the KIA during the technical </a:t>
            </a:r>
            <a:r>
              <a:rPr lang="en-CA" dirty="0" smtClean="0"/>
              <a:t>meetings</a:t>
            </a:r>
            <a:endParaRPr lang="en-CA" dirty="0"/>
          </a:p>
          <a:p>
            <a:pPr lvl="1"/>
            <a:r>
              <a:rPr lang="en-CA" dirty="0" smtClean="0"/>
              <a:t>AEM will update the Freshet Action Plan to reflect today’s discussions</a:t>
            </a:r>
          </a:p>
          <a:p>
            <a:pPr lvl="1"/>
            <a:r>
              <a:rPr lang="en-CA" dirty="0" smtClean="0"/>
              <a:t>This involves continued monitoring of the receiving environment and mitigation actions to prevent further seepage from through the rock storage facility</a:t>
            </a:r>
            <a:endParaRPr lang="en-CA" dirty="0"/>
          </a:p>
        </p:txBody>
      </p:sp>
    </p:spTree>
    <p:extLst>
      <p:ext uri="{BB962C8B-B14F-4D97-AF65-F5344CB8AC3E}">
        <p14:creationId xmlns:p14="http://schemas.microsoft.com/office/powerpoint/2010/main" val="15619857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Emergency and Spill Contingency Planning</a:t>
            </a:r>
          </a:p>
        </p:txBody>
      </p:sp>
      <p:sp>
        <p:nvSpPr>
          <p:cNvPr id="3" name="Content Placeholder 2"/>
          <p:cNvSpPr>
            <a:spLocks noGrp="1"/>
          </p:cNvSpPr>
          <p:nvPr>
            <p:ph idx="1"/>
          </p:nvPr>
        </p:nvSpPr>
        <p:spPr/>
        <p:txBody>
          <a:bodyPr/>
          <a:lstStyle/>
          <a:p>
            <a:r>
              <a:rPr lang="en-CA" dirty="0"/>
              <a:t>KIA-IR-20, 22, 27</a:t>
            </a:r>
            <a:endParaRPr lang="en-CA" dirty="0" smtClean="0"/>
          </a:p>
          <a:p>
            <a:endParaRPr lang="en-CA" dirty="0" smtClean="0"/>
          </a:p>
          <a:p>
            <a:r>
              <a:rPr lang="en-CA" dirty="0" smtClean="0"/>
              <a:t>Concern AEM did not consider seepage as a spill and that adequate monitoring was occurring in the event of an emergency</a:t>
            </a:r>
          </a:p>
          <a:p>
            <a:pPr lvl="1"/>
            <a:r>
              <a:rPr lang="en-CA" dirty="0" smtClean="0"/>
              <a:t>AEM has amended the license wording to include seepage as a spill</a:t>
            </a:r>
          </a:p>
          <a:p>
            <a:pPr lvl="1"/>
            <a:r>
              <a:rPr lang="en-CA" dirty="0" smtClean="0"/>
              <a:t>AEM has also provided greater clarity for emergency and spill monitoring as well as the associated adaptive response framework</a:t>
            </a:r>
            <a:endParaRPr lang="en-CA" dirty="0"/>
          </a:p>
        </p:txBody>
      </p:sp>
    </p:spTree>
    <p:extLst>
      <p:ext uri="{BB962C8B-B14F-4D97-AF65-F5344CB8AC3E}">
        <p14:creationId xmlns:p14="http://schemas.microsoft.com/office/powerpoint/2010/main" val="35836700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Monitoring</a:t>
            </a:r>
            <a:endParaRPr lang="en-CA" dirty="0"/>
          </a:p>
        </p:txBody>
      </p:sp>
      <p:sp>
        <p:nvSpPr>
          <p:cNvPr id="3" name="Content Placeholder 2"/>
          <p:cNvSpPr>
            <a:spLocks noGrp="1"/>
          </p:cNvSpPr>
          <p:nvPr>
            <p:ph idx="1"/>
          </p:nvPr>
        </p:nvSpPr>
        <p:spPr/>
        <p:txBody>
          <a:bodyPr>
            <a:normAutofit lnSpcReduction="10000"/>
          </a:bodyPr>
          <a:lstStyle/>
          <a:p>
            <a:r>
              <a:rPr lang="en-CA" dirty="0" smtClean="0"/>
              <a:t>KIA-IR-2, 3, 4, 5, 6, 7, 9, 10, 11, 12, 13, 14, 15, 16, 17, 18, 19, 21, 24, 26 and 28</a:t>
            </a:r>
          </a:p>
          <a:p>
            <a:endParaRPr lang="en-CA" dirty="0" smtClean="0"/>
          </a:p>
          <a:p>
            <a:r>
              <a:rPr lang="en-CA" dirty="0" smtClean="0"/>
              <a:t>The majority of KIA’s concerns focused on ensuring AEM adequately assessed impacts to the environment associated with mining activities</a:t>
            </a:r>
          </a:p>
          <a:p>
            <a:r>
              <a:rPr lang="en-CA" dirty="0" smtClean="0"/>
              <a:t>The KIA’s goal was to ensure the receiving environment was sufficiently protected</a:t>
            </a:r>
          </a:p>
          <a:p>
            <a:r>
              <a:rPr lang="en-CA" dirty="0" smtClean="0"/>
              <a:t>Our comments were focused on the Aquatic Effects Monitoring Program and the Core Receiving Environment Monitoring Program</a:t>
            </a:r>
          </a:p>
          <a:p>
            <a:endParaRPr lang="en-CA" dirty="0"/>
          </a:p>
          <a:p>
            <a:r>
              <a:rPr lang="en-CA" dirty="0" smtClean="0"/>
              <a:t>AEM has addressed all KIA’s concerns</a:t>
            </a:r>
          </a:p>
        </p:txBody>
      </p:sp>
    </p:spTree>
    <p:extLst>
      <p:ext uri="{BB962C8B-B14F-4D97-AF65-F5344CB8AC3E}">
        <p14:creationId xmlns:p14="http://schemas.microsoft.com/office/powerpoint/2010/main" val="14007929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Monitoring</a:t>
            </a:r>
            <a:endParaRPr lang="en-CA" dirty="0"/>
          </a:p>
        </p:txBody>
      </p:sp>
      <p:sp>
        <p:nvSpPr>
          <p:cNvPr id="3" name="Content Placeholder 2"/>
          <p:cNvSpPr>
            <a:spLocks noGrp="1"/>
          </p:cNvSpPr>
          <p:nvPr>
            <p:ph idx="1"/>
          </p:nvPr>
        </p:nvSpPr>
        <p:spPr/>
        <p:txBody>
          <a:bodyPr>
            <a:normAutofit fontScale="92500"/>
          </a:bodyPr>
          <a:lstStyle/>
          <a:p>
            <a:r>
              <a:rPr lang="en-CA" dirty="0" smtClean="0"/>
              <a:t>Technical </a:t>
            </a:r>
            <a:r>
              <a:rPr lang="en-CA" dirty="0"/>
              <a:t>comments </a:t>
            </a:r>
            <a:r>
              <a:rPr lang="en-CA" dirty="0" smtClean="0"/>
              <a:t>addressed a variety of issues including:</a:t>
            </a:r>
            <a:endParaRPr lang="en-CA" dirty="0"/>
          </a:p>
          <a:p>
            <a:pPr lvl="1"/>
            <a:r>
              <a:rPr lang="en-CA" dirty="0"/>
              <a:t>Concerning water and sediment quality monitoring results</a:t>
            </a:r>
          </a:p>
          <a:p>
            <a:pPr lvl="1"/>
            <a:r>
              <a:rPr lang="en-CA" dirty="0"/>
              <a:t>Monitored parameters </a:t>
            </a:r>
            <a:r>
              <a:rPr lang="en-CA" dirty="0" smtClean="0"/>
              <a:t>including biological indicators, the suite of assessed chemical parameters and water quality detection limits</a:t>
            </a:r>
            <a:endParaRPr lang="en-CA" dirty="0"/>
          </a:p>
          <a:p>
            <a:pPr lvl="1"/>
            <a:r>
              <a:rPr lang="en-CA" dirty="0"/>
              <a:t>Modeling results and comparisons to measured </a:t>
            </a:r>
            <a:r>
              <a:rPr lang="en-CA" dirty="0" smtClean="0"/>
              <a:t>values</a:t>
            </a:r>
          </a:p>
          <a:p>
            <a:pPr lvl="1"/>
            <a:r>
              <a:rPr lang="en-CA" dirty="0" smtClean="0"/>
              <a:t>Data quality objectives to ensure accuracy of reported data</a:t>
            </a:r>
          </a:p>
          <a:p>
            <a:pPr lvl="1"/>
            <a:r>
              <a:rPr lang="en-CA" dirty="0" smtClean="0"/>
              <a:t>Water license wording for clarity and precision</a:t>
            </a:r>
          </a:p>
          <a:p>
            <a:pPr lvl="1"/>
            <a:r>
              <a:rPr lang="en-CA" dirty="0" smtClean="0"/>
              <a:t>Conditions require the collection of water quality samples at depth</a:t>
            </a:r>
          </a:p>
          <a:p>
            <a:pPr lvl="1"/>
            <a:r>
              <a:rPr lang="en-CA" dirty="0" smtClean="0"/>
              <a:t>Requirements to discuss elevated water and sediment chemistry results in the body of reports</a:t>
            </a:r>
          </a:p>
          <a:p>
            <a:pPr lvl="1"/>
            <a:r>
              <a:rPr lang="en-CA" dirty="0" smtClean="0"/>
              <a:t>Photographic record of preconstruction conditions</a:t>
            </a:r>
          </a:p>
          <a:p>
            <a:pPr lvl="1"/>
            <a:r>
              <a:rPr lang="en-CA" dirty="0" smtClean="0"/>
              <a:t>A reference site for Wally Lake</a:t>
            </a:r>
          </a:p>
          <a:p>
            <a:pPr lvl="1"/>
            <a:r>
              <a:rPr lang="en-CA" dirty="0" smtClean="0"/>
              <a:t>Capacity to statistically detect changes in the receiving environment</a:t>
            </a:r>
            <a:endParaRPr lang="en-CA" dirty="0"/>
          </a:p>
          <a:p>
            <a:pPr lvl="1"/>
            <a:endParaRPr lang="en-CA" dirty="0"/>
          </a:p>
          <a:p>
            <a:pPr lvl="1"/>
            <a:endParaRPr lang="en-CA" dirty="0"/>
          </a:p>
          <a:p>
            <a:endParaRPr lang="en-CA" dirty="0" smtClean="0"/>
          </a:p>
        </p:txBody>
      </p:sp>
    </p:spTree>
    <p:extLst>
      <p:ext uri="{BB962C8B-B14F-4D97-AF65-F5344CB8AC3E}">
        <p14:creationId xmlns:p14="http://schemas.microsoft.com/office/powerpoint/2010/main" val="165190742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3731</TotalTime>
  <Words>676</Words>
  <Application>Microsoft Office PowerPoint</Application>
  <PresentationFormat>On-screen Show (4:3)</PresentationFormat>
  <Paragraphs>73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Courier New</vt:lpstr>
      <vt:lpstr>Clarity</vt:lpstr>
      <vt:lpstr>Meadowbank Water License Renewal</vt:lpstr>
      <vt:lpstr>Overview</vt:lpstr>
      <vt:lpstr>Guiding Principles</vt:lpstr>
      <vt:lpstr>Overview of Issues</vt:lpstr>
      <vt:lpstr>Freshwater Quantity</vt:lpstr>
      <vt:lpstr>Waste Disposal and Management</vt:lpstr>
      <vt:lpstr>Emergency and Spill Contingency Planning</vt:lpstr>
      <vt:lpstr>Monitoring</vt:lpstr>
      <vt:lpstr>Monitoring</vt:lpstr>
      <vt:lpstr>Closure and Reclamation Planning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Nesbitt</dc:creator>
  <cp:lastModifiedBy>Jeff Hart</cp:lastModifiedBy>
  <cp:revision>323</cp:revision>
  <dcterms:created xsi:type="dcterms:W3CDTF">2015-01-05T19:10:19Z</dcterms:created>
  <dcterms:modified xsi:type="dcterms:W3CDTF">2015-01-15T00:32:54Z</dcterms:modified>
</cp:coreProperties>
</file>