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7"/>
  </p:notesMasterIdLst>
  <p:handoutMasterIdLst>
    <p:handoutMasterId r:id="rId18"/>
  </p:handoutMasterIdLst>
  <p:sldIdLst>
    <p:sldId id="256" r:id="rId2"/>
    <p:sldId id="257" r:id="rId3"/>
    <p:sldId id="330" r:id="rId4"/>
    <p:sldId id="332" r:id="rId5"/>
    <p:sldId id="299" r:id="rId6"/>
    <p:sldId id="331" r:id="rId7"/>
    <p:sldId id="325" r:id="rId8"/>
    <p:sldId id="322" r:id="rId9"/>
    <p:sldId id="323" r:id="rId10"/>
    <p:sldId id="326" r:id="rId11"/>
    <p:sldId id="327" r:id="rId12"/>
    <p:sldId id="328" r:id="rId13"/>
    <p:sldId id="333" r:id="rId14"/>
    <p:sldId id="329" r:id="rId15"/>
    <p:sldId id="33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7" autoAdjust="0"/>
    <p:restoredTop sz="94660"/>
  </p:normalViewPr>
  <p:slideViewPr>
    <p:cSldViewPr>
      <p:cViewPr varScale="1">
        <p:scale>
          <a:sx n="112" d="100"/>
          <a:sy n="112" d="100"/>
        </p:scale>
        <p:origin x="-168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283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AECB83-8D60-47BB-929E-756D8F8F1CEC}" type="datetimeFigureOut">
              <a:rPr lang="en-CA" smtClean="0"/>
              <a:t>10/04/2015</a:t>
            </a:fld>
            <a:endParaRPr lang="en-CA"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704FE9B-CF9D-4387-B301-9A7F0440A01A}" type="slidenum">
              <a:rPr lang="en-CA" smtClean="0"/>
              <a:t>‹#›</a:t>
            </a:fld>
            <a:endParaRPr lang="en-CA" dirty="0"/>
          </a:p>
        </p:txBody>
      </p:sp>
    </p:spTree>
    <p:extLst>
      <p:ext uri="{BB962C8B-B14F-4D97-AF65-F5344CB8AC3E}">
        <p14:creationId xmlns:p14="http://schemas.microsoft.com/office/powerpoint/2010/main" val="2099848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B5E2C4-DCE2-4343-8AC2-DBBF19347318}" type="datetimeFigureOut">
              <a:rPr lang="en-CA" smtClean="0"/>
              <a:t>10/04/2015</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9D979-1A1E-47F8-92BE-F958D4C50B5A}" type="slidenum">
              <a:rPr lang="en-CA" smtClean="0"/>
              <a:t>‹#›</a:t>
            </a:fld>
            <a:endParaRPr lang="en-CA" dirty="0"/>
          </a:p>
        </p:txBody>
      </p:sp>
    </p:spTree>
    <p:extLst>
      <p:ext uri="{BB962C8B-B14F-4D97-AF65-F5344CB8AC3E}">
        <p14:creationId xmlns:p14="http://schemas.microsoft.com/office/powerpoint/2010/main" val="3000561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182880" indent="-182880">
              <a:buFontTx/>
              <a:buBlip>
                <a:blip r:embed="rId2"/>
              </a:buBlip>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2050"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userDrawn="1"/>
        </p:nvSpPr>
        <p:spPr>
          <a:xfrm>
            <a:off x="8560494" y="-1"/>
            <a:ext cx="583506" cy="1235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8100392" y="-1"/>
            <a:ext cx="1043608" cy="6926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C9AB5E1A-4CBB-46E8-A900-732B86464B65}" type="slidenum">
              <a:rPr lang="en-CA" smtClean="0"/>
              <a:t>‹#›</a:t>
            </a:fld>
            <a:endParaRPr lang="en-CA"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t>10/04/2015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79CF151-D850-4B47-B86B-D64A5B6E09DD}" type="datetimeFigureOut">
              <a:rPr lang="en-CA" smtClean="0"/>
              <a:t>10/04/2015</a:t>
            </a:fld>
            <a:endParaRPr lang="en-CA"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9AB5E1A-4CBB-46E8-A900-732B86464B65}" type="slidenum">
              <a:rPr lang="en-CA" smtClean="0"/>
              <a:t>‹#›</a:t>
            </a:fld>
            <a:endParaRPr lang="en-CA" dirty="0"/>
          </a:p>
        </p:txBody>
      </p:sp>
      <p:sp>
        <p:nvSpPr>
          <p:cNvPr id="9" name="Rectangle 8"/>
          <p:cNvSpPr/>
          <p:nvPr userDrawn="1"/>
        </p:nvSpPr>
        <p:spPr>
          <a:xfrm>
            <a:off x="8100392" y="-1"/>
            <a:ext cx="1043608" cy="6926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1" name="Picture 1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12" name="Picture 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Tx/>
        <a:buBlip>
          <a:blip r:embed="rId15"/>
        </a:buBlip>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effectLst/>
              </a:rPr>
              <a:t>Meadowbank Water License Renewal</a:t>
            </a:r>
            <a:endParaRPr lang="en-CA" dirty="0"/>
          </a:p>
        </p:txBody>
      </p:sp>
      <p:sp>
        <p:nvSpPr>
          <p:cNvPr id="3" name="Subtitle 2"/>
          <p:cNvSpPr>
            <a:spLocks noGrp="1"/>
          </p:cNvSpPr>
          <p:nvPr>
            <p:ph type="subTitle" idx="1"/>
          </p:nvPr>
        </p:nvSpPr>
        <p:spPr/>
        <p:txBody>
          <a:bodyPr/>
          <a:lstStyle/>
          <a:p>
            <a:r>
              <a:rPr lang="en-CA" dirty="0" smtClean="0"/>
              <a:t>NWB 2AM MEA0815</a:t>
            </a:r>
          </a:p>
          <a:p>
            <a:r>
              <a:rPr lang="en-CA" sz="1400" dirty="0" smtClean="0"/>
              <a:t>Community Sessions</a:t>
            </a:r>
          </a:p>
          <a:p>
            <a:r>
              <a:rPr lang="en-CA" sz="1400" dirty="0" smtClean="0"/>
              <a:t>April 29, </a:t>
            </a:r>
            <a:r>
              <a:rPr lang="en-CA" sz="1400" dirty="0"/>
              <a:t>2015</a:t>
            </a:r>
          </a:p>
          <a:p>
            <a:r>
              <a:rPr lang="en-CA" sz="1400" dirty="0"/>
              <a:t>Baker Lake, NU</a:t>
            </a:r>
          </a:p>
          <a:p>
            <a:endParaRPr lang="en-CA" dirty="0"/>
          </a:p>
        </p:txBody>
      </p:sp>
      <p:pic>
        <p:nvPicPr>
          <p:cNvPr id="4" name="Picture 3"/>
          <p:cNvPicPr>
            <a:picLocks noChangeAspect="1"/>
          </p:cNvPicPr>
          <p:nvPr/>
        </p:nvPicPr>
        <p:blipFill rotWithShape="1">
          <a:blip r:embed="rId2"/>
          <a:srcRect l="21221" t="14563" r="22328" b="58859"/>
          <a:stretch/>
        </p:blipFill>
        <p:spPr>
          <a:xfrm>
            <a:off x="74199" y="4678914"/>
            <a:ext cx="6689971" cy="1770874"/>
          </a:xfrm>
          <a:prstGeom prst="rect">
            <a:avLst/>
          </a:prstGeom>
        </p:spPr>
      </p:pic>
      <p:sp>
        <p:nvSpPr>
          <p:cNvPr id="11" name="Rectangle 10"/>
          <p:cNvSpPr/>
          <p:nvPr/>
        </p:nvSpPr>
        <p:spPr>
          <a:xfrm>
            <a:off x="6862000" y="69750"/>
            <a:ext cx="2270086" cy="505421"/>
          </a:xfrm>
          <a:prstGeom prst="rect">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6" name="Group 25"/>
          <p:cNvGrpSpPr/>
          <p:nvPr/>
        </p:nvGrpSpPr>
        <p:grpSpPr>
          <a:xfrm>
            <a:off x="6894582" y="44624"/>
            <a:ext cx="2230286" cy="505421"/>
            <a:chOff x="437254" y="5722456"/>
            <a:chExt cx="3350385" cy="759256"/>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254" y="5722456"/>
              <a:ext cx="729674" cy="759256"/>
            </a:xfrm>
            <a:prstGeom prst="rect">
              <a:avLst/>
            </a:prstGeom>
          </p:spPr>
        </p:pic>
        <p:sp>
          <p:nvSpPr>
            <p:cNvPr id="14" name="TextBox 13"/>
            <p:cNvSpPr txBox="1"/>
            <p:nvPr/>
          </p:nvSpPr>
          <p:spPr>
            <a:xfrm>
              <a:off x="1166460" y="5732587"/>
              <a:ext cx="2621179" cy="462350"/>
            </a:xfrm>
            <a:prstGeom prst="rect">
              <a:avLst/>
            </a:prstGeom>
            <a:noFill/>
          </p:spPr>
          <p:txBody>
            <a:bodyPr wrap="square" lIns="0" tIns="0" rIns="0" bIns="0" rtlCol="0">
              <a:spAutoFit/>
            </a:bodyPr>
            <a:lstStyle/>
            <a:p>
              <a:r>
                <a:rPr lang="en-CA" sz="2000" dirty="0" smtClean="0">
                  <a:latin typeface="Arial" panose="020B0604020202020204" pitchFamily="34" charset="0"/>
                  <a:cs typeface="Arial" panose="020B0604020202020204" pitchFamily="34" charset="0"/>
                </a:rPr>
                <a:t>Hutchinson</a:t>
              </a:r>
              <a:endParaRPr lang="en-CA" sz="2000" dirty="0">
                <a:latin typeface="Arial" panose="020B0604020202020204" pitchFamily="34" charset="0"/>
                <a:cs typeface="Arial" panose="020B0604020202020204" pitchFamily="34" charset="0"/>
              </a:endParaRPr>
            </a:p>
          </p:txBody>
        </p:sp>
        <p:sp>
          <p:nvSpPr>
            <p:cNvPr id="15" name="TextBox 14"/>
            <p:cNvSpPr txBox="1"/>
            <p:nvPr/>
          </p:nvSpPr>
          <p:spPr>
            <a:xfrm>
              <a:off x="1180828" y="6216469"/>
              <a:ext cx="2603281" cy="231174"/>
            </a:xfrm>
            <a:prstGeom prst="rect">
              <a:avLst/>
            </a:prstGeom>
            <a:noFill/>
          </p:spPr>
          <p:txBody>
            <a:bodyPr wrap="square" lIns="0" tIns="0" rIns="0" bIns="0" rtlCol="0">
              <a:spAutoFit/>
            </a:bodyPr>
            <a:lstStyle/>
            <a:p>
              <a:r>
                <a:rPr lang="en-CA" sz="1000" dirty="0">
                  <a:latin typeface="Arial" panose="020B0604020202020204" pitchFamily="34" charset="0"/>
                  <a:cs typeface="Arial" panose="020B0604020202020204" pitchFamily="34" charset="0"/>
                </a:rPr>
                <a:t>Environmental Sciences Ltd.</a:t>
              </a:r>
            </a:p>
          </p:txBody>
        </p:sp>
        <p:cxnSp>
          <p:nvCxnSpPr>
            <p:cNvPr id="16" name="Straight Connector 15"/>
            <p:cNvCxnSpPr/>
            <p:nvPr/>
          </p:nvCxnSpPr>
          <p:spPr>
            <a:xfrm>
              <a:off x="1196096" y="6156000"/>
              <a:ext cx="2439800" cy="0"/>
            </a:xfrm>
            <a:prstGeom prst="line">
              <a:avLst/>
            </a:prstGeom>
            <a:ln w="63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1" name="AutoShape 7"/>
            <p:cNvCxnSpPr>
              <a:cxnSpLocks noChangeShapeType="1"/>
            </p:cNvCxnSpPr>
            <p:nvPr/>
          </p:nvCxnSpPr>
          <p:spPr bwMode="auto">
            <a:xfrm>
              <a:off x="1195200" y="6184800"/>
              <a:ext cx="2440696" cy="0"/>
            </a:xfrm>
            <a:prstGeom prst="straightConnector1">
              <a:avLst/>
            </a:prstGeom>
            <a:noFill/>
            <a:ln w="6350">
              <a:solidFill>
                <a:srgbClr val="00B0F0"/>
              </a:solidFill>
              <a:round/>
              <a:headEnd/>
              <a:tailEnd/>
            </a:ln>
            <a:extLst>
              <a:ext uri="{909E8E84-426E-40DD-AFC4-6F175D3DCCD1}">
                <a14:hiddenFill xmlns:a14="http://schemas.microsoft.com/office/drawing/2010/main">
                  <a:noFill/>
                </a14:hiddenFill>
              </a:ext>
            </a:extLst>
          </p:spPr>
        </p:cxnSp>
        <p:cxnSp>
          <p:nvCxnSpPr>
            <p:cNvPr id="23" name="AutoShape 8"/>
            <p:cNvCxnSpPr>
              <a:cxnSpLocks noChangeShapeType="1"/>
            </p:cNvCxnSpPr>
            <p:nvPr/>
          </p:nvCxnSpPr>
          <p:spPr bwMode="auto">
            <a:xfrm>
              <a:off x="1196096" y="6213600"/>
              <a:ext cx="2439800" cy="0"/>
            </a:xfrm>
            <a:prstGeom prst="straightConnector1">
              <a:avLst/>
            </a:prstGeom>
            <a:noFill/>
            <a:ln w="6350">
              <a:solidFill>
                <a:schemeClr val="bg1">
                  <a:lumMod val="65000"/>
                  <a:lumOff val="0"/>
                </a:schemeClr>
              </a:solidFill>
              <a:round/>
              <a:headEnd/>
              <a:tailEnd/>
            </a:ln>
            <a:extLst>
              <a:ext uri="{909E8E84-426E-40DD-AFC4-6F175D3DCCD1}">
                <a14:hiddenFill xmlns:a14="http://schemas.microsoft.com/office/drawing/2010/main">
                  <a:noFill/>
                </a14:hiddenFill>
              </a:ext>
            </a:extLst>
          </p:spPr>
        </p:cxnSp>
      </p:gr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150" y="692696"/>
            <a:ext cx="1009706" cy="5585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18926" y="4583791"/>
            <a:ext cx="1923766" cy="1961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43756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Emergency and Spill Contingency Planning</a:t>
            </a:r>
          </a:p>
        </p:txBody>
      </p:sp>
      <p:sp>
        <p:nvSpPr>
          <p:cNvPr id="3" name="Content Placeholder 2"/>
          <p:cNvSpPr>
            <a:spLocks noGrp="1"/>
          </p:cNvSpPr>
          <p:nvPr>
            <p:ph sz="half" idx="1"/>
          </p:nvPr>
        </p:nvSpPr>
        <p:spPr/>
        <p:txBody>
          <a:bodyPr>
            <a:normAutofit fontScale="77500" lnSpcReduction="20000"/>
          </a:bodyPr>
          <a:lstStyle/>
          <a:p>
            <a:r>
              <a:rPr lang="en-CA" dirty="0"/>
              <a:t>KIA-IR-20, 22, 27</a:t>
            </a:r>
            <a:endParaRPr lang="en-CA" dirty="0" smtClean="0"/>
          </a:p>
          <a:p>
            <a:endParaRPr lang="en-CA" dirty="0" smtClean="0"/>
          </a:p>
          <a:p>
            <a:r>
              <a:rPr lang="en-CA" dirty="0" smtClean="0"/>
              <a:t>Concern AEM did not consider seepage as a spill and that adequate monitoring was occurring in the event of an emergency</a:t>
            </a:r>
          </a:p>
          <a:p>
            <a:endParaRPr lang="en-CA" dirty="0" smtClean="0"/>
          </a:p>
          <a:p>
            <a:r>
              <a:rPr lang="en-CA" dirty="0" smtClean="0"/>
              <a:t>AEM has amended the license wording to include seepage as a spill</a:t>
            </a:r>
          </a:p>
          <a:p>
            <a:r>
              <a:rPr lang="en-CA" dirty="0" smtClean="0"/>
              <a:t>AEM has also provided greater clarity for emergency and spill monitoring as well as the associated adaptive response framework</a:t>
            </a:r>
            <a:endParaRPr lang="en-CA" dirty="0"/>
          </a:p>
        </p:txBody>
      </p:sp>
      <p:sp>
        <p:nvSpPr>
          <p:cNvPr id="4" name="Content Placeholder 3"/>
          <p:cNvSpPr>
            <a:spLocks noGrp="1"/>
          </p:cNvSpPr>
          <p:nvPr>
            <p:ph sz="half" idx="2"/>
          </p:nvPr>
        </p:nvSpPr>
        <p:spPr/>
        <p:txBody>
          <a:bodyPr>
            <a:normAutofit fontScale="77500" lnSpcReduction="20000"/>
          </a:bodyPr>
          <a:lstStyle/>
          <a:p>
            <a:endParaRPr lang="en-CA"/>
          </a:p>
        </p:txBody>
      </p:sp>
    </p:spTree>
    <p:extLst>
      <p:ext uri="{BB962C8B-B14F-4D97-AF65-F5344CB8AC3E}">
        <p14:creationId xmlns:p14="http://schemas.microsoft.com/office/powerpoint/2010/main" val="3583670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Monitoring</a:t>
            </a:r>
            <a:endParaRPr lang="en-CA" dirty="0"/>
          </a:p>
        </p:txBody>
      </p:sp>
      <p:sp>
        <p:nvSpPr>
          <p:cNvPr id="3" name="Content Placeholder 2"/>
          <p:cNvSpPr>
            <a:spLocks noGrp="1"/>
          </p:cNvSpPr>
          <p:nvPr>
            <p:ph sz="half" idx="1"/>
          </p:nvPr>
        </p:nvSpPr>
        <p:spPr/>
        <p:txBody>
          <a:bodyPr>
            <a:normAutofit fontScale="55000" lnSpcReduction="20000"/>
          </a:bodyPr>
          <a:lstStyle/>
          <a:p>
            <a:r>
              <a:rPr lang="en-CA" dirty="0" smtClean="0"/>
              <a:t>KIA-IR-2, 3, 4, 5, 6, 7, 9, 10, 11, 12, 13, 14, 15, 16, 17, 18, 19, 21, 24, 26 and 28</a:t>
            </a:r>
          </a:p>
          <a:p>
            <a:endParaRPr lang="en-CA" dirty="0" smtClean="0"/>
          </a:p>
          <a:p>
            <a:r>
              <a:rPr lang="en-CA" dirty="0" smtClean="0"/>
              <a:t>The majority of KIA’s concerns focused on ensuring AEM adequately assessed impacts to the environment associated with mining activities</a:t>
            </a:r>
          </a:p>
          <a:p>
            <a:endParaRPr lang="en-CA" dirty="0" smtClean="0"/>
          </a:p>
          <a:p>
            <a:r>
              <a:rPr lang="en-CA" dirty="0" smtClean="0"/>
              <a:t>The KIA’s goal was to ensure the receiving environment was sufficiently protected</a:t>
            </a:r>
          </a:p>
          <a:p>
            <a:endParaRPr lang="en-CA" dirty="0" smtClean="0"/>
          </a:p>
          <a:p>
            <a:r>
              <a:rPr lang="en-CA" dirty="0" smtClean="0"/>
              <a:t>Our comments were focused on the Aquatic Effects Monitoring Program and the Core Receiving Environment Monitoring Program, which were modified</a:t>
            </a:r>
          </a:p>
          <a:p>
            <a:r>
              <a:rPr lang="en-CA" dirty="0" smtClean="0"/>
              <a:t>KIA emphasizes the need for KIA review of annual reports  and prompt notification of events </a:t>
            </a:r>
          </a:p>
        </p:txBody>
      </p:sp>
      <p:sp>
        <p:nvSpPr>
          <p:cNvPr id="4" name="Content Placeholder 3"/>
          <p:cNvSpPr>
            <a:spLocks noGrp="1"/>
          </p:cNvSpPr>
          <p:nvPr>
            <p:ph sz="half" idx="2"/>
          </p:nvPr>
        </p:nvSpPr>
        <p:spPr/>
        <p:txBody>
          <a:bodyPr>
            <a:normAutofit fontScale="55000" lnSpcReduction="20000"/>
          </a:bodyPr>
          <a:lstStyle/>
          <a:p>
            <a:r>
              <a:rPr lang="en-CA" altLang="en-US" dirty="0"/>
              <a:t>INUKTITUT</a:t>
            </a:r>
            <a:endParaRPr lang="en-CA" dirty="0"/>
          </a:p>
        </p:txBody>
      </p:sp>
    </p:spTree>
    <p:extLst>
      <p:ext uri="{BB962C8B-B14F-4D97-AF65-F5344CB8AC3E}">
        <p14:creationId xmlns:p14="http://schemas.microsoft.com/office/powerpoint/2010/main" val="14007929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Monitoring</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smtClean="0"/>
              <a:t>Technical </a:t>
            </a:r>
            <a:r>
              <a:rPr lang="en-CA" dirty="0"/>
              <a:t>comments </a:t>
            </a:r>
            <a:r>
              <a:rPr lang="en-CA" dirty="0" smtClean="0"/>
              <a:t>addressed a variety of issues including:</a:t>
            </a:r>
            <a:endParaRPr lang="en-CA" dirty="0"/>
          </a:p>
          <a:p>
            <a:pPr lvl="1"/>
            <a:r>
              <a:rPr lang="en-CA" dirty="0" smtClean="0"/>
              <a:t>Water </a:t>
            </a:r>
            <a:r>
              <a:rPr lang="en-CA" dirty="0"/>
              <a:t>and sediment quality monitoring results</a:t>
            </a:r>
          </a:p>
          <a:p>
            <a:pPr lvl="1"/>
            <a:r>
              <a:rPr lang="en-CA" dirty="0"/>
              <a:t>Monitored parameters </a:t>
            </a:r>
            <a:r>
              <a:rPr lang="en-CA" dirty="0" smtClean="0"/>
              <a:t>including biological indicators, the suite of assessed chemical parameters and water quality detection limits</a:t>
            </a:r>
            <a:endParaRPr lang="en-CA" dirty="0"/>
          </a:p>
          <a:p>
            <a:pPr lvl="1"/>
            <a:r>
              <a:rPr lang="en-CA" dirty="0"/>
              <a:t>Modeling results and comparisons to measured </a:t>
            </a:r>
            <a:r>
              <a:rPr lang="en-CA" dirty="0" smtClean="0"/>
              <a:t>values</a:t>
            </a:r>
          </a:p>
          <a:p>
            <a:pPr lvl="1"/>
            <a:r>
              <a:rPr lang="en-CA" dirty="0" smtClean="0"/>
              <a:t>Data quality objectives to ensure accuracy of reported data</a:t>
            </a:r>
          </a:p>
          <a:p>
            <a:pPr lvl="1"/>
            <a:r>
              <a:rPr lang="en-CA" dirty="0" smtClean="0"/>
              <a:t>Water license wording for clarity and precision</a:t>
            </a:r>
          </a:p>
          <a:p>
            <a:pPr lvl="1"/>
            <a:endParaRPr lang="en-CA" dirty="0"/>
          </a:p>
          <a:p>
            <a:endParaRPr lang="en-CA" dirty="0" smtClean="0"/>
          </a:p>
        </p:txBody>
      </p:sp>
      <p:sp>
        <p:nvSpPr>
          <p:cNvPr id="4" name="Content Placeholder 3"/>
          <p:cNvSpPr>
            <a:spLocks noGrp="1"/>
          </p:cNvSpPr>
          <p:nvPr>
            <p:ph sz="half" idx="2"/>
          </p:nvPr>
        </p:nvSpPr>
        <p:spPr/>
        <p:txBody>
          <a:bodyPr>
            <a:normAutofit fontScale="77500" lnSpcReduction="20000"/>
          </a:bodyPr>
          <a:lstStyle/>
          <a:p>
            <a:r>
              <a:rPr lang="en-CA" altLang="en-US" dirty="0"/>
              <a:t>INUKTITUT</a:t>
            </a:r>
            <a:endParaRPr lang="en-CA" dirty="0"/>
          </a:p>
        </p:txBody>
      </p:sp>
    </p:spTree>
    <p:extLst>
      <p:ext uri="{BB962C8B-B14F-4D97-AF65-F5344CB8AC3E}">
        <p14:creationId xmlns:p14="http://schemas.microsoft.com/office/powerpoint/2010/main" val="16519074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Monitoring</a:t>
            </a:r>
            <a:endParaRPr lang="en-CA" dirty="0"/>
          </a:p>
        </p:txBody>
      </p:sp>
      <p:sp>
        <p:nvSpPr>
          <p:cNvPr id="3" name="Content Placeholder 2"/>
          <p:cNvSpPr>
            <a:spLocks noGrp="1"/>
          </p:cNvSpPr>
          <p:nvPr>
            <p:ph sz="half" idx="1"/>
          </p:nvPr>
        </p:nvSpPr>
        <p:spPr/>
        <p:txBody>
          <a:bodyPr>
            <a:normAutofit fontScale="70000" lnSpcReduction="20000"/>
          </a:bodyPr>
          <a:lstStyle/>
          <a:p>
            <a:r>
              <a:rPr lang="en-CA" dirty="0" smtClean="0"/>
              <a:t>Technical </a:t>
            </a:r>
            <a:r>
              <a:rPr lang="en-CA" dirty="0"/>
              <a:t>comments </a:t>
            </a:r>
            <a:r>
              <a:rPr lang="en-CA" dirty="0" smtClean="0"/>
              <a:t>also addressed:</a:t>
            </a:r>
            <a:endParaRPr lang="en-CA" dirty="0"/>
          </a:p>
          <a:p>
            <a:pPr lvl="1"/>
            <a:r>
              <a:rPr lang="en-CA" dirty="0" smtClean="0"/>
              <a:t>Conditions to require the collection of water quality samples at depth</a:t>
            </a:r>
          </a:p>
          <a:p>
            <a:pPr lvl="1"/>
            <a:r>
              <a:rPr lang="en-CA" dirty="0" smtClean="0"/>
              <a:t>Requirements to discuss any elevated water and sediment chemistry results in the body of reports</a:t>
            </a:r>
          </a:p>
          <a:p>
            <a:pPr lvl="1"/>
            <a:r>
              <a:rPr lang="en-CA" dirty="0" smtClean="0"/>
              <a:t>Photographic record of preconstruction conditions</a:t>
            </a:r>
          </a:p>
          <a:p>
            <a:pPr lvl="1"/>
            <a:r>
              <a:rPr lang="en-CA" dirty="0" smtClean="0"/>
              <a:t>A reference site for Wally Lake</a:t>
            </a:r>
          </a:p>
          <a:p>
            <a:pPr lvl="1"/>
            <a:r>
              <a:rPr lang="en-CA" dirty="0" smtClean="0"/>
              <a:t>Capacity to statistically detect changes in the receiving environment</a:t>
            </a:r>
            <a:endParaRPr lang="en-CA" dirty="0"/>
          </a:p>
          <a:p>
            <a:endParaRPr lang="en-CA" dirty="0"/>
          </a:p>
          <a:p>
            <a:r>
              <a:rPr lang="en-CA" dirty="0"/>
              <a:t>AEM has addressed all KIA’s concerns</a:t>
            </a:r>
          </a:p>
          <a:p>
            <a:pPr lvl="1"/>
            <a:endParaRPr lang="en-CA" dirty="0"/>
          </a:p>
          <a:p>
            <a:endParaRPr lang="en-CA" dirty="0" smtClean="0"/>
          </a:p>
        </p:txBody>
      </p:sp>
      <p:sp>
        <p:nvSpPr>
          <p:cNvPr id="4" name="Content Placeholder 3"/>
          <p:cNvSpPr>
            <a:spLocks noGrp="1"/>
          </p:cNvSpPr>
          <p:nvPr>
            <p:ph sz="half" idx="2"/>
          </p:nvPr>
        </p:nvSpPr>
        <p:spPr/>
        <p:txBody>
          <a:bodyPr>
            <a:normAutofit fontScale="70000" lnSpcReduction="20000"/>
          </a:bodyPr>
          <a:lstStyle/>
          <a:p>
            <a:r>
              <a:rPr lang="en-CA" altLang="en-US" dirty="0"/>
              <a:t>INUKTITUT</a:t>
            </a:r>
            <a:endParaRPr lang="en-CA" dirty="0"/>
          </a:p>
        </p:txBody>
      </p:sp>
    </p:spTree>
    <p:extLst>
      <p:ext uri="{BB962C8B-B14F-4D97-AF65-F5344CB8AC3E}">
        <p14:creationId xmlns:p14="http://schemas.microsoft.com/office/powerpoint/2010/main" val="13488268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Closure and Reclamation Planning</a:t>
            </a:r>
            <a:endParaRPr lang="en-CA" dirty="0"/>
          </a:p>
        </p:txBody>
      </p:sp>
      <p:sp>
        <p:nvSpPr>
          <p:cNvPr id="3" name="Content Placeholder 2"/>
          <p:cNvSpPr>
            <a:spLocks noGrp="1"/>
          </p:cNvSpPr>
          <p:nvPr>
            <p:ph sz="half" idx="1"/>
          </p:nvPr>
        </p:nvSpPr>
        <p:spPr/>
        <p:txBody>
          <a:bodyPr>
            <a:normAutofit fontScale="62500" lnSpcReduction="20000"/>
          </a:bodyPr>
          <a:lstStyle/>
          <a:p>
            <a:r>
              <a:rPr lang="en-CA" dirty="0" smtClean="0"/>
              <a:t>KIA-IR-8, 29, 30, 31</a:t>
            </a:r>
          </a:p>
          <a:p>
            <a:endParaRPr lang="en-CA" dirty="0"/>
          </a:p>
          <a:p>
            <a:r>
              <a:rPr lang="en-CA" dirty="0" smtClean="0"/>
              <a:t>Our concerns focused on </a:t>
            </a:r>
          </a:p>
          <a:p>
            <a:pPr lvl="1"/>
            <a:r>
              <a:rPr lang="en-CA" dirty="0"/>
              <a:t>L</a:t>
            </a:r>
            <a:r>
              <a:rPr lang="en-CA" dirty="0" smtClean="0"/>
              <a:t>ong term monitoring to ensure no long term impacts of mining on the aquatic environment</a:t>
            </a:r>
          </a:p>
          <a:p>
            <a:pPr lvl="1"/>
            <a:r>
              <a:rPr lang="en-CA" dirty="0" smtClean="0"/>
              <a:t>Successful capping of potentially acid generating rock and the tailings storage facility using non acid generating rock and adequate freeze back</a:t>
            </a:r>
          </a:p>
          <a:p>
            <a:endParaRPr lang="en-CA" dirty="0"/>
          </a:p>
          <a:p>
            <a:r>
              <a:rPr lang="en-CA" dirty="0" smtClean="0"/>
              <a:t>AEM has assured the KIA of its long term monitoring activities and is conducting focused research to ensure isolation of potential chemical hazards associated with the tailings storage facility and potentially acid generating rock</a:t>
            </a:r>
            <a:endParaRPr lang="en-CA" dirty="0"/>
          </a:p>
        </p:txBody>
      </p:sp>
      <p:sp>
        <p:nvSpPr>
          <p:cNvPr id="4" name="Content Placeholder 3"/>
          <p:cNvSpPr>
            <a:spLocks noGrp="1"/>
          </p:cNvSpPr>
          <p:nvPr>
            <p:ph sz="half" idx="2"/>
          </p:nvPr>
        </p:nvSpPr>
        <p:spPr/>
        <p:txBody>
          <a:bodyPr>
            <a:normAutofit fontScale="62500" lnSpcReduction="20000"/>
          </a:bodyPr>
          <a:lstStyle/>
          <a:p>
            <a:r>
              <a:rPr lang="en-CA" altLang="en-US" dirty="0"/>
              <a:t>INUKTITUT</a:t>
            </a:r>
            <a:endParaRPr lang="en-CA" dirty="0"/>
          </a:p>
        </p:txBody>
      </p:sp>
    </p:spTree>
    <p:extLst>
      <p:ext uri="{BB962C8B-B14F-4D97-AF65-F5344CB8AC3E}">
        <p14:creationId xmlns:p14="http://schemas.microsoft.com/office/powerpoint/2010/main" val="8025159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smtClean="0"/>
              <a:t>Questions?</a:t>
            </a:r>
            <a:endParaRPr lang="en-CA" dirty="0"/>
          </a:p>
        </p:txBody>
      </p:sp>
      <p:sp>
        <p:nvSpPr>
          <p:cNvPr id="6" name="Text Placeholder 5"/>
          <p:cNvSpPr>
            <a:spLocks noGrp="1"/>
          </p:cNvSpPr>
          <p:nvPr>
            <p:ph type="body" idx="1"/>
          </p:nvPr>
        </p:nvSpPr>
        <p:spPr/>
        <p:txBody>
          <a:bodyPr/>
          <a:lstStyle/>
          <a:p>
            <a:endParaRPr lang="en-CA"/>
          </a:p>
        </p:txBody>
      </p:sp>
    </p:spTree>
    <p:extLst>
      <p:ext uri="{BB962C8B-B14F-4D97-AF65-F5344CB8AC3E}">
        <p14:creationId xmlns:p14="http://schemas.microsoft.com/office/powerpoint/2010/main" val="3105000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a:t>
            </a:r>
            <a:endParaRPr lang="en-CA" dirty="0"/>
          </a:p>
        </p:txBody>
      </p:sp>
      <p:sp>
        <p:nvSpPr>
          <p:cNvPr id="5" name="Content Placeholder 4"/>
          <p:cNvSpPr>
            <a:spLocks noGrp="1"/>
          </p:cNvSpPr>
          <p:nvPr>
            <p:ph sz="half" idx="1"/>
          </p:nvPr>
        </p:nvSpPr>
        <p:spPr/>
        <p:txBody>
          <a:bodyPr>
            <a:normAutofit fontScale="92500"/>
          </a:bodyPr>
          <a:lstStyle/>
          <a:p>
            <a:pPr>
              <a:buBlip>
                <a:blip r:embed="rId2"/>
              </a:buBlip>
            </a:pPr>
            <a:r>
              <a:rPr lang="en-CA" dirty="0"/>
              <a:t>Our review </a:t>
            </a:r>
            <a:r>
              <a:rPr lang="en-CA" dirty="0" smtClean="0"/>
              <a:t>generated 31 </a:t>
            </a:r>
            <a:r>
              <a:rPr lang="en-CA" dirty="0"/>
              <a:t>separate information requests and technical </a:t>
            </a:r>
            <a:r>
              <a:rPr lang="en-CA" dirty="0" smtClean="0"/>
              <a:t>comments</a:t>
            </a:r>
          </a:p>
          <a:p>
            <a:pPr>
              <a:buBlip>
                <a:blip r:embed="rId2"/>
              </a:buBlip>
            </a:pPr>
            <a:endParaRPr lang="en-CA" dirty="0"/>
          </a:p>
          <a:p>
            <a:pPr>
              <a:buBlip>
                <a:blip r:embed="rId2"/>
              </a:buBlip>
            </a:pPr>
            <a:r>
              <a:rPr lang="en-CA" dirty="0"/>
              <a:t>All have been resolved to the satisfaction of both the Kivalliq Inuit Association (KIA) and Agnico Eagle Mines (AEM</a:t>
            </a:r>
            <a:r>
              <a:rPr lang="en-CA" dirty="0" smtClean="0"/>
              <a:t>)</a:t>
            </a:r>
            <a:endParaRPr lang="en-CA" dirty="0"/>
          </a:p>
        </p:txBody>
      </p:sp>
      <p:sp>
        <p:nvSpPr>
          <p:cNvPr id="2" name="Content Placeholder 1"/>
          <p:cNvSpPr>
            <a:spLocks noGrp="1"/>
          </p:cNvSpPr>
          <p:nvPr>
            <p:ph sz="half" idx="2"/>
          </p:nvPr>
        </p:nvSpPr>
        <p:spPr/>
        <p:txBody>
          <a:bodyPr>
            <a:normAutofit fontScale="92500"/>
          </a:bodyPr>
          <a:lstStyle/>
          <a:p>
            <a:r>
              <a:rPr lang="en-CA" altLang="en-US" dirty="0"/>
              <a:t>INUKTITUT</a:t>
            </a:r>
            <a:endParaRPr lang="en-CA" dirty="0"/>
          </a:p>
        </p:txBody>
      </p:sp>
    </p:spTree>
    <p:extLst>
      <p:ext uri="{BB962C8B-B14F-4D97-AF65-F5344CB8AC3E}">
        <p14:creationId xmlns:p14="http://schemas.microsoft.com/office/powerpoint/2010/main" val="15669206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a:t>
            </a:r>
            <a:endParaRPr lang="en-CA" dirty="0"/>
          </a:p>
        </p:txBody>
      </p:sp>
      <p:sp>
        <p:nvSpPr>
          <p:cNvPr id="5" name="Content Placeholder 4"/>
          <p:cNvSpPr>
            <a:spLocks noGrp="1"/>
          </p:cNvSpPr>
          <p:nvPr>
            <p:ph sz="half" idx="1"/>
          </p:nvPr>
        </p:nvSpPr>
        <p:spPr/>
        <p:txBody>
          <a:bodyPr>
            <a:normAutofit fontScale="85000" lnSpcReduction="10000"/>
          </a:bodyPr>
          <a:lstStyle/>
          <a:p>
            <a:pPr>
              <a:buBlip>
                <a:blip r:embed="rId2"/>
              </a:buBlip>
            </a:pPr>
            <a:r>
              <a:rPr lang="en-CA" dirty="0"/>
              <a:t>Resolutions have been tracked in the Nunavut Water Board Excel spreadsheet titled “150114 2AM MEA0815 Preliminary AEM response to Technical Comments revised-ILAE</a:t>
            </a:r>
            <a:r>
              <a:rPr lang="en-CA" dirty="0" smtClean="0"/>
              <a:t>”</a:t>
            </a:r>
          </a:p>
          <a:p>
            <a:pPr>
              <a:buBlip>
                <a:blip r:embed="rId2"/>
              </a:buBlip>
            </a:pPr>
            <a:endParaRPr lang="en-CA" dirty="0"/>
          </a:p>
          <a:p>
            <a:pPr>
              <a:buBlip>
                <a:blip r:embed="rId2"/>
              </a:buBlip>
            </a:pPr>
            <a:r>
              <a:rPr lang="en-CA" dirty="0"/>
              <a:t>This spreadsheet is available on the public registry and is considered part of the public record</a:t>
            </a:r>
          </a:p>
        </p:txBody>
      </p:sp>
      <p:sp>
        <p:nvSpPr>
          <p:cNvPr id="2" name="Content Placeholder 1"/>
          <p:cNvSpPr>
            <a:spLocks noGrp="1"/>
          </p:cNvSpPr>
          <p:nvPr>
            <p:ph sz="half" idx="2"/>
          </p:nvPr>
        </p:nvSpPr>
        <p:spPr/>
        <p:txBody>
          <a:bodyPr>
            <a:normAutofit fontScale="85000" lnSpcReduction="10000"/>
          </a:bodyPr>
          <a:lstStyle/>
          <a:p>
            <a:r>
              <a:rPr lang="en-CA" altLang="en-US" dirty="0"/>
              <a:t>INUKTITUT</a:t>
            </a:r>
            <a:endParaRPr lang="en-CA" dirty="0"/>
          </a:p>
        </p:txBody>
      </p:sp>
    </p:spTree>
    <p:extLst>
      <p:ext uri="{BB962C8B-B14F-4D97-AF65-F5344CB8AC3E}">
        <p14:creationId xmlns:p14="http://schemas.microsoft.com/office/powerpoint/2010/main" val="10460153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a:t>
            </a:r>
            <a:endParaRPr lang="en-CA" dirty="0"/>
          </a:p>
        </p:txBody>
      </p:sp>
      <p:sp>
        <p:nvSpPr>
          <p:cNvPr id="5" name="Content Placeholder 4"/>
          <p:cNvSpPr>
            <a:spLocks noGrp="1"/>
          </p:cNvSpPr>
          <p:nvPr>
            <p:ph sz="half" idx="1"/>
          </p:nvPr>
        </p:nvSpPr>
        <p:spPr/>
        <p:txBody>
          <a:bodyPr>
            <a:normAutofit fontScale="77500" lnSpcReduction="20000"/>
          </a:bodyPr>
          <a:lstStyle/>
          <a:p>
            <a:r>
              <a:rPr lang="en-CA" dirty="0" smtClean="0"/>
              <a:t>Here we summarize the primary issues in each of five discussion topics identified by the Nunavut Water Board (NWB) during the Prehearings in January, 2015</a:t>
            </a:r>
          </a:p>
          <a:p>
            <a:r>
              <a:rPr lang="en-CA" dirty="0" smtClean="0"/>
              <a:t>These topics are: </a:t>
            </a:r>
          </a:p>
          <a:p>
            <a:pPr lvl="1"/>
            <a:r>
              <a:rPr lang="en-CA" dirty="0" smtClean="0"/>
              <a:t>Freshwater Quantity</a:t>
            </a:r>
          </a:p>
          <a:p>
            <a:pPr lvl="1"/>
            <a:r>
              <a:rPr lang="en-CA" dirty="0" smtClean="0"/>
              <a:t>Waste Disposal and Management</a:t>
            </a:r>
          </a:p>
          <a:p>
            <a:pPr lvl="1"/>
            <a:r>
              <a:rPr lang="en-CA" dirty="0" smtClean="0"/>
              <a:t>Emergency and Spill Contingency Planning</a:t>
            </a:r>
          </a:p>
          <a:p>
            <a:pPr lvl="1"/>
            <a:r>
              <a:rPr lang="en-CA" dirty="0" smtClean="0"/>
              <a:t>Monitoring</a:t>
            </a:r>
          </a:p>
          <a:p>
            <a:pPr lvl="1"/>
            <a:r>
              <a:rPr lang="en-CA" dirty="0" smtClean="0"/>
              <a:t>Closure and Reclamation Planning</a:t>
            </a:r>
          </a:p>
          <a:p>
            <a:endParaRPr lang="en-CA" dirty="0" smtClean="0"/>
          </a:p>
        </p:txBody>
      </p:sp>
      <p:sp>
        <p:nvSpPr>
          <p:cNvPr id="2" name="Content Placeholder 1"/>
          <p:cNvSpPr>
            <a:spLocks noGrp="1"/>
          </p:cNvSpPr>
          <p:nvPr>
            <p:ph sz="half" idx="2"/>
          </p:nvPr>
        </p:nvSpPr>
        <p:spPr/>
        <p:txBody>
          <a:bodyPr>
            <a:normAutofit fontScale="77500" lnSpcReduction="20000"/>
          </a:bodyPr>
          <a:lstStyle/>
          <a:p>
            <a:r>
              <a:rPr lang="en-CA" altLang="en-US" dirty="0"/>
              <a:t>INUKTITUT</a:t>
            </a:r>
            <a:endParaRPr lang="en-CA" dirty="0"/>
          </a:p>
        </p:txBody>
      </p:sp>
    </p:spTree>
    <p:extLst>
      <p:ext uri="{BB962C8B-B14F-4D97-AF65-F5344CB8AC3E}">
        <p14:creationId xmlns:p14="http://schemas.microsoft.com/office/powerpoint/2010/main" val="1634289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Guiding Principles</a:t>
            </a:r>
            <a:endParaRPr lang="en-CA" dirty="0"/>
          </a:p>
        </p:txBody>
      </p:sp>
      <p:sp>
        <p:nvSpPr>
          <p:cNvPr id="5" name="Content Placeholder 4"/>
          <p:cNvSpPr>
            <a:spLocks noGrp="1"/>
          </p:cNvSpPr>
          <p:nvPr>
            <p:ph sz="half" idx="1"/>
          </p:nvPr>
        </p:nvSpPr>
        <p:spPr/>
        <p:txBody>
          <a:bodyPr>
            <a:normAutofit fontScale="85000" lnSpcReduction="20000"/>
          </a:bodyPr>
          <a:lstStyle/>
          <a:p>
            <a:pPr>
              <a:buBlip>
                <a:blip r:embed="rId2"/>
              </a:buBlip>
            </a:pPr>
            <a:r>
              <a:rPr lang="en-CA" dirty="0"/>
              <a:t>Our review is guided by </a:t>
            </a:r>
          </a:p>
          <a:p>
            <a:pPr lvl="1"/>
            <a:r>
              <a:rPr lang="en-CA" dirty="0"/>
              <a:t>Nunavut Water Board’s (NWB) water quality framework</a:t>
            </a:r>
          </a:p>
          <a:p>
            <a:pPr lvl="2">
              <a:buFont typeface="Courier New" panose="02070309020205020404" pitchFamily="49" charset="0"/>
              <a:buChar char="o"/>
            </a:pPr>
            <a:r>
              <a:rPr lang="en-CA" i="1" dirty="0" smtClean="0"/>
              <a:t>“protect</a:t>
            </a:r>
            <a:r>
              <a:rPr lang="en-CA" i="1" dirty="0"/>
              <a:t>, manage and regulate freshwaters in Nunavut in a manner that will provide the optimum benefits for the residents of the territory in particular and Canadians in </a:t>
            </a:r>
            <a:r>
              <a:rPr lang="en-CA" i="1" dirty="0" smtClean="0"/>
              <a:t>general”</a:t>
            </a:r>
            <a:endParaRPr lang="en-CA" i="1" dirty="0"/>
          </a:p>
          <a:p>
            <a:pPr lvl="1"/>
            <a:r>
              <a:rPr lang="en-CA" dirty="0"/>
              <a:t>The Nunavut Land Claims Agreement, and </a:t>
            </a:r>
          </a:p>
          <a:p>
            <a:pPr lvl="1"/>
            <a:r>
              <a:rPr lang="en-CA" dirty="0"/>
              <a:t>The </a:t>
            </a:r>
            <a:r>
              <a:rPr lang="en-CA" dirty="0" smtClean="0"/>
              <a:t>Kivalliq </a:t>
            </a:r>
            <a:r>
              <a:rPr lang="en-CA" dirty="0"/>
              <a:t>Inuit Association’s </a:t>
            </a:r>
            <a:r>
              <a:rPr lang="en-CA" dirty="0" smtClean="0"/>
              <a:t>interest in long term environmental protection for the beneficiaries</a:t>
            </a:r>
            <a:endParaRPr lang="en-CA" dirty="0"/>
          </a:p>
        </p:txBody>
      </p:sp>
      <p:sp>
        <p:nvSpPr>
          <p:cNvPr id="2" name="Content Placeholder 1"/>
          <p:cNvSpPr>
            <a:spLocks noGrp="1"/>
          </p:cNvSpPr>
          <p:nvPr>
            <p:ph sz="half" idx="2"/>
          </p:nvPr>
        </p:nvSpPr>
        <p:spPr/>
        <p:txBody>
          <a:bodyPr>
            <a:normAutofit fontScale="85000" lnSpcReduction="20000"/>
          </a:bodyPr>
          <a:lstStyle/>
          <a:p>
            <a:pPr marL="182880" lvl="1">
              <a:buBlip>
                <a:blip r:embed="rId2"/>
              </a:buBlip>
            </a:pPr>
            <a:r>
              <a:rPr lang="en-CA" altLang="en-US" dirty="0"/>
              <a:t>INUKTITUT</a:t>
            </a:r>
            <a:endParaRPr lang="en-CA" dirty="0"/>
          </a:p>
        </p:txBody>
      </p:sp>
    </p:spTree>
    <p:extLst>
      <p:ext uri="{BB962C8B-B14F-4D97-AF65-F5344CB8AC3E}">
        <p14:creationId xmlns:p14="http://schemas.microsoft.com/office/powerpoint/2010/main" val="92593050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Guiding Principles</a:t>
            </a:r>
            <a:endParaRPr lang="en-CA" dirty="0"/>
          </a:p>
        </p:txBody>
      </p:sp>
      <p:sp>
        <p:nvSpPr>
          <p:cNvPr id="5" name="Content Placeholder 4"/>
          <p:cNvSpPr>
            <a:spLocks noGrp="1"/>
          </p:cNvSpPr>
          <p:nvPr>
            <p:ph sz="half" idx="1"/>
          </p:nvPr>
        </p:nvSpPr>
        <p:spPr/>
        <p:txBody>
          <a:bodyPr>
            <a:normAutofit lnSpcReduction="10000"/>
          </a:bodyPr>
          <a:lstStyle/>
          <a:p>
            <a:pPr>
              <a:buBlip>
                <a:blip r:embed="rId2"/>
              </a:buBlip>
            </a:pPr>
            <a:r>
              <a:rPr lang="en-CA" dirty="0"/>
              <a:t>Our presentation </a:t>
            </a:r>
            <a:r>
              <a:rPr lang="en-CA" dirty="0" smtClean="0"/>
              <a:t>accompanied </a:t>
            </a:r>
            <a:r>
              <a:rPr lang="en-CA" dirty="0"/>
              <a:t>our intervener submission to the NWB: </a:t>
            </a:r>
          </a:p>
          <a:p>
            <a:pPr lvl="1"/>
            <a:r>
              <a:rPr lang="en-CA" dirty="0"/>
              <a:t>“Kivalliq Inuit Association Intervener Submission for 2AM-MEA0815 Meadowbank Water License Renewal Application Public Hearing Process”</a:t>
            </a:r>
          </a:p>
          <a:p>
            <a:pPr marL="274320" lvl="1" indent="0">
              <a:buNone/>
            </a:pPr>
            <a:r>
              <a:rPr lang="en-CA" dirty="0"/>
              <a:t> </a:t>
            </a:r>
          </a:p>
          <a:p>
            <a:pPr marL="274320" lvl="1" indent="0">
              <a:buNone/>
            </a:pPr>
            <a:endParaRPr lang="en-CA" dirty="0"/>
          </a:p>
        </p:txBody>
      </p:sp>
      <p:sp>
        <p:nvSpPr>
          <p:cNvPr id="2" name="Content Placeholder 1"/>
          <p:cNvSpPr>
            <a:spLocks noGrp="1"/>
          </p:cNvSpPr>
          <p:nvPr>
            <p:ph sz="half" idx="2"/>
          </p:nvPr>
        </p:nvSpPr>
        <p:spPr/>
        <p:txBody>
          <a:bodyPr>
            <a:normAutofit lnSpcReduction="10000"/>
          </a:bodyPr>
          <a:lstStyle/>
          <a:p>
            <a:r>
              <a:rPr lang="en-CA" altLang="en-US" dirty="0"/>
              <a:t>INUKTITUT</a:t>
            </a:r>
            <a:endParaRPr lang="en-CA" dirty="0"/>
          </a:p>
        </p:txBody>
      </p:sp>
    </p:spTree>
    <p:extLst>
      <p:ext uri="{BB962C8B-B14F-4D97-AF65-F5344CB8AC3E}">
        <p14:creationId xmlns:p14="http://schemas.microsoft.com/office/powerpoint/2010/main" val="39115321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dirty="0" smtClean="0"/>
              <a:t>Overview of Issues</a:t>
            </a:r>
            <a:endParaRPr lang="en-CA" dirty="0"/>
          </a:p>
        </p:txBody>
      </p:sp>
      <p:sp>
        <p:nvSpPr>
          <p:cNvPr id="5" name="Text Placeholder 4"/>
          <p:cNvSpPr>
            <a:spLocks noGrp="1"/>
          </p:cNvSpPr>
          <p:nvPr>
            <p:ph type="body" idx="1"/>
          </p:nvPr>
        </p:nvSpPr>
        <p:spPr/>
        <p:txBody>
          <a:bodyPr/>
          <a:lstStyle/>
          <a:p>
            <a:endParaRPr lang="en-CA"/>
          </a:p>
        </p:txBody>
      </p:sp>
    </p:spTree>
    <p:extLst>
      <p:ext uri="{BB962C8B-B14F-4D97-AF65-F5344CB8AC3E}">
        <p14:creationId xmlns:p14="http://schemas.microsoft.com/office/powerpoint/2010/main" val="804062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Freshwater Quantity</a:t>
            </a:r>
          </a:p>
        </p:txBody>
      </p:sp>
      <p:sp>
        <p:nvSpPr>
          <p:cNvPr id="3" name="Content Placeholder 2"/>
          <p:cNvSpPr>
            <a:spLocks noGrp="1"/>
          </p:cNvSpPr>
          <p:nvPr>
            <p:ph sz="half" idx="1"/>
          </p:nvPr>
        </p:nvSpPr>
        <p:spPr/>
        <p:txBody>
          <a:bodyPr>
            <a:normAutofit fontScale="77500" lnSpcReduction="20000"/>
          </a:bodyPr>
          <a:lstStyle/>
          <a:p>
            <a:r>
              <a:rPr lang="en-CA" dirty="0"/>
              <a:t>KIR-IR-01</a:t>
            </a:r>
            <a:r>
              <a:rPr lang="en-CA" dirty="0" smtClean="0"/>
              <a:t>, 01B, 23</a:t>
            </a:r>
          </a:p>
          <a:p>
            <a:endParaRPr lang="en-CA" dirty="0" smtClean="0"/>
          </a:p>
          <a:p>
            <a:r>
              <a:rPr lang="en-CA" dirty="0" smtClean="0"/>
              <a:t>Concern with the increase in freshwater requested by AEM and the impact it may have on Third Portage Lake</a:t>
            </a:r>
          </a:p>
          <a:p>
            <a:endParaRPr lang="en-CA" dirty="0" smtClean="0"/>
          </a:p>
          <a:p>
            <a:r>
              <a:rPr lang="en-CA" dirty="0" smtClean="0"/>
              <a:t>AEM and KIA have resolved the issues.  AEM has:</a:t>
            </a:r>
          </a:p>
          <a:p>
            <a:pPr lvl="1"/>
            <a:r>
              <a:rPr lang="en-CA" dirty="0" smtClean="0"/>
              <a:t>Agreed to a staged annual water usage in the water license to reflect anticipated freshwater usage</a:t>
            </a:r>
          </a:p>
          <a:p>
            <a:pPr lvl="1"/>
            <a:r>
              <a:rPr lang="en-CA" dirty="0" smtClean="0"/>
              <a:t>Demonstrated water usage will have no negative impact on Third Portage Lake</a:t>
            </a:r>
          </a:p>
          <a:p>
            <a:endParaRPr lang="en-CA" dirty="0"/>
          </a:p>
        </p:txBody>
      </p:sp>
      <p:sp>
        <p:nvSpPr>
          <p:cNvPr id="4" name="Content Placeholder 3"/>
          <p:cNvSpPr>
            <a:spLocks noGrp="1"/>
          </p:cNvSpPr>
          <p:nvPr>
            <p:ph sz="half" idx="2"/>
          </p:nvPr>
        </p:nvSpPr>
        <p:spPr/>
        <p:txBody>
          <a:bodyPr>
            <a:normAutofit fontScale="77500" lnSpcReduction="20000"/>
          </a:bodyPr>
          <a:lstStyle/>
          <a:p>
            <a:r>
              <a:rPr lang="en-CA" altLang="en-US" dirty="0"/>
              <a:t>INUKTITUT</a:t>
            </a:r>
            <a:endParaRPr lang="en-CA" dirty="0"/>
          </a:p>
        </p:txBody>
      </p:sp>
    </p:spTree>
    <p:extLst>
      <p:ext uri="{BB962C8B-B14F-4D97-AF65-F5344CB8AC3E}">
        <p14:creationId xmlns:p14="http://schemas.microsoft.com/office/powerpoint/2010/main" val="18017717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Waste Disposal and Management</a:t>
            </a:r>
          </a:p>
        </p:txBody>
      </p:sp>
      <p:sp>
        <p:nvSpPr>
          <p:cNvPr id="3" name="Content Placeholder 2"/>
          <p:cNvSpPr>
            <a:spLocks noGrp="1"/>
          </p:cNvSpPr>
          <p:nvPr>
            <p:ph sz="half" idx="1"/>
          </p:nvPr>
        </p:nvSpPr>
        <p:spPr/>
        <p:txBody>
          <a:bodyPr>
            <a:normAutofit fontScale="62500" lnSpcReduction="20000"/>
          </a:bodyPr>
          <a:lstStyle/>
          <a:p>
            <a:r>
              <a:rPr lang="en-CA" dirty="0"/>
              <a:t>KIA-IR-25</a:t>
            </a:r>
          </a:p>
          <a:p>
            <a:endParaRPr lang="en-CA" dirty="0" smtClean="0"/>
          </a:p>
          <a:p>
            <a:r>
              <a:rPr lang="en-CA" dirty="0" smtClean="0"/>
              <a:t>Concern </a:t>
            </a:r>
            <a:r>
              <a:rPr lang="en-CA" dirty="0"/>
              <a:t>with seepage from the tailings storage facility into the receiving </a:t>
            </a:r>
            <a:r>
              <a:rPr lang="en-CA" dirty="0" smtClean="0"/>
              <a:t>environment, specifically elevated cyanide concentrations</a:t>
            </a:r>
            <a:endParaRPr lang="en-CA" dirty="0"/>
          </a:p>
          <a:p>
            <a:endParaRPr lang="en-CA" dirty="0" smtClean="0"/>
          </a:p>
          <a:p>
            <a:r>
              <a:rPr lang="en-CA" dirty="0" smtClean="0"/>
              <a:t>AEM </a:t>
            </a:r>
            <a:r>
              <a:rPr lang="en-CA" dirty="0"/>
              <a:t>has resolved this issue with the </a:t>
            </a:r>
            <a:r>
              <a:rPr lang="en-CA" dirty="0" smtClean="0"/>
              <a:t>KIA</a:t>
            </a:r>
            <a:endParaRPr lang="en-CA" dirty="0"/>
          </a:p>
          <a:p>
            <a:r>
              <a:rPr lang="en-CA" dirty="0" smtClean="0"/>
              <a:t>AEM will update the Freshet Action Plan to the KIA’s agreed satisfaction</a:t>
            </a:r>
          </a:p>
          <a:p>
            <a:r>
              <a:rPr lang="en-CA" dirty="0" smtClean="0"/>
              <a:t>This includes continued monitoring of the receiving environment and mitigation actions to prevent further seepage from the Tailings Storage Facility through the rock storage facility</a:t>
            </a:r>
            <a:endParaRPr lang="en-CA" dirty="0"/>
          </a:p>
        </p:txBody>
      </p:sp>
      <p:sp>
        <p:nvSpPr>
          <p:cNvPr id="4" name="Content Placeholder 3"/>
          <p:cNvSpPr>
            <a:spLocks noGrp="1"/>
          </p:cNvSpPr>
          <p:nvPr>
            <p:ph sz="half" idx="2"/>
          </p:nvPr>
        </p:nvSpPr>
        <p:spPr/>
        <p:txBody>
          <a:bodyPr>
            <a:normAutofit fontScale="62500" lnSpcReduction="20000"/>
          </a:bodyPr>
          <a:lstStyle/>
          <a:p>
            <a:r>
              <a:rPr lang="en-CA" altLang="en-US" dirty="0"/>
              <a:t>INUKTITUT</a:t>
            </a:r>
            <a:endParaRPr lang="en-CA" dirty="0"/>
          </a:p>
        </p:txBody>
      </p:sp>
    </p:spTree>
    <p:extLst>
      <p:ext uri="{BB962C8B-B14F-4D97-AF65-F5344CB8AC3E}">
        <p14:creationId xmlns:p14="http://schemas.microsoft.com/office/powerpoint/2010/main" val="15619857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3821</TotalTime>
  <Words>761</Words>
  <Application>Microsoft Office PowerPoint</Application>
  <PresentationFormat>On-screen Show (4:3)</PresentationFormat>
  <Paragraphs>102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Clarity</vt:lpstr>
      <vt:lpstr>Meadowbank Water License Renewal</vt:lpstr>
      <vt:lpstr>Overview</vt:lpstr>
      <vt:lpstr>Overview</vt:lpstr>
      <vt:lpstr>Overview</vt:lpstr>
      <vt:lpstr>Guiding Principles</vt:lpstr>
      <vt:lpstr>Guiding Principles</vt:lpstr>
      <vt:lpstr>Overview of Issues</vt:lpstr>
      <vt:lpstr>Freshwater Quantity</vt:lpstr>
      <vt:lpstr>Waste Disposal and Management</vt:lpstr>
      <vt:lpstr>Emergency and Spill Contingency Planning</vt:lpstr>
      <vt:lpstr>Monitoring</vt:lpstr>
      <vt:lpstr>Monitoring</vt:lpstr>
      <vt:lpstr>Monitoring</vt:lpstr>
      <vt:lpstr>Closure and Reclamation Planning</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Nesbitt</dc:creator>
  <cp:lastModifiedBy>Richard Nesbitt</cp:lastModifiedBy>
  <cp:revision>351</cp:revision>
  <dcterms:created xsi:type="dcterms:W3CDTF">2015-01-05T19:10:19Z</dcterms:created>
  <dcterms:modified xsi:type="dcterms:W3CDTF">2015-04-10T16:32:15Z</dcterms:modified>
</cp:coreProperties>
</file>