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8"/>
  </p:notesMasterIdLst>
  <p:handoutMasterIdLst>
    <p:handoutMasterId r:id="rId39"/>
  </p:handoutMasterIdLst>
  <p:sldIdLst>
    <p:sldId id="256" r:id="rId2"/>
    <p:sldId id="257" r:id="rId3"/>
    <p:sldId id="321" r:id="rId4"/>
    <p:sldId id="327" r:id="rId5"/>
    <p:sldId id="299" r:id="rId6"/>
    <p:sldId id="328" r:id="rId7"/>
    <p:sldId id="323" r:id="rId8"/>
    <p:sldId id="322" r:id="rId9"/>
    <p:sldId id="329" r:id="rId10"/>
    <p:sldId id="324" r:id="rId11"/>
    <p:sldId id="330" r:id="rId12"/>
    <p:sldId id="325" r:id="rId13"/>
    <p:sldId id="331" r:id="rId14"/>
    <p:sldId id="332" r:id="rId15"/>
    <p:sldId id="333" r:id="rId16"/>
    <p:sldId id="334" r:id="rId17"/>
    <p:sldId id="335" r:id="rId18"/>
    <p:sldId id="337" r:id="rId19"/>
    <p:sldId id="338" r:id="rId20"/>
    <p:sldId id="336" r:id="rId21"/>
    <p:sldId id="339" r:id="rId22"/>
    <p:sldId id="340" r:id="rId23"/>
    <p:sldId id="342" r:id="rId24"/>
    <p:sldId id="341" r:id="rId25"/>
    <p:sldId id="343" r:id="rId26"/>
    <p:sldId id="356" r:id="rId27"/>
    <p:sldId id="357" r:id="rId28"/>
    <p:sldId id="358" r:id="rId29"/>
    <p:sldId id="350" r:id="rId30"/>
    <p:sldId id="351" r:id="rId31"/>
    <p:sldId id="359" r:id="rId32"/>
    <p:sldId id="353" r:id="rId33"/>
    <p:sldId id="354" r:id="rId34"/>
    <p:sldId id="347" r:id="rId35"/>
    <p:sldId id="348" r:id="rId36"/>
    <p:sldId id="349"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67" autoAdjust="0"/>
    <p:restoredTop sz="94660"/>
  </p:normalViewPr>
  <p:slideViewPr>
    <p:cSldViewPr>
      <p:cViewPr>
        <p:scale>
          <a:sx n="59" d="100"/>
          <a:sy n="59" d="100"/>
        </p:scale>
        <p:origin x="-912" y="36"/>
      </p:cViewPr>
      <p:guideLst>
        <p:guide orient="horz" pos="2160"/>
        <p:guide pos="2880"/>
      </p:guideLst>
    </p:cSldViewPr>
  </p:slideViewPr>
  <p:notesTextViewPr>
    <p:cViewPr>
      <p:scale>
        <a:sx n="1" d="1"/>
        <a:sy n="1" d="1"/>
      </p:scale>
      <p:origin x="0" y="0"/>
    </p:cViewPr>
  </p:notesTextViewPr>
  <p:notesViewPr>
    <p:cSldViewPr>
      <p:cViewPr varScale="1">
        <p:scale>
          <a:sx n="54" d="100"/>
          <a:sy n="54" d="100"/>
        </p:scale>
        <p:origin x="-2832"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9AECB83-8D60-47BB-929E-756D8F8F1CEC}" type="datetimeFigureOut">
              <a:rPr lang="en-CA" smtClean="0"/>
              <a:t>28/04/2015</a:t>
            </a:fld>
            <a:endParaRPr lang="en-C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704FE9B-CF9D-4387-B301-9A7F0440A01A}" type="slidenum">
              <a:rPr lang="en-CA" smtClean="0"/>
              <a:t>‹#›</a:t>
            </a:fld>
            <a:endParaRPr lang="en-CA"/>
          </a:p>
        </p:txBody>
      </p:sp>
    </p:spTree>
    <p:extLst>
      <p:ext uri="{BB962C8B-B14F-4D97-AF65-F5344CB8AC3E}">
        <p14:creationId xmlns:p14="http://schemas.microsoft.com/office/powerpoint/2010/main" val="20998482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B5E2C4-DCE2-4343-8AC2-DBBF19347318}" type="datetimeFigureOut">
              <a:rPr lang="en-CA" smtClean="0"/>
              <a:t>28/04/2015</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39D979-1A1E-47F8-92BE-F958D4C50B5A}" type="slidenum">
              <a:rPr lang="en-CA" smtClean="0"/>
              <a:t>‹#›</a:t>
            </a:fld>
            <a:endParaRPr lang="en-CA"/>
          </a:p>
        </p:txBody>
      </p:sp>
    </p:spTree>
    <p:extLst>
      <p:ext uri="{BB962C8B-B14F-4D97-AF65-F5344CB8AC3E}">
        <p14:creationId xmlns:p14="http://schemas.microsoft.com/office/powerpoint/2010/main" val="3000561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79CF151-D850-4B47-B86B-D64A5B6E09DD}" type="datetimeFigureOut">
              <a:rPr lang="en-CA" smtClean="0"/>
              <a:t>28/04/2015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9AB5E1A-4CBB-46E8-A900-732B86464B65}" type="slidenum">
              <a:rPr lang="en-CA" smtClean="0"/>
              <a:t>‹#›</a:t>
            </a:fld>
            <a:endParaRPr lang="en-CA"/>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thruBlk="1"/>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9CF151-D850-4B47-B86B-D64A5B6E09DD}" type="datetimeFigureOut">
              <a:rPr lang="en-CA" smtClean="0"/>
              <a:t>28/04/2015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9AB5E1A-4CBB-46E8-A900-732B86464B65}" type="slidenum">
              <a:rPr lang="en-CA" smtClean="0"/>
              <a:t>‹#›</a:t>
            </a:fld>
            <a:endParaRPr lang="en-CA"/>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9CF151-D850-4B47-B86B-D64A5B6E09DD}" type="datetimeFigureOut">
              <a:rPr lang="en-CA" smtClean="0"/>
              <a:t>28/04/2015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9AB5E1A-4CBB-46E8-A900-732B86464B65}" type="slidenum">
              <a:rPr lang="en-CA" smtClean="0"/>
              <a:t>‹#›</a:t>
            </a:fld>
            <a:endParaRPr lang="en-CA"/>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9CF151-D850-4B47-B86B-D64A5B6E09DD}" type="datetimeFigureOut">
              <a:rPr lang="en-CA" smtClean="0"/>
              <a:t>28/04/2015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9AB5E1A-4CBB-46E8-A900-732B86464B65}" type="slidenum">
              <a:rPr lang="en-CA" smtClean="0"/>
              <a:t>‹#›</a:t>
            </a:fld>
            <a:endParaRPr lang="en-CA"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00392" y="116632"/>
            <a:ext cx="467544" cy="486496"/>
          </a:xfrm>
          <a:prstGeom prst="rect">
            <a:avLst/>
          </a:prstGeom>
        </p:spPr>
      </p:pic>
      <p:pic>
        <p:nvPicPr>
          <p:cNvPr id="2050"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560494" y="123593"/>
            <a:ext cx="583506" cy="4725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userDrawn="1"/>
        </p:nvSpPr>
        <p:spPr>
          <a:xfrm>
            <a:off x="8560494" y="-1"/>
            <a:ext cx="583506" cy="1235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cSld>
  <p:clrMapOvr>
    <a:masterClrMapping/>
  </p:clrMapOvr>
  <p:transition>
    <p:fade thruBlk="1"/>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9CF151-D850-4B47-B86B-D64A5B6E09DD}" type="datetimeFigureOut">
              <a:rPr lang="en-CA" smtClean="0"/>
              <a:t>28/04/2015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9AB5E1A-4CBB-46E8-A900-732B86464B65}" type="slidenum">
              <a:rPr lang="en-CA" smtClean="0"/>
              <a:t>‹#›</a:t>
            </a:fld>
            <a:endParaRPr lang="en-CA"/>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Rectangle 9"/>
          <p:cNvSpPr/>
          <p:nvPr userDrawn="1"/>
        </p:nvSpPr>
        <p:spPr>
          <a:xfrm>
            <a:off x="8100392" y="-1"/>
            <a:ext cx="1043608" cy="69269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11"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560494" y="123593"/>
            <a:ext cx="583506" cy="4725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00392" y="116632"/>
            <a:ext cx="467544" cy="486496"/>
          </a:xfrm>
          <a:prstGeom prst="rect">
            <a:avLst/>
          </a:prstGeom>
        </p:spPr>
      </p:pic>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9CF151-D850-4B47-B86B-D64A5B6E09DD}" type="datetimeFigureOut">
              <a:rPr lang="en-CA" smtClean="0"/>
              <a:t>28/04/2015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9AB5E1A-4CBB-46E8-A900-732B86464B65}" type="slidenum">
              <a:rPr lang="en-CA" smtClean="0"/>
              <a:t>‹#›</a:t>
            </a:fld>
            <a:endParaRPr lang="en-CA"/>
          </a:p>
        </p:txBody>
      </p:sp>
    </p:spTree>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9CF151-D850-4B47-B86B-D64A5B6E09DD}" type="datetimeFigureOut">
              <a:rPr lang="en-CA" smtClean="0"/>
              <a:t>28/04/2015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C9AB5E1A-4CBB-46E8-A900-732B86464B65}" type="slidenum">
              <a:rPr lang="en-CA" smtClean="0"/>
              <a:t>‹#›</a:t>
            </a:fld>
            <a:endParaRPr lang="en-CA"/>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9CF151-D850-4B47-B86B-D64A5B6E09DD}" type="datetimeFigureOut">
              <a:rPr lang="en-CA" smtClean="0"/>
              <a:t>28/04/2015</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C9AB5E1A-4CBB-46E8-A900-732B86464B65}" type="slidenum">
              <a:rPr lang="en-CA" smtClean="0"/>
              <a:t>‹#›</a:t>
            </a:fld>
            <a:endParaRPr lang="en-CA"/>
          </a:p>
        </p:txBody>
      </p:sp>
    </p:spTree>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9CF151-D850-4B47-B86B-D64A5B6E09DD}" type="datetimeFigureOut">
              <a:rPr lang="en-CA" smtClean="0"/>
              <a:t>28/04/2015</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C9AB5E1A-4CBB-46E8-A900-732B86464B65}" type="slidenum">
              <a:rPr lang="en-CA" smtClean="0"/>
              <a:t>‹#›</a:t>
            </a:fld>
            <a:endParaRPr lang="en-CA"/>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9CF151-D850-4B47-B86B-D64A5B6E09DD}" type="datetimeFigureOut">
              <a:rPr lang="en-CA" smtClean="0"/>
              <a:t>28/04/2015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9AB5E1A-4CBB-46E8-A900-732B86464B65}" type="slidenum">
              <a:rPr lang="en-CA" smtClean="0"/>
              <a:t>‹#›</a:t>
            </a:fld>
            <a:endParaRPr lang="en-CA"/>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9CF151-D850-4B47-B86B-D64A5B6E09DD}" type="datetimeFigureOut">
              <a:rPr lang="en-CA" smtClean="0"/>
              <a:t>28/04/2015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9AB5E1A-4CBB-46E8-A900-732B86464B65}" type="slidenum">
              <a:rPr lang="en-CA" smtClean="0"/>
              <a:t>‹#›</a:t>
            </a:fld>
            <a:endParaRPr lang="en-CA"/>
          </a:p>
        </p:txBody>
      </p:sp>
    </p:spTree>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879CF151-D850-4B47-B86B-D64A5B6E09DD}" type="datetimeFigureOut">
              <a:rPr lang="en-CA" smtClean="0"/>
              <a:t>28/04/2015</a:t>
            </a:fld>
            <a:endParaRPr lang="en-CA"/>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CA"/>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C9AB5E1A-4CBB-46E8-A900-732B86464B65}" type="slidenum">
              <a:rPr lang="en-CA" smtClean="0"/>
              <a:t>‹#›</a:t>
            </a:fld>
            <a:endParaRPr lang="en-CA"/>
          </a:p>
        </p:txBody>
      </p:sp>
      <p:sp>
        <p:nvSpPr>
          <p:cNvPr id="19" name="Rectangle 18"/>
          <p:cNvSpPr/>
          <p:nvPr/>
        </p:nvSpPr>
        <p:spPr>
          <a:xfrm>
            <a:off x="8100392" y="-1"/>
            <a:ext cx="1043608" cy="6926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20" name="Picture 1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100392" y="116632"/>
            <a:ext cx="467544" cy="486496"/>
          </a:xfrm>
          <a:prstGeom prst="rect">
            <a:avLst/>
          </a:prstGeom>
        </p:spPr>
      </p:pic>
      <p:pic>
        <p:nvPicPr>
          <p:cNvPr id="21" name="Picture 2"/>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8560494" y="123593"/>
            <a:ext cx="583506" cy="4725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p:fade thruBlk="1"/>
  </p:transition>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Tx/>
        <a:buBlip>
          <a:blip r:embed="rId15"/>
        </a:buBlip>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Courier New" panose="02070309020205020404" pitchFamily="49" charset="0"/>
        <a:buChar char="o"/>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06808"/>
            <a:ext cx="7848600" cy="2492018"/>
          </a:xfrm>
        </p:spPr>
        <p:txBody>
          <a:bodyPr>
            <a:normAutofit fontScale="90000"/>
          </a:bodyPr>
          <a:lstStyle/>
          <a:p>
            <a:r>
              <a:rPr lang="en-CA" sz="3600" cap="none" dirty="0" smtClean="0">
                <a:effectLst/>
                <a:latin typeface="nunacom" panose="00000400000000000000" pitchFamily="2" charset="0"/>
              </a:rPr>
              <a:t>xS34t8N34gu wmoEi3j5 Mwn5 kbatvi3izk5</a:t>
            </a:r>
            <a:br>
              <a:rPr lang="en-CA" sz="3600" cap="none" dirty="0" smtClean="0">
                <a:effectLst/>
                <a:latin typeface="nunacom" panose="00000400000000000000" pitchFamily="2" charset="0"/>
              </a:rPr>
            </a:br>
            <a:r>
              <a:rPr lang="en-CA" cap="none" dirty="0" smtClean="0">
                <a:effectLst/>
              </a:rPr>
              <a:t>MEADOWBANK </a:t>
            </a:r>
            <a:r>
              <a:rPr lang="en-CA" dirty="0" smtClean="0">
                <a:effectLst/>
              </a:rPr>
              <a:t>Water License Renewal </a:t>
            </a:r>
            <a:endParaRPr lang="en-CA" sz="4000" dirty="0"/>
          </a:p>
        </p:txBody>
      </p:sp>
      <p:sp>
        <p:nvSpPr>
          <p:cNvPr id="3" name="Subtitle 2"/>
          <p:cNvSpPr>
            <a:spLocks noGrp="1"/>
          </p:cNvSpPr>
          <p:nvPr>
            <p:ph type="subTitle" idx="1"/>
          </p:nvPr>
        </p:nvSpPr>
        <p:spPr/>
        <p:txBody>
          <a:bodyPr/>
          <a:lstStyle/>
          <a:p>
            <a:r>
              <a:rPr lang="en-CA" dirty="0"/>
              <a:t>NWB 2AM </a:t>
            </a:r>
            <a:r>
              <a:rPr lang="en-CA" dirty="0" smtClean="0"/>
              <a:t>MEA0815</a:t>
            </a:r>
          </a:p>
          <a:p>
            <a:r>
              <a:rPr lang="en-CA" sz="1400" dirty="0" smtClean="0"/>
              <a:t>Technical Meeting</a:t>
            </a:r>
          </a:p>
          <a:p>
            <a:r>
              <a:rPr lang="en-CA" sz="1400" dirty="0" smtClean="0"/>
              <a:t>April 29-30, 2015</a:t>
            </a:r>
            <a:endParaRPr lang="en-CA" sz="1400" dirty="0"/>
          </a:p>
          <a:p>
            <a:r>
              <a:rPr lang="en-CA" sz="1400" dirty="0" smtClean="0"/>
              <a:t>Baker </a:t>
            </a:r>
            <a:r>
              <a:rPr lang="en-CA" sz="1400" dirty="0"/>
              <a:t>Lake, NU</a:t>
            </a:r>
          </a:p>
          <a:p>
            <a:endParaRPr lang="en-CA" dirty="0"/>
          </a:p>
        </p:txBody>
      </p:sp>
      <p:pic>
        <p:nvPicPr>
          <p:cNvPr id="4" name="Picture 3"/>
          <p:cNvPicPr>
            <a:picLocks noChangeAspect="1"/>
          </p:cNvPicPr>
          <p:nvPr/>
        </p:nvPicPr>
        <p:blipFill rotWithShape="1">
          <a:blip r:embed="rId2"/>
          <a:srcRect l="21221" t="14563" r="22328" b="58859"/>
          <a:stretch/>
        </p:blipFill>
        <p:spPr>
          <a:xfrm>
            <a:off x="74199" y="4678914"/>
            <a:ext cx="6689971" cy="1770874"/>
          </a:xfrm>
          <a:prstGeom prst="rect">
            <a:avLst/>
          </a:prstGeom>
        </p:spPr>
      </p:pic>
      <p:sp>
        <p:nvSpPr>
          <p:cNvPr id="11" name="Rectangle 10"/>
          <p:cNvSpPr/>
          <p:nvPr/>
        </p:nvSpPr>
        <p:spPr>
          <a:xfrm>
            <a:off x="6723008" y="121411"/>
            <a:ext cx="2409078" cy="685396"/>
          </a:xfrm>
          <a:prstGeom prst="rect">
            <a:avLst/>
          </a:prstGeom>
          <a:solidFill>
            <a:schemeClr val="bg1"/>
          </a:solid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nvGrpSpPr>
          <p:cNvPr id="26" name="Group 25"/>
          <p:cNvGrpSpPr/>
          <p:nvPr/>
        </p:nvGrpSpPr>
        <p:grpSpPr>
          <a:xfrm>
            <a:off x="6723008" y="133052"/>
            <a:ext cx="2420992" cy="673756"/>
            <a:chOff x="179512" y="5678734"/>
            <a:chExt cx="3636866" cy="1012131"/>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512" y="5678734"/>
              <a:ext cx="972699" cy="1012131"/>
            </a:xfrm>
            <a:prstGeom prst="rect">
              <a:avLst/>
            </a:prstGeom>
          </p:spPr>
        </p:pic>
        <p:sp>
          <p:nvSpPr>
            <p:cNvPr id="14" name="TextBox 13"/>
            <p:cNvSpPr txBox="1"/>
            <p:nvPr/>
          </p:nvSpPr>
          <p:spPr>
            <a:xfrm>
              <a:off x="1195200" y="5722450"/>
              <a:ext cx="2621178" cy="462349"/>
            </a:xfrm>
            <a:prstGeom prst="rect">
              <a:avLst/>
            </a:prstGeom>
            <a:noFill/>
          </p:spPr>
          <p:txBody>
            <a:bodyPr wrap="square" lIns="0" tIns="0" rIns="0" bIns="0" rtlCol="0">
              <a:spAutoFit/>
            </a:bodyPr>
            <a:lstStyle/>
            <a:p>
              <a:r>
                <a:rPr lang="en-CA" sz="2000" dirty="0" smtClean="0">
                  <a:latin typeface="Arial" panose="020B0604020202020204" pitchFamily="34" charset="0"/>
                  <a:cs typeface="Arial" panose="020B0604020202020204" pitchFamily="34" charset="0"/>
                </a:rPr>
                <a:t>Hutchinson</a:t>
              </a:r>
              <a:endParaRPr lang="en-CA" sz="2000" dirty="0">
                <a:latin typeface="Arial" panose="020B0604020202020204" pitchFamily="34" charset="0"/>
                <a:cs typeface="Arial" panose="020B0604020202020204" pitchFamily="34" charset="0"/>
              </a:endParaRPr>
            </a:p>
          </p:txBody>
        </p:sp>
        <p:sp>
          <p:nvSpPr>
            <p:cNvPr id="15" name="TextBox 14"/>
            <p:cNvSpPr txBox="1"/>
            <p:nvPr/>
          </p:nvSpPr>
          <p:spPr>
            <a:xfrm>
              <a:off x="1195200" y="6237892"/>
              <a:ext cx="2603281" cy="231174"/>
            </a:xfrm>
            <a:prstGeom prst="rect">
              <a:avLst/>
            </a:prstGeom>
            <a:noFill/>
          </p:spPr>
          <p:txBody>
            <a:bodyPr wrap="square" lIns="0" tIns="0" rIns="0" bIns="0" rtlCol="0">
              <a:spAutoFit/>
            </a:bodyPr>
            <a:lstStyle/>
            <a:p>
              <a:r>
                <a:rPr lang="en-CA" sz="1000" dirty="0">
                  <a:latin typeface="Arial" panose="020B0604020202020204" pitchFamily="34" charset="0"/>
                  <a:cs typeface="Arial" panose="020B0604020202020204" pitchFamily="34" charset="0"/>
                </a:rPr>
                <a:t>Environmental Sciences Ltd.</a:t>
              </a:r>
            </a:p>
          </p:txBody>
        </p:sp>
        <p:cxnSp>
          <p:nvCxnSpPr>
            <p:cNvPr id="16" name="Straight Connector 15"/>
            <p:cNvCxnSpPr/>
            <p:nvPr/>
          </p:nvCxnSpPr>
          <p:spPr>
            <a:xfrm>
              <a:off x="1196096" y="6156000"/>
              <a:ext cx="2439800" cy="0"/>
            </a:xfrm>
            <a:prstGeom prst="line">
              <a:avLst/>
            </a:prstGeom>
            <a:ln w="952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1" name="AutoShape 7"/>
            <p:cNvCxnSpPr>
              <a:cxnSpLocks noChangeShapeType="1"/>
            </p:cNvCxnSpPr>
            <p:nvPr/>
          </p:nvCxnSpPr>
          <p:spPr bwMode="auto">
            <a:xfrm>
              <a:off x="1195200" y="6184800"/>
              <a:ext cx="2440696" cy="0"/>
            </a:xfrm>
            <a:prstGeom prst="straightConnector1">
              <a:avLst/>
            </a:prstGeom>
            <a:noFill/>
            <a:ln w="9525">
              <a:solidFill>
                <a:srgbClr val="00B0F0"/>
              </a:solidFill>
              <a:round/>
              <a:headEnd/>
              <a:tailEnd/>
            </a:ln>
            <a:extLst>
              <a:ext uri="{909E8E84-426E-40DD-AFC4-6F175D3DCCD1}">
                <a14:hiddenFill xmlns:a14="http://schemas.microsoft.com/office/drawing/2010/main">
                  <a:noFill/>
                </a14:hiddenFill>
              </a:ext>
            </a:extLst>
          </p:spPr>
        </p:cxnSp>
        <p:cxnSp>
          <p:nvCxnSpPr>
            <p:cNvPr id="23" name="AutoShape 8"/>
            <p:cNvCxnSpPr>
              <a:cxnSpLocks noChangeShapeType="1"/>
            </p:cNvCxnSpPr>
            <p:nvPr/>
          </p:nvCxnSpPr>
          <p:spPr bwMode="auto">
            <a:xfrm>
              <a:off x="1196096" y="6213600"/>
              <a:ext cx="2439800" cy="0"/>
            </a:xfrm>
            <a:prstGeom prst="straightConnector1">
              <a:avLst/>
            </a:prstGeom>
            <a:noFill/>
            <a:ln w="9525">
              <a:solidFill>
                <a:schemeClr val="bg1">
                  <a:lumMod val="65000"/>
                  <a:lumOff val="0"/>
                </a:schemeClr>
              </a:solidFill>
              <a:round/>
              <a:headEnd/>
              <a:tailEnd/>
            </a:ln>
            <a:extLst>
              <a:ext uri="{909E8E84-426E-40DD-AFC4-6F175D3DCCD1}">
                <a14:hiddenFill xmlns:a14="http://schemas.microsoft.com/office/drawing/2010/main">
                  <a:noFill/>
                </a14:hiddenFill>
              </a:ext>
            </a:extLst>
          </p:spPr>
        </p:cxnSp>
      </p:gr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14150" y="876353"/>
            <a:ext cx="1009706" cy="5585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18926" y="4583791"/>
            <a:ext cx="1923766" cy="1961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24375605"/>
      </p:ext>
    </p:extLst>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2) </a:t>
            </a:r>
            <a:r>
              <a:rPr lang="en-CA" dirty="0" smtClean="0">
                <a:latin typeface="nunacom" panose="00000400000000000000" pitchFamily="2" charset="0"/>
              </a:rPr>
              <a:t>x4bfpEo34 xml </a:t>
            </a:r>
            <a:r>
              <a:rPr lang="en-CA" dirty="0" err="1" smtClean="0">
                <a:latin typeface="nunacom" panose="00000400000000000000" pitchFamily="2" charset="0"/>
              </a:rPr>
              <a:t>xsMiz</a:t>
            </a:r>
            <a:r>
              <a:rPr lang="en-CA" dirty="0" smtClean="0">
                <a:latin typeface="nunacom" panose="00000400000000000000" pitchFamily="2" charset="0"/>
              </a:rPr>
              <a:t>    </a:t>
            </a:r>
            <a:r>
              <a:rPr lang="en-CA" dirty="0"/>
              <a:t>W</a:t>
            </a:r>
            <a:r>
              <a:rPr lang="en-CA" dirty="0" smtClean="0"/>
              <a:t>aste Disposal </a:t>
            </a:r>
            <a:r>
              <a:rPr lang="en-CA" dirty="0"/>
              <a:t>and Management</a:t>
            </a:r>
          </a:p>
        </p:txBody>
      </p:sp>
      <p:sp>
        <p:nvSpPr>
          <p:cNvPr id="3" name="Content Placeholder 2"/>
          <p:cNvSpPr>
            <a:spLocks noGrp="1"/>
          </p:cNvSpPr>
          <p:nvPr>
            <p:ph sz="half" idx="1"/>
          </p:nvPr>
        </p:nvSpPr>
        <p:spPr/>
        <p:txBody>
          <a:bodyPr>
            <a:normAutofit fontScale="85000" lnSpcReduction="10000"/>
          </a:bodyPr>
          <a:lstStyle/>
          <a:p>
            <a:r>
              <a:rPr lang="en-CA" dirty="0" smtClean="0"/>
              <a:t>Specific comments from the KIA: KIA-</a:t>
            </a:r>
            <a:r>
              <a:rPr lang="en-CA" dirty="0"/>
              <a:t>20, 22, </a:t>
            </a:r>
            <a:r>
              <a:rPr lang="en-CA" dirty="0" smtClean="0"/>
              <a:t>27</a:t>
            </a:r>
          </a:p>
          <a:p>
            <a:endParaRPr lang="en-CA" dirty="0" smtClean="0"/>
          </a:p>
          <a:p>
            <a:pPr marL="0" indent="0">
              <a:buNone/>
            </a:pPr>
            <a:r>
              <a:rPr lang="en-CA" b="1" dirty="0" smtClean="0"/>
              <a:t>Issues</a:t>
            </a:r>
          </a:p>
          <a:p>
            <a:r>
              <a:rPr lang="en-CA" dirty="0" smtClean="0"/>
              <a:t>Seepage </a:t>
            </a:r>
            <a:r>
              <a:rPr lang="en-CA" dirty="0"/>
              <a:t>from the tailings storage facility </a:t>
            </a:r>
            <a:r>
              <a:rPr lang="en-CA" dirty="0" smtClean="0"/>
              <a:t>was reaching the </a:t>
            </a:r>
            <a:r>
              <a:rPr lang="en-CA" dirty="0"/>
              <a:t>receiving </a:t>
            </a:r>
            <a:r>
              <a:rPr lang="en-CA" dirty="0" smtClean="0"/>
              <a:t>environment</a:t>
            </a:r>
          </a:p>
          <a:p>
            <a:pPr lvl="1"/>
            <a:r>
              <a:rPr lang="en-CA" dirty="0"/>
              <a:t>This concern was raised in light of the 2013 seepage detected at AEM’s ST-16 monitoring station and subsequent elevated cyanide concentrations in Lake NP-2</a:t>
            </a:r>
            <a:endParaRPr lang="en-CA" dirty="0" smtClean="0"/>
          </a:p>
          <a:p>
            <a:pPr marL="0" indent="0">
              <a:buNone/>
            </a:pPr>
            <a:endParaRPr lang="en-CA" b="1" dirty="0" smtClean="0"/>
          </a:p>
        </p:txBody>
      </p:sp>
      <p:sp>
        <p:nvSpPr>
          <p:cNvPr id="4" name="Content Placeholder 3"/>
          <p:cNvSpPr>
            <a:spLocks noGrp="1"/>
          </p:cNvSpPr>
          <p:nvPr>
            <p:ph sz="half" idx="2"/>
          </p:nvPr>
        </p:nvSpPr>
        <p:spPr>
          <a:xfrm>
            <a:off x="4648200" y="1673352"/>
            <a:ext cx="4460304" cy="4718304"/>
          </a:xfrm>
        </p:spPr>
        <p:txBody>
          <a:bodyPr>
            <a:normAutofit fontScale="85000" lnSpcReduction="10000"/>
          </a:bodyPr>
          <a:lstStyle/>
          <a:p>
            <a:r>
              <a:rPr lang="en-CA" dirty="0" err="1" smtClean="0">
                <a:latin typeface="nunacom" panose="00000400000000000000" pitchFamily="2" charset="0"/>
              </a:rPr>
              <a:t>sfx</a:t>
            </a:r>
            <a:r>
              <a:rPr lang="en-CA" dirty="0" smtClean="0">
                <a:latin typeface="nunacom" panose="00000400000000000000" pitchFamily="2" charset="0"/>
              </a:rPr>
              <a:t> </a:t>
            </a:r>
            <a:r>
              <a:rPr lang="en-CA" dirty="0" err="1" smtClean="0">
                <a:latin typeface="nunacom" panose="00000400000000000000" pitchFamily="2" charset="0"/>
              </a:rPr>
              <a:t>scsyE</a:t>
            </a:r>
            <a:r>
              <a:rPr lang="en-CA" dirty="0" smtClean="0">
                <a:latin typeface="nunacom" panose="00000400000000000000" pitchFamily="2" charset="0"/>
              </a:rPr>
              <a:t>/sMs34g5, r?o3u wkw5 vgoctQfi5: </a:t>
            </a:r>
            <a:r>
              <a:rPr lang="en-CA" dirty="0" smtClean="0"/>
              <a:t>KIA-20, 22, 27</a:t>
            </a:r>
          </a:p>
          <a:p>
            <a:pPr marL="0" indent="0">
              <a:buNone/>
            </a:pPr>
            <a:r>
              <a:rPr lang="en-CA" dirty="0" err="1" smtClean="0">
                <a:latin typeface="nunacom" panose="00000400000000000000" pitchFamily="2" charset="0"/>
              </a:rPr>
              <a:t>whmQ</a:t>
            </a:r>
            <a:r>
              <a:rPr lang="en-CA" dirty="0" smtClean="0">
                <a:latin typeface="nunacom" panose="00000400000000000000" pitchFamily="2" charset="0"/>
              </a:rPr>
              <a:t>/sJ5 </a:t>
            </a:r>
            <a:r>
              <a:rPr lang="en-CA" dirty="0" err="1" smtClean="0">
                <a:latin typeface="nunacom" panose="00000400000000000000" pitchFamily="2" charset="0"/>
              </a:rPr>
              <a:t>scsyE</a:t>
            </a:r>
            <a:r>
              <a:rPr lang="en-CA" dirty="0" smtClean="0">
                <a:latin typeface="nunacom" panose="00000400000000000000" pitchFamily="2" charset="0"/>
              </a:rPr>
              <a:t>/sMs34g5</a:t>
            </a:r>
          </a:p>
          <a:p>
            <a:pPr>
              <a:buFont typeface="Wingdings" panose="05000000000000000000" pitchFamily="2" charset="2"/>
              <a:buChar char="Ø"/>
            </a:pPr>
            <a:r>
              <a:rPr lang="en-CA" dirty="0" smtClean="0">
                <a:latin typeface="nunacom" panose="00000400000000000000" pitchFamily="2" charset="0"/>
              </a:rPr>
              <a:t>cui34 x4bfi5 f4g5 by3k5</a:t>
            </a:r>
          </a:p>
          <a:p>
            <a:pPr>
              <a:buFont typeface="Wingdings" panose="05000000000000000000" pitchFamily="2" charset="2"/>
              <a:buChar char="Ø"/>
            </a:pPr>
            <a:r>
              <a:rPr lang="en-CA" dirty="0" err="1" smtClean="0">
                <a:latin typeface="nunacom" panose="00000400000000000000" pitchFamily="2" charset="0"/>
              </a:rPr>
              <a:t>bmN</a:t>
            </a:r>
            <a:r>
              <a:rPr lang="en-CA" dirty="0" smtClean="0">
                <a:latin typeface="nunacom" panose="00000400000000000000" pitchFamily="2" charset="0"/>
              </a:rPr>
              <a:t> cui34 </a:t>
            </a:r>
            <a:r>
              <a:rPr lang="en-CA" dirty="0" err="1" smtClean="0">
                <a:latin typeface="nunacom" panose="00000400000000000000" pitchFamily="2" charset="0"/>
              </a:rPr>
              <a:t>whmQ</a:t>
            </a:r>
            <a:r>
              <a:rPr lang="en-CA" dirty="0" smtClean="0">
                <a:latin typeface="nunacom" panose="00000400000000000000" pitchFamily="2" charset="0"/>
              </a:rPr>
              <a:t>/sMs34g34 gn3NMs34Lil </a:t>
            </a:r>
            <a:r>
              <a:rPr lang="en-CA" dirty="0" err="1" smtClean="0">
                <a:latin typeface="nunacom" panose="00000400000000000000" pitchFamily="2" charset="0"/>
              </a:rPr>
              <a:t>srsu</a:t>
            </a:r>
            <a:r>
              <a:rPr lang="en-CA" dirty="0" smtClean="0">
                <a:latin typeface="nunacom" panose="00000400000000000000" pitchFamily="2" charset="0"/>
              </a:rPr>
              <a:t> @)!#u, </a:t>
            </a:r>
            <a:r>
              <a:rPr lang="en-CA" dirty="0" err="1" smtClean="0">
                <a:latin typeface="nunacom" panose="00000400000000000000" pitchFamily="2" charset="0"/>
              </a:rPr>
              <a:t>csp</a:t>
            </a:r>
            <a:r>
              <a:rPr lang="en-CA" dirty="0" smtClean="0">
                <a:latin typeface="nunacom" panose="00000400000000000000" pitchFamily="2" charset="0"/>
              </a:rPr>
              <a:t>/sMs34Lil x[if </a:t>
            </a:r>
            <a:r>
              <a:rPr lang="en-CA" dirty="0" err="1" smtClean="0">
                <a:latin typeface="nunacom" panose="00000400000000000000" pitchFamily="2" charset="0"/>
              </a:rPr>
              <a:t>wf</a:t>
            </a:r>
            <a:r>
              <a:rPr lang="en-CA" dirty="0" smtClean="0">
                <a:latin typeface="nunacom" panose="00000400000000000000" pitchFamily="2" charset="0"/>
              </a:rPr>
              <a:t> s/C4bEx5 cspn3Fzi </a:t>
            </a:r>
            <a:r>
              <a:rPr lang="en-CA" dirty="0" err="1" smtClean="0">
                <a:latin typeface="nunacom" panose="00000400000000000000" pitchFamily="2" charset="0"/>
              </a:rPr>
              <a:t>xeymJi</a:t>
            </a:r>
            <a:r>
              <a:rPr lang="en-CA" dirty="0" smtClean="0">
                <a:latin typeface="nunacom" panose="00000400000000000000" pitchFamily="2" charset="0"/>
              </a:rPr>
              <a:t> NlNwfbo4 </a:t>
            </a:r>
            <a:r>
              <a:rPr lang="en-CA" dirty="0" smtClean="0"/>
              <a:t>AEM’s ST-16-</a:t>
            </a:r>
            <a:r>
              <a:rPr lang="en-CA" dirty="0" smtClean="0">
                <a:latin typeface="nunacom" panose="00000400000000000000" pitchFamily="2" charset="0"/>
              </a:rPr>
              <a:t>u, by3ul slExN34gu4 xqo34gu4 by3u </a:t>
            </a:r>
            <a:r>
              <a:rPr lang="en-CA" dirty="0" smtClean="0"/>
              <a:t>NP-2 Lake-</a:t>
            </a:r>
            <a:r>
              <a:rPr lang="en-CA" dirty="0" smtClean="0">
                <a:latin typeface="nunacom" panose="00000400000000000000" pitchFamily="2" charset="0"/>
              </a:rPr>
              <a:t>u</a:t>
            </a:r>
            <a:endParaRPr lang="en-CA" dirty="0">
              <a:latin typeface="nunacom" panose="00000400000000000000" pitchFamily="2" charset="0"/>
            </a:endParaRPr>
          </a:p>
          <a:p>
            <a:endParaRPr lang="en-CA" dirty="0"/>
          </a:p>
        </p:txBody>
      </p:sp>
    </p:spTree>
    <p:extLst>
      <p:ext uri="{BB962C8B-B14F-4D97-AF65-F5344CB8AC3E}">
        <p14:creationId xmlns:p14="http://schemas.microsoft.com/office/powerpoint/2010/main" val="3137943227"/>
      </p:ext>
    </p:extLst>
  </p:cSld>
  <p:clrMapOvr>
    <a:masterClrMapping/>
  </p:clrMapOvr>
  <p:transition>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2) </a:t>
            </a:r>
            <a:r>
              <a:rPr lang="en-CA" dirty="0" smtClean="0">
                <a:latin typeface="nunacom" panose="00000400000000000000" pitchFamily="2" charset="0"/>
              </a:rPr>
              <a:t>x4bf5 </a:t>
            </a:r>
            <a:r>
              <a:rPr lang="en-CA" dirty="0" err="1" smtClean="0">
                <a:latin typeface="nunacom" panose="00000400000000000000" pitchFamily="2" charset="0"/>
              </a:rPr>
              <a:t>wQbsiq</a:t>
            </a:r>
            <a:r>
              <a:rPr lang="en-CA" dirty="0" smtClean="0">
                <a:latin typeface="nunacom" panose="00000400000000000000" pitchFamily="2" charset="0"/>
              </a:rPr>
              <a:t> xml </a:t>
            </a:r>
            <a:r>
              <a:rPr lang="en-CA" dirty="0" err="1" smtClean="0">
                <a:latin typeface="nunacom" panose="00000400000000000000" pitchFamily="2" charset="0"/>
              </a:rPr>
              <a:t>xsMiz</a:t>
            </a:r>
            <a:r>
              <a:rPr lang="en-CA" dirty="0" smtClean="0">
                <a:latin typeface="nunacom" panose="00000400000000000000" pitchFamily="2" charset="0"/>
              </a:rPr>
              <a:t> </a:t>
            </a:r>
            <a:r>
              <a:rPr lang="en-CA" dirty="0"/>
              <a:t>W</a:t>
            </a:r>
            <a:r>
              <a:rPr lang="en-CA" dirty="0" smtClean="0"/>
              <a:t>aste Disposal </a:t>
            </a:r>
            <a:r>
              <a:rPr lang="en-CA" dirty="0"/>
              <a:t>and Management</a:t>
            </a:r>
          </a:p>
        </p:txBody>
      </p:sp>
      <p:sp>
        <p:nvSpPr>
          <p:cNvPr id="3" name="Content Placeholder 2"/>
          <p:cNvSpPr>
            <a:spLocks noGrp="1"/>
          </p:cNvSpPr>
          <p:nvPr>
            <p:ph sz="half" idx="1"/>
          </p:nvPr>
        </p:nvSpPr>
        <p:spPr/>
        <p:txBody>
          <a:bodyPr>
            <a:normAutofit fontScale="77500" lnSpcReduction="20000"/>
          </a:bodyPr>
          <a:lstStyle/>
          <a:p>
            <a:pPr marL="0" indent="0">
              <a:buNone/>
            </a:pPr>
            <a:r>
              <a:rPr lang="en-CA" b="1" dirty="0" smtClean="0"/>
              <a:t>Resolution</a:t>
            </a:r>
            <a:endParaRPr lang="en-CA" b="1" dirty="0"/>
          </a:p>
          <a:p>
            <a:r>
              <a:rPr lang="en-CA" dirty="0"/>
              <a:t>AEM </a:t>
            </a:r>
            <a:r>
              <a:rPr lang="en-CA" dirty="0" smtClean="0"/>
              <a:t>will update </a:t>
            </a:r>
            <a:r>
              <a:rPr lang="en-CA" dirty="0"/>
              <a:t>the Freshet Action Plan, a subsection in the Water Management </a:t>
            </a:r>
            <a:r>
              <a:rPr lang="en-CA" dirty="0" smtClean="0"/>
              <a:t>Plan, </a:t>
            </a:r>
            <a:r>
              <a:rPr lang="en-CA" dirty="0"/>
              <a:t>within 60 days of the license </a:t>
            </a:r>
            <a:r>
              <a:rPr lang="en-CA" dirty="0" smtClean="0"/>
              <a:t>issuance</a:t>
            </a:r>
          </a:p>
          <a:p>
            <a:r>
              <a:rPr lang="en-CA" dirty="0"/>
              <a:t>Specifically documented changes of the Freshet Action Plan will include: </a:t>
            </a:r>
            <a:endParaRPr lang="en-CA" dirty="0" smtClean="0"/>
          </a:p>
          <a:p>
            <a:pPr lvl="1"/>
            <a:r>
              <a:rPr lang="en-GB" dirty="0"/>
              <a:t>Increased tailings beaches on RF-1 and RF-2 in 2015;</a:t>
            </a:r>
            <a:endParaRPr lang="en-CA" dirty="0"/>
          </a:p>
          <a:p>
            <a:pPr lvl="1"/>
            <a:r>
              <a:rPr lang="en-GB" dirty="0"/>
              <a:t>Documenting installation of fines filters on RF-1 and RF-2, completed as part of the mitigation response to the initial seepage;</a:t>
            </a:r>
            <a:endParaRPr lang="en-CA" dirty="0"/>
          </a:p>
          <a:p>
            <a:pPr marL="617220" lvl="2" indent="-342900">
              <a:buFont typeface="Arial" panose="020B0604020202020204" pitchFamily="34" charset="0"/>
              <a:buChar char="•"/>
            </a:pPr>
            <a:endParaRPr lang="en-CA" dirty="0"/>
          </a:p>
          <a:p>
            <a:endParaRPr lang="en-CA" dirty="0" smtClean="0"/>
          </a:p>
        </p:txBody>
      </p:sp>
      <p:sp>
        <p:nvSpPr>
          <p:cNvPr id="4" name="Content Placeholder 3"/>
          <p:cNvSpPr>
            <a:spLocks noGrp="1"/>
          </p:cNvSpPr>
          <p:nvPr>
            <p:ph sz="half" idx="2"/>
          </p:nvPr>
        </p:nvSpPr>
        <p:spPr>
          <a:xfrm>
            <a:off x="4648200" y="1673352"/>
            <a:ext cx="4316288" cy="4718304"/>
          </a:xfrm>
        </p:spPr>
        <p:txBody>
          <a:bodyPr>
            <a:normAutofit fontScale="77500" lnSpcReduction="20000"/>
          </a:bodyPr>
          <a:lstStyle/>
          <a:p>
            <a:pPr marL="0" indent="0">
              <a:buNone/>
            </a:pPr>
            <a:r>
              <a:rPr lang="en-CA" dirty="0" err="1" smtClean="0">
                <a:latin typeface="nunacom" panose="00000400000000000000" pitchFamily="2" charset="0"/>
              </a:rPr>
              <a:t>WoExEd</a:t>
            </a:r>
            <a:r>
              <a:rPr lang="en-CA" dirty="0" smtClean="0">
                <a:latin typeface="nunacom" panose="00000400000000000000" pitchFamily="2" charset="0"/>
              </a:rPr>
              <a:t>/sJ5</a:t>
            </a:r>
          </a:p>
          <a:p>
            <a:pPr>
              <a:buFont typeface="Wingdings" panose="05000000000000000000" pitchFamily="2" charset="2"/>
              <a:buChar char="Ø"/>
            </a:pPr>
            <a:r>
              <a:rPr lang="en-CA" dirty="0" smtClean="0">
                <a:latin typeface="nunacom" panose="00000400000000000000" pitchFamily="2" charset="0"/>
              </a:rPr>
              <a:t>x[if </a:t>
            </a:r>
            <a:r>
              <a:rPr lang="en-CA" dirty="0" err="1" smtClean="0">
                <a:latin typeface="nunacom" panose="00000400000000000000" pitchFamily="2" charset="0"/>
              </a:rPr>
              <a:t>wf</a:t>
            </a:r>
            <a:r>
              <a:rPr lang="en-CA" dirty="0" smtClean="0">
                <a:latin typeface="nunacom" panose="00000400000000000000" pitchFamily="2" charset="0"/>
              </a:rPr>
              <a:t> s/C4bEx5 </a:t>
            </a:r>
            <a:r>
              <a:rPr lang="en-CA" dirty="0" err="1" smtClean="0">
                <a:latin typeface="nunacom" panose="00000400000000000000" pitchFamily="2" charset="0"/>
              </a:rPr>
              <a:t>WoExE</a:t>
            </a:r>
            <a:r>
              <a:rPr lang="en-CA" dirty="0" smtClean="0">
                <a:latin typeface="nunacom" panose="00000400000000000000" pitchFamily="2" charset="0"/>
              </a:rPr>
              <a:t>/s?oxJi4 gn34t6yb3ix5, </a:t>
            </a:r>
            <a:r>
              <a:rPr lang="en-CA" dirty="0" err="1" smtClean="0">
                <a:latin typeface="nunacom" panose="00000400000000000000" pitchFamily="2" charset="0"/>
              </a:rPr>
              <a:t>s?i</a:t>
            </a:r>
            <a:r>
              <a:rPr lang="en-CA" dirty="0" smtClean="0">
                <a:latin typeface="nunacom" panose="00000400000000000000" pitchFamily="2" charset="0"/>
              </a:rPr>
              <a:t> X3NAbsymJi </a:t>
            </a:r>
            <a:r>
              <a:rPr lang="en-CA" sz="1800" dirty="0" smtClean="0"/>
              <a:t>Freshet Action Plan-</a:t>
            </a:r>
            <a:r>
              <a:rPr lang="en-CA" sz="1800" dirty="0" smtClean="0">
                <a:latin typeface="nunacom" panose="00000400000000000000" pitchFamily="2" charset="0"/>
              </a:rPr>
              <a:t>u, </a:t>
            </a:r>
            <a:r>
              <a:rPr lang="en-CA" sz="2400" dirty="0" smtClean="0">
                <a:latin typeface="nunacom" panose="00000400000000000000" pitchFamily="2" charset="0"/>
              </a:rPr>
              <a:t>^) s2l5 Nwn5 xqZsizi5</a:t>
            </a:r>
          </a:p>
          <a:p>
            <a:pPr>
              <a:buFont typeface="Wingdings" panose="05000000000000000000" pitchFamily="2" charset="2"/>
              <a:buChar char="Ø"/>
            </a:pPr>
            <a:r>
              <a:rPr lang="en-CA" sz="2400" dirty="0" err="1" smtClean="0">
                <a:latin typeface="nunacom" panose="00000400000000000000" pitchFamily="2" charset="0"/>
              </a:rPr>
              <a:t>Sfxl</a:t>
            </a:r>
            <a:r>
              <a:rPr lang="en-CA" sz="2400" dirty="0" smtClean="0">
                <a:latin typeface="nunacom" panose="00000400000000000000" pitchFamily="2" charset="0"/>
              </a:rPr>
              <a:t> ttC4ymJ5 xMa34bsiq5, wMos34ymlQ5l </a:t>
            </a:r>
            <a:r>
              <a:rPr lang="en-CA" sz="2400" dirty="0" err="1" smtClean="0">
                <a:latin typeface="nunacom" panose="00000400000000000000" pitchFamily="2" charset="0"/>
              </a:rPr>
              <a:t>sfx</a:t>
            </a:r>
            <a:r>
              <a:rPr lang="en-CA" sz="2400" dirty="0" smtClean="0">
                <a:latin typeface="nunacom" panose="00000400000000000000" pitchFamily="2" charset="0"/>
              </a:rPr>
              <a:t>:</a:t>
            </a:r>
          </a:p>
          <a:p>
            <a:pPr>
              <a:buFont typeface="Wingdings" panose="05000000000000000000" pitchFamily="2" charset="2"/>
              <a:buChar char="Ø"/>
            </a:pPr>
            <a:r>
              <a:rPr lang="en-CA" sz="2400" dirty="0" smtClean="0">
                <a:latin typeface="nunacom" panose="00000400000000000000" pitchFamily="2" charset="0"/>
              </a:rPr>
              <a:t>x4bfc3F5 xqo34Xoxiq5, </a:t>
            </a:r>
            <a:r>
              <a:rPr lang="en-CA" sz="2400" dirty="0" err="1" smtClean="0">
                <a:latin typeface="nunacom" panose="00000400000000000000" pitchFamily="2" charset="0"/>
              </a:rPr>
              <a:t>sfNi</a:t>
            </a:r>
            <a:r>
              <a:rPr lang="en-CA" sz="2400" dirty="0" smtClean="0">
                <a:latin typeface="nunacom" panose="00000400000000000000" pitchFamily="2" charset="0"/>
              </a:rPr>
              <a:t> x4bfi </a:t>
            </a:r>
            <a:r>
              <a:rPr lang="en-CA" sz="2400" dirty="0" smtClean="0"/>
              <a:t>RF-1 </a:t>
            </a:r>
            <a:r>
              <a:rPr lang="en-CA" sz="2400" dirty="0" smtClean="0">
                <a:latin typeface="nunacom" panose="00000400000000000000" pitchFamily="2" charset="0"/>
              </a:rPr>
              <a:t>xml </a:t>
            </a:r>
            <a:r>
              <a:rPr lang="en-CA" sz="2400" dirty="0" smtClean="0"/>
              <a:t>RF-2, </a:t>
            </a:r>
            <a:r>
              <a:rPr lang="en-CA" sz="2400" dirty="0" err="1" smtClean="0">
                <a:latin typeface="nunacom" panose="00000400000000000000" pitchFamily="2" charset="0"/>
              </a:rPr>
              <a:t>bfx</a:t>
            </a:r>
            <a:r>
              <a:rPr lang="en-CA" sz="2400" dirty="0" smtClean="0">
                <a:latin typeface="nunacom" panose="00000400000000000000" pitchFamily="2" charset="0"/>
              </a:rPr>
              <a:t> </a:t>
            </a:r>
            <a:r>
              <a:rPr lang="en-CA" sz="2400" dirty="0" err="1" smtClean="0">
                <a:latin typeface="nunacom" panose="00000400000000000000" pitchFamily="2" charset="0"/>
              </a:rPr>
              <a:t>srsu</a:t>
            </a:r>
            <a:r>
              <a:rPr lang="en-CA" sz="2400" dirty="0" smtClean="0">
                <a:latin typeface="nunacom" panose="00000400000000000000" pitchFamily="2" charset="0"/>
              </a:rPr>
              <a:t> @)!%u xqoMs3mb;</a:t>
            </a:r>
          </a:p>
          <a:p>
            <a:pPr>
              <a:buFont typeface="Wingdings" panose="05000000000000000000" pitchFamily="2" charset="2"/>
              <a:buChar char="Ø"/>
            </a:pPr>
            <a:r>
              <a:rPr lang="en-CA" sz="2400" dirty="0" smtClean="0">
                <a:latin typeface="nunacom" panose="00000400000000000000" pitchFamily="2" charset="0"/>
              </a:rPr>
              <a:t>ttC4ymlQ5 riXJi4 x4bfi4 iDu4g5 nlm34nst5 wo/siq5, x4bfi NlNwfbo5 </a:t>
            </a:r>
            <a:r>
              <a:rPr lang="en-CA" sz="2400" dirty="0" smtClean="0"/>
              <a:t>RF-1 </a:t>
            </a:r>
            <a:r>
              <a:rPr lang="en-CA" sz="2400" dirty="0" smtClean="0">
                <a:latin typeface="nunacom" panose="00000400000000000000" pitchFamily="2" charset="0"/>
              </a:rPr>
              <a:t>xml </a:t>
            </a:r>
            <a:r>
              <a:rPr lang="en-CA" sz="2400" dirty="0" smtClean="0"/>
              <a:t>RF-2,  </a:t>
            </a:r>
            <a:r>
              <a:rPr lang="en-CA" sz="2400" dirty="0" err="1" smtClean="0">
                <a:latin typeface="nunacom" panose="00000400000000000000" pitchFamily="2" charset="0"/>
              </a:rPr>
              <a:t>bfxl</a:t>
            </a:r>
            <a:r>
              <a:rPr lang="en-CA" sz="2400" dirty="0" smtClean="0">
                <a:latin typeface="nunacom" panose="00000400000000000000" pitchFamily="2" charset="0"/>
              </a:rPr>
              <a:t> cspn3iz Wxi4ymJ5 </a:t>
            </a:r>
            <a:r>
              <a:rPr lang="en-CA" sz="2400" dirty="0" err="1" smtClean="0">
                <a:latin typeface="nunacom" panose="00000400000000000000" pitchFamily="2" charset="0"/>
              </a:rPr>
              <a:t>cuiz</a:t>
            </a:r>
            <a:r>
              <a:rPr lang="en-CA" sz="2400" dirty="0" smtClean="0">
                <a:latin typeface="nunacom" panose="00000400000000000000" pitchFamily="2" charset="0"/>
              </a:rPr>
              <a:t> </a:t>
            </a:r>
            <a:r>
              <a:rPr lang="en-CA" sz="2400" dirty="0" err="1" smtClean="0">
                <a:latin typeface="nunacom" panose="00000400000000000000" pitchFamily="2" charset="0"/>
              </a:rPr>
              <a:t>cspnZstlA</a:t>
            </a:r>
            <a:r>
              <a:rPr lang="en-CA" sz="2400" dirty="0" smtClean="0">
                <a:latin typeface="nunacom" panose="00000400000000000000" pitchFamily="2" charset="0"/>
              </a:rPr>
              <a:t>;</a:t>
            </a:r>
            <a:endParaRPr lang="en-CA" dirty="0" smtClean="0"/>
          </a:p>
          <a:p>
            <a:endParaRPr lang="en-CA" dirty="0">
              <a:latin typeface="nunacom" panose="00000400000000000000" pitchFamily="2" charset="0"/>
            </a:endParaRPr>
          </a:p>
        </p:txBody>
      </p:sp>
    </p:spTree>
    <p:extLst>
      <p:ext uri="{BB962C8B-B14F-4D97-AF65-F5344CB8AC3E}">
        <p14:creationId xmlns:p14="http://schemas.microsoft.com/office/powerpoint/2010/main" val="3126525570"/>
      </p:ext>
    </p:extLst>
  </p:cSld>
  <p:clrMapOvr>
    <a:masterClrMapping/>
  </p:clrMapOvr>
  <p:transition>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2) </a:t>
            </a:r>
            <a:r>
              <a:rPr lang="en-CA" dirty="0" smtClean="0">
                <a:latin typeface="nunacom" panose="00000400000000000000" pitchFamily="2" charset="0"/>
              </a:rPr>
              <a:t>x4bf5 xml </a:t>
            </a:r>
            <a:r>
              <a:rPr lang="en-CA" dirty="0" err="1" smtClean="0">
                <a:latin typeface="nunacom" panose="00000400000000000000" pitchFamily="2" charset="0"/>
              </a:rPr>
              <a:t>xsMiz</a:t>
            </a:r>
            <a:r>
              <a:rPr lang="en-CA" dirty="0" smtClean="0">
                <a:latin typeface="nunacom" panose="00000400000000000000" pitchFamily="2" charset="0"/>
              </a:rPr>
              <a:t>       </a:t>
            </a:r>
            <a:r>
              <a:rPr lang="en-CA" dirty="0" smtClean="0"/>
              <a:t>Waste </a:t>
            </a:r>
            <a:r>
              <a:rPr lang="en-CA" dirty="0"/>
              <a:t>Disposal and Management</a:t>
            </a:r>
          </a:p>
        </p:txBody>
      </p:sp>
      <p:sp>
        <p:nvSpPr>
          <p:cNvPr id="3" name="Content Placeholder 2"/>
          <p:cNvSpPr>
            <a:spLocks noGrp="1"/>
          </p:cNvSpPr>
          <p:nvPr>
            <p:ph sz="half" idx="1"/>
          </p:nvPr>
        </p:nvSpPr>
        <p:spPr/>
        <p:txBody>
          <a:bodyPr>
            <a:normAutofit fontScale="77500" lnSpcReduction="20000"/>
          </a:bodyPr>
          <a:lstStyle/>
          <a:p>
            <a:r>
              <a:rPr lang="en-CA" dirty="0" smtClean="0"/>
              <a:t>The </a:t>
            </a:r>
            <a:r>
              <a:rPr lang="en-CA" dirty="0"/>
              <a:t>Freshet Action Plan will </a:t>
            </a:r>
            <a:r>
              <a:rPr lang="en-CA" dirty="0" smtClean="0"/>
              <a:t>also include</a:t>
            </a:r>
            <a:r>
              <a:rPr lang="en-CA" dirty="0"/>
              <a:t>: </a:t>
            </a:r>
          </a:p>
          <a:p>
            <a:pPr lvl="1"/>
            <a:r>
              <a:rPr lang="en-GB" dirty="0" smtClean="0"/>
              <a:t>Commence </a:t>
            </a:r>
            <a:r>
              <a:rPr lang="en-GB" dirty="0"/>
              <a:t>capping of the North Cell in the </a:t>
            </a:r>
            <a:r>
              <a:rPr lang="en-GB" dirty="0" smtClean="0"/>
              <a:t>Tailings Storage Facility as </a:t>
            </a:r>
            <a:r>
              <a:rPr lang="en-GB" dirty="0"/>
              <a:t>part of progressive reclamation to stem the seepage at its source;</a:t>
            </a:r>
            <a:endParaRPr lang="en-CA" dirty="0"/>
          </a:p>
          <a:p>
            <a:pPr lvl="1"/>
            <a:r>
              <a:rPr lang="en-GB" dirty="0" smtClean="0"/>
              <a:t>Install </a:t>
            </a:r>
            <a:r>
              <a:rPr lang="en-GB" dirty="0"/>
              <a:t>thermistors in the Rock Storage Facility </a:t>
            </a:r>
            <a:r>
              <a:rPr lang="en-GB" dirty="0" smtClean="0"/>
              <a:t>between </a:t>
            </a:r>
            <a:r>
              <a:rPr lang="en-GB" dirty="0"/>
              <a:t>the Tailings Storage Facility and Lake NP-2 in conjunction with closure assessments;</a:t>
            </a:r>
            <a:endParaRPr lang="en-CA" dirty="0"/>
          </a:p>
          <a:p>
            <a:pPr lvl="2"/>
            <a:r>
              <a:rPr lang="en-GB" dirty="0"/>
              <a:t>AEM will consider installation of piezometers in the RSF </a:t>
            </a:r>
            <a:r>
              <a:rPr lang="en-GB" dirty="0" smtClean="0"/>
              <a:t>as part of the adaptive management if </a:t>
            </a:r>
            <a:r>
              <a:rPr lang="en-GB" dirty="0"/>
              <a:t>thermistor data indicates insufficient freeze back to cut off flow between the Tailings Storage Facility  and Lake NP-2</a:t>
            </a:r>
            <a:r>
              <a:rPr lang="en-GB" dirty="0" smtClean="0"/>
              <a:t>;</a:t>
            </a:r>
          </a:p>
        </p:txBody>
      </p:sp>
      <p:sp>
        <p:nvSpPr>
          <p:cNvPr id="4" name="Content Placeholder 3"/>
          <p:cNvSpPr>
            <a:spLocks noGrp="1"/>
          </p:cNvSpPr>
          <p:nvPr>
            <p:ph sz="half" idx="2"/>
          </p:nvPr>
        </p:nvSpPr>
        <p:spPr/>
        <p:txBody>
          <a:bodyPr>
            <a:normAutofit fontScale="77500" lnSpcReduction="20000"/>
          </a:bodyPr>
          <a:lstStyle/>
          <a:p>
            <a:r>
              <a:rPr lang="en-CA" dirty="0" smtClean="0">
                <a:latin typeface="nunacom" panose="00000400000000000000" pitchFamily="2" charset="0"/>
              </a:rPr>
              <a:t>ttC4ymJi X3NAbsymJi </a:t>
            </a:r>
            <a:r>
              <a:rPr lang="en-CA" dirty="0" err="1" smtClean="0">
                <a:latin typeface="nunacom" panose="00000400000000000000" pitchFamily="2" charset="0"/>
              </a:rPr>
              <a:t>s?i</a:t>
            </a:r>
            <a:r>
              <a:rPr lang="en-CA" dirty="0" smtClean="0">
                <a:latin typeface="nunacom" panose="00000400000000000000" pitchFamily="2" charset="0"/>
              </a:rPr>
              <a:t> </a:t>
            </a:r>
            <a:r>
              <a:rPr lang="en-CA" dirty="0" smtClean="0"/>
              <a:t>Freshet-</a:t>
            </a:r>
            <a:r>
              <a:rPr lang="en-CA" dirty="0" smtClean="0">
                <a:latin typeface="nunacom" panose="00000400000000000000" pitchFamily="2" charset="0"/>
              </a:rPr>
              <a:t>u, </a:t>
            </a:r>
            <a:r>
              <a:rPr lang="en-CA" dirty="0" err="1" smtClean="0">
                <a:latin typeface="nunacom" panose="00000400000000000000" pitchFamily="2" charset="0"/>
              </a:rPr>
              <a:t>sfx</a:t>
            </a:r>
            <a:r>
              <a:rPr lang="en-CA" dirty="0" smtClean="0">
                <a:latin typeface="nunacom" panose="00000400000000000000" pitchFamily="2" charset="0"/>
              </a:rPr>
              <a:t> wMscbsJ5:</a:t>
            </a:r>
          </a:p>
          <a:p>
            <a:r>
              <a:rPr lang="en-CA" dirty="0" smtClean="0">
                <a:latin typeface="nunacom" panose="00000400000000000000" pitchFamily="2" charset="0"/>
              </a:rPr>
              <a:t>riXJi4 vt34h3F5 x4bf5, yu4b3lQ5 cudNQ5 xml sfxEx3izk5 X3N4ymix3mb;</a:t>
            </a:r>
          </a:p>
          <a:p>
            <a:r>
              <a:rPr lang="en-CA" dirty="0" smtClean="0">
                <a:latin typeface="nunacom" panose="00000400000000000000" pitchFamily="2" charset="0"/>
              </a:rPr>
              <a:t>sN3i3j5 cspnst5 woymlQ5 s/ci4 vt34h3F4i, x4bf5 xml by34 </a:t>
            </a:r>
            <a:r>
              <a:rPr lang="en-CA" dirty="0" smtClean="0"/>
              <a:t>NP-2, </a:t>
            </a:r>
            <a:r>
              <a:rPr lang="en-CA" dirty="0" err="1" smtClean="0">
                <a:latin typeface="nunacom" panose="00000400000000000000" pitchFamily="2" charset="0"/>
              </a:rPr>
              <a:t>xfizi</a:t>
            </a:r>
            <a:r>
              <a:rPr lang="en-CA" dirty="0" smtClean="0">
                <a:latin typeface="nunacom" panose="00000400000000000000" pitchFamily="2" charset="0"/>
              </a:rPr>
              <a:t>, </a:t>
            </a:r>
            <a:r>
              <a:rPr lang="en-CA" dirty="0" err="1" smtClean="0">
                <a:latin typeface="nunacom" panose="00000400000000000000" pitchFamily="2" charset="0"/>
              </a:rPr>
              <a:t>bfx</a:t>
            </a:r>
            <a:r>
              <a:rPr lang="en-CA" dirty="0" smtClean="0">
                <a:latin typeface="nunacom" panose="00000400000000000000" pitchFamily="2" charset="0"/>
              </a:rPr>
              <a:t> sfxExizk5 </a:t>
            </a:r>
            <a:r>
              <a:rPr lang="en-CA" dirty="0" err="1" smtClean="0">
                <a:latin typeface="nunacom" panose="00000400000000000000" pitchFamily="2" charset="0"/>
              </a:rPr>
              <a:t>cspnZsymmb</a:t>
            </a:r>
            <a:r>
              <a:rPr lang="en-CA" dirty="0" smtClean="0">
                <a:latin typeface="nunacom" panose="00000400000000000000" pitchFamily="2" charset="0"/>
              </a:rPr>
              <a:t>;</a:t>
            </a:r>
          </a:p>
          <a:p>
            <a:r>
              <a:rPr lang="en-CA" sz="1600" dirty="0" smtClean="0">
                <a:latin typeface="nunacom" panose="00000400000000000000" pitchFamily="2" charset="0"/>
              </a:rPr>
              <a:t>x[if </a:t>
            </a:r>
            <a:r>
              <a:rPr lang="en-CA" sz="1600" dirty="0" err="1" smtClean="0">
                <a:latin typeface="nunacom" panose="00000400000000000000" pitchFamily="2" charset="0"/>
              </a:rPr>
              <a:t>wf</a:t>
            </a:r>
            <a:r>
              <a:rPr lang="en-CA" sz="1600" dirty="0" smtClean="0">
                <a:latin typeface="nunacom" panose="00000400000000000000" pitchFamily="2" charset="0"/>
              </a:rPr>
              <a:t> s/C4bEx5 woyjx34g5 Xgooi4 sdmwnDbsJ4N34gi4 cspnDti4, wolQ5 s/ci4 vt34hwF4u, scmwlxo34Xb cspmix3mb, xml sN3iz xNlxo34X5 wuAbsJ4N3mb, </a:t>
            </a:r>
            <a:r>
              <a:rPr lang="en-CA" sz="1600" dirty="0" err="1" smtClean="0">
                <a:latin typeface="nunacom" panose="00000400000000000000" pitchFamily="2" charset="0"/>
              </a:rPr>
              <a:t>bfx</a:t>
            </a:r>
            <a:r>
              <a:rPr lang="en-CA" sz="1600" dirty="0" smtClean="0">
                <a:latin typeface="nunacom" panose="00000400000000000000" pitchFamily="2" charset="0"/>
              </a:rPr>
              <a:t> cuJbsJ4N3mb x4bfi4 slExN34go4i4, s/ci4 vt34hwF4u xml by3u </a:t>
            </a:r>
            <a:r>
              <a:rPr lang="en-CA" sz="1600" dirty="0" smtClean="0"/>
              <a:t>NP-2</a:t>
            </a:r>
            <a:r>
              <a:rPr lang="en-CA" sz="1600" dirty="0" smtClean="0">
                <a:latin typeface="nunacom" panose="00000400000000000000" pitchFamily="2" charset="0"/>
              </a:rPr>
              <a:t>u; </a:t>
            </a:r>
            <a:endParaRPr lang="en-CA" sz="2100" dirty="0">
              <a:latin typeface="nunacom" panose="00000400000000000000" pitchFamily="2" charset="0"/>
            </a:endParaRPr>
          </a:p>
          <a:p>
            <a:endParaRPr lang="en-CA" dirty="0"/>
          </a:p>
        </p:txBody>
      </p:sp>
    </p:spTree>
    <p:extLst>
      <p:ext uri="{BB962C8B-B14F-4D97-AF65-F5344CB8AC3E}">
        <p14:creationId xmlns:p14="http://schemas.microsoft.com/office/powerpoint/2010/main" val="413702264"/>
      </p:ext>
    </p:extLst>
  </p:cSld>
  <p:clrMapOvr>
    <a:masterClrMapping/>
  </p:clrMapOvr>
  <p:transition>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2) </a:t>
            </a:r>
            <a:r>
              <a:rPr lang="en-CA" dirty="0" smtClean="0">
                <a:latin typeface="nunacom" panose="00000400000000000000" pitchFamily="2" charset="0"/>
              </a:rPr>
              <a:t>x4bf5 xml </a:t>
            </a:r>
            <a:r>
              <a:rPr lang="en-CA" dirty="0" err="1" smtClean="0">
                <a:latin typeface="nunacom" panose="00000400000000000000" pitchFamily="2" charset="0"/>
              </a:rPr>
              <a:t>xsMiz</a:t>
            </a:r>
            <a:r>
              <a:rPr lang="en-CA" dirty="0" smtClean="0">
                <a:latin typeface="nunacom" panose="00000400000000000000" pitchFamily="2" charset="0"/>
              </a:rPr>
              <a:t/>
            </a:r>
            <a:br>
              <a:rPr lang="en-CA" dirty="0" smtClean="0">
                <a:latin typeface="nunacom" panose="00000400000000000000" pitchFamily="2" charset="0"/>
              </a:rPr>
            </a:br>
            <a:r>
              <a:rPr lang="en-CA" dirty="0" smtClean="0"/>
              <a:t>Waste </a:t>
            </a:r>
            <a:r>
              <a:rPr lang="en-CA" dirty="0"/>
              <a:t>Disposal and Management</a:t>
            </a:r>
          </a:p>
        </p:txBody>
      </p:sp>
      <p:sp>
        <p:nvSpPr>
          <p:cNvPr id="3" name="Content Placeholder 2"/>
          <p:cNvSpPr>
            <a:spLocks noGrp="1"/>
          </p:cNvSpPr>
          <p:nvPr>
            <p:ph sz="half" idx="1"/>
          </p:nvPr>
        </p:nvSpPr>
        <p:spPr/>
        <p:txBody>
          <a:bodyPr>
            <a:normAutofit fontScale="85000" lnSpcReduction="20000"/>
          </a:bodyPr>
          <a:lstStyle/>
          <a:p>
            <a:r>
              <a:rPr lang="en-CA" dirty="0" smtClean="0"/>
              <a:t>The </a:t>
            </a:r>
            <a:r>
              <a:rPr lang="en-CA" dirty="0"/>
              <a:t>Freshet Action Plan will </a:t>
            </a:r>
            <a:r>
              <a:rPr lang="en-CA" dirty="0" smtClean="0"/>
              <a:t>also include</a:t>
            </a:r>
            <a:r>
              <a:rPr lang="en-CA" dirty="0"/>
              <a:t>: </a:t>
            </a:r>
          </a:p>
          <a:p>
            <a:pPr lvl="1"/>
            <a:r>
              <a:rPr lang="en-GB" dirty="0"/>
              <a:t>Drain water </a:t>
            </a:r>
            <a:r>
              <a:rPr lang="en-GB" dirty="0" smtClean="0"/>
              <a:t>from </a:t>
            </a:r>
            <a:r>
              <a:rPr lang="en-GB" dirty="0"/>
              <a:t>the Tailings Storage Facility North Cell to the TSF South Cell in 2015;</a:t>
            </a:r>
            <a:endParaRPr lang="en-CA" dirty="0"/>
          </a:p>
          <a:p>
            <a:pPr lvl="1"/>
            <a:r>
              <a:rPr lang="en-GB" dirty="0" smtClean="0"/>
              <a:t>Continue </a:t>
            </a:r>
            <a:r>
              <a:rPr lang="en-GB" dirty="0"/>
              <a:t>the current monitoring plan as stated in the Freshet Action Plan until:</a:t>
            </a:r>
            <a:endParaRPr lang="en-CA" dirty="0"/>
          </a:p>
          <a:p>
            <a:pPr lvl="2"/>
            <a:r>
              <a:rPr lang="en-GB" dirty="0"/>
              <a:t>Five years of consecutive water quality results in Lake NP-2 meet Canadian Council of Ministers of the </a:t>
            </a:r>
            <a:r>
              <a:rPr lang="en-GB" dirty="0" smtClean="0"/>
              <a:t>Environment </a:t>
            </a:r>
            <a:r>
              <a:rPr lang="en-GB" dirty="0"/>
              <a:t>criteria for key parameters (free cyanide, nickel, copper); and </a:t>
            </a:r>
            <a:endParaRPr lang="en-CA" dirty="0"/>
          </a:p>
          <a:p>
            <a:pPr lvl="2"/>
            <a:r>
              <a:rPr lang="en-GB" dirty="0"/>
              <a:t>Five years of consecutive water quality results for total and </a:t>
            </a:r>
            <a:r>
              <a:rPr lang="en-GB" dirty="0" smtClean="0"/>
              <a:t>weak acid dissociable </a:t>
            </a:r>
            <a:r>
              <a:rPr lang="en-GB" dirty="0"/>
              <a:t>cyanide are below accepted method detection limits (0.005 mg/L). </a:t>
            </a:r>
            <a:endParaRPr lang="en-CA" dirty="0"/>
          </a:p>
          <a:p>
            <a:endParaRPr lang="en-CA" dirty="0"/>
          </a:p>
          <a:p>
            <a:pPr lvl="1"/>
            <a:endParaRPr lang="en-GB" dirty="0" smtClean="0"/>
          </a:p>
        </p:txBody>
      </p:sp>
      <p:sp>
        <p:nvSpPr>
          <p:cNvPr id="4" name="Content Placeholder 3"/>
          <p:cNvSpPr>
            <a:spLocks noGrp="1"/>
          </p:cNvSpPr>
          <p:nvPr>
            <p:ph sz="half" idx="2"/>
          </p:nvPr>
        </p:nvSpPr>
        <p:spPr/>
        <p:txBody>
          <a:bodyPr>
            <a:normAutofit fontScale="85000" lnSpcReduction="20000"/>
          </a:bodyPr>
          <a:lstStyle/>
          <a:p>
            <a:r>
              <a:rPr lang="en-CA" dirty="0" smtClean="0">
                <a:latin typeface="nunacom" panose="00000400000000000000" pitchFamily="2" charset="0"/>
              </a:rPr>
              <a:t>WoExk5 X3NAbsymJk5 xto4 </a:t>
            </a:r>
            <a:r>
              <a:rPr lang="en-CA" dirty="0" smtClean="0"/>
              <a:t>Freshet-</a:t>
            </a:r>
            <a:r>
              <a:rPr lang="en-CA" dirty="0" smtClean="0">
                <a:latin typeface="nunacom" panose="00000400000000000000" pitchFamily="2" charset="0"/>
              </a:rPr>
              <a:t>u, </a:t>
            </a:r>
            <a:r>
              <a:rPr lang="en-CA" dirty="0" err="1" smtClean="0">
                <a:latin typeface="nunacom" panose="00000400000000000000" pitchFamily="2" charset="0"/>
              </a:rPr>
              <a:t>sfx</a:t>
            </a:r>
            <a:r>
              <a:rPr lang="en-CA" dirty="0" smtClean="0">
                <a:latin typeface="nunacom" panose="00000400000000000000" pitchFamily="2" charset="0"/>
              </a:rPr>
              <a:t> </a:t>
            </a:r>
            <a:r>
              <a:rPr lang="en-CA" dirty="0" err="1" smtClean="0">
                <a:latin typeface="nunacom" panose="00000400000000000000" pitchFamily="2" charset="0"/>
              </a:rPr>
              <a:t>WoExE</a:t>
            </a:r>
            <a:r>
              <a:rPr lang="en-CA" dirty="0" smtClean="0">
                <a:latin typeface="nunacom" panose="00000400000000000000" pitchFamily="2" charset="0"/>
              </a:rPr>
              <a:t>/six5:</a:t>
            </a:r>
          </a:p>
          <a:p>
            <a:r>
              <a:rPr lang="en-CA" sz="2400" dirty="0" err="1" smtClean="0">
                <a:latin typeface="nunacom" panose="00000400000000000000" pitchFamily="2" charset="0"/>
              </a:rPr>
              <a:t>wmw</a:t>
            </a:r>
            <a:r>
              <a:rPr lang="en-CA" sz="2400" dirty="0" smtClean="0">
                <a:latin typeface="nunacom" panose="00000400000000000000" pitchFamily="2" charset="0"/>
              </a:rPr>
              <a:t>/3lA riXJi4 x4bfc3F4 wMzi5, fFb3lA x4bfc3F4j5 </a:t>
            </a:r>
            <a:r>
              <a:rPr lang="en-CA" sz="2400" dirty="0" err="1" smtClean="0">
                <a:latin typeface="nunacom" panose="00000400000000000000" pitchFamily="2" charset="0"/>
              </a:rPr>
              <a:t>scxigu</a:t>
            </a:r>
            <a:r>
              <a:rPr lang="en-CA" sz="2400" dirty="0" smtClean="0">
                <a:latin typeface="nunacom" panose="00000400000000000000" pitchFamily="2" charset="0"/>
              </a:rPr>
              <a:t>, </a:t>
            </a:r>
            <a:r>
              <a:rPr lang="en-CA" sz="2400" dirty="0" err="1" smtClean="0">
                <a:latin typeface="nunacom" panose="00000400000000000000" pitchFamily="2" charset="0"/>
              </a:rPr>
              <a:t>srsu</a:t>
            </a:r>
            <a:r>
              <a:rPr lang="en-CA" sz="2400" dirty="0" smtClean="0">
                <a:latin typeface="nunacom" panose="00000400000000000000" pitchFamily="2" charset="0"/>
              </a:rPr>
              <a:t> @)!%u;</a:t>
            </a:r>
          </a:p>
          <a:p>
            <a:endParaRPr lang="en-CA" sz="2400" dirty="0">
              <a:latin typeface="nunacom" panose="00000400000000000000" pitchFamily="2" charset="0"/>
            </a:endParaRPr>
          </a:p>
          <a:p>
            <a:r>
              <a:rPr lang="en-CA" sz="2400" dirty="0" smtClean="0">
                <a:latin typeface="nunacom" panose="00000400000000000000" pitchFamily="2" charset="0"/>
              </a:rPr>
              <a:t>WoExEgwN3lQ5 WoEx5 X3N4ymJ5, </a:t>
            </a:r>
            <a:r>
              <a:rPr lang="en-CA" sz="2400" dirty="0" err="1" smtClean="0">
                <a:latin typeface="nunacom" panose="00000400000000000000" pitchFamily="2" charset="0"/>
              </a:rPr>
              <a:t>trlA</a:t>
            </a:r>
            <a:r>
              <a:rPr lang="en-CA" sz="2400" dirty="0" smtClean="0">
                <a:latin typeface="nunacom" panose="00000400000000000000" pitchFamily="2" charset="0"/>
              </a:rPr>
              <a:t>:</a:t>
            </a:r>
          </a:p>
          <a:p>
            <a:r>
              <a:rPr lang="en-CA" sz="1600" dirty="0">
                <a:latin typeface="nunacom" panose="00000400000000000000" pitchFamily="2" charset="0"/>
              </a:rPr>
              <a:t>b</a:t>
            </a:r>
            <a:r>
              <a:rPr lang="en-CA" sz="1600" dirty="0" smtClean="0">
                <a:latin typeface="nunacom" panose="00000400000000000000" pitchFamily="2" charset="0"/>
              </a:rPr>
              <a:t>om5 srs5 </a:t>
            </a:r>
            <a:r>
              <a:rPr lang="en-CA" sz="1600" dirty="0" err="1" smtClean="0">
                <a:latin typeface="nunacom" panose="00000400000000000000" pitchFamily="2" charset="0"/>
              </a:rPr>
              <a:t>Wxivzb</a:t>
            </a:r>
            <a:r>
              <a:rPr lang="en-CA" sz="1600" dirty="0" smtClean="0">
                <a:latin typeface="nunacom" panose="00000400000000000000" pitchFamily="2" charset="0"/>
              </a:rPr>
              <a:t>, wm34 cspnZsb3li by3u xto4u </a:t>
            </a:r>
            <a:r>
              <a:rPr lang="en-CA" sz="1600" dirty="0" smtClean="0"/>
              <a:t>NP-2-</a:t>
            </a:r>
            <a:r>
              <a:rPr lang="en-CA" sz="1600" dirty="0" smtClean="0">
                <a:latin typeface="nunacom" panose="00000400000000000000" pitchFamily="2" charset="0"/>
              </a:rPr>
              <a:t>u, cspnZsif5l NmlQ5 v?mgcf5 </a:t>
            </a:r>
            <a:r>
              <a:rPr lang="en-CA" sz="1600" dirty="0" err="1" smtClean="0">
                <a:latin typeface="nunacom" panose="00000400000000000000" pitchFamily="2" charset="0"/>
              </a:rPr>
              <a:t>x?toEpzb</a:t>
            </a:r>
            <a:r>
              <a:rPr lang="en-CA" sz="1600" dirty="0" smtClean="0">
                <a:latin typeface="nunacom" panose="00000400000000000000" pitchFamily="2" charset="0"/>
              </a:rPr>
              <a:t> moZwi4, slExN34g5l, nF4lw5l, cspn3lQ5 wm3u;</a:t>
            </a:r>
          </a:p>
          <a:p>
            <a:r>
              <a:rPr lang="en-CA" sz="1600" dirty="0">
                <a:latin typeface="nunacom" panose="00000400000000000000" pitchFamily="2" charset="0"/>
              </a:rPr>
              <a:t>b</a:t>
            </a:r>
            <a:r>
              <a:rPr lang="en-CA" sz="1600" dirty="0" smtClean="0">
                <a:latin typeface="nunacom" panose="00000400000000000000" pitchFamily="2" charset="0"/>
              </a:rPr>
              <a:t>omk5 srsk5 cspn34b3lQ5 wmw5 gdN34gcqmzb, </a:t>
            </a:r>
            <a:r>
              <a:rPr lang="en-CA" sz="1600" dirty="0" smtClean="0"/>
              <a:t>cyanide-</a:t>
            </a:r>
            <a:r>
              <a:rPr lang="en-CA" sz="1600" dirty="0" smtClean="0">
                <a:latin typeface="nunacom" panose="00000400000000000000" pitchFamily="2" charset="0"/>
              </a:rPr>
              <a:t>u4, </a:t>
            </a:r>
            <a:r>
              <a:rPr lang="en-CA" sz="1600" dirty="0" err="1" smtClean="0">
                <a:latin typeface="nunacom" panose="00000400000000000000" pitchFamily="2" charset="0"/>
              </a:rPr>
              <a:t>bfx</a:t>
            </a:r>
            <a:r>
              <a:rPr lang="en-CA" sz="1600" dirty="0" smtClean="0">
                <a:latin typeface="nunacom" panose="00000400000000000000" pitchFamily="2" charset="0"/>
              </a:rPr>
              <a:t> cspniq5 wm3i Nnsto4 </a:t>
            </a:r>
            <a:r>
              <a:rPr lang="en-CA" sz="1600" dirty="0" smtClean="0"/>
              <a:t>(0.005 mg/L).</a:t>
            </a:r>
            <a:endParaRPr lang="en-CA" sz="1900" dirty="0" smtClean="0">
              <a:latin typeface="nunacom" panose="00000400000000000000" pitchFamily="2" charset="0"/>
            </a:endParaRPr>
          </a:p>
          <a:p>
            <a:endParaRPr lang="en-CA" dirty="0">
              <a:latin typeface="nunacom" panose="00000400000000000000" pitchFamily="2" charset="0"/>
            </a:endParaRPr>
          </a:p>
          <a:p>
            <a:endParaRPr lang="en-CA" dirty="0"/>
          </a:p>
        </p:txBody>
      </p:sp>
    </p:spTree>
    <p:extLst>
      <p:ext uri="{BB962C8B-B14F-4D97-AF65-F5344CB8AC3E}">
        <p14:creationId xmlns:p14="http://schemas.microsoft.com/office/powerpoint/2010/main" val="1519580420"/>
      </p:ext>
    </p:extLst>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2) </a:t>
            </a:r>
            <a:r>
              <a:rPr lang="en-CA" dirty="0" smtClean="0">
                <a:latin typeface="nunacom" panose="00000400000000000000" pitchFamily="2" charset="0"/>
              </a:rPr>
              <a:t>x4bf5 xml </a:t>
            </a:r>
            <a:r>
              <a:rPr lang="en-CA" dirty="0" err="1" smtClean="0">
                <a:latin typeface="nunacom" panose="00000400000000000000" pitchFamily="2" charset="0"/>
              </a:rPr>
              <a:t>xsMiz</a:t>
            </a:r>
            <a:r>
              <a:rPr lang="en-CA" dirty="0" smtClean="0">
                <a:latin typeface="nunacom" panose="00000400000000000000" pitchFamily="2" charset="0"/>
              </a:rPr>
              <a:t> 		  </a:t>
            </a:r>
            <a:r>
              <a:rPr lang="en-CA" dirty="0" smtClean="0"/>
              <a:t>Waste </a:t>
            </a:r>
            <a:r>
              <a:rPr lang="en-CA" dirty="0"/>
              <a:t>Disposal and Management</a:t>
            </a:r>
          </a:p>
        </p:txBody>
      </p:sp>
      <p:sp>
        <p:nvSpPr>
          <p:cNvPr id="3" name="Content Placeholder 2"/>
          <p:cNvSpPr>
            <a:spLocks noGrp="1"/>
          </p:cNvSpPr>
          <p:nvPr>
            <p:ph sz="half" idx="1"/>
          </p:nvPr>
        </p:nvSpPr>
        <p:spPr/>
        <p:txBody>
          <a:bodyPr>
            <a:normAutofit fontScale="85000" lnSpcReduction="20000"/>
          </a:bodyPr>
          <a:lstStyle/>
          <a:p>
            <a:r>
              <a:rPr lang="en-CA" sz="2600" dirty="0" smtClean="0"/>
              <a:t>The </a:t>
            </a:r>
            <a:r>
              <a:rPr lang="en-CA" sz="2600" dirty="0"/>
              <a:t>Freshet Action Plan will </a:t>
            </a:r>
            <a:r>
              <a:rPr lang="en-CA" sz="2600" dirty="0" smtClean="0"/>
              <a:t>also include</a:t>
            </a:r>
            <a:r>
              <a:rPr lang="en-CA" sz="2600" dirty="0"/>
              <a:t>: </a:t>
            </a:r>
            <a:endParaRPr lang="en-CA" sz="2600" dirty="0" smtClean="0"/>
          </a:p>
          <a:p>
            <a:pPr lvl="1"/>
            <a:r>
              <a:rPr lang="en-CA" sz="2200" dirty="0" smtClean="0"/>
              <a:t>Submission of monitoring </a:t>
            </a:r>
            <a:r>
              <a:rPr lang="en-CA" sz="2200" dirty="0"/>
              <a:t>results </a:t>
            </a:r>
            <a:r>
              <a:rPr lang="en-CA" sz="2200" dirty="0" smtClean="0"/>
              <a:t>specific to the Freshet Action Plan as </a:t>
            </a:r>
            <a:r>
              <a:rPr lang="en-CA" sz="2200" dirty="0"/>
              <a:t>part of the Annual </a:t>
            </a:r>
            <a:r>
              <a:rPr lang="en-CA" sz="2200" dirty="0" smtClean="0"/>
              <a:t>Reports </a:t>
            </a:r>
            <a:r>
              <a:rPr lang="en-CA" sz="2200" dirty="0"/>
              <a:t>to </a:t>
            </a:r>
            <a:r>
              <a:rPr lang="en-CA" sz="2200" dirty="0" smtClean="0"/>
              <a:t>the Nunavut Water Board</a:t>
            </a:r>
            <a:endParaRPr lang="en-CA" sz="2200" dirty="0"/>
          </a:p>
          <a:p>
            <a:pPr lvl="1"/>
            <a:r>
              <a:rPr lang="en-GB" sz="2200" dirty="0" smtClean="0"/>
              <a:t>Continue </a:t>
            </a:r>
            <a:r>
              <a:rPr lang="en-GB" sz="2200" dirty="0"/>
              <a:t>the current mitigation strategy of pumping seepage back to the Tailings Storage </a:t>
            </a:r>
            <a:r>
              <a:rPr lang="en-GB" sz="2200" dirty="0" smtClean="0"/>
              <a:t>Facility </a:t>
            </a:r>
            <a:r>
              <a:rPr lang="en-GB" sz="2200" dirty="0"/>
              <a:t>and regular (weekly during the open water season, monthly outside of the open water season) inspections.</a:t>
            </a:r>
            <a:endParaRPr lang="en-CA" sz="2200" dirty="0"/>
          </a:p>
          <a:p>
            <a:pPr marL="274320" lvl="1" indent="0">
              <a:buNone/>
            </a:pPr>
            <a:r>
              <a:rPr lang="en-GB" dirty="0" smtClean="0"/>
              <a:t> </a:t>
            </a:r>
          </a:p>
          <a:p>
            <a:pPr marL="274320" lvl="1" indent="0">
              <a:buNone/>
            </a:pPr>
            <a:r>
              <a:rPr lang="en-GB" dirty="0"/>
              <a:t> </a:t>
            </a:r>
            <a:endParaRPr lang="en-GB" dirty="0" smtClean="0"/>
          </a:p>
          <a:p>
            <a:pPr marL="274320" lvl="1" indent="0">
              <a:buNone/>
            </a:pPr>
            <a:r>
              <a:rPr lang="en-GB" dirty="0"/>
              <a:t> </a:t>
            </a:r>
            <a:r>
              <a:rPr lang="en-GB" dirty="0" smtClean="0"/>
              <a:t> </a:t>
            </a:r>
          </a:p>
          <a:p>
            <a:pPr marL="274320" lvl="1" indent="0">
              <a:buNone/>
            </a:pPr>
            <a:endParaRPr lang="en-GB" dirty="0" smtClean="0"/>
          </a:p>
        </p:txBody>
      </p:sp>
      <p:sp>
        <p:nvSpPr>
          <p:cNvPr id="4" name="Content Placeholder 3"/>
          <p:cNvSpPr>
            <a:spLocks noGrp="1"/>
          </p:cNvSpPr>
          <p:nvPr>
            <p:ph sz="half" idx="2"/>
          </p:nvPr>
        </p:nvSpPr>
        <p:spPr/>
        <p:txBody>
          <a:bodyPr>
            <a:normAutofit fontScale="85000" lnSpcReduction="20000"/>
          </a:bodyPr>
          <a:lstStyle/>
          <a:p>
            <a:r>
              <a:rPr lang="en-CA" sz="2600" dirty="0" smtClean="0">
                <a:latin typeface="nunacom" panose="00000400000000000000" pitchFamily="2" charset="0"/>
              </a:rPr>
              <a:t>WoExk5 X3N4ymJ5 xto4 </a:t>
            </a:r>
            <a:r>
              <a:rPr lang="en-CA" sz="2600" dirty="0" smtClean="0"/>
              <a:t>Freshet-</a:t>
            </a:r>
            <a:r>
              <a:rPr lang="en-CA" sz="2600" dirty="0" smtClean="0">
                <a:latin typeface="nunacom" panose="00000400000000000000" pitchFamily="2" charset="0"/>
              </a:rPr>
              <a:t>u </a:t>
            </a:r>
            <a:r>
              <a:rPr lang="en-CA" sz="2600" dirty="0" err="1" smtClean="0">
                <a:latin typeface="nunacom" panose="00000400000000000000" pitchFamily="2" charset="0"/>
              </a:rPr>
              <a:t>sfx</a:t>
            </a:r>
            <a:r>
              <a:rPr lang="en-CA" sz="2600" dirty="0" smtClean="0">
                <a:latin typeface="nunacom" panose="00000400000000000000" pitchFamily="2" charset="0"/>
              </a:rPr>
              <a:t> </a:t>
            </a:r>
            <a:r>
              <a:rPr lang="en-CA" sz="2600" dirty="0" err="1" smtClean="0">
                <a:latin typeface="nunacom" panose="00000400000000000000" pitchFamily="2" charset="0"/>
              </a:rPr>
              <a:t>WoExE</a:t>
            </a:r>
            <a:r>
              <a:rPr lang="en-CA" sz="2600" dirty="0" smtClean="0">
                <a:latin typeface="nunacom" panose="00000400000000000000" pitchFamily="2" charset="0"/>
              </a:rPr>
              <a:t>/six34g5:</a:t>
            </a:r>
          </a:p>
          <a:p>
            <a:r>
              <a:rPr lang="en-CA" sz="1800" dirty="0" smtClean="0">
                <a:latin typeface="nunacom" panose="00000400000000000000" pitchFamily="2" charset="0"/>
              </a:rPr>
              <a:t>cspnZsymJ5 ttC4ymJ5 gilQ5, </a:t>
            </a:r>
            <a:r>
              <a:rPr lang="en-CA" sz="1800" dirty="0" err="1" smtClean="0">
                <a:latin typeface="nunacom" panose="00000400000000000000" pitchFamily="2" charset="0"/>
              </a:rPr>
              <a:t>kNKu</a:t>
            </a:r>
            <a:r>
              <a:rPr lang="en-CA" sz="1800" dirty="0" smtClean="0">
                <a:latin typeface="nunacom" panose="00000400000000000000" pitchFamily="2" charset="0"/>
              </a:rPr>
              <a:t> wmoEp5 vtmpqk5, </a:t>
            </a:r>
            <a:r>
              <a:rPr lang="en-CA" sz="1800" dirty="0" err="1" smtClean="0">
                <a:latin typeface="nunacom" panose="00000400000000000000" pitchFamily="2" charset="0"/>
              </a:rPr>
              <a:t>bfx</a:t>
            </a:r>
            <a:r>
              <a:rPr lang="en-CA" sz="1800" dirty="0" smtClean="0">
                <a:latin typeface="nunacom" panose="00000400000000000000" pitchFamily="2" charset="0"/>
              </a:rPr>
              <a:t> Mwnu4 </a:t>
            </a:r>
            <a:r>
              <a:rPr lang="en-CA" sz="1800" dirty="0" err="1" smtClean="0">
                <a:latin typeface="nunacom" panose="00000400000000000000" pitchFamily="2" charset="0"/>
              </a:rPr>
              <a:t>vmpsmb</a:t>
            </a:r>
            <a:r>
              <a:rPr lang="en-CA" sz="1800" dirty="0" smtClean="0">
                <a:latin typeface="nunacom" panose="00000400000000000000" pitchFamily="2" charset="0"/>
              </a:rPr>
              <a:t>, WoExc34Lt4l</a:t>
            </a:r>
          </a:p>
          <a:p>
            <a:endParaRPr lang="en-CA" sz="1800" dirty="0">
              <a:latin typeface="nunacom" panose="00000400000000000000" pitchFamily="2" charset="0"/>
            </a:endParaRPr>
          </a:p>
          <a:p>
            <a:r>
              <a:rPr lang="en-CA" sz="2100" dirty="0" smtClean="0">
                <a:latin typeface="nunacom" panose="00000400000000000000" pitchFamily="2" charset="0"/>
              </a:rPr>
              <a:t>xeQx34b3i3j5 wmw5 nlmwiq5, nlmwg5l ulvZsb3lt4 xml fFlQ5, riXJi4 xbfk5 </a:t>
            </a:r>
            <a:r>
              <a:rPr lang="en-CA" sz="2100" dirty="0" err="1" smtClean="0">
                <a:latin typeface="nunacom" panose="00000400000000000000" pitchFamily="2" charset="0"/>
              </a:rPr>
              <a:t>GnNbwo</a:t>
            </a:r>
            <a:r>
              <a:rPr lang="en-CA" sz="2100" dirty="0" smtClean="0">
                <a:latin typeface="nunacom" panose="00000400000000000000" pitchFamily="2" charset="0"/>
              </a:rPr>
              <a:t> </a:t>
            </a:r>
            <a:r>
              <a:rPr lang="en-CA" sz="2100" dirty="0" err="1" smtClean="0">
                <a:latin typeface="nunacom" panose="00000400000000000000" pitchFamily="2" charset="0"/>
              </a:rPr>
              <a:t>xfizi</a:t>
            </a:r>
            <a:r>
              <a:rPr lang="en-CA" sz="2100" dirty="0" smtClean="0">
                <a:latin typeface="nunacom" panose="00000400000000000000" pitchFamily="2" charset="0"/>
              </a:rPr>
              <a:t>, </a:t>
            </a:r>
            <a:r>
              <a:rPr lang="en-CA" sz="2100" dirty="0" err="1" smtClean="0">
                <a:latin typeface="nunacom" panose="00000400000000000000" pitchFamily="2" charset="0"/>
              </a:rPr>
              <a:t>xs</a:t>
            </a:r>
            <a:r>
              <a:rPr lang="en-CA" sz="2100" dirty="0" smtClean="0">
                <a:latin typeface="nunacom" panose="00000400000000000000" pitchFamily="2" charset="0"/>
              </a:rPr>
              <a:t>/</a:t>
            </a:r>
            <a:r>
              <a:rPr lang="en-CA" sz="2100" dirty="0" err="1" smtClean="0">
                <a:latin typeface="nunacom" panose="00000400000000000000" pitchFamily="2" charset="0"/>
              </a:rPr>
              <a:t>uH</a:t>
            </a:r>
            <a:r>
              <a:rPr lang="en-CA" sz="2100" dirty="0" smtClean="0">
                <a:latin typeface="nunacom" panose="00000400000000000000" pitchFamily="2" charset="0"/>
              </a:rPr>
              <a:t> </a:t>
            </a:r>
            <a:r>
              <a:rPr lang="en-CA" sz="2100" dirty="0" err="1" smtClean="0">
                <a:latin typeface="nunacom" panose="00000400000000000000" pitchFamily="2" charset="0"/>
              </a:rPr>
              <a:t>bmfxl</a:t>
            </a:r>
            <a:r>
              <a:rPr lang="en-CA" sz="2100" dirty="0" smtClean="0">
                <a:latin typeface="nunacom" panose="00000400000000000000" pitchFamily="2" charset="0"/>
              </a:rPr>
              <a:t> cspnZsb3lt4.</a:t>
            </a:r>
            <a:endParaRPr lang="en-CA" sz="2100" dirty="0">
              <a:latin typeface="nunacom" panose="00000400000000000000" pitchFamily="2" charset="0"/>
            </a:endParaRPr>
          </a:p>
        </p:txBody>
      </p:sp>
    </p:spTree>
    <p:extLst>
      <p:ext uri="{BB962C8B-B14F-4D97-AF65-F5344CB8AC3E}">
        <p14:creationId xmlns:p14="http://schemas.microsoft.com/office/powerpoint/2010/main" val="221481748"/>
      </p:ext>
    </p:extLst>
  </p:cSld>
  <p:clrMapOvr>
    <a:masterClrMapping/>
  </p:clrMapOvr>
  <p:transition>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579296" cy="990600"/>
          </a:xfrm>
        </p:spPr>
        <p:txBody>
          <a:bodyPr>
            <a:normAutofit fontScale="90000"/>
          </a:bodyPr>
          <a:lstStyle/>
          <a:p>
            <a:r>
              <a:rPr lang="en-CA" dirty="0" smtClean="0"/>
              <a:t>3) </a:t>
            </a:r>
            <a:r>
              <a:rPr lang="en-CA" sz="2800" dirty="0" smtClean="0">
                <a:latin typeface="nunacom" panose="00000400000000000000" pitchFamily="2" charset="0"/>
              </a:rPr>
              <a:t>gxF3N34goEi3j5 xml fFJc3i3j5 X3N4ymi34 </a:t>
            </a:r>
            <a:r>
              <a:rPr lang="en-CA" dirty="0" smtClean="0"/>
              <a:t>Emergency </a:t>
            </a:r>
            <a:r>
              <a:rPr lang="en-CA" dirty="0"/>
              <a:t>and Spill Contingency Planning</a:t>
            </a:r>
          </a:p>
        </p:txBody>
      </p:sp>
      <p:sp>
        <p:nvSpPr>
          <p:cNvPr id="3" name="Content Placeholder 2"/>
          <p:cNvSpPr>
            <a:spLocks noGrp="1"/>
          </p:cNvSpPr>
          <p:nvPr>
            <p:ph sz="half" idx="1"/>
          </p:nvPr>
        </p:nvSpPr>
        <p:spPr/>
        <p:txBody>
          <a:bodyPr>
            <a:normAutofit fontScale="77500" lnSpcReduction="20000"/>
          </a:bodyPr>
          <a:lstStyle/>
          <a:p>
            <a:r>
              <a:rPr lang="en-CA" dirty="0" smtClean="0"/>
              <a:t>Specific comments from the KIA: KIA-</a:t>
            </a:r>
            <a:r>
              <a:rPr lang="en-CA" dirty="0"/>
              <a:t>20, 22, 27</a:t>
            </a:r>
            <a:endParaRPr lang="en-CA" dirty="0" smtClean="0"/>
          </a:p>
          <a:p>
            <a:pPr marL="0" indent="0">
              <a:buNone/>
            </a:pPr>
            <a:endParaRPr lang="en-CA" dirty="0" smtClean="0"/>
          </a:p>
          <a:p>
            <a:pPr marL="0" indent="0">
              <a:buNone/>
            </a:pPr>
            <a:r>
              <a:rPr lang="en-CA" b="1" dirty="0" smtClean="0"/>
              <a:t>Issues</a:t>
            </a:r>
          </a:p>
          <a:p>
            <a:r>
              <a:rPr lang="en-CA" dirty="0" smtClean="0"/>
              <a:t>Ensure </a:t>
            </a:r>
            <a:r>
              <a:rPr lang="en-CA" dirty="0"/>
              <a:t>AEM </a:t>
            </a:r>
            <a:r>
              <a:rPr lang="en-CA" dirty="0" smtClean="0"/>
              <a:t>adequately</a:t>
            </a:r>
          </a:p>
          <a:p>
            <a:pPr lvl="1"/>
            <a:r>
              <a:rPr lang="en-CA" dirty="0" smtClean="0"/>
              <a:t>Characterizes </a:t>
            </a:r>
            <a:r>
              <a:rPr lang="en-CA" dirty="0"/>
              <a:t>spills</a:t>
            </a:r>
            <a:r>
              <a:rPr lang="en-CA" dirty="0" smtClean="0"/>
              <a:t>,</a:t>
            </a:r>
          </a:p>
          <a:p>
            <a:pPr lvl="1"/>
            <a:r>
              <a:rPr lang="en-CA" dirty="0" smtClean="0"/>
              <a:t>Monitors </a:t>
            </a:r>
            <a:r>
              <a:rPr lang="en-CA" dirty="0"/>
              <a:t>and </a:t>
            </a:r>
            <a:r>
              <a:rPr lang="en-CA" dirty="0" smtClean="0"/>
              <a:t>mitigates </a:t>
            </a:r>
            <a:r>
              <a:rPr lang="en-CA" dirty="0"/>
              <a:t>their environmental impacts, and </a:t>
            </a:r>
            <a:endParaRPr lang="en-CA" dirty="0" smtClean="0"/>
          </a:p>
          <a:p>
            <a:pPr lvl="1"/>
            <a:r>
              <a:rPr lang="en-CA" dirty="0" smtClean="0"/>
              <a:t>Follows </a:t>
            </a:r>
            <a:r>
              <a:rPr lang="en-CA" dirty="0"/>
              <a:t>up with anomalous instrumentation readings</a:t>
            </a:r>
            <a:r>
              <a:rPr lang="en-CA" dirty="0" smtClean="0"/>
              <a:t> </a:t>
            </a:r>
            <a:endParaRPr lang="en-CA" dirty="0"/>
          </a:p>
          <a:p>
            <a:pPr lvl="1"/>
            <a:endParaRPr lang="en-CA" dirty="0" smtClean="0"/>
          </a:p>
          <a:p>
            <a:pPr lvl="1"/>
            <a:endParaRPr lang="en-CA" dirty="0"/>
          </a:p>
          <a:p>
            <a:pPr lvl="1"/>
            <a:endParaRPr lang="en-CA" dirty="0" smtClean="0"/>
          </a:p>
          <a:p>
            <a:pPr lvl="1"/>
            <a:endParaRPr lang="en-CA" dirty="0" smtClean="0"/>
          </a:p>
          <a:p>
            <a:pPr marL="274320" lvl="1" indent="0">
              <a:buNone/>
            </a:pPr>
            <a:r>
              <a:rPr lang="en-CA" dirty="0" smtClean="0"/>
              <a:t> </a:t>
            </a:r>
          </a:p>
          <a:p>
            <a:pPr marL="274320" lvl="1" indent="0">
              <a:buNone/>
            </a:pPr>
            <a:r>
              <a:rPr lang="en-CA" dirty="0"/>
              <a:t> </a:t>
            </a:r>
            <a:endParaRPr lang="en-CA" dirty="0" smtClean="0"/>
          </a:p>
        </p:txBody>
      </p:sp>
      <p:sp>
        <p:nvSpPr>
          <p:cNvPr id="4" name="Content Placeholder 3"/>
          <p:cNvSpPr>
            <a:spLocks noGrp="1"/>
          </p:cNvSpPr>
          <p:nvPr>
            <p:ph sz="half" idx="2"/>
          </p:nvPr>
        </p:nvSpPr>
        <p:spPr/>
        <p:txBody>
          <a:bodyPr>
            <a:normAutofit fontScale="77500" lnSpcReduction="20000"/>
          </a:bodyPr>
          <a:lstStyle/>
          <a:p>
            <a:r>
              <a:rPr lang="en-CA" dirty="0" err="1" smtClean="0">
                <a:latin typeface="nunacom" panose="00000400000000000000" pitchFamily="2" charset="0"/>
              </a:rPr>
              <a:t>scsyE</a:t>
            </a:r>
            <a:r>
              <a:rPr lang="en-CA" dirty="0" smtClean="0">
                <a:latin typeface="nunacom" panose="00000400000000000000" pitchFamily="2" charset="0"/>
              </a:rPr>
              <a:t>/sif5 ttC4ymJ5 </a:t>
            </a:r>
            <a:r>
              <a:rPr lang="en-CA" dirty="0" err="1" smtClean="0">
                <a:latin typeface="nunacom" panose="00000400000000000000" pitchFamily="2" charset="0"/>
              </a:rPr>
              <a:t>s?i</a:t>
            </a:r>
            <a:r>
              <a:rPr lang="en-CA" dirty="0" smtClean="0">
                <a:latin typeface="nunacom" panose="00000400000000000000" pitchFamily="2" charset="0"/>
              </a:rPr>
              <a:t>: </a:t>
            </a:r>
            <a:r>
              <a:rPr lang="en-CA" dirty="0" smtClean="0"/>
              <a:t>KIA-20, 22, 27</a:t>
            </a:r>
          </a:p>
          <a:p>
            <a:endParaRPr lang="en-CA" dirty="0">
              <a:latin typeface="nunacom" panose="00000400000000000000" pitchFamily="2" charset="0"/>
            </a:endParaRPr>
          </a:p>
          <a:p>
            <a:pPr marL="0" indent="0">
              <a:buNone/>
            </a:pPr>
            <a:r>
              <a:rPr lang="en-CA" dirty="0" smtClean="0">
                <a:latin typeface="nunacom" panose="00000400000000000000" pitchFamily="2" charset="0"/>
              </a:rPr>
              <a:t>xW34htQ/sif5</a:t>
            </a:r>
          </a:p>
          <a:p>
            <a:pPr>
              <a:buFont typeface="Wingdings" panose="05000000000000000000" pitchFamily="2" charset="2"/>
              <a:buChar char="Ø"/>
            </a:pPr>
            <a:r>
              <a:rPr lang="en-CA" dirty="0" smtClean="0">
                <a:latin typeface="nunacom" panose="00000400000000000000" pitchFamily="2" charset="0"/>
              </a:rPr>
              <a:t>x[if </a:t>
            </a:r>
            <a:r>
              <a:rPr lang="en-CA" dirty="0" err="1" smtClean="0">
                <a:latin typeface="nunacom" panose="00000400000000000000" pitchFamily="2" charset="0"/>
              </a:rPr>
              <a:t>wf</a:t>
            </a:r>
            <a:r>
              <a:rPr lang="en-CA" dirty="0" smtClean="0">
                <a:latin typeface="nunacom" panose="00000400000000000000" pitchFamily="2" charset="0"/>
              </a:rPr>
              <a:t> s/C4bEx5 WoExc3lt4</a:t>
            </a:r>
          </a:p>
          <a:p>
            <a:pPr>
              <a:buFont typeface="Wingdings" panose="05000000000000000000" pitchFamily="2" charset="2"/>
              <a:buChar char="Ø"/>
            </a:pPr>
            <a:r>
              <a:rPr lang="en-CA" dirty="0" smtClean="0">
                <a:latin typeface="nunacom" panose="00000400000000000000" pitchFamily="2" charset="0"/>
              </a:rPr>
              <a:t>wobElQ5 fFif5,</a:t>
            </a:r>
          </a:p>
          <a:p>
            <a:pPr>
              <a:buFont typeface="Wingdings" panose="05000000000000000000" pitchFamily="2" charset="2"/>
              <a:buChar char="Ø"/>
            </a:pPr>
            <a:r>
              <a:rPr lang="en-CA" dirty="0" smtClean="0">
                <a:latin typeface="nunacom" panose="00000400000000000000" pitchFamily="2" charset="0"/>
              </a:rPr>
              <a:t>cspn3lQ5 xml seQx34b3lQ5 x?tj5 x4gwif5, xml</a:t>
            </a:r>
          </a:p>
          <a:p>
            <a:pPr>
              <a:buFont typeface="Wingdings" panose="05000000000000000000" pitchFamily="2" charset="2"/>
              <a:buChar char="Ø"/>
            </a:pPr>
            <a:r>
              <a:rPr lang="en-CA" dirty="0" smtClean="0">
                <a:latin typeface="nunacom" panose="00000400000000000000" pitchFamily="2" charset="0"/>
              </a:rPr>
              <a:t>cspn3b3lQ5 NlZsJ5 cspn3ifi5</a:t>
            </a:r>
            <a:endParaRPr lang="en-CA" dirty="0">
              <a:latin typeface="nunacom" panose="00000400000000000000" pitchFamily="2" charset="0"/>
            </a:endParaRPr>
          </a:p>
        </p:txBody>
      </p:sp>
    </p:spTree>
    <p:extLst>
      <p:ext uri="{BB962C8B-B14F-4D97-AF65-F5344CB8AC3E}">
        <p14:creationId xmlns:p14="http://schemas.microsoft.com/office/powerpoint/2010/main" val="153970526"/>
      </p:ext>
    </p:extLst>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507288" cy="990600"/>
          </a:xfrm>
        </p:spPr>
        <p:txBody>
          <a:bodyPr>
            <a:normAutofit fontScale="90000"/>
          </a:bodyPr>
          <a:lstStyle/>
          <a:p>
            <a:r>
              <a:rPr lang="en-CA" dirty="0"/>
              <a:t>3) </a:t>
            </a:r>
            <a:r>
              <a:rPr lang="en-CA" sz="3200" dirty="0" smtClean="0">
                <a:latin typeface="nunacom" panose="00000400000000000000" pitchFamily="2" charset="0"/>
              </a:rPr>
              <a:t>gxF3N34goEi34 xml fFJc34X5 X3N4ymi34   </a:t>
            </a:r>
            <a:r>
              <a:rPr lang="en-CA" dirty="0" smtClean="0"/>
              <a:t>Emergency </a:t>
            </a:r>
            <a:r>
              <a:rPr lang="en-CA" dirty="0"/>
              <a:t>and Spill Contingency Planning</a:t>
            </a:r>
          </a:p>
        </p:txBody>
      </p:sp>
      <p:sp>
        <p:nvSpPr>
          <p:cNvPr id="3" name="Content Placeholder 2"/>
          <p:cNvSpPr>
            <a:spLocks noGrp="1"/>
          </p:cNvSpPr>
          <p:nvPr>
            <p:ph sz="half" idx="1"/>
          </p:nvPr>
        </p:nvSpPr>
        <p:spPr/>
        <p:txBody>
          <a:bodyPr>
            <a:normAutofit fontScale="77500" lnSpcReduction="20000"/>
          </a:bodyPr>
          <a:lstStyle/>
          <a:p>
            <a:pPr marL="0" indent="0">
              <a:buNone/>
            </a:pPr>
            <a:r>
              <a:rPr lang="en-CA" b="1" dirty="0" smtClean="0"/>
              <a:t>Resolution</a:t>
            </a:r>
          </a:p>
          <a:p>
            <a:r>
              <a:rPr lang="en-CA" dirty="0" smtClean="0"/>
              <a:t>The license wording will be amended to characterize seepages as spills within the associated plans</a:t>
            </a:r>
          </a:p>
          <a:p>
            <a:r>
              <a:rPr lang="en-CA" dirty="0" smtClean="0"/>
              <a:t>AEM also provided further documentation demonstrating adequate protection of the environment in the event of an emergency or spill by clarifying the emergency and spill monitoring as well as the associated adaptive response framework</a:t>
            </a:r>
          </a:p>
          <a:p>
            <a:pPr marL="0" indent="0">
              <a:buNone/>
            </a:pPr>
            <a:r>
              <a:rPr lang="en-CA" dirty="0" smtClean="0"/>
              <a:t> </a:t>
            </a:r>
          </a:p>
        </p:txBody>
      </p:sp>
      <p:sp>
        <p:nvSpPr>
          <p:cNvPr id="4" name="Content Placeholder 3"/>
          <p:cNvSpPr>
            <a:spLocks noGrp="1"/>
          </p:cNvSpPr>
          <p:nvPr>
            <p:ph sz="half" idx="2"/>
          </p:nvPr>
        </p:nvSpPr>
        <p:spPr/>
        <p:txBody>
          <a:bodyPr>
            <a:normAutofit fontScale="77500" lnSpcReduction="20000"/>
          </a:bodyPr>
          <a:lstStyle/>
          <a:p>
            <a:r>
              <a:rPr lang="en-CA" dirty="0" err="1" smtClean="0">
                <a:latin typeface="nunacom" panose="00000400000000000000" pitchFamily="2" charset="0"/>
              </a:rPr>
              <a:t>WoExEd</a:t>
            </a:r>
            <a:r>
              <a:rPr lang="en-CA" dirty="0" smtClean="0">
                <a:latin typeface="nunacom" panose="00000400000000000000" pitchFamily="2" charset="0"/>
              </a:rPr>
              <a:t>/sJ5</a:t>
            </a:r>
          </a:p>
          <a:p>
            <a:pPr>
              <a:buFont typeface="Wingdings" panose="05000000000000000000" pitchFamily="2" charset="2"/>
              <a:buChar char="Ø"/>
            </a:pPr>
            <a:r>
              <a:rPr lang="en-CA" dirty="0" smtClean="0">
                <a:latin typeface="nunacom" panose="00000400000000000000" pitchFamily="2" charset="0"/>
              </a:rPr>
              <a:t>Mwn5 ttC4ymiz xeQx34b3lA, cui5 grc34tbslt4 fFi3u4</a:t>
            </a:r>
          </a:p>
          <a:p>
            <a:pPr>
              <a:buFont typeface="Wingdings" panose="05000000000000000000" pitchFamily="2" charset="2"/>
              <a:buChar char="Ø"/>
            </a:pPr>
            <a:r>
              <a:rPr lang="en-CA" dirty="0" smtClean="0">
                <a:latin typeface="nunacom" panose="00000400000000000000" pitchFamily="2" charset="0"/>
              </a:rPr>
              <a:t>x[if </a:t>
            </a:r>
            <a:r>
              <a:rPr lang="en-CA" dirty="0" err="1" smtClean="0">
                <a:latin typeface="nunacom" panose="00000400000000000000" pitchFamily="2" charset="0"/>
              </a:rPr>
              <a:t>wf</a:t>
            </a:r>
            <a:r>
              <a:rPr lang="en-CA" dirty="0" smtClean="0">
                <a:latin typeface="nunacom" panose="00000400000000000000" pitchFamily="2" charset="0"/>
              </a:rPr>
              <a:t> s/C4bEx5 ttC4ymJi4 NlNw34ylt4 ck34 x?tl4b34 </a:t>
            </a:r>
            <a:r>
              <a:rPr lang="en-CA" dirty="0" err="1" smtClean="0">
                <a:latin typeface="nunacom" panose="00000400000000000000" pitchFamily="2" charset="0"/>
              </a:rPr>
              <a:t>uxiE</a:t>
            </a:r>
            <a:r>
              <a:rPr lang="en-CA" dirty="0" smtClean="0">
                <a:latin typeface="nunacom" panose="00000400000000000000" pitchFamily="2" charset="0"/>
              </a:rPr>
              <a:t>/six3mz5, gxF3N34gco3i34X5 xml fFJco3i34X5 hNgwN3i4, </a:t>
            </a:r>
            <a:r>
              <a:rPr lang="en-CA" dirty="0" err="1" smtClean="0">
                <a:latin typeface="nunacom" panose="00000400000000000000" pitchFamily="2" charset="0"/>
              </a:rPr>
              <a:t>bmfxl</a:t>
            </a:r>
            <a:r>
              <a:rPr lang="en-CA" dirty="0" smtClean="0">
                <a:latin typeface="nunacom" panose="00000400000000000000" pitchFamily="2" charset="0"/>
              </a:rPr>
              <a:t> cspnZsb3lt4, WoExEb3lQ5l</a:t>
            </a:r>
            <a:endParaRPr lang="en-CA" dirty="0"/>
          </a:p>
        </p:txBody>
      </p:sp>
    </p:spTree>
    <p:extLst>
      <p:ext uri="{BB962C8B-B14F-4D97-AF65-F5344CB8AC3E}">
        <p14:creationId xmlns:p14="http://schemas.microsoft.com/office/powerpoint/2010/main" val="3267506932"/>
      </p:ext>
    </p:extLst>
  </p:cSld>
  <p:clrMapOvr>
    <a:masterClrMapping/>
  </p:clrMapOvr>
  <p:transition>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4) </a:t>
            </a:r>
            <a:r>
              <a:rPr lang="en-CA" dirty="0" smtClean="0">
                <a:latin typeface="nunacom" panose="00000400000000000000" pitchFamily="2" charset="0"/>
              </a:rPr>
              <a:t>cspn3i34		</a:t>
            </a:r>
            <a:r>
              <a:rPr lang="en-CA" dirty="0" smtClean="0"/>
              <a:t>Monitoring</a:t>
            </a:r>
            <a:endParaRPr lang="en-CA" dirty="0"/>
          </a:p>
        </p:txBody>
      </p:sp>
      <p:sp>
        <p:nvSpPr>
          <p:cNvPr id="3" name="Content Placeholder 2"/>
          <p:cNvSpPr>
            <a:spLocks noGrp="1"/>
          </p:cNvSpPr>
          <p:nvPr>
            <p:ph sz="half" idx="1"/>
          </p:nvPr>
        </p:nvSpPr>
        <p:spPr/>
        <p:txBody>
          <a:bodyPr>
            <a:normAutofit fontScale="77500" lnSpcReduction="20000"/>
          </a:bodyPr>
          <a:lstStyle/>
          <a:p>
            <a:r>
              <a:rPr lang="en-CA" dirty="0" smtClean="0"/>
              <a:t>Specific comments from the KIA</a:t>
            </a:r>
            <a:r>
              <a:rPr lang="en-CA" dirty="0"/>
              <a:t>: </a:t>
            </a:r>
            <a:r>
              <a:rPr lang="en-CA" dirty="0" smtClean="0"/>
              <a:t>KIA-2</a:t>
            </a:r>
            <a:r>
              <a:rPr lang="en-CA" dirty="0"/>
              <a:t>, 3, 4, 5, 6, 7, 9, 10, 11, 12, 13, 14, 15, 16, 17, 18, 19, 21, 24, 26 and </a:t>
            </a:r>
            <a:r>
              <a:rPr lang="en-CA" dirty="0" smtClean="0"/>
              <a:t>28</a:t>
            </a:r>
          </a:p>
          <a:p>
            <a:endParaRPr lang="en-CA" dirty="0" smtClean="0"/>
          </a:p>
          <a:p>
            <a:pPr marL="0" indent="0">
              <a:buNone/>
            </a:pPr>
            <a:r>
              <a:rPr lang="en-CA" b="1" dirty="0" smtClean="0"/>
              <a:t>Issues</a:t>
            </a:r>
          </a:p>
          <a:p>
            <a:r>
              <a:rPr lang="en-CA" dirty="0" smtClean="0"/>
              <a:t>The majority </a:t>
            </a:r>
            <a:r>
              <a:rPr lang="en-CA" dirty="0"/>
              <a:t>of issues raised on behalf of the KIA focused on ensuring </a:t>
            </a:r>
            <a:r>
              <a:rPr lang="en-CA" dirty="0" smtClean="0"/>
              <a:t>adequate assessment of  </a:t>
            </a:r>
            <a:r>
              <a:rPr lang="en-CA" dirty="0"/>
              <a:t>mine related impacts to the aquatic </a:t>
            </a:r>
            <a:r>
              <a:rPr lang="en-CA" dirty="0" smtClean="0"/>
              <a:t>environment</a:t>
            </a:r>
          </a:p>
          <a:p>
            <a:r>
              <a:rPr lang="en-CA" dirty="0"/>
              <a:t>Comments </a:t>
            </a:r>
            <a:r>
              <a:rPr lang="en-CA" dirty="0" smtClean="0"/>
              <a:t>focused </a:t>
            </a:r>
            <a:r>
              <a:rPr lang="en-CA" dirty="0"/>
              <a:t>on AEMs </a:t>
            </a:r>
            <a:r>
              <a:rPr lang="en-CA" dirty="0" smtClean="0"/>
              <a:t>Aquatic Effects and Core Receiving Environment Monitoring Programs</a:t>
            </a:r>
          </a:p>
        </p:txBody>
      </p:sp>
      <p:sp>
        <p:nvSpPr>
          <p:cNvPr id="4" name="Content Placeholder 3"/>
          <p:cNvSpPr>
            <a:spLocks noGrp="1"/>
          </p:cNvSpPr>
          <p:nvPr>
            <p:ph sz="half" idx="2"/>
          </p:nvPr>
        </p:nvSpPr>
        <p:spPr/>
        <p:txBody>
          <a:bodyPr>
            <a:normAutofit fontScale="77500" lnSpcReduction="20000"/>
          </a:bodyPr>
          <a:lstStyle/>
          <a:p>
            <a:r>
              <a:rPr lang="en-CA" dirty="0" err="1" smtClean="0">
                <a:latin typeface="nunacom" panose="00000400000000000000" pitchFamily="2" charset="0"/>
              </a:rPr>
              <a:t>scsyE</a:t>
            </a:r>
            <a:r>
              <a:rPr lang="en-CA" dirty="0" smtClean="0">
                <a:latin typeface="nunacom" panose="00000400000000000000" pitchFamily="2" charset="0"/>
              </a:rPr>
              <a:t>/sif5 ttC4ymJ5, r?o34 wkw5 vgoctQfi5: </a:t>
            </a:r>
            <a:r>
              <a:rPr lang="en-US" dirty="0"/>
              <a:t>KIA-2, 3, 4, 5, 6, 7, 9, 10, 11, 12, 13, 14, 15, 16, 17, 18, 19, 21, 24, 26 and </a:t>
            </a:r>
            <a:r>
              <a:rPr lang="en-US" dirty="0" smtClean="0"/>
              <a:t>28</a:t>
            </a:r>
          </a:p>
          <a:p>
            <a:endParaRPr lang="en-US" dirty="0"/>
          </a:p>
          <a:p>
            <a:pPr marL="0" indent="0">
              <a:buNone/>
            </a:pPr>
            <a:r>
              <a:rPr lang="en-US" dirty="0" smtClean="0">
                <a:latin typeface="nunacom" panose="00000400000000000000" pitchFamily="2" charset="0"/>
              </a:rPr>
              <a:t>xW34ht4nsMs34g5</a:t>
            </a:r>
          </a:p>
          <a:p>
            <a:pPr>
              <a:buFont typeface="Wingdings" panose="05000000000000000000" pitchFamily="2" charset="2"/>
              <a:buChar char="Ø"/>
            </a:pPr>
            <a:r>
              <a:rPr lang="en-US" dirty="0" smtClean="0">
                <a:latin typeface="nunacom" panose="00000400000000000000" pitchFamily="2" charset="0"/>
              </a:rPr>
              <a:t>xuhi34n5 xW34ht4nsMs34g5 r?o3u wkw5 vgpctQfi5, s/C4bEx3is2 x4g3iq5 x?tu4 xml wm3j5 x4g3i5 </a:t>
            </a:r>
            <a:r>
              <a:rPr lang="en-US" dirty="0" err="1" smtClean="0">
                <a:latin typeface="nunacom" panose="00000400000000000000" pitchFamily="2" charset="0"/>
              </a:rPr>
              <a:t>whmQ</a:t>
            </a:r>
            <a:r>
              <a:rPr lang="en-US" dirty="0" smtClean="0">
                <a:latin typeface="nunacom" panose="00000400000000000000" pitchFamily="2" charset="0"/>
              </a:rPr>
              <a:t>/slxMs34g5</a:t>
            </a:r>
          </a:p>
          <a:p>
            <a:pPr>
              <a:buFont typeface="Wingdings" panose="05000000000000000000" pitchFamily="2" charset="2"/>
              <a:buChar char="Ø"/>
            </a:pPr>
            <a:r>
              <a:rPr lang="en-US" dirty="0" smtClean="0">
                <a:latin typeface="nunacom" panose="00000400000000000000" pitchFamily="2" charset="0"/>
              </a:rPr>
              <a:t>xW34htQ/sMs3uJ5 x[if </a:t>
            </a:r>
            <a:r>
              <a:rPr lang="en-US" dirty="0" err="1" smtClean="0">
                <a:latin typeface="nunacom" panose="00000400000000000000" pitchFamily="2" charset="0"/>
              </a:rPr>
              <a:t>wf</a:t>
            </a:r>
            <a:r>
              <a:rPr lang="en-US" dirty="0" smtClean="0">
                <a:latin typeface="nunacom" panose="00000400000000000000" pitchFamily="2" charset="0"/>
              </a:rPr>
              <a:t> s/C4bEx5 cspn3iz5 wmoEi3u4 x?tu4l WJto5, xml cspn3iz</a:t>
            </a:r>
            <a:endParaRPr lang="en-US" dirty="0"/>
          </a:p>
          <a:p>
            <a:pPr marL="0" indent="0">
              <a:buNone/>
            </a:pPr>
            <a:endParaRPr lang="en-CA" dirty="0">
              <a:latin typeface="nunacom" panose="00000400000000000000" pitchFamily="2" charset="0"/>
            </a:endParaRPr>
          </a:p>
        </p:txBody>
      </p:sp>
    </p:spTree>
    <p:extLst>
      <p:ext uri="{BB962C8B-B14F-4D97-AF65-F5344CB8AC3E}">
        <p14:creationId xmlns:p14="http://schemas.microsoft.com/office/powerpoint/2010/main" val="2299529314"/>
      </p:ext>
    </p:extLst>
  </p:cSld>
  <p:clrMapOvr>
    <a:masterClrMapping/>
  </p:clrMapOvr>
  <p:transition>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t>4) </a:t>
            </a:r>
            <a:r>
              <a:rPr lang="en-CA" dirty="0" smtClean="0">
                <a:latin typeface="nunacom" panose="00000400000000000000" pitchFamily="2" charset="0"/>
              </a:rPr>
              <a:t>cspn3i34   </a:t>
            </a:r>
            <a:r>
              <a:rPr lang="en-CA" dirty="0" smtClean="0"/>
              <a:t>Monitoring</a:t>
            </a:r>
            <a:endParaRPr lang="en-CA" dirty="0"/>
          </a:p>
        </p:txBody>
      </p:sp>
      <p:sp>
        <p:nvSpPr>
          <p:cNvPr id="3" name="Content Placeholder 2"/>
          <p:cNvSpPr>
            <a:spLocks noGrp="1"/>
          </p:cNvSpPr>
          <p:nvPr>
            <p:ph sz="half" idx="1"/>
          </p:nvPr>
        </p:nvSpPr>
        <p:spPr/>
        <p:txBody>
          <a:bodyPr>
            <a:normAutofit fontScale="77500" lnSpcReduction="20000"/>
          </a:bodyPr>
          <a:lstStyle/>
          <a:p>
            <a:r>
              <a:rPr lang="en-CA" dirty="0"/>
              <a:t>Specific concerns included</a:t>
            </a:r>
            <a:r>
              <a:rPr lang="en-CA" dirty="0" smtClean="0"/>
              <a:t>:</a:t>
            </a:r>
          </a:p>
          <a:p>
            <a:pPr lvl="1"/>
            <a:r>
              <a:rPr lang="en-GB" dirty="0" smtClean="0"/>
              <a:t>Specific water </a:t>
            </a:r>
            <a:r>
              <a:rPr lang="en-GB" dirty="0"/>
              <a:t>and sediment quality monitoring results</a:t>
            </a:r>
            <a:endParaRPr lang="en-CA" dirty="0"/>
          </a:p>
          <a:p>
            <a:pPr lvl="1"/>
            <a:r>
              <a:rPr lang="en-GB" dirty="0"/>
              <a:t>Monitored parameters including </a:t>
            </a:r>
            <a:endParaRPr lang="en-CA" dirty="0"/>
          </a:p>
          <a:p>
            <a:pPr lvl="2"/>
            <a:r>
              <a:rPr lang="en-GB" dirty="0"/>
              <a:t>Biological indicators, </a:t>
            </a:r>
            <a:endParaRPr lang="en-CA" dirty="0"/>
          </a:p>
          <a:p>
            <a:pPr lvl="2"/>
            <a:r>
              <a:rPr lang="en-GB" dirty="0"/>
              <a:t>The suite of assessed chemical parameters, and</a:t>
            </a:r>
            <a:endParaRPr lang="en-CA" dirty="0"/>
          </a:p>
          <a:p>
            <a:pPr lvl="2"/>
            <a:r>
              <a:rPr lang="en-GB" dirty="0"/>
              <a:t>Water quality detection limits</a:t>
            </a:r>
            <a:endParaRPr lang="en-CA" dirty="0"/>
          </a:p>
          <a:p>
            <a:pPr lvl="1"/>
            <a:r>
              <a:rPr lang="en-GB" dirty="0"/>
              <a:t>Modelling results and comparisons to measured values</a:t>
            </a:r>
            <a:r>
              <a:rPr lang="en-GB" dirty="0" smtClean="0"/>
              <a:t>,</a:t>
            </a:r>
          </a:p>
          <a:p>
            <a:pPr lvl="1"/>
            <a:r>
              <a:rPr lang="en-GB" dirty="0"/>
              <a:t>Data quality objectives to ensure accuracy of reported data</a:t>
            </a:r>
            <a:r>
              <a:rPr lang="en-GB" dirty="0" smtClean="0"/>
              <a:t>,</a:t>
            </a:r>
          </a:p>
          <a:p>
            <a:pPr lvl="1"/>
            <a:r>
              <a:rPr lang="en-GB" dirty="0"/>
              <a:t>Water license wording for clarity and precision</a:t>
            </a:r>
            <a:r>
              <a:rPr lang="en-GB" dirty="0" smtClean="0"/>
              <a:t>,</a:t>
            </a:r>
            <a:endParaRPr lang="en-CA" dirty="0"/>
          </a:p>
        </p:txBody>
      </p:sp>
      <p:sp>
        <p:nvSpPr>
          <p:cNvPr id="4" name="Content Placeholder 3"/>
          <p:cNvSpPr>
            <a:spLocks noGrp="1"/>
          </p:cNvSpPr>
          <p:nvPr>
            <p:ph sz="half" idx="2"/>
          </p:nvPr>
        </p:nvSpPr>
        <p:spPr/>
        <p:txBody>
          <a:bodyPr>
            <a:normAutofit fontScale="77500" lnSpcReduction="20000"/>
          </a:bodyPr>
          <a:lstStyle/>
          <a:p>
            <a:r>
              <a:rPr lang="en-CA" dirty="0" err="1" smtClean="0">
                <a:latin typeface="nunacom" panose="00000400000000000000" pitchFamily="2" charset="0"/>
              </a:rPr>
              <a:t>sfx</a:t>
            </a:r>
            <a:r>
              <a:rPr lang="en-CA" dirty="0" smtClean="0">
                <a:latin typeface="nunacom" panose="00000400000000000000" pitchFamily="2" charset="0"/>
              </a:rPr>
              <a:t> </a:t>
            </a:r>
            <a:r>
              <a:rPr lang="en-CA" dirty="0" err="1" smtClean="0">
                <a:latin typeface="nunacom" panose="00000400000000000000" pitchFamily="2" charset="0"/>
              </a:rPr>
              <a:t>whmQ</a:t>
            </a:r>
            <a:r>
              <a:rPr lang="en-CA" dirty="0" smtClean="0">
                <a:latin typeface="nunacom" panose="00000400000000000000" pitchFamily="2" charset="0"/>
              </a:rPr>
              <a:t>/slxMs34g5:</a:t>
            </a:r>
          </a:p>
          <a:p>
            <a:pPr>
              <a:buFont typeface="Wingdings" panose="05000000000000000000" pitchFamily="2" charset="2"/>
              <a:buChar char="Ø"/>
            </a:pPr>
            <a:r>
              <a:rPr lang="en-CA" dirty="0" smtClean="0">
                <a:latin typeface="nunacom" panose="00000400000000000000" pitchFamily="2" charset="0"/>
              </a:rPr>
              <a:t>wmw5 xml wms2 xlxig5 cspnZsb3mzb</a:t>
            </a:r>
          </a:p>
          <a:p>
            <a:pPr>
              <a:buFont typeface="Wingdings" panose="05000000000000000000" pitchFamily="2" charset="2"/>
              <a:buChar char="Ø"/>
            </a:pPr>
            <a:r>
              <a:rPr lang="en-CA" dirty="0" err="1">
                <a:latin typeface="nunacom" panose="00000400000000000000" pitchFamily="2" charset="0"/>
              </a:rPr>
              <a:t>s</a:t>
            </a:r>
            <a:r>
              <a:rPr lang="en-CA" dirty="0" err="1" smtClean="0">
                <a:latin typeface="nunacom" panose="00000400000000000000" pitchFamily="2" charset="0"/>
              </a:rPr>
              <a:t>fxl</a:t>
            </a:r>
            <a:r>
              <a:rPr lang="en-CA" dirty="0" smtClean="0">
                <a:latin typeface="nunacom" panose="00000400000000000000" pitchFamily="2" charset="0"/>
              </a:rPr>
              <a:t> cspnZsb3mz</a:t>
            </a:r>
          </a:p>
          <a:p>
            <a:pPr>
              <a:buFont typeface="Wingdings" panose="05000000000000000000" pitchFamily="2" charset="2"/>
              <a:buChar char="Ø"/>
            </a:pPr>
            <a:r>
              <a:rPr lang="en-CA" sz="2100" dirty="0" smtClean="0">
                <a:latin typeface="nunacom" panose="00000400000000000000" pitchFamily="2" charset="0"/>
              </a:rPr>
              <a:t>smJl4b5,</a:t>
            </a:r>
          </a:p>
          <a:p>
            <a:pPr>
              <a:buFont typeface="Wingdings" panose="05000000000000000000" pitchFamily="2" charset="2"/>
              <a:buChar char="Ø"/>
            </a:pPr>
            <a:r>
              <a:rPr lang="en-CA" sz="2100" dirty="0" smtClean="0">
                <a:latin typeface="nunacom" panose="00000400000000000000" pitchFamily="2" charset="0"/>
              </a:rPr>
              <a:t>slExNDN34gl4b5 xml</a:t>
            </a:r>
          </a:p>
          <a:p>
            <a:pPr>
              <a:buFont typeface="Wingdings" panose="05000000000000000000" pitchFamily="2" charset="2"/>
              <a:buChar char="Ø"/>
            </a:pPr>
            <a:r>
              <a:rPr lang="en-CA" sz="2100" dirty="0">
                <a:latin typeface="nunacom" panose="00000400000000000000" pitchFamily="2" charset="0"/>
              </a:rPr>
              <a:t>w</a:t>
            </a:r>
            <a:r>
              <a:rPr lang="en-CA" sz="2100" dirty="0" smtClean="0">
                <a:latin typeface="nunacom" panose="00000400000000000000" pitchFamily="2" charset="0"/>
              </a:rPr>
              <a:t>mw5 </a:t>
            </a:r>
            <a:r>
              <a:rPr lang="en-CA" sz="2100" dirty="0" err="1" smtClean="0">
                <a:latin typeface="nunacom" panose="00000400000000000000" pitchFamily="2" charset="0"/>
              </a:rPr>
              <a:t>nlmwiz</a:t>
            </a:r>
            <a:r>
              <a:rPr lang="en-CA" sz="2100" dirty="0" smtClean="0">
                <a:latin typeface="nunacom" panose="00000400000000000000" pitchFamily="2" charset="0"/>
              </a:rPr>
              <a:t> </a:t>
            </a:r>
            <a:r>
              <a:rPr lang="en-CA" sz="2100" dirty="0" err="1" smtClean="0">
                <a:latin typeface="nunacom" panose="00000400000000000000" pitchFamily="2" charset="0"/>
              </a:rPr>
              <a:t>xqiz</a:t>
            </a:r>
            <a:endParaRPr lang="en-CA" sz="2100" dirty="0" smtClean="0">
              <a:latin typeface="nunacom" panose="00000400000000000000" pitchFamily="2" charset="0"/>
            </a:endParaRPr>
          </a:p>
          <a:p>
            <a:pPr>
              <a:buFont typeface="Wingdings" panose="05000000000000000000" pitchFamily="2" charset="2"/>
              <a:buChar char="Ø"/>
            </a:pPr>
            <a:endParaRPr lang="en-CA" sz="2100" dirty="0">
              <a:latin typeface="nunacom" panose="00000400000000000000" pitchFamily="2" charset="0"/>
            </a:endParaRPr>
          </a:p>
          <a:p>
            <a:pPr>
              <a:buFont typeface="Wingdings" panose="05000000000000000000" pitchFamily="2" charset="2"/>
              <a:buChar char="Ø"/>
            </a:pPr>
            <a:r>
              <a:rPr lang="en-CA" sz="2000" dirty="0" smtClean="0">
                <a:latin typeface="nunacom" panose="00000400000000000000" pitchFamily="2" charset="0"/>
              </a:rPr>
              <a:t>cspnZsif5 grylQ5 xml xtQqiq5 grylQ5,</a:t>
            </a:r>
          </a:p>
          <a:p>
            <a:pPr>
              <a:buFont typeface="Wingdings" panose="05000000000000000000" pitchFamily="2" charset="2"/>
              <a:buChar char="Ø"/>
            </a:pPr>
            <a:r>
              <a:rPr lang="en-CA" sz="2000" dirty="0" smtClean="0">
                <a:latin typeface="nunacom" panose="00000400000000000000" pitchFamily="2" charset="0"/>
              </a:rPr>
              <a:t>ttC4ymJ5 cspnZsif5 </a:t>
            </a:r>
            <a:r>
              <a:rPr lang="en-CA" sz="2000" dirty="0" err="1" smtClean="0">
                <a:latin typeface="nunacom" panose="00000400000000000000" pitchFamily="2" charset="0"/>
              </a:rPr>
              <a:t>Nmmzb</a:t>
            </a:r>
            <a:r>
              <a:rPr lang="en-CA" sz="2000" dirty="0" smtClean="0">
                <a:latin typeface="nunacom" panose="00000400000000000000" pitchFamily="2" charset="0"/>
              </a:rPr>
              <a:t> grylQ5 xeQx34b3lQ5l,</a:t>
            </a:r>
          </a:p>
          <a:p>
            <a:pPr>
              <a:buFont typeface="Wingdings" panose="05000000000000000000" pitchFamily="2" charset="2"/>
              <a:buChar char="Ø"/>
            </a:pPr>
            <a:r>
              <a:rPr lang="en-CA" sz="2000" dirty="0" smtClean="0">
                <a:latin typeface="nunacom" panose="00000400000000000000" pitchFamily="2" charset="0"/>
              </a:rPr>
              <a:t>Mwns2 ttC4ymiz xeQx34b3lA gryN3ix3m5</a:t>
            </a:r>
            <a:endParaRPr lang="en-CA" sz="2600" dirty="0" smtClean="0">
              <a:latin typeface="nunacom" panose="00000400000000000000" pitchFamily="2" charset="0"/>
            </a:endParaRPr>
          </a:p>
          <a:p>
            <a:pPr marL="0" indent="0">
              <a:buNone/>
            </a:pPr>
            <a:endParaRPr lang="en-CA" dirty="0" smtClean="0">
              <a:latin typeface="nunacom" panose="00000400000000000000" pitchFamily="2" charset="0"/>
            </a:endParaRPr>
          </a:p>
          <a:p>
            <a:pPr>
              <a:buFont typeface="Wingdings" panose="05000000000000000000" pitchFamily="2" charset="2"/>
              <a:buChar char="Ø"/>
            </a:pPr>
            <a:endParaRPr lang="en-CA" dirty="0">
              <a:latin typeface="nunacom" panose="00000400000000000000" pitchFamily="2" charset="0"/>
            </a:endParaRPr>
          </a:p>
        </p:txBody>
      </p:sp>
    </p:spTree>
    <p:extLst>
      <p:ext uri="{BB962C8B-B14F-4D97-AF65-F5344CB8AC3E}">
        <p14:creationId xmlns:p14="http://schemas.microsoft.com/office/powerpoint/2010/main" val="2063817927"/>
      </p:ext>
    </p:extLst>
  </p:cSld>
  <p:clrMapOvr>
    <a:masterClrMapping/>
  </p:clrMapOvr>
  <p:transition>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t>4) </a:t>
            </a:r>
            <a:r>
              <a:rPr lang="en-CA" dirty="0" smtClean="0">
                <a:latin typeface="nunacom" panose="00000400000000000000" pitchFamily="2" charset="0"/>
              </a:rPr>
              <a:t>cspn3i34   </a:t>
            </a:r>
            <a:r>
              <a:rPr lang="en-CA" dirty="0" smtClean="0"/>
              <a:t>Monitoring</a:t>
            </a:r>
            <a:endParaRPr lang="en-CA" dirty="0"/>
          </a:p>
        </p:txBody>
      </p:sp>
      <p:sp>
        <p:nvSpPr>
          <p:cNvPr id="3" name="Content Placeholder 2"/>
          <p:cNvSpPr>
            <a:spLocks noGrp="1"/>
          </p:cNvSpPr>
          <p:nvPr>
            <p:ph sz="half" idx="1"/>
          </p:nvPr>
        </p:nvSpPr>
        <p:spPr/>
        <p:txBody>
          <a:bodyPr>
            <a:normAutofit fontScale="77500" lnSpcReduction="20000"/>
          </a:bodyPr>
          <a:lstStyle/>
          <a:p>
            <a:r>
              <a:rPr lang="en-CA" dirty="0"/>
              <a:t>Specific concerns </a:t>
            </a:r>
            <a:r>
              <a:rPr lang="en-CA" dirty="0" smtClean="0"/>
              <a:t>also included:</a:t>
            </a:r>
          </a:p>
          <a:p>
            <a:pPr lvl="1"/>
            <a:r>
              <a:rPr lang="en-GB" dirty="0"/>
              <a:t>Conditions </a:t>
            </a:r>
            <a:r>
              <a:rPr lang="en-GB" dirty="0" smtClean="0"/>
              <a:t>requiring the </a:t>
            </a:r>
            <a:r>
              <a:rPr lang="en-GB" dirty="0"/>
              <a:t>collection of water quality samples at depth,</a:t>
            </a:r>
            <a:endParaRPr lang="en-CA" dirty="0"/>
          </a:p>
          <a:p>
            <a:pPr lvl="1"/>
            <a:r>
              <a:rPr lang="en-GB" dirty="0"/>
              <a:t>Requirements to discuss elevated water and sediment chemistry results in the body of reports,</a:t>
            </a:r>
            <a:endParaRPr lang="en-CA" dirty="0"/>
          </a:p>
          <a:p>
            <a:pPr lvl="1"/>
            <a:r>
              <a:rPr lang="en-GB" dirty="0"/>
              <a:t>Photographic </a:t>
            </a:r>
            <a:r>
              <a:rPr lang="en-GB" dirty="0" smtClean="0"/>
              <a:t>records </a:t>
            </a:r>
            <a:r>
              <a:rPr lang="en-GB" dirty="0"/>
              <a:t>of preconstruction conditions,</a:t>
            </a:r>
            <a:endParaRPr lang="en-CA" dirty="0"/>
          </a:p>
          <a:p>
            <a:pPr lvl="1"/>
            <a:r>
              <a:rPr lang="en-GB" dirty="0"/>
              <a:t>A reference site for Wally Lake,</a:t>
            </a:r>
            <a:endParaRPr lang="en-CA" dirty="0"/>
          </a:p>
          <a:p>
            <a:pPr lvl="1"/>
            <a:r>
              <a:rPr lang="en-CA" dirty="0" smtClean="0"/>
              <a:t>The capacity </a:t>
            </a:r>
            <a:r>
              <a:rPr lang="en-CA" dirty="0"/>
              <a:t>to statistically detect changes in the receiving environment</a:t>
            </a:r>
            <a:r>
              <a:rPr lang="en-CA" dirty="0" smtClean="0"/>
              <a:t>.</a:t>
            </a:r>
          </a:p>
          <a:p>
            <a:pPr marL="274320" lvl="1" indent="0">
              <a:buNone/>
            </a:pPr>
            <a:endParaRPr lang="en-CA" dirty="0" smtClean="0"/>
          </a:p>
          <a:p>
            <a:pPr marL="274320" lvl="1" indent="0">
              <a:buNone/>
            </a:pPr>
            <a:r>
              <a:rPr lang="en-CA" dirty="0"/>
              <a:t> </a:t>
            </a:r>
            <a:endParaRPr lang="en-CA" dirty="0" smtClean="0"/>
          </a:p>
        </p:txBody>
      </p:sp>
      <p:sp>
        <p:nvSpPr>
          <p:cNvPr id="4" name="Content Placeholder 3"/>
          <p:cNvSpPr>
            <a:spLocks noGrp="1"/>
          </p:cNvSpPr>
          <p:nvPr>
            <p:ph sz="half" idx="2"/>
          </p:nvPr>
        </p:nvSpPr>
        <p:spPr/>
        <p:txBody>
          <a:bodyPr>
            <a:normAutofit fontScale="77500" lnSpcReduction="20000"/>
          </a:bodyPr>
          <a:lstStyle/>
          <a:p>
            <a:r>
              <a:rPr lang="en-CA" dirty="0" err="1" smtClean="0">
                <a:latin typeface="nunacom" panose="00000400000000000000" pitchFamily="2" charset="0"/>
              </a:rPr>
              <a:t>sfx</a:t>
            </a:r>
            <a:r>
              <a:rPr lang="en-CA" dirty="0" smtClean="0">
                <a:latin typeface="nunacom" panose="00000400000000000000" pitchFamily="2" charset="0"/>
              </a:rPr>
              <a:t> </a:t>
            </a:r>
            <a:r>
              <a:rPr lang="en-CA" dirty="0" err="1" smtClean="0">
                <a:latin typeface="nunacom" panose="00000400000000000000" pitchFamily="2" charset="0"/>
              </a:rPr>
              <a:t>whmltQ</a:t>
            </a:r>
            <a:r>
              <a:rPr lang="en-CA" dirty="0" smtClean="0">
                <a:latin typeface="nunacom" panose="00000400000000000000" pitchFamily="2" charset="0"/>
              </a:rPr>
              <a:t>/sMsg5:</a:t>
            </a:r>
          </a:p>
          <a:p>
            <a:pPr marL="0" indent="0">
              <a:buNone/>
            </a:pPr>
            <a:endParaRPr lang="en-CA" dirty="0" smtClean="0">
              <a:latin typeface="nunacom" panose="00000400000000000000" pitchFamily="2" charset="0"/>
            </a:endParaRPr>
          </a:p>
          <a:p>
            <a:r>
              <a:rPr lang="en-CA" sz="2000" dirty="0" err="1" smtClean="0">
                <a:latin typeface="nunacom" panose="00000400000000000000" pitchFamily="2" charset="0"/>
              </a:rPr>
              <a:t>wtJu</a:t>
            </a:r>
            <a:r>
              <a:rPr lang="en-CA" sz="2000" dirty="0" smtClean="0">
                <a:latin typeface="nunacom" panose="00000400000000000000" pitchFamily="2" charset="0"/>
              </a:rPr>
              <a:t> wmw5 cspnZsJ5 ck34 cwpnZsic34X5,</a:t>
            </a:r>
          </a:p>
          <a:p>
            <a:endParaRPr lang="en-CA" sz="2000" dirty="0">
              <a:latin typeface="nunacom" panose="00000400000000000000" pitchFamily="2" charset="0"/>
            </a:endParaRPr>
          </a:p>
          <a:p>
            <a:r>
              <a:rPr lang="en-CA" sz="2000" dirty="0">
                <a:latin typeface="nunacom" panose="00000400000000000000" pitchFamily="2" charset="0"/>
              </a:rPr>
              <a:t>w</a:t>
            </a:r>
            <a:r>
              <a:rPr lang="en-CA" sz="2000" dirty="0" smtClean="0">
                <a:latin typeface="nunacom" panose="00000400000000000000" pitchFamily="2" charset="0"/>
              </a:rPr>
              <a:t>m3u cspnZsif5 nlmwg5 ck34 </a:t>
            </a:r>
            <a:r>
              <a:rPr lang="en-CA" sz="2000" dirty="0" err="1" smtClean="0">
                <a:latin typeface="nunacom" panose="00000400000000000000" pitchFamily="2" charset="0"/>
              </a:rPr>
              <a:t>vmQ</a:t>
            </a:r>
            <a:r>
              <a:rPr lang="en-CA" sz="2000" dirty="0" smtClean="0">
                <a:latin typeface="nunacom" panose="00000400000000000000" pitchFamily="2" charset="0"/>
              </a:rPr>
              <a:t>/sb3ix34X5, </a:t>
            </a:r>
            <a:r>
              <a:rPr lang="en-CA" sz="2000" dirty="0" err="1" smtClean="0">
                <a:latin typeface="nunacom" panose="00000400000000000000" pitchFamily="2" charset="0"/>
              </a:rPr>
              <a:t>bmn</a:t>
            </a:r>
            <a:r>
              <a:rPr lang="en-CA" sz="2000" dirty="0" smtClean="0">
                <a:latin typeface="nunacom" panose="00000400000000000000" pitchFamily="2" charset="0"/>
              </a:rPr>
              <a:t> </a:t>
            </a:r>
            <a:r>
              <a:rPr lang="en-CA" sz="2000" dirty="0" err="1" smtClean="0">
                <a:latin typeface="nunacom" panose="00000400000000000000" pitchFamily="2" charset="0"/>
              </a:rPr>
              <a:t>scsyE</a:t>
            </a:r>
            <a:r>
              <a:rPr lang="en-CA" sz="2000" dirty="0" smtClean="0">
                <a:latin typeface="nunacom" panose="00000400000000000000" pitchFamily="2" charset="0"/>
              </a:rPr>
              <a:t>/sviExo4,</a:t>
            </a:r>
          </a:p>
          <a:p>
            <a:endParaRPr lang="en-CA" sz="2000" dirty="0">
              <a:latin typeface="nunacom" panose="00000400000000000000" pitchFamily="2" charset="0"/>
            </a:endParaRPr>
          </a:p>
          <a:p>
            <a:r>
              <a:rPr lang="en-CA" sz="2000" dirty="0" smtClean="0">
                <a:latin typeface="nunacom" panose="00000400000000000000" pitchFamily="2" charset="0"/>
              </a:rPr>
              <a:t>cspn3F5 xtos34b3lQ5 cspnctNQ5 ckwiq5 </a:t>
            </a:r>
            <a:r>
              <a:rPr lang="en-CA" sz="2000" dirty="0" err="1" smtClean="0">
                <a:latin typeface="nunacom" panose="00000400000000000000" pitchFamily="2" charset="0"/>
              </a:rPr>
              <a:t>gry</a:t>
            </a:r>
            <a:r>
              <a:rPr lang="en-CA" sz="2000" dirty="0" smtClean="0">
                <a:latin typeface="nunacom" panose="00000400000000000000" pitchFamily="2" charset="0"/>
              </a:rPr>
              <a:t>/six3mb,</a:t>
            </a:r>
          </a:p>
          <a:p>
            <a:endParaRPr lang="en-CA" sz="2000" dirty="0">
              <a:latin typeface="nunacom" panose="00000400000000000000" pitchFamily="2" charset="0"/>
            </a:endParaRPr>
          </a:p>
          <a:p>
            <a:r>
              <a:rPr lang="en-CA" sz="2000" dirty="0" smtClean="0">
                <a:latin typeface="nunacom" panose="00000400000000000000" pitchFamily="2" charset="0"/>
              </a:rPr>
              <a:t>by34 xto4 </a:t>
            </a:r>
            <a:r>
              <a:rPr lang="en-CA" sz="2000" dirty="0" smtClean="0"/>
              <a:t>Wally Lake, </a:t>
            </a:r>
            <a:r>
              <a:rPr lang="en-CA" sz="2000" dirty="0" smtClean="0">
                <a:latin typeface="nunacom" panose="00000400000000000000" pitchFamily="2" charset="0"/>
              </a:rPr>
              <a:t> </a:t>
            </a:r>
            <a:r>
              <a:rPr lang="en-CA" sz="2000" dirty="0" err="1" smtClean="0">
                <a:latin typeface="nunacom" panose="00000400000000000000" pitchFamily="2" charset="0"/>
              </a:rPr>
              <a:t>Niiz</a:t>
            </a:r>
            <a:r>
              <a:rPr lang="en-CA" sz="2000" dirty="0" smtClean="0">
                <a:latin typeface="nunacom" panose="00000400000000000000" pitchFamily="2" charset="0"/>
              </a:rPr>
              <a:t> </a:t>
            </a:r>
            <a:r>
              <a:rPr lang="en-CA" sz="2000" dirty="0" err="1" smtClean="0">
                <a:latin typeface="nunacom" panose="00000400000000000000" pitchFamily="2" charset="0"/>
              </a:rPr>
              <a:t>grylA</a:t>
            </a:r>
            <a:r>
              <a:rPr lang="en-CA" sz="2000" dirty="0" smtClean="0">
                <a:latin typeface="nunacom" panose="00000400000000000000" pitchFamily="2" charset="0"/>
              </a:rPr>
              <a:t>, cspn34bsizl,</a:t>
            </a:r>
          </a:p>
          <a:p>
            <a:endParaRPr lang="en-CA" sz="2000" dirty="0">
              <a:latin typeface="nunacom" panose="00000400000000000000" pitchFamily="2" charset="0"/>
            </a:endParaRPr>
          </a:p>
          <a:p>
            <a:r>
              <a:rPr lang="en-CA" sz="2000" dirty="0" smtClean="0">
                <a:latin typeface="nunacom" panose="00000400000000000000" pitchFamily="2" charset="0"/>
              </a:rPr>
              <a:t>f[FsJ5 xMa34Xoxb3iz </a:t>
            </a:r>
            <a:r>
              <a:rPr lang="en-CA" sz="2000" dirty="0" err="1" smtClean="0">
                <a:latin typeface="nunacom" panose="00000400000000000000" pitchFamily="2" charset="0"/>
              </a:rPr>
              <a:t>grylA</a:t>
            </a:r>
            <a:r>
              <a:rPr lang="en-CA" sz="2000" dirty="0" smtClean="0">
                <a:latin typeface="nunacom" panose="00000400000000000000" pitchFamily="2" charset="0"/>
              </a:rPr>
              <a:t>, ck34 xMa3Jx3tQmz5</a:t>
            </a:r>
          </a:p>
          <a:p>
            <a:endParaRPr lang="en-CA" sz="2600" dirty="0">
              <a:latin typeface="nunacom" panose="00000400000000000000" pitchFamily="2" charset="0"/>
            </a:endParaRPr>
          </a:p>
        </p:txBody>
      </p:sp>
    </p:spTree>
    <p:extLst>
      <p:ext uri="{BB962C8B-B14F-4D97-AF65-F5344CB8AC3E}">
        <p14:creationId xmlns:p14="http://schemas.microsoft.com/office/powerpoint/2010/main" val="2228352282"/>
      </p:ext>
    </p:extLst>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dirty="0" smtClean="0"/>
              <a:t>Overview		</a:t>
            </a:r>
            <a:r>
              <a:rPr lang="en-CA" dirty="0" err="1" smtClean="0">
                <a:latin typeface="nunacom" panose="00000400000000000000" pitchFamily="2" charset="0"/>
              </a:rPr>
              <a:t>grz</a:t>
            </a:r>
            <a:endParaRPr lang="en-CA" dirty="0"/>
          </a:p>
        </p:txBody>
      </p:sp>
      <p:sp>
        <p:nvSpPr>
          <p:cNvPr id="5" name="Content Placeholder 4"/>
          <p:cNvSpPr>
            <a:spLocks noGrp="1"/>
          </p:cNvSpPr>
          <p:nvPr>
            <p:ph sz="half" idx="1"/>
          </p:nvPr>
        </p:nvSpPr>
        <p:spPr>
          <a:xfrm>
            <a:off x="457200" y="1673352"/>
            <a:ext cx="4038600" cy="1821055"/>
          </a:xfrm>
        </p:spPr>
        <p:txBody>
          <a:bodyPr>
            <a:normAutofit fontScale="62500" lnSpcReduction="20000"/>
          </a:bodyPr>
          <a:lstStyle/>
          <a:p>
            <a:pPr>
              <a:buBlip>
                <a:blip r:embed="rId2"/>
              </a:buBlip>
            </a:pPr>
            <a:r>
              <a:rPr lang="en-CA" dirty="0"/>
              <a:t>Our review </a:t>
            </a:r>
            <a:r>
              <a:rPr lang="en-CA" dirty="0" smtClean="0"/>
              <a:t>generated 31 </a:t>
            </a:r>
            <a:r>
              <a:rPr lang="en-CA" dirty="0"/>
              <a:t>separate information requests </a:t>
            </a:r>
            <a:r>
              <a:rPr lang="en-CA" dirty="0" smtClean="0"/>
              <a:t>and technical comments</a:t>
            </a:r>
          </a:p>
          <a:p>
            <a:pPr>
              <a:buBlip>
                <a:blip r:embed="rId2"/>
              </a:buBlip>
            </a:pPr>
            <a:r>
              <a:rPr lang="en-CA" dirty="0" smtClean="0"/>
              <a:t>All have been resolved to the satisfaction of both the Kivalliq Inuit Association (KIA) and Agnico Eagle Mines (AEM) through:</a:t>
            </a:r>
          </a:p>
        </p:txBody>
      </p:sp>
      <p:sp>
        <p:nvSpPr>
          <p:cNvPr id="42" name="Content Placeholder 41"/>
          <p:cNvSpPr>
            <a:spLocks noGrp="1"/>
          </p:cNvSpPr>
          <p:nvPr>
            <p:ph sz="half" idx="2"/>
          </p:nvPr>
        </p:nvSpPr>
        <p:spPr>
          <a:xfrm>
            <a:off x="4648200" y="1673352"/>
            <a:ext cx="4038600" cy="1821055"/>
          </a:xfrm>
        </p:spPr>
        <p:txBody>
          <a:bodyPr>
            <a:normAutofit fontScale="62500" lnSpcReduction="20000"/>
          </a:bodyPr>
          <a:lstStyle/>
          <a:p>
            <a:r>
              <a:rPr lang="en-CA" dirty="0" smtClean="0">
                <a:latin typeface="nunacom" panose="00000400000000000000" pitchFamily="2" charset="0"/>
              </a:rPr>
              <a:t>cspn3ifK5 net5yMs34g5 #!i4 </a:t>
            </a:r>
            <a:r>
              <a:rPr lang="en-CA" dirty="0" err="1" smtClean="0">
                <a:latin typeface="nunacom" panose="00000400000000000000" pitchFamily="2" charset="0"/>
              </a:rPr>
              <a:t>WoExEd</a:t>
            </a:r>
            <a:r>
              <a:rPr lang="en-CA" dirty="0" smtClean="0">
                <a:latin typeface="nunacom" panose="00000400000000000000" pitchFamily="2" charset="0"/>
              </a:rPr>
              <a:t>/sJi4 xml </a:t>
            </a:r>
            <a:r>
              <a:rPr lang="en-CA" dirty="0" err="1" smtClean="0">
                <a:latin typeface="nunacom" panose="00000400000000000000" pitchFamily="2" charset="0"/>
              </a:rPr>
              <a:t>whmQ</a:t>
            </a:r>
            <a:r>
              <a:rPr lang="en-CA" dirty="0" smtClean="0">
                <a:latin typeface="nunacom" panose="00000400000000000000" pitchFamily="2" charset="0"/>
              </a:rPr>
              <a:t>/sJi4</a:t>
            </a:r>
          </a:p>
          <a:p>
            <a:endParaRPr lang="en-CA" dirty="0">
              <a:latin typeface="nunacom" panose="00000400000000000000" pitchFamily="2" charset="0"/>
            </a:endParaRPr>
          </a:p>
          <a:p>
            <a:r>
              <a:rPr lang="en-CA" dirty="0" err="1" smtClean="0">
                <a:latin typeface="nunacom" panose="00000400000000000000" pitchFamily="2" charset="0"/>
              </a:rPr>
              <a:t>bfxl</a:t>
            </a:r>
            <a:r>
              <a:rPr lang="en-CA" dirty="0" smtClean="0">
                <a:latin typeface="nunacom" panose="00000400000000000000" pitchFamily="2" charset="0"/>
              </a:rPr>
              <a:t> </a:t>
            </a:r>
            <a:r>
              <a:rPr lang="en-CA" dirty="0" err="1" smtClean="0">
                <a:latin typeface="nunacom" panose="00000400000000000000" pitchFamily="2" charset="0"/>
              </a:rPr>
              <a:t>NmQ</a:t>
            </a:r>
            <a:r>
              <a:rPr lang="en-CA" dirty="0" smtClean="0">
                <a:latin typeface="nunacom" panose="00000400000000000000" pitchFamily="2" charset="0"/>
              </a:rPr>
              <a:t>/sMs34g5 r?o3u wkw5 vgpctQ5 xml x[if </a:t>
            </a:r>
            <a:r>
              <a:rPr lang="en-CA" dirty="0" err="1" smtClean="0">
                <a:latin typeface="nunacom" panose="00000400000000000000" pitchFamily="2" charset="0"/>
              </a:rPr>
              <a:t>wf</a:t>
            </a:r>
            <a:r>
              <a:rPr lang="en-CA" dirty="0" smtClean="0">
                <a:latin typeface="nunacom" panose="00000400000000000000" pitchFamily="2" charset="0"/>
              </a:rPr>
              <a:t> s/C4bExi5, </a:t>
            </a:r>
            <a:r>
              <a:rPr lang="en-CA" dirty="0" err="1" smtClean="0">
                <a:latin typeface="nunacom" panose="00000400000000000000" pitchFamily="2" charset="0"/>
              </a:rPr>
              <a:t>sKN</a:t>
            </a:r>
            <a:r>
              <a:rPr lang="en-CA" dirty="0" smtClean="0">
                <a:latin typeface="nunacom" panose="00000400000000000000" pitchFamily="2" charset="0"/>
              </a:rPr>
              <a:t>: </a:t>
            </a:r>
            <a:endParaRPr lang="en-CA" dirty="0">
              <a:latin typeface="nunacom" panose="00000400000000000000" pitchFamily="2" charset="0"/>
            </a:endParaRPr>
          </a:p>
          <a:p>
            <a:endParaRPr lang="en-CA" dirty="0"/>
          </a:p>
        </p:txBody>
      </p:sp>
      <p:cxnSp>
        <p:nvCxnSpPr>
          <p:cNvPr id="4" name="Straight Connector 3"/>
          <p:cNvCxnSpPr/>
          <p:nvPr/>
        </p:nvCxnSpPr>
        <p:spPr>
          <a:xfrm>
            <a:off x="1899320" y="4293096"/>
            <a:ext cx="4680518" cy="0"/>
          </a:xfrm>
          <a:prstGeom prst="line">
            <a:avLst/>
          </a:prstGeom>
          <a:ln w="762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3036786" y="3800081"/>
            <a:ext cx="0" cy="5124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3189186"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322710"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462832"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603277"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3764331" y="3800081"/>
            <a:ext cx="0" cy="5124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916731"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050255"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4190377"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330822"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483222" y="3800081"/>
            <a:ext cx="0" cy="5124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635622"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769146"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4909268"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5049713"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210767" y="3800081"/>
            <a:ext cx="0" cy="5124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5363167"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5496691"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5636813"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5777258"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5924571" y="3800081"/>
            <a:ext cx="0" cy="5124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6076971"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6210495"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6350617"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6491062"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2331368" y="3800081"/>
            <a:ext cx="0" cy="5124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2483768"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2617292"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2757414"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2897859" y="3952481"/>
            <a:ext cx="0" cy="360040"/>
          </a:xfrm>
          <a:prstGeom prst="line">
            <a:avLst/>
          </a:prstGeom>
          <a:ln w="38100">
            <a:solidFill>
              <a:schemeClr val="tx1"/>
            </a:solidFill>
            <a:prstDash val="solid"/>
            <a:headEnd type="none"/>
            <a:tailEnd w="sm" len="sm"/>
          </a:ln>
        </p:spPr>
        <p:style>
          <a:lnRef idx="1">
            <a:schemeClr val="accent1"/>
          </a:lnRef>
          <a:fillRef idx="0">
            <a:schemeClr val="accent1"/>
          </a:fillRef>
          <a:effectRef idx="0">
            <a:schemeClr val="accent1"/>
          </a:effectRef>
          <a:fontRef idx="minor">
            <a:schemeClr val="tx1"/>
          </a:fontRef>
        </p:style>
      </p:cxnSp>
      <p:pic>
        <p:nvPicPr>
          <p:cNvPr id="36" name="Picture 4" descr="http://www.clker.com/cliparts/5/4/7/6/13663782431217038141Time_Machine.svg.med.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99320" y="3896751"/>
            <a:ext cx="357343" cy="319099"/>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834505" y="3501007"/>
            <a:ext cx="993726" cy="276999"/>
          </a:xfrm>
          <a:prstGeom prst="rect">
            <a:avLst/>
          </a:prstGeom>
          <a:noFill/>
        </p:spPr>
        <p:txBody>
          <a:bodyPr wrap="square" rtlCol="0">
            <a:spAutoFit/>
          </a:bodyPr>
          <a:lstStyle/>
          <a:p>
            <a:pPr algn="ctr"/>
            <a:r>
              <a:rPr lang="en-CA" sz="1200" dirty="0" smtClean="0"/>
              <a:t>Sept</a:t>
            </a:r>
            <a:endParaRPr lang="en-CA" sz="1200" dirty="0"/>
          </a:p>
        </p:txBody>
      </p:sp>
      <p:sp>
        <p:nvSpPr>
          <p:cNvPr id="37" name="TextBox 36"/>
          <p:cNvSpPr txBox="1"/>
          <p:nvPr/>
        </p:nvSpPr>
        <p:spPr>
          <a:xfrm>
            <a:off x="2539923" y="3513746"/>
            <a:ext cx="993726" cy="276999"/>
          </a:xfrm>
          <a:prstGeom prst="rect">
            <a:avLst/>
          </a:prstGeom>
          <a:noFill/>
        </p:spPr>
        <p:txBody>
          <a:bodyPr wrap="square" rtlCol="0">
            <a:spAutoFit/>
          </a:bodyPr>
          <a:lstStyle/>
          <a:p>
            <a:pPr algn="ctr"/>
            <a:r>
              <a:rPr lang="en-CA" sz="1200" dirty="0" smtClean="0"/>
              <a:t>Oct</a:t>
            </a:r>
            <a:endParaRPr lang="en-CA" sz="1200" dirty="0"/>
          </a:p>
        </p:txBody>
      </p:sp>
      <p:sp>
        <p:nvSpPr>
          <p:cNvPr id="38" name="TextBox 37"/>
          <p:cNvSpPr txBox="1"/>
          <p:nvPr/>
        </p:nvSpPr>
        <p:spPr>
          <a:xfrm>
            <a:off x="3267468" y="3501006"/>
            <a:ext cx="993726" cy="276999"/>
          </a:xfrm>
          <a:prstGeom prst="rect">
            <a:avLst/>
          </a:prstGeom>
          <a:noFill/>
        </p:spPr>
        <p:txBody>
          <a:bodyPr wrap="square" rtlCol="0">
            <a:spAutoFit/>
          </a:bodyPr>
          <a:lstStyle/>
          <a:p>
            <a:pPr algn="ctr"/>
            <a:r>
              <a:rPr lang="en-CA" sz="1200" dirty="0" smtClean="0"/>
              <a:t>Nov</a:t>
            </a:r>
            <a:endParaRPr lang="en-CA" sz="1200" dirty="0"/>
          </a:p>
        </p:txBody>
      </p:sp>
      <p:sp>
        <p:nvSpPr>
          <p:cNvPr id="39" name="TextBox 38"/>
          <p:cNvSpPr txBox="1"/>
          <p:nvPr/>
        </p:nvSpPr>
        <p:spPr>
          <a:xfrm>
            <a:off x="3986359" y="3501004"/>
            <a:ext cx="993726" cy="276999"/>
          </a:xfrm>
          <a:prstGeom prst="rect">
            <a:avLst/>
          </a:prstGeom>
          <a:noFill/>
        </p:spPr>
        <p:txBody>
          <a:bodyPr wrap="square" rtlCol="0">
            <a:spAutoFit/>
          </a:bodyPr>
          <a:lstStyle/>
          <a:p>
            <a:pPr algn="ctr"/>
            <a:r>
              <a:rPr lang="en-CA" sz="1200" dirty="0" smtClean="0"/>
              <a:t>Dec</a:t>
            </a:r>
            <a:endParaRPr lang="en-CA" sz="1200" dirty="0"/>
          </a:p>
        </p:txBody>
      </p:sp>
      <p:sp>
        <p:nvSpPr>
          <p:cNvPr id="40" name="TextBox 39"/>
          <p:cNvSpPr txBox="1"/>
          <p:nvPr/>
        </p:nvSpPr>
        <p:spPr>
          <a:xfrm>
            <a:off x="4713904" y="3494407"/>
            <a:ext cx="993726" cy="276999"/>
          </a:xfrm>
          <a:prstGeom prst="rect">
            <a:avLst/>
          </a:prstGeom>
          <a:noFill/>
        </p:spPr>
        <p:txBody>
          <a:bodyPr wrap="square" rtlCol="0">
            <a:spAutoFit/>
          </a:bodyPr>
          <a:lstStyle/>
          <a:p>
            <a:pPr algn="ctr"/>
            <a:r>
              <a:rPr lang="en-CA" sz="1200" dirty="0" smtClean="0"/>
              <a:t>Jan 2015</a:t>
            </a:r>
            <a:endParaRPr lang="en-CA" sz="1200" dirty="0"/>
          </a:p>
        </p:txBody>
      </p:sp>
      <p:sp>
        <p:nvSpPr>
          <p:cNvPr id="41" name="TextBox 40"/>
          <p:cNvSpPr txBox="1"/>
          <p:nvPr/>
        </p:nvSpPr>
        <p:spPr>
          <a:xfrm>
            <a:off x="5427708" y="3494407"/>
            <a:ext cx="993726" cy="276999"/>
          </a:xfrm>
          <a:prstGeom prst="rect">
            <a:avLst/>
          </a:prstGeom>
          <a:noFill/>
        </p:spPr>
        <p:txBody>
          <a:bodyPr wrap="square" rtlCol="0">
            <a:spAutoFit/>
          </a:bodyPr>
          <a:lstStyle/>
          <a:p>
            <a:pPr algn="ctr"/>
            <a:r>
              <a:rPr lang="en-CA" sz="1200" dirty="0" smtClean="0"/>
              <a:t>Feb</a:t>
            </a:r>
            <a:endParaRPr lang="en-CA" sz="1200" dirty="0"/>
          </a:p>
        </p:txBody>
      </p:sp>
      <p:cxnSp>
        <p:nvCxnSpPr>
          <p:cNvPr id="43" name="Straight Arrow Connector 42"/>
          <p:cNvCxnSpPr/>
          <p:nvPr/>
        </p:nvCxnSpPr>
        <p:spPr>
          <a:xfrm flipV="1">
            <a:off x="2411760" y="4327821"/>
            <a:ext cx="0" cy="387847"/>
          </a:xfrm>
          <a:prstGeom prst="straightConnector1">
            <a:avLst/>
          </a:prstGeom>
          <a:ln w="317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V="1">
            <a:off x="3177972" y="4327821"/>
            <a:ext cx="0" cy="868189"/>
          </a:xfrm>
          <a:prstGeom prst="straightConnector1">
            <a:avLst/>
          </a:prstGeom>
          <a:ln w="317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flipV="1">
            <a:off x="4515849" y="4327821"/>
            <a:ext cx="0" cy="387847"/>
          </a:xfrm>
          <a:prstGeom prst="straightConnector1">
            <a:avLst/>
          </a:prstGeom>
          <a:ln w="317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50" name="Rectangular Callout 49"/>
          <p:cNvSpPr/>
          <p:nvPr/>
        </p:nvSpPr>
        <p:spPr>
          <a:xfrm>
            <a:off x="817440" y="4370343"/>
            <a:ext cx="1439223" cy="993397"/>
          </a:xfrm>
          <a:prstGeom prst="wedgeRectCallout">
            <a:avLst>
              <a:gd name="adj1" fmla="val 59173"/>
              <a:gd name="adj2" fmla="val -53773"/>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1400" dirty="0">
                <a:solidFill>
                  <a:schemeClr val="tx1"/>
                </a:solidFill>
              </a:rPr>
              <a:t>The KIA’s initial submission </a:t>
            </a:r>
            <a:r>
              <a:rPr lang="en-CA" sz="1100" dirty="0" smtClean="0">
                <a:solidFill>
                  <a:schemeClr val="tx1"/>
                </a:solidFill>
                <a:latin typeface="nunacom" panose="00000400000000000000" pitchFamily="2" charset="0"/>
              </a:rPr>
              <a:t>r?o34 wkw5 vgpctQ5 yKo3u4 ttC4ymJu4 giyJ5</a:t>
            </a:r>
            <a:endParaRPr lang="en-CA" sz="1100" dirty="0">
              <a:solidFill>
                <a:schemeClr val="tx1"/>
              </a:solidFill>
            </a:endParaRPr>
          </a:p>
        </p:txBody>
      </p:sp>
      <p:sp>
        <p:nvSpPr>
          <p:cNvPr id="51" name="Rectangular Callout 50"/>
          <p:cNvSpPr/>
          <p:nvPr/>
        </p:nvSpPr>
        <p:spPr>
          <a:xfrm>
            <a:off x="156740" y="5824608"/>
            <a:ext cx="4752528" cy="1033391"/>
          </a:xfrm>
          <a:prstGeom prst="wedgeRectCallout">
            <a:avLst>
              <a:gd name="adj1" fmla="val 12888"/>
              <a:gd name="adj2" fmla="val -19487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CA" sz="1400" dirty="0">
                <a:solidFill>
                  <a:schemeClr val="tx1"/>
                </a:solidFill>
              </a:rPr>
              <a:t>AEM’s responses in “NWB 2AM MEA0815: Response to NWB completeness reviews of the Type A water license renewal application</a:t>
            </a:r>
            <a:r>
              <a:rPr lang="en-CA" sz="1400" dirty="0" smtClean="0">
                <a:solidFill>
                  <a:schemeClr val="tx1"/>
                </a:solidFill>
              </a:rPr>
              <a:t>” </a:t>
            </a:r>
            <a:r>
              <a:rPr lang="en-CA" sz="1400" dirty="0" smtClean="0">
                <a:solidFill>
                  <a:schemeClr val="tx1"/>
                </a:solidFill>
                <a:latin typeface="nunacom" panose="00000400000000000000" pitchFamily="2" charset="0"/>
              </a:rPr>
              <a:t>x[if </a:t>
            </a:r>
            <a:r>
              <a:rPr lang="en-CA" sz="1400" dirty="0" err="1" smtClean="0">
                <a:solidFill>
                  <a:schemeClr val="tx1"/>
                </a:solidFill>
                <a:latin typeface="nunacom" panose="00000400000000000000" pitchFamily="2" charset="0"/>
              </a:rPr>
              <a:t>wf</a:t>
            </a:r>
            <a:r>
              <a:rPr lang="en-CA" sz="1400" dirty="0" smtClean="0">
                <a:solidFill>
                  <a:schemeClr val="tx1"/>
                </a:solidFill>
                <a:latin typeface="nunacom" panose="00000400000000000000" pitchFamily="2" charset="0"/>
              </a:rPr>
              <a:t> s/C4bEx5 Mwnzk5, </a:t>
            </a:r>
            <a:r>
              <a:rPr lang="en-CA" sz="1400" dirty="0" err="1" smtClean="0">
                <a:solidFill>
                  <a:schemeClr val="tx1"/>
                </a:solidFill>
                <a:latin typeface="nunacom" panose="00000400000000000000" pitchFamily="2" charset="0"/>
              </a:rPr>
              <a:t>xed</a:t>
            </a:r>
            <a:r>
              <a:rPr lang="en-CA" sz="1400" dirty="0" smtClean="0">
                <a:solidFill>
                  <a:schemeClr val="tx1"/>
                </a:solidFill>
                <a:latin typeface="nunacom" panose="00000400000000000000" pitchFamily="2" charset="0"/>
              </a:rPr>
              <a:t>/sJ5 </a:t>
            </a:r>
            <a:r>
              <a:rPr lang="en-CA" sz="1400" dirty="0" err="1" smtClean="0">
                <a:solidFill>
                  <a:schemeClr val="tx1"/>
                </a:solidFill>
                <a:latin typeface="nunacom" panose="00000400000000000000" pitchFamily="2" charset="0"/>
              </a:rPr>
              <a:t>xeiq</a:t>
            </a:r>
            <a:r>
              <a:rPr lang="en-CA" sz="1400" dirty="0" smtClean="0">
                <a:solidFill>
                  <a:schemeClr val="tx1"/>
                </a:solidFill>
                <a:latin typeface="nunacom" panose="00000400000000000000" pitchFamily="2" charset="0"/>
              </a:rPr>
              <a:t>, </a:t>
            </a:r>
            <a:r>
              <a:rPr lang="en-CA" sz="1400" dirty="0" err="1" smtClean="0">
                <a:solidFill>
                  <a:schemeClr val="tx1"/>
                </a:solidFill>
                <a:latin typeface="nunacom" panose="00000400000000000000" pitchFamily="2" charset="0"/>
              </a:rPr>
              <a:t>kNKu</a:t>
            </a:r>
            <a:r>
              <a:rPr lang="en-CA" sz="1400" dirty="0" smtClean="0">
                <a:solidFill>
                  <a:schemeClr val="tx1"/>
                </a:solidFill>
                <a:latin typeface="nunacom" panose="00000400000000000000" pitchFamily="2" charset="0"/>
              </a:rPr>
              <a:t> wmoEp5 vtmoqi5, wmoEi3j5 </a:t>
            </a:r>
            <a:r>
              <a:rPr lang="en-CA" sz="1400" dirty="0" smtClean="0">
                <a:solidFill>
                  <a:schemeClr val="tx1"/>
                </a:solidFill>
              </a:rPr>
              <a:t>Type A</a:t>
            </a:r>
            <a:endParaRPr lang="en-CA" sz="1400" dirty="0">
              <a:solidFill>
                <a:schemeClr val="tx1"/>
              </a:solidFill>
            </a:endParaRPr>
          </a:p>
        </p:txBody>
      </p:sp>
      <p:sp>
        <p:nvSpPr>
          <p:cNvPr id="52" name="Rectangular Callout 51"/>
          <p:cNvSpPr/>
          <p:nvPr/>
        </p:nvSpPr>
        <p:spPr>
          <a:xfrm>
            <a:off x="4093228" y="5196010"/>
            <a:ext cx="2999052" cy="784717"/>
          </a:xfrm>
          <a:prstGeom prst="wedgeRectCallout">
            <a:avLst>
              <a:gd name="adj1" fmla="val -36953"/>
              <a:gd name="adj2" fmla="val -14562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1400" dirty="0">
                <a:solidFill>
                  <a:schemeClr val="tx1"/>
                </a:solidFill>
              </a:rPr>
              <a:t>The KIA’s subsequent </a:t>
            </a:r>
            <a:r>
              <a:rPr lang="en-CA" sz="1400" dirty="0" smtClean="0">
                <a:solidFill>
                  <a:schemeClr val="tx1"/>
                </a:solidFill>
              </a:rPr>
              <a:t>responses </a:t>
            </a:r>
            <a:r>
              <a:rPr lang="en-CA" sz="1400" dirty="0" smtClean="0">
                <a:solidFill>
                  <a:schemeClr val="tx1"/>
                </a:solidFill>
                <a:latin typeface="nunacom" panose="00000400000000000000" pitchFamily="2" charset="0"/>
              </a:rPr>
              <a:t>r?o34 wkw5 vgpctQ5 </a:t>
            </a:r>
            <a:r>
              <a:rPr lang="en-CA" sz="1400" dirty="0" err="1" smtClean="0">
                <a:solidFill>
                  <a:schemeClr val="tx1"/>
                </a:solidFill>
                <a:latin typeface="nunacom" panose="00000400000000000000" pitchFamily="2" charset="0"/>
              </a:rPr>
              <a:t>rs</a:t>
            </a:r>
            <a:r>
              <a:rPr lang="en-CA" sz="1400" dirty="0" smtClean="0">
                <a:solidFill>
                  <a:schemeClr val="tx1"/>
                </a:solidFill>
                <a:latin typeface="nunacom" panose="00000400000000000000" pitchFamily="2" charset="0"/>
              </a:rPr>
              <a:t>/</a:t>
            </a:r>
            <a:r>
              <a:rPr lang="en-CA" sz="1400" dirty="0" err="1" smtClean="0">
                <a:solidFill>
                  <a:schemeClr val="tx1"/>
                </a:solidFill>
                <a:latin typeface="nunacom" panose="00000400000000000000" pitchFamily="2" charset="0"/>
              </a:rPr>
              <a:t>siq</a:t>
            </a:r>
            <a:endParaRPr lang="en-CA" sz="1400" dirty="0">
              <a:solidFill>
                <a:schemeClr val="tx1"/>
              </a:solidFill>
            </a:endParaRPr>
          </a:p>
        </p:txBody>
      </p:sp>
      <p:cxnSp>
        <p:nvCxnSpPr>
          <p:cNvPr id="53" name="Straight Arrow Connector 52"/>
          <p:cNvCxnSpPr/>
          <p:nvPr/>
        </p:nvCxnSpPr>
        <p:spPr>
          <a:xfrm flipV="1">
            <a:off x="5332416" y="4327822"/>
            <a:ext cx="0" cy="387846"/>
          </a:xfrm>
          <a:prstGeom prst="straightConnector1">
            <a:avLst/>
          </a:prstGeom>
          <a:ln w="317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56" name="Rectangular Callout 55"/>
          <p:cNvSpPr/>
          <p:nvPr/>
        </p:nvSpPr>
        <p:spPr>
          <a:xfrm>
            <a:off x="4767858" y="4921696"/>
            <a:ext cx="3188518" cy="236016"/>
          </a:xfrm>
          <a:prstGeom prst="wedgeRectCallout">
            <a:avLst>
              <a:gd name="adj1" fmla="val -32253"/>
              <a:gd name="adj2" fmla="val -24127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1400" dirty="0">
                <a:solidFill>
                  <a:schemeClr val="tx1"/>
                </a:solidFill>
              </a:rPr>
              <a:t>A </a:t>
            </a:r>
            <a:r>
              <a:rPr lang="en-CA" sz="1400" dirty="0" smtClean="0">
                <a:solidFill>
                  <a:schemeClr val="tx1"/>
                </a:solidFill>
              </a:rPr>
              <a:t>WebEx with AEM </a:t>
            </a:r>
            <a:r>
              <a:rPr lang="en-CA" sz="1400" dirty="0" smtClean="0">
                <a:solidFill>
                  <a:schemeClr val="tx1"/>
                </a:solidFill>
                <a:latin typeface="nunacom" panose="00000400000000000000" pitchFamily="2" charset="0"/>
              </a:rPr>
              <a:t>cEbsf5 xeoq5</a:t>
            </a:r>
            <a:r>
              <a:rPr lang="en-CA" sz="1400" dirty="0" smtClean="0">
                <a:solidFill>
                  <a:schemeClr val="tx1"/>
                </a:solidFill>
              </a:rPr>
              <a:t> </a:t>
            </a:r>
            <a:endParaRPr lang="en-CA" sz="1400" dirty="0">
              <a:solidFill>
                <a:schemeClr val="tx1"/>
              </a:solidFill>
            </a:endParaRPr>
          </a:p>
        </p:txBody>
      </p:sp>
      <p:cxnSp>
        <p:nvCxnSpPr>
          <p:cNvPr id="59" name="Straight Arrow Connector 58"/>
          <p:cNvCxnSpPr/>
          <p:nvPr/>
        </p:nvCxnSpPr>
        <p:spPr>
          <a:xfrm flipV="1">
            <a:off x="5636813" y="4329177"/>
            <a:ext cx="0" cy="251951"/>
          </a:xfrm>
          <a:prstGeom prst="straightConnector1">
            <a:avLst/>
          </a:prstGeom>
          <a:ln w="317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61" name="Rectangular Callout 60"/>
          <p:cNvSpPr/>
          <p:nvPr/>
        </p:nvSpPr>
        <p:spPr>
          <a:xfrm>
            <a:off x="5790833" y="4423327"/>
            <a:ext cx="1661656" cy="460071"/>
          </a:xfrm>
          <a:prstGeom prst="wedgeRectCallout">
            <a:avLst>
              <a:gd name="adj1" fmla="val -63198"/>
              <a:gd name="adj2" fmla="val -5454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1400" dirty="0" smtClean="0">
                <a:solidFill>
                  <a:schemeClr val="tx1"/>
                </a:solidFill>
              </a:rPr>
              <a:t>Renewal Hearings </a:t>
            </a:r>
            <a:r>
              <a:rPr lang="en-CA" sz="1400" dirty="0" smtClean="0">
                <a:solidFill>
                  <a:schemeClr val="tx1"/>
                </a:solidFill>
                <a:latin typeface="nunacom" panose="00000400000000000000" pitchFamily="2" charset="0"/>
              </a:rPr>
              <a:t>kb34 vtm3Jx3i34</a:t>
            </a:r>
            <a:endParaRPr lang="en-CA" sz="1400" dirty="0">
              <a:solidFill>
                <a:schemeClr val="tx1"/>
              </a:solidFill>
            </a:endParaRPr>
          </a:p>
        </p:txBody>
      </p:sp>
    </p:spTree>
    <p:extLst>
      <p:ext uri="{BB962C8B-B14F-4D97-AF65-F5344CB8AC3E}">
        <p14:creationId xmlns:p14="http://schemas.microsoft.com/office/powerpoint/2010/main" val="1566920611"/>
      </p:ext>
    </p:extLst>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t>4) </a:t>
            </a:r>
            <a:r>
              <a:rPr lang="en-CA" dirty="0" smtClean="0">
                <a:latin typeface="nunacom" panose="00000400000000000000" pitchFamily="2" charset="0"/>
              </a:rPr>
              <a:t>cspn3i34    </a:t>
            </a:r>
            <a:r>
              <a:rPr lang="en-CA" dirty="0" smtClean="0"/>
              <a:t>Monitoring</a:t>
            </a:r>
            <a:endParaRPr lang="en-CA" dirty="0"/>
          </a:p>
        </p:txBody>
      </p:sp>
      <p:sp>
        <p:nvSpPr>
          <p:cNvPr id="3" name="Content Placeholder 2"/>
          <p:cNvSpPr>
            <a:spLocks noGrp="1"/>
          </p:cNvSpPr>
          <p:nvPr>
            <p:ph sz="half" idx="1"/>
          </p:nvPr>
        </p:nvSpPr>
        <p:spPr/>
        <p:txBody>
          <a:bodyPr>
            <a:normAutofit fontScale="77500" lnSpcReduction="20000"/>
          </a:bodyPr>
          <a:lstStyle/>
          <a:p>
            <a:pPr marL="0" indent="0">
              <a:buNone/>
            </a:pPr>
            <a:r>
              <a:rPr lang="en-CA" b="1" dirty="0" smtClean="0"/>
              <a:t>Resolution</a:t>
            </a:r>
          </a:p>
          <a:p>
            <a:r>
              <a:rPr lang="en-CA" dirty="0"/>
              <a:t>These issues have been resolved through:</a:t>
            </a:r>
          </a:p>
          <a:p>
            <a:pPr lvl="1"/>
            <a:r>
              <a:rPr lang="en-GB" dirty="0" smtClean="0"/>
              <a:t>Reporting framework changes, </a:t>
            </a:r>
            <a:endParaRPr lang="en-CA" dirty="0"/>
          </a:p>
          <a:p>
            <a:pPr lvl="1"/>
            <a:r>
              <a:rPr lang="en-GB" dirty="0"/>
              <a:t>Commitments to implement adaptive management,</a:t>
            </a:r>
            <a:endParaRPr lang="en-CA" dirty="0"/>
          </a:p>
          <a:p>
            <a:pPr lvl="1"/>
            <a:r>
              <a:rPr lang="en-GB" dirty="0"/>
              <a:t>Commitments to improve data </a:t>
            </a:r>
            <a:r>
              <a:rPr lang="en-GB" dirty="0" smtClean="0"/>
              <a:t>quality, achieve </a:t>
            </a:r>
            <a:r>
              <a:rPr lang="en-GB" dirty="0"/>
              <a:t>lower method detection limits and meet hold time requirements,</a:t>
            </a:r>
            <a:endParaRPr lang="en-CA" dirty="0"/>
          </a:p>
          <a:p>
            <a:pPr lvl="1"/>
            <a:r>
              <a:rPr lang="en-GB" dirty="0"/>
              <a:t>Inclusion of key parameters in the water quality analysis suite, </a:t>
            </a:r>
            <a:endParaRPr lang="en-CA" dirty="0"/>
          </a:p>
          <a:p>
            <a:pPr lvl="1"/>
            <a:r>
              <a:rPr lang="en-GB" dirty="0"/>
              <a:t>Providing additional supporting information for decisions made regarding statistical </a:t>
            </a:r>
            <a:r>
              <a:rPr lang="en-GB" dirty="0" smtClean="0"/>
              <a:t>analysis</a:t>
            </a:r>
            <a:endParaRPr lang="en-CA" dirty="0"/>
          </a:p>
        </p:txBody>
      </p:sp>
      <p:sp>
        <p:nvSpPr>
          <p:cNvPr id="4" name="Content Placeholder 3"/>
          <p:cNvSpPr>
            <a:spLocks noGrp="1"/>
          </p:cNvSpPr>
          <p:nvPr>
            <p:ph sz="half" idx="2"/>
          </p:nvPr>
        </p:nvSpPr>
        <p:spPr>
          <a:xfrm>
            <a:off x="4648200" y="1673352"/>
            <a:ext cx="4316288" cy="4718304"/>
          </a:xfrm>
        </p:spPr>
        <p:txBody>
          <a:bodyPr>
            <a:normAutofit fontScale="77500" lnSpcReduction="20000"/>
          </a:bodyPr>
          <a:lstStyle/>
          <a:p>
            <a:pPr marL="0" indent="0">
              <a:buNone/>
            </a:pPr>
            <a:r>
              <a:rPr lang="en-CA" dirty="0" err="1" smtClean="0">
                <a:latin typeface="nunacom" panose="00000400000000000000" pitchFamily="2" charset="0"/>
              </a:rPr>
              <a:t>WoExEd</a:t>
            </a:r>
            <a:r>
              <a:rPr lang="en-CA" dirty="0" smtClean="0">
                <a:latin typeface="nunacom" panose="00000400000000000000" pitchFamily="2" charset="0"/>
              </a:rPr>
              <a:t>/sJ5</a:t>
            </a:r>
          </a:p>
          <a:p>
            <a:pPr>
              <a:buFont typeface="Wingdings" panose="05000000000000000000" pitchFamily="2" charset="2"/>
              <a:buChar char="Ø"/>
            </a:pPr>
            <a:r>
              <a:rPr lang="en-CA" dirty="0" err="1" smtClean="0">
                <a:latin typeface="nunacom" panose="00000400000000000000" pitchFamily="2" charset="0"/>
              </a:rPr>
              <a:t>WoExEd</a:t>
            </a:r>
            <a:r>
              <a:rPr lang="en-CA" dirty="0" smtClean="0">
                <a:latin typeface="nunacom" panose="00000400000000000000" pitchFamily="2" charset="0"/>
              </a:rPr>
              <a:t>/sJ5 </a:t>
            </a:r>
            <a:r>
              <a:rPr lang="en-CA" dirty="0" err="1" smtClean="0">
                <a:latin typeface="nunacom" panose="00000400000000000000" pitchFamily="2" charset="0"/>
              </a:rPr>
              <a:t>WoExE</a:t>
            </a:r>
            <a:r>
              <a:rPr lang="en-CA" dirty="0" smtClean="0">
                <a:latin typeface="nunacom" panose="00000400000000000000" pitchFamily="2" charset="0"/>
              </a:rPr>
              <a:t>/sJ5 </a:t>
            </a:r>
            <a:r>
              <a:rPr lang="en-CA" dirty="0" err="1" smtClean="0">
                <a:latin typeface="nunacom" panose="00000400000000000000" pitchFamily="2" charset="0"/>
              </a:rPr>
              <a:t>sfkN</a:t>
            </a:r>
            <a:r>
              <a:rPr lang="en-CA" dirty="0" smtClean="0">
                <a:latin typeface="nunacom" panose="00000400000000000000" pitchFamily="2" charset="0"/>
              </a:rPr>
              <a:t>:</a:t>
            </a:r>
          </a:p>
          <a:p>
            <a:pPr>
              <a:buFont typeface="Wingdings" panose="05000000000000000000" pitchFamily="2" charset="2"/>
              <a:buChar char="Ø"/>
            </a:pPr>
            <a:r>
              <a:rPr lang="en-CA" sz="2000" dirty="0" smtClean="0">
                <a:latin typeface="nunacom" panose="00000400000000000000" pitchFamily="2" charset="0"/>
              </a:rPr>
              <a:t>cspnZsif5 </a:t>
            </a:r>
            <a:r>
              <a:rPr lang="en-CA" sz="2000" dirty="0" err="1" smtClean="0">
                <a:latin typeface="nunacom" panose="00000400000000000000" pitchFamily="2" charset="0"/>
              </a:rPr>
              <a:t>WoExl</a:t>
            </a:r>
            <a:r>
              <a:rPr lang="en-CA" sz="2000" dirty="0" smtClean="0">
                <a:latin typeface="nunacom" panose="00000400000000000000" pitchFamily="2" charset="0"/>
              </a:rPr>
              <a:t> </a:t>
            </a:r>
            <a:r>
              <a:rPr lang="en-CA" sz="2000" dirty="0" err="1" smtClean="0">
                <a:latin typeface="nunacom" panose="00000400000000000000" pitchFamily="2" charset="0"/>
              </a:rPr>
              <a:t>scsyE</a:t>
            </a:r>
            <a:r>
              <a:rPr lang="en-CA" sz="2000" dirty="0" smtClean="0">
                <a:latin typeface="nunacom" panose="00000400000000000000" pitchFamily="2" charset="0"/>
              </a:rPr>
              <a:t>/sb3iq5,</a:t>
            </a:r>
          </a:p>
          <a:p>
            <a:pPr>
              <a:buFont typeface="Wingdings" panose="05000000000000000000" pitchFamily="2" charset="2"/>
              <a:buChar char="Ø"/>
            </a:pPr>
            <a:r>
              <a:rPr lang="en-CA" sz="2000" dirty="0" smtClean="0">
                <a:latin typeface="nunacom" panose="00000400000000000000" pitchFamily="2" charset="0"/>
              </a:rPr>
              <a:t>xMa34Xoxb3iz5 xeQx34b3iz5l WoEx5, xsMiq5l,</a:t>
            </a:r>
          </a:p>
          <a:p>
            <a:pPr>
              <a:buFont typeface="Wingdings" panose="05000000000000000000" pitchFamily="2" charset="2"/>
              <a:buChar char="Ø"/>
            </a:pPr>
            <a:r>
              <a:rPr lang="en-CA" sz="2000" dirty="0" smtClean="0">
                <a:latin typeface="nunacom" panose="00000400000000000000" pitchFamily="2" charset="0"/>
              </a:rPr>
              <a:t>cspnZsb3i5 ttC4ymiq5 Ns5y34g3lQ5 </a:t>
            </a:r>
            <a:r>
              <a:rPr lang="en-CA" sz="2000" dirty="0" err="1" smtClean="0">
                <a:latin typeface="nunacom" panose="00000400000000000000" pitchFamily="2" charset="0"/>
              </a:rPr>
              <a:t>homzb</a:t>
            </a:r>
            <a:r>
              <a:rPr lang="en-CA" sz="2000" dirty="0" smtClean="0">
                <a:latin typeface="nunacom" panose="00000400000000000000" pitchFamily="2" charset="0"/>
              </a:rPr>
              <a:t>, nlmwi5l grylQ5 WoExEb3lQ5l, xml WoExq5 Nm4gu4 WoExE5yx3lQ5,</a:t>
            </a:r>
          </a:p>
          <a:p>
            <a:pPr>
              <a:buFont typeface="Wingdings" panose="05000000000000000000" pitchFamily="2" charset="2"/>
              <a:buChar char="Ø"/>
            </a:pPr>
            <a:r>
              <a:rPr lang="en-CA" sz="2000" dirty="0">
                <a:latin typeface="nunacom" panose="00000400000000000000" pitchFamily="2" charset="0"/>
              </a:rPr>
              <a:t>w</a:t>
            </a:r>
            <a:r>
              <a:rPr lang="en-CA" sz="2000" dirty="0" smtClean="0">
                <a:latin typeface="nunacom" panose="00000400000000000000" pitchFamily="2" charset="0"/>
              </a:rPr>
              <a:t>m3i4 cspnZsJ5 xuh5 grylQ5 xeQx34b3lQ5l </a:t>
            </a:r>
            <a:r>
              <a:rPr lang="en-CA" sz="2000" dirty="0" err="1" smtClean="0">
                <a:latin typeface="nunacom" panose="00000400000000000000" pitchFamily="2" charset="0"/>
              </a:rPr>
              <a:t>xeQxCzb</a:t>
            </a:r>
            <a:r>
              <a:rPr lang="en-CA" sz="2000" dirty="0" smtClean="0">
                <a:latin typeface="nunacom" panose="00000400000000000000" pitchFamily="2" charset="0"/>
              </a:rPr>
              <a:t>,</a:t>
            </a:r>
          </a:p>
          <a:p>
            <a:pPr>
              <a:buFont typeface="Wingdings" panose="05000000000000000000" pitchFamily="2" charset="2"/>
              <a:buChar char="Ø"/>
            </a:pPr>
            <a:r>
              <a:rPr lang="en-CA" sz="2000" dirty="0">
                <a:latin typeface="nunacom" panose="00000400000000000000" pitchFamily="2" charset="0"/>
              </a:rPr>
              <a:t>c</a:t>
            </a:r>
            <a:r>
              <a:rPr lang="en-CA" sz="2000" dirty="0" smtClean="0">
                <a:latin typeface="nunacom" panose="00000400000000000000" pitchFamily="2" charset="0"/>
              </a:rPr>
              <a:t>spn3if5 xeQx34b3lQ5 wLx3i34nu4, xml cspnZsif5 ck34 </a:t>
            </a:r>
            <a:r>
              <a:rPr lang="en-CA" sz="2000" dirty="0" err="1" smtClean="0">
                <a:latin typeface="nunacom" panose="00000400000000000000" pitchFamily="2" charset="0"/>
              </a:rPr>
              <a:t>WoExE</a:t>
            </a:r>
            <a:r>
              <a:rPr lang="en-CA" sz="2000" dirty="0" smtClean="0">
                <a:latin typeface="nunacom" panose="00000400000000000000" pitchFamily="2" charset="0"/>
              </a:rPr>
              <a:t>/</a:t>
            </a:r>
            <a:r>
              <a:rPr lang="en-CA" sz="2000" dirty="0" err="1" smtClean="0">
                <a:latin typeface="nunacom" panose="00000400000000000000" pitchFamily="2" charset="0"/>
              </a:rPr>
              <a:t>smzb</a:t>
            </a:r>
            <a:r>
              <a:rPr lang="en-CA" sz="2000" dirty="0" smtClean="0">
                <a:latin typeface="nunacom" panose="00000400000000000000" pitchFamily="2" charset="0"/>
              </a:rPr>
              <a:t> grc3li</a:t>
            </a:r>
            <a:endParaRPr lang="en-CA" sz="2600" dirty="0" smtClean="0">
              <a:latin typeface="nunacom" panose="00000400000000000000" pitchFamily="2" charset="0"/>
            </a:endParaRPr>
          </a:p>
          <a:p>
            <a:endParaRPr lang="en-CA" dirty="0">
              <a:latin typeface="nunacom" panose="00000400000000000000" pitchFamily="2" charset="0"/>
            </a:endParaRPr>
          </a:p>
        </p:txBody>
      </p:sp>
    </p:spTree>
    <p:extLst>
      <p:ext uri="{BB962C8B-B14F-4D97-AF65-F5344CB8AC3E}">
        <p14:creationId xmlns:p14="http://schemas.microsoft.com/office/powerpoint/2010/main" val="3910756718"/>
      </p:ext>
    </p:extLst>
  </p:cSld>
  <p:clrMapOvr>
    <a:masterClrMapping/>
  </p:clrMapOvr>
  <p:transition>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686800" cy="990600"/>
          </a:xfrm>
        </p:spPr>
        <p:txBody>
          <a:bodyPr>
            <a:normAutofit fontScale="90000"/>
          </a:bodyPr>
          <a:lstStyle/>
          <a:p>
            <a:r>
              <a:rPr lang="en-CA" dirty="0" smtClean="0"/>
              <a:t>5) </a:t>
            </a:r>
            <a:r>
              <a:rPr lang="en-CA" sz="3100" dirty="0" err="1">
                <a:latin typeface="nunacom" panose="00000400000000000000" pitchFamily="2" charset="0"/>
              </a:rPr>
              <a:t>s</a:t>
            </a:r>
            <a:r>
              <a:rPr lang="en-CA" sz="3100" dirty="0" err="1" smtClean="0">
                <a:latin typeface="nunacom" panose="00000400000000000000" pitchFamily="2" charset="0"/>
              </a:rPr>
              <a:t>fxiz</a:t>
            </a:r>
            <a:r>
              <a:rPr lang="en-CA" sz="3100" dirty="0" smtClean="0">
                <a:latin typeface="nunacom" panose="00000400000000000000" pitchFamily="2" charset="0"/>
              </a:rPr>
              <a:t> xml xeQx3izk5 X3N4ymi34</a:t>
            </a:r>
            <a:br>
              <a:rPr lang="en-CA" sz="3100" dirty="0" smtClean="0">
                <a:latin typeface="nunacom" panose="00000400000000000000" pitchFamily="2" charset="0"/>
              </a:rPr>
            </a:br>
            <a:r>
              <a:rPr lang="en-CA" dirty="0" smtClean="0"/>
              <a:t>Closure </a:t>
            </a:r>
            <a:r>
              <a:rPr lang="en-CA" dirty="0"/>
              <a:t>and Reclamation Planning</a:t>
            </a:r>
          </a:p>
        </p:txBody>
      </p:sp>
      <p:sp>
        <p:nvSpPr>
          <p:cNvPr id="3" name="Content Placeholder 2"/>
          <p:cNvSpPr>
            <a:spLocks noGrp="1"/>
          </p:cNvSpPr>
          <p:nvPr>
            <p:ph sz="half" idx="1"/>
          </p:nvPr>
        </p:nvSpPr>
        <p:spPr/>
        <p:txBody>
          <a:bodyPr>
            <a:normAutofit fontScale="77500" lnSpcReduction="20000"/>
          </a:bodyPr>
          <a:lstStyle/>
          <a:p>
            <a:r>
              <a:rPr lang="en-CA" dirty="0" smtClean="0"/>
              <a:t>Specific comments from the KIA</a:t>
            </a:r>
            <a:r>
              <a:rPr lang="en-CA" dirty="0"/>
              <a:t>: KIA-8, 29, 30, 31</a:t>
            </a:r>
            <a:endParaRPr lang="en-CA" dirty="0" smtClean="0"/>
          </a:p>
          <a:p>
            <a:endParaRPr lang="en-CA" dirty="0" smtClean="0"/>
          </a:p>
          <a:p>
            <a:pPr marL="0" indent="0">
              <a:buNone/>
            </a:pPr>
            <a:r>
              <a:rPr lang="en-CA" b="1" dirty="0" smtClean="0"/>
              <a:t>Issues</a:t>
            </a:r>
          </a:p>
          <a:p>
            <a:r>
              <a:rPr lang="en-CA" dirty="0"/>
              <a:t>The KIA’s commitment to the land extends beyond the post closure phase of mine </a:t>
            </a:r>
            <a:r>
              <a:rPr lang="en-CA" dirty="0" smtClean="0"/>
              <a:t>life</a:t>
            </a:r>
          </a:p>
          <a:p>
            <a:r>
              <a:rPr lang="en-CA" dirty="0" smtClean="0"/>
              <a:t>Was adequate </a:t>
            </a:r>
            <a:r>
              <a:rPr lang="en-CA" dirty="0"/>
              <a:t>monitoring </a:t>
            </a:r>
            <a:r>
              <a:rPr lang="en-CA" dirty="0" smtClean="0"/>
              <a:t>was in place to </a:t>
            </a:r>
            <a:r>
              <a:rPr lang="en-CA" dirty="0"/>
              <a:t>confirm </a:t>
            </a:r>
            <a:endParaRPr lang="en-CA" dirty="0" smtClean="0"/>
          </a:p>
          <a:p>
            <a:pPr lvl="1"/>
            <a:r>
              <a:rPr lang="en-CA" dirty="0" smtClean="0"/>
              <a:t>No </a:t>
            </a:r>
            <a:r>
              <a:rPr lang="en-CA" dirty="0"/>
              <a:t>long-term mine related impacts to the aquatic </a:t>
            </a:r>
            <a:r>
              <a:rPr lang="en-CA" dirty="0" smtClean="0"/>
              <a:t>environment, and</a:t>
            </a:r>
          </a:p>
          <a:p>
            <a:pPr lvl="1"/>
            <a:r>
              <a:rPr lang="en-CA" dirty="0" smtClean="0"/>
              <a:t>Potentially </a:t>
            </a:r>
            <a:r>
              <a:rPr lang="en-CA" dirty="0"/>
              <a:t>acid generating rock and the </a:t>
            </a:r>
            <a:r>
              <a:rPr lang="en-CA" dirty="0" smtClean="0"/>
              <a:t>Tailings Storage Facility would </a:t>
            </a:r>
            <a:r>
              <a:rPr lang="en-CA" dirty="0"/>
              <a:t>be successfully capped.</a:t>
            </a:r>
            <a:endParaRPr lang="en-CA" dirty="0" smtClean="0"/>
          </a:p>
        </p:txBody>
      </p:sp>
      <p:sp>
        <p:nvSpPr>
          <p:cNvPr id="4" name="Content Placeholder 3"/>
          <p:cNvSpPr>
            <a:spLocks noGrp="1"/>
          </p:cNvSpPr>
          <p:nvPr>
            <p:ph sz="half" idx="2"/>
          </p:nvPr>
        </p:nvSpPr>
        <p:spPr>
          <a:xfrm>
            <a:off x="4648200" y="1673352"/>
            <a:ext cx="4172272" cy="4718304"/>
          </a:xfrm>
        </p:spPr>
        <p:txBody>
          <a:bodyPr>
            <a:normAutofit fontScale="77500" lnSpcReduction="20000"/>
          </a:bodyPr>
          <a:lstStyle/>
          <a:p>
            <a:r>
              <a:rPr lang="en-CA" dirty="0" err="1" smtClean="0">
                <a:latin typeface="nunacom" panose="00000400000000000000" pitchFamily="2" charset="0"/>
              </a:rPr>
              <a:t>whmltQ</a:t>
            </a:r>
            <a:r>
              <a:rPr lang="en-CA" dirty="0" smtClean="0">
                <a:latin typeface="nunacom" panose="00000400000000000000" pitchFamily="2" charset="0"/>
              </a:rPr>
              <a:t>/sMs34 ttC4ymJig5 r?o3u wkw5 vgpctQf5 ttC4bqi</a:t>
            </a:r>
            <a:r>
              <a:rPr lang="en-CA" dirty="0">
                <a:latin typeface="nunacom" panose="00000400000000000000" pitchFamily="2" charset="0"/>
              </a:rPr>
              <a:t>: </a:t>
            </a:r>
            <a:r>
              <a:rPr lang="en-CA" dirty="0"/>
              <a:t>KIA-8, 29, 30, </a:t>
            </a:r>
            <a:r>
              <a:rPr lang="en-CA" dirty="0" smtClean="0"/>
              <a:t>31</a:t>
            </a:r>
          </a:p>
          <a:p>
            <a:endParaRPr lang="en-CA" dirty="0"/>
          </a:p>
          <a:p>
            <a:pPr marL="0" indent="0">
              <a:buNone/>
            </a:pPr>
            <a:r>
              <a:rPr lang="en-CA" dirty="0" err="1" smtClean="0">
                <a:latin typeface="nunacom" panose="00000400000000000000" pitchFamily="2" charset="0"/>
              </a:rPr>
              <a:t>whmQ</a:t>
            </a:r>
            <a:r>
              <a:rPr lang="en-CA" dirty="0" smtClean="0">
                <a:latin typeface="nunacom" panose="00000400000000000000" pitchFamily="2" charset="0"/>
              </a:rPr>
              <a:t>/sMs34g5</a:t>
            </a:r>
          </a:p>
          <a:p>
            <a:pPr>
              <a:buFont typeface="Wingdings" panose="05000000000000000000" pitchFamily="2" charset="2"/>
              <a:buChar char="Ø"/>
            </a:pPr>
            <a:r>
              <a:rPr lang="en-CA" dirty="0" smtClean="0">
                <a:latin typeface="nunacom" panose="00000400000000000000" pitchFamily="2" charset="0"/>
              </a:rPr>
              <a:t>r?o34 wkw5 vgpctQ5 kNu4 vmiz5, s/C4b3Fs2 </a:t>
            </a:r>
            <a:r>
              <a:rPr lang="en-CA" dirty="0" err="1" smtClean="0">
                <a:latin typeface="nunacom" panose="00000400000000000000" pitchFamily="2" charset="0"/>
              </a:rPr>
              <a:t>sfxizb</a:t>
            </a:r>
            <a:r>
              <a:rPr lang="en-CA" dirty="0" smtClean="0">
                <a:latin typeface="nunacom" panose="00000400000000000000" pitchFamily="2" charset="0"/>
              </a:rPr>
              <a:t> szbk5 brio4</a:t>
            </a:r>
          </a:p>
          <a:p>
            <a:pPr>
              <a:buFont typeface="Wingdings" panose="05000000000000000000" pitchFamily="2" charset="2"/>
              <a:buChar char="Ø"/>
            </a:pPr>
            <a:r>
              <a:rPr lang="en-CA" dirty="0" smtClean="0">
                <a:latin typeface="nunacom" panose="00000400000000000000" pitchFamily="2" charset="0"/>
              </a:rPr>
              <a:t>cspnZsic5yx3lt4 xml Nmiq5 holt4</a:t>
            </a:r>
          </a:p>
          <a:p>
            <a:pPr>
              <a:buFont typeface="Wingdings" panose="05000000000000000000" pitchFamily="2" charset="2"/>
              <a:buChar char="Ø"/>
            </a:pPr>
            <a:r>
              <a:rPr lang="en-CA" sz="2000" dirty="0" smtClean="0">
                <a:latin typeface="nunacom" panose="00000400000000000000" pitchFamily="2" charset="0"/>
              </a:rPr>
              <a:t>s/C4bEx5 sfx3iz cq3lA, wms2 x4g3iz NmicExc34g34 xml</a:t>
            </a:r>
          </a:p>
          <a:p>
            <a:pPr>
              <a:buFont typeface="Wingdings" panose="05000000000000000000" pitchFamily="2" charset="2"/>
              <a:buChar char="Ø"/>
            </a:pPr>
            <a:r>
              <a:rPr lang="en-CA" sz="2000" dirty="0" smtClean="0">
                <a:latin typeface="nunacom" panose="00000400000000000000" pitchFamily="2" charset="0"/>
              </a:rPr>
              <a:t>s/Cw5 slExN3io5 </a:t>
            </a:r>
            <a:r>
              <a:rPr lang="en-CA" sz="2000" dirty="0" err="1" smtClean="0">
                <a:latin typeface="nunacom" panose="00000400000000000000" pitchFamily="2" charset="0"/>
              </a:rPr>
              <a:t>sx</a:t>
            </a:r>
            <a:r>
              <a:rPr lang="en-CA" sz="2000" dirty="0" smtClean="0">
                <a:latin typeface="nunacom" panose="00000400000000000000" pitchFamily="2" charset="0"/>
              </a:rPr>
              <a:t>/4ymJ5 xe5yx34b3lQ5 xml x4bf5 </a:t>
            </a:r>
            <a:r>
              <a:rPr lang="en-CA" sz="2000" dirty="0" err="1" smtClean="0">
                <a:latin typeface="nunacom" panose="00000400000000000000" pitchFamily="2" charset="0"/>
              </a:rPr>
              <a:t>sfxXb</a:t>
            </a:r>
            <a:r>
              <a:rPr lang="en-CA" sz="2000" dirty="0" smtClean="0">
                <a:latin typeface="nunacom" panose="00000400000000000000" pitchFamily="2" charset="0"/>
              </a:rPr>
              <a:t> yu5yx3lQ5</a:t>
            </a:r>
            <a:endParaRPr lang="en-CA" sz="2600" dirty="0">
              <a:latin typeface="nunacom" panose="00000400000000000000" pitchFamily="2" charset="0"/>
            </a:endParaRPr>
          </a:p>
        </p:txBody>
      </p:sp>
    </p:spTree>
    <p:extLst>
      <p:ext uri="{BB962C8B-B14F-4D97-AF65-F5344CB8AC3E}">
        <p14:creationId xmlns:p14="http://schemas.microsoft.com/office/powerpoint/2010/main" val="1213471058"/>
      </p:ext>
    </p:extLst>
  </p:cSld>
  <p:clrMapOvr>
    <a:masterClrMapping/>
  </p:clrMapOvr>
  <p:transition>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651304" cy="990600"/>
          </a:xfrm>
        </p:spPr>
        <p:txBody>
          <a:bodyPr>
            <a:normAutofit fontScale="90000"/>
          </a:bodyPr>
          <a:lstStyle/>
          <a:p>
            <a:r>
              <a:rPr lang="en-CA" dirty="0"/>
              <a:t>5) </a:t>
            </a:r>
            <a:r>
              <a:rPr lang="en-CA" dirty="0" smtClean="0">
                <a:latin typeface="nunacom" panose="00000400000000000000" pitchFamily="2" charset="0"/>
              </a:rPr>
              <a:t>sfx3iz xml xeQx3izb X3N4ymi34</a:t>
            </a:r>
            <a:br>
              <a:rPr lang="en-CA" dirty="0" smtClean="0">
                <a:latin typeface="nunacom" panose="00000400000000000000" pitchFamily="2" charset="0"/>
              </a:rPr>
            </a:br>
            <a:r>
              <a:rPr lang="en-CA" dirty="0" smtClean="0"/>
              <a:t>Closure </a:t>
            </a:r>
            <a:r>
              <a:rPr lang="en-CA" dirty="0"/>
              <a:t>and Reclamation Planning</a:t>
            </a:r>
          </a:p>
        </p:txBody>
      </p:sp>
      <p:sp>
        <p:nvSpPr>
          <p:cNvPr id="3" name="Content Placeholder 2"/>
          <p:cNvSpPr>
            <a:spLocks noGrp="1"/>
          </p:cNvSpPr>
          <p:nvPr>
            <p:ph sz="half" idx="1"/>
          </p:nvPr>
        </p:nvSpPr>
        <p:spPr/>
        <p:txBody>
          <a:bodyPr>
            <a:noAutofit/>
          </a:bodyPr>
          <a:lstStyle/>
          <a:p>
            <a:pPr marL="0" indent="0">
              <a:buNone/>
            </a:pPr>
            <a:r>
              <a:rPr lang="en-CA" sz="2000" b="1" dirty="0" smtClean="0"/>
              <a:t>Resolution</a:t>
            </a:r>
          </a:p>
          <a:p>
            <a:r>
              <a:rPr lang="en-CA" sz="2000" dirty="0" smtClean="0"/>
              <a:t>AEM committed to continue</a:t>
            </a:r>
          </a:p>
          <a:p>
            <a:pPr lvl="1"/>
            <a:r>
              <a:rPr lang="en-CA" sz="1800" dirty="0" smtClean="0"/>
              <a:t>Adequate monitoring, </a:t>
            </a:r>
          </a:p>
          <a:p>
            <a:pPr lvl="1"/>
            <a:r>
              <a:rPr lang="en-CA" sz="1800" dirty="0" smtClean="0"/>
              <a:t>Work </a:t>
            </a:r>
            <a:r>
              <a:rPr lang="en-CA" sz="1800" dirty="0"/>
              <a:t>with </a:t>
            </a:r>
            <a:r>
              <a:rPr lang="en-CA" sz="1800" dirty="0" smtClean="0"/>
              <a:t>the Research </a:t>
            </a:r>
            <a:r>
              <a:rPr lang="en-CA" sz="1800" dirty="0"/>
              <a:t>Institute in Mines and Environment and </a:t>
            </a:r>
            <a:r>
              <a:rPr lang="en-CA" sz="1800" dirty="0" smtClean="0"/>
              <a:t>consultants, ensuring design </a:t>
            </a:r>
            <a:r>
              <a:rPr lang="en-CA" sz="1800" dirty="0"/>
              <a:t>controls for acid rock </a:t>
            </a:r>
            <a:r>
              <a:rPr lang="en-CA" sz="1800" dirty="0" smtClean="0"/>
              <a:t>drainage, encapsulation and </a:t>
            </a:r>
            <a:r>
              <a:rPr lang="en-CA" sz="1800" dirty="0"/>
              <a:t>freeze control strategies will be </a:t>
            </a:r>
            <a:r>
              <a:rPr lang="en-CA" sz="1800" dirty="0" smtClean="0"/>
              <a:t>effective and use up to date scientific knowledge,</a:t>
            </a:r>
          </a:p>
          <a:p>
            <a:pPr lvl="1"/>
            <a:r>
              <a:rPr lang="en-CA" sz="1800" dirty="0" smtClean="0"/>
              <a:t>Submission of specific </a:t>
            </a:r>
            <a:r>
              <a:rPr lang="en-CA" sz="1800" dirty="0"/>
              <a:t>details </a:t>
            </a:r>
            <a:r>
              <a:rPr lang="en-CA" sz="1800" dirty="0" smtClean="0"/>
              <a:t>in the </a:t>
            </a:r>
            <a:r>
              <a:rPr lang="en-CA" sz="1800" dirty="0"/>
              <a:t>final reclamation and closure plan </a:t>
            </a:r>
            <a:r>
              <a:rPr lang="en-CA" sz="1800" dirty="0" smtClean="0"/>
              <a:t>one year </a:t>
            </a:r>
            <a:r>
              <a:rPr lang="en-CA" sz="1800" dirty="0"/>
              <a:t>prior to closure </a:t>
            </a:r>
            <a:r>
              <a:rPr lang="en-CA" sz="1800" dirty="0" smtClean="0"/>
              <a:t>outlining control of water </a:t>
            </a:r>
            <a:r>
              <a:rPr lang="en-CA" sz="1800" dirty="0"/>
              <a:t>pollution </a:t>
            </a:r>
            <a:r>
              <a:rPr lang="en-CA" sz="1800" dirty="0" smtClean="0"/>
              <a:t>sources to </a:t>
            </a:r>
            <a:r>
              <a:rPr lang="en-CA" sz="1800" dirty="0"/>
              <a:t>protect nearby waterbodies and groundwater</a:t>
            </a:r>
          </a:p>
        </p:txBody>
      </p:sp>
      <p:sp>
        <p:nvSpPr>
          <p:cNvPr id="4" name="Content Placeholder 3"/>
          <p:cNvSpPr>
            <a:spLocks noGrp="1"/>
          </p:cNvSpPr>
          <p:nvPr>
            <p:ph sz="half" idx="2"/>
          </p:nvPr>
        </p:nvSpPr>
        <p:spPr>
          <a:xfrm>
            <a:off x="4648200" y="1673352"/>
            <a:ext cx="4604320" cy="4718304"/>
          </a:xfrm>
        </p:spPr>
        <p:txBody>
          <a:bodyPr>
            <a:normAutofit/>
          </a:bodyPr>
          <a:lstStyle/>
          <a:p>
            <a:pPr marL="0" indent="0">
              <a:buNone/>
            </a:pPr>
            <a:r>
              <a:rPr lang="en-CA" sz="2000" dirty="0" err="1" smtClean="0">
                <a:latin typeface="nunacom" panose="00000400000000000000" pitchFamily="2" charset="0"/>
              </a:rPr>
              <a:t>WoExEd</a:t>
            </a:r>
            <a:r>
              <a:rPr lang="en-CA" sz="2000" dirty="0" smtClean="0">
                <a:latin typeface="nunacom" panose="00000400000000000000" pitchFamily="2" charset="0"/>
              </a:rPr>
              <a:t>/sJ5</a:t>
            </a:r>
          </a:p>
          <a:p>
            <a:pPr>
              <a:buFont typeface="Wingdings" panose="05000000000000000000" pitchFamily="2" charset="2"/>
              <a:buChar char="Ø"/>
            </a:pPr>
            <a:r>
              <a:rPr lang="en-CA" sz="2000" dirty="0" smtClean="0">
                <a:latin typeface="nunacom" panose="00000400000000000000" pitchFamily="2" charset="0"/>
              </a:rPr>
              <a:t>x[if </a:t>
            </a:r>
            <a:r>
              <a:rPr lang="en-CA" sz="2000" dirty="0" err="1" smtClean="0">
                <a:latin typeface="nunacom" panose="00000400000000000000" pitchFamily="2" charset="0"/>
              </a:rPr>
              <a:t>wf</a:t>
            </a:r>
            <a:r>
              <a:rPr lang="en-CA" sz="2000" dirty="0" smtClean="0">
                <a:latin typeface="nunacom" panose="00000400000000000000" pitchFamily="2" charset="0"/>
              </a:rPr>
              <a:t> s/C4bEx5 xkx34h3lt4  	WoExEgwN3oQ5 </a:t>
            </a:r>
            <a:r>
              <a:rPr lang="en-CA" sz="2000" dirty="0" err="1" smtClean="0">
                <a:latin typeface="nunacom" panose="00000400000000000000" pitchFamily="2" charset="0"/>
              </a:rPr>
              <a:t>sfx</a:t>
            </a:r>
            <a:endParaRPr lang="en-CA" sz="2000" dirty="0" smtClean="0">
              <a:latin typeface="nunacom" panose="00000400000000000000" pitchFamily="2" charset="0"/>
            </a:endParaRPr>
          </a:p>
          <a:p>
            <a:pPr>
              <a:buFont typeface="Wingdings" panose="05000000000000000000" pitchFamily="2" charset="2"/>
              <a:buChar char="Ø"/>
            </a:pPr>
            <a:r>
              <a:rPr lang="en-CA" sz="2000" dirty="0" smtClean="0">
                <a:latin typeface="nunacom" panose="00000400000000000000" pitchFamily="2" charset="0"/>
              </a:rPr>
              <a:t>Nm4gu4 cspn34gwN3o5,</a:t>
            </a:r>
          </a:p>
          <a:p>
            <a:pPr>
              <a:buFont typeface="Wingdings" panose="05000000000000000000" pitchFamily="2" charset="2"/>
              <a:buChar char="Ø"/>
            </a:pPr>
            <a:r>
              <a:rPr lang="en-CA" sz="2000" dirty="0" smtClean="0">
                <a:latin typeface="nunacom" panose="00000400000000000000" pitchFamily="2" charset="0"/>
              </a:rPr>
              <a:t>WoEctc3lt4 cspn34ti4, cspn34Xgi4l, s/Cw5 slExNgcDN34g5 cspn5yx3lQ5, ns/sb34g5l mg/sb34g5l hNgwNw5 WoExE5yx3lQ5 xml </a:t>
            </a:r>
            <a:r>
              <a:rPr lang="en-CA" sz="2000" dirty="0" err="1" smtClean="0">
                <a:latin typeface="nunacom" panose="00000400000000000000" pitchFamily="2" charset="0"/>
              </a:rPr>
              <a:t>bmfiz</a:t>
            </a:r>
            <a:r>
              <a:rPr lang="en-CA" sz="2000" dirty="0" smtClean="0">
                <a:latin typeface="nunacom" panose="00000400000000000000" pitchFamily="2" charset="0"/>
              </a:rPr>
              <a:t> xgZs?oxJ5 xg3lQ5,</a:t>
            </a:r>
          </a:p>
          <a:p>
            <a:pPr>
              <a:buFont typeface="Wingdings" panose="05000000000000000000" pitchFamily="2" charset="2"/>
              <a:buChar char="Ø"/>
            </a:pPr>
            <a:r>
              <a:rPr lang="en-CA" sz="2000" dirty="0" smtClean="0">
                <a:latin typeface="nunacom" panose="00000400000000000000" pitchFamily="2" charset="0"/>
              </a:rPr>
              <a:t>yKo3u </a:t>
            </a:r>
            <a:r>
              <a:rPr lang="en-CA" sz="2000" dirty="0" err="1" smtClean="0">
                <a:latin typeface="nunacom" panose="00000400000000000000" pitchFamily="2" charset="0"/>
              </a:rPr>
              <a:t>srsu</a:t>
            </a:r>
            <a:r>
              <a:rPr lang="en-CA" sz="2000" dirty="0" smtClean="0">
                <a:latin typeface="nunacom" panose="00000400000000000000" pitchFamily="2" charset="0"/>
              </a:rPr>
              <a:t> s/C4bEx5 sfxizk5 ttC4ymJ5 molQ5 cspn3lQ5l, nlmwi34 wqCqmz5 cspN34b3ix3m5</a:t>
            </a:r>
            <a:endParaRPr lang="en-CA" sz="2000" dirty="0">
              <a:latin typeface="nunacom" panose="00000400000000000000" pitchFamily="2" charset="0"/>
            </a:endParaRPr>
          </a:p>
        </p:txBody>
      </p:sp>
    </p:spTree>
    <p:extLst>
      <p:ext uri="{BB962C8B-B14F-4D97-AF65-F5344CB8AC3E}">
        <p14:creationId xmlns:p14="http://schemas.microsoft.com/office/powerpoint/2010/main" val="1593008470"/>
      </p:ext>
    </p:extLst>
  </p:cSld>
  <p:clrMapOvr>
    <a:masterClrMapping/>
  </p:clrMapOvr>
  <p:transition>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latin typeface="nunacom" panose="00000400000000000000" pitchFamily="2" charset="0"/>
              </a:rPr>
              <a:t>rao34X34   </a:t>
            </a:r>
            <a:r>
              <a:rPr lang="en-CA" dirty="0" smtClean="0"/>
              <a:t>Conclusion</a:t>
            </a:r>
            <a:endParaRPr lang="en-CA" dirty="0"/>
          </a:p>
        </p:txBody>
      </p:sp>
      <p:sp>
        <p:nvSpPr>
          <p:cNvPr id="3" name="Content Placeholder 2"/>
          <p:cNvSpPr>
            <a:spLocks noGrp="1"/>
          </p:cNvSpPr>
          <p:nvPr>
            <p:ph sz="half" idx="1"/>
          </p:nvPr>
        </p:nvSpPr>
        <p:spPr/>
        <p:txBody>
          <a:bodyPr>
            <a:normAutofit fontScale="77500" lnSpcReduction="20000"/>
          </a:bodyPr>
          <a:lstStyle/>
          <a:p>
            <a:r>
              <a:rPr lang="en-CA" dirty="0" smtClean="0"/>
              <a:t>The </a:t>
            </a:r>
            <a:r>
              <a:rPr lang="en-CA" dirty="0"/>
              <a:t>KIA has no outstanding issues at this </a:t>
            </a:r>
            <a:r>
              <a:rPr lang="en-CA" dirty="0" smtClean="0"/>
              <a:t>time</a:t>
            </a:r>
          </a:p>
          <a:p>
            <a:endParaRPr lang="en-CA" dirty="0" smtClean="0"/>
          </a:p>
          <a:p>
            <a:r>
              <a:rPr lang="en-CA" dirty="0" smtClean="0"/>
              <a:t>We </a:t>
            </a:r>
            <a:r>
              <a:rPr lang="en-CA" dirty="0"/>
              <a:t>have provided this </a:t>
            </a:r>
            <a:r>
              <a:rPr lang="en-CA" dirty="0" smtClean="0"/>
              <a:t>summary for </a:t>
            </a:r>
            <a:r>
              <a:rPr lang="en-CA" dirty="0"/>
              <a:t>public record to ensure AEM follows through with all commitments and agreed to changes prior to renewal of the Meadowbank Water </a:t>
            </a:r>
            <a:r>
              <a:rPr lang="en-CA" dirty="0" smtClean="0"/>
              <a:t>License</a:t>
            </a:r>
          </a:p>
          <a:p>
            <a:endParaRPr lang="en-CA" dirty="0" smtClean="0"/>
          </a:p>
          <a:p>
            <a:r>
              <a:rPr lang="en-CA" dirty="0" smtClean="0"/>
              <a:t>Specific wording for all commitments can be found in our submission to the NWB</a:t>
            </a:r>
          </a:p>
        </p:txBody>
      </p:sp>
      <p:sp>
        <p:nvSpPr>
          <p:cNvPr id="4" name="Content Placeholder 3"/>
          <p:cNvSpPr>
            <a:spLocks noGrp="1"/>
          </p:cNvSpPr>
          <p:nvPr>
            <p:ph sz="half" idx="2"/>
          </p:nvPr>
        </p:nvSpPr>
        <p:spPr>
          <a:xfrm>
            <a:off x="4648200" y="1673352"/>
            <a:ext cx="4316288" cy="4718304"/>
          </a:xfrm>
        </p:spPr>
        <p:txBody>
          <a:bodyPr>
            <a:normAutofit fontScale="77500" lnSpcReduction="20000"/>
          </a:bodyPr>
          <a:lstStyle/>
          <a:p>
            <a:r>
              <a:rPr lang="en-CA" dirty="0" smtClean="0">
                <a:latin typeface="nunacom" panose="00000400000000000000" pitchFamily="2" charset="0"/>
              </a:rPr>
              <a:t>r?o34 wkw5 vgpctQ5 whmltcqo34g5 </a:t>
            </a:r>
            <a:r>
              <a:rPr lang="en-CA" dirty="0" err="1" smtClean="0">
                <a:latin typeface="nunacom" panose="00000400000000000000" pitchFamily="2" charset="0"/>
              </a:rPr>
              <a:t>mN</a:t>
            </a:r>
            <a:endParaRPr lang="en-CA" dirty="0" smtClean="0">
              <a:latin typeface="nunacom" panose="00000400000000000000" pitchFamily="2" charset="0"/>
            </a:endParaRPr>
          </a:p>
          <a:p>
            <a:endParaRPr lang="en-CA" dirty="0">
              <a:latin typeface="nunacom" panose="00000400000000000000" pitchFamily="2" charset="0"/>
            </a:endParaRPr>
          </a:p>
          <a:p>
            <a:r>
              <a:rPr lang="en-CA" dirty="0" err="1" smtClean="0">
                <a:latin typeface="nunacom" panose="00000400000000000000" pitchFamily="2" charset="0"/>
              </a:rPr>
              <a:t>bmfx</a:t>
            </a:r>
            <a:r>
              <a:rPr lang="en-CA" dirty="0" smtClean="0">
                <a:latin typeface="nunacom" panose="00000400000000000000" pitchFamily="2" charset="0"/>
              </a:rPr>
              <a:t> ttC4ymJ5 </a:t>
            </a:r>
            <a:r>
              <a:rPr lang="en-CA" dirty="0" err="1" smtClean="0">
                <a:latin typeface="nunacom" panose="00000400000000000000" pitchFamily="2" charset="0"/>
              </a:rPr>
              <a:t>whmltQ</a:t>
            </a:r>
            <a:r>
              <a:rPr lang="en-CA" dirty="0" smtClean="0">
                <a:latin typeface="nunacom" panose="00000400000000000000" pitchFamily="2" charset="0"/>
              </a:rPr>
              <a:t>/sJ5 </a:t>
            </a:r>
            <a:r>
              <a:rPr lang="en-CA" dirty="0" err="1" smtClean="0">
                <a:latin typeface="nunacom" panose="00000400000000000000" pitchFamily="2" charset="0"/>
              </a:rPr>
              <a:t>WoExEd</a:t>
            </a:r>
            <a:r>
              <a:rPr lang="en-CA" dirty="0" smtClean="0">
                <a:latin typeface="nunacom" panose="00000400000000000000" pitchFamily="2" charset="0"/>
              </a:rPr>
              <a:t>/sJ5l, mod/sJ5 s/C4bExi5 xml </a:t>
            </a:r>
            <a:r>
              <a:rPr lang="en-CA" dirty="0" err="1" smtClean="0">
                <a:latin typeface="nunacom" panose="00000400000000000000" pitchFamily="2" charset="0"/>
              </a:rPr>
              <a:t>WoExE</a:t>
            </a:r>
            <a:r>
              <a:rPr lang="en-CA" dirty="0" smtClean="0">
                <a:latin typeface="nunacom" panose="00000400000000000000" pitchFamily="2" charset="0"/>
              </a:rPr>
              <a:t>/Exo5 WoExElQ5, </a:t>
            </a:r>
            <a:r>
              <a:rPr lang="en-CA" dirty="0" err="1" smtClean="0">
                <a:latin typeface="nunacom" panose="00000400000000000000" pitchFamily="2" charset="0"/>
              </a:rPr>
              <a:t>bmfx</a:t>
            </a:r>
            <a:r>
              <a:rPr lang="en-CA" dirty="0" smtClean="0">
                <a:latin typeface="nunacom" panose="00000400000000000000" pitchFamily="2" charset="0"/>
              </a:rPr>
              <a:t> </a:t>
            </a:r>
            <a:r>
              <a:rPr lang="en-CA" dirty="0" err="1" smtClean="0">
                <a:latin typeface="nunacom" panose="00000400000000000000" pitchFamily="2" charset="0"/>
              </a:rPr>
              <a:t>Mwnu</a:t>
            </a:r>
            <a:r>
              <a:rPr lang="en-CA" dirty="0" smtClean="0">
                <a:latin typeface="nunacom" panose="00000400000000000000" pitchFamily="2" charset="0"/>
              </a:rPr>
              <a:t> xbix3mb, xS34t8N34gu Mwn5 wmoEi3j5 kbatbsix34tlA</a:t>
            </a:r>
          </a:p>
          <a:p>
            <a:endParaRPr lang="en-CA" dirty="0">
              <a:latin typeface="nunacom" panose="00000400000000000000" pitchFamily="2" charset="0"/>
            </a:endParaRPr>
          </a:p>
          <a:p>
            <a:r>
              <a:rPr lang="en-CA" dirty="0" err="1" smtClean="0">
                <a:latin typeface="nunacom" panose="00000400000000000000" pitchFamily="2" charset="0"/>
              </a:rPr>
              <a:t>bfx</a:t>
            </a:r>
            <a:r>
              <a:rPr lang="en-CA" dirty="0" smtClean="0">
                <a:latin typeface="nunacom" panose="00000400000000000000" pitchFamily="2" charset="0"/>
              </a:rPr>
              <a:t> ttC4ymJ5 </a:t>
            </a:r>
            <a:r>
              <a:rPr lang="en-CA" dirty="0" err="1" smtClean="0">
                <a:latin typeface="nunacom" panose="00000400000000000000" pitchFamily="2" charset="0"/>
              </a:rPr>
              <a:t>cEbs</a:t>
            </a:r>
            <a:r>
              <a:rPr lang="en-CA" dirty="0" smtClean="0">
                <a:latin typeface="nunacom" panose="00000400000000000000" pitchFamily="2" charset="0"/>
              </a:rPr>
              <a:t>/f5l cspQx34bsJ4N34g5 xml </a:t>
            </a:r>
            <a:r>
              <a:rPr lang="en-CA" dirty="0" err="1" smtClean="0">
                <a:latin typeface="nunacom" panose="00000400000000000000" pitchFamily="2" charset="0"/>
              </a:rPr>
              <a:t>kNKu</a:t>
            </a:r>
            <a:r>
              <a:rPr lang="en-CA" dirty="0" smtClean="0">
                <a:latin typeface="nunacom" panose="00000400000000000000" pitchFamily="2" charset="0"/>
              </a:rPr>
              <a:t> wmoEp5 </a:t>
            </a:r>
            <a:r>
              <a:rPr lang="en-CA" dirty="0" err="1" smtClean="0">
                <a:latin typeface="nunacom" panose="00000400000000000000" pitchFamily="2" charset="0"/>
              </a:rPr>
              <a:t>vtmpqb</a:t>
            </a:r>
            <a:r>
              <a:rPr lang="en-CA" dirty="0" smtClean="0">
                <a:latin typeface="nunacom" panose="00000400000000000000" pitchFamily="2" charset="0"/>
              </a:rPr>
              <a:t> ttC4Fzi5</a:t>
            </a:r>
            <a:endParaRPr lang="en-CA" dirty="0">
              <a:latin typeface="nunacom" panose="00000400000000000000" pitchFamily="2" charset="0"/>
            </a:endParaRPr>
          </a:p>
        </p:txBody>
      </p:sp>
    </p:spTree>
    <p:extLst>
      <p:ext uri="{BB962C8B-B14F-4D97-AF65-F5344CB8AC3E}">
        <p14:creationId xmlns:p14="http://schemas.microsoft.com/office/powerpoint/2010/main" val="3576882883"/>
      </p:ext>
    </p:extLst>
  </p:cSld>
  <p:clrMapOvr>
    <a:masterClrMapping/>
  </p:clrMapOvr>
  <p:transition>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CA" cap="none" dirty="0" smtClean="0"/>
              <a:t>SECURITY   </a:t>
            </a:r>
            <a:r>
              <a:rPr lang="en-CA" cap="none" dirty="0" err="1" smtClean="0">
                <a:latin typeface="nunacom" panose="00000400000000000000" pitchFamily="2" charset="0"/>
              </a:rPr>
              <a:t>rNs</a:t>
            </a:r>
            <a:r>
              <a:rPr lang="en-CA" cap="none" dirty="0" smtClean="0">
                <a:latin typeface="nunacom" panose="00000400000000000000" pitchFamily="2" charset="0"/>
              </a:rPr>
              <a:t>/5 gdymJ5</a:t>
            </a:r>
            <a:endParaRPr lang="en-CA" cap="none" dirty="0"/>
          </a:p>
        </p:txBody>
      </p:sp>
      <p:sp>
        <p:nvSpPr>
          <p:cNvPr id="5" name="Text Placeholder 4"/>
          <p:cNvSpPr>
            <a:spLocks noGrp="1"/>
          </p:cNvSpPr>
          <p:nvPr>
            <p:ph type="body" idx="1"/>
          </p:nvPr>
        </p:nvSpPr>
        <p:spPr/>
        <p:txBody>
          <a:bodyPr/>
          <a:lstStyle/>
          <a:p>
            <a:r>
              <a:rPr lang="en-CA" dirty="0" smtClean="0"/>
              <a:t>Ensuring a fair distribution of liability</a:t>
            </a:r>
          </a:p>
          <a:p>
            <a:r>
              <a:rPr lang="en-CA" dirty="0" smtClean="0">
                <a:latin typeface="nunacom" panose="00000400000000000000" pitchFamily="2" charset="0"/>
              </a:rPr>
              <a:t>s/C4bEx5 sfx3iz Nmd2lA</a:t>
            </a:r>
            <a:endParaRPr lang="en-CA" dirty="0">
              <a:latin typeface="nunacom" panose="00000400000000000000" pitchFamily="2" charset="0"/>
            </a:endParaRPr>
          </a:p>
        </p:txBody>
      </p:sp>
    </p:spTree>
    <p:extLst>
      <p:ext uri="{BB962C8B-B14F-4D97-AF65-F5344CB8AC3E}">
        <p14:creationId xmlns:p14="http://schemas.microsoft.com/office/powerpoint/2010/main" val="3890375346"/>
      </p:ext>
    </p:extLst>
  </p:cSld>
  <p:clrMapOvr>
    <a:masterClrMapping/>
  </p:clrMapOvr>
  <p:transition>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Security       </a:t>
            </a:r>
            <a:r>
              <a:rPr lang="en-CA" dirty="0" err="1" smtClean="0">
                <a:latin typeface="nunacom" panose="00000400000000000000" pitchFamily="2" charset="0"/>
              </a:rPr>
              <a:t>rNs</a:t>
            </a:r>
            <a:r>
              <a:rPr lang="en-CA" dirty="0" smtClean="0">
                <a:latin typeface="nunacom" panose="00000400000000000000" pitchFamily="2" charset="0"/>
              </a:rPr>
              <a:t>/5 gdymJ5</a:t>
            </a:r>
            <a:endParaRPr lang="en-CA" dirty="0"/>
          </a:p>
        </p:txBody>
      </p:sp>
      <p:sp>
        <p:nvSpPr>
          <p:cNvPr id="3" name="Content Placeholder 2"/>
          <p:cNvSpPr>
            <a:spLocks noGrp="1"/>
          </p:cNvSpPr>
          <p:nvPr>
            <p:ph sz="half" idx="1"/>
          </p:nvPr>
        </p:nvSpPr>
        <p:spPr/>
        <p:txBody>
          <a:bodyPr>
            <a:normAutofit fontScale="70000" lnSpcReduction="20000"/>
          </a:bodyPr>
          <a:lstStyle/>
          <a:p>
            <a:r>
              <a:rPr lang="en-CA" sz="3100" dirty="0"/>
              <a:t>The KIA is in agreement with the financial security management cost recommendation of $</a:t>
            </a:r>
            <a:r>
              <a:rPr lang="en-CA" sz="3100" dirty="0" smtClean="0"/>
              <a:t>86,519,614 which represents the current liability</a:t>
            </a:r>
          </a:p>
          <a:p>
            <a:endParaRPr lang="en-CA" sz="3100" dirty="0" smtClean="0"/>
          </a:p>
          <a:p>
            <a:r>
              <a:rPr lang="en-CA" sz="3100" dirty="0" smtClean="0"/>
              <a:t>We </a:t>
            </a:r>
            <a:r>
              <a:rPr lang="en-CA" sz="3100" dirty="0"/>
              <a:t>request that total reclamation liability for the Meadowbank Mine Project is held under two instruments:</a:t>
            </a:r>
          </a:p>
          <a:p>
            <a:pPr lvl="1"/>
            <a:r>
              <a:rPr lang="en-CA" sz="2700" dirty="0"/>
              <a:t>Kivalliq Inuit Association Commercial Land </a:t>
            </a:r>
            <a:r>
              <a:rPr lang="en-CA" sz="2700" dirty="0" smtClean="0"/>
              <a:t>Lease; </a:t>
            </a:r>
            <a:r>
              <a:rPr lang="en-CA" sz="2700" dirty="0"/>
              <a:t>and</a:t>
            </a:r>
          </a:p>
          <a:p>
            <a:pPr lvl="1"/>
            <a:r>
              <a:rPr lang="en-CA" sz="2700" dirty="0"/>
              <a:t>The Water License, to be held by the Minister of </a:t>
            </a:r>
            <a:r>
              <a:rPr lang="en-CA" sz="2700" dirty="0" smtClean="0"/>
              <a:t>AANDC</a:t>
            </a:r>
          </a:p>
        </p:txBody>
      </p:sp>
      <p:sp>
        <p:nvSpPr>
          <p:cNvPr id="4" name="Content Placeholder 3"/>
          <p:cNvSpPr>
            <a:spLocks noGrp="1"/>
          </p:cNvSpPr>
          <p:nvPr>
            <p:ph sz="half" idx="2"/>
          </p:nvPr>
        </p:nvSpPr>
        <p:spPr/>
        <p:txBody>
          <a:bodyPr>
            <a:normAutofit fontScale="70000" lnSpcReduction="20000"/>
          </a:bodyPr>
          <a:lstStyle/>
          <a:p>
            <a:r>
              <a:rPr lang="en-CA" sz="2900" dirty="0" smtClean="0">
                <a:latin typeface="nunacom" panose="00000400000000000000" pitchFamily="2" charset="0"/>
              </a:rPr>
              <a:t>r?o3u wkw5 vgpctQ5 xqctc34g5 </a:t>
            </a:r>
            <a:r>
              <a:rPr lang="en-CA" sz="2900" dirty="0" err="1" smtClean="0">
                <a:latin typeface="nunacom" panose="00000400000000000000" pitchFamily="2" charset="0"/>
              </a:rPr>
              <a:t>rNs</a:t>
            </a:r>
            <a:r>
              <a:rPr lang="en-CA" sz="2900" dirty="0" smtClean="0">
                <a:latin typeface="nunacom" panose="00000400000000000000" pitchFamily="2" charset="0"/>
              </a:rPr>
              <a:t>/5 gdymiqi4 </a:t>
            </a:r>
            <a:r>
              <a:rPr lang="en-CA" sz="2900" dirty="0" err="1" smtClean="0">
                <a:latin typeface="nunacom" panose="00000400000000000000" pitchFamily="2" charset="0"/>
              </a:rPr>
              <a:t>bfx</a:t>
            </a:r>
            <a:r>
              <a:rPr lang="en-CA" sz="2900" dirty="0" smtClean="0">
                <a:latin typeface="nunacom" panose="00000400000000000000" pitchFamily="2" charset="0"/>
              </a:rPr>
              <a:t> s/C4bExi5 WJ5, </a:t>
            </a:r>
            <a:r>
              <a:rPr lang="en-CA" sz="2900" dirty="0" smtClean="0"/>
              <a:t>$86,519,614  </a:t>
            </a:r>
            <a:r>
              <a:rPr lang="en-CA" sz="2900" dirty="0" err="1" smtClean="0">
                <a:latin typeface="nunacom" panose="00000400000000000000" pitchFamily="2" charset="0"/>
              </a:rPr>
              <a:t>bfxl</a:t>
            </a:r>
            <a:r>
              <a:rPr lang="en-CA" sz="2900" dirty="0" smtClean="0">
                <a:latin typeface="nunacom" panose="00000400000000000000" pitchFamily="2" charset="0"/>
              </a:rPr>
              <a:t> </a:t>
            </a:r>
            <a:r>
              <a:rPr lang="en-CA" sz="2900" dirty="0" err="1" smtClean="0">
                <a:latin typeface="nunacom" panose="00000400000000000000" pitchFamily="2" charset="0"/>
              </a:rPr>
              <a:t>vmQ</a:t>
            </a:r>
            <a:r>
              <a:rPr lang="en-CA" sz="2900" dirty="0" smtClean="0">
                <a:latin typeface="nunacom" panose="00000400000000000000" pitchFamily="2" charset="0"/>
              </a:rPr>
              <a:t>/six34g5</a:t>
            </a:r>
          </a:p>
          <a:p>
            <a:endParaRPr lang="en-CA" sz="2000" dirty="0">
              <a:latin typeface="nunacom" panose="00000400000000000000" pitchFamily="2" charset="0"/>
            </a:endParaRPr>
          </a:p>
          <a:p>
            <a:endParaRPr lang="en-CA" sz="2000" dirty="0" smtClean="0">
              <a:latin typeface="nunacom" panose="00000400000000000000" pitchFamily="2" charset="0"/>
            </a:endParaRPr>
          </a:p>
          <a:p>
            <a:r>
              <a:rPr lang="en-CA" sz="2900" dirty="0" smtClean="0">
                <a:latin typeface="nunacom" panose="00000400000000000000" pitchFamily="2" charset="0"/>
              </a:rPr>
              <a:t>s/C4bEx5 </a:t>
            </a:r>
            <a:r>
              <a:rPr lang="en-CA" sz="2900" dirty="0" err="1" smtClean="0">
                <a:latin typeface="nunacom" panose="00000400000000000000" pitchFamily="2" charset="0"/>
              </a:rPr>
              <a:t>sfxizi</a:t>
            </a:r>
            <a:r>
              <a:rPr lang="en-CA" sz="2900" dirty="0" smtClean="0">
                <a:latin typeface="nunacom" panose="00000400000000000000" pitchFamily="2" charset="0"/>
              </a:rPr>
              <a:t> xeh3izk5, xS34t8N34gu mDi4 WoExEJtc3lx3ix34g4:</a:t>
            </a:r>
          </a:p>
          <a:p>
            <a:r>
              <a:rPr lang="en-CA" sz="2900" dirty="0" smtClean="0">
                <a:latin typeface="nunacom" panose="00000400000000000000" pitchFamily="2" charset="0"/>
              </a:rPr>
              <a:t>r?o3u wkw5 vgpctQ5 kNu4 xg3izi4 tAux3mb, xg3izk5 </a:t>
            </a:r>
            <a:r>
              <a:rPr lang="en-CA" sz="2900" dirty="0" err="1" smtClean="0">
                <a:latin typeface="nunacom" panose="00000400000000000000" pitchFamily="2" charset="0"/>
              </a:rPr>
              <a:t>rNs</a:t>
            </a:r>
            <a:r>
              <a:rPr lang="en-CA" sz="2900" dirty="0" smtClean="0">
                <a:latin typeface="nunacom" panose="00000400000000000000" pitchFamily="2" charset="0"/>
              </a:rPr>
              <a:t>/i4 gdymJbsJ5; xml</a:t>
            </a:r>
          </a:p>
          <a:p>
            <a:r>
              <a:rPr lang="en-CA" sz="2900" dirty="0" smtClean="0">
                <a:latin typeface="nunacom" panose="00000400000000000000" pitchFamily="2" charset="0"/>
              </a:rPr>
              <a:t>wmoEi3j5 Mwn5 </a:t>
            </a:r>
            <a:r>
              <a:rPr lang="en-CA" sz="2900" dirty="0" err="1" smtClean="0">
                <a:latin typeface="nunacom" panose="00000400000000000000" pitchFamily="2" charset="0"/>
              </a:rPr>
              <a:t>tAu</a:t>
            </a:r>
            <a:r>
              <a:rPr lang="en-CA" sz="2900" dirty="0" smtClean="0">
                <a:latin typeface="nunacom" panose="00000400000000000000" pitchFamily="2" charset="0"/>
              </a:rPr>
              <a:t>/six34g34, </a:t>
            </a:r>
            <a:r>
              <a:rPr lang="en-CA" sz="2900" dirty="0" err="1" smtClean="0">
                <a:latin typeface="nunacom" panose="00000400000000000000" pitchFamily="2" charset="0"/>
              </a:rPr>
              <a:t>v?mgcfi</a:t>
            </a:r>
            <a:r>
              <a:rPr lang="en-CA" sz="2900" dirty="0" smtClean="0">
                <a:latin typeface="nunacom" panose="00000400000000000000" pitchFamily="2" charset="0"/>
              </a:rPr>
              <a:t> wkoEpi5 uigzi5</a:t>
            </a:r>
          </a:p>
        </p:txBody>
      </p:sp>
    </p:spTree>
    <p:extLst>
      <p:ext uri="{BB962C8B-B14F-4D97-AF65-F5344CB8AC3E}">
        <p14:creationId xmlns:p14="http://schemas.microsoft.com/office/powerpoint/2010/main" val="4028113405"/>
      </p:ext>
    </p:extLst>
  </p:cSld>
  <p:clrMapOvr>
    <a:masterClrMapping/>
  </p:clrMapOvr>
  <p:transition>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Security			</a:t>
            </a:r>
            <a:r>
              <a:rPr lang="en-CA" dirty="0" err="1" smtClean="0">
                <a:latin typeface="nunacom" panose="00000400000000000000" pitchFamily="2" charset="0"/>
              </a:rPr>
              <a:t>rNs</a:t>
            </a:r>
            <a:r>
              <a:rPr lang="en-CA" dirty="0" smtClean="0">
                <a:latin typeface="nunacom" panose="00000400000000000000" pitchFamily="2" charset="0"/>
              </a:rPr>
              <a:t>/5 gdymJ5</a:t>
            </a:r>
            <a:endParaRPr lang="en-CA" dirty="0"/>
          </a:p>
        </p:txBody>
      </p:sp>
      <p:sp>
        <p:nvSpPr>
          <p:cNvPr id="3" name="Content Placeholder 2"/>
          <p:cNvSpPr>
            <a:spLocks noGrp="1"/>
          </p:cNvSpPr>
          <p:nvPr>
            <p:ph sz="half" idx="1"/>
          </p:nvPr>
        </p:nvSpPr>
        <p:spPr/>
        <p:txBody>
          <a:bodyPr>
            <a:normAutofit lnSpcReduction="10000"/>
          </a:bodyPr>
          <a:lstStyle/>
          <a:p>
            <a:r>
              <a:rPr lang="en-CA" sz="2200" dirty="0" smtClean="0"/>
              <a:t>KIA initially </a:t>
            </a:r>
            <a:r>
              <a:rPr lang="en-CA" sz="2200" dirty="0"/>
              <a:t>proposed equal distribution of </a:t>
            </a:r>
            <a:r>
              <a:rPr lang="en-CA" sz="2200" dirty="0" smtClean="0"/>
              <a:t>security (50:50</a:t>
            </a:r>
            <a:r>
              <a:rPr lang="en-CA" sz="2200" dirty="0"/>
              <a:t>)</a:t>
            </a:r>
            <a:r>
              <a:rPr lang="en-CA" sz="2200" dirty="0" smtClean="0"/>
              <a:t> </a:t>
            </a:r>
            <a:r>
              <a:rPr lang="en-CA" sz="2200" dirty="0"/>
              <a:t>between the Minister </a:t>
            </a:r>
            <a:r>
              <a:rPr lang="en-CA" sz="2200" dirty="0" smtClean="0"/>
              <a:t>of AANDC.</a:t>
            </a:r>
          </a:p>
          <a:p>
            <a:r>
              <a:rPr lang="en-CA" sz="2200" dirty="0" smtClean="0"/>
              <a:t>After receipt of AANDC’s letter of April 8/15 to NWB, KIA intends to hold $78,834,710.00 under the KIA lease, for three reasons:</a:t>
            </a:r>
            <a:endParaRPr lang="en-CA" sz="2200" dirty="0"/>
          </a:p>
          <a:p>
            <a:pPr marL="355600" lvl="0" indent="-355600">
              <a:buFont typeface="+mj-lt"/>
              <a:buAutoNum type="arabicPeriod"/>
            </a:pPr>
            <a:endParaRPr lang="en-CA" sz="2200" dirty="0" smtClean="0"/>
          </a:p>
          <a:p>
            <a:pPr marL="355600" lvl="0" indent="-355600">
              <a:buFont typeface="+mj-lt"/>
              <a:buAutoNum type="arabicPeriod"/>
            </a:pPr>
            <a:r>
              <a:rPr lang="en-CA" sz="2200" dirty="0" smtClean="0"/>
              <a:t>No security management agreement has been reached to resolve the double-bonding issue. </a:t>
            </a:r>
          </a:p>
        </p:txBody>
      </p:sp>
      <p:sp>
        <p:nvSpPr>
          <p:cNvPr id="4" name="Content Placeholder 3"/>
          <p:cNvSpPr>
            <a:spLocks noGrp="1"/>
          </p:cNvSpPr>
          <p:nvPr>
            <p:ph sz="half" idx="2"/>
          </p:nvPr>
        </p:nvSpPr>
        <p:spPr/>
        <p:txBody>
          <a:bodyPr>
            <a:normAutofit lnSpcReduction="10000"/>
          </a:bodyPr>
          <a:lstStyle/>
          <a:p>
            <a:r>
              <a:rPr lang="en-CA" sz="1800" dirty="0" smtClean="0">
                <a:latin typeface="nunacom" panose="00000400000000000000" pitchFamily="2" charset="0"/>
              </a:rPr>
              <a:t>r?o3u wkw5 vgpctQ5 yKo3u4 WJmMs34g5 </a:t>
            </a:r>
            <a:r>
              <a:rPr lang="en-CA" sz="1800" dirty="0" err="1" smtClean="0">
                <a:latin typeface="nunacom" panose="00000400000000000000" pitchFamily="2" charset="0"/>
              </a:rPr>
              <a:t>rNs</a:t>
            </a:r>
            <a:r>
              <a:rPr lang="en-CA" sz="1800" dirty="0" smtClean="0">
                <a:latin typeface="nunacom" panose="00000400000000000000" pitchFamily="2" charset="0"/>
              </a:rPr>
              <a:t>/5 xg3iq5 xF4lt4 G%):%)H xFctc3lt4 v?mgcf5 wkoEpqi4 uigu4.</a:t>
            </a:r>
          </a:p>
          <a:p>
            <a:endParaRPr lang="en-CA" sz="1800" dirty="0">
              <a:latin typeface="nunacom" panose="00000400000000000000" pitchFamily="2" charset="0"/>
            </a:endParaRPr>
          </a:p>
          <a:p>
            <a:r>
              <a:rPr lang="en-CA" sz="1800" dirty="0" err="1" smtClean="0">
                <a:latin typeface="nunacom" panose="00000400000000000000" pitchFamily="2" charset="0"/>
              </a:rPr>
              <a:t>kNKu</a:t>
            </a:r>
            <a:r>
              <a:rPr lang="en-CA" sz="1800" dirty="0" smtClean="0">
                <a:latin typeface="nunacom" panose="00000400000000000000" pitchFamily="2" charset="0"/>
              </a:rPr>
              <a:t> wmoEi3j5 vtmp5 ttcsyxZi4Xb v?mgcf5 wkoEpzi5, r?o3u wkw5 vgpctQ5 </a:t>
            </a:r>
            <a:r>
              <a:rPr lang="en-CA" sz="1800" dirty="0" err="1" smtClean="0">
                <a:latin typeface="nunacom" panose="00000400000000000000" pitchFamily="2" charset="0"/>
              </a:rPr>
              <a:t>tAuxoC</a:t>
            </a:r>
            <a:r>
              <a:rPr lang="en-CA" sz="1800" dirty="0" smtClean="0">
                <a:latin typeface="nunacom" panose="00000400000000000000" pitchFamily="2" charset="0"/>
              </a:rPr>
              <a:t>/4g5 </a:t>
            </a:r>
            <a:r>
              <a:rPr lang="en-CA" sz="1800" dirty="0" err="1" smtClean="0">
                <a:latin typeface="nunacom" panose="00000400000000000000" pitchFamily="2" charset="0"/>
              </a:rPr>
              <a:t>rNs</a:t>
            </a:r>
            <a:r>
              <a:rPr lang="en-CA" sz="1800" dirty="0" smtClean="0">
                <a:latin typeface="nunacom" panose="00000400000000000000" pitchFamily="2" charset="0"/>
              </a:rPr>
              <a:t>/i4 &amp;*,*#$,&amp;!), </a:t>
            </a:r>
            <a:r>
              <a:rPr lang="en-CA" sz="1800" dirty="0" err="1" smtClean="0">
                <a:latin typeface="nunacom" panose="00000400000000000000" pitchFamily="2" charset="0"/>
              </a:rPr>
              <a:t>sfx</a:t>
            </a:r>
            <a:r>
              <a:rPr lang="en-CA" sz="1800" dirty="0" smtClean="0">
                <a:latin typeface="nunacom" panose="00000400000000000000" pitchFamily="2" charset="0"/>
              </a:rPr>
              <a:t> tAuxDtQlQ5:</a:t>
            </a:r>
          </a:p>
          <a:p>
            <a:endParaRPr lang="en-CA" sz="1800" dirty="0">
              <a:latin typeface="nunacom" panose="00000400000000000000" pitchFamily="2" charset="0"/>
            </a:endParaRPr>
          </a:p>
          <a:p>
            <a:pPr marL="0" indent="0">
              <a:buNone/>
            </a:pPr>
            <a:r>
              <a:rPr lang="en-CA" sz="1800" dirty="0" smtClean="0">
                <a:latin typeface="nunacom" panose="00000400000000000000" pitchFamily="2" charset="0"/>
              </a:rPr>
              <a:t>!. </a:t>
            </a:r>
            <a:r>
              <a:rPr lang="en-CA" sz="1800" dirty="0" err="1" smtClean="0">
                <a:latin typeface="nunacom" panose="00000400000000000000" pitchFamily="2" charset="0"/>
              </a:rPr>
              <a:t>rNs</a:t>
            </a:r>
            <a:r>
              <a:rPr lang="en-CA" sz="1800" dirty="0" smtClean="0">
                <a:latin typeface="nunacom" panose="00000400000000000000" pitchFamily="2" charset="0"/>
              </a:rPr>
              <a:t>/5 xsMiq5 xqDtcqm5, </a:t>
            </a:r>
            <a:r>
              <a:rPr lang="en-CA" sz="1800" dirty="0" err="1" smtClean="0">
                <a:latin typeface="nunacom" panose="00000400000000000000" pitchFamily="2" charset="0"/>
              </a:rPr>
              <a:t>rNs</a:t>
            </a:r>
            <a:r>
              <a:rPr lang="en-CA" sz="1800" dirty="0" smtClean="0">
                <a:latin typeface="nunacom" panose="00000400000000000000" pitchFamily="2" charset="0"/>
              </a:rPr>
              <a:t>/5 tusJi4 mDi4 tAux34Xb. </a:t>
            </a:r>
            <a:endParaRPr lang="en-CA" sz="1800" dirty="0">
              <a:latin typeface="nunacom" panose="00000400000000000000" pitchFamily="2" charset="0"/>
            </a:endParaRPr>
          </a:p>
        </p:txBody>
      </p:sp>
    </p:spTree>
    <p:extLst>
      <p:ext uri="{BB962C8B-B14F-4D97-AF65-F5344CB8AC3E}">
        <p14:creationId xmlns:p14="http://schemas.microsoft.com/office/powerpoint/2010/main" val="2224376572"/>
      </p:ext>
    </p:extLst>
  </p:cSld>
  <p:clrMapOvr>
    <a:masterClrMapping/>
  </p:clrMapOvr>
  <p:transition>
    <p:fade thruBlk="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Security			</a:t>
            </a:r>
            <a:r>
              <a:rPr lang="en-CA" dirty="0" err="1" smtClean="0">
                <a:latin typeface="nunacom" panose="00000400000000000000" pitchFamily="2" charset="0"/>
              </a:rPr>
              <a:t>rNs</a:t>
            </a:r>
            <a:r>
              <a:rPr lang="en-CA" dirty="0" smtClean="0">
                <a:latin typeface="nunacom" panose="00000400000000000000" pitchFamily="2" charset="0"/>
              </a:rPr>
              <a:t>/5 gdymJ5</a:t>
            </a:r>
            <a:endParaRPr lang="en-CA" dirty="0"/>
          </a:p>
        </p:txBody>
      </p:sp>
      <p:sp>
        <p:nvSpPr>
          <p:cNvPr id="3" name="Content Placeholder 2"/>
          <p:cNvSpPr>
            <a:spLocks noGrp="1"/>
          </p:cNvSpPr>
          <p:nvPr>
            <p:ph sz="half" idx="1"/>
          </p:nvPr>
        </p:nvSpPr>
        <p:spPr/>
        <p:txBody>
          <a:bodyPr>
            <a:normAutofit/>
          </a:bodyPr>
          <a:lstStyle/>
          <a:p>
            <a:pPr marL="457200" lvl="0" indent="-457200">
              <a:buFont typeface="+mj-lt"/>
              <a:buAutoNum type="arabicPeriod" startAt="2"/>
            </a:pPr>
            <a:r>
              <a:rPr lang="en-CA" sz="2200" dirty="0"/>
              <a:t>The KIA’s mandate requires the use of security for purposes above and beyond the reclamation of the affected water resource.  </a:t>
            </a:r>
          </a:p>
          <a:p>
            <a:pPr lvl="1"/>
            <a:r>
              <a:rPr lang="en-CA" sz="1900" dirty="0" smtClean="0"/>
              <a:t>It </a:t>
            </a:r>
            <a:r>
              <a:rPr lang="en-CA" sz="1900" dirty="0"/>
              <a:t>is the KIA’s </a:t>
            </a:r>
            <a:r>
              <a:rPr lang="en-CA" sz="1900" dirty="0" smtClean="0"/>
              <a:t>responsibility </a:t>
            </a:r>
            <a:r>
              <a:rPr lang="en-CA" sz="1900" dirty="0"/>
              <a:t>to ensure adequate restoration </a:t>
            </a:r>
            <a:r>
              <a:rPr lang="en-CA" sz="1900" dirty="0" smtClean="0"/>
              <a:t>to the standard required by applicable regulations and the Production Lease.</a:t>
            </a:r>
            <a:endParaRPr lang="en-CA" sz="1900" dirty="0"/>
          </a:p>
          <a:p>
            <a:endParaRPr lang="en-CA" sz="2200" dirty="0"/>
          </a:p>
        </p:txBody>
      </p:sp>
      <p:sp>
        <p:nvSpPr>
          <p:cNvPr id="4" name="Content Placeholder 3"/>
          <p:cNvSpPr>
            <a:spLocks noGrp="1"/>
          </p:cNvSpPr>
          <p:nvPr>
            <p:ph sz="half" idx="2"/>
          </p:nvPr>
        </p:nvSpPr>
        <p:spPr/>
        <p:txBody>
          <a:bodyPr>
            <a:normAutofit/>
          </a:bodyPr>
          <a:lstStyle/>
          <a:p>
            <a:r>
              <a:rPr lang="en-CA" sz="2200" dirty="0" smtClean="0">
                <a:latin typeface="nunacom" panose="00000400000000000000" pitchFamily="2" charset="0"/>
              </a:rPr>
              <a:t>r?o3u wkw5 vgpctQ5 </a:t>
            </a:r>
            <a:r>
              <a:rPr lang="en-CA" sz="2200" dirty="0" err="1" smtClean="0">
                <a:latin typeface="nunacom" panose="00000400000000000000" pitchFamily="2" charset="0"/>
              </a:rPr>
              <a:t>WoExqi</a:t>
            </a:r>
            <a:r>
              <a:rPr lang="en-CA" sz="2200" dirty="0" smtClean="0">
                <a:latin typeface="nunacom" panose="00000400000000000000" pitchFamily="2" charset="0"/>
              </a:rPr>
              <a:t> ttC4ymJi sc34ymJ34, </a:t>
            </a:r>
            <a:r>
              <a:rPr lang="en-CA" sz="2200" dirty="0" err="1" smtClean="0">
                <a:latin typeface="nunacom" panose="00000400000000000000" pitchFamily="2" charset="0"/>
              </a:rPr>
              <a:t>rNs</a:t>
            </a:r>
            <a:r>
              <a:rPr lang="en-CA" sz="2200" dirty="0" smtClean="0">
                <a:latin typeface="nunacom" panose="00000400000000000000" pitchFamily="2" charset="0"/>
              </a:rPr>
              <a:t>/5 gdymJ5 xgZsiq5 xgZsJ4N3mb s/C4bEx5 sfxizk5, xyqk5l wmoEi3j5.</a:t>
            </a:r>
          </a:p>
          <a:p>
            <a:r>
              <a:rPr lang="en-CA" sz="1800" dirty="0" smtClean="0">
                <a:latin typeface="nunacom" panose="00000400000000000000" pitchFamily="2" charset="0"/>
              </a:rPr>
              <a:t>r?o3u wkw5 vgpctQ5 </a:t>
            </a:r>
            <a:r>
              <a:rPr lang="en-CA" sz="1800" dirty="0" err="1" smtClean="0">
                <a:latin typeface="nunacom" panose="00000400000000000000" pitchFamily="2" charset="0"/>
              </a:rPr>
              <a:t>WoExE</a:t>
            </a:r>
            <a:r>
              <a:rPr lang="en-CA" sz="1800" dirty="0" smtClean="0">
                <a:latin typeface="nunacom" panose="00000400000000000000" pitchFamily="2" charset="0"/>
              </a:rPr>
              <a:t>/Exc3mJ4, s/C4bEx5 sfx3iz5 </a:t>
            </a:r>
            <a:r>
              <a:rPr lang="en-CA" sz="1800" dirty="0" err="1" smtClean="0">
                <a:latin typeface="nunacom" panose="00000400000000000000" pitchFamily="2" charset="0"/>
              </a:rPr>
              <a:t>WoExE</a:t>
            </a:r>
            <a:r>
              <a:rPr lang="en-CA" sz="1800" dirty="0" smtClean="0">
                <a:latin typeface="nunacom" panose="00000400000000000000" pitchFamily="2" charset="0"/>
              </a:rPr>
              <a:t>/s/Exc3mb moZw5 molQ5 xml xbic3mb kNs2 xg3izk5 W?oxi3j5.</a:t>
            </a:r>
            <a:endParaRPr lang="en-CA" sz="1800" dirty="0">
              <a:latin typeface="nunacom" panose="00000400000000000000" pitchFamily="2" charset="0"/>
            </a:endParaRPr>
          </a:p>
        </p:txBody>
      </p:sp>
    </p:spTree>
    <p:extLst>
      <p:ext uri="{BB962C8B-B14F-4D97-AF65-F5344CB8AC3E}">
        <p14:creationId xmlns:p14="http://schemas.microsoft.com/office/powerpoint/2010/main" val="2879148159"/>
      </p:ext>
    </p:extLst>
  </p:cSld>
  <p:clrMapOvr>
    <a:masterClrMapping/>
  </p:clrMapOvr>
  <p:transition>
    <p:fade thruBlk="1"/>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Security			</a:t>
            </a:r>
            <a:r>
              <a:rPr lang="en-CA" dirty="0" err="1" smtClean="0">
                <a:latin typeface="nunacom" panose="00000400000000000000" pitchFamily="2" charset="0"/>
              </a:rPr>
              <a:t>rNs</a:t>
            </a:r>
            <a:r>
              <a:rPr lang="en-CA" dirty="0" smtClean="0">
                <a:latin typeface="nunacom" panose="00000400000000000000" pitchFamily="2" charset="0"/>
              </a:rPr>
              <a:t>/5 gdymJ5</a:t>
            </a:r>
            <a:endParaRPr lang="en-CA" dirty="0"/>
          </a:p>
        </p:txBody>
      </p:sp>
      <p:sp>
        <p:nvSpPr>
          <p:cNvPr id="3" name="Content Placeholder 2"/>
          <p:cNvSpPr>
            <a:spLocks noGrp="1"/>
          </p:cNvSpPr>
          <p:nvPr>
            <p:ph sz="half" idx="1"/>
          </p:nvPr>
        </p:nvSpPr>
        <p:spPr/>
        <p:txBody>
          <a:bodyPr>
            <a:normAutofit lnSpcReduction="10000"/>
          </a:bodyPr>
          <a:lstStyle/>
          <a:p>
            <a:pPr marL="355600" indent="-355600">
              <a:buFont typeface="+mj-lt"/>
              <a:buAutoNum type="arabicPeriod" startAt="3"/>
            </a:pPr>
            <a:r>
              <a:rPr lang="en-CA" sz="2200" dirty="0"/>
              <a:t>The </a:t>
            </a:r>
            <a:r>
              <a:rPr lang="en-CA" sz="2200" dirty="0" err="1"/>
              <a:t>Meadowbank</a:t>
            </a:r>
            <a:r>
              <a:rPr lang="en-CA" sz="2200" dirty="0"/>
              <a:t> </a:t>
            </a:r>
            <a:r>
              <a:rPr lang="en-CA" sz="2200" dirty="0" smtClean="0"/>
              <a:t>Project </a:t>
            </a:r>
            <a:r>
              <a:rPr lang="en-CA" sz="2200" dirty="0"/>
              <a:t>is fully on Inuit Owned </a:t>
            </a:r>
            <a:r>
              <a:rPr lang="en-CA" sz="2200" dirty="0" smtClean="0"/>
              <a:t>Land. The </a:t>
            </a:r>
            <a:r>
              <a:rPr lang="en-CA" sz="2200" dirty="0"/>
              <a:t>KIA requires sufficient funds to ensure </a:t>
            </a:r>
            <a:r>
              <a:rPr lang="en-CA" sz="2200" dirty="0" smtClean="0"/>
              <a:t>all </a:t>
            </a:r>
            <a:r>
              <a:rPr lang="en-CA" sz="2200" dirty="0"/>
              <a:t>obligations </a:t>
            </a:r>
            <a:r>
              <a:rPr lang="en-CA" sz="2200" dirty="0" smtClean="0"/>
              <a:t>respecting the environment are met.  </a:t>
            </a:r>
            <a:endParaRPr lang="en-CA" sz="2200" dirty="0"/>
          </a:p>
          <a:p>
            <a:pPr lvl="1"/>
            <a:r>
              <a:rPr lang="en-CA" sz="1900" dirty="0" smtClean="0"/>
              <a:t>The </a:t>
            </a:r>
            <a:r>
              <a:rPr lang="en-CA" sz="1900" dirty="0"/>
              <a:t>KIA </a:t>
            </a:r>
            <a:r>
              <a:rPr lang="en-CA" sz="1900" dirty="0" smtClean="0"/>
              <a:t>is concerned funds </a:t>
            </a:r>
            <a:r>
              <a:rPr lang="en-CA" sz="1900" dirty="0"/>
              <a:t>held by the Minister </a:t>
            </a:r>
            <a:r>
              <a:rPr lang="en-CA" sz="1900" dirty="0" smtClean="0"/>
              <a:t>need </a:t>
            </a:r>
            <a:r>
              <a:rPr lang="en-CA" sz="1900" dirty="0"/>
              <a:t>not apply to the </a:t>
            </a:r>
            <a:r>
              <a:rPr lang="en-CA" sz="1900" dirty="0" smtClean="0"/>
              <a:t>entire Production Lease</a:t>
            </a:r>
            <a:r>
              <a:rPr lang="en-CA" sz="1900" dirty="0"/>
              <a:t>, only that portion which applies directly to the water </a:t>
            </a:r>
            <a:r>
              <a:rPr lang="en-CA" sz="1900" dirty="0" smtClean="0"/>
              <a:t>resource; and funds held by the Minister may be insufficient for remediation if used for compensation.  </a:t>
            </a:r>
            <a:endParaRPr lang="en-CA" sz="1900" dirty="0"/>
          </a:p>
          <a:p>
            <a:pPr marL="274320" lvl="1" indent="0">
              <a:buNone/>
            </a:pPr>
            <a:r>
              <a:rPr lang="en-CA" dirty="0"/>
              <a:t> </a:t>
            </a:r>
            <a:endParaRPr lang="en-CA" dirty="0" smtClean="0"/>
          </a:p>
        </p:txBody>
      </p:sp>
      <p:sp>
        <p:nvSpPr>
          <p:cNvPr id="4" name="Content Placeholder 3"/>
          <p:cNvSpPr>
            <a:spLocks noGrp="1"/>
          </p:cNvSpPr>
          <p:nvPr>
            <p:ph sz="half" idx="2"/>
          </p:nvPr>
        </p:nvSpPr>
        <p:spPr/>
        <p:txBody>
          <a:bodyPr>
            <a:normAutofit lnSpcReduction="10000"/>
          </a:bodyPr>
          <a:lstStyle/>
          <a:p>
            <a:r>
              <a:rPr lang="en-CA" sz="2200" dirty="0" smtClean="0">
                <a:latin typeface="nunacom" panose="00000400000000000000" pitchFamily="2" charset="0"/>
              </a:rPr>
              <a:t>xS34t8N34g34 s/C4bExF4 wkw5 Nuiz5 </a:t>
            </a:r>
            <a:r>
              <a:rPr lang="en-CA" sz="2200" dirty="0" err="1" smtClean="0">
                <a:latin typeface="nunacom" panose="00000400000000000000" pitchFamily="2" charset="0"/>
              </a:rPr>
              <a:t>kNu</a:t>
            </a:r>
            <a:r>
              <a:rPr lang="en-CA" sz="2200" dirty="0" smtClean="0">
                <a:latin typeface="nunacom" panose="00000400000000000000" pitchFamily="2" charset="0"/>
              </a:rPr>
              <a:t> </a:t>
            </a:r>
            <a:r>
              <a:rPr lang="en-CA" sz="2200" dirty="0" err="1" smtClean="0">
                <a:latin typeface="nunacom" panose="00000400000000000000" pitchFamily="2" charset="0"/>
              </a:rPr>
              <a:t>WoExE</a:t>
            </a:r>
            <a:r>
              <a:rPr lang="en-CA" sz="2200" dirty="0" smtClean="0">
                <a:latin typeface="nunacom" panose="00000400000000000000" pitchFamily="2" charset="0"/>
              </a:rPr>
              <a:t>/sm5. r?o3u wkw5 vgpctQ5 </a:t>
            </a:r>
            <a:r>
              <a:rPr lang="en-CA" sz="2200" dirty="0" err="1" smtClean="0">
                <a:latin typeface="nunacom" panose="00000400000000000000" pitchFamily="2" charset="0"/>
              </a:rPr>
              <a:t>rNs</a:t>
            </a:r>
            <a:r>
              <a:rPr lang="en-CA" sz="2200" dirty="0" smtClean="0">
                <a:latin typeface="nunacom" panose="00000400000000000000" pitchFamily="2" charset="0"/>
              </a:rPr>
              <a:t>/q5 NmQxc34g5, x?toEi34 WoExq5 NmQxc3mb.</a:t>
            </a:r>
          </a:p>
          <a:p>
            <a:r>
              <a:rPr lang="en-CA" sz="1800" dirty="0" smtClean="0">
                <a:latin typeface="nunacom" panose="00000400000000000000" pitchFamily="2" charset="0"/>
              </a:rPr>
              <a:t>r?o3u wkw5 vgpctQ5 whmltc34g5 </a:t>
            </a:r>
            <a:r>
              <a:rPr lang="en-CA" sz="1800" dirty="0" err="1" smtClean="0">
                <a:latin typeface="nunacom" panose="00000400000000000000" pitchFamily="2" charset="0"/>
              </a:rPr>
              <a:t>rNs</a:t>
            </a:r>
            <a:r>
              <a:rPr lang="en-CA" sz="1800" dirty="0" smtClean="0">
                <a:latin typeface="nunacom" panose="00000400000000000000" pitchFamily="2" charset="0"/>
              </a:rPr>
              <a:t>/5 tAuxZsJ5 uigu5, xgZsqQNExc3mb W?oxi3j5 s/C4bEx34gi5, </a:t>
            </a:r>
            <a:r>
              <a:rPr lang="en-CA" sz="1800" dirty="0" err="1" smtClean="0">
                <a:latin typeface="nunacom" panose="00000400000000000000" pitchFamily="2" charset="0"/>
              </a:rPr>
              <a:t>ryxio</a:t>
            </a:r>
            <a:r>
              <a:rPr lang="en-CA" sz="1800" dirty="0" smtClean="0">
                <a:latin typeface="nunacom" panose="00000400000000000000" pitchFamily="2" charset="0"/>
              </a:rPr>
              <a:t> wmoEi3j5 xgDN34mb </a:t>
            </a:r>
            <a:r>
              <a:rPr lang="en-CA" sz="1800" dirty="0" err="1" smtClean="0">
                <a:latin typeface="nunacom" panose="00000400000000000000" pitchFamily="2" charset="0"/>
              </a:rPr>
              <a:t>xeymXb</a:t>
            </a:r>
            <a:r>
              <a:rPr lang="en-CA" sz="1800" dirty="0" smtClean="0">
                <a:latin typeface="nunacom" panose="00000400000000000000" pitchFamily="2" charset="0"/>
              </a:rPr>
              <a:t>;  xml </a:t>
            </a:r>
            <a:r>
              <a:rPr lang="en-CA" sz="1800" dirty="0" err="1" smtClean="0">
                <a:latin typeface="nunacom" panose="00000400000000000000" pitchFamily="2" charset="0"/>
              </a:rPr>
              <a:t>rNs</a:t>
            </a:r>
            <a:r>
              <a:rPr lang="en-CA" sz="1800" dirty="0" smtClean="0">
                <a:latin typeface="nunacom" panose="00000400000000000000" pitchFamily="2" charset="0"/>
              </a:rPr>
              <a:t>/5 tAuxZsJ5 NmqQNExc3mb kNs2 xeh3izk5.</a:t>
            </a:r>
            <a:endParaRPr lang="en-CA" sz="1800" dirty="0">
              <a:latin typeface="nunacom" panose="00000400000000000000" pitchFamily="2" charset="0"/>
            </a:endParaRPr>
          </a:p>
        </p:txBody>
      </p:sp>
    </p:spTree>
    <p:extLst>
      <p:ext uri="{BB962C8B-B14F-4D97-AF65-F5344CB8AC3E}">
        <p14:creationId xmlns:p14="http://schemas.microsoft.com/office/powerpoint/2010/main" val="817315576"/>
      </p:ext>
    </p:extLst>
  </p:cSld>
  <p:clrMapOvr>
    <a:masterClrMapping/>
  </p:clrMapOvr>
  <p:transition>
    <p:fade thruBlk="1"/>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Security			</a:t>
            </a:r>
            <a:r>
              <a:rPr lang="en-CA" dirty="0" err="1" smtClean="0">
                <a:latin typeface="nunacom" panose="00000400000000000000" pitchFamily="2" charset="0"/>
              </a:rPr>
              <a:t>rNs</a:t>
            </a:r>
            <a:r>
              <a:rPr lang="en-CA" dirty="0" smtClean="0">
                <a:latin typeface="nunacom" panose="00000400000000000000" pitchFamily="2" charset="0"/>
              </a:rPr>
              <a:t>/5 gdymJ5</a:t>
            </a:r>
            <a:endParaRPr lang="en-CA" dirty="0"/>
          </a:p>
        </p:txBody>
      </p:sp>
      <p:sp>
        <p:nvSpPr>
          <p:cNvPr id="3" name="Content Placeholder 2"/>
          <p:cNvSpPr>
            <a:spLocks noGrp="1"/>
          </p:cNvSpPr>
          <p:nvPr>
            <p:ph sz="half" idx="1"/>
          </p:nvPr>
        </p:nvSpPr>
        <p:spPr/>
        <p:txBody>
          <a:bodyPr>
            <a:normAutofit fontScale="55000" lnSpcReduction="20000"/>
          </a:bodyPr>
          <a:lstStyle/>
          <a:p>
            <a:pPr marL="182880" lvl="1">
              <a:buBlip>
                <a:blip r:embed="rId2"/>
              </a:buBlip>
            </a:pPr>
            <a:r>
              <a:rPr lang="en-CA" altLang="en-US" sz="2900" dirty="0"/>
              <a:t>Compensation and security are considered separate issues by the </a:t>
            </a:r>
            <a:r>
              <a:rPr lang="en-CA" altLang="en-US" sz="2900" dirty="0" smtClean="0"/>
              <a:t>KIA and are addressed through different processes </a:t>
            </a:r>
            <a:endParaRPr lang="en-CA" altLang="en-US" sz="2900" dirty="0"/>
          </a:p>
          <a:p>
            <a:endParaRPr lang="en-CA" altLang="en-US" dirty="0" smtClean="0"/>
          </a:p>
          <a:p>
            <a:r>
              <a:rPr lang="en-CA" altLang="en-US" dirty="0" smtClean="0"/>
              <a:t>The KIA acknowledge security can be reduced through progressive closure and reclamation </a:t>
            </a:r>
          </a:p>
          <a:p>
            <a:pPr lvl="1"/>
            <a:r>
              <a:rPr lang="en-CA" altLang="en-US" dirty="0" smtClean="0"/>
              <a:t>Successful reclamation decreases the potential liability of AEM, the KIA and AANDC</a:t>
            </a:r>
          </a:p>
          <a:p>
            <a:pPr lvl="1"/>
            <a:endParaRPr lang="en-CA" altLang="en-US" dirty="0" smtClean="0"/>
          </a:p>
          <a:p>
            <a:r>
              <a:rPr lang="en-CA" altLang="en-US" dirty="0" smtClean="0"/>
              <a:t>Security amendments generally require a full amendment to the Water Licence with attendant hearings.</a:t>
            </a:r>
          </a:p>
          <a:p>
            <a:pPr marL="0" indent="0">
              <a:buNone/>
            </a:pPr>
            <a:endParaRPr lang="en-CA" altLang="en-US" dirty="0" smtClean="0"/>
          </a:p>
          <a:p>
            <a:r>
              <a:rPr lang="en-CA" altLang="en-US" dirty="0" smtClean="0"/>
              <a:t>The KIA and AANDC have discussed a process to amend security through a streamlined hearings process such as a teleconference and seek guidance from the Nunavut Water Board </a:t>
            </a:r>
          </a:p>
          <a:p>
            <a:endParaRPr lang="en-CA" dirty="0"/>
          </a:p>
        </p:txBody>
      </p:sp>
      <p:sp>
        <p:nvSpPr>
          <p:cNvPr id="4" name="Content Placeholder 3"/>
          <p:cNvSpPr>
            <a:spLocks noGrp="1"/>
          </p:cNvSpPr>
          <p:nvPr>
            <p:ph sz="half" idx="2"/>
          </p:nvPr>
        </p:nvSpPr>
        <p:spPr/>
        <p:txBody>
          <a:bodyPr>
            <a:normAutofit fontScale="55000" lnSpcReduction="20000"/>
          </a:bodyPr>
          <a:lstStyle/>
          <a:p>
            <a:r>
              <a:rPr lang="en-CA" dirty="0" smtClean="0">
                <a:latin typeface="nunacom" panose="00000400000000000000" pitchFamily="2" charset="0"/>
              </a:rPr>
              <a:t>rNsi4 xroi34 xml gdymiq5 vmQiq5l </a:t>
            </a:r>
            <a:r>
              <a:rPr lang="en-CA" dirty="0" err="1" smtClean="0">
                <a:latin typeface="nunacom" panose="00000400000000000000" pitchFamily="2" charset="0"/>
              </a:rPr>
              <a:t>xtQqmb</a:t>
            </a:r>
            <a:r>
              <a:rPr lang="en-CA" dirty="0" smtClean="0">
                <a:latin typeface="nunacom" panose="00000400000000000000" pitchFamily="2" charset="0"/>
              </a:rPr>
              <a:t>, </a:t>
            </a:r>
            <a:r>
              <a:rPr lang="en-CA" dirty="0" err="1" smtClean="0">
                <a:latin typeface="nunacom" panose="00000400000000000000" pitchFamily="2" charset="0"/>
              </a:rPr>
              <a:t>bmN</a:t>
            </a:r>
            <a:r>
              <a:rPr lang="en-CA" dirty="0" smtClean="0">
                <a:latin typeface="nunacom" panose="00000400000000000000" pitchFamily="2" charset="0"/>
              </a:rPr>
              <a:t> r?o3u wkw5 vgpctQ5 </a:t>
            </a:r>
            <a:r>
              <a:rPr lang="en-CA" dirty="0" err="1" smtClean="0">
                <a:latin typeface="nunacom" panose="00000400000000000000" pitchFamily="2" charset="0"/>
              </a:rPr>
              <a:t>gry</a:t>
            </a:r>
            <a:r>
              <a:rPr lang="en-CA" dirty="0" smtClean="0">
                <a:latin typeface="nunacom" panose="00000400000000000000" pitchFamily="2" charset="0"/>
              </a:rPr>
              <a:t>/z5, xml </a:t>
            </a:r>
            <a:r>
              <a:rPr lang="en-CA" dirty="0" err="1" smtClean="0">
                <a:latin typeface="nunacom" panose="00000400000000000000" pitchFamily="2" charset="0"/>
              </a:rPr>
              <a:t>vmQ</a:t>
            </a:r>
            <a:r>
              <a:rPr lang="en-CA" dirty="0" smtClean="0">
                <a:latin typeface="nunacom" panose="00000400000000000000" pitchFamily="2" charset="0"/>
              </a:rPr>
              <a:t>/siq5 </a:t>
            </a:r>
            <a:r>
              <a:rPr lang="en-CA" dirty="0" err="1" smtClean="0">
                <a:latin typeface="nunacom" panose="00000400000000000000" pitchFamily="2" charset="0"/>
              </a:rPr>
              <a:t>xtQqmb</a:t>
            </a:r>
            <a:endParaRPr lang="en-CA" dirty="0" smtClean="0">
              <a:latin typeface="nunacom" panose="00000400000000000000" pitchFamily="2" charset="0"/>
            </a:endParaRPr>
          </a:p>
          <a:p>
            <a:endParaRPr lang="en-CA" dirty="0">
              <a:latin typeface="nunacom" panose="00000400000000000000" pitchFamily="2" charset="0"/>
            </a:endParaRPr>
          </a:p>
          <a:p>
            <a:r>
              <a:rPr lang="en-CA" dirty="0" err="1" smtClean="0">
                <a:latin typeface="nunacom" panose="00000400000000000000" pitchFamily="2" charset="0"/>
              </a:rPr>
              <a:t>rNs</a:t>
            </a:r>
            <a:r>
              <a:rPr lang="en-CA" dirty="0" smtClean="0">
                <a:latin typeface="nunacom" panose="00000400000000000000" pitchFamily="2" charset="0"/>
              </a:rPr>
              <a:t>/5 xg5yx3uq5 </a:t>
            </a:r>
            <a:r>
              <a:rPr lang="en-CA" dirty="0" err="1" smtClean="0">
                <a:latin typeface="nunacom" panose="00000400000000000000" pitchFamily="2" charset="0"/>
              </a:rPr>
              <a:t>vmQ</a:t>
            </a:r>
            <a:r>
              <a:rPr lang="en-CA" dirty="0" smtClean="0">
                <a:latin typeface="nunacom" panose="00000400000000000000" pitchFamily="2" charset="0"/>
              </a:rPr>
              <a:t>/sJ4N34g34, s/C4bExF4 sfx34Xox5yx3lA xml </a:t>
            </a:r>
            <a:r>
              <a:rPr lang="en-CA" dirty="0" err="1" smtClean="0">
                <a:latin typeface="nunacom" panose="00000400000000000000" pitchFamily="2" charset="0"/>
              </a:rPr>
              <a:t>kN</a:t>
            </a:r>
            <a:r>
              <a:rPr lang="en-CA" dirty="0" smtClean="0">
                <a:latin typeface="nunacom" panose="00000400000000000000" pitchFamily="2" charset="0"/>
              </a:rPr>
              <a:t> bsgMszk5 xeXox5yx3lA, s/C4bExF4 sfx34X5</a:t>
            </a:r>
          </a:p>
          <a:p>
            <a:r>
              <a:rPr lang="en-CA" sz="2200" dirty="0" smtClean="0">
                <a:latin typeface="nunacom" panose="00000400000000000000" pitchFamily="2" charset="0"/>
              </a:rPr>
              <a:t>s/C4bEx5 </a:t>
            </a:r>
            <a:r>
              <a:rPr lang="en-CA" sz="2200" dirty="0" err="1" smtClean="0">
                <a:latin typeface="nunacom" panose="00000400000000000000" pitchFamily="2" charset="0"/>
              </a:rPr>
              <a:t>sfxXb</a:t>
            </a:r>
            <a:r>
              <a:rPr lang="en-CA" sz="2200" dirty="0" smtClean="0">
                <a:latin typeface="nunacom" panose="00000400000000000000" pitchFamily="2" charset="0"/>
              </a:rPr>
              <a:t> </a:t>
            </a:r>
            <a:r>
              <a:rPr lang="en-CA" sz="2200" dirty="0" err="1" smtClean="0">
                <a:latin typeface="nunacom" panose="00000400000000000000" pitchFamily="2" charset="0"/>
              </a:rPr>
              <a:t>kN</a:t>
            </a:r>
            <a:r>
              <a:rPr lang="en-CA" sz="2200" dirty="0" smtClean="0">
                <a:latin typeface="nunacom" panose="00000400000000000000" pitchFamily="2" charset="0"/>
              </a:rPr>
              <a:t> xehZs5yx3iz </a:t>
            </a:r>
            <a:r>
              <a:rPr lang="en-CA" sz="2200" dirty="0" err="1" smtClean="0">
                <a:latin typeface="nunacom" panose="00000400000000000000" pitchFamily="2" charset="0"/>
              </a:rPr>
              <a:t>vmQ</a:t>
            </a:r>
            <a:r>
              <a:rPr lang="en-CA" sz="2200" dirty="0" smtClean="0">
                <a:latin typeface="nunacom" panose="00000400000000000000" pitchFamily="2" charset="0"/>
              </a:rPr>
              <a:t>/s5yxc/34g34, s/C4bExi5, r?o3u wkw5 vgoctQfi5, xml v?mgcfi5</a:t>
            </a:r>
          </a:p>
          <a:p>
            <a:r>
              <a:rPr lang="en-CA" sz="2200" b="1" dirty="0" err="1" smtClean="0">
                <a:latin typeface="nunacom" panose="00000400000000000000" pitchFamily="2" charset="0"/>
              </a:rPr>
              <a:t>rNs</a:t>
            </a:r>
            <a:r>
              <a:rPr lang="en-CA" sz="2200" b="1" dirty="0" smtClean="0">
                <a:latin typeface="nunacom" panose="00000400000000000000" pitchFamily="2" charset="0"/>
              </a:rPr>
              <a:t>/5 gdymJ5 </a:t>
            </a:r>
            <a:r>
              <a:rPr lang="en-CA" sz="2200" b="1" dirty="0" err="1" smtClean="0">
                <a:latin typeface="nunacom" panose="00000400000000000000" pitchFamily="2" charset="0"/>
              </a:rPr>
              <a:t>vmQ</a:t>
            </a:r>
            <a:r>
              <a:rPr lang="en-CA" sz="2200" b="1" dirty="0" smtClean="0">
                <a:latin typeface="nunacom" panose="00000400000000000000" pitchFamily="2" charset="0"/>
              </a:rPr>
              <a:t>/siq5 xMa34Xb, </a:t>
            </a:r>
            <a:r>
              <a:rPr lang="en-CA" sz="2200" b="1" dirty="0" err="1" smtClean="0">
                <a:latin typeface="nunacom" panose="00000400000000000000" pitchFamily="2" charset="0"/>
              </a:rPr>
              <a:t>bwm</a:t>
            </a:r>
            <a:r>
              <a:rPr lang="en-CA" sz="2200" b="1" dirty="0" smtClean="0">
                <a:latin typeface="nunacom" panose="00000400000000000000" pitchFamily="2" charset="0"/>
              </a:rPr>
              <a:t> wmoei3j5 Mwn5 xMa34tbs/Exc34g34, vtmt5yb34lt4.</a:t>
            </a:r>
          </a:p>
          <a:p>
            <a:endParaRPr lang="en-CA" sz="2200" b="1" dirty="0">
              <a:latin typeface="nunacom" panose="00000400000000000000" pitchFamily="2" charset="0"/>
            </a:endParaRPr>
          </a:p>
          <a:p>
            <a:r>
              <a:rPr lang="en-CA" sz="2200" b="1" dirty="0" err="1" smtClean="0">
                <a:latin typeface="nunacom" panose="00000400000000000000" pitchFamily="2" charset="0"/>
              </a:rPr>
              <a:t>rNs</a:t>
            </a:r>
            <a:r>
              <a:rPr lang="en-CA" sz="2200" b="1" dirty="0" smtClean="0">
                <a:latin typeface="nunacom" panose="00000400000000000000" pitchFamily="2" charset="0"/>
              </a:rPr>
              <a:t>/5 gd34ymJ5 </a:t>
            </a:r>
            <a:r>
              <a:rPr lang="en-CA" sz="2200" b="1" dirty="0" err="1" smtClean="0">
                <a:latin typeface="nunacom" panose="00000400000000000000" pitchFamily="2" charset="0"/>
              </a:rPr>
              <a:t>vmQ</a:t>
            </a:r>
            <a:r>
              <a:rPr lang="en-CA" sz="2200" b="1" dirty="0" smtClean="0">
                <a:latin typeface="nunacom" panose="00000400000000000000" pitchFamily="2" charset="0"/>
              </a:rPr>
              <a:t>/siq5 xMaExc34Xb, r?o34 wkw5 vgpctQ5 xml wkoEp5 </a:t>
            </a:r>
            <a:r>
              <a:rPr lang="en-CA" sz="2200" b="1" dirty="0" err="1" smtClean="0">
                <a:latin typeface="nunacom" panose="00000400000000000000" pitchFamily="2" charset="0"/>
              </a:rPr>
              <a:t>v?mgcfi</a:t>
            </a:r>
            <a:r>
              <a:rPr lang="en-CA" sz="2200" b="1" dirty="0" smtClean="0">
                <a:latin typeface="nunacom" panose="00000400000000000000" pitchFamily="2" charset="0"/>
              </a:rPr>
              <a:t>, WoEctQ4lt4 </a:t>
            </a:r>
            <a:r>
              <a:rPr lang="en-CA" sz="2200" b="1" dirty="0" err="1" smtClean="0">
                <a:latin typeface="nunacom" panose="00000400000000000000" pitchFamily="2" charset="0"/>
              </a:rPr>
              <a:t>xehwN</a:t>
            </a:r>
            <a:r>
              <a:rPr lang="en-CA" sz="2200" b="1" dirty="0" smtClean="0">
                <a:latin typeface="nunacom" panose="00000400000000000000" pitchFamily="2" charset="0"/>
              </a:rPr>
              <a:t>/34g5, vtmb3lt4l xeymJu4, xml wvJ34tQlQ5 </a:t>
            </a:r>
            <a:r>
              <a:rPr lang="en-CA" sz="2200" b="1" dirty="0" err="1" smtClean="0">
                <a:latin typeface="nunacom" panose="00000400000000000000" pitchFamily="2" charset="0"/>
              </a:rPr>
              <a:t>kNKu</a:t>
            </a:r>
            <a:r>
              <a:rPr lang="en-CA" sz="2200" b="1" dirty="0" smtClean="0">
                <a:latin typeface="nunacom" panose="00000400000000000000" pitchFamily="2" charset="0"/>
              </a:rPr>
              <a:t> wmoEi3j5 vtmpq5</a:t>
            </a:r>
            <a:endParaRPr lang="en-CA" sz="2200" b="1" dirty="0">
              <a:latin typeface="nunacom" panose="00000400000000000000" pitchFamily="2" charset="0"/>
            </a:endParaRPr>
          </a:p>
        </p:txBody>
      </p:sp>
    </p:spTree>
    <p:extLst>
      <p:ext uri="{BB962C8B-B14F-4D97-AF65-F5344CB8AC3E}">
        <p14:creationId xmlns:p14="http://schemas.microsoft.com/office/powerpoint/2010/main" val="2029685017"/>
      </p:ext>
    </p:extLst>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dirty="0" smtClean="0"/>
              <a:t>Overview			</a:t>
            </a:r>
            <a:r>
              <a:rPr lang="en-CA" dirty="0" err="1" smtClean="0">
                <a:latin typeface="nunacom" panose="00000400000000000000" pitchFamily="2" charset="0"/>
              </a:rPr>
              <a:t>grz</a:t>
            </a:r>
            <a:endParaRPr lang="en-CA" dirty="0"/>
          </a:p>
        </p:txBody>
      </p:sp>
      <p:sp>
        <p:nvSpPr>
          <p:cNvPr id="5" name="Content Placeholder 4"/>
          <p:cNvSpPr>
            <a:spLocks noGrp="1"/>
          </p:cNvSpPr>
          <p:nvPr>
            <p:ph sz="half" idx="1"/>
          </p:nvPr>
        </p:nvSpPr>
        <p:spPr/>
        <p:txBody>
          <a:bodyPr>
            <a:normAutofit fontScale="77500" lnSpcReduction="20000"/>
          </a:bodyPr>
          <a:lstStyle/>
          <a:p>
            <a:r>
              <a:rPr lang="en-CA" dirty="0" smtClean="0"/>
              <a:t>Resolutions have been tracked in the Nunavut Water Board </a:t>
            </a:r>
            <a:r>
              <a:rPr lang="en-CA" dirty="0"/>
              <a:t>Excel spreadsheet titled “150114 2AM MEA0815 Preliminary AEM response to Technical Comments revised-ILAE</a:t>
            </a:r>
            <a:r>
              <a:rPr lang="en-CA" dirty="0" smtClean="0"/>
              <a:t>”</a:t>
            </a:r>
          </a:p>
          <a:p>
            <a:pPr lvl="1"/>
            <a:r>
              <a:rPr lang="en-CA" dirty="0" smtClean="0"/>
              <a:t>This spreadsheet is available on the public registry and is considered part of the public record</a:t>
            </a:r>
          </a:p>
          <a:p>
            <a:endParaRPr lang="en-CA" dirty="0" smtClean="0"/>
          </a:p>
          <a:p>
            <a:r>
              <a:rPr lang="en-CA" dirty="0"/>
              <a:t>We will also provide additional discussion on the Security held for Closure and Reclamation</a:t>
            </a:r>
          </a:p>
          <a:p>
            <a:endParaRPr lang="en-CA" dirty="0" smtClean="0"/>
          </a:p>
        </p:txBody>
      </p:sp>
      <p:sp>
        <p:nvSpPr>
          <p:cNvPr id="2" name="Content Placeholder 1"/>
          <p:cNvSpPr>
            <a:spLocks noGrp="1"/>
          </p:cNvSpPr>
          <p:nvPr>
            <p:ph sz="half" idx="2"/>
          </p:nvPr>
        </p:nvSpPr>
        <p:spPr/>
        <p:txBody>
          <a:bodyPr>
            <a:normAutofit fontScale="77500" lnSpcReduction="20000"/>
          </a:bodyPr>
          <a:lstStyle/>
          <a:p>
            <a:r>
              <a:rPr lang="en-CA" dirty="0" err="1" smtClean="0">
                <a:latin typeface="nunacom" panose="00000400000000000000" pitchFamily="2" charset="0"/>
              </a:rPr>
              <a:t>WoExEd</a:t>
            </a:r>
            <a:r>
              <a:rPr lang="en-CA" dirty="0" smtClean="0">
                <a:latin typeface="nunacom" panose="00000400000000000000" pitchFamily="2" charset="0"/>
              </a:rPr>
              <a:t>/sJ5 </a:t>
            </a:r>
            <a:r>
              <a:rPr lang="en-CA" dirty="0" err="1" smtClean="0">
                <a:latin typeface="nunacom" panose="00000400000000000000" pitchFamily="2" charset="0"/>
              </a:rPr>
              <a:t>vtmifi</a:t>
            </a:r>
            <a:r>
              <a:rPr lang="en-CA" dirty="0" smtClean="0">
                <a:latin typeface="nunacom" panose="00000400000000000000" pitchFamily="2" charset="0"/>
              </a:rPr>
              <a:t>, </a:t>
            </a:r>
            <a:r>
              <a:rPr lang="en-CA" dirty="0" err="1" smtClean="0">
                <a:latin typeface="nunacom" panose="00000400000000000000" pitchFamily="2" charset="0"/>
              </a:rPr>
              <a:t>WoExE</a:t>
            </a:r>
            <a:r>
              <a:rPr lang="en-CA" dirty="0" smtClean="0">
                <a:latin typeface="nunacom" panose="00000400000000000000" pitchFamily="2" charset="0"/>
              </a:rPr>
              <a:t>/</a:t>
            </a:r>
            <a:r>
              <a:rPr lang="en-CA" dirty="0" err="1" smtClean="0">
                <a:latin typeface="nunacom" panose="00000400000000000000" pitchFamily="2" charset="0"/>
              </a:rPr>
              <a:t>smzb</a:t>
            </a:r>
            <a:r>
              <a:rPr lang="en-CA" dirty="0" smtClean="0">
                <a:latin typeface="nunacom" panose="00000400000000000000" pitchFamily="2" charset="0"/>
              </a:rPr>
              <a:t> </a:t>
            </a:r>
            <a:r>
              <a:rPr lang="en-CA" dirty="0" err="1" smtClean="0">
                <a:latin typeface="nunacom" panose="00000400000000000000" pitchFamily="2" charset="0"/>
              </a:rPr>
              <a:t>cspm</a:t>
            </a:r>
            <a:r>
              <a:rPr lang="en-CA" dirty="0" smtClean="0">
                <a:latin typeface="nunacom" panose="00000400000000000000" pitchFamily="2" charset="0"/>
              </a:rPr>
              <a:t>/sJ5, </a:t>
            </a:r>
            <a:r>
              <a:rPr lang="en-CA" dirty="0" err="1" smtClean="0">
                <a:latin typeface="nunacom" panose="00000400000000000000" pitchFamily="2" charset="0"/>
              </a:rPr>
              <a:t>kNKu</a:t>
            </a:r>
            <a:r>
              <a:rPr lang="en-CA" dirty="0" smtClean="0">
                <a:latin typeface="nunacom" panose="00000400000000000000" pitchFamily="2" charset="0"/>
              </a:rPr>
              <a:t> wmoEp5 </a:t>
            </a:r>
            <a:r>
              <a:rPr lang="en-CA" dirty="0" err="1" smtClean="0">
                <a:latin typeface="nunacom" panose="00000400000000000000" pitchFamily="2" charset="0"/>
              </a:rPr>
              <a:t>vtmpqi</a:t>
            </a:r>
            <a:r>
              <a:rPr lang="en-CA" dirty="0" smtClean="0">
                <a:latin typeface="nunacom" panose="00000400000000000000" pitchFamily="2" charset="0"/>
              </a:rPr>
              <a:t> ttC4ymJi, Nnsto4 </a:t>
            </a:r>
            <a:r>
              <a:rPr lang="en-CA" dirty="0" smtClean="0"/>
              <a:t>“150114 2AM response to Technical Comments”</a:t>
            </a:r>
          </a:p>
          <a:p>
            <a:endParaRPr lang="en-CA" dirty="0">
              <a:latin typeface="nunacom" panose="00000400000000000000" pitchFamily="2" charset="0"/>
            </a:endParaRPr>
          </a:p>
          <a:p>
            <a:pPr marL="0" indent="0">
              <a:buNone/>
            </a:pPr>
            <a:r>
              <a:rPr lang="en-CA" dirty="0" smtClean="0">
                <a:latin typeface="nunacom" panose="00000400000000000000" pitchFamily="2" charset="0"/>
              </a:rPr>
              <a:t>b7N ttc34 </a:t>
            </a:r>
            <a:r>
              <a:rPr lang="en-CA" dirty="0" err="1" smtClean="0">
                <a:latin typeface="nunacom" panose="00000400000000000000" pitchFamily="2" charset="0"/>
              </a:rPr>
              <a:t>cEbs</a:t>
            </a:r>
            <a:r>
              <a:rPr lang="en-CA" dirty="0" smtClean="0">
                <a:latin typeface="nunacom" panose="00000400000000000000" pitchFamily="2" charset="0"/>
              </a:rPr>
              <a:t>/ug34 rguxi5l bf/sJ4N34Li</a:t>
            </a:r>
          </a:p>
          <a:p>
            <a:pPr marL="0" indent="0">
              <a:buNone/>
            </a:pPr>
            <a:endParaRPr lang="en-CA" dirty="0">
              <a:latin typeface="nunacom" panose="00000400000000000000" pitchFamily="2" charset="0"/>
            </a:endParaRPr>
          </a:p>
          <a:p>
            <a:pPr marL="0" indent="0">
              <a:buNone/>
            </a:pPr>
            <a:r>
              <a:rPr lang="en-CA" dirty="0" err="1" smtClean="0">
                <a:latin typeface="nunacom" panose="00000400000000000000" pitchFamily="2" charset="0"/>
              </a:rPr>
              <a:t>rNs</a:t>
            </a:r>
            <a:r>
              <a:rPr lang="en-CA" dirty="0" smtClean="0">
                <a:latin typeface="nunacom" panose="00000400000000000000" pitchFamily="2" charset="0"/>
              </a:rPr>
              <a:t>/5l xg34g4n5 s/C4bEx5 sfxEx3izk5, whm4n34ysDbsJ4N34g5, scsysJ4NDN34g5l</a:t>
            </a:r>
            <a:endParaRPr lang="en-CA" dirty="0">
              <a:latin typeface="nunacom" panose="00000400000000000000" pitchFamily="2" charset="0"/>
            </a:endParaRPr>
          </a:p>
        </p:txBody>
      </p:sp>
    </p:spTree>
    <p:extLst>
      <p:ext uri="{BB962C8B-B14F-4D97-AF65-F5344CB8AC3E}">
        <p14:creationId xmlns:p14="http://schemas.microsoft.com/office/powerpoint/2010/main" val="2068442798"/>
      </p:ext>
    </p:extLst>
  </p:cSld>
  <p:clrMapOvr>
    <a:masterClrMapping/>
  </p:clrMapOvr>
  <p:transition>
    <p:fade thruBlk="1"/>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normAutofit fontScale="90000"/>
          </a:bodyPr>
          <a:lstStyle/>
          <a:p>
            <a:r>
              <a:rPr lang="en-CA" altLang="en-US" dirty="0" err="1" smtClean="0"/>
              <a:t>Meadowbank</a:t>
            </a:r>
            <a:r>
              <a:rPr lang="en-CA" altLang="en-US" dirty="0" smtClean="0"/>
              <a:t> Security Deposit</a:t>
            </a:r>
            <a:br>
              <a:rPr lang="en-CA" altLang="en-US" dirty="0" smtClean="0"/>
            </a:br>
            <a:r>
              <a:rPr lang="en-CA" altLang="en-US" sz="3100" dirty="0" err="1" smtClean="0">
                <a:latin typeface="nunacom" panose="00000400000000000000" pitchFamily="2" charset="0"/>
              </a:rPr>
              <a:t>rNs</a:t>
            </a:r>
            <a:r>
              <a:rPr lang="en-CA" altLang="en-US" sz="3100" dirty="0" smtClean="0">
                <a:latin typeface="nunacom" panose="00000400000000000000" pitchFamily="2" charset="0"/>
              </a:rPr>
              <a:t>/5 gdymJ5 xSt8N34g2 sfxizk5 xg34g4n5</a:t>
            </a:r>
            <a:endParaRPr lang="en-CA" altLang="en-US" sz="3100" dirty="0" smtClean="0"/>
          </a:p>
        </p:txBody>
      </p:sp>
      <p:sp>
        <p:nvSpPr>
          <p:cNvPr id="2" name="Content Placeholder 2"/>
          <p:cNvSpPr>
            <a:spLocks noGrp="1"/>
          </p:cNvSpPr>
          <p:nvPr>
            <p:ph sz="half" idx="1"/>
          </p:nvPr>
        </p:nvSpPr>
        <p:spPr>
          <a:xfrm>
            <a:off x="457200" y="1673352"/>
            <a:ext cx="4186808" cy="4718304"/>
          </a:xfrm>
        </p:spPr>
        <p:txBody>
          <a:bodyPr>
            <a:normAutofit fontScale="77500" lnSpcReduction="20000"/>
          </a:bodyPr>
          <a:lstStyle/>
          <a:p>
            <a:pPr>
              <a:defRPr/>
            </a:pPr>
            <a:r>
              <a:rPr lang="en-CA" altLang="en-US" sz="1800" dirty="0" smtClean="0">
                <a:solidFill>
                  <a:srgbClr val="002060"/>
                </a:solidFill>
                <a:latin typeface="Pigiarniq Light" pitchFamily="2" charset="0"/>
              </a:rPr>
              <a:t>The KIA agrees with the final reclamation cost estimate of $86,519,614.</a:t>
            </a:r>
          </a:p>
          <a:p>
            <a:pPr>
              <a:defRPr/>
            </a:pPr>
            <a:r>
              <a:rPr lang="en-CA" altLang="en-US" sz="1800" dirty="0" smtClean="0">
                <a:solidFill>
                  <a:srgbClr val="002060"/>
                </a:solidFill>
                <a:latin typeface="Pigiarniq Light" pitchFamily="2" charset="0"/>
              </a:rPr>
              <a:t>The KIA has identified that the reclamation costs estimates as related to land and water based components should be split 90% and 10%, respectively, based on the breakdown in the following slide.</a:t>
            </a:r>
          </a:p>
          <a:p>
            <a:pPr>
              <a:defRPr/>
            </a:pPr>
            <a:r>
              <a:rPr lang="en-CA" altLang="en-US" sz="1800" dirty="0" smtClean="0">
                <a:solidFill>
                  <a:srgbClr val="002060"/>
                </a:solidFill>
                <a:latin typeface="Pigiarniq Light" pitchFamily="2" charset="0"/>
              </a:rPr>
              <a:t>A summary of this financial breakdown is:</a:t>
            </a:r>
          </a:p>
          <a:p>
            <a:pPr marL="342900" indent="-342900">
              <a:buFont typeface="Arial" charset="0"/>
              <a:buAutoNum type="arabicParenR"/>
              <a:defRPr/>
            </a:pPr>
            <a:r>
              <a:rPr lang="en-CA" altLang="en-US" sz="1800" dirty="0" smtClean="0">
                <a:solidFill>
                  <a:srgbClr val="002060"/>
                </a:solidFill>
                <a:latin typeface="Pigiarniq Light" pitchFamily="2" charset="0"/>
              </a:rPr>
              <a:t>Land based direct costs : $56,503,981</a:t>
            </a:r>
          </a:p>
          <a:p>
            <a:pPr marL="342900" indent="-342900">
              <a:buFont typeface="Arial" charset="0"/>
              <a:buAutoNum type="arabicParenR"/>
              <a:defRPr/>
            </a:pPr>
            <a:endParaRPr lang="en-CA" altLang="en-US" sz="1800" dirty="0" smtClean="0">
              <a:solidFill>
                <a:srgbClr val="002060"/>
              </a:solidFill>
              <a:latin typeface="Pigiarniq Light" pitchFamily="2" charset="0"/>
            </a:endParaRPr>
          </a:p>
          <a:p>
            <a:pPr marL="342900" indent="-342900">
              <a:buFont typeface="Arial" charset="0"/>
              <a:buAutoNum type="arabicParenR"/>
              <a:defRPr/>
            </a:pPr>
            <a:r>
              <a:rPr lang="en-CA" altLang="en-US" sz="1800" dirty="0" smtClean="0">
                <a:solidFill>
                  <a:srgbClr val="002060"/>
                </a:solidFill>
                <a:latin typeface="Pigiarniq Light" pitchFamily="2" charset="0"/>
              </a:rPr>
              <a:t>Land based indirect costs : $ 22,330,729</a:t>
            </a:r>
          </a:p>
          <a:p>
            <a:pPr marL="342900" indent="-342900">
              <a:buFont typeface="Arial" charset="0"/>
              <a:buAutoNum type="arabicParenR"/>
              <a:defRPr/>
            </a:pPr>
            <a:endParaRPr lang="en-CA" altLang="en-US" sz="1800" dirty="0" smtClean="0">
              <a:solidFill>
                <a:srgbClr val="002060"/>
              </a:solidFill>
              <a:latin typeface="Pigiarniq Light" pitchFamily="2" charset="0"/>
            </a:endParaRPr>
          </a:p>
          <a:p>
            <a:pPr marL="342900" indent="-342900">
              <a:buFont typeface="Arial" charset="0"/>
              <a:buAutoNum type="arabicParenR"/>
              <a:defRPr/>
            </a:pPr>
            <a:r>
              <a:rPr lang="en-CA" altLang="en-US" sz="1800" dirty="0" smtClean="0">
                <a:solidFill>
                  <a:srgbClr val="002060"/>
                </a:solidFill>
                <a:latin typeface="Pigiarniq Light" pitchFamily="2" charset="0"/>
              </a:rPr>
              <a:t>Total Land Costs: $ 78,834,710</a:t>
            </a:r>
          </a:p>
          <a:p>
            <a:pPr marL="342900" indent="-342900">
              <a:buFont typeface="Arial" charset="0"/>
              <a:buAutoNum type="arabicParenR"/>
              <a:defRPr/>
            </a:pPr>
            <a:endParaRPr lang="en-CA" altLang="en-US" sz="1800" dirty="0" smtClean="0">
              <a:solidFill>
                <a:srgbClr val="002060"/>
              </a:solidFill>
              <a:latin typeface="Pigiarniq Light" pitchFamily="2" charset="0"/>
            </a:endParaRPr>
          </a:p>
          <a:p>
            <a:pPr marL="342900" indent="-342900">
              <a:buFont typeface="Arial" charset="0"/>
              <a:buAutoNum type="arabicParenR"/>
              <a:defRPr/>
            </a:pPr>
            <a:r>
              <a:rPr lang="en-CA" altLang="en-US" sz="1800" dirty="0" smtClean="0">
                <a:solidFill>
                  <a:srgbClr val="002060"/>
                </a:solidFill>
                <a:latin typeface="Pigiarniq Light" pitchFamily="2" charset="0"/>
              </a:rPr>
              <a:t>Water Based direct costs: $ 5,203,711</a:t>
            </a:r>
          </a:p>
          <a:p>
            <a:pPr marL="342900" indent="-342900">
              <a:buFont typeface="Arial" charset="0"/>
              <a:buAutoNum type="arabicParenR"/>
              <a:defRPr/>
            </a:pPr>
            <a:endParaRPr lang="en-CA" altLang="en-US" sz="1800" dirty="0" smtClean="0">
              <a:solidFill>
                <a:srgbClr val="002060"/>
              </a:solidFill>
              <a:latin typeface="Pigiarniq Light" pitchFamily="2" charset="0"/>
            </a:endParaRPr>
          </a:p>
          <a:p>
            <a:pPr marL="342900" indent="-342900">
              <a:buFont typeface="Arial" charset="0"/>
              <a:buAutoNum type="arabicParenR"/>
              <a:defRPr/>
            </a:pPr>
            <a:r>
              <a:rPr lang="en-CA" altLang="en-US" sz="1800" dirty="0" smtClean="0">
                <a:solidFill>
                  <a:srgbClr val="002060"/>
                </a:solidFill>
                <a:latin typeface="Pigiarniq Light" pitchFamily="2" charset="0"/>
              </a:rPr>
              <a:t>Water Based indirect costs: $ 2,481,193</a:t>
            </a:r>
          </a:p>
          <a:p>
            <a:pPr marL="342900" indent="-342900">
              <a:buFont typeface="Arial" charset="0"/>
              <a:buAutoNum type="arabicParenR"/>
              <a:defRPr/>
            </a:pPr>
            <a:endParaRPr lang="en-CA" altLang="en-US" sz="1800" dirty="0" smtClean="0">
              <a:solidFill>
                <a:srgbClr val="002060"/>
              </a:solidFill>
              <a:latin typeface="Pigiarniq Light" pitchFamily="2" charset="0"/>
            </a:endParaRPr>
          </a:p>
          <a:p>
            <a:pPr marL="342900" indent="-342900">
              <a:buFont typeface="Arial" charset="0"/>
              <a:buAutoNum type="arabicParenR"/>
              <a:defRPr/>
            </a:pPr>
            <a:r>
              <a:rPr lang="en-CA" altLang="en-US" sz="1800" dirty="0" smtClean="0">
                <a:solidFill>
                  <a:srgbClr val="002060"/>
                </a:solidFill>
                <a:latin typeface="Pigiarniq Light" pitchFamily="2" charset="0"/>
              </a:rPr>
              <a:t>Total Water Costs: $ 7,684,904</a:t>
            </a:r>
          </a:p>
          <a:p>
            <a:pPr marL="342900" indent="-342900">
              <a:buFont typeface="Arial" charset="0"/>
              <a:buAutoNum type="arabicParenR"/>
              <a:defRPr/>
            </a:pPr>
            <a:endParaRPr lang="en-CA" altLang="en-US" sz="1800" dirty="0" smtClean="0">
              <a:solidFill>
                <a:srgbClr val="002060"/>
              </a:solidFill>
              <a:latin typeface="Pigiarniq Light" pitchFamily="2" charset="0"/>
            </a:endParaRPr>
          </a:p>
          <a:p>
            <a:pPr marL="342900" indent="-342900">
              <a:buFont typeface="Arial" charset="0"/>
              <a:buAutoNum type="arabicParenR"/>
              <a:defRPr/>
            </a:pPr>
            <a:endParaRPr lang="en-CA" altLang="en-US" sz="1800" dirty="0" smtClean="0">
              <a:solidFill>
                <a:srgbClr val="002060"/>
              </a:solidFill>
              <a:latin typeface="Pigiarniq Light" pitchFamily="2" charset="0"/>
            </a:endParaRPr>
          </a:p>
          <a:p>
            <a:pPr marL="0" indent="0">
              <a:buFont typeface="Arial" charset="0"/>
              <a:buNone/>
              <a:defRPr/>
            </a:pPr>
            <a:r>
              <a:rPr lang="en-CA" altLang="en-US" sz="1800" dirty="0">
                <a:solidFill>
                  <a:srgbClr val="002060"/>
                </a:solidFill>
                <a:latin typeface="Pigiarniq Light" pitchFamily="2" charset="0"/>
              </a:rPr>
              <a:t> </a:t>
            </a:r>
            <a:r>
              <a:rPr lang="en-CA" altLang="en-US" sz="1800" dirty="0" smtClean="0">
                <a:solidFill>
                  <a:srgbClr val="002060"/>
                </a:solidFill>
                <a:latin typeface="Pigiarniq Light" pitchFamily="2" charset="0"/>
              </a:rPr>
              <a:t>      </a:t>
            </a:r>
          </a:p>
        </p:txBody>
      </p:sp>
      <p:sp>
        <p:nvSpPr>
          <p:cNvPr id="3" name="Content Placeholder 2"/>
          <p:cNvSpPr>
            <a:spLocks noGrp="1"/>
          </p:cNvSpPr>
          <p:nvPr>
            <p:ph sz="half" idx="2"/>
          </p:nvPr>
        </p:nvSpPr>
        <p:spPr>
          <a:xfrm>
            <a:off x="4648200" y="1673352"/>
            <a:ext cx="4172272" cy="4718304"/>
          </a:xfrm>
        </p:spPr>
        <p:txBody>
          <a:bodyPr>
            <a:noAutofit/>
          </a:bodyPr>
          <a:lstStyle/>
          <a:p>
            <a:r>
              <a:rPr lang="en-US" sz="1400" b="1" dirty="0" smtClean="0">
                <a:latin typeface="nunacom" panose="00000400000000000000" pitchFamily="2" charset="0"/>
              </a:rPr>
              <a:t>r?o3u wkw5 vgpctQ5 Nm4n34g5 </a:t>
            </a:r>
            <a:r>
              <a:rPr lang="en-US" sz="1400" b="1" dirty="0" err="1" smtClean="0">
                <a:latin typeface="nunacom" panose="00000400000000000000" pitchFamily="2" charset="0"/>
              </a:rPr>
              <a:t>rNs</a:t>
            </a:r>
            <a:r>
              <a:rPr lang="en-US" sz="1400" b="1" dirty="0" smtClean="0">
                <a:latin typeface="nunacom" panose="00000400000000000000" pitchFamily="2" charset="0"/>
              </a:rPr>
              <a:t>/5 *^,%!(,^!$, xg34gnsmb, xS34t8N34g2 </a:t>
            </a:r>
            <a:r>
              <a:rPr lang="en-US" sz="1400" b="1" dirty="0" err="1" smtClean="0">
                <a:latin typeface="nunacom" panose="00000400000000000000" pitchFamily="2" charset="0"/>
              </a:rPr>
              <a:t>x?b</a:t>
            </a:r>
            <a:r>
              <a:rPr lang="en-US" sz="1400" b="1" dirty="0" smtClean="0">
                <a:latin typeface="nunacom" panose="00000400000000000000" pitchFamily="2" charset="0"/>
              </a:rPr>
              <a:t> </a:t>
            </a:r>
            <a:r>
              <a:rPr lang="en-US" sz="1400" b="1" dirty="0" err="1" smtClean="0">
                <a:latin typeface="nunacom" panose="00000400000000000000" pitchFamily="2" charset="0"/>
              </a:rPr>
              <a:t>kN</a:t>
            </a:r>
            <a:r>
              <a:rPr lang="en-US" sz="1400" b="1" dirty="0" smtClean="0">
                <a:latin typeface="nunacom" panose="00000400000000000000" pitchFamily="2" charset="0"/>
              </a:rPr>
              <a:t> xeh3izk5 sfxX5.</a:t>
            </a:r>
          </a:p>
          <a:p>
            <a:r>
              <a:rPr lang="en-US" sz="1400" b="1" dirty="0" smtClean="0">
                <a:latin typeface="nunacom" panose="00000400000000000000" pitchFamily="2" charset="0"/>
              </a:rPr>
              <a:t>r?o3u wkw5 vgpctQ5 wob34yymJ5 </a:t>
            </a:r>
            <a:r>
              <a:rPr lang="en-US" sz="1400" b="1" dirty="0" err="1" smtClean="0">
                <a:latin typeface="nunacom" panose="00000400000000000000" pitchFamily="2" charset="0"/>
              </a:rPr>
              <a:t>rNs</a:t>
            </a:r>
            <a:r>
              <a:rPr lang="en-US" sz="1400" b="1" dirty="0" smtClean="0">
                <a:latin typeface="nunacom" panose="00000400000000000000" pitchFamily="2" charset="0"/>
              </a:rPr>
              <a:t>/5 xg3iqi4 xS34t8N34g34 sfx3izk5, kNw5l wmw5l xeh3izk5, xF4g3lQ5 </a:t>
            </a:r>
            <a:r>
              <a:rPr lang="en-US" sz="1400" b="1" dirty="0" err="1" smtClean="0">
                <a:latin typeface="nunacom" panose="00000400000000000000" pitchFamily="2" charset="0"/>
              </a:rPr>
              <a:t>rNs</a:t>
            </a:r>
            <a:r>
              <a:rPr lang="en-US" sz="1400" b="1" dirty="0" smtClean="0">
                <a:latin typeface="nunacom" panose="00000400000000000000" pitchFamily="2" charset="0"/>
              </a:rPr>
              <a:t>/5 ()</a:t>
            </a:r>
            <a:r>
              <a:rPr lang="en-US" sz="1400" b="1" dirty="0" smtClean="0"/>
              <a:t>% </a:t>
            </a:r>
            <a:r>
              <a:rPr lang="en-US" sz="1400" b="1" dirty="0" smtClean="0">
                <a:latin typeface="nunacom" panose="00000400000000000000" pitchFamily="2" charset="0"/>
              </a:rPr>
              <a:t> xml  !)</a:t>
            </a:r>
            <a:r>
              <a:rPr lang="en-US" sz="1400" b="1" dirty="0" smtClean="0"/>
              <a:t>%,   </a:t>
            </a:r>
            <a:r>
              <a:rPr lang="en-US" sz="1400" b="1" dirty="0" err="1" smtClean="0">
                <a:latin typeface="nunacom" panose="00000400000000000000" pitchFamily="2" charset="0"/>
              </a:rPr>
              <a:t>bwm</a:t>
            </a:r>
            <a:r>
              <a:rPr lang="en-US" sz="1400" b="1" dirty="0" smtClean="0">
                <a:latin typeface="nunacom" panose="00000400000000000000" pitchFamily="2" charset="0"/>
              </a:rPr>
              <a:t> </a:t>
            </a:r>
            <a:r>
              <a:rPr lang="en-US" sz="1400" b="1" dirty="0" err="1" smtClean="0">
                <a:latin typeface="nunacom" panose="00000400000000000000" pitchFamily="2" charset="0"/>
              </a:rPr>
              <a:t>rNs</a:t>
            </a:r>
            <a:r>
              <a:rPr lang="en-US" sz="1400" b="1" dirty="0" smtClean="0">
                <a:latin typeface="nunacom" panose="00000400000000000000" pitchFamily="2" charset="0"/>
              </a:rPr>
              <a:t>/5 xg3iq5 </a:t>
            </a:r>
            <a:r>
              <a:rPr lang="en-US" sz="1400" b="1" dirty="0" err="1" smtClean="0">
                <a:latin typeface="nunacom" panose="00000400000000000000" pitchFamily="2" charset="0"/>
              </a:rPr>
              <a:t>sfkz</a:t>
            </a:r>
            <a:r>
              <a:rPr lang="en-US" sz="1400" b="1" dirty="0" smtClean="0">
                <a:latin typeface="nunacom" panose="00000400000000000000" pitchFamily="2" charset="0"/>
              </a:rPr>
              <a:t> xF4gic3lt4.</a:t>
            </a:r>
          </a:p>
          <a:p>
            <a:r>
              <a:rPr lang="en-US" sz="1400" b="1" dirty="0" err="1" smtClean="0">
                <a:latin typeface="nunacom" panose="00000400000000000000" pitchFamily="2" charset="0"/>
              </a:rPr>
              <a:t>rNs</a:t>
            </a:r>
            <a:r>
              <a:rPr lang="en-US" sz="1400" b="1" dirty="0" smtClean="0">
                <a:latin typeface="nunacom" panose="00000400000000000000" pitchFamily="2" charset="0"/>
              </a:rPr>
              <a:t>/5 xF4g3iq5 WoExk5 </a:t>
            </a:r>
            <a:r>
              <a:rPr lang="en-US" sz="1400" b="1" dirty="0" err="1" smtClean="0">
                <a:latin typeface="nunacom" panose="00000400000000000000" pitchFamily="2" charset="0"/>
              </a:rPr>
              <a:t>sfkz</a:t>
            </a:r>
            <a:r>
              <a:rPr lang="en-US" sz="1400" b="1" dirty="0" smtClean="0">
                <a:latin typeface="nunacom" panose="00000400000000000000" pitchFamily="2" charset="0"/>
              </a:rPr>
              <a:t>:</a:t>
            </a:r>
          </a:p>
          <a:p>
            <a:pPr marL="0" indent="0">
              <a:buNone/>
            </a:pPr>
            <a:r>
              <a:rPr lang="en-US" sz="1400" b="1" dirty="0" smtClean="0">
                <a:latin typeface="nunacom" panose="00000400000000000000" pitchFamily="2" charset="0"/>
              </a:rPr>
              <a:t>!. kNk5 %^,%)#,(*!</a:t>
            </a:r>
          </a:p>
          <a:p>
            <a:pPr marL="0" indent="0">
              <a:buNone/>
            </a:pPr>
            <a:endParaRPr lang="en-US" sz="1400" b="1" dirty="0" smtClean="0">
              <a:latin typeface="nunacom" panose="00000400000000000000" pitchFamily="2" charset="0"/>
            </a:endParaRPr>
          </a:p>
          <a:p>
            <a:pPr marL="0" indent="0">
              <a:buNone/>
            </a:pPr>
            <a:r>
              <a:rPr lang="en-US" sz="1400" b="1" dirty="0" smtClean="0">
                <a:latin typeface="nunacom" panose="00000400000000000000" pitchFamily="2" charset="0"/>
              </a:rPr>
              <a:t>@. kNk5 x4g3icDN34g5 @@,##),&amp;@(</a:t>
            </a:r>
          </a:p>
          <a:p>
            <a:pPr marL="0" indent="0">
              <a:buNone/>
            </a:pPr>
            <a:endParaRPr lang="en-US" sz="1400" b="1" dirty="0">
              <a:latin typeface="nunacom" panose="00000400000000000000" pitchFamily="2" charset="0"/>
            </a:endParaRPr>
          </a:p>
          <a:p>
            <a:pPr marL="0" indent="0">
              <a:buNone/>
            </a:pPr>
            <a:r>
              <a:rPr lang="en-US" sz="1400" b="1" dirty="0" smtClean="0">
                <a:latin typeface="nunacom" panose="00000400000000000000" pitchFamily="2" charset="0"/>
              </a:rPr>
              <a:t>#. kNk5 vtlQ5 xg34g4n5 &amp;*,*#$,&amp;!)</a:t>
            </a:r>
          </a:p>
          <a:p>
            <a:pPr marL="0" indent="0">
              <a:buNone/>
            </a:pPr>
            <a:endParaRPr lang="en-US" sz="1400" b="1" dirty="0">
              <a:latin typeface="nunacom" panose="00000400000000000000" pitchFamily="2" charset="0"/>
            </a:endParaRPr>
          </a:p>
          <a:p>
            <a:pPr marL="0" indent="0">
              <a:buNone/>
            </a:pPr>
            <a:r>
              <a:rPr lang="en-US" sz="1400" b="1" dirty="0" smtClean="0">
                <a:latin typeface="nunacom" panose="00000400000000000000" pitchFamily="2" charset="0"/>
              </a:rPr>
              <a:t>$. wm3k5 by3k5li5 xg34g4n5 %,@)#,&amp;!!</a:t>
            </a:r>
          </a:p>
          <a:p>
            <a:pPr marL="0" indent="0">
              <a:buNone/>
            </a:pPr>
            <a:endParaRPr lang="en-US" sz="1400" b="1" dirty="0">
              <a:latin typeface="nunacom" panose="00000400000000000000" pitchFamily="2" charset="0"/>
            </a:endParaRPr>
          </a:p>
          <a:p>
            <a:pPr marL="0" indent="0">
              <a:buNone/>
            </a:pPr>
            <a:r>
              <a:rPr lang="en-US" sz="1400" b="1" dirty="0" smtClean="0">
                <a:latin typeface="nunacom" panose="00000400000000000000" pitchFamily="2" charset="0"/>
              </a:rPr>
              <a:t>%. wm3k5 xg3icDN34g5 @,$*!,!(#</a:t>
            </a:r>
          </a:p>
          <a:p>
            <a:pPr marL="0" indent="0">
              <a:buNone/>
            </a:pPr>
            <a:endParaRPr lang="en-US" sz="1400" b="1" dirty="0">
              <a:latin typeface="nunacom" panose="00000400000000000000" pitchFamily="2" charset="0"/>
            </a:endParaRPr>
          </a:p>
          <a:p>
            <a:pPr marL="0" indent="0">
              <a:buNone/>
            </a:pPr>
            <a:r>
              <a:rPr lang="en-US" sz="1400" b="1" dirty="0" smtClean="0">
                <a:latin typeface="nunacom" panose="00000400000000000000" pitchFamily="2" charset="0"/>
              </a:rPr>
              <a:t>^. wm3k5 vtlQ5 xg34gn5 &amp;,^*$,()$</a:t>
            </a:r>
            <a:endParaRPr lang="en-US" sz="1400" b="1" dirty="0"/>
          </a:p>
        </p:txBody>
      </p:sp>
    </p:spTree>
    <p:extLst>
      <p:ext uri="{BB962C8B-B14F-4D97-AF65-F5344CB8AC3E}">
        <p14:creationId xmlns:p14="http://schemas.microsoft.com/office/powerpoint/2010/main" val="392126886"/>
      </p:ext>
    </p:extLst>
  </p:cSld>
  <p:clrMapOvr>
    <a:masterClrMapping/>
  </p:clrMapOvr>
  <p:transition>
    <p:fade thruBlk="1"/>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normAutofit/>
          </a:bodyPr>
          <a:lstStyle/>
          <a:p>
            <a:r>
              <a:rPr lang="en-CA" altLang="en-US" smtClean="0"/>
              <a:t>Meadowbank Security Deposit</a:t>
            </a:r>
          </a:p>
        </p:txBody>
      </p:sp>
      <p:graphicFrame>
        <p:nvGraphicFramePr>
          <p:cNvPr id="6" name="Content Placeholder 5"/>
          <p:cNvGraphicFramePr>
            <a:graphicFrameLocks noGrp="1"/>
          </p:cNvGraphicFramePr>
          <p:nvPr>
            <p:ph sz="half" idx="4294967295"/>
            <p:extLst>
              <p:ext uri="{D42A27DB-BD31-4B8C-83A1-F6EECF244321}">
                <p14:modId xmlns:p14="http://schemas.microsoft.com/office/powerpoint/2010/main" val="2634270861"/>
              </p:ext>
            </p:extLst>
          </p:nvPr>
        </p:nvGraphicFramePr>
        <p:xfrm>
          <a:off x="1043608" y="1484783"/>
          <a:ext cx="6696743" cy="5258672"/>
        </p:xfrm>
        <a:graphic>
          <a:graphicData uri="http://schemas.openxmlformats.org/drawingml/2006/table">
            <a:tbl>
              <a:tblPr>
                <a:tableStyleId>{5C22544A-7EE6-4342-B048-85BDC9FD1C3A}</a:tableStyleId>
              </a:tblPr>
              <a:tblGrid>
                <a:gridCol w="4661792"/>
                <a:gridCol w="979439"/>
                <a:gridCol w="1055512"/>
              </a:tblGrid>
              <a:tr h="265568">
                <a:tc>
                  <a:txBody>
                    <a:bodyPr/>
                    <a:lstStyle/>
                    <a:p>
                      <a:pPr algn="l" fontAlgn="b"/>
                      <a:r>
                        <a:rPr lang="en-CA" sz="1100" u="none" strike="noStrike" dirty="0">
                          <a:effectLst/>
                        </a:rPr>
                        <a:t>Summary of Security Cost Estimate</a:t>
                      </a:r>
                      <a:endParaRPr lang="en-CA" sz="1100" b="1" i="0" u="none" strike="noStrike" dirty="0">
                        <a:solidFill>
                          <a:srgbClr val="000000"/>
                        </a:solidFill>
                        <a:effectLst/>
                        <a:latin typeface="Times New Roman"/>
                      </a:endParaRPr>
                    </a:p>
                  </a:txBody>
                  <a:tcPr marL="6701" marR="6701" marT="8688" marB="0" anchor="b"/>
                </a:tc>
                <a:tc>
                  <a:txBody>
                    <a:bodyPr/>
                    <a:lstStyle/>
                    <a:p>
                      <a:pPr algn="l" fontAlgn="b"/>
                      <a:endParaRPr lang="en-CA" sz="1000" b="0" i="0" u="none" strike="noStrike">
                        <a:solidFill>
                          <a:srgbClr val="000000"/>
                        </a:solidFill>
                        <a:effectLst/>
                        <a:latin typeface="Times New Roman"/>
                      </a:endParaRPr>
                    </a:p>
                  </a:txBody>
                  <a:tcPr marL="6701" marR="6701" marT="8688" marB="0" anchor="b"/>
                </a:tc>
                <a:tc>
                  <a:txBody>
                    <a:bodyPr/>
                    <a:lstStyle/>
                    <a:p>
                      <a:pPr algn="l" fontAlgn="b"/>
                      <a:endParaRPr lang="en-CA" sz="1000" b="0" i="0" u="none" strike="noStrike">
                        <a:solidFill>
                          <a:srgbClr val="000000"/>
                        </a:solidFill>
                        <a:effectLst/>
                        <a:latin typeface="Times New Roman"/>
                      </a:endParaRPr>
                    </a:p>
                  </a:txBody>
                  <a:tcPr marL="6701" marR="6701" marT="8688" marB="0" anchor="b"/>
                </a:tc>
              </a:tr>
              <a:tr h="165491">
                <a:tc>
                  <a:txBody>
                    <a:bodyPr/>
                    <a:lstStyle/>
                    <a:p>
                      <a:pPr algn="l" fontAlgn="b"/>
                      <a:r>
                        <a:rPr lang="en-CA" sz="1100" u="none" strike="noStrike">
                          <a:effectLst/>
                        </a:rPr>
                        <a:t>Cost Item</a:t>
                      </a:r>
                      <a:endParaRPr lang="en-CA" sz="1100" b="1" i="0" u="none" strike="noStrike">
                        <a:solidFill>
                          <a:srgbClr val="000000"/>
                        </a:solidFill>
                        <a:effectLst/>
                        <a:latin typeface="Times New Roman"/>
                      </a:endParaRPr>
                    </a:p>
                  </a:txBody>
                  <a:tcPr marL="6701" marR="6701" marT="8688" marB="0" anchor="b"/>
                </a:tc>
                <a:tc>
                  <a:txBody>
                    <a:bodyPr/>
                    <a:lstStyle/>
                    <a:p>
                      <a:pPr algn="l" fontAlgn="b"/>
                      <a:r>
                        <a:rPr lang="en-CA" sz="1100" u="none" strike="noStrike">
                          <a:effectLst/>
                        </a:rPr>
                        <a:t>Sub-Total</a:t>
                      </a:r>
                      <a:endParaRPr lang="en-CA" sz="1100" b="1" i="0" u="none" strike="noStrike">
                        <a:solidFill>
                          <a:srgbClr val="000000"/>
                        </a:solidFill>
                        <a:effectLst/>
                        <a:latin typeface="Times New Roman"/>
                      </a:endParaRPr>
                    </a:p>
                  </a:txBody>
                  <a:tcPr marL="6701" marR="6701" marT="8688" marB="0" anchor="b"/>
                </a:tc>
                <a:tc>
                  <a:txBody>
                    <a:bodyPr/>
                    <a:lstStyle/>
                    <a:p>
                      <a:pPr algn="l" fontAlgn="b"/>
                      <a:r>
                        <a:rPr lang="en-CA" sz="1100" u="none" strike="noStrike">
                          <a:effectLst/>
                        </a:rPr>
                        <a:t>Component</a:t>
                      </a:r>
                      <a:endParaRPr lang="en-CA" sz="1100" b="1" i="0" u="none" strike="noStrike">
                        <a:solidFill>
                          <a:srgbClr val="000000"/>
                        </a:solidFill>
                        <a:effectLst/>
                        <a:latin typeface="Times New Roman"/>
                      </a:endParaRPr>
                    </a:p>
                  </a:txBody>
                  <a:tcPr marL="6701" marR="6701" marT="8688" marB="0" anchor="b"/>
                </a:tc>
              </a:tr>
              <a:tr h="165491">
                <a:tc>
                  <a:txBody>
                    <a:bodyPr/>
                    <a:lstStyle/>
                    <a:p>
                      <a:pPr algn="l" fontAlgn="b"/>
                      <a:r>
                        <a:rPr lang="en-CA" sz="1100" u="none" strike="noStrike">
                          <a:effectLst/>
                        </a:rPr>
                        <a:t>Direct Costs</a:t>
                      </a:r>
                      <a:endParaRPr lang="en-CA" sz="1100" b="1"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165491">
                <a:tc>
                  <a:txBody>
                    <a:bodyPr/>
                    <a:lstStyle/>
                    <a:p>
                      <a:pPr algn="l" fontAlgn="b"/>
                      <a:r>
                        <a:rPr lang="en-CA" sz="1100" u="none" strike="noStrike">
                          <a:effectLst/>
                        </a:rPr>
                        <a:t>Open Pit</a:t>
                      </a:r>
                      <a:endParaRPr lang="en-CA" sz="11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5,400</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Water</a:t>
                      </a:r>
                      <a:endParaRPr lang="en-CA" sz="1000" b="0" i="0" u="none" strike="noStrike">
                        <a:solidFill>
                          <a:srgbClr val="000000"/>
                        </a:solidFill>
                        <a:effectLst/>
                        <a:latin typeface="Times New Roman"/>
                      </a:endParaRPr>
                    </a:p>
                  </a:txBody>
                  <a:tcPr marL="6701" marR="6701" marT="8688" marB="0" anchor="b"/>
                </a:tc>
              </a:tr>
              <a:tr h="165491">
                <a:tc>
                  <a:txBody>
                    <a:bodyPr/>
                    <a:lstStyle/>
                    <a:p>
                      <a:pPr algn="l" fontAlgn="b"/>
                      <a:r>
                        <a:rPr lang="en-CA" sz="1100" u="none" strike="noStrike">
                          <a:effectLst/>
                        </a:rPr>
                        <a:t>Surface and Groundwater Managemnt</a:t>
                      </a:r>
                      <a:endParaRPr lang="en-CA" sz="11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5,198,311</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Water</a:t>
                      </a:r>
                      <a:endParaRPr lang="en-CA" sz="1000" b="0" i="0" u="none" strike="noStrike">
                        <a:solidFill>
                          <a:srgbClr val="000000"/>
                        </a:solidFill>
                        <a:effectLst/>
                        <a:latin typeface="Times New Roman"/>
                      </a:endParaRPr>
                    </a:p>
                  </a:txBody>
                  <a:tcPr marL="6701" marR="6701" marT="8688" marB="0" anchor="b"/>
                </a:tc>
              </a:tr>
              <a:tr h="322828">
                <a:tc>
                  <a:txBody>
                    <a:bodyPr/>
                    <a:lstStyle/>
                    <a:p>
                      <a:pPr algn="l" fontAlgn="b"/>
                      <a:r>
                        <a:rPr lang="en-CA" sz="1100" u="none" strike="noStrike">
                          <a:effectLst/>
                        </a:rPr>
                        <a:t>Sub-Total Water Related Costs (10% of Direct Costs)</a:t>
                      </a:r>
                      <a:endParaRPr lang="en-CA" sz="1100" b="1" i="0" u="none" strike="noStrike">
                        <a:solidFill>
                          <a:srgbClr val="000000"/>
                        </a:solidFill>
                        <a:effectLst/>
                        <a:latin typeface="Times New Roman"/>
                      </a:endParaRPr>
                    </a:p>
                  </a:txBody>
                  <a:tcPr marL="6701" marR="6701" marT="8688" marB="0" anchor="b"/>
                </a:tc>
                <a:tc>
                  <a:txBody>
                    <a:bodyPr/>
                    <a:lstStyle/>
                    <a:p>
                      <a:pPr algn="r" fontAlgn="b"/>
                      <a:r>
                        <a:rPr lang="en-CA" sz="1100" u="none" strike="noStrike">
                          <a:effectLst/>
                        </a:rPr>
                        <a:t>5,203,711</a:t>
                      </a:r>
                      <a:endParaRPr lang="en-CA" sz="1100" b="1"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165491">
                <a:tc>
                  <a:txBody>
                    <a:bodyPr/>
                    <a:lstStyle/>
                    <a:p>
                      <a:pPr algn="l" fontAlgn="b"/>
                      <a:r>
                        <a:rPr lang="en-CA" sz="1100" u="none" strike="noStrike" smtClean="0">
                          <a:effectLst/>
                        </a:rPr>
                        <a:t>Tailings </a:t>
                      </a:r>
                      <a:r>
                        <a:rPr lang="en-CA" sz="1100" u="none" strike="noStrike">
                          <a:effectLst/>
                        </a:rPr>
                        <a:t>Storage Facility</a:t>
                      </a:r>
                      <a:endParaRPr lang="en-CA" sz="11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38,716,200</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Land</a:t>
                      </a:r>
                      <a:endParaRPr lang="en-CA" sz="1000" b="0" i="0" u="none" strike="noStrike">
                        <a:solidFill>
                          <a:srgbClr val="000000"/>
                        </a:solidFill>
                        <a:effectLst/>
                        <a:latin typeface="Times New Roman"/>
                      </a:endParaRPr>
                    </a:p>
                  </a:txBody>
                  <a:tcPr marL="6701" marR="6701" marT="8688" marB="0" anchor="b"/>
                </a:tc>
              </a:tr>
              <a:tr h="165491">
                <a:tc>
                  <a:txBody>
                    <a:bodyPr/>
                    <a:lstStyle/>
                    <a:p>
                      <a:pPr algn="l" fontAlgn="b"/>
                      <a:r>
                        <a:rPr lang="en-CA" sz="1100" u="none" strike="noStrike">
                          <a:effectLst/>
                        </a:rPr>
                        <a:t>Portage Waste Rock Facility</a:t>
                      </a:r>
                      <a:endParaRPr lang="en-CA" sz="11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6,004,827</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Land</a:t>
                      </a:r>
                      <a:endParaRPr lang="en-CA" sz="1000" b="0" i="0" u="none" strike="noStrike">
                        <a:solidFill>
                          <a:srgbClr val="000000"/>
                        </a:solidFill>
                        <a:effectLst/>
                        <a:latin typeface="Times New Roman"/>
                      </a:endParaRPr>
                    </a:p>
                  </a:txBody>
                  <a:tcPr marL="6701" marR="6701" marT="8688" marB="0" anchor="b"/>
                </a:tc>
              </a:tr>
              <a:tr h="165491">
                <a:tc>
                  <a:txBody>
                    <a:bodyPr/>
                    <a:lstStyle/>
                    <a:p>
                      <a:pPr algn="l" fontAlgn="b"/>
                      <a:r>
                        <a:rPr lang="en-CA" sz="1100" u="none" strike="noStrike">
                          <a:effectLst/>
                        </a:rPr>
                        <a:t>Buildings, Equipment and Infrastructure</a:t>
                      </a:r>
                      <a:endParaRPr lang="en-CA" sz="11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10,574,770</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Land</a:t>
                      </a:r>
                      <a:endParaRPr lang="en-CA" sz="1000" b="0" i="0" u="none" strike="noStrike">
                        <a:solidFill>
                          <a:srgbClr val="000000"/>
                        </a:solidFill>
                        <a:effectLst/>
                        <a:latin typeface="Times New Roman"/>
                      </a:endParaRPr>
                    </a:p>
                  </a:txBody>
                  <a:tcPr marL="6701" marR="6701" marT="8688" marB="0" anchor="b"/>
                </a:tc>
              </a:tr>
              <a:tr h="279805">
                <a:tc>
                  <a:txBody>
                    <a:bodyPr/>
                    <a:lstStyle/>
                    <a:p>
                      <a:pPr algn="l" fontAlgn="b"/>
                      <a:r>
                        <a:rPr lang="en-CA" sz="1100" u="none" strike="noStrike">
                          <a:effectLst/>
                        </a:rPr>
                        <a:t>Chemicals and Contaiminated Soil Management</a:t>
                      </a:r>
                      <a:endParaRPr lang="en-CA" sz="11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1,208,184</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Land</a:t>
                      </a:r>
                      <a:endParaRPr lang="en-CA" sz="1000" b="0" i="0" u="none" strike="noStrike">
                        <a:solidFill>
                          <a:srgbClr val="000000"/>
                        </a:solidFill>
                        <a:effectLst/>
                        <a:latin typeface="Times New Roman"/>
                      </a:endParaRPr>
                    </a:p>
                  </a:txBody>
                  <a:tcPr marL="6701" marR="6701" marT="8688" marB="0" anchor="b"/>
                </a:tc>
              </a:tr>
              <a:tr h="322828">
                <a:tc>
                  <a:txBody>
                    <a:bodyPr/>
                    <a:lstStyle/>
                    <a:p>
                      <a:pPr algn="l" fontAlgn="b"/>
                      <a:r>
                        <a:rPr lang="en-CA" sz="1100" u="none" strike="noStrike" dirty="0">
                          <a:effectLst/>
                        </a:rPr>
                        <a:t>Sub-Total </a:t>
                      </a:r>
                      <a:r>
                        <a:rPr lang="en-CA" sz="1100" u="none" strike="noStrike" dirty="0" smtClean="0">
                          <a:effectLst/>
                        </a:rPr>
                        <a:t>Land </a:t>
                      </a:r>
                      <a:r>
                        <a:rPr lang="en-CA" sz="1100" u="none" strike="noStrike" dirty="0">
                          <a:effectLst/>
                        </a:rPr>
                        <a:t>Related Costs </a:t>
                      </a:r>
                      <a:r>
                        <a:rPr lang="en-CA" sz="1100" u="none" strike="noStrike" dirty="0" smtClean="0">
                          <a:effectLst/>
                        </a:rPr>
                        <a:t>(90</a:t>
                      </a:r>
                      <a:r>
                        <a:rPr lang="en-CA" sz="1100" u="none" strike="noStrike" dirty="0">
                          <a:effectLst/>
                        </a:rPr>
                        <a:t>% of Direct Costs)</a:t>
                      </a:r>
                      <a:endParaRPr lang="en-CA" sz="1100" b="1" i="0" u="none" strike="noStrike" dirty="0">
                        <a:solidFill>
                          <a:srgbClr val="000000"/>
                        </a:solidFill>
                        <a:effectLst/>
                        <a:latin typeface="Times New Roman"/>
                      </a:endParaRPr>
                    </a:p>
                  </a:txBody>
                  <a:tcPr marL="6701" marR="6701" marT="8688" marB="0" anchor="b"/>
                </a:tc>
                <a:tc>
                  <a:txBody>
                    <a:bodyPr/>
                    <a:lstStyle/>
                    <a:p>
                      <a:pPr algn="r" fontAlgn="b"/>
                      <a:r>
                        <a:rPr lang="en-CA" sz="1100" u="none" strike="noStrike">
                          <a:effectLst/>
                        </a:rPr>
                        <a:t>56,503,981</a:t>
                      </a:r>
                      <a:endParaRPr lang="en-CA" sz="1100" b="1"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255010">
                <a:tc>
                  <a:txBody>
                    <a:bodyPr/>
                    <a:lstStyle/>
                    <a:p>
                      <a:pPr algn="l" fontAlgn="b"/>
                      <a:r>
                        <a:rPr lang="en-CA" sz="1100" u="none" strike="noStrike" dirty="0">
                          <a:effectLst/>
                        </a:rPr>
                        <a:t>Sub-Total Direct Costs</a:t>
                      </a:r>
                      <a:endParaRPr lang="en-CA" sz="1100" b="1" i="0" u="none" strike="noStrike" dirty="0">
                        <a:solidFill>
                          <a:srgbClr val="000000"/>
                        </a:solidFill>
                        <a:effectLst/>
                        <a:latin typeface="Times New Roman"/>
                      </a:endParaRPr>
                    </a:p>
                  </a:txBody>
                  <a:tcPr marL="6701" marR="6701" marT="8688" marB="0" anchor="b"/>
                </a:tc>
                <a:tc>
                  <a:txBody>
                    <a:bodyPr/>
                    <a:lstStyle/>
                    <a:p>
                      <a:pPr algn="ctr" fontAlgn="b"/>
                      <a:r>
                        <a:rPr lang="en-CA" sz="1000" u="none" strike="noStrike">
                          <a:effectLst/>
                        </a:rPr>
                        <a:t>$61,707,692</a:t>
                      </a:r>
                      <a:endParaRPr lang="en-CA" sz="1000" b="1"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151187">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165491">
                <a:tc>
                  <a:txBody>
                    <a:bodyPr/>
                    <a:lstStyle/>
                    <a:p>
                      <a:pPr algn="l" fontAlgn="b"/>
                      <a:r>
                        <a:rPr lang="en-CA" sz="1100" u="none" strike="noStrike">
                          <a:effectLst/>
                        </a:rPr>
                        <a:t>Indirect Costs</a:t>
                      </a:r>
                      <a:endParaRPr lang="en-CA" sz="1100" b="1"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151187">
                <a:tc>
                  <a:txBody>
                    <a:bodyPr/>
                    <a:lstStyle/>
                    <a:p>
                      <a:pPr algn="l" fontAlgn="b"/>
                      <a:r>
                        <a:rPr lang="en-CA" sz="1000" u="none" strike="noStrike">
                          <a:effectLst/>
                        </a:rPr>
                        <a:t>Mobilization  /Demobilization</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4,762,500</a:t>
                      </a:r>
                      <a:endParaRPr lang="en-CA" sz="1000" b="0"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151187">
                <a:tc>
                  <a:txBody>
                    <a:bodyPr/>
                    <a:lstStyle/>
                    <a:p>
                      <a:pPr algn="l" fontAlgn="b"/>
                      <a:r>
                        <a:rPr lang="en-CA" sz="1000" u="none" strike="noStrike">
                          <a:effectLst/>
                        </a:rPr>
                        <a:t>Post Closure Monitoring and Maintenance</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2,972,373</a:t>
                      </a:r>
                      <a:endParaRPr lang="en-CA" sz="1000" b="0"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255010">
                <a:tc>
                  <a:txBody>
                    <a:bodyPr/>
                    <a:lstStyle/>
                    <a:p>
                      <a:pPr algn="l" fontAlgn="b"/>
                      <a:r>
                        <a:rPr lang="en-CA" sz="1000" u="none" strike="noStrike">
                          <a:effectLst/>
                        </a:rPr>
                        <a:t>Post Abandonment Interim Care &amp; Maintenance</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1,650,126</a:t>
                      </a:r>
                      <a:endParaRPr lang="en-CA" sz="1000" b="0"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151187">
                <a:tc>
                  <a:txBody>
                    <a:bodyPr/>
                    <a:lstStyle/>
                    <a:p>
                      <a:pPr algn="l" fontAlgn="b"/>
                      <a:r>
                        <a:rPr lang="en-CA" sz="1000" u="none" strike="noStrike">
                          <a:effectLst/>
                        </a:rPr>
                        <a:t>Engineering (5%)</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3,085,385</a:t>
                      </a:r>
                      <a:endParaRPr lang="en-CA" sz="1000" b="0"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151187">
                <a:tc>
                  <a:txBody>
                    <a:bodyPr/>
                    <a:lstStyle/>
                    <a:p>
                      <a:pPr algn="l" fontAlgn="b"/>
                      <a:r>
                        <a:rPr lang="en-CA" sz="1000" u="none" strike="noStrike">
                          <a:effectLst/>
                        </a:rPr>
                        <a:t>Project Management (5% of direct costs)</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3,085,385</a:t>
                      </a:r>
                      <a:endParaRPr lang="en-CA" sz="1000" b="0"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151187">
                <a:tc>
                  <a:txBody>
                    <a:bodyPr/>
                    <a:lstStyle/>
                    <a:p>
                      <a:pPr algn="l" fontAlgn="b"/>
                      <a:r>
                        <a:rPr lang="en-CA" sz="1000" u="none" strike="noStrike">
                          <a:effectLst/>
                        </a:rPr>
                        <a:t>Contingency (15% of direct costs)</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9,256,154</a:t>
                      </a:r>
                      <a:endParaRPr lang="en-CA" sz="1000" b="0"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255010">
                <a:tc>
                  <a:txBody>
                    <a:bodyPr/>
                    <a:lstStyle/>
                    <a:p>
                      <a:pPr algn="l" fontAlgn="b"/>
                      <a:r>
                        <a:rPr lang="en-CA" sz="1100" u="none" strike="noStrike">
                          <a:effectLst/>
                        </a:rPr>
                        <a:t>Sub-Total InDirect Costs</a:t>
                      </a:r>
                      <a:endParaRPr lang="en-CA" sz="1100" b="1"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$24,811,922</a:t>
                      </a:r>
                      <a:endParaRPr lang="en-CA" sz="1000" b="1"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322828">
                <a:tc>
                  <a:txBody>
                    <a:bodyPr/>
                    <a:lstStyle/>
                    <a:p>
                      <a:pPr algn="l" fontAlgn="b"/>
                      <a:r>
                        <a:rPr lang="en-CA" sz="1100" u="none" strike="noStrike" dirty="0" smtClean="0">
                          <a:effectLst/>
                        </a:rPr>
                        <a:t>Total Land </a:t>
                      </a:r>
                      <a:r>
                        <a:rPr lang="en-CA" sz="1100" u="none" strike="noStrike" dirty="0">
                          <a:effectLst/>
                        </a:rPr>
                        <a:t>Related Costs </a:t>
                      </a:r>
                      <a:r>
                        <a:rPr lang="en-CA" sz="1100" u="none" strike="noStrike" dirty="0" smtClean="0">
                          <a:effectLst/>
                        </a:rPr>
                        <a:t>(90</a:t>
                      </a:r>
                      <a:r>
                        <a:rPr lang="en-CA" sz="1100" u="none" strike="noStrike" dirty="0">
                          <a:effectLst/>
                        </a:rPr>
                        <a:t>% of </a:t>
                      </a:r>
                      <a:r>
                        <a:rPr lang="en-CA" sz="1100" u="none" strike="noStrike" dirty="0" err="1">
                          <a:effectLst/>
                        </a:rPr>
                        <a:t>InDirect</a:t>
                      </a:r>
                      <a:r>
                        <a:rPr lang="en-CA" sz="1100" u="none" strike="noStrike" dirty="0">
                          <a:effectLst/>
                        </a:rPr>
                        <a:t> Costs)</a:t>
                      </a:r>
                      <a:endParaRPr lang="en-CA" sz="1100" b="1" i="0" u="none" strike="noStrike" dirty="0">
                        <a:solidFill>
                          <a:srgbClr val="000000"/>
                        </a:solidFill>
                        <a:effectLst/>
                        <a:latin typeface="Times New Roman"/>
                      </a:endParaRPr>
                    </a:p>
                  </a:txBody>
                  <a:tcPr marL="6701" marR="6701" marT="8688" marB="0" anchor="b"/>
                </a:tc>
                <a:tc>
                  <a:txBody>
                    <a:bodyPr/>
                    <a:lstStyle/>
                    <a:p>
                      <a:pPr algn="ctr" fontAlgn="b"/>
                      <a:r>
                        <a:rPr lang="en-CA" sz="1000" u="none" strike="noStrike">
                          <a:effectLst/>
                        </a:rPr>
                        <a:t>$22,330,729</a:t>
                      </a:r>
                      <a:endParaRPr lang="en-CA" sz="1000" b="1"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322828">
                <a:tc>
                  <a:txBody>
                    <a:bodyPr/>
                    <a:lstStyle/>
                    <a:p>
                      <a:pPr algn="l" fontAlgn="b"/>
                      <a:r>
                        <a:rPr lang="en-CA" sz="1100" u="none" strike="noStrike" dirty="0" smtClean="0">
                          <a:effectLst/>
                        </a:rPr>
                        <a:t>Total Water </a:t>
                      </a:r>
                      <a:r>
                        <a:rPr lang="en-CA" sz="1100" u="none" strike="noStrike" dirty="0">
                          <a:effectLst/>
                        </a:rPr>
                        <a:t>Related Costs </a:t>
                      </a:r>
                      <a:r>
                        <a:rPr lang="en-CA" sz="1100" u="none" strike="noStrike" dirty="0" smtClean="0">
                          <a:effectLst/>
                        </a:rPr>
                        <a:t>(10</a:t>
                      </a:r>
                      <a:r>
                        <a:rPr lang="en-CA" sz="1100" u="none" strike="noStrike" dirty="0">
                          <a:effectLst/>
                        </a:rPr>
                        <a:t>% of </a:t>
                      </a:r>
                      <a:r>
                        <a:rPr lang="en-CA" sz="1100" u="none" strike="noStrike" dirty="0" err="1">
                          <a:effectLst/>
                        </a:rPr>
                        <a:t>InDirect</a:t>
                      </a:r>
                      <a:r>
                        <a:rPr lang="en-CA" sz="1100" u="none" strike="noStrike" dirty="0">
                          <a:effectLst/>
                        </a:rPr>
                        <a:t> Costs)</a:t>
                      </a:r>
                      <a:endParaRPr lang="en-CA" sz="1100" b="1" i="0" u="none" strike="noStrike" dirty="0">
                        <a:solidFill>
                          <a:srgbClr val="000000"/>
                        </a:solidFill>
                        <a:effectLst/>
                        <a:latin typeface="Times New Roman"/>
                      </a:endParaRPr>
                    </a:p>
                  </a:txBody>
                  <a:tcPr marL="6701" marR="6701" marT="8688" marB="0" anchor="b"/>
                </a:tc>
                <a:tc>
                  <a:txBody>
                    <a:bodyPr/>
                    <a:lstStyle/>
                    <a:p>
                      <a:pPr algn="ctr" fontAlgn="b"/>
                      <a:r>
                        <a:rPr lang="en-CA" sz="1000" u="none" strike="noStrike">
                          <a:effectLst/>
                        </a:rPr>
                        <a:t>$2,481,193</a:t>
                      </a:r>
                      <a:endParaRPr lang="en-CA" sz="1000" b="1"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279805">
                <a:tc>
                  <a:txBody>
                    <a:bodyPr/>
                    <a:lstStyle/>
                    <a:p>
                      <a:pPr algn="l" fontAlgn="b"/>
                      <a:r>
                        <a:rPr lang="en-CA" sz="1100" u="none" strike="noStrike">
                          <a:effectLst/>
                        </a:rPr>
                        <a:t>GRAND TOTAL</a:t>
                      </a:r>
                      <a:endParaRPr lang="en-CA" sz="1100" b="1" i="0" u="none" strike="noStrike">
                        <a:solidFill>
                          <a:srgbClr val="000000"/>
                        </a:solidFill>
                        <a:effectLst/>
                        <a:latin typeface="Times New Roman"/>
                      </a:endParaRPr>
                    </a:p>
                  </a:txBody>
                  <a:tcPr marL="6701" marR="6701" marT="8688" marB="0" anchor="b"/>
                </a:tc>
                <a:tc>
                  <a:txBody>
                    <a:bodyPr/>
                    <a:lstStyle/>
                    <a:p>
                      <a:pPr algn="ctr" fontAlgn="b"/>
                      <a:r>
                        <a:rPr lang="en-CA" sz="1100" u="none" strike="noStrike">
                          <a:effectLst/>
                        </a:rPr>
                        <a:t>$86,519,614</a:t>
                      </a:r>
                      <a:endParaRPr lang="en-CA" sz="1100" b="1"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dirty="0">
                          <a:effectLst/>
                        </a:rPr>
                        <a:t> </a:t>
                      </a:r>
                      <a:endParaRPr lang="en-CA" sz="1000" b="0" i="0" u="none" strike="noStrike" dirty="0">
                        <a:solidFill>
                          <a:srgbClr val="000000"/>
                        </a:solidFill>
                        <a:effectLst/>
                        <a:latin typeface="Times New Roman"/>
                      </a:endParaRPr>
                    </a:p>
                  </a:txBody>
                  <a:tcPr marL="6701" marR="6701" marT="8688" marB="0" anchor="b"/>
                </a:tc>
              </a:tr>
            </a:tbl>
          </a:graphicData>
        </a:graphic>
      </p:graphicFrame>
      <p:sp>
        <p:nvSpPr>
          <p:cNvPr id="4" name="Rectangle 5"/>
          <p:cNvSpPr txBox="1">
            <a:spLocks noChangeArrowheads="1"/>
          </p:cNvSpPr>
          <p:nvPr/>
        </p:nvSpPr>
        <p:spPr bwMode="auto">
          <a:xfrm>
            <a:off x="4648200" y="1828800"/>
            <a:ext cx="3846513" cy="431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71463" indent="-271463" algn="l" rtl="0" eaLnBrk="0" fontAlgn="base" hangingPunct="0">
              <a:spcBef>
                <a:spcPct val="20000"/>
              </a:spcBef>
              <a:spcAft>
                <a:spcPct val="20000"/>
              </a:spcAft>
              <a:buClr>
                <a:schemeClr val="tx2"/>
              </a:buClr>
              <a:buFont typeface="Arial" panose="020B0604020202020204" pitchFamily="34" charset="0"/>
              <a:buBlip>
                <a:blip r:embed="rId2"/>
              </a:buBlip>
              <a:defRPr sz="2000" b="1">
                <a:solidFill>
                  <a:schemeClr val="tx1"/>
                </a:solidFill>
                <a:latin typeface="+mn-lt"/>
                <a:ea typeface="+mn-ea"/>
                <a:cs typeface="+mn-cs"/>
              </a:defRPr>
            </a:lvl1pPr>
            <a:lvl2pPr marL="717550" indent="-268288" algn="l" rtl="0" eaLnBrk="0" fontAlgn="base" hangingPunct="0">
              <a:spcBef>
                <a:spcPct val="20000"/>
              </a:spcBef>
              <a:spcAft>
                <a:spcPct val="10000"/>
              </a:spcAft>
              <a:buClr>
                <a:schemeClr val="accent1"/>
              </a:buClr>
              <a:buSzPct val="95000"/>
              <a:buFont typeface="Wingdings" panose="05000000000000000000" pitchFamily="2" charset="2"/>
              <a:buChar char="u"/>
              <a:defRPr sz="1600" b="1">
                <a:solidFill>
                  <a:schemeClr val="tx1"/>
                </a:solidFill>
                <a:latin typeface="+mn-lt"/>
              </a:defRPr>
            </a:lvl2pPr>
            <a:lvl3pPr marL="1073150" indent="-176213" algn="l" rtl="0" eaLnBrk="0" fontAlgn="base" hangingPunct="0">
              <a:spcBef>
                <a:spcPct val="20000"/>
              </a:spcBef>
              <a:spcAft>
                <a:spcPct val="0"/>
              </a:spcAft>
              <a:buClr>
                <a:schemeClr val="tx2"/>
              </a:buClr>
              <a:buFont typeface="Symbol" panose="05050102010706020507" pitchFamily="18" charset="2"/>
              <a:buChar char="·"/>
              <a:defRPr sz="1400">
                <a:solidFill>
                  <a:schemeClr val="tx1"/>
                </a:solidFill>
                <a:latin typeface="+mn-lt"/>
              </a:defRPr>
            </a:lvl3pPr>
            <a:lvl4pPr marL="1436688" indent="-93663" algn="l" rtl="0" eaLnBrk="0" fontAlgn="base" hangingPunct="0">
              <a:spcBef>
                <a:spcPct val="20000"/>
              </a:spcBef>
              <a:spcAft>
                <a:spcPct val="0"/>
              </a:spcAft>
              <a:buClr>
                <a:schemeClr val="tx1"/>
              </a:buClr>
              <a:buFont typeface="Arial" panose="020B0604020202020204" pitchFamily="34" charset="0"/>
              <a:buChar char="-"/>
              <a:defRPr sz="1200">
                <a:solidFill>
                  <a:schemeClr val="tx1"/>
                </a:solidFill>
                <a:latin typeface="+mn-lt"/>
              </a:defRPr>
            </a:lvl4pPr>
            <a:lvl5pPr marL="1973263" indent="-179388" algn="l" rtl="0" eaLnBrk="0" fontAlgn="base" hangingPunct="0">
              <a:spcBef>
                <a:spcPct val="20000"/>
              </a:spcBef>
              <a:spcAft>
                <a:spcPct val="0"/>
              </a:spcAft>
              <a:buFont typeface="Arial" panose="020B0604020202020204" pitchFamily="34" charset="0"/>
              <a:buChar char="­"/>
              <a:defRPr sz="1200">
                <a:solidFill>
                  <a:schemeClr val="tx1"/>
                </a:solidFill>
                <a:latin typeface="+mn-lt"/>
              </a:defRPr>
            </a:lvl5pPr>
            <a:lvl6pPr marL="2430463" indent="-179388" algn="l" rtl="0" fontAlgn="base">
              <a:spcBef>
                <a:spcPct val="20000"/>
              </a:spcBef>
              <a:spcAft>
                <a:spcPct val="0"/>
              </a:spcAft>
              <a:buFont typeface="Arial" charset="0"/>
              <a:buChar char="­"/>
              <a:defRPr sz="1200">
                <a:solidFill>
                  <a:schemeClr val="tx1"/>
                </a:solidFill>
                <a:latin typeface="+mn-lt"/>
              </a:defRPr>
            </a:lvl6pPr>
            <a:lvl7pPr marL="2887663" indent="-179388" algn="l" rtl="0" fontAlgn="base">
              <a:spcBef>
                <a:spcPct val="20000"/>
              </a:spcBef>
              <a:spcAft>
                <a:spcPct val="0"/>
              </a:spcAft>
              <a:buFont typeface="Arial" charset="0"/>
              <a:buChar char="­"/>
              <a:defRPr sz="1200">
                <a:solidFill>
                  <a:schemeClr val="tx1"/>
                </a:solidFill>
                <a:latin typeface="+mn-lt"/>
              </a:defRPr>
            </a:lvl7pPr>
            <a:lvl8pPr marL="3344863" indent="-179388" algn="l" rtl="0" fontAlgn="base">
              <a:spcBef>
                <a:spcPct val="20000"/>
              </a:spcBef>
              <a:spcAft>
                <a:spcPct val="0"/>
              </a:spcAft>
              <a:buFont typeface="Arial" charset="0"/>
              <a:buChar char="­"/>
              <a:defRPr sz="1200">
                <a:solidFill>
                  <a:schemeClr val="tx1"/>
                </a:solidFill>
                <a:latin typeface="+mn-lt"/>
              </a:defRPr>
            </a:lvl8pPr>
            <a:lvl9pPr marL="3802063" indent="-179388" algn="l" rtl="0" fontAlgn="base">
              <a:spcBef>
                <a:spcPct val="20000"/>
              </a:spcBef>
              <a:spcAft>
                <a:spcPct val="0"/>
              </a:spcAft>
              <a:buFont typeface="Arial" charset="0"/>
              <a:buChar char="­"/>
              <a:defRPr sz="1200">
                <a:solidFill>
                  <a:schemeClr val="tx1"/>
                </a:solidFill>
                <a:latin typeface="+mn-lt"/>
              </a:defRPr>
            </a:lvl9pPr>
          </a:lstStyle>
          <a:p>
            <a:pPr marL="0" indent="0" eaLnBrk="1" hangingPunct="1">
              <a:spcBef>
                <a:spcPct val="90000"/>
              </a:spcBef>
              <a:buClr>
                <a:srgbClr val="073E87"/>
              </a:buClr>
              <a:buFont typeface="Arial" charset="0"/>
              <a:buNone/>
              <a:defRPr/>
            </a:pPr>
            <a:endParaRPr lang="en-CA" sz="1400" kern="0" dirty="0">
              <a:solidFill>
                <a:prstClr val="black"/>
              </a:solidFill>
              <a:latin typeface="Pigiarniq Light" pitchFamily="2" charset="0"/>
            </a:endParaRPr>
          </a:p>
        </p:txBody>
      </p:sp>
    </p:spTree>
    <p:extLst>
      <p:ext uri="{BB962C8B-B14F-4D97-AF65-F5344CB8AC3E}">
        <p14:creationId xmlns:p14="http://schemas.microsoft.com/office/powerpoint/2010/main" val="3242276590"/>
      </p:ext>
    </p:extLst>
  </p:cSld>
  <p:clrMapOvr>
    <a:masterClrMapping/>
  </p:clrMapOvr>
  <p:transition>
    <p:fade thruBlk="1"/>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normAutofit fontScale="90000"/>
          </a:bodyPr>
          <a:lstStyle/>
          <a:p>
            <a:r>
              <a:rPr lang="en-CA" altLang="en-US" dirty="0" smtClean="0"/>
              <a:t>Meadowbank Security Deposit</a:t>
            </a:r>
            <a:br>
              <a:rPr lang="en-CA" altLang="en-US" dirty="0" smtClean="0"/>
            </a:br>
            <a:r>
              <a:rPr lang="en-CA" altLang="en-US" sz="2800" dirty="0" smtClean="0">
                <a:latin typeface="nunacom" panose="00000400000000000000" pitchFamily="2" charset="0"/>
              </a:rPr>
              <a:t>xS34t8N34g2 sfx3izk5 </a:t>
            </a:r>
            <a:r>
              <a:rPr lang="en-CA" altLang="en-US" sz="2800" dirty="0" err="1" smtClean="0">
                <a:latin typeface="nunacom" panose="00000400000000000000" pitchFamily="2" charset="0"/>
              </a:rPr>
              <a:t>rNs</a:t>
            </a:r>
            <a:r>
              <a:rPr lang="en-CA" altLang="en-US" sz="2800" dirty="0" smtClean="0">
                <a:latin typeface="nunacom" panose="00000400000000000000" pitchFamily="2" charset="0"/>
              </a:rPr>
              <a:t>/5 gdymJ5</a:t>
            </a:r>
            <a:endParaRPr lang="en-CA" altLang="en-US" dirty="0" smtClean="0"/>
          </a:p>
        </p:txBody>
      </p:sp>
      <p:sp>
        <p:nvSpPr>
          <p:cNvPr id="7170" name="Content Placeholder 2"/>
          <p:cNvSpPr>
            <a:spLocks noGrp="1"/>
          </p:cNvSpPr>
          <p:nvPr>
            <p:ph sz="half" idx="1"/>
          </p:nvPr>
        </p:nvSpPr>
        <p:spPr>
          <a:xfrm>
            <a:off x="457200" y="1556792"/>
            <a:ext cx="4038600" cy="5040560"/>
          </a:xfrm>
        </p:spPr>
        <p:txBody>
          <a:bodyPr>
            <a:normAutofit fontScale="70000" lnSpcReduction="20000"/>
          </a:bodyPr>
          <a:lstStyle/>
          <a:p>
            <a:pPr>
              <a:defRPr/>
            </a:pPr>
            <a:r>
              <a:rPr lang="en-CA" altLang="en-US" sz="1800" dirty="0">
                <a:solidFill>
                  <a:srgbClr val="002060"/>
                </a:solidFill>
                <a:latin typeface="Pigiarniq Light" pitchFamily="2" charset="0"/>
              </a:rPr>
              <a:t>T</a:t>
            </a:r>
            <a:r>
              <a:rPr lang="en-CA" altLang="en-US" sz="1800" dirty="0" smtClean="0">
                <a:solidFill>
                  <a:srgbClr val="002060"/>
                </a:solidFill>
                <a:latin typeface="Pigiarniq Light" pitchFamily="2" charset="0"/>
              </a:rPr>
              <a:t>he KIA does not wish to over-bond on this project, however, the KIA is required to hold adequate security to protect its interests. This protection will be based on the following provisions within the Production Lease:</a:t>
            </a:r>
          </a:p>
          <a:p>
            <a:pPr marL="342900" indent="-342900">
              <a:buFont typeface="Arial" charset="0"/>
              <a:buAutoNum type="arabicParenR"/>
              <a:defRPr/>
            </a:pPr>
            <a:r>
              <a:rPr lang="en-CA" altLang="en-US" sz="1800" dirty="0" smtClean="0">
                <a:solidFill>
                  <a:srgbClr val="002060"/>
                </a:solidFill>
                <a:latin typeface="Pigiarniq Light" pitchFamily="2" charset="0"/>
              </a:rPr>
              <a:t>AEM must deposit a Reclamation Security Deposit with the KIA. The final amount is based on the AEM’s Reclamation Plan.</a:t>
            </a:r>
          </a:p>
          <a:p>
            <a:pPr marL="342900" indent="-342900">
              <a:buFont typeface="Arial" charset="0"/>
              <a:buAutoNum type="arabicParenR"/>
              <a:defRPr/>
            </a:pPr>
            <a:r>
              <a:rPr lang="en-CA" altLang="en-US" sz="1800" dirty="0" smtClean="0">
                <a:solidFill>
                  <a:srgbClr val="002060"/>
                </a:solidFill>
                <a:latin typeface="Pigiarniq Light" pitchFamily="2" charset="0"/>
              </a:rPr>
              <a:t>The Reclamation Security Deposit can be accessed by the KIA if AEM breaches any material term, covenant or condition of the Lease pertaining to its obligations relating to the environment or abandonment of the </a:t>
            </a:r>
            <a:r>
              <a:rPr lang="en-CA" altLang="en-US" sz="1800" dirty="0" err="1" smtClean="0">
                <a:solidFill>
                  <a:srgbClr val="002060"/>
                </a:solidFill>
                <a:latin typeface="Pigiarniq Light" pitchFamily="2" charset="0"/>
              </a:rPr>
              <a:t>Meadowbank</a:t>
            </a:r>
            <a:r>
              <a:rPr lang="en-CA" altLang="en-US" sz="1800" dirty="0" smtClean="0">
                <a:solidFill>
                  <a:srgbClr val="002060"/>
                </a:solidFill>
                <a:latin typeface="Pigiarniq Light" pitchFamily="2" charset="0"/>
              </a:rPr>
              <a:t> Project, and fails to remedy such breach within the time permitted under the Lease.</a:t>
            </a:r>
          </a:p>
          <a:p>
            <a:pPr marL="342900" indent="-342900">
              <a:buFont typeface="Arial" charset="0"/>
              <a:buAutoNum type="arabicParenR"/>
              <a:defRPr/>
            </a:pPr>
            <a:r>
              <a:rPr lang="en-CA" altLang="en-US" sz="1800" dirty="0" smtClean="0">
                <a:solidFill>
                  <a:srgbClr val="002060"/>
                </a:solidFill>
                <a:latin typeface="Pigiarniq Light" pitchFamily="2" charset="0"/>
              </a:rPr>
              <a:t>If the KIA draws on the Reclamation Security Deposit, AEM must, within five (5) business days ‘ receipt of written notice from the KIA, increase the Reclamation Security Deposit by the amount that was drawn on by the KIA.</a:t>
            </a:r>
          </a:p>
          <a:p>
            <a:pPr marL="342900" indent="-342900">
              <a:buFont typeface="Arial" charset="0"/>
              <a:buAutoNum type="arabicParenR"/>
              <a:defRPr/>
            </a:pPr>
            <a:r>
              <a:rPr lang="en-CA" altLang="en-US" sz="1800" dirty="0" smtClean="0">
                <a:solidFill>
                  <a:srgbClr val="002060"/>
                </a:solidFill>
                <a:latin typeface="Pigiarniq Light" pitchFamily="2" charset="0"/>
              </a:rPr>
              <a:t>If at any time the Reclamation Plan identifies an increase in costs for reclamation of the Project, AEM must, within five (5) business days ‘ receipt of written notice from the KIA, increase the Reclamation Security Deposit by the amount of such increase in costs.</a:t>
            </a:r>
          </a:p>
          <a:p>
            <a:pPr marL="342900" indent="-342900">
              <a:buFont typeface="Arial" charset="0"/>
              <a:buAutoNum type="arabicParenR"/>
              <a:defRPr/>
            </a:pPr>
            <a:endParaRPr lang="en-CA" altLang="en-US" sz="1800" dirty="0" smtClean="0">
              <a:solidFill>
                <a:srgbClr val="002060"/>
              </a:solidFill>
              <a:latin typeface="Pigiarniq Light" pitchFamily="2" charset="0"/>
            </a:endParaRPr>
          </a:p>
        </p:txBody>
      </p:sp>
      <p:sp>
        <p:nvSpPr>
          <p:cNvPr id="2" name="Content Placeholder 1"/>
          <p:cNvSpPr>
            <a:spLocks noGrp="1"/>
          </p:cNvSpPr>
          <p:nvPr>
            <p:ph sz="half" idx="2"/>
          </p:nvPr>
        </p:nvSpPr>
        <p:spPr>
          <a:xfrm>
            <a:off x="4648200" y="1484784"/>
            <a:ext cx="4038600" cy="5373216"/>
          </a:xfrm>
        </p:spPr>
        <p:txBody>
          <a:bodyPr>
            <a:noAutofit/>
          </a:bodyPr>
          <a:lstStyle/>
          <a:p>
            <a:r>
              <a:rPr lang="en-US" sz="1200" b="1" dirty="0" smtClean="0">
                <a:latin typeface="nunacom" panose="00000400000000000000" pitchFamily="2" charset="0"/>
              </a:rPr>
              <a:t>r?o3u wkw5 vgpctQ5 </a:t>
            </a:r>
            <a:r>
              <a:rPr lang="en-US" sz="1200" b="1" dirty="0" err="1" smtClean="0">
                <a:latin typeface="nunacom" panose="00000400000000000000" pitchFamily="2" charset="0"/>
              </a:rPr>
              <a:t>rNs</a:t>
            </a:r>
            <a:r>
              <a:rPr lang="en-US" sz="1200" b="1" dirty="0" smtClean="0">
                <a:latin typeface="nunacom" panose="00000400000000000000" pitchFamily="2" charset="0"/>
              </a:rPr>
              <a:t>/i4 xg3iqk5 cqsthxqg5, </a:t>
            </a:r>
            <a:r>
              <a:rPr lang="en-US" sz="1200" b="1" dirty="0" err="1" smtClean="0">
                <a:latin typeface="nunacom" panose="00000400000000000000" pitchFamily="2" charset="0"/>
              </a:rPr>
              <a:t>ryxio</a:t>
            </a:r>
            <a:r>
              <a:rPr lang="en-US" sz="1200" b="1" dirty="0" smtClean="0">
                <a:latin typeface="nunacom" panose="00000400000000000000" pitchFamily="2" charset="0"/>
              </a:rPr>
              <a:t> xuxfcDmJ5 xyq5 </a:t>
            </a:r>
            <a:r>
              <a:rPr lang="en-US" sz="1200" b="1" dirty="0" err="1" smtClean="0">
                <a:latin typeface="nunacom" panose="00000400000000000000" pitchFamily="2" charset="0"/>
              </a:rPr>
              <a:t>rNs</a:t>
            </a:r>
            <a:r>
              <a:rPr lang="en-US" sz="1200" b="1" dirty="0" smtClean="0">
                <a:latin typeface="nunacom" panose="00000400000000000000" pitchFamily="2" charset="0"/>
              </a:rPr>
              <a:t>/34gix3mb.  </a:t>
            </a:r>
            <a:r>
              <a:rPr lang="en-US" sz="1200" b="1" dirty="0" err="1" smtClean="0">
                <a:latin typeface="nunacom" panose="00000400000000000000" pitchFamily="2" charset="0"/>
              </a:rPr>
              <a:t>rNs</a:t>
            </a:r>
            <a:r>
              <a:rPr lang="en-US" sz="1200" b="1" dirty="0" smtClean="0">
                <a:latin typeface="nunacom" panose="00000400000000000000" pitchFamily="2" charset="0"/>
              </a:rPr>
              <a:t>/5 xuxfif5 xgDN34g5 </a:t>
            </a:r>
            <a:r>
              <a:rPr lang="en-US" sz="1200" b="1" dirty="0" err="1" smtClean="0">
                <a:latin typeface="nunacom" panose="00000400000000000000" pitchFamily="2" charset="0"/>
              </a:rPr>
              <a:t>sfkz</a:t>
            </a:r>
            <a:r>
              <a:rPr lang="en-US" sz="1200" b="1" dirty="0" smtClean="0">
                <a:latin typeface="nunacom" panose="00000400000000000000" pitchFamily="2" charset="0"/>
              </a:rPr>
              <a:t>, kNj5 xg34gx3mb s/C4bEx5:</a:t>
            </a:r>
          </a:p>
          <a:p>
            <a:pPr marL="0" indent="0">
              <a:buNone/>
            </a:pPr>
            <a:endParaRPr lang="en-US" sz="1200" b="1" dirty="0">
              <a:latin typeface="nunacom" panose="00000400000000000000" pitchFamily="2" charset="0"/>
            </a:endParaRPr>
          </a:p>
          <a:p>
            <a:pPr marL="0" indent="0">
              <a:buNone/>
            </a:pPr>
            <a:r>
              <a:rPr lang="en-US" sz="1200" b="1" dirty="0" smtClean="0">
                <a:latin typeface="nunacom" panose="00000400000000000000" pitchFamily="2" charset="0"/>
              </a:rPr>
              <a:t>!. x[if </a:t>
            </a:r>
            <a:r>
              <a:rPr lang="en-US" sz="1200" b="1" dirty="0" err="1" smtClean="0">
                <a:latin typeface="nunacom" panose="00000400000000000000" pitchFamily="2" charset="0"/>
              </a:rPr>
              <a:t>wf</a:t>
            </a:r>
            <a:r>
              <a:rPr lang="en-US" sz="1200" b="1" dirty="0" smtClean="0">
                <a:latin typeface="nunacom" panose="00000400000000000000" pitchFamily="2" charset="0"/>
              </a:rPr>
              <a:t> sC4bEx5 </a:t>
            </a:r>
            <a:r>
              <a:rPr lang="en-US" sz="1200" b="1" dirty="0" err="1" smtClean="0">
                <a:latin typeface="nunacom" panose="00000400000000000000" pitchFamily="2" charset="0"/>
              </a:rPr>
              <a:t>giyym</a:t>
            </a:r>
            <a:r>
              <a:rPr lang="en-US" sz="1200" b="1" dirty="0" smtClean="0">
                <a:latin typeface="nunacom" panose="00000400000000000000" pitchFamily="2" charset="0"/>
              </a:rPr>
              <a:t>/Exo5 </a:t>
            </a:r>
            <a:r>
              <a:rPr lang="en-US" sz="1200" b="1" dirty="0" err="1" smtClean="0">
                <a:latin typeface="nunacom" panose="00000400000000000000" pitchFamily="2" charset="0"/>
              </a:rPr>
              <a:t>rNs</a:t>
            </a:r>
            <a:r>
              <a:rPr lang="en-US" sz="1200" b="1" dirty="0" smtClean="0">
                <a:latin typeface="nunacom" panose="00000400000000000000" pitchFamily="2" charset="0"/>
              </a:rPr>
              <a:t>/i4 sfx3izk5 xg34g4n5 kNs2 xeh3izk5, </a:t>
            </a:r>
            <a:r>
              <a:rPr lang="en-US" sz="1200" b="1" dirty="0" err="1" smtClean="0">
                <a:latin typeface="nunacom" panose="00000400000000000000" pitchFamily="2" charset="0"/>
              </a:rPr>
              <a:t>bfx</a:t>
            </a:r>
            <a:r>
              <a:rPr lang="en-US" sz="1200" b="1" dirty="0" smtClean="0">
                <a:latin typeface="nunacom" panose="00000400000000000000" pitchFamily="2" charset="0"/>
              </a:rPr>
              <a:t> r?o3u wkw5 vgpctQk5 </a:t>
            </a:r>
            <a:r>
              <a:rPr lang="en-US" sz="1200" b="1" dirty="0" err="1" smtClean="0">
                <a:latin typeface="nunacom" panose="00000400000000000000" pitchFamily="2" charset="0"/>
              </a:rPr>
              <a:t>tAu</a:t>
            </a:r>
            <a:r>
              <a:rPr lang="en-US" sz="1200" b="1" dirty="0" smtClean="0">
                <a:latin typeface="nunacom" panose="00000400000000000000" pitchFamily="2" charset="0"/>
              </a:rPr>
              <a:t>/slt4.  </a:t>
            </a:r>
            <a:r>
              <a:rPr lang="en-US" sz="1200" b="1" dirty="0" err="1" smtClean="0">
                <a:latin typeface="nunacom" panose="00000400000000000000" pitchFamily="2" charset="0"/>
              </a:rPr>
              <a:t>ryxi</a:t>
            </a:r>
            <a:r>
              <a:rPr lang="en-US" sz="1200" b="1" dirty="0" smtClean="0">
                <a:latin typeface="nunacom" panose="00000400000000000000" pitchFamily="2" charset="0"/>
              </a:rPr>
              <a:t> </a:t>
            </a:r>
            <a:r>
              <a:rPr lang="en-US" sz="1200" b="1" dirty="0" err="1" smtClean="0">
                <a:latin typeface="nunacom" panose="00000400000000000000" pitchFamily="2" charset="0"/>
              </a:rPr>
              <a:t>rNs</a:t>
            </a:r>
            <a:r>
              <a:rPr lang="en-US" sz="1200" b="1" dirty="0" smtClean="0">
                <a:latin typeface="nunacom" panose="00000400000000000000" pitchFamily="2" charset="0"/>
              </a:rPr>
              <a:t>/5 xuhiq5, NmQxc34g5 kNs2 xeh3izk5.</a:t>
            </a:r>
          </a:p>
          <a:p>
            <a:pPr marL="0" indent="0">
              <a:buNone/>
            </a:pPr>
            <a:endParaRPr lang="en-US" sz="1200" b="1" dirty="0">
              <a:latin typeface="nunacom" panose="00000400000000000000" pitchFamily="2" charset="0"/>
            </a:endParaRPr>
          </a:p>
          <a:p>
            <a:pPr marL="0" indent="0">
              <a:buNone/>
            </a:pPr>
            <a:r>
              <a:rPr lang="en-US" sz="1200" b="1" dirty="0" smtClean="0">
                <a:latin typeface="nunacom" panose="00000400000000000000" pitchFamily="2" charset="0"/>
              </a:rPr>
              <a:t>@. kNs2 xeh3izk5 </a:t>
            </a:r>
            <a:r>
              <a:rPr lang="en-US" sz="1200" b="1" dirty="0" err="1" smtClean="0">
                <a:latin typeface="nunacom" panose="00000400000000000000" pitchFamily="2" charset="0"/>
              </a:rPr>
              <a:t>rNs</a:t>
            </a:r>
            <a:r>
              <a:rPr lang="en-US" sz="1200" b="1" dirty="0" smtClean="0">
                <a:latin typeface="nunacom" panose="00000400000000000000" pitchFamily="2" charset="0"/>
              </a:rPr>
              <a:t>/5 gdymJ5, r?o3u wkw5 vgpctQ5 xgDN34bq5 cfAux34, x[if </a:t>
            </a:r>
            <a:r>
              <a:rPr lang="en-US" sz="1200" b="1" dirty="0" err="1" smtClean="0">
                <a:latin typeface="nunacom" panose="00000400000000000000" pitchFamily="2" charset="0"/>
              </a:rPr>
              <a:t>wf</a:t>
            </a:r>
            <a:r>
              <a:rPr lang="en-US" sz="1200" b="1" dirty="0" smtClean="0">
                <a:latin typeface="nunacom" panose="00000400000000000000" pitchFamily="2" charset="0"/>
              </a:rPr>
              <a:t> s/C4bEx5 ydu5y4Xb xqDti4, kNs2 xg3izk5 xqDti4, Nwn5 moZwi4l ydu5y4Xb, xS34t8N34g3l emZsX5 xml yduizk5 </a:t>
            </a:r>
            <a:r>
              <a:rPr lang="en-US" sz="1200" b="1" dirty="0" err="1" smtClean="0">
                <a:latin typeface="nunacom" panose="00000400000000000000" pitchFamily="2" charset="0"/>
              </a:rPr>
              <a:t>xeQxqXb</a:t>
            </a:r>
            <a:r>
              <a:rPr lang="en-US" sz="1200" b="1" dirty="0" smtClean="0">
                <a:latin typeface="nunacom" panose="00000400000000000000" pitchFamily="2" charset="0"/>
              </a:rPr>
              <a:t> s/C4bEx5.  Mwn5 moQxcMEg34.</a:t>
            </a:r>
          </a:p>
          <a:p>
            <a:pPr marL="0" indent="0">
              <a:buNone/>
            </a:pPr>
            <a:endParaRPr lang="en-US" sz="1200" b="1" dirty="0">
              <a:latin typeface="nunacom" panose="00000400000000000000" pitchFamily="2" charset="0"/>
            </a:endParaRPr>
          </a:p>
          <a:p>
            <a:pPr marL="0" indent="0">
              <a:buNone/>
            </a:pPr>
            <a:r>
              <a:rPr lang="en-US" sz="1200" b="1" dirty="0" smtClean="0">
                <a:latin typeface="nunacom" panose="00000400000000000000" pitchFamily="2" charset="0"/>
              </a:rPr>
              <a:t>#. r?o3u wkw5 vgpctQ5 </a:t>
            </a:r>
            <a:r>
              <a:rPr lang="en-US" sz="1200" b="1" dirty="0" err="1" smtClean="0">
                <a:latin typeface="nunacom" panose="00000400000000000000" pitchFamily="2" charset="0"/>
              </a:rPr>
              <a:t>rNs</a:t>
            </a:r>
            <a:r>
              <a:rPr lang="en-US" sz="1200" b="1" dirty="0" smtClean="0">
                <a:latin typeface="nunacom" panose="00000400000000000000" pitchFamily="2" charset="0"/>
              </a:rPr>
              <a:t>/i4 gdymJi4 tAyQx34Xb, x[if </a:t>
            </a:r>
            <a:r>
              <a:rPr lang="en-US" sz="1200" b="1" dirty="0" err="1" smtClean="0">
                <a:latin typeface="nunacom" panose="00000400000000000000" pitchFamily="2" charset="0"/>
              </a:rPr>
              <a:t>wf</a:t>
            </a:r>
            <a:r>
              <a:rPr lang="en-US" sz="1200" b="1" dirty="0" smtClean="0">
                <a:latin typeface="nunacom" panose="00000400000000000000" pitchFamily="2" charset="0"/>
              </a:rPr>
              <a:t> s/C4bEx5 ttCExc34g5 </a:t>
            </a:r>
            <a:r>
              <a:rPr lang="en-US" sz="1200" b="1" dirty="0" err="1" smtClean="0">
                <a:latin typeface="nunacom" panose="00000400000000000000" pitchFamily="2" charset="0"/>
              </a:rPr>
              <a:t>rNs</a:t>
            </a:r>
            <a:r>
              <a:rPr lang="en-US" sz="1200" b="1" dirty="0" smtClean="0">
                <a:latin typeface="nunacom" panose="00000400000000000000" pitchFamily="2" charset="0"/>
              </a:rPr>
              <a:t>/i4 gAyJtu4 ttcu4 gilQ5 r?o3u wkw5 vgpctQfk5.  </a:t>
            </a:r>
            <a:r>
              <a:rPr lang="en-US" sz="1200" b="1" dirty="0" err="1" smtClean="0">
                <a:latin typeface="nunacom" panose="00000400000000000000" pitchFamily="2" charset="0"/>
              </a:rPr>
              <a:t>rNs</a:t>
            </a:r>
            <a:r>
              <a:rPr lang="en-US" sz="1200" b="1" dirty="0" smtClean="0">
                <a:latin typeface="nunacom" panose="00000400000000000000" pitchFamily="2" charset="0"/>
              </a:rPr>
              <a:t>/5l xqoEx3lQ5, r?o3u wkw5 vgpctQ5 ttC4bqi4 xqoExizi4.</a:t>
            </a:r>
          </a:p>
          <a:p>
            <a:pPr marL="0" indent="0">
              <a:buNone/>
            </a:pPr>
            <a:endParaRPr lang="en-US" sz="1200" b="1" dirty="0">
              <a:latin typeface="nunacom" panose="00000400000000000000" pitchFamily="2" charset="0"/>
            </a:endParaRPr>
          </a:p>
          <a:p>
            <a:pPr marL="0" indent="0">
              <a:buNone/>
            </a:pPr>
            <a:r>
              <a:rPr lang="en-US" sz="1200" b="1" dirty="0" smtClean="0">
                <a:latin typeface="nunacom" panose="00000400000000000000" pitchFamily="2" charset="0"/>
              </a:rPr>
              <a:t>$. </a:t>
            </a:r>
            <a:r>
              <a:rPr lang="en-US" sz="1200" b="1" dirty="0" err="1" smtClean="0">
                <a:latin typeface="nunacom" panose="00000400000000000000" pitchFamily="2" charset="0"/>
              </a:rPr>
              <a:t>rNs</a:t>
            </a:r>
            <a:r>
              <a:rPr lang="en-US" sz="1200" b="1" dirty="0" smtClean="0">
                <a:latin typeface="nunacom" panose="00000400000000000000" pitchFamily="2" charset="0"/>
              </a:rPr>
              <a:t>/5 </a:t>
            </a:r>
            <a:r>
              <a:rPr lang="en-US" sz="1200" b="1" dirty="0" err="1" smtClean="0">
                <a:latin typeface="nunacom" panose="00000400000000000000" pitchFamily="2" charset="0"/>
              </a:rPr>
              <a:t>xj</a:t>
            </a:r>
            <a:r>
              <a:rPr lang="en-US" sz="1200" b="1" dirty="0" smtClean="0">
                <a:latin typeface="nunacom" panose="00000400000000000000" pitchFamily="2" charset="0"/>
              </a:rPr>
              <a:t>/sQx34g5 r?o3u wkw5 vgpctQfi5 kNs2 xeh3izk5 xS34t8N34g34 sfxX5, xqoEx3iz, </a:t>
            </a:r>
            <a:r>
              <a:rPr lang="en-US" sz="1200" b="1" dirty="0" err="1" smtClean="0">
                <a:latin typeface="nunacom" panose="00000400000000000000" pitchFamily="2" charset="0"/>
              </a:rPr>
              <a:t>ttCsys</a:t>
            </a:r>
            <a:r>
              <a:rPr lang="en-US" sz="1200" b="1" dirty="0" smtClean="0">
                <a:latin typeface="nunacom" panose="00000400000000000000" pitchFamily="2" charset="0"/>
              </a:rPr>
              <a:t>/Exo4 x[if </a:t>
            </a:r>
            <a:r>
              <a:rPr lang="en-US" sz="1200" b="1" dirty="0" err="1" smtClean="0">
                <a:latin typeface="nunacom" panose="00000400000000000000" pitchFamily="2" charset="0"/>
              </a:rPr>
              <a:t>wf</a:t>
            </a:r>
            <a:r>
              <a:rPr lang="en-US" sz="1200" b="1" dirty="0" smtClean="0">
                <a:latin typeface="nunacom" panose="00000400000000000000" pitchFamily="2" charset="0"/>
              </a:rPr>
              <a:t> s/C4bExi5 G%H s2l5 WxictNQ5.  </a:t>
            </a:r>
            <a:endParaRPr lang="en-US" sz="1200" b="1" dirty="0">
              <a:latin typeface="nunacom" panose="00000400000000000000" pitchFamily="2" charset="0"/>
            </a:endParaRPr>
          </a:p>
        </p:txBody>
      </p:sp>
    </p:spTree>
    <p:extLst>
      <p:ext uri="{BB962C8B-B14F-4D97-AF65-F5344CB8AC3E}">
        <p14:creationId xmlns:p14="http://schemas.microsoft.com/office/powerpoint/2010/main" val="3768187875"/>
      </p:ext>
    </p:extLst>
  </p:cSld>
  <p:clrMapOvr>
    <a:masterClrMapping/>
  </p:clrMapOvr>
  <p:transition>
    <p:fade thruBlk="1"/>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normAutofit fontScale="90000"/>
          </a:bodyPr>
          <a:lstStyle/>
          <a:p>
            <a:r>
              <a:rPr lang="en-CA" altLang="en-US" dirty="0" err="1" smtClean="0"/>
              <a:t>Meadowbank</a:t>
            </a:r>
            <a:r>
              <a:rPr lang="en-CA" altLang="en-US" dirty="0" smtClean="0"/>
              <a:t> Security Deposit</a:t>
            </a:r>
            <a:r>
              <a:rPr lang="en-CA" altLang="en-US" dirty="0"/>
              <a:t/>
            </a:r>
            <a:br>
              <a:rPr lang="en-CA" altLang="en-US" dirty="0"/>
            </a:br>
            <a:r>
              <a:rPr lang="en-CA" altLang="en-US" sz="3100" dirty="0">
                <a:latin typeface="nunacom" panose="00000400000000000000" pitchFamily="2" charset="0"/>
              </a:rPr>
              <a:t>xS34t8N34g2 sfx3izk5 </a:t>
            </a:r>
            <a:r>
              <a:rPr lang="en-CA" altLang="en-US" sz="3100" dirty="0" err="1">
                <a:latin typeface="nunacom" panose="00000400000000000000" pitchFamily="2" charset="0"/>
              </a:rPr>
              <a:t>rNs</a:t>
            </a:r>
            <a:r>
              <a:rPr lang="en-CA" altLang="en-US" sz="3100" dirty="0">
                <a:latin typeface="nunacom" panose="00000400000000000000" pitchFamily="2" charset="0"/>
              </a:rPr>
              <a:t>/5 gdymJ5</a:t>
            </a:r>
            <a:endParaRPr lang="en-CA" altLang="en-US" sz="3100" dirty="0" smtClean="0">
              <a:latin typeface="nunacom" panose="00000400000000000000" pitchFamily="2" charset="0"/>
            </a:endParaRPr>
          </a:p>
        </p:txBody>
      </p:sp>
      <p:sp>
        <p:nvSpPr>
          <p:cNvPr id="7171" name="Content Placeholder 2"/>
          <p:cNvSpPr>
            <a:spLocks noGrp="1"/>
          </p:cNvSpPr>
          <p:nvPr>
            <p:ph sz="half" idx="1"/>
          </p:nvPr>
        </p:nvSpPr>
        <p:spPr/>
        <p:txBody>
          <a:bodyPr>
            <a:normAutofit fontScale="85000" lnSpcReduction="10000"/>
          </a:bodyPr>
          <a:lstStyle/>
          <a:p>
            <a:pPr marL="0" indent="0">
              <a:buFont typeface="Arial" charset="0"/>
              <a:buNone/>
            </a:pPr>
            <a:r>
              <a:rPr lang="en-CA" altLang="en-US" sz="1800" dirty="0" smtClean="0">
                <a:solidFill>
                  <a:srgbClr val="002060"/>
                </a:solidFill>
                <a:latin typeface="Pigiarniq Light" pitchFamily="2" charset="0"/>
              </a:rPr>
              <a:t>5) The Reclamation Security </a:t>
            </a:r>
            <a:r>
              <a:rPr lang="en-CA" altLang="en-US" sz="1800" dirty="0" smtClean="0">
                <a:solidFill>
                  <a:srgbClr val="002060"/>
                </a:solidFill>
              </a:rPr>
              <a:t>Deposit</a:t>
            </a:r>
            <a:r>
              <a:rPr lang="en-CA" altLang="en-US" sz="1800" dirty="0" smtClean="0">
                <a:solidFill>
                  <a:srgbClr val="002060"/>
                </a:solidFill>
                <a:latin typeface="Pigiarniq Light" pitchFamily="2" charset="0"/>
              </a:rPr>
              <a:t> must be in a form and content acceptable to the KIA. In the normal course, the KIA would require a Letter of Credit, which will ensure it may be accessed by the KIA regardless of AEM’s financial circumstances.</a:t>
            </a:r>
          </a:p>
          <a:p>
            <a:pPr marL="0" indent="0">
              <a:buFont typeface="Arial" charset="0"/>
              <a:buNone/>
            </a:pPr>
            <a:r>
              <a:rPr lang="en-CA" altLang="en-US" sz="1800" dirty="0" smtClean="0">
                <a:solidFill>
                  <a:srgbClr val="002060"/>
                </a:solidFill>
                <a:latin typeface="Pigiarniq Light" pitchFamily="2" charset="0"/>
              </a:rPr>
              <a:t>6) </a:t>
            </a:r>
            <a:r>
              <a:rPr lang="en-CA" altLang="en-US" dirty="0" smtClean="0">
                <a:solidFill>
                  <a:srgbClr val="002060"/>
                </a:solidFill>
                <a:latin typeface="Pigiarniq Light" pitchFamily="2" charset="0"/>
              </a:rPr>
              <a:t>Upon receipt of confirmation from all regulatory bodies governing the Meadowbank Project that AEM has fulfilled all project closure and reclamation requirements, the KIA will release the Reclamation Security Deposit to AEM. </a:t>
            </a:r>
            <a:endParaRPr lang="en-CA" altLang="en-US" sz="1800" dirty="0" smtClean="0">
              <a:solidFill>
                <a:srgbClr val="002060"/>
              </a:solidFill>
              <a:latin typeface="Pigiarniq Light" pitchFamily="2" charset="0"/>
            </a:endParaRPr>
          </a:p>
        </p:txBody>
      </p:sp>
      <p:sp>
        <p:nvSpPr>
          <p:cNvPr id="2" name="Content Placeholder 1"/>
          <p:cNvSpPr>
            <a:spLocks noGrp="1"/>
          </p:cNvSpPr>
          <p:nvPr>
            <p:ph sz="half" idx="2"/>
          </p:nvPr>
        </p:nvSpPr>
        <p:spPr/>
        <p:txBody>
          <a:bodyPr>
            <a:normAutofit fontScale="85000" lnSpcReduction="10000"/>
          </a:bodyPr>
          <a:lstStyle/>
          <a:p>
            <a:pPr marL="0" indent="0">
              <a:buNone/>
            </a:pPr>
            <a:r>
              <a:rPr lang="en-US" sz="1600" b="1" dirty="0" smtClean="0">
                <a:latin typeface="nunacom" panose="00000400000000000000" pitchFamily="2" charset="0"/>
              </a:rPr>
              <a:t>%. xS34t8N34g34 xfx34X5 kNs2 xeh3izk5, </a:t>
            </a:r>
            <a:r>
              <a:rPr lang="en-US" sz="1600" b="1" dirty="0" err="1" smtClean="0">
                <a:latin typeface="nunacom" panose="00000400000000000000" pitchFamily="2" charset="0"/>
              </a:rPr>
              <a:t>rNs</a:t>
            </a:r>
            <a:r>
              <a:rPr lang="en-US" sz="1600" b="1" dirty="0" smtClean="0">
                <a:latin typeface="nunacom" panose="00000400000000000000" pitchFamily="2" charset="0"/>
              </a:rPr>
              <a:t>/5 gdymJ5 xo/Jaiq5 NmQxc34g5 r?o3u wkw5 vgpctQfk5.  </a:t>
            </a:r>
            <a:r>
              <a:rPr lang="en-US" sz="1600" b="1" dirty="0" err="1" smtClean="0">
                <a:latin typeface="nunacom" panose="00000400000000000000" pitchFamily="2" charset="0"/>
              </a:rPr>
              <a:t>ryxi</a:t>
            </a:r>
            <a:r>
              <a:rPr lang="en-US" sz="1600" b="1" dirty="0" smtClean="0">
                <a:latin typeface="nunacom" panose="00000400000000000000" pitchFamily="2" charset="0"/>
              </a:rPr>
              <a:t> x2dbsZJ4g34 </a:t>
            </a:r>
            <a:r>
              <a:rPr lang="en-US" sz="1600" b="1" dirty="0" err="1" smtClean="0">
                <a:latin typeface="nunacom" panose="00000400000000000000" pitchFamily="2" charset="0"/>
              </a:rPr>
              <a:t>rNs</a:t>
            </a:r>
            <a:r>
              <a:rPr lang="en-US" sz="1600" b="1" dirty="0" smtClean="0">
                <a:latin typeface="nunacom" panose="00000400000000000000" pitchFamily="2" charset="0"/>
              </a:rPr>
              <a:t>/</a:t>
            </a:r>
            <a:r>
              <a:rPr lang="en-US" sz="1600" b="1" dirty="0" err="1" smtClean="0">
                <a:latin typeface="nunacom" panose="00000400000000000000" pitchFamily="2" charset="0"/>
              </a:rPr>
              <a:t>oEJi</a:t>
            </a:r>
            <a:r>
              <a:rPr lang="en-US" sz="1600" b="1" dirty="0" smtClean="0">
                <a:latin typeface="nunacom" panose="00000400000000000000" pitchFamily="2" charset="0"/>
              </a:rPr>
              <a:t> ttctA5, xml wkw5 vgpctQ5 </a:t>
            </a:r>
            <a:r>
              <a:rPr lang="en-US" sz="1600" b="1" dirty="0" err="1" smtClean="0">
                <a:latin typeface="nunacom" panose="00000400000000000000" pitchFamily="2" charset="0"/>
              </a:rPr>
              <a:t>ttcsybC</a:t>
            </a:r>
            <a:r>
              <a:rPr lang="en-US" sz="1600" b="1" dirty="0" smtClean="0">
                <a:latin typeface="nunacom" panose="00000400000000000000" pitchFamily="2" charset="0"/>
              </a:rPr>
              <a:t>/34g5 </a:t>
            </a:r>
            <a:r>
              <a:rPr lang="en-US" sz="1600" b="1" dirty="0" err="1" smtClean="0">
                <a:latin typeface="nunacom" panose="00000400000000000000" pitchFamily="2" charset="0"/>
              </a:rPr>
              <a:t>rNs</a:t>
            </a:r>
            <a:r>
              <a:rPr lang="en-US" sz="1600" b="1" dirty="0" smtClean="0">
                <a:latin typeface="nunacom" panose="00000400000000000000" pitchFamily="2" charset="0"/>
              </a:rPr>
              <a:t>/bDNDtu4, s/C4bExi5.</a:t>
            </a:r>
          </a:p>
          <a:p>
            <a:pPr marL="0" indent="0">
              <a:buNone/>
            </a:pPr>
            <a:endParaRPr lang="en-US" sz="1100" b="1" dirty="0">
              <a:latin typeface="nunacom" panose="00000400000000000000" pitchFamily="2" charset="0"/>
            </a:endParaRPr>
          </a:p>
          <a:p>
            <a:pPr marL="0" indent="0">
              <a:buNone/>
            </a:pPr>
            <a:r>
              <a:rPr lang="en-US" sz="1900" b="1" dirty="0" smtClean="0">
                <a:latin typeface="nunacom" panose="00000400000000000000" pitchFamily="2" charset="0"/>
              </a:rPr>
              <a:t>^.</a:t>
            </a:r>
            <a:r>
              <a:rPr lang="en-US" sz="1100" b="1" dirty="0" smtClean="0">
                <a:latin typeface="nunacom" panose="00000400000000000000" pitchFamily="2" charset="0"/>
              </a:rPr>
              <a:t> </a:t>
            </a:r>
            <a:r>
              <a:rPr lang="en-US" sz="2000" b="1" dirty="0" err="1" smtClean="0">
                <a:latin typeface="nunacom" panose="00000400000000000000" pitchFamily="2" charset="0"/>
              </a:rPr>
              <a:t>rNs</a:t>
            </a:r>
            <a:r>
              <a:rPr lang="en-US" sz="2000" b="1" dirty="0" smtClean="0">
                <a:latin typeface="nunacom" panose="00000400000000000000" pitchFamily="2" charset="0"/>
              </a:rPr>
              <a:t>/5 </a:t>
            </a:r>
            <a:r>
              <a:rPr lang="en-US" sz="2000" b="1" dirty="0" err="1" smtClean="0">
                <a:latin typeface="nunacom" panose="00000400000000000000" pitchFamily="2" charset="0"/>
              </a:rPr>
              <a:t>bfx</a:t>
            </a:r>
            <a:r>
              <a:rPr lang="en-US" sz="2000" b="1" dirty="0" smtClean="0">
                <a:latin typeface="nunacom" panose="00000400000000000000" pitchFamily="2" charset="0"/>
              </a:rPr>
              <a:t> xN4bwoJbsmb, x[if </a:t>
            </a:r>
            <a:r>
              <a:rPr lang="en-US" sz="2000" b="1" dirty="0" err="1" smtClean="0">
                <a:latin typeface="nunacom" panose="00000400000000000000" pitchFamily="2" charset="0"/>
              </a:rPr>
              <a:t>wf</a:t>
            </a:r>
            <a:r>
              <a:rPr lang="en-US" sz="2000" b="1" dirty="0" smtClean="0">
                <a:latin typeface="nunacom" panose="00000400000000000000" pitchFamily="2" charset="0"/>
              </a:rPr>
              <a:t> s/C4bEx5 </a:t>
            </a:r>
            <a:r>
              <a:rPr lang="en-US" sz="2000" b="1" dirty="0" err="1" smtClean="0">
                <a:latin typeface="nunacom" panose="00000400000000000000" pitchFamily="2" charset="0"/>
              </a:rPr>
              <a:t>ryxi</a:t>
            </a:r>
            <a:r>
              <a:rPr lang="en-US" sz="2000" b="1" dirty="0" smtClean="0">
                <a:latin typeface="nunacom" panose="00000400000000000000" pitchFamily="2" charset="0"/>
              </a:rPr>
              <a:t> </a:t>
            </a:r>
            <a:r>
              <a:rPr lang="en-US" sz="2000" b="1" dirty="0" err="1" smtClean="0">
                <a:latin typeface="nunacom" panose="00000400000000000000" pitchFamily="2" charset="0"/>
              </a:rPr>
              <a:t>giviC</a:t>
            </a:r>
            <a:r>
              <a:rPr lang="en-US" sz="2000" b="1" dirty="0" smtClean="0">
                <a:latin typeface="nunacom" panose="00000400000000000000" pitchFamily="2" charset="0"/>
              </a:rPr>
              <a:t>/34bq5 s/C4bExk5, xml s/C4bEx5 ttcsyx34ymN/34g5 xS34t8N34g2 svx3iz Nm4m5, tusJl4bi5 WoEcbsJi5.  </a:t>
            </a:r>
            <a:r>
              <a:rPr lang="en-US" sz="2000" b="1" dirty="0" err="1" smtClean="0">
                <a:latin typeface="nunacom" panose="00000400000000000000" pitchFamily="2" charset="0"/>
              </a:rPr>
              <a:t>rNs</a:t>
            </a:r>
            <a:r>
              <a:rPr lang="en-US" sz="2000" b="1" dirty="0" smtClean="0">
                <a:latin typeface="nunacom" panose="00000400000000000000" pitchFamily="2" charset="0"/>
              </a:rPr>
              <a:t>/5 </a:t>
            </a:r>
            <a:r>
              <a:rPr lang="en-US" sz="2000" b="1" dirty="0" err="1" smtClean="0">
                <a:latin typeface="nunacom" panose="00000400000000000000" pitchFamily="2" charset="0"/>
              </a:rPr>
              <a:t>gi</a:t>
            </a:r>
            <a:r>
              <a:rPr lang="en-US" sz="2000" b="1" dirty="0" smtClean="0">
                <a:latin typeface="nunacom" panose="00000400000000000000" pitchFamily="2" charset="0"/>
              </a:rPr>
              <a:t>/</a:t>
            </a:r>
            <a:r>
              <a:rPr lang="en-US" sz="2000" b="1" dirty="0" err="1" smtClean="0">
                <a:latin typeface="nunacom" panose="00000400000000000000" pitchFamily="2" charset="0"/>
              </a:rPr>
              <a:t>soC</a:t>
            </a:r>
            <a:r>
              <a:rPr lang="en-US" sz="2000" b="1" dirty="0" smtClean="0">
                <a:latin typeface="nunacom" panose="00000400000000000000" pitchFamily="2" charset="0"/>
              </a:rPr>
              <a:t>/34g5 x[if </a:t>
            </a:r>
            <a:r>
              <a:rPr lang="en-US" sz="2000" b="1" dirty="0" err="1" smtClean="0">
                <a:latin typeface="nunacom" panose="00000400000000000000" pitchFamily="2" charset="0"/>
              </a:rPr>
              <a:t>wf</a:t>
            </a:r>
            <a:r>
              <a:rPr lang="en-US" sz="2000" b="1" dirty="0" smtClean="0">
                <a:latin typeface="nunacom" panose="00000400000000000000" pitchFamily="2" charset="0"/>
              </a:rPr>
              <a:t> s/C4bExk5, </a:t>
            </a:r>
            <a:r>
              <a:rPr lang="en-US" sz="2000" b="1" dirty="0" err="1" smtClean="0">
                <a:latin typeface="nunacom" panose="00000400000000000000" pitchFamily="2" charset="0"/>
              </a:rPr>
              <a:t>bfx</a:t>
            </a:r>
            <a:r>
              <a:rPr lang="en-US" sz="2000" b="1" dirty="0" smtClean="0">
                <a:latin typeface="nunacom" panose="00000400000000000000" pitchFamily="2" charset="0"/>
              </a:rPr>
              <a:t> Ns5ysmbsMs3mb sfx5yx3izk5 s/C4bEx5.</a:t>
            </a:r>
            <a:endParaRPr lang="en-US" sz="2000" b="1" dirty="0">
              <a:latin typeface="nunacom" panose="00000400000000000000" pitchFamily="2" charset="0"/>
            </a:endParaRPr>
          </a:p>
        </p:txBody>
      </p:sp>
    </p:spTree>
    <p:extLst>
      <p:ext uri="{BB962C8B-B14F-4D97-AF65-F5344CB8AC3E}">
        <p14:creationId xmlns:p14="http://schemas.microsoft.com/office/powerpoint/2010/main" val="987407786"/>
      </p:ext>
    </p:extLst>
  </p:cSld>
  <p:clrMapOvr>
    <a:masterClrMapping/>
  </p:clrMapOvr>
  <p:transition>
    <p:fade thruBlk="1"/>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Security                </a:t>
            </a:r>
            <a:r>
              <a:rPr lang="en-CA" dirty="0" err="1" smtClean="0">
                <a:latin typeface="nunacom" panose="00000400000000000000" pitchFamily="2" charset="0"/>
              </a:rPr>
              <a:t>rNs</a:t>
            </a:r>
            <a:r>
              <a:rPr lang="en-CA" dirty="0" smtClean="0">
                <a:latin typeface="nunacom" panose="00000400000000000000" pitchFamily="2" charset="0"/>
              </a:rPr>
              <a:t>/5 gdymJ5</a:t>
            </a:r>
            <a:endParaRPr lang="en-CA" dirty="0"/>
          </a:p>
        </p:txBody>
      </p:sp>
      <p:sp>
        <p:nvSpPr>
          <p:cNvPr id="3" name="Content Placeholder 2"/>
          <p:cNvSpPr>
            <a:spLocks noGrp="1"/>
          </p:cNvSpPr>
          <p:nvPr>
            <p:ph sz="half" idx="1"/>
          </p:nvPr>
        </p:nvSpPr>
        <p:spPr/>
        <p:txBody>
          <a:bodyPr>
            <a:normAutofit fontScale="92500" lnSpcReduction="10000"/>
          </a:bodyPr>
          <a:lstStyle/>
          <a:p>
            <a:r>
              <a:rPr lang="en-CA" sz="2400" dirty="0" smtClean="0"/>
              <a:t>The </a:t>
            </a:r>
            <a:r>
              <a:rPr lang="en-CA" sz="2400" dirty="0"/>
              <a:t>KIA </a:t>
            </a:r>
            <a:r>
              <a:rPr lang="en-CA" sz="2400" dirty="0" smtClean="0"/>
              <a:t>further confirm that the KIA </a:t>
            </a:r>
            <a:r>
              <a:rPr lang="en-CA" sz="2400" dirty="0"/>
              <a:t>and AEM executed a Water Compensation Amending </a:t>
            </a:r>
            <a:r>
              <a:rPr lang="en-CA" sz="2400" dirty="0" smtClean="0"/>
              <a:t>Agreement</a:t>
            </a:r>
          </a:p>
          <a:p>
            <a:endParaRPr lang="en-CA" sz="2400" dirty="0" smtClean="0"/>
          </a:p>
          <a:p>
            <a:r>
              <a:rPr lang="en-CA" sz="2400" dirty="0" smtClean="0"/>
              <a:t>This includes </a:t>
            </a:r>
            <a:r>
              <a:rPr lang="en-CA" sz="2400" dirty="0"/>
              <a:t>compensation in relation to </a:t>
            </a:r>
            <a:r>
              <a:rPr lang="en-CA" sz="2400" dirty="0" smtClean="0"/>
              <a:t>the following changes </a:t>
            </a:r>
            <a:r>
              <a:rPr lang="en-CA" sz="2400" dirty="0"/>
              <a:t>to the Meadowbank Project:</a:t>
            </a:r>
          </a:p>
          <a:p>
            <a:pPr lvl="1"/>
            <a:r>
              <a:rPr lang="en-CA" sz="2000" dirty="0"/>
              <a:t>Expanded Portage tailings storage facility;</a:t>
            </a:r>
          </a:p>
          <a:p>
            <a:pPr lvl="1"/>
            <a:r>
              <a:rPr lang="en-CA" sz="2000" dirty="0"/>
              <a:t>Expanded Portage waste rock storage facility;</a:t>
            </a:r>
          </a:p>
          <a:p>
            <a:pPr lvl="1"/>
            <a:r>
              <a:rPr lang="en-CA" sz="2000" dirty="0"/>
              <a:t>Airport runway expansion</a:t>
            </a:r>
            <a:r>
              <a:rPr lang="en-CA" sz="2000" dirty="0" smtClean="0"/>
              <a:t>;</a:t>
            </a:r>
          </a:p>
        </p:txBody>
      </p:sp>
      <p:sp>
        <p:nvSpPr>
          <p:cNvPr id="4" name="Content Placeholder 3"/>
          <p:cNvSpPr>
            <a:spLocks noGrp="1"/>
          </p:cNvSpPr>
          <p:nvPr>
            <p:ph sz="half" idx="2"/>
          </p:nvPr>
        </p:nvSpPr>
        <p:spPr>
          <a:xfrm>
            <a:off x="4648200" y="1673352"/>
            <a:ext cx="4244280" cy="4718304"/>
          </a:xfrm>
        </p:spPr>
        <p:txBody>
          <a:bodyPr>
            <a:normAutofit fontScale="92500" lnSpcReduction="10000"/>
          </a:bodyPr>
          <a:lstStyle/>
          <a:p>
            <a:r>
              <a:rPr lang="en-CA" altLang="en-US" sz="2200" dirty="0" smtClean="0">
                <a:latin typeface="nunacom" panose="00000400000000000000" pitchFamily="2" charset="0"/>
              </a:rPr>
              <a:t>r?o4u wkw5 vgpctQ5 grymg5 xehwym2lt4l, WoEctQm34LQ5 x[if </a:t>
            </a:r>
            <a:r>
              <a:rPr lang="en-CA" altLang="en-US" sz="2200" dirty="0" err="1" smtClean="0">
                <a:latin typeface="nunacom" panose="00000400000000000000" pitchFamily="2" charset="0"/>
              </a:rPr>
              <a:t>wf</a:t>
            </a:r>
            <a:r>
              <a:rPr lang="en-CA" altLang="en-US" sz="2200" dirty="0" smtClean="0">
                <a:latin typeface="nunacom" panose="00000400000000000000" pitchFamily="2" charset="0"/>
              </a:rPr>
              <a:t> s/C4bEx5, wm34 wmoEi3j5l </a:t>
            </a:r>
            <a:r>
              <a:rPr lang="en-CA" altLang="en-US" sz="2200" dirty="0" err="1" smtClean="0">
                <a:latin typeface="nunacom" panose="00000400000000000000" pitchFamily="2" charset="0"/>
              </a:rPr>
              <a:t>xro</a:t>
            </a:r>
            <a:r>
              <a:rPr lang="en-CA" altLang="en-US" sz="2200" dirty="0" smtClean="0">
                <a:latin typeface="nunacom" panose="00000400000000000000" pitchFamily="2" charset="0"/>
              </a:rPr>
              <a:t>/</a:t>
            </a:r>
            <a:r>
              <a:rPr lang="en-CA" altLang="en-US" sz="2200" dirty="0" err="1" smtClean="0">
                <a:latin typeface="nunacom" panose="00000400000000000000" pitchFamily="2" charset="0"/>
              </a:rPr>
              <a:t>siz</a:t>
            </a:r>
            <a:r>
              <a:rPr lang="en-CA" altLang="en-US" sz="2200" dirty="0" smtClean="0">
                <a:latin typeface="nunacom" panose="00000400000000000000" pitchFamily="2" charset="0"/>
              </a:rPr>
              <a:t> hNgwN3j5 </a:t>
            </a:r>
            <a:r>
              <a:rPr lang="en-CA" altLang="en-US" sz="2200" dirty="0" err="1" smtClean="0">
                <a:latin typeface="nunacom" panose="00000400000000000000" pitchFamily="2" charset="0"/>
              </a:rPr>
              <a:t>cmN</a:t>
            </a:r>
            <a:r>
              <a:rPr lang="en-CA" altLang="en-US" sz="2200" dirty="0" smtClean="0">
                <a:latin typeface="nunacom" panose="00000400000000000000" pitchFamily="2" charset="0"/>
              </a:rPr>
              <a:t> xqDttA5 </a:t>
            </a:r>
            <a:r>
              <a:rPr lang="en-CA" altLang="en-US" sz="2200" dirty="0" err="1" smtClean="0">
                <a:latin typeface="nunacom" panose="00000400000000000000" pitchFamily="2" charset="0"/>
              </a:rPr>
              <a:t>WoExE</a:t>
            </a:r>
            <a:r>
              <a:rPr lang="en-CA" altLang="en-US" sz="2200" dirty="0" smtClean="0">
                <a:latin typeface="nunacom" panose="00000400000000000000" pitchFamily="2" charset="0"/>
              </a:rPr>
              <a:t>/ymm5</a:t>
            </a:r>
          </a:p>
          <a:p>
            <a:r>
              <a:rPr lang="en-CA" altLang="en-US" sz="2200" dirty="0" err="1" smtClean="0">
                <a:latin typeface="nunacom" panose="00000400000000000000" pitchFamily="2" charset="0"/>
              </a:rPr>
              <a:t>rNs</a:t>
            </a:r>
            <a:r>
              <a:rPr lang="en-CA" altLang="en-US" sz="2200" dirty="0" smtClean="0">
                <a:latin typeface="nunacom" panose="00000400000000000000" pitchFamily="2" charset="0"/>
              </a:rPr>
              <a:t>/5 xgExc34g5 xS34t8N34gu wmoEis2 xMa34Xoxizk5, </a:t>
            </a:r>
            <a:r>
              <a:rPr lang="en-CA" altLang="en-US" sz="2200" dirty="0" err="1" smtClean="0">
                <a:latin typeface="nunacom" panose="00000400000000000000" pitchFamily="2" charset="0"/>
              </a:rPr>
              <a:t>bmN</a:t>
            </a:r>
            <a:r>
              <a:rPr lang="en-CA" altLang="en-US" sz="2200" dirty="0" smtClean="0">
                <a:latin typeface="nunacom" panose="00000400000000000000" pitchFamily="2" charset="0"/>
              </a:rPr>
              <a:t> xeymm5, </a:t>
            </a:r>
            <a:r>
              <a:rPr lang="en-CA" altLang="en-US" sz="2200" dirty="0" err="1" smtClean="0">
                <a:latin typeface="nunacom" panose="00000400000000000000" pitchFamily="2" charset="0"/>
              </a:rPr>
              <a:t>sfxl</a:t>
            </a:r>
            <a:r>
              <a:rPr lang="en-CA" altLang="en-US" sz="2200" dirty="0" smtClean="0">
                <a:latin typeface="nunacom" panose="00000400000000000000" pitchFamily="2" charset="0"/>
              </a:rPr>
              <a:t> xMaEx3izk5:</a:t>
            </a:r>
          </a:p>
          <a:p>
            <a:r>
              <a:rPr lang="en-CA" altLang="en-US" sz="2200" dirty="0" smtClean="0">
                <a:latin typeface="nunacom" panose="00000400000000000000" pitchFamily="2" charset="0"/>
              </a:rPr>
              <a:t>x4bfc3F4 </a:t>
            </a:r>
            <a:r>
              <a:rPr lang="en-CA" altLang="en-US" sz="2200" dirty="0" err="1" smtClean="0">
                <a:latin typeface="nunacom" panose="00000400000000000000" pitchFamily="2" charset="0"/>
              </a:rPr>
              <a:t>xqoExiz</a:t>
            </a:r>
            <a:r>
              <a:rPr lang="en-CA" altLang="en-US" sz="2200" dirty="0" smtClean="0">
                <a:latin typeface="nunacom" panose="00000400000000000000" pitchFamily="2" charset="0"/>
              </a:rPr>
              <a:t> xS34t8N34gu;</a:t>
            </a:r>
          </a:p>
          <a:p>
            <a:r>
              <a:rPr lang="en-CA" altLang="en-US" sz="2200" dirty="0" smtClean="0">
                <a:latin typeface="nunacom" panose="00000400000000000000" pitchFamily="2" charset="0"/>
              </a:rPr>
              <a:t>s/Cw5 xgqo34g5 </a:t>
            </a:r>
            <a:r>
              <a:rPr lang="en-CA" altLang="en-US" sz="2200" dirty="0" err="1" smtClean="0">
                <a:latin typeface="nunacom" panose="00000400000000000000" pitchFamily="2" charset="0"/>
              </a:rPr>
              <a:t>gdFz</a:t>
            </a:r>
            <a:r>
              <a:rPr lang="en-CA" altLang="en-US" sz="2200" dirty="0" smtClean="0">
                <a:latin typeface="nunacom" panose="00000400000000000000" pitchFamily="2" charset="0"/>
              </a:rPr>
              <a:t> xqoExizk5;</a:t>
            </a:r>
          </a:p>
          <a:p>
            <a:r>
              <a:rPr lang="en-CA" altLang="en-US" sz="2200" dirty="0" smtClean="0">
                <a:latin typeface="nunacom" panose="00000400000000000000" pitchFamily="2" charset="0"/>
              </a:rPr>
              <a:t>ub3F4 xqoExizk5;</a:t>
            </a:r>
          </a:p>
        </p:txBody>
      </p:sp>
    </p:spTree>
    <p:extLst>
      <p:ext uri="{BB962C8B-B14F-4D97-AF65-F5344CB8AC3E}">
        <p14:creationId xmlns:p14="http://schemas.microsoft.com/office/powerpoint/2010/main" val="628536579"/>
      </p:ext>
    </p:extLst>
  </p:cSld>
  <p:clrMapOvr>
    <a:masterClrMapping/>
  </p:clrMapOvr>
  <p:transition>
    <p:fade thruBlk="1"/>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Security              </a:t>
            </a:r>
            <a:r>
              <a:rPr lang="en-CA" dirty="0" err="1" smtClean="0">
                <a:latin typeface="nunacom" panose="00000400000000000000" pitchFamily="2" charset="0"/>
              </a:rPr>
              <a:t>rNs</a:t>
            </a:r>
            <a:r>
              <a:rPr lang="en-CA" dirty="0" smtClean="0">
                <a:latin typeface="nunacom" panose="00000400000000000000" pitchFamily="2" charset="0"/>
              </a:rPr>
              <a:t>/5 gdymJ5</a:t>
            </a:r>
            <a:endParaRPr lang="en-CA" dirty="0"/>
          </a:p>
        </p:txBody>
      </p:sp>
      <p:sp>
        <p:nvSpPr>
          <p:cNvPr id="3" name="Content Placeholder 2"/>
          <p:cNvSpPr>
            <a:spLocks noGrp="1"/>
          </p:cNvSpPr>
          <p:nvPr>
            <p:ph sz="half" idx="1"/>
          </p:nvPr>
        </p:nvSpPr>
        <p:spPr/>
        <p:txBody>
          <a:bodyPr>
            <a:normAutofit lnSpcReduction="10000"/>
          </a:bodyPr>
          <a:lstStyle/>
          <a:p>
            <a:r>
              <a:rPr lang="en-CA" sz="2400" dirty="0" smtClean="0"/>
              <a:t>This also includes </a:t>
            </a:r>
            <a:r>
              <a:rPr lang="en-CA" sz="2400" dirty="0"/>
              <a:t>compensation in relation </a:t>
            </a:r>
            <a:r>
              <a:rPr lang="en-CA" sz="2400" dirty="0" smtClean="0"/>
              <a:t>to:</a:t>
            </a:r>
          </a:p>
          <a:p>
            <a:pPr lvl="1"/>
            <a:r>
              <a:rPr lang="en-CA" sz="2000" dirty="0" smtClean="0"/>
              <a:t>Vault dyke addition;</a:t>
            </a:r>
          </a:p>
          <a:p>
            <a:pPr lvl="1"/>
            <a:r>
              <a:rPr lang="en-CA" sz="2000" dirty="0" smtClean="0"/>
              <a:t>Loss of Vault Lake with Vault open pit; </a:t>
            </a:r>
          </a:p>
          <a:p>
            <a:pPr lvl="1"/>
            <a:r>
              <a:rPr lang="en-CA" sz="2000" dirty="0" smtClean="0"/>
              <a:t>Addition </a:t>
            </a:r>
            <a:r>
              <a:rPr lang="en-CA" sz="2000" dirty="0"/>
              <a:t>of the Vault waste rock storage facility; and</a:t>
            </a:r>
          </a:p>
          <a:p>
            <a:pPr lvl="1"/>
            <a:r>
              <a:rPr lang="en-CA" sz="2000" dirty="0"/>
              <a:t>Inclusion of additional funds for environmental monitoring costs</a:t>
            </a:r>
            <a:r>
              <a:rPr lang="en-CA" sz="2000" dirty="0" smtClean="0"/>
              <a:t>.</a:t>
            </a:r>
          </a:p>
          <a:p>
            <a:pPr marL="274320" lvl="1" indent="0">
              <a:buNone/>
            </a:pPr>
            <a:r>
              <a:rPr lang="en-CA" sz="2000" dirty="0"/>
              <a:t> </a:t>
            </a:r>
            <a:endParaRPr lang="en-CA" sz="2000" dirty="0" smtClean="0"/>
          </a:p>
          <a:p>
            <a:pPr marL="274320" lvl="1" indent="0">
              <a:buNone/>
            </a:pPr>
            <a:r>
              <a:rPr lang="en-CA" sz="2000" dirty="0"/>
              <a:t> </a:t>
            </a:r>
            <a:endParaRPr lang="en-CA" sz="2000" dirty="0" smtClean="0"/>
          </a:p>
          <a:p>
            <a:pPr marL="274320" lvl="1" indent="0">
              <a:buNone/>
            </a:pPr>
            <a:r>
              <a:rPr lang="en-CA" sz="2000" dirty="0"/>
              <a:t> </a:t>
            </a:r>
          </a:p>
        </p:txBody>
      </p:sp>
      <p:sp>
        <p:nvSpPr>
          <p:cNvPr id="4" name="Content Placeholder 3"/>
          <p:cNvSpPr>
            <a:spLocks noGrp="1"/>
          </p:cNvSpPr>
          <p:nvPr>
            <p:ph sz="half" idx="2"/>
          </p:nvPr>
        </p:nvSpPr>
        <p:spPr/>
        <p:txBody>
          <a:bodyPr>
            <a:normAutofit lnSpcReduction="10000"/>
          </a:bodyPr>
          <a:lstStyle/>
          <a:p>
            <a:r>
              <a:rPr lang="en-CA" sz="2200" dirty="0" err="1" smtClean="0">
                <a:latin typeface="nunacom" panose="00000400000000000000" pitchFamily="2" charset="0"/>
              </a:rPr>
              <a:t>rNs</a:t>
            </a:r>
            <a:r>
              <a:rPr lang="en-CA" sz="2200" dirty="0" smtClean="0">
                <a:latin typeface="nunacom" panose="00000400000000000000" pitchFamily="2" charset="0"/>
              </a:rPr>
              <a:t>/5 xg3iq5 </a:t>
            </a:r>
            <a:r>
              <a:rPr lang="en-CA" sz="2200" dirty="0" err="1" smtClean="0">
                <a:latin typeface="nunacom" panose="00000400000000000000" pitchFamily="2" charset="0"/>
              </a:rPr>
              <a:t>sfkzl</a:t>
            </a:r>
            <a:r>
              <a:rPr lang="en-CA" sz="2200" dirty="0" smtClean="0">
                <a:latin typeface="nunacom" panose="00000400000000000000" pitchFamily="2" charset="0"/>
              </a:rPr>
              <a:t> X3NAbsymJ5:</a:t>
            </a:r>
          </a:p>
          <a:p>
            <a:r>
              <a:rPr lang="en-CA" sz="2200" dirty="0">
                <a:latin typeface="nunacom" panose="00000400000000000000" pitchFamily="2" charset="0"/>
              </a:rPr>
              <a:t>w</a:t>
            </a:r>
            <a:r>
              <a:rPr lang="en-CA" sz="2200" dirty="0" smtClean="0">
                <a:latin typeface="nunacom" panose="00000400000000000000" pitchFamily="2" charset="0"/>
              </a:rPr>
              <a:t>ms2 </a:t>
            </a:r>
            <a:r>
              <a:rPr lang="en-CA" sz="2200" dirty="0" err="1" smtClean="0">
                <a:latin typeface="nunacom" panose="00000400000000000000" pitchFamily="2" charset="0"/>
              </a:rPr>
              <a:t>nSuFz</a:t>
            </a:r>
            <a:r>
              <a:rPr lang="en-CA" sz="2200" dirty="0" smtClean="0">
                <a:latin typeface="nunacom" panose="00000400000000000000" pitchFamily="2" charset="0"/>
              </a:rPr>
              <a:t> </a:t>
            </a:r>
            <a:r>
              <a:rPr lang="en-CA" sz="2200" dirty="0" err="1" smtClean="0">
                <a:latin typeface="nunacom" panose="00000400000000000000" pitchFamily="2" charset="0"/>
              </a:rPr>
              <a:t>xwoExiz</a:t>
            </a:r>
            <a:r>
              <a:rPr lang="en-CA" sz="2200" dirty="0" smtClean="0">
                <a:latin typeface="nunacom" panose="00000400000000000000" pitchFamily="2" charset="0"/>
              </a:rPr>
              <a:t> </a:t>
            </a:r>
            <a:r>
              <a:rPr lang="en-CA" sz="1800" dirty="0" smtClean="0"/>
              <a:t>Vault</a:t>
            </a:r>
            <a:r>
              <a:rPr lang="en-CA" sz="2200" dirty="0" smtClean="0"/>
              <a:t> </a:t>
            </a:r>
            <a:r>
              <a:rPr lang="en-CA" sz="2200" dirty="0" smtClean="0">
                <a:latin typeface="nunacom" panose="00000400000000000000" pitchFamily="2" charset="0"/>
              </a:rPr>
              <a:t>s/C4b3F4u</a:t>
            </a:r>
          </a:p>
          <a:p>
            <a:r>
              <a:rPr lang="en-CA" sz="2200" dirty="0" smtClean="0">
                <a:latin typeface="nunacom" panose="00000400000000000000" pitchFamily="2" charset="0"/>
              </a:rPr>
              <a:t>bys2 </a:t>
            </a:r>
            <a:r>
              <a:rPr lang="en-CA" sz="2200" dirty="0" smtClean="0"/>
              <a:t>Vault  </a:t>
            </a:r>
            <a:r>
              <a:rPr lang="en-CA" sz="2200" dirty="0" smtClean="0">
                <a:latin typeface="nunacom" panose="00000400000000000000" pitchFamily="2" charset="0"/>
              </a:rPr>
              <a:t>xg34Xoxizk5 xml s/C4bFzk5;</a:t>
            </a:r>
          </a:p>
          <a:p>
            <a:r>
              <a:rPr lang="en-CA" sz="2200" dirty="0" err="1" smtClean="0">
                <a:latin typeface="nunacom" panose="00000400000000000000" pitchFamily="2" charset="0"/>
              </a:rPr>
              <a:t>rNs</a:t>
            </a:r>
            <a:r>
              <a:rPr lang="en-CA" sz="2200" dirty="0" smtClean="0">
                <a:latin typeface="nunacom" panose="00000400000000000000" pitchFamily="2" charset="0"/>
              </a:rPr>
              <a:t>/5 </a:t>
            </a:r>
            <a:r>
              <a:rPr lang="en-CA" sz="2200" dirty="0" err="1" smtClean="0">
                <a:latin typeface="nunacom" panose="00000400000000000000" pitchFamily="2" charset="0"/>
              </a:rPr>
              <a:t>wM</a:t>
            </a:r>
            <a:r>
              <a:rPr lang="en-CA" sz="2200" dirty="0" smtClean="0">
                <a:latin typeface="nunacom" panose="00000400000000000000" pitchFamily="2" charset="0"/>
              </a:rPr>
              <a:t>/sbExc34g5 x?ts2 cson3izk5.</a:t>
            </a:r>
            <a:endParaRPr lang="en-CA" sz="2200" dirty="0">
              <a:latin typeface="nunacom" panose="00000400000000000000" pitchFamily="2" charset="0"/>
            </a:endParaRPr>
          </a:p>
        </p:txBody>
      </p:sp>
    </p:spTree>
    <p:extLst>
      <p:ext uri="{BB962C8B-B14F-4D97-AF65-F5344CB8AC3E}">
        <p14:creationId xmlns:p14="http://schemas.microsoft.com/office/powerpoint/2010/main" val="2509678619"/>
      </p:ext>
    </p:extLst>
  </p:cSld>
  <p:clrMapOvr>
    <a:masterClrMapping/>
  </p:clrMapOvr>
  <p:transition>
    <p:fade thruBlk="1"/>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CA" dirty="0" smtClean="0"/>
              <a:t>Questions?   </a:t>
            </a:r>
            <a:endParaRPr lang="en-CA" dirty="0"/>
          </a:p>
        </p:txBody>
      </p:sp>
      <p:sp>
        <p:nvSpPr>
          <p:cNvPr id="6" name="Text Placeholder 5"/>
          <p:cNvSpPr>
            <a:spLocks noGrp="1"/>
          </p:cNvSpPr>
          <p:nvPr>
            <p:ph type="body" idx="1"/>
          </p:nvPr>
        </p:nvSpPr>
        <p:spPr/>
        <p:txBody>
          <a:bodyPr>
            <a:normAutofit/>
          </a:bodyPr>
          <a:lstStyle/>
          <a:p>
            <a:r>
              <a:rPr lang="en-CA" sz="4800" dirty="0" smtClean="0">
                <a:latin typeface="nunacom" panose="00000400000000000000" pitchFamily="2" charset="0"/>
              </a:rPr>
              <a:t>xW34ht4n5 V</a:t>
            </a:r>
            <a:endParaRPr lang="en-CA" sz="4800" dirty="0">
              <a:latin typeface="nunacom" panose="00000400000000000000" pitchFamily="2" charset="0"/>
            </a:endParaRPr>
          </a:p>
        </p:txBody>
      </p:sp>
    </p:spTree>
    <p:extLst>
      <p:ext uri="{BB962C8B-B14F-4D97-AF65-F5344CB8AC3E}">
        <p14:creationId xmlns:p14="http://schemas.microsoft.com/office/powerpoint/2010/main" val="3824188944"/>
      </p:ext>
    </p:extLst>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dirty="0" smtClean="0"/>
              <a:t>Overview		</a:t>
            </a:r>
            <a:r>
              <a:rPr lang="en-CA" dirty="0" err="1" smtClean="0">
                <a:latin typeface="nunacom" panose="00000400000000000000" pitchFamily="2" charset="0"/>
              </a:rPr>
              <a:t>grz</a:t>
            </a:r>
            <a:endParaRPr lang="en-CA" dirty="0"/>
          </a:p>
        </p:txBody>
      </p:sp>
      <p:sp>
        <p:nvSpPr>
          <p:cNvPr id="5" name="Content Placeholder 4"/>
          <p:cNvSpPr>
            <a:spLocks noGrp="1"/>
          </p:cNvSpPr>
          <p:nvPr>
            <p:ph sz="half" idx="1"/>
          </p:nvPr>
        </p:nvSpPr>
        <p:spPr/>
        <p:txBody>
          <a:bodyPr>
            <a:normAutofit fontScale="77500" lnSpcReduction="20000"/>
          </a:bodyPr>
          <a:lstStyle/>
          <a:p>
            <a:r>
              <a:rPr lang="en-CA" dirty="0" smtClean="0"/>
              <a:t>Here we summarize the primary issues in each of five discussion topics identified by the Nunavut Water Board (NWB) during the Prehearings in January, 2015</a:t>
            </a:r>
          </a:p>
          <a:p>
            <a:r>
              <a:rPr lang="en-CA" dirty="0" smtClean="0"/>
              <a:t>These topics are: </a:t>
            </a:r>
          </a:p>
          <a:p>
            <a:pPr lvl="1"/>
            <a:r>
              <a:rPr lang="en-CA" dirty="0" smtClean="0"/>
              <a:t>Freshwater Quantity</a:t>
            </a:r>
          </a:p>
          <a:p>
            <a:pPr lvl="1"/>
            <a:r>
              <a:rPr lang="en-CA" dirty="0" smtClean="0"/>
              <a:t>Waste Disposal and Management</a:t>
            </a:r>
          </a:p>
          <a:p>
            <a:pPr lvl="1"/>
            <a:r>
              <a:rPr lang="en-CA" dirty="0" smtClean="0"/>
              <a:t>Emergency and Spill Contingency Planning</a:t>
            </a:r>
          </a:p>
          <a:p>
            <a:pPr lvl="1"/>
            <a:r>
              <a:rPr lang="en-CA" dirty="0" smtClean="0"/>
              <a:t>Monitoring</a:t>
            </a:r>
          </a:p>
          <a:p>
            <a:pPr lvl="1"/>
            <a:r>
              <a:rPr lang="en-CA" dirty="0" smtClean="0"/>
              <a:t>Closure and Reclamation Planning</a:t>
            </a:r>
          </a:p>
          <a:p>
            <a:endParaRPr lang="en-CA" dirty="0" smtClean="0"/>
          </a:p>
        </p:txBody>
      </p:sp>
      <p:sp>
        <p:nvSpPr>
          <p:cNvPr id="2" name="Content Placeholder 1"/>
          <p:cNvSpPr>
            <a:spLocks noGrp="1"/>
          </p:cNvSpPr>
          <p:nvPr>
            <p:ph sz="half" idx="2"/>
          </p:nvPr>
        </p:nvSpPr>
        <p:spPr>
          <a:xfrm>
            <a:off x="4648200" y="1673352"/>
            <a:ext cx="4172272" cy="4718304"/>
          </a:xfrm>
        </p:spPr>
        <p:txBody>
          <a:bodyPr>
            <a:normAutofit fontScale="77500" lnSpcReduction="20000"/>
          </a:bodyPr>
          <a:lstStyle/>
          <a:p>
            <a:r>
              <a:rPr lang="en-CA" dirty="0" smtClean="0">
                <a:latin typeface="nunacom" panose="00000400000000000000" pitchFamily="2" charset="0"/>
              </a:rPr>
              <a:t>Nw4oQx34ymJ5 </a:t>
            </a:r>
            <a:r>
              <a:rPr lang="en-CA" dirty="0" err="1" smtClean="0">
                <a:latin typeface="nunacom" panose="00000400000000000000" pitchFamily="2" charset="0"/>
              </a:rPr>
              <a:t>whmQ</a:t>
            </a:r>
            <a:r>
              <a:rPr lang="en-CA" dirty="0" smtClean="0">
                <a:latin typeface="nunacom" panose="00000400000000000000" pitchFamily="2" charset="0"/>
              </a:rPr>
              <a:t>/symJ5 </a:t>
            </a:r>
            <a:r>
              <a:rPr lang="en-CA" dirty="0" err="1" smtClean="0">
                <a:latin typeface="nunacom" panose="00000400000000000000" pitchFamily="2" charset="0"/>
              </a:rPr>
              <a:t>sfx</a:t>
            </a:r>
            <a:r>
              <a:rPr lang="en-CA" dirty="0" smtClean="0">
                <a:latin typeface="nunacom" panose="00000400000000000000" pitchFamily="2" charset="0"/>
              </a:rPr>
              <a:t>, boms2lt4 whmosDbsJ4n5, xeZsMs34g5 </a:t>
            </a:r>
            <a:r>
              <a:rPr lang="en-CA" dirty="0" err="1" smtClean="0">
                <a:latin typeface="nunacom" panose="00000400000000000000" pitchFamily="2" charset="0"/>
              </a:rPr>
              <a:t>kNKu</a:t>
            </a:r>
            <a:r>
              <a:rPr lang="en-CA" dirty="0" smtClean="0">
                <a:latin typeface="nunacom" panose="00000400000000000000" pitchFamily="2" charset="0"/>
              </a:rPr>
              <a:t> wmoEp5 </a:t>
            </a:r>
            <a:r>
              <a:rPr lang="en-CA" dirty="0" err="1" smtClean="0">
                <a:latin typeface="nunacom" panose="00000400000000000000" pitchFamily="2" charset="0"/>
              </a:rPr>
              <a:t>vtmpqb</a:t>
            </a:r>
            <a:r>
              <a:rPr lang="en-CA" dirty="0" smtClean="0">
                <a:latin typeface="nunacom" panose="00000400000000000000" pitchFamily="2" charset="0"/>
              </a:rPr>
              <a:t>, vtm3Jx3tlQ5 /</a:t>
            </a:r>
            <a:r>
              <a:rPr lang="en-CA" dirty="0" err="1" smtClean="0">
                <a:latin typeface="nunacom" panose="00000400000000000000" pitchFamily="2" charset="0"/>
              </a:rPr>
              <a:t>kxE</a:t>
            </a:r>
            <a:r>
              <a:rPr lang="en-CA" dirty="0" smtClean="0">
                <a:latin typeface="nunacom" panose="00000400000000000000" pitchFamily="2" charset="0"/>
              </a:rPr>
              <a:t> @)!%u</a:t>
            </a:r>
          </a:p>
          <a:p>
            <a:endParaRPr lang="en-CA" dirty="0">
              <a:latin typeface="nunacom" panose="00000400000000000000" pitchFamily="2" charset="0"/>
            </a:endParaRPr>
          </a:p>
          <a:p>
            <a:pPr marL="0" indent="0">
              <a:buNone/>
            </a:pPr>
            <a:r>
              <a:rPr lang="en-CA" dirty="0" smtClean="0">
                <a:latin typeface="nunacom" panose="00000400000000000000" pitchFamily="2" charset="0"/>
              </a:rPr>
              <a:t>	whm4n34ysDbsJ4n5:</a:t>
            </a:r>
          </a:p>
          <a:p>
            <a:r>
              <a:rPr lang="en-CA" dirty="0">
                <a:latin typeface="nunacom" panose="00000400000000000000" pitchFamily="2" charset="0"/>
              </a:rPr>
              <a:t>b</a:t>
            </a:r>
            <a:r>
              <a:rPr lang="en-CA" dirty="0" smtClean="0">
                <a:latin typeface="nunacom" panose="00000400000000000000" pitchFamily="2" charset="0"/>
              </a:rPr>
              <a:t>y5 xqiq5</a:t>
            </a:r>
          </a:p>
          <a:p>
            <a:r>
              <a:rPr lang="en-CA" dirty="0" smtClean="0">
                <a:latin typeface="nunacom" panose="00000400000000000000" pitchFamily="2" charset="0"/>
              </a:rPr>
              <a:t>x4bfoEi34, </a:t>
            </a:r>
            <a:r>
              <a:rPr lang="en-CA" dirty="0" err="1" smtClean="0">
                <a:latin typeface="nunacom" panose="00000400000000000000" pitchFamily="2" charset="0"/>
              </a:rPr>
              <a:t>xsMizl</a:t>
            </a:r>
            <a:endParaRPr lang="en-CA" dirty="0" smtClean="0">
              <a:latin typeface="nunacom" panose="00000400000000000000" pitchFamily="2" charset="0"/>
            </a:endParaRPr>
          </a:p>
          <a:p>
            <a:r>
              <a:rPr lang="en-CA" dirty="0" smtClean="0">
                <a:latin typeface="nunacom" panose="00000400000000000000" pitchFamily="2" charset="0"/>
              </a:rPr>
              <a:t>gxF3N34goEi34 xml fFJc34X5 X3N4ymi34</a:t>
            </a:r>
          </a:p>
          <a:p>
            <a:r>
              <a:rPr lang="en-CA" dirty="0" smtClean="0">
                <a:latin typeface="nunacom" panose="00000400000000000000" pitchFamily="2" charset="0"/>
              </a:rPr>
              <a:t>Cspn3i34</a:t>
            </a:r>
          </a:p>
          <a:p>
            <a:r>
              <a:rPr lang="en-CA" dirty="0" smtClean="0">
                <a:latin typeface="nunacom" panose="00000400000000000000" pitchFamily="2" charset="0"/>
              </a:rPr>
              <a:t>s/C4bEx5 sfx3iz, xeQx3izk5l X3N4ymi34</a:t>
            </a:r>
          </a:p>
          <a:p>
            <a:endParaRPr lang="en-CA" dirty="0">
              <a:latin typeface="nunacom" panose="00000400000000000000" pitchFamily="2" charset="0"/>
            </a:endParaRPr>
          </a:p>
        </p:txBody>
      </p:sp>
    </p:spTree>
    <p:extLst>
      <p:ext uri="{BB962C8B-B14F-4D97-AF65-F5344CB8AC3E}">
        <p14:creationId xmlns:p14="http://schemas.microsoft.com/office/powerpoint/2010/main" val="2383446458"/>
      </p:ext>
    </p:extLst>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CA" dirty="0" smtClean="0"/>
              <a:t>Guiding Principles	</a:t>
            </a:r>
            <a:r>
              <a:rPr lang="en-CA" dirty="0" smtClean="0">
                <a:latin typeface="nunacom" panose="00000400000000000000" pitchFamily="2" charset="0"/>
              </a:rPr>
              <a:t>WoExk5 grjxAt5</a:t>
            </a:r>
            <a:endParaRPr lang="en-CA" dirty="0"/>
          </a:p>
        </p:txBody>
      </p:sp>
      <p:sp>
        <p:nvSpPr>
          <p:cNvPr id="5" name="Content Placeholder 4"/>
          <p:cNvSpPr>
            <a:spLocks noGrp="1"/>
          </p:cNvSpPr>
          <p:nvPr>
            <p:ph sz="half" idx="1"/>
          </p:nvPr>
        </p:nvSpPr>
        <p:spPr/>
        <p:txBody>
          <a:bodyPr>
            <a:normAutofit fontScale="85000" lnSpcReduction="20000"/>
          </a:bodyPr>
          <a:lstStyle/>
          <a:p>
            <a:pPr>
              <a:buBlip>
                <a:blip r:embed="rId2"/>
              </a:buBlip>
            </a:pPr>
            <a:r>
              <a:rPr lang="en-CA" dirty="0"/>
              <a:t>Our review </a:t>
            </a:r>
            <a:r>
              <a:rPr lang="en-CA" dirty="0" smtClean="0"/>
              <a:t>of the Renewal Application was guided </a:t>
            </a:r>
            <a:r>
              <a:rPr lang="en-CA" dirty="0"/>
              <a:t>by </a:t>
            </a:r>
          </a:p>
          <a:p>
            <a:pPr lvl="1"/>
            <a:r>
              <a:rPr lang="en-CA" dirty="0" smtClean="0"/>
              <a:t>NWB’s </a:t>
            </a:r>
            <a:r>
              <a:rPr lang="en-CA" dirty="0"/>
              <a:t>water quality </a:t>
            </a:r>
            <a:r>
              <a:rPr lang="en-CA" dirty="0" smtClean="0"/>
              <a:t>framework: to protect</a:t>
            </a:r>
            <a:r>
              <a:rPr lang="en-CA" dirty="0"/>
              <a:t>, manage and regulate freshwaters in Nunavut in a manner that will provide the optimum benefits for the residents of the territory in particular and Canadians in general</a:t>
            </a:r>
          </a:p>
          <a:p>
            <a:pPr lvl="1"/>
            <a:r>
              <a:rPr lang="en-CA" dirty="0"/>
              <a:t>The Nunavut Land Claims Agreement, and </a:t>
            </a:r>
          </a:p>
          <a:p>
            <a:pPr lvl="1"/>
            <a:r>
              <a:rPr lang="en-CA" dirty="0"/>
              <a:t>The </a:t>
            </a:r>
            <a:r>
              <a:rPr lang="en-CA" dirty="0" smtClean="0"/>
              <a:t>Kivalliq </a:t>
            </a:r>
            <a:r>
              <a:rPr lang="en-CA" dirty="0"/>
              <a:t>Inuit </a:t>
            </a:r>
            <a:r>
              <a:rPr lang="en-CA" dirty="0" smtClean="0"/>
              <a:t>Association’s interest in environmental protection </a:t>
            </a:r>
            <a:endParaRPr lang="en-CA" dirty="0"/>
          </a:p>
          <a:p>
            <a:pPr lvl="1">
              <a:buBlip>
                <a:blip r:embed="rId2"/>
              </a:buBlip>
            </a:pPr>
            <a:endParaRPr lang="en-CA" dirty="0"/>
          </a:p>
        </p:txBody>
      </p:sp>
      <p:sp>
        <p:nvSpPr>
          <p:cNvPr id="2" name="Content Placeholder 1"/>
          <p:cNvSpPr>
            <a:spLocks noGrp="1"/>
          </p:cNvSpPr>
          <p:nvPr>
            <p:ph sz="half" idx="2"/>
          </p:nvPr>
        </p:nvSpPr>
        <p:spPr>
          <a:xfrm>
            <a:off x="4648200" y="1673352"/>
            <a:ext cx="4388296" cy="4718304"/>
          </a:xfrm>
        </p:spPr>
        <p:txBody>
          <a:bodyPr>
            <a:normAutofit fontScale="85000" lnSpcReduction="20000"/>
          </a:bodyPr>
          <a:lstStyle/>
          <a:p>
            <a:r>
              <a:rPr lang="en-CA" dirty="0" smtClean="0">
                <a:latin typeface="nunacom" panose="00000400000000000000" pitchFamily="2" charset="0"/>
              </a:rPr>
              <a:t>Mwn5 kba34tbsix3izk5 </a:t>
            </a:r>
            <a:r>
              <a:rPr lang="en-CA" dirty="0" err="1" smtClean="0">
                <a:latin typeface="nunacom" panose="00000400000000000000" pitchFamily="2" charset="0"/>
              </a:rPr>
              <a:t>sfx</a:t>
            </a:r>
            <a:r>
              <a:rPr lang="en-CA" dirty="0" smtClean="0">
                <a:latin typeface="nunacom" panose="00000400000000000000" pitchFamily="2" charset="0"/>
              </a:rPr>
              <a:t> grjxAbsJ5</a:t>
            </a:r>
          </a:p>
          <a:p>
            <a:r>
              <a:rPr lang="en-CA" dirty="0" err="1" smtClean="0">
                <a:latin typeface="nunacom" panose="00000400000000000000" pitchFamily="2" charset="0"/>
              </a:rPr>
              <a:t>kNKu</a:t>
            </a:r>
            <a:r>
              <a:rPr lang="en-CA" dirty="0" smtClean="0">
                <a:latin typeface="nunacom" panose="00000400000000000000" pitchFamily="2" charset="0"/>
              </a:rPr>
              <a:t> wmoEp5 </a:t>
            </a:r>
            <a:r>
              <a:rPr lang="en-CA" dirty="0" err="1" smtClean="0">
                <a:latin typeface="nunacom" panose="00000400000000000000" pitchFamily="2" charset="0"/>
              </a:rPr>
              <a:t>vtmpqb</a:t>
            </a:r>
            <a:r>
              <a:rPr lang="en-CA" dirty="0" smtClean="0">
                <a:latin typeface="nunacom" panose="00000400000000000000" pitchFamily="2" charset="0"/>
              </a:rPr>
              <a:t> ttC4ymJ5 WoExEix34bq5: uxiElQ5, xsMlQ5 xml xgZsiq5 moAtq5, </a:t>
            </a:r>
            <a:r>
              <a:rPr lang="en-CA" dirty="0" err="1" smtClean="0">
                <a:latin typeface="nunacom" panose="00000400000000000000" pitchFamily="2" charset="0"/>
              </a:rPr>
              <a:t>kNKu</a:t>
            </a:r>
            <a:r>
              <a:rPr lang="en-CA" dirty="0" smtClean="0">
                <a:latin typeface="nunacom" panose="00000400000000000000" pitchFamily="2" charset="0"/>
              </a:rPr>
              <a:t> </a:t>
            </a:r>
            <a:r>
              <a:rPr lang="en-CA" dirty="0" err="1" smtClean="0">
                <a:latin typeface="nunacom" panose="00000400000000000000" pitchFamily="2" charset="0"/>
              </a:rPr>
              <a:t>WoExE</a:t>
            </a:r>
            <a:r>
              <a:rPr lang="en-CA" dirty="0" smtClean="0">
                <a:latin typeface="nunacom" panose="00000400000000000000" pitchFamily="2" charset="0"/>
              </a:rPr>
              <a:t>/s5yx3lQ5 wvJ3ic3ix3mb kNKusk5 vNbusk5l</a:t>
            </a:r>
          </a:p>
          <a:p>
            <a:r>
              <a:rPr lang="en-CA" dirty="0" smtClean="0">
                <a:latin typeface="nunacom" panose="00000400000000000000" pitchFamily="2" charset="0"/>
              </a:rPr>
              <a:t>gzFf5 </a:t>
            </a:r>
            <a:r>
              <a:rPr lang="en-CA" dirty="0" err="1" smtClean="0">
                <a:latin typeface="nunacom" panose="00000400000000000000" pitchFamily="2" charset="0"/>
              </a:rPr>
              <a:t>xqDtz</a:t>
            </a:r>
            <a:r>
              <a:rPr lang="en-CA" dirty="0" smtClean="0">
                <a:latin typeface="nunacom" panose="00000400000000000000" pitchFamily="2" charset="0"/>
              </a:rPr>
              <a:t> </a:t>
            </a:r>
            <a:r>
              <a:rPr lang="en-CA" dirty="0" err="1" smtClean="0">
                <a:latin typeface="nunacom" panose="00000400000000000000" pitchFamily="2" charset="0"/>
              </a:rPr>
              <a:t>grjxAbsli</a:t>
            </a:r>
            <a:r>
              <a:rPr lang="en-CA" dirty="0" smtClean="0">
                <a:latin typeface="nunacom" panose="00000400000000000000" pitchFamily="2" charset="0"/>
              </a:rPr>
              <a:t>, xml</a:t>
            </a:r>
          </a:p>
          <a:p>
            <a:r>
              <a:rPr lang="en-CA" dirty="0" smtClean="0">
                <a:latin typeface="nunacom" panose="00000400000000000000" pitchFamily="2" charset="0"/>
              </a:rPr>
              <a:t>r?o3u wkw5 vgpctQ5, x?tj5 WoExq5 grjxAbslt4l</a:t>
            </a:r>
            <a:endParaRPr lang="en-CA" dirty="0">
              <a:latin typeface="nunacom" panose="00000400000000000000" pitchFamily="2" charset="0"/>
            </a:endParaRPr>
          </a:p>
        </p:txBody>
      </p:sp>
    </p:spTree>
    <p:extLst>
      <p:ext uri="{BB962C8B-B14F-4D97-AF65-F5344CB8AC3E}">
        <p14:creationId xmlns:p14="http://schemas.microsoft.com/office/powerpoint/2010/main" val="925930504"/>
      </p:ext>
    </p:extLst>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CA" dirty="0" smtClean="0"/>
              <a:t>Guiding Principles	</a:t>
            </a:r>
            <a:br>
              <a:rPr lang="en-CA" dirty="0" smtClean="0"/>
            </a:br>
            <a:r>
              <a:rPr lang="en-CA" dirty="0" err="1" smtClean="0">
                <a:latin typeface="nunacom" panose="00000400000000000000" pitchFamily="2" charset="0"/>
              </a:rPr>
              <a:t>WoExE</a:t>
            </a:r>
            <a:r>
              <a:rPr lang="en-CA" dirty="0" smtClean="0">
                <a:latin typeface="nunacom" panose="00000400000000000000" pitchFamily="2" charset="0"/>
              </a:rPr>
              <a:t>/sJk5 grjxAt5</a:t>
            </a:r>
            <a:endParaRPr lang="en-CA" dirty="0"/>
          </a:p>
        </p:txBody>
      </p:sp>
      <p:sp>
        <p:nvSpPr>
          <p:cNvPr id="5" name="Content Placeholder 4"/>
          <p:cNvSpPr>
            <a:spLocks noGrp="1"/>
          </p:cNvSpPr>
          <p:nvPr>
            <p:ph sz="half" idx="1"/>
          </p:nvPr>
        </p:nvSpPr>
        <p:spPr/>
        <p:txBody>
          <a:bodyPr>
            <a:normAutofit lnSpcReduction="10000"/>
          </a:bodyPr>
          <a:lstStyle/>
          <a:p>
            <a:pPr>
              <a:buBlip>
                <a:blip r:embed="rId2"/>
              </a:buBlip>
            </a:pPr>
            <a:r>
              <a:rPr lang="en-CA" dirty="0" smtClean="0"/>
              <a:t>Our presentation accompanies our intervener submission to the NWB: </a:t>
            </a:r>
          </a:p>
          <a:p>
            <a:pPr lvl="1">
              <a:buBlip>
                <a:blip r:embed="rId2"/>
              </a:buBlip>
            </a:pPr>
            <a:r>
              <a:rPr lang="en-CA" dirty="0" smtClean="0"/>
              <a:t>“Kivalliq Inuit Association Intervener Submission for 2AM-MEA0815 Meadowbank Water License Renewal Application Public Hearing Process”</a:t>
            </a:r>
          </a:p>
          <a:p>
            <a:pPr marL="274320" lvl="1" indent="0">
              <a:buNone/>
            </a:pPr>
            <a:r>
              <a:rPr lang="en-CA" dirty="0"/>
              <a:t> </a:t>
            </a:r>
            <a:endParaRPr lang="en-CA" dirty="0" smtClean="0"/>
          </a:p>
          <a:p>
            <a:pPr marL="274320" lvl="1" indent="0">
              <a:buNone/>
            </a:pPr>
            <a:endParaRPr lang="en-CA" dirty="0" smtClean="0"/>
          </a:p>
        </p:txBody>
      </p:sp>
      <p:sp>
        <p:nvSpPr>
          <p:cNvPr id="2" name="Content Placeholder 1"/>
          <p:cNvSpPr>
            <a:spLocks noGrp="1"/>
          </p:cNvSpPr>
          <p:nvPr>
            <p:ph sz="half" idx="2"/>
          </p:nvPr>
        </p:nvSpPr>
        <p:spPr/>
        <p:txBody>
          <a:bodyPr>
            <a:normAutofit lnSpcReduction="10000"/>
          </a:bodyPr>
          <a:lstStyle/>
          <a:p>
            <a:r>
              <a:rPr lang="en-CA" sz="2200" dirty="0"/>
              <a:t> </a:t>
            </a:r>
            <a:r>
              <a:rPr lang="en-CA" sz="2200" dirty="0" smtClean="0">
                <a:latin typeface="nunacom" panose="00000400000000000000" pitchFamily="2" charset="0"/>
              </a:rPr>
              <a:t>Mwn5 kba34bsix3izk5 X3N4tlQ5 r?o3u wkw5 whmoscbsJ5, </a:t>
            </a:r>
            <a:r>
              <a:rPr lang="en-CA" sz="2200" dirty="0" err="1" smtClean="0">
                <a:latin typeface="nunacom" panose="00000400000000000000" pitchFamily="2" charset="0"/>
              </a:rPr>
              <a:t>kNKu</a:t>
            </a:r>
            <a:r>
              <a:rPr lang="en-CA" sz="2200" dirty="0" smtClean="0">
                <a:latin typeface="nunacom" panose="00000400000000000000" pitchFamily="2" charset="0"/>
              </a:rPr>
              <a:t> wmoEp5 vtmoqk5 whmosDt5 </a:t>
            </a:r>
            <a:r>
              <a:rPr lang="en-CA" sz="2200" dirty="0" err="1" smtClean="0">
                <a:latin typeface="nunacom" panose="00000400000000000000" pitchFamily="2" charset="0"/>
              </a:rPr>
              <a:t>gi</a:t>
            </a:r>
            <a:r>
              <a:rPr lang="en-CA" sz="2200" dirty="0" smtClean="0">
                <a:latin typeface="nunacom" panose="00000400000000000000" pitchFamily="2" charset="0"/>
              </a:rPr>
              <a:t>/sJ5 ttC4ymJ:</a:t>
            </a:r>
          </a:p>
          <a:p>
            <a:r>
              <a:rPr lang="en-CA" sz="2200" dirty="0" smtClean="0">
                <a:latin typeface="nunacom" panose="00000400000000000000" pitchFamily="2" charset="0"/>
              </a:rPr>
              <a:t>r?o3u wkw5 vgpctQ5 </a:t>
            </a:r>
            <a:r>
              <a:rPr lang="en-CA" sz="2200" dirty="0" err="1" smtClean="0">
                <a:latin typeface="nunacom" panose="00000400000000000000" pitchFamily="2" charset="0"/>
              </a:rPr>
              <a:t>whmoscbsiz</a:t>
            </a:r>
            <a:r>
              <a:rPr lang="en-CA" sz="2200" dirty="0" smtClean="0">
                <a:latin typeface="nunacom" panose="00000400000000000000" pitchFamily="2" charset="0"/>
              </a:rPr>
              <a:t> ttC4ymJ34 NlNwfbo4 </a:t>
            </a:r>
            <a:r>
              <a:rPr lang="en-CA" sz="2200" dirty="0" err="1" smtClean="0">
                <a:latin typeface="nunacom" panose="00000400000000000000" pitchFamily="2" charset="0"/>
              </a:rPr>
              <a:t>suz</a:t>
            </a:r>
            <a:r>
              <a:rPr lang="en-CA" sz="2200" dirty="0" smtClean="0">
                <a:latin typeface="nunacom" panose="00000400000000000000" pitchFamily="2" charset="0"/>
              </a:rPr>
              <a:t>, </a:t>
            </a:r>
            <a:r>
              <a:rPr lang="en-CA" sz="2200" dirty="0" smtClean="0"/>
              <a:t>2AM-MEA0815 </a:t>
            </a:r>
            <a:r>
              <a:rPr lang="en-CA" sz="2200" dirty="0" err="1" smtClean="0"/>
              <a:t>Meadowbank</a:t>
            </a:r>
            <a:r>
              <a:rPr lang="en-CA" sz="2200" dirty="0" smtClean="0"/>
              <a:t> Water License Renewal, </a:t>
            </a:r>
            <a:r>
              <a:rPr lang="en-CA" sz="2200" dirty="0" smtClean="0">
                <a:latin typeface="nunacom" panose="00000400000000000000" pitchFamily="2" charset="0"/>
              </a:rPr>
              <a:t>b7N Mwnj5 kbatbsizk5</a:t>
            </a:r>
            <a:endParaRPr lang="en-CA" sz="2200" dirty="0"/>
          </a:p>
        </p:txBody>
      </p:sp>
    </p:spTree>
    <p:extLst>
      <p:ext uri="{BB962C8B-B14F-4D97-AF65-F5344CB8AC3E}">
        <p14:creationId xmlns:p14="http://schemas.microsoft.com/office/powerpoint/2010/main" val="2920786798"/>
      </p:ext>
    </p:extLst>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CA" cap="none" dirty="0" smtClean="0">
                <a:latin typeface="nunacom" panose="00000400000000000000" pitchFamily="2" charset="0"/>
              </a:rPr>
              <a:t>whmosDbsymJ5 xeymo34g5</a:t>
            </a:r>
            <a:br>
              <a:rPr lang="en-CA" cap="none" dirty="0" smtClean="0">
                <a:latin typeface="nunacom" panose="00000400000000000000" pitchFamily="2" charset="0"/>
              </a:rPr>
            </a:br>
            <a:r>
              <a:rPr lang="en-CA" cap="none" dirty="0" smtClean="0">
                <a:latin typeface="+mn-lt"/>
              </a:rPr>
              <a:t>Resolved Issues</a:t>
            </a:r>
            <a:endParaRPr lang="en-CA" cap="none" dirty="0">
              <a:latin typeface="nunacom" panose="00000400000000000000" pitchFamily="2" charset="0"/>
            </a:endParaRPr>
          </a:p>
        </p:txBody>
      </p:sp>
      <p:sp>
        <p:nvSpPr>
          <p:cNvPr id="5" name="Text Placeholder 4"/>
          <p:cNvSpPr>
            <a:spLocks noGrp="1"/>
          </p:cNvSpPr>
          <p:nvPr>
            <p:ph type="body" idx="1"/>
          </p:nvPr>
        </p:nvSpPr>
        <p:spPr/>
        <p:txBody>
          <a:bodyPr/>
          <a:lstStyle/>
          <a:p>
            <a:r>
              <a:rPr lang="en-CA" dirty="0" smtClean="0"/>
              <a:t>Tracking Issues and their Resolutions  </a:t>
            </a:r>
            <a:r>
              <a:rPr lang="en-CA" dirty="0" err="1" smtClean="0">
                <a:latin typeface="nunacom" panose="00000400000000000000" pitchFamily="2" charset="0"/>
              </a:rPr>
              <a:t>whmosDbs</a:t>
            </a:r>
            <a:r>
              <a:rPr lang="en-CA" dirty="0" smtClean="0">
                <a:latin typeface="nunacom" panose="00000400000000000000" pitchFamily="2" charset="0"/>
              </a:rPr>
              <a:t>/Exc34g5 Ns5y34g3iq5 xml xeh34bsiq5</a:t>
            </a:r>
            <a:endParaRPr lang="en-CA" dirty="0"/>
          </a:p>
        </p:txBody>
      </p:sp>
    </p:spTree>
    <p:extLst>
      <p:ext uri="{BB962C8B-B14F-4D97-AF65-F5344CB8AC3E}">
        <p14:creationId xmlns:p14="http://schemas.microsoft.com/office/powerpoint/2010/main" val="4165844884"/>
      </p:ext>
    </p:extLst>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1) Freshwater Quantity </a:t>
            </a:r>
            <a:r>
              <a:rPr lang="en-CA" dirty="0" smtClean="0">
                <a:latin typeface="nunacom" panose="00000400000000000000" pitchFamily="2" charset="0"/>
              </a:rPr>
              <a:t>by5 </a:t>
            </a:r>
            <a:r>
              <a:rPr lang="en-CA" dirty="0" err="1" smtClean="0">
                <a:latin typeface="nunacom" panose="00000400000000000000" pitchFamily="2" charset="0"/>
              </a:rPr>
              <a:t>xqiq</a:t>
            </a:r>
            <a:endParaRPr lang="en-CA" dirty="0"/>
          </a:p>
        </p:txBody>
      </p:sp>
      <p:sp>
        <p:nvSpPr>
          <p:cNvPr id="3" name="Content Placeholder 2"/>
          <p:cNvSpPr>
            <a:spLocks noGrp="1"/>
          </p:cNvSpPr>
          <p:nvPr>
            <p:ph sz="half" idx="1"/>
          </p:nvPr>
        </p:nvSpPr>
        <p:spPr/>
        <p:txBody>
          <a:bodyPr>
            <a:normAutofit fontScale="77500" lnSpcReduction="20000"/>
          </a:bodyPr>
          <a:lstStyle/>
          <a:p>
            <a:r>
              <a:rPr lang="en-CA" dirty="0" smtClean="0"/>
              <a:t>Specific comments from the KIA: KIA-01</a:t>
            </a:r>
            <a:r>
              <a:rPr lang="en-CA" dirty="0"/>
              <a:t>, </a:t>
            </a:r>
            <a:r>
              <a:rPr lang="en-CA" dirty="0" smtClean="0"/>
              <a:t>01B, 23</a:t>
            </a:r>
          </a:p>
          <a:p>
            <a:pPr marL="0" indent="0">
              <a:buNone/>
            </a:pPr>
            <a:endParaRPr lang="en-CA" dirty="0" smtClean="0"/>
          </a:p>
          <a:p>
            <a:pPr marL="0" indent="0">
              <a:buNone/>
            </a:pPr>
            <a:r>
              <a:rPr lang="en-CA" b="1" dirty="0" smtClean="0"/>
              <a:t>Issues</a:t>
            </a:r>
          </a:p>
          <a:p>
            <a:r>
              <a:rPr lang="en-CA" dirty="0" smtClean="0"/>
              <a:t>Our </a:t>
            </a:r>
            <a:r>
              <a:rPr lang="en-CA" dirty="0"/>
              <a:t>primary concern regarding freshwater quantity was the increase in volume requested by </a:t>
            </a:r>
            <a:r>
              <a:rPr lang="en-CA" dirty="0" smtClean="0"/>
              <a:t>AEM</a:t>
            </a:r>
          </a:p>
          <a:p>
            <a:pPr lvl="1"/>
            <a:r>
              <a:rPr lang="en-CA" dirty="0"/>
              <a:t>AEM </a:t>
            </a:r>
            <a:r>
              <a:rPr lang="en-CA" dirty="0" smtClean="0"/>
              <a:t>proposed a </a:t>
            </a:r>
            <a:r>
              <a:rPr lang="en-CA" dirty="0"/>
              <a:t>new maximum freshwater quantity of </a:t>
            </a:r>
            <a:r>
              <a:rPr lang="en-CA" dirty="0" smtClean="0"/>
              <a:t>9,119,652m</a:t>
            </a:r>
            <a:r>
              <a:rPr lang="en-CA" baseline="30000" dirty="0" smtClean="0"/>
              <a:t>3</a:t>
            </a:r>
            <a:r>
              <a:rPr lang="en-CA" dirty="0" smtClean="0"/>
              <a:t> </a:t>
            </a:r>
          </a:p>
          <a:p>
            <a:pPr marL="274320" lvl="1" indent="0">
              <a:buNone/>
            </a:pPr>
            <a:r>
              <a:rPr lang="en-CA" dirty="0"/>
              <a:t> </a:t>
            </a:r>
            <a:endParaRPr lang="en-CA" dirty="0" smtClean="0"/>
          </a:p>
          <a:p>
            <a:pPr marL="274320" lvl="1" indent="0">
              <a:buNone/>
            </a:pPr>
            <a:endParaRPr lang="en-CA" dirty="0"/>
          </a:p>
          <a:p>
            <a:pPr marL="274320" lvl="1" indent="0">
              <a:buNone/>
            </a:pPr>
            <a:r>
              <a:rPr lang="en-CA" dirty="0" smtClean="0"/>
              <a:t> </a:t>
            </a:r>
          </a:p>
          <a:p>
            <a:pPr marL="274320" lvl="1" indent="0">
              <a:buNone/>
            </a:pPr>
            <a:r>
              <a:rPr lang="en-CA" dirty="0"/>
              <a:t> </a:t>
            </a:r>
            <a:endParaRPr lang="en-CA" dirty="0" smtClean="0"/>
          </a:p>
          <a:p>
            <a:endParaRPr lang="en-CA" dirty="0" smtClean="0"/>
          </a:p>
          <a:p>
            <a:endParaRPr lang="en-CA" dirty="0" smtClean="0"/>
          </a:p>
        </p:txBody>
      </p:sp>
      <p:sp>
        <p:nvSpPr>
          <p:cNvPr id="4" name="Content Placeholder 3"/>
          <p:cNvSpPr>
            <a:spLocks noGrp="1"/>
          </p:cNvSpPr>
          <p:nvPr>
            <p:ph sz="half" idx="2"/>
          </p:nvPr>
        </p:nvSpPr>
        <p:spPr/>
        <p:txBody>
          <a:bodyPr>
            <a:normAutofit fontScale="77500" lnSpcReduction="20000"/>
          </a:bodyPr>
          <a:lstStyle/>
          <a:p>
            <a:r>
              <a:rPr lang="en-CA" dirty="0" err="1" smtClean="0">
                <a:latin typeface="nunacom" panose="00000400000000000000" pitchFamily="2" charset="0"/>
              </a:rPr>
              <a:t>whmQ</a:t>
            </a:r>
            <a:r>
              <a:rPr lang="en-CA" dirty="0" smtClean="0">
                <a:latin typeface="nunacom" panose="00000400000000000000" pitchFamily="2" charset="0"/>
              </a:rPr>
              <a:t>/symJ5 ttC4ymiq5 r?o3u wkw5 </a:t>
            </a:r>
            <a:r>
              <a:rPr lang="en-CA" dirty="0" err="1" smtClean="0">
                <a:latin typeface="nunacom" panose="00000400000000000000" pitchFamily="2" charset="0"/>
              </a:rPr>
              <a:t>vgpctQfi</a:t>
            </a:r>
            <a:r>
              <a:rPr lang="en-CA" dirty="0" smtClean="0">
                <a:latin typeface="nunacom" panose="00000400000000000000" pitchFamily="2" charset="0"/>
              </a:rPr>
              <a:t>: </a:t>
            </a:r>
            <a:r>
              <a:rPr lang="en-CA" dirty="0" smtClean="0"/>
              <a:t>KIA-01, 01B, 23</a:t>
            </a:r>
          </a:p>
          <a:p>
            <a:endParaRPr lang="en-CA" dirty="0">
              <a:latin typeface="nunacom" panose="00000400000000000000" pitchFamily="2" charset="0"/>
            </a:endParaRPr>
          </a:p>
          <a:p>
            <a:r>
              <a:rPr lang="en-CA" b="1" dirty="0" smtClean="0">
                <a:latin typeface="nunacom" panose="00000400000000000000" pitchFamily="2" charset="0"/>
              </a:rPr>
              <a:t>whmosDt4n5</a:t>
            </a:r>
          </a:p>
          <a:p>
            <a:pPr marL="0" indent="0">
              <a:buNone/>
            </a:pPr>
            <a:r>
              <a:rPr lang="en-CA" b="1" dirty="0" smtClean="0">
                <a:latin typeface="nunacom" panose="00000400000000000000" pitchFamily="2" charset="0"/>
              </a:rPr>
              <a:t>yKo34 whmosDbsJ34 by5 bEsaqg5 xqiq5 xgZstlQ5, x[if </a:t>
            </a:r>
            <a:r>
              <a:rPr lang="en-CA" b="1" dirty="0" err="1" smtClean="0">
                <a:latin typeface="nunacom" panose="00000400000000000000" pitchFamily="2" charset="0"/>
              </a:rPr>
              <a:t>wf</a:t>
            </a:r>
            <a:r>
              <a:rPr lang="en-CA" b="1" dirty="0" smtClean="0">
                <a:latin typeface="nunacom" panose="00000400000000000000" pitchFamily="2" charset="0"/>
              </a:rPr>
              <a:t> s/C4bExi5</a:t>
            </a:r>
          </a:p>
          <a:p>
            <a:pPr marL="0" indent="0">
              <a:buNone/>
            </a:pPr>
            <a:r>
              <a:rPr lang="en-CA" b="1" dirty="0" smtClean="0">
                <a:latin typeface="nunacom" panose="00000400000000000000" pitchFamily="2" charset="0"/>
              </a:rPr>
              <a:t>- x[if </a:t>
            </a:r>
            <a:r>
              <a:rPr lang="en-CA" b="1" dirty="0" err="1" smtClean="0">
                <a:latin typeface="nunacom" panose="00000400000000000000" pitchFamily="2" charset="0"/>
              </a:rPr>
              <a:t>wf</a:t>
            </a:r>
            <a:r>
              <a:rPr lang="en-CA" b="1" dirty="0" smtClean="0">
                <a:latin typeface="nunacom" panose="00000400000000000000" pitchFamily="2" charset="0"/>
              </a:rPr>
              <a:t> s/C4bEx5 xgDx34g5 wm3u4 </a:t>
            </a:r>
            <a:r>
              <a:rPr lang="en-CA" b="1" dirty="0">
                <a:latin typeface="nunacom" panose="00000400000000000000" pitchFamily="2" charset="0"/>
              </a:rPr>
              <a:t>xqtQJu4 </a:t>
            </a:r>
            <a:r>
              <a:rPr lang="en-CA" dirty="0"/>
              <a:t>9,119,652m3</a:t>
            </a:r>
          </a:p>
        </p:txBody>
      </p:sp>
    </p:spTree>
    <p:extLst>
      <p:ext uri="{BB962C8B-B14F-4D97-AF65-F5344CB8AC3E}">
        <p14:creationId xmlns:p14="http://schemas.microsoft.com/office/powerpoint/2010/main" val="1014582672"/>
      </p:ext>
    </p:extLst>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1) </a:t>
            </a:r>
            <a:r>
              <a:rPr lang="en-CA" dirty="0" smtClean="0">
                <a:latin typeface="nunacom" panose="00000400000000000000" pitchFamily="2" charset="0"/>
              </a:rPr>
              <a:t>by5 </a:t>
            </a:r>
            <a:r>
              <a:rPr lang="en-CA" dirty="0" err="1" smtClean="0">
                <a:latin typeface="nunacom" panose="00000400000000000000" pitchFamily="2" charset="0"/>
              </a:rPr>
              <a:t>xqiz</a:t>
            </a:r>
            <a:r>
              <a:rPr lang="en-CA" dirty="0" smtClean="0">
                <a:latin typeface="nunacom" panose="00000400000000000000" pitchFamily="2" charset="0"/>
              </a:rPr>
              <a:t> </a:t>
            </a:r>
            <a:r>
              <a:rPr lang="en-CA" dirty="0" smtClean="0"/>
              <a:t>freshwater Quantity </a:t>
            </a:r>
            <a:endParaRPr lang="en-CA" dirty="0"/>
          </a:p>
        </p:txBody>
      </p:sp>
      <p:sp>
        <p:nvSpPr>
          <p:cNvPr id="3" name="Content Placeholder 2"/>
          <p:cNvSpPr>
            <a:spLocks noGrp="1"/>
          </p:cNvSpPr>
          <p:nvPr>
            <p:ph sz="half" idx="1"/>
          </p:nvPr>
        </p:nvSpPr>
        <p:spPr/>
        <p:txBody>
          <a:bodyPr>
            <a:normAutofit fontScale="70000" lnSpcReduction="20000"/>
          </a:bodyPr>
          <a:lstStyle/>
          <a:p>
            <a:pPr marL="0" indent="0">
              <a:buNone/>
            </a:pPr>
            <a:r>
              <a:rPr lang="en-CA" b="1" dirty="0" smtClean="0"/>
              <a:t>Resolutions</a:t>
            </a:r>
            <a:endParaRPr lang="en-CA" b="1" dirty="0"/>
          </a:p>
          <a:p>
            <a:r>
              <a:rPr lang="en-CA" dirty="0" smtClean="0"/>
              <a:t>Implementation </a:t>
            </a:r>
            <a:r>
              <a:rPr lang="en-CA" dirty="0"/>
              <a:t>of </a:t>
            </a:r>
            <a:r>
              <a:rPr lang="en-CA" dirty="0" smtClean="0"/>
              <a:t>a staged annual </a:t>
            </a:r>
            <a:r>
              <a:rPr lang="en-CA" dirty="0"/>
              <a:t>water usage in the </a:t>
            </a:r>
            <a:r>
              <a:rPr lang="en-CA" dirty="0" smtClean="0"/>
              <a:t>water </a:t>
            </a:r>
            <a:r>
              <a:rPr lang="en-CA" dirty="0"/>
              <a:t>license </a:t>
            </a:r>
            <a:r>
              <a:rPr lang="en-CA" dirty="0" smtClean="0"/>
              <a:t>to limit </a:t>
            </a:r>
            <a:r>
              <a:rPr lang="en-CA" dirty="0"/>
              <a:t>unnecessary excess freshwater </a:t>
            </a:r>
            <a:r>
              <a:rPr lang="en-CA" dirty="0" smtClean="0"/>
              <a:t>consumption</a:t>
            </a:r>
          </a:p>
          <a:p>
            <a:r>
              <a:rPr lang="en-CA" dirty="0"/>
              <a:t>AEM </a:t>
            </a:r>
            <a:r>
              <a:rPr lang="en-CA" dirty="0" smtClean="0"/>
              <a:t>provided </a:t>
            </a:r>
            <a:r>
              <a:rPr lang="en-CA" dirty="0"/>
              <a:t>further documentation </a:t>
            </a:r>
            <a:r>
              <a:rPr lang="en-CA" dirty="0" smtClean="0"/>
              <a:t>to demonstrate no </a:t>
            </a:r>
            <a:r>
              <a:rPr lang="en-CA" dirty="0"/>
              <a:t>negative </a:t>
            </a:r>
            <a:r>
              <a:rPr lang="en-CA" dirty="0" smtClean="0"/>
              <a:t>impacts </a:t>
            </a:r>
            <a:r>
              <a:rPr lang="en-CA" dirty="0"/>
              <a:t>to Third Portage Lake </a:t>
            </a:r>
            <a:r>
              <a:rPr lang="en-CA" dirty="0" smtClean="0"/>
              <a:t>from the additional freshwater use</a:t>
            </a:r>
          </a:p>
          <a:p>
            <a:pPr marL="0" indent="0">
              <a:buNone/>
            </a:pPr>
            <a:r>
              <a:rPr lang="en-CA" dirty="0" smtClean="0"/>
              <a:t> </a:t>
            </a:r>
          </a:p>
          <a:p>
            <a:pPr marL="0" indent="0">
              <a:buNone/>
            </a:pPr>
            <a:r>
              <a:rPr lang="en-CA" dirty="0"/>
              <a:t> </a:t>
            </a:r>
            <a:endParaRPr lang="en-CA" dirty="0" smtClean="0"/>
          </a:p>
          <a:p>
            <a:pPr marL="0" indent="0">
              <a:buNone/>
            </a:pPr>
            <a:r>
              <a:rPr lang="en-CA" dirty="0" smtClean="0"/>
              <a:t>  </a:t>
            </a:r>
          </a:p>
          <a:p>
            <a:pPr marL="0" indent="0">
              <a:buNone/>
            </a:pPr>
            <a:r>
              <a:rPr lang="en-CA" dirty="0"/>
              <a:t> </a:t>
            </a:r>
            <a:endParaRPr lang="en-CA" dirty="0" smtClean="0"/>
          </a:p>
          <a:p>
            <a:pPr marL="0" indent="0">
              <a:buNone/>
            </a:pPr>
            <a:endParaRPr lang="en-CA" dirty="0"/>
          </a:p>
        </p:txBody>
      </p:sp>
      <p:sp>
        <p:nvSpPr>
          <p:cNvPr id="4" name="Content Placeholder 3"/>
          <p:cNvSpPr>
            <a:spLocks noGrp="1"/>
          </p:cNvSpPr>
          <p:nvPr>
            <p:ph sz="half" idx="2"/>
          </p:nvPr>
        </p:nvSpPr>
        <p:spPr/>
        <p:txBody>
          <a:bodyPr>
            <a:normAutofit fontScale="70000" lnSpcReduction="20000"/>
          </a:bodyPr>
          <a:lstStyle/>
          <a:p>
            <a:pPr marL="0" indent="0">
              <a:buNone/>
            </a:pPr>
            <a:r>
              <a:rPr lang="en-CA" b="1" dirty="0" err="1" smtClean="0">
                <a:latin typeface="nunacom" panose="00000400000000000000" pitchFamily="2" charset="0"/>
              </a:rPr>
              <a:t>WoExEd</a:t>
            </a:r>
            <a:r>
              <a:rPr lang="en-CA" b="1" dirty="0" smtClean="0">
                <a:latin typeface="nunacom" panose="00000400000000000000" pitchFamily="2" charset="0"/>
              </a:rPr>
              <a:t>/sJ5</a:t>
            </a:r>
          </a:p>
          <a:p>
            <a:pPr>
              <a:buFont typeface="Wingdings" panose="05000000000000000000" pitchFamily="2" charset="2"/>
              <a:buChar char="Ø"/>
            </a:pPr>
            <a:r>
              <a:rPr lang="en-CA" b="1" dirty="0" smtClean="0">
                <a:latin typeface="nunacom" panose="00000400000000000000" pitchFamily="2" charset="0"/>
              </a:rPr>
              <a:t>wm3j5 xgZsixo34g5 srsbm5 </a:t>
            </a:r>
            <a:r>
              <a:rPr lang="en-CA" b="1" dirty="0" err="1" smtClean="0">
                <a:latin typeface="nunacom" panose="00000400000000000000" pitchFamily="2" charset="0"/>
              </a:rPr>
              <a:t>Mwnu</a:t>
            </a:r>
            <a:r>
              <a:rPr lang="en-CA" b="1" dirty="0" smtClean="0">
                <a:latin typeface="nunacom" panose="00000400000000000000" pitchFamily="2" charset="0"/>
              </a:rPr>
              <a:t> ttC4ymJ5, cq34bw/Exo5 xg3iqk5</a:t>
            </a:r>
          </a:p>
          <a:p>
            <a:pPr>
              <a:buFont typeface="Wingdings" panose="05000000000000000000" pitchFamily="2" charset="2"/>
              <a:buChar char="Ø"/>
            </a:pPr>
            <a:endParaRPr lang="en-CA" b="1" dirty="0">
              <a:latin typeface="nunacom" panose="00000400000000000000" pitchFamily="2" charset="0"/>
            </a:endParaRPr>
          </a:p>
          <a:p>
            <a:pPr>
              <a:buFont typeface="Wingdings" panose="05000000000000000000" pitchFamily="2" charset="2"/>
              <a:buChar char="Ø"/>
            </a:pPr>
            <a:r>
              <a:rPr lang="en-CA" b="1" dirty="0" smtClean="0">
                <a:latin typeface="nunacom" panose="00000400000000000000" pitchFamily="2" charset="0"/>
              </a:rPr>
              <a:t>x[if </a:t>
            </a:r>
            <a:r>
              <a:rPr lang="en-CA" b="1" dirty="0" err="1" smtClean="0">
                <a:latin typeface="nunacom" panose="00000400000000000000" pitchFamily="2" charset="0"/>
              </a:rPr>
              <a:t>wf</a:t>
            </a:r>
            <a:r>
              <a:rPr lang="en-CA" b="1" dirty="0" smtClean="0">
                <a:latin typeface="nunacom" panose="00000400000000000000" pitchFamily="2" charset="0"/>
              </a:rPr>
              <a:t> s/C4bEx5 ttC4ymJi4 giyymJ5, wms2 xg3ix3izi4, by3u s/C4bExFs2 </a:t>
            </a:r>
            <a:r>
              <a:rPr lang="en-CA" b="1" dirty="0" err="1" smtClean="0">
                <a:latin typeface="nunacom" panose="00000400000000000000" pitchFamily="2" charset="0"/>
              </a:rPr>
              <a:t>nixi</a:t>
            </a:r>
            <a:r>
              <a:rPr lang="en-CA" b="1" dirty="0" smtClean="0">
                <a:latin typeface="nunacom" panose="00000400000000000000" pitchFamily="2" charset="0"/>
              </a:rPr>
              <a:t> xto4 </a:t>
            </a:r>
            <a:r>
              <a:rPr lang="en-CA" b="1" dirty="0" smtClean="0"/>
              <a:t>Third Portage Lake-</a:t>
            </a:r>
            <a:r>
              <a:rPr lang="en-CA" b="1" dirty="0" smtClean="0">
                <a:latin typeface="nunacom" panose="00000400000000000000" pitchFamily="2" charset="0"/>
              </a:rPr>
              <a:t>u4</a:t>
            </a:r>
            <a:endParaRPr lang="en-CA" b="1" dirty="0">
              <a:latin typeface="nunacom" panose="00000400000000000000" pitchFamily="2" charset="0"/>
            </a:endParaRPr>
          </a:p>
        </p:txBody>
      </p:sp>
    </p:spTree>
    <p:extLst>
      <p:ext uri="{BB962C8B-B14F-4D97-AF65-F5344CB8AC3E}">
        <p14:creationId xmlns:p14="http://schemas.microsoft.com/office/powerpoint/2010/main" val="4241518419"/>
      </p:ext>
    </p:extLst>
  </p:cSld>
  <p:clrMapOvr>
    <a:masterClrMapping/>
  </p:clrMapOvr>
  <p:transition>
    <p:fade thruBlk="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4073</TotalTime>
  <Words>3727</Words>
  <Application>Microsoft Office PowerPoint</Application>
  <PresentationFormat>On-screen Show (4:3)</PresentationFormat>
  <Paragraphs>482</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Clarity</vt:lpstr>
      <vt:lpstr>xS34t8N34gu wmoEi3j5 Mwn5 kbatvi3izk5 MEADOWBANK Water License Renewal </vt:lpstr>
      <vt:lpstr>Overview  grz</vt:lpstr>
      <vt:lpstr>Overview   grz</vt:lpstr>
      <vt:lpstr>Overview  grz</vt:lpstr>
      <vt:lpstr>Guiding Principles WoExk5 grjxAt5</vt:lpstr>
      <vt:lpstr>Guiding Principles  WoExE/sJk5 grjxAt5</vt:lpstr>
      <vt:lpstr>whmosDbsymJ5 xeymo34g5 Resolved Issues</vt:lpstr>
      <vt:lpstr>1) Freshwater Quantity by5 xqiq</vt:lpstr>
      <vt:lpstr>1) by5 xqiz freshwater Quantity </vt:lpstr>
      <vt:lpstr>2) x4bfpEo34 xml xsMiz    Waste Disposal and Management</vt:lpstr>
      <vt:lpstr>2) x4bf5 wQbsiq xml xsMiz Waste Disposal and Management</vt:lpstr>
      <vt:lpstr>2) x4bf5 xml xsMiz       Waste Disposal and Management</vt:lpstr>
      <vt:lpstr>2) x4bf5 xml xsMiz Waste Disposal and Management</vt:lpstr>
      <vt:lpstr>2) x4bf5 xml xsMiz     Waste Disposal and Management</vt:lpstr>
      <vt:lpstr>3) gxF3N34goEi3j5 xml fFJc3i3j5 X3N4ymi34 Emergency and Spill Contingency Planning</vt:lpstr>
      <vt:lpstr>3) gxF3N34goEi34 xml fFJc34X5 X3N4ymi34   Emergency and Spill Contingency Planning</vt:lpstr>
      <vt:lpstr>4) cspn3i34  Monitoring</vt:lpstr>
      <vt:lpstr>4) cspn3i34   Monitoring</vt:lpstr>
      <vt:lpstr>4) cspn3i34   Monitoring</vt:lpstr>
      <vt:lpstr>4) cspn3i34    Monitoring</vt:lpstr>
      <vt:lpstr>5) sfxiz xml xeQx3izk5 X3N4ymi34 Closure and Reclamation Planning</vt:lpstr>
      <vt:lpstr>5) sfx3iz xml xeQx3izb X3N4ymi34 Closure and Reclamation Planning</vt:lpstr>
      <vt:lpstr>rao34X34   Conclusion</vt:lpstr>
      <vt:lpstr>SECURITY   rNs/5 gdymJ5</vt:lpstr>
      <vt:lpstr>Security       rNs/5 gdymJ5</vt:lpstr>
      <vt:lpstr>Security   rNs/5 gdymJ5</vt:lpstr>
      <vt:lpstr>Security   rNs/5 gdymJ5</vt:lpstr>
      <vt:lpstr>Security   rNs/5 gdymJ5</vt:lpstr>
      <vt:lpstr>Security   rNs/5 gdymJ5</vt:lpstr>
      <vt:lpstr>Meadowbank Security Deposit rNs/5 gdymJ5 xSt8N34g2 sfxizk5 xg34g4n5</vt:lpstr>
      <vt:lpstr>Meadowbank Security Deposit</vt:lpstr>
      <vt:lpstr>Meadowbank Security Deposit xS34t8N34g2 sfx3izk5 rNs/5 gdymJ5</vt:lpstr>
      <vt:lpstr>Meadowbank Security Deposit xS34t8N34g2 sfx3izk5 rNs/5 gdymJ5</vt:lpstr>
      <vt:lpstr>Security                rNs/5 gdymJ5</vt:lpstr>
      <vt:lpstr>Security              rNs/5 gdymJ5</vt:lpstr>
      <vt:lpstr>Questions?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 Nesbitt</dc:creator>
  <cp:lastModifiedBy>licensing</cp:lastModifiedBy>
  <cp:revision>546</cp:revision>
  <cp:lastPrinted>2015-04-28T13:53:46Z</cp:lastPrinted>
  <dcterms:created xsi:type="dcterms:W3CDTF">2015-01-05T19:10:19Z</dcterms:created>
  <dcterms:modified xsi:type="dcterms:W3CDTF">2015-04-28T16:13:23Z</dcterms:modified>
</cp:coreProperties>
</file>