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notesMasterIdLst>
    <p:notesMasterId r:id="rId29"/>
  </p:notesMasterIdLst>
  <p:handoutMasterIdLst>
    <p:handoutMasterId r:id="rId30"/>
  </p:handoutMasterIdLst>
  <p:sldIdLst>
    <p:sldId id="256" r:id="rId3"/>
    <p:sldId id="257" r:id="rId4"/>
    <p:sldId id="330" r:id="rId5"/>
    <p:sldId id="332" r:id="rId6"/>
    <p:sldId id="299" r:id="rId7"/>
    <p:sldId id="331" r:id="rId8"/>
    <p:sldId id="325" r:id="rId9"/>
    <p:sldId id="322" r:id="rId10"/>
    <p:sldId id="323" r:id="rId11"/>
    <p:sldId id="326" r:id="rId12"/>
    <p:sldId id="327" r:id="rId13"/>
    <p:sldId id="328" r:id="rId14"/>
    <p:sldId id="333" r:id="rId15"/>
    <p:sldId id="329" r:id="rId16"/>
    <p:sldId id="346" r:id="rId17"/>
    <p:sldId id="335" r:id="rId18"/>
    <p:sldId id="341" r:id="rId19"/>
    <p:sldId id="342" r:id="rId20"/>
    <p:sldId id="343" r:id="rId21"/>
    <p:sldId id="344" r:id="rId22"/>
    <p:sldId id="345" r:id="rId23"/>
    <p:sldId id="336" r:id="rId24"/>
    <p:sldId id="340" r:id="rId25"/>
    <p:sldId id="338" r:id="rId26"/>
    <p:sldId id="339" r:id="rId27"/>
    <p:sldId id="33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17" autoAdjust="0"/>
    <p:restoredTop sz="94660"/>
  </p:normalViewPr>
  <p:slideViewPr>
    <p:cSldViewPr>
      <p:cViewPr>
        <p:scale>
          <a:sx n="59" d="100"/>
          <a:sy n="59" d="100"/>
        </p:scale>
        <p:origin x="-888" y="1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4" d="100"/>
          <a:sy n="54" d="100"/>
        </p:scale>
        <p:origin x="-283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AECB83-8D60-47BB-929E-756D8F8F1CEC}" type="datetimeFigureOut">
              <a:rPr lang="en-CA" smtClean="0"/>
              <a:t>19/05/2015</a:t>
            </a:fld>
            <a:endParaRPr lang="en-CA"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704FE9B-CF9D-4387-B301-9A7F0440A01A}" type="slidenum">
              <a:rPr lang="en-CA" smtClean="0"/>
              <a:t>‹#›</a:t>
            </a:fld>
            <a:endParaRPr lang="en-CA" dirty="0"/>
          </a:p>
        </p:txBody>
      </p:sp>
    </p:spTree>
    <p:extLst>
      <p:ext uri="{BB962C8B-B14F-4D97-AF65-F5344CB8AC3E}">
        <p14:creationId xmlns:p14="http://schemas.microsoft.com/office/powerpoint/2010/main" val="20998482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B5E2C4-DCE2-4343-8AC2-DBBF19347318}" type="datetimeFigureOut">
              <a:rPr lang="en-CA" smtClean="0"/>
              <a:t>19/05/2015</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39D979-1A1E-47F8-92BE-F958D4C50B5A}" type="slidenum">
              <a:rPr lang="en-CA" smtClean="0"/>
              <a:t>‹#›</a:t>
            </a:fld>
            <a:endParaRPr lang="en-CA" dirty="0"/>
          </a:p>
        </p:txBody>
      </p:sp>
    </p:spTree>
    <p:extLst>
      <p:ext uri="{BB962C8B-B14F-4D97-AF65-F5344CB8AC3E}">
        <p14:creationId xmlns:p14="http://schemas.microsoft.com/office/powerpoint/2010/main" val="3000561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t>19/05/2015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9CF151-D850-4B47-B86B-D64A5B6E09DD}" type="datetimeFigureOut">
              <a:rPr lang="en-CA" smtClean="0"/>
              <a:t>19/05/2015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t>19/05/2015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pPr/>
              <a:t>19/05/2015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AB5E1A-4CBB-46E8-A900-732B86464B65}" type="slidenum">
              <a:rPr lang="en-CA" smtClean="0"/>
              <a:pPr/>
              <a:t>‹#›</a:t>
            </a:fld>
            <a:endParaRPr lang="en-CA"/>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6022682"/>
      </p:ext>
    </p:extLst>
  </p:cSld>
  <p:clrMapOvr>
    <a:masterClrMapping/>
  </p:clrMapOvr>
  <p:transition>
    <p:fade thruBlk="1"/>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9CF151-D850-4B47-B86B-D64A5B6E09DD}" type="datetimeFigureOut">
              <a:rPr lang="en-CA" smtClean="0"/>
              <a:pPr/>
              <a:t>19/05/2015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AB5E1A-4CBB-46E8-A900-732B86464B65}" type="slidenum">
              <a:rPr lang="en-CA" smtClean="0"/>
              <a:pPr/>
              <a:t>‹#›</a:t>
            </a:fld>
            <a:endParaRPr lang="en-CA"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pic>
        <p:nvPicPr>
          <p:cNvPr id="2050"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userDrawn="1"/>
        </p:nvSpPr>
        <p:spPr>
          <a:xfrm>
            <a:off x="8560494" y="-1"/>
            <a:ext cx="583506" cy="1235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prstClr val="white"/>
              </a:solidFill>
            </a:endParaRPr>
          </a:p>
        </p:txBody>
      </p:sp>
    </p:spTree>
    <p:extLst>
      <p:ext uri="{BB962C8B-B14F-4D97-AF65-F5344CB8AC3E}">
        <p14:creationId xmlns:p14="http://schemas.microsoft.com/office/powerpoint/2010/main" val="3457443351"/>
      </p:ext>
    </p:extLst>
  </p:cSld>
  <p:clrMapOvr>
    <a:masterClrMapping/>
  </p:clrMapOvr>
  <p:transition>
    <p:fade thruBlk="1"/>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9CF151-D850-4B47-B86B-D64A5B6E09DD}" type="datetimeFigureOut">
              <a:rPr lang="en-CA" smtClean="0"/>
              <a:pPr/>
              <a:t>19/05/2015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AB5E1A-4CBB-46E8-A900-732B86464B65}" type="slidenum">
              <a:rPr lang="en-CA" smtClean="0"/>
              <a:pPr/>
              <a:t>‹#›</a:t>
            </a:fld>
            <a:endParaRPr lang="en-CA"/>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Rectangle 9"/>
          <p:cNvSpPr/>
          <p:nvPr userDrawn="1"/>
        </p:nvSpPr>
        <p:spPr>
          <a:xfrm>
            <a:off x="8100392" y="-1"/>
            <a:ext cx="1043608" cy="6926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pic>
        <p:nvPicPr>
          <p:cNvPr id="11"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spTree>
    <p:extLst>
      <p:ext uri="{BB962C8B-B14F-4D97-AF65-F5344CB8AC3E}">
        <p14:creationId xmlns:p14="http://schemas.microsoft.com/office/powerpoint/2010/main" val="4133384545"/>
      </p:ext>
    </p:extLst>
  </p:cSld>
  <p:clrMapOvr>
    <a:overrideClrMapping bg1="dk1" tx1="lt1" bg2="dk2" tx2="lt2" accent1="accent1" accent2="accent2" accent3="accent3" accent4="accent4" accent5="accent5" accent6="accent6" hlink="hlink" folHlink="folHlink"/>
  </p:clrMapOvr>
  <p:transition>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9CF151-D850-4B47-B86B-D64A5B6E09DD}" type="datetimeFigureOut">
              <a:rPr lang="en-CA" smtClean="0"/>
              <a:pPr/>
              <a:t>19/05/2015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9AB5E1A-4CBB-46E8-A900-732B86464B65}" type="slidenum">
              <a:rPr lang="en-CA" smtClean="0"/>
              <a:pPr/>
              <a:t>‹#›</a:t>
            </a:fld>
            <a:endParaRPr lang="en-CA"/>
          </a:p>
        </p:txBody>
      </p:sp>
    </p:spTree>
    <p:extLst>
      <p:ext uri="{BB962C8B-B14F-4D97-AF65-F5344CB8AC3E}">
        <p14:creationId xmlns:p14="http://schemas.microsoft.com/office/powerpoint/2010/main" val="422017806"/>
      </p:ext>
    </p:extLst>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9CF151-D850-4B47-B86B-D64A5B6E09DD}" type="datetimeFigureOut">
              <a:rPr lang="en-CA" smtClean="0"/>
              <a:pPr/>
              <a:t>19/05/2015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9AB5E1A-4CBB-46E8-A900-732B86464B65}" type="slidenum">
              <a:rPr lang="en-CA" smtClean="0"/>
              <a:pPr/>
              <a:t>‹#›</a:t>
            </a:fld>
            <a:endParaRPr lang="en-CA"/>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3733304"/>
      </p:ext>
    </p:extLst>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9CF151-D850-4B47-B86B-D64A5B6E09DD}" type="datetimeFigureOut">
              <a:rPr lang="en-CA" smtClean="0"/>
              <a:pPr/>
              <a:t>19/05/2015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9AB5E1A-4CBB-46E8-A900-732B86464B65}" type="slidenum">
              <a:rPr lang="en-CA" smtClean="0"/>
              <a:pPr/>
              <a:t>‹#›</a:t>
            </a:fld>
            <a:endParaRPr lang="en-CA"/>
          </a:p>
        </p:txBody>
      </p:sp>
    </p:spTree>
    <p:extLst>
      <p:ext uri="{BB962C8B-B14F-4D97-AF65-F5344CB8AC3E}">
        <p14:creationId xmlns:p14="http://schemas.microsoft.com/office/powerpoint/2010/main" val="720433460"/>
      </p:ext>
    </p:extLst>
  </p:cSld>
  <p:clrMapOvr>
    <a:masterClrMapping/>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9CF151-D850-4B47-B86B-D64A5B6E09DD}" type="datetimeFigureOut">
              <a:rPr lang="en-CA" smtClean="0"/>
              <a:pPr/>
              <a:t>19/05/2015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9AB5E1A-4CBB-46E8-A900-732B86464B65}" type="slidenum">
              <a:rPr lang="en-CA" smtClean="0"/>
              <a:pPr/>
              <a:t>‹#›</a:t>
            </a:fld>
            <a:endParaRPr lang="en-CA"/>
          </a:p>
        </p:txBody>
      </p:sp>
    </p:spTree>
    <p:extLst>
      <p:ext uri="{BB962C8B-B14F-4D97-AF65-F5344CB8AC3E}">
        <p14:creationId xmlns:p14="http://schemas.microsoft.com/office/powerpoint/2010/main" val="2251595844"/>
      </p:ext>
    </p:extLst>
  </p:cSld>
  <p:clrMapOvr>
    <a:masterClrMapping/>
  </p:clrMapOvr>
  <p:transition>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CF151-D850-4B47-B86B-D64A5B6E09DD}" type="datetimeFigureOut">
              <a:rPr lang="en-CA" smtClean="0"/>
              <a:pPr/>
              <a:t>19/05/2015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9AB5E1A-4CBB-46E8-A900-732B86464B65}" type="slidenum">
              <a:rPr lang="en-CA" smtClean="0"/>
              <a:pPr/>
              <a:t>‹#›</a:t>
            </a:fld>
            <a:endParaRPr lang="en-CA"/>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8833631"/>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marL="182880" indent="-182880">
              <a:buFontTx/>
              <a:buBlip>
                <a:blip r:embed="rId2"/>
              </a:buBlip>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t>19/05/2015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pic>
        <p:nvPicPr>
          <p:cNvPr id="2050"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userDrawn="1"/>
        </p:nvSpPr>
        <p:spPr>
          <a:xfrm>
            <a:off x="8560494" y="-1"/>
            <a:ext cx="583506" cy="1235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CF151-D850-4B47-B86B-D64A5B6E09DD}" type="datetimeFigureOut">
              <a:rPr lang="en-CA" smtClean="0"/>
              <a:pPr/>
              <a:t>19/05/2015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9AB5E1A-4CBB-46E8-A900-732B86464B65}" type="slidenum">
              <a:rPr lang="en-CA" smtClean="0"/>
              <a:pPr/>
              <a:t>‹#›</a:t>
            </a:fld>
            <a:endParaRPr lang="en-CA"/>
          </a:p>
        </p:txBody>
      </p:sp>
    </p:spTree>
    <p:extLst>
      <p:ext uri="{BB962C8B-B14F-4D97-AF65-F5344CB8AC3E}">
        <p14:creationId xmlns:p14="http://schemas.microsoft.com/office/powerpoint/2010/main" val="3952088087"/>
      </p:ext>
    </p:extLst>
  </p:cSld>
  <p:clrMapOvr>
    <a:masterClrMapping/>
  </p:clrMapOvr>
  <p:transition>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9CF151-D850-4B47-B86B-D64A5B6E09DD}" type="datetimeFigureOut">
              <a:rPr lang="en-CA" smtClean="0"/>
              <a:pPr/>
              <a:t>19/05/2015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AB5E1A-4CBB-46E8-A900-732B86464B65}" type="slidenum">
              <a:rPr lang="en-CA" smtClean="0"/>
              <a:pPr/>
              <a:t>‹#›</a:t>
            </a:fld>
            <a:endParaRPr lang="en-CA"/>
          </a:p>
        </p:txBody>
      </p:sp>
    </p:spTree>
    <p:extLst>
      <p:ext uri="{BB962C8B-B14F-4D97-AF65-F5344CB8AC3E}">
        <p14:creationId xmlns:p14="http://schemas.microsoft.com/office/powerpoint/2010/main" val="2148906821"/>
      </p:ext>
    </p:extLst>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9CF151-D850-4B47-B86B-D64A5B6E09DD}" type="datetimeFigureOut">
              <a:rPr lang="en-CA" smtClean="0"/>
              <a:pPr/>
              <a:t>19/05/2015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9AB5E1A-4CBB-46E8-A900-732B86464B65}" type="slidenum">
              <a:rPr lang="en-CA" smtClean="0"/>
              <a:pPr/>
              <a:t>‹#›</a:t>
            </a:fld>
            <a:endParaRPr lang="en-CA"/>
          </a:p>
        </p:txBody>
      </p:sp>
    </p:spTree>
    <p:extLst>
      <p:ext uri="{BB962C8B-B14F-4D97-AF65-F5344CB8AC3E}">
        <p14:creationId xmlns:p14="http://schemas.microsoft.com/office/powerpoint/2010/main" val="2724051908"/>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9CF151-D850-4B47-B86B-D64A5B6E09DD}" type="datetimeFigureOut">
              <a:rPr lang="en-CA" smtClean="0"/>
              <a:t>19/05/2015</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C9AB5E1A-4CBB-46E8-A900-732B86464B65}" type="slidenum">
              <a:rPr lang="en-CA" smtClean="0"/>
              <a:t>‹#›</a:t>
            </a:fld>
            <a:endParaRPr lang="en-CA"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8100392" y="-1"/>
            <a:ext cx="1043608" cy="6926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9CF151-D850-4B47-B86B-D64A5B6E09DD}" type="datetimeFigureOut">
              <a:rPr lang="en-CA" smtClean="0"/>
              <a:t>19/05/2015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9CF151-D850-4B47-B86B-D64A5B6E09DD}" type="datetimeFigureOut">
              <a:rPr lang="en-CA" smtClean="0"/>
              <a:t>19/05/2015</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C9AB5E1A-4CBB-46E8-A900-732B86464B65}" type="slidenum">
              <a:rPr lang="en-CA" smtClean="0"/>
              <a:t>‹#›</a:t>
            </a:fld>
            <a:endParaRPr lang="en-CA"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9CF151-D850-4B47-B86B-D64A5B6E09DD}" type="datetimeFigureOut">
              <a:rPr lang="en-CA" smtClean="0"/>
              <a:t>19/05/2015</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9CF151-D850-4B47-B86B-D64A5B6E09DD}" type="datetimeFigureOut">
              <a:rPr lang="en-CA" smtClean="0"/>
              <a:t>19/05/2015</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CF151-D850-4B47-B86B-D64A5B6E09DD}" type="datetimeFigureOut">
              <a:rPr lang="en-CA" smtClean="0"/>
              <a:t>19/05/2015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9CF151-D850-4B47-B86B-D64A5B6E09DD}" type="datetimeFigureOut">
              <a:rPr lang="en-CA" smtClean="0"/>
              <a:t>19/05/2015</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C9AB5E1A-4CBB-46E8-A900-732B86464B65}" type="slidenum">
              <a:rPr lang="en-CA" smtClean="0"/>
              <a:t>‹#›</a:t>
            </a:fld>
            <a:endParaRPr lang="en-CA"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4.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879CF151-D850-4B47-B86B-D64A5B6E09DD}" type="datetimeFigureOut">
              <a:rPr lang="en-CA" smtClean="0"/>
              <a:t>19/05/2015</a:t>
            </a:fld>
            <a:endParaRPr lang="en-CA"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CA"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9AB5E1A-4CBB-46E8-A900-732B86464B65}" type="slidenum">
              <a:rPr lang="en-CA" smtClean="0"/>
              <a:t>‹#›</a:t>
            </a:fld>
            <a:endParaRPr lang="en-CA" dirty="0"/>
          </a:p>
        </p:txBody>
      </p:sp>
      <p:sp>
        <p:nvSpPr>
          <p:cNvPr id="9" name="Rectangle 8"/>
          <p:cNvSpPr/>
          <p:nvPr userDrawn="1"/>
        </p:nvSpPr>
        <p:spPr>
          <a:xfrm>
            <a:off x="8100392" y="-1"/>
            <a:ext cx="1043608" cy="6926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11" name="Picture 10"/>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pic>
        <p:nvPicPr>
          <p:cNvPr id="12" name="Picture 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Tx/>
        <a:buBlip>
          <a:blip r:embed="rId15"/>
        </a:buBlip>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879CF151-D850-4B47-B86B-D64A5B6E09DD}" type="datetimeFigureOut">
              <a:rPr lang="en-CA" smtClean="0"/>
              <a:pPr/>
              <a:t>19/05/2015</a:t>
            </a:fld>
            <a:endParaRPr lang="en-CA"/>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CA"/>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9AB5E1A-4CBB-46E8-A900-732B86464B65}" type="slidenum">
              <a:rPr lang="en-CA" smtClean="0"/>
              <a:pPr/>
              <a:t>‹#›</a:t>
            </a:fld>
            <a:endParaRPr lang="en-CA"/>
          </a:p>
        </p:txBody>
      </p:sp>
      <p:sp>
        <p:nvSpPr>
          <p:cNvPr id="19" name="Rectangle 18"/>
          <p:cNvSpPr/>
          <p:nvPr/>
        </p:nvSpPr>
        <p:spPr>
          <a:xfrm>
            <a:off x="8100392" y="-1"/>
            <a:ext cx="1043608" cy="6926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100392" y="116632"/>
            <a:ext cx="467544" cy="486496"/>
          </a:xfrm>
          <a:prstGeom prst="rect">
            <a:avLst/>
          </a:prstGeom>
        </p:spPr>
      </p:pic>
      <p:pic>
        <p:nvPicPr>
          <p:cNvPr id="21" name="Picture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8560494" y="123593"/>
            <a:ext cx="583506" cy="4725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3173770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fade thruBlk="1"/>
  </p:transition>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Tx/>
        <a:buBlip>
          <a:blip r:embed="rId15"/>
        </a:buBlip>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Courier New" panose="02070309020205020404" pitchFamily="49" charset="0"/>
        <a:buChar char="o"/>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cap="none" dirty="0" smtClean="0">
                <a:latin typeface="nunacom" panose="00000400000000000000" pitchFamily="2" charset="0"/>
              </a:rPr>
              <a:t>xS34t8N34gu wmoEi3j5 Mwn5 kba34tiz</a:t>
            </a:r>
            <a:endParaRPr lang="en-CA" cap="none" dirty="0">
              <a:latin typeface="nunacom" panose="00000400000000000000" pitchFamily="2" charset="0"/>
            </a:endParaRPr>
          </a:p>
        </p:txBody>
      </p:sp>
      <p:sp>
        <p:nvSpPr>
          <p:cNvPr id="3" name="Subtitle 2"/>
          <p:cNvSpPr>
            <a:spLocks noGrp="1"/>
          </p:cNvSpPr>
          <p:nvPr>
            <p:ph type="subTitle" idx="1"/>
          </p:nvPr>
        </p:nvSpPr>
        <p:spPr/>
        <p:txBody>
          <a:bodyPr/>
          <a:lstStyle/>
          <a:p>
            <a:r>
              <a:rPr lang="en-CA" dirty="0" smtClean="0"/>
              <a:t>NWB 2AM MEA0815</a:t>
            </a:r>
          </a:p>
          <a:p>
            <a:r>
              <a:rPr lang="en-CA" sz="1400" dirty="0" smtClean="0"/>
              <a:t>Community Sessions</a:t>
            </a:r>
          </a:p>
          <a:p>
            <a:r>
              <a:rPr lang="en-CA" sz="1400" dirty="0" smtClean="0"/>
              <a:t>April 29, </a:t>
            </a:r>
            <a:r>
              <a:rPr lang="en-CA" sz="1400" dirty="0"/>
              <a:t>2015</a:t>
            </a:r>
          </a:p>
          <a:p>
            <a:r>
              <a:rPr lang="en-CA" sz="1400" dirty="0"/>
              <a:t>Baker Lake, NU</a:t>
            </a:r>
          </a:p>
          <a:p>
            <a:endParaRPr lang="en-CA" dirty="0"/>
          </a:p>
        </p:txBody>
      </p:sp>
      <p:pic>
        <p:nvPicPr>
          <p:cNvPr id="4" name="Picture 3"/>
          <p:cNvPicPr>
            <a:picLocks noChangeAspect="1"/>
          </p:cNvPicPr>
          <p:nvPr/>
        </p:nvPicPr>
        <p:blipFill rotWithShape="1">
          <a:blip r:embed="rId2"/>
          <a:srcRect l="21221" t="14563" r="22328" b="58859"/>
          <a:stretch/>
        </p:blipFill>
        <p:spPr>
          <a:xfrm>
            <a:off x="74199" y="4678914"/>
            <a:ext cx="6689971" cy="1770874"/>
          </a:xfrm>
          <a:prstGeom prst="rect">
            <a:avLst/>
          </a:prstGeom>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8926" y="4583791"/>
            <a:ext cx="1923766" cy="1961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243756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Emergency and Spill Contingency </a:t>
            </a:r>
            <a:r>
              <a:rPr lang="en-CA" dirty="0" smtClean="0"/>
              <a:t>Planning</a:t>
            </a:r>
            <a:r>
              <a:rPr lang="en-CA" sz="2800" dirty="0" smtClean="0"/>
              <a:t>   </a:t>
            </a:r>
            <a:r>
              <a:rPr lang="en-CA" sz="2800" dirty="0" smtClean="0">
                <a:latin typeface="nunacom" panose="00000400000000000000" pitchFamily="2" charset="0"/>
              </a:rPr>
              <a:t>gxF3N34goEi34 xml fFJc34X5 X3N4ymiz</a:t>
            </a:r>
            <a:endParaRPr lang="en-CA" dirty="0"/>
          </a:p>
        </p:txBody>
      </p:sp>
      <p:sp>
        <p:nvSpPr>
          <p:cNvPr id="3" name="Content Placeholder 2"/>
          <p:cNvSpPr>
            <a:spLocks noGrp="1"/>
          </p:cNvSpPr>
          <p:nvPr>
            <p:ph sz="half" idx="1"/>
          </p:nvPr>
        </p:nvSpPr>
        <p:spPr/>
        <p:txBody>
          <a:bodyPr>
            <a:normAutofit fontScale="77500" lnSpcReduction="20000"/>
          </a:bodyPr>
          <a:lstStyle/>
          <a:p>
            <a:r>
              <a:rPr lang="en-CA" dirty="0"/>
              <a:t>KIA-IR-20, 22, 27</a:t>
            </a:r>
            <a:endParaRPr lang="en-CA" dirty="0" smtClean="0"/>
          </a:p>
          <a:p>
            <a:endParaRPr lang="en-CA" dirty="0" smtClean="0"/>
          </a:p>
          <a:p>
            <a:r>
              <a:rPr lang="en-CA" dirty="0" smtClean="0"/>
              <a:t>Concern AEM did not consider seepage as a spill and that adequate monitoring was occurring in the event of an emergency</a:t>
            </a:r>
          </a:p>
          <a:p>
            <a:endParaRPr lang="en-CA" dirty="0" smtClean="0"/>
          </a:p>
          <a:p>
            <a:r>
              <a:rPr lang="en-CA" dirty="0" smtClean="0"/>
              <a:t>AEM has amended the license wording to include seepage as a spill</a:t>
            </a:r>
          </a:p>
          <a:p>
            <a:r>
              <a:rPr lang="en-CA" dirty="0" smtClean="0"/>
              <a:t>AEM has also provided greater clarity for emergency and spill monitoring as well as the associated adaptive response framework</a:t>
            </a:r>
            <a:endParaRPr lang="en-CA" dirty="0"/>
          </a:p>
        </p:txBody>
      </p:sp>
      <p:sp>
        <p:nvSpPr>
          <p:cNvPr id="4" name="Content Placeholder 3"/>
          <p:cNvSpPr>
            <a:spLocks noGrp="1"/>
          </p:cNvSpPr>
          <p:nvPr>
            <p:ph sz="half" idx="2"/>
          </p:nvPr>
        </p:nvSpPr>
        <p:spPr/>
        <p:txBody>
          <a:bodyPr>
            <a:normAutofit fontScale="77500" lnSpcReduction="20000"/>
          </a:bodyPr>
          <a:lstStyle/>
          <a:p>
            <a:r>
              <a:rPr lang="en-CA" dirty="0" smtClean="0"/>
              <a:t>KIA-IR-20, 22, 27</a:t>
            </a:r>
          </a:p>
          <a:p>
            <a:endParaRPr lang="en-CA" dirty="0"/>
          </a:p>
          <a:p>
            <a:r>
              <a:rPr lang="en-CA" dirty="0" err="1" smtClean="0">
                <a:latin typeface="nunacom" panose="00000400000000000000" pitchFamily="2" charset="0"/>
              </a:rPr>
              <a:t>whmQ</a:t>
            </a:r>
            <a:r>
              <a:rPr lang="en-CA" dirty="0" smtClean="0">
                <a:latin typeface="nunacom" panose="00000400000000000000" pitchFamily="2" charset="0"/>
              </a:rPr>
              <a:t>/sJ34 </a:t>
            </a:r>
            <a:r>
              <a:rPr lang="en-CA" dirty="0" err="1" smtClean="0">
                <a:latin typeface="nunacom" panose="00000400000000000000" pitchFamily="2" charset="0"/>
              </a:rPr>
              <a:t>bmN</a:t>
            </a:r>
            <a:r>
              <a:rPr lang="en-CA" dirty="0" smtClean="0">
                <a:latin typeface="nunacom" panose="00000400000000000000" pitchFamily="2" charset="0"/>
              </a:rPr>
              <a:t> cui34, x[if </a:t>
            </a:r>
            <a:r>
              <a:rPr lang="en-CA" dirty="0" err="1" smtClean="0">
                <a:latin typeface="nunacom" panose="00000400000000000000" pitchFamily="2" charset="0"/>
              </a:rPr>
              <a:t>wf</a:t>
            </a:r>
            <a:r>
              <a:rPr lang="en-CA" dirty="0" smtClean="0">
                <a:latin typeface="nunacom" panose="00000400000000000000" pitchFamily="2" charset="0"/>
              </a:rPr>
              <a:t> s/C4bEx5 whmQMsqmJ34 cspn3izk5 wm3i4, </a:t>
            </a:r>
            <a:r>
              <a:rPr lang="en-CA" dirty="0" err="1" smtClean="0">
                <a:latin typeface="nunacom" panose="00000400000000000000" pitchFamily="2" charset="0"/>
              </a:rPr>
              <a:t>bmN</a:t>
            </a:r>
            <a:r>
              <a:rPr lang="en-CA" dirty="0" smtClean="0">
                <a:latin typeface="nunacom" panose="00000400000000000000" pitchFamily="2" charset="0"/>
              </a:rPr>
              <a:t> cui34 gxF3N34gu4 WoExaJ4N3m5</a:t>
            </a:r>
          </a:p>
          <a:p>
            <a:endParaRPr lang="en-CA" dirty="0">
              <a:latin typeface="nunacom" panose="00000400000000000000" pitchFamily="2" charset="0"/>
            </a:endParaRPr>
          </a:p>
          <a:p>
            <a:r>
              <a:rPr lang="en-CA" dirty="0" smtClean="0">
                <a:latin typeface="nunacom" panose="00000400000000000000" pitchFamily="2" charset="0"/>
              </a:rPr>
              <a:t>x[if </a:t>
            </a:r>
            <a:r>
              <a:rPr lang="en-CA" dirty="0" err="1" smtClean="0">
                <a:latin typeface="nunacom" panose="00000400000000000000" pitchFamily="2" charset="0"/>
              </a:rPr>
              <a:t>wf</a:t>
            </a:r>
            <a:r>
              <a:rPr lang="en-CA" dirty="0" smtClean="0">
                <a:latin typeface="nunacom" panose="00000400000000000000" pitchFamily="2" charset="0"/>
              </a:rPr>
              <a:t> s/C4bEx5 wo/z, </a:t>
            </a:r>
            <a:r>
              <a:rPr lang="en-CA" dirty="0" err="1" smtClean="0">
                <a:latin typeface="nunacom" panose="00000400000000000000" pitchFamily="2" charset="0"/>
              </a:rPr>
              <a:t>bmN</a:t>
            </a:r>
            <a:r>
              <a:rPr lang="en-CA" dirty="0" smtClean="0">
                <a:latin typeface="nunacom" panose="00000400000000000000" pitchFamily="2" charset="0"/>
              </a:rPr>
              <a:t> cui34 Mwnj5 ttC4ymiz</a:t>
            </a:r>
          </a:p>
          <a:p>
            <a:r>
              <a:rPr lang="en-CA" dirty="0" smtClean="0">
                <a:latin typeface="nunacom" panose="00000400000000000000" pitchFamily="2" charset="0"/>
              </a:rPr>
              <a:t>x[if </a:t>
            </a:r>
            <a:r>
              <a:rPr lang="en-CA" dirty="0" err="1" smtClean="0">
                <a:latin typeface="nunacom" panose="00000400000000000000" pitchFamily="2" charset="0"/>
              </a:rPr>
              <a:t>wf</a:t>
            </a:r>
            <a:r>
              <a:rPr lang="en-CA" dirty="0" smtClean="0">
                <a:latin typeface="nunacom" panose="00000400000000000000" pitchFamily="2" charset="0"/>
              </a:rPr>
              <a:t> s/C4bEx5 gryN5yxo34g5 </a:t>
            </a:r>
            <a:r>
              <a:rPr lang="en-CA" dirty="0" err="1" smtClean="0">
                <a:latin typeface="nunacom" panose="00000400000000000000" pitchFamily="2" charset="0"/>
              </a:rPr>
              <a:t>bmfx</a:t>
            </a:r>
            <a:r>
              <a:rPr lang="en-CA" dirty="0" smtClean="0">
                <a:latin typeface="nunacom" panose="00000400000000000000" pitchFamily="2" charset="0"/>
              </a:rPr>
              <a:t> gxF3NDN34g5 X3N4ymiqi4, </a:t>
            </a:r>
            <a:r>
              <a:rPr lang="en-CA" dirty="0" err="1" smtClean="0">
                <a:latin typeface="nunacom" panose="00000400000000000000" pitchFamily="2" charset="0"/>
              </a:rPr>
              <a:t>WoExE</a:t>
            </a:r>
            <a:r>
              <a:rPr lang="en-CA" dirty="0" smtClean="0">
                <a:latin typeface="nunacom" panose="00000400000000000000" pitchFamily="2" charset="0"/>
              </a:rPr>
              <a:t>/s/Exc34g5l</a:t>
            </a:r>
            <a:endParaRPr lang="en-CA" dirty="0">
              <a:latin typeface="nunacom" panose="00000400000000000000" pitchFamily="2" charset="0"/>
            </a:endParaRPr>
          </a:p>
        </p:txBody>
      </p:sp>
    </p:spTree>
    <p:extLst>
      <p:ext uri="{BB962C8B-B14F-4D97-AF65-F5344CB8AC3E}">
        <p14:creationId xmlns:p14="http://schemas.microsoft.com/office/powerpoint/2010/main" val="35836700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Monitoring	</a:t>
            </a:r>
            <a:r>
              <a:rPr lang="en-CA" dirty="0" smtClean="0">
                <a:latin typeface="nunacom" panose="00000400000000000000" pitchFamily="2" charset="0"/>
              </a:rPr>
              <a:t>cspn3i34</a:t>
            </a:r>
            <a:endParaRPr lang="en-CA" dirty="0"/>
          </a:p>
        </p:txBody>
      </p:sp>
      <p:sp>
        <p:nvSpPr>
          <p:cNvPr id="3" name="Content Placeholder 2"/>
          <p:cNvSpPr>
            <a:spLocks noGrp="1"/>
          </p:cNvSpPr>
          <p:nvPr>
            <p:ph sz="half" idx="1"/>
          </p:nvPr>
        </p:nvSpPr>
        <p:spPr/>
        <p:txBody>
          <a:bodyPr>
            <a:normAutofit fontScale="55000" lnSpcReduction="20000"/>
          </a:bodyPr>
          <a:lstStyle/>
          <a:p>
            <a:r>
              <a:rPr lang="en-CA" dirty="0" smtClean="0"/>
              <a:t>KIA-IR-2, 3, 4, 5, 6, 7, 9, 10, 11, 12, 13, 14, 15, 16, 17, 18, 19, 21, 24, 26 and 28</a:t>
            </a:r>
          </a:p>
          <a:p>
            <a:endParaRPr lang="en-CA" dirty="0" smtClean="0"/>
          </a:p>
          <a:p>
            <a:r>
              <a:rPr lang="en-CA" dirty="0" smtClean="0"/>
              <a:t>The majority of KIA’s concerns focused on ensuring AEM adequately assessed impacts to the environment associated with mining activities</a:t>
            </a:r>
          </a:p>
          <a:p>
            <a:endParaRPr lang="en-CA" dirty="0" smtClean="0"/>
          </a:p>
          <a:p>
            <a:r>
              <a:rPr lang="en-CA" dirty="0" smtClean="0"/>
              <a:t>The KIA’s goal was to ensure the receiving environment was sufficiently protected</a:t>
            </a:r>
          </a:p>
          <a:p>
            <a:endParaRPr lang="en-CA" dirty="0" smtClean="0"/>
          </a:p>
          <a:p>
            <a:r>
              <a:rPr lang="en-CA" dirty="0" smtClean="0"/>
              <a:t>Our comments were focused on the Aquatic Effects Monitoring Program and the Core Receiving Environment Monitoring Program, which were modified</a:t>
            </a:r>
          </a:p>
          <a:p>
            <a:r>
              <a:rPr lang="en-CA" dirty="0" smtClean="0"/>
              <a:t>KIA emphasizes the need for KIA review of annual reports  and prompt notification of events </a:t>
            </a:r>
          </a:p>
        </p:txBody>
      </p:sp>
      <p:sp>
        <p:nvSpPr>
          <p:cNvPr id="4" name="Content Placeholder 3"/>
          <p:cNvSpPr>
            <a:spLocks noGrp="1"/>
          </p:cNvSpPr>
          <p:nvPr>
            <p:ph sz="half" idx="2"/>
          </p:nvPr>
        </p:nvSpPr>
        <p:spPr/>
        <p:txBody>
          <a:bodyPr>
            <a:normAutofit fontScale="55000" lnSpcReduction="20000"/>
          </a:bodyPr>
          <a:lstStyle/>
          <a:p>
            <a:r>
              <a:rPr lang="en-CA" dirty="0"/>
              <a:t>KIA-IR-2, 3, 4, 5, 6, 7, 9, 10, 11, 12, 13, 14, 15, 16, 17, 18, 19, 21, 24, 26 and 28</a:t>
            </a:r>
          </a:p>
          <a:p>
            <a:endParaRPr lang="en-CA" dirty="0" smtClean="0"/>
          </a:p>
          <a:p>
            <a:r>
              <a:rPr lang="en-CA" dirty="0">
                <a:latin typeface="nunacom" panose="00000400000000000000" pitchFamily="2" charset="0"/>
              </a:rPr>
              <a:t>x</a:t>
            </a:r>
            <a:r>
              <a:rPr lang="en-CA" dirty="0" smtClean="0">
                <a:latin typeface="nunacom" panose="00000400000000000000" pitchFamily="2" charset="0"/>
              </a:rPr>
              <a:t>uhi34n5 r?o3u wkw5 vgpctQ5 </a:t>
            </a:r>
            <a:r>
              <a:rPr lang="en-CA" dirty="0" err="1" smtClean="0">
                <a:latin typeface="nunacom" panose="00000400000000000000" pitchFamily="2" charset="0"/>
              </a:rPr>
              <a:t>whmQ</a:t>
            </a:r>
            <a:r>
              <a:rPr lang="en-CA" dirty="0" smtClean="0">
                <a:latin typeface="nunacom" panose="00000400000000000000" pitchFamily="2" charset="0"/>
              </a:rPr>
              <a:t>/q5, cspn5yxdpJ5 s/C4bExi4, </a:t>
            </a:r>
            <a:r>
              <a:rPr lang="en-CA" dirty="0" err="1" smtClean="0">
                <a:latin typeface="nunacom" panose="00000400000000000000" pitchFamily="2" charset="0"/>
              </a:rPr>
              <a:t>x?tu</a:t>
            </a:r>
            <a:r>
              <a:rPr lang="en-CA" dirty="0" smtClean="0">
                <a:latin typeface="nunacom" panose="00000400000000000000" pitchFamily="2" charset="0"/>
              </a:rPr>
              <a:t> x4g3isJi4, WoExElQ5l, s/C4bExtlQ5</a:t>
            </a:r>
          </a:p>
          <a:p>
            <a:endParaRPr lang="en-CA" dirty="0">
              <a:latin typeface="nunacom" panose="00000400000000000000" pitchFamily="2" charset="0"/>
            </a:endParaRPr>
          </a:p>
          <a:p>
            <a:r>
              <a:rPr lang="en-CA" dirty="0" smtClean="0">
                <a:latin typeface="nunacom" panose="00000400000000000000" pitchFamily="2" charset="0"/>
              </a:rPr>
              <a:t>r?o3u wkw5 vgpctQ5 </a:t>
            </a:r>
            <a:r>
              <a:rPr lang="en-CA" dirty="0" err="1" smtClean="0">
                <a:latin typeface="nunacom" panose="00000400000000000000" pitchFamily="2" charset="0"/>
              </a:rPr>
              <a:t>WoExEd</a:t>
            </a:r>
            <a:r>
              <a:rPr lang="en-CA" dirty="0" smtClean="0">
                <a:latin typeface="nunacom" panose="00000400000000000000" pitchFamily="2" charset="0"/>
              </a:rPr>
              <a:t>/q5 x?toEi3j5 uxiE5yx3lQ5l</a:t>
            </a:r>
          </a:p>
          <a:p>
            <a:endParaRPr lang="en-CA" dirty="0">
              <a:latin typeface="nunacom" panose="00000400000000000000" pitchFamily="2" charset="0"/>
            </a:endParaRPr>
          </a:p>
          <a:p>
            <a:r>
              <a:rPr lang="en-CA" dirty="0" smtClean="0">
                <a:latin typeface="nunacom" panose="00000400000000000000" pitchFamily="2" charset="0"/>
              </a:rPr>
              <a:t>scsyEif5 gCiclx34g5, wm3usblb5 x4g3iq5 xml f[FsJ5 cspnZslt4 xblt4 cspZ4nk5, </a:t>
            </a:r>
            <a:r>
              <a:rPr lang="en-CA" dirty="0" err="1" smtClean="0">
                <a:latin typeface="nunacom" panose="00000400000000000000" pitchFamily="2" charset="0"/>
              </a:rPr>
              <a:t>bmfxl</a:t>
            </a:r>
            <a:r>
              <a:rPr lang="en-CA" dirty="0" smtClean="0">
                <a:latin typeface="nunacom" panose="00000400000000000000" pitchFamily="2" charset="0"/>
              </a:rPr>
              <a:t> xeAsymo34g5</a:t>
            </a:r>
          </a:p>
          <a:p>
            <a:endParaRPr lang="en-CA" dirty="0">
              <a:latin typeface="nunacom" panose="00000400000000000000" pitchFamily="2" charset="0"/>
            </a:endParaRPr>
          </a:p>
          <a:p>
            <a:r>
              <a:rPr lang="en-CA" dirty="0" smtClean="0">
                <a:latin typeface="nunacom" panose="00000400000000000000" pitchFamily="2" charset="0"/>
              </a:rPr>
              <a:t>r?o3u wkw5 vgpctQ5 WoExEdpME4g5 srsbm5 gryJt5 ttC4ymJ5 </a:t>
            </a:r>
            <a:r>
              <a:rPr lang="en-CA" dirty="0" err="1" smtClean="0">
                <a:latin typeface="nunacom" panose="00000400000000000000" pitchFamily="2" charset="0"/>
              </a:rPr>
              <a:t>gi</a:t>
            </a:r>
            <a:r>
              <a:rPr lang="en-CA" dirty="0" smtClean="0">
                <a:latin typeface="nunacom" panose="00000400000000000000" pitchFamily="2" charset="0"/>
              </a:rPr>
              <a:t>/sbd2lQ5 xml gn3NDt5 </a:t>
            </a:r>
            <a:r>
              <a:rPr lang="en-CA" dirty="0" err="1" smtClean="0">
                <a:latin typeface="nunacom" panose="00000400000000000000" pitchFamily="2" charset="0"/>
              </a:rPr>
              <a:t>gi</a:t>
            </a:r>
            <a:r>
              <a:rPr lang="en-CA" dirty="0" smtClean="0">
                <a:latin typeface="nunacom" panose="00000400000000000000" pitchFamily="2" charset="0"/>
              </a:rPr>
              <a:t>/sb3lt4</a:t>
            </a:r>
            <a:endParaRPr lang="en-CA" dirty="0">
              <a:latin typeface="nunacom" panose="00000400000000000000" pitchFamily="2" charset="0"/>
            </a:endParaRPr>
          </a:p>
        </p:txBody>
      </p:sp>
    </p:spTree>
    <p:extLst>
      <p:ext uri="{BB962C8B-B14F-4D97-AF65-F5344CB8AC3E}">
        <p14:creationId xmlns:p14="http://schemas.microsoft.com/office/powerpoint/2010/main" val="14007929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Monitoring			</a:t>
            </a:r>
            <a:r>
              <a:rPr lang="en-CA" dirty="0" smtClean="0">
                <a:latin typeface="nunacom" panose="00000400000000000000" pitchFamily="2" charset="0"/>
              </a:rPr>
              <a:t>cspn3i34</a:t>
            </a:r>
            <a:endParaRPr lang="en-CA" dirty="0"/>
          </a:p>
        </p:txBody>
      </p:sp>
      <p:sp>
        <p:nvSpPr>
          <p:cNvPr id="3" name="Content Placeholder 2"/>
          <p:cNvSpPr>
            <a:spLocks noGrp="1"/>
          </p:cNvSpPr>
          <p:nvPr>
            <p:ph sz="half" idx="1"/>
          </p:nvPr>
        </p:nvSpPr>
        <p:spPr/>
        <p:txBody>
          <a:bodyPr>
            <a:normAutofit fontScale="77500" lnSpcReduction="20000"/>
          </a:bodyPr>
          <a:lstStyle/>
          <a:p>
            <a:r>
              <a:rPr lang="en-CA" dirty="0" smtClean="0"/>
              <a:t>Technical </a:t>
            </a:r>
            <a:r>
              <a:rPr lang="en-CA" dirty="0"/>
              <a:t>comments </a:t>
            </a:r>
            <a:r>
              <a:rPr lang="en-CA" dirty="0" smtClean="0"/>
              <a:t>addressed a variety of issues including:</a:t>
            </a:r>
            <a:endParaRPr lang="en-CA" dirty="0"/>
          </a:p>
          <a:p>
            <a:pPr lvl="1"/>
            <a:r>
              <a:rPr lang="en-CA" dirty="0" smtClean="0"/>
              <a:t>Water </a:t>
            </a:r>
            <a:r>
              <a:rPr lang="en-CA" dirty="0"/>
              <a:t>and sediment quality monitoring results</a:t>
            </a:r>
          </a:p>
          <a:p>
            <a:pPr lvl="1"/>
            <a:r>
              <a:rPr lang="en-CA" dirty="0"/>
              <a:t>Monitored parameters </a:t>
            </a:r>
            <a:r>
              <a:rPr lang="en-CA" dirty="0" smtClean="0"/>
              <a:t>including biological indicators, the suite of assessed chemical parameters and water quality detection limits</a:t>
            </a:r>
            <a:endParaRPr lang="en-CA" dirty="0"/>
          </a:p>
          <a:p>
            <a:pPr lvl="1"/>
            <a:r>
              <a:rPr lang="en-CA" dirty="0"/>
              <a:t>Modeling results and comparisons to measured </a:t>
            </a:r>
            <a:r>
              <a:rPr lang="en-CA" dirty="0" smtClean="0"/>
              <a:t>values</a:t>
            </a:r>
          </a:p>
          <a:p>
            <a:pPr lvl="1"/>
            <a:r>
              <a:rPr lang="en-CA" dirty="0" smtClean="0"/>
              <a:t>Data quality objectives to ensure accuracy of reported data</a:t>
            </a:r>
          </a:p>
          <a:p>
            <a:pPr lvl="1"/>
            <a:r>
              <a:rPr lang="en-CA" dirty="0" smtClean="0"/>
              <a:t>Water license wording for clarity and precision</a:t>
            </a:r>
          </a:p>
          <a:p>
            <a:pPr lvl="1"/>
            <a:endParaRPr lang="en-CA" dirty="0"/>
          </a:p>
          <a:p>
            <a:endParaRPr lang="en-CA" dirty="0" smtClean="0"/>
          </a:p>
        </p:txBody>
      </p:sp>
      <p:sp>
        <p:nvSpPr>
          <p:cNvPr id="4" name="Content Placeholder 3"/>
          <p:cNvSpPr>
            <a:spLocks noGrp="1"/>
          </p:cNvSpPr>
          <p:nvPr>
            <p:ph sz="half" idx="2"/>
          </p:nvPr>
        </p:nvSpPr>
        <p:spPr/>
        <p:txBody>
          <a:bodyPr>
            <a:normAutofit fontScale="77500" lnSpcReduction="20000"/>
          </a:bodyPr>
          <a:lstStyle/>
          <a:p>
            <a:r>
              <a:rPr lang="en-CA" dirty="0" smtClean="0">
                <a:latin typeface="nunacom" panose="00000400000000000000" pitchFamily="2" charset="0"/>
              </a:rPr>
              <a:t>vtmJbsif5 </a:t>
            </a:r>
            <a:r>
              <a:rPr lang="en-CA" dirty="0" err="1" smtClean="0">
                <a:latin typeface="nunacom" panose="00000400000000000000" pitchFamily="2" charset="0"/>
              </a:rPr>
              <a:t>whmQ</a:t>
            </a:r>
            <a:r>
              <a:rPr lang="en-CA" dirty="0" smtClean="0">
                <a:latin typeface="nunacom" panose="00000400000000000000" pitchFamily="2" charset="0"/>
              </a:rPr>
              <a:t>/sJ5, </a:t>
            </a:r>
            <a:r>
              <a:rPr lang="en-CA" dirty="0" err="1" smtClean="0">
                <a:latin typeface="nunacom" panose="00000400000000000000" pitchFamily="2" charset="0"/>
              </a:rPr>
              <a:t>WoExEd</a:t>
            </a:r>
            <a:r>
              <a:rPr lang="en-CA" dirty="0" smtClean="0">
                <a:latin typeface="nunacom" panose="00000400000000000000" pitchFamily="2" charset="0"/>
              </a:rPr>
              <a:t>/</a:t>
            </a:r>
            <a:r>
              <a:rPr lang="en-CA" dirty="0" err="1" smtClean="0">
                <a:latin typeface="nunacom" panose="00000400000000000000" pitchFamily="2" charset="0"/>
              </a:rPr>
              <a:t>sJi</a:t>
            </a:r>
            <a:r>
              <a:rPr lang="en-CA" dirty="0" smtClean="0">
                <a:latin typeface="nunacom" panose="00000400000000000000" pitchFamily="2" charset="0"/>
              </a:rPr>
              <a:t> xbJ5:</a:t>
            </a:r>
          </a:p>
          <a:p>
            <a:r>
              <a:rPr lang="en-CA" sz="2000" dirty="0" smtClean="0">
                <a:latin typeface="nunacom" panose="00000400000000000000" pitchFamily="2" charset="0"/>
              </a:rPr>
              <a:t>by5 xml wm3u vrJbsJ5 cspnZslt4 xml </a:t>
            </a:r>
            <a:r>
              <a:rPr lang="en-CA" sz="2000" dirty="0" err="1" smtClean="0">
                <a:latin typeface="nunacom" panose="00000400000000000000" pitchFamily="2" charset="0"/>
              </a:rPr>
              <a:t>ckwmzb</a:t>
            </a:r>
            <a:r>
              <a:rPr lang="en-CA" sz="2000" dirty="0" smtClean="0">
                <a:latin typeface="nunacom" panose="00000400000000000000" pitchFamily="2" charset="0"/>
              </a:rPr>
              <a:t> gryN3lt4</a:t>
            </a:r>
          </a:p>
          <a:p>
            <a:endParaRPr lang="en-CA" sz="2000" dirty="0">
              <a:latin typeface="nunacom" panose="00000400000000000000" pitchFamily="2" charset="0"/>
            </a:endParaRPr>
          </a:p>
          <a:p>
            <a:r>
              <a:rPr lang="en-CA" sz="2600" dirty="0" smtClean="0">
                <a:latin typeface="nunacom" panose="00000400000000000000" pitchFamily="2" charset="0"/>
              </a:rPr>
              <a:t>cspnZsymJ5 xqiq5 gryN3lQ5 </a:t>
            </a:r>
            <a:r>
              <a:rPr lang="en-CA" sz="2600" dirty="0" err="1" smtClean="0">
                <a:latin typeface="nunacom" panose="00000400000000000000" pitchFamily="2" charset="0"/>
              </a:rPr>
              <a:t>sfxl</a:t>
            </a:r>
            <a:r>
              <a:rPr lang="en-CA" sz="2600" dirty="0" smtClean="0">
                <a:latin typeface="nunacom" panose="00000400000000000000" pitchFamily="2" charset="0"/>
              </a:rPr>
              <a:t>, smJ5 ckwiq5, slExNDN34g5l cspn3lQ5, xml wmw5 nlmwiq5 cspb3lQ5</a:t>
            </a:r>
          </a:p>
          <a:p>
            <a:r>
              <a:rPr lang="en-CA" sz="2600" dirty="0">
                <a:latin typeface="nunacom" panose="00000400000000000000" pitchFamily="2" charset="0"/>
              </a:rPr>
              <a:t>c</a:t>
            </a:r>
            <a:r>
              <a:rPr lang="en-CA" sz="2600" dirty="0" smtClean="0">
                <a:latin typeface="nunacom" panose="00000400000000000000" pitchFamily="2" charset="0"/>
              </a:rPr>
              <a:t>spn3if5 gryN3lQ5 xml ck34 </a:t>
            </a:r>
            <a:r>
              <a:rPr lang="en-CA" sz="2600" dirty="0" err="1" smtClean="0">
                <a:latin typeface="nunacom" panose="00000400000000000000" pitchFamily="2" charset="0"/>
              </a:rPr>
              <a:t>xqtQmzb</a:t>
            </a:r>
            <a:r>
              <a:rPr lang="en-CA" sz="2600" dirty="0" smtClean="0">
                <a:latin typeface="nunacom" panose="00000400000000000000" pitchFamily="2" charset="0"/>
              </a:rPr>
              <a:t> cspnZsJl4b5 gryN3lt4</a:t>
            </a:r>
          </a:p>
          <a:p>
            <a:r>
              <a:rPr lang="en-CA" sz="2600" dirty="0" smtClean="0">
                <a:latin typeface="nunacom" panose="00000400000000000000" pitchFamily="2" charset="0"/>
              </a:rPr>
              <a:t>cspnZsif5 ttC4ymiq5 gCDtc3lt4, </a:t>
            </a:r>
            <a:r>
              <a:rPr lang="en-CA" sz="2600" dirty="0" err="1" smtClean="0">
                <a:latin typeface="nunacom" panose="00000400000000000000" pitchFamily="2" charset="0"/>
              </a:rPr>
              <a:t>gry</a:t>
            </a:r>
            <a:r>
              <a:rPr lang="en-CA" sz="2600" dirty="0" smtClean="0">
                <a:latin typeface="nunacom" panose="00000400000000000000" pitchFamily="2" charset="0"/>
              </a:rPr>
              <a:t>/six3mb</a:t>
            </a:r>
          </a:p>
          <a:p>
            <a:r>
              <a:rPr lang="en-CA" sz="2600" dirty="0" smtClean="0">
                <a:latin typeface="nunacom" panose="00000400000000000000" pitchFamily="2" charset="0"/>
              </a:rPr>
              <a:t>wmoEi3j5 Mwn5 ttC4ymiz gryN3li</a:t>
            </a:r>
            <a:endParaRPr lang="en-CA" sz="2600" dirty="0">
              <a:latin typeface="nunacom" panose="00000400000000000000" pitchFamily="2" charset="0"/>
            </a:endParaRPr>
          </a:p>
          <a:p>
            <a:pPr marL="0" indent="0">
              <a:buNone/>
            </a:pPr>
            <a:endParaRPr lang="en-CA" dirty="0">
              <a:latin typeface="nunacom" panose="00000400000000000000" pitchFamily="2" charset="0"/>
            </a:endParaRPr>
          </a:p>
        </p:txBody>
      </p:sp>
    </p:spTree>
    <p:extLst>
      <p:ext uri="{BB962C8B-B14F-4D97-AF65-F5344CB8AC3E}">
        <p14:creationId xmlns:p14="http://schemas.microsoft.com/office/powerpoint/2010/main" val="16519074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Monitoring			</a:t>
            </a:r>
            <a:r>
              <a:rPr lang="en-CA" dirty="0" smtClean="0">
                <a:latin typeface="nunacom" panose="00000400000000000000" pitchFamily="2" charset="0"/>
              </a:rPr>
              <a:t>cspn3i34</a:t>
            </a:r>
            <a:endParaRPr lang="en-CA" dirty="0"/>
          </a:p>
        </p:txBody>
      </p:sp>
      <p:sp>
        <p:nvSpPr>
          <p:cNvPr id="3" name="Content Placeholder 2"/>
          <p:cNvSpPr>
            <a:spLocks noGrp="1"/>
          </p:cNvSpPr>
          <p:nvPr>
            <p:ph sz="half" idx="1"/>
          </p:nvPr>
        </p:nvSpPr>
        <p:spPr/>
        <p:txBody>
          <a:bodyPr>
            <a:normAutofit fontScale="70000" lnSpcReduction="20000"/>
          </a:bodyPr>
          <a:lstStyle/>
          <a:p>
            <a:r>
              <a:rPr lang="en-CA" dirty="0" smtClean="0"/>
              <a:t>Technical </a:t>
            </a:r>
            <a:r>
              <a:rPr lang="en-CA" dirty="0"/>
              <a:t>comments </a:t>
            </a:r>
            <a:r>
              <a:rPr lang="en-CA" dirty="0" smtClean="0"/>
              <a:t>also addressed:</a:t>
            </a:r>
            <a:endParaRPr lang="en-CA" dirty="0"/>
          </a:p>
          <a:p>
            <a:pPr lvl="1"/>
            <a:r>
              <a:rPr lang="en-CA" dirty="0" smtClean="0"/>
              <a:t>Conditions to require the collection of water quality samples at depth</a:t>
            </a:r>
          </a:p>
          <a:p>
            <a:pPr lvl="1"/>
            <a:r>
              <a:rPr lang="en-CA" dirty="0" smtClean="0"/>
              <a:t>Requirements to discuss any elevated water and sediment chemistry results in the body of reports</a:t>
            </a:r>
          </a:p>
          <a:p>
            <a:pPr lvl="1"/>
            <a:r>
              <a:rPr lang="en-CA" dirty="0" smtClean="0"/>
              <a:t>Photographic record of preconstruction conditions</a:t>
            </a:r>
          </a:p>
          <a:p>
            <a:pPr lvl="1"/>
            <a:r>
              <a:rPr lang="en-CA" dirty="0" smtClean="0"/>
              <a:t>A reference site for Wally Lake</a:t>
            </a:r>
          </a:p>
          <a:p>
            <a:pPr lvl="1"/>
            <a:r>
              <a:rPr lang="en-CA" dirty="0" smtClean="0"/>
              <a:t>Capacity to statistically detect changes in the receiving environment</a:t>
            </a:r>
            <a:endParaRPr lang="en-CA" dirty="0"/>
          </a:p>
          <a:p>
            <a:endParaRPr lang="en-CA" dirty="0"/>
          </a:p>
          <a:p>
            <a:r>
              <a:rPr lang="en-CA" dirty="0"/>
              <a:t>AEM has addressed all KIA’s concerns</a:t>
            </a:r>
          </a:p>
          <a:p>
            <a:pPr lvl="1"/>
            <a:endParaRPr lang="en-CA" dirty="0"/>
          </a:p>
          <a:p>
            <a:endParaRPr lang="en-CA" dirty="0" smtClean="0"/>
          </a:p>
        </p:txBody>
      </p:sp>
      <p:sp>
        <p:nvSpPr>
          <p:cNvPr id="4" name="Content Placeholder 3"/>
          <p:cNvSpPr>
            <a:spLocks noGrp="1"/>
          </p:cNvSpPr>
          <p:nvPr>
            <p:ph sz="half" idx="2"/>
          </p:nvPr>
        </p:nvSpPr>
        <p:spPr/>
        <p:txBody>
          <a:bodyPr>
            <a:normAutofit fontScale="70000" lnSpcReduction="20000"/>
          </a:bodyPr>
          <a:lstStyle/>
          <a:p>
            <a:r>
              <a:rPr lang="en-CA" dirty="0" smtClean="0">
                <a:latin typeface="nunacom" panose="00000400000000000000" pitchFamily="2" charset="0"/>
              </a:rPr>
              <a:t>vtmJxtlQ5 </a:t>
            </a:r>
            <a:r>
              <a:rPr lang="en-CA" dirty="0" err="1" smtClean="0">
                <a:latin typeface="nunacom" panose="00000400000000000000" pitchFamily="2" charset="0"/>
              </a:rPr>
              <a:t>scsyE</a:t>
            </a:r>
            <a:r>
              <a:rPr lang="en-CA" dirty="0" smtClean="0">
                <a:latin typeface="nunacom" panose="00000400000000000000" pitchFamily="2" charset="0"/>
              </a:rPr>
              <a:t>/</a:t>
            </a:r>
            <a:r>
              <a:rPr lang="en-CA" dirty="0" err="1" smtClean="0">
                <a:latin typeface="nunacom" panose="00000400000000000000" pitchFamily="2" charset="0"/>
              </a:rPr>
              <a:t>sifi</a:t>
            </a:r>
            <a:r>
              <a:rPr lang="en-CA" dirty="0" smtClean="0">
                <a:latin typeface="nunacom" panose="00000400000000000000" pitchFamily="2" charset="0"/>
              </a:rPr>
              <a:t> </a:t>
            </a:r>
            <a:r>
              <a:rPr lang="en-CA" dirty="0" err="1" smtClean="0">
                <a:latin typeface="nunacom" panose="00000400000000000000" pitchFamily="2" charset="0"/>
              </a:rPr>
              <a:t>WoExEd</a:t>
            </a:r>
            <a:r>
              <a:rPr lang="en-CA" dirty="0" smtClean="0">
                <a:latin typeface="nunacom" panose="00000400000000000000" pitchFamily="2" charset="0"/>
              </a:rPr>
              <a:t>/sJ5:</a:t>
            </a:r>
          </a:p>
          <a:p>
            <a:r>
              <a:rPr lang="en-CA" sz="2600" dirty="0" err="1" smtClean="0">
                <a:latin typeface="nunacom" panose="00000400000000000000" pitchFamily="2" charset="0"/>
              </a:rPr>
              <a:t>cspnZsJi</a:t>
            </a:r>
            <a:r>
              <a:rPr lang="en-CA" sz="2600" dirty="0" smtClean="0">
                <a:latin typeface="nunacom" panose="00000400000000000000" pitchFamily="2" charset="0"/>
              </a:rPr>
              <a:t> xeymJ5 molQ5, wms2 cspn3izi4 xml wm3u vrif5 grylQ5 </a:t>
            </a:r>
            <a:r>
              <a:rPr lang="en-CA" sz="2600" dirty="0" err="1" smtClean="0">
                <a:latin typeface="nunacom" panose="00000400000000000000" pitchFamily="2" charset="0"/>
              </a:rPr>
              <a:t>bmfxl</a:t>
            </a:r>
            <a:r>
              <a:rPr lang="en-CA" sz="2600" dirty="0" smtClean="0">
                <a:latin typeface="nunacom" panose="00000400000000000000" pitchFamily="2" charset="0"/>
              </a:rPr>
              <a:t> ttClQ5, tusJk5 </a:t>
            </a:r>
            <a:r>
              <a:rPr lang="en-CA" sz="2600" dirty="0" err="1" smtClean="0">
                <a:latin typeface="nunacom" panose="00000400000000000000" pitchFamily="2" charset="0"/>
              </a:rPr>
              <a:t>gry</a:t>
            </a:r>
            <a:r>
              <a:rPr lang="en-CA" sz="2600" dirty="0" smtClean="0">
                <a:latin typeface="nunacom" panose="00000400000000000000" pitchFamily="2" charset="0"/>
              </a:rPr>
              <a:t>/six3mb</a:t>
            </a:r>
          </a:p>
          <a:p>
            <a:endParaRPr lang="en-CA" sz="2600" dirty="0">
              <a:latin typeface="nunacom" panose="00000400000000000000" pitchFamily="2" charset="0"/>
            </a:endParaRPr>
          </a:p>
          <a:p>
            <a:r>
              <a:rPr lang="en-CA" sz="2600" dirty="0" smtClean="0">
                <a:latin typeface="nunacom" panose="00000400000000000000" pitchFamily="2" charset="0"/>
              </a:rPr>
              <a:t>xtos3lQ5 cspnZsJ5 </a:t>
            </a:r>
            <a:r>
              <a:rPr lang="en-CA" sz="2600" dirty="0" err="1" smtClean="0">
                <a:latin typeface="nunacom" panose="00000400000000000000" pitchFamily="2" charset="0"/>
              </a:rPr>
              <a:t>nN</a:t>
            </a:r>
            <a:r>
              <a:rPr lang="en-CA" sz="2600" dirty="0" smtClean="0">
                <a:latin typeface="nunacom" panose="00000400000000000000" pitchFamily="2" charset="0"/>
              </a:rPr>
              <a:t>/sctNQli5 xeymlQ5 </a:t>
            </a:r>
            <a:r>
              <a:rPr lang="en-CA" sz="2600" dirty="0" err="1" smtClean="0">
                <a:latin typeface="nunacom" panose="00000400000000000000" pitchFamily="2" charset="0"/>
              </a:rPr>
              <a:t>WoExE</a:t>
            </a:r>
            <a:r>
              <a:rPr lang="en-CA" sz="2600" dirty="0" smtClean="0">
                <a:latin typeface="nunacom" panose="00000400000000000000" pitchFamily="2" charset="0"/>
              </a:rPr>
              <a:t>/six3iqi</a:t>
            </a:r>
          </a:p>
          <a:p>
            <a:r>
              <a:rPr lang="en-CA" sz="2600" dirty="0" smtClean="0">
                <a:latin typeface="nunacom" panose="00000400000000000000" pitchFamily="2" charset="0"/>
              </a:rPr>
              <a:t>by34 xto4 </a:t>
            </a:r>
            <a:r>
              <a:rPr lang="en-CA" sz="2600" dirty="0" smtClean="0"/>
              <a:t>Wally Lake, </a:t>
            </a:r>
            <a:r>
              <a:rPr lang="en-CA" sz="2600" dirty="0" err="1" smtClean="0">
                <a:latin typeface="nunacom" panose="00000400000000000000" pitchFamily="2" charset="0"/>
              </a:rPr>
              <a:t>Niiz</a:t>
            </a:r>
            <a:r>
              <a:rPr lang="en-CA" sz="2600" dirty="0" smtClean="0">
                <a:latin typeface="nunacom" panose="00000400000000000000" pitchFamily="2" charset="0"/>
              </a:rPr>
              <a:t> grc3lA </a:t>
            </a:r>
          </a:p>
          <a:p>
            <a:r>
              <a:rPr lang="en-CA" sz="2600" dirty="0" smtClean="0">
                <a:latin typeface="nunacom" panose="00000400000000000000" pitchFamily="2" charset="0"/>
              </a:rPr>
              <a:t>f[FsJ5 s/C4bEx5 </a:t>
            </a:r>
            <a:r>
              <a:rPr lang="en-CA" sz="2600" dirty="0" err="1" smtClean="0">
                <a:latin typeface="nunacom" panose="00000400000000000000" pitchFamily="2" charset="0"/>
              </a:rPr>
              <a:t>nixi</a:t>
            </a:r>
            <a:r>
              <a:rPr lang="en-CA" sz="2600" dirty="0" smtClean="0">
                <a:latin typeface="nunacom" panose="00000400000000000000" pitchFamily="2" charset="0"/>
              </a:rPr>
              <a:t>, xMa3iq5 gryJ4N3lQ5</a:t>
            </a:r>
          </a:p>
          <a:p>
            <a:r>
              <a:rPr lang="en-CA" sz="2600" dirty="0" smtClean="0">
                <a:latin typeface="nunacom" panose="00000400000000000000" pitchFamily="2" charset="0"/>
              </a:rPr>
              <a:t>x[if </a:t>
            </a:r>
            <a:r>
              <a:rPr lang="en-CA" sz="2600" dirty="0" err="1" smtClean="0">
                <a:latin typeface="nunacom" panose="00000400000000000000" pitchFamily="2" charset="0"/>
              </a:rPr>
              <a:t>wf</a:t>
            </a:r>
            <a:r>
              <a:rPr lang="en-CA" sz="2600" dirty="0" smtClean="0">
                <a:latin typeface="nunacom" panose="00000400000000000000" pitchFamily="2" charset="0"/>
              </a:rPr>
              <a:t> s/C4bEx5 </a:t>
            </a:r>
            <a:r>
              <a:rPr lang="en-CA" sz="2600" dirty="0" err="1" smtClean="0">
                <a:latin typeface="nunacom" panose="00000400000000000000" pitchFamily="2" charset="0"/>
              </a:rPr>
              <a:t>WoEd</a:t>
            </a:r>
            <a:r>
              <a:rPr lang="en-CA" sz="2600" dirty="0" smtClean="0">
                <a:latin typeface="nunacom" panose="00000400000000000000" pitchFamily="2" charset="0"/>
              </a:rPr>
              <a:t>/sJl4bi4, r?o3u wkw5 vgpctQ5 </a:t>
            </a:r>
            <a:r>
              <a:rPr lang="en-CA" sz="2600" dirty="0" err="1" smtClean="0">
                <a:latin typeface="nunacom" panose="00000400000000000000" pitchFamily="2" charset="0"/>
              </a:rPr>
              <a:t>WoExEd</a:t>
            </a:r>
            <a:r>
              <a:rPr lang="en-CA" sz="2600" dirty="0" smtClean="0">
                <a:latin typeface="nunacom" panose="00000400000000000000" pitchFamily="2" charset="0"/>
              </a:rPr>
              <a:t>/q5 WoExEymo34bq5</a:t>
            </a:r>
            <a:endParaRPr lang="en-CA" sz="2600" dirty="0">
              <a:latin typeface="nunacom" panose="00000400000000000000" pitchFamily="2" charset="0"/>
            </a:endParaRPr>
          </a:p>
        </p:txBody>
      </p:sp>
    </p:spTree>
    <p:extLst>
      <p:ext uri="{BB962C8B-B14F-4D97-AF65-F5344CB8AC3E}">
        <p14:creationId xmlns:p14="http://schemas.microsoft.com/office/powerpoint/2010/main" val="13488268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Closure and Reclamation Planning </a:t>
            </a:r>
            <a:r>
              <a:rPr lang="en-CA" dirty="0" smtClean="0">
                <a:latin typeface="nunacom" panose="00000400000000000000" pitchFamily="2" charset="0"/>
              </a:rPr>
              <a:t>s/C4bEx5 svx3izb X3N4ymiz</a:t>
            </a:r>
            <a:endParaRPr lang="en-CA" dirty="0"/>
          </a:p>
        </p:txBody>
      </p:sp>
      <p:sp>
        <p:nvSpPr>
          <p:cNvPr id="3" name="Content Placeholder 2"/>
          <p:cNvSpPr>
            <a:spLocks noGrp="1"/>
          </p:cNvSpPr>
          <p:nvPr>
            <p:ph sz="half" idx="1"/>
          </p:nvPr>
        </p:nvSpPr>
        <p:spPr/>
        <p:txBody>
          <a:bodyPr>
            <a:normAutofit fontScale="62500" lnSpcReduction="20000"/>
          </a:bodyPr>
          <a:lstStyle/>
          <a:p>
            <a:r>
              <a:rPr lang="en-CA" dirty="0" smtClean="0"/>
              <a:t>KIA-IR-8, 29, 30, 31</a:t>
            </a:r>
          </a:p>
          <a:p>
            <a:endParaRPr lang="en-CA" dirty="0"/>
          </a:p>
          <a:p>
            <a:r>
              <a:rPr lang="en-CA" dirty="0" smtClean="0"/>
              <a:t>Our concerns focused on </a:t>
            </a:r>
          </a:p>
          <a:p>
            <a:pPr lvl="1"/>
            <a:r>
              <a:rPr lang="en-CA" dirty="0"/>
              <a:t>L</a:t>
            </a:r>
            <a:r>
              <a:rPr lang="en-CA" dirty="0" smtClean="0"/>
              <a:t>ong term monitoring to ensure no long term impacts of mining on the aquatic environment</a:t>
            </a:r>
          </a:p>
          <a:p>
            <a:pPr lvl="1"/>
            <a:r>
              <a:rPr lang="en-CA" dirty="0" smtClean="0"/>
              <a:t>Successful capping of potentially acid generating rock and the tailings storage facility using non acid generating rock and adequate freeze back</a:t>
            </a:r>
          </a:p>
          <a:p>
            <a:endParaRPr lang="en-CA" dirty="0"/>
          </a:p>
          <a:p>
            <a:r>
              <a:rPr lang="en-CA" dirty="0" smtClean="0"/>
              <a:t>AEM has assured the KIA of its long term monitoring activities and is conducting focused research to ensure isolation of potential chemical hazards associated with the tailings storage facility and potentially acid generating rock</a:t>
            </a:r>
            <a:endParaRPr lang="en-CA" dirty="0"/>
          </a:p>
        </p:txBody>
      </p:sp>
      <p:sp>
        <p:nvSpPr>
          <p:cNvPr id="4" name="Content Placeholder 3"/>
          <p:cNvSpPr>
            <a:spLocks noGrp="1"/>
          </p:cNvSpPr>
          <p:nvPr>
            <p:ph sz="half" idx="2"/>
          </p:nvPr>
        </p:nvSpPr>
        <p:spPr/>
        <p:txBody>
          <a:bodyPr>
            <a:normAutofit fontScale="62500" lnSpcReduction="20000"/>
          </a:bodyPr>
          <a:lstStyle/>
          <a:p>
            <a:r>
              <a:rPr lang="en-CA" dirty="0" smtClean="0"/>
              <a:t>KIA-IR-8, 29, 30, 31</a:t>
            </a:r>
          </a:p>
          <a:p>
            <a:endParaRPr lang="en-CA" dirty="0"/>
          </a:p>
          <a:p>
            <a:r>
              <a:rPr lang="en-CA" dirty="0" err="1" smtClean="0">
                <a:latin typeface="nunacom" panose="00000400000000000000" pitchFamily="2" charset="0"/>
              </a:rPr>
              <a:t>whmQ</a:t>
            </a:r>
            <a:r>
              <a:rPr lang="en-CA" dirty="0" smtClean="0">
                <a:latin typeface="nunacom" panose="00000400000000000000" pitchFamily="2" charset="0"/>
              </a:rPr>
              <a:t>/K5 </a:t>
            </a:r>
            <a:r>
              <a:rPr lang="en-CA" dirty="0" err="1" smtClean="0">
                <a:latin typeface="nunacom" panose="00000400000000000000" pitchFamily="2" charset="0"/>
              </a:rPr>
              <a:t>sfiz</a:t>
            </a:r>
            <a:r>
              <a:rPr lang="en-CA" dirty="0" smtClean="0">
                <a:latin typeface="nunacom" panose="00000400000000000000" pitchFamily="2" charset="0"/>
              </a:rPr>
              <a:t> gCDtc34g5</a:t>
            </a:r>
          </a:p>
          <a:p>
            <a:r>
              <a:rPr lang="en-CA" dirty="0" smtClean="0">
                <a:latin typeface="nunacom" panose="00000400000000000000" pitchFamily="2" charset="0"/>
              </a:rPr>
              <a:t>yKi3j5 cspn3i34 WoExE5yx3lA, x4gZsi5 x?tj5 </a:t>
            </a:r>
            <a:r>
              <a:rPr lang="en-CA" dirty="0" err="1" smtClean="0">
                <a:latin typeface="nunacom" panose="00000400000000000000" pitchFamily="2" charset="0"/>
              </a:rPr>
              <a:t>WoExE</a:t>
            </a:r>
            <a:r>
              <a:rPr lang="en-CA" dirty="0" smtClean="0">
                <a:latin typeface="nunacom" panose="00000400000000000000" pitchFamily="2" charset="0"/>
              </a:rPr>
              <a:t>/sb3ix3mb</a:t>
            </a:r>
          </a:p>
          <a:p>
            <a:r>
              <a:rPr lang="en-CA" dirty="0" smtClean="0">
                <a:latin typeface="nunacom" panose="00000400000000000000" pitchFamily="2" charset="0"/>
              </a:rPr>
              <a:t>slExN34g5 miCug5 WNw3b3lQ5 s/Ci4 xyDwJ4Nqgi4, wMq5 s/Cw5 xyDwJ4N3mb, </a:t>
            </a:r>
            <a:r>
              <a:rPr lang="en-CA" dirty="0" err="1" smtClean="0">
                <a:latin typeface="nunacom" panose="00000400000000000000" pitchFamily="2" charset="0"/>
              </a:rPr>
              <a:t>bmfx</a:t>
            </a:r>
            <a:r>
              <a:rPr lang="en-CA" dirty="0" smtClean="0">
                <a:latin typeface="nunacom" panose="00000400000000000000" pitchFamily="2" charset="0"/>
              </a:rPr>
              <a:t> eeo5yx34b3ix3mb</a:t>
            </a:r>
          </a:p>
          <a:p>
            <a:r>
              <a:rPr lang="en-CA" dirty="0" smtClean="0">
                <a:latin typeface="nunacom" panose="00000400000000000000" pitchFamily="2" charset="0"/>
              </a:rPr>
              <a:t>x[if </a:t>
            </a:r>
            <a:r>
              <a:rPr lang="en-CA" dirty="0" err="1" smtClean="0">
                <a:latin typeface="nunacom" panose="00000400000000000000" pitchFamily="2" charset="0"/>
              </a:rPr>
              <a:t>wf</a:t>
            </a:r>
            <a:r>
              <a:rPr lang="en-CA" dirty="0" smtClean="0">
                <a:latin typeface="nunacom" panose="00000400000000000000" pitchFamily="2" charset="0"/>
              </a:rPr>
              <a:t> s/C4bEx5 gryt5yymJ5 r?o3u wkw5 vgpctQfi4, yKi3j5 cspn3iEix34bqi4, </a:t>
            </a:r>
            <a:r>
              <a:rPr lang="en-CA" dirty="0" err="1" smtClean="0">
                <a:latin typeface="nunacom" panose="00000400000000000000" pitchFamily="2" charset="0"/>
              </a:rPr>
              <a:t>bmfx</a:t>
            </a:r>
            <a:r>
              <a:rPr lang="en-CA" dirty="0" smtClean="0">
                <a:latin typeface="nunacom" panose="00000400000000000000" pitchFamily="2" charset="0"/>
              </a:rPr>
              <a:t> slExN34g5, s/Cw5l xyDwJbsJ4N3mb </a:t>
            </a:r>
            <a:r>
              <a:rPr lang="en-CA" dirty="0" err="1" smtClean="0">
                <a:latin typeface="nunacom" panose="00000400000000000000" pitchFamily="2" charset="0"/>
              </a:rPr>
              <a:t>x?tu</a:t>
            </a:r>
            <a:endParaRPr lang="en-CA" dirty="0" smtClean="0">
              <a:latin typeface="nunacom" panose="00000400000000000000" pitchFamily="2" charset="0"/>
            </a:endParaRPr>
          </a:p>
        </p:txBody>
      </p:sp>
    </p:spTree>
    <p:extLst>
      <p:ext uri="{BB962C8B-B14F-4D97-AF65-F5344CB8AC3E}">
        <p14:creationId xmlns:p14="http://schemas.microsoft.com/office/powerpoint/2010/main" val="8025159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cap="none" dirty="0" smtClean="0"/>
              <a:t>SECURITY   </a:t>
            </a:r>
            <a:r>
              <a:rPr lang="en-CA" cap="none" dirty="0" err="1" smtClean="0">
                <a:latin typeface="nunacom" panose="00000400000000000000" pitchFamily="2" charset="0"/>
              </a:rPr>
              <a:t>rNs</a:t>
            </a:r>
            <a:r>
              <a:rPr lang="en-CA" cap="none" dirty="0" smtClean="0">
                <a:latin typeface="nunacom" panose="00000400000000000000" pitchFamily="2" charset="0"/>
              </a:rPr>
              <a:t>/5 gdymJ5</a:t>
            </a:r>
            <a:endParaRPr lang="en-CA" cap="none" dirty="0"/>
          </a:p>
        </p:txBody>
      </p:sp>
      <p:sp>
        <p:nvSpPr>
          <p:cNvPr id="5" name="Text Placeholder 4"/>
          <p:cNvSpPr>
            <a:spLocks noGrp="1"/>
          </p:cNvSpPr>
          <p:nvPr>
            <p:ph type="body" idx="1"/>
          </p:nvPr>
        </p:nvSpPr>
        <p:spPr/>
        <p:txBody>
          <a:bodyPr/>
          <a:lstStyle/>
          <a:p>
            <a:r>
              <a:rPr lang="en-CA" dirty="0" smtClean="0"/>
              <a:t>Ensuring a fair distribution of liability</a:t>
            </a:r>
          </a:p>
          <a:p>
            <a:r>
              <a:rPr lang="en-CA" dirty="0" smtClean="0">
                <a:latin typeface="nunacom" panose="00000400000000000000" pitchFamily="2" charset="0"/>
              </a:rPr>
              <a:t>s/C4bEx5 sfx3iz Nmd2lA</a:t>
            </a:r>
            <a:endParaRPr lang="en-CA" dirty="0">
              <a:latin typeface="nunacom" panose="00000400000000000000" pitchFamily="2" charset="0"/>
            </a:endParaRPr>
          </a:p>
        </p:txBody>
      </p:sp>
    </p:spTree>
    <p:extLst>
      <p:ext uri="{BB962C8B-B14F-4D97-AF65-F5344CB8AC3E}">
        <p14:creationId xmlns:p14="http://schemas.microsoft.com/office/powerpoint/2010/main" val="323845281"/>
      </p:ext>
    </p:extLst>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gdbsymJ5</a:t>
            </a:r>
            <a:endParaRPr lang="en-CA" dirty="0"/>
          </a:p>
        </p:txBody>
      </p:sp>
      <p:sp>
        <p:nvSpPr>
          <p:cNvPr id="3" name="Content Placeholder 2"/>
          <p:cNvSpPr>
            <a:spLocks noGrp="1"/>
          </p:cNvSpPr>
          <p:nvPr>
            <p:ph sz="half" idx="1"/>
          </p:nvPr>
        </p:nvSpPr>
        <p:spPr/>
        <p:txBody>
          <a:bodyPr>
            <a:normAutofit fontScale="62500" lnSpcReduction="20000"/>
          </a:bodyPr>
          <a:lstStyle/>
          <a:p>
            <a:pPr marL="0" indent="0">
              <a:buNone/>
            </a:pPr>
            <a:endParaRPr lang="en-CA" altLang="en-US" dirty="0" smtClean="0"/>
          </a:p>
          <a:p>
            <a:r>
              <a:rPr lang="en-CA" altLang="en-US" dirty="0" smtClean="0"/>
              <a:t>The KIA acknowledges security can be reduced through progressive closure and reclamation </a:t>
            </a:r>
          </a:p>
          <a:p>
            <a:pPr lvl="1"/>
            <a:r>
              <a:rPr lang="en-CA" altLang="en-US" dirty="0" smtClean="0"/>
              <a:t>Successful reclamation decreases the potential liability of AEM, and the risk to KIA and AANDC</a:t>
            </a:r>
          </a:p>
          <a:p>
            <a:pPr lvl="1"/>
            <a:endParaRPr lang="en-CA" altLang="en-US" dirty="0" smtClean="0"/>
          </a:p>
          <a:p>
            <a:r>
              <a:rPr lang="en-CA" altLang="en-US" dirty="0" smtClean="0"/>
              <a:t>Security amendments generally require a full amendment to the Water Licence with attendant hearings.</a:t>
            </a:r>
          </a:p>
          <a:p>
            <a:pPr marL="0" indent="0">
              <a:buNone/>
            </a:pPr>
            <a:endParaRPr lang="en-CA" altLang="en-US" dirty="0" smtClean="0"/>
          </a:p>
          <a:p>
            <a:r>
              <a:rPr lang="en-CA" altLang="en-US" dirty="0" smtClean="0"/>
              <a:t>The KIA and AANDC have discussed a process to amend security through a streamlined hearings process such as a teleconference and seek guidance from the Nunavut Water Board </a:t>
            </a:r>
          </a:p>
          <a:p>
            <a:endParaRPr lang="en-CA" dirty="0"/>
          </a:p>
        </p:txBody>
      </p:sp>
      <p:sp>
        <p:nvSpPr>
          <p:cNvPr id="4" name="Content Placeholder 3"/>
          <p:cNvSpPr>
            <a:spLocks noGrp="1"/>
          </p:cNvSpPr>
          <p:nvPr>
            <p:ph sz="half" idx="2"/>
          </p:nvPr>
        </p:nvSpPr>
        <p:spPr>
          <a:xfrm>
            <a:off x="4648200" y="1673352"/>
            <a:ext cx="4460304" cy="4718304"/>
          </a:xfrm>
        </p:spPr>
        <p:txBody>
          <a:bodyPr>
            <a:normAutofit fontScale="62500" lnSpcReduction="20000"/>
          </a:bodyPr>
          <a:lstStyle/>
          <a:p>
            <a:r>
              <a:rPr lang="en-CA" dirty="0" smtClean="0">
                <a:latin typeface="nunacom" panose="00000400000000000000" pitchFamily="2" charset="0"/>
              </a:rPr>
              <a:t>r?o3u wkw5 vgpctQ5 gryJ5 </a:t>
            </a:r>
            <a:r>
              <a:rPr lang="en-CA" dirty="0" err="1" smtClean="0">
                <a:latin typeface="nunacom" panose="00000400000000000000" pitchFamily="2" charset="0"/>
              </a:rPr>
              <a:t>rNs</a:t>
            </a:r>
            <a:r>
              <a:rPr lang="en-CA" dirty="0" smtClean="0">
                <a:latin typeface="nunacom" panose="00000400000000000000" pitchFamily="2" charset="0"/>
              </a:rPr>
              <a:t>/5 xg3iq5 xglxDNqg5, s/C4bEx5 </a:t>
            </a:r>
            <a:r>
              <a:rPr lang="en-CA" dirty="0" err="1" smtClean="0">
                <a:latin typeface="nunacom" panose="00000400000000000000" pitchFamily="2" charset="0"/>
              </a:rPr>
              <a:t>sfxXoxiz</a:t>
            </a:r>
            <a:r>
              <a:rPr lang="en-CA" dirty="0" smtClean="0">
                <a:latin typeface="nunacom" panose="00000400000000000000" pitchFamily="2" charset="0"/>
              </a:rPr>
              <a:t>, xeh34Xoxizl, </a:t>
            </a:r>
            <a:r>
              <a:rPr lang="en-CA" dirty="0" err="1" smtClean="0">
                <a:latin typeface="nunacom" panose="00000400000000000000" pitchFamily="2" charset="0"/>
              </a:rPr>
              <a:t>WoExEbs</a:t>
            </a:r>
            <a:r>
              <a:rPr lang="en-CA" dirty="0" smtClean="0">
                <a:latin typeface="nunacom" panose="00000400000000000000" pitchFamily="2" charset="0"/>
              </a:rPr>
              <a:t>/3lA</a:t>
            </a:r>
          </a:p>
          <a:p>
            <a:r>
              <a:rPr lang="en-CA" sz="1800" dirty="0" err="1" smtClean="0">
                <a:latin typeface="nunacom" panose="00000400000000000000" pitchFamily="2" charset="0"/>
              </a:rPr>
              <a:t>kN</a:t>
            </a:r>
            <a:r>
              <a:rPr lang="en-CA" sz="1800" dirty="0" smtClean="0">
                <a:latin typeface="nunacom" panose="00000400000000000000" pitchFamily="2" charset="0"/>
              </a:rPr>
              <a:t> xe5yx3iz s/C4b3F4 sfx34X5, </a:t>
            </a:r>
            <a:r>
              <a:rPr lang="en-CA" sz="1800" dirty="0" err="1" smtClean="0">
                <a:latin typeface="nunacom" panose="00000400000000000000" pitchFamily="2" charset="0"/>
              </a:rPr>
              <a:t>bmN</a:t>
            </a:r>
            <a:r>
              <a:rPr lang="en-CA" sz="1800" dirty="0" smtClean="0">
                <a:latin typeface="nunacom" panose="00000400000000000000" pitchFamily="2" charset="0"/>
              </a:rPr>
              <a:t> </a:t>
            </a:r>
            <a:r>
              <a:rPr lang="en-CA" sz="1800" dirty="0" err="1" smtClean="0">
                <a:latin typeface="nunacom" panose="00000400000000000000" pitchFamily="2" charset="0"/>
              </a:rPr>
              <a:t>wLwJbsN</a:t>
            </a:r>
            <a:r>
              <a:rPr lang="en-CA" sz="1800" dirty="0" smtClean="0">
                <a:latin typeface="nunacom" panose="00000400000000000000" pitchFamily="2" charset="0"/>
              </a:rPr>
              <a:t>/qg34 </a:t>
            </a:r>
            <a:r>
              <a:rPr lang="en-CA" sz="1800" dirty="0" err="1" smtClean="0">
                <a:latin typeface="nunacom" panose="00000400000000000000" pitchFamily="2" charset="0"/>
              </a:rPr>
              <a:t>rNs</a:t>
            </a:r>
            <a:r>
              <a:rPr lang="en-CA" sz="1800" dirty="0" smtClean="0">
                <a:latin typeface="nunacom" panose="00000400000000000000" pitchFamily="2" charset="0"/>
              </a:rPr>
              <a:t>/tA5 r?o3u wkw5 vgpctQfi5 xml </a:t>
            </a:r>
            <a:r>
              <a:rPr lang="en-CA" sz="1800" dirty="0" err="1" smtClean="0">
                <a:latin typeface="nunacom" panose="00000400000000000000" pitchFamily="2" charset="0"/>
              </a:rPr>
              <a:t>v?gmcfi</a:t>
            </a:r>
            <a:r>
              <a:rPr lang="en-CA" sz="1800" dirty="0" smtClean="0">
                <a:latin typeface="nunacom" panose="00000400000000000000" pitchFamily="2" charset="0"/>
              </a:rPr>
              <a:t> wkoep5</a:t>
            </a:r>
          </a:p>
          <a:p>
            <a:endParaRPr lang="en-CA" sz="1800" dirty="0">
              <a:latin typeface="nunacom" panose="00000400000000000000" pitchFamily="2" charset="0"/>
            </a:endParaRPr>
          </a:p>
          <a:p>
            <a:r>
              <a:rPr lang="en-CA" sz="2900" dirty="0" err="1" smtClean="0">
                <a:latin typeface="nunacom" panose="00000400000000000000" pitchFamily="2" charset="0"/>
              </a:rPr>
              <a:t>rNs</a:t>
            </a:r>
            <a:r>
              <a:rPr lang="en-CA" sz="2900" dirty="0" smtClean="0">
                <a:latin typeface="nunacom" panose="00000400000000000000" pitchFamily="2" charset="0"/>
              </a:rPr>
              <a:t>/5 gdymJ5 xg3iq5 xMa34Xb, wmoEi3j5 Nwm5 </a:t>
            </a:r>
            <a:r>
              <a:rPr lang="en-CA" sz="2900" dirty="0" err="1" smtClean="0">
                <a:latin typeface="nunacom" panose="00000400000000000000" pitchFamily="2" charset="0"/>
              </a:rPr>
              <a:t>xMacbs</a:t>
            </a:r>
            <a:r>
              <a:rPr lang="en-CA" sz="2900" dirty="0" smtClean="0">
                <a:latin typeface="nunacom" panose="00000400000000000000" pitchFamily="2" charset="0"/>
              </a:rPr>
              <a:t>/Exo4, vtmJxDbsb3lt4.</a:t>
            </a:r>
          </a:p>
          <a:p>
            <a:endParaRPr lang="en-CA" sz="2900" dirty="0">
              <a:latin typeface="nunacom" panose="00000400000000000000" pitchFamily="2" charset="0"/>
            </a:endParaRPr>
          </a:p>
          <a:p>
            <a:r>
              <a:rPr lang="en-CA" sz="2900" dirty="0" smtClean="0">
                <a:latin typeface="nunacom" panose="00000400000000000000" pitchFamily="2" charset="0"/>
              </a:rPr>
              <a:t>r?o3u wkw5 vgpctQ5 xml </a:t>
            </a:r>
            <a:r>
              <a:rPr lang="en-CA" sz="2900" dirty="0" err="1" smtClean="0">
                <a:latin typeface="nunacom" panose="00000400000000000000" pitchFamily="2" charset="0"/>
              </a:rPr>
              <a:t>v?mgcfi</a:t>
            </a:r>
            <a:r>
              <a:rPr lang="en-CA" sz="2900" dirty="0" smtClean="0">
                <a:latin typeface="nunacom" panose="00000400000000000000" pitchFamily="2" charset="0"/>
              </a:rPr>
              <a:t> wkoEp5, </a:t>
            </a:r>
            <a:r>
              <a:rPr lang="en-CA" sz="2900" dirty="0" err="1" smtClean="0">
                <a:latin typeface="nunacom" panose="00000400000000000000" pitchFamily="2" charset="0"/>
              </a:rPr>
              <a:t>bmN</a:t>
            </a:r>
            <a:r>
              <a:rPr lang="en-CA" sz="2900" dirty="0" smtClean="0">
                <a:latin typeface="nunacom" panose="00000400000000000000" pitchFamily="2" charset="0"/>
              </a:rPr>
              <a:t> </a:t>
            </a:r>
            <a:r>
              <a:rPr lang="en-CA" sz="2900" dirty="0" err="1" smtClean="0">
                <a:latin typeface="nunacom" panose="00000400000000000000" pitchFamily="2" charset="0"/>
              </a:rPr>
              <a:t>rNs</a:t>
            </a:r>
            <a:r>
              <a:rPr lang="en-CA" sz="2900" dirty="0" smtClean="0">
                <a:latin typeface="nunacom" panose="00000400000000000000" pitchFamily="2" charset="0"/>
              </a:rPr>
              <a:t>/5 gdymJ5 xg3iq5 </a:t>
            </a:r>
            <a:r>
              <a:rPr lang="en-CA" sz="2900" dirty="0" err="1" smtClean="0">
                <a:latin typeface="nunacom" panose="00000400000000000000" pitchFamily="2" charset="0"/>
              </a:rPr>
              <a:t>xMaExiz</a:t>
            </a:r>
            <a:r>
              <a:rPr lang="en-CA" sz="2900" dirty="0" smtClean="0">
                <a:latin typeface="nunacom" panose="00000400000000000000" pitchFamily="2" charset="0"/>
              </a:rPr>
              <a:t>, bfNz5 scsysymJ34, xml scltf5 scsysb34ymJ34, wvJ34b34Lt4l </a:t>
            </a:r>
            <a:r>
              <a:rPr lang="en-CA" sz="2900" dirty="0" err="1" smtClean="0">
                <a:latin typeface="nunacom" panose="00000400000000000000" pitchFamily="2" charset="0"/>
              </a:rPr>
              <a:t>kNKu</a:t>
            </a:r>
            <a:r>
              <a:rPr lang="en-CA" sz="2900" dirty="0" smtClean="0">
                <a:latin typeface="nunacom" panose="00000400000000000000" pitchFamily="2" charset="0"/>
              </a:rPr>
              <a:t> wmoEi3j5 vtmpq5</a:t>
            </a:r>
            <a:r>
              <a:rPr lang="en-CA" sz="1800" dirty="0" smtClean="0">
                <a:latin typeface="nunacom" panose="00000400000000000000" pitchFamily="2" charset="0"/>
              </a:rPr>
              <a:t> </a:t>
            </a:r>
            <a:endParaRPr lang="en-CA" sz="2900" dirty="0">
              <a:latin typeface="nunacom" panose="00000400000000000000" pitchFamily="2" charset="0"/>
            </a:endParaRPr>
          </a:p>
        </p:txBody>
      </p:sp>
    </p:spTree>
    <p:extLst>
      <p:ext uri="{BB962C8B-B14F-4D97-AF65-F5344CB8AC3E}">
        <p14:creationId xmlns:p14="http://schemas.microsoft.com/office/powerpoint/2010/main" val="381183730"/>
      </p:ext>
    </p:extLst>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gdymJ5</a:t>
            </a:r>
            <a:endParaRPr lang="en-CA" dirty="0"/>
          </a:p>
        </p:txBody>
      </p:sp>
      <p:sp>
        <p:nvSpPr>
          <p:cNvPr id="3" name="Content Placeholder 2"/>
          <p:cNvSpPr>
            <a:spLocks noGrp="1"/>
          </p:cNvSpPr>
          <p:nvPr>
            <p:ph sz="half" idx="1"/>
          </p:nvPr>
        </p:nvSpPr>
        <p:spPr/>
        <p:txBody>
          <a:bodyPr>
            <a:normAutofit lnSpcReduction="10000"/>
          </a:bodyPr>
          <a:lstStyle/>
          <a:p>
            <a:r>
              <a:rPr lang="en-CA" sz="2200" dirty="0" smtClean="0"/>
              <a:t>KIA initially </a:t>
            </a:r>
            <a:r>
              <a:rPr lang="en-CA" sz="2200" dirty="0"/>
              <a:t>proposed equal distribution of </a:t>
            </a:r>
            <a:r>
              <a:rPr lang="en-CA" sz="2200" dirty="0" smtClean="0"/>
              <a:t>security (50:50</a:t>
            </a:r>
            <a:r>
              <a:rPr lang="en-CA" sz="2200" dirty="0"/>
              <a:t>)</a:t>
            </a:r>
            <a:r>
              <a:rPr lang="en-CA" sz="2200" dirty="0" smtClean="0"/>
              <a:t> </a:t>
            </a:r>
            <a:r>
              <a:rPr lang="en-CA" sz="2200" dirty="0"/>
              <a:t>between the Minister </a:t>
            </a:r>
            <a:r>
              <a:rPr lang="en-CA" sz="2200" dirty="0" smtClean="0"/>
              <a:t>of AANDC.</a:t>
            </a:r>
          </a:p>
          <a:p>
            <a:r>
              <a:rPr lang="en-CA" sz="2200" dirty="0" smtClean="0"/>
              <a:t>After receipt of AANDC’s letter of April 8/15 to NWB, KIA intends to hold $78,834,710.00 under the KIA lease, for three reasons:</a:t>
            </a:r>
            <a:endParaRPr lang="en-CA" sz="2200" dirty="0"/>
          </a:p>
          <a:p>
            <a:pPr marL="355600" lvl="0" indent="-355600">
              <a:buFont typeface="+mj-lt"/>
              <a:buAutoNum type="arabicPeriod"/>
            </a:pPr>
            <a:endParaRPr lang="en-CA" sz="2200" dirty="0" smtClean="0"/>
          </a:p>
          <a:p>
            <a:pPr marL="355600" lvl="0" indent="-355600">
              <a:buFont typeface="+mj-lt"/>
              <a:buAutoNum type="arabicPeriod"/>
            </a:pPr>
            <a:r>
              <a:rPr lang="en-CA" sz="2200" dirty="0" smtClean="0"/>
              <a:t>No security management agreement has been reached to resolve the double-bonding issue. </a:t>
            </a:r>
          </a:p>
        </p:txBody>
      </p:sp>
      <p:sp>
        <p:nvSpPr>
          <p:cNvPr id="4" name="Content Placeholder 3"/>
          <p:cNvSpPr>
            <a:spLocks noGrp="1"/>
          </p:cNvSpPr>
          <p:nvPr>
            <p:ph sz="half" idx="2"/>
          </p:nvPr>
        </p:nvSpPr>
        <p:spPr/>
        <p:txBody>
          <a:bodyPr>
            <a:normAutofit lnSpcReduction="10000"/>
          </a:bodyPr>
          <a:lstStyle/>
          <a:p>
            <a:r>
              <a:rPr lang="en-CA" sz="1800" dirty="0" smtClean="0">
                <a:latin typeface="nunacom" panose="00000400000000000000" pitchFamily="2" charset="0"/>
              </a:rPr>
              <a:t>r?o3u wkw5 vgpctQ5 yKo3u4 WJmMs34g5 </a:t>
            </a:r>
            <a:r>
              <a:rPr lang="en-CA" sz="1800" dirty="0" err="1" smtClean="0">
                <a:latin typeface="nunacom" panose="00000400000000000000" pitchFamily="2" charset="0"/>
              </a:rPr>
              <a:t>rNs</a:t>
            </a:r>
            <a:r>
              <a:rPr lang="en-CA" sz="1800" dirty="0" smtClean="0">
                <a:latin typeface="nunacom" panose="00000400000000000000" pitchFamily="2" charset="0"/>
              </a:rPr>
              <a:t>/5 xg3iq5 xF4lt4 G%):%)H xFctc3lt4 v?mgcf5 wkoEpqi4 uigu4.</a:t>
            </a:r>
          </a:p>
          <a:p>
            <a:endParaRPr lang="en-CA" sz="1800" dirty="0">
              <a:latin typeface="nunacom" panose="00000400000000000000" pitchFamily="2" charset="0"/>
            </a:endParaRPr>
          </a:p>
          <a:p>
            <a:r>
              <a:rPr lang="en-CA" sz="1800" dirty="0" err="1" smtClean="0">
                <a:latin typeface="nunacom" panose="00000400000000000000" pitchFamily="2" charset="0"/>
              </a:rPr>
              <a:t>kNKu</a:t>
            </a:r>
            <a:r>
              <a:rPr lang="en-CA" sz="1800" dirty="0" smtClean="0">
                <a:latin typeface="nunacom" panose="00000400000000000000" pitchFamily="2" charset="0"/>
              </a:rPr>
              <a:t> wmoEi3j5 vtmp5 ttcsyxZi4Xb v?mgcf5 wkoEpzi5, r?o3u wkw5 vgpctQ5 </a:t>
            </a:r>
            <a:r>
              <a:rPr lang="en-CA" sz="1800" dirty="0" err="1" smtClean="0">
                <a:latin typeface="nunacom" panose="00000400000000000000" pitchFamily="2" charset="0"/>
              </a:rPr>
              <a:t>tAuxoC</a:t>
            </a:r>
            <a:r>
              <a:rPr lang="en-CA" sz="1800" dirty="0" smtClean="0">
                <a:latin typeface="nunacom" panose="00000400000000000000" pitchFamily="2" charset="0"/>
              </a:rPr>
              <a:t>/4g5 </a:t>
            </a:r>
            <a:r>
              <a:rPr lang="en-CA" sz="1800" dirty="0" err="1" smtClean="0">
                <a:latin typeface="nunacom" panose="00000400000000000000" pitchFamily="2" charset="0"/>
              </a:rPr>
              <a:t>rNs</a:t>
            </a:r>
            <a:r>
              <a:rPr lang="en-CA" sz="1800" dirty="0" smtClean="0">
                <a:latin typeface="nunacom" panose="00000400000000000000" pitchFamily="2" charset="0"/>
              </a:rPr>
              <a:t>/i4 &amp;*,*#$,&amp;!), </a:t>
            </a:r>
            <a:r>
              <a:rPr lang="en-CA" sz="1800" dirty="0" err="1" smtClean="0">
                <a:latin typeface="nunacom" panose="00000400000000000000" pitchFamily="2" charset="0"/>
              </a:rPr>
              <a:t>sfx</a:t>
            </a:r>
            <a:r>
              <a:rPr lang="en-CA" sz="1800" dirty="0" smtClean="0">
                <a:latin typeface="nunacom" panose="00000400000000000000" pitchFamily="2" charset="0"/>
              </a:rPr>
              <a:t> tAuxDtQlQ5:</a:t>
            </a:r>
          </a:p>
          <a:p>
            <a:endParaRPr lang="en-CA" sz="1800" dirty="0">
              <a:latin typeface="nunacom" panose="00000400000000000000" pitchFamily="2" charset="0"/>
            </a:endParaRPr>
          </a:p>
          <a:p>
            <a:pPr marL="0" indent="0">
              <a:buNone/>
            </a:pPr>
            <a:r>
              <a:rPr lang="en-CA" sz="1800" dirty="0" smtClean="0">
                <a:latin typeface="nunacom" panose="00000400000000000000" pitchFamily="2" charset="0"/>
              </a:rPr>
              <a:t>!. </a:t>
            </a:r>
            <a:r>
              <a:rPr lang="en-CA" sz="1800" dirty="0" err="1" smtClean="0">
                <a:latin typeface="nunacom" panose="00000400000000000000" pitchFamily="2" charset="0"/>
              </a:rPr>
              <a:t>rNs</a:t>
            </a:r>
            <a:r>
              <a:rPr lang="en-CA" sz="1800" dirty="0" smtClean="0">
                <a:latin typeface="nunacom" panose="00000400000000000000" pitchFamily="2" charset="0"/>
              </a:rPr>
              <a:t>/5 xsMiq5 xqDtcqm5, </a:t>
            </a:r>
            <a:r>
              <a:rPr lang="en-CA" sz="1800" dirty="0" err="1" smtClean="0">
                <a:latin typeface="nunacom" panose="00000400000000000000" pitchFamily="2" charset="0"/>
              </a:rPr>
              <a:t>rNs</a:t>
            </a:r>
            <a:r>
              <a:rPr lang="en-CA" sz="1800" dirty="0" smtClean="0">
                <a:latin typeface="nunacom" panose="00000400000000000000" pitchFamily="2" charset="0"/>
              </a:rPr>
              <a:t>/5 tusJi4 mDi4 tAux34Xb. </a:t>
            </a:r>
            <a:endParaRPr lang="en-CA" sz="1800" dirty="0">
              <a:latin typeface="nunacom" panose="00000400000000000000" pitchFamily="2" charset="0"/>
            </a:endParaRPr>
          </a:p>
        </p:txBody>
      </p:sp>
    </p:spTree>
    <p:extLst>
      <p:ext uri="{BB962C8B-B14F-4D97-AF65-F5344CB8AC3E}">
        <p14:creationId xmlns:p14="http://schemas.microsoft.com/office/powerpoint/2010/main" val="1071382944"/>
      </p:ext>
    </p:extLst>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gdymJ5</a:t>
            </a:r>
            <a:endParaRPr lang="en-CA" dirty="0"/>
          </a:p>
        </p:txBody>
      </p:sp>
      <p:sp>
        <p:nvSpPr>
          <p:cNvPr id="3" name="Content Placeholder 2"/>
          <p:cNvSpPr>
            <a:spLocks noGrp="1"/>
          </p:cNvSpPr>
          <p:nvPr>
            <p:ph sz="half" idx="1"/>
          </p:nvPr>
        </p:nvSpPr>
        <p:spPr/>
        <p:txBody>
          <a:bodyPr>
            <a:normAutofit/>
          </a:bodyPr>
          <a:lstStyle/>
          <a:p>
            <a:pPr marL="457200" lvl="0" indent="-457200">
              <a:buFont typeface="+mj-lt"/>
              <a:buAutoNum type="arabicPeriod" startAt="2"/>
            </a:pPr>
            <a:r>
              <a:rPr lang="en-CA" sz="2200" dirty="0"/>
              <a:t>The KIA’s mandate requires the use of security for purposes above and beyond the reclamation of the affected water resource.  </a:t>
            </a:r>
          </a:p>
          <a:p>
            <a:pPr lvl="1"/>
            <a:r>
              <a:rPr lang="en-CA" sz="1900" dirty="0" smtClean="0"/>
              <a:t>It </a:t>
            </a:r>
            <a:r>
              <a:rPr lang="en-CA" sz="1900" dirty="0"/>
              <a:t>is the KIA’s </a:t>
            </a:r>
            <a:r>
              <a:rPr lang="en-CA" sz="1900" dirty="0" smtClean="0"/>
              <a:t>responsibility </a:t>
            </a:r>
            <a:r>
              <a:rPr lang="en-CA" sz="1900" dirty="0"/>
              <a:t>to ensure adequate restoration </a:t>
            </a:r>
            <a:r>
              <a:rPr lang="en-CA" sz="1900" dirty="0" smtClean="0"/>
              <a:t>to the standard required by applicable regulations and the Production Lease.</a:t>
            </a:r>
            <a:endParaRPr lang="en-CA" sz="1900" dirty="0"/>
          </a:p>
          <a:p>
            <a:endParaRPr lang="en-CA" sz="2200" dirty="0"/>
          </a:p>
        </p:txBody>
      </p:sp>
      <p:sp>
        <p:nvSpPr>
          <p:cNvPr id="4" name="Content Placeholder 3"/>
          <p:cNvSpPr>
            <a:spLocks noGrp="1"/>
          </p:cNvSpPr>
          <p:nvPr>
            <p:ph sz="half" idx="2"/>
          </p:nvPr>
        </p:nvSpPr>
        <p:spPr/>
        <p:txBody>
          <a:bodyPr>
            <a:normAutofit/>
          </a:bodyPr>
          <a:lstStyle/>
          <a:p>
            <a:r>
              <a:rPr lang="en-CA" sz="2200" dirty="0" smtClean="0">
                <a:latin typeface="nunacom" panose="00000400000000000000" pitchFamily="2" charset="0"/>
              </a:rPr>
              <a:t>r?o3u wkw5 vgpctQ5 </a:t>
            </a:r>
            <a:r>
              <a:rPr lang="en-CA" sz="2200" dirty="0" err="1" smtClean="0">
                <a:latin typeface="nunacom" panose="00000400000000000000" pitchFamily="2" charset="0"/>
              </a:rPr>
              <a:t>WoExqi</a:t>
            </a:r>
            <a:r>
              <a:rPr lang="en-CA" sz="2200" dirty="0" smtClean="0">
                <a:latin typeface="nunacom" panose="00000400000000000000" pitchFamily="2" charset="0"/>
              </a:rPr>
              <a:t> ttC4ymJi sc34ymJ34, </a:t>
            </a:r>
            <a:r>
              <a:rPr lang="en-CA" sz="2200" dirty="0" err="1" smtClean="0">
                <a:latin typeface="nunacom" panose="00000400000000000000" pitchFamily="2" charset="0"/>
              </a:rPr>
              <a:t>rNs</a:t>
            </a:r>
            <a:r>
              <a:rPr lang="en-CA" sz="2200" dirty="0" smtClean="0">
                <a:latin typeface="nunacom" panose="00000400000000000000" pitchFamily="2" charset="0"/>
              </a:rPr>
              <a:t>/5 gdymJ5 xgZsiq5 xgZsJ4N3mb s/C4bEx5 sfxizk5, xyqk5l wmoEi3j5.</a:t>
            </a:r>
          </a:p>
          <a:p>
            <a:r>
              <a:rPr lang="en-CA" sz="1800" dirty="0" smtClean="0">
                <a:latin typeface="nunacom" panose="00000400000000000000" pitchFamily="2" charset="0"/>
              </a:rPr>
              <a:t>r?o3u wkw5 vgpctQ5 </a:t>
            </a:r>
            <a:r>
              <a:rPr lang="en-CA" sz="1800" dirty="0" err="1" smtClean="0">
                <a:latin typeface="nunacom" panose="00000400000000000000" pitchFamily="2" charset="0"/>
              </a:rPr>
              <a:t>WoExE</a:t>
            </a:r>
            <a:r>
              <a:rPr lang="en-CA" sz="1800" dirty="0" smtClean="0">
                <a:latin typeface="nunacom" panose="00000400000000000000" pitchFamily="2" charset="0"/>
              </a:rPr>
              <a:t>/Exc3mJ4, s/C4bEx5 sfx3iz5 </a:t>
            </a:r>
            <a:r>
              <a:rPr lang="en-CA" sz="1800" dirty="0" err="1" smtClean="0">
                <a:latin typeface="nunacom" panose="00000400000000000000" pitchFamily="2" charset="0"/>
              </a:rPr>
              <a:t>WoExE</a:t>
            </a:r>
            <a:r>
              <a:rPr lang="en-CA" sz="1800" dirty="0" smtClean="0">
                <a:latin typeface="nunacom" panose="00000400000000000000" pitchFamily="2" charset="0"/>
              </a:rPr>
              <a:t>/s/Exc3mb moZw5 molQ5 xml xbic3mb kNs2 xg3izk5 W?oxi3j5.</a:t>
            </a:r>
            <a:endParaRPr lang="en-CA" sz="1800" dirty="0">
              <a:latin typeface="nunacom" panose="00000400000000000000" pitchFamily="2" charset="0"/>
            </a:endParaRPr>
          </a:p>
        </p:txBody>
      </p:sp>
    </p:spTree>
    <p:extLst>
      <p:ext uri="{BB962C8B-B14F-4D97-AF65-F5344CB8AC3E}">
        <p14:creationId xmlns:p14="http://schemas.microsoft.com/office/powerpoint/2010/main" val="1974968373"/>
      </p:ext>
    </p:extLst>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gdymJ5</a:t>
            </a:r>
            <a:endParaRPr lang="en-CA" dirty="0"/>
          </a:p>
        </p:txBody>
      </p:sp>
      <p:sp>
        <p:nvSpPr>
          <p:cNvPr id="3" name="Content Placeholder 2"/>
          <p:cNvSpPr>
            <a:spLocks noGrp="1"/>
          </p:cNvSpPr>
          <p:nvPr>
            <p:ph sz="half" idx="1"/>
          </p:nvPr>
        </p:nvSpPr>
        <p:spPr/>
        <p:txBody>
          <a:bodyPr>
            <a:normAutofit lnSpcReduction="10000"/>
          </a:bodyPr>
          <a:lstStyle/>
          <a:p>
            <a:pPr marL="355600" indent="-355600">
              <a:buFont typeface="+mj-lt"/>
              <a:buAutoNum type="arabicPeriod" startAt="3"/>
            </a:pPr>
            <a:r>
              <a:rPr lang="en-CA" sz="2200" dirty="0"/>
              <a:t>The </a:t>
            </a:r>
            <a:r>
              <a:rPr lang="en-CA" sz="2200" dirty="0" err="1"/>
              <a:t>Meadowbank</a:t>
            </a:r>
            <a:r>
              <a:rPr lang="en-CA" sz="2200" dirty="0"/>
              <a:t> </a:t>
            </a:r>
            <a:r>
              <a:rPr lang="en-CA" sz="2200" dirty="0" smtClean="0"/>
              <a:t>Project </a:t>
            </a:r>
            <a:r>
              <a:rPr lang="en-CA" sz="2200" dirty="0"/>
              <a:t>is fully on Inuit Owned </a:t>
            </a:r>
            <a:r>
              <a:rPr lang="en-CA" sz="2200" dirty="0" smtClean="0"/>
              <a:t>Land. The </a:t>
            </a:r>
            <a:r>
              <a:rPr lang="en-CA" sz="2200" dirty="0"/>
              <a:t>KIA requires sufficient funds to ensure </a:t>
            </a:r>
            <a:r>
              <a:rPr lang="en-CA" sz="2200" dirty="0" smtClean="0"/>
              <a:t>all </a:t>
            </a:r>
            <a:r>
              <a:rPr lang="en-CA" sz="2200" dirty="0"/>
              <a:t>obligations </a:t>
            </a:r>
            <a:r>
              <a:rPr lang="en-CA" sz="2200" dirty="0" smtClean="0"/>
              <a:t>respecting the environment are met.  </a:t>
            </a:r>
            <a:endParaRPr lang="en-CA" sz="2200" dirty="0"/>
          </a:p>
          <a:p>
            <a:pPr lvl="1"/>
            <a:r>
              <a:rPr lang="en-CA" sz="1900" dirty="0" smtClean="0"/>
              <a:t>The </a:t>
            </a:r>
            <a:r>
              <a:rPr lang="en-CA" sz="1900" dirty="0"/>
              <a:t>KIA </a:t>
            </a:r>
            <a:r>
              <a:rPr lang="en-CA" sz="1900" dirty="0" smtClean="0"/>
              <a:t>is concerned funds </a:t>
            </a:r>
            <a:r>
              <a:rPr lang="en-CA" sz="1900" dirty="0"/>
              <a:t>held by the Minister </a:t>
            </a:r>
            <a:r>
              <a:rPr lang="en-CA" sz="1900" dirty="0" smtClean="0"/>
              <a:t>need </a:t>
            </a:r>
            <a:r>
              <a:rPr lang="en-CA" sz="1900" dirty="0"/>
              <a:t>not apply to the </a:t>
            </a:r>
            <a:r>
              <a:rPr lang="en-CA" sz="1900" dirty="0" smtClean="0"/>
              <a:t>entire Production Lease</a:t>
            </a:r>
            <a:r>
              <a:rPr lang="en-CA" sz="1900" dirty="0"/>
              <a:t>, only that portion which applies directly to the water </a:t>
            </a:r>
            <a:r>
              <a:rPr lang="en-CA" sz="1900" dirty="0" smtClean="0"/>
              <a:t>resource; and funds held by the Minister may be insufficient for remediation if used for compensation.  </a:t>
            </a:r>
            <a:endParaRPr lang="en-CA" sz="1900" dirty="0"/>
          </a:p>
          <a:p>
            <a:pPr marL="274320" lvl="1" indent="0">
              <a:buNone/>
            </a:pPr>
            <a:r>
              <a:rPr lang="en-CA" dirty="0"/>
              <a:t> </a:t>
            </a:r>
            <a:endParaRPr lang="en-CA" dirty="0" smtClean="0"/>
          </a:p>
        </p:txBody>
      </p:sp>
      <p:sp>
        <p:nvSpPr>
          <p:cNvPr id="4" name="Content Placeholder 3"/>
          <p:cNvSpPr>
            <a:spLocks noGrp="1"/>
          </p:cNvSpPr>
          <p:nvPr>
            <p:ph sz="half" idx="2"/>
          </p:nvPr>
        </p:nvSpPr>
        <p:spPr/>
        <p:txBody>
          <a:bodyPr>
            <a:normAutofit lnSpcReduction="10000"/>
          </a:bodyPr>
          <a:lstStyle/>
          <a:p>
            <a:r>
              <a:rPr lang="en-CA" sz="2200" dirty="0" smtClean="0">
                <a:latin typeface="nunacom" panose="00000400000000000000" pitchFamily="2" charset="0"/>
              </a:rPr>
              <a:t>xS34t8N34g34 s/C4bExF4 wkw5 Nuiz5 </a:t>
            </a:r>
            <a:r>
              <a:rPr lang="en-CA" sz="2200" dirty="0" err="1" smtClean="0">
                <a:latin typeface="nunacom" panose="00000400000000000000" pitchFamily="2" charset="0"/>
              </a:rPr>
              <a:t>kNu</a:t>
            </a:r>
            <a:r>
              <a:rPr lang="en-CA" sz="2200" dirty="0" smtClean="0">
                <a:latin typeface="nunacom" panose="00000400000000000000" pitchFamily="2" charset="0"/>
              </a:rPr>
              <a:t> </a:t>
            </a:r>
            <a:r>
              <a:rPr lang="en-CA" sz="2200" dirty="0" err="1" smtClean="0">
                <a:latin typeface="nunacom" panose="00000400000000000000" pitchFamily="2" charset="0"/>
              </a:rPr>
              <a:t>WoExE</a:t>
            </a:r>
            <a:r>
              <a:rPr lang="en-CA" sz="2200" dirty="0" smtClean="0">
                <a:latin typeface="nunacom" panose="00000400000000000000" pitchFamily="2" charset="0"/>
              </a:rPr>
              <a:t>/sm5. r?o3u wkw5 vgpctQ5 </a:t>
            </a:r>
            <a:r>
              <a:rPr lang="en-CA" sz="2200" dirty="0" err="1" smtClean="0">
                <a:latin typeface="nunacom" panose="00000400000000000000" pitchFamily="2" charset="0"/>
              </a:rPr>
              <a:t>rNs</a:t>
            </a:r>
            <a:r>
              <a:rPr lang="en-CA" sz="2200" dirty="0" smtClean="0">
                <a:latin typeface="nunacom" panose="00000400000000000000" pitchFamily="2" charset="0"/>
              </a:rPr>
              <a:t>/q5 NmQxc34g5, x?toEi34 WoExq5 NmQxc3mb.</a:t>
            </a:r>
          </a:p>
          <a:p>
            <a:r>
              <a:rPr lang="en-CA" sz="1800" dirty="0" smtClean="0">
                <a:latin typeface="nunacom" panose="00000400000000000000" pitchFamily="2" charset="0"/>
              </a:rPr>
              <a:t>r?o3u wkw5 vgpctQ5 whmltc34g5 </a:t>
            </a:r>
            <a:r>
              <a:rPr lang="en-CA" sz="1800" dirty="0" err="1" smtClean="0">
                <a:latin typeface="nunacom" panose="00000400000000000000" pitchFamily="2" charset="0"/>
              </a:rPr>
              <a:t>rNs</a:t>
            </a:r>
            <a:r>
              <a:rPr lang="en-CA" sz="1800" dirty="0" smtClean="0">
                <a:latin typeface="nunacom" panose="00000400000000000000" pitchFamily="2" charset="0"/>
              </a:rPr>
              <a:t>/5 tAuxZsJ5 uigu5, xgZsqQNExc3mb W?oxi3j5 s/C4bEx34gi5, </a:t>
            </a:r>
            <a:r>
              <a:rPr lang="en-CA" sz="1800" dirty="0" err="1" smtClean="0">
                <a:latin typeface="nunacom" panose="00000400000000000000" pitchFamily="2" charset="0"/>
              </a:rPr>
              <a:t>ryxio</a:t>
            </a:r>
            <a:r>
              <a:rPr lang="en-CA" sz="1800" dirty="0" smtClean="0">
                <a:latin typeface="nunacom" panose="00000400000000000000" pitchFamily="2" charset="0"/>
              </a:rPr>
              <a:t> wmoEi3j5 xgDN34mb </a:t>
            </a:r>
            <a:r>
              <a:rPr lang="en-CA" sz="1800" dirty="0" err="1" smtClean="0">
                <a:latin typeface="nunacom" panose="00000400000000000000" pitchFamily="2" charset="0"/>
              </a:rPr>
              <a:t>xeymXb</a:t>
            </a:r>
            <a:r>
              <a:rPr lang="en-CA" sz="1800" dirty="0" smtClean="0">
                <a:latin typeface="nunacom" panose="00000400000000000000" pitchFamily="2" charset="0"/>
              </a:rPr>
              <a:t>;  xml </a:t>
            </a:r>
            <a:r>
              <a:rPr lang="en-CA" sz="1800" dirty="0" err="1" smtClean="0">
                <a:latin typeface="nunacom" panose="00000400000000000000" pitchFamily="2" charset="0"/>
              </a:rPr>
              <a:t>rNs</a:t>
            </a:r>
            <a:r>
              <a:rPr lang="en-CA" sz="1800" dirty="0" smtClean="0">
                <a:latin typeface="nunacom" panose="00000400000000000000" pitchFamily="2" charset="0"/>
              </a:rPr>
              <a:t>/5 tAuxZsJ5 NmqQNExc3mb kNs2 xeh3izk5.</a:t>
            </a:r>
            <a:endParaRPr lang="en-CA" sz="1800" dirty="0">
              <a:latin typeface="nunacom" panose="00000400000000000000" pitchFamily="2" charset="0"/>
            </a:endParaRPr>
          </a:p>
        </p:txBody>
      </p:sp>
    </p:spTree>
    <p:extLst>
      <p:ext uri="{BB962C8B-B14F-4D97-AF65-F5344CB8AC3E}">
        <p14:creationId xmlns:p14="http://schemas.microsoft.com/office/powerpoint/2010/main" val="898453458"/>
      </p:ext>
    </p:extLst>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Overview			</a:t>
            </a:r>
            <a:r>
              <a:rPr lang="en-CA" dirty="0" err="1" smtClean="0">
                <a:latin typeface="nunacom" panose="00000400000000000000" pitchFamily="2" charset="0"/>
              </a:rPr>
              <a:t>grz</a:t>
            </a:r>
            <a:endParaRPr lang="en-CA" dirty="0"/>
          </a:p>
        </p:txBody>
      </p:sp>
      <p:sp>
        <p:nvSpPr>
          <p:cNvPr id="5" name="Content Placeholder 4"/>
          <p:cNvSpPr>
            <a:spLocks noGrp="1"/>
          </p:cNvSpPr>
          <p:nvPr>
            <p:ph sz="half" idx="1"/>
          </p:nvPr>
        </p:nvSpPr>
        <p:spPr/>
        <p:txBody>
          <a:bodyPr>
            <a:normAutofit fontScale="92500"/>
          </a:bodyPr>
          <a:lstStyle/>
          <a:p>
            <a:pPr>
              <a:buBlip>
                <a:blip r:embed="rId2"/>
              </a:buBlip>
            </a:pPr>
            <a:r>
              <a:rPr lang="en-CA" dirty="0"/>
              <a:t>Our review </a:t>
            </a:r>
            <a:r>
              <a:rPr lang="en-CA" dirty="0" smtClean="0"/>
              <a:t>generated 31 </a:t>
            </a:r>
            <a:r>
              <a:rPr lang="en-CA" dirty="0"/>
              <a:t>separate information requests and technical </a:t>
            </a:r>
            <a:r>
              <a:rPr lang="en-CA" dirty="0" smtClean="0"/>
              <a:t>comments</a:t>
            </a:r>
          </a:p>
          <a:p>
            <a:pPr>
              <a:buBlip>
                <a:blip r:embed="rId2"/>
              </a:buBlip>
            </a:pPr>
            <a:endParaRPr lang="en-CA" dirty="0"/>
          </a:p>
          <a:p>
            <a:pPr>
              <a:buBlip>
                <a:blip r:embed="rId2"/>
              </a:buBlip>
            </a:pPr>
            <a:r>
              <a:rPr lang="en-CA" dirty="0"/>
              <a:t>All have been resolved to the satisfaction of both the Kivalliq Inuit Association (KIA) and Agnico Eagle Mines (AEM</a:t>
            </a:r>
            <a:r>
              <a:rPr lang="en-CA" dirty="0" smtClean="0"/>
              <a:t>)</a:t>
            </a:r>
            <a:endParaRPr lang="en-CA" dirty="0"/>
          </a:p>
        </p:txBody>
      </p:sp>
      <p:sp>
        <p:nvSpPr>
          <p:cNvPr id="2" name="Content Placeholder 1"/>
          <p:cNvSpPr>
            <a:spLocks noGrp="1"/>
          </p:cNvSpPr>
          <p:nvPr>
            <p:ph sz="half" idx="2"/>
          </p:nvPr>
        </p:nvSpPr>
        <p:spPr/>
        <p:txBody>
          <a:bodyPr>
            <a:normAutofit fontScale="92500"/>
          </a:bodyPr>
          <a:lstStyle/>
          <a:p>
            <a:r>
              <a:rPr lang="en-CA" dirty="0">
                <a:latin typeface="nunacom" panose="00000400000000000000" pitchFamily="2" charset="0"/>
              </a:rPr>
              <a:t>c</a:t>
            </a:r>
            <a:r>
              <a:rPr lang="en-CA" dirty="0" smtClean="0">
                <a:latin typeface="nunacom" panose="00000400000000000000" pitchFamily="2" charset="0"/>
              </a:rPr>
              <a:t>spn34tlb neMs34g5 #! </a:t>
            </a:r>
            <a:r>
              <a:rPr lang="en-CA" dirty="0" err="1" smtClean="0">
                <a:latin typeface="nunacom" panose="00000400000000000000" pitchFamily="2" charset="0"/>
              </a:rPr>
              <a:t>WoExEd</a:t>
            </a:r>
            <a:r>
              <a:rPr lang="en-CA" dirty="0" smtClean="0">
                <a:latin typeface="nunacom" panose="00000400000000000000" pitchFamily="2" charset="0"/>
              </a:rPr>
              <a:t>/sJ5 xml </a:t>
            </a:r>
            <a:r>
              <a:rPr lang="en-CA" dirty="0" err="1" smtClean="0">
                <a:latin typeface="nunacom" panose="00000400000000000000" pitchFamily="2" charset="0"/>
              </a:rPr>
              <a:t>scsyE</a:t>
            </a:r>
            <a:r>
              <a:rPr lang="en-CA" dirty="0" smtClean="0">
                <a:latin typeface="nunacom" panose="00000400000000000000" pitchFamily="2" charset="0"/>
              </a:rPr>
              <a:t>/sMs34g5</a:t>
            </a:r>
          </a:p>
          <a:p>
            <a:endParaRPr lang="en-CA" dirty="0">
              <a:latin typeface="nunacom" panose="00000400000000000000" pitchFamily="2" charset="0"/>
            </a:endParaRPr>
          </a:p>
          <a:p>
            <a:endParaRPr lang="en-CA" dirty="0" smtClean="0">
              <a:latin typeface="nunacom" panose="00000400000000000000" pitchFamily="2" charset="0"/>
            </a:endParaRPr>
          </a:p>
          <a:p>
            <a:r>
              <a:rPr lang="en-CA" dirty="0">
                <a:latin typeface="nunacom" panose="00000400000000000000" pitchFamily="2" charset="0"/>
              </a:rPr>
              <a:t>b</a:t>
            </a:r>
            <a:r>
              <a:rPr lang="en-CA" dirty="0" smtClean="0">
                <a:latin typeface="nunacom" panose="00000400000000000000" pitchFamily="2" charset="0"/>
              </a:rPr>
              <a:t>m3u4l </a:t>
            </a:r>
            <a:r>
              <a:rPr lang="en-CA" dirty="0" err="1" smtClean="0">
                <a:latin typeface="nunacom" panose="00000400000000000000" pitchFamily="2" charset="0"/>
              </a:rPr>
              <a:t>WoExE</a:t>
            </a:r>
            <a:r>
              <a:rPr lang="en-CA" dirty="0" smtClean="0">
                <a:latin typeface="nunacom" panose="00000400000000000000" pitchFamily="2" charset="0"/>
              </a:rPr>
              <a:t>/sMs3g5 r?o3u wkw5 vgpctQfi5 xml x[if </a:t>
            </a:r>
            <a:r>
              <a:rPr lang="en-CA" dirty="0" err="1" smtClean="0">
                <a:latin typeface="nunacom" panose="00000400000000000000" pitchFamily="2" charset="0"/>
              </a:rPr>
              <a:t>wf</a:t>
            </a:r>
            <a:r>
              <a:rPr lang="en-CA" dirty="0" smtClean="0">
                <a:latin typeface="nunacom" panose="00000400000000000000" pitchFamily="2" charset="0"/>
              </a:rPr>
              <a:t> s/C4bExi5 </a:t>
            </a:r>
            <a:endParaRPr lang="en-CA" dirty="0">
              <a:latin typeface="nunacom" panose="00000400000000000000" pitchFamily="2" charset="0"/>
            </a:endParaRPr>
          </a:p>
        </p:txBody>
      </p:sp>
    </p:spTree>
    <p:extLst>
      <p:ext uri="{BB962C8B-B14F-4D97-AF65-F5344CB8AC3E}">
        <p14:creationId xmlns:p14="http://schemas.microsoft.com/office/powerpoint/2010/main" val="156692061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Security			</a:t>
            </a:r>
            <a:r>
              <a:rPr lang="en-CA" dirty="0" err="1" smtClean="0">
                <a:latin typeface="nunacom" panose="00000400000000000000" pitchFamily="2" charset="0"/>
              </a:rPr>
              <a:t>rNs</a:t>
            </a:r>
            <a:r>
              <a:rPr lang="en-CA" dirty="0" smtClean="0">
                <a:latin typeface="nunacom" panose="00000400000000000000" pitchFamily="2" charset="0"/>
              </a:rPr>
              <a:t>/5 gdymJ5</a:t>
            </a:r>
            <a:endParaRPr lang="en-CA" dirty="0"/>
          </a:p>
        </p:txBody>
      </p:sp>
      <p:sp>
        <p:nvSpPr>
          <p:cNvPr id="3" name="Content Placeholder 2"/>
          <p:cNvSpPr>
            <a:spLocks noGrp="1"/>
          </p:cNvSpPr>
          <p:nvPr>
            <p:ph sz="half" idx="1"/>
          </p:nvPr>
        </p:nvSpPr>
        <p:spPr/>
        <p:txBody>
          <a:bodyPr>
            <a:normAutofit fontScale="55000" lnSpcReduction="20000"/>
          </a:bodyPr>
          <a:lstStyle/>
          <a:p>
            <a:pPr marL="182880" lvl="1">
              <a:buBlip>
                <a:blip r:embed="rId2"/>
              </a:buBlip>
            </a:pPr>
            <a:r>
              <a:rPr lang="en-CA" altLang="en-US" sz="2900" dirty="0"/>
              <a:t>Compensation and security are considered separate issues by the </a:t>
            </a:r>
            <a:r>
              <a:rPr lang="en-CA" altLang="en-US" sz="2900" dirty="0" smtClean="0"/>
              <a:t>KIA and are addressed through different processes </a:t>
            </a:r>
            <a:endParaRPr lang="en-CA" altLang="en-US" sz="2900" dirty="0"/>
          </a:p>
          <a:p>
            <a:endParaRPr lang="en-CA" altLang="en-US" dirty="0" smtClean="0"/>
          </a:p>
          <a:p>
            <a:r>
              <a:rPr lang="en-CA" altLang="en-US" dirty="0" smtClean="0"/>
              <a:t>The KIA acknowledge security can be reduced through progressive closure and reclamation </a:t>
            </a:r>
          </a:p>
          <a:p>
            <a:pPr lvl="1"/>
            <a:r>
              <a:rPr lang="en-CA" altLang="en-US" dirty="0" smtClean="0"/>
              <a:t>Successful reclamation decreases the potential liability of AEM, the KIA and AANDC</a:t>
            </a:r>
          </a:p>
          <a:p>
            <a:pPr lvl="1"/>
            <a:endParaRPr lang="en-CA" altLang="en-US" dirty="0" smtClean="0"/>
          </a:p>
          <a:p>
            <a:r>
              <a:rPr lang="en-CA" altLang="en-US" dirty="0" smtClean="0"/>
              <a:t>Security amendments generally require a full amendment to the Water Licence with attendant hearings.</a:t>
            </a:r>
          </a:p>
          <a:p>
            <a:pPr marL="0" indent="0">
              <a:buNone/>
            </a:pPr>
            <a:endParaRPr lang="en-CA" altLang="en-US" dirty="0" smtClean="0"/>
          </a:p>
          <a:p>
            <a:r>
              <a:rPr lang="en-CA" altLang="en-US" dirty="0" smtClean="0"/>
              <a:t>The KIA and AANDC have discussed a process to amend security through a streamlined hearings process such as a teleconference and seek guidance from the Nunavut Water Board </a:t>
            </a:r>
          </a:p>
          <a:p>
            <a:endParaRPr lang="en-CA" dirty="0"/>
          </a:p>
        </p:txBody>
      </p:sp>
      <p:sp>
        <p:nvSpPr>
          <p:cNvPr id="4" name="Content Placeholder 3"/>
          <p:cNvSpPr>
            <a:spLocks noGrp="1"/>
          </p:cNvSpPr>
          <p:nvPr>
            <p:ph sz="half" idx="2"/>
          </p:nvPr>
        </p:nvSpPr>
        <p:spPr/>
        <p:txBody>
          <a:bodyPr>
            <a:normAutofit fontScale="55000" lnSpcReduction="20000"/>
          </a:bodyPr>
          <a:lstStyle/>
          <a:p>
            <a:r>
              <a:rPr lang="en-CA" dirty="0" smtClean="0">
                <a:latin typeface="nunacom" panose="00000400000000000000" pitchFamily="2" charset="0"/>
              </a:rPr>
              <a:t>rNsi4 xroi34 xml gdymiq5 vmQiq5l </a:t>
            </a:r>
            <a:r>
              <a:rPr lang="en-CA" dirty="0" err="1" smtClean="0">
                <a:latin typeface="nunacom" panose="00000400000000000000" pitchFamily="2" charset="0"/>
              </a:rPr>
              <a:t>xtQqmb</a:t>
            </a:r>
            <a:r>
              <a:rPr lang="en-CA" dirty="0" smtClean="0">
                <a:latin typeface="nunacom" panose="00000400000000000000" pitchFamily="2" charset="0"/>
              </a:rPr>
              <a:t>, </a:t>
            </a:r>
            <a:r>
              <a:rPr lang="en-CA" dirty="0" err="1" smtClean="0">
                <a:latin typeface="nunacom" panose="00000400000000000000" pitchFamily="2" charset="0"/>
              </a:rPr>
              <a:t>bmN</a:t>
            </a:r>
            <a:r>
              <a:rPr lang="en-CA" dirty="0" smtClean="0">
                <a:latin typeface="nunacom" panose="00000400000000000000" pitchFamily="2" charset="0"/>
              </a:rPr>
              <a:t> r?o3u wkw5 vgpctQ5 </a:t>
            </a:r>
            <a:r>
              <a:rPr lang="en-CA" dirty="0" err="1" smtClean="0">
                <a:latin typeface="nunacom" panose="00000400000000000000" pitchFamily="2" charset="0"/>
              </a:rPr>
              <a:t>gry</a:t>
            </a:r>
            <a:r>
              <a:rPr lang="en-CA" dirty="0" smtClean="0">
                <a:latin typeface="nunacom" panose="00000400000000000000" pitchFamily="2" charset="0"/>
              </a:rPr>
              <a:t>/z5, xml </a:t>
            </a:r>
            <a:r>
              <a:rPr lang="en-CA" dirty="0" err="1" smtClean="0">
                <a:latin typeface="nunacom" panose="00000400000000000000" pitchFamily="2" charset="0"/>
              </a:rPr>
              <a:t>vmQ</a:t>
            </a:r>
            <a:r>
              <a:rPr lang="en-CA" dirty="0" smtClean="0">
                <a:latin typeface="nunacom" panose="00000400000000000000" pitchFamily="2" charset="0"/>
              </a:rPr>
              <a:t>/siq5 </a:t>
            </a:r>
            <a:r>
              <a:rPr lang="en-CA" dirty="0" err="1" smtClean="0">
                <a:latin typeface="nunacom" panose="00000400000000000000" pitchFamily="2" charset="0"/>
              </a:rPr>
              <a:t>xtQqmb</a:t>
            </a:r>
            <a:endParaRPr lang="en-CA" dirty="0" smtClean="0">
              <a:latin typeface="nunacom" panose="00000400000000000000" pitchFamily="2" charset="0"/>
            </a:endParaRPr>
          </a:p>
          <a:p>
            <a:endParaRPr lang="en-CA" dirty="0">
              <a:latin typeface="nunacom" panose="00000400000000000000" pitchFamily="2" charset="0"/>
            </a:endParaRPr>
          </a:p>
          <a:p>
            <a:r>
              <a:rPr lang="en-CA" dirty="0" err="1" smtClean="0">
                <a:latin typeface="nunacom" panose="00000400000000000000" pitchFamily="2" charset="0"/>
              </a:rPr>
              <a:t>rNs</a:t>
            </a:r>
            <a:r>
              <a:rPr lang="en-CA" dirty="0" smtClean="0">
                <a:latin typeface="nunacom" panose="00000400000000000000" pitchFamily="2" charset="0"/>
              </a:rPr>
              <a:t>/5 xg5yx3uq5 </a:t>
            </a:r>
            <a:r>
              <a:rPr lang="en-CA" dirty="0" err="1" smtClean="0">
                <a:latin typeface="nunacom" panose="00000400000000000000" pitchFamily="2" charset="0"/>
              </a:rPr>
              <a:t>vmQ</a:t>
            </a:r>
            <a:r>
              <a:rPr lang="en-CA" dirty="0" smtClean="0">
                <a:latin typeface="nunacom" panose="00000400000000000000" pitchFamily="2" charset="0"/>
              </a:rPr>
              <a:t>/sJ4N34g34, s/C4bExF4 sfx34Xox5yx3lA xml </a:t>
            </a:r>
            <a:r>
              <a:rPr lang="en-CA" dirty="0" err="1" smtClean="0">
                <a:latin typeface="nunacom" panose="00000400000000000000" pitchFamily="2" charset="0"/>
              </a:rPr>
              <a:t>kN</a:t>
            </a:r>
            <a:r>
              <a:rPr lang="en-CA" dirty="0" smtClean="0">
                <a:latin typeface="nunacom" panose="00000400000000000000" pitchFamily="2" charset="0"/>
              </a:rPr>
              <a:t> bsgMszk5 xeXox5yx3lA, s/C4bExF4 sfx34X5</a:t>
            </a:r>
          </a:p>
          <a:p>
            <a:r>
              <a:rPr lang="en-CA" sz="2200" dirty="0" smtClean="0">
                <a:latin typeface="nunacom" panose="00000400000000000000" pitchFamily="2" charset="0"/>
              </a:rPr>
              <a:t>s/C4bEx5 </a:t>
            </a:r>
            <a:r>
              <a:rPr lang="en-CA" sz="2200" dirty="0" err="1" smtClean="0">
                <a:latin typeface="nunacom" panose="00000400000000000000" pitchFamily="2" charset="0"/>
              </a:rPr>
              <a:t>sfxXb</a:t>
            </a:r>
            <a:r>
              <a:rPr lang="en-CA" sz="2200" dirty="0" smtClean="0">
                <a:latin typeface="nunacom" panose="00000400000000000000" pitchFamily="2" charset="0"/>
              </a:rPr>
              <a:t> </a:t>
            </a:r>
            <a:r>
              <a:rPr lang="en-CA" sz="2200" dirty="0" err="1" smtClean="0">
                <a:latin typeface="nunacom" panose="00000400000000000000" pitchFamily="2" charset="0"/>
              </a:rPr>
              <a:t>kN</a:t>
            </a:r>
            <a:r>
              <a:rPr lang="en-CA" sz="2200" dirty="0" smtClean="0">
                <a:latin typeface="nunacom" panose="00000400000000000000" pitchFamily="2" charset="0"/>
              </a:rPr>
              <a:t> xehZs5yx3iz </a:t>
            </a:r>
            <a:r>
              <a:rPr lang="en-CA" sz="2200" dirty="0" err="1" smtClean="0">
                <a:latin typeface="nunacom" panose="00000400000000000000" pitchFamily="2" charset="0"/>
              </a:rPr>
              <a:t>vmQ</a:t>
            </a:r>
            <a:r>
              <a:rPr lang="en-CA" sz="2200" dirty="0" smtClean="0">
                <a:latin typeface="nunacom" panose="00000400000000000000" pitchFamily="2" charset="0"/>
              </a:rPr>
              <a:t>/s5yxc/34g34, s/C4bExi5, r?o3u wkw5 vgoctQfi5, xml v?mgcfi5</a:t>
            </a:r>
          </a:p>
          <a:p>
            <a:r>
              <a:rPr lang="en-CA" sz="2200" b="1" dirty="0" err="1" smtClean="0">
                <a:latin typeface="nunacom" panose="00000400000000000000" pitchFamily="2" charset="0"/>
              </a:rPr>
              <a:t>rNs</a:t>
            </a:r>
            <a:r>
              <a:rPr lang="en-CA" sz="2200" b="1" dirty="0" smtClean="0">
                <a:latin typeface="nunacom" panose="00000400000000000000" pitchFamily="2" charset="0"/>
              </a:rPr>
              <a:t>/5 gdymJ5 </a:t>
            </a:r>
            <a:r>
              <a:rPr lang="en-CA" sz="2200" b="1" dirty="0" err="1" smtClean="0">
                <a:latin typeface="nunacom" panose="00000400000000000000" pitchFamily="2" charset="0"/>
              </a:rPr>
              <a:t>vmQ</a:t>
            </a:r>
            <a:r>
              <a:rPr lang="en-CA" sz="2200" b="1" dirty="0" smtClean="0">
                <a:latin typeface="nunacom" panose="00000400000000000000" pitchFamily="2" charset="0"/>
              </a:rPr>
              <a:t>/siq5 xMa34Xb, </a:t>
            </a:r>
            <a:r>
              <a:rPr lang="en-CA" sz="2200" b="1" dirty="0" err="1" smtClean="0">
                <a:latin typeface="nunacom" panose="00000400000000000000" pitchFamily="2" charset="0"/>
              </a:rPr>
              <a:t>bwm</a:t>
            </a:r>
            <a:r>
              <a:rPr lang="en-CA" sz="2200" b="1" dirty="0" smtClean="0">
                <a:latin typeface="nunacom" panose="00000400000000000000" pitchFamily="2" charset="0"/>
              </a:rPr>
              <a:t> wmoei3j5 Mwn5 xMa34tbs/Exc34g34, vtmt5yb34lt4.</a:t>
            </a:r>
          </a:p>
          <a:p>
            <a:endParaRPr lang="en-CA" sz="2200" b="1" dirty="0">
              <a:latin typeface="nunacom" panose="00000400000000000000" pitchFamily="2" charset="0"/>
            </a:endParaRPr>
          </a:p>
          <a:p>
            <a:r>
              <a:rPr lang="en-CA" sz="2200" b="1" dirty="0" err="1" smtClean="0">
                <a:latin typeface="nunacom" panose="00000400000000000000" pitchFamily="2" charset="0"/>
              </a:rPr>
              <a:t>rNs</a:t>
            </a:r>
            <a:r>
              <a:rPr lang="en-CA" sz="2200" b="1" dirty="0" smtClean="0">
                <a:latin typeface="nunacom" panose="00000400000000000000" pitchFamily="2" charset="0"/>
              </a:rPr>
              <a:t>/5 gd34ymJ5 </a:t>
            </a:r>
            <a:r>
              <a:rPr lang="en-CA" sz="2200" b="1" dirty="0" err="1" smtClean="0">
                <a:latin typeface="nunacom" panose="00000400000000000000" pitchFamily="2" charset="0"/>
              </a:rPr>
              <a:t>vmQ</a:t>
            </a:r>
            <a:r>
              <a:rPr lang="en-CA" sz="2200" b="1" dirty="0" smtClean="0">
                <a:latin typeface="nunacom" panose="00000400000000000000" pitchFamily="2" charset="0"/>
              </a:rPr>
              <a:t>/siq5 xMaExc34Xb, r?o34 wkw5 vgpctQ5 xml wkoEp5 </a:t>
            </a:r>
            <a:r>
              <a:rPr lang="en-CA" sz="2200" b="1" dirty="0" err="1" smtClean="0">
                <a:latin typeface="nunacom" panose="00000400000000000000" pitchFamily="2" charset="0"/>
              </a:rPr>
              <a:t>v?mgcfi</a:t>
            </a:r>
            <a:r>
              <a:rPr lang="en-CA" sz="2200" b="1" dirty="0" smtClean="0">
                <a:latin typeface="nunacom" panose="00000400000000000000" pitchFamily="2" charset="0"/>
              </a:rPr>
              <a:t>, WoEctQ4lt4 </a:t>
            </a:r>
            <a:r>
              <a:rPr lang="en-CA" sz="2200" b="1" dirty="0" err="1" smtClean="0">
                <a:latin typeface="nunacom" panose="00000400000000000000" pitchFamily="2" charset="0"/>
              </a:rPr>
              <a:t>xehwN</a:t>
            </a:r>
            <a:r>
              <a:rPr lang="en-CA" sz="2200" b="1" dirty="0" smtClean="0">
                <a:latin typeface="nunacom" panose="00000400000000000000" pitchFamily="2" charset="0"/>
              </a:rPr>
              <a:t>/34g5, vtmb3lt4l xeymJu4, xml wvJ34tQlQ5 </a:t>
            </a:r>
            <a:r>
              <a:rPr lang="en-CA" sz="2200" b="1" dirty="0" err="1" smtClean="0">
                <a:latin typeface="nunacom" panose="00000400000000000000" pitchFamily="2" charset="0"/>
              </a:rPr>
              <a:t>kNKu</a:t>
            </a:r>
            <a:r>
              <a:rPr lang="en-CA" sz="2200" b="1" dirty="0" smtClean="0">
                <a:latin typeface="nunacom" panose="00000400000000000000" pitchFamily="2" charset="0"/>
              </a:rPr>
              <a:t> wmoEi3j5 vtmpq5</a:t>
            </a:r>
            <a:endParaRPr lang="en-CA" sz="2200" b="1" dirty="0">
              <a:latin typeface="nunacom" panose="00000400000000000000" pitchFamily="2" charset="0"/>
            </a:endParaRPr>
          </a:p>
        </p:txBody>
      </p:sp>
    </p:spTree>
    <p:extLst>
      <p:ext uri="{BB962C8B-B14F-4D97-AF65-F5344CB8AC3E}">
        <p14:creationId xmlns:p14="http://schemas.microsoft.com/office/powerpoint/2010/main" val="3788093638"/>
      </p:ext>
    </p:extLst>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normAutofit fontScale="90000"/>
          </a:bodyPr>
          <a:lstStyle/>
          <a:p>
            <a:r>
              <a:rPr lang="en-CA" altLang="en-US" dirty="0" err="1" smtClean="0"/>
              <a:t>Meadowbank</a:t>
            </a:r>
            <a:r>
              <a:rPr lang="en-CA" altLang="en-US" dirty="0" smtClean="0"/>
              <a:t> Security Deposit</a:t>
            </a:r>
            <a:br>
              <a:rPr lang="en-CA" altLang="en-US" dirty="0" smtClean="0"/>
            </a:br>
            <a:r>
              <a:rPr lang="en-CA" altLang="en-US" sz="3100" dirty="0" err="1" smtClean="0">
                <a:latin typeface="nunacom" panose="00000400000000000000" pitchFamily="2" charset="0"/>
              </a:rPr>
              <a:t>rNs</a:t>
            </a:r>
            <a:r>
              <a:rPr lang="en-CA" altLang="en-US" sz="3100" dirty="0" smtClean="0">
                <a:latin typeface="nunacom" panose="00000400000000000000" pitchFamily="2" charset="0"/>
              </a:rPr>
              <a:t>/5 gdymJ5 xSt8N34g2 sfxizk5 xg34g4n5</a:t>
            </a:r>
            <a:endParaRPr lang="en-CA" altLang="en-US" sz="3100" dirty="0" smtClean="0"/>
          </a:p>
        </p:txBody>
      </p:sp>
      <p:sp>
        <p:nvSpPr>
          <p:cNvPr id="2" name="Content Placeholder 2"/>
          <p:cNvSpPr>
            <a:spLocks noGrp="1"/>
          </p:cNvSpPr>
          <p:nvPr>
            <p:ph sz="half" idx="1"/>
          </p:nvPr>
        </p:nvSpPr>
        <p:spPr>
          <a:xfrm>
            <a:off x="457200" y="1673352"/>
            <a:ext cx="4186808" cy="4718304"/>
          </a:xfrm>
        </p:spPr>
        <p:txBody>
          <a:bodyPr>
            <a:normAutofit fontScale="77500" lnSpcReduction="20000"/>
          </a:bodyPr>
          <a:lstStyle/>
          <a:p>
            <a:pPr>
              <a:defRPr/>
            </a:pPr>
            <a:r>
              <a:rPr lang="en-CA" altLang="en-US" sz="1800" dirty="0" smtClean="0">
                <a:solidFill>
                  <a:srgbClr val="002060"/>
                </a:solidFill>
                <a:latin typeface="Pigiarniq Light" pitchFamily="2" charset="0"/>
              </a:rPr>
              <a:t>The KIA agrees with the final reclamation cost estimate of $86,519,614.</a:t>
            </a:r>
          </a:p>
          <a:p>
            <a:pPr>
              <a:defRPr/>
            </a:pPr>
            <a:r>
              <a:rPr lang="en-CA" altLang="en-US" sz="1800" dirty="0" smtClean="0">
                <a:solidFill>
                  <a:srgbClr val="002060"/>
                </a:solidFill>
                <a:latin typeface="Pigiarniq Light" pitchFamily="2" charset="0"/>
              </a:rPr>
              <a:t>The KIA has identified that the reclamation costs estimates as related to land and water based components should be split 90% and 10%, respectively, based on the breakdown in the following slide.</a:t>
            </a:r>
          </a:p>
          <a:p>
            <a:pPr>
              <a:defRPr/>
            </a:pPr>
            <a:r>
              <a:rPr lang="en-CA" altLang="en-US" sz="1800" dirty="0" smtClean="0">
                <a:solidFill>
                  <a:srgbClr val="002060"/>
                </a:solidFill>
                <a:latin typeface="Pigiarniq Light" pitchFamily="2" charset="0"/>
              </a:rPr>
              <a:t>A summary of this financial breakdown is:</a:t>
            </a:r>
          </a:p>
          <a:p>
            <a:pPr marL="342900" indent="-342900">
              <a:buFont typeface="Arial" charset="0"/>
              <a:buAutoNum type="arabicParenR"/>
              <a:defRPr/>
            </a:pPr>
            <a:r>
              <a:rPr lang="en-CA" altLang="en-US" sz="1800" dirty="0" smtClean="0">
                <a:solidFill>
                  <a:srgbClr val="002060"/>
                </a:solidFill>
                <a:latin typeface="Pigiarniq Light" pitchFamily="2" charset="0"/>
              </a:rPr>
              <a:t>Land based direct costs : $56,503,981</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Land based indirect costs : $ 22,330,729</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Total Land Costs: $ 78,834,710</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Water Based direct costs: $ 5,203,711</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Water Based indirect costs: $ 2,481,193</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Total Water Costs: $ 7,684,904</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0" indent="0">
              <a:buFont typeface="Arial" charset="0"/>
              <a:buNone/>
              <a:defRPr/>
            </a:pPr>
            <a:r>
              <a:rPr lang="en-CA" altLang="en-US" sz="1800" dirty="0">
                <a:solidFill>
                  <a:srgbClr val="002060"/>
                </a:solidFill>
                <a:latin typeface="Pigiarniq Light" pitchFamily="2" charset="0"/>
              </a:rPr>
              <a:t> </a:t>
            </a:r>
            <a:r>
              <a:rPr lang="en-CA" altLang="en-US" sz="1800" dirty="0" smtClean="0">
                <a:solidFill>
                  <a:srgbClr val="002060"/>
                </a:solidFill>
                <a:latin typeface="Pigiarniq Light" pitchFamily="2" charset="0"/>
              </a:rPr>
              <a:t>      </a:t>
            </a:r>
          </a:p>
        </p:txBody>
      </p:sp>
      <p:sp>
        <p:nvSpPr>
          <p:cNvPr id="3" name="Content Placeholder 2"/>
          <p:cNvSpPr>
            <a:spLocks noGrp="1"/>
          </p:cNvSpPr>
          <p:nvPr>
            <p:ph sz="half" idx="2"/>
          </p:nvPr>
        </p:nvSpPr>
        <p:spPr>
          <a:xfrm>
            <a:off x="4648200" y="1673352"/>
            <a:ext cx="4172272" cy="4718304"/>
          </a:xfrm>
        </p:spPr>
        <p:txBody>
          <a:bodyPr>
            <a:noAutofit/>
          </a:bodyPr>
          <a:lstStyle/>
          <a:p>
            <a:r>
              <a:rPr lang="en-US" sz="1400" b="1" dirty="0" smtClean="0">
                <a:latin typeface="nunacom" panose="00000400000000000000" pitchFamily="2" charset="0"/>
              </a:rPr>
              <a:t>r?o3u wkw5 vgpctQ5 Nm4n34g5 </a:t>
            </a:r>
            <a:r>
              <a:rPr lang="en-US" sz="1400" b="1" dirty="0" err="1" smtClean="0">
                <a:latin typeface="nunacom" panose="00000400000000000000" pitchFamily="2" charset="0"/>
              </a:rPr>
              <a:t>rNs</a:t>
            </a:r>
            <a:r>
              <a:rPr lang="en-US" sz="1400" b="1" dirty="0" smtClean="0">
                <a:latin typeface="nunacom" panose="00000400000000000000" pitchFamily="2" charset="0"/>
              </a:rPr>
              <a:t>/5 *^,%!(,^!$, xg34gnsmb, xS34t8N34g2 </a:t>
            </a:r>
            <a:r>
              <a:rPr lang="en-US" sz="1400" b="1" dirty="0" err="1" smtClean="0">
                <a:latin typeface="nunacom" panose="00000400000000000000" pitchFamily="2" charset="0"/>
              </a:rPr>
              <a:t>x?b</a:t>
            </a:r>
            <a:r>
              <a:rPr lang="en-US" sz="1400" b="1" dirty="0" smtClean="0">
                <a:latin typeface="nunacom" panose="00000400000000000000" pitchFamily="2" charset="0"/>
              </a:rPr>
              <a:t> </a:t>
            </a:r>
            <a:r>
              <a:rPr lang="en-US" sz="1400" b="1" dirty="0" err="1" smtClean="0">
                <a:latin typeface="nunacom" panose="00000400000000000000" pitchFamily="2" charset="0"/>
              </a:rPr>
              <a:t>kN</a:t>
            </a:r>
            <a:r>
              <a:rPr lang="en-US" sz="1400" b="1" dirty="0" smtClean="0">
                <a:latin typeface="nunacom" panose="00000400000000000000" pitchFamily="2" charset="0"/>
              </a:rPr>
              <a:t> xeh3izk5 sfxX5.</a:t>
            </a:r>
          </a:p>
          <a:p>
            <a:r>
              <a:rPr lang="en-US" sz="1400" b="1" dirty="0" smtClean="0">
                <a:latin typeface="nunacom" panose="00000400000000000000" pitchFamily="2" charset="0"/>
              </a:rPr>
              <a:t>r?o3u wkw5 vgpctQ5 wob34yymJ5 </a:t>
            </a:r>
            <a:r>
              <a:rPr lang="en-US" sz="1400" b="1" dirty="0" err="1" smtClean="0">
                <a:latin typeface="nunacom" panose="00000400000000000000" pitchFamily="2" charset="0"/>
              </a:rPr>
              <a:t>rNs</a:t>
            </a:r>
            <a:r>
              <a:rPr lang="en-US" sz="1400" b="1" dirty="0" smtClean="0">
                <a:latin typeface="nunacom" panose="00000400000000000000" pitchFamily="2" charset="0"/>
              </a:rPr>
              <a:t>/5 xg3iqi4 xS34t8N34g34 sfx3izk5, kNw5l wmw5l xeh3izk5, xF4g3lQ5 </a:t>
            </a:r>
            <a:r>
              <a:rPr lang="en-US" sz="1400" b="1" dirty="0" err="1" smtClean="0">
                <a:latin typeface="nunacom" panose="00000400000000000000" pitchFamily="2" charset="0"/>
              </a:rPr>
              <a:t>rNs</a:t>
            </a:r>
            <a:r>
              <a:rPr lang="en-US" sz="1400" b="1" dirty="0" smtClean="0">
                <a:latin typeface="nunacom" panose="00000400000000000000" pitchFamily="2" charset="0"/>
              </a:rPr>
              <a:t>/5 ()</a:t>
            </a:r>
            <a:r>
              <a:rPr lang="en-US" sz="1400" b="1" dirty="0" smtClean="0"/>
              <a:t>% </a:t>
            </a:r>
            <a:r>
              <a:rPr lang="en-US" sz="1400" b="1" dirty="0" smtClean="0">
                <a:latin typeface="nunacom" panose="00000400000000000000" pitchFamily="2" charset="0"/>
              </a:rPr>
              <a:t> xml  !)</a:t>
            </a:r>
            <a:r>
              <a:rPr lang="en-US" sz="1400" b="1" dirty="0" smtClean="0"/>
              <a:t>%,   </a:t>
            </a:r>
            <a:r>
              <a:rPr lang="en-US" sz="1400" b="1" dirty="0" err="1" smtClean="0">
                <a:latin typeface="nunacom" panose="00000400000000000000" pitchFamily="2" charset="0"/>
              </a:rPr>
              <a:t>bwm</a:t>
            </a:r>
            <a:r>
              <a:rPr lang="en-US" sz="1400" b="1" dirty="0" smtClean="0">
                <a:latin typeface="nunacom" panose="00000400000000000000" pitchFamily="2" charset="0"/>
              </a:rPr>
              <a:t> </a:t>
            </a:r>
            <a:r>
              <a:rPr lang="en-US" sz="1400" b="1" dirty="0" err="1" smtClean="0">
                <a:latin typeface="nunacom" panose="00000400000000000000" pitchFamily="2" charset="0"/>
              </a:rPr>
              <a:t>rNs</a:t>
            </a:r>
            <a:r>
              <a:rPr lang="en-US" sz="1400" b="1" dirty="0" smtClean="0">
                <a:latin typeface="nunacom" panose="00000400000000000000" pitchFamily="2" charset="0"/>
              </a:rPr>
              <a:t>/5 xg3iq5 </a:t>
            </a:r>
            <a:r>
              <a:rPr lang="en-US" sz="1400" b="1" dirty="0" err="1" smtClean="0">
                <a:latin typeface="nunacom" panose="00000400000000000000" pitchFamily="2" charset="0"/>
              </a:rPr>
              <a:t>sfkz</a:t>
            </a:r>
            <a:r>
              <a:rPr lang="en-US" sz="1400" b="1" dirty="0" smtClean="0">
                <a:latin typeface="nunacom" panose="00000400000000000000" pitchFamily="2" charset="0"/>
              </a:rPr>
              <a:t> xF4gic3lt4.</a:t>
            </a:r>
          </a:p>
          <a:p>
            <a:r>
              <a:rPr lang="en-US" sz="1400" b="1" dirty="0" err="1" smtClean="0">
                <a:latin typeface="nunacom" panose="00000400000000000000" pitchFamily="2" charset="0"/>
              </a:rPr>
              <a:t>rNs</a:t>
            </a:r>
            <a:r>
              <a:rPr lang="en-US" sz="1400" b="1" dirty="0" smtClean="0">
                <a:latin typeface="nunacom" panose="00000400000000000000" pitchFamily="2" charset="0"/>
              </a:rPr>
              <a:t>/5 xF4g3iq5 WoExk5 </a:t>
            </a:r>
            <a:r>
              <a:rPr lang="en-US" sz="1400" b="1" dirty="0" err="1" smtClean="0">
                <a:latin typeface="nunacom" panose="00000400000000000000" pitchFamily="2" charset="0"/>
              </a:rPr>
              <a:t>sfkz</a:t>
            </a:r>
            <a:r>
              <a:rPr lang="en-US" sz="1400" b="1" dirty="0" smtClean="0">
                <a:latin typeface="nunacom" panose="00000400000000000000" pitchFamily="2" charset="0"/>
              </a:rPr>
              <a:t>:</a:t>
            </a:r>
          </a:p>
          <a:p>
            <a:pPr marL="0" indent="0">
              <a:buNone/>
            </a:pPr>
            <a:r>
              <a:rPr lang="en-US" sz="1400" b="1" dirty="0" smtClean="0">
                <a:latin typeface="nunacom" panose="00000400000000000000" pitchFamily="2" charset="0"/>
              </a:rPr>
              <a:t>!. kNk5 %^,%)#,(*!</a:t>
            </a:r>
          </a:p>
          <a:p>
            <a:pPr marL="0" indent="0">
              <a:buNone/>
            </a:pPr>
            <a:endParaRPr lang="en-US" sz="1400" b="1" dirty="0" smtClean="0">
              <a:latin typeface="nunacom" panose="00000400000000000000" pitchFamily="2" charset="0"/>
            </a:endParaRPr>
          </a:p>
          <a:p>
            <a:pPr marL="0" indent="0">
              <a:buNone/>
            </a:pPr>
            <a:r>
              <a:rPr lang="en-US" sz="1400" b="1" dirty="0" smtClean="0">
                <a:latin typeface="nunacom" panose="00000400000000000000" pitchFamily="2" charset="0"/>
              </a:rPr>
              <a:t>@. kNk5 x4g3icDN34g5 @@,##),&amp;@(</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kNk5 vtlQ5 xg34g4n5 &amp;*,*#$,&amp;!)</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wm3k5 by3k5li5 xg34g4n5 %,@)#,&amp;!!</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wm3k5 xg3icDN34g5 @,$*!,!(#</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wm3k5 vtlQ5 xg34gn5 &amp;,^*$,()$</a:t>
            </a:r>
            <a:endParaRPr lang="en-US" sz="1400" b="1" dirty="0"/>
          </a:p>
        </p:txBody>
      </p:sp>
    </p:spTree>
    <p:extLst>
      <p:ext uri="{BB962C8B-B14F-4D97-AF65-F5344CB8AC3E}">
        <p14:creationId xmlns:p14="http://schemas.microsoft.com/office/powerpoint/2010/main" val="3570269301"/>
      </p:ext>
    </p:extLst>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normAutofit fontScale="90000"/>
          </a:bodyPr>
          <a:lstStyle/>
          <a:p>
            <a:r>
              <a:rPr lang="en-CA" altLang="en-US" dirty="0" err="1" smtClean="0"/>
              <a:t>Meadowbank</a:t>
            </a:r>
            <a:r>
              <a:rPr lang="en-CA" altLang="en-US" dirty="0" smtClean="0"/>
              <a:t> Security Deposit</a:t>
            </a:r>
            <a:br>
              <a:rPr lang="en-CA" altLang="en-US" dirty="0" smtClean="0"/>
            </a:br>
            <a:r>
              <a:rPr lang="en-CA" altLang="en-US" sz="3100" dirty="0" err="1" smtClean="0">
                <a:latin typeface="nunacom" panose="00000400000000000000" pitchFamily="2" charset="0"/>
              </a:rPr>
              <a:t>rNs</a:t>
            </a:r>
            <a:r>
              <a:rPr lang="en-CA" altLang="en-US" sz="3100" dirty="0" smtClean="0">
                <a:latin typeface="nunacom" panose="00000400000000000000" pitchFamily="2" charset="0"/>
              </a:rPr>
              <a:t>/5 gdymJ5 xSt8N34g2 sfxizk5 xg34g4n5</a:t>
            </a:r>
            <a:endParaRPr lang="en-CA" altLang="en-US" sz="3100" dirty="0" smtClean="0"/>
          </a:p>
        </p:txBody>
      </p:sp>
      <p:sp>
        <p:nvSpPr>
          <p:cNvPr id="2" name="Content Placeholder 2"/>
          <p:cNvSpPr>
            <a:spLocks noGrp="1"/>
          </p:cNvSpPr>
          <p:nvPr>
            <p:ph sz="half" idx="1"/>
          </p:nvPr>
        </p:nvSpPr>
        <p:spPr>
          <a:xfrm>
            <a:off x="457200" y="1673352"/>
            <a:ext cx="4186808" cy="4718304"/>
          </a:xfrm>
        </p:spPr>
        <p:txBody>
          <a:bodyPr>
            <a:normAutofit fontScale="77500" lnSpcReduction="20000"/>
          </a:bodyPr>
          <a:lstStyle/>
          <a:p>
            <a:pPr>
              <a:defRPr/>
            </a:pPr>
            <a:r>
              <a:rPr lang="en-CA" altLang="en-US" sz="1800" dirty="0" smtClean="0">
                <a:solidFill>
                  <a:srgbClr val="002060"/>
                </a:solidFill>
                <a:latin typeface="Pigiarniq Light" pitchFamily="2" charset="0"/>
              </a:rPr>
              <a:t>The KIA agrees with the final reclamation cost estimate of $86,519,614.</a:t>
            </a:r>
          </a:p>
          <a:p>
            <a:pPr>
              <a:defRPr/>
            </a:pPr>
            <a:r>
              <a:rPr lang="en-CA" altLang="en-US" sz="1800" dirty="0" smtClean="0">
                <a:solidFill>
                  <a:srgbClr val="002060"/>
                </a:solidFill>
                <a:latin typeface="Pigiarniq Light" pitchFamily="2" charset="0"/>
              </a:rPr>
              <a:t>The KIA has identified that the reclamation costs estimates as related to land and water based components should be split 90% and 10%, respectively, based on the breakdown in the following slide.</a:t>
            </a:r>
          </a:p>
          <a:p>
            <a:pPr>
              <a:defRPr/>
            </a:pPr>
            <a:r>
              <a:rPr lang="en-CA" altLang="en-US" sz="1800" dirty="0" smtClean="0">
                <a:solidFill>
                  <a:srgbClr val="002060"/>
                </a:solidFill>
                <a:latin typeface="Pigiarniq Light" pitchFamily="2" charset="0"/>
              </a:rPr>
              <a:t>A summary of this financial breakdown is:</a:t>
            </a:r>
          </a:p>
          <a:p>
            <a:pPr marL="342900" indent="-342900">
              <a:buFont typeface="Arial" charset="0"/>
              <a:buAutoNum type="arabicParenR"/>
              <a:defRPr/>
            </a:pPr>
            <a:r>
              <a:rPr lang="en-CA" altLang="en-US" sz="1800" dirty="0" smtClean="0">
                <a:solidFill>
                  <a:srgbClr val="002060"/>
                </a:solidFill>
                <a:latin typeface="Pigiarniq Light" pitchFamily="2" charset="0"/>
              </a:rPr>
              <a:t>Land based direct costs : $ 56,503,981</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Land based indirect costs : $ 22,330,729</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Total Land Costs: $ 78,834,710</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Water Based direct costs: $ 5,203,711</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Water Based indirect costs: $ 2,481,193</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r>
              <a:rPr lang="en-CA" altLang="en-US" sz="1800" dirty="0" smtClean="0">
                <a:solidFill>
                  <a:srgbClr val="002060"/>
                </a:solidFill>
                <a:latin typeface="Pigiarniq Light" pitchFamily="2" charset="0"/>
              </a:rPr>
              <a:t>Total Water Costs: $ 7,684,904</a:t>
            </a: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342900" indent="-342900">
              <a:buFont typeface="Arial" charset="0"/>
              <a:buAutoNum type="arabicParenR"/>
              <a:defRPr/>
            </a:pPr>
            <a:endParaRPr lang="en-CA" altLang="en-US" sz="1800" dirty="0" smtClean="0">
              <a:solidFill>
                <a:srgbClr val="002060"/>
              </a:solidFill>
              <a:latin typeface="Pigiarniq Light" pitchFamily="2" charset="0"/>
            </a:endParaRPr>
          </a:p>
          <a:p>
            <a:pPr marL="0" indent="0">
              <a:buFont typeface="Arial" charset="0"/>
              <a:buNone/>
              <a:defRPr/>
            </a:pPr>
            <a:r>
              <a:rPr lang="en-CA" altLang="en-US" sz="1800" dirty="0">
                <a:solidFill>
                  <a:srgbClr val="002060"/>
                </a:solidFill>
                <a:latin typeface="Pigiarniq Light" pitchFamily="2" charset="0"/>
              </a:rPr>
              <a:t> </a:t>
            </a:r>
            <a:r>
              <a:rPr lang="en-CA" altLang="en-US" sz="1800" dirty="0" smtClean="0">
                <a:solidFill>
                  <a:srgbClr val="002060"/>
                </a:solidFill>
                <a:latin typeface="Pigiarniq Light" pitchFamily="2" charset="0"/>
              </a:rPr>
              <a:t>      </a:t>
            </a:r>
          </a:p>
        </p:txBody>
      </p:sp>
      <p:sp>
        <p:nvSpPr>
          <p:cNvPr id="3" name="Content Placeholder 2"/>
          <p:cNvSpPr>
            <a:spLocks noGrp="1"/>
          </p:cNvSpPr>
          <p:nvPr>
            <p:ph sz="half" idx="2"/>
          </p:nvPr>
        </p:nvSpPr>
        <p:spPr>
          <a:xfrm>
            <a:off x="4648200" y="1673352"/>
            <a:ext cx="4172272" cy="4718304"/>
          </a:xfrm>
        </p:spPr>
        <p:txBody>
          <a:bodyPr>
            <a:noAutofit/>
          </a:bodyPr>
          <a:lstStyle/>
          <a:p>
            <a:r>
              <a:rPr lang="en-US" sz="1400" b="1" dirty="0" smtClean="0">
                <a:latin typeface="nunacom" panose="00000400000000000000" pitchFamily="2" charset="0"/>
              </a:rPr>
              <a:t>r?o3u wkw5 vgpctQ5 Nm4n34g5 </a:t>
            </a:r>
            <a:r>
              <a:rPr lang="en-US" sz="1400" b="1" dirty="0" err="1" smtClean="0">
                <a:latin typeface="nunacom" panose="00000400000000000000" pitchFamily="2" charset="0"/>
              </a:rPr>
              <a:t>rNs</a:t>
            </a:r>
            <a:r>
              <a:rPr lang="en-US" sz="1400" b="1" dirty="0" smtClean="0">
                <a:latin typeface="nunacom" panose="00000400000000000000" pitchFamily="2" charset="0"/>
              </a:rPr>
              <a:t>/5 *^,%!(,^!$, xg34gnsmb, xS34t8N34g2 </a:t>
            </a:r>
            <a:r>
              <a:rPr lang="en-US" sz="1400" b="1" dirty="0" err="1" smtClean="0">
                <a:latin typeface="nunacom" panose="00000400000000000000" pitchFamily="2" charset="0"/>
              </a:rPr>
              <a:t>x?b</a:t>
            </a:r>
            <a:r>
              <a:rPr lang="en-US" sz="1400" b="1" dirty="0" smtClean="0">
                <a:latin typeface="nunacom" panose="00000400000000000000" pitchFamily="2" charset="0"/>
              </a:rPr>
              <a:t> </a:t>
            </a:r>
            <a:r>
              <a:rPr lang="en-US" sz="1400" b="1" dirty="0" err="1" smtClean="0">
                <a:latin typeface="nunacom" panose="00000400000000000000" pitchFamily="2" charset="0"/>
              </a:rPr>
              <a:t>kN</a:t>
            </a:r>
            <a:r>
              <a:rPr lang="en-US" sz="1400" b="1" dirty="0" smtClean="0">
                <a:latin typeface="nunacom" panose="00000400000000000000" pitchFamily="2" charset="0"/>
              </a:rPr>
              <a:t> xeh3izk5 sfxX5.</a:t>
            </a:r>
          </a:p>
          <a:p>
            <a:r>
              <a:rPr lang="en-US" sz="1400" b="1" dirty="0" smtClean="0">
                <a:latin typeface="nunacom" panose="00000400000000000000" pitchFamily="2" charset="0"/>
              </a:rPr>
              <a:t>r?o3u wkw5 vgpctQ5 wob34yymJ5 </a:t>
            </a:r>
            <a:r>
              <a:rPr lang="en-US" sz="1400" b="1" dirty="0" err="1" smtClean="0">
                <a:latin typeface="nunacom" panose="00000400000000000000" pitchFamily="2" charset="0"/>
              </a:rPr>
              <a:t>rNs</a:t>
            </a:r>
            <a:r>
              <a:rPr lang="en-US" sz="1400" b="1" dirty="0" smtClean="0">
                <a:latin typeface="nunacom" panose="00000400000000000000" pitchFamily="2" charset="0"/>
              </a:rPr>
              <a:t>/5 xg3iqi4 xS34t8N34g34 sfx3izk5, kNw5l wmw5l xeh3izk5, xF4g3lQ5 </a:t>
            </a:r>
            <a:r>
              <a:rPr lang="en-US" sz="1400" b="1" dirty="0" err="1" smtClean="0">
                <a:latin typeface="nunacom" panose="00000400000000000000" pitchFamily="2" charset="0"/>
              </a:rPr>
              <a:t>rNs</a:t>
            </a:r>
            <a:r>
              <a:rPr lang="en-US" sz="1400" b="1" dirty="0" smtClean="0">
                <a:latin typeface="nunacom" panose="00000400000000000000" pitchFamily="2" charset="0"/>
              </a:rPr>
              <a:t>/5 ()</a:t>
            </a:r>
            <a:r>
              <a:rPr lang="en-US" sz="1400" b="1" dirty="0" smtClean="0"/>
              <a:t>% </a:t>
            </a:r>
            <a:r>
              <a:rPr lang="en-US" sz="1400" b="1" dirty="0" smtClean="0">
                <a:latin typeface="nunacom" panose="00000400000000000000" pitchFamily="2" charset="0"/>
              </a:rPr>
              <a:t> xml  !)</a:t>
            </a:r>
            <a:r>
              <a:rPr lang="en-US" sz="1400" b="1" dirty="0" smtClean="0"/>
              <a:t>%,   </a:t>
            </a:r>
            <a:r>
              <a:rPr lang="en-US" sz="1400" b="1" dirty="0" err="1" smtClean="0">
                <a:latin typeface="nunacom" panose="00000400000000000000" pitchFamily="2" charset="0"/>
              </a:rPr>
              <a:t>bwm</a:t>
            </a:r>
            <a:r>
              <a:rPr lang="en-US" sz="1400" b="1" dirty="0" smtClean="0">
                <a:latin typeface="nunacom" panose="00000400000000000000" pitchFamily="2" charset="0"/>
              </a:rPr>
              <a:t> </a:t>
            </a:r>
            <a:r>
              <a:rPr lang="en-US" sz="1400" b="1" dirty="0" err="1" smtClean="0">
                <a:latin typeface="nunacom" panose="00000400000000000000" pitchFamily="2" charset="0"/>
              </a:rPr>
              <a:t>rNs</a:t>
            </a:r>
            <a:r>
              <a:rPr lang="en-US" sz="1400" b="1" dirty="0" smtClean="0">
                <a:latin typeface="nunacom" panose="00000400000000000000" pitchFamily="2" charset="0"/>
              </a:rPr>
              <a:t>/5 xg3iq5 </a:t>
            </a:r>
            <a:r>
              <a:rPr lang="en-US" sz="1400" b="1" dirty="0" err="1" smtClean="0">
                <a:latin typeface="nunacom" panose="00000400000000000000" pitchFamily="2" charset="0"/>
              </a:rPr>
              <a:t>sfkz</a:t>
            </a:r>
            <a:r>
              <a:rPr lang="en-US" sz="1400" b="1" dirty="0" smtClean="0">
                <a:latin typeface="nunacom" panose="00000400000000000000" pitchFamily="2" charset="0"/>
              </a:rPr>
              <a:t> xF4gic3lt4.</a:t>
            </a:r>
          </a:p>
          <a:p>
            <a:r>
              <a:rPr lang="en-US" sz="1400" b="1" dirty="0" err="1" smtClean="0">
                <a:latin typeface="nunacom" panose="00000400000000000000" pitchFamily="2" charset="0"/>
              </a:rPr>
              <a:t>rNs</a:t>
            </a:r>
            <a:r>
              <a:rPr lang="en-US" sz="1400" b="1" dirty="0" smtClean="0">
                <a:latin typeface="nunacom" panose="00000400000000000000" pitchFamily="2" charset="0"/>
              </a:rPr>
              <a:t>/5 xF4g3iq5 WoExk5 </a:t>
            </a:r>
            <a:r>
              <a:rPr lang="en-US" sz="1400" b="1" dirty="0" err="1" smtClean="0">
                <a:latin typeface="nunacom" panose="00000400000000000000" pitchFamily="2" charset="0"/>
              </a:rPr>
              <a:t>sfkz</a:t>
            </a:r>
            <a:r>
              <a:rPr lang="en-US" sz="1400" b="1" dirty="0" smtClean="0">
                <a:latin typeface="nunacom" panose="00000400000000000000" pitchFamily="2" charset="0"/>
              </a:rPr>
              <a:t>:</a:t>
            </a:r>
          </a:p>
          <a:p>
            <a:pPr marL="0" indent="0">
              <a:buNone/>
            </a:pPr>
            <a:r>
              <a:rPr lang="en-US" sz="1400" b="1" dirty="0" smtClean="0">
                <a:latin typeface="nunacom" panose="00000400000000000000" pitchFamily="2" charset="0"/>
              </a:rPr>
              <a:t>!. kNk5 %^,%)#,(*!</a:t>
            </a:r>
          </a:p>
          <a:p>
            <a:pPr marL="0" indent="0">
              <a:buNone/>
            </a:pPr>
            <a:endParaRPr lang="en-US" sz="1400" b="1" dirty="0" smtClean="0">
              <a:latin typeface="nunacom" panose="00000400000000000000" pitchFamily="2" charset="0"/>
            </a:endParaRPr>
          </a:p>
          <a:p>
            <a:pPr marL="0" indent="0">
              <a:buNone/>
            </a:pPr>
            <a:r>
              <a:rPr lang="en-US" sz="1400" b="1" dirty="0" smtClean="0">
                <a:latin typeface="nunacom" panose="00000400000000000000" pitchFamily="2" charset="0"/>
              </a:rPr>
              <a:t>@. kNk5 x4g3icDN34g5 @@,##),&amp;@(</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kNk5 vtlQ5 xg34g4n5 &amp;*,*#$,&amp;!)</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wm3k5 by3k5li5 xg34g4n5 %,@)#,&amp;!!</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wm3k5 xg3icDN34g5 @,$*!,!(#</a:t>
            </a:r>
          </a:p>
          <a:p>
            <a:pPr marL="0" indent="0">
              <a:buNone/>
            </a:pPr>
            <a:endParaRPr lang="en-US" sz="1400" b="1" dirty="0">
              <a:latin typeface="nunacom" panose="00000400000000000000" pitchFamily="2" charset="0"/>
            </a:endParaRPr>
          </a:p>
          <a:p>
            <a:pPr marL="0" indent="0">
              <a:buNone/>
            </a:pPr>
            <a:r>
              <a:rPr lang="en-US" sz="1400" b="1" dirty="0" smtClean="0">
                <a:latin typeface="nunacom" panose="00000400000000000000" pitchFamily="2" charset="0"/>
              </a:rPr>
              <a:t>^. wm3k5 vtlQ5 xg34gn5 &amp;,^*$,()$</a:t>
            </a:r>
            <a:endParaRPr lang="en-US" sz="1400" b="1" dirty="0"/>
          </a:p>
        </p:txBody>
      </p:sp>
    </p:spTree>
    <p:extLst>
      <p:ext uri="{BB962C8B-B14F-4D97-AF65-F5344CB8AC3E}">
        <p14:creationId xmlns:p14="http://schemas.microsoft.com/office/powerpoint/2010/main" val="2348514220"/>
      </p:ext>
    </p:extLst>
  </p:cSld>
  <p:clrMapOvr>
    <a:masterClrMapping/>
  </p:clrMapOvr>
  <p:transition>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normAutofit/>
          </a:bodyPr>
          <a:lstStyle/>
          <a:p>
            <a:r>
              <a:rPr lang="en-CA" altLang="en-US" smtClean="0"/>
              <a:t>Meadowbank Security Deposit</a:t>
            </a:r>
          </a:p>
        </p:txBody>
      </p:sp>
      <p:graphicFrame>
        <p:nvGraphicFramePr>
          <p:cNvPr id="6" name="Content Placeholder 5"/>
          <p:cNvGraphicFramePr>
            <a:graphicFrameLocks noGrp="1"/>
          </p:cNvGraphicFramePr>
          <p:nvPr>
            <p:ph sz="half" idx="4294967295"/>
            <p:extLst>
              <p:ext uri="{D42A27DB-BD31-4B8C-83A1-F6EECF244321}">
                <p14:modId xmlns:p14="http://schemas.microsoft.com/office/powerpoint/2010/main" val="2634270861"/>
              </p:ext>
            </p:extLst>
          </p:nvPr>
        </p:nvGraphicFramePr>
        <p:xfrm>
          <a:off x="1043608" y="1484783"/>
          <a:ext cx="6696743" cy="5258672"/>
        </p:xfrm>
        <a:graphic>
          <a:graphicData uri="http://schemas.openxmlformats.org/drawingml/2006/table">
            <a:tbl>
              <a:tblPr>
                <a:tableStyleId>{5C22544A-7EE6-4342-B048-85BDC9FD1C3A}</a:tableStyleId>
              </a:tblPr>
              <a:tblGrid>
                <a:gridCol w="4661792"/>
                <a:gridCol w="979439"/>
                <a:gridCol w="1055512"/>
              </a:tblGrid>
              <a:tr h="265568">
                <a:tc>
                  <a:txBody>
                    <a:bodyPr/>
                    <a:lstStyle/>
                    <a:p>
                      <a:pPr algn="l" fontAlgn="b"/>
                      <a:r>
                        <a:rPr lang="en-CA" sz="1100" u="none" strike="noStrike" dirty="0">
                          <a:effectLst/>
                        </a:rPr>
                        <a:t>Summary of Security Cost Estimate</a:t>
                      </a:r>
                      <a:endParaRPr lang="en-CA" sz="1100" b="1" i="0" u="none" strike="noStrike" dirty="0">
                        <a:solidFill>
                          <a:srgbClr val="000000"/>
                        </a:solidFill>
                        <a:effectLst/>
                        <a:latin typeface="Times New Roman"/>
                      </a:endParaRPr>
                    </a:p>
                  </a:txBody>
                  <a:tcPr marL="6701" marR="6701" marT="8688" marB="0" anchor="b"/>
                </a:tc>
                <a:tc>
                  <a:txBody>
                    <a:bodyPr/>
                    <a:lstStyle/>
                    <a:p>
                      <a:pPr algn="l" fontAlgn="b"/>
                      <a:endParaRPr lang="en-CA" sz="1000" b="0" i="0" u="none" strike="noStrike">
                        <a:solidFill>
                          <a:srgbClr val="000000"/>
                        </a:solidFill>
                        <a:effectLst/>
                        <a:latin typeface="Times New Roman"/>
                      </a:endParaRPr>
                    </a:p>
                  </a:txBody>
                  <a:tcPr marL="6701" marR="6701" marT="8688" marB="0" anchor="b"/>
                </a:tc>
                <a:tc>
                  <a:txBody>
                    <a:bodyPr/>
                    <a:lstStyle/>
                    <a:p>
                      <a:pPr algn="l" fontAlgn="b"/>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Cost Item</a:t>
                      </a:r>
                      <a:endParaRPr lang="en-CA" sz="1100" b="1" i="0" u="none" strike="noStrike">
                        <a:solidFill>
                          <a:srgbClr val="000000"/>
                        </a:solidFill>
                        <a:effectLst/>
                        <a:latin typeface="Times New Roman"/>
                      </a:endParaRPr>
                    </a:p>
                  </a:txBody>
                  <a:tcPr marL="6701" marR="6701" marT="8688" marB="0" anchor="b"/>
                </a:tc>
                <a:tc>
                  <a:txBody>
                    <a:bodyPr/>
                    <a:lstStyle/>
                    <a:p>
                      <a:pPr algn="l" fontAlgn="b"/>
                      <a:r>
                        <a:rPr lang="en-CA" sz="1100" u="none" strike="noStrike">
                          <a:effectLst/>
                        </a:rPr>
                        <a:t>Sub-Total</a:t>
                      </a:r>
                      <a:endParaRPr lang="en-CA" sz="1100" b="1" i="0" u="none" strike="noStrike">
                        <a:solidFill>
                          <a:srgbClr val="000000"/>
                        </a:solidFill>
                        <a:effectLst/>
                        <a:latin typeface="Times New Roman"/>
                      </a:endParaRPr>
                    </a:p>
                  </a:txBody>
                  <a:tcPr marL="6701" marR="6701" marT="8688" marB="0" anchor="b"/>
                </a:tc>
                <a:tc>
                  <a:txBody>
                    <a:bodyPr/>
                    <a:lstStyle/>
                    <a:p>
                      <a:pPr algn="l" fontAlgn="b"/>
                      <a:r>
                        <a:rPr lang="en-CA" sz="1100" u="none" strike="noStrike">
                          <a:effectLst/>
                        </a:rPr>
                        <a:t>Component</a:t>
                      </a:r>
                      <a:endParaRPr lang="en-CA" sz="1100" b="1"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Direct Costs</a:t>
                      </a:r>
                      <a:endParaRPr lang="en-CA" sz="11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Open Pit</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5,400</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Water</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Surface and Groundwater Managemnt</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5,198,311</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Water</a:t>
                      </a:r>
                      <a:endParaRPr lang="en-CA" sz="1000" b="0" i="0" u="none" strike="noStrike">
                        <a:solidFill>
                          <a:srgbClr val="000000"/>
                        </a:solidFill>
                        <a:effectLst/>
                        <a:latin typeface="Times New Roman"/>
                      </a:endParaRPr>
                    </a:p>
                  </a:txBody>
                  <a:tcPr marL="6701" marR="6701" marT="8688" marB="0" anchor="b"/>
                </a:tc>
              </a:tr>
              <a:tr h="322828">
                <a:tc>
                  <a:txBody>
                    <a:bodyPr/>
                    <a:lstStyle/>
                    <a:p>
                      <a:pPr algn="l" fontAlgn="b"/>
                      <a:r>
                        <a:rPr lang="en-CA" sz="1100" u="none" strike="noStrike">
                          <a:effectLst/>
                        </a:rPr>
                        <a:t>Sub-Total Water Related Costs (10% of Direct Costs)</a:t>
                      </a:r>
                      <a:endParaRPr lang="en-CA" sz="1100" b="1" i="0" u="none" strike="noStrike">
                        <a:solidFill>
                          <a:srgbClr val="000000"/>
                        </a:solidFill>
                        <a:effectLst/>
                        <a:latin typeface="Times New Roman"/>
                      </a:endParaRPr>
                    </a:p>
                  </a:txBody>
                  <a:tcPr marL="6701" marR="6701" marT="8688" marB="0" anchor="b"/>
                </a:tc>
                <a:tc>
                  <a:txBody>
                    <a:bodyPr/>
                    <a:lstStyle/>
                    <a:p>
                      <a:pPr algn="r" fontAlgn="b"/>
                      <a:r>
                        <a:rPr lang="en-CA" sz="1100" u="none" strike="noStrike">
                          <a:effectLst/>
                        </a:rPr>
                        <a:t>5,203,711</a:t>
                      </a:r>
                      <a:endParaRPr lang="en-CA" sz="1100" b="1"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smtClean="0">
                          <a:effectLst/>
                        </a:rPr>
                        <a:t>Tailings </a:t>
                      </a:r>
                      <a:r>
                        <a:rPr lang="en-CA" sz="1100" u="none" strike="noStrike">
                          <a:effectLst/>
                        </a:rPr>
                        <a:t>Storage Facility</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38,716,200</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Land</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Portage Waste Rock Facility</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6,004,827</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Land</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Buildings, Equipment and Infrastructure</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10,574,770</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Land</a:t>
                      </a:r>
                      <a:endParaRPr lang="en-CA" sz="1000" b="0" i="0" u="none" strike="noStrike">
                        <a:solidFill>
                          <a:srgbClr val="000000"/>
                        </a:solidFill>
                        <a:effectLst/>
                        <a:latin typeface="Times New Roman"/>
                      </a:endParaRPr>
                    </a:p>
                  </a:txBody>
                  <a:tcPr marL="6701" marR="6701" marT="8688" marB="0" anchor="b"/>
                </a:tc>
              </a:tr>
              <a:tr h="279805">
                <a:tc>
                  <a:txBody>
                    <a:bodyPr/>
                    <a:lstStyle/>
                    <a:p>
                      <a:pPr algn="l" fontAlgn="b"/>
                      <a:r>
                        <a:rPr lang="en-CA" sz="1100" u="none" strike="noStrike">
                          <a:effectLst/>
                        </a:rPr>
                        <a:t>Chemicals and Contaiminated Soil Management</a:t>
                      </a:r>
                      <a:endParaRPr lang="en-CA" sz="11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1,208,184</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Land</a:t>
                      </a:r>
                      <a:endParaRPr lang="en-CA" sz="1000" b="0" i="0" u="none" strike="noStrike">
                        <a:solidFill>
                          <a:srgbClr val="000000"/>
                        </a:solidFill>
                        <a:effectLst/>
                        <a:latin typeface="Times New Roman"/>
                      </a:endParaRPr>
                    </a:p>
                  </a:txBody>
                  <a:tcPr marL="6701" marR="6701" marT="8688" marB="0" anchor="b"/>
                </a:tc>
              </a:tr>
              <a:tr h="322828">
                <a:tc>
                  <a:txBody>
                    <a:bodyPr/>
                    <a:lstStyle/>
                    <a:p>
                      <a:pPr algn="l" fontAlgn="b"/>
                      <a:r>
                        <a:rPr lang="en-CA" sz="1100" u="none" strike="noStrike" dirty="0">
                          <a:effectLst/>
                        </a:rPr>
                        <a:t>Sub-Total </a:t>
                      </a:r>
                      <a:r>
                        <a:rPr lang="en-CA" sz="1100" u="none" strike="noStrike" dirty="0" smtClean="0">
                          <a:effectLst/>
                        </a:rPr>
                        <a:t>Land </a:t>
                      </a:r>
                      <a:r>
                        <a:rPr lang="en-CA" sz="1100" u="none" strike="noStrike" dirty="0">
                          <a:effectLst/>
                        </a:rPr>
                        <a:t>Related Costs </a:t>
                      </a:r>
                      <a:r>
                        <a:rPr lang="en-CA" sz="1100" u="none" strike="noStrike" dirty="0" smtClean="0">
                          <a:effectLst/>
                        </a:rPr>
                        <a:t>(90</a:t>
                      </a:r>
                      <a:r>
                        <a:rPr lang="en-CA" sz="1100" u="none" strike="noStrike" dirty="0">
                          <a:effectLst/>
                        </a:rPr>
                        <a:t>% of Direct Costs)</a:t>
                      </a:r>
                      <a:endParaRPr lang="en-CA" sz="1100" b="1" i="0" u="none" strike="noStrike" dirty="0">
                        <a:solidFill>
                          <a:srgbClr val="000000"/>
                        </a:solidFill>
                        <a:effectLst/>
                        <a:latin typeface="Times New Roman"/>
                      </a:endParaRPr>
                    </a:p>
                  </a:txBody>
                  <a:tcPr marL="6701" marR="6701" marT="8688" marB="0" anchor="b"/>
                </a:tc>
                <a:tc>
                  <a:txBody>
                    <a:bodyPr/>
                    <a:lstStyle/>
                    <a:p>
                      <a:pPr algn="r" fontAlgn="b"/>
                      <a:r>
                        <a:rPr lang="en-CA" sz="1100" u="none" strike="noStrike">
                          <a:effectLst/>
                        </a:rPr>
                        <a:t>56,503,981</a:t>
                      </a:r>
                      <a:endParaRPr lang="en-CA" sz="1100" b="1"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255010">
                <a:tc>
                  <a:txBody>
                    <a:bodyPr/>
                    <a:lstStyle/>
                    <a:p>
                      <a:pPr algn="l" fontAlgn="b"/>
                      <a:r>
                        <a:rPr lang="en-CA" sz="1100" u="none" strike="noStrike" dirty="0">
                          <a:effectLst/>
                        </a:rPr>
                        <a:t>Sub-Total Direct Costs</a:t>
                      </a:r>
                      <a:endParaRPr lang="en-CA" sz="1100" b="1" i="0" u="none" strike="noStrike" dirty="0">
                        <a:solidFill>
                          <a:srgbClr val="000000"/>
                        </a:solidFill>
                        <a:effectLst/>
                        <a:latin typeface="Times New Roman"/>
                      </a:endParaRPr>
                    </a:p>
                  </a:txBody>
                  <a:tcPr marL="6701" marR="6701" marT="8688" marB="0" anchor="b"/>
                </a:tc>
                <a:tc>
                  <a:txBody>
                    <a:bodyPr/>
                    <a:lstStyle/>
                    <a:p>
                      <a:pPr algn="ctr" fontAlgn="b"/>
                      <a:r>
                        <a:rPr lang="en-CA" sz="1000" u="none" strike="noStrike">
                          <a:effectLst/>
                        </a:rPr>
                        <a:t>$61,707,692</a:t>
                      </a:r>
                      <a:endParaRPr lang="en-CA" sz="1000" b="1"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65491">
                <a:tc>
                  <a:txBody>
                    <a:bodyPr/>
                    <a:lstStyle/>
                    <a:p>
                      <a:pPr algn="l" fontAlgn="b"/>
                      <a:r>
                        <a:rPr lang="en-CA" sz="1100" u="none" strike="noStrike">
                          <a:effectLst/>
                        </a:rPr>
                        <a:t>Indirect Costs</a:t>
                      </a:r>
                      <a:endParaRPr lang="en-CA" sz="11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Mobilization  /Demobilization</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4,762,500</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Post Closure Monitoring and Maintenance</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2,972,373</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255010">
                <a:tc>
                  <a:txBody>
                    <a:bodyPr/>
                    <a:lstStyle/>
                    <a:p>
                      <a:pPr algn="l" fontAlgn="b"/>
                      <a:r>
                        <a:rPr lang="en-CA" sz="1000" u="none" strike="noStrike">
                          <a:effectLst/>
                        </a:rPr>
                        <a:t>Post Abandonment Interim Care &amp; Maintenance</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1,650,126</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Engineering (5%)</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3,085,385</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Project Management (5% of direct costs)</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3,085,385</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151187">
                <a:tc>
                  <a:txBody>
                    <a:bodyPr/>
                    <a:lstStyle/>
                    <a:p>
                      <a:pPr algn="l" fontAlgn="b"/>
                      <a:r>
                        <a:rPr lang="en-CA" sz="1000" u="none" strike="noStrike">
                          <a:effectLst/>
                        </a:rPr>
                        <a:t>Contingency (15% of direct costs)</a:t>
                      </a:r>
                      <a:endParaRPr lang="en-CA" sz="1000" b="0"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9,256,154</a:t>
                      </a:r>
                      <a:endParaRPr lang="en-CA" sz="1000" b="0"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255010">
                <a:tc>
                  <a:txBody>
                    <a:bodyPr/>
                    <a:lstStyle/>
                    <a:p>
                      <a:pPr algn="l" fontAlgn="b"/>
                      <a:r>
                        <a:rPr lang="en-CA" sz="1100" u="none" strike="noStrike">
                          <a:effectLst/>
                        </a:rPr>
                        <a:t>Sub-Total InDirect Costs</a:t>
                      </a:r>
                      <a:endParaRPr lang="en-CA" sz="1100" b="1" i="0" u="none" strike="noStrike">
                        <a:solidFill>
                          <a:srgbClr val="000000"/>
                        </a:solidFill>
                        <a:effectLst/>
                        <a:latin typeface="Times New Roman"/>
                      </a:endParaRPr>
                    </a:p>
                  </a:txBody>
                  <a:tcPr marL="6701" marR="6701" marT="8688" marB="0" anchor="b"/>
                </a:tc>
                <a:tc>
                  <a:txBody>
                    <a:bodyPr/>
                    <a:lstStyle/>
                    <a:p>
                      <a:pPr algn="ctr" fontAlgn="b"/>
                      <a:r>
                        <a:rPr lang="en-CA" sz="1000" u="none" strike="noStrike">
                          <a:effectLst/>
                        </a:rPr>
                        <a:t>$24,811,922</a:t>
                      </a:r>
                      <a:endParaRPr lang="en-CA" sz="10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322828">
                <a:tc>
                  <a:txBody>
                    <a:bodyPr/>
                    <a:lstStyle/>
                    <a:p>
                      <a:pPr algn="l" fontAlgn="b"/>
                      <a:r>
                        <a:rPr lang="en-CA" sz="1100" u="none" strike="noStrike" dirty="0" smtClean="0">
                          <a:effectLst/>
                        </a:rPr>
                        <a:t>Total Land </a:t>
                      </a:r>
                      <a:r>
                        <a:rPr lang="en-CA" sz="1100" u="none" strike="noStrike" dirty="0">
                          <a:effectLst/>
                        </a:rPr>
                        <a:t>Related Costs </a:t>
                      </a:r>
                      <a:r>
                        <a:rPr lang="en-CA" sz="1100" u="none" strike="noStrike" dirty="0" smtClean="0">
                          <a:effectLst/>
                        </a:rPr>
                        <a:t>(90</a:t>
                      </a:r>
                      <a:r>
                        <a:rPr lang="en-CA" sz="1100" u="none" strike="noStrike" dirty="0">
                          <a:effectLst/>
                        </a:rPr>
                        <a:t>% of </a:t>
                      </a:r>
                      <a:r>
                        <a:rPr lang="en-CA" sz="1100" u="none" strike="noStrike" dirty="0" err="1">
                          <a:effectLst/>
                        </a:rPr>
                        <a:t>InDirect</a:t>
                      </a:r>
                      <a:r>
                        <a:rPr lang="en-CA" sz="1100" u="none" strike="noStrike" dirty="0">
                          <a:effectLst/>
                        </a:rPr>
                        <a:t> Costs)</a:t>
                      </a:r>
                      <a:endParaRPr lang="en-CA" sz="1100" b="1" i="0" u="none" strike="noStrike" dirty="0">
                        <a:solidFill>
                          <a:srgbClr val="000000"/>
                        </a:solidFill>
                        <a:effectLst/>
                        <a:latin typeface="Times New Roman"/>
                      </a:endParaRPr>
                    </a:p>
                  </a:txBody>
                  <a:tcPr marL="6701" marR="6701" marT="8688" marB="0" anchor="b"/>
                </a:tc>
                <a:tc>
                  <a:txBody>
                    <a:bodyPr/>
                    <a:lstStyle/>
                    <a:p>
                      <a:pPr algn="ctr" fontAlgn="b"/>
                      <a:r>
                        <a:rPr lang="en-CA" sz="1000" u="none" strike="noStrike">
                          <a:effectLst/>
                        </a:rPr>
                        <a:t>$22,330,729</a:t>
                      </a:r>
                      <a:endParaRPr lang="en-CA" sz="10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322828">
                <a:tc>
                  <a:txBody>
                    <a:bodyPr/>
                    <a:lstStyle/>
                    <a:p>
                      <a:pPr algn="l" fontAlgn="b"/>
                      <a:r>
                        <a:rPr lang="en-CA" sz="1100" u="none" strike="noStrike" dirty="0" smtClean="0">
                          <a:effectLst/>
                        </a:rPr>
                        <a:t>Total Water </a:t>
                      </a:r>
                      <a:r>
                        <a:rPr lang="en-CA" sz="1100" u="none" strike="noStrike" dirty="0">
                          <a:effectLst/>
                        </a:rPr>
                        <a:t>Related Costs </a:t>
                      </a:r>
                      <a:r>
                        <a:rPr lang="en-CA" sz="1100" u="none" strike="noStrike" dirty="0" smtClean="0">
                          <a:effectLst/>
                        </a:rPr>
                        <a:t>(10</a:t>
                      </a:r>
                      <a:r>
                        <a:rPr lang="en-CA" sz="1100" u="none" strike="noStrike" dirty="0">
                          <a:effectLst/>
                        </a:rPr>
                        <a:t>% of </a:t>
                      </a:r>
                      <a:r>
                        <a:rPr lang="en-CA" sz="1100" u="none" strike="noStrike" dirty="0" err="1">
                          <a:effectLst/>
                        </a:rPr>
                        <a:t>InDirect</a:t>
                      </a:r>
                      <a:r>
                        <a:rPr lang="en-CA" sz="1100" u="none" strike="noStrike" dirty="0">
                          <a:effectLst/>
                        </a:rPr>
                        <a:t> Costs)</a:t>
                      </a:r>
                      <a:endParaRPr lang="en-CA" sz="1100" b="1" i="0" u="none" strike="noStrike" dirty="0">
                        <a:solidFill>
                          <a:srgbClr val="000000"/>
                        </a:solidFill>
                        <a:effectLst/>
                        <a:latin typeface="Times New Roman"/>
                      </a:endParaRPr>
                    </a:p>
                  </a:txBody>
                  <a:tcPr marL="6701" marR="6701" marT="8688" marB="0" anchor="b"/>
                </a:tc>
                <a:tc>
                  <a:txBody>
                    <a:bodyPr/>
                    <a:lstStyle/>
                    <a:p>
                      <a:pPr algn="ctr" fontAlgn="b"/>
                      <a:r>
                        <a:rPr lang="en-CA" sz="1000" u="none" strike="noStrike">
                          <a:effectLst/>
                        </a:rPr>
                        <a:t>$2,481,193</a:t>
                      </a:r>
                      <a:endParaRPr lang="en-CA" sz="10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a:effectLst/>
                        </a:rPr>
                        <a:t> </a:t>
                      </a:r>
                      <a:endParaRPr lang="en-CA" sz="1000" b="0" i="0" u="none" strike="noStrike">
                        <a:solidFill>
                          <a:srgbClr val="000000"/>
                        </a:solidFill>
                        <a:effectLst/>
                        <a:latin typeface="Times New Roman"/>
                      </a:endParaRPr>
                    </a:p>
                  </a:txBody>
                  <a:tcPr marL="6701" marR="6701" marT="8688" marB="0" anchor="b"/>
                </a:tc>
              </a:tr>
              <a:tr h="279805">
                <a:tc>
                  <a:txBody>
                    <a:bodyPr/>
                    <a:lstStyle/>
                    <a:p>
                      <a:pPr algn="l" fontAlgn="b"/>
                      <a:r>
                        <a:rPr lang="en-CA" sz="1100" u="none" strike="noStrike">
                          <a:effectLst/>
                        </a:rPr>
                        <a:t>GRAND TOTAL</a:t>
                      </a:r>
                      <a:endParaRPr lang="en-CA" sz="1100" b="1" i="0" u="none" strike="noStrike">
                        <a:solidFill>
                          <a:srgbClr val="000000"/>
                        </a:solidFill>
                        <a:effectLst/>
                        <a:latin typeface="Times New Roman"/>
                      </a:endParaRPr>
                    </a:p>
                  </a:txBody>
                  <a:tcPr marL="6701" marR="6701" marT="8688" marB="0" anchor="b"/>
                </a:tc>
                <a:tc>
                  <a:txBody>
                    <a:bodyPr/>
                    <a:lstStyle/>
                    <a:p>
                      <a:pPr algn="ctr" fontAlgn="b"/>
                      <a:r>
                        <a:rPr lang="en-CA" sz="1100" u="none" strike="noStrike">
                          <a:effectLst/>
                        </a:rPr>
                        <a:t>$86,519,614</a:t>
                      </a:r>
                      <a:endParaRPr lang="en-CA" sz="1100" b="1" i="0" u="none" strike="noStrike">
                        <a:solidFill>
                          <a:srgbClr val="000000"/>
                        </a:solidFill>
                        <a:effectLst/>
                        <a:latin typeface="Times New Roman"/>
                      </a:endParaRPr>
                    </a:p>
                  </a:txBody>
                  <a:tcPr marL="6701" marR="6701" marT="8688" marB="0" anchor="b"/>
                </a:tc>
                <a:tc>
                  <a:txBody>
                    <a:bodyPr/>
                    <a:lstStyle/>
                    <a:p>
                      <a:pPr algn="l" fontAlgn="b"/>
                      <a:r>
                        <a:rPr lang="en-CA" sz="1000" u="none" strike="noStrike" dirty="0">
                          <a:effectLst/>
                        </a:rPr>
                        <a:t> </a:t>
                      </a:r>
                      <a:endParaRPr lang="en-CA" sz="1000" b="0" i="0" u="none" strike="noStrike" dirty="0">
                        <a:solidFill>
                          <a:srgbClr val="000000"/>
                        </a:solidFill>
                        <a:effectLst/>
                        <a:latin typeface="Times New Roman"/>
                      </a:endParaRPr>
                    </a:p>
                  </a:txBody>
                  <a:tcPr marL="6701" marR="6701" marT="8688" marB="0" anchor="b"/>
                </a:tc>
              </a:tr>
            </a:tbl>
          </a:graphicData>
        </a:graphic>
      </p:graphicFrame>
      <p:sp>
        <p:nvSpPr>
          <p:cNvPr id="4" name="Rectangle 5"/>
          <p:cNvSpPr txBox="1">
            <a:spLocks noChangeArrowheads="1"/>
          </p:cNvSpPr>
          <p:nvPr/>
        </p:nvSpPr>
        <p:spPr bwMode="auto">
          <a:xfrm>
            <a:off x="4648200" y="1828800"/>
            <a:ext cx="3846513"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71463" indent="-271463" algn="l" rtl="0" eaLnBrk="0" fontAlgn="base" hangingPunct="0">
              <a:spcBef>
                <a:spcPct val="20000"/>
              </a:spcBef>
              <a:spcAft>
                <a:spcPct val="20000"/>
              </a:spcAft>
              <a:buClr>
                <a:schemeClr val="tx2"/>
              </a:buClr>
              <a:buFont typeface="Arial" panose="020B0604020202020204" pitchFamily="34" charset="0"/>
              <a:buBlip>
                <a:blip r:embed="rId2"/>
              </a:buBlip>
              <a:defRPr sz="2000" b="1">
                <a:solidFill>
                  <a:schemeClr val="tx1"/>
                </a:solidFill>
                <a:latin typeface="+mn-lt"/>
                <a:ea typeface="+mn-ea"/>
                <a:cs typeface="+mn-cs"/>
              </a:defRPr>
            </a:lvl1pPr>
            <a:lvl2pPr marL="717550" indent="-268288" algn="l" rtl="0" eaLnBrk="0" fontAlgn="base" hangingPunct="0">
              <a:spcBef>
                <a:spcPct val="20000"/>
              </a:spcBef>
              <a:spcAft>
                <a:spcPct val="10000"/>
              </a:spcAft>
              <a:buClr>
                <a:schemeClr val="accent1"/>
              </a:buClr>
              <a:buSzPct val="95000"/>
              <a:buFont typeface="Wingdings" panose="05000000000000000000" pitchFamily="2" charset="2"/>
              <a:buChar char="u"/>
              <a:defRPr sz="1600" b="1">
                <a:solidFill>
                  <a:schemeClr val="tx1"/>
                </a:solidFill>
                <a:latin typeface="+mn-lt"/>
              </a:defRPr>
            </a:lvl2pPr>
            <a:lvl3pPr marL="1073150" indent="-176213" algn="l" rtl="0" eaLnBrk="0" fontAlgn="base" hangingPunct="0">
              <a:spcBef>
                <a:spcPct val="20000"/>
              </a:spcBef>
              <a:spcAft>
                <a:spcPct val="0"/>
              </a:spcAft>
              <a:buClr>
                <a:schemeClr val="tx2"/>
              </a:buClr>
              <a:buFont typeface="Symbol" panose="05050102010706020507" pitchFamily="18" charset="2"/>
              <a:buChar char="·"/>
              <a:defRPr sz="1400">
                <a:solidFill>
                  <a:schemeClr val="tx1"/>
                </a:solidFill>
                <a:latin typeface="+mn-lt"/>
              </a:defRPr>
            </a:lvl3pPr>
            <a:lvl4pPr marL="1436688" indent="-93663" algn="l" rtl="0" eaLnBrk="0" fontAlgn="base" hangingPunct="0">
              <a:spcBef>
                <a:spcPct val="20000"/>
              </a:spcBef>
              <a:spcAft>
                <a:spcPct val="0"/>
              </a:spcAft>
              <a:buClr>
                <a:schemeClr val="tx1"/>
              </a:buClr>
              <a:buFont typeface="Arial" panose="020B0604020202020204" pitchFamily="34" charset="0"/>
              <a:buChar char="-"/>
              <a:defRPr sz="1200">
                <a:solidFill>
                  <a:schemeClr val="tx1"/>
                </a:solidFill>
                <a:latin typeface="+mn-lt"/>
              </a:defRPr>
            </a:lvl4pPr>
            <a:lvl5pPr marL="1973263" indent="-179388" algn="l" rtl="0" eaLnBrk="0" fontAlgn="base" hangingPunct="0">
              <a:spcBef>
                <a:spcPct val="20000"/>
              </a:spcBef>
              <a:spcAft>
                <a:spcPct val="0"/>
              </a:spcAft>
              <a:buFont typeface="Arial" panose="020B0604020202020204" pitchFamily="34" charset="0"/>
              <a:buChar char="­"/>
              <a:defRPr sz="1200">
                <a:solidFill>
                  <a:schemeClr val="tx1"/>
                </a:solidFill>
                <a:latin typeface="+mn-lt"/>
              </a:defRPr>
            </a:lvl5pPr>
            <a:lvl6pPr marL="2430463" indent="-179388" algn="l" rtl="0" fontAlgn="base">
              <a:spcBef>
                <a:spcPct val="20000"/>
              </a:spcBef>
              <a:spcAft>
                <a:spcPct val="0"/>
              </a:spcAft>
              <a:buFont typeface="Arial" charset="0"/>
              <a:buChar char="­"/>
              <a:defRPr sz="1200">
                <a:solidFill>
                  <a:schemeClr val="tx1"/>
                </a:solidFill>
                <a:latin typeface="+mn-lt"/>
              </a:defRPr>
            </a:lvl6pPr>
            <a:lvl7pPr marL="2887663" indent="-179388" algn="l" rtl="0" fontAlgn="base">
              <a:spcBef>
                <a:spcPct val="20000"/>
              </a:spcBef>
              <a:spcAft>
                <a:spcPct val="0"/>
              </a:spcAft>
              <a:buFont typeface="Arial" charset="0"/>
              <a:buChar char="­"/>
              <a:defRPr sz="1200">
                <a:solidFill>
                  <a:schemeClr val="tx1"/>
                </a:solidFill>
                <a:latin typeface="+mn-lt"/>
              </a:defRPr>
            </a:lvl7pPr>
            <a:lvl8pPr marL="3344863" indent="-179388" algn="l" rtl="0" fontAlgn="base">
              <a:spcBef>
                <a:spcPct val="20000"/>
              </a:spcBef>
              <a:spcAft>
                <a:spcPct val="0"/>
              </a:spcAft>
              <a:buFont typeface="Arial" charset="0"/>
              <a:buChar char="­"/>
              <a:defRPr sz="1200">
                <a:solidFill>
                  <a:schemeClr val="tx1"/>
                </a:solidFill>
                <a:latin typeface="+mn-lt"/>
              </a:defRPr>
            </a:lvl8pPr>
            <a:lvl9pPr marL="3802063" indent="-179388" algn="l" rtl="0" fontAlgn="base">
              <a:spcBef>
                <a:spcPct val="20000"/>
              </a:spcBef>
              <a:spcAft>
                <a:spcPct val="0"/>
              </a:spcAft>
              <a:buFont typeface="Arial" charset="0"/>
              <a:buChar char="­"/>
              <a:defRPr sz="1200">
                <a:solidFill>
                  <a:schemeClr val="tx1"/>
                </a:solidFill>
                <a:latin typeface="+mn-lt"/>
              </a:defRPr>
            </a:lvl9pPr>
          </a:lstStyle>
          <a:p>
            <a:pPr marL="0" indent="0" eaLnBrk="1" hangingPunct="1">
              <a:spcBef>
                <a:spcPct val="90000"/>
              </a:spcBef>
              <a:buClr>
                <a:srgbClr val="073E87"/>
              </a:buClr>
              <a:buFont typeface="Arial" charset="0"/>
              <a:buNone/>
              <a:defRPr/>
            </a:pPr>
            <a:endParaRPr lang="en-CA" sz="1400" kern="0" dirty="0">
              <a:solidFill>
                <a:prstClr val="black"/>
              </a:solidFill>
              <a:latin typeface="Pigiarniq Light" pitchFamily="2" charset="0"/>
            </a:endParaRPr>
          </a:p>
        </p:txBody>
      </p:sp>
    </p:spTree>
    <p:extLst>
      <p:ext uri="{BB962C8B-B14F-4D97-AF65-F5344CB8AC3E}">
        <p14:creationId xmlns:p14="http://schemas.microsoft.com/office/powerpoint/2010/main" val="3242276590"/>
      </p:ext>
    </p:extLst>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normAutofit fontScale="90000"/>
          </a:bodyPr>
          <a:lstStyle/>
          <a:p>
            <a:r>
              <a:rPr lang="en-CA" altLang="en-US" dirty="0" smtClean="0"/>
              <a:t>Meadowbank Security Deposit</a:t>
            </a:r>
            <a:br>
              <a:rPr lang="en-CA" altLang="en-US" dirty="0" smtClean="0"/>
            </a:br>
            <a:r>
              <a:rPr lang="en-CA" altLang="en-US" sz="2800" dirty="0" smtClean="0">
                <a:latin typeface="nunacom" panose="00000400000000000000" pitchFamily="2" charset="0"/>
              </a:rPr>
              <a:t>xS34t8N34g2 sfx3izk5 </a:t>
            </a:r>
            <a:r>
              <a:rPr lang="en-CA" altLang="en-US" sz="2800" dirty="0" err="1" smtClean="0">
                <a:latin typeface="nunacom" panose="00000400000000000000" pitchFamily="2" charset="0"/>
              </a:rPr>
              <a:t>rNs</a:t>
            </a:r>
            <a:r>
              <a:rPr lang="en-CA" altLang="en-US" sz="2800" dirty="0" smtClean="0">
                <a:latin typeface="nunacom" panose="00000400000000000000" pitchFamily="2" charset="0"/>
              </a:rPr>
              <a:t>/5 gdymJ5</a:t>
            </a:r>
            <a:endParaRPr lang="en-CA" altLang="en-US" dirty="0" smtClean="0"/>
          </a:p>
        </p:txBody>
      </p:sp>
      <p:sp>
        <p:nvSpPr>
          <p:cNvPr id="7170" name="Content Placeholder 2"/>
          <p:cNvSpPr>
            <a:spLocks noGrp="1"/>
          </p:cNvSpPr>
          <p:nvPr>
            <p:ph sz="half" idx="1"/>
          </p:nvPr>
        </p:nvSpPr>
        <p:spPr>
          <a:xfrm>
            <a:off x="457200" y="1556792"/>
            <a:ext cx="4038600" cy="5040560"/>
          </a:xfrm>
        </p:spPr>
        <p:txBody>
          <a:bodyPr>
            <a:normAutofit fontScale="70000" lnSpcReduction="20000"/>
          </a:bodyPr>
          <a:lstStyle/>
          <a:p>
            <a:pPr>
              <a:defRPr/>
            </a:pPr>
            <a:r>
              <a:rPr lang="en-CA" altLang="en-US" sz="1800" dirty="0">
                <a:solidFill>
                  <a:srgbClr val="002060"/>
                </a:solidFill>
                <a:latin typeface="Pigiarniq Light" pitchFamily="2" charset="0"/>
              </a:rPr>
              <a:t>T</a:t>
            </a:r>
            <a:r>
              <a:rPr lang="en-CA" altLang="en-US" sz="1800" dirty="0" smtClean="0">
                <a:solidFill>
                  <a:srgbClr val="002060"/>
                </a:solidFill>
                <a:latin typeface="Pigiarniq Light" pitchFamily="2" charset="0"/>
              </a:rPr>
              <a:t>he KIA does not wish to over-bond on this project, however, the KIA is required to hold adequate security to protect its interests. This protection will be based on the following provisions within the Production Lease:</a:t>
            </a:r>
          </a:p>
          <a:p>
            <a:pPr marL="342900" indent="-342900">
              <a:buFont typeface="Arial" charset="0"/>
              <a:buAutoNum type="arabicParenR"/>
              <a:defRPr/>
            </a:pPr>
            <a:r>
              <a:rPr lang="en-CA" altLang="en-US" sz="1800" dirty="0" smtClean="0">
                <a:solidFill>
                  <a:srgbClr val="002060"/>
                </a:solidFill>
                <a:latin typeface="Pigiarniq Light" pitchFamily="2" charset="0"/>
              </a:rPr>
              <a:t>AEM must deposit a Reclamation Security Deposit with the KIA. The final amount is based on the AEM’s Reclamation Plan.</a:t>
            </a:r>
          </a:p>
          <a:p>
            <a:pPr marL="342900" indent="-342900">
              <a:buFont typeface="Arial" charset="0"/>
              <a:buAutoNum type="arabicParenR"/>
              <a:defRPr/>
            </a:pPr>
            <a:r>
              <a:rPr lang="en-CA" altLang="en-US" sz="1800" dirty="0" smtClean="0">
                <a:solidFill>
                  <a:srgbClr val="002060"/>
                </a:solidFill>
                <a:latin typeface="Pigiarniq Light" pitchFamily="2" charset="0"/>
              </a:rPr>
              <a:t>The Reclamation Security Deposit can be accessed by the KIA if AEM breaches any material term, covenant or condition of the Lease pertaining to its obligations relating to the environment or abandonment of the </a:t>
            </a:r>
            <a:r>
              <a:rPr lang="en-CA" altLang="en-US" sz="1800" dirty="0" err="1" smtClean="0">
                <a:solidFill>
                  <a:srgbClr val="002060"/>
                </a:solidFill>
                <a:latin typeface="Pigiarniq Light" pitchFamily="2" charset="0"/>
              </a:rPr>
              <a:t>Meadowbank</a:t>
            </a:r>
            <a:r>
              <a:rPr lang="en-CA" altLang="en-US" sz="1800" dirty="0" smtClean="0">
                <a:solidFill>
                  <a:srgbClr val="002060"/>
                </a:solidFill>
                <a:latin typeface="Pigiarniq Light" pitchFamily="2" charset="0"/>
              </a:rPr>
              <a:t> Project, and fails to remedy such breach within the time permitted under the Lease.</a:t>
            </a:r>
          </a:p>
          <a:p>
            <a:pPr marL="342900" indent="-342900">
              <a:buFont typeface="Arial" charset="0"/>
              <a:buAutoNum type="arabicParenR"/>
              <a:defRPr/>
            </a:pPr>
            <a:r>
              <a:rPr lang="en-CA" altLang="en-US" sz="1800" dirty="0" smtClean="0">
                <a:solidFill>
                  <a:srgbClr val="002060"/>
                </a:solidFill>
                <a:latin typeface="Pigiarniq Light" pitchFamily="2" charset="0"/>
              </a:rPr>
              <a:t>If the KIA draws on the Reclamation Security Deposit, AEM must, within five (5) business days ‘ receipt of written notice from the KIA, increase the Reclamation Security Deposit by the amount that was drawn on by the KIA.</a:t>
            </a:r>
          </a:p>
          <a:p>
            <a:pPr marL="342900" indent="-342900">
              <a:buFont typeface="Arial" charset="0"/>
              <a:buAutoNum type="arabicParenR"/>
              <a:defRPr/>
            </a:pPr>
            <a:r>
              <a:rPr lang="en-CA" altLang="en-US" sz="1800" dirty="0" smtClean="0">
                <a:solidFill>
                  <a:srgbClr val="002060"/>
                </a:solidFill>
                <a:latin typeface="Pigiarniq Light" pitchFamily="2" charset="0"/>
              </a:rPr>
              <a:t>If at any time the Reclamation Plan identifies an increase in costs for reclamation of the Project, AEM must, within five (5) business days ‘ receipt of written notice from the KIA, increase the Reclamation Security Deposit by the amount of such increase in costs.</a:t>
            </a:r>
          </a:p>
          <a:p>
            <a:pPr marL="342900" indent="-342900">
              <a:buFont typeface="Arial" charset="0"/>
              <a:buAutoNum type="arabicParenR"/>
              <a:defRPr/>
            </a:pPr>
            <a:endParaRPr lang="en-CA" altLang="en-US" sz="1800" dirty="0" smtClean="0">
              <a:solidFill>
                <a:srgbClr val="002060"/>
              </a:solidFill>
              <a:latin typeface="Pigiarniq Light" pitchFamily="2" charset="0"/>
            </a:endParaRPr>
          </a:p>
        </p:txBody>
      </p:sp>
      <p:sp>
        <p:nvSpPr>
          <p:cNvPr id="2" name="Content Placeholder 1"/>
          <p:cNvSpPr>
            <a:spLocks noGrp="1"/>
          </p:cNvSpPr>
          <p:nvPr>
            <p:ph sz="half" idx="2"/>
          </p:nvPr>
        </p:nvSpPr>
        <p:spPr>
          <a:xfrm>
            <a:off x="4648200" y="1484784"/>
            <a:ext cx="4038600" cy="5373216"/>
          </a:xfrm>
        </p:spPr>
        <p:txBody>
          <a:bodyPr>
            <a:noAutofit/>
          </a:bodyPr>
          <a:lstStyle/>
          <a:p>
            <a:r>
              <a:rPr lang="en-US" sz="1200" b="1" dirty="0" smtClean="0">
                <a:latin typeface="nunacom" panose="00000400000000000000" pitchFamily="2" charset="0"/>
              </a:rPr>
              <a:t>r?o3u wkw5 vgpctQ5 </a:t>
            </a:r>
            <a:r>
              <a:rPr lang="en-US" sz="1200" b="1" dirty="0" err="1" smtClean="0">
                <a:latin typeface="nunacom" panose="00000400000000000000" pitchFamily="2" charset="0"/>
              </a:rPr>
              <a:t>rNs</a:t>
            </a:r>
            <a:r>
              <a:rPr lang="en-US" sz="1200" b="1" dirty="0" smtClean="0">
                <a:latin typeface="nunacom" panose="00000400000000000000" pitchFamily="2" charset="0"/>
              </a:rPr>
              <a:t>/i4 xg3iqk5 cqsthxqg5, </a:t>
            </a:r>
            <a:r>
              <a:rPr lang="en-US" sz="1200" b="1" dirty="0" err="1" smtClean="0">
                <a:latin typeface="nunacom" panose="00000400000000000000" pitchFamily="2" charset="0"/>
              </a:rPr>
              <a:t>ryxio</a:t>
            </a:r>
            <a:r>
              <a:rPr lang="en-US" sz="1200" b="1" dirty="0" smtClean="0">
                <a:latin typeface="nunacom" panose="00000400000000000000" pitchFamily="2" charset="0"/>
              </a:rPr>
              <a:t> xuxfcDmJ5 xyq5 </a:t>
            </a:r>
            <a:r>
              <a:rPr lang="en-US" sz="1200" b="1" dirty="0" err="1" smtClean="0">
                <a:latin typeface="nunacom" panose="00000400000000000000" pitchFamily="2" charset="0"/>
              </a:rPr>
              <a:t>rNs</a:t>
            </a:r>
            <a:r>
              <a:rPr lang="en-US" sz="1200" b="1" dirty="0" smtClean="0">
                <a:latin typeface="nunacom" panose="00000400000000000000" pitchFamily="2" charset="0"/>
              </a:rPr>
              <a:t>/34gix3mb.  </a:t>
            </a:r>
            <a:r>
              <a:rPr lang="en-US" sz="1200" b="1" dirty="0" err="1" smtClean="0">
                <a:latin typeface="nunacom" panose="00000400000000000000" pitchFamily="2" charset="0"/>
              </a:rPr>
              <a:t>rNs</a:t>
            </a:r>
            <a:r>
              <a:rPr lang="en-US" sz="1200" b="1" dirty="0" smtClean="0">
                <a:latin typeface="nunacom" panose="00000400000000000000" pitchFamily="2" charset="0"/>
              </a:rPr>
              <a:t>/5 xuxfif5 xgDN34g5 </a:t>
            </a:r>
            <a:r>
              <a:rPr lang="en-US" sz="1200" b="1" dirty="0" err="1" smtClean="0">
                <a:latin typeface="nunacom" panose="00000400000000000000" pitchFamily="2" charset="0"/>
              </a:rPr>
              <a:t>sfkz</a:t>
            </a:r>
            <a:r>
              <a:rPr lang="en-US" sz="1200" b="1" dirty="0" smtClean="0">
                <a:latin typeface="nunacom" panose="00000400000000000000" pitchFamily="2" charset="0"/>
              </a:rPr>
              <a:t>, kNj5 xg34gx3mb s/C4bEx5:</a:t>
            </a:r>
          </a:p>
          <a:p>
            <a:pPr marL="0" indent="0">
              <a:buNone/>
            </a:pPr>
            <a:endParaRPr lang="en-US" sz="1200" b="1" dirty="0">
              <a:latin typeface="nunacom" panose="00000400000000000000" pitchFamily="2" charset="0"/>
            </a:endParaRPr>
          </a:p>
          <a:p>
            <a:pPr marL="0" indent="0">
              <a:buNone/>
            </a:pPr>
            <a:r>
              <a:rPr lang="en-US" sz="1200" b="1" dirty="0" smtClean="0">
                <a:latin typeface="nunacom" panose="00000400000000000000" pitchFamily="2" charset="0"/>
              </a:rPr>
              <a:t>!. x[if </a:t>
            </a:r>
            <a:r>
              <a:rPr lang="en-US" sz="1200" b="1" dirty="0" err="1" smtClean="0">
                <a:latin typeface="nunacom" panose="00000400000000000000" pitchFamily="2" charset="0"/>
              </a:rPr>
              <a:t>wf</a:t>
            </a:r>
            <a:r>
              <a:rPr lang="en-US" sz="1200" b="1" dirty="0" smtClean="0">
                <a:latin typeface="nunacom" panose="00000400000000000000" pitchFamily="2" charset="0"/>
              </a:rPr>
              <a:t> sC4bEx5 </a:t>
            </a:r>
            <a:r>
              <a:rPr lang="en-US" sz="1200" b="1" dirty="0" err="1" smtClean="0">
                <a:latin typeface="nunacom" panose="00000400000000000000" pitchFamily="2" charset="0"/>
              </a:rPr>
              <a:t>giyym</a:t>
            </a:r>
            <a:r>
              <a:rPr lang="en-US" sz="1200" b="1" dirty="0" smtClean="0">
                <a:latin typeface="nunacom" panose="00000400000000000000" pitchFamily="2" charset="0"/>
              </a:rPr>
              <a:t>/Exo5 </a:t>
            </a:r>
            <a:r>
              <a:rPr lang="en-US" sz="1200" b="1" dirty="0" err="1" smtClean="0">
                <a:latin typeface="nunacom" panose="00000400000000000000" pitchFamily="2" charset="0"/>
              </a:rPr>
              <a:t>rNs</a:t>
            </a:r>
            <a:r>
              <a:rPr lang="en-US" sz="1200" b="1" dirty="0" smtClean="0">
                <a:latin typeface="nunacom" panose="00000400000000000000" pitchFamily="2" charset="0"/>
              </a:rPr>
              <a:t>/i4 sfx3izk5 xg34g4n5 kNs2 xeh3izk5, </a:t>
            </a:r>
            <a:r>
              <a:rPr lang="en-US" sz="1200" b="1" dirty="0" err="1" smtClean="0">
                <a:latin typeface="nunacom" panose="00000400000000000000" pitchFamily="2" charset="0"/>
              </a:rPr>
              <a:t>bfx</a:t>
            </a:r>
            <a:r>
              <a:rPr lang="en-US" sz="1200" b="1" dirty="0" smtClean="0">
                <a:latin typeface="nunacom" panose="00000400000000000000" pitchFamily="2" charset="0"/>
              </a:rPr>
              <a:t> r?o3u wkw5 vgpctQk5 </a:t>
            </a:r>
            <a:r>
              <a:rPr lang="en-US" sz="1200" b="1" dirty="0" err="1" smtClean="0">
                <a:latin typeface="nunacom" panose="00000400000000000000" pitchFamily="2" charset="0"/>
              </a:rPr>
              <a:t>tAu</a:t>
            </a:r>
            <a:r>
              <a:rPr lang="en-US" sz="1200" b="1" dirty="0" smtClean="0">
                <a:latin typeface="nunacom" panose="00000400000000000000" pitchFamily="2" charset="0"/>
              </a:rPr>
              <a:t>/slt4.  </a:t>
            </a:r>
            <a:r>
              <a:rPr lang="en-US" sz="1200" b="1" dirty="0" err="1" smtClean="0">
                <a:latin typeface="nunacom" panose="00000400000000000000" pitchFamily="2" charset="0"/>
              </a:rPr>
              <a:t>ryxi</a:t>
            </a:r>
            <a:r>
              <a:rPr lang="en-US" sz="1200" b="1" dirty="0" smtClean="0">
                <a:latin typeface="nunacom" panose="00000400000000000000" pitchFamily="2" charset="0"/>
              </a:rPr>
              <a:t> </a:t>
            </a:r>
            <a:r>
              <a:rPr lang="en-US" sz="1200" b="1" dirty="0" err="1" smtClean="0">
                <a:latin typeface="nunacom" panose="00000400000000000000" pitchFamily="2" charset="0"/>
              </a:rPr>
              <a:t>rNs</a:t>
            </a:r>
            <a:r>
              <a:rPr lang="en-US" sz="1200" b="1" dirty="0" smtClean="0">
                <a:latin typeface="nunacom" panose="00000400000000000000" pitchFamily="2" charset="0"/>
              </a:rPr>
              <a:t>/5 xuhiq5, NmQxc34g5 kNs2 xeh3izk5.</a:t>
            </a:r>
          </a:p>
          <a:p>
            <a:pPr marL="0" indent="0">
              <a:buNone/>
            </a:pPr>
            <a:endParaRPr lang="en-US" sz="1200" b="1" dirty="0">
              <a:latin typeface="nunacom" panose="00000400000000000000" pitchFamily="2" charset="0"/>
            </a:endParaRPr>
          </a:p>
          <a:p>
            <a:pPr marL="0" indent="0">
              <a:buNone/>
            </a:pPr>
            <a:r>
              <a:rPr lang="en-US" sz="1200" b="1" dirty="0" smtClean="0">
                <a:latin typeface="nunacom" panose="00000400000000000000" pitchFamily="2" charset="0"/>
              </a:rPr>
              <a:t>@. kNs2 xeh3izk5 </a:t>
            </a:r>
            <a:r>
              <a:rPr lang="en-US" sz="1200" b="1" dirty="0" err="1" smtClean="0">
                <a:latin typeface="nunacom" panose="00000400000000000000" pitchFamily="2" charset="0"/>
              </a:rPr>
              <a:t>rNs</a:t>
            </a:r>
            <a:r>
              <a:rPr lang="en-US" sz="1200" b="1" dirty="0" smtClean="0">
                <a:latin typeface="nunacom" panose="00000400000000000000" pitchFamily="2" charset="0"/>
              </a:rPr>
              <a:t>/5 gdymJ5, r?o3u wkw5 vgpctQ5 xgDN34bq5 cfAux34, x[if </a:t>
            </a:r>
            <a:r>
              <a:rPr lang="en-US" sz="1200" b="1" dirty="0" err="1" smtClean="0">
                <a:latin typeface="nunacom" panose="00000400000000000000" pitchFamily="2" charset="0"/>
              </a:rPr>
              <a:t>wf</a:t>
            </a:r>
            <a:r>
              <a:rPr lang="en-US" sz="1200" b="1" dirty="0" smtClean="0">
                <a:latin typeface="nunacom" panose="00000400000000000000" pitchFamily="2" charset="0"/>
              </a:rPr>
              <a:t> s/C4bEx5 ydu5y4Xb xqDti4, kNs2 xg3izk5 xqDti4, Nwn5 moZwi4l ydu5y4Xb, xS34t8N34g3l emZsX5 xml yduizk5 </a:t>
            </a:r>
            <a:r>
              <a:rPr lang="en-US" sz="1200" b="1" dirty="0" err="1" smtClean="0">
                <a:latin typeface="nunacom" panose="00000400000000000000" pitchFamily="2" charset="0"/>
              </a:rPr>
              <a:t>xeQxqXb</a:t>
            </a:r>
            <a:r>
              <a:rPr lang="en-US" sz="1200" b="1" dirty="0" smtClean="0">
                <a:latin typeface="nunacom" panose="00000400000000000000" pitchFamily="2" charset="0"/>
              </a:rPr>
              <a:t> s/C4bEx5.  Mwn5 moQxcMEg34.</a:t>
            </a:r>
          </a:p>
          <a:p>
            <a:pPr marL="0" indent="0">
              <a:buNone/>
            </a:pPr>
            <a:endParaRPr lang="en-US" sz="1200" b="1" dirty="0">
              <a:latin typeface="nunacom" panose="00000400000000000000" pitchFamily="2" charset="0"/>
            </a:endParaRPr>
          </a:p>
          <a:p>
            <a:pPr marL="0" indent="0">
              <a:buNone/>
            </a:pPr>
            <a:r>
              <a:rPr lang="en-US" sz="1200" b="1" dirty="0" smtClean="0">
                <a:latin typeface="nunacom" panose="00000400000000000000" pitchFamily="2" charset="0"/>
              </a:rPr>
              <a:t>#. r?o3u wkw5 vgpctQ5 </a:t>
            </a:r>
            <a:r>
              <a:rPr lang="en-US" sz="1200" b="1" dirty="0" err="1" smtClean="0">
                <a:latin typeface="nunacom" panose="00000400000000000000" pitchFamily="2" charset="0"/>
              </a:rPr>
              <a:t>rNs</a:t>
            </a:r>
            <a:r>
              <a:rPr lang="en-US" sz="1200" b="1" dirty="0" smtClean="0">
                <a:latin typeface="nunacom" panose="00000400000000000000" pitchFamily="2" charset="0"/>
              </a:rPr>
              <a:t>/i4 gdymJi4 tAyQx34Xb, x[if </a:t>
            </a:r>
            <a:r>
              <a:rPr lang="en-US" sz="1200" b="1" dirty="0" err="1" smtClean="0">
                <a:latin typeface="nunacom" panose="00000400000000000000" pitchFamily="2" charset="0"/>
              </a:rPr>
              <a:t>wf</a:t>
            </a:r>
            <a:r>
              <a:rPr lang="en-US" sz="1200" b="1" dirty="0" smtClean="0">
                <a:latin typeface="nunacom" panose="00000400000000000000" pitchFamily="2" charset="0"/>
              </a:rPr>
              <a:t> s/C4bEx5 ttCExc34g5 </a:t>
            </a:r>
            <a:r>
              <a:rPr lang="en-US" sz="1200" b="1" dirty="0" err="1" smtClean="0">
                <a:latin typeface="nunacom" panose="00000400000000000000" pitchFamily="2" charset="0"/>
              </a:rPr>
              <a:t>rNs</a:t>
            </a:r>
            <a:r>
              <a:rPr lang="en-US" sz="1200" b="1" dirty="0" smtClean="0">
                <a:latin typeface="nunacom" panose="00000400000000000000" pitchFamily="2" charset="0"/>
              </a:rPr>
              <a:t>/i4 gAyJtu4 ttcu4 gilQ5 r?o3u wkw5 vgpctQfk5.  </a:t>
            </a:r>
            <a:r>
              <a:rPr lang="en-US" sz="1200" b="1" dirty="0" err="1" smtClean="0">
                <a:latin typeface="nunacom" panose="00000400000000000000" pitchFamily="2" charset="0"/>
              </a:rPr>
              <a:t>rNs</a:t>
            </a:r>
            <a:r>
              <a:rPr lang="en-US" sz="1200" b="1" dirty="0" smtClean="0">
                <a:latin typeface="nunacom" panose="00000400000000000000" pitchFamily="2" charset="0"/>
              </a:rPr>
              <a:t>/5l xqoEx3lQ5, r?o3u wkw5 vgpctQ5 ttC4bqi4 xqoExizi4.</a:t>
            </a:r>
          </a:p>
          <a:p>
            <a:pPr marL="0" indent="0">
              <a:buNone/>
            </a:pPr>
            <a:endParaRPr lang="en-US" sz="1200" b="1" dirty="0">
              <a:latin typeface="nunacom" panose="00000400000000000000" pitchFamily="2" charset="0"/>
            </a:endParaRPr>
          </a:p>
          <a:p>
            <a:pPr marL="0" indent="0">
              <a:buNone/>
            </a:pPr>
            <a:r>
              <a:rPr lang="en-US" sz="1200" b="1" dirty="0" smtClean="0">
                <a:latin typeface="nunacom" panose="00000400000000000000" pitchFamily="2" charset="0"/>
              </a:rPr>
              <a:t>$. </a:t>
            </a:r>
            <a:r>
              <a:rPr lang="en-US" sz="1200" b="1" dirty="0" err="1" smtClean="0">
                <a:latin typeface="nunacom" panose="00000400000000000000" pitchFamily="2" charset="0"/>
              </a:rPr>
              <a:t>rNs</a:t>
            </a:r>
            <a:r>
              <a:rPr lang="en-US" sz="1200" b="1" dirty="0" smtClean="0">
                <a:latin typeface="nunacom" panose="00000400000000000000" pitchFamily="2" charset="0"/>
              </a:rPr>
              <a:t>/5 </a:t>
            </a:r>
            <a:r>
              <a:rPr lang="en-US" sz="1200" b="1" dirty="0" err="1" smtClean="0">
                <a:latin typeface="nunacom" panose="00000400000000000000" pitchFamily="2" charset="0"/>
              </a:rPr>
              <a:t>xj</a:t>
            </a:r>
            <a:r>
              <a:rPr lang="en-US" sz="1200" b="1" dirty="0" smtClean="0">
                <a:latin typeface="nunacom" panose="00000400000000000000" pitchFamily="2" charset="0"/>
              </a:rPr>
              <a:t>/sQx34g5 r?o3u wkw5 vgpctQfi5 kNs2 xeh3izk5 xS34t8N34g34 sfxX5, xqoEx3iz, </a:t>
            </a:r>
            <a:r>
              <a:rPr lang="en-US" sz="1200" b="1" dirty="0" err="1" smtClean="0">
                <a:latin typeface="nunacom" panose="00000400000000000000" pitchFamily="2" charset="0"/>
              </a:rPr>
              <a:t>ttCsys</a:t>
            </a:r>
            <a:r>
              <a:rPr lang="en-US" sz="1200" b="1" dirty="0" smtClean="0">
                <a:latin typeface="nunacom" panose="00000400000000000000" pitchFamily="2" charset="0"/>
              </a:rPr>
              <a:t>/Exo4 x[if </a:t>
            </a:r>
            <a:r>
              <a:rPr lang="en-US" sz="1200" b="1" dirty="0" err="1" smtClean="0">
                <a:latin typeface="nunacom" panose="00000400000000000000" pitchFamily="2" charset="0"/>
              </a:rPr>
              <a:t>wf</a:t>
            </a:r>
            <a:r>
              <a:rPr lang="en-US" sz="1200" b="1" dirty="0" smtClean="0">
                <a:latin typeface="nunacom" panose="00000400000000000000" pitchFamily="2" charset="0"/>
              </a:rPr>
              <a:t> s/C4bExi5 G%H s2l5 WxictNQ5.  </a:t>
            </a:r>
            <a:endParaRPr lang="en-US" sz="1200" b="1" dirty="0">
              <a:latin typeface="nunacom" panose="00000400000000000000" pitchFamily="2" charset="0"/>
            </a:endParaRPr>
          </a:p>
        </p:txBody>
      </p:sp>
    </p:spTree>
    <p:extLst>
      <p:ext uri="{BB962C8B-B14F-4D97-AF65-F5344CB8AC3E}">
        <p14:creationId xmlns:p14="http://schemas.microsoft.com/office/powerpoint/2010/main" val="1526576434"/>
      </p:ext>
    </p:extLst>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normAutofit fontScale="90000"/>
          </a:bodyPr>
          <a:lstStyle/>
          <a:p>
            <a:r>
              <a:rPr lang="en-CA" altLang="en-US" dirty="0" err="1" smtClean="0"/>
              <a:t>Meadowbank</a:t>
            </a:r>
            <a:r>
              <a:rPr lang="en-CA" altLang="en-US" dirty="0" smtClean="0"/>
              <a:t> Security Deposit</a:t>
            </a:r>
            <a:r>
              <a:rPr lang="en-CA" altLang="en-US" dirty="0"/>
              <a:t/>
            </a:r>
            <a:br>
              <a:rPr lang="en-CA" altLang="en-US" dirty="0"/>
            </a:br>
            <a:r>
              <a:rPr lang="en-CA" altLang="en-US" sz="3100" dirty="0">
                <a:latin typeface="nunacom" panose="00000400000000000000" pitchFamily="2" charset="0"/>
              </a:rPr>
              <a:t>xS34t8N34g2 sfx3izk5 </a:t>
            </a:r>
            <a:r>
              <a:rPr lang="en-CA" altLang="en-US" sz="3100" dirty="0" err="1">
                <a:latin typeface="nunacom" panose="00000400000000000000" pitchFamily="2" charset="0"/>
              </a:rPr>
              <a:t>rNs</a:t>
            </a:r>
            <a:r>
              <a:rPr lang="en-CA" altLang="en-US" sz="3100" dirty="0">
                <a:latin typeface="nunacom" panose="00000400000000000000" pitchFamily="2" charset="0"/>
              </a:rPr>
              <a:t>/5 gdymJ5</a:t>
            </a:r>
            <a:endParaRPr lang="en-CA" altLang="en-US" sz="3100" dirty="0" smtClean="0">
              <a:latin typeface="nunacom" panose="00000400000000000000" pitchFamily="2" charset="0"/>
            </a:endParaRPr>
          </a:p>
        </p:txBody>
      </p:sp>
      <p:sp>
        <p:nvSpPr>
          <p:cNvPr id="7171" name="Content Placeholder 2"/>
          <p:cNvSpPr>
            <a:spLocks noGrp="1"/>
          </p:cNvSpPr>
          <p:nvPr>
            <p:ph sz="half" idx="1"/>
          </p:nvPr>
        </p:nvSpPr>
        <p:spPr/>
        <p:txBody>
          <a:bodyPr>
            <a:normAutofit fontScale="85000" lnSpcReduction="10000"/>
          </a:bodyPr>
          <a:lstStyle/>
          <a:p>
            <a:pPr marL="0" indent="0">
              <a:buFont typeface="Arial" charset="0"/>
              <a:buNone/>
            </a:pPr>
            <a:r>
              <a:rPr lang="en-CA" altLang="en-US" sz="1800" dirty="0" smtClean="0">
                <a:solidFill>
                  <a:srgbClr val="002060"/>
                </a:solidFill>
                <a:latin typeface="Pigiarniq Light" pitchFamily="2" charset="0"/>
              </a:rPr>
              <a:t>5) The Reclamation Security </a:t>
            </a:r>
            <a:r>
              <a:rPr lang="en-CA" altLang="en-US" sz="1800" dirty="0" smtClean="0">
                <a:solidFill>
                  <a:srgbClr val="002060"/>
                </a:solidFill>
              </a:rPr>
              <a:t>Deposit</a:t>
            </a:r>
            <a:r>
              <a:rPr lang="en-CA" altLang="en-US" sz="1800" dirty="0" smtClean="0">
                <a:solidFill>
                  <a:srgbClr val="002060"/>
                </a:solidFill>
                <a:latin typeface="Pigiarniq Light" pitchFamily="2" charset="0"/>
              </a:rPr>
              <a:t> must be in a form and content acceptable to the KIA. In the normal course, the KIA would require a Letter of Credit, which will ensure it may be accessed by the KIA regardless of AEM’s financial circumstances.</a:t>
            </a:r>
          </a:p>
          <a:p>
            <a:pPr marL="0" indent="0">
              <a:buFont typeface="Arial" charset="0"/>
              <a:buNone/>
            </a:pPr>
            <a:r>
              <a:rPr lang="en-CA" altLang="en-US" sz="1800" dirty="0" smtClean="0">
                <a:solidFill>
                  <a:srgbClr val="002060"/>
                </a:solidFill>
                <a:latin typeface="Pigiarniq Light" pitchFamily="2" charset="0"/>
              </a:rPr>
              <a:t>6) </a:t>
            </a:r>
            <a:r>
              <a:rPr lang="en-CA" altLang="en-US" dirty="0" smtClean="0">
                <a:solidFill>
                  <a:srgbClr val="002060"/>
                </a:solidFill>
                <a:latin typeface="Pigiarniq Light" pitchFamily="2" charset="0"/>
              </a:rPr>
              <a:t>Upon receipt of confirmation from all regulatory bodies governing the Meadowbank Project that AEM has fulfilled all project closure and reclamation requirements, the KIA will release the Reclamation Security Deposit to AEM. </a:t>
            </a:r>
            <a:endParaRPr lang="en-CA" altLang="en-US" sz="1800" dirty="0" smtClean="0">
              <a:solidFill>
                <a:srgbClr val="002060"/>
              </a:solidFill>
              <a:latin typeface="Pigiarniq Light" pitchFamily="2" charset="0"/>
            </a:endParaRPr>
          </a:p>
        </p:txBody>
      </p:sp>
      <p:sp>
        <p:nvSpPr>
          <p:cNvPr id="2" name="Content Placeholder 1"/>
          <p:cNvSpPr>
            <a:spLocks noGrp="1"/>
          </p:cNvSpPr>
          <p:nvPr>
            <p:ph sz="half" idx="2"/>
          </p:nvPr>
        </p:nvSpPr>
        <p:spPr/>
        <p:txBody>
          <a:bodyPr>
            <a:normAutofit fontScale="85000" lnSpcReduction="10000"/>
          </a:bodyPr>
          <a:lstStyle/>
          <a:p>
            <a:pPr marL="0" indent="0">
              <a:buNone/>
            </a:pPr>
            <a:r>
              <a:rPr lang="en-US" sz="2100" b="1" dirty="0" smtClean="0">
                <a:latin typeface="nunacom" panose="00000400000000000000" pitchFamily="2" charset="0"/>
              </a:rPr>
              <a:t>%. xS34t8N34g34 xfx34X5 kNs2 xeh3izk5, </a:t>
            </a:r>
            <a:r>
              <a:rPr lang="en-US" sz="2100" b="1" dirty="0" err="1" smtClean="0">
                <a:latin typeface="nunacom" panose="00000400000000000000" pitchFamily="2" charset="0"/>
              </a:rPr>
              <a:t>rNs</a:t>
            </a:r>
            <a:r>
              <a:rPr lang="en-US" sz="2100" b="1" dirty="0" smtClean="0">
                <a:latin typeface="nunacom" panose="00000400000000000000" pitchFamily="2" charset="0"/>
              </a:rPr>
              <a:t>/5 gdymJ5 xo/Jaiq5 NmQxc34g5 r?o3u wkw5 vgpctQfk5.  </a:t>
            </a:r>
            <a:r>
              <a:rPr lang="en-US" sz="2100" b="1" dirty="0" err="1" smtClean="0">
                <a:latin typeface="nunacom" panose="00000400000000000000" pitchFamily="2" charset="0"/>
              </a:rPr>
              <a:t>ryxi</a:t>
            </a:r>
            <a:r>
              <a:rPr lang="en-US" sz="2100" b="1" dirty="0" smtClean="0">
                <a:latin typeface="nunacom" panose="00000400000000000000" pitchFamily="2" charset="0"/>
              </a:rPr>
              <a:t> x2dbsZJ4g34 </a:t>
            </a:r>
            <a:r>
              <a:rPr lang="en-US" sz="2100" b="1" dirty="0" err="1" smtClean="0">
                <a:latin typeface="nunacom" panose="00000400000000000000" pitchFamily="2" charset="0"/>
              </a:rPr>
              <a:t>rNs</a:t>
            </a:r>
            <a:r>
              <a:rPr lang="en-US" sz="2100" b="1" dirty="0" smtClean="0">
                <a:latin typeface="nunacom" panose="00000400000000000000" pitchFamily="2" charset="0"/>
              </a:rPr>
              <a:t>/</a:t>
            </a:r>
            <a:r>
              <a:rPr lang="en-US" sz="2100" b="1" dirty="0" err="1" smtClean="0">
                <a:latin typeface="nunacom" panose="00000400000000000000" pitchFamily="2" charset="0"/>
              </a:rPr>
              <a:t>oEJi</a:t>
            </a:r>
            <a:r>
              <a:rPr lang="en-US" sz="2100" b="1" dirty="0" smtClean="0">
                <a:latin typeface="nunacom" panose="00000400000000000000" pitchFamily="2" charset="0"/>
              </a:rPr>
              <a:t> ttctA5, xml wkw5 vgpctQ5 </a:t>
            </a:r>
            <a:r>
              <a:rPr lang="en-US" sz="2100" b="1" dirty="0" err="1" smtClean="0">
                <a:latin typeface="nunacom" panose="00000400000000000000" pitchFamily="2" charset="0"/>
              </a:rPr>
              <a:t>ttcsybC</a:t>
            </a:r>
            <a:r>
              <a:rPr lang="en-US" sz="2100" b="1" dirty="0" smtClean="0">
                <a:latin typeface="nunacom" panose="00000400000000000000" pitchFamily="2" charset="0"/>
              </a:rPr>
              <a:t>/34g5 </a:t>
            </a:r>
            <a:r>
              <a:rPr lang="en-US" sz="2100" b="1" dirty="0" err="1" smtClean="0">
                <a:latin typeface="nunacom" panose="00000400000000000000" pitchFamily="2" charset="0"/>
              </a:rPr>
              <a:t>rNs</a:t>
            </a:r>
            <a:r>
              <a:rPr lang="en-US" sz="2100" b="1" dirty="0" smtClean="0">
                <a:latin typeface="nunacom" panose="00000400000000000000" pitchFamily="2" charset="0"/>
              </a:rPr>
              <a:t>/bDNDtu4, s/C4bExi5.</a:t>
            </a:r>
          </a:p>
          <a:p>
            <a:pPr marL="0" indent="0">
              <a:buNone/>
            </a:pPr>
            <a:endParaRPr lang="en-US" sz="1100" b="1" dirty="0">
              <a:latin typeface="nunacom" panose="00000400000000000000" pitchFamily="2" charset="0"/>
            </a:endParaRPr>
          </a:p>
          <a:p>
            <a:pPr marL="0" indent="0">
              <a:buNone/>
            </a:pPr>
            <a:r>
              <a:rPr lang="en-US" sz="2100" b="1" dirty="0" smtClean="0">
                <a:latin typeface="nunacom" panose="00000400000000000000" pitchFamily="2" charset="0"/>
              </a:rPr>
              <a:t>^.</a:t>
            </a:r>
            <a:r>
              <a:rPr lang="en-US" sz="1100" b="1" dirty="0" smtClean="0">
                <a:latin typeface="nunacom" panose="00000400000000000000" pitchFamily="2" charset="0"/>
              </a:rPr>
              <a:t> </a:t>
            </a:r>
            <a:r>
              <a:rPr lang="en-US" sz="2000" b="1" dirty="0" err="1" smtClean="0">
                <a:latin typeface="nunacom" panose="00000400000000000000" pitchFamily="2" charset="0"/>
              </a:rPr>
              <a:t>rNs</a:t>
            </a:r>
            <a:r>
              <a:rPr lang="en-US" sz="2000" b="1" dirty="0" smtClean="0">
                <a:latin typeface="nunacom" panose="00000400000000000000" pitchFamily="2" charset="0"/>
              </a:rPr>
              <a:t>/5 </a:t>
            </a:r>
            <a:r>
              <a:rPr lang="en-US" sz="2000" b="1" dirty="0" err="1" smtClean="0">
                <a:latin typeface="nunacom" panose="00000400000000000000" pitchFamily="2" charset="0"/>
              </a:rPr>
              <a:t>bfx</a:t>
            </a:r>
            <a:r>
              <a:rPr lang="en-US" sz="2000" b="1" dirty="0" smtClean="0">
                <a:latin typeface="nunacom" panose="00000400000000000000" pitchFamily="2" charset="0"/>
              </a:rPr>
              <a:t> xN4bwoJbsmb, x[if </a:t>
            </a:r>
            <a:r>
              <a:rPr lang="en-US" sz="2000" b="1" dirty="0" err="1" smtClean="0">
                <a:latin typeface="nunacom" panose="00000400000000000000" pitchFamily="2" charset="0"/>
              </a:rPr>
              <a:t>wf</a:t>
            </a:r>
            <a:r>
              <a:rPr lang="en-US" sz="2000" b="1" dirty="0" smtClean="0">
                <a:latin typeface="nunacom" panose="00000400000000000000" pitchFamily="2" charset="0"/>
              </a:rPr>
              <a:t> s/C4bEx5 </a:t>
            </a:r>
            <a:r>
              <a:rPr lang="en-US" sz="2000" b="1" dirty="0" err="1" smtClean="0">
                <a:latin typeface="nunacom" panose="00000400000000000000" pitchFamily="2" charset="0"/>
              </a:rPr>
              <a:t>ryxi</a:t>
            </a:r>
            <a:r>
              <a:rPr lang="en-US" sz="2000" b="1" dirty="0" smtClean="0">
                <a:latin typeface="nunacom" panose="00000400000000000000" pitchFamily="2" charset="0"/>
              </a:rPr>
              <a:t> </a:t>
            </a:r>
            <a:r>
              <a:rPr lang="en-US" sz="2000" b="1" dirty="0" err="1" smtClean="0">
                <a:latin typeface="nunacom" panose="00000400000000000000" pitchFamily="2" charset="0"/>
              </a:rPr>
              <a:t>giviC</a:t>
            </a:r>
            <a:r>
              <a:rPr lang="en-US" sz="2000" b="1" dirty="0" smtClean="0">
                <a:latin typeface="nunacom" panose="00000400000000000000" pitchFamily="2" charset="0"/>
              </a:rPr>
              <a:t>/34bq5 s/C4bExk5, xml s/C4bEx5 ttcsyx34ymN/34g5 xS34t8N34g2 svx3iz Nm4m5, tusJl4bi5 WoEcbsJi5.  </a:t>
            </a:r>
            <a:r>
              <a:rPr lang="en-US" sz="2000" b="1" dirty="0" err="1" smtClean="0">
                <a:latin typeface="nunacom" panose="00000400000000000000" pitchFamily="2" charset="0"/>
              </a:rPr>
              <a:t>rNs</a:t>
            </a:r>
            <a:r>
              <a:rPr lang="en-US" sz="2000" b="1" dirty="0" smtClean="0">
                <a:latin typeface="nunacom" panose="00000400000000000000" pitchFamily="2" charset="0"/>
              </a:rPr>
              <a:t>/5 </a:t>
            </a:r>
            <a:r>
              <a:rPr lang="en-US" sz="2000" b="1" dirty="0" err="1" smtClean="0">
                <a:latin typeface="nunacom" panose="00000400000000000000" pitchFamily="2" charset="0"/>
              </a:rPr>
              <a:t>gi</a:t>
            </a:r>
            <a:r>
              <a:rPr lang="en-US" sz="2000" b="1" dirty="0" smtClean="0">
                <a:latin typeface="nunacom" panose="00000400000000000000" pitchFamily="2" charset="0"/>
              </a:rPr>
              <a:t>/</a:t>
            </a:r>
            <a:r>
              <a:rPr lang="en-US" sz="2000" b="1" dirty="0" err="1" smtClean="0">
                <a:latin typeface="nunacom" panose="00000400000000000000" pitchFamily="2" charset="0"/>
              </a:rPr>
              <a:t>soC</a:t>
            </a:r>
            <a:r>
              <a:rPr lang="en-US" sz="2000" b="1" dirty="0" smtClean="0">
                <a:latin typeface="nunacom" panose="00000400000000000000" pitchFamily="2" charset="0"/>
              </a:rPr>
              <a:t>/34g5 x[if </a:t>
            </a:r>
            <a:r>
              <a:rPr lang="en-US" sz="2000" b="1" dirty="0" err="1" smtClean="0">
                <a:latin typeface="nunacom" panose="00000400000000000000" pitchFamily="2" charset="0"/>
              </a:rPr>
              <a:t>wf</a:t>
            </a:r>
            <a:r>
              <a:rPr lang="en-US" sz="2000" b="1" dirty="0" smtClean="0">
                <a:latin typeface="nunacom" panose="00000400000000000000" pitchFamily="2" charset="0"/>
              </a:rPr>
              <a:t> s/C4bExk5, </a:t>
            </a:r>
            <a:r>
              <a:rPr lang="en-US" sz="2000" b="1" dirty="0" err="1" smtClean="0">
                <a:latin typeface="nunacom" panose="00000400000000000000" pitchFamily="2" charset="0"/>
              </a:rPr>
              <a:t>bfx</a:t>
            </a:r>
            <a:r>
              <a:rPr lang="en-US" sz="2000" b="1" dirty="0" smtClean="0">
                <a:latin typeface="nunacom" panose="00000400000000000000" pitchFamily="2" charset="0"/>
              </a:rPr>
              <a:t> Ns5ysmbsMs3mb sfx5yx3izk5 s/C4bEx5.</a:t>
            </a:r>
            <a:endParaRPr lang="en-US" sz="2000" b="1" dirty="0">
              <a:latin typeface="nunacom" panose="00000400000000000000" pitchFamily="2" charset="0"/>
            </a:endParaRPr>
          </a:p>
        </p:txBody>
      </p:sp>
    </p:spTree>
    <p:extLst>
      <p:ext uri="{BB962C8B-B14F-4D97-AF65-F5344CB8AC3E}">
        <p14:creationId xmlns:p14="http://schemas.microsoft.com/office/powerpoint/2010/main" val="3264842957"/>
      </p:ext>
    </p:extLst>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CA" dirty="0" smtClean="0"/>
              <a:t>Questions?</a:t>
            </a:r>
            <a:endParaRPr lang="en-CA" dirty="0"/>
          </a:p>
        </p:txBody>
      </p:sp>
      <p:sp>
        <p:nvSpPr>
          <p:cNvPr id="6" name="Text Placeholder 5"/>
          <p:cNvSpPr>
            <a:spLocks noGrp="1"/>
          </p:cNvSpPr>
          <p:nvPr>
            <p:ph type="body" idx="1"/>
          </p:nvPr>
        </p:nvSpPr>
        <p:spPr/>
        <p:txBody>
          <a:bodyPr/>
          <a:lstStyle/>
          <a:p>
            <a:r>
              <a:rPr lang="en-CA" smtClean="0">
                <a:latin typeface="nunacom" panose="00000400000000000000" pitchFamily="2" charset="0"/>
              </a:rPr>
              <a:t>xW34ht4n5  V</a:t>
            </a:r>
            <a:endParaRPr lang="en-CA">
              <a:latin typeface="nunacom" panose="00000400000000000000" pitchFamily="2" charset="0"/>
            </a:endParaRPr>
          </a:p>
        </p:txBody>
      </p:sp>
    </p:spTree>
    <p:extLst>
      <p:ext uri="{BB962C8B-B14F-4D97-AF65-F5344CB8AC3E}">
        <p14:creationId xmlns:p14="http://schemas.microsoft.com/office/powerpoint/2010/main" val="31050006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Overview			</a:t>
            </a:r>
            <a:r>
              <a:rPr lang="en-CA" dirty="0" err="1" smtClean="0">
                <a:latin typeface="nunacom" panose="00000400000000000000" pitchFamily="2" charset="0"/>
              </a:rPr>
              <a:t>grz</a:t>
            </a:r>
            <a:endParaRPr lang="en-CA" dirty="0"/>
          </a:p>
        </p:txBody>
      </p:sp>
      <p:sp>
        <p:nvSpPr>
          <p:cNvPr id="5" name="Content Placeholder 4"/>
          <p:cNvSpPr>
            <a:spLocks noGrp="1"/>
          </p:cNvSpPr>
          <p:nvPr>
            <p:ph sz="half" idx="1"/>
          </p:nvPr>
        </p:nvSpPr>
        <p:spPr/>
        <p:txBody>
          <a:bodyPr>
            <a:normAutofit fontScale="85000" lnSpcReduction="10000"/>
          </a:bodyPr>
          <a:lstStyle/>
          <a:p>
            <a:pPr>
              <a:buBlip>
                <a:blip r:embed="rId2"/>
              </a:buBlip>
            </a:pPr>
            <a:r>
              <a:rPr lang="en-CA" dirty="0"/>
              <a:t>Resolutions have been tracked in the Nunavut Water Board Excel spreadsheet titled “150114 2AM MEA0815 Preliminary AEM response to Technical Comments revised-ILAE</a:t>
            </a:r>
            <a:r>
              <a:rPr lang="en-CA" dirty="0" smtClean="0"/>
              <a:t>”</a:t>
            </a:r>
          </a:p>
          <a:p>
            <a:pPr>
              <a:buBlip>
                <a:blip r:embed="rId2"/>
              </a:buBlip>
            </a:pPr>
            <a:endParaRPr lang="en-CA" dirty="0"/>
          </a:p>
          <a:p>
            <a:pPr>
              <a:buBlip>
                <a:blip r:embed="rId2"/>
              </a:buBlip>
            </a:pPr>
            <a:r>
              <a:rPr lang="en-CA" dirty="0"/>
              <a:t>This spreadsheet is available on the public registry and is considered part of the public record</a:t>
            </a:r>
          </a:p>
        </p:txBody>
      </p:sp>
      <p:sp>
        <p:nvSpPr>
          <p:cNvPr id="2" name="Content Placeholder 1"/>
          <p:cNvSpPr>
            <a:spLocks noGrp="1"/>
          </p:cNvSpPr>
          <p:nvPr>
            <p:ph sz="half" idx="2"/>
          </p:nvPr>
        </p:nvSpPr>
        <p:spPr/>
        <p:txBody>
          <a:bodyPr>
            <a:normAutofit fontScale="85000" lnSpcReduction="10000"/>
          </a:bodyPr>
          <a:lstStyle/>
          <a:p>
            <a:r>
              <a:rPr lang="en-CA" dirty="0" err="1" smtClean="0">
                <a:latin typeface="nunacom" panose="00000400000000000000" pitchFamily="2" charset="0"/>
              </a:rPr>
              <a:t>WoExEd</a:t>
            </a:r>
            <a:r>
              <a:rPr lang="en-CA" dirty="0" smtClean="0">
                <a:latin typeface="nunacom" panose="00000400000000000000" pitchFamily="2" charset="0"/>
              </a:rPr>
              <a:t>/sJ5 ttCZsymJ5 kNK5 wmoEi3j5 </a:t>
            </a:r>
            <a:r>
              <a:rPr lang="en-CA" dirty="0" err="1" smtClean="0">
                <a:latin typeface="nunacom" panose="00000400000000000000" pitchFamily="2" charset="0"/>
              </a:rPr>
              <a:t>vtmpqb</a:t>
            </a:r>
            <a:r>
              <a:rPr lang="en-CA" dirty="0" smtClean="0">
                <a:latin typeface="nunacom" panose="00000400000000000000" pitchFamily="2" charset="0"/>
              </a:rPr>
              <a:t> </a:t>
            </a:r>
            <a:r>
              <a:rPr lang="en-CA" dirty="0" err="1" smtClean="0">
                <a:latin typeface="nunacom" panose="00000400000000000000" pitchFamily="2" charset="0"/>
              </a:rPr>
              <a:t>cEbs</a:t>
            </a:r>
            <a:r>
              <a:rPr lang="en-CA" dirty="0" smtClean="0">
                <a:latin typeface="nunacom" panose="00000400000000000000" pitchFamily="2" charset="0"/>
              </a:rPr>
              <a:t>/</a:t>
            </a:r>
            <a:r>
              <a:rPr lang="en-CA" dirty="0" err="1" smtClean="0">
                <a:latin typeface="nunacom" panose="00000400000000000000" pitchFamily="2" charset="0"/>
              </a:rPr>
              <a:t>zi</a:t>
            </a:r>
            <a:r>
              <a:rPr lang="en-CA" dirty="0" smtClean="0">
                <a:latin typeface="nunacom" panose="00000400000000000000" pitchFamily="2" charset="0"/>
              </a:rPr>
              <a:t>, NlNwfbo4 </a:t>
            </a:r>
            <a:r>
              <a:rPr lang="en-CA" dirty="0" smtClean="0"/>
              <a:t>“150114 2AM MEA0815 Preliminary AEM response to Technical Comments revised-ILAE”</a:t>
            </a:r>
          </a:p>
          <a:p>
            <a:endParaRPr lang="en-CA" dirty="0">
              <a:latin typeface="nunacom" panose="00000400000000000000" pitchFamily="2" charset="0"/>
            </a:endParaRPr>
          </a:p>
          <a:p>
            <a:r>
              <a:rPr lang="en-CA" dirty="0" err="1">
                <a:latin typeface="nunacom" panose="00000400000000000000" pitchFamily="2" charset="0"/>
              </a:rPr>
              <a:t>b</a:t>
            </a:r>
            <a:r>
              <a:rPr lang="en-CA" dirty="0" err="1" smtClean="0">
                <a:latin typeface="nunacom" panose="00000400000000000000" pitchFamily="2" charset="0"/>
              </a:rPr>
              <a:t>fx</a:t>
            </a:r>
            <a:r>
              <a:rPr lang="en-CA" dirty="0" smtClean="0">
                <a:latin typeface="nunacom" panose="00000400000000000000" pitchFamily="2" charset="0"/>
              </a:rPr>
              <a:t> ttc5 rguxi5 bf/sJ4N3g5 </a:t>
            </a:r>
            <a:r>
              <a:rPr lang="en-CA" dirty="0" err="1" smtClean="0">
                <a:latin typeface="nunacom" panose="00000400000000000000" pitchFamily="2" charset="0"/>
              </a:rPr>
              <a:t>cEbs</a:t>
            </a:r>
            <a:r>
              <a:rPr lang="en-CA" dirty="0" smtClean="0">
                <a:latin typeface="nunacom" panose="00000400000000000000" pitchFamily="2" charset="0"/>
              </a:rPr>
              <a:t>/u xml </a:t>
            </a:r>
            <a:r>
              <a:rPr lang="en-CA" dirty="0" err="1" smtClean="0">
                <a:latin typeface="nunacom" panose="00000400000000000000" pitchFamily="2" charset="0"/>
              </a:rPr>
              <a:t>gdymJi</a:t>
            </a:r>
            <a:r>
              <a:rPr lang="en-CA" dirty="0" smtClean="0">
                <a:latin typeface="nunacom" panose="00000400000000000000" pitchFamily="2" charset="0"/>
              </a:rPr>
              <a:t> bf/sJ4N34gi </a:t>
            </a:r>
            <a:r>
              <a:rPr lang="en-CA" dirty="0" err="1" smtClean="0">
                <a:latin typeface="nunacom" panose="00000400000000000000" pitchFamily="2" charset="0"/>
              </a:rPr>
              <a:t>cEbs</a:t>
            </a:r>
            <a:r>
              <a:rPr lang="en-CA" dirty="0" smtClean="0">
                <a:latin typeface="nunacom" panose="00000400000000000000" pitchFamily="2" charset="0"/>
              </a:rPr>
              <a:t>/ug5</a:t>
            </a:r>
            <a:endParaRPr lang="en-CA" dirty="0">
              <a:latin typeface="nunacom" panose="00000400000000000000" pitchFamily="2" charset="0"/>
            </a:endParaRPr>
          </a:p>
        </p:txBody>
      </p:sp>
    </p:spTree>
    <p:extLst>
      <p:ext uri="{BB962C8B-B14F-4D97-AF65-F5344CB8AC3E}">
        <p14:creationId xmlns:p14="http://schemas.microsoft.com/office/powerpoint/2010/main" val="104601533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dirty="0" smtClean="0"/>
              <a:t>Overview			</a:t>
            </a:r>
            <a:r>
              <a:rPr lang="en-CA" dirty="0" err="1" smtClean="0">
                <a:latin typeface="nunacom" panose="00000400000000000000" pitchFamily="2" charset="0"/>
              </a:rPr>
              <a:t>grz</a:t>
            </a:r>
            <a:endParaRPr lang="en-CA" dirty="0"/>
          </a:p>
        </p:txBody>
      </p:sp>
      <p:sp>
        <p:nvSpPr>
          <p:cNvPr id="5" name="Content Placeholder 4"/>
          <p:cNvSpPr>
            <a:spLocks noGrp="1"/>
          </p:cNvSpPr>
          <p:nvPr>
            <p:ph sz="half" idx="1"/>
          </p:nvPr>
        </p:nvSpPr>
        <p:spPr/>
        <p:txBody>
          <a:bodyPr>
            <a:normAutofit fontScale="77500" lnSpcReduction="20000"/>
          </a:bodyPr>
          <a:lstStyle/>
          <a:p>
            <a:r>
              <a:rPr lang="en-CA" dirty="0" smtClean="0"/>
              <a:t>Here we summarize the primary issues in each of five discussion topics identified by the Nunavut Water Board (NWB) during the Prehearings in January, 2015</a:t>
            </a:r>
          </a:p>
          <a:p>
            <a:r>
              <a:rPr lang="en-CA" dirty="0" smtClean="0"/>
              <a:t>These topics are: </a:t>
            </a:r>
          </a:p>
          <a:p>
            <a:pPr lvl="1"/>
            <a:r>
              <a:rPr lang="en-CA" dirty="0" smtClean="0"/>
              <a:t>Freshwater Quantity</a:t>
            </a:r>
          </a:p>
          <a:p>
            <a:pPr lvl="1"/>
            <a:r>
              <a:rPr lang="en-CA" dirty="0" smtClean="0"/>
              <a:t>Waste Disposal and Management</a:t>
            </a:r>
          </a:p>
          <a:p>
            <a:pPr lvl="1"/>
            <a:r>
              <a:rPr lang="en-CA" dirty="0" smtClean="0"/>
              <a:t>Emergency and Spill Contingency Planning</a:t>
            </a:r>
          </a:p>
          <a:p>
            <a:pPr lvl="1"/>
            <a:r>
              <a:rPr lang="en-CA" dirty="0" smtClean="0"/>
              <a:t>Monitoring</a:t>
            </a:r>
          </a:p>
          <a:p>
            <a:pPr lvl="1"/>
            <a:r>
              <a:rPr lang="en-CA" dirty="0" smtClean="0"/>
              <a:t>Closure and Reclamation Planning</a:t>
            </a:r>
          </a:p>
          <a:p>
            <a:endParaRPr lang="en-CA" dirty="0" smtClean="0"/>
          </a:p>
        </p:txBody>
      </p:sp>
      <p:sp>
        <p:nvSpPr>
          <p:cNvPr id="2" name="Content Placeholder 1"/>
          <p:cNvSpPr>
            <a:spLocks noGrp="1"/>
          </p:cNvSpPr>
          <p:nvPr>
            <p:ph sz="half" idx="2"/>
          </p:nvPr>
        </p:nvSpPr>
        <p:spPr/>
        <p:txBody>
          <a:bodyPr>
            <a:normAutofit fontScale="77500" lnSpcReduction="20000"/>
          </a:bodyPr>
          <a:lstStyle/>
          <a:p>
            <a:r>
              <a:rPr lang="en-CA" dirty="0" err="1" smtClean="0">
                <a:latin typeface="nunacom" panose="00000400000000000000" pitchFamily="2" charset="0"/>
              </a:rPr>
              <a:t>sfx</a:t>
            </a:r>
            <a:r>
              <a:rPr lang="en-CA" dirty="0" smtClean="0">
                <a:latin typeface="nunacom" panose="00000400000000000000" pitchFamily="2" charset="0"/>
              </a:rPr>
              <a:t> bom5 whmosDt4n5, nebsymJ5 </a:t>
            </a:r>
            <a:r>
              <a:rPr lang="en-CA" dirty="0" err="1" smtClean="0">
                <a:latin typeface="nunacom" panose="00000400000000000000" pitchFamily="2" charset="0"/>
              </a:rPr>
              <a:t>kNKu</a:t>
            </a:r>
            <a:r>
              <a:rPr lang="en-CA" dirty="0" smtClean="0">
                <a:latin typeface="nunacom" panose="00000400000000000000" pitchFamily="2" charset="0"/>
              </a:rPr>
              <a:t> wmoEi3j5 vtmoqi5, vtmtlQ5 /</a:t>
            </a:r>
            <a:r>
              <a:rPr lang="en-CA" dirty="0" err="1" smtClean="0">
                <a:latin typeface="nunacom" panose="00000400000000000000" pitchFamily="2" charset="0"/>
              </a:rPr>
              <a:t>kxE</a:t>
            </a:r>
            <a:r>
              <a:rPr lang="en-CA" dirty="0" smtClean="0">
                <a:latin typeface="nunacom" panose="00000400000000000000" pitchFamily="2" charset="0"/>
              </a:rPr>
              <a:t> @)!%u</a:t>
            </a:r>
          </a:p>
          <a:p>
            <a:endParaRPr lang="en-CA" dirty="0">
              <a:latin typeface="nunacom" panose="00000400000000000000" pitchFamily="2" charset="0"/>
            </a:endParaRPr>
          </a:p>
          <a:p>
            <a:r>
              <a:rPr lang="en-CA" dirty="0" smtClean="0">
                <a:latin typeface="nunacom" panose="00000400000000000000" pitchFamily="2" charset="0"/>
              </a:rPr>
              <a:t>whmosDt4n5:</a:t>
            </a:r>
          </a:p>
          <a:p>
            <a:r>
              <a:rPr lang="en-CA" dirty="0">
                <a:latin typeface="nunacom" panose="00000400000000000000" pitchFamily="2" charset="0"/>
              </a:rPr>
              <a:t>b</a:t>
            </a:r>
            <a:r>
              <a:rPr lang="en-CA" dirty="0" smtClean="0">
                <a:latin typeface="nunacom" panose="00000400000000000000" pitchFamily="2" charset="0"/>
              </a:rPr>
              <a:t>y5 bEsaqg5 xuhiq5</a:t>
            </a:r>
          </a:p>
          <a:p>
            <a:r>
              <a:rPr lang="en-CA" dirty="0">
                <a:latin typeface="nunacom" panose="00000400000000000000" pitchFamily="2" charset="0"/>
              </a:rPr>
              <a:t>x</a:t>
            </a:r>
            <a:r>
              <a:rPr lang="en-CA" dirty="0" smtClean="0">
                <a:latin typeface="nunacom" panose="00000400000000000000" pitchFamily="2" charset="0"/>
              </a:rPr>
              <a:t>4bf5 wQbsiq5, xsMiq5l</a:t>
            </a:r>
          </a:p>
          <a:p>
            <a:r>
              <a:rPr lang="en-CA" dirty="0" smtClean="0">
                <a:latin typeface="nunacom" panose="00000400000000000000" pitchFamily="2" charset="0"/>
              </a:rPr>
              <a:t>gxF3N34goEi34 xml slExN34gi4 fFJc34X5 X3N4ymi34</a:t>
            </a:r>
          </a:p>
          <a:p>
            <a:r>
              <a:rPr lang="en-CA" dirty="0" smtClean="0">
                <a:latin typeface="nunacom" panose="00000400000000000000" pitchFamily="2" charset="0"/>
              </a:rPr>
              <a:t>s/C4bExFs2 sfx3izi4 X3N4ymi34 </a:t>
            </a:r>
            <a:endParaRPr lang="en-CA" dirty="0">
              <a:latin typeface="nunacom" panose="00000400000000000000" pitchFamily="2" charset="0"/>
            </a:endParaRPr>
          </a:p>
        </p:txBody>
      </p:sp>
    </p:spTree>
    <p:extLst>
      <p:ext uri="{BB962C8B-B14F-4D97-AF65-F5344CB8AC3E}">
        <p14:creationId xmlns:p14="http://schemas.microsoft.com/office/powerpoint/2010/main" val="16342893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CA" dirty="0" smtClean="0"/>
              <a:t>Guiding Principles	</a:t>
            </a:r>
            <a:r>
              <a:rPr lang="en-CA" dirty="0" smtClean="0">
                <a:latin typeface="nunacom" panose="00000400000000000000" pitchFamily="2" charset="0"/>
              </a:rPr>
              <a:t>WoEi3j5 gCDt5</a:t>
            </a:r>
            <a:endParaRPr lang="en-CA" dirty="0"/>
          </a:p>
        </p:txBody>
      </p:sp>
      <p:sp>
        <p:nvSpPr>
          <p:cNvPr id="5" name="Content Placeholder 4"/>
          <p:cNvSpPr>
            <a:spLocks noGrp="1"/>
          </p:cNvSpPr>
          <p:nvPr>
            <p:ph sz="half" idx="1"/>
          </p:nvPr>
        </p:nvSpPr>
        <p:spPr/>
        <p:txBody>
          <a:bodyPr>
            <a:normAutofit fontScale="85000" lnSpcReduction="20000"/>
          </a:bodyPr>
          <a:lstStyle/>
          <a:p>
            <a:pPr>
              <a:buBlip>
                <a:blip r:embed="rId2"/>
              </a:buBlip>
            </a:pPr>
            <a:r>
              <a:rPr lang="en-CA" dirty="0"/>
              <a:t>Our review is guided by </a:t>
            </a:r>
          </a:p>
          <a:p>
            <a:pPr lvl="1"/>
            <a:r>
              <a:rPr lang="en-CA" dirty="0"/>
              <a:t>Nunavut Water Board’s (NWB) water quality framework</a:t>
            </a:r>
          </a:p>
          <a:p>
            <a:pPr lvl="2">
              <a:buFont typeface="Courier New" panose="02070309020205020404" pitchFamily="49" charset="0"/>
              <a:buChar char="o"/>
            </a:pPr>
            <a:r>
              <a:rPr lang="en-CA" i="1" dirty="0" smtClean="0"/>
              <a:t>“protect</a:t>
            </a:r>
            <a:r>
              <a:rPr lang="en-CA" i="1" dirty="0"/>
              <a:t>, manage and regulate freshwaters in Nunavut in a manner that will provide the optimum benefits for the residents of the territory in particular and Canadians in </a:t>
            </a:r>
            <a:r>
              <a:rPr lang="en-CA" i="1" dirty="0" smtClean="0"/>
              <a:t>general”</a:t>
            </a:r>
            <a:endParaRPr lang="en-CA" i="1" dirty="0"/>
          </a:p>
          <a:p>
            <a:pPr lvl="1"/>
            <a:r>
              <a:rPr lang="en-CA" dirty="0"/>
              <a:t>The Nunavut Land Claims Agreement, and </a:t>
            </a:r>
          </a:p>
          <a:p>
            <a:pPr lvl="1"/>
            <a:r>
              <a:rPr lang="en-CA" dirty="0"/>
              <a:t>The </a:t>
            </a:r>
            <a:r>
              <a:rPr lang="en-CA" dirty="0" smtClean="0"/>
              <a:t>Kivalliq </a:t>
            </a:r>
            <a:r>
              <a:rPr lang="en-CA" dirty="0"/>
              <a:t>Inuit Association’s </a:t>
            </a:r>
            <a:r>
              <a:rPr lang="en-CA" dirty="0" smtClean="0"/>
              <a:t>interest in long term environmental protection for the beneficiaries</a:t>
            </a:r>
            <a:endParaRPr lang="en-CA" dirty="0"/>
          </a:p>
        </p:txBody>
      </p:sp>
      <p:sp>
        <p:nvSpPr>
          <p:cNvPr id="2" name="Content Placeholder 1"/>
          <p:cNvSpPr>
            <a:spLocks noGrp="1"/>
          </p:cNvSpPr>
          <p:nvPr>
            <p:ph sz="half" idx="2"/>
          </p:nvPr>
        </p:nvSpPr>
        <p:spPr/>
        <p:txBody>
          <a:bodyPr>
            <a:normAutofit fontScale="85000" lnSpcReduction="20000"/>
          </a:bodyPr>
          <a:lstStyle/>
          <a:p>
            <a:pPr marL="182880" lvl="1">
              <a:buBlip>
                <a:blip r:embed="rId2"/>
              </a:buBlip>
            </a:pPr>
            <a:r>
              <a:rPr lang="en-CA" dirty="0" smtClean="0">
                <a:latin typeface="nunacom" panose="00000400000000000000" pitchFamily="2" charset="0"/>
              </a:rPr>
              <a:t>cspn3iE/K5 gCDtc34g5 sfiz5</a:t>
            </a:r>
          </a:p>
          <a:p>
            <a:pPr marL="182880" lvl="1">
              <a:buBlip>
                <a:blip r:embed="rId2"/>
              </a:buBlip>
            </a:pPr>
            <a:r>
              <a:rPr lang="en-CA" dirty="0" err="1" smtClean="0">
                <a:latin typeface="nunacom" panose="00000400000000000000" pitchFamily="2" charset="0"/>
              </a:rPr>
              <a:t>kNKu</a:t>
            </a:r>
            <a:r>
              <a:rPr lang="en-CA" dirty="0" smtClean="0">
                <a:latin typeface="nunacom" panose="00000400000000000000" pitchFamily="2" charset="0"/>
              </a:rPr>
              <a:t> wmoEi3j5 </a:t>
            </a:r>
            <a:r>
              <a:rPr lang="en-CA" dirty="0" err="1" smtClean="0">
                <a:latin typeface="nunacom" panose="00000400000000000000" pitchFamily="2" charset="0"/>
              </a:rPr>
              <a:t>vtmpqb</a:t>
            </a:r>
            <a:r>
              <a:rPr lang="en-CA" dirty="0" smtClean="0">
                <a:latin typeface="nunacom" panose="00000400000000000000" pitchFamily="2" charset="0"/>
              </a:rPr>
              <a:t>, wmoEi3j5 </a:t>
            </a:r>
            <a:r>
              <a:rPr lang="en-CA" dirty="0" err="1" smtClean="0">
                <a:latin typeface="nunacom" panose="00000400000000000000" pitchFamily="2" charset="0"/>
              </a:rPr>
              <a:t>WoExEd</a:t>
            </a:r>
            <a:r>
              <a:rPr lang="en-CA" dirty="0" smtClean="0">
                <a:latin typeface="nunacom" panose="00000400000000000000" pitchFamily="2" charset="0"/>
              </a:rPr>
              <a:t>/q5</a:t>
            </a:r>
          </a:p>
          <a:p>
            <a:pPr marL="182880" lvl="1">
              <a:buBlip>
                <a:blip r:embed="rId2"/>
              </a:buBlip>
            </a:pPr>
            <a:r>
              <a:rPr lang="en-CA" i="1" dirty="0" smtClean="0"/>
              <a:t>“</a:t>
            </a:r>
            <a:r>
              <a:rPr lang="en-CA" i="1" dirty="0" smtClean="0">
                <a:latin typeface="nunacom" panose="00000400000000000000" pitchFamily="2" charset="0"/>
              </a:rPr>
              <a:t>uxiElQ5, xsM5yx3lQ5 xml gCtlQ5 WoEx5 wmoEi34 </a:t>
            </a:r>
            <a:r>
              <a:rPr lang="en-CA" i="1" dirty="0" err="1" smtClean="0">
                <a:latin typeface="nunacom" panose="00000400000000000000" pitchFamily="2" charset="0"/>
              </a:rPr>
              <a:t>kNKu</a:t>
            </a:r>
            <a:r>
              <a:rPr lang="en-CA" i="1" dirty="0" smtClean="0">
                <a:latin typeface="nunacom" panose="00000400000000000000" pitchFamily="2" charset="0"/>
              </a:rPr>
              <a:t>, kNKus5 vNbus5l xgtc5yx3ix3mb wml4bi4</a:t>
            </a:r>
            <a:r>
              <a:rPr lang="en-CA" i="1" dirty="0" smtClean="0"/>
              <a:t>”</a:t>
            </a:r>
          </a:p>
          <a:p>
            <a:pPr marL="182880" lvl="1">
              <a:buBlip>
                <a:blip r:embed="rId2"/>
              </a:buBlip>
            </a:pPr>
            <a:r>
              <a:rPr lang="en-CA" dirty="0" smtClean="0">
                <a:latin typeface="nunacom" panose="00000400000000000000" pitchFamily="2" charset="0"/>
              </a:rPr>
              <a:t>gzFf5 </a:t>
            </a:r>
            <a:r>
              <a:rPr lang="en-CA" dirty="0" err="1" smtClean="0">
                <a:latin typeface="nunacom" panose="00000400000000000000" pitchFamily="2" charset="0"/>
              </a:rPr>
              <a:t>xqDtz</a:t>
            </a:r>
            <a:r>
              <a:rPr lang="en-CA" dirty="0" smtClean="0">
                <a:latin typeface="nunacom" panose="00000400000000000000" pitchFamily="2" charset="0"/>
              </a:rPr>
              <a:t>, xml</a:t>
            </a:r>
          </a:p>
          <a:p>
            <a:pPr marL="182880" lvl="1">
              <a:buBlip>
                <a:blip r:embed="rId2"/>
              </a:buBlip>
            </a:pPr>
            <a:r>
              <a:rPr lang="en-CA" dirty="0" smtClean="0">
                <a:latin typeface="nunacom" panose="00000400000000000000" pitchFamily="2" charset="0"/>
              </a:rPr>
              <a:t>r?o3u wkw5 vgpctQ5, yKi3j5 x?toEi34 </a:t>
            </a:r>
            <a:r>
              <a:rPr lang="en-CA" dirty="0" err="1" smtClean="0">
                <a:latin typeface="nunacom" panose="00000400000000000000" pitchFamily="2" charset="0"/>
              </a:rPr>
              <a:t>uxiEiz</a:t>
            </a:r>
            <a:r>
              <a:rPr lang="en-CA" dirty="0" smtClean="0">
                <a:latin typeface="nunacom" panose="00000400000000000000" pitchFamily="2" charset="0"/>
              </a:rPr>
              <a:t>, wkw5 xg5yxd2lQ5</a:t>
            </a:r>
            <a:r>
              <a:rPr lang="en-CA" i="1" dirty="0" smtClean="0">
                <a:latin typeface="nunacom" panose="00000400000000000000" pitchFamily="2" charset="0"/>
              </a:rPr>
              <a:t> </a:t>
            </a:r>
            <a:endParaRPr lang="en-CA" i="1" dirty="0"/>
          </a:p>
        </p:txBody>
      </p:sp>
    </p:spTree>
    <p:extLst>
      <p:ext uri="{BB962C8B-B14F-4D97-AF65-F5344CB8AC3E}">
        <p14:creationId xmlns:p14="http://schemas.microsoft.com/office/powerpoint/2010/main" val="92593050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CA" dirty="0" smtClean="0"/>
              <a:t>Guiding Principles	</a:t>
            </a:r>
            <a:r>
              <a:rPr lang="en-CA" dirty="0" smtClean="0">
                <a:latin typeface="nunacom" panose="00000400000000000000" pitchFamily="2" charset="0"/>
              </a:rPr>
              <a:t>WoEi3j5 gCDt5</a:t>
            </a:r>
            <a:endParaRPr lang="en-CA" dirty="0"/>
          </a:p>
        </p:txBody>
      </p:sp>
      <p:sp>
        <p:nvSpPr>
          <p:cNvPr id="5" name="Content Placeholder 4"/>
          <p:cNvSpPr>
            <a:spLocks noGrp="1"/>
          </p:cNvSpPr>
          <p:nvPr>
            <p:ph sz="half" idx="1"/>
          </p:nvPr>
        </p:nvSpPr>
        <p:spPr/>
        <p:txBody>
          <a:bodyPr>
            <a:normAutofit lnSpcReduction="10000"/>
          </a:bodyPr>
          <a:lstStyle/>
          <a:p>
            <a:pPr>
              <a:buBlip>
                <a:blip r:embed="rId2"/>
              </a:buBlip>
            </a:pPr>
            <a:r>
              <a:rPr lang="en-CA" dirty="0"/>
              <a:t>Our presentation </a:t>
            </a:r>
            <a:r>
              <a:rPr lang="en-CA" dirty="0" smtClean="0"/>
              <a:t>accompanied </a:t>
            </a:r>
            <a:r>
              <a:rPr lang="en-CA" dirty="0"/>
              <a:t>our intervener submission to the NWB: </a:t>
            </a:r>
          </a:p>
          <a:p>
            <a:pPr lvl="1"/>
            <a:r>
              <a:rPr lang="en-CA" dirty="0"/>
              <a:t>“Kivalliq Inuit Association Intervener Submission for 2AM-MEA0815 Meadowbank Water License Renewal Application Public Hearing Process”</a:t>
            </a:r>
          </a:p>
          <a:p>
            <a:pPr marL="274320" lvl="1" indent="0">
              <a:buNone/>
            </a:pPr>
            <a:r>
              <a:rPr lang="en-CA" dirty="0"/>
              <a:t> </a:t>
            </a:r>
          </a:p>
          <a:p>
            <a:pPr marL="274320" lvl="1" indent="0">
              <a:buNone/>
            </a:pPr>
            <a:endParaRPr lang="en-CA" dirty="0"/>
          </a:p>
        </p:txBody>
      </p:sp>
      <p:sp>
        <p:nvSpPr>
          <p:cNvPr id="2" name="Content Placeholder 1"/>
          <p:cNvSpPr>
            <a:spLocks noGrp="1"/>
          </p:cNvSpPr>
          <p:nvPr>
            <p:ph sz="half" idx="2"/>
          </p:nvPr>
        </p:nvSpPr>
        <p:spPr/>
        <p:txBody>
          <a:bodyPr>
            <a:normAutofit lnSpcReduction="10000"/>
          </a:bodyPr>
          <a:lstStyle/>
          <a:p>
            <a:r>
              <a:rPr lang="en-CA" dirty="0" smtClean="0">
                <a:latin typeface="nunacom" panose="00000400000000000000" pitchFamily="2" charset="0"/>
              </a:rPr>
              <a:t>b7N gryQxD5 X3N4gi4 </a:t>
            </a:r>
            <a:r>
              <a:rPr lang="en-CA" dirty="0" err="1" smtClean="0">
                <a:latin typeface="nunacom" panose="00000400000000000000" pitchFamily="2" charset="0"/>
              </a:rPr>
              <a:t>wMscbstlb</a:t>
            </a:r>
            <a:r>
              <a:rPr lang="en-CA" dirty="0" smtClean="0">
                <a:latin typeface="nunacom" panose="00000400000000000000" pitchFamily="2" charset="0"/>
              </a:rPr>
              <a:t> </a:t>
            </a:r>
            <a:r>
              <a:rPr lang="en-CA" dirty="0" err="1" smtClean="0">
                <a:latin typeface="nunacom" panose="00000400000000000000" pitchFamily="2" charset="0"/>
              </a:rPr>
              <a:t>gi</a:t>
            </a:r>
            <a:r>
              <a:rPr lang="en-CA" dirty="0" smtClean="0">
                <a:latin typeface="nunacom" panose="00000400000000000000" pitchFamily="2" charset="0"/>
              </a:rPr>
              <a:t>/symJ34, kNK5 wmoEi3j5 vtmpqk5:</a:t>
            </a:r>
          </a:p>
          <a:p>
            <a:r>
              <a:rPr lang="en-CA" sz="2400" dirty="0" smtClean="0"/>
              <a:t>“</a:t>
            </a:r>
            <a:r>
              <a:rPr lang="en-CA" sz="2400" dirty="0" smtClean="0">
                <a:latin typeface="nunacom" panose="00000400000000000000" pitchFamily="2" charset="0"/>
              </a:rPr>
              <a:t>r?o3u wkw5 vgpctQ5, </a:t>
            </a:r>
            <a:r>
              <a:rPr lang="en-CA" sz="2400" dirty="0" err="1" smtClean="0">
                <a:latin typeface="nunacom" panose="00000400000000000000" pitchFamily="2" charset="0"/>
              </a:rPr>
              <a:t>WoExEd</a:t>
            </a:r>
            <a:r>
              <a:rPr lang="en-CA" sz="2400" dirty="0" smtClean="0">
                <a:latin typeface="nunacom" panose="00000400000000000000" pitchFamily="2" charset="0"/>
              </a:rPr>
              <a:t>/sJi4 giycbsJ34, xS34t8N34gu wmoEi3j5 Nwn5 </a:t>
            </a:r>
            <a:r>
              <a:rPr lang="en-CA" sz="2400" dirty="0" err="1" smtClean="0">
                <a:latin typeface="nunacom" panose="00000400000000000000" pitchFamily="2" charset="0"/>
              </a:rPr>
              <a:t>kbad</a:t>
            </a:r>
            <a:r>
              <a:rPr lang="en-CA" sz="2400" dirty="0" smtClean="0">
                <a:latin typeface="nunacom" panose="00000400000000000000" pitchFamily="2" charset="0"/>
              </a:rPr>
              <a:t>/</a:t>
            </a:r>
            <a:r>
              <a:rPr lang="en-CA" sz="2400" dirty="0" err="1" smtClean="0">
                <a:latin typeface="nunacom" panose="00000400000000000000" pitchFamily="2" charset="0"/>
              </a:rPr>
              <a:t>stlA</a:t>
            </a:r>
            <a:r>
              <a:rPr lang="en-CA" sz="2400" dirty="0" smtClean="0">
                <a:latin typeface="nunacom" panose="00000400000000000000" pitchFamily="2" charset="0"/>
              </a:rPr>
              <a:t>, NlNwfbo4 </a:t>
            </a:r>
            <a:r>
              <a:rPr lang="en-CA" sz="2400" dirty="0" smtClean="0"/>
              <a:t>2AM-MEA0815, </a:t>
            </a:r>
            <a:r>
              <a:rPr lang="en-CA" sz="2400" dirty="0" smtClean="0">
                <a:latin typeface="nunacom" panose="00000400000000000000" pitchFamily="2" charset="0"/>
              </a:rPr>
              <a:t>vtmJx3tlQ5</a:t>
            </a:r>
            <a:endParaRPr lang="en-CA" sz="2400" dirty="0"/>
          </a:p>
        </p:txBody>
      </p:sp>
    </p:spTree>
    <p:extLst>
      <p:ext uri="{BB962C8B-B14F-4D97-AF65-F5344CB8AC3E}">
        <p14:creationId xmlns:p14="http://schemas.microsoft.com/office/powerpoint/2010/main" val="39115321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dirty="0" smtClean="0"/>
              <a:t>Overview of Issues</a:t>
            </a:r>
            <a:endParaRPr lang="en-CA" dirty="0"/>
          </a:p>
        </p:txBody>
      </p:sp>
      <p:sp>
        <p:nvSpPr>
          <p:cNvPr id="5" name="Text Placeholder 4"/>
          <p:cNvSpPr>
            <a:spLocks noGrp="1"/>
          </p:cNvSpPr>
          <p:nvPr>
            <p:ph type="body" idx="1"/>
          </p:nvPr>
        </p:nvSpPr>
        <p:spPr/>
        <p:txBody>
          <a:bodyPr/>
          <a:lstStyle/>
          <a:p>
            <a:r>
              <a:rPr lang="en-CA" dirty="0" err="1" smtClean="0">
                <a:latin typeface="nunacom" panose="00000400000000000000" pitchFamily="2" charset="0"/>
              </a:rPr>
              <a:t>WoExEd</a:t>
            </a:r>
            <a:r>
              <a:rPr lang="en-CA" dirty="0" smtClean="0">
                <a:latin typeface="nunacom" panose="00000400000000000000" pitchFamily="2" charset="0"/>
              </a:rPr>
              <a:t>/</a:t>
            </a:r>
            <a:r>
              <a:rPr lang="en-CA" dirty="0" err="1" smtClean="0">
                <a:latin typeface="nunacom" panose="00000400000000000000" pitchFamily="2" charset="0"/>
              </a:rPr>
              <a:t>sJi</a:t>
            </a:r>
            <a:r>
              <a:rPr lang="en-CA" dirty="0" smtClean="0">
                <a:latin typeface="nunacom" panose="00000400000000000000" pitchFamily="2" charset="0"/>
              </a:rPr>
              <a:t> whmosDt4n5</a:t>
            </a:r>
            <a:endParaRPr lang="en-CA" dirty="0">
              <a:latin typeface="nunacom" panose="00000400000000000000" pitchFamily="2" charset="0"/>
            </a:endParaRPr>
          </a:p>
        </p:txBody>
      </p:sp>
    </p:spTree>
    <p:extLst>
      <p:ext uri="{BB962C8B-B14F-4D97-AF65-F5344CB8AC3E}">
        <p14:creationId xmlns:p14="http://schemas.microsoft.com/office/powerpoint/2010/main" val="8040627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Freshwater </a:t>
            </a:r>
            <a:r>
              <a:rPr lang="en-CA" dirty="0" smtClean="0"/>
              <a:t>Quantity	</a:t>
            </a:r>
            <a:r>
              <a:rPr lang="en-CA" dirty="0" smtClean="0">
                <a:latin typeface="nunacom" panose="00000400000000000000" pitchFamily="2" charset="0"/>
              </a:rPr>
              <a:t>bEsaqg5 wmw5 xg3iq5</a:t>
            </a:r>
            <a:endParaRPr lang="en-CA" dirty="0"/>
          </a:p>
        </p:txBody>
      </p:sp>
      <p:sp>
        <p:nvSpPr>
          <p:cNvPr id="3" name="Content Placeholder 2"/>
          <p:cNvSpPr>
            <a:spLocks noGrp="1"/>
          </p:cNvSpPr>
          <p:nvPr>
            <p:ph sz="half" idx="1"/>
          </p:nvPr>
        </p:nvSpPr>
        <p:spPr/>
        <p:txBody>
          <a:bodyPr>
            <a:normAutofit fontScale="77500" lnSpcReduction="20000"/>
          </a:bodyPr>
          <a:lstStyle/>
          <a:p>
            <a:r>
              <a:rPr lang="en-CA" dirty="0"/>
              <a:t>KIR-IR-01</a:t>
            </a:r>
            <a:r>
              <a:rPr lang="en-CA" dirty="0" smtClean="0"/>
              <a:t>, 01B, 23</a:t>
            </a:r>
          </a:p>
          <a:p>
            <a:endParaRPr lang="en-CA" dirty="0" smtClean="0"/>
          </a:p>
          <a:p>
            <a:r>
              <a:rPr lang="en-CA" dirty="0" smtClean="0"/>
              <a:t>Concern with the increase in freshwater requested by AEM and the impact it may have on Third Portage Lake</a:t>
            </a:r>
          </a:p>
          <a:p>
            <a:endParaRPr lang="en-CA" dirty="0" smtClean="0"/>
          </a:p>
          <a:p>
            <a:r>
              <a:rPr lang="en-CA" dirty="0" smtClean="0"/>
              <a:t>AEM and KIA have resolved the issues.  AEM has:</a:t>
            </a:r>
          </a:p>
          <a:p>
            <a:pPr lvl="1"/>
            <a:r>
              <a:rPr lang="en-CA" dirty="0" smtClean="0"/>
              <a:t>Agreed to a staged annual water usage in the water license to reflect anticipated freshwater usage</a:t>
            </a:r>
          </a:p>
          <a:p>
            <a:pPr lvl="1"/>
            <a:r>
              <a:rPr lang="en-CA" dirty="0" smtClean="0"/>
              <a:t>Demonstrated water usage will have no negative impact on Third Portage Lake</a:t>
            </a:r>
          </a:p>
          <a:p>
            <a:endParaRPr lang="en-CA" dirty="0"/>
          </a:p>
        </p:txBody>
      </p:sp>
      <p:sp>
        <p:nvSpPr>
          <p:cNvPr id="4" name="Content Placeholder 3"/>
          <p:cNvSpPr>
            <a:spLocks noGrp="1"/>
          </p:cNvSpPr>
          <p:nvPr>
            <p:ph sz="half" idx="2"/>
          </p:nvPr>
        </p:nvSpPr>
        <p:spPr/>
        <p:txBody>
          <a:bodyPr>
            <a:normAutofit fontScale="77500" lnSpcReduction="20000"/>
          </a:bodyPr>
          <a:lstStyle/>
          <a:p>
            <a:r>
              <a:rPr lang="en-CA" dirty="0" smtClean="0"/>
              <a:t>KIR-IR-01, 01B, 23</a:t>
            </a:r>
          </a:p>
          <a:p>
            <a:endParaRPr lang="en-CA" dirty="0"/>
          </a:p>
          <a:p>
            <a:r>
              <a:rPr lang="en-CA" dirty="0" err="1" smtClean="0">
                <a:latin typeface="nunacom" panose="00000400000000000000" pitchFamily="2" charset="0"/>
              </a:rPr>
              <a:t>whmQ</a:t>
            </a:r>
            <a:r>
              <a:rPr lang="en-CA" dirty="0" smtClean="0">
                <a:latin typeface="nunacom" panose="00000400000000000000" pitchFamily="2" charset="0"/>
              </a:rPr>
              <a:t>/sJ34 x[if </a:t>
            </a:r>
            <a:r>
              <a:rPr lang="en-CA" dirty="0" err="1" smtClean="0">
                <a:latin typeface="nunacom" panose="00000400000000000000" pitchFamily="2" charset="0"/>
              </a:rPr>
              <a:t>wf</a:t>
            </a:r>
            <a:r>
              <a:rPr lang="en-CA" dirty="0" smtClean="0">
                <a:latin typeface="nunacom" panose="00000400000000000000" pitchFamily="2" charset="0"/>
              </a:rPr>
              <a:t> s/C4bEx5 xgDx3iz5 xqi34nu4 wm3u4, </a:t>
            </a:r>
            <a:r>
              <a:rPr lang="en-CA" dirty="0" err="1" smtClean="0">
                <a:latin typeface="nunacom" panose="00000400000000000000" pitchFamily="2" charset="0"/>
              </a:rPr>
              <a:t>bmN</a:t>
            </a:r>
            <a:r>
              <a:rPr lang="en-CA" dirty="0" smtClean="0">
                <a:latin typeface="nunacom" panose="00000400000000000000" pitchFamily="2" charset="0"/>
              </a:rPr>
              <a:t> x4g3ic3ix3mb by3u4 xto4 </a:t>
            </a:r>
            <a:r>
              <a:rPr lang="en-CA" dirty="0" smtClean="0"/>
              <a:t>Third Portage Lake</a:t>
            </a:r>
          </a:p>
          <a:p>
            <a:r>
              <a:rPr lang="en-CA" dirty="0" smtClean="0">
                <a:latin typeface="nunacom" panose="00000400000000000000" pitchFamily="2" charset="0"/>
              </a:rPr>
              <a:t>x[if </a:t>
            </a:r>
            <a:r>
              <a:rPr lang="en-CA" dirty="0" err="1" smtClean="0">
                <a:latin typeface="nunacom" panose="00000400000000000000" pitchFamily="2" charset="0"/>
              </a:rPr>
              <a:t>wf</a:t>
            </a:r>
            <a:r>
              <a:rPr lang="en-CA" dirty="0" smtClean="0">
                <a:latin typeface="nunacom" panose="00000400000000000000" pitchFamily="2" charset="0"/>
              </a:rPr>
              <a:t> s/C4bEx5 xml r?o3u wkw5 vgpctQ5 xqctQ4ymo34g4 b2huz. s/C4bEx5 srsbm5 wm3u4 xg34bui4 gro4u4 gn34t5yb3ix34g5</a:t>
            </a:r>
          </a:p>
          <a:p>
            <a:r>
              <a:rPr lang="en-CA" dirty="0" smtClean="0">
                <a:latin typeface="nunacom" panose="00000400000000000000" pitchFamily="2" charset="0"/>
              </a:rPr>
              <a:t>wm34 xgZsJ34, x4giz wLwJbsixqg34, </a:t>
            </a:r>
            <a:r>
              <a:rPr lang="en-CA" dirty="0" smtClean="0"/>
              <a:t>Third Portage Lake, </a:t>
            </a:r>
            <a:r>
              <a:rPr lang="en-CA" dirty="0" smtClean="0">
                <a:latin typeface="nunacom" panose="00000400000000000000" pitchFamily="2" charset="0"/>
              </a:rPr>
              <a:t>by3u4</a:t>
            </a:r>
            <a:endParaRPr lang="en-CA" dirty="0">
              <a:latin typeface="nunacom" panose="00000400000000000000" pitchFamily="2" charset="0"/>
            </a:endParaRPr>
          </a:p>
        </p:txBody>
      </p:sp>
    </p:spTree>
    <p:extLst>
      <p:ext uri="{BB962C8B-B14F-4D97-AF65-F5344CB8AC3E}">
        <p14:creationId xmlns:p14="http://schemas.microsoft.com/office/powerpoint/2010/main" val="18017717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a:t>Waste Disposal and </a:t>
            </a:r>
            <a:r>
              <a:rPr lang="en-CA" dirty="0" smtClean="0"/>
              <a:t>Management </a:t>
            </a:r>
            <a:br>
              <a:rPr lang="en-CA" dirty="0" smtClean="0"/>
            </a:br>
            <a:r>
              <a:rPr lang="en-CA" sz="3600" dirty="0" smtClean="0">
                <a:latin typeface="nunacom" panose="00000400000000000000" pitchFamily="2" charset="0"/>
              </a:rPr>
              <a:t>x4bf5 wQbsiq5 xml xsMiq5</a:t>
            </a:r>
            <a:endParaRPr lang="en-CA" dirty="0"/>
          </a:p>
        </p:txBody>
      </p:sp>
      <p:sp>
        <p:nvSpPr>
          <p:cNvPr id="3" name="Content Placeholder 2"/>
          <p:cNvSpPr>
            <a:spLocks noGrp="1"/>
          </p:cNvSpPr>
          <p:nvPr>
            <p:ph sz="half" idx="1"/>
          </p:nvPr>
        </p:nvSpPr>
        <p:spPr/>
        <p:txBody>
          <a:bodyPr>
            <a:normAutofit fontScale="62500" lnSpcReduction="20000"/>
          </a:bodyPr>
          <a:lstStyle/>
          <a:p>
            <a:r>
              <a:rPr lang="en-CA" dirty="0"/>
              <a:t>KIA-IR-25</a:t>
            </a:r>
          </a:p>
          <a:p>
            <a:endParaRPr lang="en-CA" dirty="0" smtClean="0"/>
          </a:p>
          <a:p>
            <a:r>
              <a:rPr lang="en-CA" dirty="0" smtClean="0"/>
              <a:t>Concern </a:t>
            </a:r>
            <a:r>
              <a:rPr lang="en-CA" dirty="0"/>
              <a:t>with seepage from the tailings storage facility into the receiving </a:t>
            </a:r>
            <a:r>
              <a:rPr lang="en-CA" dirty="0" smtClean="0"/>
              <a:t>environment, specifically elevated cyanide concentrations</a:t>
            </a:r>
            <a:endParaRPr lang="en-CA" dirty="0"/>
          </a:p>
          <a:p>
            <a:endParaRPr lang="en-CA" dirty="0" smtClean="0"/>
          </a:p>
          <a:p>
            <a:r>
              <a:rPr lang="en-CA" dirty="0" smtClean="0"/>
              <a:t>AEM </a:t>
            </a:r>
            <a:r>
              <a:rPr lang="en-CA" dirty="0"/>
              <a:t>has resolved this issue with the </a:t>
            </a:r>
            <a:r>
              <a:rPr lang="en-CA" dirty="0" smtClean="0"/>
              <a:t>KIA</a:t>
            </a:r>
            <a:endParaRPr lang="en-CA" dirty="0"/>
          </a:p>
          <a:p>
            <a:r>
              <a:rPr lang="en-CA" dirty="0" smtClean="0"/>
              <a:t>AEM will update the Freshet Action Plan to the KIA’s agreed satisfaction</a:t>
            </a:r>
          </a:p>
          <a:p>
            <a:r>
              <a:rPr lang="en-CA" dirty="0" smtClean="0"/>
              <a:t>This includes continued monitoring of the receiving environment and mitigation actions to prevent further seepage from the Tailings Storage Facility through the rock storage facility</a:t>
            </a:r>
            <a:endParaRPr lang="en-CA" dirty="0"/>
          </a:p>
        </p:txBody>
      </p:sp>
      <p:sp>
        <p:nvSpPr>
          <p:cNvPr id="4" name="Content Placeholder 3"/>
          <p:cNvSpPr>
            <a:spLocks noGrp="1"/>
          </p:cNvSpPr>
          <p:nvPr>
            <p:ph sz="half" idx="2"/>
          </p:nvPr>
        </p:nvSpPr>
        <p:spPr/>
        <p:txBody>
          <a:bodyPr>
            <a:normAutofit fontScale="62500" lnSpcReduction="20000"/>
          </a:bodyPr>
          <a:lstStyle/>
          <a:p>
            <a:r>
              <a:rPr lang="en-CA" dirty="0" smtClean="0"/>
              <a:t>KIA-IR-25</a:t>
            </a:r>
          </a:p>
          <a:p>
            <a:endParaRPr lang="en-CA" dirty="0"/>
          </a:p>
          <a:p>
            <a:r>
              <a:rPr lang="en-CA" dirty="0" err="1" smtClean="0">
                <a:latin typeface="nunacom" panose="00000400000000000000" pitchFamily="2" charset="0"/>
              </a:rPr>
              <a:t>whmQ</a:t>
            </a:r>
            <a:r>
              <a:rPr lang="en-CA" dirty="0" smtClean="0">
                <a:latin typeface="nunacom" panose="00000400000000000000" pitchFamily="2" charset="0"/>
              </a:rPr>
              <a:t>/sJ34 wm3lu4 vt34hwF4 </a:t>
            </a:r>
            <a:r>
              <a:rPr lang="en-CA" dirty="0" err="1" smtClean="0">
                <a:latin typeface="nunacom" panose="00000400000000000000" pitchFamily="2" charset="0"/>
              </a:rPr>
              <a:t>cuiz</a:t>
            </a:r>
            <a:r>
              <a:rPr lang="en-CA" dirty="0" smtClean="0">
                <a:latin typeface="nunacom" panose="00000400000000000000" pitchFamily="2" charset="0"/>
              </a:rPr>
              <a:t>, NjgwN34, x?tj5, </a:t>
            </a:r>
            <a:r>
              <a:rPr lang="en-CA" dirty="0" err="1" smtClean="0">
                <a:latin typeface="nunacom" panose="00000400000000000000" pitchFamily="2" charset="0"/>
              </a:rPr>
              <a:t>bmN</a:t>
            </a:r>
            <a:r>
              <a:rPr lang="en-CA" dirty="0" smtClean="0">
                <a:latin typeface="nunacom" panose="00000400000000000000" pitchFamily="2" charset="0"/>
              </a:rPr>
              <a:t> gdN34gi4 slExN34gc3m5</a:t>
            </a:r>
          </a:p>
          <a:p>
            <a:endParaRPr lang="en-CA" dirty="0">
              <a:latin typeface="nunacom" panose="00000400000000000000" pitchFamily="2" charset="0"/>
            </a:endParaRPr>
          </a:p>
          <a:p>
            <a:r>
              <a:rPr lang="en-CA" dirty="0" smtClean="0">
                <a:latin typeface="nunacom" panose="00000400000000000000" pitchFamily="2" charset="0"/>
              </a:rPr>
              <a:t>x[if </a:t>
            </a:r>
            <a:r>
              <a:rPr lang="en-CA" dirty="0" err="1" smtClean="0">
                <a:latin typeface="nunacom" panose="00000400000000000000" pitchFamily="2" charset="0"/>
              </a:rPr>
              <a:t>wf</a:t>
            </a:r>
            <a:r>
              <a:rPr lang="en-CA" dirty="0" smtClean="0">
                <a:latin typeface="nunacom" panose="00000400000000000000" pitchFamily="2" charset="0"/>
              </a:rPr>
              <a:t> s/C4bEx5 xml r?o3u wkw5 vgpctQ5 </a:t>
            </a:r>
            <a:r>
              <a:rPr lang="en-CA" dirty="0" err="1" smtClean="0">
                <a:latin typeface="nunacom" panose="00000400000000000000" pitchFamily="2" charset="0"/>
              </a:rPr>
              <a:t>bmN</a:t>
            </a:r>
            <a:r>
              <a:rPr lang="en-CA" dirty="0" smtClean="0">
                <a:latin typeface="nunacom" panose="00000400000000000000" pitchFamily="2" charset="0"/>
              </a:rPr>
              <a:t> xeymoZ5</a:t>
            </a:r>
          </a:p>
          <a:p>
            <a:r>
              <a:rPr lang="en-CA" dirty="0" smtClean="0">
                <a:latin typeface="nunacom" panose="00000400000000000000" pitchFamily="2" charset="0"/>
              </a:rPr>
              <a:t>x[if </a:t>
            </a:r>
            <a:r>
              <a:rPr lang="en-CA" dirty="0" err="1" smtClean="0">
                <a:latin typeface="nunacom" panose="00000400000000000000" pitchFamily="2" charset="0"/>
              </a:rPr>
              <a:t>wf</a:t>
            </a:r>
            <a:r>
              <a:rPr lang="en-CA" dirty="0" smtClean="0">
                <a:latin typeface="nunacom" panose="00000400000000000000" pitchFamily="2" charset="0"/>
              </a:rPr>
              <a:t> s/C4bEx5 WoExqi4 gryt5yb3ix34g5 r?o3u wkw5 vgpctQfi4, </a:t>
            </a:r>
            <a:r>
              <a:rPr lang="en-CA" dirty="0" err="1" smtClean="0">
                <a:latin typeface="nunacom" panose="00000400000000000000" pitchFamily="2" charset="0"/>
              </a:rPr>
              <a:t>NmQ</a:t>
            </a:r>
            <a:r>
              <a:rPr lang="en-CA" dirty="0" smtClean="0">
                <a:latin typeface="nunacom" panose="00000400000000000000" pitchFamily="2" charset="0"/>
              </a:rPr>
              <a:t>/wi4l</a:t>
            </a:r>
          </a:p>
          <a:p>
            <a:r>
              <a:rPr lang="en-CA" dirty="0" smtClean="0">
                <a:latin typeface="nunacom" panose="00000400000000000000" pitchFamily="2" charset="0"/>
              </a:rPr>
              <a:t>f[FsJ5l by5 cspnZszwN3lt4 xml xeQx34blQ5 xeQxc34Xb, cug5l xeQx34b3lQ5, xml nSuF5 xeQx34b3lQ5</a:t>
            </a:r>
            <a:endParaRPr lang="en-CA" dirty="0">
              <a:latin typeface="nunacom" panose="00000400000000000000" pitchFamily="2" charset="0"/>
            </a:endParaRPr>
          </a:p>
        </p:txBody>
      </p:sp>
    </p:spTree>
    <p:extLst>
      <p:ext uri="{BB962C8B-B14F-4D97-AF65-F5344CB8AC3E}">
        <p14:creationId xmlns:p14="http://schemas.microsoft.com/office/powerpoint/2010/main" val="15619857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1_Clarity">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4146</TotalTime>
  <Words>2835</Words>
  <Application>Microsoft Office PowerPoint</Application>
  <PresentationFormat>On-screen Show (4:3)</PresentationFormat>
  <Paragraphs>369</Paragraphs>
  <Slides>26</Slides>
  <Notes>0</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Clarity</vt:lpstr>
      <vt:lpstr>1_Clarity</vt:lpstr>
      <vt:lpstr>xS34t8N34gu wmoEi3j5 Mwn5 kba34tiz</vt:lpstr>
      <vt:lpstr>Overview   grz</vt:lpstr>
      <vt:lpstr>Overview   grz</vt:lpstr>
      <vt:lpstr>Overview   grz</vt:lpstr>
      <vt:lpstr>Guiding Principles WoEi3j5 gCDt5</vt:lpstr>
      <vt:lpstr>Guiding Principles WoEi3j5 gCDt5</vt:lpstr>
      <vt:lpstr>Overview of Issues</vt:lpstr>
      <vt:lpstr>Freshwater Quantity bEsaqg5 wmw5 xg3iq5</vt:lpstr>
      <vt:lpstr>Waste Disposal and Management  x4bf5 wQbsiq5 xml xsMiq5</vt:lpstr>
      <vt:lpstr>Emergency and Spill Contingency Planning   gxF3N34goEi34 xml fFJc34X5 X3N4ymiz</vt:lpstr>
      <vt:lpstr>Monitoring cspn3i34</vt:lpstr>
      <vt:lpstr>Monitoring   cspn3i34</vt:lpstr>
      <vt:lpstr>Monitoring   cspn3i34</vt:lpstr>
      <vt:lpstr>Closure and Reclamation Planning s/C4bEx5 svx3izb X3N4ymiz</vt:lpstr>
      <vt:lpstr>SECURITY   rNs/5 gdymJ5</vt:lpstr>
      <vt:lpstr>Security   rNs/5 gdbsymJ5</vt:lpstr>
      <vt:lpstr>Security   rNs/5 gdymJ5</vt:lpstr>
      <vt:lpstr>Security   rNs/5 gdymJ5</vt:lpstr>
      <vt:lpstr>Security   rNs/5 gdymJ5</vt:lpstr>
      <vt:lpstr>Security   rNs/5 gdymJ5</vt:lpstr>
      <vt:lpstr>Meadowbank Security Deposit rNs/5 gdymJ5 xSt8N34g2 sfxizk5 xg34g4n5</vt:lpstr>
      <vt:lpstr>Meadowbank Security Deposit rNs/5 gdymJ5 xSt8N34g2 sfxizk5 xg34g4n5</vt:lpstr>
      <vt:lpstr>Meadowbank Security Deposit</vt:lpstr>
      <vt:lpstr>Meadowbank Security Deposit xS34t8N34g2 sfx3izk5 rNs/5 gdymJ5</vt:lpstr>
      <vt:lpstr>Meadowbank Security Deposit xS34t8N34g2 sfx3izk5 rNs/5 gdymJ5</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Nesbitt</dc:creator>
  <cp:lastModifiedBy>licensing</cp:lastModifiedBy>
  <cp:revision>412</cp:revision>
  <dcterms:created xsi:type="dcterms:W3CDTF">2015-01-05T19:10:19Z</dcterms:created>
  <dcterms:modified xsi:type="dcterms:W3CDTF">2015-05-19T21:43:03Z</dcterms:modified>
</cp:coreProperties>
</file>