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4"/>
  </p:notesMasterIdLst>
  <p:handoutMasterIdLst>
    <p:handoutMasterId r:id="rId65"/>
  </p:handoutMasterIdLst>
  <p:sldIdLst>
    <p:sldId id="256" r:id="rId2"/>
    <p:sldId id="257" r:id="rId3"/>
    <p:sldId id="377" r:id="rId4"/>
    <p:sldId id="299" r:id="rId5"/>
    <p:sldId id="378" r:id="rId6"/>
    <p:sldId id="362"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63" r:id="rId21"/>
    <p:sldId id="301" r:id="rId22"/>
    <p:sldId id="312" r:id="rId23"/>
    <p:sldId id="302" r:id="rId24"/>
    <p:sldId id="313" r:id="rId25"/>
    <p:sldId id="303" r:id="rId26"/>
    <p:sldId id="314" r:id="rId27"/>
    <p:sldId id="304" r:id="rId28"/>
    <p:sldId id="315" r:id="rId29"/>
    <p:sldId id="308" r:id="rId30"/>
    <p:sldId id="318" r:id="rId31"/>
    <p:sldId id="320" r:id="rId32"/>
    <p:sldId id="330" r:id="rId33"/>
    <p:sldId id="321" r:id="rId34"/>
    <p:sldId id="331" r:id="rId35"/>
    <p:sldId id="327" r:id="rId36"/>
    <p:sldId id="335" r:id="rId37"/>
    <p:sldId id="328" r:id="rId38"/>
    <p:sldId id="336" r:id="rId39"/>
    <p:sldId id="337" r:id="rId40"/>
    <p:sldId id="322" r:id="rId41"/>
    <p:sldId id="323" r:id="rId42"/>
    <p:sldId id="324" r:id="rId43"/>
    <p:sldId id="338" r:id="rId44"/>
    <p:sldId id="339" r:id="rId45"/>
    <p:sldId id="340" r:id="rId46"/>
    <p:sldId id="343" r:id="rId47"/>
    <p:sldId id="344" r:id="rId48"/>
    <p:sldId id="341" r:id="rId49"/>
    <p:sldId id="342" r:id="rId50"/>
    <p:sldId id="347" r:id="rId51"/>
    <p:sldId id="348" r:id="rId52"/>
    <p:sldId id="349" r:id="rId53"/>
    <p:sldId id="350" r:id="rId54"/>
    <p:sldId id="352" r:id="rId55"/>
    <p:sldId id="358" r:id="rId56"/>
    <p:sldId id="354" r:id="rId57"/>
    <p:sldId id="355" r:id="rId58"/>
    <p:sldId id="356" r:id="rId59"/>
    <p:sldId id="357" r:id="rId60"/>
    <p:sldId id="359" r:id="rId61"/>
    <p:sldId id="360" r:id="rId62"/>
    <p:sldId id="36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Hutchinson" initials="NH"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86214" autoAdjust="0"/>
  </p:normalViewPr>
  <p:slideViewPr>
    <p:cSldViewPr>
      <p:cViewPr varScale="1">
        <p:scale>
          <a:sx n="65" d="100"/>
          <a:sy n="65" d="100"/>
        </p:scale>
        <p:origin x="-1146" y="-114"/>
      </p:cViewPr>
      <p:guideLst>
        <p:guide orient="horz" pos="2160"/>
        <p:guide pos="2880"/>
      </p:guideLst>
    </p:cSldViewPr>
  </p:slideViewPr>
  <p:notesTextViewPr>
    <p:cViewPr>
      <p:scale>
        <a:sx n="1" d="1"/>
        <a:sy n="1" d="1"/>
      </p:scale>
      <p:origin x="0" y="0"/>
    </p:cViewPr>
  </p:notesTextViewPr>
  <p:notesViewPr>
    <p:cSldViewPr>
      <p:cViewPr varScale="1">
        <p:scale>
          <a:sx n="90" d="100"/>
          <a:sy n="90" d="100"/>
        </p:scale>
        <p:origin x="-37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AECB83-8D60-47BB-929E-756D8F8F1CEC}" type="datetimeFigureOut">
              <a:rPr lang="en-CA" smtClean="0"/>
              <a:t>2015-10-14</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04FE9B-CF9D-4387-B301-9A7F0440A01A}" type="slidenum">
              <a:rPr lang="en-CA" smtClean="0"/>
              <a:t>‹#›</a:t>
            </a:fld>
            <a:endParaRPr lang="en-CA" dirty="0"/>
          </a:p>
        </p:txBody>
      </p:sp>
    </p:spTree>
    <p:extLst>
      <p:ext uri="{BB962C8B-B14F-4D97-AF65-F5344CB8AC3E}">
        <p14:creationId xmlns:p14="http://schemas.microsoft.com/office/powerpoint/2010/main" val="209984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5E2C4-DCE2-4343-8AC2-DBBF19347318}" type="datetimeFigureOut">
              <a:rPr lang="en-CA" smtClean="0"/>
              <a:t>2015-10-14</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9D979-1A1E-47F8-92BE-F958D4C50B5A}" type="slidenum">
              <a:rPr lang="en-CA" smtClean="0"/>
              <a:t>‹#›</a:t>
            </a:fld>
            <a:endParaRPr lang="en-CA" dirty="0"/>
          </a:p>
        </p:txBody>
      </p:sp>
    </p:spTree>
    <p:extLst>
      <p:ext uri="{BB962C8B-B14F-4D97-AF65-F5344CB8AC3E}">
        <p14:creationId xmlns:p14="http://schemas.microsoft.com/office/powerpoint/2010/main" val="300056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239D979-1A1E-47F8-92BE-F958D4C50B5A}" type="slidenum">
              <a:rPr lang="en-CA" smtClean="0"/>
              <a:t>7</a:t>
            </a:fld>
            <a:endParaRPr lang="en-CA" dirty="0"/>
          </a:p>
        </p:txBody>
      </p:sp>
    </p:spTree>
    <p:extLst>
      <p:ext uri="{BB962C8B-B14F-4D97-AF65-F5344CB8AC3E}">
        <p14:creationId xmlns:p14="http://schemas.microsoft.com/office/powerpoint/2010/main" val="161745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Reporting detection limits in the licence application is essential to establish that the analytical sensitivity is sufficient to detect mine related changes so that they can be mitigated prior to the occurrence of adverse effects in the receiving environment. </a:t>
            </a:r>
          </a:p>
          <a:p>
            <a:r>
              <a:rPr lang="en-CA" sz="1200" kern="1200" dirty="0" smtClean="0">
                <a:solidFill>
                  <a:schemeClr val="tx1"/>
                </a:solidFill>
                <a:effectLst/>
                <a:latin typeface="+mn-lt"/>
                <a:ea typeface="+mn-ea"/>
                <a:cs typeface="+mn-cs"/>
              </a:rPr>
              <a:t>Methodological and detection</a:t>
            </a:r>
            <a:r>
              <a:rPr lang="en-CA" sz="1200" kern="1200" baseline="0" dirty="0" smtClean="0">
                <a:solidFill>
                  <a:schemeClr val="tx1"/>
                </a:solidFill>
                <a:effectLst/>
                <a:latin typeface="+mn-lt"/>
                <a:ea typeface="+mn-ea"/>
                <a:cs typeface="+mn-cs"/>
              </a:rPr>
              <a:t> limit differences between labs may introduce unnecessary variability.</a:t>
            </a:r>
            <a:endParaRPr lang="en-CA" dirty="0"/>
          </a:p>
        </p:txBody>
      </p:sp>
      <p:sp>
        <p:nvSpPr>
          <p:cNvPr id="4" name="Slide Number Placeholder 3"/>
          <p:cNvSpPr>
            <a:spLocks noGrp="1"/>
          </p:cNvSpPr>
          <p:nvPr>
            <p:ph type="sldNum" sz="quarter" idx="10"/>
          </p:nvPr>
        </p:nvSpPr>
        <p:spPr/>
        <p:txBody>
          <a:bodyPr/>
          <a:lstStyle/>
          <a:p>
            <a:fld id="{A239D979-1A1E-47F8-92BE-F958D4C50B5A}" type="slidenum">
              <a:rPr lang="en-CA" smtClean="0"/>
              <a:t>40</a:t>
            </a:fld>
            <a:endParaRPr lang="en-CA" dirty="0"/>
          </a:p>
        </p:txBody>
      </p:sp>
    </p:spTree>
    <p:extLst>
      <p:ext uri="{BB962C8B-B14F-4D97-AF65-F5344CB8AC3E}">
        <p14:creationId xmlns:p14="http://schemas.microsoft.com/office/powerpoint/2010/main" val="4045038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dirty="0" smtClean="0"/>
              <a:t>General Aquatic Monitoring Stations,</a:t>
            </a:r>
            <a:endParaRPr lang="en-CA" dirty="0" smtClean="0"/>
          </a:p>
          <a:p>
            <a:pPr marL="171450" lvl="0" indent="-171450">
              <a:buFont typeface="Arial" panose="020B0604020202020204" pitchFamily="34" charset="0"/>
              <a:buChar char="•"/>
            </a:pPr>
            <a:r>
              <a:rPr lang="en-GB" dirty="0" smtClean="0"/>
              <a:t>Aquatic Environment Monitoring Program Stations,</a:t>
            </a:r>
            <a:endParaRPr lang="en-CA" dirty="0" smtClean="0"/>
          </a:p>
          <a:p>
            <a:pPr marL="171450" lvl="0" indent="-171450">
              <a:buFont typeface="Arial" panose="020B0604020202020204" pitchFamily="34" charset="0"/>
              <a:buChar char="•"/>
            </a:pPr>
            <a:r>
              <a:rPr lang="en-GB" dirty="0" smtClean="0"/>
              <a:t>Regulated Monitoring Stations, and</a:t>
            </a:r>
            <a:endParaRPr lang="en-CA" dirty="0" smtClean="0"/>
          </a:p>
          <a:p>
            <a:pPr marL="171450" lvl="0" indent="-171450">
              <a:buFont typeface="Arial" panose="020B0604020202020204" pitchFamily="34" charset="0"/>
              <a:buChar char="•"/>
            </a:pPr>
            <a:r>
              <a:rPr lang="en-CA" dirty="0" smtClean="0"/>
              <a:t>The MEL_05, MEL_06 and MEL_07 Verification Locations.</a:t>
            </a:r>
          </a:p>
        </p:txBody>
      </p:sp>
      <p:sp>
        <p:nvSpPr>
          <p:cNvPr id="4" name="Slide Number Placeholder 3"/>
          <p:cNvSpPr>
            <a:spLocks noGrp="1"/>
          </p:cNvSpPr>
          <p:nvPr>
            <p:ph type="sldNum" sz="quarter" idx="10"/>
          </p:nvPr>
        </p:nvSpPr>
        <p:spPr/>
        <p:txBody>
          <a:bodyPr/>
          <a:lstStyle/>
          <a:p>
            <a:fld id="{A239D979-1A1E-47F8-92BE-F958D4C50B5A}" type="slidenum">
              <a:rPr lang="en-CA" smtClean="0"/>
              <a:t>41</a:t>
            </a:fld>
            <a:endParaRPr lang="en-CA" dirty="0"/>
          </a:p>
        </p:txBody>
      </p:sp>
    </p:spTree>
    <p:extLst>
      <p:ext uri="{BB962C8B-B14F-4D97-AF65-F5344CB8AC3E}">
        <p14:creationId xmlns:p14="http://schemas.microsoft.com/office/powerpoint/2010/main" val="2167943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CA" dirty="0" smtClean="0"/>
          </a:p>
        </p:txBody>
      </p:sp>
      <p:sp>
        <p:nvSpPr>
          <p:cNvPr id="4" name="Slide Number Placeholder 3"/>
          <p:cNvSpPr>
            <a:spLocks noGrp="1"/>
          </p:cNvSpPr>
          <p:nvPr>
            <p:ph type="sldNum" sz="quarter" idx="10"/>
          </p:nvPr>
        </p:nvSpPr>
        <p:spPr/>
        <p:txBody>
          <a:bodyPr/>
          <a:lstStyle/>
          <a:p>
            <a:fld id="{A239D979-1A1E-47F8-92BE-F958D4C50B5A}" type="slidenum">
              <a:rPr lang="en-CA" smtClean="0"/>
              <a:t>43</a:t>
            </a:fld>
            <a:endParaRPr lang="en-CA" dirty="0"/>
          </a:p>
        </p:txBody>
      </p:sp>
    </p:spTree>
    <p:extLst>
      <p:ext uri="{BB962C8B-B14F-4D97-AF65-F5344CB8AC3E}">
        <p14:creationId xmlns:p14="http://schemas.microsoft.com/office/powerpoint/2010/main" val="2167943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CA" dirty="0" smtClean="0"/>
          </a:p>
        </p:txBody>
      </p:sp>
      <p:sp>
        <p:nvSpPr>
          <p:cNvPr id="4" name="Slide Number Placeholder 3"/>
          <p:cNvSpPr>
            <a:spLocks noGrp="1"/>
          </p:cNvSpPr>
          <p:nvPr>
            <p:ph type="sldNum" sz="quarter" idx="10"/>
          </p:nvPr>
        </p:nvSpPr>
        <p:spPr/>
        <p:txBody>
          <a:bodyPr/>
          <a:lstStyle/>
          <a:p>
            <a:fld id="{A239D979-1A1E-47F8-92BE-F958D4C50B5A}" type="slidenum">
              <a:rPr lang="en-CA" smtClean="0"/>
              <a:t>45</a:t>
            </a:fld>
            <a:endParaRPr lang="en-CA" dirty="0"/>
          </a:p>
        </p:txBody>
      </p:sp>
    </p:spTree>
    <p:extLst>
      <p:ext uri="{BB962C8B-B14F-4D97-AF65-F5344CB8AC3E}">
        <p14:creationId xmlns:p14="http://schemas.microsoft.com/office/powerpoint/2010/main" val="2167943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 is important to establish what the receiver would be should contact water exceed the discharge criteria. </a:t>
            </a:r>
            <a:endParaRPr lang="en-CA" dirty="0"/>
          </a:p>
        </p:txBody>
      </p:sp>
      <p:sp>
        <p:nvSpPr>
          <p:cNvPr id="4" name="Slide Number Placeholder 3"/>
          <p:cNvSpPr>
            <a:spLocks noGrp="1"/>
          </p:cNvSpPr>
          <p:nvPr>
            <p:ph type="sldNum" sz="quarter" idx="10"/>
          </p:nvPr>
        </p:nvSpPr>
        <p:spPr/>
        <p:txBody>
          <a:bodyPr/>
          <a:lstStyle/>
          <a:p>
            <a:fld id="{A239D979-1A1E-47F8-92BE-F958D4C50B5A}" type="slidenum">
              <a:rPr lang="en-CA" smtClean="0"/>
              <a:t>46</a:t>
            </a:fld>
            <a:endParaRPr lang="en-CA" dirty="0"/>
          </a:p>
        </p:txBody>
      </p:sp>
    </p:spTree>
    <p:extLst>
      <p:ext uri="{BB962C8B-B14F-4D97-AF65-F5344CB8AC3E}">
        <p14:creationId xmlns:p14="http://schemas.microsoft.com/office/powerpoint/2010/main" val="688619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CA" dirty="0" smtClean="0"/>
          </a:p>
        </p:txBody>
      </p:sp>
      <p:sp>
        <p:nvSpPr>
          <p:cNvPr id="4" name="Slide Number Placeholder 3"/>
          <p:cNvSpPr>
            <a:spLocks noGrp="1"/>
          </p:cNvSpPr>
          <p:nvPr>
            <p:ph type="sldNum" sz="quarter" idx="10"/>
          </p:nvPr>
        </p:nvSpPr>
        <p:spPr/>
        <p:txBody>
          <a:bodyPr/>
          <a:lstStyle/>
          <a:p>
            <a:fld id="{A239D979-1A1E-47F8-92BE-F958D4C50B5A}" type="slidenum">
              <a:rPr lang="en-CA" smtClean="0"/>
              <a:t>47</a:t>
            </a:fld>
            <a:endParaRPr lang="en-CA" dirty="0"/>
          </a:p>
        </p:txBody>
      </p:sp>
    </p:spTree>
    <p:extLst>
      <p:ext uri="{BB962C8B-B14F-4D97-AF65-F5344CB8AC3E}">
        <p14:creationId xmlns:p14="http://schemas.microsoft.com/office/powerpoint/2010/main" val="2167943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While this is in line with other arctic mines, metals can still be released through incomplete combustion or operator failures. </a:t>
            </a:r>
          </a:p>
        </p:txBody>
      </p:sp>
      <p:sp>
        <p:nvSpPr>
          <p:cNvPr id="4" name="Slide Number Placeholder 3"/>
          <p:cNvSpPr>
            <a:spLocks noGrp="1"/>
          </p:cNvSpPr>
          <p:nvPr>
            <p:ph type="sldNum" sz="quarter" idx="10"/>
          </p:nvPr>
        </p:nvSpPr>
        <p:spPr/>
        <p:txBody>
          <a:bodyPr/>
          <a:lstStyle/>
          <a:p>
            <a:fld id="{A239D979-1A1E-47F8-92BE-F958D4C50B5A}" type="slidenum">
              <a:rPr lang="en-CA" smtClean="0"/>
              <a:t>48</a:t>
            </a:fld>
            <a:endParaRPr lang="en-CA" dirty="0"/>
          </a:p>
        </p:txBody>
      </p:sp>
    </p:spTree>
    <p:extLst>
      <p:ext uri="{BB962C8B-B14F-4D97-AF65-F5344CB8AC3E}">
        <p14:creationId xmlns:p14="http://schemas.microsoft.com/office/powerpoint/2010/main" val="4280525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CA" dirty="0" smtClean="0"/>
          </a:p>
        </p:txBody>
      </p:sp>
      <p:sp>
        <p:nvSpPr>
          <p:cNvPr id="4" name="Slide Number Placeholder 3"/>
          <p:cNvSpPr>
            <a:spLocks noGrp="1"/>
          </p:cNvSpPr>
          <p:nvPr>
            <p:ph type="sldNum" sz="quarter" idx="10"/>
          </p:nvPr>
        </p:nvSpPr>
        <p:spPr/>
        <p:txBody>
          <a:bodyPr/>
          <a:lstStyle/>
          <a:p>
            <a:fld id="{A239D979-1A1E-47F8-92BE-F958D4C50B5A}" type="slidenum">
              <a:rPr lang="en-CA" smtClean="0"/>
              <a:t>49</a:t>
            </a:fld>
            <a:endParaRPr lang="en-CA" dirty="0"/>
          </a:p>
        </p:txBody>
      </p:sp>
    </p:spTree>
    <p:extLst>
      <p:ext uri="{BB962C8B-B14F-4D97-AF65-F5344CB8AC3E}">
        <p14:creationId xmlns:p14="http://schemas.microsoft.com/office/powerpoint/2010/main" val="2167943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CA" dirty="0" smtClean="0"/>
          </a:p>
        </p:txBody>
      </p:sp>
      <p:sp>
        <p:nvSpPr>
          <p:cNvPr id="4" name="Slide Number Placeholder 3"/>
          <p:cNvSpPr>
            <a:spLocks noGrp="1"/>
          </p:cNvSpPr>
          <p:nvPr>
            <p:ph type="sldNum" sz="quarter" idx="10"/>
          </p:nvPr>
        </p:nvSpPr>
        <p:spPr/>
        <p:txBody>
          <a:bodyPr/>
          <a:lstStyle/>
          <a:p>
            <a:fld id="{A239D979-1A1E-47F8-92BE-F958D4C50B5A}" type="slidenum">
              <a:rPr lang="en-CA" smtClean="0"/>
              <a:t>51</a:t>
            </a:fld>
            <a:endParaRPr lang="en-CA" dirty="0"/>
          </a:p>
        </p:txBody>
      </p:sp>
    </p:spTree>
    <p:extLst>
      <p:ext uri="{BB962C8B-B14F-4D97-AF65-F5344CB8AC3E}">
        <p14:creationId xmlns:p14="http://schemas.microsoft.com/office/powerpoint/2010/main" val="2167943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CA" dirty="0" smtClean="0"/>
          </a:p>
        </p:txBody>
      </p:sp>
      <p:sp>
        <p:nvSpPr>
          <p:cNvPr id="4" name="Slide Number Placeholder 3"/>
          <p:cNvSpPr>
            <a:spLocks noGrp="1"/>
          </p:cNvSpPr>
          <p:nvPr>
            <p:ph type="sldNum" sz="quarter" idx="10"/>
          </p:nvPr>
        </p:nvSpPr>
        <p:spPr/>
        <p:txBody>
          <a:bodyPr/>
          <a:lstStyle/>
          <a:p>
            <a:fld id="{A239D979-1A1E-47F8-92BE-F958D4C50B5A}" type="slidenum">
              <a:rPr lang="en-CA" smtClean="0"/>
              <a:t>53</a:t>
            </a:fld>
            <a:endParaRPr lang="en-CA" dirty="0"/>
          </a:p>
        </p:txBody>
      </p:sp>
    </p:spTree>
    <p:extLst>
      <p:ext uri="{BB962C8B-B14F-4D97-AF65-F5344CB8AC3E}">
        <p14:creationId xmlns:p14="http://schemas.microsoft.com/office/powerpoint/2010/main" val="216794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39D979-1A1E-47F8-92BE-F958D4C50B5A}" type="slidenum">
              <a:rPr lang="en-CA" smtClean="0"/>
              <a:t>9</a:t>
            </a:fld>
            <a:endParaRPr lang="en-CA" dirty="0"/>
          </a:p>
        </p:txBody>
      </p:sp>
    </p:spTree>
    <p:extLst>
      <p:ext uri="{BB962C8B-B14F-4D97-AF65-F5344CB8AC3E}">
        <p14:creationId xmlns:p14="http://schemas.microsoft.com/office/powerpoint/2010/main" val="1885488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CA" dirty="0" smtClean="0"/>
          </a:p>
        </p:txBody>
      </p:sp>
      <p:sp>
        <p:nvSpPr>
          <p:cNvPr id="4" name="Slide Number Placeholder 3"/>
          <p:cNvSpPr>
            <a:spLocks noGrp="1"/>
          </p:cNvSpPr>
          <p:nvPr>
            <p:ph type="sldNum" sz="quarter" idx="10"/>
          </p:nvPr>
        </p:nvSpPr>
        <p:spPr/>
        <p:txBody>
          <a:bodyPr/>
          <a:lstStyle/>
          <a:p>
            <a:fld id="{A239D979-1A1E-47F8-92BE-F958D4C50B5A}" type="slidenum">
              <a:rPr lang="en-CA" smtClean="0"/>
              <a:t>57</a:t>
            </a:fld>
            <a:endParaRPr lang="en-CA" dirty="0"/>
          </a:p>
        </p:txBody>
      </p:sp>
    </p:spTree>
    <p:extLst>
      <p:ext uri="{BB962C8B-B14F-4D97-AF65-F5344CB8AC3E}">
        <p14:creationId xmlns:p14="http://schemas.microsoft.com/office/powerpoint/2010/main" val="2167943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CA" dirty="0" smtClean="0"/>
          </a:p>
        </p:txBody>
      </p:sp>
      <p:sp>
        <p:nvSpPr>
          <p:cNvPr id="4" name="Slide Number Placeholder 3"/>
          <p:cNvSpPr>
            <a:spLocks noGrp="1"/>
          </p:cNvSpPr>
          <p:nvPr>
            <p:ph type="sldNum" sz="quarter" idx="10"/>
          </p:nvPr>
        </p:nvSpPr>
        <p:spPr/>
        <p:txBody>
          <a:bodyPr/>
          <a:lstStyle/>
          <a:p>
            <a:fld id="{A239D979-1A1E-47F8-92BE-F958D4C50B5A}" type="slidenum">
              <a:rPr lang="en-CA" smtClean="0"/>
              <a:t>59</a:t>
            </a:fld>
            <a:endParaRPr lang="en-CA" dirty="0"/>
          </a:p>
        </p:txBody>
      </p:sp>
    </p:spTree>
    <p:extLst>
      <p:ext uri="{BB962C8B-B14F-4D97-AF65-F5344CB8AC3E}">
        <p14:creationId xmlns:p14="http://schemas.microsoft.com/office/powerpoint/2010/main" val="2167943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CA" dirty="0" smtClean="0"/>
          </a:p>
        </p:txBody>
      </p:sp>
      <p:sp>
        <p:nvSpPr>
          <p:cNvPr id="4" name="Slide Number Placeholder 3"/>
          <p:cNvSpPr>
            <a:spLocks noGrp="1"/>
          </p:cNvSpPr>
          <p:nvPr>
            <p:ph type="sldNum" sz="quarter" idx="10"/>
          </p:nvPr>
        </p:nvSpPr>
        <p:spPr/>
        <p:txBody>
          <a:bodyPr/>
          <a:lstStyle/>
          <a:p>
            <a:fld id="{A239D979-1A1E-47F8-92BE-F958D4C50B5A}" type="slidenum">
              <a:rPr lang="en-CA" smtClean="0"/>
              <a:t>61</a:t>
            </a:fld>
            <a:endParaRPr lang="en-CA" dirty="0"/>
          </a:p>
        </p:txBody>
      </p:sp>
    </p:spTree>
    <p:extLst>
      <p:ext uri="{BB962C8B-B14F-4D97-AF65-F5344CB8AC3E}">
        <p14:creationId xmlns:p14="http://schemas.microsoft.com/office/powerpoint/2010/main" val="2167943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NOTE: The initial plume delineation study is not enough.  Intent of the samples is to test the EA predictions and the delineation of the plume.  MMER is requirements</a:t>
            </a:r>
            <a:r>
              <a:rPr lang="en-CA" baseline="0" dirty="0" smtClean="0"/>
              <a:t> are to </a:t>
            </a:r>
            <a:r>
              <a:rPr lang="en-CA" dirty="0" smtClean="0"/>
              <a:t>test if the effluent is toxic</a:t>
            </a:r>
            <a:endParaRPr lang="en-CA" dirty="0"/>
          </a:p>
        </p:txBody>
      </p:sp>
      <p:sp>
        <p:nvSpPr>
          <p:cNvPr id="4" name="Slide Number Placeholder 3"/>
          <p:cNvSpPr>
            <a:spLocks noGrp="1"/>
          </p:cNvSpPr>
          <p:nvPr>
            <p:ph type="sldNum" sz="quarter" idx="10"/>
          </p:nvPr>
        </p:nvSpPr>
        <p:spPr/>
        <p:txBody>
          <a:bodyPr/>
          <a:lstStyle/>
          <a:p>
            <a:fld id="{A239D979-1A1E-47F8-92BE-F958D4C50B5A}" type="slidenum">
              <a:rPr lang="en-CA" smtClean="0"/>
              <a:t>12</a:t>
            </a:fld>
            <a:endParaRPr lang="en-CA" dirty="0"/>
          </a:p>
        </p:txBody>
      </p:sp>
    </p:spTree>
    <p:extLst>
      <p:ext uri="{BB962C8B-B14F-4D97-AF65-F5344CB8AC3E}">
        <p14:creationId xmlns:p14="http://schemas.microsoft.com/office/powerpoint/2010/main" val="239628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Biodegradation rates can be improved by</a:t>
            </a:r>
            <a:r>
              <a:rPr lang="en-CA" baseline="0" dirty="0" smtClean="0"/>
              <a:t> amending soil conditions at the landfarm</a:t>
            </a:r>
            <a:r>
              <a:rPr lang="en-CA" dirty="0" smtClean="0"/>
              <a:t> (eg modification of pH, salinity, nutrients, etc) to </a:t>
            </a:r>
            <a:endParaRPr lang="en-CA" dirty="0"/>
          </a:p>
        </p:txBody>
      </p:sp>
      <p:sp>
        <p:nvSpPr>
          <p:cNvPr id="4" name="Slide Number Placeholder 3"/>
          <p:cNvSpPr>
            <a:spLocks noGrp="1"/>
          </p:cNvSpPr>
          <p:nvPr>
            <p:ph type="sldNum" sz="quarter" idx="10"/>
          </p:nvPr>
        </p:nvSpPr>
        <p:spPr/>
        <p:txBody>
          <a:bodyPr/>
          <a:lstStyle/>
          <a:p>
            <a:fld id="{A239D979-1A1E-47F8-92BE-F958D4C50B5A}" type="slidenum">
              <a:rPr lang="en-CA" smtClean="0"/>
              <a:t>18</a:t>
            </a:fld>
            <a:endParaRPr lang="en-CA" dirty="0"/>
          </a:p>
        </p:txBody>
      </p:sp>
    </p:spTree>
    <p:extLst>
      <p:ext uri="{BB962C8B-B14F-4D97-AF65-F5344CB8AC3E}">
        <p14:creationId xmlns:p14="http://schemas.microsoft.com/office/powerpoint/2010/main" val="404574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239D979-1A1E-47F8-92BE-F958D4C50B5A}" type="slidenum">
              <a:rPr lang="en-CA" smtClean="0"/>
              <a:t>22</a:t>
            </a:fld>
            <a:endParaRPr lang="en-CA" dirty="0"/>
          </a:p>
        </p:txBody>
      </p:sp>
    </p:spTree>
    <p:extLst>
      <p:ext uri="{BB962C8B-B14F-4D97-AF65-F5344CB8AC3E}">
        <p14:creationId xmlns:p14="http://schemas.microsoft.com/office/powerpoint/2010/main" val="65702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Specific concerns on a) grasses, b) woody shrubs and c) lichens</a:t>
            </a:r>
            <a:endParaRPr lang="en-CA" dirty="0"/>
          </a:p>
        </p:txBody>
      </p:sp>
      <p:sp>
        <p:nvSpPr>
          <p:cNvPr id="4" name="Slide Number Placeholder 3"/>
          <p:cNvSpPr>
            <a:spLocks noGrp="1"/>
          </p:cNvSpPr>
          <p:nvPr>
            <p:ph type="sldNum" sz="quarter" idx="10"/>
          </p:nvPr>
        </p:nvSpPr>
        <p:spPr/>
        <p:txBody>
          <a:bodyPr/>
          <a:lstStyle/>
          <a:p>
            <a:fld id="{A239D979-1A1E-47F8-92BE-F958D4C50B5A}" type="slidenum">
              <a:rPr lang="en-CA" smtClean="0"/>
              <a:t>23</a:t>
            </a:fld>
            <a:endParaRPr lang="en-CA" dirty="0"/>
          </a:p>
        </p:txBody>
      </p:sp>
    </p:spTree>
    <p:extLst>
      <p:ext uri="{BB962C8B-B14F-4D97-AF65-F5344CB8AC3E}">
        <p14:creationId xmlns:p14="http://schemas.microsoft.com/office/powerpoint/2010/main" val="2693628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dirty="0" smtClean="0"/>
              <a:t>Build aquatic monitoring capacity in the community,</a:t>
            </a:r>
            <a:endParaRPr lang="en-CA" dirty="0" smtClean="0"/>
          </a:p>
          <a:p>
            <a:pPr marL="171450" lvl="0" indent="-171450">
              <a:buFont typeface="Arial" panose="020B0604020202020204" pitchFamily="34" charset="0"/>
              <a:buChar char="•"/>
            </a:pPr>
            <a:r>
              <a:rPr lang="en-GB" dirty="0" smtClean="0"/>
              <a:t>Provide additional employment opportunities,</a:t>
            </a:r>
            <a:endParaRPr lang="en-CA" dirty="0" smtClean="0"/>
          </a:p>
          <a:p>
            <a:pPr marL="171450" lvl="0" indent="-171450">
              <a:buFont typeface="Arial" panose="020B0604020202020204" pitchFamily="34" charset="0"/>
              <a:buChar char="•"/>
            </a:pPr>
            <a:r>
              <a:rPr lang="en-GB" dirty="0" smtClean="0"/>
              <a:t>Monitor IQ assessments of the aquatic environment that</a:t>
            </a:r>
            <a:endParaRPr lang="en-CA" dirty="0" smtClean="0"/>
          </a:p>
          <a:p>
            <a:pPr marL="171450" lvl="0" indent="-171450">
              <a:buFont typeface="Arial" panose="020B0604020202020204" pitchFamily="34" charset="0"/>
              <a:buChar char="•"/>
            </a:pPr>
            <a:r>
              <a:rPr lang="en-GB" dirty="0" smtClean="0"/>
              <a:t>Refine station locations so they overlap with locations of specific importance to Inuit</a:t>
            </a:r>
          </a:p>
          <a:p>
            <a:pPr marL="171450" lvl="0" indent="-171450">
              <a:buFont typeface="Arial" panose="020B0604020202020204" pitchFamily="34" charset="0"/>
              <a:buChar char="•"/>
            </a:pPr>
            <a:endParaRPr lang="en-GB" dirty="0" smtClean="0"/>
          </a:p>
          <a:p>
            <a:pPr marL="171450" lvl="0" indent="-171450">
              <a:buFont typeface="Arial" panose="020B0604020202020204" pitchFamily="34" charset="0"/>
              <a:buChar char="•"/>
            </a:pPr>
            <a:r>
              <a:rPr lang="en-GB" dirty="0" smtClean="0"/>
              <a:t>IQ method engagement will follow with the KIA’s own</a:t>
            </a:r>
            <a:r>
              <a:rPr lang="en-GB" baseline="0" dirty="0" smtClean="0"/>
              <a:t> work</a:t>
            </a:r>
            <a:endParaRPr lang="en-CA" dirty="0" smtClean="0"/>
          </a:p>
        </p:txBody>
      </p:sp>
      <p:sp>
        <p:nvSpPr>
          <p:cNvPr id="4" name="Slide Number Placeholder 3"/>
          <p:cNvSpPr>
            <a:spLocks noGrp="1"/>
          </p:cNvSpPr>
          <p:nvPr>
            <p:ph type="sldNum" sz="quarter" idx="10"/>
          </p:nvPr>
        </p:nvSpPr>
        <p:spPr/>
        <p:txBody>
          <a:bodyPr/>
          <a:lstStyle/>
          <a:p>
            <a:fld id="{A239D979-1A1E-47F8-92BE-F958D4C50B5A}" type="slidenum">
              <a:rPr lang="en-CA" smtClean="0"/>
              <a:t>28</a:t>
            </a:fld>
            <a:endParaRPr lang="en-CA" dirty="0"/>
          </a:p>
        </p:txBody>
      </p:sp>
    </p:spTree>
    <p:extLst>
      <p:ext uri="{BB962C8B-B14F-4D97-AF65-F5344CB8AC3E}">
        <p14:creationId xmlns:p14="http://schemas.microsoft.com/office/powerpoint/2010/main" val="415415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39D979-1A1E-47F8-92BE-F958D4C50B5A}" type="slidenum">
              <a:rPr lang="en-CA" smtClean="0"/>
              <a:t>34</a:t>
            </a:fld>
            <a:endParaRPr lang="en-CA" dirty="0"/>
          </a:p>
        </p:txBody>
      </p:sp>
    </p:spTree>
    <p:extLst>
      <p:ext uri="{BB962C8B-B14F-4D97-AF65-F5344CB8AC3E}">
        <p14:creationId xmlns:p14="http://schemas.microsoft.com/office/powerpoint/2010/main" val="378547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239D979-1A1E-47F8-92BE-F958D4C50B5A}" type="slidenum">
              <a:rPr lang="en-CA" smtClean="0"/>
              <a:t>35</a:t>
            </a:fld>
            <a:endParaRPr lang="en-CA" dirty="0"/>
          </a:p>
        </p:txBody>
      </p:sp>
    </p:spTree>
    <p:extLst>
      <p:ext uri="{BB962C8B-B14F-4D97-AF65-F5344CB8AC3E}">
        <p14:creationId xmlns:p14="http://schemas.microsoft.com/office/powerpoint/2010/main" val="131011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9CF151-D850-4B47-B86B-D64A5B6E09DD}" type="datetimeFigureOut">
              <a:rPr lang="en-CA" smtClean="0"/>
              <a:t>2015-10-14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AB5E1A-4CBB-46E8-A900-732B86464B65}" type="slidenum">
              <a:rPr lang="en-CA" smtClean="0"/>
              <a:t>‹#›</a:t>
            </a:fld>
            <a:endParaRPr lang="en-CA"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CF151-D850-4B47-B86B-D64A5B6E09DD}" type="datetimeFigureOut">
              <a:rPr lang="en-CA" smtClean="0"/>
              <a:t>2015-10-14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AB5E1A-4CBB-46E8-A900-732B86464B65}"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9CF151-D850-4B47-B86B-D64A5B6E09DD}" type="datetimeFigureOut">
              <a:rPr lang="en-CA" smtClean="0"/>
              <a:t>2015-10-14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AB5E1A-4CBB-46E8-A900-732B86464B65}"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8100392" y="-2"/>
            <a:ext cx="1043608" cy="692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79CF151-D850-4B47-B86B-D64A5B6E09DD}" type="datetimeFigureOut">
              <a:rPr lang="en-CA" smtClean="0"/>
              <a:t>2015-10-14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AB5E1A-4CBB-46E8-A900-732B86464B65}" type="slidenum">
              <a:rPr lang="en-CA" smtClean="0"/>
              <a:t>‹#›</a:t>
            </a:fld>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392" y="116632"/>
            <a:ext cx="467544" cy="486496"/>
          </a:xfrm>
          <a:prstGeom prst="rect">
            <a:avLst/>
          </a:prstGeom>
        </p:spPr>
      </p:pic>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60494" y="123593"/>
            <a:ext cx="583506" cy="47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userDrawn="1"/>
        </p:nvSpPr>
        <p:spPr>
          <a:xfrm>
            <a:off x="8560494" y="-1"/>
            <a:ext cx="583506" cy="123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8100392" y="-2"/>
            <a:ext cx="1043608" cy="6926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CF151-D850-4B47-B86B-D64A5B6E09DD}" type="datetimeFigureOut">
              <a:rPr lang="en-CA" smtClean="0"/>
              <a:t>2015-10-14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AB5E1A-4CBB-46E8-A900-732B86464B65}" type="slidenum">
              <a:rPr lang="en-CA" smtClean="0"/>
              <a:t>‹#›</a:t>
            </a:fld>
            <a:endParaRPr lang="en-CA"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392" y="116632"/>
            <a:ext cx="467544" cy="486496"/>
          </a:xfrm>
          <a:prstGeom prst="rect">
            <a:avLst/>
          </a:prstGeom>
        </p:spPr>
      </p:pic>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60494" y="123593"/>
            <a:ext cx="583506" cy="47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9CF151-D850-4B47-B86B-D64A5B6E09DD}" type="datetimeFigureOut">
              <a:rPr lang="en-CA" smtClean="0"/>
              <a:t>2015-10-14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9AB5E1A-4CBB-46E8-A900-732B86464B65}" type="slidenum">
              <a:rPr lang="en-CA" smtClean="0"/>
              <a:t>‹#›</a:t>
            </a:fld>
            <a:endParaRPr lang="en-CA" dirty="0"/>
          </a:p>
        </p:txBody>
      </p:sp>
      <p:sp>
        <p:nvSpPr>
          <p:cNvPr id="11" name="Rectangle 10"/>
          <p:cNvSpPr/>
          <p:nvPr userDrawn="1"/>
        </p:nvSpPr>
        <p:spPr>
          <a:xfrm>
            <a:off x="8100392" y="-2"/>
            <a:ext cx="1043608" cy="692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392" y="116632"/>
            <a:ext cx="467544" cy="486496"/>
          </a:xfrm>
          <a:prstGeom prst="rect">
            <a:avLst/>
          </a:prstGeom>
        </p:spPr>
      </p:pic>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60494" y="123593"/>
            <a:ext cx="583506" cy="47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userDrawn="1"/>
        </p:nvSpPr>
        <p:spPr>
          <a:xfrm>
            <a:off x="8560494" y="-1"/>
            <a:ext cx="583506" cy="123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00"/>
            </a:lvl1pPr>
          </a:lstStyle>
          <a:p>
            <a:r>
              <a:rPr lang="en-US" dirty="0" smtClean="0"/>
              <a:t>Click to edit Master title style</a:t>
            </a:r>
            <a:endParaRPr lang="en-US" dirty="0"/>
          </a:p>
        </p:txBody>
      </p:sp>
      <p:sp>
        <p:nvSpPr>
          <p:cNvPr id="3" name="Text Placeholder 2"/>
          <p:cNvSpPr>
            <a:spLocks noGrp="1"/>
          </p:cNvSpPr>
          <p:nvPr>
            <p:ph type="body" idx="1"/>
          </p:nvPr>
        </p:nvSpPr>
        <p:spPr>
          <a:xfrm>
            <a:off x="35496" y="1676400"/>
            <a:ext cx="4464496" cy="384448"/>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496" y="2132856"/>
            <a:ext cx="4464496" cy="46085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4008" y="1676400"/>
            <a:ext cx="4392488" cy="384448"/>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008" y="2132856"/>
            <a:ext cx="4392488" cy="46085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79CF151-D850-4B47-B86B-D64A5B6E09DD}" type="datetimeFigureOut">
              <a:rPr lang="en-CA" smtClean="0"/>
              <a:t>2015-10-14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C9AB5E1A-4CBB-46E8-A900-732B86464B65}" type="slidenum">
              <a:rPr lang="en-CA" smtClean="0"/>
              <a:t>‹#›</a:t>
            </a:fld>
            <a:endParaRPr lang="en-CA" dirty="0"/>
          </a:p>
        </p:txBody>
      </p:sp>
      <p:cxnSp>
        <p:nvCxnSpPr>
          <p:cNvPr id="11" name="Straight Connector 10"/>
          <p:cNvCxnSpPr/>
          <p:nvPr/>
        </p:nvCxnSpPr>
        <p:spPr>
          <a:xfrm>
            <a:off x="4572794" y="1691640"/>
            <a:ext cx="0" cy="50497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8100392" y="-2"/>
            <a:ext cx="1043608" cy="692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392" y="116632"/>
            <a:ext cx="467544" cy="486496"/>
          </a:xfrm>
          <a:prstGeom prst="rect">
            <a:avLst/>
          </a:prstGeom>
        </p:spPr>
      </p:pic>
      <p:pic>
        <p:nvPicPr>
          <p:cNvPr id="1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60494" y="123593"/>
            <a:ext cx="583506" cy="47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userDrawn="1"/>
        </p:nvSpPr>
        <p:spPr>
          <a:xfrm>
            <a:off x="8560494" y="-1"/>
            <a:ext cx="583506" cy="123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9CF151-D850-4B47-B86B-D64A5B6E09DD}" type="datetimeFigureOut">
              <a:rPr lang="en-CA" smtClean="0"/>
              <a:t>2015-10-14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C9AB5E1A-4CBB-46E8-A900-732B86464B65}" type="slidenum">
              <a:rPr lang="en-CA" smtClean="0"/>
              <a:t>‹#›</a:t>
            </a:fld>
            <a:endParaRPr lang="en-CA" dirty="0"/>
          </a:p>
        </p:txBody>
      </p:sp>
      <p:sp>
        <p:nvSpPr>
          <p:cNvPr id="9" name="Rectangle 8"/>
          <p:cNvSpPr/>
          <p:nvPr userDrawn="1"/>
        </p:nvSpPr>
        <p:spPr>
          <a:xfrm>
            <a:off x="8100392" y="-2"/>
            <a:ext cx="1043608" cy="692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392" y="116632"/>
            <a:ext cx="467544" cy="486496"/>
          </a:xfrm>
          <a:prstGeom prst="rect">
            <a:avLst/>
          </a:prstGeom>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60494" y="123593"/>
            <a:ext cx="583506" cy="47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userDrawn="1"/>
        </p:nvSpPr>
        <p:spPr>
          <a:xfrm>
            <a:off x="8560494" y="-1"/>
            <a:ext cx="583506" cy="123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CF151-D850-4B47-B86B-D64A5B6E09DD}" type="datetimeFigureOut">
              <a:rPr lang="en-CA" smtClean="0"/>
              <a:t>2015-10-14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C9AB5E1A-4CBB-46E8-A900-732B86464B65}" type="slidenum">
              <a:rPr lang="en-CA" smtClean="0"/>
              <a:t>‹#›</a:t>
            </a:fld>
            <a:endParaRPr lang="en-CA" dirty="0"/>
          </a:p>
        </p:txBody>
      </p:sp>
      <p:sp>
        <p:nvSpPr>
          <p:cNvPr id="8" name="Rectangle 7"/>
          <p:cNvSpPr/>
          <p:nvPr userDrawn="1"/>
        </p:nvSpPr>
        <p:spPr>
          <a:xfrm>
            <a:off x="8100392" y="-2"/>
            <a:ext cx="1043608" cy="692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392" y="116632"/>
            <a:ext cx="467544" cy="486496"/>
          </a:xfrm>
          <a:prstGeom prst="rect">
            <a:avLst/>
          </a:prstGeom>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60494" y="123593"/>
            <a:ext cx="583506" cy="47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8560494" y="-1"/>
            <a:ext cx="583506" cy="123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CF151-D850-4B47-B86B-D64A5B6E09DD}" type="datetimeFigureOut">
              <a:rPr lang="en-CA" smtClean="0"/>
              <a:t>2015-10-14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9AB5E1A-4CBB-46E8-A900-732B86464B65}" type="slidenum">
              <a:rPr lang="en-CA" smtClean="0"/>
              <a:t>‹#›</a:t>
            </a:fld>
            <a:endParaRPr lang="en-CA"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8100392" y="-2"/>
            <a:ext cx="1043608" cy="692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392" y="116632"/>
            <a:ext cx="467544" cy="486496"/>
          </a:xfrm>
          <a:prstGeom prst="rect">
            <a:avLst/>
          </a:prstGeom>
        </p:spPr>
      </p:pic>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60494" y="123593"/>
            <a:ext cx="583506" cy="47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userDrawn="1"/>
        </p:nvSpPr>
        <p:spPr>
          <a:xfrm>
            <a:off x="8560494" y="-1"/>
            <a:ext cx="583506" cy="123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CF151-D850-4B47-B86B-D64A5B6E09DD}" type="datetimeFigureOut">
              <a:rPr lang="en-CA" smtClean="0"/>
              <a:t>2015-10-14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9AB5E1A-4CBB-46E8-A900-732B86464B65}" type="slidenum">
              <a:rPr lang="en-CA" smtClean="0"/>
              <a:t>‹#›</a:t>
            </a:fld>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79CF151-D850-4B47-B86B-D64A5B6E09DD}" type="datetimeFigureOut">
              <a:rPr lang="en-CA" smtClean="0"/>
              <a:t>2015-10-14</a:t>
            </a:fld>
            <a:endParaRPr lang="en-CA"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9AB5E1A-4CBB-46E8-A900-732B86464B65}"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32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Tx/>
        <a:buBlip>
          <a:blip r:embed="rId13"/>
        </a:buBlip>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err="1"/>
              <a:t>ᑕᓯᕐᔪᐊᕐᒥ</a:t>
            </a:r>
            <a:r>
              <a:rPr lang="en-US" dirty="0"/>
              <a:t> </a:t>
            </a:r>
            <a:r>
              <a:rPr lang="en-US" dirty="0" err="1"/>
              <a:t>ᐃᒪᕐᒥᒃ</a:t>
            </a:r>
            <a:r>
              <a:rPr lang="en-US" dirty="0"/>
              <a:t> </a:t>
            </a:r>
            <a:r>
              <a:rPr lang="en-US" dirty="0" err="1" smtClean="0"/>
              <a:t>ᐊᑐᕈᓐᓇᐅᑎᑖᕐᓂᖅ</a:t>
            </a:r>
            <a:endParaRPr lang="en-US" dirty="0"/>
          </a:p>
        </p:txBody>
      </p:sp>
      <p:sp>
        <p:nvSpPr>
          <p:cNvPr id="3" name="Subtitle 2"/>
          <p:cNvSpPr>
            <a:spLocks noGrp="1"/>
          </p:cNvSpPr>
          <p:nvPr>
            <p:ph type="subTitle" idx="1"/>
          </p:nvPr>
        </p:nvSpPr>
        <p:spPr/>
        <p:txBody>
          <a:bodyPr/>
          <a:lstStyle/>
          <a:p>
            <a:r>
              <a:rPr lang="en-CA" sz="1400" dirty="0" smtClean="0"/>
              <a:t>October 14-15</a:t>
            </a:r>
            <a:r>
              <a:rPr lang="en-CA" sz="1400" dirty="0"/>
              <a:t>, 2015,</a:t>
            </a:r>
          </a:p>
          <a:p>
            <a:r>
              <a:rPr lang="en-CA" sz="1400" dirty="0" smtClean="0"/>
              <a:t>Rankin Inlet, </a:t>
            </a:r>
            <a:r>
              <a:rPr lang="en-CA" sz="1400" dirty="0"/>
              <a:t>NU</a:t>
            </a:r>
          </a:p>
          <a:p>
            <a:endParaRPr lang="en-CA" dirty="0"/>
          </a:p>
        </p:txBody>
      </p:sp>
      <p:pic>
        <p:nvPicPr>
          <p:cNvPr id="4" name="Picture 3"/>
          <p:cNvPicPr>
            <a:picLocks noChangeAspect="1"/>
          </p:cNvPicPr>
          <p:nvPr/>
        </p:nvPicPr>
        <p:blipFill rotWithShape="1">
          <a:blip r:embed="rId2"/>
          <a:srcRect l="21221" t="14563" r="22328" b="58859"/>
          <a:stretch/>
        </p:blipFill>
        <p:spPr>
          <a:xfrm>
            <a:off x="74199" y="4678914"/>
            <a:ext cx="6689971" cy="1770874"/>
          </a:xfrm>
          <a:prstGeom prst="rect">
            <a:avLst/>
          </a:prstGeom>
        </p:spPr>
      </p:pic>
      <p:sp>
        <p:nvSpPr>
          <p:cNvPr id="11" name="Rectangle 10"/>
          <p:cNvSpPr/>
          <p:nvPr/>
        </p:nvSpPr>
        <p:spPr>
          <a:xfrm>
            <a:off x="6723008" y="121411"/>
            <a:ext cx="2409078" cy="685396"/>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6" name="Group 25"/>
          <p:cNvGrpSpPr/>
          <p:nvPr/>
        </p:nvGrpSpPr>
        <p:grpSpPr>
          <a:xfrm>
            <a:off x="6723008" y="133052"/>
            <a:ext cx="2420992" cy="673756"/>
            <a:chOff x="179512" y="5678734"/>
            <a:chExt cx="3636866" cy="1012131"/>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678734"/>
              <a:ext cx="972699" cy="1012131"/>
            </a:xfrm>
            <a:prstGeom prst="rect">
              <a:avLst/>
            </a:prstGeom>
          </p:spPr>
        </p:pic>
        <p:sp>
          <p:nvSpPr>
            <p:cNvPr id="14" name="TextBox 13"/>
            <p:cNvSpPr txBox="1"/>
            <p:nvPr/>
          </p:nvSpPr>
          <p:spPr>
            <a:xfrm>
              <a:off x="1195200" y="5722450"/>
              <a:ext cx="2621178" cy="462349"/>
            </a:xfrm>
            <a:prstGeom prst="rect">
              <a:avLst/>
            </a:prstGeom>
            <a:noFill/>
          </p:spPr>
          <p:txBody>
            <a:bodyPr wrap="square" lIns="0" tIns="0" rIns="0" bIns="0" rtlCol="0">
              <a:spAutoFit/>
            </a:bodyPr>
            <a:lstStyle/>
            <a:p>
              <a:r>
                <a:rPr lang="en-CA" sz="2000" dirty="0" smtClean="0">
                  <a:latin typeface="Arial" panose="020B0604020202020204" pitchFamily="34" charset="0"/>
                  <a:cs typeface="Arial" panose="020B0604020202020204" pitchFamily="34" charset="0"/>
                </a:rPr>
                <a:t>Hutchinson</a:t>
              </a:r>
              <a:endParaRPr lang="en-CA" sz="2000" dirty="0">
                <a:latin typeface="Arial" panose="020B0604020202020204" pitchFamily="34" charset="0"/>
                <a:cs typeface="Arial" panose="020B0604020202020204" pitchFamily="34" charset="0"/>
              </a:endParaRPr>
            </a:p>
          </p:txBody>
        </p:sp>
        <p:sp>
          <p:nvSpPr>
            <p:cNvPr id="15" name="TextBox 14"/>
            <p:cNvSpPr txBox="1"/>
            <p:nvPr/>
          </p:nvSpPr>
          <p:spPr>
            <a:xfrm>
              <a:off x="1195200" y="6237892"/>
              <a:ext cx="2603281" cy="231174"/>
            </a:xfrm>
            <a:prstGeom prst="rect">
              <a:avLst/>
            </a:prstGeom>
            <a:noFill/>
          </p:spPr>
          <p:txBody>
            <a:bodyPr wrap="square" lIns="0" tIns="0" rIns="0" bIns="0" rtlCol="0">
              <a:spAutoFit/>
            </a:bodyPr>
            <a:lstStyle/>
            <a:p>
              <a:r>
                <a:rPr lang="en-CA" sz="1000" dirty="0">
                  <a:latin typeface="Arial" panose="020B0604020202020204" pitchFamily="34" charset="0"/>
                  <a:cs typeface="Arial" panose="020B0604020202020204" pitchFamily="34" charset="0"/>
                </a:rPr>
                <a:t>Environmental Sciences Ltd.</a:t>
              </a:r>
            </a:p>
          </p:txBody>
        </p:sp>
        <p:cxnSp>
          <p:nvCxnSpPr>
            <p:cNvPr id="16" name="Straight Connector 15"/>
            <p:cNvCxnSpPr/>
            <p:nvPr/>
          </p:nvCxnSpPr>
          <p:spPr>
            <a:xfrm>
              <a:off x="1196096" y="6156000"/>
              <a:ext cx="2439800" cy="0"/>
            </a:xfrm>
            <a:prstGeom prst="line">
              <a:avLst/>
            </a:prstGeom>
            <a:ln w="95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AutoShape 7"/>
            <p:cNvCxnSpPr>
              <a:cxnSpLocks noChangeShapeType="1"/>
            </p:cNvCxnSpPr>
            <p:nvPr/>
          </p:nvCxnSpPr>
          <p:spPr bwMode="auto">
            <a:xfrm>
              <a:off x="1195200" y="6184800"/>
              <a:ext cx="2440696" cy="0"/>
            </a:xfrm>
            <a:prstGeom prst="straightConnector1">
              <a:avLst/>
            </a:prstGeom>
            <a:noFill/>
            <a:ln w="9525">
              <a:solidFill>
                <a:srgbClr val="00B0F0"/>
              </a:solidFill>
              <a:round/>
              <a:headEnd/>
              <a:tailEnd/>
            </a:ln>
            <a:extLst>
              <a:ext uri="{909E8E84-426E-40DD-AFC4-6F175D3DCCD1}">
                <a14:hiddenFill xmlns:a14="http://schemas.microsoft.com/office/drawing/2010/main">
                  <a:noFill/>
                </a14:hiddenFill>
              </a:ext>
            </a:extLst>
          </p:spPr>
        </p:cxnSp>
        <p:cxnSp>
          <p:nvCxnSpPr>
            <p:cNvPr id="23" name="AutoShape 8"/>
            <p:cNvCxnSpPr>
              <a:cxnSpLocks noChangeShapeType="1"/>
            </p:cNvCxnSpPr>
            <p:nvPr/>
          </p:nvCxnSpPr>
          <p:spPr bwMode="auto">
            <a:xfrm>
              <a:off x="1196096" y="6213600"/>
              <a:ext cx="2439800" cy="0"/>
            </a:xfrm>
            <a:prstGeom prst="straightConnector1">
              <a:avLst/>
            </a:prstGeom>
            <a:noFill/>
            <a:ln w="9525">
              <a:solidFill>
                <a:schemeClr val="bg1">
                  <a:lumMod val="65000"/>
                  <a:lumOff val="0"/>
                </a:schemeClr>
              </a:solidFill>
              <a:round/>
              <a:headEnd/>
              <a:tailEnd/>
            </a:ln>
            <a:extLst>
              <a:ext uri="{909E8E84-426E-40DD-AFC4-6F175D3DCCD1}">
                <a14:hiddenFill xmlns:a14="http://schemas.microsoft.com/office/drawing/2010/main">
                  <a:noFill/>
                </a14:hiddenFill>
              </a:ext>
            </a:extLst>
          </p:spPr>
        </p:cxn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4150" y="876353"/>
            <a:ext cx="1009706" cy="55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926" y="4583791"/>
            <a:ext cx="1923766" cy="196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375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KIA-WL-06</a:t>
            </a:r>
            <a:r>
              <a:rPr lang="en-CA" dirty="0"/>
              <a:t>: Site-Specific Water Quality Objective </a:t>
            </a:r>
            <a:r>
              <a:rPr lang="en-CA" dirty="0" smtClean="0"/>
              <a:t>Derivation</a:t>
            </a:r>
            <a:br>
              <a:rPr lang="en-CA" dirty="0" smtClean="0"/>
            </a:br>
            <a:r>
              <a:rPr lang="en-US" dirty="0"/>
              <a:t>KIA-WL-06: </a:t>
            </a:r>
            <a:r>
              <a:rPr lang="en-US" dirty="0" err="1"/>
              <a:t>ᐱᓕᕆᕝᕕᐅᔪᒧᑦ</a:t>
            </a:r>
            <a:r>
              <a:rPr lang="en-US" dirty="0"/>
              <a:t> </a:t>
            </a:r>
            <a:r>
              <a:rPr lang="en-US" dirty="0" err="1"/>
              <a:t>ᑐᕌᖅᑐᑦ</a:t>
            </a:r>
            <a:r>
              <a:rPr lang="en-US" dirty="0"/>
              <a:t> </a:t>
            </a:r>
            <a:r>
              <a:rPr lang="en-US" dirty="0" err="1"/>
              <a:t>ᐃᒪᖃᑦᑎᐊᕐᓂᐅᑉ</a:t>
            </a:r>
            <a:r>
              <a:rPr lang="en-US" dirty="0"/>
              <a:t> </a:t>
            </a:r>
            <a:r>
              <a:rPr lang="en-US" dirty="0" err="1"/>
              <a:t>ᓴᖅᑭᓐᓂᖏᑦ</a:t>
            </a:r>
            <a:endParaRPr lang="en-CA" dirty="0"/>
          </a:p>
        </p:txBody>
      </p:sp>
      <p:sp>
        <p:nvSpPr>
          <p:cNvPr id="4" name="Content Placeholder 3"/>
          <p:cNvSpPr>
            <a:spLocks noGrp="1"/>
          </p:cNvSpPr>
          <p:nvPr>
            <p:ph sz="half" idx="2"/>
          </p:nvPr>
        </p:nvSpPr>
        <p:spPr/>
        <p:txBody>
          <a:bodyPr>
            <a:normAutofit fontScale="92500" lnSpcReduction="10000"/>
          </a:bodyPr>
          <a:lstStyle/>
          <a:p>
            <a:r>
              <a:rPr lang="en-CA" dirty="0"/>
              <a:t>AEM has provided the relevant information to satisfy our concerns regarding SSWQO </a:t>
            </a:r>
            <a:r>
              <a:rPr lang="en-CA" dirty="0" smtClean="0"/>
              <a:t>derivation</a:t>
            </a:r>
          </a:p>
          <a:p>
            <a:r>
              <a:rPr lang="en-CA" dirty="0" smtClean="0"/>
              <a:t>We are satisfied with the SSWQOs for construction and operation as all waste streams are collected in CP1 and effluent quality regulated </a:t>
            </a:r>
          </a:p>
          <a:p>
            <a:r>
              <a:rPr lang="en-CA" dirty="0" smtClean="0"/>
              <a:t>NWB include a condition in the licence that current SWQOs not apply for the life of the mine</a:t>
            </a:r>
          </a:p>
          <a:p>
            <a:pPr lvl="1"/>
            <a:r>
              <a:rPr lang="en-CA" dirty="0" smtClean="0"/>
              <a:t>The SSWQOs for closure should be revisited using operational data</a:t>
            </a:r>
          </a:p>
          <a:p>
            <a:endParaRPr lang="en-CA" dirty="0"/>
          </a:p>
        </p:txBody>
      </p:sp>
      <p:sp>
        <p:nvSpPr>
          <p:cNvPr id="6" name="Content Placeholder 5"/>
          <p:cNvSpPr>
            <a:spLocks noGrp="1"/>
          </p:cNvSpPr>
          <p:nvPr>
            <p:ph sz="quarter" idx="4"/>
          </p:nvPr>
        </p:nvSpPr>
        <p:spPr/>
        <p:txBody>
          <a:bodyPr>
            <a:normAutofit fontScale="85000" lnSpcReduction="10000"/>
          </a:bodyPr>
          <a:lstStyle/>
          <a:p>
            <a:pPr lvl="0"/>
            <a:r>
              <a:rPr lang="en-US" dirty="0" smtClean="0"/>
              <a:t>AEM </a:t>
            </a:r>
            <a:r>
              <a:rPr lang="en-US" dirty="0" err="1"/>
              <a:t>ᑯᑦ</a:t>
            </a:r>
            <a:r>
              <a:rPr lang="en-US" dirty="0"/>
              <a:t> </a:t>
            </a:r>
            <a:r>
              <a:rPr lang="en-US" dirty="0" err="1"/>
              <a:t>ᐅᕙᑉᑎᓐᓄᑦ</a:t>
            </a:r>
            <a:r>
              <a:rPr lang="en-US" dirty="0"/>
              <a:t> </a:t>
            </a:r>
            <a:r>
              <a:rPr lang="en-US" dirty="0" err="1"/>
              <a:t>ᑐᓂᓯᓚᐅᖅᑐᑦ</a:t>
            </a:r>
            <a:r>
              <a:rPr lang="en-US" dirty="0"/>
              <a:t> </a:t>
            </a:r>
            <a:r>
              <a:rPr lang="en-US" dirty="0" err="1"/>
              <a:t>ᓈᒻᒪᒃᑐᓂᒃ</a:t>
            </a:r>
            <a:r>
              <a:rPr lang="en-US" dirty="0"/>
              <a:t> </a:t>
            </a:r>
            <a:r>
              <a:rPr lang="en-US" dirty="0" err="1"/>
              <a:t>ᐃᓱᒫᓗᑕᐅᓚᐅᖅᑑᑉ</a:t>
            </a:r>
            <a:r>
              <a:rPr lang="en-US" dirty="0"/>
              <a:t> </a:t>
            </a:r>
            <a:r>
              <a:rPr lang="en-US" dirty="0" err="1"/>
              <a:t>ᒥᒃᓵᓄᑦ</a:t>
            </a:r>
            <a:r>
              <a:rPr lang="en-US" dirty="0"/>
              <a:t> </a:t>
            </a:r>
            <a:r>
              <a:rPr lang="en-US" dirty="0" err="1"/>
              <a:t>ᐃᒪᐅᑉ</a:t>
            </a:r>
            <a:r>
              <a:rPr lang="en-US" dirty="0"/>
              <a:t> </a:t>
            </a:r>
            <a:r>
              <a:rPr lang="en-US" dirty="0" err="1"/>
              <a:t>ᒥᒃᓵᓄᑦ</a:t>
            </a:r>
            <a:r>
              <a:rPr lang="en-US" dirty="0"/>
              <a:t> </a:t>
            </a:r>
            <a:r>
              <a:rPr lang="en-US" dirty="0" err="1"/>
              <a:t>ᐱᓕᕆᕝᕕᖕᓂ</a:t>
            </a:r>
            <a:endParaRPr lang="en-US" dirty="0"/>
          </a:p>
          <a:p>
            <a:pPr lvl="0"/>
            <a:r>
              <a:rPr lang="en-US" dirty="0" err="1"/>
              <a:t>ᓈᒻᒪᒋᔭᕗᑦ</a:t>
            </a:r>
            <a:r>
              <a:rPr lang="en-US" dirty="0"/>
              <a:t> </a:t>
            </a:r>
            <a:r>
              <a:rPr lang="en-US" dirty="0" err="1"/>
              <a:t>ᐃᒪᐃᑦ</a:t>
            </a:r>
            <a:r>
              <a:rPr lang="en-US" dirty="0"/>
              <a:t> </a:t>
            </a:r>
            <a:r>
              <a:rPr lang="en-US" dirty="0" err="1"/>
              <a:t>ᒥᒃᓵᓄᑦ</a:t>
            </a:r>
            <a:r>
              <a:rPr lang="en-US" dirty="0"/>
              <a:t> </a:t>
            </a:r>
            <a:r>
              <a:rPr lang="en-US" dirty="0" err="1"/>
              <a:t>ᐊᑐᖅᑕᐅᓂᐊᖅᑐᑦ</a:t>
            </a:r>
            <a:r>
              <a:rPr lang="en-US" dirty="0"/>
              <a:t> </a:t>
            </a:r>
            <a:r>
              <a:rPr lang="en-US" dirty="0" err="1"/>
              <a:t>ᓴᓇᓕᖅᐸᑕ</a:t>
            </a:r>
            <a:r>
              <a:rPr lang="en-US" dirty="0"/>
              <a:t> </a:t>
            </a:r>
            <a:r>
              <a:rPr lang="en-US" dirty="0" err="1"/>
              <a:t>ᐊᒻᒪ</a:t>
            </a:r>
            <a:r>
              <a:rPr lang="en-US" dirty="0"/>
              <a:t> </a:t>
            </a:r>
            <a:r>
              <a:rPr lang="en-US" dirty="0" err="1"/>
              <a:t>ᐊᐅᓪᓛᖅᑎᑦᑎᓕᖅᐸᑕ</a:t>
            </a:r>
            <a:r>
              <a:rPr lang="en-US" dirty="0"/>
              <a:t>. </a:t>
            </a:r>
            <a:r>
              <a:rPr lang="en-US" dirty="0" err="1"/>
              <a:t>ᑕᒪᕐᒥᒃ</a:t>
            </a:r>
            <a:r>
              <a:rPr lang="en-US" dirty="0"/>
              <a:t> </a:t>
            </a:r>
            <a:r>
              <a:rPr lang="en-US" dirty="0" err="1"/>
              <a:t>ᐃᒪᐃᑦ</a:t>
            </a:r>
            <a:r>
              <a:rPr lang="en-US" dirty="0"/>
              <a:t> </a:t>
            </a:r>
            <a:r>
              <a:rPr lang="en-US" dirty="0" err="1"/>
              <a:t>ᑰᒐᓛᖏᑦ</a:t>
            </a:r>
            <a:r>
              <a:rPr lang="en-US" dirty="0"/>
              <a:t> </a:t>
            </a:r>
            <a:r>
              <a:rPr lang="en-US" dirty="0" err="1"/>
              <a:t>ᑲᑎᑕᐅᓂᐊᕐᒪᑕ</a:t>
            </a:r>
            <a:r>
              <a:rPr lang="en-US" dirty="0"/>
              <a:t> CP1 ᒥ </a:t>
            </a:r>
            <a:r>
              <a:rPr lang="en-US" dirty="0" err="1"/>
              <a:t>ᐊᒻᒪ</a:t>
            </a:r>
            <a:r>
              <a:rPr lang="en-US" dirty="0"/>
              <a:t> </a:t>
            </a:r>
            <a:r>
              <a:rPr lang="en-US" dirty="0" err="1"/>
              <a:t>ᓴᓗᒪᓂᖏᑦ</a:t>
            </a:r>
            <a:r>
              <a:rPr lang="en-US" dirty="0"/>
              <a:t> </a:t>
            </a:r>
            <a:r>
              <a:rPr lang="en-US" dirty="0" err="1"/>
              <a:t>ᖃᐅᔨᓴᖅᑕᐅᖏᓐᓇᕐᓂᐊᖅᖢᑎᒃ</a:t>
            </a:r>
            <a:endParaRPr lang="en-US" dirty="0"/>
          </a:p>
          <a:p>
            <a:pPr lvl="0"/>
            <a:r>
              <a:rPr lang="en-US" dirty="0"/>
              <a:t>NWB </a:t>
            </a:r>
            <a:r>
              <a:rPr lang="en-US" dirty="0" err="1"/>
              <a:t>ᑯᑦ</a:t>
            </a:r>
            <a:r>
              <a:rPr lang="en-US" dirty="0"/>
              <a:t> </a:t>
            </a:r>
            <a:r>
              <a:rPr lang="en-US" dirty="0" err="1"/>
              <a:t>ᐃᓗᓕᖃᖅᑎᑦᑎᓗᑎᒃ</a:t>
            </a:r>
            <a:r>
              <a:rPr lang="en-US" dirty="0"/>
              <a:t> </a:t>
            </a:r>
            <a:r>
              <a:rPr lang="en-US" dirty="0" err="1"/>
              <a:t>ᓚᐃᓴᒥ</a:t>
            </a:r>
            <a:r>
              <a:rPr lang="en-US" dirty="0"/>
              <a:t> </a:t>
            </a:r>
            <a:r>
              <a:rPr lang="en-US" dirty="0" err="1"/>
              <a:t>ᑖᑉᑯᐊ</a:t>
            </a:r>
            <a:r>
              <a:rPr lang="en-US" dirty="0"/>
              <a:t> </a:t>
            </a:r>
            <a:r>
              <a:rPr lang="en-US" dirty="0" err="1"/>
              <a:t>ᒪᓐᓇ</a:t>
            </a:r>
            <a:r>
              <a:rPr lang="en-US" dirty="0"/>
              <a:t> </a:t>
            </a:r>
            <a:r>
              <a:rPr lang="en-US" dirty="0" err="1"/>
              <a:t>ᐃᒪᕐᑐᕐᓂᐅᓂᐊᖅᑐᑦ</a:t>
            </a:r>
            <a:r>
              <a:rPr lang="en-US" dirty="0"/>
              <a:t> </a:t>
            </a:r>
            <a:r>
              <a:rPr lang="en-US" dirty="0" err="1"/>
              <a:t>ᐊᑐᕐᓂᐊᖏᓪᓗᒋᑦ</a:t>
            </a:r>
            <a:r>
              <a:rPr lang="en-US" dirty="0"/>
              <a:t> </a:t>
            </a:r>
            <a:r>
              <a:rPr lang="en-US" dirty="0" err="1"/>
              <a:t>ᐊᐅᓪᓛᕐᓂᓗᒃᑖᖓᓄᑦ</a:t>
            </a:r>
            <a:r>
              <a:rPr lang="en-US" dirty="0"/>
              <a:t> </a:t>
            </a:r>
            <a:r>
              <a:rPr lang="en-US" dirty="0" err="1"/>
              <a:t>ᐅᔭᕋᒃᑕᕆᐊᑉ</a:t>
            </a:r>
            <a:endParaRPr lang="en-US" dirty="0"/>
          </a:p>
          <a:p>
            <a:pPr lvl="1"/>
            <a:r>
              <a:rPr lang="en-US" dirty="0" err="1"/>
              <a:t>ᑐᒃᓯᕋᐅᑏᑦ</a:t>
            </a:r>
            <a:r>
              <a:rPr lang="en-US" dirty="0"/>
              <a:t> </a:t>
            </a:r>
            <a:r>
              <a:rPr lang="en-US" dirty="0" err="1"/>
              <a:t>ᐅᒃᑯᐊᖅᑕᐅᓂᕆᔪᒫᖅᑕᖓᓄᑦ</a:t>
            </a:r>
            <a:r>
              <a:rPr lang="en-US" dirty="0"/>
              <a:t> </a:t>
            </a:r>
            <a:r>
              <a:rPr lang="en-US" dirty="0" err="1"/>
              <a:t>ᕿᒥᕐᕈᔭᐅᒃᑲᓐᓂᕋᔭᕐᒪᑕ</a:t>
            </a:r>
            <a:r>
              <a:rPr lang="en-US" dirty="0"/>
              <a:t> </a:t>
            </a:r>
            <a:r>
              <a:rPr lang="en-US" dirty="0" err="1"/>
              <a:t>ᐊᑐᕐᓗᑎᒃ</a:t>
            </a:r>
            <a:r>
              <a:rPr lang="en-US" dirty="0"/>
              <a:t> </a:t>
            </a:r>
            <a:r>
              <a:rPr lang="en-US" dirty="0" err="1"/>
              <a:t>ᐊᐅᓪᓚᕐᓂᖓᑦ</a:t>
            </a:r>
            <a:r>
              <a:rPr lang="en-US" dirty="0"/>
              <a:t> </a:t>
            </a:r>
            <a:r>
              <a:rPr lang="en-US" dirty="0" err="1"/>
              <a:t>ᒥᒃᓵᓄᑦ</a:t>
            </a:r>
            <a:r>
              <a:rPr lang="en-US" dirty="0"/>
              <a:t> </a:t>
            </a:r>
            <a:r>
              <a:rPr lang="en-US" dirty="0" err="1"/>
              <a:t>ᐊᑐᕐᓂᑯᓂᒃ</a:t>
            </a:r>
            <a:endParaRPr lang="en-US" dirty="0"/>
          </a:p>
          <a:p>
            <a:pPr lvl="0"/>
            <a:endParaRPr lang="en-CA" dirty="0" smtClean="0"/>
          </a:p>
        </p:txBody>
      </p:sp>
      <p:sp>
        <p:nvSpPr>
          <p:cNvPr id="7" name="Text Placeholder 2"/>
          <p:cNvSpPr>
            <a:spLocks noGrp="1"/>
          </p:cNvSpPr>
          <p:nvPr>
            <p:ph type="body" idx="1"/>
          </p:nvPr>
        </p:nvSpPr>
        <p:spPr>
          <a:solidFill>
            <a:srgbClr val="FFC000"/>
          </a:solidFill>
        </p:spPr>
        <p:txBody>
          <a:bodyPr>
            <a:normAutofit lnSpcReduction="10000"/>
          </a:bodyPr>
          <a:lstStyle/>
          <a:p>
            <a:r>
              <a:rPr lang="en-CA" dirty="0"/>
              <a:t>Request</a:t>
            </a:r>
          </a:p>
        </p:txBody>
      </p:sp>
      <p:sp>
        <p:nvSpPr>
          <p:cNvPr id="8" name="Text Placeholder 4"/>
          <p:cNvSpPr>
            <a:spLocks noGrp="1"/>
          </p:cNvSpPr>
          <p:nvPr>
            <p:ph type="body" sz="quarter" idx="3"/>
          </p:nvPr>
        </p:nvSpPr>
        <p:spPr>
          <a:solidFill>
            <a:srgbClr val="FFC000"/>
          </a:solidFill>
        </p:spPr>
        <p:txBody>
          <a:bodyPr>
            <a:normAutofit lnSpcReduction="10000"/>
          </a:bodyPr>
          <a:lstStyle/>
          <a:p>
            <a:r>
              <a:rPr lang="en-US" dirty="0" err="1"/>
              <a:t>ᑐᒃᓯᕋᐅᑦ</a:t>
            </a:r>
            <a:endParaRPr lang="en-US" dirty="0"/>
          </a:p>
        </p:txBody>
      </p:sp>
    </p:spTree>
    <p:extLst>
      <p:ext uri="{BB962C8B-B14F-4D97-AF65-F5344CB8AC3E}">
        <p14:creationId xmlns:p14="http://schemas.microsoft.com/office/powerpoint/2010/main" val="2987173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KIA-WL-07</a:t>
            </a:r>
            <a:r>
              <a:rPr lang="en-CA" dirty="0"/>
              <a:t>: Mixing Zone Water Quality </a:t>
            </a:r>
            <a:r>
              <a:rPr lang="en-CA" dirty="0" smtClean="0"/>
              <a:t>Monitoring</a:t>
            </a:r>
            <a:br>
              <a:rPr lang="en-CA" dirty="0" smtClean="0"/>
            </a:br>
            <a:r>
              <a:rPr lang="en-US" dirty="0" smtClean="0"/>
              <a:t>KIA-WL-07</a:t>
            </a:r>
            <a:r>
              <a:rPr lang="en-US" dirty="0"/>
              <a:t>: </a:t>
            </a:r>
            <a:r>
              <a:rPr lang="en-US" dirty="0" err="1"/>
              <a:t>ᐊᑯᑦᑕᐅᕙᓪᓕᐊᔪᑦ</a:t>
            </a:r>
            <a:r>
              <a:rPr lang="en-US" dirty="0"/>
              <a:t> </a:t>
            </a:r>
            <a:r>
              <a:rPr lang="en-US" dirty="0" err="1"/>
              <a:t>ᐃᒪᐃᑦ</a:t>
            </a:r>
            <a:r>
              <a:rPr lang="en-US" dirty="0"/>
              <a:t> </a:t>
            </a:r>
            <a:r>
              <a:rPr lang="en-US" dirty="0" err="1"/>
              <a:t>ᐱᐅᓂᖓᑕ</a:t>
            </a:r>
            <a:r>
              <a:rPr lang="en-US" dirty="0"/>
              <a:t> </a:t>
            </a:r>
            <a:r>
              <a:rPr lang="en-US" dirty="0" err="1"/>
              <a:t>ᖃᐅᔨᓴᖅᑕᐅᓂᖏᑦ</a:t>
            </a:r>
            <a:endParaRPr lang="en-US"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fontScale="85000" lnSpcReduction="20000"/>
          </a:bodyPr>
          <a:lstStyle/>
          <a:p>
            <a:r>
              <a:rPr lang="en-CA" dirty="0" smtClean="0"/>
              <a:t>AEM has proposed 5 sites in the near field exposure area near the diffuser</a:t>
            </a:r>
          </a:p>
          <a:p>
            <a:r>
              <a:rPr lang="en-CA" dirty="0" smtClean="0"/>
              <a:t>One site (MEL_03) is proposed to monitor effluent from the diffuser</a:t>
            </a:r>
          </a:p>
          <a:p>
            <a:r>
              <a:rPr lang="en-CA" dirty="0" smtClean="0"/>
              <a:t>Wind, flow and other mixing zone dynamics limit </a:t>
            </a:r>
            <a:r>
              <a:rPr lang="en-CA" dirty="0"/>
              <a:t>the capacity of a single monitoring </a:t>
            </a:r>
            <a:r>
              <a:rPr lang="en-CA" dirty="0" smtClean="0"/>
              <a:t>station to appropriately characterize the mixing </a:t>
            </a:r>
            <a:r>
              <a:rPr lang="en-CA" dirty="0"/>
              <a:t>zone and assimilative capacity </a:t>
            </a:r>
            <a:r>
              <a:rPr lang="en-CA" dirty="0" smtClean="0"/>
              <a:t>of Meliadine Lake</a:t>
            </a:r>
          </a:p>
          <a:p>
            <a:r>
              <a:rPr lang="en-CA" dirty="0"/>
              <a:t>A minimum of three sites around the discharge point are recommended to </a:t>
            </a:r>
            <a:r>
              <a:rPr lang="en-CA" dirty="0" smtClean="0"/>
              <a:t>assess the capacity </a:t>
            </a:r>
            <a:r>
              <a:rPr lang="en-CA" dirty="0"/>
              <a:t>of the mixing zone to assimilate the </a:t>
            </a:r>
            <a:r>
              <a:rPr lang="en-CA" dirty="0" smtClean="0"/>
              <a:t>effluent and verify predictions of mixing zone size under all ambient conditions. </a:t>
            </a:r>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ᐃᓱᒫᓘᑦ</a:t>
            </a:r>
            <a:endParaRPr lang="en-US" dirty="0"/>
          </a:p>
        </p:txBody>
      </p:sp>
      <p:sp>
        <p:nvSpPr>
          <p:cNvPr id="6" name="Content Placeholder 5"/>
          <p:cNvSpPr>
            <a:spLocks noGrp="1"/>
          </p:cNvSpPr>
          <p:nvPr>
            <p:ph sz="quarter" idx="4"/>
          </p:nvPr>
        </p:nvSpPr>
        <p:spPr/>
        <p:txBody>
          <a:bodyPr>
            <a:normAutofit fontScale="85000" lnSpcReduction="20000"/>
          </a:bodyPr>
          <a:lstStyle/>
          <a:p>
            <a:pPr lvl="0"/>
            <a:r>
              <a:rPr lang="en-US" dirty="0" smtClean="0"/>
              <a:t>AEM </a:t>
            </a:r>
            <a:r>
              <a:rPr lang="en-US" dirty="0" err="1"/>
              <a:t>ᑯᑦ</a:t>
            </a:r>
            <a:r>
              <a:rPr lang="en-US" dirty="0"/>
              <a:t> 5ᓂᒃ </a:t>
            </a:r>
            <a:r>
              <a:rPr lang="en-US" dirty="0" err="1"/>
              <a:t>ᓇᓗᓇᐃᕆᓯᒪᔪᑦ</a:t>
            </a:r>
            <a:r>
              <a:rPr lang="en-US" dirty="0"/>
              <a:t> </a:t>
            </a:r>
            <a:r>
              <a:rPr lang="en-US" dirty="0" err="1"/>
              <a:t>ᓯᓚᒥ</a:t>
            </a:r>
            <a:r>
              <a:rPr lang="en-US" dirty="0"/>
              <a:t> </a:t>
            </a:r>
            <a:r>
              <a:rPr lang="en-US" dirty="0" err="1"/>
              <a:t>ᖃᓂᒋᔮᓂ</a:t>
            </a:r>
            <a:r>
              <a:rPr lang="en-US" dirty="0"/>
              <a:t> </a:t>
            </a:r>
            <a:r>
              <a:rPr lang="en-US" dirty="0" err="1"/>
              <a:t>ᓴᓗᒻᒪᖅᓴᐃᕝᕕᐅᑉ</a:t>
            </a:r>
            <a:endParaRPr lang="en-US" dirty="0"/>
          </a:p>
          <a:p>
            <a:pPr lvl="0"/>
            <a:r>
              <a:rPr lang="en-US" dirty="0" err="1"/>
              <a:t>ᐊᑕᐅᓯᖅ</a:t>
            </a:r>
            <a:r>
              <a:rPr lang="en-US" dirty="0"/>
              <a:t> (MEL_03) </a:t>
            </a:r>
            <a:r>
              <a:rPr lang="en-US" dirty="0" err="1"/>
              <a:t>ᖃᐅᔨᓴᕐᕕᐅᖁᔭᐅᔪᖅ</a:t>
            </a:r>
            <a:r>
              <a:rPr lang="en-US" dirty="0"/>
              <a:t> </a:t>
            </a:r>
            <a:r>
              <a:rPr lang="en-US" dirty="0" err="1"/>
              <a:t>ᓴᓗᒻᒪᖅᓴᐃᕝᕕᖕᒥ</a:t>
            </a:r>
            <a:r>
              <a:rPr lang="en-US" dirty="0"/>
              <a:t> </a:t>
            </a:r>
            <a:r>
              <a:rPr lang="en-US" dirty="0" err="1"/>
              <a:t>ᐊᓂᐋᕙᓪᓕᐊᔪᓂᒃ</a:t>
            </a:r>
            <a:endParaRPr lang="en-US" dirty="0"/>
          </a:p>
          <a:p>
            <a:pPr lvl="0"/>
            <a:r>
              <a:rPr lang="en-US" dirty="0" err="1"/>
              <a:t>ᐊᓄᕆ</a:t>
            </a:r>
            <a:r>
              <a:rPr lang="en-US" dirty="0"/>
              <a:t>, </a:t>
            </a:r>
            <a:r>
              <a:rPr lang="en-US" dirty="0" err="1"/>
              <a:t>ᑰᖕᓃᑦ</a:t>
            </a:r>
            <a:r>
              <a:rPr lang="en-US" dirty="0"/>
              <a:t> </a:t>
            </a:r>
            <a:r>
              <a:rPr lang="en-US" dirty="0" err="1"/>
              <a:t>ᐊᒻᒪ</a:t>
            </a:r>
            <a:r>
              <a:rPr lang="en-US" dirty="0"/>
              <a:t> </a:t>
            </a:r>
            <a:r>
              <a:rPr lang="en-US" dirty="0" err="1"/>
              <a:t>ᐊᓯᖏᑦ</a:t>
            </a:r>
            <a:r>
              <a:rPr lang="en-US" dirty="0"/>
              <a:t> </a:t>
            </a:r>
            <a:r>
              <a:rPr lang="en-US" dirty="0" err="1"/>
              <a:t>ᐊᑯᑦᑎᕕᐅᑉ</a:t>
            </a:r>
            <a:r>
              <a:rPr lang="en-US" dirty="0"/>
              <a:t> </a:t>
            </a:r>
            <a:r>
              <a:rPr lang="en-US" dirty="0" err="1"/>
              <a:t>ᒥᒃᓵᓄᑦ</a:t>
            </a:r>
            <a:r>
              <a:rPr lang="en-US" dirty="0"/>
              <a:t> </a:t>
            </a:r>
            <a:r>
              <a:rPr lang="en-US" dirty="0" err="1"/>
              <a:t>ᐊᔪᕐᓇᕈᑕᐅᕙᖕᒪᑕ</a:t>
            </a:r>
            <a:r>
              <a:rPr lang="en-US" dirty="0"/>
              <a:t> </a:t>
            </a:r>
            <a:r>
              <a:rPr lang="en-US" dirty="0" err="1"/>
              <a:t>ᐊᑕᐅᓯᕐᒥᒃ</a:t>
            </a:r>
            <a:r>
              <a:rPr lang="en-US" dirty="0"/>
              <a:t> </a:t>
            </a:r>
            <a:r>
              <a:rPr lang="en-US" dirty="0" err="1"/>
              <a:t>ᖃᐅᔨᓴᕐᕕᖃᕐᓂᕐᒥᒃ</a:t>
            </a:r>
            <a:r>
              <a:rPr lang="en-US" dirty="0"/>
              <a:t> </a:t>
            </a:r>
            <a:r>
              <a:rPr lang="en-US" dirty="0" err="1"/>
              <a:t>ᖃᐅᔨᒪᓇᓱᒡᓗᒍ</a:t>
            </a:r>
            <a:r>
              <a:rPr lang="en-US" dirty="0"/>
              <a:t> </a:t>
            </a:r>
            <a:r>
              <a:rPr lang="en-US" dirty="0" err="1"/>
              <a:t>ᐊᑯᑕᐅᕙᓪᓕᐊᔪᑦ</a:t>
            </a:r>
            <a:r>
              <a:rPr lang="en-US" dirty="0"/>
              <a:t> </a:t>
            </a:r>
            <a:r>
              <a:rPr lang="en-US" dirty="0" err="1"/>
              <a:t>ᒥᒃᓵᓄᑦ</a:t>
            </a:r>
            <a:r>
              <a:rPr lang="en-US" dirty="0"/>
              <a:t> </a:t>
            </a:r>
            <a:r>
              <a:rPr lang="en-US" dirty="0" err="1"/>
              <a:t>ᑕᓯᕐᔪᐊᕐᒥ</a:t>
            </a:r>
            <a:endParaRPr lang="en-US" dirty="0"/>
          </a:p>
          <a:p>
            <a:pPr lvl="0"/>
            <a:r>
              <a:rPr lang="en-US" dirty="0" err="1"/>
              <a:t>ᒥᑭᓂᖅᐹᒥᒃ</a:t>
            </a:r>
            <a:r>
              <a:rPr lang="en-US" dirty="0"/>
              <a:t> </a:t>
            </a:r>
            <a:r>
              <a:rPr lang="en-US" dirty="0" err="1"/>
              <a:t>ᐱᖓᓱᓂᒃ</a:t>
            </a:r>
            <a:r>
              <a:rPr lang="en-US" dirty="0"/>
              <a:t> </a:t>
            </a:r>
            <a:r>
              <a:rPr lang="en-US" dirty="0" err="1"/>
              <a:t>ᖃᐅᔨᓴᕐᕕᖕᓂᒃ</a:t>
            </a:r>
            <a:r>
              <a:rPr lang="en-US" dirty="0"/>
              <a:t> </a:t>
            </a:r>
            <a:r>
              <a:rPr lang="en-US" dirty="0" err="1"/>
              <a:t>ᐱᑕᖃᖁᔭᐅᕗᖅ</a:t>
            </a:r>
            <a:r>
              <a:rPr lang="en-US" dirty="0"/>
              <a:t> </a:t>
            </a:r>
            <a:r>
              <a:rPr lang="en-US" dirty="0" err="1"/>
              <a:t>ᖃᐅᔨᓴᑦᑎᐊᕈᓐᓇᖁᑉᓗᒍ</a:t>
            </a:r>
            <a:r>
              <a:rPr lang="en-US" dirty="0"/>
              <a:t> </a:t>
            </a:r>
            <a:r>
              <a:rPr lang="en-US" dirty="0" err="1"/>
              <a:t>ᓈᒻᒪᒃᑲᓗᐊᕐᒪᖓᑦ</a:t>
            </a:r>
            <a:r>
              <a:rPr lang="en-US" dirty="0"/>
              <a:t> </a:t>
            </a:r>
            <a:r>
              <a:rPr lang="en-US" dirty="0" err="1"/>
              <a:t>ᐊᑯᑕᐅᕙᓪᓕᐊᔪᖅ</a:t>
            </a:r>
            <a:r>
              <a:rPr lang="en-US" dirty="0"/>
              <a:t> </a:t>
            </a:r>
            <a:r>
              <a:rPr lang="en-US" dirty="0" err="1"/>
              <a:t>ᐊᓂᐋᕙᓪᓕᐊᔪᕐᓗ</a:t>
            </a:r>
            <a:r>
              <a:rPr lang="en-US" dirty="0"/>
              <a:t> </a:t>
            </a:r>
            <a:r>
              <a:rPr lang="en-US" dirty="0" err="1"/>
              <a:t>ᐊᒻᒪ</a:t>
            </a:r>
            <a:r>
              <a:rPr lang="en-US" dirty="0"/>
              <a:t> </a:t>
            </a:r>
            <a:r>
              <a:rPr lang="en-US" dirty="0" err="1"/>
              <a:t>ᖃᐅᔨᒪᓇᓱᒡᓂᐊᕐᓗᓂ</a:t>
            </a:r>
            <a:r>
              <a:rPr lang="en-US" dirty="0"/>
              <a:t> </a:t>
            </a:r>
            <a:r>
              <a:rPr lang="en-US" dirty="0" err="1"/>
              <a:t>ᑕᓯᕋᖅ</a:t>
            </a:r>
            <a:r>
              <a:rPr lang="en-US" dirty="0"/>
              <a:t> </a:t>
            </a:r>
            <a:r>
              <a:rPr lang="en-US" dirty="0" err="1"/>
              <a:t>ᐊᑯᑦᑎᕕᐅᔪᖅ</a:t>
            </a:r>
            <a:r>
              <a:rPr lang="en-US" dirty="0"/>
              <a:t> </a:t>
            </a:r>
            <a:r>
              <a:rPr lang="en-US" dirty="0" err="1"/>
              <a:t>ᓈᒻᒪᒃᑲᓗᐊᕐᒪᖔᑦ</a:t>
            </a:r>
            <a:r>
              <a:rPr lang="en-US" dirty="0"/>
              <a:t> </a:t>
            </a:r>
            <a:r>
              <a:rPr lang="en-US" dirty="0" err="1"/>
              <a:t>ᓱᓇᓗᒃᑖᑦ</a:t>
            </a:r>
            <a:r>
              <a:rPr lang="en-US" dirty="0"/>
              <a:t> </a:t>
            </a:r>
            <a:r>
              <a:rPr lang="en-US" dirty="0" err="1"/>
              <a:t>ᑕᐅᑐᒃᖢᒋᑦ</a:t>
            </a:r>
            <a:r>
              <a:rPr lang="en-US" dirty="0"/>
              <a:t>. </a:t>
            </a:r>
          </a:p>
          <a:p>
            <a:pPr marL="0" indent="0">
              <a:buNone/>
            </a:pPr>
            <a:endParaRPr lang="en-CA" dirty="0" smtClean="0"/>
          </a:p>
        </p:txBody>
      </p:sp>
    </p:spTree>
    <p:extLst>
      <p:ext uri="{BB962C8B-B14F-4D97-AF65-F5344CB8AC3E}">
        <p14:creationId xmlns:p14="http://schemas.microsoft.com/office/powerpoint/2010/main" val="1221737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KIA-WL-07</a:t>
            </a:r>
            <a:r>
              <a:rPr lang="en-CA" dirty="0"/>
              <a:t>: Mixing Zone Water Quality </a:t>
            </a:r>
            <a:r>
              <a:rPr lang="en-CA" dirty="0" smtClean="0"/>
              <a:t>Monitoring</a:t>
            </a:r>
            <a:br>
              <a:rPr lang="en-CA" dirty="0" smtClean="0"/>
            </a:br>
            <a:r>
              <a:rPr lang="en-US" dirty="0"/>
              <a:t>KIA-WL-07: </a:t>
            </a:r>
            <a:r>
              <a:rPr lang="en-US" dirty="0" err="1"/>
              <a:t>ᐊᑯᑦᑕᐅᕙᓪᓕᐊᔪᑦ</a:t>
            </a:r>
            <a:r>
              <a:rPr lang="en-US" dirty="0"/>
              <a:t> </a:t>
            </a:r>
            <a:r>
              <a:rPr lang="en-US" dirty="0" err="1"/>
              <a:t>ᐃᒪᐃᑦ</a:t>
            </a:r>
            <a:r>
              <a:rPr lang="en-US" dirty="0"/>
              <a:t> </a:t>
            </a:r>
            <a:r>
              <a:rPr lang="en-US" dirty="0" err="1"/>
              <a:t>ᐱᐅᓂᖓᑕ</a:t>
            </a:r>
            <a:r>
              <a:rPr lang="en-US" dirty="0"/>
              <a:t> </a:t>
            </a:r>
            <a:r>
              <a:rPr lang="en-US" dirty="0" err="1"/>
              <a:t>ᖃᐅᔨᓴᖅᑕᐅᓂᖏᑦ</a:t>
            </a:r>
            <a:r>
              <a:rPr lang="en-US" dirty="0"/>
              <a:t/>
            </a:r>
            <a:br>
              <a:rPr lang="en-US" dirty="0"/>
            </a:br>
            <a:endParaRPr lang="en-CA" dirty="0"/>
          </a:p>
        </p:txBody>
      </p:sp>
      <p:sp>
        <p:nvSpPr>
          <p:cNvPr id="4" name="Content Placeholder 3"/>
          <p:cNvSpPr>
            <a:spLocks noGrp="1"/>
          </p:cNvSpPr>
          <p:nvPr>
            <p:ph sz="half" idx="2"/>
          </p:nvPr>
        </p:nvSpPr>
        <p:spPr/>
        <p:txBody>
          <a:bodyPr>
            <a:normAutofit fontScale="92500" lnSpcReduction="20000"/>
          </a:bodyPr>
          <a:lstStyle/>
          <a:p>
            <a:r>
              <a:rPr lang="en-CA" dirty="0"/>
              <a:t>We request that AEM increase the total number of AEMP sites in the near-field exposure area from 5 as indicated in AEMP to a total of 7 with three around the </a:t>
            </a:r>
            <a:r>
              <a:rPr lang="en-CA" dirty="0" smtClean="0"/>
              <a:t>diffuser</a:t>
            </a:r>
          </a:p>
          <a:p>
            <a:pPr lvl="0"/>
            <a:r>
              <a:rPr lang="en-CA" dirty="0" smtClean="0"/>
              <a:t>AEM commit to include 3 </a:t>
            </a:r>
            <a:r>
              <a:rPr lang="en-CA" dirty="0"/>
              <a:t>sites </a:t>
            </a:r>
            <a:r>
              <a:rPr lang="en-CA" dirty="0" smtClean="0"/>
              <a:t>to </a:t>
            </a:r>
            <a:r>
              <a:rPr lang="en-CA" dirty="0"/>
              <a:t>triangulate the predicted mixing zone boundary 100m from the </a:t>
            </a:r>
            <a:r>
              <a:rPr lang="en-CA" dirty="0" smtClean="0"/>
              <a:t>diffuser </a:t>
            </a:r>
          </a:p>
          <a:p>
            <a:pPr lvl="1"/>
            <a:r>
              <a:rPr lang="en-CA" dirty="0" smtClean="0"/>
              <a:t>i.e</a:t>
            </a:r>
            <a:r>
              <a:rPr lang="en-CA" dirty="0"/>
              <a:t>. sites at 120</a:t>
            </a:r>
            <a:r>
              <a:rPr lang="en-CA" baseline="30000" dirty="0"/>
              <a:t>o</a:t>
            </a:r>
            <a:r>
              <a:rPr lang="en-CA" dirty="0"/>
              <a:t>, 240</a:t>
            </a:r>
            <a:r>
              <a:rPr lang="en-CA" baseline="30000" dirty="0"/>
              <a:t>o</a:t>
            </a:r>
            <a:r>
              <a:rPr lang="en-CA" dirty="0"/>
              <a:t> and </a:t>
            </a:r>
            <a:r>
              <a:rPr lang="en-CA" dirty="0" smtClean="0"/>
              <a:t>360</a:t>
            </a:r>
            <a:r>
              <a:rPr lang="en-CA" baseline="30000" dirty="0" smtClean="0"/>
              <a:t>o</a:t>
            </a:r>
            <a:r>
              <a:rPr lang="en-CA" dirty="0" smtClean="0"/>
              <a:t>, </a:t>
            </a:r>
            <a:r>
              <a:rPr lang="en-CA" dirty="0"/>
              <a:t>100m from the center of the diffuser</a:t>
            </a:r>
            <a:endParaRPr lang="en-CA" dirty="0" smtClean="0"/>
          </a:p>
          <a:p>
            <a:pPr lvl="1"/>
            <a:r>
              <a:rPr lang="en-CA" dirty="0" smtClean="0"/>
              <a:t>Samples should be collected from the highest point of conductivity as determined by a water column profile</a:t>
            </a:r>
            <a:endParaRPr lang="en-CA" dirty="0"/>
          </a:p>
        </p:txBody>
      </p:sp>
      <p:sp>
        <p:nvSpPr>
          <p:cNvPr id="6" name="Content Placeholder 5"/>
          <p:cNvSpPr>
            <a:spLocks noGrp="1"/>
          </p:cNvSpPr>
          <p:nvPr>
            <p:ph sz="quarter" idx="4"/>
          </p:nvPr>
        </p:nvSpPr>
        <p:spPr/>
        <p:txBody>
          <a:bodyPr>
            <a:normAutofit fontScale="92500" lnSpcReduction="10000"/>
          </a:bodyPr>
          <a:lstStyle/>
          <a:p>
            <a:pPr lvl="0"/>
            <a:r>
              <a:rPr lang="en-US" dirty="0" err="1" smtClean="0"/>
              <a:t>ᑐᒃᓯᕋᖅᐳᒍᑦ</a:t>
            </a:r>
            <a:r>
              <a:rPr lang="en-US" dirty="0" smtClean="0"/>
              <a:t> </a:t>
            </a:r>
            <a:r>
              <a:rPr lang="en-US" dirty="0"/>
              <a:t>AEM </a:t>
            </a:r>
            <a:r>
              <a:rPr lang="en-US" dirty="0" err="1"/>
              <a:t>ᑯᑦ</a:t>
            </a:r>
            <a:r>
              <a:rPr lang="en-US" dirty="0"/>
              <a:t> </a:t>
            </a:r>
            <a:r>
              <a:rPr lang="en-US" dirty="0" err="1"/>
              <a:t>ᐊᒥᓱᖑᕆᐊᖁᑉᓗᒋᑦ</a:t>
            </a:r>
            <a:r>
              <a:rPr lang="en-US" dirty="0"/>
              <a:t> AEMP </a:t>
            </a:r>
            <a:r>
              <a:rPr lang="en-US" dirty="0" err="1"/>
              <a:t>ᖑᔪᑦ</a:t>
            </a:r>
            <a:r>
              <a:rPr lang="en-US" dirty="0"/>
              <a:t> 5 </a:t>
            </a:r>
            <a:r>
              <a:rPr lang="en-US" dirty="0" err="1"/>
              <a:t>ᓂᑦ</a:t>
            </a:r>
            <a:r>
              <a:rPr lang="en-US" dirty="0"/>
              <a:t>, 7 </a:t>
            </a:r>
            <a:r>
              <a:rPr lang="en-US" dirty="0" err="1"/>
              <a:t>ᓄᑦ</a:t>
            </a:r>
            <a:r>
              <a:rPr lang="en-US" dirty="0"/>
              <a:t>, </a:t>
            </a:r>
            <a:r>
              <a:rPr lang="en-US" dirty="0" err="1"/>
              <a:t>ᐱᖓᓱᑦ</a:t>
            </a:r>
            <a:r>
              <a:rPr lang="en-US" dirty="0"/>
              <a:t> </a:t>
            </a:r>
            <a:r>
              <a:rPr lang="en-US" dirty="0" err="1"/>
              <a:t>ᐃᕐᕈᖅᑐᐃᕝᕕᐅᑉ</a:t>
            </a:r>
            <a:r>
              <a:rPr lang="en-US" dirty="0"/>
              <a:t> </a:t>
            </a:r>
            <a:r>
              <a:rPr lang="en-US" dirty="0" err="1"/>
              <a:t>ᖃᓂᒋᔮᓂᖁᑉᓗᑎᒍᑦ</a:t>
            </a:r>
            <a:r>
              <a:rPr lang="en-US" dirty="0"/>
              <a:t>.</a:t>
            </a:r>
          </a:p>
          <a:p>
            <a:pPr lvl="0"/>
            <a:r>
              <a:rPr lang="en-US" dirty="0"/>
              <a:t>AEM </a:t>
            </a:r>
            <a:r>
              <a:rPr lang="en-US" dirty="0" err="1"/>
              <a:t>ᐱᓂᐊᕐᓂᖃᖁᕙᕗᑦ</a:t>
            </a:r>
            <a:r>
              <a:rPr lang="en-US" dirty="0"/>
              <a:t> 3 </a:t>
            </a:r>
            <a:r>
              <a:rPr lang="en-US" dirty="0" err="1"/>
              <a:t>ᐊᕙᓗᓯᒪᖁᑉᓗᒋᑦ</a:t>
            </a:r>
            <a:r>
              <a:rPr lang="en-US" dirty="0"/>
              <a:t> </a:t>
            </a:r>
            <a:r>
              <a:rPr lang="en-US" dirty="0" err="1"/>
              <a:t>ᐊᑯᑦᑎᕕᐆᓂᐊᖅᑐᒥᒃ</a:t>
            </a:r>
            <a:r>
              <a:rPr lang="en-US" dirty="0"/>
              <a:t> 100 </a:t>
            </a:r>
            <a:r>
              <a:rPr lang="en-US" dirty="0" err="1"/>
              <a:t>ᒦᑕᒥᒃ</a:t>
            </a:r>
            <a:r>
              <a:rPr lang="en-US" dirty="0"/>
              <a:t> </a:t>
            </a:r>
            <a:r>
              <a:rPr lang="en-US" dirty="0" err="1"/>
              <a:t>ᐅᖓᓯᖕᓂᖃᕐᓗᒋᑦ</a:t>
            </a:r>
            <a:r>
              <a:rPr lang="en-US" dirty="0"/>
              <a:t> </a:t>
            </a:r>
            <a:r>
              <a:rPr lang="en-US" dirty="0" err="1"/>
              <a:t>ᐃᕐᕈᖅᑐᐃᕝᕕᖕᒥᒃ</a:t>
            </a:r>
            <a:r>
              <a:rPr lang="en-US" dirty="0"/>
              <a:t>.</a:t>
            </a:r>
          </a:p>
          <a:p>
            <a:pPr lvl="1"/>
            <a:r>
              <a:rPr lang="en-US" dirty="0" err="1"/>
              <a:t>ᓲᕐᓗ</a:t>
            </a:r>
            <a:r>
              <a:rPr lang="en-US" dirty="0"/>
              <a:t> </a:t>
            </a:r>
            <a:r>
              <a:rPr lang="en-US" dirty="0" err="1"/>
              <a:t>ᐊᑕᐅᓯᖅ</a:t>
            </a:r>
            <a:r>
              <a:rPr lang="en-US" dirty="0"/>
              <a:t> 120, 240, </a:t>
            </a:r>
            <a:r>
              <a:rPr lang="en-US" dirty="0" err="1"/>
              <a:t>ᐊᒻᒪ</a:t>
            </a:r>
            <a:r>
              <a:rPr lang="en-US" dirty="0"/>
              <a:t> 360, </a:t>
            </a:r>
            <a:r>
              <a:rPr lang="en-US" dirty="0" err="1"/>
              <a:t>ᒦᓪᓗᑎᒃ</a:t>
            </a:r>
            <a:r>
              <a:rPr lang="en-US" dirty="0"/>
              <a:t> 100 </a:t>
            </a:r>
            <a:r>
              <a:rPr lang="en-US" dirty="0" err="1"/>
              <a:t>ᒦᑕᒥᒃ</a:t>
            </a:r>
            <a:r>
              <a:rPr lang="en-US" dirty="0"/>
              <a:t> </a:t>
            </a:r>
            <a:r>
              <a:rPr lang="en-US" dirty="0" err="1"/>
              <a:t>ᐅᖓᓯᖕᓂᖃᕐᓗᑎᒃ</a:t>
            </a:r>
            <a:r>
              <a:rPr lang="en-US" dirty="0"/>
              <a:t> </a:t>
            </a:r>
            <a:r>
              <a:rPr lang="en-US" dirty="0" err="1"/>
              <a:t>ᑕᓯᕋᐅᑉ</a:t>
            </a:r>
            <a:r>
              <a:rPr lang="en-US" dirty="0"/>
              <a:t> </a:t>
            </a:r>
            <a:r>
              <a:rPr lang="en-US" dirty="0" err="1"/>
              <a:t>ᐃᕐᕈᖅᑐᐃᕝᕕᐅᓂᐊᖅᑑᑉ</a:t>
            </a:r>
            <a:r>
              <a:rPr lang="en-US" dirty="0"/>
              <a:t> </a:t>
            </a:r>
            <a:r>
              <a:rPr lang="en-US" dirty="0" err="1"/>
              <a:t>ᕿᑎᖓᓐᓂᑦ</a:t>
            </a:r>
            <a:r>
              <a:rPr lang="en-US" dirty="0"/>
              <a:t>.</a:t>
            </a:r>
          </a:p>
          <a:p>
            <a:pPr lvl="1"/>
            <a:r>
              <a:rPr lang="en-US" dirty="0" err="1"/>
              <a:t>ᖃᐅᔨᓴᐅᑏᑦ</a:t>
            </a:r>
            <a:r>
              <a:rPr lang="en-US" dirty="0"/>
              <a:t> </a:t>
            </a:r>
            <a:r>
              <a:rPr lang="en-US" dirty="0" err="1"/>
              <a:t>ᑲᑎᑕᐅᖃᑦᑕᕐᓗᑎᒃ</a:t>
            </a:r>
            <a:r>
              <a:rPr lang="en-US" dirty="0"/>
              <a:t> </a:t>
            </a:r>
            <a:r>
              <a:rPr lang="en-US" dirty="0" err="1"/>
              <a:t>ᖁᑦᑎᖕᓂᖅᐹᖓᓂᑦ</a:t>
            </a:r>
            <a:r>
              <a:rPr lang="en-US" dirty="0"/>
              <a:t> </a:t>
            </a:r>
            <a:r>
              <a:rPr lang="en-US" dirty="0" err="1"/>
              <a:t>ᐃᒪᖃᕐᓂᐅᑉ</a:t>
            </a:r>
            <a:endParaRPr lang="en-US" dirty="0"/>
          </a:p>
        </p:txBody>
      </p:sp>
      <p:sp>
        <p:nvSpPr>
          <p:cNvPr id="7" name="Text Placeholder 2"/>
          <p:cNvSpPr>
            <a:spLocks noGrp="1"/>
          </p:cNvSpPr>
          <p:nvPr>
            <p:ph type="body" idx="1"/>
          </p:nvPr>
        </p:nvSpPr>
        <p:spPr>
          <a:solidFill>
            <a:srgbClr val="FFC000"/>
          </a:solidFill>
        </p:spPr>
        <p:txBody>
          <a:bodyPr>
            <a:normAutofit lnSpcReduction="10000"/>
          </a:bodyPr>
          <a:lstStyle/>
          <a:p>
            <a:r>
              <a:rPr lang="en-CA" dirty="0"/>
              <a:t>Request</a:t>
            </a:r>
          </a:p>
        </p:txBody>
      </p:sp>
      <p:sp>
        <p:nvSpPr>
          <p:cNvPr id="8" name="Text Placeholder 4"/>
          <p:cNvSpPr>
            <a:spLocks noGrp="1"/>
          </p:cNvSpPr>
          <p:nvPr>
            <p:ph type="body" sz="quarter" idx="3"/>
          </p:nvPr>
        </p:nvSpPr>
        <p:spPr>
          <a:solidFill>
            <a:srgbClr val="FFC000"/>
          </a:solidFill>
        </p:spPr>
        <p:txBody>
          <a:bodyPr>
            <a:normAutofit lnSpcReduction="10000"/>
          </a:bodyPr>
          <a:lstStyle/>
          <a:p>
            <a:r>
              <a:rPr lang="en-US" dirty="0" err="1"/>
              <a:t>ᑐᒃᓯᕋᐅᑦ</a:t>
            </a:r>
            <a:endParaRPr lang="en-US" dirty="0"/>
          </a:p>
        </p:txBody>
      </p:sp>
    </p:spTree>
    <p:extLst>
      <p:ext uri="{BB962C8B-B14F-4D97-AF65-F5344CB8AC3E}">
        <p14:creationId xmlns:p14="http://schemas.microsoft.com/office/powerpoint/2010/main" val="2457820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9612" y="1484784"/>
            <a:ext cx="8229600" cy="990600"/>
          </a:xfrm>
        </p:spPr>
        <p:txBody>
          <a:bodyPr>
            <a:normAutofit fontScale="90000"/>
          </a:bodyPr>
          <a:lstStyle/>
          <a:p>
            <a:r>
              <a:rPr lang="en-CA" dirty="0" smtClean="0"/>
              <a:t>KIA-WL-07 Continued</a:t>
            </a:r>
            <a:br>
              <a:rPr lang="en-CA" dirty="0" smtClean="0"/>
            </a:br>
            <a:r>
              <a:rPr lang="en-CA" dirty="0" smtClean="0"/>
              <a:t>		Site Locations</a:t>
            </a:r>
            <a:br>
              <a:rPr lang="en-CA" dirty="0" smtClean="0"/>
            </a:br>
            <a:endParaRPr lang="en-CA" dirty="0">
              <a:solidFill>
                <a:srgbClr val="FF0000"/>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30" y="2968096"/>
            <a:ext cx="4588594" cy="3337476"/>
          </a:xfrm>
          <a:prstGeom prst="rect">
            <a:avLst/>
          </a:prstGeom>
          <a:noFill/>
          <a:ln w="19050">
            <a:solidFill>
              <a:srgbClr val="002060"/>
            </a:solidFill>
            <a:miter lim="800000"/>
            <a:headEnd/>
            <a:tailEnd/>
          </a:ln>
          <a:effectLst/>
          <a:extLst>
            <a:ext uri="{909E8E84-426E-40DD-AFC4-6F175D3DCCD1}">
              <a14:hiddenFill xmlns:a14="http://schemas.microsoft.com/office/drawing/2010/main">
                <a:solidFill>
                  <a:schemeClr val="accent1"/>
                </a:solidFill>
              </a14:hiddenFill>
            </a:ext>
          </a:extLst>
        </p:spPr>
      </p:pic>
      <p:cxnSp>
        <p:nvCxnSpPr>
          <p:cNvPr id="4" name="Straight Connector 3"/>
          <p:cNvCxnSpPr>
            <a:stCxn id="22" idx="7"/>
            <a:endCxn id="11" idx="2"/>
          </p:cNvCxnSpPr>
          <p:nvPr/>
        </p:nvCxnSpPr>
        <p:spPr>
          <a:xfrm flipV="1">
            <a:off x="3586716" y="2475384"/>
            <a:ext cx="1495145" cy="2967787"/>
          </a:xfrm>
          <a:prstGeom prst="line">
            <a:avLst/>
          </a:prstGeom>
          <a:ln w="15875">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2" idx="5"/>
            <a:endCxn id="11" idx="4"/>
          </p:cNvCxnSpPr>
          <p:nvPr/>
        </p:nvCxnSpPr>
        <p:spPr>
          <a:xfrm flipV="1">
            <a:off x="3650929" y="4045104"/>
            <a:ext cx="3478900" cy="1462280"/>
          </a:xfrm>
          <a:prstGeom prst="line">
            <a:avLst/>
          </a:prstGeom>
          <a:ln w="15875">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081861" y="905664"/>
            <a:ext cx="4095936" cy="3139440"/>
          </a:xfrm>
          <a:prstGeom prst="ellipse">
            <a:avLst/>
          </a:prstGeom>
          <a:blipFill>
            <a:blip r:embed="rId3"/>
            <a:srcRect/>
            <a:stretch>
              <a:fillRect l="-15916" t="-35999" r="-15916" b="-35999"/>
            </a:stretch>
          </a:blipFill>
          <a:ln w="19050">
            <a:solidFill>
              <a:srgbClr val="002060"/>
            </a:solidFill>
          </a:ln>
          <a:effectLst>
            <a:outerShdw blurRad="63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rot="18900000">
            <a:off x="3493158" y="5452953"/>
            <a:ext cx="167552" cy="128425"/>
          </a:xfrm>
          <a:prstGeom prst="ellipse">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6913805" y="4354815"/>
            <a:ext cx="980056" cy="2616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CA" sz="1100" dirty="0" smtClean="0">
                <a:solidFill>
                  <a:schemeClr val="bg1"/>
                </a:solidFill>
              </a:rPr>
              <a:t>MEL_03</a:t>
            </a:r>
            <a:endParaRPr lang="en-CA" sz="1100" dirty="0">
              <a:solidFill>
                <a:schemeClr val="bg1"/>
              </a:solidFill>
            </a:endParaRPr>
          </a:p>
        </p:txBody>
      </p:sp>
      <p:sp>
        <p:nvSpPr>
          <p:cNvPr id="10" name="Oval 9"/>
          <p:cNvSpPr/>
          <p:nvPr/>
        </p:nvSpPr>
        <p:spPr>
          <a:xfrm>
            <a:off x="7057821" y="4413612"/>
            <a:ext cx="144016" cy="144016"/>
          </a:xfrm>
          <a:prstGeom prst="ellipse">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p:cNvSpPr txBox="1"/>
          <p:nvPr/>
        </p:nvSpPr>
        <p:spPr>
          <a:xfrm>
            <a:off x="6913805" y="4636834"/>
            <a:ext cx="980056" cy="2616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CA" sz="1100" dirty="0" smtClean="0">
                <a:solidFill>
                  <a:schemeClr val="bg1"/>
                </a:solidFill>
              </a:rPr>
              <a:t>MEL_XX</a:t>
            </a:r>
            <a:endParaRPr lang="en-CA" sz="1100" dirty="0">
              <a:solidFill>
                <a:schemeClr val="bg1"/>
              </a:solidFill>
            </a:endParaRPr>
          </a:p>
        </p:txBody>
      </p:sp>
      <p:sp>
        <p:nvSpPr>
          <p:cNvPr id="14" name="Oval 13"/>
          <p:cNvSpPr/>
          <p:nvPr/>
        </p:nvSpPr>
        <p:spPr>
          <a:xfrm>
            <a:off x="7057821" y="4695631"/>
            <a:ext cx="144016" cy="144016"/>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p:cNvSpPr/>
          <p:nvPr/>
        </p:nvSpPr>
        <p:spPr>
          <a:xfrm>
            <a:off x="8028384" y="1628800"/>
            <a:ext cx="144016" cy="144016"/>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8604448" y="2060848"/>
            <a:ext cx="144016" cy="144016"/>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7577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KIA-WL-08</a:t>
            </a:r>
            <a:r>
              <a:rPr lang="en-CA" dirty="0"/>
              <a:t>: Sample Locations at Rankin </a:t>
            </a:r>
            <a:r>
              <a:rPr lang="en-CA" dirty="0" smtClean="0"/>
              <a:t>Inlet</a:t>
            </a:r>
            <a:br>
              <a:rPr lang="en-CA" dirty="0" smtClean="0"/>
            </a:br>
            <a:r>
              <a:rPr lang="en-US" dirty="0"/>
              <a:t>KIA-WL-08: </a:t>
            </a:r>
            <a:r>
              <a:rPr lang="en-US" dirty="0" err="1"/>
              <a:t>ᖃᐅᔨᒋᐊᕐᓃᑦ</a:t>
            </a:r>
            <a:r>
              <a:rPr lang="en-US" dirty="0"/>
              <a:t> </a:t>
            </a:r>
            <a:r>
              <a:rPr lang="en-US" dirty="0" err="1"/>
              <a:t>ᑲᖏᖅᖠᓂᕐᒥ</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smtClean="0"/>
              <a:t>Shipping and potential associated accidents may change water quality near the Itivia Harbour</a:t>
            </a:r>
          </a:p>
          <a:p>
            <a:r>
              <a:rPr lang="en-CA" dirty="0" smtClean="0"/>
              <a:t>AEM has not included sample locations at Itivia Harbour in the application</a:t>
            </a:r>
            <a:endParaRPr lang="en-CA" dirty="0"/>
          </a:p>
          <a:p>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ᐃᓱᒫᓘᑦ</a:t>
            </a:r>
            <a:endParaRPr lang="en-US" dirty="0"/>
          </a:p>
        </p:txBody>
      </p:sp>
      <p:sp>
        <p:nvSpPr>
          <p:cNvPr id="6" name="Content Placeholder 5"/>
          <p:cNvSpPr>
            <a:spLocks noGrp="1"/>
          </p:cNvSpPr>
          <p:nvPr>
            <p:ph sz="quarter" idx="4"/>
          </p:nvPr>
        </p:nvSpPr>
        <p:spPr/>
        <p:txBody>
          <a:bodyPr>
            <a:normAutofit/>
          </a:bodyPr>
          <a:lstStyle/>
          <a:p>
            <a:pPr lvl="0"/>
            <a:r>
              <a:rPr lang="en-US" dirty="0" err="1" smtClean="0"/>
              <a:t>ᐅᒥᐊᕐᔪᐊᒃᑯᑦ</a:t>
            </a:r>
            <a:r>
              <a:rPr lang="en-US" dirty="0" smtClean="0"/>
              <a:t> </a:t>
            </a:r>
            <a:r>
              <a:rPr lang="en-US" dirty="0" err="1"/>
              <a:t>ᐊᒡᔭᕐᑐᐃᓂᖅ</a:t>
            </a:r>
            <a:r>
              <a:rPr lang="en-US" dirty="0"/>
              <a:t> </a:t>
            </a:r>
            <a:r>
              <a:rPr lang="en-US" dirty="0" err="1"/>
              <a:t>ᐊᒻᒪ</a:t>
            </a:r>
            <a:r>
              <a:rPr lang="en-US" dirty="0"/>
              <a:t> </a:t>
            </a:r>
            <a:r>
              <a:rPr lang="en-US" dirty="0" err="1"/>
              <a:t>ᐱᕐᕈᓗᐊᕿᓂᖅ</a:t>
            </a:r>
            <a:r>
              <a:rPr lang="en-US" dirty="0"/>
              <a:t> </a:t>
            </a:r>
            <a:r>
              <a:rPr lang="en-US" dirty="0" err="1"/>
              <a:t>ᐊᓯᔾᔩᔪᓐᓇᕐᒪᑦ</a:t>
            </a:r>
            <a:r>
              <a:rPr lang="en-US" dirty="0"/>
              <a:t> </a:t>
            </a:r>
            <a:r>
              <a:rPr lang="en-US" dirty="0" err="1"/>
              <a:t>ᐃᒪᖓᓂᒃ</a:t>
            </a:r>
            <a:r>
              <a:rPr lang="en-US" dirty="0"/>
              <a:t> </a:t>
            </a:r>
            <a:r>
              <a:rPr lang="en-US" dirty="0" err="1"/>
              <a:t>ᐃᑎᕚᑉ</a:t>
            </a:r>
            <a:endParaRPr lang="en-US" dirty="0"/>
          </a:p>
          <a:p>
            <a:pPr lvl="0"/>
            <a:r>
              <a:rPr lang="en-US" dirty="0"/>
              <a:t>AEM </a:t>
            </a:r>
            <a:r>
              <a:rPr lang="en-US" dirty="0" err="1"/>
              <a:t>ᖃᐅᔨᓴᕐᓂᕐᓂᒃ</a:t>
            </a:r>
            <a:r>
              <a:rPr lang="en-US" dirty="0"/>
              <a:t> </a:t>
            </a:r>
            <a:r>
              <a:rPr lang="en-US" dirty="0" err="1"/>
              <a:t>ᑎᕕᓂᐊᓂᑦ</a:t>
            </a:r>
            <a:r>
              <a:rPr lang="en-US" dirty="0"/>
              <a:t> </a:t>
            </a:r>
            <a:r>
              <a:rPr lang="en-US" dirty="0" err="1"/>
              <a:t>ᐃᓚᐅᑎᑦᑎᓚᐅᖏᓚᑦ</a:t>
            </a:r>
            <a:r>
              <a:rPr lang="en-US" dirty="0"/>
              <a:t> </a:t>
            </a:r>
            <a:r>
              <a:rPr lang="en-US" dirty="0" err="1"/>
              <a:t>ᑐᒃᓯᕋᐅᑎᒥᖕᓂᑦ</a:t>
            </a:r>
            <a:endParaRPr lang="en-US" dirty="0"/>
          </a:p>
          <a:p>
            <a:pPr marL="0" indent="0">
              <a:buNone/>
            </a:pPr>
            <a:endParaRPr lang="en-US" dirty="0"/>
          </a:p>
        </p:txBody>
      </p:sp>
    </p:spTree>
    <p:extLst>
      <p:ext uri="{BB962C8B-B14F-4D97-AF65-F5344CB8AC3E}">
        <p14:creationId xmlns:p14="http://schemas.microsoft.com/office/powerpoint/2010/main" val="4827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KIA-WL-08</a:t>
            </a:r>
            <a:r>
              <a:rPr lang="en-CA" dirty="0"/>
              <a:t>: Sample Locations at Rankin </a:t>
            </a:r>
            <a:r>
              <a:rPr lang="en-CA" dirty="0" smtClean="0"/>
              <a:t>Inlet</a:t>
            </a:r>
            <a:br>
              <a:rPr lang="en-CA" dirty="0" smtClean="0"/>
            </a:br>
            <a:r>
              <a:rPr lang="en-US" dirty="0" smtClean="0"/>
              <a:t>KIA-WL-08</a:t>
            </a:r>
            <a:r>
              <a:rPr lang="en-US" dirty="0"/>
              <a:t>: </a:t>
            </a:r>
            <a:r>
              <a:rPr lang="en-US" dirty="0" err="1"/>
              <a:t>ᖃᐅᔨᒋᐊᕐᓃᑦ</a:t>
            </a:r>
            <a:r>
              <a:rPr lang="en-US" dirty="0"/>
              <a:t> </a:t>
            </a:r>
            <a:r>
              <a:rPr lang="en-US" dirty="0" err="1"/>
              <a:t>ᑲᖏᖅᖠᓂᕐᒥ</a:t>
            </a:r>
            <a:r>
              <a:rPr lang="en-US" dirty="0"/>
              <a:t/>
            </a:r>
            <a:br>
              <a:rPr lang="en-US" dirty="0"/>
            </a:br>
            <a:endParaRPr lang="en-CA" dirty="0"/>
          </a:p>
        </p:txBody>
      </p:sp>
      <p:sp>
        <p:nvSpPr>
          <p:cNvPr id="4" name="Content Placeholder 3"/>
          <p:cNvSpPr>
            <a:spLocks noGrp="1"/>
          </p:cNvSpPr>
          <p:nvPr>
            <p:ph sz="half" idx="2"/>
          </p:nvPr>
        </p:nvSpPr>
        <p:spPr/>
        <p:txBody>
          <a:bodyPr>
            <a:normAutofit/>
          </a:bodyPr>
          <a:lstStyle/>
          <a:p>
            <a:r>
              <a:rPr lang="en-CA" dirty="0" smtClean="0"/>
              <a:t>AEM should commit to include sample locations near the Itivia Harbour to track any negative impacts associated with mine related activity-particularly those related to shipping and fuel offloading </a:t>
            </a:r>
          </a:p>
          <a:p>
            <a:pPr lvl="1"/>
            <a:r>
              <a:rPr lang="en-CA" dirty="0" smtClean="0"/>
              <a:t>Program should allow AEM to distinguish their activities from other users of the harbour</a:t>
            </a:r>
          </a:p>
          <a:p>
            <a:endParaRPr lang="en-CA" dirty="0"/>
          </a:p>
        </p:txBody>
      </p:sp>
      <p:sp>
        <p:nvSpPr>
          <p:cNvPr id="6" name="Content Placeholder 5"/>
          <p:cNvSpPr>
            <a:spLocks noGrp="1"/>
          </p:cNvSpPr>
          <p:nvPr>
            <p:ph sz="quarter" idx="4"/>
          </p:nvPr>
        </p:nvSpPr>
        <p:spPr/>
        <p:txBody>
          <a:bodyPr>
            <a:normAutofit/>
          </a:bodyPr>
          <a:lstStyle/>
          <a:p>
            <a:pPr lvl="0"/>
            <a:r>
              <a:rPr lang="en-US" dirty="0" smtClean="0"/>
              <a:t>AEM </a:t>
            </a:r>
            <a:r>
              <a:rPr lang="en-US" dirty="0" err="1"/>
              <a:t>ᑯᑦ</a:t>
            </a:r>
            <a:r>
              <a:rPr lang="en-US" dirty="0"/>
              <a:t> </a:t>
            </a:r>
            <a:r>
              <a:rPr lang="en-US" dirty="0" err="1"/>
              <a:t>ᐃᓚᐅᑎᑦᑎᓂᐊᕐᓂᕋᕐᓗᑎᒃ</a:t>
            </a:r>
            <a:r>
              <a:rPr lang="en-US" dirty="0"/>
              <a:t> </a:t>
            </a:r>
            <a:r>
              <a:rPr lang="en-US" dirty="0" err="1"/>
              <a:t>ᓇᓗᓇᐃᖅᓯᒪᓇᔭᕐᒪᑕ</a:t>
            </a:r>
            <a:r>
              <a:rPr lang="en-US" dirty="0"/>
              <a:t> </a:t>
            </a:r>
            <a:r>
              <a:rPr lang="en-US" dirty="0" err="1" smtClean="0"/>
              <a:t>ᐃᑎᕕᐊ</a:t>
            </a:r>
            <a:r>
              <a:rPr lang="en-US" dirty="0" err="1"/>
              <a:t>ᒥ</a:t>
            </a:r>
            <a:r>
              <a:rPr lang="en-US" dirty="0" err="1" smtClean="0"/>
              <a:t>ᑦ</a:t>
            </a:r>
            <a:r>
              <a:rPr lang="en-US" dirty="0" smtClean="0"/>
              <a:t> </a:t>
            </a:r>
            <a:r>
              <a:rPr lang="en-US" dirty="0" err="1"/>
              <a:t>ᖃᐅᔨᓴᕈᓐᓇᖁᑉᓗᒋᑦ</a:t>
            </a:r>
            <a:r>
              <a:rPr lang="en-US" dirty="0"/>
              <a:t> </a:t>
            </a:r>
            <a:r>
              <a:rPr lang="en-US" dirty="0" err="1"/>
              <a:t>ᓈᒻᒪᖏᑦᑐᖅᑕᖃᓕᖏᒻᒪᖔᑦ</a:t>
            </a:r>
            <a:r>
              <a:rPr lang="en-US" dirty="0"/>
              <a:t> </a:t>
            </a:r>
            <a:r>
              <a:rPr lang="en-US" dirty="0" err="1"/>
              <a:t>ᐅᔭᕋᒃᑕᕐᓂᖅ</a:t>
            </a:r>
            <a:r>
              <a:rPr lang="en-US" dirty="0"/>
              <a:t> </a:t>
            </a:r>
            <a:r>
              <a:rPr lang="en-US" dirty="0" err="1"/>
              <a:t>ᐱᔾᔪᑎᒋᑉᓗᒍ</a:t>
            </a:r>
            <a:r>
              <a:rPr lang="en-US" dirty="0"/>
              <a:t> </a:t>
            </a:r>
            <a:r>
              <a:rPr lang="en-US" dirty="0" err="1"/>
              <a:t>ᐱᓗᐊᖅᑐᒥᒃ</a:t>
            </a:r>
            <a:r>
              <a:rPr lang="en-US" dirty="0"/>
              <a:t> </a:t>
            </a:r>
            <a:r>
              <a:rPr lang="en-US" dirty="0" err="1"/>
              <a:t>ᐅᒥᐊᕐᔪᐊᕐᓄᑦ</a:t>
            </a:r>
            <a:r>
              <a:rPr lang="en-US" dirty="0"/>
              <a:t> </a:t>
            </a:r>
            <a:r>
              <a:rPr lang="en-US" dirty="0" err="1"/>
              <a:t>ᐊᒻᒪ</a:t>
            </a:r>
            <a:r>
              <a:rPr lang="en-US" dirty="0"/>
              <a:t> </a:t>
            </a:r>
            <a:r>
              <a:rPr lang="en-US" dirty="0" err="1"/>
              <a:t>ᓂᐅᕋᐃᓂᖅ</a:t>
            </a:r>
            <a:r>
              <a:rPr lang="en-US" dirty="0"/>
              <a:t> </a:t>
            </a:r>
            <a:r>
              <a:rPr lang="en-US" dirty="0" err="1"/>
              <a:t>ᐅᖅᓱᐋᓗᖕᓂᒃ</a:t>
            </a:r>
            <a:endParaRPr lang="en-US" dirty="0"/>
          </a:p>
          <a:p>
            <a:pPr lvl="1"/>
            <a:r>
              <a:rPr lang="en-US" dirty="0" err="1"/>
              <a:t>ᓇᓗᓇᐃᖅᓯᒪᓇᔭᕐᒪᑦ</a:t>
            </a:r>
            <a:r>
              <a:rPr lang="en-US" dirty="0"/>
              <a:t> AEM </a:t>
            </a:r>
            <a:r>
              <a:rPr lang="en-US" dirty="0" err="1"/>
              <a:t>ᐱᓕᕆᐊᖏᑦ</a:t>
            </a:r>
            <a:r>
              <a:rPr lang="en-US" dirty="0"/>
              <a:t> </a:t>
            </a:r>
            <a:r>
              <a:rPr lang="en-US" dirty="0" err="1"/>
              <a:t>ᐊᒻᒪ</a:t>
            </a:r>
            <a:r>
              <a:rPr lang="en-US" dirty="0"/>
              <a:t> </a:t>
            </a:r>
            <a:r>
              <a:rPr lang="en-US" dirty="0" err="1"/>
              <a:t>ᐊᔾᔨᒌᖏᓐᓂᖏᑦ</a:t>
            </a:r>
            <a:r>
              <a:rPr lang="en-US" dirty="0"/>
              <a:t> </a:t>
            </a:r>
            <a:r>
              <a:rPr lang="en-US" dirty="0" err="1"/>
              <a:t>ᐊᓯᖏᓐᓄᑦ</a:t>
            </a:r>
            <a:r>
              <a:rPr lang="en-US" dirty="0"/>
              <a:t> </a:t>
            </a:r>
            <a:r>
              <a:rPr lang="en-US" dirty="0" err="1"/>
              <a:t>ᐊᑐᖅᑕᐅᓂᖅ</a:t>
            </a:r>
            <a:r>
              <a:rPr lang="en-US" dirty="0"/>
              <a:t> </a:t>
            </a:r>
            <a:r>
              <a:rPr lang="en-US" dirty="0" err="1"/>
              <a:t>ᐃᑎᕕᐊᑉ</a:t>
            </a:r>
            <a:r>
              <a:rPr lang="en-US" dirty="0"/>
              <a:t> </a:t>
            </a:r>
            <a:r>
              <a:rPr lang="en-US" dirty="0" err="1"/>
              <a:t>ᑲᖏᖅᖢᐊ</a:t>
            </a:r>
            <a:endParaRPr lang="en-US" dirty="0"/>
          </a:p>
        </p:txBody>
      </p:sp>
      <p:sp>
        <p:nvSpPr>
          <p:cNvPr id="7" name="Text Placeholder 2"/>
          <p:cNvSpPr>
            <a:spLocks noGrp="1"/>
          </p:cNvSpPr>
          <p:nvPr>
            <p:ph type="body" idx="1"/>
          </p:nvPr>
        </p:nvSpPr>
        <p:spPr>
          <a:solidFill>
            <a:srgbClr val="FFC000"/>
          </a:solidFill>
        </p:spPr>
        <p:txBody>
          <a:bodyPr>
            <a:normAutofit lnSpcReduction="10000"/>
          </a:bodyPr>
          <a:lstStyle/>
          <a:p>
            <a:r>
              <a:rPr lang="en-CA" dirty="0"/>
              <a:t>Request</a:t>
            </a:r>
          </a:p>
        </p:txBody>
      </p:sp>
      <p:sp>
        <p:nvSpPr>
          <p:cNvPr id="8" name="Text Placeholder 4"/>
          <p:cNvSpPr>
            <a:spLocks noGrp="1"/>
          </p:cNvSpPr>
          <p:nvPr>
            <p:ph type="body" sz="quarter" idx="3"/>
          </p:nvPr>
        </p:nvSpPr>
        <p:spPr>
          <a:solidFill>
            <a:srgbClr val="FFC000"/>
          </a:solidFill>
        </p:spPr>
        <p:txBody>
          <a:bodyPr>
            <a:normAutofit lnSpcReduction="10000"/>
          </a:bodyPr>
          <a:lstStyle/>
          <a:p>
            <a:r>
              <a:rPr lang="en-US" dirty="0" err="1"/>
              <a:t>ᑐᒃᓯᕋᐅᑎᑦ</a:t>
            </a:r>
            <a:endParaRPr lang="en-US" dirty="0"/>
          </a:p>
        </p:txBody>
      </p:sp>
    </p:spTree>
    <p:extLst>
      <p:ext uri="{BB962C8B-B14F-4D97-AF65-F5344CB8AC3E}">
        <p14:creationId xmlns:p14="http://schemas.microsoft.com/office/powerpoint/2010/main" val="1403420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KIA-WL-10</a:t>
            </a:r>
            <a:r>
              <a:rPr lang="en-CA" dirty="0"/>
              <a:t>: Quality Control </a:t>
            </a:r>
            <a:r>
              <a:rPr lang="en-CA" dirty="0" smtClean="0"/>
              <a:t>Responses</a:t>
            </a:r>
            <a:br>
              <a:rPr lang="en-CA" dirty="0" smtClean="0"/>
            </a:br>
            <a:r>
              <a:rPr lang="en-US" dirty="0"/>
              <a:t>KIA-WL-10: </a:t>
            </a:r>
            <a:r>
              <a:rPr lang="en-US" dirty="0" err="1"/>
              <a:t>ᓈᒻᒪᒃᑲᓗᐊᕐᒪᖔᑕ</a:t>
            </a:r>
            <a:r>
              <a:rPr lang="en-US" dirty="0"/>
              <a:t> </a:t>
            </a:r>
            <a:r>
              <a:rPr lang="en-US" dirty="0" err="1"/>
              <a:t>ᐱᓕᕆᐊᖑᔪᑦ</a:t>
            </a:r>
            <a:r>
              <a:rPr lang="en-US" dirty="0"/>
              <a:t> </a:t>
            </a:r>
            <a:r>
              <a:rPr lang="en-US" dirty="0" err="1"/>
              <a:t>ᖃᐅᔨᓴᕐᓂᖏᓐᓄᑦ</a:t>
            </a:r>
            <a:r>
              <a:rPr lang="en-US" dirty="0"/>
              <a:t> </a:t>
            </a:r>
            <a:r>
              <a:rPr lang="en-US" dirty="0" err="1"/>
              <a:t>ᑭᐅᔭᐅᔪᑏᑦ</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fontScale="92500"/>
          </a:bodyPr>
          <a:lstStyle/>
          <a:p>
            <a:r>
              <a:rPr lang="en-CA" dirty="0" smtClean="0"/>
              <a:t>AEM has not provided a response framework for </a:t>
            </a:r>
            <a:r>
              <a:rPr lang="en-CA" dirty="0"/>
              <a:t>duplicate samples </a:t>
            </a:r>
            <a:r>
              <a:rPr lang="en-CA" dirty="0" smtClean="0"/>
              <a:t>with medium and low analytical precision</a:t>
            </a:r>
          </a:p>
          <a:p>
            <a:r>
              <a:rPr lang="en-CA" dirty="0" smtClean="0"/>
              <a:t>We are concerned low quality data will be incorporated into the assessment of mine related impacts</a:t>
            </a:r>
          </a:p>
          <a:p>
            <a:r>
              <a:rPr lang="en-CA" dirty="0" smtClean="0"/>
              <a:t>This may reduce the capacity for the Aquatic Environment Monitoring Program to identify and mitigate impacts to the receiving environment</a:t>
            </a:r>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fontScale="85000" lnSpcReduction="10000"/>
          </a:bodyPr>
          <a:lstStyle/>
          <a:p>
            <a:pPr lvl="0"/>
            <a:r>
              <a:rPr lang="en-US" dirty="0" smtClean="0"/>
              <a:t>AEM </a:t>
            </a:r>
            <a:r>
              <a:rPr lang="en-US" dirty="0" err="1"/>
              <a:t>ᑯᑦ</a:t>
            </a:r>
            <a:r>
              <a:rPr lang="en-US" dirty="0"/>
              <a:t> </a:t>
            </a:r>
            <a:r>
              <a:rPr lang="en-US" dirty="0" err="1"/>
              <a:t>ᑐᓂᓯᓚᐅᖏᑦᑐᑦ</a:t>
            </a:r>
            <a:r>
              <a:rPr lang="en-US" dirty="0"/>
              <a:t> </a:t>
            </a:r>
            <a:r>
              <a:rPr lang="en-US" dirty="0" err="1"/>
              <a:t>ᖃᓄᐃᓐᓂᐊᕐᒪᖔᕐᒦᒃ</a:t>
            </a:r>
            <a:r>
              <a:rPr lang="en-US" dirty="0"/>
              <a:t> </a:t>
            </a:r>
            <a:r>
              <a:rPr lang="en-US" dirty="0" err="1"/>
              <a:t>ᒪᕐᕈᓕᖓᔪᓂᒃ</a:t>
            </a:r>
            <a:r>
              <a:rPr lang="en-US" dirty="0"/>
              <a:t> </a:t>
            </a:r>
            <a:r>
              <a:rPr lang="en-US" dirty="0" err="1"/>
              <a:t>ᖃᐅᔨᓴᕐᓂᕐᓂᒃ</a:t>
            </a:r>
            <a:r>
              <a:rPr lang="en-US" dirty="0"/>
              <a:t> </a:t>
            </a:r>
            <a:r>
              <a:rPr lang="en-US" dirty="0" err="1"/>
              <a:t>ᐊᑯᓪᓕᖅᐹᖑᔪᓂᒃ</a:t>
            </a:r>
            <a:r>
              <a:rPr lang="en-US" dirty="0"/>
              <a:t> </a:t>
            </a:r>
            <a:r>
              <a:rPr lang="en-US" dirty="0" err="1"/>
              <a:t>ᐊᒻᒪ</a:t>
            </a:r>
            <a:r>
              <a:rPr lang="en-US" dirty="0"/>
              <a:t> </a:t>
            </a:r>
            <a:r>
              <a:rPr lang="en-US" dirty="0" err="1"/>
              <a:t>ᐊᑦᑎᖕᓂᖅᐹᖑᔪᓂᒃ</a:t>
            </a:r>
            <a:r>
              <a:rPr lang="en-US" dirty="0"/>
              <a:t> </a:t>
            </a:r>
            <a:r>
              <a:rPr lang="en-US" dirty="0" err="1"/>
              <a:t>ᓇᓗᓇᐃᒃᑯᑕᓕᖕᓂᒃ</a:t>
            </a:r>
            <a:r>
              <a:rPr lang="en-US" dirty="0"/>
              <a:t>.</a:t>
            </a:r>
          </a:p>
          <a:p>
            <a:pPr lvl="0"/>
            <a:r>
              <a:rPr lang="en-US" dirty="0" err="1"/>
              <a:t>ᐃᓱᒫᓗᑎᖃᖅᐳᒍᑦ</a:t>
            </a:r>
            <a:r>
              <a:rPr lang="en-US" dirty="0"/>
              <a:t> </a:t>
            </a:r>
            <a:r>
              <a:rPr lang="en-US" dirty="0" err="1"/>
              <a:t>ᓴᖅᑭᑦᑐᖃᕋᔭᕐᓂᖏᓐᓂᒃ</a:t>
            </a:r>
            <a:r>
              <a:rPr lang="en-US" dirty="0"/>
              <a:t> </a:t>
            </a:r>
            <a:r>
              <a:rPr lang="en-US" dirty="0" err="1"/>
              <a:t>ᒥᑭᓂᖅᐹᒥᒃ</a:t>
            </a:r>
            <a:r>
              <a:rPr lang="en-US" dirty="0"/>
              <a:t> </a:t>
            </a:r>
            <a:r>
              <a:rPr lang="en-US" dirty="0" err="1"/>
              <a:t>ᑐᒃᓯᕋᐅᑎᓂᒃ</a:t>
            </a:r>
            <a:r>
              <a:rPr lang="en-US" dirty="0"/>
              <a:t> </a:t>
            </a:r>
            <a:r>
              <a:rPr lang="en-US" dirty="0" err="1"/>
              <a:t>ᐊᑐᕋᓱᒍᓐᓇᕐᓂᖏᓐᓂᒃ</a:t>
            </a:r>
            <a:r>
              <a:rPr lang="en-US" dirty="0"/>
              <a:t> </a:t>
            </a:r>
            <a:r>
              <a:rPr lang="en-US" dirty="0" err="1"/>
              <a:t>ᕿᒥᕐᕈᓕᕌᖓᑕ</a:t>
            </a:r>
            <a:r>
              <a:rPr lang="en-US" dirty="0"/>
              <a:t> </a:t>
            </a:r>
            <a:r>
              <a:rPr lang="en-US" dirty="0" err="1"/>
              <a:t>ᐅᔭᕋᒃᑕᕆᐊᑉ</a:t>
            </a:r>
            <a:r>
              <a:rPr lang="en-US" dirty="0"/>
              <a:t> </a:t>
            </a:r>
            <a:r>
              <a:rPr lang="en-US" dirty="0" err="1"/>
              <a:t>ᐊᒃᑐᖅᑕᖏᓐᓂᒃ</a:t>
            </a:r>
            <a:r>
              <a:rPr lang="en-US" dirty="0"/>
              <a:t> </a:t>
            </a:r>
            <a:r>
              <a:rPr lang="en-US" dirty="0" err="1"/>
              <a:t>ᐃᖢᐊᖏᓕᐆᕈᑕᐅᔪᓂᒃ</a:t>
            </a:r>
            <a:endParaRPr lang="en-US" dirty="0"/>
          </a:p>
          <a:p>
            <a:pPr lvl="0"/>
            <a:r>
              <a:rPr lang="en-US" dirty="0" err="1"/>
              <a:t>ᑖᒻᓇ</a:t>
            </a:r>
            <a:r>
              <a:rPr lang="en-US" dirty="0"/>
              <a:t> </a:t>
            </a:r>
            <a:r>
              <a:rPr lang="en-US" dirty="0" err="1"/>
              <a:t>ᒥᒃᖦᓕᑎᑦᑎᔪᓐᓇᕐᒪᑦ</a:t>
            </a:r>
            <a:r>
              <a:rPr lang="en-US" dirty="0"/>
              <a:t> </a:t>
            </a:r>
            <a:r>
              <a:rPr lang="en-US" dirty="0" err="1"/>
              <a:t>ᐱᓕᕆᐊᒍᔪᓐᓇᖅᑐᓂᒃ</a:t>
            </a:r>
            <a:r>
              <a:rPr lang="en-US" dirty="0"/>
              <a:t> </a:t>
            </a:r>
            <a:r>
              <a:rPr lang="en-US" dirty="0" err="1"/>
              <a:t>ᐃᒪᕐᒥᐅᑕᓄᑦ</a:t>
            </a:r>
            <a:r>
              <a:rPr lang="en-US" dirty="0"/>
              <a:t> </a:t>
            </a:r>
            <a:r>
              <a:rPr lang="en-US" dirty="0" err="1"/>
              <a:t>ᐊᕙᑎᖏᓐᓂᒃ</a:t>
            </a:r>
            <a:r>
              <a:rPr lang="en-US" dirty="0"/>
              <a:t> </a:t>
            </a:r>
            <a:r>
              <a:rPr lang="en-US" sz="2200" dirty="0" err="1"/>
              <a:t>ᖃᐅᔨᓴᕈᓐᓇᕐᓂᕐᒥᒃ</a:t>
            </a:r>
            <a:r>
              <a:rPr lang="en-US" dirty="0"/>
              <a:t> </a:t>
            </a:r>
            <a:r>
              <a:rPr lang="en-US" dirty="0" err="1"/>
              <a:t>ᓇᓗᓇᐃᕆᓗᓂ</a:t>
            </a:r>
            <a:r>
              <a:rPr lang="en-US" dirty="0"/>
              <a:t> </a:t>
            </a:r>
            <a:r>
              <a:rPr lang="en-US" dirty="0" err="1"/>
              <a:t>ᐃᒃᐱᖕᓇᕐᓂᕆᔭᖏᓐᓂᒃ</a:t>
            </a:r>
            <a:r>
              <a:rPr lang="en-US" dirty="0"/>
              <a:t> </a:t>
            </a:r>
            <a:r>
              <a:rPr lang="en-US" dirty="0" err="1"/>
              <a:t>ᐊᕙᑎᖏᓐᓄᑦ</a:t>
            </a:r>
            <a:r>
              <a:rPr lang="en-US" dirty="0"/>
              <a:t> </a:t>
            </a:r>
            <a:r>
              <a:rPr lang="en-US" dirty="0" err="1"/>
              <a:t>ᐊᒃᑐᐋᔪᓂᒃ</a:t>
            </a:r>
            <a:endParaRPr lang="en-US" dirty="0"/>
          </a:p>
          <a:p>
            <a:pPr lvl="0"/>
            <a:endParaRPr lang="en-CA" dirty="0"/>
          </a:p>
        </p:txBody>
      </p:sp>
    </p:spTree>
    <p:extLst>
      <p:ext uri="{BB962C8B-B14F-4D97-AF65-F5344CB8AC3E}">
        <p14:creationId xmlns:p14="http://schemas.microsoft.com/office/powerpoint/2010/main" val="142947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KIA-WL-10: Quality Control </a:t>
            </a:r>
            <a:r>
              <a:rPr lang="en-CA" dirty="0" smtClean="0"/>
              <a:t>Responses</a:t>
            </a:r>
            <a:br>
              <a:rPr lang="en-CA" dirty="0" smtClean="0"/>
            </a:br>
            <a:r>
              <a:rPr lang="en-US" dirty="0" smtClean="0"/>
              <a:t>KIA-WL-10</a:t>
            </a:r>
            <a:r>
              <a:rPr lang="en-US" dirty="0"/>
              <a:t>: </a:t>
            </a:r>
            <a:r>
              <a:rPr lang="en-US" dirty="0" err="1"/>
              <a:t>ᓈᒻᒪᒃᑲᓗᐊᕐᒪᖔᑕ</a:t>
            </a:r>
            <a:r>
              <a:rPr lang="en-US" dirty="0"/>
              <a:t> </a:t>
            </a:r>
            <a:r>
              <a:rPr lang="en-US" dirty="0" err="1"/>
              <a:t>ᐱᓕᕆᐊᖑᔪᑦ</a:t>
            </a:r>
            <a:r>
              <a:rPr lang="en-US" dirty="0"/>
              <a:t> </a:t>
            </a:r>
            <a:r>
              <a:rPr lang="en-US" dirty="0" err="1"/>
              <a:t>ᖃᐅᔨᓴᕐᓂᖏᓐᓄᑦ</a:t>
            </a:r>
            <a:r>
              <a:rPr lang="en-US" dirty="0"/>
              <a:t> </a:t>
            </a:r>
            <a:r>
              <a:rPr lang="en-US" dirty="0" err="1"/>
              <a:t>ᑭᐅᔭᐅᔪᑏᑦ</a:t>
            </a:r>
            <a:r>
              <a:rPr lang="en-US" dirty="0"/>
              <a:t/>
            </a:r>
            <a:br>
              <a:rPr lang="en-US" dirty="0"/>
            </a:br>
            <a:endParaRPr lang="en-CA" dirty="0"/>
          </a:p>
        </p:txBody>
      </p:sp>
      <p:sp>
        <p:nvSpPr>
          <p:cNvPr id="4" name="Content Placeholder 3"/>
          <p:cNvSpPr>
            <a:spLocks noGrp="1"/>
          </p:cNvSpPr>
          <p:nvPr>
            <p:ph sz="half" idx="2"/>
          </p:nvPr>
        </p:nvSpPr>
        <p:spPr/>
        <p:txBody>
          <a:bodyPr>
            <a:normAutofit fontScale="77500" lnSpcReduction="20000"/>
          </a:bodyPr>
          <a:lstStyle/>
          <a:p>
            <a:r>
              <a:rPr lang="en-CA" dirty="0"/>
              <a:t>Duplicate samples are collected to help detect </a:t>
            </a:r>
            <a:r>
              <a:rPr lang="en-CA" dirty="0" smtClean="0"/>
              <a:t>problems.</a:t>
            </a:r>
          </a:p>
          <a:p>
            <a:r>
              <a:rPr lang="en-CA" dirty="0"/>
              <a:t>they are </a:t>
            </a:r>
            <a:r>
              <a:rPr lang="en-CA" i="1" dirty="0"/>
              <a:t>“…used to estimate sampling and laboratory analysis precision</a:t>
            </a:r>
            <a:r>
              <a:rPr lang="en-CA" i="1" dirty="0" smtClean="0"/>
              <a:t>.” </a:t>
            </a:r>
            <a:r>
              <a:rPr lang="en-CA" dirty="0" smtClean="0"/>
              <a:t>(US EPA)</a:t>
            </a:r>
          </a:p>
          <a:p>
            <a:r>
              <a:rPr lang="en-CA" dirty="0" smtClean="0"/>
              <a:t>AEM must provide a response framework for low and medium precision data</a:t>
            </a:r>
          </a:p>
          <a:p>
            <a:pPr lvl="1"/>
            <a:r>
              <a:rPr lang="en-CA" dirty="0"/>
              <a:t>Validation of sample collection techniques and precision,</a:t>
            </a:r>
            <a:endParaRPr lang="en-CA" sz="2800" dirty="0"/>
          </a:p>
          <a:p>
            <a:pPr lvl="1"/>
            <a:r>
              <a:rPr lang="en-CA" dirty="0"/>
              <a:t>Validation of analytical precision, and</a:t>
            </a:r>
            <a:endParaRPr lang="en-CA" sz="2800" dirty="0"/>
          </a:p>
          <a:p>
            <a:pPr lvl="1"/>
            <a:r>
              <a:rPr lang="en-CA" dirty="0"/>
              <a:t>Whether all samples from the suspect field event or those collected from a </a:t>
            </a:r>
            <a:r>
              <a:rPr lang="en-CA" dirty="0" smtClean="0"/>
              <a:t>given field </a:t>
            </a:r>
            <a:r>
              <a:rPr lang="en-CA" dirty="0"/>
              <a:t>team be excluded from the dataset</a:t>
            </a:r>
            <a:endParaRPr lang="en-CA" dirty="0" smtClean="0"/>
          </a:p>
          <a:p>
            <a:r>
              <a:rPr lang="en-CA" dirty="0" smtClean="0"/>
              <a:t>AEM has indicated they have updated their response to be presented during the technical hearings</a:t>
            </a:r>
            <a:endParaRPr lang="en-CA" dirty="0"/>
          </a:p>
        </p:txBody>
      </p:sp>
      <p:sp>
        <p:nvSpPr>
          <p:cNvPr id="6" name="Content Placeholder 5"/>
          <p:cNvSpPr>
            <a:spLocks noGrp="1"/>
          </p:cNvSpPr>
          <p:nvPr>
            <p:ph sz="quarter" idx="4"/>
          </p:nvPr>
        </p:nvSpPr>
        <p:spPr/>
        <p:txBody>
          <a:bodyPr>
            <a:normAutofit fontScale="77500" lnSpcReduction="20000"/>
          </a:bodyPr>
          <a:lstStyle/>
          <a:p>
            <a:pPr lvl="0"/>
            <a:r>
              <a:rPr lang="en-US" dirty="0" err="1" smtClean="0"/>
              <a:t>ᒪᕐᕈᓕᖓᓗᒋᑦ</a:t>
            </a:r>
            <a:r>
              <a:rPr lang="en-US" dirty="0" smtClean="0"/>
              <a:t> </a:t>
            </a:r>
            <a:r>
              <a:rPr lang="en-US" dirty="0" err="1"/>
              <a:t>ᖃᐅᔨᓴᕈᑏᑦ</a:t>
            </a:r>
            <a:r>
              <a:rPr lang="en-US" dirty="0"/>
              <a:t> </a:t>
            </a:r>
            <a:r>
              <a:rPr lang="en-US" dirty="0" err="1"/>
              <a:t>ᑲᑎᑕᐅᕙᒃᑐᑦ</a:t>
            </a:r>
            <a:r>
              <a:rPr lang="en-US" dirty="0"/>
              <a:t> </a:t>
            </a:r>
            <a:r>
              <a:rPr lang="en-US" dirty="0" err="1"/>
              <a:t>ᓴᖅᑭᑦᑎᔪᓐᓇᖁᑉᓗᒋᑦ</a:t>
            </a:r>
            <a:r>
              <a:rPr lang="en-US" dirty="0"/>
              <a:t> </a:t>
            </a:r>
            <a:r>
              <a:rPr lang="en-US" dirty="0" err="1"/>
              <a:t>ᓈᒻᒪᖏᑦᑐᓂᒃ</a:t>
            </a:r>
            <a:r>
              <a:rPr lang="en-US" dirty="0"/>
              <a:t>.</a:t>
            </a:r>
          </a:p>
          <a:p>
            <a:pPr lvl="0"/>
            <a:r>
              <a:rPr lang="en-US" dirty="0" err="1"/>
              <a:t>ᐊᑐᖅᑕᐅᓂᐊᖅᑐᑦ</a:t>
            </a:r>
            <a:r>
              <a:rPr lang="en-US" dirty="0"/>
              <a:t>”… </a:t>
            </a:r>
            <a:r>
              <a:rPr lang="en-US" dirty="0" err="1"/>
              <a:t>ᐊᑐᖅᑐᑦ</a:t>
            </a:r>
            <a:r>
              <a:rPr lang="en-US" dirty="0"/>
              <a:t> </a:t>
            </a:r>
            <a:r>
              <a:rPr lang="en-US" dirty="0" err="1"/>
              <a:t>ᒥᒃᓯᖃᕈᓐᓇᖁᑉᓗᒋᑦ</a:t>
            </a:r>
            <a:r>
              <a:rPr lang="en-US" dirty="0"/>
              <a:t> </a:t>
            </a:r>
            <a:r>
              <a:rPr lang="en-US" dirty="0" err="1"/>
              <a:t>ᖃᐅᔨᓴᕐᓂᕐᓄᑦ</a:t>
            </a:r>
            <a:r>
              <a:rPr lang="en-US" dirty="0"/>
              <a:t> </a:t>
            </a:r>
            <a:r>
              <a:rPr lang="en-US" dirty="0" err="1"/>
              <a:t>ᖃᓂᖅᑯᑦᑎᔪᓐᓇᖁᑉᓗᒋᑦ</a:t>
            </a:r>
            <a:r>
              <a:rPr lang="en-US" dirty="0"/>
              <a:t>.” </a:t>
            </a:r>
          </a:p>
          <a:p>
            <a:pPr lvl="0"/>
            <a:r>
              <a:rPr lang="en-US" dirty="0"/>
              <a:t>AEM </a:t>
            </a:r>
            <a:r>
              <a:rPr lang="en-US" dirty="0" err="1"/>
              <a:t>ᓴᖅᑭᑦᑎᔭᕆᐊᖃᖅᐳᑦ</a:t>
            </a:r>
            <a:r>
              <a:rPr lang="en-US" dirty="0"/>
              <a:t> </a:t>
            </a:r>
            <a:r>
              <a:rPr lang="en-US" dirty="0" err="1"/>
              <a:t>ᑭᐅᔾᔪᑎᒥᒃ</a:t>
            </a:r>
            <a:r>
              <a:rPr lang="en-US" dirty="0"/>
              <a:t> </a:t>
            </a:r>
            <a:r>
              <a:rPr lang="en-US" dirty="0" err="1"/>
              <a:t>ᐱᓕᕆᐊᖑᓂᐊᖅᑐᓂᒃ</a:t>
            </a:r>
            <a:r>
              <a:rPr lang="en-US" dirty="0"/>
              <a:t> </a:t>
            </a:r>
            <a:r>
              <a:rPr lang="en-US" dirty="0" err="1"/>
              <a:t>ᒥᑭᓂᖅᐹᖓᓄᑦ</a:t>
            </a:r>
            <a:r>
              <a:rPr lang="en-US" dirty="0"/>
              <a:t> </a:t>
            </a:r>
            <a:r>
              <a:rPr lang="en-US" dirty="0" err="1"/>
              <a:t>ᐊᒻᒪ</a:t>
            </a:r>
            <a:r>
              <a:rPr lang="en-US" dirty="0"/>
              <a:t> </a:t>
            </a:r>
            <a:r>
              <a:rPr lang="en-US" dirty="0" err="1"/>
              <a:t>ᐊᑯᓪᓕᖅᐹᖓᓄᑦ</a:t>
            </a:r>
            <a:r>
              <a:rPr lang="en-US" dirty="0"/>
              <a:t> </a:t>
            </a:r>
            <a:r>
              <a:rPr lang="en-US" dirty="0" err="1"/>
              <a:t>ᖃᐅᔨᓴᕐᓂᕐᓂᒃ</a:t>
            </a:r>
            <a:endParaRPr lang="en-US" dirty="0"/>
          </a:p>
          <a:p>
            <a:pPr lvl="1"/>
            <a:r>
              <a:rPr lang="en-US" dirty="0" err="1"/>
              <a:t>ᓱᓕᓂᖏᑦ</a:t>
            </a:r>
            <a:r>
              <a:rPr lang="en-US" dirty="0"/>
              <a:t> </a:t>
            </a:r>
            <a:r>
              <a:rPr lang="en-US" dirty="0" err="1"/>
              <a:t>ᖃᐅᔨᓴᕐᓃᑦ</a:t>
            </a:r>
            <a:r>
              <a:rPr lang="en-US" dirty="0"/>
              <a:t> </a:t>
            </a:r>
            <a:r>
              <a:rPr lang="en-US" dirty="0" err="1"/>
              <a:t>ᑲᑎᑕᐅᓂᖏᑦ</a:t>
            </a:r>
            <a:r>
              <a:rPr lang="en-US" dirty="0"/>
              <a:t> </a:t>
            </a:r>
            <a:r>
              <a:rPr lang="en-US" dirty="0" err="1"/>
              <a:t>ᐊᒻᒪ</a:t>
            </a:r>
            <a:r>
              <a:rPr lang="en-US" dirty="0"/>
              <a:t> </a:t>
            </a:r>
            <a:r>
              <a:rPr lang="en-US" dirty="0" err="1"/>
              <a:t>ᖃᓄᖅ</a:t>
            </a:r>
            <a:r>
              <a:rPr lang="en-US" dirty="0"/>
              <a:t> </a:t>
            </a:r>
            <a:r>
              <a:rPr lang="en-US" dirty="0" err="1"/>
              <a:t>ᑲᑎᑦᑎᕙᖕᒪᖔᑖ</a:t>
            </a:r>
            <a:endParaRPr lang="en-US" dirty="0"/>
          </a:p>
          <a:p>
            <a:pPr lvl="1"/>
            <a:r>
              <a:rPr lang="en-US" dirty="0" err="1"/>
              <a:t>ᓱᓕᓂᖏᑦ</a:t>
            </a:r>
            <a:r>
              <a:rPr lang="en-US" dirty="0"/>
              <a:t> </a:t>
            </a:r>
            <a:r>
              <a:rPr lang="en-US" dirty="0" err="1"/>
              <a:t>ᖃᐅᔨᓴᕐᓂᖏᑦᑕ</a:t>
            </a:r>
            <a:r>
              <a:rPr lang="en-US" dirty="0"/>
              <a:t> </a:t>
            </a:r>
            <a:r>
              <a:rPr lang="en-US" dirty="0" err="1"/>
              <a:t>ᒥᒃᓵᓄᑦ</a:t>
            </a:r>
            <a:r>
              <a:rPr lang="en-US" dirty="0"/>
              <a:t>, </a:t>
            </a:r>
            <a:r>
              <a:rPr lang="en-US" dirty="0" err="1"/>
              <a:t>ᐊᒻᒪ</a:t>
            </a:r>
            <a:endParaRPr lang="en-US" dirty="0"/>
          </a:p>
          <a:p>
            <a:pPr lvl="1"/>
            <a:r>
              <a:rPr lang="en-US" dirty="0" err="1"/>
              <a:t>ᑕᒪᕐᒥᒃ</a:t>
            </a:r>
            <a:r>
              <a:rPr lang="en-US" dirty="0"/>
              <a:t> </a:t>
            </a:r>
            <a:r>
              <a:rPr lang="en-US" dirty="0" err="1"/>
              <a:t>ᑲᑎᑕᐅᔪᑦ</a:t>
            </a:r>
            <a:r>
              <a:rPr lang="en-US" dirty="0"/>
              <a:t> </a:t>
            </a:r>
            <a:r>
              <a:rPr lang="en-US" dirty="0" err="1"/>
              <a:t>ᖃᐅᔨᓴᕐᓃᑦ</a:t>
            </a:r>
            <a:r>
              <a:rPr lang="en-US" dirty="0"/>
              <a:t> </a:t>
            </a:r>
            <a:r>
              <a:rPr lang="en-US" dirty="0" err="1"/>
              <a:t>ᐃᓕᒪᒋᔭᐅᔪᒥᑦ</a:t>
            </a:r>
            <a:r>
              <a:rPr lang="en-US" dirty="0"/>
              <a:t> </a:t>
            </a:r>
            <a:r>
              <a:rPr lang="en-US" dirty="0" err="1"/>
              <a:t>ᐊᓯᖏᓐᓂᓪᓗᓐᓃᑦ</a:t>
            </a:r>
            <a:r>
              <a:rPr lang="en-US" dirty="0"/>
              <a:t> </a:t>
            </a:r>
            <a:r>
              <a:rPr lang="en-US" dirty="0" err="1"/>
              <a:t>ᐃᓚᐅᖏᒃᑲᓗᐊᕐᒪᖓᑖ</a:t>
            </a:r>
            <a:r>
              <a:rPr lang="en-US" dirty="0"/>
              <a:t> </a:t>
            </a:r>
            <a:r>
              <a:rPr lang="en-US" dirty="0" err="1"/>
              <a:t>ᕿᒥᕐᕈᓂᐅᓚᐅᖅᑐᓂᑦ</a:t>
            </a:r>
            <a:endParaRPr lang="en-US" dirty="0"/>
          </a:p>
          <a:p>
            <a:pPr lvl="0"/>
            <a:r>
              <a:rPr lang="en-US" dirty="0"/>
              <a:t>AEM </a:t>
            </a:r>
            <a:r>
              <a:rPr lang="en-US" dirty="0" err="1"/>
              <a:t>ᐅᖃᖅᓯᒪᔪᑦ</a:t>
            </a:r>
            <a:r>
              <a:rPr lang="en-US" dirty="0"/>
              <a:t> </a:t>
            </a:r>
            <a:r>
              <a:rPr lang="en-US" dirty="0" err="1"/>
              <a:t>ᓄᑕᐅᓯᒋᐊᖅᓯᒪᓂᕋᖅᖢᒍ</a:t>
            </a:r>
            <a:r>
              <a:rPr lang="en-US" dirty="0"/>
              <a:t> </a:t>
            </a:r>
            <a:r>
              <a:rPr lang="en-US" dirty="0" err="1"/>
              <a:t>ᑭᐅᔾᔪᑎᑎᒃ</a:t>
            </a:r>
            <a:r>
              <a:rPr lang="en-US" dirty="0"/>
              <a:t> </a:t>
            </a:r>
            <a:r>
              <a:rPr lang="en-US" dirty="0" err="1"/>
              <a:t>ᐊᒻᒪ</a:t>
            </a:r>
            <a:r>
              <a:rPr lang="en-US" dirty="0"/>
              <a:t> </a:t>
            </a:r>
            <a:r>
              <a:rPr lang="en-US" dirty="0" err="1"/>
              <a:t>ᓴᖅᑭᓐᓂᐊᕐᓂᕋᖅᖢᒍ</a:t>
            </a:r>
            <a:r>
              <a:rPr lang="en-US" dirty="0"/>
              <a:t> </a:t>
            </a:r>
            <a:r>
              <a:rPr lang="en-US" dirty="0" err="1"/>
              <a:t>ᑐᓴᕋᓱᖕᓂᐅᓂᐊᖅᑐᒥ</a:t>
            </a:r>
            <a:endParaRPr lang="en-US" dirty="0"/>
          </a:p>
        </p:txBody>
      </p:sp>
      <p:sp>
        <p:nvSpPr>
          <p:cNvPr id="9" name="Text Placeholder 2"/>
          <p:cNvSpPr txBox="1">
            <a:spLocks noGrp="1"/>
          </p:cNvSpPr>
          <p:nvPr>
            <p:ph type="body" idx="1"/>
          </p:nvPr>
        </p:nvSpPr>
        <p:spPr>
          <a:prstGeom prst="rect">
            <a:avLst/>
          </a:prstGeom>
          <a:solidFill>
            <a:srgbClr val="FFC000"/>
          </a:solidFill>
          <a:ln w="44450" cap="flat" cmpd="sng" algn="ctr">
            <a:noFill/>
            <a:prstDash val="solid"/>
          </a:ln>
          <a:effectLst/>
        </p:spPr>
        <p:txBody>
          <a:bodyPr vert="horz" lIns="91440" tIns="45720" rIns="91440" bIns="45720" rtlCol="0" anchor="ctr">
            <a:normAutofit lnSpcReduction="10000"/>
          </a:bodyPr>
          <a:lstStyle>
            <a:lvl1pPr marL="0" indent="0" algn="ctr" defTabSz="914400" rtl="0" eaLnBrk="1" latinLnBrk="0" hangingPunct="1">
              <a:spcBef>
                <a:spcPct val="20000"/>
              </a:spcBef>
              <a:buClr>
                <a:schemeClr val="accent1"/>
              </a:buClr>
              <a:buSzPct val="85000"/>
              <a:buFontTx/>
              <a:buNone/>
              <a:defRPr sz="2000" b="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CA" dirty="0" smtClean="0"/>
              <a:t>Request</a:t>
            </a:r>
            <a:endParaRPr lang="en-CA" dirty="0"/>
          </a:p>
        </p:txBody>
      </p:sp>
      <p:sp>
        <p:nvSpPr>
          <p:cNvPr id="10" name="Text Placeholder 4"/>
          <p:cNvSpPr txBox="1">
            <a:spLocks noGrp="1"/>
          </p:cNvSpPr>
          <p:nvPr>
            <p:ph type="body" sz="quarter" idx="3"/>
          </p:nvPr>
        </p:nvSpPr>
        <p:spPr>
          <a:prstGeom prst="rect">
            <a:avLst/>
          </a:prstGeom>
          <a:solidFill>
            <a:srgbClr val="FFC000"/>
          </a:solidFill>
          <a:ln w="44450" cap="flat" cmpd="sng" algn="ctr">
            <a:noFill/>
            <a:prstDash val="solid"/>
          </a:ln>
          <a:effectLst/>
        </p:spPr>
        <p:txBody>
          <a:bodyPr vert="horz" lIns="91440" tIns="45720" rIns="91440" bIns="45720" rtlCol="0" anchor="ctr">
            <a:normAutofit lnSpcReduction="10000"/>
          </a:bodyPr>
          <a:lstStyle>
            <a:lvl1pPr marL="0" indent="0" algn="ctr" defTabSz="914400" rtl="0" eaLnBrk="1" latinLnBrk="0" hangingPunct="1">
              <a:spcBef>
                <a:spcPct val="20000"/>
              </a:spcBef>
              <a:buClr>
                <a:schemeClr val="accent1"/>
              </a:buClr>
              <a:buSzPct val="85000"/>
              <a:buFontTx/>
              <a:buNone/>
              <a:defRPr lang="en-US" sz="2000" b="0" kern="1200" dirty="0" smtClean="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dirty="0" err="1"/>
              <a:t>ᑐᒃᓯᕋᐅᑦ</a:t>
            </a:r>
            <a:endParaRPr lang="en-US" dirty="0"/>
          </a:p>
        </p:txBody>
      </p:sp>
    </p:spTree>
    <p:extLst>
      <p:ext uri="{BB962C8B-B14F-4D97-AF65-F5344CB8AC3E}">
        <p14:creationId xmlns:p14="http://schemas.microsoft.com/office/powerpoint/2010/main" val="1257207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KIA-WL-21</a:t>
            </a:r>
            <a:r>
              <a:rPr lang="en-CA" dirty="0"/>
              <a:t>: Landfarm Microbial Degradation </a:t>
            </a:r>
            <a:r>
              <a:rPr lang="en-CA" dirty="0" smtClean="0"/>
              <a:t>Rates</a:t>
            </a:r>
            <a:br>
              <a:rPr lang="en-CA" dirty="0" smtClean="0"/>
            </a:br>
            <a:r>
              <a:rPr lang="en-CA" dirty="0" smtClean="0"/>
              <a:t>KIA</a:t>
            </a:r>
            <a:r>
              <a:rPr lang="en-US" dirty="0" smtClean="0"/>
              <a:t>-WL-21</a:t>
            </a:r>
            <a:r>
              <a:rPr lang="en-US" dirty="0"/>
              <a:t>: </a:t>
            </a:r>
            <a:r>
              <a:rPr lang="en-US" dirty="0" err="1" smtClean="0"/>
              <a:t>ᓄ</a:t>
            </a:r>
            <a:r>
              <a:rPr lang="en-US" dirty="0" err="1"/>
              <a:t>ᓇ</a:t>
            </a:r>
            <a:r>
              <a:rPr lang="en-US" dirty="0" err="1" smtClean="0"/>
              <a:t>ᐊᒥ</a:t>
            </a:r>
            <a:r>
              <a:rPr lang="en-US" dirty="0" smtClean="0"/>
              <a:t> </a:t>
            </a:r>
            <a:r>
              <a:rPr lang="en-US" dirty="0" err="1"/>
              <a:t>ᐱᕈᖅᑐᑦ</a:t>
            </a:r>
            <a:r>
              <a:rPr lang="en-US" dirty="0"/>
              <a:t> </a:t>
            </a:r>
            <a:r>
              <a:rPr lang="en-US" dirty="0" err="1"/>
              <a:t>ᖁᐱᕐᕈᐃᑦ</a:t>
            </a:r>
            <a:r>
              <a:rPr lang="en-US" dirty="0"/>
              <a:t> </a:t>
            </a:r>
            <a:r>
              <a:rPr lang="en-US" dirty="0" err="1"/>
              <a:t>ᓱᕈᖅᐸᓪᓕᐊᓂᖏᑦ</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fontScale="92500" lnSpcReduction="10000"/>
          </a:bodyPr>
          <a:lstStyle/>
          <a:p>
            <a:r>
              <a:rPr lang="en-CA" dirty="0" smtClean="0"/>
              <a:t>We are concerned with the biodegradation rates expected at AEM’s proposed landfarm</a:t>
            </a:r>
          </a:p>
          <a:p>
            <a:pPr lvl="1"/>
            <a:r>
              <a:rPr lang="en-CA" dirty="0" smtClean="0"/>
              <a:t>Landfarms will be relied on to treat contaminants </a:t>
            </a:r>
            <a:r>
              <a:rPr lang="en-CA" dirty="0"/>
              <a:t>such as </a:t>
            </a:r>
            <a:r>
              <a:rPr lang="en-CA" dirty="0" smtClean="0"/>
              <a:t>oils and grease in soil</a:t>
            </a:r>
          </a:p>
          <a:p>
            <a:pPr marL="182880" lvl="1">
              <a:buBlip>
                <a:blip r:embed="rId3"/>
              </a:buBlip>
            </a:pPr>
            <a:r>
              <a:rPr lang="en-CA" dirty="0" smtClean="0"/>
              <a:t>AEM provided reference to Meadowbank and results from </a:t>
            </a:r>
            <a:r>
              <a:rPr lang="en-CA" dirty="0"/>
              <a:t>Resolution </a:t>
            </a:r>
            <a:r>
              <a:rPr lang="en-CA" dirty="0" smtClean="0"/>
              <a:t>Island</a:t>
            </a:r>
          </a:p>
          <a:p>
            <a:pPr marL="457200" lvl="2">
              <a:buBlip>
                <a:blip r:embed="rId3"/>
              </a:buBlip>
            </a:pPr>
            <a:r>
              <a:rPr lang="en-CA" dirty="0" smtClean="0"/>
              <a:t>The area surrounding Resolution Island is dominated </a:t>
            </a:r>
            <a:r>
              <a:rPr lang="en-CA" dirty="0"/>
              <a:t>by a marine </a:t>
            </a:r>
            <a:r>
              <a:rPr lang="en-CA" dirty="0" smtClean="0"/>
              <a:t>environment</a:t>
            </a:r>
            <a:r>
              <a:rPr lang="en-CA" dirty="0"/>
              <a:t> </a:t>
            </a:r>
            <a:r>
              <a:rPr lang="en-CA" dirty="0" smtClean="0"/>
              <a:t>and may not be applicable</a:t>
            </a:r>
            <a:endParaRPr lang="en-CA" dirty="0"/>
          </a:p>
          <a:p>
            <a:r>
              <a:rPr lang="en-CA" dirty="0" smtClean="0"/>
              <a:t>Overarching concern is preventing residual effects at the landfarm</a:t>
            </a:r>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fontScale="92500" lnSpcReduction="20000"/>
          </a:bodyPr>
          <a:lstStyle/>
          <a:p>
            <a:pPr lvl="0"/>
            <a:r>
              <a:rPr lang="en-US" dirty="0" err="1" smtClean="0"/>
              <a:t>ᐃᓱᒫᓗᑎᖃᕋᑉᑕ</a:t>
            </a:r>
            <a:r>
              <a:rPr lang="en-US" dirty="0" smtClean="0"/>
              <a:t> </a:t>
            </a:r>
            <a:r>
              <a:rPr lang="en-US" dirty="0" err="1"/>
              <a:t>ᖁᐱᕐᕈᐃᑦ</a:t>
            </a:r>
            <a:r>
              <a:rPr lang="en-US" dirty="0"/>
              <a:t> </a:t>
            </a:r>
            <a:r>
              <a:rPr lang="en-US" dirty="0" err="1"/>
              <a:t>ᓱᕈᖅᐸᓪᓕᐊᓂᐊᕐᓂᖏᓐᓂᒃ</a:t>
            </a:r>
            <a:r>
              <a:rPr lang="en-US" dirty="0"/>
              <a:t> </a:t>
            </a:r>
            <a:r>
              <a:rPr lang="en-US" dirty="0" err="1"/>
              <a:t>AEMkut</a:t>
            </a:r>
            <a:r>
              <a:rPr lang="en-US" dirty="0"/>
              <a:t> </a:t>
            </a:r>
            <a:r>
              <a:rPr lang="en-US" dirty="0" err="1"/>
              <a:t>ᓄᐊᒧᑦ</a:t>
            </a:r>
            <a:r>
              <a:rPr lang="en-US" dirty="0"/>
              <a:t> </a:t>
            </a:r>
            <a:r>
              <a:rPr lang="en-US" dirty="0" err="1"/>
              <a:t>ᓈᕕᑦᑕᕐᕕᒋᓂᐊᖅᑕᖓᑕ</a:t>
            </a:r>
            <a:r>
              <a:rPr lang="en-US" dirty="0"/>
              <a:t> </a:t>
            </a:r>
            <a:r>
              <a:rPr lang="en-US" dirty="0" err="1"/>
              <a:t>ᒥᒃᓵᓄᑦ</a:t>
            </a:r>
            <a:r>
              <a:rPr lang="en-US" dirty="0"/>
              <a:t>.</a:t>
            </a:r>
          </a:p>
          <a:p>
            <a:pPr lvl="1"/>
            <a:r>
              <a:rPr lang="en-US" dirty="0" err="1"/>
              <a:t>ᓄᓇᐃᑦ</a:t>
            </a:r>
            <a:r>
              <a:rPr lang="en-US" dirty="0"/>
              <a:t> </a:t>
            </a:r>
            <a:r>
              <a:rPr lang="en-US" dirty="0" err="1"/>
              <a:t>ᐊᑐᖅᑕᐅᓂᐊᕐᒪᑕ</a:t>
            </a:r>
            <a:r>
              <a:rPr lang="en-US" dirty="0"/>
              <a:t> </a:t>
            </a:r>
            <a:r>
              <a:rPr lang="en-US" dirty="0" err="1"/>
              <a:t>ᓱᕈᔪᖃᖅᑐᓂᒃ</a:t>
            </a:r>
            <a:r>
              <a:rPr lang="en-US" dirty="0"/>
              <a:t> </a:t>
            </a:r>
            <a:r>
              <a:rPr lang="en-US" dirty="0" err="1"/>
              <a:t>ᐅᖅᓱᐋᓗᖃᖅᑐᓂᒃᓗ</a:t>
            </a:r>
            <a:r>
              <a:rPr lang="en-US" dirty="0"/>
              <a:t> </a:t>
            </a:r>
            <a:r>
              <a:rPr lang="en-US" dirty="0" err="1"/>
              <a:t>ᓴᓗᒻᒪᕐᕕᐅᖃᑦᑕᕐᓂᐊᕐᓗᑎᒃ</a:t>
            </a:r>
            <a:endParaRPr lang="en-US" dirty="0"/>
          </a:p>
          <a:p>
            <a:pPr lvl="0"/>
            <a:r>
              <a:rPr lang="en-US" dirty="0" err="1"/>
              <a:t>AEMkut</a:t>
            </a:r>
            <a:r>
              <a:rPr lang="en-US" dirty="0"/>
              <a:t> </a:t>
            </a:r>
            <a:r>
              <a:rPr lang="en-US" dirty="0" err="1"/>
              <a:t>ᓴᖅᑭᑦᑎᓚᐅᖅᑐᑦ</a:t>
            </a:r>
            <a:r>
              <a:rPr lang="en-US" dirty="0"/>
              <a:t> </a:t>
            </a:r>
            <a:r>
              <a:rPr lang="en-US" dirty="0" err="1"/>
              <a:t>ᐊᐳᖅᑎᓐᓈᖅᑐᒥ</a:t>
            </a:r>
            <a:r>
              <a:rPr lang="en-US" dirty="0"/>
              <a:t> </a:t>
            </a:r>
            <a:r>
              <a:rPr lang="en-US" dirty="0" err="1"/>
              <a:t>ᐱᓕᕆᐊᓂᒃ</a:t>
            </a:r>
            <a:r>
              <a:rPr lang="en-US" dirty="0"/>
              <a:t> </a:t>
            </a:r>
            <a:r>
              <a:rPr lang="en-US" dirty="0" err="1"/>
              <a:t>ᐊᒻᒪ</a:t>
            </a:r>
            <a:r>
              <a:rPr lang="en-US" dirty="0"/>
              <a:t> </a:t>
            </a:r>
            <a:r>
              <a:rPr lang="en-US" dirty="0" err="1"/>
              <a:t>ᕋᓴᓗᑎᐊᓐ</a:t>
            </a:r>
            <a:r>
              <a:rPr lang="en-US" dirty="0"/>
              <a:t> </a:t>
            </a:r>
            <a:r>
              <a:rPr lang="en-US" dirty="0" err="1"/>
              <a:t>ᕿᑭᖅᑕᖓᓂᑦ</a:t>
            </a:r>
            <a:endParaRPr lang="en-US" dirty="0"/>
          </a:p>
          <a:p>
            <a:pPr lvl="1"/>
            <a:r>
              <a:rPr lang="en-US" dirty="0" err="1"/>
              <a:t>ᕿᑭᖅᑕᒥᑦ</a:t>
            </a:r>
            <a:r>
              <a:rPr lang="en-US" dirty="0"/>
              <a:t> </a:t>
            </a:r>
            <a:r>
              <a:rPr lang="en-US" dirty="0" err="1"/>
              <a:t>ᓴᖅᑭᑕᖅ</a:t>
            </a:r>
            <a:r>
              <a:rPr lang="en-US" dirty="0"/>
              <a:t> </a:t>
            </a:r>
            <a:r>
              <a:rPr lang="en-US" dirty="0" err="1"/>
              <a:t>ᐃᒪᕐᒥᐅᑕᓄᑦ</a:t>
            </a:r>
            <a:r>
              <a:rPr lang="en-US" dirty="0"/>
              <a:t> </a:t>
            </a:r>
            <a:r>
              <a:rPr lang="en-US" dirty="0" err="1"/>
              <a:t>ᐊᕙᓗᔭᐅᓯᒪᖕᒪᑦ</a:t>
            </a:r>
            <a:r>
              <a:rPr lang="en-US" dirty="0"/>
              <a:t> </a:t>
            </a:r>
            <a:r>
              <a:rPr lang="en-US" dirty="0" err="1"/>
              <a:t>ᐊᑑᑎᖃᕋᔭᖅᑰᖏᑦᑐᖅ</a:t>
            </a:r>
            <a:r>
              <a:rPr lang="en-US" dirty="0"/>
              <a:t> </a:t>
            </a:r>
            <a:r>
              <a:rPr lang="en-US" dirty="0" err="1"/>
              <a:t>ᐅᕙᑉᑎᓐᓄᑦ</a:t>
            </a:r>
            <a:endParaRPr lang="en-US" dirty="0"/>
          </a:p>
          <a:p>
            <a:pPr lvl="0"/>
            <a:r>
              <a:rPr lang="en-US" dirty="0" err="1"/>
              <a:t>ᐃᓱᒫᓗᑎᒻᒪᕆᐅᔪᖅ</a:t>
            </a:r>
            <a:r>
              <a:rPr lang="en-US" dirty="0"/>
              <a:t> </a:t>
            </a:r>
            <a:r>
              <a:rPr lang="en-US" dirty="0" err="1"/>
              <a:t>ᓈᒻᒪᖏᑦᑐᓂᒃ</a:t>
            </a:r>
            <a:r>
              <a:rPr lang="en-US" dirty="0"/>
              <a:t> </a:t>
            </a:r>
            <a:r>
              <a:rPr lang="en-US" dirty="0" err="1"/>
              <a:t>ᐃᒃᐱᖕᓇᕐᓂᖃᖁᔨᖏᓐᓐᖅ</a:t>
            </a:r>
            <a:r>
              <a:rPr lang="en-US" dirty="0"/>
              <a:t> </a:t>
            </a:r>
            <a:r>
              <a:rPr lang="en-US" dirty="0" err="1"/>
              <a:t>ᓄᓇᒥ</a:t>
            </a:r>
            <a:endParaRPr lang="en-US" dirty="0"/>
          </a:p>
        </p:txBody>
      </p:sp>
    </p:spTree>
    <p:extLst>
      <p:ext uri="{BB962C8B-B14F-4D97-AF65-F5344CB8AC3E}">
        <p14:creationId xmlns:p14="http://schemas.microsoft.com/office/powerpoint/2010/main" val="2388377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KIA-WL-21: Landfarm Microbial Degradation </a:t>
            </a:r>
            <a:r>
              <a:rPr lang="en-CA" dirty="0" smtClean="0"/>
              <a:t>Rates</a:t>
            </a:r>
            <a:br>
              <a:rPr lang="en-CA" dirty="0" smtClean="0"/>
            </a:br>
            <a:r>
              <a:rPr lang="en-CA" dirty="0" smtClean="0"/>
              <a:t>KIA</a:t>
            </a:r>
            <a:r>
              <a:rPr lang="en-US" dirty="0" smtClean="0"/>
              <a:t>-WL-21</a:t>
            </a:r>
            <a:r>
              <a:rPr lang="en-US" dirty="0"/>
              <a:t>: </a:t>
            </a:r>
            <a:r>
              <a:rPr lang="en-US" dirty="0" err="1" smtClean="0"/>
              <a:t>ᓄ</a:t>
            </a:r>
            <a:r>
              <a:rPr lang="en-US" dirty="0" err="1"/>
              <a:t>ᓇ</a:t>
            </a:r>
            <a:r>
              <a:rPr lang="en-US" dirty="0" err="1" smtClean="0"/>
              <a:t>ᐊᒥ</a:t>
            </a:r>
            <a:r>
              <a:rPr lang="en-US" dirty="0" smtClean="0"/>
              <a:t> </a:t>
            </a:r>
            <a:r>
              <a:rPr lang="en-US" dirty="0" err="1"/>
              <a:t>ᐱᕈᖅᑐᑦ</a:t>
            </a:r>
            <a:r>
              <a:rPr lang="en-US" dirty="0"/>
              <a:t> </a:t>
            </a:r>
            <a:r>
              <a:rPr lang="en-US" dirty="0" err="1"/>
              <a:t>ᖁᐱᕐᕈᐃᑦ</a:t>
            </a:r>
            <a:r>
              <a:rPr lang="en-US" dirty="0"/>
              <a:t> </a:t>
            </a:r>
            <a:r>
              <a:rPr lang="en-US" dirty="0" err="1"/>
              <a:t>ᓱᕈᖅᐸᓪᓕᐊᓂᖏᑦ</a:t>
            </a:r>
            <a:r>
              <a:rPr lang="en-US" dirty="0"/>
              <a:t/>
            </a:r>
            <a:br>
              <a:rPr lang="en-US" dirty="0"/>
            </a:br>
            <a:endParaRPr lang="en-CA" dirty="0"/>
          </a:p>
        </p:txBody>
      </p:sp>
      <p:sp>
        <p:nvSpPr>
          <p:cNvPr id="4" name="Content Placeholder 3"/>
          <p:cNvSpPr>
            <a:spLocks noGrp="1"/>
          </p:cNvSpPr>
          <p:nvPr>
            <p:ph sz="half" idx="2"/>
          </p:nvPr>
        </p:nvSpPr>
        <p:spPr/>
        <p:txBody>
          <a:bodyPr>
            <a:normAutofit/>
          </a:bodyPr>
          <a:lstStyle/>
          <a:p>
            <a:r>
              <a:rPr lang="en-CA" dirty="0" smtClean="0"/>
              <a:t>AEM intends to provide a discussion during the technical hearings on:</a:t>
            </a:r>
          </a:p>
          <a:p>
            <a:pPr lvl="1"/>
            <a:r>
              <a:rPr lang="en-CA" dirty="0" smtClean="0"/>
              <a:t>Applicability of data from Resolution Island</a:t>
            </a:r>
          </a:p>
          <a:p>
            <a:pPr lvl="1"/>
            <a:r>
              <a:rPr lang="en-CA" dirty="0" smtClean="0"/>
              <a:t>Biodegradation rates experienced at Meadowbank</a:t>
            </a:r>
          </a:p>
          <a:p>
            <a:pPr lvl="1"/>
            <a:r>
              <a:rPr lang="en-CA" dirty="0" smtClean="0"/>
              <a:t>Practices which may improve biodegradation rates at Meliadine</a:t>
            </a:r>
            <a:endParaRPr lang="en-CA" dirty="0"/>
          </a:p>
        </p:txBody>
      </p:sp>
      <p:sp>
        <p:nvSpPr>
          <p:cNvPr id="6" name="Content Placeholder 5"/>
          <p:cNvSpPr>
            <a:spLocks noGrp="1"/>
          </p:cNvSpPr>
          <p:nvPr>
            <p:ph sz="quarter" idx="4"/>
          </p:nvPr>
        </p:nvSpPr>
        <p:spPr/>
        <p:txBody>
          <a:bodyPr>
            <a:normAutofit/>
          </a:bodyPr>
          <a:lstStyle/>
          <a:p>
            <a:pPr lvl="0"/>
            <a:r>
              <a:rPr lang="en-US" dirty="0" smtClean="0"/>
              <a:t>AEM </a:t>
            </a:r>
            <a:r>
              <a:rPr lang="en-US" dirty="0" err="1"/>
              <a:t>ᐅᖃᐅᓯᖃᕈᒪᔪᖅ</a:t>
            </a:r>
            <a:r>
              <a:rPr lang="en-US" dirty="0"/>
              <a:t> </a:t>
            </a:r>
            <a:r>
              <a:rPr lang="en-US" dirty="0" err="1"/>
              <a:t>ᑐᓴᕋᓱᓕᖅᐸᑕ</a:t>
            </a:r>
            <a:r>
              <a:rPr lang="en-US" dirty="0"/>
              <a:t> </a:t>
            </a:r>
            <a:r>
              <a:rPr lang="en-US" dirty="0" err="1"/>
              <a:t>ᑕᒪᑐᒪ</a:t>
            </a:r>
            <a:r>
              <a:rPr lang="en-US" dirty="0"/>
              <a:t> </a:t>
            </a:r>
            <a:r>
              <a:rPr lang="en-US" dirty="0" err="1"/>
              <a:t>ᒥᒃᓵᓄᑦ</a:t>
            </a:r>
            <a:r>
              <a:rPr lang="en-US" dirty="0"/>
              <a:t> </a:t>
            </a:r>
            <a:r>
              <a:rPr lang="en-US" dirty="0" err="1"/>
              <a:t>ᐅᑯᐊ</a:t>
            </a:r>
            <a:r>
              <a:rPr lang="en-US" dirty="0"/>
              <a:t> </a:t>
            </a:r>
            <a:r>
              <a:rPr lang="en-US" dirty="0" err="1"/>
              <a:t>ᐱᔾᔪᑎᒋᑉᓗᒋᑦ</a:t>
            </a:r>
            <a:r>
              <a:rPr lang="en-US" dirty="0"/>
              <a:t>:</a:t>
            </a:r>
          </a:p>
          <a:p>
            <a:pPr lvl="1"/>
            <a:r>
              <a:rPr lang="en-US" dirty="0" err="1"/>
              <a:t>ᖃᓄᖅ</a:t>
            </a:r>
            <a:r>
              <a:rPr lang="en-US" dirty="0"/>
              <a:t> </a:t>
            </a:r>
            <a:r>
              <a:rPr lang="en-US" dirty="0" err="1"/>
              <a:t>ᕋᓴᓗᑎᐊ</a:t>
            </a:r>
            <a:r>
              <a:rPr lang="en-US" dirty="0"/>
              <a:t> </a:t>
            </a:r>
            <a:r>
              <a:rPr lang="en-US" dirty="0" err="1"/>
              <a:t>ᕿᑭᖅᑕᖓᓂ</a:t>
            </a:r>
            <a:r>
              <a:rPr lang="en-US" dirty="0"/>
              <a:t> </a:t>
            </a:r>
            <a:r>
              <a:rPr lang="en-US" dirty="0" err="1"/>
              <a:t>ᐃᒃᐱᖕᓇᕐᓂᖃᕐᓂᐊᖅᐸ</a:t>
            </a:r>
            <a:endParaRPr lang="en-US" dirty="0"/>
          </a:p>
          <a:p>
            <a:pPr lvl="1"/>
            <a:r>
              <a:rPr lang="en-US" dirty="0" err="1"/>
              <a:t>ᖁᐱᕐᕈᐃᑦ</a:t>
            </a:r>
            <a:r>
              <a:rPr lang="en-US" dirty="0"/>
              <a:t> </a:t>
            </a:r>
            <a:r>
              <a:rPr lang="en-US" dirty="0" err="1"/>
              <a:t>ᓱᕈᖅᐸᓪᓕᐊᓂᖏᑦ</a:t>
            </a:r>
            <a:r>
              <a:rPr lang="en-US" dirty="0"/>
              <a:t> </a:t>
            </a:r>
            <a:r>
              <a:rPr lang="en-US" dirty="0" err="1"/>
              <a:t>ᖃᓄᐃᑉᐸᑦ</a:t>
            </a:r>
            <a:r>
              <a:rPr lang="en-US" dirty="0"/>
              <a:t> </a:t>
            </a:r>
            <a:r>
              <a:rPr lang="en-US" dirty="0" err="1"/>
              <a:t>ᐊᐳᖅᑎᓐᓈᖅᑐᒥ</a:t>
            </a:r>
            <a:endParaRPr lang="en-US" dirty="0"/>
          </a:p>
          <a:p>
            <a:pPr lvl="1"/>
            <a:r>
              <a:rPr lang="en-US" dirty="0" err="1"/>
              <a:t>ᐊᑐᖅᑕᐅᔪᓐᓇᖅᑐᑦ</a:t>
            </a:r>
            <a:r>
              <a:rPr lang="en-US" dirty="0"/>
              <a:t> </a:t>
            </a:r>
            <a:r>
              <a:rPr lang="en-US" dirty="0" err="1"/>
              <a:t>ᑕᓯᕐᔪᐊᕐᒥ</a:t>
            </a:r>
            <a:r>
              <a:rPr lang="en-US" dirty="0"/>
              <a:t> </a:t>
            </a:r>
            <a:r>
              <a:rPr lang="en-US" dirty="0" err="1"/>
              <a:t>ᖁᐱᕐᕈᐃᑦ</a:t>
            </a:r>
            <a:r>
              <a:rPr lang="en-US" dirty="0"/>
              <a:t> </a:t>
            </a:r>
            <a:r>
              <a:rPr lang="en-US" dirty="0" err="1"/>
              <a:t>ᐱᕙᓪᓕᕈᓐᓇᖁᑉᓗᒋᑦ</a:t>
            </a:r>
            <a:endParaRPr lang="en-US" dirty="0"/>
          </a:p>
        </p:txBody>
      </p:sp>
      <p:sp>
        <p:nvSpPr>
          <p:cNvPr id="9" name="Text Placeholder 2"/>
          <p:cNvSpPr txBox="1">
            <a:spLocks noGrp="1"/>
          </p:cNvSpPr>
          <p:nvPr>
            <p:ph type="body" idx="1"/>
          </p:nvPr>
        </p:nvSpPr>
        <p:spPr>
          <a:prstGeom prst="rect">
            <a:avLst/>
          </a:prstGeom>
          <a:solidFill>
            <a:srgbClr val="FFC000"/>
          </a:solidFill>
          <a:ln w="44450" cap="flat" cmpd="sng" algn="ctr">
            <a:noFill/>
            <a:prstDash val="solid"/>
          </a:ln>
          <a:effectLst/>
        </p:spPr>
        <p:txBody>
          <a:bodyPr vert="horz" lIns="91440" tIns="45720" rIns="91440" bIns="45720" rtlCol="0" anchor="ctr">
            <a:normAutofit lnSpcReduction="10000"/>
          </a:bodyPr>
          <a:lstStyle>
            <a:lvl1pPr marL="0" indent="0" algn="ctr" defTabSz="914400" rtl="0" eaLnBrk="1" latinLnBrk="0" hangingPunct="1">
              <a:spcBef>
                <a:spcPct val="20000"/>
              </a:spcBef>
              <a:buClr>
                <a:schemeClr val="accent1"/>
              </a:buClr>
              <a:buSzPct val="85000"/>
              <a:buFontTx/>
              <a:buNone/>
              <a:defRPr sz="2000" b="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CA" dirty="0" smtClean="0"/>
              <a:t>Request</a:t>
            </a:r>
            <a:endParaRPr lang="en-CA" dirty="0"/>
          </a:p>
        </p:txBody>
      </p:sp>
      <p:sp>
        <p:nvSpPr>
          <p:cNvPr id="10" name="Text Placeholder 4"/>
          <p:cNvSpPr txBox="1">
            <a:spLocks noGrp="1"/>
          </p:cNvSpPr>
          <p:nvPr>
            <p:ph type="body" sz="quarter" idx="3"/>
          </p:nvPr>
        </p:nvSpPr>
        <p:spPr>
          <a:prstGeom prst="rect">
            <a:avLst/>
          </a:prstGeom>
          <a:solidFill>
            <a:srgbClr val="FFC000"/>
          </a:solidFill>
          <a:ln w="44450" cap="flat" cmpd="sng" algn="ctr">
            <a:noFill/>
            <a:prstDash val="solid"/>
          </a:ln>
          <a:effectLst/>
        </p:spPr>
        <p:txBody>
          <a:bodyPr vert="horz" lIns="91440" tIns="45720" rIns="91440" bIns="45720" rtlCol="0" anchor="ctr">
            <a:normAutofit lnSpcReduction="10000"/>
          </a:bodyPr>
          <a:lstStyle>
            <a:lvl1pPr marL="0" indent="0" algn="ctr" defTabSz="914400" rtl="0" eaLnBrk="1" latinLnBrk="0" hangingPunct="1">
              <a:spcBef>
                <a:spcPct val="20000"/>
              </a:spcBef>
              <a:buClr>
                <a:schemeClr val="accent1"/>
              </a:buClr>
              <a:buSzPct val="85000"/>
              <a:buFontTx/>
              <a:buNone/>
              <a:defRPr lang="en-US" sz="2000" b="0" kern="1200" dirty="0" smtClean="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dirty="0" err="1"/>
              <a:t>ᑐᒃᓯᕋᐅᑦ</a:t>
            </a:r>
            <a:endParaRPr lang="en-US" dirty="0"/>
          </a:p>
        </p:txBody>
      </p:sp>
    </p:spTree>
    <p:extLst>
      <p:ext uri="{BB962C8B-B14F-4D97-AF65-F5344CB8AC3E}">
        <p14:creationId xmlns:p14="http://schemas.microsoft.com/office/powerpoint/2010/main" val="644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smtClean="0"/>
              <a:t>Overview</a:t>
            </a:r>
            <a:endParaRPr lang="en-CA" dirty="0"/>
          </a:p>
        </p:txBody>
      </p:sp>
      <p:sp>
        <p:nvSpPr>
          <p:cNvPr id="5" name="Content Placeholder 4"/>
          <p:cNvSpPr>
            <a:spLocks noGrp="1"/>
          </p:cNvSpPr>
          <p:nvPr>
            <p:ph idx="1"/>
          </p:nvPr>
        </p:nvSpPr>
        <p:spPr/>
        <p:txBody>
          <a:bodyPr>
            <a:normAutofit fontScale="92500" lnSpcReduction="20000"/>
          </a:bodyPr>
          <a:lstStyle/>
          <a:p>
            <a:r>
              <a:rPr lang="en-CA" dirty="0"/>
              <a:t>This presentation accompanies our submission to the Nunavut Water Board on October 5, 2015</a:t>
            </a:r>
          </a:p>
          <a:p>
            <a:pPr lvl="1"/>
            <a:r>
              <a:rPr lang="en-CA" i="1" dirty="0"/>
              <a:t>“R151002_J150077_Meliadine WL A Technical Review_FINAL”</a:t>
            </a:r>
          </a:p>
          <a:p>
            <a:pPr lvl="1"/>
            <a:r>
              <a:rPr lang="en-CA" dirty="0"/>
              <a:t>That submission documents our concerns and resolutions as of the submission date</a:t>
            </a:r>
          </a:p>
          <a:p>
            <a:pPr>
              <a:buBlip>
                <a:blip r:embed="rId2"/>
              </a:buBlip>
            </a:pPr>
            <a:endParaRPr lang="en-CA" dirty="0" smtClean="0"/>
          </a:p>
          <a:p>
            <a:pPr>
              <a:buBlip>
                <a:blip r:embed="rId2"/>
              </a:buBlip>
            </a:pPr>
            <a:r>
              <a:rPr lang="en-CA" dirty="0" smtClean="0"/>
              <a:t>Our </a:t>
            </a:r>
            <a:r>
              <a:rPr lang="en-CA" dirty="0"/>
              <a:t>review </a:t>
            </a:r>
            <a:r>
              <a:rPr lang="en-CA" dirty="0" smtClean="0"/>
              <a:t>was comprised </a:t>
            </a:r>
            <a:r>
              <a:rPr lang="en-CA" dirty="0"/>
              <a:t>of 27 separate information requests </a:t>
            </a:r>
            <a:r>
              <a:rPr lang="en-CA" dirty="0" smtClean="0"/>
              <a:t>and technical comments</a:t>
            </a:r>
          </a:p>
          <a:p>
            <a:pPr>
              <a:buBlip>
                <a:blip r:embed="rId2"/>
              </a:buBlip>
            </a:pPr>
            <a:endParaRPr lang="en-CA" dirty="0" smtClean="0"/>
          </a:p>
          <a:p>
            <a:pPr>
              <a:buBlip>
                <a:blip r:embed="rId2"/>
              </a:buBlip>
            </a:pPr>
            <a:r>
              <a:rPr lang="en-CA" dirty="0" smtClean="0"/>
              <a:t>We </a:t>
            </a:r>
            <a:r>
              <a:rPr lang="en-CA" dirty="0"/>
              <a:t>have</a:t>
            </a:r>
            <a:r>
              <a:rPr lang="en-CA" dirty="0" smtClean="0"/>
              <a:t> communicated with AEM over the past month, clarifying issues and resolving some </a:t>
            </a:r>
          </a:p>
          <a:p>
            <a:pPr>
              <a:buBlip>
                <a:blip r:embed="rId2"/>
              </a:buBlip>
            </a:pPr>
            <a:r>
              <a:rPr lang="en-CA" dirty="0" smtClean="0"/>
              <a:t>21 of our concerns are resolved at this point</a:t>
            </a:r>
          </a:p>
          <a:p>
            <a:pPr lvl="1"/>
            <a:r>
              <a:rPr lang="en-CA" dirty="0" smtClean="0"/>
              <a:t>AEM has documented their commitments in a spreadsheet they intend to submit to the Nunavut Water Board</a:t>
            </a:r>
          </a:p>
          <a:p>
            <a:pPr lvl="2"/>
            <a:r>
              <a:rPr lang="en-CA" dirty="0" smtClean="0"/>
              <a:t>This spreadsheet has yet to be reviewed by the KIA</a:t>
            </a:r>
          </a:p>
        </p:txBody>
      </p:sp>
    </p:spTree>
    <p:extLst>
      <p:ext uri="{BB962C8B-B14F-4D97-AF65-F5344CB8AC3E}">
        <p14:creationId xmlns:p14="http://schemas.microsoft.com/office/powerpoint/2010/main" val="1566920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dirty="0" smtClean="0"/>
              <a:t>Resolved Issues</a:t>
            </a:r>
            <a:endParaRPr lang="en-CA" dirty="0"/>
          </a:p>
        </p:txBody>
      </p:sp>
      <p:sp>
        <p:nvSpPr>
          <p:cNvPr id="10" name="Text Placeholder 9"/>
          <p:cNvSpPr>
            <a:spLocks noGrp="1"/>
          </p:cNvSpPr>
          <p:nvPr>
            <p:ph type="body" idx="1"/>
          </p:nvPr>
        </p:nvSpPr>
        <p:spPr>
          <a:xfrm>
            <a:off x="722313" y="4626865"/>
            <a:ext cx="7772400" cy="386311"/>
          </a:xfrm>
          <a:solidFill>
            <a:srgbClr val="00B050"/>
          </a:solidFill>
        </p:spPr>
        <p:txBody>
          <a:bodyPr>
            <a:normAutofit fontScale="92500" lnSpcReduction="20000"/>
          </a:bodyPr>
          <a:lstStyle/>
          <a:p>
            <a:r>
              <a:rPr lang="en-US" dirty="0" err="1"/>
              <a:t>ᐊᖏᖃᑎᒌᒍᑕᐅᓚᐅᖅᑐᑦ</a:t>
            </a:r>
            <a:r>
              <a:rPr lang="en-US" dirty="0"/>
              <a:t> </a:t>
            </a:r>
            <a:r>
              <a:rPr lang="en-US" dirty="0" err="1"/>
              <a:t>ᐃᓱᒫᓗᑎᕕᓃᑦ</a:t>
            </a:r>
            <a:endParaRPr lang="en-US" dirty="0"/>
          </a:p>
          <a:p>
            <a:endParaRPr lang="en-CA" dirty="0"/>
          </a:p>
        </p:txBody>
      </p:sp>
    </p:spTree>
    <p:extLst>
      <p:ext uri="{BB962C8B-B14F-4D97-AF65-F5344CB8AC3E}">
        <p14:creationId xmlns:p14="http://schemas.microsoft.com/office/powerpoint/2010/main" val="3680974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KIA-WL-01: Segregation of </a:t>
            </a:r>
            <a:r>
              <a:rPr lang="en-CA" dirty="0" smtClean="0">
                <a:latin typeface="Arial" panose="020B0604020202020204" pitchFamily="34" charset="0"/>
                <a:cs typeface="Arial" panose="020B0604020202020204" pitchFamily="34" charset="0"/>
              </a:rPr>
              <a:t>Overburden</a:t>
            </a:r>
            <a:r>
              <a:rPr lang="en-US" dirty="0"/>
              <a:t/>
            </a:r>
            <a:br>
              <a:rPr lang="en-US" dirty="0"/>
            </a:br>
            <a:r>
              <a:rPr lang="en-US" dirty="0" smtClean="0"/>
              <a:t>KIA-WL-01</a:t>
            </a:r>
            <a:r>
              <a:rPr lang="en-US" dirty="0"/>
              <a:t>: </a:t>
            </a:r>
            <a:r>
              <a:rPr lang="en-US" dirty="0" err="1"/>
              <a:t>ᓴᓂᕐᕙᖅᑕᐅᓂᖏᑦ</a:t>
            </a:r>
            <a:r>
              <a:rPr lang="en-US" dirty="0"/>
              <a:t> </a:t>
            </a:r>
            <a:r>
              <a:rPr lang="en-US" dirty="0" err="1"/>
              <a:t>ᓄᓇᐃᑦ</a:t>
            </a:r>
            <a:r>
              <a:rPr lang="en-US" dirty="0"/>
              <a:t> </a:t>
            </a:r>
            <a:r>
              <a:rPr lang="en-US" dirty="0" err="1"/>
              <a:t>ᖄᖏᑦ</a:t>
            </a:r>
            <a:r>
              <a:rPr lang="en-US" dirty="0"/>
              <a:t> </a:t>
            </a:r>
            <a:r>
              <a:rPr lang="en-US" dirty="0" err="1"/>
              <a:t>ᐊᑐᖏᑦᑐᑦ</a:t>
            </a:r>
            <a:r>
              <a:rPr lang="en-US" dirty="0"/>
              <a:t>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smtClean="0"/>
              <a:t>AEM intends to store </a:t>
            </a:r>
            <a:r>
              <a:rPr lang="en-CA" i="1" dirty="0" smtClean="0"/>
              <a:t>“</a:t>
            </a:r>
            <a:r>
              <a:rPr lang="en-CA" i="1" dirty="0"/>
              <a:t>about 0.1 Mt”</a:t>
            </a:r>
            <a:r>
              <a:rPr lang="en-CA" dirty="0"/>
              <a:t> </a:t>
            </a:r>
            <a:r>
              <a:rPr lang="en-CA" dirty="0" smtClean="0"/>
              <a:t>in the temporary stockpile for </a:t>
            </a:r>
            <a:r>
              <a:rPr lang="en-CA" dirty="0"/>
              <a:t>use </a:t>
            </a:r>
            <a:r>
              <a:rPr lang="en-CA" i="1" dirty="0"/>
              <a:t>“as TSF closure cover material”</a:t>
            </a:r>
            <a:r>
              <a:rPr lang="en-CA" dirty="0"/>
              <a:t>.  </a:t>
            </a:r>
            <a:endParaRPr lang="en-CA" dirty="0" smtClean="0"/>
          </a:p>
          <a:p>
            <a:r>
              <a:rPr lang="en-CA" dirty="0" smtClean="0"/>
              <a:t>We </a:t>
            </a:r>
            <a:r>
              <a:rPr lang="en-CA" dirty="0"/>
              <a:t>are concerned that segregated overburden is only intended for use as part of the TSF closure </a:t>
            </a:r>
            <a:r>
              <a:rPr lang="en-CA" dirty="0" smtClean="0"/>
              <a:t>strategy</a:t>
            </a:r>
          </a:p>
          <a:p>
            <a:pPr lvl="1"/>
            <a:r>
              <a:rPr lang="en-CA" dirty="0" smtClean="0"/>
              <a:t>Overburden is a source of native plant material that can also be used in </a:t>
            </a:r>
            <a:r>
              <a:rPr lang="en-CA" dirty="0"/>
              <a:t>the closure of </a:t>
            </a:r>
            <a:r>
              <a:rPr lang="en-CA" dirty="0" smtClean="0"/>
              <a:t>roads</a:t>
            </a:r>
            <a:r>
              <a:rPr lang="en-CA" dirty="0"/>
              <a:t>, pads and other site </a:t>
            </a:r>
            <a:r>
              <a:rPr lang="en-CA" dirty="0" smtClean="0"/>
              <a:t>infrastructure  </a:t>
            </a:r>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fontScale="92500" lnSpcReduction="10000"/>
          </a:bodyPr>
          <a:lstStyle/>
          <a:p>
            <a:pPr lvl="0"/>
            <a:r>
              <a:rPr lang="en-US" dirty="0" smtClean="0"/>
              <a:t>AEM </a:t>
            </a:r>
            <a:r>
              <a:rPr lang="en-US" dirty="0" err="1"/>
              <a:t>ᓴᓂᕐᕙᖅᓯᔪᒪᖕᒪᑕ</a:t>
            </a:r>
            <a:r>
              <a:rPr lang="en-US" dirty="0"/>
              <a:t> </a:t>
            </a:r>
            <a:r>
              <a:rPr lang="en-US" dirty="0" err="1"/>
              <a:t>ᐃᒻᒪᖄ</a:t>
            </a:r>
            <a:r>
              <a:rPr lang="en-US" dirty="0"/>
              <a:t> 0.1 </a:t>
            </a:r>
            <a:r>
              <a:rPr lang="en-US" dirty="0" smtClean="0"/>
              <a:t>Mt </a:t>
            </a:r>
            <a:r>
              <a:rPr lang="en-US" dirty="0" err="1"/>
              <a:t>ᒥᒃ</a:t>
            </a:r>
            <a:r>
              <a:rPr lang="en-US" dirty="0"/>
              <a:t> </a:t>
            </a:r>
            <a:r>
              <a:rPr lang="en-US" dirty="0" err="1"/>
              <a:t>ᑲᑎᑦᑎᕕᐅᓂᐊᖅᑐᒥ</a:t>
            </a:r>
            <a:r>
              <a:rPr lang="en-US" dirty="0"/>
              <a:t> </a:t>
            </a:r>
            <a:r>
              <a:rPr lang="en-US" dirty="0" err="1"/>
              <a:t>ᐊᑐᕈᒫᕐᓗᒍ</a:t>
            </a:r>
            <a:r>
              <a:rPr lang="en-US" dirty="0"/>
              <a:t> </a:t>
            </a:r>
            <a:r>
              <a:rPr lang="en-US" dirty="0" err="1"/>
              <a:t>ᐅᒃᑯᐊᕆᐊᖅᐸᑦ</a:t>
            </a:r>
            <a:r>
              <a:rPr lang="en-US" dirty="0"/>
              <a:t> </a:t>
            </a:r>
            <a:r>
              <a:rPr lang="en-US" dirty="0" err="1"/>
              <a:t>ᐅᔭᕋᒃᑕᕆᐊᖅ</a:t>
            </a:r>
            <a:r>
              <a:rPr lang="en-US" dirty="0"/>
              <a:t>.</a:t>
            </a:r>
          </a:p>
          <a:p>
            <a:pPr lvl="0"/>
            <a:r>
              <a:rPr lang="en-US" dirty="0" err="1"/>
              <a:t>ᐃᓱᒫᓗᑎᖃᖅᐳᒍᑦ</a:t>
            </a:r>
            <a:r>
              <a:rPr lang="en-US" dirty="0"/>
              <a:t> </a:t>
            </a:r>
            <a:r>
              <a:rPr lang="en-US" dirty="0" err="1"/>
              <a:t>ᓴᓂᕐᕙᖅᓯᒪᔪᖅ</a:t>
            </a:r>
            <a:r>
              <a:rPr lang="en-US" dirty="0"/>
              <a:t> </a:t>
            </a:r>
            <a:r>
              <a:rPr lang="en-US" dirty="0" err="1"/>
              <a:t>ᓯᐅᕋᖅᑕᕐᓂᑯ</a:t>
            </a:r>
            <a:r>
              <a:rPr lang="en-US" dirty="0"/>
              <a:t> </a:t>
            </a:r>
            <a:r>
              <a:rPr lang="en-US" dirty="0" err="1"/>
              <a:t>ᐊᑐᖅᑕᐅᑐᐃᓐᓇᕐᓂᐊᕐᓂᖓᓄᑦ</a:t>
            </a:r>
            <a:r>
              <a:rPr lang="en-US" dirty="0"/>
              <a:t> </a:t>
            </a:r>
            <a:r>
              <a:rPr lang="en-US" dirty="0" err="1"/>
              <a:t>ᐃᓚᖓ</a:t>
            </a:r>
            <a:r>
              <a:rPr lang="en-US" dirty="0"/>
              <a:t>  </a:t>
            </a:r>
            <a:r>
              <a:rPr lang="en-US" dirty="0" err="1"/>
              <a:t>ᒪᑐᒋᐋᓕᕐᓂᖅᐸᑦ</a:t>
            </a:r>
            <a:r>
              <a:rPr lang="en-US" dirty="0"/>
              <a:t> </a:t>
            </a:r>
            <a:r>
              <a:rPr lang="en-US" dirty="0" err="1"/>
              <a:t>ᑭᓯᐋᓂ</a:t>
            </a:r>
            <a:r>
              <a:rPr lang="en-US" dirty="0"/>
              <a:t> </a:t>
            </a:r>
            <a:r>
              <a:rPr lang="en-US" dirty="0" err="1"/>
              <a:t>ᐅᔭᕋᒃᑕᕆᐊᖅ</a:t>
            </a:r>
            <a:endParaRPr lang="en-US" dirty="0"/>
          </a:p>
          <a:p>
            <a:pPr lvl="1"/>
            <a:r>
              <a:rPr lang="en-US" dirty="0" err="1"/>
              <a:t>ᑕᒪᓐᓇ</a:t>
            </a:r>
            <a:r>
              <a:rPr lang="en-US" dirty="0"/>
              <a:t> </a:t>
            </a:r>
            <a:r>
              <a:rPr lang="en-US" dirty="0" err="1"/>
              <a:t>ᐱᕈᖅᑐᖃᖅᑐᕕᓂᖅ</a:t>
            </a:r>
            <a:r>
              <a:rPr lang="en-US" dirty="0"/>
              <a:t> </a:t>
            </a:r>
            <a:r>
              <a:rPr lang="en-US" dirty="0" err="1"/>
              <a:t>ᓯᐅᕋᖅᑕᕐᓂᑯ</a:t>
            </a:r>
            <a:r>
              <a:rPr lang="en-US" dirty="0"/>
              <a:t> </a:t>
            </a:r>
            <a:r>
              <a:rPr lang="en-US" dirty="0" err="1"/>
              <a:t>ᓄᓇᒥᒃ</a:t>
            </a:r>
            <a:r>
              <a:rPr lang="en-US" dirty="0"/>
              <a:t> </a:t>
            </a:r>
            <a:r>
              <a:rPr lang="en-US" dirty="0" err="1"/>
              <a:t>ᐃᓗᓕᖃᕐᒪᑦ</a:t>
            </a:r>
            <a:r>
              <a:rPr lang="en-US" dirty="0"/>
              <a:t> </a:t>
            </a:r>
            <a:r>
              <a:rPr lang="en-US" dirty="0" err="1"/>
              <a:t>ᐊᒻᒪ</a:t>
            </a:r>
            <a:r>
              <a:rPr lang="en-US" dirty="0"/>
              <a:t> </a:t>
            </a:r>
            <a:r>
              <a:rPr lang="en-US" dirty="0" err="1"/>
              <a:t>ᐊᑐᖅᑕᐅᔪᓐᓇᖅᖢᓂ</a:t>
            </a:r>
            <a:r>
              <a:rPr lang="en-US" dirty="0"/>
              <a:t> </a:t>
            </a:r>
            <a:r>
              <a:rPr lang="en-US" dirty="0" err="1"/>
              <a:t>ᐅᒃᑯᐊᖅᓯᓂᕐᒧᑦ</a:t>
            </a:r>
            <a:r>
              <a:rPr lang="en-US" dirty="0"/>
              <a:t> </a:t>
            </a:r>
            <a:r>
              <a:rPr lang="en-US" dirty="0" err="1"/>
              <a:t>ᐊᑉᖁᑎᓂᒃ</a:t>
            </a:r>
            <a:r>
              <a:rPr lang="en-US" dirty="0"/>
              <a:t>, </a:t>
            </a:r>
            <a:r>
              <a:rPr lang="en-US" dirty="0" err="1"/>
              <a:t>ᐱᖁᑎᖃᕐᕕᕕᓂᕐᓂᒃ</a:t>
            </a:r>
            <a:r>
              <a:rPr lang="en-US" dirty="0"/>
              <a:t> </a:t>
            </a:r>
            <a:r>
              <a:rPr lang="en-US" dirty="0" err="1"/>
              <a:t>ᐊᒻᒪ</a:t>
            </a:r>
            <a:r>
              <a:rPr lang="en-US" dirty="0"/>
              <a:t> </a:t>
            </a:r>
            <a:r>
              <a:rPr lang="en-US" dirty="0" err="1"/>
              <a:t>ᐊᓯᖏᓐᓄᑦ</a:t>
            </a:r>
            <a:endParaRPr lang="en-US" dirty="0"/>
          </a:p>
        </p:txBody>
      </p:sp>
    </p:spTree>
    <p:extLst>
      <p:ext uri="{BB962C8B-B14F-4D97-AF65-F5344CB8AC3E}">
        <p14:creationId xmlns:p14="http://schemas.microsoft.com/office/powerpoint/2010/main" val="684658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KIA-WL-01: Segregation of </a:t>
            </a:r>
            <a:r>
              <a:rPr lang="en-CA" dirty="0" smtClean="0">
                <a:latin typeface="Arial" panose="020B0604020202020204" pitchFamily="34" charset="0"/>
                <a:cs typeface="Arial" panose="020B0604020202020204" pitchFamily="34" charset="0"/>
              </a:rPr>
              <a:t>Overburden</a:t>
            </a:r>
            <a:r>
              <a:rPr lang="en-US" dirty="0"/>
              <a:t/>
            </a:r>
            <a:br>
              <a:rPr lang="en-US" dirty="0"/>
            </a:br>
            <a:r>
              <a:rPr lang="en-US" dirty="0" smtClean="0"/>
              <a:t>KIA-WL-01</a:t>
            </a:r>
            <a:r>
              <a:rPr lang="en-US" dirty="0"/>
              <a:t>: </a:t>
            </a:r>
            <a:r>
              <a:rPr lang="en-US" dirty="0" err="1"/>
              <a:t>ᓴᓂᕐᕙᖅᑕᐅᓂᖏᑦ</a:t>
            </a:r>
            <a:r>
              <a:rPr lang="en-US" dirty="0"/>
              <a:t> </a:t>
            </a:r>
            <a:r>
              <a:rPr lang="en-US" dirty="0" err="1"/>
              <a:t>ᓄᓇᐃᑦ</a:t>
            </a:r>
            <a:r>
              <a:rPr lang="en-US" dirty="0"/>
              <a:t> </a:t>
            </a:r>
            <a:r>
              <a:rPr lang="en-US" dirty="0" err="1"/>
              <a:t>ᖄᖏᑦ</a:t>
            </a:r>
            <a:r>
              <a:rPr lang="en-US" dirty="0"/>
              <a:t> </a:t>
            </a:r>
            <a:r>
              <a:rPr lang="en-US" dirty="0" err="1"/>
              <a:t>ᐊᑐᖏᑦᑐᑦ</a:t>
            </a:r>
            <a:r>
              <a:rPr lang="en-US" dirty="0"/>
              <a:t/>
            </a:r>
            <a:br>
              <a:rPr lang="en-US" dirty="0"/>
            </a:br>
            <a:endParaRPr lang="en-CA" dirty="0"/>
          </a:p>
        </p:txBody>
      </p:sp>
      <p:sp>
        <p:nvSpPr>
          <p:cNvPr id="4" name="Content Placeholder 3"/>
          <p:cNvSpPr>
            <a:spLocks noGrp="1"/>
          </p:cNvSpPr>
          <p:nvPr>
            <p:ph sz="half" idx="2"/>
          </p:nvPr>
        </p:nvSpPr>
        <p:spPr/>
        <p:txBody>
          <a:bodyPr>
            <a:normAutofit fontScale="92500" lnSpcReduction="20000"/>
          </a:bodyPr>
          <a:lstStyle/>
          <a:p>
            <a:pPr lvl="0"/>
            <a:r>
              <a:rPr lang="en-GB" dirty="0" smtClean="0"/>
              <a:t>AEM commits to:</a:t>
            </a:r>
          </a:p>
          <a:p>
            <a:pPr lvl="0"/>
            <a:r>
              <a:rPr lang="en-GB" dirty="0" smtClean="0"/>
              <a:t>Minimize </a:t>
            </a:r>
            <a:r>
              <a:rPr lang="en-GB" dirty="0"/>
              <a:t>the loss of overburden wherever possible to allow for its use as closure </a:t>
            </a:r>
            <a:r>
              <a:rPr lang="en-GB" dirty="0" smtClean="0"/>
              <a:t>material</a:t>
            </a:r>
            <a:endParaRPr lang="en-CA" dirty="0"/>
          </a:p>
          <a:p>
            <a:r>
              <a:rPr lang="en-CA" dirty="0" smtClean="0"/>
              <a:t>Investigate storage options for segregated overburden </a:t>
            </a:r>
          </a:p>
          <a:p>
            <a:r>
              <a:rPr lang="en-CA" dirty="0" smtClean="0"/>
              <a:t>Include a section in the next iteration of the closure and reclamation plan indicating other uses for overburden at closure in addition to capping the TSF</a:t>
            </a:r>
          </a:p>
          <a:p>
            <a:pPr lvl="0"/>
            <a:r>
              <a:rPr lang="en-GB" dirty="0" smtClean="0"/>
              <a:t>Investigate:</a:t>
            </a:r>
          </a:p>
          <a:p>
            <a:pPr lvl="1"/>
            <a:r>
              <a:rPr lang="en-GB" dirty="0" smtClean="0"/>
              <a:t>Whether the </a:t>
            </a:r>
            <a:r>
              <a:rPr lang="en-GB" dirty="0"/>
              <a:t>0.1 Mt of overburden </a:t>
            </a:r>
            <a:r>
              <a:rPr lang="en-GB" dirty="0" smtClean="0"/>
              <a:t>is </a:t>
            </a:r>
            <a:r>
              <a:rPr lang="en-GB" dirty="0"/>
              <a:t>sufficient to cap the TSF and support the closure of other site </a:t>
            </a:r>
            <a:r>
              <a:rPr lang="en-GB" dirty="0" smtClean="0"/>
              <a:t>infrastructure</a:t>
            </a:r>
            <a:endParaRPr lang="en-GB" dirty="0"/>
          </a:p>
          <a:p>
            <a:pPr lvl="1"/>
            <a:endParaRPr lang="en-CA" dirty="0"/>
          </a:p>
          <a:p>
            <a:endParaRPr lang="en-CA" dirty="0" smtClean="0"/>
          </a:p>
          <a:p>
            <a:endParaRPr lang="en-CA" dirty="0"/>
          </a:p>
        </p:txBody>
      </p:sp>
      <p:sp>
        <p:nvSpPr>
          <p:cNvPr id="5" name="Text Placeholder 4"/>
          <p:cNvSpPr>
            <a:spLocks noGrp="1"/>
          </p:cNvSpPr>
          <p:nvPr>
            <p:ph type="body" sz="quarter" idx="3"/>
          </p:nvPr>
        </p:nvSpPr>
        <p:spPr>
          <a:solidFill>
            <a:srgbClr val="00B050"/>
          </a:solidFill>
        </p:spPr>
        <p:txBody>
          <a:bodyPr>
            <a:normAutofit lnSpcReduction="10000"/>
          </a:bodyPr>
          <a:lstStyle/>
          <a:p>
            <a:r>
              <a:rPr lang="en-US" dirty="0" err="1"/>
              <a:t>ᐊᖅᑭᒍᑖ</a:t>
            </a:r>
            <a:endParaRPr lang="en-US" dirty="0"/>
          </a:p>
        </p:txBody>
      </p:sp>
      <p:sp>
        <p:nvSpPr>
          <p:cNvPr id="6" name="Content Placeholder 5"/>
          <p:cNvSpPr>
            <a:spLocks noGrp="1"/>
          </p:cNvSpPr>
          <p:nvPr>
            <p:ph sz="quarter" idx="4"/>
          </p:nvPr>
        </p:nvSpPr>
        <p:spPr/>
        <p:txBody>
          <a:bodyPr>
            <a:normAutofit fontScale="77500" lnSpcReduction="20000"/>
          </a:bodyPr>
          <a:lstStyle/>
          <a:p>
            <a:pPr lvl="0"/>
            <a:r>
              <a:rPr lang="en-US" dirty="0" smtClean="0"/>
              <a:t>AEM </a:t>
            </a:r>
            <a:r>
              <a:rPr lang="en-US" dirty="0" err="1"/>
              <a:t>ᐱᓂᐊᕐᓂᖃᖅᐳᖅ</a:t>
            </a:r>
            <a:r>
              <a:rPr lang="en-US" dirty="0"/>
              <a:t>:</a:t>
            </a:r>
          </a:p>
          <a:p>
            <a:pPr lvl="0"/>
            <a:r>
              <a:rPr lang="en-US" dirty="0" err="1"/>
              <a:t>ᒥᑭᓂᖅᐹᒥᒃ</a:t>
            </a:r>
            <a:r>
              <a:rPr lang="en-US" dirty="0"/>
              <a:t> </a:t>
            </a:r>
            <a:r>
              <a:rPr lang="en-US" dirty="0" err="1"/>
              <a:t>ᐊᓯᐅᔨᓂᖃᖁᑉᓗᒍ</a:t>
            </a:r>
            <a:r>
              <a:rPr lang="en-US" dirty="0"/>
              <a:t> </a:t>
            </a:r>
            <a:r>
              <a:rPr lang="en-US" dirty="0" err="1"/>
              <a:t>ᐃᑉᔪᖃᕐᓂᐅᔪᓂᒃ</a:t>
            </a:r>
            <a:r>
              <a:rPr lang="en-US" dirty="0"/>
              <a:t> </a:t>
            </a:r>
            <a:r>
              <a:rPr lang="en-US" dirty="0" err="1"/>
              <a:t>ᐱᕈᖅᑐᖃᕈᓐᓇᕐᓂᕐᓂᒃ</a:t>
            </a:r>
            <a:r>
              <a:rPr lang="en-US" dirty="0"/>
              <a:t> </a:t>
            </a:r>
            <a:r>
              <a:rPr lang="en-US" dirty="0" err="1"/>
              <a:t>ᐊᑐᕈᓐᓇᕈᒫᕐᓗᒋᑦ</a:t>
            </a:r>
            <a:r>
              <a:rPr lang="en-US" dirty="0"/>
              <a:t> </a:t>
            </a:r>
            <a:r>
              <a:rPr lang="en-US" dirty="0" err="1"/>
              <a:t>ᐅᒃᑯᐊᕆᐊᖅᐸᑦ</a:t>
            </a:r>
            <a:r>
              <a:rPr lang="en-US" dirty="0"/>
              <a:t> </a:t>
            </a:r>
            <a:r>
              <a:rPr lang="en-US" dirty="0" err="1" smtClean="0"/>
              <a:t>ᐅᔭᕋᒃᑕᕐᕕᒃ</a:t>
            </a:r>
            <a:endParaRPr lang="en-US" dirty="0" smtClean="0"/>
          </a:p>
          <a:p>
            <a:pPr lvl="0"/>
            <a:r>
              <a:rPr lang="en-US" dirty="0" err="1"/>
              <a:t>ᕿᓂᕐᓂᖅ</a:t>
            </a:r>
            <a:r>
              <a:rPr lang="en-US" dirty="0"/>
              <a:t> </a:t>
            </a:r>
            <a:r>
              <a:rPr lang="en-US" dirty="0" err="1"/>
              <a:t>ᖃᓄᖅ</a:t>
            </a:r>
            <a:r>
              <a:rPr lang="en-US" dirty="0"/>
              <a:t> </a:t>
            </a:r>
            <a:r>
              <a:rPr lang="en-US" dirty="0" err="1"/>
              <a:t>ᑐᖂᒪᑎᐊᕋᔭᕐᒪᖔᑦ</a:t>
            </a:r>
            <a:r>
              <a:rPr lang="en-US" dirty="0"/>
              <a:t> </a:t>
            </a:r>
            <a:r>
              <a:rPr lang="en-US" dirty="0" err="1"/>
              <a:t>ᐊᑐᖏᓐᓂᖓᓐᓂ</a:t>
            </a:r>
            <a:r>
              <a:rPr lang="en-US" dirty="0"/>
              <a:t> </a:t>
            </a:r>
            <a:r>
              <a:rPr lang="en-US" dirty="0" err="1"/>
              <a:t>ᓄᓇ</a:t>
            </a:r>
            <a:endParaRPr lang="en-US" dirty="0"/>
          </a:p>
          <a:p>
            <a:pPr lvl="0"/>
            <a:r>
              <a:rPr lang="en-US" dirty="0" err="1"/>
              <a:t>ᐃᓗᓕᖃᕐᓗᒍ</a:t>
            </a:r>
            <a:r>
              <a:rPr lang="en-US" dirty="0"/>
              <a:t> </a:t>
            </a:r>
            <a:r>
              <a:rPr lang="en-US" dirty="0" err="1"/>
              <a:t>ᑭᖑᓪᓕᕐᒥ</a:t>
            </a:r>
            <a:r>
              <a:rPr lang="en-US" dirty="0"/>
              <a:t> </a:t>
            </a:r>
            <a:r>
              <a:rPr lang="en-US" dirty="0" err="1"/>
              <a:t>ᐅᖃᐅᓯᖃᓕᕈᑉᑕ</a:t>
            </a:r>
            <a:r>
              <a:rPr lang="en-US" dirty="0"/>
              <a:t> </a:t>
            </a:r>
            <a:r>
              <a:rPr lang="en-US" dirty="0" err="1"/>
              <a:t>ᐅᒃᑯᐊᕐᓂᕆᔪᒫᖅᑕᖕᓂᒃ</a:t>
            </a:r>
            <a:r>
              <a:rPr lang="en-US" dirty="0"/>
              <a:t> </a:t>
            </a:r>
            <a:r>
              <a:rPr lang="en-US" dirty="0" err="1"/>
              <a:t>ᐊᒻᒪ</a:t>
            </a:r>
            <a:r>
              <a:rPr lang="en-US" dirty="0"/>
              <a:t> </a:t>
            </a:r>
            <a:r>
              <a:rPr lang="en-US" dirty="0" err="1"/>
              <a:t>ᓄᓇᐅᑉ</a:t>
            </a:r>
            <a:r>
              <a:rPr lang="en-US" dirty="0"/>
              <a:t> </a:t>
            </a:r>
            <a:r>
              <a:rPr lang="en-US" dirty="0" err="1"/>
              <a:t>ᐅᑎᖅᑎᑕᐅᓂᕆᔪᒫᖅᑕᖓᓂᒃ</a:t>
            </a:r>
            <a:r>
              <a:rPr lang="en-US" dirty="0"/>
              <a:t> </a:t>
            </a:r>
            <a:r>
              <a:rPr lang="en-US" dirty="0" err="1"/>
              <a:t>ᖃᓄᐃᓕᐅᕐᓂᕆᔪᒫᖅᑕᖓᓂᒃ</a:t>
            </a:r>
            <a:r>
              <a:rPr lang="en-US" dirty="0"/>
              <a:t> </a:t>
            </a:r>
            <a:r>
              <a:rPr lang="en-US" dirty="0" err="1"/>
              <a:t>ᖃᓄᖅ</a:t>
            </a:r>
            <a:r>
              <a:rPr lang="en-US" dirty="0"/>
              <a:t> </a:t>
            </a:r>
            <a:r>
              <a:rPr lang="en-US" dirty="0" err="1"/>
              <a:t>ᐊᑐᖅᑕᐅᔪᒫᕐᒪᖔᑖ</a:t>
            </a:r>
            <a:r>
              <a:rPr lang="en-US" dirty="0"/>
              <a:t> </a:t>
            </a:r>
            <a:r>
              <a:rPr lang="en-US" dirty="0" err="1"/>
              <a:t>ᖄᓕᖅᑐᖅᑕᐅᓕᖅᐸᑦ</a:t>
            </a:r>
            <a:r>
              <a:rPr lang="en-US" dirty="0"/>
              <a:t> </a:t>
            </a:r>
            <a:r>
              <a:rPr lang="en-US" dirty="0" err="1"/>
              <a:t>ᐅᔭᕋᒃᑕᕐᕕᕕᓂᖅ</a:t>
            </a:r>
            <a:r>
              <a:rPr lang="en-US" dirty="0"/>
              <a:t> </a:t>
            </a:r>
            <a:r>
              <a:rPr lang="en-US" dirty="0" err="1"/>
              <a:t>ᐊᓯᖏᓐᓄᓪᓗ</a:t>
            </a:r>
            <a:r>
              <a:rPr lang="en-US" dirty="0"/>
              <a:t> </a:t>
            </a:r>
            <a:r>
              <a:rPr lang="en-US" dirty="0" err="1"/>
              <a:t>ᐊᑑᑎᒃᓴᐃᑦ</a:t>
            </a:r>
            <a:endParaRPr lang="en-US" dirty="0"/>
          </a:p>
          <a:p>
            <a:pPr lvl="0"/>
            <a:r>
              <a:rPr lang="en-US" dirty="0" err="1"/>
              <a:t>ᖃᐅᔨᓴᕐᓂᖅ</a:t>
            </a:r>
            <a:r>
              <a:rPr lang="en-US" dirty="0"/>
              <a:t>:</a:t>
            </a:r>
          </a:p>
          <a:p>
            <a:pPr lvl="1"/>
            <a:r>
              <a:rPr lang="en-US" dirty="0" err="1"/>
              <a:t>ᑖᒻᓇ</a:t>
            </a:r>
            <a:r>
              <a:rPr lang="en-US" dirty="0"/>
              <a:t> 0.1ᒻᑦ </a:t>
            </a:r>
            <a:r>
              <a:rPr lang="en-US" dirty="0" err="1"/>
              <a:t>ᖄᕕᓂᖓ</a:t>
            </a:r>
            <a:r>
              <a:rPr lang="en-US" dirty="0"/>
              <a:t> </a:t>
            </a:r>
            <a:r>
              <a:rPr lang="en-US" dirty="0" err="1"/>
              <a:t>ᓄᓇᐅᑉ</a:t>
            </a:r>
            <a:r>
              <a:rPr lang="en-US" dirty="0"/>
              <a:t> </a:t>
            </a:r>
            <a:r>
              <a:rPr lang="en-US" dirty="0" err="1"/>
              <a:t>ᓈᒻᒪᖕᓂᐊᕋᓗᐊᕐᒪᖔᑦ</a:t>
            </a:r>
            <a:r>
              <a:rPr lang="en-US" dirty="0"/>
              <a:t> </a:t>
            </a:r>
            <a:r>
              <a:rPr lang="en-US" dirty="0" err="1"/>
              <a:t>ᐊᑐᖅᑕᐅᓕᖅᐸᑦ</a:t>
            </a:r>
            <a:r>
              <a:rPr lang="en-US" dirty="0"/>
              <a:t> </a:t>
            </a:r>
            <a:r>
              <a:rPr lang="en-US" dirty="0" err="1"/>
              <a:t>ᒪᑐᓕᖅᑎᓪᓗᒍ</a:t>
            </a:r>
            <a:r>
              <a:rPr lang="en-US" dirty="0"/>
              <a:t> </a:t>
            </a:r>
            <a:r>
              <a:rPr lang="en-US" dirty="0" err="1"/>
              <a:t>ᐅᔭᕋᒃᑕᕆᐊᖃᕐᕕᒃ</a:t>
            </a:r>
            <a:endParaRPr lang="en-US" dirty="0"/>
          </a:p>
          <a:p>
            <a:pPr lvl="0"/>
            <a:endParaRPr lang="en-US" dirty="0"/>
          </a:p>
        </p:txBody>
      </p:sp>
      <p:sp>
        <p:nvSpPr>
          <p:cNvPr id="9" name="Text Placeholder 2"/>
          <p:cNvSpPr>
            <a:spLocks noGrp="1"/>
          </p:cNvSpPr>
          <p:nvPr>
            <p:ph type="body" idx="1"/>
          </p:nvPr>
        </p:nvSpPr>
        <p:spPr>
          <a:solidFill>
            <a:srgbClr val="00B050"/>
          </a:solidFill>
          <a:ln>
            <a:noFill/>
          </a:ln>
          <a:effectLst/>
        </p:spPr>
        <p:txBody>
          <a:bodyPr vert="horz" lIns="91440" tIns="45720" rIns="91440" bIns="45720" rtlCol="0" anchor="ctr">
            <a:normAutofit lnSpcReduction="10000"/>
          </a:bodyPr>
          <a:lstStyle/>
          <a:p>
            <a:r>
              <a:rPr lang="en-CA" dirty="0">
                <a:solidFill>
                  <a:schemeClr val="bg1"/>
                </a:solidFill>
              </a:rPr>
              <a:t>Resolution</a:t>
            </a:r>
          </a:p>
        </p:txBody>
      </p:sp>
    </p:spTree>
    <p:extLst>
      <p:ext uri="{BB962C8B-B14F-4D97-AF65-F5344CB8AC3E}">
        <p14:creationId xmlns:p14="http://schemas.microsoft.com/office/powerpoint/2010/main" val="255077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136904" cy="1343744"/>
          </a:xfrm>
        </p:spPr>
        <p:txBody>
          <a:bodyPr>
            <a:noAutofit/>
          </a:bodyPr>
          <a:lstStyle/>
          <a:p>
            <a:r>
              <a:rPr lang="en-CA" dirty="0" smtClean="0"/>
              <a:t>KIA-WL-02</a:t>
            </a:r>
            <a:r>
              <a:rPr lang="en-CA" dirty="0"/>
              <a:t>: </a:t>
            </a:r>
            <a:r>
              <a:rPr lang="en-CA" dirty="0" smtClean="0"/>
              <a:t>Additional </a:t>
            </a:r>
            <a:r>
              <a:rPr lang="en-CA" dirty="0"/>
              <a:t>Cover Material and </a:t>
            </a:r>
            <a:r>
              <a:rPr lang="en-CA" dirty="0" smtClean="0"/>
              <a:t>Re-vegetation</a:t>
            </a:r>
            <a:br>
              <a:rPr lang="en-CA" dirty="0" smtClean="0"/>
            </a:br>
            <a:r>
              <a:rPr lang="en-US" dirty="0" smtClean="0"/>
              <a:t>KIA-WL-02</a:t>
            </a:r>
            <a:r>
              <a:rPr lang="en-US" dirty="0"/>
              <a:t>: </a:t>
            </a:r>
            <a:r>
              <a:rPr lang="en-US" dirty="0" err="1"/>
              <a:t>ᓄᓇᒥ</a:t>
            </a:r>
            <a:r>
              <a:rPr lang="en-US" dirty="0"/>
              <a:t> </a:t>
            </a:r>
            <a:r>
              <a:rPr lang="en-US" dirty="0" err="1"/>
              <a:t>ᐱᕈᖅᑐᑦ</a:t>
            </a:r>
            <a:r>
              <a:rPr lang="en-US" dirty="0"/>
              <a:t> </a:t>
            </a:r>
            <a:r>
              <a:rPr lang="en-US" dirty="0" err="1" smtClean="0"/>
              <a:t>ᓄᓇᐃᑦ</a:t>
            </a:r>
            <a:r>
              <a:rPr lang="en-US" dirty="0" smtClean="0"/>
              <a:t> </a:t>
            </a:r>
            <a:r>
              <a:rPr lang="en-US" dirty="0" err="1"/>
              <a:t>ᐱᕈᖅᑐᓪᓗ</a:t>
            </a:r>
            <a:r>
              <a:rPr lang="en-US" dirty="0"/>
              <a:t> </a:t>
            </a:r>
            <a:r>
              <a:rPr lang="en-US" dirty="0" err="1"/>
              <a:t>ᒥᒃᓵᓄᑦ</a:t>
            </a: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smtClean="0"/>
              <a:t>We expressed concern with the timeline required for revegetation of the site after disturbance</a:t>
            </a:r>
          </a:p>
          <a:p>
            <a:r>
              <a:rPr lang="en-CA" dirty="0" smtClean="0"/>
              <a:t>AEM provided estimates with relevant case studies</a:t>
            </a:r>
            <a:endParaRPr lang="en-CA" i="1" dirty="0"/>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a:bodyPr>
          <a:lstStyle/>
          <a:p>
            <a:pPr lvl="0"/>
            <a:r>
              <a:rPr lang="en-US" dirty="0" err="1" smtClean="0"/>
              <a:t>ᐃᓱᒫᓗᑎᖃᓚᐅᕋᑉᑕ</a:t>
            </a:r>
            <a:r>
              <a:rPr lang="en-US" dirty="0" smtClean="0"/>
              <a:t> </a:t>
            </a:r>
            <a:r>
              <a:rPr lang="en-US" dirty="0" err="1"/>
              <a:t>ᐊᑯᓂᐅᓂᕆᓂᐊᖅᑕᖓᓂᒃ</a:t>
            </a:r>
            <a:r>
              <a:rPr lang="en-US" dirty="0"/>
              <a:t> </a:t>
            </a:r>
            <a:r>
              <a:rPr lang="en-US" dirty="0" err="1"/>
              <a:t>ᓄᓇᒥ</a:t>
            </a:r>
            <a:r>
              <a:rPr lang="en-US" dirty="0"/>
              <a:t> </a:t>
            </a:r>
            <a:r>
              <a:rPr lang="en-US" dirty="0" err="1"/>
              <a:t>ᐱᕈᖅᑐᑦ</a:t>
            </a:r>
            <a:r>
              <a:rPr lang="en-US" dirty="0"/>
              <a:t> </a:t>
            </a:r>
            <a:r>
              <a:rPr lang="en-US" dirty="0" err="1"/>
              <a:t>ᒥᒃᓵᓄᑦ</a:t>
            </a:r>
            <a:r>
              <a:rPr lang="en-US" dirty="0"/>
              <a:t> </a:t>
            </a:r>
            <a:r>
              <a:rPr lang="en-US" dirty="0" err="1"/>
              <a:t>ᐊᒃᑐᖅᑕᐅᓚᐅᖅᑎᓪᓗᒋᑦ</a:t>
            </a:r>
            <a:endParaRPr lang="en-US" dirty="0"/>
          </a:p>
          <a:p>
            <a:pPr lvl="0"/>
            <a:r>
              <a:rPr lang="en-US" dirty="0"/>
              <a:t>AEM </a:t>
            </a:r>
            <a:r>
              <a:rPr lang="en-US" dirty="0" err="1"/>
              <a:t>ᓴᖅᑭᑦᑎᓚᐅᖅᐳᑦ</a:t>
            </a:r>
            <a:r>
              <a:rPr lang="en-US" dirty="0"/>
              <a:t> </a:t>
            </a:r>
            <a:r>
              <a:rPr lang="en-US" dirty="0" err="1"/>
              <a:t>ᖃᓂᖅᑯᑦᑎᔪᓂᒃ</a:t>
            </a:r>
            <a:r>
              <a:rPr lang="en-US" dirty="0"/>
              <a:t> </a:t>
            </a:r>
            <a:r>
              <a:rPr lang="en-US" dirty="0" err="1"/>
              <a:t>ᐱᕈᒃᑲᓐᓂᕋᔭᕐᓂᖏᑦᑕ</a:t>
            </a:r>
            <a:r>
              <a:rPr lang="en-US" dirty="0"/>
              <a:t> </a:t>
            </a:r>
            <a:r>
              <a:rPr lang="en-US" dirty="0" err="1"/>
              <a:t>ᒥᒃᓵᓄᑦ</a:t>
            </a:r>
            <a:r>
              <a:rPr lang="en-US" dirty="0"/>
              <a:t> </a:t>
            </a:r>
            <a:r>
              <a:rPr lang="en-US" dirty="0" err="1"/>
              <a:t>ᖃᐅᔨᓴᖅᑕᐅᓯᒪᓂᑯᓂᒃ</a:t>
            </a:r>
            <a:endParaRPr lang="en-US" dirty="0"/>
          </a:p>
        </p:txBody>
      </p:sp>
    </p:spTree>
    <p:extLst>
      <p:ext uri="{BB962C8B-B14F-4D97-AF65-F5344CB8AC3E}">
        <p14:creationId xmlns:p14="http://schemas.microsoft.com/office/powerpoint/2010/main" val="3729066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363272" cy="1415752"/>
          </a:xfrm>
        </p:spPr>
        <p:txBody>
          <a:bodyPr>
            <a:noAutofit/>
          </a:bodyPr>
          <a:lstStyle/>
          <a:p>
            <a:r>
              <a:rPr lang="en-CA" dirty="0" smtClean="0"/>
              <a:t>KIA-WL-02</a:t>
            </a:r>
            <a:r>
              <a:rPr lang="en-CA" dirty="0"/>
              <a:t>: </a:t>
            </a:r>
            <a:r>
              <a:rPr lang="en-CA" dirty="0" smtClean="0"/>
              <a:t>Additional </a:t>
            </a:r>
            <a:r>
              <a:rPr lang="en-CA" dirty="0"/>
              <a:t>Cover Material and </a:t>
            </a:r>
            <a:r>
              <a:rPr lang="en-CA" dirty="0" smtClean="0"/>
              <a:t>Re-vegetation</a:t>
            </a:r>
            <a:r>
              <a:rPr lang="en-US" dirty="0"/>
              <a:t> </a:t>
            </a:r>
            <a:r>
              <a:rPr lang="en-US" dirty="0" smtClean="0"/>
              <a:t/>
            </a:r>
            <a:br>
              <a:rPr lang="en-US" dirty="0" smtClean="0"/>
            </a:br>
            <a:r>
              <a:rPr lang="en-US" dirty="0" smtClean="0"/>
              <a:t>KIA-WL-02</a:t>
            </a:r>
            <a:r>
              <a:rPr lang="en-US" dirty="0"/>
              <a:t>: </a:t>
            </a:r>
            <a:r>
              <a:rPr lang="en-US" dirty="0" err="1"/>
              <a:t>ᓄᓇᒥ</a:t>
            </a:r>
            <a:r>
              <a:rPr lang="en-US" dirty="0"/>
              <a:t> </a:t>
            </a:r>
            <a:r>
              <a:rPr lang="en-US" dirty="0" err="1"/>
              <a:t>ᐱᕈᖅᑐᑦ</a:t>
            </a:r>
            <a:r>
              <a:rPr lang="en-US" dirty="0"/>
              <a:t> </a:t>
            </a:r>
            <a:r>
              <a:rPr lang="en-US" dirty="0" err="1"/>
              <a:t>ᓄᓇᐃᑦ</a:t>
            </a:r>
            <a:r>
              <a:rPr lang="en-US" dirty="0"/>
              <a:t> </a:t>
            </a:r>
            <a:r>
              <a:rPr lang="en-US" dirty="0" err="1"/>
              <a:t>ᐱᕈᖅᑐᓪᓗ</a:t>
            </a:r>
            <a:r>
              <a:rPr lang="en-US" dirty="0"/>
              <a:t> </a:t>
            </a:r>
            <a:r>
              <a:rPr lang="en-US" dirty="0" err="1"/>
              <a:t>ᒥᒃᓵᓄᑦ</a:t>
            </a:r>
            <a:endParaRPr lang="en-CA" dirty="0"/>
          </a:p>
        </p:txBody>
      </p:sp>
      <p:sp>
        <p:nvSpPr>
          <p:cNvPr id="4" name="Content Placeholder 3"/>
          <p:cNvSpPr>
            <a:spLocks noGrp="1"/>
          </p:cNvSpPr>
          <p:nvPr>
            <p:ph sz="half" idx="2"/>
          </p:nvPr>
        </p:nvSpPr>
        <p:spPr/>
        <p:txBody>
          <a:bodyPr>
            <a:normAutofit fontScale="92500"/>
          </a:bodyPr>
          <a:lstStyle/>
          <a:p>
            <a:pPr lvl="0"/>
            <a:r>
              <a:rPr lang="en-GB" dirty="0" smtClean="0"/>
              <a:t>AEM has committed to generate site specific revegetation information through targeted studies</a:t>
            </a:r>
          </a:p>
          <a:p>
            <a:pPr lvl="0"/>
            <a:r>
              <a:rPr lang="en-GB" dirty="0" smtClean="0"/>
              <a:t>AEM is clarifying the </a:t>
            </a:r>
            <a:r>
              <a:rPr lang="en-GB" dirty="0"/>
              <a:t>feasibility of lichens recolonizing the disturbed areas based on the best available scientific understanding at this </a:t>
            </a:r>
            <a:r>
              <a:rPr lang="en-GB" dirty="0" smtClean="0"/>
              <a:t>time</a:t>
            </a:r>
          </a:p>
          <a:p>
            <a:pPr lvl="1"/>
            <a:r>
              <a:rPr lang="en-CA" dirty="0" smtClean="0"/>
              <a:t>AEM is working with the University </a:t>
            </a:r>
            <a:r>
              <a:rPr lang="en-CA" dirty="0"/>
              <a:t>of </a:t>
            </a:r>
            <a:r>
              <a:rPr lang="en-CA" dirty="0" smtClean="0"/>
              <a:t>Saskatoon to provide site specific revegetation data</a:t>
            </a:r>
            <a:endParaRPr lang="en-CA" dirty="0"/>
          </a:p>
        </p:txBody>
      </p:sp>
      <p:sp>
        <p:nvSpPr>
          <p:cNvPr id="6" name="Content Placeholder 5"/>
          <p:cNvSpPr>
            <a:spLocks noGrp="1"/>
          </p:cNvSpPr>
          <p:nvPr>
            <p:ph sz="quarter" idx="4"/>
          </p:nvPr>
        </p:nvSpPr>
        <p:spPr/>
        <p:txBody>
          <a:bodyPr>
            <a:normAutofit fontScale="92500" lnSpcReduction="10000"/>
          </a:bodyPr>
          <a:lstStyle/>
          <a:p>
            <a:pPr lvl="0"/>
            <a:r>
              <a:rPr lang="en-US" dirty="0" smtClean="0"/>
              <a:t>AEM </a:t>
            </a:r>
            <a:r>
              <a:rPr lang="en-US" dirty="0" err="1"/>
              <a:t>ᓴᖅᑭᑦᑎᓂᐊᕐᓂᕋᖅᑐᑦ</a:t>
            </a:r>
            <a:r>
              <a:rPr lang="en-US" dirty="0"/>
              <a:t> </a:t>
            </a:r>
            <a:r>
              <a:rPr lang="en-US" dirty="0" err="1"/>
              <a:t>ᐱᕈᖅᑐᖃᕐᓂᐅᑉ</a:t>
            </a:r>
            <a:r>
              <a:rPr lang="en-US" dirty="0"/>
              <a:t> </a:t>
            </a:r>
            <a:r>
              <a:rPr lang="en-US" dirty="0" err="1"/>
              <a:t>ᒥᒃᓵᓄᑦ</a:t>
            </a:r>
            <a:r>
              <a:rPr lang="en-US" dirty="0"/>
              <a:t> </a:t>
            </a:r>
            <a:r>
              <a:rPr lang="en-US" dirty="0" err="1"/>
              <a:t>ᑐᕌᖅᑐᓂᒃ</a:t>
            </a:r>
            <a:r>
              <a:rPr lang="en-US" dirty="0"/>
              <a:t> </a:t>
            </a:r>
            <a:r>
              <a:rPr lang="en-US" dirty="0" err="1"/>
              <a:t>ᐱᓕᕆᕝᕕᖕᒥ</a:t>
            </a:r>
            <a:r>
              <a:rPr lang="en-US" dirty="0"/>
              <a:t> </a:t>
            </a:r>
            <a:r>
              <a:rPr lang="en-US" dirty="0" err="1"/>
              <a:t>ᖃᐅᔨᓴᕐᓂᒃᑯᑦ</a:t>
            </a:r>
            <a:endParaRPr lang="en-US" dirty="0"/>
          </a:p>
          <a:p>
            <a:pPr lvl="0"/>
            <a:r>
              <a:rPr lang="en-US" dirty="0"/>
              <a:t>AEM </a:t>
            </a:r>
            <a:r>
              <a:rPr lang="en-US" dirty="0" err="1"/>
              <a:t>ᓇᓗᓇᐃᕆᕙᓪᓕᐊᔪᑦ</a:t>
            </a:r>
            <a:r>
              <a:rPr lang="en-US" dirty="0"/>
              <a:t> </a:t>
            </a:r>
            <a:r>
              <a:rPr lang="en-US" dirty="0" err="1"/>
              <a:t>ᑎᖓᐅᔭᐃᑦ</a:t>
            </a:r>
            <a:r>
              <a:rPr lang="en-US" dirty="0"/>
              <a:t> </a:t>
            </a:r>
            <a:r>
              <a:rPr lang="en-US" dirty="0" err="1"/>
              <a:t>ᐱᕈᖅᐸᓪᓕᐊᔪᓐᓇᕐᓂᖏᑦᑕ</a:t>
            </a:r>
            <a:r>
              <a:rPr lang="en-US" dirty="0"/>
              <a:t> </a:t>
            </a:r>
            <a:r>
              <a:rPr lang="en-US" dirty="0" err="1"/>
              <a:t>ᒥᒃᓵᓄᑦ</a:t>
            </a:r>
            <a:r>
              <a:rPr lang="en-US" dirty="0"/>
              <a:t> </a:t>
            </a:r>
            <a:r>
              <a:rPr lang="en-US" dirty="0" err="1"/>
              <a:t>ᐊᐅᓚᔾᔭᒃᑕᐅᓯᒪᓂᑯᑦ</a:t>
            </a:r>
            <a:r>
              <a:rPr lang="en-US" dirty="0"/>
              <a:t> </a:t>
            </a:r>
            <a:r>
              <a:rPr lang="en-US" dirty="0" err="1"/>
              <a:t>ᓄᓇᐃᑦ</a:t>
            </a:r>
            <a:r>
              <a:rPr lang="en-US" dirty="0"/>
              <a:t> </a:t>
            </a:r>
            <a:r>
              <a:rPr lang="en-US" dirty="0" err="1"/>
              <a:t>ᒥᒃᓵᓄᑦ</a:t>
            </a:r>
            <a:r>
              <a:rPr lang="en-US" dirty="0"/>
              <a:t> </a:t>
            </a:r>
            <a:r>
              <a:rPr lang="en-US" dirty="0" err="1"/>
              <a:t>ᕿᒥᕐᕈᑉᓗᑎᒃ</a:t>
            </a:r>
            <a:r>
              <a:rPr lang="en-US" dirty="0"/>
              <a:t> </a:t>
            </a:r>
            <a:r>
              <a:rPr lang="en-US" dirty="0" err="1"/>
              <a:t>ᑕᒪᑐᒪ</a:t>
            </a:r>
            <a:r>
              <a:rPr lang="en-US" dirty="0"/>
              <a:t> </a:t>
            </a:r>
            <a:r>
              <a:rPr lang="en-US" dirty="0" err="1"/>
              <a:t>ᒥᒃᓵᓄᑦ</a:t>
            </a:r>
            <a:r>
              <a:rPr lang="en-US" dirty="0"/>
              <a:t> </a:t>
            </a:r>
            <a:r>
              <a:rPr lang="en-US" dirty="0" err="1"/>
              <a:t>ᖃᐅᔨᓴᖅᑕᐅᓯᒪᓂᑯᓂᒃ</a:t>
            </a:r>
            <a:endParaRPr lang="en-US" dirty="0"/>
          </a:p>
          <a:p>
            <a:pPr lvl="0"/>
            <a:r>
              <a:rPr lang="en-US" dirty="0"/>
              <a:t>AEM </a:t>
            </a:r>
            <a:r>
              <a:rPr lang="en-US" dirty="0" err="1"/>
              <a:t>ᐱᓕᕆᖃᑎᖃᖅᑐᖅ</a:t>
            </a:r>
            <a:r>
              <a:rPr lang="en-US" dirty="0"/>
              <a:t> </a:t>
            </a:r>
            <a:r>
              <a:rPr lang="en-US" dirty="0" err="1"/>
              <a:t>ᓴᔅᑲᑑᓐ</a:t>
            </a:r>
            <a:r>
              <a:rPr lang="en-US" dirty="0"/>
              <a:t> </a:t>
            </a:r>
            <a:r>
              <a:rPr lang="en-US" dirty="0" err="1"/>
              <a:t>ᓯᓚᑦᑐᖅᓴᕐᕕᖓᓂᒃ</a:t>
            </a:r>
            <a:r>
              <a:rPr lang="en-US" dirty="0"/>
              <a:t> </a:t>
            </a:r>
            <a:r>
              <a:rPr lang="en-US" dirty="0" err="1"/>
              <a:t>ᓄᓐᒥ</a:t>
            </a:r>
            <a:r>
              <a:rPr lang="en-US" dirty="0"/>
              <a:t> </a:t>
            </a:r>
            <a:r>
              <a:rPr lang="en-US" dirty="0" err="1"/>
              <a:t>ᐱᕈᖅᑐᑦ</a:t>
            </a:r>
            <a:r>
              <a:rPr lang="en-US" dirty="0"/>
              <a:t> </a:t>
            </a:r>
            <a:r>
              <a:rPr lang="en-US" dirty="0" err="1"/>
              <a:t>ᒥᒃᓵᓄᑦ</a:t>
            </a:r>
            <a:r>
              <a:rPr lang="en-US" dirty="0"/>
              <a:t> </a:t>
            </a:r>
          </a:p>
          <a:p>
            <a:r>
              <a:rPr lang="en-US" dirty="0"/>
              <a:t> </a:t>
            </a:r>
          </a:p>
        </p:txBody>
      </p:sp>
      <p:sp>
        <p:nvSpPr>
          <p:cNvPr id="8" name="Text Placeholder 2"/>
          <p:cNvSpPr>
            <a:spLocks noGrp="1"/>
          </p:cNvSpPr>
          <p:nvPr>
            <p:ph type="body" idx="1"/>
          </p:nvPr>
        </p:nvSpPr>
        <p:spPr>
          <a:solidFill>
            <a:srgbClr val="00B050"/>
          </a:solidFill>
          <a:ln>
            <a:noFill/>
          </a:ln>
          <a:effectLst/>
        </p:spPr>
        <p:txBody>
          <a:bodyPr vert="horz" lIns="91440" tIns="45720" rIns="91440" bIns="45720" rtlCol="0" anchor="ctr">
            <a:normAutofit lnSpcReduction="10000"/>
          </a:bodyPr>
          <a:lstStyle/>
          <a:p>
            <a:r>
              <a:rPr lang="en-CA" dirty="0">
                <a:solidFill>
                  <a:schemeClr val="bg1"/>
                </a:solidFill>
              </a:rPr>
              <a:t>Resolution</a:t>
            </a:r>
          </a:p>
        </p:txBody>
      </p:sp>
      <p:sp>
        <p:nvSpPr>
          <p:cNvPr id="11" name="Text Placeholder 4"/>
          <p:cNvSpPr>
            <a:spLocks noGrp="1"/>
          </p:cNvSpPr>
          <p:nvPr>
            <p:ph type="body" sz="quarter" idx="3"/>
          </p:nvPr>
        </p:nvSpPr>
        <p:spPr>
          <a:solidFill>
            <a:srgbClr val="00B050"/>
          </a:solidFill>
        </p:spPr>
        <p:txBody>
          <a:bodyPr>
            <a:normAutofit lnSpcReduction="10000"/>
          </a:bodyPr>
          <a:lstStyle/>
          <a:p>
            <a:r>
              <a:rPr lang="en-US" dirty="0" err="1" smtClean="0"/>
              <a:t>ᐋᖅᑭᒋᐊᕈᑏᑦ</a:t>
            </a:r>
            <a:endParaRPr lang="en-US" dirty="0" smtClean="0"/>
          </a:p>
          <a:p>
            <a:endParaRPr lang="en-US" dirty="0"/>
          </a:p>
        </p:txBody>
      </p:sp>
    </p:spTree>
    <p:extLst>
      <p:ext uri="{BB962C8B-B14F-4D97-AF65-F5344CB8AC3E}">
        <p14:creationId xmlns:p14="http://schemas.microsoft.com/office/powerpoint/2010/main" val="3752203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KIA-WL-03</a:t>
            </a:r>
            <a:r>
              <a:rPr lang="en-CA" dirty="0"/>
              <a:t>: Water Balance </a:t>
            </a:r>
            <a:r>
              <a:rPr lang="en-CA" dirty="0" smtClean="0"/>
              <a:t>Assumptions</a:t>
            </a:r>
            <a:br>
              <a:rPr lang="en-CA" dirty="0" smtClean="0"/>
            </a:br>
            <a:r>
              <a:rPr lang="en-US" dirty="0"/>
              <a:t>KIA-WL-03: </a:t>
            </a:r>
            <a:r>
              <a:rPr lang="en-US" dirty="0" err="1"/>
              <a:t>ᐃᒪᐅᑉ</a:t>
            </a:r>
            <a:r>
              <a:rPr lang="en-US" dirty="0"/>
              <a:t> </a:t>
            </a:r>
            <a:r>
              <a:rPr lang="en-US" dirty="0" err="1"/>
              <a:t>ᐊᐅᓚᓂᖓᑕ</a:t>
            </a:r>
            <a:r>
              <a:rPr lang="en-US" dirty="0"/>
              <a:t> </a:t>
            </a:r>
            <a:r>
              <a:rPr lang="en-US" dirty="0" err="1"/>
              <a:t>ᒥᒃᓵᓄᑦ</a:t>
            </a:r>
            <a:r>
              <a:rPr lang="en-US" dirty="0"/>
              <a:t> </a:t>
            </a:r>
            <a:r>
              <a:rPr lang="en-US" dirty="0" err="1"/>
              <a:t>ᐃᓱᒪᓕᐊᑦ</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smtClean="0"/>
              <a:t>AEM had only presented a  water balance for a mean precipitation year scenario</a:t>
            </a:r>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a:bodyPr>
          <a:lstStyle/>
          <a:p>
            <a:r>
              <a:rPr lang="en-US" dirty="0"/>
              <a:t> </a:t>
            </a:r>
            <a:r>
              <a:rPr lang="en-US" dirty="0" smtClean="0"/>
              <a:t>AEM </a:t>
            </a:r>
            <a:r>
              <a:rPr lang="en-US" dirty="0" err="1"/>
              <a:t>ᓴᖅᑭᑦᑎᑐᐃᓐᓇᓚᐅᕐᒪᑦ</a:t>
            </a:r>
            <a:r>
              <a:rPr lang="en-US" dirty="0"/>
              <a:t> </a:t>
            </a:r>
            <a:r>
              <a:rPr lang="en-US" dirty="0" err="1"/>
              <a:t>ᐃᒪᖅᑐᓂᐅᑉ</a:t>
            </a:r>
            <a:r>
              <a:rPr lang="en-US" dirty="0"/>
              <a:t> </a:t>
            </a:r>
            <a:r>
              <a:rPr lang="en-US" dirty="0" err="1"/>
              <a:t>ᒥᒃᓴᓄᑦ</a:t>
            </a:r>
            <a:r>
              <a:rPr lang="en-US" dirty="0"/>
              <a:t> </a:t>
            </a:r>
            <a:r>
              <a:rPr lang="en-US" dirty="0" err="1"/>
              <a:t>ᐅᑭᐅᓗᒃᑖᒧᑦ</a:t>
            </a:r>
            <a:r>
              <a:rPr lang="en-US" dirty="0"/>
              <a:t> </a:t>
            </a:r>
            <a:r>
              <a:rPr lang="en-US" dirty="0" err="1"/>
              <a:t>ᑕᐅᑐᖅᑰᖅᖢᑎᒃ</a:t>
            </a:r>
            <a:endParaRPr lang="en-US" dirty="0"/>
          </a:p>
          <a:p>
            <a:pPr marL="0" lvl="0" indent="0">
              <a:buNone/>
            </a:pPr>
            <a:endParaRPr lang="en-CA" dirty="0"/>
          </a:p>
        </p:txBody>
      </p:sp>
    </p:spTree>
    <p:extLst>
      <p:ext uri="{BB962C8B-B14F-4D97-AF65-F5344CB8AC3E}">
        <p14:creationId xmlns:p14="http://schemas.microsoft.com/office/powerpoint/2010/main" val="524524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KIA-WL-03</a:t>
            </a:r>
            <a:r>
              <a:rPr lang="en-CA" dirty="0"/>
              <a:t>: Water Balance </a:t>
            </a:r>
            <a:r>
              <a:rPr lang="en-CA" dirty="0" smtClean="0"/>
              <a:t>Assumptions</a:t>
            </a:r>
            <a:br>
              <a:rPr lang="en-CA" dirty="0" smtClean="0"/>
            </a:br>
            <a:r>
              <a:rPr lang="en-US" dirty="0" smtClean="0"/>
              <a:t>KIA-WL-03</a:t>
            </a:r>
            <a:r>
              <a:rPr lang="en-US" dirty="0"/>
              <a:t>: </a:t>
            </a:r>
            <a:r>
              <a:rPr lang="en-US" dirty="0" err="1"/>
              <a:t>ᐃᒪᐅᑉ</a:t>
            </a:r>
            <a:r>
              <a:rPr lang="en-US" dirty="0"/>
              <a:t> </a:t>
            </a:r>
            <a:r>
              <a:rPr lang="en-US" dirty="0" err="1"/>
              <a:t>ᐊᐅᓚᓂᖓᑕ</a:t>
            </a:r>
            <a:r>
              <a:rPr lang="en-US" dirty="0"/>
              <a:t> </a:t>
            </a:r>
            <a:r>
              <a:rPr lang="en-US" dirty="0" err="1"/>
              <a:t>ᒥᒃᓵᓄᑦ</a:t>
            </a:r>
            <a:r>
              <a:rPr lang="en-US" dirty="0"/>
              <a:t> </a:t>
            </a:r>
            <a:r>
              <a:rPr lang="en-US" dirty="0" err="1"/>
              <a:t>ᐃᓱᒪᓕᐊ</a:t>
            </a:r>
            <a:r>
              <a:rPr lang="en-US" dirty="0"/>
              <a:t/>
            </a:r>
            <a:br>
              <a:rPr lang="en-US" dirty="0"/>
            </a:br>
            <a:endParaRPr lang="en-CA" dirty="0"/>
          </a:p>
        </p:txBody>
      </p:sp>
      <p:sp>
        <p:nvSpPr>
          <p:cNvPr id="4" name="Content Placeholder 3"/>
          <p:cNvSpPr>
            <a:spLocks noGrp="1"/>
          </p:cNvSpPr>
          <p:nvPr>
            <p:ph sz="half" idx="2"/>
          </p:nvPr>
        </p:nvSpPr>
        <p:spPr/>
        <p:txBody>
          <a:bodyPr>
            <a:normAutofit/>
          </a:bodyPr>
          <a:lstStyle/>
          <a:p>
            <a:pPr lvl="0"/>
            <a:r>
              <a:rPr lang="en-CA" dirty="0" smtClean="0"/>
              <a:t>AEM has provided a </a:t>
            </a:r>
            <a:r>
              <a:rPr lang="en-CA" dirty="0"/>
              <a:t>memo outlining two additional scenarios on October 1, 2015</a:t>
            </a:r>
          </a:p>
          <a:p>
            <a:pPr lvl="1"/>
            <a:r>
              <a:rPr lang="en-CA" dirty="0"/>
              <a:t>1:100 wet precipitation</a:t>
            </a:r>
          </a:p>
          <a:p>
            <a:pPr lvl="1"/>
            <a:r>
              <a:rPr lang="en-CA" dirty="0"/>
              <a:t>1:100 dry </a:t>
            </a:r>
            <a:r>
              <a:rPr lang="en-CA" dirty="0" smtClean="0"/>
              <a:t>precipitation</a:t>
            </a:r>
          </a:p>
          <a:p>
            <a:r>
              <a:rPr lang="en-CA" dirty="0" smtClean="0"/>
              <a:t>This has alleviated our concerns</a:t>
            </a:r>
            <a:endParaRPr lang="en-CA" dirty="0"/>
          </a:p>
          <a:p>
            <a:pPr lvl="0"/>
            <a:endParaRPr lang="en-CA" dirty="0"/>
          </a:p>
        </p:txBody>
      </p:sp>
      <p:sp>
        <p:nvSpPr>
          <p:cNvPr id="5" name="Text Placeholder 4"/>
          <p:cNvSpPr>
            <a:spLocks noGrp="1"/>
          </p:cNvSpPr>
          <p:nvPr>
            <p:ph type="body" sz="quarter" idx="3"/>
          </p:nvPr>
        </p:nvSpPr>
        <p:spPr>
          <a:solidFill>
            <a:srgbClr val="00B050"/>
          </a:solidFill>
        </p:spPr>
        <p:txBody>
          <a:bodyPr>
            <a:normAutofit lnSpcReduction="10000"/>
          </a:bodyPr>
          <a:lstStyle/>
          <a:p>
            <a:r>
              <a:rPr lang="en-US" dirty="0" err="1"/>
              <a:t>ᐊᖏᕈᑕᐅᓚᐅᖅᑐᖅ</a:t>
            </a:r>
            <a:endParaRPr lang="en-US" dirty="0"/>
          </a:p>
        </p:txBody>
      </p:sp>
      <p:sp>
        <p:nvSpPr>
          <p:cNvPr id="6" name="Content Placeholder 5"/>
          <p:cNvSpPr>
            <a:spLocks noGrp="1"/>
          </p:cNvSpPr>
          <p:nvPr>
            <p:ph sz="quarter" idx="4"/>
          </p:nvPr>
        </p:nvSpPr>
        <p:spPr>
          <a:xfrm>
            <a:off x="4516625" y="2129666"/>
            <a:ext cx="4392488" cy="4608512"/>
          </a:xfrm>
        </p:spPr>
        <p:txBody>
          <a:bodyPr>
            <a:normAutofit/>
          </a:bodyPr>
          <a:lstStyle/>
          <a:p>
            <a:pPr lvl="1"/>
            <a:r>
              <a:rPr lang="en-US" dirty="0" smtClean="0"/>
              <a:t>AEM </a:t>
            </a:r>
            <a:r>
              <a:rPr lang="en-US" dirty="0" err="1"/>
              <a:t>ᑐᓂᓯᓚᐅᖅᑐᖅ</a:t>
            </a:r>
            <a:r>
              <a:rPr lang="en-US" dirty="0"/>
              <a:t> </a:t>
            </a:r>
            <a:r>
              <a:rPr lang="en-US" dirty="0" err="1"/>
              <a:t>ᑎᑎᖅᑲᒥᒃ</a:t>
            </a:r>
            <a:r>
              <a:rPr lang="en-US" dirty="0"/>
              <a:t> </a:t>
            </a:r>
            <a:r>
              <a:rPr lang="en-US" dirty="0" err="1"/>
              <a:t>ᓇᓗᓇᐃᕆᔪᒥᒃ</a:t>
            </a:r>
            <a:r>
              <a:rPr lang="en-US" dirty="0"/>
              <a:t> </a:t>
            </a:r>
            <a:r>
              <a:rPr lang="en-US" dirty="0" err="1"/>
              <a:t>ᒪᕐᕈᒃᑲᓐᓃᖕᓂᒃ</a:t>
            </a:r>
            <a:r>
              <a:rPr lang="en-US" dirty="0"/>
              <a:t> </a:t>
            </a:r>
            <a:r>
              <a:rPr lang="en-US" dirty="0" err="1"/>
              <a:t>ᑕᐅᑐᖅᑰᒐᒃᓴᓂᒃ</a:t>
            </a:r>
            <a:r>
              <a:rPr lang="en-US" dirty="0"/>
              <a:t> </a:t>
            </a:r>
            <a:r>
              <a:rPr lang="en-US" dirty="0" err="1"/>
              <a:t>ᐊᒃᑐᐸ</a:t>
            </a:r>
            <a:r>
              <a:rPr lang="en-US" dirty="0"/>
              <a:t> </a:t>
            </a:r>
            <a:r>
              <a:rPr lang="en-US" dirty="0" smtClean="0"/>
              <a:t>1,2015ᒥ</a:t>
            </a:r>
          </a:p>
          <a:p>
            <a:pPr lvl="1"/>
            <a:r>
              <a:rPr lang="en-US" dirty="0" smtClean="0"/>
              <a:t>1:100 </a:t>
            </a:r>
            <a:r>
              <a:rPr lang="en-US" dirty="0" err="1"/>
              <a:t>ᖃᐅᓯᕐᓇᖅᑎᓪᓗᒍ</a:t>
            </a:r>
            <a:r>
              <a:rPr lang="en-US" dirty="0"/>
              <a:t> </a:t>
            </a:r>
            <a:r>
              <a:rPr lang="en-US" dirty="0" err="1"/>
              <a:t>ᒥᐊᖅᑐᓂᖅ</a:t>
            </a:r>
            <a:endParaRPr lang="en-US" dirty="0"/>
          </a:p>
          <a:p>
            <a:pPr lvl="1"/>
            <a:r>
              <a:rPr lang="en-US" dirty="0"/>
              <a:t>1:100 </a:t>
            </a:r>
            <a:r>
              <a:rPr lang="en-US" dirty="0" err="1"/>
              <a:t>ᐸᓂᕐᓇᖅᑎᓪᓗᒍ</a:t>
            </a:r>
            <a:r>
              <a:rPr lang="en-US" dirty="0"/>
              <a:t> </a:t>
            </a:r>
            <a:r>
              <a:rPr lang="en-US" dirty="0" err="1"/>
              <a:t>ᐃᒪᖅᑐᓂᖅ</a:t>
            </a:r>
            <a:endParaRPr lang="en-US" dirty="0"/>
          </a:p>
          <a:p>
            <a:pPr lvl="0"/>
            <a:r>
              <a:rPr lang="en-US" dirty="0" err="1"/>
              <a:t>ᑖᒻᓇ</a:t>
            </a:r>
            <a:r>
              <a:rPr lang="en-US" dirty="0"/>
              <a:t> </a:t>
            </a:r>
            <a:r>
              <a:rPr lang="en-US" dirty="0" err="1"/>
              <a:t>ᐃᓱᒫᓗᑎᑉᑎᓐᓂᒃ</a:t>
            </a:r>
            <a:r>
              <a:rPr lang="en-US" dirty="0"/>
              <a:t> </a:t>
            </a:r>
            <a:r>
              <a:rPr lang="en-US" dirty="0" err="1"/>
              <a:t>ᐊᖅᑮᓚᐅᖅᑐᖅ</a:t>
            </a:r>
            <a:endParaRPr lang="en-US" dirty="0"/>
          </a:p>
          <a:p>
            <a:pPr lvl="0"/>
            <a:endParaRPr lang="en-US" dirty="0"/>
          </a:p>
        </p:txBody>
      </p:sp>
      <p:sp>
        <p:nvSpPr>
          <p:cNvPr id="7" name="Text Placeholder 2"/>
          <p:cNvSpPr>
            <a:spLocks noGrp="1"/>
          </p:cNvSpPr>
          <p:nvPr>
            <p:ph type="body" idx="1"/>
          </p:nvPr>
        </p:nvSpPr>
        <p:spPr>
          <a:solidFill>
            <a:srgbClr val="00B050"/>
          </a:solidFill>
          <a:ln>
            <a:noFill/>
          </a:ln>
          <a:effectLst/>
        </p:spPr>
        <p:txBody>
          <a:bodyPr vert="horz" lIns="91440" tIns="45720" rIns="91440" bIns="45720" rtlCol="0" anchor="ctr">
            <a:normAutofit lnSpcReduction="10000"/>
          </a:bodyPr>
          <a:lstStyle/>
          <a:p>
            <a:r>
              <a:rPr lang="en-CA" dirty="0">
                <a:solidFill>
                  <a:schemeClr val="bg1"/>
                </a:solidFill>
              </a:rPr>
              <a:t>Resolution</a:t>
            </a:r>
          </a:p>
        </p:txBody>
      </p:sp>
    </p:spTree>
    <p:extLst>
      <p:ext uri="{BB962C8B-B14F-4D97-AF65-F5344CB8AC3E}">
        <p14:creationId xmlns:p14="http://schemas.microsoft.com/office/powerpoint/2010/main" val="2465817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124" y="410325"/>
            <a:ext cx="8363272" cy="1266075"/>
          </a:xfrm>
        </p:spPr>
        <p:txBody>
          <a:bodyPr>
            <a:noAutofit/>
          </a:bodyPr>
          <a:lstStyle/>
          <a:p>
            <a:r>
              <a:rPr lang="en-CA" dirty="0" smtClean="0"/>
              <a:t>KIA-WL-04: Incorporation of Inuit </a:t>
            </a:r>
            <a:r>
              <a:rPr lang="en-CA" dirty="0" err="1" smtClean="0"/>
              <a:t>Qaujimajatuqangit</a:t>
            </a:r>
            <a:r>
              <a:rPr lang="en-CA" dirty="0" smtClean="0"/>
              <a:t> into Monitoring Activities</a:t>
            </a:r>
            <a:br>
              <a:rPr lang="en-CA" dirty="0" smtClean="0"/>
            </a:br>
            <a:r>
              <a:rPr lang="en-US" dirty="0" smtClean="0"/>
              <a:t>KIA-WL-04 </a:t>
            </a:r>
            <a:r>
              <a:rPr lang="en-US" dirty="0" err="1"/>
              <a:t>ᐃᓄᐃᑦ</a:t>
            </a:r>
            <a:r>
              <a:rPr lang="en-US" dirty="0"/>
              <a:t> </a:t>
            </a:r>
            <a:r>
              <a:rPr lang="en-US" dirty="0" err="1"/>
              <a:t>ᖃᐅᔨᒪᔭᑐᖃᖏᑦᑕ</a:t>
            </a:r>
            <a:r>
              <a:rPr lang="en-US" dirty="0"/>
              <a:t> </a:t>
            </a:r>
            <a:r>
              <a:rPr lang="en-US" dirty="0" err="1"/>
              <a:t>ᐊᑐᖅᑕᐅᓂᖏᑦ</a:t>
            </a:r>
            <a:r>
              <a:rPr lang="en-US" dirty="0"/>
              <a:t> </a:t>
            </a:r>
            <a:r>
              <a:rPr lang="en-US" dirty="0" err="1"/>
              <a:t>ᖃᐅᔨᓴᕐᓂᕐᓂ</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smtClean="0"/>
              <a:t>AEM had not included information outlining how </a:t>
            </a:r>
            <a:r>
              <a:rPr lang="en-CA" dirty="0"/>
              <a:t>Inuit Qaujimajatuqangit has been incorporated into ongoing monitoring </a:t>
            </a:r>
            <a:r>
              <a:rPr lang="en-CA" dirty="0" smtClean="0"/>
              <a:t>activities</a:t>
            </a:r>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a:bodyPr>
          <a:lstStyle/>
          <a:p>
            <a:pPr lvl="0"/>
            <a:r>
              <a:rPr lang="en-US" dirty="0" smtClean="0"/>
              <a:t>AEM </a:t>
            </a:r>
            <a:r>
              <a:rPr lang="en-US" dirty="0" err="1"/>
              <a:t>ᐃᓚᐅᑎᑦᑎᓚᐅᖏᒻᒪᑦ</a:t>
            </a:r>
            <a:r>
              <a:rPr lang="en-US" dirty="0"/>
              <a:t> </a:t>
            </a:r>
            <a:r>
              <a:rPr lang="en-US" dirty="0" err="1"/>
              <a:t>ᖃᓄᖅ</a:t>
            </a:r>
            <a:r>
              <a:rPr lang="en-US" dirty="0"/>
              <a:t> </a:t>
            </a:r>
            <a:r>
              <a:rPr lang="en-US" dirty="0" err="1"/>
              <a:t>ᐃᓄᐃᑦ</a:t>
            </a:r>
            <a:r>
              <a:rPr lang="en-US" dirty="0"/>
              <a:t> </a:t>
            </a:r>
            <a:r>
              <a:rPr lang="en-US" dirty="0" err="1"/>
              <a:t>ᖃᐅᔨᒪᔭᑐᖃᖏᑦ</a:t>
            </a:r>
            <a:r>
              <a:rPr lang="en-US" dirty="0"/>
              <a:t> </a:t>
            </a:r>
            <a:r>
              <a:rPr lang="en-US" dirty="0" err="1"/>
              <a:t>ᐊᑐᖅᑕᐅᖕᒪᖔᑖ</a:t>
            </a:r>
            <a:r>
              <a:rPr lang="en-US" dirty="0"/>
              <a:t> </a:t>
            </a:r>
            <a:r>
              <a:rPr lang="en-US" dirty="0" err="1"/>
              <a:t>ᖃᐅᔨᓴᕐᓂᕐᓂ</a:t>
            </a:r>
            <a:endParaRPr lang="en-US" dirty="0"/>
          </a:p>
        </p:txBody>
      </p:sp>
    </p:spTree>
    <p:extLst>
      <p:ext uri="{BB962C8B-B14F-4D97-AF65-F5344CB8AC3E}">
        <p14:creationId xmlns:p14="http://schemas.microsoft.com/office/powerpoint/2010/main" val="628175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KIA-WL-04</a:t>
            </a:r>
            <a:r>
              <a:rPr lang="en-CA" dirty="0"/>
              <a:t>: Incorporation of Inuit Qaujimajatuqangit into Monitoring </a:t>
            </a:r>
            <a:r>
              <a:rPr lang="en-CA" dirty="0" smtClean="0"/>
              <a:t>Activities</a:t>
            </a:r>
            <a:br>
              <a:rPr lang="en-CA" dirty="0" smtClean="0"/>
            </a:br>
            <a:r>
              <a:rPr lang="en-US" dirty="0" smtClean="0"/>
              <a:t>KIA-WL-04 </a:t>
            </a:r>
            <a:r>
              <a:rPr lang="en-US" dirty="0" err="1"/>
              <a:t>ᐃᓄᐃᑦ</a:t>
            </a:r>
            <a:r>
              <a:rPr lang="en-US" dirty="0"/>
              <a:t> </a:t>
            </a:r>
            <a:r>
              <a:rPr lang="en-US" dirty="0" err="1"/>
              <a:t>ᖃᐅᔨᒪᔭᑐᖃᖏᑦᑕ</a:t>
            </a:r>
            <a:r>
              <a:rPr lang="en-US" dirty="0"/>
              <a:t> </a:t>
            </a:r>
            <a:r>
              <a:rPr lang="en-US" dirty="0" err="1"/>
              <a:t>ᐊᑐᖅᑕᐅᓂᖏᑦ</a:t>
            </a:r>
            <a:r>
              <a:rPr lang="en-US" dirty="0"/>
              <a:t> </a:t>
            </a:r>
            <a:r>
              <a:rPr lang="en-US" dirty="0" err="1"/>
              <a:t>ᖃᐅᔨᓴᕐᓂᕐᓂ</a:t>
            </a:r>
            <a:r>
              <a:rPr lang="en-US" dirty="0"/>
              <a:t/>
            </a:r>
            <a:br>
              <a:rPr lang="en-US" dirty="0"/>
            </a:br>
            <a:endParaRPr lang="en-CA" dirty="0"/>
          </a:p>
        </p:txBody>
      </p:sp>
      <p:sp>
        <p:nvSpPr>
          <p:cNvPr id="4" name="Content Placeholder 3"/>
          <p:cNvSpPr>
            <a:spLocks noGrp="1"/>
          </p:cNvSpPr>
          <p:nvPr>
            <p:ph sz="half" idx="2"/>
          </p:nvPr>
        </p:nvSpPr>
        <p:spPr/>
        <p:txBody>
          <a:bodyPr>
            <a:normAutofit fontScale="92500" lnSpcReduction="10000"/>
          </a:bodyPr>
          <a:lstStyle/>
          <a:p>
            <a:pPr lvl="0"/>
            <a:r>
              <a:rPr lang="en-CA" dirty="0"/>
              <a:t>Through the Inuit Impact Benefit Agreement, AEM is committed to work with the KIA to develop techniques that better use </a:t>
            </a:r>
            <a:r>
              <a:rPr lang="en-CA" dirty="0" smtClean="0"/>
              <a:t>Inuit Qaujimajatuqangit </a:t>
            </a:r>
            <a:r>
              <a:rPr lang="en-CA" dirty="0"/>
              <a:t>to monitor and report to the </a:t>
            </a:r>
            <a:r>
              <a:rPr lang="en-CA" dirty="0" smtClean="0"/>
              <a:t>community</a:t>
            </a:r>
            <a:endParaRPr lang="en-CA" dirty="0"/>
          </a:p>
          <a:p>
            <a:pPr lvl="0"/>
            <a:r>
              <a:rPr lang="en-CA" dirty="0" smtClean="0"/>
              <a:t>AEM has committed to: </a:t>
            </a:r>
          </a:p>
          <a:p>
            <a:pPr lvl="1"/>
            <a:r>
              <a:rPr lang="en-CA" dirty="0" smtClean="0"/>
              <a:t>Embed </a:t>
            </a:r>
            <a:r>
              <a:rPr lang="en-CA" dirty="0"/>
              <a:t>an Inuit Qaujimajatuqangit holder with the aquatic </a:t>
            </a:r>
            <a:r>
              <a:rPr lang="en-CA" dirty="0" smtClean="0"/>
              <a:t>monitoring team</a:t>
            </a:r>
          </a:p>
          <a:p>
            <a:pPr lvl="1"/>
            <a:r>
              <a:rPr lang="en-CA" dirty="0" smtClean="0"/>
              <a:t>Engage with the KIA in Q3 or Q4 of 2016 to further </a:t>
            </a:r>
            <a:r>
              <a:rPr lang="en-CA" dirty="0"/>
              <a:t>develop Inuit Qaujimajatuqangit </a:t>
            </a:r>
            <a:r>
              <a:rPr lang="en-CA" dirty="0" smtClean="0"/>
              <a:t>aquatic monitoring methods</a:t>
            </a:r>
            <a:endParaRPr lang="en-CA" dirty="0"/>
          </a:p>
        </p:txBody>
      </p:sp>
      <p:sp>
        <p:nvSpPr>
          <p:cNvPr id="6" name="Content Placeholder 5"/>
          <p:cNvSpPr>
            <a:spLocks noGrp="1"/>
          </p:cNvSpPr>
          <p:nvPr>
            <p:ph sz="quarter" idx="4"/>
          </p:nvPr>
        </p:nvSpPr>
        <p:spPr/>
        <p:txBody>
          <a:bodyPr>
            <a:normAutofit fontScale="85000" lnSpcReduction="10000"/>
          </a:bodyPr>
          <a:lstStyle/>
          <a:p>
            <a:pPr lvl="0"/>
            <a:r>
              <a:rPr lang="en-US" dirty="0" err="1" smtClean="0"/>
              <a:t>ᐃᓄᐃᑦ</a:t>
            </a:r>
            <a:r>
              <a:rPr lang="en-US" dirty="0" smtClean="0"/>
              <a:t> </a:t>
            </a:r>
            <a:r>
              <a:rPr lang="en-US" dirty="0" err="1"/>
              <a:t>ᐊᒃᑐᖅᑕᐅᓂᖏᓐᓄᑦ</a:t>
            </a:r>
            <a:r>
              <a:rPr lang="en-US" dirty="0"/>
              <a:t> </a:t>
            </a:r>
            <a:r>
              <a:rPr lang="en-US" dirty="0" err="1"/>
              <a:t>ᐊᖏᕈᓯᐅᖅᓯᒪᔫᑉ</a:t>
            </a:r>
            <a:r>
              <a:rPr lang="en-US" dirty="0"/>
              <a:t> </a:t>
            </a:r>
            <a:r>
              <a:rPr lang="en-US" dirty="0" err="1"/>
              <a:t>ᒥᒃᓵᓄᑦ</a:t>
            </a:r>
            <a:r>
              <a:rPr lang="en-US" dirty="0"/>
              <a:t>, AEM </a:t>
            </a:r>
            <a:r>
              <a:rPr lang="en-US" dirty="0" err="1"/>
              <a:t>ᐱᓂᐊᕐᓂᖃᖅᐳᖅ</a:t>
            </a:r>
            <a:r>
              <a:rPr lang="en-US" dirty="0"/>
              <a:t> </a:t>
            </a:r>
            <a:r>
              <a:rPr lang="en-US" dirty="0" err="1"/>
              <a:t>ᐱᓕᕆᖃᑎᖃᕐᓂᐊᕐᓂᕐᒥᒃ</a:t>
            </a:r>
            <a:r>
              <a:rPr lang="en-US" dirty="0"/>
              <a:t> ᑮ </a:t>
            </a:r>
            <a:r>
              <a:rPr lang="en-US" dirty="0" err="1"/>
              <a:t>ᐊᐄ</a:t>
            </a:r>
            <a:r>
              <a:rPr lang="en-US" dirty="0"/>
              <a:t> ᐄ </a:t>
            </a:r>
            <a:r>
              <a:rPr lang="en-US" dirty="0" err="1"/>
              <a:t>ᑯᓐᓂᒃ</a:t>
            </a:r>
            <a:r>
              <a:rPr lang="en-US" dirty="0"/>
              <a:t> </a:t>
            </a:r>
            <a:r>
              <a:rPr lang="en-US" dirty="0" err="1"/>
              <a:t>ᓴᖅᑭᑦᑎᓂᐊᕐᓂᕐᒥᒃ</a:t>
            </a:r>
            <a:r>
              <a:rPr lang="en-US" dirty="0"/>
              <a:t> </a:t>
            </a:r>
            <a:r>
              <a:rPr lang="en-US" dirty="0" err="1"/>
              <a:t>ᐱᐅᓂᖅᓴᒥᒃ</a:t>
            </a:r>
            <a:r>
              <a:rPr lang="en-US" dirty="0"/>
              <a:t> </a:t>
            </a:r>
            <a:r>
              <a:rPr lang="en-US" dirty="0" err="1"/>
              <a:t>ᐊᑐᕐᓂᕐᒥᒃ</a:t>
            </a:r>
            <a:r>
              <a:rPr lang="en-US" dirty="0"/>
              <a:t> </a:t>
            </a:r>
            <a:r>
              <a:rPr lang="en-US" dirty="0" err="1"/>
              <a:t>ᐃᓄᐃᑦ</a:t>
            </a:r>
            <a:r>
              <a:rPr lang="en-US" dirty="0"/>
              <a:t> </a:t>
            </a:r>
            <a:r>
              <a:rPr lang="en-US" dirty="0" err="1"/>
              <a:t>ᖃᐅᔨᒪᔭᑐᖃᖏᓐᓂᒃ</a:t>
            </a:r>
            <a:r>
              <a:rPr lang="en-US" dirty="0"/>
              <a:t> </a:t>
            </a:r>
            <a:r>
              <a:rPr lang="en-US" dirty="0" err="1"/>
              <a:t>ᖃᐅᔨᓴᓕᕌᖓᑕ</a:t>
            </a:r>
            <a:r>
              <a:rPr lang="en-US" dirty="0"/>
              <a:t> </a:t>
            </a:r>
            <a:r>
              <a:rPr lang="en-US" dirty="0" err="1"/>
              <a:t>ᐊᒻᒪ</a:t>
            </a:r>
            <a:r>
              <a:rPr lang="en-US" dirty="0"/>
              <a:t> </a:t>
            </a:r>
            <a:r>
              <a:rPr lang="en-US" dirty="0" err="1"/>
              <a:t>ᑐᓴᖅᑎᑦᑎᓂᐊᕐᖢᑎᒃ</a:t>
            </a:r>
            <a:r>
              <a:rPr lang="en-US" dirty="0"/>
              <a:t> </a:t>
            </a:r>
            <a:r>
              <a:rPr lang="en-US" dirty="0" err="1"/>
              <a:t>ᓄᓇᓕᖕᒥᒃ</a:t>
            </a:r>
            <a:endParaRPr lang="en-US" dirty="0"/>
          </a:p>
          <a:p>
            <a:pPr lvl="0"/>
            <a:r>
              <a:rPr lang="en-US" dirty="0"/>
              <a:t>AEM </a:t>
            </a:r>
            <a:r>
              <a:rPr lang="en-US" dirty="0" err="1"/>
              <a:t>ᐱᓂᐊᕐᓂᖃᖅᐳᖅ</a:t>
            </a:r>
            <a:r>
              <a:rPr lang="en-US" dirty="0"/>
              <a:t> :</a:t>
            </a:r>
          </a:p>
          <a:p>
            <a:pPr lvl="1"/>
            <a:r>
              <a:rPr lang="en-US" dirty="0" err="1"/>
              <a:t>ᐃᓄᐃᑦ</a:t>
            </a:r>
            <a:r>
              <a:rPr lang="en-US" dirty="0"/>
              <a:t> </a:t>
            </a:r>
            <a:r>
              <a:rPr lang="en-US" dirty="0" err="1"/>
              <a:t>ᖃᐅᔨᒪᔭᑐᖃᖏᓐᓂᒃ</a:t>
            </a:r>
            <a:r>
              <a:rPr lang="en-US" dirty="0"/>
              <a:t> </a:t>
            </a:r>
            <a:r>
              <a:rPr lang="en-US" dirty="0" err="1"/>
              <a:t>ᐃᓗᓪᓕᖃᖁᑉᓗᒍ</a:t>
            </a:r>
            <a:r>
              <a:rPr lang="en-US" dirty="0"/>
              <a:t> </a:t>
            </a:r>
            <a:r>
              <a:rPr lang="en-US" dirty="0" err="1"/>
              <a:t>ᐃᒪᕐᒥᐅᑕᐃᑦ</a:t>
            </a:r>
            <a:r>
              <a:rPr lang="en-US" dirty="0"/>
              <a:t> </a:t>
            </a:r>
            <a:r>
              <a:rPr lang="en-US" dirty="0" err="1"/>
              <a:t>ᒥᒃᓵᓄᑦ</a:t>
            </a:r>
            <a:r>
              <a:rPr lang="en-US" dirty="0"/>
              <a:t> </a:t>
            </a:r>
            <a:r>
              <a:rPr lang="en-US" dirty="0" err="1"/>
              <a:t>ᖃᐅᔨᒪᔨᓄᑦ</a:t>
            </a:r>
            <a:endParaRPr lang="en-US" dirty="0"/>
          </a:p>
          <a:p>
            <a:pPr lvl="1"/>
            <a:r>
              <a:rPr lang="en-US" dirty="0" err="1"/>
              <a:t>ᐱᓕᕆᖃᑎᒋᓗᒋᑦ</a:t>
            </a:r>
            <a:r>
              <a:rPr lang="en-US" dirty="0"/>
              <a:t> ᑮ </a:t>
            </a:r>
            <a:r>
              <a:rPr lang="en-US" dirty="0" err="1"/>
              <a:t>ᐊᐄ</a:t>
            </a:r>
            <a:r>
              <a:rPr lang="en-US" dirty="0"/>
              <a:t> ᐄ </a:t>
            </a:r>
            <a:r>
              <a:rPr lang="en-US" dirty="0" err="1"/>
              <a:t>ᑯᑦ</a:t>
            </a:r>
            <a:r>
              <a:rPr lang="en-US" dirty="0"/>
              <a:t> Q3 ᒥ </a:t>
            </a:r>
            <a:r>
              <a:rPr lang="en-US" dirty="0" err="1"/>
              <a:t>ᐅᕝᕙᓗᓐᓃᑦ</a:t>
            </a:r>
            <a:r>
              <a:rPr lang="en-US" dirty="0"/>
              <a:t> Q4 ᒥ 2016 ᒥ </a:t>
            </a:r>
            <a:r>
              <a:rPr lang="en-US" dirty="0" err="1"/>
              <a:t>ᐱᒋᐊᒃᑲᓐᓂᖁᑉᓗᒋᑦ</a:t>
            </a:r>
            <a:r>
              <a:rPr lang="en-US" dirty="0"/>
              <a:t> </a:t>
            </a:r>
            <a:r>
              <a:rPr lang="en-US" dirty="0" err="1"/>
              <a:t>ᐃᓄᐃᑦ</a:t>
            </a:r>
            <a:r>
              <a:rPr lang="en-US" dirty="0"/>
              <a:t> </a:t>
            </a:r>
            <a:r>
              <a:rPr lang="en-US" dirty="0" err="1"/>
              <a:t>ᖃᐅᔨᒪᔭᑐᖃᖏᑦ</a:t>
            </a:r>
            <a:r>
              <a:rPr lang="en-US" dirty="0"/>
              <a:t> </a:t>
            </a:r>
            <a:r>
              <a:rPr lang="en-US" dirty="0" err="1"/>
              <a:t>ᐃᒪᕐᒥᐅᑕᐃᑦ</a:t>
            </a:r>
            <a:r>
              <a:rPr lang="en-US" dirty="0"/>
              <a:t> </a:t>
            </a:r>
            <a:r>
              <a:rPr lang="en-US" dirty="0" err="1"/>
              <a:t>ᖃᐅᔨᓴᖅᑕᐅᓂᖏᑦᑕ</a:t>
            </a:r>
            <a:r>
              <a:rPr lang="en-US" dirty="0"/>
              <a:t> </a:t>
            </a:r>
            <a:r>
              <a:rPr lang="en-US" dirty="0" err="1"/>
              <a:t>ᒥᒃᓵᓄᑦ</a:t>
            </a:r>
            <a:endParaRPr lang="en-US" dirty="0"/>
          </a:p>
        </p:txBody>
      </p:sp>
      <p:sp>
        <p:nvSpPr>
          <p:cNvPr id="7" name="Text Placeholder 2"/>
          <p:cNvSpPr>
            <a:spLocks noGrp="1"/>
          </p:cNvSpPr>
          <p:nvPr>
            <p:ph type="body" idx="1"/>
          </p:nvPr>
        </p:nvSpPr>
        <p:spPr>
          <a:solidFill>
            <a:srgbClr val="00B050"/>
          </a:solidFill>
          <a:ln>
            <a:noFill/>
          </a:ln>
          <a:effectLst/>
        </p:spPr>
        <p:txBody>
          <a:bodyPr vert="horz" lIns="91440" tIns="45720" rIns="91440" bIns="45720" rtlCol="0" anchor="ctr">
            <a:normAutofit lnSpcReduction="10000"/>
          </a:bodyPr>
          <a:lstStyle/>
          <a:p>
            <a:r>
              <a:rPr lang="en-CA" dirty="0">
                <a:solidFill>
                  <a:schemeClr val="bg1"/>
                </a:solidFill>
              </a:rPr>
              <a:t>Resolution</a:t>
            </a:r>
          </a:p>
        </p:txBody>
      </p:sp>
      <p:sp>
        <p:nvSpPr>
          <p:cNvPr id="8" name="Text Placeholder 4"/>
          <p:cNvSpPr>
            <a:spLocks noGrp="1"/>
          </p:cNvSpPr>
          <p:nvPr>
            <p:ph type="body" sz="quarter" idx="3"/>
          </p:nvPr>
        </p:nvSpPr>
        <p:spPr>
          <a:solidFill>
            <a:srgbClr val="00B050"/>
          </a:solidFill>
        </p:spPr>
        <p:txBody>
          <a:bodyPr>
            <a:normAutofit lnSpcReduction="10000"/>
          </a:bodyPr>
          <a:lstStyle/>
          <a:p>
            <a:r>
              <a:rPr lang="en-US" dirty="0" err="1" smtClean="0"/>
              <a:t>ᐊᖏᖃᑎᒌᒍᑕᐅᓚᐅᖅ</a:t>
            </a:r>
            <a:endParaRPr lang="en-US" dirty="0"/>
          </a:p>
        </p:txBody>
      </p:sp>
    </p:spTree>
    <p:extLst>
      <p:ext uri="{BB962C8B-B14F-4D97-AF65-F5344CB8AC3E}">
        <p14:creationId xmlns:p14="http://schemas.microsoft.com/office/powerpoint/2010/main" val="3459866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KIA-WL-09</a:t>
            </a:r>
            <a:r>
              <a:rPr lang="en-CA" dirty="0"/>
              <a:t>: Plume Delineation Model </a:t>
            </a:r>
            <a:r>
              <a:rPr lang="en-CA" dirty="0" smtClean="0"/>
              <a:t>Assumptions</a:t>
            </a:r>
            <a:r>
              <a:rPr lang="en-US" dirty="0"/>
              <a:t> </a:t>
            </a:r>
            <a:r>
              <a:rPr lang="en-US" dirty="0" smtClean="0"/>
              <a:t>KIA-WL-09  </a:t>
            </a:r>
            <a:r>
              <a:rPr lang="en-US" dirty="0" err="1"/>
              <a:t>ᓄᓇᐅᑉ</a:t>
            </a:r>
            <a:r>
              <a:rPr lang="en-US" dirty="0"/>
              <a:t> </a:t>
            </a:r>
            <a:r>
              <a:rPr lang="en-US" dirty="0" err="1"/>
              <a:t>ᑕᐅᑦᑐᕆᔪᒫᖅᑕᖓᑕ</a:t>
            </a:r>
            <a:r>
              <a:rPr lang="en-US" dirty="0"/>
              <a:t> </a:t>
            </a:r>
            <a:r>
              <a:rPr lang="en-US" dirty="0" err="1"/>
              <a:t>ᑎᑎᕋᐅᔭᖅᓯᒪᔪᑦ</a:t>
            </a:r>
            <a:r>
              <a:rPr lang="en-US" dirty="0"/>
              <a:t> </a:t>
            </a:r>
            <a:r>
              <a:rPr lang="en-US" dirty="0" err="1"/>
              <a:t>ᐃᓱᒪᒃᓴᓕᐊᑦ</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fontScale="85000" lnSpcReduction="10000"/>
          </a:bodyPr>
          <a:lstStyle/>
          <a:p>
            <a:r>
              <a:rPr lang="en-CA" dirty="0" smtClean="0"/>
              <a:t>AEM had not provided full rationale for each CORMIX input used to model the effluent plume in Meliadine Lake</a:t>
            </a:r>
          </a:p>
          <a:p>
            <a:r>
              <a:rPr lang="en-CA" dirty="0" smtClean="0"/>
              <a:t>We were also concerned with their input for ambient temperature</a:t>
            </a:r>
          </a:p>
          <a:p>
            <a:pPr lvl="1"/>
            <a:r>
              <a:rPr lang="en-CA" dirty="0" smtClean="0"/>
              <a:t>Discharges will occur in the open water season</a:t>
            </a:r>
          </a:p>
          <a:p>
            <a:pPr lvl="1"/>
            <a:r>
              <a:rPr lang="en-CA" dirty="0" smtClean="0"/>
              <a:t>Inputs of ambient temperature has been calculated using data from June </a:t>
            </a:r>
            <a:r>
              <a:rPr lang="en-CA" dirty="0"/>
              <a:t>and </a:t>
            </a:r>
            <a:r>
              <a:rPr lang="en-CA" dirty="0" smtClean="0"/>
              <a:t>July resulting in an input of 13.5</a:t>
            </a:r>
            <a:r>
              <a:rPr lang="en-CA" baseline="30000" dirty="0" smtClean="0"/>
              <a:t>o</a:t>
            </a:r>
            <a:r>
              <a:rPr lang="en-CA" dirty="0" smtClean="0"/>
              <a:t>C</a:t>
            </a:r>
          </a:p>
          <a:p>
            <a:pPr lvl="1"/>
            <a:r>
              <a:rPr lang="en-CA" dirty="0" smtClean="0"/>
              <a:t>The temperature </a:t>
            </a:r>
            <a:r>
              <a:rPr lang="en-CA" dirty="0"/>
              <a:t>does not capture the full range of potential temperatures and does not accurately estimate the density of </a:t>
            </a:r>
            <a:r>
              <a:rPr lang="en-CA" dirty="0" smtClean="0"/>
              <a:t>colder, denser water</a:t>
            </a:r>
            <a:endParaRPr lang="en-CA" dirty="0"/>
          </a:p>
          <a:p>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a:p>
            <a:endParaRPr lang="en-US" dirty="0"/>
          </a:p>
        </p:txBody>
      </p:sp>
      <p:sp>
        <p:nvSpPr>
          <p:cNvPr id="6" name="Content Placeholder 5"/>
          <p:cNvSpPr>
            <a:spLocks noGrp="1"/>
          </p:cNvSpPr>
          <p:nvPr>
            <p:ph sz="quarter" idx="4"/>
          </p:nvPr>
        </p:nvSpPr>
        <p:spPr/>
        <p:txBody>
          <a:bodyPr>
            <a:normAutofit fontScale="92500" lnSpcReduction="20000"/>
          </a:bodyPr>
          <a:lstStyle/>
          <a:p>
            <a:pPr lvl="0"/>
            <a:r>
              <a:rPr lang="en-US" dirty="0" smtClean="0"/>
              <a:t>AEM </a:t>
            </a:r>
            <a:r>
              <a:rPr lang="en-US" dirty="0" err="1"/>
              <a:t>ᐃᓗᐃᑦᑐᒥᒃ</a:t>
            </a:r>
            <a:r>
              <a:rPr lang="en-US" dirty="0"/>
              <a:t> </a:t>
            </a:r>
            <a:r>
              <a:rPr lang="en-US" dirty="0" err="1"/>
              <a:t>ᐅᓂᑉᑳᓕᐅᖅᓯᒪᖏᑦᑐᑦ</a:t>
            </a:r>
            <a:r>
              <a:rPr lang="en-US" dirty="0"/>
              <a:t> </a:t>
            </a:r>
            <a:r>
              <a:rPr lang="en-US" dirty="0" err="1"/>
              <a:t>ᖃᓄᖅ</a:t>
            </a:r>
            <a:r>
              <a:rPr lang="en-US" dirty="0"/>
              <a:t> </a:t>
            </a:r>
            <a:r>
              <a:rPr lang="en-US" dirty="0" err="1"/>
              <a:t>ᐊᑯᓯᒪᓂᐊᕐᒪᖓᑖ</a:t>
            </a:r>
            <a:r>
              <a:rPr lang="en-US" dirty="0"/>
              <a:t> </a:t>
            </a:r>
            <a:r>
              <a:rPr lang="en-US" dirty="0" err="1"/>
              <a:t>ᓄᓇᐃᑦ</a:t>
            </a:r>
            <a:r>
              <a:rPr lang="en-US" dirty="0"/>
              <a:t> </a:t>
            </a:r>
            <a:r>
              <a:rPr lang="en-US" dirty="0" err="1"/>
              <a:t>ᐊᑐᖅᑕᐅᔪᒫᖅᑐᑦ</a:t>
            </a:r>
            <a:r>
              <a:rPr lang="en-US" dirty="0"/>
              <a:t> </a:t>
            </a:r>
            <a:r>
              <a:rPr lang="en-US" dirty="0" err="1"/>
              <a:t>ᑕᓯᕐᔪᐊᕐᒥ</a:t>
            </a:r>
            <a:r>
              <a:rPr lang="en-US" dirty="0"/>
              <a:t> </a:t>
            </a:r>
            <a:r>
              <a:rPr lang="en-US" dirty="0" err="1"/>
              <a:t>ᐅᑎᖅᑎᖅᑕᐅᓕᖅᐸᑦ</a:t>
            </a:r>
            <a:r>
              <a:rPr lang="en-US" dirty="0"/>
              <a:t> </a:t>
            </a:r>
            <a:r>
              <a:rPr lang="en-US" dirty="0" err="1"/>
              <a:t>ᓄᓇᕕᓂᖓ</a:t>
            </a:r>
            <a:endParaRPr lang="en-US" dirty="0"/>
          </a:p>
          <a:p>
            <a:pPr lvl="0"/>
            <a:r>
              <a:rPr lang="en-US" dirty="0" err="1"/>
              <a:t>ᐃᓱᒫᓗᑎᖃᕆᕗᒍᑦ</a:t>
            </a:r>
            <a:r>
              <a:rPr lang="en-US" dirty="0"/>
              <a:t> </a:t>
            </a:r>
            <a:r>
              <a:rPr lang="en-US" dirty="0" err="1"/>
              <a:t>ᓯᓚᐅᑉ</a:t>
            </a:r>
            <a:r>
              <a:rPr lang="en-US" dirty="0"/>
              <a:t> </a:t>
            </a:r>
            <a:r>
              <a:rPr lang="en-US" dirty="0" err="1"/>
              <a:t>ᒥᒃᓵᓄᑦ</a:t>
            </a:r>
            <a:r>
              <a:rPr lang="en-US" dirty="0"/>
              <a:t> </a:t>
            </a:r>
            <a:r>
              <a:rPr lang="en-US" dirty="0" err="1"/>
              <a:t>ᐅᖃᐅᓯᖏᑦᑕ</a:t>
            </a:r>
            <a:endParaRPr lang="en-US" dirty="0"/>
          </a:p>
          <a:p>
            <a:pPr lvl="1"/>
            <a:r>
              <a:rPr lang="en-US" dirty="0" err="1"/>
              <a:t>ᐃᒪᕐᓗᖕᓂᒃ</a:t>
            </a:r>
            <a:r>
              <a:rPr lang="en-US" dirty="0"/>
              <a:t> </a:t>
            </a:r>
            <a:r>
              <a:rPr lang="en-US" dirty="0" err="1"/>
              <a:t>ᑯᕕᓯᖃᑦᑕᕐᓂᐊᕐᒪᑕ</a:t>
            </a:r>
            <a:r>
              <a:rPr lang="en-US" dirty="0"/>
              <a:t> </a:t>
            </a:r>
            <a:r>
              <a:rPr lang="en-US" dirty="0" err="1"/>
              <a:t>ᐊᐅᔭᒃᑯᑦ</a:t>
            </a:r>
            <a:endParaRPr lang="en-US" dirty="0"/>
          </a:p>
          <a:p>
            <a:pPr lvl="1"/>
            <a:r>
              <a:rPr lang="en-US" dirty="0" err="1"/>
              <a:t>ᓯᓚᐅᑉ</a:t>
            </a:r>
            <a:r>
              <a:rPr lang="en-US" dirty="0"/>
              <a:t> </a:t>
            </a:r>
            <a:r>
              <a:rPr lang="en-US" dirty="0" err="1"/>
              <a:t>ᒥᒃᓵᓄᑦ</a:t>
            </a:r>
            <a:r>
              <a:rPr lang="en-US" dirty="0"/>
              <a:t> </a:t>
            </a:r>
            <a:r>
              <a:rPr lang="en-US" dirty="0" err="1"/>
              <a:t>ᖃᐅᔨᓴᕐᓂᖏᑦ</a:t>
            </a:r>
            <a:r>
              <a:rPr lang="en-US" dirty="0"/>
              <a:t> </a:t>
            </a:r>
            <a:r>
              <a:rPr lang="en-US" dirty="0" err="1"/>
              <a:t>ᐊᑐᕐᒪᑕ</a:t>
            </a:r>
            <a:r>
              <a:rPr lang="en-US" dirty="0"/>
              <a:t> </a:t>
            </a:r>
            <a:r>
              <a:rPr lang="en-US" dirty="0" err="1"/>
              <a:t>ᔫᓂ</a:t>
            </a:r>
            <a:r>
              <a:rPr lang="en-US" dirty="0"/>
              <a:t> </a:t>
            </a:r>
            <a:r>
              <a:rPr lang="en-US" dirty="0" err="1"/>
              <a:t>ᒥᒃ</a:t>
            </a:r>
            <a:r>
              <a:rPr lang="en-US" dirty="0"/>
              <a:t> </a:t>
            </a:r>
            <a:r>
              <a:rPr lang="en-US" dirty="0" err="1"/>
              <a:t>ᐊᒻᒪ</a:t>
            </a:r>
            <a:r>
              <a:rPr lang="en-US" dirty="0"/>
              <a:t> </a:t>
            </a:r>
            <a:r>
              <a:rPr lang="en-US" dirty="0" err="1"/>
              <a:t>ᔪᓚᐄ</a:t>
            </a:r>
            <a:r>
              <a:rPr lang="en-US" dirty="0"/>
              <a:t> </a:t>
            </a:r>
            <a:r>
              <a:rPr lang="en-US" dirty="0" err="1"/>
              <a:t>ᒥᒃ</a:t>
            </a:r>
            <a:r>
              <a:rPr lang="en-US" dirty="0"/>
              <a:t> </a:t>
            </a:r>
            <a:r>
              <a:rPr lang="en-US" dirty="0" err="1"/>
              <a:t>ᐅᖅᑰᓇᕐᓂᖃᕐᓂᐊᖅᖢᓂ</a:t>
            </a:r>
            <a:r>
              <a:rPr lang="en-US" dirty="0"/>
              <a:t> 13.5 </a:t>
            </a:r>
            <a:r>
              <a:rPr lang="en-US" dirty="0" err="1"/>
              <a:t>ᒥᒃ</a:t>
            </a:r>
            <a:endParaRPr lang="en-US" dirty="0"/>
          </a:p>
          <a:p>
            <a:pPr lvl="1"/>
            <a:r>
              <a:rPr lang="en-US" dirty="0" err="1"/>
              <a:t>ᐅᖅᑰᓇᕐᓂᖓ</a:t>
            </a:r>
            <a:r>
              <a:rPr lang="en-US" dirty="0"/>
              <a:t> </a:t>
            </a:r>
            <a:r>
              <a:rPr lang="en-US" dirty="0" err="1"/>
              <a:t>ᑎᒍᓯᓯᒪᖏᒻᒪᑦ</a:t>
            </a:r>
            <a:r>
              <a:rPr lang="en-US" dirty="0"/>
              <a:t> </a:t>
            </a:r>
            <a:r>
              <a:rPr lang="en-US" dirty="0" err="1"/>
              <a:t>ᐊᔾᔨᒌᖏᑦᑐᓂᒃ</a:t>
            </a:r>
            <a:r>
              <a:rPr lang="en-US" dirty="0"/>
              <a:t> </a:t>
            </a:r>
            <a:r>
              <a:rPr lang="en-US" dirty="0" err="1"/>
              <a:t>ᓯᓚᓂᒃ</a:t>
            </a:r>
            <a:r>
              <a:rPr lang="en-US" dirty="0"/>
              <a:t> </a:t>
            </a:r>
            <a:r>
              <a:rPr lang="en-US" dirty="0" err="1"/>
              <a:t>ᐊᒻᒪ</a:t>
            </a:r>
            <a:r>
              <a:rPr lang="en-US" dirty="0"/>
              <a:t> </a:t>
            </a:r>
            <a:r>
              <a:rPr lang="en-US" dirty="0" err="1"/>
              <a:t>ᑐᖓᐅᑦᑎᓯᒪᑉᓗᓂ</a:t>
            </a:r>
            <a:r>
              <a:rPr lang="en-US" dirty="0"/>
              <a:t> </a:t>
            </a:r>
            <a:r>
              <a:rPr lang="en-US" dirty="0" err="1"/>
              <a:t>ᓯᓚᒥᒃ</a:t>
            </a:r>
            <a:r>
              <a:rPr lang="en-US" dirty="0"/>
              <a:t> </a:t>
            </a:r>
            <a:r>
              <a:rPr lang="en-US" dirty="0" err="1"/>
              <a:t>ᐃᒃᑮᕐᓇᕐᓂᖅᓴᐅᑎᓪᓗᒍ</a:t>
            </a:r>
            <a:r>
              <a:rPr lang="en-US" dirty="0"/>
              <a:t>, </a:t>
            </a:r>
            <a:r>
              <a:rPr lang="en-US" dirty="0" err="1"/>
              <a:t>ᐊᒻᒪ</a:t>
            </a:r>
            <a:r>
              <a:rPr lang="en-US" dirty="0"/>
              <a:t> </a:t>
            </a:r>
            <a:r>
              <a:rPr lang="en-US" dirty="0" err="1"/>
              <a:t>ᐃᒪᖅ</a:t>
            </a:r>
            <a:r>
              <a:rPr lang="en-US" dirty="0"/>
              <a:t> </a:t>
            </a:r>
            <a:r>
              <a:rPr lang="en-US" dirty="0" err="1"/>
              <a:t>ᑭᓂᕐᓂᖅᓴᐅᑎᓪᓗᒍ</a:t>
            </a:r>
            <a:endParaRPr lang="en-US" dirty="0"/>
          </a:p>
        </p:txBody>
      </p:sp>
    </p:spTree>
    <p:extLst>
      <p:ext uri="{BB962C8B-B14F-4D97-AF65-F5344CB8AC3E}">
        <p14:creationId xmlns:p14="http://schemas.microsoft.com/office/powerpoint/2010/main" val="582844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188640"/>
            <a:ext cx="4572000" cy="6710107"/>
          </a:xfrm>
          <a:prstGeom prst="rect">
            <a:avLst/>
          </a:prstGeom>
        </p:spPr>
        <p:txBody>
          <a:bodyPr>
            <a:spAutoFit/>
          </a:bodyPr>
          <a:lstStyle/>
          <a:p>
            <a:pPr>
              <a:lnSpc>
                <a:spcPct val="107000"/>
              </a:lnSpc>
              <a:spcAft>
                <a:spcPts val="800"/>
              </a:spcAft>
            </a:pPr>
            <a:r>
              <a:rPr lang="en-US" sz="1600" dirty="0">
                <a:latin typeface="Pigiarniq" panose="020B05030401020201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err="1">
                <a:latin typeface="Pigiarniq" panose="020B0503040102020104" pitchFamily="34" charset="0"/>
                <a:ea typeface="Calibri" panose="020F0502020204030204" pitchFamily="34" charset="0"/>
                <a:cs typeface="Gadugi" panose="020B0502040204020203" pitchFamily="34" charset="0"/>
              </a:rPr>
              <a:t>ᕿᒥᕐᕈᓂᖅ</a:t>
            </a:r>
            <a:r>
              <a:rPr lang="en-US" sz="1600" b="1" dirty="0">
                <a:latin typeface="Pigiarniq" panose="020B0503040102020104" pitchFamily="34" charset="0"/>
                <a:ea typeface="Calibri" panose="020F0502020204030204" pitchFamily="34" charset="0"/>
                <a:cs typeface="Times New Roman" panose="02020603050405020304" pitchFamily="18" charset="0"/>
              </a:rPr>
              <a:t> </a:t>
            </a:r>
            <a:r>
              <a:rPr lang="en-US" sz="1600" b="1" dirty="0" err="1">
                <a:latin typeface="Pigiarniq" panose="020B0503040102020104" pitchFamily="34" charset="0"/>
                <a:ea typeface="Calibri" panose="020F0502020204030204" pitchFamily="34" charset="0"/>
                <a:cs typeface="Gadugi" panose="020B0502040204020203" pitchFamily="34" charset="0"/>
              </a:rPr>
              <a:t>ᐱᓕᕆᐊᖑᔪᓂᒃ</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err="1" smtClean="0">
                <a:latin typeface="Pigiarniq" panose="020B0503040102020104" pitchFamily="34" charset="0"/>
                <a:ea typeface="Calibri" panose="020F0502020204030204" pitchFamily="34" charset="0"/>
                <a:cs typeface="Gadugi" panose="020B0502040204020203" pitchFamily="34" charset="0"/>
              </a:rPr>
              <a:t>ᑖᒻᓇ</a:t>
            </a:r>
            <a:r>
              <a:rPr lang="en-US" sz="1600" dirty="0" smtClean="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ᐃᓗᓕᖃᖅᑐᖅ</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ᑐᓂᓚᐅᖅᑕᑉᑎᓐᓂᒃ</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ᓄᓇᕗᒻᒥ</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ᐃᒪᓕᕆᔨᒃᑯᓐᓄᑦ</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ᐊᒃᑑᐸ</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5</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2015</a:t>
            </a:r>
            <a:r>
              <a:rPr lang="en-US" sz="1600" dirty="0">
                <a:latin typeface="Pigiarniq" panose="020B0503040102020104" pitchFamily="34" charset="0"/>
                <a:ea typeface="Calibri" panose="020F0502020204030204" pitchFamily="34" charset="0"/>
                <a:cs typeface="Gadugi" panose="020B0502040204020203" pitchFamily="34" charset="0"/>
              </a:rPr>
              <a:t>ᒥ</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600" dirty="0">
                <a:latin typeface="Pigiarniq" panose="020B05030401020201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R151002</a:t>
            </a:r>
            <a:r>
              <a:rPr lang="en-US" sz="1600" dirty="0">
                <a:latin typeface="Pigiarniq" panose="020B0503040102020104" pitchFamily="34" charset="0"/>
                <a:ea typeface="Calibri" panose="020F0502020204030204" pitchFamily="34" charset="0"/>
                <a:cs typeface="Times New Roman" panose="02020603050405020304" pitchFamily="18" charset="0"/>
              </a:rPr>
              <a:t>_</a:t>
            </a:r>
            <a:r>
              <a:rPr lang="en-US" sz="1600" dirty="0">
                <a:latin typeface="Calibri" panose="020F0502020204030204" pitchFamily="34" charset="0"/>
                <a:ea typeface="Calibri" panose="020F0502020204030204" pitchFamily="34" charset="0"/>
                <a:cs typeface="Times New Roman" panose="02020603050405020304" pitchFamily="18" charset="0"/>
              </a:rPr>
              <a:t>J150077</a:t>
            </a:r>
            <a:r>
              <a:rPr lang="en-US" sz="1600" dirty="0">
                <a:latin typeface="Pigiarniq" panose="020B0503040102020104" pitchFamily="34" charset="0"/>
                <a:ea typeface="Calibri" panose="020F0502020204030204" pitchFamily="34" charset="0"/>
                <a:cs typeface="Times New Roman" panose="02020603050405020304" pitchFamily="18" charset="0"/>
              </a:rPr>
              <a:t>_</a:t>
            </a:r>
            <a:r>
              <a:rPr lang="en-US" sz="1600" dirty="0">
                <a:latin typeface="Calibri" panose="020F0502020204030204" pitchFamily="34" charset="0"/>
                <a:ea typeface="Calibri" panose="020F0502020204030204" pitchFamily="34" charset="0"/>
                <a:cs typeface="Times New Roman" panose="02020603050405020304" pitchFamily="18" charset="0"/>
              </a:rPr>
              <a:t>Meliadine WLA Technical </a:t>
            </a:r>
            <a:r>
              <a:rPr lang="en-US" sz="1600" dirty="0" err="1">
                <a:latin typeface="Calibri" panose="020F0502020204030204" pitchFamily="34" charset="0"/>
                <a:ea typeface="Calibri" panose="020F0502020204030204" pitchFamily="34" charset="0"/>
                <a:cs typeface="Times New Roman" panose="02020603050405020304" pitchFamily="18" charset="0"/>
              </a:rPr>
              <a:t>Review</a:t>
            </a:r>
            <a:r>
              <a:rPr lang="en-US" sz="1600" dirty="0" err="1">
                <a:latin typeface="Pigiarniq" panose="020B0503040102020104" pitchFamily="34" charset="0"/>
                <a:ea typeface="Calibri" panose="020F0502020204030204" pitchFamily="34" charset="0"/>
                <a:cs typeface="Times New Roman" panose="02020603050405020304" pitchFamily="18" charset="0"/>
              </a:rPr>
              <a:t>_</a:t>
            </a:r>
            <a:r>
              <a:rPr lang="en-US" sz="1600" dirty="0" err="1">
                <a:latin typeface="Calibri" panose="020F0502020204030204" pitchFamily="34" charset="0"/>
                <a:ea typeface="Calibri" panose="020F0502020204030204" pitchFamily="34" charset="0"/>
                <a:cs typeface="Times New Roman" panose="02020603050405020304" pitchFamily="18" charset="0"/>
              </a:rPr>
              <a:t>Final</a:t>
            </a:r>
            <a:r>
              <a:rPr lang="en-US" sz="1600" dirty="0">
                <a:latin typeface="Pigiarniq" panose="020B05030401020201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600" dirty="0" err="1">
                <a:latin typeface="Pigiarniq" panose="020B0503040102020104" pitchFamily="34" charset="0"/>
                <a:ea typeface="Calibri" panose="020F0502020204030204" pitchFamily="34" charset="0"/>
                <a:cs typeface="Gadugi" panose="020B0502040204020203" pitchFamily="34" charset="0"/>
              </a:rPr>
              <a:t>ᑕᐃᒻᓇ</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ᑐᓂᓚᐅᖅᑕᕗᑦ</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ᓇᓗᓇᐃᕆᔪᖅ</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ᐃᓱᒫᓗᑎᑉᑎᓐᓂᒃ</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ᐊᒻᒪ</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ᐋᖅᑭᒋᐊᕈᑕᐅᓚᐅᖅᑐᓂᒃ</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ᑕᐃᑲᓂ</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ᐅᑉᓗᕐᒥ</a:t>
            </a:r>
            <a:r>
              <a:rPr lang="en-US" sz="1600" dirty="0">
                <a:latin typeface="Pigiarniq" panose="020B05030401020201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err="1">
                <a:latin typeface="Pigiarniq" panose="020B0503040102020104" pitchFamily="34" charset="0"/>
                <a:ea typeface="Calibri" panose="020F0502020204030204" pitchFamily="34" charset="0"/>
                <a:cs typeface="Gadugi" panose="020B0502040204020203" pitchFamily="34" charset="0"/>
              </a:rPr>
              <a:t>ᕿᒥᕐᕈᓂᖅᐳᑦ</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ᐃᓗᓕᖃᓚᐅᖅᑐᖅ</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27</a:t>
            </a:r>
            <a:r>
              <a:rPr lang="en-US" sz="1600" dirty="0">
                <a:latin typeface="Pigiarniq" panose="020B0503040102020104" pitchFamily="34" charset="0"/>
                <a:ea typeface="Calibri" panose="020F0502020204030204" pitchFamily="34" charset="0"/>
                <a:cs typeface="Gadugi" panose="020B0502040204020203" pitchFamily="34" charset="0"/>
              </a:rPr>
              <a:t>ᓂᒃ</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ᐊᔾᔨᒌᖏᑦᑐᓂᒃ</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ᑐᓴᒃᑲᓂᕈᒪᔾᔪᑎᓂᒃ</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ᐊᒻᒪ</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ᐃᓱᒪᒋᔭᑉᑎᓐᓂᒃ</a:t>
            </a:r>
            <a:r>
              <a:rPr lang="en-US" sz="1600" dirty="0">
                <a:latin typeface="Pigiarniq" panose="020B05030401020201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err="1">
                <a:latin typeface="Pigiarniq" panose="020B0503040102020104" pitchFamily="34" charset="0"/>
                <a:ea typeface="Calibri" panose="020F0502020204030204" pitchFamily="34" charset="0"/>
                <a:cs typeface="Gadugi" panose="020B0502040204020203" pitchFamily="34" charset="0"/>
              </a:rPr>
              <a:t>ᐅᖃᖃᑎᒋᓯᒪᔭᕗᑦ</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AEMᑯᑦ</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ᑕᖅᑭᐅᓚᐅᖅᑐᒥ</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ᑐᑭᓯᓐᓇᖅᓯᒋᐊᕈᑎᓂᒃ</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ᐅᖃᐅᓯᖃᖅᖢᑕ</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ᐊᒻᒪ</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ᐋᖅᑭᒃᓯᑉᓗᑕ</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ᐃᓚᖏᓐᓂᒃ</a:t>
            </a:r>
            <a:r>
              <a:rPr lang="en-US" sz="1600" dirty="0">
                <a:latin typeface="Pigiarniq" panose="020B05030401020201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21</a:t>
            </a:r>
            <a:r>
              <a:rPr lang="en-US" sz="1600" dirty="0">
                <a:latin typeface="Pigiarniq" panose="020B0503040102020104" pitchFamily="34" charset="0"/>
                <a:ea typeface="Calibri" panose="020F0502020204030204" pitchFamily="34" charset="0"/>
                <a:cs typeface="Gadugi" panose="020B0502040204020203" pitchFamily="34" charset="0"/>
              </a:rPr>
              <a:t>ᓂᒃ</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ᐃᓱᒫᓗᑕᐅᓚᐅᖅᑐᓂᒃ</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ᐋᖅᑭᒃᓯᓯᒪᓕᖅᑐᒍᑦ</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ᒫᓐᓇᒧᑦ</a:t>
            </a:r>
            <a:r>
              <a:rPr lang="en-US" sz="1600" dirty="0">
                <a:latin typeface="Pigiarniq" panose="020B05030401020201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600" dirty="0">
                <a:latin typeface="Pigiarniq" panose="020B0503040102020104" pitchFamily="34" charset="0"/>
                <a:ea typeface="Calibri" panose="020F0502020204030204" pitchFamily="34" charset="0"/>
                <a:cs typeface="Gadugi" panose="020B0502040204020203" pitchFamily="34" charset="0"/>
              </a:rPr>
              <a:t>AEM</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ᑯᑦ</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ᑎᑎᕋᖅᓯᒪᔪᑦ</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ᐱᒋᐊᕐᓂᕆᓂᐊᖅᑕᒥᓂᒃ</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ᑕᑯᔭᒃᓴᓄᑦ</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ᑐᓂᓂᐊᖅᑕᒥᓄᑦ</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ᐃᒪᓕᕆᔨᒃᑯᑦ</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ᑲᑎᒪᔨᖏᓐᓄᑦ</a:t>
            </a:r>
            <a:r>
              <a:rPr lang="en-US" sz="1600" dirty="0">
                <a:latin typeface="Pigiarniq" panose="020B05030401020201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pPr>
            <a:r>
              <a:rPr lang="en-US" sz="1600" dirty="0" err="1">
                <a:latin typeface="Pigiarniq" panose="020B0503040102020104" pitchFamily="34" charset="0"/>
                <a:ea typeface="Calibri" panose="020F0502020204030204" pitchFamily="34" charset="0"/>
                <a:cs typeface="Gadugi" panose="020B0502040204020203" pitchFamily="34" charset="0"/>
              </a:rPr>
              <a:t>ᑖᒻᓇ</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ᑕᑯᔭᒃᓴᖅ</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ᕿᒥᕐᕈᔭᐅᓯᒪᖏᑦᑐᖅ</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ᓱᓕ</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a:latin typeface="Pigiarniq" panose="020B0503040102020104" pitchFamily="34" charset="0"/>
                <a:ea typeface="Calibri" panose="020F0502020204030204" pitchFamily="34" charset="0"/>
                <a:cs typeface="Gadugi" panose="020B0502040204020203" pitchFamily="34" charset="0"/>
              </a:rPr>
              <a:t>ᑮ</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ᐊᐄ</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a:latin typeface="Pigiarniq" panose="020B0503040102020104" pitchFamily="34" charset="0"/>
                <a:ea typeface="Calibri" panose="020F0502020204030204" pitchFamily="34" charset="0"/>
                <a:cs typeface="Gadugi" panose="020B0502040204020203" pitchFamily="34" charset="0"/>
              </a:rPr>
              <a:t>ᐄ</a:t>
            </a:r>
            <a:r>
              <a:rPr lang="en-US" sz="1600" dirty="0">
                <a:latin typeface="Pigiarniq" panose="020B0503040102020104" pitchFamily="34" charset="0"/>
                <a:ea typeface="Calibri" panose="020F0502020204030204" pitchFamily="34" charset="0"/>
                <a:cs typeface="Times New Roman" panose="02020603050405020304" pitchFamily="18" charset="0"/>
              </a:rPr>
              <a:t> </a:t>
            </a:r>
            <a:r>
              <a:rPr lang="en-US" sz="1600" dirty="0" err="1">
                <a:latin typeface="Pigiarniq" panose="020B0503040102020104" pitchFamily="34" charset="0"/>
                <a:ea typeface="Calibri" panose="020F0502020204030204" pitchFamily="34" charset="0"/>
                <a:cs typeface="Gadugi" panose="020B0502040204020203" pitchFamily="34" charset="0"/>
              </a:rPr>
              <a:t>ᑯᓐᓄᑦ</a:t>
            </a:r>
            <a:r>
              <a:rPr lang="en-US" sz="1600" dirty="0">
                <a:latin typeface="Pigiarniq" panose="020B05030401020201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739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KIA-WL-09: Plume Delineation Model Assumptions</a:t>
            </a:r>
            <a:br>
              <a:rPr lang="en-CA" dirty="0" smtClean="0"/>
            </a:br>
            <a:r>
              <a:rPr lang="en-US" dirty="0" smtClean="0"/>
              <a:t>KIA-WL-09  </a:t>
            </a:r>
            <a:r>
              <a:rPr lang="en-US" dirty="0" err="1"/>
              <a:t>ᓄᓇᐅᑉ</a:t>
            </a:r>
            <a:r>
              <a:rPr lang="en-US" dirty="0"/>
              <a:t> </a:t>
            </a:r>
            <a:r>
              <a:rPr lang="en-US" dirty="0" err="1"/>
              <a:t>ᑕᐅᑦᑐᕆᔪᒫᖅᑕᖓᑕ</a:t>
            </a:r>
            <a:r>
              <a:rPr lang="en-US" dirty="0"/>
              <a:t> </a:t>
            </a:r>
            <a:r>
              <a:rPr lang="en-US" dirty="0" err="1"/>
              <a:t>ᑎᑎᕋᐅᔭᖅᓯᒪᔪᑦ</a:t>
            </a:r>
            <a:r>
              <a:rPr lang="en-US" dirty="0"/>
              <a:t> </a:t>
            </a:r>
            <a:r>
              <a:rPr lang="en-US" dirty="0" err="1"/>
              <a:t>ᐃᓱᒪᒃᓴᓕᐊᑦ</a:t>
            </a:r>
            <a:endParaRPr lang="en-US" dirty="0"/>
          </a:p>
        </p:txBody>
      </p:sp>
      <p:sp>
        <p:nvSpPr>
          <p:cNvPr id="3" name="Text Placeholder 2"/>
          <p:cNvSpPr>
            <a:spLocks noGrp="1"/>
          </p:cNvSpPr>
          <p:nvPr>
            <p:ph type="body" idx="1"/>
          </p:nvPr>
        </p:nvSpPr>
        <p:spPr>
          <a:solidFill>
            <a:srgbClr val="00B050"/>
          </a:solidFill>
        </p:spPr>
        <p:txBody>
          <a:bodyPr>
            <a:normAutofit lnSpcReduction="10000"/>
          </a:bodyPr>
          <a:lstStyle/>
          <a:p>
            <a:r>
              <a:rPr lang="en-CA" dirty="0" smtClean="0">
                <a:solidFill>
                  <a:schemeClr val="bg1"/>
                </a:solidFill>
              </a:rPr>
              <a:t>Resolution</a:t>
            </a:r>
            <a:endParaRPr lang="en-CA" dirty="0">
              <a:solidFill>
                <a:schemeClr val="bg1"/>
              </a:solidFill>
            </a:endParaRPr>
          </a:p>
        </p:txBody>
      </p:sp>
      <p:sp>
        <p:nvSpPr>
          <p:cNvPr id="4" name="Content Placeholder 3"/>
          <p:cNvSpPr>
            <a:spLocks noGrp="1"/>
          </p:cNvSpPr>
          <p:nvPr>
            <p:ph sz="half" idx="2"/>
          </p:nvPr>
        </p:nvSpPr>
        <p:spPr/>
        <p:txBody>
          <a:bodyPr>
            <a:normAutofit/>
          </a:bodyPr>
          <a:lstStyle/>
          <a:p>
            <a:r>
              <a:rPr lang="en-CA" dirty="0" smtClean="0"/>
              <a:t>AEM has:</a:t>
            </a:r>
          </a:p>
          <a:p>
            <a:pPr lvl="1"/>
            <a:r>
              <a:rPr lang="en-CA" dirty="0" smtClean="0"/>
              <a:t>Provided additional model input information </a:t>
            </a:r>
          </a:p>
          <a:p>
            <a:pPr lvl="1"/>
            <a:r>
              <a:rPr lang="en-CA" dirty="0" smtClean="0"/>
              <a:t>Modeled effluent dispersion using colder temperature (4</a:t>
            </a:r>
            <a:r>
              <a:rPr lang="en-CA" baseline="30000" dirty="0" smtClean="0"/>
              <a:t>o</a:t>
            </a:r>
            <a:r>
              <a:rPr lang="en-CA" dirty="0" smtClean="0"/>
              <a:t>C) and found the density change had </a:t>
            </a:r>
            <a:r>
              <a:rPr lang="en-CA" i="1" dirty="0" smtClean="0"/>
              <a:t>“little to no impact on the dilution factors or the conclusions”</a:t>
            </a:r>
            <a:endParaRPr lang="en-CA" i="1" dirty="0"/>
          </a:p>
        </p:txBody>
      </p:sp>
      <p:sp>
        <p:nvSpPr>
          <p:cNvPr id="6" name="Content Placeholder 5"/>
          <p:cNvSpPr>
            <a:spLocks noGrp="1"/>
          </p:cNvSpPr>
          <p:nvPr>
            <p:ph sz="quarter" idx="4"/>
          </p:nvPr>
        </p:nvSpPr>
        <p:spPr/>
        <p:txBody>
          <a:bodyPr>
            <a:normAutofit/>
          </a:bodyPr>
          <a:lstStyle/>
          <a:p>
            <a:pPr lvl="0"/>
            <a:r>
              <a:rPr lang="en-US" dirty="0" smtClean="0"/>
              <a:t>AEM </a:t>
            </a:r>
            <a:r>
              <a:rPr lang="en-US" dirty="0" err="1"/>
              <a:t>ᐃᒪᓐᓇᐃᓯᒪᕗᖅ</a:t>
            </a:r>
            <a:r>
              <a:rPr lang="en-US" dirty="0"/>
              <a:t>:</a:t>
            </a:r>
          </a:p>
          <a:p>
            <a:pPr lvl="1"/>
            <a:r>
              <a:rPr lang="en-US" dirty="0" err="1"/>
              <a:t>ᑕᑯᔭᒃᓴᒃᑲᓐᓂᕐᓂᒃ</a:t>
            </a:r>
            <a:r>
              <a:rPr lang="en-US" dirty="0"/>
              <a:t> </a:t>
            </a:r>
            <a:r>
              <a:rPr lang="en-US" dirty="0" err="1"/>
              <a:t>ᓴᖅᑭᑦᑎᓯᒪᕗᑦ</a:t>
            </a:r>
            <a:endParaRPr lang="en-US" dirty="0"/>
          </a:p>
          <a:p>
            <a:pPr lvl="1"/>
            <a:r>
              <a:rPr lang="en-US" dirty="0" err="1"/>
              <a:t>ᐃᒪᐃᑦ</a:t>
            </a:r>
            <a:r>
              <a:rPr lang="en-US" dirty="0"/>
              <a:t> </a:t>
            </a:r>
            <a:r>
              <a:rPr lang="en-US" dirty="0" err="1"/>
              <a:t>ᒥᒃᓵᓄᑦ</a:t>
            </a:r>
            <a:r>
              <a:rPr lang="en-US" dirty="0"/>
              <a:t> </a:t>
            </a:r>
            <a:r>
              <a:rPr lang="en-US" dirty="0" err="1"/>
              <a:t>ᓴᖅᑭᑦᑎᓯᒪᒃᑲᓐᓂᖅᐳᑦ</a:t>
            </a:r>
            <a:r>
              <a:rPr lang="en-US" dirty="0"/>
              <a:t> </a:t>
            </a:r>
            <a:r>
              <a:rPr lang="en-US" dirty="0" err="1"/>
              <a:t>ᐊᑐᖅᖢᓂᒃ</a:t>
            </a:r>
            <a:r>
              <a:rPr lang="en-US" dirty="0"/>
              <a:t> </a:t>
            </a:r>
            <a:r>
              <a:rPr lang="en-US" dirty="0" err="1"/>
              <a:t>ᐃᒃᑮᕐᓇᕐᓂᖅᓴᒥᒃ</a:t>
            </a:r>
            <a:r>
              <a:rPr lang="en-US" dirty="0"/>
              <a:t> </a:t>
            </a:r>
            <a:r>
              <a:rPr lang="en-US" dirty="0" err="1"/>
              <a:t>ᓯᓚ</a:t>
            </a:r>
            <a:r>
              <a:rPr lang="en-US" dirty="0"/>
              <a:t> 4 </a:t>
            </a:r>
            <a:r>
              <a:rPr lang="en-US" dirty="0" err="1"/>
              <a:t>ᒥᒃ</a:t>
            </a:r>
            <a:r>
              <a:rPr lang="en-US" dirty="0"/>
              <a:t> </a:t>
            </a:r>
            <a:r>
              <a:rPr lang="en-US" dirty="0" err="1"/>
              <a:t>ᐅᖅᑰᓂᖃᖅᑎᓪᓗᒍ</a:t>
            </a:r>
            <a:r>
              <a:rPr lang="en-US" dirty="0"/>
              <a:t> </a:t>
            </a:r>
            <a:r>
              <a:rPr lang="en-US" dirty="0" err="1"/>
              <a:t>ᐊᒻᒪ</a:t>
            </a:r>
            <a:r>
              <a:rPr lang="en-US" dirty="0"/>
              <a:t> </a:t>
            </a:r>
            <a:r>
              <a:rPr lang="en-US" dirty="0" err="1"/>
              <a:t>ᑐᑭᓯᓚᐅᖅᐳᑦ</a:t>
            </a:r>
            <a:r>
              <a:rPr lang="en-US" dirty="0"/>
              <a:t> </a:t>
            </a:r>
            <a:r>
              <a:rPr lang="en-US" dirty="0" err="1"/>
              <a:t>ᐃᒪᐅᑉ</a:t>
            </a:r>
            <a:r>
              <a:rPr lang="en-US" dirty="0"/>
              <a:t> </a:t>
            </a:r>
            <a:r>
              <a:rPr lang="en-US" dirty="0" err="1"/>
              <a:t>ᑭᓂᕐᓂᐋ</a:t>
            </a:r>
            <a:r>
              <a:rPr lang="en-US" dirty="0"/>
              <a:t> </a:t>
            </a:r>
            <a:r>
              <a:rPr lang="en-US" dirty="0" err="1"/>
              <a:t>ᐃᒃᐱᖕᓇᕐᓂᖃᓚᐅᖏᓚᖅ</a:t>
            </a:r>
            <a:r>
              <a:rPr lang="en-US" dirty="0"/>
              <a:t> </a:t>
            </a:r>
            <a:r>
              <a:rPr lang="en-US" dirty="0" err="1"/>
              <a:t>ᐃᕐᕈᖅᑕᐅᓂᖓᓂᒃ</a:t>
            </a:r>
            <a:r>
              <a:rPr lang="en-US" dirty="0"/>
              <a:t> </a:t>
            </a:r>
            <a:r>
              <a:rPr lang="en-US" dirty="0" err="1"/>
              <a:t>ᐃᒪᕐᓘᑎᐅᑉ</a:t>
            </a:r>
            <a:endParaRPr lang="en-US" dirty="0"/>
          </a:p>
        </p:txBody>
      </p:sp>
      <p:sp>
        <p:nvSpPr>
          <p:cNvPr id="7" name="Text Placeholder 4"/>
          <p:cNvSpPr>
            <a:spLocks noGrp="1"/>
          </p:cNvSpPr>
          <p:nvPr>
            <p:ph type="body" sz="quarter" idx="3"/>
          </p:nvPr>
        </p:nvSpPr>
        <p:spPr>
          <a:solidFill>
            <a:srgbClr val="00B050"/>
          </a:solidFill>
        </p:spPr>
        <p:txBody>
          <a:bodyPr>
            <a:normAutofit lnSpcReduction="10000"/>
          </a:bodyPr>
          <a:lstStyle/>
          <a:p>
            <a:r>
              <a:rPr lang="en-US" dirty="0" err="1"/>
              <a:t>ᐊᖏᖃᑎᒌᖕᓂᖅ</a:t>
            </a:r>
            <a:endParaRPr lang="en-US" dirty="0"/>
          </a:p>
        </p:txBody>
      </p:sp>
    </p:spTree>
    <p:extLst>
      <p:ext uri="{BB962C8B-B14F-4D97-AF65-F5344CB8AC3E}">
        <p14:creationId xmlns:p14="http://schemas.microsoft.com/office/powerpoint/2010/main" val="3888263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KIA-WL-11: Significance Thresholds for Water Quality, Sediment Quality, and Fish Tissue </a:t>
            </a:r>
            <a:r>
              <a:rPr lang="en-CA" dirty="0" smtClean="0"/>
              <a:t>Chemistry</a:t>
            </a:r>
            <a:br>
              <a:rPr lang="en-CA" dirty="0" smtClean="0"/>
            </a:br>
            <a:r>
              <a:rPr lang="en-US" dirty="0" smtClean="0"/>
              <a:t>KIA-WL-11  </a:t>
            </a:r>
            <a:r>
              <a:rPr lang="en-US" dirty="0" err="1"/>
              <a:t>ᖃᐅᔨᒋᐊᕐᓃᑦ</a:t>
            </a:r>
            <a:r>
              <a:rPr lang="en-US" dirty="0"/>
              <a:t> </a:t>
            </a:r>
            <a:r>
              <a:rPr lang="en-US" dirty="0" err="1"/>
              <a:t>ᑐᙵᕕᒃᓴᖏᑦ</a:t>
            </a:r>
            <a:r>
              <a:rPr lang="en-US" dirty="0"/>
              <a:t> </a:t>
            </a:r>
            <a:r>
              <a:rPr lang="en-US" dirty="0" err="1"/>
              <a:t>ᐃᒪᕐᒧᑦ</a:t>
            </a:r>
            <a:r>
              <a:rPr lang="en-US" dirty="0"/>
              <a:t>, </a:t>
            </a:r>
            <a:r>
              <a:rPr lang="en-US" dirty="0" err="1"/>
              <a:t>ᑕᓯᕋᐅᑉ</a:t>
            </a:r>
            <a:r>
              <a:rPr lang="en-US" dirty="0"/>
              <a:t> </a:t>
            </a:r>
            <a:r>
              <a:rPr lang="en-US" dirty="0" err="1"/>
              <a:t>ᓇᑎᐋᑕ</a:t>
            </a:r>
            <a:r>
              <a:rPr lang="en-US" dirty="0"/>
              <a:t> </a:t>
            </a:r>
            <a:r>
              <a:rPr lang="en-US" dirty="0" err="1"/>
              <a:t>ᒥᒃᓵᓄᑦ</a:t>
            </a:r>
            <a:r>
              <a:rPr lang="en-US" dirty="0"/>
              <a:t> </a:t>
            </a:r>
            <a:r>
              <a:rPr lang="en-US" dirty="0" err="1"/>
              <a:t>ᓈᒻᒪᖕᓂᖏᑦ</a:t>
            </a:r>
            <a:r>
              <a:rPr lang="en-US" dirty="0"/>
              <a:t> </a:t>
            </a:r>
            <a:r>
              <a:rPr lang="en-US" dirty="0" err="1"/>
              <a:t>ᐊᒻᒪ</a:t>
            </a:r>
            <a:r>
              <a:rPr lang="en-US" dirty="0"/>
              <a:t> </a:t>
            </a:r>
            <a:r>
              <a:rPr lang="en-US" dirty="0" err="1"/>
              <a:t>ᐃᒪᕐᒥᐅᑕᐃᑦ</a:t>
            </a:r>
            <a:r>
              <a:rPr lang="en-US" dirty="0"/>
              <a:t> </a:t>
            </a:r>
            <a:r>
              <a:rPr lang="en-US" dirty="0" err="1"/>
              <a:t>ᐊᒥᕋᖏᑦᑕ</a:t>
            </a:r>
            <a:r>
              <a:rPr lang="en-US" dirty="0"/>
              <a:t> </a:t>
            </a:r>
            <a:r>
              <a:rPr lang="en-US" dirty="0" err="1"/>
              <a:t>ᒥᒃᓵᓄᑦ</a:t>
            </a:r>
            <a:r>
              <a:rPr lang="en-US" dirty="0"/>
              <a:t> </a:t>
            </a:r>
            <a:r>
              <a:rPr lang="en-US" dirty="0" err="1"/>
              <a:t>ᖃᐅᔨᓴᕐᓃᑦ</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smtClean="0"/>
              <a:t>AEM has proposed three significance thresholds which do not directly address changes to water quality, quantity, flow, sediment quality or fish tissue chemistry</a:t>
            </a:r>
          </a:p>
          <a:p>
            <a:r>
              <a:rPr lang="en-CA" dirty="0" smtClean="0"/>
              <a:t>Thresholds do not address </a:t>
            </a:r>
            <a:r>
              <a:rPr lang="en-CA" dirty="0"/>
              <a:t>the loss of cultural value to </a:t>
            </a:r>
            <a:r>
              <a:rPr lang="en-CA" dirty="0" smtClean="0"/>
              <a:t>Inuit</a:t>
            </a:r>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a:bodyPr>
          <a:lstStyle/>
          <a:p>
            <a:pPr lvl="0"/>
            <a:r>
              <a:rPr lang="en-US" dirty="0" smtClean="0"/>
              <a:t>AEM </a:t>
            </a:r>
            <a:r>
              <a:rPr lang="en-US" dirty="0" err="1"/>
              <a:t>ᐱᖓᓱᓂᒃ</a:t>
            </a:r>
            <a:r>
              <a:rPr lang="en-US" dirty="0"/>
              <a:t> </a:t>
            </a:r>
            <a:r>
              <a:rPr lang="en-US" dirty="0" err="1"/>
              <a:t>ᑐᙵᕕᒃᓴᓂᒃ</a:t>
            </a:r>
            <a:r>
              <a:rPr lang="en-US" dirty="0"/>
              <a:t> </a:t>
            </a:r>
            <a:r>
              <a:rPr lang="en-US" dirty="0" err="1"/>
              <a:t>ᖃᐅᔨᒪᓂᕐᒧᑦ</a:t>
            </a:r>
            <a:r>
              <a:rPr lang="en-US" dirty="0"/>
              <a:t> </a:t>
            </a:r>
            <a:r>
              <a:rPr lang="en-US" dirty="0" err="1"/>
              <a:t>ᓴᖅᑭᑦᑎᔪᒪᖕᒪᑕ</a:t>
            </a:r>
            <a:r>
              <a:rPr lang="en-US" dirty="0"/>
              <a:t> </a:t>
            </a:r>
            <a:r>
              <a:rPr lang="en-US" dirty="0" err="1"/>
              <a:t>ᔭᐅᔨᔾᔪᑕᐅᓇᔭᖏᑦᑐᓂᒃ</a:t>
            </a:r>
            <a:r>
              <a:rPr lang="en-US" dirty="0"/>
              <a:t> </a:t>
            </a:r>
            <a:r>
              <a:rPr lang="en-US" dirty="0" err="1"/>
              <a:t>ᐃᒪᐅᑉ</a:t>
            </a:r>
            <a:r>
              <a:rPr lang="en-US" dirty="0"/>
              <a:t> </a:t>
            </a:r>
            <a:r>
              <a:rPr lang="en-US" dirty="0" err="1"/>
              <a:t>ᐊᓯᔾᔨᕋᔭᖅᐸᑦ</a:t>
            </a:r>
            <a:r>
              <a:rPr lang="en-US" dirty="0"/>
              <a:t> </a:t>
            </a:r>
            <a:r>
              <a:rPr lang="en-US" dirty="0" err="1"/>
              <a:t>ᐃᒪᑦᑎᐊᕙᐅᓂᐋ</a:t>
            </a:r>
            <a:r>
              <a:rPr lang="en-US" dirty="0"/>
              <a:t>, </a:t>
            </a:r>
            <a:r>
              <a:rPr lang="en-US" dirty="0" err="1"/>
              <a:t>ᑰᖕᓂᖓ</a:t>
            </a:r>
            <a:r>
              <a:rPr lang="en-US" dirty="0"/>
              <a:t>, </a:t>
            </a:r>
            <a:r>
              <a:rPr lang="en-US" dirty="0" err="1"/>
              <a:t>ᐃᒪᒃᖠᓂᖓ</a:t>
            </a:r>
            <a:r>
              <a:rPr lang="en-US" dirty="0"/>
              <a:t>, </a:t>
            </a:r>
            <a:r>
              <a:rPr lang="en-US" dirty="0" err="1"/>
              <a:t>ᓇᑎᐋ</a:t>
            </a:r>
            <a:r>
              <a:rPr lang="en-US" dirty="0"/>
              <a:t> </a:t>
            </a:r>
            <a:r>
              <a:rPr lang="en-US" dirty="0" err="1"/>
              <a:t>ᐱᐅᔪᓐᓂᕐᐸᓪᓕᐊᓂᖓ</a:t>
            </a:r>
            <a:r>
              <a:rPr lang="en-US" dirty="0"/>
              <a:t>, </a:t>
            </a:r>
            <a:r>
              <a:rPr lang="en-US" dirty="0" err="1"/>
              <a:t>ᐅᕝᕙᓗᓐᓃᑦ</a:t>
            </a:r>
            <a:r>
              <a:rPr lang="en-US" dirty="0"/>
              <a:t> </a:t>
            </a:r>
            <a:r>
              <a:rPr lang="en-US" dirty="0" err="1"/>
              <a:t>ᐊᒥᕋᕐᓗᓕᕋᔭᕐᓂᖏᑦ</a:t>
            </a:r>
            <a:r>
              <a:rPr lang="en-US" dirty="0"/>
              <a:t> </a:t>
            </a:r>
            <a:r>
              <a:rPr lang="en-US" dirty="0" err="1"/>
              <a:t>ᐃᖃᓗᐃᑦ</a:t>
            </a:r>
            <a:r>
              <a:rPr lang="en-US" dirty="0"/>
              <a:t>.</a:t>
            </a:r>
          </a:p>
          <a:p>
            <a:pPr lvl="0"/>
            <a:r>
              <a:rPr lang="en-US" dirty="0" err="1"/>
              <a:t>ᖃᐅᔨᒪᓂᖏᑦ</a:t>
            </a:r>
            <a:r>
              <a:rPr lang="en-US" dirty="0"/>
              <a:t> </a:t>
            </a:r>
            <a:r>
              <a:rPr lang="en-US" dirty="0" err="1"/>
              <a:t>ᐅᖃᐅᓯᖃᖏᒻᒪᑕ</a:t>
            </a:r>
            <a:r>
              <a:rPr lang="en-US" dirty="0"/>
              <a:t> </a:t>
            </a:r>
            <a:r>
              <a:rPr lang="en-US" dirty="0" err="1"/>
              <a:t>ᐃᓂᐅᑦ</a:t>
            </a:r>
            <a:r>
              <a:rPr lang="en-US" dirty="0"/>
              <a:t> </a:t>
            </a:r>
            <a:r>
              <a:rPr lang="en-US" dirty="0" err="1"/>
              <a:t>ᐃᓅᓂᖏᓐᓄᑦ</a:t>
            </a:r>
            <a:r>
              <a:rPr lang="en-US" dirty="0"/>
              <a:t> </a:t>
            </a:r>
            <a:r>
              <a:rPr lang="en-US" dirty="0" err="1"/>
              <a:t>ᐊᒃᑐᐋᔪᓂᒃ</a:t>
            </a:r>
            <a:endParaRPr lang="en-US" dirty="0"/>
          </a:p>
        </p:txBody>
      </p:sp>
    </p:spTree>
    <p:extLst>
      <p:ext uri="{BB962C8B-B14F-4D97-AF65-F5344CB8AC3E}">
        <p14:creationId xmlns:p14="http://schemas.microsoft.com/office/powerpoint/2010/main" val="905996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356" y="237728"/>
            <a:ext cx="8363272" cy="1239416"/>
          </a:xfrm>
        </p:spPr>
        <p:txBody>
          <a:bodyPr>
            <a:normAutofit fontScale="90000"/>
          </a:bodyPr>
          <a:lstStyle/>
          <a:p>
            <a:r>
              <a:rPr lang="en-CA" dirty="0"/>
              <a:t>KIA-WL-11: Significance Thresholds for Water Quality, Sediment Quality, and Fish Tissue </a:t>
            </a:r>
            <a:r>
              <a:rPr lang="en-CA" dirty="0" smtClean="0"/>
              <a:t>Chemistry</a:t>
            </a:r>
            <a:r>
              <a:rPr lang="en-US" dirty="0"/>
              <a:t> KIA-WL-11  </a:t>
            </a:r>
            <a:r>
              <a:rPr lang="en-US" dirty="0" err="1"/>
              <a:t>ᖃᐅᔨᒋᐊᕐᓃᑦ</a:t>
            </a:r>
            <a:r>
              <a:rPr lang="en-US" dirty="0"/>
              <a:t> </a:t>
            </a:r>
            <a:r>
              <a:rPr lang="en-US" dirty="0" err="1"/>
              <a:t>ᑐᙵᕕᒃᓴᖏᑦ</a:t>
            </a:r>
            <a:r>
              <a:rPr lang="en-US" dirty="0"/>
              <a:t> </a:t>
            </a:r>
            <a:r>
              <a:rPr lang="en-US" dirty="0" err="1"/>
              <a:t>ᐃᒪᕐᒧᑦ</a:t>
            </a:r>
            <a:r>
              <a:rPr lang="en-US" dirty="0"/>
              <a:t>, </a:t>
            </a:r>
            <a:r>
              <a:rPr lang="en-US" dirty="0" err="1"/>
              <a:t>ᑕᓯᕋᐅᑉ</a:t>
            </a:r>
            <a:r>
              <a:rPr lang="en-US" dirty="0"/>
              <a:t> </a:t>
            </a:r>
            <a:r>
              <a:rPr lang="en-US" dirty="0" err="1"/>
              <a:t>ᓇᑎᐋᑕ</a:t>
            </a:r>
            <a:r>
              <a:rPr lang="en-US" dirty="0"/>
              <a:t> </a:t>
            </a:r>
            <a:r>
              <a:rPr lang="en-US" dirty="0" err="1"/>
              <a:t>ᒥᒃᓵᓄᑦ</a:t>
            </a:r>
            <a:r>
              <a:rPr lang="en-US" dirty="0"/>
              <a:t> </a:t>
            </a:r>
            <a:r>
              <a:rPr lang="en-US" dirty="0" err="1"/>
              <a:t>ᓈᒻᒪᖕᓂᖏᑦ</a:t>
            </a:r>
            <a:r>
              <a:rPr lang="en-US" dirty="0"/>
              <a:t> </a:t>
            </a:r>
            <a:r>
              <a:rPr lang="en-US" dirty="0" err="1"/>
              <a:t>ᐊᒻᒪ</a:t>
            </a:r>
            <a:r>
              <a:rPr lang="en-US" dirty="0"/>
              <a:t> </a:t>
            </a:r>
            <a:r>
              <a:rPr lang="en-US" dirty="0" err="1"/>
              <a:t>ᐃᒪᕐᒥᐅᑕᐃᑦ</a:t>
            </a:r>
            <a:r>
              <a:rPr lang="en-US" dirty="0"/>
              <a:t> </a:t>
            </a:r>
            <a:r>
              <a:rPr lang="en-US" dirty="0" err="1"/>
              <a:t>ᐊᒥᕋᖏᑦᑕ</a:t>
            </a:r>
            <a:r>
              <a:rPr lang="en-US" dirty="0"/>
              <a:t> </a:t>
            </a:r>
            <a:r>
              <a:rPr lang="en-US" dirty="0" err="1"/>
              <a:t>ᒥᒃᓵᓄᑦ</a:t>
            </a:r>
            <a:r>
              <a:rPr lang="en-US" dirty="0"/>
              <a:t> </a:t>
            </a:r>
            <a:r>
              <a:rPr lang="en-US" dirty="0" err="1"/>
              <a:t>ᖃᐅᔨᓴᕐᓃᑦ</a:t>
            </a:r>
            <a:endParaRPr lang="en-CA" dirty="0"/>
          </a:p>
        </p:txBody>
      </p:sp>
      <p:sp>
        <p:nvSpPr>
          <p:cNvPr id="4" name="Content Placeholder 3"/>
          <p:cNvSpPr>
            <a:spLocks noGrp="1"/>
          </p:cNvSpPr>
          <p:nvPr>
            <p:ph sz="half" idx="2"/>
          </p:nvPr>
        </p:nvSpPr>
        <p:spPr/>
        <p:txBody>
          <a:bodyPr>
            <a:normAutofit fontScale="92500" lnSpcReduction="20000"/>
          </a:bodyPr>
          <a:lstStyle/>
          <a:p>
            <a:r>
              <a:rPr lang="en-CA" dirty="0" smtClean="0"/>
              <a:t>The NWB should require AEM to host a working </a:t>
            </a:r>
            <a:r>
              <a:rPr lang="en-CA" dirty="0"/>
              <a:t>group </a:t>
            </a:r>
            <a:r>
              <a:rPr lang="en-CA" dirty="0" smtClean="0"/>
              <a:t>to </a:t>
            </a:r>
          </a:p>
          <a:p>
            <a:pPr lvl="1"/>
            <a:r>
              <a:rPr lang="en-CA" dirty="0" smtClean="0"/>
              <a:t>Determine significance thresholds to specific aquatic VEC</a:t>
            </a:r>
          </a:p>
          <a:p>
            <a:pPr lvl="1"/>
            <a:r>
              <a:rPr lang="en-CA" dirty="0" smtClean="0"/>
              <a:t>Incorporate cultural </a:t>
            </a:r>
            <a:r>
              <a:rPr lang="en-CA" dirty="0"/>
              <a:t>value to Inuit </a:t>
            </a:r>
            <a:r>
              <a:rPr lang="en-CA" dirty="0" smtClean="0"/>
              <a:t>in assessing project related changes to the environment</a:t>
            </a:r>
          </a:p>
          <a:p>
            <a:r>
              <a:rPr lang="en-CA" dirty="0" smtClean="0"/>
              <a:t>This request is in line with AEM’s commitment to collaborate with the KIA to modify the Aquatic Environment Monitoring Program and incorporate IQ into the monitoring programs</a:t>
            </a:r>
          </a:p>
          <a:p>
            <a:r>
              <a:rPr lang="en-CA" dirty="0" smtClean="0"/>
              <a:t>This can be explored during the discussions committed to in</a:t>
            </a:r>
            <a:br>
              <a:rPr lang="en-CA" dirty="0" smtClean="0"/>
            </a:br>
            <a:r>
              <a:rPr lang="en-CA" dirty="0" smtClean="0"/>
              <a:t>KIA-WL-04</a:t>
            </a:r>
          </a:p>
        </p:txBody>
      </p:sp>
      <p:sp>
        <p:nvSpPr>
          <p:cNvPr id="6" name="Content Placeholder 5"/>
          <p:cNvSpPr>
            <a:spLocks noGrp="1"/>
          </p:cNvSpPr>
          <p:nvPr>
            <p:ph sz="quarter" idx="4"/>
          </p:nvPr>
        </p:nvSpPr>
        <p:spPr>
          <a:xfrm>
            <a:off x="4751512" y="2117790"/>
            <a:ext cx="4392488" cy="4608512"/>
          </a:xfrm>
        </p:spPr>
        <p:txBody>
          <a:bodyPr>
            <a:normAutofit fontScale="77500" lnSpcReduction="20000"/>
          </a:bodyPr>
          <a:lstStyle/>
          <a:p>
            <a:r>
              <a:rPr lang="en-US" dirty="0" err="1" smtClean="0"/>
              <a:t>ᐃᒪᓕᕆᔨᒃᑯᑦ</a:t>
            </a:r>
            <a:r>
              <a:rPr lang="en-US" dirty="0" smtClean="0"/>
              <a:t> </a:t>
            </a:r>
            <a:r>
              <a:rPr lang="en-US" dirty="0"/>
              <a:t>NWB </a:t>
            </a:r>
            <a:r>
              <a:rPr lang="en-US" dirty="0" err="1"/>
              <a:t>ᑎᓕᓯᓇᔭᕐᒪᑕ</a:t>
            </a:r>
            <a:r>
              <a:rPr lang="en-US" dirty="0"/>
              <a:t> AEM </a:t>
            </a:r>
            <a:r>
              <a:rPr lang="en-US" dirty="0" err="1"/>
              <a:t>ᑯᓐᓂᒃ</a:t>
            </a:r>
            <a:r>
              <a:rPr lang="en-US" dirty="0"/>
              <a:t> </a:t>
            </a:r>
            <a:r>
              <a:rPr lang="en-US" dirty="0" err="1"/>
              <a:t>ᑎᒥᓕᐅᖁᓗᒋᑦ</a:t>
            </a:r>
            <a:r>
              <a:rPr lang="en-US" dirty="0"/>
              <a:t> </a:t>
            </a:r>
            <a:r>
              <a:rPr lang="en-US" dirty="0" err="1"/>
              <a:t>ᐱᓕᕆᓂᐊᖅᑐᓂᒃ</a:t>
            </a:r>
            <a:r>
              <a:rPr lang="en-US" dirty="0"/>
              <a:t> </a:t>
            </a:r>
            <a:r>
              <a:rPr lang="en-US" dirty="0" err="1"/>
              <a:t>ᐅᑯᓂᖓ</a:t>
            </a:r>
            <a:endParaRPr lang="en-US" dirty="0"/>
          </a:p>
          <a:p>
            <a:pPr lvl="1"/>
            <a:r>
              <a:rPr lang="en-US" dirty="0" err="1"/>
              <a:t>ᓴᖅᑭᑦᑎᓗᑎᒃ</a:t>
            </a:r>
            <a:r>
              <a:rPr lang="en-US" dirty="0"/>
              <a:t> </a:t>
            </a:r>
            <a:r>
              <a:rPr lang="en-US" dirty="0" err="1"/>
              <a:t>ᐆᒃᑐᕋᐅᑎᒃᓴᓂᒃ</a:t>
            </a:r>
            <a:r>
              <a:rPr lang="en-US" dirty="0"/>
              <a:t> </a:t>
            </a:r>
            <a:r>
              <a:rPr lang="en-US" dirty="0" err="1"/>
              <a:t>ᖃᐅᒪᔾᔪᑕᐅᓂᐊᖅᑐᓂᒃ</a:t>
            </a:r>
            <a:r>
              <a:rPr lang="en-US" dirty="0"/>
              <a:t> </a:t>
            </a:r>
            <a:r>
              <a:rPr lang="en-US" dirty="0" err="1"/>
              <a:t>ᐃᒪᕐᒥᐅᑕᓄᑦ</a:t>
            </a:r>
            <a:r>
              <a:rPr lang="en-US" dirty="0"/>
              <a:t> </a:t>
            </a:r>
            <a:r>
              <a:rPr lang="en-US" dirty="0" err="1"/>
              <a:t>ᐱᕈᖅᑐᖏᓐᓄᓪᓗ</a:t>
            </a:r>
            <a:endParaRPr lang="en-US" dirty="0"/>
          </a:p>
          <a:p>
            <a:pPr lvl="1"/>
            <a:r>
              <a:rPr lang="en-US" dirty="0" err="1"/>
              <a:t>ᐃᓚᐅᑎᓪᓗᒋᑦ</a:t>
            </a:r>
            <a:r>
              <a:rPr lang="en-US" dirty="0"/>
              <a:t> </a:t>
            </a:r>
            <a:r>
              <a:rPr lang="en-US" dirty="0" err="1"/>
              <a:t>ᐃᓄᐃᑦ</a:t>
            </a:r>
            <a:r>
              <a:rPr lang="en-US" dirty="0"/>
              <a:t> </a:t>
            </a:r>
            <a:r>
              <a:rPr lang="en-US" dirty="0" err="1"/>
              <a:t>ᐅᐱᒋᔭᖏᑦ</a:t>
            </a:r>
            <a:r>
              <a:rPr lang="en-US" dirty="0"/>
              <a:t> </a:t>
            </a:r>
            <a:r>
              <a:rPr lang="en-US" dirty="0" err="1"/>
              <a:t>ᖃᐅᔨᓴᓕᕌᖓᑕ</a:t>
            </a:r>
            <a:r>
              <a:rPr lang="en-US" dirty="0"/>
              <a:t> </a:t>
            </a:r>
            <a:r>
              <a:rPr lang="en-US" dirty="0" err="1"/>
              <a:t>ᐊᕙᑎᐅᑉ</a:t>
            </a:r>
            <a:r>
              <a:rPr lang="en-US" dirty="0"/>
              <a:t> </a:t>
            </a:r>
            <a:r>
              <a:rPr lang="en-US" dirty="0" err="1"/>
              <a:t>ᐊᓯᔾᔨᖅᐸᓪᓕᐊᓂᖏᓐᓂᒃ</a:t>
            </a:r>
            <a:r>
              <a:rPr lang="en-US" dirty="0"/>
              <a:t>.</a:t>
            </a:r>
          </a:p>
          <a:p>
            <a:pPr lvl="0"/>
            <a:r>
              <a:rPr lang="en-US" dirty="0" err="1"/>
              <a:t>ᑖᒻᓇ</a:t>
            </a:r>
            <a:r>
              <a:rPr lang="en-US" dirty="0"/>
              <a:t> </a:t>
            </a:r>
            <a:r>
              <a:rPr lang="en-US" dirty="0" err="1"/>
              <a:t>ᑐᒃᓯᕋᐅᑦ</a:t>
            </a:r>
            <a:r>
              <a:rPr lang="en-US" dirty="0"/>
              <a:t> </a:t>
            </a:r>
            <a:r>
              <a:rPr lang="en-US" dirty="0" err="1"/>
              <a:t>ᒪᓕᒃᑐᖅ</a:t>
            </a:r>
            <a:r>
              <a:rPr lang="en-US" dirty="0"/>
              <a:t> AEM </a:t>
            </a:r>
            <a:r>
              <a:rPr lang="en-US" dirty="0" err="1"/>
              <a:t>ᑯᑦ</a:t>
            </a:r>
            <a:r>
              <a:rPr lang="en-US" dirty="0"/>
              <a:t> </a:t>
            </a:r>
            <a:r>
              <a:rPr lang="en-US" dirty="0" err="1"/>
              <a:t>ᐱᓂᐊᕐᓂᕆᔭᖓᓂᒃ</a:t>
            </a:r>
            <a:r>
              <a:rPr lang="en-US" dirty="0"/>
              <a:t> </a:t>
            </a:r>
            <a:r>
              <a:rPr lang="en-US" dirty="0" err="1"/>
              <a:t>ᐱᓕᕆᖃᑎᖃᕐᓂᐊᕐᓂᕐᒥᒃ</a:t>
            </a:r>
            <a:r>
              <a:rPr lang="en-US" dirty="0"/>
              <a:t> ᑮ </a:t>
            </a:r>
            <a:r>
              <a:rPr lang="en-US" dirty="0" err="1"/>
              <a:t>ᐊᐄ</a:t>
            </a:r>
            <a:r>
              <a:rPr lang="en-US" dirty="0"/>
              <a:t> ᐄ </a:t>
            </a:r>
            <a:r>
              <a:rPr lang="en-US" dirty="0" err="1"/>
              <a:t>ᑯᓐᓂᒃ</a:t>
            </a:r>
            <a:r>
              <a:rPr lang="en-US" dirty="0"/>
              <a:t> </a:t>
            </a:r>
            <a:r>
              <a:rPr lang="en-US" dirty="0" err="1"/>
              <a:t>ᐊᖅᑭᒋᐊᖅᓯᓂᕐᒥᒃ</a:t>
            </a:r>
            <a:r>
              <a:rPr lang="en-US" dirty="0"/>
              <a:t> </a:t>
            </a:r>
            <a:r>
              <a:rPr lang="en-US" dirty="0" err="1"/>
              <a:t>ᐃᒪᕐᒥᐅᑕᐃᑦ</a:t>
            </a:r>
            <a:r>
              <a:rPr lang="en-US" dirty="0"/>
              <a:t> </a:t>
            </a:r>
            <a:r>
              <a:rPr lang="en-US" dirty="0" err="1"/>
              <a:t>ᖃᐅᔨᓴᕐᓂᖏᓐᓂᒃ</a:t>
            </a:r>
            <a:r>
              <a:rPr lang="en-US" dirty="0"/>
              <a:t> </a:t>
            </a:r>
            <a:r>
              <a:rPr lang="en-US" dirty="0" err="1"/>
              <a:t>ᐊᒻᒪ</a:t>
            </a:r>
            <a:r>
              <a:rPr lang="en-US" dirty="0"/>
              <a:t> </a:t>
            </a:r>
            <a:r>
              <a:rPr lang="en-US" dirty="0" err="1"/>
              <a:t>ᐃᐊᓗᑎᑦᑎᓂᕐᒥᒃ</a:t>
            </a:r>
            <a:r>
              <a:rPr lang="en-US" dirty="0"/>
              <a:t> </a:t>
            </a:r>
            <a:r>
              <a:rPr lang="en-US" dirty="0" err="1"/>
              <a:t>ᐃᓄᐃᑦ</a:t>
            </a:r>
            <a:r>
              <a:rPr lang="en-US" dirty="0"/>
              <a:t> </a:t>
            </a:r>
            <a:r>
              <a:rPr lang="en-US" dirty="0" err="1"/>
              <a:t>ᖃᐅᔨᒪᔭᑐᖃᖏᓐᓂᒃ</a:t>
            </a:r>
            <a:r>
              <a:rPr lang="en-US" dirty="0"/>
              <a:t> </a:t>
            </a:r>
            <a:r>
              <a:rPr lang="en-US" dirty="0" err="1"/>
              <a:t>ᕿᒥᕐᕈᓂᐅᓂᐊᖅᑐᓄᑦ</a:t>
            </a:r>
            <a:endParaRPr lang="en-US" dirty="0"/>
          </a:p>
          <a:p>
            <a:pPr lvl="0"/>
            <a:r>
              <a:rPr lang="en-US" dirty="0" err="1"/>
              <a:t>ᑕᒪᓐᓇ</a:t>
            </a:r>
            <a:r>
              <a:rPr lang="en-US" dirty="0"/>
              <a:t> </a:t>
            </a:r>
            <a:r>
              <a:rPr lang="en-US" dirty="0" err="1"/>
              <a:t>ᐅᖃᐅᓯᐅᔪᓐᓇᖅᑐᖅ</a:t>
            </a:r>
            <a:r>
              <a:rPr lang="en-US" dirty="0"/>
              <a:t> </a:t>
            </a:r>
            <a:r>
              <a:rPr lang="en-US" dirty="0" err="1"/>
              <a:t>ᐅᖃᓪᓚᓕᕈᑉᑕ</a:t>
            </a:r>
            <a:r>
              <a:rPr lang="en-US" dirty="0"/>
              <a:t> </a:t>
            </a:r>
            <a:r>
              <a:rPr lang="en-US" dirty="0" err="1"/>
              <a:t>ᐱᓂᐊᕐᓂᕆᔭᑉᑎᓐᓂ</a:t>
            </a:r>
            <a:r>
              <a:rPr lang="en-US" dirty="0"/>
              <a:t> </a:t>
            </a:r>
            <a:r>
              <a:rPr lang="en-US" dirty="0" err="1"/>
              <a:t>ᓇᓗᓇᐃᖅᓯᒪᔪᓂ</a:t>
            </a:r>
            <a:r>
              <a:rPr lang="en-US" dirty="0"/>
              <a:t> KIA-WL-04 ᒥ.</a:t>
            </a:r>
          </a:p>
        </p:txBody>
      </p:sp>
      <p:sp>
        <p:nvSpPr>
          <p:cNvPr id="11" name="Text Placeholder 2"/>
          <p:cNvSpPr txBox="1">
            <a:spLocks noGrp="1"/>
          </p:cNvSpPr>
          <p:nvPr>
            <p:ph type="body" idx="1"/>
          </p:nvPr>
        </p:nvSpPr>
        <p:spPr>
          <a:prstGeom prst="rect">
            <a:avLst/>
          </a:prstGeom>
          <a:solidFill>
            <a:srgbClr val="00B050"/>
          </a:solidFill>
          <a:ln w="44450" cap="flat" cmpd="sng" algn="ctr">
            <a:noFill/>
            <a:prstDash val="solid"/>
          </a:ln>
          <a:effectLst/>
        </p:spPr>
        <p:txBody>
          <a:bodyPr vert="horz" lIns="91440" tIns="45720" rIns="91440" bIns="45720" rtlCol="0" anchor="ctr">
            <a:normAutofit lnSpcReduction="10000"/>
          </a:bodyPr>
          <a:lstStyle>
            <a:lvl1pPr marL="0" indent="0" algn="ctr" defTabSz="914400" rtl="0" eaLnBrk="1" latinLnBrk="0" hangingPunct="1">
              <a:spcBef>
                <a:spcPct val="20000"/>
              </a:spcBef>
              <a:buClr>
                <a:schemeClr val="accent1"/>
              </a:buClr>
              <a:buSzPct val="85000"/>
              <a:buFontTx/>
              <a:buNone/>
              <a:defRPr sz="2000" b="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CA" dirty="0" smtClean="0">
                <a:solidFill>
                  <a:schemeClr val="bg1"/>
                </a:solidFill>
              </a:rPr>
              <a:t>Resolution</a:t>
            </a:r>
            <a:endParaRPr lang="en-CA" dirty="0">
              <a:solidFill>
                <a:schemeClr val="bg1"/>
              </a:solidFill>
            </a:endParaRPr>
          </a:p>
        </p:txBody>
      </p:sp>
      <p:sp>
        <p:nvSpPr>
          <p:cNvPr id="12" name="Text Placeholder 4"/>
          <p:cNvSpPr txBox="1">
            <a:spLocks noGrp="1"/>
          </p:cNvSpPr>
          <p:nvPr>
            <p:ph type="body" sz="quarter" idx="3"/>
          </p:nvPr>
        </p:nvSpPr>
        <p:spPr>
          <a:prstGeom prst="rect">
            <a:avLst/>
          </a:prstGeom>
          <a:solidFill>
            <a:srgbClr val="00B050"/>
          </a:solidFill>
          <a:ln w="44450" cap="flat" cmpd="sng" algn="ctr">
            <a:noFill/>
            <a:prstDash val="solid"/>
          </a:ln>
          <a:effectLst/>
        </p:spPr>
        <p:txBody>
          <a:bodyPr vert="horz" lIns="91440" tIns="45720" rIns="91440" bIns="45720" rtlCol="0" anchor="ctr">
            <a:normAutofit lnSpcReduction="10000"/>
          </a:bodyPr>
          <a:lstStyle>
            <a:lvl1pPr marL="0" indent="0" algn="ctr" defTabSz="914400" rtl="0" eaLnBrk="1" latinLnBrk="0" hangingPunct="1">
              <a:spcBef>
                <a:spcPct val="20000"/>
              </a:spcBef>
              <a:buClr>
                <a:schemeClr val="accent1"/>
              </a:buClr>
              <a:buSzPct val="85000"/>
              <a:buFontTx/>
              <a:buNone/>
              <a:defRPr lang="en-US" sz="2000" b="0" kern="1200" dirty="0" smtClean="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dirty="0" err="1"/>
              <a:t>ᐋᖅᑭᒋᐊᕈᑏᑦ</a:t>
            </a:r>
            <a:endParaRPr lang="en-US" dirty="0"/>
          </a:p>
        </p:txBody>
      </p:sp>
    </p:spTree>
    <p:extLst>
      <p:ext uri="{BB962C8B-B14F-4D97-AF65-F5344CB8AC3E}">
        <p14:creationId xmlns:p14="http://schemas.microsoft.com/office/powerpoint/2010/main" val="905390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KIA-WL-12</a:t>
            </a:r>
            <a:r>
              <a:rPr lang="en-CA" dirty="0"/>
              <a:t>: Fish Tissue </a:t>
            </a:r>
            <a:r>
              <a:rPr lang="en-CA" dirty="0" smtClean="0"/>
              <a:t>Baseline</a:t>
            </a:r>
            <a:br>
              <a:rPr lang="en-CA" dirty="0" smtClean="0"/>
            </a:br>
            <a:r>
              <a:rPr lang="en-US" dirty="0" smtClean="0"/>
              <a:t>KIA-WL-12  </a:t>
            </a:r>
            <a:r>
              <a:rPr lang="en-US" dirty="0" err="1"/>
              <a:t>ᐃᖃᓗᐃᑦ</a:t>
            </a:r>
            <a:r>
              <a:rPr lang="en-US" dirty="0"/>
              <a:t> </a:t>
            </a:r>
            <a:r>
              <a:rPr lang="en-US" dirty="0" err="1"/>
              <a:t>ᐊᒥᕋᖏᑦᑕ</a:t>
            </a:r>
            <a:r>
              <a:rPr lang="en-US" dirty="0"/>
              <a:t> </a:t>
            </a:r>
            <a:r>
              <a:rPr lang="en-US" dirty="0" err="1"/>
              <a:t>ᒥᒃᓴᓐᓄᑦ</a:t>
            </a:r>
            <a:r>
              <a:rPr lang="en-US" dirty="0"/>
              <a:t> </a:t>
            </a:r>
            <a:r>
              <a:rPr lang="en-US" dirty="0" err="1"/>
              <a:t>ᖃᐅᔨᒪᔭᐅᕙᒌᖅᑐᑦ</a:t>
            </a:r>
            <a:r>
              <a:rPr lang="en-US" dirty="0"/>
              <a:t> </a:t>
            </a:r>
            <a:r>
              <a:rPr lang="en-US" dirty="0" err="1"/>
              <a:t>ᐆᒃᑐᕋᐅᑕᐅᔪᒃᓴᓕᐊᑦ</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smtClean="0"/>
              <a:t>AEM committed to update the fish tissue baseline during the Nunavut Impact Review Board hearings</a:t>
            </a:r>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a:bodyPr>
          <a:lstStyle/>
          <a:p>
            <a:r>
              <a:rPr lang="en-US" dirty="0" smtClean="0"/>
              <a:t>AEM </a:t>
            </a:r>
            <a:r>
              <a:rPr lang="en-US" dirty="0" err="1"/>
              <a:t>ᓄᑕᐅᓯᒋᐊᖅᑎᑦᑎᓂᐊᓚᐅᖅᑐᑦ</a:t>
            </a:r>
            <a:r>
              <a:rPr lang="en-US" dirty="0"/>
              <a:t> </a:t>
            </a:r>
            <a:r>
              <a:rPr lang="en-US" dirty="0" err="1"/>
              <a:t>ᐃᖃᓗᐃᑦ</a:t>
            </a:r>
            <a:r>
              <a:rPr lang="en-US" dirty="0"/>
              <a:t> </a:t>
            </a:r>
            <a:r>
              <a:rPr lang="en-US" dirty="0" err="1"/>
              <a:t>ᐊᒥᕋᖏᑦᑕ</a:t>
            </a:r>
            <a:r>
              <a:rPr lang="en-US" dirty="0"/>
              <a:t> </a:t>
            </a:r>
            <a:r>
              <a:rPr lang="en-US" dirty="0" err="1"/>
              <a:t>ᒥᒃᓵᓄᑦ</a:t>
            </a:r>
            <a:r>
              <a:rPr lang="en-US" dirty="0"/>
              <a:t> </a:t>
            </a:r>
            <a:r>
              <a:rPr lang="en-US" dirty="0" err="1"/>
              <a:t>ᖃᐅᔨᒪᔭᒃᓴᓂᒃ</a:t>
            </a:r>
            <a:r>
              <a:rPr lang="en-US" dirty="0"/>
              <a:t> </a:t>
            </a:r>
            <a:r>
              <a:rPr lang="en-US" dirty="0" err="1"/>
              <a:t>ᓄᓇᕗᑦ</a:t>
            </a:r>
            <a:r>
              <a:rPr lang="en-US" dirty="0"/>
              <a:t> </a:t>
            </a:r>
            <a:r>
              <a:rPr lang="en-US" dirty="0" err="1"/>
              <a:t>ᕿᒥᕐᕈᔨᖏᑦ</a:t>
            </a:r>
            <a:r>
              <a:rPr lang="en-US" dirty="0"/>
              <a:t> </a:t>
            </a:r>
            <a:r>
              <a:rPr lang="en-US" dirty="0" err="1"/>
              <a:t>ᓂᕐᑉ</a:t>
            </a:r>
            <a:r>
              <a:rPr lang="en-US" dirty="0"/>
              <a:t> </a:t>
            </a:r>
            <a:r>
              <a:rPr lang="en-US" dirty="0" err="1"/>
              <a:t>ᑲᑎᒪᑎᑦᑎᑎᓪᓗᒋᑦ</a:t>
            </a:r>
            <a:r>
              <a:rPr lang="en-US" dirty="0"/>
              <a:t> </a:t>
            </a:r>
          </a:p>
        </p:txBody>
      </p:sp>
    </p:spTree>
    <p:extLst>
      <p:ext uri="{BB962C8B-B14F-4D97-AF65-F5344CB8AC3E}">
        <p14:creationId xmlns:p14="http://schemas.microsoft.com/office/powerpoint/2010/main" val="905996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KIA-WL-12</a:t>
            </a:r>
            <a:r>
              <a:rPr lang="en-CA" dirty="0"/>
              <a:t>: Fish Tissue </a:t>
            </a:r>
            <a:r>
              <a:rPr lang="en-CA" dirty="0" smtClean="0"/>
              <a:t>Baseline</a:t>
            </a:r>
            <a:br>
              <a:rPr lang="en-CA" dirty="0" smtClean="0"/>
            </a:br>
            <a:r>
              <a:rPr lang="en-US" dirty="0" smtClean="0"/>
              <a:t>KIA-WL-12  </a:t>
            </a:r>
            <a:r>
              <a:rPr lang="en-US" dirty="0" err="1"/>
              <a:t>ᐃᖃᓗᐃᑦ</a:t>
            </a:r>
            <a:r>
              <a:rPr lang="en-US" dirty="0"/>
              <a:t> </a:t>
            </a:r>
            <a:r>
              <a:rPr lang="en-US" dirty="0" err="1"/>
              <a:t>ᐊᒥᕋᖏᑦᑕ</a:t>
            </a:r>
            <a:r>
              <a:rPr lang="en-US" dirty="0"/>
              <a:t> </a:t>
            </a:r>
            <a:r>
              <a:rPr lang="en-US" dirty="0" err="1"/>
              <a:t>ᒥᒃᓴᓐᓄᑦ</a:t>
            </a:r>
            <a:r>
              <a:rPr lang="en-US" dirty="0"/>
              <a:t> </a:t>
            </a:r>
            <a:r>
              <a:rPr lang="en-US" dirty="0" err="1"/>
              <a:t>ᖃᐅᔨᒪᔭᐅᕙᒌᖅᑐᑦ</a:t>
            </a:r>
            <a:r>
              <a:rPr lang="en-US" dirty="0"/>
              <a:t> </a:t>
            </a:r>
            <a:r>
              <a:rPr lang="en-US" dirty="0" err="1"/>
              <a:t>ᐆᒃᑐᕋᐅᑕᐅᔪᒃᓴᓕᐊᑦ</a:t>
            </a:r>
            <a:r>
              <a:rPr lang="en-US" dirty="0"/>
              <a:t/>
            </a:r>
            <a:br>
              <a:rPr lang="en-US" dirty="0"/>
            </a:br>
            <a:endParaRPr lang="en-CA" dirty="0"/>
          </a:p>
        </p:txBody>
      </p:sp>
      <p:sp>
        <p:nvSpPr>
          <p:cNvPr id="3" name="Text Placeholder 2"/>
          <p:cNvSpPr>
            <a:spLocks noGrp="1"/>
          </p:cNvSpPr>
          <p:nvPr>
            <p:ph type="body" idx="1"/>
          </p:nvPr>
        </p:nvSpPr>
        <p:spPr>
          <a:solidFill>
            <a:srgbClr val="00B050"/>
          </a:solidFill>
        </p:spPr>
        <p:txBody>
          <a:bodyPr>
            <a:normAutofit lnSpcReduction="10000"/>
          </a:bodyPr>
          <a:lstStyle/>
          <a:p>
            <a:r>
              <a:rPr lang="en-CA" dirty="0" smtClean="0">
                <a:solidFill>
                  <a:schemeClr val="bg1"/>
                </a:solidFill>
              </a:rPr>
              <a:t>Resolution</a:t>
            </a:r>
            <a:endParaRPr lang="en-CA" dirty="0">
              <a:solidFill>
                <a:schemeClr val="bg1"/>
              </a:solidFill>
            </a:endParaRPr>
          </a:p>
        </p:txBody>
      </p:sp>
      <p:sp>
        <p:nvSpPr>
          <p:cNvPr id="4" name="Content Placeholder 3"/>
          <p:cNvSpPr>
            <a:spLocks noGrp="1"/>
          </p:cNvSpPr>
          <p:nvPr>
            <p:ph sz="half" idx="2"/>
          </p:nvPr>
        </p:nvSpPr>
        <p:spPr/>
        <p:txBody>
          <a:bodyPr>
            <a:normAutofit/>
          </a:bodyPr>
          <a:lstStyle/>
          <a:p>
            <a:r>
              <a:rPr lang="en-CA" dirty="0" smtClean="0"/>
              <a:t>AEM collected the fish tissue data in 2015</a:t>
            </a:r>
          </a:p>
          <a:p>
            <a:r>
              <a:rPr lang="en-CA" dirty="0" smtClean="0"/>
              <a:t>AEM has committed to </a:t>
            </a:r>
          </a:p>
          <a:p>
            <a:pPr lvl="1"/>
            <a:r>
              <a:rPr lang="en-CA" dirty="0" smtClean="0"/>
              <a:t>Update </a:t>
            </a:r>
            <a:r>
              <a:rPr lang="en-GB" dirty="0" smtClean="0"/>
              <a:t>the fish tissue baseline report prior to construction </a:t>
            </a:r>
          </a:p>
          <a:p>
            <a:pPr lvl="1"/>
            <a:r>
              <a:rPr lang="en-GB" dirty="0" smtClean="0"/>
              <a:t>Evaluate how </a:t>
            </a:r>
            <a:r>
              <a:rPr lang="en-GB" dirty="0"/>
              <a:t>the 2015 fish tissue data compares with the historical </a:t>
            </a:r>
            <a:r>
              <a:rPr lang="en-GB" dirty="0" smtClean="0"/>
              <a:t>data and if it changes assumptions presented in the Environmental Impact Statement</a:t>
            </a:r>
            <a:endParaRPr lang="en-CA" dirty="0"/>
          </a:p>
          <a:p>
            <a:pPr lvl="1"/>
            <a:endParaRPr lang="en-CA" dirty="0"/>
          </a:p>
        </p:txBody>
      </p:sp>
      <p:sp>
        <p:nvSpPr>
          <p:cNvPr id="5" name="Text Placeholder 4"/>
          <p:cNvSpPr>
            <a:spLocks noGrp="1"/>
          </p:cNvSpPr>
          <p:nvPr>
            <p:ph type="body" sz="quarter" idx="3"/>
          </p:nvPr>
        </p:nvSpPr>
        <p:spPr>
          <a:solidFill>
            <a:srgbClr val="00B050"/>
          </a:solidFill>
        </p:spPr>
        <p:txBody>
          <a:bodyPr>
            <a:normAutofit lnSpcReduction="10000"/>
          </a:bodyPr>
          <a:lstStyle/>
          <a:p>
            <a:r>
              <a:rPr lang="en-US" dirty="0" err="1"/>
              <a:t>ᐋᖅᑭᒋᐊᕈᑦ</a:t>
            </a:r>
            <a:endParaRPr lang="en-US" dirty="0"/>
          </a:p>
        </p:txBody>
      </p:sp>
      <p:sp>
        <p:nvSpPr>
          <p:cNvPr id="6" name="Content Placeholder 5"/>
          <p:cNvSpPr>
            <a:spLocks noGrp="1"/>
          </p:cNvSpPr>
          <p:nvPr>
            <p:ph sz="quarter" idx="4"/>
          </p:nvPr>
        </p:nvSpPr>
        <p:spPr/>
        <p:txBody>
          <a:bodyPr>
            <a:normAutofit/>
          </a:bodyPr>
          <a:lstStyle/>
          <a:p>
            <a:pPr lvl="0"/>
            <a:r>
              <a:rPr lang="en-US" sz="2000" dirty="0" smtClean="0"/>
              <a:t>AEM </a:t>
            </a:r>
            <a:r>
              <a:rPr lang="en-US" sz="2000" dirty="0" err="1"/>
              <a:t>ᐃᖃᓗᐃᑦ</a:t>
            </a:r>
            <a:r>
              <a:rPr lang="en-US" sz="2000" dirty="0"/>
              <a:t> </a:t>
            </a:r>
            <a:r>
              <a:rPr lang="en-US" sz="2000" dirty="0" err="1"/>
              <a:t>ᐊᒥᕋᖏᑦᑕ</a:t>
            </a:r>
            <a:r>
              <a:rPr lang="en-US" sz="2000" dirty="0"/>
              <a:t> </a:t>
            </a:r>
            <a:r>
              <a:rPr lang="en-US" sz="2000" dirty="0" err="1"/>
              <a:t>ᒥᒃᓵᓄᑦ</a:t>
            </a:r>
            <a:r>
              <a:rPr lang="en-US" sz="2000" dirty="0"/>
              <a:t> </a:t>
            </a:r>
            <a:r>
              <a:rPr lang="en-US" sz="2000" dirty="0" err="1"/>
              <a:t>ᖃᐅᔨᓴᕐᓂᖃᓚᐅᖅᑐᑦ</a:t>
            </a:r>
            <a:r>
              <a:rPr lang="en-US" sz="2000" dirty="0"/>
              <a:t> 2015 ᒥ</a:t>
            </a:r>
          </a:p>
          <a:p>
            <a:pPr lvl="0"/>
            <a:r>
              <a:rPr lang="en-US" sz="2000" dirty="0"/>
              <a:t>AEM </a:t>
            </a:r>
            <a:r>
              <a:rPr lang="en-US" sz="2000" dirty="0" err="1"/>
              <a:t>ᐱᓇᐃᕐᓂᖃᖅᐳᖅ</a:t>
            </a:r>
            <a:r>
              <a:rPr lang="en-US" sz="2000" dirty="0"/>
              <a:t> </a:t>
            </a:r>
            <a:r>
              <a:rPr lang="en-US" sz="2000" dirty="0" err="1"/>
              <a:t>ᐅᑯᓂᖓ</a:t>
            </a:r>
            <a:endParaRPr lang="en-US" sz="2000" dirty="0"/>
          </a:p>
          <a:p>
            <a:pPr lvl="1"/>
            <a:r>
              <a:rPr lang="en-US" dirty="0" err="1"/>
              <a:t>ᓄᑕᐅᓯᒋᐊᖅᑎᑦᑎᓂᐊᖅᑐᑦ</a:t>
            </a:r>
            <a:r>
              <a:rPr lang="en-US" dirty="0"/>
              <a:t> </a:t>
            </a:r>
            <a:r>
              <a:rPr lang="en-US" dirty="0" err="1"/>
              <a:t>ᐊᒥᕋᐃᑦ</a:t>
            </a:r>
            <a:r>
              <a:rPr lang="en-US" dirty="0"/>
              <a:t> </a:t>
            </a:r>
            <a:r>
              <a:rPr lang="en-US" dirty="0" err="1"/>
              <a:t>ᒥᒃᓵᓄᑦ</a:t>
            </a:r>
            <a:r>
              <a:rPr lang="en-US" dirty="0"/>
              <a:t> </a:t>
            </a:r>
            <a:r>
              <a:rPr lang="en-US" dirty="0" err="1"/>
              <a:t>ᖃᐅᔨᓴᕐᓂᕐᒥᒃ</a:t>
            </a:r>
            <a:r>
              <a:rPr lang="en-US" dirty="0"/>
              <a:t> </a:t>
            </a:r>
            <a:r>
              <a:rPr lang="en-US" dirty="0" err="1"/>
              <a:t>ᓴᓇᒋᐊᓚᐅᖏᓐᓂᕐᒥᓂᒃ</a:t>
            </a:r>
            <a:r>
              <a:rPr lang="en-US" dirty="0"/>
              <a:t> </a:t>
            </a:r>
          </a:p>
          <a:p>
            <a:pPr lvl="1"/>
            <a:r>
              <a:rPr lang="en-US" dirty="0" err="1"/>
              <a:t>ᕿᒥᕐᕈᓂᐊᖅᑐᑦ</a:t>
            </a:r>
            <a:r>
              <a:rPr lang="en-US" dirty="0"/>
              <a:t> </a:t>
            </a:r>
            <a:r>
              <a:rPr lang="en-US" dirty="0" err="1"/>
              <a:t>ᖃᓄᖅ</a:t>
            </a:r>
            <a:r>
              <a:rPr lang="en-US" dirty="0"/>
              <a:t> 2015ᒥ </a:t>
            </a:r>
            <a:r>
              <a:rPr lang="en-US" dirty="0" err="1"/>
              <a:t>ᖃᐅᔨᓴᕐᓃᑦ</a:t>
            </a:r>
            <a:r>
              <a:rPr lang="en-US" dirty="0"/>
              <a:t> </a:t>
            </a:r>
            <a:r>
              <a:rPr lang="en-US" dirty="0" err="1"/>
              <a:t>ᐊᔾᔨᒌᖏᓐᓂᖃᕐᒪᖓᑖ</a:t>
            </a:r>
            <a:r>
              <a:rPr lang="en-US" dirty="0"/>
              <a:t> </a:t>
            </a:r>
            <a:r>
              <a:rPr lang="en-US" dirty="0" err="1"/>
              <a:t>ᐊᒻᒪ</a:t>
            </a:r>
            <a:r>
              <a:rPr lang="en-US" dirty="0"/>
              <a:t> </a:t>
            </a:r>
            <a:r>
              <a:rPr lang="en-US" dirty="0" err="1"/>
              <a:t>ᐱᑕᖃᖅᐸᑦ</a:t>
            </a:r>
            <a:r>
              <a:rPr lang="en-US" dirty="0"/>
              <a:t> </a:t>
            </a:r>
            <a:r>
              <a:rPr lang="en-US" dirty="0" err="1"/>
              <a:t>ᖃᓄᐃᑦᑑᖕᒪᖔᑖ</a:t>
            </a:r>
            <a:r>
              <a:rPr lang="en-US" dirty="0"/>
              <a:t> </a:t>
            </a:r>
            <a:r>
              <a:rPr lang="en-US" dirty="0" err="1"/>
              <a:t>ᓴᖅᑭᓪᓗᒋᑦ</a:t>
            </a:r>
            <a:r>
              <a:rPr lang="en-US" dirty="0"/>
              <a:t> </a:t>
            </a:r>
            <a:r>
              <a:rPr lang="en-US" dirty="0" err="1"/>
              <a:t>ᐊᕙᑎᒧᑦ</a:t>
            </a:r>
            <a:r>
              <a:rPr lang="en-US" dirty="0"/>
              <a:t> </a:t>
            </a:r>
            <a:r>
              <a:rPr lang="en-US" dirty="0" err="1"/>
              <a:t>ᐃᒃᐱᖕᓇᕐᓂᐅᓂᐊᖅᑐᑦ</a:t>
            </a:r>
            <a:r>
              <a:rPr lang="en-US" dirty="0"/>
              <a:t> </a:t>
            </a:r>
            <a:r>
              <a:rPr lang="en-US" dirty="0" err="1"/>
              <a:t>ᐅᖃᖅᓯᒪᔪᑦ</a:t>
            </a:r>
            <a:r>
              <a:rPr lang="en-US" dirty="0"/>
              <a:t> </a:t>
            </a:r>
            <a:r>
              <a:rPr lang="en-US" dirty="0" err="1"/>
              <a:t>ᐃᓗᐃᐋᓂ</a:t>
            </a:r>
            <a:endParaRPr lang="en-US" dirty="0"/>
          </a:p>
        </p:txBody>
      </p:sp>
    </p:spTree>
    <p:extLst>
      <p:ext uri="{BB962C8B-B14F-4D97-AF65-F5344CB8AC3E}">
        <p14:creationId xmlns:p14="http://schemas.microsoft.com/office/powerpoint/2010/main" val="2946999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KIA-WL-13 and KIA-WL-14</a:t>
            </a:r>
            <a:br>
              <a:rPr lang="en-CA" dirty="0" smtClean="0"/>
            </a:br>
            <a:r>
              <a:rPr lang="en-US" dirty="0" smtClean="0"/>
              <a:t>KIA-WL-13 </a:t>
            </a:r>
            <a:r>
              <a:rPr lang="en-US" dirty="0" err="1"/>
              <a:t>ᐊᒻᒪ</a:t>
            </a:r>
            <a:r>
              <a:rPr lang="en-US" dirty="0"/>
              <a:t> KIA-WL-14</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smtClean="0"/>
              <a:t>Potential missing information was highlighted in our review of the Concordance Table regarding:</a:t>
            </a:r>
          </a:p>
          <a:p>
            <a:pPr lvl="1"/>
            <a:r>
              <a:rPr lang="en-CA" dirty="0"/>
              <a:t>Additional Supplemental Information </a:t>
            </a:r>
            <a:r>
              <a:rPr lang="en-CA" dirty="0" smtClean="0"/>
              <a:t>Guidelines</a:t>
            </a:r>
          </a:p>
          <a:p>
            <a:pPr lvl="1"/>
            <a:r>
              <a:rPr lang="en-CA" dirty="0"/>
              <a:t>Plans for Abandonment and Restoration</a:t>
            </a:r>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a:bodyPr>
          <a:lstStyle/>
          <a:p>
            <a:pPr lvl="0"/>
            <a:r>
              <a:rPr lang="en-US" dirty="0" err="1" smtClean="0"/>
              <a:t>ᐃᓗᓪᓕᖅᑕᐅᖏᑦᑐᕕᓂᐅᑐᐃᓐᓇᕆᐊᖃᕐᓂᖓᓂᒃ</a:t>
            </a:r>
            <a:r>
              <a:rPr lang="en-US" dirty="0" smtClean="0"/>
              <a:t> </a:t>
            </a:r>
            <a:r>
              <a:rPr lang="en-US" dirty="0" err="1"/>
              <a:t>ᐃᓗᐊᓃᑦᑕᕆᐊᓕᖕᓂᒃ</a:t>
            </a:r>
            <a:r>
              <a:rPr lang="en-US" dirty="0"/>
              <a:t> </a:t>
            </a:r>
            <a:r>
              <a:rPr lang="en-US" dirty="0" err="1"/>
              <a:t>ᓇᓗᓇᐃᖅᓯᒪᔪᖃᓚᐅᕐᒪᑦ</a:t>
            </a:r>
            <a:r>
              <a:rPr lang="en-US" dirty="0"/>
              <a:t> </a:t>
            </a:r>
            <a:r>
              <a:rPr lang="en-US" dirty="0" err="1"/>
              <a:t>ᕿᒥᕐᕈᑎᓪᓗᑕ</a:t>
            </a:r>
            <a:r>
              <a:rPr lang="en-US" dirty="0"/>
              <a:t> </a:t>
            </a:r>
            <a:r>
              <a:rPr lang="en-US" dirty="0" err="1"/>
              <a:t>ᐃᓗᓕᕆᔭᐅᔭᕆᐊᖃᖅᑐᓂᒃ</a:t>
            </a:r>
            <a:r>
              <a:rPr lang="en-US" dirty="0"/>
              <a:t> </a:t>
            </a:r>
            <a:r>
              <a:rPr lang="en-US" dirty="0" err="1"/>
              <a:t>ᐱᔾᔪᑎᒋᑉᓗᒋᑦ</a:t>
            </a:r>
            <a:r>
              <a:rPr lang="en-US" dirty="0"/>
              <a:t> </a:t>
            </a:r>
            <a:r>
              <a:rPr lang="en-US" dirty="0" err="1"/>
              <a:t>ᐅᑯᐊ</a:t>
            </a:r>
            <a:r>
              <a:rPr lang="en-US" dirty="0"/>
              <a:t>:</a:t>
            </a:r>
          </a:p>
          <a:p>
            <a:pPr lvl="1"/>
            <a:r>
              <a:rPr lang="en-US" dirty="0" err="1"/>
              <a:t>ᐃᓚᒋᐊᕈᑏᑦ</a:t>
            </a:r>
            <a:r>
              <a:rPr lang="en-US" dirty="0"/>
              <a:t> </a:t>
            </a:r>
            <a:r>
              <a:rPr lang="en-US" dirty="0" err="1"/>
              <a:t>ᑐᓴᖅᐸᓪᓕᕈᑏᑦ</a:t>
            </a:r>
            <a:r>
              <a:rPr lang="en-US" dirty="0"/>
              <a:t> </a:t>
            </a:r>
            <a:r>
              <a:rPr lang="en-US" dirty="0" err="1"/>
              <a:t>ᒪᓕᒐᒃᓴᐃᑦ</a:t>
            </a:r>
            <a:endParaRPr lang="en-US" dirty="0"/>
          </a:p>
          <a:p>
            <a:pPr lvl="1"/>
            <a:r>
              <a:rPr lang="en-US" dirty="0" err="1"/>
              <a:t>ᒪᓕᒐᒃᓴᐃᑦ</a:t>
            </a:r>
            <a:r>
              <a:rPr lang="en-US" dirty="0"/>
              <a:t> </a:t>
            </a:r>
            <a:r>
              <a:rPr lang="en-US" dirty="0" err="1"/>
              <a:t>ᕿᒪᒃᑕᐅᓇᔭᕐᓂᖓᓄᑦ</a:t>
            </a:r>
            <a:r>
              <a:rPr lang="en-US" dirty="0"/>
              <a:t> </a:t>
            </a:r>
            <a:r>
              <a:rPr lang="en-US" dirty="0" err="1"/>
              <a:t>ᐊᒻᒪ</a:t>
            </a:r>
            <a:r>
              <a:rPr lang="en-US" dirty="0"/>
              <a:t> </a:t>
            </a:r>
            <a:r>
              <a:rPr lang="en-US" dirty="0" err="1"/>
              <a:t>ᐋᖅᑭᒋᐊᕐᓂᖓᓄᑦ</a:t>
            </a:r>
            <a:endParaRPr lang="en-US" dirty="0"/>
          </a:p>
        </p:txBody>
      </p:sp>
    </p:spTree>
    <p:extLst>
      <p:ext uri="{BB962C8B-B14F-4D97-AF65-F5344CB8AC3E}">
        <p14:creationId xmlns:p14="http://schemas.microsoft.com/office/powerpoint/2010/main" val="2518887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KIA-WL-13 and </a:t>
            </a:r>
            <a:r>
              <a:rPr lang="en-CA" dirty="0" smtClean="0"/>
              <a:t>KIA-WL-14</a:t>
            </a:r>
            <a:br>
              <a:rPr lang="en-CA" dirty="0" smtClean="0"/>
            </a:br>
            <a:r>
              <a:rPr lang="en-US" dirty="0" smtClean="0"/>
              <a:t>KIA-WL-13 </a:t>
            </a:r>
            <a:r>
              <a:rPr lang="en-US" dirty="0" err="1"/>
              <a:t>ᐊᒻᒪ</a:t>
            </a:r>
            <a:r>
              <a:rPr lang="en-US" dirty="0"/>
              <a:t> KIA-WL-14</a:t>
            </a:r>
            <a:br>
              <a:rPr lang="en-US" dirty="0"/>
            </a:br>
            <a:endParaRPr lang="en-CA" dirty="0"/>
          </a:p>
        </p:txBody>
      </p:sp>
      <p:sp>
        <p:nvSpPr>
          <p:cNvPr id="3" name="Text Placeholder 2"/>
          <p:cNvSpPr>
            <a:spLocks noGrp="1"/>
          </p:cNvSpPr>
          <p:nvPr>
            <p:ph type="body" idx="1"/>
          </p:nvPr>
        </p:nvSpPr>
        <p:spPr>
          <a:solidFill>
            <a:srgbClr val="00B050"/>
          </a:solidFill>
        </p:spPr>
        <p:txBody>
          <a:bodyPr>
            <a:normAutofit lnSpcReduction="10000"/>
          </a:bodyPr>
          <a:lstStyle/>
          <a:p>
            <a:r>
              <a:rPr lang="en-CA" dirty="0" smtClean="0">
                <a:solidFill>
                  <a:schemeClr val="bg1"/>
                </a:solidFill>
              </a:rPr>
              <a:t>Resolution</a:t>
            </a:r>
            <a:endParaRPr lang="en-CA" dirty="0">
              <a:solidFill>
                <a:schemeClr val="bg1"/>
              </a:solidFill>
            </a:endParaRPr>
          </a:p>
        </p:txBody>
      </p:sp>
      <p:sp>
        <p:nvSpPr>
          <p:cNvPr id="4" name="Content Placeholder 3"/>
          <p:cNvSpPr>
            <a:spLocks noGrp="1"/>
          </p:cNvSpPr>
          <p:nvPr>
            <p:ph sz="half" idx="2"/>
          </p:nvPr>
        </p:nvSpPr>
        <p:spPr/>
        <p:txBody>
          <a:bodyPr>
            <a:normAutofit/>
          </a:bodyPr>
          <a:lstStyle/>
          <a:p>
            <a:r>
              <a:rPr lang="en-CA" dirty="0" smtClean="0"/>
              <a:t>AEM has provided the required information</a:t>
            </a:r>
            <a:endParaRPr lang="en-CA" dirty="0"/>
          </a:p>
        </p:txBody>
      </p:sp>
      <p:sp>
        <p:nvSpPr>
          <p:cNvPr id="5" name="Text Placeholder 4"/>
          <p:cNvSpPr>
            <a:spLocks noGrp="1"/>
          </p:cNvSpPr>
          <p:nvPr>
            <p:ph type="body" sz="quarter" idx="3"/>
          </p:nvPr>
        </p:nvSpPr>
        <p:spPr>
          <a:solidFill>
            <a:srgbClr val="00B050"/>
          </a:solidFill>
        </p:spPr>
        <p:txBody>
          <a:bodyPr>
            <a:normAutofit lnSpcReduction="10000"/>
          </a:bodyPr>
          <a:lstStyle/>
          <a:p>
            <a:r>
              <a:rPr lang="en-US" dirty="0" err="1"/>
              <a:t>ᐊᖅᑭᒋᐊᕈᑏᑦ</a:t>
            </a:r>
            <a:endParaRPr lang="en-US" dirty="0"/>
          </a:p>
        </p:txBody>
      </p:sp>
      <p:sp>
        <p:nvSpPr>
          <p:cNvPr id="6" name="Content Placeholder 5"/>
          <p:cNvSpPr>
            <a:spLocks noGrp="1"/>
          </p:cNvSpPr>
          <p:nvPr>
            <p:ph sz="quarter" idx="4"/>
          </p:nvPr>
        </p:nvSpPr>
        <p:spPr/>
        <p:txBody>
          <a:bodyPr>
            <a:normAutofit/>
          </a:bodyPr>
          <a:lstStyle/>
          <a:p>
            <a:pPr lvl="0"/>
            <a:r>
              <a:rPr lang="en-US" dirty="0" smtClean="0"/>
              <a:t>AEM </a:t>
            </a:r>
            <a:r>
              <a:rPr lang="en-US" dirty="0" err="1"/>
              <a:t>ᑐᓂᓯᓚᐅᖅᑐᑦ</a:t>
            </a:r>
            <a:r>
              <a:rPr lang="en-US" dirty="0"/>
              <a:t> </a:t>
            </a:r>
            <a:r>
              <a:rPr lang="en-US" dirty="0" err="1"/>
              <a:t>ᐃᓗᓕᕆᔭᐅᔭᕆᐊᖃᖅᑐᓐᓂᒃ</a:t>
            </a:r>
            <a:endParaRPr lang="en-US" dirty="0"/>
          </a:p>
        </p:txBody>
      </p:sp>
    </p:spTree>
    <p:extLst>
      <p:ext uri="{BB962C8B-B14F-4D97-AF65-F5344CB8AC3E}">
        <p14:creationId xmlns:p14="http://schemas.microsoft.com/office/powerpoint/2010/main" val="2889037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KIA-WL-15</a:t>
            </a:r>
            <a:r>
              <a:rPr lang="en-CA" dirty="0"/>
              <a:t>: Sample Station </a:t>
            </a:r>
            <a:r>
              <a:rPr lang="en-CA" dirty="0" smtClean="0"/>
              <a:t>Categorization</a:t>
            </a:r>
            <a:r>
              <a:rPr lang="en-US" dirty="0"/>
              <a:t> </a:t>
            </a:r>
            <a:r>
              <a:rPr lang="en-US" dirty="0" smtClean="0"/>
              <a:t/>
            </a:r>
            <a:br>
              <a:rPr lang="en-US" dirty="0" smtClean="0"/>
            </a:br>
            <a:r>
              <a:rPr lang="en-US" dirty="0" smtClean="0"/>
              <a:t>KIA-WL-15</a:t>
            </a:r>
            <a:r>
              <a:rPr lang="en-US" dirty="0"/>
              <a:t>: </a:t>
            </a:r>
            <a:r>
              <a:rPr lang="en-US" dirty="0" err="1"/>
              <a:t>ᐆᒃᑐᕋᕐᕖᑦ</a:t>
            </a:r>
            <a:r>
              <a:rPr lang="en-US" dirty="0"/>
              <a:t> </a:t>
            </a:r>
            <a:r>
              <a:rPr lang="en-US" dirty="0" err="1"/>
              <a:t>ᐊᔾᔨᒌᖏᓐᓂᖏᑦ</a:t>
            </a: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fontScale="85000" lnSpcReduction="20000"/>
          </a:bodyPr>
          <a:lstStyle/>
          <a:p>
            <a:r>
              <a:rPr lang="en-CA" dirty="0" smtClean="0"/>
              <a:t>AEM categorized </a:t>
            </a:r>
            <a:r>
              <a:rPr lang="en-CA" dirty="0"/>
              <a:t>MEL-05, MEL-06 and </a:t>
            </a:r>
            <a:r>
              <a:rPr lang="en-CA" dirty="0" smtClean="0"/>
              <a:t>MEL-07 as “verification samples”</a:t>
            </a:r>
          </a:p>
          <a:p>
            <a:r>
              <a:rPr lang="en-CA" dirty="0"/>
              <a:t>Verification samples are </a:t>
            </a:r>
            <a:r>
              <a:rPr lang="en-CA" i="1" dirty="0"/>
              <a:t>“for operational and management purposes by Agnico Eagle</a:t>
            </a:r>
            <a:r>
              <a:rPr lang="en-CA" i="1" dirty="0" smtClean="0"/>
              <a:t>”</a:t>
            </a:r>
          </a:p>
          <a:p>
            <a:r>
              <a:rPr lang="en-CA" dirty="0"/>
              <a:t>General Aquatic samples are </a:t>
            </a:r>
            <a:r>
              <a:rPr lang="en-CA" i="1" dirty="0"/>
              <a:t>“subject to compliance assessment to confirm sampling was carried out using established protocols, included quality assurance/quality control provisions, and addresses identified issues</a:t>
            </a:r>
            <a:r>
              <a:rPr lang="en-CA" i="1" dirty="0" smtClean="0"/>
              <a:t>.”</a:t>
            </a:r>
          </a:p>
          <a:p>
            <a:r>
              <a:rPr lang="en-CA" dirty="0" smtClean="0"/>
              <a:t>KIA are concerned that these stations drain to Meliadine Lake and any problems detected should trigger management action </a:t>
            </a:r>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fontScale="77500" lnSpcReduction="20000"/>
          </a:bodyPr>
          <a:lstStyle/>
          <a:p>
            <a:pPr lvl="0"/>
            <a:r>
              <a:rPr lang="en-US" dirty="0" smtClean="0"/>
              <a:t>AEM </a:t>
            </a:r>
            <a:r>
              <a:rPr lang="en-US" dirty="0" err="1"/>
              <a:t>ᑎᑎᖅᓯᓚᐅᕐᒪᑕ</a:t>
            </a:r>
            <a:r>
              <a:rPr lang="en-US" dirty="0"/>
              <a:t> MEL-05, MEL-06 </a:t>
            </a:r>
            <a:r>
              <a:rPr lang="en-US" dirty="0" err="1"/>
              <a:t>ᐊᒻᒪ</a:t>
            </a:r>
            <a:r>
              <a:rPr lang="en-US" dirty="0"/>
              <a:t> MEL-07 “ </a:t>
            </a:r>
            <a:r>
              <a:rPr lang="en-US" dirty="0" err="1"/>
              <a:t>ᑐᑭᓯᒋᐊᕐᕕᒃᓴᐃᑦ</a:t>
            </a:r>
            <a:r>
              <a:rPr lang="en-US" dirty="0"/>
              <a:t> </a:t>
            </a:r>
            <a:r>
              <a:rPr lang="en-US" dirty="0" err="1"/>
              <a:t>ᐆᒃᑑᑏᑦ</a:t>
            </a:r>
            <a:r>
              <a:rPr lang="en-US" dirty="0"/>
              <a:t>”</a:t>
            </a:r>
          </a:p>
          <a:p>
            <a:pPr lvl="0"/>
            <a:r>
              <a:rPr lang="en-US" dirty="0" err="1"/>
              <a:t>ᑐᑭᓯᒋᐊᕐᕕᒃᓴᐃᑦ</a:t>
            </a:r>
            <a:r>
              <a:rPr lang="en-US" dirty="0"/>
              <a:t> </a:t>
            </a:r>
            <a:r>
              <a:rPr lang="en-US" dirty="0" err="1"/>
              <a:t>ᐆᒃᑐᑏᑦ</a:t>
            </a:r>
            <a:r>
              <a:rPr lang="en-US" dirty="0"/>
              <a:t> </a:t>
            </a:r>
            <a:r>
              <a:rPr lang="en-US" dirty="0" err="1"/>
              <a:t>ᐊᑐᕆᐊᖃᕐᒪᑕ</a:t>
            </a:r>
            <a:r>
              <a:rPr lang="en-US" dirty="0"/>
              <a:t> “ </a:t>
            </a:r>
            <a:r>
              <a:rPr lang="en-US" dirty="0" err="1"/>
              <a:t>ᐊᐅᓪᓚᕐᓂᖓᓄᑦ</a:t>
            </a:r>
            <a:r>
              <a:rPr lang="en-US" dirty="0"/>
              <a:t> </a:t>
            </a:r>
            <a:r>
              <a:rPr lang="en-US" dirty="0" err="1"/>
              <a:t>ᐊᒻᒪ</a:t>
            </a:r>
            <a:r>
              <a:rPr lang="en-US" dirty="0"/>
              <a:t> </a:t>
            </a:r>
            <a:r>
              <a:rPr lang="en-US" dirty="0" err="1"/>
              <a:t>ᐊᐅᓚᑦᑎᓂᖓᓄᑦ</a:t>
            </a:r>
            <a:r>
              <a:rPr lang="en-US" dirty="0"/>
              <a:t> </a:t>
            </a:r>
            <a:r>
              <a:rPr lang="en-US" dirty="0" err="1"/>
              <a:t>ᐊᒡᓃᑯ</a:t>
            </a:r>
            <a:r>
              <a:rPr lang="en-US" dirty="0"/>
              <a:t> </a:t>
            </a:r>
            <a:r>
              <a:rPr lang="en-US" dirty="0" err="1"/>
              <a:t>ᐄᒍᑯᓐᓄᑦ</a:t>
            </a:r>
            <a:r>
              <a:rPr lang="en-US" dirty="0"/>
              <a:t>”</a:t>
            </a:r>
          </a:p>
          <a:p>
            <a:pPr lvl="0"/>
            <a:r>
              <a:rPr lang="en-US" dirty="0" err="1"/>
              <a:t>ᐃᒪᕐᒥᐅᑕᐃᑦ</a:t>
            </a:r>
            <a:r>
              <a:rPr lang="en-US" dirty="0"/>
              <a:t> </a:t>
            </a:r>
            <a:r>
              <a:rPr lang="en-US" dirty="0" err="1"/>
              <a:t>ᐆᒃᑐᑏᑦ</a:t>
            </a:r>
            <a:r>
              <a:rPr lang="en-US" dirty="0"/>
              <a:t> </a:t>
            </a:r>
            <a:r>
              <a:rPr lang="en-US" dirty="0" err="1"/>
              <a:t>ᐃᒪᐃᒻᒪᑕ</a:t>
            </a:r>
            <a:r>
              <a:rPr lang="en-US" dirty="0"/>
              <a:t> “ </a:t>
            </a:r>
            <a:r>
              <a:rPr lang="en-US" dirty="0" err="1"/>
              <a:t>ᐊᒃᑐᐊᖕᒪᑕ</a:t>
            </a:r>
            <a:r>
              <a:rPr lang="en-US" dirty="0"/>
              <a:t> </a:t>
            </a:r>
            <a:r>
              <a:rPr lang="en-US" dirty="0" err="1"/>
              <a:t>ᒪᓕᒃᑲᓗᐊᕐᒪᖔᑕ</a:t>
            </a:r>
            <a:r>
              <a:rPr lang="en-US" dirty="0"/>
              <a:t> </a:t>
            </a:r>
            <a:r>
              <a:rPr lang="en-US" dirty="0" err="1"/>
              <a:t>ᖃᐅᔨᓴᕐᓂᕐᓄᑦ</a:t>
            </a:r>
            <a:r>
              <a:rPr lang="en-US" dirty="0"/>
              <a:t> </a:t>
            </a:r>
            <a:r>
              <a:rPr lang="en-US" dirty="0" err="1"/>
              <a:t>ᓇᓗᓇᐃᕆᓂᐊᕐᓗᑎᒃ</a:t>
            </a:r>
            <a:r>
              <a:rPr lang="en-US" dirty="0"/>
              <a:t> </a:t>
            </a:r>
            <a:r>
              <a:rPr lang="en-US" dirty="0" err="1"/>
              <a:t>ᖃᐅᔨᓴᕐᓂᖅ</a:t>
            </a:r>
            <a:r>
              <a:rPr lang="en-US" dirty="0"/>
              <a:t> </a:t>
            </a:r>
            <a:r>
              <a:rPr lang="en-US" dirty="0" err="1"/>
              <a:t>ᐊᑐᖅᑕᐅᓚᐅᕐᒪᖔᑦ</a:t>
            </a:r>
            <a:r>
              <a:rPr lang="en-US" dirty="0"/>
              <a:t> </a:t>
            </a:r>
            <a:r>
              <a:rPr lang="en-US" dirty="0" err="1"/>
              <a:t>ᑕᐅᖅᖢᑎᒃ</a:t>
            </a:r>
            <a:r>
              <a:rPr lang="en-US" dirty="0"/>
              <a:t> </a:t>
            </a:r>
            <a:r>
              <a:rPr lang="en-US" dirty="0" err="1"/>
              <a:t>ᒪᓕᒃᑕᐅᓲᓂᒃ</a:t>
            </a:r>
            <a:r>
              <a:rPr lang="en-US" dirty="0"/>
              <a:t> </a:t>
            </a:r>
            <a:r>
              <a:rPr lang="en-US" dirty="0" err="1"/>
              <a:t>ᖃᐅᔨᓴᕐᓂᕐᒧᑦ</a:t>
            </a:r>
            <a:r>
              <a:rPr lang="en-US" dirty="0"/>
              <a:t>, </a:t>
            </a:r>
            <a:r>
              <a:rPr lang="en-US" dirty="0" err="1"/>
              <a:t>ᐃᓚᐅᑉᓗᒋᑦ</a:t>
            </a:r>
            <a:r>
              <a:rPr lang="en-US" dirty="0"/>
              <a:t> </a:t>
            </a:r>
            <a:r>
              <a:rPr lang="en-US" dirty="0" err="1"/>
              <a:t>ᐱᓕᕆᑦᑎᐊᕐᓂᖅ</a:t>
            </a:r>
            <a:r>
              <a:rPr lang="en-US" dirty="0"/>
              <a:t>, </a:t>
            </a:r>
            <a:r>
              <a:rPr lang="en-US" dirty="0" err="1"/>
              <a:t>ᐳᐃᔪᓂᖅ</a:t>
            </a:r>
            <a:r>
              <a:rPr lang="en-US" dirty="0"/>
              <a:t> </a:t>
            </a:r>
            <a:r>
              <a:rPr lang="en-US" dirty="0" err="1"/>
              <a:t>ᐊᑐᕐᓂᖅ</a:t>
            </a:r>
            <a:r>
              <a:rPr lang="en-US" dirty="0"/>
              <a:t> </a:t>
            </a:r>
            <a:r>
              <a:rPr lang="en-US" dirty="0" err="1"/>
              <a:t>ᐊᒻᒪ</a:t>
            </a:r>
            <a:r>
              <a:rPr lang="en-US" dirty="0"/>
              <a:t> </a:t>
            </a:r>
            <a:r>
              <a:rPr lang="en-US" dirty="0" err="1"/>
              <a:t>ᑐᕌᖅᑕᕐᓂᒃ</a:t>
            </a:r>
            <a:r>
              <a:rPr lang="en-US" dirty="0"/>
              <a:t> </a:t>
            </a:r>
            <a:r>
              <a:rPr lang="en-US" dirty="0" err="1"/>
              <a:t>ᓇᓗᓇᐃᕆᓇᓱᖕᓂᖅ</a:t>
            </a:r>
            <a:r>
              <a:rPr lang="en-US" dirty="0"/>
              <a:t>”</a:t>
            </a:r>
          </a:p>
          <a:p>
            <a:pPr lvl="0"/>
            <a:r>
              <a:rPr lang="en-US" dirty="0"/>
              <a:t>ᑮ </a:t>
            </a:r>
            <a:r>
              <a:rPr lang="en-US" dirty="0" err="1"/>
              <a:t>ᐊᐄ</a:t>
            </a:r>
            <a:r>
              <a:rPr lang="en-US" dirty="0"/>
              <a:t> ᐄ </a:t>
            </a:r>
            <a:r>
              <a:rPr lang="en-US" dirty="0" err="1"/>
              <a:t>ᑯᑦ</a:t>
            </a:r>
            <a:r>
              <a:rPr lang="en-US" dirty="0"/>
              <a:t> </a:t>
            </a:r>
            <a:r>
              <a:rPr lang="en-US" dirty="0" err="1"/>
              <a:t>ᐃᓱᒫᓗᒃᑐᑦ</a:t>
            </a:r>
            <a:r>
              <a:rPr lang="en-US" dirty="0"/>
              <a:t> </a:t>
            </a:r>
            <a:r>
              <a:rPr lang="en-US" dirty="0" err="1"/>
              <a:t>ᑖᑉᑯᐊ</a:t>
            </a:r>
            <a:r>
              <a:rPr lang="en-US" dirty="0"/>
              <a:t> </a:t>
            </a:r>
            <a:r>
              <a:rPr lang="en-US" dirty="0" err="1"/>
              <a:t>ᖃᐅᔨᓴᕐᕖᑦ</a:t>
            </a:r>
            <a:r>
              <a:rPr lang="en-US" dirty="0"/>
              <a:t> </a:t>
            </a:r>
            <a:r>
              <a:rPr lang="en-US" dirty="0" err="1"/>
              <a:t>ᑰᖕᒪᑕ</a:t>
            </a:r>
            <a:r>
              <a:rPr lang="en-US" dirty="0"/>
              <a:t> </a:t>
            </a:r>
            <a:r>
              <a:rPr lang="en-US" dirty="0" err="1"/>
              <a:t>ᑕᓯᕐᔪᐊᕐᒧᑦ</a:t>
            </a:r>
            <a:r>
              <a:rPr lang="en-US" dirty="0"/>
              <a:t> </a:t>
            </a:r>
            <a:r>
              <a:rPr lang="en-US" dirty="0" err="1"/>
              <a:t>ᐊᒻᒪ</a:t>
            </a:r>
            <a:r>
              <a:rPr lang="en-US" dirty="0"/>
              <a:t> </a:t>
            </a:r>
            <a:r>
              <a:rPr lang="en-US" dirty="0" err="1"/>
              <a:t>ᓱᓇᒥᐊᖅ</a:t>
            </a:r>
            <a:r>
              <a:rPr lang="en-US" dirty="0"/>
              <a:t> </a:t>
            </a:r>
            <a:r>
              <a:rPr lang="en-US" dirty="0" err="1"/>
              <a:t>ᐅᓗᕆᐊᓇᖅᑐᖅ</a:t>
            </a:r>
            <a:r>
              <a:rPr lang="en-US" dirty="0"/>
              <a:t> </a:t>
            </a:r>
            <a:r>
              <a:rPr lang="en-US" dirty="0" err="1"/>
              <a:t>ᓴᖅᑭᑉᐸᑦ</a:t>
            </a:r>
            <a:r>
              <a:rPr lang="en-US" dirty="0"/>
              <a:t> </a:t>
            </a:r>
            <a:r>
              <a:rPr lang="en-US" dirty="0" err="1"/>
              <a:t>ᐅᐸᓗᖅᑕᐅᔭᕆᐊᓕᒃ</a:t>
            </a:r>
            <a:r>
              <a:rPr lang="en-US" dirty="0"/>
              <a:t> </a:t>
            </a:r>
            <a:r>
              <a:rPr lang="en-US" dirty="0" err="1"/>
              <a:t>ᐊᐅᓚᑦᑎᔨᓄᑦ</a:t>
            </a:r>
            <a:endParaRPr lang="en-US" dirty="0"/>
          </a:p>
        </p:txBody>
      </p:sp>
    </p:spTree>
    <p:extLst>
      <p:ext uri="{BB962C8B-B14F-4D97-AF65-F5344CB8AC3E}">
        <p14:creationId xmlns:p14="http://schemas.microsoft.com/office/powerpoint/2010/main" val="2518887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77278"/>
            <a:ext cx="8665815" cy="530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smtClean="0"/>
              <a:t>KIA-WL-15</a:t>
            </a:r>
            <a:r>
              <a:rPr lang="en-CA" dirty="0"/>
              <a:t> </a:t>
            </a:r>
            <a:r>
              <a:rPr lang="en-CA" dirty="0" smtClean="0"/>
              <a:t>Continued</a:t>
            </a:r>
            <a:endParaRPr lang="en-CA" dirty="0"/>
          </a:p>
        </p:txBody>
      </p:sp>
      <p:sp>
        <p:nvSpPr>
          <p:cNvPr id="17" name="Rectangle 16"/>
          <p:cNvSpPr/>
          <p:nvPr/>
        </p:nvSpPr>
        <p:spPr>
          <a:xfrm>
            <a:off x="5362673" y="3571106"/>
            <a:ext cx="1804975" cy="721990"/>
          </a:xfrm>
          <a:prstGeom prst="rect">
            <a:avLst/>
          </a:prstGeom>
          <a:solidFill>
            <a:srgbClr val="FFFF00">
              <a:alpha val="50000"/>
            </a:srgb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p:cNvSpPr/>
          <p:nvPr/>
        </p:nvSpPr>
        <p:spPr>
          <a:xfrm>
            <a:off x="246128" y="1321023"/>
            <a:ext cx="2588365" cy="1035346"/>
          </a:xfrm>
          <a:prstGeom prst="rect">
            <a:avLst/>
          </a:prstGeom>
          <a:solidFill>
            <a:srgbClr val="FFFF00">
              <a:alpha val="50000"/>
            </a:srgb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120" t="-25544" r="1" b="-22576"/>
          <a:stretch/>
        </p:blipFill>
        <p:spPr bwMode="auto">
          <a:xfrm>
            <a:off x="-2088201" y="478971"/>
            <a:ext cx="6995034" cy="2206171"/>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Lst>
        </p:spPr>
      </p:pic>
      <p:sp>
        <p:nvSpPr>
          <p:cNvPr id="10" name="Oval 9"/>
          <p:cNvSpPr/>
          <p:nvPr/>
        </p:nvSpPr>
        <p:spPr>
          <a:xfrm>
            <a:off x="1630986" y="1645946"/>
            <a:ext cx="144016" cy="144016"/>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p:cNvSpPr/>
          <p:nvPr/>
        </p:nvSpPr>
        <p:spPr>
          <a:xfrm>
            <a:off x="3359178" y="1867906"/>
            <a:ext cx="144016" cy="144016"/>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478858" y="1653526"/>
            <a:ext cx="1368152" cy="307777"/>
          </a:xfrm>
          <a:prstGeom prst="rect">
            <a:avLst/>
          </a:prstGeom>
          <a:noFill/>
        </p:spPr>
        <p:txBody>
          <a:bodyPr wrap="square" rtlCol="0">
            <a:spAutoFit/>
          </a:bodyPr>
          <a:lstStyle/>
          <a:p>
            <a:pPr algn="ctr"/>
            <a:r>
              <a:rPr lang="en-CA" sz="1400" b="1" dirty="0" smtClean="0"/>
              <a:t>MEL_05</a:t>
            </a:r>
            <a:endParaRPr lang="en-CA" sz="1400" b="1" dirty="0"/>
          </a:p>
        </p:txBody>
      </p:sp>
      <p:sp>
        <p:nvSpPr>
          <p:cNvPr id="14" name="TextBox 13"/>
          <p:cNvSpPr txBox="1"/>
          <p:nvPr/>
        </p:nvSpPr>
        <p:spPr>
          <a:xfrm>
            <a:off x="3143154" y="1580893"/>
            <a:ext cx="1368152" cy="307777"/>
          </a:xfrm>
          <a:prstGeom prst="rect">
            <a:avLst/>
          </a:prstGeom>
          <a:noFill/>
        </p:spPr>
        <p:txBody>
          <a:bodyPr wrap="square" rtlCol="0">
            <a:spAutoFit/>
          </a:bodyPr>
          <a:lstStyle/>
          <a:p>
            <a:pPr algn="ctr"/>
            <a:r>
              <a:rPr lang="en-CA" sz="1400" b="1" dirty="0" smtClean="0"/>
              <a:t>MEL_06</a:t>
            </a:r>
            <a:endParaRPr lang="en-CA" sz="1400" b="1"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 t="-66838" r="-88201" b="-21362"/>
          <a:stretch/>
        </p:blipFill>
        <p:spPr bwMode="auto">
          <a:xfrm>
            <a:off x="2267743" y="2481943"/>
            <a:ext cx="9382760" cy="2917371"/>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Lst>
        </p:spPr>
      </p:pic>
      <p:sp>
        <p:nvSpPr>
          <p:cNvPr id="9" name="Oval 8"/>
          <p:cNvSpPr/>
          <p:nvPr/>
        </p:nvSpPr>
        <p:spPr>
          <a:xfrm>
            <a:off x="4957310" y="4450799"/>
            <a:ext cx="144016" cy="144016"/>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p:cNvSpPr txBox="1"/>
          <p:nvPr/>
        </p:nvSpPr>
        <p:spPr>
          <a:xfrm>
            <a:off x="4316169" y="3940899"/>
            <a:ext cx="1368152" cy="307777"/>
          </a:xfrm>
          <a:prstGeom prst="rect">
            <a:avLst/>
          </a:prstGeom>
          <a:noFill/>
        </p:spPr>
        <p:txBody>
          <a:bodyPr wrap="square" rtlCol="0">
            <a:spAutoFit/>
          </a:bodyPr>
          <a:lstStyle/>
          <a:p>
            <a:pPr algn="ctr"/>
            <a:r>
              <a:rPr lang="en-CA" sz="1400" b="1" dirty="0" smtClean="0"/>
              <a:t>MEL_07</a:t>
            </a:r>
            <a:endParaRPr lang="en-CA" sz="1400" b="1" dirty="0"/>
          </a:p>
        </p:txBody>
      </p:sp>
    </p:spTree>
    <p:extLst>
      <p:ext uri="{BB962C8B-B14F-4D97-AF65-F5344CB8AC3E}">
        <p14:creationId xmlns:p14="http://schemas.microsoft.com/office/powerpoint/2010/main" val="1554035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Effect transition="in" filter="fade">
                                      <p:cBhvr>
                                        <p:cTn id="17" dur="500"/>
                                        <p:tgtEl>
                                          <p:spTgt spid="1026"/>
                                        </p:tgtEl>
                                      </p:cBhvr>
                                    </p:animEffect>
                                  </p:childTnLst>
                                </p:cTn>
                              </p:par>
                              <p:par>
                                <p:cTn id="18" presetID="53" presetClass="entr" presetSubtype="16"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p:cTn id="20" dur="500" fill="hold"/>
                                        <p:tgtEl>
                                          <p:spTgt spid="1027"/>
                                        </p:tgtEl>
                                        <p:attrNameLst>
                                          <p:attrName>ppt_w</p:attrName>
                                        </p:attrNameLst>
                                      </p:cBhvr>
                                      <p:tavLst>
                                        <p:tav tm="0">
                                          <p:val>
                                            <p:fltVal val="0"/>
                                          </p:val>
                                        </p:tav>
                                        <p:tav tm="100000">
                                          <p:val>
                                            <p:strVal val="#ppt_w"/>
                                          </p:val>
                                        </p:tav>
                                      </p:tavLst>
                                    </p:anim>
                                    <p:anim calcmode="lin" valueType="num">
                                      <p:cBhvr>
                                        <p:cTn id="21" dur="500" fill="hold"/>
                                        <p:tgtEl>
                                          <p:spTgt spid="1027"/>
                                        </p:tgtEl>
                                        <p:attrNameLst>
                                          <p:attrName>ppt_h</p:attrName>
                                        </p:attrNameLst>
                                      </p:cBhvr>
                                      <p:tavLst>
                                        <p:tav tm="0">
                                          <p:val>
                                            <p:fltVal val="0"/>
                                          </p:val>
                                        </p:tav>
                                        <p:tav tm="100000">
                                          <p:val>
                                            <p:strVal val="#ppt_h"/>
                                          </p:val>
                                        </p:tav>
                                      </p:tavLst>
                                    </p:anim>
                                    <p:animEffect transition="in" filter="fade">
                                      <p:cBhvr>
                                        <p:cTn id="22" dur="500"/>
                                        <p:tgtEl>
                                          <p:spTgt spid="102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P spid="10" grpId="0" animBg="1"/>
      <p:bldP spid="11" grpId="0" animBg="1"/>
      <p:bldP spid="7" grpId="0"/>
      <p:bldP spid="14" grpId="0"/>
      <p:bldP spid="9" grpId="0" animBg="1"/>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KIA-WL-15: Sample Station </a:t>
            </a:r>
            <a:r>
              <a:rPr lang="en-CA" dirty="0" smtClean="0"/>
              <a:t>Categorization</a:t>
            </a:r>
            <a:r>
              <a:rPr lang="en-US" dirty="0"/>
              <a:t> </a:t>
            </a:r>
            <a:r>
              <a:rPr lang="en-US" dirty="0" smtClean="0"/>
              <a:t/>
            </a:r>
            <a:br>
              <a:rPr lang="en-US" dirty="0" smtClean="0"/>
            </a:br>
            <a:r>
              <a:rPr lang="en-US" dirty="0" smtClean="0"/>
              <a:t>KIA-WL-15</a:t>
            </a:r>
            <a:r>
              <a:rPr lang="en-US" dirty="0"/>
              <a:t>: </a:t>
            </a:r>
            <a:r>
              <a:rPr lang="en-US" dirty="0" err="1"/>
              <a:t>ᐆᒃᑐᕋᕐᕖᑦ</a:t>
            </a:r>
            <a:r>
              <a:rPr lang="en-US" dirty="0"/>
              <a:t> </a:t>
            </a:r>
            <a:r>
              <a:rPr lang="en-US" dirty="0" err="1"/>
              <a:t>ᐊᔾᔨᒌᖏᓐᓂᖏᑦ</a:t>
            </a:r>
            <a:endParaRPr lang="en-CA" dirty="0"/>
          </a:p>
        </p:txBody>
      </p:sp>
      <p:sp>
        <p:nvSpPr>
          <p:cNvPr id="3" name="Text Placeholder 2"/>
          <p:cNvSpPr>
            <a:spLocks noGrp="1"/>
          </p:cNvSpPr>
          <p:nvPr>
            <p:ph type="body" idx="1"/>
          </p:nvPr>
        </p:nvSpPr>
        <p:spPr>
          <a:solidFill>
            <a:srgbClr val="00B050"/>
          </a:solidFill>
        </p:spPr>
        <p:txBody>
          <a:bodyPr>
            <a:normAutofit lnSpcReduction="10000"/>
          </a:bodyPr>
          <a:lstStyle/>
          <a:p>
            <a:r>
              <a:rPr lang="en-CA" dirty="0" smtClean="0">
                <a:solidFill>
                  <a:schemeClr val="bg1"/>
                </a:solidFill>
              </a:rPr>
              <a:t>Resolution</a:t>
            </a:r>
            <a:endParaRPr lang="en-CA" dirty="0">
              <a:solidFill>
                <a:schemeClr val="bg1"/>
              </a:solidFill>
            </a:endParaRPr>
          </a:p>
        </p:txBody>
      </p:sp>
      <p:sp>
        <p:nvSpPr>
          <p:cNvPr id="4" name="Content Placeholder 3"/>
          <p:cNvSpPr>
            <a:spLocks noGrp="1"/>
          </p:cNvSpPr>
          <p:nvPr>
            <p:ph sz="half" idx="2"/>
          </p:nvPr>
        </p:nvSpPr>
        <p:spPr/>
        <p:txBody>
          <a:bodyPr>
            <a:normAutofit lnSpcReduction="10000"/>
          </a:bodyPr>
          <a:lstStyle/>
          <a:p>
            <a:r>
              <a:rPr lang="en-CA" dirty="0"/>
              <a:t>AEM’s low action level response </a:t>
            </a:r>
            <a:r>
              <a:rPr lang="en-CA" dirty="0" smtClean="0"/>
              <a:t>for these three locations will </a:t>
            </a:r>
            <a:r>
              <a:rPr lang="en-CA" dirty="0"/>
              <a:t>be: </a:t>
            </a:r>
          </a:p>
          <a:p>
            <a:pPr lvl="1"/>
            <a:r>
              <a:rPr lang="en-GB" dirty="0"/>
              <a:t>To recategorize the specific </a:t>
            </a:r>
            <a:r>
              <a:rPr lang="en-GB" dirty="0" smtClean="0"/>
              <a:t>location </a:t>
            </a:r>
            <a:r>
              <a:rPr lang="en-GB" dirty="0"/>
              <a:t>of concern as a General Aquatic Monitoring Station,</a:t>
            </a:r>
            <a:endParaRPr lang="en-CA" dirty="0"/>
          </a:p>
          <a:p>
            <a:pPr lvl="1"/>
            <a:r>
              <a:rPr lang="en-GB" dirty="0"/>
              <a:t>Include the location as an additional station in the Aquatic Environment Monitoring Program,</a:t>
            </a:r>
            <a:endParaRPr lang="en-CA" dirty="0"/>
          </a:p>
          <a:p>
            <a:pPr lvl="1"/>
            <a:r>
              <a:rPr lang="en-GB" dirty="0"/>
              <a:t>Investigate the source of contamination, and</a:t>
            </a:r>
            <a:endParaRPr lang="en-CA" dirty="0"/>
          </a:p>
          <a:p>
            <a:pPr lvl="1"/>
            <a:r>
              <a:rPr lang="en-GB" dirty="0"/>
              <a:t>Mitigate the source to prevent further contamination of the water body.  </a:t>
            </a:r>
            <a:endParaRPr lang="en-CA" dirty="0"/>
          </a:p>
        </p:txBody>
      </p:sp>
      <p:sp>
        <p:nvSpPr>
          <p:cNvPr id="5" name="Text Placeholder 4"/>
          <p:cNvSpPr>
            <a:spLocks noGrp="1"/>
          </p:cNvSpPr>
          <p:nvPr>
            <p:ph type="body" sz="quarter" idx="3"/>
          </p:nvPr>
        </p:nvSpPr>
        <p:spPr>
          <a:solidFill>
            <a:srgbClr val="00B050"/>
          </a:solidFill>
        </p:spPr>
        <p:txBody>
          <a:bodyPr>
            <a:normAutofit lnSpcReduction="10000"/>
          </a:bodyPr>
          <a:lstStyle/>
          <a:p>
            <a:r>
              <a:rPr lang="en-US" dirty="0" err="1"/>
              <a:t>ᑐᑭᓯᖃᑎᒌᒍᑦ</a:t>
            </a:r>
            <a:endParaRPr lang="en-US" dirty="0"/>
          </a:p>
        </p:txBody>
      </p:sp>
      <p:sp>
        <p:nvSpPr>
          <p:cNvPr id="6" name="Content Placeholder 5"/>
          <p:cNvSpPr>
            <a:spLocks noGrp="1"/>
          </p:cNvSpPr>
          <p:nvPr>
            <p:ph sz="quarter" idx="4"/>
          </p:nvPr>
        </p:nvSpPr>
        <p:spPr/>
        <p:txBody>
          <a:bodyPr>
            <a:normAutofit fontScale="85000" lnSpcReduction="10000"/>
          </a:bodyPr>
          <a:lstStyle/>
          <a:p>
            <a:r>
              <a:rPr lang="en-US" dirty="0" smtClean="0"/>
              <a:t>AEM </a:t>
            </a:r>
            <a:r>
              <a:rPr lang="en-US" dirty="0" err="1"/>
              <a:t>ᑭᐅᔾᔪᑎᖏᑦ</a:t>
            </a:r>
            <a:r>
              <a:rPr lang="en-US" dirty="0"/>
              <a:t> </a:t>
            </a:r>
            <a:r>
              <a:rPr lang="en-US" dirty="0" err="1"/>
              <a:t>ᐅᐸᓗᐊᖏᓪᓗᒋᑦ</a:t>
            </a:r>
            <a:r>
              <a:rPr lang="en-US" dirty="0"/>
              <a:t> </a:t>
            </a:r>
            <a:r>
              <a:rPr lang="en-US" dirty="0" err="1"/>
              <a:t>ᑖᑉᑯᐊ</a:t>
            </a:r>
            <a:r>
              <a:rPr lang="en-US" dirty="0"/>
              <a:t> </a:t>
            </a:r>
            <a:r>
              <a:rPr lang="en-US" dirty="0" err="1"/>
              <a:t>ᐱᖓᓱᑦ</a:t>
            </a:r>
            <a:r>
              <a:rPr lang="en-US" dirty="0"/>
              <a:t> </a:t>
            </a:r>
            <a:r>
              <a:rPr lang="en-US" dirty="0" err="1"/>
              <a:t>ᐃᓂᖏᑦ</a:t>
            </a:r>
            <a:r>
              <a:rPr lang="en-US" dirty="0"/>
              <a:t> </a:t>
            </a:r>
            <a:r>
              <a:rPr lang="en-US" dirty="0" err="1"/>
              <a:t>ᐅᑯᐋᖑᓂᐊᖅᐳᑦ</a:t>
            </a:r>
            <a:r>
              <a:rPr lang="en-US" dirty="0"/>
              <a:t>:</a:t>
            </a:r>
          </a:p>
          <a:p>
            <a:pPr lvl="0"/>
            <a:r>
              <a:rPr lang="en-US" dirty="0" err="1"/>
              <a:t>ᓴᖅᑮᒃᑲᓐᓐᓂᕐᓂᖅ</a:t>
            </a:r>
            <a:r>
              <a:rPr lang="en-US" dirty="0"/>
              <a:t> </a:t>
            </a:r>
            <a:r>
              <a:rPr lang="en-US" dirty="0" err="1"/>
              <a:t>ᐃᓂᒋᔭᐅᓂᐊᖅᑐᖅ</a:t>
            </a:r>
            <a:r>
              <a:rPr lang="en-US" dirty="0"/>
              <a:t> </a:t>
            </a:r>
            <a:r>
              <a:rPr lang="en-US" dirty="0" err="1"/>
              <a:t>ᐃᒪᕐᒥᐅᑕᐃᑦ</a:t>
            </a:r>
            <a:r>
              <a:rPr lang="en-US" dirty="0"/>
              <a:t> </a:t>
            </a:r>
            <a:r>
              <a:rPr lang="en-US" dirty="0" err="1"/>
              <a:t>ᐃᓱᒫᓗᑕᐅᔾᔪᑦ</a:t>
            </a:r>
            <a:r>
              <a:rPr lang="en-US" dirty="0"/>
              <a:t> </a:t>
            </a:r>
            <a:r>
              <a:rPr lang="en-US" dirty="0" err="1"/>
              <a:t>ᐃᓃᑦ</a:t>
            </a:r>
            <a:r>
              <a:rPr lang="en-US" dirty="0"/>
              <a:t> </a:t>
            </a:r>
            <a:r>
              <a:rPr lang="en-US" dirty="0" err="1"/>
              <a:t>ᒥᒃᓵᓄᑦ</a:t>
            </a:r>
            <a:r>
              <a:rPr lang="en-US" dirty="0"/>
              <a:t> </a:t>
            </a:r>
            <a:r>
              <a:rPr lang="en-US" dirty="0" err="1"/>
              <a:t>ᖃᐅᔨᓴᕐᓂᕐᓂᒃ</a:t>
            </a:r>
            <a:endParaRPr lang="en-US" dirty="0"/>
          </a:p>
          <a:p>
            <a:pPr lvl="0"/>
            <a:r>
              <a:rPr lang="en-US" dirty="0" err="1"/>
              <a:t>ᐃᐊᓗᑎᓪᓗᒍ</a:t>
            </a:r>
            <a:r>
              <a:rPr lang="en-US" dirty="0"/>
              <a:t> </a:t>
            </a:r>
            <a:r>
              <a:rPr lang="en-US" dirty="0" err="1"/>
              <a:t>ᐃᓂ</a:t>
            </a:r>
            <a:r>
              <a:rPr lang="en-US" dirty="0"/>
              <a:t> </a:t>
            </a:r>
            <a:r>
              <a:rPr lang="en-US" dirty="0" err="1"/>
              <a:t>ᖃᐅᔨᓴᕐᕕᐅᖃᑕᐆᓕᕐᓗᓂ</a:t>
            </a:r>
            <a:r>
              <a:rPr lang="en-US" dirty="0"/>
              <a:t> </a:t>
            </a:r>
            <a:r>
              <a:rPr lang="en-US" dirty="0" err="1"/>
              <a:t>ᐃᒪᕐᒥᐅᑕᐃᑦ</a:t>
            </a:r>
            <a:r>
              <a:rPr lang="en-US" dirty="0"/>
              <a:t> </a:t>
            </a:r>
            <a:r>
              <a:rPr lang="en-US" dirty="0" err="1"/>
              <a:t>ᐊᕙᑎᖏᓐᓄᑦ</a:t>
            </a:r>
            <a:r>
              <a:rPr lang="en-US" dirty="0"/>
              <a:t> </a:t>
            </a:r>
            <a:r>
              <a:rPr lang="en-US" dirty="0" err="1"/>
              <a:t>ᖃᐅᔨᓴᕐᕕᖕᓂ</a:t>
            </a:r>
            <a:endParaRPr lang="en-US" dirty="0"/>
          </a:p>
          <a:p>
            <a:pPr lvl="0"/>
            <a:r>
              <a:rPr lang="en-US" dirty="0" err="1"/>
              <a:t>ᕿᓂᕐᓂᖅ</a:t>
            </a:r>
            <a:r>
              <a:rPr lang="en-US" dirty="0"/>
              <a:t> </a:t>
            </a:r>
            <a:r>
              <a:rPr lang="en-US" dirty="0" err="1"/>
              <a:t>ᓇᑭᑦ</a:t>
            </a:r>
            <a:r>
              <a:rPr lang="en-US" dirty="0"/>
              <a:t> </a:t>
            </a:r>
            <a:r>
              <a:rPr lang="en-US" dirty="0" err="1"/>
              <a:t>ᐱᖕᒪᖔᑦ</a:t>
            </a:r>
            <a:r>
              <a:rPr lang="en-US" dirty="0"/>
              <a:t> </a:t>
            </a:r>
            <a:r>
              <a:rPr lang="en-US" dirty="0" err="1"/>
              <a:t>ᐅᓗᕆᐋᓇᖅᑐᖅ</a:t>
            </a:r>
            <a:r>
              <a:rPr lang="en-US" dirty="0"/>
              <a:t>, </a:t>
            </a:r>
            <a:r>
              <a:rPr lang="en-US" dirty="0" err="1"/>
              <a:t>ᐊᒻᒪ</a:t>
            </a:r>
            <a:endParaRPr lang="en-US" dirty="0"/>
          </a:p>
          <a:p>
            <a:pPr lvl="0"/>
            <a:r>
              <a:rPr lang="en-US" dirty="0" err="1"/>
              <a:t>ᐋᖅᑭᒋᐊᕐᓗᒍ</a:t>
            </a:r>
            <a:r>
              <a:rPr lang="en-US" dirty="0"/>
              <a:t> </a:t>
            </a:r>
            <a:r>
              <a:rPr lang="en-US" dirty="0" err="1"/>
              <a:t>ᐅᓗᕆᐊᓇᖅᑐᖃᕐᕕᒃ</a:t>
            </a:r>
            <a:r>
              <a:rPr lang="en-US" dirty="0"/>
              <a:t> </a:t>
            </a:r>
            <a:r>
              <a:rPr lang="en-US" dirty="0" err="1"/>
              <a:t>ᐅᓗᕆᐊᓇᖅᑐᖃᒃᑲᓐᓂᖁᓇᒍ</a:t>
            </a:r>
            <a:r>
              <a:rPr lang="en-US" dirty="0"/>
              <a:t> </a:t>
            </a:r>
            <a:r>
              <a:rPr lang="en-US" dirty="0" err="1"/>
              <a:t>ᐃᒪᕐᒧᑦ</a:t>
            </a:r>
            <a:endParaRPr lang="en-US" dirty="0"/>
          </a:p>
        </p:txBody>
      </p:sp>
    </p:spTree>
    <p:extLst>
      <p:ext uri="{BB962C8B-B14F-4D97-AF65-F5344CB8AC3E}">
        <p14:creationId xmlns:p14="http://schemas.microsoft.com/office/powerpoint/2010/main" val="3271110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smtClean="0"/>
              <a:t>Guiding Principles</a:t>
            </a:r>
            <a:endParaRPr lang="en-CA" dirty="0"/>
          </a:p>
        </p:txBody>
      </p:sp>
      <p:sp>
        <p:nvSpPr>
          <p:cNvPr id="5" name="Content Placeholder 4"/>
          <p:cNvSpPr>
            <a:spLocks noGrp="1"/>
          </p:cNvSpPr>
          <p:nvPr>
            <p:ph idx="1"/>
          </p:nvPr>
        </p:nvSpPr>
        <p:spPr/>
        <p:txBody>
          <a:bodyPr>
            <a:normAutofit/>
          </a:bodyPr>
          <a:lstStyle/>
          <a:p>
            <a:pPr>
              <a:buBlip>
                <a:blip r:embed="rId2"/>
              </a:buBlip>
            </a:pPr>
            <a:r>
              <a:rPr lang="en-CA" dirty="0"/>
              <a:t>Our review is guided by </a:t>
            </a:r>
          </a:p>
          <a:p>
            <a:pPr lvl="1"/>
            <a:r>
              <a:rPr lang="en-CA" dirty="0"/>
              <a:t>Nunavut Water Board’s (NWB) water quality framework</a:t>
            </a:r>
          </a:p>
          <a:p>
            <a:pPr lvl="2">
              <a:buFont typeface="Courier New" panose="02070309020205020404" pitchFamily="49" charset="0"/>
              <a:buChar char="o"/>
            </a:pPr>
            <a:r>
              <a:rPr lang="en-CA" dirty="0"/>
              <a:t>protect, manage and regulate freshwaters in Nunavut in a manner that will provide the optimum benefits for the residents of the territory in particular and Canadians in general</a:t>
            </a:r>
          </a:p>
          <a:p>
            <a:pPr lvl="1"/>
            <a:r>
              <a:rPr lang="en-CA" dirty="0"/>
              <a:t>The Nunavut Land Claims Agreement, and </a:t>
            </a:r>
          </a:p>
          <a:p>
            <a:pPr lvl="1"/>
            <a:r>
              <a:rPr lang="en-CA" dirty="0"/>
              <a:t>The </a:t>
            </a:r>
            <a:r>
              <a:rPr lang="en-CA" dirty="0" smtClean="0"/>
              <a:t>right of Kivalliq </a:t>
            </a:r>
            <a:r>
              <a:rPr lang="en-CA" dirty="0"/>
              <a:t>Inuit </a:t>
            </a:r>
            <a:r>
              <a:rPr lang="en-CA" dirty="0" smtClean="0"/>
              <a:t>to minimal changes </a:t>
            </a:r>
            <a:r>
              <a:rPr lang="en-CA" dirty="0"/>
              <a:t>to the </a:t>
            </a:r>
            <a:r>
              <a:rPr lang="en-CA" dirty="0" smtClean="0"/>
              <a:t>environment</a:t>
            </a:r>
          </a:p>
          <a:p>
            <a:endParaRPr lang="en-CA" dirty="0"/>
          </a:p>
          <a:p>
            <a:r>
              <a:rPr lang="en-CA" sz="2000" dirty="0" smtClean="0"/>
              <a:t>The Kivalliq Inuit Association contracted the services of Hutchinson Environmental Sciences Ltd. and GeoVector Management Inc. to assist with the technical review of the licence.  </a:t>
            </a:r>
            <a:endParaRPr lang="en-CA" sz="2000" dirty="0"/>
          </a:p>
        </p:txBody>
      </p:sp>
    </p:spTree>
    <p:extLst>
      <p:ext uri="{BB962C8B-B14F-4D97-AF65-F5344CB8AC3E}">
        <p14:creationId xmlns:p14="http://schemas.microsoft.com/office/powerpoint/2010/main" val="925930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KIA-WL-16</a:t>
            </a:r>
            <a:r>
              <a:rPr lang="en-CA" dirty="0"/>
              <a:t>: Detection </a:t>
            </a:r>
            <a:r>
              <a:rPr lang="en-CA" dirty="0" smtClean="0"/>
              <a:t>Limits</a:t>
            </a:r>
            <a:br>
              <a:rPr lang="en-CA" dirty="0" smtClean="0"/>
            </a:br>
            <a:r>
              <a:rPr lang="en-US" dirty="0" smtClean="0"/>
              <a:t>KIA-WL-16:ᖃᐅᔨᔪᑏᑦ </a:t>
            </a:r>
            <a:r>
              <a:rPr lang="en-US" dirty="0" err="1"/>
              <a:t>ᑭᒡᓕᖏᑦ</a:t>
            </a:r>
            <a:endParaRPr lang="en-US"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a:t>AEM has indicated no accredited laboratory will be located on </a:t>
            </a:r>
            <a:r>
              <a:rPr lang="en-CA" dirty="0" smtClean="0"/>
              <a:t>site</a:t>
            </a:r>
          </a:p>
          <a:p>
            <a:r>
              <a:rPr lang="en-CA" dirty="0" smtClean="0"/>
              <a:t>Proposed </a:t>
            </a:r>
            <a:r>
              <a:rPr lang="en-CA" dirty="0"/>
              <a:t>the use of </a:t>
            </a:r>
            <a:r>
              <a:rPr lang="en-CA" dirty="0" smtClean="0"/>
              <a:t>six analytical laboratories</a:t>
            </a:r>
          </a:p>
          <a:p>
            <a:pPr lvl="1"/>
            <a:r>
              <a:rPr lang="en-CA" dirty="0" smtClean="0"/>
              <a:t>Concerned for interlab variability</a:t>
            </a:r>
          </a:p>
          <a:p>
            <a:r>
              <a:rPr lang="en-CA" dirty="0" smtClean="0"/>
              <a:t>AEM </a:t>
            </a:r>
            <a:r>
              <a:rPr lang="en-CA" dirty="0"/>
              <a:t>did not provide detection </a:t>
            </a:r>
            <a:r>
              <a:rPr lang="en-CA" dirty="0" smtClean="0"/>
              <a:t>limits</a:t>
            </a:r>
            <a:r>
              <a:rPr lang="en-CA" dirty="0"/>
              <a:t> </a:t>
            </a:r>
            <a:r>
              <a:rPr lang="en-CA" dirty="0" smtClean="0"/>
              <a:t>that will be used at the laboratories</a:t>
            </a:r>
            <a:endParaRPr lang="en-CA" dirty="0"/>
          </a:p>
        </p:txBody>
      </p:sp>
      <p:sp>
        <p:nvSpPr>
          <p:cNvPr id="5" name="Text Placeholder 4"/>
          <p:cNvSpPr>
            <a:spLocks noGrp="1"/>
          </p:cNvSpPr>
          <p:nvPr>
            <p:ph type="body" sz="quarter" idx="3"/>
          </p:nvPr>
        </p:nvSpPr>
        <p:spPr>
          <a:xfrm>
            <a:off x="4644008" y="1524000"/>
            <a:ext cx="4320480" cy="536848"/>
          </a:xfrm>
        </p:spPr>
        <p:txBody>
          <a:bodyPr>
            <a:normAutofit/>
          </a:bodyPr>
          <a:lstStyle/>
          <a:p>
            <a:r>
              <a:rPr lang="en-US" dirty="0" err="1"/>
              <a:t>ᐃᓱᒫᓗᑦ</a:t>
            </a:r>
            <a:endParaRPr lang="en-US" dirty="0"/>
          </a:p>
          <a:p>
            <a:endParaRPr lang="en-US" dirty="0"/>
          </a:p>
        </p:txBody>
      </p:sp>
      <p:sp>
        <p:nvSpPr>
          <p:cNvPr id="6" name="Content Placeholder 5"/>
          <p:cNvSpPr>
            <a:spLocks noGrp="1"/>
          </p:cNvSpPr>
          <p:nvPr>
            <p:ph sz="quarter" idx="4"/>
          </p:nvPr>
        </p:nvSpPr>
        <p:spPr/>
        <p:txBody>
          <a:bodyPr>
            <a:normAutofit/>
          </a:bodyPr>
          <a:lstStyle/>
          <a:p>
            <a:pPr lvl="0"/>
            <a:r>
              <a:rPr lang="en-US" dirty="0" smtClean="0"/>
              <a:t>AEM </a:t>
            </a:r>
            <a:r>
              <a:rPr lang="en-US" dirty="0" err="1"/>
              <a:t>ᓇᓗᓇᐃᖅᓯᒪᔪᑦ</a:t>
            </a:r>
            <a:r>
              <a:rPr lang="en-US" dirty="0"/>
              <a:t> </a:t>
            </a:r>
            <a:r>
              <a:rPr lang="en-US" dirty="0" err="1"/>
              <a:t>ᖃᐅᔨᓴᕐᕕᓪᓚᑦᑖᒥᒃ</a:t>
            </a:r>
            <a:r>
              <a:rPr lang="en-US" dirty="0"/>
              <a:t> </a:t>
            </a:r>
            <a:r>
              <a:rPr lang="en-US" dirty="0" err="1"/>
              <a:t>ᐱᑕᖃᕐᓂᐊᓂᑦᑐᖅ</a:t>
            </a:r>
            <a:r>
              <a:rPr lang="en-US" dirty="0"/>
              <a:t> </a:t>
            </a:r>
            <a:r>
              <a:rPr lang="en-US" dirty="0" err="1"/>
              <a:t>ᐱᓕᕆᕝᕕᖕᒥ</a:t>
            </a:r>
            <a:endParaRPr lang="en-US" dirty="0"/>
          </a:p>
          <a:p>
            <a:pPr lvl="0"/>
            <a:r>
              <a:rPr lang="en-US" dirty="0" err="1"/>
              <a:t>ᐊᕐᕕᓂᓕᖕᓂᒃ</a:t>
            </a:r>
            <a:r>
              <a:rPr lang="en-US" dirty="0"/>
              <a:t> </a:t>
            </a:r>
            <a:r>
              <a:rPr lang="en-US" dirty="0" err="1"/>
              <a:t>ᖃᐅᔨᓴᕐᕕᖕᓂᒃ</a:t>
            </a:r>
            <a:r>
              <a:rPr lang="en-US" dirty="0"/>
              <a:t> </a:t>
            </a:r>
            <a:r>
              <a:rPr lang="en-US" dirty="0" err="1"/>
              <a:t>ᐊᑐᕈᒪᓂᖃᖅᑐᑦ</a:t>
            </a:r>
            <a:endParaRPr lang="en-US" dirty="0"/>
          </a:p>
          <a:p>
            <a:pPr lvl="1"/>
            <a:r>
              <a:rPr lang="en-US" dirty="0" err="1"/>
              <a:t>ᐃᓱᒫᓗᑎᖓᑦ</a:t>
            </a:r>
            <a:r>
              <a:rPr lang="en-US" dirty="0"/>
              <a:t> </a:t>
            </a:r>
            <a:r>
              <a:rPr lang="en-US" dirty="0" err="1"/>
              <a:t>ᐊᔾᔨᒌᖏᑦᑐᓕᕆᔪᓐᓇᕐᓂᖅ</a:t>
            </a:r>
            <a:endParaRPr lang="en-US" dirty="0"/>
          </a:p>
          <a:p>
            <a:pPr lvl="0"/>
            <a:r>
              <a:rPr lang="en-US" dirty="0"/>
              <a:t>AEM </a:t>
            </a:r>
            <a:r>
              <a:rPr lang="en-US" dirty="0" err="1"/>
              <a:t>ᓇᓗᓇᐃᕆᓚᐅᖏᑦᑐᑦ</a:t>
            </a:r>
            <a:r>
              <a:rPr lang="en-US" dirty="0"/>
              <a:t> </a:t>
            </a:r>
            <a:r>
              <a:rPr lang="en-US" dirty="0" err="1"/>
              <a:t>ᖃᐅᔨᔾᔪᑎᒃᓴᓂᒃ</a:t>
            </a:r>
            <a:r>
              <a:rPr lang="en-US" dirty="0"/>
              <a:t> </a:t>
            </a:r>
            <a:r>
              <a:rPr lang="en-US" dirty="0" err="1"/>
              <a:t>ᑭᒡᓕᖃᕐᓂᐅᓂᐊᖅᑐᓂᒃ</a:t>
            </a:r>
            <a:r>
              <a:rPr lang="en-US" dirty="0"/>
              <a:t> </a:t>
            </a:r>
            <a:r>
              <a:rPr lang="en-US" dirty="0" err="1"/>
              <a:t>ᖃᐅᔨᓴᕐᕕᖕᓂ</a:t>
            </a:r>
            <a:endParaRPr lang="en-US" dirty="0"/>
          </a:p>
        </p:txBody>
      </p:sp>
    </p:spTree>
    <p:extLst>
      <p:ext uri="{BB962C8B-B14F-4D97-AF65-F5344CB8AC3E}">
        <p14:creationId xmlns:p14="http://schemas.microsoft.com/office/powerpoint/2010/main" val="905996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KIA-WL-16: Detection </a:t>
            </a:r>
            <a:r>
              <a:rPr lang="en-CA" dirty="0" smtClean="0"/>
              <a:t>Limits</a:t>
            </a:r>
            <a:br>
              <a:rPr lang="en-CA" dirty="0" smtClean="0"/>
            </a:br>
            <a:r>
              <a:rPr lang="en-US" dirty="0" smtClean="0"/>
              <a:t>KIA-WL-16:ᖃᐅᔨᔪᑏᑦ </a:t>
            </a:r>
            <a:r>
              <a:rPr lang="en-US" dirty="0" err="1"/>
              <a:t>ᑭᒡᓕᖏᑦ</a:t>
            </a:r>
            <a:endParaRPr lang="en-CA" dirty="0"/>
          </a:p>
        </p:txBody>
      </p:sp>
      <p:sp>
        <p:nvSpPr>
          <p:cNvPr id="4" name="Content Placeholder 3"/>
          <p:cNvSpPr>
            <a:spLocks noGrp="1"/>
          </p:cNvSpPr>
          <p:nvPr>
            <p:ph sz="half" idx="2"/>
          </p:nvPr>
        </p:nvSpPr>
        <p:spPr/>
        <p:txBody>
          <a:bodyPr>
            <a:normAutofit fontScale="92500" lnSpcReduction="10000"/>
          </a:bodyPr>
          <a:lstStyle/>
          <a:p>
            <a:r>
              <a:rPr lang="en-CA" dirty="0" smtClean="0"/>
              <a:t>AEM has committed to work with the KIA to achieve acceptable detection limits for all laboratories and parameters</a:t>
            </a:r>
          </a:p>
          <a:p>
            <a:pPr lvl="1"/>
            <a:r>
              <a:rPr lang="en-CA" dirty="0" smtClean="0"/>
              <a:t>Limits will be based on those proposed in our submission</a:t>
            </a:r>
          </a:p>
          <a:p>
            <a:pPr lvl="1"/>
            <a:r>
              <a:rPr lang="en-CA" dirty="0" smtClean="0"/>
              <a:t>Agreed upon limits will be included in the </a:t>
            </a:r>
            <a:r>
              <a:rPr lang="en-CA" dirty="0"/>
              <a:t>Quality Assurance / Quality Control </a:t>
            </a:r>
            <a:r>
              <a:rPr lang="en-CA" dirty="0" smtClean="0"/>
              <a:t>Plan</a:t>
            </a:r>
          </a:p>
          <a:p>
            <a:r>
              <a:rPr lang="en-CA" dirty="0" smtClean="0"/>
              <a:t>Detection </a:t>
            </a:r>
            <a:r>
              <a:rPr lang="en-CA" dirty="0"/>
              <a:t>limits will apply to all contracted analytical laboratories for water quality samples collected </a:t>
            </a:r>
            <a:r>
              <a:rPr lang="en-CA" dirty="0" smtClean="0"/>
              <a:t>at specific sites indicated in our submission</a:t>
            </a:r>
            <a:endParaRPr lang="en-CA" dirty="0"/>
          </a:p>
          <a:p>
            <a:endParaRPr lang="en-CA" dirty="0"/>
          </a:p>
        </p:txBody>
      </p:sp>
      <p:sp>
        <p:nvSpPr>
          <p:cNvPr id="6" name="Content Placeholder 5"/>
          <p:cNvSpPr>
            <a:spLocks noGrp="1"/>
          </p:cNvSpPr>
          <p:nvPr>
            <p:ph sz="quarter" idx="4"/>
          </p:nvPr>
        </p:nvSpPr>
        <p:spPr/>
        <p:txBody>
          <a:bodyPr>
            <a:normAutofit fontScale="85000" lnSpcReduction="10000"/>
          </a:bodyPr>
          <a:lstStyle/>
          <a:p>
            <a:pPr lvl="0"/>
            <a:r>
              <a:rPr lang="en-US" dirty="0"/>
              <a:t>AEM </a:t>
            </a:r>
            <a:r>
              <a:rPr lang="en-US" dirty="0" err="1" smtClean="0"/>
              <a:t>ᐱ</a:t>
            </a:r>
            <a:r>
              <a:rPr lang="en-US" dirty="0" err="1"/>
              <a:t>ᓂᐋ</a:t>
            </a:r>
            <a:r>
              <a:rPr lang="en-US" dirty="0" err="1" smtClean="0"/>
              <a:t>ᕐᓂᖃᖅᐳᖅ</a:t>
            </a:r>
            <a:r>
              <a:rPr lang="en-US" dirty="0" smtClean="0"/>
              <a:t> </a:t>
            </a:r>
            <a:r>
              <a:rPr lang="en-US" dirty="0" err="1"/>
              <a:t>ᐱᓕᕆᖃᑎᒋᓗᒋᑦ</a:t>
            </a:r>
            <a:r>
              <a:rPr lang="en-US" dirty="0"/>
              <a:t> ᑮ </a:t>
            </a:r>
            <a:r>
              <a:rPr lang="en-US" dirty="0" err="1"/>
              <a:t>ᐊᐄ</a:t>
            </a:r>
            <a:r>
              <a:rPr lang="en-US" dirty="0"/>
              <a:t> ᐄ </a:t>
            </a:r>
            <a:r>
              <a:rPr lang="en-US" dirty="0" err="1"/>
              <a:t>ᑯᑦ</a:t>
            </a:r>
            <a:r>
              <a:rPr lang="en-US" dirty="0"/>
              <a:t> </a:t>
            </a:r>
            <a:r>
              <a:rPr lang="en-US" dirty="0" err="1"/>
              <a:t>ᓈᒻᒪᒃᑐᓂᒃ</a:t>
            </a:r>
            <a:r>
              <a:rPr lang="en-US" dirty="0"/>
              <a:t> </a:t>
            </a:r>
            <a:r>
              <a:rPr lang="en-US" dirty="0" err="1"/>
              <a:t>ᖃᐅᔨᒋᐊᕐᓂᕐᒧᑦ</a:t>
            </a:r>
            <a:r>
              <a:rPr lang="en-US" dirty="0"/>
              <a:t> </a:t>
            </a:r>
            <a:r>
              <a:rPr lang="en-US" dirty="0" err="1"/>
              <a:t>ᑭᒡᓕᓯᓂᐋᕈᑎᖃᕈᓐᓇᖁᑉᓗᒋᑦ</a:t>
            </a:r>
            <a:r>
              <a:rPr lang="en-US" dirty="0"/>
              <a:t> </a:t>
            </a:r>
            <a:r>
              <a:rPr lang="en-US" dirty="0" err="1"/>
              <a:t>ᑕᒪᐃᓐᓄᑦ</a:t>
            </a:r>
            <a:r>
              <a:rPr lang="en-US" dirty="0"/>
              <a:t> </a:t>
            </a:r>
            <a:r>
              <a:rPr lang="en-US" dirty="0" err="1"/>
              <a:t>ᖃᐅᔨᓴᕐᕕᖕᓄᑦ</a:t>
            </a:r>
            <a:r>
              <a:rPr lang="en-US" dirty="0"/>
              <a:t> </a:t>
            </a:r>
            <a:r>
              <a:rPr lang="en-US" dirty="0" err="1"/>
              <a:t>ᐊᒻᒪ</a:t>
            </a:r>
            <a:r>
              <a:rPr lang="en-US" dirty="0"/>
              <a:t> </a:t>
            </a:r>
            <a:r>
              <a:rPr lang="en-US" dirty="0" err="1"/>
              <a:t>ᐊᕙᑎᖏᓐᓄᑦ</a:t>
            </a:r>
            <a:r>
              <a:rPr lang="en-US" dirty="0"/>
              <a:t> </a:t>
            </a:r>
          </a:p>
          <a:p>
            <a:pPr lvl="1"/>
            <a:r>
              <a:rPr lang="en-US" dirty="0" err="1"/>
              <a:t>ᑭᒡᓕᖏᑦ</a:t>
            </a:r>
            <a:r>
              <a:rPr lang="en-US" dirty="0"/>
              <a:t> </a:t>
            </a:r>
            <a:r>
              <a:rPr lang="en-US" dirty="0" err="1"/>
              <a:t>ᑕᐃᑉᑯᐊᖑᓂᐊᖅᐳᑦ</a:t>
            </a:r>
            <a:r>
              <a:rPr lang="en-US" dirty="0"/>
              <a:t> </a:t>
            </a:r>
            <a:r>
              <a:rPr lang="en-US" dirty="0" err="1"/>
              <a:t>ᓴᖅᑭᑕᑉᑎᓐᓂ</a:t>
            </a:r>
            <a:r>
              <a:rPr lang="en-US" dirty="0"/>
              <a:t> </a:t>
            </a:r>
            <a:r>
              <a:rPr lang="en-US" dirty="0" err="1"/>
              <a:t>ᓇᓗᓇᐃᖅᓯᒪᔪᑦ</a:t>
            </a:r>
            <a:endParaRPr lang="en-US" dirty="0"/>
          </a:p>
          <a:p>
            <a:pPr lvl="1"/>
            <a:r>
              <a:rPr lang="en-US" dirty="0" err="1"/>
              <a:t>ᐊᖏᕈᑕᐅᔪᑦ</a:t>
            </a:r>
            <a:r>
              <a:rPr lang="en-US" dirty="0"/>
              <a:t> </a:t>
            </a:r>
            <a:r>
              <a:rPr lang="en-US" dirty="0" err="1"/>
              <a:t>ᑭᒡᓕᒃᓴᐃᑦ</a:t>
            </a:r>
            <a:r>
              <a:rPr lang="en-US" dirty="0"/>
              <a:t> </a:t>
            </a:r>
            <a:r>
              <a:rPr lang="en-US" dirty="0" err="1"/>
              <a:t>ᐃᓚᐅᓂᐊᖅᐳᑦ</a:t>
            </a:r>
            <a:r>
              <a:rPr lang="en-US" dirty="0"/>
              <a:t> </a:t>
            </a:r>
            <a:r>
              <a:rPr lang="en-US" dirty="0" err="1"/>
              <a:t>ᐱᐅᔪᓂᒃ</a:t>
            </a:r>
            <a:r>
              <a:rPr lang="en-US" dirty="0"/>
              <a:t> </a:t>
            </a:r>
            <a:r>
              <a:rPr lang="en-US" dirty="0" err="1"/>
              <a:t>ᓈᒻᒪᒃᓴᕈᑎᓂ</a:t>
            </a:r>
            <a:r>
              <a:rPr lang="en-US" dirty="0"/>
              <a:t>/</a:t>
            </a:r>
            <a:r>
              <a:rPr lang="en-US" dirty="0" err="1"/>
              <a:t>ᓈᒪᑏᐊᖅᑐᓂᒃ</a:t>
            </a:r>
            <a:r>
              <a:rPr lang="en-US" dirty="0"/>
              <a:t> </a:t>
            </a:r>
            <a:r>
              <a:rPr lang="en-US" dirty="0" err="1"/>
              <a:t>ᐱᓕᕆᐊᖃᕐᓂᕐᒧᑦ</a:t>
            </a:r>
            <a:r>
              <a:rPr lang="en-US" dirty="0"/>
              <a:t> </a:t>
            </a:r>
            <a:r>
              <a:rPr lang="en-US" dirty="0" err="1"/>
              <a:t>ᐸᕐᓇᒍᑏᑦ</a:t>
            </a:r>
            <a:r>
              <a:rPr lang="en-US" dirty="0"/>
              <a:t> </a:t>
            </a:r>
            <a:r>
              <a:rPr lang="en-US" dirty="0" err="1"/>
              <a:t>ᐃᓪᓗᐋᓂ</a:t>
            </a:r>
            <a:endParaRPr lang="en-US" dirty="0"/>
          </a:p>
          <a:p>
            <a:pPr lvl="0"/>
            <a:r>
              <a:rPr lang="en-US" dirty="0" err="1"/>
              <a:t>ᖃᐅᔨᔾᔪᑏᑦ</a:t>
            </a:r>
            <a:r>
              <a:rPr lang="en-US" dirty="0"/>
              <a:t> </a:t>
            </a:r>
            <a:r>
              <a:rPr lang="en-US" dirty="0" err="1"/>
              <a:t>ᑭᒡᓕᖏᑦ</a:t>
            </a:r>
            <a:r>
              <a:rPr lang="en-US" dirty="0"/>
              <a:t> </a:t>
            </a:r>
            <a:r>
              <a:rPr lang="en-US" dirty="0" err="1"/>
              <a:t>ᐊᑐᖅᑕᐅᓂᐊᖅᐳᑦ</a:t>
            </a:r>
            <a:r>
              <a:rPr lang="en-US" dirty="0"/>
              <a:t> </a:t>
            </a:r>
            <a:r>
              <a:rPr lang="en-US" dirty="0" err="1"/>
              <a:t>ᑕᒪᐃᓐᓄᑦ</a:t>
            </a:r>
            <a:r>
              <a:rPr lang="en-US" dirty="0"/>
              <a:t> </a:t>
            </a:r>
            <a:r>
              <a:rPr lang="en-US" dirty="0" err="1"/>
              <a:t>ᑲᓐᑐᓛᒃᓯᒪᔪᓄᑦ</a:t>
            </a:r>
            <a:r>
              <a:rPr lang="en-US" dirty="0"/>
              <a:t> </a:t>
            </a:r>
            <a:r>
              <a:rPr lang="en-US" dirty="0" err="1"/>
              <a:t>ᖃᐅᔨᓴᕐᑎᓄᑦ</a:t>
            </a:r>
            <a:r>
              <a:rPr lang="en-US" dirty="0"/>
              <a:t> </a:t>
            </a:r>
            <a:r>
              <a:rPr lang="en-US" dirty="0" err="1"/>
              <a:t>ᐃᒪᐃᑦ</a:t>
            </a:r>
            <a:r>
              <a:rPr lang="en-US" dirty="0"/>
              <a:t> </a:t>
            </a:r>
            <a:r>
              <a:rPr lang="en-US" dirty="0" err="1"/>
              <a:t>ᓈᒻᒪᖕᒪᖔᑖ</a:t>
            </a:r>
            <a:r>
              <a:rPr lang="en-US" dirty="0"/>
              <a:t> </a:t>
            </a:r>
            <a:r>
              <a:rPr lang="en-US" dirty="0" err="1"/>
              <a:t>ᖃᐅᔨᒋᐊᕐᕕᖕᓄᑦ</a:t>
            </a:r>
            <a:r>
              <a:rPr lang="en-US" dirty="0"/>
              <a:t> </a:t>
            </a:r>
            <a:r>
              <a:rPr lang="en-US" dirty="0" err="1"/>
              <a:t>ᓇᓗᓇᐃᖅᓯᒪᔪᓂ</a:t>
            </a:r>
            <a:r>
              <a:rPr lang="en-US" dirty="0"/>
              <a:t> </a:t>
            </a:r>
            <a:r>
              <a:rPr lang="en-US" dirty="0" err="1"/>
              <a:t>ᓴᖅᑭᑕᑉᑎᓐᓂᒃ</a:t>
            </a:r>
            <a:endParaRPr lang="en-US" dirty="0"/>
          </a:p>
          <a:p>
            <a:pPr lvl="0"/>
            <a:endParaRPr lang="en-CA" dirty="0"/>
          </a:p>
        </p:txBody>
      </p:sp>
      <p:sp>
        <p:nvSpPr>
          <p:cNvPr id="7" name="Text Placeholder 2"/>
          <p:cNvSpPr>
            <a:spLocks noGrp="1"/>
          </p:cNvSpPr>
          <p:nvPr>
            <p:ph type="body" idx="1"/>
          </p:nvPr>
        </p:nvSpPr>
        <p:spPr>
          <a:solidFill>
            <a:srgbClr val="00B050"/>
          </a:solidFill>
        </p:spPr>
        <p:txBody>
          <a:bodyPr>
            <a:normAutofit lnSpcReduction="10000"/>
          </a:bodyPr>
          <a:lstStyle/>
          <a:p>
            <a:r>
              <a:rPr lang="en-CA" dirty="0" smtClean="0">
                <a:solidFill>
                  <a:schemeClr val="bg1"/>
                </a:solidFill>
              </a:rPr>
              <a:t>Resolution</a:t>
            </a:r>
            <a:endParaRPr lang="en-CA" dirty="0">
              <a:solidFill>
                <a:schemeClr val="bg1"/>
              </a:solidFill>
            </a:endParaRPr>
          </a:p>
        </p:txBody>
      </p:sp>
      <p:sp>
        <p:nvSpPr>
          <p:cNvPr id="10" name="Text Placeholder 4"/>
          <p:cNvSpPr>
            <a:spLocks noGrp="1"/>
          </p:cNvSpPr>
          <p:nvPr>
            <p:ph type="body" sz="quarter" idx="3"/>
          </p:nvPr>
        </p:nvSpPr>
        <p:spPr>
          <a:xfrm>
            <a:off x="4751512" y="1680598"/>
            <a:ext cx="4392488" cy="384448"/>
          </a:xfrm>
          <a:solidFill>
            <a:srgbClr val="00B050"/>
          </a:solidFill>
        </p:spPr>
        <p:txBody>
          <a:bodyPr>
            <a:normAutofit lnSpcReduction="10000"/>
          </a:bodyPr>
          <a:lstStyle/>
          <a:p>
            <a:r>
              <a:rPr lang="en-US" dirty="0" err="1"/>
              <a:t>ᐋᖅᑭᔾᔪᑕᐅᓚᐅᖅᑐᖅ</a:t>
            </a:r>
            <a:endParaRPr lang="en-US" dirty="0"/>
          </a:p>
        </p:txBody>
      </p:sp>
    </p:spTree>
    <p:extLst>
      <p:ext uri="{BB962C8B-B14F-4D97-AF65-F5344CB8AC3E}">
        <p14:creationId xmlns:p14="http://schemas.microsoft.com/office/powerpoint/2010/main" val="905996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KIA-WL-17</a:t>
            </a:r>
            <a:r>
              <a:rPr lang="en-CA" dirty="0"/>
              <a:t>: Potential Impacts to Lake </a:t>
            </a:r>
            <a:r>
              <a:rPr lang="en-CA" dirty="0" smtClean="0"/>
              <a:t>B7</a:t>
            </a:r>
            <a:br>
              <a:rPr lang="en-CA" dirty="0" smtClean="0"/>
            </a:br>
            <a:r>
              <a:rPr lang="en-US" dirty="0" smtClean="0"/>
              <a:t>KIA-WL-17</a:t>
            </a:r>
            <a:r>
              <a:rPr lang="en-US" dirty="0"/>
              <a:t>: </a:t>
            </a:r>
            <a:r>
              <a:rPr lang="en-US" dirty="0" err="1"/>
              <a:t>ᐃᒃᐱᖕᓇᕐᓂᕆᔪᓐᓇᖅᑕᖏᑦ</a:t>
            </a:r>
            <a:r>
              <a:rPr lang="en-US" dirty="0"/>
              <a:t> </a:t>
            </a:r>
            <a:r>
              <a:rPr lang="en-US" dirty="0" err="1"/>
              <a:t>ᑕᓯᖅ</a:t>
            </a:r>
            <a:r>
              <a:rPr lang="en-US" dirty="0"/>
              <a:t> B7 </a:t>
            </a:r>
            <a:r>
              <a:rPr lang="en-US" dirty="0" err="1"/>
              <a:t>ᒧᑦ</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fontScale="92500"/>
          </a:bodyPr>
          <a:lstStyle/>
          <a:p>
            <a:r>
              <a:rPr lang="en-CA" dirty="0" smtClean="0"/>
              <a:t>AEM has moved to dry stack storage of the tailings</a:t>
            </a:r>
          </a:p>
          <a:p>
            <a:pPr lvl="1"/>
            <a:r>
              <a:rPr lang="en-CA" dirty="0" smtClean="0"/>
              <a:t>This reduces impacts to the aquatic environment </a:t>
            </a:r>
          </a:p>
          <a:p>
            <a:pPr lvl="1"/>
            <a:r>
              <a:rPr lang="en-CA" dirty="0" smtClean="0"/>
              <a:t>The </a:t>
            </a:r>
            <a:r>
              <a:rPr lang="en-CA" dirty="0"/>
              <a:t>main concern of dry stacking is dust generation during </a:t>
            </a:r>
            <a:r>
              <a:rPr lang="en-CA" dirty="0" smtClean="0"/>
              <a:t>operation</a:t>
            </a:r>
            <a:endParaRPr lang="en-CA" dirty="0"/>
          </a:p>
          <a:p>
            <a:r>
              <a:rPr lang="en-CA" dirty="0"/>
              <a:t>AEM has not provided a map indicating all dust fall monitoring stations in the </a:t>
            </a:r>
            <a:r>
              <a:rPr lang="en-CA" dirty="0" smtClean="0"/>
              <a:t>application</a:t>
            </a:r>
          </a:p>
          <a:p>
            <a:r>
              <a:rPr lang="en-CA" dirty="0" smtClean="0"/>
              <a:t>Lake B7 is now potentially subject to dust deposition originating from the dry stack tailings</a:t>
            </a:r>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fontScale="92500" lnSpcReduction="20000"/>
          </a:bodyPr>
          <a:lstStyle/>
          <a:p>
            <a:pPr lvl="0"/>
            <a:r>
              <a:rPr lang="en-US" dirty="0" smtClean="0"/>
              <a:t>AEM </a:t>
            </a:r>
            <a:r>
              <a:rPr lang="en-US" dirty="0" err="1"/>
              <a:t>ᓅᓚᐅᕐᒪᑕ</a:t>
            </a:r>
            <a:r>
              <a:rPr lang="en-US" dirty="0"/>
              <a:t> </a:t>
            </a:r>
            <a:r>
              <a:rPr lang="en-US" dirty="0" err="1"/>
              <a:t>ᐸᓂᖅᑐᓂᒃ</a:t>
            </a:r>
            <a:r>
              <a:rPr lang="en-US" dirty="0"/>
              <a:t> </a:t>
            </a:r>
            <a:r>
              <a:rPr lang="en-US" dirty="0" err="1"/>
              <a:t>ᑐᖅᑯᖅᓯᒪᔾᔨᓂᖅ</a:t>
            </a:r>
            <a:r>
              <a:rPr lang="en-US" dirty="0"/>
              <a:t> </a:t>
            </a:r>
            <a:r>
              <a:rPr lang="en-US" dirty="0" err="1"/>
              <a:t>ᐃᕐᕈᖅᑐᐃᔾᔪᑎᕕᓂᕐᓂᒃ</a:t>
            </a:r>
            <a:r>
              <a:rPr lang="en-US" dirty="0"/>
              <a:t> </a:t>
            </a:r>
            <a:r>
              <a:rPr lang="en-US" dirty="0" err="1"/>
              <a:t>ᐅᔭᕋᒃᑕᖅᑕᐅᓂᑯᓄᑦ</a:t>
            </a:r>
            <a:endParaRPr lang="en-US" dirty="0"/>
          </a:p>
          <a:p>
            <a:pPr lvl="1"/>
            <a:r>
              <a:rPr lang="en-US" dirty="0" err="1"/>
              <a:t>ᑖᒻᓇ</a:t>
            </a:r>
            <a:r>
              <a:rPr lang="en-US" dirty="0"/>
              <a:t> </a:t>
            </a:r>
            <a:r>
              <a:rPr lang="en-US" dirty="0" err="1"/>
              <a:t>ᒥᒃᖠᕙᓪᓕᖅᑎᑦᑎᖕᒪᑦ</a:t>
            </a:r>
            <a:r>
              <a:rPr lang="en-US" dirty="0"/>
              <a:t> </a:t>
            </a:r>
            <a:r>
              <a:rPr lang="en-US" dirty="0" err="1"/>
              <a:t>ᐅᓗᕆᐊᓇᕐᓂᕐᓄᑦ</a:t>
            </a:r>
            <a:r>
              <a:rPr lang="en-US" dirty="0"/>
              <a:t> </a:t>
            </a:r>
            <a:r>
              <a:rPr lang="en-US" dirty="0" err="1"/>
              <a:t>ᐃᒪᕐᒦᑦᑐᓄᑦ</a:t>
            </a:r>
            <a:endParaRPr lang="en-US" dirty="0"/>
          </a:p>
          <a:p>
            <a:pPr lvl="1"/>
            <a:r>
              <a:rPr lang="en-US" dirty="0" err="1"/>
              <a:t>ᐸᓂᖅᑐᓂᒃ</a:t>
            </a:r>
            <a:r>
              <a:rPr lang="en-US" dirty="0"/>
              <a:t> </a:t>
            </a:r>
            <a:r>
              <a:rPr lang="en-US" dirty="0" err="1"/>
              <a:t>ᑲᑎᖅᓱᐃᓂᖅ</a:t>
            </a:r>
            <a:r>
              <a:rPr lang="en-US" dirty="0"/>
              <a:t> </a:t>
            </a:r>
            <a:r>
              <a:rPr lang="en-US" dirty="0" err="1"/>
              <a:t>ᐃᓱᒫᓗᑎᖃᕈᑎᖃᕐᒪᑦ</a:t>
            </a:r>
            <a:r>
              <a:rPr lang="en-US" dirty="0"/>
              <a:t> </a:t>
            </a:r>
            <a:r>
              <a:rPr lang="en-US" dirty="0" err="1"/>
              <a:t>ᐳᔪᖃᑖᒃᑎᑦᑎᖃᑦᑕᕐᓂᖓᓂᒃ</a:t>
            </a:r>
            <a:r>
              <a:rPr lang="en-US" dirty="0"/>
              <a:t> </a:t>
            </a:r>
            <a:r>
              <a:rPr lang="en-US" dirty="0" err="1"/>
              <a:t>ᑲᑎᖅᓱᖅᑕᐆᓕᕌᖓᑦ</a:t>
            </a:r>
            <a:endParaRPr lang="en-US" dirty="0"/>
          </a:p>
          <a:p>
            <a:pPr lvl="1"/>
            <a:r>
              <a:rPr lang="en-US" dirty="0"/>
              <a:t>AEM </a:t>
            </a:r>
            <a:r>
              <a:rPr lang="en-US" dirty="0" err="1"/>
              <a:t>ᑐᓂᓯᓚᐅᖏᒻᒪᑦ</a:t>
            </a:r>
            <a:r>
              <a:rPr lang="en-US" dirty="0"/>
              <a:t> </a:t>
            </a:r>
            <a:r>
              <a:rPr lang="en-US" dirty="0" err="1"/>
              <a:t>ᓱᓕ</a:t>
            </a:r>
            <a:r>
              <a:rPr lang="en-US" dirty="0"/>
              <a:t> </a:t>
            </a:r>
            <a:r>
              <a:rPr lang="en-US" dirty="0" err="1"/>
              <a:t>ᓄᓇᖑᐊᕐᒥᒃ</a:t>
            </a:r>
            <a:r>
              <a:rPr lang="en-US" dirty="0"/>
              <a:t> </a:t>
            </a:r>
            <a:r>
              <a:rPr lang="en-US" dirty="0" err="1"/>
              <a:t>ᓇᓗᓇᐃᕆᔪᒥᒃ</a:t>
            </a:r>
            <a:r>
              <a:rPr lang="en-US" dirty="0"/>
              <a:t> </a:t>
            </a:r>
            <a:r>
              <a:rPr lang="en-US" dirty="0" err="1"/>
              <a:t>ᓱᑯᑦᑎᐊᓂ</a:t>
            </a:r>
            <a:r>
              <a:rPr lang="en-US" dirty="0"/>
              <a:t> </a:t>
            </a:r>
            <a:r>
              <a:rPr lang="en-US" dirty="0" err="1"/>
              <a:t>ᖃᐅᔨᓴᖅᑕᐅᕙᖕᒪᖔᑦ</a:t>
            </a:r>
            <a:r>
              <a:rPr lang="en-US" dirty="0"/>
              <a:t> </a:t>
            </a:r>
            <a:r>
              <a:rPr lang="en-US" dirty="0" err="1"/>
              <a:t>ᐳᔪᖃᑖᑉ</a:t>
            </a:r>
            <a:r>
              <a:rPr lang="en-US" dirty="0"/>
              <a:t> </a:t>
            </a:r>
            <a:r>
              <a:rPr lang="en-US" dirty="0" err="1"/>
              <a:t>ᐃᖏᕐᕋᓂᖏᑦ</a:t>
            </a:r>
            <a:endParaRPr lang="en-US" dirty="0"/>
          </a:p>
          <a:p>
            <a:pPr lvl="1"/>
            <a:r>
              <a:rPr lang="en-US" dirty="0" err="1"/>
              <a:t>ᑕᓯᖅ</a:t>
            </a:r>
            <a:r>
              <a:rPr lang="en-US" dirty="0"/>
              <a:t> B7 </a:t>
            </a:r>
            <a:r>
              <a:rPr lang="en-US" dirty="0" err="1"/>
              <a:t>ᑎᒃᑕᐅᕕᐅᑐᐃᓐᓇᕆᐊᖃᕐᒪᑦ</a:t>
            </a:r>
            <a:r>
              <a:rPr lang="en-US" dirty="0"/>
              <a:t> </a:t>
            </a:r>
            <a:r>
              <a:rPr lang="en-US" dirty="0" err="1"/>
              <a:t>ᐃᕐᕈᖅᑑᑎᕕᓂᕐᓂᒃ</a:t>
            </a:r>
            <a:r>
              <a:rPr lang="en-US" dirty="0"/>
              <a:t> </a:t>
            </a:r>
            <a:r>
              <a:rPr lang="en-US" dirty="0" err="1"/>
              <a:t>ᑲᑎᑕᐅᓯᒪᔪᓂᒃ</a:t>
            </a:r>
            <a:endParaRPr lang="en-US" dirty="0"/>
          </a:p>
        </p:txBody>
      </p:sp>
    </p:spTree>
    <p:extLst>
      <p:ext uri="{BB962C8B-B14F-4D97-AF65-F5344CB8AC3E}">
        <p14:creationId xmlns:p14="http://schemas.microsoft.com/office/powerpoint/2010/main" val="905996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KIA-WL-17: Potential Impacts to Lake </a:t>
            </a:r>
            <a:r>
              <a:rPr lang="en-CA" dirty="0" smtClean="0"/>
              <a:t>B7</a:t>
            </a:r>
            <a:br>
              <a:rPr lang="en-CA" dirty="0" smtClean="0"/>
            </a:br>
            <a:r>
              <a:rPr lang="en-US" dirty="0" smtClean="0"/>
              <a:t>KIA-WL-17</a:t>
            </a:r>
            <a:r>
              <a:rPr lang="en-US" dirty="0"/>
              <a:t>: </a:t>
            </a:r>
            <a:r>
              <a:rPr lang="en-US" dirty="0" err="1"/>
              <a:t>ᐃᒃᐱᖕᓇᕐᓂᕆᔪᓐᓇᖅᑕᖏᑦ</a:t>
            </a:r>
            <a:r>
              <a:rPr lang="en-US" dirty="0"/>
              <a:t> </a:t>
            </a:r>
            <a:r>
              <a:rPr lang="en-US" dirty="0" err="1"/>
              <a:t>ᑕᓯᖅ</a:t>
            </a:r>
            <a:r>
              <a:rPr lang="en-US" dirty="0"/>
              <a:t> B7 </a:t>
            </a:r>
            <a:r>
              <a:rPr lang="en-US" dirty="0" err="1"/>
              <a:t>ᒧᑦ</a:t>
            </a:r>
            <a:r>
              <a:rPr lang="en-US" dirty="0"/>
              <a:t/>
            </a:r>
            <a:br>
              <a:rPr lang="en-US" dirty="0"/>
            </a:br>
            <a:endParaRPr lang="en-CA" dirty="0"/>
          </a:p>
        </p:txBody>
      </p:sp>
      <p:sp>
        <p:nvSpPr>
          <p:cNvPr id="4" name="Content Placeholder 3"/>
          <p:cNvSpPr>
            <a:spLocks noGrp="1"/>
          </p:cNvSpPr>
          <p:nvPr>
            <p:ph sz="half" idx="2"/>
          </p:nvPr>
        </p:nvSpPr>
        <p:spPr/>
        <p:txBody>
          <a:bodyPr>
            <a:normAutofit/>
          </a:bodyPr>
          <a:lstStyle/>
          <a:p>
            <a:r>
              <a:rPr lang="en-CA" dirty="0"/>
              <a:t>AEM has committed to include all dust fall monitoring stations and locations within the Dust Management Plan prior to any material being placed in the Tailings </a:t>
            </a:r>
            <a:r>
              <a:rPr lang="en-CA" dirty="0" smtClean="0"/>
              <a:t>Storage Facility </a:t>
            </a:r>
            <a:endParaRPr lang="en-CA" dirty="0"/>
          </a:p>
        </p:txBody>
      </p:sp>
      <p:sp>
        <p:nvSpPr>
          <p:cNvPr id="6" name="Content Placeholder 5"/>
          <p:cNvSpPr>
            <a:spLocks noGrp="1"/>
          </p:cNvSpPr>
          <p:nvPr>
            <p:ph sz="quarter" idx="4"/>
          </p:nvPr>
        </p:nvSpPr>
        <p:spPr/>
        <p:txBody>
          <a:bodyPr>
            <a:normAutofit/>
          </a:bodyPr>
          <a:lstStyle/>
          <a:p>
            <a:r>
              <a:rPr lang="en-US" dirty="0"/>
              <a:t> </a:t>
            </a:r>
            <a:r>
              <a:rPr lang="en-US" dirty="0" smtClean="0"/>
              <a:t>AEM </a:t>
            </a:r>
            <a:r>
              <a:rPr lang="en-US" dirty="0" err="1"/>
              <a:t>ᐅᖃᖅᓯᒪᔪᑦ</a:t>
            </a:r>
            <a:r>
              <a:rPr lang="en-US" dirty="0"/>
              <a:t> </a:t>
            </a:r>
            <a:r>
              <a:rPr lang="en-US" dirty="0" err="1"/>
              <a:t>ᓇᓗᓇᐃᕆᓂᐊᖅᓯᒪᑉᓗᑎᒃ</a:t>
            </a:r>
            <a:r>
              <a:rPr lang="en-US" dirty="0"/>
              <a:t> </a:t>
            </a:r>
            <a:r>
              <a:rPr lang="en-US" dirty="0" err="1"/>
              <a:t>ᑕᒪᐃᓐᓂᒃ</a:t>
            </a:r>
            <a:r>
              <a:rPr lang="en-US" dirty="0"/>
              <a:t> </a:t>
            </a:r>
            <a:r>
              <a:rPr lang="en-US" dirty="0" err="1"/>
              <a:t>ᐳᔪᖃᑖᕐᓂᒃ</a:t>
            </a:r>
            <a:r>
              <a:rPr lang="en-US" dirty="0"/>
              <a:t> </a:t>
            </a:r>
            <a:r>
              <a:rPr lang="en-US" dirty="0" err="1"/>
              <a:t>ᖃᐅᔨᓴᕐᕖᑦ</a:t>
            </a:r>
            <a:r>
              <a:rPr lang="en-US" dirty="0"/>
              <a:t> </a:t>
            </a:r>
            <a:r>
              <a:rPr lang="en-US" dirty="0" err="1"/>
              <a:t>ᐃᓂᖏᓐᓂᒃ</a:t>
            </a:r>
            <a:r>
              <a:rPr lang="en-US" dirty="0"/>
              <a:t> </a:t>
            </a:r>
            <a:r>
              <a:rPr lang="en-US" dirty="0" err="1"/>
              <a:t>ᐳᔪᖃᑖᑦ</a:t>
            </a:r>
            <a:r>
              <a:rPr lang="en-US" dirty="0"/>
              <a:t> </a:t>
            </a:r>
            <a:r>
              <a:rPr lang="en-US" dirty="0" err="1"/>
              <a:t>ᒥᒃᓵᓄᑦ</a:t>
            </a:r>
            <a:r>
              <a:rPr lang="en-US" dirty="0"/>
              <a:t> </a:t>
            </a:r>
            <a:r>
              <a:rPr lang="en-US" dirty="0" err="1"/>
              <a:t>ᐊᐅᐊᑦᑎᓂᐅᓂᐊᖅᑐᑦ</a:t>
            </a:r>
            <a:r>
              <a:rPr lang="en-US" dirty="0"/>
              <a:t> </a:t>
            </a:r>
            <a:r>
              <a:rPr lang="en-US" dirty="0" err="1"/>
              <a:t>ᐸᕐᓇᒃᓯᒪᔾᔪᑎᖏᓐᓂ</a:t>
            </a:r>
            <a:r>
              <a:rPr lang="en-US" dirty="0"/>
              <a:t> </a:t>
            </a:r>
            <a:r>
              <a:rPr lang="en-US" dirty="0" err="1"/>
              <a:t>ᐃᕐᕈᖅᑑᑎᕕᓂᕐᓂᒃ</a:t>
            </a:r>
            <a:r>
              <a:rPr lang="en-US" dirty="0"/>
              <a:t> </a:t>
            </a:r>
            <a:r>
              <a:rPr lang="en-US" dirty="0" err="1"/>
              <a:t>ᐃᓕᓯᔪᖃᒃᑲᓐᓂᓚᐅᖅᑎᓐᓇᒍ</a:t>
            </a:r>
            <a:r>
              <a:rPr lang="en-US" dirty="0"/>
              <a:t> </a:t>
            </a:r>
            <a:r>
              <a:rPr lang="en-US" dirty="0" err="1"/>
              <a:t>ᐃᕐᕈᖅᑑᑎᕕᓂᐅᓯᕝᕕᒃᓴᒧᑦ</a:t>
            </a:r>
            <a:endParaRPr lang="en-US" dirty="0"/>
          </a:p>
        </p:txBody>
      </p:sp>
      <p:sp>
        <p:nvSpPr>
          <p:cNvPr id="7" name="Text Placeholder 2"/>
          <p:cNvSpPr>
            <a:spLocks noGrp="1"/>
          </p:cNvSpPr>
          <p:nvPr>
            <p:ph type="body" idx="1"/>
          </p:nvPr>
        </p:nvSpPr>
        <p:spPr>
          <a:solidFill>
            <a:srgbClr val="00B050"/>
          </a:solidFill>
        </p:spPr>
        <p:txBody>
          <a:bodyPr>
            <a:normAutofit lnSpcReduction="10000"/>
          </a:bodyPr>
          <a:lstStyle/>
          <a:p>
            <a:r>
              <a:rPr lang="en-CA" dirty="0" smtClean="0">
                <a:solidFill>
                  <a:schemeClr val="bg1"/>
                </a:solidFill>
              </a:rPr>
              <a:t>Resolution</a:t>
            </a:r>
            <a:endParaRPr lang="en-CA" dirty="0">
              <a:solidFill>
                <a:schemeClr val="bg1"/>
              </a:solidFill>
            </a:endParaRPr>
          </a:p>
        </p:txBody>
      </p:sp>
      <p:sp>
        <p:nvSpPr>
          <p:cNvPr id="10" name="Text Placeholder 4"/>
          <p:cNvSpPr>
            <a:spLocks noGrp="1"/>
          </p:cNvSpPr>
          <p:nvPr>
            <p:ph type="body" sz="quarter" idx="3"/>
          </p:nvPr>
        </p:nvSpPr>
        <p:spPr>
          <a:solidFill>
            <a:srgbClr val="00B050"/>
          </a:solidFill>
        </p:spPr>
        <p:txBody>
          <a:bodyPr>
            <a:normAutofit lnSpcReduction="10000"/>
          </a:bodyPr>
          <a:lstStyle/>
          <a:p>
            <a:r>
              <a:rPr lang="en-US" dirty="0" err="1"/>
              <a:t>ᐋᖅᑭᒋᐊᕈᑕᐅᓯᒪᔪᑦ</a:t>
            </a:r>
            <a:endParaRPr lang="en-US" dirty="0"/>
          </a:p>
        </p:txBody>
      </p:sp>
    </p:spTree>
    <p:extLst>
      <p:ext uri="{BB962C8B-B14F-4D97-AF65-F5344CB8AC3E}">
        <p14:creationId xmlns:p14="http://schemas.microsoft.com/office/powerpoint/2010/main" val="4141185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KIA-WL-18</a:t>
            </a:r>
            <a:r>
              <a:rPr lang="en-CA" dirty="0"/>
              <a:t>: Dust Management at </a:t>
            </a:r>
            <a:r>
              <a:rPr lang="en-CA" dirty="0" smtClean="0"/>
              <a:t>Closure</a:t>
            </a:r>
            <a:br>
              <a:rPr lang="en-CA" dirty="0" smtClean="0"/>
            </a:br>
            <a:r>
              <a:rPr lang="en-US" dirty="0" smtClean="0"/>
              <a:t>KIA-WL-18</a:t>
            </a:r>
            <a:r>
              <a:rPr lang="en-US" dirty="0"/>
              <a:t>: </a:t>
            </a:r>
            <a:r>
              <a:rPr lang="en-US" dirty="0" err="1"/>
              <a:t>ᐳᔪᖃᑖᓂᒃ</a:t>
            </a:r>
            <a:r>
              <a:rPr lang="en-US" dirty="0"/>
              <a:t> </a:t>
            </a:r>
            <a:r>
              <a:rPr lang="en-US" dirty="0" err="1"/>
              <a:t>ᐊᐅᓚᑦᑎᓂᖅ</a:t>
            </a:r>
            <a:r>
              <a:rPr lang="en-US" dirty="0"/>
              <a:t> </a:t>
            </a:r>
            <a:r>
              <a:rPr lang="en-US" dirty="0" err="1"/>
              <a:t>ᒪᑐᔭᐅᒋᐊᖅᐸᑦ</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smtClean="0"/>
              <a:t>AEM indicated that </a:t>
            </a:r>
            <a:r>
              <a:rPr lang="en-CA" dirty="0"/>
              <a:t>dust control </a:t>
            </a:r>
            <a:r>
              <a:rPr lang="en-CA" dirty="0" smtClean="0"/>
              <a:t>would be </a:t>
            </a:r>
            <a:r>
              <a:rPr lang="en-CA" i="1" dirty="0"/>
              <a:t>“evaluated and implemented during closure activities as required</a:t>
            </a:r>
            <a:r>
              <a:rPr lang="en-CA" i="1" dirty="0" smtClean="0"/>
              <a:t>”</a:t>
            </a:r>
            <a:endParaRPr lang="en-CA" dirty="0" smtClean="0"/>
          </a:p>
          <a:p>
            <a:r>
              <a:rPr lang="en-CA" dirty="0" smtClean="0"/>
              <a:t>Dust </a:t>
            </a:r>
            <a:r>
              <a:rPr lang="en-CA" dirty="0"/>
              <a:t>management is </a:t>
            </a:r>
            <a:r>
              <a:rPr lang="en-CA" dirty="0" smtClean="0"/>
              <a:t>an </a:t>
            </a:r>
            <a:r>
              <a:rPr lang="en-CA" dirty="0"/>
              <a:t>issue of significant concern to the </a:t>
            </a:r>
            <a:r>
              <a:rPr lang="en-CA" dirty="0" smtClean="0"/>
              <a:t>community</a:t>
            </a:r>
          </a:p>
          <a:p>
            <a:r>
              <a:rPr lang="en-CA" dirty="0" smtClean="0"/>
              <a:t>AEM had not provided the thresholds </a:t>
            </a:r>
            <a:r>
              <a:rPr lang="en-CA" dirty="0"/>
              <a:t>to determine if dust control will be </a:t>
            </a:r>
            <a:r>
              <a:rPr lang="en-CA" dirty="0" smtClean="0"/>
              <a:t>required at closure</a:t>
            </a:r>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lnSpcReduction="10000"/>
          </a:bodyPr>
          <a:lstStyle/>
          <a:p>
            <a:pPr lvl="0"/>
            <a:r>
              <a:rPr lang="en-US" dirty="0" smtClean="0"/>
              <a:t>AEM </a:t>
            </a:r>
            <a:r>
              <a:rPr lang="en-US" dirty="0" err="1"/>
              <a:t>ᓇᓗᓇᐃᕆᓚᐅᕐᒪᑕ</a:t>
            </a:r>
            <a:r>
              <a:rPr lang="en-US" dirty="0"/>
              <a:t> </a:t>
            </a:r>
            <a:r>
              <a:rPr lang="en-US" dirty="0" err="1"/>
              <a:t>ᐳᔪᖃᑖᒃ</a:t>
            </a:r>
            <a:r>
              <a:rPr lang="en-US" dirty="0"/>
              <a:t> “ </a:t>
            </a:r>
            <a:r>
              <a:rPr lang="en-US" dirty="0" err="1"/>
              <a:t>ᕿᒥᕐᕈᔭᐅᔪᒫᕐᒪᑦ</a:t>
            </a:r>
            <a:r>
              <a:rPr lang="en-US" dirty="0"/>
              <a:t> </a:t>
            </a:r>
            <a:r>
              <a:rPr lang="en-US" dirty="0" err="1"/>
              <a:t>ᐊᒻᒪ</a:t>
            </a:r>
            <a:r>
              <a:rPr lang="en-US" dirty="0"/>
              <a:t> </a:t>
            </a:r>
            <a:r>
              <a:rPr lang="en-US" dirty="0" err="1"/>
              <a:t>ᐱᓕᕆᐋᖑᓗᓂ</a:t>
            </a:r>
            <a:r>
              <a:rPr lang="en-US" dirty="0"/>
              <a:t> </a:t>
            </a:r>
            <a:r>
              <a:rPr lang="en-US" dirty="0" err="1"/>
              <a:t>ᒪᑐᕙᓪᓕᐊᓕᖅᐸᑦ</a:t>
            </a:r>
            <a:r>
              <a:rPr lang="en-US" dirty="0"/>
              <a:t> </a:t>
            </a:r>
            <a:r>
              <a:rPr lang="en-US" dirty="0" err="1"/>
              <a:t>ᐊᒻᒪ</a:t>
            </a:r>
            <a:r>
              <a:rPr lang="en-US" dirty="0"/>
              <a:t> </a:t>
            </a:r>
            <a:r>
              <a:rPr lang="en-US" dirty="0" err="1"/>
              <a:t>ᐱᓕᕆᐋᖑᔭᕆᐊᖃᓕᕌᖓᑦ</a:t>
            </a:r>
            <a:r>
              <a:rPr lang="en-US" dirty="0"/>
              <a:t>”</a:t>
            </a:r>
          </a:p>
          <a:p>
            <a:pPr lvl="0"/>
            <a:r>
              <a:rPr lang="en-US" dirty="0" err="1"/>
              <a:t>ᐳᔪᖃᑖᒃ</a:t>
            </a:r>
            <a:r>
              <a:rPr lang="en-US" dirty="0"/>
              <a:t> </a:t>
            </a:r>
            <a:r>
              <a:rPr lang="en-US" dirty="0" err="1"/>
              <a:t>ᐃᓱᒫᓗᑕᐅᒻᒪᕆᖕᒪᑦ</a:t>
            </a:r>
            <a:r>
              <a:rPr lang="en-US" dirty="0"/>
              <a:t> </a:t>
            </a:r>
            <a:r>
              <a:rPr lang="en-US" dirty="0" err="1"/>
              <a:t>ᓄᓇᓕᖕᒧᑦ</a:t>
            </a:r>
            <a:endParaRPr lang="en-US" dirty="0"/>
          </a:p>
          <a:p>
            <a:pPr lvl="0"/>
            <a:r>
              <a:rPr lang="en-US" dirty="0"/>
              <a:t>AEM </a:t>
            </a:r>
            <a:r>
              <a:rPr lang="en-US" dirty="0" err="1"/>
              <a:t>ᓴᖅᑭᑦᑎᓚᓗᖏᑦᑐᖅ</a:t>
            </a:r>
            <a:r>
              <a:rPr lang="en-US" dirty="0"/>
              <a:t> </a:t>
            </a:r>
            <a:r>
              <a:rPr lang="en-US" dirty="0" err="1"/>
              <a:t>ᓱᓕ</a:t>
            </a:r>
            <a:r>
              <a:rPr lang="en-US" dirty="0"/>
              <a:t> </a:t>
            </a:r>
            <a:r>
              <a:rPr lang="en-US" dirty="0" err="1"/>
              <a:t>ᐳᔪᖃᑖᑦ</a:t>
            </a:r>
            <a:r>
              <a:rPr lang="en-US" dirty="0"/>
              <a:t> </a:t>
            </a:r>
            <a:r>
              <a:rPr lang="en-US" dirty="0" err="1"/>
              <a:t>ᒥᒃᓵᓄᑦ</a:t>
            </a:r>
            <a:r>
              <a:rPr lang="en-US" dirty="0"/>
              <a:t> </a:t>
            </a:r>
            <a:r>
              <a:rPr lang="en-US" dirty="0" err="1"/>
              <a:t>ᖃᐅᔨᒪᔾᔪᑎᒃᓴᓂᒃ</a:t>
            </a:r>
            <a:r>
              <a:rPr lang="en-US" dirty="0"/>
              <a:t> </a:t>
            </a:r>
            <a:r>
              <a:rPr lang="en-US" dirty="0" err="1"/>
              <a:t>ᐊᒻᒪ</a:t>
            </a:r>
            <a:r>
              <a:rPr lang="en-US" dirty="0"/>
              <a:t> </a:t>
            </a:r>
            <a:r>
              <a:rPr lang="en-US" dirty="0" err="1"/>
              <a:t>ᐳᔪᖃᑖᒃ</a:t>
            </a:r>
            <a:r>
              <a:rPr lang="en-US" dirty="0"/>
              <a:t> </a:t>
            </a:r>
            <a:r>
              <a:rPr lang="en-US" dirty="0" err="1"/>
              <a:t>ᐃᓱᒫᓗᑎᒃᓴᐅᓕᕋᔭᕐᒪᖔᑦ</a:t>
            </a:r>
            <a:r>
              <a:rPr lang="en-US" dirty="0"/>
              <a:t> </a:t>
            </a:r>
            <a:r>
              <a:rPr lang="en-US" dirty="0" err="1"/>
              <a:t>ᒪᑐᓕᖅᐸᑦ</a:t>
            </a:r>
            <a:endParaRPr lang="en-US" dirty="0"/>
          </a:p>
        </p:txBody>
      </p:sp>
    </p:spTree>
    <p:extLst>
      <p:ext uri="{BB962C8B-B14F-4D97-AF65-F5344CB8AC3E}">
        <p14:creationId xmlns:p14="http://schemas.microsoft.com/office/powerpoint/2010/main" val="1005141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KIA-WL-18: Dust Management at </a:t>
            </a:r>
            <a:r>
              <a:rPr lang="en-CA" dirty="0" smtClean="0"/>
              <a:t>Closure</a:t>
            </a:r>
            <a:br>
              <a:rPr lang="en-CA" dirty="0" smtClean="0"/>
            </a:br>
            <a:r>
              <a:rPr lang="en-US" dirty="0" smtClean="0"/>
              <a:t>KIA-WL-18</a:t>
            </a:r>
            <a:r>
              <a:rPr lang="en-US" dirty="0"/>
              <a:t>: </a:t>
            </a:r>
            <a:r>
              <a:rPr lang="en-US" dirty="0" err="1"/>
              <a:t>ᐳᔪᖃᑖᓂᒃ</a:t>
            </a:r>
            <a:r>
              <a:rPr lang="en-US" dirty="0"/>
              <a:t> </a:t>
            </a:r>
            <a:r>
              <a:rPr lang="en-US" dirty="0" err="1"/>
              <a:t>ᐊᐅᓚᑦᑎᓂᖅ</a:t>
            </a:r>
            <a:r>
              <a:rPr lang="en-US" dirty="0"/>
              <a:t> </a:t>
            </a:r>
            <a:r>
              <a:rPr lang="en-US" dirty="0" err="1"/>
              <a:t>ᒪᑐᔭᐅᒋᐊᖅᐸᑦ</a:t>
            </a:r>
            <a:r>
              <a:rPr lang="en-US" dirty="0"/>
              <a:t/>
            </a:r>
            <a:br>
              <a:rPr lang="en-US" dirty="0"/>
            </a:br>
            <a:endParaRPr lang="en-CA" dirty="0"/>
          </a:p>
        </p:txBody>
      </p:sp>
      <p:sp>
        <p:nvSpPr>
          <p:cNvPr id="4" name="Content Placeholder 3"/>
          <p:cNvSpPr>
            <a:spLocks noGrp="1"/>
          </p:cNvSpPr>
          <p:nvPr>
            <p:ph sz="half" idx="2"/>
          </p:nvPr>
        </p:nvSpPr>
        <p:spPr/>
        <p:txBody>
          <a:bodyPr>
            <a:normAutofit/>
          </a:bodyPr>
          <a:lstStyle/>
          <a:p>
            <a:r>
              <a:rPr lang="en-CA" dirty="0"/>
              <a:t>AEM has committed to including a discussion of these thresholds in the next iteration of the Closure </a:t>
            </a:r>
            <a:r>
              <a:rPr lang="en-CA" dirty="0" smtClean="0"/>
              <a:t>Plan </a:t>
            </a:r>
            <a:endParaRPr lang="en-CA" dirty="0"/>
          </a:p>
        </p:txBody>
      </p:sp>
      <p:sp>
        <p:nvSpPr>
          <p:cNvPr id="6" name="Content Placeholder 5"/>
          <p:cNvSpPr>
            <a:spLocks noGrp="1"/>
          </p:cNvSpPr>
          <p:nvPr>
            <p:ph sz="quarter" idx="4"/>
          </p:nvPr>
        </p:nvSpPr>
        <p:spPr/>
        <p:txBody>
          <a:bodyPr>
            <a:normAutofit/>
          </a:bodyPr>
          <a:lstStyle/>
          <a:p>
            <a:pPr lvl="0"/>
            <a:r>
              <a:rPr lang="en-US" dirty="0" smtClean="0"/>
              <a:t>AEM </a:t>
            </a:r>
            <a:r>
              <a:rPr lang="en-US" dirty="0" err="1"/>
              <a:t>ᑕᒪᑐᒪ</a:t>
            </a:r>
            <a:r>
              <a:rPr lang="en-US" dirty="0"/>
              <a:t> </a:t>
            </a:r>
            <a:r>
              <a:rPr lang="en-US" dirty="0" err="1"/>
              <a:t>ᒥᒃᓵᓄᑦ</a:t>
            </a:r>
            <a:r>
              <a:rPr lang="en-US" dirty="0"/>
              <a:t> </a:t>
            </a:r>
            <a:r>
              <a:rPr lang="en-US" dirty="0" err="1"/>
              <a:t>ᐅᖁᓯᖃᖃᓯᐅᑎᓂᐊᕐᓂᕋᖅᑐᑦ</a:t>
            </a:r>
            <a:r>
              <a:rPr lang="en-US" dirty="0"/>
              <a:t> </a:t>
            </a:r>
            <a:r>
              <a:rPr lang="en-US" dirty="0" err="1"/>
              <a:t>ᑭᒍᓪᓕᕐᒥ</a:t>
            </a:r>
            <a:r>
              <a:rPr lang="en-US" dirty="0"/>
              <a:t> </a:t>
            </a:r>
            <a:r>
              <a:rPr lang="en-US" dirty="0" err="1"/>
              <a:t>ᑲᑎᒍᑉᑕ</a:t>
            </a:r>
            <a:r>
              <a:rPr lang="en-US" dirty="0"/>
              <a:t> </a:t>
            </a:r>
            <a:r>
              <a:rPr lang="en-US" dirty="0" err="1"/>
              <a:t>ᐅᒃᑯᐊᕈᒫᕐᓂᐊᑕ</a:t>
            </a:r>
            <a:r>
              <a:rPr lang="en-US" dirty="0"/>
              <a:t> </a:t>
            </a:r>
            <a:r>
              <a:rPr lang="en-US" dirty="0" err="1"/>
              <a:t>ᒥᒃᓵᓂᒃ</a:t>
            </a:r>
            <a:r>
              <a:rPr lang="en-US" dirty="0"/>
              <a:t> </a:t>
            </a:r>
            <a:r>
              <a:rPr lang="en-US" dirty="0" err="1"/>
              <a:t>ᐅᖃᐅᓯᖃᓕᕈᑉᑕ</a:t>
            </a:r>
            <a:endParaRPr lang="en-US" dirty="0"/>
          </a:p>
          <a:p>
            <a:pPr lvl="0"/>
            <a:endParaRPr lang="en-CA" dirty="0"/>
          </a:p>
        </p:txBody>
      </p:sp>
      <p:sp>
        <p:nvSpPr>
          <p:cNvPr id="7" name="Text Placeholder 2"/>
          <p:cNvSpPr>
            <a:spLocks noGrp="1"/>
          </p:cNvSpPr>
          <p:nvPr>
            <p:ph type="body" idx="1"/>
          </p:nvPr>
        </p:nvSpPr>
        <p:spPr>
          <a:solidFill>
            <a:srgbClr val="00B050"/>
          </a:solidFill>
        </p:spPr>
        <p:txBody>
          <a:bodyPr>
            <a:normAutofit lnSpcReduction="10000"/>
          </a:bodyPr>
          <a:lstStyle/>
          <a:p>
            <a:r>
              <a:rPr lang="en-CA" dirty="0" smtClean="0">
                <a:solidFill>
                  <a:schemeClr val="bg1"/>
                </a:solidFill>
              </a:rPr>
              <a:t>Resolution</a:t>
            </a:r>
            <a:endParaRPr lang="en-CA" dirty="0">
              <a:solidFill>
                <a:schemeClr val="bg1"/>
              </a:solidFill>
            </a:endParaRPr>
          </a:p>
        </p:txBody>
      </p:sp>
      <p:sp>
        <p:nvSpPr>
          <p:cNvPr id="10" name="Text Placeholder 4"/>
          <p:cNvSpPr>
            <a:spLocks noGrp="1"/>
          </p:cNvSpPr>
          <p:nvPr>
            <p:ph type="body" sz="quarter" idx="3"/>
          </p:nvPr>
        </p:nvSpPr>
        <p:spPr>
          <a:solidFill>
            <a:srgbClr val="00B050"/>
          </a:solidFill>
        </p:spPr>
        <p:txBody>
          <a:bodyPr>
            <a:normAutofit lnSpcReduction="10000"/>
          </a:bodyPr>
          <a:lstStyle/>
          <a:p>
            <a:r>
              <a:rPr lang="en-US" dirty="0" err="1"/>
              <a:t>ᐋᖅᑭᒋᐊᖅᑕᐅᓯᒪᔪᖅ</a:t>
            </a:r>
            <a:endParaRPr lang="en-US" dirty="0"/>
          </a:p>
        </p:txBody>
      </p:sp>
    </p:spTree>
    <p:extLst>
      <p:ext uri="{BB962C8B-B14F-4D97-AF65-F5344CB8AC3E}">
        <p14:creationId xmlns:p14="http://schemas.microsoft.com/office/powerpoint/2010/main" val="3624854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KIA-WL-19</a:t>
            </a:r>
            <a:r>
              <a:rPr lang="en-CA" dirty="0"/>
              <a:t>: Fuel Contact Water Discharge </a:t>
            </a:r>
            <a:r>
              <a:rPr lang="en-CA" dirty="0" smtClean="0"/>
              <a:t>Criteria</a:t>
            </a:r>
            <a:br>
              <a:rPr lang="en-CA" dirty="0" smtClean="0"/>
            </a:br>
            <a:r>
              <a:rPr lang="en-US" dirty="0" smtClean="0"/>
              <a:t>KIA-WL-19</a:t>
            </a:r>
            <a:r>
              <a:rPr lang="en-US" dirty="0"/>
              <a:t>: </a:t>
            </a:r>
            <a:r>
              <a:rPr lang="en-US" dirty="0" err="1"/>
              <a:t>ᐅᖅᓱᐊᓘᑉ</a:t>
            </a:r>
            <a:r>
              <a:rPr lang="en-US" dirty="0"/>
              <a:t> </a:t>
            </a:r>
            <a:r>
              <a:rPr lang="en-US" dirty="0" err="1"/>
              <a:t>ᐊᒃᑐᕋᔭᕐᓂᖓᑕ</a:t>
            </a:r>
            <a:r>
              <a:rPr lang="en-US" dirty="0"/>
              <a:t> </a:t>
            </a:r>
            <a:r>
              <a:rPr lang="en-US" dirty="0" err="1"/>
              <a:t>ᐃᒪᕐᒧᑦ</a:t>
            </a:r>
            <a:r>
              <a:rPr lang="en-US" dirty="0"/>
              <a:t> </a:t>
            </a:r>
            <a:r>
              <a:rPr lang="en-US" dirty="0" err="1"/>
              <a:t>ᖃᓄᐃᓕᐅᕈᑎᒃᓴᐃᑦ</a:t>
            </a:r>
            <a:r>
              <a:rPr lang="en-US" dirty="0"/>
              <a:t> </a:t>
            </a:r>
            <a:r>
              <a:rPr lang="en-US" dirty="0" err="1"/>
              <a:t>ᒪᓕᒐᑦ</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smtClean="0"/>
              <a:t>AEM had not provided discharge </a:t>
            </a:r>
            <a:r>
              <a:rPr lang="en-CA" dirty="0"/>
              <a:t>criteria </a:t>
            </a:r>
            <a:r>
              <a:rPr lang="en-CA" dirty="0" smtClean="0"/>
              <a:t>for </a:t>
            </a:r>
            <a:r>
              <a:rPr lang="en-CA" dirty="0"/>
              <a:t>melting snow and precipitation within secondary contact berms of the Fuel </a:t>
            </a:r>
            <a:r>
              <a:rPr lang="en-CA" dirty="0" smtClean="0"/>
              <a:t>Tanks at Itivia Harbour</a:t>
            </a:r>
          </a:p>
          <a:p>
            <a:r>
              <a:rPr lang="en-CA" dirty="0" smtClean="0"/>
              <a:t>Concern given Itivia </a:t>
            </a:r>
            <a:r>
              <a:rPr lang="en-CA" dirty="0"/>
              <a:t>is located away from treatment infrastructure and will contain fuel </a:t>
            </a:r>
            <a:r>
              <a:rPr lang="en-CA" dirty="0" smtClean="0"/>
              <a:t>tanks and potential contact water</a:t>
            </a:r>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a:bodyPr>
          <a:lstStyle/>
          <a:p>
            <a:pPr lvl="0"/>
            <a:r>
              <a:rPr lang="en-US" dirty="0" smtClean="0"/>
              <a:t>AEM </a:t>
            </a:r>
            <a:r>
              <a:rPr lang="en-US" dirty="0" err="1"/>
              <a:t>ᐊᑐᐃᓐᓇᕈᐃᓚᐅᖏᑦᑐᑦ</a:t>
            </a:r>
            <a:r>
              <a:rPr lang="en-US" dirty="0"/>
              <a:t> </a:t>
            </a:r>
            <a:r>
              <a:rPr lang="en-US" dirty="0" err="1"/>
              <a:t>ᖃᓄᖅ</a:t>
            </a:r>
            <a:r>
              <a:rPr lang="en-US" dirty="0"/>
              <a:t> </a:t>
            </a:r>
            <a:r>
              <a:rPr lang="en-US" dirty="0" err="1"/>
              <a:t>ᐊᐳᑦ</a:t>
            </a:r>
            <a:r>
              <a:rPr lang="en-US" dirty="0"/>
              <a:t> </a:t>
            </a:r>
            <a:r>
              <a:rPr lang="en-US" dirty="0" err="1"/>
              <a:t>ᐊᐅᒃᐸᓪᓕᐊᔪᖅ</a:t>
            </a:r>
            <a:r>
              <a:rPr lang="en-US" dirty="0"/>
              <a:t> </a:t>
            </a:r>
            <a:r>
              <a:rPr lang="en-US" dirty="0" err="1"/>
              <a:t>ᐊᒻᒪ</a:t>
            </a:r>
            <a:r>
              <a:rPr lang="en-US" dirty="0"/>
              <a:t> </a:t>
            </a:r>
            <a:r>
              <a:rPr lang="en-US" dirty="0" err="1"/>
              <a:t>ᐃᒪᖅ</a:t>
            </a:r>
            <a:r>
              <a:rPr lang="en-US" dirty="0"/>
              <a:t> </a:t>
            </a:r>
            <a:r>
              <a:rPr lang="en-US" dirty="0" err="1"/>
              <a:t>ᐱᓕᕆᐊᖑᓂᐊᕐᒪᖓᑦ</a:t>
            </a:r>
            <a:r>
              <a:rPr lang="en-US" dirty="0"/>
              <a:t> </a:t>
            </a:r>
            <a:r>
              <a:rPr lang="en-US" dirty="0" err="1"/>
              <a:t>ᐅᖅᓱᐋᓗᖃᕐᕕᒃᓴᓂ</a:t>
            </a:r>
            <a:r>
              <a:rPr lang="en-US" dirty="0"/>
              <a:t> </a:t>
            </a:r>
            <a:r>
              <a:rPr lang="en-US" dirty="0" err="1"/>
              <a:t>ᐃᑎᕕᐋᓂ</a:t>
            </a:r>
            <a:endParaRPr lang="en-US" dirty="0"/>
          </a:p>
          <a:p>
            <a:pPr lvl="0"/>
            <a:r>
              <a:rPr lang="en-US" dirty="0" err="1"/>
              <a:t>ᐃᓱᒫᓗᑦ</a:t>
            </a:r>
            <a:r>
              <a:rPr lang="en-US" dirty="0"/>
              <a:t> </a:t>
            </a:r>
            <a:r>
              <a:rPr lang="en-US" dirty="0" err="1"/>
              <a:t>ᐃᑎᕕᐊ</a:t>
            </a:r>
            <a:r>
              <a:rPr lang="en-US" dirty="0"/>
              <a:t> </a:t>
            </a:r>
            <a:r>
              <a:rPr lang="en-US" dirty="0" err="1"/>
              <a:t>ᐅᖓᓯᖕᓂᖓ</a:t>
            </a:r>
            <a:r>
              <a:rPr lang="en-US" dirty="0"/>
              <a:t> </a:t>
            </a:r>
            <a:r>
              <a:rPr lang="en-US" dirty="0" err="1"/>
              <a:t>ᐃᒪᕐᒧᑦ</a:t>
            </a:r>
            <a:r>
              <a:rPr lang="en-US" dirty="0"/>
              <a:t> </a:t>
            </a:r>
            <a:r>
              <a:rPr lang="en-US" dirty="0" err="1"/>
              <a:t>ᐱᓕᕆᔨᓄᑦ</a:t>
            </a:r>
            <a:r>
              <a:rPr lang="en-US" dirty="0"/>
              <a:t> </a:t>
            </a:r>
            <a:r>
              <a:rPr lang="en-US" dirty="0" err="1"/>
              <a:t>ᐊᒻᒪ</a:t>
            </a:r>
            <a:r>
              <a:rPr lang="en-US" dirty="0"/>
              <a:t> </a:t>
            </a:r>
            <a:r>
              <a:rPr lang="en-US" dirty="0" err="1"/>
              <a:t>ᐃᓗᓕᖃᕐᓂᐊᖅᖢᑎᒃ</a:t>
            </a:r>
            <a:r>
              <a:rPr lang="en-US" dirty="0"/>
              <a:t> </a:t>
            </a:r>
            <a:r>
              <a:rPr lang="en-US" dirty="0" err="1"/>
              <a:t>ᐅᖅᓱᐋᓗᖕᓂᒃ</a:t>
            </a:r>
            <a:r>
              <a:rPr lang="en-US" dirty="0"/>
              <a:t> </a:t>
            </a:r>
            <a:r>
              <a:rPr lang="en-US" dirty="0" err="1"/>
              <a:t>ᐊᒻᒪ</a:t>
            </a:r>
            <a:r>
              <a:rPr lang="en-US" dirty="0"/>
              <a:t> </a:t>
            </a:r>
            <a:r>
              <a:rPr lang="en-US" dirty="0" err="1"/>
              <a:t>ᐃᒪᕐᒧᑦ</a:t>
            </a:r>
            <a:r>
              <a:rPr lang="en-US" dirty="0"/>
              <a:t> </a:t>
            </a:r>
            <a:r>
              <a:rPr lang="en-US" dirty="0" err="1"/>
              <a:t>ᐊᒃᑐᐃᑐᐃᓐᓇᕆᐊᖃᕐᓂᖓ</a:t>
            </a:r>
            <a:endParaRPr lang="en-US" dirty="0"/>
          </a:p>
        </p:txBody>
      </p:sp>
    </p:spTree>
    <p:extLst>
      <p:ext uri="{BB962C8B-B14F-4D97-AF65-F5344CB8AC3E}">
        <p14:creationId xmlns:p14="http://schemas.microsoft.com/office/powerpoint/2010/main" val="2854201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KIA-WL-19: Fuel Contact Water Discharge </a:t>
            </a:r>
            <a:r>
              <a:rPr lang="en-CA" dirty="0" smtClean="0"/>
              <a:t>Criteria</a:t>
            </a:r>
            <a:br>
              <a:rPr lang="en-CA" dirty="0" smtClean="0"/>
            </a:br>
            <a:r>
              <a:rPr lang="en-US" dirty="0" smtClean="0"/>
              <a:t>KIA-WL-19</a:t>
            </a:r>
            <a:r>
              <a:rPr lang="en-US" dirty="0"/>
              <a:t>: </a:t>
            </a:r>
            <a:r>
              <a:rPr lang="en-US" dirty="0" err="1"/>
              <a:t>ᐅᖅᓱᐊᓘᑉ</a:t>
            </a:r>
            <a:r>
              <a:rPr lang="en-US" dirty="0"/>
              <a:t> </a:t>
            </a:r>
            <a:r>
              <a:rPr lang="en-US" dirty="0" err="1"/>
              <a:t>ᐊᒃᑐᕋᔭᕐᓂᖓᑕ</a:t>
            </a:r>
            <a:r>
              <a:rPr lang="en-US" dirty="0"/>
              <a:t> </a:t>
            </a:r>
            <a:r>
              <a:rPr lang="en-US" dirty="0" err="1"/>
              <a:t>ᐃᒪᕐᒧᑦ</a:t>
            </a:r>
            <a:r>
              <a:rPr lang="en-US" dirty="0"/>
              <a:t> </a:t>
            </a:r>
            <a:r>
              <a:rPr lang="en-US" dirty="0" err="1"/>
              <a:t>ᖃᓄᐃᓕᐅᕈᑎᒃᓴᐃᑦ</a:t>
            </a:r>
            <a:r>
              <a:rPr lang="en-US" dirty="0"/>
              <a:t> </a:t>
            </a:r>
            <a:r>
              <a:rPr lang="en-US" dirty="0" err="1"/>
              <a:t>ᒪᓕᒐᑦ</a:t>
            </a:r>
            <a:r>
              <a:rPr lang="en-US" dirty="0"/>
              <a:t/>
            </a:r>
            <a:br>
              <a:rPr lang="en-US" dirty="0"/>
            </a:br>
            <a:endParaRPr lang="en-CA" dirty="0"/>
          </a:p>
        </p:txBody>
      </p:sp>
      <p:sp>
        <p:nvSpPr>
          <p:cNvPr id="4" name="Content Placeholder 3"/>
          <p:cNvSpPr>
            <a:spLocks noGrp="1"/>
          </p:cNvSpPr>
          <p:nvPr>
            <p:ph sz="half" idx="2"/>
          </p:nvPr>
        </p:nvSpPr>
        <p:spPr/>
        <p:txBody>
          <a:bodyPr>
            <a:normAutofit/>
          </a:bodyPr>
          <a:lstStyle/>
          <a:p>
            <a:r>
              <a:rPr lang="en-CA" dirty="0" smtClean="0"/>
              <a:t>Water </a:t>
            </a:r>
            <a:r>
              <a:rPr lang="en-CA" dirty="0"/>
              <a:t>meeting discharge criteria will be used as a dust suppressant along the </a:t>
            </a:r>
            <a:r>
              <a:rPr lang="en-CA" dirty="0" smtClean="0"/>
              <a:t>roads </a:t>
            </a:r>
          </a:p>
          <a:p>
            <a:r>
              <a:rPr lang="en-CA" dirty="0" smtClean="0"/>
              <a:t>Water </a:t>
            </a:r>
            <a:r>
              <a:rPr lang="en-CA" dirty="0"/>
              <a:t>not meeting </a:t>
            </a:r>
            <a:r>
              <a:rPr lang="en-CA" dirty="0" smtClean="0"/>
              <a:t>criteria </a:t>
            </a:r>
            <a:r>
              <a:rPr lang="en-CA" dirty="0"/>
              <a:t>will be </a:t>
            </a:r>
            <a:r>
              <a:rPr lang="en-CA" dirty="0" smtClean="0"/>
              <a:t>discharged to the tundra</a:t>
            </a:r>
            <a:endParaRPr lang="en-CA" dirty="0"/>
          </a:p>
          <a:p>
            <a:r>
              <a:rPr lang="en-CA" dirty="0" smtClean="0"/>
              <a:t>AEM intends to apply discharge criteria currently used at Meadowbank and will include it in the </a:t>
            </a:r>
            <a:r>
              <a:rPr lang="en-CA" dirty="0"/>
              <a:t>next iteration of the dust management plan prior to </a:t>
            </a:r>
            <a:r>
              <a:rPr lang="en-CA" dirty="0" smtClean="0"/>
              <a:t>construction</a:t>
            </a:r>
            <a:endParaRPr lang="en-CA" dirty="0"/>
          </a:p>
        </p:txBody>
      </p:sp>
      <p:sp>
        <p:nvSpPr>
          <p:cNvPr id="6" name="Content Placeholder 5"/>
          <p:cNvSpPr>
            <a:spLocks noGrp="1"/>
          </p:cNvSpPr>
          <p:nvPr>
            <p:ph sz="quarter" idx="4"/>
          </p:nvPr>
        </p:nvSpPr>
        <p:spPr/>
        <p:txBody>
          <a:bodyPr>
            <a:normAutofit lnSpcReduction="10000"/>
          </a:bodyPr>
          <a:lstStyle/>
          <a:p>
            <a:pPr lvl="0"/>
            <a:r>
              <a:rPr lang="en-US" dirty="0" err="1" smtClean="0"/>
              <a:t>ᐃᒪᖅ</a:t>
            </a:r>
            <a:r>
              <a:rPr lang="en-US" dirty="0" smtClean="0"/>
              <a:t> </a:t>
            </a:r>
            <a:r>
              <a:rPr lang="en-US" dirty="0" err="1"/>
              <a:t>ᐅᓗᕆᐊᓇᖏᑦᑐᖅ</a:t>
            </a:r>
            <a:r>
              <a:rPr lang="en-US" dirty="0"/>
              <a:t> </a:t>
            </a:r>
            <a:r>
              <a:rPr lang="en-US" dirty="0" err="1"/>
              <a:t>ᐊᕙᑎᒧᑦ</a:t>
            </a:r>
            <a:r>
              <a:rPr lang="en-US" dirty="0"/>
              <a:t> </a:t>
            </a:r>
            <a:r>
              <a:rPr lang="en-US" dirty="0" err="1"/>
              <a:t>ᐊᐅᑦᖅᑕᐅᓂᐊᖅᐳᖅ</a:t>
            </a:r>
            <a:r>
              <a:rPr lang="en-US" dirty="0"/>
              <a:t> </a:t>
            </a:r>
            <a:r>
              <a:rPr lang="en-US" dirty="0" err="1"/>
              <a:t>ᐳᔪᖃᑖᒋᒃᑯᑕᐅᓗᓂ</a:t>
            </a:r>
            <a:r>
              <a:rPr lang="en-US" dirty="0"/>
              <a:t> </a:t>
            </a:r>
            <a:r>
              <a:rPr lang="en-US" dirty="0" err="1"/>
              <a:t>ᐊᑉᖁᑎᓄᑦ</a:t>
            </a:r>
            <a:endParaRPr lang="en-US" dirty="0"/>
          </a:p>
          <a:p>
            <a:pPr lvl="0"/>
            <a:r>
              <a:rPr lang="en-US" dirty="0" err="1"/>
              <a:t>ᐃᒪᖅ</a:t>
            </a:r>
            <a:r>
              <a:rPr lang="en-US" dirty="0"/>
              <a:t> </a:t>
            </a:r>
            <a:r>
              <a:rPr lang="en-US" dirty="0" err="1"/>
              <a:t>ᐊᑐᒐᒃᓴᐅᖏᑦᑐᖅ</a:t>
            </a:r>
            <a:r>
              <a:rPr lang="en-US" dirty="0"/>
              <a:t> </a:t>
            </a:r>
            <a:r>
              <a:rPr lang="en-US" dirty="0" err="1"/>
              <a:t>ᓄᓇᒧᑦ</a:t>
            </a:r>
            <a:r>
              <a:rPr lang="en-US" dirty="0"/>
              <a:t> </a:t>
            </a:r>
            <a:r>
              <a:rPr lang="en-US" dirty="0" err="1"/>
              <a:t>ᑰᒃᑎᑕᐅᓂᐊᖅᐳᖅ</a:t>
            </a:r>
            <a:endParaRPr lang="en-US" dirty="0"/>
          </a:p>
          <a:p>
            <a:pPr lvl="0"/>
            <a:r>
              <a:rPr lang="en-US" dirty="0"/>
              <a:t>AEM </a:t>
            </a:r>
            <a:r>
              <a:rPr lang="en-US" dirty="0" err="1"/>
              <a:t>ᐊᑐᕐᓂᐊᖅᐳᖅ</a:t>
            </a:r>
            <a:r>
              <a:rPr lang="en-US" dirty="0"/>
              <a:t> </a:t>
            </a:r>
            <a:r>
              <a:rPr lang="en-US" dirty="0" err="1"/>
              <a:t>ᒪᓕᒡᓗᑎᒃ</a:t>
            </a:r>
            <a:r>
              <a:rPr lang="en-US" dirty="0"/>
              <a:t> </a:t>
            </a:r>
            <a:r>
              <a:rPr lang="en-US" dirty="0" err="1"/>
              <a:t>ᐊᑐᖅᑕᒥᓂᒃ</a:t>
            </a:r>
            <a:r>
              <a:rPr lang="en-US" dirty="0"/>
              <a:t> </a:t>
            </a:r>
            <a:r>
              <a:rPr lang="en-US" dirty="0" err="1"/>
              <a:t>ᒫᓐᓇ</a:t>
            </a:r>
            <a:r>
              <a:rPr lang="en-US" dirty="0"/>
              <a:t> </a:t>
            </a:r>
            <a:r>
              <a:rPr lang="en-US" dirty="0" err="1"/>
              <a:t>ᐊᐳᖅᑎᓐᓈᖅᑐᒥ</a:t>
            </a:r>
            <a:r>
              <a:rPr lang="en-US" dirty="0"/>
              <a:t> </a:t>
            </a:r>
            <a:r>
              <a:rPr lang="en-US" dirty="0" err="1"/>
              <a:t>ᐊᒻᒪ</a:t>
            </a:r>
            <a:r>
              <a:rPr lang="en-US" dirty="0"/>
              <a:t> </a:t>
            </a:r>
            <a:r>
              <a:rPr lang="en-US" dirty="0" err="1"/>
              <a:t>ᐃᓚᐅᑎᓐᓂᐊᕐᓗᒍ</a:t>
            </a:r>
            <a:r>
              <a:rPr lang="en-US" dirty="0"/>
              <a:t> </a:t>
            </a:r>
            <a:r>
              <a:rPr lang="en-US" dirty="0" err="1"/>
              <a:t>ᐳᔪᖃᑖᑉ</a:t>
            </a:r>
            <a:r>
              <a:rPr lang="en-US" dirty="0"/>
              <a:t> </a:t>
            </a:r>
            <a:r>
              <a:rPr lang="en-US" dirty="0" err="1"/>
              <a:t>ᒥᒃᓵᓄᑦ</a:t>
            </a:r>
            <a:r>
              <a:rPr lang="en-US" dirty="0"/>
              <a:t> </a:t>
            </a:r>
            <a:r>
              <a:rPr lang="en-US" dirty="0" err="1"/>
              <a:t>ᐱᓕᕆᐋᖃᓕᕈᑎᒃ</a:t>
            </a:r>
            <a:r>
              <a:rPr lang="en-US" dirty="0"/>
              <a:t> </a:t>
            </a:r>
            <a:r>
              <a:rPr lang="en-US" dirty="0" err="1"/>
              <a:t>ᓴᓇᒋᐊᓚᐅᖏᓐᓂᕐᒥᖕᓂᒃ</a:t>
            </a:r>
            <a:r>
              <a:rPr lang="en-US" dirty="0"/>
              <a:t> </a:t>
            </a:r>
            <a:r>
              <a:rPr lang="en-US" dirty="0" err="1"/>
              <a:t>ᐅᔭᕋᒃᑕᕆᐊᒥᒃ</a:t>
            </a:r>
            <a:endParaRPr lang="en-US" dirty="0"/>
          </a:p>
          <a:p>
            <a:pPr lvl="0"/>
            <a:endParaRPr lang="en-CA" dirty="0"/>
          </a:p>
        </p:txBody>
      </p:sp>
      <p:sp>
        <p:nvSpPr>
          <p:cNvPr id="7" name="Text Placeholder 2"/>
          <p:cNvSpPr>
            <a:spLocks noGrp="1"/>
          </p:cNvSpPr>
          <p:nvPr>
            <p:ph type="body" idx="1"/>
          </p:nvPr>
        </p:nvSpPr>
        <p:spPr>
          <a:solidFill>
            <a:srgbClr val="00B050"/>
          </a:solidFill>
        </p:spPr>
        <p:txBody>
          <a:bodyPr>
            <a:normAutofit lnSpcReduction="10000"/>
          </a:bodyPr>
          <a:lstStyle/>
          <a:p>
            <a:r>
              <a:rPr lang="en-CA" dirty="0" smtClean="0">
                <a:solidFill>
                  <a:schemeClr val="bg1"/>
                </a:solidFill>
              </a:rPr>
              <a:t>Resolution</a:t>
            </a:r>
            <a:endParaRPr lang="en-CA" dirty="0">
              <a:solidFill>
                <a:schemeClr val="bg1"/>
              </a:solidFill>
            </a:endParaRPr>
          </a:p>
        </p:txBody>
      </p:sp>
      <p:sp>
        <p:nvSpPr>
          <p:cNvPr id="10" name="Text Placeholder 4"/>
          <p:cNvSpPr>
            <a:spLocks noGrp="1"/>
          </p:cNvSpPr>
          <p:nvPr>
            <p:ph type="body" sz="quarter" idx="3"/>
          </p:nvPr>
        </p:nvSpPr>
        <p:spPr>
          <a:xfrm>
            <a:off x="4678786" y="1644167"/>
            <a:ext cx="4392488" cy="384448"/>
          </a:xfrm>
          <a:solidFill>
            <a:srgbClr val="00B050"/>
          </a:solidFill>
        </p:spPr>
        <p:txBody>
          <a:bodyPr>
            <a:normAutofit lnSpcReduction="10000"/>
          </a:bodyPr>
          <a:lstStyle/>
          <a:p>
            <a:r>
              <a:rPr lang="en-US" dirty="0" err="1"/>
              <a:t>ᐋᖅᑭᒋᐊᖅᑕᐅᓯᒪᔪᖅ</a:t>
            </a:r>
            <a:endParaRPr lang="en-US" dirty="0"/>
          </a:p>
        </p:txBody>
      </p:sp>
    </p:spTree>
    <p:extLst>
      <p:ext uri="{BB962C8B-B14F-4D97-AF65-F5344CB8AC3E}">
        <p14:creationId xmlns:p14="http://schemas.microsoft.com/office/powerpoint/2010/main" val="3435268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KIA-WL-20</a:t>
            </a:r>
            <a:r>
              <a:rPr lang="en-CA" dirty="0"/>
              <a:t>: Incinerator Dust Fall </a:t>
            </a:r>
            <a:r>
              <a:rPr lang="en-CA" dirty="0" smtClean="0"/>
              <a:t>Monitoring</a:t>
            </a:r>
            <a:br>
              <a:rPr lang="en-CA" dirty="0" smtClean="0"/>
            </a:br>
            <a:r>
              <a:rPr lang="en-US" dirty="0" smtClean="0"/>
              <a:t>KIA-WL-20</a:t>
            </a:r>
            <a:r>
              <a:rPr lang="en-US" dirty="0"/>
              <a:t>: </a:t>
            </a:r>
            <a:r>
              <a:rPr lang="en-US" dirty="0" err="1"/>
              <a:t>ᐊᒃᑕᑯᓂᒃ</a:t>
            </a:r>
            <a:r>
              <a:rPr lang="en-US" dirty="0"/>
              <a:t> </a:t>
            </a:r>
            <a:r>
              <a:rPr lang="en-US" dirty="0" err="1"/>
              <a:t>ᐃᑭᑎᑦᑎᑎᓪᓗᒋᑦ</a:t>
            </a:r>
            <a:r>
              <a:rPr lang="en-US" dirty="0"/>
              <a:t> </a:t>
            </a:r>
            <a:r>
              <a:rPr lang="en-US" dirty="0" err="1"/>
              <a:t>ᐃᓯᐋᕿᓂᖏᓐᓂᒃ</a:t>
            </a:r>
            <a:r>
              <a:rPr lang="en-US" dirty="0"/>
              <a:t> </a:t>
            </a:r>
            <a:r>
              <a:rPr lang="en-US" dirty="0" err="1"/>
              <a:t>ᖃᐅᔨᓴᕐᓂᖅ</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smtClean="0"/>
              <a:t>Our concern follows from </a:t>
            </a:r>
            <a:br>
              <a:rPr lang="en-CA" dirty="0" smtClean="0"/>
            </a:br>
            <a:r>
              <a:rPr lang="en-CA" dirty="0" smtClean="0"/>
              <a:t>KIA-WL-17</a:t>
            </a:r>
          </a:p>
          <a:p>
            <a:pPr lvl="1"/>
            <a:r>
              <a:rPr lang="en-CA" dirty="0" smtClean="0"/>
              <a:t>We require more detail regarding AEM’s dust fall monitoring</a:t>
            </a:r>
          </a:p>
          <a:p>
            <a:r>
              <a:rPr lang="en-CA" dirty="0" smtClean="0"/>
              <a:t>The incinerator </a:t>
            </a:r>
            <a:r>
              <a:rPr lang="en-CA" dirty="0"/>
              <a:t>management plan only </a:t>
            </a:r>
            <a:r>
              <a:rPr lang="en-CA" dirty="0" smtClean="0"/>
              <a:t>included </a:t>
            </a:r>
            <a:r>
              <a:rPr lang="en-CA" dirty="0"/>
              <a:t>emissions guidelines for mercury, dioxins and </a:t>
            </a:r>
            <a:r>
              <a:rPr lang="en-CA" dirty="0" smtClean="0"/>
              <a:t>furans</a:t>
            </a:r>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a:bodyPr>
          <a:lstStyle/>
          <a:p>
            <a:pPr lvl="0"/>
            <a:r>
              <a:rPr lang="en-US" dirty="0" err="1" smtClean="0"/>
              <a:t>ᐃᓱᒫᓗᑎᕗᑦ</a:t>
            </a:r>
            <a:r>
              <a:rPr lang="en-US" dirty="0" smtClean="0"/>
              <a:t> </a:t>
            </a:r>
            <a:r>
              <a:rPr lang="en-US" dirty="0" err="1"/>
              <a:t>ᒪᓕᖕᒪᑦ</a:t>
            </a:r>
            <a:r>
              <a:rPr lang="en-US" dirty="0"/>
              <a:t> ᑭᐊ-WL-17 </a:t>
            </a:r>
            <a:r>
              <a:rPr lang="en-US" dirty="0" err="1"/>
              <a:t>ᒥᒃ</a:t>
            </a:r>
            <a:endParaRPr lang="en-US" dirty="0"/>
          </a:p>
          <a:p>
            <a:pPr lvl="1"/>
            <a:r>
              <a:rPr lang="en-US" dirty="0" err="1"/>
              <a:t>ᑐᑭᓯᒃᑲᓐᓂᕆᐊᖃᖅᐳᒍᑦ</a:t>
            </a:r>
            <a:r>
              <a:rPr lang="en-US" dirty="0"/>
              <a:t> AEM </a:t>
            </a:r>
            <a:r>
              <a:rPr lang="en-US" dirty="0" err="1"/>
              <a:t>ᑯᑦ</a:t>
            </a:r>
            <a:r>
              <a:rPr lang="en-US" dirty="0"/>
              <a:t> </a:t>
            </a:r>
            <a:r>
              <a:rPr lang="en-US" dirty="0" err="1"/>
              <a:t>ᖃᐅᔨᓴᕐᓂᕆᓂᐊᖅᑕᖏᓐᓂᒃ</a:t>
            </a:r>
            <a:r>
              <a:rPr lang="en-US" dirty="0"/>
              <a:t> </a:t>
            </a:r>
            <a:r>
              <a:rPr lang="en-US" dirty="0" err="1"/>
              <a:t>ᐳᔪᖃᑖᑦ</a:t>
            </a:r>
            <a:r>
              <a:rPr lang="en-US" dirty="0"/>
              <a:t> </a:t>
            </a:r>
            <a:r>
              <a:rPr lang="en-US" dirty="0" err="1"/>
              <a:t>ᒥᒃᓵᓄᑦ</a:t>
            </a:r>
            <a:endParaRPr lang="en-US" dirty="0"/>
          </a:p>
          <a:p>
            <a:pPr lvl="0"/>
            <a:r>
              <a:rPr lang="en-US" dirty="0" err="1"/>
              <a:t>ᐊᒃᑕᑯᓄᑦ</a:t>
            </a:r>
            <a:r>
              <a:rPr lang="en-US" dirty="0"/>
              <a:t> </a:t>
            </a:r>
            <a:r>
              <a:rPr lang="en-US" dirty="0" err="1"/>
              <a:t>ᐃᑭᑎᑦᑎᓂᖏᑦᑕ</a:t>
            </a:r>
            <a:r>
              <a:rPr lang="en-US" dirty="0"/>
              <a:t> </a:t>
            </a:r>
            <a:r>
              <a:rPr lang="en-US" dirty="0" err="1"/>
              <a:t>ᐊᐅᓚᑦᑎᓂᖏᑦ</a:t>
            </a:r>
            <a:r>
              <a:rPr lang="en-US" dirty="0"/>
              <a:t> </a:t>
            </a:r>
            <a:r>
              <a:rPr lang="en-US" dirty="0" err="1"/>
              <a:t>ᐅᖃᐅᓯᖃᓚᐅᕐᒪᑕ</a:t>
            </a:r>
            <a:r>
              <a:rPr lang="en-US" dirty="0"/>
              <a:t> </a:t>
            </a:r>
            <a:r>
              <a:rPr lang="en-US" dirty="0" err="1"/>
              <a:t>ᒪᓕᒐᓂᒃ</a:t>
            </a:r>
            <a:r>
              <a:rPr lang="en-US" dirty="0"/>
              <a:t> </a:t>
            </a:r>
            <a:r>
              <a:rPr lang="en-US" dirty="0" err="1"/>
              <a:t>ᐅᓗᕆᐊᓇᖅᑐᓐᒃ</a:t>
            </a:r>
            <a:r>
              <a:rPr lang="en-US" dirty="0"/>
              <a:t> </a:t>
            </a:r>
            <a:r>
              <a:rPr lang="en-US" dirty="0" err="1"/>
              <a:t>ᐃᒃᑎᑦᑎᓂᖅ</a:t>
            </a:r>
            <a:r>
              <a:rPr lang="en-US" dirty="0"/>
              <a:t> </a:t>
            </a:r>
            <a:r>
              <a:rPr lang="en-US" dirty="0" err="1"/>
              <a:t>ᑭᓵᓂ</a:t>
            </a:r>
            <a:r>
              <a:rPr lang="en-US" dirty="0"/>
              <a:t> </a:t>
            </a:r>
            <a:r>
              <a:rPr lang="en-US" dirty="0" err="1"/>
              <a:t>ᓲᕐᓗ</a:t>
            </a:r>
            <a:r>
              <a:rPr lang="en-US" dirty="0"/>
              <a:t> </a:t>
            </a:r>
            <a:r>
              <a:rPr lang="en-US" dirty="0" err="1"/>
              <a:t>ᒨᑯᕆ</a:t>
            </a:r>
            <a:r>
              <a:rPr lang="en-US" dirty="0"/>
              <a:t>, </a:t>
            </a:r>
            <a:r>
              <a:rPr lang="en-US" dirty="0" err="1"/>
              <a:t>ᓇᐃᔭᕐᓗᖕᓇᖅᑐᓂᒡᓗ</a:t>
            </a:r>
            <a:r>
              <a:rPr lang="en-US" dirty="0"/>
              <a:t> </a:t>
            </a:r>
            <a:r>
              <a:rPr lang="en-US" dirty="0" err="1"/>
              <a:t>ᐊᓯᖏᓐᓂᒃ</a:t>
            </a:r>
            <a:endParaRPr lang="en-US" dirty="0"/>
          </a:p>
        </p:txBody>
      </p:sp>
    </p:spTree>
    <p:extLst>
      <p:ext uri="{BB962C8B-B14F-4D97-AF65-F5344CB8AC3E}">
        <p14:creationId xmlns:p14="http://schemas.microsoft.com/office/powerpoint/2010/main" val="3075726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KIA-WL-20: Incinerator Dust Fall </a:t>
            </a:r>
            <a:r>
              <a:rPr lang="en-CA" dirty="0" smtClean="0"/>
              <a:t>Monitoring</a:t>
            </a:r>
            <a:br>
              <a:rPr lang="en-CA" dirty="0" smtClean="0"/>
            </a:br>
            <a:r>
              <a:rPr lang="en-US" dirty="0" smtClean="0"/>
              <a:t>KIA-WL-20</a:t>
            </a:r>
            <a:r>
              <a:rPr lang="en-US" dirty="0"/>
              <a:t>: </a:t>
            </a:r>
            <a:r>
              <a:rPr lang="en-US" dirty="0" err="1"/>
              <a:t>ᐊᒃᑕᑯᓂᒃ</a:t>
            </a:r>
            <a:r>
              <a:rPr lang="en-US" dirty="0"/>
              <a:t> </a:t>
            </a:r>
            <a:r>
              <a:rPr lang="en-US" dirty="0" err="1"/>
              <a:t>ᐃᑭᑎᑦᑎᑎᓪᓗᒋᑦ</a:t>
            </a:r>
            <a:r>
              <a:rPr lang="en-US" dirty="0"/>
              <a:t> </a:t>
            </a:r>
            <a:r>
              <a:rPr lang="en-US" dirty="0" err="1"/>
              <a:t>ᐃᓯᐋᕿᓂᖏᓐᓂᒃ</a:t>
            </a:r>
            <a:r>
              <a:rPr lang="en-US" dirty="0"/>
              <a:t> </a:t>
            </a:r>
            <a:r>
              <a:rPr lang="en-US" dirty="0" err="1"/>
              <a:t>ᖃᐅᔨᓴᕐᓂᖅ</a:t>
            </a:r>
            <a:r>
              <a:rPr lang="en-US" dirty="0"/>
              <a:t/>
            </a:r>
            <a:br>
              <a:rPr lang="en-US" dirty="0"/>
            </a:br>
            <a:endParaRPr lang="en-CA" dirty="0"/>
          </a:p>
        </p:txBody>
      </p:sp>
      <p:sp>
        <p:nvSpPr>
          <p:cNvPr id="4" name="Content Placeholder 3"/>
          <p:cNvSpPr>
            <a:spLocks noGrp="1"/>
          </p:cNvSpPr>
          <p:nvPr>
            <p:ph sz="half" idx="2"/>
          </p:nvPr>
        </p:nvSpPr>
        <p:spPr/>
        <p:txBody>
          <a:bodyPr>
            <a:normAutofit fontScale="92500" lnSpcReduction="10000"/>
          </a:bodyPr>
          <a:lstStyle/>
          <a:p>
            <a:r>
              <a:rPr lang="en-CA" dirty="0" smtClean="0"/>
              <a:t>AEM has committed to:</a:t>
            </a:r>
          </a:p>
          <a:p>
            <a:pPr lvl="1"/>
            <a:r>
              <a:rPr lang="en-GB" dirty="0"/>
              <a:t>Include a summary of all dust monitoring </a:t>
            </a:r>
            <a:r>
              <a:rPr lang="en-GB" dirty="0" smtClean="0"/>
              <a:t>stations</a:t>
            </a:r>
            <a:endParaRPr lang="en-CA" dirty="0"/>
          </a:p>
          <a:p>
            <a:pPr lvl="1"/>
            <a:r>
              <a:rPr lang="en-GB" dirty="0"/>
              <a:t>Specify which sources they are able to </a:t>
            </a:r>
            <a:r>
              <a:rPr lang="en-GB" dirty="0" smtClean="0"/>
              <a:t>characterize</a:t>
            </a:r>
          </a:p>
          <a:p>
            <a:pPr lvl="1"/>
            <a:r>
              <a:rPr lang="en-GB" dirty="0" smtClean="0"/>
              <a:t>Place </a:t>
            </a:r>
            <a:r>
              <a:rPr lang="en-GB" dirty="0"/>
              <a:t>high volume air samples downwind </a:t>
            </a:r>
            <a:r>
              <a:rPr lang="en-GB" dirty="0" smtClean="0"/>
              <a:t>of </a:t>
            </a:r>
            <a:r>
              <a:rPr lang="en-GB" dirty="0"/>
              <a:t>the open pits and </a:t>
            </a:r>
            <a:r>
              <a:rPr lang="en-GB" dirty="0" smtClean="0"/>
              <a:t>the Tailings Storage Facility</a:t>
            </a:r>
            <a:endParaRPr lang="en-CA" dirty="0"/>
          </a:p>
          <a:p>
            <a:pPr lvl="1"/>
            <a:r>
              <a:rPr lang="en-CA" dirty="0" smtClean="0"/>
              <a:t>Specify detection limits and analytical procedures</a:t>
            </a:r>
          </a:p>
          <a:p>
            <a:pPr lvl="1"/>
            <a:r>
              <a:rPr lang="en-CA" dirty="0" smtClean="0"/>
              <a:t>Monitor the snowpack</a:t>
            </a:r>
          </a:p>
          <a:p>
            <a:r>
              <a:rPr lang="en-CA" dirty="0" smtClean="0"/>
              <a:t>This will be included in the Dust </a:t>
            </a:r>
            <a:r>
              <a:rPr lang="en-CA" dirty="0"/>
              <a:t>Management Plan prior to any material being placed in the Tailings Storage </a:t>
            </a:r>
            <a:r>
              <a:rPr lang="en-CA" dirty="0" smtClean="0"/>
              <a:t>Facility</a:t>
            </a:r>
            <a:endParaRPr lang="en-CA" dirty="0"/>
          </a:p>
          <a:p>
            <a:endParaRPr lang="en-CA" dirty="0"/>
          </a:p>
        </p:txBody>
      </p:sp>
      <p:sp>
        <p:nvSpPr>
          <p:cNvPr id="6" name="Content Placeholder 5"/>
          <p:cNvSpPr>
            <a:spLocks noGrp="1"/>
          </p:cNvSpPr>
          <p:nvPr>
            <p:ph sz="quarter" idx="4"/>
          </p:nvPr>
        </p:nvSpPr>
        <p:spPr/>
        <p:txBody>
          <a:bodyPr>
            <a:normAutofit/>
          </a:bodyPr>
          <a:lstStyle/>
          <a:p>
            <a:pPr lvl="0"/>
            <a:r>
              <a:rPr lang="en-US" sz="1600" dirty="0" smtClean="0"/>
              <a:t>AEM </a:t>
            </a:r>
            <a:r>
              <a:rPr lang="en-US" sz="1600" dirty="0" err="1"/>
              <a:t>ᐱᓂᐊᕐᓂᖃᖅᐳᖅ</a:t>
            </a:r>
            <a:r>
              <a:rPr lang="en-US" sz="1600" dirty="0"/>
              <a:t>:</a:t>
            </a:r>
          </a:p>
          <a:p>
            <a:pPr lvl="1"/>
            <a:r>
              <a:rPr lang="en-US" sz="1600" dirty="0" err="1"/>
              <a:t>ᐃᓚᐅᑎᑦᑎᓂᐊᕐᓗᑎᒃ</a:t>
            </a:r>
            <a:r>
              <a:rPr lang="en-US" sz="1600" dirty="0"/>
              <a:t> </a:t>
            </a:r>
            <a:r>
              <a:rPr lang="en-US" sz="1600" dirty="0" err="1"/>
              <a:t>ᑕᒪᐃᓐᓂᒃ</a:t>
            </a:r>
            <a:r>
              <a:rPr lang="en-US" sz="1600" dirty="0"/>
              <a:t> </a:t>
            </a:r>
            <a:r>
              <a:rPr lang="en-US" sz="1600" dirty="0" err="1"/>
              <a:t>ᐳᔪᖃᑖᓂᒃ</a:t>
            </a:r>
            <a:r>
              <a:rPr lang="en-US" sz="1600" dirty="0"/>
              <a:t> </a:t>
            </a:r>
            <a:r>
              <a:rPr lang="en-US" sz="1600" dirty="0" err="1"/>
              <a:t>ᖃᐅᔨᓴᕐᕕᖕᓂᒃ</a:t>
            </a:r>
            <a:endParaRPr lang="en-US" sz="1600" dirty="0"/>
          </a:p>
          <a:p>
            <a:pPr lvl="1"/>
            <a:r>
              <a:rPr lang="en-US" sz="1600" dirty="0" err="1"/>
              <a:t>ᓇᓗᓇᐃᕆᓗᑎᒃ</a:t>
            </a:r>
            <a:r>
              <a:rPr lang="en-US" sz="1600" dirty="0"/>
              <a:t> </a:t>
            </a:r>
            <a:r>
              <a:rPr lang="en-US" sz="1600" dirty="0" err="1"/>
              <a:t>ᓱᓇᓂᒃ</a:t>
            </a:r>
            <a:r>
              <a:rPr lang="en-US" sz="1600" dirty="0"/>
              <a:t> </a:t>
            </a:r>
            <a:r>
              <a:rPr lang="en-US" sz="1600" dirty="0" err="1"/>
              <a:t>ᖃᐅᔨᔪᓐᓇᕐᒪᖔᑖ</a:t>
            </a:r>
            <a:endParaRPr lang="en-US" sz="1600" dirty="0"/>
          </a:p>
          <a:p>
            <a:pPr lvl="1"/>
            <a:r>
              <a:rPr lang="en-US" sz="1600" dirty="0" err="1"/>
              <a:t>ᐊᖏᔪᓂᒃ</a:t>
            </a:r>
            <a:r>
              <a:rPr lang="en-US" sz="1600" dirty="0"/>
              <a:t> </a:t>
            </a:r>
            <a:r>
              <a:rPr lang="en-US" sz="1600" dirty="0" err="1"/>
              <a:t>ᓯᓚᒥᒃ</a:t>
            </a:r>
            <a:r>
              <a:rPr lang="en-US" sz="1600" dirty="0"/>
              <a:t> </a:t>
            </a:r>
            <a:r>
              <a:rPr lang="en-US" sz="1600" dirty="0" err="1"/>
              <a:t>ᖃᐅᔨᓴᕐᓂᖃᕈᓐᓇᕐᓗᑎᒃ</a:t>
            </a:r>
            <a:r>
              <a:rPr lang="en-US" sz="1600" dirty="0"/>
              <a:t> </a:t>
            </a:r>
            <a:r>
              <a:rPr lang="en-US" sz="1600" dirty="0" err="1"/>
              <a:t>ᐅᖅᑯᖅᖠᓂᕐᓂ</a:t>
            </a:r>
            <a:r>
              <a:rPr lang="en-US" sz="1600" dirty="0"/>
              <a:t> </a:t>
            </a:r>
            <a:r>
              <a:rPr lang="en-US" sz="1600" dirty="0" err="1"/>
              <a:t>ᐅᔭᕋᒃᑕᕐᕖᑦ</a:t>
            </a:r>
            <a:r>
              <a:rPr lang="en-US" sz="1600" dirty="0"/>
              <a:t> </a:t>
            </a:r>
            <a:r>
              <a:rPr lang="en-US" sz="1600" dirty="0" err="1"/>
              <a:t>ᐊᒻᒪ</a:t>
            </a:r>
            <a:r>
              <a:rPr lang="en-US" sz="1600" dirty="0"/>
              <a:t> </a:t>
            </a:r>
            <a:r>
              <a:rPr lang="en-US" sz="1600" dirty="0" err="1"/>
              <a:t>ᐃᕐᕈᖅᑐᐃᔾᔪᑎᕕᓃᑦ</a:t>
            </a:r>
            <a:r>
              <a:rPr lang="en-US" sz="1600" dirty="0"/>
              <a:t> </a:t>
            </a:r>
            <a:r>
              <a:rPr lang="en-US" sz="1600" dirty="0" err="1"/>
              <a:t>ᐃᓂᖏᓐᓂᒃ</a:t>
            </a:r>
            <a:endParaRPr lang="en-US" sz="1600" dirty="0"/>
          </a:p>
          <a:p>
            <a:pPr lvl="1"/>
            <a:r>
              <a:rPr lang="en-US" sz="1600" dirty="0" err="1"/>
              <a:t>ᓇᓗᓇᐃᕆᓗᑎᒃ</a:t>
            </a:r>
            <a:r>
              <a:rPr lang="en-US" sz="1600" dirty="0"/>
              <a:t> </a:t>
            </a:r>
            <a:r>
              <a:rPr lang="en-US" sz="1600" dirty="0" err="1"/>
              <a:t>ᑭᒡᓕᖏᓐᓂᒃ</a:t>
            </a:r>
            <a:r>
              <a:rPr lang="en-US" sz="1600" dirty="0"/>
              <a:t> </a:t>
            </a:r>
            <a:r>
              <a:rPr lang="en-US" sz="1600" dirty="0" err="1"/>
              <a:t>ᖃᐅᔨᓴᕈᑏᑦ</a:t>
            </a:r>
            <a:r>
              <a:rPr lang="en-US" sz="1600" dirty="0"/>
              <a:t> </a:t>
            </a:r>
            <a:r>
              <a:rPr lang="en-US" sz="1600" dirty="0" err="1"/>
              <a:t>ᐊᒻᒪ</a:t>
            </a:r>
            <a:r>
              <a:rPr lang="en-US" sz="1600" dirty="0"/>
              <a:t> </a:t>
            </a:r>
            <a:r>
              <a:rPr lang="en-US" sz="1600" dirty="0" err="1"/>
              <a:t>ᖃᓄᖅ</a:t>
            </a:r>
            <a:r>
              <a:rPr lang="en-US" sz="1600" dirty="0"/>
              <a:t> </a:t>
            </a:r>
            <a:r>
              <a:rPr lang="en-US" sz="1600" dirty="0" err="1"/>
              <a:t>ᐱᓕᕆᕙᖕᓂᖏᓐᓂᒃ</a:t>
            </a:r>
            <a:endParaRPr lang="en-US" sz="1600" dirty="0"/>
          </a:p>
          <a:p>
            <a:pPr lvl="1"/>
            <a:r>
              <a:rPr lang="en-US" sz="1600" dirty="0" err="1"/>
              <a:t>ᖃᐅᔨᓴᕐᓗᑎᒃ</a:t>
            </a:r>
            <a:r>
              <a:rPr lang="en-US" sz="1600" dirty="0"/>
              <a:t> </a:t>
            </a:r>
            <a:r>
              <a:rPr lang="en-US" sz="1600" dirty="0" err="1"/>
              <a:t>ᐊᐳᑏᑦ</a:t>
            </a:r>
            <a:r>
              <a:rPr lang="en-US" sz="1600" dirty="0"/>
              <a:t> </a:t>
            </a:r>
            <a:r>
              <a:rPr lang="en-US" sz="1600" dirty="0" err="1"/>
              <a:t>ᒥᒃᓵᓄᑦ</a:t>
            </a:r>
            <a:endParaRPr lang="en-US" sz="1600" dirty="0"/>
          </a:p>
          <a:p>
            <a:pPr lvl="0"/>
            <a:r>
              <a:rPr lang="en-US" sz="1600" dirty="0" err="1"/>
              <a:t>ᑕᒪᓐᓇ</a:t>
            </a:r>
            <a:r>
              <a:rPr lang="en-US" sz="1600" dirty="0"/>
              <a:t> </a:t>
            </a:r>
            <a:r>
              <a:rPr lang="en-US" sz="1600" dirty="0" err="1"/>
              <a:t>ᐃᐊᓗᓂᐊᖅᑐᖅ</a:t>
            </a:r>
            <a:r>
              <a:rPr lang="en-US" sz="1600" dirty="0"/>
              <a:t> </a:t>
            </a:r>
            <a:r>
              <a:rPr lang="en-US" sz="1600" dirty="0" err="1"/>
              <a:t>ᐳᔪᕐᓂᒃ</a:t>
            </a:r>
            <a:r>
              <a:rPr lang="en-US" sz="1600" dirty="0"/>
              <a:t> </a:t>
            </a:r>
            <a:r>
              <a:rPr lang="en-US" sz="1600" dirty="0" err="1"/>
              <a:t>ᖃᐅᔨᓴᕐᓂᕐᒧᑦ</a:t>
            </a:r>
            <a:r>
              <a:rPr lang="en-US" sz="1600" dirty="0"/>
              <a:t> </a:t>
            </a:r>
            <a:r>
              <a:rPr lang="en-US" sz="1600" dirty="0" err="1"/>
              <a:t>ᐊᐅᓚᑦᑎᓂᕐᒧᓪᓗ</a:t>
            </a:r>
            <a:r>
              <a:rPr lang="en-US" sz="1600" dirty="0"/>
              <a:t> </a:t>
            </a:r>
            <a:r>
              <a:rPr lang="en-US" sz="1600" dirty="0" err="1"/>
              <a:t>ᐱᓕᕆᐊᖑᓂᐊᖅᑐᓂᒃ</a:t>
            </a:r>
            <a:r>
              <a:rPr lang="en-US" sz="1600" dirty="0"/>
              <a:t> </a:t>
            </a:r>
            <a:r>
              <a:rPr lang="en-US" sz="1600" dirty="0" err="1"/>
              <a:t>ᐃᕐᕈᖅᑐᐃᔾᔪᑎᕕᓂᕐᓐᓄᑦ</a:t>
            </a:r>
            <a:r>
              <a:rPr lang="en-US" sz="1600" dirty="0"/>
              <a:t> </a:t>
            </a:r>
            <a:r>
              <a:rPr lang="en-US" sz="1600" dirty="0" err="1"/>
              <a:t>ᑲᑎᖅᓱᐃᕝᕕᒃᓴᖅ</a:t>
            </a:r>
            <a:r>
              <a:rPr lang="en-US" sz="1600" dirty="0"/>
              <a:t> </a:t>
            </a:r>
            <a:r>
              <a:rPr lang="en-US" sz="1600" dirty="0" err="1"/>
              <a:t>ᐊᑐᓕᐊᐅᖅᑎᓐᓇᒍ</a:t>
            </a:r>
            <a:endParaRPr lang="en-US" sz="1600" dirty="0"/>
          </a:p>
          <a:p>
            <a:pPr lvl="0"/>
            <a:endParaRPr lang="en-CA" sz="1600" dirty="0"/>
          </a:p>
        </p:txBody>
      </p:sp>
      <p:sp>
        <p:nvSpPr>
          <p:cNvPr id="7" name="Text Placeholder 2"/>
          <p:cNvSpPr>
            <a:spLocks noGrp="1"/>
          </p:cNvSpPr>
          <p:nvPr>
            <p:ph type="body" idx="1"/>
          </p:nvPr>
        </p:nvSpPr>
        <p:spPr>
          <a:solidFill>
            <a:srgbClr val="00B050"/>
          </a:solidFill>
        </p:spPr>
        <p:txBody>
          <a:bodyPr>
            <a:normAutofit lnSpcReduction="10000"/>
          </a:bodyPr>
          <a:lstStyle/>
          <a:p>
            <a:r>
              <a:rPr lang="en-CA" dirty="0" smtClean="0">
                <a:solidFill>
                  <a:schemeClr val="bg1"/>
                </a:solidFill>
              </a:rPr>
              <a:t>Resolution</a:t>
            </a:r>
            <a:endParaRPr lang="en-CA" dirty="0">
              <a:solidFill>
                <a:schemeClr val="bg1"/>
              </a:solidFill>
            </a:endParaRPr>
          </a:p>
        </p:txBody>
      </p:sp>
      <p:sp>
        <p:nvSpPr>
          <p:cNvPr id="10" name="Text Placeholder 4"/>
          <p:cNvSpPr>
            <a:spLocks noGrp="1"/>
          </p:cNvSpPr>
          <p:nvPr>
            <p:ph type="body" sz="quarter" idx="3"/>
          </p:nvPr>
        </p:nvSpPr>
        <p:spPr>
          <a:solidFill>
            <a:srgbClr val="00B050"/>
          </a:solidFill>
        </p:spPr>
        <p:txBody>
          <a:bodyPr>
            <a:normAutofit lnSpcReduction="10000"/>
          </a:bodyPr>
          <a:lstStyle/>
          <a:p>
            <a:r>
              <a:rPr lang="en-US" dirty="0" err="1"/>
              <a:t>ᐋᖅᑭᒋᐊᖅᑕᐅᓯᒪᔪᖅ</a:t>
            </a:r>
            <a:endParaRPr lang="en-US" dirty="0"/>
          </a:p>
        </p:txBody>
      </p:sp>
    </p:spTree>
    <p:extLst>
      <p:ext uri="{BB962C8B-B14F-4D97-AF65-F5344CB8AC3E}">
        <p14:creationId xmlns:p14="http://schemas.microsoft.com/office/powerpoint/2010/main" val="2780520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err="1"/>
              <a:t>ᑐᙵᕕᒋᑉᓗᒋᑦ</a:t>
            </a:r>
            <a:r>
              <a:rPr lang="en-US" b="1" dirty="0"/>
              <a:t> </a:t>
            </a:r>
            <a:r>
              <a:rPr lang="en-US" b="1" dirty="0" err="1" smtClean="0"/>
              <a:t>ᒪᓕ</a:t>
            </a:r>
            <a:r>
              <a:rPr lang="en-US" b="1" dirty="0" err="1"/>
              <a:t>ᓚᐅ</a:t>
            </a:r>
            <a:r>
              <a:rPr lang="en-US" b="1" dirty="0" err="1" smtClean="0"/>
              <a:t>ᖅᑕᕗᑦ</a:t>
            </a:r>
            <a:r>
              <a:rPr lang="en-US" b="1" dirty="0" smtClean="0"/>
              <a:t> </a:t>
            </a:r>
            <a:r>
              <a:rPr lang="en-US" b="1" dirty="0" err="1"/>
              <a:t>ᐅᑯᐊ</a:t>
            </a:r>
            <a:endParaRPr lang="en-US" dirty="0"/>
          </a:p>
        </p:txBody>
      </p:sp>
      <p:sp>
        <p:nvSpPr>
          <p:cNvPr id="3" name="Content Placeholder 2"/>
          <p:cNvSpPr>
            <a:spLocks noGrp="1"/>
          </p:cNvSpPr>
          <p:nvPr>
            <p:ph idx="1"/>
          </p:nvPr>
        </p:nvSpPr>
        <p:spPr/>
        <p:txBody>
          <a:bodyPr/>
          <a:lstStyle/>
          <a:p>
            <a:pPr lvl="3"/>
            <a:r>
              <a:rPr lang="en-US" sz="2000" dirty="0" err="1" smtClean="0"/>
              <a:t>ᕿᒥᕐᕈᓂᕆᔭᕗᑦ</a:t>
            </a:r>
            <a:r>
              <a:rPr lang="en-US" sz="2000" dirty="0" smtClean="0"/>
              <a:t> </a:t>
            </a:r>
            <a:r>
              <a:rPr lang="en-US" sz="2000" dirty="0" err="1"/>
              <a:t>ᒪᓕᓚᐅᖅᑐᖅ</a:t>
            </a:r>
            <a:r>
              <a:rPr lang="en-US" sz="2000" dirty="0"/>
              <a:t> </a:t>
            </a:r>
            <a:r>
              <a:rPr lang="en-US" sz="2000" dirty="0" err="1"/>
              <a:t>ᐅᑯᓂᖓ</a:t>
            </a:r>
            <a:endParaRPr lang="en-US" sz="2000" dirty="0"/>
          </a:p>
          <a:p>
            <a:pPr lvl="4"/>
            <a:r>
              <a:rPr lang="en-US" sz="2000" dirty="0" err="1"/>
              <a:t>ᓄᓇᕗᒻᒥ</a:t>
            </a:r>
            <a:r>
              <a:rPr lang="en-US" sz="2000" dirty="0"/>
              <a:t> </a:t>
            </a:r>
            <a:r>
              <a:rPr lang="en-US" sz="2000" dirty="0" err="1"/>
              <a:t>ᐃᒪᓕᕆᔨᒃᑯᑦ</a:t>
            </a:r>
            <a:r>
              <a:rPr lang="en-US" sz="2000" dirty="0"/>
              <a:t> </a:t>
            </a:r>
            <a:r>
              <a:rPr lang="en-US" sz="2000" dirty="0" err="1"/>
              <a:t>ᐃᒪᑦᑎᐊᕙᖃᕐᓂᕐᒧᑦ</a:t>
            </a:r>
            <a:r>
              <a:rPr lang="en-US" sz="2000" dirty="0"/>
              <a:t> </a:t>
            </a:r>
            <a:r>
              <a:rPr lang="en-US" sz="2000" dirty="0" err="1"/>
              <a:t>ᒪᓕᒐᖏᑦ</a:t>
            </a:r>
            <a:endParaRPr lang="en-US" sz="2000" dirty="0"/>
          </a:p>
          <a:p>
            <a:pPr lvl="5"/>
            <a:r>
              <a:rPr lang="en-US" sz="2000" dirty="0" err="1"/>
              <a:t>ᒥᐊᓂᕆᓗᒍ</a:t>
            </a:r>
            <a:r>
              <a:rPr lang="en-US" sz="2000" dirty="0"/>
              <a:t>, </a:t>
            </a:r>
            <a:r>
              <a:rPr lang="en-US" sz="2000" dirty="0" err="1"/>
              <a:t>ᐊᐅᓚᑦᑎᐊᕐᓗᒎᖅᑐᖅᑕᐅᓂᖓ</a:t>
            </a:r>
            <a:r>
              <a:rPr lang="en-US" sz="2000" dirty="0"/>
              <a:t> </a:t>
            </a:r>
            <a:r>
              <a:rPr lang="en-US" sz="2000" dirty="0" err="1"/>
              <a:t>ᐃᒪᐃᑦ</a:t>
            </a:r>
            <a:r>
              <a:rPr lang="en-US" sz="2000" dirty="0"/>
              <a:t> </a:t>
            </a:r>
            <a:r>
              <a:rPr lang="en-US" sz="2000" dirty="0" err="1"/>
              <a:t>ᑕᓯᕐᓂ</a:t>
            </a:r>
            <a:r>
              <a:rPr lang="en-US" sz="2000" dirty="0"/>
              <a:t> </a:t>
            </a:r>
            <a:r>
              <a:rPr lang="en-US" sz="2000" dirty="0" err="1"/>
              <a:t>ᓄᓇᕗᒻᒥ</a:t>
            </a:r>
            <a:r>
              <a:rPr lang="en-US" sz="2000" dirty="0"/>
              <a:t> </a:t>
            </a:r>
            <a:r>
              <a:rPr lang="en-US" sz="2000" dirty="0" err="1"/>
              <a:t>ᐱᐅᓂᖅᐹᑎᒍᑦ</a:t>
            </a:r>
            <a:r>
              <a:rPr lang="en-US" sz="2000" dirty="0"/>
              <a:t> </a:t>
            </a:r>
            <a:r>
              <a:rPr lang="en-US" sz="2000" dirty="0" err="1"/>
              <a:t>ᐱᕙᓪᓕᐅᑕᐅᔪᓐᓇᖁᑉᓗᒍ</a:t>
            </a:r>
            <a:r>
              <a:rPr lang="en-US" sz="2000" dirty="0"/>
              <a:t> </a:t>
            </a:r>
            <a:r>
              <a:rPr lang="en-US" sz="2000" dirty="0" err="1"/>
              <a:t>ᐊᖏᓂᖅᐹᒥᒃ</a:t>
            </a:r>
            <a:r>
              <a:rPr lang="en-US" sz="2000" dirty="0"/>
              <a:t> </a:t>
            </a:r>
            <a:r>
              <a:rPr lang="en-US" sz="2000" dirty="0" err="1"/>
              <a:t>ᐃᓄᖁᑎᖏᓐᓄᑦ</a:t>
            </a:r>
            <a:r>
              <a:rPr lang="en-US" sz="2000" dirty="0"/>
              <a:t> </a:t>
            </a:r>
            <a:r>
              <a:rPr lang="en-US" sz="2000" dirty="0" err="1"/>
              <a:t>ᓄᓇᕗᑦ</a:t>
            </a:r>
            <a:r>
              <a:rPr lang="en-US" sz="2000" dirty="0"/>
              <a:t> </a:t>
            </a:r>
            <a:r>
              <a:rPr lang="en-US" sz="2000" dirty="0" err="1"/>
              <a:t>ᐊᒻᒪ</a:t>
            </a:r>
            <a:r>
              <a:rPr lang="en-US" sz="2000" dirty="0"/>
              <a:t> </a:t>
            </a:r>
            <a:r>
              <a:rPr lang="en-US" sz="2000" dirty="0" err="1"/>
              <a:t>ᑲᓇᑕᒥᐆᑦ</a:t>
            </a:r>
            <a:r>
              <a:rPr lang="en-US" sz="2000" dirty="0"/>
              <a:t>.</a:t>
            </a:r>
          </a:p>
          <a:p>
            <a:pPr lvl="4"/>
            <a:r>
              <a:rPr lang="en-US" sz="2000" dirty="0" err="1"/>
              <a:t>ᓄᓇᕗᑦ</a:t>
            </a:r>
            <a:r>
              <a:rPr lang="en-US" sz="2000" dirty="0"/>
              <a:t> </a:t>
            </a:r>
            <a:r>
              <a:rPr lang="en-US" sz="2000" dirty="0" err="1"/>
              <a:t>ᐊᖏᖃᑎᒌᒍᑖ</a:t>
            </a:r>
            <a:r>
              <a:rPr lang="en-US" sz="2000" dirty="0"/>
              <a:t>, </a:t>
            </a:r>
            <a:r>
              <a:rPr lang="en-US" sz="2000" dirty="0" err="1"/>
              <a:t>ᐊᒻᒪ</a:t>
            </a:r>
            <a:endParaRPr lang="en-US" sz="2000" dirty="0"/>
          </a:p>
          <a:p>
            <a:pPr lvl="4"/>
            <a:r>
              <a:rPr lang="en-US" sz="2000" dirty="0" err="1"/>
              <a:t>ᑭᕙᓪᓕᕐᒥ</a:t>
            </a:r>
            <a:r>
              <a:rPr lang="en-US" sz="2000" dirty="0"/>
              <a:t> </a:t>
            </a:r>
            <a:r>
              <a:rPr lang="en-US" sz="2000" dirty="0" err="1"/>
              <a:t>ᐃᓄᐃᑦ</a:t>
            </a:r>
            <a:r>
              <a:rPr lang="en-US" sz="2000" dirty="0"/>
              <a:t> </a:t>
            </a:r>
            <a:r>
              <a:rPr lang="en-US" sz="2000" dirty="0" err="1"/>
              <a:t>ᐊᔪᙱᓐᓂᖏᑦ</a:t>
            </a:r>
            <a:r>
              <a:rPr lang="en-US" sz="2000" dirty="0"/>
              <a:t> </a:t>
            </a:r>
            <a:r>
              <a:rPr lang="en-US" sz="2000" dirty="0" err="1"/>
              <a:t>ᒥᑭᓂᖅᐹᒥᒃ</a:t>
            </a:r>
            <a:r>
              <a:rPr lang="en-US" sz="2000" dirty="0"/>
              <a:t> </a:t>
            </a:r>
            <a:r>
              <a:rPr lang="en-US" sz="2000" dirty="0" err="1"/>
              <a:t>ᐊᒃᑐᖅᑕᐅᖁᑉᓗᒍ</a:t>
            </a:r>
            <a:r>
              <a:rPr lang="en-US" sz="2000" dirty="0"/>
              <a:t> </a:t>
            </a:r>
            <a:r>
              <a:rPr lang="en-US" sz="2000" dirty="0" err="1"/>
              <a:t>ᐊᕙᑎᖓᑦ</a:t>
            </a:r>
            <a:endParaRPr lang="en-US" sz="2000" dirty="0"/>
          </a:p>
          <a:p>
            <a:pPr lvl="3"/>
            <a:r>
              <a:rPr lang="en-US" sz="2000" dirty="0" err="1"/>
              <a:t>ᑭᕙᓪᓕᕐᒥ</a:t>
            </a:r>
            <a:r>
              <a:rPr lang="en-US" sz="2000" dirty="0"/>
              <a:t> </a:t>
            </a:r>
            <a:r>
              <a:rPr lang="en-US" sz="2000" dirty="0" err="1"/>
              <a:t>ᐃᓄᐃᑦ</a:t>
            </a:r>
            <a:r>
              <a:rPr lang="en-US" sz="2000" dirty="0"/>
              <a:t> </a:t>
            </a:r>
            <a:r>
              <a:rPr lang="en-US" sz="2000" dirty="0" err="1"/>
              <a:t>ᑲᑐᔾᔨᖃᑎᒌᑯᖏᑦ</a:t>
            </a:r>
            <a:r>
              <a:rPr lang="en-US" sz="2000" dirty="0"/>
              <a:t> </a:t>
            </a:r>
            <a:r>
              <a:rPr lang="en-US" sz="2000" dirty="0" err="1"/>
              <a:t>ᐱᓕᕆᔨᑖᓚᐅᖅᐳᑦ</a:t>
            </a:r>
            <a:r>
              <a:rPr lang="en-US" sz="2000" dirty="0"/>
              <a:t> </a:t>
            </a:r>
            <a:r>
              <a:rPr lang="en-US" sz="2000" dirty="0" err="1"/>
              <a:t>ᕼᐊᑦᑎᓐᓱᓐ</a:t>
            </a:r>
            <a:r>
              <a:rPr lang="en-US" sz="2000" dirty="0"/>
              <a:t> </a:t>
            </a:r>
            <a:r>
              <a:rPr lang="en-US" sz="2000" dirty="0" err="1"/>
              <a:t>ᐊᕙᑎᓕᕆᔨᒃᑯᑦ</a:t>
            </a:r>
            <a:r>
              <a:rPr lang="en-US" sz="2000" dirty="0"/>
              <a:t> </a:t>
            </a:r>
            <a:r>
              <a:rPr lang="en-US" sz="2000" dirty="0" err="1"/>
              <a:t>ᐊᒻᒪ</a:t>
            </a:r>
            <a:r>
              <a:rPr lang="en-US" sz="2000" dirty="0"/>
              <a:t> </a:t>
            </a:r>
            <a:r>
              <a:rPr lang="en-US" sz="2000" dirty="0" err="1"/>
              <a:t>ᒌᐆ</a:t>
            </a:r>
            <a:r>
              <a:rPr lang="en-US" sz="2000" dirty="0"/>
              <a:t> </a:t>
            </a:r>
            <a:r>
              <a:rPr lang="en-US" sz="2000" dirty="0" err="1"/>
              <a:t>ᕕᒃᑐ</a:t>
            </a:r>
            <a:r>
              <a:rPr lang="en-US" sz="2000" dirty="0"/>
              <a:t> </a:t>
            </a:r>
            <a:r>
              <a:rPr lang="en-US" sz="2000" dirty="0" err="1"/>
              <a:t>ᐊᐅᓚᑦᑎᔩᑦ</a:t>
            </a:r>
            <a:r>
              <a:rPr lang="en-US" sz="2000" dirty="0"/>
              <a:t> </a:t>
            </a:r>
            <a:r>
              <a:rPr lang="en-US" sz="2000" dirty="0" err="1"/>
              <a:t>ᑯᓐᓂᒃ</a:t>
            </a:r>
            <a:r>
              <a:rPr lang="en-US" sz="2000" dirty="0"/>
              <a:t> </a:t>
            </a:r>
            <a:r>
              <a:rPr lang="en-US" sz="2000" dirty="0" err="1"/>
              <a:t>ᐃᑲᔪᖁᑉᓗᒋᑦ</a:t>
            </a:r>
            <a:r>
              <a:rPr lang="en-US" sz="2000" dirty="0"/>
              <a:t> </a:t>
            </a:r>
            <a:r>
              <a:rPr lang="en-US" sz="2000" dirty="0" err="1"/>
              <a:t>ᕿᒥᕐᕈᓂᕐᒥᒃ</a:t>
            </a:r>
            <a:r>
              <a:rPr lang="en-US" sz="2000" dirty="0"/>
              <a:t> </a:t>
            </a:r>
            <a:r>
              <a:rPr lang="en-US" sz="2000" dirty="0" err="1"/>
              <a:t>ᓚᐃᓴᑖᕋᓱᒍᑎᒥᒃ</a:t>
            </a:r>
            <a:r>
              <a:rPr lang="en-US" sz="2000" dirty="0"/>
              <a:t>.</a:t>
            </a:r>
          </a:p>
          <a:p>
            <a:endParaRPr lang="en-US" dirty="0"/>
          </a:p>
        </p:txBody>
      </p:sp>
    </p:spTree>
    <p:extLst>
      <p:ext uri="{BB962C8B-B14F-4D97-AF65-F5344CB8AC3E}">
        <p14:creationId xmlns:p14="http://schemas.microsoft.com/office/powerpoint/2010/main" val="3029934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KIA-WL-22</a:t>
            </a:r>
            <a:r>
              <a:rPr lang="en-CA" dirty="0"/>
              <a:t>: STP Discharge </a:t>
            </a:r>
            <a:r>
              <a:rPr lang="en-CA" dirty="0" smtClean="0"/>
              <a:t>Criteria</a:t>
            </a:r>
            <a:br>
              <a:rPr lang="en-CA" dirty="0" smtClean="0"/>
            </a:br>
            <a:r>
              <a:rPr lang="en-US" dirty="0" smtClean="0"/>
              <a:t>KIA-WL-22</a:t>
            </a:r>
            <a:r>
              <a:rPr lang="en-US" dirty="0"/>
              <a:t>: STP </a:t>
            </a:r>
            <a:r>
              <a:rPr lang="en-US" dirty="0" err="1"/>
              <a:t>ᑯᕕᔭᐅᓂᖓᓄᑦ</a:t>
            </a:r>
            <a:r>
              <a:rPr lang="en-US" dirty="0"/>
              <a:t> </a:t>
            </a:r>
            <a:r>
              <a:rPr lang="en-US" dirty="0" err="1"/>
              <a:t>ᒪᓕᒐᒃᓴᖅ</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a:t>AEM intends to use </a:t>
            </a:r>
            <a:r>
              <a:rPr lang="en-CA" i="1" dirty="0"/>
              <a:t>“Biological reactors like Bionest Kodiak units… to treat camp waste water.”</a:t>
            </a:r>
            <a:r>
              <a:rPr lang="en-CA" dirty="0"/>
              <a:t> </a:t>
            </a:r>
            <a:endParaRPr lang="en-CA" dirty="0" smtClean="0"/>
          </a:p>
          <a:p>
            <a:pPr lvl="1"/>
            <a:r>
              <a:rPr lang="en-CA" dirty="0" smtClean="0"/>
              <a:t>No </a:t>
            </a:r>
            <a:r>
              <a:rPr lang="en-CA" dirty="0"/>
              <a:t>discharge criterion has been included for oil and grease </a:t>
            </a:r>
            <a:endParaRPr lang="en-CA" dirty="0" smtClean="0"/>
          </a:p>
          <a:p>
            <a:pPr lvl="1"/>
            <a:r>
              <a:rPr lang="en-CA" dirty="0" smtClean="0"/>
              <a:t>This request is conservative as discharges go to CP1 prior to </a:t>
            </a:r>
            <a:r>
              <a:rPr lang="en-CA" dirty="0"/>
              <a:t>the receiving </a:t>
            </a:r>
            <a:r>
              <a:rPr lang="en-CA" dirty="0" smtClean="0"/>
              <a:t>environment</a:t>
            </a:r>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a:bodyPr>
          <a:lstStyle/>
          <a:p>
            <a:pPr lvl="0"/>
            <a:r>
              <a:rPr lang="en-US" dirty="0" smtClean="0"/>
              <a:t>AEM </a:t>
            </a:r>
            <a:r>
              <a:rPr lang="en-US" dirty="0" err="1"/>
              <a:t>ᐊᑐᕐᓂᐊᕐᒪᑕ</a:t>
            </a:r>
            <a:r>
              <a:rPr lang="en-US" dirty="0"/>
              <a:t> “ </a:t>
            </a:r>
            <a:r>
              <a:rPr lang="en-US" dirty="0" err="1"/>
              <a:t>ᐃᕐᕈᖅᑐᐃᔾᔪᑎᓂᒃ</a:t>
            </a:r>
            <a:r>
              <a:rPr lang="en-US" dirty="0"/>
              <a:t> </a:t>
            </a:r>
            <a:r>
              <a:rPr lang="en-US" dirty="0" err="1"/>
              <a:t>ᒥᐊᕐᓘᑎᒥᒃ</a:t>
            </a:r>
            <a:r>
              <a:rPr lang="en-US" dirty="0"/>
              <a:t> </a:t>
            </a:r>
            <a:r>
              <a:rPr lang="en-US" dirty="0" err="1"/>
              <a:t>ᐱᓕᕆᕝᕕᖕᓂ</a:t>
            </a:r>
            <a:r>
              <a:rPr lang="en-US" dirty="0"/>
              <a:t> </a:t>
            </a:r>
            <a:r>
              <a:rPr lang="en-US" dirty="0" err="1"/>
              <a:t>ᐃᕐᕈᖅᑐᐃᔪᓐᓇᖅᑐᓂᒃ</a:t>
            </a:r>
            <a:r>
              <a:rPr lang="en-US" dirty="0"/>
              <a:t>”</a:t>
            </a:r>
          </a:p>
          <a:p>
            <a:pPr lvl="1"/>
            <a:r>
              <a:rPr lang="en-US" dirty="0" err="1"/>
              <a:t>ᖃᓄᖅ</a:t>
            </a:r>
            <a:r>
              <a:rPr lang="en-US" dirty="0"/>
              <a:t> </a:t>
            </a:r>
            <a:r>
              <a:rPr lang="en-US" dirty="0" err="1"/>
              <a:t>ᑯᕕᓯᓂᐊᕐᒪᖓᕐᒦᒃ</a:t>
            </a:r>
            <a:r>
              <a:rPr lang="en-US" dirty="0"/>
              <a:t> </a:t>
            </a:r>
            <a:r>
              <a:rPr lang="en-US" dirty="0" err="1"/>
              <a:t>ᐅᖅᓯᖅᑎᕈᑎᓂᒃ</a:t>
            </a:r>
            <a:r>
              <a:rPr lang="en-US" dirty="0"/>
              <a:t> </a:t>
            </a:r>
            <a:r>
              <a:rPr lang="en-US" dirty="0" err="1"/>
              <a:t>ᐃᓚᐅᔪᖃᖏᑦᑐᖅ</a:t>
            </a:r>
            <a:endParaRPr lang="en-US" dirty="0"/>
          </a:p>
          <a:p>
            <a:pPr lvl="1"/>
            <a:r>
              <a:rPr lang="en-US" dirty="0" err="1"/>
              <a:t>ᑖᒻᓇ</a:t>
            </a:r>
            <a:r>
              <a:rPr lang="en-US" dirty="0"/>
              <a:t> </a:t>
            </a:r>
            <a:r>
              <a:rPr lang="en-US" dirty="0" err="1"/>
              <a:t>ᑐᒃᓯᕋᐅᑦ</a:t>
            </a:r>
            <a:r>
              <a:rPr lang="en-US" dirty="0"/>
              <a:t> </a:t>
            </a:r>
            <a:r>
              <a:rPr lang="en-US" dirty="0" err="1"/>
              <a:t>ᒥᑭᓂᖅᓴᐅᕗᖅ</a:t>
            </a:r>
            <a:r>
              <a:rPr lang="en-US" dirty="0"/>
              <a:t> </a:t>
            </a:r>
            <a:r>
              <a:rPr lang="en-US" dirty="0" err="1"/>
              <a:t>ᑯᕕᖅᑕᖅᑕᐅᔪᑦ</a:t>
            </a:r>
            <a:r>
              <a:rPr lang="en-US" dirty="0"/>
              <a:t> </a:t>
            </a:r>
            <a:r>
              <a:rPr lang="en-US" dirty="0" err="1"/>
              <a:t>ᑐᕌᓱᖑᖕᒪᑕ</a:t>
            </a:r>
            <a:r>
              <a:rPr lang="en-US" dirty="0"/>
              <a:t> CP1 </a:t>
            </a:r>
            <a:r>
              <a:rPr lang="en-US" dirty="0" err="1"/>
              <a:t>ᒧᑦ</a:t>
            </a:r>
            <a:r>
              <a:rPr lang="en-US" dirty="0"/>
              <a:t> </a:t>
            </a:r>
            <a:r>
              <a:rPr lang="en-US" dirty="0" err="1"/>
              <a:t>ᓯᓚᒧᑦ</a:t>
            </a:r>
            <a:r>
              <a:rPr lang="en-US" dirty="0"/>
              <a:t> </a:t>
            </a:r>
            <a:r>
              <a:rPr lang="en-US" dirty="0" err="1"/>
              <a:t>ᐊᕙᑎᒧᑦ</a:t>
            </a:r>
            <a:r>
              <a:rPr lang="en-US" dirty="0"/>
              <a:t> </a:t>
            </a:r>
            <a:r>
              <a:rPr lang="en-US" dirty="0" err="1"/>
              <a:t>ᑎᑭᓚᐅᕐᓇᑎᒃ</a:t>
            </a:r>
            <a:endParaRPr lang="en-US" dirty="0"/>
          </a:p>
        </p:txBody>
      </p:sp>
    </p:spTree>
    <p:extLst>
      <p:ext uri="{BB962C8B-B14F-4D97-AF65-F5344CB8AC3E}">
        <p14:creationId xmlns:p14="http://schemas.microsoft.com/office/powerpoint/2010/main" val="501278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KIA-WL-22: STP Discharge </a:t>
            </a:r>
            <a:r>
              <a:rPr lang="en-CA" dirty="0" smtClean="0"/>
              <a:t>Criteria</a:t>
            </a:r>
            <a:br>
              <a:rPr lang="en-CA" dirty="0" smtClean="0"/>
            </a:br>
            <a:r>
              <a:rPr lang="en-US" dirty="0" smtClean="0"/>
              <a:t>KIA-WL-22</a:t>
            </a:r>
            <a:r>
              <a:rPr lang="en-US" dirty="0"/>
              <a:t>: STP </a:t>
            </a:r>
            <a:r>
              <a:rPr lang="en-US" dirty="0" err="1"/>
              <a:t>ᑯᕕᔭᐅᓂᖓᓄᑦ</a:t>
            </a:r>
            <a:r>
              <a:rPr lang="en-US" dirty="0"/>
              <a:t> </a:t>
            </a:r>
            <a:r>
              <a:rPr lang="en-US" dirty="0" err="1"/>
              <a:t>ᒪᓕᒐᒃᓴᖅ</a:t>
            </a:r>
            <a:r>
              <a:rPr lang="en-US" dirty="0"/>
              <a:t/>
            </a:r>
            <a:br>
              <a:rPr lang="en-US" dirty="0"/>
            </a:br>
            <a:endParaRPr lang="en-CA" dirty="0"/>
          </a:p>
        </p:txBody>
      </p:sp>
      <p:sp>
        <p:nvSpPr>
          <p:cNvPr id="4" name="Content Placeholder 3"/>
          <p:cNvSpPr>
            <a:spLocks noGrp="1"/>
          </p:cNvSpPr>
          <p:nvPr>
            <p:ph sz="half" idx="2"/>
          </p:nvPr>
        </p:nvSpPr>
        <p:spPr/>
        <p:txBody>
          <a:bodyPr>
            <a:normAutofit/>
          </a:bodyPr>
          <a:lstStyle/>
          <a:p>
            <a:r>
              <a:rPr lang="en-CA" dirty="0" smtClean="0"/>
              <a:t>AEM </a:t>
            </a:r>
            <a:r>
              <a:rPr lang="en-CA" dirty="0"/>
              <a:t>will confirm grease traps from the </a:t>
            </a:r>
            <a:r>
              <a:rPr lang="en-CA" dirty="0" smtClean="0"/>
              <a:t>outlet </a:t>
            </a:r>
            <a:r>
              <a:rPr lang="en-CA" dirty="0"/>
              <a:t>of the kitchens and other possible sources of oil and </a:t>
            </a:r>
            <a:r>
              <a:rPr lang="en-CA" dirty="0" smtClean="0"/>
              <a:t>grease</a:t>
            </a:r>
            <a:endParaRPr lang="en-CA" dirty="0"/>
          </a:p>
          <a:p>
            <a:r>
              <a:rPr lang="en-CA" dirty="0" smtClean="0"/>
              <a:t>AEM has clarified the sewage treatment plant will only ever discharge to CP1 – there will be no discharge to tundra </a:t>
            </a:r>
            <a:endParaRPr lang="en-CA" dirty="0"/>
          </a:p>
        </p:txBody>
      </p:sp>
      <p:sp>
        <p:nvSpPr>
          <p:cNvPr id="6" name="Content Placeholder 5"/>
          <p:cNvSpPr>
            <a:spLocks noGrp="1"/>
          </p:cNvSpPr>
          <p:nvPr>
            <p:ph sz="quarter" idx="4"/>
          </p:nvPr>
        </p:nvSpPr>
        <p:spPr/>
        <p:txBody>
          <a:bodyPr>
            <a:normAutofit/>
          </a:bodyPr>
          <a:lstStyle/>
          <a:p>
            <a:pPr lvl="0"/>
            <a:r>
              <a:rPr lang="en-US" dirty="0" smtClean="0"/>
              <a:t>AEM </a:t>
            </a:r>
            <a:r>
              <a:rPr lang="en-US" dirty="0" err="1"/>
              <a:t>ᓇᓗᓇᐃᕆᓂᐊᖅᐳᑦ</a:t>
            </a:r>
            <a:r>
              <a:rPr lang="en-US" dirty="0"/>
              <a:t> </a:t>
            </a:r>
            <a:r>
              <a:rPr lang="en-US" dirty="0" err="1"/>
              <a:t>ᐳᓐᓂᕐᓂᕐᓂᒃ</a:t>
            </a:r>
            <a:r>
              <a:rPr lang="en-US" dirty="0"/>
              <a:t> </a:t>
            </a:r>
            <a:r>
              <a:rPr lang="en-US" dirty="0" err="1"/>
              <a:t>ᑲᑎᖅᓱᐃᕝᕕᒃᓴᓂᒃ</a:t>
            </a:r>
            <a:r>
              <a:rPr lang="en-US" dirty="0"/>
              <a:t> </a:t>
            </a:r>
            <a:r>
              <a:rPr lang="en-US" dirty="0" err="1"/>
              <a:t>ᐃᒐᕝᕕᖕᒥ</a:t>
            </a:r>
            <a:r>
              <a:rPr lang="en-US" dirty="0"/>
              <a:t> </a:t>
            </a:r>
            <a:r>
              <a:rPr lang="en-US" dirty="0" err="1"/>
              <a:t>ᐊᒻᒪ</a:t>
            </a:r>
            <a:r>
              <a:rPr lang="en-US" dirty="0"/>
              <a:t> </a:t>
            </a:r>
            <a:r>
              <a:rPr lang="en-US" dirty="0" err="1"/>
              <a:t>ᐊᓯᖏᓐᓂ</a:t>
            </a:r>
            <a:r>
              <a:rPr lang="en-US" dirty="0"/>
              <a:t> </a:t>
            </a:r>
            <a:r>
              <a:rPr lang="en-US" dirty="0" err="1"/>
              <a:t>ᐅᖅᓱᖃᕐᕕᖕᓂ</a:t>
            </a:r>
            <a:r>
              <a:rPr lang="en-US" dirty="0"/>
              <a:t>, </a:t>
            </a:r>
            <a:r>
              <a:rPr lang="en-US" dirty="0" err="1"/>
              <a:t>ᐳᓐᓂᕐᓂᖃᕐᕕᖕᓂ</a:t>
            </a:r>
            <a:r>
              <a:rPr lang="en-US" dirty="0"/>
              <a:t>.</a:t>
            </a:r>
          </a:p>
          <a:p>
            <a:pPr lvl="0"/>
            <a:r>
              <a:rPr lang="en-US" dirty="0"/>
              <a:t>AEM </a:t>
            </a:r>
            <a:r>
              <a:rPr lang="en-US" dirty="0" err="1"/>
              <a:t>ᓇᓗᓇᐃᕆᓯᒪᔪᖅ</a:t>
            </a:r>
            <a:r>
              <a:rPr lang="en-US" dirty="0"/>
              <a:t> </a:t>
            </a:r>
            <a:r>
              <a:rPr lang="en-US" dirty="0" err="1"/>
              <a:t>ᖁᕐᕕᖕᒧᑦ</a:t>
            </a:r>
            <a:r>
              <a:rPr lang="en-US" dirty="0"/>
              <a:t> </a:t>
            </a:r>
            <a:r>
              <a:rPr lang="en-US" dirty="0" err="1"/>
              <a:t>ᑯᕕᖅᑕᕐᕕᒃ</a:t>
            </a:r>
            <a:r>
              <a:rPr lang="en-US" dirty="0"/>
              <a:t> </a:t>
            </a:r>
            <a:r>
              <a:rPr lang="en-US" dirty="0" err="1"/>
              <a:t>ᑯᕕᓯᖃᑦᑕᕐᓂᐊᖅᑐᖅ</a:t>
            </a:r>
            <a:r>
              <a:rPr lang="en-US" dirty="0"/>
              <a:t> CP-! </a:t>
            </a:r>
            <a:r>
              <a:rPr lang="en-US" dirty="0" err="1"/>
              <a:t>ᒧᑦ</a:t>
            </a:r>
            <a:r>
              <a:rPr lang="en-US" dirty="0"/>
              <a:t> </a:t>
            </a:r>
            <a:r>
              <a:rPr lang="en-US" dirty="0" err="1"/>
              <a:t>ᑭᓯᒥ</a:t>
            </a:r>
            <a:r>
              <a:rPr lang="en-US" dirty="0"/>
              <a:t> – </a:t>
            </a:r>
            <a:r>
              <a:rPr lang="en-US" dirty="0" err="1"/>
              <a:t>ᓄᓇᐃᓐᓇᕐᒧᑦ</a:t>
            </a:r>
            <a:r>
              <a:rPr lang="en-US" dirty="0"/>
              <a:t> </a:t>
            </a:r>
            <a:r>
              <a:rPr lang="en-US" dirty="0" err="1"/>
              <a:t>ᑯᕕᔪᖃᖃᑦᑕᕐᓂᐊᖏᑦᑐᖅ</a:t>
            </a:r>
            <a:endParaRPr lang="en-US" dirty="0"/>
          </a:p>
          <a:p>
            <a:pPr marL="0" indent="0">
              <a:buNone/>
            </a:pPr>
            <a:endParaRPr lang="en-US" dirty="0"/>
          </a:p>
          <a:p>
            <a:pPr lvl="0"/>
            <a:endParaRPr lang="en-CA" dirty="0"/>
          </a:p>
        </p:txBody>
      </p:sp>
      <p:sp>
        <p:nvSpPr>
          <p:cNvPr id="7" name="Text Placeholder 2"/>
          <p:cNvSpPr>
            <a:spLocks noGrp="1"/>
          </p:cNvSpPr>
          <p:nvPr>
            <p:ph type="body" idx="1"/>
          </p:nvPr>
        </p:nvSpPr>
        <p:spPr>
          <a:solidFill>
            <a:srgbClr val="00B050"/>
          </a:solidFill>
        </p:spPr>
        <p:txBody>
          <a:bodyPr>
            <a:normAutofit lnSpcReduction="10000"/>
          </a:bodyPr>
          <a:lstStyle/>
          <a:p>
            <a:r>
              <a:rPr lang="en-CA" dirty="0" smtClean="0">
                <a:solidFill>
                  <a:schemeClr val="bg1"/>
                </a:solidFill>
              </a:rPr>
              <a:t>Resolution</a:t>
            </a:r>
            <a:endParaRPr lang="en-CA" dirty="0">
              <a:solidFill>
                <a:schemeClr val="bg1"/>
              </a:solidFill>
            </a:endParaRPr>
          </a:p>
        </p:txBody>
      </p:sp>
      <p:sp>
        <p:nvSpPr>
          <p:cNvPr id="10" name="Text Placeholder 4"/>
          <p:cNvSpPr>
            <a:spLocks noGrp="1"/>
          </p:cNvSpPr>
          <p:nvPr>
            <p:ph type="body" sz="quarter" idx="3"/>
          </p:nvPr>
        </p:nvSpPr>
        <p:spPr>
          <a:solidFill>
            <a:srgbClr val="00B050"/>
          </a:solidFill>
        </p:spPr>
        <p:txBody>
          <a:bodyPr>
            <a:normAutofit lnSpcReduction="10000"/>
          </a:bodyPr>
          <a:lstStyle/>
          <a:p>
            <a:r>
              <a:rPr lang="en-US" dirty="0" err="1"/>
              <a:t>ᐋᖅᑭᒋᐊᕈᑦ</a:t>
            </a:r>
            <a:endParaRPr lang="en-US" dirty="0"/>
          </a:p>
        </p:txBody>
      </p:sp>
    </p:spTree>
    <p:extLst>
      <p:ext uri="{BB962C8B-B14F-4D97-AF65-F5344CB8AC3E}">
        <p14:creationId xmlns:p14="http://schemas.microsoft.com/office/powerpoint/2010/main" val="2851519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19256" cy="1440160"/>
          </a:xfrm>
        </p:spPr>
        <p:txBody>
          <a:bodyPr>
            <a:normAutofit fontScale="90000"/>
          </a:bodyPr>
          <a:lstStyle/>
          <a:p>
            <a:r>
              <a:rPr lang="en-CA" dirty="0" smtClean="0"/>
              <a:t>KIA-WL-23</a:t>
            </a:r>
            <a:r>
              <a:rPr lang="en-CA" dirty="0"/>
              <a:t>: Untested Cyanide Detoxification </a:t>
            </a:r>
            <a:r>
              <a:rPr lang="en-CA" dirty="0" smtClean="0"/>
              <a:t>Process</a:t>
            </a:r>
            <a:br>
              <a:rPr lang="en-CA" dirty="0" smtClean="0"/>
            </a:br>
            <a:r>
              <a:rPr lang="en-US" dirty="0" smtClean="0"/>
              <a:t>KIA-WL-23</a:t>
            </a:r>
            <a:r>
              <a:rPr lang="en-US" dirty="0"/>
              <a:t>: </a:t>
            </a:r>
            <a:r>
              <a:rPr lang="en-US" dirty="0" err="1"/>
              <a:t>ᐆᒃᑐᖅᑕᐅᓯᒪᖏᑦᑐᑦ</a:t>
            </a:r>
            <a:r>
              <a:rPr lang="en-US" dirty="0"/>
              <a:t> </a:t>
            </a:r>
            <a:r>
              <a:rPr lang="en-US" dirty="0" err="1"/>
              <a:t>ᑐᖁᓐᓇᖅᑐᑦ</a:t>
            </a:r>
            <a:r>
              <a:rPr lang="en-US" dirty="0"/>
              <a:t> </a:t>
            </a:r>
            <a:r>
              <a:rPr lang="en-US" dirty="0" err="1"/>
              <a:t>ᓴᐃᔭᓇᐃᑦ</a:t>
            </a:r>
            <a:r>
              <a:rPr lang="en-US" dirty="0"/>
              <a:t> </a:t>
            </a:r>
            <a:r>
              <a:rPr lang="en-US" dirty="0" err="1"/>
              <a:t>ᐅᓗᕆᐊᓇᕈᓐᓂᖅᑎᑕᐅᓂᖏᓐᓄᑦ</a:t>
            </a:r>
            <a:r>
              <a:rPr lang="en-US" dirty="0"/>
              <a:t> </a:t>
            </a:r>
            <a:r>
              <a:rPr lang="en-US" dirty="0" err="1"/>
              <a:t>ᒪᓕᒋᐊᓖᑦ</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smtClean="0"/>
              <a:t>The </a:t>
            </a:r>
            <a:r>
              <a:rPr lang="en-CA" dirty="0"/>
              <a:t>cyanide detoxification has yet to be tested at the Meliadine </a:t>
            </a:r>
            <a:r>
              <a:rPr lang="en-CA" dirty="0" smtClean="0"/>
              <a:t>Site</a:t>
            </a:r>
          </a:p>
          <a:p>
            <a:r>
              <a:rPr lang="en-CA" dirty="0" smtClean="0"/>
              <a:t>The </a:t>
            </a:r>
            <a:r>
              <a:rPr lang="en-CA" dirty="0"/>
              <a:t>total volume of process water to be managed has yet to be </a:t>
            </a:r>
            <a:r>
              <a:rPr lang="en-CA" dirty="0" smtClean="0"/>
              <a:t>confirmed</a:t>
            </a:r>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a:bodyPr>
          <a:lstStyle/>
          <a:p>
            <a:pPr lvl="0"/>
            <a:r>
              <a:rPr lang="en-US" dirty="0" err="1" smtClean="0"/>
              <a:t>ᓴᐃᔭᓇᐃᑦ</a:t>
            </a:r>
            <a:r>
              <a:rPr lang="en-US" dirty="0" smtClean="0"/>
              <a:t> </a:t>
            </a:r>
            <a:r>
              <a:rPr lang="en-US" dirty="0" err="1"/>
              <a:t>ᒥᒃ</a:t>
            </a:r>
            <a:r>
              <a:rPr lang="en-US" dirty="0"/>
              <a:t> </a:t>
            </a:r>
            <a:r>
              <a:rPr lang="en-US" dirty="0" err="1"/>
              <a:t>ᐅᓗᕆᐊᓇᕈᓐᓃᖅᑎᑦᑎᓂᖅ</a:t>
            </a:r>
            <a:r>
              <a:rPr lang="en-US" dirty="0"/>
              <a:t> </a:t>
            </a:r>
            <a:r>
              <a:rPr lang="en-US" dirty="0" err="1"/>
              <a:t>ᐆᒃᑐᖅᑕᐅᓯᒪᖏᑦᑐᖅ</a:t>
            </a:r>
            <a:r>
              <a:rPr lang="en-US" dirty="0"/>
              <a:t> </a:t>
            </a:r>
            <a:r>
              <a:rPr lang="en-US" dirty="0" err="1"/>
              <a:t>ᓱᓕ</a:t>
            </a:r>
            <a:r>
              <a:rPr lang="en-US" dirty="0"/>
              <a:t> </a:t>
            </a:r>
            <a:r>
              <a:rPr lang="en-US" dirty="0" err="1"/>
              <a:t>ᑕᓯᕐᔪᐊᕐᒥ</a:t>
            </a:r>
            <a:r>
              <a:rPr lang="en-US" dirty="0"/>
              <a:t> </a:t>
            </a:r>
            <a:r>
              <a:rPr lang="en-US" dirty="0" err="1"/>
              <a:t>ᐱᓕᕆᕝᕕᐊᓂ</a:t>
            </a:r>
            <a:endParaRPr lang="en-US" dirty="0"/>
          </a:p>
          <a:p>
            <a:pPr lvl="0"/>
            <a:r>
              <a:rPr lang="en-US" dirty="0" err="1"/>
              <a:t>ᐃᒪᕐᒥᒃ</a:t>
            </a:r>
            <a:r>
              <a:rPr lang="en-US" dirty="0"/>
              <a:t> </a:t>
            </a:r>
            <a:r>
              <a:rPr lang="en-US" dirty="0" err="1"/>
              <a:t>ᖃᓄᖅ</a:t>
            </a:r>
            <a:r>
              <a:rPr lang="en-US" dirty="0"/>
              <a:t> </a:t>
            </a:r>
            <a:r>
              <a:rPr lang="en-US" dirty="0" err="1"/>
              <a:t>ᐊᒃᑎᒋᔪᒥᒃ</a:t>
            </a:r>
            <a:r>
              <a:rPr lang="en-US" dirty="0"/>
              <a:t> </a:t>
            </a:r>
            <a:r>
              <a:rPr lang="en-US" dirty="0" err="1"/>
              <a:t>ᐊᑐᕐᓂᐊᕐᒪᖓᕐᒦᒃ</a:t>
            </a:r>
            <a:r>
              <a:rPr lang="en-US" dirty="0"/>
              <a:t> </a:t>
            </a:r>
            <a:r>
              <a:rPr lang="en-US" dirty="0" err="1"/>
              <a:t>ᓱᓕ</a:t>
            </a:r>
            <a:r>
              <a:rPr lang="en-US" dirty="0"/>
              <a:t> </a:t>
            </a:r>
            <a:r>
              <a:rPr lang="en-US" dirty="0" err="1"/>
              <a:t>ᓇᓗᓇᐃᖅᓯᒪᖏᑦᑐᑦ</a:t>
            </a:r>
            <a:endParaRPr lang="en-US" dirty="0"/>
          </a:p>
        </p:txBody>
      </p:sp>
    </p:spTree>
    <p:extLst>
      <p:ext uri="{BB962C8B-B14F-4D97-AF65-F5344CB8AC3E}">
        <p14:creationId xmlns:p14="http://schemas.microsoft.com/office/powerpoint/2010/main" val="501278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KIA-WL-23: Untested Cyanide Detoxification </a:t>
            </a:r>
            <a:r>
              <a:rPr lang="en-CA" dirty="0" smtClean="0"/>
              <a:t>Process</a:t>
            </a:r>
            <a:r>
              <a:rPr lang="en-US" dirty="0"/>
              <a:t> </a:t>
            </a:r>
            <a:r>
              <a:rPr lang="en-US" dirty="0" smtClean="0"/>
              <a:t/>
            </a:r>
            <a:br>
              <a:rPr lang="en-US" dirty="0" smtClean="0"/>
            </a:br>
            <a:r>
              <a:rPr lang="en-US" dirty="0" smtClean="0"/>
              <a:t>KIA-WL-23</a:t>
            </a:r>
            <a:r>
              <a:rPr lang="en-US" dirty="0"/>
              <a:t>: </a:t>
            </a:r>
            <a:r>
              <a:rPr lang="en-US" dirty="0" err="1"/>
              <a:t>ᐆᒃᑐᖅᑕᐅᓯᒪᖏᑦᑐᑦ</a:t>
            </a:r>
            <a:r>
              <a:rPr lang="en-US" dirty="0"/>
              <a:t> </a:t>
            </a:r>
            <a:r>
              <a:rPr lang="en-US" dirty="0" err="1"/>
              <a:t>ᑐᖁᓐᓇᖅᑐᑦ</a:t>
            </a:r>
            <a:r>
              <a:rPr lang="en-US" dirty="0"/>
              <a:t> </a:t>
            </a:r>
            <a:r>
              <a:rPr lang="en-US" dirty="0" err="1"/>
              <a:t>ᓴᐃᔭᓇᐃᑦ</a:t>
            </a:r>
            <a:r>
              <a:rPr lang="en-US" dirty="0"/>
              <a:t> </a:t>
            </a:r>
            <a:r>
              <a:rPr lang="en-US" dirty="0" err="1"/>
              <a:t>ᐅᓗᕆᐊᓇᕈᓐᓂᖅᑎᑕᐅᓂᖏᓐᓄᑦ</a:t>
            </a:r>
            <a:r>
              <a:rPr lang="en-US" dirty="0"/>
              <a:t> </a:t>
            </a:r>
            <a:r>
              <a:rPr lang="en-US" dirty="0" err="1"/>
              <a:t>ᒪᓕᒋᐊᓖᑦ</a:t>
            </a:r>
            <a:endParaRPr lang="en-CA" dirty="0"/>
          </a:p>
        </p:txBody>
      </p:sp>
      <p:sp>
        <p:nvSpPr>
          <p:cNvPr id="4" name="Content Placeholder 3"/>
          <p:cNvSpPr>
            <a:spLocks noGrp="1"/>
          </p:cNvSpPr>
          <p:nvPr>
            <p:ph sz="half" idx="2"/>
          </p:nvPr>
        </p:nvSpPr>
        <p:spPr/>
        <p:txBody>
          <a:bodyPr>
            <a:normAutofit fontScale="92500" lnSpcReduction="20000"/>
          </a:bodyPr>
          <a:lstStyle/>
          <a:p>
            <a:r>
              <a:rPr lang="en-CA" dirty="0"/>
              <a:t>AEM has </a:t>
            </a:r>
            <a:r>
              <a:rPr lang="en-CA" dirty="0" smtClean="0"/>
              <a:t>confirmed they will use the same </a:t>
            </a:r>
            <a:r>
              <a:rPr lang="en-CA" dirty="0"/>
              <a:t>technology </a:t>
            </a:r>
            <a:r>
              <a:rPr lang="en-CA" dirty="0" smtClean="0"/>
              <a:t>to detoxify cyanide applied </a:t>
            </a:r>
            <a:r>
              <a:rPr lang="en-CA" dirty="0"/>
              <a:t>at </a:t>
            </a:r>
            <a:r>
              <a:rPr lang="en-CA" dirty="0" smtClean="0"/>
              <a:t>Meadowbank</a:t>
            </a:r>
          </a:p>
          <a:p>
            <a:r>
              <a:rPr lang="en-CA" dirty="0" smtClean="0"/>
              <a:t>AEM has committed to an “</a:t>
            </a:r>
            <a:r>
              <a:rPr lang="en-CA" dirty="0"/>
              <a:t>as needed” treatment approach for discharges to Meliadine Lake from </a:t>
            </a:r>
            <a:r>
              <a:rPr lang="en-CA" dirty="0" smtClean="0"/>
              <a:t>CP1</a:t>
            </a:r>
          </a:p>
          <a:p>
            <a:pPr lvl="1"/>
            <a:r>
              <a:rPr lang="en-CA" dirty="0" smtClean="0"/>
              <a:t>AEM will add </a:t>
            </a:r>
            <a:r>
              <a:rPr lang="en-CA" dirty="0"/>
              <a:t>cyanide detoxification to the treatment plant </a:t>
            </a:r>
            <a:r>
              <a:rPr lang="en-CA" dirty="0" smtClean="0"/>
              <a:t>if </a:t>
            </a:r>
            <a:r>
              <a:rPr lang="en-CA" dirty="0"/>
              <a:t>they are unable to meet the cyanide discharge </a:t>
            </a:r>
            <a:r>
              <a:rPr lang="en-CA" dirty="0" smtClean="0"/>
              <a:t>criteria</a:t>
            </a:r>
          </a:p>
          <a:p>
            <a:pPr lvl="1"/>
            <a:r>
              <a:rPr lang="en-CA" dirty="0" smtClean="0"/>
              <a:t>AEM will recirculate </a:t>
            </a:r>
            <a:r>
              <a:rPr lang="en-CA" dirty="0"/>
              <a:t>effluent that does not meet discharge criteria and store it in CP1 until the treatment system has been installed and is </a:t>
            </a:r>
            <a:r>
              <a:rPr lang="en-CA" dirty="0" smtClean="0"/>
              <a:t>operational</a:t>
            </a:r>
            <a:endParaRPr lang="en-CA" dirty="0"/>
          </a:p>
        </p:txBody>
      </p:sp>
      <p:sp>
        <p:nvSpPr>
          <p:cNvPr id="6" name="Content Placeholder 5"/>
          <p:cNvSpPr>
            <a:spLocks noGrp="1"/>
          </p:cNvSpPr>
          <p:nvPr>
            <p:ph sz="quarter" idx="4"/>
          </p:nvPr>
        </p:nvSpPr>
        <p:spPr/>
        <p:txBody>
          <a:bodyPr>
            <a:normAutofit fontScale="85000" lnSpcReduction="10000"/>
          </a:bodyPr>
          <a:lstStyle/>
          <a:p>
            <a:pPr lvl="0"/>
            <a:r>
              <a:rPr lang="en-US" dirty="0" smtClean="0"/>
              <a:t>AEM </a:t>
            </a:r>
            <a:r>
              <a:rPr lang="en-US" dirty="0" err="1"/>
              <a:t>ᓇᓗᐊᐃᖅᓯᒪᔪᑦ</a:t>
            </a:r>
            <a:r>
              <a:rPr lang="en-US" dirty="0"/>
              <a:t> </a:t>
            </a:r>
            <a:r>
              <a:rPr lang="en-US" dirty="0" err="1"/>
              <a:t>ᒪᓕᖕᓂᐊᕐᓂᕐᒥᓂᒃ</a:t>
            </a:r>
            <a:r>
              <a:rPr lang="en-US" dirty="0"/>
              <a:t> </a:t>
            </a:r>
            <a:r>
              <a:rPr lang="en-US" dirty="0" err="1"/>
              <a:t>ᐅᓗᕆᐊᓇᕈᓐᓃᖅᑎᑦᑎᓂᖏᑦ</a:t>
            </a:r>
            <a:r>
              <a:rPr lang="en-US" dirty="0"/>
              <a:t> </a:t>
            </a:r>
            <a:r>
              <a:rPr lang="en-US" dirty="0" err="1"/>
              <a:t>ᐊᐳᖅᑎᓐᓈᖅᑐᒥ</a:t>
            </a:r>
            <a:r>
              <a:rPr lang="en-US" dirty="0"/>
              <a:t> </a:t>
            </a:r>
            <a:r>
              <a:rPr lang="en-US" dirty="0" err="1"/>
              <a:t>ᐊᑐᖅᑕᐅᔪᑦ</a:t>
            </a:r>
            <a:r>
              <a:rPr lang="en-US" dirty="0"/>
              <a:t> </a:t>
            </a:r>
            <a:r>
              <a:rPr lang="en-US" dirty="0" err="1"/>
              <a:t>ᒪᓕᒃᑕᐅᓂᐊᕐᒪᑕ</a:t>
            </a:r>
            <a:r>
              <a:rPr lang="en-US" dirty="0"/>
              <a:t> </a:t>
            </a:r>
            <a:r>
              <a:rPr lang="en-US" dirty="0" err="1"/>
              <a:t>ᑕᓯᕐᔪᐊᕐᒥ</a:t>
            </a:r>
            <a:endParaRPr lang="en-US" dirty="0"/>
          </a:p>
          <a:p>
            <a:pPr lvl="0"/>
            <a:r>
              <a:rPr lang="en-US" dirty="0"/>
              <a:t>AEM </a:t>
            </a:r>
            <a:r>
              <a:rPr lang="en-US" dirty="0" err="1"/>
              <a:t>ᐱᓕᕆᓂᐊᕐᓂᕋᖅᑐᑦ</a:t>
            </a:r>
            <a:r>
              <a:rPr lang="en-US" dirty="0"/>
              <a:t> “ </a:t>
            </a:r>
            <a:r>
              <a:rPr lang="en-US" dirty="0" err="1"/>
              <a:t>ᐊᑐᕆᐊᖃᕌᖓᒥᒃ</a:t>
            </a:r>
            <a:r>
              <a:rPr lang="en-US" dirty="0"/>
              <a:t> </a:t>
            </a:r>
            <a:r>
              <a:rPr lang="en-US" dirty="0" err="1"/>
              <a:t>ᑭᓯᐊᓂ</a:t>
            </a:r>
            <a:r>
              <a:rPr lang="en-US" dirty="0"/>
              <a:t>” </a:t>
            </a:r>
            <a:r>
              <a:rPr lang="en-US" dirty="0" err="1"/>
              <a:t>ᐋᖅᑭᒋᐊᖅᓯᖃᑦᑕᕐᓂᐊᕐᓂᕐᒥᒃ</a:t>
            </a:r>
            <a:r>
              <a:rPr lang="en-US" dirty="0"/>
              <a:t> </a:t>
            </a:r>
            <a:r>
              <a:rPr lang="en-US" dirty="0" err="1"/>
              <a:t>ᑯᕕᑎᑦᑎᔭᕌᖓᒥᒃ</a:t>
            </a:r>
            <a:r>
              <a:rPr lang="en-US" dirty="0"/>
              <a:t> </a:t>
            </a:r>
            <a:r>
              <a:rPr lang="en-US" dirty="0" err="1"/>
              <a:t>ᑕᓯᕐᔪᐊᕐᒧᑦ</a:t>
            </a:r>
            <a:r>
              <a:rPr lang="en-US" dirty="0"/>
              <a:t> CP1 </a:t>
            </a:r>
            <a:r>
              <a:rPr lang="en-US" dirty="0" err="1"/>
              <a:t>ᒥᑦ</a:t>
            </a:r>
            <a:endParaRPr lang="en-US" dirty="0"/>
          </a:p>
          <a:p>
            <a:pPr lvl="4"/>
            <a:r>
              <a:rPr lang="en-US" dirty="0"/>
              <a:t>AEM </a:t>
            </a:r>
            <a:r>
              <a:rPr lang="en-US" dirty="0" err="1"/>
              <a:t>ᐃᓚᓯᖃᑦᑕᕐᓂᐊᖅᐳᑦ</a:t>
            </a:r>
            <a:r>
              <a:rPr lang="en-US" dirty="0"/>
              <a:t> </a:t>
            </a:r>
            <a:r>
              <a:rPr lang="en-US" dirty="0" err="1"/>
              <a:t>ᓴᐃᔭᓇᐃᑦ</a:t>
            </a:r>
            <a:r>
              <a:rPr lang="en-US" dirty="0"/>
              <a:t> </a:t>
            </a:r>
            <a:r>
              <a:rPr lang="en-US" dirty="0" err="1"/>
              <a:t>ᒧᑦ</a:t>
            </a:r>
            <a:r>
              <a:rPr lang="en-US" dirty="0"/>
              <a:t> </a:t>
            </a:r>
            <a:r>
              <a:rPr lang="en-US" dirty="0" err="1"/>
              <a:t>ᐅᓗᕆᐊᓇᕈᓐᓃᕈᑎᒥᒃ</a:t>
            </a:r>
            <a:r>
              <a:rPr lang="en-US" dirty="0"/>
              <a:t> </a:t>
            </a:r>
            <a:r>
              <a:rPr lang="en-US" dirty="0" err="1"/>
              <a:t>ᐅᖓᐅᖅᑯᑦᑎᓯᒪᔭᕌᖓᒥᒃ</a:t>
            </a:r>
            <a:r>
              <a:rPr lang="en-US" dirty="0"/>
              <a:t> </a:t>
            </a:r>
            <a:r>
              <a:rPr lang="en-US" dirty="0" err="1"/>
              <a:t>ᓴᐃᔭᓇᐃᑦ</a:t>
            </a:r>
            <a:r>
              <a:rPr lang="en-US" dirty="0"/>
              <a:t> </a:t>
            </a:r>
            <a:r>
              <a:rPr lang="en-US" dirty="0" err="1"/>
              <a:t>ᑯᕕᔭᐅᔪᓐᓇᕐᓂᖏᑦᑕ</a:t>
            </a:r>
            <a:r>
              <a:rPr lang="en-US" dirty="0"/>
              <a:t> </a:t>
            </a:r>
            <a:r>
              <a:rPr lang="en-US" dirty="0" err="1"/>
              <a:t>ᒪᓕᒐᖏᓐᓂᒃ</a:t>
            </a:r>
            <a:endParaRPr lang="en-US" dirty="0"/>
          </a:p>
          <a:p>
            <a:pPr lvl="4"/>
            <a:r>
              <a:rPr lang="en-US" dirty="0"/>
              <a:t>AEM </a:t>
            </a:r>
            <a:r>
              <a:rPr lang="en-US" dirty="0" err="1"/>
              <a:t>ᐊᑐᒃᑲᓐᓂᖃᑦᑕᕐᓂᐊᖅᐳᑦ</a:t>
            </a:r>
            <a:r>
              <a:rPr lang="en-US" dirty="0"/>
              <a:t> </a:t>
            </a:r>
            <a:r>
              <a:rPr lang="en-US" dirty="0" err="1"/>
              <a:t>ᐃᒪᕐᓘᒻᒥᒃ</a:t>
            </a:r>
            <a:r>
              <a:rPr lang="en-US" dirty="0"/>
              <a:t> </a:t>
            </a:r>
            <a:r>
              <a:rPr lang="en-US" dirty="0" err="1"/>
              <a:t>ᓈᒻᒪᖏᒃᑲᖓᑦ</a:t>
            </a:r>
            <a:r>
              <a:rPr lang="en-US" dirty="0"/>
              <a:t> </a:t>
            </a:r>
            <a:r>
              <a:rPr lang="en-US" dirty="0" err="1"/>
              <a:t>ᑯᕕᔭᐅᔪᓐᓇᕐᓂᖓ</a:t>
            </a:r>
            <a:r>
              <a:rPr lang="en-US" dirty="0"/>
              <a:t> </a:t>
            </a:r>
            <a:r>
              <a:rPr lang="en-US" dirty="0" err="1"/>
              <a:t>ᐊᒻᒪ</a:t>
            </a:r>
            <a:r>
              <a:rPr lang="en-US" dirty="0"/>
              <a:t> </a:t>
            </a:r>
            <a:r>
              <a:rPr lang="en-US" dirty="0" err="1"/>
              <a:t>ᑐᖅᑯᖅᑕᐅᖃᑦᑕᕐᓂᐊᖅᖢᓂ</a:t>
            </a:r>
            <a:r>
              <a:rPr lang="en-US" dirty="0"/>
              <a:t> CP1 </a:t>
            </a:r>
            <a:r>
              <a:rPr lang="en-US" dirty="0" err="1"/>
              <a:t>ᒧᑦ</a:t>
            </a:r>
            <a:r>
              <a:rPr lang="en-US" dirty="0"/>
              <a:t> </a:t>
            </a:r>
            <a:r>
              <a:rPr lang="en-US" dirty="0" err="1"/>
              <a:t>ᐋᖅᑭᒋᐊᕈᑖ</a:t>
            </a:r>
            <a:r>
              <a:rPr lang="en-US" dirty="0"/>
              <a:t> </a:t>
            </a:r>
            <a:r>
              <a:rPr lang="en-US" dirty="0" err="1"/>
              <a:t>ᐃᓕᔭᐅᓚᐅᖅᑎᓐᓇᒍ</a:t>
            </a:r>
            <a:r>
              <a:rPr lang="en-US" dirty="0"/>
              <a:t> </a:t>
            </a:r>
            <a:r>
              <a:rPr lang="en-US" dirty="0" err="1"/>
              <a:t>ᐊᒻᒪ</a:t>
            </a:r>
            <a:r>
              <a:rPr lang="en-US" dirty="0"/>
              <a:t> </a:t>
            </a:r>
            <a:r>
              <a:rPr lang="en-US" dirty="0" err="1"/>
              <a:t>ᐊᐅᓪᓛᓕᓚᐅᖅᑎᓐᓇᒍ</a:t>
            </a:r>
            <a:endParaRPr lang="en-US" dirty="0"/>
          </a:p>
          <a:p>
            <a:pPr lvl="0"/>
            <a:endParaRPr lang="en-CA" dirty="0"/>
          </a:p>
        </p:txBody>
      </p:sp>
      <p:sp>
        <p:nvSpPr>
          <p:cNvPr id="7" name="Text Placeholder 2"/>
          <p:cNvSpPr>
            <a:spLocks noGrp="1"/>
          </p:cNvSpPr>
          <p:nvPr>
            <p:ph type="body" idx="1"/>
          </p:nvPr>
        </p:nvSpPr>
        <p:spPr>
          <a:solidFill>
            <a:srgbClr val="00B050"/>
          </a:solidFill>
        </p:spPr>
        <p:txBody>
          <a:bodyPr>
            <a:normAutofit lnSpcReduction="10000"/>
          </a:bodyPr>
          <a:lstStyle/>
          <a:p>
            <a:r>
              <a:rPr lang="en-CA" dirty="0" smtClean="0">
                <a:solidFill>
                  <a:schemeClr val="bg1"/>
                </a:solidFill>
              </a:rPr>
              <a:t>Resolution</a:t>
            </a:r>
            <a:endParaRPr lang="en-CA" dirty="0">
              <a:solidFill>
                <a:schemeClr val="bg1"/>
              </a:solidFill>
            </a:endParaRPr>
          </a:p>
        </p:txBody>
      </p:sp>
      <p:sp>
        <p:nvSpPr>
          <p:cNvPr id="10" name="Text Placeholder 4"/>
          <p:cNvSpPr>
            <a:spLocks noGrp="1"/>
          </p:cNvSpPr>
          <p:nvPr>
            <p:ph type="body" sz="quarter" idx="3"/>
          </p:nvPr>
        </p:nvSpPr>
        <p:spPr>
          <a:solidFill>
            <a:srgbClr val="00B050"/>
          </a:solidFill>
        </p:spPr>
        <p:txBody>
          <a:bodyPr>
            <a:normAutofit lnSpcReduction="10000"/>
          </a:bodyPr>
          <a:lstStyle/>
          <a:p>
            <a:r>
              <a:rPr lang="en-US" dirty="0" err="1"/>
              <a:t>ᐋᖅᑭᒋᐊᕈᑦ</a:t>
            </a:r>
            <a:endParaRPr lang="en-US" dirty="0"/>
          </a:p>
        </p:txBody>
      </p:sp>
    </p:spTree>
    <p:extLst>
      <p:ext uri="{BB962C8B-B14F-4D97-AF65-F5344CB8AC3E}">
        <p14:creationId xmlns:p14="http://schemas.microsoft.com/office/powerpoint/2010/main" val="2851519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KIA-WL-24</a:t>
            </a:r>
            <a:r>
              <a:rPr lang="en-CA" dirty="0"/>
              <a:t>: Application of Water Quality Criteria to Modelled </a:t>
            </a:r>
            <a:r>
              <a:rPr lang="en-CA" dirty="0" smtClean="0"/>
              <a:t>Results</a:t>
            </a:r>
            <a:br>
              <a:rPr lang="en-CA" dirty="0" smtClean="0"/>
            </a:br>
            <a:r>
              <a:rPr lang="en-US" dirty="0" smtClean="0"/>
              <a:t>KIA-WL-24</a:t>
            </a:r>
            <a:r>
              <a:rPr lang="en-US" dirty="0"/>
              <a:t>: </a:t>
            </a:r>
            <a:r>
              <a:rPr lang="en-US" dirty="0" err="1"/>
              <a:t>ᐊᑐᖅᑕᐅᓂᐊ</a:t>
            </a:r>
            <a:r>
              <a:rPr lang="en-US" dirty="0"/>
              <a:t> </a:t>
            </a:r>
            <a:r>
              <a:rPr lang="en-US" dirty="0" err="1"/>
              <a:t>ᐃᒪᑦᑎᐊᕙᖃᕐᓂᐅᑉ</a:t>
            </a:r>
            <a:r>
              <a:rPr lang="en-US" dirty="0"/>
              <a:t> </a:t>
            </a:r>
            <a:r>
              <a:rPr lang="en-US" dirty="0" err="1"/>
              <a:t>ᒪᓕᒋᐊᖃᕐᓂᖏᑦ</a:t>
            </a:r>
            <a:r>
              <a:rPr lang="en-US" dirty="0"/>
              <a:t> </a:t>
            </a:r>
            <a:r>
              <a:rPr lang="en-US" dirty="0" err="1"/>
              <a:t>ᐊᑐᓕᖅᑕᐅᓯᒪᔪᓄᑦ</a:t>
            </a:r>
            <a:r>
              <a:rPr lang="en-US" dirty="0"/>
              <a:t> </a:t>
            </a:r>
            <a:r>
              <a:rPr lang="en-US" dirty="0" err="1"/>
              <a:t>ᖃᐅᔨᓴᖅᑕᐅᓂᑯᓄᑦ</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smtClean="0"/>
              <a:t>Metal Mining Effluent Regulations (MMER) have been compared to modeled dissolved metals concentrations in the collection ponds</a:t>
            </a:r>
          </a:p>
          <a:p>
            <a:pPr lvl="1"/>
            <a:r>
              <a:rPr lang="en-CA" dirty="0" smtClean="0"/>
              <a:t>MMER applies to total metals</a:t>
            </a:r>
          </a:p>
          <a:p>
            <a:r>
              <a:rPr lang="en-CA" dirty="0" smtClean="0"/>
              <a:t>AEM has provided modeled results with the maximum average Total Suspended Solids concentration added to the dissolved fraction</a:t>
            </a:r>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a:bodyPr>
          <a:lstStyle/>
          <a:p>
            <a:pPr lvl="0"/>
            <a:r>
              <a:rPr lang="en-US" dirty="0" err="1" smtClean="0"/>
              <a:t>ᓴᕕᒃᓴᒥᒃ</a:t>
            </a:r>
            <a:r>
              <a:rPr lang="en-US" dirty="0" smtClean="0"/>
              <a:t> </a:t>
            </a:r>
            <a:r>
              <a:rPr lang="en-US" dirty="0" err="1"/>
              <a:t>ᐅᔭᕋᖕᓂᐊᕐᓃᑦ</a:t>
            </a:r>
            <a:r>
              <a:rPr lang="en-US" dirty="0"/>
              <a:t> </a:t>
            </a:r>
            <a:r>
              <a:rPr lang="en-US" dirty="0" err="1"/>
              <a:t>ᒪᓕᒐᖏᑦ</a:t>
            </a:r>
            <a:r>
              <a:rPr lang="en-US" dirty="0"/>
              <a:t> </a:t>
            </a:r>
            <a:r>
              <a:rPr lang="en-US" dirty="0" err="1"/>
              <a:t>ᐊᔾᔨᓯᔭᐅᓯᒪᖕᒪᑕ</a:t>
            </a:r>
            <a:r>
              <a:rPr lang="en-US" dirty="0"/>
              <a:t> </a:t>
            </a:r>
            <a:r>
              <a:rPr lang="en-US" dirty="0" err="1"/>
              <a:t>ᓄᖑᓴᖅᓯᒪᔪᓄᑦ</a:t>
            </a:r>
            <a:r>
              <a:rPr lang="en-US" dirty="0"/>
              <a:t> </a:t>
            </a:r>
            <a:r>
              <a:rPr lang="en-US" dirty="0" err="1"/>
              <a:t>ᓴᕕᒃᓴᓄᑦ</a:t>
            </a:r>
            <a:r>
              <a:rPr lang="en-US" dirty="0"/>
              <a:t> </a:t>
            </a:r>
            <a:r>
              <a:rPr lang="en-US" dirty="0" err="1"/>
              <a:t>ᑲᑎᖅᓱᖅᓯᒪᔪᓄᑦ</a:t>
            </a:r>
            <a:r>
              <a:rPr lang="en-US" dirty="0"/>
              <a:t> </a:t>
            </a:r>
            <a:r>
              <a:rPr lang="en-US" dirty="0" err="1"/>
              <a:t>ᑕᓯᕋᓕᐊᕐᓂ</a:t>
            </a:r>
            <a:endParaRPr lang="en-US" dirty="0"/>
          </a:p>
          <a:p>
            <a:pPr lvl="2"/>
            <a:r>
              <a:rPr lang="en-US" dirty="0"/>
              <a:t>MMER </a:t>
            </a:r>
            <a:r>
              <a:rPr lang="en-US" dirty="0" err="1"/>
              <a:t>ᑐᕌᖅᐳᖅ</a:t>
            </a:r>
            <a:r>
              <a:rPr lang="en-US" dirty="0"/>
              <a:t> </a:t>
            </a:r>
            <a:r>
              <a:rPr lang="en-US" dirty="0" err="1"/>
              <a:t>ᑕᒪᐃᓐᓄᑦ</a:t>
            </a:r>
            <a:r>
              <a:rPr lang="en-US" dirty="0"/>
              <a:t> </a:t>
            </a:r>
            <a:r>
              <a:rPr lang="en-US" dirty="0" err="1"/>
              <a:t>ᓴᕕᖕᓄᑦ</a:t>
            </a:r>
            <a:endParaRPr lang="en-US" dirty="0"/>
          </a:p>
          <a:p>
            <a:pPr lvl="0"/>
            <a:r>
              <a:rPr lang="en-US" dirty="0"/>
              <a:t>AEM </a:t>
            </a:r>
            <a:r>
              <a:rPr lang="en-US" dirty="0" err="1"/>
              <a:t>ᑐᓂᓯᓯᒪᕗᖅ</a:t>
            </a:r>
            <a:r>
              <a:rPr lang="en-US" dirty="0"/>
              <a:t> </a:t>
            </a:r>
            <a:r>
              <a:rPr lang="en-US" dirty="0" err="1"/>
              <a:t>ᖃᐅᔨᓂᕐᓂᒃ</a:t>
            </a:r>
            <a:r>
              <a:rPr lang="en-US" dirty="0"/>
              <a:t> </a:t>
            </a:r>
            <a:r>
              <a:rPr lang="en-US" dirty="0" err="1"/>
              <a:t>ᐊᖏᓂᖅᐹᒥᒃ</a:t>
            </a:r>
            <a:r>
              <a:rPr lang="en-US" dirty="0"/>
              <a:t> </a:t>
            </a:r>
            <a:r>
              <a:rPr lang="en-US" dirty="0" err="1"/>
              <a:t>ᐳᒃᑕᓛᖅᑐᓂᒃ</a:t>
            </a:r>
            <a:r>
              <a:rPr lang="en-US" dirty="0"/>
              <a:t> </a:t>
            </a:r>
            <a:r>
              <a:rPr lang="en-US" dirty="0" err="1"/>
              <a:t>ᓴᕕᒃᓴᓂᒃ</a:t>
            </a:r>
            <a:r>
              <a:rPr lang="en-US" dirty="0"/>
              <a:t> </a:t>
            </a:r>
            <a:r>
              <a:rPr lang="en-US" dirty="0" err="1"/>
              <a:t>ᐃᓚᔭᐅᓯᒪᔪᓂᒃ</a:t>
            </a:r>
            <a:r>
              <a:rPr lang="en-US" dirty="0"/>
              <a:t> </a:t>
            </a:r>
            <a:r>
              <a:rPr lang="en-US" dirty="0" err="1"/>
              <a:t>ᓄᖑᓴᖅᓯᒪᔪᓄᑦ</a:t>
            </a:r>
            <a:endParaRPr lang="en-US" dirty="0"/>
          </a:p>
        </p:txBody>
      </p:sp>
    </p:spTree>
    <p:extLst>
      <p:ext uri="{BB962C8B-B14F-4D97-AF65-F5344CB8AC3E}">
        <p14:creationId xmlns:p14="http://schemas.microsoft.com/office/powerpoint/2010/main" val="3134397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KIA-WL-24: Application of Water Quality Criteria to Modelled </a:t>
            </a:r>
            <a:r>
              <a:rPr lang="en-CA" dirty="0" smtClean="0"/>
              <a:t>Results</a:t>
            </a:r>
            <a:br>
              <a:rPr lang="en-CA" dirty="0" smtClean="0"/>
            </a:br>
            <a:r>
              <a:rPr lang="en-US" dirty="0" smtClean="0"/>
              <a:t>KIA-WL-24</a:t>
            </a:r>
            <a:r>
              <a:rPr lang="en-US" dirty="0"/>
              <a:t>: </a:t>
            </a:r>
            <a:r>
              <a:rPr lang="en-US" dirty="0" err="1"/>
              <a:t>ᐊᑐᖅᑕᐅᓂᐊ</a:t>
            </a:r>
            <a:r>
              <a:rPr lang="en-US" dirty="0"/>
              <a:t> </a:t>
            </a:r>
            <a:r>
              <a:rPr lang="en-US" dirty="0" err="1"/>
              <a:t>ᐃᒪᑦᑎᐊᕙᖃᕐᓂᐅᑉ</a:t>
            </a:r>
            <a:r>
              <a:rPr lang="en-US" dirty="0"/>
              <a:t> </a:t>
            </a:r>
            <a:r>
              <a:rPr lang="en-US" dirty="0" err="1"/>
              <a:t>ᒪᓕᒋᐊᖃᕐᓂᖏᑦ</a:t>
            </a:r>
            <a:r>
              <a:rPr lang="en-US" dirty="0"/>
              <a:t> </a:t>
            </a:r>
            <a:r>
              <a:rPr lang="en-US" dirty="0" err="1"/>
              <a:t>ᐊᑐᓕᖅᑕᐅᓯᒪᔪᓄᑦ</a:t>
            </a:r>
            <a:r>
              <a:rPr lang="en-US" dirty="0"/>
              <a:t> </a:t>
            </a:r>
            <a:r>
              <a:rPr lang="en-US" dirty="0" err="1"/>
              <a:t>ᖃᐅᔨᓴᖅᑕᐅᓂᑯᓄᑦ</a:t>
            </a:r>
            <a:r>
              <a:rPr lang="en-US" dirty="0"/>
              <a:t/>
            </a:r>
            <a:br>
              <a:rPr lang="en-US" dirty="0"/>
            </a:br>
            <a:endParaRPr lang="en-CA" dirty="0"/>
          </a:p>
        </p:txBody>
      </p:sp>
      <p:sp>
        <p:nvSpPr>
          <p:cNvPr id="4" name="Content Placeholder 3"/>
          <p:cNvSpPr>
            <a:spLocks noGrp="1"/>
          </p:cNvSpPr>
          <p:nvPr>
            <p:ph sz="half" idx="2"/>
          </p:nvPr>
        </p:nvSpPr>
        <p:spPr/>
        <p:txBody>
          <a:bodyPr>
            <a:normAutofit fontScale="92500" lnSpcReduction="10000"/>
          </a:bodyPr>
          <a:lstStyle/>
          <a:p>
            <a:r>
              <a:rPr lang="en-CA" dirty="0" smtClean="0"/>
              <a:t>We are no longer concerned regarding the comparison of MMER criteria to the dissolved fraction operations</a:t>
            </a:r>
          </a:p>
          <a:p>
            <a:pPr lvl="1"/>
            <a:r>
              <a:rPr lang="en-CA" dirty="0" smtClean="0"/>
              <a:t>Water in all collection ponds will report to CP1</a:t>
            </a:r>
          </a:p>
          <a:p>
            <a:r>
              <a:rPr lang="en-CA" dirty="0" smtClean="0"/>
              <a:t>During post closure, all collection ponds are considered the receiving environment</a:t>
            </a:r>
          </a:p>
          <a:p>
            <a:pPr lvl="1"/>
            <a:r>
              <a:rPr lang="en-CA" dirty="0" smtClean="0"/>
              <a:t>They will be maintained until they are acceptable for discharge to the environment</a:t>
            </a:r>
          </a:p>
          <a:p>
            <a:pPr lvl="1"/>
            <a:r>
              <a:rPr lang="en-CA" dirty="0" smtClean="0"/>
              <a:t>Final discharge criteria will be established in a later version of the Closure Plan</a:t>
            </a:r>
            <a:endParaRPr lang="en-CA" dirty="0"/>
          </a:p>
        </p:txBody>
      </p:sp>
      <p:sp>
        <p:nvSpPr>
          <p:cNvPr id="6" name="Content Placeholder 5"/>
          <p:cNvSpPr>
            <a:spLocks noGrp="1"/>
          </p:cNvSpPr>
          <p:nvPr>
            <p:ph sz="quarter" idx="4"/>
          </p:nvPr>
        </p:nvSpPr>
        <p:spPr/>
        <p:txBody>
          <a:bodyPr>
            <a:normAutofit/>
          </a:bodyPr>
          <a:lstStyle/>
          <a:p>
            <a:pPr lvl="0"/>
            <a:r>
              <a:rPr lang="en-US" dirty="0" err="1" smtClean="0"/>
              <a:t>ᐃᓱᒫᓗᒋᔪᓐᓃᖅᑕᕗᑦ</a:t>
            </a:r>
            <a:r>
              <a:rPr lang="en-US" dirty="0" smtClean="0"/>
              <a:t> </a:t>
            </a:r>
            <a:r>
              <a:rPr lang="en-US" dirty="0"/>
              <a:t>MMER </a:t>
            </a:r>
            <a:r>
              <a:rPr lang="en-US" dirty="0" err="1"/>
              <a:t>ᒪᓕᒐᖏᑦ</a:t>
            </a:r>
            <a:r>
              <a:rPr lang="en-US" dirty="0"/>
              <a:t> </a:t>
            </a:r>
            <a:r>
              <a:rPr lang="en-US" dirty="0" err="1"/>
              <a:t>ᓄᖑᓴᖅᓯᒪᔪᓄᑦ</a:t>
            </a:r>
            <a:r>
              <a:rPr lang="en-US" dirty="0"/>
              <a:t> </a:t>
            </a:r>
            <a:r>
              <a:rPr lang="en-US" dirty="0" err="1"/>
              <a:t>ᐊᐅᓪᓛᕈᑎᓄᑦ</a:t>
            </a:r>
            <a:endParaRPr lang="en-US" dirty="0"/>
          </a:p>
          <a:p>
            <a:pPr lvl="2"/>
            <a:r>
              <a:rPr lang="en-US" dirty="0" err="1"/>
              <a:t>ᑕᒪᕐᒥᒃ</a:t>
            </a:r>
            <a:r>
              <a:rPr lang="en-US" dirty="0"/>
              <a:t> </a:t>
            </a:r>
            <a:r>
              <a:rPr lang="en-US" dirty="0" err="1"/>
              <a:t>ᐃᒪᐃᑦ</a:t>
            </a:r>
            <a:r>
              <a:rPr lang="en-US" dirty="0"/>
              <a:t> </a:t>
            </a:r>
            <a:r>
              <a:rPr lang="en-US" dirty="0" err="1"/>
              <a:t>ᑲᑎᑕᐅᔪᑦ</a:t>
            </a:r>
            <a:r>
              <a:rPr lang="en-US" dirty="0"/>
              <a:t> </a:t>
            </a:r>
            <a:r>
              <a:rPr lang="en-US" dirty="0" err="1"/>
              <a:t>ᑕᓯᕋᕐᓂ</a:t>
            </a:r>
            <a:r>
              <a:rPr lang="en-US" dirty="0"/>
              <a:t> </a:t>
            </a:r>
            <a:r>
              <a:rPr lang="en-US" dirty="0" err="1"/>
              <a:t>ᐃᓕᔭᐅᓂᐊᖅᐳᑦ</a:t>
            </a:r>
            <a:r>
              <a:rPr lang="en-US" dirty="0"/>
              <a:t> CP1 </a:t>
            </a:r>
            <a:r>
              <a:rPr lang="en-US" dirty="0" err="1"/>
              <a:t>ᒧᑦ</a:t>
            </a:r>
            <a:endParaRPr lang="en-US" dirty="0"/>
          </a:p>
          <a:p>
            <a:pPr lvl="0"/>
            <a:r>
              <a:rPr lang="en-US" dirty="0" err="1"/>
              <a:t>ᐅᒃᑯᐊᓚᐅᖅᑎᓪᓗᒍ</a:t>
            </a:r>
            <a:r>
              <a:rPr lang="en-US" dirty="0"/>
              <a:t> </a:t>
            </a:r>
            <a:r>
              <a:rPr lang="en-US" dirty="0" err="1"/>
              <a:t>ᑕᒪᕐᒥᒃ</a:t>
            </a:r>
            <a:r>
              <a:rPr lang="en-US" dirty="0"/>
              <a:t> </a:t>
            </a:r>
            <a:r>
              <a:rPr lang="en-US" dirty="0" err="1"/>
              <a:t>ᑕᓯᕋᐃᑦ</a:t>
            </a:r>
            <a:r>
              <a:rPr lang="en-US" dirty="0"/>
              <a:t> </a:t>
            </a:r>
            <a:r>
              <a:rPr lang="en-US" dirty="0" err="1"/>
              <a:t>ᐃᓱᒪᒋᔭᐅᓂᐊᖅᐳᑦ</a:t>
            </a:r>
            <a:r>
              <a:rPr lang="en-US" dirty="0"/>
              <a:t> </a:t>
            </a:r>
            <a:r>
              <a:rPr lang="en-US" dirty="0" err="1"/>
              <a:t>ᐊᕙᑎᒧᑦ</a:t>
            </a:r>
            <a:r>
              <a:rPr lang="en-US" dirty="0"/>
              <a:t> </a:t>
            </a:r>
            <a:r>
              <a:rPr lang="en-US" dirty="0" err="1"/>
              <a:t>ᑲᑎᖅᓱᕐᕕᒃᑐᑦ</a:t>
            </a:r>
            <a:endParaRPr lang="en-US" dirty="0"/>
          </a:p>
          <a:p>
            <a:pPr lvl="2"/>
            <a:r>
              <a:rPr lang="en-US" dirty="0" err="1"/>
              <a:t>ᒥᐊᓂᕆᔭᐅᓂᐊᖅᐳᑦ</a:t>
            </a:r>
            <a:r>
              <a:rPr lang="en-US" dirty="0"/>
              <a:t> </a:t>
            </a:r>
            <a:r>
              <a:rPr lang="en-US" dirty="0" err="1"/>
              <a:t>ᑯᕕᔭᐅᔪᓐᓇᖅᓯᓚᐅᖅᑎᓐᓇᒋᑦ</a:t>
            </a:r>
            <a:r>
              <a:rPr lang="en-US" dirty="0"/>
              <a:t> </a:t>
            </a:r>
            <a:r>
              <a:rPr lang="en-US" dirty="0" err="1"/>
              <a:t>ᓄᓇᒧᑦ</a:t>
            </a:r>
            <a:endParaRPr lang="en-US" dirty="0"/>
          </a:p>
          <a:p>
            <a:pPr lvl="2"/>
            <a:r>
              <a:rPr lang="en-US" dirty="0" err="1"/>
              <a:t>ᑭᖑᓪᓕᖅᐹᖅᓯᐅᑦ</a:t>
            </a:r>
            <a:r>
              <a:rPr lang="en-US" dirty="0"/>
              <a:t> </a:t>
            </a:r>
            <a:r>
              <a:rPr lang="en-US" dirty="0" err="1"/>
              <a:t>ᒪᓕᒐᒃᓴᖅ</a:t>
            </a:r>
            <a:r>
              <a:rPr lang="en-US" dirty="0"/>
              <a:t> </a:t>
            </a:r>
            <a:r>
              <a:rPr lang="en-US" dirty="0" err="1"/>
              <a:t>ᓴᖅᑭᑕᐅᓂᐊᖅᐳᖅ</a:t>
            </a:r>
            <a:r>
              <a:rPr lang="en-US" dirty="0"/>
              <a:t> </a:t>
            </a:r>
            <a:r>
              <a:rPr lang="en-US" dirty="0" err="1"/>
              <a:t>ᖃᑯᒍᒃᑲᓐᓂᖅ</a:t>
            </a:r>
            <a:r>
              <a:rPr lang="en-US" dirty="0"/>
              <a:t> </a:t>
            </a:r>
            <a:r>
              <a:rPr lang="en-US" dirty="0" err="1"/>
              <a:t>ᐸᕐᓇᖕᓂᕐᒧᑦ</a:t>
            </a:r>
            <a:r>
              <a:rPr lang="en-US" dirty="0"/>
              <a:t> </a:t>
            </a:r>
            <a:r>
              <a:rPr lang="en-US" dirty="0" err="1"/>
              <a:t>ᐅᒃᑯᐊᕐᓂᒃᓴᖓᓄᑦ</a:t>
            </a:r>
            <a:endParaRPr lang="en-US" dirty="0"/>
          </a:p>
        </p:txBody>
      </p:sp>
      <p:sp>
        <p:nvSpPr>
          <p:cNvPr id="11" name="Text Placeholder 2"/>
          <p:cNvSpPr>
            <a:spLocks noGrp="1"/>
          </p:cNvSpPr>
          <p:nvPr>
            <p:ph type="body" idx="1"/>
          </p:nvPr>
        </p:nvSpPr>
        <p:spPr>
          <a:solidFill>
            <a:srgbClr val="00B050"/>
          </a:solidFill>
        </p:spPr>
        <p:txBody>
          <a:bodyPr>
            <a:normAutofit lnSpcReduction="10000"/>
          </a:bodyPr>
          <a:lstStyle/>
          <a:p>
            <a:r>
              <a:rPr lang="en-CA" dirty="0" smtClean="0">
                <a:solidFill>
                  <a:schemeClr val="bg1"/>
                </a:solidFill>
              </a:rPr>
              <a:t>Resolution</a:t>
            </a:r>
            <a:endParaRPr lang="en-CA" dirty="0">
              <a:solidFill>
                <a:schemeClr val="bg1"/>
              </a:solidFill>
            </a:endParaRPr>
          </a:p>
        </p:txBody>
      </p:sp>
      <p:sp>
        <p:nvSpPr>
          <p:cNvPr id="13" name="Text Placeholder 4"/>
          <p:cNvSpPr>
            <a:spLocks noGrp="1"/>
          </p:cNvSpPr>
          <p:nvPr>
            <p:ph type="body" sz="quarter" idx="3"/>
          </p:nvPr>
        </p:nvSpPr>
        <p:spPr>
          <a:solidFill>
            <a:srgbClr val="00B050"/>
          </a:solidFill>
        </p:spPr>
        <p:txBody>
          <a:bodyPr>
            <a:normAutofit lnSpcReduction="10000"/>
          </a:bodyPr>
          <a:lstStyle/>
          <a:p>
            <a:r>
              <a:rPr lang="en-US" dirty="0" err="1"/>
              <a:t>ᐋᖅᑭᒋᐊᕈᑦ</a:t>
            </a:r>
            <a:endParaRPr lang="en-US" dirty="0"/>
          </a:p>
        </p:txBody>
      </p:sp>
    </p:spTree>
    <p:extLst>
      <p:ext uri="{BB962C8B-B14F-4D97-AF65-F5344CB8AC3E}">
        <p14:creationId xmlns:p14="http://schemas.microsoft.com/office/powerpoint/2010/main" val="717089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KIA-WL-25</a:t>
            </a:r>
            <a:r>
              <a:rPr lang="en-CA" dirty="0"/>
              <a:t>: Dust Suppression Along </a:t>
            </a:r>
            <a:r>
              <a:rPr lang="en-CA" dirty="0" smtClean="0"/>
              <a:t>Roads</a:t>
            </a:r>
            <a:br>
              <a:rPr lang="en-CA" dirty="0" smtClean="0"/>
            </a:br>
            <a:r>
              <a:rPr lang="en-US" dirty="0" smtClean="0"/>
              <a:t>KIA-WL-25</a:t>
            </a:r>
            <a:r>
              <a:rPr lang="en-US" dirty="0"/>
              <a:t>: </a:t>
            </a:r>
            <a:r>
              <a:rPr lang="en-US" dirty="0" err="1"/>
              <a:t>ᐊᑉᖁᑏᑦ</a:t>
            </a:r>
            <a:r>
              <a:rPr lang="en-US" dirty="0"/>
              <a:t> </a:t>
            </a:r>
            <a:r>
              <a:rPr lang="en-US" dirty="0" err="1"/>
              <a:t>ᑭᒡᓕᐊᓂ</a:t>
            </a:r>
            <a:r>
              <a:rPr lang="en-US" dirty="0"/>
              <a:t> </a:t>
            </a:r>
            <a:r>
              <a:rPr lang="en-US" dirty="0" err="1"/>
              <a:t>ᐳᔪᖃᑖᖃᓗᐊᖅᑕᐃᓕᓂᖅ</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a:t>AEM intends to use saline groundwater as a dust suppressant</a:t>
            </a:r>
          </a:p>
          <a:p>
            <a:pPr lvl="1"/>
            <a:r>
              <a:rPr lang="en-CA" dirty="0"/>
              <a:t>Saline water is not approved for use in </a:t>
            </a:r>
            <a:r>
              <a:rPr lang="en-CA" dirty="0" smtClean="0"/>
              <a:t>Nunavut as a dust suppressant</a:t>
            </a:r>
            <a:endParaRPr lang="en-CA" dirty="0"/>
          </a:p>
          <a:p>
            <a:pPr lvl="1"/>
            <a:r>
              <a:rPr lang="en-CA" dirty="0" smtClean="0"/>
              <a:t>Saline brines are also considered </a:t>
            </a:r>
            <a:r>
              <a:rPr lang="en-CA" dirty="0"/>
              <a:t>a contaminant under the </a:t>
            </a:r>
            <a:r>
              <a:rPr lang="en-CA" dirty="0" smtClean="0"/>
              <a:t>United States Environmental Protection Agency</a:t>
            </a:r>
            <a:endParaRPr lang="en-CA" dirty="0"/>
          </a:p>
          <a:p>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a:bodyPr>
          <a:lstStyle/>
          <a:p>
            <a:pPr lvl="0"/>
            <a:r>
              <a:rPr lang="en-US" dirty="0" smtClean="0"/>
              <a:t>AEM </a:t>
            </a:r>
            <a:r>
              <a:rPr lang="en-US" dirty="0" err="1"/>
              <a:t>ᐊᑐᓕᒑᔪᑦ</a:t>
            </a:r>
            <a:r>
              <a:rPr lang="en-US" dirty="0"/>
              <a:t> </a:t>
            </a:r>
            <a:r>
              <a:rPr lang="en-US" dirty="0" err="1"/>
              <a:t>ᑕᕆᐅᓕᖕᓂᒃ</a:t>
            </a:r>
            <a:r>
              <a:rPr lang="en-US" dirty="0"/>
              <a:t> </a:t>
            </a:r>
            <a:r>
              <a:rPr lang="en-US" dirty="0" err="1"/>
              <a:t>ᐃᒪᕐᒥᒃ</a:t>
            </a:r>
            <a:r>
              <a:rPr lang="en-US" dirty="0"/>
              <a:t> </a:t>
            </a:r>
            <a:r>
              <a:rPr lang="en-US" dirty="0" err="1"/>
              <a:t>ᐳᔪᖃᑖᒌᒃᑯᑎᒋᓗᒍ</a:t>
            </a:r>
            <a:endParaRPr lang="en-US" dirty="0"/>
          </a:p>
          <a:p>
            <a:pPr lvl="2"/>
            <a:r>
              <a:rPr lang="en-US" dirty="0" err="1"/>
              <a:t>ᑕᕆᐅᓕᒃ</a:t>
            </a:r>
            <a:r>
              <a:rPr lang="en-US" dirty="0"/>
              <a:t> </a:t>
            </a:r>
            <a:r>
              <a:rPr lang="en-US" dirty="0" err="1"/>
              <a:t>ᐃᒪᖅ</a:t>
            </a:r>
            <a:r>
              <a:rPr lang="en-US" dirty="0"/>
              <a:t> </a:t>
            </a:r>
            <a:r>
              <a:rPr lang="en-US" dirty="0" err="1"/>
              <a:t>ᐊᖏᖅᑕᐅᓯᒪᖏᑦᑐᖅ</a:t>
            </a:r>
            <a:r>
              <a:rPr lang="en-US" dirty="0"/>
              <a:t> </a:t>
            </a:r>
            <a:r>
              <a:rPr lang="en-US" dirty="0" err="1"/>
              <a:t>ᐊᑐᖅᑕᐅᓂᖓ</a:t>
            </a:r>
            <a:r>
              <a:rPr lang="en-US" dirty="0"/>
              <a:t> </a:t>
            </a:r>
            <a:r>
              <a:rPr lang="en-US" dirty="0" err="1"/>
              <a:t>ᓄᓇᕗᑦ</a:t>
            </a:r>
            <a:r>
              <a:rPr lang="en-US" dirty="0"/>
              <a:t> </a:t>
            </a:r>
            <a:r>
              <a:rPr lang="en-US" dirty="0" err="1"/>
              <a:t>ᐃᓗᐋᓂ</a:t>
            </a:r>
            <a:r>
              <a:rPr lang="en-US" dirty="0"/>
              <a:t> </a:t>
            </a:r>
            <a:r>
              <a:rPr lang="en-US" dirty="0" err="1" smtClean="0"/>
              <a:t>ᐳᔪᖃᑖᒋᒃᑯᑎᒋᓗᒍ</a:t>
            </a:r>
            <a:endParaRPr lang="en-US" dirty="0" smtClean="0"/>
          </a:p>
          <a:p>
            <a:pPr lvl="2"/>
            <a:r>
              <a:rPr lang="en-US" dirty="0" err="1" smtClean="0"/>
              <a:t>ᑕᕆᐅᓖᑦ</a:t>
            </a:r>
            <a:r>
              <a:rPr lang="en-US" dirty="0" smtClean="0"/>
              <a:t> </a:t>
            </a:r>
            <a:r>
              <a:rPr lang="en-US" dirty="0" err="1"/>
              <a:t>ᐊᑯᓯᒪᔪᑦ</a:t>
            </a:r>
            <a:r>
              <a:rPr lang="en-US" dirty="0"/>
              <a:t> </a:t>
            </a:r>
            <a:r>
              <a:rPr lang="en-US" dirty="0" err="1"/>
              <a:t>ᐅᓗᕆᐊᓇᖅᑐᒦᑎᑕᐅᔪᑦᑕᐅᖅ</a:t>
            </a:r>
            <a:r>
              <a:rPr lang="en-US" dirty="0"/>
              <a:t> </a:t>
            </a:r>
            <a:r>
              <a:rPr lang="en-US" dirty="0" err="1"/>
              <a:t>ᐊᒥᐅᕆᑲᓐ</a:t>
            </a:r>
            <a:r>
              <a:rPr lang="en-US" dirty="0"/>
              <a:t> </a:t>
            </a:r>
            <a:r>
              <a:rPr lang="en-US" dirty="0" err="1"/>
              <a:t>ᓄᓇᖓᓐᓂ</a:t>
            </a:r>
            <a:r>
              <a:rPr lang="en-US" dirty="0"/>
              <a:t> </a:t>
            </a:r>
            <a:r>
              <a:rPr lang="en-US" dirty="0" err="1"/>
              <a:t>ᐊᕙᑎᓕᕆᓂᕐᒧᑦ</a:t>
            </a:r>
            <a:r>
              <a:rPr lang="en-US" dirty="0"/>
              <a:t> </a:t>
            </a:r>
            <a:r>
              <a:rPr lang="en-US" dirty="0" err="1"/>
              <a:t>ᒥᐊᓂᖅᓯᔨᖏᓐᓄᑦ</a:t>
            </a:r>
            <a:endParaRPr lang="en-US" dirty="0"/>
          </a:p>
        </p:txBody>
      </p:sp>
    </p:spTree>
    <p:extLst>
      <p:ext uri="{BB962C8B-B14F-4D97-AF65-F5344CB8AC3E}">
        <p14:creationId xmlns:p14="http://schemas.microsoft.com/office/powerpoint/2010/main" val="3134397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KIA-WL-25: Dust Suppression Along </a:t>
            </a:r>
            <a:r>
              <a:rPr lang="en-CA" dirty="0" smtClean="0"/>
              <a:t>Roads</a:t>
            </a:r>
            <a:br>
              <a:rPr lang="en-CA" dirty="0" smtClean="0"/>
            </a:br>
            <a:r>
              <a:rPr lang="en-US" dirty="0" smtClean="0"/>
              <a:t>KIA-WL-25</a:t>
            </a:r>
            <a:r>
              <a:rPr lang="en-US" dirty="0"/>
              <a:t>: </a:t>
            </a:r>
            <a:r>
              <a:rPr lang="en-US" dirty="0" err="1"/>
              <a:t>ᐊᑉᖁᑏᑦ</a:t>
            </a:r>
            <a:r>
              <a:rPr lang="en-US" dirty="0"/>
              <a:t> </a:t>
            </a:r>
            <a:r>
              <a:rPr lang="en-US" dirty="0" err="1"/>
              <a:t>ᑭᒡᓕᐊᓂ</a:t>
            </a:r>
            <a:r>
              <a:rPr lang="en-US" dirty="0"/>
              <a:t> </a:t>
            </a:r>
            <a:r>
              <a:rPr lang="en-US" dirty="0" err="1"/>
              <a:t>ᐳᔪᖃᑖᖃᓗᐊᖅᑕᐃᓕᓂᖅ</a:t>
            </a:r>
            <a:r>
              <a:rPr lang="en-US" dirty="0"/>
              <a:t/>
            </a:r>
            <a:br>
              <a:rPr lang="en-US" dirty="0"/>
            </a:br>
            <a:endParaRPr lang="en-CA" dirty="0"/>
          </a:p>
        </p:txBody>
      </p:sp>
      <p:sp>
        <p:nvSpPr>
          <p:cNvPr id="4" name="Content Placeholder 3"/>
          <p:cNvSpPr>
            <a:spLocks noGrp="1"/>
          </p:cNvSpPr>
          <p:nvPr>
            <p:ph sz="half" idx="2"/>
          </p:nvPr>
        </p:nvSpPr>
        <p:spPr/>
        <p:txBody>
          <a:bodyPr>
            <a:normAutofit/>
          </a:bodyPr>
          <a:lstStyle/>
          <a:p>
            <a:r>
              <a:rPr lang="en-CA" dirty="0" smtClean="0"/>
              <a:t>AEM has </a:t>
            </a:r>
            <a:r>
              <a:rPr lang="en-CA" dirty="0"/>
              <a:t>committed </a:t>
            </a:r>
            <a:r>
              <a:rPr lang="en-CA" dirty="0" smtClean="0"/>
              <a:t>to apply </a:t>
            </a:r>
            <a:r>
              <a:rPr lang="en-CA" dirty="0"/>
              <a:t>to the Government of Nunavut to approve application of saline groundwater originating from the Meliadine Site as a dust suppressant prior to its </a:t>
            </a:r>
            <a:r>
              <a:rPr lang="en-CA" dirty="0" smtClean="0"/>
              <a:t>use</a:t>
            </a:r>
            <a:endParaRPr lang="en-CA" dirty="0"/>
          </a:p>
        </p:txBody>
      </p:sp>
      <p:sp>
        <p:nvSpPr>
          <p:cNvPr id="6" name="Content Placeholder 5"/>
          <p:cNvSpPr>
            <a:spLocks noGrp="1"/>
          </p:cNvSpPr>
          <p:nvPr>
            <p:ph sz="quarter" idx="4"/>
          </p:nvPr>
        </p:nvSpPr>
        <p:spPr/>
        <p:txBody>
          <a:bodyPr>
            <a:normAutofit/>
          </a:bodyPr>
          <a:lstStyle/>
          <a:p>
            <a:pPr lvl="0"/>
            <a:r>
              <a:rPr lang="en-US" dirty="0" smtClean="0"/>
              <a:t>AEM </a:t>
            </a:r>
            <a:r>
              <a:rPr lang="en-US" dirty="0" err="1"/>
              <a:t>ᑐᒃᓯᕋᕐᓂᐊᕐᓂᕋᖅᑐᖅ</a:t>
            </a:r>
            <a:r>
              <a:rPr lang="en-US" dirty="0"/>
              <a:t> </a:t>
            </a:r>
            <a:r>
              <a:rPr lang="en-US" dirty="0" err="1"/>
              <a:t>ᓄᓇᕗᑦ</a:t>
            </a:r>
            <a:r>
              <a:rPr lang="en-US" dirty="0"/>
              <a:t> </a:t>
            </a:r>
            <a:r>
              <a:rPr lang="en-US" dirty="0" err="1"/>
              <a:t>ᒐᕙᒪᒃᑯᖏᓐᓂᑦ</a:t>
            </a:r>
            <a:r>
              <a:rPr lang="en-US" dirty="0"/>
              <a:t> </a:t>
            </a:r>
            <a:r>
              <a:rPr lang="en-US" dirty="0" err="1"/>
              <a:t>ᐊᖏᖅᑕᐅᔾᔪᑎᒥᒃ</a:t>
            </a:r>
            <a:r>
              <a:rPr lang="en-US" dirty="0"/>
              <a:t> </a:t>
            </a:r>
            <a:r>
              <a:rPr lang="en-US" dirty="0" err="1"/>
              <a:t>ᐊᑐᕈᓐᓇᕐᓂᕐᒥᒃ</a:t>
            </a:r>
            <a:r>
              <a:rPr lang="en-US" dirty="0"/>
              <a:t> </a:t>
            </a:r>
            <a:r>
              <a:rPr lang="en-US" dirty="0" err="1"/>
              <a:t>ᑕᕆᐅᓕᖕᒥᒃ</a:t>
            </a:r>
            <a:r>
              <a:rPr lang="en-US" dirty="0"/>
              <a:t> </a:t>
            </a:r>
            <a:r>
              <a:rPr lang="en-US" dirty="0" err="1"/>
              <a:t>ᐃᒪᕐᒥᒃ</a:t>
            </a:r>
            <a:r>
              <a:rPr lang="en-US" dirty="0"/>
              <a:t> </a:t>
            </a:r>
            <a:r>
              <a:rPr lang="en-US" dirty="0" err="1"/>
              <a:t>ᑕᓯᕐᔪᐊᕐᒥᙶᖅᑐᒥᒃ</a:t>
            </a:r>
            <a:r>
              <a:rPr lang="en-US" dirty="0"/>
              <a:t> </a:t>
            </a:r>
            <a:r>
              <a:rPr lang="en-US" dirty="0" err="1"/>
              <a:t>ᐊᑐᕐᓂᐊᕐᓗᒍ</a:t>
            </a:r>
            <a:r>
              <a:rPr lang="en-US" dirty="0"/>
              <a:t> </a:t>
            </a:r>
            <a:r>
              <a:rPr lang="en-US" dirty="0" err="1"/>
              <a:t>ᐳᔪᖃᑖᒌᒃᑯᑎᒧᑦ</a:t>
            </a:r>
            <a:r>
              <a:rPr lang="en-US" dirty="0"/>
              <a:t> </a:t>
            </a:r>
            <a:r>
              <a:rPr lang="en-US" dirty="0" err="1"/>
              <a:t>ᐊᑐᕆᐋᓚᐅᖏᓐᓂᕐᒥᓂᒃ</a:t>
            </a:r>
            <a:endParaRPr lang="en-US" dirty="0"/>
          </a:p>
          <a:p>
            <a:pPr marL="0" indent="0">
              <a:buNone/>
            </a:pPr>
            <a:endParaRPr lang="en-US" dirty="0"/>
          </a:p>
          <a:p>
            <a:pPr lvl="0"/>
            <a:endParaRPr lang="en-CA" dirty="0"/>
          </a:p>
        </p:txBody>
      </p:sp>
      <p:sp>
        <p:nvSpPr>
          <p:cNvPr id="7" name="Text Placeholder 2"/>
          <p:cNvSpPr>
            <a:spLocks noGrp="1"/>
          </p:cNvSpPr>
          <p:nvPr>
            <p:ph type="body" idx="1"/>
          </p:nvPr>
        </p:nvSpPr>
        <p:spPr>
          <a:solidFill>
            <a:srgbClr val="00B050"/>
          </a:solidFill>
        </p:spPr>
        <p:txBody>
          <a:bodyPr>
            <a:normAutofit lnSpcReduction="10000"/>
          </a:bodyPr>
          <a:lstStyle/>
          <a:p>
            <a:r>
              <a:rPr lang="en-CA" dirty="0" smtClean="0">
                <a:solidFill>
                  <a:schemeClr val="bg1"/>
                </a:solidFill>
              </a:rPr>
              <a:t>Resolution</a:t>
            </a:r>
            <a:endParaRPr lang="en-CA" dirty="0">
              <a:solidFill>
                <a:schemeClr val="bg1"/>
              </a:solidFill>
            </a:endParaRPr>
          </a:p>
        </p:txBody>
      </p:sp>
      <p:sp>
        <p:nvSpPr>
          <p:cNvPr id="10" name="Text Placeholder 4"/>
          <p:cNvSpPr>
            <a:spLocks noGrp="1"/>
          </p:cNvSpPr>
          <p:nvPr>
            <p:ph type="body" sz="quarter" idx="3"/>
          </p:nvPr>
        </p:nvSpPr>
        <p:spPr>
          <a:solidFill>
            <a:srgbClr val="00B050"/>
          </a:solidFill>
        </p:spPr>
        <p:txBody>
          <a:bodyPr>
            <a:normAutofit lnSpcReduction="10000"/>
          </a:bodyPr>
          <a:lstStyle/>
          <a:p>
            <a:r>
              <a:rPr lang="en-US" dirty="0" err="1"/>
              <a:t>ᐋᖅᑭᒋᐊᕈᑦ</a:t>
            </a:r>
            <a:endParaRPr lang="en-US" dirty="0"/>
          </a:p>
        </p:txBody>
      </p:sp>
    </p:spTree>
    <p:extLst>
      <p:ext uri="{BB962C8B-B14F-4D97-AF65-F5344CB8AC3E}">
        <p14:creationId xmlns:p14="http://schemas.microsoft.com/office/powerpoint/2010/main" val="1045606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KIA-WL-26</a:t>
            </a:r>
            <a:r>
              <a:rPr lang="en-CA" dirty="0"/>
              <a:t>: Dust Deposition to </a:t>
            </a:r>
            <a:r>
              <a:rPr lang="en-CA" dirty="0" err="1"/>
              <a:t>Nippisar</a:t>
            </a:r>
            <a:r>
              <a:rPr lang="en-CA" dirty="0"/>
              <a:t> </a:t>
            </a:r>
            <a:r>
              <a:rPr lang="en-CA" dirty="0" smtClean="0"/>
              <a:t>Lake</a:t>
            </a:r>
            <a:br>
              <a:rPr lang="en-CA" dirty="0" smtClean="0"/>
            </a:br>
            <a:r>
              <a:rPr lang="en-US" dirty="0" smtClean="0"/>
              <a:t>KIA-WL-26</a:t>
            </a:r>
            <a:r>
              <a:rPr lang="en-US" dirty="0"/>
              <a:t>: </a:t>
            </a:r>
            <a:r>
              <a:rPr lang="en-US" dirty="0" err="1"/>
              <a:t>ᐳᔪᖄᑖᖃᓕᖅᑎᑦᑎᓂᖅ</a:t>
            </a:r>
            <a:r>
              <a:rPr lang="en-US" dirty="0"/>
              <a:t> </a:t>
            </a:r>
            <a:r>
              <a:rPr lang="en-US" dirty="0" err="1"/>
              <a:t>ᑕᓯᓐᓈᕐᒥᒃ</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smtClean="0"/>
              <a:t>Concern regarding the impact </a:t>
            </a:r>
            <a:r>
              <a:rPr lang="en-CA" dirty="0"/>
              <a:t>of dust from the bypass road on the Rankin Inlet water supply located in Nippisar </a:t>
            </a:r>
            <a:r>
              <a:rPr lang="en-CA" dirty="0" smtClean="0"/>
              <a:t>Lake</a:t>
            </a:r>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a:bodyPr>
          <a:lstStyle/>
          <a:p>
            <a:pPr lvl="0"/>
            <a:r>
              <a:rPr lang="en-US" dirty="0" err="1" smtClean="0"/>
              <a:t>ᐃᓱᒫᓗᑦ</a:t>
            </a:r>
            <a:r>
              <a:rPr lang="en-US" dirty="0" smtClean="0"/>
              <a:t> </a:t>
            </a:r>
            <a:r>
              <a:rPr lang="en-US" dirty="0" err="1"/>
              <a:t>ᐱᑉᓗᒍ</a:t>
            </a:r>
            <a:r>
              <a:rPr lang="en-US" dirty="0"/>
              <a:t> </a:t>
            </a:r>
            <a:r>
              <a:rPr lang="en-US" dirty="0" err="1"/>
              <a:t>ᐳᔪᖃᑖᒃ</a:t>
            </a:r>
            <a:r>
              <a:rPr lang="en-US" dirty="0"/>
              <a:t> </a:t>
            </a:r>
            <a:r>
              <a:rPr lang="en-US" dirty="0" err="1"/>
              <a:t>ᐃᒃᐱᖕᓇᕐᓂᕆᓂᐊᖅᑕᖓ</a:t>
            </a:r>
            <a:r>
              <a:rPr lang="en-US" dirty="0"/>
              <a:t> </a:t>
            </a:r>
            <a:r>
              <a:rPr lang="en-US" dirty="0" err="1"/>
              <a:t>ᑲᖏᖅᖠᓂᐅᑉ</a:t>
            </a:r>
            <a:r>
              <a:rPr lang="en-US" dirty="0"/>
              <a:t> </a:t>
            </a:r>
            <a:r>
              <a:rPr lang="en-US" dirty="0" err="1"/>
              <a:t>ᐃᒥᖅᑕᕐᕕᐊᓄᑦ</a:t>
            </a:r>
            <a:r>
              <a:rPr lang="en-US" dirty="0"/>
              <a:t> </a:t>
            </a:r>
            <a:r>
              <a:rPr lang="en-US" dirty="0" err="1"/>
              <a:t>ᑕᓯᓐᓈᕐᒥ</a:t>
            </a:r>
            <a:endParaRPr lang="en-US" dirty="0"/>
          </a:p>
          <a:p>
            <a:pPr marL="0" indent="0">
              <a:buNone/>
            </a:pPr>
            <a:endParaRPr lang="en-US" dirty="0"/>
          </a:p>
        </p:txBody>
      </p:sp>
    </p:spTree>
    <p:extLst>
      <p:ext uri="{BB962C8B-B14F-4D97-AF65-F5344CB8AC3E}">
        <p14:creationId xmlns:p14="http://schemas.microsoft.com/office/powerpoint/2010/main" val="3134397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KIA-WL-26: Dust Deposition to </a:t>
            </a:r>
            <a:r>
              <a:rPr lang="en-CA" dirty="0" err="1"/>
              <a:t>Nippisar</a:t>
            </a:r>
            <a:r>
              <a:rPr lang="en-CA" dirty="0"/>
              <a:t> </a:t>
            </a:r>
            <a:r>
              <a:rPr lang="en-CA" dirty="0" smtClean="0"/>
              <a:t>Lake</a:t>
            </a:r>
            <a:br>
              <a:rPr lang="en-CA" dirty="0" smtClean="0"/>
            </a:br>
            <a:r>
              <a:rPr lang="en-US" dirty="0" smtClean="0"/>
              <a:t>KIA-WL-26</a:t>
            </a:r>
            <a:r>
              <a:rPr lang="en-US" dirty="0"/>
              <a:t>: </a:t>
            </a:r>
            <a:r>
              <a:rPr lang="en-US" dirty="0" err="1"/>
              <a:t>ᐳᔪᖄᑖᖃᓕᖅᑎᑦᑎᓂᖅ</a:t>
            </a:r>
            <a:r>
              <a:rPr lang="en-US" dirty="0"/>
              <a:t> </a:t>
            </a:r>
            <a:r>
              <a:rPr lang="en-US" dirty="0" err="1"/>
              <a:t>ᑕᓯᓐᓈᕐᒥᒃ</a:t>
            </a:r>
            <a:r>
              <a:rPr lang="en-US" dirty="0"/>
              <a:t/>
            </a:r>
            <a:br>
              <a:rPr lang="en-US" dirty="0"/>
            </a:br>
            <a:endParaRPr lang="en-CA" dirty="0"/>
          </a:p>
        </p:txBody>
      </p:sp>
      <p:sp>
        <p:nvSpPr>
          <p:cNvPr id="4" name="Content Placeholder 3"/>
          <p:cNvSpPr>
            <a:spLocks noGrp="1"/>
          </p:cNvSpPr>
          <p:nvPr>
            <p:ph sz="half" idx="2"/>
          </p:nvPr>
        </p:nvSpPr>
        <p:spPr/>
        <p:txBody>
          <a:bodyPr>
            <a:normAutofit/>
          </a:bodyPr>
          <a:lstStyle/>
          <a:p>
            <a:r>
              <a:rPr lang="en-CA" dirty="0"/>
              <a:t>Alternative road routes are being discussed with the hamlet council of Rankin Inlet</a:t>
            </a:r>
          </a:p>
        </p:txBody>
      </p:sp>
      <p:sp>
        <p:nvSpPr>
          <p:cNvPr id="6" name="Content Placeholder 5"/>
          <p:cNvSpPr>
            <a:spLocks noGrp="1"/>
          </p:cNvSpPr>
          <p:nvPr>
            <p:ph sz="quarter" idx="4"/>
          </p:nvPr>
        </p:nvSpPr>
        <p:spPr/>
        <p:txBody>
          <a:bodyPr>
            <a:normAutofit/>
          </a:bodyPr>
          <a:lstStyle/>
          <a:p>
            <a:pPr lvl="0"/>
            <a:r>
              <a:rPr lang="en-US" dirty="0" err="1" smtClean="0"/>
              <a:t>ᐊᓯᐊᒍᑦ</a:t>
            </a:r>
            <a:r>
              <a:rPr lang="en-US" dirty="0" smtClean="0"/>
              <a:t> </a:t>
            </a:r>
            <a:r>
              <a:rPr lang="en-US" dirty="0" err="1"/>
              <a:t>ᐊᑉᖁᓯᐅᕋᔭᕐᓂᖅ</a:t>
            </a:r>
            <a:r>
              <a:rPr lang="en-US" dirty="0"/>
              <a:t> </a:t>
            </a:r>
            <a:r>
              <a:rPr lang="en-US" dirty="0" err="1"/>
              <a:t>ᒫᓇ</a:t>
            </a:r>
            <a:r>
              <a:rPr lang="en-US" dirty="0"/>
              <a:t> </a:t>
            </a:r>
            <a:r>
              <a:rPr lang="en-US" dirty="0" err="1"/>
              <a:t>ᐅᖃᐅᓯᐅᔪᖅ</a:t>
            </a:r>
            <a:r>
              <a:rPr lang="en-US" dirty="0"/>
              <a:t> </a:t>
            </a:r>
            <a:r>
              <a:rPr lang="en-US" dirty="0" err="1"/>
              <a:t>ᕼᐊᒻᓕᑦᑯᑦ</a:t>
            </a:r>
            <a:r>
              <a:rPr lang="en-US" dirty="0"/>
              <a:t> </a:t>
            </a:r>
            <a:r>
              <a:rPr lang="en-US" dirty="0" err="1"/>
              <a:t>ᑲᑎᒪᔨᖏᓐᓄᑦ</a:t>
            </a:r>
            <a:r>
              <a:rPr lang="en-US" dirty="0"/>
              <a:t> </a:t>
            </a:r>
            <a:r>
              <a:rPr lang="en-US" dirty="0" err="1"/>
              <a:t>ᑲᖏᖅᖠᓂᕐᒥ</a:t>
            </a:r>
            <a:endParaRPr lang="en-US" dirty="0"/>
          </a:p>
        </p:txBody>
      </p:sp>
      <p:sp>
        <p:nvSpPr>
          <p:cNvPr id="7" name="Text Placeholder 2"/>
          <p:cNvSpPr>
            <a:spLocks noGrp="1"/>
          </p:cNvSpPr>
          <p:nvPr>
            <p:ph type="body" idx="1"/>
          </p:nvPr>
        </p:nvSpPr>
        <p:spPr>
          <a:solidFill>
            <a:srgbClr val="00B050"/>
          </a:solidFill>
        </p:spPr>
        <p:txBody>
          <a:bodyPr>
            <a:normAutofit lnSpcReduction="10000"/>
          </a:bodyPr>
          <a:lstStyle/>
          <a:p>
            <a:r>
              <a:rPr lang="en-CA" dirty="0" smtClean="0">
                <a:solidFill>
                  <a:schemeClr val="bg1"/>
                </a:solidFill>
              </a:rPr>
              <a:t>Resolution</a:t>
            </a:r>
            <a:endParaRPr lang="en-CA" dirty="0">
              <a:solidFill>
                <a:schemeClr val="bg1"/>
              </a:solidFill>
            </a:endParaRPr>
          </a:p>
        </p:txBody>
      </p:sp>
      <p:sp>
        <p:nvSpPr>
          <p:cNvPr id="10" name="Text Placeholder 4"/>
          <p:cNvSpPr>
            <a:spLocks noGrp="1"/>
          </p:cNvSpPr>
          <p:nvPr>
            <p:ph type="body" sz="quarter" idx="3"/>
          </p:nvPr>
        </p:nvSpPr>
        <p:spPr>
          <a:solidFill>
            <a:srgbClr val="00B050"/>
          </a:solidFill>
        </p:spPr>
        <p:txBody>
          <a:bodyPr>
            <a:normAutofit lnSpcReduction="10000"/>
          </a:bodyPr>
          <a:lstStyle/>
          <a:p>
            <a:r>
              <a:rPr lang="en-US" dirty="0" err="1"/>
              <a:t>ᐋᖅᑭᒋᐊᕈᑦ</a:t>
            </a:r>
            <a:endParaRPr lang="en-US" dirty="0"/>
          </a:p>
        </p:txBody>
      </p:sp>
    </p:spTree>
    <p:extLst>
      <p:ext uri="{BB962C8B-B14F-4D97-AF65-F5344CB8AC3E}">
        <p14:creationId xmlns:p14="http://schemas.microsoft.com/office/powerpoint/2010/main" val="1045606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dirty="0" smtClean="0"/>
              <a:t>Unresolved Issues</a:t>
            </a:r>
            <a:endParaRPr lang="en-CA" dirty="0"/>
          </a:p>
        </p:txBody>
      </p:sp>
      <p:sp>
        <p:nvSpPr>
          <p:cNvPr id="10" name="Text Placeholder 9"/>
          <p:cNvSpPr>
            <a:spLocks noGrp="1"/>
          </p:cNvSpPr>
          <p:nvPr>
            <p:ph type="body" idx="1"/>
          </p:nvPr>
        </p:nvSpPr>
        <p:spPr>
          <a:xfrm>
            <a:off x="722313" y="4626865"/>
            <a:ext cx="7772400" cy="386311"/>
          </a:xfrm>
          <a:solidFill>
            <a:srgbClr val="FFC000"/>
          </a:solidFill>
        </p:spPr>
        <p:txBody>
          <a:bodyPr>
            <a:noAutofit/>
          </a:bodyPr>
          <a:lstStyle/>
          <a:p>
            <a:r>
              <a:rPr lang="en-US" dirty="0" err="1" smtClean="0"/>
              <a:t>ᐃᓱᒫᓗᑏᑦ</a:t>
            </a:r>
            <a:r>
              <a:rPr lang="en-US" dirty="0" smtClean="0"/>
              <a:t> </a:t>
            </a:r>
            <a:r>
              <a:rPr lang="en-US" dirty="0" err="1" smtClean="0"/>
              <a:t>ᐱᐋᓂᒃᓯᒪᖏᑦᑐᑦ</a:t>
            </a:r>
            <a:endParaRPr lang="en-US" dirty="0"/>
          </a:p>
        </p:txBody>
      </p:sp>
    </p:spTree>
    <p:extLst>
      <p:ext uri="{BB962C8B-B14F-4D97-AF65-F5344CB8AC3E}">
        <p14:creationId xmlns:p14="http://schemas.microsoft.com/office/powerpoint/2010/main" val="1705956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KIA-WL-27: Reclamation of Dry Stack </a:t>
            </a:r>
            <a:r>
              <a:rPr lang="en-CA" dirty="0" smtClean="0"/>
              <a:t>Tailings</a:t>
            </a:r>
            <a:br>
              <a:rPr lang="en-CA" dirty="0" smtClean="0"/>
            </a:br>
            <a:r>
              <a:rPr lang="en-US" dirty="0" smtClean="0"/>
              <a:t>KIA-WL-27</a:t>
            </a:r>
            <a:r>
              <a:rPr lang="en-US" dirty="0"/>
              <a:t>: </a:t>
            </a:r>
            <a:r>
              <a:rPr lang="en-US" dirty="0" err="1"/>
              <a:t>ᐊᑐᒐᒃᓴᖑᖅᑎᑦᑎᓂᖅ</a:t>
            </a:r>
            <a:r>
              <a:rPr lang="en-US" dirty="0"/>
              <a:t> </a:t>
            </a:r>
            <a:r>
              <a:rPr lang="en-US" dirty="0" err="1"/>
              <a:t>ᐸᓂᖅᑐᓂᒃ</a:t>
            </a:r>
            <a:r>
              <a:rPr lang="en-US" dirty="0"/>
              <a:t> </a:t>
            </a:r>
            <a:r>
              <a:rPr lang="en-US" dirty="0" err="1"/>
              <a:t>ᐅᔭᕋᒃᓴᐃᔭᕐᕕᐅᔪᕕᓂᕐᓂᒃ</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smtClean="0"/>
              <a:t>Concern regarding the </a:t>
            </a:r>
            <a:r>
              <a:rPr lang="en-CA" dirty="0"/>
              <a:t>time line for progressive reclamation of the dry stack tailings.</a:t>
            </a:r>
          </a:p>
        </p:txBody>
      </p:sp>
      <p:sp>
        <p:nvSpPr>
          <p:cNvPr id="5"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
        <p:nvSpPr>
          <p:cNvPr id="6" name="Content Placeholder 5"/>
          <p:cNvSpPr>
            <a:spLocks noGrp="1"/>
          </p:cNvSpPr>
          <p:nvPr>
            <p:ph sz="quarter" idx="4"/>
          </p:nvPr>
        </p:nvSpPr>
        <p:spPr/>
        <p:txBody>
          <a:bodyPr>
            <a:normAutofit/>
          </a:bodyPr>
          <a:lstStyle/>
          <a:p>
            <a:r>
              <a:rPr lang="en-US" dirty="0" err="1" smtClean="0"/>
              <a:t>ᐃᓱᒫᓗᑦ</a:t>
            </a:r>
            <a:r>
              <a:rPr lang="en-US" dirty="0" smtClean="0"/>
              <a:t> </a:t>
            </a:r>
            <a:r>
              <a:rPr lang="en-US" dirty="0" err="1"/>
              <a:t>ᐊᑯᓂᐆᓂᕆᓂᐊᖅᑕᖓ</a:t>
            </a:r>
            <a:r>
              <a:rPr lang="en-US" dirty="0"/>
              <a:t> </a:t>
            </a:r>
            <a:r>
              <a:rPr lang="en-US" dirty="0" err="1"/>
              <a:t>ᐊᑐᒐᒃᓴᕈᒃᑲᓐᓂᕈᓐᓇᕐᓂᖏᑦ</a:t>
            </a:r>
            <a:r>
              <a:rPr lang="en-US" dirty="0"/>
              <a:t> </a:t>
            </a:r>
            <a:r>
              <a:rPr lang="en-US" dirty="0" err="1"/>
              <a:t>ᐸᓂᖅᑐᑦ</a:t>
            </a:r>
            <a:r>
              <a:rPr lang="en-US" dirty="0"/>
              <a:t> </a:t>
            </a:r>
            <a:r>
              <a:rPr lang="en-US" dirty="0" err="1"/>
              <a:t>ᐅᔭᒐᒃᑕᖅᑕᐅᓂᑯᕕᓃᑦ</a:t>
            </a:r>
            <a:r>
              <a:rPr lang="en-US" dirty="0"/>
              <a:t>.</a:t>
            </a:r>
          </a:p>
          <a:p>
            <a:r>
              <a:rPr lang="en-US" dirty="0"/>
              <a:t> </a:t>
            </a:r>
          </a:p>
        </p:txBody>
      </p:sp>
    </p:spTree>
    <p:extLst>
      <p:ext uri="{BB962C8B-B14F-4D97-AF65-F5344CB8AC3E}">
        <p14:creationId xmlns:p14="http://schemas.microsoft.com/office/powerpoint/2010/main" val="1862979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KIA-WL-27</a:t>
            </a:r>
            <a:r>
              <a:rPr lang="en-CA" dirty="0"/>
              <a:t>: Reclamation of Dry Stack </a:t>
            </a:r>
            <a:r>
              <a:rPr lang="en-CA" dirty="0" smtClean="0"/>
              <a:t>Tailing</a:t>
            </a:r>
            <a:br>
              <a:rPr lang="en-CA" dirty="0" smtClean="0"/>
            </a:br>
            <a:r>
              <a:rPr lang="en-US" dirty="0" smtClean="0"/>
              <a:t>KIA-WL-27</a:t>
            </a:r>
            <a:r>
              <a:rPr lang="en-US" dirty="0"/>
              <a:t>: </a:t>
            </a:r>
            <a:r>
              <a:rPr lang="en-US" dirty="0" err="1"/>
              <a:t>ᐊᑐᒐᒃᓴᖑᖅᑎᑦᑎᓂᖅ</a:t>
            </a:r>
            <a:r>
              <a:rPr lang="en-US" dirty="0"/>
              <a:t> </a:t>
            </a:r>
            <a:r>
              <a:rPr lang="en-US" dirty="0" err="1"/>
              <a:t>ᐸᓂᖅᑐᓂᒃ</a:t>
            </a:r>
            <a:r>
              <a:rPr lang="en-US" dirty="0"/>
              <a:t> </a:t>
            </a:r>
            <a:r>
              <a:rPr lang="en-US" dirty="0" err="1"/>
              <a:t>ᐅᔭᕋᒃᓴᐃᔭᕐᕕᐅᔪᕕᓂᕐᓂᒃ</a:t>
            </a:r>
            <a:r>
              <a:rPr lang="en-US" dirty="0"/>
              <a:t/>
            </a:r>
            <a:br>
              <a:rPr lang="en-US" dirty="0"/>
            </a:br>
            <a:endParaRPr lang="en-CA" dirty="0"/>
          </a:p>
        </p:txBody>
      </p:sp>
      <p:sp>
        <p:nvSpPr>
          <p:cNvPr id="4" name="Content Placeholder 3"/>
          <p:cNvSpPr>
            <a:spLocks noGrp="1"/>
          </p:cNvSpPr>
          <p:nvPr>
            <p:ph sz="half" idx="2"/>
          </p:nvPr>
        </p:nvSpPr>
        <p:spPr/>
        <p:txBody>
          <a:bodyPr>
            <a:normAutofit/>
          </a:bodyPr>
          <a:lstStyle/>
          <a:p>
            <a:r>
              <a:rPr lang="en-CA" dirty="0" smtClean="0"/>
              <a:t>AEM </a:t>
            </a:r>
            <a:r>
              <a:rPr lang="en-CA" dirty="0"/>
              <a:t>has indicated progressive reclamation will be started in year </a:t>
            </a:r>
            <a:r>
              <a:rPr lang="en-CA" dirty="0" smtClean="0"/>
              <a:t>7</a:t>
            </a:r>
            <a:endParaRPr lang="en-CA" dirty="0"/>
          </a:p>
        </p:txBody>
      </p:sp>
      <p:sp>
        <p:nvSpPr>
          <p:cNvPr id="6" name="Content Placeholder 5"/>
          <p:cNvSpPr>
            <a:spLocks noGrp="1"/>
          </p:cNvSpPr>
          <p:nvPr>
            <p:ph sz="quarter" idx="4"/>
          </p:nvPr>
        </p:nvSpPr>
        <p:spPr/>
        <p:txBody>
          <a:bodyPr>
            <a:normAutofit/>
          </a:bodyPr>
          <a:lstStyle/>
          <a:p>
            <a:pPr lvl="0"/>
            <a:r>
              <a:rPr lang="en-US" dirty="0" smtClean="0"/>
              <a:t>AEM </a:t>
            </a:r>
            <a:r>
              <a:rPr lang="en-US" dirty="0" err="1"/>
              <a:t>ᓇᓗᓇᐃᖅᓯᒪᔪᑦ</a:t>
            </a:r>
            <a:r>
              <a:rPr lang="en-US" dirty="0"/>
              <a:t> </a:t>
            </a:r>
            <a:r>
              <a:rPr lang="en-US" dirty="0" err="1"/>
              <a:t>ᐱᓕᕆᐊᖃᒻᒪᕆᖕᓂᖅ</a:t>
            </a:r>
            <a:r>
              <a:rPr lang="en-US" dirty="0"/>
              <a:t> </a:t>
            </a:r>
            <a:r>
              <a:rPr lang="en-US" dirty="0" err="1"/>
              <a:t>ᐅᑎᖅᑎᑦᑎᕙᓪᓕᐊᓂᕐᒥᒃ</a:t>
            </a:r>
            <a:r>
              <a:rPr lang="en-US" dirty="0"/>
              <a:t> </a:t>
            </a:r>
            <a:r>
              <a:rPr lang="en-US" dirty="0" err="1"/>
              <a:t>ᓄᓇᒥᒃ</a:t>
            </a:r>
            <a:r>
              <a:rPr lang="en-US" dirty="0"/>
              <a:t> </a:t>
            </a:r>
            <a:r>
              <a:rPr lang="en-US" dirty="0" err="1"/>
              <a:t>ᑕᐅᑦᑐᕆᓚᐅᖅᑕᖓᓄᑦ</a:t>
            </a:r>
            <a:r>
              <a:rPr lang="en-US" dirty="0"/>
              <a:t> </a:t>
            </a:r>
            <a:r>
              <a:rPr lang="en-US" dirty="0" err="1"/>
              <a:t>ᐱᒋᐊᕐᓂᐊᖅ</a:t>
            </a:r>
            <a:r>
              <a:rPr lang="en-US" dirty="0"/>
              <a:t> </a:t>
            </a:r>
            <a:r>
              <a:rPr lang="en-US" dirty="0" err="1"/>
              <a:t>ᐅᑭᐅᖅ</a:t>
            </a:r>
            <a:r>
              <a:rPr lang="en-US" dirty="0"/>
              <a:t> 7 </a:t>
            </a:r>
            <a:r>
              <a:rPr lang="en-US" dirty="0" err="1"/>
              <a:t>ᖓᓂ</a:t>
            </a:r>
            <a:endParaRPr lang="en-US" dirty="0"/>
          </a:p>
        </p:txBody>
      </p:sp>
      <p:sp>
        <p:nvSpPr>
          <p:cNvPr id="7" name="Text Placeholder 2"/>
          <p:cNvSpPr>
            <a:spLocks noGrp="1"/>
          </p:cNvSpPr>
          <p:nvPr>
            <p:ph type="body" idx="1"/>
          </p:nvPr>
        </p:nvSpPr>
        <p:spPr>
          <a:solidFill>
            <a:srgbClr val="00B050"/>
          </a:solidFill>
        </p:spPr>
        <p:txBody>
          <a:bodyPr>
            <a:normAutofit lnSpcReduction="10000"/>
          </a:bodyPr>
          <a:lstStyle/>
          <a:p>
            <a:r>
              <a:rPr lang="en-CA" dirty="0" smtClean="0">
                <a:solidFill>
                  <a:schemeClr val="bg1"/>
                </a:solidFill>
              </a:rPr>
              <a:t>Resolution</a:t>
            </a:r>
            <a:endParaRPr lang="en-CA" dirty="0">
              <a:solidFill>
                <a:schemeClr val="bg1"/>
              </a:solidFill>
            </a:endParaRPr>
          </a:p>
        </p:txBody>
      </p:sp>
      <p:sp>
        <p:nvSpPr>
          <p:cNvPr id="10" name="Text Placeholder 4"/>
          <p:cNvSpPr>
            <a:spLocks noGrp="1"/>
          </p:cNvSpPr>
          <p:nvPr>
            <p:ph type="body" sz="quarter" idx="3"/>
          </p:nvPr>
        </p:nvSpPr>
        <p:spPr>
          <a:solidFill>
            <a:srgbClr val="00B050"/>
          </a:solidFill>
        </p:spPr>
        <p:txBody>
          <a:bodyPr>
            <a:normAutofit lnSpcReduction="10000"/>
          </a:bodyPr>
          <a:lstStyle/>
          <a:p>
            <a:r>
              <a:rPr lang="en-US" dirty="0" err="1"/>
              <a:t>ᐋᖅᑭᒋᐊᕈᑦ</a:t>
            </a:r>
            <a:endParaRPr lang="en-US" dirty="0"/>
          </a:p>
        </p:txBody>
      </p:sp>
    </p:spTree>
    <p:extLst>
      <p:ext uri="{BB962C8B-B14F-4D97-AF65-F5344CB8AC3E}">
        <p14:creationId xmlns:p14="http://schemas.microsoft.com/office/powerpoint/2010/main" val="3567293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dirty="0" smtClean="0"/>
              <a:t>Questions?</a:t>
            </a:r>
            <a:endParaRPr lang="en-CA" dirty="0"/>
          </a:p>
        </p:txBody>
      </p:sp>
      <p:sp>
        <p:nvSpPr>
          <p:cNvPr id="10" name="Text Placeholder 9"/>
          <p:cNvSpPr>
            <a:spLocks noGrp="1"/>
          </p:cNvSpPr>
          <p:nvPr>
            <p:ph type="body" idx="1"/>
          </p:nvPr>
        </p:nvSpPr>
        <p:spPr/>
        <p:txBody>
          <a:bodyPr/>
          <a:lstStyle/>
          <a:p>
            <a:r>
              <a:rPr lang="en-US" sz="5400" dirty="0" err="1" smtClean="0"/>
              <a:t>ᐊᐱᕐᖅᑯᑏᑦ</a:t>
            </a:r>
            <a:r>
              <a:rPr lang="en-US" sz="5400" dirty="0" smtClean="0"/>
              <a:t> ?</a:t>
            </a:r>
            <a:endParaRPr lang="en-US" sz="5400" dirty="0"/>
          </a:p>
          <a:p>
            <a:endParaRPr lang="en-CA" dirty="0"/>
          </a:p>
        </p:txBody>
      </p:sp>
    </p:spTree>
    <p:extLst>
      <p:ext uri="{BB962C8B-B14F-4D97-AF65-F5344CB8AC3E}">
        <p14:creationId xmlns:p14="http://schemas.microsoft.com/office/powerpoint/2010/main" val="1730845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KIA-WL-05</a:t>
            </a:r>
            <a:r>
              <a:rPr lang="en-CA" dirty="0"/>
              <a:t>: Saline Groundwater </a:t>
            </a:r>
            <a:r>
              <a:rPr lang="en-CA" dirty="0" smtClean="0"/>
              <a:t>Inflows</a:t>
            </a:r>
            <a:br>
              <a:rPr lang="en-CA" dirty="0" smtClean="0"/>
            </a:br>
            <a:r>
              <a:rPr lang="en-US" dirty="0" smtClean="0"/>
              <a:t>KIA-WL-05</a:t>
            </a:r>
            <a:r>
              <a:rPr lang="en-US" dirty="0"/>
              <a:t>: </a:t>
            </a:r>
            <a:r>
              <a:rPr lang="en-US" dirty="0" err="1"/>
              <a:t>ᑕᕆᐅᖃᖅᑐᑦ</a:t>
            </a:r>
            <a:r>
              <a:rPr lang="en-US" dirty="0"/>
              <a:t> </a:t>
            </a:r>
            <a:r>
              <a:rPr lang="en-US" dirty="0" err="1"/>
              <a:t>ᒪᓂᖅᑲᒥ</a:t>
            </a:r>
            <a:r>
              <a:rPr lang="en-US" dirty="0"/>
              <a:t> </a:t>
            </a:r>
            <a:r>
              <a:rPr lang="en-US" dirty="0" err="1"/>
              <a:t>ᐃᒪᐃᑦ</a:t>
            </a:r>
            <a:r>
              <a:rPr lang="en-US" dirty="0"/>
              <a:t> </a:t>
            </a:r>
            <a:r>
              <a:rPr lang="en-US" dirty="0" err="1"/>
              <a:t>ᐃᓗᒻᒧᑦ</a:t>
            </a:r>
            <a:r>
              <a:rPr lang="en-US" dirty="0"/>
              <a:t> </a:t>
            </a:r>
            <a:r>
              <a:rPr lang="en-US" dirty="0" err="1"/>
              <a:t>ᑰᖕᓂᖏᑦ</a:t>
            </a:r>
            <a:endParaRPr lang="en-US"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a:bodyPr>
          <a:lstStyle/>
          <a:p>
            <a:r>
              <a:rPr lang="en-CA" dirty="0"/>
              <a:t>S</a:t>
            </a:r>
            <a:r>
              <a:rPr lang="en-CA" dirty="0" smtClean="0"/>
              <a:t>aline </a:t>
            </a:r>
            <a:r>
              <a:rPr lang="en-CA" dirty="0"/>
              <a:t>groundwater </a:t>
            </a:r>
            <a:r>
              <a:rPr lang="en-CA" dirty="0" smtClean="0"/>
              <a:t>is projected </a:t>
            </a:r>
            <a:r>
              <a:rPr lang="en-CA" dirty="0"/>
              <a:t>to flow into the underground </a:t>
            </a:r>
            <a:r>
              <a:rPr lang="en-CA" dirty="0" smtClean="0"/>
              <a:t>works</a:t>
            </a:r>
          </a:p>
          <a:p>
            <a:r>
              <a:rPr lang="en-CA" dirty="0" smtClean="0"/>
              <a:t>The </a:t>
            </a:r>
            <a:r>
              <a:rPr lang="en-CA" dirty="0"/>
              <a:t>Water Management Plan does not provide full details for </a:t>
            </a:r>
            <a:r>
              <a:rPr lang="en-CA" dirty="0" smtClean="0"/>
              <a:t>long term saline water management and disposal</a:t>
            </a:r>
          </a:p>
          <a:p>
            <a:r>
              <a:rPr lang="en-CA" dirty="0" smtClean="0"/>
              <a:t>Saline discharges may cause negative impacts to the receiving environment</a:t>
            </a:r>
          </a:p>
          <a:p>
            <a:endParaRPr lang="en-CA" dirty="0"/>
          </a:p>
          <a:p>
            <a:endParaRPr lang="en-CA" dirty="0"/>
          </a:p>
        </p:txBody>
      </p:sp>
      <p:sp>
        <p:nvSpPr>
          <p:cNvPr id="5" name="Text Placeholder 4"/>
          <p:cNvSpPr>
            <a:spLocks noGrp="1"/>
          </p:cNvSpPr>
          <p:nvPr>
            <p:ph type="body" sz="quarter" idx="3"/>
          </p:nvPr>
        </p:nvSpPr>
        <p:spPr/>
        <p:txBody>
          <a:bodyPr>
            <a:normAutofit lnSpcReduction="10000"/>
          </a:bodyPr>
          <a:lstStyle/>
          <a:p>
            <a:r>
              <a:rPr lang="en-US" dirty="0" err="1"/>
              <a:t>ᐃᓱᒫᓘᑦ</a:t>
            </a:r>
            <a:endParaRPr lang="en-US" dirty="0"/>
          </a:p>
        </p:txBody>
      </p:sp>
      <p:sp>
        <p:nvSpPr>
          <p:cNvPr id="6" name="Content Placeholder 5"/>
          <p:cNvSpPr>
            <a:spLocks noGrp="1"/>
          </p:cNvSpPr>
          <p:nvPr>
            <p:ph sz="quarter" idx="4"/>
          </p:nvPr>
        </p:nvSpPr>
        <p:spPr/>
        <p:txBody>
          <a:bodyPr>
            <a:normAutofit lnSpcReduction="10000"/>
          </a:bodyPr>
          <a:lstStyle/>
          <a:p>
            <a:pPr lvl="0"/>
            <a:r>
              <a:rPr lang="en-US" dirty="0" err="1" smtClean="0"/>
              <a:t>ᑕᕆᐅᓖᑦ</a:t>
            </a:r>
            <a:r>
              <a:rPr lang="en-US" dirty="0" smtClean="0"/>
              <a:t> </a:t>
            </a:r>
            <a:r>
              <a:rPr lang="en-US" dirty="0" err="1"/>
              <a:t>ᐃᒪᐃᑦ</a:t>
            </a:r>
            <a:r>
              <a:rPr lang="en-US" dirty="0"/>
              <a:t> </a:t>
            </a:r>
            <a:r>
              <a:rPr lang="en-US" dirty="0" err="1"/>
              <a:t>ᓄᓇᒥᑦ</a:t>
            </a:r>
            <a:r>
              <a:rPr lang="en-US" dirty="0"/>
              <a:t> </a:t>
            </a:r>
            <a:r>
              <a:rPr lang="en-US" dirty="0" err="1"/>
              <a:t>ᑰᖕᓂᐊᕋᓱᒋᔭᐅᕗᑦ</a:t>
            </a:r>
            <a:r>
              <a:rPr lang="en-US" dirty="0"/>
              <a:t> </a:t>
            </a:r>
            <a:r>
              <a:rPr lang="en-US" dirty="0" err="1"/>
              <a:t>ᓄᓇᐅᑉ</a:t>
            </a:r>
            <a:r>
              <a:rPr lang="en-US" dirty="0"/>
              <a:t> </a:t>
            </a:r>
            <a:r>
              <a:rPr lang="en-US" dirty="0" err="1"/>
              <a:t>ᐃᓗᐋᓄᑦ</a:t>
            </a:r>
            <a:endParaRPr lang="en-US" dirty="0"/>
          </a:p>
          <a:p>
            <a:pPr lvl="0"/>
            <a:r>
              <a:rPr lang="en-US" dirty="0" err="1"/>
              <a:t>ᐃᒪᕐᒥᒃ</a:t>
            </a:r>
            <a:r>
              <a:rPr lang="en-US" dirty="0"/>
              <a:t> </a:t>
            </a:r>
            <a:r>
              <a:rPr lang="en-US" dirty="0" err="1"/>
              <a:t>ᐊᐅᓚᑦᑎᓂᐊᕐᓃᑦ</a:t>
            </a:r>
            <a:r>
              <a:rPr lang="en-US" dirty="0"/>
              <a:t> </a:t>
            </a:r>
            <a:r>
              <a:rPr lang="en-US" dirty="0" err="1"/>
              <a:t>ᐸᕐᓇᒃᓯᒪᔾᔪᑎᖏᑦ</a:t>
            </a:r>
            <a:r>
              <a:rPr lang="en-US" dirty="0"/>
              <a:t> </a:t>
            </a:r>
            <a:r>
              <a:rPr lang="en-US" dirty="0" err="1"/>
              <a:t>ᓇᓗᓇᐃᕆᓯᒫᓂᖏᑐᑦ</a:t>
            </a:r>
            <a:r>
              <a:rPr lang="en-US" dirty="0"/>
              <a:t> </a:t>
            </a:r>
            <a:r>
              <a:rPr lang="en-US" dirty="0" err="1"/>
              <a:t>ᖃᓄᖅ</a:t>
            </a:r>
            <a:r>
              <a:rPr lang="en-US" dirty="0"/>
              <a:t> </a:t>
            </a:r>
            <a:r>
              <a:rPr lang="en-US" dirty="0" err="1"/>
              <a:t>ᐃᒃᐲᒡᓇᕐᓂᖃᕈᒫᕐᒪᖔᑦ</a:t>
            </a:r>
            <a:r>
              <a:rPr lang="en-US" dirty="0"/>
              <a:t> </a:t>
            </a:r>
            <a:r>
              <a:rPr lang="en-US" dirty="0" err="1"/>
              <a:t>ᐅᑭᐅᑦ</a:t>
            </a:r>
            <a:r>
              <a:rPr lang="en-US" dirty="0"/>
              <a:t> </a:t>
            </a:r>
            <a:r>
              <a:rPr lang="en-US" dirty="0" err="1"/>
              <a:t>ᐊᒥᓱᑦ</a:t>
            </a:r>
            <a:r>
              <a:rPr lang="en-US" dirty="0"/>
              <a:t> </a:t>
            </a:r>
            <a:r>
              <a:rPr lang="en-US" dirty="0" err="1"/>
              <a:t>ᓈᒃᐸᑕ</a:t>
            </a:r>
            <a:r>
              <a:rPr lang="en-US" dirty="0"/>
              <a:t> </a:t>
            </a:r>
            <a:r>
              <a:rPr lang="en-US" dirty="0" err="1"/>
              <a:t>ᖃᓄᐃᓐᓂᐊᕐᒪᖔᑦ</a:t>
            </a:r>
            <a:r>
              <a:rPr lang="en-US" dirty="0"/>
              <a:t> </a:t>
            </a:r>
            <a:r>
              <a:rPr lang="en-US" dirty="0" err="1"/>
              <a:t>ᐊᒻᒪ</a:t>
            </a:r>
            <a:r>
              <a:rPr lang="en-US" dirty="0"/>
              <a:t> </a:t>
            </a:r>
            <a:r>
              <a:rPr lang="en-US" dirty="0" err="1"/>
              <a:t>ᖃᓄᖅ</a:t>
            </a:r>
            <a:r>
              <a:rPr lang="en-US" dirty="0"/>
              <a:t> </a:t>
            </a:r>
            <a:r>
              <a:rPr lang="en-US" dirty="0" err="1"/>
              <a:t>ᐊᒃᑐᖅᑕᐅᓂᐊᕐᒪᖓᑦ</a:t>
            </a:r>
            <a:r>
              <a:rPr lang="en-US" dirty="0"/>
              <a:t>.</a:t>
            </a:r>
          </a:p>
          <a:p>
            <a:pPr lvl="0"/>
            <a:r>
              <a:rPr lang="en-US" dirty="0" err="1"/>
              <a:t>ᑕᕆᐅᖃᕐᓃᑦ</a:t>
            </a:r>
            <a:r>
              <a:rPr lang="en-US" dirty="0"/>
              <a:t> </a:t>
            </a:r>
            <a:r>
              <a:rPr lang="en-US" dirty="0" err="1"/>
              <a:t>ᐊᓂᐋᕙᓪᓕᐋᔪᑦ</a:t>
            </a:r>
            <a:r>
              <a:rPr lang="en-US" dirty="0"/>
              <a:t> </a:t>
            </a:r>
            <a:r>
              <a:rPr lang="en-US" dirty="0" err="1"/>
              <a:t>ᐊᕙᑎᒧᑦ</a:t>
            </a:r>
            <a:r>
              <a:rPr lang="en-US" dirty="0"/>
              <a:t> </a:t>
            </a:r>
            <a:r>
              <a:rPr lang="en-US" dirty="0" err="1"/>
              <a:t>ᐱᐅᖏᓐᓂᖃᑐᐃᓐᓇᕆᐊᓖᑦ</a:t>
            </a:r>
            <a:r>
              <a:rPr lang="en-US" dirty="0"/>
              <a:t>.</a:t>
            </a:r>
          </a:p>
        </p:txBody>
      </p:sp>
    </p:spTree>
    <p:extLst>
      <p:ext uri="{BB962C8B-B14F-4D97-AF65-F5344CB8AC3E}">
        <p14:creationId xmlns:p14="http://schemas.microsoft.com/office/powerpoint/2010/main" val="1323527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KIA-WL-05</a:t>
            </a:r>
            <a:r>
              <a:rPr lang="en-CA" dirty="0"/>
              <a:t>: Saline Groundwater </a:t>
            </a:r>
            <a:r>
              <a:rPr lang="en-CA" dirty="0" err="1" smtClean="0"/>
              <a:t>InflowsI</a:t>
            </a:r>
            <a:r>
              <a:rPr lang="en-CA" dirty="0" smtClean="0"/>
              <a:t/>
            </a:r>
            <a:br>
              <a:rPr lang="en-CA" dirty="0" smtClean="0"/>
            </a:br>
            <a:r>
              <a:rPr lang="en-US" dirty="0" smtClean="0"/>
              <a:t>KIA-WL-05</a:t>
            </a:r>
            <a:r>
              <a:rPr lang="en-US" dirty="0"/>
              <a:t>: </a:t>
            </a:r>
            <a:r>
              <a:rPr lang="en-US" dirty="0" err="1" smtClean="0"/>
              <a:t>ᑕᕆᖃᖅᑐᑦ</a:t>
            </a:r>
            <a:r>
              <a:rPr lang="en-US" dirty="0" smtClean="0"/>
              <a:t> </a:t>
            </a:r>
            <a:r>
              <a:rPr lang="en-US" dirty="0" err="1" smtClean="0"/>
              <a:t>ᒪᓂᖅᑲᒥ</a:t>
            </a:r>
            <a:r>
              <a:rPr lang="en-US" dirty="0" smtClean="0"/>
              <a:t> </a:t>
            </a:r>
            <a:r>
              <a:rPr lang="en-US" dirty="0" err="1"/>
              <a:t>ᐃᒪᐃᑦ</a:t>
            </a:r>
            <a:r>
              <a:rPr lang="en-US" dirty="0"/>
              <a:t> </a:t>
            </a:r>
            <a:r>
              <a:rPr lang="en-US" dirty="0" err="1"/>
              <a:t>ᐃᓗᒻᒧᑦ</a:t>
            </a:r>
            <a:r>
              <a:rPr lang="en-US" dirty="0"/>
              <a:t> </a:t>
            </a:r>
            <a:r>
              <a:rPr lang="en-US" dirty="0" err="1"/>
              <a:t>ᑰᖕᓂᖏᑦ</a:t>
            </a:r>
            <a:r>
              <a:rPr lang="en-US" dirty="0"/>
              <a:t/>
            </a:r>
            <a:br>
              <a:rPr lang="en-US" dirty="0"/>
            </a:br>
            <a:endParaRPr lang="en-CA" dirty="0"/>
          </a:p>
        </p:txBody>
      </p:sp>
      <p:sp>
        <p:nvSpPr>
          <p:cNvPr id="4" name="Content Placeholder 3"/>
          <p:cNvSpPr>
            <a:spLocks noGrp="1"/>
          </p:cNvSpPr>
          <p:nvPr>
            <p:ph sz="half" idx="2"/>
          </p:nvPr>
        </p:nvSpPr>
        <p:spPr/>
        <p:txBody>
          <a:bodyPr>
            <a:normAutofit fontScale="85000" lnSpcReduction="10000"/>
          </a:bodyPr>
          <a:lstStyle/>
          <a:p>
            <a:pPr lvl="0"/>
            <a:r>
              <a:rPr lang="en-CA" dirty="0"/>
              <a:t>We recommend that the NWB include a condition in the licence that requires submission of a long-term saline groundwater management plan for approval by the NWB 6 months prior to any planned </a:t>
            </a:r>
            <a:r>
              <a:rPr lang="en-CA" dirty="0" smtClean="0"/>
              <a:t>discharge</a:t>
            </a:r>
            <a:endParaRPr lang="en-CA" dirty="0"/>
          </a:p>
          <a:p>
            <a:pPr lvl="0"/>
            <a:r>
              <a:rPr lang="en-CA" dirty="0" smtClean="0"/>
              <a:t>AEM is working with Environment Canada to resolve regulatory challenges posed by saline discharges to the marine environment</a:t>
            </a:r>
          </a:p>
          <a:p>
            <a:r>
              <a:rPr lang="en-CA" dirty="0" smtClean="0"/>
              <a:t>Environment Canada should commit to provide specific guidance to AEM to regulate discharges within the project timeline</a:t>
            </a:r>
            <a:endParaRPr lang="en-CA" dirty="0"/>
          </a:p>
        </p:txBody>
      </p:sp>
      <p:sp>
        <p:nvSpPr>
          <p:cNvPr id="5" name="Text Placeholder 4"/>
          <p:cNvSpPr>
            <a:spLocks noGrp="1"/>
          </p:cNvSpPr>
          <p:nvPr>
            <p:ph type="body" sz="quarter" idx="3"/>
          </p:nvPr>
        </p:nvSpPr>
        <p:spPr>
          <a:solidFill>
            <a:srgbClr val="FFC000"/>
          </a:solidFill>
        </p:spPr>
        <p:txBody>
          <a:bodyPr>
            <a:normAutofit lnSpcReduction="10000"/>
          </a:bodyPr>
          <a:lstStyle/>
          <a:p>
            <a:r>
              <a:rPr lang="en-US" dirty="0" err="1"/>
              <a:t>ᑐᒃᓯᕋᐅᑦ</a:t>
            </a:r>
            <a:endParaRPr lang="en-US" dirty="0"/>
          </a:p>
        </p:txBody>
      </p:sp>
      <p:sp>
        <p:nvSpPr>
          <p:cNvPr id="6" name="Content Placeholder 5"/>
          <p:cNvSpPr>
            <a:spLocks noGrp="1"/>
          </p:cNvSpPr>
          <p:nvPr>
            <p:ph sz="quarter" idx="4"/>
          </p:nvPr>
        </p:nvSpPr>
        <p:spPr/>
        <p:txBody>
          <a:bodyPr>
            <a:normAutofit fontScale="77500" lnSpcReduction="20000"/>
          </a:bodyPr>
          <a:lstStyle/>
          <a:p>
            <a:pPr lvl="0"/>
            <a:r>
              <a:rPr lang="en-US" dirty="0" err="1" smtClean="0"/>
              <a:t>ᑐᒃᓯᕋᖅᐳᒍᑦ</a:t>
            </a:r>
            <a:r>
              <a:rPr lang="en-US" dirty="0" smtClean="0"/>
              <a:t> </a:t>
            </a:r>
            <a:r>
              <a:rPr lang="en-US" dirty="0"/>
              <a:t>NWB (</a:t>
            </a:r>
            <a:r>
              <a:rPr lang="en-US" dirty="0" err="1"/>
              <a:t>ᐃᒪᓕᕆᔩᑦ</a:t>
            </a:r>
            <a:r>
              <a:rPr lang="en-US" dirty="0"/>
              <a:t>) </a:t>
            </a:r>
            <a:r>
              <a:rPr lang="en-US" dirty="0" err="1"/>
              <a:t>ᐃᓗᓕᖃᖁᑉᓗᒍ</a:t>
            </a:r>
            <a:r>
              <a:rPr lang="en-US" dirty="0"/>
              <a:t> </a:t>
            </a:r>
            <a:r>
              <a:rPr lang="en-US" dirty="0" err="1"/>
              <a:t>ᓚᐃᓴᑖᕈᑎᒥ</a:t>
            </a:r>
            <a:r>
              <a:rPr lang="en-US" dirty="0"/>
              <a:t> </a:t>
            </a:r>
            <a:r>
              <a:rPr lang="en-US" dirty="0" err="1"/>
              <a:t>ᑕᑯᔪᒪᓗᑎᒃ</a:t>
            </a:r>
            <a:r>
              <a:rPr lang="en-US" dirty="0"/>
              <a:t> </a:t>
            </a:r>
            <a:r>
              <a:rPr lang="en-US" dirty="0" err="1"/>
              <a:t>ᐊᑯᓂ</a:t>
            </a:r>
            <a:r>
              <a:rPr lang="en-US" dirty="0"/>
              <a:t> </a:t>
            </a:r>
            <a:r>
              <a:rPr lang="en-US" dirty="0" err="1"/>
              <a:t>ᑕᕆᐅᓖᑦ</a:t>
            </a:r>
            <a:r>
              <a:rPr lang="en-US" dirty="0"/>
              <a:t> </a:t>
            </a:r>
            <a:r>
              <a:rPr lang="en-US" dirty="0" err="1"/>
              <a:t>ᖃᓄᖅ</a:t>
            </a:r>
            <a:r>
              <a:rPr lang="en-US" dirty="0"/>
              <a:t> </a:t>
            </a:r>
            <a:r>
              <a:rPr lang="en-US" dirty="0" err="1"/>
              <a:t>ᐃᒃᐱᖕᓇᕐᓂᖃᕐᓂᐊᕐᒪᖔᑖ</a:t>
            </a:r>
            <a:r>
              <a:rPr lang="en-US" dirty="0"/>
              <a:t> </a:t>
            </a:r>
            <a:r>
              <a:rPr lang="en-US" dirty="0" err="1"/>
              <a:t>ᐊᐅᓚᑦᑎᔾᔪᓂᒥᒃ</a:t>
            </a:r>
            <a:r>
              <a:rPr lang="en-US" dirty="0"/>
              <a:t> </a:t>
            </a:r>
            <a:r>
              <a:rPr lang="en-US" dirty="0" err="1"/>
              <a:t>ᓈᒻᒪᒋᔭᐅᔭᕆᐊᖃᖅᑐᒥᒃ</a:t>
            </a:r>
            <a:r>
              <a:rPr lang="en-US" dirty="0"/>
              <a:t> NWB kunnut6 </a:t>
            </a:r>
            <a:r>
              <a:rPr lang="en-US" dirty="0" err="1"/>
              <a:t>ᑕᖅᑮᑦ</a:t>
            </a:r>
            <a:r>
              <a:rPr lang="en-US" dirty="0"/>
              <a:t> </a:t>
            </a:r>
            <a:r>
              <a:rPr lang="en-US" dirty="0" err="1"/>
              <a:t>ᐱᒋᐊᓚᐅᖅᑎᓐᓇᒋᑦ</a:t>
            </a:r>
            <a:r>
              <a:rPr lang="en-US" dirty="0"/>
              <a:t> </a:t>
            </a:r>
            <a:r>
              <a:rPr lang="en-US" dirty="0" err="1"/>
              <a:t>ᑯᕕᓂᐊᖅᑎᓪᓗᒋᑦ</a:t>
            </a:r>
            <a:r>
              <a:rPr lang="en-US" dirty="0"/>
              <a:t> </a:t>
            </a:r>
            <a:r>
              <a:rPr lang="en-US" dirty="0" err="1"/>
              <a:t>ᑕᕆᐆᓕᖕᓂᒃ</a:t>
            </a:r>
            <a:r>
              <a:rPr lang="en-US" dirty="0"/>
              <a:t> </a:t>
            </a:r>
            <a:r>
              <a:rPr lang="en-US" dirty="0" err="1"/>
              <a:t>ᐃᒪᕐᓂᒃ</a:t>
            </a:r>
            <a:r>
              <a:rPr lang="en-US" dirty="0"/>
              <a:t>.</a:t>
            </a:r>
          </a:p>
          <a:p>
            <a:pPr lvl="0"/>
            <a:r>
              <a:rPr lang="en-US" dirty="0"/>
              <a:t>AEM </a:t>
            </a:r>
            <a:r>
              <a:rPr lang="en-US" dirty="0" err="1"/>
              <a:t>ᐱᓕᕆᖃᑎᖃᖅᑐᑦ</a:t>
            </a:r>
            <a:r>
              <a:rPr lang="en-US" dirty="0"/>
              <a:t> </a:t>
            </a:r>
            <a:r>
              <a:rPr lang="en-US" dirty="0" err="1"/>
              <a:t>ᑲᓇᑕᒥ</a:t>
            </a:r>
            <a:r>
              <a:rPr lang="en-US" dirty="0"/>
              <a:t> </a:t>
            </a:r>
            <a:r>
              <a:rPr lang="en-US" dirty="0" err="1"/>
              <a:t>ᐊᕙᑎᓕᕆᔨᒃᑯᓐᓂᒃ</a:t>
            </a:r>
            <a:r>
              <a:rPr lang="en-US" dirty="0"/>
              <a:t> </a:t>
            </a:r>
            <a:r>
              <a:rPr lang="en-US" dirty="0" err="1"/>
              <a:t>ᐊᖅᑭᒃᓯᓇᓱᒃᖢᑎᒃ</a:t>
            </a:r>
            <a:r>
              <a:rPr lang="en-US" dirty="0"/>
              <a:t> </a:t>
            </a:r>
            <a:r>
              <a:rPr lang="en-US" dirty="0" err="1"/>
              <a:t>ᒪᓕᒐᕐᓂᒃ</a:t>
            </a:r>
            <a:r>
              <a:rPr lang="en-US" dirty="0"/>
              <a:t> </a:t>
            </a:r>
            <a:r>
              <a:rPr lang="en-US" dirty="0" err="1"/>
              <a:t>ᐃᖢᐊᖏᓕᐆᕈᑕᐅᔪᓂᒃ</a:t>
            </a:r>
            <a:r>
              <a:rPr lang="en-US" dirty="0"/>
              <a:t> </a:t>
            </a:r>
            <a:r>
              <a:rPr lang="en-US" dirty="0" err="1"/>
              <a:t>ᑕᕆᐅᖃᖅᑐᓂᒃ</a:t>
            </a:r>
            <a:r>
              <a:rPr lang="en-US" dirty="0"/>
              <a:t> </a:t>
            </a:r>
            <a:r>
              <a:rPr lang="en-US" dirty="0" err="1"/>
              <a:t>ᑯᕕᓯᓂᐅᑉ</a:t>
            </a:r>
            <a:r>
              <a:rPr lang="en-US" dirty="0"/>
              <a:t> </a:t>
            </a:r>
            <a:r>
              <a:rPr lang="en-US" dirty="0" err="1"/>
              <a:t>ᒥᒃᓵᓄᑦ</a:t>
            </a:r>
            <a:r>
              <a:rPr lang="en-US" dirty="0"/>
              <a:t> </a:t>
            </a:r>
            <a:r>
              <a:rPr lang="en-US" dirty="0" err="1"/>
              <a:t>ᐃᒃᐱᖕᓇᕐᓂᖃᕈᓐᓇᕐᓂᖏᓐᓂᒃ</a:t>
            </a:r>
            <a:r>
              <a:rPr lang="en-US" dirty="0"/>
              <a:t> </a:t>
            </a:r>
            <a:r>
              <a:rPr lang="en-US" dirty="0" err="1"/>
              <a:t>ᐃᒪᕐᒥᐅᑕᓄᑦ</a:t>
            </a:r>
            <a:r>
              <a:rPr lang="en-US" dirty="0"/>
              <a:t>.</a:t>
            </a:r>
          </a:p>
          <a:p>
            <a:pPr lvl="0"/>
            <a:r>
              <a:rPr lang="en-US" dirty="0" err="1"/>
              <a:t>ᐊᕙᑎᓕᕆᔨᒃᑯᑦ</a:t>
            </a:r>
            <a:r>
              <a:rPr lang="en-US" dirty="0"/>
              <a:t> </a:t>
            </a:r>
            <a:r>
              <a:rPr lang="en-US" dirty="0" err="1"/>
              <a:t>ᑲᓇᑕᒥ</a:t>
            </a:r>
            <a:r>
              <a:rPr lang="en-US" dirty="0"/>
              <a:t> </a:t>
            </a:r>
            <a:r>
              <a:rPr lang="en-US" dirty="0" err="1"/>
              <a:t>ᒪᓕᒐᒃᓴᓂᒃ</a:t>
            </a:r>
            <a:r>
              <a:rPr lang="en-US" dirty="0"/>
              <a:t> </a:t>
            </a:r>
            <a:r>
              <a:rPr lang="en-US" dirty="0" err="1"/>
              <a:t>ᓴᖅᑭᑦᑎᔭᕆᐊᖃᕋᔭᕐᒪᑕ</a:t>
            </a:r>
            <a:r>
              <a:rPr lang="en-US" dirty="0"/>
              <a:t> AEM </a:t>
            </a:r>
            <a:r>
              <a:rPr lang="en-US" dirty="0" err="1"/>
              <a:t>ᑯᓐᓄᑦ</a:t>
            </a:r>
            <a:r>
              <a:rPr lang="en-US" dirty="0"/>
              <a:t> </a:t>
            </a:r>
            <a:r>
              <a:rPr lang="en-US" dirty="0" err="1"/>
              <a:t>ᐊᐅᓚᑦᑐᓐᓇᕐᓂᐊᕐᓗᒋᑦ</a:t>
            </a:r>
            <a:r>
              <a:rPr lang="en-US" dirty="0"/>
              <a:t> </a:t>
            </a:r>
            <a:r>
              <a:rPr lang="en-US" dirty="0" err="1"/>
              <a:t>ᑯᕕᓯᖃᑦᑕᕐᓂᐅᓂᐊᖅᑐᑦ</a:t>
            </a:r>
            <a:r>
              <a:rPr lang="en-US" dirty="0"/>
              <a:t> </a:t>
            </a:r>
            <a:r>
              <a:rPr lang="en-US" dirty="0" err="1" smtClean="0"/>
              <a:t>ᓈᒪᓇᖅᓯᒪᓗᒋᑦ</a:t>
            </a:r>
            <a:endParaRPr lang="en-US" dirty="0"/>
          </a:p>
        </p:txBody>
      </p:sp>
      <p:sp>
        <p:nvSpPr>
          <p:cNvPr id="9" name="Text Placeholder 2"/>
          <p:cNvSpPr>
            <a:spLocks noGrp="1"/>
          </p:cNvSpPr>
          <p:nvPr>
            <p:ph type="body" idx="1"/>
          </p:nvPr>
        </p:nvSpPr>
        <p:spPr>
          <a:solidFill>
            <a:srgbClr val="FFC000"/>
          </a:solidFill>
        </p:spPr>
        <p:txBody>
          <a:bodyPr>
            <a:normAutofit lnSpcReduction="10000"/>
          </a:bodyPr>
          <a:lstStyle/>
          <a:p>
            <a:r>
              <a:rPr lang="en-CA" dirty="0"/>
              <a:t>Request</a:t>
            </a:r>
          </a:p>
        </p:txBody>
      </p:sp>
    </p:spTree>
    <p:extLst>
      <p:ext uri="{BB962C8B-B14F-4D97-AF65-F5344CB8AC3E}">
        <p14:creationId xmlns:p14="http://schemas.microsoft.com/office/powerpoint/2010/main" val="2613422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KIA-WL-06</a:t>
            </a:r>
            <a:r>
              <a:rPr lang="en-CA" dirty="0"/>
              <a:t>: Site-Specific Water Quality Objective </a:t>
            </a:r>
            <a:r>
              <a:rPr lang="en-CA" dirty="0" smtClean="0"/>
              <a:t>Derivation</a:t>
            </a:r>
            <a:br>
              <a:rPr lang="en-CA" dirty="0" smtClean="0"/>
            </a:br>
            <a:r>
              <a:rPr lang="en-US" dirty="0" smtClean="0"/>
              <a:t>KIA-WL-06</a:t>
            </a:r>
            <a:r>
              <a:rPr lang="en-US" dirty="0"/>
              <a:t>: </a:t>
            </a:r>
            <a:r>
              <a:rPr lang="en-US" dirty="0" err="1"/>
              <a:t>ᐱᓕᕆᕝᕕᐅᔪᒧᑦ</a:t>
            </a:r>
            <a:r>
              <a:rPr lang="en-US" dirty="0"/>
              <a:t> </a:t>
            </a:r>
            <a:r>
              <a:rPr lang="en-US" dirty="0" err="1"/>
              <a:t>ᑐᕌᖅᑐᑦ</a:t>
            </a:r>
            <a:r>
              <a:rPr lang="en-US" dirty="0"/>
              <a:t> </a:t>
            </a:r>
            <a:r>
              <a:rPr lang="en-US" dirty="0" err="1"/>
              <a:t>ᐃᒪᖃᑦᑎᐊᕐᓂᐅᑉ</a:t>
            </a:r>
            <a:r>
              <a:rPr lang="en-US" dirty="0"/>
              <a:t> </a:t>
            </a:r>
            <a:r>
              <a:rPr lang="en-US" dirty="0" err="1"/>
              <a:t>ᓴᖅᑭᓐᓂᖏᑦ</a:t>
            </a:r>
            <a:r>
              <a:rPr lang="en-US" dirty="0"/>
              <a:t/>
            </a:r>
            <a:br>
              <a:rPr lang="en-US" dirty="0"/>
            </a:br>
            <a:endParaRPr lang="en-CA" dirty="0"/>
          </a:p>
        </p:txBody>
      </p:sp>
      <p:sp>
        <p:nvSpPr>
          <p:cNvPr id="3" name="Text Placeholder 2"/>
          <p:cNvSpPr>
            <a:spLocks noGrp="1"/>
          </p:cNvSpPr>
          <p:nvPr>
            <p:ph type="body" idx="1"/>
          </p:nvPr>
        </p:nvSpPr>
        <p:spPr/>
        <p:txBody>
          <a:bodyPr>
            <a:normAutofit lnSpcReduction="10000"/>
          </a:bodyPr>
          <a:lstStyle/>
          <a:p>
            <a:r>
              <a:rPr lang="en-CA" dirty="0" smtClean="0"/>
              <a:t>Issue</a:t>
            </a:r>
            <a:endParaRPr lang="en-CA" dirty="0"/>
          </a:p>
        </p:txBody>
      </p:sp>
      <p:sp>
        <p:nvSpPr>
          <p:cNvPr id="4" name="Content Placeholder 3"/>
          <p:cNvSpPr>
            <a:spLocks noGrp="1"/>
          </p:cNvSpPr>
          <p:nvPr>
            <p:ph sz="half" idx="2"/>
          </p:nvPr>
        </p:nvSpPr>
        <p:spPr/>
        <p:txBody>
          <a:bodyPr>
            <a:normAutofit fontScale="92500"/>
          </a:bodyPr>
          <a:lstStyle/>
          <a:p>
            <a:r>
              <a:rPr lang="en-CA" dirty="0" smtClean="0"/>
              <a:t>Site Specific Water Quality Objectives were developed for </a:t>
            </a:r>
            <a:r>
              <a:rPr lang="en-CA" dirty="0"/>
              <a:t>aluminum, fluoride, and </a:t>
            </a:r>
            <a:r>
              <a:rPr lang="en-CA" dirty="0" smtClean="0"/>
              <a:t>iron </a:t>
            </a:r>
            <a:r>
              <a:rPr lang="en-CA" dirty="0"/>
              <a:t>for the </a:t>
            </a:r>
            <a:r>
              <a:rPr lang="en-CA" dirty="0" smtClean="0"/>
              <a:t>Meliadine site</a:t>
            </a:r>
          </a:p>
          <a:p>
            <a:pPr lvl="1"/>
            <a:r>
              <a:rPr lang="en-CA" dirty="0" smtClean="0"/>
              <a:t>No methodology was provided in the original submission</a:t>
            </a:r>
          </a:p>
          <a:p>
            <a:r>
              <a:rPr lang="en-CA" dirty="0" smtClean="0"/>
              <a:t>Arsenic </a:t>
            </a:r>
            <a:r>
              <a:rPr lang="en-CA" dirty="0"/>
              <a:t>concentrations in </a:t>
            </a:r>
            <a:r>
              <a:rPr lang="en-CA" dirty="0" smtClean="0"/>
              <a:t>Collection Pond 4 </a:t>
            </a:r>
            <a:r>
              <a:rPr lang="en-CA" dirty="0"/>
              <a:t>could slightly exceed the </a:t>
            </a:r>
            <a:r>
              <a:rPr lang="en-CA" dirty="0" smtClean="0"/>
              <a:t>site-specific </a:t>
            </a:r>
            <a:r>
              <a:rPr lang="en-CA" dirty="0"/>
              <a:t>water quality </a:t>
            </a:r>
            <a:r>
              <a:rPr lang="en-CA" dirty="0" smtClean="0"/>
              <a:t>objective post-closure</a:t>
            </a:r>
          </a:p>
          <a:p>
            <a:r>
              <a:rPr lang="en-CA" dirty="0" smtClean="0"/>
              <a:t>Rainbow trout bioassay was conducted with aged waste rock rather than fresh</a:t>
            </a:r>
            <a:endParaRPr lang="en-CA" dirty="0"/>
          </a:p>
        </p:txBody>
      </p:sp>
      <p:sp>
        <p:nvSpPr>
          <p:cNvPr id="6" name="Content Placeholder 5"/>
          <p:cNvSpPr>
            <a:spLocks noGrp="1"/>
          </p:cNvSpPr>
          <p:nvPr>
            <p:ph sz="quarter" idx="4"/>
          </p:nvPr>
        </p:nvSpPr>
        <p:spPr/>
        <p:txBody>
          <a:bodyPr>
            <a:normAutofit fontScale="85000" lnSpcReduction="10000"/>
          </a:bodyPr>
          <a:lstStyle/>
          <a:p>
            <a:pPr lvl="0"/>
            <a:r>
              <a:rPr lang="en-US" dirty="0" err="1" smtClean="0"/>
              <a:t>ᐱᓕᕆᕝᕕᖕᓂ</a:t>
            </a:r>
            <a:r>
              <a:rPr lang="en-US" dirty="0" smtClean="0"/>
              <a:t> </a:t>
            </a:r>
            <a:r>
              <a:rPr lang="en-US" dirty="0" err="1"/>
              <a:t>ᑐᕌᖅᑐᑦ</a:t>
            </a:r>
            <a:r>
              <a:rPr lang="en-US" dirty="0"/>
              <a:t> </a:t>
            </a:r>
            <a:r>
              <a:rPr lang="en-US" dirty="0" err="1"/>
              <a:t>ᐃᒪᐃᑦ</a:t>
            </a:r>
            <a:r>
              <a:rPr lang="en-US" dirty="0"/>
              <a:t> </a:t>
            </a:r>
            <a:r>
              <a:rPr lang="en-US" dirty="0" err="1"/>
              <a:t>ᖃᓄᐃᑦᑐᓂᐊᕐᓂᖏᑦ</a:t>
            </a:r>
            <a:r>
              <a:rPr lang="en-US" dirty="0"/>
              <a:t> </a:t>
            </a:r>
            <a:r>
              <a:rPr lang="en-US" dirty="0" err="1"/>
              <a:t>ᐋᖅᑭᒃᑕᐅᓚᐅᖅᑐᑦ</a:t>
            </a:r>
            <a:r>
              <a:rPr lang="en-US" dirty="0"/>
              <a:t> </a:t>
            </a:r>
            <a:r>
              <a:rPr lang="en-US" dirty="0" err="1"/>
              <a:t>ᓴᕕᒃᓴᓄᑦ</a:t>
            </a:r>
            <a:r>
              <a:rPr lang="en-US" dirty="0"/>
              <a:t> </a:t>
            </a:r>
            <a:r>
              <a:rPr lang="en-US" dirty="0" err="1"/>
              <a:t>ᐊᕿᑦᑐᓄᑦ</a:t>
            </a:r>
            <a:r>
              <a:rPr lang="en-US" dirty="0"/>
              <a:t>, </a:t>
            </a:r>
            <a:r>
              <a:rPr lang="en-US" dirty="0" err="1"/>
              <a:t>ᑭᓂᖅᑐᓄᑦ</a:t>
            </a:r>
            <a:r>
              <a:rPr lang="en-US" dirty="0"/>
              <a:t>, </a:t>
            </a:r>
            <a:r>
              <a:rPr lang="en-US" dirty="0" err="1"/>
              <a:t>ᐊᒻᒪ</a:t>
            </a:r>
            <a:r>
              <a:rPr lang="en-US" dirty="0"/>
              <a:t> </a:t>
            </a:r>
            <a:r>
              <a:rPr lang="en-US" dirty="0" err="1"/>
              <a:t>ᓴᕕᒃᔅᓐᓄᑦ</a:t>
            </a:r>
            <a:r>
              <a:rPr lang="en-US" dirty="0"/>
              <a:t> </a:t>
            </a:r>
            <a:r>
              <a:rPr lang="en-US" dirty="0" err="1"/>
              <a:t>ᑕᓯᕐᔪᐊᕐᒥ</a:t>
            </a:r>
            <a:r>
              <a:rPr lang="en-US" dirty="0"/>
              <a:t>.</a:t>
            </a:r>
          </a:p>
          <a:p>
            <a:pPr lvl="1"/>
            <a:r>
              <a:rPr lang="en-US" dirty="0" err="1"/>
              <a:t>ᖃᓄᖅ</a:t>
            </a:r>
            <a:r>
              <a:rPr lang="en-US" dirty="0"/>
              <a:t> </a:t>
            </a:r>
            <a:r>
              <a:rPr lang="en-US" dirty="0" err="1"/>
              <a:t>ᐱᓕᕆᐊᖑᓂᐊᕐᒪᖔᑖ</a:t>
            </a:r>
            <a:r>
              <a:rPr lang="en-US" dirty="0"/>
              <a:t> </a:t>
            </a:r>
            <a:r>
              <a:rPr lang="en-US" dirty="0" err="1"/>
              <a:t>ᐱᑕᖃᓚᐅᖏᑦᑐᖅ</a:t>
            </a:r>
            <a:r>
              <a:rPr lang="en-US" dirty="0"/>
              <a:t> </a:t>
            </a:r>
            <a:r>
              <a:rPr lang="en-US" dirty="0" err="1"/>
              <a:t>ᓯᕗᓪᓕᕐᒥ</a:t>
            </a:r>
            <a:r>
              <a:rPr lang="en-US" dirty="0"/>
              <a:t> </a:t>
            </a:r>
            <a:r>
              <a:rPr lang="en-US" dirty="0" err="1"/>
              <a:t>ᓴᖅᑭᑕᐅᔪᒥ</a:t>
            </a:r>
            <a:endParaRPr lang="en-US" dirty="0"/>
          </a:p>
          <a:p>
            <a:pPr lvl="0"/>
            <a:r>
              <a:rPr lang="en-US" dirty="0" err="1"/>
              <a:t>ᓴᕕᒃᓴᖅᑕᓖᑦ</a:t>
            </a:r>
            <a:r>
              <a:rPr lang="en-US" dirty="0"/>
              <a:t> </a:t>
            </a:r>
            <a:r>
              <a:rPr lang="en-US" dirty="0" err="1"/>
              <a:t>ᐅᓗᕆᐊᓇᖅᑐᓂᒃ</a:t>
            </a:r>
            <a:r>
              <a:rPr lang="en-US" dirty="0"/>
              <a:t> </a:t>
            </a:r>
            <a:r>
              <a:rPr lang="en-US" dirty="0" err="1"/>
              <a:t>ᑲᑎᖅᓱᖅᑕᐅᕕᖕᓂ</a:t>
            </a:r>
            <a:r>
              <a:rPr lang="en-US" dirty="0"/>
              <a:t> </a:t>
            </a:r>
            <a:r>
              <a:rPr lang="en-US" dirty="0" err="1"/>
              <a:t>ᑕᓯᕋᕐᒥ</a:t>
            </a:r>
            <a:r>
              <a:rPr lang="en-US" dirty="0"/>
              <a:t> naasautilik4 </a:t>
            </a:r>
            <a:r>
              <a:rPr lang="en-US" dirty="0" err="1"/>
              <a:t>ᒥᒃ</a:t>
            </a:r>
            <a:r>
              <a:rPr lang="en-US" dirty="0"/>
              <a:t> </a:t>
            </a:r>
            <a:r>
              <a:rPr lang="en-US" dirty="0" err="1"/>
              <a:t>ᖄᖏᐅᑎᓯᒫᕐᔪᒍᓐᓇᖅᑐᑦ</a:t>
            </a:r>
            <a:r>
              <a:rPr lang="en-US" dirty="0"/>
              <a:t> </a:t>
            </a:r>
            <a:r>
              <a:rPr lang="en-US" dirty="0" err="1"/>
              <a:t>ᐃᒪᐅᑉ</a:t>
            </a:r>
            <a:r>
              <a:rPr lang="en-US" dirty="0"/>
              <a:t> </a:t>
            </a:r>
            <a:r>
              <a:rPr lang="en-US" dirty="0" err="1"/>
              <a:t>ᓇᓗᓇᐃᒃᑯᑕᕆᔭᕆᐊᖃᖅᑕᖏᓐᓂᑯᒃᑯᐊᓚᐅᖅᑎᓪᓗᒍ</a:t>
            </a:r>
            <a:r>
              <a:rPr lang="en-US" dirty="0"/>
              <a:t>.</a:t>
            </a:r>
          </a:p>
          <a:p>
            <a:pPr lvl="0"/>
            <a:r>
              <a:rPr lang="en-US" dirty="0" err="1"/>
              <a:t>ᐃᖢᕋᐃᑦ</a:t>
            </a:r>
            <a:r>
              <a:rPr lang="en-US" dirty="0"/>
              <a:t> </a:t>
            </a:r>
            <a:r>
              <a:rPr lang="en-US" dirty="0" err="1"/>
              <a:t>ᖃᐅᔨᓴᖅᑕᐅᓚᐅᖅᑐᑦ</a:t>
            </a:r>
            <a:r>
              <a:rPr lang="en-US" dirty="0"/>
              <a:t> </a:t>
            </a:r>
            <a:r>
              <a:rPr lang="en-US" dirty="0" err="1"/>
              <a:t>ᐅᔭᕋᒃᑕᖅᑕᐅᓯᒪᓂᑯᓂᒃ</a:t>
            </a:r>
            <a:r>
              <a:rPr lang="en-US" dirty="0"/>
              <a:t> </a:t>
            </a:r>
            <a:r>
              <a:rPr lang="en-US" dirty="0" err="1"/>
              <a:t>ᐊᑐᖅᖢᑎᒃ</a:t>
            </a:r>
            <a:r>
              <a:rPr lang="en-US" dirty="0"/>
              <a:t> </a:t>
            </a:r>
            <a:r>
              <a:rPr lang="en-US" dirty="0" err="1"/>
              <a:t>ᓄᑖᓅᖏᑦᑐᖅ</a:t>
            </a:r>
            <a:endParaRPr lang="en-US" dirty="0"/>
          </a:p>
          <a:p>
            <a:pPr lvl="0"/>
            <a:endParaRPr lang="en-CA" dirty="0" smtClean="0"/>
          </a:p>
        </p:txBody>
      </p:sp>
      <p:sp>
        <p:nvSpPr>
          <p:cNvPr id="9" name="Text Placeholder 4"/>
          <p:cNvSpPr>
            <a:spLocks noGrp="1"/>
          </p:cNvSpPr>
          <p:nvPr>
            <p:ph type="body" sz="quarter" idx="3"/>
          </p:nvPr>
        </p:nvSpPr>
        <p:spPr/>
        <p:txBody>
          <a:bodyPr>
            <a:normAutofit lnSpcReduction="10000"/>
          </a:bodyPr>
          <a:lstStyle/>
          <a:p>
            <a:r>
              <a:rPr lang="en-US" dirty="0" err="1"/>
              <a:t>ᐃᓱᒫᓗᑦ</a:t>
            </a:r>
            <a:endParaRPr lang="en-US" dirty="0"/>
          </a:p>
        </p:txBody>
      </p:sp>
    </p:spTree>
    <p:extLst>
      <p:ext uri="{BB962C8B-B14F-4D97-AF65-F5344CB8AC3E}">
        <p14:creationId xmlns:p14="http://schemas.microsoft.com/office/powerpoint/2010/main" val="1433814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5744</TotalTime>
  <Words>4557</Words>
  <Application>Microsoft Office PowerPoint</Application>
  <PresentationFormat>On-screen Show (4:3)</PresentationFormat>
  <Paragraphs>576</Paragraphs>
  <Slides>62</Slides>
  <Notes>22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Clarity</vt:lpstr>
      <vt:lpstr>ᑕᓯᕐᔪᐊᕐᒥ ᐃᒪᕐᒥᒃ ᐊᑐᕈᓐᓇᐅᑎᑖᕐᓂᖅ</vt:lpstr>
      <vt:lpstr>Overview</vt:lpstr>
      <vt:lpstr>PowerPoint Presentation</vt:lpstr>
      <vt:lpstr>Guiding Principles</vt:lpstr>
      <vt:lpstr>ᑐᙵᕕᒋᑉᓗᒋᑦ ᒪᓕᓚᐅᖅᑕᕗᑦ ᐅᑯᐊ</vt:lpstr>
      <vt:lpstr>Unresolved Issues</vt:lpstr>
      <vt:lpstr>KIA-WL-05: Saline Groundwater Inflows KIA-WL-05: ᑕᕆᐅᖃᖅᑐᑦ ᒪᓂᖅᑲᒥ ᐃᒪᐃᑦ ᐃᓗᒻᒧᑦ ᑰᖕᓂᖏᑦ</vt:lpstr>
      <vt:lpstr>KIA-WL-05: Saline Groundwater InflowsI KIA-WL-05: ᑕᕆᖃᖅᑐᑦ ᒪᓂᖅᑲᒥ ᐃᒪᐃᑦ ᐃᓗᒻᒧᑦ ᑰᖕᓂᖏᑦ </vt:lpstr>
      <vt:lpstr>KIA-WL-06: Site-Specific Water Quality Objective Derivation KIA-WL-06: ᐱᓕᕆᕝᕕᐅᔪᒧᑦ ᑐᕌᖅᑐᑦ ᐃᒪᖃᑦᑎᐊᕐᓂᐅᑉ ᓴᖅᑭᓐᓂᖏᑦ </vt:lpstr>
      <vt:lpstr>KIA-WL-06: Site-Specific Water Quality Objective Derivation KIA-WL-06: ᐱᓕᕆᕝᕕᐅᔪᒧᑦ ᑐᕌᖅᑐᑦ ᐃᒪᖃᑦᑎᐊᕐᓂᐅᑉ ᓴᖅᑭᓐᓂᖏᑦ</vt:lpstr>
      <vt:lpstr>KIA-WL-07: Mixing Zone Water Quality Monitoring KIA-WL-07: ᐊᑯᑦᑕᐅᕙᓪᓕᐊᔪᑦ ᐃᒪᐃᑦ ᐱᐅᓂᖓᑕ ᖃᐅᔨᓴᖅᑕᐅᓂᖏᑦ</vt:lpstr>
      <vt:lpstr>KIA-WL-07: Mixing Zone Water Quality Monitoring KIA-WL-07: ᐊᑯᑦᑕᐅᕙᓪᓕᐊᔪᑦ ᐃᒪᐃᑦ ᐱᐅᓂᖓᑕ ᖃᐅᔨᓴᖅᑕᐅᓂᖏᑦ </vt:lpstr>
      <vt:lpstr>KIA-WL-07 Continued   Site Locations </vt:lpstr>
      <vt:lpstr>KIA-WL-08: Sample Locations at Rankin Inlet KIA-WL-08: ᖃᐅᔨᒋᐊᕐᓃᑦ ᑲᖏᖅᖠᓂᕐᒥ </vt:lpstr>
      <vt:lpstr>KIA-WL-08: Sample Locations at Rankin Inlet KIA-WL-08: ᖃᐅᔨᒋᐊᕐᓃᑦ ᑲᖏᖅᖠᓂᕐᒥ </vt:lpstr>
      <vt:lpstr>KIA-WL-10: Quality Control Responses KIA-WL-10: ᓈᒻᒪᒃᑲᓗᐊᕐᒪᖔᑕ ᐱᓕᕆᐊᖑᔪᑦ ᖃᐅᔨᓴᕐᓂᖏᓐᓄᑦ ᑭᐅᔭᐅᔪᑏᑦ </vt:lpstr>
      <vt:lpstr>KIA-WL-10: Quality Control Responses KIA-WL-10: ᓈᒻᒪᒃᑲᓗᐊᕐᒪᖔᑕ ᐱᓕᕆᐊᖑᔪᑦ ᖃᐅᔨᓴᕐᓂᖏᓐᓄᑦ ᑭᐅᔭᐅᔪᑏᑦ </vt:lpstr>
      <vt:lpstr>KIA-WL-21: Landfarm Microbial Degradation Rates KIA-WL-21: ᓄᓇᐊᒥ ᐱᕈᖅᑐᑦ ᖁᐱᕐᕈᐃᑦ ᓱᕈᖅᐸᓪᓕᐊᓂᖏᑦ </vt:lpstr>
      <vt:lpstr>KIA-WL-21: Landfarm Microbial Degradation Rates KIA-WL-21: ᓄᓇᐊᒥ ᐱᕈᖅᑐᑦ ᖁᐱᕐᕈᐃᑦ ᓱᕈᖅᐸᓪᓕᐊᓂᖏᑦ </vt:lpstr>
      <vt:lpstr>Resolved Issues</vt:lpstr>
      <vt:lpstr>KIA-WL-01: Segregation of Overburden KIA-WL-01: ᓴᓂᕐᕙᖅᑕᐅᓂᖏᑦ ᓄᓇᐃᑦ ᖄᖏᑦ ᐊᑐᖏᑦᑐᑦ  </vt:lpstr>
      <vt:lpstr>KIA-WL-01: Segregation of Overburden KIA-WL-01: ᓴᓂᕐᕙᖅᑕᐅᓂᖏᑦ ᓄᓇᐃᑦ ᖄᖏᑦ ᐊᑐᖏᑦᑐᑦ </vt:lpstr>
      <vt:lpstr>KIA-WL-02: Additional Cover Material and Re-vegetation KIA-WL-02: ᓄᓇᒥ ᐱᕈᖅᑐᑦ ᓄᓇᐃᑦ ᐱᕈᖅᑐᓪᓗ ᒥᒃᓵᓄᑦ</vt:lpstr>
      <vt:lpstr>KIA-WL-02: Additional Cover Material and Re-vegetation  KIA-WL-02: ᓄᓇᒥ ᐱᕈᖅᑐᑦ ᓄᓇᐃᑦ ᐱᕈᖅᑐᓪᓗ ᒥᒃᓵᓄᑦ</vt:lpstr>
      <vt:lpstr>KIA-WL-03: Water Balance Assumptions KIA-WL-03: ᐃᒪᐅᑉ ᐊᐅᓚᓂᖓᑕ ᒥᒃᓵᓄᑦ ᐃᓱᒪᓕᐊᑦ </vt:lpstr>
      <vt:lpstr>KIA-WL-03: Water Balance Assumptions KIA-WL-03: ᐃᒪᐅᑉ ᐊᐅᓚᓂᖓᑕ ᒥᒃᓵᓄᑦ ᐃᓱᒪᓕᐊ </vt:lpstr>
      <vt:lpstr>KIA-WL-04: Incorporation of Inuit Qaujimajatuqangit into Monitoring Activities KIA-WL-04 ᐃᓄᐃᑦ ᖃᐅᔨᒪᔭᑐᖃᖏᑦᑕ ᐊᑐᖅᑕᐅᓂᖏᑦ ᖃᐅᔨᓴᕐᓂᕐᓂ </vt:lpstr>
      <vt:lpstr>KIA-WL-04: Incorporation of Inuit Qaujimajatuqangit into Monitoring Activities KIA-WL-04 ᐃᓄᐃᑦ ᖃᐅᔨᒪᔭᑐᖃᖏᑦᑕ ᐊᑐᖅᑕᐅᓂᖏᑦ ᖃᐅᔨᓴᕐᓂᕐᓂ </vt:lpstr>
      <vt:lpstr>KIA-WL-09: Plume Delineation Model Assumptions KIA-WL-09  ᓄᓇᐅᑉ ᑕᐅᑦᑐᕆᔪᒫᖅᑕᖓᑕ ᑎᑎᕋᐅᔭᖅᓯᒪᔪᑦ ᐃᓱᒪᒃᓴᓕᐊᑦ </vt:lpstr>
      <vt:lpstr>KIA-WL-09: Plume Delineation Model Assumptions KIA-WL-09  ᓄᓇᐅᑉ ᑕᐅᑦᑐᕆᔪᒫᖅᑕᖓᑕ ᑎᑎᕋᐅᔭᖅᓯᒪᔪᑦ ᐃᓱᒪᒃᓴᓕᐊᑦ</vt:lpstr>
      <vt:lpstr>KIA-WL-11: Significance Thresholds for Water Quality, Sediment Quality, and Fish Tissue Chemistry KIA-WL-11  ᖃᐅᔨᒋᐊᕐᓃᑦ ᑐᙵᕕᒃᓴᖏᑦ ᐃᒪᕐᒧᑦ, ᑕᓯᕋᐅᑉ ᓇᑎᐋᑕ ᒥᒃᓵᓄᑦ ᓈᒻᒪᖕᓂᖏᑦ ᐊᒻᒪ ᐃᒪᕐᒥᐅᑕᐃᑦ ᐊᒥᕋᖏᑦᑕ ᒥᒃᓵᓄᑦ ᖃᐅᔨᓴᕐᓃᑦ </vt:lpstr>
      <vt:lpstr>KIA-WL-11: Significance Thresholds for Water Quality, Sediment Quality, and Fish Tissue Chemistry KIA-WL-11  ᖃᐅᔨᒋᐊᕐᓃᑦ ᑐᙵᕕᒃᓴᖏᑦ ᐃᒪᕐᒧᑦ, ᑕᓯᕋᐅᑉ ᓇᑎᐋᑕ ᒥᒃᓵᓄᑦ ᓈᒻᒪᖕᓂᖏᑦ ᐊᒻᒪ ᐃᒪᕐᒥᐅᑕᐃᑦ ᐊᒥᕋᖏᑦᑕ ᒥᒃᓵᓄᑦ ᖃᐅᔨᓴᕐᓃᑦ</vt:lpstr>
      <vt:lpstr>KIA-WL-12: Fish Tissue Baseline KIA-WL-12  ᐃᖃᓗᐃᑦ ᐊᒥᕋᖏᑦᑕ ᒥᒃᓴᓐᓄᑦ ᖃᐅᔨᒪᔭᐅᕙᒌᖅᑐᑦ ᐆᒃᑐᕋᐅᑕᐅᔪᒃᓴᓕᐊᑦ </vt:lpstr>
      <vt:lpstr>KIA-WL-12: Fish Tissue Baseline KIA-WL-12  ᐃᖃᓗᐃᑦ ᐊᒥᕋᖏᑦᑕ ᒥᒃᓴᓐᓄᑦ ᖃᐅᔨᒪᔭᐅᕙᒌᖅᑐᑦ ᐆᒃᑐᕋᐅᑕᐅᔪᒃᓴᓕᐊᑦ </vt:lpstr>
      <vt:lpstr>KIA-WL-13 and KIA-WL-14 KIA-WL-13 ᐊᒻᒪ KIA-WL-14 </vt:lpstr>
      <vt:lpstr>KIA-WL-13 and KIA-WL-14 KIA-WL-13 ᐊᒻᒪ KIA-WL-14 </vt:lpstr>
      <vt:lpstr>KIA-WL-15: Sample Station Categorization  KIA-WL-15: ᐆᒃᑐᕋᕐᕖᑦ ᐊᔾᔨᒌᖏᓐᓂᖏᑦ</vt:lpstr>
      <vt:lpstr>KIA-WL-15 Continued</vt:lpstr>
      <vt:lpstr>KIA-WL-15: Sample Station Categorization  KIA-WL-15: ᐆᒃᑐᕋᕐᕖᑦ ᐊᔾᔨᒌᖏᓐᓂᖏᑦ</vt:lpstr>
      <vt:lpstr>KIA-WL-16: Detection Limits KIA-WL-16:ᖃᐅᔨᔪᑏᑦ ᑭᒡᓕᖏᑦ</vt:lpstr>
      <vt:lpstr>KIA-WL-16: Detection Limits KIA-WL-16:ᖃᐅᔨᔪᑏᑦ ᑭᒡᓕᖏᑦ</vt:lpstr>
      <vt:lpstr>KIA-WL-17: Potential Impacts to Lake B7 KIA-WL-17: ᐃᒃᐱᖕᓇᕐᓂᕆᔪᓐᓇᖅᑕᖏᑦ ᑕᓯᖅ B7 ᒧᑦ </vt:lpstr>
      <vt:lpstr>KIA-WL-17: Potential Impacts to Lake B7 KIA-WL-17: ᐃᒃᐱᖕᓇᕐᓂᕆᔪᓐᓇᖅᑕᖏᑦ ᑕᓯᖅ B7 ᒧᑦ </vt:lpstr>
      <vt:lpstr>KIA-WL-18: Dust Management at Closure KIA-WL-18: ᐳᔪᖃᑖᓂᒃ ᐊᐅᓚᑦᑎᓂᖅ ᒪᑐᔭᐅᒋᐊᖅᐸᑦ </vt:lpstr>
      <vt:lpstr>KIA-WL-18: Dust Management at Closure KIA-WL-18: ᐳᔪᖃᑖᓂᒃ ᐊᐅᓚᑦᑎᓂᖅ ᒪᑐᔭᐅᒋᐊᖅᐸᑦ </vt:lpstr>
      <vt:lpstr>KIA-WL-19: Fuel Contact Water Discharge Criteria KIA-WL-19: ᐅᖅᓱᐊᓘᑉ ᐊᒃᑐᕋᔭᕐᓂᖓᑕ ᐃᒪᕐᒧᑦ ᖃᓄᐃᓕᐅᕈᑎᒃᓴᐃᑦ ᒪᓕᒐᑦ </vt:lpstr>
      <vt:lpstr>KIA-WL-19: Fuel Contact Water Discharge Criteria KIA-WL-19: ᐅᖅᓱᐊᓘᑉ ᐊᒃᑐᕋᔭᕐᓂᖓᑕ ᐃᒪᕐᒧᑦ ᖃᓄᐃᓕᐅᕈᑎᒃᓴᐃᑦ ᒪᓕᒐᑦ </vt:lpstr>
      <vt:lpstr>KIA-WL-20: Incinerator Dust Fall Monitoring KIA-WL-20: ᐊᒃᑕᑯᓂᒃ ᐃᑭᑎᑦᑎᑎᓪᓗᒋᑦ ᐃᓯᐋᕿᓂᖏᓐᓂᒃ ᖃᐅᔨᓴᕐᓂᖅ </vt:lpstr>
      <vt:lpstr>KIA-WL-20: Incinerator Dust Fall Monitoring KIA-WL-20: ᐊᒃᑕᑯᓂᒃ ᐃᑭᑎᑦᑎᑎᓪᓗᒋᑦ ᐃᓯᐋᕿᓂᖏᓐᓂᒃ ᖃᐅᔨᓴᕐᓂᖅ </vt:lpstr>
      <vt:lpstr>KIA-WL-22: STP Discharge Criteria KIA-WL-22: STP ᑯᕕᔭᐅᓂᖓᓄᑦ ᒪᓕᒐᒃᓴᖅ </vt:lpstr>
      <vt:lpstr>KIA-WL-22: STP Discharge Criteria KIA-WL-22: STP ᑯᕕᔭᐅᓂᖓᓄᑦ ᒪᓕᒐᒃᓴᖅ </vt:lpstr>
      <vt:lpstr>KIA-WL-23: Untested Cyanide Detoxification Process KIA-WL-23: ᐆᒃᑐᖅᑕᐅᓯᒪᖏᑦᑐᑦ ᑐᖁᓐᓇᖅᑐᑦ ᓴᐃᔭᓇᐃᑦ ᐅᓗᕆᐊᓇᕈᓐᓂᖅᑎᑕᐅᓂᖏᓐᓄᑦ ᒪᓕᒋᐊᓖᑦ </vt:lpstr>
      <vt:lpstr>KIA-WL-23: Untested Cyanide Detoxification Process  KIA-WL-23: ᐆᒃᑐᖅᑕᐅᓯᒪᖏᑦᑐᑦ ᑐᖁᓐᓇᖅᑐᑦ ᓴᐃᔭᓇᐃᑦ ᐅᓗᕆᐊᓇᕈᓐᓂᖅᑎᑕᐅᓂᖏᓐᓄᑦ ᒪᓕᒋᐊᓖᑦ</vt:lpstr>
      <vt:lpstr>KIA-WL-24: Application of Water Quality Criteria to Modelled Results KIA-WL-24: ᐊᑐᖅᑕᐅᓂᐊ ᐃᒪᑦᑎᐊᕙᖃᕐᓂᐅᑉ ᒪᓕᒋᐊᖃᕐᓂᖏᑦ ᐊᑐᓕᖅᑕᐅᓯᒪᔪᓄᑦ ᖃᐅᔨᓴᖅᑕᐅᓂᑯᓄᑦ </vt:lpstr>
      <vt:lpstr>KIA-WL-24: Application of Water Quality Criteria to Modelled Results KIA-WL-24: ᐊᑐᖅᑕᐅᓂᐊ ᐃᒪᑦᑎᐊᕙᖃᕐᓂᐅᑉ ᒪᓕᒋᐊᖃᕐᓂᖏᑦ ᐊᑐᓕᖅᑕᐅᓯᒪᔪᓄᑦ ᖃᐅᔨᓴᖅᑕᐅᓂᑯᓄᑦ </vt:lpstr>
      <vt:lpstr>KIA-WL-25: Dust Suppression Along Roads KIA-WL-25: ᐊᑉᖁᑏᑦ ᑭᒡᓕᐊᓂ ᐳᔪᖃᑖᖃᓗᐊᖅᑕᐃᓕᓂᖅ </vt:lpstr>
      <vt:lpstr>KIA-WL-25: Dust Suppression Along Roads KIA-WL-25: ᐊᑉᖁᑏᑦ ᑭᒡᓕᐊᓂ ᐳᔪᖃᑖᖃᓗᐊᖅᑕᐃᓕᓂᖅ </vt:lpstr>
      <vt:lpstr>KIA-WL-26: Dust Deposition to Nippisar Lake KIA-WL-26: ᐳᔪᖄᑖᖃᓕᖅᑎᑦᑎᓂᖅ ᑕᓯᓐᓈᕐᒥᒃ </vt:lpstr>
      <vt:lpstr>KIA-WL-26: Dust Deposition to Nippisar Lake KIA-WL-26: ᐳᔪᖄᑖᖃᓕᖅᑎᑦᑎᓂᖅ ᑕᓯᓐᓈᕐᒥᒃ </vt:lpstr>
      <vt:lpstr>KIA-WL-27: Reclamation of Dry Stack Tailings KIA-WL-27: ᐊᑐᒐᒃᓴᖑᖅᑎᑦᑎᓂᖅ ᐸᓂᖅᑐᓂᒃ ᐅᔭᕋᒃᓴᐃᔭᕐᕕᐅᔪᕕᓂᕐᓂᒃ </vt:lpstr>
      <vt:lpstr>KIA-WL-27: Reclamation of Dry Stack Tailing KIA-WL-27: ᐊᑐᒐᒃᓴᖑᖅᑎᑦᑎᓂᖅ ᐸᓂᖅᑐᓂᒃ ᐅᔭᕋᒃᓴᐃᔭᕐᕕᐅᔪᕕᓂᕐᓂᒃ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Nesbitt</dc:creator>
  <cp:lastModifiedBy>Luis Manzo</cp:lastModifiedBy>
  <cp:revision>687</cp:revision>
  <dcterms:created xsi:type="dcterms:W3CDTF">2015-01-05T19:10:19Z</dcterms:created>
  <dcterms:modified xsi:type="dcterms:W3CDTF">2015-10-14T15:54:29Z</dcterms:modified>
</cp:coreProperties>
</file>