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5"/>
  </p:sldMasterIdLst>
  <p:notesMasterIdLst>
    <p:notesMasterId r:id="rId23"/>
  </p:notesMasterIdLst>
  <p:sldIdLst>
    <p:sldId id="276" r:id="rId6"/>
    <p:sldId id="355" r:id="rId7"/>
    <p:sldId id="278" r:id="rId8"/>
    <p:sldId id="280" r:id="rId9"/>
    <p:sldId id="381" r:id="rId10"/>
    <p:sldId id="383" r:id="rId11"/>
    <p:sldId id="382" r:id="rId12"/>
    <p:sldId id="398" r:id="rId13"/>
    <p:sldId id="370" r:id="rId14"/>
    <p:sldId id="357" r:id="rId15"/>
    <p:sldId id="393" r:id="rId16"/>
    <p:sldId id="384" r:id="rId17"/>
    <p:sldId id="386" r:id="rId18"/>
    <p:sldId id="387" r:id="rId19"/>
    <p:sldId id="399" r:id="rId20"/>
    <p:sldId id="389" r:id="rId21"/>
    <p:sldId id="390" r:id="rId22"/>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 id="4" name="King, Jennifer" initials="KJ" lastIdx="6" clrIdx="4">
    <p:extLst>
      <p:ext uri="{19B8F6BF-5375-455C-9EA6-DF929625EA0E}">
        <p15:presenceInfo xmlns:p15="http://schemas.microsoft.com/office/powerpoint/2012/main" userId="S-1-5-21-1342010864-269568157-1520766640-819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71" autoAdjust="0"/>
  </p:normalViewPr>
  <p:slideViewPr>
    <p:cSldViewPr>
      <p:cViewPr varScale="1">
        <p:scale>
          <a:sx n="109" d="100"/>
          <a:sy n="109" d="100"/>
        </p:scale>
        <p:origin x="1812"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Nesbitt" userId="44893b61-f974-41af-84f3-719ae9a39a27" providerId="ADAL" clId="{24127055-A459-49F9-932B-9C1ABFCF8E98}"/>
    <pc:docChg chg="undo custSel modSld">
      <pc:chgData name="Richard Nesbitt" userId="44893b61-f974-41af-84f3-719ae9a39a27" providerId="ADAL" clId="{24127055-A459-49F9-932B-9C1ABFCF8E98}" dt="2021-01-07T20:18:44.469" v="60" actId="403"/>
      <pc:docMkLst>
        <pc:docMk/>
      </pc:docMkLst>
      <pc:sldChg chg="modSp mod">
        <pc:chgData name="Richard Nesbitt" userId="44893b61-f974-41af-84f3-719ae9a39a27" providerId="ADAL" clId="{24127055-A459-49F9-932B-9C1ABFCF8E98}" dt="2021-01-07T20:07:58.802" v="1"/>
        <pc:sldMkLst>
          <pc:docMk/>
          <pc:sldMk cId="1304359098" sldId="278"/>
        </pc:sldMkLst>
        <pc:spChg chg="mod">
          <ac:chgData name="Richard Nesbitt" userId="44893b61-f974-41af-84f3-719ae9a39a27" providerId="ADAL" clId="{24127055-A459-49F9-932B-9C1ABFCF8E98}" dt="2021-01-07T20:07:58.802" v="1"/>
          <ac:spMkLst>
            <pc:docMk/>
            <pc:sldMk cId="1304359098" sldId="278"/>
            <ac:spMk id="2" creationId="{00000000-0000-0000-0000-000000000000}"/>
          </ac:spMkLst>
        </pc:spChg>
      </pc:sldChg>
      <pc:sldChg chg="modSp mod">
        <pc:chgData name="Richard Nesbitt" userId="44893b61-f974-41af-84f3-719ae9a39a27" providerId="ADAL" clId="{24127055-A459-49F9-932B-9C1ABFCF8E98}" dt="2021-01-07T20:08:12.300" v="6" actId="20577"/>
        <pc:sldMkLst>
          <pc:docMk/>
          <pc:sldMk cId="2169023207" sldId="280"/>
        </pc:sldMkLst>
        <pc:spChg chg="mod">
          <ac:chgData name="Richard Nesbitt" userId="44893b61-f974-41af-84f3-719ae9a39a27" providerId="ADAL" clId="{24127055-A459-49F9-932B-9C1ABFCF8E98}" dt="2021-01-07T20:08:12.300" v="6" actId="20577"/>
          <ac:spMkLst>
            <pc:docMk/>
            <pc:sldMk cId="2169023207" sldId="280"/>
            <ac:spMk id="2" creationId="{00000000-0000-0000-0000-000000000000}"/>
          </ac:spMkLst>
        </pc:spChg>
      </pc:sldChg>
      <pc:sldChg chg="modSp mod">
        <pc:chgData name="Richard Nesbitt" userId="44893b61-f974-41af-84f3-719ae9a39a27" providerId="ADAL" clId="{24127055-A459-49F9-932B-9C1ABFCF8E98}" dt="2021-01-07T20:07:49.802" v="0"/>
        <pc:sldMkLst>
          <pc:docMk/>
          <pc:sldMk cId="520184396" sldId="355"/>
        </pc:sldMkLst>
        <pc:spChg chg="mod">
          <ac:chgData name="Richard Nesbitt" userId="44893b61-f974-41af-84f3-719ae9a39a27" providerId="ADAL" clId="{24127055-A459-49F9-932B-9C1ABFCF8E98}" dt="2021-01-07T20:07:49.802" v="0"/>
          <ac:spMkLst>
            <pc:docMk/>
            <pc:sldMk cId="520184396" sldId="355"/>
            <ac:spMk id="2" creationId="{00000000-0000-0000-0000-000000000000}"/>
          </ac:spMkLst>
        </pc:spChg>
      </pc:sldChg>
      <pc:sldChg chg="modSp mod">
        <pc:chgData name="Richard Nesbitt" userId="44893b61-f974-41af-84f3-719ae9a39a27" providerId="ADAL" clId="{24127055-A459-49F9-932B-9C1ABFCF8E98}" dt="2021-01-07T20:10:17.830" v="24" actId="20577"/>
        <pc:sldMkLst>
          <pc:docMk/>
          <pc:sldMk cId="516806275" sldId="357"/>
        </pc:sldMkLst>
        <pc:spChg chg="mod">
          <ac:chgData name="Richard Nesbitt" userId="44893b61-f974-41af-84f3-719ae9a39a27" providerId="ADAL" clId="{24127055-A459-49F9-932B-9C1ABFCF8E98}" dt="2021-01-07T20:10:17.830" v="24" actId="20577"/>
          <ac:spMkLst>
            <pc:docMk/>
            <pc:sldMk cId="516806275" sldId="357"/>
            <ac:spMk id="9" creationId="{76291EDF-D6C0-46FA-AF70-20DDE1E4E7AD}"/>
          </ac:spMkLst>
        </pc:spChg>
      </pc:sldChg>
      <pc:sldChg chg="modSp mod">
        <pc:chgData name="Richard Nesbitt" userId="44893b61-f974-41af-84f3-719ae9a39a27" providerId="ADAL" clId="{24127055-A459-49F9-932B-9C1ABFCF8E98}" dt="2021-01-07T20:09:02.445" v="11" actId="20577"/>
        <pc:sldMkLst>
          <pc:docMk/>
          <pc:sldMk cId="1042322064" sldId="381"/>
        </pc:sldMkLst>
        <pc:spChg chg="mod">
          <ac:chgData name="Richard Nesbitt" userId="44893b61-f974-41af-84f3-719ae9a39a27" providerId="ADAL" clId="{24127055-A459-49F9-932B-9C1ABFCF8E98}" dt="2021-01-07T20:09:02.445" v="11" actId="20577"/>
          <ac:spMkLst>
            <pc:docMk/>
            <pc:sldMk cId="1042322064" sldId="381"/>
            <ac:spMk id="3" creationId="{AFC85E42-A6B6-43FC-AF59-EF23D935A4B7}"/>
          </ac:spMkLst>
        </pc:spChg>
      </pc:sldChg>
      <pc:sldChg chg="modSp mod">
        <pc:chgData name="Richard Nesbitt" userId="44893b61-f974-41af-84f3-719ae9a39a27" providerId="ADAL" clId="{24127055-A459-49F9-932B-9C1ABFCF8E98}" dt="2021-01-07T20:18:44.469" v="60" actId="403"/>
        <pc:sldMkLst>
          <pc:docMk/>
          <pc:sldMk cId="271956597" sldId="382"/>
        </pc:sldMkLst>
        <pc:spChg chg="mod">
          <ac:chgData name="Richard Nesbitt" userId="44893b61-f974-41af-84f3-719ae9a39a27" providerId="ADAL" clId="{24127055-A459-49F9-932B-9C1ABFCF8E98}" dt="2021-01-07T20:18:44.469" v="60" actId="403"/>
          <ac:spMkLst>
            <pc:docMk/>
            <pc:sldMk cId="271956597" sldId="382"/>
            <ac:spMk id="3" creationId="{AFC85E42-A6B6-43FC-AF59-EF23D935A4B7}"/>
          </ac:spMkLst>
        </pc:spChg>
      </pc:sldChg>
      <pc:sldChg chg="modSp mod">
        <pc:chgData name="Richard Nesbitt" userId="44893b61-f974-41af-84f3-719ae9a39a27" providerId="ADAL" clId="{24127055-A459-49F9-932B-9C1ABFCF8E98}" dt="2021-01-07T20:09:14.843" v="16"/>
        <pc:sldMkLst>
          <pc:docMk/>
          <pc:sldMk cId="2207650131" sldId="383"/>
        </pc:sldMkLst>
        <pc:spChg chg="mod">
          <ac:chgData name="Richard Nesbitt" userId="44893b61-f974-41af-84f3-719ae9a39a27" providerId="ADAL" clId="{24127055-A459-49F9-932B-9C1ABFCF8E98}" dt="2021-01-07T20:09:14.843" v="16"/>
          <ac:spMkLst>
            <pc:docMk/>
            <pc:sldMk cId="2207650131" sldId="383"/>
            <ac:spMk id="3" creationId="{827E1CA6-07F3-4D62-864E-73D7E6B191E8}"/>
          </ac:spMkLst>
        </pc:spChg>
      </pc:sldChg>
      <pc:sldChg chg="modSp mod">
        <pc:chgData name="Richard Nesbitt" userId="44893b61-f974-41af-84f3-719ae9a39a27" providerId="ADAL" clId="{24127055-A459-49F9-932B-9C1ABFCF8E98}" dt="2021-01-07T20:10:47.700" v="34"/>
        <pc:sldMkLst>
          <pc:docMk/>
          <pc:sldMk cId="4054908585" sldId="384"/>
        </pc:sldMkLst>
        <pc:spChg chg="mod">
          <ac:chgData name="Richard Nesbitt" userId="44893b61-f974-41af-84f3-719ae9a39a27" providerId="ADAL" clId="{24127055-A459-49F9-932B-9C1ABFCF8E98}" dt="2021-01-07T20:10:47.700" v="34"/>
          <ac:spMkLst>
            <pc:docMk/>
            <pc:sldMk cId="4054908585" sldId="384"/>
            <ac:spMk id="9" creationId="{76291EDF-D6C0-46FA-AF70-20DDE1E4E7AD}"/>
          </ac:spMkLst>
        </pc:spChg>
      </pc:sldChg>
      <pc:sldChg chg="modSp mod">
        <pc:chgData name="Richard Nesbitt" userId="44893b61-f974-41af-84f3-719ae9a39a27" providerId="ADAL" clId="{24127055-A459-49F9-932B-9C1ABFCF8E98}" dt="2021-01-07T20:11:01.992" v="37"/>
        <pc:sldMkLst>
          <pc:docMk/>
          <pc:sldMk cId="1573686175" sldId="386"/>
        </pc:sldMkLst>
        <pc:spChg chg="mod">
          <ac:chgData name="Richard Nesbitt" userId="44893b61-f974-41af-84f3-719ae9a39a27" providerId="ADAL" clId="{24127055-A459-49F9-932B-9C1ABFCF8E98}" dt="2021-01-07T20:11:01.992" v="37"/>
          <ac:spMkLst>
            <pc:docMk/>
            <pc:sldMk cId="1573686175" sldId="386"/>
            <ac:spMk id="9" creationId="{76291EDF-D6C0-46FA-AF70-20DDE1E4E7AD}"/>
          </ac:spMkLst>
        </pc:spChg>
      </pc:sldChg>
      <pc:sldChg chg="modSp mod">
        <pc:chgData name="Richard Nesbitt" userId="44893b61-f974-41af-84f3-719ae9a39a27" providerId="ADAL" clId="{24127055-A459-49F9-932B-9C1ABFCF8E98}" dt="2021-01-07T20:11:42.406" v="41" actId="27636"/>
        <pc:sldMkLst>
          <pc:docMk/>
          <pc:sldMk cId="982870208" sldId="387"/>
        </pc:sldMkLst>
        <pc:spChg chg="mod">
          <ac:chgData name="Richard Nesbitt" userId="44893b61-f974-41af-84f3-719ae9a39a27" providerId="ADAL" clId="{24127055-A459-49F9-932B-9C1ABFCF8E98}" dt="2021-01-07T20:11:42.403" v="40" actId="27636"/>
          <ac:spMkLst>
            <pc:docMk/>
            <pc:sldMk cId="982870208" sldId="387"/>
            <ac:spMk id="6" creationId="{76291EDF-D6C0-46FA-AF70-20DDE1E4E7AD}"/>
          </ac:spMkLst>
        </pc:spChg>
        <pc:spChg chg="mod">
          <ac:chgData name="Richard Nesbitt" userId="44893b61-f974-41af-84f3-719ae9a39a27" providerId="ADAL" clId="{24127055-A459-49F9-932B-9C1ABFCF8E98}" dt="2021-01-07T20:11:42.406" v="41" actId="27636"/>
          <ac:spMkLst>
            <pc:docMk/>
            <pc:sldMk cId="982870208" sldId="387"/>
            <ac:spMk id="9" creationId="{76291EDF-D6C0-46FA-AF70-20DDE1E4E7AD}"/>
          </ac:spMkLst>
        </pc:spChg>
      </pc:sldChg>
      <pc:sldChg chg="modSp mod">
        <pc:chgData name="Richard Nesbitt" userId="44893b61-f974-41af-84f3-719ae9a39a27" providerId="ADAL" clId="{24127055-A459-49F9-932B-9C1ABFCF8E98}" dt="2021-01-07T20:12:55.553" v="44"/>
        <pc:sldMkLst>
          <pc:docMk/>
          <pc:sldMk cId="3233594664" sldId="389"/>
        </pc:sldMkLst>
        <pc:spChg chg="mod">
          <ac:chgData name="Richard Nesbitt" userId="44893b61-f974-41af-84f3-719ae9a39a27" providerId="ADAL" clId="{24127055-A459-49F9-932B-9C1ABFCF8E98}" dt="2021-01-07T20:12:55.553" v="44"/>
          <ac:spMkLst>
            <pc:docMk/>
            <pc:sldMk cId="3233594664" sldId="389"/>
            <ac:spMk id="9" creationId="{76291EDF-D6C0-46FA-AF70-20DDE1E4E7AD}"/>
          </ac:spMkLst>
        </pc:spChg>
      </pc:sldChg>
      <pc:sldChg chg="modSp mod">
        <pc:chgData name="Richard Nesbitt" userId="44893b61-f974-41af-84f3-719ae9a39a27" providerId="ADAL" clId="{24127055-A459-49F9-932B-9C1ABFCF8E98}" dt="2021-01-07T20:15:42.320" v="45"/>
        <pc:sldMkLst>
          <pc:docMk/>
          <pc:sldMk cId="2634278500" sldId="390"/>
        </pc:sldMkLst>
        <pc:spChg chg="mod">
          <ac:chgData name="Richard Nesbitt" userId="44893b61-f974-41af-84f3-719ae9a39a27" providerId="ADAL" clId="{24127055-A459-49F9-932B-9C1ABFCF8E98}" dt="2021-01-07T20:15:42.320" v="45"/>
          <ac:spMkLst>
            <pc:docMk/>
            <pc:sldMk cId="2634278500" sldId="390"/>
            <ac:spMk id="9" creationId="{76291EDF-D6C0-46FA-AF70-20DDE1E4E7AD}"/>
          </ac:spMkLst>
        </pc:spChg>
      </pc:sldChg>
      <pc:sldChg chg="modSp mod">
        <pc:chgData name="Richard Nesbitt" userId="44893b61-f974-41af-84f3-719ae9a39a27" providerId="ADAL" clId="{24127055-A459-49F9-932B-9C1ABFCF8E98}" dt="2021-01-07T20:10:34.827" v="31" actId="27636"/>
        <pc:sldMkLst>
          <pc:docMk/>
          <pc:sldMk cId="1951394796" sldId="393"/>
        </pc:sldMkLst>
        <pc:spChg chg="mod">
          <ac:chgData name="Richard Nesbitt" userId="44893b61-f974-41af-84f3-719ae9a39a27" providerId="ADAL" clId="{24127055-A459-49F9-932B-9C1ABFCF8E98}" dt="2021-01-07T20:10:34.827" v="31" actId="27636"/>
          <ac:spMkLst>
            <pc:docMk/>
            <pc:sldMk cId="1951394796" sldId="393"/>
            <ac:spMk id="9" creationId="{76291EDF-D6C0-46FA-AF70-20DDE1E4E7AD}"/>
          </ac:spMkLst>
        </pc:spChg>
        <pc:spChg chg="mod">
          <ac:chgData name="Richard Nesbitt" userId="44893b61-f974-41af-84f3-719ae9a39a27" providerId="ADAL" clId="{24127055-A459-49F9-932B-9C1ABFCF8E98}" dt="2021-01-07T20:10:34.757" v="30" actId="27636"/>
          <ac:spMkLst>
            <pc:docMk/>
            <pc:sldMk cId="1951394796" sldId="393"/>
            <ac:spMk id="10" creationId="{22F439CF-BB40-437C-83CB-FCB2D8F5D242}"/>
          </ac:spMkLst>
        </pc:spChg>
      </pc:sldChg>
      <pc:sldChg chg="modSp mod">
        <pc:chgData name="Richard Nesbitt" userId="44893b61-f974-41af-84f3-719ae9a39a27" providerId="ADAL" clId="{24127055-A459-49F9-932B-9C1ABFCF8E98}" dt="2021-01-07T20:09:49.150" v="20"/>
        <pc:sldMkLst>
          <pc:docMk/>
          <pc:sldMk cId="411851279" sldId="398"/>
        </pc:sldMkLst>
        <pc:spChg chg="mod">
          <ac:chgData name="Richard Nesbitt" userId="44893b61-f974-41af-84f3-719ae9a39a27" providerId="ADAL" clId="{24127055-A459-49F9-932B-9C1ABFCF8E98}" dt="2021-01-07T20:09:49.150" v="20"/>
          <ac:spMkLst>
            <pc:docMk/>
            <pc:sldMk cId="411851279" sldId="398"/>
            <ac:spMk id="3" creationId="{573EDFC2-BFB6-4DF5-B7DB-D1736BB64ED1}"/>
          </ac:spMkLst>
        </pc:spChg>
      </pc:sldChg>
      <pc:sldChg chg="modSp mod">
        <pc:chgData name="Richard Nesbitt" userId="44893b61-f974-41af-84f3-719ae9a39a27" providerId="ADAL" clId="{24127055-A459-49F9-932B-9C1ABFCF8E98}" dt="2021-01-07T20:12:46.395" v="43" actId="20577"/>
        <pc:sldMkLst>
          <pc:docMk/>
          <pc:sldMk cId="2444465571" sldId="399"/>
        </pc:sldMkLst>
        <pc:spChg chg="mod">
          <ac:chgData name="Richard Nesbitt" userId="44893b61-f974-41af-84f3-719ae9a39a27" providerId="ADAL" clId="{24127055-A459-49F9-932B-9C1ABFCF8E98}" dt="2021-01-07T20:12:46.395" v="43" actId="20577"/>
          <ac:spMkLst>
            <pc:docMk/>
            <pc:sldMk cId="2444465571" sldId="399"/>
            <ac:spMk id="9" creationId="{76291EDF-D6C0-46FA-AF70-20DDE1E4E7A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935C3168-1E2F-4413-92B6-38346AE75AE9}" type="datetimeFigureOut">
              <a:rPr lang="en-CA" smtClean="0"/>
              <a:t>2021-01-08</a:t>
            </a:fld>
            <a:endParaRPr lang="en-CA"/>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A735CCCD-E13D-42B1-8B23-747CE3D1900A}" type="slidenum">
              <a:rPr lang="en-CA" smtClean="0"/>
              <a:t>‹#›</a:t>
            </a:fld>
            <a:endParaRPr lang="en-CA"/>
          </a:p>
        </p:txBody>
      </p:sp>
    </p:spTree>
    <p:extLst>
      <p:ext uri="{BB962C8B-B14F-4D97-AF65-F5344CB8AC3E}">
        <p14:creationId xmlns:p14="http://schemas.microsoft.com/office/powerpoint/2010/main" val="5661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A735CCCD-E13D-42B1-8B23-747CE3D1900A}" type="slidenum">
              <a:rPr lang="en-CA" smtClean="0"/>
              <a:t>1</a:t>
            </a:fld>
            <a:endParaRPr lang="en-CA"/>
          </a:p>
        </p:txBody>
      </p:sp>
    </p:spTree>
    <p:extLst>
      <p:ext uri="{BB962C8B-B14F-4D97-AF65-F5344CB8AC3E}">
        <p14:creationId xmlns:p14="http://schemas.microsoft.com/office/powerpoint/2010/main" val="1161489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dirty="0"/>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2021-01-08</a:t>
            </a:fld>
            <a:endParaRPr lang="en-CA" dirty="0"/>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2021-01-08</a:t>
            </a:fld>
            <a:endParaRPr lang="en-CA" dirty="0"/>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16" name="Title 2">
            <a:extLst>
              <a:ext uri="{FF2B5EF4-FFF2-40B4-BE49-F238E27FC236}">
                <a16:creationId xmlns:a16="http://schemas.microsoft.com/office/drawing/2014/main" id="{22281FC4-B05D-4EC3-8537-D0AB78B24B60}"/>
              </a:ext>
            </a:extLst>
          </p:cNvPr>
          <p:cNvSpPr>
            <a:spLocks noGrp="1"/>
          </p:cNvSpPr>
          <p:nvPr>
            <p:ph type="ctrTitle"/>
          </p:nvPr>
        </p:nvSpPr>
        <p:spPr>
          <a:xfrm>
            <a:off x="511228" y="2586903"/>
            <a:ext cx="8121544" cy="1312258"/>
          </a:xfrm>
        </p:spPr>
        <p:txBody>
          <a:bodyPr>
            <a:noAutofit/>
          </a:bodyPr>
          <a:lstStyle/>
          <a:p>
            <a:pPr algn="ctr"/>
            <a:r>
              <a:rPr lang="en-CA" sz="4000" dirty="0"/>
              <a:t>Meliadine Gold Project Water Licence Amendment Application</a:t>
            </a:r>
          </a:p>
        </p:txBody>
      </p:sp>
      <p:sp>
        <p:nvSpPr>
          <p:cNvPr id="18" name="Rectangle 17">
            <a:extLst>
              <a:ext uri="{FF2B5EF4-FFF2-40B4-BE49-F238E27FC236}">
                <a16:creationId xmlns:a16="http://schemas.microsoft.com/office/drawing/2014/main" id="{24E83214-6A6B-4B98-81A3-6E647AE0C4C2}"/>
              </a:ext>
            </a:extLst>
          </p:cNvPr>
          <p:cNvSpPr/>
          <p:nvPr/>
        </p:nvSpPr>
        <p:spPr>
          <a:xfrm>
            <a:off x="289707" y="5596115"/>
            <a:ext cx="6308308" cy="1200329"/>
          </a:xfrm>
          <a:prstGeom prst="rect">
            <a:avLst/>
          </a:prstGeom>
        </p:spPr>
        <p:txBody>
          <a:bodyPr wrap="square">
            <a:spAutoFit/>
          </a:bodyPr>
          <a:lstStyle/>
          <a:p>
            <a:pPr algn="r"/>
            <a:r>
              <a:rPr lang="en-CA" sz="2400" dirty="0"/>
              <a:t>Community Presentation</a:t>
            </a:r>
          </a:p>
          <a:p>
            <a:pPr algn="r"/>
            <a:r>
              <a:rPr lang="en-CA" sz="2400" dirty="0"/>
              <a:t>Technical Review of Application For Amendment To Type A Water Licence 2AM-MEL1631</a:t>
            </a:r>
          </a:p>
        </p:txBody>
      </p:sp>
      <p:pic>
        <p:nvPicPr>
          <p:cNvPr id="19" name="Picture 18" descr="kiacolour">
            <a:extLst>
              <a:ext uri="{FF2B5EF4-FFF2-40B4-BE49-F238E27FC236}">
                <a16:creationId xmlns:a16="http://schemas.microsoft.com/office/drawing/2014/main" id="{9A1B7C68-8913-45E0-B8B3-8F16273A38B1}"/>
              </a:ext>
            </a:extLst>
          </p:cNvPr>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21924" y="3823859"/>
            <a:ext cx="2385388" cy="1927242"/>
          </a:xfrm>
          <a:prstGeom prst="rect">
            <a:avLst/>
          </a:prstGeom>
          <a:noFill/>
        </p:spPr>
      </p:pic>
      <p:sp>
        <p:nvSpPr>
          <p:cNvPr id="20" name="TextBox 19">
            <a:extLst>
              <a:ext uri="{FF2B5EF4-FFF2-40B4-BE49-F238E27FC236}">
                <a16:creationId xmlns:a16="http://schemas.microsoft.com/office/drawing/2014/main" id="{101B732B-5347-4594-895F-9EC53FD4A1B0}"/>
              </a:ext>
            </a:extLst>
          </p:cNvPr>
          <p:cNvSpPr txBox="1"/>
          <p:nvPr/>
        </p:nvSpPr>
        <p:spPr>
          <a:xfrm>
            <a:off x="6975667" y="6211669"/>
            <a:ext cx="2031645" cy="584775"/>
          </a:xfrm>
          <a:prstGeom prst="rect">
            <a:avLst/>
          </a:prstGeom>
          <a:noFill/>
        </p:spPr>
        <p:txBody>
          <a:bodyPr wrap="none" rtlCol="0">
            <a:spAutoFit/>
          </a:bodyPr>
          <a:lstStyle/>
          <a:p>
            <a:pPr algn="r"/>
            <a:r>
              <a:rPr lang="en-CA" sz="1600" dirty="0"/>
              <a:t>Rankin Inlet, Nunavut.</a:t>
            </a:r>
          </a:p>
          <a:p>
            <a:pPr algn="r"/>
            <a:r>
              <a:rPr lang="en-CA" sz="1600" dirty="0"/>
              <a:t>January 19, 2021</a:t>
            </a:r>
          </a:p>
        </p:txBody>
      </p:sp>
      <p:sp>
        <p:nvSpPr>
          <p:cNvPr id="7" name="Title 2">
            <a:extLst>
              <a:ext uri="{FF2B5EF4-FFF2-40B4-BE49-F238E27FC236}">
                <a16:creationId xmlns:a16="http://schemas.microsoft.com/office/drawing/2014/main" id="{22281FC4-B05D-4EC3-8537-D0AB78B24B60}"/>
              </a:ext>
            </a:extLst>
          </p:cNvPr>
          <p:cNvSpPr txBox="1">
            <a:spLocks/>
          </p:cNvSpPr>
          <p:nvPr/>
        </p:nvSpPr>
        <p:spPr>
          <a:xfrm>
            <a:off x="914952" y="561724"/>
            <a:ext cx="7314096" cy="2025179"/>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iu" sz="4400" dirty="0">
                <a:latin typeface="Pigiarniq Light" panose="02000303020000020004" pitchFamily="2" charset="0"/>
              </a:rPr>
              <a:t>ᑕᓯᕐᔪᐊᕐᒥᑦ ᒎᓗ ᐱᓕᕆᐊᕐᒥᑦ ᐃᒪᕐᒧᑦ ᓚᐃᓴᓐᓯᒥᒃ ᐋᖅᑭᒋᐊᖅᓯᓂᕐᒧᑦ ᑐᒃᓯᕋᐅᑎ</a:t>
            </a:r>
          </a:p>
        </p:txBody>
      </p:sp>
      <p:sp>
        <p:nvSpPr>
          <p:cNvPr id="10" name="Rectangle 9">
            <a:extLst>
              <a:ext uri="{FF2B5EF4-FFF2-40B4-BE49-F238E27FC236}">
                <a16:creationId xmlns:a16="http://schemas.microsoft.com/office/drawing/2014/main" id="{24E83214-6A6B-4B98-81A3-6E647AE0C4C2}"/>
              </a:ext>
            </a:extLst>
          </p:cNvPr>
          <p:cNvSpPr/>
          <p:nvPr/>
        </p:nvSpPr>
        <p:spPr>
          <a:xfrm>
            <a:off x="306624" y="4475469"/>
            <a:ext cx="6274473" cy="1200329"/>
          </a:xfrm>
          <a:prstGeom prst="rect">
            <a:avLst/>
          </a:prstGeom>
        </p:spPr>
        <p:txBody>
          <a:bodyPr wrap="square" rtlCol="0">
            <a:spAutoFit/>
          </a:bodyPr>
          <a:lstStyle/>
          <a:p>
            <a:pPr algn="r" rtl="0"/>
            <a:r>
              <a:rPr lang="iu" sz="2400" dirty="0">
                <a:latin typeface="Pigiarniq Light" panose="02000303020000020004" pitchFamily="2" charset="0"/>
              </a:rPr>
              <a:t>ᓄᓇᓕᖕᒧᑦ ᑐᓴᖅᑎᑦᑎᓃᑦ</a:t>
            </a:r>
          </a:p>
          <a:p>
            <a:pPr algn="r" rtl="0"/>
            <a:r>
              <a:rPr lang="iu" sz="2400" dirty="0">
                <a:latin typeface="Pigiarniq Light" panose="02000303020000020004" pitchFamily="2" charset="0"/>
              </a:rPr>
              <a:t>ᕿᒥᕐᕈᔭᐅᓂᖓ ᑐᒃᓯᕋᐅᑕᐅᔪᖅ ᐋᖅᑭᒋᐊᖅᓯᓂᕐᒧᑦ Type A ᐃᒪᕐᒧᑦ ᓚᐃᓴᓐᓯ 2AM-MEL1631</a:t>
            </a:r>
          </a:p>
        </p:txBody>
      </p:sp>
      <p:sp>
        <p:nvSpPr>
          <p:cNvPr id="4" name="Rectangle 3"/>
          <p:cNvSpPr/>
          <p:nvPr/>
        </p:nvSpPr>
        <p:spPr>
          <a:xfrm>
            <a:off x="4435312" y="5688998"/>
            <a:ext cx="4572000" cy="584775"/>
          </a:xfrm>
          <a:prstGeom prst="rect">
            <a:avLst/>
          </a:prstGeom>
        </p:spPr>
        <p:txBody>
          <a:bodyPr>
            <a:spAutoFit/>
          </a:bodyPr>
          <a:lstStyle/>
          <a:p>
            <a:pPr algn="r"/>
            <a:r>
              <a:rPr lang="iu" sz="1600" dirty="0">
                <a:latin typeface="Pigiarniq Light" panose="02000303020000020004" pitchFamily="2" charset="0"/>
              </a:rPr>
              <a:t>ᑲᖏᖅᖠᓂᖅ, ᓄᓇᕗᑦ.</a:t>
            </a:r>
          </a:p>
          <a:p>
            <a:pPr algn="r"/>
            <a:r>
              <a:rPr lang="iu" sz="1600" dirty="0">
                <a:latin typeface="Pigiarniq Light" panose="02000303020000020004" pitchFamily="2" charset="0"/>
              </a:rPr>
              <a:t>ᑕᖀᓇᕐᔪᐊᖅ 19, 2021</a:t>
            </a: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iu" sz="1600" b="1" dirty="0">
                <a:latin typeface="Pigiarniq Light" panose="02000303020000020004" pitchFamily="2" charset="0"/>
              </a:rPr>
              <a:t>KIA-IR#1</a:t>
            </a:r>
            <a:br>
              <a:rPr lang="iu" sz="1600" b="1" dirty="0">
                <a:latin typeface="Pigiarniq Light" panose="02000303020000020004" pitchFamily="2" charset="0"/>
              </a:rPr>
            </a:b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rPr>
              <a:t>ᑐᒃᓯᕋᐅᑕᐅᔪᖅ ᑲᑎᖦᖢᒋᑦ ᓄᖑᑎᖅᓯᒪᔪᑦ ᓯᑎᔪᓄᑦ ᑐᕌᒐᐅᔪᑦ ᐊᒻᒪᓗ ᐊᓯᐊᒍᖔᖅ ᐊᑐᖅᑕᐅᔪᖕᓇᖅᑐᑦ ᐊᐅᓚᑕᐅᓂᖓ CP1-ᒦᑦᑐᖅ ᐃᒪᖅ</a:t>
            </a:r>
            <a:r>
              <a:rPr lang="en-CA" sz="1600" dirty="0">
                <a:latin typeface="Pigiarniq Light" panose="02000303020000020004" pitchFamily="2" charset="0"/>
              </a:rPr>
              <a:t/>
            </a:r>
            <a:br>
              <a:rPr lang="en-CA" sz="1600" dirty="0">
                <a:latin typeface="Pigiarniq Light" panose="02000303020000020004" pitchFamily="2" charset="0"/>
              </a:rPr>
            </a:br>
            <a:r>
              <a:rPr lang="en-CA" sz="1600" dirty="0">
                <a:latin typeface="Pigiarniq Light" panose="02000303020000020004" pitchFamily="2" charset="0"/>
              </a:rPr>
              <a:t/>
            </a:r>
            <a:br>
              <a:rPr lang="en-CA" sz="1600" dirty="0">
                <a:latin typeface="Pigiarniq Light" panose="02000303020000020004" pitchFamily="2" charset="0"/>
              </a:rPr>
            </a:br>
            <a:r>
              <a:rPr lang="en-CA" sz="1600" dirty="0"/>
              <a:t>Proposed total dissolved solids targets and alternatives to manage CP1 water</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600" dirty="0">
                <a:ea typeface="Times New Roman" panose="02020603050405020304" pitchFamily="18" charset="0"/>
                <a:cs typeface="Times New Roman" panose="02020603050405020304" pitchFamily="18" charset="0"/>
              </a:rPr>
              <a:t>KIA Lands was concerned that insufficient evidence had been provided demonstrating the need for increased TDS discharge criteria.</a:t>
            </a:r>
          </a:p>
          <a:p>
            <a:r>
              <a:rPr lang="en-CA" sz="1600" dirty="0">
                <a:ea typeface="Times New Roman" panose="02020603050405020304" pitchFamily="18" charset="0"/>
                <a:cs typeface="Times New Roman" panose="02020603050405020304" pitchFamily="18" charset="0"/>
              </a:rPr>
              <a:t>KIA Lands also highlighted community concerns with the discharge of TDS rich effluent to Meliadine Lake</a:t>
            </a:r>
            <a:endParaRPr lang="en-CA" sz="1600" dirty="0">
              <a:solidFill>
                <a:srgbClr val="FF0000"/>
              </a:solidFill>
              <a:ea typeface="Times New Roman" panose="02020603050405020304" pitchFamily="18" charset="0"/>
              <a:cs typeface="Times New Roman" panose="02020603050405020304" pitchFamily="18" charset="0"/>
            </a:endParaRPr>
          </a:p>
          <a:p>
            <a:pPr marL="0" indent="0">
              <a:buNone/>
            </a:pPr>
            <a:endParaRPr lang="en-CA" sz="1600" b="1" dirty="0">
              <a:cs typeface="Times New Roman" panose="02020603050405020304" pitchFamily="18" charset="0"/>
            </a:endParaRPr>
          </a:p>
          <a:p>
            <a:pPr marL="0" indent="0">
              <a:buNone/>
            </a:pPr>
            <a:r>
              <a:rPr lang="en-CA" sz="1600" b="1" dirty="0">
                <a:cs typeface="Times New Roman" panose="02020603050405020304" pitchFamily="18" charset="0"/>
              </a:rPr>
              <a:t>Resolution</a:t>
            </a:r>
          </a:p>
          <a:p>
            <a:pPr marL="0" indent="0">
              <a:buNone/>
            </a:pPr>
            <a:r>
              <a:rPr lang="en-CA" sz="1600" dirty="0">
                <a:cs typeface="Times New Roman" panose="02020603050405020304" pitchFamily="18" charset="0"/>
              </a:rPr>
              <a:t>AEM presented additional data during the technical meeting illustrating difficulties in further reducing TDS in discharges to Meliadine Lake. KIA Lands is satisfied that AEM requires an increased discharge criteria as proposed through the Amendment Application</a:t>
            </a:r>
            <a:endParaRPr lang="en-CA" sz="1600" dirty="0">
              <a:solidFill>
                <a:srgbClr val="FF0000"/>
              </a:solidFill>
              <a:cs typeface="Times New Roman" panose="02020603050405020304" pitchFamily="18" charset="0"/>
            </a:endParaRPr>
          </a:p>
          <a:p>
            <a:pPr marL="0" indent="0">
              <a:buNone/>
            </a:pPr>
            <a:r>
              <a:rPr lang="en-CA" sz="1600" dirty="0">
                <a:cs typeface="Times New Roman" panose="02020603050405020304" pitchFamily="18" charset="0"/>
              </a:rPr>
              <a:t>AEM also committed to divert discharges from Meliadine Lake to the waterlines if approved by the NIRB</a:t>
            </a:r>
          </a:p>
        </p:txBody>
      </p:sp>
      <p:sp>
        <p:nvSpPr>
          <p:cNvPr id="2" name="Content Placeholder 1"/>
          <p:cNvSpPr>
            <a:spLocks noGrp="1"/>
          </p:cNvSpPr>
          <p:nvPr>
            <p:ph sz="half" idx="2"/>
          </p:nvPr>
        </p:nvSpPr>
        <p:spPr>
          <a:xfrm>
            <a:off x="4629150" y="1825624"/>
            <a:ext cx="3886200" cy="4555703"/>
          </a:xfrm>
        </p:spPr>
        <p:txBody>
          <a:bodyPr>
            <a:normAutofit fontScale="62500" lnSpcReduction="20000"/>
          </a:bodyPr>
          <a:lstStyle/>
          <a:p>
            <a:r>
              <a:rPr lang="iu" sz="2400" dirty="0">
                <a:latin typeface="Pigiarniq Light" panose="02000303020000020004" pitchFamily="2" charset="0"/>
                <a:ea typeface="Times New Roman" panose="02020603050405020304" pitchFamily="18" charset="0"/>
                <a:cs typeface="Times New Roman" panose="02020603050405020304" pitchFamily="18" charset="0"/>
              </a:rPr>
              <a:t>ᑭᕙᓪᓕᖅ ᐃᓄᐃᑦ ᑲᑐᔾᔨᖃᑎᒌᒃᑯᑦ ᐃᓱᒫᓘᑎᖃᓚᐅᖅᑐᑦ ᓈᒻᒪᙱᑦᑐᓂᒃ ᐱᓐᓂᑯᓂᒃ ᑐᓂᓯᓚᐅᖏᒻᒪᑕ ᐱᔾᔪᑎᒋᔭᖓᓐᓂᒃ ᐊᖏᒡᓕᒋᐊᖅᓯᔭᕆᐊᖃᕐᓂᖏᓐᓂᒃ ᑲᑎᖦᖢᒋᑦ ᓄᖑᑎᖅᓯᒪᔪᑦ ᓯᑎᔪᓂᒃ ᑯᕕᑎᑦᑎᓂᕐᒧᑦ.</a:t>
            </a:r>
          </a:p>
          <a:p>
            <a:r>
              <a:rPr lang="iu" sz="2400" dirty="0">
                <a:latin typeface="Pigiarniq Light" panose="02000303020000020004" pitchFamily="2" charset="0"/>
                <a:ea typeface="Times New Roman" panose="02020603050405020304" pitchFamily="18" charset="0"/>
                <a:cs typeface="Times New Roman" panose="02020603050405020304" pitchFamily="18" charset="0"/>
              </a:rPr>
              <a:t>ᑭᕙᓪᓕᖅ ᐃᓄᐃᑦ ᑲᑐᔾᔨᖃᑎᒌᒃᑯᑦ ᖃᐅᔨᑎᑦᑎᓚᐅᕐᒥᔪᑦ ᓄᓇᓕᖕᒥᐅᑕᐃᑦ ᐃᓱᒫᓘᑎᖏᓐᓂᒃ ᑯᕕᑎᑕᐅᓂᖏᑦ ᑲᑎᖦᖢᒋᑦ ᓄᖑᑎᖅᓯᒪᔪᑦ ᓯᑎᔪᓂᑦ ᑕᓯᕐᔪᐊᕐᒧᑦ</a:t>
            </a:r>
          </a:p>
          <a:p>
            <a:pPr marL="0" indent="0">
              <a:buNone/>
            </a:pPr>
            <a:endParaRPr lang="en-CA" sz="2400" b="1" dirty="0">
              <a:latin typeface="Pigiarniq Light" panose="02000303020000020004" pitchFamily="2" charset="0"/>
              <a:cs typeface="Times New Roman" panose="02020603050405020304" pitchFamily="18" charset="0"/>
            </a:endParaRPr>
          </a:p>
          <a:p>
            <a:pPr marL="0" indent="0">
              <a:buNone/>
            </a:pPr>
            <a:endParaRPr lang="iu" sz="2400" b="1" dirty="0">
              <a:latin typeface="Pigiarniq Light" panose="02000303020000020004" pitchFamily="2" charset="0"/>
              <a:cs typeface="Times New Roman" panose="02020603050405020304" pitchFamily="18" charset="0"/>
            </a:endParaRPr>
          </a:p>
          <a:p>
            <a:pPr marL="0" indent="0">
              <a:buNone/>
            </a:pPr>
            <a:r>
              <a:rPr lang="iu" sz="2400" b="1" dirty="0">
                <a:latin typeface="Pigiarniq Light" panose="02000303020000020004" pitchFamily="2" charset="0"/>
                <a:cs typeface="Times New Roman" panose="02020603050405020304" pitchFamily="18" charset="0"/>
              </a:rPr>
              <a:t>ᐱᖁᔨᕗᖔᒧᑦ ᓈᓴᐅᑎ</a:t>
            </a:r>
          </a:p>
          <a:p>
            <a:pPr marL="0" indent="0">
              <a:buNone/>
            </a:pPr>
            <a:r>
              <a:rPr lang="iu" sz="2400" dirty="0">
                <a:latin typeface="Pigiarniq Light" panose="02000303020000020004" pitchFamily="2" charset="0"/>
                <a:cs typeface="Times New Roman" panose="02020603050405020304" pitchFamily="18" charset="0"/>
              </a:rPr>
              <a:t>ᐊᒡᓃᑯᒃᑯᑦ ᑐᓂᓯᓚᐅᖅᑐᑦ ᓈᓴᐅᑎᓂᒃ/ᑎᑎᖅᑲᐅᑎᒃᑲᓐᓂᕐᓂᒃ ᐱᓕᕆᐊᑉ ᒥᒃᓵᓄᑦ ᑲᑎᒪᑎᓪᓗᒋᑦ ᑕᑯᒃᓴᐅᑎᖦᖢᒋᑦ ᐊᔪᕐᓇᕐᓂᐅᔪᑦ ᒥᒃᖠᒋᐊᖅᑎᒃᑲᓐᓂᕐᓂᐊᕐᓗᒋᑦ ᑲᑎᖦᖢᒋᑦ ᓄᖑᑎᖅᓯᒪᔪᑦ ᓯᑎᔪᐃᑦ ᑕᓯᕐᔪᐊᕐᒥᑦ</a:t>
            </a:r>
          </a:p>
          <a:p>
            <a:pPr marL="0" indent="0">
              <a:buNone/>
            </a:pPr>
            <a:endParaRPr lang="iu" sz="2400" dirty="0">
              <a:latin typeface="Pigiarniq Light" panose="02000303020000020004" pitchFamily="2" charset="0"/>
              <a:cs typeface="Times New Roman" panose="02020603050405020304" pitchFamily="18" charset="0"/>
            </a:endParaRPr>
          </a:p>
          <a:p>
            <a:pPr marL="0" indent="0">
              <a:buNone/>
            </a:pPr>
            <a:r>
              <a:rPr lang="iu" sz="2400" dirty="0">
                <a:latin typeface="Pigiarniq Light" panose="02000303020000020004" pitchFamily="2" charset="0"/>
                <a:cs typeface="Times New Roman" panose="02020603050405020304" pitchFamily="18" charset="0"/>
              </a:rPr>
              <a:t>ᐊᒡᓃᑯᒃᑯᑦ ᒥᑭᓛᒃᑰᖅᑎᑦᑎᔪᒪᖕᒥᔪᑦ ᑯᕕᑎᑦᑎᓂᕐᒥᒃᒃ ᑕᓯᕐᔪᐊᕐᒧᑦ ᐊᔪᙱᑕᓗᒃᑖᖏᓐᓂᒃ ᓴᖑᑎᓪᓗᒋᑦ ᐃᒪᖅ CP1-ᒥᑦ ᓱᑉᓗᓕᖕᓄᑦ.</a:t>
            </a:r>
          </a:p>
        </p:txBody>
      </p:sp>
    </p:spTree>
    <p:extLst>
      <p:ext uri="{BB962C8B-B14F-4D97-AF65-F5344CB8AC3E}">
        <p14:creationId xmlns:p14="http://schemas.microsoft.com/office/powerpoint/2010/main" val="516806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KIA-IR#2</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rPr>
              <a:t>ᓴᖑᑎᑦᑎᓂᖅ CP1-ᒥᑦ ᓱᑉᓗᓕᖕᒧᑦ</a:t>
            </a:r>
            <a:r>
              <a:rPr lang="en-CA" sz="1600" dirty="0">
                <a:latin typeface="Pigiarniq Light" panose="02000303020000020004" pitchFamily="2" charset="0"/>
              </a:rPr>
              <a:t/>
            </a:r>
            <a:br>
              <a:rPr lang="en-CA" sz="1600" dirty="0">
                <a:latin typeface="Pigiarniq Light" panose="02000303020000020004" pitchFamily="2" charset="0"/>
              </a:rPr>
            </a:br>
            <a:r>
              <a:rPr lang="en-CA" sz="1600" dirty="0"/>
              <a:t>Diversion of CP1 water to waterline</a:t>
            </a: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lnSpcReduction="10000"/>
          </a:bodyPr>
          <a:lstStyle/>
          <a:p>
            <a:r>
              <a:rPr lang="en-CA" sz="1800" dirty="0">
                <a:cs typeface="Times New Roman" panose="02020603050405020304" pitchFamily="18" charset="0"/>
              </a:rPr>
              <a:t>KIA Lands requested that AEM divert all contact water from CP1 to the waterlines currently under review by the NIRB if they become available</a:t>
            </a:r>
          </a:p>
          <a:p>
            <a:endParaRPr lang="en-CA" sz="1800" dirty="0">
              <a:cs typeface="Times New Roman" panose="02020603050405020304" pitchFamily="18" charset="0"/>
            </a:endParaRPr>
          </a:p>
          <a:p>
            <a:pPr marL="0" indent="0">
              <a:buNone/>
            </a:pPr>
            <a:r>
              <a:rPr lang="en-CA" sz="1800" b="1" dirty="0">
                <a:cs typeface="Times New Roman" panose="02020603050405020304" pitchFamily="18" charset="0"/>
              </a:rPr>
              <a:t>Pending Resolution</a:t>
            </a:r>
          </a:p>
          <a:p>
            <a:pPr marL="0" indent="0">
              <a:buNone/>
            </a:pPr>
            <a:r>
              <a:rPr lang="en-CA" sz="1800" dirty="0">
                <a:cs typeface="Times New Roman" panose="02020603050405020304" pitchFamily="18" charset="0"/>
              </a:rPr>
              <a:t>AEM has committed to minimize discharges to Meliadine Lake by diverting as much water as possible from CP1</a:t>
            </a:r>
            <a:endParaRPr lang="en-CA" sz="1800" dirty="0">
              <a:solidFill>
                <a:srgbClr val="FF0000"/>
              </a:solidFill>
              <a:cs typeface="Times New Roman" panose="02020603050405020304" pitchFamily="18" charset="0"/>
            </a:endParaRPr>
          </a:p>
          <a:p>
            <a:pPr marL="0" indent="0">
              <a:buNone/>
            </a:pPr>
            <a:r>
              <a:rPr lang="en-CA" sz="1800" dirty="0">
                <a:cs typeface="Times New Roman" panose="02020603050405020304" pitchFamily="18" charset="0"/>
              </a:rPr>
              <a:t>AEM will be submitting a plan outlining how much water can be diverted to the waterline and under what conditions by January 29, 2021</a:t>
            </a:r>
          </a:p>
          <a:p>
            <a:pPr marL="0" indent="0">
              <a:buNone/>
            </a:pPr>
            <a:r>
              <a:rPr lang="en-CA" sz="1800" dirty="0">
                <a:cs typeface="Times New Roman" panose="02020603050405020304" pitchFamily="18" charset="0"/>
              </a:rPr>
              <a:t>KIA Lands will review the plan to confirm it addresses our concerns.</a:t>
            </a:r>
            <a:r>
              <a:rPr lang="en-CA" sz="1800" dirty="0">
                <a:solidFill>
                  <a:srgbClr val="FF0000"/>
                </a:solidFill>
                <a:cs typeface="Times New Roman" panose="02020603050405020304" pitchFamily="18" charset="0"/>
              </a:rPr>
              <a:t>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a:xfrm>
            <a:off x="4629150" y="1825624"/>
            <a:ext cx="3886200" cy="4483695"/>
          </a:xfrm>
        </p:spPr>
        <p:txBody>
          <a:bodyPr>
            <a:normAutofit lnSpcReduction="10000"/>
          </a:bodyPr>
          <a:lstStyle/>
          <a:p>
            <a:r>
              <a:rPr lang="iu" sz="1600" dirty="0">
                <a:latin typeface="Pigiarniq Light" panose="02000303020000020004" pitchFamily="2" charset="0"/>
                <a:cs typeface="Times New Roman" panose="02020603050405020304" pitchFamily="18" charset="0"/>
              </a:rPr>
              <a:t>ᑭᕙᓪᓕᖅ ᐃᓄᐃᑦ ᑲᑐᔾᔨᖃᑎᒌᒃᑯᑦ ᐊᒡᓃᑯᒃᑯᓐᓄᑦ ᓴᖑᑎᑕᐅᖁᓚᐅᖅᑕᖏᑦ ᑕᒪᓗᒃᑖᖅ ᐊᒃᑐᖅᑕᐅᓯᒪᔪᖅ ᐃᒪᖅ CP1-ᒥᑦ ᓱᑉᓗᓕᖕᓄᑦ ᑕᐃᒪᐅᓕᖅᐸᑕ</a:t>
            </a:r>
          </a:p>
          <a:p>
            <a:endParaRPr lang="en-CA" sz="1600" dirty="0">
              <a:latin typeface="Pigiarniq Light" panose="02000303020000020004" pitchFamily="2" charset="0"/>
              <a:cs typeface="Times New Roman" panose="02020603050405020304" pitchFamily="18" charset="0"/>
            </a:endParaRPr>
          </a:p>
          <a:p>
            <a:pPr marL="0" indent="0">
              <a:buNone/>
            </a:pPr>
            <a:r>
              <a:rPr lang="iu" sz="1600" b="1" dirty="0">
                <a:latin typeface="Pigiarniq Light" panose="02000303020000020004" pitchFamily="2" charset="0"/>
                <a:cs typeface="Times New Roman" panose="02020603050405020304" pitchFamily="18" charset="0"/>
              </a:rPr>
              <a:t>ᐋᖅᑭᒃᑕᐅᓂᐊᖅᑐᖅ</a:t>
            </a:r>
          </a:p>
          <a:p>
            <a:pPr marL="0" indent="0">
              <a:buNone/>
            </a:pPr>
            <a:r>
              <a:rPr lang="iu" sz="1600" dirty="0">
                <a:latin typeface="Pigiarniq Light" panose="02000303020000020004" pitchFamily="2" charset="0"/>
                <a:cs typeface="Times New Roman" panose="02020603050405020304" pitchFamily="18" charset="0"/>
              </a:rPr>
              <a:t>ᐊᒡᓃᑯᒃᑯᑦ ᒥᑭᓛᒃᑰᖅᑎᑦᑎᓂᐊᖅᑐᑦ ᑯᕕᑎᑦᑎᓂᕐᓂᒃ ᑕᓯᕐᔪᐊᕐᒧᑦ ᓴᖑᑎᓪᓗᒋᑦ ᐊᔪᙱᑕᓗᒃᑖᖏᑦ CP1-ᒥᑦ ᓱᑉᓗᓕᖕᓄᑦ.</a:t>
            </a:r>
          </a:p>
          <a:p>
            <a:pPr marL="0" indent="0">
              <a:buNone/>
            </a:pPr>
            <a:r>
              <a:rPr lang="iu" sz="1600" dirty="0">
                <a:latin typeface="Pigiarniq Light" panose="02000303020000020004" pitchFamily="2" charset="0"/>
                <a:cs typeface="Times New Roman" panose="02020603050405020304" pitchFamily="18" charset="0"/>
              </a:rPr>
              <a:t>ᐊᒡᓃᑯᒃᑯᑦ ᑐᓂᓯᓂᐊᖅᑐᑦ ᐸᕐᓇᐅᑎᒥᑦ ᑕᑯᒃᓴᐅᓗᓂ ᖃᓄᖅ ᐊᖏᑎᒋᔪᖅ ᐃᒪᖅ ᓴᖑᑎᑕᐅᖕᒪᖔᑦ ᓱᑉᓗᓕᖕᒧᑦ ᐊᒻᒪᓗ ᖃᓄᐃᖓᑉᓗᑎᒃ ᑕᖅᑮᓐᓇᕐᔪᐊᖅ (ᔭᓄᐊᕆ) 29, 2020-ᒥᑦ ᑐᖔᓂᓘᓐᓃᑦ.</a:t>
            </a:r>
          </a:p>
          <a:p>
            <a:pPr marL="0" indent="0">
              <a:buNone/>
            </a:pPr>
            <a:endParaRPr lang="iu" sz="1600" dirty="0">
              <a:latin typeface="Pigiarniq Light" panose="02000303020000020004" pitchFamily="2" charset="0"/>
              <a:cs typeface="Times New Roman" panose="02020603050405020304" pitchFamily="18" charset="0"/>
            </a:endParaRPr>
          </a:p>
          <a:p>
            <a:pPr marL="0" indent="0">
              <a:buNone/>
            </a:pPr>
            <a:r>
              <a:rPr lang="iu" sz="1600" dirty="0">
                <a:latin typeface="Pigiarniq Light" panose="02000303020000020004" pitchFamily="2" charset="0"/>
                <a:cs typeface="Times New Roman" panose="02020603050405020304" pitchFamily="18" charset="0"/>
              </a:rPr>
              <a:t>ᑭᕙᓪᓕᖅ ᐃᓄᐃᑦ ᑲᑐᔾᔨᖃᑎᒌᒃᑯᑦ ᕿᒥᕐᕈᓂᐊᖅᑕᖓᑦ ᐸᕐᓇᐅᑎ ᓇᓗᓇᐃᕐᓂᐊᕐᓗᒋᑦ ᐱᓕᕆᐊᖑᖕᒪᑕ ᑕᒪᕐᒥᒃ ᐃᓱᒫᓘᑎᕗᑦ ᐊᒻᒪᓗ ᓄᓇᓕᖕᒥᐅᓂᑦ ᐅᖃᐅᓯᐅᓚᐅᖅᑐᑦ. </a:t>
            </a:r>
          </a:p>
        </p:txBody>
      </p:sp>
    </p:spTree>
    <p:extLst>
      <p:ext uri="{BB962C8B-B14F-4D97-AF65-F5344CB8AC3E}">
        <p14:creationId xmlns:p14="http://schemas.microsoft.com/office/powerpoint/2010/main" val="1951394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KIA-IR#9</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rPr>
              <a:t>ᐊᔪᙱᓐᓂᐊᕐᓂᖓ ᕿᑎᐊᓃᖓᔪᖅ ᖃᓄᖅᑑᕈᑎ ᐊᐅᓚᓐᓂᐊᕐᓗᒍ ᑕᕆᐅᓕᒃ ᓄᓇᒥᑦ ᐃᒪᖅ</a:t>
            </a:r>
            <a:r>
              <a:rPr lang="en-CA" sz="1600" dirty="0">
                <a:latin typeface="Pigiarniq Light" panose="02000303020000020004" pitchFamily="2" charset="0"/>
              </a:rPr>
              <a:t/>
            </a:r>
            <a:br>
              <a:rPr lang="en-CA" sz="1600" dirty="0">
                <a:latin typeface="Pigiarniq Light" panose="02000303020000020004" pitchFamily="2" charset="0"/>
              </a:rPr>
            </a:br>
            <a:r>
              <a:rPr lang="en-CA" sz="1600" dirty="0"/>
              <a:t>Viability of medium-term strategy to mange saline groundwater</a:t>
            </a: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cs typeface="Times New Roman" panose="02020603050405020304" pitchFamily="18" charset="0"/>
              </a:rPr>
              <a:t>KIA Lands raised concerns with the viability of the short and medium term approach to manage saline groundwater, particularly because the waterline has yet to be permitted. </a:t>
            </a:r>
          </a:p>
          <a:p>
            <a:endParaRPr lang="en-CA" sz="1700" dirty="0">
              <a:cs typeface="Times New Roman" panose="02020603050405020304" pitchFamily="18" charset="0"/>
            </a:endParaRPr>
          </a:p>
          <a:p>
            <a:pPr marL="0" indent="0">
              <a:buNone/>
            </a:pPr>
            <a:r>
              <a:rPr lang="en-CA" sz="1700" b="1" dirty="0">
                <a:ea typeface="Times New Roman" panose="02020603050405020304" pitchFamily="18" charset="0"/>
              </a:rPr>
              <a:t>Pending Resolution</a:t>
            </a:r>
          </a:p>
          <a:p>
            <a:pPr marL="0" indent="0">
              <a:buNone/>
            </a:pPr>
            <a:r>
              <a:rPr lang="en-CA" sz="1700" dirty="0">
                <a:ea typeface="Times New Roman" panose="02020603050405020304" pitchFamily="18" charset="0"/>
              </a:rPr>
              <a:t>AEM has provided additional information indicating the Tiriganiaq-2 open pit can be used to store excess saline groundwater that, in addition to grouting practices, will provide up to seven years of additional storage.</a:t>
            </a:r>
          </a:p>
          <a:p>
            <a:pPr marL="0" indent="0">
              <a:buNone/>
            </a:pPr>
            <a:r>
              <a:rPr lang="en-CA" sz="1700" dirty="0">
                <a:ea typeface="Times New Roman" panose="02020603050405020304" pitchFamily="18" charset="0"/>
              </a:rPr>
              <a:t>AEM will also provide an updated groundwater management plan for KIA review prior to the final hearings.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r>
              <a:rPr lang="iu" sz="1600" dirty="0">
                <a:latin typeface="Pigiarniq Light" panose="02000303020000020004" pitchFamily="2" charset="0"/>
                <a:cs typeface="Times New Roman" panose="02020603050405020304" pitchFamily="18" charset="0"/>
              </a:rPr>
              <a:t>ᑭᕙᓪᓕᖅ ᐃᓄᐃᑦ ᑲᑐᔾᔨᖃᑎᒌᒃᑯᑦ ᐃᓱᒫᓘᑎᖃᓚᐅᖅᑐᑦ ᐊᔪᙱᓐᓂᐊᕋᓗᐊᕐᓂᖓᓄᑦ ᓇᐃᑦᑑᔪᒥᑦ ᐊᒻᒪᓗ ᕿᑎᐊᓃᖓᔪᒥᑦ ᐊᐅᓚᑦᑎᓂᐊᕐᓗᓂ ᑕᕆᐅᓕᒃ ᓄᓇᒥᑦ ᐃᒪᕐᒥᑦ, ᐱᓗᐊᖅᑐᒥᑦ ᓱᑉᓗᓕᒃ ᐊᖏᖅᑕᐅᓯᒪᙱᑎᓪᓗᒍ ᓱᓕ. </a:t>
            </a:r>
          </a:p>
          <a:p>
            <a:endParaRPr lang="en-CA" sz="1600" dirty="0">
              <a:latin typeface="Pigiarniq Light" panose="02000303020000020004" pitchFamily="2" charset="0"/>
              <a:cs typeface="Times New Roman" panose="02020603050405020304" pitchFamily="18" charset="0"/>
            </a:endParaRPr>
          </a:p>
          <a:p>
            <a:pPr marL="0" indent="0">
              <a:buNone/>
            </a:pPr>
            <a:r>
              <a:rPr lang="iu" sz="1600" b="1" dirty="0">
                <a:latin typeface="Pigiarniq Light" panose="02000303020000020004" pitchFamily="2" charset="0"/>
                <a:ea typeface="Times New Roman" panose="02020603050405020304" pitchFamily="18" charset="0"/>
              </a:rPr>
              <a:t>ᐋᖅᑭᒃᑕᐅᓂᐊᖅᑐᖅ</a:t>
            </a:r>
          </a:p>
          <a:p>
            <a:pPr marL="0" indent="0">
              <a:buNone/>
            </a:pPr>
            <a:r>
              <a:rPr lang="iu" sz="1600" dirty="0">
                <a:latin typeface="Pigiarniq Light" panose="02000303020000020004" pitchFamily="2" charset="0"/>
                <a:ea typeface="Times New Roman" panose="02020603050405020304" pitchFamily="18" charset="0"/>
              </a:rPr>
              <a:t>ᐊᒡᓃᑯᒃᑯᑦ ᓇᓗᓇᐃᓚᐅᖅᑐᑦ ᑎᕆᒐᓂᐊᖅ-2 ᓄᓇᒥᑦ ᐅᒃᑯᐃᖓᔪᖅ ᑐᖅᑯᖅᓯᕝᕕᐅᔪᖕᓇᕐᓂᐊᕐᓂᖓᓄᑦ ᑕᕆᐅᓕᒃ ᓄᓇᒥᑦ ᐃᒪᕐᒥᑦ ᓱᑉᓗᓕᒃ ᐊᑐᕈᖕᓇᖅᓯᓚᐅᖅᑳᖅᑎᓐᓇᒍ. ᖃᓄᖅᑑᕈᑕᐅᔪᖅ ᐊᑐᖅᑕᐅᖃᑦᑕᖅᑐᓄᑦ 7 ᐅᑭᐅᓄᑦ ᑐᖅᑯᖅᓯᓯᒪᑎᑦᑎᒃᑲᓐᓂᕈᖕᓇᖅᑐᖅ.</a:t>
            </a:r>
          </a:p>
          <a:p>
            <a:pPr marL="0" indent="0">
              <a:buNone/>
            </a:pPr>
            <a:endParaRPr lang="iu" sz="1600" dirty="0">
              <a:latin typeface="Pigiarniq Light" panose="02000303020000020004" pitchFamily="2" charset="0"/>
              <a:ea typeface="Times New Roman" panose="02020603050405020304" pitchFamily="18" charset="0"/>
            </a:endParaRPr>
          </a:p>
          <a:p>
            <a:pPr marL="0" indent="0">
              <a:buNone/>
            </a:pPr>
            <a:r>
              <a:rPr lang="iu" sz="1600" dirty="0">
                <a:latin typeface="Pigiarniq Light" panose="02000303020000020004" pitchFamily="2" charset="0"/>
                <a:ea typeface="Times New Roman" panose="02020603050405020304" pitchFamily="18" charset="0"/>
              </a:rPr>
              <a:t>ᐊᒡᓃᑯᒃᑯᑦ ᐅᑉᓗᒥᒨᓕᖅᑐᖅᓯᒪᔪᒥᒃ ᓄᓇᒥᑦ ᐃᒪᕐᒥᒃ ᐊᐅᓚᑦᑎᓂᕐᒧᑦ ᐸᕐᓇᐅᑎᒥᒃ ᑐᓂᓯᓂᐊᖅᑐᑦ ᕿᒥᕐᕈᔭᐅᓂᐊᕐᓗᓂ ᑭᖑᓪᓕᖅᐹᒃᑯᑦ ᑐᓵᑎᑦᑎᓂᐊᓵᕐᓗᑎᒃ. </a:t>
            </a:r>
          </a:p>
        </p:txBody>
      </p:sp>
    </p:spTree>
    <p:extLst>
      <p:ext uri="{BB962C8B-B14F-4D97-AF65-F5344CB8AC3E}">
        <p14:creationId xmlns:p14="http://schemas.microsoft.com/office/powerpoint/2010/main" val="4054908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KIA-TC#1</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ea typeface="Times New Roman" panose="02020603050405020304" pitchFamily="18" charset="0"/>
              </a:rPr>
              <a:t>ᐃᓂᐅᔪᒥᑦ ᐃᒪᐅᑉ ᖃᓄᐃᓐᓂᖏᖓᓄᑦ ᐱᓕᕆᐊᒃᓴᐃᑦ ᑲᑎᖦᖢᒋᑦ ᓄᖑᑎᖅᓯᒪᔪᑦ ᓯᑎᔪᓃᑦᑐᓂᒃ</a:t>
            </a:r>
            <a:br>
              <a:rPr lang="iu" sz="1600" dirty="0">
                <a:latin typeface="Pigiarniq Light" panose="02000303020000020004" pitchFamily="2" charset="0"/>
                <a:ea typeface="Times New Roman" panose="02020603050405020304" pitchFamily="18" charset="0"/>
              </a:rPr>
            </a:br>
            <a:r>
              <a:rPr lang="en-CA" sz="1600" dirty="0">
                <a:latin typeface="Arial" panose="020B0604020202020204" pitchFamily="34" charset="0"/>
                <a:ea typeface="Times New Roman" panose="02020603050405020304" pitchFamily="18" charset="0"/>
              </a:rPr>
              <a:t>Site Specific Water Quality Objectives for Total Dissolved Solids Constituents</a:t>
            </a: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628650" y="1825625"/>
            <a:ext cx="4000500" cy="4339679"/>
          </a:xfrm>
        </p:spPr>
        <p:txBody>
          <a:bodyPr>
            <a:noAutofit/>
          </a:bodyPr>
          <a:lstStyle/>
          <a:p>
            <a:r>
              <a:rPr lang="en-CA" sz="1600" dirty="0">
                <a:ea typeface="Times New Roman" panose="02020603050405020304" pitchFamily="18" charset="0"/>
              </a:rPr>
              <a:t>The current ratios of total dissolved solids in the effluent permit greater tolerance by aquatic life.</a:t>
            </a:r>
          </a:p>
          <a:p>
            <a:r>
              <a:rPr lang="en-CA" sz="1600" dirty="0">
                <a:ea typeface="Times New Roman" panose="02020603050405020304" pitchFamily="18" charset="0"/>
                <a:cs typeface="Times New Roman" panose="02020603050405020304" pitchFamily="18" charset="0"/>
              </a:rPr>
              <a:t>KIA Lands recommended that AEM develop a site specific water quality objective </a:t>
            </a:r>
            <a:r>
              <a:rPr lang="en-CA" sz="1600" dirty="0">
                <a:ea typeface="Times New Roman" panose="02020603050405020304" pitchFamily="18" charset="0"/>
              </a:rPr>
              <a:t>for chloride, the key constituent of total dissolved solids discharged from the Meliadine Mine, in the event the chemistry of the effluent changes</a:t>
            </a:r>
            <a:r>
              <a:rPr lang="en-CA" sz="1600" dirty="0">
                <a:ea typeface="Times New Roman" panose="02020603050405020304" pitchFamily="18" charset="0"/>
                <a:cs typeface="Times New Roman" panose="02020603050405020304" pitchFamily="18" charset="0"/>
              </a:rPr>
              <a:t>.</a:t>
            </a:r>
          </a:p>
          <a:p>
            <a:pPr marL="0" indent="0">
              <a:buNone/>
            </a:pPr>
            <a:endParaRPr lang="en-CA" sz="1600" b="1" dirty="0">
              <a:cs typeface="Times New Roman" panose="02020603050405020304" pitchFamily="18" charset="0"/>
            </a:endParaRPr>
          </a:p>
          <a:p>
            <a:pPr marL="0" indent="0">
              <a:buNone/>
            </a:pPr>
            <a:r>
              <a:rPr lang="en-CA" sz="1600" b="1" dirty="0">
                <a:cs typeface="Times New Roman" panose="02020603050405020304" pitchFamily="18" charset="0"/>
              </a:rPr>
              <a:t>Resolution</a:t>
            </a:r>
          </a:p>
          <a:p>
            <a:pPr marL="0" indent="0">
              <a:buNone/>
            </a:pPr>
            <a:r>
              <a:rPr lang="en-CA" sz="1600" dirty="0"/>
              <a:t>AEM has agreed to develop a Site-Specific Water Quality Objective for chloride should the proportion of chloride in the effluent meet or exceed 60% as compared to the current approximate 50% contribution</a:t>
            </a:r>
          </a:p>
        </p:txBody>
      </p:sp>
      <p:sp>
        <p:nvSpPr>
          <p:cNvPr id="2" name="Content Placeholder 1"/>
          <p:cNvSpPr>
            <a:spLocks noGrp="1"/>
          </p:cNvSpPr>
          <p:nvPr>
            <p:ph sz="half" idx="2"/>
          </p:nvPr>
        </p:nvSpPr>
        <p:spPr>
          <a:xfrm>
            <a:off x="4629150" y="1825625"/>
            <a:ext cx="4047306" cy="4195663"/>
          </a:xfrm>
        </p:spPr>
        <p:txBody>
          <a:bodyPr>
            <a:normAutofit fontScale="62500" lnSpcReduction="20000"/>
          </a:bodyPr>
          <a:lstStyle/>
          <a:p>
            <a:r>
              <a:rPr lang="iu" sz="2400" dirty="0">
                <a:latin typeface="Pigiarniq Light" panose="02000303020000020004" pitchFamily="2" charset="0"/>
                <a:ea typeface="Times New Roman" panose="02020603050405020304" pitchFamily="18" charset="0"/>
              </a:rPr>
              <a:t>ᑭᒡᓕᐅᓗᐊᖅᑐᑦ ᑲᑎᖦᖢᒋᑦ ᓄᖑᑎᖅᓯᒪᔪᓕᐅᖃᑦᑕᖅᑐᑦ ᐊᑕᐅᓯᐅᖓᓗᑎᒃ ᐱᐅᖏᑦᑑᔪᖕᓇᖅᑐᑦ, ᑭᓯᐊᓂ ᒫᓐᓇᐅᔪᖅ ᖃᓄᑎᒋᐅᓕᕆᓂᕐᓂᑦ ᐃᓗᐊᓃᑦᑐᑦ ᑯᕕᑎᑕᐅᔪᖕᓇᕐᓂᕐᒧᑦ ᐊᖏᓂᖅᓴᐅᔪᑦ ᓈᒻᒪᖕᓂᖏᓐᓄᑦ ᐃᒪᕐᒥᑦ ᐆᒪᓂᖃᖃᑎᒌᒃᑐᓄᑦ.</a:t>
            </a:r>
          </a:p>
          <a:p>
            <a:r>
              <a:rPr lang="iu" sz="2400" dirty="0">
                <a:latin typeface="Pigiarniq Light" panose="02000303020000020004" pitchFamily="2" charset="0"/>
                <a:ea typeface="Times New Roman" panose="02020603050405020304" pitchFamily="18" charset="0"/>
                <a:cs typeface="Times New Roman" panose="02020603050405020304" pitchFamily="18" charset="0"/>
              </a:rPr>
              <a:t>ᑭᕙᓪᓕᖅ ᐃᓄᐃᑦ ᑲᑐᔾᔨᖃᑎᒌᒃᑯᑦ ᐊᒡᓃᑯᒃᑯᓐᓂᑦ ᐋᖅᑭᒃᓯᖁᔨᔪᑦ ᐃᒪᐅᑉ ᖃᓄᐃᓐᓂᖓᓄᑦ ᐱᔭᒃᓴᐅᑎᒥᒃ </a:t>
            </a:r>
            <a:r>
              <a:rPr lang="iu" sz="2400" dirty="0">
                <a:latin typeface="Pigiarniq Light" panose="02000303020000020004" pitchFamily="2" charset="0"/>
                <a:ea typeface="Times New Roman" panose="02020603050405020304" pitchFamily="18" charset="0"/>
              </a:rPr>
              <a:t>ᑯᓘᕋᐃᑦᒧᑦ (chloride), ᐃᓗᐊᓃᑦᑐᓂᒃ ᑲᑎᖦᖢᒋ ᓄᖑᑎᖅᓯᒪᔪᑦ ᓯᑎᔪᐃᑦ ᑯᕕᑎᑕᐅᔪᑦ ᑕᓯᕐᔪᐊᕐᒥᑦ, ᖃᓄᐃᓕᐊᕐᓂᖏᑦ ᑯᕕᑎᑕᐅᔫᑉ ᐊᓯᐊᙳᕋᔭᖅᐸᑕ</a:t>
            </a:r>
            <a:r>
              <a:rPr lang="iu" sz="2400" dirty="0">
                <a:latin typeface="Pigiarniq Light" panose="02000303020000020004" pitchFamily="2" charset="0"/>
                <a:ea typeface="Times New Roman" panose="02020603050405020304" pitchFamily="18" charset="0"/>
                <a:cs typeface="Times New Roman" panose="02020603050405020304" pitchFamily="18" charset="0"/>
              </a:rPr>
              <a:t>.</a:t>
            </a:r>
          </a:p>
          <a:p>
            <a:pPr marL="0" indent="0">
              <a:buNone/>
            </a:pPr>
            <a:endParaRPr lang="iu" sz="2400" dirty="0">
              <a:latin typeface="Pigiarniq Light" panose="02000303020000020004" pitchFamily="2" charset="0"/>
              <a:ea typeface="Times New Roman" panose="02020603050405020304" pitchFamily="18" charset="0"/>
              <a:cs typeface="Times New Roman" panose="02020603050405020304" pitchFamily="18" charset="0"/>
            </a:endParaRPr>
          </a:p>
          <a:p>
            <a:pPr marL="0" indent="0">
              <a:buNone/>
            </a:pPr>
            <a:endParaRPr lang="iu" sz="2400" dirty="0">
              <a:latin typeface="Pigiarniq Light" panose="02000303020000020004" pitchFamily="2" charset="0"/>
              <a:ea typeface="Times New Roman" panose="02020603050405020304" pitchFamily="18" charset="0"/>
              <a:cs typeface="Times New Roman" panose="02020603050405020304" pitchFamily="18" charset="0"/>
            </a:endParaRPr>
          </a:p>
          <a:p>
            <a:pPr marL="0" indent="0">
              <a:buNone/>
            </a:pPr>
            <a:r>
              <a:rPr lang="iu" sz="2400" b="1" dirty="0">
                <a:latin typeface="Pigiarniq Light" panose="02000303020000020004" pitchFamily="2" charset="0"/>
                <a:cs typeface="Times New Roman" panose="02020603050405020304" pitchFamily="18" charset="0"/>
              </a:rPr>
              <a:t>ᐱᖁᔨᕗᖔᒧᑦ ᓈᓴᐅᑎ</a:t>
            </a:r>
          </a:p>
          <a:p>
            <a:pPr marL="0" indent="0">
              <a:buNone/>
            </a:pPr>
            <a:r>
              <a:rPr lang="iu" sz="2400" dirty="0">
                <a:latin typeface="Pigiarniq Light" panose="02000303020000020004" pitchFamily="2" charset="0"/>
              </a:rPr>
              <a:t>ᐊᒡᓃᑯᒃᑯᑦ ᐋᖅᑭᒃᓯᓂᐊᕐᓂᕋᖅᑐᑦ ᐃᓂᐅᔪᒥᑦ ᐃᒪᐅᑉ ᖃᓄᐃᓐᓂᖓᓄᑦ ᐱᔭᒃᓴᐅᑎᒥᒃ ᑯᓘᕋᐃᑦᒧᑦ (chloride) ᐃᓚᖓᓂᒃ ᑯᓘᕋᐃᑦᒥᑦ ᑯᕕᔪᖅ ᑎᑭᐅᑎᒃᐸᑦ ᐅᖓᑕᐅᑦᑎᒃᐸᓪᓘᓐᓃᑦ 60%-ᒥᒃ ᖃᓄᐃᓐᓂᖅᓴᐅᓂᖓᓅᖅᖢᒍ ᒫᓐᓇᐅᔪᖅ 50%-ᓗᐊᒥᒃ ᐱᑕᖃᕐᓂᕐᒥᒃ</a:t>
            </a:r>
          </a:p>
        </p:txBody>
      </p:sp>
    </p:spTree>
    <p:extLst>
      <p:ext uri="{BB962C8B-B14F-4D97-AF65-F5344CB8AC3E}">
        <p14:creationId xmlns:p14="http://schemas.microsoft.com/office/powerpoint/2010/main" val="1573686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KIA-TC#2</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ea typeface="Times New Roman" panose="02020603050405020304" pitchFamily="18" charset="0"/>
              </a:rPr>
              <a:t>ᐃᒪᐅᑉ ᖃᓄᐃᓐᓂᖓᓄᑦ ᐊᑐᖅᑕᐅᔪᓂᑦ ᐱᔭᐅᔪᑦ</a:t>
            </a:r>
            <a:r>
              <a:rPr lang="en-CA" sz="1600" dirty="0">
                <a:latin typeface="Pigiarniq Light" panose="02000303020000020004" pitchFamily="2" charset="0"/>
                <a:ea typeface="Times New Roman" panose="02020603050405020304" pitchFamily="18" charset="0"/>
              </a:rPr>
              <a:t/>
            </a:r>
            <a:br>
              <a:rPr lang="en-CA" sz="1600" dirty="0">
                <a:latin typeface="Pigiarniq Light" panose="02000303020000020004" pitchFamily="2" charset="0"/>
                <a:ea typeface="Times New Roman" panose="02020603050405020304" pitchFamily="18" charset="0"/>
              </a:rPr>
            </a:br>
            <a:r>
              <a:rPr lang="en-CA" sz="1600" dirty="0">
                <a:latin typeface="Arial" panose="020B0604020202020204" pitchFamily="34" charset="0"/>
                <a:ea typeface="Times New Roman" panose="02020603050405020304" pitchFamily="18" charset="0"/>
              </a:rPr>
              <a:t>Water quality model inputs</a:t>
            </a: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10000"/>
          </a:bodyPr>
          <a:lstStyle/>
          <a:p>
            <a:r>
              <a:rPr lang="en-CA" sz="1700" dirty="0"/>
              <a:t>KIA Lands raised concerns that inputs representing the environment selected by AEM for application within the water quality model may limit the model’s ability to accurately predict TDS concentrations in the discharges to Meliadine Lake. </a:t>
            </a:r>
          </a:p>
          <a:p>
            <a:pPr marL="0" indent="0">
              <a:buNone/>
            </a:pPr>
            <a:endParaRPr lang="en-CA" sz="1700" b="1" dirty="0"/>
          </a:p>
          <a:p>
            <a:pPr marL="0" indent="0">
              <a:buNone/>
            </a:pPr>
            <a:r>
              <a:rPr lang="en-CA" sz="1700" b="1" dirty="0"/>
              <a:t>Resolution</a:t>
            </a:r>
          </a:p>
          <a:p>
            <a:r>
              <a:rPr lang="en-CA" sz="1700" dirty="0"/>
              <a:t>AEM has responded by updating the Site Water Balance and Water Quality Model relying largely on observed site conditions and monitoring data from 2019 and 2020</a:t>
            </a:r>
          </a:p>
          <a:p>
            <a:r>
              <a:rPr lang="en-CA" sz="1700" dirty="0"/>
              <a:t>The updated model provides additional confidence in the accuracy of the model outputs</a:t>
            </a:r>
          </a:p>
        </p:txBody>
      </p:sp>
      <p:sp>
        <p:nvSpPr>
          <p:cNvPr id="6" name="Content Placeholder 8">
            <a:extLst>
              <a:ext uri="{FF2B5EF4-FFF2-40B4-BE49-F238E27FC236}">
                <a16:creationId xmlns:a16="http://schemas.microsoft.com/office/drawing/2014/main" id="{76291EDF-D6C0-46FA-AF70-20DDE1E4E7AD}"/>
              </a:ext>
            </a:extLst>
          </p:cNvPr>
          <p:cNvSpPr>
            <a:spLocks noGrp="1"/>
          </p:cNvSpPr>
          <p:nvPr>
            <p:ph sz="half" idx="2"/>
          </p:nvPr>
        </p:nvSpPr>
        <p:spPr/>
        <p:txBody>
          <a:bodyPr rtlCol="0">
            <a:normAutofit fontScale="92500" lnSpcReduction="10000"/>
          </a:bodyPr>
          <a:lstStyle/>
          <a:p>
            <a:pPr rtl="0"/>
            <a:r>
              <a:rPr lang="iu" sz="1700" dirty="0">
                <a:latin typeface="Pigiarniq Light" panose="02000303020000020004" pitchFamily="2" charset="0"/>
              </a:rPr>
              <a:t>ᑭᕙᓪᓕᖅ ᐃᓄᐃᑦ ᑲᑐᔾᔨᖃᑎᒌᒃᑯᑦ ᐃᓱᒫᓘᑎᖃᓚᐅᖅᑐᑦ ᐱᔭᐅᔪᓂᒃ ᓂᕈᐊᖅᑕᐅᔪᑦ ᐊᒡᓃᑯᒃᑯᓐᓂᑦ ᐊᑐᖅᑕᐅᓂᐊᕐᓗᓂ ᐃᒪᐅᑉ ᖃᓄᐃᓐᓂᖓᓄᑦ ᑭᒡᓕᖃᖅᑎᑦᑎᔪᖕᓇᕐᒪᑦ ᓇᓚᐅᑦᑖᕆᑦᑎᐊᕐᓂᕐᒧᑦ ᑲᑎᖦᖢᒋᑦ ᓄᖑᑎᖅᓯᒪᔪᑦ ᓯᑎᔪᑦ ᑯᕕᑎᑕᐅᔪᑦ ᑕᓯᕐᔪᐊᕐᒧᑦ. </a:t>
            </a:r>
          </a:p>
          <a:p>
            <a:pPr marL="0" indent="0" rtl="0">
              <a:buNone/>
            </a:pPr>
            <a:endParaRPr lang="en-CA" sz="1700" b="1" dirty="0">
              <a:latin typeface="Pigiarniq Light" panose="02000303020000020004" pitchFamily="2" charset="0"/>
            </a:endParaRPr>
          </a:p>
          <a:p>
            <a:pPr marL="0" indent="0" rtl="0">
              <a:buNone/>
            </a:pPr>
            <a:r>
              <a:rPr lang="iu" sz="1700" b="1" dirty="0">
                <a:latin typeface="Pigiarniq Light" panose="02000303020000020004" pitchFamily="2" charset="0"/>
              </a:rPr>
              <a:t>ᐱᖁᔨᕗᖔᒧᑦ ᓈᓴᐅᑎ</a:t>
            </a:r>
          </a:p>
          <a:p>
            <a:pPr rtl="0"/>
            <a:r>
              <a:rPr lang="iu" sz="1700" dirty="0">
                <a:latin typeface="Pigiarniq Light" panose="02000303020000020004" pitchFamily="2" charset="0"/>
              </a:rPr>
              <a:t>ᐊᒡᓃᑯᒃᑯᑦ ᑭᐅᓚᐅᖅᑐᑦ ᐅᑉᓗᒥᒨᓕᖅᑐᖅᖢᒋᑦ ᐃᓂᐅᔪᒥᑦ ᐃᒪᕐᒧᑦ ᐊᒥᐊᒃᑯ ᐊᒻᒪᓗ ᐃᒪᐅᑉ ᖃᓄᐃᓐᓂᖓᓄᑦ ᐊᑐᖅᑕᐅᔪᖅ ᖃᐅᔨᔭᐅᔪᒃᑯᓗᐊᖑᔪᑦ ᐃᓂᐅᔪᖅ ᖃᓄᐃᖓᓂᖃᖅᑎᓪᓗᒍ ᐊᒻᒪᓗ ᖃᐅᔨᓴᐃᓂᕐᒧᑦ ᓈᓴᐅᑎᓂᒃ/ᑎᑎᖅᑲᓂᒃ 2019-ᒥᑦ ᐊᒻᒪᓗ 2020-ᒥᑦ</a:t>
            </a:r>
          </a:p>
          <a:p>
            <a:pPr rtl="0"/>
            <a:r>
              <a:rPr lang="iu" sz="1700" dirty="0">
                <a:latin typeface="Pigiarniq Light" panose="02000303020000020004" pitchFamily="2" charset="0"/>
              </a:rPr>
              <a:t>ᐅᑉᓗᒥᒨᓕᖅᑐᖅᓯᒪᔪᑦ ᐊᑐᖅᑕᐅᔪᓂᑦ ᓇᓗᓇᙱᑎᑦᑎᒃᑲᓐᓂᖅᑐᑦ ᓇᓚᐅᑦᑎᓯᒪᓂᖏᓐᓂᒃ ᐊᑐᖅᑕᐅᔪᒥᑦ ᐱᔭᐅᔪᓂᒃ</a:t>
            </a:r>
          </a:p>
        </p:txBody>
      </p:sp>
    </p:spTree>
    <p:extLst>
      <p:ext uri="{BB962C8B-B14F-4D97-AF65-F5344CB8AC3E}">
        <p14:creationId xmlns:p14="http://schemas.microsoft.com/office/powerpoint/2010/main" val="982870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KIA-TC#3</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rPr>
              <a:t>CP3-ᒥᑦ ᑲᑎᖦᖢᒋᑦ ᓄᖑᑎᖅᓯᒪᔪᑦ ᓯᑎᔪᐃᑦ CP1-ᒧᐊᖅᑐᑦ</a:t>
            </a:r>
            <a:r>
              <a:rPr lang="en-CA" sz="1600" dirty="0">
                <a:latin typeface="Pigiarniq Light" panose="02000303020000020004" pitchFamily="2" charset="0"/>
              </a:rPr>
              <a:t/>
            </a:r>
            <a:br>
              <a:rPr lang="en-CA" sz="1600" dirty="0">
                <a:latin typeface="Pigiarniq Light" panose="02000303020000020004" pitchFamily="2" charset="0"/>
              </a:rPr>
            </a:br>
            <a:r>
              <a:rPr lang="en-CA" sz="1600" dirty="0">
                <a:latin typeface="Pigiarniq Light" panose="02000303020000020004" pitchFamily="2" charset="0"/>
              </a:rPr>
              <a:t>CP3 TDS loading to CP1</a:t>
            </a: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10000"/>
          </a:bodyPr>
          <a:lstStyle/>
          <a:p>
            <a:r>
              <a:rPr lang="en-CA" sz="1700" dirty="0"/>
              <a:t>On site observations support the potential of elevated TDS concentrations in CP3 through Tailings Storage Facility runoff. KIA Lands raised concerns that no input was included in the current water quality model from Tailings Storage Facility runoff into CP3.  </a:t>
            </a:r>
          </a:p>
          <a:p>
            <a:endParaRPr lang="en-CA" sz="1700" dirty="0"/>
          </a:p>
          <a:p>
            <a:pPr marL="0" indent="0">
              <a:buNone/>
            </a:pPr>
            <a:r>
              <a:rPr lang="en-CA" sz="1700" b="1" dirty="0"/>
              <a:t>Resolution</a:t>
            </a:r>
          </a:p>
          <a:p>
            <a:r>
              <a:rPr lang="en-CA" sz="1700" dirty="0"/>
              <a:t>AEM has responded by updating the Site Water Balance and Water Quality Model relying largely on observed site conditions and monitoring data from 2019 and 2020</a:t>
            </a:r>
          </a:p>
          <a:p>
            <a:r>
              <a:rPr lang="en-CA" sz="1700" dirty="0"/>
              <a:t>KIA is satisfied with the updated modelling and that AEM adequately understands Tailings Storage Facility water quality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r>
              <a:rPr lang="iu" sz="1600" dirty="0">
                <a:latin typeface="Pigiarniq Light" panose="02000303020000020004" pitchFamily="2" charset="0"/>
              </a:rPr>
              <a:t>ᖃᐅᔨᔭᐅᔪᑦ ᐃᑲᔪᐃᔪᑦ ᖁᑦᑎᒃᓯᓯᒪᔪᖕᓇᕐᓂᖏᓐᓄᑦ ᑲᑎᖦᖢᒋᑦ ᓄᖑᑎᖅᓯᒪᔪᑦ ᓯᑎᔪᐃᑦ CP3-ᒥᑦ ᕿᒪᒃᑎᑦᑐᓄᑦ ᑐᖅᑯᖅᓯᓯᒪᕝᕕᒃᑯᑦ ᑯᕕᔪᒥᑦ. ᑭᕙᓪᓕᖅ ᐃᓄᐃᑦ ᑲᑐᔾᔨᖃᑎᒌᒃᑯᑦ ᐃᓱᒫᓘᑎᖃᖅᑐᑦ ᐱᔭᐅᔪᓂᒃ ᐃᓚᐅᔪᖃᓚᐅᖏᒻᒪᑦ ᒫᓐᓇᐅᔪᖅ ᐃᒪᐅᑉ ᖃᓄᐃᓐᓂᖓᓄᑦ ᐊᑐᖅᑕᐅᔪᒥᑦ ᕿᒪᒃᑎᑦᑐᓄᑦ ᑐᖅᑯᖅᓯᓯᒪᕝᕕᖕᒥᑦ ᑯᕕᔪᖅ CP3-ᒧᑦ.  </a:t>
            </a:r>
          </a:p>
          <a:p>
            <a:endParaRPr lang="en-CA" sz="1600" dirty="0">
              <a:latin typeface="Pigiarniq Light" panose="02000303020000020004" pitchFamily="2" charset="0"/>
            </a:endParaRPr>
          </a:p>
          <a:p>
            <a:pPr marL="0" indent="0">
              <a:buNone/>
            </a:pPr>
            <a:r>
              <a:rPr lang="iu" sz="1600" b="1" dirty="0">
                <a:latin typeface="Pigiarniq Light" panose="02000303020000020004" pitchFamily="2" charset="0"/>
              </a:rPr>
              <a:t>ᐱᖁᔨᕗᖔᒧᑦ ᓈᓴᐅᑎ</a:t>
            </a:r>
          </a:p>
          <a:p>
            <a:r>
              <a:rPr lang="iu" sz="1600" dirty="0">
                <a:latin typeface="Pigiarniq Light" panose="02000303020000020004" pitchFamily="2" charset="0"/>
              </a:rPr>
              <a:t>ᐊᒡᓃᑯᒃᑯᑦ ᑭᐅᓚᐅᖅᑐᑦ ᐅᑉᓗᒥᒨᓕᖅᑐᖅᖢᒋᑦ ᐃᓂᐅᔪᒥᑦ ᐃᒪᕐᒧᑦ ᐊᒥᐊᒃᑯ ᐊᒻᒪᓗ ᐃᒪᐅᑉ ᖃᓄᐃᓐᓂᖓᓄᑦ ᐊᑐᖅᑕᐅᔪᖅ ᖃᐅᔨᔭᐅᔪᒃᑯᓗᐊᖑᔪᑦ ᐃᓂᐅᔪᖅ ᖃᓄᐃᖓᓂᖃᖅᑎᓪᓗᒍ ᐊᒻᒪᓗ ᖃᐅᔨᓴᐃᓂᕐᒧᑦ ᓈᓴᐅᑎᓂᒃ/ᑎᑎᖅᑲᓂᒃ 2019-ᒥᑦ ᐊᒻᒪᓗ 2020-ᒥᑦ</a:t>
            </a:r>
          </a:p>
          <a:p>
            <a:r>
              <a:rPr lang="iu" sz="1600" dirty="0">
                <a:latin typeface="Pigiarniq Light" panose="02000303020000020004" pitchFamily="2" charset="0"/>
              </a:rPr>
              <a:t>ᑭᕙᓪᓕᖅ ᐃᓄᐃᑦ ᑲᑐᔾᔨᖃᑎᒌᒃᑯᑦ ᓈᒻᒪᒃᓴᖅᑐᑦ ᐅᑉᓗᒥᒨᓕᖅᑐᖅᓯᒪᔪᖅ ᐊᑐᖅᑕᐅᔪᒥᑦ ᐊᒻᒪᓗ ᐊᒡᓃᑯᒃᑯᑦ ᑐᑭᓯᐊᔪᑦ ᕿᒪᒃᑎᑦᑐᓄᑦ ᑐᖅᑯᖅᓯᓯᒪᕝᕕᖕᒥᑦ ᐃᒪᐅᑉ ᖃᓄᐃᓐᓂᖓᓂᒃ</a:t>
            </a:r>
          </a:p>
          <a:p>
            <a:pPr marL="0" indent="0">
              <a:buNone/>
            </a:pPr>
            <a:endParaRPr lang="en-CA" sz="1600" dirty="0">
              <a:latin typeface="Pigiarniq Light" panose="02000303020000020004" pitchFamily="2" charset="0"/>
            </a:endParaRPr>
          </a:p>
        </p:txBody>
      </p:sp>
    </p:spTree>
    <p:extLst>
      <p:ext uri="{BB962C8B-B14F-4D97-AF65-F5344CB8AC3E}">
        <p14:creationId xmlns:p14="http://schemas.microsoft.com/office/powerpoint/2010/main" val="2444465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KIA-TC#4</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ea typeface="Times New Roman" panose="02020603050405020304" pitchFamily="18" charset="0"/>
              </a:rPr>
              <a:t>ᐃᒪᕐᒥᒃ ᐊᐅᓚᑦᑎᓂᕐᒧᑦ ᐊᑐᖅᑕᐅᖔᕈᖕᓇᖅᑐᑦ</a:t>
            </a:r>
            <a:r>
              <a:rPr lang="en-CA" sz="1600" dirty="0">
                <a:latin typeface="Pigiarniq Light" panose="02000303020000020004" pitchFamily="2" charset="0"/>
                <a:ea typeface="Times New Roman" panose="02020603050405020304" pitchFamily="18" charset="0"/>
              </a:rPr>
              <a:t/>
            </a:r>
            <a:br>
              <a:rPr lang="en-CA" sz="1600" dirty="0">
                <a:latin typeface="Pigiarniq Light" panose="02000303020000020004" pitchFamily="2" charset="0"/>
                <a:ea typeface="Times New Roman" panose="02020603050405020304" pitchFamily="18" charset="0"/>
              </a:rPr>
            </a:br>
            <a:r>
              <a:rPr lang="en-CA" sz="1600" dirty="0">
                <a:latin typeface="Arial" panose="020B0604020202020204" pitchFamily="34" charset="0"/>
                <a:ea typeface="Times New Roman" panose="02020603050405020304" pitchFamily="18" charset="0"/>
              </a:rPr>
              <a:t>Water management alternatives</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ea typeface="Times New Roman" panose="02020603050405020304" pitchFamily="18" charset="0"/>
              </a:rPr>
              <a:t>KIA Lands raised concerns that CP1 may not have sufficient capacity to manage extreme rainfall events</a:t>
            </a:r>
          </a:p>
          <a:p>
            <a:r>
              <a:rPr lang="en-CA" sz="1700" dirty="0">
                <a:ea typeface="Times New Roman" panose="02020603050405020304" pitchFamily="18" charset="0"/>
              </a:rPr>
              <a:t>Current wet weather modeling did not appear to account for a scenario such as the rainfall during summer 2019</a:t>
            </a:r>
          </a:p>
          <a:p>
            <a:pPr marL="0" indent="0">
              <a:buNone/>
            </a:pPr>
            <a:r>
              <a:rPr lang="en-CA" sz="1700" b="1" dirty="0">
                <a:ea typeface="Times New Roman" panose="02020603050405020304" pitchFamily="18" charset="0"/>
                <a:cs typeface="Times New Roman" panose="02020603050405020304" pitchFamily="18" charset="0"/>
              </a:rPr>
              <a:t>Pending Resolution</a:t>
            </a:r>
          </a:p>
          <a:p>
            <a:pPr marL="0" indent="0">
              <a:buNone/>
            </a:pPr>
            <a:r>
              <a:rPr lang="en-CA" sz="1700" dirty="0"/>
              <a:t>AEM has committed to minimize discharges from CP1 to Meliadine Lake by diverting as much water as possible away from Meliadine Lake via the waterline if approved by the NIRB</a:t>
            </a:r>
          </a:p>
          <a:p>
            <a:pPr marL="0" indent="0">
              <a:buNone/>
            </a:pPr>
            <a:r>
              <a:rPr lang="en-CA" sz="1700" dirty="0"/>
              <a:t>Specific volumes and conditions under which diversions will occur will be presented for KIA review in late January 2021</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 sz="1600" dirty="0">
                <a:latin typeface="Pigiarniq Light" panose="02000303020000020004" pitchFamily="2" charset="0"/>
                <a:ea typeface="Times New Roman" panose="02020603050405020304" pitchFamily="18" charset="0"/>
              </a:rPr>
              <a:t>ᑭᕙᓪᓕᖅ ᐃᓄᐃᑦ ᑲᑐᔾᔨᖃᑎᒌᒃᑯᑦ ᐃᓱᒫᓘᑎᖃᓚᐅᖅᑐᑦ CP1 ᐃᓂᖄᓂᒍᖕᓇᕋᓗᐊᕐᒪᖔᑦ ᒪᖁᒡᔪᐊᕋᔭᖅᐸᑦ</a:t>
            </a:r>
          </a:p>
          <a:p>
            <a:r>
              <a:rPr lang="iu" sz="1600" dirty="0">
                <a:latin typeface="Pigiarniq Light" panose="02000303020000020004" pitchFamily="2" charset="0"/>
                <a:ea typeface="Times New Roman" panose="02020603050405020304" pitchFamily="18" charset="0"/>
              </a:rPr>
              <a:t>ᒫᓐᓇᐅᔪᖅ ᖃᐅᓯᕐᓂᕐᒧᑦ ᐊᑐᖅᑕᐅᔪᒥᑦ ᑕᐃᒪᓐᓇᐃᓐᓇᔭᖅᑑᔭᙱᑦᑐᖅ ᐊᐅᔭᐅᓚᐅᖅᑐᖅ 2019-ᒥᑐᑦ</a:t>
            </a:r>
          </a:p>
          <a:p>
            <a:pPr marL="0" indent="0">
              <a:buNone/>
            </a:pPr>
            <a:r>
              <a:rPr lang="iu" sz="1600" b="1" dirty="0">
                <a:latin typeface="Pigiarniq Light" panose="02000303020000020004" pitchFamily="2" charset="0"/>
                <a:ea typeface="Times New Roman" panose="02020603050405020304" pitchFamily="18" charset="0"/>
                <a:cs typeface="Times New Roman" panose="02020603050405020304" pitchFamily="18" charset="0"/>
              </a:rPr>
              <a:t>ᐋᖅᑭᒃᑕᐅᓂᐊᖅᑐᖅ</a:t>
            </a:r>
          </a:p>
          <a:p>
            <a:pPr marL="0" indent="0">
              <a:buNone/>
            </a:pPr>
            <a:r>
              <a:rPr lang="iu" sz="1600" dirty="0">
                <a:latin typeface="Pigiarniq Light" panose="02000303020000020004" pitchFamily="2" charset="0"/>
              </a:rPr>
              <a:t>ᐊᒡᓃᑯᒃᑯᑦ ᒥᑭᓛᒃᑰᖅᑎᑦᑎᓂᐊᖅᑐᑦ ᑯᕕᑎᑕᐅᔪᖅ CP1-ᒥᑦ ᑕᓯᕐᔪᐊᕐᒧᑦ ᐊᔪᙱᑕᓕᒫᖏᑦ ᓴᖑᑎᓪᓗᒍ ᐃᑎᕕᐊᓄᑦ</a:t>
            </a:r>
          </a:p>
          <a:p>
            <a:pPr marL="0" indent="0">
              <a:buNone/>
            </a:pPr>
            <a:endParaRPr lang="iu" sz="1600" dirty="0">
              <a:latin typeface="Pigiarniq Light" panose="02000303020000020004" pitchFamily="2" charset="0"/>
            </a:endParaRPr>
          </a:p>
          <a:p>
            <a:pPr marL="0" indent="0">
              <a:buNone/>
            </a:pPr>
            <a:r>
              <a:rPr lang="iu" sz="1600" dirty="0">
                <a:latin typeface="Pigiarniq Light" panose="02000303020000020004" pitchFamily="2" charset="0"/>
              </a:rPr>
              <a:t>ᐃᓚᖏᑦ ᐃᒪᐅᑉ ᐊᖏᓂᖓ ᐊᒻᒪᓗ ᖃᓄᐃᖓᓂᐅᔪᑦ ᓴᖑᑎᑦᑎᓂᖃᕐᓂᐊᕐᓗᓂ ᑐᓂᔭᐅᓂᐊᖅᑐᑦ ᑭᕙᓪᓕᖅ ᐃᓄᐃᑦ ᑲᑐᔾᔨᖃᑎᒌᒃᑯᓐᓄᑦ ᕿᒥᕐᕈᓂᐊᕐᓗᓂᔾᔪᒃ ᑕᖅᑮᓇᕐᔪᐊᖅ (ᔭᓄᐊᕆ) 2020-ᒥᑦ</a:t>
            </a:r>
          </a:p>
        </p:txBody>
      </p:sp>
    </p:spTree>
    <p:extLst>
      <p:ext uri="{BB962C8B-B14F-4D97-AF65-F5344CB8AC3E}">
        <p14:creationId xmlns:p14="http://schemas.microsoft.com/office/powerpoint/2010/main" val="3233594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KIA-TC#5</a:t>
            </a:r>
            <a:r>
              <a:rPr lang="en-CA" sz="1600" dirty="0">
                <a:latin typeface="Pigiarniq Light" panose="02000303020000020004" pitchFamily="2" charset="0"/>
              </a:rPr>
              <a:t/>
            </a:r>
            <a:br>
              <a:rPr lang="en-CA" sz="1600" dirty="0">
                <a:latin typeface="Pigiarniq Light" panose="02000303020000020004" pitchFamily="2" charset="0"/>
              </a:rPr>
            </a:br>
            <a:r>
              <a:rPr lang="iu" sz="1600" dirty="0">
                <a:latin typeface="Pigiarniq Light" panose="02000303020000020004" pitchFamily="2" charset="0"/>
                <a:ea typeface="Times New Roman" panose="02020603050405020304" pitchFamily="18" charset="0"/>
              </a:rPr>
              <a:t>ᑲᖏᖅᖠᓂᕐᒥᑦ ᐱᖁᑏᑦ ᐅᒃᑯᐊᖅᑕᐅᓂᐊᕐᓗᑎᒃ ᐱᔭᒃᓴᐅᑕᐅᔪᑦ</a:t>
            </a:r>
            <a:r>
              <a:rPr lang="en-CA" sz="1600" dirty="0">
                <a:latin typeface="Pigiarniq Light" panose="02000303020000020004" pitchFamily="2" charset="0"/>
                <a:ea typeface="Times New Roman" panose="02020603050405020304" pitchFamily="18" charset="0"/>
              </a:rPr>
              <a:t/>
            </a:r>
            <a:br>
              <a:rPr lang="en-CA" sz="1600" dirty="0">
                <a:latin typeface="Pigiarniq Light" panose="02000303020000020004" pitchFamily="2" charset="0"/>
                <a:ea typeface="Times New Roman" panose="02020603050405020304" pitchFamily="18" charset="0"/>
              </a:rPr>
            </a:br>
            <a:r>
              <a:rPr lang="en-CA" sz="1600" dirty="0">
                <a:latin typeface="Arial" panose="020B0604020202020204" pitchFamily="34" charset="0"/>
                <a:ea typeface="Times New Roman" panose="02020603050405020304" pitchFamily="18" charset="0"/>
              </a:rPr>
              <a:t>Rankin Inlet facilities closure objectives</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rPr>
              <a:t>AEM indicates that soil and water monitoring will be used to determine whether the Rankin Inlet Facility area may be a source of future contamination.</a:t>
            </a:r>
          </a:p>
          <a:p>
            <a:r>
              <a:rPr lang="en-CA" sz="1700" dirty="0">
                <a:ea typeface="Times New Roman" panose="02020603050405020304" pitchFamily="18" charset="0"/>
              </a:rPr>
              <a:t>KIA Lands recommended the Interim Closure and Reclamation Plan be updated with soil and water quality objectives that must be met to evaluate the closure criteria for the Rankin Inlet Facilities. </a:t>
            </a:r>
            <a:r>
              <a:rPr lang="en-CA" sz="1700" dirty="0">
                <a:ea typeface="Times New Roman" panose="02020603050405020304" pitchFamily="18" charset="0"/>
                <a:cs typeface="Times New Roman" panose="02020603050405020304" pitchFamily="18" charset="0"/>
              </a:rPr>
              <a:t> </a:t>
            </a:r>
          </a:p>
          <a:p>
            <a:pPr marL="0" indent="0">
              <a:buNone/>
            </a:pPr>
            <a:r>
              <a:rPr lang="en-CA" sz="1700" b="1" dirty="0">
                <a:ea typeface="Times New Roman" panose="02020603050405020304" pitchFamily="18" charset="0"/>
                <a:cs typeface="Times New Roman" panose="02020603050405020304" pitchFamily="18" charset="0"/>
              </a:rPr>
              <a:t>Resolution</a:t>
            </a:r>
          </a:p>
          <a:p>
            <a:r>
              <a:rPr lang="en-CA" sz="1700" dirty="0">
                <a:ea typeface="Times New Roman" panose="02020603050405020304" pitchFamily="18" charset="0"/>
                <a:cs typeface="Times New Roman" panose="02020603050405020304" pitchFamily="18" charset="0"/>
              </a:rPr>
              <a:t>AEM has agreed to update the </a:t>
            </a:r>
            <a:r>
              <a:rPr lang="en-CA" sz="1700" dirty="0">
                <a:ea typeface="Times New Roman" panose="02020603050405020304" pitchFamily="18" charset="0"/>
              </a:rPr>
              <a:t>Interim Closure and Reclamation Plan</a:t>
            </a:r>
            <a:r>
              <a:rPr lang="en-CA" sz="1700" dirty="0">
                <a:ea typeface="Times New Roman" panose="02020603050405020304" pitchFamily="18" charset="0"/>
                <a:cs typeface="Times New Roman" panose="02020603050405020304" pitchFamily="18" charset="0"/>
              </a:rPr>
              <a:t> accordingly as well as the related management and monitoring plans. </a:t>
            </a:r>
          </a:p>
          <a:p>
            <a:r>
              <a:rPr lang="en-CA" sz="1700" dirty="0">
                <a:ea typeface="Times New Roman" panose="02020603050405020304" pitchFamily="18" charset="0"/>
                <a:cs typeface="Times New Roman" panose="02020603050405020304" pitchFamily="18" charset="0"/>
              </a:rPr>
              <a:t>KIA is also working with AEM to finalize an updated value for reclamation security.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a:xfrm>
            <a:off x="4629150" y="1825624"/>
            <a:ext cx="4191322" cy="4915744"/>
          </a:xfrm>
        </p:spPr>
        <p:txBody>
          <a:bodyPr>
            <a:normAutofit fontScale="92500" lnSpcReduction="10000"/>
          </a:bodyPr>
          <a:lstStyle/>
          <a:p>
            <a:r>
              <a:rPr lang="iu" sz="1600" dirty="0">
                <a:latin typeface="Pigiarniq Light" panose="02000303020000020004" pitchFamily="2" charset="0"/>
                <a:ea typeface="Times New Roman" panose="02020603050405020304" pitchFamily="18" charset="0"/>
              </a:rPr>
              <a:t>ᐊᒡᓃᑯᒃᑯᑦ ᐅᖃᖅᑐᑦ ᐃᑉᔪᓂᒃ ᐊᒻᒪᓗ ᐃᒪᕐᒥᒃ ᖃᐅᔨᓴᐃᓂᖅ ᐊᑐᖅᑕᐅᓂᐊᖅᑐᑦ ᖃᐅᔨᓂᐊᕐᓗᑎᒃ ᑲᖏᖅᖠᓂᕐᒥᑦ ᐱᖁᑏᑦ ᐱᔾᔪᑕᐅᑐᐃᓐᓇᕆᐊᖃᕋᔭᕐᒪᖔᑕ ᐱᐅᖏᑦᑐᓄᑦ ᓯᕗᓂᒃᓴᒥᑦ.</a:t>
            </a:r>
          </a:p>
          <a:p>
            <a:r>
              <a:rPr lang="iu" sz="1600" dirty="0">
                <a:latin typeface="Pigiarniq Light" panose="02000303020000020004" pitchFamily="2" charset="0"/>
                <a:ea typeface="Times New Roman" panose="02020603050405020304" pitchFamily="18" charset="0"/>
              </a:rPr>
              <a:t>ᑭᕙᓪᓕᖅ ᐃᓄᐃᑦ ᑲᑐᔾᔨᖃᑎᒌᒃᑯᑦ ᐅᒃᑯᐊᖅᓯᒪᓚᐅᐱᓪᓚᖕᓂᕐᒧᑦ ᐊᒻᒪᓗ ᐅᑎᖅᑎᑎᕆᓂᕐᒧᑦ ᐸᕐᓇᐅᑎ ᐅᑉᓗᒥᒨᓕᖅᑐᖁᔭᖏᑦ ᐃᑉᔪᐃᑦ ᐊᒻᒪᓗ ᐃᒪᐅᑉ ᖃᓄᐃᓐᓂᖓᓄᑦ ᐱᔭᒃᓴᐅᑎᐅᓂᐊᖅᑐᓄᑦ ᑎᑭᐅᑎᓯᒪᔭᕆᐊᖃᖅᖢᑎᒃ ᕿᒥᕐᕈᓂᐊᕐᓗᒍ ᐅᒃᑯᐊᓚᐅᐱᓪᓚᒃᓯᒪᓂᖅ ᑲᖏᖅᖠᓂᕐᒥᑦ ᐱᖁᑏᑦ. </a:t>
            </a:r>
            <a:r>
              <a:rPr lang="iu" sz="1600" dirty="0">
                <a:latin typeface="Pigiarniq Light" panose="02000303020000020004" pitchFamily="2" charset="0"/>
                <a:ea typeface="Times New Roman" panose="02020603050405020304" pitchFamily="18" charset="0"/>
                <a:cs typeface="Times New Roman" panose="02020603050405020304" pitchFamily="18" charset="0"/>
              </a:rPr>
              <a:t> </a:t>
            </a:r>
          </a:p>
          <a:p>
            <a:pPr marL="0" indent="0">
              <a:buNone/>
            </a:pPr>
            <a:r>
              <a:rPr lang="iu" sz="1600" b="1" dirty="0">
                <a:latin typeface="Pigiarniq Light" panose="02000303020000020004" pitchFamily="2" charset="0"/>
                <a:ea typeface="Times New Roman" panose="02020603050405020304" pitchFamily="18" charset="0"/>
                <a:cs typeface="Times New Roman" panose="02020603050405020304" pitchFamily="18" charset="0"/>
              </a:rPr>
              <a:t>ᐱᖁᔨᕗᖔᒧᑦ ᓈᓴᐅᑎ</a:t>
            </a:r>
          </a:p>
          <a:p>
            <a:r>
              <a:rPr lang="iu" sz="1600" dirty="0">
                <a:latin typeface="Pigiarniq Light" panose="02000303020000020004" pitchFamily="2" charset="0"/>
                <a:ea typeface="Times New Roman" panose="02020603050405020304" pitchFamily="18" charset="0"/>
                <a:cs typeface="Times New Roman" panose="02020603050405020304" pitchFamily="18" charset="0"/>
              </a:rPr>
              <a:t>ᐊᒡᓃᑯᒃᑯᑦ ᐊᖏᖅᓯᒪᔪᑦ ᐅᑉᓗᒥᒨᓕᖅᑐᕐᓂᐊᕐᓗᒋᑦ ᐅᒃᑯᐊᖅᓯᒪᓚᐅᐱᓪᓚᖕᓂᕐᒧᑦ ᐊᒻᒪᓗ ᐅᑎᖅᑎᑎᕆᓂᕐᒧᑦ ᐸᕐᓇᐅᑎ ᐊᒻᒪᓗ ᐃᓚᒋᔭᐅᔪᑦ ᐊᐅᓚᑦᑎᓂᕐᒧᑦ ᐊᒻᒪᓗ ᖃᐅᔨᓴᐃᓂᕐᒧᑦ ᐸᕐᓇᐅᑏᑦ. </a:t>
            </a:r>
          </a:p>
          <a:p>
            <a:r>
              <a:rPr lang="iu" sz="1600" dirty="0">
                <a:latin typeface="Pigiarniq Light" panose="02000303020000020004" pitchFamily="2" charset="0"/>
                <a:ea typeface="Times New Roman" panose="02020603050405020304" pitchFamily="18" charset="0"/>
                <a:cs typeface="Times New Roman" panose="02020603050405020304" pitchFamily="18" charset="0"/>
              </a:rPr>
              <a:t>ᑭᕙᓪᓕᖅ ᐃᓄᐃᑦ ᑲᑐᔾᔨᖃᑎᒌᒃᑯᑦ  ᐊᒡᓃᑯᒃᑯᑦ ᐱᓕᕆᖃᑎᖃᕐᒥᔪᑦ ᐊᒡᓃᑯᒃᑯᓐᓂᑦ ᑭᖑᓪᓕᖅᐹᒃᑰᖓᓕᖅᑎᓐᓂᐊᕐᓗᒋᑦ ᐅᑉᓗᒥᒨᓕᖅᑐᖅᓯᒪᔪᑦ ᐊᑭᒋᔭᐅᔪᒥᒃ ᐅᑎᖅᑎᑎᕆᓂᕐᒧᑦ ᒥᐊᓂᖅᓯᓂᕐᒥᒃ.</a:t>
            </a:r>
          </a:p>
        </p:txBody>
      </p:sp>
    </p:spTree>
    <p:extLst>
      <p:ext uri="{BB962C8B-B14F-4D97-AF65-F5344CB8AC3E}">
        <p14:creationId xmlns:p14="http://schemas.microsoft.com/office/powerpoint/2010/main" val="2634278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Cans-CA" sz="2800" dirty="0">
                <a:latin typeface="Pigiarniq Light" panose="02000303020000020004" pitchFamily="2" charset="0"/>
              </a:rPr>
              <a:t>ᑭᕙᓪᓕᕐᒥ ᐃᓄᐃᑦ ᑲᑐᔾᔨᖃᑎᒌᒃᑯᑦ ᐱᓕᕆᐊᒃᓴᖓ</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KIA’s Role</a:t>
            </a:r>
            <a:endParaRPr lang="en-CA" sz="2800" dirty="0">
              <a:latin typeface="Pigiarniq Light" panose="02000303020000020004" pitchFamily="2" charset="0"/>
            </a:endParaRPr>
          </a:p>
        </p:txBody>
      </p:sp>
      <p:sp>
        <p:nvSpPr>
          <p:cNvPr id="2" name="Content Placeholder 1"/>
          <p:cNvSpPr>
            <a:spLocks noGrp="1"/>
          </p:cNvSpPr>
          <p:nvPr>
            <p:ph sz="half" idx="1"/>
          </p:nvPr>
        </p:nvSpPr>
        <p:spPr/>
        <p:txBody>
          <a:bodyPr>
            <a:normAutofit fontScale="85000" lnSpcReduction="10000"/>
          </a:bodyPr>
          <a:lstStyle/>
          <a:p>
            <a:r>
              <a:rPr lang="en-US" dirty="0"/>
              <a:t>KIA represents Inuit and administers certain provisions of the Nunavut Agreement in the Kivalliq Region. </a:t>
            </a:r>
          </a:p>
          <a:p>
            <a:r>
              <a:rPr lang="en-US" dirty="0"/>
              <a:t>KIA’s mission is to represent Inuit in a fair and democratic manner in the development, protection, administration and advancement of their rights and benefits; and to promote economic, social, political and cultural well-being. </a:t>
            </a:r>
          </a:p>
          <a:p>
            <a:r>
              <a:rPr lang="en-US" dirty="0"/>
              <a:t>The aim of Inuit Owned Land management is to administer those Lands to promote self-reliance and the cultural and social well-being of Inuit now and in the future. </a:t>
            </a:r>
          </a:p>
          <a:p>
            <a:r>
              <a:rPr lang="en-US" dirty="0"/>
              <a:t>Inuit Owned Lands must be managed in such a way as to sustain and enhance the value of the lands.</a:t>
            </a:r>
            <a:endParaRPr lang="en-CA" dirty="0"/>
          </a:p>
          <a:p>
            <a:endParaRPr lang="en-CA" dirty="0"/>
          </a:p>
        </p:txBody>
      </p:sp>
      <p:sp>
        <p:nvSpPr>
          <p:cNvPr id="5" name="Content Placeholder 1"/>
          <p:cNvSpPr txBox="1">
            <a:spLocks/>
          </p:cNvSpPr>
          <p:nvPr/>
        </p:nvSpPr>
        <p:spPr>
          <a:xfrm>
            <a:off x="4497936" y="1825624"/>
            <a:ext cx="4106511" cy="4555703"/>
          </a:xfrm>
          <a:prstGeom prst="rect">
            <a:avLst/>
          </a:prstGeom>
        </p:spPr>
        <p:txBody>
          <a:bodyPr vert="horz" lIns="91440" tIns="45720" rIns="91440" bIns="45720" rtlCol="0">
            <a:normAutofit fontScale="77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iu" dirty="0">
                <a:latin typeface="Pigiarniq Light" panose="02000303020000020004" pitchFamily="2" charset="0"/>
              </a:rPr>
              <a:t>ᑭᕙᓪᓕᖅ ᐃᓄᐃᑦ ᑲᑐᔾᔨᖃᑎᒌᒃᑯᑦ ᑭᒡᒐᖅᑐᐃᔪᑦ ᐃᓄᖕᓂᑦ ᐊᒻᒪᓗ ᐊᐅᓚᖃᑦᑕᖅᖢᒋᑦ ᐃᓚᖏᑦ ᒪᓕᒐᐅᔪᑦ ᓄᓇᕗᒻᒧᑦ ᐊᖏᖃᑎᒌᒍᑎᒥᑦ ᑭᕙᓪᓕᕐᒥᑦ. </a:t>
            </a:r>
          </a:p>
          <a:p>
            <a:r>
              <a:rPr lang="iu" dirty="0">
                <a:latin typeface="Pigiarniq Light" panose="02000303020000020004" pitchFamily="2" charset="0"/>
              </a:rPr>
              <a:t>ᑭᕙᓪᓕᖅ ᐃᓄᐃᑦ ᑲᑐᔾᔨᖃᑎᒌᒃᑯᑦ ᐱᔭᒃᓴᐅᑎᒋᔭᖓᑦ ᑭᒡᒐᖅᑐᕐᓗᒋᑦ ᐃᓄᐃᑦ ᐊᔾᔨᒌᒃᑎᑦᑎᓂᒃᑯᑦ ᐱᕙᓪᓕᐊᓂᖃᖅᑎᓪᓗᒋᑦ, ᒥᐊᓂᖅᓯᓂᕐᒧᑦ, ᐱᓕᕆᐊᕆᓗᒋᑦ ᐊᒻᒪᓗ ᓯᕗᒻᒧᒃᑎᒋᐊᕐᓗᒋᑦ ᐱᔪᖕᓇᐅᑎᖏᑦ ᐊᒻᒪᓗ ᐃᑳᔪᑕᐅᔪᑦ ᐃᓄᖕᓄᑦ; ᐊᒻᒪᓗ ᐃᑲᔪᖅᑐᕐᓗᑕ ᐱᕈᖅᐸᓪᓕᐊᓂᕐᒥᒃ, ᐃᓄᓕᕆᓃᑦ, ᐊᐅᓚᑦᑎᓂᖅ ᐊᒻᒪᓗ ᐱᖅᑯᓯᐅᔪᖅ ᖃᓄᐃᖏᑦᑎᐊᕐᓂᖏᑦ. </a:t>
            </a:r>
          </a:p>
          <a:p>
            <a:r>
              <a:rPr lang="iu" dirty="0">
                <a:latin typeface="Pigiarniq Light" panose="02000303020000020004" pitchFamily="2" charset="0"/>
              </a:rPr>
              <a:t>ᑐᕌᒐᖓ ᐃᓄᖕᓄᑦ ᓇᖕᒥᓂᕆᔭᐅᔪᓂᒃ ᓄᓇᒥᒃ ᐊᐅᓚᑦᑎᓂᕐᒧᑦ ᐱᓕᕆᐊᕆᓗᒋᑦ ᓄᓇᐅᔪᑦ ᐃᑲᔪᖅᑐᕐᓗᒋᑦ ᐃᖕᒥᓂᒃ-ᐊᑐᕈᖕᓇᕐᓂᐊᕐᓗᑎᒃ ᐊᒻᒪᓗ ᐱᖅᑯᓯᕆᔭᐅᔪᖅ ᐃᓅᖃᑎᒌᓪᓗ ᖃᓄᐃᖏᑦᑎᐊᖁᑉᓗᒋᑦ ᐅᑉᓗᒥᐅᔪᖅ ᐊᒻᒪᓗ ᓯᕗᓂᒃᓴᒥᑦ. </a:t>
            </a:r>
          </a:p>
          <a:p>
            <a:r>
              <a:rPr lang="iu" dirty="0">
                <a:latin typeface="Pigiarniq Light" panose="02000303020000020004" pitchFamily="2" charset="0"/>
              </a:rPr>
              <a:t>ᐃᓄᖕᓄᑦ ᓇᖕᒥᓂᕆᔭᐅᔪᑦ ᓄᓇᐃᑦ ᐊᐅᓚᑕᐅᔭᕆᐊᖃᖅᑐᑦ ᐊᔪᙱᓐᓂᐊᕐᓗᓂ ᐊᒻᒪᓗ ᐱᐅᓯᒋᐊᖅᑎᓪᓗᒋᑦ ᐱᒻᒪᕆᐅᓂᖏᑦ ᓄᓇᐃᑦ.</a:t>
            </a:r>
            <a:endParaRPr lang="en-CA" dirty="0">
              <a:latin typeface="Pigiarniq Light" panose="02000303020000020004" pitchFamily="2" charset="0"/>
            </a:endParaRPr>
          </a:p>
          <a:p>
            <a:endParaRPr lang="en-CA" dirty="0">
              <a:latin typeface="Pigiarniq Light" panose="02000303020000020004" pitchFamily="2" charset="0"/>
            </a:endParaRPr>
          </a:p>
        </p:txBody>
      </p:sp>
    </p:spTree>
    <p:extLst>
      <p:ext uri="{BB962C8B-B14F-4D97-AF65-F5344CB8AC3E}">
        <p14:creationId xmlns:p14="http://schemas.microsoft.com/office/powerpoint/2010/main" val="520184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 sz="2800" dirty="0">
                <a:latin typeface="Pigiarniq Light" panose="02000303020000020004" pitchFamily="2" charset="0"/>
              </a:rPr>
              <a:t>ᕿᒥᕐᕈᓂᖅ ᐱᔭᒃᓴᐅᑎᒋᔭᐅᔪᓂᑦ</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Objectives</a:t>
            </a:r>
            <a:endParaRPr lang="en-CA" sz="28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CA" sz="1800" dirty="0"/>
              <a:t>Ensure that the potential impacts and benefits were comprehensively assessed</a:t>
            </a:r>
          </a:p>
          <a:p>
            <a:r>
              <a:rPr lang="en-CA" sz="1800" dirty="0"/>
              <a:t>Ensure Inuit Qaujimajatuqangit values were incorporated into impact determination, mitigation, project design and monitoring</a:t>
            </a:r>
            <a:endParaRPr lang="en-US" sz="1800" dirty="0"/>
          </a:p>
        </p:txBody>
      </p:sp>
      <p:sp>
        <p:nvSpPr>
          <p:cNvPr id="6" name="Content Placeholder 1"/>
          <p:cNvSpPr>
            <a:spLocks noGrp="1"/>
          </p:cNvSpPr>
          <p:nvPr>
            <p:ph sz="half" idx="2"/>
          </p:nvPr>
        </p:nvSpPr>
        <p:spPr/>
        <p:txBody>
          <a:bodyPr rtlCol="0">
            <a:normAutofit/>
          </a:bodyPr>
          <a:lstStyle/>
          <a:p>
            <a:pPr rtl="0"/>
            <a:r>
              <a:rPr lang="iu" sz="1800" dirty="0">
                <a:latin typeface="Pigiarniq Light" panose="02000303020000020004" pitchFamily="2" charset="0"/>
              </a:rPr>
              <a:t>ᐊᒃᑐᖅᓯᓂᐅᔪᖕᓇᖅᑐᑦ ᐊᒻᒪᓗ ᐃᑲᔫᑏᑦ ᑕᒪᓗᒃᑖᒃᑯᑦ ᖃᐅᔨᓴᖅᑕᐅᑎᓪᓗᒋᑦ</a:t>
            </a:r>
          </a:p>
          <a:p>
            <a:pPr rtl="0"/>
            <a:r>
              <a:rPr lang="iu" sz="1800" dirty="0">
                <a:latin typeface="Pigiarniq Light" panose="02000303020000020004" pitchFamily="2" charset="0"/>
              </a:rPr>
              <a:t>ᐱᒻᒪᕆᐅᒋᔭᐅᔪᑦ ᐃᓄᐃᑦ ᖃᐅᔨᒪᔭᑐᖃᖏᑦ ᐃᓚᓕᐅᑎᔭᐅᓗᑎᒃ ᐊᒃᑐᖅᓯᓂᕐᒥᒃ ᖃᐅᔨᔾᔪᑕᐅᓂᐊᖅᑐᓄᑦ, ᐊᖏᓗᐊᖏᒋᐊᖅᑎᑦᑎᓂᕐᓄᑦ, ᐱᓕᕆᐊᑉ ᖃᓄᐃᖓᓂᐊᕐᓂᖓᓄᑦ ᐊᒻᒪᓗ ᖃᐅᔨᓴᐃᓂᕐᒧᑦ</a:t>
            </a:r>
            <a:endParaRPr lang="en-US" sz="1800" dirty="0">
              <a:latin typeface="Pigiarniq Light" panose="02000303020000020004" pitchFamily="2" charset="0"/>
            </a:endParaRPr>
          </a:p>
        </p:txBody>
      </p:sp>
      <p:sp>
        <p:nvSpPr>
          <p:cNvPr id="7" name="Title 2"/>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CA" sz="2800" dirty="0">
              <a:latin typeface="Pigiarniq Light" panose="02000303020000020004" pitchFamily="2" charset="0"/>
            </a:endParaRPr>
          </a:p>
        </p:txBody>
      </p:sp>
    </p:spTree>
    <p:extLst>
      <p:ext uri="{BB962C8B-B14F-4D97-AF65-F5344CB8AC3E}">
        <p14:creationId xmlns:p14="http://schemas.microsoft.com/office/powerpoint/2010/main" val="130435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 sz="2800" dirty="0">
                <a:latin typeface="Pigiarniq Light" panose="02000303020000020004" pitchFamily="2" charset="0"/>
              </a:rPr>
              <a:t>ᕿᒥᕐᕈᓗᒋᑦ ᐱᓐᓂᑯᐃᑦ - ᖃᐅᔨᓴᐃᓂᐅᖅᑲᐅᑕᐅᔪᖅ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History – Initial Assessment</a:t>
            </a:r>
            <a:endParaRPr lang="en-CA" sz="2800" dirty="0">
              <a:latin typeface="Pigiarniq Light" panose="02000303020000020004" pitchFamily="2" charset="0"/>
            </a:endParaRPr>
          </a:p>
        </p:txBody>
      </p:sp>
      <p:sp>
        <p:nvSpPr>
          <p:cNvPr id="2" name="Content Placeholder 1"/>
          <p:cNvSpPr>
            <a:spLocks noGrp="1"/>
          </p:cNvSpPr>
          <p:nvPr>
            <p:ph sz="half" idx="1"/>
          </p:nvPr>
        </p:nvSpPr>
        <p:spPr>
          <a:xfrm>
            <a:off x="628650" y="1825625"/>
            <a:ext cx="3583310" cy="4351338"/>
          </a:xfrm>
        </p:spPr>
        <p:txBody>
          <a:bodyPr>
            <a:normAutofit fontScale="77500" lnSpcReduction="20000"/>
          </a:bodyPr>
          <a:lstStyle/>
          <a:p>
            <a:r>
              <a:rPr lang="en-US" dirty="0"/>
              <a:t>AEM submitted an Amendment Application to their Type A Water </a:t>
            </a:r>
            <a:r>
              <a:rPr lang="en-US" dirty="0" err="1"/>
              <a:t>Licence</a:t>
            </a:r>
            <a:r>
              <a:rPr lang="en-US" dirty="0"/>
              <a:t> 2AM-MEL1631 on August 27, 2020 seeking permission for the following amendments:</a:t>
            </a:r>
          </a:p>
          <a:p>
            <a:pPr lvl="1"/>
            <a:r>
              <a:rPr lang="en-US" dirty="0"/>
              <a:t>Updated total dissolved solids thresholds to Meliadine Lake;</a:t>
            </a:r>
          </a:p>
          <a:p>
            <a:pPr lvl="1"/>
            <a:r>
              <a:rPr lang="en-US" dirty="0"/>
              <a:t>Increased annual freshwater consumption;</a:t>
            </a:r>
          </a:p>
          <a:p>
            <a:pPr lvl="1"/>
            <a:r>
              <a:rPr lang="en-US" dirty="0"/>
              <a:t>Construction of additional laydown areas;</a:t>
            </a:r>
          </a:p>
          <a:p>
            <a:pPr lvl="1"/>
            <a:r>
              <a:rPr lang="en-US" dirty="0"/>
              <a:t>Updated waste management strategy;</a:t>
            </a:r>
          </a:p>
          <a:p>
            <a:pPr lvl="1"/>
            <a:r>
              <a:rPr lang="en-US" dirty="0"/>
              <a:t>Construction of site access roads; and</a:t>
            </a:r>
          </a:p>
          <a:p>
            <a:pPr lvl="1"/>
            <a:r>
              <a:rPr lang="en-US" dirty="0"/>
              <a:t>Updated Interim Closure and Reclamation Plan.</a:t>
            </a:r>
          </a:p>
          <a:p>
            <a:pPr lvl="1"/>
            <a:endParaRPr lang="en-US" dirty="0"/>
          </a:p>
          <a:p>
            <a:r>
              <a:rPr lang="en-US" dirty="0"/>
              <a:t>KIA Lands completed a completeness and initial technical review on September 22, 2020 highlighting 13 information requests and initial technical concerns.</a:t>
            </a:r>
            <a:endParaRPr lang="en-CA" dirty="0"/>
          </a:p>
        </p:txBody>
      </p:sp>
      <p:sp>
        <p:nvSpPr>
          <p:cNvPr id="6" name="Title 2"/>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CA" sz="2800" dirty="0">
              <a:latin typeface="Pigiarniq Light" panose="02000303020000020004" pitchFamily="2" charset="0"/>
            </a:endParaRPr>
          </a:p>
        </p:txBody>
      </p:sp>
      <p:sp>
        <p:nvSpPr>
          <p:cNvPr id="4" name="Content Placeholder 3"/>
          <p:cNvSpPr>
            <a:spLocks noGrp="1"/>
          </p:cNvSpPr>
          <p:nvPr>
            <p:ph sz="half" idx="2"/>
          </p:nvPr>
        </p:nvSpPr>
        <p:spPr>
          <a:xfrm>
            <a:off x="4629150" y="1825624"/>
            <a:ext cx="4038600" cy="4555704"/>
          </a:xfrm>
        </p:spPr>
        <p:txBody>
          <a:bodyPr>
            <a:normAutofit fontScale="77500" lnSpcReduction="20000"/>
          </a:bodyPr>
          <a:lstStyle/>
          <a:p>
            <a:r>
              <a:rPr lang="iu" dirty="0">
                <a:latin typeface="Pigiarniq Light" panose="02000303020000020004" pitchFamily="2" charset="0"/>
              </a:rPr>
              <a:t>ᐊᒡᓃᑯᒃᑯᑦ ᑐᓂᓯᔪᑦ ᐋᖅᑭᒋᐊᖅᓯᓂᕐᒧᑦ ᑐᒃᓯᕋᐅᑎᒥᒃ Type A ᐃᒪᕐᒧᑦ ᓚᐃᓴᓐᓯᖓᓄᑦ 2AM-MEL1631 ᐊᑯᓪᓕᕈᕐᕕᒃ (ᐋᒋᓯ) 27, 2020-ᒥᑦ ᐱᔪᖕᓇᖅᑎᑕᐅᔪᒪᑉᓗᑎᒃ ᐅᑯᓂᙵᑦ ᐋᖅᑭᒋᐊᖅᓂᕐᓂᑦ:</a:t>
            </a:r>
          </a:p>
          <a:p>
            <a:pPr lvl="1"/>
            <a:r>
              <a:rPr lang="iu" dirty="0">
                <a:latin typeface="Pigiarniq Light" panose="02000303020000020004" pitchFamily="2" charset="0"/>
              </a:rPr>
              <a:t>ᐅᑉᓗᒥᒨᓕᖅᑐᖅᓯᒪᔪᑦ ᑲᑎᖦᖢᒋᑦ ᓄᖑᑎᖅᓯᒪᔪᑦ ᓯᑎᔪᑦ ᑎᑭᐅᑎᓂᐅᔪᑦ ᑕᓯᕐᔪᐊᕐᒧᑦ;</a:t>
            </a:r>
          </a:p>
          <a:p>
            <a:pPr lvl="1"/>
            <a:r>
              <a:rPr lang="iu" dirty="0">
                <a:latin typeface="Pigiarniq Light" panose="02000303020000020004" pitchFamily="2" charset="0"/>
              </a:rPr>
              <a:t>ᐊᖏᒡᓕᒋᐊᕐᓗᒍ ᐊᕐᕌᒍᑕᒫᖅ ᐃᒪᑦᑎᐊᕙᒃᑐᕐᓂᖅ;</a:t>
            </a:r>
          </a:p>
          <a:p>
            <a:pPr lvl="1"/>
            <a:r>
              <a:rPr lang="iu" dirty="0">
                <a:latin typeface="Pigiarniq Light" panose="02000303020000020004" pitchFamily="2" charset="0"/>
              </a:rPr>
              <a:t>ᓴᓇᔭᐅᓂᖏᑦ ᓄᖅᑲᖓᕝᕕᐅᒃᑲᓐᓂᕐᓂᐊᖅᑐᓄᑦ ᐃᓂᐅᔪᓂᒃ;</a:t>
            </a:r>
          </a:p>
          <a:p>
            <a:pPr lvl="1"/>
            <a:r>
              <a:rPr lang="iu" dirty="0">
                <a:latin typeface="Pigiarniq Light" panose="02000303020000020004" pitchFamily="2" charset="0"/>
              </a:rPr>
              <a:t>ᐅᑉᓗᒥᒨᓕᖅᑐᖅᓯᒪᔪᖅ ᐃᒪᕐᒥᒃ ᐊᐅᓚᑦᑎᓂᕐᒧᑦ ᖃᓄᖅᑑᕈᑎ;</a:t>
            </a:r>
          </a:p>
          <a:p>
            <a:pPr lvl="1"/>
            <a:r>
              <a:rPr lang="iu" dirty="0">
                <a:latin typeface="Pigiarniq Light" panose="02000303020000020004" pitchFamily="2" charset="0"/>
              </a:rPr>
              <a:t>ᓴᓇᔭᐅᕙᓪᓕᐊᔪᒧᙵᐅᔪᖅ ᐊᑉᖁᑏᑦ; ᐊᒻᒪᓗ</a:t>
            </a:r>
          </a:p>
          <a:p>
            <a:pPr lvl="1"/>
            <a:r>
              <a:rPr lang="iu" dirty="0">
                <a:latin typeface="Pigiarniq Light" panose="02000303020000020004" pitchFamily="2" charset="0"/>
              </a:rPr>
              <a:t>ᐅᑉᓗᒥᒨᓕᖅᑐᖅᓯᒪᔪᖅ ᐅᒃᑯᐊᖅᐸᓪᓕᐊᓕᖅᐸᑦ ᐊᒻᒪᓗ ᐅᑎᖅᑎᑎᕆᕙᓪᓕᐊᓂᕐᒧᑦ ᐸᕐᓇᐅᑎ.</a:t>
            </a:r>
          </a:p>
          <a:p>
            <a:pPr lvl="1"/>
            <a:endParaRPr lang="en-US" dirty="0">
              <a:latin typeface="Pigiarniq Light" panose="02000303020000020004" pitchFamily="2" charset="0"/>
            </a:endParaRPr>
          </a:p>
          <a:p>
            <a:r>
              <a:rPr lang="iu" dirty="0">
                <a:latin typeface="Pigiarniq Light" panose="02000303020000020004" pitchFamily="2" charset="0"/>
              </a:rPr>
              <a:t>ᑭᕙᓪᓕᖅ ᐃᓄᐃᑦ ᑲᑐᔾᔨᖃᑎᒌᒃᑯᑦ ᐱᐊᓂᓚᐅᖅᑕᖏᑦ ᐱᐊᓂᒃᓯᒪᓂᕐᒧᑦ ᐊᒻᒪᓗ ᐱᓕᕆᐊᕐᒧᑦ ᖃᐅᔨᓴᐃᓂᐅᓚᐅᖅᑐᖅ ᐊᒥᕋᐃᔭᕐᕕᒃ (ᓯᑎᐱᕆ) 22, 2020-ᒥᑦ 13-ᖑᔪᑦ ᑐᑭᓯᐅᒪᔾᔪᑏᑦ ᑐᒃᓯᕋᐅᑎᒋᓚᐅᖅᑕᖏᑦ ᐊᒻᒪᓗ ᐱᓕᕆᐊᕐᒧᑦ ᐃᓱᒫᓘᑕᐅᓚᐅᖅᑐᑦ.</a:t>
            </a:r>
            <a:endParaRPr lang="en-CA" dirty="0">
              <a:latin typeface="Pigiarniq Light" panose="02000303020000020004" pitchFamily="2" charset="0"/>
            </a:endParaRPr>
          </a:p>
        </p:txBody>
      </p:sp>
    </p:spTree>
    <p:extLst>
      <p:ext uri="{BB962C8B-B14F-4D97-AF65-F5344CB8AC3E}">
        <p14:creationId xmlns:p14="http://schemas.microsoft.com/office/powerpoint/2010/main" val="216902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lstStyle/>
          <a:p>
            <a:r>
              <a:rPr lang="iu" sz="2800" dirty="0">
                <a:latin typeface="Pigiarniq Light" panose="02000303020000020004" pitchFamily="2" charset="0"/>
              </a:rPr>
              <a:t>ᕿᒥᕐᕈᓗᒋᑦ ᐱᓐᓂᑯᐃᑦ - ᖃᐅᔨᓴᐃᓂᐅᖅᑲᐅᑕᐅᔪᖅ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History – Initial Assessment</a:t>
            </a:r>
            <a:endParaRPr lang="en-CA" sz="28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a:bodyPr>
          <a:lstStyle/>
          <a:p>
            <a:r>
              <a:rPr lang="en-CA" dirty="0"/>
              <a:t>AEM responded to KIA’s initial set of 13 information requests, resolving most by:</a:t>
            </a:r>
          </a:p>
          <a:p>
            <a:pPr lvl="1"/>
            <a:r>
              <a:rPr lang="en-CA" dirty="0"/>
              <a:t>Providing additional clarifications regarding TDS measurement approaches, toxicity monitoring, water management and geotechnical concerns</a:t>
            </a:r>
          </a:p>
          <a:p>
            <a:pPr lvl="1"/>
            <a:r>
              <a:rPr lang="en-CA" dirty="0"/>
              <a:t>Reiterating their commitment to including IQ throughout all phases of the mine.</a:t>
            </a:r>
          </a:p>
          <a:p>
            <a:pPr lvl="1"/>
            <a:r>
              <a:rPr lang="en-CA" dirty="0"/>
              <a:t>Committing to update their Freshet Management Plan to reflect the decommissioning of the P-Area.</a:t>
            </a:r>
          </a:p>
        </p:txBody>
      </p:sp>
      <p:sp>
        <p:nvSpPr>
          <p:cNvPr id="6" name="Content Placeholder 2">
            <a:extLst>
              <a:ext uri="{FF2B5EF4-FFF2-40B4-BE49-F238E27FC236}">
                <a16:creationId xmlns:a16="http://schemas.microsoft.com/office/drawing/2014/main" id="{AFC85E42-A6B6-43FC-AF59-EF23D935A4B7}"/>
              </a:ext>
            </a:extLst>
          </p:cNvPr>
          <p:cNvSpPr>
            <a:spLocks noGrp="1"/>
          </p:cNvSpPr>
          <p:nvPr>
            <p:ph sz="half" idx="2"/>
          </p:nvPr>
        </p:nvSpPr>
        <p:spPr/>
        <p:txBody>
          <a:bodyPr rtlCol="0">
            <a:normAutofit fontScale="92500" lnSpcReduction="10000"/>
          </a:bodyPr>
          <a:lstStyle/>
          <a:p>
            <a:pPr rtl="0"/>
            <a:r>
              <a:rPr lang="iu" dirty="0">
                <a:latin typeface="Pigiarniq Light" panose="02000303020000020004" pitchFamily="2" charset="0"/>
              </a:rPr>
              <a:t>ᐊᒡᓃᑯᒃᑯᑦ ᑭᐅᔪᑦ ᑭᕙᓪᓕᖅ ᐃᓄᐃᑦ ᑲᑐᔾᔨᖃᑎᒌᒃᑯᑦ 13-ᓂᒃ ᑐᑭᓯᐅᒪᔾᔪᑎᓂᒃ ᑐᒃᓯᕋᓚᐅᖅᑐᑦ, ᐋᖅᑭᒃᓯᓂᐊᖅᑐᑦ ᐃᒪᓐᓇᓗᐊᖅ:</a:t>
            </a:r>
          </a:p>
          <a:p>
            <a:pPr lvl="1" rtl="0"/>
            <a:r>
              <a:rPr lang="iu" dirty="0">
                <a:latin typeface="Pigiarniq Light" panose="02000303020000020004" pitchFamily="2" charset="0"/>
              </a:rPr>
              <a:t>ᓇᓗᓇᐃᖅᓯᒃᑲᓐᓂᕐᓗᑎᒃ ᑲᑎᖦᖢᒋᑦ ᓄᖑᑎᖅᓯᒪᔪᑦ ᓯᑎᔪᓂᒃ ᐆᒃᑐᕋᐃᓂᕐᒧᑦ ᐊᑐᖅᑕᐅᔪᓂᑦ, ᐱᑦᑕᐅᖏᑦᑐᓂᒃ ᖃᐅᔨᓴᐃᓂᖅ, ᐃᒪᕐᒥᒃ ᐊᐅᓚᑦᑎᓂᖅ ᐊᒻᒪᓗ ᓄᓇᓕᕆᓂᕐᒧᑦ ᐃᓱᒫᓘᑕᐅᔪᑦ</a:t>
            </a:r>
          </a:p>
          <a:p>
            <a:pPr lvl="1" rtl="0"/>
            <a:r>
              <a:rPr lang="iu" dirty="0">
                <a:latin typeface="Pigiarniq Light" panose="02000303020000020004" pitchFamily="2" charset="0"/>
              </a:rPr>
              <a:t>ᐅᖃᐅᓯᕆᒃᑲᓐᓂᕐᓗᒋᑦ ᐃᓚᐅᑎᓐᓂᐊᖅᑕᖏᑦ ᐃᓄᐃᑦ ᖃᐅᔨᒪᔭᑐᖃᖏᑦ ᓇᓃᓐᓂᓗᒃᑖᖓᓂᑦ ᐅᔭᕋᒃᑕᕆᐊᖅ.</a:t>
            </a:r>
          </a:p>
          <a:p>
            <a:pPr lvl="1" rtl="0"/>
            <a:r>
              <a:rPr lang="iu" dirty="0">
                <a:latin typeface="Pigiarniq Light" panose="02000303020000020004" pitchFamily="2" charset="0"/>
              </a:rPr>
              <a:t>ᐅᑉᓗᒥᒨᓕᖅᑐᕐᓂᐊᕐᓗᒋᑦ ᐊᐅᒃᐸᓪᓕᐊᑎᓪᓗᒍ ᐊᐅᓚᑦᑎᓂᕐᒧᑦ ᐸᕐᓇᐅᑎᖓᑦ ᑕᑯᒃᓴᐅᑎᓐᓂᐊᕐᓗᒍ ᓄᖅᑲᖅᑎᑉᐸᓪᓕᐊᓂᖓᑦ P-ᐃᓂᐅᔪᖅ (P-Area).</a:t>
            </a:r>
          </a:p>
          <a:p>
            <a:pPr lvl="1" rtl="0"/>
            <a:endParaRPr lang="en-CA" dirty="0">
              <a:latin typeface="Pigiarniq Light" panose="02000303020000020004" pitchFamily="2" charset="0"/>
            </a:endParaRPr>
          </a:p>
          <a:p>
            <a:pPr lvl="1" rtl="0"/>
            <a:endParaRPr lang="en-CA" dirty="0">
              <a:latin typeface="Pigiarniq Light" panose="02000303020000020004" pitchFamily="2" charset="0"/>
            </a:endParaRPr>
          </a:p>
        </p:txBody>
      </p:sp>
    </p:spTree>
    <p:extLst>
      <p:ext uri="{BB962C8B-B14F-4D97-AF65-F5344CB8AC3E}">
        <p14:creationId xmlns:p14="http://schemas.microsoft.com/office/powerpoint/2010/main" val="1042322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CA7E2-68BE-495E-AD41-F2CC67A51097}"/>
              </a:ext>
            </a:extLst>
          </p:cNvPr>
          <p:cNvSpPr>
            <a:spLocks noGrp="1"/>
          </p:cNvSpPr>
          <p:nvPr>
            <p:ph type="title"/>
          </p:nvPr>
        </p:nvSpPr>
        <p:spPr/>
        <p:txBody>
          <a:bodyPr>
            <a:normAutofit/>
          </a:bodyPr>
          <a:lstStyle/>
          <a:p>
            <a:r>
              <a:rPr lang="iu" sz="2800" dirty="0">
                <a:latin typeface="Pigiarniq Light" panose="02000303020000020004" pitchFamily="2" charset="0"/>
              </a:rPr>
              <a:t>ᕿᒥᕐᕈᓗᒋᑦ ᐱᓐᓂᑯᐃᑦ - ᖃᐅᔨᓴᐃᓂᐅᖅᑲᐅᑕᐅᔪᖅ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History – Initial Assessment</a:t>
            </a:r>
          </a:p>
        </p:txBody>
      </p:sp>
      <p:sp>
        <p:nvSpPr>
          <p:cNvPr id="3" name="Content Placeholder 2">
            <a:extLst>
              <a:ext uri="{FF2B5EF4-FFF2-40B4-BE49-F238E27FC236}">
                <a16:creationId xmlns:a16="http://schemas.microsoft.com/office/drawing/2014/main" id="{827E1CA6-07F3-4D62-864E-73D7E6B191E8}"/>
              </a:ext>
            </a:extLst>
          </p:cNvPr>
          <p:cNvSpPr>
            <a:spLocks noGrp="1"/>
          </p:cNvSpPr>
          <p:nvPr>
            <p:ph sz="half" idx="1"/>
          </p:nvPr>
        </p:nvSpPr>
        <p:spPr/>
        <p:txBody>
          <a:bodyPr>
            <a:normAutofit fontScale="92500" lnSpcReduction="20000"/>
          </a:bodyPr>
          <a:lstStyle/>
          <a:p>
            <a:r>
              <a:rPr lang="en-CA" dirty="0"/>
              <a:t>The following three information requests remained unresolved and were caried forward to the technical review stage:</a:t>
            </a:r>
          </a:p>
          <a:p>
            <a:pPr lvl="1"/>
            <a:r>
              <a:rPr lang="en-CA" dirty="0"/>
              <a:t>AEM had not adequately addressed KIA’s request to investigate opportunities for improved source control from runoff to prevent the need for increase discharge criterion.</a:t>
            </a:r>
          </a:p>
          <a:p>
            <a:pPr lvl="1"/>
            <a:r>
              <a:rPr lang="en-CA" dirty="0"/>
              <a:t>AEM had not clearly committed to divert all site contact water away from Meliadine Lake using the proposed waterlines currently under review by the NIRB</a:t>
            </a:r>
          </a:p>
          <a:p>
            <a:pPr lvl="1"/>
            <a:r>
              <a:rPr lang="en-CA" dirty="0"/>
              <a:t>Concerns remain surrounding the viability of the proposed short-and medium-term saline groundwater management strategies.</a:t>
            </a:r>
          </a:p>
          <a:p>
            <a:endParaRPr lang="en-CA" dirty="0"/>
          </a:p>
        </p:txBody>
      </p:sp>
      <p:sp>
        <p:nvSpPr>
          <p:cNvPr id="6" name="Content Placeholder 2">
            <a:extLst>
              <a:ext uri="{FF2B5EF4-FFF2-40B4-BE49-F238E27FC236}">
                <a16:creationId xmlns:a16="http://schemas.microsoft.com/office/drawing/2014/main" id="{827E1CA6-07F3-4D62-864E-73D7E6B191E8}"/>
              </a:ext>
            </a:extLst>
          </p:cNvPr>
          <p:cNvSpPr>
            <a:spLocks noGrp="1"/>
          </p:cNvSpPr>
          <p:nvPr>
            <p:ph sz="half" idx="2"/>
          </p:nvPr>
        </p:nvSpPr>
        <p:spPr/>
        <p:txBody>
          <a:bodyPr rtlCol="0">
            <a:normAutofit fontScale="92500" lnSpcReduction="20000"/>
          </a:bodyPr>
          <a:lstStyle/>
          <a:p>
            <a:pPr rtl="0"/>
            <a:r>
              <a:rPr lang="iu" dirty="0">
                <a:latin typeface="Pigiarniq Light" panose="02000303020000020004" pitchFamily="2" charset="0"/>
              </a:rPr>
              <a:t>ᐅᑯᐊ ᐱᖓᓱᑦ (3) ᑐᑭᓯᐅᒪᔾᔪᑎᓂᒃ ᑐᒃᓯᕋᖅᑕᐅᔪᑦ ᐋᖅᑭᒃᑕᐅᖏᑦᑐᑦ ᓱᓕ ᐊᒻᒪᓗ ᓯᕗᒻᒧᒃᑕᐅᓚᐅᖅᑐᑦ ᐱᓕᕆᐊᕐᒥᑦ ᕿᒥᕐᕈᓂᕐᒧᑦ:</a:t>
            </a:r>
          </a:p>
          <a:p>
            <a:pPr lvl="1" rtl="0"/>
            <a:r>
              <a:rPr lang="iu" dirty="0">
                <a:latin typeface="Pigiarniq Light" panose="02000303020000020004" pitchFamily="2" charset="0"/>
              </a:rPr>
              <a:t>ᐊᒡᓃᑯᒃᑯᑦ ᐱᓕᕆᐊᖄᓂᓚᐅᖏᑦᑐᑦ ᑭᕙᓪᓕᖅ ᐃᓄᐃᑦ ᑲᑐᔾᔨᖃᑎᒌᒃᑯᑦ ᑐᒃᓯᕋᐅᑎᒋᓚᐅᖅᑕᖏᓐᓂᒃ ᖃᐅᔨᓴᐃᖁᑉᓗᒋᑦ ᐱᐅᓯᒋᐊᖅᓯᓂᐅᔪᖕᓇᖅᑐᓂᒃ ᐱᕝᕕᐅᔪᒥᒃ ᐊᐅᓚᑦᑎᓂᕐᒥᒃ ᑯᕕᔪᒥᒃ ᐊᖏᒡᓕᒋᐊᖅᓯᓂᖃᕆᐊᖃᕐᓂᐊᖏᓪᓗᑎᒃ ᑯᕕᓯᑎᑦᑎᓂᕐᒧᑦ.</a:t>
            </a:r>
          </a:p>
          <a:p>
            <a:pPr lvl="1" rtl="0"/>
            <a:r>
              <a:rPr lang="iu" dirty="0">
                <a:latin typeface="Pigiarniq Light" panose="02000303020000020004" pitchFamily="2" charset="0"/>
              </a:rPr>
              <a:t>ᐊᒡᓃᑯᒃᑯᑦ ᐱᓕᕆᐊᖄᓂᓚᐅᖏᑦᑐᑦ ᓴᖑᑎᑦᑎᓂᐊᕐᓗᑎᒃ ᐃᓂᐅᔪᒥᑦ ᐃᒪᖅ ᐊᒃᑐᖅᑕᐅᓯᒪᔪᓗᒃᑖᓂᒃ ᓱᑉᓗᓕᐊᖑᔾᔪᑕᐅᓂᐊᖅᑐᓄᑦ.</a:t>
            </a:r>
          </a:p>
          <a:p>
            <a:pPr lvl="1" rtl="0"/>
            <a:r>
              <a:rPr lang="iu" dirty="0">
                <a:latin typeface="Pigiarniq Light" panose="02000303020000020004" pitchFamily="2" charset="0"/>
              </a:rPr>
              <a:t>ᐃᓱᒫᓘᑕᐅᖏᓐᓇᖅᑐᑦ ᐊᔪᙱᓐᓂᐊᕐᓂᖏᓐᓄᑦ ᓇᐃᑦᑐᒥᑦ ᐊᒻᒪᓗ ᕿᑎᐊᓃᑦᑐᒥᑦ ᑕᕆᐅᓕᖕᒥᑦ ᓄᓇᒥᑦ ᐃᒪᕐᒥᒃ ᐊᐅᓚᑦᑎᓂᕐᒧᑦ ᖃᓄᖅᑑᕈᑏᑦ.</a:t>
            </a:r>
          </a:p>
          <a:p>
            <a:pPr rtl="0"/>
            <a:endParaRPr lang="en-CA" dirty="0">
              <a:latin typeface="Pigiarniq Light" panose="02000303020000020004" pitchFamily="2" charset="0"/>
            </a:endParaRPr>
          </a:p>
        </p:txBody>
      </p:sp>
    </p:spTree>
    <p:extLst>
      <p:ext uri="{BB962C8B-B14F-4D97-AF65-F5344CB8AC3E}">
        <p14:creationId xmlns:p14="http://schemas.microsoft.com/office/powerpoint/2010/main" val="220765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normAutofit/>
          </a:bodyPr>
          <a:lstStyle/>
          <a:p>
            <a:r>
              <a:rPr lang="iu" sz="2800" dirty="0">
                <a:latin typeface="Pigiarniq Light" panose="02000303020000020004" pitchFamily="2" charset="0"/>
              </a:rPr>
              <a:t>ᐱᓕᕆᐊᕐᒥᑦ ᕿᒥᕐᕈᓂᖅ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Technical Review</a:t>
            </a:r>
            <a:endParaRPr lang="en-CA" sz="28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a:xfrm>
            <a:off x="628650" y="1825624"/>
            <a:ext cx="3886200" cy="4555703"/>
          </a:xfrm>
        </p:spPr>
        <p:txBody>
          <a:bodyPr>
            <a:normAutofit fontScale="70000" lnSpcReduction="20000"/>
          </a:bodyPr>
          <a:lstStyle/>
          <a:p>
            <a:r>
              <a:rPr lang="en-CA" sz="2300" dirty="0"/>
              <a:t>KIA Lands submitted our technical review to the NWB on November 6, 2020 highlighting 5 new technical concerns in 5 new areas:</a:t>
            </a:r>
          </a:p>
          <a:p>
            <a:endParaRPr lang="en-CA" dirty="0"/>
          </a:p>
          <a:p>
            <a:pPr marL="685800" lvl="1" indent="-342900">
              <a:buFont typeface="+mj-lt"/>
              <a:buAutoNum type="arabicPeriod"/>
            </a:pPr>
            <a:r>
              <a:rPr lang="en-CA" sz="2000" dirty="0"/>
              <a:t>Develop an effluent and receiving environment site specific water quality objective for chloride.</a:t>
            </a:r>
          </a:p>
          <a:p>
            <a:pPr marL="685800" lvl="1" indent="-342900">
              <a:buFont typeface="+mj-lt"/>
              <a:buAutoNum type="arabicPeriod"/>
            </a:pPr>
            <a:r>
              <a:rPr lang="en-CA" sz="2000" dirty="0"/>
              <a:t>Justification for the use of average values for the water quality model.</a:t>
            </a:r>
          </a:p>
          <a:p>
            <a:pPr marL="685800" lvl="1" indent="-342900">
              <a:buFont typeface="+mj-lt"/>
              <a:buAutoNum type="arabicPeriod"/>
            </a:pPr>
            <a:r>
              <a:rPr lang="en-CA" sz="2000" dirty="0"/>
              <a:t>Missing source term for runoff from the tailings storage facility in the water quality model.</a:t>
            </a:r>
          </a:p>
          <a:p>
            <a:pPr marL="685800" lvl="1" indent="-342900">
              <a:buFont typeface="+mj-lt"/>
              <a:buAutoNum type="arabicPeriod"/>
            </a:pPr>
            <a:r>
              <a:rPr lang="en-CA" sz="2000" dirty="0"/>
              <a:t>Potential insufficient design capacity of CP1 and D-CP1. </a:t>
            </a:r>
          </a:p>
          <a:p>
            <a:pPr marL="685800" lvl="1" indent="-342900">
              <a:buFont typeface="+mj-lt"/>
              <a:buAutoNum type="arabicPeriod"/>
            </a:pPr>
            <a:r>
              <a:rPr lang="en-CA" sz="2000" dirty="0"/>
              <a:t>Inclusion of soil and water quality objectives in closure criteria for Rankin Inlet Facilities.</a:t>
            </a:r>
          </a:p>
          <a:p>
            <a:endParaRPr lang="en-CA" dirty="0"/>
          </a:p>
          <a:p>
            <a:r>
              <a:rPr lang="en-CA" sz="2300" dirty="0"/>
              <a:t>AEM responded to those technical concerns November 13, fully resolving issue 5.</a:t>
            </a:r>
          </a:p>
        </p:txBody>
      </p:sp>
      <p:sp>
        <p:nvSpPr>
          <p:cNvPr id="6" name="Content Placeholder 2">
            <a:extLst>
              <a:ext uri="{FF2B5EF4-FFF2-40B4-BE49-F238E27FC236}">
                <a16:creationId xmlns:a16="http://schemas.microsoft.com/office/drawing/2014/main" id="{AFC85E42-A6B6-43FC-AF59-EF23D935A4B7}"/>
              </a:ext>
            </a:extLst>
          </p:cNvPr>
          <p:cNvSpPr>
            <a:spLocks noGrp="1"/>
          </p:cNvSpPr>
          <p:nvPr>
            <p:ph sz="half" idx="2"/>
          </p:nvPr>
        </p:nvSpPr>
        <p:spPr/>
        <p:txBody>
          <a:bodyPr rtlCol="0">
            <a:normAutofit fontScale="70000" lnSpcReduction="20000"/>
          </a:bodyPr>
          <a:lstStyle/>
          <a:p>
            <a:pPr rtl="0"/>
            <a:r>
              <a:rPr lang="iu" dirty="0">
                <a:latin typeface="Pigiarniq Light" panose="02000303020000020004" pitchFamily="2" charset="0"/>
              </a:rPr>
              <a:t>ᑭᕙᓪᓕᖅ ᐃᓄᐃᑦ ᑲᑐᔾᔨᖃᑎᒌᒃᑯᑦ ᓄᓇᕗᒻᒥ ᐃᒪᓕᕆᔨᒃᑯᓐᓄᑦ ᑐᓂᓯᓚᐅᖅᑐᑦ ᐱᓕᕆᐊᕐᒧᑦ ᕿᒥᕐᕈᓂᑉᑎᖕᓂᑦ ᑲᑕᒑᕆᕝᕕᒃ (ᓄᕕᐱᕆ) 6, 2020-ᒥᑦ ᑕᑯᒃᓴᐅᑎᑕᐅᑉᓗᑎᒃ ᑕᓪᓕᒪᐃᑦ (5) ᓄᑖᑦ ᐱᓕᕆᐊᕐᒧᑦ ᐃᓱᒫᓘᑕᐅᔪᑦ ᑕᓪᓕᒪᐅᔪᓂᑦ (5) ᓄᑖᖑᔪᓂᑦ:</a:t>
            </a:r>
          </a:p>
          <a:p>
            <a:pPr marL="685800" lvl="1" indent="-342900" rtl="0">
              <a:buFont typeface="+mj-lt"/>
              <a:buAutoNum type="arabicPeriod"/>
            </a:pPr>
            <a:r>
              <a:rPr lang="iu" dirty="0">
                <a:latin typeface="Pigiarniq Light" panose="02000303020000020004" pitchFamily="2" charset="0"/>
              </a:rPr>
              <a:t>ᐋᖅᑭᒃᓯᓗᑎᒃ ᑯᕕᔪᒧᑦ ᐊᒻᒪᓗ ᑯᕕᕝᕕᐅᔪᒧᑦ ᐱᔾᔪᑎᖃᖅᑐᒥᒃ ᐃᒪᐅᑉ ᖃᓄᐃᓐᓂᖓᓄᑦ ᐱᓕᕆᐊᖑᓂᐊᖅᑐᒥᒃ ᑯᓘᕋᐃᑦᒧᑦ (chloride).</a:t>
            </a:r>
          </a:p>
          <a:p>
            <a:pPr marL="685800" lvl="1" indent="-342900" rtl="0">
              <a:buFont typeface="+mj-lt"/>
              <a:buAutoNum type="arabicPeriod"/>
            </a:pPr>
            <a:r>
              <a:rPr lang="iu" dirty="0">
                <a:latin typeface="Pigiarniq Light" panose="02000303020000020004" pitchFamily="2" charset="0"/>
              </a:rPr>
              <a:t>ᐋᖅᑭᒡᓗᒍ ᐊᑐᖅᑕᐅᓂᖓ ᐊᒥᓱᑦ ᐊᑕᐅᓯᙳᖅᖢᒍ ᓈᓴᐅᑎᓄᑦ ᐃᒪᐅᑉ ᖃᓄᐃᓐᓂᖓᓄᑦ ᐊᑐᖅᑕᐅᔪᒥᑦ.</a:t>
            </a:r>
          </a:p>
          <a:p>
            <a:pPr marL="685800" lvl="1" indent="-342900" rtl="0">
              <a:buFont typeface="+mj-lt"/>
              <a:buAutoNum type="arabicPeriod"/>
            </a:pPr>
            <a:r>
              <a:rPr lang="iu" dirty="0">
                <a:latin typeface="Pigiarniq Light" panose="02000303020000020004" pitchFamily="2" charset="0"/>
              </a:rPr>
              <a:t>ᐱᑕᖃᙱᑦᑐᑦ ᐱᕝᕕᐅᔪᖅ ᑯᕕᑎᑦᑎᓂᕐᒧᑦ ᕿᒪᒃᑎᑦᑐᓄᑦ ᑐᖅᑯᖅᓯᓯᒪᕝᕕᖕᒥᑦ ᐃᒪᐅᑉ ᖃᓄᐃᓐᓂᖓᓄᑦ ᐊᑐᖅᑕᐅᔪᒥᑦ.</a:t>
            </a:r>
          </a:p>
          <a:p>
            <a:pPr marL="685800" lvl="1" indent="-342900" rtl="0">
              <a:buFont typeface="+mj-lt"/>
              <a:buAutoNum type="arabicPeriod"/>
            </a:pPr>
            <a:r>
              <a:rPr lang="iu" dirty="0">
                <a:latin typeface="Pigiarniq Light" panose="02000303020000020004" pitchFamily="2" charset="0"/>
              </a:rPr>
              <a:t>ᓈᒻᒪᙱᑐᐃᓐᓇᕆᐊᖃᖅᑐᖅ ᖃᓄᐃᖓᓂᐊᕐᓂᖏᑦ CP1 ᐊᒻᒪᓗ D-CP1. </a:t>
            </a:r>
          </a:p>
          <a:p>
            <a:pPr marL="685800" lvl="1" indent="-342900" rtl="0">
              <a:buFont typeface="+mj-lt"/>
              <a:buAutoNum type="arabicPeriod"/>
            </a:pPr>
            <a:r>
              <a:rPr lang="iu" dirty="0">
                <a:latin typeface="Pigiarniq Light" panose="02000303020000020004" pitchFamily="2" charset="0"/>
              </a:rPr>
              <a:t>ᐃᓚᐅᓗᑎᒃ ᐃᑉᔪᐃᑦ ᐊᒻᒪᓗ ᐃᒪᐅᑉ ᖃᓄᐃᓐᓂᖓᓄᑦ ᐱᔭᒃᓴᐅᑕᐅᔪᑦ ᐅᒃᑯᐊᖅᐸᓪᓕᐊᓂᕐᒥᑦ ᑲᖏᖅᖠᓂᕐᒦᑦᑐᓄᑦ ᐱᖁᑎᓄᑦ.</a:t>
            </a:r>
          </a:p>
          <a:p>
            <a:pPr rtl="0"/>
            <a:r>
              <a:rPr lang="iu" dirty="0">
                <a:latin typeface="Pigiarniq Light" panose="02000303020000020004" pitchFamily="2" charset="0"/>
              </a:rPr>
              <a:t>ᐊᒡᓃᑯᒃᑯᑦ ᐅᐸᓗᐊᔾᔪᑎᖃᓚᐅᖅᑐᑦ ᐱᓕᕆᐊᕐᒧᑦ ᐃᓱᒫᓘᑕᐅᓚᐅᖅᑐᓄᑦ ᑲᑕᒑᕆᕝᕕᒃ (ᓄᕕᐱᕆ) 13-ᒥᑦ, ᐱᔾᔪᑕᐅᔪᑦ ᑕᓪᓕᒪᐃᑦ ᐋᖅᑭᓗᒃᑖᖅᖢᒋᑦ.</a:t>
            </a:r>
          </a:p>
        </p:txBody>
      </p:sp>
    </p:spTree>
    <p:extLst>
      <p:ext uri="{BB962C8B-B14F-4D97-AF65-F5344CB8AC3E}">
        <p14:creationId xmlns:p14="http://schemas.microsoft.com/office/powerpoint/2010/main" val="27195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B41A9-0020-4E3A-A90F-A9AFD50B0214}"/>
              </a:ext>
            </a:extLst>
          </p:cNvPr>
          <p:cNvSpPr>
            <a:spLocks noGrp="1"/>
          </p:cNvSpPr>
          <p:nvPr>
            <p:ph type="title"/>
          </p:nvPr>
        </p:nvSpPr>
        <p:spPr>
          <a:xfrm>
            <a:off x="628650" y="365126"/>
            <a:ext cx="7759774" cy="1460499"/>
          </a:xfrm>
        </p:spPr>
        <p:txBody>
          <a:bodyPr>
            <a:normAutofit/>
          </a:bodyPr>
          <a:lstStyle/>
          <a:p>
            <a:r>
              <a:rPr lang="iu" sz="2800" dirty="0">
                <a:latin typeface="Pigiarniq Light" panose="02000303020000020004" pitchFamily="2" charset="0"/>
              </a:rPr>
              <a:t>ᒫᓐᓇᐅᔪᖅ ᖃᓄᐃᖓᓂᕆᔭᖏᑦ ᐱᓕᕆᐊᕐᒧᑦ ᐃᓱᒫᓘᑕᐅᔪᑦ</a:t>
            </a:r>
            <a:r>
              <a:rPr lang="en-CA" sz="2800" dirty="0"/>
              <a:t/>
            </a:r>
            <a:br>
              <a:rPr lang="en-CA" sz="2800" dirty="0"/>
            </a:br>
            <a:r>
              <a:rPr lang="en-CA" sz="2800" dirty="0"/>
              <a:t>Current Status of Technical Concerns</a:t>
            </a:r>
          </a:p>
        </p:txBody>
      </p:sp>
      <p:sp>
        <p:nvSpPr>
          <p:cNvPr id="3" name="Content Placeholder 2">
            <a:extLst>
              <a:ext uri="{FF2B5EF4-FFF2-40B4-BE49-F238E27FC236}">
                <a16:creationId xmlns:a16="http://schemas.microsoft.com/office/drawing/2014/main" id="{573EDFC2-BFB6-4DF5-B7DB-D1736BB64ED1}"/>
              </a:ext>
            </a:extLst>
          </p:cNvPr>
          <p:cNvSpPr>
            <a:spLocks noGrp="1"/>
          </p:cNvSpPr>
          <p:nvPr>
            <p:ph sz="half" idx="1"/>
          </p:nvPr>
        </p:nvSpPr>
        <p:spPr/>
        <p:txBody>
          <a:bodyPr/>
          <a:lstStyle/>
          <a:p>
            <a:r>
              <a:rPr lang="en-CA" dirty="0"/>
              <a:t>NWB hosted a technical meeting on November 30, 2020</a:t>
            </a:r>
          </a:p>
          <a:p>
            <a:r>
              <a:rPr lang="en-CA" dirty="0"/>
              <a:t>During those hearings, KIA Lands’ remaining technical concerns were either fully resolved or resolved pending fulfillment of commitments made by AEM</a:t>
            </a:r>
          </a:p>
        </p:txBody>
      </p:sp>
      <p:sp>
        <p:nvSpPr>
          <p:cNvPr id="4" name="Content Placeholder 3">
            <a:extLst>
              <a:ext uri="{FF2B5EF4-FFF2-40B4-BE49-F238E27FC236}">
                <a16:creationId xmlns:a16="http://schemas.microsoft.com/office/drawing/2014/main" id="{C8BF1B89-F85D-4241-86C5-C3399493BFEE}"/>
              </a:ext>
            </a:extLst>
          </p:cNvPr>
          <p:cNvSpPr>
            <a:spLocks noGrp="1"/>
          </p:cNvSpPr>
          <p:nvPr>
            <p:ph sz="half" idx="2"/>
          </p:nvPr>
        </p:nvSpPr>
        <p:spPr/>
        <p:txBody>
          <a:bodyPr/>
          <a:lstStyle/>
          <a:p>
            <a:r>
              <a:rPr lang="iu" dirty="0">
                <a:latin typeface="Pigiarniq Light" panose="02000303020000020004" pitchFamily="2" charset="0"/>
              </a:rPr>
              <a:t>ᑲᑕᒑᕆᕝᕕᒃ (ᓄᕕᐱᕆ) 30, 2020-ᒥᑦ</a:t>
            </a:r>
          </a:p>
          <a:p>
            <a:r>
              <a:rPr lang="iu" dirty="0">
                <a:latin typeface="Pigiarniq Light" panose="02000303020000020004" pitchFamily="2" charset="0"/>
              </a:rPr>
              <a:t>ᑐᓵᔭᐅᑎᓪᓗᒋᑦ, ᑭᕙᓪᓕᖅ ᐃᓄᐃᑦ ᑲᑐᔾᔨᖃᑎᒌᒃᑯᑦ ᐊᒥᐊᒃᑯᖏᑦ ᐱᓕᕆᐊᕐᒧᑦ ᐃᓱᒫᓘᑕᐅᔪᑦ ᐋᖅᑭᒃᑕᐅᓚᐅᖅᑐᑦ ᐅᕝᕙᓘᓐᓃᑦ ᐋᖅᑭᒃᑕᐅᓂᐊᖅᑐᑦ ᐱᐊᓂᒃᐸᖏᑦ ᐊᒡᓃᑯᒃᑯᑦ</a:t>
            </a:r>
          </a:p>
        </p:txBody>
      </p:sp>
    </p:spTree>
    <p:extLst>
      <p:ext uri="{BB962C8B-B14F-4D97-AF65-F5344CB8AC3E}">
        <p14:creationId xmlns:p14="http://schemas.microsoft.com/office/powerpoint/2010/main" val="411851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94043" y="332656"/>
            <a:ext cx="8146389" cy="2852737"/>
          </a:xfrm>
        </p:spPr>
        <p:txBody>
          <a:bodyPr>
            <a:normAutofit fontScale="90000"/>
          </a:bodyPr>
          <a:lstStyle/>
          <a:p>
            <a:r>
              <a:rPr lang="iu" sz="3600" dirty="0">
                <a:latin typeface="Pigiarniq Light" panose="02000303020000020004" pitchFamily="2" charset="0"/>
              </a:rPr>
              <a:t>ᑐᑭᓯᐅᒪᔾᔪᑏᑦ ᐱᔭᐅᔪᒪᓚᐅᖅᑐᑦ ᐊᒻᒪᓗ ᐱᓕᕆᐊᕐᒧᑦ ᐃᓱᒫᓘᑕᐅᔪᓄᑦ ᐱᔭᐅᖏᑦᑐᑦ ᓱᓕ </a:t>
            </a:r>
            <a:r>
              <a:rPr lang="iu" sz="4000" dirty="0">
                <a:latin typeface="Pigiarniq Light" panose="02000303020000020004" pitchFamily="2" charset="0"/>
              </a:rPr>
              <a:t/>
            </a:r>
            <a:br>
              <a:rPr lang="iu" sz="4000" dirty="0">
                <a:latin typeface="Pigiarniq Light" panose="02000303020000020004" pitchFamily="2" charset="0"/>
              </a:rPr>
            </a:br>
            <a:r>
              <a:rPr lang="iu" sz="4000" dirty="0">
                <a:latin typeface="Pigiarniq Light" panose="02000303020000020004" pitchFamily="2" charset="0"/>
              </a:rPr>
              <a:t/>
            </a:r>
            <a:br>
              <a:rPr lang="iu" sz="4000" dirty="0">
                <a:latin typeface="Pigiarniq Light" panose="02000303020000020004" pitchFamily="2" charset="0"/>
              </a:rPr>
            </a:br>
            <a:r>
              <a:rPr lang="en-CA" sz="4000" dirty="0"/>
              <a:t>Outstanding Information Requests and Technical Concerns</a:t>
            </a:r>
            <a:endParaRPr lang="en-CA" sz="4000" dirty="0">
              <a:latin typeface="Pigiarniq Light" panose="02000303020000020004" pitchFamily="2" charset="0"/>
            </a:endParaRPr>
          </a:p>
        </p:txBody>
      </p:sp>
      <p:sp>
        <p:nvSpPr>
          <p:cNvPr id="5" name="Text Placeholder 4"/>
          <p:cNvSpPr>
            <a:spLocks noGrp="1"/>
          </p:cNvSpPr>
          <p:nvPr>
            <p:ph type="body" idx="1"/>
          </p:nvPr>
        </p:nvSpPr>
        <p:spPr>
          <a:xfrm>
            <a:off x="623888" y="5172794"/>
            <a:ext cx="7886700" cy="1292499"/>
          </a:xfrm>
        </p:spPr>
        <p:txBody>
          <a:bodyPr>
            <a:normAutofit/>
          </a:bodyPr>
          <a:lstStyle/>
          <a:p>
            <a:r>
              <a:rPr lang="en-CA" sz="1600" dirty="0"/>
              <a:t>Information Requests:	11/13  fully resolved,	2/13 pending resolution</a:t>
            </a:r>
          </a:p>
          <a:p>
            <a:endParaRPr lang="en-CA" sz="1600" dirty="0"/>
          </a:p>
          <a:p>
            <a:r>
              <a:rPr lang="en-CA" sz="1600" dirty="0"/>
              <a:t>Technical Comments:	4/5  fully resolved,	1/5 pending resolution</a:t>
            </a:r>
          </a:p>
        </p:txBody>
      </p:sp>
      <p:sp>
        <p:nvSpPr>
          <p:cNvPr id="6" name="Text Placeholder 4"/>
          <p:cNvSpPr txBox="1">
            <a:spLocks/>
          </p:cNvSpPr>
          <p:nvPr/>
        </p:nvSpPr>
        <p:spPr>
          <a:xfrm>
            <a:off x="623888" y="3429000"/>
            <a:ext cx="8130947" cy="1500187"/>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tint val="75000"/>
                  </a:schemeClr>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500" kern="1200">
                <a:solidFill>
                  <a:schemeClr val="tx1">
                    <a:tint val="75000"/>
                  </a:schemeClr>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kern="1200">
                <a:solidFill>
                  <a:schemeClr val="tx1">
                    <a:tint val="75000"/>
                  </a:schemeClr>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9pPr>
          </a:lstStyle>
          <a:p>
            <a:r>
              <a:rPr lang="iu" sz="1600">
                <a:latin typeface="Pigiarniq Light" panose="02000303020000020004" pitchFamily="2" charset="0"/>
              </a:rPr>
              <a:t>ᑐᑭᓯᐅᒪᔾᔪᑎᓂᒃ ᑐᒃᓯᕋᐅᑕᐅᔪᑦ:	11-ᖑᔪᑦ 13-ᖑᔪᓂᑦ ᐋᖅᑭᒃᑕᐅᔪᑦ,	    2-ᖑᔪᑦ 13-ᖑᔪᓂᑦ ᐋᖅᑭᒃᑕᐅᔭᕆᐊᖃᖅᑐᑦ ᓱᓕ</a:t>
            </a:r>
          </a:p>
          <a:p>
            <a:endParaRPr lang="en-CA" sz="1600">
              <a:latin typeface="Pigiarniq Light" panose="02000303020000020004" pitchFamily="2" charset="0"/>
            </a:endParaRPr>
          </a:p>
          <a:p>
            <a:r>
              <a:rPr lang="iu" sz="1600">
                <a:latin typeface="Pigiarniq Light" panose="02000303020000020004" pitchFamily="2" charset="0"/>
              </a:rPr>
              <a:t>ᐱᓕᕆᐊᒧᑦ ᐅᖃᐅᓯᒃᓴᐃᑦ:	4-ᖑᔪᑦ 5-ᖑᔪᓂᑦ ᐋᖅᑭᒃᑕᐅᔪᑦ,	    1-ᖑᔪᑦ 5-ᖑᔪᓂᑦ ᐋᖅᑭᒃᑕᐅᔭᕆᐊᖃᖅᑐᑦ ᓱᓕ</a:t>
            </a:r>
            <a:endParaRPr lang="iu" sz="1600" dirty="0">
              <a:latin typeface="Pigiarniq Light" panose="02000303020000020004" pitchFamily="2" charset="0"/>
            </a:endParaRPr>
          </a:p>
        </p:txBody>
      </p:sp>
    </p:spTree>
    <p:extLst>
      <p:ext uri="{BB962C8B-B14F-4D97-AF65-F5344CB8AC3E}">
        <p14:creationId xmlns:p14="http://schemas.microsoft.com/office/powerpoint/2010/main" val="4025123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1 6 " ? > < p r o p e r t i e s   x m l n s = " h t t p : / / w w w . i m a n a g e . c o m / w o r k / x m l s c h e m a " >  
     < d o c u m e n t i d > A c t i v e _ c a ! 4 2 1 9 8 1 9 2 . 1 < / d o c u m e n t i d >  
     < s e n d e r i d > K I N G J N < / s e n d e r i d >  
     < s e n d e r e m a i l > J E N N I F E R . K I N G @ G O W L I N G W L G . C O M < / s e n d e r e m a i l >  
     < l a s t m o d i f i e d > 2 0 2 0 - 1 1 - 2 3 T 1 5 : 3 9 : 3 2 . 0 0 0 0 0 0 0 - 0 5 : 0 0 < / l a s t m o d i f i e d >  
     < d a t a b a s e > A c t i v e _ c a < / d a t a b a s e >  
 < / p r o p e r t i 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9E678807D5259646918C30479F0D0B77" ma:contentTypeVersion="4" ma:contentTypeDescription="Create a new document." ma:contentTypeScope="" ma:versionID="cf352fab9db36fbfc5680fed3cc8a45f">
  <xsd:schema xmlns:xsd="http://www.w3.org/2001/XMLSchema" xmlns:xs="http://www.w3.org/2001/XMLSchema" xmlns:p="http://schemas.microsoft.com/office/2006/metadata/properties" xmlns:ns2="cac40fe5-b840-4bcb-a14a-bc7c73449102" targetNamespace="http://schemas.microsoft.com/office/2006/metadata/properties" ma:root="true" ma:fieldsID="8759ddaffa3888f234685a6f7b6c1cb9" ns2:_="">
    <xsd:import namespace="cac40fe5-b840-4bcb-a14a-bc7c734491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40fe5-b840-4bcb-a14a-bc7c734491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2.xml><?xml version="1.0" encoding="utf-8"?>
<ds:datastoreItem xmlns:ds="http://schemas.openxmlformats.org/officeDocument/2006/customXml" ds:itemID="{7A4A7969-FAF3-4150-9D12-90B38F023DCF}">
  <ds:schemaRefs>
    <ds:schemaRef ds:uri="http://www.imanage.com/work/xmlschema"/>
  </ds:schemaRefs>
</ds:datastoreItem>
</file>

<file path=customXml/itemProps3.xml><?xml version="1.0" encoding="utf-8"?>
<ds:datastoreItem xmlns:ds="http://schemas.openxmlformats.org/officeDocument/2006/customXml" ds:itemID="{C5160094-4D71-4F00-BA53-3CDD8A789616}">
  <ds:schemaRef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cac40fe5-b840-4bcb-a14a-bc7c73449102"/>
    <ds:schemaRef ds:uri="http://www.w3.org/XML/1998/namespace"/>
    <ds:schemaRef ds:uri="http://purl.org/dc/terms/"/>
  </ds:schemaRefs>
</ds:datastoreItem>
</file>

<file path=customXml/itemProps4.xml><?xml version="1.0" encoding="utf-8"?>
<ds:datastoreItem xmlns:ds="http://schemas.openxmlformats.org/officeDocument/2006/customXml" ds:itemID="{C37212D9-8217-4516-A0F3-B2B2FBF56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c40fe5-b840-4bcb-a14a-bc7c734491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15962</TotalTime>
  <Words>2272</Words>
  <Application>Microsoft Office PowerPoint</Application>
  <PresentationFormat>On-screen Show (4:3)</PresentationFormat>
  <Paragraphs>189</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Pigiarniq Light</vt:lpstr>
      <vt:lpstr>Times New Roman</vt:lpstr>
      <vt:lpstr>Office Theme</vt:lpstr>
      <vt:lpstr>Meliadine Gold Project Water Licence Amendment Application</vt:lpstr>
      <vt:lpstr>ᑭᕙᓪᓕᕐᒥ ᐃᓄᐃᑦ ᑲᑐᔾᔨᖃᑎᒌᒃᑯᑦ ᐱᓕᕆᐊᒃᓴᖓ KIA’s Role</vt:lpstr>
      <vt:lpstr>ᕿᒥᕐᕈᓂᖅ ᐱᔭᒃᓴᐅᑎᒋᔭᐅᔪᓂᑦ Review Objectives</vt:lpstr>
      <vt:lpstr>ᕿᒥᕐᕈᓗᒋᑦ ᐱᓐᓂᑯᐃᑦ - ᖃᐅᔨᓴᐃᓂᐅᖅᑲᐅᑕᐅᔪᖅ Review History – Initial Assessment</vt:lpstr>
      <vt:lpstr>ᕿᒥᕐᕈᓗᒋᑦ ᐱᓐᓂᑯᐃᑦ - ᖃᐅᔨᓴᐃᓂᐅᖅᑲᐅᑕᐅᔪᖅ Review History – Initial Assessment</vt:lpstr>
      <vt:lpstr>ᕿᒥᕐᕈᓗᒋᑦ ᐱᓐᓂᑯᐃᑦ - ᖃᐅᔨᓴᐃᓂᐅᖅᑲᐅᑕᐅᔪᖅ Review History – Initial Assessment</vt:lpstr>
      <vt:lpstr>ᐱᓕᕆᐊᕐᒥᑦ ᕿᒥᕐᕈᓂᖅ Technical Review</vt:lpstr>
      <vt:lpstr>ᒫᓐᓇᐅᔪᖅ ᖃᓄᐃᖓᓂᕆᔭᖏᑦ ᐱᓕᕆᐊᕐᒧᑦ ᐃᓱᒫᓘᑕᐅᔪᑦ Current Status of Technical Concerns</vt:lpstr>
      <vt:lpstr>ᑐᑭᓯᐅᒪᔾᔪᑏᑦ ᐱᔭᐅᔪᒪᓚᐅᖅᑐᑦ ᐊᒻᒪᓗ ᐱᓕᕆᐊᕐᒧᑦ ᐃᓱᒫᓘᑕᐅᔪᓄᑦ ᐱᔭᐅᖏᑦᑐᑦ ᓱᓕ   Outstanding Information Requests and Technical Concerns</vt:lpstr>
      <vt:lpstr>KIA-IR#1  ᑐᒃᓯᕋᐅᑕᐅᔪᖅ ᑲᑎᖦᖢᒋᑦ ᓄᖑᑎᖅᓯᒪᔪᑦ ᓯᑎᔪᓄᑦ ᑐᕌᒐᐅᔪᑦ ᐊᒻᒪᓗ ᐊᓯᐊᒍᖔᖅ ᐊᑐᖅᑕᐅᔪᖕᓇᖅᑐᑦ ᐊᐅᓚᑕᐅᓂᖓ CP1-ᒦᑦᑐᖅ ᐃᒪᖅ  Proposed total dissolved solids targets and alternatives to manage CP1 water </vt:lpstr>
      <vt:lpstr>KIA-IR#2 ᓴᖑᑎᑦᑎᓂᖅ CP1-ᒥᑦ ᓱᑉᓗᓕᖕᒧᑦ Diversion of CP1 water to waterline</vt:lpstr>
      <vt:lpstr>KIA-IR#9 ᐊᔪᙱᓐᓂᐊᕐᓂᖓ ᕿᑎᐊᓃᖓᔪᖅ ᖃᓄᖅᑑᕈᑎ ᐊᐅᓚᓐᓂᐊᕐᓗᒍ ᑕᕆᐅᓕᒃ ᓄᓇᒥᑦ ᐃᒪᖅ Viability of medium-term strategy to mange saline groundwater</vt:lpstr>
      <vt:lpstr>KIA-TC#1 ᐃᓂᐅᔪᒥᑦ ᐃᒪᐅᑉ ᖃᓄᐃᓐᓂᖏᖓᓄᑦ ᐱᓕᕆᐊᒃᓴᐃᑦ ᑲᑎᖦᖢᒋᑦ ᓄᖑᑎᖅᓯᒪᔪᑦ ᓯᑎᔪᓃᑦᑐᓂᒃ Site Specific Water Quality Objectives for Total Dissolved Solids Constituents</vt:lpstr>
      <vt:lpstr>KIA-TC#2 ᐃᒪᐅᑉ ᖃᓄᐃᓐᓂᖓᓄᑦ ᐊᑐᖅᑕᐅᔪᓂᑦ ᐱᔭᐅᔪᑦ Water quality model inputs</vt:lpstr>
      <vt:lpstr>KIA-TC#3 CP3-ᒥᑦ ᑲᑎᖦᖢᒋᑦ ᓄᖑᑎᖅᓯᒪᔪᑦ ᓯᑎᔪᐃᑦ CP1-ᒧᐊᖅᑐᑦ CP3 TDS loading to CP1</vt:lpstr>
      <vt:lpstr>KIA-TC#4 ᐃᒪᕐᒥᒃ ᐊᐅᓚᑦᑎᓂᕐᒧᑦ ᐊᑐᖅᑕᐅᖔᕈᖕᓇᖅᑐᑦ Water management alternatives </vt:lpstr>
      <vt:lpstr>KIA-TC#5 ᑲᖏᖅᖠᓂᕐᒥᑦ ᐱᖁᑏᑦ ᐅᒃᑯᐊᖅᑕᐅᓂᐊᕐᓗᑎᒃ ᐱᔭᒃᓴᐅᑕᐅᔪᑦ Rankin Inlet facilities closure objectives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Nesbitt</dc:creator>
  <cp:lastModifiedBy>Robin Ikkutisluk</cp:lastModifiedBy>
  <cp:revision>283</cp:revision>
  <cp:lastPrinted>2017-04-21T21:24:31Z</cp:lastPrinted>
  <dcterms:created xsi:type="dcterms:W3CDTF">2014-01-06T13:31:09Z</dcterms:created>
  <dcterms:modified xsi:type="dcterms:W3CDTF">2021-01-08T16:36:48Z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0x0101009E678807D5259646918C30479F0D0B77</vt:lpwstr>
  </property>
</Properties>
</file>