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9" r:id="rId13"/>
    <p:sldId id="270" r:id="rId14"/>
    <p:sldId id="266"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 id="2" name="Microsoft Office User" initials="Office [2]" lastIdx="1" clrIdx="1"/>
  <p:cmAuthor id="3" name="Microsoft Office User" initials="Office [3]" lastIdx="1" clrIdx="2"/>
  <p:cmAuthor id="4" name="Microsoft Office User" initials="Office [4]" lastIdx="1" clrIdx="3"/>
  <p:cmAuthor id="5" name="Microsoft Office User" initials="Office [5]"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04"/>
    <p:restoredTop sz="80466" autoAdjust="0"/>
  </p:normalViewPr>
  <p:slideViewPr>
    <p:cSldViewPr>
      <p:cViewPr varScale="1">
        <p:scale>
          <a:sx n="93" d="100"/>
          <a:sy n="93" d="100"/>
        </p:scale>
        <p:origin x="17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08E97E-1AB2-4318-8873-BA8F7920A89E}" type="datetimeFigureOut">
              <a:rPr lang="en-US" smtClean="0"/>
              <a:t>1/13/2021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D30A6F-D60E-459F-BFE2-7FB7FE700B73}" type="slidenum">
              <a:rPr lang="en-US" smtClean="0"/>
              <a:t>‹#›</a:t>
            </a:fld>
            <a:endParaRPr lang="en-US"/>
          </a:p>
        </p:txBody>
      </p:sp>
    </p:spTree>
    <p:extLst>
      <p:ext uri="{BB962C8B-B14F-4D97-AF65-F5344CB8AC3E}">
        <p14:creationId xmlns:p14="http://schemas.microsoft.com/office/powerpoint/2010/main" val="1914278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735" eaLnBrk="0" hangingPunct="0">
              <a:defRPr>
                <a:solidFill>
                  <a:schemeClr val="tx1"/>
                </a:solidFill>
                <a:latin typeface="Verdana" pitchFamily="34" charset="0"/>
              </a:defRPr>
            </a:lvl1pPr>
            <a:lvl2pPr marL="742799" indent="-285691" defTabSz="923735" eaLnBrk="0" hangingPunct="0">
              <a:defRPr>
                <a:solidFill>
                  <a:schemeClr val="tx1"/>
                </a:solidFill>
                <a:latin typeface="Verdana" pitchFamily="34" charset="0"/>
              </a:defRPr>
            </a:lvl2pPr>
            <a:lvl3pPr marL="1142767" indent="-228554" defTabSz="923735" eaLnBrk="0" hangingPunct="0">
              <a:defRPr>
                <a:solidFill>
                  <a:schemeClr val="tx1"/>
                </a:solidFill>
                <a:latin typeface="Verdana" pitchFamily="34" charset="0"/>
              </a:defRPr>
            </a:lvl3pPr>
            <a:lvl4pPr marL="1599873" indent="-228554" defTabSz="923735" eaLnBrk="0" hangingPunct="0">
              <a:defRPr>
                <a:solidFill>
                  <a:schemeClr val="tx1"/>
                </a:solidFill>
                <a:latin typeface="Verdana" pitchFamily="34" charset="0"/>
              </a:defRPr>
            </a:lvl4pPr>
            <a:lvl5pPr marL="2056980" indent="-228554" defTabSz="923735" eaLnBrk="0" hangingPunct="0">
              <a:defRPr>
                <a:solidFill>
                  <a:schemeClr val="tx1"/>
                </a:solidFill>
                <a:latin typeface="Verdana" pitchFamily="34" charset="0"/>
              </a:defRPr>
            </a:lvl5pPr>
            <a:lvl6pPr marL="2514086" indent="-228554" defTabSz="923735" eaLnBrk="0" fontAlgn="base" hangingPunct="0">
              <a:lnSpc>
                <a:spcPct val="90000"/>
              </a:lnSpc>
              <a:spcBef>
                <a:spcPct val="0"/>
              </a:spcBef>
              <a:spcAft>
                <a:spcPct val="37000"/>
              </a:spcAft>
              <a:defRPr>
                <a:solidFill>
                  <a:schemeClr val="tx1"/>
                </a:solidFill>
                <a:latin typeface="Verdana" pitchFamily="34" charset="0"/>
              </a:defRPr>
            </a:lvl6pPr>
            <a:lvl7pPr marL="2971192" indent="-228554" defTabSz="923735" eaLnBrk="0" fontAlgn="base" hangingPunct="0">
              <a:lnSpc>
                <a:spcPct val="90000"/>
              </a:lnSpc>
              <a:spcBef>
                <a:spcPct val="0"/>
              </a:spcBef>
              <a:spcAft>
                <a:spcPct val="37000"/>
              </a:spcAft>
              <a:defRPr>
                <a:solidFill>
                  <a:schemeClr val="tx1"/>
                </a:solidFill>
                <a:latin typeface="Verdana" pitchFamily="34" charset="0"/>
              </a:defRPr>
            </a:lvl7pPr>
            <a:lvl8pPr marL="3428299" indent="-228554" defTabSz="923735" eaLnBrk="0" fontAlgn="base" hangingPunct="0">
              <a:lnSpc>
                <a:spcPct val="90000"/>
              </a:lnSpc>
              <a:spcBef>
                <a:spcPct val="0"/>
              </a:spcBef>
              <a:spcAft>
                <a:spcPct val="37000"/>
              </a:spcAft>
              <a:defRPr>
                <a:solidFill>
                  <a:schemeClr val="tx1"/>
                </a:solidFill>
                <a:latin typeface="Verdana" pitchFamily="34" charset="0"/>
              </a:defRPr>
            </a:lvl8pPr>
            <a:lvl9pPr marL="3885406" indent="-228554" defTabSz="923735" eaLnBrk="0" fontAlgn="base" hangingPunct="0">
              <a:lnSpc>
                <a:spcPct val="90000"/>
              </a:lnSpc>
              <a:spcBef>
                <a:spcPct val="0"/>
              </a:spcBef>
              <a:spcAft>
                <a:spcPct val="37000"/>
              </a:spcAft>
              <a:defRPr>
                <a:solidFill>
                  <a:schemeClr val="tx1"/>
                </a:solidFill>
                <a:latin typeface="Verdana" pitchFamily="34" charset="0"/>
              </a:defRPr>
            </a:lvl9pPr>
          </a:lstStyle>
          <a:p>
            <a:pPr marL="0" marR="0" lvl="0" indent="0" algn="r" defTabSz="923735" rtl="0" eaLnBrk="1" fontAlgn="base" latinLnBrk="0" hangingPunct="1">
              <a:lnSpc>
                <a:spcPct val="100000"/>
              </a:lnSpc>
              <a:spcBef>
                <a:spcPct val="0"/>
              </a:spcBef>
              <a:spcAft>
                <a:spcPct val="0"/>
              </a:spcAft>
              <a:buClrTx/>
              <a:buSzTx/>
              <a:buFontTx/>
              <a:buNone/>
              <a:tabLst/>
              <a:defRPr/>
            </a:pPr>
            <a:fld id="{124F3551-6772-4ED3-AD12-7448C81BF950}" type="slidenum">
              <a:rPr kumimoji="0" lang="en-CA" altLang="en-US" sz="11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735" rtl="0" eaLnBrk="1" fontAlgn="base" latinLnBrk="0" hangingPunct="1">
                <a:lnSpc>
                  <a:spcPct val="100000"/>
                </a:lnSpc>
                <a:spcBef>
                  <a:spcPct val="0"/>
                </a:spcBef>
                <a:spcAft>
                  <a:spcPct val="0"/>
                </a:spcAft>
                <a:buClrTx/>
                <a:buSzTx/>
                <a:buFontTx/>
                <a:buNone/>
                <a:tabLst/>
                <a:defRPr/>
              </a:pPr>
              <a:t>1</a:t>
            </a:fld>
            <a:endParaRPr kumimoji="0" lang="en-CA" altLang="en-US" sz="1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0" dirty="0"/>
          </a:p>
        </p:txBody>
      </p:sp>
    </p:spTree>
    <p:extLst>
      <p:ext uri="{BB962C8B-B14F-4D97-AF65-F5344CB8AC3E}">
        <p14:creationId xmlns:p14="http://schemas.microsoft.com/office/powerpoint/2010/main" val="1119813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D30A6F-D60E-459F-BFE2-7FB7FE700B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5097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3735" rtl="0" eaLnBrk="1" fontAlgn="base" latinLnBrk="0" hangingPunct="1">
              <a:lnSpc>
                <a:spcPct val="100000"/>
              </a:lnSpc>
              <a:spcBef>
                <a:spcPct val="0"/>
              </a:spcBef>
              <a:spcAft>
                <a:spcPct val="0"/>
              </a:spcAft>
              <a:buClrTx/>
              <a:buSzTx/>
              <a:buFontTx/>
              <a:buNone/>
              <a:tabLst/>
              <a:defRPr/>
            </a:pPr>
            <a:fld id="{FE284EBD-CBB1-4A99-ABB1-E39FD7904359}" type="slidenum">
              <a:rPr kumimoji="0" lang="en-CA" sz="11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735" rtl="0" eaLnBrk="1" fontAlgn="base" latinLnBrk="0" hangingPunct="1">
                <a:lnSpc>
                  <a:spcPct val="100000"/>
                </a:lnSpc>
                <a:spcBef>
                  <a:spcPct val="0"/>
                </a:spcBef>
                <a:spcAft>
                  <a:spcPct val="0"/>
                </a:spcAft>
                <a:buClrTx/>
                <a:buSzTx/>
                <a:buFontTx/>
                <a:buNone/>
                <a:tabLst/>
                <a:defRPr/>
              </a:pPr>
              <a:t>2</a:t>
            </a:fld>
            <a:endParaRPr kumimoji="0" lang="en-CA" sz="11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53820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1D30A6F-D60E-459F-BFE2-7FB7FE700B73}" type="slidenum">
              <a:rPr lang="en-US" smtClean="0"/>
              <a:t>3</a:t>
            </a:fld>
            <a:endParaRPr lang="en-US"/>
          </a:p>
        </p:txBody>
      </p:sp>
    </p:spTree>
    <p:extLst>
      <p:ext uri="{BB962C8B-B14F-4D97-AF65-F5344CB8AC3E}">
        <p14:creationId xmlns:p14="http://schemas.microsoft.com/office/powerpoint/2010/main" val="3627782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1D30A6F-D60E-459F-BFE2-7FB7FE700B73}" type="slidenum">
              <a:rPr lang="en-US" smtClean="0"/>
              <a:t>5</a:t>
            </a:fld>
            <a:endParaRPr lang="en-US"/>
          </a:p>
        </p:txBody>
      </p:sp>
    </p:spTree>
    <p:extLst>
      <p:ext uri="{BB962C8B-B14F-4D97-AF65-F5344CB8AC3E}">
        <p14:creationId xmlns:p14="http://schemas.microsoft.com/office/powerpoint/2010/main" val="3841641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91D30A6F-D60E-459F-BFE2-7FB7FE700B73}" type="slidenum">
              <a:rPr lang="en-US" smtClean="0"/>
              <a:t>6</a:t>
            </a:fld>
            <a:endParaRPr lang="en-US"/>
          </a:p>
        </p:txBody>
      </p:sp>
    </p:spTree>
    <p:extLst>
      <p:ext uri="{BB962C8B-B14F-4D97-AF65-F5344CB8AC3E}">
        <p14:creationId xmlns:p14="http://schemas.microsoft.com/office/powerpoint/2010/main" val="420642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1D30A6F-D60E-459F-BFE2-7FB7FE700B73}" type="slidenum">
              <a:rPr lang="en-US" smtClean="0"/>
              <a:t>7</a:t>
            </a:fld>
            <a:endParaRPr lang="en-US"/>
          </a:p>
        </p:txBody>
      </p:sp>
    </p:spTree>
    <p:extLst>
      <p:ext uri="{BB962C8B-B14F-4D97-AF65-F5344CB8AC3E}">
        <p14:creationId xmlns:p14="http://schemas.microsoft.com/office/powerpoint/2010/main" val="2422347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30A6F-D60E-459F-BFE2-7FB7FE700B73}" type="slidenum">
              <a:rPr lang="en-US" smtClean="0"/>
              <a:t>8</a:t>
            </a:fld>
            <a:endParaRPr lang="en-US"/>
          </a:p>
        </p:txBody>
      </p:sp>
    </p:spTree>
    <p:extLst>
      <p:ext uri="{BB962C8B-B14F-4D97-AF65-F5344CB8AC3E}">
        <p14:creationId xmlns:p14="http://schemas.microsoft.com/office/powerpoint/2010/main" val="576901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1D30A6F-D60E-459F-BFE2-7FB7FE700B73}" type="slidenum">
              <a:rPr lang="en-US" smtClean="0"/>
              <a:t>10</a:t>
            </a:fld>
            <a:endParaRPr lang="en-US"/>
          </a:p>
        </p:txBody>
      </p:sp>
    </p:spTree>
    <p:extLst>
      <p:ext uri="{BB962C8B-B14F-4D97-AF65-F5344CB8AC3E}">
        <p14:creationId xmlns:p14="http://schemas.microsoft.com/office/powerpoint/2010/main" val="2845677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D30A6F-D60E-459F-BFE2-7FB7FE700B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7706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reative\media$\GRAPHICS 2018\Corporate Branding - Templates\CIRNAC\PNG\CIRNA-RCAANC-Cover-8x1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0"/>
            <a:ext cx="9153525" cy="68651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48412" y="209931"/>
            <a:ext cx="3866388" cy="247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194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sldNum" sz="quarter" idx="4"/>
          </p:nvPr>
        </p:nvSpPr>
        <p:spPr>
          <a:xfrm>
            <a:off x="8077200" y="6400800"/>
            <a:ext cx="762000" cy="304800"/>
          </a:xfrm>
          <a:prstGeom prst="rect">
            <a:avLst/>
          </a:prstGeom>
          <a:ln/>
        </p:spPr>
        <p:txBody>
          <a:bodyPr/>
          <a:lstStyle>
            <a:lvl1pPr algn="r">
              <a:defRPr sz="1200">
                <a:solidFill>
                  <a:srgbClr val="969696"/>
                </a:solidFill>
                <a:latin typeface="+mj-lt"/>
              </a:defRPr>
            </a:lvl1pPr>
          </a:lstStyle>
          <a:p>
            <a:pPr marL="0" marR="0" lvl="0" indent="0" algn="r" defTabSz="914400" rtl="0" eaLnBrk="1" fontAlgn="base" latinLnBrk="0" hangingPunct="1">
              <a:lnSpc>
                <a:spcPct val="90000"/>
              </a:lnSpc>
              <a:spcBef>
                <a:spcPct val="0"/>
              </a:spcBef>
              <a:spcAft>
                <a:spcPct val="37000"/>
              </a:spcAft>
              <a:buClrTx/>
              <a:buSzTx/>
              <a:buFontTx/>
              <a:buNone/>
              <a:tabLst/>
              <a:defRPr/>
            </a:pPr>
            <a:fld id="{E00B6E52-F07A-44C8-B7AE-D6EEC3D50429}" type="slidenum">
              <a:rPr kumimoji="0" lang="en-CA" sz="1200" b="0" i="0" u="none" strike="noStrike" kern="1200" cap="none" spc="0" normalizeH="0" baseline="0" noProof="0" smtClean="0">
                <a:ln>
                  <a:noFill/>
                </a:ln>
                <a:solidFill>
                  <a:srgbClr val="969696"/>
                </a:solidFill>
                <a:effectLst/>
                <a:uLnTx/>
                <a:uFillTx/>
                <a:latin typeface="Arial"/>
                <a:ea typeface="+mn-ea"/>
                <a:cs typeface="+mn-cs"/>
              </a:rPr>
              <a:pPr marL="0" marR="0" lvl="0" indent="0" algn="r" defTabSz="914400" rtl="0" eaLnBrk="1" fontAlgn="base" latinLnBrk="0" hangingPunct="1">
                <a:lnSpc>
                  <a:spcPct val="90000"/>
                </a:lnSpc>
                <a:spcBef>
                  <a:spcPct val="0"/>
                </a:spcBef>
                <a:spcAft>
                  <a:spcPct val="37000"/>
                </a:spcAft>
                <a:buClrTx/>
                <a:buSzTx/>
                <a:buFontTx/>
                <a:buNone/>
                <a:tabLst/>
                <a:defRPr/>
              </a:pPr>
              <a:t>‹#›</a:t>
            </a:fld>
            <a:endParaRPr kumimoji="0" lang="en-CA" sz="1200" b="0" i="0" u="none" strike="noStrike" kern="1200" cap="none" spc="0" normalizeH="0" baseline="0" noProof="0" dirty="0">
              <a:ln>
                <a:noFill/>
              </a:ln>
              <a:solidFill>
                <a:srgbClr val="969696"/>
              </a:solidFill>
              <a:effectLst/>
              <a:uLnTx/>
              <a:uFillTx/>
              <a:latin typeface="Arial"/>
              <a:ea typeface="+mn-ea"/>
              <a:cs typeface="+mn-cs"/>
            </a:endParaRPr>
          </a:p>
        </p:txBody>
      </p:sp>
    </p:spTree>
    <p:extLst>
      <p:ext uri="{BB962C8B-B14F-4D97-AF65-F5344CB8AC3E}">
        <p14:creationId xmlns:p14="http://schemas.microsoft.com/office/powerpoint/2010/main" val="213288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0" y="1308100"/>
            <a:ext cx="3822700" cy="49403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07408" y="1308101"/>
            <a:ext cx="3822192" cy="494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sldNum" sz="quarter" idx="4"/>
          </p:nvPr>
        </p:nvSpPr>
        <p:spPr>
          <a:xfrm>
            <a:off x="8077200" y="6400800"/>
            <a:ext cx="762000" cy="304800"/>
          </a:xfrm>
          <a:prstGeom prst="rect">
            <a:avLst/>
          </a:prstGeom>
          <a:ln/>
        </p:spPr>
        <p:txBody>
          <a:bodyPr/>
          <a:lstStyle>
            <a:lvl1pPr algn="r">
              <a:defRPr sz="1200">
                <a:solidFill>
                  <a:srgbClr val="969696"/>
                </a:solidFill>
                <a:latin typeface="+mj-lt"/>
              </a:defRPr>
            </a:lvl1pPr>
          </a:lstStyle>
          <a:p>
            <a:pPr marL="0" marR="0" lvl="0" indent="0" algn="r" defTabSz="914400" rtl="0" eaLnBrk="1" fontAlgn="base" latinLnBrk="0" hangingPunct="1">
              <a:lnSpc>
                <a:spcPct val="90000"/>
              </a:lnSpc>
              <a:spcBef>
                <a:spcPct val="0"/>
              </a:spcBef>
              <a:spcAft>
                <a:spcPct val="37000"/>
              </a:spcAft>
              <a:buClrTx/>
              <a:buSzTx/>
              <a:buFontTx/>
              <a:buNone/>
              <a:tabLst/>
              <a:defRPr/>
            </a:pPr>
            <a:fld id="{E00B6E52-F07A-44C8-B7AE-D6EEC3D50429}" type="slidenum">
              <a:rPr kumimoji="0" lang="en-CA" sz="1200" b="0" i="0" u="none" strike="noStrike" kern="1200" cap="none" spc="0" normalizeH="0" baseline="0" noProof="0" smtClean="0">
                <a:ln>
                  <a:noFill/>
                </a:ln>
                <a:solidFill>
                  <a:srgbClr val="969696"/>
                </a:solidFill>
                <a:effectLst/>
                <a:uLnTx/>
                <a:uFillTx/>
                <a:latin typeface="Arial"/>
                <a:ea typeface="+mn-ea"/>
                <a:cs typeface="+mn-cs"/>
              </a:rPr>
              <a:pPr marL="0" marR="0" lvl="0" indent="0" algn="r" defTabSz="914400" rtl="0" eaLnBrk="1" fontAlgn="base" latinLnBrk="0" hangingPunct="1">
                <a:lnSpc>
                  <a:spcPct val="90000"/>
                </a:lnSpc>
                <a:spcBef>
                  <a:spcPct val="0"/>
                </a:spcBef>
                <a:spcAft>
                  <a:spcPct val="37000"/>
                </a:spcAft>
                <a:buClrTx/>
                <a:buSzTx/>
                <a:buFontTx/>
                <a:buNone/>
                <a:tabLst/>
                <a:defRPr/>
              </a:pPr>
              <a:t>‹#›</a:t>
            </a:fld>
            <a:endParaRPr kumimoji="0" lang="en-CA" sz="1200" b="0" i="0" u="none" strike="noStrike" kern="1200" cap="none" spc="0" normalizeH="0" baseline="0" noProof="0" dirty="0">
              <a:ln>
                <a:noFill/>
              </a:ln>
              <a:solidFill>
                <a:srgbClr val="969696"/>
              </a:solidFill>
              <a:effectLst/>
              <a:uLnTx/>
              <a:uFillTx/>
              <a:latin typeface="Arial"/>
              <a:ea typeface="+mn-ea"/>
              <a:cs typeface="+mn-cs"/>
            </a:endParaRPr>
          </a:p>
        </p:txBody>
      </p:sp>
    </p:spTree>
    <p:extLst>
      <p:ext uri="{BB962C8B-B14F-4D97-AF65-F5344CB8AC3E}">
        <p14:creationId xmlns:p14="http://schemas.microsoft.com/office/powerpoint/2010/main" val="1479970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8"/>
          <p:cNvSpPr>
            <a:spLocks noGrp="1" noChangeArrowheads="1"/>
          </p:cNvSpPr>
          <p:nvPr>
            <p:ph type="sldNum" sz="quarter" idx="4"/>
          </p:nvPr>
        </p:nvSpPr>
        <p:spPr>
          <a:xfrm>
            <a:off x="8077200" y="6400800"/>
            <a:ext cx="762000" cy="304800"/>
          </a:xfrm>
          <a:prstGeom prst="rect">
            <a:avLst/>
          </a:prstGeom>
          <a:ln/>
        </p:spPr>
        <p:txBody>
          <a:bodyPr/>
          <a:lstStyle>
            <a:lvl1pPr algn="r">
              <a:defRPr sz="1200">
                <a:solidFill>
                  <a:srgbClr val="969696"/>
                </a:solidFill>
                <a:latin typeface="+mj-lt"/>
              </a:defRPr>
            </a:lvl1pPr>
          </a:lstStyle>
          <a:p>
            <a:pPr marL="0" marR="0" lvl="0" indent="0" algn="r" defTabSz="914400" rtl="0" eaLnBrk="1" fontAlgn="base" latinLnBrk="0" hangingPunct="1">
              <a:lnSpc>
                <a:spcPct val="90000"/>
              </a:lnSpc>
              <a:spcBef>
                <a:spcPct val="0"/>
              </a:spcBef>
              <a:spcAft>
                <a:spcPct val="37000"/>
              </a:spcAft>
              <a:buClrTx/>
              <a:buSzTx/>
              <a:buFontTx/>
              <a:buNone/>
              <a:tabLst/>
              <a:defRPr/>
            </a:pPr>
            <a:fld id="{E00B6E52-F07A-44C8-B7AE-D6EEC3D50429}" type="slidenum">
              <a:rPr kumimoji="0" lang="en-CA" sz="1200" b="0" i="0" u="none" strike="noStrike" kern="1200" cap="none" spc="0" normalizeH="0" baseline="0" noProof="0" smtClean="0">
                <a:ln>
                  <a:noFill/>
                </a:ln>
                <a:solidFill>
                  <a:srgbClr val="969696"/>
                </a:solidFill>
                <a:effectLst/>
                <a:uLnTx/>
                <a:uFillTx/>
                <a:latin typeface="Arial"/>
                <a:ea typeface="+mn-ea"/>
                <a:cs typeface="+mn-cs"/>
              </a:rPr>
              <a:pPr marL="0" marR="0" lvl="0" indent="0" algn="r" defTabSz="914400" rtl="0" eaLnBrk="1" fontAlgn="base" latinLnBrk="0" hangingPunct="1">
                <a:lnSpc>
                  <a:spcPct val="90000"/>
                </a:lnSpc>
                <a:spcBef>
                  <a:spcPct val="0"/>
                </a:spcBef>
                <a:spcAft>
                  <a:spcPct val="37000"/>
                </a:spcAft>
                <a:buClrTx/>
                <a:buSzTx/>
                <a:buFontTx/>
                <a:buNone/>
                <a:tabLst/>
                <a:defRPr/>
              </a:pPr>
              <a:t>‹#›</a:t>
            </a:fld>
            <a:endParaRPr kumimoji="0" lang="en-CA" sz="1200" b="0" i="0" u="none" strike="noStrike" kern="1200" cap="none" spc="0" normalizeH="0" baseline="0" noProof="0" dirty="0">
              <a:ln>
                <a:noFill/>
              </a:ln>
              <a:solidFill>
                <a:srgbClr val="969696"/>
              </a:solidFill>
              <a:effectLst/>
              <a:uLnTx/>
              <a:uFillTx/>
              <a:latin typeface="Arial"/>
              <a:ea typeface="+mn-ea"/>
              <a:cs typeface="+mn-cs"/>
            </a:endParaRPr>
          </a:p>
        </p:txBody>
      </p:sp>
    </p:spTree>
    <p:extLst>
      <p:ext uri="{BB962C8B-B14F-4D97-AF65-F5344CB8AC3E}">
        <p14:creationId xmlns:p14="http://schemas.microsoft.com/office/powerpoint/2010/main" val="2629340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37000"/>
              </a:spcAft>
              <a:buClrTx/>
              <a:buSzTx/>
              <a:buFontTx/>
              <a:buNone/>
              <a:tabLst/>
              <a:defRPr/>
            </a:pPr>
            <a:fld id="{E00B6E52-F07A-44C8-B7AE-D6EEC3D50429}" type="slidenum">
              <a:rPr kumimoji="0" lang="en-CA" sz="1200" b="0" i="0" u="none" strike="noStrike" kern="1200" cap="none" spc="0" normalizeH="0" baseline="0" noProof="0" smtClean="0">
                <a:ln>
                  <a:noFill/>
                </a:ln>
                <a:solidFill>
                  <a:srgbClr val="969696"/>
                </a:solidFill>
                <a:effectLst/>
                <a:uLnTx/>
                <a:uFillTx/>
                <a:latin typeface="Arial"/>
                <a:ea typeface="+mn-ea"/>
                <a:cs typeface="+mn-cs"/>
              </a:rPr>
              <a:pPr marL="0" marR="0" lvl="0" indent="0" algn="r" defTabSz="914400" rtl="0" eaLnBrk="1" fontAlgn="base" latinLnBrk="0" hangingPunct="1">
                <a:lnSpc>
                  <a:spcPct val="90000"/>
                </a:lnSpc>
                <a:spcBef>
                  <a:spcPct val="0"/>
                </a:spcBef>
                <a:spcAft>
                  <a:spcPct val="37000"/>
                </a:spcAft>
                <a:buClrTx/>
                <a:buSzTx/>
                <a:buFontTx/>
                <a:buNone/>
                <a:tabLst/>
                <a:defRPr/>
              </a:pPr>
              <a:t>‹#›</a:t>
            </a:fld>
            <a:endParaRPr kumimoji="0" lang="en-CA" sz="1200" b="0" i="0" u="none" strike="noStrike" kern="1200" cap="none" spc="0" normalizeH="0" baseline="0" noProof="0" dirty="0">
              <a:ln>
                <a:noFill/>
              </a:ln>
              <a:solidFill>
                <a:srgbClr val="969696"/>
              </a:solidFill>
              <a:effectLst/>
              <a:uLnTx/>
              <a:uFillTx/>
              <a:latin typeface="Arial"/>
              <a:ea typeface="+mn-ea"/>
              <a:cs typeface="+mn-cs"/>
            </a:endParaRPr>
          </a:p>
        </p:txBody>
      </p:sp>
    </p:spTree>
    <p:extLst>
      <p:ext uri="{BB962C8B-B14F-4D97-AF65-F5344CB8AC3E}">
        <p14:creationId xmlns:p14="http://schemas.microsoft.com/office/powerpoint/2010/main" val="2458039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85800"/>
            <a:ext cx="4730750" cy="5562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057400"/>
            <a:ext cx="3008313" cy="419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Rectangle 8"/>
          <p:cNvSpPr>
            <a:spLocks noGrp="1" noChangeArrowheads="1"/>
          </p:cNvSpPr>
          <p:nvPr>
            <p:ph type="sldNum" sz="quarter" idx="4"/>
          </p:nvPr>
        </p:nvSpPr>
        <p:spPr>
          <a:xfrm>
            <a:off x="8077200" y="6400800"/>
            <a:ext cx="762000" cy="304800"/>
          </a:xfrm>
          <a:prstGeom prst="rect">
            <a:avLst/>
          </a:prstGeom>
          <a:ln/>
        </p:spPr>
        <p:txBody>
          <a:bodyPr/>
          <a:lstStyle>
            <a:lvl1pPr algn="r">
              <a:defRPr sz="1200">
                <a:solidFill>
                  <a:srgbClr val="969696"/>
                </a:solidFill>
                <a:latin typeface="+mj-lt"/>
              </a:defRPr>
            </a:lvl1pPr>
          </a:lstStyle>
          <a:p>
            <a:pPr marL="0" marR="0" lvl="0" indent="0" algn="r" defTabSz="914400" rtl="0" eaLnBrk="1" fontAlgn="base" latinLnBrk="0" hangingPunct="1">
              <a:lnSpc>
                <a:spcPct val="90000"/>
              </a:lnSpc>
              <a:spcBef>
                <a:spcPct val="0"/>
              </a:spcBef>
              <a:spcAft>
                <a:spcPct val="37000"/>
              </a:spcAft>
              <a:buClrTx/>
              <a:buSzTx/>
              <a:buFontTx/>
              <a:buNone/>
              <a:tabLst/>
              <a:defRPr/>
            </a:pPr>
            <a:fld id="{E00B6E52-F07A-44C8-B7AE-D6EEC3D50429}" type="slidenum">
              <a:rPr kumimoji="0" lang="en-CA" sz="1200" b="0" i="0" u="none" strike="noStrike" kern="1200" cap="none" spc="0" normalizeH="0" baseline="0" noProof="0" smtClean="0">
                <a:ln>
                  <a:noFill/>
                </a:ln>
                <a:solidFill>
                  <a:srgbClr val="969696"/>
                </a:solidFill>
                <a:effectLst/>
                <a:uLnTx/>
                <a:uFillTx/>
                <a:latin typeface="Arial"/>
                <a:ea typeface="+mn-ea"/>
                <a:cs typeface="+mn-cs"/>
              </a:rPr>
              <a:pPr marL="0" marR="0" lvl="0" indent="0" algn="r" defTabSz="914400" rtl="0" eaLnBrk="1" fontAlgn="base" latinLnBrk="0" hangingPunct="1">
                <a:lnSpc>
                  <a:spcPct val="90000"/>
                </a:lnSpc>
                <a:spcBef>
                  <a:spcPct val="0"/>
                </a:spcBef>
                <a:spcAft>
                  <a:spcPct val="37000"/>
                </a:spcAft>
                <a:buClrTx/>
                <a:buSzTx/>
                <a:buFontTx/>
                <a:buNone/>
                <a:tabLst/>
                <a:defRPr/>
              </a:pPr>
              <a:t>‹#›</a:t>
            </a:fld>
            <a:endParaRPr kumimoji="0" lang="en-CA" sz="1200" b="0" i="0" u="none" strike="noStrike" kern="1200" cap="none" spc="0" normalizeH="0" baseline="0" noProof="0" dirty="0">
              <a:ln>
                <a:noFill/>
              </a:ln>
              <a:solidFill>
                <a:srgbClr val="969696"/>
              </a:solidFill>
              <a:effectLst/>
              <a:uLnTx/>
              <a:uFillTx/>
              <a:latin typeface="Arial"/>
              <a:ea typeface="+mn-ea"/>
              <a:cs typeface="+mn-cs"/>
            </a:endParaRPr>
          </a:p>
        </p:txBody>
      </p:sp>
    </p:spTree>
    <p:extLst>
      <p:ext uri="{BB962C8B-B14F-4D97-AF65-F5344CB8AC3E}">
        <p14:creationId xmlns:p14="http://schemas.microsoft.com/office/powerpoint/2010/main" val="414313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8"/>
          <p:cNvSpPr>
            <a:spLocks noGrp="1" noChangeArrowheads="1"/>
          </p:cNvSpPr>
          <p:nvPr>
            <p:ph type="sldNum" sz="quarter" idx="4"/>
          </p:nvPr>
        </p:nvSpPr>
        <p:spPr>
          <a:xfrm>
            <a:off x="8077200" y="6400800"/>
            <a:ext cx="762000" cy="304800"/>
          </a:xfrm>
          <a:prstGeom prst="rect">
            <a:avLst/>
          </a:prstGeom>
          <a:ln/>
        </p:spPr>
        <p:txBody>
          <a:bodyPr/>
          <a:lstStyle>
            <a:lvl1pPr algn="r">
              <a:defRPr sz="1200">
                <a:solidFill>
                  <a:srgbClr val="969696"/>
                </a:solidFill>
                <a:latin typeface="+mj-lt"/>
              </a:defRPr>
            </a:lvl1pPr>
          </a:lstStyle>
          <a:p>
            <a:pPr marL="0" marR="0" lvl="0" indent="0" algn="r" defTabSz="914400" rtl="0" eaLnBrk="1" fontAlgn="base" latinLnBrk="0" hangingPunct="1">
              <a:lnSpc>
                <a:spcPct val="90000"/>
              </a:lnSpc>
              <a:spcBef>
                <a:spcPct val="0"/>
              </a:spcBef>
              <a:spcAft>
                <a:spcPct val="37000"/>
              </a:spcAft>
              <a:buClrTx/>
              <a:buSzTx/>
              <a:buFontTx/>
              <a:buNone/>
              <a:tabLst/>
              <a:defRPr/>
            </a:pPr>
            <a:fld id="{E00B6E52-F07A-44C8-B7AE-D6EEC3D50429}" type="slidenum">
              <a:rPr kumimoji="0" lang="en-CA" sz="1200" b="0" i="0" u="none" strike="noStrike" kern="1200" cap="none" spc="0" normalizeH="0" baseline="0" noProof="0" smtClean="0">
                <a:ln>
                  <a:noFill/>
                </a:ln>
                <a:solidFill>
                  <a:srgbClr val="969696"/>
                </a:solidFill>
                <a:effectLst/>
                <a:uLnTx/>
                <a:uFillTx/>
                <a:latin typeface="Arial"/>
                <a:ea typeface="+mn-ea"/>
                <a:cs typeface="+mn-cs"/>
              </a:rPr>
              <a:pPr marL="0" marR="0" lvl="0" indent="0" algn="r" defTabSz="914400" rtl="0" eaLnBrk="1" fontAlgn="base" latinLnBrk="0" hangingPunct="1">
                <a:lnSpc>
                  <a:spcPct val="90000"/>
                </a:lnSpc>
                <a:spcBef>
                  <a:spcPct val="0"/>
                </a:spcBef>
                <a:spcAft>
                  <a:spcPct val="37000"/>
                </a:spcAft>
                <a:buClrTx/>
                <a:buSzTx/>
                <a:buFontTx/>
                <a:buNone/>
                <a:tabLst/>
                <a:defRPr/>
              </a:pPr>
              <a:t>‹#›</a:t>
            </a:fld>
            <a:endParaRPr kumimoji="0" lang="en-CA" sz="1200" b="0" i="0" u="none" strike="noStrike" kern="1200" cap="none" spc="0" normalizeH="0" baseline="0" noProof="0" dirty="0">
              <a:ln>
                <a:noFill/>
              </a:ln>
              <a:solidFill>
                <a:srgbClr val="969696"/>
              </a:solidFill>
              <a:effectLst/>
              <a:uLnTx/>
              <a:uFillTx/>
              <a:latin typeface="Arial"/>
              <a:ea typeface="+mn-ea"/>
              <a:cs typeface="+mn-cs"/>
            </a:endParaRPr>
          </a:p>
        </p:txBody>
      </p:sp>
    </p:spTree>
    <p:extLst>
      <p:ext uri="{BB962C8B-B14F-4D97-AF65-F5344CB8AC3E}">
        <p14:creationId xmlns:p14="http://schemas.microsoft.com/office/powerpoint/2010/main" val="1537775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base" latinLnBrk="0" hangingPunct="1">
              <a:lnSpc>
                <a:spcPct val="90000"/>
              </a:lnSpc>
              <a:spcBef>
                <a:spcPct val="0"/>
              </a:spcBef>
              <a:spcAft>
                <a:spcPct val="37000"/>
              </a:spcAft>
              <a:buClrTx/>
              <a:buSzTx/>
              <a:buFontTx/>
              <a:buNone/>
              <a:tabLst/>
              <a:defRPr/>
            </a:pPr>
            <a:fld id="{CC13169C-8036-465D-8D70-7686CE982DB3}" type="datetimeFigureOut">
              <a:rPr kumimoji="0" lang="en-US" sz="1800" b="0" i="0" u="none" strike="noStrike" kern="1200" cap="none" spc="0" normalizeH="0" baseline="0" noProof="0" smtClean="0">
                <a:ln>
                  <a:noFill/>
                </a:ln>
                <a:solidFill>
                  <a:srgbClr val="000066"/>
                </a:solidFill>
                <a:effectLst/>
                <a:uLnTx/>
                <a:uFillTx/>
                <a:latin typeface="Verdana" pitchFamily="34" charset="0"/>
                <a:ea typeface="+mn-ea"/>
                <a:cs typeface="+mn-cs"/>
              </a:rPr>
              <a:pPr marL="0" marR="0" lvl="0" indent="0" algn="l" defTabSz="914400" rtl="0" eaLnBrk="1" fontAlgn="base" latinLnBrk="0" hangingPunct="1">
                <a:lnSpc>
                  <a:spcPct val="90000"/>
                </a:lnSpc>
                <a:spcBef>
                  <a:spcPct val="0"/>
                </a:spcBef>
                <a:spcAft>
                  <a:spcPct val="37000"/>
                </a:spcAft>
                <a:buClrTx/>
                <a:buSzTx/>
                <a:buFontTx/>
                <a:buNone/>
                <a:tabLst/>
                <a:defRPr/>
              </a:pPr>
              <a:t>1/13/2021</a:t>
            </a:fld>
            <a:endParaRPr kumimoji="0" lang="en-US" sz="1800" b="0" i="0" u="none" strike="noStrike" kern="1200" cap="none" spc="0" normalizeH="0" baseline="0" noProof="0">
              <a:ln>
                <a:noFill/>
              </a:ln>
              <a:solidFill>
                <a:srgbClr val="000066"/>
              </a:solidFill>
              <a:effectLst/>
              <a:uLnTx/>
              <a:uFillTx/>
              <a:latin typeface="Verdana" pitchFamily="34" charset="0"/>
              <a:ea typeface="+mn-ea"/>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base" latinLnBrk="0" hangingPunct="1">
              <a:lnSpc>
                <a:spcPct val="90000"/>
              </a:lnSpc>
              <a:spcBef>
                <a:spcPct val="0"/>
              </a:spcBef>
              <a:spcAft>
                <a:spcPct val="37000"/>
              </a:spcAft>
              <a:buClrTx/>
              <a:buSzTx/>
              <a:buFontTx/>
              <a:buNone/>
              <a:tabLst/>
              <a:defRPr/>
            </a:pPr>
            <a:endParaRPr kumimoji="0" lang="en-US" sz="1800" b="0" i="0" u="none" strike="noStrike" kern="1200" cap="none" spc="0" normalizeH="0" baseline="0" noProof="0">
              <a:ln>
                <a:noFill/>
              </a:ln>
              <a:solidFill>
                <a:srgbClr val="000066"/>
              </a:solidFill>
              <a:effectLst/>
              <a:uLnTx/>
              <a:uFillTx/>
              <a:latin typeface="Verdana"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90000"/>
              </a:lnSpc>
              <a:spcBef>
                <a:spcPct val="0"/>
              </a:spcBef>
              <a:spcAft>
                <a:spcPct val="37000"/>
              </a:spcAft>
              <a:buClrTx/>
              <a:buSzTx/>
              <a:buFontTx/>
              <a:buNone/>
              <a:tabLst/>
              <a:defRPr/>
            </a:pPr>
            <a:fld id="{6F711A52-F43C-4C30-A158-C802C0F8EA5C}" type="slidenum">
              <a:rPr kumimoji="0" lang="en-US" sz="1200" b="0" i="0" u="none" strike="noStrike" kern="1200" cap="none" spc="0" normalizeH="0" baseline="0" noProof="0" smtClean="0">
                <a:ln>
                  <a:noFill/>
                </a:ln>
                <a:solidFill>
                  <a:srgbClr val="969696"/>
                </a:solidFill>
                <a:effectLst/>
                <a:uLnTx/>
                <a:uFillTx/>
                <a:latin typeface="Arial"/>
                <a:ea typeface="+mn-ea"/>
                <a:cs typeface="+mn-cs"/>
              </a:rPr>
              <a:pPr marL="0" marR="0" lvl="0" indent="0" algn="r" defTabSz="914400" rtl="0" eaLnBrk="1" fontAlgn="base" latinLnBrk="0" hangingPunct="1">
                <a:lnSpc>
                  <a:spcPct val="90000"/>
                </a:lnSpc>
                <a:spcBef>
                  <a:spcPct val="0"/>
                </a:spcBef>
                <a:spcAft>
                  <a:spcPct val="37000"/>
                </a:spcAft>
                <a:buClrTx/>
                <a:buSzTx/>
                <a:buFontTx/>
                <a:buNone/>
                <a:tabLst/>
                <a:defRPr/>
              </a:pPr>
              <a:t>‹#›</a:t>
            </a:fld>
            <a:endParaRPr kumimoji="0" lang="en-US" sz="1200" b="0" i="0" u="none" strike="noStrike" kern="1200" cap="none" spc="0" normalizeH="0" baseline="0" noProof="0">
              <a:ln>
                <a:noFill/>
              </a:ln>
              <a:solidFill>
                <a:srgbClr val="969696"/>
              </a:solidFill>
              <a:effectLst/>
              <a:uLnTx/>
              <a:uFillTx/>
              <a:latin typeface="Arial"/>
              <a:ea typeface="+mn-ea"/>
              <a:cs typeface="+mn-cs"/>
            </a:endParaRPr>
          </a:p>
        </p:txBody>
      </p:sp>
    </p:spTree>
    <p:extLst>
      <p:ext uri="{BB962C8B-B14F-4D97-AF65-F5344CB8AC3E}">
        <p14:creationId xmlns:p14="http://schemas.microsoft.com/office/powerpoint/2010/main" val="359315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png"/><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3" descr="\\creative\media$\GRAPHICS 2018\Corporate Branding - Templates\CIRNAC\PNG\FIP-CIRNA.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3350" y="138745"/>
            <a:ext cx="3014472" cy="192786"/>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381000" y="838200"/>
            <a:ext cx="784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dirty="0"/>
              <a:t>Insert section title</a:t>
            </a:r>
          </a:p>
        </p:txBody>
      </p:sp>
      <p:sp>
        <p:nvSpPr>
          <p:cNvPr id="1027" name="Rectangle 3"/>
          <p:cNvSpPr>
            <a:spLocks noGrp="1" noChangeArrowheads="1"/>
          </p:cNvSpPr>
          <p:nvPr>
            <p:ph type="body" idx="1"/>
          </p:nvPr>
        </p:nvSpPr>
        <p:spPr bwMode="auto">
          <a:xfrm>
            <a:off x="368300" y="1308100"/>
            <a:ext cx="7861300" cy="50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dirty="0"/>
              <a:t>Click to edit master text styles</a:t>
            </a:r>
          </a:p>
          <a:p>
            <a:pPr lvl="1"/>
            <a:r>
              <a:rPr lang="en-CA" altLang="en-GB" dirty="0"/>
              <a:t>Second level</a:t>
            </a:r>
          </a:p>
          <a:p>
            <a:pPr lvl="2"/>
            <a:r>
              <a:rPr lang="en-CA" altLang="en-GB" dirty="0"/>
              <a:t>Third level</a:t>
            </a:r>
          </a:p>
          <a:p>
            <a:pPr lvl="3"/>
            <a:r>
              <a:rPr lang="en-CA" altLang="en-GB" dirty="0"/>
              <a:t>Fourth level</a:t>
            </a:r>
          </a:p>
        </p:txBody>
      </p:sp>
      <p:sp>
        <p:nvSpPr>
          <p:cNvPr id="12" name="Rectangle 8"/>
          <p:cNvSpPr>
            <a:spLocks noGrp="1" noChangeArrowheads="1"/>
          </p:cNvSpPr>
          <p:nvPr>
            <p:ph type="sldNum" sz="quarter" idx="4"/>
          </p:nvPr>
        </p:nvSpPr>
        <p:spPr>
          <a:xfrm>
            <a:off x="8077200" y="6400800"/>
            <a:ext cx="762000" cy="304800"/>
          </a:xfrm>
          <a:prstGeom prst="rect">
            <a:avLst/>
          </a:prstGeom>
          <a:ln/>
        </p:spPr>
        <p:txBody>
          <a:bodyPr/>
          <a:lstStyle>
            <a:lvl1pPr algn="r">
              <a:defRPr sz="1200">
                <a:solidFill>
                  <a:srgbClr val="969696"/>
                </a:solidFill>
                <a:latin typeface="+mj-lt"/>
              </a:defRPr>
            </a:lvl1pPr>
          </a:lstStyle>
          <a:p>
            <a:pPr marL="0" marR="0" lvl="0" indent="0" algn="r" defTabSz="914400" rtl="0" eaLnBrk="1" fontAlgn="base" latinLnBrk="0" hangingPunct="1">
              <a:lnSpc>
                <a:spcPct val="90000"/>
              </a:lnSpc>
              <a:spcBef>
                <a:spcPct val="0"/>
              </a:spcBef>
              <a:spcAft>
                <a:spcPct val="37000"/>
              </a:spcAft>
              <a:buClrTx/>
              <a:buSzTx/>
              <a:buFontTx/>
              <a:buNone/>
              <a:tabLst/>
              <a:defRPr/>
            </a:pPr>
            <a:fld id="{E00B6E52-F07A-44C8-B7AE-D6EEC3D50429}" type="slidenum">
              <a:rPr kumimoji="0" lang="en-CA" sz="1200" b="0" i="0" u="none" strike="noStrike" kern="1200" cap="none" spc="0" normalizeH="0" baseline="0" noProof="0" smtClean="0">
                <a:ln>
                  <a:noFill/>
                </a:ln>
                <a:solidFill>
                  <a:srgbClr val="969696"/>
                </a:solidFill>
                <a:effectLst/>
                <a:uLnTx/>
                <a:uFillTx/>
                <a:latin typeface="Arial"/>
                <a:ea typeface="+mn-ea"/>
                <a:cs typeface="+mn-cs"/>
              </a:rPr>
              <a:pPr marL="0" marR="0" lvl="0" indent="0" algn="r" defTabSz="914400" rtl="0" eaLnBrk="1" fontAlgn="base" latinLnBrk="0" hangingPunct="1">
                <a:lnSpc>
                  <a:spcPct val="90000"/>
                </a:lnSpc>
                <a:spcBef>
                  <a:spcPct val="0"/>
                </a:spcBef>
                <a:spcAft>
                  <a:spcPct val="37000"/>
                </a:spcAft>
                <a:buClrTx/>
                <a:buSzTx/>
                <a:buFontTx/>
                <a:buNone/>
                <a:tabLst/>
                <a:defRPr/>
              </a:pPr>
              <a:t>‹#›</a:t>
            </a:fld>
            <a:endParaRPr kumimoji="0" lang="en-CA" sz="1200" b="0" i="0" u="none" strike="noStrike" kern="1200" cap="none" spc="0" normalizeH="0" baseline="0" noProof="0" dirty="0">
              <a:ln>
                <a:noFill/>
              </a:ln>
              <a:solidFill>
                <a:srgbClr val="969696"/>
              </a:solidFill>
              <a:effectLst/>
              <a:uLnTx/>
              <a:uFillTx/>
              <a:latin typeface="Arial"/>
              <a:ea typeface="+mn-ea"/>
              <a:cs typeface="+mn-cs"/>
            </a:endParaRPr>
          </a:p>
        </p:txBody>
      </p:sp>
      <p:pic>
        <p:nvPicPr>
          <p:cNvPr id="2050" name="Picture 2" descr="\\creative\media$\GRAPHICS 2018\Corporate Branding - Templates\CIRNAC\PNG\CIRNA-symbol.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84137" y="6172200"/>
            <a:ext cx="61912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0910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p:titleStyle>
    <p:bodyStyle>
      <a:lvl1pPr marL="190500" indent="-190500" algn="l" rtl="0" eaLnBrk="0" fontAlgn="base" hangingPunct="0">
        <a:spcBef>
          <a:spcPct val="0"/>
        </a:spcBef>
        <a:spcAft>
          <a:spcPct val="37000"/>
        </a:spcAft>
        <a:buChar char="•"/>
        <a:tabLst>
          <a:tab pos="5715000" algn="l"/>
        </a:tabLst>
        <a:defRPr>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16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4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2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2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4100F035-F0E7-4C88-BDC9-FD94DEE5C808}"/>
              </a:ext>
            </a:extLst>
          </p:cNvPr>
          <p:cNvSpPr txBox="1"/>
          <p:nvPr/>
        </p:nvSpPr>
        <p:spPr>
          <a:xfrm>
            <a:off x="0" y="609600"/>
            <a:ext cx="6400800" cy="1705980"/>
          </a:xfrm>
          <a:prstGeom prst="rect">
            <a:avLst/>
          </a:prstGeom>
          <a:noFill/>
        </p:spPr>
        <p:txBody>
          <a:bodyPr wrap="square" rtlCol="0">
            <a:spAutoFit/>
          </a:bodyPr>
          <a:lstStyle/>
          <a:p>
            <a:pPr marL="0" marR="0" lvl="0" indent="0" algn="l" defTabSz="914400" rtl="0" eaLnBrk="1" fontAlgn="base" latinLnBrk="0" hangingPunct="1">
              <a:lnSpc>
                <a:spcPct val="107000"/>
              </a:lnSpc>
              <a:spcBef>
                <a:spcPct val="0"/>
              </a:spcBef>
              <a:spcAft>
                <a:spcPct val="0"/>
              </a:spcAft>
              <a:buClrTx/>
              <a:buSzTx/>
              <a:buFontTx/>
              <a:buNone/>
              <a:tabLst/>
              <a:defRPr/>
            </a:pPr>
            <a:r>
              <a:rPr kumimoji="0" lang="en-CA" alt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Water Licence Amendment Application for </a:t>
            </a:r>
          </a:p>
          <a:p>
            <a:pPr marL="0" marR="0" lvl="0" indent="0" algn="l" defTabSz="914400" rtl="0" eaLnBrk="1" fontAlgn="base" latinLnBrk="0" hangingPunct="1">
              <a:lnSpc>
                <a:spcPct val="107000"/>
              </a:lnSpc>
              <a:spcBef>
                <a:spcPct val="0"/>
              </a:spcBef>
              <a:spcAft>
                <a:spcPct val="0"/>
              </a:spcAft>
              <a:buClrTx/>
              <a:buSzTx/>
              <a:buFontTx/>
              <a:buNone/>
              <a:tabLst/>
              <a:defRPr/>
            </a:pPr>
            <a:r>
              <a:rPr kumimoji="0" lang="en-CA" altLang="en-US" sz="1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Agnico</a:t>
            </a:r>
            <a:r>
              <a:rPr kumimoji="0" lang="en-CA" alt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Eagle Mines Ltd. (AEM), Meliadine Project, Water Licence</a:t>
            </a:r>
            <a:r>
              <a:rPr kumimoji="0" lang="iu-Cans-CA" alt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 </a:t>
            </a:r>
            <a:r>
              <a:rPr kumimoji="0" lang="en-CA" alt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2AM-MEL1631</a:t>
            </a:r>
          </a:p>
          <a:p>
            <a:pPr marL="0" marR="0" lvl="0" indent="0" algn="l" defTabSz="914400" rtl="0" eaLnBrk="1" fontAlgn="base" latinLnBrk="0" hangingPunct="1">
              <a:lnSpc>
                <a:spcPct val="107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Nunavut Water Board </a:t>
            </a:r>
            <a:r>
              <a:rPr kumimoji="0" lang="en-US"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Technical Meeting</a:t>
            </a:r>
            <a:endParaRPr kumimoji="0" lang="en-US" alt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7000"/>
              </a:lnSpc>
              <a:spcBef>
                <a:spcPct val="0"/>
              </a:spcBef>
              <a:spcAft>
                <a:spcPct val="0"/>
              </a:spcAft>
              <a:buClrTx/>
              <a:buSzTx/>
              <a:buFontTx/>
              <a:buNone/>
              <a:tabLst/>
              <a:defRPr/>
            </a:pPr>
            <a:r>
              <a:rPr kumimoji="0" lang="en-US"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2021-01-19</a:t>
            </a:r>
            <a:endPar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7000"/>
              </a:lnSpc>
              <a:spcBef>
                <a:spcPct val="0"/>
              </a:spcBef>
              <a:spcAft>
                <a:spcPct val="0"/>
              </a:spcAft>
              <a:buClrTx/>
              <a:buSzTx/>
              <a:buFontTx/>
              <a:buNone/>
              <a:tabLst/>
              <a:defRPr/>
            </a:pPr>
            <a:endParaRPr kumimoji="0" lang="en-CA"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2">
            <a:extLst>
              <a:ext uri="{FF2B5EF4-FFF2-40B4-BE49-F238E27FC236}">
                <a16:creationId xmlns:a16="http://schemas.microsoft.com/office/drawing/2014/main" id="{5899A084-DADC-4B72-98FF-B830EDD349C2}"/>
              </a:ext>
            </a:extLst>
          </p:cNvPr>
          <p:cNvSpPr txBox="1"/>
          <p:nvPr/>
        </p:nvSpPr>
        <p:spPr>
          <a:xfrm>
            <a:off x="152400" y="2514600"/>
            <a:ext cx="6400800" cy="1527085"/>
          </a:xfrm>
          <a:prstGeom prst="rect">
            <a:avLst/>
          </a:prstGeom>
          <a:noFill/>
        </p:spPr>
        <p:txBody>
          <a:bodyPr wrap="square" rtlCol="0">
            <a:spAutoFit/>
          </a:bodyPr>
          <a:lstStyle/>
          <a:p>
            <a:pPr marL="0" marR="0" lvl="0" indent="0" defTabSz="914400" rtl="0" eaLnBrk="1" fontAlgn="base" latinLnBrk="0" hangingPunct="1">
              <a:lnSpc>
                <a:spcPct val="107000"/>
              </a:lnSpc>
              <a:spcBef>
                <a:spcPct val="0"/>
              </a:spcBef>
              <a:spcAft>
                <a:spcPct val="0"/>
              </a:spcAft>
              <a:buClrTx/>
              <a:buSzTx/>
              <a:buFontTx/>
              <a:buNone/>
              <a:tabLst/>
              <a:defRPr/>
            </a:pPr>
            <a:r>
              <a:rPr lang="iu-Cans-CA" altLang="en-US" sz="1600" b="1" dirty="0">
                <a:solidFill>
                  <a:schemeClr val="accent3"/>
                </a:solidFill>
                <a:latin typeface="Gadugi" panose="020B0502040204020203" pitchFamily="34" charset="0"/>
                <a:ea typeface="Gadugi" panose="020B0502040204020203" pitchFamily="34" charset="0"/>
                <a:cs typeface="Arial" panose="020B0604020202020204" pitchFamily="34" charset="0"/>
              </a:rPr>
              <a:t>ᐃᒪᕐᒧᑦ ᓚᐃᓴᓐᓯᒥᒃ ᐋᖅᑭᒋᐊᖅᓯᓂᕐᒧᑦ ᑐᒃᓯᕋᐅᑎ ᐊᒡᓃᑯ ᐄᒍ </a:t>
            </a:r>
            <a:r>
              <a:rPr kumimoji="0" lang="en-CA" altLang="en-US" sz="1600" b="1" i="0" u="none" strike="noStrike" kern="1200" cap="none" spc="0" normalizeH="0" baseline="0" noProof="0" dirty="0">
                <a:ln>
                  <a:noFill/>
                </a:ln>
                <a:solidFill>
                  <a:schemeClr val="accent3"/>
                </a:solidFill>
                <a:effectLst/>
                <a:uLnTx/>
                <a:uFillTx/>
                <a:latin typeface="Gadugi" panose="020B0502040204020203" pitchFamily="34" charset="0"/>
                <a:ea typeface="Gadugi" panose="020B0502040204020203" pitchFamily="34" charset="0"/>
                <a:cs typeface="Arial" panose="020B0604020202020204" pitchFamily="34" charset="0"/>
              </a:rPr>
              <a:t> </a:t>
            </a:r>
          </a:p>
          <a:p>
            <a:pPr marL="0" marR="0" lvl="0" indent="0" defTabSz="914400" rtl="0" eaLnBrk="1" fontAlgn="base" latinLnBrk="0" hangingPunct="1">
              <a:lnSpc>
                <a:spcPct val="107000"/>
              </a:lnSpc>
              <a:spcBef>
                <a:spcPct val="0"/>
              </a:spcBef>
              <a:spcAft>
                <a:spcPct val="0"/>
              </a:spcAft>
              <a:buClrTx/>
              <a:buSzTx/>
              <a:buFontTx/>
              <a:buNone/>
              <a:tabLst/>
              <a:defRPr/>
            </a:pPr>
            <a:r>
              <a:rPr kumimoji="0" lang="iu-Cans-CA" altLang="en-US" sz="1600" b="1" i="0" u="none" strike="noStrike" kern="1200" cap="none" spc="0" normalizeH="0" baseline="0" noProof="0" dirty="0">
                <a:ln>
                  <a:noFill/>
                </a:ln>
                <a:solidFill>
                  <a:schemeClr val="accent3"/>
                </a:solidFill>
                <a:effectLst/>
                <a:uLnTx/>
                <a:uFillTx/>
                <a:latin typeface="Gadugi" panose="020B0502040204020203" pitchFamily="34" charset="0"/>
                <a:ea typeface="Gadugi" panose="020B0502040204020203" pitchFamily="34" charset="0"/>
                <a:cs typeface="Arial" panose="020B0604020202020204" pitchFamily="34" charset="0"/>
              </a:rPr>
              <a:t>ᐅᔭᕋᒃᑕᕆᐊᓕᕆᔨᒃᑯᑦ</a:t>
            </a:r>
            <a:r>
              <a:rPr kumimoji="0" lang="en-CA" altLang="en-US" sz="1600" b="1" i="0" u="none" strike="noStrike" kern="1200" cap="none" spc="0" normalizeH="0" baseline="0" noProof="0" dirty="0">
                <a:ln>
                  <a:noFill/>
                </a:ln>
                <a:solidFill>
                  <a:schemeClr val="accent3"/>
                </a:solidFill>
                <a:effectLst/>
                <a:uLnTx/>
                <a:uFillTx/>
                <a:latin typeface="Gadugi" panose="020B0502040204020203" pitchFamily="34" charset="0"/>
                <a:ea typeface="Gadugi" panose="020B0502040204020203" pitchFamily="34" charset="0"/>
                <a:cs typeface="Arial" panose="020B0604020202020204" pitchFamily="34" charset="0"/>
              </a:rPr>
              <a:t> (</a:t>
            </a:r>
            <a:r>
              <a:rPr kumimoji="0" lang="iu-Cans-CA" altLang="en-US" sz="1600" b="1" i="0" u="none" strike="noStrike" kern="1200" cap="none" spc="0" normalizeH="0" baseline="0" noProof="0" dirty="0">
                <a:ln>
                  <a:noFill/>
                </a:ln>
                <a:solidFill>
                  <a:schemeClr val="accent3"/>
                </a:solidFill>
                <a:effectLst/>
                <a:uLnTx/>
                <a:uFillTx/>
                <a:latin typeface="Gadugi" panose="020B0502040204020203" pitchFamily="34" charset="0"/>
                <a:ea typeface="Gadugi" panose="020B0502040204020203" pitchFamily="34" charset="0"/>
                <a:cs typeface="Arial" panose="020B0604020202020204" pitchFamily="34" charset="0"/>
              </a:rPr>
              <a:t>ᐊᒡᓃᑯᒃᑯᑦ</a:t>
            </a:r>
            <a:r>
              <a:rPr kumimoji="0" lang="en-CA" altLang="en-US" sz="1600" b="1" i="0" u="none" strike="noStrike" kern="1200" cap="none" spc="0" normalizeH="0" baseline="0" noProof="0" dirty="0">
                <a:ln>
                  <a:noFill/>
                </a:ln>
                <a:solidFill>
                  <a:schemeClr val="accent3"/>
                </a:solidFill>
                <a:effectLst/>
                <a:uLnTx/>
                <a:uFillTx/>
                <a:latin typeface="Gadugi" panose="020B0502040204020203" pitchFamily="34" charset="0"/>
                <a:ea typeface="Gadugi" panose="020B0502040204020203" pitchFamily="34" charset="0"/>
                <a:cs typeface="Arial" panose="020B0604020202020204" pitchFamily="34" charset="0"/>
              </a:rPr>
              <a:t>), </a:t>
            </a:r>
            <a:r>
              <a:rPr kumimoji="0" lang="iu-Cans-CA" altLang="en-US" sz="1600" b="1" i="0" u="none" strike="noStrike" kern="1200" cap="none" spc="0" normalizeH="0" baseline="0" noProof="0" dirty="0">
                <a:ln>
                  <a:noFill/>
                </a:ln>
                <a:solidFill>
                  <a:schemeClr val="accent3"/>
                </a:solidFill>
                <a:effectLst/>
                <a:uLnTx/>
                <a:uFillTx/>
                <a:latin typeface="Gadugi" panose="020B0502040204020203" pitchFamily="34" charset="0"/>
                <a:ea typeface="Gadugi" panose="020B0502040204020203" pitchFamily="34" charset="0"/>
                <a:cs typeface="Arial" panose="020B0604020202020204" pitchFamily="34" charset="0"/>
              </a:rPr>
              <a:t>ᑕᓯᕐᔪᐊᕐᒥᑦ</a:t>
            </a:r>
            <a:r>
              <a:rPr kumimoji="0" lang="en-CA" altLang="en-US" sz="1600" b="1" i="0" u="none" strike="noStrike" kern="1200" cap="none" spc="0" normalizeH="0" baseline="0" noProof="0" dirty="0">
                <a:ln>
                  <a:noFill/>
                </a:ln>
                <a:solidFill>
                  <a:schemeClr val="accent3"/>
                </a:solidFill>
                <a:effectLst/>
                <a:uLnTx/>
                <a:uFillTx/>
                <a:latin typeface="Gadugi" panose="020B0502040204020203" pitchFamily="34" charset="0"/>
                <a:ea typeface="Gadugi" panose="020B0502040204020203" pitchFamily="34" charset="0"/>
                <a:cs typeface="Arial" panose="020B0604020202020204" pitchFamily="34" charset="0"/>
              </a:rPr>
              <a:t>, </a:t>
            </a:r>
          </a:p>
          <a:p>
            <a:pPr marL="0" marR="0" lvl="0" indent="0" defTabSz="914400" rtl="0" eaLnBrk="1" fontAlgn="base" latinLnBrk="0" hangingPunct="1">
              <a:lnSpc>
                <a:spcPct val="107000"/>
              </a:lnSpc>
              <a:spcBef>
                <a:spcPct val="0"/>
              </a:spcBef>
              <a:spcAft>
                <a:spcPct val="0"/>
              </a:spcAft>
              <a:buClrTx/>
              <a:buSzTx/>
              <a:buFontTx/>
              <a:buNone/>
              <a:tabLst/>
              <a:defRPr/>
            </a:pPr>
            <a:r>
              <a:rPr kumimoji="0" lang="en-CA" altLang="en-US" sz="1600" b="1" i="0" u="none" strike="noStrike" kern="1200" cap="none" spc="0" normalizeH="0" baseline="0" noProof="0" dirty="0">
                <a:ln>
                  <a:noFill/>
                </a:ln>
                <a:solidFill>
                  <a:schemeClr val="accent3"/>
                </a:solidFill>
                <a:effectLst/>
                <a:uLnTx/>
                <a:uFillTx/>
                <a:latin typeface="Gadugi" panose="020B0502040204020203" pitchFamily="34" charset="0"/>
                <a:ea typeface="Gadugi" panose="020B0502040204020203" pitchFamily="34" charset="0"/>
                <a:cs typeface="Arial" panose="020B0604020202020204" pitchFamily="34" charset="0"/>
              </a:rPr>
              <a:t>ᐃ</a:t>
            </a:r>
            <a:r>
              <a:rPr kumimoji="0" lang="iu-Cans-CA" altLang="en-US" sz="1600" b="1" i="0" u="none" strike="noStrike" kern="1200" cap="none" spc="0" normalizeH="0" baseline="0" noProof="0" dirty="0">
                <a:ln>
                  <a:noFill/>
                </a:ln>
                <a:solidFill>
                  <a:schemeClr val="accent3"/>
                </a:solidFill>
                <a:effectLst/>
                <a:uLnTx/>
                <a:uFillTx/>
                <a:latin typeface="Gadugi" panose="020B0502040204020203" pitchFamily="34" charset="0"/>
                <a:ea typeface="Gadugi" panose="020B0502040204020203" pitchFamily="34" charset="0"/>
                <a:cs typeface="Arial" panose="020B0604020202020204" pitchFamily="34" charset="0"/>
              </a:rPr>
              <a:t>ᒪᕐᒧᑦ ᓚᐃᓴᓐᓯᐅᑉ ᓈᓴᐅᑎᖓ </a:t>
            </a:r>
            <a:r>
              <a:rPr kumimoji="0" lang="en-CA" altLang="en-US" sz="1600" b="1" i="0" u="none" strike="noStrike" kern="1200" cap="none" spc="0" normalizeH="0" baseline="0" noProof="0" dirty="0">
                <a:ln>
                  <a:noFill/>
                </a:ln>
                <a:solidFill>
                  <a:schemeClr val="accent3"/>
                </a:solidFill>
                <a:effectLst/>
                <a:uLnTx/>
                <a:uFillTx/>
                <a:latin typeface="Gadugi" panose="020B0502040204020203" pitchFamily="34" charset="0"/>
                <a:ea typeface="Gadugi" panose="020B0502040204020203" pitchFamily="34" charset="0"/>
                <a:cs typeface="Arial" panose="020B0604020202020204" pitchFamily="34" charset="0"/>
              </a:rPr>
              <a:t>2AM-MEL1631</a:t>
            </a:r>
          </a:p>
          <a:p>
            <a:pPr marL="0" marR="0" lvl="0" indent="0" defTabSz="914400" rtl="0" eaLnBrk="1" fontAlgn="base" latinLnBrk="0" hangingPunct="1">
              <a:lnSpc>
                <a:spcPct val="107000"/>
              </a:lnSpc>
              <a:spcBef>
                <a:spcPct val="0"/>
              </a:spcBef>
              <a:spcAft>
                <a:spcPct val="0"/>
              </a:spcAft>
              <a:buClrTx/>
              <a:buSzTx/>
              <a:buFontTx/>
              <a:buNone/>
              <a:tabLst/>
              <a:defRPr/>
            </a:pPr>
            <a:r>
              <a:rPr kumimoji="0" lang="iu-Cans-CA" altLang="en-US" sz="1400" b="1" i="0" u="none" strike="noStrike" kern="1200" cap="none" spc="0" normalizeH="0" baseline="0" noProof="0" dirty="0">
                <a:ln>
                  <a:noFill/>
                </a:ln>
                <a:solidFill>
                  <a:schemeClr val="accent3"/>
                </a:solidFill>
                <a:effectLst/>
                <a:uLnTx/>
                <a:uFillTx/>
                <a:latin typeface="Gadugi" panose="020B0502040204020203" pitchFamily="34" charset="0"/>
                <a:ea typeface="Gadugi" panose="020B0502040204020203" pitchFamily="34" charset="0"/>
                <a:cs typeface="Arial" panose="020B0604020202020204" pitchFamily="34" charset="0"/>
              </a:rPr>
              <a:t>ᓄᓇᕗᒻᒥ ᐃᒪᓕᕆᔨᒃᑯᑦ ᐱᓕᕆᐊᑉ ᒥᒃᓵᓄᑦ ᑲᑎᒪᓂᖓᑦ</a:t>
            </a:r>
            <a:endParaRPr kumimoji="0" lang="en-US" altLang="en-US" sz="1400" b="1" i="0" u="none" strike="noStrike" kern="1200" cap="none" spc="0" normalizeH="0" baseline="0" noProof="0" dirty="0">
              <a:ln>
                <a:noFill/>
              </a:ln>
              <a:solidFill>
                <a:schemeClr val="accent3"/>
              </a:solidFill>
              <a:effectLst/>
              <a:uLnTx/>
              <a:uFillTx/>
              <a:latin typeface="Gadugi" panose="020B0502040204020203" pitchFamily="34" charset="0"/>
              <a:ea typeface="Gadugi" panose="020B0502040204020203" pitchFamily="34" charset="0"/>
              <a:cs typeface="Arial" panose="020B0604020202020204" pitchFamily="34" charset="0"/>
            </a:endParaRPr>
          </a:p>
          <a:p>
            <a:pPr marL="0" marR="0" lvl="0" indent="0" defTabSz="914400" rtl="0" eaLnBrk="1" fontAlgn="base" latinLnBrk="0" hangingPunct="1">
              <a:lnSpc>
                <a:spcPct val="107000"/>
              </a:lnSpc>
              <a:spcBef>
                <a:spcPct val="0"/>
              </a:spcBef>
              <a:spcAft>
                <a:spcPct val="0"/>
              </a:spcAft>
              <a:buClrTx/>
              <a:buSzTx/>
              <a:buFontTx/>
              <a:buNone/>
              <a:tabLst/>
              <a:defRPr/>
            </a:pPr>
            <a:r>
              <a:rPr kumimoji="0" lang="en-US" altLang="en-US" sz="1400" b="1" i="0" u="none" strike="noStrike" kern="1200" cap="none" spc="0" normalizeH="0" baseline="0" noProof="0" dirty="0" smtClean="0">
                <a:ln>
                  <a:noFill/>
                </a:ln>
                <a:solidFill>
                  <a:schemeClr val="accent3"/>
                </a:solidFill>
                <a:effectLst/>
                <a:uLnTx/>
                <a:uFillTx/>
                <a:latin typeface="Gadugi" panose="020B0502040204020203" pitchFamily="34" charset="0"/>
                <a:ea typeface="Gadugi" panose="020B0502040204020203" pitchFamily="34" charset="0"/>
                <a:cs typeface="Arial" panose="020B0604020202020204" pitchFamily="34" charset="0"/>
              </a:rPr>
              <a:t>2021-01-19</a:t>
            </a:r>
            <a:endParaRPr kumimoji="0" lang="en-US" altLang="en-US" sz="1400" b="1" i="0" u="none" strike="noStrike" kern="1200" cap="none" spc="0" normalizeH="0" baseline="0" noProof="0" dirty="0">
              <a:ln>
                <a:noFill/>
              </a:ln>
              <a:solidFill>
                <a:schemeClr val="accent3"/>
              </a:solidFill>
              <a:effectLst/>
              <a:uLnTx/>
              <a:uFillTx/>
              <a:latin typeface="Gadugi" panose="020B0502040204020203" pitchFamily="34" charset="0"/>
              <a:ea typeface="Gadugi" panose="020B0502040204020203" pitchFamily="34" charset="0"/>
              <a:cs typeface="Arial" panose="020B0604020202020204" pitchFamily="34" charset="0"/>
            </a:endParaRPr>
          </a:p>
          <a:p>
            <a:pPr marL="0" marR="0" lvl="0" indent="0" algn="l" defTabSz="914400" rtl="0" eaLnBrk="1" fontAlgn="base" latinLnBrk="0" hangingPunct="1">
              <a:lnSpc>
                <a:spcPct val="107000"/>
              </a:lnSpc>
              <a:spcBef>
                <a:spcPct val="0"/>
              </a:spcBef>
              <a:spcAft>
                <a:spcPct val="0"/>
              </a:spcAft>
              <a:buClrTx/>
              <a:buSzTx/>
              <a:buFontTx/>
              <a:buNone/>
              <a:tabLst/>
              <a:defRPr/>
            </a:pPr>
            <a:endParaRPr kumimoji="0" lang="en-CA"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09813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1143000"/>
          </a:xfrm>
        </p:spPr>
        <p:txBody>
          <a:bodyPr>
            <a:noAutofit/>
          </a:bodyPr>
          <a:lstStyle/>
          <a:p>
            <a:pPr algn="ctr"/>
            <a:r>
              <a:rPr lang="en-US" sz="1900" dirty="0">
                <a:latin typeface="Gadugi" panose="020B0502040204020203" pitchFamily="34" charset="0"/>
                <a:ea typeface="Gadugi" panose="020B0502040204020203" pitchFamily="34" charset="0"/>
              </a:rPr>
              <a:t>V. </a:t>
            </a:r>
            <a:r>
              <a:rPr lang="en-US" sz="1900" dirty="0">
                <a:latin typeface="Pigiarniq Light" panose="02000303020000020004" pitchFamily="2" charset="0"/>
              </a:rPr>
              <a:t>Validation of Proposed Total Dissolved Solids (TDS) Discharge Criteria</a:t>
            </a:r>
            <a:r>
              <a:rPr lang="en-US" sz="1900" dirty="0">
                <a:latin typeface="Gadugi" panose="020B0502040204020203" pitchFamily="34" charset="0"/>
                <a:ea typeface="Gadugi" panose="020B0502040204020203" pitchFamily="34" charset="0"/>
              </a:rPr>
              <a:t/>
            </a:r>
            <a:br>
              <a:rPr lang="en-US" sz="1900" dirty="0">
                <a:latin typeface="Gadugi" panose="020B0502040204020203" pitchFamily="34" charset="0"/>
                <a:ea typeface="Gadugi" panose="020B0502040204020203" pitchFamily="34" charset="0"/>
              </a:rPr>
            </a:br>
            <a:r>
              <a:rPr lang="iu-Cans-CA" sz="1900" dirty="0">
                <a:latin typeface="Gadugi" panose="020B0502040204020203" pitchFamily="34" charset="0"/>
                <a:ea typeface="Gadugi" panose="020B0502040204020203" pitchFamily="34" charset="0"/>
              </a:rPr>
              <a:t>ᓇᓗᓇᐃᖅᓯᓂᖅ ᑐᒃᓯᕋᐅᑕᐅᔪᖅ ᑲᑎᖦᖢᒋᑦ ᓄᖑᑎᖅᓯᒪᔪᑦ ᓯᑎᔪᑦ </a:t>
            </a:r>
            <a:r>
              <a:rPr lang="en-US" sz="1900" dirty="0">
                <a:latin typeface="Gadugi" panose="020B0502040204020203" pitchFamily="34" charset="0"/>
                <a:ea typeface="Gadugi" panose="020B0502040204020203" pitchFamily="34" charset="0"/>
              </a:rPr>
              <a:t>(TDS) </a:t>
            </a:r>
            <a:r>
              <a:rPr lang="iu-Cans-CA" sz="1900" dirty="0">
                <a:latin typeface="Gadugi" panose="020B0502040204020203" pitchFamily="34" charset="0"/>
                <a:ea typeface="Gadugi" panose="020B0502040204020203" pitchFamily="34" charset="0"/>
              </a:rPr>
              <a:t>ᑯᕕᑎᑕᐅᓂᖏᓐᓅᖓᔪᓄᑦ</a:t>
            </a:r>
            <a:endParaRPr lang="en-US" sz="1900" dirty="0">
              <a:latin typeface="Gadugi" panose="020B0502040204020203" pitchFamily="34" charset="0"/>
              <a:ea typeface="Gadugi" panose="020B0502040204020203" pitchFamily="34" charset="0"/>
            </a:endParaRPr>
          </a:p>
        </p:txBody>
      </p:sp>
      <p:sp>
        <p:nvSpPr>
          <p:cNvPr id="4" name="Content Placeholder 3"/>
          <p:cNvSpPr>
            <a:spLocks noGrp="1"/>
          </p:cNvSpPr>
          <p:nvPr>
            <p:ph sz="half" idx="2"/>
          </p:nvPr>
        </p:nvSpPr>
        <p:spPr>
          <a:xfrm>
            <a:off x="4686300" y="1657350"/>
            <a:ext cx="3733800" cy="4591049"/>
          </a:xfrm>
        </p:spPr>
        <p:txBody>
          <a:bodyPr>
            <a:noAutofit/>
          </a:bodyPr>
          <a:lstStyle/>
          <a:p>
            <a:pPr marL="0" indent="0">
              <a:buNone/>
            </a:pPr>
            <a:r>
              <a:rPr lang="iu-Cans-CA" sz="1800" u="sng" dirty="0">
                <a:latin typeface="Gadugi" panose="020B0502040204020203" pitchFamily="34" charset="0"/>
                <a:ea typeface="Gadugi" panose="020B0502040204020203" pitchFamily="34" charset="0"/>
              </a:rPr>
              <a:t>ᐱᔾᔪᑕᐅᔪᖅ </a:t>
            </a:r>
          </a:p>
          <a:p>
            <a:pPr marL="0" indent="0">
              <a:buNone/>
            </a:pPr>
            <a:r>
              <a:rPr lang="iu-Cans-CA" sz="1800" dirty="0"/>
              <a:t>ᐊᒡᓃᑯᒃᑯᑦ ᓇᓗᓇᐃᕐᓂᐊᖅᑐᑦ ᑐᒃᓯᕋᐅᑕᐅᔪᖅ</a:t>
            </a:r>
            <a:r>
              <a:rPr lang="en-US" sz="1800" dirty="0"/>
              <a:t> TDS</a:t>
            </a:r>
            <a:r>
              <a:rPr lang="iu-Cans-CA" sz="1800" dirty="0"/>
              <a:t>-ᓄᑦ ᖃᐅᔨᓴᐃᒃᑲᓐᓂᕐᓂᖃᕐᓗᑎᒃ ᖃᓄᐃᖓᓂᐅᔪᓂᒃ ᐃᓱᐊᓂᑦ </a:t>
            </a:r>
            <a:r>
              <a:rPr lang="en-US" sz="1800" dirty="0"/>
              <a:t>CP1</a:t>
            </a:r>
            <a:r>
              <a:rPr lang="iu-Cans-CA" sz="1800" dirty="0"/>
              <a:t>-ᒥᑦ ᑯᕕᓯᑎᑦᑎᓂᕐᒥᑦ ᐅᑭᐅᓖᑦ (ᐅᒃᑑᐱᕆ)</a:t>
            </a:r>
            <a:r>
              <a:rPr lang="en-US" sz="1800" dirty="0"/>
              <a:t> 2020</a:t>
            </a:r>
            <a:r>
              <a:rPr lang="iu-Cans-CA" sz="1800" dirty="0"/>
              <a:t>-ᒥᑦ</a:t>
            </a:r>
            <a:r>
              <a:rPr lang="en-US" sz="1800" dirty="0"/>
              <a:t>.</a:t>
            </a:r>
          </a:p>
          <a:p>
            <a:pPr marL="0" indent="0">
              <a:buNone/>
            </a:pPr>
            <a:r>
              <a:rPr lang="iu-Cans-CA" sz="1800" u="sng" dirty="0">
                <a:latin typeface="Gadugi" panose="020B0502040204020203" pitchFamily="34" charset="0"/>
                <a:ea typeface="Gadugi" panose="020B0502040204020203" pitchFamily="34" charset="0"/>
              </a:rPr>
              <a:t>ᐃᒪᓐᓈᖅᑑᑎ</a:t>
            </a:r>
            <a:endParaRPr lang="en-US" sz="1800" u="sng" dirty="0">
              <a:latin typeface="Gadugi" panose="020B0502040204020203" pitchFamily="34" charset="0"/>
              <a:ea typeface="Gadugi" panose="020B0502040204020203" pitchFamily="34" charset="0"/>
            </a:endParaRPr>
          </a:p>
          <a:p>
            <a:pPr marL="0" indent="0">
              <a:buNone/>
            </a:pPr>
            <a:r>
              <a:rPr lang="iu-Cans-CA" sz="1800" dirty="0"/>
              <a:t>ᓇᓗᓇᐃᕐᓗᒋᑦ ᑐᒃᓯᕋᐅᑕᐅᔪᑦ</a:t>
            </a:r>
            <a:r>
              <a:rPr lang="en-US" sz="1800" dirty="0"/>
              <a:t> TDS</a:t>
            </a:r>
            <a:r>
              <a:rPr lang="iu-Cans-CA" sz="1800" dirty="0"/>
              <a:t>-ᒥᒃ ᑯᕕᓯᑎᑦᑎᓂᕐᒨᖓᔪᓄᑦ ᖃᓄᐃᖓᓂᐅᔪᑦ ᖃᐅᔨᓴᐃᓂᐅᔪᓗᒃᑖᓄᑦ ᐊᒻᒪᓗ ᖃᐅᔨᓴᐃᕝᕕᖕᒥᑦ ᐆᒃᑐᕋᖅᑕᐅᔪᓄᑦ</a:t>
            </a:r>
            <a:r>
              <a:rPr lang="en-US" sz="1800" dirty="0"/>
              <a:t>.</a:t>
            </a:r>
          </a:p>
          <a:p>
            <a:pPr marL="0" indent="0">
              <a:buNone/>
            </a:pPr>
            <a:r>
              <a:rPr lang="iu-Cans-CA" sz="1800" u="sng" dirty="0">
                <a:latin typeface="Gadugi" panose="020B0502040204020203" pitchFamily="34" charset="0"/>
                <a:ea typeface="Gadugi" panose="020B0502040204020203" pitchFamily="34" charset="0"/>
              </a:rPr>
              <a:t>ᖃᓄᐃᖓᓂᖅ</a:t>
            </a:r>
            <a:endParaRPr lang="en-US" sz="1800" u="sng" dirty="0">
              <a:latin typeface="Gadugi" panose="020B0502040204020203" pitchFamily="34" charset="0"/>
              <a:ea typeface="Gadugi" panose="020B0502040204020203" pitchFamily="34" charset="0"/>
            </a:endParaRPr>
          </a:p>
          <a:p>
            <a:r>
              <a:rPr lang="en-US" sz="1800" dirty="0"/>
              <a:t> </a:t>
            </a:r>
            <a:r>
              <a:rPr lang="iu-Cans-CA" sz="1800" dirty="0">
                <a:latin typeface="Gadugi" panose="020B0502040204020203" pitchFamily="34" charset="0"/>
                <a:ea typeface="Gadugi" panose="020B0502040204020203" pitchFamily="34" charset="0"/>
              </a:rPr>
              <a:t>ᐋᖅᑭᒃᑕᐅᔪᖅ</a:t>
            </a:r>
            <a:r>
              <a:rPr lang="en-US" sz="1800" dirty="0"/>
              <a:t>.</a:t>
            </a:r>
          </a:p>
        </p:txBody>
      </p:sp>
      <p:sp>
        <p:nvSpPr>
          <p:cNvPr id="9" name="Slide Number Placeholder 2"/>
          <p:cNvSpPr>
            <a:spLocks noGrp="1"/>
          </p:cNvSpPr>
          <p:nvPr>
            <p:ph type="sldNum" sz="quarter" idx="4"/>
          </p:nvPr>
        </p:nvSpPr>
        <p:spPr>
          <a:xfrm>
            <a:off x="6553200" y="6248400"/>
            <a:ext cx="2133600" cy="365125"/>
          </a:xfrm>
          <a:prstGeom prst="rect">
            <a:avLst/>
          </a:prstGeom>
        </p:spPr>
        <p:txBody>
          <a:bodyPr/>
          <a:lstStyle/>
          <a:p>
            <a:pPr marL="0" marR="0" lvl="0" indent="0" algn="r" defTabSz="914400" rtl="0" eaLnBrk="0" fontAlgn="base" latinLnBrk="0" hangingPunct="0">
              <a:lnSpc>
                <a:spcPct val="100000"/>
              </a:lnSpc>
              <a:spcBef>
                <a:spcPct val="0"/>
              </a:spcBef>
              <a:spcAft>
                <a:spcPct val="37000"/>
              </a:spcAft>
              <a:buClrTx/>
              <a:buSzTx/>
              <a:buFontTx/>
              <a:buNone/>
              <a:tabLst>
                <a:tab pos="5715000" algn="l"/>
              </a:tabLst>
              <a:defRPr/>
            </a:pPr>
            <a:fld id="{E00B6E52-F07A-44C8-B7AE-D6EEC3D50429}" type="slidenum">
              <a:rPr kumimoji="0" lang="en-CA" sz="1600" b="0" i="0" u="none" strike="noStrike" kern="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37000"/>
                </a:spcAft>
                <a:buClrTx/>
                <a:buSzTx/>
                <a:buFontTx/>
                <a:buNone/>
                <a:tabLst>
                  <a:tab pos="5715000" algn="l"/>
                </a:tabLst>
                <a:defRPr/>
              </a:pPr>
              <a:t>10</a:t>
            </a:fld>
            <a:endParaRPr kumimoji="0" lang="en-CA" sz="1600" b="0" i="0" u="none" strike="noStrike" kern="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Content Placeholder 3">
            <a:extLst>
              <a:ext uri="{FF2B5EF4-FFF2-40B4-BE49-F238E27FC236}">
                <a16:creationId xmlns:a16="http://schemas.microsoft.com/office/drawing/2014/main" id="{FC042181-EEC0-4181-A244-486A3D40B808}"/>
              </a:ext>
            </a:extLst>
          </p:cNvPr>
          <p:cNvSpPr txBox="1">
            <a:spLocks/>
          </p:cNvSpPr>
          <p:nvPr/>
        </p:nvSpPr>
        <p:spPr bwMode="auto">
          <a:xfrm>
            <a:off x="457200" y="1591469"/>
            <a:ext cx="3733800" cy="459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190500" indent="-190500" algn="l" rtl="0" eaLnBrk="0" fontAlgn="base" hangingPunct="0">
              <a:spcBef>
                <a:spcPct val="0"/>
              </a:spcBef>
              <a:spcAft>
                <a:spcPct val="37000"/>
              </a:spcAft>
              <a:buChar char="•"/>
              <a:tabLst>
                <a:tab pos="5715000" algn="l"/>
              </a:tabLst>
              <a:defRPr sz="2400">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20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8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6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6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9pPr>
          </a:lstStyle>
          <a:p>
            <a:pPr marL="0" indent="0">
              <a:buFontTx/>
              <a:buNone/>
            </a:pPr>
            <a:r>
              <a:rPr lang="en-US" sz="1800" u="sng" kern="0" dirty="0"/>
              <a:t>Issue</a:t>
            </a:r>
          </a:p>
          <a:p>
            <a:pPr marL="0" indent="0">
              <a:buFontTx/>
              <a:buNone/>
            </a:pPr>
            <a:r>
              <a:rPr lang="en-US" sz="1800" kern="0" dirty="0"/>
              <a:t>AEM committed to validate the proposed TDS criteria with additional monitoring results at the end of CP1 discharge period in October 2020.</a:t>
            </a:r>
          </a:p>
          <a:p>
            <a:pPr marL="0" indent="0">
              <a:buFontTx/>
              <a:buNone/>
            </a:pPr>
            <a:r>
              <a:rPr lang="en-US" sz="1800" u="sng" kern="0" dirty="0"/>
              <a:t>Recommendation</a:t>
            </a:r>
          </a:p>
          <a:p>
            <a:pPr marL="0" indent="0">
              <a:buFontTx/>
              <a:buNone/>
            </a:pPr>
            <a:r>
              <a:rPr lang="en-US" sz="1800" kern="0" dirty="0"/>
              <a:t>Validate the proposed TDS discharge criteria with the results of all monitoring efforts and laboratory tests.</a:t>
            </a:r>
          </a:p>
          <a:p>
            <a:pPr marL="0" indent="0">
              <a:buFontTx/>
              <a:buNone/>
            </a:pPr>
            <a:r>
              <a:rPr lang="en-US" sz="1800" u="sng" kern="0" dirty="0"/>
              <a:t>Status</a:t>
            </a:r>
          </a:p>
          <a:p>
            <a:r>
              <a:rPr lang="en-US" sz="1800" kern="0" dirty="0"/>
              <a:t> Resolved.</a:t>
            </a:r>
          </a:p>
        </p:txBody>
      </p:sp>
    </p:spTree>
    <p:extLst>
      <p:ext uri="{BB962C8B-B14F-4D97-AF65-F5344CB8AC3E}">
        <p14:creationId xmlns:p14="http://schemas.microsoft.com/office/powerpoint/2010/main" val="585251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1143000"/>
          </a:xfrm>
        </p:spPr>
        <p:txBody>
          <a:bodyPr>
            <a:noAutofit/>
          </a:bodyPr>
          <a:lstStyle/>
          <a:p>
            <a:pPr algn="ctr"/>
            <a:r>
              <a:rPr lang="en-US" sz="2000" dirty="0">
                <a:latin typeface="Gadugi" panose="020B0502040204020203" pitchFamily="34" charset="0"/>
                <a:ea typeface="Gadugi" panose="020B0502040204020203" pitchFamily="34" charset="0"/>
              </a:rPr>
              <a:t>VI. </a:t>
            </a:r>
            <a:r>
              <a:rPr lang="en-US" sz="2000" dirty="0">
                <a:latin typeface="+mn-lt"/>
              </a:rPr>
              <a:t>Surface Contact Water Management and Waterline Discharge to Melvin Bay</a:t>
            </a:r>
            <a:r>
              <a:rPr lang="en-US" sz="2000" dirty="0">
                <a:latin typeface="Gadugi" panose="020B0502040204020203" pitchFamily="34" charset="0"/>
                <a:ea typeface="Gadugi" panose="020B0502040204020203" pitchFamily="34" charset="0"/>
              </a:rPr>
              <a:t/>
            </a:r>
            <a:br>
              <a:rPr lang="en-US" sz="2000" dirty="0">
                <a:latin typeface="Gadugi" panose="020B0502040204020203" pitchFamily="34" charset="0"/>
                <a:ea typeface="Gadugi" panose="020B0502040204020203" pitchFamily="34" charset="0"/>
              </a:rPr>
            </a:br>
            <a:r>
              <a:rPr lang="iu-Cans-CA" sz="2000" dirty="0">
                <a:latin typeface="Gadugi" panose="020B0502040204020203" pitchFamily="34" charset="0"/>
                <a:ea typeface="Gadugi" panose="020B0502040204020203" pitchFamily="34" charset="0"/>
              </a:rPr>
              <a:t>ᓄᓇᐅᑉ ᖄᖓᓂᑦ ᐃᒪᕐᒥᒃ ᐊᐅᓚᑦᑎᓂᖅ ᐊᒻᒪᓗ ᓱᑉᓗᓕᒃᑯᑦ ᑯᕕᓯᑎᑦᑎᓂᖅ ᐃᑎᕕᐊᓄᑦ</a:t>
            </a:r>
            <a:endParaRPr lang="en-US" sz="2000" dirty="0">
              <a:latin typeface="Gadugi" panose="020B0502040204020203" pitchFamily="34" charset="0"/>
              <a:ea typeface="Gadugi" panose="020B0502040204020203" pitchFamily="34" charset="0"/>
            </a:endParaRPr>
          </a:p>
        </p:txBody>
      </p:sp>
      <p:sp>
        <p:nvSpPr>
          <p:cNvPr id="4" name="Content Placeholder 3"/>
          <p:cNvSpPr>
            <a:spLocks noGrp="1"/>
          </p:cNvSpPr>
          <p:nvPr>
            <p:ph sz="half" idx="2"/>
          </p:nvPr>
        </p:nvSpPr>
        <p:spPr>
          <a:xfrm>
            <a:off x="4686300" y="1657351"/>
            <a:ext cx="3733800" cy="4591049"/>
          </a:xfrm>
        </p:spPr>
        <p:txBody>
          <a:bodyPr>
            <a:noAutofit/>
          </a:bodyPr>
          <a:lstStyle/>
          <a:p>
            <a:pPr marL="0" indent="0">
              <a:buNone/>
            </a:pPr>
            <a:r>
              <a:rPr lang="iu-Cans-CA" sz="1800" u="sng" dirty="0">
                <a:latin typeface="Gadugi" panose="020B0502040204020203" pitchFamily="34" charset="0"/>
                <a:ea typeface="Gadugi" panose="020B0502040204020203" pitchFamily="34" charset="0"/>
              </a:rPr>
              <a:t>ᐱᔾᔪᑕᐅᔪᖅ </a:t>
            </a:r>
          </a:p>
          <a:p>
            <a:pPr marL="0" indent="0">
              <a:buNone/>
            </a:pPr>
            <a:r>
              <a:rPr lang="iu-Cans-CA" sz="1400" dirty="0">
                <a:latin typeface="Gadugi" panose="020B0502040204020203" pitchFamily="34" charset="0"/>
                <a:ea typeface="Gadugi" panose="020B0502040204020203" pitchFamily="34" charset="0"/>
              </a:rPr>
              <a:t>ᓇᓗᓇᙱᑦᑐᓂᒃ ᖃᓄᐃᑦᑑᓂᖏᓐᓄᑦ ᐊᓯᐊᙳᖅᑐᓂᒃ ᐃᒪᕐᒥᒃ ᐊᐅᓚᑦᑎᓂᕐᒧᑦ ᖃᓄᖅᑑᕈᑎᒧᑦ ᐊᒻᒪᓗ ᐊᓯᐊᙳᖅᑕᐅᔪᒪᔪᓄᑦ ᐱᖁᑎᓄᑦ ᐊᒻᒪᓗ ᐊᐅᓛᖅᑎᑦᑎᓂᕐᓄᑦ ᐱᑕᖃᙱᑦᑐᖅ ᐅᔭᕋᒃᑕᕆᐊᕐᒧᑦ ᓱᑉᓗᓕᒃ ᐊᖏᕈᑕᐅᓯᒪᑉᓗᓂ ᐊᕙᑎᓕᕆᔨᒃᑯᓐᓄᑦ. </a:t>
            </a:r>
            <a:endParaRPr lang="en-US" sz="1400" dirty="0">
              <a:latin typeface="Gadugi" panose="020B0502040204020203" pitchFamily="34" charset="0"/>
              <a:ea typeface="Gadugi" panose="020B0502040204020203" pitchFamily="34" charset="0"/>
            </a:endParaRPr>
          </a:p>
          <a:p>
            <a:pPr marL="0" indent="0">
              <a:buNone/>
            </a:pPr>
            <a:r>
              <a:rPr lang="iu-Cans-CA" sz="1800" u="sng" dirty="0">
                <a:latin typeface="Gadugi" panose="020B0502040204020203" pitchFamily="34" charset="0"/>
                <a:ea typeface="Gadugi" panose="020B0502040204020203" pitchFamily="34" charset="0"/>
              </a:rPr>
              <a:t>ᐃᒪᓐᓈᖅᑑᑎ</a:t>
            </a:r>
            <a:endParaRPr lang="en-US" sz="1800" u="sng" dirty="0">
              <a:latin typeface="Gadugi" panose="020B0502040204020203" pitchFamily="34" charset="0"/>
              <a:ea typeface="Gadugi" panose="020B0502040204020203" pitchFamily="34" charset="0"/>
            </a:endParaRPr>
          </a:p>
          <a:p>
            <a:r>
              <a:rPr lang="iu-Cans-CA" sz="1400" dirty="0">
                <a:latin typeface="Gadugi" panose="020B0502040204020203" pitchFamily="34" charset="0"/>
                <a:ea typeface="Gadugi" panose="020B0502040204020203" pitchFamily="34" charset="0"/>
              </a:rPr>
              <a:t>ᑐᑭᓯᐅᒪᔾᔪᑎᓂᒃ ᑐᓂᓯᓗᑎᒃ ᖃᓄᖅ ᐅᔭᕋᒃᑕᕆᐊᕐᒥᑦ ᐃᒪᕐᒥᒃ ᐊᐅᓚᑦᑎᓂᕐᒧᑦ ᖃᓄᖅᑑᕈᑎ ᐊᓯᐊᙳᖅᓯᓇᔭᕐᒪᖔᑦ ᐊᕙᑎᓕᕆᔨᒃᑯᑦ ᓈᒻᒪᒋᔭᖓᓄᑦ ᐊᒡᓃᑯᒃᑯᑦ ᐃᒪᕐᒧᑦ ᓱᑉᓗᓕᖕᒧᑦ ᑐᒃᓯᕋᐅᓯᐅᖅᑕᖓᓄᑦ</a:t>
            </a:r>
            <a:r>
              <a:rPr lang="en-US" sz="1400" dirty="0">
                <a:latin typeface="Gadugi" panose="020B0502040204020203" pitchFamily="34" charset="0"/>
                <a:ea typeface="Gadugi" panose="020B0502040204020203" pitchFamily="34" charset="0"/>
              </a:rPr>
              <a:t>.</a:t>
            </a:r>
          </a:p>
          <a:p>
            <a:r>
              <a:rPr lang="iu-Cans-CA" sz="1400" dirty="0">
                <a:latin typeface="Gadugi" panose="020B0502040204020203" pitchFamily="34" charset="0"/>
                <a:ea typeface="Gadugi" panose="020B0502040204020203" pitchFamily="34" charset="0"/>
              </a:rPr>
              <a:t>ᑐᓂᓯᒃᑲᓐᓂᕐᓗᑎᒃ ᓇᓗᓇᐃᔭᖅᓯᒪᔪᓂᒃ ᐊᓯᐊᙳᕐᓂᐊᖅᑐᓄᑦ ᐅᔭᕋᒃᑕᕆᐊᕐᒥᑦ ᐱᖁᑎᓄᑦ ᐊᒃᑐᐊᓂᖃᕐᓂᐊᖅᖢᑎᒃ ᐃᒪᕐᒧᑦ ᓱᑉᓗᓕᓕᐊᖑᔪᒪᔪᒧᑦ. </a:t>
            </a:r>
          </a:p>
          <a:p>
            <a:pPr marL="0" indent="0">
              <a:buNone/>
            </a:pPr>
            <a:r>
              <a:rPr lang="iu-Cans-CA" sz="1800" u="sng" dirty="0">
                <a:latin typeface="Gadugi" panose="020B0502040204020203" pitchFamily="34" charset="0"/>
                <a:ea typeface="Gadugi" panose="020B0502040204020203" pitchFamily="34" charset="0"/>
              </a:rPr>
              <a:t>ᖃᓄᐃᖓᓂᖅ</a:t>
            </a:r>
            <a:endParaRPr lang="en-US" sz="1800" u="sng" dirty="0">
              <a:latin typeface="Gadugi" panose="020B0502040204020203" pitchFamily="34" charset="0"/>
              <a:ea typeface="Gadugi" panose="020B0502040204020203" pitchFamily="34" charset="0"/>
            </a:endParaRPr>
          </a:p>
          <a:p>
            <a:r>
              <a:rPr lang="en-US" sz="1800" dirty="0"/>
              <a:t> </a:t>
            </a:r>
            <a:r>
              <a:rPr lang="iu-Cans-CA" sz="1800" dirty="0">
                <a:latin typeface="Gadugi" panose="020B0502040204020203" pitchFamily="34" charset="0"/>
                <a:ea typeface="Gadugi" panose="020B0502040204020203" pitchFamily="34" charset="0"/>
              </a:rPr>
              <a:t>ᐋᖅᑭᒃᑕᐅᔪᖅ</a:t>
            </a:r>
            <a:r>
              <a:rPr lang="en-US" sz="1800" dirty="0"/>
              <a:t>.</a:t>
            </a:r>
          </a:p>
        </p:txBody>
      </p:sp>
      <p:sp>
        <p:nvSpPr>
          <p:cNvPr id="9" name="Slide Number Placeholder 2"/>
          <p:cNvSpPr>
            <a:spLocks noGrp="1"/>
          </p:cNvSpPr>
          <p:nvPr>
            <p:ph type="sldNum" sz="quarter" idx="4"/>
          </p:nvPr>
        </p:nvSpPr>
        <p:spPr>
          <a:xfrm>
            <a:off x="6553200" y="6248400"/>
            <a:ext cx="2133600" cy="365125"/>
          </a:xfrm>
          <a:prstGeom prst="rect">
            <a:avLst/>
          </a:prstGeom>
        </p:spPr>
        <p:txBody>
          <a:bodyPr/>
          <a:lstStyle/>
          <a:p>
            <a:pPr marL="0" marR="0" lvl="0" indent="0" algn="r" defTabSz="914400" rtl="0" eaLnBrk="0" fontAlgn="base" latinLnBrk="0" hangingPunct="0">
              <a:lnSpc>
                <a:spcPct val="100000"/>
              </a:lnSpc>
              <a:spcBef>
                <a:spcPct val="0"/>
              </a:spcBef>
              <a:spcAft>
                <a:spcPct val="37000"/>
              </a:spcAft>
              <a:buClrTx/>
              <a:buSzTx/>
              <a:buFontTx/>
              <a:buNone/>
              <a:tabLst>
                <a:tab pos="5715000" algn="l"/>
              </a:tabLst>
              <a:defRPr/>
            </a:pPr>
            <a:fld id="{E00B6E52-F07A-44C8-B7AE-D6EEC3D50429}" type="slidenum">
              <a:rPr kumimoji="0" lang="en-CA" sz="1600" b="0" i="0" u="none" strike="noStrike" kern="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37000"/>
                </a:spcAft>
                <a:buClrTx/>
                <a:buSzTx/>
                <a:buFontTx/>
                <a:buNone/>
                <a:tabLst>
                  <a:tab pos="5715000" algn="l"/>
                </a:tabLst>
                <a:defRPr/>
              </a:pPr>
              <a:t>11</a:t>
            </a:fld>
            <a:endParaRPr kumimoji="0" lang="en-CA" sz="1600" b="0" i="0" u="none" strike="noStrike" kern="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Content Placeholder 3">
            <a:extLst>
              <a:ext uri="{FF2B5EF4-FFF2-40B4-BE49-F238E27FC236}">
                <a16:creationId xmlns:a16="http://schemas.microsoft.com/office/drawing/2014/main" id="{53A9CDDB-B0D2-466D-9C11-09C6DCA42502}"/>
              </a:ext>
            </a:extLst>
          </p:cNvPr>
          <p:cNvSpPr txBox="1">
            <a:spLocks/>
          </p:cNvSpPr>
          <p:nvPr/>
        </p:nvSpPr>
        <p:spPr bwMode="auto">
          <a:xfrm>
            <a:off x="457200" y="1447801"/>
            <a:ext cx="3886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190500" indent="-190500" algn="l" rtl="0" eaLnBrk="0" fontAlgn="base" hangingPunct="0">
              <a:spcBef>
                <a:spcPct val="0"/>
              </a:spcBef>
              <a:spcAft>
                <a:spcPct val="37000"/>
              </a:spcAft>
              <a:buChar char="•"/>
              <a:tabLst>
                <a:tab pos="5715000" algn="l"/>
              </a:tabLst>
              <a:defRPr sz="2400">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20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8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6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6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9pPr>
          </a:lstStyle>
          <a:p>
            <a:pPr marL="0" indent="0">
              <a:buFontTx/>
              <a:buNone/>
            </a:pPr>
            <a:r>
              <a:rPr lang="en-US" sz="1800" u="sng" kern="0" dirty="0"/>
              <a:t>Issue</a:t>
            </a:r>
          </a:p>
          <a:p>
            <a:pPr marL="0" indent="0">
              <a:buFontTx/>
              <a:buNone/>
            </a:pPr>
            <a:r>
              <a:rPr lang="en-US" sz="1500" kern="0" dirty="0"/>
              <a:t>No clear descriptions related to changes to water management strategy and potential changes in physical infrastructure and operations at the site have been provided for the scenario where the waterline receives approval from by the Nunavut Impact Review Board (NIRB).</a:t>
            </a:r>
          </a:p>
          <a:p>
            <a:pPr marL="0" indent="0">
              <a:buFontTx/>
              <a:buNone/>
            </a:pPr>
            <a:r>
              <a:rPr lang="en-US" sz="1800" u="sng" kern="0" dirty="0"/>
              <a:t>Recommendation</a:t>
            </a:r>
          </a:p>
          <a:p>
            <a:r>
              <a:rPr lang="en-US" sz="1500" kern="0" dirty="0"/>
              <a:t>Provide information on how site water management strategy would change if the NIRB approves AEM’s waterline application.</a:t>
            </a:r>
          </a:p>
          <a:p>
            <a:r>
              <a:rPr lang="en-US" sz="1500" kern="0" dirty="0"/>
              <a:t>Provide additional details related to expected changes in site facilities and operations of these facilities that would result in association with the proposed waterline.</a:t>
            </a:r>
          </a:p>
          <a:p>
            <a:pPr marL="0" indent="0">
              <a:buFontTx/>
              <a:buNone/>
            </a:pPr>
            <a:r>
              <a:rPr lang="en-US" sz="1800" u="sng" kern="0" dirty="0"/>
              <a:t>Status</a:t>
            </a:r>
          </a:p>
          <a:p>
            <a:r>
              <a:rPr lang="en-US" sz="1500" kern="0" dirty="0"/>
              <a:t> </a:t>
            </a:r>
            <a:r>
              <a:rPr lang="en-US" sz="1500" kern="0" dirty="0" smtClean="0"/>
              <a:t>Resolved.</a:t>
            </a:r>
            <a:endParaRPr lang="en-US" sz="1500" kern="0" dirty="0"/>
          </a:p>
        </p:txBody>
      </p:sp>
    </p:spTree>
    <p:extLst>
      <p:ext uri="{BB962C8B-B14F-4D97-AF65-F5344CB8AC3E}">
        <p14:creationId xmlns:p14="http://schemas.microsoft.com/office/powerpoint/2010/main" val="532565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1143000"/>
          </a:xfrm>
        </p:spPr>
        <p:txBody>
          <a:bodyPr>
            <a:noAutofit/>
          </a:bodyPr>
          <a:lstStyle/>
          <a:p>
            <a:pPr algn="ctr"/>
            <a:r>
              <a:rPr lang="en-US" sz="2000" dirty="0"/>
              <a:t>VII. </a:t>
            </a:r>
            <a:r>
              <a:rPr lang="en-US" sz="2000" b="0" dirty="0"/>
              <a:t>Reclamation Security Estimate </a:t>
            </a:r>
            <a:r>
              <a:rPr lang="en-US" sz="2000" b="0" dirty="0" smtClean="0"/>
              <a:t>Update</a:t>
            </a:r>
            <a:r>
              <a:rPr lang="en-US" sz="2000" dirty="0">
                <a:latin typeface="Gadugi" panose="020B0502040204020203" pitchFamily="34" charset="0"/>
                <a:ea typeface="Gadugi" panose="020B0502040204020203" pitchFamily="34" charset="0"/>
              </a:rPr>
              <a:t/>
            </a:r>
            <a:br>
              <a:rPr lang="en-US" sz="2000" dirty="0">
                <a:latin typeface="Gadugi" panose="020B0502040204020203" pitchFamily="34" charset="0"/>
                <a:ea typeface="Gadugi" panose="020B0502040204020203" pitchFamily="34" charset="0"/>
              </a:rPr>
            </a:br>
            <a:r>
              <a:rPr lang="iu-Cans-CA" sz="2000" dirty="0">
                <a:latin typeface="Gadugi" panose="020B0502040204020203" pitchFamily="34" charset="0"/>
                <a:ea typeface="Gadugi" panose="020B0502040204020203" pitchFamily="34" charset="0"/>
              </a:rPr>
              <a:t>ᐅᑎᖅᑎᑎᕆᕙᓪᓕᐊᓂᕐᒧᑦ ᒥᐊᓂᖅᓯᓂᕐᒥᒃ ᓇᓚᐅᑦᑖᖅᑕᐅᔪᒧᑦ ᐅᑉᓗᒥᒨᓕᖅᑐᐃᓂᖅ</a:t>
            </a:r>
            <a:endParaRPr lang="en-US" sz="2000" dirty="0">
              <a:latin typeface="Gadugi" panose="020B0502040204020203" pitchFamily="34" charset="0"/>
              <a:ea typeface="Gadugi" panose="020B0502040204020203" pitchFamily="34" charset="0"/>
            </a:endParaRPr>
          </a:p>
        </p:txBody>
      </p:sp>
      <p:sp>
        <p:nvSpPr>
          <p:cNvPr id="4" name="Content Placeholder 3"/>
          <p:cNvSpPr>
            <a:spLocks noGrp="1"/>
          </p:cNvSpPr>
          <p:nvPr>
            <p:ph sz="half" idx="2"/>
          </p:nvPr>
        </p:nvSpPr>
        <p:spPr>
          <a:xfrm>
            <a:off x="4608443" y="1839913"/>
            <a:ext cx="3733800" cy="4591049"/>
          </a:xfrm>
        </p:spPr>
        <p:txBody>
          <a:bodyPr>
            <a:noAutofit/>
          </a:bodyPr>
          <a:lstStyle/>
          <a:p>
            <a:pPr marL="0" indent="0">
              <a:buNone/>
            </a:pPr>
            <a:r>
              <a:rPr lang="iu-Cans-CA" sz="1800" u="sng" dirty="0">
                <a:latin typeface="Gadugi" panose="020B0502040204020203" pitchFamily="34" charset="0"/>
                <a:ea typeface="Gadugi" panose="020B0502040204020203" pitchFamily="34" charset="0"/>
              </a:rPr>
              <a:t>ᐱᔾᔪᑕᐅᔪᖅ </a:t>
            </a:r>
          </a:p>
          <a:p>
            <a:pPr marL="0" indent="0">
              <a:buNone/>
            </a:pPr>
            <a:r>
              <a:rPr lang="en-US" sz="1800" dirty="0"/>
              <a:t>CIRNAC</a:t>
            </a:r>
            <a:r>
              <a:rPr lang="iu-Cans-CA" sz="1800" dirty="0"/>
              <a:t>-ᑯᑦ ᐅᑭᐅᓖᑦᒥᑦ (ᐅᒃᑑᐱᕆ)</a:t>
            </a:r>
            <a:r>
              <a:rPr lang="en-US" sz="1800" dirty="0"/>
              <a:t> 2020 </a:t>
            </a:r>
            <a:r>
              <a:rPr lang="iu-Cans-CA" sz="1800" dirty="0"/>
              <a:t>ᖃᐅᔨᓴᐃᓚᐅᖅᑐᑦ ᑲᑎᖦᖢᒋᑦ </a:t>
            </a:r>
            <a:r>
              <a:rPr lang="en-US" sz="1800" dirty="0"/>
              <a:t>$68,136,616</a:t>
            </a:r>
            <a:r>
              <a:rPr lang="iu-Cans-CA" sz="1800" dirty="0"/>
              <a:t>-ᓂᒃ ᑕᐅᑐᖔᖅᖢᒋᑦ ᑲᑎᖦᖢᒋ</a:t>
            </a:r>
            <a:r>
              <a:rPr lang="en-US" sz="1800" dirty="0"/>
              <a:t> $66,879,978 </a:t>
            </a:r>
            <a:r>
              <a:rPr lang="iu-Cans-CA" sz="1800" dirty="0"/>
              <a:t>ᑐᓂᔭᐅᔪᓂᒃ ᐊᒡᓃᑯᒃᑯᓐᓄᑦ.</a:t>
            </a:r>
            <a:endParaRPr lang="en-US" sz="1800" dirty="0"/>
          </a:p>
          <a:p>
            <a:pPr marL="0" indent="0">
              <a:buNone/>
            </a:pPr>
            <a:r>
              <a:rPr lang="iu-Cans-CA" sz="1800" u="sng" dirty="0">
                <a:latin typeface="Gadugi" panose="020B0502040204020203" pitchFamily="34" charset="0"/>
                <a:ea typeface="Gadugi" panose="020B0502040204020203" pitchFamily="34" charset="0"/>
              </a:rPr>
              <a:t>ᐃᒪᓐᓈᖅᑑᑎ</a:t>
            </a:r>
            <a:endParaRPr lang="en-US" sz="1800" u="sng" dirty="0">
              <a:latin typeface="Gadugi" panose="020B0502040204020203" pitchFamily="34" charset="0"/>
              <a:ea typeface="Gadugi" panose="020B0502040204020203" pitchFamily="34" charset="0"/>
            </a:endParaRPr>
          </a:p>
          <a:p>
            <a:pPr marL="0" indent="0">
              <a:buNone/>
            </a:pPr>
            <a:r>
              <a:rPr lang="iu-Cans-CA" sz="1800" dirty="0"/>
              <a:t>ᐊᒥᓲᑎᒋᓂᖏᑦ ᓇᓚᐅᑦᑖᖅᑕᐅᔪᑦ ᑕᓯᕐᔪᐊᕐᒥᑦ ᒎᓗᒧᑦ ᐊᔭᕋᒃᑕᕆᐊᕐᒧᑦ ᐋᖅᑭᒃᑕᐅᓗᓂ </a:t>
            </a:r>
            <a:r>
              <a:rPr lang="en-US" sz="1800" dirty="0"/>
              <a:t>$68,136,616</a:t>
            </a:r>
            <a:r>
              <a:rPr lang="iu-Cans-CA" sz="1800" dirty="0"/>
              <a:t>-ᒧᑦ</a:t>
            </a:r>
            <a:r>
              <a:rPr lang="en-US" sz="1800" dirty="0"/>
              <a:t>.</a:t>
            </a:r>
          </a:p>
          <a:p>
            <a:pPr marL="0" indent="0">
              <a:buNone/>
            </a:pPr>
            <a:r>
              <a:rPr lang="iu-Cans-CA" sz="1800" u="sng" dirty="0">
                <a:latin typeface="Gadugi" panose="020B0502040204020203" pitchFamily="34" charset="0"/>
                <a:ea typeface="Gadugi" panose="020B0502040204020203" pitchFamily="34" charset="0"/>
              </a:rPr>
              <a:t>ᖃᓄᐃᖓᓂᖅ</a:t>
            </a:r>
            <a:endParaRPr lang="en-US" sz="1800" u="sng" dirty="0">
              <a:latin typeface="Gadugi" panose="020B0502040204020203" pitchFamily="34" charset="0"/>
              <a:ea typeface="Gadugi" panose="020B0502040204020203" pitchFamily="34" charset="0"/>
            </a:endParaRPr>
          </a:p>
          <a:p>
            <a:r>
              <a:rPr lang="en-US" sz="1800" dirty="0"/>
              <a:t> </a:t>
            </a:r>
            <a:r>
              <a:rPr lang="iu-Cans-CA" sz="1800" dirty="0">
                <a:latin typeface="Gadugi" panose="020B0502040204020203" pitchFamily="34" charset="0"/>
                <a:ea typeface="Gadugi" panose="020B0502040204020203" pitchFamily="34" charset="0"/>
              </a:rPr>
              <a:t>ᐋᖅᑭᒃᑕᐅᔪᖅ</a:t>
            </a:r>
            <a:r>
              <a:rPr lang="en-US" sz="1800" dirty="0"/>
              <a:t>.</a:t>
            </a:r>
          </a:p>
        </p:txBody>
      </p:sp>
      <p:sp>
        <p:nvSpPr>
          <p:cNvPr id="9" name="Slide Number Placeholder 2"/>
          <p:cNvSpPr>
            <a:spLocks noGrp="1"/>
          </p:cNvSpPr>
          <p:nvPr>
            <p:ph type="sldNum" sz="quarter" idx="4"/>
          </p:nvPr>
        </p:nvSpPr>
        <p:spPr>
          <a:xfrm>
            <a:off x="6553200" y="6248400"/>
            <a:ext cx="2133600" cy="365125"/>
          </a:xfrm>
          <a:prstGeom prst="rect">
            <a:avLst/>
          </a:prstGeom>
        </p:spPr>
        <p:txBody>
          <a:bodyPr/>
          <a:lstStyle/>
          <a:p>
            <a:pPr marL="0" marR="0" lvl="0" indent="0" algn="r" defTabSz="914400" rtl="0" eaLnBrk="0" fontAlgn="base" latinLnBrk="0" hangingPunct="0">
              <a:lnSpc>
                <a:spcPct val="100000"/>
              </a:lnSpc>
              <a:spcBef>
                <a:spcPct val="0"/>
              </a:spcBef>
              <a:spcAft>
                <a:spcPct val="37000"/>
              </a:spcAft>
              <a:buClrTx/>
              <a:buSzTx/>
              <a:buFontTx/>
              <a:buNone/>
              <a:tabLst>
                <a:tab pos="5715000" algn="l"/>
              </a:tabLst>
              <a:defRPr/>
            </a:pPr>
            <a:fld id="{E00B6E52-F07A-44C8-B7AE-D6EEC3D50429}" type="slidenum">
              <a:rPr kumimoji="0" lang="en-CA" sz="1600" b="0" i="0" u="none" strike="noStrike" kern="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37000"/>
                </a:spcAft>
                <a:buClrTx/>
                <a:buSzTx/>
                <a:buFontTx/>
                <a:buNone/>
                <a:tabLst>
                  <a:tab pos="5715000" algn="l"/>
                </a:tabLst>
                <a:defRPr/>
              </a:pPr>
              <a:t>12</a:t>
            </a:fld>
            <a:endParaRPr kumimoji="0" lang="en-CA" sz="1600" b="0" i="0" u="none" strike="noStrike" kern="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Content Placeholder 3"/>
          <p:cNvSpPr txBox="1">
            <a:spLocks/>
          </p:cNvSpPr>
          <p:nvPr/>
        </p:nvSpPr>
        <p:spPr bwMode="auto">
          <a:xfrm>
            <a:off x="4545496" y="1474789"/>
            <a:ext cx="37338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190500" indent="-190500" algn="l" rtl="0" eaLnBrk="0" fontAlgn="base" hangingPunct="0">
              <a:spcBef>
                <a:spcPct val="0"/>
              </a:spcBef>
              <a:spcAft>
                <a:spcPct val="37000"/>
              </a:spcAft>
              <a:buChar char="•"/>
              <a:tabLst>
                <a:tab pos="5715000" algn="l"/>
              </a:tabLst>
              <a:defRPr sz="2400">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20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8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6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6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9pPr>
          </a:lstStyle>
          <a:p>
            <a:pPr marL="0" marR="0" lvl="0" indent="0" algn="l" defTabSz="914400" rtl="0" eaLnBrk="0" fontAlgn="base" latinLnBrk="0" hangingPunct="0">
              <a:lnSpc>
                <a:spcPct val="100000"/>
              </a:lnSpc>
              <a:spcBef>
                <a:spcPct val="0"/>
              </a:spcBef>
              <a:spcAft>
                <a:spcPct val="37000"/>
              </a:spcAft>
              <a:buClrTx/>
              <a:buSzTx/>
              <a:buFontTx/>
              <a:buNone/>
              <a:tabLst>
                <a:tab pos="5715000" algn="l"/>
              </a:tabLst>
              <a:defRPr/>
            </a:pPr>
            <a:endParaRPr kumimoji="0" lang="en-US" sz="1600" b="0" i="0" u="none" strike="noStrike" kern="0" cap="none" spc="0" normalizeH="0" baseline="0" noProof="0" dirty="0">
              <a:ln>
                <a:noFill/>
              </a:ln>
              <a:solidFill>
                <a:srgbClr val="FF0000"/>
              </a:solidFill>
              <a:effectLst/>
              <a:uLnTx/>
              <a:uFillTx/>
              <a:latin typeface="Pigiarniq Light" panose="02000303020000020004" pitchFamily="2" charset="0"/>
              <a:ea typeface="+mn-ea"/>
              <a:cs typeface="+mn-cs"/>
            </a:endParaRPr>
          </a:p>
        </p:txBody>
      </p:sp>
      <p:sp>
        <p:nvSpPr>
          <p:cNvPr id="8" name="Content Placeholder 3">
            <a:extLst>
              <a:ext uri="{FF2B5EF4-FFF2-40B4-BE49-F238E27FC236}">
                <a16:creationId xmlns:a16="http://schemas.microsoft.com/office/drawing/2014/main" id="{AB07BCCD-A252-49CF-92BE-121B603D8DFE}"/>
              </a:ext>
            </a:extLst>
          </p:cNvPr>
          <p:cNvSpPr txBox="1">
            <a:spLocks/>
          </p:cNvSpPr>
          <p:nvPr/>
        </p:nvSpPr>
        <p:spPr bwMode="auto">
          <a:xfrm>
            <a:off x="486189" y="1839913"/>
            <a:ext cx="3733800" cy="459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190500" indent="-190500" algn="l" rtl="0" eaLnBrk="0" fontAlgn="base" hangingPunct="0">
              <a:spcBef>
                <a:spcPct val="0"/>
              </a:spcBef>
              <a:spcAft>
                <a:spcPct val="37000"/>
              </a:spcAft>
              <a:buChar char="•"/>
              <a:tabLst>
                <a:tab pos="5715000" algn="l"/>
              </a:tabLst>
              <a:defRPr sz="2400">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20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8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6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6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9pPr>
          </a:lstStyle>
          <a:p>
            <a:pPr marL="0" indent="0">
              <a:buFontTx/>
              <a:buNone/>
            </a:pPr>
            <a:r>
              <a:rPr lang="en-US" sz="1800" u="sng" kern="0" dirty="0"/>
              <a:t>Issue</a:t>
            </a:r>
          </a:p>
          <a:p>
            <a:pPr marL="0" indent="0">
              <a:buFontTx/>
              <a:buNone/>
            </a:pPr>
            <a:r>
              <a:rPr lang="en-US" sz="1800" kern="0" dirty="0"/>
              <a:t>CIRNAC’s October 2020 overall assessment is for a total of $68,136,616 as compared to a total of $66,879,978 provided by AEM.</a:t>
            </a:r>
          </a:p>
          <a:p>
            <a:pPr marL="0" indent="0">
              <a:buFontTx/>
              <a:buNone/>
            </a:pPr>
            <a:r>
              <a:rPr lang="en-US" sz="1800" u="sng" kern="0" dirty="0"/>
              <a:t>Recommendation</a:t>
            </a:r>
          </a:p>
          <a:p>
            <a:pPr marL="0" indent="0">
              <a:buFontTx/>
              <a:buNone/>
            </a:pPr>
            <a:r>
              <a:rPr lang="en-US" sz="1800" kern="0" dirty="0"/>
              <a:t>The quantum of security estimate for the Meliadine Gold Mine project be set at $68,136,616.</a:t>
            </a:r>
          </a:p>
          <a:p>
            <a:pPr marL="0" indent="0">
              <a:buFontTx/>
              <a:buNone/>
            </a:pPr>
            <a:r>
              <a:rPr lang="en-US" sz="1800" u="sng" kern="0" dirty="0"/>
              <a:t>Status</a:t>
            </a:r>
          </a:p>
          <a:p>
            <a:r>
              <a:rPr lang="en-US" sz="1800" kern="0" dirty="0" smtClean="0"/>
              <a:t>Resolved.</a:t>
            </a:r>
            <a:endParaRPr lang="en-US" sz="1800" kern="0" dirty="0"/>
          </a:p>
        </p:txBody>
      </p:sp>
    </p:spTree>
    <p:extLst>
      <p:ext uri="{BB962C8B-B14F-4D97-AF65-F5344CB8AC3E}">
        <p14:creationId xmlns:p14="http://schemas.microsoft.com/office/powerpoint/2010/main" val="1702779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71550"/>
          </a:xfrm>
        </p:spPr>
        <p:txBody>
          <a:bodyPr>
            <a:normAutofit/>
          </a:bodyPr>
          <a:lstStyle/>
          <a:p>
            <a:pPr algn="ctr"/>
            <a:r>
              <a:rPr lang="en-US" dirty="0"/>
              <a:t>Conclusion</a:t>
            </a:r>
            <a:br>
              <a:rPr lang="en-US" dirty="0"/>
            </a:br>
            <a:r>
              <a:rPr lang="fr-CA" dirty="0" err="1">
                <a:latin typeface="Pigiarniq Light" panose="02000303020000020004" pitchFamily="2" charset="0"/>
              </a:rPr>
              <a:t>ᐃᓱ</a:t>
            </a:r>
            <a:r>
              <a:rPr lang="iu-Cans-CA" dirty="0">
                <a:latin typeface="Pigiarniq Light" panose="02000303020000020004" pitchFamily="2" charset="0"/>
              </a:rPr>
              <a:t>ᖓ</a:t>
            </a:r>
            <a:endParaRPr lang="en-US" dirty="0">
              <a:latin typeface="Pigiarniq Light" panose="02000303020000020004" pitchFamily="2" charset="0"/>
            </a:endParaRPr>
          </a:p>
        </p:txBody>
      </p:sp>
      <p:sp>
        <p:nvSpPr>
          <p:cNvPr id="3" name="Content Placeholder 2"/>
          <p:cNvSpPr>
            <a:spLocks noGrp="1"/>
          </p:cNvSpPr>
          <p:nvPr>
            <p:ph sz="half" idx="1"/>
          </p:nvPr>
        </p:nvSpPr>
        <p:spPr>
          <a:xfrm>
            <a:off x="457200" y="1981200"/>
            <a:ext cx="3733800" cy="4144963"/>
          </a:xfrm>
        </p:spPr>
        <p:txBody>
          <a:bodyPr>
            <a:normAutofit/>
          </a:bodyPr>
          <a:lstStyle/>
          <a:p>
            <a:pPr marL="0" indent="0">
              <a:spcAft>
                <a:spcPts val="1200"/>
              </a:spcAft>
              <a:buNone/>
            </a:pPr>
            <a:r>
              <a:rPr lang="en-US" altLang="en-US" sz="2000" dirty="0"/>
              <a:t>CIRNAC will continue to work through the water licence application review process with the aim of protecting Nunavut’s inland water resources while promoting sustainable development.</a:t>
            </a:r>
          </a:p>
        </p:txBody>
      </p:sp>
      <p:sp>
        <p:nvSpPr>
          <p:cNvPr id="4" name="Content Placeholder 3"/>
          <p:cNvSpPr>
            <a:spLocks noGrp="1"/>
          </p:cNvSpPr>
          <p:nvPr>
            <p:ph sz="half" idx="2"/>
          </p:nvPr>
        </p:nvSpPr>
        <p:spPr>
          <a:xfrm>
            <a:off x="4572000" y="1905000"/>
            <a:ext cx="4114800" cy="4221163"/>
          </a:xfrm>
        </p:spPr>
        <p:txBody>
          <a:bodyPr>
            <a:normAutofit/>
          </a:bodyPr>
          <a:lstStyle/>
          <a:p>
            <a:pPr marL="0" indent="0">
              <a:buNone/>
            </a:pPr>
            <a:r>
              <a:rPr lang="iu-Cans-CA" sz="2000" dirty="0">
                <a:latin typeface="Pigiarniq Light" panose="02000303020000020004" pitchFamily="2" charset="0"/>
              </a:rPr>
              <a:t>ᐃᓄᓕᕆᔨᑐᖃᒃᑯᑦ</a:t>
            </a:r>
            <a:r>
              <a:rPr lang="fr-CA" sz="2000" dirty="0">
                <a:latin typeface="Pigiarniq Light" panose="02000303020000020004" pitchFamily="2" charset="0"/>
              </a:rPr>
              <a:t> </a:t>
            </a:r>
            <a:r>
              <a:rPr lang="fr-CA" sz="2000" dirty="0" err="1">
                <a:latin typeface="Pigiarniq Light" panose="02000303020000020004" pitchFamily="2" charset="0"/>
              </a:rPr>
              <a:t>ᑲᔪᓯᓂᐊᖅᑐᑦ</a:t>
            </a:r>
            <a:r>
              <a:rPr lang="fr-CA" sz="2000" dirty="0">
                <a:latin typeface="Pigiarniq Light" panose="02000303020000020004" pitchFamily="2" charset="0"/>
              </a:rPr>
              <a:t> </a:t>
            </a:r>
            <a:r>
              <a:rPr lang="fr-CA" sz="2000" dirty="0" err="1">
                <a:latin typeface="Pigiarniq Light" panose="02000303020000020004" pitchFamily="2" charset="0"/>
              </a:rPr>
              <a:t>ᐃᖅᑲᓇᐃᔭᕐᓗᑎᒃ</a:t>
            </a:r>
            <a:r>
              <a:rPr lang="fr-CA" sz="2000" dirty="0">
                <a:latin typeface="Pigiarniq Light" panose="02000303020000020004" pitchFamily="2" charset="0"/>
              </a:rPr>
              <a:t> </a:t>
            </a:r>
            <a:r>
              <a:rPr lang="fr-CA" sz="2000" dirty="0" err="1">
                <a:latin typeface="Pigiarniq Light" panose="02000303020000020004" pitchFamily="2" charset="0"/>
              </a:rPr>
              <a:t>ᐃᒥᒧᑦ</a:t>
            </a:r>
            <a:r>
              <a:rPr lang="fr-CA" sz="2000" dirty="0">
                <a:latin typeface="Pigiarniq Light" panose="02000303020000020004" pitchFamily="2" charset="0"/>
              </a:rPr>
              <a:t> </a:t>
            </a:r>
            <a:r>
              <a:rPr lang="fr-CA" sz="2000" dirty="0" err="1">
                <a:latin typeface="Pigiarniq Light" panose="02000303020000020004" pitchFamily="2" charset="0"/>
              </a:rPr>
              <a:t>ᓚᐃᓴᒧᑦ</a:t>
            </a:r>
            <a:r>
              <a:rPr lang="fr-CA" sz="2000" dirty="0">
                <a:latin typeface="Pigiarniq Light" panose="02000303020000020004" pitchFamily="2" charset="0"/>
              </a:rPr>
              <a:t> ᐆ</a:t>
            </a:r>
            <a:r>
              <a:rPr lang="iu-Cans-CA" sz="2000" dirty="0">
                <a:latin typeface="Pigiarniq Light" panose="02000303020000020004" pitchFamily="2" charset="0"/>
              </a:rPr>
              <a:t>ᒃᑑᑎ </a:t>
            </a:r>
            <a:r>
              <a:rPr lang="fr-CA" sz="2000" dirty="0" err="1">
                <a:latin typeface="Pigiarniq Light" panose="02000303020000020004" pitchFamily="2" charset="0"/>
              </a:rPr>
              <a:t>ᖃᐅᔨᓴᖅᑕᐅᓂᕐᒧᑦ</a:t>
            </a:r>
            <a:r>
              <a:rPr lang="fr-CA" sz="2000" dirty="0">
                <a:latin typeface="Pigiarniq Light" panose="02000303020000020004" pitchFamily="2" charset="0"/>
              </a:rPr>
              <a:t> </a:t>
            </a:r>
            <a:r>
              <a:rPr lang="fr-CA" sz="2000" dirty="0" err="1">
                <a:latin typeface="Pigiarniq Light" panose="02000303020000020004" pitchFamily="2" charset="0"/>
              </a:rPr>
              <a:t>ᐱᕙᓪᓕᐊᓂᕐᒧᑦ</a:t>
            </a:r>
            <a:r>
              <a:rPr lang="fr-CA" sz="2000" dirty="0">
                <a:latin typeface="Pigiarniq Light" panose="02000303020000020004" pitchFamily="2" charset="0"/>
              </a:rPr>
              <a:t> </a:t>
            </a:r>
            <a:r>
              <a:rPr lang="fr-CA" sz="2000" dirty="0" err="1">
                <a:latin typeface="Pigiarniq Light" panose="02000303020000020004" pitchFamily="2" charset="0"/>
              </a:rPr>
              <a:t>ᑐᕌᒋᔭᖃᕐᓗᑎᒃ</a:t>
            </a:r>
            <a:r>
              <a:rPr lang="fr-CA" sz="2000" dirty="0">
                <a:latin typeface="Pigiarniq Light" panose="02000303020000020004" pitchFamily="2" charset="0"/>
              </a:rPr>
              <a:t> </a:t>
            </a:r>
            <a:r>
              <a:rPr lang="fr-CA" sz="2000" dirty="0" err="1">
                <a:latin typeface="Pigiarniq Light" panose="02000303020000020004" pitchFamily="2" charset="0"/>
              </a:rPr>
              <a:t>ᓴᐳᒻᒥᓂᐊᕐᓗᒋᑦ</a:t>
            </a:r>
            <a:r>
              <a:rPr lang="fr-CA" sz="2000" dirty="0">
                <a:latin typeface="Pigiarniq Light" panose="02000303020000020004" pitchFamily="2" charset="0"/>
              </a:rPr>
              <a:t> </a:t>
            </a:r>
            <a:r>
              <a:rPr lang="fr-CA" sz="2000" dirty="0" err="1">
                <a:latin typeface="Pigiarniq Light" panose="02000303020000020004" pitchFamily="2" charset="0"/>
              </a:rPr>
              <a:t>ᓄᓇᕗᑦ</a:t>
            </a:r>
            <a:r>
              <a:rPr lang="fr-CA" sz="2000" dirty="0">
                <a:latin typeface="Pigiarniq Light" panose="02000303020000020004" pitchFamily="2" charset="0"/>
              </a:rPr>
              <a:t> </a:t>
            </a:r>
            <a:r>
              <a:rPr lang="fr-CA" sz="2000" dirty="0" err="1">
                <a:latin typeface="Pigiarniq Light" panose="02000303020000020004" pitchFamily="2" charset="0"/>
              </a:rPr>
              <a:t>ᓄᓇᖏᑕ</a:t>
            </a:r>
            <a:r>
              <a:rPr lang="fr-CA" sz="2000" dirty="0">
                <a:latin typeface="Pigiarniq Light" panose="02000303020000020004" pitchFamily="2" charset="0"/>
              </a:rPr>
              <a:t> </a:t>
            </a:r>
            <a:r>
              <a:rPr lang="fr-CA" sz="2000" dirty="0" err="1">
                <a:latin typeface="Pigiarniq Light" panose="02000303020000020004" pitchFamily="2" charset="0"/>
              </a:rPr>
              <a:t>ᐃᒪᖏᓐᓄᑦ</a:t>
            </a:r>
            <a:r>
              <a:rPr lang="fr-CA" sz="2000" dirty="0">
                <a:latin typeface="Pigiarniq Light" panose="02000303020000020004" pitchFamily="2" charset="0"/>
              </a:rPr>
              <a:t> </a:t>
            </a:r>
            <a:r>
              <a:rPr lang="fr-CA" sz="2000" dirty="0" err="1">
                <a:latin typeface="Pigiarniq Light" panose="02000303020000020004" pitchFamily="2" charset="0"/>
              </a:rPr>
              <a:t>ᐊᑐᐃᓐᓇᐅᔪᓐᓇᖅᑐᑦ</a:t>
            </a:r>
            <a:r>
              <a:rPr lang="fr-CA" sz="2000" dirty="0">
                <a:latin typeface="Pigiarniq Light" panose="02000303020000020004" pitchFamily="2" charset="0"/>
              </a:rPr>
              <a:t> </a:t>
            </a:r>
            <a:r>
              <a:rPr lang="fr-CA" sz="2000" dirty="0" err="1">
                <a:latin typeface="Pigiarniq Light" panose="02000303020000020004" pitchFamily="2" charset="0"/>
              </a:rPr>
              <a:t>ᐊᑲᐅᓈᖅᑐᒃᑯᑦ</a:t>
            </a:r>
            <a:r>
              <a:rPr lang="fr-CA" sz="2000" dirty="0">
                <a:latin typeface="Pigiarniq Light" panose="02000303020000020004" pitchFamily="2" charset="0"/>
              </a:rPr>
              <a:t> </a:t>
            </a:r>
            <a:r>
              <a:rPr lang="fr-CA" sz="2000" dirty="0" err="1">
                <a:latin typeface="Pigiarniq Light" panose="02000303020000020004" pitchFamily="2" charset="0"/>
              </a:rPr>
              <a:t>ᐱᕙᓪᓕᐊᑎᓪᓗᒋᑦ</a:t>
            </a:r>
            <a:r>
              <a:rPr lang="fr-CA" sz="2000" dirty="0">
                <a:latin typeface="Pigiarniq Light" panose="02000303020000020004" pitchFamily="2" charset="0"/>
              </a:rPr>
              <a:t>. </a:t>
            </a:r>
          </a:p>
          <a:p>
            <a:endParaRPr lang="en-US" dirty="0">
              <a:latin typeface="Pigiarniq Light" panose="02000303020000020004" pitchFamily="2" charset="0"/>
            </a:endParaRPr>
          </a:p>
        </p:txBody>
      </p:sp>
      <p:sp>
        <p:nvSpPr>
          <p:cNvPr id="7" name="Slide Number Placeholder 2"/>
          <p:cNvSpPr>
            <a:spLocks noGrp="1"/>
          </p:cNvSpPr>
          <p:nvPr>
            <p:ph type="sldNum" sz="quarter" idx="4"/>
          </p:nvPr>
        </p:nvSpPr>
        <p:spPr>
          <a:xfrm>
            <a:off x="6553200" y="6248400"/>
            <a:ext cx="2133600" cy="365125"/>
          </a:xfrm>
          <a:prstGeom prst="rect">
            <a:avLst/>
          </a:prstGeom>
        </p:spPr>
        <p:txBody>
          <a:bodyPr/>
          <a:lstStyle/>
          <a:p>
            <a:pPr marL="0" marR="0" lvl="0" indent="0" algn="r" defTabSz="914400" rtl="0" eaLnBrk="1" fontAlgn="base" latinLnBrk="0" hangingPunct="1">
              <a:lnSpc>
                <a:spcPct val="90000"/>
              </a:lnSpc>
              <a:spcBef>
                <a:spcPct val="0"/>
              </a:spcBef>
              <a:spcAft>
                <a:spcPct val="37000"/>
              </a:spcAft>
              <a:buClrTx/>
              <a:buSzTx/>
              <a:buFontTx/>
              <a:buNone/>
              <a:tabLst/>
              <a:defRPr/>
            </a:pPr>
            <a:fld id="{E00B6E52-F07A-44C8-B7AE-D6EEC3D50429}" type="slidenum">
              <a:rPr kumimoji="0" lang="en-CA"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90000"/>
                </a:lnSpc>
                <a:spcBef>
                  <a:spcPct val="0"/>
                </a:spcBef>
                <a:spcAft>
                  <a:spcPct val="37000"/>
                </a:spcAft>
                <a:buClrTx/>
                <a:buSzTx/>
                <a:buFontTx/>
                <a:buNone/>
                <a:tabLst/>
                <a:defRPr/>
              </a:pPr>
              <a:t>13</a:t>
            </a:fld>
            <a:endParaRPr kumimoji="0" lang="en-CA"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33198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457200" y="6356350"/>
            <a:ext cx="2133600" cy="365125"/>
          </a:xfrm>
          <a:prstGeom prst="rect">
            <a:avLst/>
          </a:prstGeom>
        </p:spPr>
        <p:txBody>
          <a:bodyPr/>
          <a:lstStyle/>
          <a:p>
            <a:pPr marL="0" marR="0" lvl="0" indent="0" algn="r" defTabSz="914400" rtl="0" eaLnBrk="1" fontAlgn="base" latinLnBrk="0" hangingPunct="1">
              <a:lnSpc>
                <a:spcPct val="90000"/>
              </a:lnSpc>
              <a:spcBef>
                <a:spcPct val="0"/>
              </a:spcBef>
              <a:spcAft>
                <a:spcPct val="37000"/>
              </a:spcAft>
              <a:buClrTx/>
              <a:buSzTx/>
              <a:buFontTx/>
              <a:buNone/>
              <a:tabLst/>
              <a:defRPr/>
            </a:pPr>
            <a:fld id="{E00B6E52-F07A-44C8-B7AE-D6EEC3D50429}" type="slidenum">
              <a:rPr kumimoji="0" lang="en-CA" sz="1200" b="0" i="0" u="none" strike="noStrike" kern="1200" cap="none" spc="0" normalizeH="0" baseline="0" noProof="0" smtClean="0">
                <a:ln>
                  <a:noFill/>
                </a:ln>
                <a:solidFill>
                  <a:srgbClr val="969696"/>
                </a:solidFill>
                <a:effectLst/>
                <a:uLnTx/>
                <a:uFillTx/>
                <a:latin typeface="Arial"/>
                <a:ea typeface="+mn-ea"/>
                <a:cs typeface="+mn-cs"/>
              </a:rPr>
              <a:pPr marL="0" marR="0" lvl="0" indent="0" algn="r" defTabSz="914400" rtl="0" eaLnBrk="1" fontAlgn="base" latinLnBrk="0" hangingPunct="1">
                <a:lnSpc>
                  <a:spcPct val="90000"/>
                </a:lnSpc>
                <a:spcBef>
                  <a:spcPct val="0"/>
                </a:spcBef>
                <a:spcAft>
                  <a:spcPct val="37000"/>
                </a:spcAft>
                <a:buClrTx/>
                <a:buSzTx/>
                <a:buFontTx/>
                <a:buNone/>
                <a:tabLst/>
                <a:defRPr/>
              </a:pPr>
              <a:t>14</a:t>
            </a:fld>
            <a:endParaRPr kumimoji="0" lang="en-CA" sz="1200" b="0" i="0" u="none" strike="noStrike" kern="1200" cap="none" spc="0" normalizeH="0" baseline="0" noProof="0" dirty="0">
              <a:ln>
                <a:noFill/>
              </a:ln>
              <a:solidFill>
                <a:srgbClr val="969696"/>
              </a:solidFill>
              <a:effectLst/>
              <a:uLnTx/>
              <a:uFillTx/>
              <a:latin typeface="Arial"/>
              <a:ea typeface="+mn-ea"/>
              <a:cs typeface="+mn-cs"/>
            </a:endParaRPr>
          </a:p>
        </p:txBody>
      </p:sp>
      <p:sp>
        <p:nvSpPr>
          <p:cNvPr id="5" name="Slide Number Placeholder 2"/>
          <p:cNvSpPr>
            <a:spLocks noGrp="1"/>
          </p:cNvSpPr>
          <p:nvPr>
            <p:ph type="sldNum" sz="quarter" idx="4294967295"/>
          </p:nvPr>
        </p:nvSpPr>
        <p:spPr>
          <a:xfrm>
            <a:off x="7010400" y="6248400"/>
            <a:ext cx="2133600" cy="365125"/>
          </a:xfrm>
          <a:prstGeom prst="rect">
            <a:avLst/>
          </a:prstGeom>
        </p:spPr>
        <p:txBody>
          <a:bodyPr/>
          <a:lstStyle/>
          <a:p>
            <a:pPr marL="0" marR="0" lvl="0" indent="0" algn="r" defTabSz="914400" rtl="0" eaLnBrk="1" fontAlgn="base" latinLnBrk="0" hangingPunct="1">
              <a:lnSpc>
                <a:spcPct val="90000"/>
              </a:lnSpc>
              <a:spcBef>
                <a:spcPct val="0"/>
              </a:spcBef>
              <a:spcAft>
                <a:spcPct val="37000"/>
              </a:spcAft>
              <a:buClrTx/>
              <a:buSzTx/>
              <a:buFontTx/>
              <a:buNone/>
              <a:tabLst/>
              <a:defRPr/>
            </a:pPr>
            <a:fld id="{E00B6E52-F07A-44C8-B7AE-D6EEC3D50429}" type="slidenum">
              <a:rPr kumimoji="0" lang="en-CA" sz="1600" b="0" i="0" u="none" strike="noStrike" kern="1200" cap="none" spc="0" normalizeH="0" baseline="0" noProof="0" smtClean="0">
                <a:ln>
                  <a:noFill/>
                </a:ln>
                <a:solidFill>
                  <a:srgbClr val="969696"/>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90000"/>
                </a:lnSpc>
                <a:spcBef>
                  <a:spcPct val="0"/>
                </a:spcBef>
                <a:spcAft>
                  <a:spcPct val="37000"/>
                </a:spcAft>
                <a:buClrTx/>
                <a:buSzTx/>
                <a:buFontTx/>
                <a:buNone/>
                <a:tabLst/>
                <a:defRPr/>
              </a:pPr>
              <a:t>14</a:t>
            </a:fld>
            <a:endParaRPr kumimoji="0" lang="en-CA" sz="1600" b="0" i="0" u="none" strike="noStrike" kern="1200" cap="none" spc="0" normalizeH="0" baseline="0" noProof="0" dirty="0">
              <a:ln>
                <a:noFill/>
              </a:ln>
              <a:solidFill>
                <a:srgbClr val="969696"/>
              </a:solidFill>
              <a:effectLst/>
              <a:uLnTx/>
              <a:uFillTx/>
              <a:latin typeface="Arial" panose="020B0604020202020204" pitchFamily="34" charset="0"/>
              <a:ea typeface="+mn-ea"/>
              <a:cs typeface="Arial" panose="020B0604020202020204" pitchFamily="34" charset="0"/>
            </a:endParaRPr>
          </a:p>
        </p:txBody>
      </p:sp>
      <p:pic>
        <p:nvPicPr>
          <p:cNvPr id="3" name="Picture 5">
            <a:extLst>
              <a:ext uri="{FF2B5EF4-FFF2-40B4-BE49-F238E27FC236}">
                <a16:creationId xmlns:a16="http://schemas.microsoft.com/office/drawing/2014/main" id="{FF21849B-4814-4A3E-99E7-0243B0D8072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4" name="Rectangle 3"/>
          <p:cNvSpPr/>
          <p:nvPr/>
        </p:nvSpPr>
        <p:spPr>
          <a:xfrm>
            <a:off x="4114800" y="1143000"/>
            <a:ext cx="4572000" cy="646331"/>
          </a:xfrm>
          <a:prstGeom prst="rect">
            <a:avLst/>
          </a:prstGeom>
        </p:spPr>
        <p:txBody>
          <a:bodyPr>
            <a:spAutoFit/>
          </a:bodyPr>
          <a:lstStyle/>
          <a:p>
            <a:pPr marL="190500" marR="0" lvl="0" indent="-190500" algn="ctr" defTabSz="914400" rtl="0" eaLnBrk="1" fontAlgn="base" latinLnBrk="0" hangingPunct="1">
              <a:lnSpc>
                <a:spcPct val="100000"/>
              </a:lnSpc>
              <a:spcBef>
                <a:spcPct val="0"/>
              </a:spcBef>
              <a:spcAft>
                <a:spcPct val="37000"/>
              </a:spcAft>
              <a:buClrTx/>
              <a:buSzTx/>
              <a:buFontTx/>
              <a:buNone/>
              <a:tabLst>
                <a:tab pos="5715000" algn="l"/>
              </a:tabLst>
              <a:defRPr/>
            </a:pPr>
            <a:endParaRPr kumimoji="0" lang="en-CA" sz="3600" b="1" i="0" u="none" strike="noStrike" kern="0" cap="none" spc="0" normalizeH="0" baseline="0" noProof="0" dirty="0">
              <a:ln>
                <a:noFill/>
              </a:ln>
              <a:solidFill>
                <a:srgbClr val="FFCC00"/>
              </a:solidFill>
              <a:effectLst/>
              <a:uLnTx/>
              <a:uFillTx/>
              <a:latin typeface="Arial"/>
              <a:ea typeface="+mn-ea"/>
              <a:cs typeface="+mn-cs"/>
            </a:endParaRPr>
          </a:p>
        </p:txBody>
      </p:sp>
      <p:sp>
        <p:nvSpPr>
          <p:cNvPr id="6" name="Rectangle 5"/>
          <p:cNvSpPr/>
          <p:nvPr/>
        </p:nvSpPr>
        <p:spPr>
          <a:xfrm>
            <a:off x="0" y="990600"/>
            <a:ext cx="4572000" cy="590931"/>
          </a:xfrm>
          <a:prstGeom prst="rect">
            <a:avLst/>
          </a:prstGeom>
        </p:spPr>
        <p:txBody>
          <a:bodyPr>
            <a:spAutoFit/>
          </a:bodyPr>
          <a:lstStyle/>
          <a:p>
            <a:pPr marL="0" marR="0" lvl="0" indent="0" algn="ctr" defTabSz="914400" rtl="0" eaLnBrk="1" fontAlgn="base" latinLnBrk="0" hangingPunct="1">
              <a:lnSpc>
                <a:spcPct val="90000"/>
              </a:lnSpc>
              <a:spcBef>
                <a:spcPct val="0"/>
              </a:spcBef>
              <a:spcAft>
                <a:spcPct val="37000"/>
              </a:spcAft>
              <a:buClrTx/>
              <a:buSzTx/>
              <a:buFontTx/>
              <a:buNone/>
              <a:tabLst/>
              <a:defRPr/>
            </a:pPr>
            <a:r>
              <a:rPr kumimoji="0" lang="en-US" sz="3600" b="1" i="0" u="none" strike="noStrike" kern="1200" cap="none" spc="0" normalizeH="0" baseline="0" noProof="0" dirty="0">
                <a:ln>
                  <a:noFill/>
                </a:ln>
                <a:solidFill>
                  <a:srgbClr val="FFCC00"/>
                </a:solidFill>
                <a:effectLst/>
                <a:uLnTx/>
                <a:uFillTx/>
                <a:latin typeface="Arial" panose="020B0604020202020204" pitchFamily="34" charset="0"/>
                <a:ea typeface="+mn-ea"/>
                <a:cs typeface="Arial" panose="020B0604020202020204" pitchFamily="34" charset="0"/>
              </a:rPr>
              <a:t> </a:t>
            </a:r>
            <a:endParaRPr kumimoji="0" lang="en-CA" sz="3600" b="1" i="0" u="none" strike="noStrike" kern="1200" cap="none" spc="0" normalizeH="0" baseline="0" noProof="0" dirty="0">
              <a:ln>
                <a:noFill/>
              </a:ln>
              <a:solidFill>
                <a:srgbClr val="FFCC00"/>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152400" y="381000"/>
            <a:ext cx="7467600" cy="3281476"/>
          </a:xfrm>
          <a:prstGeom prst="rect">
            <a:avLst/>
          </a:prstGeom>
        </p:spPr>
        <p:txBody>
          <a:bodyPr wrap="square">
            <a:spAutoFit/>
          </a:bodyPr>
          <a:lstStyle/>
          <a:p>
            <a:pPr marL="0" marR="0" lvl="0" indent="0" algn="l" defTabSz="914400" rtl="0" eaLnBrk="1" fontAlgn="base" latinLnBrk="0" hangingPunct="1">
              <a:lnSpc>
                <a:spcPct val="90000"/>
              </a:lnSpc>
              <a:spcBef>
                <a:spcPct val="0"/>
              </a:spcBef>
              <a:spcAft>
                <a:spcPct val="37000"/>
              </a:spcAft>
              <a:buClrTx/>
              <a:buSzTx/>
              <a:buFontTx/>
              <a:buNone/>
              <a:tabLst/>
              <a:defRPr/>
            </a:pPr>
            <a:r>
              <a:rPr kumimoji="0" lang="en-US" sz="4400" b="1" i="0" u="none" strike="noStrike" kern="1200" cap="none" spc="0" normalizeH="0" baseline="0" noProof="0" dirty="0" err="1">
                <a:ln>
                  <a:noFill/>
                </a:ln>
                <a:solidFill>
                  <a:srgbClr val="E7B900">
                    <a:lumMod val="60000"/>
                    <a:lumOff val="40000"/>
                  </a:srgbClr>
                </a:solidFill>
                <a:effectLst/>
                <a:uLnTx/>
                <a:uFillTx/>
                <a:latin typeface="Pigiarniq Light" panose="02000303020000020004" pitchFamily="2" charset="0"/>
              </a:rPr>
              <a:t>L</a:t>
            </a:r>
            <a:r>
              <a:rPr kumimoji="0" lang="en-US" sz="4400" b="1" i="0" u="none" strike="noStrike" kern="1200" cap="none" spc="0" normalizeH="0" baseline="30000" noProof="0" dirty="0" err="1">
                <a:ln>
                  <a:noFill/>
                </a:ln>
                <a:solidFill>
                  <a:srgbClr val="E7B900">
                    <a:lumMod val="60000"/>
                    <a:lumOff val="40000"/>
                  </a:srgbClr>
                </a:solidFill>
                <a:effectLst/>
                <a:uLnTx/>
                <a:uFillTx/>
                <a:latin typeface="Pigiarniq Light" panose="02000303020000020004" pitchFamily="2" charset="0"/>
              </a:rPr>
              <a:t>c</a:t>
            </a:r>
            <a:r>
              <a:rPr kumimoji="0" lang="iu-Cans-CA" sz="4400" b="1" i="0" u="none" strike="noStrike" kern="1200" cap="none" spc="0" normalizeH="0" baseline="0" noProof="0" dirty="0">
                <a:ln>
                  <a:noFill/>
                </a:ln>
                <a:solidFill>
                  <a:srgbClr val="E7B900">
                    <a:lumMod val="60000"/>
                    <a:lumOff val="40000"/>
                  </a:srgbClr>
                </a:solidFill>
                <a:effectLst/>
                <a:uLnTx/>
                <a:uFillTx/>
                <a:latin typeface="Pigiarniq Light" panose="02000303020000020004" pitchFamily="2" charset="0"/>
              </a:rPr>
              <a:t>ᓇ</a:t>
            </a:r>
            <a:r>
              <a:rPr kumimoji="0" lang="en-US" sz="4400" b="1" i="0" u="none" strike="noStrike" kern="1200" cap="none" spc="0" normalizeH="0" baseline="0" noProof="0" dirty="0">
                <a:ln>
                  <a:noFill/>
                </a:ln>
                <a:solidFill>
                  <a:srgbClr val="E7B900">
                    <a:lumMod val="60000"/>
                    <a:lumOff val="40000"/>
                  </a:srgbClr>
                </a:solidFill>
                <a:effectLst/>
                <a:uLnTx/>
                <a:uFillTx/>
                <a:latin typeface="Pigiarniq Light" panose="02000303020000020004" pitchFamily="2" charset="0"/>
              </a:rPr>
              <a:t> </a:t>
            </a:r>
            <a:r>
              <a:rPr kumimoji="0" lang="en-US" altLang="en-US" sz="4400" b="1" i="0" u="none" strike="noStrike" kern="1200" cap="none" spc="0" normalizeH="0" baseline="0" noProof="0" dirty="0" err="1">
                <a:ln>
                  <a:noFill/>
                </a:ln>
                <a:solidFill>
                  <a:srgbClr val="E7B900">
                    <a:lumMod val="60000"/>
                    <a:lumOff val="40000"/>
                  </a:srgbClr>
                </a:solidFill>
                <a:effectLst/>
                <a:uLnTx/>
                <a:uFillTx/>
                <a:latin typeface="Verdana" pitchFamily="34" charset="0"/>
                <a:ea typeface="+mn-ea"/>
                <a:cs typeface="+mn-cs"/>
              </a:rPr>
              <a:t>Matna</a:t>
            </a:r>
            <a:r>
              <a:rPr kumimoji="0" lang="en-US" altLang="en-US" sz="4400" b="1" i="0" u="none" strike="noStrike" kern="1200" cap="none" spc="0" normalizeH="0" baseline="0" noProof="0" dirty="0">
                <a:ln>
                  <a:noFill/>
                </a:ln>
                <a:solidFill>
                  <a:srgbClr val="E7B900">
                    <a:lumMod val="60000"/>
                    <a:lumOff val="40000"/>
                  </a:srgbClr>
                </a:solidFill>
                <a:effectLst/>
                <a:uLnTx/>
                <a:uFillTx/>
                <a:latin typeface="Verdana" pitchFamily="34" charset="0"/>
                <a:ea typeface="+mn-ea"/>
                <a:cs typeface="+mn-cs"/>
              </a:rPr>
              <a:t> </a:t>
            </a:r>
          </a:p>
          <a:p>
            <a:pPr marL="0" marR="0" lvl="0" indent="0" algn="l" defTabSz="914400" rtl="0" eaLnBrk="1" fontAlgn="base" latinLnBrk="0" hangingPunct="1">
              <a:lnSpc>
                <a:spcPct val="90000"/>
              </a:lnSpc>
              <a:spcBef>
                <a:spcPct val="0"/>
              </a:spcBef>
              <a:spcAft>
                <a:spcPct val="37000"/>
              </a:spcAft>
              <a:buClrTx/>
              <a:buSzTx/>
              <a:buFontTx/>
              <a:buNone/>
              <a:tabLst/>
              <a:defRPr/>
            </a:pPr>
            <a:r>
              <a:rPr kumimoji="0" lang="en-CA" altLang="en-US" sz="4400" b="1" i="0" u="none" strike="noStrike" kern="1200" cap="none" spc="0" normalizeH="0" baseline="0" noProof="0" dirty="0" err="1">
                <a:ln>
                  <a:noFill/>
                </a:ln>
                <a:solidFill>
                  <a:srgbClr val="E7B900">
                    <a:lumMod val="60000"/>
                    <a:lumOff val="40000"/>
                  </a:srgbClr>
                </a:solidFill>
                <a:effectLst/>
                <a:uLnTx/>
                <a:uFillTx/>
                <a:latin typeface="Pigiarniq Light" panose="02000303020000020004" pitchFamily="2" charset="0"/>
                <a:ea typeface="Verdana" panose="020B0604030504040204" pitchFamily="34" charset="0"/>
                <a:cs typeface="Verdana" panose="020B0604030504040204" pitchFamily="34" charset="0"/>
              </a:rPr>
              <a:t>ᖁᔭᓐᓇᒦᒃ</a:t>
            </a:r>
            <a:r>
              <a:rPr kumimoji="0" lang="en-CA" altLang="en-US" sz="4400" b="1" i="0" u="none" strike="noStrike" kern="1200" cap="none" spc="0" normalizeH="0" baseline="0" noProof="0" dirty="0">
                <a:ln>
                  <a:noFill/>
                </a:ln>
                <a:solidFill>
                  <a:srgbClr val="E7B900">
                    <a:lumMod val="60000"/>
                    <a:lumOff val="40000"/>
                  </a:srgbClr>
                </a:solidFill>
                <a:effectLst/>
                <a:uLnTx/>
                <a:uFillTx/>
                <a:latin typeface="Verdana" pitchFamily="34" charset="0"/>
                <a:ea typeface="Verdana" panose="020B0604030504040204" pitchFamily="34" charset="0"/>
                <a:cs typeface="Verdana" panose="020B0604030504040204" pitchFamily="34" charset="0"/>
              </a:rPr>
              <a:t> </a:t>
            </a:r>
            <a:r>
              <a:rPr kumimoji="0" lang="en-US" altLang="en-US" sz="4400" b="1" i="0" u="none" strike="noStrike" kern="1200" cap="none" spc="0" normalizeH="0" baseline="0" noProof="0" dirty="0" err="1">
                <a:ln>
                  <a:noFill/>
                </a:ln>
                <a:solidFill>
                  <a:srgbClr val="E7B900">
                    <a:lumMod val="60000"/>
                    <a:lumOff val="40000"/>
                  </a:srgbClr>
                </a:solidFill>
                <a:effectLst/>
                <a:uLnTx/>
                <a:uFillTx/>
                <a:latin typeface="Verdana" pitchFamily="34" charset="0"/>
                <a:ea typeface="+mn-ea"/>
                <a:cs typeface="+mn-cs"/>
              </a:rPr>
              <a:t>Qujannamiik</a:t>
            </a:r>
            <a:endParaRPr kumimoji="0" lang="en-US" altLang="en-US" sz="4400" b="1" i="0" u="none" strike="noStrike" kern="1200" cap="none" spc="0" normalizeH="0" baseline="0" noProof="0" dirty="0">
              <a:ln>
                <a:noFill/>
              </a:ln>
              <a:solidFill>
                <a:srgbClr val="E7B900">
                  <a:lumMod val="60000"/>
                  <a:lumOff val="40000"/>
                </a:srgbClr>
              </a:solidFill>
              <a:effectLst/>
              <a:uLnTx/>
              <a:uFillTx/>
              <a:latin typeface="Verdana" pitchFamily="34" charset="0"/>
              <a:ea typeface="+mn-ea"/>
              <a:cs typeface="+mn-cs"/>
            </a:endParaRPr>
          </a:p>
          <a:p>
            <a:pPr marL="0" marR="0" lvl="0" indent="0" algn="l" defTabSz="914400" rtl="0" eaLnBrk="1" fontAlgn="base" latinLnBrk="0" hangingPunct="1">
              <a:lnSpc>
                <a:spcPct val="90000"/>
              </a:lnSpc>
              <a:spcBef>
                <a:spcPct val="0"/>
              </a:spcBef>
              <a:spcAft>
                <a:spcPct val="37000"/>
              </a:spcAft>
              <a:buClrTx/>
              <a:buSzTx/>
              <a:buFontTx/>
              <a:buNone/>
              <a:tabLst/>
              <a:defRPr/>
            </a:pPr>
            <a:r>
              <a:rPr kumimoji="0" lang="en-US" altLang="en-US" sz="4400" b="1" i="0" u="none" strike="noStrike" kern="1200" cap="none" spc="0" normalizeH="0" baseline="0" noProof="0" dirty="0">
                <a:ln>
                  <a:noFill/>
                </a:ln>
                <a:solidFill>
                  <a:srgbClr val="E7B900">
                    <a:lumMod val="60000"/>
                    <a:lumOff val="40000"/>
                  </a:srgbClr>
                </a:solidFill>
                <a:effectLst/>
                <a:uLnTx/>
                <a:uFillTx/>
                <a:latin typeface="Verdana" pitchFamily="34" charset="0"/>
                <a:ea typeface="+mn-ea"/>
                <a:cs typeface="+mn-cs"/>
              </a:rPr>
              <a:t>Thank you</a:t>
            </a:r>
          </a:p>
          <a:p>
            <a:pPr marL="0" marR="0" lvl="0" indent="0" algn="l" defTabSz="914400" rtl="0" eaLnBrk="1" fontAlgn="base" latinLnBrk="0" hangingPunct="1">
              <a:lnSpc>
                <a:spcPct val="90000"/>
              </a:lnSpc>
              <a:spcBef>
                <a:spcPct val="0"/>
              </a:spcBef>
              <a:spcAft>
                <a:spcPct val="37000"/>
              </a:spcAft>
              <a:buClrTx/>
              <a:buSzTx/>
              <a:buFontTx/>
              <a:buNone/>
              <a:tabLst/>
              <a:defRPr/>
            </a:pPr>
            <a:r>
              <a:rPr kumimoji="0" lang="en-US" altLang="en-US" sz="4400" b="1" i="0" u="none" strike="noStrike" kern="1200" cap="none" spc="0" normalizeH="0" baseline="0" noProof="0" dirty="0">
                <a:ln>
                  <a:noFill/>
                </a:ln>
                <a:solidFill>
                  <a:srgbClr val="E7B900">
                    <a:lumMod val="60000"/>
                    <a:lumOff val="40000"/>
                  </a:srgbClr>
                </a:solidFill>
                <a:effectLst/>
                <a:uLnTx/>
                <a:uFillTx/>
                <a:latin typeface="Verdana" pitchFamily="34" charset="0"/>
                <a:ea typeface="+mn-ea"/>
                <a:cs typeface="+mn-cs"/>
              </a:rPr>
              <a:t>Merci</a:t>
            </a:r>
          </a:p>
        </p:txBody>
      </p:sp>
    </p:spTree>
    <p:extLst>
      <p:ext uri="{BB962C8B-B14F-4D97-AF65-F5344CB8AC3E}">
        <p14:creationId xmlns:p14="http://schemas.microsoft.com/office/powerpoint/2010/main" val="3495882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10539" y="342900"/>
            <a:ext cx="3645406" cy="304800"/>
          </a:xfrm>
        </p:spPr>
        <p:txBody>
          <a:bodyPr>
            <a:noAutofit/>
          </a:bodyPr>
          <a:lstStyle/>
          <a:p>
            <a:pPr algn="l"/>
            <a:r>
              <a:rPr lang="iu-Cans-CA" b="1" dirty="0">
                <a:latin typeface="Gadugi" panose="020B0502040204020203" pitchFamily="34" charset="0"/>
                <a:ea typeface="Gadugi" panose="020B0502040204020203" pitchFamily="34" charset="0"/>
                <a:cs typeface="Arial" panose="020B0604020202020204" pitchFamily="34" charset="0"/>
              </a:rPr>
              <a:t>ᐱᔾᔪᑕᐅᔪᑦ</a:t>
            </a:r>
            <a:endParaRPr lang="en-US" b="1" dirty="0">
              <a:latin typeface="Gadugi" panose="020B0502040204020203" pitchFamily="34" charset="0"/>
              <a:ea typeface="Gadugi" panose="020B0502040204020203" pitchFamily="34" charset="0"/>
              <a:cs typeface="Arial" panose="020B0604020202020204" pitchFamily="34" charset="0"/>
            </a:endParaRPr>
          </a:p>
        </p:txBody>
      </p:sp>
      <p:sp>
        <p:nvSpPr>
          <p:cNvPr id="5" name="Content Placeholder 4"/>
          <p:cNvSpPr>
            <a:spLocks noGrp="1"/>
          </p:cNvSpPr>
          <p:nvPr>
            <p:ph sz="half" idx="1"/>
          </p:nvPr>
        </p:nvSpPr>
        <p:spPr>
          <a:xfrm>
            <a:off x="4876800" y="1012825"/>
            <a:ext cx="4038600" cy="5562600"/>
          </a:xfrm>
        </p:spPr>
        <p:txBody>
          <a:bodyPr>
            <a:normAutofit fontScale="92500" lnSpcReduction="20000"/>
          </a:bodyPr>
          <a:lstStyle/>
          <a:p>
            <a:pPr>
              <a:spcAft>
                <a:spcPts val="1200"/>
              </a:spcAft>
              <a:buFont typeface="Arial" panose="020B0604020202020204" pitchFamily="34" charset="0"/>
              <a:buChar char="•"/>
            </a:pPr>
            <a:r>
              <a:rPr lang="iu-Cans-CA" altLang="en-US" sz="2400" dirty="0">
                <a:latin typeface="Gadugi" panose="020B0502040204020203" pitchFamily="34" charset="0"/>
                <a:ea typeface="Gadugi" panose="020B0502040204020203" pitchFamily="34" charset="0"/>
              </a:rPr>
              <a:t>ᐱᓕᕆᐊᑦ ᐊᒻᒪᓗ ᐱᔭᒃᓴᐅᑏᑦ</a:t>
            </a:r>
            <a:endParaRPr lang="en-US" altLang="en-US" sz="2400" dirty="0">
              <a:latin typeface="Gadugi" panose="020B0502040204020203" pitchFamily="34" charset="0"/>
              <a:ea typeface="Gadugi" panose="020B0502040204020203" pitchFamily="34" charset="0"/>
            </a:endParaRPr>
          </a:p>
          <a:p>
            <a:pPr>
              <a:spcAft>
                <a:spcPts val="1200"/>
              </a:spcAft>
              <a:buFont typeface="Arial" panose="020B0604020202020204" pitchFamily="34" charset="0"/>
              <a:buChar char="•"/>
            </a:pPr>
            <a:r>
              <a:rPr lang="iu-Cans-CA" altLang="en-US" sz="2400" dirty="0">
                <a:latin typeface="Gadugi" panose="020B0502040204020203" pitchFamily="34" charset="0"/>
                <a:ea typeface="Gadugi" panose="020B0502040204020203" pitchFamily="34" charset="0"/>
              </a:rPr>
              <a:t>ᐃᑲᔪᖅᑐᑦ ᐃᒪᕐᒧᑦ ᓚᐃᓴᓐᓯᒥᒃ ᕿᒥᕐᕈᓂᕐᒧᑦ</a:t>
            </a:r>
            <a:endParaRPr lang="en-US" altLang="en-US" sz="2400" dirty="0">
              <a:latin typeface="Gadugi" panose="020B0502040204020203" pitchFamily="34" charset="0"/>
              <a:ea typeface="Gadugi" panose="020B0502040204020203" pitchFamily="34" charset="0"/>
            </a:endParaRPr>
          </a:p>
          <a:p>
            <a:pPr>
              <a:spcAft>
                <a:spcPts val="1200"/>
              </a:spcAft>
              <a:buFont typeface="Arial" panose="020B0604020202020204" pitchFamily="34" charset="0"/>
              <a:buChar char="•"/>
            </a:pPr>
            <a:r>
              <a:rPr lang="iu-Cans-CA" altLang="en-US" sz="2400" dirty="0">
                <a:latin typeface="Gadugi" panose="020B0502040204020203" pitchFamily="34" charset="0"/>
                <a:ea typeface="Gadugi" panose="020B0502040204020203" pitchFamily="34" charset="0"/>
              </a:rPr>
              <a:t>ᐱᔾᔪᑏᑦ ᐅᖃᐅᓯᐅᔪᑦ</a:t>
            </a:r>
            <a:r>
              <a:rPr lang="en-US" altLang="en-US" sz="2400" dirty="0">
                <a:latin typeface="Gadugi" panose="020B0502040204020203" pitchFamily="34" charset="0"/>
                <a:ea typeface="Gadugi" panose="020B0502040204020203" pitchFamily="34" charset="0"/>
              </a:rPr>
              <a:t>:</a:t>
            </a:r>
          </a:p>
          <a:p>
            <a:pPr marL="706438" lvl="1" indent="-514350">
              <a:lnSpc>
                <a:spcPct val="120000"/>
              </a:lnSpc>
              <a:spcAft>
                <a:spcPts val="300"/>
              </a:spcAft>
              <a:buFont typeface="+mj-lt"/>
              <a:buAutoNum type="romanUcPeriod"/>
            </a:pPr>
            <a:r>
              <a:rPr lang="iu-Cans-CA" sz="1600" dirty="0">
                <a:latin typeface="Gadugi" panose="020B0502040204020203" pitchFamily="34" charset="0"/>
                <a:ea typeface="Gadugi" panose="020B0502040204020203" pitchFamily="34" charset="0"/>
              </a:rPr>
              <a:t>ᑲᑎᖦᖢᒋ ᓄᖑᑎᖅᓯᒪᔪᑦ ᓯᑎᔪᑦ</a:t>
            </a:r>
            <a:r>
              <a:rPr lang="en-US" sz="1600" dirty="0">
                <a:latin typeface="Gadugi" panose="020B0502040204020203" pitchFamily="34" charset="0"/>
                <a:ea typeface="Gadugi" panose="020B0502040204020203" pitchFamily="34" charset="0"/>
              </a:rPr>
              <a:t> (TDS) </a:t>
            </a:r>
            <a:r>
              <a:rPr lang="iu-Cans-CA" sz="1600" dirty="0">
                <a:latin typeface="Gadugi" panose="020B0502040204020203" pitchFamily="34" charset="0"/>
                <a:ea typeface="Gadugi" panose="020B0502040204020203" pitchFamily="34" charset="0"/>
              </a:rPr>
              <a:t>ᑎᑭᐅᑎᓃᑦ</a:t>
            </a:r>
            <a:endParaRPr lang="en-US" sz="1600" dirty="0">
              <a:latin typeface="Gadugi" panose="020B0502040204020203" pitchFamily="34" charset="0"/>
              <a:ea typeface="Gadugi" panose="020B0502040204020203" pitchFamily="34" charset="0"/>
            </a:endParaRPr>
          </a:p>
          <a:p>
            <a:pPr marL="706438" lvl="1" indent="-514350">
              <a:lnSpc>
                <a:spcPct val="120000"/>
              </a:lnSpc>
              <a:spcAft>
                <a:spcPts val="300"/>
              </a:spcAft>
              <a:buFont typeface="+mj-lt"/>
              <a:buAutoNum type="romanUcPeriod"/>
            </a:pPr>
            <a:r>
              <a:rPr lang="iu-Cans-CA" sz="1600" dirty="0">
                <a:latin typeface="Gadugi" panose="020B0502040204020203" pitchFamily="34" charset="0"/>
                <a:ea typeface="Gadugi" panose="020B0502040204020203" pitchFamily="34" charset="0"/>
              </a:rPr>
              <a:t>ᐱᓕᕆᓃᑦ ᐱᔾᔪᑎᖃᖅᑐᑦ ᐱᑕᖃᕐᕕᐅᔪᒃᑲᓐᓂᕐᓄᑦ</a:t>
            </a:r>
            <a:endParaRPr lang="en-US" sz="1600" dirty="0">
              <a:latin typeface="Gadugi" panose="020B0502040204020203" pitchFamily="34" charset="0"/>
              <a:ea typeface="Gadugi" panose="020B0502040204020203" pitchFamily="34" charset="0"/>
            </a:endParaRPr>
          </a:p>
          <a:p>
            <a:pPr marL="706438" lvl="1" indent="-514350">
              <a:lnSpc>
                <a:spcPct val="120000"/>
              </a:lnSpc>
              <a:spcAft>
                <a:spcPts val="300"/>
              </a:spcAft>
              <a:buFont typeface="+mj-lt"/>
              <a:buAutoNum type="romanUcPeriod"/>
            </a:pPr>
            <a:r>
              <a:rPr lang="iu-Cans-CA" sz="1600" dirty="0">
                <a:latin typeface="Gadugi" panose="020B0502040204020203" pitchFamily="34" charset="0"/>
                <a:ea typeface="Gadugi" panose="020B0502040204020203" pitchFamily="34" charset="0"/>
              </a:rPr>
              <a:t>ᐃᒪᐅᑉ ᐃᒡᓗᒌᖕᓂᕆᔭᖓ ᐊᒻᒪᓗ ᖃᓄᐃᓐᓂᕐᒧᑦ ᓇᓗᓇᐃᖅᓯᓃᑦ</a:t>
            </a:r>
            <a:endParaRPr lang="en-US" sz="1600" dirty="0">
              <a:latin typeface="Gadugi" panose="020B0502040204020203" pitchFamily="34" charset="0"/>
              <a:ea typeface="Gadugi" panose="020B0502040204020203" pitchFamily="34" charset="0"/>
            </a:endParaRPr>
          </a:p>
          <a:p>
            <a:pPr marL="706438" lvl="1" indent="-514350">
              <a:lnSpc>
                <a:spcPct val="120000"/>
              </a:lnSpc>
              <a:spcAft>
                <a:spcPts val="300"/>
              </a:spcAft>
              <a:buFont typeface="+mj-lt"/>
              <a:buAutoNum type="romanUcPeriod"/>
            </a:pPr>
            <a:r>
              <a:rPr lang="en-US" sz="1600" dirty="0">
                <a:latin typeface="Gadugi" panose="020B0502040204020203" pitchFamily="34" charset="0"/>
                <a:ea typeface="Gadugi" panose="020B0502040204020203" pitchFamily="34" charset="0"/>
              </a:rPr>
              <a:t>WRSF3 </a:t>
            </a:r>
            <a:r>
              <a:rPr lang="iu-Cans-CA" sz="1600" dirty="0">
                <a:latin typeface="Gadugi" panose="020B0502040204020203" pitchFamily="34" charset="0"/>
                <a:ea typeface="Gadugi" panose="020B0502040204020203" pitchFamily="34" charset="0"/>
              </a:rPr>
              <a:t>ᐊᖏᒡᓕᒋᐊᖅᑕᐅᓂᖓᓄᑦ ᐅᑉᓗᒥᒨᓕᖅᓯᒪᔪᖅ ᐊᒃᑕᑯᓂᒃ ᐊᐅᓚᑦᑎᓂᕐᒧᑦ ᖃᓄᖅᑑᕆᓂᖅ</a:t>
            </a:r>
            <a:r>
              <a:rPr lang="en-US" sz="1600" dirty="0">
                <a:latin typeface="Gadugi" panose="020B0502040204020203" pitchFamily="34" charset="0"/>
                <a:ea typeface="Gadugi" panose="020B0502040204020203" pitchFamily="34" charset="0"/>
              </a:rPr>
              <a:t> </a:t>
            </a:r>
          </a:p>
          <a:p>
            <a:pPr marL="706438" lvl="1" indent="-514350">
              <a:lnSpc>
                <a:spcPct val="120000"/>
              </a:lnSpc>
              <a:spcAft>
                <a:spcPts val="300"/>
              </a:spcAft>
              <a:buFont typeface="+mj-lt"/>
              <a:buAutoNum type="romanUcPeriod"/>
            </a:pPr>
            <a:r>
              <a:rPr lang="iu-Cans-CA" sz="1600" dirty="0">
                <a:latin typeface="Gadugi" panose="020B0502040204020203" pitchFamily="34" charset="0"/>
                <a:ea typeface="Gadugi" panose="020B0502040204020203" pitchFamily="34" charset="0"/>
              </a:rPr>
              <a:t>ᓇᓗᓇᐃᖅᑕᐅᓂᖓ ᑐᒃᓯᕋᐅᑕᐅᔪᖅ</a:t>
            </a:r>
            <a:r>
              <a:rPr lang="en-US" sz="1600" dirty="0">
                <a:latin typeface="Gadugi" panose="020B0502040204020203" pitchFamily="34" charset="0"/>
                <a:ea typeface="Gadugi" panose="020B0502040204020203" pitchFamily="34" charset="0"/>
              </a:rPr>
              <a:t> TDS</a:t>
            </a:r>
            <a:r>
              <a:rPr lang="iu-Cans-CA" sz="1600" dirty="0">
                <a:latin typeface="Gadugi" panose="020B0502040204020203" pitchFamily="34" charset="0"/>
                <a:ea typeface="Gadugi" panose="020B0502040204020203" pitchFamily="34" charset="0"/>
              </a:rPr>
              <a:t>-ᓂᒃ</a:t>
            </a:r>
            <a:r>
              <a:rPr lang="en-US" sz="1600" dirty="0">
                <a:latin typeface="Gadugi" panose="020B0502040204020203" pitchFamily="34" charset="0"/>
                <a:ea typeface="Gadugi" panose="020B0502040204020203" pitchFamily="34" charset="0"/>
              </a:rPr>
              <a:t> </a:t>
            </a:r>
            <a:r>
              <a:rPr lang="iu-Cans-CA" sz="1600" dirty="0">
                <a:latin typeface="Gadugi" panose="020B0502040204020203" pitchFamily="34" charset="0"/>
                <a:ea typeface="Gadugi" panose="020B0502040204020203" pitchFamily="34" charset="0"/>
              </a:rPr>
              <a:t>ᑯᕕᓯᑎᑦᑎᓂᕐᒨᖓᔪᓄᑦ</a:t>
            </a:r>
            <a:endParaRPr lang="en-US" sz="1600" dirty="0">
              <a:latin typeface="Gadugi" panose="020B0502040204020203" pitchFamily="34" charset="0"/>
              <a:ea typeface="Gadugi" panose="020B0502040204020203" pitchFamily="34" charset="0"/>
            </a:endParaRPr>
          </a:p>
          <a:p>
            <a:pPr marL="706438" lvl="1" indent="-514350">
              <a:lnSpc>
                <a:spcPct val="120000"/>
              </a:lnSpc>
              <a:spcAft>
                <a:spcPts val="300"/>
              </a:spcAft>
              <a:buFont typeface="+mj-lt"/>
              <a:buAutoNum type="romanUcPeriod"/>
            </a:pPr>
            <a:r>
              <a:rPr lang="iu-Cans-CA" sz="1600" dirty="0">
                <a:latin typeface="Gadugi" panose="020B0502040204020203" pitchFamily="34" charset="0"/>
                <a:ea typeface="Gadugi" panose="020B0502040204020203" pitchFamily="34" charset="0"/>
              </a:rPr>
              <a:t>ᓄᓇᐅᑉ ᖄᖓᓂᑦ ᐃᒪᕐᒥᒃ ᐊᐅᓚᑦᑎᓂᖅ ᐊᒻᒪᓗ ᓱᑉᓗᓕᒃᑯᑦ ᑯᕕᓯᓂᖅ ᐃᑎᕕᐊᓄᑦ</a:t>
            </a:r>
            <a:r>
              <a:rPr lang="en-US" sz="1600" dirty="0">
                <a:latin typeface="Gadugi" panose="020B0502040204020203" pitchFamily="34" charset="0"/>
                <a:ea typeface="Gadugi" panose="020B0502040204020203" pitchFamily="34" charset="0"/>
              </a:rPr>
              <a:t> </a:t>
            </a:r>
          </a:p>
          <a:p>
            <a:pPr marL="706438" lvl="1" indent="-514350">
              <a:lnSpc>
                <a:spcPct val="120000"/>
              </a:lnSpc>
              <a:spcAft>
                <a:spcPts val="300"/>
              </a:spcAft>
              <a:buFont typeface="+mj-lt"/>
              <a:buAutoNum type="romanUcPeriod"/>
            </a:pPr>
            <a:r>
              <a:rPr lang="iu-Cans-CA" sz="1600" dirty="0">
                <a:latin typeface="Gadugi" panose="020B0502040204020203" pitchFamily="34" charset="0"/>
                <a:ea typeface="Gadugi" panose="020B0502040204020203" pitchFamily="34" charset="0"/>
              </a:rPr>
              <a:t>ᐅᑎᖅᑎᑎᕆᕙᓪᓕᐊᓂᕐᒧᑦ ᒥᐊᓂᖅᓯᓂᕐᒥᒃ ᓇᓚᐅᑦᑖᖅᑕᐅᔪᓄᑦ ᐅᑉᓗᒥᒨᓕᖅᓯᒪᔪᖅ</a:t>
            </a:r>
            <a:endParaRPr lang="en-US" sz="1600" dirty="0">
              <a:latin typeface="Gadugi" panose="020B0502040204020203" pitchFamily="34" charset="0"/>
              <a:ea typeface="Gadugi" panose="020B0502040204020203" pitchFamily="34" charset="0"/>
            </a:endParaRPr>
          </a:p>
          <a:p>
            <a:pPr>
              <a:lnSpc>
                <a:spcPct val="120000"/>
              </a:lnSpc>
              <a:spcAft>
                <a:spcPts val="300"/>
              </a:spcAft>
              <a:buFont typeface="Arial" panose="020B0604020202020204" pitchFamily="34" charset="0"/>
              <a:buChar char="•"/>
            </a:pPr>
            <a:r>
              <a:rPr lang="iu-Cans-CA" altLang="en-US" dirty="0">
                <a:latin typeface="Gadugi" panose="020B0502040204020203" pitchFamily="34" charset="0"/>
                <a:ea typeface="Gadugi" panose="020B0502040204020203" pitchFamily="34" charset="0"/>
              </a:rPr>
              <a:t>ᐱᐊᓂᖕᓂᖅ</a:t>
            </a:r>
            <a:endParaRPr lang="en-US" altLang="en-US" dirty="0">
              <a:latin typeface="Gadugi" panose="020B0502040204020203" pitchFamily="34" charset="0"/>
              <a:ea typeface="Gadugi" panose="020B0502040204020203" pitchFamily="34" charset="0"/>
            </a:endParaRPr>
          </a:p>
        </p:txBody>
      </p:sp>
      <p:sp>
        <p:nvSpPr>
          <p:cNvPr id="6" name="Content Placeholder 5"/>
          <p:cNvSpPr>
            <a:spLocks noGrp="1"/>
          </p:cNvSpPr>
          <p:nvPr>
            <p:ph sz="half" idx="2"/>
          </p:nvPr>
        </p:nvSpPr>
        <p:spPr>
          <a:xfrm>
            <a:off x="4407406" y="1012825"/>
            <a:ext cx="4200017" cy="5845175"/>
          </a:xfrm>
        </p:spPr>
        <p:txBody>
          <a:bodyPr>
            <a:noAutofit/>
          </a:bodyPr>
          <a:lstStyle/>
          <a:p>
            <a:pPr lvl="1">
              <a:spcAft>
                <a:spcPts val="1200"/>
              </a:spcAft>
              <a:buFont typeface="Arial" panose="020B0604020202020204" pitchFamily="34" charset="0"/>
              <a:buChar char="•"/>
            </a:pPr>
            <a:endParaRPr lang="fr-CA" dirty="0">
              <a:latin typeface="Pigiarniq Light" panose="02000303020000020004" pitchFamily="2" charset="0"/>
            </a:endParaRPr>
          </a:p>
          <a:p>
            <a:pPr marL="231775" lvl="0" indent="-231775"/>
            <a:endParaRPr lang="en-US" sz="2000" dirty="0"/>
          </a:p>
        </p:txBody>
      </p:sp>
      <p:sp>
        <p:nvSpPr>
          <p:cNvPr id="3" name="Slide Number Placeholder 2"/>
          <p:cNvSpPr>
            <a:spLocks noGrp="1"/>
          </p:cNvSpPr>
          <p:nvPr>
            <p:ph type="sldNum" sz="quarter" idx="4"/>
          </p:nvPr>
        </p:nvSpPr>
        <p:spPr>
          <a:xfrm>
            <a:off x="6553200" y="6248400"/>
            <a:ext cx="2133600" cy="365125"/>
          </a:xfrm>
          <a:prstGeom prst="rect">
            <a:avLst/>
          </a:prstGeom>
        </p:spPr>
        <p:txBody>
          <a:bodyPr/>
          <a:lstStyle/>
          <a:p>
            <a:pPr marL="0" marR="0" lvl="0" indent="0" algn="r" defTabSz="914400" rtl="0" eaLnBrk="1" fontAlgn="base" latinLnBrk="0" hangingPunct="1">
              <a:lnSpc>
                <a:spcPct val="90000"/>
              </a:lnSpc>
              <a:spcBef>
                <a:spcPct val="0"/>
              </a:spcBef>
              <a:spcAft>
                <a:spcPct val="37000"/>
              </a:spcAft>
              <a:buClrTx/>
              <a:buSzTx/>
              <a:buFontTx/>
              <a:buNone/>
              <a:tabLst/>
              <a:defRPr/>
            </a:pPr>
            <a:fld id="{E00B6E52-F07A-44C8-B7AE-D6EEC3D50429}" type="slidenum">
              <a:rPr kumimoji="0" lang="en-CA"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90000"/>
                </a:lnSpc>
                <a:spcBef>
                  <a:spcPct val="0"/>
                </a:spcBef>
                <a:spcAft>
                  <a:spcPct val="37000"/>
                </a:spcAft>
                <a:buClrTx/>
                <a:buSzTx/>
                <a:buFontTx/>
                <a:buNone/>
                <a:tabLst/>
                <a:defRPr/>
              </a:pPr>
              <a:t>2</a:t>
            </a:fld>
            <a:endParaRPr kumimoji="0" lang="en-CA"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Title 3"/>
          <p:cNvSpPr txBox="1">
            <a:spLocks/>
          </p:cNvSpPr>
          <p:nvPr/>
        </p:nvSpPr>
        <p:spPr>
          <a:xfrm>
            <a:off x="4407406" y="381000"/>
            <a:ext cx="4038600" cy="304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370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Pigiarniq Light" panose="02000303020000020004" pitchFamily="2" charset="0"/>
              <a:cs typeface="Arial" panose="020B0604020202020204" pitchFamily="34" charset="0"/>
            </a:endParaRPr>
          </a:p>
        </p:txBody>
      </p:sp>
      <p:sp>
        <p:nvSpPr>
          <p:cNvPr id="8" name="Title 3">
            <a:extLst>
              <a:ext uri="{FF2B5EF4-FFF2-40B4-BE49-F238E27FC236}">
                <a16:creationId xmlns:a16="http://schemas.microsoft.com/office/drawing/2014/main" id="{D02CC661-2923-4630-A883-323743F38F36}"/>
              </a:ext>
            </a:extLst>
          </p:cNvPr>
          <p:cNvSpPr txBox="1">
            <a:spLocks/>
          </p:cNvSpPr>
          <p:nvPr/>
        </p:nvSpPr>
        <p:spPr bwMode="auto">
          <a:xfrm>
            <a:off x="266700" y="469900"/>
            <a:ext cx="364540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a:lstStyle>
          <a:p>
            <a:r>
              <a:rPr lang="en-US" kern="0">
                <a:latin typeface="Arial" panose="020B0604020202020204" pitchFamily="34" charset="0"/>
                <a:cs typeface="Arial" panose="020B0604020202020204" pitchFamily="34" charset="0"/>
              </a:rPr>
              <a:t>Outline</a:t>
            </a:r>
            <a:endParaRPr lang="en-US" kern="0" dirty="0">
              <a:latin typeface="Arial" panose="020B0604020202020204" pitchFamily="34" charset="0"/>
              <a:cs typeface="Arial" panose="020B0604020202020204" pitchFamily="34" charset="0"/>
            </a:endParaRPr>
          </a:p>
        </p:txBody>
      </p:sp>
      <p:sp>
        <p:nvSpPr>
          <p:cNvPr id="9" name="Content Placeholder 4">
            <a:extLst>
              <a:ext uri="{FF2B5EF4-FFF2-40B4-BE49-F238E27FC236}">
                <a16:creationId xmlns:a16="http://schemas.microsoft.com/office/drawing/2014/main" id="{FEE955EE-99A4-4DAD-AF48-ED76A17644E6}"/>
              </a:ext>
            </a:extLst>
          </p:cNvPr>
          <p:cNvSpPr txBox="1">
            <a:spLocks/>
          </p:cNvSpPr>
          <p:nvPr/>
        </p:nvSpPr>
        <p:spPr bwMode="auto">
          <a:xfrm>
            <a:off x="228600" y="1031875"/>
            <a:ext cx="38989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fontScale="92500" lnSpcReduction="20000"/>
          </a:bodyPr>
          <a:lstStyle>
            <a:lvl1pPr marL="190500" indent="-190500" algn="l" rtl="0" eaLnBrk="0" fontAlgn="base" hangingPunct="0">
              <a:spcBef>
                <a:spcPct val="0"/>
              </a:spcBef>
              <a:spcAft>
                <a:spcPct val="37000"/>
              </a:spcAft>
              <a:buChar char="•"/>
              <a:tabLst>
                <a:tab pos="5715000" algn="l"/>
              </a:tabLst>
              <a:defRPr sz="2800">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24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20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8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8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8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8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8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800">
                <a:solidFill>
                  <a:schemeClr val="tx1"/>
                </a:solidFill>
                <a:latin typeface="Verdana" pitchFamily="34" charset="0"/>
              </a:defRPr>
            </a:lvl9pPr>
          </a:lstStyle>
          <a:p>
            <a:pPr>
              <a:spcAft>
                <a:spcPts val="1200"/>
              </a:spcAft>
              <a:buFont typeface="Arial" panose="020B0604020202020204" pitchFamily="34" charset="0"/>
              <a:buChar char="•"/>
            </a:pPr>
            <a:r>
              <a:rPr lang="en-US" altLang="en-US" sz="2400" kern="0" dirty="0"/>
              <a:t>Roles and Responsibilities</a:t>
            </a:r>
          </a:p>
          <a:p>
            <a:pPr>
              <a:spcAft>
                <a:spcPts val="1200"/>
              </a:spcAft>
              <a:buFont typeface="Arial" panose="020B0604020202020204" pitchFamily="34" charset="0"/>
              <a:buChar char="•"/>
            </a:pPr>
            <a:r>
              <a:rPr lang="en-US" altLang="en-US" sz="2400" kern="0" dirty="0"/>
              <a:t>Contributions to the Water </a:t>
            </a:r>
            <a:r>
              <a:rPr lang="en-US" altLang="en-US" sz="2400" kern="0" dirty="0" err="1"/>
              <a:t>Licence</a:t>
            </a:r>
            <a:r>
              <a:rPr lang="en-US" altLang="en-US" sz="2400" kern="0" dirty="0"/>
              <a:t> Review</a:t>
            </a:r>
          </a:p>
          <a:p>
            <a:pPr>
              <a:spcAft>
                <a:spcPts val="1200"/>
              </a:spcAft>
              <a:buFont typeface="Arial" panose="020B0604020202020204" pitchFamily="34" charset="0"/>
              <a:buChar char="•"/>
            </a:pPr>
            <a:r>
              <a:rPr lang="en-US" altLang="en-US" sz="2400" kern="0" dirty="0"/>
              <a:t>Topics discussed:</a:t>
            </a:r>
          </a:p>
          <a:p>
            <a:pPr marL="706438" lvl="1" indent="-514350">
              <a:lnSpc>
                <a:spcPct val="120000"/>
              </a:lnSpc>
              <a:spcAft>
                <a:spcPts val="300"/>
              </a:spcAft>
              <a:buFont typeface="+mj-lt"/>
              <a:buAutoNum type="romanUcPeriod"/>
            </a:pPr>
            <a:r>
              <a:rPr lang="en-US" sz="1600" kern="0" dirty="0"/>
              <a:t>Total Dissolved Solids (TDS) Thresholds</a:t>
            </a:r>
          </a:p>
          <a:p>
            <a:pPr marL="706438" lvl="1" indent="-514350">
              <a:lnSpc>
                <a:spcPct val="120000"/>
              </a:lnSpc>
              <a:spcAft>
                <a:spcPts val="300"/>
              </a:spcAft>
              <a:buFont typeface="+mj-lt"/>
              <a:buAutoNum type="romanUcPeriod"/>
            </a:pPr>
            <a:r>
              <a:rPr lang="en-US" sz="1600" kern="0" dirty="0"/>
              <a:t>Works Related to Additional Deposits</a:t>
            </a:r>
          </a:p>
          <a:p>
            <a:pPr marL="706438" lvl="1" indent="-514350">
              <a:lnSpc>
                <a:spcPct val="120000"/>
              </a:lnSpc>
              <a:spcAft>
                <a:spcPts val="300"/>
              </a:spcAft>
              <a:buFont typeface="+mj-lt"/>
              <a:buAutoNum type="romanUcPeriod"/>
            </a:pPr>
            <a:r>
              <a:rPr lang="en-US" sz="1600" kern="0" dirty="0"/>
              <a:t>Water Balance and Quality Clarifications</a:t>
            </a:r>
          </a:p>
          <a:p>
            <a:pPr marL="706438" lvl="1" indent="-514350">
              <a:lnSpc>
                <a:spcPct val="120000"/>
              </a:lnSpc>
              <a:spcAft>
                <a:spcPts val="300"/>
              </a:spcAft>
              <a:buFont typeface="+mj-lt"/>
              <a:buAutoNum type="romanUcPeriod"/>
            </a:pPr>
            <a:r>
              <a:rPr lang="en-US" sz="1600" kern="0" dirty="0"/>
              <a:t>WRSF3 Expansion and Updated Waste Management Strategy </a:t>
            </a:r>
          </a:p>
          <a:p>
            <a:pPr marL="706438" lvl="1" indent="-514350">
              <a:lnSpc>
                <a:spcPct val="120000"/>
              </a:lnSpc>
              <a:spcAft>
                <a:spcPts val="300"/>
              </a:spcAft>
              <a:buFont typeface="+mj-lt"/>
              <a:buAutoNum type="romanUcPeriod"/>
            </a:pPr>
            <a:r>
              <a:rPr lang="en-US" sz="1600" kern="0" dirty="0"/>
              <a:t>Validation of Proposed TDS Discharge Criteria</a:t>
            </a:r>
          </a:p>
          <a:p>
            <a:pPr marL="706438" lvl="1" indent="-514350">
              <a:lnSpc>
                <a:spcPct val="120000"/>
              </a:lnSpc>
              <a:spcAft>
                <a:spcPts val="300"/>
              </a:spcAft>
              <a:buFont typeface="+mj-lt"/>
              <a:buAutoNum type="romanUcPeriod"/>
            </a:pPr>
            <a:r>
              <a:rPr lang="en-US" sz="1600" kern="0" dirty="0"/>
              <a:t>Surface Contact Water Management and Waterline Discharge to Melvin Bay </a:t>
            </a:r>
          </a:p>
          <a:p>
            <a:pPr marL="706438" lvl="1" indent="-514350">
              <a:lnSpc>
                <a:spcPct val="120000"/>
              </a:lnSpc>
              <a:spcAft>
                <a:spcPts val="300"/>
              </a:spcAft>
              <a:buFont typeface="+mj-lt"/>
              <a:buAutoNum type="romanUcPeriod"/>
            </a:pPr>
            <a:r>
              <a:rPr lang="en-US" sz="1600" kern="0" dirty="0"/>
              <a:t>Reclamation Security Estimate Update</a:t>
            </a:r>
          </a:p>
          <a:p>
            <a:pPr>
              <a:lnSpc>
                <a:spcPct val="120000"/>
              </a:lnSpc>
              <a:spcAft>
                <a:spcPts val="300"/>
              </a:spcAft>
              <a:buFont typeface="Arial" panose="020B0604020202020204" pitchFamily="34" charset="0"/>
              <a:buChar char="•"/>
            </a:pPr>
            <a:r>
              <a:rPr lang="en-US" altLang="en-US" kern="0" dirty="0"/>
              <a:t>Conclusion</a:t>
            </a:r>
          </a:p>
        </p:txBody>
      </p:sp>
    </p:spTree>
    <p:extLst>
      <p:ext uri="{BB962C8B-B14F-4D97-AF65-F5344CB8AC3E}">
        <p14:creationId xmlns:p14="http://schemas.microsoft.com/office/powerpoint/2010/main" val="1341569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1690" y="554274"/>
            <a:ext cx="4038600" cy="304800"/>
          </a:xfrm>
        </p:spPr>
        <p:txBody>
          <a:bodyPr>
            <a:noAutofit/>
          </a:bodyPr>
          <a:lstStyle/>
          <a:p>
            <a:pPr algn="l"/>
            <a:r>
              <a:rPr lang="en-CA" altLang="en-US" b="1" dirty="0">
                <a:latin typeface="Arial" panose="020B0604020202020204" pitchFamily="34" charset="0"/>
                <a:cs typeface="Arial" panose="020B0604020202020204" pitchFamily="34" charset="0"/>
              </a:rPr>
              <a:t>Roles and responsibilities</a:t>
            </a:r>
            <a:endParaRPr lang="en-US"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363166" y="998706"/>
            <a:ext cx="3822700" cy="4940301"/>
          </a:xfrm>
        </p:spPr>
        <p:txBody>
          <a:bodyPr>
            <a:noAutofit/>
          </a:bodyPr>
          <a:lstStyle/>
          <a:p>
            <a:pPr marL="0" lvl="0" indent="0" eaLnBrk="1" hangingPunct="1">
              <a:buNone/>
              <a:defRPr/>
            </a:pPr>
            <a:r>
              <a:rPr lang="en-CA" sz="1800" dirty="0">
                <a:latin typeface="Arial" panose="020B0604020202020204" pitchFamily="34" charset="0"/>
                <a:cs typeface="Arial" panose="020B0604020202020204" pitchFamily="34" charset="0"/>
              </a:rPr>
              <a:t>Crown-Indigenous Relations and Northern Affairs Canada’s (CIRNAC) responsibilities, mandate, and obligations are in alignment with the following:</a:t>
            </a:r>
          </a:p>
          <a:p>
            <a:pPr marL="512763" lvl="0" indent="-277813" eaLnBrk="1" hangingPunct="1">
              <a:defRPr/>
            </a:pPr>
            <a:r>
              <a:rPr lang="en-CA" sz="1700" i="1" dirty="0">
                <a:latin typeface="Arial" panose="020B0604020202020204" pitchFamily="34" charset="0"/>
                <a:cs typeface="Arial" panose="020B0604020202020204" pitchFamily="34" charset="0"/>
              </a:rPr>
              <a:t>Crown-Indigenous Relations and Northern Affairs Act</a:t>
            </a:r>
            <a:endParaRPr lang="en-CA" sz="1700" dirty="0">
              <a:latin typeface="Arial" panose="020B0604020202020204" pitchFamily="34" charset="0"/>
              <a:cs typeface="Arial" panose="020B0604020202020204" pitchFamily="34" charset="0"/>
            </a:endParaRPr>
          </a:p>
          <a:p>
            <a:pPr marL="512763" lvl="0" indent="-277813" eaLnBrk="1" hangingPunct="1">
              <a:defRPr/>
            </a:pPr>
            <a:r>
              <a:rPr lang="en-CA" sz="1700" dirty="0">
                <a:latin typeface="Arial" panose="020B0604020202020204" pitchFamily="34" charset="0"/>
                <a:cs typeface="Arial" panose="020B0604020202020204" pitchFamily="34" charset="0"/>
              </a:rPr>
              <a:t>Nunavut Agreement</a:t>
            </a:r>
          </a:p>
          <a:p>
            <a:pPr marL="512763" lvl="0" indent="-277813" eaLnBrk="1" hangingPunct="1">
              <a:defRPr/>
            </a:pPr>
            <a:r>
              <a:rPr lang="en-CA" sz="1700" i="1" dirty="0">
                <a:latin typeface="Arial" panose="020B0604020202020204" pitchFamily="34" charset="0"/>
                <a:cs typeface="Arial" panose="020B0604020202020204" pitchFamily="34" charset="0"/>
              </a:rPr>
              <a:t>Nunavut Land Claims Agreement Act</a:t>
            </a:r>
          </a:p>
          <a:p>
            <a:pPr marL="512763" lvl="0" indent="-277813" eaLnBrk="1" hangingPunct="1">
              <a:defRPr/>
            </a:pPr>
            <a:r>
              <a:rPr lang="en-CA" sz="1700" i="1" dirty="0">
                <a:latin typeface="Arial" panose="020B0604020202020204" pitchFamily="34" charset="0"/>
                <a:cs typeface="Arial" panose="020B0604020202020204" pitchFamily="34" charset="0"/>
              </a:rPr>
              <a:t>Nunavut Waters and Nunavut Surface Rights Tribunal Act</a:t>
            </a:r>
            <a:r>
              <a:rPr lang="en-CA" sz="1700" dirty="0">
                <a:latin typeface="Arial" panose="020B0604020202020204" pitchFamily="34" charset="0"/>
                <a:cs typeface="Arial" panose="020B0604020202020204" pitchFamily="34" charset="0"/>
              </a:rPr>
              <a:t> and the associated regulations</a:t>
            </a:r>
          </a:p>
          <a:p>
            <a:pPr marL="512763" lvl="0" indent="-277813" eaLnBrk="1" hangingPunct="1">
              <a:defRPr/>
            </a:pPr>
            <a:r>
              <a:rPr lang="en-CA" sz="1700" i="1" dirty="0">
                <a:latin typeface="Arial" panose="020B0604020202020204" pitchFamily="34" charset="0"/>
                <a:cs typeface="Arial" panose="020B0604020202020204" pitchFamily="34" charset="0"/>
              </a:rPr>
              <a:t>Nunavut Planning and Project Assessment Act</a:t>
            </a:r>
          </a:p>
          <a:p>
            <a:pPr marL="512763" lvl="0" indent="-277813" eaLnBrk="1" hangingPunct="1">
              <a:defRPr/>
            </a:pPr>
            <a:r>
              <a:rPr lang="en-CA" sz="1700" i="1" dirty="0">
                <a:latin typeface="Arial" panose="020B0604020202020204" pitchFamily="34" charset="0"/>
                <a:cs typeface="Arial" panose="020B0604020202020204" pitchFamily="34" charset="0"/>
              </a:rPr>
              <a:t>Territorial Lands Act</a:t>
            </a:r>
            <a:r>
              <a:rPr lang="en-CA" sz="1700" dirty="0">
                <a:latin typeface="Arial" panose="020B0604020202020204" pitchFamily="34" charset="0"/>
                <a:cs typeface="Arial" panose="020B0604020202020204" pitchFamily="34" charset="0"/>
              </a:rPr>
              <a:t> and the associated regulations</a:t>
            </a:r>
          </a:p>
          <a:p>
            <a:pPr marL="512763" lvl="0" indent="-277813" eaLnBrk="1" hangingPunct="1">
              <a:defRPr/>
            </a:pPr>
            <a:r>
              <a:rPr lang="en-CA" sz="1700" i="1" dirty="0">
                <a:latin typeface="Arial" panose="020B0604020202020204" pitchFamily="34" charset="0"/>
                <a:cs typeface="Arial" panose="020B0604020202020204" pitchFamily="34" charset="0"/>
              </a:rPr>
              <a:t>Arctic Waters Pollution Prevention Act</a:t>
            </a:r>
          </a:p>
          <a:p>
            <a:pPr marL="0" indent="0">
              <a:buNone/>
            </a:pPr>
            <a:endParaRPr lang="en-US" dirty="0"/>
          </a:p>
        </p:txBody>
      </p:sp>
      <p:sp>
        <p:nvSpPr>
          <p:cNvPr id="6" name="Content Placeholder 5"/>
          <p:cNvSpPr>
            <a:spLocks noGrp="1"/>
          </p:cNvSpPr>
          <p:nvPr>
            <p:ph sz="half" idx="2"/>
          </p:nvPr>
        </p:nvSpPr>
        <p:spPr>
          <a:xfrm>
            <a:off x="4495800" y="998706"/>
            <a:ext cx="3974592" cy="5235575"/>
          </a:xfrm>
        </p:spPr>
        <p:txBody>
          <a:bodyPr>
            <a:noAutofit/>
          </a:bodyPr>
          <a:lstStyle/>
          <a:p>
            <a:pPr marL="0" lvl="0" indent="0" eaLnBrk="1" hangingPunct="1">
              <a:buNone/>
              <a:defRPr/>
            </a:pPr>
            <a:r>
              <a:rPr lang="fr-CA" sz="1800" dirty="0" err="1">
                <a:latin typeface="Pigiarniq Light" panose="02000303020000020004" pitchFamily="2" charset="0"/>
                <a:cs typeface="Arial" panose="020B0604020202020204" pitchFamily="34" charset="0"/>
              </a:rPr>
              <a:t>ᐃᓄᓕᕆᔨᑐᖃᒃᑯᑦ</a:t>
            </a:r>
            <a:r>
              <a:rPr lang="iu-Cans-CA" sz="1800" dirty="0">
                <a:latin typeface="Pigiarniq Light" panose="02000303020000020004" pitchFamily="2" charset="0"/>
                <a:cs typeface="Arial" panose="020B0604020202020204" pitchFamily="34" charset="0"/>
              </a:rPr>
              <a:t> ᑲᓇᑕ </a:t>
            </a:r>
            <a:r>
              <a:rPr lang="fr-CA" sz="1800" dirty="0" err="1">
                <a:latin typeface="Pigiarniq Light" panose="02000303020000020004" pitchFamily="2" charset="0"/>
                <a:cs typeface="Arial" panose="020B0604020202020204" pitchFamily="34" charset="0"/>
              </a:rPr>
              <a:t>ᐱᓕᕆᐊᔅᓴᖏᑦ</a:t>
            </a:r>
            <a:r>
              <a:rPr lang="fr-CA" sz="1800" dirty="0">
                <a:latin typeface="Pigiarniq Light" panose="02000303020000020004" pitchFamily="2" charset="0"/>
                <a:cs typeface="Arial" panose="020B0604020202020204" pitchFamily="34" charset="0"/>
              </a:rPr>
              <a:t>, </a:t>
            </a:r>
            <a:r>
              <a:rPr lang="iu-Cans-CA" sz="1800" dirty="0">
                <a:latin typeface="Pigiarniq Light" panose="02000303020000020004" pitchFamily="2" charset="0"/>
                <a:cs typeface="Arial" panose="020B0604020202020204" pitchFamily="34" charset="0"/>
              </a:rPr>
              <a:t>ᑎᓕᔭᐅᓯᒪᔪᑦ</a:t>
            </a:r>
            <a:r>
              <a:rPr lang="fr-CA" sz="1800" dirty="0">
                <a:latin typeface="Pigiarniq Light" panose="02000303020000020004" pitchFamily="2" charset="0"/>
                <a:cs typeface="Arial" panose="020B0604020202020204" pitchFamily="34" charset="0"/>
              </a:rPr>
              <a:t>, </a:t>
            </a:r>
            <a:r>
              <a:rPr lang="fr-CA" sz="1800" dirty="0" err="1">
                <a:latin typeface="Pigiarniq Light" panose="02000303020000020004" pitchFamily="2" charset="0"/>
                <a:cs typeface="Arial" panose="020B0604020202020204" pitchFamily="34" charset="0"/>
              </a:rPr>
              <a:t>ᐊᒻᒪᓗ</a:t>
            </a:r>
            <a:r>
              <a:rPr lang="fr-CA" sz="1800" dirty="0">
                <a:latin typeface="Pigiarniq Light" panose="02000303020000020004" pitchFamily="2" charset="0"/>
                <a:cs typeface="Arial" panose="020B0604020202020204" pitchFamily="34" charset="0"/>
              </a:rPr>
              <a:t> </a:t>
            </a:r>
            <a:r>
              <a:rPr lang="fr-CA" sz="1800" dirty="0" err="1">
                <a:latin typeface="Pigiarniq Light" panose="02000303020000020004" pitchFamily="2" charset="0"/>
                <a:cs typeface="Arial" panose="020B0604020202020204" pitchFamily="34" charset="0"/>
              </a:rPr>
              <a:t>ᒪᓕᒐᖅᑎᒍᑦ</a:t>
            </a:r>
            <a:r>
              <a:rPr lang="fr-CA" sz="1800" dirty="0">
                <a:latin typeface="Pigiarniq Light" panose="02000303020000020004" pitchFamily="2" charset="0"/>
                <a:cs typeface="Arial" panose="020B0604020202020204" pitchFamily="34" charset="0"/>
              </a:rPr>
              <a:t> </a:t>
            </a:r>
            <a:r>
              <a:rPr lang="iu-Cans-CA" sz="1800" dirty="0">
                <a:latin typeface="Pigiarniq Light" panose="02000303020000020004" pitchFamily="2" charset="0"/>
                <a:cs typeface="Arial" panose="020B0604020202020204" pitchFamily="34" charset="0"/>
              </a:rPr>
              <a:t>ᐊᑐᕆᐊᖃᖅᑕᖏᑦ</a:t>
            </a:r>
            <a:r>
              <a:rPr lang="fr-CA" sz="1800" dirty="0">
                <a:latin typeface="Pigiarniq Light" panose="02000303020000020004" pitchFamily="2" charset="0"/>
                <a:cs typeface="Arial" panose="020B0604020202020204" pitchFamily="34" charset="0"/>
              </a:rPr>
              <a:t> </a:t>
            </a:r>
            <a:r>
              <a:rPr lang="fr-CA" sz="1800" dirty="0" err="1">
                <a:latin typeface="Pigiarniq Light" panose="02000303020000020004" pitchFamily="2" charset="0"/>
                <a:cs typeface="Arial" panose="020B0604020202020204" pitchFamily="34" charset="0"/>
              </a:rPr>
              <a:t>ᐅᑯᓄᖓ</a:t>
            </a:r>
            <a:r>
              <a:rPr lang="iu-Cans-CA" sz="1800" dirty="0">
                <a:latin typeface="Pigiarniq Light" panose="02000303020000020004" pitchFamily="2" charset="0"/>
                <a:cs typeface="Arial" panose="020B0604020202020204" pitchFamily="34" charset="0"/>
              </a:rPr>
              <a:t> ᒪᓕᑦᑎᐊᕐᓗᑎᒃ ᐊᑖᓂ ᑎᑎᕋᖅᓯᒪᔪᓂᒃ</a:t>
            </a:r>
            <a:r>
              <a:rPr lang="fr-CA" sz="1800" dirty="0">
                <a:latin typeface="Pigiarniq Light" panose="02000303020000020004" pitchFamily="2" charset="0"/>
                <a:cs typeface="Arial" panose="020B0604020202020204" pitchFamily="34" charset="0"/>
              </a:rPr>
              <a:t>:</a:t>
            </a:r>
          </a:p>
          <a:p>
            <a:pPr marL="520700" indent="-285750" eaLnBrk="1" hangingPunct="1">
              <a:buFont typeface="Arial" panose="020B0604020202020204" pitchFamily="34" charset="0"/>
              <a:buChar char="•"/>
              <a:defRPr/>
            </a:pPr>
            <a:r>
              <a:rPr lang="iu-Cans-CA" sz="1600" i="1" dirty="0">
                <a:latin typeface="Pigiarniq Light" panose="02000303020000020004" pitchFamily="2" charset="0"/>
              </a:rPr>
              <a:t>ᑲᓇᑕᐅᑉ-ᓄᓇᖃᖅᑳᖅᑐᑦ ᐱᓕᕆᖃᑎᒌᖕᓂᖏᑦ ᐊᒻᒪᓗ ᐅᑭᐅᖅᑕᖅᑐᓕᕆᓂᕐᒧᑦ ᐱᖁᔭᖅ</a:t>
            </a:r>
            <a:endParaRPr lang="en-CA" sz="1600" i="1" dirty="0">
              <a:solidFill>
                <a:srgbClr val="FF0000"/>
              </a:solidFill>
              <a:latin typeface="Pigiarniq Light" panose="02000303020000020004" pitchFamily="2" charset="0"/>
              <a:cs typeface="Arial" panose="020B0604020202020204" pitchFamily="34" charset="0"/>
            </a:endParaRPr>
          </a:p>
          <a:p>
            <a:pPr marL="520700" indent="-285750" eaLnBrk="1" hangingPunct="1">
              <a:buFont typeface="Arial" panose="020B0604020202020204" pitchFamily="34" charset="0"/>
              <a:buChar char="•"/>
              <a:defRPr/>
            </a:pPr>
            <a:r>
              <a:rPr lang="iu-Cans-CA" sz="1600" dirty="0">
                <a:latin typeface="Pigiarniq Light" panose="02000303020000020004" pitchFamily="2" charset="0"/>
              </a:rPr>
              <a:t>ᓄᓇᕗᒻᒧᑦ ᐊᖏᖃᑎᒌᒍᑎ</a:t>
            </a:r>
            <a:endParaRPr lang="en-CA" sz="1600" dirty="0">
              <a:solidFill>
                <a:srgbClr val="FF0000"/>
              </a:solidFill>
              <a:latin typeface="Pigiarniq Light" panose="02000303020000020004" pitchFamily="2" charset="0"/>
              <a:cs typeface="Arial" panose="020B0604020202020204" pitchFamily="34" charset="0"/>
            </a:endParaRPr>
          </a:p>
          <a:p>
            <a:pPr marL="520700" indent="-285750" eaLnBrk="1" hangingPunct="1">
              <a:buFont typeface="Arial" panose="020B0604020202020204" pitchFamily="34" charset="0"/>
              <a:buChar char="•"/>
              <a:defRPr/>
            </a:pPr>
            <a:r>
              <a:rPr lang="iu-Cans-CA" sz="1600" i="1" dirty="0">
                <a:latin typeface="Pigiarniq Light" panose="02000303020000020004" pitchFamily="2" charset="0"/>
              </a:rPr>
              <a:t>ᓄᓇᕗᒻᒥ ᓄᓇᑖᕐᓂᕐᒧᑦ ᐊᖏᖃᑎᒌᒍᑎᒧᑦ ᐱᖁᔭᖅ</a:t>
            </a:r>
            <a:endParaRPr lang="en-CA" sz="1600" i="1" dirty="0">
              <a:latin typeface="Pigiarniq Light" panose="02000303020000020004" pitchFamily="2" charset="0"/>
            </a:endParaRPr>
          </a:p>
          <a:p>
            <a:pPr marL="520700" indent="-285750" eaLnBrk="1" hangingPunct="1">
              <a:buFont typeface="Arial" panose="020B0604020202020204" pitchFamily="34" charset="0"/>
              <a:buChar char="•"/>
              <a:defRPr/>
            </a:pPr>
            <a:r>
              <a:rPr lang="iu-Cans-CA" sz="1600" i="1" dirty="0">
                <a:latin typeface="Pigiarniq Light" panose="02000303020000020004" pitchFamily="2" charset="0"/>
              </a:rPr>
              <a:t>ᓄᓇᕗᒻᒥ ᐃᒪᐃᑦ ᐊᒻᒪᓗ ᖄᖏᓐᓄᑦ ᐱᔪᖕᓇᐅᑎᓕᕆᓂᕐᒧᑦ ᐱᖁᔭᖅ ᑕᒪᒃᑯᓄᙵᓗ ᒪᓕᒐᕋᓛᑦ</a:t>
            </a:r>
            <a:endParaRPr lang="en-CA" sz="1600" i="1" dirty="0">
              <a:latin typeface="Pigiarniq Light" panose="02000303020000020004" pitchFamily="2" charset="0"/>
            </a:endParaRPr>
          </a:p>
          <a:p>
            <a:pPr marL="520700" indent="-285750" eaLnBrk="1" hangingPunct="1">
              <a:buFont typeface="Arial" panose="020B0604020202020204" pitchFamily="34" charset="0"/>
              <a:buChar char="•"/>
              <a:defRPr/>
            </a:pPr>
            <a:r>
              <a:rPr lang="iu-Cans-CA" sz="1600" i="1" dirty="0">
                <a:latin typeface="Pigiarniq Light" panose="02000303020000020004" pitchFamily="2" charset="0"/>
              </a:rPr>
              <a:t>ᓄᓇᕗᒻᒥ ᐸᕐᓇᐃᓂᖅ ᐊᒻᒪᓗ ᐱᓕᕆᐊᕐᒥᒃ ᖃᐅᔨᓴᐃᓂᕐᒧᑦ ᐱᖁᔭᖅ</a:t>
            </a:r>
            <a:endParaRPr lang="en-CA" sz="1600" i="1" dirty="0">
              <a:latin typeface="Pigiarniq Light" panose="02000303020000020004" pitchFamily="2" charset="0"/>
            </a:endParaRPr>
          </a:p>
          <a:p>
            <a:pPr marL="520700" indent="-285750" eaLnBrk="1" hangingPunct="1">
              <a:buFont typeface="Arial" panose="020B0604020202020204" pitchFamily="34" charset="0"/>
              <a:buChar char="•"/>
              <a:defRPr/>
            </a:pPr>
            <a:r>
              <a:rPr lang="iu-Cans-CA" sz="1600" i="1" dirty="0">
                <a:latin typeface="Pigiarniq Light" panose="02000303020000020004" pitchFamily="2" charset="0"/>
              </a:rPr>
              <a:t>ᐅᑭᐅᖅᑕᖅᑐᒥᑦ ᓄᓇᐃᑦ ᒥᒃᓵᓄᑦ ᐱᖁᔭᖅ ᑕᒪᒃᑯᓄᙵᓗ ᒪᓕᒐᕋᓛᑦ</a:t>
            </a:r>
            <a:endParaRPr lang="en-CA" sz="1600" i="1" dirty="0">
              <a:latin typeface="Pigiarniq Light" panose="02000303020000020004" pitchFamily="2" charset="0"/>
            </a:endParaRPr>
          </a:p>
          <a:p>
            <a:pPr marL="520700" indent="-285750" eaLnBrk="1" hangingPunct="1">
              <a:buFont typeface="Arial" panose="020B0604020202020204" pitchFamily="34" charset="0"/>
              <a:buChar char="•"/>
              <a:defRPr/>
            </a:pPr>
            <a:r>
              <a:rPr lang="iu-Cans-CA" sz="1600" i="1" dirty="0">
                <a:latin typeface="Pigiarniq Light" panose="02000303020000020004" pitchFamily="2" charset="0"/>
              </a:rPr>
              <a:t>ᐅᑭᐅᖅᑕᖅᑐᒥᑦ ᐃᒪᐃᑦ ᐱᐅᖏᑦᑐᖃᓕᖅᑎᑦᑕᐃᓕᓂᕐᒧᑦ ᐱᖁᔭᖅ</a:t>
            </a:r>
            <a:endParaRPr lang="fr-CA" sz="1600" i="1" dirty="0">
              <a:latin typeface="Pigiarniq Light" panose="02000303020000020004" pitchFamily="2" charset="0"/>
              <a:cs typeface="Arial" panose="020B0604020202020204" pitchFamily="34" charset="0"/>
            </a:endParaRPr>
          </a:p>
          <a:p>
            <a:pPr eaLnBrk="1" hangingPunct="1">
              <a:defRPr/>
            </a:pPr>
            <a:endParaRPr lang="fr-CA" sz="2000" dirty="0">
              <a:latin typeface="Pigiarniq Light" panose="02000303020000020004" pitchFamily="2" charset="0"/>
              <a:cs typeface="Arial" panose="020B0604020202020204" pitchFamily="34" charset="0"/>
            </a:endParaRPr>
          </a:p>
          <a:p>
            <a:pPr marL="0" indent="0" eaLnBrk="1" hangingPunct="1">
              <a:buNone/>
              <a:defRPr/>
            </a:pPr>
            <a:endParaRPr lang="fr-CA" sz="2000" dirty="0">
              <a:latin typeface="Pigiarniq Light" panose="02000303020000020004" pitchFamily="2" charset="0"/>
              <a:cs typeface="Arial" panose="020B0604020202020204" pitchFamily="34" charset="0"/>
            </a:endParaRPr>
          </a:p>
        </p:txBody>
      </p:sp>
      <p:sp>
        <p:nvSpPr>
          <p:cNvPr id="7" name="Slide Number Placeholder 2"/>
          <p:cNvSpPr>
            <a:spLocks noGrp="1"/>
          </p:cNvSpPr>
          <p:nvPr>
            <p:ph type="sldNum" sz="quarter" idx="4"/>
          </p:nvPr>
        </p:nvSpPr>
        <p:spPr>
          <a:xfrm>
            <a:off x="6553200" y="6248400"/>
            <a:ext cx="2133600" cy="365125"/>
          </a:xfrm>
          <a:prstGeom prst="rect">
            <a:avLst/>
          </a:prstGeom>
        </p:spPr>
        <p:txBody>
          <a:bodyPr/>
          <a:lstStyle/>
          <a:p>
            <a:pPr marL="0" marR="0" lvl="0" indent="0" algn="r" defTabSz="914400" rtl="0" eaLnBrk="1" fontAlgn="base" latinLnBrk="0" hangingPunct="1">
              <a:lnSpc>
                <a:spcPct val="90000"/>
              </a:lnSpc>
              <a:spcBef>
                <a:spcPct val="0"/>
              </a:spcBef>
              <a:spcAft>
                <a:spcPct val="37000"/>
              </a:spcAft>
              <a:buClrTx/>
              <a:buSzTx/>
              <a:buFontTx/>
              <a:buNone/>
              <a:tabLst/>
              <a:defRPr/>
            </a:pPr>
            <a:fld id="{E00B6E52-F07A-44C8-B7AE-D6EEC3D50429}" type="slidenum">
              <a:rPr kumimoji="0" lang="en-CA"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90000"/>
                </a:lnSpc>
                <a:spcBef>
                  <a:spcPct val="0"/>
                </a:spcBef>
                <a:spcAft>
                  <a:spcPct val="37000"/>
                </a:spcAft>
                <a:buClrTx/>
                <a:buSzTx/>
                <a:buFontTx/>
                <a:buNone/>
                <a:tabLst/>
                <a:defRPr/>
              </a:pPr>
              <a:t>3</a:t>
            </a:fld>
            <a:endParaRPr kumimoji="0" lang="en-CA"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12208" y="989181"/>
            <a:ext cx="389521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3"/>
          <p:cNvSpPr txBox="1">
            <a:spLocks/>
          </p:cNvSpPr>
          <p:nvPr/>
        </p:nvSpPr>
        <p:spPr>
          <a:xfrm>
            <a:off x="4648200" y="989181"/>
            <a:ext cx="4038600" cy="304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370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2" name="Rectangle 1"/>
          <p:cNvSpPr/>
          <p:nvPr/>
        </p:nvSpPr>
        <p:spPr>
          <a:xfrm>
            <a:off x="4338266" y="480509"/>
            <a:ext cx="4805734" cy="424732"/>
          </a:xfrm>
          <a:prstGeom prst="rect">
            <a:avLst/>
          </a:prstGeom>
        </p:spPr>
        <p:txBody>
          <a:bodyPr wrap="square">
            <a:spAutoFit/>
          </a:bodyPr>
          <a:lstStyle/>
          <a:p>
            <a:pPr marL="0" marR="0" lvl="0" indent="0" algn="l" defTabSz="914400" rtl="0" eaLnBrk="1" fontAlgn="base" latinLnBrk="0" hangingPunct="1">
              <a:lnSpc>
                <a:spcPct val="90000"/>
              </a:lnSpc>
              <a:spcBef>
                <a:spcPct val="0"/>
              </a:spcBef>
              <a:spcAft>
                <a:spcPct val="37000"/>
              </a:spcAft>
              <a:buClrTx/>
              <a:buSzTx/>
              <a:buFontTx/>
              <a:buNone/>
              <a:tabLst/>
              <a:defRPr/>
            </a:pPr>
            <a:r>
              <a:rPr kumimoji="0" lang="fr-CA" sz="2400" b="1" i="0" u="none" strike="noStrike" kern="1200" cap="none" spc="0" normalizeH="0" baseline="0" noProof="0" dirty="0" err="1">
                <a:ln>
                  <a:noFill/>
                </a:ln>
                <a:solidFill>
                  <a:srgbClr val="000000"/>
                </a:solidFill>
                <a:effectLst/>
                <a:uLnTx/>
                <a:uFillTx/>
                <a:latin typeface="Pigiarniq Light" panose="02000303020000020004" pitchFamily="2" charset="0"/>
                <a:cs typeface="Arial" panose="020B0604020202020204" pitchFamily="34" charset="0"/>
              </a:rPr>
              <a:t>ᐃᖅᑲᓇᐃᔮᖅ</a:t>
            </a:r>
            <a:r>
              <a:rPr kumimoji="0" lang="fr-CA" sz="2400" b="1" i="0" u="none" strike="noStrike" kern="1200" cap="none" spc="0" normalizeH="0" baseline="0" noProof="0" dirty="0">
                <a:ln>
                  <a:noFill/>
                </a:ln>
                <a:solidFill>
                  <a:srgbClr val="000000"/>
                </a:solidFill>
                <a:effectLst/>
                <a:uLnTx/>
                <a:uFillTx/>
                <a:latin typeface="Pigiarniq Light" panose="02000303020000020004" pitchFamily="2" charset="0"/>
                <a:cs typeface="Arial" panose="020B0604020202020204" pitchFamily="34" charset="0"/>
              </a:rPr>
              <a:t> </a:t>
            </a:r>
            <a:r>
              <a:rPr kumimoji="0" lang="fr-CA" sz="2400" b="1" i="0" u="none" strike="noStrike" kern="1200" cap="none" spc="0" normalizeH="0" baseline="0" noProof="0" dirty="0" err="1">
                <a:ln>
                  <a:noFill/>
                </a:ln>
                <a:solidFill>
                  <a:srgbClr val="000000"/>
                </a:solidFill>
                <a:effectLst/>
                <a:uLnTx/>
                <a:uFillTx/>
                <a:latin typeface="Pigiarniq Light" panose="02000303020000020004" pitchFamily="2" charset="0"/>
                <a:cs typeface="Arial" panose="020B0604020202020204" pitchFamily="34" charset="0"/>
              </a:rPr>
              <a:t>ᐊᒻᒪᓗ</a:t>
            </a:r>
            <a:r>
              <a:rPr kumimoji="0" lang="fr-CA" sz="2400" b="1" i="0" u="none" strike="noStrike" kern="1200" cap="none" spc="0" normalizeH="0" baseline="0" noProof="0" dirty="0">
                <a:ln>
                  <a:noFill/>
                </a:ln>
                <a:solidFill>
                  <a:srgbClr val="000000"/>
                </a:solidFill>
                <a:effectLst/>
                <a:uLnTx/>
                <a:uFillTx/>
                <a:latin typeface="Pigiarniq Light" panose="02000303020000020004" pitchFamily="2" charset="0"/>
                <a:cs typeface="Arial" panose="020B0604020202020204" pitchFamily="34" charset="0"/>
              </a:rPr>
              <a:t> </a:t>
            </a:r>
            <a:r>
              <a:rPr kumimoji="0" lang="fr-CA" sz="2400" b="1" i="0" u="none" strike="noStrike" kern="1200" cap="none" spc="0" normalizeH="0" baseline="0" noProof="0" dirty="0" err="1">
                <a:ln>
                  <a:noFill/>
                </a:ln>
                <a:solidFill>
                  <a:srgbClr val="000000"/>
                </a:solidFill>
                <a:effectLst/>
                <a:uLnTx/>
                <a:uFillTx/>
                <a:latin typeface="Pigiarniq Light" panose="02000303020000020004" pitchFamily="2" charset="0"/>
                <a:cs typeface="Arial" panose="020B0604020202020204" pitchFamily="34" charset="0"/>
              </a:rPr>
              <a:t>ᐱᓕᕆᐊᔅᓴᐃᑦ</a:t>
            </a:r>
            <a:endParaRPr kumimoji="0" lang="en-US" sz="2400" b="0" i="0" u="none" strike="noStrike" kern="1200" cap="none" spc="0" normalizeH="0" baseline="0" noProof="0" dirty="0">
              <a:ln>
                <a:noFill/>
              </a:ln>
              <a:solidFill>
                <a:srgbClr val="000000"/>
              </a:solidFill>
              <a:effectLst/>
              <a:uLnTx/>
              <a:uFillTx/>
              <a:latin typeface="Pigiarniq Light" panose="02000303020000020004" pitchFamily="2" charset="0"/>
            </a:endParaRPr>
          </a:p>
        </p:txBody>
      </p:sp>
    </p:spTree>
    <p:extLst>
      <p:ext uri="{BB962C8B-B14F-4D97-AF65-F5344CB8AC3E}">
        <p14:creationId xmlns:p14="http://schemas.microsoft.com/office/powerpoint/2010/main" val="2692600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609600"/>
            <a:ext cx="4038600" cy="609600"/>
          </a:xfrm>
        </p:spPr>
        <p:txBody>
          <a:bodyPr>
            <a:noAutofit/>
          </a:bodyPr>
          <a:lstStyle/>
          <a:p>
            <a:pPr algn="l"/>
            <a:r>
              <a:rPr lang="en-CA" altLang="en-US" b="1" dirty="0">
                <a:latin typeface="Arial" panose="020B0604020202020204" pitchFamily="34" charset="0"/>
                <a:cs typeface="Arial" panose="020B0604020202020204" pitchFamily="34" charset="0"/>
              </a:rPr>
              <a:t>Contributions to application review</a:t>
            </a:r>
            <a:endParaRPr lang="en-US"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381000" y="1524000"/>
            <a:ext cx="4114800" cy="4724401"/>
          </a:xfrm>
        </p:spPr>
        <p:txBody>
          <a:bodyPr>
            <a:normAutofit/>
          </a:bodyPr>
          <a:lstStyle/>
          <a:p>
            <a:pPr marL="0" lvl="0" indent="0" eaLnBrk="1" hangingPunct="1">
              <a:spcAft>
                <a:spcPts val="1800"/>
              </a:spcAft>
              <a:buNone/>
              <a:defRPr/>
            </a:pPr>
            <a:r>
              <a:rPr lang="en-CA" altLang="en-US" sz="2000" dirty="0">
                <a:latin typeface="Arial" panose="020B0604020202020204" pitchFamily="34" charset="0"/>
                <a:cs typeface="Arial" panose="020B0604020202020204" pitchFamily="34" charset="0"/>
              </a:rPr>
              <a:t>CIRNAC made the following submissions to the Nunavut Water Board:</a:t>
            </a:r>
          </a:p>
          <a:p>
            <a:pPr marL="338138" indent="-338138">
              <a:lnSpc>
                <a:spcPct val="110000"/>
              </a:lnSpc>
              <a:spcAft>
                <a:spcPts val="600"/>
              </a:spcAft>
            </a:pPr>
            <a:r>
              <a:rPr lang="en-US" altLang="en-US" sz="1700" dirty="0"/>
              <a:t>Information Requests: September 22, 2020</a:t>
            </a:r>
          </a:p>
          <a:p>
            <a:pPr marL="338138" indent="-338138">
              <a:lnSpc>
                <a:spcPct val="110000"/>
              </a:lnSpc>
              <a:spcAft>
                <a:spcPts val="600"/>
              </a:spcAft>
            </a:pPr>
            <a:r>
              <a:rPr lang="en-US" altLang="en-US" sz="1700" dirty="0"/>
              <a:t>Response to Information Requests: October 2, 2020</a:t>
            </a:r>
          </a:p>
          <a:p>
            <a:pPr marL="338138" indent="-338138">
              <a:lnSpc>
                <a:spcPct val="110000"/>
              </a:lnSpc>
              <a:spcAft>
                <a:spcPts val="600"/>
              </a:spcAft>
            </a:pPr>
            <a:r>
              <a:rPr lang="en-US" altLang="en-US" sz="1700" dirty="0"/>
              <a:t>Meeting with AEM and </a:t>
            </a:r>
            <a:r>
              <a:rPr lang="en-US" altLang="en-US" sz="1700" dirty="0" err="1"/>
              <a:t>KivIA</a:t>
            </a:r>
            <a:r>
              <a:rPr lang="en-US" altLang="en-US" sz="1700" dirty="0"/>
              <a:t> on Security Estimate: October 30, 2020</a:t>
            </a:r>
          </a:p>
          <a:p>
            <a:pPr marL="338138" indent="-338138">
              <a:lnSpc>
                <a:spcPct val="110000"/>
              </a:lnSpc>
              <a:spcAft>
                <a:spcPts val="600"/>
              </a:spcAft>
            </a:pPr>
            <a:r>
              <a:rPr lang="en-US" altLang="en-US" sz="1700" dirty="0"/>
              <a:t>Technical Review Comments: November 8, 2020</a:t>
            </a:r>
          </a:p>
        </p:txBody>
      </p:sp>
      <p:sp>
        <p:nvSpPr>
          <p:cNvPr id="7" name="Slide Number Placeholder 2"/>
          <p:cNvSpPr>
            <a:spLocks noGrp="1"/>
          </p:cNvSpPr>
          <p:nvPr>
            <p:ph type="sldNum" sz="quarter" idx="4"/>
          </p:nvPr>
        </p:nvSpPr>
        <p:spPr>
          <a:xfrm>
            <a:off x="6553200" y="6248400"/>
            <a:ext cx="2133600" cy="365125"/>
          </a:xfrm>
          <a:prstGeom prst="rect">
            <a:avLst/>
          </a:prstGeom>
        </p:spPr>
        <p:txBody>
          <a:bodyPr/>
          <a:lstStyle/>
          <a:p>
            <a:pPr marL="0" marR="0" lvl="0" indent="0" algn="r" defTabSz="914400" rtl="0" eaLnBrk="1" fontAlgn="base" latinLnBrk="0" hangingPunct="1">
              <a:lnSpc>
                <a:spcPct val="90000"/>
              </a:lnSpc>
              <a:spcBef>
                <a:spcPct val="0"/>
              </a:spcBef>
              <a:spcAft>
                <a:spcPct val="37000"/>
              </a:spcAft>
              <a:buClrTx/>
              <a:buSzTx/>
              <a:buFontTx/>
              <a:buNone/>
              <a:tabLst/>
              <a:defRPr/>
            </a:pPr>
            <a:fld id="{E00B6E52-F07A-44C8-B7AE-D6EEC3D50429}" type="slidenum">
              <a:rPr kumimoji="0" lang="en-CA"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90000"/>
                </a:lnSpc>
                <a:spcBef>
                  <a:spcPct val="0"/>
                </a:spcBef>
                <a:spcAft>
                  <a:spcPct val="37000"/>
                </a:spcAft>
                <a:buClrTx/>
                <a:buSzTx/>
                <a:buFontTx/>
                <a:buNone/>
                <a:tabLst/>
                <a:defRPr/>
              </a:pPr>
              <a:t>4</a:t>
            </a:fld>
            <a:endParaRPr kumimoji="0" lang="en-CA"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79146" y="768220"/>
            <a:ext cx="389521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3"/>
          <p:cNvSpPr txBox="1">
            <a:spLocks/>
          </p:cNvSpPr>
          <p:nvPr/>
        </p:nvSpPr>
        <p:spPr>
          <a:xfrm>
            <a:off x="4572000" y="152400"/>
            <a:ext cx="4276216"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370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2" name="Rectangle 1"/>
          <p:cNvSpPr/>
          <p:nvPr/>
        </p:nvSpPr>
        <p:spPr>
          <a:xfrm>
            <a:off x="4608545" y="574675"/>
            <a:ext cx="4276216" cy="1695208"/>
          </a:xfrm>
          <a:prstGeom prst="rect">
            <a:avLst/>
          </a:prstGeom>
        </p:spPr>
        <p:txBody>
          <a:bodyPr wrap="square">
            <a:spAutoFit/>
          </a:bodyPr>
          <a:lstStyle/>
          <a:p>
            <a:pPr marL="0" marR="0" lvl="0" indent="0" algn="l" defTabSz="914400" rtl="0" eaLnBrk="1" fontAlgn="base" latinLnBrk="0" hangingPunct="1">
              <a:lnSpc>
                <a:spcPct val="90000"/>
              </a:lnSpc>
              <a:spcBef>
                <a:spcPct val="0"/>
              </a:spcBef>
              <a:spcAft>
                <a:spcPct val="37000"/>
              </a:spcAft>
              <a:buClrTx/>
              <a:buSzTx/>
              <a:buFontTx/>
              <a:buNone/>
              <a:tabLst/>
              <a:defRPr/>
            </a:pPr>
            <a:r>
              <a:rPr kumimoji="0" lang="iu-Cans-CA" sz="2400" b="1" i="0" u="none" strike="noStrike" kern="1200" cap="none" spc="0" normalizeH="0" baseline="0" noProof="0" dirty="0">
                <a:ln>
                  <a:noFill/>
                </a:ln>
                <a:solidFill>
                  <a:srgbClr val="000000"/>
                </a:solidFill>
                <a:effectLst/>
                <a:uLnTx/>
                <a:uFillTx/>
                <a:latin typeface="Pigiarniq Light" panose="02000303020000020004" pitchFamily="2" charset="0"/>
                <a:cs typeface="Arial" panose="020B0604020202020204" pitchFamily="34" charset="0"/>
              </a:rPr>
              <a:t>ᐃᑲᔪᕈᑎᑦᓴᐃᑦ</a:t>
            </a:r>
            <a:r>
              <a:rPr kumimoji="0" lang="en-US" sz="2400" b="1" i="0" u="none" strike="noStrike" kern="1200" cap="none" spc="0" normalizeH="0" baseline="0" noProof="0" dirty="0">
                <a:ln>
                  <a:noFill/>
                </a:ln>
                <a:solidFill>
                  <a:srgbClr val="000000"/>
                </a:solidFill>
                <a:effectLst/>
                <a:uLnTx/>
                <a:uFillTx/>
                <a:latin typeface="Pigiarniq Light" panose="02000303020000020004" pitchFamily="2" charset="0"/>
                <a:cs typeface="Arial" panose="020B0604020202020204" pitchFamily="34" charset="0"/>
              </a:rPr>
              <a:t> </a:t>
            </a:r>
            <a:r>
              <a:rPr kumimoji="0" lang="iu-Cans-CA" sz="2400" b="1" i="0" u="none" strike="noStrike" kern="1200" cap="none" spc="0" normalizeH="0" baseline="0" noProof="0" dirty="0">
                <a:ln>
                  <a:noFill/>
                </a:ln>
                <a:solidFill>
                  <a:srgbClr val="000000"/>
                </a:solidFill>
                <a:effectLst/>
                <a:uLnTx/>
                <a:uFillTx/>
                <a:latin typeface="Pigiarniq Light" panose="02000303020000020004" pitchFamily="2" charset="0"/>
                <a:cs typeface="Arial" panose="020B0604020202020204" pitchFamily="34" charset="0"/>
              </a:rPr>
              <a:t>ᑕᑕᑎᕆᐊᓕᓐᓂᒃ</a:t>
            </a:r>
            <a:r>
              <a:rPr kumimoji="0" lang="en-US" sz="2400" b="1" i="0" u="none" strike="noStrike" kern="1200" cap="none" spc="0" normalizeH="0" baseline="0" noProof="0" dirty="0">
                <a:ln>
                  <a:noFill/>
                </a:ln>
                <a:solidFill>
                  <a:srgbClr val="000000"/>
                </a:solidFill>
                <a:effectLst/>
                <a:uLnTx/>
                <a:uFillTx/>
                <a:latin typeface="Pigiarniq Light" panose="02000303020000020004" pitchFamily="2" charset="0"/>
                <a:cs typeface="Arial" panose="020B0604020202020204" pitchFamily="34" charset="0"/>
              </a:rPr>
              <a:t> </a:t>
            </a:r>
            <a:r>
              <a:rPr kumimoji="0" lang="iu-Cans-CA" sz="2400" b="1" i="0" u="none" strike="noStrike" kern="1200" cap="none" spc="0" normalizeH="0" baseline="0" noProof="0" dirty="0">
                <a:ln>
                  <a:noFill/>
                </a:ln>
                <a:solidFill>
                  <a:srgbClr val="000000"/>
                </a:solidFill>
                <a:effectLst/>
                <a:uLnTx/>
                <a:uFillTx/>
                <a:latin typeface="Pigiarniq Light" panose="02000303020000020004" pitchFamily="2" charset="0"/>
                <a:cs typeface="Arial" panose="020B0604020202020204" pitchFamily="34" charset="0"/>
              </a:rPr>
              <a:t>ᕿᒥᕐᕈᓂᕐᒧᑦ</a:t>
            </a:r>
            <a:endParaRPr kumimoji="0" lang="en-US" sz="2400" b="1" i="0" u="none" strike="noStrike" kern="1200" cap="none" spc="0" normalizeH="0" baseline="0" noProof="0" dirty="0">
              <a:ln>
                <a:noFill/>
              </a:ln>
              <a:solidFill>
                <a:srgbClr val="000000"/>
              </a:solidFill>
              <a:effectLst/>
              <a:uLnTx/>
              <a:uFillTx/>
              <a:latin typeface="Pigiarniq Light" panose="02000303020000020004" pitchFamily="2" charset="0"/>
              <a:cs typeface="Arial" panose="020B0604020202020204" pitchFamily="34" charset="0"/>
            </a:endParaRPr>
          </a:p>
          <a:p>
            <a:pPr marL="0" marR="0" lvl="0" indent="0" algn="l" defTabSz="914400" rtl="0" eaLnBrk="1" fontAlgn="base" latinLnBrk="0" hangingPunct="1">
              <a:lnSpc>
                <a:spcPct val="90000"/>
              </a:lnSpc>
              <a:spcBef>
                <a:spcPct val="0"/>
              </a:spcBef>
              <a:spcAft>
                <a:spcPct val="370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Pigiarniq Light" panose="02000303020000020004" pitchFamily="2" charset="0"/>
              <a:cs typeface="Arial" panose="020B0604020202020204" pitchFamily="34" charset="0"/>
            </a:endParaRPr>
          </a:p>
          <a:p>
            <a:pPr marL="0" marR="0" lvl="0" indent="0" algn="l" defTabSz="914400" rtl="0" eaLnBrk="1" fontAlgn="base" latinLnBrk="0" hangingPunct="1">
              <a:lnSpc>
                <a:spcPct val="90000"/>
              </a:lnSpc>
              <a:spcBef>
                <a:spcPct val="0"/>
              </a:spcBef>
              <a:spcAft>
                <a:spcPct val="3700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Pigiarniq Light" panose="02000303020000020004" pitchFamily="2" charset="0"/>
            </a:endParaRPr>
          </a:p>
        </p:txBody>
      </p:sp>
      <p:sp>
        <p:nvSpPr>
          <p:cNvPr id="9" name="Content Placeholder 4">
            <a:extLst>
              <a:ext uri="{FF2B5EF4-FFF2-40B4-BE49-F238E27FC236}">
                <a16:creationId xmlns:a16="http://schemas.microsoft.com/office/drawing/2014/main" id="{C1F7A1A8-1E23-9446-8100-C03AD61ACC37}"/>
              </a:ext>
            </a:extLst>
          </p:cNvPr>
          <p:cNvSpPr>
            <a:spLocks noGrp="1"/>
          </p:cNvSpPr>
          <p:nvPr>
            <p:ph sz="half" idx="2"/>
          </p:nvPr>
        </p:nvSpPr>
        <p:spPr>
          <a:xfrm>
            <a:off x="4722845" y="1524000"/>
            <a:ext cx="4276216" cy="4940300"/>
          </a:xfrm>
        </p:spPr>
        <p:txBody>
          <a:bodyPr>
            <a:normAutofit/>
          </a:bodyPr>
          <a:lstStyle/>
          <a:p>
            <a:pPr marL="0" lvl="0" indent="0" eaLnBrk="1" hangingPunct="1">
              <a:spcAft>
                <a:spcPts val="1800"/>
              </a:spcAft>
              <a:buNone/>
              <a:defRPr/>
            </a:pPr>
            <a:r>
              <a:rPr lang="iu-Cans-CA" sz="2000" dirty="0">
                <a:latin typeface="Pigiarniq Light" panose="02000303020000020004" pitchFamily="2" charset="0"/>
              </a:rPr>
              <a:t>CIRNAC-ᑯᑦ ᐅᑯᓂᙵᑦ ᑐᓂᓯᓚᐅᖅᑐᑦ ᓄᓇᕗᒻᒥ ᐃᒪᓕᕆᔨᒃᑯᓐᓄᑦ:</a:t>
            </a:r>
            <a:endParaRPr lang="en-US" altLang="en-US" sz="1600" dirty="0">
              <a:latin typeface="Pigiarniq Light" panose="02000303020000020004" pitchFamily="2" charset="0"/>
            </a:endParaRPr>
          </a:p>
          <a:p>
            <a:pPr lvl="0" eaLnBrk="1" hangingPunct="1">
              <a:spcAft>
                <a:spcPts val="1800"/>
              </a:spcAft>
              <a:buFont typeface="Arial" panose="020B0604020202020204" pitchFamily="34" charset="0"/>
              <a:buChar char="•"/>
              <a:defRPr/>
            </a:pPr>
            <a:r>
              <a:rPr lang="iu-Cans-CA" altLang="en-US" sz="1600" dirty="0">
                <a:latin typeface="Pigiarniq Light" panose="02000303020000020004" pitchFamily="2" charset="0"/>
              </a:rPr>
              <a:t>ᑐᑭᓯᐅᒪᔾᔪᑎᓂᒃ ᑐᒃᓯᕋᐅᑎᓂᒃ: ᐊᒥᕋᐃᔭᕐᕕᒃ (ᓯᑎᐱᕆ) 22, 2020</a:t>
            </a:r>
            <a:endParaRPr lang="fr-FR" altLang="en-US" sz="1600" dirty="0">
              <a:latin typeface="Pigiarniq Light" panose="02000303020000020004" pitchFamily="2" charset="0"/>
            </a:endParaRPr>
          </a:p>
          <a:p>
            <a:pPr lvl="0" eaLnBrk="1" hangingPunct="1">
              <a:spcAft>
                <a:spcPts val="1800"/>
              </a:spcAft>
              <a:buFont typeface="Arial" panose="020B0604020202020204" pitchFamily="34" charset="0"/>
              <a:buChar char="•"/>
              <a:defRPr/>
            </a:pPr>
            <a:r>
              <a:rPr lang="iu-Cans-CA" altLang="en-US" sz="1600" dirty="0">
                <a:latin typeface="Pigiarniq Light" panose="02000303020000020004" pitchFamily="2" charset="0"/>
              </a:rPr>
              <a:t>ᑭᐅᔭᐅᓂᖏᑦ ᑐᑭᓯᐅᒪᔾᔪᑎᓂᒃ ᑐᒃᓯᕋᐅᑕᐅᔪᑦ: ᐅᑭᐅᓖᑦ (ᐅᒃᑑᐱᕆ) 2, 2020</a:t>
            </a:r>
          </a:p>
          <a:p>
            <a:pPr lvl="0" eaLnBrk="1" hangingPunct="1">
              <a:spcAft>
                <a:spcPts val="1800"/>
              </a:spcAft>
              <a:buFont typeface="Arial" panose="020B0604020202020204" pitchFamily="34" charset="0"/>
              <a:buChar char="•"/>
              <a:defRPr/>
            </a:pPr>
            <a:r>
              <a:rPr lang="iu-Cans-CA" altLang="en-US" sz="1600" dirty="0">
                <a:latin typeface="Pigiarniq Light" panose="02000303020000020004" pitchFamily="2" charset="0"/>
              </a:rPr>
              <a:t>ᑲᑎᒪᓂᖏᑦ ᐊᒡᓃᑯᒃᑯᑦ ᐊᒻᒪᓗ ᑭᕙᓪᓕᕐᒥᑦ ᐃᓄᐃᑦ ᑲᑐᔾᔨᖃᑎᒌᒃᑯᑦ ᒥᐊᓂᖅᓯᓂᕐᒧᑦ ᓇᓚᐅᑦᑖᖅᑕᐅᔪᒧᑦ: ᐅᑭᐅᓖᑦ (ᐅᒃᑑᐱᕆ) 30, 2020</a:t>
            </a:r>
          </a:p>
          <a:p>
            <a:pPr lvl="0" eaLnBrk="1" hangingPunct="1">
              <a:spcAft>
                <a:spcPts val="1800"/>
              </a:spcAft>
              <a:buFont typeface="Arial" panose="020B0604020202020204" pitchFamily="34" charset="0"/>
              <a:buChar char="•"/>
              <a:defRPr/>
            </a:pPr>
            <a:r>
              <a:rPr lang="iu-Cans-CA" altLang="en-US" sz="1600" dirty="0">
                <a:latin typeface="Pigiarniq Light" panose="02000303020000020004" pitchFamily="2" charset="0"/>
              </a:rPr>
              <a:t>ᐱᓕᕆᐊᑉ ᒥᒃᓵᓄᑦ ᕿᒥᕐᕈᓂᕐᒧᑦ ᐅᖃᐅᓯᐅᔪᑦ: ᑲᑕᒑᕆᕝᕕᒃ (ᓄᕕᐱᕆ) 8, 2020</a:t>
            </a:r>
            <a:endParaRPr lang="en-US" altLang="en-US" sz="1600" dirty="0">
              <a:latin typeface="Pigiarniq Light" panose="02000303020000020004" pitchFamily="2" charset="0"/>
            </a:endParaRPr>
          </a:p>
        </p:txBody>
      </p:sp>
    </p:spTree>
    <p:extLst>
      <p:ext uri="{BB962C8B-B14F-4D97-AF65-F5344CB8AC3E}">
        <p14:creationId xmlns:p14="http://schemas.microsoft.com/office/powerpoint/2010/main" val="491524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7848600" cy="5334000"/>
          </a:xfrm>
        </p:spPr>
        <p:txBody>
          <a:bodyPr anchor="ctr"/>
          <a:lstStyle/>
          <a:p>
            <a:pPr algn="ctr"/>
            <a:r>
              <a:rPr lang="en-US" dirty="0"/>
              <a:t>Technical Review Topics</a:t>
            </a:r>
            <a:br>
              <a:rPr lang="en-US" dirty="0"/>
            </a:br>
            <a:r>
              <a:rPr lang="iu-Cans-CA" dirty="0">
                <a:latin typeface="Pigiarniq Light" panose="02000303020000020004" pitchFamily="2" charset="0"/>
              </a:rPr>
              <a:t>ᐱᓕᕆᐊᕐᒥᒃ ᕿᒥᕐᕈᓂᕐᒧᑦ ᐱᔾᔪᑕᐅᔪᑦ</a:t>
            </a:r>
            <a:endParaRPr lang="en-US" dirty="0">
              <a:solidFill>
                <a:srgbClr val="FF0000"/>
              </a:solidFill>
              <a:latin typeface="Pigiarniq Light" panose="02000303020000020004" pitchFamily="2" charset="0"/>
            </a:endParaRPr>
          </a:p>
        </p:txBody>
      </p:sp>
      <p:sp>
        <p:nvSpPr>
          <p:cNvPr id="5" name="Slide Number Placeholder 4"/>
          <p:cNvSpPr>
            <a:spLocks noGrp="1"/>
          </p:cNvSpPr>
          <p:nvPr>
            <p:ph type="sldNum" sz="quarter" idx="4"/>
          </p:nvPr>
        </p:nvSpPr>
        <p:spPr/>
        <p:txBody>
          <a:bodyPr/>
          <a:lstStyle/>
          <a:p>
            <a:pPr marL="0" marR="0" lvl="0" indent="0" algn="r" defTabSz="914400" rtl="0" eaLnBrk="1" fontAlgn="base" latinLnBrk="0" hangingPunct="1">
              <a:lnSpc>
                <a:spcPct val="90000"/>
              </a:lnSpc>
              <a:spcBef>
                <a:spcPct val="0"/>
              </a:spcBef>
              <a:spcAft>
                <a:spcPct val="37000"/>
              </a:spcAft>
              <a:buClrTx/>
              <a:buSzTx/>
              <a:buFontTx/>
              <a:buNone/>
              <a:tabLst/>
              <a:defRPr/>
            </a:pPr>
            <a:fld id="{E00B6E52-F07A-44C8-B7AE-D6EEC3D50429}" type="slidenum">
              <a:rPr kumimoji="0" lang="en-CA" sz="1200" b="0" i="0" u="none" strike="noStrike" kern="1200" cap="none" spc="0" normalizeH="0" baseline="0" noProof="0" smtClean="0">
                <a:ln>
                  <a:noFill/>
                </a:ln>
                <a:solidFill>
                  <a:srgbClr val="969696"/>
                </a:solidFill>
                <a:effectLst/>
                <a:uLnTx/>
                <a:uFillTx/>
                <a:latin typeface="Arial"/>
                <a:ea typeface="+mn-ea"/>
                <a:cs typeface="+mn-cs"/>
              </a:rPr>
              <a:pPr marL="0" marR="0" lvl="0" indent="0" algn="r" defTabSz="914400" rtl="0" eaLnBrk="1" fontAlgn="base" latinLnBrk="0" hangingPunct="1">
                <a:lnSpc>
                  <a:spcPct val="90000"/>
                </a:lnSpc>
                <a:spcBef>
                  <a:spcPct val="0"/>
                </a:spcBef>
                <a:spcAft>
                  <a:spcPct val="37000"/>
                </a:spcAft>
                <a:buClrTx/>
                <a:buSzTx/>
                <a:buFontTx/>
                <a:buNone/>
                <a:tabLst/>
                <a:defRPr/>
              </a:pPr>
              <a:t>5</a:t>
            </a:fld>
            <a:endParaRPr kumimoji="0" lang="en-CA" sz="1200" b="0" i="0" u="none" strike="noStrike" kern="1200" cap="none" spc="0" normalizeH="0" baseline="0" noProof="0" dirty="0">
              <a:ln>
                <a:noFill/>
              </a:ln>
              <a:solidFill>
                <a:srgbClr val="969696"/>
              </a:solidFill>
              <a:effectLst/>
              <a:uLnTx/>
              <a:uFillTx/>
              <a:latin typeface="Arial"/>
              <a:ea typeface="+mn-ea"/>
              <a:cs typeface="+mn-cs"/>
            </a:endParaRPr>
          </a:p>
        </p:txBody>
      </p:sp>
    </p:spTree>
    <p:extLst>
      <p:ext uri="{BB962C8B-B14F-4D97-AF65-F5344CB8AC3E}">
        <p14:creationId xmlns:p14="http://schemas.microsoft.com/office/powerpoint/2010/main" val="3351928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6665"/>
            <a:ext cx="8229600" cy="1143000"/>
          </a:xfrm>
        </p:spPr>
        <p:txBody>
          <a:bodyPr>
            <a:normAutofit fontScale="90000"/>
          </a:bodyPr>
          <a:lstStyle/>
          <a:p>
            <a:pPr algn="ctr"/>
            <a:r>
              <a:rPr lang="en-US" dirty="0">
                <a:latin typeface="Gadugi" panose="020B0502040204020203" pitchFamily="34" charset="0"/>
                <a:ea typeface="Gadugi" panose="020B0502040204020203" pitchFamily="34" charset="0"/>
              </a:rPr>
              <a:t/>
            </a:r>
            <a:br>
              <a:rPr lang="en-US" dirty="0">
                <a:latin typeface="Gadugi" panose="020B0502040204020203" pitchFamily="34" charset="0"/>
                <a:ea typeface="Gadugi" panose="020B0502040204020203" pitchFamily="34" charset="0"/>
              </a:rPr>
            </a:br>
            <a:r>
              <a:rPr lang="en-US" dirty="0"/>
              <a:t>I. Total Dissolved Solids (TDS) Thresholds </a:t>
            </a:r>
            <a:br>
              <a:rPr lang="en-US" dirty="0"/>
            </a:br>
            <a:r>
              <a:rPr lang="en-US" dirty="0">
                <a:latin typeface="Gadugi" panose="020B0502040204020203" pitchFamily="34" charset="0"/>
                <a:ea typeface="Gadugi" panose="020B0502040204020203" pitchFamily="34" charset="0"/>
              </a:rPr>
              <a:t>   </a:t>
            </a:r>
            <a:r>
              <a:rPr lang="iu-Cans-CA" dirty="0">
                <a:latin typeface="Gadugi" panose="020B0502040204020203" pitchFamily="34" charset="0"/>
                <a:ea typeface="Gadugi" panose="020B0502040204020203" pitchFamily="34" charset="0"/>
              </a:rPr>
              <a:t>ᑲᑎᖦᖢᒋ ᓄᖑᑎᖅᓯᒪᔪᑦ ᓯᑎᔪᑦ</a:t>
            </a:r>
            <a:r>
              <a:rPr lang="en-US" dirty="0">
                <a:latin typeface="Gadugi" panose="020B0502040204020203" pitchFamily="34" charset="0"/>
                <a:ea typeface="Gadugi" panose="020B0502040204020203" pitchFamily="34" charset="0"/>
              </a:rPr>
              <a:t> (TDS) </a:t>
            </a:r>
            <a:r>
              <a:rPr lang="iu-Cans-CA" dirty="0">
                <a:latin typeface="Gadugi" panose="020B0502040204020203" pitchFamily="34" charset="0"/>
                <a:ea typeface="Gadugi" panose="020B0502040204020203" pitchFamily="34" charset="0"/>
              </a:rPr>
              <a:t>ᑎᑭᐅᑎᓃᑦ</a:t>
            </a:r>
            <a:r>
              <a:rPr lang="en-US" dirty="0"/>
              <a:t/>
            </a:r>
            <a:br>
              <a:rPr lang="en-US" dirty="0"/>
            </a:br>
            <a:r>
              <a:rPr lang="en-US" dirty="0"/>
              <a:t/>
            </a:r>
            <a:br>
              <a:rPr lang="en-US" dirty="0"/>
            </a:br>
            <a:r>
              <a:rPr lang="en-US" dirty="0">
                <a:solidFill>
                  <a:srgbClr val="FF0000"/>
                </a:solidFill>
              </a:rPr>
              <a:t/>
            </a:r>
            <a:br>
              <a:rPr lang="en-US" dirty="0">
                <a:solidFill>
                  <a:srgbClr val="FF0000"/>
                </a:solidFill>
              </a:rPr>
            </a:br>
            <a:endParaRPr lang="en-US" dirty="0">
              <a:solidFill>
                <a:srgbClr val="FF0000"/>
              </a:solidFill>
            </a:endParaRPr>
          </a:p>
        </p:txBody>
      </p:sp>
      <p:sp>
        <p:nvSpPr>
          <p:cNvPr id="4" name="Content Placeholder 3"/>
          <p:cNvSpPr>
            <a:spLocks noGrp="1"/>
          </p:cNvSpPr>
          <p:nvPr>
            <p:ph sz="half" idx="2"/>
          </p:nvPr>
        </p:nvSpPr>
        <p:spPr>
          <a:xfrm>
            <a:off x="4729746" y="1449665"/>
            <a:ext cx="3733800" cy="4941887"/>
          </a:xfrm>
        </p:spPr>
        <p:txBody>
          <a:bodyPr>
            <a:normAutofit/>
          </a:bodyPr>
          <a:lstStyle/>
          <a:p>
            <a:pPr marL="0" indent="0">
              <a:buNone/>
            </a:pPr>
            <a:r>
              <a:rPr lang="iu-Cans-CA" sz="1700" u="sng" dirty="0">
                <a:latin typeface="Gadugi" panose="020B0502040204020203" pitchFamily="34" charset="0"/>
                <a:ea typeface="Gadugi" panose="020B0502040204020203" pitchFamily="34" charset="0"/>
              </a:rPr>
              <a:t>ᐱᔾᔪᑕᐅᔪᖅ</a:t>
            </a:r>
            <a:endParaRPr lang="en-US" sz="1700" u="sng" dirty="0">
              <a:latin typeface="Gadugi" panose="020B0502040204020203" pitchFamily="34" charset="0"/>
              <a:ea typeface="Gadugi" panose="020B0502040204020203" pitchFamily="34" charset="0"/>
            </a:endParaRPr>
          </a:p>
          <a:p>
            <a:pPr marL="0" indent="0">
              <a:buNone/>
            </a:pPr>
            <a:r>
              <a:rPr lang="iu-Cans-CA" sz="1700" dirty="0">
                <a:latin typeface="Gadugi" panose="020B0502040204020203" pitchFamily="34" charset="0"/>
                <a:ea typeface="Gadugi" panose="020B0502040204020203" pitchFamily="34" charset="0"/>
              </a:rPr>
              <a:t>ᐊᓯᐊᙳᖅᑕᐅᔪᒪᔪᑦ </a:t>
            </a:r>
            <a:r>
              <a:rPr lang="en-US" sz="1700" dirty="0">
                <a:latin typeface="Gadugi" panose="020B0502040204020203" pitchFamily="34" charset="0"/>
                <a:ea typeface="Gadugi" panose="020B0502040204020203" pitchFamily="34" charset="0"/>
              </a:rPr>
              <a:t>TDS </a:t>
            </a:r>
            <a:r>
              <a:rPr lang="iu-Cans-CA" sz="1700" dirty="0">
                <a:latin typeface="Gadugi" panose="020B0502040204020203" pitchFamily="34" charset="0"/>
                <a:ea typeface="Gadugi" panose="020B0502040204020203" pitchFamily="34" charset="0"/>
              </a:rPr>
              <a:t>ᑎᑭᐅᑎᓂᕐᓄᑦ ᐊᒻᒪᓗ ᑯᕕᑎᑕᐅᔪᖅ ᖃᓄᐃᓐᓂᖓ ᐊᒻᒪᓗ ᐅᔭᕋᒃᑕᕆᐊᕐᒨᖓᔪᖅ ᐃᒪᐅᑉ ᖃᓄᐃᓐᓂᖓᓄᑦ ᐱᔭᒃᓴᐃᑦ ᐃᑲᔪᖅᑕᐅᖏᑦᑐᑦ ᑐᒃᓯᕋᐅᑎᒥᑦ. </a:t>
            </a:r>
          </a:p>
          <a:p>
            <a:pPr marL="0" indent="0">
              <a:buNone/>
            </a:pPr>
            <a:r>
              <a:rPr lang="iu-Cans-CA" sz="1700" u="sng" dirty="0">
                <a:latin typeface="Gadugi" panose="020B0502040204020203" pitchFamily="34" charset="0"/>
                <a:ea typeface="Gadugi" panose="020B0502040204020203" pitchFamily="34" charset="0"/>
              </a:rPr>
              <a:t>ᐃᒪᓐᓈᖅᑑᑎ</a:t>
            </a:r>
            <a:endParaRPr lang="en-US" sz="1700" u="sng" dirty="0">
              <a:latin typeface="Gadugi" panose="020B0502040204020203" pitchFamily="34" charset="0"/>
              <a:ea typeface="Gadugi" panose="020B0502040204020203" pitchFamily="34" charset="0"/>
            </a:endParaRPr>
          </a:p>
          <a:p>
            <a:r>
              <a:rPr lang="iu-Cans-CA" sz="1700" dirty="0">
                <a:latin typeface="Gadugi" panose="020B0502040204020203" pitchFamily="34" charset="0"/>
                <a:ea typeface="Gadugi" panose="020B0502040204020203" pitchFamily="34" charset="0"/>
              </a:rPr>
              <a:t>ᖃᐅᔨᓐᓇᐅᑎᓂᒃ ᑐᓂᓯᓗᑎᒃ ᖃᓄᐃᓕᐅᕈᑕᐅᓂᐊᖅᑐᓂᒃ ᑐᒃᓯᕋᐅᑕᐅᔪᒧᑦ ᐋᖅᑭᒋᐊᖅᓯᓂᕐᓄᑦ </a:t>
            </a:r>
            <a:r>
              <a:rPr lang="en-US" sz="1700" dirty="0">
                <a:latin typeface="Gadugi" panose="020B0502040204020203" pitchFamily="34" charset="0"/>
                <a:ea typeface="Gadugi" panose="020B0502040204020203" pitchFamily="34" charset="0"/>
              </a:rPr>
              <a:t>TDS </a:t>
            </a:r>
            <a:r>
              <a:rPr lang="iu-Cans-CA" sz="1700" dirty="0">
                <a:latin typeface="Gadugi" panose="020B0502040204020203" pitchFamily="34" charset="0"/>
                <a:ea typeface="Gadugi" panose="020B0502040204020203" pitchFamily="34" charset="0"/>
              </a:rPr>
              <a:t>ᑎᑭᐅᑎᓂᕐᒧᑦ</a:t>
            </a:r>
            <a:r>
              <a:rPr lang="en-US" sz="1700" dirty="0">
                <a:latin typeface="Gadugi" panose="020B0502040204020203" pitchFamily="34" charset="0"/>
                <a:ea typeface="Gadugi" panose="020B0502040204020203" pitchFamily="34" charset="0"/>
              </a:rPr>
              <a:t>.</a:t>
            </a:r>
          </a:p>
          <a:p>
            <a:pPr marL="0" indent="0">
              <a:buNone/>
            </a:pPr>
            <a:r>
              <a:rPr lang="iu-Cans-CA" sz="1700" u="sng" dirty="0">
                <a:latin typeface="Gadugi" panose="020B0502040204020203" pitchFamily="34" charset="0"/>
                <a:ea typeface="Gadugi" panose="020B0502040204020203" pitchFamily="34" charset="0"/>
              </a:rPr>
              <a:t>ᖃᓄᐃᖓᓂᖅ</a:t>
            </a:r>
            <a:endParaRPr lang="en-US" sz="1700" u="sng" dirty="0">
              <a:latin typeface="Gadugi" panose="020B0502040204020203" pitchFamily="34" charset="0"/>
              <a:ea typeface="Gadugi" panose="020B0502040204020203" pitchFamily="34" charset="0"/>
            </a:endParaRPr>
          </a:p>
          <a:p>
            <a:r>
              <a:rPr lang="iu-Cans-CA" sz="1700" dirty="0">
                <a:latin typeface="Gadugi" panose="020B0502040204020203" pitchFamily="34" charset="0"/>
                <a:ea typeface="Gadugi" panose="020B0502040204020203" pitchFamily="34" charset="0"/>
              </a:rPr>
              <a:t>ᐃᓚᖓᒍᑦ ᐋᖅᑭᒃᑕᐅᔪᖅ</a:t>
            </a:r>
            <a:r>
              <a:rPr lang="en-US" sz="1700" dirty="0">
                <a:latin typeface="Gadugi" panose="020B0502040204020203" pitchFamily="34" charset="0"/>
                <a:ea typeface="Gadugi" panose="020B0502040204020203" pitchFamily="34" charset="0"/>
              </a:rPr>
              <a:t>. </a:t>
            </a:r>
          </a:p>
          <a:p>
            <a:endParaRPr lang="en-US" dirty="0"/>
          </a:p>
        </p:txBody>
      </p:sp>
      <p:sp>
        <p:nvSpPr>
          <p:cNvPr id="9" name="Slide Number Placeholder 2"/>
          <p:cNvSpPr>
            <a:spLocks noGrp="1"/>
          </p:cNvSpPr>
          <p:nvPr>
            <p:ph type="sldNum" sz="quarter" idx="4"/>
          </p:nvPr>
        </p:nvSpPr>
        <p:spPr>
          <a:xfrm>
            <a:off x="6497216" y="6301273"/>
            <a:ext cx="2133600" cy="365125"/>
          </a:xfrm>
          <a:prstGeom prst="rect">
            <a:avLst/>
          </a:prstGeom>
        </p:spPr>
        <p:txBody>
          <a:bodyPr/>
          <a:lstStyle/>
          <a:p>
            <a:pPr marL="0" marR="0" lvl="0" indent="0" algn="r" defTabSz="914400" rtl="0" eaLnBrk="0" fontAlgn="base" latinLnBrk="0" hangingPunct="0">
              <a:lnSpc>
                <a:spcPct val="100000"/>
              </a:lnSpc>
              <a:spcBef>
                <a:spcPct val="0"/>
              </a:spcBef>
              <a:spcAft>
                <a:spcPct val="37000"/>
              </a:spcAft>
              <a:buClrTx/>
              <a:buSzTx/>
              <a:buFontTx/>
              <a:buNone/>
              <a:tabLst>
                <a:tab pos="5715000" algn="l"/>
              </a:tabLst>
              <a:defRPr/>
            </a:pPr>
            <a:fld id="{E00B6E52-F07A-44C8-B7AE-D6EEC3D50429}" type="slidenum">
              <a:rPr kumimoji="0" lang="en-CA" sz="1600" b="0" i="0" u="none" strike="noStrike" kern="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37000"/>
                </a:spcAft>
                <a:buClrTx/>
                <a:buSzTx/>
                <a:buFontTx/>
                <a:buNone/>
                <a:tabLst>
                  <a:tab pos="5715000" algn="l"/>
                </a:tabLst>
                <a:defRPr/>
              </a:pPr>
              <a:t>6</a:t>
            </a:fld>
            <a:endParaRPr kumimoji="0" lang="en-CA" sz="1600" b="0" i="0" u="none" strike="noStrike" kern="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0" name="Content Placeholder 3"/>
          <p:cNvSpPr txBox="1">
            <a:spLocks/>
          </p:cNvSpPr>
          <p:nvPr/>
        </p:nvSpPr>
        <p:spPr bwMode="auto">
          <a:xfrm>
            <a:off x="4562475" y="1412876"/>
            <a:ext cx="3733800"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190500" indent="-190500" algn="l" rtl="0" eaLnBrk="0" fontAlgn="base" hangingPunct="0">
              <a:spcBef>
                <a:spcPct val="0"/>
              </a:spcBef>
              <a:spcAft>
                <a:spcPct val="37000"/>
              </a:spcAft>
              <a:buChar char="•"/>
              <a:tabLst>
                <a:tab pos="5715000" algn="l"/>
              </a:tabLst>
              <a:defRPr sz="2400">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20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8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6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6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9pPr>
          </a:lstStyle>
          <a:p>
            <a:pPr lvl="0">
              <a:buFont typeface="Arial" panose="020B0604020202020204" pitchFamily="34" charset="0"/>
              <a:buChar char="•"/>
              <a:defRPr/>
            </a:pPr>
            <a:endParaRPr kumimoji="0" lang="en-US" sz="2400" b="0" i="0" u="none" strike="noStrike" kern="0" cap="none" spc="0" normalizeH="0" baseline="0" noProof="0" dirty="0">
              <a:ln>
                <a:noFill/>
              </a:ln>
              <a:effectLst/>
              <a:uLnTx/>
              <a:uFillTx/>
              <a:latin typeface="Pigiarniq Light" panose="02000303020000020004" pitchFamily="2" charset="0"/>
            </a:endParaRPr>
          </a:p>
        </p:txBody>
      </p:sp>
      <p:sp>
        <p:nvSpPr>
          <p:cNvPr id="6" name="Content Placeholder 3">
            <a:extLst>
              <a:ext uri="{FF2B5EF4-FFF2-40B4-BE49-F238E27FC236}">
                <a16:creationId xmlns:a16="http://schemas.microsoft.com/office/drawing/2014/main" id="{255968AB-9A4C-41F8-9B19-88236D3C012D}"/>
              </a:ext>
            </a:extLst>
          </p:cNvPr>
          <p:cNvSpPr txBox="1">
            <a:spLocks/>
          </p:cNvSpPr>
          <p:nvPr/>
        </p:nvSpPr>
        <p:spPr bwMode="auto">
          <a:xfrm>
            <a:off x="457200" y="1412876"/>
            <a:ext cx="3733800"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190500" indent="-190500" algn="l" rtl="0" eaLnBrk="0" fontAlgn="base" hangingPunct="0">
              <a:spcBef>
                <a:spcPct val="0"/>
              </a:spcBef>
              <a:spcAft>
                <a:spcPct val="37000"/>
              </a:spcAft>
              <a:buChar char="•"/>
              <a:tabLst>
                <a:tab pos="5715000" algn="l"/>
              </a:tabLst>
              <a:defRPr sz="2400">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20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8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6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6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9pPr>
          </a:lstStyle>
          <a:p>
            <a:pPr marL="0" indent="0">
              <a:buFontTx/>
              <a:buNone/>
            </a:pPr>
            <a:r>
              <a:rPr lang="en-US" sz="1700" u="sng" kern="0" dirty="0"/>
              <a:t>Issue</a:t>
            </a:r>
          </a:p>
          <a:p>
            <a:pPr marL="0" indent="0">
              <a:buFontTx/>
              <a:buNone/>
            </a:pPr>
            <a:r>
              <a:rPr lang="en-US" sz="1700" kern="0" dirty="0"/>
              <a:t>The proposed changes to the TDS threshold and Effluent Quality Criteria and Site-Specific Water Quality Objective are not supported in the application.</a:t>
            </a:r>
          </a:p>
          <a:p>
            <a:pPr marL="0" indent="0">
              <a:buFontTx/>
              <a:buNone/>
            </a:pPr>
            <a:r>
              <a:rPr lang="en-US" sz="1700" u="sng" kern="0" dirty="0"/>
              <a:t>Recommendation</a:t>
            </a:r>
          </a:p>
          <a:p>
            <a:r>
              <a:rPr lang="en-US" sz="1700" kern="0" dirty="0"/>
              <a:t>Provide an evidence-based rationale for the proposed revisions to the TDS threshold.</a:t>
            </a:r>
          </a:p>
          <a:p>
            <a:pPr marL="0" indent="0">
              <a:buFontTx/>
              <a:buNone/>
            </a:pPr>
            <a:r>
              <a:rPr lang="en-US" sz="1700" u="sng" kern="0" dirty="0"/>
              <a:t>Status</a:t>
            </a:r>
          </a:p>
          <a:p>
            <a:r>
              <a:rPr lang="en-US" sz="1700" kern="0" dirty="0"/>
              <a:t>Partially resolved. </a:t>
            </a:r>
          </a:p>
          <a:p>
            <a:endParaRPr lang="en-US" kern="0" dirty="0"/>
          </a:p>
        </p:txBody>
      </p:sp>
    </p:spTree>
    <p:extLst>
      <p:ext uri="{BB962C8B-B14F-4D97-AF65-F5344CB8AC3E}">
        <p14:creationId xmlns:p14="http://schemas.microsoft.com/office/powerpoint/2010/main" val="1667576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1143000"/>
          </a:xfrm>
        </p:spPr>
        <p:txBody>
          <a:bodyPr>
            <a:noAutofit/>
          </a:bodyPr>
          <a:lstStyle/>
          <a:p>
            <a:pPr algn="ctr"/>
            <a:r>
              <a:rPr lang="en-US" sz="1800" dirty="0"/>
              <a:t>II. Works Related to Additional Deposits (Discovery, Pump, </a:t>
            </a:r>
            <a:r>
              <a:rPr lang="en-US" sz="1800" dirty="0" err="1"/>
              <a:t>Fzone</a:t>
            </a:r>
            <a:r>
              <a:rPr lang="en-US" sz="1800" dirty="0"/>
              <a:t>, and WES-NORMEG)</a:t>
            </a:r>
            <a:r>
              <a:rPr lang="en-US" sz="1800" dirty="0">
                <a:latin typeface="Gadugi" panose="020B0502040204020203" pitchFamily="34" charset="0"/>
                <a:ea typeface="Gadugi" panose="020B0502040204020203" pitchFamily="34" charset="0"/>
              </a:rPr>
              <a:t/>
            </a:r>
            <a:br>
              <a:rPr lang="en-US" sz="1800" dirty="0">
                <a:latin typeface="Gadugi" panose="020B0502040204020203" pitchFamily="34" charset="0"/>
                <a:ea typeface="Gadugi" panose="020B0502040204020203" pitchFamily="34" charset="0"/>
              </a:rPr>
            </a:br>
            <a:r>
              <a:rPr lang="iu-Cans-CA" sz="1800" dirty="0">
                <a:latin typeface="Gadugi" panose="020B0502040204020203" pitchFamily="34" charset="0"/>
                <a:ea typeface="Gadugi" panose="020B0502040204020203" pitchFamily="34" charset="0"/>
              </a:rPr>
              <a:t>ᐱᓕᕆᓃᑦ ᐱᔾᔪᑎᖃᖅᑐᑦ ᐱᑕᖃᖅᑐᒃᑲᓐᓂᕐᓄᑦ</a:t>
            </a:r>
            <a:r>
              <a:rPr lang="en-US" sz="1800" dirty="0">
                <a:latin typeface="Gadugi" panose="020B0502040204020203" pitchFamily="34" charset="0"/>
                <a:ea typeface="Gadugi" panose="020B0502040204020203" pitchFamily="34" charset="0"/>
              </a:rPr>
              <a:t> (Discovery, Pump, </a:t>
            </a:r>
            <a:r>
              <a:rPr lang="en-US" sz="1800" dirty="0" err="1">
                <a:latin typeface="Gadugi" panose="020B0502040204020203" pitchFamily="34" charset="0"/>
                <a:ea typeface="Gadugi" panose="020B0502040204020203" pitchFamily="34" charset="0"/>
              </a:rPr>
              <a:t>Fzone</a:t>
            </a:r>
            <a:r>
              <a:rPr lang="en-US" sz="1800" dirty="0">
                <a:latin typeface="Gadugi" panose="020B0502040204020203" pitchFamily="34" charset="0"/>
                <a:ea typeface="Gadugi" panose="020B0502040204020203" pitchFamily="34" charset="0"/>
              </a:rPr>
              <a:t>, </a:t>
            </a:r>
            <a:r>
              <a:rPr lang="iu-Cans-CA" sz="1800" dirty="0">
                <a:latin typeface="Gadugi" panose="020B0502040204020203" pitchFamily="34" charset="0"/>
                <a:ea typeface="Gadugi" panose="020B0502040204020203" pitchFamily="34" charset="0"/>
              </a:rPr>
              <a:t>ᐊᒻᒪᓗ</a:t>
            </a:r>
            <a:r>
              <a:rPr lang="en-US" sz="1800" dirty="0">
                <a:latin typeface="Gadugi" panose="020B0502040204020203" pitchFamily="34" charset="0"/>
                <a:ea typeface="Gadugi" panose="020B0502040204020203" pitchFamily="34" charset="0"/>
              </a:rPr>
              <a:t> WES-NORMEG)</a:t>
            </a:r>
            <a:r>
              <a:rPr lang="en-US" b="0" dirty="0">
                <a:latin typeface="Gadugi" panose="020B0502040204020203" pitchFamily="34" charset="0"/>
                <a:ea typeface="Gadugi" panose="020B0502040204020203" pitchFamily="34" charset="0"/>
              </a:rPr>
              <a:t/>
            </a:r>
            <a:br>
              <a:rPr lang="en-US" b="0" dirty="0">
                <a:latin typeface="Gadugi" panose="020B0502040204020203" pitchFamily="34" charset="0"/>
                <a:ea typeface="Gadugi" panose="020B0502040204020203" pitchFamily="34" charset="0"/>
              </a:rPr>
            </a:br>
            <a:endParaRPr lang="en-US" sz="1600" b="0" dirty="0">
              <a:solidFill>
                <a:srgbClr val="FF0000"/>
              </a:solidFill>
              <a:latin typeface="Gadugi" panose="020B0502040204020203" pitchFamily="34" charset="0"/>
              <a:ea typeface="Gadugi" panose="020B0502040204020203" pitchFamily="34" charset="0"/>
            </a:endParaRPr>
          </a:p>
        </p:txBody>
      </p:sp>
      <p:sp>
        <p:nvSpPr>
          <p:cNvPr id="9" name="Slide Number Placeholder 2"/>
          <p:cNvSpPr>
            <a:spLocks noGrp="1"/>
          </p:cNvSpPr>
          <p:nvPr>
            <p:ph type="sldNum" sz="quarter" idx="4"/>
          </p:nvPr>
        </p:nvSpPr>
        <p:spPr>
          <a:xfrm>
            <a:off x="6553200" y="6248400"/>
            <a:ext cx="2133600" cy="365125"/>
          </a:xfrm>
          <a:prstGeom prst="rect">
            <a:avLst/>
          </a:prstGeom>
        </p:spPr>
        <p:txBody>
          <a:bodyPr/>
          <a:lstStyle/>
          <a:p>
            <a:pPr marL="0" marR="0" lvl="0" indent="0" algn="r" defTabSz="914400" rtl="0" eaLnBrk="0" fontAlgn="base" latinLnBrk="0" hangingPunct="0">
              <a:lnSpc>
                <a:spcPct val="100000"/>
              </a:lnSpc>
              <a:spcBef>
                <a:spcPct val="0"/>
              </a:spcBef>
              <a:spcAft>
                <a:spcPct val="37000"/>
              </a:spcAft>
              <a:buClrTx/>
              <a:buSzTx/>
              <a:buFontTx/>
              <a:buNone/>
              <a:tabLst>
                <a:tab pos="5715000" algn="l"/>
              </a:tabLst>
              <a:defRPr/>
            </a:pPr>
            <a:fld id="{E00B6E52-F07A-44C8-B7AE-D6EEC3D50429}" type="slidenum">
              <a:rPr kumimoji="0" lang="en-CA" sz="1600" b="0" i="0" u="none" strike="noStrike" kern="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37000"/>
                </a:spcAft>
                <a:buClrTx/>
                <a:buSzTx/>
                <a:buFontTx/>
                <a:buNone/>
                <a:tabLst>
                  <a:tab pos="5715000" algn="l"/>
                </a:tabLst>
                <a:defRPr/>
              </a:pPr>
              <a:t>7</a:t>
            </a:fld>
            <a:endParaRPr kumimoji="0" lang="en-CA" sz="1600" b="0" i="0" u="none" strike="noStrike" kern="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Content Placeholder 3">
            <a:extLst>
              <a:ext uri="{FF2B5EF4-FFF2-40B4-BE49-F238E27FC236}">
                <a16:creationId xmlns:a16="http://schemas.microsoft.com/office/drawing/2014/main" id="{1BC6A783-C7A1-4D2C-BCEF-1FF205C4CB49}"/>
              </a:ext>
            </a:extLst>
          </p:cNvPr>
          <p:cNvSpPr txBox="1">
            <a:spLocks/>
          </p:cNvSpPr>
          <p:nvPr/>
        </p:nvSpPr>
        <p:spPr bwMode="auto">
          <a:xfrm>
            <a:off x="658675" y="1658179"/>
            <a:ext cx="3733800" cy="459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190500" indent="-190500" algn="l" rtl="0" eaLnBrk="0" fontAlgn="base" hangingPunct="0">
              <a:spcBef>
                <a:spcPct val="0"/>
              </a:spcBef>
              <a:spcAft>
                <a:spcPct val="37000"/>
              </a:spcAft>
              <a:buChar char="•"/>
              <a:tabLst>
                <a:tab pos="5715000" algn="l"/>
              </a:tabLst>
              <a:defRPr sz="2400">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20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8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6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6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9pPr>
          </a:lstStyle>
          <a:p>
            <a:pPr marL="0" indent="0">
              <a:buFontTx/>
              <a:buNone/>
            </a:pPr>
            <a:r>
              <a:rPr lang="en-US" sz="1800" u="sng" kern="0" dirty="0"/>
              <a:t>Issue</a:t>
            </a:r>
          </a:p>
          <a:p>
            <a:pPr marL="0" indent="0">
              <a:buFontTx/>
              <a:buNone/>
            </a:pPr>
            <a:r>
              <a:rPr lang="en-US" sz="1800" kern="0" dirty="0"/>
              <a:t>Insufficient information for the mining of referenced additional deposits (Discovery, Pump, </a:t>
            </a:r>
            <a:r>
              <a:rPr lang="en-US" sz="1800" kern="0" dirty="0" err="1"/>
              <a:t>Fzone</a:t>
            </a:r>
            <a:r>
              <a:rPr lang="en-US" sz="1800" kern="0" dirty="0"/>
              <a:t>, WES-NORMEG deposits). </a:t>
            </a:r>
          </a:p>
          <a:p>
            <a:pPr marL="0" indent="0">
              <a:buFontTx/>
              <a:buNone/>
            </a:pPr>
            <a:r>
              <a:rPr lang="en-US" sz="1800" u="sng" kern="0" dirty="0"/>
              <a:t>Recommendation</a:t>
            </a:r>
          </a:p>
          <a:p>
            <a:r>
              <a:rPr lang="en-US" sz="1800" kern="0" dirty="0"/>
              <a:t>Confirm intention to develop these deposits.</a:t>
            </a:r>
          </a:p>
          <a:p>
            <a:r>
              <a:rPr lang="en-US" sz="1800" kern="0" dirty="0"/>
              <a:t>Provide additional information on the deposits not currently included in 3AM-MEL1631 and plans for their development and mining.</a:t>
            </a:r>
          </a:p>
          <a:p>
            <a:pPr marL="0" indent="0">
              <a:buFontTx/>
              <a:buNone/>
            </a:pPr>
            <a:r>
              <a:rPr lang="en-US" sz="1800" u="sng" kern="0" dirty="0"/>
              <a:t>Status</a:t>
            </a:r>
          </a:p>
          <a:p>
            <a:r>
              <a:rPr lang="en-US" sz="1800" kern="0" dirty="0"/>
              <a:t> Resolved.</a:t>
            </a:r>
          </a:p>
        </p:txBody>
      </p:sp>
      <p:sp>
        <p:nvSpPr>
          <p:cNvPr id="10" name="Content Placeholder 3">
            <a:extLst>
              <a:ext uri="{FF2B5EF4-FFF2-40B4-BE49-F238E27FC236}">
                <a16:creationId xmlns:a16="http://schemas.microsoft.com/office/drawing/2014/main" id="{527546F9-D0D3-418F-9BA6-5BF3A6DA6C64}"/>
              </a:ext>
            </a:extLst>
          </p:cNvPr>
          <p:cNvSpPr txBox="1">
            <a:spLocks/>
          </p:cNvSpPr>
          <p:nvPr/>
        </p:nvSpPr>
        <p:spPr bwMode="auto">
          <a:xfrm>
            <a:off x="5005457" y="1657350"/>
            <a:ext cx="3733800" cy="459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190500" indent="-190500" algn="l" rtl="0" eaLnBrk="0" fontAlgn="base" hangingPunct="0">
              <a:spcBef>
                <a:spcPct val="0"/>
              </a:spcBef>
              <a:spcAft>
                <a:spcPct val="37000"/>
              </a:spcAft>
              <a:buChar char="•"/>
              <a:tabLst>
                <a:tab pos="5715000" algn="l"/>
              </a:tabLst>
              <a:defRPr sz="2400">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20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8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6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6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9pPr>
          </a:lstStyle>
          <a:p>
            <a:pPr marL="0" indent="0">
              <a:buFontTx/>
              <a:buNone/>
            </a:pPr>
            <a:r>
              <a:rPr lang="iu-Cans-CA" sz="1800" u="sng" kern="0" dirty="0">
                <a:latin typeface="Gadugi" panose="020B0502040204020203" pitchFamily="34" charset="0"/>
                <a:ea typeface="Gadugi" panose="020B0502040204020203" pitchFamily="34" charset="0"/>
              </a:rPr>
              <a:t>ᐱᔾᔪᑕᐅᔪᖅ</a:t>
            </a:r>
            <a:endParaRPr lang="en-US" sz="1800" u="sng" kern="0" dirty="0">
              <a:latin typeface="Gadugi" panose="020B0502040204020203" pitchFamily="34" charset="0"/>
              <a:ea typeface="Gadugi" panose="020B0502040204020203" pitchFamily="34" charset="0"/>
            </a:endParaRPr>
          </a:p>
          <a:p>
            <a:pPr marL="0" indent="0">
              <a:buFontTx/>
              <a:buNone/>
            </a:pPr>
            <a:r>
              <a:rPr lang="iu-Cans-CA" sz="1800" kern="0" dirty="0">
                <a:latin typeface="Gadugi" panose="020B0502040204020203" pitchFamily="34" charset="0"/>
                <a:ea typeface="Gadugi" panose="020B0502040204020203" pitchFamily="34" charset="0"/>
              </a:rPr>
              <a:t>ᑐᑭᓯᐅᒪᔾᔪᑎᑕᖄᓂᙱᑦᑐᖅ ᐅᔭᕋᒃᑕᖅᑕᐅᓂᐊᕐᓗᑎᒃ ᐅᖃᐅᓯᐅᔪᑦ ᐱᑕᖃᖅᑐᒃᑲᓐᓂᕐᓄᑦ</a:t>
            </a:r>
            <a:r>
              <a:rPr lang="en-US" sz="1800" kern="0" dirty="0">
                <a:latin typeface="Gadugi" panose="020B0502040204020203" pitchFamily="34" charset="0"/>
                <a:ea typeface="Gadugi" panose="020B0502040204020203" pitchFamily="34" charset="0"/>
              </a:rPr>
              <a:t> (Discovery, Pump, </a:t>
            </a:r>
            <a:r>
              <a:rPr lang="en-US" sz="1800" kern="0" dirty="0" err="1">
                <a:latin typeface="Gadugi" panose="020B0502040204020203" pitchFamily="34" charset="0"/>
                <a:ea typeface="Gadugi" panose="020B0502040204020203" pitchFamily="34" charset="0"/>
              </a:rPr>
              <a:t>Fzone</a:t>
            </a:r>
            <a:r>
              <a:rPr lang="en-US" sz="1800" kern="0" dirty="0">
                <a:latin typeface="Gadugi" panose="020B0502040204020203" pitchFamily="34" charset="0"/>
                <a:ea typeface="Gadugi" panose="020B0502040204020203" pitchFamily="34" charset="0"/>
              </a:rPr>
              <a:t>, WES-NORMEG </a:t>
            </a:r>
            <a:r>
              <a:rPr lang="iu-Cans-CA" sz="1800" kern="0" dirty="0">
                <a:latin typeface="Gadugi" panose="020B0502040204020203" pitchFamily="34" charset="0"/>
                <a:ea typeface="Gadugi" panose="020B0502040204020203" pitchFamily="34" charset="0"/>
              </a:rPr>
              <a:t>ᐱᑕᓖᑦ</a:t>
            </a:r>
            <a:r>
              <a:rPr lang="en-US" sz="1800" kern="0" dirty="0">
                <a:latin typeface="Gadugi" panose="020B0502040204020203" pitchFamily="34" charset="0"/>
                <a:ea typeface="Gadugi" panose="020B0502040204020203" pitchFamily="34" charset="0"/>
              </a:rPr>
              <a:t>). </a:t>
            </a:r>
          </a:p>
          <a:p>
            <a:pPr marL="0" indent="0">
              <a:buFontTx/>
              <a:buNone/>
            </a:pPr>
            <a:r>
              <a:rPr lang="iu-Cans-CA" sz="1800" u="sng" kern="0" dirty="0">
                <a:latin typeface="Gadugi" panose="020B0502040204020203" pitchFamily="34" charset="0"/>
                <a:ea typeface="Gadugi" panose="020B0502040204020203" pitchFamily="34" charset="0"/>
              </a:rPr>
              <a:t>ᐃᒪᓐᓈᖅᑑᑎ</a:t>
            </a:r>
            <a:endParaRPr lang="en-US" sz="1800" u="sng" kern="0" dirty="0">
              <a:latin typeface="Gadugi" panose="020B0502040204020203" pitchFamily="34" charset="0"/>
              <a:ea typeface="Gadugi" panose="020B0502040204020203" pitchFamily="34" charset="0"/>
            </a:endParaRPr>
          </a:p>
          <a:p>
            <a:r>
              <a:rPr lang="iu-Cans-CA" sz="1800" kern="0" dirty="0">
                <a:latin typeface="Gadugi" panose="020B0502040204020203" pitchFamily="34" charset="0"/>
                <a:ea typeface="Gadugi" panose="020B0502040204020203" pitchFamily="34" charset="0"/>
              </a:rPr>
              <a:t>ᓇᓗᓇᐃᕐᓗᑎᒃ ᖃᓄᐃᓕᐅᕈᒪᓂᖏᓐᓂᑦ ᐱᕙᓪᓕᐊᔭᐅᓂᐊᕐᓗᑎᒃ ᐱᑕᓖᑦ. </a:t>
            </a:r>
          </a:p>
          <a:p>
            <a:r>
              <a:rPr lang="iu-Cans-CA" sz="1800" kern="0" dirty="0">
                <a:latin typeface="Gadugi" panose="020B0502040204020203" pitchFamily="34" charset="0"/>
                <a:ea typeface="Gadugi" panose="020B0502040204020203" pitchFamily="34" charset="0"/>
              </a:rPr>
              <a:t>ᑐᑭᓯᐅᒪᔾᔪᑎᒃᑲᓐᓂᕐᓂᒃ ᑐᓂᓯᓗᑎᒃ ᐱᑕᓖᑦ ᒥᒃᓵᓄᑦ ᐃᓚᐅᑎᑕᐅᖏᑦᑐᑦ ᒫᓐᓇᐅᔪᖅ </a:t>
            </a:r>
            <a:r>
              <a:rPr lang="en-US" sz="1800" kern="0" dirty="0">
                <a:latin typeface="Gadugi" panose="020B0502040204020203" pitchFamily="34" charset="0"/>
                <a:ea typeface="Gadugi" panose="020B0502040204020203" pitchFamily="34" charset="0"/>
              </a:rPr>
              <a:t>3AM-MEL1631</a:t>
            </a:r>
            <a:r>
              <a:rPr lang="iu-Cans-CA" sz="1800" kern="0" dirty="0">
                <a:latin typeface="Gadugi" panose="020B0502040204020203" pitchFamily="34" charset="0"/>
                <a:ea typeface="Gadugi" panose="020B0502040204020203" pitchFamily="34" charset="0"/>
              </a:rPr>
              <a:t>-ᒥᑦ ᐊᒻᒪᓗ ᐸᕐᓇᐅᑏᑦ ᐱᕙᓪᓕᐊᓂᐊᕐᓗᒍ ᐊᒻᒪᓗ ᐅᔭᕋᒃᑕᕐᓂᖅ.</a:t>
            </a:r>
            <a:r>
              <a:rPr lang="en-US" sz="1800" kern="0" dirty="0">
                <a:latin typeface="Gadugi" panose="020B0502040204020203" pitchFamily="34" charset="0"/>
                <a:ea typeface="Gadugi" panose="020B0502040204020203" pitchFamily="34" charset="0"/>
              </a:rPr>
              <a:t> </a:t>
            </a:r>
            <a:endParaRPr lang="iu-Cans-CA" sz="1800" kern="0" dirty="0">
              <a:latin typeface="Gadugi" panose="020B0502040204020203" pitchFamily="34" charset="0"/>
              <a:ea typeface="Gadugi" panose="020B0502040204020203" pitchFamily="34" charset="0"/>
            </a:endParaRPr>
          </a:p>
          <a:p>
            <a:pPr marL="0" indent="0">
              <a:buNone/>
            </a:pPr>
            <a:r>
              <a:rPr lang="iu-Cans-CA" sz="1800" u="sng" kern="0" dirty="0">
                <a:latin typeface="Gadugi" panose="020B0502040204020203" pitchFamily="34" charset="0"/>
                <a:ea typeface="Gadugi" panose="020B0502040204020203" pitchFamily="34" charset="0"/>
              </a:rPr>
              <a:t>ᖃᓄᐃᖓᓂᖅ</a:t>
            </a:r>
            <a:endParaRPr lang="en-US" sz="1800" u="sng" kern="0" dirty="0">
              <a:latin typeface="Gadugi" panose="020B0502040204020203" pitchFamily="34" charset="0"/>
              <a:ea typeface="Gadugi" panose="020B0502040204020203" pitchFamily="34" charset="0"/>
            </a:endParaRPr>
          </a:p>
          <a:p>
            <a:r>
              <a:rPr lang="iu-Cans-CA" sz="1800" kern="0" dirty="0">
                <a:latin typeface="Gadugi" panose="020B0502040204020203" pitchFamily="34" charset="0"/>
                <a:ea typeface="Gadugi" panose="020B0502040204020203" pitchFamily="34" charset="0"/>
              </a:rPr>
              <a:t>ᐋᖅᑭᒃᑕᐅᔪᖅ</a:t>
            </a:r>
            <a:r>
              <a:rPr lang="en-US" sz="1800" kern="0" dirty="0">
                <a:latin typeface="Gadugi" panose="020B0502040204020203" pitchFamily="34" charset="0"/>
                <a:ea typeface="Gadugi" panose="020B0502040204020203" pitchFamily="34" charset="0"/>
              </a:rPr>
              <a:t>.</a:t>
            </a:r>
          </a:p>
        </p:txBody>
      </p:sp>
    </p:spTree>
    <p:extLst>
      <p:ext uri="{BB962C8B-B14F-4D97-AF65-F5344CB8AC3E}">
        <p14:creationId xmlns:p14="http://schemas.microsoft.com/office/powerpoint/2010/main" val="2707138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1143000"/>
          </a:xfrm>
        </p:spPr>
        <p:txBody>
          <a:bodyPr>
            <a:normAutofit/>
          </a:bodyPr>
          <a:lstStyle/>
          <a:p>
            <a:pPr algn="ctr"/>
            <a:r>
              <a:rPr lang="en-US" dirty="0">
                <a:latin typeface="Gadugi" panose="020B0502040204020203" pitchFamily="34" charset="0"/>
                <a:ea typeface="Gadugi" panose="020B0502040204020203" pitchFamily="34" charset="0"/>
              </a:rPr>
              <a:t>III. </a:t>
            </a:r>
            <a:r>
              <a:rPr lang="en-US" dirty="0"/>
              <a:t>Water Balance and Quality Clarifications</a:t>
            </a:r>
            <a:r>
              <a:rPr lang="en-US" dirty="0">
                <a:latin typeface="Gadugi" panose="020B0502040204020203" pitchFamily="34" charset="0"/>
                <a:ea typeface="Gadugi" panose="020B0502040204020203" pitchFamily="34" charset="0"/>
              </a:rPr>
              <a:t/>
            </a:r>
            <a:br>
              <a:rPr lang="en-US" dirty="0">
                <a:latin typeface="Gadugi" panose="020B0502040204020203" pitchFamily="34" charset="0"/>
                <a:ea typeface="Gadugi" panose="020B0502040204020203" pitchFamily="34" charset="0"/>
              </a:rPr>
            </a:br>
            <a:r>
              <a:rPr lang="iu-Cans-CA" dirty="0">
                <a:latin typeface="Gadugi" panose="020B0502040204020203" pitchFamily="34" charset="0"/>
                <a:ea typeface="Gadugi" panose="020B0502040204020203" pitchFamily="34" charset="0"/>
              </a:rPr>
              <a:t>ᐃᒪᐅᑉ ᐃᒡᓗᒌᖕᓂᖓᓄᑦ ᐊᒻᒪᓗ ᖃᓄᐃᓐᓂᖓᓄᑦ ᓇᓗᓇᐃᖅᓯᓃᑦ</a:t>
            </a:r>
            <a:endParaRPr lang="en-US" sz="2000" dirty="0">
              <a:solidFill>
                <a:srgbClr val="FF0000"/>
              </a:solidFill>
              <a:latin typeface="Gadugi" panose="020B0502040204020203" pitchFamily="34" charset="0"/>
              <a:ea typeface="Gadugi" panose="020B0502040204020203" pitchFamily="34" charset="0"/>
            </a:endParaRPr>
          </a:p>
        </p:txBody>
      </p:sp>
      <p:sp>
        <p:nvSpPr>
          <p:cNvPr id="9" name="Slide Number Placeholder 2"/>
          <p:cNvSpPr>
            <a:spLocks noGrp="1"/>
          </p:cNvSpPr>
          <p:nvPr>
            <p:ph type="sldNum" sz="quarter" idx="4"/>
          </p:nvPr>
        </p:nvSpPr>
        <p:spPr>
          <a:xfrm>
            <a:off x="6553200" y="6248400"/>
            <a:ext cx="2133600" cy="365125"/>
          </a:xfrm>
          <a:prstGeom prst="rect">
            <a:avLst/>
          </a:prstGeom>
        </p:spPr>
        <p:txBody>
          <a:bodyPr/>
          <a:lstStyle/>
          <a:p>
            <a:pPr marL="0" marR="0" lvl="0" indent="0" algn="r" defTabSz="914400" rtl="0" eaLnBrk="0" fontAlgn="base" latinLnBrk="0" hangingPunct="0">
              <a:lnSpc>
                <a:spcPct val="100000"/>
              </a:lnSpc>
              <a:spcBef>
                <a:spcPct val="0"/>
              </a:spcBef>
              <a:spcAft>
                <a:spcPct val="37000"/>
              </a:spcAft>
              <a:buClrTx/>
              <a:buSzTx/>
              <a:buFontTx/>
              <a:buNone/>
              <a:tabLst>
                <a:tab pos="5715000" algn="l"/>
              </a:tabLst>
              <a:defRPr/>
            </a:pPr>
            <a:fld id="{E00B6E52-F07A-44C8-B7AE-D6EEC3D50429}" type="slidenum">
              <a:rPr kumimoji="0" lang="en-CA" sz="1600" b="0" i="0" u="none" strike="noStrike" kern="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37000"/>
                </a:spcAft>
                <a:buClrTx/>
                <a:buSzTx/>
                <a:buFontTx/>
                <a:buNone/>
                <a:tabLst>
                  <a:tab pos="5715000" algn="l"/>
                </a:tabLst>
                <a:defRPr/>
              </a:pPr>
              <a:t>8</a:t>
            </a:fld>
            <a:endParaRPr kumimoji="0" lang="en-CA" sz="1600" b="0" i="0" u="none" strike="noStrike" kern="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Content Placeholder 3">
            <a:extLst>
              <a:ext uri="{FF2B5EF4-FFF2-40B4-BE49-F238E27FC236}">
                <a16:creationId xmlns:a16="http://schemas.microsoft.com/office/drawing/2014/main" id="{13D9B9B7-DF9C-4B70-8479-6794166E7A48}"/>
              </a:ext>
            </a:extLst>
          </p:cNvPr>
          <p:cNvSpPr txBox="1">
            <a:spLocks/>
          </p:cNvSpPr>
          <p:nvPr/>
        </p:nvSpPr>
        <p:spPr bwMode="auto">
          <a:xfrm>
            <a:off x="457200" y="1535113"/>
            <a:ext cx="3733800" cy="459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lnSpcReduction="10000"/>
          </a:bodyPr>
          <a:lstStyle>
            <a:lvl1pPr marL="190500" indent="-190500" algn="l" rtl="0" eaLnBrk="0" fontAlgn="base" hangingPunct="0">
              <a:spcBef>
                <a:spcPct val="0"/>
              </a:spcBef>
              <a:spcAft>
                <a:spcPct val="37000"/>
              </a:spcAft>
              <a:buChar char="•"/>
              <a:tabLst>
                <a:tab pos="5715000" algn="l"/>
              </a:tabLst>
              <a:defRPr sz="2400">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20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8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6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6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9pPr>
          </a:lstStyle>
          <a:p>
            <a:pPr marL="0" indent="0">
              <a:buFontTx/>
              <a:buNone/>
            </a:pPr>
            <a:r>
              <a:rPr lang="en-US" sz="1800" u="sng" kern="0" dirty="0"/>
              <a:t>Issue </a:t>
            </a:r>
          </a:p>
          <a:p>
            <a:pPr marL="0" indent="0">
              <a:buFontTx/>
              <a:buNone/>
            </a:pPr>
            <a:r>
              <a:rPr lang="en-US" sz="1800" kern="0" dirty="0"/>
              <a:t>There is a lack of clarity on the 3,500 mg/L TDS threshold for RO treatment and on water diversion from CP1 to SP3.</a:t>
            </a:r>
          </a:p>
          <a:p>
            <a:pPr marL="0" indent="0">
              <a:buFontTx/>
              <a:buNone/>
            </a:pPr>
            <a:r>
              <a:rPr lang="en-US" sz="1800" u="sng" kern="0" dirty="0"/>
              <a:t>Recommendation</a:t>
            </a:r>
          </a:p>
          <a:p>
            <a:r>
              <a:rPr lang="en-US" sz="1800" kern="0" dirty="0"/>
              <a:t>Provide clarification on the threshold applied in the management of CP5 water quality for RO treatment of TDS before discharge.</a:t>
            </a:r>
          </a:p>
          <a:p>
            <a:r>
              <a:rPr lang="en-US" sz="1800" kern="0" dirty="0"/>
              <a:t>Provide rationale for diverting water from CP1 to SP3.</a:t>
            </a:r>
          </a:p>
          <a:p>
            <a:pPr marL="0" indent="0">
              <a:buFontTx/>
              <a:buNone/>
            </a:pPr>
            <a:r>
              <a:rPr lang="en-US" sz="1800" u="sng" kern="0" dirty="0"/>
              <a:t>Status</a:t>
            </a:r>
          </a:p>
          <a:p>
            <a:pPr>
              <a:buFont typeface="Arial" panose="020B0604020202020204" pitchFamily="34" charset="0"/>
              <a:buChar char="•"/>
            </a:pPr>
            <a:r>
              <a:rPr lang="en-US" sz="1800" kern="0" dirty="0" smtClean="0"/>
              <a:t>Resolved</a:t>
            </a:r>
            <a:r>
              <a:rPr lang="en-US" sz="1800" kern="0" dirty="0"/>
              <a:t>.</a:t>
            </a:r>
          </a:p>
        </p:txBody>
      </p:sp>
      <p:sp>
        <p:nvSpPr>
          <p:cNvPr id="8" name="Content Placeholder 3">
            <a:extLst>
              <a:ext uri="{FF2B5EF4-FFF2-40B4-BE49-F238E27FC236}">
                <a16:creationId xmlns:a16="http://schemas.microsoft.com/office/drawing/2014/main" id="{48A68D3E-94E9-4EFE-A981-2F86439E3676}"/>
              </a:ext>
            </a:extLst>
          </p:cNvPr>
          <p:cNvSpPr>
            <a:spLocks noGrp="1"/>
          </p:cNvSpPr>
          <p:nvPr>
            <p:ph sz="half" idx="2"/>
          </p:nvPr>
        </p:nvSpPr>
        <p:spPr>
          <a:xfrm>
            <a:off x="4981577" y="1535112"/>
            <a:ext cx="3733800" cy="4591049"/>
          </a:xfrm>
        </p:spPr>
        <p:txBody>
          <a:bodyPr>
            <a:normAutofit lnSpcReduction="10000"/>
          </a:bodyPr>
          <a:lstStyle/>
          <a:p>
            <a:pPr marL="0" indent="0">
              <a:buNone/>
            </a:pPr>
            <a:r>
              <a:rPr lang="iu-Cans-CA" sz="1800" u="sng" dirty="0">
                <a:latin typeface="Gadugi" panose="020B0502040204020203" pitchFamily="34" charset="0"/>
                <a:ea typeface="Gadugi" panose="020B0502040204020203" pitchFamily="34" charset="0"/>
              </a:rPr>
              <a:t>ᐱᔾᔪᑕᐅᔪᖅ</a:t>
            </a:r>
            <a:r>
              <a:rPr lang="en-US" sz="1800" u="sng" dirty="0">
                <a:latin typeface="Gadugi" panose="020B0502040204020203" pitchFamily="34" charset="0"/>
                <a:ea typeface="Gadugi" panose="020B0502040204020203" pitchFamily="34" charset="0"/>
              </a:rPr>
              <a:t> </a:t>
            </a:r>
          </a:p>
          <a:p>
            <a:pPr marL="0" indent="0">
              <a:buNone/>
            </a:pPr>
            <a:r>
              <a:rPr lang="iu-Cans-CA" sz="1800" dirty="0">
                <a:latin typeface="Gadugi" panose="020B0502040204020203" pitchFamily="34" charset="0"/>
                <a:ea typeface="Gadugi" panose="020B0502040204020203" pitchFamily="34" charset="0"/>
              </a:rPr>
              <a:t>ᓇᓗᓇᐃᖅᓯᒪᙱᓗᐊᖅᑐᑦ </a:t>
            </a:r>
            <a:r>
              <a:rPr lang="en-US" sz="1800" dirty="0">
                <a:latin typeface="Gadugi" panose="020B0502040204020203" pitchFamily="34" charset="0"/>
                <a:ea typeface="Gadugi" panose="020B0502040204020203" pitchFamily="34" charset="0"/>
              </a:rPr>
              <a:t>3,500 mg/L TDS </a:t>
            </a:r>
            <a:r>
              <a:rPr lang="iu-Cans-CA" sz="1800" dirty="0">
                <a:latin typeface="Gadugi" panose="020B0502040204020203" pitchFamily="34" charset="0"/>
                <a:ea typeface="Gadugi" panose="020B0502040204020203" pitchFamily="34" charset="0"/>
              </a:rPr>
              <a:t>ᑎᑭᐅᑎᓂᕐᒧᑦ</a:t>
            </a:r>
            <a:r>
              <a:rPr lang="en-US" sz="1800" dirty="0">
                <a:latin typeface="Gadugi" panose="020B0502040204020203" pitchFamily="34" charset="0"/>
                <a:ea typeface="Gadugi" panose="020B0502040204020203" pitchFamily="34" charset="0"/>
              </a:rPr>
              <a:t> RO </a:t>
            </a:r>
            <a:r>
              <a:rPr lang="iu-Cans-CA" sz="1800" dirty="0">
                <a:latin typeface="Gadugi" panose="020B0502040204020203" pitchFamily="34" charset="0"/>
                <a:ea typeface="Gadugi" panose="020B0502040204020203" pitchFamily="34" charset="0"/>
              </a:rPr>
              <a:t>ᐱᓕᕆᐊᖑᓂᐊᕐᓗᓂ ᐊᒻᒪᓗ ᐃᒪᕐᒥᒃ ᓴᖑᑎᑦᑎᓂᖅ</a:t>
            </a:r>
            <a:r>
              <a:rPr lang="en-US" sz="1800" dirty="0">
                <a:latin typeface="Gadugi" panose="020B0502040204020203" pitchFamily="34" charset="0"/>
                <a:ea typeface="Gadugi" panose="020B0502040204020203" pitchFamily="34" charset="0"/>
              </a:rPr>
              <a:t> CP1</a:t>
            </a:r>
            <a:r>
              <a:rPr lang="iu-Cans-CA" sz="1800" dirty="0">
                <a:latin typeface="Gadugi" panose="020B0502040204020203" pitchFamily="34" charset="0"/>
                <a:ea typeface="Gadugi" panose="020B0502040204020203" pitchFamily="34" charset="0"/>
              </a:rPr>
              <a:t>-ᒥᑦ</a:t>
            </a:r>
            <a:r>
              <a:rPr lang="en-US" sz="1800" dirty="0">
                <a:latin typeface="Gadugi" panose="020B0502040204020203" pitchFamily="34" charset="0"/>
                <a:ea typeface="Gadugi" panose="020B0502040204020203" pitchFamily="34" charset="0"/>
              </a:rPr>
              <a:t> SP3</a:t>
            </a:r>
            <a:r>
              <a:rPr lang="iu-Cans-CA" sz="1800" dirty="0">
                <a:latin typeface="Gadugi" panose="020B0502040204020203" pitchFamily="34" charset="0"/>
                <a:ea typeface="Gadugi" panose="020B0502040204020203" pitchFamily="34" charset="0"/>
              </a:rPr>
              <a:t>-ᒧᑦ</a:t>
            </a:r>
            <a:r>
              <a:rPr lang="en-US" sz="1800" dirty="0">
                <a:latin typeface="Gadugi" panose="020B0502040204020203" pitchFamily="34" charset="0"/>
                <a:ea typeface="Gadugi" panose="020B0502040204020203" pitchFamily="34" charset="0"/>
              </a:rPr>
              <a:t>.</a:t>
            </a:r>
          </a:p>
          <a:p>
            <a:pPr marL="0" indent="0">
              <a:buNone/>
            </a:pPr>
            <a:r>
              <a:rPr lang="iu-Cans-CA" sz="1800" u="sng" dirty="0">
                <a:latin typeface="Gadugi" panose="020B0502040204020203" pitchFamily="34" charset="0"/>
                <a:ea typeface="Gadugi" panose="020B0502040204020203" pitchFamily="34" charset="0"/>
              </a:rPr>
              <a:t>ᐃᒪᓐᓈᖅᑑᑎ</a:t>
            </a:r>
            <a:endParaRPr lang="en-US" sz="1800" u="sng" dirty="0">
              <a:latin typeface="Gadugi" panose="020B0502040204020203" pitchFamily="34" charset="0"/>
              <a:ea typeface="Gadugi" panose="020B0502040204020203" pitchFamily="34" charset="0"/>
            </a:endParaRPr>
          </a:p>
          <a:p>
            <a:r>
              <a:rPr lang="iu-Cans-CA" sz="1800" dirty="0">
                <a:latin typeface="Gadugi" panose="020B0502040204020203" pitchFamily="34" charset="0"/>
                <a:ea typeface="Gadugi" panose="020B0502040204020203" pitchFamily="34" charset="0"/>
              </a:rPr>
              <a:t>ᓇᓗᓇᐃᕐᓗᓂ ᑎᑭᐅᑎᓂᕐᓄᑦ ᐊᑐᖅᑕᐅᔪᓄᑦ ᐊᐅᓚᑦᑎᓂᕐᒧᑦ </a:t>
            </a:r>
            <a:r>
              <a:rPr lang="en-US" sz="1800" dirty="0">
                <a:latin typeface="Gadugi" panose="020B0502040204020203" pitchFamily="34" charset="0"/>
                <a:ea typeface="Gadugi" panose="020B0502040204020203" pitchFamily="34" charset="0"/>
              </a:rPr>
              <a:t>CP5</a:t>
            </a:r>
            <a:r>
              <a:rPr lang="iu-Cans-CA" sz="1800" dirty="0">
                <a:latin typeface="Gadugi" panose="020B0502040204020203" pitchFamily="34" charset="0"/>
                <a:ea typeface="Gadugi" panose="020B0502040204020203" pitchFamily="34" charset="0"/>
              </a:rPr>
              <a:t>-ᒥᑦ ᐃᒪᐅᑉ ᖃᓄᐃᓐᓂᖓᓄᑦ</a:t>
            </a:r>
            <a:r>
              <a:rPr lang="en-US" sz="1800" dirty="0">
                <a:latin typeface="Gadugi" panose="020B0502040204020203" pitchFamily="34" charset="0"/>
                <a:ea typeface="Gadugi" panose="020B0502040204020203" pitchFamily="34" charset="0"/>
              </a:rPr>
              <a:t> RO </a:t>
            </a:r>
            <a:r>
              <a:rPr lang="iu-Cans-CA" sz="1800" dirty="0">
                <a:latin typeface="Gadugi" panose="020B0502040204020203" pitchFamily="34" charset="0"/>
                <a:ea typeface="Gadugi" panose="020B0502040204020203" pitchFamily="34" charset="0"/>
              </a:rPr>
              <a:t>ᐱᓕᕆᐊᖑᓂᖓᓄᑦ </a:t>
            </a:r>
            <a:r>
              <a:rPr lang="en-US" sz="1800" dirty="0">
                <a:latin typeface="Gadugi" panose="020B0502040204020203" pitchFamily="34" charset="0"/>
                <a:ea typeface="Gadugi" panose="020B0502040204020203" pitchFamily="34" charset="0"/>
              </a:rPr>
              <a:t>TDS </a:t>
            </a:r>
            <a:r>
              <a:rPr lang="iu-Cans-CA" sz="1800" dirty="0">
                <a:latin typeface="Gadugi" panose="020B0502040204020203" pitchFamily="34" charset="0"/>
                <a:ea typeface="Gadugi" panose="020B0502040204020203" pitchFamily="34" charset="0"/>
              </a:rPr>
              <a:t>ᑯᕕᑎᑕᐅᓂᐊᓵᕐᓗᓂ</a:t>
            </a:r>
            <a:r>
              <a:rPr lang="en-US" sz="1800" dirty="0">
                <a:latin typeface="Gadugi" panose="020B0502040204020203" pitchFamily="34" charset="0"/>
                <a:ea typeface="Gadugi" panose="020B0502040204020203" pitchFamily="34" charset="0"/>
              </a:rPr>
              <a:t>.</a:t>
            </a:r>
          </a:p>
          <a:p>
            <a:r>
              <a:rPr lang="iu-Cans-CA" sz="1800" dirty="0">
                <a:latin typeface="Gadugi" panose="020B0502040204020203" pitchFamily="34" charset="0"/>
                <a:ea typeface="Gadugi" panose="020B0502040204020203" pitchFamily="34" charset="0"/>
              </a:rPr>
              <a:t>ᖃᓄᐃᓕᐅᕐᓂᐊᕐᓂᖏᓐᓂᒃ ᑐᓂᓯᓗᓂ ᓴᖑᑎᑕᐅᓂᐊᕐᓗᓂ ᐃᒪᖅ </a:t>
            </a:r>
            <a:r>
              <a:rPr lang="en-US" sz="1800" dirty="0">
                <a:latin typeface="Gadugi" panose="020B0502040204020203" pitchFamily="34" charset="0"/>
                <a:ea typeface="Gadugi" panose="020B0502040204020203" pitchFamily="34" charset="0"/>
              </a:rPr>
              <a:t>CP1</a:t>
            </a:r>
            <a:r>
              <a:rPr lang="iu-Cans-CA" sz="1800" dirty="0">
                <a:latin typeface="Gadugi" panose="020B0502040204020203" pitchFamily="34" charset="0"/>
                <a:ea typeface="Gadugi" panose="020B0502040204020203" pitchFamily="34" charset="0"/>
              </a:rPr>
              <a:t>-ᒥᑦ</a:t>
            </a:r>
            <a:r>
              <a:rPr lang="en-US" sz="1800" dirty="0">
                <a:latin typeface="Gadugi" panose="020B0502040204020203" pitchFamily="34" charset="0"/>
                <a:ea typeface="Gadugi" panose="020B0502040204020203" pitchFamily="34" charset="0"/>
              </a:rPr>
              <a:t> SP3</a:t>
            </a:r>
            <a:r>
              <a:rPr lang="iu-Cans-CA" sz="1800" dirty="0">
                <a:latin typeface="Gadugi" panose="020B0502040204020203" pitchFamily="34" charset="0"/>
                <a:ea typeface="Gadugi" panose="020B0502040204020203" pitchFamily="34" charset="0"/>
              </a:rPr>
              <a:t>-ᒧᑦ</a:t>
            </a:r>
            <a:r>
              <a:rPr lang="en-US" sz="1800" dirty="0">
                <a:latin typeface="Gadugi" panose="020B0502040204020203" pitchFamily="34" charset="0"/>
                <a:ea typeface="Gadugi" panose="020B0502040204020203" pitchFamily="34" charset="0"/>
              </a:rPr>
              <a:t>.</a:t>
            </a:r>
          </a:p>
          <a:p>
            <a:pPr marL="0" indent="0">
              <a:buNone/>
            </a:pPr>
            <a:r>
              <a:rPr lang="iu-Cans-CA" sz="1800" u="sng" dirty="0">
                <a:latin typeface="Gadugi" panose="020B0502040204020203" pitchFamily="34" charset="0"/>
                <a:ea typeface="Gadugi" panose="020B0502040204020203" pitchFamily="34" charset="0"/>
              </a:rPr>
              <a:t>ᖃᓄᐃᖓᓂᖅ</a:t>
            </a:r>
            <a:endParaRPr lang="en-US" sz="1800" u="sng" dirty="0">
              <a:latin typeface="Gadugi" panose="020B0502040204020203" pitchFamily="34" charset="0"/>
              <a:ea typeface="Gadugi" panose="020B0502040204020203" pitchFamily="34" charset="0"/>
            </a:endParaRPr>
          </a:p>
          <a:p>
            <a:pPr>
              <a:buFont typeface="Arial" panose="020B0604020202020204" pitchFamily="34" charset="0"/>
              <a:buChar char="•"/>
            </a:pPr>
            <a:r>
              <a:rPr lang="iu-Cans-CA" sz="1800" dirty="0">
                <a:latin typeface="Gadugi" panose="020B0502040204020203" pitchFamily="34" charset="0"/>
                <a:ea typeface="Gadugi" panose="020B0502040204020203" pitchFamily="34" charset="0"/>
              </a:rPr>
              <a:t>ᐋᖅᑭᒃᑕᐅᔪᖅ</a:t>
            </a:r>
            <a:r>
              <a:rPr lang="iu-Cans-CA" sz="1800" dirty="0" smtClean="0">
                <a:latin typeface="Gadugi" panose="020B0502040204020203" pitchFamily="34" charset="0"/>
                <a:ea typeface="Gadugi" panose="020B0502040204020203" pitchFamily="34" charset="0"/>
              </a:rPr>
              <a:t>.</a:t>
            </a:r>
            <a:endParaRPr lang="en-US" sz="1800" dirty="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1526837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1143000"/>
          </a:xfrm>
        </p:spPr>
        <p:txBody>
          <a:bodyPr>
            <a:normAutofit fontScale="90000"/>
          </a:bodyPr>
          <a:lstStyle/>
          <a:p>
            <a:pPr algn="ctr"/>
            <a:r>
              <a:rPr lang="en-US" sz="2200" dirty="0">
                <a:latin typeface="Gadugi" panose="020B0502040204020203" pitchFamily="34" charset="0"/>
                <a:ea typeface="Gadugi" panose="020B0502040204020203" pitchFamily="34" charset="0"/>
              </a:rPr>
              <a:t>IV. </a:t>
            </a:r>
            <a:r>
              <a:rPr lang="en-US" sz="2200" dirty="0"/>
              <a:t>WRSF3 Expansion and Updated Waste Management Strategy</a:t>
            </a:r>
            <a:r>
              <a:rPr lang="en-US" sz="2200" dirty="0">
                <a:latin typeface="Gadugi" panose="020B0502040204020203" pitchFamily="34" charset="0"/>
                <a:ea typeface="Gadugi" panose="020B0502040204020203" pitchFamily="34" charset="0"/>
              </a:rPr>
              <a:t/>
            </a:r>
            <a:br>
              <a:rPr lang="en-US" sz="2200" dirty="0">
                <a:latin typeface="Gadugi" panose="020B0502040204020203" pitchFamily="34" charset="0"/>
                <a:ea typeface="Gadugi" panose="020B0502040204020203" pitchFamily="34" charset="0"/>
              </a:rPr>
            </a:br>
            <a:r>
              <a:rPr lang="en-US" sz="2200" dirty="0">
                <a:latin typeface="Gadugi" panose="020B0502040204020203" pitchFamily="34" charset="0"/>
                <a:ea typeface="Gadugi" panose="020B0502040204020203" pitchFamily="34" charset="0"/>
              </a:rPr>
              <a:t>WRSF3</a:t>
            </a:r>
            <a:r>
              <a:rPr lang="iu-Cans-CA" sz="2200" dirty="0">
                <a:latin typeface="Gadugi" panose="020B0502040204020203" pitchFamily="34" charset="0"/>
                <a:ea typeface="Gadugi" panose="020B0502040204020203" pitchFamily="34" charset="0"/>
              </a:rPr>
              <a:t>-ᒥᒃ</a:t>
            </a:r>
            <a:r>
              <a:rPr lang="en-US" sz="2200" dirty="0">
                <a:latin typeface="Gadugi" panose="020B0502040204020203" pitchFamily="34" charset="0"/>
                <a:ea typeface="Gadugi" panose="020B0502040204020203" pitchFamily="34" charset="0"/>
              </a:rPr>
              <a:t> </a:t>
            </a:r>
            <a:r>
              <a:rPr lang="iu-Cans-CA" sz="2200" dirty="0">
                <a:latin typeface="Gadugi" panose="020B0502040204020203" pitchFamily="34" charset="0"/>
                <a:ea typeface="Gadugi" panose="020B0502040204020203" pitchFamily="34" charset="0"/>
              </a:rPr>
              <a:t>ᐊᖏᒡᓕᒋᐊᖅᓯᓂᖅ ᐊᒻᒪᓗ ᐅᑉᓗᒥᒨᓕᖅᑐᖅᑕᐅᓯᒪᔪᖅ ᐊᒃᑕᑰᖅᑕᐅᔪᓂᒃ ᐊᐅᓚᑦᑎᓂᕐᒧᑦ ᖃᓄᖅᑑᕈᑎ</a:t>
            </a:r>
            <a:r>
              <a:rPr lang="en-US" dirty="0">
                <a:latin typeface="Gadugi" panose="020B0502040204020203" pitchFamily="34" charset="0"/>
                <a:ea typeface="Gadugi" panose="020B0502040204020203" pitchFamily="34" charset="0"/>
              </a:rPr>
              <a:t/>
            </a:r>
            <a:br>
              <a:rPr lang="en-US" dirty="0">
                <a:latin typeface="Gadugi" panose="020B0502040204020203" pitchFamily="34" charset="0"/>
                <a:ea typeface="Gadugi" panose="020B0502040204020203" pitchFamily="34" charset="0"/>
              </a:rPr>
            </a:br>
            <a:endParaRPr lang="en-US" dirty="0">
              <a:solidFill>
                <a:srgbClr val="FF0000"/>
              </a:solidFill>
              <a:latin typeface="Gadugi" panose="020B0502040204020203" pitchFamily="34" charset="0"/>
              <a:ea typeface="Gadugi" panose="020B0502040204020203" pitchFamily="34" charset="0"/>
            </a:endParaRPr>
          </a:p>
        </p:txBody>
      </p:sp>
      <p:sp>
        <p:nvSpPr>
          <p:cNvPr id="9" name="Slide Number Placeholder 2"/>
          <p:cNvSpPr>
            <a:spLocks noGrp="1"/>
          </p:cNvSpPr>
          <p:nvPr>
            <p:ph type="sldNum" sz="quarter" idx="4"/>
          </p:nvPr>
        </p:nvSpPr>
        <p:spPr>
          <a:xfrm>
            <a:off x="6553200" y="6248400"/>
            <a:ext cx="2133600" cy="365125"/>
          </a:xfrm>
          <a:prstGeom prst="rect">
            <a:avLst/>
          </a:prstGeom>
        </p:spPr>
        <p:txBody>
          <a:bodyPr/>
          <a:lstStyle/>
          <a:p>
            <a:pPr marL="0" marR="0" lvl="0" indent="0" algn="r" defTabSz="914400" rtl="0" eaLnBrk="0" fontAlgn="base" latinLnBrk="0" hangingPunct="0">
              <a:lnSpc>
                <a:spcPct val="100000"/>
              </a:lnSpc>
              <a:spcBef>
                <a:spcPct val="0"/>
              </a:spcBef>
              <a:spcAft>
                <a:spcPct val="37000"/>
              </a:spcAft>
              <a:buClrTx/>
              <a:buSzTx/>
              <a:buFontTx/>
              <a:buNone/>
              <a:tabLst>
                <a:tab pos="5715000" algn="l"/>
              </a:tabLst>
              <a:defRPr/>
            </a:pPr>
            <a:fld id="{E00B6E52-F07A-44C8-B7AE-D6EEC3D50429}" type="slidenum">
              <a:rPr kumimoji="0" lang="en-CA" sz="1600" b="0" i="0" u="none" strike="noStrike" kern="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37000"/>
                </a:spcAft>
                <a:buClrTx/>
                <a:buSzTx/>
                <a:buFontTx/>
                <a:buNone/>
                <a:tabLst>
                  <a:tab pos="5715000" algn="l"/>
                </a:tabLst>
                <a:defRPr/>
              </a:pPr>
              <a:t>9</a:t>
            </a:fld>
            <a:endParaRPr kumimoji="0" lang="en-CA" sz="1600" b="0" i="0" u="none" strike="noStrike" kern="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Content Placeholder 3">
            <a:extLst>
              <a:ext uri="{FF2B5EF4-FFF2-40B4-BE49-F238E27FC236}">
                <a16:creationId xmlns:a16="http://schemas.microsoft.com/office/drawing/2014/main" id="{88BCA64E-5AB5-4D19-87CB-CA56A5FD5E8C}"/>
              </a:ext>
            </a:extLst>
          </p:cNvPr>
          <p:cNvSpPr txBox="1">
            <a:spLocks/>
          </p:cNvSpPr>
          <p:nvPr/>
        </p:nvSpPr>
        <p:spPr bwMode="auto">
          <a:xfrm>
            <a:off x="685800" y="1685442"/>
            <a:ext cx="3733800" cy="459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190500" indent="-190500" algn="l" rtl="0" eaLnBrk="0" fontAlgn="base" hangingPunct="0">
              <a:spcBef>
                <a:spcPct val="0"/>
              </a:spcBef>
              <a:spcAft>
                <a:spcPct val="37000"/>
              </a:spcAft>
              <a:buChar char="•"/>
              <a:tabLst>
                <a:tab pos="5715000" algn="l"/>
              </a:tabLst>
              <a:defRPr sz="2400">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20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8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6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6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9pPr>
          </a:lstStyle>
          <a:p>
            <a:pPr marL="0" indent="0">
              <a:buFontTx/>
              <a:buNone/>
            </a:pPr>
            <a:r>
              <a:rPr lang="en-US" sz="1800" u="sng" kern="0" dirty="0"/>
              <a:t>Issue</a:t>
            </a:r>
          </a:p>
          <a:p>
            <a:pPr marL="0" indent="0">
              <a:buFontTx/>
              <a:buNone/>
            </a:pPr>
            <a:r>
              <a:rPr lang="en-US" sz="1400" kern="0" dirty="0"/>
              <a:t>Rationale for placing the waste rock/overburden in WRSF3, instead of  WRSF2 as was originally planned, is unclear.</a:t>
            </a:r>
          </a:p>
          <a:p>
            <a:pPr marL="0" indent="0">
              <a:buFontTx/>
              <a:buNone/>
            </a:pPr>
            <a:r>
              <a:rPr lang="en-US" sz="1400" kern="0" dirty="0"/>
              <a:t>There is also a lack of clarity on additional deposits and the nature and extent of waste rock from these deposits. </a:t>
            </a:r>
          </a:p>
          <a:p>
            <a:pPr marL="0" indent="0">
              <a:buFontTx/>
              <a:buNone/>
            </a:pPr>
            <a:r>
              <a:rPr lang="en-US" sz="1800" u="sng" kern="0" dirty="0"/>
              <a:t>Recommendation</a:t>
            </a:r>
          </a:p>
          <a:p>
            <a:r>
              <a:rPr lang="en-US" sz="1400" kern="0" dirty="0"/>
              <a:t>Provide rationale for extension of WRSF3.</a:t>
            </a:r>
          </a:p>
          <a:p>
            <a:r>
              <a:rPr lang="en-US" sz="1400" kern="0" dirty="0"/>
              <a:t>Provide additional information on the lithological and geochemical nature and extent of waste rock from these additional deposits.</a:t>
            </a:r>
          </a:p>
          <a:p>
            <a:pPr marL="0" indent="0">
              <a:buFontTx/>
              <a:buNone/>
            </a:pPr>
            <a:r>
              <a:rPr lang="en-US" sz="1800" u="sng" kern="0" dirty="0"/>
              <a:t>Status</a:t>
            </a:r>
          </a:p>
          <a:p>
            <a:r>
              <a:rPr lang="en-US" sz="1400" kern="0" dirty="0" smtClean="0"/>
              <a:t>Resolved</a:t>
            </a:r>
            <a:r>
              <a:rPr lang="en-US" sz="1400" kern="0" dirty="0"/>
              <a:t>.</a:t>
            </a:r>
          </a:p>
        </p:txBody>
      </p:sp>
      <p:sp>
        <p:nvSpPr>
          <p:cNvPr id="8" name="Content Placeholder 3">
            <a:extLst>
              <a:ext uri="{FF2B5EF4-FFF2-40B4-BE49-F238E27FC236}">
                <a16:creationId xmlns:a16="http://schemas.microsoft.com/office/drawing/2014/main" id="{24D68FB7-7740-4904-9A30-3634EA50A3ED}"/>
              </a:ext>
            </a:extLst>
          </p:cNvPr>
          <p:cNvSpPr>
            <a:spLocks noGrp="1"/>
          </p:cNvSpPr>
          <p:nvPr>
            <p:ph sz="half" idx="2"/>
          </p:nvPr>
        </p:nvSpPr>
        <p:spPr>
          <a:xfrm>
            <a:off x="5029200" y="1657350"/>
            <a:ext cx="3733800" cy="4808537"/>
          </a:xfrm>
        </p:spPr>
        <p:txBody>
          <a:bodyPr>
            <a:noAutofit/>
          </a:bodyPr>
          <a:lstStyle/>
          <a:p>
            <a:pPr marL="0" indent="0">
              <a:buNone/>
            </a:pPr>
            <a:r>
              <a:rPr lang="iu-Cans-CA" sz="1800" u="sng" dirty="0">
                <a:latin typeface="Gadugi" panose="020B0502040204020203" pitchFamily="34" charset="0"/>
                <a:ea typeface="Gadugi" panose="020B0502040204020203" pitchFamily="34" charset="0"/>
              </a:rPr>
              <a:t>ᐱᔾᔪᑕᐅᔪᖅ </a:t>
            </a:r>
          </a:p>
          <a:p>
            <a:pPr marL="0" indent="0">
              <a:buNone/>
            </a:pPr>
            <a:r>
              <a:rPr lang="iu-Cans-CA" sz="1400" dirty="0">
                <a:latin typeface="Gadugi" panose="020B0502040204020203" pitchFamily="34" charset="0"/>
                <a:ea typeface="Gadugi" panose="020B0502040204020203" pitchFamily="34" charset="0"/>
              </a:rPr>
              <a:t>ᖃᓄᐃᓕᐅᕈᑕᐅᓂᐊᖅᑐᖅ ᐃᓕᓯᓂᐊᕐᓗᓂ ᐊᒃᑕᑰᖅᑕᐅᔪᑦ ᐅᔭᖅᑲᓄᑦ/ᐅᖓᑕᐅᑦᑎᔪᑦ </a:t>
            </a:r>
            <a:r>
              <a:rPr lang="en-US" sz="1400" dirty="0">
                <a:latin typeface="Gadugi" panose="020B0502040204020203" pitchFamily="34" charset="0"/>
                <a:ea typeface="Gadugi" panose="020B0502040204020203" pitchFamily="34" charset="0"/>
              </a:rPr>
              <a:t> WRSF3</a:t>
            </a:r>
            <a:r>
              <a:rPr lang="iu-Cans-CA" sz="1400" dirty="0">
                <a:latin typeface="Gadugi" panose="020B0502040204020203" pitchFamily="34" charset="0"/>
                <a:ea typeface="Gadugi" panose="020B0502040204020203" pitchFamily="34" charset="0"/>
              </a:rPr>
              <a:t>-ᒧᑦ</a:t>
            </a:r>
            <a:r>
              <a:rPr lang="en-US" sz="1400" dirty="0">
                <a:latin typeface="Gadugi" panose="020B0502040204020203" pitchFamily="34" charset="0"/>
                <a:ea typeface="Gadugi" panose="020B0502040204020203" pitchFamily="34" charset="0"/>
              </a:rPr>
              <a:t>, WRSF2</a:t>
            </a:r>
            <a:r>
              <a:rPr lang="iu-Cans-CA" sz="1400" dirty="0">
                <a:latin typeface="Gadugi" panose="020B0502040204020203" pitchFamily="34" charset="0"/>
                <a:ea typeface="Gadugi" panose="020B0502040204020203" pitchFamily="34" charset="0"/>
              </a:rPr>
              <a:t>-ᒨᖏᖔᖅᑐᖅ ᐸᕐᓇᐅᑕᐅᖅᑲᐅᑕᐅᓚᐅᕐᓂᖓᑐᑦ, ᓇᓗᓇᖅᑐᖅ.</a:t>
            </a:r>
            <a:r>
              <a:rPr lang="en-US" sz="1400" dirty="0">
                <a:latin typeface="Gadugi" panose="020B0502040204020203" pitchFamily="34" charset="0"/>
                <a:ea typeface="Gadugi" panose="020B0502040204020203" pitchFamily="34" charset="0"/>
              </a:rPr>
              <a:t> </a:t>
            </a:r>
          </a:p>
          <a:p>
            <a:pPr marL="0" indent="0">
              <a:buNone/>
            </a:pPr>
            <a:r>
              <a:rPr lang="iu-Cans-CA" sz="1400" dirty="0">
                <a:latin typeface="Gadugi" panose="020B0502040204020203" pitchFamily="34" charset="0"/>
                <a:ea typeface="Gadugi" panose="020B0502040204020203" pitchFamily="34" charset="0"/>
              </a:rPr>
              <a:t>ᓇᓗᓇᖅᑐᖅ ᐱᑕᖃᒃᑲᓐᓂᖅᑐᓄᑦ ᐊᒻᒪᓗ ᖃᓄᐃᖓᓂᕆᔭᖓ ᐊᒻᒪᓗ ᑎᑭᐅᑎᓂᕆᔭᖓ ᐊᒃᑕᑰᖅᑕᐅᔪᑦ ᐅᔭᖅᑲᐃᑦ ᑖᑉᑯᓇᙶᕐᓂᐊᖅᑐᑦ ᐱᑕᖃᒃᑲᓐᓂᖅᑐᓂᑦ.</a:t>
            </a:r>
            <a:endParaRPr lang="en-US" sz="1400" dirty="0">
              <a:latin typeface="Gadugi" panose="020B0502040204020203" pitchFamily="34" charset="0"/>
              <a:ea typeface="Gadugi" panose="020B0502040204020203" pitchFamily="34" charset="0"/>
            </a:endParaRPr>
          </a:p>
          <a:p>
            <a:pPr marL="0" indent="0">
              <a:buNone/>
            </a:pPr>
            <a:r>
              <a:rPr lang="iu-Cans-CA" sz="1800" u="sng" dirty="0">
                <a:latin typeface="Gadugi" panose="020B0502040204020203" pitchFamily="34" charset="0"/>
                <a:ea typeface="Gadugi" panose="020B0502040204020203" pitchFamily="34" charset="0"/>
              </a:rPr>
              <a:t>ᐃᒪᓐᓈᖅᑑᑎ</a:t>
            </a:r>
            <a:endParaRPr lang="en-US" sz="1800" u="sng" dirty="0">
              <a:latin typeface="Gadugi" panose="020B0502040204020203" pitchFamily="34" charset="0"/>
              <a:ea typeface="Gadugi" panose="020B0502040204020203" pitchFamily="34" charset="0"/>
            </a:endParaRPr>
          </a:p>
          <a:p>
            <a:r>
              <a:rPr lang="iu-Cans-CA" sz="1400" dirty="0">
                <a:latin typeface="Gadugi" panose="020B0502040204020203" pitchFamily="34" charset="0"/>
                <a:ea typeface="Gadugi" panose="020B0502040204020203" pitchFamily="34" charset="0"/>
              </a:rPr>
              <a:t>ᑐᓂᓯᓗᑎᒃ ᖃᓄᐃᓕᐅᕈᑕᐅᓂᐊᑐᓂᒃ ᐅᐃᒍᒋᐊᖅᑕᐅᓂᖓᓄᑦ </a:t>
            </a:r>
            <a:r>
              <a:rPr lang="en-US" sz="1400" dirty="0">
                <a:latin typeface="Gadugi" panose="020B0502040204020203" pitchFamily="34" charset="0"/>
                <a:ea typeface="Gadugi" panose="020B0502040204020203" pitchFamily="34" charset="0"/>
              </a:rPr>
              <a:t>WRSF3.</a:t>
            </a:r>
          </a:p>
          <a:p>
            <a:r>
              <a:rPr lang="iu-Cans-CA" sz="1400" dirty="0">
                <a:latin typeface="Gadugi" panose="020B0502040204020203" pitchFamily="34" charset="0"/>
                <a:ea typeface="Gadugi" panose="020B0502040204020203" pitchFamily="34" charset="0"/>
              </a:rPr>
              <a:t>ᑐᑭᓯᐅᒪᔾᔪᑎᒃᑲᓐᓂᕐᓂᒃ ᑐᓂᓯᓗᑎᒃ ᐅᔭᖅᑲᓕᕆᓂᕐᓂᒃ ᐊᒻᒪᓗ ᖃᓄᐃᓕᐅᕐᓂᕆᔭᖏᓐᓂᒃ ᐅᔭᖅᑲᐃᑦ ᐊᒻᒪᓗ ᑎᑭᐅᑎᓂᕆᔭᖏᑦ ᐊᒃᑕᑰᖅᑕᐅᔪᑦ ᐅᔭᖅᑲᐃᑦ ᐱᑕᖃᒃᑲᓐᓂᖅᑐᓂᑦ ᐱᔭᐅᔪᓄᑦ. </a:t>
            </a:r>
          </a:p>
          <a:p>
            <a:r>
              <a:rPr lang="iu-Cans-CA" sz="1800" u="sng" dirty="0">
                <a:latin typeface="Gadugi" panose="020B0502040204020203" pitchFamily="34" charset="0"/>
                <a:ea typeface="Gadugi" panose="020B0502040204020203" pitchFamily="34" charset="0"/>
              </a:rPr>
              <a:t>ᖃᓄᐃᖓᓂᖅ</a:t>
            </a:r>
            <a:endParaRPr lang="en-US" sz="1800" u="sng" dirty="0">
              <a:latin typeface="Gadugi" panose="020B0502040204020203" pitchFamily="34" charset="0"/>
              <a:ea typeface="Gadugi" panose="020B0502040204020203" pitchFamily="34" charset="0"/>
            </a:endParaRPr>
          </a:p>
          <a:p>
            <a:pPr marL="0" indent="0">
              <a:buNone/>
            </a:pPr>
            <a:r>
              <a:rPr lang="iu-Cans-CA" sz="1400" dirty="0" smtClean="0">
                <a:latin typeface="Gadugi" panose="020B0502040204020203" pitchFamily="34" charset="0"/>
                <a:ea typeface="Gadugi" panose="020B0502040204020203" pitchFamily="34" charset="0"/>
              </a:rPr>
              <a:t>ᐋᖅᑭᒃᑕᐅᔪᖅ</a:t>
            </a:r>
            <a:endParaRPr lang="iu-Cans-CA" sz="1400" dirty="0">
              <a:latin typeface="Gadugi" panose="020B0502040204020203" pitchFamily="34" charset="0"/>
              <a:ea typeface="Gadugi" panose="020B0502040204020203" pitchFamily="34" charset="0"/>
            </a:endParaRPr>
          </a:p>
          <a:p>
            <a:pPr marL="0" indent="0">
              <a:buNone/>
            </a:pPr>
            <a:endParaRPr lang="en-US" sz="1400" dirty="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1703129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_white">
  <a:themeElements>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fontScheme name="Standard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1213</Words>
  <Application>Microsoft Office PowerPoint</Application>
  <PresentationFormat>On-screen Show (4:3)</PresentationFormat>
  <Paragraphs>197</Paragraphs>
  <Slides>14</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Gadugi</vt:lpstr>
      <vt:lpstr>Pigiarniq Light</vt:lpstr>
      <vt:lpstr>Verdana</vt:lpstr>
      <vt:lpstr>Office Theme</vt:lpstr>
      <vt:lpstr>Standard_white</vt:lpstr>
      <vt:lpstr>PowerPoint Presentation</vt:lpstr>
      <vt:lpstr>ᐱᔾᔪᑕᐅᔪᑦ</vt:lpstr>
      <vt:lpstr>Roles and responsibilities</vt:lpstr>
      <vt:lpstr>Contributions to application review</vt:lpstr>
      <vt:lpstr>Technical Review Topics ᐱᓕᕆᐊᕐᒥᒃ ᕿᒥᕐᕈᓂᕐᒧᑦ ᐱᔾᔪᑕᐅᔪᑦ</vt:lpstr>
      <vt:lpstr> I. Total Dissolved Solids (TDS) Thresholds     ᑲᑎᖦᖢᒋ ᓄᖑᑎᖅᓯᒪᔪᑦ ᓯᑎᔪᑦ (TDS) ᑎᑭᐅᑎᓃᑦ   </vt:lpstr>
      <vt:lpstr>II. Works Related to Additional Deposits (Discovery, Pump, Fzone, and WES-NORMEG) ᐱᓕᕆᓃᑦ ᐱᔾᔪᑎᖃᖅᑐᑦ ᐱᑕᖃᖅᑐᒃᑲᓐᓂᕐᓄᑦ (Discovery, Pump, Fzone, ᐊᒻᒪᓗ WES-NORMEG) </vt:lpstr>
      <vt:lpstr>III. Water Balance and Quality Clarifications ᐃᒪᐅᑉ ᐃᒡᓗᒌᖕᓂᖓᓄᑦ ᐊᒻᒪᓗ ᖃᓄᐃᓐᓂᖓᓄᑦ ᓇᓗᓇᐃᖅᓯᓃᑦ</vt:lpstr>
      <vt:lpstr>IV. WRSF3 Expansion and Updated Waste Management Strategy WRSF3-ᒥᒃ ᐊᖏᒡᓕᒋᐊᖅᓯᓂᖅ ᐊᒻᒪᓗ ᐅᑉᓗᒥᒨᓕᖅᑐᖅᑕᐅᓯᒪᔪᖅ ᐊᒃᑕᑰᖅᑕᐅᔪᓂᒃ ᐊᐅᓚᑦᑎᓂᕐᒧᑦ ᖃᓄᖅᑑᕈᑎ </vt:lpstr>
      <vt:lpstr>V. Validation of Proposed Total Dissolved Solids (TDS) Discharge Criteria ᓇᓗᓇᐃᖅᓯᓂᖅ ᑐᒃᓯᕋᐅᑕᐅᔪᖅ ᑲᑎᖦᖢᒋᑦ ᓄᖑᑎᖅᓯᒪᔪᑦ ᓯᑎᔪᑦ (TDS) ᑯᕕᑎᑕᐅᓂᖏᓐᓅᖓᔪᓄᑦ</vt:lpstr>
      <vt:lpstr>VI. Surface Contact Water Management and Waterline Discharge to Melvin Bay ᓄᓇᐅᑉ ᖄᖓᓂᑦ ᐃᒪᕐᒥᒃ ᐊᐅᓚᑦᑎᓂᖅ ᐊᒻᒪᓗ ᓱᑉᓗᓕᒃᑯᑦ ᑯᕕᓯᑎᑦᑎᓂᖅ ᐃᑎᕕᐊᓄᑦ</vt:lpstr>
      <vt:lpstr>VII. Reclamation Security Estimate Update ᐅᑎᖅᑎᑎᕆᕙᓪᓕᐊᓂᕐᒧᑦ ᒥᐊᓂᖅᓯᓂᕐᒥᒃ ᓇᓚᐅᑦᑖᖅᑕᐅᔪᒧᑦ ᐅᑉᓗᒥᒨᓕᖅᑐᐃᓂᖅ</vt:lpstr>
      <vt:lpstr>Conclusion ᐃᓱᖓ</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Seeley</dc:creator>
  <cp:lastModifiedBy>Richard Dwyer</cp:lastModifiedBy>
  <cp:revision>90</cp:revision>
  <dcterms:created xsi:type="dcterms:W3CDTF">2006-08-16T00:00:00Z</dcterms:created>
  <dcterms:modified xsi:type="dcterms:W3CDTF">2021-01-13T16:31:43Z</dcterms:modified>
</cp:coreProperties>
</file>