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319" r:id="rId3"/>
    <p:sldId id="298" r:id="rId4"/>
    <p:sldId id="292" r:id="rId5"/>
    <p:sldId id="258" r:id="rId6"/>
    <p:sldId id="259" r:id="rId7"/>
    <p:sldId id="282" r:id="rId8"/>
    <p:sldId id="278" r:id="rId9"/>
    <p:sldId id="280" r:id="rId10"/>
    <p:sldId id="283" r:id="rId11"/>
    <p:sldId id="322" r:id="rId12"/>
    <p:sldId id="302" r:id="rId13"/>
    <p:sldId id="323" r:id="rId14"/>
    <p:sldId id="306" r:id="rId15"/>
    <p:sldId id="307" r:id="rId16"/>
    <p:sldId id="308" r:id="rId17"/>
    <p:sldId id="314" r:id="rId18"/>
    <p:sldId id="311" r:id="rId19"/>
    <p:sldId id="31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A647D"/>
    <a:srgbClr val="FAFDD3"/>
    <a:srgbClr val="C9E7A7"/>
    <a:srgbClr val="E2F5FA"/>
    <a:srgbClr val="D5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9783" autoAdjust="0"/>
  </p:normalViewPr>
  <p:slideViewPr>
    <p:cSldViewPr>
      <p:cViewPr varScale="1">
        <p:scale>
          <a:sx n="103" d="100"/>
          <a:sy n="103" d="100"/>
        </p:scale>
        <p:origin x="192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69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65EFF-95BB-415C-B0A4-A6367933A772}" type="datetimeFigureOut">
              <a:rPr lang="en-CA" smtClean="0"/>
              <a:t>2021-01-15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 smtClean="0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D3000-3A5E-4A86-8F4B-BAC29574205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519590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E28D9-46A8-4AB4-9189-1D060735CBBC}" type="datetimeFigureOut">
              <a:rPr lang="en-CA" smtClean="0"/>
              <a:t>2021-01-15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 smtClean="0"/>
              <a:t>Whale Tail Pit - TM/PHC April-May 2017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FFB53-840E-44D0-8DD2-A1BBDE0D75A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631646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Whale Tail Pit - TM/PHC April-May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806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3088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9123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8850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478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53726C-6682-44F0-BFB8-A32CDEBC3F46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27784" y="6237312"/>
            <a:ext cx="4065240" cy="365125"/>
          </a:xfrm>
        </p:spPr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0D5C-A379-4B7C-A48C-D60D26905627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CF25-ABD0-4EEC-B882-257C128006AE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28" y="476672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45" y="1988840"/>
            <a:ext cx="8229600" cy="43891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A2B4-DED9-4EA4-BC2E-094C60A1A013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1800" y="6237312"/>
            <a:ext cx="3849216" cy="365125"/>
          </a:xfrm>
        </p:spPr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04C65-13EB-4E7E-8586-18AAD49B8F8B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C7E7-B2A5-4366-B979-5C27AF4DA0D0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88FB8-9032-4A3C-BA3C-9C8D9202FCC5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F6E9-BC8A-465C-9A9F-B9157CC1EA02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0EA2-0CE2-43A2-9143-4D709D2BFD59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4D5-180C-4667-8C8C-08744D527DD5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A5F7B-8A0C-4B4A-988D-A2A607627BC0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D4D669-3391-4D0B-9372-CD5043A76EBC}" type="datetime1">
              <a:rPr lang="en-CA" smtClean="0"/>
              <a:t>2021-01-15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97224" y="6309320"/>
            <a:ext cx="386552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CA" dirty="0" smtClean="0"/>
              <a:t>Licence 2AM-MEA0815  Renewal Application  Technical Meeting/Prehearing Conference</a:t>
            </a: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3" y="0"/>
            <a:ext cx="806001" cy="7594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ftp://ftp.nwb-oen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autut@nwb-oen.ca" TargetMode="External"/><Relationship Id="rId7" Type="http://schemas.openxmlformats.org/officeDocument/2006/relationships/hyperlink" Target="mailto:assol.kubeisinova@nwb-oen.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en.kogvik@nwb-oen.ca" TargetMode="External"/><Relationship Id="rId5" Type="http://schemas.openxmlformats.org/officeDocument/2006/relationships/hyperlink" Target="mailto:richard.dwyer@nwb-oen.ca" TargetMode="External"/><Relationship Id="rId4" Type="http://schemas.openxmlformats.org/officeDocument/2006/relationships/hyperlink" Target="mailto:karen.kharatyan@nwb-oen.ca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</a:t>
            </a:fld>
            <a:endParaRPr lang="en-CA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150083"/>
              </p:ext>
            </p:extLst>
          </p:nvPr>
        </p:nvGraphicFramePr>
        <p:xfrm>
          <a:off x="1102698" y="706328"/>
          <a:ext cx="6856381" cy="5386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4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2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6968">
                <a:tc>
                  <a:txBody>
                    <a:bodyPr/>
                    <a:lstStyle/>
                    <a:p>
                      <a:pPr lvl="1" algn="ctr"/>
                      <a:endParaRPr lang="en-US" sz="2400" b="1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lvl="1" algn="ctr"/>
                      <a:endParaRPr lang="en-US" sz="2400" b="1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Water Board Community Session Presentation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Regarding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 Application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for Amendment to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Type “A” Water 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Licence 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2AM – MEL1631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CA" sz="2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Meliadine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Project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R="0" algn="ctr"/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800" b="1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kNK3u wmoEpf5 kNo1j5 si]vq5 </a:t>
                      </a:r>
                      <a:endParaRPr lang="en-US" sz="28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endParaRPr lang="en-US" sz="2000" b="1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WJto4 g4yCstu4 </a:t>
                      </a:r>
                    </a:p>
                    <a:p>
                      <a:pPr marR="0" algn="ctr"/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k]bj5</a:t>
                      </a: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ckE5]giz 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“A” 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MwnsJ6 </a:t>
                      </a:r>
                    </a:p>
                    <a:p>
                      <a:pPr marR="0" algn="ctr"/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2AM – MEL1631 </a:t>
                      </a: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?w9 bw9 wl5g6ymJ6 </a:t>
                      </a:r>
                      <a:r>
                        <a:rPr lang="en-US" sz="2000" b="1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WoExz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algn="ctr"/>
                      <a:endParaRPr lang="en-CA" sz="1400" dirty="0" smtClean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endParaRPr lang="en-CA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26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10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729369"/>
              </p:ext>
            </p:extLst>
          </p:nvPr>
        </p:nvGraphicFramePr>
        <p:xfrm>
          <a:off x="533400" y="1772816"/>
          <a:ext cx="8431088" cy="4857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57368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Agnico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Eagle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is seeking approval to include the following amendments to </a:t>
                      </a:r>
                      <a:r>
                        <a:rPr lang="en-CA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Meliadine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Licence</a:t>
                      </a: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CA" sz="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Updated total dissolved solids (TDS) thresholds;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Increased annual freshwater consumption; 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Additional laydown area;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Updated waste management strategy;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Construction of site access roads; and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Updated Interim Closure and Reclamation Plan.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043608" y="484067"/>
            <a:ext cx="756084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114800" algn="l"/>
              </a:tabLst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Scope of Application	</a:t>
            </a:r>
            <a:r>
              <a:rPr lang="en-US" sz="2800" b="1" dirty="0" smtClean="0">
                <a:solidFill>
                  <a:srgbClr val="035F79"/>
                </a:solidFill>
                <a:latin typeface="ProSyl"/>
              </a:rPr>
              <a:t>euD/siz 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g4yCs5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67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551267"/>
              </p:ext>
            </p:extLst>
          </p:nvPr>
        </p:nvGraphicFramePr>
        <p:xfrm>
          <a:off x="381000" y="1556792"/>
          <a:ext cx="83058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August 27, 2020</a:t>
                      </a:r>
                      <a:r>
                        <a:rPr lang="en-CA" sz="2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an</a:t>
                      </a:r>
                      <a:r>
                        <a:rPr lang="en-US" sz="2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Amendment Application from </a:t>
                      </a:r>
                      <a:r>
                        <a:rPr lang="en-US" sz="2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Agnico</a:t>
                      </a:r>
                      <a:r>
                        <a:rPr lang="en-US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Eagle and distributed it for initial completeness check</a:t>
                      </a: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endParaRPr lang="en-CA" sz="2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September 22, 2020</a:t>
                      </a:r>
                      <a:r>
                        <a:rPr lang="en-CA" sz="2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preliminary technical comments from</a:t>
                      </a:r>
                      <a:r>
                        <a:rPr lang="en-US" sz="2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</a:t>
                      </a:r>
                      <a:r>
                        <a:rPr lang="en-CA" sz="21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KivIA</a:t>
                      </a:r>
                      <a:r>
                        <a:rPr lang="en-CA" sz="2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CIRNA and the ECCC</a:t>
                      </a: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endParaRPr lang="en-US" sz="2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September 30, 2020</a:t>
                      </a:r>
                      <a:r>
                        <a:rPr lang="en-CA" sz="2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Applicant provided responses to the comments submitted by the interveners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87896" y="332656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 Procedural History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g4yCs]t5 ckwos3bscb3ymm]zb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52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973236"/>
              </p:ext>
            </p:extLst>
          </p:nvPr>
        </p:nvGraphicFramePr>
        <p:xfrm>
          <a:off x="381000" y="1556792"/>
          <a:ext cx="83058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1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October 7, 2020</a:t>
                      </a:r>
                      <a:r>
                        <a:rPr lang="en-CA" sz="21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21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the Application for a full public review with the deadline of November 6, 2020.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1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1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November 5-8, 2020</a:t>
                      </a:r>
                      <a:r>
                        <a:rPr lang="en-CA" sz="21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21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technical review comments from the ECCC, </a:t>
                      </a:r>
                      <a:r>
                        <a:rPr lang="en-CA" sz="2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KivIA</a:t>
                      </a: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and CIRNA.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1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November 13, 2020</a:t>
                      </a:r>
                      <a:r>
                        <a:rPr lang="en-CA" sz="21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21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and distributed </a:t>
                      </a:r>
                      <a:r>
                        <a:rPr lang="en-CA" sz="2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Agnico</a:t>
                      </a: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Eagle’s Responses to the Interveners’ comments.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987896" y="332656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 Procedural History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g4yCs]t5 ckwos3bscb3ymm]zb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08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87896" y="332656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 Procedural History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g4yCs]t5 ckwos3bscb3ymm]zb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794519"/>
              </p:ext>
            </p:extLst>
          </p:nvPr>
        </p:nvGraphicFramePr>
        <p:xfrm>
          <a:off x="381000" y="1556792"/>
          <a:ext cx="83058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1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November 16, 2020</a:t>
                      </a:r>
                      <a:endParaRPr lang="en-US" sz="21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 algn="l"/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the agenda for the technical meeting teleconference.</a:t>
                      </a:r>
                    </a:p>
                    <a:p>
                      <a:pPr marL="346075" indent="0" algn="l"/>
                      <a:endParaRPr lang="en-CA" sz="2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1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November 30, 2020</a:t>
                      </a:r>
                      <a:endParaRPr lang="en-US" sz="21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conducted a Technical Meeting via Teleconference</a:t>
                      </a:r>
                      <a:r>
                        <a:rPr lang="en-CA" sz="2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6075" indent="0" algn="l"/>
                      <a:endParaRPr lang="en-US" sz="2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1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 10, 2020</a:t>
                      </a:r>
                      <a:endParaRPr lang="en-US" sz="21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issued</a:t>
                      </a:r>
                      <a:r>
                        <a:rPr lang="en-CA" sz="2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 follow-up guidance along with the list of commitments and the list of issues.</a:t>
                      </a:r>
                    </a:p>
                    <a:p>
                      <a:pPr marL="346075" indent="0" algn="l"/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endParaRPr lang="en-US" sz="2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25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14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531270"/>
              </p:ext>
            </p:extLst>
          </p:nvPr>
        </p:nvGraphicFramePr>
        <p:xfrm>
          <a:off x="395536" y="1700808"/>
          <a:ext cx="8431088" cy="3962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1"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PHC is scheduled for January 19, 2021. </a:t>
                      </a: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Information already filed and information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provided during the TM/PHC will assist the Board in determining whether all substantive issues are sufficiently addressed at this stage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 the process.</a:t>
                      </a: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en-US" sz="24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27584" y="412059"/>
            <a:ext cx="8028384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Next Steps for the Type “A” Application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rao3u xgZ4n5 ]b2hjz ckE5]giz </a:t>
            </a:r>
            <a:r>
              <a:rPr lang="en-US" sz="28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g4yCs5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98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460328"/>
              </p:ext>
            </p:extLst>
          </p:nvPr>
        </p:nvGraphicFramePr>
        <p:xfrm>
          <a:off x="467544" y="1643216"/>
          <a:ext cx="864096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8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2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 TM/PHC are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facilitated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by the Board’s staff.  However,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the decision on the Application will be made by a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Board Panel, led by the Board's Chair.</a:t>
                      </a:r>
                      <a:endParaRPr lang="en-US" sz="2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 Panel will take some time (up to a few weeks) to consider all the received submissions and will issue a PHC report to the</a:t>
                      </a:r>
                      <a:r>
                        <a:rPr lang="en-US" sz="22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Applicant </a:t>
                      </a:r>
                      <a:r>
                        <a:rPr lang="en-US" sz="22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indicating the Board’s decision in regards to holding a Public Hearing.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17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27584" y="404664"/>
            <a:ext cx="8532440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Next Steps for the Type “A” Application Cont.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rao3u xgZ4n5 ]b2hjz ckE5]giz </a:t>
            </a:r>
            <a:r>
              <a:rPr lang="en-US" sz="28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g4yCs5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63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28514"/>
              </p:ext>
            </p:extLst>
          </p:nvPr>
        </p:nvGraphicFramePr>
        <p:xfrm>
          <a:off x="533400" y="1752600"/>
          <a:ext cx="81534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200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Participate in the licensing process for the Application from the onset. 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Provide the Board and the proponent with valuable technical information (questions and concerns) on relevant issues.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Participate in formal and informal discussions aimed at resolving relevant issues.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wMslt4 WJNstu4 gi/sNh1iq5 WoExatlQ5 g4yCts]J WQx3izi5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WtlQ5 vtmpsJ5 xml ]s4gDt]o5 xgME4gi4 gnZ4n5 GxWdt5 x7ml 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wh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]mlAt5H gCzJk5 W5J]t5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wMscbslt4 vtzME1i3u vtzMEi3usqgl3]i5 scsysJi4 xe4bsdlQ 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xvsqosD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]t5 W5Jtk5 </a:t>
                      </a:r>
                    </a:p>
                    <a:p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99592" y="404664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Intervener Participation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W5Jt]o5 Wcbsiq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87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309791"/>
              </p:ext>
            </p:extLst>
          </p:nvPr>
        </p:nvGraphicFramePr>
        <p:xfrm>
          <a:off x="467544" y="1584960"/>
          <a:ext cx="8359080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6454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Everyone is encouraged to participate in the PHC and this community session.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Interested persons can also contact NWB staff to provide written comments or to review the documents filed for the application. 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All documents received have been posted on the NWB’s FTP site at 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ftp.nwb-oen.ca</a:t>
                      </a:r>
                      <a:endParaRPr lang="en-US" sz="2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rao]m5 vJq3n3bslt4 wMsdlQ5 wko]m3tyi3u NM1ictlQ5 xml kNous5 vtztlQ5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rfgwNw5 wkw5 gC6=QJ1N6bz5 ]CW8 w]ft{L4 W/ExcDu4 Wbc6tti6 ttC6ymJi4 scsy6i4 s?l]i5 euD6iq ttc5 gi/sJ5 g4yCstj5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hoJw5 ttCymJ5 W/symJ5 scom3bsJN3g5 wmoEpf5 cEbs/f5 bfQx3=xA5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ftp.nwb-oen.ca</a:t>
                      </a:r>
                      <a:endParaRPr lang="en-US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99592" y="404664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Public Participation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wko]m5 Wcbsiq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3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760523"/>
              </p:ext>
            </p:extLst>
          </p:nvPr>
        </p:nvGraphicFramePr>
        <p:xfrm>
          <a:off x="381000" y="1556793"/>
          <a:ext cx="84582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0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8660"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Stephanie Autut, Executive Director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1800" b="0" baseline="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Karén Kharatyan, Director of Technical Services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Richard Dwyer, Manager of Licensing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richard.dwyer@nwb-oen.ca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Kogvik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Director of Board Administration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Sergey Kuflevskiy, Technical Advisor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sergey.kuflevskiy@nwb-oen.ca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  <a:hlinkClick r:id="rId4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87">
                <a:tc>
                  <a:txBody>
                    <a:bodyPr/>
                    <a:lstStyle/>
                    <a:p>
                      <a:pPr marL="273050" indent="82550">
                        <a:spcBef>
                          <a:spcPts val="375"/>
                        </a:spcBef>
                      </a:pP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73050" indent="82550">
                        <a:spcBef>
                          <a:spcPts val="375"/>
                        </a:spcBef>
                      </a:pP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876228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55576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 Staff Contact Information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wmoEp4f5 wcNw/6t5 gC6=q gnZ4n5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61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19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928840"/>
              </p:ext>
            </p:extLst>
          </p:nvPr>
        </p:nvGraphicFramePr>
        <p:xfrm>
          <a:off x="533400" y="1988840"/>
          <a:ext cx="8153400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4376"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/ Comments?</a:t>
                      </a: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Thank You!</a:t>
                      </a:r>
                      <a:endParaRPr lang="en-US" sz="1800" b="0" u="non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xWd[t5 xmlFs?l]i5 scsy4nw5V </a:t>
                      </a:r>
                    </a:p>
                    <a:p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algn="ctr"/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d/Ndy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! 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27584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Questions and Comments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xWdt4nw5 scsy4nw9l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9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872770"/>
              </p:ext>
            </p:extLst>
          </p:nvPr>
        </p:nvGraphicFramePr>
        <p:xfrm>
          <a:off x="533400" y="1412776"/>
          <a:ext cx="8153400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48472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Background Info.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Authorizations NWB may issue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Type “A” Licensing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Process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Scope of the Application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 Procedural History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Next Steps in the process for the Type “A” Applications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Intervener Participation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Public Participation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Staff Contact Information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and Comments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kNK3u wmoEpf5 ckwgymiz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wmoEpfk5 xq3bsgwNEx]o5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wmoEpf5 ckE5]giz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“A”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WJNstoEiq5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euD/siz mNsJ6 g4yCs5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g4yCs]t5 ckwosbscb3ymm]zb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rao3u WoExE/s/Ex]o5 ckE5]giz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“A”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g4yCs5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scsy4nccbsJmJ5 wMsiq5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wkgwNw5 wMsiq5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WJNs]t5 gi/symJ5 WoExzk5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wmoEpf5 vtmpqb wcNw/3tqb s]cMstq5 gCDtq9l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xWd]t5 scsy4nw9l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71600" y="620688"/>
            <a:ext cx="7272808" cy="572367"/>
          </a:xfrm>
          <a:prstGeom prst="rect">
            <a:avLst/>
          </a:prstGeom>
          <a:noFill/>
          <a:ln w="9525">
            <a:noFill/>
          </a:ln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225925" algn="l"/>
              </a:tabLst>
            </a:pPr>
            <a:r>
              <a:rPr lang="en-US" sz="2800" b="1" dirty="0" smtClean="0">
                <a:solidFill>
                  <a:srgbClr val="0A647D"/>
                </a:solidFill>
                <a:latin typeface="Times New Roman" pitchFamily="18" charset="0"/>
                <a:cs typeface="Times New Roman" pitchFamily="18" charset="0"/>
              </a:rPr>
              <a:t>      List of Topics	   </a:t>
            </a:r>
            <a:r>
              <a:rPr lang="en-US" sz="2800" b="1" dirty="0" smtClean="0">
                <a:solidFill>
                  <a:srgbClr val="035F79"/>
                </a:solidFill>
                <a:latin typeface="ProSyl"/>
              </a:rPr>
              <a:t>scsy4nsix3g5</a:t>
            </a:r>
            <a:endParaRPr lang="en-US" sz="2800" b="1" dirty="0">
              <a:solidFill>
                <a:srgbClr val="0A64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86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3</a:t>
            </a:fld>
            <a:endParaRPr lang="en-CA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559743"/>
              </p:ext>
            </p:extLst>
          </p:nvPr>
        </p:nvGraphicFramePr>
        <p:xfrm>
          <a:off x="533400" y="1700808"/>
          <a:ext cx="81534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1"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 an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Institution of Public Government (IPG) established under Article 13 of the 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Nunavut Agreement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 responsibilities and powers over the regulation, use, and management of freshwater in the Nunavut Settlement Area</a:t>
                      </a:r>
                      <a:endParaRPr lang="en-CA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Nebsiz rao]m3i4 Wpy3g5 Z?msJ5 nebsMsymJ5 moLA ttCymiz !#ug6 </a:t>
                      </a:r>
                      <a:r>
                        <a:rPr lang="en-US" sz="2200" b="0" i="1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kNK3u kNb3i3j5 xqctQAtu5 ]b4fxl]i5 kNK5 xqDt5 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</a:p>
                    <a:p>
                      <a:endParaRPr lang="en-US" sz="22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W/4nq5 xml WJN3iq5 moZsJ5 W9lQ5, xg3bsiqk5 xml xsMyi3j5 bEsaqg3u wmw5 kNK3b3ij5 xqDt5 kNw5 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187624" y="412059"/>
            <a:ext cx="640871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Background Info.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kNK3u wmoEp5 si2vsyz gnZ4n5 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7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143222"/>
              </p:ext>
            </p:extLst>
          </p:nvPr>
        </p:nvGraphicFramePr>
        <p:xfrm>
          <a:off x="533400" y="1844824"/>
          <a:ext cx="8153400" cy="3810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Objectives of the NWB are to provide for the conservation and utilization of waters in Nunavut, except in a national park, in a manner that will provide the optimum benefit from those waters for Nunavut’s residents in particular and Canadians in general.</a:t>
                      </a:r>
                      <a:endParaRPr lang="en-CA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gCZE/z kNK3u wmoEpf5 W=c3tydlQ5 xsMbsyx3dlA xml xg3bsiq5 wmw5 kNK3u, wMsqgglt4 uawy3=u5g5, wvJtcyx3dlA bmfNz5 wm3i5 kNK3usk5 Wlx3g3u xml vNbus5 rfgwNw5. </a:t>
                      </a:r>
                    </a:p>
                    <a:p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1187624" y="412059"/>
            <a:ext cx="748883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Background Info. Cont.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kNK3u wmoEpf5 ckwgymiz. </a:t>
            </a:r>
            <a:r>
              <a:rPr lang="en-US" sz="2900" dirty="0">
                <a:solidFill>
                  <a:srgbClr val="035F79"/>
                </a:solidFill>
                <a:latin typeface="ProSyl"/>
              </a:rPr>
              <a:t>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60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279470"/>
              </p:ext>
            </p:extLst>
          </p:nvPr>
        </p:nvGraphicFramePr>
        <p:xfrm>
          <a:off x="533400" y="1953736"/>
          <a:ext cx="8153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Based on its mandate and Nunavut Waters Regulations (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Regulations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), the NWB may issue any of the following authorizations for the use of water and/or deposit of waste for undertakings in Nunavut: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Authorization without a  Licence (less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than 50 m</a:t>
                      </a:r>
                      <a:r>
                        <a:rPr lang="en-US" sz="2200" b="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per day water required)</a:t>
                      </a:r>
                      <a:endParaRPr lang="en-CA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gz=QlA W/4nz5, wmoEpf5 WJNstu4 giygwNExc3S5 sm xb]igk5 xg3bsJtn3k5 wm3j5 xmlFs?l]i5 xg3ifi4 wm3i4 WoExq5 vJydlQ5 kNK3u: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2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xq3bsJN3g5     </a:t>
                      </a:r>
                      <a:r>
                        <a:rPr lang="en-US" sz="22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WJNst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]b3tbsqlt4 Gg]</a:t>
                      </a:r>
                      <a:r>
                        <a:rPr lang="en-US" sz="22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zi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m</a:t>
                      </a:r>
                      <a:r>
                        <a:rPr lang="en-US" sz="2200" b="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  <a:cs typeface="+mn-cs"/>
                        </a:rPr>
                        <a:t>cs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b]m5 wm6 xgExo4H  </a:t>
                      </a:r>
                      <a:endParaRPr lang="en-US" sz="2200" b="0" dirty="0" smtClean="0">
                        <a:solidFill>
                          <a:srgbClr val="315EDB"/>
                        </a:solidFill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solidFill>
                          <a:srgbClr val="315EDB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1043608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Authorizations NWB may Issue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wmoEpfk5 xq3bsgwNEx]o5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0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773583"/>
              </p:ext>
            </p:extLst>
          </p:nvPr>
        </p:nvGraphicFramePr>
        <p:xfrm>
          <a:off x="533400" y="1484784"/>
          <a:ext cx="8287072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2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4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99816"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“B” Water </a:t>
                      </a:r>
                      <a:r>
                        <a:rPr lang="en-US" sz="22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Licence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(between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 m</a:t>
                      </a:r>
                      <a:r>
                        <a:rPr lang="en-US" sz="2200" b="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and 299 m</a:t>
                      </a:r>
                      <a:r>
                        <a:rPr lang="en-US" sz="2200" b="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per day water required)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CA" sz="1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 “A”  Water </a:t>
                      </a:r>
                      <a:r>
                        <a:rPr lang="en-US" sz="22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Licence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kumimoji="0" 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(more than 300 m</a:t>
                      </a:r>
                      <a:r>
                        <a:rPr kumimoji="0" lang="en-US" sz="22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per day water required)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This week’s 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Pre-hearing conference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is for a Type “A” water licence application based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 criteria set out in Schedules 2 and 3 of the </a:t>
                      </a:r>
                      <a:r>
                        <a:rPr lang="en-US" sz="2200" b="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Regulations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CA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ckE5]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giz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“B”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wm3j5 WJNst4 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Gxfzi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m</a:t>
                      </a:r>
                      <a:r>
                        <a:rPr lang="en-US" sz="2000" b="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x7ml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299 m</a:t>
                      </a:r>
                      <a:r>
                        <a:rPr lang="en-US" sz="2000" b="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cs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b]m5 wm6 W/Exc6izH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CA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ckE5]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giz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“A” 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wm3j5 WJNst4 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Gsz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]bi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300 m</a:t>
                      </a:r>
                      <a:r>
                        <a:rPr kumimoji="0" lang="en-US" sz="20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cs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b]m5 wm6 W/Exc6izH</a:t>
                      </a: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endParaRPr lang="en-US" sz="18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bmgmi WNhxDysJ3u NM1i3j5 vtzisJ6 WJto4 ckE5]giz 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“A” 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wm3j5 WJNstj5 g4yCs5 W5lQ5 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latin typeface="ProSyl"/>
                        </a:rPr>
                        <a:t>xgEx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]o5 ]xe4ymiq xgZ4noxi @ x7ml # moz6i. </a:t>
                      </a:r>
                    </a:p>
                    <a:p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043608" y="378277"/>
            <a:ext cx="6629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Authorizations NWB May Issue Cont.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wmoEpfk5 xq3bsgwNEx]o5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57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5"/>
          <p:cNvSpPr>
            <a:spLocks noChangeShapeType="1"/>
          </p:cNvSpPr>
          <p:nvPr/>
        </p:nvSpPr>
        <p:spPr bwMode="auto">
          <a:xfrm flipH="1">
            <a:off x="5867400" y="4114800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20390" y="1752600"/>
            <a:ext cx="7485409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NWB </a:t>
            </a:r>
            <a:r>
              <a:rPr lang="en-CA" sz="1600" dirty="0">
                <a:latin typeface="Times New Roman" pitchFamily="18" charset="0"/>
                <a:cs typeface="Times New Roman" pitchFamily="18" charset="0"/>
              </a:rPr>
              <a:t>receives application and confirms classification of undertaking and type of </a:t>
            </a:r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licence as a Type “A” licence</a:t>
            </a:r>
          </a:p>
          <a:p>
            <a:pPr algn="ctr"/>
            <a:r>
              <a:rPr lang="en-US" sz="1600" dirty="0">
                <a:solidFill>
                  <a:srgbClr val="000000"/>
                </a:solidFill>
                <a:latin typeface="ProSyl"/>
              </a:rPr>
              <a:t>kNK3u wmoEpf5 vtmpq5 Wtbs1mb g4yCstu4 NlNwyJ5 Noxi4 moix3m]zb xml ckwg4n/3u WJNstu4 ckE5]giz </a:t>
            </a:r>
            <a:r>
              <a:rPr lang="en-US" sz="1600" dirty="0">
                <a:solidFill>
                  <a:srgbClr val="000000"/>
                </a:solidFill>
                <a:latin typeface="Times New Roman"/>
              </a:rPr>
              <a:t>“A” </a:t>
            </a:r>
            <a:r>
              <a:rPr lang="en-US" sz="1600" dirty="0">
                <a:solidFill>
                  <a:srgbClr val="000000"/>
                </a:solidFill>
                <a:latin typeface="ProSyl"/>
              </a:rPr>
              <a:t>WJNs5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867400" y="2819399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267200" y="3200400"/>
            <a:ext cx="3633713" cy="11049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wmoEpf5 cspn3lt4 Noxkz/Excm]zb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820391" y="2915839"/>
            <a:ext cx="2687960" cy="1425752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Applicant provides additional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information if required 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g4yCtsJ6 gnDtvi3i giyli bwmwosExc3X5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62399" y="4495801"/>
            <a:ext cx="4343399" cy="160019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requests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technical review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submission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 comments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(30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days minimum)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wmoEpf5 giyJ5 gnDtu4 g4yCst4 W9lA Gs9lw5 skq]M5 #)sJ5 wlxiH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3657600" y="3733800"/>
            <a:ext cx="517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6660232" y="6116840"/>
            <a:ext cx="0" cy="4085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>
            <a:off x="3591694" y="3429000"/>
            <a:ext cx="51778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95144" y="6146140"/>
            <a:ext cx="14106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slide</a:t>
            </a:r>
          </a:p>
          <a:p>
            <a:r>
              <a:rPr lang="en-US" sz="1400" b="1" dirty="0">
                <a:solidFill>
                  <a:srgbClr val="FF0000"/>
                </a:solidFill>
                <a:latin typeface="ProSyl"/>
              </a:rPr>
              <a:t>rao6 eu]D5 </a:t>
            </a:r>
            <a:endParaRPr lang="en-US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820390" y="332656"/>
            <a:ext cx="832361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31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3100" b="1" dirty="0">
                <a:solidFill>
                  <a:srgbClr val="035F79"/>
                </a:solidFill>
                <a:latin typeface="ProSyl"/>
              </a:rPr>
              <a:t>Mwnodt5 WoE5Jyq </a:t>
            </a:r>
            <a:endParaRPr lang="en-US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2AM-MEL1631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86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2297" y="1596836"/>
            <a:ext cx="7935341" cy="5035893"/>
            <a:chOff x="446659" y="1699096"/>
            <a:chExt cx="7935341" cy="5183047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752600" y="2971800"/>
              <a:ext cx="3138526" cy="84815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holds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TM </a:t>
              </a: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and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PHC</a:t>
              </a:r>
            </a:p>
            <a:p>
              <a:pPr marR="72660" algn="ctr"/>
              <a:r>
                <a:rPr lang="en-US" sz="1400" dirty="0" smtClean="0">
                  <a:solidFill>
                    <a:srgbClr val="000000"/>
                  </a:solidFill>
                  <a:latin typeface="ProSyl"/>
                </a:rPr>
                <a:t>wmoEpf5 </a:t>
              </a:r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r4oyix3g5 vtzlt4 xml NM1is2 yKixi vtzJ5 </a:t>
              </a:r>
              <a:endParaRPr lang="en-US" sz="1400" dirty="0"/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1752600" y="5168201"/>
              <a:ext cx="3769588" cy="104206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issues notice of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Public Hearing (a 60 day minimum requirement)</a:t>
              </a:r>
              <a:endParaRPr lang="en-CA" sz="1600" dirty="0">
                <a:latin typeface="Times New Roman" pitchFamily="18" charset="0"/>
                <a:cs typeface="Times New Roman" pitchFamily="18" charset="0"/>
              </a:endParaRPr>
            </a:p>
            <a:p>
              <a:pPr marR="64520" algn="ctr"/>
              <a:r>
                <a:rPr lang="en-US" sz="1400" dirty="0" smtClean="0">
                  <a:solidFill>
                    <a:srgbClr val="000000"/>
                  </a:solidFill>
                  <a:latin typeface="ProSyl"/>
                </a:rPr>
                <a:t>wmoEpf5 </a:t>
              </a:r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giylt4 gnDtu4 rfo]m5 NM4bsix3iqi4 Gs9lw5 ^) sz]bkqg6 </a:t>
              </a:r>
              <a:endParaRPr lang="en-CA" sz="14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5584900" y="1699096"/>
              <a:ext cx="2797100" cy="1419847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If required, applicant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provides additional information or clarification</a:t>
              </a:r>
            </a:p>
            <a:p>
              <a:pPr marR="20750" algn="ctr"/>
              <a:r>
                <a:rPr lang="en-US" sz="1600" dirty="0" smtClean="0">
                  <a:solidFill>
                    <a:srgbClr val="000000"/>
                  </a:solidFill>
                  <a:latin typeface="ProSyl"/>
                </a:rPr>
                <a:t>bwmwbExc3X5</a:t>
              </a:r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, g4yCg6 gnDtvi3i4 giyli 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5689452" y="3872055"/>
              <a:ext cx="2692547" cy="2084330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If directed in PHC decision, applicant provides additional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information</a:t>
              </a:r>
            </a:p>
            <a:p>
              <a:pPr marR="16150" algn="ctr"/>
              <a:r>
                <a:rPr lang="en-US" sz="1600" dirty="0" smtClean="0">
                  <a:solidFill>
                    <a:srgbClr val="000000"/>
                  </a:solidFill>
                  <a:latin typeface="ProSyl"/>
                </a:rPr>
                <a:t>NM1is2 </a:t>
              </a:r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yKixi vtzi3j5 whmos3gk5 bwmwd/s4Xb, g4yC3t gnDtvi3i4 giyli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5115696" y="4537493"/>
              <a:ext cx="523104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1752600" y="4042178"/>
              <a:ext cx="3271890" cy="83462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NWB Issues PHC Decision</a:t>
              </a:r>
            </a:p>
            <a:p>
              <a:pPr marR="73320" algn="ctr"/>
              <a:r>
                <a:rPr lang="en-US" sz="1600" dirty="0" smtClean="0">
                  <a:solidFill>
                    <a:srgbClr val="000000"/>
                  </a:solidFill>
                  <a:latin typeface="ProSyl"/>
                </a:rPr>
                <a:t>wmoEpf5 </a:t>
              </a:r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NM1is2 yKixi vtzi3ui whmos3lt4 </a:t>
              </a:r>
              <a:endParaRPr lang="en-US" sz="1600" dirty="0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3363928" y="6210270"/>
              <a:ext cx="0" cy="26673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 flipH="1">
              <a:off x="4891126" y="2286000"/>
              <a:ext cx="63106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894538" y="2016642"/>
              <a:ext cx="64233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 flipH="1" flipV="1">
              <a:off x="5105400" y="4800600"/>
              <a:ext cx="512380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035725" y="6343634"/>
              <a:ext cx="1272339" cy="5385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Next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slide</a:t>
              </a:r>
              <a:endParaRPr lang="en-US" sz="1200" dirty="0">
                <a:solidFill>
                  <a:srgbClr val="000000"/>
                </a:solidFill>
                <a:latin typeface="ProSyl"/>
              </a:endParaRPr>
            </a:p>
            <a:p>
              <a:pPr marR="107320"/>
              <a:r>
                <a:rPr lang="en-US" sz="1400" b="1" dirty="0">
                  <a:solidFill>
                    <a:srgbClr val="FF0000"/>
                  </a:solidFill>
                  <a:latin typeface="ProSyl"/>
                </a:rPr>
                <a:t>rao6 eu]D5 </a:t>
              </a:r>
              <a:endPara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1752600" y="1699097"/>
              <a:ext cx="3060584" cy="96790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500" dirty="0">
                  <a:latin typeface="Times New Roman" pitchFamily="18" charset="0"/>
                  <a:cs typeface="Times New Roman" pitchFamily="18" charset="0"/>
                </a:rPr>
                <a:t>Parties submit </a:t>
              </a:r>
              <a:r>
                <a:rPr lang="en-CA" sz="1500" dirty="0" smtClean="0">
                  <a:latin typeface="Times New Roman" pitchFamily="18" charset="0"/>
                  <a:cs typeface="Times New Roman" pitchFamily="18" charset="0"/>
                </a:rPr>
                <a:t>written representations</a:t>
              </a:r>
            </a:p>
            <a:p>
              <a:pPr marR="75130" algn="ctr"/>
              <a:r>
                <a:rPr lang="en-US" sz="1600" dirty="0" smtClean="0">
                  <a:solidFill>
                    <a:srgbClr val="000000"/>
                  </a:solidFill>
                  <a:latin typeface="ProSyl"/>
                </a:rPr>
                <a:t>WoE]p5 </a:t>
              </a:r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giylt4 ttCymJi4 si]v4n3i4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352800" y="3810000"/>
              <a:ext cx="0" cy="232783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eft Brace 22"/>
            <p:cNvSpPr/>
            <p:nvPr/>
          </p:nvSpPr>
          <p:spPr>
            <a:xfrm>
              <a:off x="1096351" y="2154960"/>
              <a:ext cx="543667" cy="3329998"/>
            </a:xfrm>
            <a:prstGeom prst="leftBrace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6200000">
              <a:off x="-927329" y="3583819"/>
              <a:ext cx="3394307" cy="6463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Technical Review Stage</a:t>
              </a:r>
            </a:p>
            <a:p>
              <a:pPr marR="130190" algn="ctr"/>
              <a:r>
                <a:rPr lang="en-US" sz="1600" b="1" dirty="0" smtClean="0">
                  <a:solidFill>
                    <a:srgbClr val="C00000"/>
                  </a:solidFill>
                  <a:latin typeface="ProSyl"/>
                </a:rPr>
                <a:t>r4oyix3lt4 </a:t>
              </a:r>
              <a:r>
                <a:rPr lang="en-US" sz="1600" b="1" dirty="0">
                  <a:solidFill>
                    <a:srgbClr val="C00000"/>
                  </a:solidFill>
                  <a:latin typeface="ProSyl"/>
                </a:rPr>
                <a:t>vtzi3j5 euDJ5 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3352800" y="4876801"/>
              <a:ext cx="0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3336134" y="2667000"/>
              <a:ext cx="10717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423330" y="3205271"/>
              <a:ext cx="1644502" cy="60186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Current Stage</a:t>
              </a:r>
            </a:p>
            <a:p>
              <a:pPr marR="27340"/>
              <a:r>
                <a:rPr lang="en-US" sz="1600" b="1" dirty="0" smtClean="0">
                  <a:solidFill>
                    <a:srgbClr val="C00000"/>
                  </a:solidFill>
                  <a:latin typeface="ProSyl"/>
                </a:rPr>
                <a:t>]</a:t>
              </a:r>
              <a:r>
                <a:rPr lang="en-US" sz="1600" b="1" dirty="0">
                  <a:solidFill>
                    <a:srgbClr val="C00000"/>
                  </a:solidFill>
                  <a:latin typeface="ProSyl"/>
                </a:rPr>
                <a:t>mN xg6bz </a:t>
              </a:r>
              <a:endParaRPr lang="en-US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Line 5"/>
            <p:cNvSpPr>
              <a:spLocks noChangeShapeType="1"/>
            </p:cNvSpPr>
            <p:nvPr/>
          </p:nvSpPr>
          <p:spPr bwMode="auto">
            <a:xfrm flipH="1" flipV="1">
              <a:off x="5074122" y="3362461"/>
              <a:ext cx="123066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itle 1"/>
          <p:cNvSpPr txBox="1">
            <a:spLocks/>
          </p:cNvSpPr>
          <p:nvPr/>
        </p:nvSpPr>
        <p:spPr>
          <a:xfrm>
            <a:off x="792088" y="332656"/>
            <a:ext cx="83884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29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2900" b="1" dirty="0">
                <a:solidFill>
                  <a:srgbClr val="035F79"/>
                </a:solidFill>
                <a:latin typeface="ProSyl"/>
              </a:rPr>
              <a:t>Mwnodt5 WoE5Jyq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515255" y="2636912"/>
            <a:ext cx="3368622" cy="11988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04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4800" y="1412777"/>
            <a:ext cx="8731696" cy="5005156"/>
            <a:chOff x="304800" y="1600202"/>
            <a:chExt cx="8610600" cy="4907083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057400" y="2368349"/>
              <a:ext cx="5075307" cy="527251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prepare for public hearing</a:t>
              </a:r>
            </a:p>
            <a:p>
              <a:pPr marR="42410" algn="ctr"/>
              <a:r>
                <a:rPr lang="en-US" sz="1600" dirty="0" smtClean="0">
                  <a:solidFill>
                    <a:srgbClr val="000000"/>
                  </a:solidFill>
                  <a:latin typeface="ProSyl"/>
                </a:rPr>
                <a:t>wMsJ5 </a:t>
              </a:r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sXlzw/3lt4 rfo]m5 Nm3bsizk5 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04800" y="5271247"/>
              <a:ext cx="1952767" cy="1236036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the issuance of the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cence</a:t>
              </a:r>
            </a:p>
            <a:p>
              <a:pPr marR="109550"/>
              <a:r>
                <a:rPr lang="en-US" sz="1200" dirty="0" smtClean="0">
                  <a:solidFill>
                    <a:srgbClr val="000000"/>
                  </a:solidFill>
                  <a:latin typeface="ProSyl"/>
                </a:rPr>
                <a:t>ui{b </a:t>
              </a:r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Nm4n3g6 gi/sizi4 WJNsts 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362200" y="5271247"/>
              <a:ext cx="2208508" cy="1236037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the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issuance of the licence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R="75720"/>
              <a:r>
                <a:rPr lang="en-US" sz="1200" dirty="0" smtClean="0">
                  <a:solidFill>
                    <a:srgbClr val="000000"/>
                  </a:solidFill>
                  <a:latin typeface="ProSyl"/>
                </a:rPr>
                <a:t>ui{b </a:t>
              </a:r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Nm4nqg6 gi/sizi4 WJNsts2 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723108" y="5271247"/>
              <a:ext cx="1906292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</a:t>
              </a:r>
            </a:p>
            <a:p>
              <a:pPr marR="47150"/>
              <a:r>
                <a:rPr lang="en-US" sz="1200" dirty="0" smtClean="0">
                  <a:solidFill>
                    <a:srgbClr val="000000"/>
                  </a:solidFill>
                  <a:latin typeface="ProSyl"/>
                </a:rPr>
                <a:t>ui{b </a:t>
              </a:r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Nm4n3g6 wmoEpf5 whmos3izi4 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6744424" y="5271247"/>
              <a:ext cx="2170976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</a:t>
              </a:r>
            </a:p>
            <a:p>
              <a:pPr marR="3690"/>
              <a:r>
                <a:rPr lang="en-US" sz="1200" dirty="0" smtClean="0">
                  <a:solidFill>
                    <a:srgbClr val="000000"/>
                  </a:solidFill>
                  <a:latin typeface="ProSyl"/>
                </a:rPr>
                <a:t>ui{b </a:t>
              </a:r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Nm4nqg6 wmoEpf5 wnmos3izi4 </a:t>
              </a:r>
              <a:endParaRPr kumimoji="0" lang="en-US" sz="12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2667000" y="3124200"/>
              <a:ext cx="3759610" cy="53599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</a:t>
              </a:r>
            </a:p>
            <a:p>
              <a:pPr marR="43180" algn="ctr"/>
              <a:r>
                <a:rPr lang="en-US" sz="1400" dirty="0" smtClean="0">
                  <a:solidFill>
                    <a:srgbClr val="000000"/>
                  </a:solidFill>
                  <a:latin typeface="ProSyl"/>
                </a:rPr>
                <a:t>wMsJ5 </a:t>
              </a:r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sXlzw/3lt4 rfo]m5 Nm3bsizk5 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4725848" y="3886200"/>
              <a:ext cx="4037152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to not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approve 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of application with reasons to Minister</a:t>
              </a:r>
            </a:p>
            <a:p>
              <a:pPr marR="5670"/>
              <a:r>
                <a:rPr lang="en-US" sz="1400" dirty="0" smtClean="0">
                  <a:solidFill>
                    <a:srgbClr val="000000"/>
                  </a:solidFill>
                  <a:latin typeface="ProSyl"/>
                </a:rPr>
                <a:t>wmoEpf5 </a:t>
              </a:r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giyJ6 whmosDtui4 NmQ/sqizi4 g4yCsts2 WJtqi4l ui{bj5 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457200" y="3886200"/>
              <a:ext cx="4089605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and provides</a:t>
              </a:r>
              <a:r>
                <a:rPr kumimoji="0" lang="en-US" sz="15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a draft </a:t>
              </a:r>
              <a:r>
                <a:rPr kumimoji="0" lang="en-CA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licence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to Minister of Northern Affairs</a:t>
              </a:r>
            </a:p>
            <a:p>
              <a:pPr marR="73970"/>
              <a:r>
                <a:rPr lang="en-US" sz="1400" dirty="0" smtClean="0">
                  <a:solidFill>
                    <a:srgbClr val="000000"/>
                  </a:solidFill>
                  <a:latin typeface="ProSyl"/>
                </a:rPr>
                <a:t>wmoEpf5 </a:t>
              </a:r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giylt4 whmosDtu4 NmQ/sizi4 g4yCtsJ2 xml WJNstu4 ui”bj5 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648200" y="2895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2253680" y="1600202"/>
              <a:ext cx="4680520" cy="609598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written interventions</a:t>
              </a:r>
            </a:p>
            <a:p>
              <a:pPr marR="47470" algn="ctr"/>
              <a:r>
                <a:rPr lang="en-US" sz="1600" dirty="0" smtClean="0">
                  <a:solidFill>
                    <a:srgbClr val="000000"/>
                  </a:solidFill>
                  <a:latin typeface="ProSyl"/>
                </a:rPr>
                <a:t>wMsJ5 </a:t>
              </a:r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ttCcbstvb4lt4 xfizi 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33528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H="1">
              <a:off x="137160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4648200" y="2209800"/>
              <a:ext cx="0" cy="1585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57150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>
              <a:off x="334727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57094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H="1">
              <a:off x="79192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>
          <a:xfrm>
            <a:off x="755576" y="268043"/>
            <a:ext cx="8126377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31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3100" b="1" dirty="0">
                <a:solidFill>
                  <a:srgbClr val="035F79"/>
                </a:solidFill>
                <a:latin typeface="ProSyl"/>
              </a:rPr>
              <a:t>Mwnodt5 WoE5Jyq</a:t>
            </a:r>
            <a:endParaRPr lang="en-US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2AM-MEL1631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3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1528</Words>
  <Application>Microsoft Office PowerPoint</Application>
  <PresentationFormat>On-screen Show (4:3)</PresentationFormat>
  <Paragraphs>295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Constantia</vt:lpstr>
      <vt:lpstr>Courier New</vt:lpstr>
      <vt:lpstr>ProSyl</vt:lpstr>
      <vt:lpstr>Times New Roman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2015-10-16T22:59:36Z</dcterms:created>
  <dcterms:modified xsi:type="dcterms:W3CDTF">2021-01-15T17:03:07Z</dcterms:modified>
</cp:coreProperties>
</file>