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1" r:id="rId6"/>
  </p:sldMasterIdLst>
  <p:notesMasterIdLst>
    <p:notesMasterId r:id="rId18"/>
  </p:notesMasterIdLst>
  <p:sldIdLst>
    <p:sldId id="256" r:id="rId7"/>
    <p:sldId id="257" r:id="rId8"/>
    <p:sldId id="258" r:id="rId9"/>
    <p:sldId id="281" r:id="rId10"/>
    <p:sldId id="329" r:id="rId11"/>
    <p:sldId id="330" r:id="rId12"/>
    <p:sldId id="331" r:id="rId13"/>
    <p:sldId id="327" r:id="rId14"/>
    <p:sldId id="326" r:id="rId15"/>
    <p:sldId id="332" r:id="rId16"/>
    <p:sldId id="328" r:id="rId17"/>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p:cViewPr varScale="1">
        <p:scale>
          <a:sx n="87" d="100"/>
          <a:sy n="87" d="100"/>
        </p:scale>
        <p:origin x="133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90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6" y="3373438"/>
            <a:ext cx="7388225" cy="2760662"/>
          </a:xfrm>
          <a:prstGeom prst="rect">
            <a:avLst/>
          </a:prstGeom>
        </p:spPr>
        <p:txBody>
          <a:bodyPr/>
          <a:lstStyle/>
          <a:p>
            <a:endParaRPr lang="en-US" dirty="0"/>
          </a:p>
        </p:txBody>
      </p:sp>
    </p:spTree>
    <p:extLst>
      <p:ext uri="{BB962C8B-B14F-4D97-AF65-F5344CB8AC3E}">
        <p14:creationId xmlns:p14="http://schemas.microsoft.com/office/powerpoint/2010/main" val="262447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A4AD0E5-D2A7-4D20-B233-8924F3DFA876}"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01914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AD0E5-D2A7-4D20-B233-8924F3DFA876}"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99552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AD0E5-D2A7-4D20-B233-8924F3DFA876}"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08917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tx1"/>
                </a:solidFill>
                <a:latin typeface="Gadugi"/>
                <a:cs typeface="Gadugi"/>
              </a:defRPr>
            </a:lvl1pPr>
          </a:lstStyle>
          <a:p>
            <a:endParaRPr/>
          </a:p>
        </p:txBody>
      </p:sp>
      <p:sp>
        <p:nvSpPr>
          <p:cNvPr id="3" name="Holder 3"/>
          <p:cNvSpPr>
            <a:spLocks noGrp="1"/>
          </p:cNvSpPr>
          <p:nvPr>
            <p:ph sz="half" idx="2"/>
          </p:nvPr>
        </p:nvSpPr>
        <p:spPr>
          <a:xfrm>
            <a:off x="707390" y="1812163"/>
            <a:ext cx="3711575" cy="465010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sz="half" idx="3"/>
          </p:nvPr>
        </p:nvSpPr>
        <p:spPr>
          <a:xfrm>
            <a:off x="4707830" y="1827402"/>
            <a:ext cx="3486150" cy="3700145"/>
          </a:xfrm>
          <a:prstGeom prst="rect">
            <a:avLst/>
          </a:prstGeom>
        </p:spPr>
        <p:txBody>
          <a:bodyPr wrap="square" lIns="0" tIns="0" rIns="0" bIns="0">
            <a:spAutoFit/>
          </a:bodyPr>
          <a:lstStyle>
            <a:lvl1pPr>
              <a:defRPr sz="1400" b="0" i="0">
                <a:solidFill>
                  <a:schemeClr val="tx1"/>
                </a:solidFill>
                <a:latin typeface="Gadugi"/>
                <a:cs typeface="Gadug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6982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AD0E5-D2A7-4D20-B233-8924F3DFA876}"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7872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4AD0E5-D2A7-4D20-B233-8924F3DFA876}"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55417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4AD0E5-D2A7-4D20-B233-8924F3DFA876}"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5902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4AD0E5-D2A7-4D20-B233-8924F3DFA876}"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56152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4AD0E5-D2A7-4D20-B233-8924F3DFA876}"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82733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AD0E5-D2A7-4D20-B233-8924F3DFA876}"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92712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4AD0E5-D2A7-4D20-B233-8924F3DFA876}"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14939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4AD0E5-D2A7-4D20-B233-8924F3DFA876}"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77117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4AD0E5-D2A7-4D20-B233-8924F3DFA876}" type="datetimeFigureOut">
              <a:rPr lang="en-US" smtClean="0"/>
              <a:t>10/2/2023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8D0E4-91C3-4823-927F-3F33FDB92514}" type="slidenum">
              <a:rPr lang="en-US" smtClean="0"/>
              <a:t>‹#›</a:t>
            </a:fld>
            <a:endParaRPr lang="en-US"/>
          </a:p>
        </p:txBody>
      </p:sp>
    </p:spTree>
    <p:extLst>
      <p:ext uri="{BB962C8B-B14F-4D97-AF65-F5344CB8AC3E}">
        <p14:creationId xmlns:p14="http://schemas.microsoft.com/office/powerpoint/2010/main" val="89098757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7">
            <a:extLst>
              <a:ext uri="{FF2B5EF4-FFF2-40B4-BE49-F238E27FC236}">
                <a16:creationId xmlns:a16="http://schemas.microsoft.com/office/drawing/2014/main" id="{3D512CF3-05D0-5DDF-0ECB-2BCE608A1F34}"/>
              </a:ext>
            </a:extLst>
          </p:cNvPr>
          <p:cNvPicPr/>
          <p:nvPr/>
        </p:nvPicPr>
        <p:blipFill>
          <a:blip r:embed="rId3" cstate="print"/>
          <a:stretch>
            <a:fillRect/>
          </a:stretch>
        </p:blipFill>
        <p:spPr>
          <a:xfrm>
            <a:off x="0" y="4610456"/>
            <a:ext cx="1975135" cy="1595374"/>
          </a:xfrm>
          <a:prstGeom prst="rect">
            <a:avLst/>
          </a:prstGeom>
        </p:spPr>
      </p:pic>
      <p:sp>
        <p:nvSpPr>
          <p:cNvPr id="6" name="object 6"/>
          <p:cNvSpPr txBox="1"/>
          <p:nvPr/>
        </p:nvSpPr>
        <p:spPr>
          <a:xfrm>
            <a:off x="1291354" y="1967477"/>
            <a:ext cx="6123305" cy="1474763"/>
          </a:xfrm>
          <a:prstGeom prst="rect">
            <a:avLst/>
          </a:prstGeom>
        </p:spPr>
        <p:txBody>
          <a:bodyPr vert="horz" wrap="square" lIns="0" tIns="12700" rIns="0" bIns="0" rtlCol="0">
            <a:spAutoFit/>
          </a:bodyPr>
          <a:lstStyle/>
          <a:p>
            <a:pPr marL="12700" marR="5080" algn="ctr">
              <a:lnSpc>
                <a:spcPts val="3840"/>
              </a:lnSpc>
              <a:spcBef>
                <a:spcPts val="55"/>
              </a:spcBef>
            </a:pPr>
            <a:r>
              <a:rPr sz="2800" b="1" spc="-35" dirty="0">
                <a:cs typeface="Calibri"/>
              </a:rPr>
              <a:t>Technical</a:t>
            </a:r>
            <a:r>
              <a:rPr sz="2800" b="1" spc="-80" dirty="0">
                <a:cs typeface="Calibri"/>
              </a:rPr>
              <a:t> </a:t>
            </a:r>
            <a:r>
              <a:rPr lang="en-CA" sz="2800" b="1" spc="-10" dirty="0">
                <a:cs typeface="Calibri"/>
              </a:rPr>
              <a:t>Presentation</a:t>
            </a:r>
            <a:r>
              <a:rPr sz="2800" b="1" spc="-100" dirty="0">
                <a:cs typeface="Calibri"/>
              </a:rPr>
              <a:t> </a:t>
            </a:r>
            <a:r>
              <a:rPr sz="2800" b="1" dirty="0">
                <a:cs typeface="Calibri"/>
              </a:rPr>
              <a:t>of</a:t>
            </a:r>
            <a:r>
              <a:rPr sz="2800" b="1" spc="-105" dirty="0">
                <a:cs typeface="Calibri"/>
              </a:rPr>
              <a:t> </a:t>
            </a:r>
            <a:r>
              <a:rPr lang="en-CA" sz="2800" b="1" spc="-105" dirty="0">
                <a:cs typeface="Calibri"/>
              </a:rPr>
              <a:t>Meliadine Extension Proposal  Water Licence Amendment</a:t>
            </a:r>
            <a:endParaRPr sz="2800" b="1" dirty="0">
              <a:cs typeface="Calibri"/>
            </a:endParaRPr>
          </a:p>
        </p:txBody>
      </p:sp>
      <p:pic>
        <p:nvPicPr>
          <p:cNvPr id="7" name="object 7"/>
          <p:cNvPicPr/>
          <p:nvPr/>
        </p:nvPicPr>
        <p:blipFill>
          <a:blip r:embed="rId3" cstate="print"/>
          <a:stretch>
            <a:fillRect/>
          </a:stretch>
        </p:blipFill>
        <p:spPr>
          <a:xfrm>
            <a:off x="7117429" y="4784152"/>
            <a:ext cx="1975135" cy="1595374"/>
          </a:xfrm>
          <a:prstGeom prst="rect">
            <a:avLst/>
          </a:prstGeom>
        </p:spPr>
      </p:pic>
      <p:sp>
        <p:nvSpPr>
          <p:cNvPr id="8" name="object 8"/>
          <p:cNvSpPr txBox="1"/>
          <p:nvPr/>
        </p:nvSpPr>
        <p:spPr>
          <a:xfrm>
            <a:off x="7349611" y="6400800"/>
            <a:ext cx="1742953" cy="316753"/>
          </a:xfrm>
          <a:prstGeom prst="rect">
            <a:avLst/>
          </a:prstGeom>
        </p:spPr>
        <p:txBody>
          <a:bodyPr vert="horz" wrap="square" lIns="0" tIns="8890" rIns="0" bIns="0" rtlCol="0">
            <a:spAutoFit/>
          </a:bodyPr>
          <a:lstStyle/>
          <a:p>
            <a:pPr marL="271780" marR="33020" indent="-259715">
              <a:lnSpc>
                <a:spcPts val="1200"/>
              </a:lnSpc>
              <a:spcBef>
                <a:spcPts val="15"/>
              </a:spcBef>
            </a:pPr>
            <a:r>
              <a:rPr lang="en-CA" sz="1100" b="1" dirty="0">
                <a:latin typeface="Calibri"/>
                <a:cs typeface="Calibri"/>
              </a:rPr>
              <a:t>	</a:t>
            </a:r>
            <a:r>
              <a:rPr sz="1100" b="1" dirty="0">
                <a:latin typeface="Calibri"/>
                <a:cs typeface="Calibri"/>
              </a:rPr>
              <a:t>Rankin</a:t>
            </a:r>
            <a:r>
              <a:rPr sz="1100" b="1" spc="-20" dirty="0">
                <a:latin typeface="Calibri"/>
                <a:cs typeface="Calibri"/>
              </a:rPr>
              <a:t> </a:t>
            </a:r>
            <a:r>
              <a:rPr sz="1100" b="1" dirty="0">
                <a:latin typeface="Calibri"/>
                <a:cs typeface="Calibri"/>
              </a:rPr>
              <a:t>Inlet,</a:t>
            </a:r>
            <a:r>
              <a:rPr sz="1100" b="1" spc="-20" dirty="0">
                <a:latin typeface="Calibri"/>
                <a:cs typeface="Calibri"/>
              </a:rPr>
              <a:t> </a:t>
            </a:r>
            <a:r>
              <a:rPr sz="1100" b="1" spc="-10" dirty="0">
                <a:latin typeface="Calibri"/>
                <a:cs typeface="Calibri"/>
              </a:rPr>
              <a:t>Nunavut </a:t>
            </a:r>
            <a:r>
              <a:rPr lang="en-CA" sz="1100" b="1" spc="-10" dirty="0">
                <a:latin typeface="Calibri"/>
                <a:cs typeface="Calibri"/>
              </a:rPr>
              <a:t>Octo</a:t>
            </a:r>
            <a:r>
              <a:rPr lang="en-CA" sz="1100" b="1" dirty="0">
                <a:latin typeface="Calibri"/>
                <a:cs typeface="Calibri"/>
              </a:rPr>
              <a:t>ber 12-13, 2023</a:t>
            </a:r>
            <a:endParaRPr sz="1100" dirty="0">
              <a:latin typeface="Calibri"/>
              <a:cs typeface="Calibri"/>
            </a:endParaRPr>
          </a:p>
        </p:txBody>
      </p:sp>
      <p:sp>
        <p:nvSpPr>
          <p:cNvPr id="2" name="object 5">
            <a:extLst>
              <a:ext uri="{FF2B5EF4-FFF2-40B4-BE49-F238E27FC236}">
                <a16:creationId xmlns:a16="http://schemas.microsoft.com/office/drawing/2014/main" id="{E0A3D734-7678-EBD0-FA8C-8B019016161E}"/>
              </a:ext>
            </a:extLst>
          </p:cNvPr>
          <p:cNvSpPr txBox="1">
            <a:spLocks/>
          </p:cNvSpPr>
          <p:nvPr/>
        </p:nvSpPr>
        <p:spPr>
          <a:xfrm>
            <a:off x="1224996" y="3715086"/>
            <a:ext cx="6256020" cy="1202445"/>
          </a:xfrm>
          <a:prstGeom prst="rect">
            <a:avLst/>
          </a:prstGeom>
        </p:spPr>
        <p:txBody>
          <a:bodyPr vert="horz" wrap="square" lIns="0" tIns="5143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824865" marR="5080" algn="ctr">
              <a:lnSpc>
                <a:spcPct val="89400"/>
              </a:lnSpc>
              <a:spcBef>
                <a:spcPts val="405"/>
              </a:spcBef>
            </a:pPr>
            <a:r>
              <a:rPr lang="en-US" sz="2800" b="1" dirty="0">
                <a:solidFill>
                  <a:schemeClr val="accent1"/>
                </a:solidFill>
                <a:latin typeface="+mn-lt"/>
                <a:cs typeface="Calibri Light"/>
              </a:rPr>
              <a:t>NWB Water </a:t>
            </a:r>
            <a:r>
              <a:rPr lang="en-US" sz="2800" b="1" dirty="0" err="1">
                <a:solidFill>
                  <a:schemeClr val="accent1"/>
                </a:solidFill>
                <a:latin typeface="+mn-lt"/>
                <a:cs typeface="Calibri Light"/>
              </a:rPr>
              <a:t>Licence</a:t>
            </a:r>
            <a:r>
              <a:rPr lang="en-US" sz="2800" b="1" dirty="0">
                <a:solidFill>
                  <a:schemeClr val="accent1"/>
                </a:solidFill>
                <a:latin typeface="+mn-lt"/>
                <a:cs typeface="Calibri Light"/>
              </a:rPr>
              <a:t> 2AM-MEL1631 Amendment of the Meliadine Extension Proposal </a:t>
            </a:r>
          </a:p>
        </p:txBody>
      </p:sp>
      <p:sp>
        <p:nvSpPr>
          <p:cNvPr id="3" name="object 6">
            <a:extLst>
              <a:ext uri="{FF2B5EF4-FFF2-40B4-BE49-F238E27FC236}">
                <a16:creationId xmlns:a16="http://schemas.microsoft.com/office/drawing/2014/main" id="{8F327B5F-E9A0-C7F4-E0EB-C302267C39B6}"/>
              </a:ext>
            </a:extLst>
          </p:cNvPr>
          <p:cNvSpPr txBox="1"/>
          <p:nvPr/>
        </p:nvSpPr>
        <p:spPr>
          <a:xfrm>
            <a:off x="1558054" y="5129226"/>
            <a:ext cx="5589905" cy="1474763"/>
          </a:xfrm>
          <a:prstGeom prst="rect">
            <a:avLst/>
          </a:prstGeom>
        </p:spPr>
        <p:txBody>
          <a:bodyPr vert="horz" wrap="square" lIns="0" tIns="12700" rIns="0" bIns="0" rtlCol="0">
            <a:spAutoFit/>
          </a:bodyPr>
          <a:lstStyle/>
          <a:p>
            <a:pPr marL="12700" marR="5080" algn="ctr">
              <a:lnSpc>
                <a:spcPts val="3840"/>
              </a:lnSpc>
              <a:spcBef>
                <a:spcPts val="55"/>
              </a:spcBef>
            </a:pPr>
            <a:r>
              <a:rPr sz="2800" b="1" spc="-35" dirty="0">
                <a:solidFill>
                  <a:schemeClr val="accent1"/>
                </a:solidFill>
                <a:latin typeface="Calibri"/>
                <a:cs typeface="Calibri"/>
              </a:rPr>
              <a:t>Technical</a:t>
            </a:r>
            <a:r>
              <a:rPr sz="2800" b="1" spc="-80" dirty="0">
                <a:solidFill>
                  <a:schemeClr val="accent1"/>
                </a:solidFill>
                <a:latin typeface="Calibri"/>
                <a:cs typeface="Calibri"/>
              </a:rPr>
              <a:t> </a:t>
            </a:r>
            <a:r>
              <a:rPr lang="en-CA" sz="2800" b="1" spc="-10" dirty="0">
                <a:solidFill>
                  <a:schemeClr val="accent1"/>
                </a:solidFill>
                <a:latin typeface="Calibri"/>
                <a:cs typeface="Calibri"/>
              </a:rPr>
              <a:t>Presentation</a:t>
            </a:r>
            <a:r>
              <a:rPr sz="2800" b="1" spc="-100" dirty="0">
                <a:solidFill>
                  <a:schemeClr val="accent1"/>
                </a:solidFill>
                <a:latin typeface="Calibri"/>
                <a:cs typeface="Calibri"/>
              </a:rPr>
              <a:t> </a:t>
            </a:r>
            <a:r>
              <a:rPr sz="2800" b="1" dirty="0">
                <a:solidFill>
                  <a:schemeClr val="accent1"/>
                </a:solidFill>
                <a:latin typeface="Calibri"/>
                <a:cs typeface="Calibri"/>
              </a:rPr>
              <a:t>of</a:t>
            </a:r>
            <a:r>
              <a:rPr sz="2800" b="1" spc="-105" dirty="0">
                <a:solidFill>
                  <a:schemeClr val="accent1"/>
                </a:solidFill>
                <a:latin typeface="Calibri"/>
                <a:cs typeface="Calibri"/>
              </a:rPr>
              <a:t> </a:t>
            </a:r>
            <a:r>
              <a:rPr lang="en-CA" sz="2800" b="1" spc="-105" dirty="0">
                <a:solidFill>
                  <a:schemeClr val="accent1"/>
                </a:solidFill>
                <a:latin typeface="Calibri"/>
                <a:cs typeface="Calibri"/>
              </a:rPr>
              <a:t>Meliadine Extension Proposal  Water Licence Amendment</a:t>
            </a:r>
            <a:endParaRPr sz="2800" b="1" dirty="0">
              <a:solidFill>
                <a:schemeClr val="accent1"/>
              </a:solidFill>
              <a:latin typeface="Calibri"/>
              <a:cs typeface="Calibri"/>
            </a:endParaRPr>
          </a:p>
        </p:txBody>
      </p:sp>
      <p:sp>
        <p:nvSpPr>
          <p:cNvPr id="9" name="object 8">
            <a:extLst>
              <a:ext uri="{FF2B5EF4-FFF2-40B4-BE49-F238E27FC236}">
                <a16:creationId xmlns:a16="http://schemas.microsoft.com/office/drawing/2014/main" id="{B61FF797-D633-27C6-2627-C385E00FE719}"/>
              </a:ext>
            </a:extLst>
          </p:cNvPr>
          <p:cNvSpPr txBox="1"/>
          <p:nvPr/>
        </p:nvSpPr>
        <p:spPr>
          <a:xfrm>
            <a:off x="89536" y="6297442"/>
            <a:ext cx="1742953" cy="316753"/>
          </a:xfrm>
          <a:prstGeom prst="rect">
            <a:avLst/>
          </a:prstGeom>
        </p:spPr>
        <p:txBody>
          <a:bodyPr vert="horz" wrap="square" lIns="0" tIns="8890" rIns="0" bIns="0" rtlCol="0">
            <a:spAutoFit/>
          </a:bodyPr>
          <a:lstStyle/>
          <a:p>
            <a:pPr marL="271780" marR="33020" indent="-259715">
              <a:lnSpc>
                <a:spcPts val="1200"/>
              </a:lnSpc>
              <a:spcBef>
                <a:spcPts val="15"/>
              </a:spcBef>
            </a:pPr>
            <a:r>
              <a:rPr lang="en-CA" sz="1100" b="1" dirty="0">
                <a:latin typeface="Calibri"/>
                <a:cs typeface="Calibri"/>
              </a:rPr>
              <a:t>	</a:t>
            </a:r>
            <a:r>
              <a:rPr sz="1100" b="1" dirty="0">
                <a:solidFill>
                  <a:schemeClr val="accent1"/>
                </a:solidFill>
                <a:latin typeface="Calibri"/>
                <a:cs typeface="Calibri"/>
              </a:rPr>
              <a:t>Rankin</a:t>
            </a:r>
            <a:r>
              <a:rPr sz="1100" b="1" spc="-20" dirty="0">
                <a:solidFill>
                  <a:schemeClr val="accent1"/>
                </a:solidFill>
                <a:latin typeface="Calibri"/>
                <a:cs typeface="Calibri"/>
              </a:rPr>
              <a:t> </a:t>
            </a:r>
            <a:r>
              <a:rPr sz="1100" b="1" dirty="0">
                <a:solidFill>
                  <a:schemeClr val="accent1"/>
                </a:solidFill>
                <a:latin typeface="Calibri"/>
                <a:cs typeface="Calibri"/>
              </a:rPr>
              <a:t>Inlet,</a:t>
            </a:r>
            <a:r>
              <a:rPr sz="1100" b="1" spc="-20" dirty="0">
                <a:solidFill>
                  <a:schemeClr val="accent1"/>
                </a:solidFill>
                <a:latin typeface="Calibri"/>
                <a:cs typeface="Calibri"/>
              </a:rPr>
              <a:t> </a:t>
            </a:r>
            <a:r>
              <a:rPr sz="1100" b="1" spc="-10" dirty="0">
                <a:solidFill>
                  <a:schemeClr val="accent1"/>
                </a:solidFill>
                <a:latin typeface="Calibri"/>
                <a:cs typeface="Calibri"/>
              </a:rPr>
              <a:t>Nunavut </a:t>
            </a:r>
            <a:r>
              <a:rPr lang="en-CA" sz="1100" b="1" spc="-10" dirty="0">
                <a:solidFill>
                  <a:schemeClr val="accent1"/>
                </a:solidFill>
                <a:latin typeface="Calibri"/>
                <a:cs typeface="Calibri"/>
              </a:rPr>
              <a:t>Octo</a:t>
            </a:r>
            <a:r>
              <a:rPr lang="en-CA" sz="1100" b="1" dirty="0">
                <a:solidFill>
                  <a:schemeClr val="accent1"/>
                </a:solidFill>
                <a:latin typeface="Calibri"/>
                <a:cs typeface="Calibri"/>
              </a:rPr>
              <a:t>ber 12-13, 2023</a:t>
            </a:r>
            <a:endParaRPr sz="1100" dirty="0">
              <a:solidFill>
                <a:schemeClr val="accent1"/>
              </a:solidFill>
              <a:latin typeface="Calibri"/>
              <a:cs typeface="Calibri"/>
            </a:endParaRPr>
          </a:p>
        </p:txBody>
      </p:sp>
      <p:sp>
        <p:nvSpPr>
          <p:cNvPr id="12" name="object 5">
            <a:extLst>
              <a:ext uri="{FF2B5EF4-FFF2-40B4-BE49-F238E27FC236}">
                <a16:creationId xmlns:a16="http://schemas.microsoft.com/office/drawing/2014/main" id="{D66B6154-E274-DB87-801D-A5CA79FBAE42}"/>
              </a:ext>
            </a:extLst>
          </p:cNvPr>
          <p:cNvSpPr txBox="1">
            <a:spLocks/>
          </p:cNvSpPr>
          <p:nvPr/>
        </p:nvSpPr>
        <p:spPr>
          <a:xfrm>
            <a:off x="996359" y="619932"/>
            <a:ext cx="6256020" cy="1202445"/>
          </a:xfrm>
          <a:prstGeom prst="rect">
            <a:avLst/>
          </a:prstGeom>
        </p:spPr>
        <p:txBody>
          <a:bodyPr vert="horz" wrap="square" lIns="0" tIns="5143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824865" marR="5080" algn="ctr">
              <a:lnSpc>
                <a:spcPct val="89400"/>
              </a:lnSpc>
              <a:spcBef>
                <a:spcPts val="405"/>
              </a:spcBef>
            </a:pPr>
            <a:r>
              <a:rPr lang="en-US" sz="2800" b="1" dirty="0">
                <a:latin typeface="+mn-lt"/>
                <a:cs typeface="Calibri Light"/>
              </a:rPr>
              <a:t>NWB Water </a:t>
            </a:r>
            <a:r>
              <a:rPr lang="en-US" sz="2800" b="1" dirty="0" err="1">
                <a:latin typeface="+mn-lt"/>
                <a:cs typeface="Calibri Light"/>
              </a:rPr>
              <a:t>Licence</a:t>
            </a:r>
            <a:r>
              <a:rPr lang="en-US" sz="2800" b="1" dirty="0">
                <a:latin typeface="+mn-lt"/>
                <a:cs typeface="Calibri Light"/>
              </a:rPr>
              <a:t> 2AM-MEL1631 Amendment of the Meliadine Extension Proposal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B7D82-1411-A115-D91F-D10A9DCEC512}"/>
              </a:ext>
            </a:extLst>
          </p:cNvPr>
          <p:cNvSpPr>
            <a:spLocks noGrp="1"/>
          </p:cNvSpPr>
          <p:nvPr>
            <p:ph sz="half" idx="2"/>
          </p:nvPr>
        </p:nvSpPr>
        <p:spPr>
          <a:xfrm>
            <a:off x="707390" y="1812163"/>
            <a:ext cx="3711575" cy="4399153"/>
          </a:xfrm>
        </p:spPr>
        <p:txBody>
          <a:bodyPr/>
          <a:lstStyle/>
          <a:p>
            <a:r>
              <a:rPr lang="en-US" sz="1800" dirty="0"/>
              <a:t>The AEMP is an important resource for evaluating the impacts of the project on Meliadine Lake</a:t>
            </a:r>
          </a:p>
          <a:p>
            <a:endParaRPr lang="en-US" sz="1800" dirty="0"/>
          </a:p>
          <a:p>
            <a:r>
              <a:rPr lang="en-US" sz="1800" dirty="0"/>
              <a:t>Current AEMP benchmarks for Meliadine Lake exceed Drinking Water Guidelines for Arsenic, Fluoride, and Iron</a:t>
            </a:r>
          </a:p>
          <a:p>
            <a:pPr marL="0" indent="0">
              <a:buNone/>
            </a:pPr>
            <a:endParaRPr lang="en-US" sz="1800" dirty="0"/>
          </a:p>
          <a:p>
            <a:r>
              <a:rPr lang="en-US" sz="1800" dirty="0">
                <a:effectLst/>
                <a:latin typeface="Calibri" panose="020F0502020204030204" pitchFamily="34" charset="0"/>
                <a:ea typeface="Times New Roman" panose="02020603050405020304" pitchFamily="18" charset="0"/>
              </a:rPr>
              <a:t>It is unlikely that concentrations of these would exceed CDWQG, however, benchmarks below these thresholds should be adopted to ensure the safety of local Inuit, as well as Agnico Eagle employees who drink water from Meliadine Lake</a:t>
            </a:r>
            <a:endParaRPr lang="en-CA" sz="1800" dirty="0"/>
          </a:p>
        </p:txBody>
      </p:sp>
      <p:sp>
        <p:nvSpPr>
          <p:cNvPr id="4" name="Content Placeholder 3">
            <a:extLst>
              <a:ext uri="{FF2B5EF4-FFF2-40B4-BE49-F238E27FC236}">
                <a16:creationId xmlns:a16="http://schemas.microsoft.com/office/drawing/2014/main" id="{9FB5CBE8-BA62-0579-7555-111741B73ADF}"/>
              </a:ext>
            </a:extLst>
          </p:cNvPr>
          <p:cNvSpPr>
            <a:spLocks noGrp="1"/>
          </p:cNvSpPr>
          <p:nvPr>
            <p:ph sz="half" idx="3"/>
          </p:nvPr>
        </p:nvSpPr>
        <p:spPr>
          <a:xfrm>
            <a:off x="4707830" y="1827402"/>
            <a:ext cx="3486150" cy="4944943"/>
          </a:xfr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solidFill>
                <a:effectLst/>
                <a:uLnTx/>
                <a:uFillTx/>
                <a:latin typeface="Calibri"/>
                <a:ea typeface="+mn-ea"/>
                <a:cs typeface="Calibri"/>
              </a:rPr>
              <a:t>The AEMP is an important resource for evaluating the impacts of the project on Meliadine Lake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accent1"/>
              </a:solidFill>
              <a:effectLst/>
              <a:uLnTx/>
              <a:uFillTx/>
              <a:latin typeface="Calibri"/>
              <a:ea typeface="+mn-ea"/>
              <a:cs typeface="Calibri"/>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solidFill>
                <a:effectLst/>
                <a:uLnTx/>
                <a:uFillTx/>
                <a:latin typeface="Calibri"/>
                <a:ea typeface="+mn-ea"/>
                <a:cs typeface="Calibri"/>
              </a:rPr>
              <a:t>Current AEMP benchmarks for Meliadine Lake exceed Drinking Water Guidelines for Arsenic, Fluoride, and Iron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Calibri"/>
              <a:ea typeface="+mn-ea"/>
              <a:cs typeface="Calibri"/>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pitchFamily="34" charset="0"/>
                <a:ea typeface="Times New Roman" panose="02020603050405020304" pitchFamily="18" charset="0"/>
                <a:cs typeface="Calibri"/>
              </a:rPr>
              <a:t>It is unlikely that concentrations of these would exceed CDWQG, however, benchmarks below these thresholds should be adopted to ensure the safety of local Inuit, as well as Agnico Eagle employees who drink water from Meliadine Lake</a:t>
            </a:r>
            <a:endParaRPr kumimoji="0" lang="en-CA" sz="1800" b="0" i="0" u="none" strike="noStrike" kern="1200" cap="none" spc="0" normalizeH="0" baseline="0" noProof="0" dirty="0">
              <a:ln>
                <a:noFill/>
              </a:ln>
              <a:solidFill>
                <a:schemeClr val="accent1"/>
              </a:solidFill>
              <a:effectLst/>
              <a:uLnTx/>
              <a:uFillTx/>
              <a:latin typeface="Calibri"/>
              <a:ea typeface="+mn-ea"/>
              <a:cs typeface="Calibri"/>
            </a:endParaRPr>
          </a:p>
          <a:p>
            <a:endParaRPr lang="en-CA" dirty="0"/>
          </a:p>
        </p:txBody>
      </p:sp>
      <p:sp>
        <p:nvSpPr>
          <p:cNvPr id="6" name="Rectangle 5">
            <a:extLst>
              <a:ext uri="{FF2B5EF4-FFF2-40B4-BE49-F238E27FC236}">
                <a16:creationId xmlns:a16="http://schemas.microsoft.com/office/drawing/2014/main" id="{2197626E-97EE-EB0F-222A-3F9B43E8C50C}"/>
              </a:ext>
            </a:extLst>
          </p:cNvPr>
          <p:cNvSpPr/>
          <p:nvPr/>
        </p:nvSpPr>
        <p:spPr>
          <a:xfrm>
            <a:off x="4700954" y="514647"/>
            <a:ext cx="4724400" cy="954107"/>
          </a:xfrm>
          <a:prstGeom prst="rect">
            <a:avLst/>
          </a:prstGeom>
        </p:spPr>
        <p:txBody>
          <a:bodyPr wrap="square">
            <a:spAutoFit/>
          </a:bodyPr>
          <a:lstStyle/>
          <a:p>
            <a:r>
              <a:rPr lang="en-CA" sz="2800" b="1" dirty="0">
                <a:solidFill>
                  <a:schemeClr val="accent1"/>
                </a:solidFill>
                <a:latin typeface="+mn-lt"/>
              </a:rPr>
              <a:t>AEMP Benchmarks for Meliadine Lake</a:t>
            </a:r>
            <a:endParaRPr lang="en-US" sz="2800" dirty="0">
              <a:solidFill>
                <a:schemeClr val="accent1"/>
              </a:solidFill>
              <a:latin typeface="+mn-lt"/>
            </a:endParaRPr>
          </a:p>
        </p:txBody>
      </p:sp>
      <p:sp>
        <p:nvSpPr>
          <p:cNvPr id="7" name="Rectangle 6">
            <a:extLst>
              <a:ext uri="{FF2B5EF4-FFF2-40B4-BE49-F238E27FC236}">
                <a16:creationId xmlns:a16="http://schemas.microsoft.com/office/drawing/2014/main" id="{724BF055-6217-3A31-29E1-926B1E492BDB}"/>
              </a:ext>
            </a:extLst>
          </p:cNvPr>
          <p:cNvSpPr/>
          <p:nvPr/>
        </p:nvSpPr>
        <p:spPr>
          <a:xfrm>
            <a:off x="609600" y="514647"/>
            <a:ext cx="4724400" cy="954107"/>
          </a:xfrm>
          <a:prstGeom prst="rect">
            <a:avLst/>
          </a:prstGeom>
        </p:spPr>
        <p:txBody>
          <a:bodyPr wrap="square">
            <a:spAutoFit/>
          </a:bodyPr>
          <a:lstStyle/>
          <a:p>
            <a:r>
              <a:rPr lang="en-CA" sz="2800" b="1" dirty="0">
                <a:latin typeface="+mn-lt"/>
              </a:rPr>
              <a:t>AEMP Benchmarks for Meliadine Lake</a:t>
            </a:r>
            <a:endParaRPr lang="en-US" sz="2800" dirty="0">
              <a:latin typeface="+mn-lt"/>
            </a:endParaRPr>
          </a:p>
        </p:txBody>
      </p:sp>
    </p:spTree>
    <p:extLst>
      <p:ext uri="{BB962C8B-B14F-4D97-AF65-F5344CB8AC3E}">
        <p14:creationId xmlns:p14="http://schemas.microsoft.com/office/powerpoint/2010/main" val="424725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1990"/>
            <a:ext cx="2057400" cy="492443"/>
          </a:xfrm>
        </p:spPr>
        <p:txBody>
          <a:bodyPr/>
          <a:lstStyle/>
          <a:p>
            <a:r>
              <a:rPr lang="en-US" sz="3200" b="1" dirty="0">
                <a:solidFill>
                  <a:schemeClr val="accent1"/>
                </a:solidFill>
                <a:latin typeface="+mn-lt"/>
              </a:rPr>
              <a:t>Conclusion</a:t>
            </a:r>
          </a:p>
        </p:txBody>
      </p:sp>
      <p:sp>
        <p:nvSpPr>
          <p:cNvPr id="5" name="TextBox 4"/>
          <p:cNvSpPr txBox="1"/>
          <p:nvPr/>
        </p:nvSpPr>
        <p:spPr>
          <a:xfrm>
            <a:off x="609600" y="1600200"/>
            <a:ext cx="3200400" cy="2862322"/>
          </a:xfrm>
          <a:prstGeom prst="rect">
            <a:avLst/>
          </a:prstGeom>
          <a:noFill/>
        </p:spPr>
        <p:txBody>
          <a:bodyPr wrap="square" rtlCol="0">
            <a:spAutoFit/>
          </a:bodyPr>
          <a:lstStyle/>
          <a:p>
            <a:endParaRPr lang="en-US" dirty="0">
              <a:solidFill>
                <a:schemeClr val="accent1"/>
              </a:solidFill>
            </a:endParaRPr>
          </a:p>
          <a:p>
            <a:endParaRPr lang="en-US" dirty="0">
              <a:solidFill>
                <a:schemeClr val="accent1"/>
              </a:solidFill>
            </a:endParaRPr>
          </a:p>
          <a:p>
            <a:r>
              <a:rPr lang="en-US" dirty="0">
                <a:solidFill>
                  <a:schemeClr val="accent1"/>
                </a:solidFill>
              </a:rPr>
              <a:t>The KivIA appreciates the opportunity to provide this presentation and thanks the NWB and Participants.</a:t>
            </a:r>
          </a:p>
          <a:p>
            <a:endParaRPr lang="en-US" dirty="0"/>
          </a:p>
          <a:p>
            <a:endParaRPr lang="en-US" dirty="0"/>
          </a:p>
          <a:p>
            <a:endParaRPr lang="en-US" dirty="0"/>
          </a:p>
          <a:p>
            <a:endParaRPr lang="en-US" dirty="0"/>
          </a:p>
        </p:txBody>
      </p:sp>
      <p:pic>
        <p:nvPicPr>
          <p:cNvPr id="6" name="object 4">
            <a:extLst>
              <a:ext uri="{FF2B5EF4-FFF2-40B4-BE49-F238E27FC236}">
                <a16:creationId xmlns:a16="http://schemas.microsoft.com/office/drawing/2014/main" id="{FC75A08F-AE50-E351-360A-565B0FA0A4BE}"/>
              </a:ext>
            </a:extLst>
          </p:cNvPr>
          <p:cNvPicPr/>
          <p:nvPr/>
        </p:nvPicPr>
        <p:blipFill>
          <a:blip r:embed="rId2" cstate="print"/>
          <a:stretch>
            <a:fillRect/>
          </a:stretch>
        </p:blipFill>
        <p:spPr>
          <a:xfrm>
            <a:off x="6393091" y="4114800"/>
            <a:ext cx="1988909" cy="1607307"/>
          </a:xfrm>
          <a:prstGeom prst="rect">
            <a:avLst/>
          </a:prstGeom>
        </p:spPr>
      </p:pic>
      <p:sp>
        <p:nvSpPr>
          <p:cNvPr id="4" name="Title 1">
            <a:extLst>
              <a:ext uri="{FF2B5EF4-FFF2-40B4-BE49-F238E27FC236}">
                <a16:creationId xmlns:a16="http://schemas.microsoft.com/office/drawing/2014/main" id="{94F7DF41-52A5-ECEB-3A9D-EF3C3DACF73A}"/>
              </a:ext>
            </a:extLst>
          </p:cNvPr>
          <p:cNvSpPr txBox="1">
            <a:spLocks/>
          </p:cNvSpPr>
          <p:nvPr/>
        </p:nvSpPr>
        <p:spPr>
          <a:xfrm>
            <a:off x="5179315" y="585790"/>
            <a:ext cx="2057400" cy="492443"/>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r>
              <a:rPr lang="en-US" sz="3200" b="1">
                <a:latin typeface="+mn-lt"/>
              </a:rPr>
              <a:t>Conclusion</a:t>
            </a:r>
            <a:endParaRPr lang="en-US" sz="3200" b="1" dirty="0">
              <a:latin typeface="+mn-lt"/>
            </a:endParaRPr>
          </a:p>
        </p:txBody>
      </p:sp>
      <p:sp>
        <p:nvSpPr>
          <p:cNvPr id="7" name="TextBox 6">
            <a:extLst>
              <a:ext uri="{FF2B5EF4-FFF2-40B4-BE49-F238E27FC236}">
                <a16:creationId xmlns:a16="http://schemas.microsoft.com/office/drawing/2014/main" id="{D023099E-57DD-FC97-CC9C-6EE9293EEC90}"/>
              </a:ext>
            </a:extLst>
          </p:cNvPr>
          <p:cNvSpPr txBox="1"/>
          <p:nvPr/>
        </p:nvSpPr>
        <p:spPr>
          <a:xfrm>
            <a:off x="4950715" y="1524000"/>
            <a:ext cx="3200400" cy="2862322"/>
          </a:xfrm>
          <a:prstGeom prst="rect">
            <a:avLst/>
          </a:prstGeom>
          <a:noFill/>
        </p:spPr>
        <p:txBody>
          <a:bodyPr wrap="square" rtlCol="0">
            <a:spAutoFit/>
          </a:bodyPr>
          <a:lstStyle/>
          <a:p>
            <a:endParaRPr lang="en-US" dirty="0"/>
          </a:p>
          <a:p>
            <a:endParaRPr lang="en-US" dirty="0"/>
          </a:p>
          <a:p>
            <a:r>
              <a:rPr lang="en-US" dirty="0"/>
              <a:t>The KivIA appreciates the opportunity to provide this presentation and thanks the NWB and Participants.</a:t>
            </a:r>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5EF98AFA-7B27-4185-A28D-DAA9EBB10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429000"/>
            <a:ext cx="4953000" cy="3256767"/>
          </a:xfrm>
          <a:prstGeom prst="rect">
            <a:avLst/>
          </a:prstGeom>
        </p:spPr>
      </p:pic>
    </p:spTree>
    <p:extLst>
      <p:ext uri="{BB962C8B-B14F-4D97-AF65-F5344CB8AC3E}">
        <p14:creationId xmlns:p14="http://schemas.microsoft.com/office/powerpoint/2010/main" val="84049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544" y="672530"/>
            <a:ext cx="5693410" cy="328167"/>
          </a:xfrm>
          <a:prstGeom prst="rect">
            <a:avLst/>
          </a:prstGeom>
        </p:spPr>
        <p:txBody>
          <a:bodyPr vert="horz" wrap="square" lIns="0" tIns="12065" rIns="0" bIns="0" rtlCol="0">
            <a:spAutoFit/>
          </a:bodyPr>
          <a:lstStyle/>
          <a:p>
            <a:pPr marL="12700">
              <a:lnSpc>
                <a:spcPts val="2270"/>
              </a:lnSpc>
            </a:pPr>
            <a:r>
              <a:rPr lang="en-US" sz="2800" b="1" spc="-30" dirty="0">
                <a:latin typeface="+mn-lt"/>
                <a:cs typeface="Calibri Light"/>
              </a:rPr>
              <a:t>Our </a:t>
            </a:r>
            <a:r>
              <a:rPr lang="en-US" sz="2800" b="1" spc="-20" dirty="0">
                <a:latin typeface="+mn-lt"/>
                <a:cs typeface="Calibri Light"/>
              </a:rPr>
              <a:t>Mandate and Objectives</a:t>
            </a:r>
            <a:endParaRPr sz="2800" b="1" dirty="0">
              <a:latin typeface="+mn-lt"/>
              <a:cs typeface="Calibri Light"/>
            </a:endParaRPr>
          </a:p>
        </p:txBody>
      </p:sp>
      <p:sp>
        <p:nvSpPr>
          <p:cNvPr id="3" name="object 3"/>
          <p:cNvSpPr txBox="1"/>
          <p:nvPr/>
        </p:nvSpPr>
        <p:spPr>
          <a:xfrm>
            <a:off x="160544" y="1275170"/>
            <a:ext cx="4575579" cy="4976747"/>
          </a:xfrm>
          <a:prstGeom prst="rect">
            <a:avLst/>
          </a:prstGeom>
        </p:spPr>
        <p:txBody>
          <a:bodyPr vert="horz" wrap="square" lIns="0" tIns="64135" rIns="0" bIns="0" rtlCol="0">
            <a:spAutoFit/>
          </a:bodyPr>
          <a:lstStyle/>
          <a:p>
            <a:pPr marL="183515" marR="156210" indent="-171450">
              <a:lnSpc>
                <a:spcPct val="80000"/>
              </a:lnSpc>
              <a:spcBef>
                <a:spcPts val="505"/>
              </a:spcBef>
              <a:buFont typeface="Arial"/>
              <a:buChar char="•"/>
              <a:tabLst>
                <a:tab pos="183515" algn="l"/>
              </a:tabLst>
            </a:pPr>
            <a:r>
              <a:rPr lang="en-US" dirty="0">
                <a:latin typeface="Calibri"/>
                <a:cs typeface="Calibri"/>
              </a:rPr>
              <a:t>KivIA is a Designated Inuit Organization pursuant to Article 39 of the </a:t>
            </a:r>
            <a:r>
              <a:rPr lang="en-US" i="1" dirty="0">
                <a:latin typeface="Calibri"/>
                <a:cs typeface="Calibri"/>
              </a:rPr>
              <a:t>Nunavut Agreement, </a:t>
            </a:r>
            <a:r>
              <a:rPr lang="en-US" dirty="0">
                <a:latin typeface="Calibri"/>
                <a:cs typeface="Calibri"/>
              </a:rPr>
              <a:t>and represents </a:t>
            </a:r>
            <a:r>
              <a:rPr dirty="0">
                <a:latin typeface="Calibri"/>
                <a:cs typeface="Calibri"/>
              </a:rPr>
              <a:t>Inuit</a:t>
            </a:r>
            <a:r>
              <a:rPr lang="en-US" dirty="0">
                <a:latin typeface="Calibri"/>
                <a:cs typeface="Calibri"/>
              </a:rPr>
              <a:t> beneficiaries of the </a:t>
            </a:r>
            <a:r>
              <a:rPr lang="en-US" i="1" dirty="0">
                <a:latin typeface="Calibri"/>
                <a:cs typeface="Calibri"/>
              </a:rPr>
              <a:t>Nunavut Agreement </a:t>
            </a:r>
            <a:r>
              <a:rPr lang="en-US" dirty="0">
                <a:latin typeface="Calibri"/>
                <a:cs typeface="Calibri"/>
              </a:rPr>
              <a:t>in the Kivalliq Region.</a:t>
            </a:r>
            <a:r>
              <a:rPr lang="en-CA" sz="1800" baseline="30000" dirty="0">
                <a:latin typeface="Calibri" panose="020F0502020204030204" pitchFamily="34" charset="0"/>
                <a:ea typeface="Times New Roman" panose="02020603050405020304" pitchFamily="18" charset="0"/>
              </a:rPr>
              <a:t> 1</a:t>
            </a:r>
            <a:endParaRPr lang="en-CA" sz="1800" spc="-10" baseline="30000" dirty="0">
              <a:latin typeface="Calibri"/>
              <a:ea typeface="Times New Roman" panose="02020603050405020304" pitchFamily="18" charset="0"/>
              <a:cs typeface="Calibri"/>
            </a:endParaRPr>
          </a:p>
          <a:p>
            <a:pPr marL="183515" marR="156210" indent="-171450">
              <a:lnSpc>
                <a:spcPct val="80000"/>
              </a:lnSpc>
              <a:spcBef>
                <a:spcPts val="505"/>
              </a:spcBef>
              <a:buFont typeface="Arial"/>
              <a:buChar char="•"/>
              <a:tabLst>
                <a:tab pos="183515" algn="l"/>
              </a:tabLst>
            </a:pPr>
            <a:r>
              <a:rPr lang="en-US" dirty="0" err="1">
                <a:latin typeface="Calibri"/>
                <a:cs typeface="Calibri"/>
              </a:rPr>
              <a:t>KivIA</a:t>
            </a:r>
            <a:r>
              <a:rPr lang="en-US" dirty="0">
                <a:latin typeface="Calibri"/>
                <a:cs typeface="Calibri"/>
              </a:rPr>
              <a:t> holds title to and manages surface Inuit Owned Lands in the Kivalliq Region.</a:t>
            </a:r>
          </a:p>
          <a:p>
            <a:pPr marL="184150" marR="81915" indent="-171450">
              <a:lnSpc>
                <a:spcPct val="80000"/>
              </a:lnSpc>
              <a:spcBef>
                <a:spcPts val="805"/>
              </a:spcBef>
              <a:buFont typeface="Arial"/>
              <a:buChar char="•"/>
              <a:tabLst>
                <a:tab pos="184150" algn="l"/>
              </a:tabLst>
            </a:pPr>
            <a:r>
              <a:rPr lang="en-US" dirty="0">
                <a:latin typeface="Calibri"/>
                <a:cs typeface="Calibri"/>
              </a:rPr>
              <a:t> The primary purpose of Inuit Owned Lands is to provide Inuit with rights in land that  </a:t>
            </a:r>
            <a:r>
              <a:rPr spc="-10" dirty="0">
                <a:latin typeface="Calibri"/>
                <a:cs typeface="Calibri"/>
              </a:rPr>
              <a:t>promote</a:t>
            </a:r>
            <a:r>
              <a:rPr lang="en-US" spc="-10" dirty="0">
                <a:latin typeface="Calibri"/>
                <a:cs typeface="Calibri"/>
              </a:rPr>
              <a:t> economic self-sufficiency in a manner</a:t>
            </a:r>
            <a:r>
              <a:rPr spc="-30" dirty="0">
                <a:latin typeface="Calibri"/>
                <a:cs typeface="Calibri"/>
              </a:rPr>
              <a:t> </a:t>
            </a:r>
            <a:r>
              <a:rPr lang="en-US" spc="-10" dirty="0">
                <a:latin typeface="Calibri"/>
                <a:cs typeface="Calibri"/>
              </a:rPr>
              <a:t>consistent</a:t>
            </a:r>
            <a:r>
              <a:rPr spc="-40" dirty="0">
                <a:latin typeface="Calibri"/>
                <a:cs typeface="Calibri"/>
              </a:rPr>
              <a:t> </a:t>
            </a:r>
            <a:r>
              <a:rPr lang="en-US" dirty="0">
                <a:latin typeface="Calibri"/>
                <a:cs typeface="Calibri"/>
              </a:rPr>
              <a:t>with the </a:t>
            </a:r>
            <a:r>
              <a:rPr spc="-10" dirty="0">
                <a:latin typeface="Calibri"/>
                <a:cs typeface="Calibri"/>
              </a:rPr>
              <a:t>cultural</a:t>
            </a:r>
            <a:r>
              <a:rPr spc="-35" dirty="0">
                <a:latin typeface="Calibri"/>
                <a:cs typeface="Calibri"/>
              </a:rPr>
              <a:t> </a:t>
            </a:r>
            <a:r>
              <a:rPr dirty="0">
                <a:latin typeface="Calibri"/>
                <a:cs typeface="Calibri"/>
              </a:rPr>
              <a:t>and</a:t>
            </a:r>
            <a:r>
              <a:rPr spc="-30" dirty="0">
                <a:latin typeface="Calibri"/>
                <a:cs typeface="Calibri"/>
              </a:rPr>
              <a:t> </a:t>
            </a:r>
            <a:r>
              <a:rPr dirty="0">
                <a:latin typeface="Calibri"/>
                <a:cs typeface="Calibri"/>
              </a:rPr>
              <a:t>social</a:t>
            </a:r>
            <a:r>
              <a:rPr spc="-20" dirty="0">
                <a:latin typeface="Calibri"/>
                <a:cs typeface="Calibri"/>
              </a:rPr>
              <a:t> well-</a:t>
            </a:r>
            <a:r>
              <a:rPr dirty="0">
                <a:latin typeface="Calibri"/>
                <a:cs typeface="Calibri"/>
              </a:rPr>
              <a:t>being</a:t>
            </a:r>
            <a:r>
              <a:rPr spc="-20" dirty="0">
                <a:latin typeface="Calibri"/>
                <a:cs typeface="Calibri"/>
              </a:rPr>
              <a:t> </a:t>
            </a:r>
            <a:r>
              <a:rPr dirty="0">
                <a:latin typeface="Calibri"/>
                <a:cs typeface="Calibri"/>
              </a:rPr>
              <a:t>of</a:t>
            </a:r>
            <a:r>
              <a:rPr spc="-5" dirty="0">
                <a:latin typeface="Calibri"/>
                <a:cs typeface="Calibri"/>
              </a:rPr>
              <a:t> </a:t>
            </a:r>
            <a:r>
              <a:rPr spc="-10" dirty="0">
                <a:latin typeface="Calibri"/>
                <a:cs typeface="Calibri"/>
              </a:rPr>
              <a:t>Inuit </a:t>
            </a:r>
            <a:r>
              <a:rPr dirty="0">
                <a:latin typeface="Calibri"/>
                <a:cs typeface="Calibri"/>
              </a:rPr>
              <a:t>now</a:t>
            </a:r>
            <a:r>
              <a:rPr spc="-30" dirty="0">
                <a:latin typeface="Calibri"/>
                <a:cs typeface="Calibri"/>
              </a:rPr>
              <a:t> </a:t>
            </a:r>
            <a:r>
              <a:rPr dirty="0">
                <a:latin typeface="Calibri"/>
                <a:cs typeface="Calibri"/>
              </a:rPr>
              <a:t>and</a:t>
            </a:r>
            <a:r>
              <a:rPr spc="-45" dirty="0">
                <a:latin typeface="Calibri"/>
                <a:cs typeface="Calibri"/>
              </a:rPr>
              <a:t> </a:t>
            </a:r>
            <a:r>
              <a:rPr dirty="0">
                <a:latin typeface="Calibri"/>
                <a:cs typeface="Calibri"/>
              </a:rPr>
              <a:t>in</a:t>
            </a:r>
            <a:r>
              <a:rPr spc="-30" dirty="0">
                <a:latin typeface="Calibri"/>
                <a:cs typeface="Calibri"/>
              </a:rPr>
              <a:t> </a:t>
            </a:r>
            <a:r>
              <a:rPr dirty="0">
                <a:latin typeface="Calibri"/>
                <a:cs typeface="Calibri"/>
              </a:rPr>
              <a:t>the</a:t>
            </a:r>
            <a:r>
              <a:rPr spc="-20" dirty="0">
                <a:latin typeface="Calibri"/>
                <a:cs typeface="Calibri"/>
              </a:rPr>
              <a:t> </a:t>
            </a:r>
            <a:r>
              <a:rPr spc="-10" dirty="0">
                <a:latin typeface="Calibri"/>
                <a:cs typeface="Calibri"/>
              </a:rPr>
              <a:t>future.</a:t>
            </a:r>
            <a:r>
              <a:rPr lang="en-CA" sz="1800" baseline="30000" dirty="0">
                <a:latin typeface="Calibri" panose="020F0502020204030204" pitchFamily="34" charset="0"/>
                <a:ea typeface="Times New Roman" panose="02020603050405020304" pitchFamily="18" charset="0"/>
              </a:rPr>
              <a:t> 2</a:t>
            </a:r>
            <a:endParaRPr lang="en-US" spc="-10" dirty="0">
              <a:latin typeface="Calibri"/>
              <a:cs typeface="Calibri"/>
            </a:endParaRPr>
          </a:p>
          <a:p>
            <a:pPr marL="184150" marR="81915" indent="-171450">
              <a:lnSpc>
                <a:spcPct val="80000"/>
              </a:lnSpc>
              <a:spcBef>
                <a:spcPts val="805"/>
              </a:spcBef>
              <a:buFont typeface="Arial"/>
              <a:buChar char="•"/>
              <a:tabLst>
                <a:tab pos="184150" algn="l"/>
              </a:tabLst>
            </a:pPr>
            <a:r>
              <a:rPr lang="en-US" spc="-10" dirty="0">
                <a:latin typeface="Calibri"/>
                <a:cs typeface="Calibri"/>
              </a:rPr>
              <a:t>Our mandate is to:</a:t>
            </a:r>
          </a:p>
          <a:p>
            <a:pPr marL="298450" marR="81915" indent="-285750">
              <a:lnSpc>
                <a:spcPct val="80000"/>
              </a:lnSpc>
              <a:spcBef>
                <a:spcPts val="805"/>
              </a:spcBef>
              <a:buFont typeface="Wingdings" panose="05000000000000000000" pitchFamily="2" charset="2"/>
              <a:buChar char="§"/>
              <a:tabLst>
                <a:tab pos="184150" algn="l"/>
              </a:tabLst>
            </a:pPr>
            <a:r>
              <a:rPr lang="en-US" spc="-10" dirty="0">
                <a:latin typeface="Calibri"/>
                <a:cs typeface="Calibri"/>
              </a:rPr>
              <a:t>Manage surface Inuit Owned Lands in a manner that supports sustainable economic development opportunities for Inuit.</a:t>
            </a:r>
          </a:p>
          <a:p>
            <a:pPr marL="298450" marR="81915" indent="-285750">
              <a:lnSpc>
                <a:spcPct val="80000"/>
              </a:lnSpc>
              <a:spcBef>
                <a:spcPts val="805"/>
              </a:spcBef>
              <a:buFont typeface="Wingdings" panose="05000000000000000000" pitchFamily="2" charset="2"/>
              <a:buChar char="§"/>
              <a:tabLst>
                <a:tab pos="184150" algn="l"/>
              </a:tabLst>
            </a:pPr>
            <a:r>
              <a:rPr lang="en-US" spc="-10" dirty="0">
                <a:latin typeface="Calibri"/>
                <a:cs typeface="Calibri"/>
              </a:rPr>
              <a:t>Ensure that any economic development is done in an environmental and socially responsible manner that protects Inuit rights guaranteed under the </a:t>
            </a:r>
            <a:r>
              <a:rPr lang="en-US" i="1" spc="-10" dirty="0">
                <a:latin typeface="Calibri"/>
                <a:cs typeface="Calibri"/>
              </a:rPr>
              <a:t>Nunavut Agreement</a:t>
            </a:r>
            <a:r>
              <a:rPr lang="en-US" spc="-10" dirty="0">
                <a:latin typeface="Calibri"/>
                <a:cs typeface="Calibri"/>
              </a:rPr>
              <a:t>.</a:t>
            </a:r>
          </a:p>
        </p:txBody>
      </p:sp>
      <p:sp>
        <p:nvSpPr>
          <p:cNvPr id="5" name="TextBox 4"/>
          <p:cNvSpPr txBox="1"/>
          <p:nvPr/>
        </p:nvSpPr>
        <p:spPr>
          <a:xfrm>
            <a:off x="392723" y="6256489"/>
            <a:ext cx="2362200" cy="800219"/>
          </a:xfrm>
          <a:prstGeom prst="rect">
            <a:avLst/>
          </a:prstGeom>
          <a:noFill/>
        </p:spPr>
        <p:txBody>
          <a:bodyPr wrap="square" rtlCol="0">
            <a:spAutoFit/>
          </a:bodyPr>
          <a:lstStyle/>
          <a:p>
            <a:pPr marL="228600" indent="-228600">
              <a:buAutoNum type="arabicPeriod"/>
            </a:pPr>
            <a:r>
              <a:rPr lang="en-US" sz="1000" dirty="0"/>
              <a:t>Article 39 of the </a:t>
            </a:r>
            <a:r>
              <a:rPr lang="en-US" sz="1000" i="1" dirty="0"/>
              <a:t>Nunavut Agreement.</a:t>
            </a:r>
          </a:p>
          <a:p>
            <a:pPr marL="228600" indent="-228600">
              <a:buAutoNum type="arabicPeriod"/>
            </a:pPr>
            <a:r>
              <a:rPr lang="en-US" sz="1000" dirty="0"/>
              <a:t>Article 17 of the </a:t>
            </a:r>
            <a:r>
              <a:rPr lang="en-US" sz="1000" i="1" dirty="0"/>
              <a:t>Nunavut Agreement. </a:t>
            </a:r>
          </a:p>
          <a:p>
            <a:pPr lvl="1"/>
            <a:r>
              <a:rPr lang="en-US" sz="800" dirty="0"/>
              <a:t> </a:t>
            </a:r>
          </a:p>
          <a:p>
            <a:endParaRPr lang="en-US" dirty="0"/>
          </a:p>
        </p:txBody>
      </p:sp>
      <p:sp>
        <p:nvSpPr>
          <p:cNvPr id="8" name="object 3">
            <a:extLst>
              <a:ext uri="{FF2B5EF4-FFF2-40B4-BE49-F238E27FC236}">
                <a16:creationId xmlns:a16="http://schemas.microsoft.com/office/drawing/2014/main" id="{A374542A-776F-405E-833E-2204452C6DD3}"/>
              </a:ext>
            </a:extLst>
          </p:cNvPr>
          <p:cNvSpPr txBox="1"/>
          <p:nvPr/>
        </p:nvSpPr>
        <p:spPr>
          <a:xfrm>
            <a:off x="4736123" y="1275170"/>
            <a:ext cx="4575579" cy="4976747"/>
          </a:xfrm>
          <a:prstGeom prst="rect">
            <a:avLst/>
          </a:prstGeom>
        </p:spPr>
        <p:txBody>
          <a:bodyPr vert="horz" wrap="square" lIns="0" tIns="64135" rIns="0" bIns="0" rtlCol="0">
            <a:spAutoFit/>
          </a:bodyPr>
          <a:lstStyle/>
          <a:p>
            <a:pPr marL="183515" marR="156210" indent="-171450">
              <a:lnSpc>
                <a:spcPct val="80000"/>
              </a:lnSpc>
              <a:spcBef>
                <a:spcPts val="505"/>
              </a:spcBef>
              <a:buFont typeface="Arial"/>
              <a:buChar char="•"/>
              <a:tabLst>
                <a:tab pos="183515" algn="l"/>
              </a:tabLst>
            </a:pPr>
            <a:r>
              <a:rPr lang="en-US" dirty="0">
                <a:solidFill>
                  <a:schemeClr val="accent1"/>
                </a:solidFill>
                <a:latin typeface="Calibri"/>
                <a:cs typeface="Calibri"/>
              </a:rPr>
              <a:t>KivIA is a Designated Inuit Organization pursuant to Article 39 of the </a:t>
            </a:r>
            <a:r>
              <a:rPr lang="en-US" i="1" dirty="0">
                <a:solidFill>
                  <a:schemeClr val="accent1"/>
                </a:solidFill>
                <a:latin typeface="Calibri"/>
                <a:cs typeface="Calibri"/>
              </a:rPr>
              <a:t>Nunavut Agreement, </a:t>
            </a:r>
            <a:r>
              <a:rPr lang="en-US" dirty="0">
                <a:solidFill>
                  <a:schemeClr val="accent1"/>
                </a:solidFill>
                <a:latin typeface="Calibri"/>
                <a:cs typeface="Calibri"/>
              </a:rPr>
              <a:t>and represents </a:t>
            </a:r>
            <a:r>
              <a:rPr dirty="0">
                <a:solidFill>
                  <a:schemeClr val="accent1"/>
                </a:solidFill>
                <a:latin typeface="Calibri"/>
                <a:cs typeface="Calibri"/>
              </a:rPr>
              <a:t>Inuit</a:t>
            </a:r>
            <a:r>
              <a:rPr lang="en-US" dirty="0">
                <a:solidFill>
                  <a:schemeClr val="accent1"/>
                </a:solidFill>
                <a:latin typeface="Calibri"/>
                <a:cs typeface="Calibri"/>
              </a:rPr>
              <a:t> beneficiaries of the </a:t>
            </a:r>
            <a:r>
              <a:rPr lang="en-US" i="1" dirty="0">
                <a:solidFill>
                  <a:schemeClr val="accent1"/>
                </a:solidFill>
                <a:latin typeface="Calibri"/>
                <a:cs typeface="Calibri"/>
              </a:rPr>
              <a:t>Nunavut Agreement </a:t>
            </a:r>
            <a:r>
              <a:rPr lang="en-US" dirty="0">
                <a:solidFill>
                  <a:schemeClr val="accent1"/>
                </a:solidFill>
                <a:latin typeface="Calibri"/>
                <a:cs typeface="Calibri"/>
              </a:rPr>
              <a:t>in the Kivalliq Region.</a:t>
            </a:r>
            <a:r>
              <a:rPr lang="en-CA" sz="1800" baseline="30000" dirty="0">
                <a:solidFill>
                  <a:schemeClr val="accent1"/>
                </a:solidFill>
                <a:latin typeface="Calibri" panose="020F0502020204030204" pitchFamily="34" charset="0"/>
                <a:ea typeface="Times New Roman" panose="02020603050405020304" pitchFamily="18" charset="0"/>
              </a:rPr>
              <a:t> 1</a:t>
            </a:r>
            <a:endParaRPr lang="en-CA" sz="1800" spc="-10" baseline="30000" dirty="0">
              <a:solidFill>
                <a:schemeClr val="accent1"/>
              </a:solidFill>
              <a:latin typeface="Calibri"/>
              <a:ea typeface="Times New Roman" panose="02020603050405020304" pitchFamily="18" charset="0"/>
              <a:cs typeface="Calibri"/>
            </a:endParaRPr>
          </a:p>
          <a:p>
            <a:pPr marL="183515" marR="156210" indent="-171450">
              <a:lnSpc>
                <a:spcPct val="80000"/>
              </a:lnSpc>
              <a:spcBef>
                <a:spcPts val="505"/>
              </a:spcBef>
              <a:buFont typeface="Arial"/>
              <a:buChar char="•"/>
              <a:tabLst>
                <a:tab pos="183515" algn="l"/>
              </a:tabLst>
            </a:pPr>
            <a:r>
              <a:rPr lang="en-US" dirty="0" err="1">
                <a:solidFill>
                  <a:schemeClr val="accent1"/>
                </a:solidFill>
                <a:latin typeface="Calibri"/>
                <a:cs typeface="Calibri"/>
              </a:rPr>
              <a:t>KivIA</a:t>
            </a:r>
            <a:r>
              <a:rPr lang="en-US" dirty="0">
                <a:solidFill>
                  <a:schemeClr val="accent1"/>
                </a:solidFill>
                <a:latin typeface="Calibri"/>
                <a:cs typeface="Calibri"/>
              </a:rPr>
              <a:t> holds title to and manages surface Inuit Owned Lands in the Kivalliq Region.</a:t>
            </a:r>
          </a:p>
          <a:p>
            <a:pPr marL="184150" marR="81915" indent="-171450">
              <a:lnSpc>
                <a:spcPct val="80000"/>
              </a:lnSpc>
              <a:spcBef>
                <a:spcPts val="805"/>
              </a:spcBef>
              <a:buFont typeface="Arial"/>
              <a:buChar char="•"/>
              <a:tabLst>
                <a:tab pos="184150" algn="l"/>
              </a:tabLst>
            </a:pPr>
            <a:r>
              <a:rPr lang="en-US" dirty="0">
                <a:solidFill>
                  <a:schemeClr val="accent1"/>
                </a:solidFill>
                <a:latin typeface="Calibri"/>
                <a:cs typeface="Calibri"/>
              </a:rPr>
              <a:t> The primary purpose of Inuit Owned Lands is to provide Inuit with rights in land that  </a:t>
            </a:r>
            <a:r>
              <a:rPr spc="-10" dirty="0">
                <a:solidFill>
                  <a:schemeClr val="accent1"/>
                </a:solidFill>
                <a:latin typeface="Calibri"/>
                <a:cs typeface="Calibri"/>
              </a:rPr>
              <a:t>promote</a:t>
            </a:r>
            <a:r>
              <a:rPr lang="en-US" spc="-10" dirty="0">
                <a:solidFill>
                  <a:schemeClr val="accent1"/>
                </a:solidFill>
                <a:latin typeface="Calibri"/>
                <a:cs typeface="Calibri"/>
              </a:rPr>
              <a:t> economic self-sufficiency in a manner</a:t>
            </a:r>
            <a:r>
              <a:rPr spc="-30" dirty="0">
                <a:solidFill>
                  <a:schemeClr val="accent1"/>
                </a:solidFill>
                <a:latin typeface="Calibri"/>
                <a:cs typeface="Calibri"/>
              </a:rPr>
              <a:t> </a:t>
            </a:r>
            <a:r>
              <a:rPr lang="en-US" spc="-10" dirty="0">
                <a:solidFill>
                  <a:schemeClr val="accent1"/>
                </a:solidFill>
                <a:latin typeface="Calibri"/>
                <a:cs typeface="Calibri"/>
              </a:rPr>
              <a:t>consistent</a:t>
            </a:r>
            <a:r>
              <a:rPr spc="-40" dirty="0">
                <a:solidFill>
                  <a:schemeClr val="accent1"/>
                </a:solidFill>
                <a:latin typeface="Calibri"/>
                <a:cs typeface="Calibri"/>
              </a:rPr>
              <a:t> </a:t>
            </a:r>
            <a:r>
              <a:rPr lang="en-US" dirty="0">
                <a:solidFill>
                  <a:schemeClr val="accent1"/>
                </a:solidFill>
                <a:latin typeface="Calibri"/>
                <a:cs typeface="Calibri"/>
              </a:rPr>
              <a:t>with the </a:t>
            </a:r>
            <a:r>
              <a:rPr spc="-10" dirty="0">
                <a:solidFill>
                  <a:schemeClr val="accent1"/>
                </a:solidFill>
                <a:latin typeface="Calibri"/>
                <a:cs typeface="Calibri"/>
              </a:rPr>
              <a:t>cultural</a:t>
            </a:r>
            <a:r>
              <a:rPr spc="-35" dirty="0">
                <a:solidFill>
                  <a:schemeClr val="accent1"/>
                </a:solidFill>
                <a:latin typeface="Calibri"/>
                <a:cs typeface="Calibri"/>
              </a:rPr>
              <a:t> </a:t>
            </a:r>
            <a:r>
              <a:rPr dirty="0">
                <a:solidFill>
                  <a:schemeClr val="accent1"/>
                </a:solidFill>
                <a:latin typeface="Calibri"/>
                <a:cs typeface="Calibri"/>
              </a:rPr>
              <a:t>and</a:t>
            </a:r>
            <a:r>
              <a:rPr spc="-30" dirty="0">
                <a:solidFill>
                  <a:schemeClr val="accent1"/>
                </a:solidFill>
                <a:latin typeface="Calibri"/>
                <a:cs typeface="Calibri"/>
              </a:rPr>
              <a:t> </a:t>
            </a:r>
            <a:r>
              <a:rPr dirty="0">
                <a:solidFill>
                  <a:schemeClr val="accent1"/>
                </a:solidFill>
                <a:latin typeface="Calibri"/>
                <a:cs typeface="Calibri"/>
              </a:rPr>
              <a:t>social</a:t>
            </a:r>
            <a:r>
              <a:rPr spc="-20" dirty="0">
                <a:solidFill>
                  <a:schemeClr val="accent1"/>
                </a:solidFill>
                <a:latin typeface="Calibri"/>
                <a:cs typeface="Calibri"/>
              </a:rPr>
              <a:t> well-</a:t>
            </a:r>
            <a:r>
              <a:rPr dirty="0">
                <a:solidFill>
                  <a:schemeClr val="accent1"/>
                </a:solidFill>
                <a:latin typeface="Calibri"/>
                <a:cs typeface="Calibri"/>
              </a:rPr>
              <a:t>being</a:t>
            </a:r>
            <a:r>
              <a:rPr spc="-20" dirty="0">
                <a:solidFill>
                  <a:schemeClr val="accent1"/>
                </a:solidFill>
                <a:latin typeface="Calibri"/>
                <a:cs typeface="Calibri"/>
              </a:rPr>
              <a:t> </a:t>
            </a:r>
            <a:r>
              <a:rPr dirty="0">
                <a:solidFill>
                  <a:schemeClr val="accent1"/>
                </a:solidFill>
                <a:latin typeface="Calibri"/>
                <a:cs typeface="Calibri"/>
              </a:rPr>
              <a:t>of</a:t>
            </a:r>
            <a:r>
              <a:rPr spc="-5" dirty="0">
                <a:solidFill>
                  <a:schemeClr val="accent1"/>
                </a:solidFill>
                <a:latin typeface="Calibri"/>
                <a:cs typeface="Calibri"/>
              </a:rPr>
              <a:t> </a:t>
            </a:r>
            <a:r>
              <a:rPr spc="-10" dirty="0">
                <a:solidFill>
                  <a:schemeClr val="accent1"/>
                </a:solidFill>
                <a:latin typeface="Calibri"/>
                <a:cs typeface="Calibri"/>
              </a:rPr>
              <a:t>Inuit </a:t>
            </a:r>
            <a:r>
              <a:rPr dirty="0">
                <a:solidFill>
                  <a:schemeClr val="accent1"/>
                </a:solidFill>
                <a:latin typeface="Calibri"/>
                <a:cs typeface="Calibri"/>
              </a:rPr>
              <a:t>now</a:t>
            </a:r>
            <a:r>
              <a:rPr spc="-30" dirty="0">
                <a:solidFill>
                  <a:schemeClr val="accent1"/>
                </a:solidFill>
                <a:latin typeface="Calibri"/>
                <a:cs typeface="Calibri"/>
              </a:rPr>
              <a:t> </a:t>
            </a:r>
            <a:r>
              <a:rPr dirty="0">
                <a:solidFill>
                  <a:schemeClr val="accent1"/>
                </a:solidFill>
                <a:latin typeface="Calibri"/>
                <a:cs typeface="Calibri"/>
              </a:rPr>
              <a:t>and</a:t>
            </a:r>
            <a:r>
              <a:rPr spc="-45" dirty="0">
                <a:solidFill>
                  <a:schemeClr val="accent1"/>
                </a:solidFill>
                <a:latin typeface="Calibri"/>
                <a:cs typeface="Calibri"/>
              </a:rPr>
              <a:t> </a:t>
            </a:r>
            <a:r>
              <a:rPr dirty="0">
                <a:solidFill>
                  <a:schemeClr val="accent1"/>
                </a:solidFill>
                <a:latin typeface="Calibri"/>
                <a:cs typeface="Calibri"/>
              </a:rPr>
              <a:t>in</a:t>
            </a:r>
            <a:r>
              <a:rPr spc="-30" dirty="0">
                <a:solidFill>
                  <a:schemeClr val="accent1"/>
                </a:solidFill>
                <a:latin typeface="Calibri"/>
                <a:cs typeface="Calibri"/>
              </a:rPr>
              <a:t> </a:t>
            </a:r>
            <a:r>
              <a:rPr dirty="0">
                <a:solidFill>
                  <a:schemeClr val="accent1"/>
                </a:solidFill>
                <a:latin typeface="Calibri"/>
                <a:cs typeface="Calibri"/>
              </a:rPr>
              <a:t>the</a:t>
            </a:r>
            <a:r>
              <a:rPr spc="-20" dirty="0">
                <a:solidFill>
                  <a:schemeClr val="accent1"/>
                </a:solidFill>
                <a:latin typeface="Calibri"/>
                <a:cs typeface="Calibri"/>
              </a:rPr>
              <a:t> </a:t>
            </a:r>
            <a:r>
              <a:rPr spc="-10" dirty="0">
                <a:solidFill>
                  <a:schemeClr val="accent1"/>
                </a:solidFill>
                <a:latin typeface="Calibri"/>
                <a:cs typeface="Calibri"/>
              </a:rPr>
              <a:t>future.</a:t>
            </a:r>
            <a:r>
              <a:rPr lang="en-CA" sz="1800" baseline="30000" dirty="0">
                <a:solidFill>
                  <a:schemeClr val="accent1"/>
                </a:solidFill>
                <a:latin typeface="Calibri" panose="020F0502020204030204" pitchFamily="34" charset="0"/>
                <a:ea typeface="Times New Roman" panose="02020603050405020304" pitchFamily="18" charset="0"/>
              </a:rPr>
              <a:t> 2</a:t>
            </a:r>
            <a:endParaRPr lang="en-US" spc="-10" dirty="0">
              <a:solidFill>
                <a:schemeClr val="accent1"/>
              </a:solidFill>
              <a:latin typeface="Calibri"/>
              <a:cs typeface="Calibri"/>
            </a:endParaRPr>
          </a:p>
          <a:p>
            <a:pPr marL="184150" marR="81915" indent="-171450">
              <a:lnSpc>
                <a:spcPct val="80000"/>
              </a:lnSpc>
              <a:spcBef>
                <a:spcPts val="805"/>
              </a:spcBef>
              <a:buFont typeface="Arial"/>
              <a:buChar char="•"/>
              <a:tabLst>
                <a:tab pos="184150" algn="l"/>
              </a:tabLst>
            </a:pPr>
            <a:r>
              <a:rPr lang="en-US" spc="-10" dirty="0">
                <a:solidFill>
                  <a:schemeClr val="accent1"/>
                </a:solidFill>
                <a:latin typeface="Calibri"/>
                <a:cs typeface="Calibri"/>
              </a:rPr>
              <a:t>Our mandate is to:</a:t>
            </a:r>
          </a:p>
          <a:p>
            <a:pPr marL="298450" marR="81915" indent="-285750">
              <a:lnSpc>
                <a:spcPct val="80000"/>
              </a:lnSpc>
              <a:spcBef>
                <a:spcPts val="805"/>
              </a:spcBef>
              <a:buFont typeface="Wingdings" panose="05000000000000000000" pitchFamily="2" charset="2"/>
              <a:buChar char="§"/>
              <a:tabLst>
                <a:tab pos="184150" algn="l"/>
              </a:tabLst>
            </a:pPr>
            <a:r>
              <a:rPr lang="en-US" spc="-10" dirty="0">
                <a:solidFill>
                  <a:schemeClr val="accent1"/>
                </a:solidFill>
                <a:latin typeface="Calibri"/>
                <a:cs typeface="Calibri"/>
              </a:rPr>
              <a:t>Manage surface Inuit Owned Lands in a manner that supports sustainable economic development opportunities for Inuit.</a:t>
            </a:r>
          </a:p>
          <a:p>
            <a:pPr marL="298450" marR="81915" indent="-285750">
              <a:lnSpc>
                <a:spcPct val="80000"/>
              </a:lnSpc>
              <a:spcBef>
                <a:spcPts val="805"/>
              </a:spcBef>
              <a:buFont typeface="Wingdings" panose="05000000000000000000" pitchFamily="2" charset="2"/>
              <a:buChar char="§"/>
              <a:tabLst>
                <a:tab pos="184150" algn="l"/>
              </a:tabLst>
            </a:pPr>
            <a:r>
              <a:rPr lang="en-US" spc="-10" dirty="0">
                <a:solidFill>
                  <a:schemeClr val="accent1"/>
                </a:solidFill>
                <a:latin typeface="Calibri"/>
                <a:cs typeface="Calibri"/>
              </a:rPr>
              <a:t>Ensure that any economic development is done in an environmental and socially responsible manner that protects Inuit rights guaranteed under the </a:t>
            </a:r>
            <a:r>
              <a:rPr lang="en-US" i="1" spc="-10" dirty="0">
                <a:solidFill>
                  <a:schemeClr val="accent1"/>
                </a:solidFill>
                <a:latin typeface="Calibri"/>
                <a:cs typeface="Calibri"/>
              </a:rPr>
              <a:t>Nunavut Agreement</a:t>
            </a:r>
            <a:r>
              <a:rPr lang="en-US" spc="-10" dirty="0">
                <a:latin typeface="Calibri"/>
                <a:cs typeface="Calibri"/>
              </a:rPr>
              <a:t>.</a:t>
            </a:r>
          </a:p>
        </p:txBody>
      </p:sp>
      <p:sp>
        <p:nvSpPr>
          <p:cNvPr id="9" name="TextBox 8">
            <a:extLst>
              <a:ext uri="{FF2B5EF4-FFF2-40B4-BE49-F238E27FC236}">
                <a16:creationId xmlns:a16="http://schemas.microsoft.com/office/drawing/2014/main" id="{6633C518-A9C1-9BEC-7929-92112E04A894}"/>
              </a:ext>
            </a:extLst>
          </p:cNvPr>
          <p:cNvSpPr txBox="1"/>
          <p:nvPr/>
        </p:nvSpPr>
        <p:spPr>
          <a:xfrm>
            <a:off x="4968302" y="6256489"/>
            <a:ext cx="2362200" cy="800219"/>
          </a:xfrm>
          <a:prstGeom prst="rect">
            <a:avLst/>
          </a:prstGeom>
          <a:noFill/>
        </p:spPr>
        <p:txBody>
          <a:bodyPr wrap="square" rtlCol="0">
            <a:spAutoFit/>
          </a:bodyPr>
          <a:lstStyle/>
          <a:p>
            <a:pPr marL="228600" indent="-228600">
              <a:buAutoNum type="arabicPeriod"/>
            </a:pPr>
            <a:r>
              <a:rPr lang="en-US" sz="1000" dirty="0">
                <a:solidFill>
                  <a:schemeClr val="accent1"/>
                </a:solidFill>
              </a:rPr>
              <a:t>Article 39 of the </a:t>
            </a:r>
            <a:r>
              <a:rPr lang="en-US" sz="1000" i="1" dirty="0">
                <a:solidFill>
                  <a:schemeClr val="accent1"/>
                </a:solidFill>
              </a:rPr>
              <a:t>Nunavut Agreement.</a:t>
            </a:r>
          </a:p>
          <a:p>
            <a:pPr marL="228600" indent="-228600">
              <a:buAutoNum type="arabicPeriod"/>
            </a:pPr>
            <a:r>
              <a:rPr lang="en-US" sz="1000" dirty="0">
                <a:solidFill>
                  <a:schemeClr val="accent1"/>
                </a:solidFill>
              </a:rPr>
              <a:t>Article 17 of the </a:t>
            </a:r>
            <a:r>
              <a:rPr lang="en-US" sz="1000" i="1" dirty="0">
                <a:solidFill>
                  <a:schemeClr val="accent1"/>
                </a:solidFill>
              </a:rPr>
              <a:t>Nunavut Agreement. </a:t>
            </a:r>
          </a:p>
          <a:p>
            <a:pPr lvl="1"/>
            <a:r>
              <a:rPr lang="en-US" sz="800" dirty="0"/>
              <a:t> </a:t>
            </a:r>
          </a:p>
          <a:p>
            <a:endParaRPr lang="en-US" dirty="0"/>
          </a:p>
        </p:txBody>
      </p:sp>
      <p:sp>
        <p:nvSpPr>
          <p:cNvPr id="12" name="object 2">
            <a:extLst>
              <a:ext uri="{FF2B5EF4-FFF2-40B4-BE49-F238E27FC236}">
                <a16:creationId xmlns:a16="http://schemas.microsoft.com/office/drawing/2014/main" id="{A13A3A38-FEFE-C69C-BD23-22864294B966}"/>
              </a:ext>
            </a:extLst>
          </p:cNvPr>
          <p:cNvSpPr txBox="1">
            <a:spLocks/>
          </p:cNvSpPr>
          <p:nvPr/>
        </p:nvSpPr>
        <p:spPr>
          <a:xfrm>
            <a:off x="4733192" y="655349"/>
            <a:ext cx="5693410" cy="328167"/>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12700">
              <a:lnSpc>
                <a:spcPts val="2270"/>
              </a:lnSpc>
            </a:pPr>
            <a:r>
              <a:rPr lang="en-US" sz="2800" b="1" spc="-30" dirty="0">
                <a:solidFill>
                  <a:schemeClr val="accent1"/>
                </a:solidFill>
                <a:latin typeface="+mn-lt"/>
                <a:cs typeface="Calibri Light"/>
              </a:rPr>
              <a:t>Our </a:t>
            </a:r>
            <a:r>
              <a:rPr lang="en-US" sz="2800" b="1" spc="-20" dirty="0">
                <a:solidFill>
                  <a:schemeClr val="accent1"/>
                </a:solidFill>
                <a:latin typeface="+mn-lt"/>
                <a:cs typeface="Calibri Light"/>
              </a:rPr>
              <a:t>Mandate and Objectives</a:t>
            </a:r>
            <a:endParaRPr lang="en-US" sz="2800" b="1" dirty="0">
              <a:solidFill>
                <a:schemeClr val="accent1"/>
              </a:solidFill>
              <a:latin typeface="+mn-lt"/>
              <a:cs typeface="Calibri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574514"/>
            <a:ext cx="3559810" cy="918072"/>
          </a:xfrm>
          <a:prstGeom prst="rect">
            <a:avLst/>
          </a:prstGeom>
        </p:spPr>
        <p:txBody>
          <a:bodyPr vert="horz" wrap="square" lIns="0" tIns="12065" rIns="0" bIns="0" rtlCol="0">
            <a:spAutoFit/>
          </a:bodyPr>
          <a:lstStyle/>
          <a:p>
            <a:pPr marL="12700" algn="ctr">
              <a:lnSpc>
                <a:spcPts val="2270"/>
              </a:lnSpc>
            </a:pPr>
            <a:r>
              <a:rPr lang="en-US" sz="2800" b="1" spc="-10" dirty="0">
                <a:solidFill>
                  <a:schemeClr val="accent1"/>
                </a:solidFill>
                <a:latin typeface="+mn-lt"/>
                <a:cs typeface="Calibri Light"/>
              </a:rPr>
              <a:t>KivIA’s Objectives in this Environmental Assessment</a:t>
            </a:r>
            <a:endParaRPr sz="2800" b="1" dirty="0">
              <a:solidFill>
                <a:schemeClr val="accent1"/>
              </a:solidFill>
              <a:latin typeface="+mn-lt"/>
              <a:cs typeface="Calibri Light"/>
            </a:endParaRPr>
          </a:p>
        </p:txBody>
      </p:sp>
      <p:sp>
        <p:nvSpPr>
          <p:cNvPr id="3" name="object 3"/>
          <p:cNvSpPr txBox="1"/>
          <p:nvPr/>
        </p:nvSpPr>
        <p:spPr>
          <a:xfrm>
            <a:off x="707390" y="1816734"/>
            <a:ext cx="3559810" cy="4943020"/>
          </a:xfrm>
          <a:prstGeom prst="rect">
            <a:avLst/>
          </a:prstGeom>
        </p:spPr>
        <p:txBody>
          <a:bodyPr vert="horz" wrap="square" lIns="0" tIns="43815" rIns="0" bIns="0" rtlCol="0">
            <a:spAutoFit/>
          </a:bodyPr>
          <a:lstStyle/>
          <a:p>
            <a:pPr marL="184150" marR="34290" indent="-171450">
              <a:lnSpc>
                <a:spcPts val="1939"/>
              </a:lnSpc>
              <a:spcBef>
                <a:spcPts val="345"/>
              </a:spcBef>
              <a:buFont typeface="Arial"/>
              <a:buChar char="•"/>
              <a:tabLst>
                <a:tab pos="184150" algn="l"/>
              </a:tabLst>
            </a:pPr>
            <a:r>
              <a:rPr sz="1800" dirty="0">
                <a:solidFill>
                  <a:schemeClr val="accent1"/>
                </a:solidFill>
                <a:latin typeface="Calibri"/>
                <a:cs typeface="Calibri"/>
              </a:rPr>
              <a:t>Ensure</a:t>
            </a:r>
            <a:r>
              <a:rPr sz="1800" spc="-25" dirty="0">
                <a:solidFill>
                  <a:schemeClr val="accent1"/>
                </a:solidFill>
                <a:latin typeface="Calibri"/>
                <a:cs typeface="Calibri"/>
              </a:rPr>
              <a:t> </a:t>
            </a:r>
            <a:r>
              <a:rPr sz="1800" dirty="0">
                <a:solidFill>
                  <a:schemeClr val="accent1"/>
                </a:solidFill>
                <a:latin typeface="Calibri"/>
                <a:cs typeface="Calibri"/>
              </a:rPr>
              <a:t>that</a:t>
            </a:r>
            <a:r>
              <a:rPr sz="1800" spc="-25" dirty="0">
                <a:solidFill>
                  <a:schemeClr val="accent1"/>
                </a:solidFill>
                <a:latin typeface="Calibri"/>
                <a:cs typeface="Calibri"/>
              </a:rPr>
              <a:t> </a:t>
            </a:r>
            <a:r>
              <a:rPr sz="1800" dirty="0">
                <a:solidFill>
                  <a:schemeClr val="accent1"/>
                </a:solidFill>
                <a:latin typeface="Calibri"/>
                <a:cs typeface="Calibri"/>
              </a:rPr>
              <a:t>the</a:t>
            </a:r>
            <a:r>
              <a:rPr sz="1800" spc="-15" dirty="0">
                <a:solidFill>
                  <a:schemeClr val="accent1"/>
                </a:solidFill>
                <a:latin typeface="Calibri"/>
                <a:cs typeface="Calibri"/>
              </a:rPr>
              <a:t> </a:t>
            </a:r>
            <a:r>
              <a:rPr sz="1800" dirty="0">
                <a:solidFill>
                  <a:schemeClr val="accent1"/>
                </a:solidFill>
                <a:latin typeface="Calibri"/>
                <a:cs typeface="Calibri"/>
              </a:rPr>
              <a:t>potential</a:t>
            </a:r>
            <a:r>
              <a:rPr sz="1800" spc="-15" dirty="0">
                <a:solidFill>
                  <a:schemeClr val="accent1"/>
                </a:solidFill>
                <a:latin typeface="Calibri"/>
                <a:cs typeface="Calibri"/>
              </a:rPr>
              <a:t> </a:t>
            </a:r>
            <a:r>
              <a:rPr sz="1800" dirty="0">
                <a:solidFill>
                  <a:schemeClr val="accent1"/>
                </a:solidFill>
                <a:latin typeface="Calibri"/>
                <a:cs typeface="Calibri"/>
              </a:rPr>
              <a:t>impacts</a:t>
            </a:r>
            <a:r>
              <a:rPr sz="1800" spc="-30" dirty="0">
                <a:solidFill>
                  <a:schemeClr val="accent1"/>
                </a:solidFill>
                <a:latin typeface="Calibri"/>
                <a:cs typeface="Calibri"/>
              </a:rPr>
              <a:t> </a:t>
            </a:r>
            <a:r>
              <a:rPr sz="1800" spc="-25" dirty="0">
                <a:solidFill>
                  <a:schemeClr val="accent1"/>
                </a:solidFill>
                <a:latin typeface="Calibri"/>
                <a:cs typeface="Calibri"/>
              </a:rPr>
              <a:t>and </a:t>
            </a:r>
            <a:r>
              <a:rPr sz="1800" dirty="0">
                <a:solidFill>
                  <a:schemeClr val="accent1"/>
                </a:solidFill>
                <a:latin typeface="Calibri"/>
                <a:cs typeface="Calibri"/>
              </a:rPr>
              <a:t>benefits</a:t>
            </a:r>
            <a:r>
              <a:rPr sz="1800" spc="-30" dirty="0">
                <a:solidFill>
                  <a:schemeClr val="accent1"/>
                </a:solidFill>
                <a:latin typeface="Calibri"/>
                <a:cs typeface="Calibri"/>
              </a:rPr>
              <a:t> </a:t>
            </a:r>
            <a:r>
              <a:rPr lang="en-US" sz="1800" dirty="0">
                <a:solidFill>
                  <a:schemeClr val="accent1"/>
                </a:solidFill>
                <a:latin typeface="Calibri"/>
                <a:cs typeface="Calibri"/>
              </a:rPr>
              <a:t>are</a:t>
            </a:r>
            <a:r>
              <a:rPr sz="1800" spc="-25" dirty="0">
                <a:solidFill>
                  <a:schemeClr val="accent1"/>
                </a:solidFill>
                <a:latin typeface="Calibri"/>
                <a:cs typeface="Calibri"/>
              </a:rPr>
              <a:t> </a:t>
            </a:r>
            <a:r>
              <a:rPr sz="1800" spc="-10" dirty="0">
                <a:solidFill>
                  <a:schemeClr val="accent1"/>
                </a:solidFill>
                <a:latin typeface="Calibri"/>
                <a:cs typeface="Calibri"/>
              </a:rPr>
              <a:t>comprehensively assessed</a:t>
            </a:r>
            <a:r>
              <a:rPr lang="en-US" sz="1800" spc="-10" dirty="0">
                <a:solidFill>
                  <a:schemeClr val="accent1"/>
                </a:solidFill>
                <a:latin typeface="Calibri"/>
                <a:cs typeface="Calibri"/>
              </a:rPr>
              <a:t>.</a:t>
            </a:r>
            <a:endParaRPr lang="en-CA" sz="1800" spc="-10" dirty="0">
              <a:solidFill>
                <a:schemeClr val="accent1"/>
              </a:solidFill>
              <a:latin typeface="Calibri"/>
              <a:cs typeface="Calibri"/>
            </a:endParaRPr>
          </a:p>
          <a:p>
            <a:pPr marL="184150" marR="34290" indent="-171450">
              <a:lnSpc>
                <a:spcPts val="1939"/>
              </a:lnSpc>
              <a:spcBef>
                <a:spcPts val="345"/>
              </a:spcBef>
              <a:buFont typeface="Arial"/>
              <a:buChar char="•"/>
              <a:tabLst>
                <a:tab pos="184150" algn="l"/>
              </a:tabLst>
            </a:pPr>
            <a:endParaRPr sz="1800" dirty="0">
              <a:solidFill>
                <a:schemeClr val="accent1"/>
              </a:solidFill>
              <a:latin typeface="Calibri"/>
              <a:cs typeface="Calibri"/>
            </a:endParaRPr>
          </a:p>
          <a:p>
            <a:pPr marL="184150" marR="5080" indent="-171450">
              <a:lnSpc>
                <a:spcPts val="1939"/>
              </a:lnSpc>
              <a:spcBef>
                <a:spcPts val="810"/>
              </a:spcBef>
              <a:buFont typeface="Arial"/>
              <a:buChar char="•"/>
              <a:tabLst>
                <a:tab pos="184150" algn="l"/>
              </a:tabLst>
            </a:pPr>
            <a:r>
              <a:rPr sz="1800" dirty="0">
                <a:solidFill>
                  <a:schemeClr val="accent1"/>
                </a:solidFill>
                <a:latin typeface="Calibri"/>
                <a:cs typeface="Calibri"/>
              </a:rPr>
              <a:t>Ensure</a:t>
            </a:r>
            <a:r>
              <a:rPr sz="1800" spc="-20" dirty="0">
                <a:solidFill>
                  <a:schemeClr val="accent1"/>
                </a:solidFill>
                <a:latin typeface="Calibri"/>
                <a:cs typeface="Calibri"/>
              </a:rPr>
              <a:t> </a:t>
            </a:r>
            <a:r>
              <a:rPr sz="1800" dirty="0">
                <a:solidFill>
                  <a:schemeClr val="accent1"/>
                </a:solidFill>
                <a:latin typeface="Calibri"/>
                <a:cs typeface="Calibri"/>
              </a:rPr>
              <a:t>Inuit</a:t>
            </a:r>
            <a:r>
              <a:rPr sz="1800" spc="-25" dirty="0">
                <a:solidFill>
                  <a:schemeClr val="accent1"/>
                </a:solidFill>
                <a:latin typeface="Calibri"/>
                <a:cs typeface="Calibri"/>
              </a:rPr>
              <a:t> </a:t>
            </a:r>
            <a:r>
              <a:rPr sz="1800" dirty="0">
                <a:solidFill>
                  <a:schemeClr val="accent1"/>
                </a:solidFill>
                <a:latin typeface="Calibri"/>
                <a:cs typeface="Calibri"/>
              </a:rPr>
              <a:t>Qaujimajatuqangit</a:t>
            </a:r>
            <a:r>
              <a:rPr sz="1800" spc="-30" dirty="0">
                <a:solidFill>
                  <a:schemeClr val="accent1"/>
                </a:solidFill>
                <a:latin typeface="Calibri"/>
                <a:cs typeface="Calibri"/>
              </a:rPr>
              <a:t> </a:t>
            </a:r>
            <a:r>
              <a:rPr sz="1800" spc="-10" dirty="0">
                <a:solidFill>
                  <a:schemeClr val="accent1"/>
                </a:solidFill>
                <a:latin typeface="Calibri"/>
                <a:cs typeface="Calibri"/>
              </a:rPr>
              <a:t>values </a:t>
            </a:r>
            <a:r>
              <a:rPr lang="en-US" sz="1800" dirty="0">
                <a:solidFill>
                  <a:schemeClr val="accent1"/>
                </a:solidFill>
                <a:latin typeface="Calibri"/>
                <a:cs typeface="Calibri"/>
              </a:rPr>
              <a:t>are </a:t>
            </a:r>
            <a:r>
              <a:rPr sz="1800" dirty="0">
                <a:solidFill>
                  <a:schemeClr val="accent1"/>
                </a:solidFill>
                <a:latin typeface="Calibri"/>
                <a:cs typeface="Calibri"/>
              </a:rPr>
              <a:t>incorporated</a:t>
            </a:r>
            <a:r>
              <a:rPr sz="1800" spc="-55" dirty="0">
                <a:solidFill>
                  <a:schemeClr val="accent1"/>
                </a:solidFill>
                <a:latin typeface="Calibri"/>
                <a:cs typeface="Calibri"/>
              </a:rPr>
              <a:t> </a:t>
            </a:r>
            <a:r>
              <a:rPr sz="1800" dirty="0">
                <a:solidFill>
                  <a:schemeClr val="accent1"/>
                </a:solidFill>
                <a:latin typeface="Calibri"/>
                <a:cs typeface="Calibri"/>
              </a:rPr>
              <a:t>into</a:t>
            </a:r>
            <a:r>
              <a:rPr sz="1800" spc="-65" dirty="0">
                <a:solidFill>
                  <a:schemeClr val="accent1"/>
                </a:solidFill>
                <a:latin typeface="Calibri"/>
                <a:cs typeface="Calibri"/>
              </a:rPr>
              <a:t> </a:t>
            </a:r>
            <a:r>
              <a:rPr sz="1800" spc="-10" dirty="0">
                <a:solidFill>
                  <a:schemeClr val="accent1"/>
                </a:solidFill>
                <a:latin typeface="Calibri"/>
                <a:cs typeface="Calibri"/>
              </a:rPr>
              <a:t>impact </a:t>
            </a:r>
            <a:r>
              <a:rPr sz="1800" dirty="0">
                <a:solidFill>
                  <a:schemeClr val="accent1"/>
                </a:solidFill>
                <a:latin typeface="Calibri"/>
                <a:cs typeface="Calibri"/>
              </a:rPr>
              <a:t>determination,</a:t>
            </a:r>
            <a:r>
              <a:rPr sz="1800" spc="-60" dirty="0">
                <a:solidFill>
                  <a:schemeClr val="accent1"/>
                </a:solidFill>
                <a:latin typeface="Calibri"/>
                <a:cs typeface="Calibri"/>
              </a:rPr>
              <a:t> </a:t>
            </a:r>
            <a:r>
              <a:rPr sz="1800" dirty="0">
                <a:solidFill>
                  <a:schemeClr val="accent1"/>
                </a:solidFill>
                <a:latin typeface="Calibri"/>
                <a:cs typeface="Calibri"/>
              </a:rPr>
              <a:t>mitigation,</a:t>
            </a:r>
            <a:r>
              <a:rPr sz="1800" spc="-65" dirty="0">
                <a:solidFill>
                  <a:schemeClr val="accent1"/>
                </a:solidFill>
                <a:latin typeface="Calibri"/>
                <a:cs typeface="Calibri"/>
              </a:rPr>
              <a:t> </a:t>
            </a:r>
            <a:r>
              <a:rPr sz="1800" spc="-10" dirty="0">
                <a:solidFill>
                  <a:schemeClr val="accent1"/>
                </a:solidFill>
                <a:latin typeface="Calibri"/>
                <a:cs typeface="Calibri"/>
              </a:rPr>
              <a:t>project </a:t>
            </a:r>
            <a:r>
              <a:rPr sz="1800" dirty="0">
                <a:solidFill>
                  <a:schemeClr val="accent1"/>
                </a:solidFill>
                <a:latin typeface="Calibri"/>
                <a:cs typeface="Calibri"/>
              </a:rPr>
              <a:t>design</a:t>
            </a:r>
            <a:r>
              <a:rPr sz="1800" spc="10" dirty="0">
                <a:solidFill>
                  <a:schemeClr val="accent1"/>
                </a:solidFill>
                <a:latin typeface="Calibri"/>
                <a:cs typeface="Calibri"/>
              </a:rPr>
              <a:t> </a:t>
            </a:r>
            <a:r>
              <a:rPr sz="1800" dirty="0">
                <a:solidFill>
                  <a:schemeClr val="accent1"/>
                </a:solidFill>
                <a:latin typeface="Calibri"/>
                <a:cs typeface="Calibri"/>
              </a:rPr>
              <a:t>and </a:t>
            </a:r>
            <a:r>
              <a:rPr sz="1800" spc="-10" dirty="0">
                <a:solidFill>
                  <a:schemeClr val="accent1"/>
                </a:solidFill>
                <a:latin typeface="Calibri"/>
                <a:cs typeface="Calibri"/>
              </a:rPr>
              <a:t>monitoring</a:t>
            </a:r>
            <a:r>
              <a:rPr lang="en-US" sz="1800" spc="-10" dirty="0">
                <a:solidFill>
                  <a:schemeClr val="accent1"/>
                </a:solidFill>
                <a:latin typeface="Calibri"/>
                <a:cs typeface="Calibri"/>
              </a:rPr>
              <a:t>.</a:t>
            </a:r>
          </a:p>
          <a:p>
            <a:pPr marL="184150" marR="5080" indent="-171450">
              <a:lnSpc>
                <a:spcPts val="1939"/>
              </a:lnSpc>
              <a:spcBef>
                <a:spcPts val="810"/>
              </a:spcBef>
              <a:buFont typeface="Arial"/>
              <a:buChar char="•"/>
              <a:tabLst>
                <a:tab pos="184150" algn="l"/>
              </a:tabLst>
            </a:pPr>
            <a:endParaRPr lang="en-US" spc="-10" dirty="0">
              <a:solidFill>
                <a:schemeClr val="accent1"/>
              </a:solidFill>
              <a:latin typeface="Calibri"/>
              <a:cs typeface="Calibri"/>
            </a:endParaRPr>
          </a:p>
          <a:p>
            <a:pPr marL="184150" marR="5080" indent="-171450">
              <a:lnSpc>
                <a:spcPts val="1939"/>
              </a:lnSpc>
              <a:spcBef>
                <a:spcPts val="810"/>
              </a:spcBef>
              <a:buFont typeface="Arial"/>
              <a:buChar char="•"/>
              <a:tabLst>
                <a:tab pos="184150" algn="l"/>
              </a:tabLst>
            </a:pPr>
            <a:r>
              <a:rPr lang="en-US" sz="1800" spc="-10" dirty="0">
                <a:solidFill>
                  <a:schemeClr val="accent1"/>
                </a:solidFill>
                <a:latin typeface="Calibri"/>
                <a:cs typeface="Calibri"/>
              </a:rPr>
              <a:t>Ensure that the voices of Inuit are heard.</a:t>
            </a:r>
          </a:p>
          <a:p>
            <a:pPr marL="184150" marR="5080" indent="-171450">
              <a:lnSpc>
                <a:spcPts val="1939"/>
              </a:lnSpc>
              <a:spcBef>
                <a:spcPts val="810"/>
              </a:spcBef>
              <a:buFont typeface="Arial"/>
              <a:buChar char="•"/>
              <a:tabLst>
                <a:tab pos="184150" algn="l"/>
              </a:tabLst>
            </a:pPr>
            <a:endParaRPr lang="en-US" spc="-10" dirty="0">
              <a:solidFill>
                <a:schemeClr val="accent1"/>
              </a:solidFill>
              <a:latin typeface="Calibri"/>
              <a:cs typeface="Calibri"/>
            </a:endParaRPr>
          </a:p>
          <a:p>
            <a:pPr marL="184150" marR="5080" indent="-171450">
              <a:lnSpc>
                <a:spcPts val="1939"/>
              </a:lnSpc>
              <a:spcBef>
                <a:spcPts val="810"/>
              </a:spcBef>
              <a:buFont typeface="Arial"/>
              <a:buChar char="•"/>
              <a:tabLst>
                <a:tab pos="184150" algn="l"/>
              </a:tabLst>
            </a:pPr>
            <a:r>
              <a:rPr lang="en-US" spc="-10" dirty="0">
                <a:solidFill>
                  <a:schemeClr val="accent1"/>
                </a:solidFill>
                <a:latin typeface="Calibri"/>
                <a:cs typeface="Calibri"/>
              </a:rPr>
              <a:t>Ensure that the rights of Inuit are paramount and that they are respected now and into the future.</a:t>
            </a:r>
          </a:p>
          <a:p>
            <a:pPr marL="184150" marR="5080" indent="-171450">
              <a:lnSpc>
                <a:spcPts val="1939"/>
              </a:lnSpc>
              <a:spcBef>
                <a:spcPts val="810"/>
              </a:spcBef>
              <a:buFont typeface="Arial"/>
              <a:buChar char="•"/>
              <a:tabLst>
                <a:tab pos="184150" algn="l"/>
              </a:tabLst>
            </a:pPr>
            <a:endParaRPr lang="en-US" sz="1800" spc="-10" dirty="0">
              <a:latin typeface="Calibri"/>
              <a:cs typeface="Calibri"/>
            </a:endParaRPr>
          </a:p>
          <a:p>
            <a:pPr marL="184150" marR="5080" indent="-171450">
              <a:lnSpc>
                <a:spcPts val="1939"/>
              </a:lnSpc>
              <a:spcBef>
                <a:spcPts val="810"/>
              </a:spcBef>
              <a:buFont typeface="Arial"/>
              <a:buChar char="•"/>
              <a:tabLst>
                <a:tab pos="184150" algn="l"/>
              </a:tabLst>
            </a:pPr>
            <a:endParaRPr lang="en-CA" sz="1800" spc="-10" dirty="0">
              <a:latin typeface="Calibri"/>
              <a:cs typeface="Calibri"/>
            </a:endParaRPr>
          </a:p>
        </p:txBody>
      </p:sp>
      <p:pic>
        <p:nvPicPr>
          <p:cNvPr id="4" name="object 4">
            <a:extLst>
              <a:ext uri="{FF2B5EF4-FFF2-40B4-BE49-F238E27FC236}">
                <a16:creationId xmlns:a16="http://schemas.microsoft.com/office/drawing/2014/main" id="{FC75A08F-AE50-E351-360A-565B0FA0A4BE}"/>
              </a:ext>
            </a:extLst>
          </p:cNvPr>
          <p:cNvPicPr/>
          <p:nvPr/>
        </p:nvPicPr>
        <p:blipFill>
          <a:blip r:embed="rId3" cstate="print"/>
          <a:stretch>
            <a:fillRect/>
          </a:stretch>
        </p:blipFill>
        <p:spPr>
          <a:xfrm>
            <a:off x="8151115" y="252006"/>
            <a:ext cx="992885" cy="802385"/>
          </a:xfrm>
          <a:prstGeom prst="rect">
            <a:avLst/>
          </a:prstGeom>
        </p:spPr>
      </p:pic>
      <p:sp>
        <p:nvSpPr>
          <p:cNvPr id="5" name="object 2">
            <a:extLst>
              <a:ext uri="{FF2B5EF4-FFF2-40B4-BE49-F238E27FC236}">
                <a16:creationId xmlns:a16="http://schemas.microsoft.com/office/drawing/2014/main" id="{81299910-1DF3-6F71-1D96-3A8D5E877DDE}"/>
              </a:ext>
            </a:extLst>
          </p:cNvPr>
          <p:cNvSpPr txBox="1">
            <a:spLocks/>
          </p:cNvSpPr>
          <p:nvPr/>
        </p:nvSpPr>
        <p:spPr>
          <a:xfrm>
            <a:off x="4600097" y="574514"/>
            <a:ext cx="3559810" cy="918072"/>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12700" algn="ctr">
              <a:lnSpc>
                <a:spcPts val="2270"/>
              </a:lnSpc>
            </a:pPr>
            <a:r>
              <a:rPr lang="en-US" sz="2800" b="1" spc="-10">
                <a:latin typeface="+mn-lt"/>
                <a:cs typeface="Calibri Light"/>
              </a:rPr>
              <a:t>KivIA’s Objectives in this Environmental Assessment</a:t>
            </a:r>
            <a:endParaRPr lang="en-US" sz="2800" b="1" dirty="0">
              <a:latin typeface="+mn-lt"/>
              <a:cs typeface="Calibri Light"/>
            </a:endParaRPr>
          </a:p>
        </p:txBody>
      </p:sp>
      <p:sp>
        <p:nvSpPr>
          <p:cNvPr id="6" name="object 3">
            <a:extLst>
              <a:ext uri="{FF2B5EF4-FFF2-40B4-BE49-F238E27FC236}">
                <a16:creationId xmlns:a16="http://schemas.microsoft.com/office/drawing/2014/main" id="{028619E5-1BAD-37C2-6B55-83DDEE4B6510}"/>
              </a:ext>
            </a:extLst>
          </p:cNvPr>
          <p:cNvSpPr txBox="1"/>
          <p:nvPr/>
        </p:nvSpPr>
        <p:spPr>
          <a:xfrm>
            <a:off x="4648200" y="1815094"/>
            <a:ext cx="3559810" cy="4943020"/>
          </a:xfrm>
          <a:prstGeom prst="rect">
            <a:avLst/>
          </a:prstGeom>
        </p:spPr>
        <p:txBody>
          <a:bodyPr vert="horz" wrap="square" lIns="0" tIns="43815" rIns="0" bIns="0" rtlCol="0">
            <a:spAutoFit/>
          </a:bodyPr>
          <a:lstStyle/>
          <a:p>
            <a:pPr marL="184150" marR="34290" indent="-171450">
              <a:lnSpc>
                <a:spcPts val="1939"/>
              </a:lnSpc>
              <a:spcBef>
                <a:spcPts val="345"/>
              </a:spcBef>
              <a:buFont typeface="Arial"/>
              <a:buChar char="•"/>
              <a:tabLst>
                <a:tab pos="184150" algn="l"/>
              </a:tabLst>
            </a:pPr>
            <a:r>
              <a:rPr sz="1800" dirty="0">
                <a:latin typeface="Calibri"/>
                <a:cs typeface="Calibri"/>
              </a:rPr>
              <a:t>Ensure</a:t>
            </a:r>
            <a:r>
              <a:rPr sz="1800" spc="-25"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potential</a:t>
            </a:r>
            <a:r>
              <a:rPr sz="1800" spc="-15" dirty="0">
                <a:latin typeface="Calibri"/>
                <a:cs typeface="Calibri"/>
              </a:rPr>
              <a:t> </a:t>
            </a:r>
            <a:r>
              <a:rPr sz="1800" dirty="0">
                <a:latin typeface="Calibri"/>
                <a:cs typeface="Calibri"/>
              </a:rPr>
              <a:t>impacts</a:t>
            </a:r>
            <a:r>
              <a:rPr sz="1800" spc="-30" dirty="0">
                <a:latin typeface="Calibri"/>
                <a:cs typeface="Calibri"/>
              </a:rPr>
              <a:t> </a:t>
            </a:r>
            <a:r>
              <a:rPr sz="1800" spc="-25" dirty="0">
                <a:latin typeface="Calibri"/>
                <a:cs typeface="Calibri"/>
              </a:rPr>
              <a:t>and </a:t>
            </a:r>
            <a:r>
              <a:rPr sz="1800" dirty="0">
                <a:latin typeface="Calibri"/>
                <a:cs typeface="Calibri"/>
              </a:rPr>
              <a:t>benefits</a:t>
            </a:r>
            <a:r>
              <a:rPr sz="1800" spc="-30" dirty="0">
                <a:latin typeface="Calibri"/>
                <a:cs typeface="Calibri"/>
              </a:rPr>
              <a:t> </a:t>
            </a:r>
            <a:r>
              <a:rPr lang="en-US" sz="1800" dirty="0">
                <a:latin typeface="Calibri"/>
                <a:cs typeface="Calibri"/>
              </a:rPr>
              <a:t>are</a:t>
            </a:r>
            <a:r>
              <a:rPr sz="1800" spc="-25" dirty="0">
                <a:latin typeface="Calibri"/>
                <a:cs typeface="Calibri"/>
              </a:rPr>
              <a:t> </a:t>
            </a:r>
            <a:r>
              <a:rPr sz="1800" spc="-10" dirty="0">
                <a:latin typeface="Calibri"/>
                <a:cs typeface="Calibri"/>
              </a:rPr>
              <a:t>comprehensively assessed</a:t>
            </a:r>
            <a:r>
              <a:rPr lang="en-US" sz="1800" spc="-10" dirty="0">
                <a:latin typeface="Calibri"/>
                <a:cs typeface="Calibri"/>
              </a:rPr>
              <a:t>.</a:t>
            </a:r>
            <a:endParaRPr lang="en-CA" sz="1800" spc="-10" dirty="0">
              <a:latin typeface="Calibri"/>
              <a:cs typeface="Calibri"/>
            </a:endParaRPr>
          </a:p>
          <a:p>
            <a:pPr marL="184150" marR="34290" indent="-171450">
              <a:lnSpc>
                <a:spcPts val="1939"/>
              </a:lnSpc>
              <a:spcBef>
                <a:spcPts val="345"/>
              </a:spcBef>
              <a:buFont typeface="Arial"/>
              <a:buChar char="•"/>
              <a:tabLst>
                <a:tab pos="184150" algn="l"/>
              </a:tabLst>
            </a:pPr>
            <a:endParaRPr sz="1800" dirty="0">
              <a:latin typeface="Calibri"/>
              <a:cs typeface="Calibri"/>
            </a:endParaRPr>
          </a:p>
          <a:p>
            <a:pPr marL="184150" marR="5080" indent="-171450">
              <a:lnSpc>
                <a:spcPts val="1939"/>
              </a:lnSpc>
              <a:spcBef>
                <a:spcPts val="810"/>
              </a:spcBef>
              <a:buFont typeface="Arial"/>
              <a:buChar char="•"/>
              <a:tabLst>
                <a:tab pos="184150" algn="l"/>
              </a:tabLst>
            </a:pPr>
            <a:r>
              <a:rPr sz="1800" dirty="0">
                <a:latin typeface="Calibri"/>
                <a:cs typeface="Calibri"/>
              </a:rPr>
              <a:t>Ensure</a:t>
            </a:r>
            <a:r>
              <a:rPr sz="1800" spc="-20" dirty="0">
                <a:latin typeface="Calibri"/>
                <a:cs typeface="Calibri"/>
              </a:rPr>
              <a:t> </a:t>
            </a:r>
            <a:r>
              <a:rPr sz="1800" dirty="0">
                <a:latin typeface="Calibri"/>
                <a:cs typeface="Calibri"/>
              </a:rPr>
              <a:t>Inuit</a:t>
            </a:r>
            <a:r>
              <a:rPr sz="1800" spc="-25" dirty="0">
                <a:latin typeface="Calibri"/>
                <a:cs typeface="Calibri"/>
              </a:rPr>
              <a:t> </a:t>
            </a:r>
            <a:r>
              <a:rPr sz="1800" dirty="0">
                <a:latin typeface="Calibri"/>
                <a:cs typeface="Calibri"/>
              </a:rPr>
              <a:t>Qaujimajatuqangit</a:t>
            </a:r>
            <a:r>
              <a:rPr sz="1800" spc="-30" dirty="0">
                <a:latin typeface="Calibri"/>
                <a:cs typeface="Calibri"/>
              </a:rPr>
              <a:t> </a:t>
            </a:r>
            <a:r>
              <a:rPr sz="1800" spc="-10" dirty="0">
                <a:latin typeface="Calibri"/>
                <a:cs typeface="Calibri"/>
              </a:rPr>
              <a:t>values </a:t>
            </a:r>
            <a:r>
              <a:rPr lang="en-US" sz="1800" dirty="0">
                <a:latin typeface="Calibri"/>
                <a:cs typeface="Calibri"/>
              </a:rPr>
              <a:t>are </a:t>
            </a:r>
            <a:r>
              <a:rPr sz="1800" dirty="0">
                <a:latin typeface="Calibri"/>
                <a:cs typeface="Calibri"/>
              </a:rPr>
              <a:t>incorporated</a:t>
            </a:r>
            <a:r>
              <a:rPr sz="1800" spc="-55" dirty="0">
                <a:latin typeface="Calibri"/>
                <a:cs typeface="Calibri"/>
              </a:rPr>
              <a:t> </a:t>
            </a:r>
            <a:r>
              <a:rPr sz="1800" dirty="0">
                <a:latin typeface="Calibri"/>
                <a:cs typeface="Calibri"/>
              </a:rPr>
              <a:t>into</a:t>
            </a:r>
            <a:r>
              <a:rPr sz="1800" spc="-65" dirty="0">
                <a:latin typeface="Calibri"/>
                <a:cs typeface="Calibri"/>
              </a:rPr>
              <a:t> </a:t>
            </a:r>
            <a:r>
              <a:rPr sz="1800" spc="-10" dirty="0">
                <a:latin typeface="Calibri"/>
                <a:cs typeface="Calibri"/>
              </a:rPr>
              <a:t>impact </a:t>
            </a:r>
            <a:r>
              <a:rPr sz="1800" dirty="0">
                <a:latin typeface="Calibri"/>
                <a:cs typeface="Calibri"/>
              </a:rPr>
              <a:t>determination,</a:t>
            </a:r>
            <a:r>
              <a:rPr sz="1800" spc="-60" dirty="0">
                <a:latin typeface="Calibri"/>
                <a:cs typeface="Calibri"/>
              </a:rPr>
              <a:t> </a:t>
            </a:r>
            <a:r>
              <a:rPr sz="1800" dirty="0">
                <a:latin typeface="Calibri"/>
                <a:cs typeface="Calibri"/>
              </a:rPr>
              <a:t>mitigation,</a:t>
            </a:r>
            <a:r>
              <a:rPr sz="1800" spc="-65" dirty="0">
                <a:latin typeface="Calibri"/>
                <a:cs typeface="Calibri"/>
              </a:rPr>
              <a:t> </a:t>
            </a:r>
            <a:r>
              <a:rPr sz="1800" spc="-10" dirty="0">
                <a:latin typeface="Calibri"/>
                <a:cs typeface="Calibri"/>
              </a:rPr>
              <a:t>project </a:t>
            </a:r>
            <a:r>
              <a:rPr sz="1800" dirty="0">
                <a:latin typeface="Calibri"/>
                <a:cs typeface="Calibri"/>
              </a:rPr>
              <a:t>design</a:t>
            </a:r>
            <a:r>
              <a:rPr sz="1800" spc="10" dirty="0">
                <a:latin typeface="Calibri"/>
                <a:cs typeface="Calibri"/>
              </a:rPr>
              <a:t> </a:t>
            </a:r>
            <a:r>
              <a:rPr sz="1800" dirty="0">
                <a:latin typeface="Calibri"/>
                <a:cs typeface="Calibri"/>
              </a:rPr>
              <a:t>and </a:t>
            </a:r>
            <a:r>
              <a:rPr sz="1800" spc="-10" dirty="0">
                <a:latin typeface="Calibri"/>
                <a:cs typeface="Calibri"/>
              </a:rPr>
              <a:t>monitoring</a:t>
            </a:r>
            <a:r>
              <a:rPr lang="en-US" sz="1800" spc="-10" dirty="0">
                <a:latin typeface="Calibri"/>
                <a:cs typeface="Calibri"/>
              </a:rPr>
              <a:t>.</a:t>
            </a:r>
          </a:p>
          <a:p>
            <a:pPr marL="184150" marR="5080" indent="-171450">
              <a:lnSpc>
                <a:spcPts val="1939"/>
              </a:lnSpc>
              <a:spcBef>
                <a:spcPts val="810"/>
              </a:spcBef>
              <a:buFont typeface="Arial"/>
              <a:buChar char="•"/>
              <a:tabLst>
                <a:tab pos="184150" algn="l"/>
              </a:tabLst>
            </a:pPr>
            <a:endParaRPr lang="en-US" spc="-10" dirty="0">
              <a:latin typeface="Calibri"/>
              <a:cs typeface="Calibri"/>
            </a:endParaRPr>
          </a:p>
          <a:p>
            <a:pPr marL="184150" marR="5080" indent="-171450">
              <a:lnSpc>
                <a:spcPts val="1939"/>
              </a:lnSpc>
              <a:spcBef>
                <a:spcPts val="810"/>
              </a:spcBef>
              <a:buFont typeface="Arial"/>
              <a:buChar char="•"/>
              <a:tabLst>
                <a:tab pos="184150" algn="l"/>
              </a:tabLst>
            </a:pPr>
            <a:r>
              <a:rPr lang="en-US" sz="1800" spc="-10" dirty="0">
                <a:latin typeface="Calibri"/>
                <a:cs typeface="Calibri"/>
              </a:rPr>
              <a:t>Ensure that the voices of Inuit are heard.</a:t>
            </a:r>
          </a:p>
          <a:p>
            <a:pPr marL="184150" marR="5080" indent="-171450">
              <a:lnSpc>
                <a:spcPts val="1939"/>
              </a:lnSpc>
              <a:spcBef>
                <a:spcPts val="810"/>
              </a:spcBef>
              <a:buFont typeface="Arial"/>
              <a:buChar char="•"/>
              <a:tabLst>
                <a:tab pos="184150" algn="l"/>
              </a:tabLst>
            </a:pPr>
            <a:endParaRPr lang="en-US" spc="-10" dirty="0">
              <a:latin typeface="Calibri"/>
              <a:cs typeface="Calibri"/>
            </a:endParaRPr>
          </a:p>
          <a:p>
            <a:pPr marL="184150" marR="5080" indent="-171450">
              <a:lnSpc>
                <a:spcPts val="1939"/>
              </a:lnSpc>
              <a:spcBef>
                <a:spcPts val="810"/>
              </a:spcBef>
              <a:buFont typeface="Arial"/>
              <a:buChar char="•"/>
              <a:tabLst>
                <a:tab pos="184150" algn="l"/>
              </a:tabLst>
            </a:pPr>
            <a:r>
              <a:rPr lang="en-US" spc="-10" dirty="0">
                <a:latin typeface="Calibri"/>
                <a:cs typeface="Calibri"/>
              </a:rPr>
              <a:t>Ensure that the rights of Inuit are paramount and that they are respected now and into the future.</a:t>
            </a:r>
          </a:p>
          <a:p>
            <a:pPr marL="184150" marR="5080" indent="-171450">
              <a:lnSpc>
                <a:spcPts val="1939"/>
              </a:lnSpc>
              <a:spcBef>
                <a:spcPts val="810"/>
              </a:spcBef>
              <a:buFont typeface="Arial"/>
              <a:buChar char="•"/>
              <a:tabLst>
                <a:tab pos="184150" algn="l"/>
              </a:tabLst>
            </a:pPr>
            <a:endParaRPr lang="en-US" sz="1800" spc="-10" dirty="0">
              <a:latin typeface="Calibri"/>
              <a:cs typeface="Calibri"/>
            </a:endParaRPr>
          </a:p>
          <a:p>
            <a:pPr marL="184150" marR="5080" indent="-171450">
              <a:lnSpc>
                <a:spcPts val="1939"/>
              </a:lnSpc>
              <a:spcBef>
                <a:spcPts val="810"/>
              </a:spcBef>
              <a:buFont typeface="Arial"/>
              <a:buChar char="•"/>
              <a:tabLst>
                <a:tab pos="184150" algn="l"/>
              </a:tabLst>
            </a:pPr>
            <a:endParaRPr lang="en-CA" sz="1800" spc="-1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390" y="533400"/>
            <a:ext cx="4398010" cy="984885"/>
          </a:xfrm>
        </p:spPr>
        <p:txBody>
          <a:bodyPr>
            <a:normAutofit/>
          </a:bodyPr>
          <a:lstStyle/>
          <a:p>
            <a:pPr marL="12700" marR="0" lvl="0" indent="0" algn="l" defTabSz="914400" eaLnBrk="1" fontAlgn="auto" latinLnBrk="0" hangingPunct="1">
              <a:lnSpc>
                <a:spcPct val="100000"/>
              </a:lnSpc>
              <a:spcBef>
                <a:spcPts val="95"/>
              </a:spcBef>
              <a:spcAft>
                <a:spcPts val="0"/>
              </a:spcAft>
              <a:tabLst/>
              <a:defRPr/>
            </a:pPr>
            <a:r>
              <a:rPr lang="en-CA" sz="2800" b="1" dirty="0">
                <a:latin typeface="+mn-lt"/>
                <a:cs typeface="Calibri Light"/>
              </a:rPr>
              <a:t>Information Requests and Technical Comments</a:t>
            </a:r>
            <a:endParaRPr lang="en-CA" sz="2800" b="1" dirty="0">
              <a:latin typeface="+mn-lt"/>
            </a:endParaRPr>
          </a:p>
        </p:txBody>
      </p:sp>
      <p:sp>
        <p:nvSpPr>
          <p:cNvPr id="3" name="Content Placeholder 2"/>
          <p:cNvSpPr>
            <a:spLocks noGrp="1"/>
          </p:cNvSpPr>
          <p:nvPr>
            <p:ph sz="half" idx="2"/>
          </p:nvPr>
        </p:nvSpPr>
        <p:spPr>
          <a:xfrm>
            <a:off x="707390" y="1905001"/>
            <a:ext cx="3636010" cy="2371931"/>
          </a:xfrm>
        </p:spPr>
        <p:txBody>
          <a:bodyPr/>
          <a:lstStyle/>
          <a:p>
            <a:pPr marL="183515" marR="5080" indent="-171450">
              <a:lnSpc>
                <a:spcPct val="80000"/>
              </a:lnSpc>
              <a:spcBef>
                <a:spcPts val="505"/>
              </a:spcBef>
              <a:buFont typeface="Arial"/>
              <a:buChar char="•"/>
              <a:tabLst>
                <a:tab pos="183515" algn="l"/>
              </a:tabLst>
            </a:pPr>
            <a:r>
              <a:rPr lang="en-CA" sz="1800" dirty="0">
                <a:latin typeface="+mn-lt"/>
              </a:rPr>
              <a:t>The </a:t>
            </a:r>
            <a:r>
              <a:rPr lang="en-CA" sz="1800" dirty="0" err="1">
                <a:latin typeface="+mn-lt"/>
              </a:rPr>
              <a:t>KivlA</a:t>
            </a:r>
            <a:r>
              <a:rPr lang="en-CA" sz="1800" dirty="0">
                <a:latin typeface="+mn-lt"/>
              </a:rPr>
              <a:t> information requests and technical comments have concerned:</a:t>
            </a:r>
          </a:p>
          <a:p>
            <a:pPr marL="640715" marR="5080" lvl="1" indent="-171450">
              <a:lnSpc>
                <a:spcPct val="150000"/>
              </a:lnSpc>
              <a:spcBef>
                <a:spcPts val="505"/>
              </a:spcBef>
              <a:buFont typeface="Arial"/>
              <a:buChar char="•"/>
              <a:tabLst>
                <a:tab pos="183515" algn="l"/>
              </a:tabLst>
            </a:pPr>
            <a:r>
              <a:rPr lang="en-CA" dirty="0"/>
              <a:t>In-pit tailings and waste rock management, and</a:t>
            </a:r>
          </a:p>
          <a:p>
            <a:pPr marL="640715" marR="5080" lvl="1" indent="-171450">
              <a:lnSpc>
                <a:spcPct val="150000"/>
              </a:lnSpc>
              <a:spcBef>
                <a:spcPts val="505"/>
              </a:spcBef>
              <a:buFont typeface="Arial"/>
              <a:buChar char="•"/>
              <a:tabLst>
                <a:tab pos="183515" algn="l"/>
              </a:tabLst>
            </a:pPr>
            <a:r>
              <a:rPr lang="en-CA" dirty="0"/>
              <a:t>Impacts to Meliadine Lake and surface contact water management.</a:t>
            </a:r>
          </a:p>
          <a:p>
            <a:pPr marL="12065" marR="5080">
              <a:lnSpc>
                <a:spcPct val="80000"/>
              </a:lnSpc>
              <a:spcBef>
                <a:spcPts val="505"/>
              </a:spcBef>
              <a:tabLst>
                <a:tab pos="183515" algn="l"/>
              </a:tabLst>
            </a:pPr>
            <a:endParaRPr lang="en-CA" sz="1800" dirty="0">
              <a:latin typeface="+mn-lt"/>
            </a:endParaRPr>
          </a:p>
          <a:p>
            <a:pPr marL="12065" marR="5080" indent="0">
              <a:lnSpc>
                <a:spcPct val="150000"/>
              </a:lnSpc>
              <a:spcBef>
                <a:spcPts val="505"/>
              </a:spcBef>
              <a:buNone/>
              <a:tabLst>
                <a:tab pos="183515" algn="l"/>
              </a:tabLst>
            </a:pPr>
            <a:endParaRPr lang="en-CA" dirty="0"/>
          </a:p>
          <a:p>
            <a:endParaRPr lang="en-CA" dirty="0"/>
          </a:p>
        </p:txBody>
      </p:sp>
      <p:pic>
        <p:nvPicPr>
          <p:cNvPr id="4" name="object 4">
            <a:extLst>
              <a:ext uri="{FF2B5EF4-FFF2-40B4-BE49-F238E27FC236}">
                <a16:creationId xmlns:a16="http://schemas.microsoft.com/office/drawing/2014/main" id="{FC75A08F-AE50-E351-360A-565B0FA0A4BE}"/>
              </a:ext>
            </a:extLst>
          </p:cNvPr>
          <p:cNvPicPr/>
          <p:nvPr/>
        </p:nvPicPr>
        <p:blipFill>
          <a:blip r:embed="rId2" cstate="print"/>
          <a:stretch>
            <a:fillRect/>
          </a:stretch>
        </p:blipFill>
        <p:spPr>
          <a:xfrm>
            <a:off x="8113015" y="6035100"/>
            <a:ext cx="992885" cy="802385"/>
          </a:xfrm>
          <a:prstGeom prst="rect">
            <a:avLst/>
          </a:prstGeom>
        </p:spPr>
      </p:pic>
      <p:sp>
        <p:nvSpPr>
          <p:cNvPr id="5" name="Title 1">
            <a:extLst>
              <a:ext uri="{FF2B5EF4-FFF2-40B4-BE49-F238E27FC236}">
                <a16:creationId xmlns:a16="http://schemas.microsoft.com/office/drawing/2014/main" id="{B800EC25-8E5A-61DB-4E6E-6BFD9AF04085}"/>
              </a:ext>
            </a:extLst>
          </p:cNvPr>
          <p:cNvSpPr txBox="1">
            <a:spLocks/>
          </p:cNvSpPr>
          <p:nvPr/>
        </p:nvSpPr>
        <p:spPr>
          <a:xfrm>
            <a:off x="4800600" y="533399"/>
            <a:ext cx="4398010" cy="984885"/>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12700" defTabSz="914400">
              <a:lnSpc>
                <a:spcPct val="100000"/>
              </a:lnSpc>
              <a:spcBef>
                <a:spcPts val="95"/>
              </a:spcBef>
              <a:defRPr/>
            </a:pPr>
            <a:r>
              <a:rPr lang="en-CA" sz="2800" b="1" dirty="0">
                <a:solidFill>
                  <a:schemeClr val="accent1"/>
                </a:solidFill>
                <a:latin typeface="+mn-lt"/>
                <a:cs typeface="Calibri Light"/>
              </a:rPr>
              <a:t>Information Requests and Technical Comments</a:t>
            </a:r>
            <a:endParaRPr lang="en-CA" sz="2800" b="1" dirty="0">
              <a:solidFill>
                <a:schemeClr val="accent1"/>
              </a:solidFill>
              <a:latin typeface="+mn-lt"/>
            </a:endParaRPr>
          </a:p>
        </p:txBody>
      </p:sp>
      <p:sp>
        <p:nvSpPr>
          <p:cNvPr id="7" name="Content Placeholder 2">
            <a:extLst>
              <a:ext uri="{FF2B5EF4-FFF2-40B4-BE49-F238E27FC236}">
                <a16:creationId xmlns:a16="http://schemas.microsoft.com/office/drawing/2014/main" id="{7E368A9A-4BE3-A055-D19D-6BAED56AA74E}"/>
              </a:ext>
            </a:extLst>
          </p:cNvPr>
          <p:cNvSpPr txBox="1">
            <a:spLocks/>
          </p:cNvSpPr>
          <p:nvPr/>
        </p:nvSpPr>
        <p:spPr>
          <a:xfrm>
            <a:off x="4572000" y="1905000"/>
            <a:ext cx="3636010" cy="4061625"/>
          </a:xfrm>
          <a:prstGeom prst="rect">
            <a:avLst/>
          </a:prstGeom>
        </p:spPr>
        <p:txBody>
          <a:bodyPr vert="horz" wrap="square" lIns="0" tIns="0"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b="0" i="0" kern="1200">
                <a:solidFill>
                  <a:schemeClr val="tx1"/>
                </a:solidFill>
                <a:latin typeface="Calibri"/>
                <a:ea typeface="+mn-ea"/>
                <a:cs typeface="Calibri"/>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3515" marR="5080">
              <a:lnSpc>
                <a:spcPct val="80000"/>
              </a:lnSpc>
              <a:spcBef>
                <a:spcPts val="505"/>
              </a:spcBef>
              <a:buFont typeface="Arial"/>
              <a:buChar char="•"/>
              <a:tabLst>
                <a:tab pos="183515" algn="l"/>
              </a:tabLst>
            </a:pPr>
            <a:r>
              <a:rPr lang="en-CA" sz="1800" dirty="0">
                <a:solidFill>
                  <a:schemeClr val="accent1"/>
                </a:solidFill>
                <a:latin typeface="+mn-lt"/>
              </a:rPr>
              <a:t>The </a:t>
            </a:r>
            <a:r>
              <a:rPr lang="en-CA" sz="1800" dirty="0" err="1">
                <a:solidFill>
                  <a:schemeClr val="accent1"/>
                </a:solidFill>
                <a:latin typeface="+mn-lt"/>
              </a:rPr>
              <a:t>KivlA</a:t>
            </a:r>
            <a:r>
              <a:rPr lang="en-CA" sz="1800" dirty="0">
                <a:solidFill>
                  <a:schemeClr val="accent1"/>
                </a:solidFill>
                <a:latin typeface="+mn-lt"/>
              </a:rPr>
              <a:t> information requests and technical comments have concerned:</a:t>
            </a:r>
          </a:p>
          <a:p>
            <a:pPr marL="640715" marR="5080" lvl="1">
              <a:lnSpc>
                <a:spcPct val="150000"/>
              </a:lnSpc>
              <a:spcBef>
                <a:spcPts val="505"/>
              </a:spcBef>
              <a:buFont typeface="Arial"/>
              <a:buChar char="•"/>
              <a:tabLst>
                <a:tab pos="183515" algn="l"/>
              </a:tabLst>
            </a:pPr>
            <a:r>
              <a:rPr lang="en-CA" dirty="0">
                <a:solidFill>
                  <a:schemeClr val="accent1"/>
                </a:solidFill>
              </a:rPr>
              <a:t>In-pit tailings and waste rock management, and</a:t>
            </a:r>
          </a:p>
          <a:p>
            <a:pPr marL="640715" marR="5080" lvl="1">
              <a:lnSpc>
                <a:spcPct val="150000"/>
              </a:lnSpc>
              <a:spcBef>
                <a:spcPts val="505"/>
              </a:spcBef>
              <a:buFont typeface="Arial"/>
              <a:buChar char="•"/>
              <a:tabLst>
                <a:tab pos="183515" algn="l"/>
              </a:tabLst>
            </a:pPr>
            <a:r>
              <a:rPr lang="en-CA" dirty="0">
                <a:solidFill>
                  <a:schemeClr val="accent1"/>
                </a:solidFill>
              </a:rPr>
              <a:t>Impacts to Meliadine Lake and surface contact water management.</a:t>
            </a:r>
          </a:p>
          <a:p>
            <a:pPr marL="12065" marR="5080">
              <a:lnSpc>
                <a:spcPct val="80000"/>
              </a:lnSpc>
              <a:spcBef>
                <a:spcPts val="505"/>
              </a:spcBef>
              <a:tabLst>
                <a:tab pos="183515" algn="l"/>
              </a:tabLst>
            </a:pPr>
            <a:endParaRPr lang="en-CA" sz="1800" dirty="0">
              <a:latin typeface="+mn-lt"/>
            </a:endParaRPr>
          </a:p>
          <a:p>
            <a:pPr marL="12065" marR="5080" indent="0">
              <a:lnSpc>
                <a:spcPct val="150000"/>
              </a:lnSpc>
              <a:spcBef>
                <a:spcPts val="505"/>
              </a:spcBef>
              <a:buFont typeface="Arial" panose="020B0604020202020204" pitchFamily="34" charset="0"/>
              <a:buNone/>
              <a:tabLst>
                <a:tab pos="183515" algn="l"/>
              </a:tabLst>
            </a:pPr>
            <a:endParaRPr lang="en-CA" dirty="0"/>
          </a:p>
          <a:p>
            <a:endParaRPr lang="en-CA" dirty="0"/>
          </a:p>
        </p:txBody>
      </p:sp>
    </p:spTree>
    <p:extLst>
      <p:ext uri="{BB962C8B-B14F-4D97-AF65-F5344CB8AC3E}">
        <p14:creationId xmlns:p14="http://schemas.microsoft.com/office/powerpoint/2010/main" val="90586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A775-891B-BFD5-D931-237C08F7BB71}"/>
              </a:ext>
            </a:extLst>
          </p:cNvPr>
          <p:cNvSpPr>
            <a:spLocks noGrp="1"/>
          </p:cNvSpPr>
          <p:nvPr>
            <p:ph type="title"/>
          </p:nvPr>
        </p:nvSpPr>
        <p:spPr>
          <a:xfrm>
            <a:off x="628650" y="365126"/>
            <a:ext cx="3886200" cy="1325563"/>
          </a:xfrm>
        </p:spPr>
        <p:txBody>
          <a:bodyPr>
            <a:normAutofit fontScale="90000"/>
          </a:bodyPr>
          <a:lstStyle/>
          <a:p>
            <a:r>
              <a:rPr lang="en-CA" sz="3100" b="1" dirty="0">
                <a:solidFill>
                  <a:schemeClr val="accent1"/>
                </a:solidFill>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3" name="Content Placeholder 2">
            <a:extLst>
              <a:ext uri="{FF2B5EF4-FFF2-40B4-BE49-F238E27FC236}">
                <a16:creationId xmlns:a16="http://schemas.microsoft.com/office/drawing/2014/main" id="{63FBF10E-F3F4-1233-A96B-86DEE4D59F61}"/>
              </a:ext>
            </a:extLst>
          </p:cNvPr>
          <p:cNvSpPr>
            <a:spLocks noGrp="1"/>
          </p:cNvSpPr>
          <p:nvPr>
            <p:ph sz="half" idx="1"/>
          </p:nvPr>
        </p:nvSpPr>
        <p:spPr/>
        <p:txBody>
          <a:bodyPr/>
          <a:lstStyle/>
          <a:p>
            <a:r>
              <a:rPr lang="en-US" dirty="0" err="1">
                <a:solidFill>
                  <a:schemeClr val="accent1"/>
                </a:solidFill>
                <a:latin typeface="+mn-lt"/>
              </a:rPr>
              <a:t>KivIA</a:t>
            </a:r>
            <a:r>
              <a:rPr lang="en-US" dirty="0">
                <a:solidFill>
                  <a:schemeClr val="accent1"/>
                </a:solidFill>
                <a:latin typeface="+mn-lt"/>
              </a:rPr>
              <a:t> supports CIRNAC’s recommendations with the following additional recommendations:</a:t>
            </a:r>
          </a:p>
          <a:p>
            <a:endParaRPr lang="en-US" dirty="0">
              <a:solidFill>
                <a:schemeClr val="accent1"/>
              </a:solidFill>
              <a:latin typeface="+mn-lt"/>
            </a:endParaRPr>
          </a:p>
          <a:p>
            <a:pPr marL="342900" indent="-342900">
              <a:buFont typeface="+mj-lt"/>
              <a:buAutoNum type="arabicPeriod"/>
            </a:pPr>
            <a:r>
              <a:rPr lang="en-CA" dirty="0">
                <a:solidFill>
                  <a:schemeClr val="accent1"/>
                </a:solidFill>
                <a:latin typeface="+mn-lt"/>
                <a:ea typeface="Gadugi" panose="020B0502040204020203" pitchFamily="34" charset="0"/>
              </a:rPr>
              <a:t>The Proponent must define the package of information on a “pit by pit” basis that will be submitted to the Nunavut Water Board (NWB) one (1) year prior to starting the in-pit disposal of tailings and/or waste rock.</a:t>
            </a:r>
          </a:p>
          <a:p>
            <a:endParaRPr lang="en-CA" dirty="0"/>
          </a:p>
        </p:txBody>
      </p:sp>
      <p:sp>
        <p:nvSpPr>
          <p:cNvPr id="5" name="Title 1">
            <a:extLst>
              <a:ext uri="{FF2B5EF4-FFF2-40B4-BE49-F238E27FC236}">
                <a16:creationId xmlns:a16="http://schemas.microsoft.com/office/drawing/2014/main" id="{B24C73F7-8B73-293B-F439-0C1F7E1E885B}"/>
              </a:ext>
            </a:extLst>
          </p:cNvPr>
          <p:cNvSpPr txBox="1">
            <a:spLocks/>
          </p:cNvSpPr>
          <p:nvPr/>
        </p:nvSpPr>
        <p:spPr>
          <a:xfrm>
            <a:off x="4724400" y="372698"/>
            <a:ext cx="3886200" cy="1325563"/>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100" b="1" dirty="0">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7" name="Content Placeholder 2">
            <a:extLst>
              <a:ext uri="{FF2B5EF4-FFF2-40B4-BE49-F238E27FC236}">
                <a16:creationId xmlns:a16="http://schemas.microsoft.com/office/drawing/2014/main" id="{DB941C39-3E04-70BF-AEDA-7D64D772E861}"/>
              </a:ext>
            </a:extLst>
          </p:cNvPr>
          <p:cNvSpPr txBox="1">
            <a:spLocks/>
          </p:cNvSpPr>
          <p:nvPr/>
        </p:nvSpPr>
        <p:spPr>
          <a:xfrm>
            <a:off x="4572000" y="1825625"/>
            <a:ext cx="38862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KivIA supports CIRNAC’s recommendations with the following additional recommendations:</a:t>
            </a:r>
          </a:p>
          <a:p>
            <a:endParaRPr lang="en-US"/>
          </a:p>
          <a:p>
            <a:pPr marL="342900" indent="-342900">
              <a:buFont typeface="+mj-lt"/>
              <a:buAutoNum type="arabicPeriod"/>
            </a:pPr>
            <a:r>
              <a:rPr lang="en-CA">
                <a:ea typeface="Gadugi" panose="020B0502040204020203" pitchFamily="34" charset="0"/>
              </a:rPr>
              <a:t>The Proponent must define the package of information on a “pit by pit” basis that will be submitted to the Nunavut Water Board (NWB) one (1) year prior to starting the in-pit disposal of tailings and/or waste rock.</a:t>
            </a:r>
          </a:p>
          <a:p>
            <a:endParaRPr lang="en-CA" dirty="0"/>
          </a:p>
        </p:txBody>
      </p:sp>
    </p:spTree>
    <p:extLst>
      <p:ext uri="{BB962C8B-B14F-4D97-AF65-F5344CB8AC3E}">
        <p14:creationId xmlns:p14="http://schemas.microsoft.com/office/powerpoint/2010/main" val="200890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1FC65-9AD5-9FE2-58B2-4C0D956FF3D9}"/>
              </a:ext>
            </a:extLst>
          </p:cNvPr>
          <p:cNvSpPr>
            <a:spLocks noGrp="1"/>
          </p:cNvSpPr>
          <p:nvPr>
            <p:ph sz="half" idx="1"/>
          </p:nvPr>
        </p:nvSpPr>
        <p:spPr>
          <a:xfrm>
            <a:off x="628650" y="2590800"/>
            <a:ext cx="3886200" cy="4351338"/>
          </a:xfrm>
        </p:spPr>
        <p:txBody>
          <a:bodyPr>
            <a:normAutofit/>
          </a:bodyPr>
          <a:lstStyle/>
          <a:p>
            <a:pPr marL="0" indent="0">
              <a:buNone/>
            </a:pPr>
            <a:r>
              <a:rPr lang="en-CA" dirty="0">
                <a:latin typeface="+mn-lt"/>
                <a:ea typeface="Gadugi" panose="020B0502040204020203" pitchFamily="34" charset="0"/>
              </a:rPr>
              <a:t>2. Additional Requirements include updating the following prior to the mining of each open pit: </a:t>
            </a:r>
          </a:p>
          <a:p>
            <a:pPr marL="342900" lvl="1" indent="-342900">
              <a:buFont typeface="+mj-lt"/>
              <a:buAutoNum type="alphaLcParenR"/>
            </a:pPr>
            <a:r>
              <a:rPr lang="en-CA" dirty="0">
                <a:latin typeface="+mn-lt"/>
                <a:ea typeface="Gadugi" panose="020B0502040204020203" pitchFamily="34" charset="0"/>
              </a:rPr>
              <a:t>thermal studies, and </a:t>
            </a:r>
          </a:p>
          <a:p>
            <a:pPr marL="342900" lvl="1" indent="-342900">
              <a:buFont typeface="+mj-lt"/>
              <a:buAutoNum type="alphaLcParenR"/>
            </a:pPr>
            <a:r>
              <a:rPr lang="en-CA" dirty="0">
                <a:latin typeface="+mn-lt"/>
                <a:ea typeface="Gadugi" panose="020B0502040204020203" pitchFamily="34" charset="0"/>
              </a:rPr>
              <a:t>hydrogeological studies. </a:t>
            </a:r>
          </a:p>
          <a:p>
            <a:pPr marL="0" lvl="1" indent="0">
              <a:buNone/>
            </a:pPr>
            <a:endParaRPr lang="en-CA" dirty="0">
              <a:latin typeface="+mn-lt"/>
              <a:ea typeface="Gadugi" panose="020B0502040204020203" pitchFamily="34" charset="0"/>
            </a:endParaRPr>
          </a:p>
          <a:p>
            <a:endParaRPr lang="en-CA" dirty="0"/>
          </a:p>
        </p:txBody>
      </p:sp>
      <p:sp>
        <p:nvSpPr>
          <p:cNvPr id="7" name="Title 1">
            <a:extLst>
              <a:ext uri="{FF2B5EF4-FFF2-40B4-BE49-F238E27FC236}">
                <a16:creationId xmlns:a16="http://schemas.microsoft.com/office/drawing/2014/main" id="{82358275-0CB1-10A3-182E-7B96E4A7EEBC}"/>
              </a:ext>
            </a:extLst>
          </p:cNvPr>
          <p:cNvSpPr txBox="1">
            <a:spLocks/>
          </p:cNvSpPr>
          <p:nvPr/>
        </p:nvSpPr>
        <p:spPr>
          <a:xfrm>
            <a:off x="4724400" y="372698"/>
            <a:ext cx="3886200" cy="1325563"/>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100" b="1" dirty="0">
                <a:solidFill>
                  <a:schemeClr val="accent1"/>
                </a:solidFill>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8" name="Title 1">
            <a:extLst>
              <a:ext uri="{FF2B5EF4-FFF2-40B4-BE49-F238E27FC236}">
                <a16:creationId xmlns:a16="http://schemas.microsoft.com/office/drawing/2014/main" id="{6436BCC3-EF2B-7DF8-D241-E5F86F3F9953}"/>
              </a:ext>
            </a:extLst>
          </p:cNvPr>
          <p:cNvSpPr txBox="1">
            <a:spLocks/>
          </p:cNvSpPr>
          <p:nvPr/>
        </p:nvSpPr>
        <p:spPr>
          <a:xfrm>
            <a:off x="381000" y="378560"/>
            <a:ext cx="3886200" cy="1325563"/>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100" b="1" dirty="0">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9" name="Content Placeholder 2">
            <a:extLst>
              <a:ext uri="{FF2B5EF4-FFF2-40B4-BE49-F238E27FC236}">
                <a16:creationId xmlns:a16="http://schemas.microsoft.com/office/drawing/2014/main" id="{162F95D9-915C-CDA7-30D5-D5F8D7B376A9}"/>
              </a:ext>
            </a:extLst>
          </p:cNvPr>
          <p:cNvSpPr txBox="1">
            <a:spLocks/>
          </p:cNvSpPr>
          <p:nvPr/>
        </p:nvSpPr>
        <p:spPr>
          <a:xfrm>
            <a:off x="4572000" y="2590800"/>
            <a:ext cx="38862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A" dirty="0">
                <a:solidFill>
                  <a:schemeClr val="accent1"/>
                </a:solidFill>
                <a:ea typeface="Gadugi" panose="020B0502040204020203" pitchFamily="34" charset="0"/>
              </a:rPr>
              <a:t>2. Additional Requirements include updating the following prior to the mining of each open pit: </a:t>
            </a:r>
          </a:p>
          <a:p>
            <a:pPr marL="342900" lvl="1" indent="-342900">
              <a:buFont typeface="+mj-lt"/>
              <a:buAutoNum type="alphaLcParenR"/>
            </a:pPr>
            <a:r>
              <a:rPr lang="en-CA" dirty="0">
                <a:solidFill>
                  <a:schemeClr val="accent1"/>
                </a:solidFill>
                <a:ea typeface="Gadugi" panose="020B0502040204020203" pitchFamily="34" charset="0"/>
              </a:rPr>
              <a:t>thermal studies, and </a:t>
            </a:r>
          </a:p>
          <a:p>
            <a:pPr marL="342900" lvl="1" indent="-342900">
              <a:buFont typeface="+mj-lt"/>
              <a:buAutoNum type="alphaLcParenR"/>
            </a:pPr>
            <a:r>
              <a:rPr lang="en-CA" dirty="0">
                <a:solidFill>
                  <a:schemeClr val="accent1"/>
                </a:solidFill>
                <a:ea typeface="Gadugi" panose="020B0502040204020203" pitchFamily="34" charset="0"/>
              </a:rPr>
              <a:t>hydrogeological studies. </a:t>
            </a:r>
          </a:p>
          <a:p>
            <a:pPr marL="0" lvl="1" indent="0">
              <a:buFont typeface="Arial" panose="020B0604020202020204" pitchFamily="34" charset="0"/>
              <a:buNone/>
            </a:pPr>
            <a:endParaRPr lang="en-CA" dirty="0">
              <a:ea typeface="Gadugi" panose="020B0502040204020203" pitchFamily="34" charset="0"/>
            </a:endParaRPr>
          </a:p>
          <a:p>
            <a:endParaRPr lang="en-CA" dirty="0"/>
          </a:p>
        </p:txBody>
      </p:sp>
    </p:spTree>
    <p:extLst>
      <p:ext uri="{BB962C8B-B14F-4D97-AF65-F5344CB8AC3E}">
        <p14:creationId xmlns:p14="http://schemas.microsoft.com/office/powerpoint/2010/main" val="12818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EF94B-5105-5DA6-C609-64B395CDADB8}"/>
              </a:ext>
            </a:extLst>
          </p:cNvPr>
          <p:cNvSpPr>
            <a:spLocks noGrp="1"/>
          </p:cNvSpPr>
          <p:nvPr>
            <p:ph sz="half" idx="1"/>
          </p:nvPr>
        </p:nvSpPr>
        <p:spPr>
          <a:xfrm>
            <a:off x="533400" y="2438400"/>
            <a:ext cx="3886200" cy="4351338"/>
          </a:xfrm>
        </p:spPr>
        <p:txBody>
          <a:bodyPr>
            <a:normAutofit/>
          </a:bodyPr>
          <a:lstStyle/>
          <a:p>
            <a:pPr marL="0" indent="0">
              <a:buNone/>
            </a:pPr>
            <a:r>
              <a:rPr lang="en-CA" dirty="0">
                <a:solidFill>
                  <a:schemeClr val="accent1"/>
                </a:solidFill>
                <a:latin typeface="+mn-lt"/>
                <a:ea typeface="Gadugi" panose="020B0502040204020203" pitchFamily="34" charset="0"/>
              </a:rPr>
              <a:t>3.</a:t>
            </a:r>
            <a:r>
              <a:rPr lang="en-CA" dirty="0">
                <a:latin typeface="+mn-lt"/>
                <a:ea typeface="Gadugi" panose="020B0502040204020203" pitchFamily="34" charset="0"/>
              </a:rPr>
              <a:t> </a:t>
            </a:r>
            <a:r>
              <a:rPr lang="en-CA" dirty="0">
                <a:solidFill>
                  <a:schemeClr val="accent1"/>
                </a:solidFill>
                <a:latin typeface="+mn-lt"/>
                <a:ea typeface="Gadugi" panose="020B0502040204020203" pitchFamily="34" charset="0"/>
              </a:rPr>
              <a:t>Updating the following upon completion of mining of each open pit: </a:t>
            </a:r>
          </a:p>
          <a:p>
            <a:pPr marL="342900" lvl="1" indent="-342900">
              <a:buFont typeface="+mj-lt"/>
              <a:buAutoNum type="alphaLcParenR"/>
            </a:pPr>
            <a:r>
              <a:rPr lang="en-CA" dirty="0">
                <a:solidFill>
                  <a:schemeClr val="accent1"/>
                </a:solidFill>
                <a:latin typeface="+mn-lt"/>
                <a:ea typeface="Gadugi" panose="020B0502040204020203" pitchFamily="34" charset="0"/>
              </a:rPr>
              <a:t>Water balance and water quality models, </a:t>
            </a:r>
          </a:p>
          <a:p>
            <a:pPr marL="342900" lvl="1" indent="-342900">
              <a:buFont typeface="+mj-lt"/>
              <a:buAutoNum type="alphaLcParenR"/>
            </a:pPr>
            <a:r>
              <a:rPr lang="en-CA" dirty="0">
                <a:solidFill>
                  <a:schemeClr val="accent1"/>
                </a:solidFill>
                <a:latin typeface="+mn-lt"/>
                <a:ea typeface="Gadugi" panose="020B0502040204020203" pitchFamily="34" charset="0"/>
              </a:rPr>
              <a:t>Water management plan, </a:t>
            </a:r>
          </a:p>
          <a:p>
            <a:pPr marL="342900" lvl="1" indent="-342900">
              <a:buFont typeface="+mj-lt"/>
              <a:buAutoNum type="alphaLcParenR"/>
            </a:pPr>
            <a:r>
              <a:rPr lang="en-CA" dirty="0">
                <a:solidFill>
                  <a:schemeClr val="accent1"/>
                </a:solidFill>
                <a:latin typeface="+mn-lt"/>
                <a:ea typeface="Gadugi" panose="020B0502040204020203" pitchFamily="34" charset="0"/>
              </a:rPr>
              <a:t>Interim Closure and Reclamation plan, </a:t>
            </a:r>
          </a:p>
          <a:p>
            <a:pPr marL="342900" lvl="1" indent="-342900">
              <a:buFont typeface="+mj-lt"/>
              <a:buAutoNum type="alphaLcParenR"/>
            </a:pPr>
            <a:r>
              <a:rPr lang="en-CA" dirty="0">
                <a:solidFill>
                  <a:schemeClr val="accent1"/>
                </a:solidFill>
                <a:latin typeface="+mn-lt"/>
                <a:ea typeface="Gadugi" panose="020B0502040204020203" pitchFamily="34" charset="0"/>
              </a:rPr>
              <a:t>Waste Management Plan, and</a:t>
            </a:r>
          </a:p>
          <a:p>
            <a:pPr marL="342900" lvl="1" indent="-342900">
              <a:buFont typeface="+mj-lt"/>
              <a:buAutoNum type="alphaLcParenR"/>
            </a:pPr>
            <a:r>
              <a:rPr lang="en-CA" dirty="0">
                <a:solidFill>
                  <a:schemeClr val="accent1"/>
                </a:solidFill>
                <a:ea typeface="Gadugi" panose="020B0502040204020203" pitchFamily="34" charset="0"/>
              </a:rPr>
              <a:t>A</a:t>
            </a:r>
            <a:r>
              <a:rPr lang="en-CA" dirty="0">
                <a:solidFill>
                  <a:schemeClr val="accent1"/>
                </a:solidFill>
                <a:latin typeface="+mn-lt"/>
                <a:ea typeface="Gadugi" panose="020B0502040204020203" pitchFamily="34" charset="0"/>
              </a:rPr>
              <a:t>daptive management strategie</a:t>
            </a:r>
            <a:r>
              <a:rPr lang="en-CA" dirty="0">
                <a:solidFill>
                  <a:schemeClr val="accent1"/>
                </a:solidFill>
                <a:ea typeface="Gadugi" panose="020B0502040204020203" pitchFamily="34" charset="0"/>
              </a:rPr>
              <a:t>s.</a:t>
            </a:r>
            <a:endParaRPr lang="en-CA" dirty="0">
              <a:solidFill>
                <a:schemeClr val="accent1"/>
              </a:solidFill>
              <a:latin typeface="+mn-lt"/>
              <a:ea typeface="Gadugi" panose="020B0502040204020203" pitchFamily="34" charset="0"/>
            </a:endParaRPr>
          </a:p>
          <a:p>
            <a:endParaRPr lang="en-CA" dirty="0"/>
          </a:p>
        </p:txBody>
      </p:sp>
      <p:sp>
        <p:nvSpPr>
          <p:cNvPr id="7" name="Title 1">
            <a:extLst>
              <a:ext uri="{FF2B5EF4-FFF2-40B4-BE49-F238E27FC236}">
                <a16:creationId xmlns:a16="http://schemas.microsoft.com/office/drawing/2014/main" id="{CA589D64-E9FD-C069-E627-DB1794A40CDC}"/>
              </a:ext>
            </a:extLst>
          </p:cNvPr>
          <p:cNvSpPr txBox="1">
            <a:spLocks/>
          </p:cNvSpPr>
          <p:nvPr/>
        </p:nvSpPr>
        <p:spPr>
          <a:xfrm>
            <a:off x="4724400" y="372698"/>
            <a:ext cx="3886200" cy="1325563"/>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100" b="1" dirty="0">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8" name="Title 1">
            <a:extLst>
              <a:ext uri="{FF2B5EF4-FFF2-40B4-BE49-F238E27FC236}">
                <a16:creationId xmlns:a16="http://schemas.microsoft.com/office/drawing/2014/main" id="{68637AAA-D931-0135-143A-6C7ABD341B81}"/>
              </a:ext>
            </a:extLst>
          </p:cNvPr>
          <p:cNvSpPr txBox="1">
            <a:spLocks/>
          </p:cNvSpPr>
          <p:nvPr/>
        </p:nvSpPr>
        <p:spPr>
          <a:xfrm>
            <a:off x="685800" y="372697"/>
            <a:ext cx="3886200" cy="1325563"/>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100" b="1" dirty="0">
                <a:solidFill>
                  <a:schemeClr val="accent1"/>
                </a:solidFill>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9" name="Content Placeholder 2">
            <a:extLst>
              <a:ext uri="{FF2B5EF4-FFF2-40B4-BE49-F238E27FC236}">
                <a16:creationId xmlns:a16="http://schemas.microsoft.com/office/drawing/2014/main" id="{E5BFBA46-F5F7-4B7D-BC4F-3DCE2FB0D549}"/>
              </a:ext>
            </a:extLst>
          </p:cNvPr>
          <p:cNvSpPr txBox="1">
            <a:spLocks/>
          </p:cNvSpPr>
          <p:nvPr/>
        </p:nvSpPr>
        <p:spPr>
          <a:xfrm>
            <a:off x="4572000" y="2438400"/>
            <a:ext cx="38862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A" dirty="0">
                <a:ea typeface="Gadugi" panose="020B0502040204020203" pitchFamily="34" charset="0"/>
              </a:rPr>
              <a:t>3. Updating the following upon completion of mining of each open pit: </a:t>
            </a:r>
          </a:p>
          <a:p>
            <a:pPr marL="342900" lvl="1" indent="-342900">
              <a:buFont typeface="+mj-lt"/>
              <a:buAutoNum type="alphaLcParenR"/>
            </a:pPr>
            <a:r>
              <a:rPr lang="en-CA" dirty="0">
                <a:ea typeface="Gadugi" panose="020B0502040204020203" pitchFamily="34" charset="0"/>
              </a:rPr>
              <a:t>Water balance and water quality models, </a:t>
            </a:r>
          </a:p>
          <a:p>
            <a:pPr marL="342900" lvl="1" indent="-342900">
              <a:buFont typeface="+mj-lt"/>
              <a:buAutoNum type="alphaLcParenR"/>
            </a:pPr>
            <a:r>
              <a:rPr lang="en-CA" dirty="0">
                <a:ea typeface="Gadugi" panose="020B0502040204020203" pitchFamily="34" charset="0"/>
              </a:rPr>
              <a:t>Water management plan, </a:t>
            </a:r>
          </a:p>
          <a:p>
            <a:pPr marL="342900" lvl="1" indent="-342900">
              <a:buFont typeface="+mj-lt"/>
              <a:buAutoNum type="alphaLcParenR"/>
            </a:pPr>
            <a:r>
              <a:rPr lang="en-CA" dirty="0">
                <a:ea typeface="Gadugi" panose="020B0502040204020203" pitchFamily="34" charset="0"/>
              </a:rPr>
              <a:t>Interim Closure and Reclamation plan, </a:t>
            </a:r>
          </a:p>
          <a:p>
            <a:pPr marL="342900" lvl="1" indent="-342900">
              <a:buFont typeface="+mj-lt"/>
              <a:buAutoNum type="alphaLcParenR"/>
            </a:pPr>
            <a:r>
              <a:rPr lang="en-CA" dirty="0">
                <a:ea typeface="Gadugi" panose="020B0502040204020203" pitchFamily="34" charset="0"/>
              </a:rPr>
              <a:t>Waste Management Plan, and</a:t>
            </a:r>
          </a:p>
          <a:p>
            <a:pPr marL="342900" lvl="1" indent="-342900">
              <a:buFont typeface="+mj-lt"/>
              <a:buAutoNum type="alphaLcParenR"/>
            </a:pPr>
            <a:r>
              <a:rPr lang="en-CA" dirty="0">
                <a:ea typeface="Gadugi" panose="020B0502040204020203" pitchFamily="34" charset="0"/>
              </a:rPr>
              <a:t>Adaptive management strategies.</a:t>
            </a:r>
          </a:p>
          <a:p>
            <a:endParaRPr lang="en-CA" dirty="0"/>
          </a:p>
        </p:txBody>
      </p:sp>
    </p:spTree>
    <p:extLst>
      <p:ext uri="{BB962C8B-B14F-4D97-AF65-F5344CB8AC3E}">
        <p14:creationId xmlns:p14="http://schemas.microsoft.com/office/powerpoint/2010/main" val="126113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354" y="1609412"/>
            <a:ext cx="4419600" cy="47705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1" i="0" u="none" strike="noStrike" kern="0" cap="none" spc="0" normalizeH="0" baseline="0" noProof="0" dirty="0">
              <a:ln>
                <a:noFill/>
              </a:ln>
              <a:solidFill>
                <a:prstClr val="black"/>
              </a:solidFill>
              <a:effectLst/>
              <a:uLnTx/>
              <a:uFillTx/>
              <a:latin typeface="Calibri"/>
              <a:ea typeface="+mn-ea"/>
              <a:cs typeface="Calibri"/>
            </a:endParaRPr>
          </a:p>
          <a:p>
            <a:pPr marL="285750" indent="-285750">
              <a:buFont typeface="Arial" panose="020B0604020202020204" pitchFamily="34" charset="0"/>
              <a:buChar char="•"/>
            </a:pPr>
            <a:r>
              <a:rPr lang="en-US" sz="1600" dirty="0">
                <a:solidFill>
                  <a:prstClr val="black"/>
                </a:solidFill>
                <a:latin typeface="Calibri" panose="020F0502020204030204" pitchFamily="34" charset="0"/>
                <a:cs typeface="Calibri"/>
              </a:rPr>
              <a:t>Meliadine Lake is extremely important to local Inuit as a source of drinking water, fish, and access to caribou hunting grounds. Preservation of Meliadine Lake is of utmost importance to the KivIA and Inuit of the Kivalliq.</a:t>
            </a:r>
          </a:p>
          <a:p>
            <a:pPr marL="285750" indent="-285750">
              <a:buFont typeface="Arial" panose="020B0604020202020204" pitchFamily="34" charset="0"/>
              <a:buChar char="•"/>
            </a:pPr>
            <a:endParaRPr lang="en-US" sz="1600" dirty="0">
              <a:solidFill>
                <a:prstClr val="black"/>
              </a:solidFill>
              <a:latin typeface="Calibri" panose="020F0502020204030204" pitchFamily="34" charset="0"/>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a:solidFill>
                  <a:prstClr val="black"/>
                </a:solidFill>
                <a:latin typeface="Calibri"/>
                <a:cs typeface="Calibri"/>
              </a:rPr>
              <a:t>The KivIA was assured by the Proponent that the approved dual waterline to Itivia Harbour would diminish the impacts of the project on the lake, by diverting surface contact water away from Meliadine Lake.</a:t>
            </a:r>
          </a:p>
          <a:p>
            <a:pPr marL="742950" lvl="1" indent="-285750">
              <a:buFont typeface="Arial" panose="020B0604020202020204" pitchFamily="34" charset="0"/>
              <a:buChar char="•"/>
            </a:pPr>
            <a:r>
              <a:rPr lang="en-CA" sz="1600" dirty="0">
                <a:latin typeface="Calibri" panose="020F0502020204030204" pitchFamily="34" charset="0"/>
                <a:ea typeface="Times New Roman" panose="02020603050405020304" pitchFamily="18" charset="0"/>
              </a:rPr>
              <a:t> “…</a:t>
            </a:r>
            <a:r>
              <a:rPr lang="en-CA" sz="1600" i="1" dirty="0">
                <a:latin typeface="Calibri" panose="020F0502020204030204" pitchFamily="34" charset="0"/>
                <a:ea typeface="Times New Roman" panose="02020603050405020304" pitchFamily="18" charset="0"/>
              </a:rPr>
              <a:t> with the waterline, we reduced significantly the amount of water going to Meliadine Lake. Some years, it might be zero, and others we might have more, but less than we were originally planning. So overall the impact will be less.”</a:t>
            </a:r>
            <a:r>
              <a:rPr lang="en-CA" sz="1600" baseline="30000" dirty="0">
                <a:latin typeface="Calibri" panose="020F0502020204030204" pitchFamily="34" charset="0"/>
                <a:ea typeface="Times New Roman" panose="02020603050405020304" pitchFamily="18" charset="0"/>
              </a:rPr>
              <a:t> 3</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0" cap="none" spc="0" normalizeH="0" baseline="0" noProof="0" dirty="0">
              <a:ln>
                <a:noFill/>
              </a:ln>
              <a:solidFill>
                <a:prstClr val="black"/>
              </a:solidFill>
              <a:effectLst/>
              <a:uLnTx/>
              <a:uFillTx/>
              <a:latin typeface="Calibri"/>
              <a:ea typeface="+mn-ea"/>
              <a:cs typeface="Calibri"/>
            </a:endParaRPr>
          </a:p>
        </p:txBody>
      </p:sp>
      <p:sp>
        <p:nvSpPr>
          <p:cNvPr id="7" name="Rectangle 6"/>
          <p:cNvSpPr/>
          <p:nvPr/>
        </p:nvSpPr>
        <p:spPr>
          <a:xfrm>
            <a:off x="304800" y="526211"/>
            <a:ext cx="4724400" cy="954107"/>
          </a:xfrm>
          <a:prstGeom prst="rect">
            <a:avLst/>
          </a:prstGeom>
        </p:spPr>
        <p:txBody>
          <a:bodyPr wrap="square">
            <a:spAutoFit/>
          </a:bodyPr>
          <a:lstStyle/>
          <a:p>
            <a:r>
              <a:rPr lang="en-CA" sz="2800" b="1" dirty="0">
                <a:latin typeface="+mn-lt"/>
              </a:rPr>
              <a:t>Discharge of Surface Contact Water to Meliadine Lake </a:t>
            </a:r>
            <a:endParaRPr lang="en-US" sz="2800" dirty="0">
              <a:latin typeface="+mn-lt"/>
            </a:endParaRPr>
          </a:p>
        </p:txBody>
      </p:sp>
      <p:sp>
        <p:nvSpPr>
          <p:cNvPr id="8" name="Rectangle 7"/>
          <p:cNvSpPr/>
          <p:nvPr/>
        </p:nvSpPr>
        <p:spPr>
          <a:xfrm>
            <a:off x="234462" y="6150114"/>
            <a:ext cx="4114800"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000" baseline="30000" dirty="0">
                <a:latin typeface="Calibri" panose="020F0502020204030204" pitchFamily="34" charset="0"/>
                <a:ea typeface="Times New Roman" panose="02020603050405020304" pitchFamily="18" charset="0"/>
                <a:cs typeface="Calibri" panose="020F0502020204030204" pitchFamily="34" charset="0"/>
              </a:rPr>
              <a:t>3</a:t>
            </a:r>
            <a:r>
              <a:rPr lang="en-CA" sz="1000" dirty="0">
                <a:latin typeface="Calibri" panose="020F0502020204030204" pitchFamily="34" charset="0"/>
                <a:ea typeface="Times New Roman" panose="02020603050405020304" pitchFamily="18" charset="0"/>
                <a:cs typeface="Calibri" panose="020F0502020204030204" pitchFamily="34" charset="0"/>
              </a:rPr>
              <a:t>Nunavut Impact Review Board Reconsideration Report and Recommendations for the Saline Effluent Discharge to Marine Environment Proposal- Agnico Eagle Mines Limited’s Meliadine Gold Mine Project, Project Certificate No. 006 NIRB File No. 11MN034, July 2021  </a:t>
            </a:r>
          </a:p>
        </p:txBody>
      </p:sp>
      <p:sp>
        <p:nvSpPr>
          <p:cNvPr id="2" name="TextBox 1">
            <a:extLst>
              <a:ext uri="{FF2B5EF4-FFF2-40B4-BE49-F238E27FC236}">
                <a16:creationId xmlns:a16="http://schemas.microsoft.com/office/drawing/2014/main" id="{60D27136-614B-C78B-053C-F48EC6469143}"/>
              </a:ext>
            </a:extLst>
          </p:cNvPr>
          <p:cNvSpPr txBox="1"/>
          <p:nvPr/>
        </p:nvSpPr>
        <p:spPr>
          <a:xfrm>
            <a:off x="4724400" y="1572816"/>
            <a:ext cx="4419600" cy="47705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1" i="0" u="none" strike="noStrike" kern="0" cap="none" spc="0" normalizeH="0" baseline="0" noProof="0" dirty="0">
              <a:ln>
                <a:noFill/>
              </a:ln>
              <a:solidFill>
                <a:prstClr val="black"/>
              </a:solidFill>
              <a:effectLst/>
              <a:uLnTx/>
              <a:uFillTx/>
              <a:latin typeface="Calibri"/>
              <a:ea typeface="+mn-ea"/>
              <a:cs typeface="Calibri"/>
            </a:endParaRPr>
          </a:p>
          <a:p>
            <a:pPr marL="285750" indent="-285750">
              <a:buFont typeface="Arial" panose="020B0604020202020204" pitchFamily="34" charset="0"/>
              <a:buChar char="•"/>
            </a:pPr>
            <a:r>
              <a:rPr lang="en-US" sz="1600" dirty="0">
                <a:solidFill>
                  <a:schemeClr val="accent1"/>
                </a:solidFill>
                <a:latin typeface="Calibri" panose="020F0502020204030204" pitchFamily="34" charset="0"/>
                <a:cs typeface="Calibri"/>
              </a:rPr>
              <a:t>Meliadine Lake is extremely important to local Inuit as a source of drinking water, fish, and access to caribou hunting grounds. Preservation of Meliadine Lake is of utmost importance to the KivIA and Inuit of the Kivalliq.</a:t>
            </a:r>
          </a:p>
          <a:p>
            <a:pPr marL="285750" indent="-285750">
              <a:buFont typeface="Arial" panose="020B0604020202020204" pitchFamily="34" charset="0"/>
              <a:buChar char="•"/>
            </a:pPr>
            <a:endParaRPr lang="en-US" sz="1600" dirty="0">
              <a:solidFill>
                <a:schemeClr val="accent1"/>
              </a:solidFill>
              <a:latin typeface="Calibri" panose="020F0502020204030204" pitchFamily="34" charset="0"/>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a:solidFill>
                  <a:schemeClr val="accent1"/>
                </a:solidFill>
                <a:latin typeface="Calibri"/>
                <a:cs typeface="Calibri"/>
              </a:rPr>
              <a:t>The KivIA was assured by the Proponent that the approved dual waterline to Itivia Harbour would diminish the impacts of the project on the lake, by diverting surface contact water away from Meliadine Lake.</a:t>
            </a:r>
          </a:p>
          <a:p>
            <a:pPr marL="742950" lvl="1" indent="-285750">
              <a:buFont typeface="Arial" panose="020B0604020202020204" pitchFamily="34" charset="0"/>
              <a:buChar char="•"/>
            </a:pPr>
            <a:r>
              <a:rPr lang="en-CA" sz="1600" dirty="0">
                <a:solidFill>
                  <a:schemeClr val="accent1"/>
                </a:solidFill>
                <a:latin typeface="Calibri" panose="020F0502020204030204" pitchFamily="34" charset="0"/>
                <a:ea typeface="Times New Roman" panose="02020603050405020304" pitchFamily="18" charset="0"/>
              </a:rPr>
              <a:t> “…</a:t>
            </a:r>
            <a:r>
              <a:rPr lang="en-CA" sz="1600" i="1" dirty="0">
                <a:solidFill>
                  <a:schemeClr val="accent1"/>
                </a:solidFill>
                <a:latin typeface="Calibri" panose="020F0502020204030204" pitchFamily="34" charset="0"/>
                <a:ea typeface="Times New Roman" panose="02020603050405020304" pitchFamily="18" charset="0"/>
              </a:rPr>
              <a:t> with the waterline, we reduced significantly the amount of water going to Meliadine Lake. Some years, it might be zero, and others we might have more, but less than we were originally planning. So overall the impact will be less.”</a:t>
            </a:r>
            <a:r>
              <a:rPr lang="en-CA" sz="1600" baseline="30000" dirty="0">
                <a:solidFill>
                  <a:schemeClr val="accent1"/>
                </a:solidFill>
                <a:latin typeface="Calibri" panose="020F0502020204030204" pitchFamily="34" charset="0"/>
                <a:ea typeface="Times New Roman" panose="02020603050405020304" pitchFamily="18" charset="0"/>
              </a:rPr>
              <a:t> 3</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0" cap="none" spc="0" normalizeH="0" baseline="0" noProof="0" dirty="0">
              <a:ln>
                <a:noFill/>
              </a:ln>
              <a:solidFill>
                <a:prstClr val="black"/>
              </a:solidFill>
              <a:effectLst/>
              <a:uLnTx/>
              <a:uFillTx/>
              <a:latin typeface="Calibri"/>
              <a:ea typeface="+mn-ea"/>
              <a:cs typeface="Calibri"/>
            </a:endParaRPr>
          </a:p>
        </p:txBody>
      </p:sp>
      <p:sp>
        <p:nvSpPr>
          <p:cNvPr id="3" name="Rectangle 2">
            <a:extLst>
              <a:ext uri="{FF2B5EF4-FFF2-40B4-BE49-F238E27FC236}">
                <a16:creationId xmlns:a16="http://schemas.microsoft.com/office/drawing/2014/main" id="{A3D551A9-9E5E-9457-193B-3F5C79C547A1}"/>
              </a:ext>
            </a:extLst>
          </p:cNvPr>
          <p:cNvSpPr/>
          <p:nvPr/>
        </p:nvSpPr>
        <p:spPr>
          <a:xfrm>
            <a:off x="4876800" y="6150114"/>
            <a:ext cx="4114800"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000" baseline="300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3</a:t>
            </a:r>
            <a:r>
              <a:rPr lang="en-CA" sz="10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Nunavut Impact Review Board Reconsideration Report and Recommendations for the Saline Effluent Discharge to Marine Environment Proposal- Agnico Eagle Mines Limited’s Meliadine Gold Mine Project, Project Certificate No. 006 NIRB File No. 11MN034, July 2021  </a:t>
            </a:r>
          </a:p>
        </p:txBody>
      </p:sp>
      <p:sp>
        <p:nvSpPr>
          <p:cNvPr id="4" name="Rectangle 3">
            <a:extLst>
              <a:ext uri="{FF2B5EF4-FFF2-40B4-BE49-F238E27FC236}">
                <a16:creationId xmlns:a16="http://schemas.microsoft.com/office/drawing/2014/main" id="{8A13D5D9-1633-A3F3-0737-65241C8EF55D}"/>
              </a:ext>
            </a:extLst>
          </p:cNvPr>
          <p:cNvSpPr/>
          <p:nvPr/>
        </p:nvSpPr>
        <p:spPr>
          <a:xfrm>
            <a:off x="4700954" y="514647"/>
            <a:ext cx="4724400" cy="954107"/>
          </a:xfrm>
          <a:prstGeom prst="rect">
            <a:avLst/>
          </a:prstGeom>
        </p:spPr>
        <p:txBody>
          <a:bodyPr wrap="square">
            <a:spAutoFit/>
          </a:bodyPr>
          <a:lstStyle/>
          <a:p>
            <a:r>
              <a:rPr lang="en-CA" sz="2800" b="1" dirty="0">
                <a:solidFill>
                  <a:schemeClr val="accent1"/>
                </a:solidFill>
                <a:latin typeface="+mn-lt"/>
              </a:rPr>
              <a:t>Discharge of Surface Contact Water to Meliadine Lake </a:t>
            </a:r>
            <a:endParaRPr lang="en-US" sz="2800" dirty="0">
              <a:solidFill>
                <a:schemeClr val="accent1"/>
              </a:solidFill>
              <a:latin typeface="+mn-lt"/>
            </a:endParaRPr>
          </a:p>
        </p:txBody>
      </p:sp>
    </p:spTree>
    <p:extLst>
      <p:ext uri="{BB962C8B-B14F-4D97-AF65-F5344CB8AC3E}">
        <p14:creationId xmlns:p14="http://schemas.microsoft.com/office/powerpoint/2010/main" val="45488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0323" y="1454379"/>
            <a:ext cx="4396154" cy="5078313"/>
          </a:xfrm>
          <a:prstGeom prst="rect">
            <a:avLst/>
          </a:prstGeom>
          <a:noFill/>
        </p:spPr>
        <p:txBody>
          <a:bodyPr wrap="square" rtlCol="0">
            <a:spAutoFit/>
          </a:bodyPr>
          <a:lstStyle/>
          <a:p>
            <a:pPr marL="285750" indent="-285750">
              <a:buFont typeface="Arial" panose="020B0604020202020204" pitchFamily="34" charset="0"/>
              <a:buChar char="•"/>
            </a:pPr>
            <a:r>
              <a:rPr lang="en-CA" dirty="0">
                <a:solidFill>
                  <a:schemeClr val="accent1"/>
                </a:solidFill>
              </a:rPr>
              <a:t>The Water Quality Water Balance Models present a significant increase in discharge to Meliadine Lake, even with the operational waterline to Itivia Harbour.</a:t>
            </a:r>
          </a:p>
          <a:p>
            <a:pPr marL="285750" indent="-285750">
              <a:buFont typeface="Arial" panose="020B0604020202020204" pitchFamily="34" charset="0"/>
              <a:buChar char="•"/>
            </a:pPr>
            <a:endParaRPr lang="en-CA" dirty="0">
              <a:solidFill>
                <a:schemeClr val="accent1"/>
              </a:solidFill>
            </a:endParaRPr>
          </a:p>
          <a:p>
            <a:pPr marL="285750" indent="-285750">
              <a:buFont typeface="Arial" panose="020B0604020202020204" pitchFamily="34" charset="0"/>
              <a:buChar char="•"/>
            </a:pPr>
            <a:r>
              <a:rPr lang="en-CA" dirty="0">
                <a:solidFill>
                  <a:schemeClr val="accent1"/>
                </a:solidFill>
              </a:rPr>
              <a:t>The </a:t>
            </a:r>
            <a:r>
              <a:rPr lang="en-CA" dirty="0" err="1">
                <a:solidFill>
                  <a:schemeClr val="accent1"/>
                </a:solidFill>
              </a:rPr>
              <a:t>KivIA</a:t>
            </a:r>
            <a:r>
              <a:rPr lang="en-CA" dirty="0">
                <a:solidFill>
                  <a:schemeClr val="accent1"/>
                </a:solidFill>
              </a:rPr>
              <a:t> recommends that a condition is added to the Water Licence, limiting discharge of contact water to Meliadine Lake to 1.1 million m</a:t>
            </a:r>
            <a:r>
              <a:rPr lang="en-CA" baseline="30000" dirty="0">
                <a:solidFill>
                  <a:schemeClr val="accent1"/>
                </a:solidFill>
              </a:rPr>
              <a:t>3 </a:t>
            </a:r>
            <a:r>
              <a:rPr lang="en-CA" dirty="0">
                <a:solidFill>
                  <a:schemeClr val="accent1"/>
                </a:solidFill>
              </a:rPr>
              <a:t> annually</a:t>
            </a:r>
          </a:p>
          <a:p>
            <a:pPr marL="285750" indent="-285750">
              <a:buFont typeface="Arial" panose="020B0604020202020204" pitchFamily="34" charset="0"/>
              <a:buChar char="•"/>
            </a:pPr>
            <a:endParaRPr lang="en-CA" dirty="0">
              <a:solidFill>
                <a:schemeClr val="accent1"/>
              </a:solidFill>
            </a:endParaRPr>
          </a:p>
          <a:p>
            <a:pPr marL="285750" indent="-285750">
              <a:buFont typeface="Arial" panose="020B0604020202020204" pitchFamily="34" charset="0"/>
              <a:buChar char="•"/>
            </a:pPr>
            <a:r>
              <a:rPr lang="en-CA" dirty="0">
                <a:solidFill>
                  <a:schemeClr val="accent1"/>
                </a:solidFill>
              </a:rPr>
              <a:t>The maximum discharge to date was 1.03 million cubic metres in 2020, when concerns were raised by the community about impacts to the lake</a:t>
            </a:r>
          </a:p>
          <a:p>
            <a:pPr marL="285750" indent="-285750">
              <a:buFont typeface="Arial" panose="020B0604020202020204" pitchFamily="34" charset="0"/>
              <a:buChar char="•"/>
            </a:pPr>
            <a:endParaRPr lang="en-CA" dirty="0">
              <a:solidFill>
                <a:schemeClr val="accent1"/>
              </a:solidFill>
            </a:endParaRPr>
          </a:p>
          <a:p>
            <a:pPr marL="285750" indent="-285750">
              <a:buFont typeface="Arial" panose="020B0604020202020204" pitchFamily="34" charset="0"/>
              <a:buChar char="•"/>
            </a:pPr>
            <a:r>
              <a:rPr lang="en-CA" dirty="0">
                <a:solidFill>
                  <a:schemeClr val="accent1"/>
                </a:solidFill>
              </a:rPr>
              <a:t>Limits to the annual discharge volumes will help minimize the impacts of mining to Meliadine Lake</a:t>
            </a:r>
          </a:p>
        </p:txBody>
      </p:sp>
      <p:sp>
        <p:nvSpPr>
          <p:cNvPr id="2" name="Rectangle 1">
            <a:extLst>
              <a:ext uri="{FF2B5EF4-FFF2-40B4-BE49-F238E27FC236}">
                <a16:creationId xmlns:a16="http://schemas.microsoft.com/office/drawing/2014/main" id="{41EC911D-B324-9CFA-EEF8-1207C9FB3128}"/>
              </a:ext>
            </a:extLst>
          </p:cNvPr>
          <p:cNvSpPr/>
          <p:nvPr/>
        </p:nvSpPr>
        <p:spPr>
          <a:xfrm>
            <a:off x="304800" y="526211"/>
            <a:ext cx="4724400" cy="954107"/>
          </a:xfrm>
          <a:prstGeom prst="rect">
            <a:avLst/>
          </a:prstGeom>
        </p:spPr>
        <p:txBody>
          <a:bodyPr wrap="square">
            <a:spAutoFit/>
          </a:bodyPr>
          <a:lstStyle/>
          <a:p>
            <a:r>
              <a:rPr lang="en-CA" sz="2800" b="1" dirty="0">
                <a:solidFill>
                  <a:schemeClr val="accent1"/>
                </a:solidFill>
                <a:latin typeface="+mn-lt"/>
              </a:rPr>
              <a:t>Discharge of Surface Contact Water to Meliadine Lake </a:t>
            </a:r>
            <a:endParaRPr lang="en-US" sz="2800" dirty="0">
              <a:solidFill>
                <a:schemeClr val="accent1"/>
              </a:solidFill>
              <a:latin typeface="+mn-lt"/>
            </a:endParaRPr>
          </a:p>
        </p:txBody>
      </p:sp>
      <p:sp>
        <p:nvSpPr>
          <p:cNvPr id="3" name="Rectangle 2">
            <a:extLst>
              <a:ext uri="{FF2B5EF4-FFF2-40B4-BE49-F238E27FC236}">
                <a16:creationId xmlns:a16="http://schemas.microsoft.com/office/drawing/2014/main" id="{BD88B240-DFF0-585E-89A6-BD301BD2A4AC}"/>
              </a:ext>
            </a:extLst>
          </p:cNvPr>
          <p:cNvSpPr/>
          <p:nvPr/>
        </p:nvSpPr>
        <p:spPr>
          <a:xfrm>
            <a:off x="4700954" y="514647"/>
            <a:ext cx="4724400" cy="954107"/>
          </a:xfrm>
          <a:prstGeom prst="rect">
            <a:avLst/>
          </a:prstGeom>
        </p:spPr>
        <p:txBody>
          <a:bodyPr wrap="square">
            <a:spAutoFit/>
          </a:bodyPr>
          <a:lstStyle/>
          <a:p>
            <a:r>
              <a:rPr lang="en-CA" sz="2800" b="1" dirty="0">
                <a:latin typeface="+mn-lt"/>
              </a:rPr>
              <a:t>Discharge of Surface Contact Water to Meliadine Lake </a:t>
            </a:r>
            <a:endParaRPr lang="en-US" sz="2800" dirty="0">
              <a:latin typeface="+mn-lt"/>
            </a:endParaRPr>
          </a:p>
        </p:txBody>
      </p:sp>
      <p:sp>
        <p:nvSpPr>
          <p:cNvPr id="7" name="TextBox 6">
            <a:extLst>
              <a:ext uri="{FF2B5EF4-FFF2-40B4-BE49-F238E27FC236}">
                <a16:creationId xmlns:a16="http://schemas.microsoft.com/office/drawing/2014/main" id="{591C85CE-3220-B47E-8687-F051EBACF5AF}"/>
              </a:ext>
            </a:extLst>
          </p:cNvPr>
          <p:cNvSpPr txBox="1"/>
          <p:nvPr/>
        </p:nvSpPr>
        <p:spPr>
          <a:xfrm>
            <a:off x="4572000" y="1454380"/>
            <a:ext cx="4396154" cy="5078313"/>
          </a:xfrm>
          <a:prstGeom prst="rect">
            <a:avLst/>
          </a:prstGeom>
          <a:noFill/>
        </p:spPr>
        <p:txBody>
          <a:bodyPr wrap="square" rtlCol="0">
            <a:spAutoFit/>
          </a:bodyPr>
          <a:lstStyle/>
          <a:p>
            <a:pPr marL="285750" indent="-285750">
              <a:buFont typeface="Arial" panose="020B0604020202020204" pitchFamily="34" charset="0"/>
              <a:buChar char="•"/>
            </a:pPr>
            <a:r>
              <a:rPr lang="en-CA" dirty="0"/>
              <a:t>The Water Quality Water Balance Models present a significant increase in discharge to Meliadine Lake, even with the operational waterline to Itivia Harbour.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The </a:t>
            </a:r>
            <a:r>
              <a:rPr lang="en-CA" dirty="0" err="1"/>
              <a:t>KivIA</a:t>
            </a:r>
            <a:r>
              <a:rPr lang="en-CA" dirty="0"/>
              <a:t> recommends that a condition is added to the Water Licence, limiting discharge of contact water to Meliadine Lake to 1.1 million m</a:t>
            </a:r>
            <a:r>
              <a:rPr lang="en-CA" baseline="30000" dirty="0"/>
              <a:t>3 </a:t>
            </a:r>
            <a:r>
              <a:rPr lang="en-CA" dirty="0"/>
              <a:t> annually</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The maximum discharge to date was 1.03 million cubic metres in 2020, when concerns were raised by the community about impacts to the lake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Limits to the annual discharge volumes will help minimize the impacts of mining to Meliadine Lake</a:t>
            </a:r>
          </a:p>
        </p:txBody>
      </p:sp>
    </p:spTree>
    <p:extLst>
      <p:ext uri="{BB962C8B-B14F-4D97-AF65-F5344CB8AC3E}">
        <p14:creationId xmlns:p14="http://schemas.microsoft.com/office/powerpoint/2010/main" val="3599668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WL_ClientCodeColumn xmlns="408d6d88-2152-46a3-847f-cf5cebac05e8">36777</CWL_ClientCodeColumn>
    <CWL_ReviewDateColumn xmlns="408D6D88-2152-46A3-847F-CF5CEBAC05E8" xsi:nil="true"/>
    <CWL_DocumentTypeColumn xmlns="408d6d88-2152-46a3-847f-cf5cebac05e8">11</CWL_DocumentTypeColumn>
    <CWL_PracticeAreaNameColumn xmlns="408d6d88-2152-46a3-847f-cf5cebac05e8">26</CWL_PracticeAreaNameColumn>
    <CWL_ClientNameColumn xmlns="408d6d88-2152-46a3-847f-cf5cebac05e8">36777</CWL_ClientNameColumn>
    <CWL_MatterCodeColumn xmlns="408d6d88-2152-46a3-847f-cf5cebac05e8">83162</CWL_MatterCodeColumn>
    <CWL_CounterpartColumn xmlns="408d6d88-2152-46a3-847f-cf5cebac05e8" xsi:nil="true"/>
    <CWL_PartColumn xmlns="408d6d88-2152-46a3-847f-cf5cebac05e8" xsi:nil="true"/>
    <CWL_SourceColumn xmlns="408d6d88-2152-46a3-847f-cf5cebac05e8" xsi:nil="true"/>
    <CWL_CommentColumn xmlns="408d6d88-2152-46a3-847f-cf5cebac05e8" xsi:nil="true"/>
    <CWL_DocumentDateColumn xmlns="408D6D88-2152-46A3-847F-CF5CEBAC05E8">2023-08-09T16:35:13+00:00</CWL_DocumentDateColumn>
    <CWL_MatterNameColumn xmlns="408d6d88-2152-46a3-847f-cf5cebac05e8">83162</CWL_MatterNameColumn>
    <CWL_StatusColumn xmlns="408d6d88-2152-46a3-847f-cf5cebac05e8">17</CWL_StatusColumn>
    <CWL_TagsNote xmlns="408d6d88-2152-46a3-847f-cf5cebac05e8">
      <Terms xmlns="http://schemas.microsoft.com/office/infopath/2007/PartnerControls"/>
    </CWL_TagsNote>
    <TaxCatchAll xmlns="c37bc01c-2af7-49f3-8037-dcbc7db99f38"/>
    <_dlc_DocId xmlns="c37bc01c-2af7-49f3-8037-dcbc7db99f38">6397011</_dlc_DocId>
    <_dlc_DocIdUrl xmlns="c37bc01c-2af7-49f3-8037-dcbc7db99f38">
      <Url>http://tmdm.tmlawyers.com/sites/034/83162/_layouts/15/DocIdRedir.aspx?ID=6397011</Url>
      <Description>6397011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With Template" ma:contentTypeID="0x010100C82DED11ECA946019B58EB2B402418E600F0B8815F1A2D42C5B17393556548DC7000AE1D8804E04D4F4E856D209CDBDEACEF" ma:contentTypeVersion="0" ma:contentTypeDescription="Allows user to select template from available." ma:contentTypeScope="" ma:versionID="275a7eb142505a46dfbc7f34b5d92cc0">
  <xsd:schema xmlns:xsd="http://www.w3.org/2001/XMLSchema" xmlns:xs="http://www.w3.org/2001/XMLSchema" xmlns:p="http://schemas.microsoft.com/office/2006/metadata/properties" xmlns:ns2="408d6d88-2152-46a3-847f-cf5cebac05e8" xmlns:ns3="408D6D88-2152-46A3-847F-CF5CEBAC05E8" xmlns:ns4="c37bc01c-2af7-49f3-8037-dcbc7db99f38" targetNamespace="http://schemas.microsoft.com/office/2006/metadata/properties" ma:root="true" ma:fieldsID="8d028bdbdc6adb747ad3889359e7cc20" ns2:_="" ns3:_="" ns4:_="">
    <xsd:import namespace="408d6d88-2152-46a3-847f-cf5cebac05e8"/>
    <xsd:import namespace="408D6D88-2152-46A3-847F-CF5CEBAC05E8"/>
    <xsd:import namespace="c37bc01c-2af7-49f3-8037-dcbc7db99f38"/>
    <xsd:element name="properties">
      <xsd:complexType>
        <xsd:sequence>
          <xsd:element name="documentManagement">
            <xsd:complexType>
              <xsd:all>
                <xsd:element ref="ns2:CWL_ClientCodeColumn"/>
                <xsd:element ref="ns2:CWL_ClientNameColumn"/>
                <xsd:element ref="ns2:CWL_MatterCodeColumn"/>
                <xsd:element ref="ns2:CWL_MatterNameColumn"/>
                <xsd:element ref="ns2:CWL_PracticeAreaNameColumn"/>
                <xsd:element ref="ns2:CWL_CounterpartColumn" minOccurs="0"/>
                <xsd:element ref="ns2:CWL_PartColumn" minOccurs="0"/>
                <xsd:element ref="ns2:CWL_DocumentTypeColumn"/>
                <xsd:element ref="ns3:CWL_DocumentDateColumn" minOccurs="0"/>
                <xsd:element ref="ns3:CWL_ReviewDateColumn" minOccurs="0"/>
                <xsd:element ref="ns2:CWL_CommentColumn" minOccurs="0"/>
                <xsd:element ref="ns2:CWL_SourceColumn" minOccurs="0"/>
                <xsd:element ref="ns2:CWL_StatusColumn"/>
                <xsd:element ref="ns2:CWL_TagsNote" minOccurs="0"/>
                <xsd:element ref="ns4:_dlc_DocId" minOccurs="0"/>
                <xsd:element ref="ns4:_dlc_DocIdUrl" minOccurs="0"/>
                <xsd:element ref="ns4:_dlc_DocIdPersistI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d6d88-2152-46a3-847f-cf5cebac05e8" elementFormDefault="qualified">
    <xsd:import namespace="http://schemas.microsoft.com/office/2006/documentManagement/types"/>
    <xsd:import namespace="http://schemas.microsoft.com/office/infopath/2007/PartnerControls"/>
    <xsd:element name="CWL_ClientCodeColumn" ma:index="8" ma:displayName="Client Code" ma:default="36777" ma:hidden="true" ma:internalName="CWL_ClientCodeColumn">
      <xsd:simpleType>
        <xsd:restriction base="dms:Unknown"/>
      </xsd:simpleType>
    </xsd:element>
    <xsd:element name="CWL_ClientNameColumn" ma:index="9" ma:displayName="Client Name" ma:default="36777" ma:hidden="true" ma:internalName="CWL_ClientNameColumn">
      <xsd:simpleType>
        <xsd:restriction base="dms:Unknown"/>
      </xsd:simpleType>
    </xsd:element>
    <xsd:element name="CWL_MatterCodeColumn" ma:index="10" ma:displayName="Matter Code" ma:default="83162" ma:hidden="true" ma:internalName="CWL_MatterCodeColumn">
      <xsd:simpleType>
        <xsd:restriction base="dms:Unknown"/>
      </xsd:simpleType>
    </xsd:element>
    <xsd:element name="CWL_MatterNameColumn" ma:index="11" ma:displayName="Matter Name" ma:default="83162" ma:hidden="true" ma:internalName="CWL_MatterNameColumn">
      <xsd:simpleType>
        <xsd:restriction base="dms:Unknown"/>
      </xsd:simpleType>
    </xsd:element>
    <xsd:element name="CWL_PracticeAreaNameColumn" ma:index="12" ma:displayName="Practice Area" ma:default="26" ma:hidden="true" ma:internalName="CWL_PracticeAreaNameColumn">
      <xsd:simpleType>
        <xsd:restriction base="dms:Unknown"/>
      </xsd:simpleType>
    </xsd:element>
    <xsd:element name="CWL_CounterpartColumn" ma:index="13" nillable="true" ma:displayName="Counterparties" ma:default="" ma:hidden="true" ma:internalName="CWL_CounterpartColumn">
      <xsd:simpleType>
        <xsd:restriction base="dms:Unknown"/>
      </xsd:simpleType>
    </xsd:element>
    <xsd:element name="CWL_PartColumn" ma:index="14" nillable="true" ma:displayName="Other Parties" ma:default="" ma:hidden="true" ma:internalName="CWL_PartColumn">
      <xsd:simpleType>
        <xsd:restriction base="dms:Unknown"/>
      </xsd:simpleType>
    </xsd:element>
    <xsd:element name="CWL_DocumentTypeColumn" ma:index="15" ma:displayName="Document Type" ma:default="11" ma:hidden="true" ma:internalName="CWL_DocumentTypeColumn">
      <xsd:simpleType>
        <xsd:restriction base="dms:Unknown"/>
      </xsd:simpleType>
    </xsd:element>
    <xsd:element name="CWL_CommentColumn" ma:index="18" nillable="true" ma:displayName="Comment" ma:internalName="CWL_CommentColumn">
      <xsd:simpleType>
        <xsd:restriction base="dms:Text"/>
      </xsd:simpleType>
    </xsd:element>
    <xsd:element name="CWL_SourceColumn" ma:index="19" nillable="true" ma:displayName="Source" ma:internalName="CWL_SourceColumn">
      <xsd:simpleType>
        <xsd:restriction base="dms:Text"/>
      </xsd:simpleType>
    </xsd:element>
    <xsd:element name="CWL_StatusColumn" ma:index="20" ma:displayName="Status" ma:default="17" ma:hidden="true" ma:internalName="CWL_StatusColumn">
      <xsd:simpleType>
        <xsd:restriction base="dms:Unknown"/>
      </xsd:simpleType>
    </xsd:element>
    <xsd:element name="CWL_TagsNote" ma:index="21" nillable="true" ma:taxonomy="true" ma:internalName="CWL_TagsNote" ma:taxonomyFieldName="CWL_Tags" ma:displayName="Labels" ma:fieldId="{3ba3d898-bb17-4b40-8825-8b70f072a47f}" ma:taxonomyMulti="true" ma:sspId="9eea9b96-ff80-4f60-a0e8-847d62839b04" ma:termSetId="fff1a8ef-0683-4a9f-8229-65037c05d5b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D6D88-2152-46A3-847F-CF5CEBAC05E8" elementFormDefault="qualified">
    <xsd:import namespace="http://schemas.microsoft.com/office/2006/documentManagement/types"/>
    <xsd:import namespace="http://schemas.microsoft.com/office/infopath/2007/PartnerControls"/>
    <xsd:element name="CWL_DocumentDateColumn" ma:index="16" nillable="true" ma:displayName="Document Date" ma:default="[today]" ma:description="" ma:format="DateOnly" ma:internalName="CWL_DocumentDateColumn">
      <xsd:simpleType>
        <xsd:restriction base="dms:DateTime"/>
      </xsd:simpleType>
    </xsd:element>
    <xsd:element name="CWL_ReviewDateColumn" ma:index="17" nillable="true" ma:displayName="Review Date" ma:description="" ma:format="DateOnly" ma:internalName="CWL_ReviewDateColum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37bc01c-2af7-49f3-8037-dcbc7db99f38"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b235e164-c4bf-407e-bece-36596093946b}" ma:internalName="TaxCatchAll" ma:showField="CatchAllData" ma:web="c37bc01c-2af7-49f3-8037-dcbc7db99f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AC73B8-E9EC-4B0A-A215-884689D0E8E5}">
  <ds:schemaRefs>
    <ds:schemaRef ds:uri="http://schemas.microsoft.com/sharepoint/v3/contenttype/forms"/>
  </ds:schemaRefs>
</ds:datastoreItem>
</file>

<file path=customXml/itemProps2.xml><?xml version="1.0" encoding="utf-8"?>
<ds:datastoreItem xmlns:ds="http://schemas.openxmlformats.org/officeDocument/2006/customXml" ds:itemID="{4508B7ED-845E-44AD-B6D1-05F46F230DAE}">
  <ds:schemaRefs>
    <ds:schemaRef ds:uri="http://schemas.microsoft.com/office/infopath/2007/PartnerControls"/>
    <ds:schemaRef ds:uri="408D6D88-2152-46A3-847F-CF5CEBAC05E8"/>
    <ds:schemaRef ds:uri="http://purl.org/dc/terms/"/>
    <ds:schemaRef ds:uri="c37bc01c-2af7-49f3-8037-dcbc7db99f38"/>
    <ds:schemaRef ds:uri="http://schemas.microsoft.com/office/2006/documentManagement/types"/>
    <ds:schemaRef ds:uri="http://schemas.openxmlformats.org/package/2006/metadata/core-properties"/>
    <ds:schemaRef ds:uri="408d6d88-2152-46a3-847f-cf5cebac05e8"/>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AD1AEAD-2845-40C5-9240-575440E39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d6d88-2152-46a3-847f-cf5cebac05e8"/>
    <ds:schemaRef ds:uri="408D6D88-2152-46A3-847F-CF5CEBAC05E8"/>
    <ds:schemaRef ds:uri="c37bc01c-2af7-49f3-8037-dcbc7db99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73290C5-8C20-4457-8A7F-989B6FA8B57C}">
  <ds:schemaRefs>
    <ds:schemaRef ds:uri="http://schemas.microsoft.com/office/2006/metadata/customXsn"/>
  </ds:schemaRefs>
</ds:datastoreItem>
</file>

<file path=customXml/itemProps5.xml><?xml version="1.0" encoding="utf-8"?>
<ds:datastoreItem xmlns:ds="http://schemas.openxmlformats.org/officeDocument/2006/customXml" ds:itemID="{B14912B2-F9EC-46D7-899C-7F7F1E68678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Retrospect</Template>
  <TotalTime>960</TotalTime>
  <Words>1582</Words>
  <Application>Microsoft Office PowerPoint</Application>
  <PresentationFormat>On-screen Show (4:3)</PresentationFormat>
  <Paragraphs>136</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Gadugi</vt:lpstr>
      <vt:lpstr>Wingdings</vt:lpstr>
      <vt:lpstr>Office Theme</vt:lpstr>
      <vt:lpstr>PowerPoint Presentation</vt:lpstr>
      <vt:lpstr>Our Mandate and Objectives</vt:lpstr>
      <vt:lpstr>KivIA’s Objectives in this Environmental Assessment</vt:lpstr>
      <vt:lpstr>Information Requests and Technical Comments</vt:lpstr>
      <vt:lpstr>In-Pit Disposal of Tailings and/or Waste Rock  </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Gilson</dc:creator>
  <cp:lastModifiedBy>Matt McDougall</cp:lastModifiedBy>
  <cp:revision>85</cp:revision>
  <cp:lastPrinted>2023-08-21T12:36:24Z</cp:lastPrinted>
  <dcterms:created xsi:type="dcterms:W3CDTF">2023-08-01T21:24:35Z</dcterms:created>
  <dcterms:modified xsi:type="dcterms:W3CDTF">2023-10-02T16:46:10Z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0x010100C82DED11ECA946019B58EB2B402418E600F0B8815F1A2D42C5B17393556548DC7000AE1D8804E04D4F4E856D209CDBDEACEF</vt:lpwstr>
  </property>
  <property fmtid="{D5CDD505-2E9C-101B-9397-08002B2CF9AE}" pid="3" name="Created">
    <vt:filetime>2021-05-25T00:00:00Z</vt:filetime>
  </property>
  <property fmtid="{D5CDD505-2E9C-101B-9397-08002B2CF9AE}" pid="4" name="Creator">
    <vt:lpwstr>Acrobat PDFMaker 19 for PowerPoint</vt:lpwstr>
  </property>
  <property fmtid="{D5CDD505-2E9C-101B-9397-08002B2CF9AE}" pid="5" name="LastSaved">
    <vt:filetime>2023-08-01T00:00:00Z</vt:filetime>
  </property>
  <property fmtid="{D5CDD505-2E9C-101B-9397-08002B2CF9AE}" pid="6" name="Producer">
    <vt:lpwstr>Adobe PDF Library 19.12.66</vt:lpwstr>
  </property>
  <property fmtid="{D5CDD505-2E9C-101B-9397-08002B2CF9AE}" pid="7" name="CWDocID">
    <vt:lpwstr>6431292</vt:lpwstr>
  </property>
  <property fmtid="{D5CDD505-2E9C-101B-9397-08002B2CF9AE}" pid="8" name="CWVersion">
    <vt:lpwstr>0.1</vt:lpwstr>
  </property>
  <property fmtid="{D5CDD505-2E9C-101B-9397-08002B2CF9AE}" pid="9" name="_dlc_DocIdItemGuid">
    <vt:lpwstr>0d388542-ff0e-42eb-8319-f45367f00695</vt:lpwstr>
  </property>
  <property fmtid="{D5CDD505-2E9C-101B-9397-08002B2CF9AE}" pid="10" name="CWL_EmailMessageIdColumn">
    <vt:lpwstr>&lt;@&gt;</vt:lpwstr>
  </property>
  <property fmtid="{D5CDD505-2E9C-101B-9397-08002B2CF9AE}" pid="11" name="CWL_Tags">
    <vt:lpwstr/>
  </property>
</Properties>
</file>