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711" r:id="rId6"/>
  </p:sldMasterIdLst>
  <p:notesMasterIdLst>
    <p:notesMasterId r:id="rId18"/>
  </p:notesMasterIdLst>
  <p:handoutMasterIdLst>
    <p:handoutMasterId r:id="rId19"/>
  </p:handoutMasterIdLst>
  <p:sldIdLst>
    <p:sldId id="256" r:id="rId7"/>
    <p:sldId id="257" r:id="rId8"/>
    <p:sldId id="258" r:id="rId9"/>
    <p:sldId id="281" r:id="rId10"/>
    <p:sldId id="329" r:id="rId11"/>
    <p:sldId id="330" r:id="rId12"/>
    <p:sldId id="331" r:id="rId13"/>
    <p:sldId id="327" r:id="rId14"/>
    <p:sldId id="326" r:id="rId15"/>
    <p:sldId id="332" r:id="rId16"/>
    <p:sldId id="328" r:id="rId17"/>
  </p:sldIdLst>
  <p:sldSz cx="9144000" cy="6858000" type="screen4x3"/>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9ED6"/>
    <a:srgbClr val="7CAFDD"/>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4"/>
  </p:normalViewPr>
  <p:slideViewPr>
    <p:cSldViewPr>
      <p:cViewPr varScale="1">
        <p:scale>
          <a:sx n="107" d="100"/>
          <a:sy n="107" d="100"/>
        </p:scale>
        <p:origin x="1734"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E3096D-C6AF-4109-A47F-62A4C8702D81}"/>
              </a:ext>
            </a:extLst>
          </p:cNvPr>
          <p:cNvSpPr>
            <a:spLocks noGrp="1"/>
          </p:cNvSpPr>
          <p:nvPr>
            <p:ph type="hdr" sz="quarter"/>
          </p:nvPr>
        </p:nvSpPr>
        <p:spPr>
          <a:xfrm>
            <a:off x="0" y="0"/>
            <a:ext cx="4002088" cy="35083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397952FD-E00B-44AC-B924-468D51126573}"/>
              </a:ext>
            </a:extLst>
          </p:cNvPr>
          <p:cNvSpPr>
            <a:spLocks noGrp="1"/>
          </p:cNvSpPr>
          <p:nvPr>
            <p:ph type="dt" sz="quarter" idx="1"/>
          </p:nvPr>
        </p:nvSpPr>
        <p:spPr>
          <a:xfrm>
            <a:off x="5232400" y="0"/>
            <a:ext cx="4002088" cy="350838"/>
          </a:xfrm>
          <a:prstGeom prst="rect">
            <a:avLst/>
          </a:prstGeom>
        </p:spPr>
        <p:txBody>
          <a:bodyPr vert="horz" lIns="91440" tIns="45720" rIns="91440" bIns="45720" rtlCol="0"/>
          <a:lstStyle>
            <a:lvl1pPr algn="r">
              <a:defRPr sz="1200"/>
            </a:lvl1pPr>
          </a:lstStyle>
          <a:p>
            <a:fld id="{E0A5F195-5FBF-4995-B4FB-31E05F68CA27}" type="datetimeFigureOut">
              <a:rPr lang="en-CA" smtClean="0"/>
              <a:t>2023-10-05</a:t>
            </a:fld>
            <a:endParaRPr lang="en-CA"/>
          </a:p>
        </p:txBody>
      </p:sp>
      <p:sp>
        <p:nvSpPr>
          <p:cNvPr id="4" name="Footer Placeholder 3">
            <a:extLst>
              <a:ext uri="{FF2B5EF4-FFF2-40B4-BE49-F238E27FC236}">
                <a16:creationId xmlns:a16="http://schemas.microsoft.com/office/drawing/2014/main" id="{0E8288C9-81B6-4CF3-9B0E-8E4B01FA3802}"/>
              </a:ext>
            </a:extLst>
          </p:cNvPr>
          <p:cNvSpPr>
            <a:spLocks noGrp="1"/>
          </p:cNvSpPr>
          <p:nvPr>
            <p:ph type="ftr" sz="quarter" idx="2"/>
          </p:nvPr>
        </p:nvSpPr>
        <p:spPr>
          <a:xfrm>
            <a:off x="0" y="6659563"/>
            <a:ext cx="4002088" cy="35083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DA35C117-7094-4975-8D28-8D4E6C8F8DC1}"/>
              </a:ext>
            </a:extLst>
          </p:cNvPr>
          <p:cNvSpPr>
            <a:spLocks noGrp="1"/>
          </p:cNvSpPr>
          <p:nvPr>
            <p:ph type="sldNum" sz="quarter" idx="3"/>
          </p:nvPr>
        </p:nvSpPr>
        <p:spPr>
          <a:xfrm>
            <a:off x="5232400" y="6659563"/>
            <a:ext cx="4002088" cy="350837"/>
          </a:xfrm>
          <a:prstGeom prst="rect">
            <a:avLst/>
          </a:prstGeom>
        </p:spPr>
        <p:txBody>
          <a:bodyPr vert="horz" lIns="91440" tIns="45720" rIns="91440" bIns="45720" rtlCol="0" anchor="b"/>
          <a:lstStyle>
            <a:lvl1pPr algn="r">
              <a:defRPr sz="1200"/>
            </a:lvl1pPr>
          </a:lstStyle>
          <a:p>
            <a:fld id="{A17B7E73-9DBF-45CA-A53D-B3B73FE84317}" type="slidenum">
              <a:rPr lang="en-CA" smtClean="0"/>
              <a:t>‹#›</a:t>
            </a:fld>
            <a:endParaRPr lang="en-CA"/>
          </a:p>
        </p:txBody>
      </p:sp>
    </p:spTree>
    <p:extLst>
      <p:ext uri="{BB962C8B-B14F-4D97-AF65-F5344CB8AC3E}">
        <p14:creationId xmlns:p14="http://schemas.microsoft.com/office/powerpoint/2010/main" val="571573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09042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2830" tIns="46415" rIns="92830" bIns="46415">
            <a:normAutofit fontScale="25000" lnSpcReduction="20000"/>
          </a:bodyPr>
          <a:lstStyle/>
          <a:p>
            <a:endParaRPr dirty="0"/>
          </a:p>
        </p:txBody>
      </p:sp>
    </p:spTree>
    <p:extLst>
      <p:ext uri="{BB962C8B-B14F-4D97-AF65-F5344CB8AC3E}">
        <p14:creationId xmlns:p14="http://schemas.microsoft.com/office/powerpoint/2010/main" val="3190172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2830" tIns="46415" rIns="92830" bIns="46415">
            <a:normAutofit fontScale="25000" lnSpcReduction="20000"/>
          </a:bodyPr>
          <a:lstStyle/>
          <a:p>
            <a:endParaRPr/>
          </a:p>
        </p:txBody>
      </p:sp>
    </p:spTree>
    <p:extLst>
      <p:ext uri="{BB962C8B-B14F-4D97-AF65-F5344CB8AC3E}">
        <p14:creationId xmlns:p14="http://schemas.microsoft.com/office/powerpoint/2010/main" val="1456152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2830" tIns="46415" rIns="92830" bIns="46415">
            <a:normAutofit fontScale="25000" lnSpcReduction="20000"/>
          </a:bodyPr>
          <a:lstStyle/>
          <a:p>
            <a:endParaRPr/>
          </a:p>
        </p:txBody>
      </p:sp>
    </p:spTree>
    <p:extLst>
      <p:ext uri="{BB962C8B-B14F-4D97-AF65-F5344CB8AC3E}">
        <p14:creationId xmlns:p14="http://schemas.microsoft.com/office/powerpoint/2010/main" val="944085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1650" y="876300"/>
            <a:ext cx="3152775" cy="2365375"/>
          </a:xfrm>
          <a:prstGeom prst="rect">
            <a:avLst/>
          </a:prstGeom>
          <a:noFill/>
          <a:ln w="12700">
            <a:solidFill>
              <a:prstClr val="black"/>
            </a:solidFill>
          </a:ln>
        </p:spPr>
      </p:sp>
      <p:sp>
        <p:nvSpPr>
          <p:cNvPr id="3" name="Notes Placeholder 2"/>
          <p:cNvSpPr>
            <a:spLocks noGrp="1"/>
          </p:cNvSpPr>
          <p:nvPr>
            <p:ph type="body" idx="1"/>
          </p:nvPr>
        </p:nvSpPr>
        <p:spPr>
          <a:xfrm>
            <a:off x="923925" y="3373438"/>
            <a:ext cx="7388225" cy="2760662"/>
          </a:xfrm>
          <a:prstGeom prst="rect">
            <a:avLst/>
          </a:prstGeom>
        </p:spPr>
        <p:txBody>
          <a:bodyPr/>
          <a:lstStyle/>
          <a:p>
            <a:endParaRPr lang="en-CA" dirty="0"/>
          </a:p>
        </p:txBody>
      </p:sp>
    </p:spTree>
    <p:extLst>
      <p:ext uri="{BB962C8B-B14F-4D97-AF65-F5344CB8AC3E}">
        <p14:creationId xmlns:p14="http://schemas.microsoft.com/office/powerpoint/2010/main" val="4209599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1650" y="876300"/>
            <a:ext cx="3152775" cy="2365375"/>
          </a:xfrm>
          <a:prstGeom prst="rect">
            <a:avLst/>
          </a:prstGeom>
          <a:noFill/>
          <a:ln w="12700">
            <a:solidFill>
              <a:prstClr val="black"/>
            </a:solidFill>
          </a:ln>
        </p:spPr>
      </p:sp>
      <p:sp>
        <p:nvSpPr>
          <p:cNvPr id="3" name="Notes Placeholder 2"/>
          <p:cNvSpPr>
            <a:spLocks noGrp="1"/>
          </p:cNvSpPr>
          <p:nvPr>
            <p:ph type="body" idx="1"/>
          </p:nvPr>
        </p:nvSpPr>
        <p:spPr>
          <a:xfrm>
            <a:off x="923926" y="3373438"/>
            <a:ext cx="7388225" cy="2760662"/>
          </a:xfrm>
          <a:prstGeom prst="rect">
            <a:avLst/>
          </a:prstGeom>
        </p:spPr>
        <p:txBody>
          <a:bodyPr/>
          <a:lstStyle/>
          <a:p>
            <a:endParaRPr lang="en-US" dirty="0"/>
          </a:p>
        </p:txBody>
      </p:sp>
    </p:spTree>
    <p:extLst>
      <p:ext uri="{BB962C8B-B14F-4D97-AF65-F5344CB8AC3E}">
        <p14:creationId xmlns:p14="http://schemas.microsoft.com/office/powerpoint/2010/main" val="2624473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DA1899F-FE7E-4D5E-BD61-57FFFB829834}" type="datetime1">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8D0E4-91C3-4823-927F-3F33FDB92514}" type="slidenum">
              <a:rPr lang="en-US" smtClean="0"/>
              <a:t>‹#›</a:t>
            </a:fld>
            <a:endParaRPr lang="en-US"/>
          </a:p>
        </p:txBody>
      </p:sp>
    </p:spTree>
    <p:extLst>
      <p:ext uri="{BB962C8B-B14F-4D97-AF65-F5344CB8AC3E}">
        <p14:creationId xmlns:p14="http://schemas.microsoft.com/office/powerpoint/2010/main" val="2019145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25515F-40A4-47D8-910D-B17267B4E1F2}" type="datetime1">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8D0E4-91C3-4823-927F-3F33FDB92514}" type="slidenum">
              <a:rPr lang="en-US" smtClean="0"/>
              <a:t>‹#›</a:t>
            </a:fld>
            <a:endParaRPr lang="en-US"/>
          </a:p>
        </p:txBody>
      </p:sp>
    </p:spTree>
    <p:extLst>
      <p:ext uri="{BB962C8B-B14F-4D97-AF65-F5344CB8AC3E}">
        <p14:creationId xmlns:p14="http://schemas.microsoft.com/office/powerpoint/2010/main" val="995525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11075-FD57-47CD-94D0-1F43CBE701B4}" type="datetime1">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8D0E4-91C3-4823-927F-3F33FDB92514}" type="slidenum">
              <a:rPr lang="en-US" smtClean="0"/>
              <a:t>‹#›</a:t>
            </a:fld>
            <a:endParaRPr lang="en-US"/>
          </a:p>
        </p:txBody>
      </p:sp>
    </p:spTree>
    <p:extLst>
      <p:ext uri="{BB962C8B-B14F-4D97-AF65-F5344CB8AC3E}">
        <p14:creationId xmlns:p14="http://schemas.microsoft.com/office/powerpoint/2010/main" val="1089178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0" i="0">
                <a:solidFill>
                  <a:schemeClr val="tx1"/>
                </a:solidFill>
                <a:latin typeface="Gadugi"/>
                <a:cs typeface="Gadugi"/>
              </a:defRPr>
            </a:lvl1pPr>
          </a:lstStyle>
          <a:p>
            <a:endParaRPr/>
          </a:p>
        </p:txBody>
      </p:sp>
      <p:sp>
        <p:nvSpPr>
          <p:cNvPr id="3" name="Holder 3"/>
          <p:cNvSpPr>
            <a:spLocks noGrp="1"/>
          </p:cNvSpPr>
          <p:nvPr>
            <p:ph sz="half" idx="2"/>
          </p:nvPr>
        </p:nvSpPr>
        <p:spPr>
          <a:xfrm>
            <a:off x="707390" y="1812163"/>
            <a:ext cx="3711575" cy="4650105"/>
          </a:xfrm>
          <a:prstGeom prst="rect">
            <a:avLst/>
          </a:prstGeom>
        </p:spPr>
        <p:txBody>
          <a:bodyPr wrap="square" lIns="0" tIns="0" rIns="0" bIns="0">
            <a:spAutoFit/>
          </a:bodyPr>
          <a:lstStyle>
            <a:lvl1pPr>
              <a:defRPr sz="2000" b="0" i="0">
                <a:solidFill>
                  <a:schemeClr val="tx1"/>
                </a:solidFill>
                <a:latin typeface="Calibri"/>
                <a:cs typeface="Calibri"/>
              </a:defRPr>
            </a:lvl1pPr>
          </a:lstStyle>
          <a:p>
            <a:endParaRPr/>
          </a:p>
        </p:txBody>
      </p:sp>
      <p:sp>
        <p:nvSpPr>
          <p:cNvPr id="4" name="Holder 4"/>
          <p:cNvSpPr>
            <a:spLocks noGrp="1"/>
          </p:cNvSpPr>
          <p:nvPr>
            <p:ph sz="half" idx="3"/>
          </p:nvPr>
        </p:nvSpPr>
        <p:spPr>
          <a:xfrm>
            <a:off x="4707830" y="1827402"/>
            <a:ext cx="3486150" cy="3700145"/>
          </a:xfrm>
          <a:prstGeom prst="rect">
            <a:avLst/>
          </a:prstGeom>
        </p:spPr>
        <p:txBody>
          <a:bodyPr wrap="square" lIns="0" tIns="0" rIns="0" bIns="0">
            <a:spAutoFit/>
          </a:bodyPr>
          <a:lstStyle>
            <a:lvl1pPr>
              <a:defRPr sz="1400" b="0" i="0">
                <a:solidFill>
                  <a:schemeClr val="tx1"/>
                </a:solidFill>
                <a:latin typeface="Gadugi"/>
                <a:cs typeface="Gadug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FE5FECCE-6CFF-44EA-A9D7-3C358B2B6843}" type="datetime1">
              <a:rPr lang="en-US" smtClean="0"/>
              <a:t>10/5/2023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69821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2A9A61-4469-4C0A-8091-6CE9BCC6FAFC}" type="datetime1">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8D0E4-91C3-4823-927F-3F33FDB92514}" type="slidenum">
              <a:rPr lang="en-US" smtClean="0"/>
              <a:t>‹#›</a:t>
            </a:fld>
            <a:endParaRPr lang="en-US"/>
          </a:p>
        </p:txBody>
      </p:sp>
    </p:spTree>
    <p:extLst>
      <p:ext uri="{BB962C8B-B14F-4D97-AF65-F5344CB8AC3E}">
        <p14:creationId xmlns:p14="http://schemas.microsoft.com/office/powerpoint/2010/main" val="2787296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1E9B0A-87E4-4A40-99EC-169AF61F8E41}" type="datetime1">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8D0E4-91C3-4823-927F-3F33FDB92514}" type="slidenum">
              <a:rPr lang="en-US" smtClean="0"/>
              <a:t>‹#›</a:t>
            </a:fld>
            <a:endParaRPr lang="en-US"/>
          </a:p>
        </p:txBody>
      </p:sp>
    </p:spTree>
    <p:extLst>
      <p:ext uri="{BB962C8B-B14F-4D97-AF65-F5344CB8AC3E}">
        <p14:creationId xmlns:p14="http://schemas.microsoft.com/office/powerpoint/2010/main" val="554176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354F1E-693D-4420-AF79-314C90002604}" type="datetime1">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8D0E4-91C3-4823-927F-3F33FDB92514}" type="slidenum">
              <a:rPr lang="en-US" smtClean="0"/>
              <a:t>‹#›</a:t>
            </a:fld>
            <a:endParaRPr lang="en-US"/>
          </a:p>
        </p:txBody>
      </p:sp>
    </p:spTree>
    <p:extLst>
      <p:ext uri="{BB962C8B-B14F-4D97-AF65-F5344CB8AC3E}">
        <p14:creationId xmlns:p14="http://schemas.microsoft.com/office/powerpoint/2010/main" val="1590298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C85008-1046-48B8-9916-0248866BA2CE}" type="datetime1">
              <a:rPr lang="en-US" smtClean="0"/>
              <a:t>10/5/2023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F8D0E4-91C3-4823-927F-3F33FDB92514}" type="slidenum">
              <a:rPr lang="en-US" smtClean="0"/>
              <a:t>‹#›</a:t>
            </a:fld>
            <a:endParaRPr lang="en-US"/>
          </a:p>
        </p:txBody>
      </p:sp>
    </p:spTree>
    <p:extLst>
      <p:ext uri="{BB962C8B-B14F-4D97-AF65-F5344CB8AC3E}">
        <p14:creationId xmlns:p14="http://schemas.microsoft.com/office/powerpoint/2010/main" val="2561526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CB357E-2A8E-4216-9DBD-026808A1AC95}" type="datetime1">
              <a:rPr lang="en-US" smtClean="0"/>
              <a:t>10/5/2023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F8D0E4-91C3-4823-927F-3F33FDB92514}" type="slidenum">
              <a:rPr lang="en-US" smtClean="0"/>
              <a:t>‹#›</a:t>
            </a:fld>
            <a:endParaRPr lang="en-US"/>
          </a:p>
        </p:txBody>
      </p:sp>
    </p:spTree>
    <p:extLst>
      <p:ext uri="{BB962C8B-B14F-4D97-AF65-F5344CB8AC3E}">
        <p14:creationId xmlns:p14="http://schemas.microsoft.com/office/powerpoint/2010/main" val="827332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4C9E9-4791-487C-8575-42DEFABD29CF}" type="datetime1">
              <a:rPr lang="en-US" smtClean="0"/>
              <a:t>10/5/2023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F8D0E4-91C3-4823-927F-3F33FDB92514}" type="slidenum">
              <a:rPr lang="en-US" smtClean="0"/>
              <a:t>‹#›</a:t>
            </a:fld>
            <a:endParaRPr lang="en-US"/>
          </a:p>
        </p:txBody>
      </p:sp>
    </p:spTree>
    <p:extLst>
      <p:ext uri="{BB962C8B-B14F-4D97-AF65-F5344CB8AC3E}">
        <p14:creationId xmlns:p14="http://schemas.microsoft.com/office/powerpoint/2010/main" val="927120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F8AED2A-9909-414F-A553-C789CEAA4B1E}" type="datetime1">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8D0E4-91C3-4823-927F-3F33FDB92514}" type="slidenum">
              <a:rPr lang="en-US" smtClean="0"/>
              <a:t>‹#›</a:t>
            </a:fld>
            <a:endParaRPr lang="en-US"/>
          </a:p>
        </p:txBody>
      </p:sp>
    </p:spTree>
    <p:extLst>
      <p:ext uri="{BB962C8B-B14F-4D97-AF65-F5344CB8AC3E}">
        <p14:creationId xmlns:p14="http://schemas.microsoft.com/office/powerpoint/2010/main" val="1149398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8A91432-6E5E-4A0A-88BC-26452A30BFC9}" type="datetime1">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8D0E4-91C3-4823-927F-3F33FDB92514}" type="slidenum">
              <a:rPr lang="en-US" smtClean="0"/>
              <a:t>‹#›</a:t>
            </a:fld>
            <a:endParaRPr lang="en-US"/>
          </a:p>
        </p:txBody>
      </p:sp>
    </p:spTree>
    <p:extLst>
      <p:ext uri="{BB962C8B-B14F-4D97-AF65-F5344CB8AC3E}">
        <p14:creationId xmlns:p14="http://schemas.microsoft.com/office/powerpoint/2010/main" val="771174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B4E0E00-0EBB-4344-9696-30D0896F0F5B}" type="datetime1">
              <a:rPr lang="en-US" smtClean="0"/>
              <a:t>10/5/2023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F8D0E4-91C3-4823-927F-3F33FDB92514}" type="slidenum">
              <a:rPr lang="en-US" smtClean="0"/>
              <a:t>‹#›</a:t>
            </a:fld>
            <a:endParaRPr lang="en-US"/>
          </a:p>
        </p:txBody>
      </p:sp>
    </p:spTree>
    <p:extLst>
      <p:ext uri="{BB962C8B-B14F-4D97-AF65-F5344CB8AC3E}">
        <p14:creationId xmlns:p14="http://schemas.microsoft.com/office/powerpoint/2010/main" val="89098757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bject 7"/>
          <p:cNvPicPr/>
          <p:nvPr/>
        </p:nvPicPr>
        <p:blipFill>
          <a:blip r:embed="rId3" cstate="print"/>
          <a:stretch>
            <a:fillRect/>
          </a:stretch>
        </p:blipFill>
        <p:spPr>
          <a:xfrm>
            <a:off x="7117429" y="4784152"/>
            <a:ext cx="1975135" cy="1595374"/>
          </a:xfrm>
          <a:prstGeom prst="rect">
            <a:avLst/>
          </a:prstGeom>
        </p:spPr>
      </p:pic>
      <p:pic>
        <p:nvPicPr>
          <p:cNvPr id="4" name="object 7">
            <a:extLst>
              <a:ext uri="{FF2B5EF4-FFF2-40B4-BE49-F238E27FC236}">
                <a16:creationId xmlns:a16="http://schemas.microsoft.com/office/drawing/2014/main" id="{3D512CF3-05D0-5DDF-0ECB-2BCE608A1F34}"/>
              </a:ext>
            </a:extLst>
          </p:cNvPr>
          <p:cNvPicPr/>
          <p:nvPr/>
        </p:nvPicPr>
        <p:blipFill>
          <a:blip r:embed="rId3" cstate="print"/>
          <a:stretch>
            <a:fillRect/>
          </a:stretch>
        </p:blipFill>
        <p:spPr>
          <a:xfrm>
            <a:off x="0" y="4610456"/>
            <a:ext cx="1975135" cy="1595374"/>
          </a:xfrm>
          <a:prstGeom prst="rect">
            <a:avLst/>
          </a:prstGeom>
        </p:spPr>
      </p:pic>
      <p:sp>
        <p:nvSpPr>
          <p:cNvPr id="6" name="object 6"/>
          <p:cNvSpPr txBox="1"/>
          <p:nvPr/>
        </p:nvSpPr>
        <p:spPr>
          <a:xfrm>
            <a:off x="1291354" y="1967477"/>
            <a:ext cx="6123305" cy="1474763"/>
          </a:xfrm>
          <a:prstGeom prst="rect">
            <a:avLst/>
          </a:prstGeom>
        </p:spPr>
        <p:txBody>
          <a:bodyPr vert="horz" wrap="square" lIns="0" tIns="12700" rIns="0" bIns="0" rtlCol="0">
            <a:spAutoFit/>
          </a:bodyPr>
          <a:lstStyle/>
          <a:p>
            <a:pPr marL="12700" marR="5080" algn="ctr">
              <a:lnSpc>
                <a:spcPts val="3840"/>
              </a:lnSpc>
              <a:spcBef>
                <a:spcPts val="55"/>
              </a:spcBef>
            </a:pPr>
            <a:r>
              <a:rPr sz="2800" b="1" spc="-35" dirty="0">
                <a:cs typeface="Calibri"/>
              </a:rPr>
              <a:t>Technical</a:t>
            </a:r>
            <a:r>
              <a:rPr sz="2800" b="1" spc="-80" dirty="0">
                <a:cs typeface="Calibri"/>
              </a:rPr>
              <a:t> </a:t>
            </a:r>
            <a:r>
              <a:rPr lang="en-CA" sz="2800" b="1" spc="-10" dirty="0">
                <a:cs typeface="Calibri"/>
              </a:rPr>
              <a:t>Presentation</a:t>
            </a:r>
            <a:r>
              <a:rPr sz="2800" b="1" spc="-100" dirty="0">
                <a:cs typeface="Calibri"/>
              </a:rPr>
              <a:t> </a:t>
            </a:r>
            <a:r>
              <a:rPr sz="2800" b="1" dirty="0">
                <a:cs typeface="Calibri"/>
              </a:rPr>
              <a:t>of</a:t>
            </a:r>
            <a:r>
              <a:rPr sz="2800" b="1" spc="-105" dirty="0">
                <a:cs typeface="Calibri"/>
              </a:rPr>
              <a:t> </a:t>
            </a:r>
            <a:r>
              <a:rPr lang="en-CA" sz="2800" b="1" spc="-105" dirty="0">
                <a:cs typeface="Calibri"/>
              </a:rPr>
              <a:t>Meliadine Extension Proposal  Water Licence Amendment</a:t>
            </a:r>
            <a:endParaRPr sz="2800" b="1" dirty="0">
              <a:cs typeface="Calibri"/>
            </a:endParaRPr>
          </a:p>
        </p:txBody>
      </p:sp>
      <p:sp>
        <p:nvSpPr>
          <p:cNvPr id="8" name="object 8"/>
          <p:cNvSpPr txBox="1"/>
          <p:nvPr/>
        </p:nvSpPr>
        <p:spPr>
          <a:xfrm>
            <a:off x="7349611" y="6400800"/>
            <a:ext cx="1742953" cy="316753"/>
          </a:xfrm>
          <a:prstGeom prst="rect">
            <a:avLst/>
          </a:prstGeom>
        </p:spPr>
        <p:txBody>
          <a:bodyPr vert="horz" wrap="square" lIns="0" tIns="8890" rIns="0" bIns="0" rtlCol="0">
            <a:spAutoFit/>
          </a:bodyPr>
          <a:lstStyle/>
          <a:p>
            <a:pPr marL="271780" marR="33020" indent="-259715">
              <a:lnSpc>
                <a:spcPts val="1200"/>
              </a:lnSpc>
              <a:spcBef>
                <a:spcPts val="15"/>
              </a:spcBef>
            </a:pPr>
            <a:r>
              <a:rPr lang="en-CA" sz="1100" b="1" dirty="0">
                <a:latin typeface="Calibri"/>
                <a:cs typeface="Calibri"/>
              </a:rPr>
              <a:t>	</a:t>
            </a:r>
            <a:r>
              <a:rPr sz="1100" b="1" dirty="0">
                <a:latin typeface="Calibri"/>
                <a:cs typeface="Calibri"/>
              </a:rPr>
              <a:t>Rankin</a:t>
            </a:r>
            <a:r>
              <a:rPr sz="1100" b="1" spc="-20" dirty="0">
                <a:latin typeface="Calibri"/>
                <a:cs typeface="Calibri"/>
              </a:rPr>
              <a:t> </a:t>
            </a:r>
            <a:r>
              <a:rPr sz="1100" b="1" dirty="0">
                <a:latin typeface="Calibri"/>
                <a:cs typeface="Calibri"/>
              </a:rPr>
              <a:t>Inlet,</a:t>
            </a:r>
            <a:r>
              <a:rPr sz="1100" b="1" spc="-20" dirty="0">
                <a:latin typeface="Calibri"/>
                <a:cs typeface="Calibri"/>
              </a:rPr>
              <a:t> </a:t>
            </a:r>
            <a:r>
              <a:rPr sz="1100" b="1" spc="-10" dirty="0">
                <a:latin typeface="Calibri"/>
                <a:cs typeface="Calibri"/>
              </a:rPr>
              <a:t>Nunavut </a:t>
            </a:r>
            <a:r>
              <a:rPr lang="en-CA" sz="1100" b="1" spc="-10" dirty="0">
                <a:latin typeface="Calibri"/>
                <a:cs typeface="Calibri"/>
              </a:rPr>
              <a:t>Octo</a:t>
            </a:r>
            <a:r>
              <a:rPr lang="en-CA" sz="1100" b="1" dirty="0">
                <a:latin typeface="Calibri"/>
                <a:cs typeface="Calibri"/>
              </a:rPr>
              <a:t>ber 12-13, 2023</a:t>
            </a:r>
            <a:endParaRPr sz="1100" dirty="0">
              <a:latin typeface="Calibri"/>
              <a:cs typeface="Calibri"/>
            </a:endParaRPr>
          </a:p>
        </p:txBody>
      </p:sp>
      <p:sp>
        <p:nvSpPr>
          <p:cNvPr id="2" name="object 5">
            <a:extLst>
              <a:ext uri="{FF2B5EF4-FFF2-40B4-BE49-F238E27FC236}">
                <a16:creationId xmlns:a16="http://schemas.microsoft.com/office/drawing/2014/main" id="{E0A3D734-7678-EBD0-FA8C-8B019016161E}"/>
              </a:ext>
            </a:extLst>
          </p:cNvPr>
          <p:cNvSpPr txBox="1">
            <a:spLocks/>
          </p:cNvSpPr>
          <p:nvPr/>
        </p:nvSpPr>
        <p:spPr>
          <a:xfrm>
            <a:off x="0" y="3581400"/>
            <a:ext cx="8515350" cy="1037976"/>
          </a:xfrm>
          <a:prstGeom prst="rect">
            <a:avLst/>
          </a:prstGeom>
        </p:spPr>
        <p:txBody>
          <a:bodyPr vert="horz" wrap="square" lIns="0" tIns="51435"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824865" marR="5080" algn="ctr">
              <a:lnSpc>
                <a:spcPct val="89400"/>
              </a:lnSpc>
              <a:spcBef>
                <a:spcPts val="405"/>
              </a:spcBef>
            </a:pPr>
            <a:r>
              <a:rPr lang="iu" sz="2400" b="1" dirty="0">
                <a:latin typeface="Pigiarniq Light" panose="02000303020000020004" pitchFamily="2" charset="0"/>
                <a:cs typeface="Calibri Light"/>
              </a:rPr>
              <a:t>ᓄᓇᕗᒻᒥ ᐃᒪᓕᕆᔨᒃᑯᑦ ᐃᒪᕐᒧᑦ ᓚᐃᓴᓐᓯᖓᓂᑦ                   2AM-MEL1631 ᐋᖅᕿᒋᐊᖅᓯᓂᖅ ᑕᓯᕐᔪᐊᕐᒥᑦ                      ᐅᐃᒍᒋᐊᖅᓯᓂᕐᒧᑦ ᑐᒃᓯᕋᐅᑕᐅᔪᒧᑦ </a:t>
            </a:r>
          </a:p>
        </p:txBody>
      </p:sp>
      <p:sp>
        <p:nvSpPr>
          <p:cNvPr id="3" name="object 6">
            <a:extLst>
              <a:ext uri="{FF2B5EF4-FFF2-40B4-BE49-F238E27FC236}">
                <a16:creationId xmlns:a16="http://schemas.microsoft.com/office/drawing/2014/main" id="{8F327B5F-E9A0-C7F4-E0EB-C302267C39B6}"/>
              </a:ext>
            </a:extLst>
          </p:cNvPr>
          <p:cNvSpPr txBox="1"/>
          <p:nvPr/>
        </p:nvSpPr>
        <p:spPr>
          <a:xfrm>
            <a:off x="381000" y="4495800"/>
            <a:ext cx="8229600" cy="1474763"/>
          </a:xfrm>
          <a:prstGeom prst="rect">
            <a:avLst/>
          </a:prstGeom>
        </p:spPr>
        <p:txBody>
          <a:bodyPr vert="horz" wrap="square" lIns="0" tIns="12700" rIns="0" bIns="0" rtlCol="0">
            <a:spAutoFit/>
          </a:bodyPr>
          <a:lstStyle/>
          <a:p>
            <a:pPr marL="12700" marR="5080" algn="ctr">
              <a:lnSpc>
                <a:spcPts val="3840"/>
              </a:lnSpc>
              <a:spcBef>
                <a:spcPts val="55"/>
              </a:spcBef>
            </a:pPr>
            <a:r>
              <a:rPr lang="iu-Cans-CA" sz="2400" b="1" spc="-10" dirty="0">
                <a:latin typeface="Pigiarniq Light" panose="02000303020000020004" pitchFamily="2" charset="0"/>
                <a:cs typeface="Calibri"/>
              </a:rPr>
              <a:t>ᐱᓕᕆᐊᕐᒥᑦ</a:t>
            </a:r>
            <a:r>
              <a:rPr lang="en-US" sz="2400" b="1" spc="-10" dirty="0">
                <a:latin typeface="Pigiarniq Light" panose="02000303020000020004" pitchFamily="2" charset="0"/>
                <a:cs typeface="Calibri"/>
              </a:rPr>
              <a:t> </a:t>
            </a:r>
            <a:r>
              <a:rPr lang="iu-Cans-CA" sz="2400" b="1" spc="-10" dirty="0">
                <a:latin typeface="Pigiarniq Light" panose="02000303020000020004" pitchFamily="2" charset="0"/>
                <a:cs typeface="Calibri"/>
              </a:rPr>
              <a:t>ᑕᑯᔭᒃᓴᐅᑎ </a:t>
            </a:r>
            <a:r>
              <a:rPr lang="iu-Cans-CA" sz="2400" b="1" dirty="0">
                <a:latin typeface="Pigiarniq Light" panose="02000303020000020004" pitchFamily="2" charset="0"/>
                <a:cs typeface="Calibri"/>
              </a:rPr>
              <a:t>ᐅᕗᖓ</a:t>
            </a:r>
            <a:r>
              <a:rPr lang="iu-Cans-CA" sz="2400" b="1" spc="-10" dirty="0">
                <a:latin typeface="Pigiarniq Light" panose="02000303020000020004" pitchFamily="2" charset="0"/>
                <a:cs typeface="Calibri"/>
              </a:rPr>
              <a:t> </a:t>
            </a:r>
            <a:r>
              <a:rPr lang="en-US" sz="2400" b="1" spc="-10" dirty="0">
                <a:latin typeface="Pigiarniq Light" panose="02000303020000020004" pitchFamily="2" charset="0"/>
                <a:cs typeface="Calibri"/>
              </a:rPr>
              <a:t>                               </a:t>
            </a:r>
            <a:r>
              <a:rPr lang="iu-Cans-CA" sz="2400" b="1" spc="-80" dirty="0">
                <a:latin typeface="Pigiarniq Light" panose="02000303020000020004" pitchFamily="2" charset="0"/>
                <a:cs typeface="Calibri"/>
              </a:rPr>
              <a:t>ᑕᓯᕐᔪᐊᕐᒥᑦ ᐅᐃᒍᒋᐊᖅᓯᓂᕐᒧᑦ ᑐᒃᓯᕋᐅᑕᐅᔪᒧᑦ </a:t>
            </a:r>
            <a:r>
              <a:rPr lang="en-US" sz="2400" b="1" spc="-80" dirty="0">
                <a:latin typeface="Pigiarniq Light" panose="02000303020000020004" pitchFamily="2" charset="0"/>
                <a:cs typeface="Calibri"/>
              </a:rPr>
              <a:t>                        </a:t>
            </a:r>
            <a:r>
              <a:rPr lang="iu-Cans-CA" sz="2400" b="1" spc="-80" dirty="0">
                <a:latin typeface="Pigiarniq Light" panose="02000303020000020004" pitchFamily="2" charset="0"/>
                <a:cs typeface="Calibri"/>
              </a:rPr>
              <a:t>ᐃᒪᕐᒥᒃ ᓚᐃᓴᓐᓯᒥᒃ ᐋᖅᕿᒋᐊᖅᓯᓂᖅ</a:t>
            </a:r>
            <a:endParaRPr lang="iu-Cans-CA" sz="2400" b="1" dirty="0">
              <a:latin typeface="Pigiarniq Light" panose="02000303020000020004" pitchFamily="2" charset="0"/>
              <a:cs typeface="Calibri"/>
            </a:endParaRPr>
          </a:p>
        </p:txBody>
      </p:sp>
      <p:sp>
        <p:nvSpPr>
          <p:cNvPr id="9" name="object 8">
            <a:extLst>
              <a:ext uri="{FF2B5EF4-FFF2-40B4-BE49-F238E27FC236}">
                <a16:creationId xmlns:a16="http://schemas.microsoft.com/office/drawing/2014/main" id="{B61FF797-D633-27C6-2627-C385E00FE719}"/>
              </a:ext>
            </a:extLst>
          </p:cNvPr>
          <p:cNvSpPr txBox="1"/>
          <p:nvPr/>
        </p:nvSpPr>
        <p:spPr>
          <a:xfrm>
            <a:off x="89536" y="6297442"/>
            <a:ext cx="1742953" cy="316753"/>
          </a:xfrm>
          <a:prstGeom prst="rect">
            <a:avLst/>
          </a:prstGeom>
        </p:spPr>
        <p:txBody>
          <a:bodyPr vert="horz" wrap="square" lIns="0" tIns="8890" rIns="0" bIns="0" rtlCol="0">
            <a:spAutoFit/>
          </a:bodyPr>
          <a:lstStyle/>
          <a:p>
            <a:pPr marL="271780" marR="33020" indent="-259715">
              <a:lnSpc>
                <a:spcPts val="1200"/>
              </a:lnSpc>
              <a:spcBef>
                <a:spcPts val="15"/>
              </a:spcBef>
            </a:pPr>
            <a:r>
              <a:rPr lang="en-CA" sz="1100" b="1" dirty="0">
                <a:latin typeface="Calibri"/>
                <a:cs typeface="Calibri"/>
              </a:rPr>
              <a:t>	</a:t>
            </a:r>
            <a:r>
              <a:rPr sz="1100" b="1" dirty="0">
                <a:solidFill>
                  <a:schemeClr val="accent1"/>
                </a:solidFill>
                <a:latin typeface="Calibri"/>
                <a:cs typeface="Calibri"/>
              </a:rPr>
              <a:t>Rankin</a:t>
            </a:r>
            <a:r>
              <a:rPr sz="1100" b="1" spc="-20" dirty="0">
                <a:solidFill>
                  <a:schemeClr val="accent1"/>
                </a:solidFill>
                <a:latin typeface="Calibri"/>
                <a:cs typeface="Calibri"/>
              </a:rPr>
              <a:t> </a:t>
            </a:r>
            <a:r>
              <a:rPr sz="1100" b="1" dirty="0">
                <a:solidFill>
                  <a:schemeClr val="accent1"/>
                </a:solidFill>
                <a:latin typeface="Calibri"/>
                <a:cs typeface="Calibri"/>
              </a:rPr>
              <a:t>Inlet,</a:t>
            </a:r>
            <a:r>
              <a:rPr sz="1100" b="1" spc="-20" dirty="0">
                <a:solidFill>
                  <a:schemeClr val="accent1"/>
                </a:solidFill>
                <a:latin typeface="Calibri"/>
                <a:cs typeface="Calibri"/>
              </a:rPr>
              <a:t> </a:t>
            </a:r>
            <a:r>
              <a:rPr sz="1100" b="1" spc="-10" dirty="0">
                <a:solidFill>
                  <a:schemeClr val="accent1"/>
                </a:solidFill>
                <a:latin typeface="Calibri"/>
                <a:cs typeface="Calibri"/>
              </a:rPr>
              <a:t>Nunavut </a:t>
            </a:r>
            <a:r>
              <a:rPr lang="en-CA" sz="1100" b="1" spc="-10" dirty="0">
                <a:solidFill>
                  <a:schemeClr val="accent1"/>
                </a:solidFill>
                <a:latin typeface="Calibri"/>
                <a:cs typeface="Calibri"/>
              </a:rPr>
              <a:t>Octo</a:t>
            </a:r>
            <a:r>
              <a:rPr lang="en-CA" sz="1100" b="1" dirty="0">
                <a:solidFill>
                  <a:schemeClr val="accent1"/>
                </a:solidFill>
                <a:latin typeface="Calibri"/>
                <a:cs typeface="Calibri"/>
              </a:rPr>
              <a:t>ber 12-13, 2023</a:t>
            </a:r>
            <a:endParaRPr sz="1100" dirty="0">
              <a:solidFill>
                <a:schemeClr val="accent1"/>
              </a:solidFill>
              <a:latin typeface="Calibri"/>
              <a:cs typeface="Calibri"/>
            </a:endParaRPr>
          </a:p>
        </p:txBody>
      </p:sp>
      <p:sp>
        <p:nvSpPr>
          <p:cNvPr id="12" name="object 5">
            <a:extLst>
              <a:ext uri="{FF2B5EF4-FFF2-40B4-BE49-F238E27FC236}">
                <a16:creationId xmlns:a16="http://schemas.microsoft.com/office/drawing/2014/main" id="{D66B6154-E274-DB87-801D-A5CA79FBAE42}"/>
              </a:ext>
            </a:extLst>
          </p:cNvPr>
          <p:cNvSpPr txBox="1">
            <a:spLocks/>
          </p:cNvSpPr>
          <p:nvPr/>
        </p:nvSpPr>
        <p:spPr>
          <a:xfrm>
            <a:off x="996359" y="619932"/>
            <a:ext cx="6256020" cy="1202445"/>
          </a:xfrm>
          <a:prstGeom prst="rect">
            <a:avLst/>
          </a:prstGeom>
        </p:spPr>
        <p:txBody>
          <a:bodyPr vert="horz" wrap="square" lIns="0" tIns="51435"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824865" marR="5080" algn="ctr">
              <a:lnSpc>
                <a:spcPct val="89400"/>
              </a:lnSpc>
              <a:spcBef>
                <a:spcPts val="405"/>
              </a:spcBef>
            </a:pPr>
            <a:r>
              <a:rPr lang="en-US" sz="2800" b="1" dirty="0">
                <a:latin typeface="+mn-lt"/>
                <a:cs typeface="Calibri Light"/>
              </a:rPr>
              <a:t>NWB Water Licence 2AM-MEL1631 Amendment of the Meliadine Extension Proposal </a:t>
            </a:r>
          </a:p>
        </p:txBody>
      </p:sp>
      <p:sp>
        <p:nvSpPr>
          <p:cNvPr id="5" name="Slide Number Placeholder 4">
            <a:extLst>
              <a:ext uri="{FF2B5EF4-FFF2-40B4-BE49-F238E27FC236}">
                <a16:creationId xmlns:a16="http://schemas.microsoft.com/office/drawing/2014/main" id="{DAEFE0E0-A0E9-4B85-9D06-93F517A031CF}"/>
              </a:ext>
            </a:extLst>
          </p:cNvPr>
          <p:cNvSpPr>
            <a:spLocks noGrp="1"/>
          </p:cNvSpPr>
          <p:nvPr>
            <p:ph type="sldNum" sz="quarter" idx="12"/>
          </p:nvPr>
        </p:nvSpPr>
        <p:spPr/>
        <p:txBody>
          <a:bodyPr/>
          <a:lstStyle/>
          <a:p>
            <a:fld id="{4CF8D0E4-91C3-4823-927F-3F33FDB92514}"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CB7D82-1411-A115-D91F-D10A9DCEC512}"/>
              </a:ext>
            </a:extLst>
          </p:cNvPr>
          <p:cNvSpPr>
            <a:spLocks noGrp="1"/>
          </p:cNvSpPr>
          <p:nvPr>
            <p:ph sz="half" idx="2"/>
          </p:nvPr>
        </p:nvSpPr>
        <p:spPr>
          <a:xfrm>
            <a:off x="707390" y="1812163"/>
            <a:ext cx="3711575" cy="4399153"/>
          </a:xfrm>
        </p:spPr>
        <p:txBody>
          <a:bodyPr/>
          <a:lstStyle/>
          <a:p>
            <a:r>
              <a:rPr lang="en-US" sz="1800" dirty="0"/>
              <a:t>The AEMP is an important resource for evaluating the impacts of the project on Meliadine Lake</a:t>
            </a:r>
          </a:p>
          <a:p>
            <a:endParaRPr lang="en-US" sz="1800" dirty="0"/>
          </a:p>
          <a:p>
            <a:r>
              <a:rPr lang="en-US" sz="1800" dirty="0"/>
              <a:t>Current AEMP benchmarks for Meliadine Lake exceed Drinking Water Guidelines for Arsenic, Fluoride, and Iron</a:t>
            </a:r>
          </a:p>
          <a:p>
            <a:pPr marL="0" indent="0">
              <a:buNone/>
            </a:pPr>
            <a:endParaRPr lang="en-US" sz="1800" dirty="0"/>
          </a:p>
          <a:p>
            <a:r>
              <a:rPr lang="en-US" sz="1800" dirty="0">
                <a:effectLst/>
                <a:latin typeface="Calibri" panose="020F0502020204030204" pitchFamily="34" charset="0"/>
                <a:ea typeface="Times New Roman" panose="02020603050405020304" pitchFamily="18" charset="0"/>
              </a:rPr>
              <a:t>It is unlikely that concentrations of these would exceed CDWQG, however, benchmarks below these thresholds should be adopted to ensure the safety of local Inuit, as well as Agnico Eagle employees who drink water from Meliadine Lake</a:t>
            </a:r>
            <a:endParaRPr lang="en-CA" sz="1800" dirty="0"/>
          </a:p>
        </p:txBody>
      </p:sp>
      <p:sp>
        <p:nvSpPr>
          <p:cNvPr id="4" name="Content Placeholder 3">
            <a:extLst>
              <a:ext uri="{FF2B5EF4-FFF2-40B4-BE49-F238E27FC236}">
                <a16:creationId xmlns:a16="http://schemas.microsoft.com/office/drawing/2014/main" id="{9FB5CBE8-BA62-0579-7555-111741B73ADF}"/>
              </a:ext>
            </a:extLst>
          </p:cNvPr>
          <p:cNvSpPr>
            <a:spLocks noGrp="1"/>
          </p:cNvSpPr>
          <p:nvPr>
            <p:ph sz="half" idx="3"/>
          </p:nvPr>
        </p:nvSpPr>
        <p:spPr>
          <a:xfrm>
            <a:off x="4725037" y="1950849"/>
            <a:ext cx="4055170" cy="4449951"/>
          </a:xfrm>
        </p:spPr>
        <p:txBody>
          <a:bodyPr/>
          <a:lstStyle/>
          <a:p>
            <a:pPr lvl="0">
              <a:defRPr/>
            </a:pPr>
            <a:r>
              <a:rPr lang="iu" sz="1600" b="1" dirty="0">
                <a:latin typeface="Pigiarniq Light" panose="02000303020000020004" pitchFamily="2" charset="0"/>
                <a:cs typeface="Calibri"/>
              </a:rPr>
              <a:t>AEMP ᐱᒻᒪᕆᐅᔪᖅ ᐊᑐᖅᑕᐅᓂᖓ ᕿᒥᕐᕈᓂᐊᕐᓗᓂ ᐊᒃᑐᖅᓯᓂᐅᔪᓂᒃ ᐱᓕᕆᐊᕐᒥᑦ ᐱᔪᓂᒃ ᑕᓯᕐᔪᐊᕐᒧᑦ</a:t>
            </a:r>
          </a:p>
          <a:p>
            <a:pPr lvl="0">
              <a:defRPr/>
            </a:pPr>
            <a:endParaRPr lang="en-US" sz="1600" b="1" dirty="0">
              <a:latin typeface="Pigiarniq Light" panose="02000303020000020004" pitchFamily="2" charset="0"/>
              <a:cs typeface="Calibri"/>
            </a:endParaRPr>
          </a:p>
          <a:p>
            <a:pPr lvl="0">
              <a:defRPr/>
            </a:pPr>
            <a:r>
              <a:rPr lang="iu" sz="1600" b="1" dirty="0">
                <a:latin typeface="Pigiarniq Light" panose="02000303020000020004" pitchFamily="2" charset="0"/>
                <a:cs typeface="Calibri"/>
              </a:rPr>
              <a:t>ᒫᓐᓇᐅᔪᖅ AEMP ᐊᑐᖅᑕᐅᔪᖏᑦ ᑕᓯᕐᔪᐊᕐᒧᑦ ᐅᖓᑕᐅᑦᑎᓯᒪᔪᑦ ᐃᒥᖅᑕᐅᔪᖕᓇᕐᓂᖓᓄᑦ ᒪᓕᒃᑕᐅᔪᒃᓴᓂᑦ ᐋᓯᓂᒃᒧᑦ, ᕗᓘᕋᐃᑦᒧᑦ, ᐊᒻᒪᓗ ᓴᕕᒃᓴᔭᕐᒧᑦ.</a:t>
            </a:r>
          </a:p>
          <a:p>
            <a:pPr marL="0" lvl="0" indent="0">
              <a:buNone/>
              <a:defRPr/>
            </a:pPr>
            <a:endParaRPr lang="en-US" sz="1600" b="1" dirty="0">
              <a:latin typeface="Pigiarniq Light" panose="02000303020000020004" pitchFamily="2" charset="0"/>
              <a:cs typeface="Calibri"/>
            </a:endParaRPr>
          </a:p>
          <a:p>
            <a:pPr lvl="0">
              <a:defRPr/>
            </a:pPr>
            <a:r>
              <a:rPr lang="iu" sz="1600" b="1" dirty="0">
                <a:latin typeface="Pigiarniq Light" panose="02000303020000020004" pitchFamily="2" charset="0"/>
                <a:ea typeface="Times New Roman" panose="02020603050405020304" pitchFamily="18" charset="0"/>
                <a:cs typeface="Calibri"/>
              </a:rPr>
              <a:t>ᑲᑎᓯᒪᔪᑦ ᑖᑉᑯᓇᙵᑦ ᐅᖓᑕᐅᑦᑎᓂᐊᖅᑐᕆᔭᐅᖏᑦᑐᑦ CDWQG-ᒥᑦ, ᑭᓯᐊᓂ ᐊᑐᖅᑕᖏᑦ ᑐᖔᓃᑦᑐᑦ ᑎᑭᐅᑎᓂᐅᔪᓄᑦ ᐊᑐᖅᑕᐅᔭᕆᐊᖃᖅᑐᑦ ᐅᓗᕆᐊᓇᖅᑐᖃᖅᑎᓐᓂᐊᖏᓪᓗᒋᑦ ᓄᓇᓕᖕᒥᑦᑦ ᐃᓄᐃᑦ, ᐊᒻᒪᓗ ᐊᒡᓃᑯᒃᑯᑦ ᐱᓕᕆᔨᖏᑦ ᐃᒥᖃᑦᑕᖅᑐᑦ ᑕᓯᕐᔪᐊᑉ ᐃᒪᖓᓂᑦ.</a:t>
            </a:r>
            <a:endParaRPr lang="en-CA" sz="1600" b="1" dirty="0">
              <a:latin typeface="Pigiarniq Light" panose="02000303020000020004" pitchFamily="2" charset="0"/>
              <a:cs typeface="Calibri"/>
            </a:endParaRPr>
          </a:p>
          <a:p>
            <a:endParaRPr lang="en-CA" sz="1600" b="1" dirty="0">
              <a:latin typeface="Pigiarniq Light" panose="02000303020000020004" pitchFamily="2" charset="0"/>
            </a:endParaRPr>
          </a:p>
        </p:txBody>
      </p:sp>
      <p:sp>
        <p:nvSpPr>
          <p:cNvPr id="6" name="Rectangle 5">
            <a:extLst>
              <a:ext uri="{FF2B5EF4-FFF2-40B4-BE49-F238E27FC236}">
                <a16:creationId xmlns:a16="http://schemas.microsoft.com/office/drawing/2014/main" id="{2197626E-97EE-EB0F-222A-3F9B43E8C50C}"/>
              </a:ext>
            </a:extLst>
          </p:cNvPr>
          <p:cNvSpPr/>
          <p:nvPr/>
        </p:nvSpPr>
        <p:spPr>
          <a:xfrm>
            <a:off x="4649382" y="892904"/>
            <a:ext cx="4391297" cy="461665"/>
          </a:xfrm>
          <a:prstGeom prst="rect">
            <a:avLst/>
          </a:prstGeom>
        </p:spPr>
        <p:txBody>
          <a:bodyPr wrap="square">
            <a:spAutoFit/>
          </a:bodyPr>
          <a:lstStyle/>
          <a:p>
            <a:r>
              <a:rPr lang="iu" sz="2400" b="1" dirty="0">
                <a:latin typeface="Pigiarniq Light" panose="02000303020000020004" pitchFamily="2" charset="0"/>
              </a:rPr>
              <a:t>AEMP-ᒧᑦ ᐊᑐᖅᑕᖏᑦ ᑕᓯᕐᔪᐊᕐᒧᑦ</a:t>
            </a:r>
            <a:endParaRPr lang="en-US" sz="2400" b="1" dirty="0">
              <a:latin typeface="Pigiarniq Light" panose="02000303020000020004" pitchFamily="2" charset="0"/>
            </a:endParaRPr>
          </a:p>
        </p:txBody>
      </p:sp>
      <p:sp>
        <p:nvSpPr>
          <p:cNvPr id="7" name="Rectangle 6">
            <a:extLst>
              <a:ext uri="{FF2B5EF4-FFF2-40B4-BE49-F238E27FC236}">
                <a16:creationId xmlns:a16="http://schemas.microsoft.com/office/drawing/2014/main" id="{724BF055-6217-3A31-29E1-926B1E492BDB}"/>
              </a:ext>
            </a:extLst>
          </p:cNvPr>
          <p:cNvSpPr/>
          <p:nvPr/>
        </p:nvSpPr>
        <p:spPr>
          <a:xfrm>
            <a:off x="47260" y="646684"/>
            <a:ext cx="4724400" cy="954107"/>
          </a:xfrm>
          <a:prstGeom prst="rect">
            <a:avLst/>
          </a:prstGeom>
        </p:spPr>
        <p:txBody>
          <a:bodyPr wrap="square">
            <a:spAutoFit/>
          </a:bodyPr>
          <a:lstStyle/>
          <a:p>
            <a:pPr algn="ctr"/>
            <a:r>
              <a:rPr lang="en-CA" sz="2800" b="1" dirty="0">
                <a:latin typeface="+mn-lt"/>
              </a:rPr>
              <a:t>AEMP Benchmarks for Meliadine Lake</a:t>
            </a:r>
            <a:endParaRPr lang="en-US" sz="2800" dirty="0">
              <a:latin typeface="+mn-lt"/>
            </a:endParaRPr>
          </a:p>
        </p:txBody>
      </p:sp>
      <p:sp>
        <p:nvSpPr>
          <p:cNvPr id="2" name="Slide Number Placeholder 1">
            <a:extLst>
              <a:ext uri="{FF2B5EF4-FFF2-40B4-BE49-F238E27FC236}">
                <a16:creationId xmlns:a16="http://schemas.microsoft.com/office/drawing/2014/main" id="{CC92ACA4-3BC3-42E4-B3E3-A5CA6FA92CC3}"/>
              </a:ext>
            </a:extLst>
          </p:cNvPr>
          <p:cNvSpPr>
            <a:spLocks noGrp="1"/>
          </p:cNvSpPr>
          <p:nvPr>
            <p:ph type="sldNum" sz="quarter" idx="7"/>
          </p:nvPr>
        </p:nvSpPr>
        <p:spPr/>
        <p:txBody>
          <a:bodyPr/>
          <a:lstStyle/>
          <a:p>
            <a:fld id="{B6F15528-21DE-4FAA-801E-634DDDAF4B2B}" type="slidenum">
              <a:rPr lang="en-CA" smtClean="0"/>
              <a:t>10</a:t>
            </a:fld>
            <a:endParaRPr lang="en-CA"/>
          </a:p>
        </p:txBody>
      </p:sp>
      <p:pic>
        <p:nvPicPr>
          <p:cNvPr id="5" name="Picture 4">
            <a:extLst>
              <a:ext uri="{FF2B5EF4-FFF2-40B4-BE49-F238E27FC236}">
                <a16:creationId xmlns:a16="http://schemas.microsoft.com/office/drawing/2014/main" id="{78C33ADA-8DA0-42DE-97D4-58F36FA0A77B}"/>
              </a:ext>
            </a:extLst>
          </p:cNvPr>
          <p:cNvPicPr>
            <a:picLocks noChangeAspect="1"/>
          </p:cNvPicPr>
          <p:nvPr/>
        </p:nvPicPr>
        <p:blipFill>
          <a:blip r:embed="rId2"/>
          <a:stretch>
            <a:fillRect/>
          </a:stretch>
        </p:blipFill>
        <p:spPr>
          <a:xfrm>
            <a:off x="8103006" y="6531"/>
            <a:ext cx="993734" cy="804742"/>
          </a:xfrm>
          <a:prstGeom prst="rect">
            <a:avLst/>
          </a:prstGeom>
        </p:spPr>
      </p:pic>
    </p:spTree>
    <p:extLst>
      <p:ext uri="{BB962C8B-B14F-4D97-AF65-F5344CB8AC3E}">
        <p14:creationId xmlns:p14="http://schemas.microsoft.com/office/powerpoint/2010/main" val="4247250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2215" y="996723"/>
            <a:ext cx="2057400" cy="492443"/>
          </a:xfrm>
        </p:spPr>
        <p:txBody>
          <a:bodyPr>
            <a:normAutofit/>
          </a:bodyPr>
          <a:lstStyle/>
          <a:p>
            <a:r>
              <a:rPr lang="iu" sz="2800" b="1" dirty="0">
                <a:latin typeface="Pigiarniq Light" panose="02000303020000020004" pitchFamily="2" charset="0"/>
              </a:rPr>
              <a:t>ᖃᐅᔨᔭᐅᔪᖅ</a:t>
            </a:r>
            <a:endParaRPr lang="en-US" sz="2800" b="1" dirty="0">
              <a:latin typeface="+mn-lt"/>
            </a:endParaRPr>
          </a:p>
        </p:txBody>
      </p:sp>
      <p:sp>
        <p:nvSpPr>
          <p:cNvPr id="5" name="TextBox 4"/>
          <p:cNvSpPr txBox="1"/>
          <p:nvPr/>
        </p:nvSpPr>
        <p:spPr>
          <a:xfrm>
            <a:off x="5105400" y="1482872"/>
            <a:ext cx="3429000" cy="2800767"/>
          </a:xfrm>
          <a:prstGeom prst="rect">
            <a:avLst/>
          </a:prstGeom>
          <a:noFill/>
        </p:spPr>
        <p:txBody>
          <a:bodyPr wrap="square" rtlCol="0">
            <a:spAutoFit/>
          </a:bodyPr>
          <a:lstStyle/>
          <a:p>
            <a:endParaRPr lang="en-US" sz="1600" b="1" dirty="0">
              <a:latin typeface="Pigiarniq Light" panose="02000303020000020004" pitchFamily="2" charset="0"/>
            </a:endParaRPr>
          </a:p>
          <a:p>
            <a:endParaRPr lang="en-US" sz="1600" b="1" dirty="0">
              <a:latin typeface="Pigiarniq Light" panose="02000303020000020004" pitchFamily="2" charset="0"/>
            </a:endParaRPr>
          </a:p>
          <a:p>
            <a:r>
              <a:rPr lang="iu" sz="1600" b="1" dirty="0">
                <a:latin typeface="Pigiarniq Light" panose="02000303020000020004" pitchFamily="2" charset="0"/>
              </a:rPr>
              <a:t>ᑭᕙᓪᓕᕐᒥᑦ ᐃᓄᐃᑦ ᑲᑐᔾᔨᖃᑎᒌᒃᑯᑦ ᖁᕕᐊᒋᔭᖏᑦ ᑐᓂᓯᔪᖕᓇᕐᒪᑕ ᑕᑯᔭᒃᓴᐅᑎᒥᒃ ᐊᒻᒪᓗ ᖁᔭᓐᓇᒦᖅᑕᖏᑦ ᓄᓇᕗᒻᒥ ᐃᒪᓕᕆᔨᒃᑯᑦ ᐊᒻᒪᓗ ᐃᓚᐅᖃᑕᐅᔪᑦ.</a:t>
            </a:r>
          </a:p>
          <a:p>
            <a:endParaRPr lang="en-US" sz="1600" b="1" dirty="0">
              <a:latin typeface="Pigiarniq Light" panose="02000303020000020004" pitchFamily="2" charset="0"/>
            </a:endParaRPr>
          </a:p>
          <a:p>
            <a:endParaRPr lang="en-US" sz="1600" b="1" dirty="0">
              <a:latin typeface="Pigiarniq Light" panose="02000303020000020004" pitchFamily="2" charset="0"/>
            </a:endParaRPr>
          </a:p>
          <a:p>
            <a:endParaRPr lang="en-US" sz="1600" b="1" dirty="0">
              <a:latin typeface="Pigiarniq Light" panose="02000303020000020004" pitchFamily="2" charset="0"/>
            </a:endParaRPr>
          </a:p>
          <a:p>
            <a:endParaRPr lang="en-US" sz="1600" b="1" dirty="0">
              <a:latin typeface="Pigiarniq Light" panose="02000303020000020004" pitchFamily="2" charset="0"/>
            </a:endParaRPr>
          </a:p>
        </p:txBody>
      </p:sp>
      <p:pic>
        <p:nvPicPr>
          <p:cNvPr id="6" name="object 4">
            <a:extLst>
              <a:ext uri="{FF2B5EF4-FFF2-40B4-BE49-F238E27FC236}">
                <a16:creationId xmlns:a16="http://schemas.microsoft.com/office/drawing/2014/main" id="{FC75A08F-AE50-E351-360A-565B0FA0A4BE}"/>
              </a:ext>
            </a:extLst>
          </p:cNvPr>
          <p:cNvPicPr/>
          <p:nvPr/>
        </p:nvPicPr>
        <p:blipFill>
          <a:blip r:embed="rId2" cstate="print"/>
          <a:stretch>
            <a:fillRect/>
          </a:stretch>
        </p:blipFill>
        <p:spPr>
          <a:xfrm>
            <a:off x="6393091" y="4114800"/>
            <a:ext cx="1988909" cy="1607307"/>
          </a:xfrm>
          <a:prstGeom prst="rect">
            <a:avLst/>
          </a:prstGeom>
        </p:spPr>
      </p:pic>
      <p:sp>
        <p:nvSpPr>
          <p:cNvPr id="4" name="Title 1">
            <a:extLst>
              <a:ext uri="{FF2B5EF4-FFF2-40B4-BE49-F238E27FC236}">
                <a16:creationId xmlns:a16="http://schemas.microsoft.com/office/drawing/2014/main" id="{94F7DF41-52A5-ECEB-3A9D-EF3C3DACF73A}"/>
              </a:ext>
            </a:extLst>
          </p:cNvPr>
          <p:cNvSpPr txBox="1">
            <a:spLocks/>
          </p:cNvSpPr>
          <p:nvPr/>
        </p:nvSpPr>
        <p:spPr>
          <a:xfrm>
            <a:off x="839200" y="908211"/>
            <a:ext cx="2057400" cy="492443"/>
          </a:xfrm>
          <a:prstGeom prst="rect">
            <a:avLst/>
          </a:prstGeom>
        </p:spPr>
        <p:txBody>
          <a:bodyPr vert="horz" lIns="0" tIns="0" rIns="0" bIns="0" rtlCol="0" anchor="ctr">
            <a:normAutofit/>
          </a:bodyPr>
          <a:lstStyle>
            <a:lvl1pPr algn="l" defTabSz="685800" rtl="0" eaLnBrk="1" latinLnBrk="0" hangingPunct="1">
              <a:lnSpc>
                <a:spcPct val="90000"/>
              </a:lnSpc>
              <a:spcBef>
                <a:spcPct val="0"/>
              </a:spcBef>
              <a:buNone/>
              <a:defRPr sz="1600" b="0" i="0" kern="1200">
                <a:solidFill>
                  <a:schemeClr val="tx1"/>
                </a:solidFill>
                <a:latin typeface="Gadugi"/>
                <a:ea typeface="+mj-ea"/>
                <a:cs typeface="Gadugi"/>
              </a:defRPr>
            </a:lvl1pPr>
          </a:lstStyle>
          <a:p>
            <a:r>
              <a:rPr lang="en-US" sz="3200" b="1" dirty="0">
                <a:latin typeface="+mn-lt"/>
              </a:rPr>
              <a:t>Conclusion</a:t>
            </a:r>
          </a:p>
        </p:txBody>
      </p:sp>
      <p:sp>
        <p:nvSpPr>
          <p:cNvPr id="7" name="TextBox 6">
            <a:extLst>
              <a:ext uri="{FF2B5EF4-FFF2-40B4-BE49-F238E27FC236}">
                <a16:creationId xmlns:a16="http://schemas.microsoft.com/office/drawing/2014/main" id="{D023099E-57DD-FC97-CC9C-6EE9293EEC90}"/>
              </a:ext>
            </a:extLst>
          </p:cNvPr>
          <p:cNvSpPr txBox="1"/>
          <p:nvPr/>
        </p:nvSpPr>
        <p:spPr>
          <a:xfrm>
            <a:off x="725043" y="1482872"/>
            <a:ext cx="3200400" cy="2862322"/>
          </a:xfrm>
          <a:prstGeom prst="rect">
            <a:avLst/>
          </a:prstGeom>
          <a:noFill/>
        </p:spPr>
        <p:txBody>
          <a:bodyPr wrap="square" rtlCol="0">
            <a:spAutoFit/>
          </a:bodyPr>
          <a:lstStyle/>
          <a:p>
            <a:endParaRPr lang="en-US" dirty="0"/>
          </a:p>
          <a:p>
            <a:endParaRPr lang="en-US" dirty="0"/>
          </a:p>
          <a:p>
            <a:r>
              <a:rPr lang="en-US" dirty="0"/>
              <a:t>The KivIA appreciates the opportunity to provide this presentation and thanks the NWB and Participants.</a:t>
            </a:r>
          </a:p>
          <a:p>
            <a:endParaRPr lang="en-US" dirty="0"/>
          </a:p>
          <a:p>
            <a:endParaRPr lang="en-US" dirty="0"/>
          </a:p>
          <a:p>
            <a:endParaRPr lang="en-US" dirty="0"/>
          </a:p>
          <a:p>
            <a:endParaRPr lang="en-US" dirty="0"/>
          </a:p>
        </p:txBody>
      </p:sp>
      <p:pic>
        <p:nvPicPr>
          <p:cNvPr id="8" name="Picture 7">
            <a:extLst>
              <a:ext uri="{FF2B5EF4-FFF2-40B4-BE49-F238E27FC236}">
                <a16:creationId xmlns:a16="http://schemas.microsoft.com/office/drawing/2014/main" id="{5EF98AFA-7B27-4185-A28D-DAA9EBB103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3429000"/>
            <a:ext cx="4953000" cy="3256767"/>
          </a:xfrm>
          <a:prstGeom prst="rect">
            <a:avLst/>
          </a:prstGeom>
        </p:spPr>
      </p:pic>
      <p:sp>
        <p:nvSpPr>
          <p:cNvPr id="3" name="Slide Number Placeholder 2">
            <a:extLst>
              <a:ext uri="{FF2B5EF4-FFF2-40B4-BE49-F238E27FC236}">
                <a16:creationId xmlns:a16="http://schemas.microsoft.com/office/drawing/2014/main" id="{9AED2746-AF59-4513-A9F4-183507858955}"/>
              </a:ext>
            </a:extLst>
          </p:cNvPr>
          <p:cNvSpPr>
            <a:spLocks noGrp="1"/>
          </p:cNvSpPr>
          <p:nvPr>
            <p:ph type="sldNum" sz="quarter" idx="7"/>
          </p:nvPr>
        </p:nvSpPr>
        <p:spPr/>
        <p:txBody>
          <a:bodyPr/>
          <a:lstStyle/>
          <a:p>
            <a:fld id="{B6F15528-21DE-4FAA-801E-634DDDAF4B2B}" type="slidenum">
              <a:rPr lang="en-CA" smtClean="0"/>
              <a:t>11</a:t>
            </a:fld>
            <a:endParaRPr lang="en-CA"/>
          </a:p>
        </p:txBody>
      </p:sp>
    </p:spTree>
    <p:extLst>
      <p:ext uri="{BB962C8B-B14F-4D97-AF65-F5344CB8AC3E}">
        <p14:creationId xmlns:p14="http://schemas.microsoft.com/office/powerpoint/2010/main" val="840492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544" y="460255"/>
            <a:ext cx="5693410" cy="328167"/>
          </a:xfrm>
          <a:prstGeom prst="rect">
            <a:avLst/>
          </a:prstGeom>
        </p:spPr>
        <p:txBody>
          <a:bodyPr vert="horz" wrap="square" lIns="0" tIns="12065" rIns="0" bIns="0" rtlCol="0">
            <a:spAutoFit/>
          </a:bodyPr>
          <a:lstStyle/>
          <a:p>
            <a:pPr marL="12700">
              <a:lnSpc>
                <a:spcPts val="2270"/>
              </a:lnSpc>
            </a:pPr>
            <a:r>
              <a:rPr lang="en-US" sz="2800" b="1" spc="-30" dirty="0">
                <a:latin typeface="+mn-lt"/>
                <a:cs typeface="Calibri Light"/>
              </a:rPr>
              <a:t>Our </a:t>
            </a:r>
            <a:r>
              <a:rPr lang="en-US" sz="2800" b="1" spc="-20" dirty="0">
                <a:latin typeface="+mn-lt"/>
                <a:cs typeface="Calibri Light"/>
              </a:rPr>
              <a:t>Mandate and Objectives</a:t>
            </a:r>
            <a:endParaRPr sz="2800" b="1" dirty="0">
              <a:latin typeface="+mn-lt"/>
              <a:cs typeface="Calibri Light"/>
            </a:endParaRPr>
          </a:p>
        </p:txBody>
      </p:sp>
      <p:sp>
        <p:nvSpPr>
          <p:cNvPr id="3" name="object 3"/>
          <p:cNvSpPr txBox="1"/>
          <p:nvPr/>
        </p:nvSpPr>
        <p:spPr>
          <a:xfrm>
            <a:off x="171430" y="1105511"/>
            <a:ext cx="4575579" cy="4976747"/>
          </a:xfrm>
          <a:prstGeom prst="rect">
            <a:avLst/>
          </a:prstGeom>
        </p:spPr>
        <p:txBody>
          <a:bodyPr vert="horz" wrap="square" lIns="0" tIns="64135" rIns="0" bIns="0" rtlCol="0">
            <a:spAutoFit/>
          </a:bodyPr>
          <a:lstStyle/>
          <a:p>
            <a:pPr marL="183515" marR="156210" indent="-171450">
              <a:lnSpc>
                <a:spcPct val="80000"/>
              </a:lnSpc>
              <a:spcBef>
                <a:spcPts val="505"/>
              </a:spcBef>
              <a:buFont typeface="Arial"/>
              <a:buChar char="•"/>
              <a:tabLst>
                <a:tab pos="183515" algn="l"/>
              </a:tabLst>
            </a:pPr>
            <a:r>
              <a:rPr lang="en-US" dirty="0">
                <a:latin typeface="Calibri"/>
                <a:cs typeface="Calibri"/>
              </a:rPr>
              <a:t>KivIA is a Designated Inuit Organization pursuant to Article 39 of the </a:t>
            </a:r>
            <a:r>
              <a:rPr lang="en-US" i="1" dirty="0">
                <a:latin typeface="Calibri"/>
                <a:cs typeface="Calibri"/>
              </a:rPr>
              <a:t>Nunavut Agreement, </a:t>
            </a:r>
            <a:r>
              <a:rPr lang="en-US" dirty="0">
                <a:latin typeface="Calibri"/>
                <a:cs typeface="Calibri"/>
              </a:rPr>
              <a:t>and represents </a:t>
            </a:r>
            <a:r>
              <a:rPr dirty="0">
                <a:latin typeface="Calibri"/>
                <a:cs typeface="Calibri"/>
              </a:rPr>
              <a:t>Inuit</a:t>
            </a:r>
            <a:r>
              <a:rPr lang="en-US" dirty="0">
                <a:latin typeface="Calibri"/>
                <a:cs typeface="Calibri"/>
              </a:rPr>
              <a:t> beneficiaries of the </a:t>
            </a:r>
            <a:r>
              <a:rPr lang="en-US" i="1" dirty="0">
                <a:latin typeface="Calibri"/>
                <a:cs typeface="Calibri"/>
              </a:rPr>
              <a:t>Nunavut Agreement </a:t>
            </a:r>
            <a:r>
              <a:rPr lang="en-US" dirty="0">
                <a:latin typeface="Calibri"/>
                <a:cs typeface="Calibri"/>
              </a:rPr>
              <a:t>in the Kivalliq Region.</a:t>
            </a:r>
            <a:r>
              <a:rPr lang="en-CA" sz="1800" baseline="30000" dirty="0">
                <a:latin typeface="Calibri" panose="020F0502020204030204" pitchFamily="34" charset="0"/>
                <a:ea typeface="Times New Roman" panose="02020603050405020304" pitchFamily="18" charset="0"/>
              </a:rPr>
              <a:t> 1</a:t>
            </a:r>
            <a:endParaRPr lang="en-CA" sz="1800" spc="-10" baseline="30000" dirty="0">
              <a:latin typeface="Calibri"/>
              <a:ea typeface="Times New Roman" panose="02020603050405020304" pitchFamily="18" charset="0"/>
              <a:cs typeface="Calibri"/>
            </a:endParaRPr>
          </a:p>
          <a:p>
            <a:pPr marL="183515" marR="156210" indent="-171450">
              <a:lnSpc>
                <a:spcPct val="80000"/>
              </a:lnSpc>
              <a:spcBef>
                <a:spcPts val="505"/>
              </a:spcBef>
              <a:buFont typeface="Arial"/>
              <a:buChar char="•"/>
              <a:tabLst>
                <a:tab pos="183515" algn="l"/>
              </a:tabLst>
            </a:pPr>
            <a:r>
              <a:rPr lang="en-US" dirty="0" err="1">
                <a:latin typeface="Calibri"/>
                <a:cs typeface="Calibri"/>
              </a:rPr>
              <a:t>KivIA</a:t>
            </a:r>
            <a:r>
              <a:rPr lang="en-US" dirty="0">
                <a:latin typeface="Calibri"/>
                <a:cs typeface="Calibri"/>
              </a:rPr>
              <a:t> holds title to and manages surface Inuit Owned Lands in the Kivalliq Region.</a:t>
            </a:r>
          </a:p>
          <a:p>
            <a:pPr marL="184150" marR="81915" indent="-171450">
              <a:lnSpc>
                <a:spcPct val="80000"/>
              </a:lnSpc>
              <a:spcBef>
                <a:spcPts val="805"/>
              </a:spcBef>
              <a:buFont typeface="Arial"/>
              <a:buChar char="•"/>
              <a:tabLst>
                <a:tab pos="184150" algn="l"/>
              </a:tabLst>
            </a:pPr>
            <a:r>
              <a:rPr lang="en-US" dirty="0">
                <a:latin typeface="Calibri"/>
                <a:cs typeface="Calibri"/>
              </a:rPr>
              <a:t> The primary purpose of Inuit Owned Lands is to provide Inuit with rights in land that  </a:t>
            </a:r>
            <a:r>
              <a:rPr spc="-10" dirty="0">
                <a:latin typeface="Calibri"/>
                <a:cs typeface="Calibri"/>
              </a:rPr>
              <a:t>promote</a:t>
            </a:r>
            <a:r>
              <a:rPr lang="en-US" spc="-10" dirty="0">
                <a:latin typeface="Calibri"/>
                <a:cs typeface="Calibri"/>
              </a:rPr>
              <a:t> economic self-sufficiency in a manner</a:t>
            </a:r>
            <a:r>
              <a:rPr spc="-30" dirty="0">
                <a:latin typeface="Calibri"/>
                <a:cs typeface="Calibri"/>
              </a:rPr>
              <a:t> </a:t>
            </a:r>
            <a:r>
              <a:rPr lang="en-US" spc="-10" dirty="0">
                <a:latin typeface="Calibri"/>
                <a:cs typeface="Calibri"/>
              </a:rPr>
              <a:t>consistent</a:t>
            </a:r>
            <a:r>
              <a:rPr spc="-40" dirty="0">
                <a:latin typeface="Calibri"/>
                <a:cs typeface="Calibri"/>
              </a:rPr>
              <a:t> </a:t>
            </a:r>
            <a:r>
              <a:rPr lang="en-US" dirty="0">
                <a:latin typeface="Calibri"/>
                <a:cs typeface="Calibri"/>
              </a:rPr>
              <a:t>with the </a:t>
            </a:r>
            <a:r>
              <a:rPr spc="-10" dirty="0">
                <a:latin typeface="Calibri"/>
                <a:cs typeface="Calibri"/>
              </a:rPr>
              <a:t>cultural</a:t>
            </a:r>
            <a:r>
              <a:rPr spc="-35" dirty="0">
                <a:latin typeface="Calibri"/>
                <a:cs typeface="Calibri"/>
              </a:rPr>
              <a:t> </a:t>
            </a:r>
            <a:r>
              <a:rPr dirty="0">
                <a:latin typeface="Calibri"/>
                <a:cs typeface="Calibri"/>
              </a:rPr>
              <a:t>and</a:t>
            </a:r>
            <a:r>
              <a:rPr spc="-30" dirty="0">
                <a:latin typeface="Calibri"/>
                <a:cs typeface="Calibri"/>
              </a:rPr>
              <a:t> </a:t>
            </a:r>
            <a:r>
              <a:rPr dirty="0">
                <a:latin typeface="Calibri"/>
                <a:cs typeface="Calibri"/>
              </a:rPr>
              <a:t>social</a:t>
            </a:r>
            <a:r>
              <a:rPr spc="-20" dirty="0">
                <a:latin typeface="Calibri"/>
                <a:cs typeface="Calibri"/>
              </a:rPr>
              <a:t> well-</a:t>
            </a:r>
            <a:r>
              <a:rPr dirty="0">
                <a:latin typeface="Calibri"/>
                <a:cs typeface="Calibri"/>
              </a:rPr>
              <a:t>being</a:t>
            </a:r>
            <a:r>
              <a:rPr spc="-20" dirty="0">
                <a:latin typeface="Calibri"/>
                <a:cs typeface="Calibri"/>
              </a:rPr>
              <a:t> </a:t>
            </a:r>
            <a:r>
              <a:rPr dirty="0">
                <a:latin typeface="Calibri"/>
                <a:cs typeface="Calibri"/>
              </a:rPr>
              <a:t>of</a:t>
            </a:r>
            <a:r>
              <a:rPr spc="-5" dirty="0">
                <a:latin typeface="Calibri"/>
                <a:cs typeface="Calibri"/>
              </a:rPr>
              <a:t> </a:t>
            </a:r>
            <a:r>
              <a:rPr spc="-10" dirty="0">
                <a:latin typeface="Calibri"/>
                <a:cs typeface="Calibri"/>
              </a:rPr>
              <a:t>Inuit </a:t>
            </a:r>
            <a:r>
              <a:rPr dirty="0">
                <a:latin typeface="Calibri"/>
                <a:cs typeface="Calibri"/>
              </a:rPr>
              <a:t>now</a:t>
            </a:r>
            <a:r>
              <a:rPr spc="-30" dirty="0">
                <a:latin typeface="Calibri"/>
                <a:cs typeface="Calibri"/>
              </a:rPr>
              <a:t> </a:t>
            </a:r>
            <a:r>
              <a:rPr dirty="0">
                <a:latin typeface="Calibri"/>
                <a:cs typeface="Calibri"/>
              </a:rPr>
              <a:t>and</a:t>
            </a:r>
            <a:r>
              <a:rPr spc="-45" dirty="0">
                <a:latin typeface="Calibri"/>
                <a:cs typeface="Calibri"/>
              </a:rPr>
              <a:t> </a:t>
            </a:r>
            <a:r>
              <a:rPr dirty="0">
                <a:latin typeface="Calibri"/>
                <a:cs typeface="Calibri"/>
              </a:rPr>
              <a:t>in</a:t>
            </a:r>
            <a:r>
              <a:rPr spc="-30" dirty="0">
                <a:latin typeface="Calibri"/>
                <a:cs typeface="Calibri"/>
              </a:rPr>
              <a:t> </a:t>
            </a:r>
            <a:r>
              <a:rPr dirty="0">
                <a:latin typeface="Calibri"/>
                <a:cs typeface="Calibri"/>
              </a:rPr>
              <a:t>the</a:t>
            </a:r>
            <a:r>
              <a:rPr spc="-20" dirty="0">
                <a:latin typeface="Calibri"/>
                <a:cs typeface="Calibri"/>
              </a:rPr>
              <a:t> </a:t>
            </a:r>
            <a:r>
              <a:rPr spc="-10" dirty="0">
                <a:latin typeface="Calibri"/>
                <a:cs typeface="Calibri"/>
              </a:rPr>
              <a:t>future.</a:t>
            </a:r>
            <a:r>
              <a:rPr lang="en-CA" sz="1800" baseline="30000" dirty="0">
                <a:latin typeface="Calibri" panose="020F0502020204030204" pitchFamily="34" charset="0"/>
                <a:ea typeface="Times New Roman" panose="02020603050405020304" pitchFamily="18" charset="0"/>
              </a:rPr>
              <a:t> 2</a:t>
            </a:r>
            <a:endParaRPr lang="en-US" spc="-10" dirty="0">
              <a:latin typeface="Calibri"/>
              <a:cs typeface="Calibri"/>
            </a:endParaRPr>
          </a:p>
          <a:p>
            <a:pPr marL="184150" marR="81915" indent="-171450">
              <a:lnSpc>
                <a:spcPct val="80000"/>
              </a:lnSpc>
              <a:spcBef>
                <a:spcPts val="805"/>
              </a:spcBef>
              <a:buFont typeface="Arial"/>
              <a:buChar char="•"/>
              <a:tabLst>
                <a:tab pos="184150" algn="l"/>
              </a:tabLst>
            </a:pPr>
            <a:r>
              <a:rPr lang="en-US" spc="-10" dirty="0">
                <a:latin typeface="Calibri"/>
                <a:cs typeface="Calibri"/>
              </a:rPr>
              <a:t>Our mandate is to:</a:t>
            </a:r>
          </a:p>
          <a:p>
            <a:pPr marL="298450" marR="81915" indent="-285750">
              <a:lnSpc>
                <a:spcPct val="80000"/>
              </a:lnSpc>
              <a:spcBef>
                <a:spcPts val="805"/>
              </a:spcBef>
              <a:buFont typeface="Wingdings" panose="05000000000000000000" pitchFamily="2" charset="2"/>
              <a:buChar char="§"/>
              <a:tabLst>
                <a:tab pos="184150" algn="l"/>
              </a:tabLst>
            </a:pPr>
            <a:r>
              <a:rPr lang="en-US" spc="-10" dirty="0">
                <a:latin typeface="Calibri"/>
                <a:cs typeface="Calibri"/>
              </a:rPr>
              <a:t>Manage surface Inuit Owned Lands in a manner that supports sustainable economic development opportunities for Inuit.</a:t>
            </a:r>
          </a:p>
          <a:p>
            <a:pPr marL="298450" marR="81915" indent="-285750">
              <a:lnSpc>
                <a:spcPct val="80000"/>
              </a:lnSpc>
              <a:spcBef>
                <a:spcPts val="805"/>
              </a:spcBef>
              <a:buFont typeface="Wingdings" panose="05000000000000000000" pitchFamily="2" charset="2"/>
              <a:buChar char="§"/>
              <a:tabLst>
                <a:tab pos="184150" algn="l"/>
              </a:tabLst>
            </a:pPr>
            <a:r>
              <a:rPr lang="en-US" spc="-10" dirty="0">
                <a:latin typeface="Calibri"/>
                <a:cs typeface="Calibri"/>
              </a:rPr>
              <a:t>Ensure that any economic development is done in an environmental and socially responsible manner that protects Inuit rights guaranteed under the </a:t>
            </a:r>
            <a:r>
              <a:rPr lang="en-US" i="1" spc="-10" dirty="0">
                <a:latin typeface="Calibri"/>
                <a:cs typeface="Calibri"/>
              </a:rPr>
              <a:t>Nunavut Agreement</a:t>
            </a:r>
            <a:r>
              <a:rPr lang="en-US" spc="-10" dirty="0">
                <a:latin typeface="Calibri"/>
                <a:cs typeface="Calibri"/>
              </a:rPr>
              <a:t>.</a:t>
            </a:r>
          </a:p>
        </p:txBody>
      </p:sp>
      <p:sp>
        <p:nvSpPr>
          <p:cNvPr id="5" name="TextBox 4"/>
          <p:cNvSpPr txBox="1"/>
          <p:nvPr/>
        </p:nvSpPr>
        <p:spPr>
          <a:xfrm>
            <a:off x="392723" y="6256489"/>
            <a:ext cx="2362200" cy="800219"/>
          </a:xfrm>
          <a:prstGeom prst="rect">
            <a:avLst/>
          </a:prstGeom>
          <a:noFill/>
        </p:spPr>
        <p:txBody>
          <a:bodyPr wrap="square" rtlCol="0">
            <a:spAutoFit/>
          </a:bodyPr>
          <a:lstStyle/>
          <a:p>
            <a:pPr marL="228600" indent="-228600">
              <a:buAutoNum type="arabicPeriod"/>
            </a:pPr>
            <a:r>
              <a:rPr lang="en-US" sz="1000" dirty="0"/>
              <a:t>Article 39 of the </a:t>
            </a:r>
            <a:r>
              <a:rPr lang="en-US" sz="1000" i="1" dirty="0"/>
              <a:t>Nunavut Agreement.</a:t>
            </a:r>
          </a:p>
          <a:p>
            <a:pPr marL="228600" indent="-228600">
              <a:buAutoNum type="arabicPeriod"/>
            </a:pPr>
            <a:r>
              <a:rPr lang="en-US" sz="1000" dirty="0"/>
              <a:t>Article 17 of the </a:t>
            </a:r>
            <a:r>
              <a:rPr lang="en-US" sz="1000" i="1" dirty="0"/>
              <a:t>Nunavut Agreement. </a:t>
            </a:r>
          </a:p>
          <a:p>
            <a:pPr lvl="1"/>
            <a:r>
              <a:rPr lang="en-US" sz="800" dirty="0"/>
              <a:t> </a:t>
            </a:r>
          </a:p>
          <a:p>
            <a:endParaRPr lang="en-US" dirty="0"/>
          </a:p>
        </p:txBody>
      </p:sp>
      <p:sp>
        <p:nvSpPr>
          <p:cNvPr id="8" name="object 3">
            <a:extLst>
              <a:ext uri="{FF2B5EF4-FFF2-40B4-BE49-F238E27FC236}">
                <a16:creationId xmlns:a16="http://schemas.microsoft.com/office/drawing/2014/main" id="{A374542A-776F-405E-833E-2204452C6DD3}"/>
              </a:ext>
            </a:extLst>
          </p:cNvPr>
          <p:cNvSpPr txBox="1"/>
          <p:nvPr/>
        </p:nvSpPr>
        <p:spPr>
          <a:xfrm>
            <a:off x="4702419" y="1105511"/>
            <a:ext cx="4407877" cy="5127686"/>
          </a:xfrm>
          <a:prstGeom prst="rect">
            <a:avLst/>
          </a:prstGeom>
        </p:spPr>
        <p:txBody>
          <a:bodyPr vert="horz" wrap="square" lIns="0" tIns="64135" rIns="0" bIns="0" rtlCol="0">
            <a:spAutoFit/>
          </a:bodyPr>
          <a:lstStyle/>
          <a:p>
            <a:pPr marL="183515" marR="156210" indent="-171450">
              <a:lnSpc>
                <a:spcPct val="80000"/>
              </a:lnSpc>
              <a:spcBef>
                <a:spcPts val="505"/>
              </a:spcBef>
              <a:buFont typeface="Arial"/>
              <a:buChar char="•"/>
              <a:tabLst>
                <a:tab pos="183515" algn="l"/>
              </a:tabLst>
            </a:pPr>
            <a:r>
              <a:rPr lang="iu-Cans-CA" sz="1450" b="1" dirty="0">
                <a:latin typeface="Pigiarniq Light" panose="02000303020000020004" pitchFamily="2" charset="0"/>
                <a:cs typeface="Calibri"/>
              </a:rPr>
              <a:t>ᑭᕙᓪᓕᕐᒥᑦ ᐃᓄᐃᑦ ᑲᑐᔾᔨᖃᑎᒌᒃᑯᑦ ᐃᓂᙳᖅᑎᑕᐅᓯᒪᔪᑦ ᐃᓄᖕᓄᑦ ᑲᑐᔾᔨᖃᑎᒌᖑᓂᕐᒧᑦ ᒪᓕᒃᖢᒍ ᑎᑎᖅᖃᖅ 39 </a:t>
            </a:r>
            <a:r>
              <a:rPr lang="iu-Cans-CA" sz="1450" b="1" i="1" dirty="0">
                <a:latin typeface="Pigiarniq Light" panose="02000303020000020004" pitchFamily="2" charset="0"/>
                <a:cs typeface="Calibri"/>
              </a:rPr>
              <a:t>ᓄᓇᕗᒻᒧᑦ ᐊᖏᖃᑎᒌᒍᑎᒥᑦ</a:t>
            </a:r>
            <a:r>
              <a:rPr lang="iu-Cans-CA" sz="1450" b="1" dirty="0">
                <a:latin typeface="Pigiarniq Light" panose="02000303020000020004" pitchFamily="2" charset="0"/>
              </a:rPr>
              <a:t>, </a:t>
            </a:r>
            <a:r>
              <a:rPr lang="iu-Cans-CA" sz="1450" b="1" dirty="0">
                <a:latin typeface="Pigiarniq Light" panose="02000303020000020004" pitchFamily="2" charset="0"/>
                <a:cs typeface="Calibri"/>
              </a:rPr>
              <a:t>ᐊᒻᒪᓗ ᑭᒡᒐᖅᑐᐃᔪᑦ </a:t>
            </a:r>
            <a:r>
              <a:rPr lang="iu-Cans-CA" sz="1450" b="1" dirty="0">
                <a:latin typeface="Pigiarniq Light" panose="02000303020000020004" pitchFamily="2" charset="0"/>
              </a:rPr>
              <a:t>ᐃᓄᖕᓂᑦ</a:t>
            </a:r>
            <a:r>
              <a:rPr lang="iu-Cans-CA" sz="1450" b="1" dirty="0">
                <a:latin typeface="Pigiarniq Light" panose="02000303020000020004" pitchFamily="2" charset="0"/>
                <a:cs typeface="Calibri"/>
              </a:rPr>
              <a:t> ᓄᓇᑖᖃᑕᐅᓯᒪᔪᓂᒃ </a:t>
            </a:r>
            <a:r>
              <a:rPr lang="iu-Cans-CA" sz="1450" b="1" i="1" dirty="0">
                <a:latin typeface="Pigiarniq Light" panose="02000303020000020004" pitchFamily="2" charset="0"/>
                <a:cs typeface="Calibri"/>
              </a:rPr>
              <a:t>ᓄᓇᕗᒻᒧᑦ ᐊᖏᖃᑎᒌᒍᑎᒥᑦ</a:t>
            </a:r>
            <a:r>
              <a:rPr lang="iu-Cans-CA" sz="1450" b="1" dirty="0">
                <a:latin typeface="Pigiarniq Light" panose="02000303020000020004" pitchFamily="2" charset="0"/>
              </a:rPr>
              <a:t> </a:t>
            </a:r>
            <a:r>
              <a:rPr lang="iu-Cans-CA" sz="1450" b="1" dirty="0">
                <a:latin typeface="Pigiarniq Light" panose="02000303020000020004" pitchFamily="2" charset="0"/>
                <a:cs typeface="Calibri"/>
              </a:rPr>
              <a:t>ᑭᕙᓪᓕᕐᒥᑦ.</a:t>
            </a:r>
            <a:r>
              <a:rPr lang="iu-Cans-CA" sz="1450" b="1" baseline="30000" dirty="0">
                <a:latin typeface="Pigiarniq Light" panose="02000303020000020004" pitchFamily="2" charset="0"/>
                <a:ea typeface="Times New Roman" panose="02020603050405020304" pitchFamily="18" charset="0"/>
              </a:rPr>
              <a:t> 1</a:t>
            </a:r>
            <a:endParaRPr lang="iu-Cans-CA" sz="1450" b="1" spc="-10" baseline="30000" dirty="0">
              <a:latin typeface="Pigiarniq Light" panose="02000303020000020004" pitchFamily="2" charset="0"/>
              <a:ea typeface="Times New Roman" panose="02020603050405020304" pitchFamily="18" charset="0"/>
              <a:cs typeface="Calibri"/>
            </a:endParaRPr>
          </a:p>
          <a:p>
            <a:pPr marL="183515" marR="156210" indent="-171450">
              <a:spcAft>
                <a:spcPts val="300"/>
              </a:spcAft>
              <a:buFont typeface="Arial"/>
              <a:buChar char="•"/>
              <a:tabLst>
                <a:tab pos="183515" algn="l"/>
              </a:tabLst>
            </a:pPr>
            <a:r>
              <a:rPr lang="iu-Cans-CA" sz="1450" b="1" dirty="0">
                <a:latin typeface="Pigiarniq Light" panose="02000303020000020004" pitchFamily="2" charset="0"/>
                <a:cs typeface="Calibri"/>
              </a:rPr>
              <a:t>ᑭᕙᓪᓕᕐᒥᑦ ᐃᓄᐃᑦ ᑲᑐᔾᔨᖃᑎᒌᒃᑯᑦ ᑲᒪᒋᔭᖃᖅᑐᑦ ᐊᒻᒪᓗ ᐊᐅᓚᖦᖢᒋᑦ ᓄᓇᓂᒃ ᐃᓄᖕᓄᑦ ᓇᖕᒥᓂᕆᔭᐅᔪᓂᒃ ᑭᕙᓪᓕᕐᒥᑦ.</a:t>
            </a:r>
          </a:p>
          <a:p>
            <a:pPr marL="184150" marR="81915" indent="-171450">
              <a:spcAft>
                <a:spcPts val="300"/>
              </a:spcAft>
              <a:buFont typeface="Arial"/>
              <a:buChar char="•"/>
              <a:tabLst>
                <a:tab pos="184150" algn="l"/>
              </a:tabLst>
            </a:pPr>
            <a:r>
              <a:rPr lang="iu-Cans-CA" sz="1450" b="1" dirty="0">
                <a:latin typeface="Pigiarniq Light" panose="02000303020000020004" pitchFamily="2" charset="0"/>
                <a:cs typeface="Calibri"/>
              </a:rPr>
              <a:t> ᐱᔾᔪᑕᐅᓗᐊᖅᑐᖅ ᐃᓄᖕᓄᑦ ᓄᓇᐃᑦ ᓇᖕᒥᓂᕆᔭᐅᔪᓄᑦ ᐃᓄᖕᓂᒃ </a:t>
            </a:r>
            <a:r>
              <a:rPr lang="iu-Cans-CA" sz="1400" b="1" dirty="0">
                <a:latin typeface="Pigiarniq Light" panose="02000303020000020004" pitchFamily="2" charset="0"/>
                <a:cs typeface="Calibri"/>
              </a:rPr>
              <a:t>ᐱᔪᖕᓇᐅᑎᖃᖅᑎᑦᑎᓂᐊᕐᓗᑎᒃ</a:t>
            </a:r>
            <a:r>
              <a:rPr lang="iu-Cans-CA" sz="1450" b="1" dirty="0">
                <a:latin typeface="Pigiarniq Light" panose="02000303020000020004" pitchFamily="2" charset="0"/>
                <a:cs typeface="Calibri"/>
              </a:rPr>
              <a:t> ᓄᓇᒧᑦ </a:t>
            </a:r>
            <a:r>
              <a:rPr lang="iu-Cans-CA" sz="1450" b="1" spc="-10" dirty="0">
                <a:latin typeface="Pigiarniq Light" panose="02000303020000020004" pitchFamily="2" charset="0"/>
                <a:cs typeface="Calibri"/>
              </a:rPr>
              <a:t>ᐱᕈᖅᐸᓪᓕᐊᓂᖃᕐᓗᑎᒃ ᐊᔪᙱᑦᑐᒃᑯᑦ</a:t>
            </a:r>
            <a:r>
              <a:rPr lang="iu-Cans-CA" sz="1450" b="1" spc="-30" dirty="0">
                <a:latin typeface="Pigiarniq Light" panose="02000303020000020004" pitchFamily="2" charset="0"/>
                <a:cs typeface="Calibri"/>
              </a:rPr>
              <a:t> </a:t>
            </a:r>
            <a:r>
              <a:rPr lang="iu-Cans-CA" sz="1450" b="1" spc="-10" dirty="0">
                <a:latin typeface="Pigiarniq Light" panose="02000303020000020004" pitchFamily="2" charset="0"/>
                <a:cs typeface="Calibri"/>
              </a:rPr>
              <a:t>ᐊᔾᔨᒋᓗᒍ</a:t>
            </a:r>
            <a:r>
              <a:rPr lang="iu-Cans-CA" sz="1450" b="1" spc="-40" dirty="0">
                <a:latin typeface="Pigiarniq Light" panose="02000303020000020004" pitchFamily="2" charset="0"/>
                <a:cs typeface="Calibri"/>
              </a:rPr>
              <a:t> </a:t>
            </a:r>
            <a:r>
              <a:rPr lang="iu-Cans-CA" sz="1450" b="1" dirty="0">
                <a:latin typeface="Pigiarniq Light" panose="02000303020000020004" pitchFamily="2" charset="0"/>
                <a:cs typeface="Calibri"/>
              </a:rPr>
              <a:t> </a:t>
            </a:r>
            <a:r>
              <a:rPr lang="iu-Cans-CA" sz="1450" b="1" spc="-10" dirty="0">
                <a:latin typeface="Pigiarniq Light" panose="02000303020000020004" pitchFamily="2" charset="0"/>
                <a:cs typeface="Calibri"/>
              </a:rPr>
              <a:t>ᐱᖅᖁᓯᕆᔭᐅᔪᒧᑦ</a:t>
            </a:r>
            <a:r>
              <a:rPr lang="iu-Cans-CA" sz="1450" b="1" spc="-35" dirty="0">
                <a:latin typeface="Pigiarniq Light" panose="02000303020000020004" pitchFamily="2" charset="0"/>
                <a:cs typeface="Calibri"/>
              </a:rPr>
              <a:t> </a:t>
            </a:r>
            <a:r>
              <a:rPr lang="iu-Cans-CA" sz="1450" b="1" dirty="0">
                <a:latin typeface="Pigiarniq Light" panose="02000303020000020004" pitchFamily="2" charset="0"/>
              </a:rPr>
              <a:t>ᐊᒻᒪᓗ</a:t>
            </a:r>
            <a:r>
              <a:rPr lang="iu-Cans-CA" sz="1450" b="1" spc="-30" dirty="0">
                <a:latin typeface="Pigiarniq Light" panose="02000303020000020004" pitchFamily="2" charset="0"/>
                <a:cs typeface="Calibri"/>
              </a:rPr>
              <a:t> </a:t>
            </a:r>
            <a:r>
              <a:rPr lang="iu-Cans-CA" sz="1450" b="1" dirty="0">
                <a:latin typeface="Pigiarniq Light" panose="02000303020000020004" pitchFamily="2" charset="0"/>
              </a:rPr>
              <a:t>ᐃᓅᖃᑎᒌᑦ</a:t>
            </a:r>
            <a:r>
              <a:rPr lang="iu-Cans-CA" sz="1450" b="1" spc="-20" dirty="0">
                <a:latin typeface="Pigiarniq Light" panose="02000303020000020004" pitchFamily="2" charset="0"/>
                <a:cs typeface="Calibri"/>
              </a:rPr>
              <a:t> ᖃᓄᐃᖏᑦᑎᐊᕐᓂᖏᑦ</a:t>
            </a:r>
            <a:r>
              <a:rPr lang="iu-Cans-CA" sz="1450" b="1" dirty="0">
                <a:latin typeface="Pigiarniq Light" panose="02000303020000020004" pitchFamily="2" charset="0"/>
              </a:rPr>
              <a:t> </a:t>
            </a:r>
            <a:r>
              <a:rPr lang="iu-Cans-CA" sz="1450" b="1" spc="-20" dirty="0">
                <a:latin typeface="Pigiarniq Light" panose="02000303020000020004" pitchFamily="2" charset="0"/>
                <a:cs typeface="Calibri"/>
              </a:rPr>
              <a:t> </a:t>
            </a:r>
            <a:r>
              <a:rPr lang="iu-Cans-CA" sz="1450" b="1" dirty="0">
                <a:latin typeface="Pigiarniq Light" panose="02000303020000020004" pitchFamily="2" charset="0"/>
              </a:rPr>
              <a:t> </a:t>
            </a:r>
            <a:r>
              <a:rPr lang="iu-Cans-CA" sz="1450" b="1" spc="-5" dirty="0">
                <a:latin typeface="Pigiarniq Light" panose="02000303020000020004" pitchFamily="2" charset="0"/>
                <a:cs typeface="Calibri"/>
              </a:rPr>
              <a:t> </a:t>
            </a:r>
            <a:r>
              <a:rPr lang="iu-Cans-CA" sz="1450" b="1" spc="-10" dirty="0">
                <a:latin typeface="Pigiarniq Light" panose="02000303020000020004" pitchFamily="2" charset="0"/>
                <a:cs typeface="Calibri"/>
              </a:rPr>
              <a:t>ᒫᓐᓇᐅᔪᖅ</a:t>
            </a:r>
            <a:r>
              <a:rPr lang="iu-Cans-CA" sz="1450" b="1" dirty="0">
                <a:latin typeface="Pigiarniq Light" panose="02000303020000020004" pitchFamily="2" charset="0"/>
              </a:rPr>
              <a:t>ᐃᓅᔪᓄᑦ</a:t>
            </a:r>
            <a:r>
              <a:rPr lang="iu-Cans-CA" sz="1450" b="1" spc="-30" dirty="0">
                <a:latin typeface="Pigiarniq Light" panose="02000303020000020004" pitchFamily="2" charset="0"/>
                <a:cs typeface="Calibri"/>
              </a:rPr>
              <a:t> </a:t>
            </a:r>
            <a:r>
              <a:rPr lang="iu-Cans-CA" sz="1450" b="1" dirty="0">
                <a:latin typeface="Pigiarniq Light" panose="02000303020000020004" pitchFamily="2" charset="0"/>
              </a:rPr>
              <a:t>ᐊᒻᒪᓗ</a:t>
            </a:r>
            <a:r>
              <a:rPr lang="iu-Cans-CA" sz="1450" b="1" spc="-45" dirty="0">
                <a:latin typeface="Pigiarniq Light" panose="02000303020000020004" pitchFamily="2" charset="0"/>
                <a:cs typeface="Calibri"/>
              </a:rPr>
              <a:t> </a:t>
            </a:r>
            <a:r>
              <a:rPr lang="iu-Cans-CA" sz="1450" b="1" dirty="0">
                <a:latin typeface="Pigiarniq Light" panose="02000303020000020004" pitchFamily="2" charset="0"/>
              </a:rPr>
              <a:t> </a:t>
            </a:r>
            <a:r>
              <a:rPr lang="iu-Cans-CA" sz="1450" b="1" spc="-30" dirty="0">
                <a:latin typeface="Pigiarniq Light" panose="02000303020000020004" pitchFamily="2" charset="0"/>
                <a:cs typeface="Calibri"/>
              </a:rPr>
              <a:t> </a:t>
            </a:r>
            <a:r>
              <a:rPr lang="iu-Cans-CA" sz="1450" b="1" dirty="0">
                <a:latin typeface="Pigiarniq Light" panose="02000303020000020004" pitchFamily="2" charset="0"/>
              </a:rPr>
              <a:t> </a:t>
            </a:r>
            <a:r>
              <a:rPr lang="iu-Cans-CA" sz="1450" b="1" spc="-20" dirty="0">
                <a:latin typeface="Pigiarniq Light" panose="02000303020000020004" pitchFamily="2" charset="0"/>
                <a:cs typeface="Calibri"/>
              </a:rPr>
              <a:t> </a:t>
            </a:r>
            <a:r>
              <a:rPr lang="iu-Cans-CA" sz="1450" b="1" spc="-10" dirty="0">
                <a:latin typeface="Pigiarniq Light" panose="02000303020000020004" pitchFamily="2" charset="0"/>
                <a:cs typeface="Calibri"/>
              </a:rPr>
              <a:t>ᓯᕗᓂᒃᓴᒥᑦ.</a:t>
            </a:r>
            <a:r>
              <a:rPr lang="iu-Cans-CA" sz="1450" b="1" baseline="30000" dirty="0">
                <a:latin typeface="Pigiarniq Light" panose="02000303020000020004" pitchFamily="2" charset="0"/>
                <a:ea typeface="Times New Roman" panose="02020603050405020304" pitchFamily="18" charset="0"/>
              </a:rPr>
              <a:t> 2</a:t>
            </a:r>
            <a:endParaRPr lang="iu-Cans-CA" sz="1450" b="1" spc="-10" dirty="0">
              <a:latin typeface="Pigiarniq Light" panose="02000303020000020004" pitchFamily="2" charset="0"/>
              <a:cs typeface="Calibri"/>
            </a:endParaRPr>
          </a:p>
          <a:p>
            <a:pPr marL="184150" marR="81915" indent="-171450">
              <a:spcAft>
                <a:spcPts val="300"/>
              </a:spcAft>
              <a:buFont typeface="Arial"/>
              <a:buChar char="•"/>
              <a:tabLst>
                <a:tab pos="184150" algn="l"/>
              </a:tabLst>
            </a:pPr>
            <a:r>
              <a:rPr lang="iu-Cans-CA" sz="1450" b="1" spc="-10" dirty="0">
                <a:latin typeface="Pigiarniq Light" panose="02000303020000020004" pitchFamily="2" charset="0"/>
                <a:cs typeface="Calibri"/>
              </a:rPr>
              <a:t>ᐱᔭᒃᓴᐅᑎᖃᖅᑐᒍᑦ ᐃᒪᓐᓇᐃᓐᓂᐊᕐᓗᑕ:</a:t>
            </a:r>
          </a:p>
          <a:p>
            <a:pPr marL="298450" marR="81915" indent="-285750">
              <a:spcAft>
                <a:spcPts val="300"/>
              </a:spcAft>
              <a:buFont typeface="Wingdings" panose="05000000000000000000" pitchFamily="2" charset="2"/>
              <a:buChar char="§"/>
              <a:tabLst>
                <a:tab pos="184150" algn="l"/>
              </a:tabLst>
            </a:pPr>
            <a:r>
              <a:rPr lang="iu-Cans-CA" sz="1450" b="1" spc="-10" dirty="0">
                <a:latin typeface="Pigiarniq Light" panose="02000303020000020004" pitchFamily="2" charset="0"/>
                <a:cs typeface="Calibri"/>
              </a:rPr>
              <a:t>ᐊᐅᓚᓪᓗᒋᑦ ᓄᓇᐅᔪᖅ ᐃᓄᖕᓄᑦ ᓇᖕᒥᓂᕆᔭᐅᔪᑦ ᓄᓇᓂᑦ ᐃᑲᔪᖅᑐᒃᑯᑦ ᐊᔪᙱᑎᓐᓂᐊᕐᓗᒍ ᐱᕈᖅᐸᓪᓕᐊᓂᕐᒥᒃ ᐱᕙᓪᓕᐊᓂᕐᒧᑦ ᐱᕕᖃᖅᑎᑦᑎᓂᐅᔪᓂᒃ ᐃᓄᖕᓄᑦ.</a:t>
            </a:r>
          </a:p>
          <a:p>
            <a:pPr marL="298450" marR="81915" indent="-285750">
              <a:spcAft>
                <a:spcPts val="300"/>
              </a:spcAft>
              <a:buFont typeface="Wingdings" panose="05000000000000000000" pitchFamily="2" charset="2"/>
              <a:buChar char="§"/>
              <a:tabLst>
                <a:tab pos="184150" algn="l"/>
              </a:tabLst>
            </a:pPr>
            <a:r>
              <a:rPr lang="iu-Cans-CA" sz="1450" b="1" spc="-10" dirty="0">
                <a:latin typeface="Pigiarniq Light" panose="02000303020000020004" pitchFamily="2" charset="0"/>
                <a:cs typeface="Calibri"/>
              </a:rPr>
              <a:t>ᐱᕈᖅᐸᓪᓕᐊᓂᕐᒥᒃ </a:t>
            </a:r>
            <a:r>
              <a:rPr lang="iu-Cans-CA" sz="1400" b="1" spc="-10" dirty="0">
                <a:latin typeface="Pigiarniq Light" panose="02000303020000020004" pitchFamily="2" charset="0"/>
                <a:cs typeface="Calibri"/>
              </a:rPr>
              <a:t>ᐱᕙᓪᓕᐊᓂᖃᕐᓗᓂ</a:t>
            </a:r>
            <a:r>
              <a:rPr lang="iu-Cans-CA" sz="1450" b="1" spc="-10" dirty="0">
                <a:latin typeface="Pigiarniq Light" panose="02000303020000020004" pitchFamily="2" charset="0"/>
                <a:cs typeface="Calibri"/>
              </a:rPr>
              <a:t> ᐊᕙᑎᒧᑦ ᐊᒻᒪᓗ ᐃᓅᖃᑎᒌᓄᑦ ᐱᔭᒃᓴᐅᑎᖃᕐᓂᒃᑯᑦ ᒥᐊᓂᖅᓯᔪᒥᒃ ᐃᓄᐃᑦ ᐱᔪᖕᓇᐅᑎᖏᓐᓂᒃ ᒪᓕᒃᖢᒍ ᓄᓇᕗᒻᒧᑦ ᐊᖏᖃᑎᒌᒍᑎ.</a:t>
            </a:r>
          </a:p>
        </p:txBody>
      </p:sp>
      <p:sp>
        <p:nvSpPr>
          <p:cNvPr id="9" name="TextBox 8">
            <a:extLst>
              <a:ext uri="{FF2B5EF4-FFF2-40B4-BE49-F238E27FC236}">
                <a16:creationId xmlns:a16="http://schemas.microsoft.com/office/drawing/2014/main" id="{6633C518-A9C1-9BEC-7929-92112E04A894}"/>
              </a:ext>
            </a:extLst>
          </p:cNvPr>
          <p:cNvSpPr txBox="1"/>
          <p:nvPr/>
        </p:nvSpPr>
        <p:spPr>
          <a:xfrm>
            <a:off x="4968302" y="6256489"/>
            <a:ext cx="3718498" cy="800219"/>
          </a:xfrm>
          <a:prstGeom prst="rect">
            <a:avLst/>
          </a:prstGeom>
          <a:noFill/>
        </p:spPr>
        <p:txBody>
          <a:bodyPr wrap="square" rtlCol="0">
            <a:spAutoFit/>
          </a:bodyPr>
          <a:lstStyle/>
          <a:p>
            <a:pPr marL="228600" indent="-228600">
              <a:buAutoNum type="arabicPeriod"/>
            </a:pPr>
            <a:r>
              <a:rPr lang="iu" sz="1000" dirty="0">
                <a:latin typeface="Pigiarniq Light" panose="02000303020000020004" pitchFamily="2" charset="0"/>
              </a:rPr>
              <a:t>ᑎᑎᖅᖃᖅ 39 </a:t>
            </a:r>
            <a:r>
              <a:rPr lang="iu" sz="1000" i="1" dirty="0">
                <a:latin typeface="Pigiarniq Light" panose="02000303020000020004" pitchFamily="2" charset="0"/>
              </a:rPr>
              <a:t>ᓄᓇᕗᒻᒧᑦ ᐊᖏᖃᑎᒌᒍᑎᒥᑦ.</a:t>
            </a:r>
          </a:p>
          <a:p>
            <a:pPr marL="228600" indent="-228600">
              <a:buAutoNum type="arabicPeriod"/>
            </a:pPr>
            <a:r>
              <a:rPr lang="iu" sz="1000" dirty="0">
                <a:latin typeface="Pigiarniq Light" panose="02000303020000020004" pitchFamily="2" charset="0"/>
              </a:rPr>
              <a:t>ᑎᑎᖅᖃᖅ 17 </a:t>
            </a:r>
            <a:r>
              <a:rPr lang="iu" sz="1000" i="1" dirty="0">
                <a:latin typeface="Pigiarniq Light" panose="02000303020000020004" pitchFamily="2" charset="0"/>
              </a:rPr>
              <a:t>ᓄᓇᕗᒻᒧᑦ ᐊᖏᖃᑎᒌᒍᑎᒥᑦ. </a:t>
            </a:r>
          </a:p>
          <a:p>
            <a:pPr lvl="1"/>
            <a:r>
              <a:rPr lang="iu" sz="800" dirty="0">
                <a:latin typeface="Pigiarniq Light" panose="02000303020000020004" pitchFamily="2" charset="0"/>
              </a:rPr>
              <a:t> </a:t>
            </a:r>
          </a:p>
          <a:p>
            <a:endParaRPr lang="en-US" dirty="0">
              <a:latin typeface="Pigiarniq Light" panose="02000303020000020004" pitchFamily="2" charset="0"/>
            </a:endParaRPr>
          </a:p>
        </p:txBody>
      </p:sp>
      <p:sp>
        <p:nvSpPr>
          <p:cNvPr id="12" name="object 2">
            <a:extLst>
              <a:ext uri="{FF2B5EF4-FFF2-40B4-BE49-F238E27FC236}">
                <a16:creationId xmlns:a16="http://schemas.microsoft.com/office/drawing/2014/main" id="{A13A3A38-FEFE-C69C-BD23-22864294B966}"/>
              </a:ext>
            </a:extLst>
          </p:cNvPr>
          <p:cNvSpPr txBox="1">
            <a:spLocks/>
          </p:cNvSpPr>
          <p:nvPr/>
        </p:nvSpPr>
        <p:spPr>
          <a:xfrm>
            <a:off x="4702419" y="462545"/>
            <a:ext cx="4250264" cy="310598"/>
          </a:xfrm>
          <a:prstGeom prst="rect">
            <a:avLst/>
          </a:prstGeom>
        </p:spPr>
        <p:txBody>
          <a:bodyPr vert="horz" wrap="square" lIns="0" tIns="12065" rIns="0" bIns="0" rtlCol="0" anchor="ctr">
            <a:spAutoFit/>
          </a:bodyPr>
          <a:lstStyle>
            <a:lvl1pPr algn="l" defTabSz="685800" rtl="0" eaLnBrk="1" latinLnBrk="0" hangingPunct="1">
              <a:lnSpc>
                <a:spcPct val="90000"/>
              </a:lnSpc>
              <a:spcBef>
                <a:spcPct val="0"/>
              </a:spcBef>
              <a:buNone/>
              <a:defRPr sz="1600" b="0" i="0" kern="1200">
                <a:solidFill>
                  <a:schemeClr val="tx1"/>
                </a:solidFill>
                <a:latin typeface="Gadugi"/>
                <a:ea typeface="+mj-ea"/>
                <a:cs typeface="Gadugi"/>
              </a:defRPr>
            </a:lvl1pPr>
          </a:lstStyle>
          <a:p>
            <a:pPr marL="12700">
              <a:lnSpc>
                <a:spcPts val="2270"/>
              </a:lnSpc>
            </a:pPr>
            <a:r>
              <a:rPr lang="iu" sz="2000" b="1" spc="-20" dirty="0">
                <a:latin typeface="Pigiarniq Light" panose="02000303020000020004" pitchFamily="2" charset="0"/>
                <a:cs typeface="Calibri Light"/>
              </a:rPr>
              <a:t>ᐱᔭᒃᓴᐅᑎᕗᑦ ᐊᒻᒪᓗ ᑐᕌᒐᕆᔭᕗᑦ</a:t>
            </a:r>
            <a:endParaRPr lang="en-US" sz="2000" b="1" dirty="0">
              <a:latin typeface="Pigiarniq Light" panose="02000303020000020004" pitchFamily="2" charset="0"/>
              <a:cs typeface="Calibri Light"/>
            </a:endParaRPr>
          </a:p>
        </p:txBody>
      </p:sp>
      <p:sp>
        <p:nvSpPr>
          <p:cNvPr id="4" name="Slide Number Placeholder 3">
            <a:extLst>
              <a:ext uri="{FF2B5EF4-FFF2-40B4-BE49-F238E27FC236}">
                <a16:creationId xmlns:a16="http://schemas.microsoft.com/office/drawing/2014/main" id="{7CCE0F84-EB07-4D92-A762-4CBE3E917408}"/>
              </a:ext>
            </a:extLst>
          </p:cNvPr>
          <p:cNvSpPr>
            <a:spLocks noGrp="1"/>
          </p:cNvSpPr>
          <p:nvPr>
            <p:ph type="sldNum" sz="quarter" idx="7"/>
          </p:nvPr>
        </p:nvSpPr>
        <p:spPr/>
        <p:txBody>
          <a:bodyPr/>
          <a:lstStyle/>
          <a:p>
            <a:fld id="{B6F15528-21DE-4FAA-801E-634DDDAF4B2B}" type="slidenum">
              <a:rPr lang="en-CA" smtClean="0"/>
              <a:t>2</a:t>
            </a:fld>
            <a:endParaRPr lang="en-CA"/>
          </a:p>
        </p:txBody>
      </p:sp>
      <p:pic>
        <p:nvPicPr>
          <p:cNvPr id="6" name="Picture 5">
            <a:extLst>
              <a:ext uri="{FF2B5EF4-FFF2-40B4-BE49-F238E27FC236}">
                <a16:creationId xmlns:a16="http://schemas.microsoft.com/office/drawing/2014/main" id="{10E6D48E-8EDF-4A83-8714-04CD70F763C2}"/>
              </a:ext>
            </a:extLst>
          </p:cNvPr>
          <p:cNvPicPr>
            <a:picLocks noChangeAspect="1"/>
          </p:cNvPicPr>
          <p:nvPr/>
        </p:nvPicPr>
        <p:blipFill>
          <a:blip r:embed="rId3"/>
          <a:stretch>
            <a:fillRect/>
          </a:stretch>
        </p:blipFill>
        <p:spPr>
          <a:xfrm>
            <a:off x="8137287" y="60174"/>
            <a:ext cx="993734" cy="804742"/>
          </a:xfrm>
          <a:prstGeom prst="rect">
            <a:avLst/>
          </a:prstGeom>
        </p:spPr>
      </p:pic>
      <p:cxnSp>
        <p:nvCxnSpPr>
          <p:cNvPr id="13" name="Straight Connector 12">
            <a:extLst>
              <a:ext uri="{FF2B5EF4-FFF2-40B4-BE49-F238E27FC236}">
                <a16:creationId xmlns:a16="http://schemas.microsoft.com/office/drawing/2014/main" id="{C17142F5-77EC-477C-9ADF-9417189E32A1}"/>
              </a:ext>
            </a:extLst>
          </p:cNvPr>
          <p:cNvCxnSpPr/>
          <p:nvPr/>
        </p:nvCxnSpPr>
        <p:spPr>
          <a:xfrm>
            <a:off x="5029200" y="6256489"/>
            <a:ext cx="2743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5DE61A4-3615-4AD0-BB26-78D2CC2B757F}"/>
              </a:ext>
            </a:extLst>
          </p:cNvPr>
          <p:cNvCxnSpPr/>
          <p:nvPr/>
        </p:nvCxnSpPr>
        <p:spPr>
          <a:xfrm>
            <a:off x="457200" y="6273287"/>
            <a:ext cx="274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48200" y="350127"/>
            <a:ext cx="3559810" cy="1211998"/>
          </a:xfrm>
          <a:prstGeom prst="rect">
            <a:avLst/>
          </a:prstGeom>
        </p:spPr>
        <p:txBody>
          <a:bodyPr vert="horz" wrap="square" lIns="0" tIns="12065" rIns="0" bIns="0" rtlCol="0">
            <a:spAutoFit/>
          </a:bodyPr>
          <a:lstStyle/>
          <a:p>
            <a:pPr marL="12700" algn="ctr">
              <a:lnSpc>
                <a:spcPts val="2270"/>
              </a:lnSpc>
            </a:pPr>
            <a:r>
              <a:rPr lang="iu" sz="2400" b="1" spc="-10" dirty="0">
                <a:latin typeface="Pigiarniq Light" panose="02000303020000020004" pitchFamily="2" charset="0"/>
                <a:cs typeface="Calibri Light"/>
              </a:rPr>
              <a:t>ᑭᕙᓪᓕᕐᒥᑦ ᐃᓄᐃᑦ ᑲᑐᔾᔨᖃᑎᒌᒃᑯᑦ ᐱᓕᕆᐊᒃᓴᖃᖅᑐᑦ ᐊᕙᑎᒥᒃ ᖃᐅᔨᓴᐃᓂᕐᒧᑦ</a:t>
            </a:r>
            <a:endParaRPr sz="2400" b="1" dirty="0">
              <a:latin typeface="+mn-lt"/>
              <a:cs typeface="Calibri Light"/>
            </a:endParaRPr>
          </a:p>
        </p:txBody>
      </p:sp>
      <p:sp>
        <p:nvSpPr>
          <p:cNvPr id="3" name="object 3"/>
          <p:cNvSpPr txBox="1"/>
          <p:nvPr/>
        </p:nvSpPr>
        <p:spPr>
          <a:xfrm>
            <a:off x="4648200" y="1914980"/>
            <a:ext cx="3559810" cy="5170774"/>
          </a:xfrm>
          <a:prstGeom prst="rect">
            <a:avLst/>
          </a:prstGeom>
        </p:spPr>
        <p:txBody>
          <a:bodyPr vert="horz" wrap="square" lIns="0" tIns="43815" rIns="0" bIns="0" rtlCol="0">
            <a:spAutoFit/>
          </a:bodyPr>
          <a:lstStyle/>
          <a:p>
            <a:pPr marL="184150" marR="34290" indent="-171450">
              <a:lnSpc>
                <a:spcPts val="1939"/>
              </a:lnSpc>
              <a:spcBef>
                <a:spcPts val="345"/>
              </a:spcBef>
              <a:buFont typeface="Arial"/>
              <a:buChar char="•"/>
              <a:tabLst>
                <a:tab pos="184150" algn="l"/>
              </a:tabLst>
            </a:pPr>
            <a:r>
              <a:rPr lang="iu-Cans-CA" sz="1400" b="1" dirty="0">
                <a:latin typeface="Pigiarniq Light" panose="02000303020000020004" pitchFamily="2" charset="0"/>
                <a:cs typeface="Calibri"/>
              </a:rPr>
              <a:t>ᐃᒪᓐᓇᐃᓪᓗᑎᒃ</a:t>
            </a:r>
            <a:r>
              <a:rPr lang="en-US" sz="1400" b="1" spc="-25" dirty="0">
                <a:latin typeface="Pigiarniq Light" panose="02000303020000020004" pitchFamily="2" charset="0"/>
                <a:cs typeface="Calibri"/>
              </a:rPr>
              <a:t> </a:t>
            </a:r>
            <a:r>
              <a:rPr lang="iu-Cans-CA" sz="1400" b="1" dirty="0">
                <a:latin typeface="Pigiarniq Light" panose="02000303020000020004" pitchFamily="2" charset="0"/>
                <a:cs typeface="Calibri"/>
              </a:rPr>
              <a:t>ᐊᒃᑐᖅᓯᓂᐅᔪᖕᓇᖅᑐᑦ</a:t>
            </a:r>
            <a:r>
              <a:rPr lang="iu-Cans-CA" sz="1400" b="1" spc="-30" dirty="0">
                <a:latin typeface="Pigiarniq Light" panose="02000303020000020004" pitchFamily="2" charset="0"/>
                <a:cs typeface="Calibri"/>
              </a:rPr>
              <a:t> </a:t>
            </a:r>
            <a:r>
              <a:rPr lang="iu-Cans-CA" sz="1400" b="1" spc="-25" dirty="0">
                <a:latin typeface="Pigiarniq Light" panose="02000303020000020004" pitchFamily="2" charset="0"/>
                <a:cs typeface="Calibri"/>
              </a:rPr>
              <a:t>ᐊᒻᒪᓗ </a:t>
            </a:r>
            <a:r>
              <a:rPr lang="iu-Cans-CA" sz="1400" b="1" dirty="0">
                <a:latin typeface="Pigiarniq Light" panose="02000303020000020004" pitchFamily="2" charset="0"/>
                <a:cs typeface="Calibri"/>
              </a:rPr>
              <a:t>ᐃᑲᔫᑏᑦ</a:t>
            </a:r>
            <a:r>
              <a:rPr lang="iu-Cans-CA" sz="1400" b="1" spc="-30" dirty="0">
                <a:latin typeface="Pigiarniq Light" panose="02000303020000020004" pitchFamily="2" charset="0"/>
                <a:cs typeface="Calibri"/>
              </a:rPr>
              <a:t> </a:t>
            </a:r>
            <a:r>
              <a:rPr lang="iu-Cans-CA" sz="1400" b="1" dirty="0">
                <a:latin typeface="Pigiarniq Light" panose="02000303020000020004" pitchFamily="2" charset="0"/>
                <a:cs typeface="Calibri"/>
              </a:rPr>
              <a:t> </a:t>
            </a:r>
            <a:r>
              <a:rPr lang="iu-Cans-CA" sz="1400" b="1" spc="-25" dirty="0">
                <a:latin typeface="Pigiarniq Light" panose="02000303020000020004" pitchFamily="2" charset="0"/>
                <a:cs typeface="Calibri"/>
              </a:rPr>
              <a:t> </a:t>
            </a:r>
            <a:r>
              <a:rPr lang="iu-Cans-CA" sz="1400" b="1" spc="-10" dirty="0">
                <a:latin typeface="Pigiarniq Light" panose="02000303020000020004" pitchFamily="2" charset="0"/>
                <a:cs typeface="Calibri"/>
              </a:rPr>
              <a:t>ᑕᒪᐃᓐᓅᖓᓗᒋᑦ ᐃᓗᑦᑑᖓᔪᒃᑯᑦ ᖃᐅᔨᓴᖅᑕᐅᓗᑎᒃ.</a:t>
            </a:r>
          </a:p>
          <a:p>
            <a:pPr marL="184150" marR="34290" indent="-171450">
              <a:lnSpc>
                <a:spcPts val="1939"/>
              </a:lnSpc>
              <a:spcBef>
                <a:spcPts val="345"/>
              </a:spcBef>
              <a:buFont typeface="Arial"/>
              <a:buChar char="•"/>
              <a:tabLst>
                <a:tab pos="184150" algn="l"/>
              </a:tabLst>
            </a:pPr>
            <a:endParaRPr lang="iu-Cans-CA" sz="1400" b="1" dirty="0">
              <a:latin typeface="Pigiarniq Light" panose="02000303020000020004" pitchFamily="2" charset="0"/>
              <a:cs typeface="Calibri"/>
            </a:endParaRPr>
          </a:p>
          <a:p>
            <a:pPr marL="184150" marR="5080" indent="-171450">
              <a:lnSpc>
                <a:spcPts val="1939"/>
              </a:lnSpc>
              <a:spcBef>
                <a:spcPts val="810"/>
              </a:spcBef>
              <a:buFont typeface="Arial"/>
              <a:buChar char="•"/>
              <a:tabLst>
                <a:tab pos="184150" algn="l"/>
              </a:tabLst>
            </a:pPr>
            <a:r>
              <a:rPr lang="iu-Cans-CA" sz="1400" b="1" dirty="0">
                <a:latin typeface="Pigiarniq Light" panose="02000303020000020004" pitchFamily="2" charset="0"/>
                <a:cs typeface="Calibri"/>
              </a:rPr>
              <a:t>ᐃᒪᓐᓇᐃᓪᓗᑎᒃ</a:t>
            </a:r>
            <a:r>
              <a:rPr lang="iu-Cans-CA" sz="1400" b="1" spc="-20" dirty="0">
                <a:latin typeface="Pigiarniq Light" panose="02000303020000020004" pitchFamily="2" charset="0"/>
                <a:cs typeface="Calibri"/>
              </a:rPr>
              <a:t> </a:t>
            </a:r>
            <a:r>
              <a:rPr lang="iu-Cans-CA" sz="1400" b="1" dirty="0">
                <a:latin typeface="Pigiarniq Light" panose="02000303020000020004" pitchFamily="2" charset="0"/>
                <a:cs typeface="Calibri"/>
              </a:rPr>
              <a:t>ᐃᓄᐃᑦ</a:t>
            </a:r>
            <a:r>
              <a:rPr lang="iu-Cans-CA" sz="1400" b="1" spc="-25" dirty="0">
                <a:latin typeface="Pigiarniq Light" panose="02000303020000020004" pitchFamily="2" charset="0"/>
                <a:cs typeface="Calibri"/>
              </a:rPr>
              <a:t> </a:t>
            </a:r>
            <a:r>
              <a:rPr lang="iu-Cans-CA" sz="1400" b="1" dirty="0">
                <a:latin typeface="Pigiarniq Light" panose="02000303020000020004" pitchFamily="2" charset="0"/>
                <a:cs typeface="Calibri"/>
              </a:rPr>
              <a:t>ᖃᐅᔨᒪᔭᑐᖃᖏᑦ</a:t>
            </a:r>
            <a:r>
              <a:rPr lang="iu-Cans-CA" sz="1400" b="1" spc="-30" dirty="0">
                <a:latin typeface="Pigiarniq Light" panose="02000303020000020004" pitchFamily="2" charset="0"/>
                <a:cs typeface="Calibri"/>
              </a:rPr>
              <a:t> </a:t>
            </a:r>
            <a:r>
              <a:rPr lang="iu-Cans-CA" sz="1400" b="1" spc="-10" dirty="0">
                <a:latin typeface="Pigiarniq Light" panose="02000303020000020004" pitchFamily="2" charset="0"/>
                <a:cs typeface="Calibri"/>
              </a:rPr>
              <a:t>ᐱᒻᒪᕆᐅᒋᔭᐅᔪᑦ </a:t>
            </a:r>
            <a:r>
              <a:rPr lang="iu-Cans-CA" sz="1400" b="1" dirty="0">
                <a:latin typeface="Pigiarniq Light" panose="02000303020000020004" pitchFamily="2" charset="0"/>
                <a:cs typeface="Calibri"/>
              </a:rPr>
              <a:t>ᐃᓚᐅᑎᑕᐅᓗᑎᒃ</a:t>
            </a:r>
            <a:r>
              <a:rPr lang="iu-Cans-CA" sz="1400" b="1" spc="-55" dirty="0">
                <a:latin typeface="Pigiarniq Light" panose="02000303020000020004" pitchFamily="2" charset="0"/>
                <a:cs typeface="Calibri"/>
              </a:rPr>
              <a:t> </a:t>
            </a:r>
            <a:r>
              <a:rPr lang="iu-Cans-CA" sz="1400" b="1" dirty="0">
                <a:latin typeface="Pigiarniq Light" panose="02000303020000020004" pitchFamily="2" charset="0"/>
                <a:cs typeface="Calibri"/>
              </a:rPr>
              <a:t> </a:t>
            </a:r>
            <a:r>
              <a:rPr lang="iu-Cans-CA" sz="1400" b="1" spc="-65" dirty="0">
                <a:latin typeface="Pigiarniq Light" panose="02000303020000020004" pitchFamily="2" charset="0"/>
                <a:cs typeface="Calibri"/>
              </a:rPr>
              <a:t> </a:t>
            </a:r>
            <a:r>
              <a:rPr lang="iu-Cans-CA" sz="1400" b="1" spc="-10" dirty="0">
                <a:latin typeface="Pigiarniq Light" panose="02000303020000020004" pitchFamily="2" charset="0"/>
                <a:cs typeface="Calibri"/>
              </a:rPr>
              <a:t>ᐊᒃᑐᖅᓯᓂᕐᒥᒃ </a:t>
            </a:r>
            <a:r>
              <a:rPr lang="iu-Cans-CA" sz="1400" b="1" dirty="0">
                <a:latin typeface="Pigiarniq Light" panose="02000303020000020004" pitchFamily="2" charset="0"/>
                <a:cs typeface="Calibri"/>
              </a:rPr>
              <a:t>ᖃᐅᔨᔭᐅᔪᒧᑦ,</a:t>
            </a:r>
            <a:r>
              <a:rPr lang="iu-Cans-CA" sz="1400" b="1" spc="-60" dirty="0">
                <a:latin typeface="Pigiarniq Light" panose="02000303020000020004" pitchFamily="2" charset="0"/>
                <a:cs typeface="Calibri"/>
              </a:rPr>
              <a:t> </a:t>
            </a:r>
            <a:r>
              <a:rPr lang="iu-Cans-CA" sz="1400" b="1" dirty="0">
                <a:latin typeface="Pigiarniq Light" panose="02000303020000020004" pitchFamily="2" charset="0"/>
                <a:cs typeface="Calibri"/>
              </a:rPr>
              <a:t>ᐊᖏᓗᐊᖏᒋᐊᖅᑎᓪᓗᒋᑦ,</a:t>
            </a:r>
            <a:r>
              <a:rPr lang="iu-Cans-CA" sz="1400" b="1" spc="-65" dirty="0">
                <a:latin typeface="Pigiarniq Light" panose="02000303020000020004" pitchFamily="2" charset="0"/>
                <a:cs typeface="Calibri"/>
              </a:rPr>
              <a:t> </a:t>
            </a:r>
            <a:r>
              <a:rPr lang="iu-Cans-CA" sz="1400" b="1" spc="-10" dirty="0">
                <a:latin typeface="Pigiarniq Light" panose="02000303020000020004" pitchFamily="2" charset="0"/>
                <a:cs typeface="Calibri"/>
              </a:rPr>
              <a:t>ᐱᓕᕆᐊᑉ ᖃᓄᐃᑦᑑᓂᖏᑦ </a:t>
            </a:r>
            <a:r>
              <a:rPr lang="iu-Cans-CA" sz="1400" b="1" dirty="0">
                <a:latin typeface="Pigiarniq Light" panose="02000303020000020004" pitchFamily="2" charset="0"/>
                <a:cs typeface="Calibri"/>
              </a:rPr>
              <a:t>ᐋᖅᕿᐅᒪᓂᕆᔭᖏᑦ</a:t>
            </a:r>
            <a:r>
              <a:rPr lang="iu-Cans-CA" sz="1400" b="1" spc="10" dirty="0">
                <a:latin typeface="Pigiarniq Light" panose="02000303020000020004" pitchFamily="2" charset="0"/>
                <a:cs typeface="Calibri"/>
              </a:rPr>
              <a:t> </a:t>
            </a:r>
            <a:r>
              <a:rPr lang="iu-Cans-CA" sz="1400" b="1" dirty="0">
                <a:latin typeface="Pigiarniq Light" panose="02000303020000020004" pitchFamily="2" charset="0"/>
                <a:cs typeface="Calibri"/>
              </a:rPr>
              <a:t>ᐊᒻᒪᓗ </a:t>
            </a:r>
            <a:r>
              <a:rPr lang="iu-Cans-CA" sz="1400" b="1" spc="-10" dirty="0">
                <a:latin typeface="Pigiarniq Light" panose="02000303020000020004" pitchFamily="2" charset="0"/>
                <a:cs typeface="Calibri"/>
              </a:rPr>
              <a:t>ᖃᐅᔨᓴᐃᓂᖅ.</a:t>
            </a:r>
          </a:p>
          <a:p>
            <a:pPr marL="184150" marR="5080" indent="-171450">
              <a:lnSpc>
                <a:spcPts val="1939"/>
              </a:lnSpc>
              <a:spcBef>
                <a:spcPts val="810"/>
              </a:spcBef>
              <a:buFont typeface="Arial"/>
              <a:buChar char="•"/>
              <a:tabLst>
                <a:tab pos="184150" algn="l"/>
              </a:tabLst>
            </a:pPr>
            <a:endParaRPr lang="iu-Cans-CA" sz="1400" b="1" spc="-10" dirty="0">
              <a:latin typeface="Pigiarniq Light" panose="02000303020000020004" pitchFamily="2" charset="0"/>
              <a:cs typeface="Calibri"/>
            </a:endParaRPr>
          </a:p>
          <a:p>
            <a:pPr marL="184150" marR="5080" indent="-171450">
              <a:lnSpc>
                <a:spcPts val="1939"/>
              </a:lnSpc>
              <a:spcBef>
                <a:spcPts val="810"/>
              </a:spcBef>
              <a:buFont typeface="Arial"/>
              <a:buChar char="•"/>
              <a:tabLst>
                <a:tab pos="184150" algn="l"/>
              </a:tabLst>
            </a:pPr>
            <a:r>
              <a:rPr lang="iu-Cans-CA" sz="1400" b="1" spc="-10" dirty="0">
                <a:latin typeface="Pigiarniq Light" panose="02000303020000020004" pitchFamily="2" charset="0"/>
                <a:cs typeface="Calibri"/>
              </a:rPr>
              <a:t>ᐃᓄᐃᑦ ᐃᓱᒪᒋᔭᖏᑦ ᑐᓴᖅᑕᐅᑎᓪᓗᒋᑦ.</a:t>
            </a:r>
          </a:p>
          <a:p>
            <a:pPr marL="184150" marR="5080" indent="-171450">
              <a:lnSpc>
                <a:spcPts val="1939"/>
              </a:lnSpc>
              <a:spcBef>
                <a:spcPts val="810"/>
              </a:spcBef>
              <a:buFont typeface="Arial"/>
              <a:buChar char="•"/>
              <a:tabLst>
                <a:tab pos="184150" algn="l"/>
              </a:tabLst>
            </a:pPr>
            <a:endParaRPr lang="iu-Cans-CA" sz="1400" b="1" spc="-10" dirty="0">
              <a:latin typeface="Pigiarniq Light" panose="02000303020000020004" pitchFamily="2" charset="0"/>
              <a:cs typeface="Calibri"/>
            </a:endParaRPr>
          </a:p>
          <a:p>
            <a:pPr marL="184150" marR="5080" indent="-171450">
              <a:lnSpc>
                <a:spcPts val="1939"/>
              </a:lnSpc>
              <a:spcBef>
                <a:spcPts val="810"/>
              </a:spcBef>
              <a:buFont typeface="Arial"/>
              <a:buChar char="•"/>
              <a:tabLst>
                <a:tab pos="184150" algn="l"/>
              </a:tabLst>
            </a:pPr>
            <a:r>
              <a:rPr lang="iu-Cans-CA" sz="1400" b="1" spc="-10" dirty="0">
                <a:latin typeface="Pigiarniq Light" panose="02000303020000020004" pitchFamily="2" charset="0"/>
                <a:cs typeface="Calibri"/>
              </a:rPr>
              <a:t>ᐱᔪᖕᓇᐅᑎᖏᑦ ᐃᓄᐃᑦ ᐱᒻᒪᕆᐅᑎᑕᐅᓗᑎᒃ ᐊᒻᒪᓗ ᐃᒃᐱᒋᓱᒡᕕᐅᓗᑎᒃ ᒫᓐᓇᐅᔪᖅ ᐊᒻᒪᓗ ᓯᕗᓂᒃᓴᒥᑦ.</a:t>
            </a:r>
          </a:p>
          <a:p>
            <a:pPr marL="184150" marR="5080" indent="-171450">
              <a:lnSpc>
                <a:spcPts val="1939"/>
              </a:lnSpc>
              <a:spcBef>
                <a:spcPts val="810"/>
              </a:spcBef>
              <a:buFont typeface="Arial"/>
              <a:buChar char="•"/>
              <a:tabLst>
                <a:tab pos="184150" algn="l"/>
              </a:tabLst>
            </a:pPr>
            <a:endParaRPr lang="iu-Cans-CA" sz="1400" b="1" spc="-10" dirty="0">
              <a:latin typeface="Pigiarniq Light" panose="02000303020000020004" pitchFamily="2" charset="0"/>
              <a:cs typeface="Calibri"/>
            </a:endParaRPr>
          </a:p>
          <a:p>
            <a:pPr marL="184150" marR="5080" indent="-171450">
              <a:lnSpc>
                <a:spcPts val="1939"/>
              </a:lnSpc>
              <a:spcBef>
                <a:spcPts val="810"/>
              </a:spcBef>
              <a:buFont typeface="Arial"/>
              <a:buChar char="•"/>
              <a:tabLst>
                <a:tab pos="184150" algn="l"/>
              </a:tabLst>
            </a:pPr>
            <a:endParaRPr lang="iu-Cans-CA" sz="1400" b="1" spc="-10" dirty="0">
              <a:latin typeface="Pigiarniq Light" panose="02000303020000020004" pitchFamily="2" charset="0"/>
              <a:cs typeface="Calibri"/>
            </a:endParaRPr>
          </a:p>
        </p:txBody>
      </p:sp>
      <p:pic>
        <p:nvPicPr>
          <p:cNvPr id="4" name="object 4">
            <a:extLst>
              <a:ext uri="{FF2B5EF4-FFF2-40B4-BE49-F238E27FC236}">
                <a16:creationId xmlns:a16="http://schemas.microsoft.com/office/drawing/2014/main" id="{FC75A08F-AE50-E351-360A-565B0FA0A4BE}"/>
              </a:ext>
            </a:extLst>
          </p:cNvPr>
          <p:cNvPicPr/>
          <p:nvPr/>
        </p:nvPicPr>
        <p:blipFill>
          <a:blip r:embed="rId3" cstate="print"/>
          <a:stretch>
            <a:fillRect/>
          </a:stretch>
        </p:blipFill>
        <p:spPr>
          <a:xfrm>
            <a:off x="8151115" y="0"/>
            <a:ext cx="992885" cy="802385"/>
          </a:xfrm>
          <a:prstGeom prst="rect">
            <a:avLst/>
          </a:prstGeom>
        </p:spPr>
      </p:pic>
      <p:sp>
        <p:nvSpPr>
          <p:cNvPr id="5" name="object 2">
            <a:extLst>
              <a:ext uri="{FF2B5EF4-FFF2-40B4-BE49-F238E27FC236}">
                <a16:creationId xmlns:a16="http://schemas.microsoft.com/office/drawing/2014/main" id="{81299910-1DF3-6F71-1D96-3A8D5E877DDE}"/>
              </a:ext>
            </a:extLst>
          </p:cNvPr>
          <p:cNvSpPr txBox="1">
            <a:spLocks/>
          </p:cNvSpPr>
          <p:nvPr/>
        </p:nvSpPr>
        <p:spPr>
          <a:xfrm>
            <a:off x="694327" y="497090"/>
            <a:ext cx="3559810" cy="918072"/>
          </a:xfrm>
          <a:prstGeom prst="rect">
            <a:avLst/>
          </a:prstGeom>
        </p:spPr>
        <p:txBody>
          <a:bodyPr vert="horz" wrap="square" lIns="0" tIns="12065" rIns="0" bIns="0" rtlCol="0" anchor="ctr">
            <a:spAutoFit/>
          </a:bodyPr>
          <a:lstStyle>
            <a:lvl1pPr algn="l" defTabSz="685800" rtl="0" eaLnBrk="1" latinLnBrk="0" hangingPunct="1">
              <a:lnSpc>
                <a:spcPct val="90000"/>
              </a:lnSpc>
              <a:spcBef>
                <a:spcPct val="0"/>
              </a:spcBef>
              <a:buNone/>
              <a:defRPr sz="1600" b="0" i="0" kern="1200">
                <a:solidFill>
                  <a:schemeClr val="tx1"/>
                </a:solidFill>
                <a:latin typeface="Gadugi"/>
                <a:ea typeface="+mj-ea"/>
                <a:cs typeface="Gadugi"/>
              </a:defRPr>
            </a:lvl1pPr>
          </a:lstStyle>
          <a:p>
            <a:pPr marL="12700" algn="ctr">
              <a:lnSpc>
                <a:spcPts val="2270"/>
              </a:lnSpc>
            </a:pPr>
            <a:r>
              <a:rPr lang="en-US" sz="2800" b="1" spc="-10" dirty="0">
                <a:latin typeface="+mn-lt"/>
                <a:cs typeface="Calibri Light"/>
              </a:rPr>
              <a:t>KivIA’s Objectives in this Environmental Assessment</a:t>
            </a:r>
            <a:endParaRPr lang="en-US" sz="2800" b="1" dirty="0">
              <a:latin typeface="+mn-lt"/>
              <a:cs typeface="Calibri Light"/>
            </a:endParaRPr>
          </a:p>
        </p:txBody>
      </p:sp>
      <p:sp>
        <p:nvSpPr>
          <p:cNvPr id="6" name="object 3">
            <a:extLst>
              <a:ext uri="{FF2B5EF4-FFF2-40B4-BE49-F238E27FC236}">
                <a16:creationId xmlns:a16="http://schemas.microsoft.com/office/drawing/2014/main" id="{028619E5-1BAD-37C2-6B55-83DDEE4B6510}"/>
              </a:ext>
            </a:extLst>
          </p:cNvPr>
          <p:cNvSpPr txBox="1"/>
          <p:nvPr/>
        </p:nvSpPr>
        <p:spPr>
          <a:xfrm>
            <a:off x="533400" y="1914980"/>
            <a:ext cx="3559810" cy="4943020"/>
          </a:xfrm>
          <a:prstGeom prst="rect">
            <a:avLst/>
          </a:prstGeom>
        </p:spPr>
        <p:txBody>
          <a:bodyPr vert="horz" wrap="square" lIns="0" tIns="43815" rIns="0" bIns="0" rtlCol="0">
            <a:spAutoFit/>
          </a:bodyPr>
          <a:lstStyle/>
          <a:p>
            <a:pPr marL="184150" marR="34290" indent="-171450">
              <a:lnSpc>
                <a:spcPts val="1939"/>
              </a:lnSpc>
              <a:spcBef>
                <a:spcPts val="345"/>
              </a:spcBef>
              <a:buFont typeface="Arial"/>
              <a:buChar char="•"/>
              <a:tabLst>
                <a:tab pos="184150" algn="l"/>
              </a:tabLst>
            </a:pPr>
            <a:r>
              <a:rPr sz="1800" dirty="0">
                <a:latin typeface="Calibri"/>
                <a:cs typeface="Calibri"/>
              </a:rPr>
              <a:t>Ensure</a:t>
            </a:r>
            <a:r>
              <a:rPr sz="1800" spc="-25" dirty="0">
                <a:latin typeface="Calibri"/>
                <a:cs typeface="Calibri"/>
              </a:rPr>
              <a:t> </a:t>
            </a:r>
            <a:r>
              <a:rPr sz="1800" dirty="0">
                <a:latin typeface="Calibri"/>
                <a:cs typeface="Calibri"/>
              </a:rPr>
              <a:t>that</a:t>
            </a:r>
            <a:r>
              <a:rPr sz="1800" spc="-25"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potential</a:t>
            </a:r>
            <a:r>
              <a:rPr sz="1800" spc="-15" dirty="0">
                <a:latin typeface="Calibri"/>
                <a:cs typeface="Calibri"/>
              </a:rPr>
              <a:t> </a:t>
            </a:r>
            <a:r>
              <a:rPr sz="1800" dirty="0">
                <a:latin typeface="Calibri"/>
                <a:cs typeface="Calibri"/>
              </a:rPr>
              <a:t>impacts</a:t>
            </a:r>
            <a:r>
              <a:rPr sz="1800" spc="-30" dirty="0">
                <a:latin typeface="Calibri"/>
                <a:cs typeface="Calibri"/>
              </a:rPr>
              <a:t> </a:t>
            </a:r>
            <a:r>
              <a:rPr sz="1800" spc="-25" dirty="0">
                <a:latin typeface="Calibri"/>
                <a:cs typeface="Calibri"/>
              </a:rPr>
              <a:t>and </a:t>
            </a:r>
            <a:r>
              <a:rPr sz="1800" dirty="0">
                <a:latin typeface="Calibri"/>
                <a:cs typeface="Calibri"/>
              </a:rPr>
              <a:t>benefits</a:t>
            </a:r>
            <a:r>
              <a:rPr sz="1800" spc="-30" dirty="0">
                <a:latin typeface="Calibri"/>
                <a:cs typeface="Calibri"/>
              </a:rPr>
              <a:t> </a:t>
            </a:r>
            <a:r>
              <a:rPr lang="en-US" sz="1800" dirty="0">
                <a:latin typeface="Calibri"/>
                <a:cs typeface="Calibri"/>
              </a:rPr>
              <a:t>are</a:t>
            </a:r>
            <a:r>
              <a:rPr sz="1800" spc="-25" dirty="0">
                <a:latin typeface="Calibri"/>
                <a:cs typeface="Calibri"/>
              </a:rPr>
              <a:t> </a:t>
            </a:r>
            <a:r>
              <a:rPr sz="1800" spc="-10" dirty="0">
                <a:latin typeface="Calibri"/>
                <a:cs typeface="Calibri"/>
              </a:rPr>
              <a:t>comprehensively assessed</a:t>
            </a:r>
            <a:r>
              <a:rPr lang="en-US" sz="1800" spc="-10" dirty="0">
                <a:latin typeface="Calibri"/>
                <a:cs typeface="Calibri"/>
              </a:rPr>
              <a:t>.</a:t>
            </a:r>
            <a:endParaRPr lang="en-CA" sz="1800" spc="-10" dirty="0">
              <a:latin typeface="Calibri"/>
              <a:cs typeface="Calibri"/>
            </a:endParaRPr>
          </a:p>
          <a:p>
            <a:pPr marL="184150" marR="34290" indent="-171450">
              <a:lnSpc>
                <a:spcPts val="1939"/>
              </a:lnSpc>
              <a:spcBef>
                <a:spcPts val="345"/>
              </a:spcBef>
              <a:buFont typeface="Arial"/>
              <a:buChar char="•"/>
              <a:tabLst>
                <a:tab pos="184150" algn="l"/>
              </a:tabLst>
            </a:pPr>
            <a:endParaRPr sz="1800" dirty="0">
              <a:latin typeface="Calibri"/>
              <a:cs typeface="Calibri"/>
            </a:endParaRPr>
          </a:p>
          <a:p>
            <a:pPr marL="184150" marR="5080" indent="-171450">
              <a:lnSpc>
                <a:spcPts val="1939"/>
              </a:lnSpc>
              <a:spcBef>
                <a:spcPts val="810"/>
              </a:spcBef>
              <a:buFont typeface="Arial"/>
              <a:buChar char="•"/>
              <a:tabLst>
                <a:tab pos="184150" algn="l"/>
              </a:tabLst>
            </a:pPr>
            <a:r>
              <a:rPr sz="1800" dirty="0">
                <a:latin typeface="Calibri"/>
                <a:cs typeface="Calibri"/>
              </a:rPr>
              <a:t>Ensure</a:t>
            </a:r>
            <a:r>
              <a:rPr sz="1800" spc="-20" dirty="0">
                <a:latin typeface="Calibri"/>
                <a:cs typeface="Calibri"/>
              </a:rPr>
              <a:t> </a:t>
            </a:r>
            <a:r>
              <a:rPr sz="1800" dirty="0">
                <a:latin typeface="Calibri"/>
                <a:cs typeface="Calibri"/>
              </a:rPr>
              <a:t>Inuit</a:t>
            </a:r>
            <a:r>
              <a:rPr sz="1800" spc="-25" dirty="0">
                <a:latin typeface="Calibri"/>
                <a:cs typeface="Calibri"/>
              </a:rPr>
              <a:t> </a:t>
            </a:r>
            <a:r>
              <a:rPr sz="1800" dirty="0">
                <a:latin typeface="Calibri"/>
                <a:cs typeface="Calibri"/>
              </a:rPr>
              <a:t>Qaujimajatuqangit</a:t>
            </a:r>
            <a:r>
              <a:rPr sz="1800" spc="-30" dirty="0">
                <a:latin typeface="Calibri"/>
                <a:cs typeface="Calibri"/>
              </a:rPr>
              <a:t> </a:t>
            </a:r>
            <a:r>
              <a:rPr sz="1800" spc="-10" dirty="0">
                <a:latin typeface="Calibri"/>
                <a:cs typeface="Calibri"/>
              </a:rPr>
              <a:t>values </a:t>
            </a:r>
            <a:r>
              <a:rPr lang="en-US" sz="1800" dirty="0">
                <a:latin typeface="Calibri"/>
                <a:cs typeface="Calibri"/>
              </a:rPr>
              <a:t>are </a:t>
            </a:r>
            <a:r>
              <a:rPr sz="1800" dirty="0">
                <a:latin typeface="Calibri"/>
                <a:cs typeface="Calibri"/>
              </a:rPr>
              <a:t>incorporated</a:t>
            </a:r>
            <a:r>
              <a:rPr sz="1800" spc="-55" dirty="0">
                <a:latin typeface="Calibri"/>
                <a:cs typeface="Calibri"/>
              </a:rPr>
              <a:t> </a:t>
            </a:r>
            <a:r>
              <a:rPr sz="1800" dirty="0">
                <a:latin typeface="Calibri"/>
                <a:cs typeface="Calibri"/>
              </a:rPr>
              <a:t>into</a:t>
            </a:r>
            <a:r>
              <a:rPr sz="1800" spc="-65" dirty="0">
                <a:latin typeface="Calibri"/>
                <a:cs typeface="Calibri"/>
              </a:rPr>
              <a:t> </a:t>
            </a:r>
            <a:r>
              <a:rPr sz="1800" spc="-10" dirty="0">
                <a:latin typeface="Calibri"/>
                <a:cs typeface="Calibri"/>
              </a:rPr>
              <a:t>impact </a:t>
            </a:r>
            <a:r>
              <a:rPr sz="1800" dirty="0">
                <a:latin typeface="Calibri"/>
                <a:cs typeface="Calibri"/>
              </a:rPr>
              <a:t>determination,</a:t>
            </a:r>
            <a:r>
              <a:rPr sz="1800" spc="-60" dirty="0">
                <a:latin typeface="Calibri"/>
                <a:cs typeface="Calibri"/>
              </a:rPr>
              <a:t> </a:t>
            </a:r>
            <a:r>
              <a:rPr sz="1800" dirty="0">
                <a:latin typeface="Calibri"/>
                <a:cs typeface="Calibri"/>
              </a:rPr>
              <a:t>mitigation,</a:t>
            </a:r>
            <a:r>
              <a:rPr sz="1800" spc="-65" dirty="0">
                <a:latin typeface="Calibri"/>
                <a:cs typeface="Calibri"/>
              </a:rPr>
              <a:t> </a:t>
            </a:r>
            <a:r>
              <a:rPr sz="1800" spc="-10" dirty="0">
                <a:latin typeface="Calibri"/>
                <a:cs typeface="Calibri"/>
              </a:rPr>
              <a:t>project </a:t>
            </a:r>
            <a:r>
              <a:rPr sz="1800" dirty="0">
                <a:latin typeface="Calibri"/>
                <a:cs typeface="Calibri"/>
              </a:rPr>
              <a:t>design</a:t>
            </a:r>
            <a:r>
              <a:rPr sz="1800" spc="10" dirty="0">
                <a:latin typeface="Calibri"/>
                <a:cs typeface="Calibri"/>
              </a:rPr>
              <a:t> </a:t>
            </a:r>
            <a:r>
              <a:rPr sz="1800" dirty="0">
                <a:latin typeface="Calibri"/>
                <a:cs typeface="Calibri"/>
              </a:rPr>
              <a:t>and </a:t>
            </a:r>
            <a:r>
              <a:rPr sz="1800" spc="-10" dirty="0">
                <a:latin typeface="Calibri"/>
                <a:cs typeface="Calibri"/>
              </a:rPr>
              <a:t>monitoring</a:t>
            </a:r>
            <a:r>
              <a:rPr lang="en-US" sz="1800" spc="-10" dirty="0">
                <a:latin typeface="Calibri"/>
                <a:cs typeface="Calibri"/>
              </a:rPr>
              <a:t>.</a:t>
            </a:r>
          </a:p>
          <a:p>
            <a:pPr marL="184150" marR="5080" indent="-171450">
              <a:lnSpc>
                <a:spcPts val="1939"/>
              </a:lnSpc>
              <a:spcBef>
                <a:spcPts val="810"/>
              </a:spcBef>
              <a:buFont typeface="Arial"/>
              <a:buChar char="•"/>
              <a:tabLst>
                <a:tab pos="184150" algn="l"/>
              </a:tabLst>
            </a:pPr>
            <a:endParaRPr lang="en-US" spc="-10" dirty="0">
              <a:latin typeface="Calibri"/>
              <a:cs typeface="Calibri"/>
            </a:endParaRPr>
          </a:p>
          <a:p>
            <a:pPr marL="184150" marR="5080" indent="-171450">
              <a:lnSpc>
                <a:spcPts val="1939"/>
              </a:lnSpc>
              <a:spcBef>
                <a:spcPts val="810"/>
              </a:spcBef>
              <a:buFont typeface="Arial"/>
              <a:buChar char="•"/>
              <a:tabLst>
                <a:tab pos="184150" algn="l"/>
              </a:tabLst>
            </a:pPr>
            <a:r>
              <a:rPr lang="en-US" sz="1800" spc="-10" dirty="0">
                <a:latin typeface="Calibri"/>
                <a:cs typeface="Calibri"/>
              </a:rPr>
              <a:t>Ensure that the voices of Inuit are heard.</a:t>
            </a:r>
          </a:p>
          <a:p>
            <a:pPr marL="184150" marR="5080" indent="-171450">
              <a:lnSpc>
                <a:spcPts val="1939"/>
              </a:lnSpc>
              <a:spcBef>
                <a:spcPts val="810"/>
              </a:spcBef>
              <a:buFont typeface="Arial"/>
              <a:buChar char="•"/>
              <a:tabLst>
                <a:tab pos="184150" algn="l"/>
              </a:tabLst>
            </a:pPr>
            <a:endParaRPr lang="en-US" spc="-10" dirty="0">
              <a:latin typeface="Calibri"/>
              <a:cs typeface="Calibri"/>
            </a:endParaRPr>
          </a:p>
          <a:p>
            <a:pPr marL="184150" marR="5080" indent="-171450">
              <a:lnSpc>
                <a:spcPts val="1939"/>
              </a:lnSpc>
              <a:spcBef>
                <a:spcPts val="810"/>
              </a:spcBef>
              <a:buFont typeface="Arial"/>
              <a:buChar char="•"/>
              <a:tabLst>
                <a:tab pos="184150" algn="l"/>
              </a:tabLst>
            </a:pPr>
            <a:r>
              <a:rPr lang="en-US" spc="-10" dirty="0">
                <a:latin typeface="Calibri"/>
                <a:cs typeface="Calibri"/>
              </a:rPr>
              <a:t>Ensure that the rights of Inuit are paramount and that they are respected now and into the future.</a:t>
            </a:r>
          </a:p>
          <a:p>
            <a:pPr marL="184150" marR="5080" indent="-171450">
              <a:lnSpc>
                <a:spcPts val="1939"/>
              </a:lnSpc>
              <a:spcBef>
                <a:spcPts val="810"/>
              </a:spcBef>
              <a:buFont typeface="Arial"/>
              <a:buChar char="•"/>
              <a:tabLst>
                <a:tab pos="184150" algn="l"/>
              </a:tabLst>
            </a:pPr>
            <a:endParaRPr lang="en-US" sz="1800" spc="-10" dirty="0">
              <a:latin typeface="Calibri"/>
              <a:cs typeface="Calibri"/>
            </a:endParaRPr>
          </a:p>
          <a:p>
            <a:pPr marL="184150" marR="5080" indent="-171450">
              <a:lnSpc>
                <a:spcPts val="1939"/>
              </a:lnSpc>
              <a:spcBef>
                <a:spcPts val="810"/>
              </a:spcBef>
              <a:buFont typeface="Arial"/>
              <a:buChar char="•"/>
              <a:tabLst>
                <a:tab pos="184150" algn="l"/>
              </a:tabLst>
            </a:pPr>
            <a:endParaRPr lang="en-CA" sz="1800" spc="-10" dirty="0">
              <a:latin typeface="Calibri"/>
              <a:cs typeface="Calibri"/>
            </a:endParaRPr>
          </a:p>
        </p:txBody>
      </p:sp>
      <p:sp>
        <p:nvSpPr>
          <p:cNvPr id="7" name="Slide Number Placeholder 6">
            <a:extLst>
              <a:ext uri="{FF2B5EF4-FFF2-40B4-BE49-F238E27FC236}">
                <a16:creationId xmlns:a16="http://schemas.microsoft.com/office/drawing/2014/main" id="{2FDD37D3-F2B8-4B3C-9281-8A045F91FE6C}"/>
              </a:ext>
            </a:extLst>
          </p:cNvPr>
          <p:cNvSpPr>
            <a:spLocks noGrp="1"/>
          </p:cNvSpPr>
          <p:nvPr>
            <p:ph type="sldNum" sz="quarter" idx="7"/>
          </p:nvPr>
        </p:nvSpPr>
        <p:spPr/>
        <p:txBody>
          <a:bodyPr/>
          <a:lstStyle/>
          <a:p>
            <a:fld id="{B6F15528-21DE-4FAA-801E-634DDDAF4B2B}" type="slidenum">
              <a:rPr lang="en-CA" smtClean="0"/>
              <a:t>3</a:t>
            </a:fld>
            <a:endParaRPr lang="en-C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30" y="1066800"/>
            <a:ext cx="4398010" cy="984885"/>
          </a:xfrm>
        </p:spPr>
        <p:txBody>
          <a:bodyPr>
            <a:normAutofit/>
          </a:bodyPr>
          <a:lstStyle/>
          <a:p>
            <a:pPr marL="12700" marR="0" lvl="0" indent="0" algn="ctr" defTabSz="914400" eaLnBrk="1" fontAlgn="auto" latinLnBrk="0" hangingPunct="1">
              <a:lnSpc>
                <a:spcPct val="100000"/>
              </a:lnSpc>
              <a:spcBef>
                <a:spcPts val="95"/>
              </a:spcBef>
              <a:spcAft>
                <a:spcPts val="0"/>
              </a:spcAft>
              <a:tabLst/>
              <a:defRPr/>
            </a:pPr>
            <a:r>
              <a:rPr lang="en-CA" sz="2800" b="1" dirty="0">
                <a:latin typeface="+mn-lt"/>
                <a:cs typeface="Calibri Light"/>
              </a:rPr>
              <a:t>Information Requests and Technical Comments</a:t>
            </a:r>
            <a:endParaRPr lang="en-CA" sz="2800" b="1" dirty="0">
              <a:latin typeface="+mn-lt"/>
            </a:endParaRPr>
          </a:p>
        </p:txBody>
      </p:sp>
      <p:sp>
        <p:nvSpPr>
          <p:cNvPr id="3" name="Content Placeholder 2"/>
          <p:cNvSpPr>
            <a:spLocks noGrp="1"/>
          </p:cNvSpPr>
          <p:nvPr>
            <p:ph sz="half" idx="2"/>
          </p:nvPr>
        </p:nvSpPr>
        <p:spPr>
          <a:xfrm>
            <a:off x="576762" y="2514600"/>
            <a:ext cx="3636010" cy="3794885"/>
          </a:xfrm>
        </p:spPr>
        <p:txBody>
          <a:bodyPr/>
          <a:lstStyle/>
          <a:p>
            <a:pPr marL="183515" marR="5080" indent="-171450">
              <a:lnSpc>
                <a:spcPct val="80000"/>
              </a:lnSpc>
              <a:spcBef>
                <a:spcPts val="505"/>
              </a:spcBef>
              <a:buFont typeface="Arial"/>
              <a:buChar char="•"/>
              <a:tabLst>
                <a:tab pos="183515" algn="l"/>
              </a:tabLst>
            </a:pPr>
            <a:r>
              <a:rPr lang="en-CA" sz="1800" dirty="0">
                <a:latin typeface="+mn-lt"/>
              </a:rPr>
              <a:t>The </a:t>
            </a:r>
            <a:r>
              <a:rPr lang="en-CA" sz="1800" dirty="0" err="1">
                <a:latin typeface="+mn-lt"/>
              </a:rPr>
              <a:t>KivlA</a:t>
            </a:r>
            <a:r>
              <a:rPr lang="en-CA" sz="1800" dirty="0">
                <a:latin typeface="+mn-lt"/>
              </a:rPr>
              <a:t> information requests and technical comments have concerned:</a:t>
            </a:r>
          </a:p>
          <a:p>
            <a:pPr marL="640715" marR="5080" lvl="1" indent="-171450">
              <a:lnSpc>
                <a:spcPct val="100000"/>
              </a:lnSpc>
              <a:spcBef>
                <a:spcPts val="0"/>
              </a:spcBef>
              <a:buFont typeface="Arial"/>
              <a:buChar char="•"/>
              <a:tabLst>
                <a:tab pos="183515" algn="l"/>
              </a:tabLst>
            </a:pPr>
            <a:endParaRPr lang="en-CA" dirty="0"/>
          </a:p>
          <a:p>
            <a:pPr marL="640715" marR="5080" lvl="1" indent="-171450">
              <a:lnSpc>
                <a:spcPct val="100000"/>
              </a:lnSpc>
              <a:spcBef>
                <a:spcPts val="0"/>
              </a:spcBef>
              <a:buFont typeface="Arial"/>
              <a:buChar char="•"/>
              <a:tabLst>
                <a:tab pos="183515" algn="l"/>
              </a:tabLst>
            </a:pPr>
            <a:r>
              <a:rPr lang="en-CA" dirty="0"/>
              <a:t>In-pit tailings and waste rock management, and</a:t>
            </a:r>
          </a:p>
          <a:p>
            <a:pPr marL="640715" marR="5080" lvl="1" indent="-171450">
              <a:lnSpc>
                <a:spcPct val="100000"/>
              </a:lnSpc>
              <a:spcBef>
                <a:spcPts val="0"/>
              </a:spcBef>
              <a:buFont typeface="Arial"/>
              <a:buChar char="•"/>
              <a:tabLst>
                <a:tab pos="183515" algn="l"/>
              </a:tabLst>
            </a:pPr>
            <a:endParaRPr lang="en-CA" dirty="0"/>
          </a:p>
          <a:p>
            <a:pPr marL="640715" marR="5080" lvl="1" indent="-171450">
              <a:lnSpc>
                <a:spcPct val="100000"/>
              </a:lnSpc>
              <a:spcBef>
                <a:spcPts val="0"/>
              </a:spcBef>
              <a:buFont typeface="Arial"/>
              <a:buChar char="•"/>
              <a:tabLst>
                <a:tab pos="183515" algn="l"/>
              </a:tabLst>
            </a:pPr>
            <a:r>
              <a:rPr lang="en-CA" dirty="0"/>
              <a:t>Impacts to Meliadine Lake and surface contact water management.</a:t>
            </a:r>
          </a:p>
          <a:p>
            <a:pPr marL="12065" marR="5080">
              <a:lnSpc>
                <a:spcPct val="80000"/>
              </a:lnSpc>
              <a:spcBef>
                <a:spcPts val="505"/>
              </a:spcBef>
              <a:tabLst>
                <a:tab pos="183515" algn="l"/>
              </a:tabLst>
            </a:pPr>
            <a:endParaRPr lang="en-CA" sz="1800" dirty="0">
              <a:latin typeface="+mn-lt"/>
            </a:endParaRPr>
          </a:p>
          <a:p>
            <a:pPr marL="12065" marR="5080" indent="0">
              <a:lnSpc>
                <a:spcPct val="150000"/>
              </a:lnSpc>
              <a:spcBef>
                <a:spcPts val="505"/>
              </a:spcBef>
              <a:buNone/>
              <a:tabLst>
                <a:tab pos="183515" algn="l"/>
              </a:tabLst>
            </a:pPr>
            <a:endParaRPr lang="en-CA" dirty="0"/>
          </a:p>
          <a:p>
            <a:endParaRPr lang="en-CA" dirty="0"/>
          </a:p>
        </p:txBody>
      </p:sp>
      <p:pic>
        <p:nvPicPr>
          <p:cNvPr id="4" name="object 4">
            <a:extLst>
              <a:ext uri="{FF2B5EF4-FFF2-40B4-BE49-F238E27FC236}">
                <a16:creationId xmlns:a16="http://schemas.microsoft.com/office/drawing/2014/main" id="{FC75A08F-AE50-E351-360A-565B0FA0A4BE}"/>
              </a:ext>
            </a:extLst>
          </p:cNvPr>
          <p:cNvPicPr/>
          <p:nvPr/>
        </p:nvPicPr>
        <p:blipFill>
          <a:blip r:embed="rId2" cstate="print"/>
          <a:stretch>
            <a:fillRect/>
          </a:stretch>
        </p:blipFill>
        <p:spPr>
          <a:xfrm>
            <a:off x="8151115" y="0"/>
            <a:ext cx="992885" cy="802385"/>
          </a:xfrm>
          <a:prstGeom prst="rect">
            <a:avLst/>
          </a:prstGeom>
        </p:spPr>
      </p:pic>
      <p:sp>
        <p:nvSpPr>
          <p:cNvPr id="5" name="Title 1">
            <a:extLst>
              <a:ext uri="{FF2B5EF4-FFF2-40B4-BE49-F238E27FC236}">
                <a16:creationId xmlns:a16="http://schemas.microsoft.com/office/drawing/2014/main" id="{B800EC25-8E5A-61DB-4E6E-6BFD9AF04085}"/>
              </a:ext>
            </a:extLst>
          </p:cNvPr>
          <p:cNvSpPr txBox="1">
            <a:spLocks/>
          </p:cNvSpPr>
          <p:nvPr/>
        </p:nvSpPr>
        <p:spPr>
          <a:xfrm>
            <a:off x="4550229" y="1078964"/>
            <a:ext cx="4398010" cy="984885"/>
          </a:xfrm>
          <a:prstGeom prst="rect">
            <a:avLst/>
          </a:prstGeom>
        </p:spPr>
        <p:txBody>
          <a:bodyPr vert="horz" lIns="0" tIns="0" rIns="0" bIns="0" rtlCol="0" anchor="ctr">
            <a:normAutofit/>
          </a:bodyPr>
          <a:lstStyle>
            <a:lvl1pPr algn="l" defTabSz="685800" rtl="0" eaLnBrk="1" latinLnBrk="0" hangingPunct="1">
              <a:lnSpc>
                <a:spcPct val="90000"/>
              </a:lnSpc>
              <a:spcBef>
                <a:spcPct val="0"/>
              </a:spcBef>
              <a:buNone/>
              <a:defRPr sz="1600" b="0" i="0" kern="1200">
                <a:solidFill>
                  <a:schemeClr val="tx1"/>
                </a:solidFill>
                <a:latin typeface="Gadugi"/>
                <a:ea typeface="+mj-ea"/>
                <a:cs typeface="Gadugi"/>
              </a:defRPr>
            </a:lvl1pPr>
          </a:lstStyle>
          <a:p>
            <a:pPr marL="12700" algn="r" defTabSz="914400">
              <a:lnSpc>
                <a:spcPct val="100000"/>
              </a:lnSpc>
              <a:spcBef>
                <a:spcPts val="95"/>
              </a:spcBef>
              <a:defRPr/>
            </a:pPr>
            <a:r>
              <a:rPr lang="iu" sz="2400" b="1" dirty="0">
                <a:latin typeface="Pigiarniq Light" panose="02000303020000020004" pitchFamily="2" charset="0"/>
                <a:cs typeface="Calibri Light"/>
              </a:rPr>
              <a:t>ᑐᑭᓯᐅᒪᔾᔪᑎᓂᒃ ᑐᒃᓯᕋᖅᑐᑦ ᐊᒻᒪᓗ ᐱᓕᕆᐊᑉ ᒥᒃᓵᓄᑦ ᐅᖃᐅᓯᐅᔪᑦ</a:t>
            </a:r>
            <a:endParaRPr lang="en-CA" sz="2400" b="1" dirty="0">
              <a:latin typeface="Pigiarniq Light" panose="02000303020000020004" pitchFamily="2" charset="0"/>
            </a:endParaRPr>
          </a:p>
        </p:txBody>
      </p:sp>
      <p:sp>
        <p:nvSpPr>
          <p:cNvPr id="7" name="Content Placeholder 2">
            <a:extLst>
              <a:ext uri="{FF2B5EF4-FFF2-40B4-BE49-F238E27FC236}">
                <a16:creationId xmlns:a16="http://schemas.microsoft.com/office/drawing/2014/main" id="{7E368A9A-4BE3-A055-D19D-6BAED56AA74E}"/>
              </a:ext>
            </a:extLst>
          </p:cNvPr>
          <p:cNvSpPr txBox="1">
            <a:spLocks/>
          </p:cNvSpPr>
          <p:nvPr/>
        </p:nvSpPr>
        <p:spPr>
          <a:xfrm>
            <a:off x="4931230" y="2448314"/>
            <a:ext cx="3636010" cy="3850285"/>
          </a:xfrm>
          <a:prstGeom prst="rect">
            <a:avLst/>
          </a:prstGeom>
        </p:spPr>
        <p:txBody>
          <a:bodyPr vert="horz" wrap="square" lIns="0" tIns="0" rIns="0" bIns="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b="0" i="0" kern="1200">
                <a:solidFill>
                  <a:schemeClr val="tx1"/>
                </a:solidFill>
                <a:latin typeface="Calibri"/>
                <a:ea typeface="+mn-ea"/>
                <a:cs typeface="Calibri"/>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3515" marR="5080">
              <a:lnSpc>
                <a:spcPct val="80000"/>
              </a:lnSpc>
              <a:spcBef>
                <a:spcPts val="505"/>
              </a:spcBef>
              <a:buFont typeface="Arial"/>
              <a:buChar char="•"/>
              <a:tabLst>
                <a:tab pos="183515" algn="l"/>
              </a:tabLst>
            </a:pPr>
            <a:r>
              <a:rPr lang="iu" sz="1600" b="1" dirty="0">
                <a:latin typeface="Pigiarniq Light" panose="02000303020000020004" pitchFamily="2" charset="0"/>
              </a:rPr>
              <a:t>ᑭᕙᓪᓕᕐᒥᑦ ᐃᓄᐃᑦ ᑲᑐᔾᔨᖃᑎᒌᒃᑯᑦ ᑐᑭᓯᐅᒪᔾᔪᑎᓂᒃ ᑐᒃᓯᕋᖅᑕᖏᑦ ᐊᒻᒪᓗ ᐱᓕᕆᐊᑉ ᒥᒃᓵᓄᑦ ᐅᖃᐅᓯᐅᔪᑦ ᐃᓱᒫᓘᒃᑎᑦᑎᓯᒪᔪᑦ:</a:t>
            </a:r>
          </a:p>
          <a:p>
            <a:pPr marL="640715" marR="5080" lvl="1">
              <a:lnSpc>
                <a:spcPct val="100000"/>
              </a:lnSpc>
              <a:spcBef>
                <a:spcPts val="0"/>
              </a:spcBef>
              <a:buFont typeface="Arial"/>
              <a:buChar char="•"/>
              <a:tabLst>
                <a:tab pos="183515" algn="l"/>
              </a:tabLst>
            </a:pPr>
            <a:endParaRPr lang="iu" sz="1600" b="1" dirty="0">
              <a:latin typeface="Pigiarniq Light" panose="02000303020000020004" pitchFamily="2" charset="0"/>
            </a:endParaRPr>
          </a:p>
          <a:p>
            <a:pPr marL="640715" marR="5080" lvl="1">
              <a:lnSpc>
                <a:spcPct val="100000"/>
              </a:lnSpc>
              <a:spcBef>
                <a:spcPts val="0"/>
              </a:spcBef>
              <a:buFont typeface="Arial"/>
              <a:buChar char="•"/>
              <a:tabLst>
                <a:tab pos="183515" algn="l"/>
              </a:tabLst>
            </a:pPr>
            <a:r>
              <a:rPr lang="iu" sz="1600" b="1" dirty="0">
                <a:latin typeface="Pigiarniq Light" panose="02000303020000020004" pitchFamily="2" charset="0"/>
              </a:rPr>
              <a:t>ᓄᓇᒥᑦ ᐃᓗᑦᑐᖅᓯᒪᔪᓄᐊᖅᑕᐅᔪᓄᑦ ᕿᒪᒃᑎᑦᑐᑦ ᐊᒻᒪᓗ ᐊᒃᑕᑰᖅᑕᐅᔪᑦ ᐅᔭᖅᖃᓂᒃ ᐊᐅᓚᑦᑎᓂᖅ, ᐊᒻᒪᓗ</a:t>
            </a:r>
          </a:p>
          <a:p>
            <a:pPr marL="640715" marR="5080" lvl="1">
              <a:lnSpc>
                <a:spcPct val="100000"/>
              </a:lnSpc>
              <a:spcBef>
                <a:spcPts val="0"/>
              </a:spcBef>
              <a:buFont typeface="Arial"/>
              <a:buChar char="•"/>
              <a:tabLst>
                <a:tab pos="183515" algn="l"/>
              </a:tabLst>
            </a:pPr>
            <a:endParaRPr lang="iu" sz="1600" b="1" dirty="0">
              <a:latin typeface="Pigiarniq Light" panose="02000303020000020004" pitchFamily="2" charset="0"/>
            </a:endParaRPr>
          </a:p>
          <a:p>
            <a:pPr marL="640715" marR="5080" lvl="1">
              <a:lnSpc>
                <a:spcPct val="100000"/>
              </a:lnSpc>
              <a:spcBef>
                <a:spcPts val="0"/>
              </a:spcBef>
              <a:buFont typeface="Arial"/>
              <a:buChar char="•"/>
              <a:tabLst>
                <a:tab pos="183515" algn="l"/>
              </a:tabLst>
            </a:pPr>
            <a:r>
              <a:rPr lang="iu" sz="1600" b="1" dirty="0">
                <a:latin typeface="Pigiarniq Light" panose="02000303020000020004" pitchFamily="2" charset="0"/>
              </a:rPr>
              <a:t>ᐊᒃᑐᖅᓯᓂᐅᔪᓂᑦ ᑕᓯᕐᔪᐊᕐᒧᑦ ᐊᒻᒪᓗ ᖄᖓᓂᑦ ᐊᑐᖅᑕᐅᓯᒪᔪᖅ ᐃᒪᕐᒥᒃ ᐊᐅᓚᑦᑎᓂᖅ</a:t>
            </a:r>
          </a:p>
          <a:p>
            <a:pPr marL="12065" marR="5080">
              <a:lnSpc>
                <a:spcPct val="80000"/>
              </a:lnSpc>
              <a:spcBef>
                <a:spcPts val="505"/>
              </a:spcBef>
              <a:tabLst>
                <a:tab pos="183515" algn="l"/>
              </a:tabLst>
            </a:pPr>
            <a:endParaRPr lang="en-CA" sz="1600" b="1" dirty="0">
              <a:latin typeface="Pigiarniq Light" panose="02000303020000020004" pitchFamily="2" charset="0"/>
            </a:endParaRPr>
          </a:p>
          <a:p>
            <a:pPr marL="12065" marR="5080" indent="0">
              <a:lnSpc>
                <a:spcPct val="150000"/>
              </a:lnSpc>
              <a:spcBef>
                <a:spcPts val="505"/>
              </a:spcBef>
              <a:buNone/>
              <a:tabLst>
                <a:tab pos="183515" algn="l"/>
              </a:tabLst>
            </a:pPr>
            <a:endParaRPr lang="en-CA" sz="1800" b="1" dirty="0">
              <a:latin typeface="Pigiarniq Light" panose="02000303020000020004" pitchFamily="2" charset="0"/>
            </a:endParaRPr>
          </a:p>
          <a:p>
            <a:endParaRPr lang="en-CA" sz="1800" b="1" dirty="0">
              <a:latin typeface="Pigiarniq Light" panose="02000303020000020004" pitchFamily="2" charset="0"/>
            </a:endParaRPr>
          </a:p>
        </p:txBody>
      </p:sp>
      <p:sp>
        <p:nvSpPr>
          <p:cNvPr id="6" name="Slide Number Placeholder 5">
            <a:extLst>
              <a:ext uri="{FF2B5EF4-FFF2-40B4-BE49-F238E27FC236}">
                <a16:creationId xmlns:a16="http://schemas.microsoft.com/office/drawing/2014/main" id="{B8BC7F45-EE15-4993-80D7-41C1CBBC9C04}"/>
              </a:ext>
            </a:extLst>
          </p:cNvPr>
          <p:cNvSpPr>
            <a:spLocks noGrp="1"/>
          </p:cNvSpPr>
          <p:nvPr>
            <p:ph type="sldNum" sz="quarter" idx="7"/>
          </p:nvPr>
        </p:nvSpPr>
        <p:spPr/>
        <p:txBody>
          <a:bodyPr/>
          <a:lstStyle/>
          <a:p>
            <a:fld id="{B6F15528-21DE-4FAA-801E-634DDDAF4B2B}" type="slidenum">
              <a:rPr lang="en-CA" smtClean="0"/>
              <a:t>4</a:t>
            </a:fld>
            <a:endParaRPr lang="en-CA"/>
          </a:p>
        </p:txBody>
      </p:sp>
    </p:spTree>
    <p:extLst>
      <p:ext uri="{BB962C8B-B14F-4D97-AF65-F5344CB8AC3E}">
        <p14:creationId xmlns:p14="http://schemas.microsoft.com/office/powerpoint/2010/main" val="905862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1A775-891B-BFD5-D931-237C08F7BB71}"/>
              </a:ext>
            </a:extLst>
          </p:cNvPr>
          <p:cNvSpPr>
            <a:spLocks noGrp="1"/>
          </p:cNvSpPr>
          <p:nvPr>
            <p:ph type="title"/>
          </p:nvPr>
        </p:nvSpPr>
        <p:spPr>
          <a:xfrm>
            <a:off x="4419600" y="914400"/>
            <a:ext cx="4171950" cy="1325563"/>
          </a:xfrm>
        </p:spPr>
        <p:txBody>
          <a:bodyPr>
            <a:noAutofit/>
          </a:bodyPr>
          <a:lstStyle/>
          <a:p>
            <a:pPr algn="ctr"/>
            <a:r>
              <a:rPr lang="iu" sz="2300" b="1" dirty="0">
                <a:latin typeface="Pigiarniq Light" panose="02000303020000020004" pitchFamily="2" charset="0"/>
                <a:ea typeface="Gadugi" panose="020B0502040204020203" pitchFamily="34" charset="0"/>
              </a:rPr>
              <a:t>ᓄᓇᒥᑦ ᐃᓗᑦᑐᖅᓯᒪᔪᓄᐊᖅᑕᐅᔪᑦ ᕿᒪᒃᑎᑦᑐᑦ ᐊᒻᒪᓗ ᐊᒃᑕᑰᖅᑕᐅᔪᑦ ᐅᔭᖅᖃᐃᑦ </a:t>
            </a:r>
            <a:br>
              <a:rPr lang="en-US" sz="2300" b="1" dirty="0">
                <a:latin typeface="Pigiarniq Light" panose="02000303020000020004" pitchFamily="2" charset="0"/>
                <a:ea typeface="Gadugi" panose="020B0502040204020203" pitchFamily="34" charset="0"/>
              </a:rPr>
            </a:br>
            <a:endParaRPr lang="en-CA" sz="2300" b="1" dirty="0"/>
          </a:p>
        </p:txBody>
      </p:sp>
      <p:sp>
        <p:nvSpPr>
          <p:cNvPr id="3" name="Content Placeholder 2">
            <a:extLst>
              <a:ext uri="{FF2B5EF4-FFF2-40B4-BE49-F238E27FC236}">
                <a16:creationId xmlns:a16="http://schemas.microsoft.com/office/drawing/2014/main" id="{63FBF10E-F3F4-1233-A96B-86DEE4D59F61}"/>
              </a:ext>
            </a:extLst>
          </p:cNvPr>
          <p:cNvSpPr>
            <a:spLocks noGrp="1"/>
          </p:cNvSpPr>
          <p:nvPr>
            <p:ph sz="half" idx="1"/>
          </p:nvPr>
        </p:nvSpPr>
        <p:spPr>
          <a:xfrm>
            <a:off x="4267200" y="2163763"/>
            <a:ext cx="4724399" cy="4351338"/>
          </a:xfrm>
        </p:spPr>
        <p:txBody>
          <a:bodyPr>
            <a:normAutofit/>
          </a:bodyPr>
          <a:lstStyle/>
          <a:p>
            <a:r>
              <a:rPr lang="iu" sz="1800" b="1" dirty="0">
                <a:latin typeface="Pigiarniq Light" panose="02000303020000020004" pitchFamily="2" charset="0"/>
              </a:rPr>
              <a:t>ᑭᕙᓪᓕᕐᒥᑦ ᐃᓄᐃᑦ ᑲᑐᔾᔨᖃᑎᒌᒃᑯᑦ ᐃᑲᔪᖅᑐᐃᔪᑦ CIRNAC-ᑯᑦ ᐱᖁᔨᓂᖏᓐᓂᒃ ᐅᑯᓂᙵᑦ ᐃᓚᔭᖏᓐᓂᑦ:</a:t>
            </a:r>
          </a:p>
          <a:p>
            <a:endParaRPr lang="en-US" sz="1800" b="1" dirty="0">
              <a:latin typeface="Pigiarniq Light" panose="02000303020000020004" pitchFamily="2" charset="0"/>
            </a:endParaRPr>
          </a:p>
          <a:p>
            <a:pPr marL="342900" indent="-342900">
              <a:buFont typeface="+mj-lt"/>
              <a:buAutoNum type="arabicPeriod"/>
            </a:pPr>
            <a:endParaRPr lang="iu" sz="1700" b="1" dirty="0">
              <a:latin typeface="Pigiarniq Light" panose="02000303020000020004" pitchFamily="2" charset="0"/>
              <a:ea typeface="Gadugi" panose="020B0502040204020203" pitchFamily="34" charset="0"/>
            </a:endParaRPr>
          </a:p>
          <a:p>
            <a:pPr marL="342900" indent="-342900">
              <a:buFont typeface="+mj-lt"/>
              <a:buAutoNum type="arabicPeriod"/>
            </a:pPr>
            <a:r>
              <a:rPr lang="iu" sz="1700" b="1" dirty="0">
                <a:latin typeface="Pigiarniq Light" panose="02000303020000020004" pitchFamily="2" charset="0"/>
                <a:ea typeface="Gadugi" panose="020B0502040204020203" pitchFamily="34" charset="0"/>
              </a:rPr>
              <a:t>ᐱᓕᕆᐊᓕᒃ ᑐᑭᓕᐅᕆᐊᖃᖅᑐᖅ ᑐᑭᓯᐅᒪᔾᔪᑏᑦ ᑲᑎᓯᒪᔪᓂᒃ “ᓄᓇᒥᑦ ᐃᓗᑦᑐᖅᓯᒪᔪᓄᐊᖅᑎᕆᓂᕐᓄᑦ” ᑐᓂᔭᐅᓂᐊᖅᑐᒥᒃ ᓄᓇᕗᒻᒥᑦ ᐃᒪᓕᕆᔨᒃᑯᓐᓄᑦ ᐊᑕᐅᓯᕐᒥᑦ ᐅᑭᐅᒥᑦ ᓯᕗᓂᐊᒍᑦ ᓄᓇᒥᑦ ᐃᓗᑦᑐᖅᓯᒪᔪᓄᐊᖅᑎᕆᓂᐊᕐᓗᑎᒃ ᕿᒪᒃᑎᑦᑐᓂᑦ ᐊᒻᒪᓗ/ᐅᕝᕙᓘᓐᓃᑦ ᐊᒃᑕᑰᖅᑎᕆᓂᐊᕐᓗᑎᒃ ᐅᔭᖅᖃᓂᑦ.</a:t>
            </a:r>
          </a:p>
          <a:p>
            <a:endParaRPr lang="en-CA" sz="1800" b="1" dirty="0">
              <a:latin typeface="Pigiarniq Light" panose="02000303020000020004" pitchFamily="2" charset="0"/>
            </a:endParaRPr>
          </a:p>
        </p:txBody>
      </p:sp>
      <p:sp>
        <p:nvSpPr>
          <p:cNvPr id="5" name="Title 1">
            <a:extLst>
              <a:ext uri="{FF2B5EF4-FFF2-40B4-BE49-F238E27FC236}">
                <a16:creationId xmlns:a16="http://schemas.microsoft.com/office/drawing/2014/main" id="{B24C73F7-8B73-293B-F439-0C1F7E1E885B}"/>
              </a:ext>
            </a:extLst>
          </p:cNvPr>
          <p:cNvSpPr txBox="1">
            <a:spLocks/>
          </p:cNvSpPr>
          <p:nvPr/>
        </p:nvSpPr>
        <p:spPr>
          <a:xfrm>
            <a:off x="381000" y="838200"/>
            <a:ext cx="3886200" cy="1325563"/>
          </a:xfrm>
          <a:prstGeom prst="rect">
            <a:avLst/>
          </a:prstGeom>
        </p:spPr>
        <p:txBody>
          <a:bodyPr vert="horz" lIns="91440" tIns="45720" rIns="91440" bIns="45720" rtlCol="0" anchor="ctr">
            <a:normAutofit fontScale="9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CA" sz="3100" b="1" dirty="0">
                <a:latin typeface="+mn-lt"/>
                <a:ea typeface="Gadugi" panose="020B0502040204020203" pitchFamily="34" charset="0"/>
              </a:rPr>
              <a:t>In-Pit Disposal of Tailings and/or Waste Rock </a:t>
            </a:r>
            <a:br>
              <a:rPr lang="en-US" sz="3600" b="1" dirty="0">
                <a:latin typeface="+mn-lt"/>
                <a:ea typeface="Gadugi" panose="020B0502040204020203" pitchFamily="34" charset="0"/>
              </a:rPr>
            </a:br>
            <a:endParaRPr lang="en-CA" dirty="0"/>
          </a:p>
        </p:txBody>
      </p:sp>
      <p:sp>
        <p:nvSpPr>
          <p:cNvPr id="7" name="Content Placeholder 2">
            <a:extLst>
              <a:ext uri="{FF2B5EF4-FFF2-40B4-BE49-F238E27FC236}">
                <a16:creationId xmlns:a16="http://schemas.microsoft.com/office/drawing/2014/main" id="{DB941C39-3E04-70BF-AEDA-7D64D772E861}"/>
              </a:ext>
            </a:extLst>
          </p:cNvPr>
          <p:cNvSpPr txBox="1">
            <a:spLocks/>
          </p:cNvSpPr>
          <p:nvPr/>
        </p:nvSpPr>
        <p:spPr>
          <a:xfrm>
            <a:off x="457200" y="2049462"/>
            <a:ext cx="388620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KivIA supports CIRNAC’s recommendations with the following additional recommendations:</a:t>
            </a:r>
          </a:p>
          <a:p>
            <a:endParaRPr lang="en-US"/>
          </a:p>
          <a:p>
            <a:pPr marL="342900" indent="-342900">
              <a:buFont typeface="+mj-lt"/>
              <a:buAutoNum type="arabicPeriod"/>
            </a:pPr>
            <a:r>
              <a:rPr lang="en-CA">
                <a:ea typeface="Gadugi" panose="020B0502040204020203" pitchFamily="34" charset="0"/>
              </a:rPr>
              <a:t>The Proponent must define the package of information on a “pit by pit” basis that will be submitted to the Nunavut Water Board (NWB) one (1) year prior to starting the in-pit disposal of tailings and/or waste rock.</a:t>
            </a:r>
          </a:p>
          <a:p>
            <a:endParaRPr lang="en-CA" dirty="0"/>
          </a:p>
        </p:txBody>
      </p:sp>
      <p:pic>
        <p:nvPicPr>
          <p:cNvPr id="4" name="Picture 3">
            <a:extLst>
              <a:ext uri="{FF2B5EF4-FFF2-40B4-BE49-F238E27FC236}">
                <a16:creationId xmlns:a16="http://schemas.microsoft.com/office/drawing/2014/main" id="{548FDF1E-6058-4938-8B30-AAE55A493018}"/>
              </a:ext>
            </a:extLst>
          </p:cNvPr>
          <p:cNvPicPr>
            <a:picLocks noChangeAspect="1"/>
          </p:cNvPicPr>
          <p:nvPr/>
        </p:nvPicPr>
        <p:blipFill>
          <a:blip r:embed="rId2"/>
          <a:stretch>
            <a:fillRect/>
          </a:stretch>
        </p:blipFill>
        <p:spPr>
          <a:xfrm>
            <a:off x="8150266" y="0"/>
            <a:ext cx="993734" cy="804742"/>
          </a:xfrm>
          <a:prstGeom prst="rect">
            <a:avLst/>
          </a:prstGeom>
        </p:spPr>
      </p:pic>
      <p:sp>
        <p:nvSpPr>
          <p:cNvPr id="6" name="Slide Number Placeholder 5">
            <a:extLst>
              <a:ext uri="{FF2B5EF4-FFF2-40B4-BE49-F238E27FC236}">
                <a16:creationId xmlns:a16="http://schemas.microsoft.com/office/drawing/2014/main" id="{5CA0E171-0412-4FA6-A963-DC18DB1FCAFC}"/>
              </a:ext>
            </a:extLst>
          </p:cNvPr>
          <p:cNvSpPr>
            <a:spLocks noGrp="1"/>
          </p:cNvSpPr>
          <p:nvPr>
            <p:ph type="sldNum" sz="quarter" idx="12"/>
          </p:nvPr>
        </p:nvSpPr>
        <p:spPr/>
        <p:txBody>
          <a:bodyPr/>
          <a:lstStyle/>
          <a:p>
            <a:fld id="{4CF8D0E4-91C3-4823-927F-3F33FDB92514}" type="slidenum">
              <a:rPr lang="en-US" smtClean="0"/>
              <a:t>5</a:t>
            </a:fld>
            <a:endParaRPr lang="en-US"/>
          </a:p>
        </p:txBody>
      </p:sp>
    </p:spTree>
    <p:extLst>
      <p:ext uri="{BB962C8B-B14F-4D97-AF65-F5344CB8AC3E}">
        <p14:creationId xmlns:p14="http://schemas.microsoft.com/office/powerpoint/2010/main" val="2008907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51FC65-9AD5-9FE2-58B2-4C0D956FF3D9}"/>
              </a:ext>
            </a:extLst>
          </p:cNvPr>
          <p:cNvSpPr>
            <a:spLocks noGrp="1"/>
          </p:cNvSpPr>
          <p:nvPr>
            <p:ph sz="half" idx="1"/>
          </p:nvPr>
        </p:nvSpPr>
        <p:spPr>
          <a:xfrm>
            <a:off x="457200" y="2493599"/>
            <a:ext cx="3886200" cy="3678601"/>
          </a:xfrm>
        </p:spPr>
        <p:txBody>
          <a:bodyPr>
            <a:normAutofit/>
          </a:bodyPr>
          <a:lstStyle/>
          <a:p>
            <a:pPr marL="0" indent="0">
              <a:buNone/>
            </a:pPr>
            <a:r>
              <a:rPr lang="en-CA" sz="2000" dirty="0">
                <a:latin typeface="+mn-lt"/>
                <a:ea typeface="Gadugi" panose="020B0502040204020203" pitchFamily="34" charset="0"/>
              </a:rPr>
              <a:t>2. Additional Requirements include updating the following prior to the mining of each open pit: </a:t>
            </a:r>
          </a:p>
          <a:p>
            <a:pPr marL="342900" lvl="1" indent="-342900">
              <a:lnSpc>
                <a:spcPct val="100000"/>
              </a:lnSpc>
              <a:spcBef>
                <a:spcPts val="600"/>
              </a:spcBef>
              <a:buFont typeface="+mj-lt"/>
              <a:buAutoNum type="alphaLcParenR"/>
            </a:pPr>
            <a:endParaRPr lang="en-CA" dirty="0">
              <a:latin typeface="+mn-lt"/>
              <a:ea typeface="Gadugi" panose="020B0502040204020203" pitchFamily="34" charset="0"/>
            </a:endParaRPr>
          </a:p>
          <a:p>
            <a:pPr marL="342900" lvl="1" indent="-342900">
              <a:lnSpc>
                <a:spcPct val="100000"/>
              </a:lnSpc>
              <a:spcBef>
                <a:spcPts val="600"/>
              </a:spcBef>
              <a:buFont typeface="+mj-lt"/>
              <a:buAutoNum type="alphaLcParenR"/>
            </a:pPr>
            <a:r>
              <a:rPr lang="en-CA" dirty="0">
                <a:latin typeface="+mn-lt"/>
                <a:ea typeface="Gadugi" panose="020B0502040204020203" pitchFamily="34" charset="0"/>
              </a:rPr>
              <a:t>thermal studies, and </a:t>
            </a:r>
          </a:p>
          <a:p>
            <a:pPr marL="342900" lvl="1" indent="-342900">
              <a:lnSpc>
                <a:spcPct val="100000"/>
              </a:lnSpc>
              <a:spcBef>
                <a:spcPts val="600"/>
              </a:spcBef>
              <a:buFont typeface="+mj-lt"/>
              <a:buAutoNum type="alphaLcParenR"/>
            </a:pPr>
            <a:endParaRPr lang="en-CA" dirty="0">
              <a:latin typeface="+mn-lt"/>
              <a:ea typeface="Gadugi" panose="020B0502040204020203" pitchFamily="34" charset="0"/>
            </a:endParaRPr>
          </a:p>
          <a:p>
            <a:pPr marL="342900" lvl="1" indent="-342900">
              <a:lnSpc>
                <a:spcPct val="100000"/>
              </a:lnSpc>
              <a:spcBef>
                <a:spcPts val="600"/>
              </a:spcBef>
              <a:buFont typeface="+mj-lt"/>
              <a:buAutoNum type="alphaLcParenR"/>
            </a:pPr>
            <a:r>
              <a:rPr lang="en-CA" dirty="0">
                <a:latin typeface="+mn-lt"/>
                <a:ea typeface="Gadugi" panose="020B0502040204020203" pitchFamily="34" charset="0"/>
              </a:rPr>
              <a:t>hydrogeological studies. </a:t>
            </a:r>
          </a:p>
          <a:p>
            <a:pPr marL="0" lvl="1" indent="0">
              <a:lnSpc>
                <a:spcPct val="100000"/>
              </a:lnSpc>
              <a:spcBef>
                <a:spcPts val="600"/>
              </a:spcBef>
              <a:buNone/>
            </a:pPr>
            <a:endParaRPr lang="en-CA" dirty="0">
              <a:latin typeface="+mn-lt"/>
              <a:ea typeface="Gadugi" panose="020B0502040204020203" pitchFamily="34" charset="0"/>
            </a:endParaRPr>
          </a:p>
          <a:p>
            <a:endParaRPr lang="en-CA" dirty="0"/>
          </a:p>
        </p:txBody>
      </p:sp>
      <p:sp>
        <p:nvSpPr>
          <p:cNvPr id="7" name="Title 1">
            <a:extLst>
              <a:ext uri="{FF2B5EF4-FFF2-40B4-BE49-F238E27FC236}">
                <a16:creationId xmlns:a16="http://schemas.microsoft.com/office/drawing/2014/main" id="{82358275-0CB1-10A3-182E-7B96E4A7EEBC}"/>
              </a:ext>
            </a:extLst>
          </p:cNvPr>
          <p:cNvSpPr txBox="1">
            <a:spLocks/>
          </p:cNvSpPr>
          <p:nvPr/>
        </p:nvSpPr>
        <p:spPr>
          <a:xfrm>
            <a:off x="4740880" y="953131"/>
            <a:ext cx="3886200" cy="132556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u" sz="2000" b="1" dirty="0">
                <a:latin typeface="Pigiarniq Light" panose="02000303020000020004" pitchFamily="2" charset="0"/>
                <a:ea typeface="Gadugi" panose="020B0502040204020203" pitchFamily="34" charset="0"/>
              </a:rPr>
              <a:t>ᓄᓇᒥᑦ ᐃᓗᑦᑐᖅᓯᒪᔪᓄᐊᖅᑕᐅᔪᑦ ᕿᒪᒃᑎᑦᑐᑦ ᐊᒻᒪᓗ ᐊᒃᑕᑰᖅᑕᐅᔪᑦ ᐅᔭᖅᖃᐃᑦ </a:t>
            </a:r>
            <a:br>
              <a:rPr lang="en-US" sz="2400" b="1" dirty="0">
                <a:latin typeface="Pigiarniq Light" panose="02000303020000020004" pitchFamily="2" charset="0"/>
                <a:ea typeface="Gadugi" panose="020B0502040204020203" pitchFamily="34" charset="0"/>
              </a:rPr>
            </a:br>
            <a:endParaRPr lang="en-CA" sz="2000" dirty="0">
              <a:latin typeface="Pigiarniq Light" panose="02000303020000020004" pitchFamily="2" charset="0"/>
            </a:endParaRPr>
          </a:p>
        </p:txBody>
      </p:sp>
      <p:sp>
        <p:nvSpPr>
          <p:cNvPr id="8" name="Title 1">
            <a:extLst>
              <a:ext uri="{FF2B5EF4-FFF2-40B4-BE49-F238E27FC236}">
                <a16:creationId xmlns:a16="http://schemas.microsoft.com/office/drawing/2014/main" id="{6436BCC3-EF2B-7DF8-D241-E5F86F3F9953}"/>
              </a:ext>
            </a:extLst>
          </p:cNvPr>
          <p:cNvSpPr txBox="1">
            <a:spLocks/>
          </p:cNvSpPr>
          <p:nvPr/>
        </p:nvSpPr>
        <p:spPr>
          <a:xfrm>
            <a:off x="353917" y="990600"/>
            <a:ext cx="3886200" cy="1325563"/>
          </a:xfrm>
          <a:prstGeom prst="rect">
            <a:avLst/>
          </a:prstGeom>
        </p:spPr>
        <p:txBody>
          <a:bodyPr vert="horz" lIns="91440" tIns="45720" rIns="91440" bIns="45720" rtlCol="0" anchor="ctr">
            <a:normAutofit fontScale="9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CA" sz="3100" b="1" dirty="0">
                <a:latin typeface="+mn-lt"/>
                <a:ea typeface="Gadugi" panose="020B0502040204020203" pitchFamily="34" charset="0"/>
              </a:rPr>
              <a:t>In-Pit Disposal of Tailings and/or Waste Rock </a:t>
            </a:r>
            <a:br>
              <a:rPr lang="en-US" sz="3600" b="1" dirty="0">
                <a:latin typeface="+mn-lt"/>
                <a:ea typeface="Gadugi" panose="020B0502040204020203" pitchFamily="34" charset="0"/>
              </a:rPr>
            </a:br>
            <a:endParaRPr lang="en-CA" dirty="0"/>
          </a:p>
        </p:txBody>
      </p:sp>
      <p:sp>
        <p:nvSpPr>
          <p:cNvPr id="9" name="Content Placeholder 2">
            <a:extLst>
              <a:ext uri="{FF2B5EF4-FFF2-40B4-BE49-F238E27FC236}">
                <a16:creationId xmlns:a16="http://schemas.microsoft.com/office/drawing/2014/main" id="{162F95D9-915C-CDA7-30D5-D5F8D7B376A9}"/>
              </a:ext>
            </a:extLst>
          </p:cNvPr>
          <p:cNvSpPr txBox="1">
            <a:spLocks/>
          </p:cNvSpPr>
          <p:nvPr/>
        </p:nvSpPr>
        <p:spPr>
          <a:xfrm>
            <a:off x="4760933" y="2506662"/>
            <a:ext cx="4154467" cy="384968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iu" sz="1800" b="1" dirty="0">
                <a:latin typeface="Pigiarniq Light" panose="02000303020000020004" pitchFamily="2" charset="0"/>
                <a:ea typeface="Gadugi" panose="020B0502040204020203" pitchFamily="34" charset="0"/>
              </a:rPr>
              <a:t>2. ᐃᓚᒋᔭᐅᔪᑦ ᐱᔭᕆᐊᖃᖅᑎᑕᐅᔪᓄᑦ ᓄᑖᙳᖅᑎᕐᓗᒋᑦ ᐅᔭᕋᒃᑕᖅᑕᐅᓂᐊᓵᖅᑎᓪᓗᒋᑦ ᐊᑐᓂ ᓄᓇᒥᑦ ᐅᒃᑯᐃᖓᔪᑦ: </a:t>
            </a:r>
          </a:p>
          <a:p>
            <a:pPr marL="0" indent="0">
              <a:buNone/>
            </a:pPr>
            <a:endParaRPr lang="iu" sz="2000" b="1" dirty="0">
              <a:latin typeface="Pigiarniq Light" panose="02000303020000020004" pitchFamily="2" charset="0"/>
              <a:ea typeface="Gadugi" panose="020B0502040204020203" pitchFamily="34" charset="0"/>
            </a:endParaRPr>
          </a:p>
          <a:p>
            <a:pPr marL="342900" lvl="1" indent="-342900">
              <a:buFont typeface="+mj-lt"/>
              <a:buAutoNum type="alphaLcParenR"/>
            </a:pPr>
            <a:r>
              <a:rPr lang="iu" sz="1600" b="1" dirty="0">
                <a:latin typeface="Pigiarniq Light" panose="02000303020000020004" pitchFamily="2" charset="0"/>
                <a:ea typeface="Gadugi" panose="020B0502040204020203" pitchFamily="34" charset="0"/>
              </a:rPr>
              <a:t>ᐆᓇᕐᓂᕐᒥᒃ ᖃᐅᔨᓴᐃᓃᑦ, ᐊᒻᒪᓗ </a:t>
            </a:r>
          </a:p>
          <a:p>
            <a:pPr marL="342900" lvl="1" indent="-342900">
              <a:buFont typeface="+mj-lt"/>
              <a:buAutoNum type="alphaLcParenR"/>
            </a:pPr>
            <a:endParaRPr lang="iu" sz="1600" b="1" dirty="0">
              <a:latin typeface="Pigiarniq Light" panose="02000303020000020004" pitchFamily="2" charset="0"/>
              <a:ea typeface="Gadugi" panose="020B0502040204020203" pitchFamily="34" charset="0"/>
            </a:endParaRPr>
          </a:p>
          <a:p>
            <a:pPr marL="342900" lvl="1" indent="-342900">
              <a:buFont typeface="+mj-lt"/>
              <a:buAutoNum type="alphaLcParenR"/>
            </a:pPr>
            <a:r>
              <a:rPr lang="iu" sz="1600" b="1" dirty="0">
                <a:latin typeface="Pigiarniq Light" panose="02000303020000020004" pitchFamily="2" charset="0"/>
                <a:ea typeface="Gadugi" panose="020B0502040204020203" pitchFamily="34" charset="0"/>
              </a:rPr>
              <a:t>ᐃᒪᐃᑦ ᖃᓄᐃᓕᐅᕐᓂᖏᓐᓄᑦ ᖃᐅᔨᓴᐃᓃᑦ. </a:t>
            </a:r>
          </a:p>
          <a:p>
            <a:pPr marL="0" lvl="1" indent="0">
              <a:buNone/>
            </a:pPr>
            <a:endParaRPr lang="en-CA" sz="1600" b="1" dirty="0">
              <a:latin typeface="Pigiarniq Light" panose="02000303020000020004" pitchFamily="2" charset="0"/>
              <a:ea typeface="Gadugi" panose="020B0502040204020203" pitchFamily="34" charset="0"/>
            </a:endParaRPr>
          </a:p>
          <a:p>
            <a:endParaRPr lang="en-CA" sz="2000" b="1" dirty="0">
              <a:latin typeface="Pigiarniq Light" panose="02000303020000020004" pitchFamily="2" charset="0"/>
            </a:endParaRPr>
          </a:p>
        </p:txBody>
      </p:sp>
      <p:pic>
        <p:nvPicPr>
          <p:cNvPr id="2" name="Picture 1">
            <a:extLst>
              <a:ext uri="{FF2B5EF4-FFF2-40B4-BE49-F238E27FC236}">
                <a16:creationId xmlns:a16="http://schemas.microsoft.com/office/drawing/2014/main" id="{6EEB65FF-EB53-411C-9E34-9AF4E2D6D723}"/>
              </a:ext>
            </a:extLst>
          </p:cNvPr>
          <p:cNvPicPr>
            <a:picLocks noChangeAspect="1"/>
          </p:cNvPicPr>
          <p:nvPr/>
        </p:nvPicPr>
        <p:blipFill>
          <a:blip r:embed="rId2"/>
          <a:stretch>
            <a:fillRect/>
          </a:stretch>
        </p:blipFill>
        <p:spPr>
          <a:xfrm>
            <a:off x="8150266" y="0"/>
            <a:ext cx="993734" cy="804742"/>
          </a:xfrm>
          <a:prstGeom prst="rect">
            <a:avLst/>
          </a:prstGeom>
        </p:spPr>
      </p:pic>
      <p:sp>
        <p:nvSpPr>
          <p:cNvPr id="4" name="Slide Number Placeholder 3">
            <a:extLst>
              <a:ext uri="{FF2B5EF4-FFF2-40B4-BE49-F238E27FC236}">
                <a16:creationId xmlns:a16="http://schemas.microsoft.com/office/drawing/2014/main" id="{CDE0C75A-4C0B-4ECD-8184-3387E0A99394}"/>
              </a:ext>
            </a:extLst>
          </p:cNvPr>
          <p:cNvSpPr>
            <a:spLocks noGrp="1"/>
          </p:cNvSpPr>
          <p:nvPr>
            <p:ph type="sldNum" sz="quarter" idx="12"/>
          </p:nvPr>
        </p:nvSpPr>
        <p:spPr/>
        <p:txBody>
          <a:bodyPr/>
          <a:lstStyle/>
          <a:p>
            <a:fld id="{4CF8D0E4-91C3-4823-927F-3F33FDB92514}" type="slidenum">
              <a:rPr lang="en-US" smtClean="0"/>
              <a:t>6</a:t>
            </a:fld>
            <a:endParaRPr lang="en-US"/>
          </a:p>
        </p:txBody>
      </p:sp>
    </p:spTree>
    <p:extLst>
      <p:ext uri="{BB962C8B-B14F-4D97-AF65-F5344CB8AC3E}">
        <p14:creationId xmlns:p14="http://schemas.microsoft.com/office/powerpoint/2010/main" val="128182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0EF94B-5105-5DA6-C609-64B395CDADB8}"/>
              </a:ext>
            </a:extLst>
          </p:cNvPr>
          <p:cNvSpPr>
            <a:spLocks noGrp="1"/>
          </p:cNvSpPr>
          <p:nvPr>
            <p:ph sz="half" idx="1"/>
          </p:nvPr>
        </p:nvSpPr>
        <p:spPr>
          <a:xfrm>
            <a:off x="4924697" y="2113689"/>
            <a:ext cx="3886200" cy="4351338"/>
          </a:xfrm>
        </p:spPr>
        <p:txBody>
          <a:bodyPr>
            <a:normAutofit/>
          </a:bodyPr>
          <a:lstStyle/>
          <a:p>
            <a:pPr marL="0" indent="0">
              <a:lnSpc>
                <a:spcPct val="100000"/>
              </a:lnSpc>
              <a:spcBef>
                <a:spcPts val="0"/>
              </a:spcBef>
              <a:spcAft>
                <a:spcPts val="600"/>
              </a:spcAft>
              <a:buNone/>
            </a:pPr>
            <a:r>
              <a:rPr lang="iu" sz="1800" b="1" dirty="0">
                <a:latin typeface="Pigiarniq Light" panose="02000303020000020004" pitchFamily="2" charset="0"/>
                <a:ea typeface="Gadugi" panose="020B0502040204020203" pitchFamily="34" charset="0"/>
              </a:rPr>
              <a:t>3. ᓄᑖᙳᖅᑎᕐᓗᒋᑦ ᐱᐊᓂᒃᐸᑕ ᐅᔭᕋᒃᑕᕐᓃᑦ ᐊᑐᓂ ᓄᓇᒥᑦ ᐅᒃᑯᐃᖓᔪᓂᑦ: </a:t>
            </a:r>
          </a:p>
          <a:p>
            <a:pPr marL="342900" lvl="1" indent="-342900">
              <a:lnSpc>
                <a:spcPct val="100000"/>
              </a:lnSpc>
              <a:spcBef>
                <a:spcPts val="600"/>
              </a:spcBef>
              <a:spcAft>
                <a:spcPts val="600"/>
              </a:spcAft>
              <a:buFont typeface="+mj-lt"/>
              <a:buAutoNum type="alphaLcParenR"/>
            </a:pPr>
            <a:r>
              <a:rPr lang="iu" sz="1600" b="1" dirty="0">
                <a:latin typeface="Pigiarniq Light" panose="02000303020000020004" pitchFamily="2" charset="0"/>
                <a:ea typeface="Gadugi" panose="020B0502040204020203" pitchFamily="34" charset="0"/>
              </a:rPr>
              <a:t>ᐃᒪᐅᑉ ᐃᒡᓗᒌᖕᓂᖓ ᐊᒻᒪᓗ ᐃᒪᐅᑉ ᖃᓄᐃᓐᓂᖓᓄᑦ ᐋᖅᕿᐅᒪᔪᑦ, </a:t>
            </a:r>
          </a:p>
          <a:p>
            <a:pPr marL="342900" lvl="1" indent="-342900">
              <a:lnSpc>
                <a:spcPct val="100000"/>
              </a:lnSpc>
              <a:spcBef>
                <a:spcPts val="600"/>
              </a:spcBef>
              <a:spcAft>
                <a:spcPts val="600"/>
              </a:spcAft>
              <a:buFont typeface="+mj-lt"/>
              <a:buAutoNum type="alphaLcParenR"/>
            </a:pPr>
            <a:r>
              <a:rPr lang="iu" sz="1600" b="1" dirty="0">
                <a:latin typeface="Pigiarniq Light" panose="02000303020000020004" pitchFamily="2" charset="0"/>
                <a:ea typeface="Gadugi" panose="020B0502040204020203" pitchFamily="34" charset="0"/>
              </a:rPr>
              <a:t>ᐃᒪᕐᒥᒃ ᐊᐅᓚᑦᑎᓂᕐᒧᑦ ᐸᕐᓇᐅᑎ, </a:t>
            </a:r>
          </a:p>
          <a:p>
            <a:pPr marL="342900" lvl="1" indent="-342900">
              <a:lnSpc>
                <a:spcPct val="100000"/>
              </a:lnSpc>
              <a:spcBef>
                <a:spcPts val="600"/>
              </a:spcBef>
              <a:spcAft>
                <a:spcPts val="600"/>
              </a:spcAft>
              <a:buFont typeface="+mj-lt"/>
              <a:buAutoNum type="alphaLcParenR"/>
            </a:pPr>
            <a:r>
              <a:rPr lang="iu" sz="1600" b="1" dirty="0">
                <a:latin typeface="Pigiarniq Light" panose="02000303020000020004" pitchFamily="2" charset="0"/>
                <a:ea typeface="Gadugi" panose="020B0502040204020203" pitchFamily="34" charset="0"/>
              </a:rPr>
              <a:t>ᐅᒃᑯᐊᖅᐸᓪᓕᐊᑎᓪᓗᒍ ᐊᒻᒪᓗ ᐅᑎᖅᑎᑎᕆᓂᕐᒧᑦ ᐸᕐᓇᐅᑎ, </a:t>
            </a:r>
          </a:p>
          <a:p>
            <a:pPr marL="342900" lvl="1" indent="-342900">
              <a:lnSpc>
                <a:spcPct val="100000"/>
              </a:lnSpc>
              <a:spcBef>
                <a:spcPts val="600"/>
              </a:spcBef>
              <a:spcAft>
                <a:spcPts val="600"/>
              </a:spcAft>
              <a:buFont typeface="+mj-lt"/>
              <a:buAutoNum type="alphaLcParenR"/>
            </a:pPr>
            <a:r>
              <a:rPr lang="iu" sz="1600" b="1" dirty="0">
                <a:latin typeface="Pigiarniq Light" panose="02000303020000020004" pitchFamily="2" charset="0"/>
                <a:ea typeface="Gadugi" panose="020B0502040204020203" pitchFamily="34" charset="0"/>
              </a:rPr>
              <a:t>ᐊᒃᑕᑯᓕᕆᓂᕐᒥᒃ ᐊᐅᓚᑦᑎᓂᕐᒧᑦ ᐸᕐᓇᐅᑎ, ᐊᒻᒪᓗ</a:t>
            </a:r>
          </a:p>
          <a:p>
            <a:pPr marL="342900" lvl="1" indent="-342900">
              <a:lnSpc>
                <a:spcPct val="100000"/>
              </a:lnSpc>
              <a:spcBef>
                <a:spcPts val="600"/>
              </a:spcBef>
              <a:spcAft>
                <a:spcPts val="600"/>
              </a:spcAft>
              <a:buFont typeface="+mj-lt"/>
              <a:buAutoNum type="alphaLcParenR"/>
            </a:pPr>
            <a:r>
              <a:rPr lang="iu" sz="1600" b="1" dirty="0">
                <a:latin typeface="Pigiarniq Light" panose="02000303020000020004" pitchFamily="2" charset="0"/>
                <a:ea typeface="Gadugi" panose="020B0502040204020203" pitchFamily="34" charset="0"/>
              </a:rPr>
              <a:t>ᐊᑐᓕᖅᑎᑦᑎᓂᕐᒧᑦ ᐊᐅᓚᑦᑎᓂᕐᒥᒃ ᖃᓄᑑᕆᓂᖅ.</a:t>
            </a:r>
            <a:endParaRPr lang="en-CA" sz="1600" b="1" dirty="0">
              <a:latin typeface="Pigiarniq Light" panose="02000303020000020004" pitchFamily="2" charset="0"/>
              <a:ea typeface="Gadugi" panose="020B0502040204020203" pitchFamily="34" charset="0"/>
            </a:endParaRPr>
          </a:p>
          <a:p>
            <a:endParaRPr lang="en-CA" sz="1800" b="1" dirty="0">
              <a:latin typeface="Pigiarniq Light" panose="02000303020000020004" pitchFamily="2" charset="0"/>
            </a:endParaRPr>
          </a:p>
        </p:txBody>
      </p:sp>
      <p:sp>
        <p:nvSpPr>
          <p:cNvPr id="7" name="Title 1">
            <a:extLst>
              <a:ext uri="{FF2B5EF4-FFF2-40B4-BE49-F238E27FC236}">
                <a16:creationId xmlns:a16="http://schemas.microsoft.com/office/drawing/2014/main" id="{CA589D64-E9FD-C069-E627-DB1794A40CDC}"/>
              </a:ext>
            </a:extLst>
          </p:cNvPr>
          <p:cNvSpPr txBox="1">
            <a:spLocks/>
          </p:cNvSpPr>
          <p:nvPr/>
        </p:nvSpPr>
        <p:spPr>
          <a:xfrm>
            <a:off x="381000" y="933994"/>
            <a:ext cx="3886200" cy="1325563"/>
          </a:xfrm>
          <a:prstGeom prst="rect">
            <a:avLst/>
          </a:prstGeom>
        </p:spPr>
        <p:txBody>
          <a:bodyPr vert="horz" lIns="91440" tIns="45720" rIns="91440" bIns="45720" rtlCol="0" anchor="ctr">
            <a:normAutofit fontScale="9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CA" sz="3100" b="1" dirty="0">
                <a:latin typeface="+mn-lt"/>
                <a:ea typeface="Gadugi" panose="020B0502040204020203" pitchFamily="34" charset="0"/>
              </a:rPr>
              <a:t>In-Pit Disposal of Tailings and/or Waste Rock </a:t>
            </a:r>
            <a:br>
              <a:rPr lang="en-US" sz="3600" b="1" dirty="0">
                <a:latin typeface="+mn-lt"/>
                <a:ea typeface="Gadugi" panose="020B0502040204020203" pitchFamily="34" charset="0"/>
              </a:rPr>
            </a:br>
            <a:endParaRPr lang="en-CA" dirty="0"/>
          </a:p>
        </p:txBody>
      </p:sp>
      <p:sp>
        <p:nvSpPr>
          <p:cNvPr id="8" name="Title 1">
            <a:extLst>
              <a:ext uri="{FF2B5EF4-FFF2-40B4-BE49-F238E27FC236}">
                <a16:creationId xmlns:a16="http://schemas.microsoft.com/office/drawing/2014/main" id="{68637AAA-D931-0135-143A-6C7ABD341B81}"/>
              </a:ext>
            </a:extLst>
          </p:cNvPr>
          <p:cNvSpPr txBox="1">
            <a:spLocks/>
          </p:cNvSpPr>
          <p:nvPr/>
        </p:nvSpPr>
        <p:spPr>
          <a:xfrm>
            <a:off x="4902926" y="914400"/>
            <a:ext cx="3886200" cy="132556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iu" sz="2000" b="1" dirty="0">
                <a:latin typeface="Pigiarniq Light" panose="02000303020000020004" pitchFamily="2" charset="0"/>
                <a:ea typeface="Gadugi" panose="020B0502040204020203" pitchFamily="34" charset="0"/>
              </a:rPr>
              <a:t>ᓄᓇᒥᑦ ᐃᓗᑦᑐᖅᓯᒪᔪᓄᐊᖅᑕᐅᔪᑦ ᕿᒪᒃᑎᑦᑐᑦ ᐊᒻᒪᓗ ᐊᒃᑕᑰᖅᑕᐅᔪᑦ ᐅᔭᖅᖃᐃᑦ </a:t>
            </a:r>
            <a:br>
              <a:rPr lang="en-US" sz="2400" b="1" dirty="0">
                <a:latin typeface="Pigiarniq Light" panose="02000303020000020004" pitchFamily="2" charset="0"/>
                <a:ea typeface="Gadugi" panose="020B0502040204020203" pitchFamily="34" charset="0"/>
              </a:rPr>
            </a:br>
            <a:endParaRPr lang="en-CA" sz="2000" dirty="0">
              <a:latin typeface="Pigiarniq Light" panose="02000303020000020004" pitchFamily="2" charset="0"/>
            </a:endParaRPr>
          </a:p>
        </p:txBody>
      </p:sp>
      <p:sp>
        <p:nvSpPr>
          <p:cNvPr id="9" name="Content Placeholder 2">
            <a:extLst>
              <a:ext uri="{FF2B5EF4-FFF2-40B4-BE49-F238E27FC236}">
                <a16:creationId xmlns:a16="http://schemas.microsoft.com/office/drawing/2014/main" id="{E5BFBA46-F5F7-4B7D-BC4F-3DCE2FB0D549}"/>
              </a:ext>
            </a:extLst>
          </p:cNvPr>
          <p:cNvSpPr txBox="1">
            <a:spLocks/>
          </p:cNvSpPr>
          <p:nvPr/>
        </p:nvSpPr>
        <p:spPr>
          <a:xfrm>
            <a:off x="402771" y="2259557"/>
            <a:ext cx="388620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CA" dirty="0">
                <a:ea typeface="Gadugi" panose="020B0502040204020203" pitchFamily="34" charset="0"/>
              </a:rPr>
              <a:t>3. Updating the following upon completion of mining of each open pit: </a:t>
            </a:r>
          </a:p>
          <a:p>
            <a:pPr marL="342900" lvl="1" indent="-342900">
              <a:lnSpc>
                <a:spcPct val="100000"/>
              </a:lnSpc>
              <a:spcBef>
                <a:spcPts val="600"/>
              </a:spcBef>
              <a:spcAft>
                <a:spcPts val="600"/>
              </a:spcAft>
              <a:buFont typeface="+mj-lt"/>
              <a:buAutoNum type="alphaLcParenR"/>
            </a:pPr>
            <a:r>
              <a:rPr lang="en-CA" dirty="0">
                <a:ea typeface="Gadugi" panose="020B0502040204020203" pitchFamily="34" charset="0"/>
              </a:rPr>
              <a:t>Water balance and water quality models, </a:t>
            </a:r>
          </a:p>
          <a:p>
            <a:pPr marL="342900" lvl="1" indent="-342900">
              <a:lnSpc>
                <a:spcPct val="100000"/>
              </a:lnSpc>
              <a:spcBef>
                <a:spcPts val="600"/>
              </a:spcBef>
              <a:spcAft>
                <a:spcPts val="600"/>
              </a:spcAft>
              <a:buFont typeface="+mj-lt"/>
              <a:buAutoNum type="alphaLcParenR"/>
            </a:pPr>
            <a:r>
              <a:rPr lang="en-CA" dirty="0">
                <a:ea typeface="Gadugi" panose="020B0502040204020203" pitchFamily="34" charset="0"/>
              </a:rPr>
              <a:t>Water management plan, </a:t>
            </a:r>
          </a:p>
          <a:p>
            <a:pPr marL="342900" lvl="1" indent="-342900">
              <a:lnSpc>
                <a:spcPct val="100000"/>
              </a:lnSpc>
              <a:spcBef>
                <a:spcPts val="600"/>
              </a:spcBef>
              <a:spcAft>
                <a:spcPts val="600"/>
              </a:spcAft>
              <a:buFont typeface="+mj-lt"/>
              <a:buAutoNum type="alphaLcParenR"/>
            </a:pPr>
            <a:r>
              <a:rPr lang="en-CA" dirty="0">
                <a:ea typeface="Gadugi" panose="020B0502040204020203" pitchFamily="34" charset="0"/>
              </a:rPr>
              <a:t>Interim Closure and Reclamation plan, </a:t>
            </a:r>
          </a:p>
          <a:p>
            <a:pPr marL="342900" lvl="1" indent="-342900">
              <a:lnSpc>
                <a:spcPct val="100000"/>
              </a:lnSpc>
              <a:spcBef>
                <a:spcPts val="600"/>
              </a:spcBef>
              <a:spcAft>
                <a:spcPts val="600"/>
              </a:spcAft>
              <a:buFont typeface="+mj-lt"/>
              <a:buAutoNum type="alphaLcParenR"/>
            </a:pPr>
            <a:r>
              <a:rPr lang="en-CA" dirty="0">
                <a:ea typeface="Gadugi" panose="020B0502040204020203" pitchFamily="34" charset="0"/>
              </a:rPr>
              <a:t>Waste Management Plan, and</a:t>
            </a:r>
          </a:p>
          <a:p>
            <a:pPr marL="342900" lvl="1" indent="-342900">
              <a:lnSpc>
                <a:spcPct val="100000"/>
              </a:lnSpc>
              <a:spcBef>
                <a:spcPts val="600"/>
              </a:spcBef>
              <a:spcAft>
                <a:spcPts val="600"/>
              </a:spcAft>
              <a:buFont typeface="+mj-lt"/>
              <a:buAutoNum type="alphaLcParenR"/>
            </a:pPr>
            <a:r>
              <a:rPr lang="en-CA" dirty="0">
                <a:ea typeface="Gadugi" panose="020B0502040204020203" pitchFamily="34" charset="0"/>
              </a:rPr>
              <a:t>Adaptive management strategies.</a:t>
            </a:r>
          </a:p>
          <a:p>
            <a:endParaRPr lang="en-CA" dirty="0"/>
          </a:p>
        </p:txBody>
      </p:sp>
      <p:pic>
        <p:nvPicPr>
          <p:cNvPr id="2" name="Picture 1">
            <a:extLst>
              <a:ext uri="{FF2B5EF4-FFF2-40B4-BE49-F238E27FC236}">
                <a16:creationId xmlns:a16="http://schemas.microsoft.com/office/drawing/2014/main" id="{4E26E4CE-97ED-496F-8718-2F495CF5A65D}"/>
              </a:ext>
            </a:extLst>
          </p:cNvPr>
          <p:cNvPicPr>
            <a:picLocks noChangeAspect="1"/>
          </p:cNvPicPr>
          <p:nvPr/>
        </p:nvPicPr>
        <p:blipFill>
          <a:blip r:embed="rId2"/>
          <a:stretch>
            <a:fillRect/>
          </a:stretch>
        </p:blipFill>
        <p:spPr>
          <a:xfrm>
            <a:off x="8150266" y="0"/>
            <a:ext cx="993734" cy="804742"/>
          </a:xfrm>
          <a:prstGeom prst="rect">
            <a:avLst/>
          </a:prstGeom>
        </p:spPr>
      </p:pic>
      <p:sp>
        <p:nvSpPr>
          <p:cNvPr id="4" name="Slide Number Placeholder 3">
            <a:extLst>
              <a:ext uri="{FF2B5EF4-FFF2-40B4-BE49-F238E27FC236}">
                <a16:creationId xmlns:a16="http://schemas.microsoft.com/office/drawing/2014/main" id="{27C9C045-FA83-4971-85FD-3B21A2E9B04B}"/>
              </a:ext>
            </a:extLst>
          </p:cNvPr>
          <p:cNvSpPr>
            <a:spLocks noGrp="1"/>
          </p:cNvSpPr>
          <p:nvPr>
            <p:ph type="sldNum" sz="quarter" idx="12"/>
          </p:nvPr>
        </p:nvSpPr>
        <p:spPr/>
        <p:txBody>
          <a:bodyPr/>
          <a:lstStyle/>
          <a:p>
            <a:fld id="{4CF8D0E4-91C3-4823-927F-3F33FDB92514}" type="slidenum">
              <a:rPr lang="en-US" smtClean="0"/>
              <a:t>7</a:t>
            </a:fld>
            <a:endParaRPr lang="en-US"/>
          </a:p>
        </p:txBody>
      </p:sp>
    </p:spTree>
    <p:extLst>
      <p:ext uri="{BB962C8B-B14F-4D97-AF65-F5344CB8AC3E}">
        <p14:creationId xmlns:p14="http://schemas.microsoft.com/office/powerpoint/2010/main" val="1261131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1354" y="1609412"/>
            <a:ext cx="4419600" cy="452431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1" i="0" u="none" strike="noStrike" kern="0" cap="none" spc="0" normalizeH="0" baseline="0" noProof="0" dirty="0">
              <a:ln>
                <a:noFill/>
              </a:ln>
              <a:solidFill>
                <a:prstClr val="black"/>
              </a:solidFill>
              <a:effectLst/>
              <a:uLnTx/>
              <a:uFillTx/>
              <a:latin typeface="Calibri"/>
              <a:ea typeface="+mn-ea"/>
              <a:cs typeface="Calibri"/>
            </a:endParaRPr>
          </a:p>
          <a:p>
            <a:pPr marL="285750" indent="-285750">
              <a:buFont typeface="Arial" panose="020B0604020202020204" pitchFamily="34" charset="0"/>
              <a:buChar char="•"/>
            </a:pPr>
            <a:r>
              <a:rPr lang="en-US" sz="1600" dirty="0">
                <a:solidFill>
                  <a:prstClr val="black"/>
                </a:solidFill>
                <a:latin typeface="Calibri" panose="020F0502020204030204" pitchFamily="34" charset="0"/>
                <a:cs typeface="Calibri"/>
              </a:rPr>
              <a:t>Meliadine Lake is extremely important to local Inuit as a source of drinking water, fish, and access to caribou hunting grounds. Preservation of Meliadine Lake is of utmost importance to the KivIA and Inuit of the Kivalliq.</a:t>
            </a:r>
          </a:p>
          <a:p>
            <a:pPr marL="285750" indent="-285750">
              <a:buFont typeface="Arial" panose="020B0604020202020204" pitchFamily="34" charset="0"/>
              <a:buChar char="•"/>
            </a:pPr>
            <a:endParaRPr lang="en-US" sz="1600" dirty="0">
              <a:solidFill>
                <a:prstClr val="black"/>
              </a:solidFill>
              <a:latin typeface="Calibri" panose="020F0502020204030204" pitchFamily="34" charset="0"/>
              <a:cs typeface="Calibri"/>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dirty="0">
                <a:solidFill>
                  <a:prstClr val="black"/>
                </a:solidFill>
                <a:latin typeface="Calibri"/>
                <a:cs typeface="Calibri"/>
              </a:rPr>
              <a:t>The KivIA was assured by the Proponent that the approved dual waterline to Itivia Harbour would diminish the impacts of the project on the lake, by diverting surface contact water away from Meliadine Lake.</a:t>
            </a:r>
          </a:p>
          <a:p>
            <a:pPr marL="742950" lvl="1" indent="-285750">
              <a:buFont typeface="Arial" panose="020B0604020202020204" pitchFamily="34" charset="0"/>
              <a:buChar char="•"/>
            </a:pPr>
            <a:r>
              <a:rPr lang="en-CA" sz="1600" dirty="0">
                <a:latin typeface="Calibri" panose="020F0502020204030204" pitchFamily="34" charset="0"/>
                <a:ea typeface="Times New Roman" panose="02020603050405020304" pitchFamily="18" charset="0"/>
              </a:rPr>
              <a:t> “…</a:t>
            </a:r>
            <a:r>
              <a:rPr lang="en-CA" sz="1600" i="1" dirty="0">
                <a:latin typeface="Calibri" panose="020F0502020204030204" pitchFamily="34" charset="0"/>
                <a:ea typeface="Times New Roman" panose="02020603050405020304" pitchFamily="18" charset="0"/>
              </a:rPr>
              <a:t> with the waterline, we reduced significantly the amount of water going to Meliadine Lake. Some years, it might be zero, and others we might have more, but less than we were originally planning. So overall the impact will be less.”</a:t>
            </a:r>
            <a:r>
              <a:rPr lang="en-CA" sz="1600" baseline="30000" dirty="0">
                <a:latin typeface="Calibri" panose="020F0502020204030204" pitchFamily="34" charset="0"/>
                <a:ea typeface="Times New Roman" panose="02020603050405020304" pitchFamily="18" charset="0"/>
              </a:rPr>
              <a:t> 3</a:t>
            </a:r>
          </a:p>
        </p:txBody>
      </p:sp>
      <p:sp>
        <p:nvSpPr>
          <p:cNvPr id="7" name="Rectangle 6"/>
          <p:cNvSpPr/>
          <p:nvPr/>
        </p:nvSpPr>
        <p:spPr>
          <a:xfrm>
            <a:off x="255228" y="713868"/>
            <a:ext cx="4724400" cy="954107"/>
          </a:xfrm>
          <a:prstGeom prst="rect">
            <a:avLst/>
          </a:prstGeom>
        </p:spPr>
        <p:txBody>
          <a:bodyPr wrap="square">
            <a:spAutoFit/>
          </a:bodyPr>
          <a:lstStyle/>
          <a:p>
            <a:pPr algn="ctr"/>
            <a:r>
              <a:rPr lang="en-CA" sz="2800" b="1" dirty="0">
                <a:latin typeface="+mn-lt"/>
              </a:rPr>
              <a:t>Discharge of Surface Contact Water to Meliadine Lake </a:t>
            </a:r>
            <a:endParaRPr lang="en-US" sz="2800" dirty="0">
              <a:latin typeface="+mn-lt"/>
            </a:endParaRPr>
          </a:p>
        </p:txBody>
      </p:sp>
      <p:sp>
        <p:nvSpPr>
          <p:cNvPr id="8" name="Rectangle 7"/>
          <p:cNvSpPr/>
          <p:nvPr/>
        </p:nvSpPr>
        <p:spPr>
          <a:xfrm>
            <a:off x="234462" y="6150114"/>
            <a:ext cx="4114800"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CA" sz="1000" baseline="30000" dirty="0">
                <a:latin typeface="Calibri" panose="020F0502020204030204" pitchFamily="34" charset="0"/>
                <a:ea typeface="Times New Roman" panose="02020603050405020304" pitchFamily="18" charset="0"/>
                <a:cs typeface="Calibri" panose="020F0502020204030204" pitchFamily="34" charset="0"/>
              </a:rPr>
              <a:t>3</a:t>
            </a:r>
            <a:r>
              <a:rPr lang="en-CA" sz="1000" dirty="0">
                <a:latin typeface="Calibri" panose="020F0502020204030204" pitchFamily="34" charset="0"/>
                <a:ea typeface="Times New Roman" panose="02020603050405020304" pitchFamily="18" charset="0"/>
                <a:cs typeface="Calibri" panose="020F0502020204030204" pitchFamily="34" charset="0"/>
              </a:rPr>
              <a:t>Nunavut Impact Review Board Reconsideration Report and Recommendations for the Saline Effluent Discharge to Marine Environment Proposal- Agnico Eagle Mines Limited’s Meliadine Gold Mine Project, Project Certificate No. 006 NIRB File No. 11MN034, July 2021  </a:t>
            </a:r>
          </a:p>
        </p:txBody>
      </p:sp>
      <p:sp>
        <p:nvSpPr>
          <p:cNvPr id="2" name="TextBox 1">
            <a:extLst>
              <a:ext uri="{FF2B5EF4-FFF2-40B4-BE49-F238E27FC236}">
                <a16:creationId xmlns:a16="http://schemas.microsoft.com/office/drawing/2014/main" id="{60D27136-614B-C78B-053C-F48EC6469143}"/>
              </a:ext>
            </a:extLst>
          </p:cNvPr>
          <p:cNvSpPr txBox="1"/>
          <p:nvPr/>
        </p:nvSpPr>
        <p:spPr>
          <a:xfrm>
            <a:off x="4724400" y="1572816"/>
            <a:ext cx="4419600" cy="4662815"/>
          </a:xfrm>
          <a:prstGeom prst="rect">
            <a:avLst/>
          </a:prstGeom>
          <a:noFill/>
        </p:spPr>
        <p:txBody>
          <a:bodyPr wrap="square" rtlCol="0">
            <a:spAutoFit/>
          </a:bodyPr>
          <a:lstStyle/>
          <a:p>
            <a:pPr lvl="0">
              <a:defRPr/>
            </a:pPr>
            <a:endParaRPr lang="en-CA" sz="1350" b="1" kern="0" dirty="0">
              <a:latin typeface="Pigiarniq Light" panose="02000303020000020004" pitchFamily="2" charset="0"/>
              <a:cs typeface="Calibri"/>
            </a:endParaRPr>
          </a:p>
          <a:p>
            <a:pPr marL="285750" indent="-285750">
              <a:buFont typeface="Arial" panose="020B0604020202020204" pitchFamily="34" charset="0"/>
              <a:buChar char="•"/>
            </a:pPr>
            <a:r>
              <a:rPr lang="iu" sz="1350" b="1" dirty="0">
                <a:latin typeface="Pigiarniq Light" panose="02000303020000020004" pitchFamily="2" charset="0"/>
                <a:cs typeface="Calibri"/>
              </a:rPr>
              <a:t>ᑕᓯᕐᔪᐊᖅ ᐱᒻᒪᕆᐅᒋᔭᐅᑦᑎᐊᖅᑐᖅ ᓄᓇᓕᖕᒥᐅᓄᑦ ᐃᒥᖅᑕᐅᖃᑦᑕᕐᓂᖓᓄᑦ, ᐃᖃᓗᖕᓄᑦ, ᐊᒻᒪᓗ ᑐᒃᑐᓕᐊᕐᕕᐅᖃᑦᑕᕐᓂᖓᓄᑦ. ᐊᓯᐅᔨᑦᑕᐃᓕᓂᖅ ᑕᓯᕐᔪᐊᕐᒥᑦ ᐱᒻᒪᕆᐅᒋᔭᐅᑦᑎᐊᖅᑐᖅ ᑭᕙᓪᓕᕐᒥᑦ ᐃᓄᐃᑦ ᑲᑐᔾᔨᖃᑎᒌᒃᑯᓐᓄᑦ ᐊᒻᒪᓗ ᐃᓄᖕᓄᑦ ᑭᕙᓪᓕᕐᒥᑦ.</a:t>
            </a:r>
          </a:p>
          <a:p>
            <a:pPr marL="285750" indent="-285750">
              <a:buFont typeface="Arial" panose="020B0604020202020204" pitchFamily="34" charset="0"/>
              <a:buChar char="•"/>
            </a:pPr>
            <a:endParaRPr lang="en-US" sz="1350" b="1" dirty="0">
              <a:latin typeface="Pigiarniq Light" panose="02000303020000020004" pitchFamily="2" charset="0"/>
              <a:cs typeface="Calibri"/>
            </a:endParaRPr>
          </a:p>
          <a:p>
            <a:pPr marL="285750" lvl="0" indent="-285750">
              <a:buFont typeface="Arial" panose="020B0604020202020204" pitchFamily="34" charset="0"/>
              <a:buChar char="•"/>
              <a:defRPr/>
            </a:pPr>
            <a:r>
              <a:rPr lang="iu" sz="1350" b="1" dirty="0">
                <a:latin typeface="Pigiarniq Light" panose="02000303020000020004" pitchFamily="2" charset="0"/>
                <a:cs typeface="Calibri"/>
              </a:rPr>
              <a:t>ᑭᕙᓪᓕᕐᒥᑦ ᐃᓄᐃᑦ ᑲᑐᔾᔨᖃᑎᒌᒃᑯᑦ ᓇᓗᓇᐃᕐᕕᐅᓚᐅᖅᑐᑦ ᐱᓕᕆᐊᓕᖕᒧᑦ ᓈᒻᒪᒋᔭᐅᓯᒪᔪᖅ ᒪᕐᕉᖕᓂᒃ ᐃᒪᕐᒧᑦ ᓱᑉᓗᓕᒃ ᐃᑎᕕᐊᓄᙵᐅᔪᖅ ᐱᑕᖃᕈᖕᓃᖅᑎᑦᑎᓇᔭᕐᓂᖓᓄᑦ ᐱᓕᕆᐊᕐᒥᑦ ᐱᔪᓂᒃ ᐊᒃᑐᖅᓯᓂᐅᔪᑦ ᑕᓯᕐᔪᐊᕐᒧᑦ, ᑯᕕᑎᑕᐅᖃᑦᑕᕈᖕᓃᕐᓗᒍ ᐊᒃᑐᖅᑕᐅᓯᒪᔪᖅ ᐃᒪᖅ ᑕᓯᕐᔪᐊᕐᒧᑦ.</a:t>
            </a:r>
          </a:p>
          <a:p>
            <a:pPr marL="742950" lvl="1" indent="-285750">
              <a:buFont typeface="Arial" panose="020B0604020202020204" pitchFamily="34" charset="0"/>
              <a:buChar char="•"/>
            </a:pPr>
            <a:r>
              <a:rPr lang="iu" sz="1350" b="1" dirty="0">
                <a:latin typeface="Pigiarniq Light" panose="02000303020000020004" pitchFamily="2" charset="0"/>
                <a:ea typeface="Times New Roman" panose="02020603050405020304" pitchFamily="18" charset="0"/>
              </a:rPr>
              <a:t> “…</a:t>
            </a:r>
            <a:r>
              <a:rPr lang="iu" sz="1350" b="1" i="1" dirty="0">
                <a:latin typeface="Pigiarniq Light" panose="02000303020000020004" pitchFamily="2" charset="0"/>
                <a:ea typeface="Times New Roman" panose="02020603050405020304" pitchFamily="18" charset="0"/>
              </a:rPr>
              <a:t> ᐃᒪᕐᒧᑦ ᓱᑉᓗᓕᒃᑯᑦ, ᒥᒃᖠᒋᐊᖅᓯᕐᔪᐊᕐᓂᐊᖅᑐᒍᑦ ᐃᒪᕐᒥᒃ ᑕᓯᕐᔪᐊᕐᒧᙵᐅᔪᒥᑦ. ᐃᓚᖏᓐᓂᑦ ᐅᑭᐅᓂᑦ, ᐱᑕᖃᙱᑦᑐᖕᓇᖅᑐᖅ, ᐊᓯᖏᓪᓗ ᐊᖏᓂᖅᓴᐅᓗᑎᒃ, ᑭᓯᐊᓂ ᒥᑭᓂᖅᓴᐅᓗᓂ ᐸᕐᓇᐅᑎᓯᒪᔭᑉᑎᓐᓂᐅᖓᓂᑦ. ᑕᐃᒪᓐᓇᒧᑦ ᑕᒪᐃᓐᓅᖓᔪᒃᑯᑦ ᐊᒃᑐᖅᓯᓂᖅ ᒥᑭᓂᖅᓴᐅᓂᐊᖅᑐᖅ.”</a:t>
            </a:r>
            <a:r>
              <a:rPr lang="iu" sz="1350" b="1" baseline="30000" dirty="0">
                <a:latin typeface="Pigiarniq Light" panose="02000303020000020004" pitchFamily="2" charset="0"/>
                <a:ea typeface="Times New Roman" panose="02020603050405020304" pitchFamily="18" charset="0"/>
              </a:rPr>
              <a:t> 3</a:t>
            </a:r>
          </a:p>
          <a:p>
            <a:pPr marL="742950" lvl="1" indent="-285750">
              <a:buFont typeface="Arial" panose="020B0604020202020204" pitchFamily="34" charset="0"/>
              <a:buChar char="•"/>
              <a:defRPr/>
            </a:pPr>
            <a:endParaRPr lang="en-CA" sz="1350" b="1" kern="0" dirty="0">
              <a:latin typeface="Pigiarniq Light" panose="02000303020000020004" pitchFamily="2" charset="0"/>
              <a:cs typeface="Calibri"/>
            </a:endParaRPr>
          </a:p>
        </p:txBody>
      </p:sp>
      <p:sp>
        <p:nvSpPr>
          <p:cNvPr id="3" name="Rectangle 2">
            <a:extLst>
              <a:ext uri="{FF2B5EF4-FFF2-40B4-BE49-F238E27FC236}">
                <a16:creationId xmlns:a16="http://schemas.microsoft.com/office/drawing/2014/main" id="{A3D551A9-9E5E-9457-193B-3F5C79C547A1}"/>
              </a:ext>
            </a:extLst>
          </p:cNvPr>
          <p:cNvSpPr/>
          <p:nvPr/>
        </p:nvSpPr>
        <p:spPr>
          <a:xfrm>
            <a:off x="4876800" y="6150114"/>
            <a:ext cx="4267200" cy="646331"/>
          </a:xfrm>
          <a:prstGeom prst="rect">
            <a:avLst/>
          </a:prstGeom>
        </p:spPr>
        <p:txBody>
          <a:bodyPr wrap="square">
            <a:spAutoFit/>
          </a:bodyPr>
          <a:lstStyle/>
          <a:p>
            <a:pPr lvl="0">
              <a:defRPr/>
            </a:pPr>
            <a:r>
              <a:rPr lang="iu" sz="900" b="1" baseline="30000" dirty="0">
                <a:latin typeface="Pigiarniq Light" panose="02000303020000020004" pitchFamily="2" charset="0"/>
                <a:ea typeface="Times New Roman" panose="02020603050405020304" pitchFamily="18" charset="0"/>
                <a:cs typeface="Calibri" panose="020F0502020204030204" pitchFamily="34" charset="0"/>
              </a:rPr>
              <a:t>3</a:t>
            </a:r>
            <a:r>
              <a:rPr lang="iu" sz="900" b="1" dirty="0">
                <a:latin typeface="Pigiarniq Light" panose="02000303020000020004" pitchFamily="2" charset="0"/>
                <a:ea typeface="Times New Roman" panose="02020603050405020304" pitchFamily="18" charset="0"/>
                <a:cs typeface="Calibri" panose="020F0502020204030204" pitchFamily="34" charset="0"/>
              </a:rPr>
              <a:t>ᐊᕙᑎᓕᕆᔨᒃᑯᑦ ᐃᓱᒪᒃᓴᖅᓯᐅᕆᒃᑲᓐᓂᕐᓂᕐᒧᑦ ᐅᓂᑉᑳᖓᑦ ᐊᒻᒪᓗ ᐃᒪᓐᓈᖅᑑᑎᒋᔭᖏᑦ ᑕᕆᐅᓕᒃ ᐃᒪᕐᒥᒃ ᑯᕕᑎᑦᑎᓂᕐᒧᑦ ᑐᒃᓯᕋᐅᑕᐅᔪᒧᑦ- ᐊᒡᓃᑯ ᐄᒍ ᐅᔭᕋᒃᑕᕆᐊᓕᕆᔨᒃᑯᑦ ᒎᓗᒧᑦ ᐅᔭᕋᒃᑕᕆᐊᖓᑦ, ᐱᓕᕆᐊᕐᒧᑦ ᓇᓗᓇᐃᒃᑯᑎᒧᑦ ᓈᓴᐅᑎ  006 ᐊᕙᑎᓕᕆᔨᒃᑯᑦ ᑎᑎᖅᖃᐅᑎᖓᓄᑦ ᓈᓴᐅᑎ 11MN034, ᓴᒡᒐᕉᑦ 2021  </a:t>
            </a:r>
          </a:p>
        </p:txBody>
      </p:sp>
      <p:sp>
        <p:nvSpPr>
          <p:cNvPr id="4" name="Rectangle 3">
            <a:extLst>
              <a:ext uri="{FF2B5EF4-FFF2-40B4-BE49-F238E27FC236}">
                <a16:creationId xmlns:a16="http://schemas.microsoft.com/office/drawing/2014/main" id="{8A13D5D9-1633-A3F3-0737-65241C8EF55D}"/>
              </a:ext>
            </a:extLst>
          </p:cNvPr>
          <p:cNvSpPr/>
          <p:nvPr/>
        </p:nvSpPr>
        <p:spPr>
          <a:xfrm>
            <a:off x="4724400" y="786344"/>
            <a:ext cx="4267200" cy="830997"/>
          </a:xfrm>
          <a:prstGeom prst="rect">
            <a:avLst/>
          </a:prstGeom>
        </p:spPr>
        <p:txBody>
          <a:bodyPr wrap="square">
            <a:spAutoFit/>
          </a:bodyPr>
          <a:lstStyle/>
          <a:p>
            <a:pPr algn="ctr"/>
            <a:r>
              <a:rPr lang="iu" sz="2400" b="1" dirty="0">
                <a:latin typeface="Pigiarniq Light" panose="02000303020000020004" pitchFamily="2" charset="0"/>
              </a:rPr>
              <a:t>ᑯᕕᑎᑦᑎᓂᖅ ᐊᒃᑐᖅᑕᐅᓯᒪᔪᒥᒃ ᐃᒪᕐᒥᑦ ᑕᓯᕐᔪᐊᕐᒧᑦ </a:t>
            </a:r>
            <a:endParaRPr lang="en-US" sz="2400" dirty="0">
              <a:latin typeface="Pigiarniq Light" panose="02000303020000020004" pitchFamily="2" charset="0"/>
            </a:endParaRPr>
          </a:p>
        </p:txBody>
      </p:sp>
      <p:cxnSp>
        <p:nvCxnSpPr>
          <p:cNvPr id="9" name="Straight Connector 8">
            <a:extLst>
              <a:ext uri="{FF2B5EF4-FFF2-40B4-BE49-F238E27FC236}">
                <a16:creationId xmlns:a16="http://schemas.microsoft.com/office/drawing/2014/main" id="{6439210E-F1EF-4894-B2E8-6023AB26203F}"/>
              </a:ext>
            </a:extLst>
          </p:cNvPr>
          <p:cNvCxnSpPr/>
          <p:nvPr/>
        </p:nvCxnSpPr>
        <p:spPr>
          <a:xfrm>
            <a:off x="4979628" y="6133727"/>
            <a:ext cx="36810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A431A5-3651-4F60-80F7-892A262715BB}"/>
              </a:ext>
            </a:extLst>
          </p:cNvPr>
          <p:cNvCxnSpPr/>
          <p:nvPr/>
        </p:nvCxnSpPr>
        <p:spPr>
          <a:xfrm>
            <a:off x="304800" y="6150114"/>
            <a:ext cx="3681046" cy="0"/>
          </a:xfrm>
          <a:prstGeom prst="line">
            <a:avLst/>
          </a:prstGeom>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06DA849F-28A8-41BE-898A-1E78436FF8C1}"/>
              </a:ext>
            </a:extLst>
          </p:cNvPr>
          <p:cNvPicPr>
            <a:picLocks noChangeAspect="1"/>
          </p:cNvPicPr>
          <p:nvPr/>
        </p:nvPicPr>
        <p:blipFill>
          <a:blip r:embed="rId3"/>
          <a:stretch>
            <a:fillRect/>
          </a:stretch>
        </p:blipFill>
        <p:spPr>
          <a:xfrm>
            <a:off x="8163807" y="26126"/>
            <a:ext cx="993734" cy="804742"/>
          </a:xfrm>
          <a:prstGeom prst="rect">
            <a:avLst/>
          </a:prstGeom>
        </p:spPr>
      </p:pic>
      <p:sp>
        <p:nvSpPr>
          <p:cNvPr id="12" name="Slide Number Placeholder 11">
            <a:extLst>
              <a:ext uri="{FF2B5EF4-FFF2-40B4-BE49-F238E27FC236}">
                <a16:creationId xmlns:a16="http://schemas.microsoft.com/office/drawing/2014/main" id="{F72A8A46-916E-4C2C-B4EC-5DEAE9C7DA3B}"/>
              </a:ext>
            </a:extLst>
          </p:cNvPr>
          <p:cNvSpPr>
            <a:spLocks noGrp="1"/>
          </p:cNvSpPr>
          <p:nvPr>
            <p:ph type="sldNum" sz="quarter" idx="7"/>
          </p:nvPr>
        </p:nvSpPr>
        <p:spPr/>
        <p:txBody>
          <a:bodyPr/>
          <a:lstStyle/>
          <a:p>
            <a:fld id="{B6F15528-21DE-4FAA-801E-634DDDAF4B2B}" type="slidenum">
              <a:rPr lang="en-CA" smtClean="0"/>
              <a:t>8</a:t>
            </a:fld>
            <a:endParaRPr lang="en-CA"/>
          </a:p>
        </p:txBody>
      </p:sp>
    </p:spTree>
    <p:extLst>
      <p:ext uri="{BB962C8B-B14F-4D97-AF65-F5344CB8AC3E}">
        <p14:creationId xmlns:p14="http://schemas.microsoft.com/office/powerpoint/2010/main" val="454882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47846" y="1600362"/>
            <a:ext cx="4396154" cy="5416868"/>
          </a:xfrm>
          <a:prstGeom prst="rect">
            <a:avLst/>
          </a:prstGeom>
          <a:noFill/>
        </p:spPr>
        <p:txBody>
          <a:bodyPr wrap="square" rtlCol="0">
            <a:spAutoFit/>
          </a:bodyPr>
          <a:lstStyle/>
          <a:p>
            <a:pPr marL="285750" indent="-285750">
              <a:buFont typeface="Arial" panose="020B0604020202020204" pitchFamily="34" charset="0"/>
              <a:buChar char="•"/>
            </a:pPr>
            <a:r>
              <a:rPr lang="iu" sz="1600" b="1" dirty="0">
                <a:latin typeface="Pigiarniq Light" panose="02000303020000020004" pitchFamily="2" charset="0"/>
              </a:rPr>
              <a:t>ᐃᒪᐅᑉ ᖃᓄᐃᓐᓂᖓ ᐃᒪᐅᑉ ᐃᒡᓗᒌᖕᓂᖓᓄᑦ ᐋᖅᕿᐅᒪᔪᑦ ᐊᖏᒡᓕᒋᐊᖅᓯᒪᔪᑦ ᑯᕕᑎᑕᐅᓂᖏᑦ ᑕᓯᕐᔪᐊᕐᒧᑦ, ᐃᒪᕐᒧᑦ ᓱᑉᓗᓕᒃᑕᖃᓕᕋᓗᐊᖅᑎᓪᓗᒍ ᐃᑎᕕᐊᓄᙵᐅᔪᒥᒃ.</a:t>
            </a:r>
          </a:p>
          <a:p>
            <a:pPr marL="285750" indent="-285750">
              <a:buFont typeface="Arial" panose="020B0604020202020204" pitchFamily="34" charset="0"/>
              <a:buChar char="•"/>
            </a:pPr>
            <a:endParaRPr lang="en-CA" sz="1600" b="1" dirty="0">
              <a:latin typeface="Pigiarniq Light" panose="02000303020000020004" pitchFamily="2" charset="0"/>
            </a:endParaRPr>
          </a:p>
          <a:p>
            <a:pPr marL="285750" indent="-285750">
              <a:buFont typeface="Arial" panose="020B0604020202020204" pitchFamily="34" charset="0"/>
              <a:buChar char="•"/>
            </a:pPr>
            <a:r>
              <a:rPr lang="iu" sz="1600" b="1" dirty="0">
                <a:latin typeface="Pigiarniq Light" panose="02000303020000020004" pitchFamily="2" charset="0"/>
              </a:rPr>
              <a:t>ᑭᕙᓪᓕᕐᒥᑦ ᐃᓄᐃᑦ ᑲᑐᔾᔨᖃᑎᒌᒃᑯᑦ ᖃᓄᐃᖓᓂᐅᔪᒥᒃ ᐃᓚᓯᖁᔨᔪᑦ ᐃᒪᕐᒧᑦ ᓚᐃᓴᓐᓯᒧᑦ, ᑭᒡᓕᖃᖅᑎᑦᑎᔪᒥᒃ ᑯᕕᑎᑕᐅᓂᖓ ᐊᒃᑐᖅᑕᐅᓯᒪᔪᖅ ᐃᒪᖅ ᑕᓯᕐᔪᐊᕐᒧᑦ 1.1 ᒥᓕᔭᓐ m</a:t>
            </a:r>
            <a:r>
              <a:rPr lang="iu" sz="1600" b="1" baseline="30000" dirty="0">
                <a:latin typeface="Pigiarniq Light" panose="02000303020000020004" pitchFamily="2" charset="0"/>
              </a:rPr>
              <a:t>3</a:t>
            </a:r>
            <a:r>
              <a:rPr lang="iu" sz="1600" b="1" dirty="0">
                <a:latin typeface="Pigiarniq Light" panose="02000303020000020004" pitchFamily="2" charset="0"/>
              </a:rPr>
              <a:t>-ᓄᑦ ᐊᕐᕌᒍᑕᒫᒃᑯᑦ</a:t>
            </a:r>
          </a:p>
          <a:p>
            <a:pPr marL="285750" indent="-285750">
              <a:buFont typeface="Arial" panose="020B0604020202020204" pitchFamily="34" charset="0"/>
              <a:buChar char="•"/>
            </a:pPr>
            <a:endParaRPr lang="en-CA" sz="1600" b="1" dirty="0">
              <a:latin typeface="Pigiarniq Light" panose="02000303020000020004" pitchFamily="2" charset="0"/>
            </a:endParaRPr>
          </a:p>
          <a:p>
            <a:pPr marL="285750" indent="-285750">
              <a:buFont typeface="Arial" panose="020B0604020202020204" pitchFamily="34" charset="0"/>
              <a:buChar char="•"/>
            </a:pPr>
            <a:r>
              <a:rPr lang="iu" sz="1600" b="1" dirty="0">
                <a:latin typeface="Pigiarniq Light" panose="02000303020000020004" pitchFamily="2" charset="0"/>
              </a:rPr>
              <a:t>ᐊᖏᓛᒃᑯᑦ ᑯᕕᑎᑕᐅᔪᑦ ᐅᑉᓗᒥᒧᑦ ᑎᑭᖦᖢᒍ 1.03 ᒥᓕᔭᓐ ᑭᐅᐱᒃ ᒦᑕᐅᓚᐅᖅᑐᑦ 2020-ᒥᑦ, ᐃᓱᒫᓘᑎᒋᔭᐅᔪᓂᒃ ᖃᐅᔨᑎᑦᑎᖕᒪᑕ ᓄᓇᓕᖕᒥᐅᑕᐃᑦ ᐊᒃᑐᖅᓯᓂᐅᔪᓂᒃ ᑕᓯᕐᒧᑦ</a:t>
            </a:r>
          </a:p>
          <a:p>
            <a:pPr marL="285750" indent="-285750">
              <a:buFont typeface="Arial" panose="020B0604020202020204" pitchFamily="34" charset="0"/>
              <a:buChar char="•"/>
            </a:pPr>
            <a:endParaRPr lang="en-CA" sz="1600" b="1" dirty="0">
              <a:latin typeface="Pigiarniq Light" panose="02000303020000020004" pitchFamily="2" charset="0"/>
            </a:endParaRPr>
          </a:p>
          <a:p>
            <a:pPr marL="285750" indent="-285750">
              <a:buFont typeface="Arial" panose="020B0604020202020204" pitchFamily="34" charset="0"/>
              <a:buChar char="•"/>
            </a:pPr>
            <a:r>
              <a:rPr lang="iu" sz="1600" b="1" dirty="0">
                <a:latin typeface="Pigiarniq Light" panose="02000303020000020004" pitchFamily="2" charset="0"/>
              </a:rPr>
              <a:t>ᑭᒡᓕᐅᔪᑦ ᐊᕐᕌᒍᑕᒫᑦ ᑯᕕᑎᑦᑎᓂᕐᓄᑦ ᐃᑲᔪᕐᓂᐊᖅᑐᑦ ᒥᑭᓛᒃᑰᖅᑎᓪᓗᒋᑦ ᐊᒃᑐᖅᓯᓂᐅᔪᑦ ᐅᔭᕋᒃᑕᕆᐊᕐᒥᑦ ᐱᔪᓂᑦ ᑕᓯᕐᔪᐊᕐᒧᑦ</a:t>
            </a:r>
          </a:p>
        </p:txBody>
      </p:sp>
      <p:sp>
        <p:nvSpPr>
          <p:cNvPr id="2" name="Rectangle 1">
            <a:extLst>
              <a:ext uri="{FF2B5EF4-FFF2-40B4-BE49-F238E27FC236}">
                <a16:creationId xmlns:a16="http://schemas.microsoft.com/office/drawing/2014/main" id="{41EC911D-B324-9CFA-EEF8-1207C9FB3128}"/>
              </a:ext>
            </a:extLst>
          </p:cNvPr>
          <p:cNvSpPr/>
          <p:nvPr/>
        </p:nvSpPr>
        <p:spPr>
          <a:xfrm>
            <a:off x="4953000" y="802360"/>
            <a:ext cx="3810000" cy="707886"/>
          </a:xfrm>
          <a:prstGeom prst="rect">
            <a:avLst/>
          </a:prstGeom>
        </p:spPr>
        <p:txBody>
          <a:bodyPr wrap="square">
            <a:spAutoFit/>
          </a:bodyPr>
          <a:lstStyle/>
          <a:p>
            <a:pPr algn="ctr"/>
            <a:r>
              <a:rPr lang="iu" sz="2000" b="1" dirty="0">
                <a:latin typeface="Pigiarniq Light" panose="02000303020000020004" pitchFamily="2" charset="0"/>
              </a:rPr>
              <a:t>ᑯᕕᑎᑦᑎᓂᖅ ᐊᒃᑐᖅᑕᐅᓯᒪᔪᒥᒃ ᐃᒪᕐᒥᑦ ᑕᓯᕐᔪᐊᕐᒧᑦ </a:t>
            </a:r>
            <a:endParaRPr lang="en-US" sz="2000" b="1" dirty="0">
              <a:latin typeface="Pigiarniq Light" panose="02000303020000020004" pitchFamily="2" charset="0"/>
            </a:endParaRPr>
          </a:p>
        </p:txBody>
      </p:sp>
      <p:sp>
        <p:nvSpPr>
          <p:cNvPr id="3" name="Rectangle 2">
            <a:extLst>
              <a:ext uri="{FF2B5EF4-FFF2-40B4-BE49-F238E27FC236}">
                <a16:creationId xmlns:a16="http://schemas.microsoft.com/office/drawing/2014/main" id="{BD88B240-DFF0-585E-89A6-BD301BD2A4AC}"/>
              </a:ext>
            </a:extLst>
          </p:cNvPr>
          <p:cNvSpPr/>
          <p:nvPr/>
        </p:nvSpPr>
        <p:spPr>
          <a:xfrm>
            <a:off x="23446" y="745059"/>
            <a:ext cx="4724400" cy="830997"/>
          </a:xfrm>
          <a:prstGeom prst="rect">
            <a:avLst/>
          </a:prstGeom>
        </p:spPr>
        <p:txBody>
          <a:bodyPr wrap="square">
            <a:spAutoFit/>
          </a:bodyPr>
          <a:lstStyle/>
          <a:p>
            <a:pPr algn="ctr"/>
            <a:r>
              <a:rPr lang="en-CA" sz="2400" b="1" dirty="0">
                <a:latin typeface="+mn-lt"/>
              </a:rPr>
              <a:t>Discharge of Surface Contact Water to Meliadine Lake </a:t>
            </a:r>
            <a:endParaRPr lang="en-US" sz="2400" dirty="0">
              <a:latin typeface="+mn-lt"/>
            </a:endParaRPr>
          </a:p>
        </p:txBody>
      </p:sp>
      <p:sp>
        <p:nvSpPr>
          <p:cNvPr id="7" name="TextBox 6">
            <a:extLst>
              <a:ext uri="{FF2B5EF4-FFF2-40B4-BE49-F238E27FC236}">
                <a16:creationId xmlns:a16="http://schemas.microsoft.com/office/drawing/2014/main" id="{591C85CE-3220-B47E-8687-F051EBACF5AF}"/>
              </a:ext>
            </a:extLst>
          </p:cNvPr>
          <p:cNvSpPr txBox="1"/>
          <p:nvPr/>
        </p:nvSpPr>
        <p:spPr>
          <a:xfrm>
            <a:off x="312503" y="1693237"/>
            <a:ext cx="4396154" cy="5078313"/>
          </a:xfrm>
          <a:prstGeom prst="rect">
            <a:avLst/>
          </a:prstGeom>
          <a:noFill/>
        </p:spPr>
        <p:txBody>
          <a:bodyPr wrap="square" rtlCol="0">
            <a:spAutoFit/>
          </a:bodyPr>
          <a:lstStyle/>
          <a:p>
            <a:pPr marL="285750" indent="-285750">
              <a:buFont typeface="Arial" panose="020B0604020202020204" pitchFamily="34" charset="0"/>
              <a:buChar char="•"/>
            </a:pPr>
            <a:r>
              <a:rPr lang="en-CA" dirty="0"/>
              <a:t>The Water Quality Water Balance Models present a significant increase in discharge to Meliadine Lake, even with the operational waterline to Itivia Harbour.</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The </a:t>
            </a:r>
            <a:r>
              <a:rPr lang="en-CA" dirty="0" err="1"/>
              <a:t>KivIA</a:t>
            </a:r>
            <a:r>
              <a:rPr lang="en-CA" dirty="0"/>
              <a:t> recommends that a condition is added to the Water Licence, limiting discharge of contact water to Meliadine Lake to 1.1 million m</a:t>
            </a:r>
            <a:r>
              <a:rPr lang="en-CA" baseline="30000" dirty="0"/>
              <a:t>3 </a:t>
            </a:r>
            <a:r>
              <a:rPr lang="en-CA" dirty="0"/>
              <a:t> annually</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The maximum discharge to date was 1.03 million cubic metres in 2020, when concerns were raised by the community about impacts to the lake</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Limits to the annual discharge volumes will help minimize the impacts of mining to Meliadine Lake</a:t>
            </a:r>
          </a:p>
        </p:txBody>
      </p:sp>
      <p:sp>
        <p:nvSpPr>
          <p:cNvPr id="4" name="Slide Number Placeholder 3">
            <a:extLst>
              <a:ext uri="{FF2B5EF4-FFF2-40B4-BE49-F238E27FC236}">
                <a16:creationId xmlns:a16="http://schemas.microsoft.com/office/drawing/2014/main" id="{034EB3BD-9C68-465B-8421-91A79B5BF083}"/>
              </a:ext>
            </a:extLst>
          </p:cNvPr>
          <p:cNvSpPr>
            <a:spLocks noGrp="1"/>
          </p:cNvSpPr>
          <p:nvPr>
            <p:ph type="sldNum" sz="quarter" idx="7"/>
          </p:nvPr>
        </p:nvSpPr>
        <p:spPr/>
        <p:txBody>
          <a:bodyPr/>
          <a:lstStyle/>
          <a:p>
            <a:fld id="{B6F15528-21DE-4FAA-801E-634DDDAF4B2B}" type="slidenum">
              <a:rPr lang="en-CA" smtClean="0"/>
              <a:t>9</a:t>
            </a:fld>
            <a:endParaRPr lang="en-CA"/>
          </a:p>
        </p:txBody>
      </p:sp>
      <p:pic>
        <p:nvPicPr>
          <p:cNvPr id="5" name="Picture 4">
            <a:extLst>
              <a:ext uri="{FF2B5EF4-FFF2-40B4-BE49-F238E27FC236}">
                <a16:creationId xmlns:a16="http://schemas.microsoft.com/office/drawing/2014/main" id="{5952EF20-6581-4F86-9CF9-BCFB1ADAAD02}"/>
              </a:ext>
            </a:extLst>
          </p:cNvPr>
          <p:cNvPicPr>
            <a:picLocks noChangeAspect="1"/>
          </p:cNvPicPr>
          <p:nvPr/>
        </p:nvPicPr>
        <p:blipFill>
          <a:blip r:embed="rId3"/>
          <a:stretch>
            <a:fillRect/>
          </a:stretch>
        </p:blipFill>
        <p:spPr>
          <a:xfrm>
            <a:off x="8150266" y="-2382"/>
            <a:ext cx="993734" cy="804742"/>
          </a:xfrm>
          <a:prstGeom prst="rect">
            <a:avLst/>
          </a:prstGeom>
        </p:spPr>
      </p:pic>
    </p:spTree>
    <p:extLst>
      <p:ext uri="{BB962C8B-B14F-4D97-AF65-F5344CB8AC3E}">
        <p14:creationId xmlns:p14="http://schemas.microsoft.com/office/powerpoint/2010/main" val="3599668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customXsn xmlns="http://schemas.microsoft.com/office/2006/metadata/customXsn">
  <xsnLocation/>
  <cached>True</cached>
  <openByDefault>False</openByDefault>
  <xsnScope/>
</customXsn>
</file>

<file path=customXml/item3.xml><?xml version="1.0" encoding="utf-8"?>
<ct:contentTypeSchema xmlns:ct="http://schemas.microsoft.com/office/2006/metadata/contentType" xmlns:ma="http://schemas.microsoft.com/office/2006/metadata/properties/metaAttributes" ct:_="" ma:_="" ma:contentTypeName="Document With Template" ma:contentTypeID="0x010100C82DED11ECA946019B58EB2B402418E600F0B8815F1A2D42C5B17393556548DC7000AE1D8804E04D4F4E856D209CDBDEACEF" ma:contentTypeVersion="0" ma:contentTypeDescription="Allows user to select template from available." ma:contentTypeScope="" ma:versionID="275a7eb142505a46dfbc7f34b5d92cc0">
  <xsd:schema xmlns:xsd="http://www.w3.org/2001/XMLSchema" xmlns:xs="http://www.w3.org/2001/XMLSchema" xmlns:p="http://schemas.microsoft.com/office/2006/metadata/properties" xmlns:ns2="408d6d88-2152-46a3-847f-cf5cebac05e8" xmlns:ns3="408D6D88-2152-46A3-847F-CF5CEBAC05E8" xmlns:ns4="c37bc01c-2af7-49f3-8037-dcbc7db99f38" targetNamespace="http://schemas.microsoft.com/office/2006/metadata/properties" ma:root="true" ma:fieldsID="8d028bdbdc6adb747ad3889359e7cc20" ns2:_="" ns3:_="" ns4:_="">
    <xsd:import namespace="408d6d88-2152-46a3-847f-cf5cebac05e8"/>
    <xsd:import namespace="408D6D88-2152-46A3-847F-CF5CEBAC05E8"/>
    <xsd:import namespace="c37bc01c-2af7-49f3-8037-dcbc7db99f38"/>
    <xsd:element name="properties">
      <xsd:complexType>
        <xsd:sequence>
          <xsd:element name="documentManagement">
            <xsd:complexType>
              <xsd:all>
                <xsd:element ref="ns2:CWL_ClientCodeColumn"/>
                <xsd:element ref="ns2:CWL_ClientNameColumn"/>
                <xsd:element ref="ns2:CWL_MatterCodeColumn"/>
                <xsd:element ref="ns2:CWL_MatterNameColumn"/>
                <xsd:element ref="ns2:CWL_PracticeAreaNameColumn"/>
                <xsd:element ref="ns2:CWL_CounterpartColumn" minOccurs="0"/>
                <xsd:element ref="ns2:CWL_PartColumn" minOccurs="0"/>
                <xsd:element ref="ns2:CWL_DocumentTypeColumn"/>
                <xsd:element ref="ns3:CWL_DocumentDateColumn" minOccurs="0"/>
                <xsd:element ref="ns3:CWL_ReviewDateColumn" minOccurs="0"/>
                <xsd:element ref="ns2:CWL_CommentColumn" minOccurs="0"/>
                <xsd:element ref="ns2:CWL_SourceColumn" minOccurs="0"/>
                <xsd:element ref="ns2:CWL_StatusColumn"/>
                <xsd:element ref="ns2:CWL_TagsNote" minOccurs="0"/>
                <xsd:element ref="ns4:_dlc_DocId" minOccurs="0"/>
                <xsd:element ref="ns4:_dlc_DocIdUrl" minOccurs="0"/>
                <xsd:element ref="ns4:_dlc_DocIdPersistId"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8d6d88-2152-46a3-847f-cf5cebac05e8" elementFormDefault="qualified">
    <xsd:import namespace="http://schemas.microsoft.com/office/2006/documentManagement/types"/>
    <xsd:import namespace="http://schemas.microsoft.com/office/infopath/2007/PartnerControls"/>
    <xsd:element name="CWL_ClientCodeColumn" ma:index="8" ma:displayName="Client Code" ma:default="36777" ma:hidden="true" ma:internalName="CWL_ClientCodeColumn">
      <xsd:simpleType>
        <xsd:restriction base="dms:Unknown"/>
      </xsd:simpleType>
    </xsd:element>
    <xsd:element name="CWL_ClientNameColumn" ma:index="9" ma:displayName="Client Name" ma:default="36777" ma:hidden="true" ma:internalName="CWL_ClientNameColumn">
      <xsd:simpleType>
        <xsd:restriction base="dms:Unknown"/>
      </xsd:simpleType>
    </xsd:element>
    <xsd:element name="CWL_MatterCodeColumn" ma:index="10" ma:displayName="Matter Code" ma:default="83162" ma:hidden="true" ma:internalName="CWL_MatterCodeColumn">
      <xsd:simpleType>
        <xsd:restriction base="dms:Unknown"/>
      </xsd:simpleType>
    </xsd:element>
    <xsd:element name="CWL_MatterNameColumn" ma:index="11" ma:displayName="Matter Name" ma:default="83162" ma:hidden="true" ma:internalName="CWL_MatterNameColumn">
      <xsd:simpleType>
        <xsd:restriction base="dms:Unknown"/>
      </xsd:simpleType>
    </xsd:element>
    <xsd:element name="CWL_PracticeAreaNameColumn" ma:index="12" ma:displayName="Practice Area" ma:default="26" ma:hidden="true" ma:internalName="CWL_PracticeAreaNameColumn">
      <xsd:simpleType>
        <xsd:restriction base="dms:Unknown"/>
      </xsd:simpleType>
    </xsd:element>
    <xsd:element name="CWL_CounterpartColumn" ma:index="13" nillable="true" ma:displayName="Counterparties" ma:default="" ma:hidden="true" ma:internalName="CWL_CounterpartColumn">
      <xsd:simpleType>
        <xsd:restriction base="dms:Unknown"/>
      </xsd:simpleType>
    </xsd:element>
    <xsd:element name="CWL_PartColumn" ma:index="14" nillable="true" ma:displayName="Other Parties" ma:default="" ma:hidden="true" ma:internalName="CWL_PartColumn">
      <xsd:simpleType>
        <xsd:restriction base="dms:Unknown"/>
      </xsd:simpleType>
    </xsd:element>
    <xsd:element name="CWL_DocumentTypeColumn" ma:index="15" ma:displayName="Document Type" ma:default="11" ma:hidden="true" ma:internalName="CWL_DocumentTypeColumn">
      <xsd:simpleType>
        <xsd:restriction base="dms:Unknown"/>
      </xsd:simpleType>
    </xsd:element>
    <xsd:element name="CWL_CommentColumn" ma:index="18" nillable="true" ma:displayName="Comment" ma:internalName="CWL_CommentColumn">
      <xsd:simpleType>
        <xsd:restriction base="dms:Text"/>
      </xsd:simpleType>
    </xsd:element>
    <xsd:element name="CWL_SourceColumn" ma:index="19" nillable="true" ma:displayName="Source" ma:internalName="CWL_SourceColumn">
      <xsd:simpleType>
        <xsd:restriction base="dms:Text"/>
      </xsd:simpleType>
    </xsd:element>
    <xsd:element name="CWL_StatusColumn" ma:index="20" ma:displayName="Status" ma:default="17" ma:hidden="true" ma:internalName="CWL_StatusColumn">
      <xsd:simpleType>
        <xsd:restriction base="dms:Unknown"/>
      </xsd:simpleType>
    </xsd:element>
    <xsd:element name="CWL_TagsNote" ma:index="21" nillable="true" ma:taxonomy="true" ma:internalName="CWL_TagsNote" ma:taxonomyFieldName="CWL_Tags" ma:displayName="Labels" ma:fieldId="{3ba3d898-bb17-4b40-8825-8b70f072a47f}" ma:taxonomyMulti="true" ma:sspId="9eea9b96-ff80-4f60-a0e8-847d62839b04" ma:termSetId="fff1a8ef-0683-4a9f-8229-65037c05d5b6"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08D6D88-2152-46A3-847F-CF5CEBAC05E8" elementFormDefault="qualified">
    <xsd:import namespace="http://schemas.microsoft.com/office/2006/documentManagement/types"/>
    <xsd:import namespace="http://schemas.microsoft.com/office/infopath/2007/PartnerControls"/>
    <xsd:element name="CWL_DocumentDateColumn" ma:index="16" nillable="true" ma:displayName="Document Date" ma:default="[today]" ma:description="" ma:format="DateOnly" ma:internalName="CWL_DocumentDateColumn">
      <xsd:simpleType>
        <xsd:restriction base="dms:DateTime"/>
      </xsd:simpleType>
    </xsd:element>
    <xsd:element name="CWL_ReviewDateColumn" ma:index="17" nillable="true" ma:displayName="Review Date" ma:description="" ma:format="DateOnly" ma:internalName="CWL_ReviewDateColumn">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37bc01c-2af7-49f3-8037-dcbc7db99f38" elementFormDefault="qualified">
    <xsd:import namespace="http://schemas.microsoft.com/office/2006/documentManagement/types"/>
    <xsd:import namespace="http://schemas.microsoft.com/office/infopath/2007/PartnerControls"/>
    <xsd:element name="_dlc_DocId" ma:index="23" nillable="true" ma:displayName="Document ID Value" ma:description="The value of the document ID assigned to this item." ma:internalName="_dlc_DocId" ma:readOnly="true">
      <xsd:simpleType>
        <xsd:restriction base="dms:Text"/>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element name="TaxCatchAll" ma:index="26" nillable="true" ma:displayName="Taxonomy Catch All Column" ma:hidden="true" ma:list="{b235e164-c4bf-407e-bece-36596093946b}" ma:internalName="TaxCatchAll" ma:showField="CatchAllData" ma:web="c37bc01c-2af7-49f3-8037-dcbc7db99f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CWL_ClientCodeColumn xmlns="408d6d88-2152-46a3-847f-cf5cebac05e8">36777</CWL_ClientCodeColumn>
    <CWL_ReviewDateColumn xmlns="408D6D88-2152-46A3-847F-CF5CEBAC05E8" xsi:nil="true"/>
    <CWL_DocumentTypeColumn xmlns="408d6d88-2152-46a3-847f-cf5cebac05e8">11</CWL_DocumentTypeColumn>
    <CWL_PracticeAreaNameColumn xmlns="408d6d88-2152-46a3-847f-cf5cebac05e8">26</CWL_PracticeAreaNameColumn>
    <CWL_ClientNameColumn xmlns="408d6d88-2152-46a3-847f-cf5cebac05e8">36777</CWL_ClientNameColumn>
    <CWL_MatterCodeColumn xmlns="408d6d88-2152-46a3-847f-cf5cebac05e8">83162</CWL_MatterCodeColumn>
    <CWL_CounterpartColumn xmlns="408d6d88-2152-46a3-847f-cf5cebac05e8" xsi:nil="true"/>
    <CWL_PartColumn xmlns="408d6d88-2152-46a3-847f-cf5cebac05e8" xsi:nil="true"/>
    <CWL_SourceColumn xmlns="408d6d88-2152-46a3-847f-cf5cebac05e8" xsi:nil="true"/>
    <CWL_CommentColumn xmlns="408d6d88-2152-46a3-847f-cf5cebac05e8" xsi:nil="true"/>
    <CWL_DocumentDateColumn xmlns="408D6D88-2152-46A3-847F-CF5CEBAC05E8">2023-08-09T16:35:13+00:00</CWL_DocumentDateColumn>
    <CWL_MatterNameColumn xmlns="408d6d88-2152-46a3-847f-cf5cebac05e8">83162</CWL_MatterNameColumn>
    <CWL_StatusColumn xmlns="408d6d88-2152-46a3-847f-cf5cebac05e8">17</CWL_StatusColumn>
    <CWL_TagsNote xmlns="408d6d88-2152-46a3-847f-cf5cebac05e8">
      <Terms xmlns="http://schemas.microsoft.com/office/infopath/2007/PartnerControls"/>
    </CWL_TagsNote>
    <TaxCatchAll xmlns="c37bc01c-2af7-49f3-8037-dcbc7db99f38"/>
    <_dlc_DocId xmlns="c37bc01c-2af7-49f3-8037-dcbc7db99f38">6397011</_dlc_DocId>
    <_dlc_DocIdUrl xmlns="c37bc01c-2af7-49f3-8037-dcbc7db99f38">
      <Url>http://tmdm.tmlawyers.com/sites/034/83162/_layouts/15/DocIdRedir.aspx?ID=6397011</Url>
      <Description>6397011</Description>
    </_dlc_DocIdUrl>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4912B2-F9EC-46D7-899C-7F7F1E68678E}">
  <ds:schemaRefs>
    <ds:schemaRef ds:uri="http://schemas.microsoft.com/sharepoint/events"/>
  </ds:schemaRefs>
</ds:datastoreItem>
</file>

<file path=customXml/itemProps2.xml><?xml version="1.0" encoding="utf-8"?>
<ds:datastoreItem xmlns:ds="http://schemas.openxmlformats.org/officeDocument/2006/customXml" ds:itemID="{573290C5-8C20-4457-8A7F-989B6FA8B57C}">
  <ds:schemaRefs>
    <ds:schemaRef ds:uri="http://schemas.microsoft.com/office/2006/metadata/customXsn"/>
  </ds:schemaRefs>
</ds:datastoreItem>
</file>

<file path=customXml/itemProps3.xml><?xml version="1.0" encoding="utf-8"?>
<ds:datastoreItem xmlns:ds="http://schemas.openxmlformats.org/officeDocument/2006/customXml" ds:itemID="{BAD1AEAD-2845-40C5-9240-575440E394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8d6d88-2152-46a3-847f-cf5cebac05e8"/>
    <ds:schemaRef ds:uri="408D6D88-2152-46A3-847F-CF5CEBAC05E8"/>
    <ds:schemaRef ds:uri="c37bc01c-2af7-49f3-8037-dcbc7db99f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508B7ED-845E-44AD-B6D1-05F46F230DAE}">
  <ds:schemaRefs>
    <ds:schemaRef ds:uri="c37bc01c-2af7-49f3-8037-dcbc7db99f38"/>
    <ds:schemaRef ds:uri="http://purl.org/dc/terms/"/>
    <ds:schemaRef ds:uri="http://schemas.openxmlformats.org/package/2006/metadata/core-properties"/>
    <ds:schemaRef ds:uri="408d6d88-2152-46a3-847f-cf5cebac05e8"/>
    <ds:schemaRef ds:uri="http://schemas.microsoft.com/office/2006/documentManagement/types"/>
    <ds:schemaRef ds:uri="http://schemas.microsoft.com/office/infopath/2007/PartnerControls"/>
    <ds:schemaRef ds:uri="http://purl.org/dc/elements/1.1/"/>
    <ds:schemaRef ds:uri="http://schemas.microsoft.com/office/2006/metadata/properties"/>
    <ds:schemaRef ds:uri="408D6D88-2152-46A3-847F-CF5CEBAC05E8"/>
    <ds:schemaRef ds:uri="http://www.w3.org/XML/1998/namespace"/>
    <ds:schemaRef ds:uri="http://purl.org/dc/dcmitype/"/>
  </ds:schemaRefs>
</ds:datastoreItem>
</file>

<file path=customXml/itemProps5.xml><?xml version="1.0" encoding="utf-8"?>
<ds:datastoreItem xmlns:ds="http://schemas.openxmlformats.org/officeDocument/2006/customXml" ds:itemID="{3CAC73B8-E9EC-4B0A-A215-884689D0E8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1030</TotalTime>
  <Words>1320</Words>
  <Application>Microsoft Office PowerPoint</Application>
  <PresentationFormat>On-screen Show (4:3)</PresentationFormat>
  <Paragraphs>156</Paragraphs>
  <Slides>11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Gadugi</vt:lpstr>
      <vt:lpstr>Pigiarniq Light</vt:lpstr>
      <vt:lpstr>Wingdings</vt:lpstr>
      <vt:lpstr>Office Theme</vt:lpstr>
      <vt:lpstr>PowerPoint Presentation</vt:lpstr>
      <vt:lpstr>Our Mandate and Objectives</vt:lpstr>
      <vt:lpstr>ᑭᕙᓪᓕᕐᒥᑦ ᐃᓄᐃᑦ ᑲᑐᔾᔨᖃᑎᒌᒃᑯᑦ ᐱᓕᕆᐊᒃᓴᖃᖅᑐᑦ ᐊᕙᑎᒥᒃ ᖃᐅᔨᓴᐃᓂᕐᒧᑦ</vt:lpstr>
      <vt:lpstr>Information Requests and Technical Comments</vt:lpstr>
      <vt:lpstr>ᓄᓇᒥᑦ ᐃᓗᑦᑐᖅᓯᒪᔪᓄᐊᖅᑕᐅᔪᑦ ᕿᒪᒃᑎᑦᑐᑦ ᐊᒻᒪᓗ ᐊᒃᑕᑰᖅᑕᐅᔪᑦ ᐅᔭᖅᖃᐃᑦ  </vt:lpstr>
      <vt:lpstr>PowerPoint Presentation</vt:lpstr>
      <vt:lpstr>PowerPoint Presentation</vt:lpstr>
      <vt:lpstr>PowerPoint Presentation</vt:lpstr>
      <vt:lpstr>PowerPoint Presentation</vt:lpstr>
      <vt:lpstr>PowerPoint Presentation</vt:lpstr>
      <vt:lpstr>ᖃᐅᔨᔭᐅᔪᖅ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Gilson</dc:creator>
  <cp:lastModifiedBy>Richard Dwyer</cp:lastModifiedBy>
  <cp:revision>92</cp:revision>
  <cp:lastPrinted>2023-08-21T12:36:24Z</cp:lastPrinted>
  <dcterms:created xsi:type="dcterms:W3CDTF">2023-08-01T21:24:35Z</dcterms:created>
  <dcterms:modified xsi:type="dcterms:W3CDTF">2023-10-05T21:52:11Z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0x010100C82DED11ECA946019B58EB2B402418E600F0B8815F1A2D42C5B17393556548DC7000AE1D8804E04D4F4E856D209CDBDEACEF</vt:lpwstr>
  </property>
  <property fmtid="{D5CDD505-2E9C-101B-9397-08002B2CF9AE}" pid="3" name="Created">
    <vt:filetime>2021-05-25T00:00:00Z</vt:filetime>
  </property>
  <property fmtid="{D5CDD505-2E9C-101B-9397-08002B2CF9AE}" pid="4" name="Creator">
    <vt:lpwstr>Acrobat PDFMaker 19 for PowerPoint</vt:lpwstr>
  </property>
  <property fmtid="{D5CDD505-2E9C-101B-9397-08002B2CF9AE}" pid="5" name="LastSaved">
    <vt:filetime>2023-08-01T00:00:00Z</vt:filetime>
  </property>
  <property fmtid="{D5CDD505-2E9C-101B-9397-08002B2CF9AE}" pid="6" name="Producer">
    <vt:lpwstr>Adobe PDF Library 19.12.66</vt:lpwstr>
  </property>
  <property fmtid="{D5CDD505-2E9C-101B-9397-08002B2CF9AE}" pid="7" name="CWDocID">
    <vt:lpwstr>6431292</vt:lpwstr>
  </property>
  <property fmtid="{D5CDD505-2E9C-101B-9397-08002B2CF9AE}" pid="8" name="CWVersion">
    <vt:lpwstr>0.1</vt:lpwstr>
  </property>
  <property fmtid="{D5CDD505-2E9C-101B-9397-08002B2CF9AE}" pid="9" name="_dlc_DocIdItemGuid">
    <vt:lpwstr>0d388542-ff0e-42eb-8319-f45367f00695</vt:lpwstr>
  </property>
  <property fmtid="{D5CDD505-2E9C-101B-9397-08002B2CF9AE}" pid="10" name="CWL_EmailMessageIdColumn">
    <vt:lpwstr>&lt;@&gt;</vt:lpwstr>
  </property>
  <property fmtid="{D5CDD505-2E9C-101B-9397-08002B2CF9AE}" pid="11" name="CWL_Tags">
    <vt:lpwstr/>
  </property>
</Properties>
</file>