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9" r:id="rId5"/>
    <p:sldId id="380" r:id="rId6"/>
    <p:sldId id="318" r:id="rId7"/>
    <p:sldId id="381" r:id="rId8"/>
    <p:sldId id="382" r:id="rId9"/>
    <p:sldId id="383" r:id="rId10"/>
    <p:sldId id="384" r:id="rId11"/>
    <p:sldId id="385" r:id="rId12"/>
    <p:sldId id="331" r:id="rId13"/>
    <p:sldId id="288" r:id="rId14"/>
  </p:sldIdLst>
  <p:sldSz cx="9144000" cy="6858000" type="screen4x3"/>
  <p:notesSz cx="7172325" cy="9313863"/>
  <p:custDataLst>
    <p:tags r:id="rId1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25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2BE424-2483-3AB5-0E6C-F820626D1BD8}" name="Audet-Lecouffe, José" initials="AJ" userId="S::jose.audet-lecouffe@dfo-mpo.gc.ca::970d36b5-bc0d-4a71-a89f-2fb27efdf82f" providerId="AD"/>
  <p188:author id="{C114C15E-DD50-7E4A-E70E-2BCFB364C401}" name="Coombs, Daniel" initials="CD" userId="S::Daniel.Coombs@dfo-mpo.gc.ca::3728951c-3245-43d9-aed6-a601a593c9e1" providerId="AD"/>
  <p188:author id="{B3C22E63-E246-A8FE-FC54-172785BEA61E}" name="Beattie, Alasdair" initials="BA" userId="S::Alasdair.Beattie@dfo-mpo.gc.ca::2eb7d091-ca20-4b8c-873c-f0b0824625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64163"/>
    <a:srgbClr val="ECECEC"/>
    <a:srgbClr val="808080"/>
    <a:srgbClr val="BA2E34"/>
    <a:srgbClr val="870F1F"/>
    <a:srgbClr val="3B1659"/>
    <a:srgbClr val="84B3DD"/>
    <a:srgbClr val="008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50" y="-384"/>
      </p:cViewPr>
      <p:guideLst>
        <p:guide orient="horz" pos="2934"/>
        <p:guide pos="22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65693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62658" y="0"/>
            <a:ext cx="3108008" cy="465693"/>
          </a:xfrm>
          <a:prstGeom prst="rect">
            <a:avLst/>
          </a:prstGeom>
        </p:spPr>
        <p:txBody>
          <a:bodyPr vert="horz" wrap="square" lIns="94201" tIns="47101" rIns="94201" bIns="4710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10/10/2023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3108008" cy="465693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62658" y="8846553"/>
            <a:ext cx="3108008" cy="465693"/>
          </a:xfrm>
          <a:prstGeom prst="rect">
            <a:avLst/>
          </a:prstGeom>
        </p:spPr>
        <p:txBody>
          <a:bodyPr vert="horz" wrap="square" lIns="94201" tIns="47101" rIns="94201" bIns="471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65693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2658" y="0"/>
            <a:ext cx="3108008" cy="465693"/>
          </a:xfrm>
          <a:prstGeom prst="rect">
            <a:avLst/>
          </a:prstGeom>
        </p:spPr>
        <p:txBody>
          <a:bodyPr vert="horz" wrap="square" lIns="94201" tIns="47101" rIns="94201" bIns="4710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10/10/2023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1" tIns="47101" rIns="94201" bIns="471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233" y="4424085"/>
            <a:ext cx="5737860" cy="4191238"/>
          </a:xfrm>
          <a:prstGeom prst="rect">
            <a:avLst/>
          </a:prstGeom>
        </p:spPr>
        <p:txBody>
          <a:bodyPr vert="horz" lIns="94201" tIns="47101" rIns="94201" bIns="47101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3108008" cy="465693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2658" y="8846553"/>
            <a:ext cx="3108008" cy="465693"/>
          </a:xfrm>
          <a:prstGeom prst="rect">
            <a:avLst/>
          </a:prstGeom>
        </p:spPr>
        <p:txBody>
          <a:bodyPr vert="horz" wrap="square" lIns="94201" tIns="47101" rIns="94201" bIns="471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9988B34-66D1-32BC-A466-0B8BB3F76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002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210" lvl="2" algn="just">
              <a:defRPr/>
            </a:pPr>
            <a:endParaRPr lang="en-CA" altLang="en-US" sz="2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6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SECRET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B9A1E-6D7F-45A5-A01B-3AC031B5C92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89C2ABBA-9B12-6CF7-5D23-E482965FF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51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E0A99C6-8FA7-2682-F1FA-7AF8D122C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127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6D6ADE8-5E37-096C-EBBC-48D4F3B3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92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644F49B-39E9-95F7-70C4-316835C0D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929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2911044-D3B1-6455-9660-4726DF3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945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67A002A-A72B-4125-4754-DBDA64490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32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03A8196-7A57-F2AC-F76D-AF07A5D77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42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8325D0-6679-303A-2E51-FD776482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11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3" y="249728"/>
            <a:ext cx="2302875" cy="1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64163"/>
              </a:buClr>
              <a:defRPr sz="26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200"/>
            </a:lvl3pPr>
            <a:lvl4pPr>
              <a:buClr>
                <a:srgbClr val="064163"/>
              </a:buClr>
              <a:defRPr sz="2000"/>
            </a:lvl4pPr>
            <a:lvl5pPr>
              <a:buClr>
                <a:srgbClr val="064163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64163"/>
              </a:buClr>
              <a:defRPr/>
            </a:lvl1pPr>
            <a:lvl2pPr>
              <a:buClr>
                <a:srgbClr val="064163"/>
              </a:buClr>
              <a:defRPr/>
            </a:lvl2pPr>
            <a:lvl3pPr>
              <a:buClr>
                <a:srgbClr val="064163"/>
              </a:buClr>
              <a:defRPr/>
            </a:lvl3pPr>
            <a:lvl4pPr>
              <a:buClr>
                <a:srgbClr val="064163"/>
              </a:buClr>
              <a:defRPr/>
            </a:lvl4pPr>
            <a:lvl5pPr>
              <a:buClr>
                <a:srgbClr val="064163"/>
              </a:buCl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41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64163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064163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064163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064163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064163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15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1" y="249728"/>
            <a:ext cx="2302875" cy="1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64163"/>
                </a:solidFill>
                <a:latin typeface="Century Gothic" pitchFamily="34" charset="0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064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064163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807A616D-ABA2-C758-2427-8D9FAF0DF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9"/>
          <a:stretch/>
        </p:blipFill>
        <p:spPr bwMode="auto">
          <a:xfrm>
            <a:off x="460376" y="731838"/>
            <a:ext cx="8152284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rans_flag_gr-01.png">
            <a:extLst>
              <a:ext uri="{FF2B5EF4-FFF2-40B4-BE49-F238E27FC236}">
                <a16:creationId xmlns:a16="http://schemas.microsoft.com/office/drawing/2014/main" id="{D4962A79-043F-BAEA-7350-471302ADA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3724" r="23423" b="31757"/>
          <a:stretch/>
        </p:blipFill>
        <p:spPr>
          <a:xfrm>
            <a:off x="460375" y="767283"/>
            <a:ext cx="8271102" cy="5394099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084441" y="1154693"/>
            <a:ext cx="7022969" cy="23762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CA" altLang="en-US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Modifications des permis d’utilisation des eaux pour le projet d’agrandissement de la mine </a:t>
            </a:r>
            <a:r>
              <a:rPr lang="fr-CA" altLang="en-US" dirty="0" err="1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Meliadine</a:t>
            </a:r>
            <a:r>
              <a:rPr lang="fr-CA" altLang="en-US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 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2551652" y="3730264"/>
            <a:ext cx="3969732" cy="1752600"/>
          </a:xfrm>
          <a:solidFill>
            <a:srgbClr val="595959">
              <a:alpha val="6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Présentation par  </a:t>
            </a:r>
          </a:p>
          <a:p>
            <a:pPr eaLnBrk="1" hangingPunct="1"/>
            <a: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Pêches et Océans Canada à la  </a:t>
            </a:r>
          </a:p>
          <a:p>
            <a:pPr eaLnBrk="1" hangingPunct="1"/>
            <a: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réunion technique de </a:t>
            </a:r>
            <a:b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</a:br>
            <a: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l’Office des eaux du Nunavut</a:t>
            </a:r>
          </a:p>
          <a:p>
            <a:pPr eaLnBrk="1" hangingPunct="1"/>
            <a: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Rankin </a:t>
            </a:r>
            <a:r>
              <a:rPr lang="fr-CA" altLang="en-US" sz="1600" dirty="0" err="1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Inlet</a:t>
            </a:r>
            <a: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 (NU)</a:t>
            </a:r>
          </a:p>
          <a:p>
            <a:pPr eaLnBrk="1" hangingPunct="1"/>
            <a:r>
              <a:rPr lang="fr-CA" altLang="en-US" sz="1600" dirty="0">
                <a:solidFill>
                  <a:schemeClr val="bg1">
                    <a:lumMod val="95000"/>
                  </a:schemeClr>
                </a:solidFill>
                <a:ea typeface="ヒラギノ角ゴ Pro W3" pitchFamily="127" charset="-128"/>
              </a:rPr>
              <a:t>12 et 13 octobre 2023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6369" y="6356349"/>
            <a:ext cx="718075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eaLnBrk="1" hangingPunct="1"/>
            <a:r>
              <a:rPr lang="fr-CA" altLang="en-US" sz="1200" dirty="0">
                <a:solidFill>
                  <a:srgbClr val="595959"/>
                </a:solidFill>
                <a:latin typeface="Century Gothic" panose="020B0502020202020204" pitchFamily="34" charset="0"/>
              </a:rPr>
              <a:t>Audiences publiques de l’Office des eaux du Nunavut, Rankin </a:t>
            </a:r>
            <a:r>
              <a:rPr lang="fr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Inlet</a:t>
            </a:r>
            <a:r>
              <a:rPr lang="fr-CA" altLang="en-US" sz="1200" dirty="0">
                <a:solidFill>
                  <a:srgbClr val="595959"/>
                </a:solidFill>
                <a:latin typeface="Century Gothic" panose="020B0502020202020204" pitchFamily="34" charset="0"/>
              </a:rPr>
              <a:t> (NU) – </a:t>
            </a:r>
            <a:br>
              <a:rPr lang="fr-CA" altLang="en-US" sz="1200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fr-CA" altLang="en-US" sz="1200" dirty="0">
                <a:solidFill>
                  <a:srgbClr val="595959"/>
                </a:solidFill>
                <a:latin typeface="Century Gothic" panose="020B0502020202020204" pitchFamily="34" charset="0"/>
              </a:rPr>
              <a:t>12-13 octobre 2023</a:t>
            </a:r>
          </a:p>
          <a:p>
            <a:pPr eaLnBrk="1" hangingPunct="1"/>
            <a:endParaRPr lang="fr-CA" altLang="en-US" sz="1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620" y="5860500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Lac Laberge, </a:t>
            </a:r>
            <a:r>
              <a:rPr lang="en-CA" sz="900" dirty="0" err="1">
                <a:solidFill>
                  <a:schemeClr val="bg1"/>
                </a:solidFill>
                <a:latin typeface="+mj-lt"/>
              </a:rPr>
              <a:t>Territoire</a:t>
            </a:r>
            <a:r>
              <a:rPr lang="en-CA" sz="900" dirty="0">
                <a:solidFill>
                  <a:schemeClr val="bg1"/>
                </a:solidFill>
                <a:latin typeface="+mj-lt"/>
              </a:rPr>
              <a:t> du Yukon, Canada. Shutterstock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B33870-EFDA-FA93-A758-88A19A81772D}"/>
              </a:ext>
            </a:extLst>
          </p:cNvPr>
          <p:cNvSpPr txBox="1">
            <a:spLocks/>
          </p:cNvSpPr>
          <p:nvPr/>
        </p:nvSpPr>
        <p:spPr bwMode="auto">
          <a:xfrm>
            <a:off x="4649619" y="777057"/>
            <a:ext cx="3792400" cy="23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0" i="0" kern="1200">
                <a:solidFill>
                  <a:srgbClr val="064163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eaLnBrk="1" hangingPunct="1"/>
            <a:endParaRPr lang="en-CA" dirty="0">
              <a:solidFill>
                <a:srgbClr val="FF0000"/>
              </a:solidFill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87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lvl="0" indent="0" algn="ctr" eaLnBrk="1" hangingPunct="1">
              <a:buNone/>
            </a:pPr>
            <a:endParaRPr lang="en-CA" altLang="en-US" sz="3200" b="1" dirty="0">
              <a:solidFill>
                <a:schemeClr val="tx1"/>
              </a:solidFill>
              <a:latin typeface="+mj-lt"/>
            </a:endParaRPr>
          </a:p>
          <a:p>
            <a:pPr marL="0" lvl="0" indent="0" algn="ctr" eaLnBrk="1" hangingPunct="1">
              <a:buNone/>
            </a:pPr>
            <a:r>
              <a:rPr lang="en-CA" altLang="en-US" sz="3200" dirty="0">
                <a:solidFill>
                  <a:schemeClr val="tx1"/>
                </a:solidFill>
                <a:latin typeface="+mj-lt"/>
              </a:rPr>
              <a:t>Merci </a:t>
            </a:r>
          </a:p>
          <a:p>
            <a:pPr marL="0" lvl="0" indent="0" algn="ctr" eaLnBrk="1" hangingPunct="1">
              <a:buNone/>
            </a:pPr>
            <a:endParaRPr lang="en-CA" altLang="en-US" sz="3200" dirty="0">
              <a:solidFill>
                <a:schemeClr val="tx1"/>
              </a:solidFill>
              <a:latin typeface="+mj-lt"/>
            </a:endParaRPr>
          </a:p>
          <a:p>
            <a:pPr marL="0" lvl="0" indent="0" algn="ctr" eaLnBrk="1" hangingPunct="1">
              <a:buNone/>
            </a:pPr>
            <a:r>
              <a:rPr lang="en-CA" altLang="en-US" sz="3200" dirty="0">
                <a:solidFill>
                  <a:schemeClr val="tx1"/>
                </a:solidFill>
                <a:latin typeface="+mj-lt"/>
              </a:rPr>
              <a:t>Questions?</a:t>
            </a:r>
          </a:p>
          <a:p>
            <a:endParaRPr lang="en-CA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26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6C8B432-558C-4A42-BB83-5974EB9E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1015"/>
            <a:ext cx="6761748" cy="681511"/>
          </a:xfrm>
        </p:spPr>
        <p:txBody>
          <a:bodyPr>
            <a:normAutofit fontScale="90000"/>
          </a:bodyPr>
          <a:lstStyle/>
          <a:p>
            <a:r>
              <a:rPr lang="fr-CA" altLang="en-US" sz="3200" dirty="0">
                <a:ea typeface="ヒラギノ角ゴ Pro W3"/>
              </a:rPr>
              <a:t>Mandat et lois concernant le MPO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B8E1-CE53-4FC8-8F0D-51F89A344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5" y="1160098"/>
            <a:ext cx="8140148" cy="866372"/>
          </a:xfrm>
        </p:spPr>
        <p:txBody>
          <a:bodyPr/>
          <a:lstStyle/>
          <a:p>
            <a:pPr marL="171450" indent="-171450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ヒラギノ角ゴ Pro W3"/>
              </a:rPr>
              <a:t>Protéger </a:t>
            </a:r>
            <a:r>
              <a:rPr lang="fr-CA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ヒラギノ角ゴ Pro W3"/>
              </a:rPr>
              <a:t>tous les poissons et leurs habitats</a:t>
            </a:r>
            <a:r>
              <a:rPr lang="fr-C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ヒラギノ角ゴ Pro W3"/>
              </a:rPr>
              <a:t> au Canada</a:t>
            </a: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A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ヒラギノ角ゴ Pro W3"/>
              </a:rPr>
              <a:t>Loi sur les pêches </a:t>
            </a:r>
            <a:r>
              <a:rPr lang="fr-C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ヒラギノ角ゴ Pro W3"/>
              </a:rPr>
              <a:t>– Interdiction de la mort du poisson et de la modification/destruction de son habitat </a:t>
            </a: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A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ヒラギノ角ゴ Pro W3"/>
              </a:rPr>
              <a:t>Loi sur les espèces en péril </a:t>
            </a:r>
            <a:r>
              <a:rPr lang="fr-CA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ヒラギノ角ゴ Pro W3"/>
              </a:rPr>
              <a:t>– protection, rétablissement et conservation de toutes les espèces aquatiques inscrites </a:t>
            </a:r>
          </a:p>
          <a:p>
            <a:pPr marL="0" indent="0">
              <a:buFont typeface="Arial"/>
              <a:buNone/>
              <a:defRPr/>
            </a:pPr>
            <a:endParaRPr lang="fr-CA" sz="2800" dirty="0">
              <a:latin typeface="+mn-lt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CA182E6-62D8-4900-9601-681920AC5E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64163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64163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64163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64163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64163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AD40FE-3EF0-4AE4-ABE7-C34470831057}" type="slidenum">
              <a:rPr lang="en-US" altLang="en-US" sz="1200">
                <a:solidFill>
                  <a:srgbClr val="767676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767676"/>
              </a:solidFill>
              <a:cs typeface="ヒラギノ角ゴ Pro W3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066B21-0E71-7769-8A86-FF46B8A6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29" y="4165497"/>
            <a:ext cx="6099142" cy="6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err="1">
                <a:latin typeface="Century Gothic"/>
                <a:ea typeface="ヒラギノ角ゴ Pro W3"/>
              </a:rPr>
              <a:t>Commentaires</a:t>
            </a:r>
            <a:r>
              <a:rPr lang="en-CA" dirty="0">
                <a:latin typeface="Century Gothic"/>
                <a:ea typeface="ヒラギノ角ゴ Pro W3"/>
              </a:rPr>
              <a:t> et </a:t>
            </a:r>
            <a:r>
              <a:rPr lang="en-CA" dirty="0" err="1">
                <a:latin typeface="Century Gothic"/>
                <a:ea typeface="ヒラギノ角ゴ Pro W3"/>
              </a:rPr>
              <a:t>recommandation</a:t>
            </a:r>
            <a:r>
              <a:rPr lang="iu-Cans-CA" dirty="0">
                <a:latin typeface="Century Gothic"/>
                <a:ea typeface="ヒラギノ角ゴ Pro W3"/>
              </a:rPr>
              <a:t>s</a:t>
            </a:r>
            <a:endParaRPr lang="en-CA" dirty="0">
              <a:latin typeface="Century Gothic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30619" cy="4525963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fr-CA" altLang="en-US" sz="2400" dirty="0">
                <a:solidFill>
                  <a:schemeClr val="tx1"/>
                </a:solidFill>
              </a:rPr>
              <a:t>Cinq (5) commentaires techniques :</a:t>
            </a:r>
          </a:p>
          <a:p>
            <a:pPr marL="357188" lvl="1" indent="-265113" eaLnBrk="1" hangingPunct="1">
              <a:buFont typeface="+mj-lt"/>
              <a:buAutoNum type="arabicPeriod"/>
            </a:pPr>
            <a:r>
              <a:rPr lang="fr-CA" altLang="en-US" dirty="0">
                <a:solidFill>
                  <a:schemeClr val="tx1"/>
                </a:solidFill>
              </a:rPr>
              <a:t>Information de base sur le poisson et son habitat</a:t>
            </a:r>
          </a:p>
          <a:p>
            <a:pPr marL="357188" lvl="1" indent="-265113" eaLnBrk="1" hangingPunct="1">
              <a:buFont typeface="+mj-lt"/>
              <a:buAutoNum type="arabicPeriod"/>
            </a:pPr>
            <a:r>
              <a:rPr lang="fr-CA" altLang="en-US" dirty="0">
                <a:solidFill>
                  <a:schemeClr val="tx1"/>
                </a:solidFill>
              </a:rPr>
              <a:t>Effets des changements liés au débit et au niveau d’eau sur l’habitat du poisson  </a:t>
            </a:r>
          </a:p>
          <a:p>
            <a:pPr marL="357188" lvl="1" indent="-265113" eaLnBrk="1" hangingPunct="1">
              <a:buFont typeface="+mj-lt"/>
              <a:buAutoNum type="arabicPeriod"/>
            </a:pPr>
            <a:r>
              <a:rPr lang="fr-CA" altLang="en-US" dirty="0">
                <a:solidFill>
                  <a:schemeClr val="tx1"/>
                </a:solidFill>
              </a:rPr>
              <a:t>Traverses de cours d’eau </a:t>
            </a:r>
          </a:p>
          <a:p>
            <a:pPr marL="357188" lvl="1" indent="-265113" eaLnBrk="1" hangingPunct="1">
              <a:buFont typeface="+mj-lt"/>
              <a:buAutoNum type="arabicPeriod"/>
            </a:pPr>
            <a:r>
              <a:rPr lang="fr-CA" altLang="en-US" dirty="0">
                <a:solidFill>
                  <a:schemeClr val="tx1"/>
                </a:solidFill>
              </a:rPr>
              <a:t>Mesures d’atténuation pour les bassins hydrographiques A et B</a:t>
            </a:r>
          </a:p>
          <a:p>
            <a:pPr marL="357188" lvl="1" indent="-265113" eaLnBrk="1" hangingPunct="1">
              <a:buFont typeface="+mj-lt"/>
              <a:buAutoNum type="arabicPeriod"/>
            </a:pPr>
            <a:r>
              <a:rPr lang="fr-CA" altLang="en-US" dirty="0">
                <a:solidFill>
                  <a:schemeClr val="tx1"/>
                </a:solidFill>
              </a:rPr>
              <a:t>Plan compensatoire pour le poisson </a:t>
            </a:r>
          </a:p>
          <a:p>
            <a:pPr marL="357188" lvl="1" indent="-265113" eaLnBrk="1" hangingPunct="1">
              <a:buFont typeface="+mj-lt"/>
              <a:buAutoNum type="arabicPeriod"/>
            </a:pPr>
            <a:endParaRPr lang="fr-CA" b="1" dirty="0"/>
          </a:p>
          <a:p>
            <a:pPr marL="800100" lvl="1" indent="-342900" eaLnBrk="1" hangingPunct="1">
              <a:buFont typeface="Arial" charset="0"/>
              <a:buChar char="•"/>
            </a:pPr>
            <a:endParaRPr lang="fr-CA" altLang="en-US" dirty="0"/>
          </a:p>
          <a:p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67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/>
              <a:t>CVR-MPO-01</a:t>
            </a:r>
            <a:br>
              <a:rPr lang="en-CA" dirty="0"/>
            </a:br>
            <a:r>
              <a:rPr lang="en-CA" sz="2900" dirty="0"/>
              <a:t>Information de base sur le </a:t>
            </a:r>
            <a:r>
              <a:rPr lang="en-CA" sz="2900" dirty="0" err="1"/>
              <a:t>poisson</a:t>
            </a:r>
            <a:r>
              <a:rPr lang="en-CA" sz="2900" dirty="0"/>
              <a:t> et son </a:t>
            </a:r>
            <a:r>
              <a:rPr lang="en-US" sz="2900" dirty="0"/>
              <a:t>habitat</a:t>
            </a:r>
            <a:endParaRPr lang="en-CA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7814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400" dirty="0"/>
              <a:t>Information de base sur le poisson et son habitat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400" dirty="0"/>
              <a:t>Peu d’information sur la migration et l’habitat de frai, d’hivernage et de croissance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400" b="1" dirty="0">
                <a:solidFill>
                  <a:schemeClr val="accent3"/>
                </a:solidFill>
                <a:latin typeface="Century Gothic"/>
                <a:ea typeface="ヒラギノ角ゴ Pro W3"/>
              </a:rPr>
              <a:t>Résolu et assorti d’un engagement </a:t>
            </a:r>
            <a:endParaRPr lang="fr-CA" b="1" dirty="0"/>
          </a:p>
          <a:p>
            <a:pPr marL="800100" lvl="1" indent="-342900" eaLnBrk="1" hangingPunct="1">
              <a:buFont typeface="Arial" charset="0"/>
              <a:buChar char="•"/>
            </a:pPr>
            <a:endParaRPr lang="fr-CA" altLang="en-US" dirty="0"/>
          </a:p>
          <a:p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6CDFD4-9C88-BF36-2A55-E4144F08A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8" b="14237"/>
          <a:stretch/>
        </p:blipFill>
        <p:spPr bwMode="auto">
          <a:xfrm>
            <a:off x="2065972" y="3665784"/>
            <a:ext cx="5012055" cy="19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1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273"/>
            <a:ext cx="8229600" cy="985837"/>
          </a:xfrm>
        </p:spPr>
        <p:txBody>
          <a:bodyPr anchor="t">
            <a:normAutofit fontScale="90000"/>
          </a:bodyPr>
          <a:lstStyle/>
          <a:p>
            <a:r>
              <a:rPr lang="fr-CA" sz="3300" dirty="0"/>
              <a:t>CVR-MPO-02</a:t>
            </a:r>
            <a:br>
              <a:rPr lang="fr-CA" sz="3300" dirty="0"/>
            </a:br>
            <a:r>
              <a:rPr lang="fr-CA" sz="3100" dirty="0"/>
              <a:t>Effets des changements liés au débit et au niveau d’eau sur l’habitat du poisson </a:t>
            </a:r>
            <a:br>
              <a:rPr lang="fr-CA" dirty="0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083485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800" dirty="0">
                <a:latin typeface="Century Gothic"/>
                <a:ea typeface="ヒラギノ角ゴ Pro W3"/>
              </a:rPr>
              <a:t>Les bas niveaux d’eau peuvent empêcher le poisson d’avoir accès à son habitat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800" dirty="0">
                <a:latin typeface="Century Gothic"/>
                <a:ea typeface="ヒラギノ角ゴ Pro W3"/>
              </a:rPr>
              <a:t>L’effet des bas niveaux d’eau sur l’habitat du poisson est inconnu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800" b="1" dirty="0">
                <a:solidFill>
                  <a:srgbClr val="FF0000"/>
                </a:solidFill>
                <a:latin typeface="Century Gothic"/>
                <a:ea typeface="ヒラギノ角ゴ Pro W3"/>
              </a:rPr>
              <a:t>En suspens </a:t>
            </a:r>
          </a:p>
          <a:p>
            <a:pPr marL="356870" lvl="1" indent="-264795" eaLnBrk="1" hangingPunct="1">
              <a:buFont typeface="+mj-lt"/>
              <a:buAutoNum type="arabicPeriod"/>
            </a:pPr>
            <a:endParaRPr lang="fr-CA" sz="2800" b="1" dirty="0"/>
          </a:p>
          <a:p>
            <a:pPr marL="800100" lvl="1" indent="-342900" eaLnBrk="1" hangingPunct="1">
              <a:buFont typeface="Arial" charset="0"/>
              <a:buChar char="•"/>
            </a:pPr>
            <a:endParaRPr lang="fr-CA" altLang="en-US" sz="2800" dirty="0"/>
          </a:p>
          <a:p>
            <a:endParaRPr lang="fr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21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33"/>
            <a:ext cx="8229600" cy="985837"/>
          </a:xfrm>
        </p:spPr>
        <p:txBody>
          <a:bodyPr anchor="t">
            <a:normAutofit fontScale="90000"/>
          </a:bodyPr>
          <a:lstStyle/>
          <a:p>
            <a:r>
              <a:rPr lang="en-CA" sz="3300" dirty="0"/>
              <a:t>CVR-MPO-03</a:t>
            </a:r>
            <a:br>
              <a:rPr lang="en-CA" sz="3300" dirty="0"/>
            </a:br>
            <a:r>
              <a:rPr lang="en-CA" sz="3300" dirty="0"/>
              <a:t>Traverses de </a:t>
            </a:r>
            <a:r>
              <a:rPr lang="en-CA" sz="3300" dirty="0" err="1"/>
              <a:t>cours</a:t>
            </a:r>
            <a:r>
              <a:rPr lang="en-CA" sz="3300" dirty="0"/>
              <a:t> </a:t>
            </a:r>
            <a:r>
              <a:rPr lang="en-CA" sz="3300" dirty="0" err="1"/>
              <a:t>d’eau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849"/>
            <a:ext cx="797979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600" dirty="0">
                <a:latin typeface="Century Gothic"/>
                <a:ea typeface="ヒラギノ角ゴ Pro W3"/>
              </a:rPr>
              <a:t>Détermination des cours d’eau poissonneux et des types de traverses   </a:t>
            </a:r>
            <a:endParaRPr lang="fr-CA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600" dirty="0">
                <a:latin typeface="Century Gothic"/>
                <a:ea typeface="ヒラギノ角ゴ Pro W3"/>
              </a:rPr>
              <a:t>Les pratiques actuelles de construction de traverses d’eau présentent un risque élevé pour le passage du poisson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600" b="1" dirty="0">
                <a:solidFill>
                  <a:srgbClr val="FF0000"/>
                </a:solidFill>
                <a:latin typeface="Century Gothic"/>
                <a:ea typeface="ヒラギノ角ゴ Pro W3"/>
              </a:rPr>
              <a:t>En suspens </a:t>
            </a:r>
            <a:endParaRPr lang="fr-CA" sz="2600" b="1" dirty="0">
              <a:latin typeface="Century Gothic"/>
              <a:ea typeface="ヒラギノ角ゴ Pro W3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CA" alt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CA" altLang="en-US" sz="2800" dirty="0">
              <a:solidFill>
                <a:srgbClr val="FF0000"/>
              </a:solidFill>
            </a:endParaRPr>
          </a:p>
          <a:p>
            <a:pPr marL="356870" lvl="1" indent="-264795" eaLnBrk="1" hangingPunct="1">
              <a:buFont typeface="+mj-lt"/>
              <a:buAutoNum type="arabicPeriod"/>
            </a:pPr>
            <a:endParaRPr lang="fr-CA" sz="2800" b="1" dirty="0"/>
          </a:p>
          <a:p>
            <a:pPr marL="800100" lvl="1" indent="-342900" eaLnBrk="1" hangingPunct="1">
              <a:buFont typeface="Arial" charset="0"/>
              <a:buChar char="•"/>
            </a:pPr>
            <a:endParaRPr lang="fr-CA" altLang="en-US" sz="2800" dirty="0"/>
          </a:p>
          <a:p>
            <a:endParaRPr lang="fr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 descr="A truck driving on a road&#10;&#10;Description automatically generated">
            <a:extLst>
              <a:ext uri="{FF2B5EF4-FFF2-40B4-BE49-F238E27FC236}">
                <a16:creationId xmlns:a16="http://schemas.microsoft.com/office/drawing/2014/main" id="{5635499E-CC2F-704C-740F-45CC368D4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3" t="43000" r="6272" b="33667"/>
          <a:stretch/>
        </p:blipFill>
        <p:spPr>
          <a:xfrm>
            <a:off x="1583055" y="3767296"/>
            <a:ext cx="597789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985837"/>
          </a:xfrm>
        </p:spPr>
        <p:txBody>
          <a:bodyPr anchor="t">
            <a:normAutofit fontScale="90000"/>
          </a:bodyPr>
          <a:lstStyle/>
          <a:p>
            <a:r>
              <a:rPr lang="fr-CA" sz="3300" dirty="0"/>
              <a:t>CRV-MPO-04</a:t>
            </a:r>
            <a:br>
              <a:rPr lang="fr-CA" sz="3300" dirty="0"/>
            </a:br>
            <a:r>
              <a:rPr lang="fr-CA" sz="3100" dirty="0"/>
              <a:t>Mesures d’atténuation pour les bassins A et B</a:t>
            </a:r>
            <a:br>
              <a:rPr lang="fr-CA" sz="3100" dirty="0"/>
            </a:br>
            <a:endParaRPr lang="fr-CA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71396"/>
            <a:ext cx="8158899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200" dirty="0"/>
              <a:t>Maintenir les niveaux d’eau </a:t>
            </a:r>
            <a:endParaRPr lang="fr-CA" sz="22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200" dirty="0"/>
              <a:t>Les bassins A et B renferment des habitats de frai pour l’omble chevalier et l’ombre arctique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200" dirty="0"/>
              <a:t>Hiérarchie des mesures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CA" altLang="en-US" sz="2200" dirty="0"/>
              <a:t>Évitement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CA" altLang="en-US" sz="2200" dirty="0"/>
              <a:t>Atténuation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CA" altLang="en-US" sz="2200" dirty="0"/>
              <a:t>Compensation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200" b="1" dirty="0">
                <a:solidFill>
                  <a:srgbClr val="FF0000"/>
                </a:solidFill>
                <a:latin typeface="Century Gothic"/>
                <a:ea typeface="ヒラギノ角ゴ Pro W3"/>
              </a:rPr>
              <a:t>En suspens </a:t>
            </a:r>
          </a:p>
          <a:p>
            <a:pPr marL="356870" lvl="1" indent="-264795" eaLnBrk="1" hangingPunct="1">
              <a:buFont typeface="+mj-lt"/>
              <a:buAutoNum type="arabicPeriod"/>
            </a:pPr>
            <a:endParaRPr lang="fr-CA" b="1" dirty="0"/>
          </a:p>
          <a:p>
            <a:pPr marL="800100" lvl="1" indent="-342900" eaLnBrk="1" hangingPunct="1">
              <a:buFont typeface="Arial" charset="0"/>
              <a:buChar char="•"/>
            </a:pPr>
            <a:endParaRPr lang="fr-CA" altLang="en-US" dirty="0"/>
          </a:p>
          <a:p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" name="Content Placeholder 6" descr="A map of the sea&#10;&#10;Description automatically generated">
            <a:extLst>
              <a:ext uri="{FF2B5EF4-FFF2-40B4-BE49-F238E27FC236}">
                <a16:creationId xmlns:a16="http://schemas.microsoft.com/office/drawing/2014/main" id="{E0F3A467-931C-04C5-DC08-04FB3A3B6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79" t="45028" r="47290" b="25562"/>
          <a:stretch/>
        </p:blipFill>
        <p:spPr bwMode="auto">
          <a:xfrm>
            <a:off x="3265900" y="3085043"/>
            <a:ext cx="4746585" cy="25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1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33"/>
            <a:ext cx="8229600" cy="985837"/>
          </a:xfrm>
        </p:spPr>
        <p:txBody>
          <a:bodyPr anchor="t">
            <a:normAutofit fontScale="90000"/>
          </a:bodyPr>
          <a:lstStyle/>
          <a:p>
            <a:r>
              <a:rPr lang="en-CA" dirty="0"/>
              <a:t>CVR-MPO-05</a:t>
            </a:r>
            <a:br>
              <a:rPr lang="en-CA" dirty="0"/>
            </a:br>
            <a:r>
              <a:rPr lang="en-CA" dirty="0"/>
              <a:t>Plan </a:t>
            </a:r>
            <a:r>
              <a:rPr lang="en-CA" dirty="0" err="1"/>
              <a:t>compensatoire</a:t>
            </a:r>
            <a:r>
              <a:rPr lang="en-CA" dirty="0"/>
              <a:t> pour le </a:t>
            </a:r>
            <a:r>
              <a:rPr lang="en-CA" dirty="0" err="1"/>
              <a:t>poisson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200" dirty="0">
                <a:latin typeface="Century Gothic"/>
                <a:ea typeface="ヒラギノ角ゴ Pro W3"/>
              </a:rPr>
              <a:t>Pêches et Océans demande qu’</a:t>
            </a:r>
            <a:r>
              <a:rPr lang="fr-CA" sz="2200" dirty="0" err="1">
                <a:latin typeface="Century Gothic"/>
                <a:ea typeface="ヒラギノ角ゴ Pro W3"/>
              </a:rPr>
              <a:t>Agnico</a:t>
            </a:r>
            <a:r>
              <a:rPr lang="fr-CA" sz="2200" dirty="0">
                <a:latin typeface="Century Gothic"/>
                <a:ea typeface="ヒラギノ角ゴ Pro W3"/>
              </a:rPr>
              <a:t> Eagle fournisse un plan compensatoire pour le poisson le plus à jour, qui reflète les travaux menés par Pêches et Océans Canada et Environnement et Changement climatique Canada.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sz="2200" b="1" dirty="0">
                <a:solidFill>
                  <a:schemeClr val="accent3"/>
                </a:solidFill>
                <a:latin typeface="Century Gothic"/>
                <a:ea typeface="ヒラギノ角ゴ Pro W3"/>
              </a:rPr>
              <a:t>Résolu et assorti d’un engagement</a:t>
            </a:r>
          </a:p>
          <a:p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D142F6A-EE53-51DB-0274-029EA4F1A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0" t="20811" r="32567" b="5916"/>
          <a:stretch/>
        </p:blipFill>
        <p:spPr bwMode="auto">
          <a:xfrm>
            <a:off x="4941019" y="2205989"/>
            <a:ext cx="2629806" cy="331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4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66289" cy="4525963"/>
          </a:xfrm>
        </p:spPr>
        <p:txBody>
          <a:bodyPr/>
          <a:lstStyle/>
          <a:p>
            <a:r>
              <a:rPr lang="fr-CA" altLang="en-US" sz="2600" b="1" dirty="0">
                <a:solidFill>
                  <a:schemeClr val="tx1"/>
                </a:solidFill>
                <a:latin typeface="+mj-lt"/>
                <a:ea typeface="ヒラギノ角ゴ Pro W3"/>
                <a:cs typeface="Arial"/>
              </a:rPr>
              <a:t>5</a:t>
            </a:r>
            <a:r>
              <a:rPr lang="fr-CA" altLang="en-US" sz="2600" dirty="0">
                <a:solidFill>
                  <a:schemeClr val="tx1"/>
                </a:solidFill>
                <a:latin typeface="+mj-lt"/>
                <a:ea typeface="ヒラギノ角ゴ Pro W3"/>
                <a:cs typeface="Arial"/>
              </a:rPr>
              <a:t> commentaires de l’examen technique</a:t>
            </a:r>
            <a:endParaRPr lang="fr-CA" altLang="en-US" sz="26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r>
              <a:rPr lang="fr-CA" altLang="en-US" sz="2600" b="1" dirty="0">
                <a:solidFill>
                  <a:srgbClr val="FF0000"/>
                </a:solidFill>
                <a:latin typeface="+mj-lt"/>
                <a:ea typeface="ヒラギノ角ゴ Pro W3"/>
                <a:cs typeface="Arial"/>
              </a:rPr>
              <a:t>3</a:t>
            </a:r>
            <a:r>
              <a:rPr lang="fr-CA" altLang="en-US" sz="2600" dirty="0">
                <a:solidFill>
                  <a:schemeClr val="tx1"/>
                </a:solidFill>
                <a:latin typeface="+mj-lt"/>
                <a:ea typeface="ヒラギノ角ゴ Pro W3"/>
                <a:cs typeface="Arial"/>
              </a:rPr>
              <a:t> en suspens </a:t>
            </a:r>
          </a:p>
          <a:p>
            <a:r>
              <a:rPr lang="fr-CA" altLang="en-US" sz="2600" b="1" dirty="0">
                <a:solidFill>
                  <a:schemeClr val="accent3"/>
                </a:solidFill>
                <a:latin typeface="+mj-lt"/>
                <a:ea typeface="ヒラギノ角ゴ Pro W3"/>
                <a:cs typeface="Arial"/>
              </a:rPr>
              <a:t>2</a:t>
            </a:r>
            <a:r>
              <a:rPr lang="fr-CA" altLang="en-US" sz="2600" dirty="0">
                <a:solidFill>
                  <a:schemeClr val="tx1"/>
                </a:solidFill>
                <a:latin typeface="+mj-lt"/>
                <a:ea typeface="ヒラギノ角ゴ Pro W3"/>
                <a:cs typeface="Arial"/>
              </a:rPr>
              <a:t> résolus et assortis d’un engagement</a:t>
            </a:r>
          </a:p>
          <a:p>
            <a:pPr marL="0" indent="0">
              <a:buNone/>
            </a:pPr>
            <a:endParaRPr lang="fr-CA" altLang="en-US" sz="28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49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438440|-6043304|-13922118|-2262759|-9803158|Fisheries and Oceans Canada&quot;,&quot;Id&quot;:&quot;5900cc6d3337392d64a36f7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}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88613C09C2C4287CE8EA697214D21" ma:contentTypeVersion="16" ma:contentTypeDescription="Crée un document." ma:contentTypeScope="" ma:versionID="669fb80b72f121953522a0a5debedc92">
  <xsd:schema xmlns:xsd="http://www.w3.org/2001/XMLSchema" xmlns:xs="http://www.w3.org/2001/XMLSchema" xmlns:p="http://schemas.microsoft.com/office/2006/metadata/properties" xmlns:ns1="http://schemas.microsoft.com/sharepoint/v3" xmlns:ns2="33a9cc5e-49e8-402e-a4c8-3c93c26d6f56" xmlns:ns3="8d07267e-bbd0-40f9-9c9a-fa18cce3e824" targetNamespace="http://schemas.microsoft.com/office/2006/metadata/properties" ma:root="true" ma:fieldsID="b1309f77c86ee77a9e4d98f1dffdb610" ns1:_="" ns2:_="" ns3:_="">
    <xsd:import namespace="http://schemas.microsoft.com/sharepoint/v3"/>
    <xsd:import namespace="33a9cc5e-49e8-402e-a4c8-3c93c26d6f56"/>
    <xsd:import namespace="8d07267e-bbd0-40f9-9c9a-fa18cce3e8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9cc5e-49e8-402e-a4c8-3c93c26d6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cca27c4-1c34-4d50-97f2-be840b0de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7267e-bbd0-40f9-9c9a-fa18cce3e8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f496e3-82b2-4e78-afcd-7001c0001806}" ma:internalName="TaxCatchAll" ma:showField="CatchAllData" ma:web="8d07267e-bbd0-40f9-9c9a-fa18cce3e8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8d07267e-bbd0-40f9-9c9a-fa18cce3e824" xsi:nil="true"/>
    <lcf76f155ced4ddcb4097134ff3c332f xmlns="33a9cc5e-49e8-402e-a4c8-3c93c26d6f5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7DE207-AF68-46EA-B115-FFEEB79D4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a9cc5e-49e8-402e-a4c8-3c93c26d6f56"/>
    <ds:schemaRef ds:uri="8d07267e-bbd0-40f9-9c9a-fa18cce3e8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A824D6-EECB-4D4B-B9A9-61F44B86A39D}">
  <ds:schemaRefs>
    <ds:schemaRef ds:uri="33a9cc5e-49e8-402e-a4c8-3c93c26d6f56"/>
    <ds:schemaRef ds:uri="8d07267e-bbd0-40f9-9c9a-fa18cce3e8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9E04EF-2BFB-4257-9CE6-550E671785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418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Gill Sans Light</vt:lpstr>
      <vt:lpstr>Office Theme</vt:lpstr>
      <vt:lpstr>Modifications des permis d’utilisation des eaux pour le projet d’agrandissement de la mine Meliadine </vt:lpstr>
      <vt:lpstr>Mandat et lois concernant le MPO</vt:lpstr>
      <vt:lpstr>Commentaires et recommandations</vt:lpstr>
      <vt:lpstr>CVR-MPO-01 Information de base sur le poisson et son habitat</vt:lpstr>
      <vt:lpstr>CVR-MPO-02 Effets des changements liés au débit et au niveau d’eau sur l’habitat du poisson  </vt:lpstr>
      <vt:lpstr>CVR-MPO-03 Traverses de cours d’eau </vt:lpstr>
      <vt:lpstr>CRV-MPO-04 Mesures d’atténuation pour les bassins A et B </vt:lpstr>
      <vt:lpstr>CVR-MPO-05 Plan compensatoire pour le poisson </vt:lpstr>
      <vt:lpstr>Conclusion</vt:lpstr>
      <vt:lpstr>PowerPoint Presentation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Richard Dwyer</cp:lastModifiedBy>
  <cp:revision>15</cp:revision>
  <cp:lastPrinted>2023-09-11T21:25:35Z</cp:lastPrinted>
  <dcterms:created xsi:type="dcterms:W3CDTF">2015-04-10T18:49:27Z</dcterms:created>
  <dcterms:modified xsi:type="dcterms:W3CDTF">2023-10-10T15:42:54Z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0x01010030588613C09C2C4287CE8EA697214D21</vt:lpwstr>
  </property>
  <property fmtid="{D5CDD505-2E9C-101B-9397-08002B2CF9AE}" pid="3" name="_NewReviewCycle">
    <vt:lpwstr/>
  </property>
  <property fmtid="{D5CDD505-2E9C-101B-9397-08002B2CF9AE}" pid="4" name="MediaServiceImageTags">
    <vt:lpwstr/>
  </property>
  <property fmtid="{D5CDD505-2E9C-101B-9397-08002B2CF9AE}" pid="5" name="MSIP_Label_834ed4f5-eae4-40c7-82be-b1cdf720a1b9_Enabled">
    <vt:lpwstr>true</vt:lpwstr>
  </property>
  <property fmtid="{D5CDD505-2E9C-101B-9397-08002B2CF9AE}" pid="6" name="MSIP_Label_834ed4f5-eae4-40c7-82be-b1cdf720a1b9_SetDate">
    <vt:lpwstr>2023-10-06T18:30:12Z</vt:lpwstr>
  </property>
  <property fmtid="{D5CDD505-2E9C-101B-9397-08002B2CF9AE}" pid="7" name="MSIP_Label_834ed4f5-eae4-40c7-82be-b1cdf720a1b9_Method">
    <vt:lpwstr>Standard</vt:lpwstr>
  </property>
  <property fmtid="{D5CDD505-2E9C-101B-9397-08002B2CF9AE}" pid="8" name="MSIP_Label_834ed4f5-eae4-40c7-82be-b1cdf720a1b9_Name">
    <vt:lpwstr>Unclassified - Non classifié</vt:lpwstr>
  </property>
  <property fmtid="{D5CDD505-2E9C-101B-9397-08002B2CF9AE}" pid="9" name="MSIP_Label_834ed4f5-eae4-40c7-82be-b1cdf720a1b9_SiteId">
    <vt:lpwstr>e0d54a3c-7bbe-4a64-9d46-f9f84a41c833</vt:lpwstr>
  </property>
  <property fmtid="{D5CDD505-2E9C-101B-9397-08002B2CF9AE}" pid="10" name="MSIP_Label_834ed4f5-eae4-40c7-82be-b1cdf720a1b9_ActionId">
    <vt:lpwstr>80554bde-3887-4426-a88a-7639d138f41f</vt:lpwstr>
  </property>
  <property fmtid="{D5CDD505-2E9C-101B-9397-08002B2CF9AE}" pid="11" name="MSIP_Label_834ed4f5-eae4-40c7-82be-b1cdf720a1b9_ContentBits">
    <vt:lpwstr>0</vt:lpwstr>
  </property>
</Properties>
</file>