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1" r:id="rId6"/>
  </p:sldMasterIdLst>
  <p:notesMasterIdLst>
    <p:notesMasterId r:id="rId18"/>
  </p:notesMasterIdLst>
  <p:sldIdLst>
    <p:sldId id="256" r:id="rId7"/>
    <p:sldId id="257" r:id="rId8"/>
    <p:sldId id="258" r:id="rId9"/>
    <p:sldId id="281" r:id="rId10"/>
    <p:sldId id="327" r:id="rId11"/>
    <p:sldId id="326" r:id="rId12"/>
    <p:sldId id="333" r:id="rId13"/>
    <p:sldId id="334" r:id="rId14"/>
    <p:sldId id="335" r:id="rId15"/>
    <p:sldId id="336" r:id="rId16"/>
    <p:sldId id="328" r:id="rId1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0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CA" dirty="0"/>
          </a:p>
        </p:txBody>
      </p:sp>
    </p:spTree>
    <p:extLst>
      <p:ext uri="{BB962C8B-B14F-4D97-AF65-F5344CB8AC3E}">
        <p14:creationId xmlns:p14="http://schemas.microsoft.com/office/powerpoint/2010/main" val="144090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262447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293968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498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221341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181165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A4AD0E5-D2A7-4D20-B233-8924F3DFA876}"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01914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955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08917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Gadugi"/>
                <a:cs typeface="Gadugi"/>
              </a:defRPr>
            </a:lvl1pPr>
          </a:lstStyle>
          <a:p>
            <a:endParaRPr/>
          </a:p>
        </p:txBody>
      </p:sp>
      <p:sp>
        <p:nvSpPr>
          <p:cNvPr id="3" name="Holder 3"/>
          <p:cNvSpPr>
            <a:spLocks noGrp="1"/>
          </p:cNvSpPr>
          <p:nvPr>
            <p:ph sz="half" idx="2"/>
          </p:nvPr>
        </p:nvSpPr>
        <p:spPr>
          <a:xfrm>
            <a:off x="707390" y="1812163"/>
            <a:ext cx="3711575" cy="465010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4707830" y="1827402"/>
            <a:ext cx="3486150" cy="3700145"/>
          </a:xfrm>
          <a:prstGeom prst="rect">
            <a:avLst/>
          </a:prstGeom>
        </p:spPr>
        <p:txBody>
          <a:bodyPr wrap="square" lIns="0" tIns="0" rIns="0" bIns="0">
            <a:spAutoFit/>
          </a:bodyPr>
          <a:lstStyle>
            <a:lvl1pPr>
              <a:defRPr sz="1400" b="0" i="0">
                <a:solidFill>
                  <a:schemeClr val="tx1"/>
                </a:solidFill>
                <a:latin typeface="Gadugi"/>
                <a:cs typeface="Gadug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982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AD0E5-D2A7-4D20-B233-8924F3DFA876}"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7872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4AD0E5-D2A7-4D20-B233-8924F3DFA876}"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55417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4AD0E5-D2A7-4D20-B233-8924F3DFA876}"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5902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AD0E5-D2A7-4D20-B233-8924F3DFA876}"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5615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4AD0E5-D2A7-4D20-B233-8924F3DFA876}"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82733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AD0E5-D2A7-4D20-B233-8924F3DFA876}"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2712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4AD0E5-D2A7-4D20-B233-8924F3DFA876}"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1493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4AD0E5-D2A7-4D20-B233-8924F3DFA876}"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7711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4AD0E5-D2A7-4D20-B233-8924F3DFA876}" type="datetimeFigureOut">
              <a:rPr lang="en-US" smtClean="0"/>
              <a:t>5/28/2024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8D0E4-91C3-4823-927F-3F33FDB92514}" type="slidenum">
              <a:rPr lang="en-US" smtClean="0"/>
              <a:t>‹#›</a:t>
            </a:fld>
            <a:endParaRPr lang="en-US"/>
          </a:p>
        </p:txBody>
      </p:sp>
    </p:spTree>
    <p:extLst>
      <p:ext uri="{BB962C8B-B14F-4D97-AF65-F5344CB8AC3E}">
        <p14:creationId xmlns:p14="http://schemas.microsoft.com/office/powerpoint/2010/main" val="8909875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7">
            <a:extLst>
              <a:ext uri="{FF2B5EF4-FFF2-40B4-BE49-F238E27FC236}">
                <a16:creationId xmlns:a16="http://schemas.microsoft.com/office/drawing/2014/main" id="{3D512CF3-05D0-5DDF-0ECB-2BCE608A1F34}"/>
              </a:ext>
            </a:extLst>
          </p:cNvPr>
          <p:cNvPicPr/>
          <p:nvPr/>
        </p:nvPicPr>
        <p:blipFill>
          <a:blip r:embed="rId3" cstate="print"/>
          <a:stretch>
            <a:fillRect/>
          </a:stretch>
        </p:blipFill>
        <p:spPr>
          <a:xfrm>
            <a:off x="0" y="4610456"/>
            <a:ext cx="1975135" cy="1595374"/>
          </a:xfrm>
          <a:prstGeom prst="rect">
            <a:avLst/>
          </a:prstGeom>
        </p:spPr>
      </p:pic>
      <p:pic>
        <p:nvPicPr>
          <p:cNvPr id="7" name="object 7"/>
          <p:cNvPicPr/>
          <p:nvPr/>
        </p:nvPicPr>
        <p:blipFill>
          <a:blip r:embed="rId3" cstate="print"/>
          <a:stretch>
            <a:fillRect/>
          </a:stretch>
        </p:blipFill>
        <p:spPr>
          <a:xfrm>
            <a:off x="7117429" y="4784152"/>
            <a:ext cx="1975135" cy="1595374"/>
          </a:xfrm>
          <a:prstGeom prst="rect">
            <a:avLst/>
          </a:prstGeom>
        </p:spPr>
      </p:pic>
      <p:sp>
        <p:nvSpPr>
          <p:cNvPr id="8" name="object 8"/>
          <p:cNvSpPr txBox="1"/>
          <p:nvPr/>
        </p:nvSpPr>
        <p:spPr>
          <a:xfrm>
            <a:off x="7349611" y="6400800"/>
            <a:ext cx="1742953" cy="316753"/>
          </a:xfrm>
          <a:prstGeom prst="rect">
            <a:avLst/>
          </a:prstGeom>
        </p:spPr>
        <p:txBody>
          <a:bodyPr vert="horz" wrap="square" lIns="0" tIns="8890" rIns="0" bIns="0" rtlCol="0">
            <a:spAutoFit/>
          </a:bodyPr>
          <a:lstStyle/>
          <a:p>
            <a:pPr marL="271780" marR="33020" indent="-259715" algn="ctr">
              <a:lnSpc>
                <a:spcPts val="1200"/>
              </a:lnSpc>
              <a:spcBef>
                <a:spcPts val="15"/>
              </a:spcBef>
            </a:pPr>
            <a:r>
              <a:rPr lang="en-CA" sz="1100" b="1" dirty="0">
                <a:latin typeface="Calibri"/>
                <a:cs typeface="Calibri"/>
              </a:rPr>
              <a:t>	</a:t>
            </a:r>
            <a:r>
              <a:rPr sz="1100" b="1" dirty="0">
                <a:latin typeface="Calibri"/>
                <a:cs typeface="Calibri"/>
              </a:rPr>
              <a:t>Rankin</a:t>
            </a:r>
            <a:r>
              <a:rPr sz="1100" b="1" spc="-20" dirty="0">
                <a:latin typeface="Calibri"/>
                <a:cs typeface="Calibri"/>
              </a:rPr>
              <a:t> </a:t>
            </a:r>
            <a:r>
              <a:rPr sz="1100" b="1" dirty="0">
                <a:latin typeface="Calibri"/>
                <a:cs typeface="Calibri"/>
              </a:rPr>
              <a:t>Inlet,</a:t>
            </a:r>
            <a:r>
              <a:rPr sz="1100" b="1" spc="-20" dirty="0">
                <a:latin typeface="Calibri"/>
                <a:cs typeface="Calibri"/>
              </a:rPr>
              <a:t> </a:t>
            </a:r>
            <a:r>
              <a:rPr sz="1100" b="1" spc="-10" dirty="0">
                <a:latin typeface="Calibri"/>
                <a:cs typeface="Calibri"/>
              </a:rPr>
              <a:t>Nunavut </a:t>
            </a:r>
            <a:r>
              <a:rPr lang="en-CA" sz="1100" b="1" spc="-10" dirty="0">
                <a:latin typeface="Calibri"/>
                <a:cs typeface="Calibri"/>
              </a:rPr>
              <a:t>June 5-6, 2024</a:t>
            </a:r>
            <a:endParaRPr sz="1100" dirty="0">
              <a:latin typeface="Calibri"/>
              <a:cs typeface="Calibri"/>
            </a:endParaRPr>
          </a:p>
        </p:txBody>
      </p:sp>
      <p:sp>
        <p:nvSpPr>
          <p:cNvPr id="2" name="object 5">
            <a:extLst>
              <a:ext uri="{FF2B5EF4-FFF2-40B4-BE49-F238E27FC236}">
                <a16:creationId xmlns:a16="http://schemas.microsoft.com/office/drawing/2014/main" id="{E0A3D734-7678-EBD0-FA8C-8B019016161E}"/>
              </a:ext>
            </a:extLst>
          </p:cNvPr>
          <p:cNvSpPr txBox="1">
            <a:spLocks/>
          </p:cNvSpPr>
          <p:nvPr/>
        </p:nvSpPr>
        <p:spPr>
          <a:xfrm>
            <a:off x="0" y="3344428"/>
            <a:ext cx="8686800" cy="1037976"/>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iu-Cans-CA" sz="2400" b="1" dirty="0">
                <a:latin typeface="+mn-lt"/>
                <a:cs typeface="Calibri Light"/>
              </a:rPr>
              <a:t>ᓄᓇᕗᑦ ᐃᒪᓕᕆᔨᑦ ᑲᑎᒪᔨᑦ ᓚᐃᓴᖓᑦᑕ ᓇᓗᓇᐃᒃᑯᑕᖓ 2</a:t>
            </a:r>
            <a:r>
              <a:rPr lang="en-US" sz="2400" b="1" dirty="0">
                <a:latin typeface="+mn-lt"/>
                <a:cs typeface="Calibri Light"/>
              </a:rPr>
              <a:t>AM-MEL1631 </a:t>
            </a:r>
            <a:r>
              <a:rPr lang="iu-Cans-CA" sz="2400" b="1" dirty="0">
                <a:latin typeface="+mn-lt"/>
                <a:cs typeface="Calibri Light"/>
              </a:rPr>
              <a:t>ᐋᖅᑭᒋᐊᖅᑕᐅᓂᖓᑦ ᑕᓯᕐᔪᐊᕐᒥ ᐅᖓᕙᕆᐊᖅᑎᑦᑎᓂᕐᒧᑦ ᑐᒃᓯᕋᐅᑦ</a:t>
            </a:r>
            <a:endParaRPr lang="en-US" sz="2400" b="1" dirty="0">
              <a:latin typeface="+mn-lt"/>
              <a:cs typeface="Calibri Light"/>
            </a:endParaRPr>
          </a:p>
        </p:txBody>
      </p:sp>
      <p:sp>
        <p:nvSpPr>
          <p:cNvPr id="3" name="object 6">
            <a:extLst>
              <a:ext uri="{FF2B5EF4-FFF2-40B4-BE49-F238E27FC236}">
                <a16:creationId xmlns:a16="http://schemas.microsoft.com/office/drawing/2014/main" id="{8F327B5F-E9A0-C7F4-E0EB-C302267C39B6}"/>
              </a:ext>
            </a:extLst>
          </p:cNvPr>
          <p:cNvSpPr txBox="1"/>
          <p:nvPr/>
        </p:nvSpPr>
        <p:spPr>
          <a:xfrm>
            <a:off x="1548449" y="4620255"/>
            <a:ext cx="5589905" cy="799001"/>
          </a:xfrm>
          <a:prstGeom prst="rect">
            <a:avLst/>
          </a:prstGeom>
        </p:spPr>
        <p:txBody>
          <a:bodyPr vert="horz" wrap="square" lIns="0" tIns="12700" rIns="0" bIns="0" rtlCol="0">
            <a:spAutoFit/>
          </a:bodyPr>
          <a:lstStyle/>
          <a:p>
            <a:pPr marL="12700" marR="5080" algn="ctr">
              <a:lnSpc>
                <a:spcPct val="150000"/>
              </a:lnSpc>
            </a:pPr>
            <a:r>
              <a:rPr lang="iu-Cans-CA" b="1" spc="-35" dirty="0">
                <a:latin typeface="Calibri"/>
                <a:cs typeface="Calibri"/>
              </a:rPr>
              <a:t>ᑕᑯᒃᓴᐅᑎᑦᑎᓂᖅ ᑕᓯᕐᔪᕐᒥ ᐅᖓᕙᕆᐊᖅᑎᑦᑎᔪᒪᓂᕐᒧᑦ ᑐᒃᓯᕋᐅᑕᐅᔪᖅ ᐃᒪᕐᒧᑦ ᓚᐃᓴᓐᖓᓄᑦ ᐋᖅᑭᒋᐊᖅᓯᓂᖅ</a:t>
            </a:r>
          </a:p>
        </p:txBody>
      </p:sp>
      <p:sp>
        <p:nvSpPr>
          <p:cNvPr id="9" name="object 8">
            <a:extLst>
              <a:ext uri="{FF2B5EF4-FFF2-40B4-BE49-F238E27FC236}">
                <a16:creationId xmlns:a16="http://schemas.microsoft.com/office/drawing/2014/main" id="{B61FF797-D633-27C6-2627-C385E00FE719}"/>
              </a:ext>
            </a:extLst>
          </p:cNvPr>
          <p:cNvSpPr txBox="1"/>
          <p:nvPr/>
        </p:nvSpPr>
        <p:spPr>
          <a:xfrm>
            <a:off x="89536" y="6297442"/>
            <a:ext cx="1742953" cy="316753"/>
          </a:xfrm>
          <a:prstGeom prst="rect">
            <a:avLst/>
          </a:prstGeom>
        </p:spPr>
        <p:txBody>
          <a:bodyPr vert="horz" wrap="square" lIns="0" tIns="8890" rIns="0" bIns="0" rtlCol="0">
            <a:spAutoFit/>
          </a:bodyPr>
          <a:lstStyle/>
          <a:p>
            <a:pPr marL="271780" marR="33020" indent="-259715" algn="ctr">
              <a:lnSpc>
                <a:spcPts val="1200"/>
              </a:lnSpc>
              <a:spcBef>
                <a:spcPts val="15"/>
              </a:spcBef>
            </a:pPr>
            <a:r>
              <a:rPr lang="en-CA" sz="1100" b="1" dirty="0">
                <a:latin typeface="Calibri"/>
                <a:cs typeface="Calibri"/>
              </a:rPr>
              <a:t>	</a:t>
            </a:r>
            <a:r>
              <a:rPr sz="1100" b="1" dirty="0">
                <a:solidFill>
                  <a:schemeClr val="accent1"/>
                </a:solidFill>
                <a:latin typeface="Calibri"/>
                <a:cs typeface="Calibri"/>
              </a:rPr>
              <a:t>Rankin</a:t>
            </a:r>
            <a:r>
              <a:rPr sz="1100" b="1" spc="-20" dirty="0">
                <a:solidFill>
                  <a:schemeClr val="accent1"/>
                </a:solidFill>
                <a:latin typeface="Calibri"/>
                <a:cs typeface="Calibri"/>
              </a:rPr>
              <a:t> </a:t>
            </a:r>
            <a:r>
              <a:rPr sz="1100" b="1" dirty="0">
                <a:solidFill>
                  <a:schemeClr val="accent1"/>
                </a:solidFill>
                <a:latin typeface="Calibri"/>
                <a:cs typeface="Calibri"/>
              </a:rPr>
              <a:t>Inlet,</a:t>
            </a:r>
            <a:r>
              <a:rPr sz="1100" b="1" spc="-20" dirty="0">
                <a:solidFill>
                  <a:schemeClr val="accent1"/>
                </a:solidFill>
                <a:latin typeface="Calibri"/>
                <a:cs typeface="Calibri"/>
              </a:rPr>
              <a:t> </a:t>
            </a:r>
            <a:r>
              <a:rPr sz="1100" b="1" spc="-10" dirty="0">
                <a:solidFill>
                  <a:schemeClr val="accent1"/>
                </a:solidFill>
                <a:latin typeface="Calibri"/>
                <a:cs typeface="Calibri"/>
              </a:rPr>
              <a:t>Nunavut </a:t>
            </a:r>
            <a:r>
              <a:rPr lang="en-CA" sz="1100" b="1" spc="-10" dirty="0">
                <a:solidFill>
                  <a:schemeClr val="accent1"/>
                </a:solidFill>
                <a:latin typeface="Calibri"/>
                <a:cs typeface="Calibri"/>
              </a:rPr>
              <a:t>June 5-6, 2024</a:t>
            </a:r>
            <a:endParaRPr sz="1100" dirty="0">
              <a:solidFill>
                <a:schemeClr val="accent1"/>
              </a:solidFill>
              <a:latin typeface="Calibri"/>
              <a:cs typeface="Calibri"/>
            </a:endParaRPr>
          </a:p>
        </p:txBody>
      </p:sp>
      <p:sp>
        <p:nvSpPr>
          <p:cNvPr id="12" name="object 5">
            <a:extLst>
              <a:ext uri="{FF2B5EF4-FFF2-40B4-BE49-F238E27FC236}">
                <a16:creationId xmlns:a16="http://schemas.microsoft.com/office/drawing/2014/main" id="{D66B6154-E274-DB87-801D-A5CA79FBAE42}"/>
              </a:ext>
            </a:extLst>
          </p:cNvPr>
          <p:cNvSpPr txBox="1">
            <a:spLocks/>
          </p:cNvSpPr>
          <p:nvPr/>
        </p:nvSpPr>
        <p:spPr>
          <a:xfrm>
            <a:off x="1295400" y="478474"/>
            <a:ext cx="6256020" cy="1202445"/>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en-US" sz="2800" b="1" dirty="0">
                <a:latin typeface="+mn-lt"/>
                <a:cs typeface="Calibri Light"/>
              </a:rPr>
              <a:t>NWB Water Licence 2AM-MEL1631 Amendment of the Meliadine Extension Proposal </a:t>
            </a:r>
          </a:p>
        </p:txBody>
      </p:sp>
      <p:sp>
        <p:nvSpPr>
          <p:cNvPr id="6" name="object 6"/>
          <p:cNvSpPr txBox="1"/>
          <p:nvPr/>
        </p:nvSpPr>
        <p:spPr>
          <a:xfrm>
            <a:off x="1612482" y="1654793"/>
            <a:ext cx="6123305" cy="946862"/>
          </a:xfrm>
          <a:prstGeom prst="rect">
            <a:avLst/>
          </a:prstGeom>
        </p:spPr>
        <p:txBody>
          <a:bodyPr vert="horz" wrap="square" lIns="0" tIns="12700" rIns="0" bIns="0" rtlCol="0">
            <a:spAutoFit/>
          </a:bodyPr>
          <a:lstStyle/>
          <a:p>
            <a:pPr marL="12700" marR="5080" algn="ctr">
              <a:lnSpc>
                <a:spcPts val="3840"/>
              </a:lnSpc>
              <a:spcBef>
                <a:spcPts val="55"/>
              </a:spcBef>
            </a:pPr>
            <a:r>
              <a:rPr lang="en-US" sz="2400" b="1" spc="-35" dirty="0">
                <a:cs typeface="Calibri"/>
              </a:rPr>
              <a:t>Technical Presentation of Meliadine Extension Proposal  Water Licence Amendment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0" y="2879571"/>
            <a:ext cx="3862754" cy="923330"/>
          </a:xfrm>
          <a:prstGeom prst="rect">
            <a:avLst/>
          </a:prstGeom>
          <a:noFill/>
        </p:spPr>
        <p:txBody>
          <a:bodyPr wrap="square" rtlCol="0">
            <a:spAutoFit/>
          </a:bodyPr>
          <a:lstStyle/>
          <a:p>
            <a:pPr marL="285750" indent="-285750">
              <a:buFont typeface="Arial" panose="020B0604020202020204" pitchFamily="34" charset="0"/>
              <a:buChar char="•"/>
            </a:pP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ᐅᖃᐅᓯᐅᔪᑦ</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ᑐᕌᖓᔪᖅ</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ᖃᐅᔨᓴᐃᓂᕐᒥᒃ</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ᐱᓕᕆᔨᖃᑦᑎᐊᕐᓂᕐᒧᑦ</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ᐃᒪᕐᒥᒃ</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ᐅᑎᐅᔾᔨᓂᕐᒥᒃ</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kern="1200" dirty="0" err="1">
                <a:effectLst/>
                <a:latin typeface="Gadugi" panose="020B0502040204020203" pitchFamily="34" charset="0"/>
                <a:ea typeface="Times New Roman" panose="02020603050405020304" pitchFamily="18" charset="0"/>
                <a:cs typeface="Times New Roman" panose="02020603050405020304" pitchFamily="18" charset="0"/>
              </a:rPr>
              <a:t>ᑲᔪᓯᓯᒪᐅᔭᖅᑐᑦ</a:t>
            </a:r>
            <a:r>
              <a:rPr lang="en-CA" sz="1800" kern="1200" dirty="0">
                <a:effectLst/>
                <a:latin typeface="Gadugi" panose="020B0502040204020203" pitchFamily="34" charset="0"/>
                <a:ea typeface="Times New Roman" panose="02020603050405020304" pitchFamily="18" charset="0"/>
                <a:cs typeface="Times New Roman" panose="02020603050405020304" pitchFamily="18" charset="0"/>
              </a:rPr>
              <a:t>.</a:t>
            </a:r>
            <a:endParaRPr lang="en-CA" sz="1800" dirty="0">
              <a:effectLst/>
              <a:latin typeface="Calibri" panose="020F050202020403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41EC911D-B324-9CFA-EEF8-1207C9FB3128}"/>
              </a:ext>
            </a:extLst>
          </p:cNvPr>
          <p:cNvSpPr/>
          <p:nvPr/>
        </p:nvSpPr>
        <p:spPr>
          <a:xfrm>
            <a:off x="4610351" y="1087064"/>
            <a:ext cx="4724400" cy="1200329"/>
          </a:xfrm>
          <a:prstGeom prst="rect">
            <a:avLst/>
          </a:prstGeom>
        </p:spPr>
        <p:txBody>
          <a:bodyPr wrap="square">
            <a:spAutoFit/>
          </a:bodyPr>
          <a:lstStyle/>
          <a:p>
            <a:pPr algn="ctr"/>
            <a:r>
              <a:rPr lang="en-CA" sz="2400" b="1" kern="1200" dirty="0">
                <a:effectLst/>
                <a:latin typeface="Gadugi" panose="020B0502040204020203" pitchFamily="34" charset="0"/>
                <a:ea typeface="Times New Roman" panose="02020603050405020304" pitchFamily="18" charset="0"/>
                <a:cs typeface="Times New Roman" panose="02020603050405020304" pitchFamily="18" charset="0"/>
              </a:rPr>
              <a:t>ᐃ</a:t>
            </a:r>
            <a:r>
              <a:rPr lang="iu-Cans-CA" sz="2400" b="1" kern="1200" dirty="0">
                <a:effectLst/>
                <a:latin typeface="Gadugi" panose="020B0502040204020203" pitchFamily="34" charset="0"/>
                <a:ea typeface="Times New Roman" panose="02020603050405020304" pitchFamily="18" charset="0"/>
                <a:cs typeface="Times New Roman" panose="02020603050405020304" pitchFamily="18" charset="0"/>
              </a:rPr>
              <a:t>ᒪᕐᒥᒃ ᐅᑎᐅᑎᔾᔨᓂᖅ ᐊᒻᒪ ᐅᔭᕋᖕᓂᐊᕐᕕᒃ ᓴᓇᔨᖃᑦᑎᐊᕈᓐᓇᕐᓂᕐᖓᑦ </a:t>
            </a:r>
            <a:endParaRPr lang="en-US" sz="2400" dirty="0"/>
          </a:p>
        </p:txBody>
      </p:sp>
      <p:sp>
        <p:nvSpPr>
          <p:cNvPr id="3" name="Rectangle 2">
            <a:extLst>
              <a:ext uri="{FF2B5EF4-FFF2-40B4-BE49-F238E27FC236}">
                <a16:creationId xmlns:a16="http://schemas.microsoft.com/office/drawing/2014/main" id="{BD88B240-DFF0-585E-89A6-BD301BD2A4AC}"/>
              </a:ext>
            </a:extLst>
          </p:cNvPr>
          <p:cNvSpPr/>
          <p:nvPr/>
        </p:nvSpPr>
        <p:spPr>
          <a:xfrm>
            <a:off x="457200" y="1124075"/>
            <a:ext cx="4724400" cy="954107"/>
          </a:xfrm>
          <a:prstGeom prst="rect">
            <a:avLst/>
          </a:prstGeom>
        </p:spPr>
        <p:txBody>
          <a:bodyPr wrap="square">
            <a:spAutoFit/>
          </a:bodyPr>
          <a:lstStyle/>
          <a:p>
            <a:r>
              <a:rPr lang="en-CA" sz="2800" b="1" dirty="0"/>
              <a:t>Water Compensation </a:t>
            </a:r>
          </a:p>
          <a:p>
            <a:r>
              <a:rPr lang="en-CA" sz="2800" b="1" dirty="0"/>
              <a:t>and Mine Security</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328246" y="2895429"/>
            <a:ext cx="3862754" cy="1754326"/>
          </a:xfrm>
          <a:prstGeom prst="rect">
            <a:avLst/>
          </a:prstGeom>
          <a:noFill/>
        </p:spPr>
        <p:txBody>
          <a:bodyPr wrap="square" rtlCol="0">
            <a:spAutoFit/>
          </a:bodyPr>
          <a:lstStyle/>
          <a:p>
            <a:pPr marL="285750" indent="-2857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Discussions related to assessing </a:t>
            </a:r>
          </a:p>
          <a:p>
            <a:pPr marL="285750" indent="-2857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security and water compensation are ongoing. </a:t>
            </a:r>
          </a:p>
          <a:p>
            <a:endParaRPr lang="en-CA" dirty="0">
              <a:latin typeface="Calibri" panose="020F0502020204030204" pitchFamily="34" charset="0"/>
            </a:endParaRPr>
          </a:p>
          <a:p>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96941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659593"/>
            <a:ext cx="2057400" cy="492443"/>
          </a:xfrm>
        </p:spPr>
        <p:txBody>
          <a:bodyPr/>
          <a:lstStyle/>
          <a:p>
            <a:r>
              <a:rPr lang="iu-Cans-CA" sz="3200" b="1" dirty="0">
                <a:latin typeface="Gadugi" panose="020B0502040204020203" pitchFamily="34" charset="0"/>
                <a:ea typeface="Gadugi" panose="020B0502040204020203" pitchFamily="34" charset="0"/>
              </a:rPr>
              <a:t>ᐃᓱᓕᔾᔪᑎ</a:t>
            </a:r>
            <a:endParaRPr lang="en-US" sz="3200" b="1" dirty="0">
              <a:latin typeface="Gadugi" panose="020B0502040204020203" pitchFamily="34" charset="0"/>
              <a:ea typeface="Gadugi" panose="020B0502040204020203" pitchFamily="34" charset="0"/>
            </a:endParaRPr>
          </a:p>
        </p:txBody>
      </p:sp>
      <p:sp>
        <p:nvSpPr>
          <p:cNvPr id="5" name="TextBox 4"/>
          <p:cNvSpPr txBox="1"/>
          <p:nvPr/>
        </p:nvSpPr>
        <p:spPr>
          <a:xfrm>
            <a:off x="5867400" y="1373192"/>
            <a:ext cx="3200400" cy="2739211"/>
          </a:xfrm>
          <a:prstGeom prst="rect">
            <a:avLst/>
          </a:prstGeom>
          <a:noFill/>
        </p:spPr>
        <p:txBody>
          <a:bodyPr wrap="square" rtlCol="0">
            <a:spAutoFit/>
          </a:bodyPr>
          <a:lstStyle/>
          <a:p>
            <a:endParaRPr lang="en-US" dirty="0"/>
          </a:p>
          <a:p>
            <a:endParaRPr lang="en-US" dirty="0"/>
          </a:p>
          <a:p>
            <a:r>
              <a:rPr lang="en-US" sz="1600" b="1" dirty="0" err="1">
                <a:effectLst/>
                <a:latin typeface="Gadugi" panose="020B0502040204020203" pitchFamily="34" charset="0"/>
                <a:ea typeface="Aptos" panose="020B0004020202020204" pitchFamily="34" charset="0"/>
                <a:cs typeface="Times New Roman" panose="02020603050405020304" pitchFamily="18" charset="0"/>
              </a:rPr>
              <a:t>ᑭᕙᓪᓕᖅ</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ᐃᓄᐃᑦ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ᑲᑐᔾᔨᖃᑎᒌᒃᑯᑦ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ᖁᔭᓕᕗᑦ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ᐱᕕᖃᖅᑎᑕᐅᖕᒪᑕ</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ᑕᑯᒃᓴᐅᑎᑦᑎᓂᕐᒥᒃ</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ᐊᒻᒪ</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ᖁᔭᓕᕗᑦ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ᓄᓇᕗᑦ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ᐃᒪᓕᕆᓂᕐᒧᑦ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ᑲᑎᒪᔨᖏᓐᓄᑦ</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600" b="1" dirty="0" err="1">
                <a:effectLst/>
                <a:latin typeface="Gadugi" panose="020B0502040204020203" pitchFamily="34" charset="0"/>
                <a:ea typeface="Aptos" panose="020B0004020202020204" pitchFamily="34" charset="0"/>
                <a:cs typeface="Times New Roman" panose="02020603050405020304" pitchFamily="18" charset="0"/>
              </a:rPr>
              <a:t>ᐊᒻᒪ</a:t>
            </a:r>
            <a:r>
              <a:rPr lang="en-US" sz="1600" b="1" dirty="0">
                <a:effectLst/>
                <a:latin typeface="Gadugi" panose="020B0502040204020203" pitchFamily="34" charset="0"/>
                <a:ea typeface="Aptos" panose="020B0004020202020204" pitchFamily="34" charset="0"/>
                <a:cs typeface="Times New Roman" panose="02020603050405020304" pitchFamily="18" charset="0"/>
              </a:rPr>
              <a:t> </a:t>
            </a:r>
            <a:r>
              <a:rPr lang="en-US" sz="1800" b="1" dirty="0" err="1">
                <a:effectLst/>
                <a:latin typeface="Gadugi" panose="020B0502040204020203" pitchFamily="34" charset="0"/>
                <a:ea typeface="Aptos" panose="020B0004020202020204" pitchFamily="34" charset="0"/>
                <a:cs typeface="Times New Roman" panose="02020603050405020304" pitchFamily="18" charset="0"/>
              </a:rPr>
              <a:t>ᐃᓚᐅᖃᑕᐅᔪᓄᑦ</a:t>
            </a:r>
            <a:endParaRPr lang="en-US" b="1" dirty="0"/>
          </a:p>
          <a:p>
            <a:endParaRPr lang="en-US" dirty="0"/>
          </a:p>
          <a:p>
            <a:endParaRPr lang="en-US" dirty="0"/>
          </a:p>
          <a:p>
            <a:endParaRPr lang="en-US" dirty="0"/>
          </a:p>
        </p:txBody>
      </p:sp>
      <p:pic>
        <p:nvPicPr>
          <p:cNvPr id="6"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6393091" y="4114800"/>
            <a:ext cx="1988909" cy="1607307"/>
          </a:xfrm>
          <a:prstGeom prst="rect">
            <a:avLst/>
          </a:prstGeom>
        </p:spPr>
      </p:pic>
      <p:sp>
        <p:nvSpPr>
          <p:cNvPr id="4" name="Title 1">
            <a:extLst>
              <a:ext uri="{FF2B5EF4-FFF2-40B4-BE49-F238E27FC236}">
                <a16:creationId xmlns:a16="http://schemas.microsoft.com/office/drawing/2014/main" id="{94F7DF41-52A5-ECEB-3A9D-EF3C3DACF73A}"/>
              </a:ext>
            </a:extLst>
          </p:cNvPr>
          <p:cNvSpPr txBox="1">
            <a:spLocks/>
          </p:cNvSpPr>
          <p:nvPr/>
        </p:nvSpPr>
        <p:spPr>
          <a:xfrm>
            <a:off x="879458" y="668302"/>
            <a:ext cx="2057400" cy="492443"/>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r>
              <a:rPr lang="en-US" sz="3200" b="1" dirty="0">
                <a:latin typeface="+mn-lt"/>
              </a:rPr>
              <a:t>Conclusion</a:t>
            </a:r>
          </a:p>
        </p:txBody>
      </p:sp>
      <p:sp>
        <p:nvSpPr>
          <p:cNvPr id="7" name="TextBox 6">
            <a:extLst>
              <a:ext uri="{FF2B5EF4-FFF2-40B4-BE49-F238E27FC236}">
                <a16:creationId xmlns:a16="http://schemas.microsoft.com/office/drawing/2014/main" id="{D023099E-57DD-FC97-CC9C-6EE9293EEC90}"/>
              </a:ext>
            </a:extLst>
          </p:cNvPr>
          <p:cNvSpPr txBox="1"/>
          <p:nvPr/>
        </p:nvSpPr>
        <p:spPr>
          <a:xfrm>
            <a:off x="653143" y="1468483"/>
            <a:ext cx="3200400" cy="2862322"/>
          </a:xfrm>
          <a:prstGeom prst="rect">
            <a:avLst/>
          </a:prstGeom>
          <a:noFill/>
        </p:spPr>
        <p:txBody>
          <a:bodyPr wrap="square" rtlCol="0">
            <a:spAutoFit/>
          </a:bodyPr>
          <a:lstStyle/>
          <a:p>
            <a:endParaRPr lang="en-US" dirty="0"/>
          </a:p>
          <a:p>
            <a:endParaRPr lang="en-US" dirty="0"/>
          </a:p>
          <a:p>
            <a:r>
              <a:rPr lang="en-US" dirty="0"/>
              <a:t>The KivIA appreciates the opportunity to provide this presentation and thanks the NWB and Participants.</a:t>
            </a:r>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5EF98AFA-7B27-4185-A28D-DAA9EBB10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429000"/>
            <a:ext cx="4953000" cy="3256767"/>
          </a:xfrm>
          <a:prstGeom prst="rect">
            <a:avLst/>
          </a:prstGeom>
        </p:spPr>
      </p:pic>
    </p:spTree>
    <p:extLst>
      <p:ext uri="{BB962C8B-B14F-4D97-AF65-F5344CB8AC3E}">
        <p14:creationId xmlns:p14="http://schemas.microsoft.com/office/powerpoint/2010/main" val="8404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744" y="565899"/>
            <a:ext cx="4335256" cy="328167"/>
          </a:xfrm>
          <a:prstGeom prst="rect">
            <a:avLst/>
          </a:prstGeom>
        </p:spPr>
        <p:txBody>
          <a:bodyPr vert="horz" wrap="square" lIns="0" tIns="12065" rIns="0" bIns="0" rtlCol="0">
            <a:spAutoFit/>
          </a:bodyPr>
          <a:lstStyle/>
          <a:p>
            <a:pPr marL="12700">
              <a:lnSpc>
                <a:spcPts val="2270"/>
              </a:lnSpc>
            </a:pPr>
            <a:r>
              <a:rPr lang="en-US" sz="2800" b="1" spc="-30" dirty="0">
                <a:latin typeface="+mn-lt"/>
                <a:cs typeface="Calibri Light"/>
              </a:rPr>
              <a:t>Our </a:t>
            </a:r>
            <a:r>
              <a:rPr lang="en-US" sz="2800" b="1" spc="-20" dirty="0">
                <a:latin typeface="+mn-lt"/>
                <a:cs typeface="Calibri Light"/>
              </a:rPr>
              <a:t>Mandate and Objectives</a:t>
            </a:r>
            <a:endParaRPr sz="2800" b="1" dirty="0">
              <a:latin typeface="+mn-lt"/>
              <a:cs typeface="Calibri Light"/>
            </a:endParaRPr>
          </a:p>
        </p:txBody>
      </p:sp>
      <p:sp>
        <p:nvSpPr>
          <p:cNvPr id="3" name="object 3"/>
          <p:cNvSpPr txBox="1"/>
          <p:nvPr/>
        </p:nvSpPr>
        <p:spPr>
          <a:xfrm>
            <a:off x="116582" y="933272"/>
            <a:ext cx="4575579" cy="4976747"/>
          </a:xfrm>
          <a:prstGeom prst="rect">
            <a:avLst/>
          </a:prstGeom>
        </p:spPr>
        <p:txBody>
          <a:bodyPr vert="horz" wrap="square" lIns="0" tIns="64135" rIns="0" bIns="0" rtlCol="0">
            <a:spAutoFit/>
          </a:bodyPr>
          <a:lstStyle/>
          <a:p>
            <a:pPr marL="183515" marR="156210" indent="-171450">
              <a:lnSpc>
                <a:spcPct val="80000"/>
              </a:lnSpc>
              <a:spcBef>
                <a:spcPts val="505"/>
              </a:spcBef>
              <a:buFont typeface="Arial"/>
              <a:buChar char="•"/>
              <a:tabLst>
                <a:tab pos="183515" algn="l"/>
              </a:tabLst>
            </a:pPr>
            <a:r>
              <a:rPr lang="en-US" dirty="0">
                <a:latin typeface="Calibri"/>
                <a:cs typeface="Calibri"/>
              </a:rPr>
              <a:t>KivIA is a Designated Inuit Organization pursuant to Article 39 of the </a:t>
            </a:r>
            <a:r>
              <a:rPr lang="en-US" i="1" dirty="0">
                <a:latin typeface="Calibri"/>
                <a:cs typeface="Calibri"/>
              </a:rPr>
              <a:t>Nunavut Agreement, </a:t>
            </a:r>
            <a:r>
              <a:rPr lang="en-US" dirty="0">
                <a:latin typeface="Calibri"/>
                <a:cs typeface="Calibri"/>
              </a:rPr>
              <a:t>and represents </a:t>
            </a:r>
            <a:r>
              <a:rPr dirty="0">
                <a:latin typeface="Calibri"/>
                <a:cs typeface="Calibri"/>
              </a:rPr>
              <a:t>Inuit</a:t>
            </a:r>
            <a:r>
              <a:rPr lang="en-US" dirty="0">
                <a:latin typeface="Calibri"/>
                <a:cs typeface="Calibri"/>
              </a:rPr>
              <a:t> beneficiaries of the </a:t>
            </a:r>
            <a:r>
              <a:rPr lang="en-US" i="1" dirty="0">
                <a:latin typeface="Calibri"/>
                <a:cs typeface="Calibri"/>
              </a:rPr>
              <a:t>Nunavut Agreement </a:t>
            </a:r>
            <a:r>
              <a:rPr lang="en-US" dirty="0">
                <a:latin typeface="Calibri"/>
                <a:cs typeface="Calibri"/>
              </a:rPr>
              <a:t>in the Kivalliq Region.</a:t>
            </a:r>
            <a:r>
              <a:rPr lang="en-CA" sz="1800" baseline="30000" dirty="0">
                <a:latin typeface="Calibri" panose="020F0502020204030204" pitchFamily="34" charset="0"/>
                <a:ea typeface="Times New Roman" panose="02020603050405020304" pitchFamily="18" charset="0"/>
              </a:rPr>
              <a:t> 1</a:t>
            </a:r>
            <a:endParaRPr lang="en-CA" sz="1800" spc="-10" baseline="30000" dirty="0">
              <a:latin typeface="Calibri"/>
              <a:ea typeface="Times New Roman" panose="02020603050405020304" pitchFamily="18" charset="0"/>
              <a:cs typeface="Calibri"/>
            </a:endParaRPr>
          </a:p>
          <a:p>
            <a:pPr marL="183515" marR="156210" indent="-171450">
              <a:lnSpc>
                <a:spcPct val="80000"/>
              </a:lnSpc>
              <a:spcBef>
                <a:spcPts val="505"/>
              </a:spcBef>
              <a:buFont typeface="Arial"/>
              <a:buChar char="•"/>
              <a:tabLst>
                <a:tab pos="183515" algn="l"/>
              </a:tabLst>
            </a:pPr>
            <a:r>
              <a:rPr lang="en-US" dirty="0" err="1">
                <a:latin typeface="Calibri"/>
                <a:cs typeface="Calibri"/>
              </a:rPr>
              <a:t>KivIA</a:t>
            </a:r>
            <a:r>
              <a:rPr lang="en-US" dirty="0">
                <a:latin typeface="Calibri"/>
                <a:cs typeface="Calibri"/>
              </a:rPr>
              <a:t> holds title to and manages surface Inuit Owned Lands in the Kivalliq Region.</a:t>
            </a:r>
          </a:p>
          <a:p>
            <a:pPr marL="184150" marR="81915" indent="-171450">
              <a:lnSpc>
                <a:spcPct val="80000"/>
              </a:lnSpc>
              <a:spcBef>
                <a:spcPts val="805"/>
              </a:spcBef>
              <a:buFont typeface="Arial"/>
              <a:buChar char="•"/>
              <a:tabLst>
                <a:tab pos="184150" algn="l"/>
              </a:tabLst>
            </a:pPr>
            <a:r>
              <a:rPr lang="en-US" dirty="0">
                <a:latin typeface="Calibri"/>
                <a:cs typeface="Calibri"/>
              </a:rPr>
              <a:t> The primary purpose of Inuit Owned Lands is to provide Inuit with rights in land that  </a:t>
            </a:r>
            <a:r>
              <a:rPr spc="-10" dirty="0">
                <a:latin typeface="Calibri"/>
                <a:cs typeface="Calibri"/>
              </a:rPr>
              <a:t>promote</a:t>
            </a:r>
            <a:r>
              <a:rPr lang="en-US" spc="-10" dirty="0">
                <a:latin typeface="Calibri"/>
                <a:cs typeface="Calibri"/>
              </a:rPr>
              <a:t> economic self-sufficiency in a manner</a:t>
            </a:r>
            <a:r>
              <a:rPr spc="-30" dirty="0">
                <a:latin typeface="Calibri"/>
                <a:cs typeface="Calibri"/>
              </a:rPr>
              <a:t> </a:t>
            </a:r>
            <a:r>
              <a:rPr lang="en-US" spc="-10" dirty="0">
                <a:latin typeface="Calibri"/>
                <a:cs typeface="Calibri"/>
              </a:rPr>
              <a:t>consistent</a:t>
            </a:r>
            <a:r>
              <a:rPr spc="-40" dirty="0">
                <a:latin typeface="Calibri"/>
                <a:cs typeface="Calibri"/>
              </a:rPr>
              <a:t> </a:t>
            </a:r>
            <a:r>
              <a:rPr lang="en-US" dirty="0">
                <a:latin typeface="Calibri"/>
                <a:cs typeface="Calibri"/>
              </a:rPr>
              <a:t>with the </a:t>
            </a:r>
            <a:r>
              <a:rPr spc="-10" dirty="0">
                <a:latin typeface="Calibri"/>
                <a:cs typeface="Calibri"/>
              </a:rPr>
              <a:t>cultural</a:t>
            </a:r>
            <a:r>
              <a:rPr spc="-35"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social</a:t>
            </a:r>
            <a:r>
              <a:rPr spc="-20" dirty="0">
                <a:latin typeface="Calibri"/>
                <a:cs typeface="Calibri"/>
              </a:rPr>
              <a:t> well-</a:t>
            </a:r>
            <a:r>
              <a:rPr dirty="0">
                <a:latin typeface="Calibri"/>
                <a:cs typeface="Calibri"/>
              </a:rPr>
              <a:t>being</a:t>
            </a:r>
            <a:r>
              <a:rPr spc="-20" dirty="0">
                <a:latin typeface="Calibri"/>
                <a:cs typeface="Calibri"/>
              </a:rPr>
              <a:t> </a:t>
            </a:r>
            <a:r>
              <a:rPr dirty="0">
                <a:latin typeface="Calibri"/>
                <a:cs typeface="Calibri"/>
              </a:rPr>
              <a:t>of</a:t>
            </a:r>
            <a:r>
              <a:rPr spc="-5" dirty="0">
                <a:latin typeface="Calibri"/>
                <a:cs typeface="Calibri"/>
              </a:rPr>
              <a:t> </a:t>
            </a:r>
            <a:r>
              <a:rPr spc="-10" dirty="0">
                <a:latin typeface="Calibri"/>
                <a:cs typeface="Calibri"/>
              </a:rPr>
              <a:t>Inuit </a:t>
            </a:r>
            <a:r>
              <a:rPr dirty="0">
                <a:latin typeface="Calibri"/>
                <a:cs typeface="Calibri"/>
              </a:rPr>
              <a:t>now</a:t>
            </a:r>
            <a:r>
              <a:rPr spc="-30" dirty="0">
                <a:latin typeface="Calibri"/>
                <a:cs typeface="Calibri"/>
              </a:rPr>
              <a:t> </a:t>
            </a:r>
            <a:r>
              <a:rPr dirty="0">
                <a:latin typeface="Calibri"/>
                <a:cs typeface="Calibri"/>
              </a:rPr>
              <a:t>and</a:t>
            </a:r>
            <a:r>
              <a:rPr spc="-45" dirty="0">
                <a:latin typeface="Calibri"/>
                <a:cs typeface="Calibri"/>
              </a:rPr>
              <a:t> </a:t>
            </a:r>
            <a:r>
              <a:rPr dirty="0">
                <a:latin typeface="Calibri"/>
                <a:cs typeface="Calibri"/>
              </a:rPr>
              <a:t>in</a:t>
            </a:r>
            <a:r>
              <a:rPr spc="-30" dirty="0">
                <a:latin typeface="Calibri"/>
                <a:cs typeface="Calibri"/>
              </a:rPr>
              <a:t> </a:t>
            </a:r>
            <a:r>
              <a:rPr dirty="0">
                <a:latin typeface="Calibri"/>
                <a:cs typeface="Calibri"/>
              </a:rPr>
              <a:t>the</a:t>
            </a:r>
            <a:r>
              <a:rPr spc="-20" dirty="0">
                <a:latin typeface="Calibri"/>
                <a:cs typeface="Calibri"/>
              </a:rPr>
              <a:t> </a:t>
            </a:r>
            <a:r>
              <a:rPr spc="-10" dirty="0">
                <a:latin typeface="Calibri"/>
                <a:cs typeface="Calibri"/>
              </a:rPr>
              <a:t>future.</a:t>
            </a:r>
            <a:r>
              <a:rPr lang="en-CA" sz="1800" baseline="30000" dirty="0">
                <a:latin typeface="Calibri" panose="020F0502020204030204" pitchFamily="34" charset="0"/>
                <a:ea typeface="Times New Roman" panose="02020603050405020304" pitchFamily="18" charset="0"/>
              </a:rPr>
              <a:t> 2</a:t>
            </a:r>
            <a:endParaRPr lang="en-US" spc="-10" dirty="0">
              <a:latin typeface="Calibri"/>
              <a:cs typeface="Calibri"/>
            </a:endParaRPr>
          </a:p>
          <a:p>
            <a:pPr marL="184150" marR="81915" indent="-171450">
              <a:lnSpc>
                <a:spcPct val="80000"/>
              </a:lnSpc>
              <a:spcBef>
                <a:spcPts val="805"/>
              </a:spcBef>
              <a:buFont typeface="Arial"/>
              <a:buChar char="•"/>
              <a:tabLst>
                <a:tab pos="184150" algn="l"/>
              </a:tabLst>
            </a:pPr>
            <a:r>
              <a:rPr lang="en-US" spc="-10" dirty="0">
                <a:latin typeface="Calibri"/>
                <a:cs typeface="Calibri"/>
              </a:rPr>
              <a:t>Our mandate is to:</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Manage surface Inuit Owned Lands in a manner that supports sustainable economic development opportunities for Inuit.</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Ensure that any economic development is done in an environmental and socially responsible manner that protects Inuit rights guaranteed under the </a:t>
            </a:r>
            <a:r>
              <a:rPr lang="en-US" i="1" spc="-10" dirty="0">
                <a:latin typeface="Calibri"/>
                <a:cs typeface="Calibri"/>
              </a:rPr>
              <a:t>Nunavut Agreement</a:t>
            </a:r>
            <a:r>
              <a:rPr lang="en-US" spc="-10" dirty="0">
                <a:latin typeface="Calibri"/>
                <a:cs typeface="Calibri"/>
              </a:rPr>
              <a:t>.</a:t>
            </a:r>
          </a:p>
        </p:txBody>
      </p:sp>
      <p:sp>
        <p:nvSpPr>
          <p:cNvPr id="5" name="TextBox 4"/>
          <p:cNvSpPr txBox="1"/>
          <p:nvPr/>
        </p:nvSpPr>
        <p:spPr>
          <a:xfrm>
            <a:off x="394838" y="5949225"/>
            <a:ext cx="2362200" cy="400110"/>
          </a:xfrm>
          <a:prstGeom prst="rect">
            <a:avLst/>
          </a:prstGeom>
          <a:noFill/>
        </p:spPr>
        <p:txBody>
          <a:bodyPr wrap="square" rtlCol="0">
            <a:spAutoFit/>
          </a:bodyPr>
          <a:lstStyle/>
          <a:p>
            <a:pPr marL="228600" indent="-228600">
              <a:buAutoNum type="arabicPeriod"/>
            </a:pPr>
            <a:r>
              <a:rPr lang="en-US" sz="1000" dirty="0"/>
              <a:t>Article 39 of the </a:t>
            </a:r>
            <a:r>
              <a:rPr lang="en-US" sz="1000" i="1" dirty="0"/>
              <a:t>Nunavut Agreement.</a:t>
            </a:r>
          </a:p>
          <a:p>
            <a:pPr marL="228600" indent="-228600">
              <a:buAutoNum type="arabicPeriod"/>
            </a:pPr>
            <a:r>
              <a:rPr lang="en-US" sz="1000" dirty="0"/>
              <a:t>Article 17 of the </a:t>
            </a:r>
            <a:r>
              <a:rPr lang="en-US" sz="1000" i="1" dirty="0"/>
              <a:t>Nunavut Agreement. </a:t>
            </a:r>
          </a:p>
        </p:txBody>
      </p:sp>
      <p:sp>
        <p:nvSpPr>
          <p:cNvPr id="8" name="object 3">
            <a:extLst>
              <a:ext uri="{FF2B5EF4-FFF2-40B4-BE49-F238E27FC236}">
                <a16:creationId xmlns:a16="http://schemas.microsoft.com/office/drawing/2014/main" id="{A374542A-776F-405E-833E-2204452C6DD3}"/>
              </a:ext>
            </a:extLst>
          </p:cNvPr>
          <p:cNvSpPr txBox="1"/>
          <p:nvPr/>
        </p:nvSpPr>
        <p:spPr>
          <a:xfrm>
            <a:off x="4696872" y="1043433"/>
            <a:ext cx="4335256" cy="4714239"/>
          </a:xfrm>
          <a:prstGeom prst="rect">
            <a:avLst/>
          </a:prstGeom>
        </p:spPr>
        <p:txBody>
          <a:bodyPr vert="horz" wrap="square" lIns="0" tIns="64135" rIns="0" bIns="0" rtlCol="0">
            <a:spAutoFit/>
          </a:bodyPr>
          <a:lstStyle/>
          <a:p>
            <a:pPr marL="342900" lvl="0" indent="-342900">
              <a:lnSpc>
                <a:spcPct val="80000"/>
              </a:lnSpc>
              <a:spcAft>
                <a:spcPts val="800"/>
              </a:spcAft>
              <a:buFont typeface="Arial" panose="020B0604020202020204" pitchFamily="34" charset="0"/>
              <a:buChar char="•"/>
              <a:tabLst>
                <a:tab pos="183515" algn="l"/>
                <a:tab pos="457200" algn="l"/>
              </a:tabLst>
            </a:pPr>
            <a:r>
              <a:rPr lang="en-US" sz="1400" b="1" kern="1200" dirty="0" err="1">
                <a:effectLst/>
                <a:ea typeface="Times New Roman" panose="02020603050405020304" pitchFamily="18" charset="0"/>
                <a:cs typeface="Calibri" panose="020F0502020204030204" pitchFamily="34" charset="0"/>
              </a:rPr>
              <a:t>ᑭᕙᓪᓕᖅ</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ᑲᑐᔾᔨᖃᑎᒌᒃᑯᑦ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ᓇᓗᓇᐃᖅᑕᐅᓯᒪᓂᖃᕐᒪᑦ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ᑲᑐᔾᔨᖃᑎᒌᖏᓐᓂᒃ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ᒪᓕᒃᖢᒍ</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ᑎᑎᕋᖅᓯᒪᓂᖅ</a:t>
            </a:r>
            <a:r>
              <a:rPr lang="en-US" sz="1400" b="1" kern="1200" dirty="0">
                <a:effectLst/>
                <a:ea typeface="Times New Roman" panose="02020603050405020304" pitchFamily="18" charset="0"/>
                <a:cs typeface="Calibri" panose="020F0502020204030204" pitchFamily="34" charset="0"/>
              </a:rPr>
              <a:t> 39 </a:t>
            </a:r>
            <a:r>
              <a:rPr lang="en-US" sz="1400" b="1" i="1" kern="1200" dirty="0" err="1">
                <a:effectLst/>
                <a:ea typeface="Times New Roman" panose="02020603050405020304" pitchFamily="18" charset="0"/>
                <a:cs typeface="Calibri" panose="020F0502020204030204" pitchFamily="34" charset="0"/>
              </a:rPr>
              <a:t>ᓄᓇᕗᑦ</a:t>
            </a:r>
            <a:r>
              <a:rPr lang="en-US" sz="1400" b="1" i="1" kern="1200" dirty="0">
                <a:effectLst/>
                <a:ea typeface="Times New Roman" panose="02020603050405020304" pitchFamily="18" charset="0"/>
                <a:cs typeface="Calibri" panose="020F0502020204030204" pitchFamily="34" charset="0"/>
              </a:rPr>
              <a:t> </a:t>
            </a:r>
            <a:r>
              <a:rPr lang="en-US" sz="1400" b="1" i="1" kern="1200" dirty="0" err="1">
                <a:effectLst/>
                <a:ea typeface="Times New Roman" panose="02020603050405020304" pitchFamily="18" charset="0"/>
                <a:cs typeface="Calibri" panose="020F0502020204030204" pitchFamily="34" charset="0"/>
              </a:rPr>
              <a:t>ᐊᖏᕈᑎᖓᑕ</a:t>
            </a:r>
            <a:r>
              <a:rPr lang="en-US" sz="1400" b="1" i="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ᐃᓗᐊᓂ</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ᐊᒻᒪ</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ᑭᒡᒐᖅᑐᐃᕙᒃᖢᑎᒃ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ᐃᓄᖕᓂ</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ᓄᓇᕗᑖᕈᑎᖃᖅᑐᓂᒃ</a:t>
            </a:r>
            <a:r>
              <a:rPr lang="en-US" sz="1400" b="1" kern="1200" dirty="0">
                <a:effectLst/>
                <a:ea typeface="Times New Roman" panose="02020603050405020304" pitchFamily="18" charset="0"/>
                <a:cs typeface="Calibri" panose="020F0502020204030204" pitchFamily="34" charset="0"/>
              </a:rPr>
              <a:t> </a:t>
            </a:r>
            <a:r>
              <a:rPr lang="en-US" sz="1400" b="1" i="1" kern="1200" dirty="0" err="1">
                <a:effectLst/>
                <a:ea typeface="Times New Roman" panose="02020603050405020304" pitchFamily="18" charset="0"/>
                <a:cs typeface="Calibri" panose="020F0502020204030204" pitchFamily="34" charset="0"/>
              </a:rPr>
              <a:t>ᓄᓇᕗᑦ</a:t>
            </a:r>
            <a:r>
              <a:rPr lang="en-US" sz="1400" b="1" i="1" kern="1200" dirty="0">
                <a:effectLst/>
                <a:ea typeface="Times New Roman" panose="02020603050405020304" pitchFamily="18" charset="0"/>
                <a:cs typeface="Calibri" panose="020F0502020204030204" pitchFamily="34" charset="0"/>
              </a:rPr>
              <a:t> </a:t>
            </a:r>
            <a:r>
              <a:rPr lang="en-US" sz="1400" b="1" i="1" kern="1200" dirty="0" err="1">
                <a:effectLst/>
                <a:ea typeface="Times New Roman" panose="02020603050405020304" pitchFamily="18" charset="0"/>
                <a:cs typeface="Calibri" panose="020F0502020204030204" pitchFamily="34" charset="0"/>
              </a:rPr>
              <a:t>ᐊᖏᕈᖓᓂᒃ</a:t>
            </a:r>
            <a:r>
              <a:rPr lang="en-US" sz="1400" b="1" i="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ᑭᕙᓪᓕᐅᑉ</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ᐃᓗᐊᓂ</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Times New Roman" panose="02020603050405020304" pitchFamily="18" charset="0"/>
              </a:rPr>
              <a:t>KivIA</a:t>
            </a:r>
            <a:r>
              <a:rPr lang="en-US" sz="1400" b="1" kern="1200" dirty="0">
                <a:effectLst/>
                <a:ea typeface="Times New Roman" panose="02020603050405020304" pitchFamily="18" charset="0"/>
                <a:cs typeface="Times New Roman" panose="02020603050405020304" pitchFamily="18" charset="0"/>
              </a:rPr>
              <a:t> is a </a:t>
            </a:r>
            <a:r>
              <a:rPr lang="en-CA" sz="1400" b="1" kern="1200" baseline="30000" dirty="0">
                <a:effectLst/>
                <a:ea typeface="Times New Roman" panose="02020603050405020304" pitchFamily="18" charset="0"/>
                <a:cs typeface="Times New Roman" panose="02020603050405020304" pitchFamily="18" charset="0"/>
              </a:rPr>
              <a:t>1</a:t>
            </a:r>
            <a:endParaRPr lang="en-CA" sz="1400" b="1" kern="100" dirty="0">
              <a:effectLst/>
              <a:ea typeface="Aptos" panose="020B0004020202020204" pitchFamily="34" charset="0"/>
              <a:cs typeface="Times New Roman" panose="02020603050405020304" pitchFamily="18" charset="0"/>
            </a:endParaRPr>
          </a:p>
          <a:p>
            <a:pPr marL="342900" lvl="0" indent="-342900">
              <a:lnSpc>
                <a:spcPct val="80000"/>
              </a:lnSpc>
              <a:spcAft>
                <a:spcPts val="800"/>
              </a:spcAft>
              <a:buFont typeface="Arial" panose="020B0604020202020204" pitchFamily="34" charset="0"/>
              <a:buChar char="•"/>
              <a:tabLst>
                <a:tab pos="183515" algn="l"/>
                <a:tab pos="457200" algn="l"/>
              </a:tabLst>
            </a:pPr>
            <a:r>
              <a:rPr lang="en-US" sz="1400" b="1" kern="1200" dirty="0" err="1">
                <a:effectLst/>
                <a:ea typeface="Times New Roman" panose="02020603050405020304" pitchFamily="18" charset="0"/>
                <a:cs typeface="Calibri" panose="020F0502020204030204" pitchFamily="34" charset="0"/>
              </a:rPr>
              <a:t>ᑭᕙᓪᓕᖅ</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ᑲᑐᔾᔨᖃᑎᒌᒃᑯᑦ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ᑎᒍᒥᐊᖅᑎᐅᖕᒪᑕ</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ᐊᒻᒪ</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ᐊᐅᓚᑦᑎᑉᓗᑎᒃ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ᖄᖓᓂ</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ᓄᓇᖁᑎᖏᓐᓂᒃ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ᑭᕙᓪᓕᐅᑉ</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ᐃᓗᐊᓂ</a:t>
            </a:r>
            <a:r>
              <a:rPr lang="en-US" sz="1400" b="1" kern="1200" dirty="0">
                <a:effectLst/>
                <a:ea typeface="Times New Roman" panose="02020603050405020304" pitchFamily="18" charset="0"/>
                <a:cs typeface="Calibri" panose="020F0502020204030204" pitchFamily="34" charset="0"/>
              </a:rPr>
              <a:t>. </a:t>
            </a:r>
            <a:endParaRPr lang="en-CA" sz="1400" b="1" kern="100" dirty="0">
              <a:effectLst/>
              <a:ea typeface="Aptos" panose="020B0004020202020204" pitchFamily="34" charset="0"/>
              <a:cs typeface="Times New Roman" panose="02020603050405020304" pitchFamily="18" charset="0"/>
            </a:endParaRPr>
          </a:p>
          <a:p>
            <a:pPr marL="342900" lvl="0" indent="-342900">
              <a:lnSpc>
                <a:spcPct val="80000"/>
              </a:lnSpc>
              <a:spcAft>
                <a:spcPts val="800"/>
              </a:spcAft>
              <a:buFont typeface="Arial" panose="020B0604020202020204" pitchFamily="34" charset="0"/>
              <a:buChar char="•"/>
              <a:tabLst>
                <a:tab pos="183515" algn="l"/>
                <a:tab pos="457200" algn="l"/>
              </a:tabLst>
            </a:pPr>
            <a:r>
              <a:rPr lang="en-CA" sz="1400" b="1" kern="1200" dirty="0">
                <a:effectLst/>
                <a:ea typeface="Times New Roman" panose="02020603050405020304" pitchFamily="18" charset="0"/>
                <a:cs typeface="Times New Roman" panose="02020603050405020304" pitchFamily="18" charset="0"/>
              </a:rPr>
              <a:t> </a:t>
            </a:r>
            <a:r>
              <a:rPr lang="en-US" sz="1400" b="1" kern="1200" dirty="0" err="1">
                <a:effectLst/>
                <a:ea typeface="Times New Roman" panose="02020603050405020304" pitchFamily="18" charset="0"/>
                <a:cs typeface="Calibri" panose="020F0502020204030204" pitchFamily="34" charset="0"/>
              </a:rPr>
              <a:t>ᐱᒻᒪᕆᐅᓂᖅᐹᕆᔭᖓᑦ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ᐱᔾᔪᑎᖓᑦ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ᓄᓇᖁᑎᖃᕐᓂᖏᑦ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ᓇᖕᒥᓂᖅ</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ᑕᐃᒫᒃ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ᐊᑐᐃᓐᓇᐅᑎᑦᑎᓂᐊᕐᒪᑕ</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ᐱᔪᓐᓇᐅᑎᓂᒃ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ᓄᓇᓂᒃ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ᓴᖅᑭᔮᕈᑕᐅᓯᒪᔪᓂᒃ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ᐱᕚᓪᓕᕈᑎᒃᓴᓂᒃ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ᓇᖕᒥᓂᖅ-ᐱᒪᔪᓐᓇᕐᓗᑎᒃ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ᑕᐃᒪᓐᓇ</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ᒪᓕᑦᑎᐊᖅᑐᓂᒃ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ᐃᓕᖅᑯᓯᓂᒃ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ᐊᒻᒪ</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ᐃᓅᓯᓕᕆᓂᖃᑦᑎᐊᕈᓐᓇᕐᓗᑎᒃ</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ᐃᓄᐃᑦ</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ᒫᓐᓇᐅᔪᖅ</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ᐊᒻᒪ</a:t>
            </a:r>
            <a:r>
              <a:rPr lang="en-US" sz="1400" b="1" kern="1200" dirty="0">
                <a:effectLst/>
                <a:ea typeface="Times New Roman" panose="02020603050405020304" pitchFamily="18" charset="0"/>
                <a:cs typeface="Calibri" panose="020F0502020204030204" pitchFamily="34" charset="0"/>
              </a:rPr>
              <a:t> </a:t>
            </a:r>
            <a:r>
              <a:rPr lang="en-US" sz="1400" b="1" kern="1200" dirty="0" err="1">
                <a:effectLst/>
                <a:ea typeface="Times New Roman" panose="02020603050405020304" pitchFamily="18" charset="0"/>
                <a:cs typeface="Calibri" panose="020F0502020204030204" pitchFamily="34" charset="0"/>
              </a:rPr>
              <a:t>ᓯᕗᓂᕐᒥ</a:t>
            </a:r>
            <a:r>
              <a:rPr lang="en-US" sz="1400" b="1" kern="1200" dirty="0">
                <a:effectLst/>
                <a:ea typeface="Times New Roman" panose="02020603050405020304" pitchFamily="18" charset="0"/>
                <a:cs typeface="Calibri" panose="020F0502020204030204" pitchFamily="34" charset="0"/>
              </a:rPr>
              <a:t>. </a:t>
            </a:r>
            <a:r>
              <a:rPr lang="en-CA" sz="1400" b="1" kern="1200" baseline="30000" dirty="0">
                <a:effectLst/>
                <a:ea typeface="Times New Roman" panose="02020603050405020304" pitchFamily="18" charset="0"/>
                <a:cs typeface="Times New Roman" panose="02020603050405020304" pitchFamily="18" charset="0"/>
              </a:rPr>
              <a:t>2</a:t>
            </a:r>
            <a:endParaRPr lang="en-CA" sz="1400" b="1" kern="100" dirty="0">
              <a:effectLst/>
              <a:ea typeface="Aptos" panose="020B0004020202020204" pitchFamily="34" charset="0"/>
              <a:cs typeface="Times New Roman" panose="02020603050405020304" pitchFamily="18" charset="0"/>
            </a:endParaRPr>
          </a:p>
          <a:p>
            <a:pPr marL="342900" lvl="0" indent="-342900">
              <a:lnSpc>
                <a:spcPct val="80000"/>
              </a:lnSpc>
              <a:spcAft>
                <a:spcPts val="800"/>
              </a:spcAft>
              <a:buFont typeface="Arial" panose="020B0604020202020204" pitchFamily="34" charset="0"/>
              <a:buChar char="•"/>
              <a:tabLst>
                <a:tab pos="184150" algn="l"/>
                <a:tab pos="457200" algn="l"/>
              </a:tabLst>
            </a:pPr>
            <a:r>
              <a:rPr lang="en-US" sz="1400" b="1" kern="1200" spc="-10" dirty="0" err="1">
                <a:effectLst/>
                <a:ea typeface="Times New Roman" panose="02020603050405020304" pitchFamily="18" charset="0"/>
                <a:cs typeface="Calibri" panose="020F0502020204030204" pitchFamily="34" charset="0"/>
              </a:rPr>
              <a:t>ᐱᔪᓐᓇᕐᓂᖃᖅᐳᒍᑦ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ᐅᑯᓂᖓ</a:t>
            </a:r>
            <a:r>
              <a:rPr lang="en-US" sz="1400" b="1" kern="1200" spc="-10" dirty="0">
                <a:effectLst/>
                <a:ea typeface="Times New Roman" panose="02020603050405020304" pitchFamily="18" charset="0"/>
                <a:cs typeface="Calibri" panose="020F0502020204030204" pitchFamily="34" charset="0"/>
              </a:rPr>
              <a:t>: </a:t>
            </a:r>
            <a:endParaRPr lang="en-CA" sz="1400" b="1" kern="100" dirty="0">
              <a:effectLst/>
              <a:ea typeface="Aptos" panose="020B0004020202020204" pitchFamily="34" charset="0"/>
              <a:cs typeface="Times New Roman" panose="02020603050405020304" pitchFamily="18" charset="0"/>
            </a:endParaRPr>
          </a:p>
          <a:p>
            <a:pPr marL="342900" lvl="0" indent="-342900">
              <a:lnSpc>
                <a:spcPct val="80000"/>
              </a:lnSpc>
              <a:spcAft>
                <a:spcPts val="800"/>
              </a:spcAft>
              <a:buFont typeface="Wingdings" panose="05000000000000000000" pitchFamily="2" charset="2"/>
              <a:buChar char=""/>
              <a:tabLst>
                <a:tab pos="184150" algn="l"/>
                <a:tab pos="457200" algn="l"/>
              </a:tabLst>
            </a:pPr>
            <a:r>
              <a:rPr lang="en-US" sz="1400" b="1" kern="1200" spc="-10" dirty="0" err="1">
                <a:effectLst/>
                <a:ea typeface="Times New Roman" panose="02020603050405020304" pitchFamily="18" charset="0"/>
                <a:cs typeface="Calibri" panose="020F0502020204030204" pitchFamily="34" charset="0"/>
              </a:rPr>
              <a:t>ᐊᐅᓚᑦᑎᓂᖅ</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ᐃᓄᐃᑦ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ᓄᓇᖁᑎᖏᓐᓂᒃ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ᑕᐃᒫᒃ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ᐃᑲᔪᖅᑐᐃᓂᐊᖅᑐᒥᒃ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ᑲᔪᓰᓐᓇᕈᓐᓇᖅᑐᓂᒃ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ᐱᕚᓪᓕᕈᑎᒃᓴᓂᒃ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ᐱᕙᓪᓕᐊᑎᑦᑎᓂᕐᒥᒃ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ᐱᕕᒃᓴᓂᒃ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ᐃᓄᖕᓄᑦ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ᑐᕌᖓᔪᓄᑦ</a:t>
            </a:r>
            <a:r>
              <a:rPr lang="en-US" sz="1400" b="1" kern="1200" spc="-10" dirty="0">
                <a:effectLst/>
                <a:ea typeface="Times New Roman" panose="02020603050405020304" pitchFamily="18" charset="0"/>
                <a:cs typeface="Calibri" panose="020F0502020204030204" pitchFamily="34" charset="0"/>
              </a:rPr>
              <a:t>. </a:t>
            </a:r>
            <a:endParaRPr lang="en-CA" sz="1400" b="1" kern="100" dirty="0">
              <a:effectLst/>
              <a:ea typeface="Aptos" panose="020B0004020202020204" pitchFamily="34" charset="0"/>
              <a:cs typeface="Times New Roman" panose="02020603050405020304" pitchFamily="18" charset="0"/>
            </a:endParaRPr>
          </a:p>
          <a:p>
            <a:r>
              <a:rPr lang="en-US" sz="1400" b="1" kern="1200" spc="-10" dirty="0" err="1">
                <a:effectLst/>
                <a:ea typeface="Times New Roman" panose="02020603050405020304" pitchFamily="18" charset="0"/>
                <a:cs typeface="Calibri" panose="020F0502020204030204" pitchFamily="34" charset="0"/>
              </a:rPr>
              <a:t>ᖃᓄᐃᑦᑐᑐᐃᓐᓇᕐᓂᒃ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ᐱᕚᓪᓕᕈᑎᒃᓴᓂᒃ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ᐱᕙᓪᓕᐊᑎᑦᑎᓂᖅ</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ᐱᓕᕆᐊᕆᔭᐅᑦᑎᐊᕋᓗᐊᕐᒪᖔᑕ</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ᐊᕙᑎᓕᕆᓂᒃᑯᑦ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ᐊᒻᒪ</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ᐃᓅᓯᓕᕆᓂᒃᑯ</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ᑕᐃᒪᓐᓇ</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ᓴᐳᔾᔭᐅᓗᑎᒃ</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ᐃᓄᐃᑦ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ᐱᔪᓐᓇᐅᑎᖏᑦ</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ᓇᓗᓇᐃᖅᓯᒪᓪᓚᑦᑖᖅᑐᖅ</a:t>
            </a:r>
            <a:r>
              <a:rPr lang="en-US" sz="1400" b="1" kern="1200" spc="-10" dirty="0">
                <a:effectLst/>
                <a:ea typeface="Times New Roman" panose="02020603050405020304" pitchFamily="18" charset="0"/>
                <a:cs typeface="Calibri" panose="020F0502020204030204" pitchFamily="34" charset="0"/>
              </a:rPr>
              <a:t> </a:t>
            </a:r>
            <a:r>
              <a:rPr lang="en-US" sz="1400" b="1" kern="1200" spc="-10" dirty="0" err="1">
                <a:effectLst/>
                <a:ea typeface="Times New Roman" panose="02020603050405020304" pitchFamily="18" charset="0"/>
                <a:cs typeface="Calibri" panose="020F0502020204030204" pitchFamily="34" charset="0"/>
              </a:rPr>
              <a:t>ᐊᑖᒍᑦ</a:t>
            </a:r>
            <a:r>
              <a:rPr lang="en-US" sz="1400" b="1" kern="1200" spc="-10" dirty="0">
                <a:effectLst/>
                <a:ea typeface="Times New Roman" panose="02020603050405020304" pitchFamily="18" charset="0"/>
                <a:cs typeface="Calibri" panose="020F0502020204030204" pitchFamily="34" charset="0"/>
              </a:rPr>
              <a:t> </a:t>
            </a:r>
            <a:r>
              <a:rPr lang="en-US" sz="1400" b="1" i="1" kern="1200" spc="-10" dirty="0" err="1">
                <a:effectLst/>
                <a:ea typeface="Times New Roman" panose="02020603050405020304" pitchFamily="18" charset="0"/>
                <a:cs typeface="Calibri" panose="020F0502020204030204" pitchFamily="34" charset="0"/>
              </a:rPr>
              <a:t>ᓄᓇᕗᑦ</a:t>
            </a:r>
            <a:r>
              <a:rPr lang="en-US" sz="1400" b="1" i="1" kern="1200" spc="-10" dirty="0">
                <a:effectLst/>
                <a:ea typeface="Times New Roman" panose="02020603050405020304" pitchFamily="18" charset="0"/>
                <a:cs typeface="Calibri" panose="020F0502020204030204" pitchFamily="34" charset="0"/>
              </a:rPr>
              <a:t> </a:t>
            </a:r>
            <a:r>
              <a:rPr lang="en-US" sz="1400" b="1" i="1" kern="1200" spc="-10" dirty="0" err="1">
                <a:effectLst/>
                <a:ea typeface="Times New Roman" panose="02020603050405020304" pitchFamily="18" charset="0"/>
                <a:cs typeface="Calibri" panose="020F0502020204030204" pitchFamily="34" charset="0"/>
              </a:rPr>
              <a:t>ᐊᖑᕈᑎᖓᒍᑦ</a:t>
            </a:r>
            <a:r>
              <a:rPr lang="en-US" sz="1400" b="1" kern="1200" spc="-10" dirty="0">
                <a:effectLst/>
                <a:ea typeface="Times New Roman" panose="02020603050405020304" pitchFamily="18" charset="0"/>
                <a:cs typeface="Calibri" panose="020F0502020204030204" pitchFamily="34" charset="0"/>
              </a:rPr>
              <a:t>.</a:t>
            </a:r>
            <a:endParaRPr lang="en-US" sz="1400" b="1" spc="-10" dirty="0">
              <a:cs typeface="Calibri"/>
            </a:endParaRPr>
          </a:p>
        </p:txBody>
      </p:sp>
      <p:sp>
        <p:nvSpPr>
          <p:cNvPr id="9" name="TextBox 8">
            <a:extLst>
              <a:ext uri="{FF2B5EF4-FFF2-40B4-BE49-F238E27FC236}">
                <a16:creationId xmlns:a16="http://schemas.microsoft.com/office/drawing/2014/main" id="{6633C518-A9C1-9BEC-7929-92112E04A894}"/>
              </a:ext>
            </a:extLst>
          </p:cNvPr>
          <p:cNvSpPr txBox="1"/>
          <p:nvPr/>
        </p:nvSpPr>
        <p:spPr>
          <a:xfrm>
            <a:off x="4941277" y="5928322"/>
            <a:ext cx="2362200" cy="369332"/>
          </a:xfrm>
          <a:prstGeom prst="rect">
            <a:avLst/>
          </a:prstGeom>
          <a:noFill/>
        </p:spPr>
        <p:txBody>
          <a:bodyPr wrap="square" rtlCol="0">
            <a:spAutoFit/>
          </a:bodyPr>
          <a:lstStyle/>
          <a:p>
            <a:pPr marL="342900" lvl="0" indent="-342900">
              <a:buFont typeface="+mj-lt"/>
              <a:buAutoNum type="arabicPeriod"/>
              <a:tabLst>
                <a:tab pos="457200" algn="l"/>
              </a:tabLst>
            </a:pPr>
            <a:r>
              <a:rPr lang="en-US" sz="900" kern="1200" dirty="0" err="1">
                <a:effectLst/>
                <a:latin typeface="Gadugi" panose="020B0502040204020203" pitchFamily="34" charset="0"/>
                <a:ea typeface="Times New Roman" panose="02020603050405020304" pitchFamily="18" charset="0"/>
                <a:cs typeface="Times New Roman" panose="02020603050405020304" pitchFamily="18" charset="0"/>
              </a:rPr>
              <a:t>ᑎᑎᕋᖅᓯᒪᓂᖅ</a:t>
            </a:r>
            <a:r>
              <a:rPr lang="en-US" sz="9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US" sz="900" kern="1200" dirty="0">
                <a:effectLst/>
                <a:latin typeface="Aptos" panose="020B0004020202020204" pitchFamily="34" charset="0"/>
                <a:ea typeface="Times New Roman" panose="02020603050405020304" pitchFamily="18" charset="0"/>
                <a:cs typeface="Times New Roman" panose="02020603050405020304" pitchFamily="18" charset="0"/>
              </a:rPr>
              <a:t>39 </a:t>
            </a:r>
            <a:r>
              <a:rPr lang="en-US" sz="900" i="1" kern="1200" dirty="0" err="1">
                <a:effectLst/>
                <a:latin typeface="Gadugi" panose="020B0502040204020203" pitchFamily="34" charset="0"/>
                <a:ea typeface="Times New Roman" panose="02020603050405020304" pitchFamily="18" charset="0"/>
                <a:cs typeface="Times New Roman" panose="02020603050405020304" pitchFamily="18" charset="0"/>
              </a:rPr>
              <a:t>ᓄᓇᕗᑦ</a:t>
            </a:r>
            <a:r>
              <a:rPr lang="en-US" sz="900"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US" sz="900" i="1" kern="1200" dirty="0" err="1">
                <a:effectLst/>
                <a:latin typeface="Gadugi" panose="020B0502040204020203" pitchFamily="34" charset="0"/>
                <a:ea typeface="Times New Roman" panose="02020603050405020304" pitchFamily="18" charset="0"/>
                <a:cs typeface="Times New Roman" panose="02020603050405020304" pitchFamily="18" charset="0"/>
              </a:rPr>
              <a:t>ᐊᖏᕈᑎᖓᓂᒃ</a:t>
            </a:r>
            <a:r>
              <a:rPr lang="en-US" sz="900" i="1" kern="1200" dirty="0">
                <a:effectLst/>
                <a:latin typeface="Gadugi" panose="020B0502040204020203" pitchFamily="34" charset="0"/>
                <a:ea typeface="Times New Roman" panose="02020603050405020304" pitchFamily="18" charset="0"/>
                <a:cs typeface="Times New Roman" panose="02020603050405020304" pitchFamily="18" charset="0"/>
              </a:rPr>
              <a:t>. </a:t>
            </a:r>
            <a:endParaRPr lang="en-CA" sz="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en-US" sz="900" kern="1200" dirty="0" err="1">
                <a:effectLst/>
                <a:latin typeface="Gadugi" panose="020B0502040204020203" pitchFamily="34" charset="0"/>
                <a:ea typeface="Times New Roman" panose="02020603050405020304" pitchFamily="18" charset="0"/>
                <a:cs typeface="Times New Roman" panose="02020603050405020304" pitchFamily="18" charset="0"/>
              </a:rPr>
              <a:t>ᑎᑎᕋᖅᓯᒪᓂᖅ</a:t>
            </a:r>
            <a:r>
              <a:rPr lang="en-US" sz="9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US" sz="900" kern="1200" dirty="0">
                <a:effectLst/>
                <a:latin typeface="Aptos" panose="020B0004020202020204" pitchFamily="34" charset="0"/>
                <a:ea typeface="Times New Roman" panose="02020603050405020304" pitchFamily="18" charset="0"/>
                <a:cs typeface="Times New Roman" panose="02020603050405020304" pitchFamily="18" charset="0"/>
              </a:rPr>
              <a:t>17 </a:t>
            </a:r>
            <a:r>
              <a:rPr lang="en-US" sz="900" i="1" kern="1200" dirty="0" err="1">
                <a:effectLst/>
                <a:latin typeface="Gadugi" panose="020B0502040204020203" pitchFamily="34" charset="0"/>
                <a:ea typeface="Times New Roman" panose="02020603050405020304" pitchFamily="18" charset="0"/>
                <a:cs typeface="Times New Roman" panose="02020603050405020304" pitchFamily="18" charset="0"/>
              </a:rPr>
              <a:t>ᓄᓇᕗᑦ</a:t>
            </a:r>
            <a:r>
              <a:rPr lang="en-US" sz="900"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US" sz="900" i="1" kern="1200" dirty="0" err="1">
                <a:effectLst/>
                <a:latin typeface="Gadugi" panose="020B0502040204020203" pitchFamily="34" charset="0"/>
                <a:ea typeface="Times New Roman" panose="02020603050405020304" pitchFamily="18" charset="0"/>
                <a:cs typeface="Times New Roman" panose="02020603050405020304" pitchFamily="18" charset="0"/>
              </a:rPr>
              <a:t>ᐊᖏᕈᑎᖓᓂᒃ</a:t>
            </a:r>
            <a:r>
              <a:rPr lang="en-US" sz="900" i="1" kern="1200" dirty="0">
                <a:effectLst/>
                <a:latin typeface="Gadugi" panose="020B0502040204020203" pitchFamily="34" charset="0"/>
                <a:ea typeface="Times New Roman" panose="02020603050405020304" pitchFamily="18" charset="0"/>
                <a:cs typeface="Times New Roman" panose="02020603050405020304" pitchFamily="18" charset="0"/>
              </a:rPr>
              <a:t>.</a:t>
            </a:r>
            <a:endParaRPr lang="en-CA" sz="9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object 2">
            <a:extLst>
              <a:ext uri="{FF2B5EF4-FFF2-40B4-BE49-F238E27FC236}">
                <a16:creationId xmlns:a16="http://schemas.microsoft.com/office/drawing/2014/main" id="{A13A3A38-FEFE-C69C-BD23-22864294B966}"/>
              </a:ext>
            </a:extLst>
          </p:cNvPr>
          <p:cNvSpPr txBox="1">
            <a:spLocks/>
          </p:cNvSpPr>
          <p:nvPr/>
        </p:nvSpPr>
        <p:spPr>
          <a:xfrm>
            <a:off x="4800600" y="561624"/>
            <a:ext cx="4419600" cy="307135"/>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8890">
              <a:lnSpc>
                <a:spcPts val="2270"/>
              </a:lnSpc>
            </a:pPr>
            <a:r>
              <a:rPr lang="en-US" sz="2000" b="1" kern="1200" spc="-30" dirty="0" err="1">
                <a:effectLst/>
                <a:latin typeface="Gadugi" panose="020B0502040204020203" pitchFamily="34" charset="0"/>
                <a:ea typeface="Times New Roman" panose="02020603050405020304" pitchFamily="18" charset="0"/>
                <a:cs typeface="Calibri Light" panose="020F0302020204030204" pitchFamily="34" charset="0"/>
              </a:rPr>
              <a:t>ᐱᔪᓐᓇᕐᓂᕆᔭᕗᑦ</a:t>
            </a:r>
            <a:r>
              <a:rPr lang="en-US" sz="2000" b="1" kern="1200" spc="-30" dirty="0">
                <a:effectLst/>
                <a:latin typeface="Gadugi" panose="020B0502040204020203" pitchFamily="34" charset="0"/>
                <a:ea typeface="Times New Roman" panose="02020603050405020304" pitchFamily="18" charset="0"/>
                <a:cs typeface="Calibri Light" panose="020F0302020204030204" pitchFamily="34" charset="0"/>
              </a:rPr>
              <a:t> </a:t>
            </a:r>
            <a:r>
              <a:rPr lang="en-US" sz="2000" b="1" kern="1200" spc="-30" dirty="0" err="1">
                <a:effectLst/>
                <a:latin typeface="Gadugi" panose="020B0502040204020203" pitchFamily="34" charset="0"/>
                <a:ea typeface="Times New Roman" panose="02020603050405020304" pitchFamily="18" charset="0"/>
                <a:cs typeface="Calibri Light" panose="020F0302020204030204" pitchFamily="34" charset="0"/>
              </a:rPr>
              <a:t>ᐊᒻᒪ</a:t>
            </a:r>
            <a:r>
              <a:rPr lang="en-US" sz="2000" b="1" kern="1200" spc="-30" dirty="0">
                <a:effectLst/>
                <a:latin typeface="Gadugi" panose="020B0502040204020203" pitchFamily="34" charset="0"/>
                <a:ea typeface="Times New Roman" panose="02020603050405020304" pitchFamily="18" charset="0"/>
                <a:cs typeface="Calibri Light" panose="020F0302020204030204" pitchFamily="34" charset="0"/>
              </a:rPr>
              <a:t> </a:t>
            </a:r>
            <a:r>
              <a:rPr lang="en-US" sz="2000" b="1" kern="1200" spc="-30" dirty="0" err="1">
                <a:effectLst/>
                <a:latin typeface="Gadugi" panose="020B0502040204020203" pitchFamily="34" charset="0"/>
                <a:ea typeface="Times New Roman" panose="02020603050405020304" pitchFamily="18" charset="0"/>
                <a:cs typeface="Calibri Light" panose="020F0302020204030204" pitchFamily="34" charset="0"/>
              </a:rPr>
              <a:t>ᐱᓇᓱᐊᖅᑕᕗᑦ</a:t>
            </a:r>
            <a:r>
              <a:rPr lang="en-US" sz="2000" b="1" kern="1200" spc="-30" dirty="0">
                <a:effectLst/>
                <a:latin typeface="Gadugi" panose="020B0502040204020203" pitchFamily="34" charset="0"/>
                <a:ea typeface="Times New Roman" panose="02020603050405020304" pitchFamily="18" charset="0"/>
                <a:cs typeface="Calibri Light" panose="020F0302020204030204" pitchFamily="34" charset="0"/>
              </a:rPr>
              <a:t> </a:t>
            </a:r>
            <a:endParaRPr lang="en-CA" sz="2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0" y="838200"/>
            <a:ext cx="3559810" cy="882357"/>
          </a:xfrm>
          <a:prstGeom prst="rect">
            <a:avLst/>
          </a:prstGeom>
        </p:spPr>
        <p:txBody>
          <a:bodyPr vert="horz" wrap="square" lIns="0" tIns="12065" rIns="0" bIns="0" rtlCol="0">
            <a:spAutoFit/>
          </a:bodyPr>
          <a:lstStyle/>
          <a:p>
            <a:pPr marL="12700" algn="ctr">
              <a:lnSpc>
                <a:spcPts val="2270"/>
              </a:lnSpc>
            </a:pPr>
            <a:r>
              <a:rPr lang="en-US" sz="1800" b="1" kern="1200" spc="-10" dirty="0" err="1">
                <a:effectLst/>
                <a:latin typeface="Gadugi" panose="020B0502040204020203" pitchFamily="34" charset="0"/>
                <a:ea typeface="+mj-ea"/>
                <a:cs typeface="Calibri Light" panose="020F0302020204030204" pitchFamily="34" charset="0"/>
              </a:rPr>
              <a:t>ᑭᕙᓪᓕᖅ</a:t>
            </a:r>
            <a:r>
              <a:rPr lang="en-US" sz="1800" b="1" kern="1200" spc="-10" dirty="0">
                <a:effectLst/>
                <a:latin typeface="Gadugi" panose="020B0502040204020203" pitchFamily="34" charset="0"/>
                <a:ea typeface="+mj-ea"/>
                <a:cs typeface="Calibri Light" panose="020F0302020204030204" pitchFamily="34" charset="0"/>
              </a:rPr>
              <a:t> </a:t>
            </a:r>
            <a:r>
              <a:rPr lang="en-US" sz="1800" b="1" kern="1200" spc="-10" dirty="0" err="1">
                <a:effectLst/>
                <a:latin typeface="Gadugi" panose="020B0502040204020203" pitchFamily="34" charset="0"/>
                <a:ea typeface="+mj-ea"/>
                <a:cs typeface="Calibri Light" panose="020F0302020204030204" pitchFamily="34" charset="0"/>
              </a:rPr>
              <a:t>ᐃᓄᐃᑦ</a:t>
            </a:r>
            <a:r>
              <a:rPr lang="en-US" sz="1800" b="1" kern="1200" spc="-10" dirty="0">
                <a:effectLst/>
                <a:latin typeface="Gadugi" panose="020B0502040204020203" pitchFamily="34" charset="0"/>
                <a:ea typeface="+mj-ea"/>
                <a:cs typeface="Calibri Light" panose="020F0302020204030204" pitchFamily="34" charset="0"/>
              </a:rPr>
              <a:t> </a:t>
            </a:r>
            <a:r>
              <a:rPr lang="en-US" sz="1800" b="1" kern="1200" spc="-10" dirty="0" err="1">
                <a:effectLst/>
                <a:latin typeface="Gadugi" panose="020B0502040204020203" pitchFamily="34" charset="0"/>
                <a:ea typeface="+mj-ea"/>
                <a:cs typeface="Calibri Light" panose="020F0302020204030204" pitchFamily="34" charset="0"/>
              </a:rPr>
              <a:t>ᑲᑐᔾᔨᖃᑎᒌᖏᑦ</a:t>
            </a:r>
            <a:r>
              <a:rPr lang="en-US" sz="1800" b="1" kern="1200" spc="-10" dirty="0">
                <a:effectLst/>
                <a:latin typeface="Gadugi" panose="020B0502040204020203" pitchFamily="34" charset="0"/>
                <a:ea typeface="+mj-ea"/>
                <a:cs typeface="Calibri Light" panose="020F0302020204030204" pitchFamily="34" charset="0"/>
              </a:rPr>
              <a:t> </a:t>
            </a:r>
            <a:r>
              <a:rPr lang="en-US" sz="1800" b="1" kern="1200" spc="-10" dirty="0" err="1">
                <a:effectLst/>
                <a:latin typeface="Gadugi" panose="020B0502040204020203" pitchFamily="34" charset="0"/>
                <a:ea typeface="+mj-ea"/>
                <a:cs typeface="Calibri Light" panose="020F0302020204030204" pitchFamily="34" charset="0"/>
              </a:rPr>
              <a:t>ᐱᓇᓱᐊᖅᑕᖏᑦ</a:t>
            </a:r>
            <a:r>
              <a:rPr lang="en-US" sz="1800" b="1" kern="1200" spc="-10" dirty="0">
                <a:effectLst/>
                <a:latin typeface="Gadugi" panose="020B0502040204020203" pitchFamily="34" charset="0"/>
                <a:ea typeface="+mj-ea"/>
                <a:cs typeface="Calibri Light" panose="020F0302020204030204" pitchFamily="34" charset="0"/>
              </a:rPr>
              <a:t> </a:t>
            </a:r>
            <a:r>
              <a:rPr lang="en-US" sz="1800" b="1" kern="1200" spc="-10" dirty="0" err="1">
                <a:effectLst/>
                <a:latin typeface="Gadugi" panose="020B0502040204020203" pitchFamily="34" charset="0"/>
                <a:ea typeface="+mj-ea"/>
                <a:cs typeface="Calibri Light" panose="020F0302020204030204" pitchFamily="34" charset="0"/>
              </a:rPr>
              <a:t>ᐊᕙᑎᓕᕆᓂᕐᒧᑦ</a:t>
            </a:r>
            <a:r>
              <a:rPr lang="en-US" sz="1800" b="1" kern="1200" spc="-10" dirty="0">
                <a:effectLst/>
                <a:latin typeface="Gadugi" panose="020B0502040204020203" pitchFamily="34" charset="0"/>
                <a:ea typeface="+mj-ea"/>
                <a:cs typeface="Calibri Light" panose="020F0302020204030204" pitchFamily="34" charset="0"/>
              </a:rPr>
              <a:t> </a:t>
            </a:r>
            <a:r>
              <a:rPr lang="en-US" sz="1800" b="1" kern="1200" spc="-10" dirty="0" err="1">
                <a:effectLst/>
                <a:latin typeface="Gadugi" panose="020B0502040204020203" pitchFamily="34" charset="0"/>
                <a:cs typeface="Calibri Light" panose="020F0302020204030204" pitchFamily="34" charset="0"/>
              </a:rPr>
              <a:t>ᖃᐅᔨᓴᐃᓂᕐᒧᑦ</a:t>
            </a:r>
            <a:endParaRPr sz="2800" b="1" dirty="0">
              <a:latin typeface="+mn-lt"/>
              <a:cs typeface="Calibri Light"/>
            </a:endParaRPr>
          </a:p>
        </p:txBody>
      </p:sp>
      <p:sp>
        <p:nvSpPr>
          <p:cNvPr id="3" name="object 3"/>
          <p:cNvSpPr txBox="1"/>
          <p:nvPr/>
        </p:nvSpPr>
        <p:spPr>
          <a:xfrm>
            <a:off x="4800600" y="2062563"/>
            <a:ext cx="3559810" cy="4486485"/>
          </a:xfrm>
          <a:prstGeom prst="rect">
            <a:avLst/>
          </a:prstGeom>
        </p:spPr>
        <p:txBody>
          <a:bodyPr vert="horz" wrap="square" lIns="0" tIns="43815" rIns="0" bIns="0" rtlCol="0">
            <a:spAutoFit/>
          </a:bodyPr>
          <a:lstStyle/>
          <a:p>
            <a:pPr marL="342900" lvl="0" indent="-342900">
              <a:lnSpc>
                <a:spcPts val="1940"/>
              </a:lnSpc>
              <a:spcAft>
                <a:spcPts val="800"/>
              </a:spcAft>
              <a:buFont typeface="Arial" panose="020B0604020202020204" pitchFamily="34" charset="0"/>
              <a:buChar char="•"/>
              <a:tabLst>
                <a:tab pos="184150" algn="l"/>
                <a:tab pos="457200" algn="l"/>
              </a:tabLst>
            </a:pP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ᐊᒃᑐᖅᑕᐅᑐᐃᓐᓇᕆᐊᖃᕐᓂᕐᒧᑦ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ᐱᕚᓪᓕᕈᑎᒃᓴᑦ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ᐃᓗᓕᖅᑯᖅᑐᔪᒥᒃ</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ᖃᐅᔨᓴᐃᓂᖃᕐᓗᑎᒃ</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940"/>
              </a:lnSpc>
              <a:spcAft>
                <a:spcPts val="800"/>
              </a:spcAft>
              <a:buFont typeface="Arial" panose="020B0604020202020204" pitchFamily="34" charset="0"/>
              <a:buChar char="•"/>
              <a:tabLst>
                <a:tab pos="184150" algn="l"/>
                <a:tab pos="457200" algn="l"/>
              </a:tabLst>
            </a:pP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ᐃᓄᐃᑦ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ᖃᐅᔨᒪᔭᑐᖃᖏᑦ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ᐊᓐᓂᕐᓇᕐᓂᖏᑦ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ᐃᓚᓕᐅᑎᔭᐅᑦᑎᐊᕋᓗᐊᕐᒪᖔᑕ</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ᐊᒃᑐᖅᑕᐅᓂᕐᒧᑦ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ᓇᓗᓇᐃᖅᓯᓂᕐᒧᑦ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ᒥᒃᖠᒋᐊᖅᑎᑦᑎᓂᕐᒧᑦ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ᐱᓕᕆᐊᒃᓴᑦ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ᐋᖅᑭᐅᒪᓂᖏᑦ</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800" kern="1200" dirty="0" err="1">
                <a:effectLst/>
                <a:latin typeface="Gadugi" panose="020B0502040204020203" pitchFamily="34" charset="0"/>
                <a:ea typeface="Times New Roman" panose="02020603050405020304" pitchFamily="18" charset="0"/>
                <a:cs typeface="Calibri" panose="020F0502020204030204" pitchFamily="34" charset="0"/>
              </a:rPr>
              <a:t>ᓇᐅᑦᑎᖅᑐᐃᓂᖅ</a:t>
            </a:r>
            <a:r>
              <a:rPr lang="en-CA" sz="1800" kern="1200" dirty="0">
                <a:effectLst/>
                <a:latin typeface="Gadugi" panose="020B0502040204020203" pitchFamily="34" charset="0"/>
                <a:ea typeface="Times New Roman" panose="02020603050405020304" pitchFamily="18" charset="0"/>
                <a:cs typeface="Calibri" panose="020F0502020204030204" pitchFamily="34"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ts val="1940"/>
              </a:lnSpc>
              <a:spcAft>
                <a:spcPts val="800"/>
              </a:spcAft>
              <a:buFont typeface="Arial" panose="020B0604020202020204" pitchFamily="34" charset="0"/>
              <a:buChar char="•"/>
              <a:tabLst>
                <a:tab pos="184150" algn="l"/>
                <a:tab pos="457200" algn="l"/>
              </a:tabLst>
            </a:pP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ᐃᓄᐃᑦ</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ᓂᐱᖏᑦ</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ᑐᓴᖅᑕᐅᑦᑎᐊᕋᓗᐊᕐᒪᖔᑕ</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ᐃᓄᐃᑦ</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ᐱᔪᓐᓇᐅᑎᖏᑦ</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ᖁᑦᑎᖕᓂᖅᐹᖑᑎᑕᐅᓗᑎᒃ</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ᓇᕐᖓᕆᔭᐅᓗᑎᒃ</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ᒫᒻᓇᐅᔪᖅ</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r>
              <a:rPr lang="en-US" sz="1800" kern="1200" spc="-10" dirty="0" err="1">
                <a:effectLst/>
                <a:latin typeface="Gadugi" panose="020B0502040204020203" pitchFamily="34" charset="0"/>
                <a:ea typeface="Times New Roman" panose="02020603050405020304" pitchFamily="18" charset="0"/>
                <a:cs typeface="Calibri" panose="020F0502020204030204" pitchFamily="34" charset="0"/>
              </a:rPr>
              <a:t>ᓯᕗᓂᒃᓴᒧᑦ</a:t>
            </a:r>
            <a:r>
              <a:rPr lang="en-US" sz="1800" kern="1200" spc="-10" dirty="0">
                <a:effectLst/>
                <a:latin typeface="Gadugi" panose="020B0502040204020203" pitchFamily="34" charset="0"/>
                <a:ea typeface="Times New Roman" panose="02020603050405020304" pitchFamily="18" charset="0"/>
                <a:cs typeface="Calibri" panose="020F0502020204030204" pitchFamily="34" charset="0"/>
              </a:rPr>
              <a:t>. </a:t>
            </a:r>
            <a:endParaRPr lang="en-US" sz="1800" spc="-10" dirty="0">
              <a:latin typeface="Calibri"/>
              <a:cs typeface="Calibri"/>
            </a:endParaRPr>
          </a:p>
          <a:p>
            <a:pPr marL="184150" marR="5080" indent="-171450">
              <a:lnSpc>
                <a:spcPts val="1939"/>
              </a:lnSpc>
              <a:spcBef>
                <a:spcPts val="810"/>
              </a:spcBef>
              <a:buFont typeface="Arial"/>
              <a:buChar char="•"/>
              <a:tabLst>
                <a:tab pos="184150" algn="l"/>
              </a:tabLst>
            </a:pPr>
            <a:endParaRPr lang="en-CA" sz="1800" spc="-10" dirty="0">
              <a:latin typeface="Calibri"/>
              <a:cs typeface="Calibri"/>
            </a:endParaRPr>
          </a:p>
        </p:txBody>
      </p:sp>
      <p:pic>
        <p:nvPicPr>
          <p:cNvPr id="4" name="object 4">
            <a:extLst>
              <a:ext uri="{FF2B5EF4-FFF2-40B4-BE49-F238E27FC236}">
                <a16:creationId xmlns:a16="http://schemas.microsoft.com/office/drawing/2014/main" id="{FC75A08F-AE50-E351-360A-565B0FA0A4BE}"/>
              </a:ext>
            </a:extLst>
          </p:cNvPr>
          <p:cNvPicPr/>
          <p:nvPr/>
        </p:nvPicPr>
        <p:blipFill>
          <a:blip r:embed="rId3" cstate="print"/>
          <a:stretch>
            <a:fillRect/>
          </a:stretch>
        </p:blipFill>
        <p:spPr>
          <a:xfrm>
            <a:off x="8151115" y="252006"/>
            <a:ext cx="992885" cy="802385"/>
          </a:xfrm>
          <a:prstGeom prst="rect">
            <a:avLst/>
          </a:prstGeom>
        </p:spPr>
      </p:pic>
      <p:sp>
        <p:nvSpPr>
          <p:cNvPr id="5" name="object 2">
            <a:extLst>
              <a:ext uri="{FF2B5EF4-FFF2-40B4-BE49-F238E27FC236}">
                <a16:creationId xmlns:a16="http://schemas.microsoft.com/office/drawing/2014/main" id="{81299910-1DF3-6F71-1D96-3A8D5E877DDE}"/>
              </a:ext>
            </a:extLst>
          </p:cNvPr>
          <p:cNvSpPr txBox="1">
            <a:spLocks/>
          </p:cNvSpPr>
          <p:nvPr/>
        </p:nvSpPr>
        <p:spPr>
          <a:xfrm>
            <a:off x="381000" y="779417"/>
            <a:ext cx="3559810" cy="918072"/>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gn="ctr">
              <a:lnSpc>
                <a:spcPts val="2270"/>
              </a:lnSpc>
            </a:pPr>
            <a:r>
              <a:rPr lang="en-US" sz="2800" b="1" spc="-10" dirty="0">
                <a:latin typeface="+mn-lt"/>
                <a:cs typeface="Calibri Light"/>
              </a:rPr>
              <a:t>KivIA’s Objectives in this Environmental Assessment</a:t>
            </a:r>
            <a:endParaRPr lang="en-US" sz="2800" b="1" dirty="0">
              <a:latin typeface="+mn-lt"/>
              <a:cs typeface="Calibri Light"/>
            </a:endParaRPr>
          </a:p>
        </p:txBody>
      </p:sp>
      <p:sp>
        <p:nvSpPr>
          <p:cNvPr id="6" name="object 3">
            <a:extLst>
              <a:ext uri="{FF2B5EF4-FFF2-40B4-BE49-F238E27FC236}">
                <a16:creationId xmlns:a16="http://schemas.microsoft.com/office/drawing/2014/main" id="{028619E5-1BAD-37C2-6B55-83DDEE4B6510}"/>
              </a:ext>
            </a:extLst>
          </p:cNvPr>
          <p:cNvSpPr txBox="1"/>
          <p:nvPr/>
        </p:nvSpPr>
        <p:spPr>
          <a:xfrm>
            <a:off x="429103" y="2019997"/>
            <a:ext cx="3559810" cy="4943020"/>
          </a:xfrm>
          <a:prstGeom prst="rect">
            <a:avLst/>
          </a:prstGeom>
        </p:spPr>
        <p:txBody>
          <a:bodyPr vert="horz" wrap="square" lIns="0" tIns="43815" rIns="0" bIns="0" rtlCol="0">
            <a:spAutoFit/>
          </a:bodyPr>
          <a:lstStyle/>
          <a:p>
            <a:pPr marL="184150" marR="34290" indent="-171450">
              <a:lnSpc>
                <a:spcPts val="1939"/>
              </a:lnSpc>
              <a:spcBef>
                <a:spcPts val="345"/>
              </a:spcBef>
              <a:buFont typeface="Arial"/>
              <a:buChar char="•"/>
              <a:tabLst>
                <a:tab pos="184150" algn="l"/>
              </a:tabLst>
            </a:pPr>
            <a:r>
              <a:rPr sz="1800" dirty="0">
                <a:latin typeface="Calibri"/>
                <a:cs typeface="Calibri"/>
              </a:rPr>
              <a:t>Ensure</a:t>
            </a:r>
            <a:r>
              <a:rPr sz="1800" spc="-2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potential</a:t>
            </a:r>
            <a:r>
              <a:rPr sz="1800" spc="-15" dirty="0">
                <a:latin typeface="Calibri"/>
                <a:cs typeface="Calibri"/>
              </a:rPr>
              <a:t> </a:t>
            </a:r>
            <a:r>
              <a:rPr sz="1800" dirty="0">
                <a:latin typeface="Calibri"/>
                <a:cs typeface="Calibri"/>
              </a:rPr>
              <a:t>impacts</a:t>
            </a:r>
            <a:r>
              <a:rPr sz="1800" spc="-30" dirty="0">
                <a:latin typeface="Calibri"/>
                <a:cs typeface="Calibri"/>
              </a:rPr>
              <a:t> </a:t>
            </a:r>
            <a:r>
              <a:rPr sz="1800" spc="-25" dirty="0">
                <a:latin typeface="Calibri"/>
                <a:cs typeface="Calibri"/>
              </a:rPr>
              <a:t>and </a:t>
            </a:r>
            <a:r>
              <a:rPr sz="1800" dirty="0">
                <a:latin typeface="Calibri"/>
                <a:cs typeface="Calibri"/>
              </a:rPr>
              <a:t>benefits</a:t>
            </a:r>
            <a:r>
              <a:rPr sz="1800" spc="-30" dirty="0">
                <a:latin typeface="Calibri"/>
                <a:cs typeface="Calibri"/>
              </a:rPr>
              <a:t> </a:t>
            </a:r>
            <a:r>
              <a:rPr lang="en-US" sz="1800" dirty="0">
                <a:latin typeface="Calibri"/>
                <a:cs typeface="Calibri"/>
              </a:rPr>
              <a:t>are</a:t>
            </a:r>
            <a:r>
              <a:rPr sz="1800" spc="-25" dirty="0">
                <a:latin typeface="Calibri"/>
                <a:cs typeface="Calibri"/>
              </a:rPr>
              <a:t> </a:t>
            </a:r>
            <a:r>
              <a:rPr sz="1800" spc="-10" dirty="0">
                <a:latin typeface="Calibri"/>
                <a:cs typeface="Calibri"/>
              </a:rPr>
              <a:t>comprehensively assessed</a:t>
            </a:r>
            <a:r>
              <a:rPr lang="en-US" sz="1800" spc="-10" dirty="0">
                <a:latin typeface="Calibri"/>
                <a:cs typeface="Calibri"/>
              </a:rPr>
              <a:t>.</a:t>
            </a:r>
            <a:endParaRPr lang="en-CA" sz="1800" spc="-10" dirty="0">
              <a:latin typeface="Calibri"/>
              <a:cs typeface="Calibri"/>
            </a:endParaRPr>
          </a:p>
          <a:p>
            <a:pPr marL="184150" marR="34290" indent="-171450">
              <a:lnSpc>
                <a:spcPts val="1939"/>
              </a:lnSpc>
              <a:spcBef>
                <a:spcPts val="345"/>
              </a:spcBef>
              <a:buFont typeface="Arial"/>
              <a:buChar char="•"/>
              <a:tabLst>
                <a:tab pos="184150" algn="l"/>
              </a:tabLst>
            </a:pPr>
            <a:endParaRPr sz="1800" dirty="0">
              <a:latin typeface="Calibri"/>
              <a:cs typeface="Calibri"/>
            </a:endParaRPr>
          </a:p>
          <a:p>
            <a:pPr marL="184150" marR="5080" indent="-171450">
              <a:lnSpc>
                <a:spcPts val="1939"/>
              </a:lnSpc>
              <a:spcBef>
                <a:spcPts val="810"/>
              </a:spcBef>
              <a:buFont typeface="Arial"/>
              <a:buChar char="•"/>
              <a:tabLst>
                <a:tab pos="184150" algn="l"/>
              </a:tabLst>
            </a:pPr>
            <a:r>
              <a:rPr sz="1800" dirty="0">
                <a:latin typeface="Calibri"/>
                <a:cs typeface="Calibri"/>
              </a:rPr>
              <a:t>Ensure</a:t>
            </a:r>
            <a:r>
              <a:rPr sz="1800" spc="-20" dirty="0">
                <a:latin typeface="Calibri"/>
                <a:cs typeface="Calibri"/>
              </a:rPr>
              <a:t> </a:t>
            </a:r>
            <a:r>
              <a:rPr sz="1800" dirty="0">
                <a:latin typeface="Calibri"/>
                <a:cs typeface="Calibri"/>
              </a:rPr>
              <a:t>Inuit</a:t>
            </a:r>
            <a:r>
              <a:rPr sz="1800" spc="-25" dirty="0">
                <a:latin typeface="Calibri"/>
                <a:cs typeface="Calibri"/>
              </a:rPr>
              <a:t> </a:t>
            </a:r>
            <a:r>
              <a:rPr sz="1800" dirty="0">
                <a:latin typeface="Calibri"/>
                <a:cs typeface="Calibri"/>
              </a:rPr>
              <a:t>Qaujimajatuqangit</a:t>
            </a:r>
            <a:r>
              <a:rPr sz="1800" spc="-30" dirty="0">
                <a:latin typeface="Calibri"/>
                <a:cs typeface="Calibri"/>
              </a:rPr>
              <a:t> </a:t>
            </a:r>
            <a:r>
              <a:rPr sz="1800" spc="-10" dirty="0">
                <a:latin typeface="Calibri"/>
                <a:cs typeface="Calibri"/>
              </a:rPr>
              <a:t>values </a:t>
            </a:r>
            <a:r>
              <a:rPr lang="en-US" sz="1800" dirty="0">
                <a:latin typeface="Calibri"/>
                <a:cs typeface="Calibri"/>
              </a:rPr>
              <a:t>are </a:t>
            </a:r>
            <a:r>
              <a:rPr sz="1800" dirty="0">
                <a:latin typeface="Calibri"/>
                <a:cs typeface="Calibri"/>
              </a:rPr>
              <a:t>incorporated</a:t>
            </a:r>
            <a:r>
              <a:rPr sz="1800" spc="-55" dirty="0">
                <a:latin typeface="Calibri"/>
                <a:cs typeface="Calibri"/>
              </a:rPr>
              <a:t> </a:t>
            </a:r>
            <a:r>
              <a:rPr sz="1800" dirty="0">
                <a:latin typeface="Calibri"/>
                <a:cs typeface="Calibri"/>
              </a:rPr>
              <a:t>into</a:t>
            </a:r>
            <a:r>
              <a:rPr sz="1800" spc="-65" dirty="0">
                <a:latin typeface="Calibri"/>
                <a:cs typeface="Calibri"/>
              </a:rPr>
              <a:t> </a:t>
            </a:r>
            <a:r>
              <a:rPr sz="1800" spc="-10" dirty="0">
                <a:latin typeface="Calibri"/>
                <a:cs typeface="Calibri"/>
              </a:rPr>
              <a:t>impact </a:t>
            </a:r>
            <a:r>
              <a:rPr sz="1800" dirty="0">
                <a:latin typeface="Calibri"/>
                <a:cs typeface="Calibri"/>
              </a:rPr>
              <a:t>determination,</a:t>
            </a:r>
            <a:r>
              <a:rPr sz="1800" spc="-60" dirty="0">
                <a:latin typeface="Calibri"/>
                <a:cs typeface="Calibri"/>
              </a:rPr>
              <a:t> </a:t>
            </a:r>
            <a:r>
              <a:rPr sz="1800" dirty="0">
                <a:latin typeface="Calibri"/>
                <a:cs typeface="Calibri"/>
              </a:rPr>
              <a:t>mitigation,</a:t>
            </a:r>
            <a:r>
              <a:rPr sz="1800" spc="-65" dirty="0">
                <a:latin typeface="Calibri"/>
                <a:cs typeface="Calibri"/>
              </a:rPr>
              <a:t> </a:t>
            </a:r>
            <a:r>
              <a:rPr sz="1800" spc="-10" dirty="0">
                <a:latin typeface="Calibri"/>
                <a:cs typeface="Calibri"/>
              </a:rPr>
              <a:t>project </a:t>
            </a:r>
            <a:r>
              <a:rPr sz="1800" dirty="0">
                <a:latin typeface="Calibri"/>
                <a:cs typeface="Calibri"/>
              </a:rPr>
              <a:t>design</a:t>
            </a:r>
            <a:r>
              <a:rPr sz="1800" spc="10" dirty="0">
                <a:latin typeface="Calibri"/>
                <a:cs typeface="Calibri"/>
              </a:rPr>
              <a:t> </a:t>
            </a:r>
            <a:r>
              <a:rPr sz="1800" dirty="0">
                <a:latin typeface="Calibri"/>
                <a:cs typeface="Calibri"/>
              </a:rPr>
              <a:t>and </a:t>
            </a:r>
            <a:r>
              <a:rPr sz="1800" spc="-10" dirty="0">
                <a:latin typeface="Calibri"/>
                <a:cs typeface="Calibri"/>
              </a:rPr>
              <a:t>monitoring</a:t>
            </a:r>
            <a:r>
              <a:rPr lang="en-US" sz="1800" spc="-10" dirty="0">
                <a:latin typeface="Calibri"/>
                <a:cs typeface="Calibri"/>
              </a:rPr>
              <a:t>.</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z="1800" spc="-10" dirty="0">
                <a:latin typeface="Calibri"/>
                <a:cs typeface="Calibri"/>
              </a:rPr>
              <a:t>Ensure that the voices of Inuit are heard.</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pc="-10" dirty="0">
                <a:latin typeface="Calibri"/>
                <a:cs typeface="Calibri"/>
              </a:rPr>
              <a:t>Ensure that the rights of Inuit are paramount and that they are respected now and into the future.</a:t>
            </a:r>
          </a:p>
          <a:p>
            <a:pPr marL="184150" marR="5080" indent="-171450">
              <a:lnSpc>
                <a:spcPts val="1939"/>
              </a:lnSpc>
              <a:spcBef>
                <a:spcPts val="810"/>
              </a:spcBef>
              <a:buFont typeface="Arial"/>
              <a:buChar char="•"/>
              <a:tabLst>
                <a:tab pos="184150" algn="l"/>
              </a:tabLst>
            </a:pPr>
            <a:endParaRPr lang="en-US" sz="1800" spc="-10" dirty="0">
              <a:latin typeface="Calibri"/>
              <a:cs typeface="Calibri"/>
            </a:endParaRPr>
          </a:p>
          <a:p>
            <a:pPr marL="184150" marR="5080" indent="-171450">
              <a:lnSpc>
                <a:spcPts val="1939"/>
              </a:lnSpc>
              <a:spcBef>
                <a:spcPts val="810"/>
              </a:spcBef>
              <a:buFont typeface="Arial"/>
              <a:buChar char="•"/>
              <a:tabLst>
                <a:tab pos="184150" algn="l"/>
              </a:tabLst>
            </a:pPr>
            <a:endParaRPr lang="en-CA" sz="1800" spc="-1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 y="838200"/>
            <a:ext cx="4398010" cy="984885"/>
          </a:xfrm>
        </p:spPr>
        <p:txBody>
          <a:bodyPr>
            <a:normAutofit/>
          </a:bodyPr>
          <a:lstStyle/>
          <a:p>
            <a:pPr marL="12700" marR="0" lvl="0" indent="0" algn="l" defTabSz="914400" eaLnBrk="1" fontAlgn="auto" latinLnBrk="0" hangingPunct="1">
              <a:lnSpc>
                <a:spcPct val="100000"/>
              </a:lnSpc>
              <a:spcBef>
                <a:spcPts val="95"/>
              </a:spcBef>
              <a:spcAft>
                <a:spcPts val="0"/>
              </a:spcAft>
              <a:tabLst/>
              <a:defRPr/>
            </a:pPr>
            <a:r>
              <a:rPr lang="en-CA" sz="2800" b="1" dirty="0">
                <a:latin typeface="+mn-lt"/>
                <a:cs typeface="Calibri Light"/>
              </a:rPr>
              <a:t>Information Requests and Technical Comments</a:t>
            </a:r>
            <a:endParaRPr lang="en-CA" sz="2800" b="1" dirty="0">
              <a:latin typeface="+mn-lt"/>
            </a:endParaRPr>
          </a:p>
        </p:txBody>
      </p:sp>
      <p:sp>
        <p:nvSpPr>
          <p:cNvPr id="3" name="Content Placeholder 2"/>
          <p:cNvSpPr>
            <a:spLocks noGrp="1"/>
          </p:cNvSpPr>
          <p:nvPr>
            <p:ph sz="half" idx="2"/>
          </p:nvPr>
        </p:nvSpPr>
        <p:spPr>
          <a:xfrm>
            <a:off x="554992" y="2176137"/>
            <a:ext cx="3636010" cy="3543123"/>
          </a:xfrm>
        </p:spPr>
        <p:txBody>
          <a:bodyPr/>
          <a:lstStyle/>
          <a:p>
            <a:pPr marL="183515" marR="5080" indent="-171450">
              <a:lnSpc>
                <a:spcPct val="80000"/>
              </a:lnSpc>
              <a:spcBef>
                <a:spcPts val="505"/>
              </a:spcBef>
              <a:buFont typeface="Arial"/>
              <a:buChar char="•"/>
              <a:tabLst>
                <a:tab pos="183515" algn="l"/>
              </a:tabLst>
            </a:pPr>
            <a:r>
              <a:rPr lang="en-CA" sz="1800" dirty="0">
                <a:latin typeface="+mn-lt"/>
              </a:rPr>
              <a:t>The </a:t>
            </a:r>
            <a:r>
              <a:rPr lang="en-CA" sz="1800" dirty="0" err="1">
                <a:latin typeface="+mn-lt"/>
              </a:rPr>
              <a:t>KivlA</a:t>
            </a:r>
            <a:r>
              <a:rPr lang="en-CA" sz="1800" dirty="0">
                <a:latin typeface="+mn-lt"/>
              </a:rPr>
              <a:t> information requests and technical comments have concerned:</a:t>
            </a:r>
            <a:endParaRPr lang="en-CA" dirty="0"/>
          </a:p>
          <a:p>
            <a:pPr marL="640715" marR="5080" lvl="1" indent="-171450">
              <a:lnSpc>
                <a:spcPct val="150000"/>
              </a:lnSpc>
              <a:spcBef>
                <a:spcPts val="505"/>
              </a:spcBef>
              <a:buFont typeface="Arial"/>
              <a:buChar char="•"/>
              <a:tabLst>
                <a:tab pos="183515" algn="l"/>
              </a:tabLst>
            </a:pPr>
            <a:r>
              <a:rPr lang="en-CA" dirty="0"/>
              <a:t>Impacts to Meliadine Lake and surface contact water management</a:t>
            </a:r>
          </a:p>
          <a:p>
            <a:pPr marL="469265" marR="5080" lvl="1" indent="0">
              <a:lnSpc>
                <a:spcPct val="150000"/>
              </a:lnSpc>
              <a:spcBef>
                <a:spcPts val="505"/>
              </a:spcBef>
              <a:buNone/>
              <a:tabLst>
                <a:tab pos="183515" algn="l"/>
              </a:tabLst>
            </a:pPr>
            <a:r>
              <a:rPr lang="en-CA" dirty="0"/>
              <a:t>And,</a:t>
            </a:r>
          </a:p>
          <a:p>
            <a:pPr marL="640715" marR="5080" lvl="1" indent="-171450">
              <a:lnSpc>
                <a:spcPct val="150000"/>
              </a:lnSpc>
              <a:spcBef>
                <a:spcPts val="505"/>
              </a:spcBef>
              <a:buFont typeface="Arial"/>
              <a:buChar char="•"/>
              <a:tabLst>
                <a:tab pos="183515" algn="l"/>
              </a:tabLst>
            </a:pPr>
            <a:r>
              <a:rPr lang="en-CA" dirty="0"/>
              <a:t>Remediation of the site </a:t>
            </a:r>
          </a:p>
          <a:p>
            <a:pPr marL="640715" marR="5080" lvl="1" indent="-171450">
              <a:lnSpc>
                <a:spcPct val="150000"/>
              </a:lnSpc>
              <a:spcBef>
                <a:spcPts val="505"/>
              </a:spcBef>
              <a:buFont typeface="Arial"/>
              <a:buChar char="•"/>
              <a:tabLst>
                <a:tab pos="183515" algn="l"/>
              </a:tabLst>
            </a:pPr>
            <a:endParaRPr lang="en-CA" dirty="0"/>
          </a:p>
          <a:p>
            <a:pPr marL="12065" marR="5080">
              <a:lnSpc>
                <a:spcPct val="80000"/>
              </a:lnSpc>
              <a:spcBef>
                <a:spcPts val="505"/>
              </a:spcBef>
              <a:tabLst>
                <a:tab pos="183515" algn="l"/>
              </a:tabLst>
            </a:pPr>
            <a:endParaRPr lang="en-CA" sz="1800" dirty="0">
              <a:latin typeface="+mn-lt"/>
            </a:endParaRPr>
          </a:p>
          <a:p>
            <a:pPr marL="12065" marR="5080" indent="0">
              <a:lnSpc>
                <a:spcPct val="150000"/>
              </a:lnSpc>
              <a:spcBef>
                <a:spcPts val="505"/>
              </a:spcBef>
              <a:buNone/>
              <a:tabLst>
                <a:tab pos="183515" algn="l"/>
              </a:tabLst>
            </a:pPr>
            <a:endParaRPr lang="en-CA" dirty="0"/>
          </a:p>
          <a:p>
            <a:endParaRPr lang="en-CA" dirty="0"/>
          </a:p>
        </p:txBody>
      </p:sp>
      <p:pic>
        <p:nvPicPr>
          <p:cNvPr id="4"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8113015" y="6035100"/>
            <a:ext cx="992885" cy="802385"/>
          </a:xfrm>
          <a:prstGeom prst="rect">
            <a:avLst/>
          </a:prstGeom>
        </p:spPr>
      </p:pic>
      <p:sp>
        <p:nvSpPr>
          <p:cNvPr id="5" name="Title 1">
            <a:extLst>
              <a:ext uri="{FF2B5EF4-FFF2-40B4-BE49-F238E27FC236}">
                <a16:creationId xmlns:a16="http://schemas.microsoft.com/office/drawing/2014/main" id="{B800EC25-8E5A-61DB-4E6E-6BFD9AF04085}"/>
              </a:ext>
            </a:extLst>
          </p:cNvPr>
          <p:cNvSpPr txBox="1">
            <a:spLocks/>
          </p:cNvSpPr>
          <p:nvPr/>
        </p:nvSpPr>
        <p:spPr>
          <a:xfrm>
            <a:off x="5029200" y="628464"/>
            <a:ext cx="3849370" cy="984885"/>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defTabSz="914400">
              <a:lnSpc>
                <a:spcPct val="100000"/>
              </a:lnSpc>
              <a:spcBef>
                <a:spcPts val="95"/>
              </a:spcBef>
              <a:defRPr/>
            </a:pPr>
            <a:r>
              <a:rPr lang="en-CA" sz="2400" b="1" kern="1200" dirty="0" err="1">
                <a:effectLst/>
                <a:latin typeface="Gadugi" panose="020B0502040204020203" pitchFamily="34" charset="0"/>
                <a:ea typeface="Times New Roman" panose="02020603050405020304" pitchFamily="18" charset="0"/>
                <a:cs typeface="Calibri Light" panose="020F0302020204030204" pitchFamily="34" charset="0"/>
              </a:rPr>
              <a:t>ᑐᑭᓯᒋᐊᕈᑎᓂᒃ</a:t>
            </a:r>
            <a:r>
              <a:rPr lang="en-CA" sz="2400" b="1" kern="1200" dirty="0">
                <a:effectLst/>
                <a:latin typeface="Gadugi" panose="020B0502040204020203" pitchFamily="34" charset="0"/>
                <a:ea typeface="Times New Roman" panose="02020603050405020304" pitchFamily="18" charset="0"/>
                <a:cs typeface="Calibri Light" panose="020F0302020204030204" pitchFamily="34" charset="0"/>
              </a:rPr>
              <a:t> </a:t>
            </a:r>
            <a:r>
              <a:rPr lang="en-CA" sz="2400" b="1" kern="1200" dirty="0" err="1">
                <a:effectLst/>
                <a:latin typeface="Gadugi" panose="020B0502040204020203" pitchFamily="34" charset="0"/>
                <a:ea typeface="Times New Roman" panose="02020603050405020304" pitchFamily="18" charset="0"/>
                <a:cs typeface="Calibri Light" panose="020F0302020204030204" pitchFamily="34" charset="0"/>
              </a:rPr>
              <a:t>ᑐᒃᓯᕋᕐᓂᖅ</a:t>
            </a:r>
            <a:r>
              <a:rPr lang="en-CA" sz="2400" b="1" kern="1200" dirty="0">
                <a:effectLst/>
                <a:latin typeface="Gadugi" panose="020B0502040204020203" pitchFamily="34" charset="0"/>
                <a:ea typeface="Times New Roman" panose="02020603050405020304" pitchFamily="18" charset="0"/>
                <a:cs typeface="Calibri Light" panose="020F0302020204030204" pitchFamily="34" charset="0"/>
              </a:rPr>
              <a:t> </a:t>
            </a:r>
            <a:r>
              <a:rPr lang="en-CA" sz="2400" b="1" kern="1200" dirty="0" err="1">
                <a:effectLst/>
                <a:latin typeface="Gadugi" panose="020B0502040204020203" pitchFamily="34" charset="0"/>
                <a:ea typeface="Times New Roman" panose="02020603050405020304" pitchFamily="18" charset="0"/>
                <a:cs typeface="Calibri Light" panose="020F0302020204030204" pitchFamily="34" charset="0"/>
              </a:rPr>
              <a:t>ᐊᒻᒪ</a:t>
            </a:r>
            <a:r>
              <a:rPr lang="en-CA" sz="2400" b="1" kern="1200" dirty="0">
                <a:effectLst/>
                <a:latin typeface="Gadugi" panose="020B0502040204020203" pitchFamily="34" charset="0"/>
                <a:ea typeface="Times New Roman" panose="02020603050405020304" pitchFamily="18" charset="0"/>
                <a:cs typeface="Calibri Light" panose="020F0302020204030204" pitchFamily="34" charset="0"/>
              </a:rPr>
              <a:t> </a:t>
            </a:r>
            <a:r>
              <a:rPr lang="en-CA" sz="2400" b="1" kern="1200" dirty="0" err="1">
                <a:effectLst/>
                <a:latin typeface="Gadugi" panose="020B0502040204020203" pitchFamily="34" charset="0"/>
                <a:ea typeface="Times New Roman" panose="02020603050405020304" pitchFamily="18" charset="0"/>
                <a:cs typeface="Calibri Light" panose="020F0302020204030204" pitchFamily="34" charset="0"/>
              </a:rPr>
              <a:t>ᐃᓗᓕᖅᑯᖅᑐᔪᓂᒃ</a:t>
            </a:r>
            <a:r>
              <a:rPr lang="en-CA" sz="2400" b="1" kern="1200" dirty="0">
                <a:effectLst/>
                <a:latin typeface="Gadugi" panose="020B0502040204020203" pitchFamily="34" charset="0"/>
                <a:ea typeface="Times New Roman" panose="02020603050405020304" pitchFamily="18" charset="0"/>
                <a:cs typeface="Calibri Light" panose="020F0302020204030204" pitchFamily="34" charset="0"/>
              </a:rPr>
              <a:t> </a:t>
            </a:r>
            <a:r>
              <a:rPr lang="en-CA" sz="2400" b="1" kern="1200" dirty="0" err="1">
                <a:effectLst/>
                <a:latin typeface="Gadugi" panose="020B0502040204020203" pitchFamily="34" charset="0"/>
                <a:ea typeface="Times New Roman" panose="02020603050405020304" pitchFamily="18" charset="0"/>
                <a:cs typeface="Calibri Light" panose="020F0302020204030204" pitchFamily="34" charset="0"/>
              </a:rPr>
              <a:t>ᑭᐅᔭᐅᓂᖅ</a:t>
            </a:r>
            <a:r>
              <a:rPr lang="en-CA" sz="2400" b="1" kern="1200" dirty="0">
                <a:effectLst/>
                <a:latin typeface="Gadugi" panose="020B0502040204020203" pitchFamily="34" charset="0"/>
                <a:ea typeface="Times New Roman" panose="02020603050405020304" pitchFamily="18" charset="0"/>
                <a:cs typeface="Calibri Light" panose="020F0302020204030204" pitchFamily="34" charset="0"/>
              </a:rPr>
              <a:t> </a:t>
            </a:r>
            <a:endParaRPr lang="en-CA" sz="2400" b="1" dirty="0">
              <a:latin typeface="+mn-lt"/>
            </a:endParaRPr>
          </a:p>
        </p:txBody>
      </p:sp>
      <p:sp>
        <p:nvSpPr>
          <p:cNvPr id="7" name="Content Placeholder 2">
            <a:extLst>
              <a:ext uri="{FF2B5EF4-FFF2-40B4-BE49-F238E27FC236}">
                <a16:creationId xmlns:a16="http://schemas.microsoft.com/office/drawing/2014/main" id="{7E368A9A-4BE3-A055-D19D-6BAED56AA74E}"/>
              </a:ext>
            </a:extLst>
          </p:cNvPr>
          <p:cNvSpPr txBox="1">
            <a:spLocks/>
          </p:cNvSpPr>
          <p:nvPr/>
        </p:nvSpPr>
        <p:spPr>
          <a:xfrm>
            <a:off x="4916170" y="2137954"/>
            <a:ext cx="3636010" cy="3115405"/>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b="0" i="0" kern="1200">
                <a:solidFill>
                  <a:schemeClr val="tx1"/>
                </a:solidFill>
                <a:latin typeface="Calibri"/>
                <a:ea typeface="+mn-ea"/>
                <a:cs typeface="Calibri"/>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lnSpc>
                <a:spcPct val="80000"/>
              </a:lnSpc>
              <a:spcAft>
                <a:spcPts val="800"/>
              </a:spcAft>
              <a:buFont typeface="Arial" panose="020B0604020202020204" pitchFamily="34" charset="0"/>
              <a:buChar char="•"/>
              <a:tabLst>
                <a:tab pos="183515" algn="l"/>
                <a:tab pos="457200" algn="l"/>
              </a:tabLst>
            </a:pP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ᑭᕙᓪᓕᖅ</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ᐃᓄᐃᑦ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ᑲᑐᔾᔨᖃᑎᒌᒃᑯᑦ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ᑐᑭᓯᒋᐊᕈᑎᓂᒃ</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ᑐᒃᓯᕋᕐᓂᖅ</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ᐃᓗᓕᖅᑯᖅᑐᔪᓂᒃ</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ᑭᐅᓂᖏᑦ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ᐃᓱᒫᓘᑎᖃᖅᐳᑦ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Aft>
                <a:spcPts val="800"/>
              </a:spcAft>
              <a:buFont typeface="Arial" panose="020B0604020202020204" pitchFamily="34" charset="0"/>
              <a:buChar char="•"/>
              <a:tabLst>
                <a:tab pos="183515" algn="l"/>
                <a:tab pos="914400" algn="l"/>
              </a:tabLst>
            </a:pP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ᐊᒃᑐᖅᑕᐅᓯᒪᓂᖏᑦ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ᑕᓯᕐᔪᐊᑉ</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ᑕᓯᖓᑦ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ᖄᖓᓄᑦ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ᐊᒃᑐᐊᓂᖃᖅᑐᓄᑦ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ᐊᐅᓚᑦᑎᓂᖅ</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marL="294640" marR="8890" indent="0">
              <a:lnSpc>
                <a:spcPct val="150000"/>
              </a:lnSpc>
              <a:spcBef>
                <a:spcPts val="505"/>
              </a:spcBef>
              <a:spcAft>
                <a:spcPts val="800"/>
              </a:spcAft>
              <a:buNone/>
              <a:tabLst>
                <a:tab pos="183515" algn="l"/>
              </a:tabLst>
            </a:pP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800" kern="1200" dirty="0">
                <a:effectLst/>
                <a:latin typeface="Aptos" panose="020B0004020202020204" pitchFamily="34" charset="0"/>
                <a:ea typeface="Times New Roman" panose="02020603050405020304" pitchFamily="18" charset="0"/>
                <a:cs typeface="Times New Roman" panose="02020603050405020304" pitchFamily="18" charset="0"/>
              </a:rPr>
              <a:t>,</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Aft>
                <a:spcPts val="800"/>
              </a:spcAft>
              <a:buFont typeface="Arial" panose="020B0604020202020204" pitchFamily="34" charset="0"/>
              <a:buChar char="•"/>
              <a:tabLst>
                <a:tab pos="183515" algn="l"/>
                <a:tab pos="914400" algn="l"/>
              </a:tabLst>
            </a:pP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ᐋᖅᑭᒋᐊᕈᑎᒃᓴᑦ</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ᑕᐃᑲᓂ</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kern="1200" dirty="0" err="1">
                <a:effectLst/>
                <a:latin typeface="Gadugi" panose="020B0502040204020203" pitchFamily="34" charset="0"/>
                <a:ea typeface="Times New Roman" panose="02020603050405020304" pitchFamily="18" charset="0"/>
                <a:cs typeface="Times New Roman" panose="02020603050405020304" pitchFamily="18" charset="0"/>
              </a:rPr>
              <a:t>ᐃᓂᒥᒃ</a:t>
            </a:r>
            <a:r>
              <a:rPr lang="en-CA" sz="1600" kern="1200" dirty="0">
                <a:effectLst/>
                <a:latin typeface="Gadugi" panose="020B0502040204020203" pitchFamily="34" charset="0"/>
                <a:ea typeface="Times New Roman" panose="02020603050405020304" pitchFamily="18" charset="0"/>
                <a:cs typeface="Times New Roman" panose="02020603050405020304" pitchFamily="18" charset="0"/>
              </a:rPr>
              <a:t> </a:t>
            </a:r>
            <a:endParaRPr lang="en-CA" sz="1800" dirty="0"/>
          </a:p>
        </p:txBody>
      </p:sp>
    </p:spTree>
    <p:extLst>
      <p:ext uri="{BB962C8B-B14F-4D97-AF65-F5344CB8AC3E}">
        <p14:creationId xmlns:p14="http://schemas.microsoft.com/office/powerpoint/2010/main" val="90586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2069" y="1169016"/>
            <a:ext cx="4419600" cy="47705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1" i="0" u="none" strike="noStrike" kern="0" cap="none" spc="0" normalizeH="0" baseline="0" noProof="0" dirty="0">
              <a:ln>
                <a:noFill/>
              </a:ln>
              <a:solidFill>
                <a:prstClr val="black"/>
              </a:solidFill>
              <a:effectLst/>
              <a:uLnTx/>
              <a:uFillTx/>
              <a:latin typeface="Calibri"/>
              <a:ea typeface="+mn-ea"/>
              <a:cs typeface="Calibri"/>
            </a:endParaRPr>
          </a:p>
          <a:p>
            <a:pPr marL="285750" indent="-285750">
              <a:buFont typeface="Arial" panose="020B0604020202020204" pitchFamily="34" charset="0"/>
              <a:buChar char="•"/>
            </a:pPr>
            <a:r>
              <a:rPr lang="en-US" sz="1600" dirty="0">
                <a:solidFill>
                  <a:prstClr val="black"/>
                </a:solidFill>
                <a:latin typeface="Calibri" panose="020F0502020204030204" pitchFamily="34" charset="0"/>
                <a:cs typeface="Calibri"/>
              </a:rPr>
              <a:t>Meliadine Lake is extremely important to local Inuit as a source of drinking water, fish, and access to caribou hunting grounds. Preservation of Meliadine Lake is of utmost importance to the KivIA and Inuit of the Kivalliq.</a:t>
            </a:r>
          </a:p>
          <a:p>
            <a:pPr marL="285750" indent="-285750">
              <a:buFont typeface="Arial" panose="020B0604020202020204" pitchFamily="34" charset="0"/>
              <a:buChar char="•"/>
            </a:pPr>
            <a:endParaRPr lang="en-US" sz="1600" dirty="0">
              <a:solidFill>
                <a:prstClr val="black"/>
              </a:solidFill>
              <a:latin typeface="Calibri" panose="020F0502020204030204" pitchFamily="34"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prstClr val="black"/>
                </a:solidFill>
                <a:latin typeface="Calibri"/>
                <a:cs typeface="Calibri"/>
              </a:rPr>
              <a:t>The KivIA was assured by the Proponent that the approved dual waterline to Itivia Harbour would diminish the impacts of the project on the lake, by diverting surface contact water away from Meliadine Lake.</a:t>
            </a:r>
          </a:p>
          <a:p>
            <a:pPr marL="742950" lvl="1" indent="-285750">
              <a:buFont typeface="Arial" panose="020B0604020202020204" pitchFamily="34" charset="0"/>
              <a:buChar char="•"/>
            </a:pPr>
            <a:r>
              <a:rPr lang="en-CA" sz="1600" dirty="0">
                <a:latin typeface="Calibri" panose="020F0502020204030204" pitchFamily="34" charset="0"/>
                <a:ea typeface="Times New Roman" panose="02020603050405020304" pitchFamily="18" charset="0"/>
              </a:rPr>
              <a:t> “…</a:t>
            </a:r>
            <a:r>
              <a:rPr lang="en-CA" sz="1600" i="1" dirty="0">
                <a:latin typeface="Calibri" panose="020F0502020204030204" pitchFamily="34" charset="0"/>
                <a:ea typeface="Times New Roman" panose="02020603050405020304" pitchFamily="18" charset="0"/>
              </a:rPr>
              <a:t> with the waterline, we reduced significantly the amount of water going to Meliadine Lake. Some years, it might be zero, and others we might have more, but less than we were originally planning. So overall the impact will be less.”</a:t>
            </a:r>
            <a:r>
              <a:rPr lang="en-CA" sz="1600" baseline="30000" dirty="0">
                <a:latin typeface="Calibri" panose="020F0502020204030204" pitchFamily="34" charset="0"/>
                <a:ea typeface="Times New Roman" panose="02020603050405020304" pitchFamily="18" charset="0"/>
              </a:rPr>
              <a:t> 3</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0" cap="none" spc="0" normalizeH="0" baseline="0" noProof="0" dirty="0">
              <a:ln>
                <a:noFill/>
              </a:ln>
              <a:solidFill>
                <a:prstClr val="black"/>
              </a:solidFill>
              <a:effectLst/>
              <a:uLnTx/>
              <a:uFillTx/>
              <a:latin typeface="Calibri"/>
              <a:ea typeface="+mn-ea"/>
              <a:cs typeface="Calibri"/>
            </a:endParaRPr>
          </a:p>
        </p:txBody>
      </p:sp>
      <p:sp>
        <p:nvSpPr>
          <p:cNvPr id="7" name="Rectangle 6"/>
          <p:cNvSpPr/>
          <p:nvPr/>
        </p:nvSpPr>
        <p:spPr>
          <a:xfrm>
            <a:off x="205490" y="362873"/>
            <a:ext cx="4724400" cy="954107"/>
          </a:xfrm>
          <a:prstGeom prst="rect">
            <a:avLst/>
          </a:prstGeom>
        </p:spPr>
        <p:txBody>
          <a:bodyPr wrap="square">
            <a:spAutoFit/>
          </a:bodyPr>
          <a:lstStyle/>
          <a:p>
            <a:r>
              <a:rPr lang="en-CA" sz="2800" b="1" dirty="0">
                <a:latin typeface="+mn-lt"/>
              </a:rPr>
              <a:t>Discharge of Surface Contact Water to Meliadine Lake </a:t>
            </a:r>
            <a:endParaRPr lang="en-US" sz="2800" dirty="0">
              <a:latin typeface="+mn-lt"/>
            </a:endParaRPr>
          </a:p>
        </p:txBody>
      </p:sp>
      <p:sp>
        <p:nvSpPr>
          <p:cNvPr id="8" name="Rectangle 7"/>
          <p:cNvSpPr/>
          <p:nvPr/>
        </p:nvSpPr>
        <p:spPr>
          <a:xfrm>
            <a:off x="381000" y="5941489"/>
            <a:ext cx="411480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000" baseline="30000" dirty="0">
                <a:latin typeface="Calibri" panose="020F0502020204030204" pitchFamily="34" charset="0"/>
                <a:ea typeface="Times New Roman" panose="02020603050405020304" pitchFamily="18" charset="0"/>
                <a:cs typeface="Calibri" panose="020F0502020204030204" pitchFamily="34" charset="0"/>
              </a:rPr>
              <a:t>3</a:t>
            </a:r>
            <a:r>
              <a:rPr lang="en-CA" sz="1000" dirty="0">
                <a:latin typeface="Calibri" panose="020F0502020204030204" pitchFamily="34" charset="0"/>
                <a:ea typeface="Times New Roman" panose="02020603050405020304" pitchFamily="18" charset="0"/>
                <a:cs typeface="Calibri" panose="020F0502020204030204" pitchFamily="34" charset="0"/>
              </a:rPr>
              <a:t>Nunavut Impact Review Board Reconsideration Report and Recommendations for the Saline Effluent Discharge to Marine Environment Proposal- Agnico Eagle Mines Limited’s Meliadine Gold Mine Project, Project Certificate No. 006 NIRB File No. 11MN034, July 2021  </a:t>
            </a:r>
          </a:p>
        </p:txBody>
      </p:sp>
      <p:sp>
        <p:nvSpPr>
          <p:cNvPr id="2" name="TextBox 1">
            <a:extLst>
              <a:ext uri="{FF2B5EF4-FFF2-40B4-BE49-F238E27FC236}">
                <a16:creationId xmlns:a16="http://schemas.microsoft.com/office/drawing/2014/main" id="{60D27136-614B-C78B-053C-F48EC6469143}"/>
              </a:ext>
            </a:extLst>
          </p:cNvPr>
          <p:cNvSpPr txBox="1"/>
          <p:nvPr/>
        </p:nvSpPr>
        <p:spPr>
          <a:xfrm>
            <a:off x="4665115" y="1461344"/>
            <a:ext cx="4419600" cy="4498667"/>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ᑕᓯᕐᔪᐊᖅ</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ᐊᖏᔪᒻᒪᕆᖕᒥᒃ</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ᐱᒻᒪᕆᐅᓂᖃᕐᒪᑦ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ᓄᓇᓕᖕᒥᐅᑕᓄᑦ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ᐃᒥᖅᑕᕐᕕᐅᑉᓗᓂ</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ᐃᖃᓗᖏᑦ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ᑐᑐᓯᐅᕐᕕᐅᕙᒃᖢᓂ</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ᐱᒪᑐᕐᓂᖅ</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ᑕᓯᕐᔪᐊᕐᒥᒃ</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ᖁᑦᑎᖕᓂᖅᐹᒥᒃ</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ᐱᒻᒪᕆᐅᓂᖃᕐᒪᑦ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ᑭᕙᓪᓕᖅ</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ᐃᓄᐃᑦ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ᑲᑐᔾᔨᖃᑎᒌᒃᑯᓐᓄᑦ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ᑭᕙᓪᓕᐅᑉ</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US" sz="1400" b="1" kern="1200" dirty="0" err="1">
                <a:effectLst/>
                <a:latin typeface="Gadugi" panose="020B0502040204020203" pitchFamily="34" charset="0"/>
                <a:ea typeface="Times New Roman" panose="02020603050405020304" pitchFamily="18" charset="0"/>
                <a:cs typeface="Calibri" panose="020F0502020204030204" pitchFamily="34" charset="0"/>
              </a:rPr>
              <a:t>ᐃᓄᖁᑎᖏᓐᓄᑦ</a:t>
            </a:r>
            <a:r>
              <a:rPr lang="en-US" sz="1400" b="1" kern="1200" dirty="0">
                <a:effectLst/>
                <a:latin typeface="Gadugi" panose="020B0502040204020203" pitchFamily="34" charset="0"/>
                <a:ea typeface="Times New Roman" panose="02020603050405020304" pitchFamily="18" charset="0"/>
                <a:cs typeface="Calibri" panose="020F0502020204030204" pitchFamily="34" charset="0"/>
              </a:rPr>
              <a:t>&gt; </a:t>
            </a:r>
            <a:endParaRPr lang="en-CA"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ᑭᕙᓪᓕᖅ</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ᐃᓄᐃᑦ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ᑲᑐᔾᔨᖃᑎᒌᒃᑯᑦ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ᓇᓗᓇᐃᖅᑕᐅᑦᑎᐊᓚᐅᖅᐳᑦ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ᑐᒃᓯᕋᖅᑎᓄᑦ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ᐊᖏᖅᑕᐅᓯᒪᔪᖅ</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ᒪᕐᕉᓕᖓᔪᖅ</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ᓱᑉᓗᓖᑦ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ᑕᐃᑯᖓ</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ᐃᑎᕕᐊᓄᑦ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ᒥᒃᖠᕚᓪᓕᕈᑕᐅᓇᔭᖅᑐᖅ</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ᐊᒃᑐᖅᑕᐅᓂᕐᒧᑦ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ᑕᐃᑯᖓ</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ᐱᓕᕆᐊᕐᒧᑦ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ᑕᓯᕐᒥ</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ᓴᖑᓗᒍ</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ᖄᖓᓂ</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ᐊᒃᑐᖅᑕᐅᓯᒪᓂᖃᖅᑐᖅ</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ᐊᓯᐊᒍᑦ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400" b="1" kern="1200" dirty="0" err="1">
                <a:effectLst/>
                <a:latin typeface="Gadugi" panose="020B0502040204020203" pitchFamily="34" charset="0"/>
                <a:ea typeface="Times New Roman" panose="02020603050405020304" pitchFamily="18" charset="0"/>
                <a:cs typeface="Calibri" panose="020F0502020204030204" pitchFamily="34" charset="0"/>
              </a:rPr>
              <a:t>ᑕᓯᕐᓯᐊᕐᒧᑦ</a:t>
            </a:r>
            <a:r>
              <a:rPr lang="en-CA" sz="1400" b="1" kern="1200" dirty="0">
                <a:effectLst/>
                <a:latin typeface="Gadugi" panose="020B0502040204020203" pitchFamily="34" charset="0"/>
                <a:ea typeface="Times New Roman" panose="02020603050405020304" pitchFamily="18" charset="0"/>
                <a:cs typeface="Calibri" panose="020F0502020204030204" pitchFamily="34" charset="0"/>
              </a:rPr>
              <a:t>. </a:t>
            </a:r>
            <a:endParaRPr lang="en-CA" sz="1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4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400" b="1" i="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ᓱᑉᓗᓕᖃᕐᓗᓂ</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ᒥᒃᖠᒋᐊᕐᔪᐊᖅᑕᕗᑦ</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ᐃᒪᖅ</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ᑯᕕᔪᖅ</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ᑕᓯᕐᔪᐊᕐᒧᑦ</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ᐃᓚᖏᓐᓂᒃ</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ᐅᑭᐅᓂᒃ</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ᑯᕕᓯᔪᖃᔾᔮᙱᖦᖢᓂ</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ᐊᓯᖏᑦ</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ᑯᕕᓯᓂᖅᓴᐅᓗᑎᒃ</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ᑭᓯᐊᓂ</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ᑯᕕᓯᙱᓐᓂᖅᓴᐅᓂᐊᖅᑐᒍᑦ</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ᓂᕆᐅᒋᓚᐅᖅᑕᑉᑎᓐᓂᒃ</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ᑕᒪᒃᑮᖕᓄᑦ</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ᐊᒃᑐᖅᑕᐅᓂᖅ</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b="1" i="1" kern="1200" dirty="0" err="1">
                <a:effectLst/>
                <a:latin typeface="Gadugi" panose="020B0502040204020203" pitchFamily="34" charset="0"/>
                <a:ea typeface="Times New Roman" panose="02020603050405020304" pitchFamily="18" charset="0"/>
                <a:cs typeface="Times New Roman" panose="02020603050405020304" pitchFamily="18" charset="0"/>
              </a:rPr>
              <a:t>ᒥᑭᓐᓂᖅᓴᐅᓂᐊᖅᑐᖅ</a:t>
            </a:r>
            <a:r>
              <a:rPr lang="en-CA" sz="1400" b="1" i="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600" baseline="30000" dirty="0">
                <a:latin typeface="Calibri" panose="020F0502020204030204" pitchFamily="34" charset="0"/>
                <a:ea typeface="Times New Roman" panose="02020603050405020304" pitchFamily="18" charset="0"/>
              </a:rPr>
              <a:t>3</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0" cap="none" spc="0" normalizeH="0" baseline="0" noProof="0" dirty="0">
              <a:ln>
                <a:noFill/>
              </a:ln>
              <a:effectLst/>
              <a:uLnTx/>
              <a:uFillTx/>
              <a:latin typeface="Calibri"/>
              <a:ea typeface="+mn-ea"/>
              <a:cs typeface="Calibri"/>
            </a:endParaRPr>
          </a:p>
        </p:txBody>
      </p:sp>
      <p:sp>
        <p:nvSpPr>
          <p:cNvPr id="3" name="Rectangle 2">
            <a:extLst>
              <a:ext uri="{FF2B5EF4-FFF2-40B4-BE49-F238E27FC236}">
                <a16:creationId xmlns:a16="http://schemas.microsoft.com/office/drawing/2014/main" id="{A3D551A9-9E5E-9457-193B-3F5C79C547A1}"/>
              </a:ext>
            </a:extLst>
          </p:cNvPr>
          <p:cNvSpPr/>
          <p:nvPr/>
        </p:nvSpPr>
        <p:spPr>
          <a:xfrm>
            <a:off x="4817515" y="5942385"/>
            <a:ext cx="4114800" cy="738664"/>
          </a:xfrm>
          <a:prstGeom prst="rect">
            <a:avLst/>
          </a:prstGeom>
        </p:spPr>
        <p:txBody>
          <a:bodyPr wrap="square">
            <a:spAutoFit/>
          </a:bodyPr>
          <a:lstStyle/>
          <a:p>
            <a:r>
              <a:rPr lang="en-CA" sz="1050" kern="1200" baseline="30000" dirty="0">
                <a:effectLst/>
                <a:latin typeface="Calibri" panose="020F0502020204030204" pitchFamily="34" charset="0"/>
                <a:ea typeface="Times New Roman" panose="02020603050405020304" pitchFamily="18" charset="0"/>
              </a:rPr>
              <a:t>3</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ᐊᕙᑎᓕᕆᔨᑦ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ᑭᒥᕐᕈᔩᑦ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ᐃᓱᒪᒃᓴᖅᓯᐅᑲᓐᓂᕐᓂᕐᒧᑦ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ᐅᓂᒃᑳᖅ</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ᐊᒻᒪ</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ᐊᑐᓕᖁᔭᐅᓯᒪᔪᑦ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ᑕᕆᐅᓕᖕᓂ</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ᑯᕕᑎᑦᑎᓂᕐᒧᑦ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ᑕᕆᐅᕐᒧᑦ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ᑐᒃᓯᕋᐅᑦ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ᐋᒡᓃᑰᒃᑯᑦ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ᑕᓯᕐᔪᐊᕐᒥ</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ᒎᓗᓯᐅᕐᓂᕐᒧᑦ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ᐱᓕᕆᐊᖅ</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ᐱᓕᕆᐊᕐᒧᑦ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ᓇᓗᓇᐃᒃᑯᑕᖅ</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ᓈᓴᐅᑎᖓᑦ</a:t>
            </a:r>
            <a:r>
              <a:rPr lang="en-CA" sz="1050" kern="1200" dirty="0">
                <a:effectLst/>
                <a:latin typeface="Gadugi" panose="020B0502040204020203" pitchFamily="34" charset="0"/>
                <a:ea typeface="Times New Roman" panose="02020603050405020304" pitchFamily="18" charset="0"/>
                <a:cs typeface="Calibri" panose="020F0502020204030204" pitchFamily="34" charset="0"/>
              </a:rPr>
              <a:t> </a:t>
            </a:r>
            <a:r>
              <a:rPr lang="en-CA" sz="1050" kern="1200" dirty="0">
                <a:effectLst/>
                <a:latin typeface="Calibri" panose="020F0502020204030204" pitchFamily="34" charset="0"/>
                <a:ea typeface="Times New Roman" panose="02020603050405020304" pitchFamily="18" charset="0"/>
              </a:rPr>
              <a:t>11MN034, </a:t>
            </a:r>
            <a:r>
              <a:rPr lang="en-CA" sz="1050" kern="1200" dirty="0" err="1">
                <a:effectLst/>
                <a:latin typeface="Gadugi" panose="020B0502040204020203" pitchFamily="34" charset="0"/>
                <a:ea typeface="Times New Roman" panose="02020603050405020304" pitchFamily="18" charset="0"/>
                <a:cs typeface="Calibri" panose="020F0502020204030204" pitchFamily="34" charset="0"/>
              </a:rPr>
              <a:t>ᓴᒡᒐᕈᑦ</a:t>
            </a:r>
            <a:r>
              <a:rPr lang="en-CA" sz="1050" kern="1200" dirty="0">
                <a:effectLst/>
                <a:latin typeface="Calibri" panose="020F0502020204030204" pitchFamily="34" charset="0"/>
                <a:ea typeface="Times New Roman" panose="02020603050405020304" pitchFamily="18" charset="0"/>
              </a:rPr>
              <a:t> 2021  </a:t>
            </a:r>
            <a:endParaRPr lang="en-CA" sz="105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A13D5D9-1633-A3F3-0737-65241C8EF55D}"/>
              </a:ext>
            </a:extLst>
          </p:cNvPr>
          <p:cNvSpPr/>
          <p:nvPr/>
        </p:nvSpPr>
        <p:spPr>
          <a:xfrm>
            <a:off x="4641669" y="403175"/>
            <a:ext cx="4724400" cy="769441"/>
          </a:xfrm>
          <a:prstGeom prst="rect">
            <a:avLst/>
          </a:prstGeom>
        </p:spPr>
        <p:txBody>
          <a:bodyPr wrap="square">
            <a:spAutoFit/>
          </a:bodyPr>
          <a:lstStyle/>
          <a:p>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ᑯᕕᓯᓂᖅ</a:t>
            </a:r>
            <a:r>
              <a:rPr lang="en-CA" sz="22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ᖄᖓᓃ</a:t>
            </a:r>
            <a:r>
              <a:rPr lang="en-CA" sz="22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ᐊᒃᑐᖅᑕᐅᓯᒪᓂᖃᖅᑐᖅ</a:t>
            </a:r>
            <a:r>
              <a:rPr lang="en-CA" sz="22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ᐃᒪᖅ</a:t>
            </a:r>
            <a:r>
              <a:rPr lang="en-CA" sz="22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ᑕᐃᑯᖓ</a:t>
            </a:r>
            <a:r>
              <a:rPr lang="en-CA" sz="22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200" b="1" kern="1200" dirty="0" err="1">
                <a:effectLst/>
                <a:latin typeface="Gadugi" panose="020B0502040204020203" pitchFamily="34" charset="0"/>
                <a:ea typeface="Times New Roman" panose="02020603050405020304" pitchFamily="18" charset="0"/>
                <a:cs typeface="Times New Roman" panose="02020603050405020304" pitchFamily="18" charset="0"/>
              </a:rPr>
              <a:t>ᑕᓯᕐᔪᐊᕐᒧᑦ</a:t>
            </a:r>
            <a:endParaRPr lang="en-US" sz="2200" dirty="0"/>
          </a:p>
        </p:txBody>
      </p:sp>
    </p:spTree>
    <p:extLst>
      <p:ext uri="{BB962C8B-B14F-4D97-AF65-F5344CB8AC3E}">
        <p14:creationId xmlns:p14="http://schemas.microsoft.com/office/powerpoint/2010/main" val="4548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5766" y="1440005"/>
            <a:ext cx="4396154" cy="4155946"/>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ᑕᐃᒪᓐᓇ</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ᐃᒪᐅᑉ</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ᖃᓄᐃᓐᓂᖓ</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ᑕᐃᑲᙵᑦ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ᑕᓯᕐᔪᐊᕐᒥ</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ᓈᒻᒪᑦᑎᐊᕐᓗᓂ</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ᐱᖅᑯᓯᑎᒍᑦ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ᐊᑐᕐᓂᐊᕐᓗᒍ</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ᐃᓚᒋᖃᑕᐅᓗᖑ</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ᐃᒥᕐᕕᒋᖃᑦᑕᖅᖢᒍ</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ᑭᕙᓪᓕᖅ</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ᐃᓄᐃᑦ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ᑲᑐᔾᔨᖃᑎᒌᒃᑯᑦ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ᐱᓕᕆᖃᑎᖃᖅᓯᒪᕗᑦ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ᐋᒡᓃᑰᑯᓐᓂ</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ᑕᐃᒫᒃ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ᓱᑉᓗᓖᑦ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ᐊᑑᑎᖃᑦᑎᐊᖅᑐᒥᒃ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ᐊᑐᖅᑕᐅᖕᒪᖔᑕ</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ᑕᐃᒫᒃ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ᐱᐅᓯᕚᓪᓕᖁᑉᓗᒍ</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ᖃᓄᐃᓐᓂᖓᑦ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ᐊᒻᒪ</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ᐊᑦᑎᒃᓯᒋᐊᕐᖢᒍ</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ᐊᒃᑎᒋᓂᖏᑦ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ᑯᕕᔭᐅᕙᓪᓕᐊᔪᖤᒃ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ᐃᒪᖅ</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ᖄᖓᓂᙶᖅᑐᖅ</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ᑕᐃᒪᓐᓇᐃᒻᒪᑦ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ᐊᑐᖅᑕᐅᒐᔪᒃᓯᓂᕐᒧᑦ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ᐊᐅᓚᑦᑎᓂᕐᒧᑦ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ᐸᕐᓇᐅᑦ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ᐃᓚᖃᕐᓂᐊᖅᑐᖅ</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ᓯᕗᓪᓕᐅᔾᔭᐅᓯᒪᔪᒥᒃ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ᑯᕕᓯᓂᕐᒥᒃ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ᐅᐸᓗᖓᐃᔭᐅᑎᒥᒃ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ᑕᐃᒫᒃ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ᐃᒪᖅᑖᕐᕕᐅᓲᑦ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ᖁᑦᑎᖕᓂᖅᐹᕐᒥᒃ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ᐊᒃᑐᖅᑕᐅᑐᐃᓐᓇᕆᐊᖃᖅᑐᓂᒃ</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ᓱᕐᓗ</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ᐃᒪᖅ</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ᐊᒃᑐᑯ</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ᑯᕕᔭᐅᓂᖏᑦ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ᓯᕗᓪᓕᐅᔾᔭᐅᓂᖃᕐᓂᐊᖅᑐᑦ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ᑯᕕᔭᐅᓂᕐᒧᑦ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ᑕᐃᑯᖓ</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ᐃᑎᕕᐊᓂ</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ᑕᓯᐊᓗᖕᒥᐅᙱᑦᑐᖅ</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ᑭᕙᓪᓕᖅ</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ᐃᓄᐃᑦ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ᑲᑐᔾᔨᖃᑎᒌᒃᑯᑦ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ᓂᕆᐅᒃᑐᑦ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ᑖᒃᑯᐊ</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ᓄᑖᖑᕈᑕᐅᔪᑦ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ᐊᑐᖅᑕᐅᒐᔪᒃᓯᓂᕐᒧᑦ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ᐊᐅᓚᑦᑎᓂᕐᒧᑦ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ᐸᕐᓇᐅᒻᒧᑦ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ᐃᓚᒋᔭᐅᖃᑕᐅᓗᓂ</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ᕿᒥᕐᕈᔭᐅᓂᕐᒧᑦ</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ᐊᑐᓂ</a:t>
            </a:r>
            <a:r>
              <a:rPr lang="en-CA" sz="1400"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400" kern="1200" dirty="0" err="1">
                <a:effectLst/>
                <a:latin typeface="Gadugi" panose="020B0502040204020203" pitchFamily="34" charset="0"/>
                <a:ea typeface="Times New Roman" panose="02020603050405020304" pitchFamily="18" charset="0"/>
                <a:cs typeface="Times New Roman" panose="02020603050405020304" pitchFamily="18" charset="0"/>
              </a:rPr>
              <a:t>ᑭᒡᒐᖅᑐᐃᔪᓄᑦ</a:t>
            </a:r>
            <a:endParaRPr lang="en-CA" sz="1400" dirty="0"/>
          </a:p>
        </p:txBody>
      </p:sp>
      <p:sp>
        <p:nvSpPr>
          <p:cNvPr id="2" name="Rectangle 1">
            <a:extLst>
              <a:ext uri="{FF2B5EF4-FFF2-40B4-BE49-F238E27FC236}">
                <a16:creationId xmlns:a16="http://schemas.microsoft.com/office/drawing/2014/main" id="{41EC911D-B324-9CFA-EEF8-1207C9FB3128}"/>
              </a:ext>
            </a:extLst>
          </p:cNvPr>
          <p:cNvSpPr/>
          <p:nvPr/>
        </p:nvSpPr>
        <p:spPr>
          <a:xfrm>
            <a:off x="4800600" y="623383"/>
            <a:ext cx="4724400" cy="707886"/>
          </a:xfrm>
          <a:prstGeom prst="rect">
            <a:avLst/>
          </a:prstGeom>
        </p:spPr>
        <p:txBody>
          <a:bodyPr wrap="square">
            <a:spAutoFit/>
          </a:bodyPr>
          <a:lstStyle/>
          <a:p>
            <a:r>
              <a:rPr lang="iu-Cans-CA" sz="2000" b="1" dirty="0"/>
              <a:t>ᑯᕕᓯᓂᖅ ᖄᖓᒍ ᐊᒃᑐᖅᑕᐅᓂᖃᖅᑐᖅ ᑕᓯᕐᔪᐊᕐᒥ </a:t>
            </a:r>
            <a:endParaRPr lang="en-US" sz="2000" dirty="0"/>
          </a:p>
        </p:txBody>
      </p:sp>
      <p:sp>
        <p:nvSpPr>
          <p:cNvPr id="3" name="Rectangle 2">
            <a:extLst>
              <a:ext uri="{FF2B5EF4-FFF2-40B4-BE49-F238E27FC236}">
                <a16:creationId xmlns:a16="http://schemas.microsoft.com/office/drawing/2014/main" id="{BD88B240-DFF0-585E-89A6-BD301BD2A4AC}"/>
              </a:ext>
            </a:extLst>
          </p:cNvPr>
          <p:cNvSpPr/>
          <p:nvPr/>
        </p:nvSpPr>
        <p:spPr>
          <a:xfrm>
            <a:off x="304800" y="595080"/>
            <a:ext cx="4724400" cy="954107"/>
          </a:xfrm>
          <a:prstGeom prst="rect">
            <a:avLst/>
          </a:prstGeom>
        </p:spPr>
        <p:txBody>
          <a:bodyPr wrap="square">
            <a:spAutoFit/>
          </a:bodyPr>
          <a:lstStyle/>
          <a:p>
            <a:r>
              <a:rPr lang="en-CA" sz="2800" b="1" dirty="0">
                <a:latin typeface="+mn-lt"/>
              </a:rPr>
              <a:t>Discharge of Surface Contact Water to Meliadine Lake </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175846" y="1534813"/>
            <a:ext cx="4396154" cy="5078313"/>
          </a:xfrm>
          <a:prstGeom prst="rect">
            <a:avLst/>
          </a:prstGeom>
          <a:noFill/>
        </p:spPr>
        <p:txBody>
          <a:bodyPr wrap="square" rtlCol="0">
            <a:spAutoFit/>
          </a:bodyPr>
          <a:lstStyle/>
          <a:p>
            <a:pPr marL="285750" indent="-285750">
              <a:buFont typeface="Arial" panose="020B0604020202020204" pitchFamily="34" charset="0"/>
              <a:buChar char="•"/>
            </a:pPr>
            <a:r>
              <a:rPr lang="en-CA" sz="1600" dirty="0"/>
              <a:t>In order to ensure that the quality of the water in Meliadine Lake is suitable for traditional use, including drinking, the </a:t>
            </a:r>
            <a:r>
              <a:rPr lang="en-CA" sz="1600" dirty="0" err="1"/>
              <a:t>KivIA</a:t>
            </a:r>
            <a:r>
              <a:rPr lang="en-CA" sz="1600" dirty="0"/>
              <a:t> has worked with Agnico Eagle to ensure the waterline is used effectively to both improve the quality and lower the quantity of discharge of surface contact water</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As such, the Adaptive Management Plan will include a prioritized discharge strategy, whereby water sources with the highest potential for impact, such as tailings runoff, will be prioritized for discharge to </a:t>
            </a:r>
            <a:r>
              <a:rPr lang="en-CA" sz="1600" dirty="0" err="1"/>
              <a:t>Itivia</a:t>
            </a:r>
            <a:r>
              <a:rPr lang="en-CA" sz="1600" dirty="0"/>
              <a:t> Harbour instead of Meliadine Lake</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The </a:t>
            </a:r>
            <a:r>
              <a:rPr lang="en-CA" sz="1600" dirty="0" err="1"/>
              <a:t>KivIA</a:t>
            </a:r>
            <a:r>
              <a:rPr lang="en-CA" sz="1600" dirty="0"/>
              <a:t> expects these updates to the Adaptive Management Plan be included for review by all intervenors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5996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27601" y="1562219"/>
            <a:ext cx="4396154" cy="5194499"/>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ᑭᕙᓪᓕᖅ</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ᐃᓄᐃᑦ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ᑲᑐᔾᔨᖃᑎᒌᒃᑯᑦ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ᓇᖏᖅᓯᒪᓂᖃᖅᓯᒪᕗᑦ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ᐱᖃᕆᐊᖃᖅᑎᑦᑎᓂᕐᒥᒃ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ᑭᒡᓕᖃᖅᑐᒥᒃ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ᐊᕐᕌᒍᑕᒫᑦ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ᑯᕕᓯᖃᑦᑕᕐᓗᑎᒃ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ᑕᓯᕐᔪᐊᕐᒧᑦ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ᒥᑭᓂᖅᓴᐅᓗᑎᒃ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ᓱᕈᖃᙱᓐᓂᖅᓴᐅᔪᒥᒃ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ᐊᒃᑐᐊᓂᖃᙱᓐᓂᖅᓴᐅᓗᓂ</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ᑕᓯᕐᒧᑦ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ᐋᒡᓃᑰᑯᑦ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ᑭᕙᓪᓕᖅ</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ᐃᓄᐃᑦ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ᑲᑐᔾᔨᖃᖅᒌᒃᑯᑦ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ᐊᖏᖃᑎᒌᒃᓯᒪᕗᑦ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ᐃᒪᕐᒥᒃ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ᓚᐃᓴᖃᕐᓂᕐᒧᑦ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ᑭᒡᓕᖃᖅᑎᑦᑎᑉᓗᑎᒃ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ᑯᕕᓯᓂᕐᒥᒃ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ᑕᓯᕐᔪᐊᕐᒧᑦ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2.6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ᒥᓕᐊᓐᓂᒃ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ᑭᒃᐸᕆᒃᑐᓂᒃ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ᒦᑕᓂᒃ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ᐊᒃᑎᒋᔪᓂᒃ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ᒪᓕᑦᑎᐊᕐᓗᒍ</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2014-ᒥ FEIS. </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ᑭᕙᓪᓕᖅ</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ᐃᓄᐃᑦ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ᑲᑐᔾᔨᖃᑎᒌᒃᑯᑦ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ᐊᖏᕐᓂᐊᖅᑑᔭᙱᑦᑐᑦ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ᖁᒡᕙᓯᒋᐊᖅᓯᓂᕐᒥᒃ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ᖁᑦᑎᖕᓂᖅᐹᖑᓇᔭᖅᑐᒧᑦ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ᓯᕗᓂᕐᒥᒃ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ᐋᖅᑭᒋᐊᖅᓯᓂᐊᕈᑎᒃ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ᐃᒪᕐᒧᑦ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ᓚᐅᓴᑖᕐᓂᕐᒧᑦ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ᐃᒪᓐᓇᐃᒃᑲᓗᐊᖅᑎᓪᓗᒍ</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ᐱᐅᓯᕚᓪᓕᕈᑎᒃᓴᑦ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ᐱᐅᓂᕐᒧᑦ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ᑭᒡᓕᖏᑦ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ᖃᑉᓯᐅᓂᕐᒥᒃ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ᑯᕕᓯᓂᕐᒥᒃ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ᑲᒪᒋᔭᐅᓂᖏᑦ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ᑭᕙᓪᓕᖅ</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ᐃᓄᐃᑦ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ᑲᑐᔾᔨᖃᑎᒌᑦ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ᐃᓱᒫᓘᑎᒋᔭᖏᓐᓂᒃ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ᑲᔪᓯᑎᑦᑎᓂᖅ</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ᓇᐅᑦᑎᖅᑐᐃᓂᕐᒥᒃ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ᐊᐅᓚᑦᑎᓂᕐᒥᒃ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ᑕᓯᕐᔪᐊᕐᒥ</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ᐱᒻᒪᕆᐅᖕᒪᑦ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ᐊᒃᑐᖅᑕᐅᖁᓇᒋᑦ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ᐃᓄᐃᑦ</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ᐊᑐᖃᑦᑕᕐᓂᐊᕐᒪᔾᔪᒃ</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00" dirty="0" err="1">
                <a:effectLst/>
                <a:latin typeface="Gadugi" panose="020B0502040204020203" pitchFamily="34" charset="0"/>
                <a:ea typeface="Gadugi" panose="020B0502040204020203" pitchFamily="34" charset="0"/>
                <a:cs typeface="Times New Roman" panose="02020603050405020304" pitchFamily="18" charset="0"/>
              </a:rPr>
              <a:t>ᑕᓯᖅ</a:t>
            </a:r>
            <a:r>
              <a:rPr lang="en-CA" sz="1400" kern="100" dirty="0">
                <a:effectLst/>
                <a:latin typeface="Gadugi" panose="020B0502040204020203" pitchFamily="34" charset="0"/>
                <a:ea typeface="Gadugi" panose="020B0502040204020203" pitchFamily="34" charset="0"/>
                <a:cs typeface="Times New Roman" panose="02020603050405020304" pitchFamily="18" charset="0"/>
              </a:rPr>
              <a:t> </a:t>
            </a:r>
          </a:p>
          <a:p>
            <a:pPr>
              <a:lnSpc>
                <a:spcPct val="107000"/>
              </a:lnSpc>
              <a:spcAft>
                <a:spcPts val="800"/>
              </a:spcAft>
            </a:pPr>
            <a:r>
              <a:rPr lang="en-CA" sz="1800" kern="100" dirty="0">
                <a:effectLst/>
                <a:latin typeface="Gadugi" panose="020B0502040204020203" pitchFamily="34" charset="0"/>
                <a:ea typeface="Aptos" panose="020B0004020202020204" pitchFamily="34"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1EC911D-B324-9CFA-EEF8-1207C9FB3128}"/>
              </a:ext>
            </a:extLst>
          </p:cNvPr>
          <p:cNvSpPr/>
          <p:nvPr/>
        </p:nvSpPr>
        <p:spPr>
          <a:xfrm>
            <a:off x="4776149" y="748937"/>
            <a:ext cx="4367851" cy="800219"/>
          </a:xfrm>
          <a:prstGeom prst="rect">
            <a:avLst/>
          </a:prstGeom>
        </p:spPr>
        <p:txBody>
          <a:bodyPr wrap="square">
            <a:spAutoFit/>
          </a:bodyPr>
          <a:lstStyle/>
          <a:p>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ᑯᕕᓯᓂᖅ</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ᖄᖓᓃ</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ᐊᒃᑐᖅᑕᐅᓯᒪᓂᖃᖅᑐᖅ</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ᐃᒪᖅ</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ᑕᐃᑯᖓ</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ᑕᓯᕐᔪᐊᕐᒧᑦ</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2800" b="1" dirty="0">
                <a:latin typeface="+mn-lt"/>
              </a:rPr>
              <a:t> </a:t>
            </a:r>
            <a:endParaRPr lang="en-US" sz="2800" dirty="0">
              <a:latin typeface="+mn-lt"/>
            </a:endParaRPr>
          </a:p>
        </p:txBody>
      </p:sp>
      <p:sp>
        <p:nvSpPr>
          <p:cNvPr id="3" name="Rectangle 2">
            <a:extLst>
              <a:ext uri="{FF2B5EF4-FFF2-40B4-BE49-F238E27FC236}">
                <a16:creationId xmlns:a16="http://schemas.microsoft.com/office/drawing/2014/main" id="{BD88B240-DFF0-585E-89A6-BD301BD2A4AC}"/>
              </a:ext>
            </a:extLst>
          </p:cNvPr>
          <p:cNvSpPr/>
          <p:nvPr/>
        </p:nvSpPr>
        <p:spPr>
          <a:xfrm>
            <a:off x="228600" y="671992"/>
            <a:ext cx="4724400" cy="954107"/>
          </a:xfrm>
          <a:prstGeom prst="rect">
            <a:avLst/>
          </a:prstGeom>
        </p:spPr>
        <p:txBody>
          <a:bodyPr wrap="square">
            <a:spAutoFit/>
          </a:bodyPr>
          <a:lstStyle/>
          <a:p>
            <a:r>
              <a:rPr lang="en-CA" sz="2800" b="1" dirty="0">
                <a:latin typeface="+mn-lt"/>
              </a:rPr>
              <a:t>Discharge of Surface Contact Water to Meliadine Lake </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268458" y="1639162"/>
            <a:ext cx="4396154" cy="5601533"/>
          </a:xfrm>
          <a:prstGeom prst="rect">
            <a:avLst/>
          </a:prstGeom>
          <a:noFill/>
        </p:spPr>
        <p:txBody>
          <a:bodyPr wrap="square" rtlCol="0">
            <a:spAutoFit/>
          </a:bodyPr>
          <a:lstStyle/>
          <a:p>
            <a:pPr marL="285750" indent="-285750">
              <a:buFont typeface="Arial" panose="020B0604020202020204" pitchFamily="34" charset="0"/>
              <a:buChar char="•"/>
            </a:pPr>
            <a:r>
              <a:rPr lang="en-CA" sz="1600" dirty="0"/>
              <a:t>The </a:t>
            </a:r>
            <a:r>
              <a:rPr lang="en-CA" sz="1600" dirty="0" err="1"/>
              <a:t>KivIA</a:t>
            </a:r>
            <a:r>
              <a:rPr lang="en-CA" sz="1600" dirty="0"/>
              <a:t> has been adamant in requiring a limit on annual discharge to Meliadine Lake , as lower contaminant loading will also ensure fewer impacts to the Lake, and Agnico Eagle and the </a:t>
            </a:r>
            <a:r>
              <a:rPr lang="en-CA" sz="1600" dirty="0" err="1"/>
              <a:t>KivIA</a:t>
            </a:r>
            <a:r>
              <a:rPr lang="en-CA" sz="1600" dirty="0"/>
              <a:t> have agreed to a Water Licence Condition limiting annual discharge to Meliadine Lake to 2.6 million cubic metres, consistent with the 2014 FEIS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CA" sz="1600" kern="100" dirty="0" err="1">
                <a:effectLst/>
                <a:latin typeface="Calibri" panose="020F0502020204030204" pitchFamily="34" charset="0"/>
                <a:ea typeface="Calibri" panose="020F0502020204030204" pitchFamily="34" charset="0"/>
                <a:cs typeface="Times New Roman" panose="02020603050405020304" pitchFamily="18" charset="0"/>
              </a:rPr>
              <a:t>KivIA</a:t>
            </a: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does not expect to agree to any increase to this maximum limit in future amendments to the Water Licence</a:t>
            </a:r>
          </a:p>
          <a:p>
            <a:pPr marL="285750" indent="-285750">
              <a:buFont typeface="Arial" panose="020B0604020202020204" pitchFamily="34" charset="0"/>
              <a:buChar char="•"/>
            </a:pPr>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600" kern="100" dirty="0">
                <a:latin typeface="Calibri" panose="020F0502020204030204" pitchFamily="34" charset="0"/>
                <a:ea typeface="Calibri" panose="020F0502020204030204" pitchFamily="34" charset="0"/>
                <a:cs typeface="Times New Roman" panose="02020603050405020304" pitchFamily="18" charset="0"/>
              </a:rPr>
              <a:t>While these improvements in quality and limits on quantity of discharge address some </a:t>
            </a:r>
            <a:r>
              <a:rPr lang="en-CA" sz="1600" kern="100" dirty="0" err="1">
                <a:latin typeface="Calibri" panose="020F0502020204030204" pitchFamily="34" charset="0"/>
                <a:ea typeface="Calibri" panose="020F0502020204030204" pitchFamily="34" charset="0"/>
                <a:cs typeface="Times New Roman" panose="02020603050405020304" pitchFamily="18" charset="0"/>
              </a:rPr>
              <a:t>KivIA</a:t>
            </a:r>
            <a:r>
              <a:rPr lang="en-CA" sz="1600" kern="100" dirty="0">
                <a:latin typeface="Calibri" panose="020F0502020204030204" pitchFamily="34" charset="0"/>
                <a:ea typeface="Calibri" panose="020F0502020204030204" pitchFamily="34" charset="0"/>
                <a:cs typeface="Times New Roman" panose="02020603050405020304" pitchFamily="18" charset="0"/>
              </a:rPr>
              <a:t> concerns, continued monitoring and management of Meliadine Lake is essential to ensure there are not impacts to Inuit use of the Lake</a:t>
            </a:r>
          </a:p>
          <a:p>
            <a:pPr marL="285750" indent="-285750">
              <a:buFont typeface="Arial" panose="020B0604020202020204" pitchFamily="34" charset="0"/>
              <a:buChar cha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42906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59923" y="1690168"/>
            <a:ext cx="4396154" cy="4206408"/>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ᐃᓱᒫᓘᑎᖃᕐᓇᖅᑐᖅ</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ᑐᒃᓯᕋᐅᑕᐅᔪᑦ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ᐃᒪᕐᒥᐅᑕᑦ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ᐊᒃᑐᖅᑕᐅᓂᖏᑦ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ᓇᐅᑦᑎᖅᑐᐃᓂᕐᒧᑦ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ᐸᕐᓇᐅᑦ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ᐊᒃᑐᖅᑕᐅᓯᒪᖕᒪᑕ</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ᐅᔭᕋᖕᓂᐊᕐᕕᐅᑉ</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ᑯᕕᕙᒃᑕᖏᓐᓂᒃ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ᐱᕕᖃᖅᑎᑦᑎᓇᓂ</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ᐊᔾᔨᒌᖏᓐᓂᕆᔭᖏᓐᓂᒃ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ᓯᓚᐅᑉ-ᐊᒻᒪ</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ᐅᔭᕋᖕᓂᐊᕐᕕᒧᑦ−ᑐᕌᖓᔪᓂᒃ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ᐊᒃᑐᖅᑕᐅᓃᑦ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ᑕᓯᕐᔪᐊᕐᒧᑦ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ᐅᖓᓯᖕᓂᖅᓴᑦ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ᐃᓃᑦ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ᐊᑦᑎᖕᓂᖅᓴᒥᒃ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ᐅᔭᕋᖕᓂᐊᕐᕕᐅᑉ</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ᑕᑯᒃᓴᐅᑎᑦᑎᕗᖅ</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ᓇᓗᓇᐃᔭᐅᑎᓂᒃ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ᖁᒡᕙᓯᓂᖃᖅᓯᒪᔪᑦ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ᒥᑭᔫᑎᑦ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ᓴᕕᖕᓂ</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ᐅᔭᕋᖕᓂᐊᕐᕕᖕᒥ</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ᑯᕕᕝᕕᒋᕙᒃᑕᖓᓂᒃ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ᐊᒃᑎᒋᓂᖓᑦ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ᒥᒃᖠᒋᐊᖅᑕᐅᓂᕆᔭᖓᓂᒃ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ᐅᖓᓯᒃᑎᒋᓂᖓᑦ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ᒪᓕᒃᖢᒍ</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ᑯᕕᕝᕕᐅᔪᒥ</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ᓈᒻᒪᑦᑎᐊᖅᑐᒥᒃ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ᖃᐅᔨᓴᐃᓂᖅ</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ᐅᔭᕋᖕᓂᐊᕐᕕᒧᑦ-ᐊᒃᑐᐊᓂᖃᖅᑐᒥᒃ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ᐊᒻᒪ</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ᑕᐅᑐᒃᖢᒍ</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ᓯᓚ</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ᐊᓯᙳᖅᐸᓪᓕᐊᓂᕆᔭᖓᑦ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ᑐᕌᖓᔪᑦ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ᐊᒃᑐᖅᑕᐅᓂᖏᑦ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ᑕᓯᕐᔪᐊᕐᒧᑦ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ᐃᓚᔭᐅᒃᑲᓐᓂᖅᑐᑦ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ᐃᓃᑦ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ᐃᒪᕐᒥᒃ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ᑲᑎᖅᓱᐃᓂᕐᒧᑦ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ᖃᐅᔨᓴᒐᒃᓴᐅᓂᐊᖅᑐᓂᒃ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ᐃᓚᒋᔭᐅᒋᐊᖃᖃᑦᑕᖅᐳᑦ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ᐋᒡᓃᑰᑯᑦ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ᐅᔭᕋᖕᓂᐊᖅᑎᑦ</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r>
              <a:rPr lang="en-CA" sz="1400" kern="1200" dirty="0" err="1">
                <a:effectLst/>
                <a:latin typeface="Gadugi" panose="020B0502040204020203" pitchFamily="34" charset="0"/>
                <a:ea typeface="Gadugi" panose="020B0502040204020203" pitchFamily="34" charset="0"/>
                <a:cs typeface="Times New Roman" panose="02020603050405020304" pitchFamily="18" charset="0"/>
              </a:rPr>
              <a:t>ᑐᒃᓯᕋᐅᑎᖓᓂᒃ</a:t>
            </a:r>
            <a:r>
              <a:rPr lang="en-CA" sz="1400" kern="1200" dirty="0">
                <a:effectLst/>
                <a:latin typeface="Gadugi" panose="020B0502040204020203" pitchFamily="34" charset="0"/>
                <a:ea typeface="Gadugi" panose="020B0502040204020203" pitchFamily="34" charset="0"/>
                <a:cs typeface="Times New Roman" panose="02020603050405020304" pitchFamily="18" charset="0"/>
              </a:rPr>
              <a:t>. </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1EC911D-B324-9CFA-EEF8-1207C9FB3128}"/>
              </a:ext>
            </a:extLst>
          </p:cNvPr>
          <p:cNvSpPr/>
          <p:nvPr/>
        </p:nvSpPr>
        <p:spPr>
          <a:xfrm>
            <a:off x="4991100" y="523349"/>
            <a:ext cx="3733800" cy="646331"/>
          </a:xfrm>
          <a:prstGeom prst="rect">
            <a:avLst/>
          </a:prstGeom>
        </p:spPr>
        <p:txBody>
          <a:bodyPr wrap="square">
            <a:spAutoFit/>
          </a:bodyPr>
          <a:lstStyle/>
          <a:p>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ᐋᒡᓃᑰ</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ᐅᔭᕋᖕᓂᐊᖅᑎᑦ</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ᑐᒃᓯᕋᖅᑕᖓᓄᑦ</a:t>
            </a:r>
            <a:r>
              <a:rPr lang="en-CA" sz="1800" b="1" kern="1200" dirty="0">
                <a:effectLst/>
                <a:latin typeface="Gadugi" panose="020B0502040204020203" pitchFamily="34" charset="0"/>
                <a:ea typeface="Times New Roman" panose="02020603050405020304" pitchFamily="18" charset="0"/>
                <a:cs typeface="Times New Roman" panose="02020603050405020304" pitchFamily="18" charset="0"/>
              </a:rPr>
              <a:t> </a:t>
            </a:r>
            <a:r>
              <a:rPr lang="en-CA" sz="1800" b="1" kern="1200" dirty="0" err="1">
                <a:effectLst/>
                <a:latin typeface="Gadugi" panose="020B0502040204020203" pitchFamily="34" charset="0"/>
                <a:ea typeface="Times New Roman" panose="02020603050405020304" pitchFamily="18" charset="0"/>
                <a:cs typeface="Times New Roman" panose="02020603050405020304" pitchFamily="18" charset="0"/>
              </a:rPr>
              <a:t>ᓇᓗᓇᐃᔭᐅᑎᑦ</a:t>
            </a:r>
            <a:endParaRPr lang="en-US" sz="2800" dirty="0"/>
          </a:p>
        </p:txBody>
      </p:sp>
      <p:sp>
        <p:nvSpPr>
          <p:cNvPr id="3" name="Rectangle 2">
            <a:extLst>
              <a:ext uri="{FF2B5EF4-FFF2-40B4-BE49-F238E27FC236}">
                <a16:creationId xmlns:a16="http://schemas.microsoft.com/office/drawing/2014/main" id="{BD88B240-DFF0-585E-89A6-BD301BD2A4AC}"/>
              </a:ext>
            </a:extLst>
          </p:cNvPr>
          <p:cNvSpPr/>
          <p:nvPr/>
        </p:nvSpPr>
        <p:spPr>
          <a:xfrm>
            <a:off x="381000" y="438204"/>
            <a:ext cx="4724400" cy="523220"/>
          </a:xfrm>
          <a:prstGeom prst="rect">
            <a:avLst/>
          </a:prstGeom>
        </p:spPr>
        <p:txBody>
          <a:bodyPr wrap="square">
            <a:spAutoFit/>
          </a:bodyPr>
          <a:lstStyle/>
          <a:p>
            <a:r>
              <a:rPr lang="en-CA" sz="2800" b="1" dirty="0">
                <a:latin typeface="+mn-lt"/>
              </a:rPr>
              <a:t>AEMP Reference Areas</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175846" y="1066800"/>
            <a:ext cx="4396154" cy="5878532"/>
          </a:xfrm>
          <a:prstGeom prst="rect">
            <a:avLst/>
          </a:prstGeom>
          <a:noFill/>
        </p:spPr>
        <p:txBody>
          <a:bodyPr wrap="square" rtlCol="0">
            <a:spAutoFit/>
          </a:bodyPr>
          <a:lstStyle/>
          <a:p>
            <a:pPr marL="285750" indent="-285750">
              <a:buFont typeface="Arial" panose="020B0604020202020204" pitchFamily="34" charset="0"/>
              <a:buChar char="•"/>
            </a:pPr>
            <a:r>
              <a:rPr lang="en-CA" dirty="0"/>
              <a:t>There are concerns that the reference areas in the Aquatic Effects Monitoring Plan are influenced by mining effluent and do not allow for discrimination between climate- and mine- related impacts to Meliadine Lake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dirty="0">
                <a:latin typeface="Calibri" panose="020F0502020204030204" pitchFamily="34" charset="0"/>
                <a:ea typeface="Calibri" panose="020F0502020204030204" pitchFamily="34" charset="0"/>
                <a:cs typeface="Times New Roman" panose="02020603050405020304" pitchFamily="18" charset="0"/>
              </a:rPr>
              <a:t>F</a:t>
            </a:r>
            <a:r>
              <a:rPr lang="en-CA" sz="1800" dirty="0">
                <a:effectLst/>
                <a:latin typeface="Calibri" panose="020F0502020204030204" pitchFamily="34" charset="0"/>
                <a:ea typeface="Calibri" panose="020F0502020204030204" pitchFamily="34" charset="0"/>
                <a:cs typeface="Times New Roman" panose="02020603050405020304" pitchFamily="18" charset="0"/>
              </a:rPr>
              <a:t>ar field areas downstream of the mine show indications of increased concentrations of multiple metals found in the mine effluent, the magnitude of which decreases with distance from the discharge site. </a:t>
            </a:r>
          </a:p>
          <a:p>
            <a:pPr marL="285750" indent="-285750">
              <a:buFont typeface="Arial" panose="020B0604020202020204" pitchFamily="34" charset="0"/>
              <a:buChar char="•"/>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For an accurate assessment of mine-related vs climate change related impacts to Meliadine Lake, additional reference areas for water sampling should be included in the AEMP.</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68922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7523" y="1842568"/>
            <a:ext cx="4396154" cy="3345275"/>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ᑐᖅᑯᖅᑕᐅᓂᖏᑦ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ᑕᕆᐅᖃᖅᑐᖅ</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ᐃᒪᖅ</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ᐊᓯᐊᒍᑦ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ᐃᒪᕐᓗᒃ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ᐊᒃᑐᑯ</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ᑕᐃᑲᓂ</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ᑕᓯᖅ</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B−7-ᒥ (SP6)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ᓴᖅᑮᕗᖅ</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ᐃᒻᒪᖄ</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ᐋᖅᑭᒋᐊᖅᑕᐅᓗᓂ</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B−7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ᑕᐃᒫᒃ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ᐃᒪᕐᒥᐅᑕᑦ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ᑲᔪᓯᔪᓐᓇᑦᑎᐊᕐᓂᐊᕐᒪᑕ</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ᐊᒻᒪ</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ᐅᑎᕐᓗᑎᒃ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ᐃᒪᖁᑎᒥᖕᓄᑦ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ᐅᒃᑯᐊᖅᑎᓪᓗᒍ</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ᐊᒻᒪ</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ᐅᒃᑯᐊᖅᐸᓪᓕᐊᑎᓪᓗᒍ</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ᐋᒡᓃᑰᑯᑦ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ᐊᑐᐃᓐᓇᐅᑎᑦᑎᒋᐊᓖᑦ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ᑐᑭᓯᒋᐊᕈᑎᒃᓴᒃᑲᓐᓂᕐᓂᒃ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ᑲᑎᖅᓱᖅᑕᐅᓯᒪᔪᓄᑦ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ᖃᐅᔨᓴᒐᒃᓴᓂᒃ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ᐊᑯᓂᐅᑎᒋᖃᑦᑕᕐᓂᖏᑦ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ᐊᑯᓐᓂᖓᒍᑦ</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ᐊᒻᒪ</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ᐸᕐᓇᒃᓯᒪᔪᓂᒃ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ᖃᐅᔨᓴᖃᑦᑕᕐᓗᑎᒃ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ᖃᐅᔨᓴᐃᓂᐊᕐᓗᑎᒃ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ᑲᔪᓯᐊᓂᒍᓐᓇᕐᒪᖔᖅ</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B-7-ᒥ </a:t>
            </a:r>
            <a:r>
              <a:rPr lang="en-CA" sz="1600" kern="100" dirty="0" err="1">
                <a:effectLst/>
                <a:latin typeface="Gadugi" panose="020B0502040204020203" pitchFamily="34" charset="0"/>
                <a:ea typeface="Aptos" panose="020B0004020202020204" pitchFamily="34" charset="0"/>
                <a:cs typeface="Times New Roman" panose="02020603050405020304" pitchFamily="18" charset="0"/>
              </a:rPr>
              <a:t>ᐱᐊᓯᒋᐊᖅᓯᓂᕐᒥᒃ</a:t>
            </a:r>
            <a:r>
              <a:rPr lang="en-CA" sz="1600" kern="100" dirty="0">
                <a:effectLst/>
                <a:latin typeface="Gadugi" panose="020B0502040204020203" pitchFamily="34" charset="0"/>
                <a:ea typeface="Aptos" panose="020B0004020202020204" pitchFamily="34" charset="0"/>
                <a:cs typeface="Times New Roman" panose="02020603050405020304" pitchFamily="18" charset="0"/>
              </a:rPr>
              <a:t>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1EC911D-B324-9CFA-EEF8-1207C9FB3128}"/>
              </a:ext>
            </a:extLst>
          </p:cNvPr>
          <p:cNvSpPr/>
          <p:nvPr/>
        </p:nvSpPr>
        <p:spPr>
          <a:xfrm>
            <a:off x="4572000" y="914400"/>
            <a:ext cx="4191000" cy="461665"/>
          </a:xfrm>
          <a:prstGeom prst="rect">
            <a:avLst/>
          </a:prstGeom>
        </p:spPr>
        <p:txBody>
          <a:bodyPr wrap="square">
            <a:spAutoFit/>
          </a:bodyPr>
          <a:lstStyle/>
          <a:p>
            <a:r>
              <a:rPr lang="iu-Cans-CA" sz="2400" b="1" dirty="0">
                <a:latin typeface="Gadugi" panose="020B0502040204020203" pitchFamily="34" charset="0"/>
                <a:ea typeface="Gadugi" panose="020B0502040204020203" pitchFamily="34" charset="0"/>
              </a:rPr>
              <a:t>ᑕᓯᖅ </a:t>
            </a:r>
            <a:r>
              <a:rPr lang="en-CA" sz="2400" b="1" dirty="0"/>
              <a:t>B7 −</a:t>
            </a:r>
            <a:r>
              <a:rPr lang="iu-Cans-CA" sz="2400" b="1" dirty="0">
                <a:latin typeface="Gadugi" panose="020B0502040204020203" pitchFamily="34" charset="0"/>
                <a:ea typeface="Gadugi" panose="020B0502040204020203" pitchFamily="34" charset="0"/>
              </a:rPr>
              <a:t>ᒥ ᐱᐅᓯᒋᐊᖅᑕᐅᓂᖓᑦ</a:t>
            </a:r>
            <a:endParaRPr lang="en-US" sz="2400" dirty="0">
              <a:latin typeface="Gadugi" panose="020B0502040204020203" pitchFamily="34" charset="0"/>
              <a:ea typeface="Gadugi" panose="020B0502040204020203" pitchFamily="34" charset="0"/>
            </a:endParaRPr>
          </a:p>
        </p:txBody>
      </p:sp>
      <p:sp>
        <p:nvSpPr>
          <p:cNvPr id="3" name="Rectangle 2">
            <a:extLst>
              <a:ext uri="{FF2B5EF4-FFF2-40B4-BE49-F238E27FC236}">
                <a16:creationId xmlns:a16="http://schemas.microsoft.com/office/drawing/2014/main" id="{BD88B240-DFF0-585E-89A6-BD301BD2A4AC}"/>
              </a:ext>
            </a:extLst>
          </p:cNvPr>
          <p:cNvSpPr/>
          <p:nvPr/>
        </p:nvSpPr>
        <p:spPr>
          <a:xfrm>
            <a:off x="302623" y="852845"/>
            <a:ext cx="3604846" cy="523220"/>
          </a:xfrm>
          <a:prstGeom prst="rect">
            <a:avLst/>
          </a:prstGeom>
        </p:spPr>
        <p:txBody>
          <a:bodyPr wrap="square">
            <a:spAutoFit/>
          </a:bodyPr>
          <a:lstStyle/>
          <a:p>
            <a:r>
              <a:rPr lang="en-CA" sz="2800" b="1" dirty="0"/>
              <a:t>Lake B7 Remediation</a:t>
            </a:r>
            <a:endParaRPr lang="en-US" sz="28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173669" y="1792578"/>
            <a:ext cx="4396154" cy="3970318"/>
          </a:xfrm>
          <a:prstGeom prst="rect">
            <a:avLst/>
          </a:prstGeom>
          <a:noFill/>
        </p:spPr>
        <p:txBody>
          <a:bodyPr wrap="square" rtlCol="0">
            <a:spAutoFit/>
          </a:bodyPr>
          <a:lstStyle/>
          <a:p>
            <a:pPr marL="285750" indent="-285750">
              <a:buFont typeface="Arial" panose="020B0604020202020204" pitchFamily="34" charset="0"/>
              <a:buChar char="•"/>
            </a:pPr>
            <a:r>
              <a:rPr lang="en-CA" sz="1800" dirty="0">
                <a:effectLst/>
                <a:latin typeface="Calibri" panose="020F0502020204030204" pitchFamily="34" charset="0"/>
                <a:ea typeface="Times New Roman" panose="02020603050405020304" pitchFamily="18" charset="0"/>
              </a:rPr>
              <a:t>The storage of saline groundwater instead of tailings in Lake B7 (SP6) raises the possibility of remediating B7 to sustain aquatic life and to be reconnected to the local watershed during closure and post-closure.</a:t>
            </a:r>
          </a:p>
          <a:p>
            <a:pPr marL="285750" indent="-285750">
              <a:buFont typeface="Arial" panose="020B0604020202020204" pitchFamily="34" charset="0"/>
              <a:buChar char="•"/>
            </a:pPr>
            <a:endParaRPr lang="en-CA" sz="18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CA" dirty="0">
                <a:latin typeface="Calibri" panose="020F0502020204030204" pitchFamily="34" charset="0"/>
                <a:ea typeface="Times New Roman" panose="02020603050405020304" pitchFamily="18" charset="0"/>
              </a:rPr>
              <a:t>Agnico Eagle should provide further information on data gaps and planned studies for assessing the feasibility of B7 remediation</a:t>
            </a:r>
            <a:endParaRPr lang="en-CA" sz="1800" dirty="0">
              <a:effectLst/>
              <a:latin typeface="Calibri" panose="020F0502020204030204" pitchFamily="34" charset="0"/>
              <a:ea typeface="Times New Roman" panose="02020603050405020304" pitchFamily="18" charset="0"/>
            </a:endParaRPr>
          </a:p>
          <a:p>
            <a:endParaRPr lang="en-CA" dirty="0">
              <a:latin typeface="Calibri" panose="020F0502020204030204" pitchFamily="34" charset="0"/>
            </a:endParaRPr>
          </a:p>
          <a:p>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0320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WL_ClientCodeColumn xmlns="408d6d88-2152-46a3-847f-cf5cebac05e8">36777</CWL_ClientCodeColumn>
    <CWL_ReviewDateColumn xmlns="408D6D88-2152-46A3-847F-CF5CEBAC05E8" xsi:nil="true"/>
    <CWL_DocumentTypeColumn xmlns="408d6d88-2152-46a3-847f-cf5cebac05e8">11</CWL_DocumentTypeColumn>
    <CWL_PracticeAreaNameColumn xmlns="408d6d88-2152-46a3-847f-cf5cebac05e8">26</CWL_PracticeAreaNameColumn>
    <CWL_ClientNameColumn xmlns="408d6d88-2152-46a3-847f-cf5cebac05e8">36777</CWL_ClientNameColumn>
    <CWL_MatterCodeColumn xmlns="408d6d88-2152-46a3-847f-cf5cebac05e8">83162</CWL_MatterCodeColumn>
    <CWL_CounterpartColumn xmlns="408d6d88-2152-46a3-847f-cf5cebac05e8" xsi:nil="true"/>
    <CWL_PartColumn xmlns="408d6d88-2152-46a3-847f-cf5cebac05e8" xsi:nil="true"/>
    <CWL_SourceColumn xmlns="408d6d88-2152-46a3-847f-cf5cebac05e8" xsi:nil="true"/>
    <CWL_CommentColumn xmlns="408d6d88-2152-46a3-847f-cf5cebac05e8" xsi:nil="true"/>
    <CWL_DocumentDateColumn xmlns="408D6D88-2152-46A3-847F-CF5CEBAC05E8">2023-08-09T16:35:13+00:00</CWL_DocumentDateColumn>
    <CWL_MatterNameColumn xmlns="408d6d88-2152-46a3-847f-cf5cebac05e8">83162</CWL_MatterNameColumn>
    <CWL_StatusColumn xmlns="408d6d88-2152-46a3-847f-cf5cebac05e8">17</CWL_StatusColumn>
    <CWL_TagsNote xmlns="408d6d88-2152-46a3-847f-cf5cebac05e8">
      <Terms xmlns="http://schemas.microsoft.com/office/infopath/2007/PartnerControls"/>
    </CWL_TagsNote>
    <TaxCatchAll xmlns="c37bc01c-2af7-49f3-8037-dcbc7db99f38"/>
    <_dlc_DocId xmlns="c37bc01c-2af7-49f3-8037-dcbc7db99f38">6397011</_dlc_DocId>
    <_dlc_DocIdUrl xmlns="c37bc01c-2af7-49f3-8037-dcbc7db99f38">
      <Url>http://tmdm.tmlawyers.com/sites/034/83162/_layouts/15/DocIdRedir.aspx?ID=6397011</Url>
      <Description>6397011</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With Template" ma:contentTypeID="0x010100C82DED11ECA946019B58EB2B402418E600F0B8815F1A2D42C5B17393556548DC7000AE1D8804E04D4F4E856D209CDBDEACEF" ma:contentTypeVersion="0" ma:contentTypeDescription="Allows user to select template from available." ma:contentTypeScope="" ma:versionID="275a7eb142505a46dfbc7f34b5d92cc0">
  <xsd:schema xmlns:xsd="http://www.w3.org/2001/XMLSchema" xmlns:xs="http://www.w3.org/2001/XMLSchema" xmlns:p="http://schemas.microsoft.com/office/2006/metadata/properties" xmlns:ns2="408d6d88-2152-46a3-847f-cf5cebac05e8" xmlns:ns3="408D6D88-2152-46A3-847F-CF5CEBAC05E8" xmlns:ns4="c37bc01c-2af7-49f3-8037-dcbc7db99f38" targetNamespace="http://schemas.microsoft.com/office/2006/metadata/properties" ma:root="true" ma:fieldsID="8d028bdbdc6adb747ad3889359e7cc20" ns2:_="" ns3:_="" ns4:_="">
    <xsd:import namespace="408d6d88-2152-46a3-847f-cf5cebac05e8"/>
    <xsd:import namespace="408D6D88-2152-46A3-847F-CF5CEBAC05E8"/>
    <xsd:import namespace="c37bc01c-2af7-49f3-8037-dcbc7db99f38"/>
    <xsd:element name="properties">
      <xsd:complexType>
        <xsd:sequence>
          <xsd:element name="documentManagement">
            <xsd:complexType>
              <xsd:all>
                <xsd:element ref="ns2:CWL_ClientCodeColumn"/>
                <xsd:element ref="ns2:CWL_ClientNameColumn"/>
                <xsd:element ref="ns2:CWL_MatterCodeColumn"/>
                <xsd:element ref="ns2:CWL_MatterNameColumn"/>
                <xsd:element ref="ns2:CWL_PracticeAreaNameColumn"/>
                <xsd:element ref="ns2:CWL_CounterpartColumn" minOccurs="0"/>
                <xsd:element ref="ns2:CWL_PartColumn" minOccurs="0"/>
                <xsd:element ref="ns2:CWL_DocumentTypeColumn"/>
                <xsd:element ref="ns3:CWL_DocumentDateColumn" minOccurs="0"/>
                <xsd:element ref="ns3:CWL_ReviewDateColumn" minOccurs="0"/>
                <xsd:element ref="ns2:CWL_CommentColumn" minOccurs="0"/>
                <xsd:element ref="ns2:CWL_SourceColumn" minOccurs="0"/>
                <xsd:element ref="ns2:CWL_StatusColumn"/>
                <xsd:element ref="ns2:CWL_TagsNote" minOccurs="0"/>
                <xsd:element ref="ns4:_dlc_DocId" minOccurs="0"/>
                <xsd:element ref="ns4:_dlc_DocIdUrl" minOccurs="0"/>
                <xsd:element ref="ns4:_dlc_DocIdPersistI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ClientCodeColumn" ma:index="8" ma:displayName="Client Code" ma:default="36777" ma:hidden="true" ma:internalName="CWL_ClientCodeColumn">
      <xsd:simpleType>
        <xsd:restriction base="dms:Unknown"/>
      </xsd:simpleType>
    </xsd:element>
    <xsd:element name="CWL_ClientNameColumn" ma:index="9" ma:displayName="Client Name" ma:default="36777" ma:hidden="true" ma:internalName="CWL_ClientNameColumn">
      <xsd:simpleType>
        <xsd:restriction base="dms:Unknown"/>
      </xsd:simpleType>
    </xsd:element>
    <xsd:element name="CWL_MatterCodeColumn" ma:index="10" ma:displayName="Matter Code" ma:default="83162" ma:hidden="true" ma:internalName="CWL_MatterCodeColumn">
      <xsd:simpleType>
        <xsd:restriction base="dms:Unknown"/>
      </xsd:simpleType>
    </xsd:element>
    <xsd:element name="CWL_MatterNameColumn" ma:index="11" ma:displayName="Matter Name" ma:default="83162" ma:hidden="true" ma:internalName="CWL_MatterNameColumn">
      <xsd:simpleType>
        <xsd:restriction base="dms:Unknown"/>
      </xsd:simpleType>
    </xsd:element>
    <xsd:element name="CWL_PracticeAreaNameColumn" ma:index="12" ma:displayName="Practice Area" ma:default="26" ma:hidden="true" ma:internalName="CWL_PracticeAreaNameColumn">
      <xsd:simpleType>
        <xsd:restriction base="dms:Unknown"/>
      </xsd:simpleType>
    </xsd:element>
    <xsd:element name="CWL_CounterpartColumn" ma:index="13" nillable="true" ma:displayName="Counterparties" ma:default="" ma:hidden="true" ma:internalName="CWL_CounterpartColumn">
      <xsd:simpleType>
        <xsd:restriction base="dms:Unknown"/>
      </xsd:simpleType>
    </xsd:element>
    <xsd:element name="CWL_PartColumn" ma:index="14" nillable="true" ma:displayName="Other Parties" ma:default="" ma:hidden="true" ma:internalName="CWL_PartColumn">
      <xsd:simpleType>
        <xsd:restriction base="dms:Unknown"/>
      </xsd:simpleType>
    </xsd:element>
    <xsd:element name="CWL_DocumentTypeColumn" ma:index="15" ma:displayName="Document Type" ma:default="11" ma:hidden="true" ma:internalName="CWL_DocumentTypeColumn">
      <xsd:simpleType>
        <xsd:restriction base="dms:Unknown"/>
      </xsd:simpleType>
    </xsd:element>
    <xsd:element name="CWL_CommentColumn" ma:index="18" nillable="true" ma:displayName="Comment" ma:internalName="CWL_CommentColumn">
      <xsd:simpleType>
        <xsd:restriction base="dms:Text"/>
      </xsd:simpleType>
    </xsd:element>
    <xsd:element name="CWL_SourceColumn" ma:index="19" nillable="true" ma:displayName="Source" ma:internalName="CWL_SourceColumn">
      <xsd:simpleType>
        <xsd:restriction base="dms:Text"/>
      </xsd:simpleType>
    </xsd:element>
    <xsd:element name="CWL_StatusColumn" ma:index="20" ma:displayName="Status" ma:default="17" ma:hidden="true" ma:internalName="CWL_StatusColumn">
      <xsd:simpleType>
        <xsd:restriction base="dms:Unknown"/>
      </xsd:simpleType>
    </xsd:element>
    <xsd:element name="CWL_TagsNote" ma:index="21" nillable="true" ma:taxonomy="true" ma:internalName="CWL_TagsNote" ma:taxonomyFieldName="CWL_Tags" ma:displayName="Labels" ma:fieldId="{3ba3d898-bb17-4b40-8825-8b70f072a47f}" ma:taxonomyMulti="true" ma:sspId="9eea9b96-ff80-4f60-a0e8-847d62839b04" ma:termSetId="fff1a8ef-0683-4a9f-8229-65037c05d5b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DocumentDateColumn" ma:index="16" nillable="true" ma:displayName="Document Date" ma:default="[today]" ma:description="" ma:format="DateOnly" ma:internalName="CWL_DocumentDateColumn">
      <xsd:simpleType>
        <xsd:restriction base="dms:DateTime"/>
      </xsd:simpleType>
    </xsd:element>
    <xsd:element name="CWL_ReviewDateColumn" ma:index="17" nillable="true" ma:displayName="Review Date" ma:description="" ma:format="DateOnly" ma:internalName="CWL_ReviewDateColum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37bc01c-2af7-49f3-8037-dcbc7db99f38"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b235e164-c4bf-407e-bece-36596093946b}" ma:internalName="TaxCatchAll" ma:showField="CatchAllData" ma:web="c37bc01c-2af7-49f3-8037-dcbc7db99f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290C5-8C20-4457-8A7F-989B6FA8B57C}">
  <ds:schemaRefs>
    <ds:schemaRef ds:uri="http://schemas.microsoft.com/office/2006/metadata/customXsn"/>
  </ds:schemaRefs>
</ds:datastoreItem>
</file>

<file path=customXml/itemProps2.xml><?xml version="1.0" encoding="utf-8"?>
<ds:datastoreItem xmlns:ds="http://schemas.openxmlformats.org/officeDocument/2006/customXml" ds:itemID="{B14912B2-F9EC-46D7-899C-7F7F1E68678E}">
  <ds:schemaRefs>
    <ds:schemaRef ds:uri="http://schemas.microsoft.com/sharepoint/events"/>
  </ds:schemaRefs>
</ds:datastoreItem>
</file>

<file path=customXml/itemProps3.xml><?xml version="1.0" encoding="utf-8"?>
<ds:datastoreItem xmlns:ds="http://schemas.openxmlformats.org/officeDocument/2006/customXml" ds:itemID="{3CAC73B8-E9EC-4B0A-A215-884689D0E8E5}">
  <ds:schemaRefs>
    <ds:schemaRef ds:uri="http://schemas.microsoft.com/sharepoint/v3/contenttype/forms"/>
  </ds:schemaRefs>
</ds:datastoreItem>
</file>

<file path=customXml/itemProps4.xml><?xml version="1.0" encoding="utf-8"?>
<ds:datastoreItem xmlns:ds="http://schemas.openxmlformats.org/officeDocument/2006/customXml" ds:itemID="{4508B7ED-845E-44AD-B6D1-05F46F230DAE}">
  <ds:schemaRefs>
    <ds:schemaRef ds:uri="http://schemas.microsoft.com/office/2006/documentManagement/types"/>
    <ds:schemaRef ds:uri="c37bc01c-2af7-49f3-8037-dcbc7db99f38"/>
    <ds:schemaRef ds:uri="http://purl.org/dc/terms/"/>
    <ds:schemaRef ds:uri="http://schemas.openxmlformats.org/package/2006/metadata/core-properties"/>
    <ds:schemaRef ds:uri="408d6d88-2152-46a3-847f-cf5cebac05e8"/>
    <ds:schemaRef ds:uri="http://purl.org/dc/dcmitype/"/>
    <ds:schemaRef ds:uri="http://schemas.microsoft.com/office/infopath/2007/PartnerControls"/>
    <ds:schemaRef ds:uri="http://purl.org/dc/elements/1.1/"/>
    <ds:schemaRef ds:uri="408D6D88-2152-46A3-847F-CF5CEBAC05E8"/>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BAD1AEAD-2845-40C5-9240-575440E39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d6d88-2152-46a3-847f-cf5cebac05e8"/>
    <ds:schemaRef ds:uri="408D6D88-2152-46A3-847F-CF5CEBAC05E8"/>
    <ds:schemaRef ds:uri="c37bc01c-2af7-49f3-8037-dcbc7db99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2152</TotalTime>
  <Words>1458</Words>
  <Application>Microsoft Office PowerPoint</Application>
  <PresentationFormat>On-screen Show (4:3)</PresentationFormat>
  <Paragraphs>119</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Euphemia</vt:lpstr>
      <vt:lpstr>Gadugi</vt:lpstr>
      <vt:lpstr>Times New Roman</vt:lpstr>
      <vt:lpstr>Wingdings</vt:lpstr>
      <vt:lpstr>Office Theme</vt:lpstr>
      <vt:lpstr>PowerPoint Presentation</vt:lpstr>
      <vt:lpstr>Our Mandate and Objectives</vt:lpstr>
      <vt:lpstr>ᑭᕙᓪᓕᖅ ᐃᓄᐃᑦ ᑲᑐᔾᔨᖃᑎᒌᖏᑦ ᐱᓇᓱᐊᖅᑕᖏᑦ ᐊᕙᑎᓕᕆᓂᕐᒧᑦ ᖃᐅᔨᓴᐃᓂᕐᒧᑦ</vt:lpstr>
      <vt:lpstr>Information Requests and Technical Comments</vt:lpstr>
      <vt:lpstr>PowerPoint Presentation</vt:lpstr>
      <vt:lpstr>PowerPoint Presentation</vt:lpstr>
      <vt:lpstr>PowerPoint Presentation</vt:lpstr>
      <vt:lpstr>PowerPoint Presentation</vt:lpstr>
      <vt:lpstr>PowerPoint Presentation</vt:lpstr>
      <vt:lpstr>PowerPoint Presentation</vt:lpstr>
      <vt:lpstr>ᐃᓱᓕᔾᔪᑎ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Gilson</dc:creator>
  <cp:lastModifiedBy>Richard Dwyer</cp:lastModifiedBy>
  <cp:revision>95</cp:revision>
  <cp:lastPrinted>2023-08-21T12:36:24Z</cp:lastPrinted>
  <dcterms:created xsi:type="dcterms:W3CDTF">2023-08-01T21:24:35Z</dcterms:created>
  <dcterms:modified xsi:type="dcterms:W3CDTF">2024-05-28T22:13:55Z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0x010100C82DED11ECA946019B58EB2B402418E600F0B8815F1A2D42C5B17393556548DC7000AE1D8804E04D4F4E856D209CDBDEACEF</vt:lpwstr>
  </property>
  <property fmtid="{D5CDD505-2E9C-101B-9397-08002B2CF9AE}" pid="3" name="Created">
    <vt:filetime>2021-05-25T00:00:00Z</vt:filetime>
  </property>
  <property fmtid="{D5CDD505-2E9C-101B-9397-08002B2CF9AE}" pid="4" name="Creator">
    <vt:lpwstr>Acrobat PDFMaker 19 for PowerPoint</vt:lpwstr>
  </property>
  <property fmtid="{D5CDD505-2E9C-101B-9397-08002B2CF9AE}" pid="5" name="LastSaved">
    <vt:filetime>2023-08-01T00:00:00Z</vt:filetime>
  </property>
  <property fmtid="{D5CDD505-2E9C-101B-9397-08002B2CF9AE}" pid="6" name="Producer">
    <vt:lpwstr>Adobe PDF Library 19.12.66</vt:lpwstr>
  </property>
  <property fmtid="{D5CDD505-2E9C-101B-9397-08002B2CF9AE}" pid="7" name="CWDocID">
    <vt:lpwstr>6431292</vt:lpwstr>
  </property>
  <property fmtid="{D5CDD505-2E9C-101B-9397-08002B2CF9AE}" pid="8" name="CWVersion">
    <vt:lpwstr>0.1</vt:lpwstr>
  </property>
  <property fmtid="{D5CDD505-2E9C-101B-9397-08002B2CF9AE}" pid="9" name="_dlc_DocIdItemGuid">
    <vt:lpwstr>0d388542-ff0e-42eb-8319-f45367f00695</vt:lpwstr>
  </property>
  <property fmtid="{D5CDD505-2E9C-101B-9397-08002B2CF9AE}" pid="10" name="CWL_EmailMessageIdColumn">
    <vt:lpwstr>&lt;@&gt;</vt:lpwstr>
  </property>
  <property fmtid="{D5CDD505-2E9C-101B-9397-08002B2CF9AE}" pid="11" name="CWL_Tags">
    <vt:lpwstr/>
  </property>
</Properties>
</file>