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6"/>
  </p:notesMasterIdLst>
  <p:handoutMasterIdLst>
    <p:handoutMasterId r:id="rId17"/>
  </p:handoutMasterIdLst>
  <p:sldIdLst>
    <p:sldId id="556" r:id="rId3"/>
    <p:sldId id="557" r:id="rId4"/>
    <p:sldId id="558" r:id="rId5"/>
    <p:sldId id="584" r:id="rId6"/>
    <p:sldId id="561" r:id="rId7"/>
    <p:sldId id="565" r:id="rId8"/>
    <p:sldId id="563" r:id="rId9"/>
    <p:sldId id="596" r:id="rId10"/>
    <p:sldId id="569" r:id="rId11"/>
    <p:sldId id="571" r:id="rId12"/>
    <p:sldId id="595" r:id="rId13"/>
    <p:sldId id="579" r:id="rId14"/>
    <p:sldId id="580" r:id="rId15"/>
  </p:sldIdLst>
  <p:sldSz cx="9144000" cy="6858000" type="screen4x3"/>
  <p:notesSz cx="7172325" cy="9313863"/>
  <p:custDataLst>
    <p:tags r:id="rId18"/>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96">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9999"/>
    <a:srgbClr val="0035DE"/>
    <a:srgbClr val="0000DE"/>
    <a:srgbClr val="969696"/>
    <a:srgbClr val="335C64"/>
    <a:srgbClr val="66CCFF"/>
    <a:srgbClr val="33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0599" autoAdjust="0"/>
  </p:normalViewPr>
  <p:slideViewPr>
    <p:cSldViewPr snapToObjects="1">
      <p:cViewPr varScale="1">
        <p:scale>
          <a:sx n="77" d="100"/>
          <a:sy n="77" d="100"/>
        </p:scale>
        <p:origin x="1742" y="72"/>
      </p:cViewPr>
      <p:guideLst>
        <p:guide orient="horz" pos="4224"/>
        <p:guide pos="96"/>
      </p:guideLst>
    </p:cSldViewPr>
  </p:slideViewPr>
  <p:outlineViewPr>
    <p:cViewPr>
      <p:scale>
        <a:sx n="25" d="100"/>
        <a:sy n="25" d="100"/>
      </p:scale>
      <p:origin x="0" y="-1901"/>
    </p:cViewPr>
    <p:sldLst>
      <p:sld r:id="rId1" collapse="1"/>
    </p:sldLst>
  </p:outlin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5" d="100"/>
          <a:sy n="85" d="100"/>
        </p:scale>
        <p:origin x="3804" y="96"/>
      </p:cViewPr>
      <p:guideLst>
        <p:guide orient="horz" pos="2934"/>
        <p:guide pos="22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2"/>
            <a:ext cx="3110283" cy="466011"/>
          </a:xfrm>
          <a:prstGeom prst="rect">
            <a:avLst/>
          </a:prstGeom>
          <a:noFill/>
          <a:ln w="9525">
            <a:noFill/>
            <a:miter lim="800000"/>
            <a:headEnd/>
            <a:tailEnd/>
          </a:ln>
          <a:effectLst/>
        </p:spPr>
        <p:txBody>
          <a:bodyPr vert="horz" wrap="square" lIns="93328" tIns="46664" rIns="93328" bIns="46664" numCol="1" anchor="t" anchorCtr="0" compatLnSpc="1">
            <a:prstTxWarp prst="textNoShape">
              <a:avLst/>
            </a:prstTxWarp>
          </a:bodyPr>
          <a:lstStyle>
            <a:lvl1pPr defTabSz="933554">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4060421" y="2"/>
            <a:ext cx="3110283" cy="466011"/>
          </a:xfrm>
          <a:prstGeom prst="rect">
            <a:avLst/>
          </a:prstGeom>
          <a:noFill/>
          <a:ln w="9525">
            <a:noFill/>
            <a:miter lim="800000"/>
            <a:headEnd/>
            <a:tailEnd/>
          </a:ln>
          <a:effectLst/>
        </p:spPr>
        <p:txBody>
          <a:bodyPr vert="horz" wrap="square" lIns="93328" tIns="46664" rIns="93328" bIns="46664" numCol="1" anchor="t" anchorCtr="0" compatLnSpc="1">
            <a:prstTxWarp prst="textNoShape">
              <a:avLst/>
            </a:prstTxWarp>
          </a:bodyPr>
          <a:lstStyle>
            <a:lvl1pPr algn="r" defTabSz="933554">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2" y="8846265"/>
            <a:ext cx="3110283" cy="466011"/>
          </a:xfrm>
          <a:prstGeom prst="rect">
            <a:avLst/>
          </a:prstGeom>
          <a:noFill/>
          <a:ln w="9525">
            <a:noFill/>
            <a:miter lim="800000"/>
            <a:headEnd/>
            <a:tailEnd/>
          </a:ln>
          <a:effectLst/>
        </p:spPr>
        <p:txBody>
          <a:bodyPr vert="horz" wrap="square" lIns="93328" tIns="46664" rIns="93328" bIns="46664" numCol="1" anchor="b" anchorCtr="0" compatLnSpc="1">
            <a:prstTxWarp prst="textNoShape">
              <a:avLst/>
            </a:prstTxWarp>
          </a:bodyPr>
          <a:lstStyle>
            <a:lvl1pPr defTabSz="933554">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4060421" y="8846265"/>
            <a:ext cx="3110283" cy="466011"/>
          </a:xfrm>
          <a:prstGeom prst="rect">
            <a:avLst/>
          </a:prstGeom>
          <a:noFill/>
          <a:ln w="9525">
            <a:noFill/>
            <a:miter lim="800000"/>
            <a:headEnd/>
            <a:tailEnd/>
          </a:ln>
          <a:effectLst/>
        </p:spPr>
        <p:txBody>
          <a:bodyPr vert="horz" wrap="square" lIns="93328" tIns="46664" rIns="93328" bIns="46664" numCol="1" anchor="b" anchorCtr="0" compatLnSpc="1">
            <a:prstTxWarp prst="textNoShape">
              <a:avLst/>
            </a:prstTxWarp>
          </a:bodyPr>
          <a:lstStyle>
            <a:lvl1pPr algn="r" defTabSz="933554">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3110283" cy="466011"/>
          </a:xfrm>
          <a:prstGeom prst="rect">
            <a:avLst/>
          </a:prstGeom>
          <a:noFill/>
          <a:ln w="9525">
            <a:noFill/>
            <a:miter lim="800000"/>
            <a:headEnd/>
            <a:tailEnd/>
          </a:ln>
          <a:effectLst/>
        </p:spPr>
        <p:txBody>
          <a:bodyPr vert="horz" wrap="square" lIns="93328" tIns="46664" rIns="93328" bIns="46664" numCol="1" anchor="t" anchorCtr="0" compatLnSpc="1">
            <a:prstTxWarp prst="textNoShape">
              <a:avLst/>
            </a:prstTxWarp>
          </a:bodyPr>
          <a:lstStyle>
            <a:lvl1pPr defTabSz="933554">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4060421" y="2"/>
            <a:ext cx="3110283" cy="466011"/>
          </a:xfrm>
          <a:prstGeom prst="rect">
            <a:avLst/>
          </a:prstGeom>
          <a:noFill/>
          <a:ln w="9525">
            <a:noFill/>
            <a:miter lim="800000"/>
            <a:headEnd/>
            <a:tailEnd/>
          </a:ln>
          <a:effectLst/>
        </p:spPr>
        <p:txBody>
          <a:bodyPr vert="horz" wrap="square" lIns="93328" tIns="46664" rIns="93328" bIns="46664" numCol="1" anchor="t" anchorCtr="0" compatLnSpc="1">
            <a:prstTxWarp prst="textNoShape">
              <a:avLst/>
            </a:prstTxWarp>
          </a:bodyPr>
          <a:lstStyle>
            <a:lvl1pPr algn="r" defTabSz="933554">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257300" y="696913"/>
            <a:ext cx="4657725" cy="349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17886" y="4424726"/>
            <a:ext cx="5736561" cy="4190921"/>
          </a:xfrm>
          <a:prstGeom prst="rect">
            <a:avLst/>
          </a:prstGeom>
          <a:noFill/>
          <a:ln w="9525">
            <a:noFill/>
            <a:miter lim="800000"/>
            <a:headEnd/>
            <a:tailEnd/>
          </a:ln>
          <a:effectLst/>
        </p:spPr>
        <p:txBody>
          <a:bodyPr vert="horz" wrap="square" lIns="93328" tIns="46664" rIns="93328" bIns="4666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8846265"/>
            <a:ext cx="3110283" cy="466011"/>
          </a:xfrm>
          <a:prstGeom prst="rect">
            <a:avLst/>
          </a:prstGeom>
          <a:noFill/>
          <a:ln w="9525">
            <a:noFill/>
            <a:miter lim="800000"/>
            <a:headEnd/>
            <a:tailEnd/>
          </a:ln>
          <a:effectLst/>
        </p:spPr>
        <p:txBody>
          <a:bodyPr vert="horz" wrap="square" lIns="93328" tIns="46664" rIns="93328" bIns="46664" numCol="1" anchor="b" anchorCtr="0" compatLnSpc="1">
            <a:prstTxWarp prst="textNoShape">
              <a:avLst/>
            </a:prstTxWarp>
          </a:bodyPr>
          <a:lstStyle>
            <a:lvl1pPr defTabSz="933554">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4060421" y="8846265"/>
            <a:ext cx="3110283" cy="466011"/>
          </a:xfrm>
          <a:prstGeom prst="rect">
            <a:avLst/>
          </a:prstGeom>
          <a:noFill/>
          <a:ln w="9525">
            <a:noFill/>
            <a:miter lim="800000"/>
            <a:headEnd/>
            <a:tailEnd/>
          </a:ln>
          <a:effectLst/>
        </p:spPr>
        <p:txBody>
          <a:bodyPr vert="horz" wrap="square" lIns="93328" tIns="46664" rIns="93328" bIns="46664" numCol="1" anchor="b" anchorCtr="0" compatLnSpc="1">
            <a:prstTxWarp prst="textNoShape">
              <a:avLst/>
            </a:prstTxWarp>
          </a:bodyPr>
          <a:lstStyle>
            <a:lvl1pPr algn="r" defTabSz="933554">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54" eaLnBrk="0" hangingPunct="0">
              <a:defRPr>
                <a:solidFill>
                  <a:schemeClr val="tx1"/>
                </a:solidFill>
                <a:latin typeface="Verdana" pitchFamily="34" charset="0"/>
              </a:defRPr>
            </a:lvl1pPr>
            <a:lvl2pPr marL="750693" indent="-288727" defTabSz="933554" eaLnBrk="0" hangingPunct="0">
              <a:defRPr>
                <a:solidFill>
                  <a:schemeClr val="tx1"/>
                </a:solidFill>
                <a:latin typeface="Verdana" pitchFamily="34" charset="0"/>
              </a:defRPr>
            </a:lvl2pPr>
            <a:lvl3pPr marL="1154914" indent="-230985" defTabSz="933554" eaLnBrk="0" hangingPunct="0">
              <a:defRPr>
                <a:solidFill>
                  <a:schemeClr val="tx1"/>
                </a:solidFill>
                <a:latin typeface="Verdana" pitchFamily="34" charset="0"/>
              </a:defRPr>
            </a:lvl3pPr>
            <a:lvl4pPr marL="1616880" indent="-230985" defTabSz="933554" eaLnBrk="0" hangingPunct="0">
              <a:defRPr>
                <a:solidFill>
                  <a:schemeClr val="tx1"/>
                </a:solidFill>
                <a:latin typeface="Verdana" pitchFamily="34" charset="0"/>
              </a:defRPr>
            </a:lvl4pPr>
            <a:lvl5pPr marL="2078844" indent="-230985" defTabSz="933554" eaLnBrk="0" hangingPunct="0">
              <a:defRPr>
                <a:solidFill>
                  <a:schemeClr val="tx1"/>
                </a:solidFill>
                <a:latin typeface="Verdana" pitchFamily="34" charset="0"/>
              </a:defRPr>
            </a:lvl5pPr>
            <a:lvl6pPr marL="2540809" indent="-230985" defTabSz="933554" eaLnBrk="0" fontAlgn="base" hangingPunct="0">
              <a:lnSpc>
                <a:spcPct val="90000"/>
              </a:lnSpc>
              <a:spcBef>
                <a:spcPct val="0"/>
              </a:spcBef>
              <a:spcAft>
                <a:spcPct val="37000"/>
              </a:spcAft>
              <a:defRPr>
                <a:solidFill>
                  <a:schemeClr val="tx1"/>
                </a:solidFill>
                <a:latin typeface="Verdana" pitchFamily="34" charset="0"/>
              </a:defRPr>
            </a:lvl6pPr>
            <a:lvl7pPr marL="3002776" indent="-230985" defTabSz="933554" eaLnBrk="0" fontAlgn="base" hangingPunct="0">
              <a:lnSpc>
                <a:spcPct val="90000"/>
              </a:lnSpc>
              <a:spcBef>
                <a:spcPct val="0"/>
              </a:spcBef>
              <a:spcAft>
                <a:spcPct val="37000"/>
              </a:spcAft>
              <a:defRPr>
                <a:solidFill>
                  <a:schemeClr val="tx1"/>
                </a:solidFill>
                <a:latin typeface="Verdana" pitchFamily="34" charset="0"/>
              </a:defRPr>
            </a:lvl7pPr>
            <a:lvl8pPr marL="3464740" indent="-230985" defTabSz="933554" eaLnBrk="0" fontAlgn="base" hangingPunct="0">
              <a:lnSpc>
                <a:spcPct val="90000"/>
              </a:lnSpc>
              <a:spcBef>
                <a:spcPct val="0"/>
              </a:spcBef>
              <a:spcAft>
                <a:spcPct val="37000"/>
              </a:spcAft>
              <a:defRPr>
                <a:solidFill>
                  <a:schemeClr val="tx1"/>
                </a:solidFill>
                <a:latin typeface="Verdana" pitchFamily="34" charset="0"/>
              </a:defRPr>
            </a:lvl8pPr>
            <a:lvl9pPr marL="3926706" indent="-230985" defTabSz="93355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522982" y="4424724"/>
            <a:ext cx="6499920" cy="44215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488" eaLnBrk="1" hangingPunct="1">
              <a:defRPr/>
            </a:pPr>
            <a:endParaRPr lang="en-US" altLang="en-US" sz="1300" dirty="0"/>
          </a:p>
        </p:txBody>
      </p:sp>
    </p:spTree>
    <p:extLst>
      <p:ext uri="{BB962C8B-B14F-4D97-AF65-F5344CB8AC3E}">
        <p14:creationId xmlns:p14="http://schemas.microsoft.com/office/powerpoint/2010/main" val="236540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2983" y="4424724"/>
            <a:ext cx="6275784" cy="4421539"/>
          </a:xfrm>
        </p:spPr>
        <p:txBody>
          <a:bodyPr/>
          <a:lstStyle/>
          <a:p>
            <a:endParaRPr lang="en-US" sz="1300" b="1" i="1"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1446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8" indent="-17466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981">
              <a:defRPr/>
            </a:pPr>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416179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981">
              <a:defRPr/>
            </a:pPr>
            <a:endParaRPr lang="en-CA"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40291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5"/>
            <a:ext cx="5736561" cy="2980560"/>
          </a:xfrm>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5"/>
            <a:ext cx="6080882" cy="2670606"/>
          </a:xfrm>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6"/>
            <a:ext cx="5736561" cy="1908606"/>
          </a:xfrm>
        </p:spPr>
        <p:txBody>
          <a:bodyPr/>
          <a:lstStyle/>
          <a:p>
            <a:pPr defTabSz="931488">
              <a:defRPr/>
            </a:pPr>
            <a:endParaRPr lang="en-US" sz="1300" dirty="0">
              <a:solidFill>
                <a:srgbClr val="00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5"/>
            <a:ext cx="5736561" cy="2980560"/>
          </a:xfrm>
        </p:spPr>
        <p:txBody>
          <a:bodyPr/>
          <a:lstStyle/>
          <a:p>
            <a:endParaRPr lang="en-US" sz="1300" b="1"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251590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5"/>
            <a:ext cx="5736561" cy="2904218"/>
          </a:xfrm>
        </p:spPr>
        <p:txBody>
          <a:bodyPr/>
          <a:lstStyle/>
          <a:p>
            <a:pPr marL="370362" lvl="1" indent="-174668" defTabSz="931565">
              <a:spcAft>
                <a:spcPts val="204"/>
              </a:spcAft>
              <a:buFont typeface="Arial" panose="020B0604020202020204" pitchFamily="34" charset="0"/>
              <a:buChar char="•"/>
              <a:defRPr/>
            </a:pPr>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283571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7"/>
            <a:ext cx="6080882" cy="3204006"/>
          </a:xfrm>
        </p:spPr>
        <p:txBody>
          <a:bodyPr/>
          <a:lstStyle/>
          <a:p>
            <a:pPr marL="195693" lvl="1">
              <a:spcAft>
                <a:spcPts val="204"/>
              </a:spcAft>
            </a:pPr>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419526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86" y="4424725"/>
            <a:ext cx="5736561" cy="3410747"/>
          </a:xfrm>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348364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135" y="4424725"/>
            <a:ext cx="6798766" cy="4149942"/>
          </a:xfrm>
        </p:spPr>
        <p:txBody>
          <a:bodyPr/>
          <a:lstStyle/>
          <a:p>
            <a:pPr marL="370362" lvl="1" indent="-174668" defTabSz="931565">
              <a:spcAft>
                <a:spcPts val="204"/>
              </a:spcAft>
              <a:buFont typeface="Arial" panose="020B0604020202020204" pitchFamily="34" charset="0"/>
              <a:buChar char="•"/>
              <a:defRPr/>
            </a:pPr>
            <a:endParaRPr lang="en-US" sz="13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19129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76970" y="209931"/>
            <a:ext cx="3809271"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13598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E18F2-A75B-4836-B936-4E44D9535B7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7099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E18F2-A75B-4836-B936-4E44D9535B7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69824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E18F2-A75B-4836-B936-4E44D9535B76}"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0238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E18F2-A75B-4836-B936-4E44D9535B76}"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9568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18F2-A75B-4836-B936-4E44D9535B76}"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74949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75663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05730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94372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40354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13169C-8036-465D-8D70-7686CE982DB3}" type="datetimeFigureOut">
              <a:rPr lang="en-US" smtClean="0"/>
              <a:t>6/6/2024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F711A52-F43C-4C30-A158-C802C0F8EA5C}" type="slidenum">
              <a:rPr lang="en-US" smtClean="0"/>
              <a:t>‹#›</a:t>
            </a:fld>
            <a:endParaRPr lang="en-US"/>
          </a:p>
        </p:txBody>
      </p:sp>
    </p:spTree>
    <p:extLst>
      <p:ext uri="{BB962C8B-B14F-4D97-AF65-F5344CB8AC3E}">
        <p14:creationId xmlns:p14="http://schemas.microsoft.com/office/powerpoint/2010/main" val="105488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7E18F2-A75B-4836-B936-4E44D9535B7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27983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p:blipFill>
        <p:spPr bwMode="auto">
          <a:xfrm>
            <a:off x="171183" y="138745"/>
            <a:ext cx="2938806"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pic>
        <p:nvPicPr>
          <p:cNvPr id="2050" name="Picture 2" descr="\\creative\media$\GRAPHICS 2018\Corporate Branding - Templates\CIRNAC\PNG\CIRNA-symbol.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 id="2147483698" r:id="rId8"/>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18F2-A75B-4836-B936-4E44D9535B76}" type="datetimeFigureOut">
              <a:rPr lang="en-US" smtClean="0"/>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ABC79-298D-47EE-ADF8-742064065DD7}" type="slidenum">
              <a:rPr lang="en-US" smtClean="0"/>
              <a:t>‹#›</a:t>
            </a:fld>
            <a:endParaRPr lang="en-US"/>
          </a:p>
        </p:txBody>
      </p:sp>
    </p:spTree>
    <p:extLst>
      <p:ext uri="{BB962C8B-B14F-4D97-AF65-F5344CB8AC3E}">
        <p14:creationId xmlns:p14="http://schemas.microsoft.com/office/powerpoint/2010/main" val="16703383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notesSlide" Target="../notesSlides/notesSlide10.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8.xml"/><Relationship Id="rId5" Type="http://schemas.openxmlformats.org/officeDocument/2006/relationships/tags" Target="../tags/tag44.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3.xml"/><Relationship Id="rId7"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8.xml"/><Relationship Id="rId5" Type="http://schemas.openxmlformats.org/officeDocument/2006/relationships/tags" Target="../tags/tag19.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8.xml"/><Relationship Id="rId5" Type="http://schemas.openxmlformats.org/officeDocument/2006/relationships/tags" Target="../tags/tag24.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8.xml"/><Relationship Id="rId5" Type="http://schemas.openxmlformats.org/officeDocument/2006/relationships/tags" Target="../tags/tag29.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8.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9.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8.xml"/><Relationship Id="rId5" Type="http://schemas.openxmlformats.org/officeDocument/2006/relationships/tags" Target="../tags/tag39.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9251" y="762000"/>
            <a:ext cx="5867400" cy="1200906"/>
          </a:xfrm>
          <a:prstGeom prst="rect">
            <a:avLst/>
          </a:prstGeom>
          <a:noFill/>
        </p:spPr>
        <p:txBody>
          <a:bodyPr wrap="square" rtlCol="0">
            <a:spAutoFit/>
          </a:bodyPr>
          <a:lstStyle/>
          <a:p>
            <a:pPr algn="ctr">
              <a:lnSpc>
                <a:spcPct val="107000"/>
              </a:lnSpc>
              <a:spcAft>
                <a:spcPct val="0"/>
              </a:spcAft>
            </a:pPr>
            <a:r>
              <a:rPr lang="fr-CA" altLang="en-US" sz="2300" b="1" dirty="0">
                <a:latin typeface="Arial" panose="020B0604020202020204" pitchFamily="34" charset="0"/>
                <a:cs typeface="Arial" panose="020B0604020202020204" pitchFamily="34" charset="0"/>
              </a:rPr>
              <a:t>Demande de modification du permis d’utilisation des eaux de type A n</a:t>
            </a:r>
            <a:r>
              <a:rPr lang="fr-CA" altLang="en-US" sz="2300" b="1" baseline="30000" dirty="0">
                <a:latin typeface="Arial" panose="020B0604020202020204" pitchFamily="34" charset="0"/>
                <a:cs typeface="Arial" panose="020B0604020202020204" pitchFamily="34" charset="0"/>
              </a:rPr>
              <a:t>o</a:t>
            </a:r>
            <a:r>
              <a:rPr lang="fr-CA" altLang="en-US" sz="2300" b="1" dirty="0">
                <a:latin typeface="Arial" panose="020B0604020202020204" pitchFamily="34" charset="0"/>
                <a:cs typeface="Arial" panose="020B0604020202020204" pitchFamily="34" charset="0"/>
              </a:rPr>
              <a:t> 2AM-MEL1631 d’</a:t>
            </a:r>
            <a:r>
              <a:rPr lang="fr-CA" altLang="en-US" sz="2300" b="1" dirty="0" err="1">
                <a:latin typeface="Arial" panose="020B0604020202020204" pitchFamily="34" charset="0"/>
                <a:cs typeface="Arial" panose="020B0604020202020204" pitchFamily="34" charset="0"/>
              </a:rPr>
              <a:t>Agnico</a:t>
            </a:r>
            <a:r>
              <a:rPr lang="fr-CA" altLang="en-US" sz="2300" b="1" dirty="0">
                <a:latin typeface="Arial" panose="020B0604020202020204" pitchFamily="34" charset="0"/>
                <a:cs typeface="Arial" panose="020B0604020202020204" pitchFamily="34" charset="0"/>
              </a:rPr>
              <a:t> Eagle Mines Limited</a:t>
            </a:r>
          </a:p>
        </p:txBody>
      </p:sp>
      <p:sp>
        <p:nvSpPr>
          <p:cNvPr id="4" name="TextBox 3">
            <a:extLst>
              <a:ext uri="{FF2B5EF4-FFF2-40B4-BE49-F238E27FC236}">
                <a16:creationId xmlns:a16="http://schemas.microsoft.com/office/drawing/2014/main" id="{7FD3C4DE-8C4A-51A9-5A87-1EA5549739C6}"/>
              </a:ext>
            </a:extLst>
          </p:cNvPr>
          <p:cNvSpPr txBox="1"/>
          <p:nvPr>
            <p:custDataLst>
              <p:tags r:id="rId2"/>
            </p:custDataLst>
          </p:nvPr>
        </p:nvSpPr>
        <p:spPr>
          <a:xfrm>
            <a:off x="76200" y="2489970"/>
            <a:ext cx="5105400" cy="1055417"/>
          </a:xfrm>
          <a:prstGeom prst="rect">
            <a:avLst/>
          </a:prstGeom>
          <a:noFill/>
        </p:spPr>
        <p:txBody>
          <a:bodyPr wrap="square">
            <a:spAutoFit/>
          </a:bodyPr>
          <a:lstStyle/>
          <a:p>
            <a:pPr algn="ctr">
              <a:lnSpc>
                <a:spcPct val="107000"/>
              </a:lnSpc>
              <a:spcAft>
                <a:spcPct val="0"/>
              </a:spcAft>
            </a:pPr>
            <a:r>
              <a:rPr lang="fr-CA" altLang="en-US" sz="2000" b="1" dirty="0">
                <a:solidFill>
                  <a:srgbClr val="FFFFFF"/>
                </a:solidFill>
                <a:latin typeface="Arial" panose="020B0604020202020204" pitchFamily="34" charset="0"/>
                <a:cs typeface="Arial" panose="020B0604020202020204" pitchFamily="34" charset="0"/>
              </a:rPr>
              <a:t>Réunion technique de l’Office des eaux du Nunavut </a:t>
            </a:r>
          </a:p>
          <a:p>
            <a:pPr algn="ctr">
              <a:lnSpc>
                <a:spcPct val="107000"/>
              </a:lnSpc>
              <a:spcAft>
                <a:spcPct val="0"/>
              </a:spcAft>
            </a:pPr>
            <a:r>
              <a:rPr lang="fr-CA" altLang="en-US" sz="2000" b="1" dirty="0">
                <a:solidFill>
                  <a:srgbClr val="FFFFFF"/>
                </a:solidFill>
                <a:latin typeface="Arial" panose="020B0604020202020204" pitchFamily="34" charset="0"/>
                <a:cs typeface="Arial" panose="020B0604020202020204" pitchFamily="34" charset="0"/>
              </a:rPr>
              <a:t>Rankin Intel, 5 et 6 juin 2024</a:t>
            </a:r>
            <a:endParaRPr lang="fr-CA" sz="2000" b="1" dirty="0">
              <a:solidFill>
                <a:srgbClr val="FFFFFF"/>
              </a:solidFill>
            </a:endParaRPr>
          </a:p>
        </p:txBody>
      </p:sp>
    </p:spTree>
    <p:extLst>
      <p:ext uri="{BB962C8B-B14F-4D97-AF65-F5344CB8AC3E}">
        <p14:creationId xmlns:p14="http://schemas.microsoft.com/office/powerpoint/2010/main" val="237840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14350"/>
            <a:ext cx="8229600" cy="542832"/>
          </a:xfrm>
        </p:spPr>
        <p:txBody>
          <a:bodyPr>
            <a:normAutofit/>
          </a:bodyPr>
          <a:lstStyle/>
          <a:p>
            <a:pPr algn="ctr"/>
            <a:r>
              <a:rPr lang="fr-CA" dirty="0"/>
              <a:t>Commentaires découlant de l’examen technique</a:t>
            </a:r>
          </a:p>
        </p:txBody>
      </p:sp>
      <p:sp>
        <p:nvSpPr>
          <p:cNvPr id="3" name="Text Placeholder 2"/>
          <p:cNvSpPr>
            <a:spLocks noGrp="1"/>
          </p:cNvSpPr>
          <p:nvPr>
            <p:ph type="body" idx="1"/>
            <p:custDataLst>
              <p:tags r:id="rId2"/>
            </p:custDataLst>
          </p:nvPr>
        </p:nvSpPr>
        <p:spPr>
          <a:xfrm>
            <a:off x="457200" y="1371600"/>
            <a:ext cx="8686800" cy="542832"/>
          </a:xfrm>
        </p:spPr>
        <p:txBody>
          <a:bodyPr anchor="ctr">
            <a:normAutofit/>
          </a:bodyPr>
          <a:lstStyle/>
          <a:p>
            <a:r>
              <a:rPr lang="fr-CA" sz="2200" b="1" dirty="0">
                <a:solidFill>
                  <a:srgbClr val="000000"/>
                </a:solidFill>
              </a:rPr>
              <a:t>6. Clarification</a:t>
            </a:r>
            <a:endParaRPr lang="fr-CA" sz="2200" dirty="0"/>
          </a:p>
        </p:txBody>
      </p:sp>
      <p:sp>
        <p:nvSpPr>
          <p:cNvPr id="4" name="Content Placeholder 3"/>
          <p:cNvSpPr>
            <a:spLocks noGrp="1"/>
          </p:cNvSpPr>
          <p:nvPr>
            <p:ph sz="half" idx="2"/>
            <p:custDataLst>
              <p:tags r:id="rId3"/>
            </p:custDataLst>
          </p:nvPr>
        </p:nvSpPr>
        <p:spPr>
          <a:xfrm>
            <a:off x="457200" y="2286000"/>
            <a:ext cx="8229600" cy="1752600"/>
          </a:xfrm>
        </p:spPr>
        <p:txBody>
          <a:bodyPr>
            <a:noAutofit/>
          </a:bodyPr>
          <a:lstStyle/>
          <a:p>
            <a:pPr marL="0" marR="0" indent="0">
              <a:lnSpc>
                <a:spcPct val="115000"/>
              </a:lnSpc>
              <a:spcBef>
                <a:spcPts val="0"/>
              </a:spcBef>
              <a:spcAft>
                <a:spcPts val="0"/>
              </a:spcAft>
              <a:buNone/>
            </a:pPr>
            <a:r>
              <a:rPr lang="fr-CA" sz="2000" dirty="0">
                <a:effectLst/>
                <a:ea typeface="Calibri" panose="020F0502020204030204" pitchFamily="34" charset="0"/>
                <a:cs typeface="Times New Roman" panose="02020603050405020304" pitchFamily="18" charset="0"/>
              </a:rPr>
              <a:t>(R-06) RCAANC recommande à </a:t>
            </a:r>
            <a:r>
              <a:rPr lang="fr-CA" sz="2000" dirty="0" err="1">
                <a:effectLst/>
                <a:ea typeface="Calibri" panose="020F0502020204030204" pitchFamily="34" charset="0"/>
                <a:cs typeface="Times New Roman" panose="02020603050405020304" pitchFamily="18" charset="0"/>
              </a:rPr>
              <a:t>Agnico</a:t>
            </a:r>
            <a:r>
              <a:rPr lang="fr-CA" sz="2000" dirty="0">
                <a:effectLst/>
                <a:ea typeface="Calibri" panose="020F0502020204030204" pitchFamily="34" charset="0"/>
                <a:cs typeface="Times New Roman" panose="02020603050405020304" pitchFamily="18" charset="0"/>
              </a:rPr>
              <a:t> Eagle de concilier les écarts dans les </a:t>
            </a:r>
            <a:r>
              <a:rPr lang="fr-CA" sz="2000" dirty="0">
                <a:ea typeface="Calibri" panose="020F0502020204030204" pitchFamily="34" charset="0"/>
                <a:cs typeface="Times New Roman" panose="02020603050405020304" pitchFamily="18" charset="0"/>
              </a:rPr>
              <a:t>débits prévus d’apport d’eau souterrain ainsi qu’entre les taux de production de minerai et de résidus</a:t>
            </a:r>
            <a:r>
              <a:rPr lang="fr-CA" sz="2000" dirty="0">
                <a:effectLst/>
                <a:ea typeface="Calibri" panose="020F0502020204030204" pitchFamily="34" charset="0"/>
                <a:cs typeface="Times New Roman" panose="02020603050405020304" pitchFamily="18" charset="0"/>
              </a:rPr>
              <a:t>, et de confirmer que la quantité d’eau douce de 652 000 m</a:t>
            </a:r>
            <a:r>
              <a:rPr lang="fr-CA" sz="2000" baseline="30000" dirty="0">
                <a:effectLst/>
                <a:ea typeface="Calibri" panose="020F0502020204030204" pitchFamily="34" charset="0"/>
                <a:cs typeface="Times New Roman" panose="02020603050405020304" pitchFamily="18" charset="0"/>
              </a:rPr>
              <a:t>3</a:t>
            </a:r>
            <a:r>
              <a:rPr lang="fr-CA" sz="2000" dirty="0">
                <a:effectLst/>
                <a:ea typeface="Calibri" panose="020F0502020204030204" pitchFamily="34" charset="0"/>
                <a:cs typeface="Times New Roman" panose="02020603050405020304" pitchFamily="18" charset="0"/>
              </a:rPr>
              <a:t> par année qui est nécessaire au broyage concorde avec les besoins annuels totaux en matière de </a:t>
            </a:r>
            <a:r>
              <a:rPr lang="fr-CA" sz="2000" dirty="0">
                <a:ea typeface="Calibri" panose="020F0502020204030204" pitchFamily="34" charset="0"/>
                <a:cs typeface="Times New Roman" panose="02020603050405020304" pitchFamily="18" charset="0"/>
              </a:rPr>
              <a:t>broyage de minerai jusqu’en </a:t>
            </a:r>
            <a:r>
              <a:rPr lang="fr-CA" sz="2000" dirty="0">
                <a:effectLst/>
                <a:ea typeface="Calibri" panose="020F0502020204030204" pitchFamily="34" charset="0"/>
                <a:cs typeface="Times New Roman" panose="02020603050405020304" pitchFamily="18" charset="0"/>
              </a:rPr>
              <a:t>2031</a:t>
            </a:r>
            <a:r>
              <a:rPr lang="fr-CA" sz="2000" dirty="0">
                <a:effectLst/>
                <a:ea typeface="Calibri" panose="020F0502020204030204" pitchFamily="34" charset="0"/>
              </a:rPr>
              <a:t>.</a:t>
            </a:r>
            <a:endParaRPr lang="fr-CA" sz="2000" dirty="0">
              <a:solidFill>
                <a:srgbClr val="00B050"/>
              </a:solidFill>
            </a:endParaRPr>
          </a:p>
        </p:txBody>
      </p:sp>
      <p:sp>
        <p:nvSpPr>
          <p:cNvPr id="9" name="Slide Number Placeholder 2"/>
          <p:cNvSpPr>
            <a:spLocks noGrp="1"/>
          </p:cNvSpPr>
          <p:nvPr>
            <p:ph type="sldNum" sz="quarter" idx="4"/>
            <p:custDataLst>
              <p:tags r:id="rId4"/>
            </p:custDataLst>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10</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945DB2-79D4-922E-F76C-F9146E2D0A62}"/>
              </a:ext>
            </a:extLst>
          </p:cNvPr>
          <p:cNvSpPr txBox="1"/>
          <p:nvPr>
            <p:custDataLst>
              <p:tags r:id="rId5"/>
            </p:custDataLst>
          </p:nvPr>
        </p:nvSpPr>
        <p:spPr>
          <a:xfrm>
            <a:off x="1447800" y="4572000"/>
            <a:ext cx="5867400" cy="397032"/>
          </a:xfrm>
          <a:prstGeom prst="rect">
            <a:avLst/>
          </a:prstGeom>
          <a:noFill/>
        </p:spPr>
        <p:txBody>
          <a:bodyPr wrap="square">
            <a:spAutoFit/>
          </a:bodyPr>
          <a:lstStyle/>
          <a:p>
            <a:pPr marL="0" indent="0">
              <a:buNone/>
            </a:pPr>
            <a:r>
              <a:rPr lang="fr-CA" sz="2200" b="1" dirty="0">
                <a:solidFill>
                  <a:srgbClr val="00B050"/>
                </a:solidFill>
                <a:latin typeface="+mn-lt"/>
              </a:rPr>
              <a:t>État : préoccupation partiellement résolue</a:t>
            </a:r>
            <a:endParaRPr lang="fr-CA" sz="2200" b="1" dirty="0">
              <a:latin typeface="+mn-lt"/>
            </a:endParaRPr>
          </a:p>
        </p:txBody>
      </p:sp>
    </p:spTree>
    <p:extLst>
      <p:ext uri="{BB962C8B-B14F-4D97-AF65-F5344CB8AC3E}">
        <p14:creationId xmlns:p14="http://schemas.microsoft.com/office/powerpoint/2010/main" val="306833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90600" y="1143000"/>
            <a:ext cx="7162800" cy="304800"/>
          </a:xfrm>
        </p:spPr>
        <p:txBody>
          <a:bodyPr/>
          <a:lstStyle/>
          <a:p>
            <a:pPr algn="ctr"/>
            <a:r>
              <a:rPr lang="fr-CA" dirty="0"/>
              <a:t>État d’avancement des recommandations de l’examen technique</a:t>
            </a:r>
          </a:p>
        </p:txBody>
      </p:sp>
      <p:sp>
        <p:nvSpPr>
          <p:cNvPr id="4" name="Slide Number Placeholder 3"/>
          <p:cNvSpPr>
            <a:spLocks noGrp="1"/>
          </p:cNvSpPr>
          <p:nvPr>
            <p:ph type="sldNum" sz="quarter" idx="4"/>
            <p:custDataLst>
              <p:tags r:id="rId2"/>
            </p:custDataLst>
          </p:nvPr>
        </p:nvSpPr>
        <p:spPr/>
        <p:txBody>
          <a:bodyPr/>
          <a:lstStyle/>
          <a:p>
            <a:pPr>
              <a:defRPr/>
            </a:pPr>
            <a:fld id="{E00B6E52-F07A-44C8-B7AE-D6EEC3D50429}" type="slidenum">
              <a:rPr lang="en-CA" smtClean="0"/>
              <a:pPr>
                <a:defRPr/>
              </a:pPr>
              <a:t>11</a:t>
            </a:fld>
            <a:endParaRPr lang="en-CA" dirty="0"/>
          </a:p>
        </p:txBody>
      </p:sp>
      <p:graphicFrame>
        <p:nvGraphicFramePr>
          <p:cNvPr id="6" name="Table 6">
            <a:extLst>
              <a:ext uri="{FF2B5EF4-FFF2-40B4-BE49-F238E27FC236}">
                <a16:creationId xmlns:a16="http://schemas.microsoft.com/office/drawing/2014/main" id="{7CDB8BAE-9C5A-8984-7068-8B98466A308B}"/>
              </a:ext>
            </a:extLst>
          </p:cNvPr>
          <p:cNvGraphicFramePr>
            <a:graphicFrameLocks noGrp="1"/>
          </p:cNvGraphicFramePr>
          <p:nvPr>
            <p:ph idx="1"/>
            <p:custDataLst>
              <p:tags r:id="rId3"/>
            </p:custDataLst>
            <p:extLst>
              <p:ext uri="{D42A27DB-BD31-4B8C-83A1-F6EECF244321}">
                <p14:modId xmlns:p14="http://schemas.microsoft.com/office/powerpoint/2010/main" val="2707770904"/>
              </p:ext>
            </p:extLst>
          </p:nvPr>
        </p:nvGraphicFramePr>
        <p:xfrm>
          <a:off x="771052" y="1859280"/>
          <a:ext cx="7601896" cy="3139440"/>
        </p:xfrm>
        <a:graphic>
          <a:graphicData uri="http://schemas.openxmlformats.org/drawingml/2006/table">
            <a:tbl>
              <a:tblPr firstRow="1" bandRow="1">
                <a:tableStyleId>{5C22544A-7EE6-4342-B048-85BDC9FD1C3A}</a:tableStyleId>
              </a:tblPr>
              <a:tblGrid>
                <a:gridCol w="1958808">
                  <a:extLst>
                    <a:ext uri="{9D8B030D-6E8A-4147-A177-3AD203B41FA5}">
                      <a16:colId xmlns:a16="http://schemas.microsoft.com/office/drawing/2014/main" val="3688030928"/>
                    </a:ext>
                  </a:extLst>
                </a:gridCol>
                <a:gridCol w="1842140">
                  <a:extLst>
                    <a:ext uri="{9D8B030D-6E8A-4147-A177-3AD203B41FA5}">
                      <a16:colId xmlns:a16="http://schemas.microsoft.com/office/drawing/2014/main" val="2734500470"/>
                    </a:ext>
                  </a:extLst>
                </a:gridCol>
                <a:gridCol w="1900474">
                  <a:extLst>
                    <a:ext uri="{9D8B030D-6E8A-4147-A177-3AD203B41FA5}">
                      <a16:colId xmlns:a16="http://schemas.microsoft.com/office/drawing/2014/main" val="1999152018"/>
                    </a:ext>
                  </a:extLst>
                </a:gridCol>
                <a:gridCol w="1900474">
                  <a:extLst>
                    <a:ext uri="{9D8B030D-6E8A-4147-A177-3AD203B41FA5}">
                      <a16:colId xmlns:a16="http://schemas.microsoft.com/office/drawing/2014/main" val="3760728897"/>
                    </a:ext>
                  </a:extLst>
                </a:gridCol>
              </a:tblGrid>
              <a:tr h="370840">
                <a:tc>
                  <a:txBody>
                    <a:bodyPr/>
                    <a:lstStyle/>
                    <a:p>
                      <a:endPar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txBody>
                  <a:tcPr>
                    <a:solidFill>
                      <a:srgbClr val="009999"/>
                    </a:solidFill>
                  </a:tcPr>
                </a:tc>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Préoccupation résolue</a:t>
                      </a:r>
                    </a:p>
                  </a:txBody>
                  <a:tcPr/>
                </a:tc>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Préoccupation partiellement résolue</a:t>
                      </a:r>
                    </a:p>
                  </a:txBody>
                  <a:tcPr/>
                </a:tc>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Préoccupation non résolue</a:t>
                      </a:r>
                    </a:p>
                  </a:txBody>
                  <a:tcPr/>
                </a:tc>
                <a:extLst>
                  <a:ext uri="{0D108BD9-81ED-4DB2-BD59-A6C34878D82A}">
                    <a16:rowId xmlns:a16="http://schemas.microsoft.com/office/drawing/2014/main" val="561995942"/>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R-01</a:t>
                      </a:r>
                    </a:p>
                  </a:txBody>
                  <a:tcPr>
                    <a:solidFill>
                      <a:srgbClr val="009999"/>
                    </a:solidFill>
                  </a:tcPr>
                </a:tc>
                <a:tc>
                  <a:txBody>
                    <a:bodyPr/>
                    <a:lstStyle/>
                    <a:p>
                      <a:pPr algn="ctr"/>
                      <a:r>
                        <a:rPr lang="fr-CA" noProof="0" dirty="0"/>
                        <a:t>X</a:t>
                      </a:r>
                    </a:p>
                  </a:txBody>
                  <a:tcPr/>
                </a:tc>
                <a:tc>
                  <a:txBody>
                    <a:bodyPr/>
                    <a:lstStyle/>
                    <a:p>
                      <a:pPr algn="ctr"/>
                      <a:endParaRPr lang="fr-CA" noProof="0" dirty="0"/>
                    </a:p>
                  </a:txBody>
                  <a:tcPr/>
                </a:tc>
                <a:tc>
                  <a:txBody>
                    <a:bodyPr/>
                    <a:lstStyle/>
                    <a:p>
                      <a:pPr algn="ctr"/>
                      <a:endParaRPr lang="fr-CA" noProof="0" dirty="0"/>
                    </a:p>
                  </a:txBody>
                  <a:tcPr/>
                </a:tc>
                <a:extLst>
                  <a:ext uri="{0D108BD9-81ED-4DB2-BD59-A6C34878D82A}">
                    <a16:rowId xmlns:a16="http://schemas.microsoft.com/office/drawing/2014/main" val="1697828773"/>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R-02</a:t>
                      </a:r>
                    </a:p>
                  </a:txBody>
                  <a:tcPr>
                    <a:solidFill>
                      <a:srgbClr val="009999"/>
                    </a:solidFill>
                  </a:tcPr>
                </a:tc>
                <a:tc>
                  <a:txBody>
                    <a:bodyPr/>
                    <a:lstStyle/>
                    <a:p>
                      <a:pPr algn="ctr"/>
                      <a:endParaRPr lang="fr-CA" noProof="0" dirty="0"/>
                    </a:p>
                  </a:txBody>
                  <a:tcPr/>
                </a:tc>
                <a:tc>
                  <a:txBody>
                    <a:bodyPr/>
                    <a:lstStyle/>
                    <a:p>
                      <a:pPr algn="ctr"/>
                      <a:endParaRPr lang="fr-CA" noProof="0" dirty="0"/>
                    </a:p>
                  </a:txBody>
                  <a:tcPr/>
                </a:tc>
                <a:tc>
                  <a:txBody>
                    <a:bodyPr/>
                    <a:lstStyle/>
                    <a:p>
                      <a:pPr algn="ctr"/>
                      <a:r>
                        <a:rPr lang="fr-CA" noProof="0" dirty="0"/>
                        <a:t>X</a:t>
                      </a:r>
                    </a:p>
                  </a:txBody>
                  <a:tcPr/>
                </a:tc>
                <a:extLst>
                  <a:ext uri="{0D108BD9-81ED-4DB2-BD59-A6C34878D82A}">
                    <a16:rowId xmlns:a16="http://schemas.microsoft.com/office/drawing/2014/main" val="359180315"/>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R-03</a:t>
                      </a:r>
                    </a:p>
                  </a:txBody>
                  <a:tcPr>
                    <a:solidFill>
                      <a:srgbClr val="009999"/>
                    </a:solidFill>
                  </a:tcPr>
                </a:tc>
                <a:tc>
                  <a:txBody>
                    <a:bodyPr/>
                    <a:lstStyle/>
                    <a:p>
                      <a:pPr algn="ctr"/>
                      <a:endParaRPr lang="fr-CA" noProof="0" dirty="0"/>
                    </a:p>
                  </a:txBody>
                  <a:tcPr/>
                </a:tc>
                <a:tc>
                  <a:txBody>
                    <a:bodyPr/>
                    <a:lstStyle/>
                    <a:p>
                      <a:pPr algn="ctr"/>
                      <a:endParaRPr lang="fr-CA" noProof="0" dirty="0"/>
                    </a:p>
                  </a:txBody>
                  <a:tcPr/>
                </a:tc>
                <a:tc>
                  <a:txBody>
                    <a:bodyPr/>
                    <a:lstStyle/>
                    <a:p>
                      <a:pPr algn="ctr"/>
                      <a:r>
                        <a:rPr lang="fr-CA" noProof="0" dirty="0"/>
                        <a:t>X</a:t>
                      </a:r>
                    </a:p>
                  </a:txBody>
                  <a:tcPr/>
                </a:tc>
                <a:extLst>
                  <a:ext uri="{0D108BD9-81ED-4DB2-BD59-A6C34878D82A}">
                    <a16:rowId xmlns:a16="http://schemas.microsoft.com/office/drawing/2014/main" val="2091480070"/>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R-04</a:t>
                      </a:r>
                    </a:p>
                  </a:txBody>
                  <a:tcPr>
                    <a:solidFill>
                      <a:srgbClr val="009999"/>
                    </a:solidFill>
                  </a:tcPr>
                </a:tc>
                <a:tc>
                  <a:txBody>
                    <a:bodyPr/>
                    <a:lstStyle/>
                    <a:p>
                      <a:pPr algn="ctr"/>
                      <a:r>
                        <a:rPr lang="fr-CA" noProof="0" dirty="0"/>
                        <a:t>X</a:t>
                      </a:r>
                    </a:p>
                  </a:txBody>
                  <a:tcPr/>
                </a:tc>
                <a:tc>
                  <a:txBody>
                    <a:bodyPr/>
                    <a:lstStyle/>
                    <a:p>
                      <a:pPr algn="ctr"/>
                      <a:endParaRPr lang="fr-CA" noProof="0" dirty="0"/>
                    </a:p>
                  </a:txBody>
                  <a:tcPr/>
                </a:tc>
                <a:tc>
                  <a:txBody>
                    <a:bodyPr/>
                    <a:lstStyle/>
                    <a:p>
                      <a:pPr algn="ctr"/>
                      <a:endParaRPr lang="fr-CA" noProof="0" dirty="0"/>
                    </a:p>
                  </a:txBody>
                  <a:tcPr/>
                </a:tc>
                <a:extLst>
                  <a:ext uri="{0D108BD9-81ED-4DB2-BD59-A6C34878D82A}">
                    <a16:rowId xmlns:a16="http://schemas.microsoft.com/office/drawing/2014/main" val="1529984065"/>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R-05</a:t>
                      </a:r>
                    </a:p>
                  </a:txBody>
                  <a:tcPr>
                    <a:solidFill>
                      <a:srgbClr val="009999"/>
                    </a:solidFill>
                  </a:tcPr>
                </a:tc>
                <a:tc>
                  <a:txBody>
                    <a:bodyPr/>
                    <a:lstStyle/>
                    <a:p>
                      <a:pPr algn="ctr"/>
                      <a:r>
                        <a:rPr lang="fr-CA" noProof="0" dirty="0"/>
                        <a:t>X</a:t>
                      </a:r>
                    </a:p>
                  </a:txBody>
                  <a:tcPr/>
                </a:tc>
                <a:tc>
                  <a:txBody>
                    <a:bodyPr/>
                    <a:lstStyle/>
                    <a:p>
                      <a:pPr algn="ctr"/>
                      <a:endParaRPr lang="fr-CA" noProof="0" dirty="0"/>
                    </a:p>
                  </a:txBody>
                  <a:tcPr/>
                </a:tc>
                <a:tc>
                  <a:txBody>
                    <a:bodyPr/>
                    <a:lstStyle/>
                    <a:p>
                      <a:pPr algn="ctr"/>
                      <a:endParaRPr lang="fr-CA" noProof="0" dirty="0"/>
                    </a:p>
                  </a:txBody>
                  <a:tcPr/>
                </a:tc>
                <a:extLst>
                  <a:ext uri="{0D108BD9-81ED-4DB2-BD59-A6C34878D82A}">
                    <a16:rowId xmlns:a16="http://schemas.microsoft.com/office/drawing/2014/main" val="3774857843"/>
                  </a:ext>
                </a:extLst>
              </a:tr>
              <a:tr h="370840">
                <a:tc>
                  <a:txBody>
                    <a:bodyPr/>
                    <a:lstStyle/>
                    <a:p>
                      <a:pPr algn="ctr"/>
                      <a:r>
                        <a:rPr lang="fr-CA" b="1" cap="none" spc="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R-06</a:t>
                      </a:r>
                    </a:p>
                  </a:txBody>
                  <a:tcPr>
                    <a:solidFill>
                      <a:srgbClr val="009999"/>
                    </a:solidFill>
                  </a:tcPr>
                </a:tc>
                <a:tc>
                  <a:txBody>
                    <a:bodyPr/>
                    <a:lstStyle/>
                    <a:p>
                      <a:pPr algn="ctr"/>
                      <a:endParaRPr lang="fr-CA" noProof="0" dirty="0"/>
                    </a:p>
                  </a:txBody>
                  <a:tcPr/>
                </a:tc>
                <a:tc>
                  <a:txBody>
                    <a:bodyPr/>
                    <a:lstStyle/>
                    <a:p>
                      <a:pPr algn="ctr"/>
                      <a:r>
                        <a:rPr lang="fr-CA" noProof="0" dirty="0"/>
                        <a:t>X</a:t>
                      </a:r>
                    </a:p>
                  </a:txBody>
                  <a:tcPr/>
                </a:tc>
                <a:tc>
                  <a:txBody>
                    <a:bodyPr/>
                    <a:lstStyle/>
                    <a:p>
                      <a:pPr algn="ctr"/>
                      <a:endParaRPr lang="fr-CA" noProof="0" dirty="0"/>
                    </a:p>
                  </a:txBody>
                  <a:tcPr/>
                </a:tc>
                <a:extLst>
                  <a:ext uri="{0D108BD9-81ED-4DB2-BD59-A6C34878D82A}">
                    <a16:rowId xmlns:a16="http://schemas.microsoft.com/office/drawing/2014/main" val="4116719723"/>
                  </a:ext>
                </a:extLst>
              </a:tr>
            </a:tbl>
          </a:graphicData>
        </a:graphic>
      </p:graphicFrame>
    </p:spTree>
    <p:extLst>
      <p:ext uri="{BB962C8B-B14F-4D97-AF65-F5344CB8AC3E}">
        <p14:creationId xmlns:p14="http://schemas.microsoft.com/office/powerpoint/2010/main" val="178848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85800"/>
            <a:ext cx="8229600" cy="971550"/>
          </a:xfrm>
        </p:spPr>
        <p:txBody>
          <a:bodyPr>
            <a:normAutofit/>
          </a:bodyPr>
          <a:lstStyle/>
          <a:p>
            <a:pPr algn="ctr"/>
            <a:r>
              <a:rPr lang="fr-CA" sz="2800" dirty="0"/>
              <a:t>Conclusion</a:t>
            </a:r>
          </a:p>
        </p:txBody>
      </p:sp>
      <p:sp>
        <p:nvSpPr>
          <p:cNvPr id="3" name="Content Placeholder 2"/>
          <p:cNvSpPr>
            <a:spLocks noGrp="1"/>
          </p:cNvSpPr>
          <p:nvPr>
            <p:ph sz="half" idx="1"/>
            <p:custDataLst>
              <p:tags r:id="rId2"/>
            </p:custDataLst>
          </p:nvPr>
        </p:nvSpPr>
        <p:spPr>
          <a:xfrm>
            <a:off x="457200" y="1981201"/>
            <a:ext cx="8001000" cy="1828800"/>
          </a:xfrm>
        </p:spPr>
        <p:txBody>
          <a:bodyPr>
            <a:normAutofit/>
          </a:bodyPr>
          <a:lstStyle/>
          <a:p>
            <a:pPr marL="0" indent="0" algn="ctr">
              <a:spcAft>
                <a:spcPts val="1200"/>
              </a:spcAft>
              <a:buNone/>
            </a:pPr>
            <a:r>
              <a:rPr lang="fr-CA" altLang="en-US" sz="2400" dirty="0"/>
              <a:t>Dans le cadre du processus d’examen des demandes de permis d’utilisation des eaux, RCAANC continuera de chercher à protéger les eaux intérieures du Nunavut tout en favorisant le développement durable.</a:t>
            </a:r>
          </a:p>
        </p:txBody>
      </p:sp>
      <p:sp>
        <p:nvSpPr>
          <p:cNvPr id="7"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3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a:xfrm>
            <a:off x="457200" y="6356350"/>
            <a:ext cx="2133600" cy="365125"/>
          </a:xfrm>
          <a:prstGeom prst="rect">
            <a:avLst/>
          </a:prstGeom>
        </p:spPr>
        <p:txBody>
          <a:bodyPr/>
          <a:lstStyle/>
          <a:p>
            <a:pPr>
              <a:defRPr/>
            </a:pPr>
            <a:fld id="{E00B6E52-F07A-44C8-B7AE-D6EEC3D50429}" type="slidenum">
              <a:rPr lang="en-CA" smtClean="0"/>
              <a:pPr>
                <a:defRPr/>
              </a:pPr>
              <a:t>13</a:t>
            </a:fld>
            <a:endParaRPr lang="en-CA" dirty="0"/>
          </a:p>
        </p:txBody>
      </p:sp>
      <p:sp>
        <p:nvSpPr>
          <p:cNvPr id="5" name="Slide Number Placeholder 2"/>
          <p:cNvSpPr>
            <a:spLocks noGrp="1"/>
          </p:cNvSpPr>
          <p:nvPr>
            <p:ph type="sldNum" sz="quarter" idx="4294967295"/>
            <p:custDataLst>
              <p:tags r:id="rId2"/>
            </p:custDataLst>
          </p:nvPr>
        </p:nvSpPr>
        <p:spPr>
          <a:xfrm>
            <a:off x="7010400" y="6248400"/>
            <a:ext cx="2133600" cy="365125"/>
          </a:xfrm>
          <a:prstGeom prst="rect">
            <a:avLst/>
          </a:prstGeom>
        </p:spPr>
        <p:txBody>
          <a:bodyPr/>
          <a:lstStyle/>
          <a:p>
            <a:pPr algn="r">
              <a:defRPr/>
            </a:pPr>
            <a:fld id="{E00B6E52-F07A-44C8-B7AE-D6EEC3D50429}" type="slidenum">
              <a:rPr lang="en-CA" sz="1600" smtClean="0">
                <a:latin typeface="Arial" panose="020B0604020202020204" pitchFamily="34" charset="0"/>
                <a:cs typeface="Arial" panose="020B0604020202020204" pitchFamily="34" charset="0"/>
              </a:rPr>
              <a:pPr algn="r">
                <a:defRPr/>
              </a:pPr>
              <a:t>13</a:t>
            </a:fld>
            <a:endParaRPr lang="en-CA" sz="1600"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custDataLst>
              <p:tags r:id="rId4"/>
            </p:custDataLst>
          </p:nvPr>
        </p:nvSpPr>
        <p:spPr>
          <a:xfrm>
            <a:off x="4114800" y="1143000"/>
            <a:ext cx="4572000" cy="646331"/>
          </a:xfrm>
          <a:prstGeom prst="rect">
            <a:avLst/>
          </a:prstGeom>
        </p:spPr>
        <p:txBody>
          <a:bodyPr>
            <a:spAutoFit/>
          </a:bodyPr>
          <a:lstStyle/>
          <a:p>
            <a:pPr marL="190500" lvl="0" indent="-190500" algn="ctr">
              <a:lnSpc>
                <a:spcPct val="100000"/>
              </a:lnSpc>
              <a:tabLst>
                <a:tab pos="5715000" algn="l"/>
              </a:tabLst>
              <a:defRPr/>
            </a:pPr>
            <a:endParaRPr lang="en-CA" sz="3600" b="1" kern="0" dirty="0">
              <a:solidFill>
                <a:srgbClr val="FFCC00"/>
              </a:solidFill>
              <a:latin typeface="Arial"/>
            </a:endParaRPr>
          </a:p>
        </p:txBody>
      </p:sp>
      <p:sp>
        <p:nvSpPr>
          <p:cNvPr id="6" name="Rectangle 5"/>
          <p:cNvSpPr/>
          <p:nvPr>
            <p:custDataLst>
              <p:tags r:id="rId5"/>
            </p:custDataLst>
          </p:nvPr>
        </p:nvSpPr>
        <p:spPr>
          <a:xfrm>
            <a:off x="0" y="990600"/>
            <a:ext cx="4572000" cy="590931"/>
          </a:xfrm>
          <a:prstGeom prst="rect">
            <a:avLst/>
          </a:prstGeom>
        </p:spPr>
        <p:txBody>
          <a:bodyPr>
            <a:spAutoFit/>
          </a:bodyPr>
          <a:lstStyle/>
          <a:p>
            <a:pPr algn="ctr">
              <a:defRPr/>
            </a:pPr>
            <a:r>
              <a:rPr lang="en-US" sz="3600" b="1" dirty="0">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custDataLst>
              <p:tags r:id="rId6"/>
            </p:custDataLst>
          </p:nvPr>
        </p:nvSpPr>
        <p:spPr>
          <a:xfrm>
            <a:off x="76200" y="914400"/>
            <a:ext cx="4191000" cy="3281476"/>
          </a:xfrm>
          <a:prstGeom prst="rect">
            <a:avLst/>
          </a:prstGeom>
        </p:spPr>
        <p:txBody>
          <a:bodyPr wrap="square">
            <a:spAutoFit/>
          </a:bodyPr>
          <a:lstStyle/>
          <a:p>
            <a:pPr algn="ctr">
              <a:buNone/>
            </a:pPr>
            <a:r>
              <a:rPr lang="en-US" altLang="en-US" sz="4400" b="1" dirty="0" err="1">
                <a:solidFill>
                  <a:schemeClr val="accent6">
                    <a:lumMod val="60000"/>
                    <a:lumOff val="40000"/>
                  </a:schemeClr>
                </a:solidFill>
              </a:rPr>
              <a:t>Qujannamiik</a:t>
            </a:r>
            <a:endParaRPr lang="en-US" altLang="en-US" sz="4400" b="1" dirty="0">
              <a:solidFill>
                <a:schemeClr val="accent6">
                  <a:lumMod val="60000"/>
                  <a:lumOff val="40000"/>
                </a:schemeClr>
              </a:solidFill>
            </a:endParaRPr>
          </a:p>
          <a:p>
            <a:pPr algn="ctr">
              <a:buNone/>
            </a:pPr>
            <a:r>
              <a:rPr lang="en-US" altLang="en-US" sz="4400" b="1" dirty="0">
                <a:solidFill>
                  <a:schemeClr val="accent6">
                    <a:lumMod val="60000"/>
                    <a:lumOff val="40000"/>
                  </a:schemeClr>
                </a:solidFill>
              </a:rPr>
              <a:t>Merci</a:t>
            </a:r>
          </a:p>
          <a:p>
            <a:pPr algn="ctr">
              <a:buNone/>
            </a:pPr>
            <a:r>
              <a:rPr lang="en-US" altLang="en-US" sz="4400" b="1" dirty="0">
                <a:solidFill>
                  <a:schemeClr val="accent6">
                    <a:lumMod val="60000"/>
                    <a:lumOff val="40000"/>
                  </a:schemeClr>
                </a:solidFill>
              </a:rPr>
              <a:t>Thank you</a:t>
            </a:r>
          </a:p>
          <a:p>
            <a:pPr algn="ctr">
              <a:buNone/>
            </a:pPr>
            <a:r>
              <a:rPr lang="en-CA" altLang="en-US" sz="4400" b="1" dirty="0" err="1">
                <a:solidFill>
                  <a:schemeClr val="accent6">
                    <a:lumMod val="60000"/>
                    <a:lumOff val="40000"/>
                  </a:schemeClr>
                </a:solidFill>
                <a:latin typeface="Pigiarniq Light" pitchFamily="2" charset="0"/>
              </a:rPr>
              <a:t>ᖁᔭᓐᓇᒦᒃ</a:t>
            </a:r>
            <a:endParaRPr lang="en-CA" altLang="en-US" sz="4400" dirty="0">
              <a:solidFill>
                <a:schemeClr val="accent6">
                  <a:lumMod val="60000"/>
                  <a:lumOff val="40000"/>
                </a:schemeClr>
              </a:solidFill>
            </a:endParaRPr>
          </a:p>
        </p:txBody>
      </p:sp>
    </p:spTree>
    <p:extLst>
      <p:ext uri="{BB962C8B-B14F-4D97-AF65-F5344CB8AC3E}">
        <p14:creationId xmlns:p14="http://schemas.microsoft.com/office/powerpoint/2010/main" val="140258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209800" y="533400"/>
            <a:ext cx="4724400" cy="406401"/>
          </a:xfrm>
        </p:spPr>
        <p:txBody>
          <a:bodyPr anchor="ctr">
            <a:noAutofit/>
          </a:bodyPr>
          <a:lstStyle/>
          <a:p>
            <a:pPr algn="ctr"/>
            <a:r>
              <a:rPr lang="fr-CA" sz="2800" b="1" dirty="0">
                <a:latin typeface="Arial" panose="020B0604020202020204" pitchFamily="34" charset="0"/>
                <a:cs typeface="Arial" panose="020B0604020202020204" pitchFamily="34" charset="0"/>
              </a:rPr>
              <a:t>Aperçu de la présentation</a:t>
            </a:r>
          </a:p>
        </p:txBody>
      </p:sp>
      <p:sp>
        <p:nvSpPr>
          <p:cNvPr id="5" name="Content Placeholder 4"/>
          <p:cNvSpPr>
            <a:spLocks noGrp="1"/>
          </p:cNvSpPr>
          <p:nvPr>
            <p:ph sz="half" idx="1"/>
            <p:custDataLst>
              <p:tags r:id="rId2"/>
            </p:custDataLst>
          </p:nvPr>
        </p:nvSpPr>
        <p:spPr>
          <a:xfrm>
            <a:off x="457200" y="1191768"/>
            <a:ext cx="7620000" cy="2923032"/>
          </a:xfrm>
        </p:spPr>
        <p:txBody>
          <a:bodyPr>
            <a:normAutofit lnSpcReduction="10000"/>
          </a:bodyPr>
          <a:lstStyle/>
          <a:p>
            <a:pPr marL="0" indent="0">
              <a:spcAft>
                <a:spcPts val="1200"/>
              </a:spcAft>
              <a:buNone/>
            </a:pPr>
            <a:r>
              <a:rPr lang="en-US" altLang="en-US" sz="2200" dirty="0"/>
              <a:t> </a:t>
            </a:r>
          </a:p>
          <a:p>
            <a:pPr marL="361950" indent="-361950">
              <a:spcAft>
                <a:spcPts val="1200"/>
              </a:spcAft>
              <a:buFont typeface="Wingdings" panose="05000000000000000000" pitchFamily="2" charset="2"/>
              <a:buChar char="Ø"/>
            </a:pPr>
            <a:r>
              <a:rPr lang="fr-CA" altLang="en-US" sz="2200" dirty="0"/>
              <a:t>Rôles et responsabilités</a:t>
            </a:r>
          </a:p>
          <a:p>
            <a:pPr marL="361950" indent="-361950">
              <a:spcAft>
                <a:spcPts val="1200"/>
              </a:spcAft>
              <a:buFont typeface="Wingdings" panose="05000000000000000000" pitchFamily="2" charset="2"/>
              <a:buChar char="Ø"/>
            </a:pPr>
            <a:r>
              <a:rPr lang="fr-CA" altLang="en-US" sz="2200" dirty="0"/>
              <a:t>Contributions à l’examen de la demande de permis d’utilisation des eaux</a:t>
            </a:r>
          </a:p>
          <a:p>
            <a:pPr marL="361950" indent="-361950">
              <a:spcAft>
                <a:spcPts val="1200"/>
              </a:spcAft>
              <a:buFont typeface="Wingdings" panose="05000000000000000000" pitchFamily="2" charset="2"/>
              <a:buChar char="Ø"/>
            </a:pPr>
            <a:r>
              <a:rPr lang="fr-CA" altLang="en-US" sz="2200" dirty="0"/>
              <a:t>Commentaires découlant de l’examen technique   </a:t>
            </a:r>
          </a:p>
          <a:p>
            <a:pPr marL="361950" indent="-361950">
              <a:spcAft>
                <a:spcPts val="1200"/>
              </a:spcAft>
              <a:buFont typeface="Wingdings" panose="05000000000000000000" pitchFamily="2" charset="2"/>
              <a:buChar char="Ø"/>
            </a:pPr>
            <a:r>
              <a:rPr lang="fr-CA" altLang="en-US" sz="2200" dirty="0"/>
              <a:t>Résumé des prochaines étapes</a:t>
            </a:r>
          </a:p>
          <a:p>
            <a:pPr marL="361950" indent="-361950">
              <a:spcAft>
                <a:spcPts val="1200"/>
              </a:spcAft>
              <a:buFont typeface="Wingdings" panose="05000000000000000000" pitchFamily="2" charset="2"/>
              <a:buChar char="Ø"/>
            </a:pPr>
            <a:r>
              <a:rPr lang="fr-CA" altLang="en-US" sz="2200" dirty="0"/>
              <a:t>Conclusion</a:t>
            </a:r>
          </a:p>
        </p:txBody>
      </p:sp>
      <p:sp>
        <p:nvSpPr>
          <p:cNvPr id="3"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943100" y="457200"/>
            <a:ext cx="5257800" cy="533400"/>
          </a:xfrm>
        </p:spPr>
        <p:txBody>
          <a:bodyPr anchor="ctr">
            <a:noAutofit/>
          </a:bodyPr>
          <a:lstStyle/>
          <a:p>
            <a:pPr algn="ctr"/>
            <a:r>
              <a:rPr lang="fr-CA" altLang="en-US" sz="2800" b="1" dirty="0">
                <a:latin typeface="Arial" panose="020B0604020202020204" pitchFamily="34" charset="0"/>
                <a:cs typeface="Arial" panose="020B0604020202020204" pitchFamily="34" charset="0"/>
              </a:rPr>
              <a:t>Rôles et responsabilités</a:t>
            </a:r>
            <a:endParaRPr lang="fr-CA"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custDataLst>
              <p:tags r:id="rId2"/>
            </p:custDataLst>
          </p:nvPr>
        </p:nvSpPr>
        <p:spPr>
          <a:xfrm>
            <a:off x="457200" y="1143000"/>
            <a:ext cx="7924800" cy="5257799"/>
          </a:xfrm>
        </p:spPr>
        <p:txBody>
          <a:bodyPr>
            <a:normAutofit/>
          </a:bodyPr>
          <a:lstStyle/>
          <a:p>
            <a:pPr marL="0" lvl="0" indent="0" eaLnBrk="1" hangingPunct="1">
              <a:spcAft>
                <a:spcPts val="2400"/>
              </a:spcAft>
              <a:buNone/>
              <a:defRPr/>
            </a:pPr>
            <a:r>
              <a:rPr lang="fr-CA" sz="2200" dirty="0">
                <a:latin typeface="Arial" panose="020B0604020202020204" pitchFamily="34" charset="0"/>
                <a:cs typeface="Arial" panose="020B0604020202020204" pitchFamily="34" charset="0"/>
              </a:rPr>
              <a:t>Les responsabilités, le mandat et les obligations de Relations Couronne-Autochtones et Affaires du Nord Canada (RCAANC) sont conformes à ce qui suit :</a:t>
            </a:r>
          </a:p>
          <a:p>
            <a:pPr marL="512763" lvl="0" indent="-277813" eaLnBrk="1" hangingPunct="1">
              <a:defRPr/>
            </a:pPr>
            <a:r>
              <a:rPr lang="fr-CA" sz="1900" i="1" dirty="0">
                <a:latin typeface="Arial" panose="020B0604020202020204" pitchFamily="34" charset="0"/>
                <a:cs typeface="Arial" panose="020B0604020202020204" pitchFamily="34" charset="0"/>
              </a:rPr>
              <a:t>Loi sur le ministère des Relations Couronne-Autochtones et des Affaires du Nord</a:t>
            </a:r>
            <a:r>
              <a:rPr lang="fr-CA" sz="1900" dirty="0">
                <a:latin typeface="Arial" panose="020B0604020202020204" pitchFamily="34" charset="0"/>
                <a:cs typeface="Arial" panose="020B0604020202020204" pitchFamily="34" charset="0"/>
              </a:rPr>
              <a:t>;</a:t>
            </a:r>
          </a:p>
          <a:p>
            <a:pPr marL="512763" lvl="0" indent="-277813" eaLnBrk="1" hangingPunct="1">
              <a:defRPr/>
            </a:pPr>
            <a:r>
              <a:rPr lang="fr-CA" sz="1900" dirty="0">
                <a:latin typeface="Arial" panose="020B0604020202020204" pitchFamily="34" charset="0"/>
                <a:cs typeface="Arial" panose="020B0604020202020204" pitchFamily="34" charset="0"/>
              </a:rPr>
              <a:t>Accord sur les revendications territoriales du Nunavut; </a:t>
            </a:r>
          </a:p>
          <a:p>
            <a:pPr marL="512763" lvl="0" indent="-277813" eaLnBrk="1" hangingPunct="1">
              <a:defRPr/>
            </a:pPr>
            <a:r>
              <a:rPr lang="fr-CA" sz="1900" i="1" dirty="0">
                <a:latin typeface="Arial" panose="020B0604020202020204" pitchFamily="34" charset="0"/>
                <a:cs typeface="Arial" panose="020B0604020202020204" pitchFamily="34" charset="0"/>
              </a:rPr>
              <a:t>Loi concernant l’Accord sur les revendications territoriales du Nunavut</a:t>
            </a:r>
            <a:r>
              <a:rPr lang="fr-CA" sz="1900" dirty="0">
                <a:latin typeface="Arial" panose="020B0604020202020204" pitchFamily="34" charset="0"/>
                <a:cs typeface="Arial" panose="020B0604020202020204" pitchFamily="34" charset="0"/>
              </a:rPr>
              <a:t>; </a:t>
            </a:r>
          </a:p>
          <a:p>
            <a:pPr marL="512763" lvl="0" indent="-277813" eaLnBrk="1" hangingPunct="1">
              <a:defRPr/>
            </a:pPr>
            <a:r>
              <a:rPr lang="fr-CA" sz="1900" i="1" dirty="0">
                <a:latin typeface="Arial" panose="020B0604020202020204" pitchFamily="34" charset="0"/>
                <a:cs typeface="Arial" panose="020B0604020202020204" pitchFamily="34" charset="0"/>
              </a:rPr>
              <a:t>Loi sur les eaux du Nunavut et le Tribunal des droits de surface du Nunavut </a:t>
            </a:r>
            <a:r>
              <a:rPr lang="fr-CA" sz="1900" dirty="0">
                <a:latin typeface="Arial" panose="020B0604020202020204" pitchFamily="34" charset="0"/>
                <a:cs typeface="Arial" panose="020B0604020202020204" pitchFamily="34" charset="0"/>
              </a:rPr>
              <a:t>et règlement connexe;</a:t>
            </a:r>
            <a:r>
              <a:rPr lang="fr-CA" sz="1900" i="1" dirty="0">
                <a:latin typeface="Arial" panose="020B0604020202020204" pitchFamily="34" charset="0"/>
                <a:cs typeface="Arial" panose="020B0604020202020204" pitchFamily="34" charset="0"/>
              </a:rPr>
              <a:t> </a:t>
            </a:r>
            <a:endParaRPr lang="fr-CA" sz="1900" dirty="0">
              <a:latin typeface="Arial" panose="020B0604020202020204" pitchFamily="34" charset="0"/>
              <a:cs typeface="Arial" panose="020B0604020202020204" pitchFamily="34" charset="0"/>
            </a:endParaRPr>
          </a:p>
          <a:p>
            <a:pPr marL="512763" lvl="0" indent="-277813" eaLnBrk="1" hangingPunct="1">
              <a:defRPr/>
            </a:pPr>
            <a:r>
              <a:rPr lang="fr-CA" sz="1900" i="1" dirty="0">
                <a:latin typeface="Arial" panose="020B0604020202020204" pitchFamily="34" charset="0"/>
                <a:cs typeface="Arial" panose="020B0604020202020204" pitchFamily="34" charset="0"/>
              </a:rPr>
              <a:t>Loi sur l’aménagement du territoire et l’évaluation des projets au Nunavut</a:t>
            </a:r>
            <a:r>
              <a:rPr lang="fr-CA" sz="1900" dirty="0">
                <a:latin typeface="Arial" panose="020B0604020202020204" pitchFamily="34" charset="0"/>
                <a:cs typeface="Arial" panose="020B0604020202020204" pitchFamily="34" charset="0"/>
              </a:rPr>
              <a:t>;</a:t>
            </a:r>
          </a:p>
          <a:p>
            <a:pPr marL="512763" lvl="0" indent="-277813" eaLnBrk="1" hangingPunct="1">
              <a:defRPr/>
            </a:pPr>
            <a:r>
              <a:rPr lang="fr-CA" sz="1900" i="1" dirty="0">
                <a:latin typeface="Arial" panose="020B0604020202020204" pitchFamily="34" charset="0"/>
                <a:cs typeface="Arial" panose="020B0604020202020204" pitchFamily="34" charset="0"/>
              </a:rPr>
              <a:t>Loi sur les terres territoriales </a:t>
            </a:r>
            <a:r>
              <a:rPr lang="fr-CA" sz="1900" dirty="0">
                <a:latin typeface="Arial" panose="020B0604020202020204" pitchFamily="34" charset="0"/>
                <a:cs typeface="Arial" panose="020B0604020202020204" pitchFamily="34" charset="0"/>
              </a:rPr>
              <a:t>et règlement connexe;</a:t>
            </a:r>
          </a:p>
          <a:p>
            <a:pPr marL="512763" lvl="0" indent="-277813" eaLnBrk="1" hangingPunct="1">
              <a:defRPr/>
            </a:pPr>
            <a:r>
              <a:rPr lang="fr-CA" sz="1900" i="1" dirty="0">
                <a:latin typeface="Arial" panose="020B0604020202020204" pitchFamily="34" charset="0"/>
                <a:cs typeface="Arial" panose="020B0604020202020204" pitchFamily="34" charset="0"/>
              </a:rPr>
              <a:t>Loi sur la prévention de la pollution des eaux arctiques</a:t>
            </a:r>
            <a:r>
              <a:rPr lang="fr-CA" sz="1900" dirty="0">
                <a:latin typeface="Arial" panose="020B0604020202020204" pitchFamily="34" charset="0"/>
                <a:cs typeface="Arial" panose="020B0604020202020204" pitchFamily="34" charset="0"/>
              </a:rPr>
              <a:t>.</a:t>
            </a:r>
          </a:p>
        </p:txBody>
      </p:sp>
      <p:sp>
        <p:nvSpPr>
          <p:cNvPr id="7" name="Slide Number Placeholder 2"/>
          <p:cNvSpPr>
            <a:spLocks noGrp="1"/>
          </p:cNvSpPr>
          <p:nvPr>
            <p:ph type="sldNum" sz="quarter" idx="4"/>
            <p:custDataLst>
              <p:tags r:id="rId3"/>
            </p:custDataLst>
          </p:nvPr>
        </p:nvSpPr>
        <p:spPr>
          <a:xfrm>
            <a:off x="6553200" y="6308725"/>
            <a:ext cx="2133600" cy="304800"/>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custDataLst>
              <p:tags r:id="rId4"/>
            </p:custDataLst>
          </p:nvPr>
        </p:nvSpPr>
        <p:spPr>
          <a:xfrm>
            <a:off x="4648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357162" y="495302"/>
            <a:ext cx="6415238" cy="685800"/>
          </a:xfrm>
        </p:spPr>
        <p:txBody>
          <a:bodyPr anchor="ctr">
            <a:noAutofit/>
          </a:bodyPr>
          <a:lstStyle/>
          <a:p>
            <a:pPr algn="ctr"/>
            <a:r>
              <a:rPr lang="fr-CA" altLang="en-US" sz="2600" b="1" dirty="0">
                <a:latin typeface="Arial" panose="020B0604020202020204" pitchFamily="34" charset="0"/>
                <a:cs typeface="Arial" panose="020B0604020202020204" pitchFamily="34" charset="0"/>
              </a:rPr>
              <a:t>Contributions à l’examen de la demande de permis d’utilisation des eaux</a:t>
            </a:r>
            <a:endParaRPr lang="fr-CA" sz="26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custDataLst>
              <p:tags r:id="rId2"/>
            </p:custDataLst>
          </p:nvPr>
        </p:nvSpPr>
        <p:spPr>
          <a:xfrm>
            <a:off x="533400" y="1524001"/>
            <a:ext cx="7924800" cy="4038600"/>
          </a:xfrm>
        </p:spPr>
        <p:txBody>
          <a:bodyPr>
            <a:normAutofit lnSpcReduction="10000"/>
          </a:bodyPr>
          <a:lstStyle/>
          <a:p>
            <a:pPr marL="0" lvl="0" indent="0" eaLnBrk="1" hangingPunct="1">
              <a:spcAft>
                <a:spcPts val="1800"/>
              </a:spcAft>
              <a:buNone/>
              <a:defRPr/>
            </a:pPr>
            <a:r>
              <a:rPr lang="fr-CA" altLang="en-US" sz="2200" dirty="0">
                <a:latin typeface="Arial" panose="020B0604020202020204" pitchFamily="34" charset="0"/>
                <a:cs typeface="Arial" panose="020B0604020202020204" pitchFamily="34" charset="0"/>
              </a:rPr>
              <a:t>RCAANC a apporté les contributions suivantes à l’Office des eaux du Nunavut (OEN) concernant la demande de modification du permis d’utilisation des eaux de type </a:t>
            </a:r>
            <a:r>
              <a:rPr lang="fr-CA" altLang="en-US" sz="2200" dirty="0"/>
              <a:t>A n</a:t>
            </a:r>
            <a:r>
              <a:rPr lang="fr-CA" altLang="en-US" sz="2200" baseline="30000" dirty="0"/>
              <a:t>o</a:t>
            </a:r>
            <a:r>
              <a:rPr lang="fr-CA" altLang="en-US" sz="2200" dirty="0"/>
              <a:t> 2AM-MEL1631 présentée par </a:t>
            </a:r>
            <a:r>
              <a:rPr lang="fr-CA" altLang="en-US" sz="2200" dirty="0" err="1"/>
              <a:t>Agnico</a:t>
            </a:r>
            <a:r>
              <a:rPr lang="fr-CA" altLang="en-US" sz="2200" dirty="0"/>
              <a:t> Eagle Mines Limited </a:t>
            </a:r>
            <a:r>
              <a:rPr lang="fr-CA" altLang="en-US" sz="2200" dirty="0">
                <a:latin typeface="Arial" panose="020B0604020202020204" pitchFamily="34" charset="0"/>
                <a:cs typeface="Arial" panose="020B0604020202020204" pitchFamily="34" charset="0"/>
              </a:rPr>
              <a:t>:</a:t>
            </a:r>
          </a:p>
          <a:p>
            <a:pPr lvl="0" eaLnBrk="1" hangingPunct="1">
              <a:spcAft>
                <a:spcPts val="1800"/>
              </a:spcAft>
              <a:buFont typeface="Arial" panose="020B0604020202020204" pitchFamily="34" charset="0"/>
              <a:buChar char="•"/>
              <a:defRPr/>
            </a:pPr>
            <a:r>
              <a:rPr lang="fr-CA" altLang="en-US" sz="2200" dirty="0"/>
              <a:t>Commentaires relatifs à la vérification de l’exhaustivité de la demande de modification du permis d’utilisation des eaux de type A n</a:t>
            </a:r>
            <a:r>
              <a:rPr lang="fr-CA" altLang="en-US" sz="2200" baseline="30000" dirty="0"/>
              <a:t>o </a:t>
            </a:r>
            <a:r>
              <a:rPr lang="fr-CA" altLang="en-US" sz="2200" dirty="0"/>
              <a:t>2AM-MEL1631 et en réponse à la demande de renseignements connexe : </a:t>
            </a:r>
            <a:r>
              <a:rPr lang="fr-CA" altLang="en-US" sz="2200" b="1" dirty="0"/>
              <a:t>16 février et 13 mars 2024</a:t>
            </a:r>
            <a:r>
              <a:rPr lang="fr-CA" altLang="en-US" sz="2200" dirty="0"/>
              <a:t>.</a:t>
            </a:r>
            <a:endParaRPr lang="fr-CA" altLang="en-US" sz="2200" b="1" dirty="0"/>
          </a:p>
          <a:p>
            <a:pPr lvl="0" eaLnBrk="1" hangingPunct="1">
              <a:spcAft>
                <a:spcPts val="1800"/>
              </a:spcAft>
              <a:buFont typeface="Arial" panose="020B0604020202020204" pitchFamily="34" charset="0"/>
              <a:buChar char="•"/>
              <a:defRPr/>
            </a:pPr>
            <a:r>
              <a:rPr lang="fr-CA" altLang="en-US" sz="2200" dirty="0"/>
              <a:t>Commentaires découlant de l’examen technique de la demande de modification du permis d’utilisation des eaux de type A n</a:t>
            </a:r>
            <a:r>
              <a:rPr lang="fr-CA" altLang="en-US" sz="2200" baseline="30000" dirty="0"/>
              <a:t>o</a:t>
            </a:r>
            <a:r>
              <a:rPr lang="fr-CA" altLang="en-US" sz="2200" dirty="0"/>
              <a:t> 2AM-MEL1631 : </a:t>
            </a:r>
            <a:r>
              <a:rPr lang="fr-CA" altLang="en-US" sz="2200" b="1" dirty="0"/>
              <a:t>26 avril 2024</a:t>
            </a:r>
            <a:r>
              <a:rPr lang="fr-CA" altLang="en-US" sz="2200" dirty="0"/>
              <a:t>.</a:t>
            </a:r>
            <a:endParaRPr lang="fr-CA" altLang="en-US" sz="2200" b="1" dirty="0"/>
          </a:p>
        </p:txBody>
      </p:sp>
      <p:sp>
        <p:nvSpPr>
          <p:cNvPr id="7"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custDataLst>
              <p:tags r:id="rId4"/>
            </p:custDataLst>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371600"/>
            <a:ext cx="8001000" cy="358777"/>
          </a:xfrm>
        </p:spPr>
        <p:txBody>
          <a:bodyPr anchor="ctr">
            <a:normAutofit/>
          </a:bodyPr>
          <a:lstStyle/>
          <a:p>
            <a:r>
              <a:rPr lang="en-US" sz="2200" dirty="0"/>
              <a:t>1. </a:t>
            </a:r>
            <a:r>
              <a:rPr lang="fr-CA" sz="2200" dirty="0"/>
              <a:t>Inclusion du plan de gestion adaptative au permis</a:t>
            </a:r>
          </a:p>
        </p:txBody>
      </p:sp>
      <p:sp>
        <p:nvSpPr>
          <p:cNvPr id="4" name="Content Placeholder 3"/>
          <p:cNvSpPr>
            <a:spLocks noGrp="1"/>
          </p:cNvSpPr>
          <p:nvPr>
            <p:ph sz="half" idx="2"/>
            <p:custDataLst>
              <p:tags r:id="rId2"/>
            </p:custDataLst>
          </p:nvPr>
        </p:nvSpPr>
        <p:spPr>
          <a:xfrm>
            <a:off x="457200" y="2286001"/>
            <a:ext cx="8001000" cy="1524000"/>
          </a:xfrm>
        </p:spPr>
        <p:txBody>
          <a:bodyPr>
            <a:noAutofit/>
          </a:bodyPr>
          <a:lstStyle/>
          <a:p>
            <a:pPr marL="0" marR="0" indent="0" algn="just">
              <a:lnSpc>
                <a:spcPct val="115000"/>
              </a:lnSpc>
              <a:spcBef>
                <a:spcPts val="0"/>
              </a:spcBef>
              <a:spcAft>
                <a:spcPts val="1000"/>
              </a:spcAft>
              <a:buNone/>
            </a:pPr>
            <a:r>
              <a:rPr lang="en-CA" sz="2000" dirty="0">
                <a:effectLst/>
                <a:ea typeface="Calibri" panose="020F0502020204030204" pitchFamily="34" charset="0"/>
                <a:cs typeface="Times New Roman" panose="02020603050405020304" pitchFamily="18" charset="0"/>
              </a:rPr>
              <a:t>(</a:t>
            </a:r>
            <a:r>
              <a:rPr lang="fr-CA" sz="2000" dirty="0">
                <a:effectLst/>
                <a:ea typeface="Calibri" panose="020F0502020204030204" pitchFamily="34" charset="0"/>
                <a:cs typeface="Times New Roman" panose="02020603050405020304" pitchFamily="18" charset="0"/>
              </a:rPr>
              <a:t>R-01) RCAANC recommande à l’OEN d’examiner le plan de gestion adaptative au cours du présent processus de modification du permis d’utilisation des eaux et d’établir, s’il y a lieu, les conditions ou modalités aux fins de son approbation.</a:t>
            </a:r>
          </a:p>
        </p:txBody>
      </p:sp>
      <p:sp>
        <p:nvSpPr>
          <p:cNvPr id="9"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marL="0" indent="0" algn="r">
              <a:buFontTx/>
              <a:buNone/>
              <a:defRPr/>
            </a:pPr>
            <a:fld id="{E00B6E52-F07A-44C8-B7AE-D6EEC3D50429}" type="slidenum">
              <a:rPr lang="en-CA" sz="1600" smtClean="0">
                <a:solidFill>
                  <a:prstClr val="black">
                    <a:tint val="75000"/>
                  </a:prstClr>
                </a:solidFill>
                <a:cs typeface="Arial" panose="020B0604020202020204" pitchFamily="34" charset="0"/>
              </a:rPr>
              <a:pPr marL="0" indent="0" algn="r">
                <a:buFontTx/>
                <a:buNone/>
                <a:defRPr/>
              </a:pPr>
              <a:t>5</a:t>
            </a:fld>
            <a:endParaRPr lang="en-CA" sz="1600" dirty="0">
              <a:solidFill>
                <a:prstClr val="black">
                  <a:tint val="75000"/>
                </a:prstClr>
              </a:solidFill>
              <a:cs typeface="Arial" panose="020B0604020202020204" pitchFamily="34" charset="0"/>
            </a:endParaRPr>
          </a:p>
        </p:txBody>
      </p:sp>
      <p:sp>
        <p:nvSpPr>
          <p:cNvPr id="6" name="TextBox 5">
            <a:extLst>
              <a:ext uri="{FF2B5EF4-FFF2-40B4-BE49-F238E27FC236}">
                <a16:creationId xmlns:a16="http://schemas.microsoft.com/office/drawing/2014/main" id="{7FF42565-C17C-BD64-F94C-30880A795115}"/>
              </a:ext>
            </a:extLst>
          </p:cNvPr>
          <p:cNvSpPr txBox="1"/>
          <p:nvPr>
            <p:custDataLst>
              <p:tags r:id="rId4"/>
            </p:custDataLst>
          </p:nvPr>
        </p:nvSpPr>
        <p:spPr>
          <a:xfrm>
            <a:off x="2514601" y="4365625"/>
            <a:ext cx="4038600" cy="397032"/>
          </a:xfrm>
          <a:prstGeom prst="rect">
            <a:avLst/>
          </a:prstGeom>
          <a:noFill/>
        </p:spPr>
        <p:txBody>
          <a:bodyPr wrap="square">
            <a:spAutoFit/>
          </a:bodyPr>
          <a:lstStyle/>
          <a:p>
            <a:r>
              <a:rPr lang="fr-CA" sz="2200" b="1" dirty="0">
                <a:solidFill>
                  <a:srgbClr val="00B050"/>
                </a:solidFill>
                <a:latin typeface="+mn-lt"/>
              </a:rPr>
              <a:t>État : préoccupation résolue</a:t>
            </a:r>
            <a:endParaRPr lang="fr-CA" sz="2200" b="1" dirty="0">
              <a:latin typeface="+mn-lt"/>
            </a:endParaRPr>
          </a:p>
        </p:txBody>
      </p:sp>
      <p:sp>
        <p:nvSpPr>
          <p:cNvPr id="7" name="Title 1">
            <a:extLst>
              <a:ext uri="{FF2B5EF4-FFF2-40B4-BE49-F238E27FC236}">
                <a16:creationId xmlns:a16="http://schemas.microsoft.com/office/drawing/2014/main" id="{0F56AE4A-8718-0E0A-32D3-47AB24F08200}"/>
              </a:ext>
            </a:extLst>
          </p:cNvPr>
          <p:cNvSpPr>
            <a:spLocks noGrp="1"/>
          </p:cNvSpPr>
          <p:nvPr>
            <p:ph type="title"/>
            <p:custDataLst>
              <p:tags r:id="rId5"/>
            </p:custDataLst>
          </p:nvPr>
        </p:nvSpPr>
        <p:spPr>
          <a:xfrm>
            <a:off x="457200" y="514350"/>
            <a:ext cx="8229600" cy="400050"/>
          </a:xfrm>
        </p:spPr>
        <p:txBody>
          <a:bodyPr>
            <a:normAutofit/>
          </a:bodyPr>
          <a:lstStyle/>
          <a:p>
            <a:pPr algn="ctr"/>
            <a:r>
              <a:rPr lang="fr-CA" dirty="0"/>
              <a:t>Commentaires découlant de l’examen technique</a:t>
            </a:r>
          </a:p>
        </p:txBody>
      </p:sp>
    </p:spTree>
    <p:extLst>
      <p:ext uri="{BB962C8B-B14F-4D97-AF65-F5344CB8AC3E}">
        <p14:creationId xmlns:p14="http://schemas.microsoft.com/office/powerpoint/2010/main" val="21811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371600"/>
            <a:ext cx="5715000" cy="381001"/>
          </a:xfrm>
        </p:spPr>
        <p:txBody>
          <a:bodyPr anchor="ctr">
            <a:normAutofit/>
          </a:bodyPr>
          <a:lstStyle/>
          <a:p>
            <a:r>
              <a:rPr lang="en-US" sz="2200" dirty="0"/>
              <a:t>2</a:t>
            </a:r>
            <a:r>
              <a:rPr lang="fr-CA" sz="2200" b="1" dirty="0">
                <a:solidFill>
                  <a:srgbClr val="000000"/>
                </a:solidFill>
              </a:rPr>
              <a:t>. Révisions au plan de gestion adaptative</a:t>
            </a:r>
            <a:endParaRPr lang="fr-CA" sz="2200" dirty="0"/>
          </a:p>
        </p:txBody>
      </p:sp>
      <p:sp>
        <p:nvSpPr>
          <p:cNvPr id="4" name="Content Placeholder 3"/>
          <p:cNvSpPr>
            <a:spLocks noGrp="1"/>
          </p:cNvSpPr>
          <p:nvPr>
            <p:ph sz="half" idx="2"/>
            <p:custDataLst>
              <p:tags r:id="rId2"/>
            </p:custDataLst>
          </p:nvPr>
        </p:nvSpPr>
        <p:spPr>
          <a:xfrm>
            <a:off x="457200" y="2286000"/>
            <a:ext cx="7974330" cy="965289"/>
          </a:xfrm>
        </p:spPr>
        <p:txBody>
          <a:bodyPr>
            <a:noAutofit/>
          </a:bodyPr>
          <a:lstStyle/>
          <a:p>
            <a:pPr marL="0" indent="0">
              <a:buNone/>
            </a:pPr>
            <a:r>
              <a:rPr lang="en-US" sz="2000" dirty="0"/>
              <a:t>(</a:t>
            </a:r>
            <a:r>
              <a:rPr lang="fr-CA" sz="2000" dirty="0"/>
              <a:t>R-03) RCAANC recommande d’apporter des révisions à la version soumise du plan de gestion adaptative et souhaite obtenir des clarifications au sujet des principes directeurs supplémentaires proposés.</a:t>
            </a:r>
          </a:p>
        </p:txBody>
      </p:sp>
      <p:sp>
        <p:nvSpPr>
          <p:cNvPr id="9"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6</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4BBBDA1-7B4C-9A38-2EE6-42D6BA0FA9D3}"/>
              </a:ext>
            </a:extLst>
          </p:cNvPr>
          <p:cNvSpPr>
            <a:spLocks noGrp="1"/>
          </p:cNvSpPr>
          <p:nvPr>
            <p:ph type="title"/>
            <p:custDataLst>
              <p:tags r:id="rId4"/>
            </p:custDataLst>
          </p:nvPr>
        </p:nvSpPr>
        <p:spPr>
          <a:xfrm>
            <a:off x="457200" y="514350"/>
            <a:ext cx="8229600" cy="400050"/>
          </a:xfrm>
        </p:spPr>
        <p:txBody>
          <a:bodyPr>
            <a:normAutofit/>
          </a:bodyPr>
          <a:lstStyle/>
          <a:p>
            <a:pPr algn="ctr"/>
            <a:r>
              <a:rPr lang="fr-CA" dirty="0"/>
              <a:t>Commentaires découlant de l’examen technique</a:t>
            </a:r>
          </a:p>
        </p:txBody>
      </p:sp>
      <p:sp>
        <p:nvSpPr>
          <p:cNvPr id="5" name="TextBox 4">
            <a:extLst>
              <a:ext uri="{FF2B5EF4-FFF2-40B4-BE49-F238E27FC236}">
                <a16:creationId xmlns:a16="http://schemas.microsoft.com/office/drawing/2014/main" id="{C94DFC40-EE1A-24CE-792F-2D4D387C0F62}"/>
              </a:ext>
            </a:extLst>
          </p:cNvPr>
          <p:cNvSpPr txBox="1"/>
          <p:nvPr>
            <p:custDataLst>
              <p:tags r:id="rId5"/>
            </p:custDataLst>
          </p:nvPr>
        </p:nvSpPr>
        <p:spPr>
          <a:xfrm>
            <a:off x="2133600" y="4419785"/>
            <a:ext cx="4572000" cy="397032"/>
          </a:xfrm>
          <a:prstGeom prst="rect">
            <a:avLst/>
          </a:prstGeom>
          <a:noFill/>
        </p:spPr>
        <p:txBody>
          <a:bodyPr wrap="square">
            <a:spAutoFit/>
          </a:bodyPr>
          <a:lstStyle/>
          <a:p>
            <a:pPr marL="0" indent="0" algn="ctr">
              <a:buNone/>
            </a:pPr>
            <a:r>
              <a:rPr lang="fr-CA" sz="2200" b="1" dirty="0">
                <a:solidFill>
                  <a:srgbClr val="FF0000"/>
                </a:solidFill>
                <a:latin typeface="+mn-lt"/>
              </a:rPr>
              <a:t>État : préoccupation non résolue</a:t>
            </a:r>
          </a:p>
        </p:txBody>
      </p:sp>
    </p:spTree>
    <p:extLst>
      <p:ext uri="{BB962C8B-B14F-4D97-AF65-F5344CB8AC3E}">
        <p14:creationId xmlns:p14="http://schemas.microsoft.com/office/powerpoint/2010/main" val="258699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371600"/>
            <a:ext cx="7886699" cy="381000"/>
          </a:xfrm>
        </p:spPr>
        <p:txBody>
          <a:bodyPr anchor="ctr">
            <a:normAutofit/>
          </a:bodyPr>
          <a:lstStyle/>
          <a:p>
            <a:r>
              <a:rPr lang="fr-CA" sz="2200" dirty="0">
                <a:latin typeface="Arial" panose="020B0604020202020204" pitchFamily="34" charset="0"/>
              </a:rPr>
              <a:t>3</a:t>
            </a:r>
            <a:r>
              <a:rPr lang="fr-CA" sz="2200" b="1" dirty="0">
                <a:solidFill>
                  <a:srgbClr val="000000"/>
                </a:solidFill>
                <a:latin typeface="Arial" panose="020B0604020202020204" pitchFamily="34" charset="0"/>
              </a:rPr>
              <a:t>. Réduction au minimum des rejets dans le lac </a:t>
            </a:r>
            <a:r>
              <a:rPr lang="fr-CA" sz="2200" b="1" dirty="0" err="1">
                <a:solidFill>
                  <a:srgbClr val="000000"/>
                </a:solidFill>
                <a:latin typeface="Arial" panose="020B0604020202020204" pitchFamily="34" charset="0"/>
              </a:rPr>
              <a:t>Meliadine</a:t>
            </a:r>
            <a:r>
              <a:rPr lang="fr-CA" sz="2200" b="1" dirty="0">
                <a:solidFill>
                  <a:srgbClr val="000000"/>
                </a:solidFill>
                <a:latin typeface="Arial" panose="020B0604020202020204" pitchFamily="34" charset="0"/>
              </a:rPr>
              <a:t> </a:t>
            </a:r>
            <a:endParaRPr lang="fr-CA" sz="2200" dirty="0"/>
          </a:p>
        </p:txBody>
      </p:sp>
      <p:sp>
        <p:nvSpPr>
          <p:cNvPr id="4" name="Content Placeholder 3"/>
          <p:cNvSpPr>
            <a:spLocks noGrp="1"/>
          </p:cNvSpPr>
          <p:nvPr>
            <p:ph sz="half" idx="2"/>
            <p:custDataLst>
              <p:tags r:id="rId2"/>
            </p:custDataLst>
          </p:nvPr>
        </p:nvSpPr>
        <p:spPr>
          <a:xfrm>
            <a:off x="459646" y="2286000"/>
            <a:ext cx="8303353" cy="1676400"/>
          </a:xfrm>
        </p:spPr>
        <p:txBody>
          <a:bodyPr>
            <a:noAutofit/>
          </a:bodyPr>
          <a:lstStyle/>
          <a:p>
            <a:pPr marL="0" indent="0" algn="just">
              <a:lnSpc>
                <a:spcPct val="115000"/>
              </a:lnSpc>
              <a:spcBef>
                <a:spcPts val="0"/>
              </a:spcBef>
              <a:spcAft>
                <a:spcPts val="1000"/>
              </a:spcAft>
              <a:buNone/>
            </a:pPr>
            <a:r>
              <a:rPr lang="en-CA" sz="2000" dirty="0">
                <a:effectLst/>
                <a:ea typeface="Calibri" panose="020F0502020204030204" pitchFamily="34" charset="0"/>
                <a:cs typeface="Times New Roman" panose="02020603050405020304" pitchFamily="18" charset="0"/>
              </a:rPr>
              <a:t>(</a:t>
            </a:r>
            <a:r>
              <a:rPr lang="fr-CA" sz="2000" dirty="0">
                <a:effectLst/>
                <a:ea typeface="Calibri" panose="020F0502020204030204" pitchFamily="34" charset="0"/>
                <a:cs typeface="Times New Roman" panose="02020603050405020304" pitchFamily="18" charset="0"/>
              </a:rPr>
              <a:t>R-02) RCAANC recommande à </a:t>
            </a:r>
            <a:r>
              <a:rPr lang="fr-CA" sz="2000" dirty="0" err="1">
                <a:effectLst/>
                <a:ea typeface="Calibri" panose="020F0502020204030204" pitchFamily="34" charset="0"/>
                <a:cs typeface="Times New Roman" panose="02020603050405020304" pitchFamily="18" charset="0"/>
              </a:rPr>
              <a:t>Agnico</a:t>
            </a:r>
            <a:r>
              <a:rPr lang="fr-CA" sz="2000" dirty="0">
                <a:effectLst/>
                <a:ea typeface="Calibri" panose="020F0502020204030204" pitchFamily="34" charset="0"/>
                <a:cs typeface="Times New Roman" panose="02020603050405020304" pitchFamily="18" charset="0"/>
              </a:rPr>
              <a:t> Eagle de confirmer que la capacité de la conduite d’eau est suffisante pour réduire au minimum ou éviter les rejets dans le lac </a:t>
            </a:r>
            <a:r>
              <a:rPr lang="fr-CA" sz="2000" dirty="0" err="1">
                <a:effectLst/>
                <a:ea typeface="Calibri" panose="020F0502020204030204" pitchFamily="34" charset="0"/>
                <a:cs typeface="Times New Roman" panose="02020603050405020304" pitchFamily="18" charset="0"/>
              </a:rPr>
              <a:t>Meliadine</a:t>
            </a:r>
            <a:r>
              <a:rPr lang="fr-CA" sz="2000" dirty="0">
                <a:effectLst/>
                <a:ea typeface="Calibri" panose="020F0502020204030204" pitchFamily="34" charset="0"/>
                <a:cs typeface="Times New Roman" panose="02020603050405020304" pitchFamily="18" charset="0"/>
              </a:rPr>
              <a:t>, mettre en œuvre des mesures d’atténuation supplémentaires au besoin et s’assurer qu’il n’y aura aucun rejet d’eau saline dans le lac </a:t>
            </a:r>
            <a:r>
              <a:rPr lang="fr-CA" sz="2000" dirty="0" err="1">
                <a:effectLst/>
                <a:ea typeface="Calibri" panose="020F0502020204030204" pitchFamily="34" charset="0"/>
                <a:cs typeface="Times New Roman" panose="02020603050405020304" pitchFamily="18" charset="0"/>
              </a:rPr>
              <a:t>Meliadine</a:t>
            </a:r>
            <a:r>
              <a:rPr lang="fr-CA" sz="2000" dirty="0">
                <a:effectLst/>
                <a:ea typeface="Calibri" panose="020F0502020204030204" pitchFamily="34" charset="0"/>
                <a:cs typeface="Times New Roman" panose="02020603050405020304" pitchFamily="18" charset="0"/>
              </a:rPr>
              <a:t> dans quelque circonstance que ce soit.</a:t>
            </a:r>
            <a:endParaRPr lang="fr-CA" sz="2000" dirty="0"/>
          </a:p>
        </p:txBody>
      </p:sp>
      <p:sp>
        <p:nvSpPr>
          <p:cNvPr id="9" name="Slide Number Placeholder 2"/>
          <p:cNvSpPr>
            <a:spLocks noGrp="1"/>
          </p:cNvSpPr>
          <p:nvPr>
            <p:ph type="sldNum" sz="quarter" idx="4"/>
            <p:custDataLst>
              <p:tags r:id="rId3"/>
            </p:custDataLst>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7</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C72F679-BCF9-90A1-43B7-87FCD42432E0}"/>
              </a:ext>
            </a:extLst>
          </p:cNvPr>
          <p:cNvSpPr>
            <a:spLocks noGrp="1"/>
          </p:cNvSpPr>
          <p:nvPr>
            <p:ph type="title"/>
            <p:custDataLst>
              <p:tags r:id="rId4"/>
            </p:custDataLst>
          </p:nvPr>
        </p:nvSpPr>
        <p:spPr>
          <a:xfrm>
            <a:off x="457200" y="514350"/>
            <a:ext cx="8229600" cy="400050"/>
          </a:xfrm>
        </p:spPr>
        <p:txBody>
          <a:bodyPr>
            <a:normAutofit/>
          </a:bodyPr>
          <a:lstStyle/>
          <a:p>
            <a:pPr algn="ctr"/>
            <a:r>
              <a:rPr lang="fr-CA" dirty="0"/>
              <a:t>Commentaires découlant de l’examen technique</a:t>
            </a:r>
          </a:p>
        </p:txBody>
      </p:sp>
      <p:sp>
        <p:nvSpPr>
          <p:cNvPr id="2" name="TextBox 1">
            <a:extLst>
              <a:ext uri="{FF2B5EF4-FFF2-40B4-BE49-F238E27FC236}">
                <a16:creationId xmlns:a16="http://schemas.microsoft.com/office/drawing/2014/main" id="{B8AA87BD-CE5D-E9DB-754C-9D6B14804271}"/>
              </a:ext>
            </a:extLst>
          </p:cNvPr>
          <p:cNvSpPr txBox="1"/>
          <p:nvPr>
            <p:custDataLst>
              <p:tags r:id="rId5"/>
            </p:custDataLst>
          </p:nvPr>
        </p:nvSpPr>
        <p:spPr>
          <a:xfrm>
            <a:off x="2133600" y="4419785"/>
            <a:ext cx="4572000" cy="397032"/>
          </a:xfrm>
          <a:prstGeom prst="rect">
            <a:avLst/>
          </a:prstGeom>
          <a:noFill/>
        </p:spPr>
        <p:txBody>
          <a:bodyPr wrap="square">
            <a:spAutoFit/>
          </a:bodyPr>
          <a:lstStyle/>
          <a:p>
            <a:pPr marL="0" indent="0" algn="ctr">
              <a:buNone/>
            </a:pPr>
            <a:r>
              <a:rPr lang="fr-CA" sz="2200" b="1" dirty="0">
                <a:solidFill>
                  <a:srgbClr val="FF0000"/>
                </a:solidFill>
                <a:latin typeface="+mn-lt"/>
              </a:rPr>
              <a:t>État : préoccupation non résolue</a:t>
            </a:r>
          </a:p>
        </p:txBody>
      </p:sp>
    </p:spTree>
    <p:extLst>
      <p:ext uri="{BB962C8B-B14F-4D97-AF65-F5344CB8AC3E}">
        <p14:creationId xmlns:p14="http://schemas.microsoft.com/office/powerpoint/2010/main" val="328203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371600"/>
            <a:ext cx="7772400" cy="400051"/>
          </a:xfrm>
        </p:spPr>
        <p:txBody>
          <a:bodyPr/>
          <a:lstStyle/>
          <a:p>
            <a:pPr marL="0" indent="0">
              <a:buNone/>
            </a:pPr>
            <a:r>
              <a:rPr lang="en-US" sz="2200" b="1" dirty="0">
                <a:solidFill>
                  <a:srgbClr val="000000"/>
                </a:solidFill>
              </a:rPr>
              <a:t>4. </a:t>
            </a:r>
            <a:r>
              <a:rPr lang="fr-CA" sz="2200" b="1" dirty="0">
                <a:solidFill>
                  <a:srgbClr val="000000"/>
                </a:solidFill>
              </a:rPr>
              <a:t>Stockage de l’eau saline dans le lac B7</a:t>
            </a:r>
            <a:r>
              <a:rPr lang="fr-CA" sz="2200" dirty="0"/>
              <a:t> </a:t>
            </a:r>
          </a:p>
        </p:txBody>
      </p:sp>
      <p:sp>
        <p:nvSpPr>
          <p:cNvPr id="4" name="Slide Number Placeholder 3"/>
          <p:cNvSpPr>
            <a:spLocks noGrp="1"/>
          </p:cNvSpPr>
          <p:nvPr>
            <p:ph type="sldNum" sz="quarter" idx="4"/>
            <p:custDataLst>
              <p:tags r:id="rId2"/>
            </p:custDataLst>
          </p:nvPr>
        </p:nvSpPr>
        <p:spPr/>
        <p:txBody>
          <a:bodyPr/>
          <a:lstStyle/>
          <a:p>
            <a:pPr>
              <a:defRPr/>
            </a:pPr>
            <a:fld id="{E00B6E52-F07A-44C8-B7AE-D6EEC3D50429}" type="slidenum">
              <a:rPr lang="en-CA" smtClean="0"/>
              <a:pPr>
                <a:defRPr/>
              </a:pPr>
              <a:t>8</a:t>
            </a:fld>
            <a:endParaRPr lang="en-CA" dirty="0"/>
          </a:p>
        </p:txBody>
      </p:sp>
      <p:sp>
        <p:nvSpPr>
          <p:cNvPr id="6" name="Title 1">
            <a:extLst>
              <a:ext uri="{FF2B5EF4-FFF2-40B4-BE49-F238E27FC236}">
                <a16:creationId xmlns:a16="http://schemas.microsoft.com/office/drawing/2014/main" id="{92E5808F-EC3F-A55D-E9D3-1AA6DA086EA3}"/>
              </a:ext>
            </a:extLst>
          </p:cNvPr>
          <p:cNvSpPr txBox="1">
            <a:spLocks/>
          </p:cNvSpPr>
          <p:nvPr>
            <p:custDataLst>
              <p:tags r:id="rId3"/>
            </p:custDataLst>
          </p:nvPr>
        </p:nvSpPr>
        <p:spPr bwMode="auto">
          <a:xfrm>
            <a:off x="457200" y="51435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algn="ctr"/>
            <a:r>
              <a:rPr lang="fr-CA" kern="0" dirty="0"/>
              <a:t>Commentaires découlant de l’examen technique</a:t>
            </a:r>
          </a:p>
        </p:txBody>
      </p:sp>
      <p:sp>
        <p:nvSpPr>
          <p:cNvPr id="8" name="TextBox 7">
            <a:extLst>
              <a:ext uri="{FF2B5EF4-FFF2-40B4-BE49-F238E27FC236}">
                <a16:creationId xmlns:a16="http://schemas.microsoft.com/office/drawing/2014/main" id="{97E8E29E-5DF3-FBD0-26AF-96C7CF8633BA}"/>
              </a:ext>
            </a:extLst>
          </p:cNvPr>
          <p:cNvSpPr txBox="1"/>
          <p:nvPr>
            <p:custDataLst>
              <p:tags r:id="rId4"/>
            </p:custDataLst>
          </p:nvPr>
        </p:nvSpPr>
        <p:spPr>
          <a:xfrm>
            <a:off x="457200" y="2286000"/>
            <a:ext cx="8001000" cy="1477328"/>
          </a:xfrm>
          <a:prstGeom prst="rect">
            <a:avLst/>
          </a:prstGeom>
          <a:noFill/>
        </p:spPr>
        <p:txBody>
          <a:bodyPr wrap="square">
            <a:spAutoFit/>
          </a:bodyPr>
          <a:lstStyle/>
          <a:p>
            <a:pPr marL="0" indent="0">
              <a:buNone/>
            </a:pPr>
            <a:r>
              <a:rPr lang="fr-CA" sz="2000" dirty="0">
                <a:solidFill>
                  <a:srgbClr val="000000"/>
                </a:solidFill>
                <a:latin typeface="+mn-lt"/>
              </a:rPr>
              <a:t>(R-04) RCAANC recommande à </a:t>
            </a:r>
            <a:r>
              <a:rPr lang="fr-CA" sz="2000" dirty="0" err="1">
                <a:solidFill>
                  <a:srgbClr val="000000"/>
                </a:solidFill>
                <a:latin typeface="+mn-lt"/>
              </a:rPr>
              <a:t>Agnico</a:t>
            </a:r>
            <a:r>
              <a:rPr lang="fr-CA" sz="2000" dirty="0">
                <a:solidFill>
                  <a:srgbClr val="000000"/>
                </a:solidFill>
                <a:latin typeface="+mn-lt"/>
              </a:rPr>
              <a:t> Eagle de fournir une note technique qualitative qui décrit les interactions possibles entre l’étang salé 6 et l’environnement pendant ses opérations et de proposer des mesures appropriées afin d’atténuer les répercussions négatives potentielles.</a:t>
            </a:r>
          </a:p>
        </p:txBody>
      </p:sp>
      <p:sp>
        <p:nvSpPr>
          <p:cNvPr id="10" name="TextBox 9">
            <a:extLst>
              <a:ext uri="{FF2B5EF4-FFF2-40B4-BE49-F238E27FC236}">
                <a16:creationId xmlns:a16="http://schemas.microsoft.com/office/drawing/2014/main" id="{FC28B07D-DB70-D165-5891-9D1C5404C903}"/>
              </a:ext>
            </a:extLst>
          </p:cNvPr>
          <p:cNvSpPr txBox="1"/>
          <p:nvPr>
            <p:custDataLst>
              <p:tags r:id="rId5"/>
            </p:custDataLst>
          </p:nvPr>
        </p:nvSpPr>
        <p:spPr>
          <a:xfrm>
            <a:off x="2514600" y="4183898"/>
            <a:ext cx="4038600" cy="397032"/>
          </a:xfrm>
          <a:prstGeom prst="rect">
            <a:avLst/>
          </a:prstGeom>
          <a:noFill/>
        </p:spPr>
        <p:txBody>
          <a:bodyPr wrap="square">
            <a:spAutoFit/>
          </a:bodyPr>
          <a:lstStyle/>
          <a:p>
            <a:pPr marL="0" indent="0">
              <a:buNone/>
            </a:pPr>
            <a:r>
              <a:rPr lang="fr-CA" sz="2200" b="1" dirty="0">
                <a:solidFill>
                  <a:srgbClr val="00B050"/>
                </a:solidFill>
                <a:latin typeface="+mn-lt"/>
              </a:rPr>
              <a:t>État : préoccupation résolue </a:t>
            </a:r>
            <a:endParaRPr lang="fr-CA" sz="2200" b="1" dirty="0">
              <a:latin typeface="+mn-lt"/>
            </a:endParaRPr>
          </a:p>
        </p:txBody>
      </p:sp>
    </p:spTree>
    <p:extLst>
      <p:ext uri="{BB962C8B-B14F-4D97-AF65-F5344CB8AC3E}">
        <p14:creationId xmlns:p14="http://schemas.microsoft.com/office/powerpoint/2010/main" val="35309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14350"/>
            <a:ext cx="8229600" cy="400050"/>
          </a:xfrm>
        </p:spPr>
        <p:txBody>
          <a:bodyPr>
            <a:normAutofit/>
          </a:bodyPr>
          <a:lstStyle/>
          <a:p>
            <a:pPr algn="ctr"/>
            <a:r>
              <a:rPr lang="fr-CA" dirty="0"/>
              <a:t>Commentaires découlant de l’examen technique</a:t>
            </a:r>
          </a:p>
        </p:txBody>
      </p:sp>
      <p:sp>
        <p:nvSpPr>
          <p:cNvPr id="3" name="Text Placeholder 2"/>
          <p:cNvSpPr>
            <a:spLocks noGrp="1"/>
          </p:cNvSpPr>
          <p:nvPr>
            <p:ph type="body" idx="1"/>
            <p:custDataLst>
              <p:tags r:id="rId2"/>
            </p:custDataLst>
          </p:nvPr>
        </p:nvSpPr>
        <p:spPr>
          <a:xfrm>
            <a:off x="457200" y="1371600"/>
            <a:ext cx="7924800" cy="533399"/>
          </a:xfrm>
        </p:spPr>
        <p:txBody>
          <a:bodyPr anchor="ctr">
            <a:normAutofit/>
          </a:bodyPr>
          <a:lstStyle/>
          <a:p>
            <a:r>
              <a:rPr lang="fr-CA" sz="2200" b="1" dirty="0">
                <a:solidFill>
                  <a:srgbClr val="000000"/>
                </a:solidFill>
              </a:rPr>
              <a:t>5. Prévisions de la qualité de l’eau</a:t>
            </a:r>
            <a:endParaRPr lang="fr-CA" sz="2200" dirty="0"/>
          </a:p>
        </p:txBody>
      </p:sp>
      <p:sp>
        <p:nvSpPr>
          <p:cNvPr id="4" name="Content Placeholder 3"/>
          <p:cNvSpPr>
            <a:spLocks noGrp="1"/>
          </p:cNvSpPr>
          <p:nvPr>
            <p:ph sz="half" idx="2"/>
            <p:custDataLst>
              <p:tags r:id="rId3"/>
            </p:custDataLst>
          </p:nvPr>
        </p:nvSpPr>
        <p:spPr>
          <a:xfrm>
            <a:off x="457200" y="2286000"/>
            <a:ext cx="8229600" cy="1828800"/>
          </a:xfrm>
        </p:spPr>
        <p:txBody>
          <a:bodyPr>
            <a:noAutofit/>
          </a:bodyPr>
          <a:lstStyle/>
          <a:p>
            <a:pPr marL="0" marR="0" indent="0" algn="just">
              <a:lnSpc>
                <a:spcPct val="115000"/>
              </a:lnSpc>
              <a:spcBef>
                <a:spcPts val="0"/>
              </a:spcBef>
              <a:spcAft>
                <a:spcPts val="1000"/>
              </a:spcAft>
              <a:buNone/>
            </a:pPr>
            <a:r>
              <a:rPr lang="fr-CA" sz="2000" dirty="0">
                <a:effectLst/>
                <a:ea typeface="Calibri" panose="020F0502020204030204" pitchFamily="34" charset="0"/>
                <a:cs typeface="Times New Roman" panose="02020603050405020304" pitchFamily="18" charset="0"/>
              </a:rPr>
              <a:t>(R-05) RCAANC recommande à </a:t>
            </a:r>
            <a:r>
              <a:rPr lang="fr-CA" sz="2000" dirty="0" err="1">
                <a:effectLst/>
                <a:ea typeface="Calibri" panose="020F0502020204030204" pitchFamily="34" charset="0"/>
                <a:cs typeface="Times New Roman" panose="02020603050405020304" pitchFamily="18" charset="0"/>
              </a:rPr>
              <a:t>Agnico</a:t>
            </a:r>
            <a:r>
              <a:rPr lang="fr-CA" sz="2000" dirty="0">
                <a:effectLst/>
                <a:ea typeface="Calibri" panose="020F0502020204030204" pitchFamily="34" charset="0"/>
                <a:cs typeface="Times New Roman" panose="02020603050405020304" pitchFamily="18" charset="0"/>
              </a:rPr>
              <a:t> Eagle de comparer les prévisions actuelles de la qualité de l’eau à celles qui ont été établies dans le passé et de préciser l’exactitude des prévisions, les mesures d’atténuation des dépassements prévus et l’incidence de ces derniers et de l’incertitude sur la surveillance post-fermeture</a:t>
            </a:r>
            <a:r>
              <a:rPr lang="fr-CA" sz="2000" dirty="0">
                <a:ea typeface="Calibri" panose="020F0502020204030204" pitchFamily="34" charset="0"/>
                <a:cs typeface="Times New Roman" panose="02020603050405020304" pitchFamily="18" charset="0"/>
              </a:rPr>
              <a:t>.</a:t>
            </a:r>
            <a:endParaRPr lang="fr-CA" sz="2000" b="1" dirty="0"/>
          </a:p>
        </p:txBody>
      </p:sp>
      <p:sp>
        <p:nvSpPr>
          <p:cNvPr id="9" name="Slide Number Placeholder 2"/>
          <p:cNvSpPr>
            <a:spLocks noGrp="1"/>
          </p:cNvSpPr>
          <p:nvPr>
            <p:ph type="sldNum" sz="quarter" idx="4"/>
            <p:custDataLst>
              <p:tags r:id="rId4"/>
            </p:custDataLst>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9</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B97DAE-095C-0A66-94C7-E2CF61EC30E5}"/>
              </a:ext>
            </a:extLst>
          </p:cNvPr>
          <p:cNvSpPr txBox="1"/>
          <p:nvPr>
            <p:custDataLst>
              <p:tags r:id="rId5"/>
            </p:custDataLst>
          </p:nvPr>
        </p:nvSpPr>
        <p:spPr>
          <a:xfrm>
            <a:off x="2590800" y="4604308"/>
            <a:ext cx="4114800" cy="397032"/>
          </a:xfrm>
          <a:prstGeom prst="rect">
            <a:avLst/>
          </a:prstGeom>
          <a:noFill/>
        </p:spPr>
        <p:txBody>
          <a:bodyPr wrap="square">
            <a:spAutoFit/>
          </a:bodyPr>
          <a:lstStyle/>
          <a:p>
            <a:pPr marL="0" indent="0">
              <a:buNone/>
            </a:pPr>
            <a:r>
              <a:rPr lang="fr-CA" sz="2200" b="1" dirty="0">
                <a:solidFill>
                  <a:srgbClr val="00B050"/>
                </a:solidFill>
                <a:latin typeface="+mn-lt"/>
              </a:rPr>
              <a:t>État : préoccupation résolue</a:t>
            </a:r>
            <a:endParaRPr lang="fr-CA" sz="2200" b="1" dirty="0">
              <a:latin typeface="+mn-lt"/>
            </a:endParaRPr>
          </a:p>
        </p:txBody>
      </p:sp>
    </p:spTree>
    <p:extLst>
      <p:ext uri="{BB962C8B-B14F-4D97-AF65-F5344CB8AC3E}">
        <p14:creationId xmlns:p14="http://schemas.microsoft.com/office/powerpoint/2010/main" val="206956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64263</TotalTime>
  <Words>777</Words>
  <Application>Microsoft Office PowerPoint</Application>
  <PresentationFormat>On-screen Show (4:3)</PresentationFormat>
  <Paragraphs>96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Pigiarniq Light</vt:lpstr>
      <vt:lpstr>Verdana</vt:lpstr>
      <vt:lpstr>Wingdings</vt:lpstr>
      <vt:lpstr>Standard_white</vt:lpstr>
      <vt:lpstr>Custom Design</vt:lpstr>
      <vt:lpstr>PowerPoint Presentation</vt:lpstr>
      <vt:lpstr>Aperçu de la présentation</vt:lpstr>
      <vt:lpstr>Rôles et responsabilités</vt:lpstr>
      <vt:lpstr>Contributions à l’examen de la demande de permis d’utilisation des eaux</vt:lpstr>
      <vt:lpstr>Commentaires découlant de l’examen technique</vt:lpstr>
      <vt:lpstr>Commentaires découlant de l’examen technique</vt:lpstr>
      <vt:lpstr>Commentaires découlant de l’examen technique</vt:lpstr>
      <vt:lpstr>PowerPoint Presentation</vt:lpstr>
      <vt:lpstr>Commentaires découlant de l’examen technique</vt:lpstr>
      <vt:lpstr>Commentaires découlant de l’examen technique</vt:lpstr>
      <vt:lpstr>État d’avancement des recommandations de l’examen technique</vt:lpstr>
      <vt:lpstr>Conclusion</vt:lpstr>
      <vt:lpstr>PowerPoint Presentation</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Hart, Jeff</cp:lastModifiedBy>
  <cp:revision>1233</cp:revision>
  <cp:lastPrinted>2023-10-06T16:15:26Z</cp:lastPrinted>
  <dcterms:created xsi:type="dcterms:W3CDTF">2007-03-13T16:30:24Z</dcterms:created>
  <dcterms:modified xsi:type="dcterms:W3CDTF">2024-06-06T15:32:18Z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2024-05-24T15:48:58Z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b0207240-3bff-4749-a8c2-0f0daee883f6</vt:lpwstr>
  </property>
  <property fmtid="{D5CDD505-2E9C-101B-9397-08002B2CF9AE}" pid="8" name="MSIP_Label_834ed4f5-eae4-40c7-82be-b1cdf720a1b9_ContentBits">
    <vt:lpwstr>0</vt:lpwstr>
  </property>
</Properties>
</file>