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9" r:id="rId2"/>
    <p:sldId id="303" r:id="rId3"/>
    <p:sldId id="397" r:id="rId4"/>
    <p:sldId id="399" r:id="rId5"/>
    <p:sldId id="401" r:id="rId6"/>
    <p:sldId id="398" r:id="rId7"/>
    <p:sldId id="402" r:id="rId8"/>
    <p:sldId id="405" r:id="rId9"/>
    <p:sldId id="407" r:id="rId10"/>
    <p:sldId id="411" r:id="rId11"/>
    <p:sldId id="434" r:id="rId12"/>
    <p:sldId id="435" r:id="rId13"/>
    <p:sldId id="436" r:id="rId14"/>
    <p:sldId id="438" r:id="rId15"/>
    <p:sldId id="439" r:id="rId16"/>
    <p:sldId id="440" r:id="rId17"/>
    <p:sldId id="442" r:id="rId18"/>
    <p:sldId id="416" r:id="rId19"/>
    <p:sldId id="441" r:id="rId20"/>
    <p:sldId id="432" r:id="rId21"/>
    <p:sldId id="418" r:id="rId22"/>
    <p:sldId id="420" r:id="rId23"/>
    <p:sldId id="425" r:id="rId24"/>
    <p:sldId id="426" r:id="rId25"/>
    <p:sldId id="433" r:id="rId26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315EDB"/>
    <a:srgbClr val="0000E1"/>
    <a:srgbClr val="FFFF00"/>
    <a:srgbClr val="33C6E9"/>
    <a:srgbClr val="36321E"/>
    <a:srgbClr val="758986"/>
    <a:srgbClr val="0CB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23" autoAdjust="0"/>
    <p:restoredTop sz="93254" autoAdjust="0"/>
  </p:normalViewPr>
  <p:slideViewPr>
    <p:cSldViewPr>
      <p:cViewPr>
        <p:scale>
          <a:sx n="100" d="100"/>
          <a:sy n="100" d="100"/>
        </p:scale>
        <p:origin x="-330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15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D5278B94-5AE1-4136-88A5-16B3AF2EE8DC}" type="datetimeFigureOut">
              <a:rPr lang="en-US" smtClean="0"/>
              <a:pPr/>
              <a:t>2/4/2016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45A585D-BBA6-442F-9D52-500914D0E0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81375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2D171F46-0F13-4A4A-8656-17EC7C97AFB7}" type="datetimeFigureOut">
              <a:rPr lang="en-US" smtClean="0"/>
              <a:t>2/4/2016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ADAF7246-000B-4917-9469-DF6ACA7987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33034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Explanation on</a:t>
            </a:r>
            <a:r>
              <a:rPr lang="en-US" baseline="0" dirty="0" smtClean="0"/>
              <a:t> the criteria for Approval without a Licence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Explanation on general</a:t>
            </a:r>
            <a:r>
              <a:rPr lang="en-US" baseline="0" dirty="0" smtClean="0"/>
              <a:t> criteria for Type b, Type 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3A3C-2EC3-4EF7-8F4B-2F76746A3F8F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3AC64-65DF-4246-A7FF-6FB3E10E6B0D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B5B9-EA92-4ACB-8BD7-68B4D51D6100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49D4-AE36-42CA-9DDC-9598F287A7C7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75C8-80D1-4C2C-9627-6CD118CC6AFC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9DC40-5B43-4F35-A32F-C5B63D373C21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62A3-4C32-416A-B437-25591DB1B3F8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5F37E-4319-4955-947C-FB307CEE7061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E4613-FE3B-4C0F-9EB6-AF34994966BA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000E-B45A-41DD-9956-DC436F5DE5DC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E9A-B17A-4275-A8D9-FB6A263A4B45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A20B0-728D-4311-A5B1-969562C64A7F}" type="datetime1">
              <a:rPr lang="en-US" smtClean="0"/>
              <a:t>2/4/2016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mailto:robin.ikkutisluk@nwb-oen.ca" TargetMode="External"/><Relationship Id="rId3" Type="http://schemas.openxmlformats.org/officeDocument/2006/relationships/image" Target="../media/image4.png"/><Relationship Id="rId7" Type="http://schemas.openxmlformats.org/officeDocument/2006/relationships/hyperlink" Target="mailto:karen.kharatyan@nwb-oen.ca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ben.kogvik@nwb-oen.ca" TargetMode="External"/><Relationship Id="rId5" Type="http://schemas.openxmlformats.org/officeDocument/2006/relationships/hyperlink" Target="mailto:david.hohnstein@nwb-oen.ca" TargetMode="External"/><Relationship Id="rId4" Type="http://schemas.openxmlformats.org/officeDocument/2006/relationships/hyperlink" Target="mailto:stephanie.autut@nwb-oen.ca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81000"/>
            <a:ext cx="6841549" cy="10668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Nunavut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Water Board (NWB)</a:t>
            </a:r>
            <a:b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32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kNK5 wmoEp5 vtmp5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wmoEp5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9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tech3\Desktop\presentation photos\nunuvat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14" y="381000"/>
            <a:ext cx="1359806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03652"/>
              </p:ext>
            </p:extLst>
          </p:nvPr>
        </p:nvGraphicFramePr>
        <p:xfrm>
          <a:off x="1678020" y="2057400"/>
          <a:ext cx="716118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1747"/>
                <a:gridCol w="3379433"/>
              </a:tblGrid>
              <a:tr h="3962400">
                <a:tc>
                  <a:txBody>
                    <a:bodyPr/>
                    <a:lstStyle/>
                    <a:p>
                      <a:pPr lvl="1" algn="ctr"/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ctr">
                        <a:tabLst/>
                      </a:pPr>
                      <a:r>
                        <a:rPr lang="en-US" sz="30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Community Session Presentation </a:t>
                      </a:r>
                    </a:p>
                    <a:p>
                      <a:pPr marL="0" lvl="1" indent="0" algn="ctr">
                        <a:tabLst/>
                      </a:pPr>
                      <a:endParaRPr lang="en-US" sz="2200" b="1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lvl="1" indent="0" algn="ctr">
                        <a:tabLst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New Type “A” Water 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Licence 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Application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2AM-MEL----</a:t>
                      </a:r>
                    </a:p>
                    <a:p>
                      <a:pPr marL="0" lvl="1" indent="0" algn="ctr">
                        <a:tabLst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by </a:t>
                      </a:r>
                    </a:p>
                    <a:p>
                      <a:pPr marL="0" lvl="1" indent="0" algn="ctr">
                        <a:tabLst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Agnico-Eagle Mines Limited </a:t>
                      </a:r>
                    </a:p>
                    <a:p>
                      <a:pPr marL="0" lvl="1" indent="0" algn="ctr">
                        <a:tabLst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For the </a:t>
                      </a:r>
                      <a:r>
                        <a:rPr lang="en-CA" sz="1800" b="1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Meliadine</a:t>
                      </a: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Gold Project</a:t>
                      </a:r>
                      <a:r>
                        <a:rPr lang="en-CA" sz="1800" b="1" dirty="0" smtClean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endParaRPr lang="en-CA" sz="18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lang="en-US" sz="2800" b="1" baseline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0" indent="0" algn="ctr"/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kNK3u wmoEpf5 kNo1j5 si]vq5</a:t>
                      </a:r>
                      <a:endParaRPr lang="en-US" sz="1400" b="1" baseline="0" dirty="0" smtClean="0">
                        <a:solidFill>
                          <a:srgbClr val="0000E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ctr">
                        <a:tabLst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lvl="1" indent="0" algn="ctr">
                        <a:tabLst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k]b6 ckE5]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giz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“A”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wm6j5 WJ1Ns5</a:t>
                      </a: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g4yCs5</a:t>
                      </a: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2AM-MEL----</a:t>
                      </a:r>
                    </a:p>
                    <a:p>
                      <a:pPr marL="0" lvl="1" indent="0" algn="ctr">
                        <a:tabLst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]</a:t>
                      </a:r>
                      <a:r>
                        <a:rPr lang="en-CA" sz="16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b2fNz</a:t>
                      </a: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lvl="1" indent="0" algn="ctr">
                        <a:tabLst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x[if_]wA9 s/C4ys6]=5 Nuic6g5</a:t>
                      </a:r>
                      <a:endParaRPr lang="en-CA" sz="1800" b="1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lvl="1" indent="0" algn="ctr">
                        <a:tabLst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]b2hjz uoxbw8 ]Ao5 </a:t>
                      </a:r>
                      <a:r>
                        <a:rPr lang="en-CA" sz="1800" b="1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WoExz</a:t>
                      </a:r>
                      <a:endParaRPr lang="en-US" sz="1800" b="1" dirty="0" smtClean="0">
                        <a:solidFill>
                          <a:schemeClr val="tx2"/>
                        </a:solidFill>
                        <a:cs typeface="Times New Roman" pitchFamily="18" charset="0"/>
                      </a:endParaRPr>
                    </a:p>
                    <a:p>
                      <a:pPr marL="0" lvl="1" indent="0" algn="ctr">
                        <a:tabLst/>
                      </a:pPr>
                      <a:endParaRPr lang="en-US" sz="1000" b="1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7432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  <p:pic>
        <p:nvPicPr>
          <p:cNvPr id="1026" name="Picture 2" descr="H:\Computer\NWB Forms\Technical Advisor 3 SEAN\SJ\NWB RELATED\PHOTOS\photos 2\DCIM\101MSDCF\DSC0583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15" y="1447799"/>
            <a:ext cx="1358186" cy="135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84" y="5562600"/>
            <a:ext cx="1228127" cy="1145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1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Scope of the Application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euD/siz mNsJ6 g4yCs5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159935"/>
              </p:ext>
            </p:extLst>
          </p:nvPr>
        </p:nvGraphicFramePr>
        <p:xfrm>
          <a:off x="685800" y="1600200"/>
          <a:ext cx="8153400" cy="740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  <a:gridCol w="3733800"/>
              </a:tblGrid>
              <a:tr h="4571999">
                <a:tc>
                  <a:txBody>
                    <a:bodyPr/>
                    <a:lstStyle/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Application before the Board is</a:t>
                      </a: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by Agnico-Eagle</a:t>
                      </a: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Mines Limited (AEM)</a:t>
                      </a: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for a fifteen</a:t>
                      </a: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(15) year Water Licence for the development of </a:t>
                      </a:r>
                      <a:r>
                        <a:rPr lang="en-CA" sz="2200" b="0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Meliadine</a:t>
                      </a:r>
                      <a:r>
                        <a:rPr lang="en-CA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Gold Mine </a:t>
                      </a: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284163" marR="0" lvl="0" indent="-2841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Water Use from </a:t>
                      </a:r>
                      <a:r>
                        <a:rPr lang="en-CA" sz="22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Meliadine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Lake:</a:t>
                      </a:r>
                    </a:p>
                    <a:p>
                      <a:pPr marL="457200" marR="0" lvl="0" indent="-222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62,000m</a:t>
                      </a:r>
                      <a:r>
                        <a:rPr lang="en-CA" sz="22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/year - Construction</a:t>
                      </a:r>
                    </a:p>
                    <a:p>
                      <a:pPr marL="457200" marR="0" lvl="0" indent="-234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318,000m</a:t>
                      </a:r>
                      <a:r>
                        <a:rPr lang="en-CA" sz="22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/year - Operation</a:t>
                      </a:r>
                    </a:p>
                    <a:p>
                      <a:pPr marL="457200" marR="0" lvl="0" indent="-234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4,000,000m3/year - Pits flooding</a:t>
                      </a:r>
                    </a:p>
                    <a:p>
                      <a:pPr marL="284163" marR="0" lvl="0" indent="-2841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84163" marR="0" lvl="0" indent="-2841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Construction and operation of mine related facilities and infrastructure: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g4yCs5 ]</a:t>
                      </a:r>
                      <a:r>
                        <a:rPr lang="en-CA" sz="1800" b="0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nz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]i5g6 vtmp5 ]b2fNz5 x[if_]wA9 s/C4yx6]=5 Nuic6g5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(AEM)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]b2fkz do5l b9om5l 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(15) 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xCA5 wm6j5 WJ1Nstj5 W?oxt5izk5 uoxbw8</a:t>
                      </a:r>
                      <a:r>
                        <a:rPr lang="en-CA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]Ao5 s/C4ys6=4</a:t>
                      </a:r>
                      <a:endParaRPr lang="en-CA" sz="18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18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284163" marR="0" lvl="0" indent="-2841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wm6 xg6iz b[?z uoxbw8 by6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457200" marR="0" lvl="0" indent="-222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62,000m</a:t>
                      </a:r>
                      <a:r>
                        <a:rPr lang="en-CA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xCAj5 _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nNiz</a:t>
                      </a: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457200" marR="0" lvl="0" indent="-222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318,000m</a:t>
                      </a:r>
                      <a:r>
                        <a:rPr lang="en-CA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xCAj5 _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xsMiz</a:t>
                      </a: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457200" marR="0" lvl="0" indent="-222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4,000,000m3/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xCAj5 _ wl5g6t6ymiq w7u6</a:t>
                      </a:r>
                    </a:p>
                    <a:p>
                      <a:pPr marL="2349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84163" marR="0" lvl="0" indent="-2841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nNiz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x7ml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xsMiz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s/C4ys6=4j5 gCzJ5 WoE5Jt5 x7ml w[l6Jx5:</a:t>
                      </a: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0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543800" y="6400800"/>
            <a:ext cx="11430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10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5908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51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Scope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of Application Con’t.</a:t>
            </a:r>
            <a:r>
              <a:rPr lang="en-US" sz="32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/>
            </a:r>
            <a:br>
              <a:rPr lang="en-US" sz="32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euD/siz mNsJ6 g4yCs5 vJyJ6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11</a:t>
            </a:fld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648866"/>
              </p:ext>
            </p:extLst>
          </p:nvPr>
        </p:nvGraphicFramePr>
        <p:xfrm>
          <a:off x="304800" y="1628800"/>
          <a:ext cx="8763000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191000"/>
              </a:tblGrid>
              <a:tr h="4772000">
                <a:tc>
                  <a:txBody>
                    <a:bodyPr/>
                    <a:lstStyle/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Tiriganiaq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Open Pits 1 and 2; Underground  mine;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 Ore Storage Facilities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3 Waste Rock Storage Facilities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Overburden Storage Facilities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Tailings Storage Facility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Processing Plant 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Explosive production and storage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Landfill, Landfarm, Incinerator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Existing 23.8 km All-weather Access Road to be upgraded with Rankin Inlet Bypass Road 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Quarries and borrow pits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254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tEZix6 x1msmJ5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wlg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]i5 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1 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x7ml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2; 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kN2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wlxi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s/C4us3i6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2254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 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n=4nw5 g5d6ym=q WoE5Jt5</a:t>
                      </a:r>
                    </a:p>
                    <a:p>
                      <a:pPr marL="2254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3 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x4bf5 s/c5 g5d6ym=q</a:t>
                      </a: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254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kN2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czi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]W/6ymif5 g5d6ym=q</a:t>
                      </a:r>
                    </a:p>
                    <a:p>
                      <a:pPr marL="2254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s/C4b6if5 f=5b6=z</a:t>
                      </a:r>
                    </a:p>
                    <a:p>
                      <a:pPr marL="2254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n=4nos6=4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254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c6bsyos6=4 x7ml g5dm=q</a:t>
                      </a:r>
                    </a:p>
                    <a:p>
                      <a:pPr marL="2254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kNu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x4b6=4, </a:t>
                      </a:r>
                      <a:r>
                        <a:rPr kumimoji="0" lang="en-CA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kNu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x4b]f6=4, wfxM5t=4</a:t>
                      </a:r>
                    </a:p>
                    <a:p>
                      <a:pPr marL="2254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xg3g6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 23.8 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r]Mub5 xdbsqN3g6 k]ba6tZsJ4n6 Wbco6lA xdbsJ1N6g5 vq6Oi6 niCzA5</a:t>
                      </a:r>
                    </a:p>
                    <a:p>
                      <a:pPr marL="2254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gxX4b6]=5 x7ml wl5g6ym=q</a:t>
                      </a: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CA" sz="2200" b="0" baseline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5908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56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Scope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of Application Con’t.</a:t>
            </a:r>
            <a:r>
              <a:rPr lang="en-US" sz="32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/>
            </a:r>
            <a:br>
              <a:rPr lang="en-US" sz="32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euD/siz mNsJ6 g4yCs5 vJyJ6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12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5908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637014"/>
              </p:ext>
            </p:extLst>
          </p:nvPr>
        </p:nvGraphicFramePr>
        <p:xfrm>
          <a:off x="304800" y="1676400"/>
          <a:ext cx="849115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4001"/>
                <a:gridCol w="3987149"/>
              </a:tblGrid>
              <a:tr h="4528984">
                <a:tc>
                  <a:txBody>
                    <a:bodyPr/>
                    <a:lstStyle/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Fuel Storage Facilities at Mine site and Rankin Inlet </a:t>
                      </a:r>
                      <a:r>
                        <a:rPr kumimoji="0" lang="en-CA" sz="2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Itivia</a:t>
                      </a: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 site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Accommodation buildings and maintenance and storage areas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Water Management Infrastructure: water collection ponds, water retention dikes, water diversion channels, water passage culverts, diffuser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Potable Water Treatment Plant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Surface / Underground Water Treatment Plants, and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Sewage Treatment Plant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s6h6Jx5 g5d6ym=q s/C4ys6=4u x7ml vq6Oi6u </a:t>
                      </a:r>
                      <a:r>
                        <a:rPr kumimoji="0" lang="en-CA" sz="18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wt</a:t>
                      </a:r>
                      <a:r>
                        <a:rPr kumimoji="0" lang="en-CA" sz="18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=x </a:t>
                      </a:r>
                      <a:r>
                        <a:rPr kumimoji="0" lang="en-CA" sz="18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wizi</a:t>
                      </a:r>
                      <a:endParaRPr kumimoji="0" lang="en-CA" sz="18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yi4bsm]=5 w[l6Jx5 x7ml n8N]=5 x7ml g5]</a:t>
                      </a:r>
                      <a:r>
                        <a:rPr kumimoji="0" lang="en-CA" sz="18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fm</a:t>
                      </a:r>
                      <a:r>
                        <a:rPr kumimoji="0" lang="en-CA" sz="18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]=5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wm6 xsMbsizk5 WoE5Jt5: wm6 vtt6=z byC6, wm6 yxm4bwotz nSt5, wm6 xyxk5 gC6tbw]=5 ]</a:t>
                      </a:r>
                      <a:r>
                        <a:rPr kumimoji="0" lang="en-CA" sz="18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fZs</a:t>
                      </a:r>
                      <a:r>
                        <a:rPr kumimoji="0" lang="en-CA" sz="18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/5, wm6 x2dtz h9lw5, yxm4tDt5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wuZsJ1N3g6 wm6j5 nlm6nw=4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</a:t>
                      </a:r>
                      <a:r>
                        <a:rPr kumimoji="0" lang="en-CA" sz="18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cziFkN2 </a:t>
                      </a:r>
                      <a:r>
                        <a:rPr kumimoji="0" lang="en-CA" sz="18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wlxi</a:t>
                      </a:r>
                      <a:r>
                        <a:rPr kumimoji="0" lang="en-CA" sz="18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wm6 nlm6nw=4, x7ml</a:t>
                      </a:r>
                    </a:p>
                    <a:p>
                      <a:pPr marL="568325" marR="0" lvl="0" indent="-225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CA" sz="18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D6bw5 nlm6nw=z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CA" sz="2200" b="0" baseline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51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g4yCs]t5 </a:t>
            </a:r>
            <a:r>
              <a:rPr lang="en-US" sz="2800" b="1" dirty="0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ckwos3bscb3ymm]</a:t>
            </a:r>
            <a:r>
              <a:rPr lang="en-US" sz="2800" b="1" dirty="0" err="1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zb</a:t>
            </a:r>
            <a:endParaRPr lang="en-US" sz="27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13</a:t>
            </a:fld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296604"/>
              </p:ext>
            </p:extLst>
          </p:nvPr>
        </p:nvGraphicFramePr>
        <p:xfrm>
          <a:off x="685800" y="1844040"/>
          <a:ext cx="830580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/>
                <a:gridCol w="4164286"/>
              </a:tblGrid>
              <a:tr h="4328160">
                <a:tc>
                  <a:txBody>
                    <a:bodyPr/>
                    <a:lstStyle/>
                    <a:p>
                      <a:pPr marL="284163" lvl="0" indent="-2841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May 20, 2015 </a:t>
                      </a:r>
                      <a:endParaRPr lang="en-US" sz="2200" b="1" i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841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received an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application for a Type “A” Water Licence from AEM for the Meliadine Gold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Project.</a:t>
                      </a: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84163" lvl="0" indent="-2841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June 11, 2015</a:t>
                      </a:r>
                      <a:endParaRPr lang="en-US" sz="2200" b="1" i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84163" indent="0" algn="l"/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publicly 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distributed the application 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for completeness check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and 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initial technical assessment</a:t>
                      </a:r>
                      <a:endParaRPr lang="en-US" sz="2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20, 2015</a:t>
                      </a:r>
                      <a:r>
                        <a:rPr lang="en-CA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Wb6bz wm6j5 g4yCs5 ckE5]gizk5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“A” 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wm6j5 WJ1Nstj5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x[iff5i5 ]b2hjz uoxbw8 ]Ao5 WoExzk5.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Ji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11, 2015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 algn="l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wko]mk5 gixc6bq g4yst5 Wxi4ym4mz5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euD6izk5 x7ml yK9o6u4 Wdyodtq cspQx7iqk5</a:t>
                      </a:r>
                      <a:endParaRPr lang="en-US" sz="20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26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g4yCs]t5 </a:t>
            </a:r>
            <a:r>
              <a:rPr lang="en-US" sz="2800" b="1" dirty="0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ckwos3bscb3ymm]</a:t>
            </a:r>
            <a:r>
              <a:rPr lang="en-US" sz="2800" b="1" dirty="0" err="1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zb</a:t>
            </a:r>
            <a:endParaRPr lang="en-US" sz="27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14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33382"/>
              </p:ext>
            </p:extLst>
          </p:nvPr>
        </p:nvGraphicFramePr>
        <p:xfrm>
          <a:off x="685800" y="1828799"/>
          <a:ext cx="81534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328160">
                <a:tc>
                  <a:txBody>
                    <a:bodyPr/>
                    <a:lstStyle/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July 21, 2015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received comments on completeness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and 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initial technical assessment  from  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ECCC (former EC),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INAC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(former 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AANDC) and KIA</a:t>
                      </a:r>
                    </a:p>
                    <a:p>
                      <a:pPr marL="355600" indent="0"/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7338" lvl="0" indent="-287338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July 24, 2015 </a:t>
                      </a:r>
                    </a:p>
                    <a:p>
                      <a:pPr marL="287338" lvl="0" indent="0">
                        <a:buFont typeface="Wingdings" panose="05000000000000000000" pitchFamily="2" charset="2"/>
                        <a:buNone/>
                      </a:pP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received AEM’s responses to interveners’ comments on completeness/initial assessment</a:t>
                      </a: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JMw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21, 2015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W/q scs]y5 Wxi4ym4mzqk5 yK9o6u4l Wdyodt5 cspn6iq x?toEpi5, kNcc6goEpi5  x7ml r?o6 wkw5 vg5pct]Qi5</a:t>
                      </a:r>
                    </a:p>
                    <a:p>
                      <a:pPr marL="355600" indent="0"/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JMw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24, 2015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indent="0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W/q5 x[iff5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rs5Jtq W5Jtc6gk5 scsyqk5 Wxi4ym4mzqk5FyK9o6u4 cspn6iqk5</a:t>
                      </a:r>
                      <a:endParaRPr lang="en-US" sz="2200" b="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334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g4yCs]t5 </a:t>
            </a:r>
            <a:r>
              <a:rPr lang="en-US" sz="2800" b="1" dirty="0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ckwos3bscb3ymm]</a:t>
            </a:r>
            <a:r>
              <a:rPr lang="en-US" sz="2800" b="1" dirty="0" err="1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zb</a:t>
            </a:r>
            <a:endParaRPr lang="en-US" sz="27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15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278455"/>
              </p:ext>
            </p:extLst>
          </p:nvPr>
        </p:nvGraphicFramePr>
        <p:xfrm>
          <a:off x="685800" y="1828799"/>
          <a:ext cx="8153400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3886201">
                <a:tc>
                  <a:txBody>
                    <a:bodyPr/>
                    <a:lstStyle/>
                    <a:p>
                      <a:pPr marL="284163" lvl="0" indent="-2841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August 27, 2015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84163" indent="0"/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publicly </a:t>
                      </a:r>
                      <a:r>
                        <a:rPr lang="en-CA" sz="2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distributed the application </a:t>
                      </a:r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for a full technical review </a:t>
                      </a:r>
                    </a:p>
                    <a:p>
                      <a:pPr marL="273050" indent="0"/>
                      <a:endParaRPr lang="en-CA" sz="2200" b="0" i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84163" lvl="0" indent="-2841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October 5, 2015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84163" indent="0"/>
                      <a:r>
                        <a:rPr lang="en-CA" sz="2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received technical review comments from ECCC, INAC and KIA</a:t>
                      </a:r>
                      <a:endParaRPr lang="en-US" sz="2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xZy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27, 2015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wko]mk5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gisc6bq g4yCst5 bmw5k5 Wdyodt5 ruD6iqk5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73050" indent="0"/>
                      <a:endParaRPr lang="en-CA" sz="2200" b="0" i="1" u="sng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x4]gWE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5, 2015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W/q Wdyodtk5 euD6iqk5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scsyq ]b4fNz 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x?toEpi5, kNcc6goEpi5 x7ml r?o6 wkw5 vg5pct]Qi5</a:t>
                      </a:r>
                    </a:p>
                    <a:p>
                      <a:pPr marL="346075" indent="0"/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endParaRPr lang="en-US" sz="2200" b="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73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g4yCs]t5 </a:t>
            </a:r>
            <a:r>
              <a:rPr lang="en-US" sz="2800" b="1" dirty="0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ckwos3bscb3ymm]</a:t>
            </a:r>
            <a:r>
              <a:rPr lang="en-US" sz="2800" b="1" dirty="0" err="1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zb</a:t>
            </a:r>
            <a:endParaRPr lang="en-US" sz="27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16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119640"/>
              </p:ext>
            </p:extLst>
          </p:nvPr>
        </p:nvGraphicFramePr>
        <p:xfrm>
          <a:off x="689720" y="1828800"/>
          <a:ext cx="7920880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/>
                <a:gridCol w="3971300"/>
              </a:tblGrid>
              <a:tr h="387973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2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October 6, 2015</a:t>
                      </a:r>
                      <a:endParaRPr kumimoji="0" lang="en-US" sz="2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NWB confirmed dates for TM/PHC and distributed a proposed Agenda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October 9-13, 2015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NWB received AEM preliminary responses to technical comments and  Interveners’ confirmation of attendance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x4]gWE</a:t>
                      </a:r>
                      <a:r>
                        <a:rPr kumimoji="0" lang="en-CA" sz="20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6, 2015 </a:t>
                      </a:r>
                      <a:endParaRPr kumimoji="0" lang="en-US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NlNw6bz5 s2l4nq Wdyidt5 vtmizFxW6hwixn6iqk5 vtm2vwiz x7ml gisc6iq ]s4gDt5 vtm5Jt4n5</a:t>
                      </a: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x4]</a:t>
                      </a:r>
                      <a:r>
                        <a:rPr lang="en-CA" sz="20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gWE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9-13, 2015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Wb6bq x[iff5 yK9o6k5 rs5Jtq Wdyodtk5 scsy6k5 x7ml W5Jt]o5 NlNw6bq Wcbsix6iqk5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endParaRPr lang="en-US" sz="1200" b="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123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g4yCs]t5 </a:t>
            </a:r>
            <a:r>
              <a:rPr lang="en-US" sz="2800" b="1" dirty="0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ckwos3bscb3ymm]</a:t>
            </a:r>
            <a:r>
              <a:rPr lang="en-US" sz="2800" b="1" dirty="0" err="1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zb</a:t>
            </a:r>
            <a:endParaRPr lang="en-US" sz="27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17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567110"/>
              </p:ext>
            </p:extLst>
          </p:nvPr>
        </p:nvGraphicFramePr>
        <p:xfrm>
          <a:off x="685800" y="1889760"/>
          <a:ext cx="8153400" cy="483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3886200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October 14-15</a:t>
                      </a:r>
                      <a:r>
                        <a:rPr lang="en-US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2015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0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Technical Meeting/Pre-hearing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Conference held in Rankin Inlet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endParaRPr lang="en-CA" sz="20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November</a:t>
                      </a:r>
                      <a:r>
                        <a:rPr lang="en-US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10</a:t>
                      </a:r>
                      <a:r>
                        <a:rPr lang="en-US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2015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0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NWB Issued TM/PHC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Decision.  Public Hearing was scheduled for February 10-11, 2016</a:t>
                      </a:r>
                    </a:p>
                    <a:p>
                      <a:pPr marL="273050" indent="0"/>
                      <a:endParaRPr lang="en-US" sz="20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December</a:t>
                      </a:r>
                      <a:r>
                        <a:rPr lang="en-US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16, 23, 24</a:t>
                      </a:r>
                      <a:r>
                        <a:rPr lang="en-US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2015</a:t>
                      </a:r>
                    </a:p>
                    <a:p>
                      <a:pPr marL="287338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NWB received ECCC,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INAC and KIA  final submissions for Public Hearing 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x4]</a:t>
                      </a:r>
                      <a:r>
                        <a:rPr lang="en-US" sz="18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gWE</a:t>
                      </a: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14-15</a:t>
                      </a:r>
                      <a:r>
                        <a:rPr lang="en-US" sz="18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2015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0"/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Wdyidt5 vtmizFxW6hwixn6iqk5 vtm2vwiz xg6bsJ6 vq6Oi6u</a:t>
                      </a:r>
                      <a:r>
                        <a:rPr lang="en-CA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9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endParaRPr lang="en-CA" sz="10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k=WE</a:t>
                      </a:r>
                      <a:r>
                        <a:rPr lang="en-US" sz="18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10</a:t>
                      </a: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2015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0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wmoEp5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gi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/z 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Wdyidt5 vtmizFxW6hwixn6iqk5 vtm2vwiz whmosD5.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wko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]mi4 xW6hwi6 xgZ4nox6 b[?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=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10-11, 2016</a:t>
                      </a:r>
                    </a:p>
                    <a:p>
                      <a:pPr marL="273050" indent="0"/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tyWE</a:t>
                      </a:r>
                      <a:r>
                        <a:rPr lang="en-US" sz="18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16, 23, 24</a:t>
                      </a: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2015</a:t>
                      </a:r>
                    </a:p>
                    <a:p>
                      <a:pPr marL="28733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wmoEp5 Wb6bz 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x?toEpi5, kNcc6goEpi5 x7ml r?o6 wkw5 vg5pct]Qi5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ra9o6]Xu4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/q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wko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]mk5 xW6hwi6j5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CA" sz="2000" b="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3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 Con’t.</a:t>
            </a:r>
            <a:br>
              <a:rPr lang="en-US" sz="28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g4yCs]t5 ckwos3bscb3ymm]zb vJyJ6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04327"/>
              </p:ext>
            </p:extLst>
          </p:nvPr>
        </p:nvGraphicFramePr>
        <p:xfrm>
          <a:off x="685800" y="1905000"/>
          <a:ext cx="8077200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7527"/>
                <a:gridCol w="4049673"/>
              </a:tblGrid>
              <a:tr h="4495800">
                <a:tc>
                  <a:txBody>
                    <a:bodyPr/>
                    <a:lstStyle/>
                    <a:p>
                      <a:pPr marL="284163" indent="-284163" algn="l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January 8</a:t>
                      </a:r>
                      <a:r>
                        <a:rPr lang="en-US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2016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NWB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received AEM’s Final Submission for PH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January 21, 22, 26, 29, 2016</a:t>
                      </a:r>
                      <a:endParaRPr lang="en-US" sz="20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0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NWB received copies of the Public Hearing presentations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from ECCC, INAC, KIA  and AEM</a:t>
                      </a:r>
                    </a:p>
                    <a:p>
                      <a:pPr marL="273050" indent="0"/>
                      <a:endParaRPr lang="en-US" sz="2000" b="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4163" indent="-284163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February 2, 2016</a:t>
                      </a:r>
                    </a:p>
                    <a:p>
                      <a:pPr marL="284163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NWB distributed PH agenda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4163" indent="-284163" algn="l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]/</a:t>
                      </a:r>
                      <a:r>
                        <a:rPr lang="en-US" sz="18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kxE</a:t>
                      </a: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8</a:t>
                      </a:r>
                      <a:r>
                        <a:rPr lang="en-US" sz="18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2016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wmoEp5 W/q x[iff5 ra9o6]Xu4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gi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/q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wko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]mi4 xW6hwi6j5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endParaRPr lang="en-US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]/</a:t>
                      </a:r>
                      <a:r>
                        <a:rPr lang="en-US" sz="18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kxE</a:t>
                      </a: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21, 22, 26, 29, 2016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0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wmoEp5 W/q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xpq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wko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]mk5 xW6hwi6j5 ne6tb4nq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]b2fNz x?toEp4f5, kNcc6goEp4f5, r?9o6 wkw5 vg5pct]Q5 x7ml x[iff5</a:t>
                      </a:r>
                    </a:p>
                    <a:p>
                      <a:pPr marL="273050" indent="0"/>
                      <a:endParaRPr lang="en-US" sz="1800" b="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4163" indent="-284163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en-US" sz="1800" b="1" i="1" u="sng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DxE</a:t>
                      </a:r>
                      <a:r>
                        <a:rPr lang="en-US" sz="18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2, 2016</a:t>
                      </a:r>
                    </a:p>
                    <a:p>
                      <a:pPr marL="284163" indent="0">
                        <a:buFont typeface="Wingdings" panose="05000000000000000000" pitchFamily="2" charset="2"/>
                        <a:buNone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wmoEp5 N4yst/q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wko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]mi4 xW5hwi6j5 vtm5Jt4n5</a:t>
                      </a:r>
                      <a:endParaRPr lang="en-US" sz="1800" b="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18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5908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44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1764" y="378278"/>
            <a:ext cx="8001000" cy="1298122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History-</a:t>
            </a:r>
            <a:br>
              <a:rPr lang="en-US" sz="27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Pre-Licensing </a:t>
            </a: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/>
            </a:r>
            <a:br>
              <a:rPr lang="en-US" sz="31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endParaRPr lang="en-US" sz="2700" b="1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19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257869"/>
              </p:ext>
            </p:extLst>
          </p:nvPr>
        </p:nvGraphicFramePr>
        <p:xfrm>
          <a:off x="457200" y="1933600"/>
          <a:ext cx="8534400" cy="45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5669"/>
                <a:gridCol w="3988731"/>
              </a:tblGrid>
              <a:tr h="45434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2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June 8, 2011</a:t>
                      </a:r>
                      <a:endParaRPr kumimoji="0" lang="en-US" sz="2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Nunavut Planning Commission (NPC) determined that the Project conforms to the Keewatin Regional Land Use Plan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February</a:t>
                      </a:r>
                      <a:r>
                        <a:rPr lang="en-CA" sz="22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26, 2015</a:t>
                      </a: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Nunavut Impact Review Board (NIRB) completed a review of </a:t>
                      </a:r>
                      <a:r>
                        <a:rPr lang="en-US" sz="22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potential eco-systemic and socio-economic effects of Project and issued NIRB  Project Certificate [No.: 006]</a:t>
                      </a:r>
                      <a:endParaRPr kumimoji="0" lang="en-CA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Ji</a:t>
                      </a:r>
                      <a:r>
                        <a:rPr kumimoji="0" lang="en-CA" sz="22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8, 2011</a:t>
                      </a:r>
                      <a:endParaRPr kumimoji="0" lang="en-US" sz="2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kNK5 X3Nw]p5 vun5 GX6Nwp4f5H NlNw6bz WoExaJ6 mo4n6iz bmfkz r?9o6j5 kN xg6izk5 X6NAtk5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=DxE</a:t>
                      </a:r>
                      <a:r>
                        <a:rPr lang="en-CA" sz="20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26, 2015</a:t>
                      </a:r>
                      <a:r>
                        <a:rPr lang="en-CA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47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kNK5 x?toEp5 vtmp5 Gx?toEp4f5H Wxi4bq euDDt5 xgC/6gk5 ]rNs/osDt5_WoE5Jtq x7ml wkodt5_]rNS/osDt5 x4gxiq WoExaJj5 gi5lAl x?toEp4f5 WoExaJj5 ttC6]bz5 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[No.: 006]</a:t>
                      </a:r>
                      <a:endParaRPr lang="en-US" sz="2200" b="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06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78277"/>
            <a:ext cx="64008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List of Topics</a:t>
            </a:r>
            <a:b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scsy4nsix3g5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365209"/>
              </p:ext>
            </p:extLst>
          </p:nvPr>
        </p:nvGraphicFramePr>
        <p:xfrm>
          <a:off x="609600" y="1676400"/>
          <a:ext cx="8153400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343400">
                <a:tc>
                  <a:txBody>
                    <a:bodyPr/>
                    <a:lstStyle/>
                    <a:p>
                      <a:pPr marL="454025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NWB Background Info.</a:t>
                      </a:r>
                    </a:p>
                    <a:p>
                      <a:pPr marL="454025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Authorizations NWB May Issue</a:t>
                      </a:r>
                    </a:p>
                    <a:p>
                      <a:pPr marL="454025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NWB Type “A” Licensing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Process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454025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Scope of the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Application</a:t>
                      </a:r>
                    </a:p>
                    <a:p>
                      <a:pPr marL="454025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Application Procedural History</a:t>
                      </a:r>
                    </a:p>
                    <a:p>
                      <a:pPr marL="454025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AEM &amp; Interveners Participation </a:t>
                      </a:r>
                    </a:p>
                    <a:p>
                      <a:pPr marL="454025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Public Participation</a:t>
                      </a:r>
                    </a:p>
                    <a:p>
                      <a:pPr marL="454025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Next Steps for the Type “A” Licence Application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454025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NWB Staff Contact Information</a:t>
                      </a:r>
                    </a:p>
                    <a:p>
                      <a:pPr marL="454025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Questions and Comments</a:t>
                      </a:r>
                    </a:p>
                    <a:p>
                      <a:endParaRPr lang="en-CA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kNK3u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wmoEpf5 ckwgymiz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wmoEpfk5 xq3bsgwNEx]o5</a:t>
                      </a:r>
                      <a:r>
                        <a:rPr lang="en-US" sz="1800" b="0" dirty="0" smtClean="0">
                          <a:solidFill>
                            <a:srgbClr val="315E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wmoEpf5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W/Exri3n6 WJNstoEiq5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euD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siz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mNsJ6 g4yCs5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g4yCs]t5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ckwosbscb3ymm]zb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x[iff5 x7ml W5Jt]o5 wMsiq5</a:t>
                      </a:r>
                      <a:r>
                        <a:rPr lang="en-US" sz="1800" b="0" dirty="0" smtClean="0">
                          <a:solidFill>
                            <a:srgbClr val="315E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wkgwNw5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wMsiq5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itchFamily="34" charset="0"/>
                          <a:cs typeface="Times New Roman" pitchFamily="18" charset="0"/>
                        </a:rPr>
                        <a:t>rao3u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itchFamily="34" charset="0"/>
                          <a:cs typeface="Times New Roman" pitchFamily="18" charset="0"/>
                        </a:rPr>
                        <a:t> WoExE/s/Ex]o5 uri3n3u4 wm3j5 xgDmi3j5 g4yCs5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wmoEpf5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vtmpqb wcNw/3tqb s]cMstq5 gCDtq9l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xWd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]t5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scsy4nw9l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89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AEM and Interveners Participation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x[iff5 x7ml W5Jt]o5 Wcbsiq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114960"/>
              </p:ext>
            </p:extLst>
          </p:nvPr>
        </p:nvGraphicFramePr>
        <p:xfrm>
          <a:off x="609600" y="1828800"/>
          <a:ext cx="81534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32815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The Applicant, DFO, ECCC, INAC and the KIA have all contributed to the review process for the Application</a:t>
                      </a:r>
                      <a:endParaRPr lang="en-US" sz="2200" b="0" i="0" u="non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2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2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4163" indent="-284163" algn="l">
                        <a:buFont typeface="Wingdings" pitchFamily="2" charset="2"/>
                        <a:buChar char="Ø"/>
                      </a:pPr>
                      <a:r>
                        <a:rPr lang="en-US" sz="2200" b="0" i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The NWB</a:t>
                      </a:r>
                      <a:r>
                        <a:rPr lang="en-US" sz="22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 recognizes and  appreciates the participation of the various parties and asks that they continue to do so for the remaining stages of the process.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</a:t>
                      </a:r>
                      <a:r>
                        <a:rPr lang="en-US" sz="2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b7N g4yC6g6, wm6usboEp5, x?tpEp5 vNbu, kNcc6goEp4f5 x7ml r?9o6 wkw5 vg5pct]Q5 bm6u4 iyJ5 euD6iqk5 WoE5J]y5 g4yCstj5</a:t>
                      </a:r>
                      <a:endParaRPr lang="en-US" sz="20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0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i="0" u="none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]b2fx5 wmoEp5 wobE/q x7ml d/Q/q Wcbsiq bmfx5 x9Me5 WcbsJ5 x7ml xWE2lQ5 vJyqNd2lQ5 h8i6bwolt4 xgZ4nk5 ]b2fkz WoE5Jy6k5.</a:t>
                      </a:r>
                      <a:endParaRPr lang="en-US" sz="2000" b="0" i="0" u="none" kern="1200" baseline="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200" b="0" kern="12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20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12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Public Participation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wko]m5 </a:t>
            </a:r>
            <a:r>
              <a:rPr lang="en-US" sz="32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Wcbsiq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135585"/>
              </p:ext>
            </p:extLst>
          </p:nvPr>
        </p:nvGraphicFramePr>
        <p:xfrm>
          <a:off x="609600" y="1844040"/>
          <a:ext cx="8610600" cy="501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3497"/>
                <a:gridCol w="4317103"/>
              </a:tblGrid>
              <a:tr h="4328160">
                <a:tc>
                  <a:txBody>
                    <a:bodyPr/>
                    <a:lstStyle/>
                    <a:p>
                      <a:pPr marL="284163" indent="-284163" algn="l">
                        <a:buFont typeface="Wingdings" pitchFamily="2" charset="2"/>
                        <a:buChar char="Ø"/>
                      </a:pP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During the TM/PHC, the NWB received very good feedback from community members.  Community members including members from Chesterfield Inlet are encouraged to provide additional feedback that they may have for the Project.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CA" sz="22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284163" indent="-284163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Interested persons can also contact Robin Ikkutisiluk to provide written comments or to review documents filed with the Board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CA" sz="19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xg6t5lA ]b7N Wdy6k5 vtm2vwi6Fwko]mi4 xW6hwixn6izi vtmi6, ]b2fx5 wmoEp5 W/q xvsJu4 scsyc6=siqkNosJi wMsJi5, wMst5lQ5 bmfNz cmi5gx6, vq6Oi6 x7ml w[loZ6J4, WNhd/sJ5 Wbc6t5iq wMQxDt5 scsy4nq ]b2hjz WoExaJj5.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CA" sz="1900" b="0" baseline="0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19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rfgwNw5 wMsJmJ5 s]cMJN3g5 ]CW8 w]ft{L4j5 Wbc6t5iqk5 ttC6ymJ5 scs]y5 s?l]i5 euD6iqk5 ttc5 gi/symJ5 vtmpk5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1900" b="0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21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47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6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Next Steps for the Type “A” </a:t>
            </a:r>
            <a:r>
              <a:rPr lang="en-US" sz="26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712923"/>
              </p:ext>
            </p:extLst>
          </p:nvPr>
        </p:nvGraphicFramePr>
        <p:xfrm>
          <a:off x="609600" y="1813560"/>
          <a:ext cx="8153400" cy="473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267201">
                <a:tc>
                  <a:txBody>
                    <a:bodyPr/>
                    <a:lstStyle/>
                    <a:p>
                      <a:pPr marL="284163" lvl="0" indent="-284163" algn="l">
                        <a:buFont typeface="Wingdings" pitchFamily="2" charset="2"/>
                        <a:buChar char="Ø"/>
                        <a:tabLst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The Public Hearing of this week is chaired by the Board Panel and led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by the Board's Vice-Chair</a:t>
                      </a:r>
                      <a:endParaRPr lang="en-US" sz="220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4163" lvl="0" indent="-284163" algn="l">
                        <a:buFont typeface="Wingdings" pitchFamily="2" charset="2"/>
                        <a:buChar char="Ø"/>
                      </a:pPr>
                      <a:r>
                        <a:rPr lang="en-US" sz="2200" b="0" i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The Panel is here to </a:t>
                      </a:r>
                      <a:r>
                        <a:rPr lang="en-US" sz="2200" b="0" i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consider the evidence provided during the hearing before issuing a decision in</a:t>
                      </a:r>
                      <a:r>
                        <a:rPr lang="en-US" sz="2200" b="0" i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about 30-45 days</a:t>
                      </a: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endParaRPr lang="en-US" sz="2200" b="0" i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284163" lvl="0" indent="-284163" algn="l">
                        <a:buFont typeface="Wingdings" pitchFamily="2" charset="2"/>
                        <a:buChar char="Ø"/>
                      </a:pPr>
                      <a:r>
                        <a:rPr lang="en-US" sz="2200" b="0" i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The NWB will inform the public of the Board's decision  once rendered</a:t>
                      </a:r>
                      <a:endParaRPr lang="en-US" sz="1800" b="0" u="non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]</a:t>
                      </a:r>
                      <a:r>
                        <a:rPr lang="en-US" sz="19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b7N wko]mi4 xW6hwi6 ]smi WNhxDy6u w4y?sbc6g6 x7ml yKo6bsJ6 ]b2fx5 vtmp5 x=4ymizk5 w4y?sbos2 g4ozi4</a:t>
                      </a:r>
                      <a:endParaRPr lang="en-US" sz="1900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endParaRPr lang="en-US" sz="19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19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b2fx5 vtmp5 x=4ymizk5 ]mi5g5 whmosdtzk5 bmfx5 ne6tbsJ5 xg6t5lA ]b7N wko]m6ysD5 giyixn6lt4 whmosdtu4 u4]ni</a:t>
                      </a:r>
                      <a:r>
                        <a:rPr lang="en-US" sz="1900" b="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30-45 </a:t>
                      </a:r>
                      <a:r>
                        <a:rPr lang="en-US" sz="1900" b="0" i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s2li</a:t>
                      </a: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endParaRPr lang="en-US" sz="1900" b="0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1900" b="0" i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]b2fx5 wmoEp5 gn6y5g]m6bq wko]m5 ]b2fx5 vtmp5 whmosDtzi4 NlNDw6X5</a:t>
                      </a:r>
                      <a:endParaRPr lang="en-US" sz="1900" b="0" u="none" kern="120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22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03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26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NWB Staff Contact Information</a:t>
            </a:r>
            <a:r>
              <a:rPr lang="en-US" sz="2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600" b="1" dirty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wmoEp4f5 wcNw/6t5 gC6=q gnZ4n5</a:t>
            </a:r>
            <a:endParaRPr lang="en-US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23</a:t>
            </a:fld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121975"/>
              </p:ext>
            </p:extLst>
          </p:nvPr>
        </p:nvGraphicFramePr>
        <p:xfrm>
          <a:off x="533400" y="1757680"/>
          <a:ext cx="8458200" cy="449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504"/>
                <a:gridCol w="4240696"/>
              </a:tblGrid>
              <a:tr h="4490720"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Stephanie Autut, Executive Director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  <a:hlinkClick r:id="rId4"/>
                        </a:rPr>
                        <a:t>stephanie.autut@nwb-oen.ca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David Hohnstein, Director of Technical Services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     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  <a:hlinkClick r:id="rId5"/>
                        </a:rPr>
                        <a:t>david.hohnstein@nwb-oen.ca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Ben Kogvik, Board Secretary and Interpreter</a:t>
                      </a:r>
                    </a:p>
                    <a:p>
                      <a:pPr marL="273050" lvl="1" indent="82550">
                        <a:spcBef>
                          <a:spcPts val="375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  <a:hlinkClick r:id="rId6"/>
                        </a:rPr>
                        <a:t>ben.kogvik@nwb-oen.ca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Karen Kharatyan, Senior Technical Advisor / Acting Licensing Manager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  <a:hlinkClick r:id="rId7"/>
                        </a:rPr>
                        <a:t>karen.kharatyan@nwb-oen.ca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Robin Ikkutisluk, Licensing Administrator </a:t>
                      </a: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  <a:hlinkClick r:id="rId8"/>
                        </a:rPr>
                        <a:t>robin.ikkutisluk@nwb-oen.ca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yt?i xsg5, xzJcaJ6 gyjx6t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stephanie.autut@nwb-oen.ca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bw=5 Bx8ybw8, grjx6t Wdyodtk5 rZ6t5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david.hohnstein@nwb-oen.ca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Wx8 d[=4, vtmpk5 ttC6tME4 x7ml g]np</a:t>
                      </a:r>
                    </a:p>
                    <a:p>
                      <a:pPr marL="273050" lvl="1" indent="82550">
                        <a:spcBef>
                          <a:spcPts val="375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ben.kogvik@nwb-oen.ca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vE8 v]Ctx8, Wdyodtk5 scspp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7"/>
                        </a:rPr>
                        <a:t>karen.kharatyan@nwb-oen.ca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]CW8 w]ft{L4, WJ1Nstk5 xsM5tp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8"/>
                        </a:rPr>
                        <a:t>robin.ikkutisluk@nwb-oen.ca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3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NWB  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Contact </a:t>
            </a:r>
            <a:r>
              <a:rPr lang="en-US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br>
              <a:rPr lang="en-US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wmoEp5 x9M4=z gCDt5 gnZ4n5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830531"/>
              </p:ext>
            </p:extLst>
          </p:nvPr>
        </p:nvGraphicFramePr>
        <p:xfrm>
          <a:off x="533400" y="1813561"/>
          <a:ext cx="8153400" cy="4495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495801">
                <a:tc>
                  <a:txBody>
                    <a:bodyPr/>
                    <a:lstStyle/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Nunavut Water Board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15 Stone Maker Street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P. O. Box 119 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Gjoa Haven, Nunavut  X0B 1J0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Phone: (867) 360 -6338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Fax: (867) 360-6369</a:t>
                      </a:r>
                    </a:p>
                    <a:p>
                      <a:pPr algn="ctr"/>
                      <a:endParaRPr lang="en-CA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u="none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kNK5 wmoEp5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vtmp5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15 Stone Maker Street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ttCc6=z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119 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s6h6]g5,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kNK5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X0B 1J0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y?/s]b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(867) 360 -6338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hvJ4f5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(867) 360-6369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24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34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Questions and Comments</a:t>
            </a:r>
            <a:b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xWdt4nw5 </a:t>
            </a:r>
            <a:r>
              <a:rPr lang="en-US" sz="3200" b="1" dirty="0" smtClean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scsy4nw9l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159489"/>
              </p:ext>
            </p:extLst>
          </p:nvPr>
        </p:nvGraphicFramePr>
        <p:xfrm>
          <a:off x="533400" y="1828799"/>
          <a:ext cx="815340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328160">
                <a:tc>
                  <a:txBody>
                    <a:bodyPr/>
                    <a:lstStyle/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Questions and/or Comments?</a:t>
                      </a: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Thank You!</a:t>
                      </a:r>
                    </a:p>
                    <a:p>
                      <a:pPr algn="ctr"/>
                      <a:endParaRPr lang="en-CA" sz="24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2400" b="0" u="none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xWd[t5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xmlFs?l]i5 scsy4nw5V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m5N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!</a:t>
                      </a:r>
                      <a:endParaRPr lang="en-CA" sz="2400" b="0" kern="1200" dirty="0" smtClean="0">
                        <a:solidFill>
                          <a:srgbClr val="315EDB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CA" sz="2400" b="0" kern="1200" dirty="0" smtClean="0">
                        <a:solidFill>
                          <a:srgbClr val="315EDB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400" b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25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87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NWB Background Info.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wmoEp5 si2vsyz gnZ4n5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670043"/>
              </p:ext>
            </p:extLst>
          </p:nvPr>
        </p:nvGraphicFramePr>
        <p:xfrm>
          <a:off x="685800" y="1828799"/>
          <a:ext cx="8153400" cy="4191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191001">
                <a:tc>
                  <a:txBody>
                    <a:bodyPr/>
                    <a:lstStyle/>
                    <a:p>
                      <a:pPr marL="284163" indent="-284163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Institution of Public Government (IPG) established under Article 13 of the </a:t>
                      </a:r>
                      <a:r>
                        <a:rPr lang="en-US" sz="2200" b="0" i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Nunavut Land Claims Agreement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(NLCA)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284163" indent="-284163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Responsibilities and powers over the regulation, use, and management of freshwater in the Nunavut Settlement Area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Nebsiz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rao]m3i4 Wpy3g5 Z?msJ5 nebsMsymJ5 moLA ttCymiz !#ug6 </a:t>
                      </a:r>
                      <a:r>
                        <a:rPr lang="en-US" sz="2000" b="0" i="1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kNK3u kNb3i3j5 xqctQAtu5 </a:t>
                      </a:r>
                      <a:r>
                        <a:rPr lang="en-US" sz="2000" b="0" i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GkNK]bDt5H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000" b="0" dirty="0" smtClean="0">
                        <a:solidFill>
                          <a:srgbClr val="315EDB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000" b="0" dirty="0" smtClean="0">
                        <a:solidFill>
                          <a:srgbClr val="315EDB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W/4nq5 xml WJN3iq5 moZsJ5 W9lQ5, xg3bsiqk5 xml xsMyi3j5 bEsaqg3u wmw5 kNK3b3ij5 xqctQAtqi3g5 kNw5</a:t>
                      </a:r>
                      <a:endParaRPr lang="en-CA" sz="2000" b="0" dirty="0">
                        <a:solidFill>
                          <a:srgbClr val="315E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3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71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NWB Background Info. Cont</a:t>
            </a:r>
            <a:r>
              <a:rPr lang="en-US" sz="29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.</a:t>
            </a:r>
            <a:br>
              <a:rPr lang="en-US" sz="29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29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kNK3u wmoEpf5 ckwgymiz. </a:t>
            </a:r>
            <a:r>
              <a:rPr lang="en-US" sz="2900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vJyJ6</a:t>
            </a:r>
            <a:endParaRPr lang="en-US" sz="29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72401"/>
              </p:ext>
            </p:extLst>
          </p:nvPr>
        </p:nvGraphicFramePr>
        <p:xfrm>
          <a:off x="685800" y="1828799"/>
          <a:ext cx="8153400" cy="4191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191001">
                <a:tc>
                  <a:txBody>
                    <a:bodyPr/>
                    <a:lstStyle/>
                    <a:p>
                      <a:pPr marL="287338" indent="-287338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Objects of the NWB are to provide for the conservation and utilization of waters in Nunavut, except in a national park, in a manner that will provide the optimum benefit from those waters for Nunavut’s residents in particular and Canadians in general</a:t>
                      </a:r>
                      <a:endParaRPr lang="en-US" sz="22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algn="l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gCZE/z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kNK3u wmoEpf5 W=c3tydlQ5 xsMbsyx3dlA xml xg3bsiq5 wmw5 kNK3u, wMsqgglt4 uawy3=u5g5, wvJtcyx3dlA bmfNz5 wm3i5 kNK3usk5 Wlx3g3u xml vNbus5 rfgwNw5.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CA" sz="2400" b="0" dirty="0">
                        <a:solidFill>
                          <a:srgbClr val="315E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4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95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Authorizations NWB May Issue</a:t>
            </a:r>
            <a:br>
              <a:rPr lang="en-US" sz="36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36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wmoEpfk5 xq3bsgwNEx]o5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268761"/>
              </p:ext>
            </p:extLst>
          </p:nvPr>
        </p:nvGraphicFramePr>
        <p:xfrm>
          <a:off x="685800" y="1828799"/>
          <a:ext cx="8153400" cy="3886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3886201">
                <a:tc>
                  <a:txBody>
                    <a:bodyPr/>
                    <a:lstStyle/>
                    <a:p>
                      <a:pPr marL="284163" indent="-284163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Based on its mandate, the NWB may issue any of the following authorizations for undertakings in Nunavut that  involve the use of water and/or deposit of waste: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baseline="0" dirty="0" smtClean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Approval without a  Licence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gz=QlA W/4nz5, wmoEpf5 WJNstu4 giygwNExc3S5 sm xb]igk5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xg3bsJtn3k5 wm3j5 xmlFs?l]i5 xg3ifi4 wm3i4 WoExq5 vJydlQ5 kNK3u: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0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0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xq3bsJN3g5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WJNst]b3tbsqlt4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457200" lvl="1" indent="0" algn="l">
                        <a:buFont typeface="Courier New" panose="02070309020205020404" pitchFamily="49" charset="0"/>
                        <a:buNone/>
                      </a:pPr>
                      <a:endParaRPr lang="en-US" sz="2200" b="0" dirty="0" smtClean="0">
                        <a:solidFill>
                          <a:srgbClr val="315E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CA" sz="2400" b="0" dirty="0">
                        <a:solidFill>
                          <a:srgbClr val="315E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5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21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78277"/>
            <a:ext cx="6629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Authorizations NWB May Issue Cont</a:t>
            </a:r>
            <a:r>
              <a:rPr lang="en-US" sz="29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.</a:t>
            </a:r>
            <a:br>
              <a:rPr lang="en-US" sz="29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wmoEpfk5 xq3bsgwNEx]o5 vJyJ6</a:t>
            </a:r>
            <a:endParaRPr lang="en-US" sz="29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285320"/>
              </p:ext>
            </p:extLst>
          </p:nvPr>
        </p:nvGraphicFramePr>
        <p:xfrm>
          <a:off x="457200" y="1828799"/>
          <a:ext cx="8153400" cy="4267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267201"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Type “B” Water Licence</a:t>
                      </a:r>
                    </a:p>
                    <a:p>
                      <a:pPr marL="457200" lvl="1" indent="0" algn="l">
                        <a:buFont typeface="Courier New" panose="02070309020205020404" pitchFamily="49" charset="0"/>
                        <a:buNone/>
                      </a:pPr>
                      <a:endParaRPr lang="en-US" sz="220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Type  “A”  Water Licence</a:t>
                      </a:r>
                    </a:p>
                    <a:p>
                      <a:pPr marL="800100" lvl="1" indent="-342900" algn="l">
                        <a:buFont typeface="Wingdings" pitchFamily="2" charset="2"/>
                        <a:buChar char="Ø"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284163" indent="-284163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This week’s Public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Hearing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is for an Application for a New Type “A” water </a:t>
                      </a:r>
                      <a:r>
                        <a:rPr lang="en-US" sz="2200" b="0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licence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filed by Agnico-Eagle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Mines Limited (AEM) </a:t>
                      </a:r>
                    </a:p>
                    <a:p>
                      <a:pPr algn="l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ckE5]</a:t>
                      </a:r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giz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“B”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wm3j5 WJNst4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10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ckE5]</a:t>
                      </a:r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giz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“A”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wm3j5 WJNst4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457200" lvl="1" indent="0" algn="l">
                        <a:buFont typeface="Wingdings" pitchFamily="2" charset="2"/>
                        <a:buNone/>
                      </a:pPr>
                      <a:endParaRPr lang="en-US" sz="2000" b="0" dirty="0" smtClean="0">
                        <a:solidFill>
                          <a:srgbClr val="315EDB"/>
                        </a:solidFill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bmgmi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WNhxDysJ3u NM1i3j5 vtzisJ6 WJto4 ckE5]giz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“A”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wm3j5 WJNstj5 g4yCs5 gi/q x[if_]wA9 s/C4ys6t5 Nuic6g5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itchFamily="18" charset="0"/>
              </a:rPr>
              <a:pPr/>
              <a:t>6</a:t>
            </a:fld>
            <a:endParaRPr lang="en-US" dirty="0">
              <a:cs typeface="Times New Roman" pitchFamily="18" charset="0"/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71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NWB Type “A” Licensing Process</a:t>
            </a:r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wmoEp5 ckE5]</a:t>
            </a:r>
            <a:r>
              <a:rPr lang="en-US" sz="2900" b="1" dirty="0" err="1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giz</a:t>
            </a:r>
            <a:r>
              <a:rPr lang="en-US" sz="2900" b="1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900" b="1" dirty="0">
                <a:solidFill>
                  <a:schemeClr val="bg1"/>
                </a:solidFill>
                <a:cs typeface="Times New Roman" pitchFamily="18" charset="0"/>
              </a:rPr>
              <a:t>“A” </a:t>
            </a:r>
            <a:r>
              <a:rPr lang="en-US" sz="29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WJ1NsypEi6</a:t>
            </a:r>
            <a:endParaRPr lang="en-US" sz="29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20390" y="1752600"/>
            <a:ext cx="7485409" cy="10668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 smtClean="0">
                <a:cs typeface="Times New Roman" pitchFamily="18" charset="0"/>
              </a:rPr>
              <a:t>NWB </a:t>
            </a:r>
            <a:r>
              <a:rPr lang="en-CA" sz="1600" dirty="0">
                <a:cs typeface="Times New Roman" pitchFamily="18" charset="0"/>
              </a:rPr>
              <a:t>receives application and confirms classification of undertaking and type of </a:t>
            </a:r>
            <a:r>
              <a:rPr lang="en-CA" sz="1600" dirty="0" smtClean="0">
                <a:cs typeface="Times New Roman" pitchFamily="18" charset="0"/>
              </a:rPr>
              <a:t>water licence as Type “A”</a:t>
            </a:r>
          </a:p>
          <a:p>
            <a:pPr algn="ctr"/>
            <a:r>
              <a:rPr lang="en-CA" sz="1600" dirty="0">
                <a:latin typeface="ProSyl" pitchFamily="34" charset="0"/>
                <a:cs typeface="Times New Roman" pitchFamily="18" charset="0"/>
              </a:rPr>
              <a:t>kNK3u wmoEpf5 vtmpq5 Wtbs1mb g4yCstu4 NlNwyJ5 Noxi4 moix3m]zb xml ckwg4n/3u WJNstu4 ckE5]giz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“A” </a:t>
            </a:r>
            <a:r>
              <a:rPr lang="en-CA" sz="1600" dirty="0">
                <a:latin typeface="ProSyl" pitchFamily="34" charset="0"/>
                <a:cs typeface="Times New Roman" pitchFamily="18" charset="0"/>
              </a:rPr>
              <a:t>WJNs5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>
            <a:off x="5867400" y="2860467"/>
            <a:ext cx="0" cy="38100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67199" y="3313385"/>
            <a:ext cx="4048109" cy="9144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NWB conducts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concordance review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wmoEpf5 cspn3lt4 Noxkz/Excm]zb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20391" y="3183034"/>
            <a:ext cx="2687960" cy="1425752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Applicant provides additional </a:t>
            </a:r>
            <a:r>
              <a:rPr lang="en-US" sz="1600" dirty="0" smtClean="0">
                <a:cs typeface="Times New Roman" pitchFamily="18" charset="0"/>
              </a:rPr>
              <a:t>information if required 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g4yCtsJ6 gnDtvi3i giyli bwmwosExc3X5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267200" y="4639464"/>
            <a:ext cx="4048109" cy="1191695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NWB issues notice of application (30 </a:t>
            </a:r>
            <a:r>
              <a:rPr lang="en-US" sz="1600" dirty="0" smtClean="0">
                <a:cs typeface="Times New Roman" pitchFamily="18" charset="0"/>
              </a:rPr>
              <a:t>days minimum)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wmoEpf5 giyJ5 gnDtu4 g4yCst4 W9lA Gs9lw5 skq]M5 #)sJ5 wlxiH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630306" y="4038600"/>
            <a:ext cx="47028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>
            <a:off x="5867400" y="4258463"/>
            <a:ext cx="0" cy="38100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5867400" y="5879812"/>
            <a:ext cx="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>
            <a:off x="3606552" y="3581400"/>
            <a:ext cx="517789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222600" y="5879812"/>
            <a:ext cx="206934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Next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slide</a:t>
            </a:r>
          </a:p>
          <a:p>
            <a:r>
              <a:rPr lang="en-US" sz="1600" b="1" dirty="0">
                <a:solidFill>
                  <a:srgbClr val="FF0000"/>
                </a:solidFill>
                <a:latin typeface="ProSyl" pitchFamily="34" charset="0"/>
                <a:cs typeface="Times New Roman" pitchFamily="18" charset="0"/>
              </a:rPr>
              <a:t>rao6 eu]D5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7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1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69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752600" y="2086497"/>
            <a:ext cx="3138526" cy="848159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>
                <a:cs typeface="Times New Roman" pitchFamily="18" charset="0"/>
              </a:rPr>
              <a:t>NWB holds </a:t>
            </a:r>
            <a:r>
              <a:rPr lang="en-CA" sz="1600" dirty="0" smtClean="0">
                <a:cs typeface="Times New Roman" pitchFamily="18" charset="0"/>
              </a:rPr>
              <a:t>TM </a:t>
            </a:r>
            <a:r>
              <a:rPr lang="en-CA" sz="1600" dirty="0">
                <a:cs typeface="Times New Roman" pitchFamily="18" charset="0"/>
              </a:rPr>
              <a:t>and </a:t>
            </a:r>
            <a:r>
              <a:rPr lang="en-CA" sz="1600" dirty="0" smtClean="0">
                <a:cs typeface="Times New Roman" pitchFamily="18" charset="0"/>
              </a:rPr>
              <a:t>PHC</a:t>
            </a:r>
          </a:p>
          <a:p>
            <a:pPr algn="ctr"/>
            <a:r>
              <a:rPr lang="en-CA" sz="1600" dirty="0">
                <a:latin typeface="ProSyl" pitchFamily="34" charset="0"/>
                <a:cs typeface="Times New Roman" pitchFamily="18" charset="0"/>
              </a:rPr>
              <a:t>wmoEpf5 r4oyix3g5 vtzlt4 xml NM1is2 yKixi vtzJ5</a:t>
            </a:r>
            <a:endParaRPr lang="en-US" sz="1600" dirty="0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1752600" y="4800600"/>
            <a:ext cx="4043548" cy="1208715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>
                <a:cs typeface="Times New Roman" pitchFamily="18" charset="0"/>
              </a:rPr>
              <a:t>NWB issues notice of </a:t>
            </a:r>
            <a:r>
              <a:rPr lang="en-CA" sz="1600" dirty="0" smtClean="0">
                <a:cs typeface="Times New Roman" pitchFamily="18" charset="0"/>
              </a:rPr>
              <a:t>Public Hearing (60 day minimum)</a:t>
            </a:r>
            <a:endParaRPr lang="en-CA" sz="1600" dirty="0">
              <a:cs typeface="Times New Roman" pitchFamily="18" charset="0"/>
            </a:endParaRPr>
          </a:p>
          <a:p>
            <a:pPr algn="ctr"/>
            <a:r>
              <a:rPr lang="en-CA" sz="1600" dirty="0">
                <a:latin typeface="ProSyl" pitchFamily="34" charset="0"/>
                <a:cs typeface="Times New Roman" pitchFamily="18" charset="0"/>
              </a:rPr>
              <a:t>wmoEpf5 giylt4 gnDtu4 rfo]m5 NM4bsix3iqi4 Gs9lw5 ^) sz]bkqg6</a:t>
            </a:r>
            <a:endParaRPr lang="en-C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5536869" y="503517"/>
            <a:ext cx="2946877" cy="1196504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If required, applicant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provides additional information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bwmwbExc3X5, g4yCg6 gnDtvi3i4 giyli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5796148" y="2934656"/>
            <a:ext cx="2890652" cy="173943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1600" dirty="0">
                <a:cs typeface="Times New Roman" pitchFamily="18" charset="0"/>
              </a:rPr>
              <a:t>If directed in PHC decision, applicant provides additional </a:t>
            </a:r>
            <a:r>
              <a:rPr lang="en-CA" sz="1600" dirty="0" smtClean="0">
                <a:cs typeface="Times New Roman" pitchFamily="18" charset="0"/>
              </a:rPr>
              <a:t>information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1600" dirty="0">
                <a:latin typeface="ProSyl" pitchFamily="34" charset="0"/>
                <a:cs typeface="Times New Roman" pitchFamily="18" charset="0"/>
              </a:rPr>
              <a:t>NM1is2 yKixi vtzi3j5 whmos3gk5 bwmwd/s4Xb, g4yC3t gnDtvi3i4 giyli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5112269" y="3766520"/>
            <a:ext cx="523104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727983" y="3513004"/>
            <a:ext cx="3271890" cy="83462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 smtClean="0">
                <a:latin typeface="+mj-lt"/>
                <a:cs typeface="Times New Roman" pitchFamily="18" charset="0"/>
              </a:rPr>
              <a:t>NWB Issues PHC Decision</a:t>
            </a:r>
          </a:p>
          <a:p>
            <a:pPr algn="ctr"/>
            <a:r>
              <a:rPr lang="en-CA" sz="1600" dirty="0">
                <a:latin typeface="ProSyl" pitchFamily="34" charset="0"/>
                <a:cs typeface="Times New Roman" pitchFamily="18" charset="0"/>
              </a:rPr>
              <a:t>wmoEpf5 NM1is2 yKixi vtzi3ui whmos3lt4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3388545" y="6057870"/>
            <a:ext cx="0" cy="34293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>
            <a:off x="4880226" y="1219200"/>
            <a:ext cx="6310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4894538" y="838200"/>
            <a:ext cx="64233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 flipH="1" flipV="1">
            <a:off x="5112269" y="4038600"/>
            <a:ext cx="51238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950144" y="6044625"/>
            <a:ext cx="2250255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cs typeface="Times New Roman" pitchFamily="18" charset="0"/>
              </a:rPr>
              <a:t>Next</a:t>
            </a:r>
            <a:r>
              <a:rPr lang="en-US" sz="1600" b="1" dirty="0">
                <a:cs typeface="Times New Roman" pitchFamily="18" charset="0"/>
              </a:rPr>
              <a:t> </a:t>
            </a:r>
            <a:r>
              <a:rPr lang="en-US" sz="1600" b="1" dirty="0">
                <a:solidFill>
                  <a:srgbClr val="FF0000"/>
                </a:solidFill>
                <a:cs typeface="Times New Roman" pitchFamily="18" charset="0"/>
              </a:rPr>
              <a:t>slide</a:t>
            </a:r>
          </a:p>
          <a:p>
            <a:r>
              <a:rPr lang="en-US" sz="1600" b="1" dirty="0">
                <a:solidFill>
                  <a:srgbClr val="FF0000"/>
                </a:solidFill>
                <a:latin typeface="ProSyl" pitchFamily="34" charset="0"/>
                <a:cs typeface="Times New Roman" pitchFamily="18" charset="0"/>
              </a:rPr>
              <a:t>rao6 eu]D5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1752600" y="395067"/>
            <a:ext cx="3060584" cy="1161988"/>
          </a:xfrm>
          <a:prstGeom prst="rect">
            <a:avLst/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1500" dirty="0">
                <a:cs typeface="Times New Roman" pitchFamily="18" charset="0"/>
              </a:rPr>
              <a:t>Parties submit </a:t>
            </a:r>
            <a:r>
              <a:rPr lang="en-CA" sz="1500" dirty="0" smtClean="0">
                <a:cs typeface="Times New Roman" pitchFamily="18" charset="0"/>
              </a:rPr>
              <a:t>written representations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1600" dirty="0">
                <a:latin typeface="ProSyl" pitchFamily="34" charset="0"/>
                <a:cs typeface="Times New Roman" pitchFamily="18" charset="0"/>
              </a:rPr>
              <a:t>WoE]p5 giylt4 ttCymJi4 si]v4n3i4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 flipH="1">
            <a:off x="3363927" y="2934656"/>
            <a:ext cx="12311" cy="55033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Left Brace 28"/>
          <p:cNvSpPr/>
          <p:nvPr/>
        </p:nvSpPr>
        <p:spPr>
          <a:xfrm>
            <a:off x="1132733" y="1101769"/>
            <a:ext cx="543667" cy="4383189"/>
          </a:xfrm>
          <a:prstGeom prst="lef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 rot="16200000">
            <a:off x="-939205" y="3513560"/>
            <a:ext cx="339430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cs typeface="Times New Roman" pitchFamily="18" charset="0"/>
              </a:rPr>
              <a:t>Technical Review Stage</a:t>
            </a:r>
          </a:p>
          <a:p>
            <a:pPr algn="ctr"/>
            <a:r>
              <a:rPr lang="en-US" b="1" dirty="0">
                <a:solidFill>
                  <a:srgbClr val="C00000"/>
                </a:solidFill>
                <a:latin typeface="ProSyl" pitchFamily="34" charset="0"/>
              </a:rPr>
              <a:t>r4oyix3lt4 vtzi3j5 euDJ5</a:t>
            </a: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H="1">
            <a:off x="3375743" y="4343400"/>
            <a:ext cx="989" cy="4852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 flipH="1">
            <a:off x="3388545" y="1557054"/>
            <a:ext cx="0" cy="52944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8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 flipH="1">
            <a:off x="3376732" y="280766"/>
            <a:ext cx="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11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1905000" y="1523142"/>
            <a:ext cx="5075307" cy="665302"/>
          </a:xfrm>
          <a:prstGeom prst="rect">
            <a:avLst/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Parties prepare for Public </a:t>
            </a:r>
            <a:r>
              <a:rPr lang="en-US" sz="1600" dirty="0">
                <a:cs typeface="Times New Roman" pitchFamily="18" charset="0"/>
              </a:rPr>
              <a:t>H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earing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wMsJ5 sXlzw/3lt4 rfo]m5 Nm3bsizk5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72454" y="4937165"/>
            <a:ext cx="1952767" cy="1296616"/>
          </a:xfrm>
          <a:prstGeom prst="rect">
            <a:avLst/>
          </a:prstGeom>
          <a:solidFill>
            <a:srgbClr val="FFFF00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Minister approves the issuance of the </a:t>
            </a:r>
            <a:r>
              <a:rPr lang="en-US" sz="1500" dirty="0" smtClean="0">
                <a:cs typeface="Times New Roman" pitchFamily="18" charset="0"/>
              </a:rPr>
              <a:t>l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i</a:t>
            </a:r>
            <a:r>
              <a:rPr lang="en-US" sz="1500" dirty="0" smtClean="0">
                <a:cs typeface="Times New Roman" pitchFamily="18" charset="0"/>
              </a:rPr>
              <a:t>cence</a:t>
            </a:r>
          </a:p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ui{b Nm4n3g6 gi/sizi4 WJNsts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2476499" y="4937165"/>
            <a:ext cx="2080453" cy="1296616"/>
          </a:xfrm>
          <a:prstGeom prst="rect">
            <a:avLst/>
          </a:prstGeom>
          <a:solidFill>
            <a:srgbClr val="FFFF00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Minister does not approve the </a:t>
            </a:r>
            <a:r>
              <a:rPr lang="en-US" sz="1500" dirty="0" smtClean="0">
                <a:cs typeface="Times New Roman" pitchFamily="18" charset="0"/>
              </a:rPr>
              <a:t>issuance of the licence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ui{b Nm4nqg6 gi/sizi4 WJNsts2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11"/>
          <p:cNvSpPr>
            <a:spLocks noChangeArrowheads="1"/>
          </p:cNvSpPr>
          <p:nvPr/>
        </p:nvSpPr>
        <p:spPr bwMode="auto">
          <a:xfrm>
            <a:off x="4664578" y="4937165"/>
            <a:ext cx="1906292" cy="1296615"/>
          </a:xfrm>
          <a:prstGeom prst="rect">
            <a:avLst/>
          </a:prstGeom>
          <a:solidFill>
            <a:srgbClr val="FFFF00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Minister approves of NWB decision</a:t>
            </a:r>
          </a:p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ui{b Nm4n3g6 wmoEpf5 whmos3izi4</a:t>
            </a: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6645699" y="4958629"/>
            <a:ext cx="2269701" cy="1275152"/>
          </a:xfrm>
          <a:prstGeom prst="rect">
            <a:avLst/>
          </a:prstGeom>
          <a:solidFill>
            <a:srgbClr val="FFFF00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dirty="0" smtClean="0">
                <a:ln>
                  <a:noFill/>
                </a:ln>
                <a:effectLst/>
                <a:cs typeface="Times New Roman" pitchFamily="18" charset="0"/>
              </a:rPr>
              <a:t>Minister does not approve of NWB decision</a:t>
            </a:r>
          </a:p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ui{b Nm4nqg6 wmoEpf5 wnmos3izi4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Line 5"/>
          <p:cNvSpPr>
            <a:spLocks noChangeShapeType="1"/>
          </p:cNvSpPr>
          <p:nvPr/>
        </p:nvSpPr>
        <p:spPr bwMode="auto">
          <a:xfrm>
            <a:off x="6172200" y="3159263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133600" y="2574488"/>
            <a:ext cx="4367406" cy="535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NWB holds Public </a:t>
            </a:r>
            <a:r>
              <a:rPr lang="en-US" sz="1600" dirty="0" smtClean="0">
                <a:cs typeface="Times New Roman" pitchFamily="18" charset="0"/>
              </a:rPr>
              <a:t>H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earing</a:t>
            </a:r>
          </a:p>
          <a:p>
            <a:pPr algn="ctr" fontAlgn="base">
              <a:spcBef>
                <a:spcPct val="0"/>
              </a:spcBef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wMsJ5 sXlzw/3lt4 rfo]m5 Nm3bsizk5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4556952" y="3542952"/>
            <a:ext cx="4114799" cy="106170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NWB issues decision </a:t>
            </a:r>
            <a:r>
              <a:rPr lang="en-US" sz="1500" dirty="0" smtClean="0">
                <a:cs typeface="Times New Roman" pitchFamily="18" charset="0"/>
              </a:rPr>
              <a:t>to not </a:t>
            </a:r>
            <a:r>
              <a:rPr lang="en-US" sz="1500" dirty="0">
                <a:cs typeface="Times New Roman" pitchFamily="18" charset="0"/>
              </a:rPr>
              <a:t>approve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of application with reasons to Minister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wmoEpf5 giyJ6 whmosDtui4 NmQ/sqizi4 g4yCsts2 WJtqi4l ui{bj5</a:t>
            </a: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378522" y="3553394"/>
            <a:ext cx="4032959" cy="1044929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NWB issues decision to approve of application and </a:t>
            </a:r>
            <a:r>
              <a:rPr kumimoji="0" lang="en-CA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licence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to Minister</a:t>
            </a:r>
          </a:p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wmoEpf5 giylt4 whmosDtu4 NmQ/sizi4 g4yCtsJ2 xml WJNstu4 ui”bj5</a:t>
            </a:r>
          </a:p>
        </p:txBody>
      </p:sp>
      <p:sp>
        <p:nvSpPr>
          <p:cNvPr id="49" name="Text Box 2"/>
          <p:cNvSpPr txBox="1">
            <a:spLocks noChangeArrowheads="1"/>
          </p:cNvSpPr>
          <p:nvPr/>
        </p:nvSpPr>
        <p:spPr bwMode="auto">
          <a:xfrm>
            <a:off x="1937605" y="554758"/>
            <a:ext cx="5028905" cy="609598"/>
          </a:xfrm>
          <a:prstGeom prst="rect">
            <a:avLst/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Parties exchange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written interventions</a:t>
            </a:r>
          </a:p>
          <a:p>
            <a:pPr lvl="0" algn="ctr" fontAlgn="base">
              <a:spcBef>
                <a:spcPct val="0"/>
              </a:spcBef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wMsJ5 ttCcbstvb4lt4 xfizi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15442"/>
            <a:ext cx="2133600" cy="342558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9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69152" y="2574488"/>
            <a:ext cx="16445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B050"/>
                </a:solidFill>
                <a:cs typeface="Times New Roman" pitchFamily="18" charset="0"/>
              </a:rPr>
              <a:t>Current Stage</a:t>
            </a:r>
          </a:p>
          <a:p>
            <a:r>
              <a:rPr lang="en-US" sz="1600" b="1" dirty="0" smtClean="0">
                <a:solidFill>
                  <a:srgbClr val="00B050"/>
                </a:solidFill>
                <a:latin typeface="ProSyl" panose="020B0500000000000000" pitchFamily="34" charset="0"/>
                <a:cs typeface="Times New Roman" pitchFamily="18" charset="0"/>
              </a:rPr>
              <a:t>]mN xg6bz</a:t>
            </a:r>
            <a:endParaRPr lang="en-US" sz="1600" b="1" dirty="0">
              <a:solidFill>
                <a:srgbClr val="00B050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 flipV="1">
            <a:off x="6566495" y="2859910"/>
            <a:ext cx="56677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4631921" y="1164356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4589367" y="2201548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3048000" y="3184166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>
            <a:off x="1447800" y="4608509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>
            <a:off x="3562538" y="4608509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0" name="Line 5"/>
          <p:cNvSpPr>
            <a:spLocks noChangeShapeType="1"/>
          </p:cNvSpPr>
          <p:nvPr/>
        </p:nvSpPr>
        <p:spPr bwMode="auto">
          <a:xfrm>
            <a:off x="5715000" y="4636661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Line 5"/>
          <p:cNvSpPr>
            <a:spLocks noChangeShapeType="1"/>
          </p:cNvSpPr>
          <p:nvPr/>
        </p:nvSpPr>
        <p:spPr bwMode="auto">
          <a:xfrm>
            <a:off x="7669944" y="4636661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" name="Line 5"/>
          <p:cNvSpPr>
            <a:spLocks noChangeShapeType="1"/>
          </p:cNvSpPr>
          <p:nvPr/>
        </p:nvSpPr>
        <p:spPr bwMode="auto">
          <a:xfrm flipH="1">
            <a:off x="4624994" y="280766"/>
            <a:ext cx="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16675"/>
            <a:ext cx="40386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Application 2AM-MEL----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07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30028</TotalTime>
  <Words>2321</Words>
  <Application>Microsoft Office PowerPoint</Application>
  <PresentationFormat>On-screen Show (4:3)</PresentationFormat>
  <Paragraphs>423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 Nunavut Water Board (NWB) kNK5 wmoEp5 vtmp5 (wmoEp5)</vt:lpstr>
      <vt:lpstr> List of Topics scsy4nsix3g5</vt:lpstr>
      <vt:lpstr> NWB Background Info. wmoEp5 si2vsyz gnZ4n5</vt:lpstr>
      <vt:lpstr> NWB Background Info. Cont. kNK3u wmoEpf5 ckwgymiz. vJyJ6</vt:lpstr>
      <vt:lpstr> Authorizations NWB May Issue wmoEpfk5 xq3bsgwNEx]o5</vt:lpstr>
      <vt:lpstr> Authorizations NWB May Issue Cont. wmoEpfk5 xq3bsgwNEx]o5 vJyJ6</vt:lpstr>
      <vt:lpstr> NWB Type “A” Licensing Process wmoEp5 ckE5]giz “A” WJ1NsypEi6</vt:lpstr>
      <vt:lpstr>PowerPoint Presentation</vt:lpstr>
      <vt:lpstr>PowerPoint Presentation</vt:lpstr>
      <vt:lpstr> Scope of the Application euD/siz mNsJ6 g4yCs5</vt:lpstr>
      <vt:lpstr> Scope of Application Con’t. euD/siz mNsJ6 g4yCs5 vJyJ6</vt:lpstr>
      <vt:lpstr> Scope of Application Con’t. euD/siz mNsJ6 g4yCs5 vJyJ6</vt:lpstr>
      <vt:lpstr> Application Procedural History g4yCs]t5 ckwos3bscb3ymm]zb</vt:lpstr>
      <vt:lpstr> Application Procedural History g4yCs]t5 ckwos3bscb3ymm]zb</vt:lpstr>
      <vt:lpstr> Application Procedural History g4yCs]t5 ckwos3bscb3ymm]zb</vt:lpstr>
      <vt:lpstr> Application Procedural History g4yCs]t5 ckwos3bscb3ymm]zb</vt:lpstr>
      <vt:lpstr> Application Procedural History g4yCs]t5 ckwos3bscb3ymm]zb</vt:lpstr>
      <vt:lpstr> Application Procedural History Con’t. g4yCs]t5 ckwos3bscb3ymm]zb vJyJ6</vt:lpstr>
      <vt:lpstr> Application Procedural History- Pre-Licensing  </vt:lpstr>
      <vt:lpstr> AEM and Interveners Participation x[iff5 x7ml W5Jt]o5 Wcbsiq</vt:lpstr>
      <vt:lpstr> Public Participation wko]m5 Wcbsiq</vt:lpstr>
      <vt:lpstr>Next Steps for the Type “A” Application </vt:lpstr>
      <vt:lpstr>NWB Staff Contact Information wmoEp4f5 wcNw/6t5 gC6=q gnZ4n5</vt:lpstr>
      <vt:lpstr> NWB  Office Contact Information wmoEp5 x9M4=z gCDt5 gnZ4n5 </vt:lpstr>
      <vt:lpstr>Questions and Comments xWdt4nw5 scsy4nw9l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Meliadine Gold</dc:title>
  <dc:creator>KK</dc:creator>
  <cp:lastModifiedBy>Robin Ikkutisluk</cp:lastModifiedBy>
  <cp:revision>1226</cp:revision>
  <cp:lastPrinted>2015-02-02T18:51:33Z</cp:lastPrinted>
  <dcterms:created xsi:type="dcterms:W3CDTF">2010-11-10T23:18:22Z</dcterms:created>
  <dcterms:modified xsi:type="dcterms:W3CDTF">2016-02-04T22:28:11Z</dcterms:modified>
</cp:coreProperties>
</file>