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989CE-5B25-41D8-8B1D-4244D1C3B6C7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52C9C-3BA1-47E5-834B-16439F8AAF26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8599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694" indent="-286036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4145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1803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9461" indent="-228829" defTabSz="9248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7120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4778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2436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0094" indent="-228829" defTabSz="9248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0" marR="0" lvl="0" indent="0" algn="r" defTabSz="9248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4F3551-6772-4ED3-AD12-7448C81BF95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48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48229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12841551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926108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628811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00734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30330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99578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41225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4254263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5694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69675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642942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2988695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284EBD-CBB1-4A99-ABB1-E39FD7904359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27/10/2020</a:t>
            </a:r>
          </a:p>
        </p:txBody>
      </p:sp>
    </p:spTree>
    <p:extLst>
      <p:ext uri="{BB962C8B-B14F-4D97-AF65-F5344CB8AC3E}">
        <p14:creationId xmlns:p14="http://schemas.microsoft.com/office/powerpoint/2010/main" val="371629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9762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208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0901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reative\media$\GRAPHICS 2018\Corporate Branding - Templates\CIRNAC\PNG\CIRNA-RCAANC-Cover-8x1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53525" cy="686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412" y="209935"/>
            <a:ext cx="3866388" cy="24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75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3823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8301" y="1308103"/>
            <a:ext cx="3822700" cy="49403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7408" y="1308101"/>
            <a:ext cx="3822192" cy="494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581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031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74819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685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4730750" cy="5562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057400"/>
            <a:ext cx="3008313" cy="419100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233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>
              <a:defRPr/>
            </a:pPr>
            <a:fld id="{E00B6E52-F07A-44C8-B7AE-D6EEC3D5042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47480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</a:pPr>
            <a:endParaRPr lang="en-US">
              <a:solidFill>
                <a:srgbClr val="000066"/>
              </a:solidFill>
              <a:latin typeface="Verdana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916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2096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92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2517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3245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6855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1824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09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AC41-7C02-4198-91DA-467373A3A1E5}" type="datetimeFigureOut">
              <a:rPr lang="fr-CA" smtClean="0"/>
              <a:t>2021-03-17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7D6EF-160F-49C6-8A44-2BF59D716DC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5981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\\creative\media$\GRAPHICS 2018\Corporate Branding - Templates\CIRNAC\PNG\FIP-CIRNA.png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38745"/>
            <a:ext cx="3014472" cy="19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838200"/>
            <a:ext cx="784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Insert section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8301" y="1308104"/>
            <a:ext cx="7861300" cy="500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GB" dirty="0"/>
              <a:t>Click to edit master text styles</a:t>
            </a:r>
          </a:p>
          <a:p>
            <a:pPr lvl="1"/>
            <a:r>
              <a:rPr lang="en-CA" altLang="en-GB" dirty="0"/>
              <a:t>Second level</a:t>
            </a:r>
          </a:p>
          <a:p>
            <a:pPr lvl="2"/>
            <a:r>
              <a:rPr lang="en-CA" altLang="en-GB" dirty="0"/>
              <a:t>Third level</a:t>
            </a:r>
          </a:p>
          <a:p>
            <a:pPr lvl="3"/>
            <a:r>
              <a:rPr lang="en-CA" altLang="en-GB" dirty="0"/>
              <a:t>Fourth level</a:t>
            </a:r>
          </a:p>
        </p:txBody>
      </p:sp>
      <p:sp>
        <p:nvSpPr>
          <p:cNvPr id="12" name="Rectangle 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77200" y="6400800"/>
            <a:ext cx="762000" cy="304800"/>
          </a:xfrm>
          <a:prstGeom prst="rect">
            <a:avLst/>
          </a:prstGeom>
          <a:ln/>
        </p:spPr>
        <p:txBody>
          <a:bodyPr/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37000"/>
              </a:spcAft>
              <a:defRPr/>
            </a:pPr>
            <a:fld id="{E00B6E52-F07A-44C8-B7AE-D6EEC3D50429}" type="slidenum">
              <a:rPr lang="en-CA" smtClean="0"/>
              <a:pPr fontAlgn="base">
                <a:lnSpc>
                  <a:spcPct val="90000"/>
                </a:lnSpc>
                <a:spcBef>
                  <a:spcPct val="0"/>
                </a:spcBef>
                <a:spcAft>
                  <a:spcPct val="3700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2050" name="Picture 2" descr="\\creative\media$\GRAPHICS 2018\Corporate Branding - Templates\CIRNAC\PNG\CIRNA-symbol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" y="6172204"/>
            <a:ext cx="61912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92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 baseline="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2pPr>
      <a:lvl3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3pPr>
      <a:lvl4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4pPr>
      <a:lvl5pPr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5pPr>
      <a:lvl6pPr marL="457189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6pPr>
      <a:lvl7pPr marL="914377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7pPr>
      <a:lvl8pPr marL="1371566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8pPr>
      <a:lvl9pPr marL="1828754" algn="l" rtl="0" fontAlgn="base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00000"/>
          </a:solidFill>
          <a:latin typeface="Arial" charset="0"/>
        </a:defRPr>
      </a:lvl9pPr>
    </p:titleStyle>
    <p:bodyStyle>
      <a:lvl1pPr marL="190495" indent="-190495" algn="l" rtl="0" eaLnBrk="0" fontAlgn="base" hangingPunct="0">
        <a:spcBef>
          <a:spcPct val="0"/>
        </a:spcBef>
        <a:spcAft>
          <a:spcPct val="37000"/>
        </a:spcAft>
        <a:buChar char="•"/>
        <a:tabLst>
          <a:tab pos="5714857" algn="l"/>
        </a:tabLs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82578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600">
          <a:solidFill>
            <a:srgbClr val="000000"/>
          </a:solidFill>
          <a:latin typeface="+mn-lt"/>
        </a:defRPr>
      </a:lvl2pPr>
      <a:lvl3pPr marL="574660" indent="-190495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400">
          <a:solidFill>
            <a:srgbClr val="000000"/>
          </a:solidFill>
          <a:latin typeface="+mn-lt"/>
        </a:defRPr>
      </a:lvl3pPr>
      <a:lvl4pPr marL="771506" indent="-195258" algn="l" rtl="0" eaLnBrk="0" fontAlgn="base" hangingPunct="0">
        <a:spcBef>
          <a:spcPct val="0"/>
        </a:spcBef>
        <a:spcAft>
          <a:spcPct val="35000"/>
        </a:spcAft>
        <a:buChar char="–"/>
        <a:tabLst>
          <a:tab pos="5714857" algn="l"/>
        </a:tabLst>
        <a:defRPr sz="1200">
          <a:solidFill>
            <a:srgbClr val="000000"/>
          </a:solidFill>
          <a:latin typeface="+mn-lt"/>
        </a:defRPr>
      </a:lvl4pPr>
      <a:lvl5pPr marL="960415" indent="-187321" algn="l" rtl="0" eaLnBrk="0" fontAlgn="base" hangingPunct="0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5pPr>
      <a:lvl6pPr marL="1417603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6pPr>
      <a:lvl7pPr marL="1874792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7pPr>
      <a:lvl8pPr marL="2331980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8pPr>
      <a:lvl9pPr marL="2789169" indent="-187321" algn="l" rtl="0" fontAlgn="base">
        <a:lnSpc>
          <a:spcPts val="1600"/>
        </a:lnSpc>
        <a:spcBef>
          <a:spcPct val="0"/>
        </a:spcBef>
        <a:spcAft>
          <a:spcPct val="0"/>
        </a:spcAft>
        <a:buChar char="–"/>
        <a:tabLst>
          <a:tab pos="5714857" algn="l"/>
        </a:tabLst>
        <a:defRPr sz="1200">
          <a:solidFill>
            <a:schemeClr val="tx1"/>
          </a:solidFill>
          <a:latin typeface="Verdana" pitchFamily="34" charset="0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0480" y="2534092"/>
            <a:ext cx="5471163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algn="ctr">
              <a:defRPr sz="1700">
                <a:uFill>
                  <a:solidFill>
                    <a:srgbClr val="000066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fr-CA" sz="2000" b="1" dirty="0">
              <a:solidFill>
                <a:srgbClr val="FFFFFF"/>
              </a:solidFill>
              <a:latin typeface="Pigiarniq" panose="020B0503040102020104" pitchFamily="34" charset="0"/>
              <a:sym typeface="Euphem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3" y="454739"/>
            <a:ext cx="5562599" cy="1804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Licence Amendment Application for </a:t>
            </a:r>
          </a:p>
          <a:p>
            <a:pPr fontAlgn="base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Agnico</a:t>
            </a: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Eagle Mines Ltd.’s Meliadine Project, Water Licence</a:t>
            </a:r>
            <a:r>
              <a:rPr lang="iu-Cans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No. </a:t>
            </a:r>
            <a:r>
              <a:rPr lang="en-CA" alt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2AM-MEL1631</a:t>
            </a: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endParaRPr lang="en-CA" altLang="en-US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Nunavut Water Board Public Hearing</a:t>
            </a:r>
            <a:endParaRPr lang="en-CA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ct val="0"/>
              </a:spcAft>
            </a:pPr>
            <a:r>
              <a:rPr lang="en-CA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 Inlet, Nunavut       March 30-31, 2021</a:t>
            </a:r>
            <a:endParaRPr lang="en-CA" dirty="0">
              <a:solidFill>
                <a:srgbClr val="000066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8951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Waste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189" y="1135083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Request to change where waste rock and overburden are stored.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CIRNAC asked for clarifications (technical comment #4) on why it was necessary and what waste rock would be going to the expanded facility. </a:t>
            </a:r>
            <a:endParaRPr lang="en-US" sz="2200" dirty="0"/>
          </a:p>
          <a:p>
            <a:pPr marL="0" indent="0">
              <a:spcAft>
                <a:spcPts val="1000"/>
              </a:spcAft>
              <a:buNone/>
            </a:pP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10</a:t>
            </a:fld>
            <a:endParaRPr lang="en-US"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3905251"/>
            <a:ext cx="8416811" cy="295275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47800" y="6260068"/>
            <a:ext cx="3467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>
                <a:solidFill>
                  <a:srgbClr val="FFFFFF"/>
                </a:solidFill>
                <a:latin typeface="Arial"/>
              </a:rPr>
              <a:t>Dry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stack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tailings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storage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</a:t>
            </a:r>
            <a:r>
              <a:rPr lang="fr-CA" dirty="0" err="1">
                <a:solidFill>
                  <a:srgbClr val="FFFFFF"/>
                </a:solidFill>
                <a:latin typeface="Arial"/>
              </a:rPr>
              <a:t>facility</a:t>
            </a:r>
            <a:endParaRPr lang="fr-CA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Slide Number Placeholder 1"/>
          <p:cNvSpPr txBox="1">
            <a:spLocks/>
          </p:cNvSpPr>
          <p:nvPr/>
        </p:nvSpPr>
        <p:spPr>
          <a:xfrm>
            <a:off x="8229600" y="6553200"/>
            <a:ext cx="762000" cy="3048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969696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F711A52-F43C-4C30-A158-C802C0F8EA5C}" type="slidenum">
              <a:rPr lang="en-US">
                <a:latin typeface="Arial"/>
              </a:rPr>
              <a:pPr/>
              <a:t>10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691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Adaptive Management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516" y="1149400"/>
            <a:ext cx="3733800" cy="5175203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Adaptive Plan for Water Management at the </a:t>
            </a:r>
            <a:r>
              <a:rPr lang="en-CA" sz="1600" dirty="0" err="1">
                <a:latin typeface="Arial" panose="020B0604020202020204" pitchFamily="34" charset="0"/>
                <a:ea typeface="Calibri" panose="020F0502020204030204" pitchFamily="34" charset="0"/>
              </a:rPr>
              <a:t>Meliadine</a:t>
            </a: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 Mine produced for concurrent Nunavut Impact Review Board process. Plan covers both saline and contact water discharge through the proposed waterline between the site and Melvin Bay.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CIRNAC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reviewed and suggested changes to plan goals and triggers</a:t>
            </a:r>
          </a:p>
          <a:p>
            <a:pPr>
              <a:spcAft>
                <a:spcPts val="300"/>
              </a:spcAft>
            </a:pPr>
            <a:r>
              <a:rPr lang="en-US" sz="1600" dirty="0"/>
              <a:t>supports Adaptive Management Approach to eliminate discharge to </a:t>
            </a:r>
            <a:r>
              <a:rPr lang="en-US" sz="1600" dirty="0" err="1"/>
              <a:t>Meliadine</a:t>
            </a:r>
            <a:r>
              <a:rPr lang="en-US" sz="1600" dirty="0"/>
              <a:t> Lake under normal operating conditions, while also allowing </a:t>
            </a:r>
            <a:r>
              <a:rPr lang="en-US" sz="1600" dirty="0" err="1"/>
              <a:t>Agnico</a:t>
            </a:r>
            <a:r>
              <a:rPr lang="en-US" sz="1600" dirty="0"/>
              <a:t> Eagle site water management flexibility</a:t>
            </a:r>
            <a:endParaRPr lang="en-US" sz="1800" dirty="0"/>
          </a:p>
          <a:p>
            <a:pPr>
              <a:spcAft>
                <a:spcPts val="300"/>
              </a:spcAft>
            </a:pPr>
            <a:r>
              <a:rPr lang="en-US" sz="1600" dirty="0"/>
              <a:t>supports formalizing the plan</a:t>
            </a:r>
            <a:endParaRPr lang="en-CA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11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9358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Closure &amp; </a:t>
            </a:r>
            <a:r>
              <a:rPr lang="en-US" dirty="0" smtClean="0"/>
              <a:t>Reclamation </a:t>
            </a:r>
            <a:r>
              <a:rPr lang="en-US" dirty="0"/>
              <a:t>P</a:t>
            </a:r>
            <a:r>
              <a:rPr lang="en-US" dirty="0" smtClean="0"/>
              <a:t>lanning &amp; Security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3"/>
            <a:ext cx="3733800" cy="4952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An updated Interim Closure and Reclamation Plan and reclamation security estimate were produced for the project.</a:t>
            </a:r>
          </a:p>
          <a:p>
            <a:pPr marL="0" indent="0">
              <a:buNone/>
            </a:pPr>
            <a:r>
              <a:rPr lang="en-US" sz="1800" dirty="0"/>
              <a:t>CIRNAC worked with </a:t>
            </a:r>
            <a:r>
              <a:rPr lang="en-US" sz="1800" dirty="0" err="1"/>
              <a:t>Agnico</a:t>
            </a:r>
            <a:r>
              <a:rPr lang="en-US" sz="1800" dirty="0"/>
              <a:t> Eagle and Kivalliq Inuit Association to make sure update reflects proposed site changes including waterline (technical comment #7).</a:t>
            </a:r>
          </a:p>
          <a:p>
            <a:pPr marL="0" indent="0">
              <a:buNone/>
            </a:pPr>
            <a:r>
              <a:rPr lang="en-US" sz="1800" dirty="0"/>
              <a:t>Agreement for a final reclamation cost estimate security amount of </a:t>
            </a:r>
            <a:r>
              <a:rPr lang="en-CA" sz="1800" dirty="0"/>
              <a:t>$</a:t>
            </a:r>
            <a:r>
              <a:rPr lang="en-CA" sz="1800" dirty="0" smtClean="0"/>
              <a:t>69,687,246</a:t>
            </a:r>
            <a:r>
              <a:rPr lang="en-CA" sz="1800" dirty="0"/>
              <a:t>.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  <a:p>
            <a:pPr marL="342891" indent="-342891" defTabSz="457189" fontAlgn="base">
              <a:spcAft>
                <a:spcPts val="300"/>
              </a:spcAft>
              <a:buFont typeface="Arial" panose="020B0604020202020204" pitchFamily="34" charset="0"/>
              <a:buChar char="•"/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FF3399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12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11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705351" cy="503241"/>
          </a:xfrm>
        </p:spPr>
        <p:txBody>
          <a:bodyPr anchor="t">
            <a:normAutofit/>
          </a:bodyPr>
          <a:lstStyle/>
          <a:p>
            <a:pPr>
              <a:spcAft>
                <a:spcPts val="0"/>
              </a:spcAft>
            </a:pPr>
            <a:r>
              <a:rPr lang="en-US" dirty="0"/>
              <a:t>Revisions to Management Plans</a:t>
            </a:r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070960"/>
            <a:ext cx="3733800" cy="5634643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Existing management plans require revision to reflect proposed changes, including: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Water Management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Waste Management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Interim Closure &amp; Reclamation Plan</a:t>
            </a:r>
          </a:p>
          <a:p>
            <a:pPr>
              <a:spcAft>
                <a:spcPts val="300"/>
              </a:spcAft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If waterline is approved by the Nunavut Impact Review Board, additional plans should be revised before waterline operation: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Spill Contingency Plan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Groundwater Management Plan</a:t>
            </a:r>
          </a:p>
          <a:p>
            <a:pPr>
              <a:spcAft>
                <a:spcPts val="300"/>
              </a:spcAft>
            </a:pPr>
            <a:endParaRPr lang="en-US" sz="1800" dirty="0"/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 also expects to review construction drawings and designs for new infrastructure.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491" y="1990726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13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16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3733800" cy="400051"/>
          </a:xfrm>
        </p:spPr>
        <p:txBody>
          <a:bodyPr>
            <a:normAutofit/>
          </a:bodyPr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3733800" cy="533400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CA" sz="2200" dirty="0" err="1"/>
              <a:t>Agnico</a:t>
            </a:r>
            <a:r>
              <a:rPr lang="en-CA" sz="2200" dirty="0"/>
              <a:t> Eagle, the </a:t>
            </a:r>
            <a:r>
              <a:rPr lang="en-CA" sz="2200" dirty="0" err="1"/>
              <a:t>Kivalliq</a:t>
            </a:r>
            <a:r>
              <a:rPr lang="en-CA" sz="2200" dirty="0"/>
              <a:t> Inuit Association and CIRNAC have worked to plan minimizing discharges to </a:t>
            </a:r>
            <a:r>
              <a:rPr lang="en-CA" sz="2200" dirty="0" err="1"/>
              <a:t>Meliadine</a:t>
            </a:r>
            <a:r>
              <a:rPr lang="en-CA" sz="2200" dirty="0"/>
              <a:t> Lake through the use of the waterline.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200" dirty="0"/>
              <a:t>CIRNAC recommends lake discharges be used as a last resort.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CA" sz="2200" dirty="0"/>
              <a:t>CIRNAC’s technical comments for the water licence amendment have been addressed by </a:t>
            </a:r>
            <a:r>
              <a:rPr lang="en-US" sz="2200" dirty="0" err="1"/>
              <a:t>Agnico</a:t>
            </a:r>
            <a:r>
              <a:rPr lang="en-US" sz="2200" dirty="0"/>
              <a:t> Eagle.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4351046" y="571499"/>
            <a:ext cx="3733803" cy="3429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lnSpc>
                <a:spcPts val="2400"/>
              </a:lnSpc>
              <a:spcBef>
                <a:spcPts val="0"/>
              </a:spcBef>
              <a:defRPr sz="25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endParaRPr sz="2400" dirty="0">
              <a:latin typeface="Pigiarniq" panose="020B0503040102020104" pitchFamily="34" charset="0"/>
            </a:endParaRPr>
          </a:p>
        </p:txBody>
      </p:sp>
      <p:sp>
        <p:nvSpPr>
          <p:cNvPr id="10" name="ᑖᓐᓇ  ᑐᒃᓯᕋᖅᑐᖅ  ᑭᐅᔭᐅᓯᒪᔪᓂᑦ ᐊᒥᓱᓂᒃ  CIRNAC−ᑯᑦ  ᑐᓴᕆᐊᓕᖏᓐᓂᒃ  ᑭᓯᐊᓂ  ᓱᓕ ᓇᓗᓇᖅᑐᑦ  ᐅᖃᐅᓯᕆᓯᒪᔭᕗᑦ ᑕᒪᑐᒧᖓᓕᖓᔪᑦ ᑕᐃᒪᐃᓕᖓᑦᑎᐃᕐᓇᖅᑐᖅ.…"/>
          <p:cNvSpPr txBox="1"/>
          <p:nvPr/>
        </p:nvSpPr>
        <p:spPr>
          <a:xfrm>
            <a:off x="4351047" y="1219202"/>
            <a:ext cx="4446764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/>
          <a:p>
            <a:pPr defTabSz="457189">
              <a:spcBef>
                <a:spcPts val="1200"/>
              </a:spcBef>
              <a:tabLst>
                <a:tab pos="5625959" algn="l"/>
              </a:tabLst>
              <a:defRPr sz="21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sym typeface="Euphemi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14</a:t>
            </a:fld>
            <a:endParaRPr lang="en-CA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5640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840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0B6E52-F07A-44C8-B7AE-D6EEC3D50429}" type="slidenum">
              <a:rPr lang="en-CA" sz="160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15</a:t>
            </a:fld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FF21849B-4814-4A3E-99E7-0243B0D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4800" y="11430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0495" indent="-190495" algn="ctr">
              <a:tabLst>
                <a:tab pos="5714857" algn="l"/>
              </a:tabLst>
              <a:defRPr/>
            </a:pPr>
            <a:endParaRPr lang="en-CA" sz="3600" b="1" kern="0" dirty="0">
              <a:solidFill>
                <a:srgbClr val="FFCC00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906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sz="36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914403"/>
            <a:ext cx="4191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Qujannamiik</a:t>
            </a:r>
            <a:endParaRPr lang="en-US" altLang="en-US" sz="4400" b="1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Thank you</a:t>
            </a:r>
          </a:p>
          <a:p>
            <a:pPr algn="ctr"/>
            <a:r>
              <a:rPr lang="en-US" altLang="en-US" sz="4400" b="1" dirty="0">
                <a:solidFill>
                  <a:srgbClr val="E7B900">
                    <a:lumMod val="60000"/>
                    <a:lumOff val="40000"/>
                  </a:srgbClr>
                </a:solidFill>
                <a:latin typeface="Arial"/>
              </a:rPr>
              <a:t>Merci</a:t>
            </a:r>
          </a:p>
          <a:p>
            <a:pPr algn="ctr"/>
            <a:r>
              <a:rPr lang="en-CA" altLang="en-US" sz="4400" b="1" dirty="0" err="1">
                <a:solidFill>
                  <a:srgbClr val="E7B900">
                    <a:lumMod val="60000"/>
                    <a:lumOff val="40000"/>
                  </a:srgbClr>
                </a:solidFill>
                <a:latin typeface="Pigiarniq Light" pitchFamily="2" charset="0"/>
              </a:rPr>
              <a:t>ᖁᔭᓐᓇᒦᒃ</a:t>
            </a:r>
            <a:endParaRPr lang="en-CA" altLang="en-US" sz="4400" dirty="0">
              <a:solidFill>
                <a:srgbClr val="E7B900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78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2" y="533400"/>
            <a:ext cx="3645407" cy="304800"/>
          </a:xfrm>
        </p:spPr>
        <p:txBody>
          <a:bodyPr>
            <a:noAutofit/>
          </a:bodyPr>
          <a:lstStyle/>
          <a:p>
            <a:pPr algn="l"/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2" y="1066800"/>
            <a:ext cx="3950207" cy="5410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en-CA" altLang="en-US" sz="2200" dirty="0"/>
              <a:t>Role and Responsibilities</a:t>
            </a:r>
          </a:p>
          <a:p>
            <a:pPr>
              <a:spcAft>
                <a:spcPts val="1200"/>
              </a:spcAft>
            </a:pPr>
            <a:r>
              <a:rPr lang="en-CA" altLang="en-US" sz="2200" dirty="0"/>
              <a:t>Contributions to Application Review</a:t>
            </a:r>
          </a:p>
          <a:p>
            <a:pPr>
              <a:spcAft>
                <a:spcPts val="0"/>
              </a:spcAft>
            </a:pPr>
            <a:r>
              <a:rPr lang="en-CA" altLang="en-US" sz="2200" dirty="0"/>
              <a:t>Topics of Technical Review: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Scope of Licence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Use &amp;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Water Balance &amp; Water Quality Model &amp; Predictions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Wastewater Management &amp; Treatment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Requested Effluent Quality Limits for Total Dissolved Solids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Waste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Adaptive Management</a:t>
            </a:r>
          </a:p>
          <a:p>
            <a:pPr lvl="1">
              <a:lnSpc>
                <a:spcPct val="120000"/>
              </a:lnSpc>
              <a:spcAft>
                <a:spcPts val="0"/>
              </a:spcAft>
            </a:pPr>
            <a:r>
              <a:rPr lang="en-CA" altLang="en-US" sz="1900" dirty="0"/>
              <a:t>Closure &amp; Reclamation Planning and Security</a:t>
            </a:r>
          </a:p>
          <a:p>
            <a:pPr lvl="1">
              <a:lnSpc>
                <a:spcPct val="120000"/>
              </a:lnSpc>
              <a:spcAft>
                <a:spcPts val="1200"/>
              </a:spcAft>
            </a:pPr>
            <a:r>
              <a:rPr lang="en-CA" altLang="en-US" sz="1900" dirty="0"/>
              <a:t>Revisions to Management Plans</a:t>
            </a:r>
          </a:p>
          <a:p>
            <a:pPr>
              <a:spcAft>
                <a:spcPts val="1200"/>
              </a:spcAft>
            </a:pPr>
            <a:r>
              <a:rPr lang="en-CA" altLang="en-US" sz="2200" dirty="0"/>
              <a:t>Conclusion</a:t>
            </a:r>
          </a:p>
        </p:txBody>
      </p:sp>
      <p:sp>
        <p:nvSpPr>
          <p:cNvPr id="8" name="Content Placeholder 5"/>
          <p:cNvSpPr txBox="1"/>
          <p:nvPr/>
        </p:nvSpPr>
        <p:spPr>
          <a:xfrm>
            <a:off x="4611688" y="1307552"/>
            <a:ext cx="4010027" cy="494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marL="190494" indent="-190494" defTabSz="457189" fontAlgn="base">
              <a:lnSpc>
                <a:spcPct val="120000"/>
              </a:lnSpc>
              <a:spcAft>
                <a:spcPct val="37000"/>
              </a:spcAft>
              <a:buSzPct val="100000"/>
              <a:buFont typeface="Helvetica"/>
              <a:buChar char="•"/>
              <a:tabLst>
                <a:tab pos="5625959" algn="l"/>
              </a:tabLst>
              <a:defRPr sz="2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en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9" name="Title 3"/>
          <p:cNvSpPr txBox="1"/>
          <p:nvPr/>
        </p:nvSpPr>
        <p:spPr>
          <a:xfrm>
            <a:off x="4643118" y="487286"/>
            <a:ext cx="3947163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 anchor="ctr">
            <a:spAutoFit/>
          </a:bodyPr>
          <a:lstStyle>
            <a:lvl1pPr>
              <a:spcBef>
                <a:spcPts val="1200"/>
              </a:spcBef>
              <a:defRPr sz="2100" b="1"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lang="en-CA" sz="2200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2</a:t>
            </a:fld>
            <a:endParaRPr lang="en-CA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33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3048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Roles and 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4501" y="990603"/>
            <a:ext cx="3822700" cy="4940301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Crown-Indigenous Relations and Northern Affairs Canada’s (CIRNAC) responsibilities, mandate, and obligations stem from with the following: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Department of Crown-Indigenous Relations and Northern Affairs Act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Nunavut Agreement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Land Claims Agreement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Waters and Nunavut Surface Rights Tribunal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Nunavut Planning and Project Assessment Act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Territorial Lands Act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and the associated regulations</a:t>
            </a:r>
          </a:p>
          <a:p>
            <a:pPr marL="182558" indent="-182558" eaLnBrk="1" hangingPunct="1">
              <a:spcAft>
                <a:spcPts val="400"/>
              </a:spcAft>
              <a:defRPr/>
            </a:pPr>
            <a:r>
              <a:rPr lang="en-CA" sz="1800" i="1" dirty="0">
                <a:latin typeface="Arial" panose="020B0604020202020204" pitchFamily="34" charset="0"/>
                <a:cs typeface="Arial" panose="020B0604020202020204" pitchFamily="34" charset="0"/>
              </a:rPr>
              <a:t>Arctic Waters Pollution Prevention Act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2211" y="838200"/>
            <a:ext cx="389521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4648200" y="838200"/>
            <a:ext cx="40386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" name="Content Placeholder 5"/>
          <p:cNvSpPr txBox="1"/>
          <p:nvPr/>
        </p:nvSpPr>
        <p:spPr>
          <a:xfrm>
            <a:off x="4407410" y="1308100"/>
            <a:ext cx="4279393" cy="49403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defTabSz="457189" fontAlgn="base">
              <a:spcBef>
                <a:spcPts val="800"/>
              </a:spcBef>
              <a:spcAft>
                <a:spcPct val="37000"/>
              </a:spcAft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16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10" name="Rectangle 1"/>
          <p:cNvSpPr txBox="1"/>
          <p:nvPr/>
        </p:nvSpPr>
        <p:spPr>
          <a:xfrm>
            <a:off x="4535425" y="485741"/>
            <a:ext cx="3718560" cy="3970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>
              <a:spcBef>
                <a:spcPts val="1000"/>
              </a:spcBef>
              <a:defRPr>
                <a:solidFill>
                  <a:srgbClr val="000000"/>
                </a:solid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lnSpc>
                <a:spcPct val="90000"/>
              </a:lnSpc>
              <a:spcAft>
                <a:spcPct val="37000"/>
              </a:spcAft>
            </a:pPr>
            <a:endParaRPr sz="2200" b="1" dirty="0">
              <a:latin typeface="Pigiarniq" panose="020B05030401020201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3</a:t>
            </a:fld>
            <a:endParaRPr lang="en-CA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1664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609600"/>
          </a:xfrm>
        </p:spPr>
        <p:txBody>
          <a:bodyPr>
            <a:noAutofit/>
          </a:bodyPr>
          <a:lstStyle/>
          <a:p>
            <a:pPr algn="l"/>
            <a:r>
              <a:rPr lang="en-CA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Application Review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3"/>
            <a:ext cx="4114800" cy="4724401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spcAft>
                <a:spcPts val="1800"/>
              </a:spcAft>
              <a:buNone/>
              <a:defRPr/>
            </a:pPr>
            <a:r>
              <a:rPr lang="en-CA" altLang="en-US" sz="2300" dirty="0">
                <a:latin typeface="Arial" panose="020B0604020202020204" pitchFamily="34" charset="0"/>
                <a:cs typeface="Arial" panose="020B0604020202020204" pitchFamily="34" charset="0"/>
              </a:rPr>
              <a:t>CIRNAC made the following contributions to the Nunavut Water Board’s review process: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Completeness assessment with information requests: September 22,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Technical review with recommendations: November 8,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Technical Meeting: November 30, 2020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Pre-hearing conference: January 19,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Final written submission: March 17, 2021</a:t>
            </a:r>
          </a:p>
          <a:p>
            <a:pPr marL="338130" indent="-338130">
              <a:lnSpc>
                <a:spcPct val="110000"/>
              </a:lnSpc>
              <a:spcAft>
                <a:spcPts val="600"/>
              </a:spcAft>
            </a:pPr>
            <a:r>
              <a:rPr lang="en-US" altLang="en-US" sz="2000" dirty="0"/>
              <a:t>Participation in meetings with </a:t>
            </a:r>
            <a:r>
              <a:rPr lang="en-US" altLang="en-US" sz="2000" dirty="0" err="1"/>
              <a:t>Kivalliq</a:t>
            </a:r>
            <a:r>
              <a:rPr lang="en-US" altLang="en-US" sz="2000" dirty="0"/>
              <a:t> Inuit Association and/or </a:t>
            </a:r>
            <a:r>
              <a:rPr lang="en-US" altLang="en-US" sz="2000" dirty="0" err="1"/>
              <a:t>Agnico</a:t>
            </a:r>
            <a:r>
              <a:rPr lang="en-US" altLang="en-US" sz="2000" dirty="0"/>
              <a:t> Eagle for security estimate: October 30, 2020 and February 25, 2021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0" y="152400"/>
            <a:ext cx="4276216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lnSpc>
                <a:spcPct val="90000"/>
              </a:lnSpc>
              <a:spcAft>
                <a:spcPct val="37000"/>
              </a:spcAft>
            </a:pPr>
            <a:endParaRPr lang="en-US" sz="2800" b="1" dirty="0">
              <a:solidFill>
                <a:srgbClr val="000000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10" name="ᐃᓚᓕᐅᑎᔪᑦ ᑐᒃᓯᕋᐅᑕᐅᔪᒧᑦ ᕿᒥᕐᕈᓂᕐᒧᑦ"/>
          <p:cNvSpPr txBox="1"/>
          <p:nvPr/>
        </p:nvSpPr>
        <p:spPr>
          <a:xfrm>
            <a:off x="4702938" y="435354"/>
            <a:ext cx="4114801" cy="430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tIns="45719" rIns="45719" bIns="45719">
            <a:spAutoFit/>
          </a:bodyPr>
          <a:lstStyle>
            <a:lvl1pPr defTabSz="457200">
              <a:lnSpc>
                <a:spcPct val="100000"/>
              </a:lnSpc>
              <a:spcBef>
                <a:spcPts val="0"/>
              </a:spcBef>
              <a:tabLst>
                <a:tab pos="5626100" algn="l"/>
              </a:tabLst>
              <a:defRPr sz="210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</a:lstStyle>
          <a:p>
            <a:pPr fontAlgn="base">
              <a:spcAft>
                <a:spcPct val="37000"/>
              </a:spcAft>
            </a:pPr>
            <a:endParaRPr sz="2200" dirty="0">
              <a:latin typeface="Pigiarniq" panose="020B0503040102020104" pitchFamily="34" charset="0"/>
            </a:endParaRPr>
          </a:p>
        </p:txBody>
      </p:sp>
      <p:sp>
        <p:nvSpPr>
          <p:cNvPr id="11" name="CIRNAC−ᑯᑦ ᐅᑯᓂᖓ ᑐᓂᓯᔪᕕᓃᑦ ᓄᓇᕗᑦ ᐃᒪᓕᕆᔨᒃᑯᑦ ᑲᑎᒪᔨᖏᓐᓄᑦ:…"/>
          <p:cNvSpPr txBox="1"/>
          <p:nvPr/>
        </p:nvSpPr>
        <p:spPr>
          <a:xfrm>
            <a:off x="4776046" y="1358806"/>
            <a:ext cx="3910755" cy="384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19" rIns="45719" bIns="45719">
            <a:spAutoFit/>
          </a:bodyPr>
          <a:lstStyle/>
          <a:p>
            <a:pPr defTabSz="457189" fontAlgn="base">
              <a:spcAft>
                <a:spcPts val="1800"/>
              </a:spcAft>
              <a:tabLst>
                <a:tab pos="5625959" algn="l"/>
              </a:tabLst>
              <a:defRPr sz="19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19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Euphemia"/>
              <a:cs typeface="Euphemia"/>
              <a:sym typeface="Euphemi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>
                <a:latin typeface="Arial"/>
              </a:rPr>
              <a:pPr>
                <a:defRPr/>
              </a:pPr>
              <a:t>4</a:t>
            </a:fld>
            <a:endParaRPr lang="en-CA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44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8625" y="1028701"/>
            <a:ext cx="3962400" cy="560070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Proposed amendment includes: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change Total Dissolved Solid thresholds for discharge to </a:t>
            </a:r>
            <a:r>
              <a:rPr lang="en-CA" sz="1800" dirty="0" err="1"/>
              <a:t>Meliadine</a:t>
            </a:r>
            <a:r>
              <a:rPr lang="en-CA" sz="1800" dirty="0"/>
              <a:t> Lake;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increase authorized annual freshwater consumption;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eliminate planned Waste Rock Storage Facility #2 to create additional laydown areas;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update waste management strategy;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construction of additional site and access roads; and </a:t>
            </a:r>
          </a:p>
          <a:p>
            <a:pPr>
              <a:spcAft>
                <a:spcPts val="0"/>
              </a:spcAft>
            </a:pPr>
            <a:r>
              <a:rPr lang="en-CA" sz="1800" dirty="0"/>
              <a:t>update Interim Closure and Reclamation Plan.</a:t>
            </a:r>
          </a:p>
          <a:p>
            <a:pPr marL="0" indent="0">
              <a:spcAft>
                <a:spcPts val="0"/>
              </a:spcAft>
              <a:buNone/>
            </a:pPr>
            <a:endParaRPr lang="en-CA" sz="1800" dirty="0"/>
          </a:p>
          <a:p>
            <a:pPr marL="0" indent="0">
              <a:spcAft>
                <a:spcPts val="0"/>
              </a:spcAft>
              <a:buNone/>
            </a:pPr>
            <a:r>
              <a:rPr lang="en-CA" sz="1800" dirty="0"/>
              <a:t>CIRNAC agrees scope of licence amendments described in Pre-hearing Conference Decision Report match application.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Licence Scope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5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1765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812" y="1166459"/>
            <a:ext cx="3962400" cy="4876801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Request authorization for increased water use to 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741,706 m</a:t>
            </a:r>
            <a:r>
              <a:rPr lang="en-CA" sz="1800" baseline="30000" dirty="0">
                <a:latin typeface="Arial" panose="020B0604020202020204" pitchFamily="34" charset="0"/>
                <a:ea typeface="Calibri" panose="020F0502020204030204" pitchFamily="34" charset="0"/>
              </a:rPr>
              <a:t>3</a:t>
            </a: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/year, and no significant changes to water management on site.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800" dirty="0"/>
              <a:t>CIRNAC</a:t>
            </a:r>
          </a:p>
          <a:p>
            <a:pPr>
              <a:spcAft>
                <a:spcPts val="300"/>
              </a:spcAft>
            </a:pPr>
            <a:r>
              <a:rPr lang="en-US" sz="1800" dirty="0"/>
              <a:t>noted potential changes to water management strategy, infrastructure and operations for waterline should it receive Nunavut Impact Review Board approval were not included (technical comment #6)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Use &amp;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6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7083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95402"/>
            <a:ext cx="4114800" cy="4876801"/>
          </a:xfrm>
        </p:spPr>
        <p:txBody>
          <a:bodyPr>
            <a:norm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CA" sz="1800" dirty="0"/>
              <a:t>Water balance and two water quality models for Total Dissolved Solids loading were provided.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/>
              <a:t>CIRNAC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requested clarifications on water treatment thresholds and water diversions (technical comment #3)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requested explanations on model differences and source of Total Dissolved Solids on “rest of site”</a:t>
            </a:r>
          </a:p>
          <a:p>
            <a:pPr>
              <a:spcAft>
                <a:spcPts val="300"/>
              </a:spcAft>
            </a:pPr>
            <a:r>
              <a:rPr lang="en-CA" sz="1800" dirty="0"/>
              <a:t>recommends adding a condition to provide further information on Total Dissolved Solids sources and management from “rest of site”, undertaking additional site monitoring and sampling if necessary</a:t>
            </a:r>
            <a:endParaRPr lang="en-US" sz="1800" dirty="0"/>
          </a:p>
          <a:p>
            <a:pPr marL="0" indent="0">
              <a:spcAft>
                <a:spcPts val="1000"/>
              </a:spcAft>
              <a:buNone/>
            </a:pP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4067" y="685800"/>
            <a:ext cx="4041775" cy="685800"/>
          </a:xfrm>
        </p:spPr>
        <p:txBody>
          <a:bodyPr/>
          <a:lstStyle/>
          <a:p>
            <a:r>
              <a:rPr lang="fr-CA" dirty="0"/>
              <a:t> 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521906" y="1237459"/>
            <a:ext cx="4346579" cy="4383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 bwMode="auto">
          <a:xfrm>
            <a:off x="476251" y="523875"/>
            <a:ext cx="404018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37000"/>
              </a:spcAft>
              <a:buNone/>
              <a:tabLst>
                <a:tab pos="5715000" algn="l"/>
              </a:tabLst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2000" b="1">
                <a:solidFill>
                  <a:srgbClr val="000000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800" b="1">
                <a:solidFill>
                  <a:srgbClr val="000000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0"/>
              </a:spcBef>
              <a:spcAft>
                <a:spcPct val="35000"/>
              </a:spcAft>
              <a:buNone/>
              <a:tabLst>
                <a:tab pos="5715000" algn="l"/>
              </a:tabLst>
              <a:defRPr sz="1600" b="1">
                <a:solidFill>
                  <a:srgbClr val="000000"/>
                </a:solidFill>
                <a:latin typeface="+mn-lt"/>
              </a:defRPr>
            </a:lvl4pPr>
            <a:lvl5pPr marL="1828800" indent="0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5pPr>
            <a:lvl6pPr marL="22860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6pPr>
            <a:lvl7pPr marL="27432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7pPr>
            <a:lvl8pPr marL="32004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8pPr>
            <a:lvl9pPr marL="3657600" indent="0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None/>
              <a:tabLst>
                <a:tab pos="5715000" algn="l"/>
              </a:tabLst>
              <a:defRPr sz="16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kern="0" dirty="0">
                <a:latin typeface="Arial"/>
              </a:rPr>
              <a:t>Water Balance &amp; Water Quality Model &amp; Predictions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7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6942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1" y="523875"/>
            <a:ext cx="4040188" cy="762001"/>
          </a:xfrm>
        </p:spPr>
        <p:txBody>
          <a:bodyPr anchor="t">
            <a:normAutofit fontScale="92500" lnSpcReduction="10000"/>
          </a:bodyPr>
          <a:lstStyle/>
          <a:p>
            <a:r>
              <a:rPr lang="en-US" dirty="0"/>
              <a:t>Wastewater Management &amp; Treatment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1" y="1191751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Plans for a  waterline to move wastewater from site to Melvin Bay are currently under review by the Nunavut Impact Review Board.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8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800" dirty="0">
                <a:latin typeface="Arial" panose="020B0604020202020204" pitchFamily="34" charset="0"/>
                <a:ea typeface="Calibri" panose="020F0502020204030204" pitchFamily="34" charset="0"/>
              </a:rPr>
              <a:t>Waterline is included in reclamation cost estimate of water licence amendment.</a:t>
            </a:r>
            <a:endParaRPr lang="en-US" sz="2200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469001" y="1428270"/>
            <a:ext cx="4346579" cy="4820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sz="20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8</a:t>
            </a:fld>
            <a:endParaRPr lang="en-US"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043580"/>
            <a:ext cx="7010400" cy="18144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9200" y="6249557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FFFFFF"/>
                </a:solidFill>
                <a:latin typeface="Arial"/>
              </a:rPr>
              <a:t>Containment</a:t>
            </a:r>
            <a:r>
              <a:rPr lang="fr-CA" dirty="0">
                <a:solidFill>
                  <a:srgbClr val="FFFFFF"/>
                </a:solidFill>
                <a:latin typeface="Arial"/>
              </a:rPr>
              <a:t> Pond #1</a:t>
            </a:r>
          </a:p>
        </p:txBody>
      </p:sp>
    </p:spTree>
    <p:extLst>
      <p:ext uri="{BB962C8B-B14F-4D97-AF65-F5344CB8AC3E}">
        <p14:creationId xmlns:p14="http://schemas.microsoft.com/office/powerpoint/2010/main" val="421477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442" y="449281"/>
            <a:ext cx="4040188" cy="762001"/>
          </a:xfrm>
        </p:spPr>
        <p:txBody>
          <a:bodyPr anchor="t">
            <a:normAutofit fontScale="85000" lnSpcReduction="20000"/>
          </a:bodyPr>
          <a:lstStyle/>
          <a:p>
            <a:pPr>
              <a:spcAft>
                <a:spcPts val="0"/>
              </a:spcAft>
            </a:pPr>
            <a:r>
              <a:rPr lang="en-US" dirty="0"/>
              <a:t>Requested Effluent Quality Limits for Total Dissolved Solids (TDS)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41" y="1143004"/>
            <a:ext cx="3733800" cy="4952999"/>
          </a:xfrm>
        </p:spPr>
        <p:txBody>
          <a:bodyPr>
            <a:no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en-US" sz="1600" dirty="0"/>
              <a:t>Request to increase discharge criteria to </a:t>
            </a:r>
            <a:r>
              <a:rPr lang="en-US" sz="1600" dirty="0" err="1"/>
              <a:t>Meliadine</a:t>
            </a:r>
            <a:r>
              <a:rPr lang="en-US" sz="1600" dirty="0"/>
              <a:t> Lake from </a:t>
            </a:r>
            <a:r>
              <a:rPr lang="en-CA" sz="1600" dirty="0">
                <a:latin typeface="Arial" panose="020B0604020202020204" pitchFamily="34" charset="0"/>
                <a:ea typeface="Calibri" panose="020F0502020204030204" pitchFamily="34" charset="0"/>
              </a:rPr>
              <a:t>1 400 mg/L to 3 500 mg/L for maximum average and 5 000 mg/L for maximum grab sample.</a:t>
            </a:r>
          </a:p>
          <a:p>
            <a:pPr marL="0" indent="0">
              <a:spcAft>
                <a:spcPts val="300"/>
              </a:spcAft>
              <a:buNone/>
            </a:pPr>
            <a:endParaRPr lang="en-CA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CA" sz="1600" dirty="0">
                <a:latin typeface="Arial" panose="020B0604020202020204" pitchFamily="34" charset="0"/>
              </a:rPr>
              <a:t>CIRNAC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requested clarifications in technical comments #1 &amp; #5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supports objective of minimizing discharging effluent to </a:t>
            </a:r>
            <a:r>
              <a:rPr lang="en-CA" sz="1600" dirty="0" err="1">
                <a:latin typeface="Arial" panose="020B0604020202020204" pitchFamily="34" charset="0"/>
              </a:rPr>
              <a:t>Meliadine</a:t>
            </a:r>
            <a:r>
              <a:rPr lang="en-CA" sz="1600" dirty="0">
                <a:latin typeface="Arial" panose="020B0604020202020204" pitchFamily="34" charset="0"/>
              </a:rPr>
              <a:t> Lake</a:t>
            </a:r>
          </a:p>
          <a:p>
            <a:pPr>
              <a:spcAft>
                <a:spcPts val="300"/>
              </a:spcAft>
            </a:pPr>
            <a:r>
              <a:rPr lang="en-CA" sz="1600" dirty="0">
                <a:latin typeface="Arial" panose="020B0604020202020204" pitchFamily="34" charset="0"/>
              </a:rPr>
              <a:t>defers to Environment and Climate Change Canada and the </a:t>
            </a:r>
            <a:r>
              <a:rPr lang="en-CA" sz="1600" dirty="0" err="1">
                <a:latin typeface="Arial" panose="020B0604020202020204" pitchFamily="34" charset="0"/>
              </a:rPr>
              <a:t>Kivalliq</a:t>
            </a:r>
            <a:r>
              <a:rPr lang="en-CA" sz="1600" dirty="0">
                <a:latin typeface="Arial" panose="020B0604020202020204" pitchFamily="34" charset="0"/>
              </a:rPr>
              <a:t> Inuit Association for determining limits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27619" y="-614503"/>
            <a:ext cx="4346575" cy="38401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 </a:t>
            </a:r>
            <a:endParaRPr lang="fr-CA" sz="2000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469001" y="449280"/>
            <a:ext cx="4399484" cy="685803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 marL="0" indent="0" algn="l" defTabSz="421172" rtl="0" eaLnBrk="0" fontAlgn="base" hangingPunct="0">
              <a:spcBef>
                <a:spcPts val="0"/>
              </a:spcBef>
              <a:spcAft>
                <a:spcPct val="37000"/>
              </a:spcAft>
              <a:buSzTx/>
              <a:buNone/>
              <a:tabLst>
                <a:tab pos="5168900" algn="l"/>
              </a:tabLst>
              <a:defRPr sz="1960" b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lvl1pPr>
            <a:lvl2pPr marL="382588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600">
                <a:solidFill>
                  <a:srgbClr val="000000"/>
                </a:solidFill>
                <a:latin typeface="+mn-lt"/>
              </a:defRPr>
            </a:lvl2pPr>
            <a:lvl3pPr marL="574675" indent="-190500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400">
                <a:solidFill>
                  <a:srgbClr val="000000"/>
                </a:solidFill>
                <a:latin typeface="+mn-lt"/>
              </a:defRPr>
            </a:lvl3pPr>
            <a:lvl4pPr marL="771525" indent="-195263" algn="l" rtl="0" eaLnBrk="0" fontAlgn="base" hangingPunct="0">
              <a:spcBef>
                <a:spcPct val="0"/>
              </a:spcBef>
              <a:spcAft>
                <a:spcPct val="35000"/>
              </a:spcAft>
              <a:buChar char="–"/>
              <a:tabLst>
                <a:tab pos="5715000" algn="l"/>
              </a:tabLst>
              <a:defRPr sz="1200">
                <a:solidFill>
                  <a:srgbClr val="000000"/>
                </a:solidFill>
                <a:latin typeface="+mn-lt"/>
              </a:defRPr>
            </a:lvl4pPr>
            <a:lvl5pPr marL="960438" indent="-187325" algn="l" rtl="0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5pPr>
            <a:lvl6pPr marL="14176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6pPr>
            <a:lvl7pPr marL="18748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7pPr>
            <a:lvl8pPr marL="23320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8pPr>
            <a:lvl9pPr marL="2789238" indent="-187325" algn="l" rtl="0" fontAlgn="base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har char="–"/>
              <a:tabLst>
                <a:tab pos="5715000" algn="l"/>
              </a:tabLst>
              <a:defRPr sz="1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u-Cans-CA" sz="2200" kern="0" dirty="0">
              <a:latin typeface="Pigiarniq" panose="020B0503040102020104" pitchFamily="34" charset="0"/>
            </a:endParaRPr>
          </a:p>
        </p:txBody>
      </p:sp>
      <p:sp>
        <p:nvSpPr>
          <p:cNvPr id="11" name="Content Placeholder 5"/>
          <p:cNvSpPr txBox="1"/>
          <p:nvPr/>
        </p:nvSpPr>
        <p:spPr>
          <a:xfrm>
            <a:off x="4634006" y="381003"/>
            <a:ext cx="4256183" cy="4238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defTabSz="457189" fontAlgn="base">
              <a:spcAft>
                <a:spcPts val="300"/>
              </a:spcAft>
              <a:tabLst>
                <a:tab pos="5625959" algn="l"/>
              </a:tabLst>
              <a:defRPr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Euphemia"/>
                <a:ea typeface="Euphemia"/>
                <a:cs typeface="Euphemia"/>
                <a:sym typeface="Euphemia"/>
              </a:defRPr>
            </a:pPr>
            <a:endParaRPr lang="iu-Cans-CA" sz="22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Pigiarniq" panose="020B0503040102020104" pitchFamily="34" charset="0"/>
              <a:ea typeface="Helvetica Neue"/>
              <a:cs typeface="Helvetica Neue"/>
              <a:sym typeface="Euphem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8"/>
          <a:stretch/>
        </p:blipFill>
        <p:spPr>
          <a:xfrm>
            <a:off x="1143000" y="4788778"/>
            <a:ext cx="7162800" cy="2069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3" y="6260068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>
                <a:solidFill>
                  <a:srgbClr val="000066"/>
                </a:solidFill>
                <a:latin typeface="Arial"/>
              </a:rPr>
              <a:t>Discharge</a:t>
            </a:r>
            <a:r>
              <a:rPr lang="fr-CA" dirty="0">
                <a:solidFill>
                  <a:srgbClr val="000066"/>
                </a:solidFill>
                <a:latin typeface="Arial"/>
              </a:rPr>
              <a:t> pipeline to </a:t>
            </a:r>
            <a:r>
              <a:rPr lang="fr-CA" dirty="0" err="1">
                <a:solidFill>
                  <a:srgbClr val="000066"/>
                </a:solidFill>
                <a:latin typeface="Arial"/>
              </a:rPr>
              <a:t>Meliadine</a:t>
            </a:r>
            <a:r>
              <a:rPr lang="fr-CA" dirty="0">
                <a:solidFill>
                  <a:srgbClr val="000066"/>
                </a:solidFill>
                <a:latin typeface="Arial"/>
              </a:rPr>
              <a:t> Lake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11A52-F43C-4C30-A158-C802C0F8EA5C}" type="slidenum">
              <a:rPr lang="en-US">
                <a:latin typeface="Arial"/>
              </a:rPr>
              <a:pPr/>
              <a:t>9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5100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_white">
  <a:themeElements>
    <a:clrScheme name="Standard_white 1">
      <a:dk1>
        <a:srgbClr val="000066"/>
      </a:dk1>
      <a:lt1>
        <a:srgbClr val="E5E5CC"/>
      </a:lt1>
      <a:dk2>
        <a:srgbClr val="000066"/>
      </a:dk2>
      <a:lt2>
        <a:srgbClr val="E5E5CC"/>
      </a:lt2>
      <a:accent1>
        <a:srgbClr val="009999"/>
      </a:accent1>
      <a:accent2>
        <a:srgbClr val="FFCC00"/>
      </a:accent2>
      <a:accent3>
        <a:srgbClr val="F0F0E2"/>
      </a:accent3>
      <a:accent4>
        <a:srgbClr val="000056"/>
      </a:accent4>
      <a:accent5>
        <a:srgbClr val="AACACA"/>
      </a:accent5>
      <a:accent6>
        <a:srgbClr val="E7B900"/>
      </a:accent6>
      <a:hlink>
        <a:srgbClr val="003399"/>
      </a:hlink>
      <a:folHlink>
        <a:srgbClr val="336699"/>
      </a:folHlink>
    </a:clrScheme>
    <a:fontScheme name="Standard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E5CC"/>
        </a:solidFill>
        <a:ln w="25400" cap="flat" cmpd="sng" algn="ctr">
          <a:solidFill>
            <a:srgbClr val="00006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190500" marR="0" indent="-190500" algn="l" defTabSz="914400" rtl="0" eaLnBrk="1" fontAlgn="base" latinLnBrk="0" hangingPunct="1">
          <a:lnSpc>
            <a:spcPct val="90000"/>
          </a:lnSpc>
          <a:spcBef>
            <a:spcPct val="0"/>
          </a:spcBef>
          <a:spcAft>
            <a:spcPct val="37000"/>
          </a:spcAft>
          <a:buClrTx/>
          <a:buSzTx/>
          <a:buFontTx/>
          <a:buNone/>
          <a:tabLst>
            <a:tab pos="5715000" algn="l"/>
          </a:tabLst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_white 1">
        <a:dk1>
          <a:srgbClr val="000066"/>
        </a:dk1>
        <a:lt1>
          <a:srgbClr val="E5E5CC"/>
        </a:lt1>
        <a:dk2>
          <a:srgbClr val="000066"/>
        </a:dk2>
        <a:lt2>
          <a:srgbClr val="E5E5CC"/>
        </a:lt2>
        <a:accent1>
          <a:srgbClr val="009999"/>
        </a:accent1>
        <a:accent2>
          <a:srgbClr val="FFCC00"/>
        </a:accent2>
        <a:accent3>
          <a:srgbClr val="F0F0E2"/>
        </a:accent3>
        <a:accent4>
          <a:srgbClr val="000056"/>
        </a:accent4>
        <a:accent5>
          <a:srgbClr val="AACACA"/>
        </a:accent5>
        <a:accent6>
          <a:srgbClr val="E7B900"/>
        </a:accent6>
        <a:hlink>
          <a:srgbClr val="003399"/>
        </a:hlink>
        <a:folHlink>
          <a:srgbClr val="33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934</Words>
  <Application>Microsoft Office PowerPoint</Application>
  <PresentationFormat>On-screen Show (4:3)</PresentationFormat>
  <Paragraphs>156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Calibri</vt:lpstr>
      <vt:lpstr>Calibri Light</vt:lpstr>
      <vt:lpstr>Euphemia</vt:lpstr>
      <vt:lpstr>Helvetica</vt:lpstr>
      <vt:lpstr>Helvetica Neue</vt:lpstr>
      <vt:lpstr>Pigiarniq</vt:lpstr>
      <vt:lpstr>Pigiarniq Light</vt:lpstr>
      <vt:lpstr>Verdana</vt:lpstr>
      <vt:lpstr>Office Theme</vt:lpstr>
      <vt:lpstr>1_Standard_white</vt:lpstr>
      <vt:lpstr>PowerPoint Presentation</vt:lpstr>
      <vt:lpstr>Outline</vt:lpstr>
      <vt:lpstr>Roles and responsibilities</vt:lpstr>
      <vt:lpstr>Contributions to Application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RCAANC-CIRNAC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Anne Forté</dc:creator>
  <cp:lastModifiedBy>Sarah Anne Forté</cp:lastModifiedBy>
  <cp:revision>3</cp:revision>
  <dcterms:created xsi:type="dcterms:W3CDTF">2021-03-16T13:09:58Z</dcterms:created>
  <dcterms:modified xsi:type="dcterms:W3CDTF">2021-03-17T22:03:36Z</dcterms:modified>
</cp:coreProperties>
</file>