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5"/>
  </p:sldMasterIdLst>
  <p:sldIdLst>
    <p:sldId id="276" r:id="rId6"/>
    <p:sldId id="355" r:id="rId7"/>
    <p:sldId id="278" r:id="rId8"/>
    <p:sldId id="280" r:id="rId9"/>
    <p:sldId id="381" r:id="rId10"/>
    <p:sldId id="383" r:id="rId11"/>
    <p:sldId id="382" r:id="rId12"/>
    <p:sldId id="398" r:id="rId13"/>
    <p:sldId id="399" r:id="rId14"/>
    <p:sldId id="370" r:id="rId15"/>
    <p:sldId id="406" r:id="rId16"/>
    <p:sldId id="408" r:id="rId17"/>
    <p:sldId id="410" r:id="rId18"/>
    <p:sldId id="411" r:id="rId19"/>
    <p:sldId id="412" r:id="rId20"/>
    <p:sldId id="405" r:id="rId21"/>
    <p:sldId id="407" r:id="rId22"/>
    <p:sldId id="357" r:id="rId23"/>
    <p:sldId id="401" r:id="rId24"/>
    <p:sldId id="402" r:id="rId25"/>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eil Hutchinson" initials="NH" lastIdx="6" clrIdx="0"/>
  <p:cmAuthor id="1" name="D. Bruce Stewart" initials="" lastIdx="4" clrIdx="1"/>
  <p:cmAuthor id="2" name="Richard Nesbitt" initials="RAN" lastIdx="5" clrIdx="2"/>
  <p:cmAuthor id="3" name="Richard Nesbitt" initials="RN" lastIdx="1" clrIdx="3">
    <p:extLst>
      <p:ext uri="{19B8F6BF-5375-455C-9EA6-DF929625EA0E}">
        <p15:presenceInfo xmlns:p15="http://schemas.microsoft.com/office/powerpoint/2012/main" userId="S::richard.nesbitt@environmentalsciences.ca::44893b61-f974-41af-84f3-719ae9a39a27" providerId="AD"/>
      </p:ext>
    </p:extLst>
  </p:cmAuthor>
  <p:cmAuthor id="4" name="King, Jennifer" initials="KJ" lastIdx="6" clrIdx="4">
    <p:extLst>
      <p:ext uri="{19B8F6BF-5375-455C-9EA6-DF929625EA0E}">
        <p15:presenceInfo xmlns:p15="http://schemas.microsoft.com/office/powerpoint/2012/main" userId="S-1-5-21-1342010864-269568157-1520766640-8193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000000-0000-0000-0000-000000000000}" v="120" dt="2021-03-17T19:33:57.198"/>
    <p1510:client id="{5CA52F8F-8E42-F423-FA78-3D279554F070}" v="432" dt="2021-03-17T18:55:37.641"/>
    <p1510:client id="{83664347-1FB5-E315-E71E-531D7CD3C2A6}" v="1092" dt="2021-03-17T04:16:34.579"/>
    <p1510:client id="{B45F862A-A575-4498-904D-7C65B363AF8D}" v="106" dt="2021-03-17T19:48:44.4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159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8BE63-196D-4F5C-805F-198EF9BC955F}"/>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CA"/>
          </a:p>
        </p:txBody>
      </p:sp>
      <p:sp>
        <p:nvSpPr>
          <p:cNvPr id="3" name="Subtitle 2">
            <a:extLst>
              <a:ext uri="{FF2B5EF4-FFF2-40B4-BE49-F238E27FC236}">
                <a16:creationId xmlns:a16="http://schemas.microsoft.com/office/drawing/2014/main" id="{C8D2E2F4-062D-42B7-B0A9-64B2584FF6AD}"/>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32BEDF01-85C7-414E-AC86-7B86630A7155}"/>
              </a:ext>
            </a:extLst>
          </p:cNvPr>
          <p:cNvSpPr>
            <a:spLocks noGrp="1"/>
          </p:cNvSpPr>
          <p:nvPr>
            <p:ph type="dt" sz="half" idx="10"/>
          </p:nvPr>
        </p:nvSpPr>
        <p:spPr/>
        <p:txBody>
          <a:bodyPr/>
          <a:lstStyle/>
          <a:p>
            <a:fld id="{685669E1-EC83-43FF-9D77-228C18DFD004}" type="datetimeFigureOut">
              <a:rPr lang="en-CA" smtClean="0"/>
              <a:pPr/>
              <a:t>21-03-17</a:t>
            </a:fld>
            <a:endParaRPr lang="en-CA"/>
          </a:p>
        </p:txBody>
      </p:sp>
      <p:sp>
        <p:nvSpPr>
          <p:cNvPr id="5" name="Footer Placeholder 4">
            <a:extLst>
              <a:ext uri="{FF2B5EF4-FFF2-40B4-BE49-F238E27FC236}">
                <a16:creationId xmlns:a16="http://schemas.microsoft.com/office/drawing/2014/main" id="{01D7345F-F47E-44F6-83BB-507554A41C2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61559FE-43A1-4D0C-9D79-DB50F845D060}"/>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687673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D2930-A37B-4C55-949A-CDF822303128}"/>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6D9C43C-AB8B-4652-8997-D127B65412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E144958-A1F5-4867-BB8D-C434F290D6F7}"/>
              </a:ext>
            </a:extLst>
          </p:cNvPr>
          <p:cNvSpPr>
            <a:spLocks noGrp="1"/>
          </p:cNvSpPr>
          <p:nvPr>
            <p:ph type="dt" sz="half" idx="10"/>
          </p:nvPr>
        </p:nvSpPr>
        <p:spPr/>
        <p:txBody>
          <a:bodyPr/>
          <a:lstStyle/>
          <a:p>
            <a:fld id="{685669E1-EC83-43FF-9D77-228C18DFD004}" type="datetimeFigureOut">
              <a:rPr lang="en-CA" smtClean="0"/>
              <a:pPr/>
              <a:t>21-03-17</a:t>
            </a:fld>
            <a:endParaRPr lang="en-CA"/>
          </a:p>
        </p:txBody>
      </p:sp>
      <p:sp>
        <p:nvSpPr>
          <p:cNvPr id="5" name="Footer Placeholder 4">
            <a:extLst>
              <a:ext uri="{FF2B5EF4-FFF2-40B4-BE49-F238E27FC236}">
                <a16:creationId xmlns:a16="http://schemas.microsoft.com/office/drawing/2014/main" id="{BEB030C3-7352-454C-ACD4-458C2157192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301554B-A06A-41A3-9BF7-EFD9CFD8B64B}"/>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1097338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6C1A05-50B7-4476-B7AA-131B501D5388}"/>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14EC6A5B-25DA-4A80-9D60-D13C5CB30D4A}"/>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B11BB5-A4EA-43F4-8A2B-D1D0297A717D}"/>
              </a:ext>
            </a:extLst>
          </p:cNvPr>
          <p:cNvSpPr>
            <a:spLocks noGrp="1"/>
          </p:cNvSpPr>
          <p:nvPr>
            <p:ph type="dt" sz="half" idx="10"/>
          </p:nvPr>
        </p:nvSpPr>
        <p:spPr/>
        <p:txBody>
          <a:bodyPr/>
          <a:lstStyle/>
          <a:p>
            <a:fld id="{685669E1-EC83-43FF-9D77-228C18DFD004}" type="datetimeFigureOut">
              <a:rPr lang="en-CA" smtClean="0"/>
              <a:pPr/>
              <a:t>21-03-17</a:t>
            </a:fld>
            <a:endParaRPr lang="en-CA"/>
          </a:p>
        </p:txBody>
      </p:sp>
      <p:sp>
        <p:nvSpPr>
          <p:cNvPr id="5" name="Footer Placeholder 4">
            <a:extLst>
              <a:ext uri="{FF2B5EF4-FFF2-40B4-BE49-F238E27FC236}">
                <a16:creationId xmlns:a16="http://schemas.microsoft.com/office/drawing/2014/main" id="{40C0808F-52F6-4527-A707-364CD1621168}"/>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672896B-787C-4DB0-964B-A5E622816AB3}"/>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3733796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2CA17-9C23-4143-BD84-BCCC10D15AC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88913DE2-34DE-4769-9C58-4131D47CE2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66C93C-B598-4760-9607-9BC098941275}"/>
              </a:ext>
            </a:extLst>
          </p:cNvPr>
          <p:cNvSpPr>
            <a:spLocks noGrp="1"/>
          </p:cNvSpPr>
          <p:nvPr>
            <p:ph type="dt" sz="half" idx="10"/>
          </p:nvPr>
        </p:nvSpPr>
        <p:spPr/>
        <p:txBody>
          <a:bodyPr/>
          <a:lstStyle/>
          <a:p>
            <a:fld id="{685669E1-EC83-43FF-9D77-228C18DFD004}" type="datetimeFigureOut">
              <a:rPr lang="en-CA" smtClean="0"/>
              <a:pPr/>
              <a:t>21-03-17</a:t>
            </a:fld>
            <a:endParaRPr lang="en-CA"/>
          </a:p>
        </p:txBody>
      </p:sp>
      <p:sp>
        <p:nvSpPr>
          <p:cNvPr id="5" name="Footer Placeholder 4">
            <a:extLst>
              <a:ext uri="{FF2B5EF4-FFF2-40B4-BE49-F238E27FC236}">
                <a16:creationId xmlns:a16="http://schemas.microsoft.com/office/drawing/2014/main" id="{51E8C1ED-C7CB-45F5-9ADB-A99DBE27DE4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5AB1063-B006-438E-8CAE-00EFA6507F95}"/>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556178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FBB41-54F3-47BD-80B8-A2B66D1C0E7F}"/>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485A415-FC41-4EE3-AA35-3CE8B1718F7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88F6C4-4AC1-4204-8FA0-C8F3C28FE0CC}"/>
              </a:ext>
            </a:extLst>
          </p:cNvPr>
          <p:cNvSpPr>
            <a:spLocks noGrp="1"/>
          </p:cNvSpPr>
          <p:nvPr>
            <p:ph type="dt" sz="half" idx="10"/>
          </p:nvPr>
        </p:nvSpPr>
        <p:spPr/>
        <p:txBody>
          <a:bodyPr/>
          <a:lstStyle/>
          <a:p>
            <a:fld id="{685669E1-EC83-43FF-9D77-228C18DFD004}" type="datetimeFigureOut">
              <a:rPr lang="en-CA" smtClean="0"/>
              <a:pPr/>
              <a:t>21-03-17</a:t>
            </a:fld>
            <a:endParaRPr lang="en-CA"/>
          </a:p>
        </p:txBody>
      </p:sp>
      <p:sp>
        <p:nvSpPr>
          <p:cNvPr id="5" name="Footer Placeholder 4">
            <a:extLst>
              <a:ext uri="{FF2B5EF4-FFF2-40B4-BE49-F238E27FC236}">
                <a16:creationId xmlns:a16="http://schemas.microsoft.com/office/drawing/2014/main" id="{388E75EE-FD83-4AA9-98F8-3861DD0E1A1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3E9CAE1-9A00-4214-A4B0-795A8957193A}"/>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624987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FA731-7EDE-4082-8477-B52E937ED43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2552FBF-656C-4184-ABB7-3B0A3500F10B}"/>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BD6BB5F4-DFEF-4943-97D7-BDD254B5F9F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827E2A09-12CE-413A-8EC4-A80A097A0F55}"/>
              </a:ext>
            </a:extLst>
          </p:cNvPr>
          <p:cNvSpPr>
            <a:spLocks noGrp="1"/>
          </p:cNvSpPr>
          <p:nvPr>
            <p:ph type="dt" sz="half" idx="10"/>
          </p:nvPr>
        </p:nvSpPr>
        <p:spPr/>
        <p:txBody>
          <a:bodyPr/>
          <a:lstStyle/>
          <a:p>
            <a:fld id="{685669E1-EC83-43FF-9D77-228C18DFD004}" type="datetimeFigureOut">
              <a:rPr lang="en-CA" smtClean="0"/>
              <a:pPr/>
              <a:t>21-03-17</a:t>
            </a:fld>
            <a:endParaRPr lang="en-CA"/>
          </a:p>
        </p:txBody>
      </p:sp>
      <p:sp>
        <p:nvSpPr>
          <p:cNvPr id="6" name="Footer Placeholder 5">
            <a:extLst>
              <a:ext uri="{FF2B5EF4-FFF2-40B4-BE49-F238E27FC236}">
                <a16:creationId xmlns:a16="http://schemas.microsoft.com/office/drawing/2014/main" id="{133ADCA5-EF4A-4BF4-B06C-B82A52B1F865}"/>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6692B25A-23BA-4BC8-B817-5A49F88AA225}"/>
              </a:ext>
            </a:extLst>
          </p:cNvPr>
          <p:cNvSpPr>
            <a:spLocks noGrp="1"/>
          </p:cNvSpPr>
          <p:nvPr>
            <p:ph type="sldNum" sz="quarter" idx="12"/>
          </p:nvPr>
        </p:nvSpPr>
        <p:spPr/>
        <p:txBody>
          <a:bodyPr/>
          <a:lstStyle/>
          <a:p>
            <a:fld id="{D9FAE8C0-9948-43F5-9300-02EF804D2C73}" type="slidenum">
              <a:rPr lang="en-CA" smtClean="0"/>
              <a:pPr/>
              <a:t>‹#›</a:t>
            </a:fld>
            <a:endParaRPr lang="en-CA"/>
          </a:p>
        </p:txBody>
      </p:sp>
      <p:pic>
        <p:nvPicPr>
          <p:cNvPr id="8" name="Picture 7" descr="kiacolour">
            <a:extLst>
              <a:ext uri="{FF2B5EF4-FFF2-40B4-BE49-F238E27FC236}">
                <a16:creationId xmlns:a16="http://schemas.microsoft.com/office/drawing/2014/main" id="{9B2624A0-AF3A-4D0B-8A25-6A90650A5572}"/>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1218" y="34607"/>
            <a:ext cx="992782" cy="802105"/>
          </a:xfrm>
          <a:prstGeom prst="rect">
            <a:avLst/>
          </a:prstGeom>
          <a:noFill/>
        </p:spPr>
      </p:pic>
    </p:spTree>
    <p:extLst>
      <p:ext uri="{BB962C8B-B14F-4D97-AF65-F5344CB8AC3E}">
        <p14:creationId xmlns:p14="http://schemas.microsoft.com/office/powerpoint/2010/main" val="3281415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CE4AB-1D4D-4748-8005-55DB334D0C8B}"/>
              </a:ext>
            </a:extLst>
          </p:cNvPr>
          <p:cNvSpPr>
            <a:spLocks noGrp="1"/>
          </p:cNvSpPr>
          <p:nvPr>
            <p:ph type="title"/>
          </p:nvPr>
        </p:nvSpPr>
        <p:spPr>
          <a:xfrm>
            <a:off x="629841" y="365126"/>
            <a:ext cx="78867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2FDC01DE-E204-48D8-A85D-B83D96CA17A6}"/>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C6ABA89-A9CC-4B40-A7F3-0DF14FE3DB8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59750DA-8034-4564-8B9A-F33B7F17410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4B64A26-E64F-4D09-AB11-50596429DEF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55A9930B-CD2C-4C9D-9FDF-8A2BCA87D44B}"/>
              </a:ext>
            </a:extLst>
          </p:cNvPr>
          <p:cNvSpPr>
            <a:spLocks noGrp="1"/>
          </p:cNvSpPr>
          <p:nvPr>
            <p:ph type="dt" sz="half" idx="10"/>
          </p:nvPr>
        </p:nvSpPr>
        <p:spPr/>
        <p:txBody>
          <a:bodyPr/>
          <a:lstStyle/>
          <a:p>
            <a:fld id="{685669E1-EC83-43FF-9D77-228C18DFD004}" type="datetimeFigureOut">
              <a:rPr lang="en-CA" smtClean="0"/>
              <a:pPr/>
              <a:t>21-03-17</a:t>
            </a:fld>
            <a:endParaRPr lang="en-CA"/>
          </a:p>
        </p:txBody>
      </p:sp>
      <p:sp>
        <p:nvSpPr>
          <p:cNvPr id="8" name="Footer Placeholder 7">
            <a:extLst>
              <a:ext uri="{FF2B5EF4-FFF2-40B4-BE49-F238E27FC236}">
                <a16:creationId xmlns:a16="http://schemas.microsoft.com/office/drawing/2014/main" id="{B13DC75D-6240-4186-9C87-EE42855545B6}"/>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F8F11802-E793-40DC-AAC5-7311776E1C92}"/>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3588454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C1D9C-226D-4566-8EE9-F4ABF700EC2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C8D6AB50-3190-4061-887E-1C1BE436C920}"/>
              </a:ext>
            </a:extLst>
          </p:cNvPr>
          <p:cNvSpPr>
            <a:spLocks noGrp="1"/>
          </p:cNvSpPr>
          <p:nvPr>
            <p:ph type="dt" sz="half" idx="10"/>
          </p:nvPr>
        </p:nvSpPr>
        <p:spPr/>
        <p:txBody>
          <a:bodyPr/>
          <a:lstStyle/>
          <a:p>
            <a:fld id="{685669E1-EC83-43FF-9D77-228C18DFD004}" type="datetimeFigureOut">
              <a:rPr lang="en-CA" smtClean="0"/>
              <a:pPr/>
              <a:t>21-03-17</a:t>
            </a:fld>
            <a:endParaRPr lang="en-CA"/>
          </a:p>
        </p:txBody>
      </p:sp>
      <p:sp>
        <p:nvSpPr>
          <p:cNvPr id="4" name="Footer Placeholder 3">
            <a:extLst>
              <a:ext uri="{FF2B5EF4-FFF2-40B4-BE49-F238E27FC236}">
                <a16:creationId xmlns:a16="http://schemas.microsoft.com/office/drawing/2014/main" id="{7D6907E5-CFA5-4660-A914-1E69A0366EFA}"/>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8064EE71-9AD4-4F84-B456-862975EFD30A}"/>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1651941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A58864-4E68-43B6-BAA0-E110BFD7E2F8}"/>
              </a:ext>
            </a:extLst>
          </p:cNvPr>
          <p:cNvSpPr>
            <a:spLocks noGrp="1"/>
          </p:cNvSpPr>
          <p:nvPr>
            <p:ph type="dt" sz="half" idx="10"/>
          </p:nvPr>
        </p:nvSpPr>
        <p:spPr/>
        <p:txBody>
          <a:bodyPr/>
          <a:lstStyle/>
          <a:p>
            <a:fld id="{685669E1-EC83-43FF-9D77-228C18DFD004}" type="datetimeFigureOut">
              <a:rPr lang="en-CA" smtClean="0"/>
              <a:pPr/>
              <a:t>21-03-17</a:t>
            </a:fld>
            <a:endParaRPr lang="en-CA"/>
          </a:p>
        </p:txBody>
      </p:sp>
      <p:sp>
        <p:nvSpPr>
          <p:cNvPr id="3" name="Footer Placeholder 2">
            <a:extLst>
              <a:ext uri="{FF2B5EF4-FFF2-40B4-BE49-F238E27FC236}">
                <a16:creationId xmlns:a16="http://schemas.microsoft.com/office/drawing/2014/main" id="{388C71F0-C7C9-40EF-8F87-D19D3227155B}"/>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4A25DA9-B1D1-45AA-AD2C-83FADAC4C30A}"/>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693504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FE55E-21A7-4985-B4E9-B8891AB9539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920C4EFF-2A00-44C9-8802-E02C657413BF}"/>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A6EF20B6-F695-40AB-97F5-6410B79D2F8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572A97F-110D-4D5F-BFCF-6CA0F83600C9}"/>
              </a:ext>
            </a:extLst>
          </p:cNvPr>
          <p:cNvSpPr>
            <a:spLocks noGrp="1"/>
          </p:cNvSpPr>
          <p:nvPr>
            <p:ph type="dt" sz="half" idx="10"/>
          </p:nvPr>
        </p:nvSpPr>
        <p:spPr/>
        <p:txBody>
          <a:bodyPr/>
          <a:lstStyle/>
          <a:p>
            <a:fld id="{685669E1-EC83-43FF-9D77-228C18DFD004}" type="datetimeFigureOut">
              <a:rPr lang="en-CA" smtClean="0"/>
              <a:pPr/>
              <a:t>21-03-17</a:t>
            </a:fld>
            <a:endParaRPr lang="en-CA"/>
          </a:p>
        </p:txBody>
      </p:sp>
      <p:sp>
        <p:nvSpPr>
          <p:cNvPr id="6" name="Footer Placeholder 5">
            <a:extLst>
              <a:ext uri="{FF2B5EF4-FFF2-40B4-BE49-F238E27FC236}">
                <a16:creationId xmlns:a16="http://schemas.microsoft.com/office/drawing/2014/main" id="{66A968DE-94F4-4F37-90C0-14661127C45E}"/>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B89E350-D6C6-40B4-8894-EEB8E9E57ED0}"/>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1642443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573F4-B409-4B9B-915A-17CE5EB4203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5D34AD2D-1160-42A1-8523-90E59FA6A58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CA"/>
          </a:p>
        </p:txBody>
      </p:sp>
      <p:sp>
        <p:nvSpPr>
          <p:cNvPr id="4" name="Text Placeholder 3">
            <a:extLst>
              <a:ext uri="{FF2B5EF4-FFF2-40B4-BE49-F238E27FC236}">
                <a16:creationId xmlns:a16="http://schemas.microsoft.com/office/drawing/2014/main" id="{28626776-F8F6-4415-91F5-330532E194F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7699ABA-9FB9-4EE4-BB4E-8371F4DF1F38}"/>
              </a:ext>
            </a:extLst>
          </p:cNvPr>
          <p:cNvSpPr>
            <a:spLocks noGrp="1"/>
          </p:cNvSpPr>
          <p:nvPr>
            <p:ph type="dt" sz="half" idx="10"/>
          </p:nvPr>
        </p:nvSpPr>
        <p:spPr/>
        <p:txBody>
          <a:bodyPr/>
          <a:lstStyle/>
          <a:p>
            <a:fld id="{685669E1-EC83-43FF-9D77-228C18DFD004}" type="datetimeFigureOut">
              <a:rPr lang="en-CA" smtClean="0"/>
              <a:pPr/>
              <a:t>21-03-17</a:t>
            </a:fld>
            <a:endParaRPr lang="en-CA"/>
          </a:p>
        </p:txBody>
      </p:sp>
      <p:sp>
        <p:nvSpPr>
          <p:cNvPr id="6" name="Footer Placeholder 5">
            <a:extLst>
              <a:ext uri="{FF2B5EF4-FFF2-40B4-BE49-F238E27FC236}">
                <a16:creationId xmlns:a16="http://schemas.microsoft.com/office/drawing/2014/main" id="{47A107EC-80C6-444A-B3C4-1C781E34194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ADA610D-A938-4F55-9EB6-0BF3515D6BD4}"/>
              </a:ext>
            </a:extLst>
          </p:cNvPr>
          <p:cNvSpPr>
            <a:spLocks noGrp="1"/>
          </p:cNvSpPr>
          <p:nvPr>
            <p:ph type="sldNum" sz="quarter" idx="12"/>
          </p:nvPr>
        </p:nvSpPr>
        <p:spPr/>
        <p:txBody>
          <a:bodyPr/>
          <a:lstStyle/>
          <a:p>
            <a:fld id="{D9FAE8C0-9948-43F5-9300-02EF804D2C73}" type="slidenum">
              <a:rPr lang="en-CA" smtClean="0"/>
              <a:pPr/>
              <a:t>‹#›</a:t>
            </a:fld>
            <a:endParaRPr lang="en-CA"/>
          </a:p>
        </p:txBody>
      </p:sp>
    </p:spTree>
    <p:extLst>
      <p:ext uri="{BB962C8B-B14F-4D97-AF65-F5344CB8AC3E}">
        <p14:creationId xmlns:p14="http://schemas.microsoft.com/office/powerpoint/2010/main" val="4286172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9CAF9A-FA1C-454B-9AA3-BC6881F296D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10469919-AF9E-4AA2-8B31-87D2C964476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7E3854B-C087-41DE-B6B4-14B21E5DD37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85669E1-EC83-43FF-9D77-228C18DFD004}" type="datetimeFigureOut">
              <a:rPr lang="en-CA" smtClean="0"/>
              <a:pPr/>
              <a:t>21-03-17</a:t>
            </a:fld>
            <a:endParaRPr lang="en-CA"/>
          </a:p>
        </p:txBody>
      </p:sp>
      <p:sp>
        <p:nvSpPr>
          <p:cNvPr id="5" name="Footer Placeholder 4">
            <a:extLst>
              <a:ext uri="{FF2B5EF4-FFF2-40B4-BE49-F238E27FC236}">
                <a16:creationId xmlns:a16="http://schemas.microsoft.com/office/drawing/2014/main" id="{14E4D4F5-0670-4761-B187-4CFD075DFF6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37B9A3B7-7255-42C0-884B-A95375DBBB3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9FAE8C0-9948-43F5-9300-02EF804D2C73}" type="slidenum">
              <a:rPr lang="en-CA" smtClean="0"/>
              <a:pPr/>
              <a:t>‹#›</a:t>
            </a:fld>
            <a:endParaRPr lang="en-CA"/>
          </a:p>
        </p:txBody>
      </p:sp>
    </p:spTree>
    <p:extLst>
      <p:ext uri="{BB962C8B-B14F-4D97-AF65-F5344CB8AC3E}">
        <p14:creationId xmlns:p14="http://schemas.microsoft.com/office/powerpoint/2010/main" val="1134870044"/>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tint val="55000"/>
                <a:satMod val="300000"/>
              </a:schemeClr>
            </a:gs>
            <a:gs pos="40000">
              <a:schemeClr val="bg1">
                <a:tint val="65000"/>
                <a:satMod val="300000"/>
              </a:schemeClr>
            </a:gs>
            <a:gs pos="100000">
              <a:schemeClr val="bg1">
                <a:shade val="65000"/>
                <a:satMod val="300000"/>
              </a:schemeClr>
            </a:gs>
          </a:gsLst>
          <a:path path="circle">
            <a:fillToRect l="65000" b="98000"/>
          </a:path>
        </a:gradFill>
        <a:effectLst/>
      </p:bgPr>
    </p:bg>
    <p:spTree>
      <p:nvGrpSpPr>
        <p:cNvPr id="1" name=""/>
        <p:cNvGrpSpPr/>
        <p:nvPr/>
      </p:nvGrpSpPr>
      <p:grpSpPr>
        <a:xfrm>
          <a:off x="0" y="0"/>
          <a:ext cx="0" cy="0"/>
          <a:chOff x="0" y="0"/>
          <a:chExt cx="0" cy="0"/>
        </a:xfrm>
      </p:grpSpPr>
      <p:sp>
        <p:nvSpPr>
          <p:cNvPr id="2" name="Content Placeholder 1"/>
          <p:cNvSpPr>
            <a:spLocks noGrp="1"/>
          </p:cNvSpPr>
          <p:nvPr>
            <p:ph type="subTitle" idx="1"/>
          </p:nvPr>
        </p:nvSpPr>
        <p:spPr/>
        <p:txBody>
          <a:bodyPr>
            <a:normAutofit/>
          </a:bodyPr>
          <a:lstStyle/>
          <a:p>
            <a:pPr marL="109728" indent="0">
              <a:buNone/>
            </a:pPr>
            <a:endParaRPr lang="en-CA"/>
          </a:p>
          <a:p>
            <a:endParaRPr lang="en-CA"/>
          </a:p>
          <a:p>
            <a:endParaRPr lang="en-CA"/>
          </a:p>
        </p:txBody>
      </p:sp>
      <p:sp>
        <p:nvSpPr>
          <p:cNvPr id="4" name="Rectangle 3"/>
          <p:cNvSpPr/>
          <p:nvPr/>
        </p:nvSpPr>
        <p:spPr>
          <a:xfrm>
            <a:off x="225153" y="4361874"/>
            <a:ext cx="6308308" cy="2062103"/>
          </a:xfrm>
          <a:prstGeom prst="rect">
            <a:avLst/>
          </a:prstGeom>
        </p:spPr>
        <p:txBody>
          <a:bodyPr wrap="square">
            <a:spAutoFit/>
          </a:bodyPr>
          <a:lstStyle/>
          <a:p>
            <a:pPr algn="r"/>
            <a:r>
              <a:rPr lang="en-CA" sz="3200"/>
              <a:t>Amendment To Type A Water Licence 2AM-MEL1631</a:t>
            </a:r>
          </a:p>
          <a:p>
            <a:pPr algn="r"/>
            <a:endParaRPr lang="en-CA" sz="3200"/>
          </a:p>
          <a:p>
            <a:pPr algn="r"/>
            <a:r>
              <a:rPr lang="en-CA" sz="3200"/>
              <a:t>Final Public Hearing</a:t>
            </a:r>
          </a:p>
        </p:txBody>
      </p:sp>
      <p:pic>
        <p:nvPicPr>
          <p:cNvPr id="7" name="Picture 6" descr="kiacolour">
            <a:extLst>
              <a:ext uri="{FF2B5EF4-FFF2-40B4-BE49-F238E27FC236}">
                <a16:creationId xmlns:a16="http://schemas.microsoft.com/office/drawing/2014/main" id="{7745BDC1-FC83-4F23-AC5F-FB212D513CBF}"/>
              </a:ext>
            </a:extLst>
          </p:cNvPr>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533460" y="4183083"/>
            <a:ext cx="2385388" cy="1927242"/>
          </a:xfrm>
          <a:prstGeom prst="rect">
            <a:avLst/>
          </a:prstGeom>
          <a:noFill/>
        </p:spPr>
      </p:pic>
      <p:sp>
        <p:nvSpPr>
          <p:cNvPr id="5" name="TextBox 4">
            <a:extLst>
              <a:ext uri="{FF2B5EF4-FFF2-40B4-BE49-F238E27FC236}">
                <a16:creationId xmlns:a16="http://schemas.microsoft.com/office/drawing/2014/main" id="{027EB76A-D327-4E1E-98D3-3E97771D8FD5}"/>
              </a:ext>
            </a:extLst>
          </p:cNvPr>
          <p:cNvSpPr txBox="1"/>
          <p:nvPr/>
        </p:nvSpPr>
        <p:spPr>
          <a:xfrm>
            <a:off x="6792111" y="6211669"/>
            <a:ext cx="2268314" cy="646331"/>
          </a:xfrm>
          <a:prstGeom prst="rect">
            <a:avLst/>
          </a:prstGeom>
          <a:noFill/>
        </p:spPr>
        <p:txBody>
          <a:bodyPr wrap="none" rtlCol="0">
            <a:spAutoFit/>
          </a:bodyPr>
          <a:lstStyle/>
          <a:p>
            <a:pPr algn="r"/>
            <a:r>
              <a:rPr lang="en-CA"/>
              <a:t>Rankin Inlet, Nunavut.</a:t>
            </a:r>
          </a:p>
          <a:p>
            <a:pPr algn="r"/>
            <a:r>
              <a:rPr lang="en-CA"/>
              <a:t>March 29, 2021</a:t>
            </a:r>
          </a:p>
        </p:txBody>
      </p:sp>
      <p:sp>
        <p:nvSpPr>
          <p:cNvPr id="11" name="Title 2">
            <a:extLst>
              <a:ext uri="{FF2B5EF4-FFF2-40B4-BE49-F238E27FC236}">
                <a16:creationId xmlns:a16="http://schemas.microsoft.com/office/drawing/2014/main" id="{81131F4C-DFAE-476E-9609-A851C60A5655}"/>
              </a:ext>
            </a:extLst>
          </p:cNvPr>
          <p:cNvSpPr>
            <a:spLocks noGrp="1"/>
          </p:cNvSpPr>
          <p:nvPr>
            <p:ph type="ctrTitle"/>
          </p:nvPr>
        </p:nvSpPr>
        <p:spPr>
          <a:xfrm>
            <a:off x="511228" y="2586903"/>
            <a:ext cx="8121544" cy="1312258"/>
          </a:xfrm>
        </p:spPr>
        <p:txBody>
          <a:bodyPr>
            <a:noAutofit/>
          </a:bodyPr>
          <a:lstStyle/>
          <a:p>
            <a:pPr algn="ctr"/>
            <a:r>
              <a:rPr lang="en-CA" sz="4000"/>
              <a:t>Meliadine Gold Project Water Licence Amendment Application</a:t>
            </a:r>
          </a:p>
        </p:txBody>
      </p:sp>
      <p:sp>
        <p:nvSpPr>
          <p:cNvPr id="12" name="Title 2">
            <a:extLst>
              <a:ext uri="{FF2B5EF4-FFF2-40B4-BE49-F238E27FC236}">
                <a16:creationId xmlns:a16="http://schemas.microsoft.com/office/drawing/2014/main" id="{DB0CBD85-8DAB-4E6B-BDD5-FB6AE637BEF7}"/>
              </a:ext>
            </a:extLst>
          </p:cNvPr>
          <p:cNvSpPr txBox="1">
            <a:spLocks/>
          </p:cNvSpPr>
          <p:nvPr/>
        </p:nvSpPr>
        <p:spPr>
          <a:xfrm>
            <a:off x="914952" y="561724"/>
            <a:ext cx="7314096" cy="2025179"/>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iu" sz="4400">
                <a:latin typeface="Pigiarniq Light" panose="02000303020000020004" pitchFamily="2" charset="0"/>
              </a:rPr>
              <a:t>ᑕᓯᕐᔪᐊᕐᒥᑦ ᒎᓗ ᐱᓕᕆᐊᕐᒥᑦ ᐃᒪᕐᒧᑦ ᓚᐃᓴᓐᓯᒥᒃ ᐋᖅᑭᒋᐊᖅᓯᓂᕐᒧᑦ ᑐᒃᓯᕋᐅᑎ</a:t>
            </a:r>
          </a:p>
        </p:txBody>
      </p:sp>
    </p:spTree>
    <p:extLst>
      <p:ext uri="{BB962C8B-B14F-4D97-AF65-F5344CB8AC3E}">
        <p14:creationId xmlns:p14="http://schemas.microsoft.com/office/powerpoint/2010/main" val="2412293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CA"/>
              <a:t>Outstanding</a:t>
            </a:r>
            <a:br>
              <a:rPr lang="en-CA"/>
            </a:br>
            <a:r>
              <a:rPr lang="en-CA"/>
              <a:t>New Technical Concerns</a:t>
            </a:r>
          </a:p>
        </p:txBody>
      </p:sp>
      <p:sp>
        <p:nvSpPr>
          <p:cNvPr id="5" name="Text Placeholder 4"/>
          <p:cNvSpPr>
            <a:spLocks noGrp="1"/>
          </p:cNvSpPr>
          <p:nvPr>
            <p:ph type="body" idx="1"/>
          </p:nvPr>
        </p:nvSpPr>
        <p:spPr/>
        <p:txBody>
          <a:bodyPr/>
          <a:lstStyle/>
          <a:p>
            <a:r>
              <a:rPr lang="en-CA"/>
              <a:t>## regarding the </a:t>
            </a:r>
            <a:r>
              <a:rPr lang="en-CA" sz="1800">
                <a:ea typeface="Times New Roman" panose="02020603050405020304" pitchFamily="18" charset="0"/>
                <a:cs typeface="Times New Roman" panose="02020603050405020304" pitchFamily="18" charset="0"/>
              </a:rPr>
              <a:t>Draft Amended Water Licence</a:t>
            </a:r>
          </a:p>
          <a:p>
            <a:r>
              <a:rPr lang="en-CA">
                <a:cs typeface="Times New Roman" panose="02020603050405020304" pitchFamily="18" charset="0"/>
              </a:rPr>
              <a:t>## regarding the Adaptive Management Plan</a:t>
            </a:r>
            <a:r>
              <a:rPr lang="en-CA"/>
              <a:t> </a:t>
            </a:r>
          </a:p>
        </p:txBody>
      </p:sp>
    </p:spTree>
    <p:extLst>
      <p:ext uri="{BB962C8B-B14F-4D97-AF65-F5344CB8AC3E}">
        <p14:creationId xmlns:p14="http://schemas.microsoft.com/office/powerpoint/2010/main" val="40251232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2F4B8-8A95-492F-B9FB-417A95A1A135}"/>
              </a:ext>
            </a:extLst>
          </p:cNvPr>
          <p:cNvSpPr>
            <a:spLocks noGrp="1"/>
          </p:cNvSpPr>
          <p:nvPr>
            <p:ph type="title"/>
          </p:nvPr>
        </p:nvSpPr>
        <p:spPr/>
        <p:txBody>
          <a:bodyPr/>
          <a:lstStyle/>
          <a:p>
            <a:r>
              <a:rPr lang="en-CA" sz="4800" dirty="0">
                <a:ea typeface="Times New Roman" panose="02020603050405020304" pitchFamily="18" charset="0"/>
                <a:cs typeface="Times New Roman" panose="02020603050405020304" pitchFamily="18" charset="0"/>
              </a:rPr>
              <a:t>Draft Amended Water Licence</a:t>
            </a:r>
            <a:endParaRPr lang="en-CA" dirty="0"/>
          </a:p>
        </p:txBody>
      </p:sp>
    </p:spTree>
    <p:extLst>
      <p:ext uri="{BB962C8B-B14F-4D97-AF65-F5344CB8AC3E}">
        <p14:creationId xmlns:p14="http://schemas.microsoft.com/office/powerpoint/2010/main" val="1346586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a:t>KIA-New-TC#1</a:t>
            </a:r>
            <a:br>
              <a:rPr lang="en-CA" sz="1800"/>
            </a:br>
            <a:r>
              <a:rPr lang="en-CA" sz="1800">
                <a:ea typeface="+mj-lt"/>
                <a:cs typeface="+mj-lt"/>
              </a:rPr>
              <a:t>Minimizing Meliadine Lake Discharge by Prioritizing the Waterline</a:t>
            </a:r>
            <a:br>
              <a:rPr lang="en-CA" sz="1800"/>
            </a:br>
            <a:endParaRPr lang="en-CA" sz="180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a:xfrm>
            <a:off x="500405" y="1461799"/>
            <a:ext cx="4012805" cy="4788126"/>
          </a:xfrm>
        </p:spPr>
        <p:txBody>
          <a:bodyPr vert="horz" lIns="91440" tIns="45720" rIns="91440" bIns="45720" rtlCol="0" anchor="t">
            <a:noAutofit/>
          </a:bodyPr>
          <a:lstStyle/>
          <a:p>
            <a:r>
              <a:rPr lang="en-CA" sz="1700">
                <a:ea typeface="+mn-lt"/>
                <a:cs typeface="+mn-lt"/>
              </a:rPr>
              <a:t>Use of the waterlines to transport wastewater provides an alternative approach to water management on site that optimises the benefit of </a:t>
            </a:r>
            <a:r>
              <a:rPr lang="en-CA" sz="1700" err="1">
                <a:ea typeface="+mn-lt"/>
                <a:cs typeface="+mn-lt"/>
              </a:rPr>
              <a:t>Meliadine</a:t>
            </a:r>
            <a:r>
              <a:rPr lang="en-CA" sz="1700">
                <a:ea typeface="+mn-lt"/>
                <a:cs typeface="+mn-lt"/>
              </a:rPr>
              <a:t> Lake for </a:t>
            </a:r>
            <a:r>
              <a:rPr lang="en-CA" sz="1700" err="1">
                <a:ea typeface="+mn-lt"/>
                <a:cs typeface="+mn-lt"/>
              </a:rPr>
              <a:t>Rankinmiut</a:t>
            </a:r>
            <a:endParaRPr lang="en-CA" sz="1700" dirty="0">
              <a:ea typeface="+mn-lt"/>
              <a:cs typeface="+mn-lt"/>
            </a:endParaRPr>
          </a:p>
          <a:p>
            <a:r>
              <a:rPr lang="en-CA" sz="1700">
                <a:ea typeface="+mn-lt"/>
                <a:cs typeface="+mn-lt"/>
              </a:rPr>
              <a:t>It would be appropriate for the Board to include terms and conditions pertaining to the waterlines and the AMP in so far as they impact the management and use of inland waters and interaction with the receiving freshwater environment.  </a:t>
            </a:r>
            <a:endParaRPr lang="en-CA" sz="1700" u="sng">
              <a:ea typeface="+mn-lt"/>
              <a:cs typeface="+mn-lt"/>
            </a:endParaRPr>
          </a:p>
          <a:p>
            <a:pPr marL="0" indent="0">
              <a:buNone/>
            </a:pPr>
            <a:endParaRPr lang="en-CA" sz="1700">
              <a:ea typeface="+mn-lt"/>
              <a:cs typeface="+mn-lt"/>
            </a:endParaRPr>
          </a:p>
          <a:p>
            <a:r>
              <a:rPr lang="en-CA" sz="1700" u="sng">
                <a:ea typeface="+mn-lt"/>
                <a:cs typeface="+mn-lt"/>
              </a:rPr>
              <a:t>KIA's Proposed Language at E(2)</a:t>
            </a:r>
            <a:r>
              <a:rPr lang="en-CA" sz="1700">
                <a:ea typeface="+mn-lt"/>
                <a:cs typeface="+mn-lt"/>
              </a:rPr>
              <a:t>: </a:t>
            </a:r>
            <a:endParaRPr lang="en-CA"/>
          </a:p>
          <a:p>
            <a:pPr marL="342900" lvl="1" indent="0">
              <a:buNone/>
            </a:pPr>
            <a:r>
              <a:rPr lang="en-CA" sz="1600">
                <a:ea typeface="+mn-lt"/>
                <a:cs typeface="+mn-lt"/>
              </a:rPr>
              <a:t>“The Licensee may not Discharge Effluent into </a:t>
            </a:r>
            <a:r>
              <a:rPr lang="en-CA" sz="1600" err="1">
                <a:ea typeface="+mn-lt"/>
                <a:cs typeface="+mn-lt"/>
              </a:rPr>
              <a:t>Meliadine</a:t>
            </a:r>
            <a:r>
              <a:rPr lang="en-CA" sz="1600">
                <a:ea typeface="+mn-lt"/>
                <a:cs typeface="+mn-lt"/>
              </a:rPr>
              <a:t> Lake unless there is insufficient capacity in the Waterline as well as insufficient storage capacity in the Collection Ponds and Containment Ponds.”</a:t>
            </a:r>
          </a:p>
          <a:p>
            <a:endParaRPr lang="en-CA" sz="1700">
              <a:ea typeface="+mn-lt"/>
              <a:cs typeface="+mn-lt"/>
            </a:endParaRPr>
          </a:p>
          <a:p>
            <a:pPr marL="0" indent="0">
              <a:buNone/>
            </a:pPr>
            <a:endParaRPr lang="en-CA" sz="1600" dirty="0">
              <a:cs typeface="Calibri"/>
            </a:endParaRPr>
          </a:p>
          <a:p>
            <a:endParaRPr lang="en-CA" sz="1600" dirty="0">
              <a:ea typeface="+mn-lt"/>
              <a:cs typeface="+mn-lt"/>
            </a:endParaRPr>
          </a:p>
          <a:p>
            <a:endParaRPr lang="en-CA" sz="1600" dirty="0">
              <a:ea typeface="+mn-lt"/>
              <a:cs typeface="+mn-lt"/>
            </a:endParaRPr>
          </a:p>
          <a:p>
            <a:endParaRPr lang="en-CA" sz="1600" dirty="0">
              <a:ea typeface="+mn-lt"/>
              <a:cs typeface="+mn-lt"/>
            </a:endParaRPr>
          </a:p>
          <a:p>
            <a:endParaRPr lang="en-CA" sz="1700" dirty="0">
              <a:ea typeface="Times New Roman" panose="02020603050405020304" pitchFamily="18" charset="0"/>
              <a:cs typeface="Calibri"/>
            </a:endParaRPr>
          </a:p>
          <a:p>
            <a:endParaRPr lang="en-CA" sz="1700" dirty="0">
              <a:ea typeface="Times New Roman" panose="02020603050405020304" pitchFamily="18" charset="0"/>
              <a:cs typeface="Calibri"/>
            </a:endParaRPr>
          </a:p>
          <a:p>
            <a:endParaRPr lang="en-CA" sz="1700">
              <a:highlight>
                <a:srgbClr val="FFFF00"/>
              </a:highlight>
              <a:ea typeface="Times New Roman" panose="02020603050405020304" pitchFamily="18" charset="0"/>
              <a:cs typeface="Calibri"/>
            </a:endParaRPr>
          </a:p>
          <a:p>
            <a:endParaRPr lang="en-CA" sz="1700">
              <a:highlight>
                <a:srgbClr val="FFFF00"/>
              </a:highlight>
              <a:ea typeface="Times New Roman" panose="02020603050405020304" pitchFamily="18" charset="0"/>
              <a:cs typeface="Calibri"/>
            </a:endParaRPr>
          </a:p>
          <a:p>
            <a:endParaRPr lang="en-CA" sz="1700">
              <a:highlight>
                <a:srgbClr val="FFFF00"/>
              </a:highlight>
              <a:ea typeface="Times New Roman" panose="02020603050405020304" pitchFamily="18" charset="0"/>
              <a:cs typeface="Calibri"/>
            </a:endParaRPr>
          </a:p>
          <a:p>
            <a:endParaRPr lang="en-CA" sz="1700">
              <a:highlight>
                <a:srgbClr val="FFFF00"/>
              </a:highlight>
              <a:ea typeface="Times New Roman" panose="02020603050405020304" pitchFamily="18" charset="0"/>
              <a:cs typeface="Calibri"/>
            </a:endParaRPr>
          </a:p>
          <a:p>
            <a:endParaRPr lang="en-CA" sz="1700" u="sng">
              <a:highlight>
                <a:srgbClr val="FFFF00"/>
              </a:highlight>
              <a:ea typeface="Times New Roman" panose="02020603050405020304" pitchFamily="18" charset="0"/>
              <a:cs typeface="Calibri"/>
            </a:endParaRP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2587905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a:t>KIA-New-TC#3</a:t>
            </a:r>
            <a:br>
              <a:rPr lang="en-CA" sz="1800"/>
            </a:br>
            <a:r>
              <a:rPr lang="en-CA" sz="1800">
                <a:cs typeface="Calibri Light"/>
              </a:rPr>
              <a:t>Proposed "deemed approval" mechanism</a:t>
            </a:r>
            <a:br>
              <a:rPr lang="en-CA" sz="1800"/>
            </a:br>
            <a:endParaRPr lang="en-CA" sz="180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a:xfrm>
            <a:off x="578954" y="1651690"/>
            <a:ext cx="3886200" cy="4351338"/>
          </a:xfrm>
        </p:spPr>
        <p:txBody>
          <a:bodyPr vert="horz" lIns="91440" tIns="45720" rIns="91440" bIns="45720" rtlCol="0" anchor="t">
            <a:noAutofit/>
          </a:bodyPr>
          <a:lstStyle/>
          <a:p>
            <a:r>
              <a:rPr lang="en-CA" sz="1700">
                <a:ea typeface="+mn-lt"/>
                <a:cs typeface="+mn-lt"/>
              </a:rPr>
              <a:t>KIA does not agree with Agnico Eagle’s proposed amendment entitling them to “deemed approval” of any Plan submission that the Board does not respond to within 60 days. </a:t>
            </a:r>
          </a:p>
          <a:p>
            <a:pPr marL="0" indent="0">
              <a:buNone/>
            </a:pPr>
            <a:endParaRPr lang="en-CA" sz="1700">
              <a:ea typeface="+mn-lt"/>
              <a:cs typeface="+mn-lt"/>
            </a:endParaRPr>
          </a:p>
          <a:p>
            <a:pPr marL="0" indent="0">
              <a:buNone/>
            </a:pPr>
            <a:endParaRPr lang="en-CA" sz="1700">
              <a:ea typeface="+mn-lt"/>
              <a:cs typeface="+mn-lt"/>
            </a:endParaRPr>
          </a:p>
          <a:p>
            <a:r>
              <a:rPr lang="en-CA" sz="1700">
                <a:ea typeface="+mn-lt"/>
                <a:cs typeface="+mn-lt"/>
              </a:rPr>
              <a:t>Risks of "deemed approval":</a:t>
            </a:r>
          </a:p>
          <a:p>
            <a:pPr lvl="1"/>
            <a:r>
              <a:rPr lang="en-CA">
                <a:ea typeface="+mn-lt"/>
                <a:cs typeface="+mn-lt"/>
              </a:rPr>
              <a:t>restricting the NWB’s discretion</a:t>
            </a:r>
          </a:p>
          <a:p>
            <a:pPr lvl="1"/>
            <a:r>
              <a:rPr lang="en-CA">
                <a:ea typeface="+mn-lt"/>
                <a:cs typeface="+mn-lt"/>
              </a:rPr>
              <a:t>eliminating public participation and consultation on potentially important Plan amendments. </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683824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a:t>KIA-New-TC#4</a:t>
            </a:r>
            <a:br>
              <a:rPr lang="en-CA" sz="1800"/>
            </a:br>
            <a:r>
              <a:rPr lang="en-CA" sz="1800">
                <a:cs typeface="Calibri Light"/>
              </a:rPr>
              <a:t>Application to amend security "at any time"</a:t>
            </a:r>
            <a:br>
              <a:rPr lang="en-CA" sz="1800"/>
            </a:br>
            <a:endParaRPr lang="en-CA" sz="180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vert="horz" lIns="91440" tIns="45720" rIns="91440" bIns="45720" rtlCol="0" anchor="t">
            <a:noAutofit/>
          </a:bodyPr>
          <a:lstStyle/>
          <a:p>
            <a:endParaRPr lang="en-CA" sz="1700">
              <a:ea typeface="+mn-lt"/>
              <a:cs typeface="+mn-lt"/>
            </a:endParaRPr>
          </a:p>
          <a:p>
            <a:pPr marL="0" indent="0">
              <a:buNone/>
            </a:pPr>
            <a:endParaRPr lang="en-CA" sz="1700">
              <a:ea typeface="+mn-lt"/>
              <a:cs typeface="+mn-lt"/>
            </a:endParaRPr>
          </a:p>
          <a:p>
            <a:r>
              <a:rPr lang="en-CA" sz="1700">
                <a:ea typeface="+mn-lt"/>
                <a:cs typeface="+mn-lt"/>
              </a:rPr>
              <a:t>Granting Agnico Eagle the ability to request a security change “at any time” would give them sole discretion to initiate that process, placing KIA and the NWB at risk of being overburdened with reviews.</a:t>
            </a:r>
          </a:p>
          <a:p>
            <a:pPr marL="0" indent="0">
              <a:buNone/>
            </a:pPr>
            <a:endParaRPr lang="en-CA" sz="1700">
              <a:ea typeface="+mn-lt"/>
              <a:cs typeface="+mn-lt"/>
            </a:endParaRP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1839049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a:t>KIA-New-TC#5</a:t>
            </a:r>
            <a:br>
              <a:rPr lang="en-CA" sz="1800"/>
            </a:br>
            <a:r>
              <a:rPr lang="en-CA" sz="1800">
                <a:cs typeface="Calibri Light"/>
              </a:rPr>
              <a:t>Preventative Obligations to Minimize Surface Drainage Impacts</a:t>
            </a:r>
            <a:br>
              <a:rPr lang="en-CA" sz="1800"/>
            </a:br>
            <a:endParaRPr lang="en-CA" sz="180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vert="horz" lIns="91440" tIns="45720" rIns="91440" bIns="45720" rtlCol="0" anchor="t">
            <a:noAutofit/>
          </a:bodyPr>
          <a:lstStyle/>
          <a:p>
            <a:pPr algn="just"/>
            <a:r>
              <a:rPr lang="en-CA" sz="1700">
                <a:ea typeface="+mn-lt"/>
                <a:cs typeface="+mn-lt"/>
              </a:rPr>
              <a:t>Agnico Eagle has proposed removing their obligation to “conduct all activities in a manner so as to minimize impacts on Surface Drainage” leaving in only their obligation to “undertake any corrective action required.” </a:t>
            </a:r>
          </a:p>
          <a:p>
            <a:pPr algn="just"/>
            <a:endParaRPr lang="en-CA" sz="1700">
              <a:ea typeface="+mn-lt"/>
              <a:cs typeface="+mn-lt"/>
            </a:endParaRPr>
          </a:p>
          <a:p>
            <a:pPr algn="just"/>
            <a:r>
              <a:rPr lang="en-CA" sz="1700">
                <a:ea typeface="+mn-lt"/>
                <a:cs typeface="+mn-lt"/>
              </a:rPr>
              <a:t>KIA submits that Agnico Eagle must be required to both minimize impacts on Surface Drainage (preventative action) and take immediate corrective measures in response to an impact.  </a:t>
            </a:r>
          </a:p>
          <a:p>
            <a:endParaRPr lang="en-CA" sz="1700">
              <a:ea typeface="+mn-lt"/>
              <a:cs typeface="+mn-lt"/>
            </a:endParaRPr>
          </a:p>
          <a:p>
            <a:endParaRPr lang="en-CA" sz="1700">
              <a:highlight>
                <a:srgbClr val="FFFF00"/>
              </a:highlight>
              <a:ea typeface="+mn-lt"/>
              <a:cs typeface="+mn-lt"/>
            </a:endParaRP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1454386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0BCA8-8D9B-438C-ABC5-6653189CB1F7}"/>
              </a:ext>
            </a:extLst>
          </p:cNvPr>
          <p:cNvSpPr>
            <a:spLocks noGrp="1"/>
          </p:cNvSpPr>
          <p:nvPr>
            <p:ph type="title"/>
          </p:nvPr>
        </p:nvSpPr>
        <p:spPr/>
        <p:txBody>
          <a:bodyPr/>
          <a:lstStyle/>
          <a:p>
            <a:r>
              <a:rPr lang="en-CA"/>
              <a:t>Adaptive Management Plan</a:t>
            </a:r>
          </a:p>
        </p:txBody>
      </p:sp>
      <p:sp>
        <p:nvSpPr>
          <p:cNvPr id="3" name="Text Placeholder 2">
            <a:extLst>
              <a:ext uri="{FF2B5EF4-FFF2-40B4-BE49-F238E27FC236}">
                <a16:creationId xmlns:a16="http://schemas.microsoft.com/office/drawing/2014/main" id="{2BA1FBDC-B13A-4360-A5B8-A9A092006C23}"/>
              </a:ext>
            </a:extLst>
          </p:cNvPr>
          <p:cNvSpPr>
            <a:spLocks noGrp="1"/>
          </p:cNvSpPr>
          <p:nvPr>
            <p:ph type="body" idx="1"/>
          </p:nvPr>
        </p:nvSpPr>
        <p:spPr/>
        <p:txBody>
          <a:bodyPr/>
          <a:lstStyle/>
          <a:p>
            <a:endParaRPr lang="en-CA"/>
          </a:p>
        </p:txBody>
      </p:sp>
    </p:spTree>
    <p:extLst>
      <p:ext uri="{BB962C8B-B14F-4D97-AF65-F5344CB8AC3E}">
        <p14:creationId xmlns:p14="http://schemas.microsoft.com/office/powerpoint/2010/main" val="36115624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a:t>KIA’s Position on the implementation of the AMP under the Water License</a:t>
            </a:r>
            <a:br>
              <a:rPr lang="en-CA" sz="1800"/>
            </a:br>
            <a:endParaRPr lang="en-CA" sz="180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a:xfrm>
            <a:off x="305628" y="1390788"/>
            <a:ext cx="4335372" cy="5022229"/>
          </a:xfrm>
        </p:spPr>
        <p:txBody>
          <a:bodyPr vert="horz" lIns="91440" tIns="45720" rIns="91440" bIns="45720" rtlCol="0" anchor="t">
            <a:noAutofit/>
          </a:bodyPr>
          <a:lstStyle/>
          <a:p>
            <a:endParaRPr lang="en-CA" sz="1800" u="sng" dirty="0">
              <a:ea typeface="Times New Roman" panose="02020603050405020304" pitchFamily="18" charset="0"/>
              <a:cs typeface="Times New Roman"/>
            </a:endParaRPr>
          </a:p>
          <a:p>
            <a:pPr marL="685800" lvl="2" indent="0">
              <a:buNone/>
            </a:pPr>
            <a:endParaRPr lang="en-CA" sz="1600" dirty="0">
              <a:ea typeface="Times New Roman" panose="02020603050405020304" pitchFamily="18" charset="0"/>
              <a:cs typeface="Times New Roman"/>
            </a:endParaRPr>
          </a:p>
          <a:p>
            <a:pPr marL="342900" lvl="1" indent="0">
              <a:buNone/>
            </a:pPr>
            <a:r>
              <a:rPr lang="en-CA" sz="1900" dirty="0">
                <a:ea typeface="Times New Roman" panose="02020603050405020304" pitchFamily="18" charset="0"/>
                <a:cs typeface="Times New Roman"/>
              </a:rPr>
              <a:t>Like the Road Management Plan and other Plans, the AMP can and should be implemented under both the Water License and NIRB Project Certificate</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38397225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a:t>KIA-New-TC#7</a:t>
            </a:r>
            <a:br>
              <a:rPr lang="en-CA" sz="1800"/>
            </a:br>
            <a:r>
              <a:rPr lang="en-CA" sz="1800"/>
              <a:t>Clarification of Tiriganiaq-2 Saline Groundwater Management</a:t>
            </a:r>
            <a:br>
              <a:rPr lang="en-CA" sz="1800"/>
            </a:br>
            <a:endParaRPr lang="en-CA" sz="180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Autofit/>
          </a:bodyPr>
          <a:lstStyle/>
          <a:p>
            <a:r>
              <a:rPr lang="en-CA" sz="1700" dirty="0">
                <a:ea typeface="Times New Roman" panose="02020603050405020304" pitchFamily="18" charset="0"/>
                <a:cs typeface="Times New Roman" panose="02020603050405020304" pitchFamily="18" charset="0"/>
              </a:rPr>
              <a:t>KIA is concerned how excess saline groundwater stored in Tiriganiaq-2 will be handled under the AMP until the waterlines are available and Tiriganiaq-2 is dewatered. </a:t>
            </a:r>
          </a:p>
          <a:p>
            <a:r>
              <a:rPr lang="en-CA" sz="1700" dirty="0">
                <a:ea typeface="Times New Roman" panose="02020603050405020304" pitchFamily="18" charset="0"/>
                <a:cs typeface="Times New Roman" panose="02020603050405020304" pitchFamily="18" charset="0"/>
              </a:rPr>
              <a:t>This lack of clarity continues to introduce uncertainty as to how Normal Operating Conditions will be defined under the AMP until Tiriganiaq-2 has been dewatered via the waterlines.</a:t>
            </a:r>
          </a:p>
          <a:p>
            <a:r>
              <a:rPr lang="en-CA" sz="1700" u="sng" dirty="0">
                <a:ea typeface="Times New Roman" panose="02020603050405020304" pitchFamily="18" charset="0"/>
                <a:cs typeface="Times New Roman" panose="02020603050405020304" pitchFamily="18" charset="0"/>
              </a:rPr>
              <a:t>Minimizing</a:t>
            </a:r>
            <a:r>
              <a:rPr lang="en-CA" sz="1700" dirty="0">
                <a:ea typeface="Times New Roman" panose="02020603050405020304" pitchFamily="18" charset="0"/>
                <a:cs typeface="Times New Roman" panose="02020603050405020304" pitchFamily="18" charset="0"/>
              </a:rPr>
              <a:t> discharges to Meliadine Lake is insufficient to address the concerns of Rankinmiut.</a:t>
            </a:r>
          </a:p>
          <a:p>
            <a:r>
              <a:rPr lang="en-CA" sz="1700" dirty="0">
                <a:ea typeface="Times New Roman" panose="02020603050405020304" pitchFamily="18" charset="0"/>
                <a:cs typeface="Times New Roman" panose="02020603050405020304" pitchFamily="18" charset="0"/>
              </a:rPr>
              <a:t>Discharges to Meliadine Lake should only be considered if absolutely necessary</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516806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a:t>KIA-New-TC#9</a:t>
            </a:r>
            <a:br>
              <a:rPr lang="en-CA" sz="1800"/>
            </a:br>
            <a:r>
              <a:rPr lang="en-CA" sz="1800"/>
              <a:t>Freshet Management.</a:t>
            </a:r>
            <a:br>
              <a:rPr lang="en-CA" sz="1800"/>
            </a:br>
            <a:endParaRPr lang="en-CA" sz="180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Autofit/>
          </a:bodyPr>
          <a:lstStyle/>
          <a:p>
            <a:r>
              <a:rPr lang="en-CA" sz="1700" dirty="0">
                <a:ea typeface="Times New Roman" panose="02020603050405020304" pitchFamily="18" charset="0"/>
                <a:cs typeface="Times New Roman" panose="02020603050405020304" pitchFamily="18" charset="0"/>
              </a:rPr>
              <a:t>Discharges to both Meliadine Lake and Melvin Bay are planned during the freshwater and marine ice-free seasons but these discharge windows do not align with the discharge needs pertaining to CP1 required to both avoid compromising the CP1 dike as well as discharging to Meliadine Lake. </a:t>
            </a:r>
          </a:p>
          <a:p>
            <a:r>
              <a:rPr lang="en-CA" sz="1700" dirty="0">
                <a:ea typeface="Times New Roman" panose="02020603050405020304" pitchFamily="18" charset="0"/>
                <a:cs typeface="Times New Roman" panose="02020603050405020304" pitchFamily="18" charset="0"/>
              </a:rPr>
              <a:t>KIA requests AEM clarify how surface contact water will be managed during freshet to avoid discharges to Meliadine Lake during that period.</a:t>
            </a:r>
          </a:p>
          <a:p>
            <a:r>
              <a:rPr lang="en-CA" sz="1700" dirty="0">
                <a:ea typeface="Times New Roman" panose="02020603050405020304" pitchFamily="18" charset="0"/>
                <a:cs typeface="Times New Roman" panose="02020603050405020304" pitchFamily="18" charset="0"/>
              </a:rPr>
              <a:t>KIA recommends AEM link commencing annual operations of the waterlines in AMP Table 1 Note 1 to temperature as has been done with the conclusion of the annual operation window</a:t>
            </a:r>
          </a:p>
          <a:p>
            <a:endParaRPr lang="en-CA" sz="1700" dirty="0">
              <a:ea typeface="Times New Roman" panose="02020603050405020304" pitchFamily="18" charset="0"/>
              <a:cs typeface="Times New Roman" panose="02020603050405020304" pitchFamily="18" charset="0"/>
            </a:endParaRP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2219930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iu-Cans-CA" sz="2800">
                <a:latin typeface="Pigiarniq Light" panose="02000303020000020004" pitchFamily="2" charset="0"/>
              </a:rPr>
              <a:t>ᑭᕙᓪᓕᕐᒥ ᐃᓄᐃᑦ ᑲᑐᔾᔨᖃᑎᒌᒃᑯᑦ ᐱᓕᕆᐊᒃᓴᖓ</a:t>
            </a:r>
            <a:br>
              <a:rPr lang="en-CA" sz="2800">
                <a:latin typeface="Pigiarniq Light" panose="02000303020000020004" pitchFamily="2" charset="0"/>
              </a:rPr>
            </a:br>
            <a:r>
              <a:rPr lang="en-CA" sz="2800"/>
              <a:t>KIA’s Role</a:t>
            </a:r>
            <a:endParaRPr lang="en-CA" sz="2800">
              <a:latin typeface="Pigiarniq Light" panose="02000303020000020004" pitchFamily="2" charset="0"/>
            </a:endParaRPr>
          </a:p>
        </p:txBody>
      </p:sp>
      <p:sp>
        <p:nvSpPr>
          <p:cNvPr id="2" name="Content Placeholder 1"/>
          <p:cNvSpPr>
            <a:spLocks noGrp="1"/>
          </p:cNvSpPr>
          <p:nvPr>
            <p:ph sz="half" idx="1"/>
          </p:nvPr>
        </p:nvSpPr>
        <p:spPr/>
        <p:txBody>
          <a:bodyPr>
            <a:normAutofit fontScale="85000" lnSpcReduction="10000"/>
          </a:bodyPr>
          <a:lstStyle/>
          <a:p>
            <a:r>
              <a:rPr lang="en-US"/>
              <a:t>KIA represents Inuit and administers certain provisions of the Nunavut Agreement in the Kivalliq Region. </a:t>
            </a:r>
          </a:p>
          <a:p>
            <a:r>
              <a:rPr lang="en-US"/>
              <a:t>KIA’s mission is to represent Inuit in a fair and democratic manner in the development, protection, administration and advancement of their rights and benefits; and to promote economic, social, political and cultural well-being. </a:t>
            </a:r>
          </a:p>
          <a:p>
            <a:r>
              <a:rPr lang="en-US"/>
              <a:t>The aim of Inuit Owned Land management is to administer those Lands to promote self-reliance and the cultural and social well-being of Inuit now and in the future. </a:t>
            </a:r>
          </a:p>
          <a:p>
            <a:r>
              <a:rPr lang="en-US"/>
              <a:t>Inuit Owned Lands must be managed in such a way as to sustain and enhance the value of the lands.</a:t>
            </a:r>
            <a:endParaRPr lang="en-CA"/>
          </a:p>
          <a:p>
            <a:endParaRPr lang="en-CA"/>
          </a:p>
        </p:txBody>
      </p:sp>
      <p:sp>
        <p:nvSpPr>
          <p:cNvPr id="5" name="Content Placeholder 1"/>
          <p:cNvSpPr txBox="1">
            <a:spLocks/>
          </p:cNvSpPr>
          <p:nvPr/>
        </p:nvSpPr>
        <p:spPr>
          <a:xfrm>
            <a:off x="4497936" y="1825624"/>
            <a:ext cx="4106511" cy="4555703"/>
          </a:xfrm>
          <a:prstGeom prst="rect">
            <a:avLst/>
          </a:prstGeom>
        </p:spPr>
        <p:txBody>
          <a:bodyPr vert="horz" lIns="91440" tIns="45720" rIns="91440" bIns="45720" rtlCol="0">
            <a:normAutofit fontScale="775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iu">
                <a:latin typeface="Pigiarniq Light" panose="02000303020000020004" pitchFamily="2" charset="0"/>
              </a:rPr>
              <a:t>ᑭᕙᓪᓕᖅ ᐃᓄᐃᑦ ᑲᑐᔾᔨᖃᑎᒌᒃᑯᑦ ᑭᒡᒐᖅᑐᐃᔪᑦ ᐃᓄᖕᓂᑦ ᐊᒻᒪᓗ ᐊᐅᓚᖃᑦᑕᖅᖢᒋᑦ ᐃᓚᖏᑦ ᒪᓕᒐᐅᔪᑦ ᓄᓇᕗᒻᒧᑦ ᐊᖏᖃᑎᒌᒍᑎᒥᑦ ᑭᕙᓪᓕᕐᒥᑦ. </a:t>
            </a:r>
          </a:p>
          <a:p>
            <a:r>
              <a:rPr lang="iu">
                <a:latin typeface="Pigiarniq Light" panose="02000303020000020004" pitchFamily="2" charset="0"/>
              </a:rPr>
              <a:t>ᑭᕙᓪᓕᖅ ᐃᓄᐃᑦ ᑲᑐᔾᔨᖃᑎᒌᒃᑯᑦ ᐱᔭᒃᓴᐅᑎᒋᔭᖓᑦ ᑭᒡᒐᖅᑐᕐᓗᒋᑦ ᐃᓄᐃᑦ ᐊᔾᔨᒌᒃᑎᑦᑎᓂᒃᑯᑦ ᐱᕙᓪᓕᐊᓂᖃᖅᑎᓪᓗᒋᑦ, ᒥᐊᓂᖅᓯᓂᕐᒧᑦ, ᐱᓕᕆᐊᕆᓗᒋᑦ ᐊᒻᒪᓗ ᓯᕗᒻᒧᒃᑎᒋᐊᕐᓗᒋᑦ ᐱᔪᖕᓇᐅᑎᖏᑦ ᐊᒻᒪᓗ ᐃᑳᔪᑕᐅᔪᑦ ᐃᓄᖕᓄᑦ; ᐊᒻᒪᓗ ᐃᑲᔪᖅᑐᕐᓗᑕ ᐱᕈᖅᐸᓪᓕᐊᓂᕐᒥᒃ, ᐃᓄᓕᕆᓃᑦ, ᐊᐅᓚᑦᑎᓂᖅ ᐊᒻᒪᓗ ᐱᖅᑯᓯᐅᔪᖅ ᖃᓄᐃᖏᑦᑎᐊᕐᓂᖏᑦ. </a:t>
            </a:r>
          </a:p>
          <a:p>
            <a:r>
              <a:rPr lang="iu">
                <a:latin typeface="Pigiarniq Light" panose="02000303020000020004" pitchFamily="2" charset="0"/>
              </a:rPr>
              <a:t>ᑐᕌᒐᖓ ᐃᓄᖕᓄᑦ ᓇᖕᒥᓂᕆᔭᐅᔪᓂᒃ ᓄᓇᒥᒃ ᐊᐅᓚᑦᑎᓂᕐᒧᑦ ᐱᓕᕆᐊᕆᓗᒋᑦ ᓄᓇᐅᔪᑦ ᐃᑲᔪᖅᑐᕐᓗᒋᑦ ᐃᖕᒥᓂᒃ-ᐊᑐᕈᖕᓇᕐᓂᐊᕐᓗᑎᒃ ᐊᒻᒪᓗ ᐱᖅᑯᓯᕆᔭᐅᔪᖅ ᐃᓅᖃᑎᒌᓪᓗ ᖃᓄᐃᖏᑦᑎᐊᖁᑉᓗᒋᑦ ᐅᑉᓗᒥᐅᔪᖅ ᐊᒻᒪᓗ ᓯᕗᓂᒃᓴᒥᑦ. </a:t>
            </a:r>
          </a:p>
          <a:p>
            <a:r>
              <a:rPr lang="iu">
                <a:latin typeface="Pigiarniq Light" panose="02000303020000020004" pitchFamily="2" charset="0"/>
              </a:rPr>
              <a:t>ᐃᓄᖕᓄᑦ ᓇᖕᒥᓂᕆᔭᐅᔪᑦ ᓄᓇᐃᑦ ᐊᐅᓚᑕᐅᔭᕆᐊᖃᖅᑐᑦ ᐊᔪᙱᓐᓂᐊᕐᓗᓂ ᐊᒻᒪᓗ ᐱᐅᓯᒋᐊᖅᑎᓪᓗᒋᑦ ᐱᒻᒪᕆᐅᓂᖏᑦ ᓄᓇᐃᑦ.</a:t>
            </a:r>
            <a:endParaRPr lang="en-CA">
              <a:latin typeface="Pigiarniq Light" panose="02000303020000020004" pitchFamily="2" charset="0"/>
            </a:endParaRPr>
          </a:p>
          <a:p>
            <a:endParaRPr lang="en-CA">
              <a:latin typeface="Pigiarniq Light" panose="02000303020000020004" pitchFamily="2" charset="0"/>
            </a:endParaRPr>
          </a:p>
        </p:txBody>
      </p:sp>
    </p:spTree>
    <p:extLst>
      <p:ext uri="{BB962C8B-B14F-4D97-AF65-F5344CB8AC3E}">
        <p14:creationId xmlns:p14="http://schemas.microsoft.com/office/powerpoint/2010/main" val="5201843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a:t>KIA-New-TC#10</a:t>
            </a:r>
            <a:br>
              <a:rPr lang="en-CA" sz="1800"/>
            </a:br>
            <a:r>
              <a:rPr lang="en-CA" sz="1800"/>
              <a:t>Limits on Freshwater Discharge to Melvin Bay</a:t>
            </a:r>
            <a:br>
              <a:rPr lang="en-CA" sz="1800"/>
            </a:br>
            <a:endParaRPr lang="en-CA" sz="180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Autofit/>
          </a:bodyPr>
          <a:lstStyle/>
          <a:p>
            <a:r>
              <a:rPr lang="en-CA" sz="1700" dirty="0">
                <a:ea typeface="Times New Roman" panose="02020603050405020304" pitchFamily="18" charset="0"/>
                <a:cs typeface="Times New Roman" panose="02020603050405020304" pitchFamily="18" charset="0"/>
              </a:rPr>
              <a:t>KIA requested AEM prioritize discharge of surface contact water to Melvin Bay even under the lower bound scenario when only “one waterline is operational” given the saline groundwater storage capacity provided through Tiriganiaq-2 allows for significant operational flexibility in the management of site water. </a:t>
            </a:r>
          </a:p>
          <a:p>
            <a:r>
              <a:rPr lang="en-CA" sz="1700" dirty="0">
                <a:ea typeface="Times New Roman" panose="02020603050405020304" pitchFamily="18" charset="0"/>
                <a:cs typeface="Times New Roman" panose="02020603050405020304" pitchFamily="18" charset="0"/>
              </a:rPr>
              <a:t>This prioritization of surface contact water discharges to Melvin Bay may become particularly necessary during freshet to avoid discharges to Meliadine Lake. </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3872378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iu" sz="2800">
                <a:latin typeface="Pigiarniq Light" panose="02000303020000020004" pitchFamily="2" charset="0"/>
              </a:rPr>
              <a:t>ᕿᒥᕐᕈᓂᖅ ᐱᔭᒃᓴᐅᑎᒋᔭᐅᔪᓂᑦ</a:t>
            </a:r>
            <a:br>
              <a:rPr lang="en-CA" sz="2800">
                <a:latin typeface="Pigiarniq Light" panose="02000303020000020004" pitchFamily="2" charset="0"/>
              </a:rPr>
            </a:br>
            <a:r>
              <a:rPr lang="en-CA" sz="2800"/>
              <a:t>Review Objectives</a:t>
            </a:r>
            <a:endParaRPr lang="en-CA" sz="2800">
              <a:latin typeface="Pigiarniq Light" panose="02000303020000020004" pitchFamily="2" charset="0"/>
            </a:endParaRPr>
          </a:p>
        </p:txBody>
      </p:sp>
      <p:sp>
        <p:nvSpPr>
          <p:cNvPr id="2" name="Content Placeholder 1"/>
          <p:cNvSpPr>
            <a:spLocks noGrp="1"/>
          </p:cNvSpPr>
          <p:nvPr>
            <p:ph sz="half" idx="1"/>
          </p:nvPr>
        </p:nvSpPr>
        <p:spPr/>
        <p:txBody>
          <a:bodyPr>
            <a:normAutofit/>
          </a:bodyPr>
          <a:lstStyle/>
          <a:p>
            <a:r>
              <a:rPr lang="en-CA" sz="1800"/>
              <a:t>Ensure that the potential impacts and benefits were comprehensively assessed</a:t>
            </a:r>
          </a:p>
          <a:p>
            <a:r>
              <a:rPr lang="en-CA" sz="1800"/>
              <a:t>Ensure Inuit Qaujimajatuqangit values were incorporated into impact determination, mitigation, project design and monitoring</a:t>
            </a:r>
            <a:endParaRPr lang="en-US" sz="1800"/>
          </a:p>
        </p:txBody>
      </p:sp>
      <p:sp>
        <p:nvSpPr>
          <p:cNvPr id="6" name="Content Placeholder 1"/>
          <p:cNvSpPr>
            <a:spLocks noGrp="1"/>
          </p:cNvSpPr>
          <p:nvPr>
            <p:ph sz="half" idx="2"/>
          </p:nvPr>
        </p:nvSpPr>
        <p:spPr/>
        <p:txBody>
          <a:bodyPr rtlCol="0">
            <a:normAutofit/>
          </a:bodyPr>
          <a:lstStyle/>
          <a:p>
            <a:pPr rtl="0"/>
            <a:r>
              <a:rPr lang="iu" sz="1800">
                <a:latin typeface="Pigiarniq Light" panose="02000303020000020004" pitchFamily="2" charset="0"/>
              </a:rPr>
              <a:t>ᐊᒃᑐᖅᓯᓂᐅᔪᖕᓇᖅᑐᑦ ᐊᒻᒪᓗ ᐃᑲᔫᑏᑦ ᑕᒪᓗᒃᑖᒃᑯᑦ ᖃᐅᔨᓴᖅᑕᐅᑎᓪᓗᒋᑦ</a:t>
            </a:r>
          </a:p>
          <a:p>
            <a:pPr rtl="0"/>
            <a:r>
              <a:rPr lang="iu" sz="1800">
                <a:latin typeface="Pigiarniq Light" panose="02000303020000020004" pitchFamily="2" charset="0"/>
              </a:rPr>
              <a:t>ᐱᒻᒪᕆᐅᒋᔭᐅᔪᑦ ᐃᓄᐃᑦ ᖃᐅᔨᒪᔭᑐᖃᖏᑦ ᐃᓚᓕᐅᑎᔭᐅᓗᑎᒃ ᐊᒃᑐᖅᓯᓂᕐᒥᒃ ᖃᐅᔨᔾᔪᑕᐅᓂᐊᖅᑐᓄᑦ, ᐊᖏᓗᐊᖏᒋᐊᖅᑎᑦᑎᓂᕐᓄᑦ, ᐱᓕᕆᐊᑉ ᖃᓄᐃᖓᓂᐊᕐᓂᖓᓄᑦ ᐊᒻᒪᓗ ᖃᐅᔨᓴᐃᓂᕐᒧᑦ</a:t>
            </a:r>
            <a:endParaRPr lang="en-US" sz="1800">
              <a:latin typeface="Pigiarniq Light" panose="02000303020000020004" pitchFamily="2" charset="0"/>
            </a:endParaRPr>
          </a:p>
        </p:txBody>
      </p:sp>
      <p:sp>
        <p:nvSpPr>
          <p:cNvPr id="7" name="Title 2"/>
          <p:cNvSpPr txBox="1">
            <a:spLocks/>
          </p:cNvSpPr>
          <p:nvPr/>
        </p:nvSpPr>
        <p:spPr>
          <a:xfrm>
            <a:off x="781050" y="517526"/>
            <a:ext cx="7886700" cy="1325563"/>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endParaRPr lang="en-CA" sz="2800">
              <a:latin typeface="Pigiarniq Light" panose="02000303020000020004" pitchFamily="2" charset="0"/>
            </a:endParaRPr>
          </a:p>
        </p:txBody>
      </p:sp>
    </p:spTree>
    <p:extLst>
      <p:ext uri="{BB962C8B-B14F-4D97-AF65-F5344CB8AC3E}">
        <p14:creationId xmlns:p14="http://schemas.microsoft.com/office/powerpoint/2010/main" val="1304359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iu" sz="2800">
                <a:latin typeface="Pigiarniq Light" panose="02000303020000020004" pitchFamily="2" charset="0"/>
              </a:rPr>
              <a:t>ᕿᒥᕐᕈᓗᒋᑦ ᐱᓐᓂᑯᐃᑦ - ᖃᐅᔨᓴᐃᓂᐅᖅᑲᐅᑕᐅᔪᖅ</a:t>
            </a:r>
            <a:br>
              <a:rPr lang="en-CA" sz="2800">
                <a:latin typeface="Pigiarniq Light" panose="02000303020000020004" pitchFamily="2" charset="0"/>
              </a:rPr>
            </a:br>
            <a:r>
              <a:rPr lang="en-CA" sz="2800"/>
              <a:t>Review History – Initial Assessment</a:t>
            </a:r>
            <a:endParaRPr lang="en-CA" sz="2800">
              <a:latin typeface="Pigiarniq Light" panose="02000303020000020004" pitchFamily="2" charset="0"/>
            </a:endParaRPr>
          </a:p>
        </p:txBody>
      </p:sp>
      <p:sp>
        <p:nvSpPr>
          <p:cNvPr id="2" name="Content Placeholder 1"/>
          <p:cNvSpPr>
            <a:spLocks noGrp="1"/>
          </p:cNvSpPr>
          <p:nvPr>
            <p:ph sz="half" idx="1"/>
          </p:nvPr>
        </p:nvSpPr>
        <p:spPr>
          <a:xfrm>
            <a:off x="628650" y="1825625"/>
            <a:ext cx="3583310" cy="4351338"/>
          </a:xfrm>
        </p:spPr>
        <p:txBody>
          <a:bodyPr>
            <a:normAutofit fontScale="77500" lnSpcReduction="20000"/>
          </a:bodyPr>
          <a:lstStyle/>
          <a:p>
            <a:r>
              <a:rPr lang="en-US"/>
              <a:t>AEM submitted an Amendment Application to their Type A Water </a:t>
            </a:r>
            <a:r>
              <a:rPr lang="en-US" err="1"/>
              <a:t>Licence</a:t>
            </a:r>
            <a:r>
              <a:rPr lang="en-US"/>
              <a:t> 2AM-MEL1631 on August 27, 2020 seeking permission for the following amendments:</a:t>
            </a:r>
          </a:p>
          <a:p>
            <a:pPr lvl="1"/>
            <a:r>
              <a:rPr lang="en-US"/>
              <a:t>Updated total dissolved solids thresholds to Meliadine Lake;</a:t>
            </a:r>
          </a:p>
          <a:p>
            <a:pPr lvl="1"/>
            <a:r>
              <a:rPr lang="en-US"/>
              <a:t>Increased annual freshwater consumption;</a:t>
            </a:r>
          </a:p>
          <a:p>
            <a:pPr lvl="1"/>
            <a:r>
              <a:rPr lang="en-US"/>
              <a:t>Construction of additional laydown areas;</a:t>
            </a:r>
          </a:p>
          <a:p>
            <a:pPr lvl="1"/>
            <a:r>
              <a:rPr lang="en-US"/>
              <a:t>Updated waste management strategy;</a:t>
            </a:r>
          </a:p>
          <a:p>
            <a:pPr lvl="1"/>
            <a:r>
              <a:rPr lang="en-US"/>
              <a:t>Construction of site access roads; and</a:t>
            </a:r>
          </a:p>
          <a:p>
            <a:pPr lvl="1"/>
            <a:r>
              <a:rPr lang="en-US"/>
              <a:t>Updated Interim Closure and Reclamation Plan.</a:t>
            </a:r>
          </a:p>
          <a:p>
            <a:pPr lvl="1"/>
            <a:endParaRPr lang="en-US"/>
          </a:p>
          <a:p>
            <a:r>
              <a:rPr lang="en-US"/>
              <a:t>KIA Lands completed a completeness and initial technical review on September 22, 2020 highlighting 13 information requests and initial technical concerns.</a:t>
            </a:r>
            <a:endParaRPr lang="en-CA"/>
          </a:p>
        </p:txBody>
      </p:sp>
      <p:sp>
        <p:nvSpPr>
          <p:cNvPr id="6" name="Title 2"/>
          <p:cNvSpPr txBox="1">
            <a:spLocks/>
          </p:cNvSpPr>
          <p:nvPr/>
        </p:nvSpPr>
        <p:spPr>
          <a:xfrm>
            <a:off x="781050" y="517526"/>
            <a:ext cx="7886700" cy="1325563"/>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endParaRPr lang="en-CA" sz="2800">
              <a:latin typeface="Pigiarniq Light" panose="02000303020000020004" pitchFamily="2" charset="0"/>
            </a:endParaRPr>
          </a:p>
        </p:txBody>
      </p:sp>
      <p:sp>
        <p:nvSpPr>
          <p:cNvPr id="4" name="Content Placeholder 3"/>
          <p:cNvSpPr>
            <a:spLocks noGrp="1"/>
          </p:cNvSpPr>
          <p:nvPr>
            <p:ph sz="half" idx="2"/>
          </p:nvPr>
        </p:nvSpPr>
        <p:spPr>
          <a:xfrm>
            <a:off x="4629150" y="1825624"/>
            <a:ext cx="4038600" cy="4555704"/>
          </a:xfrm>
        </p:spPr>
        <p:txBody>
          <a:bodyPr>
            <a:normAutofit fontScale="77500" lnSpcReduction="20000"/>
          </a:bodyPr>
          <a:lstStyle/>
          <a:p>
            <a:r>
              <a:rPr lang="iu">
                <a:latin typeface="Pigiarniq Light" panose="02000303020000020004" pitchFamily="2" charset="0"/>
              </a:rPr>
              <a:t>ᐊᒡᓃᑯᒃᑯᑦ ᑐᓂᓯᔪᑦ ᐋᖅᑭᒋᐊᖅᓯᓂᕐᒧᑦ ᑐᒃᓯᕋᐅᑎᒥᒃ Type A ᐃᒪᕐᒧᑦ ᓚᐃᓴᓐᓯᖓᓄᑦ 2AM-MEL1631 ᐊᑯᓪᓕᕈᕐᕕᒃ (ᐋᒋᓯ) 27, 2020-ᒥᑦ ᐱᔪᖕᓇᖅᑎᑕᐅᔪᒪᑉᓗᑎᒃ ᐅᑯᓂᙵᑦ ᐋᖅᑭᒋᐊᖅᓂᕐᓂᑦ:</a:t>
            </a:r>
          </a:p>
          <a:p>
            <a:pPr lvl="1"/>
            <a:r>
              <a:rPr lang="iu">
                <a:latin typeface="Pigiarniq Light" panose="02000303020000020004" pitchFamily="2" charset="0"/>
              </a:rPr>
              <a:t>ᐅᑉᓗᒥᒨᓕᖅᑐᖅᓯᒪᔪᑦ ᑲᑎᖦᖢᒋᑦ ᓄᖑᑎᖅᓯᒪᔪᑦ ᓯᑎᔪᑦ ᑎᑭᐅᑎᓂᐅᔪᑦ ᑕᓯᕐᔪᐊᕐᒧᑦ;</a:t>
            </a:r>
          </a:p>
          <a:p>
            <a:pPr lvl="1"/>
            <a:r>
              <a:rPr lang="iu">
                <a:latin typeface="Pigiarniq Light" panose="02000303020000020004" pitchFamily="2" charset="0"/>
              </a:rPr>
              <a:t>ᐊᖏᒡᓕᒋᐊᕐᓗᒍ ᐊᕐᕌᒍᑕᒫᖅ ᐃᒪᑦᑎᐊᕙᒃᑐᕐᓂᖅ;</a:t>
            </a:r>
          </a:p>
          <a:p>
            <a:pPr lvl="1"/>
            <a:r>
              <a:rPr lang="iu">
                <a:latin typeface="Pigiarniq Light" panose="02000303020000020004" pitchFamily="2" charset="0"/>
              </a:rPr>
              <a:t>ᓴᓇᔭᐅᓂᖏᑦ ᓄᖅᑲᖓᕝᕕᐅᒃᑲᓐᓂᕐᓂᐊᖅᑐᓄᑦ ᐃᓂᐅᔪᓂᒃ;</a:t>
            </a:r>
          </a:p>
          <a:p>
            <a:pPr lvl="1"/>
            <a:r>
              <a:rPr lang="iu">
                <a:latin typeface="Pigiarniq Light" panose="02000303020000020004" pitchFamily="2" charset="0"/>
              </a:rPr>
              <a:t>ᐅᑉᓗᒥᒨᓕᖅᑐᖅᓯᒪᔪᖅ ᐃᒪᕐᒥᒃ ᐊᐅᓚᑦᑎᓂᕐᒧᑦ ᖃᓄᖅᑑᕈᑎ;</a:t>
            </a:r>
          </a:p>
          <a:p>
            <a:pPr lvl="1"/>
            <a:r>
              <a:rPr lang="iu">
                <a:latin typeface="Pigiarniq Light" panose="02000303020000020004" pitchFamily="2" charset="0"/>
              </a:rPr>
              <a:t>ᓴᓇᔭᐅᕙᓪᓕᐊᔪᒧᙵᐅᔪᖅ ᐊᑉᖁᑏᑦ; ᐊᒻᒪᓗ</a:t>
            </a:r>
          </a:p>
          <a:p>
            <a:pPr lvl="1"/>
            <a:r>
              <a:rPr lang="iu">
                <a:latin typeface="Pigiarniq Light" panose="02000303020000020004" pitchFamily="2" charset="0"/>
              </a:rPr>
              <a:t>ᐅᑉᓗᒥᒨᓕᖅᑐᖅᓯᒪᔪᖅ ᐅᒃᑯᐊᖅᐸᓪᓕᐊᓕᖅᐸᑦ ᐊᒻᒪᓗ ᐅᑎᖅᑎᑎᕆᕙᓪᓕᐊᓂᕐᒧᑦ ᐸᕐᓇᐅᑎ.</a:t>
            </a:r>
          </a:p>
          <a:p>
            <a:pPr lvl="1"/>
            <a:endParaRPr lang="en-US">
              <a:latin typeface="Pigiarniq Light" panose="02000303020000020004" pitchFamily="2" charset="0"/>
            </a:endParaRPr>
          </a:p>
          <a:p>
            <a:r>
              <a:rPr lang="iu">
                <a:latin typeface="Pigiarniq Light" panose="02000303020000020004" pitchFamily="2" charset="0"/>
              </a:rPr>
              <a:t>ᑭᕙᓪᓕᖅ ᐃᓄᐃᑦ ᑲᑐᔾᔨᖃᑎᒌᒃᑯᑦ ᐱᐊᓂᓚᐅᖅᑕᖏᑦ ᐱᐊᓂᒃᓯᒪᓂᕐᒧᑦ ᐊᒻᒪᓗ ᐱᓕᕆᐊᕐᒧᑦ ᖃᐅᔨᓴᐃᓂᐅᓚᐅᖅᑐᖅ ᐊᒥᕋᐃᔭᕐᕕᒃ (ᓯᑎᐱᕆ) 22, 2020-ᒥᑦ 13-ᖑᔪᑦ ᑐᑭᓯᐅᒪᔾᔪᑏᑦ ᑐᒃᓯᕋᐅᑎᒋᓚᐅᖅᑕᖏᑦ ᐊᒻᒪᓗ ᐱᓕᕆᐊᕐᒧᑦ ᐃᓱᒫᓘᑕᐅᓚᐅᖅᑐᑦ.</a:t>
            </a:r>
            <a:endParaRPr lang="en-CA">
              <a:latin typeface="Pigiarniq Light" panose="02000303020000020004" pitchFamily="2" charset="0"/>
            </a:endParaRPr>
          </a:p>
        </p:txBody>
      </p:sp>
    </p:spTree>
    <p:extLst>
      <p:ext uri="{BB962C8B-B14F-4D97-AF65-F5344CB8AC3E}">
        <p14:creationId xmlns:p14="http://schemas.microsoft.com/office/powerpoint/2010/main" val="2169023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ECC87-07E1-4D11-AA72-0F1F28DCBB4E}"/>
              </a:ext>
            </a:extLst>
          </p:cNvPr>
          <p:cNvSpPr>
            <a:spLocks noGrp="1"/>
          </p:cNvSpPr>
          <p:nvPr>
            <p:ph type="title"/>
          </p:nvPr>
        </p:nvSpPr>
        <p:spPr/>
        <p:txBody>
          <a:bodyPr/>
          <a:lstStyle/>
          <a:p>
            <a:r>
              <a:rPr lang="iu" sz="2800">
                <a:latin typeface="Pigiarniq Light" panose="02000303020000020004" pitchFamily="2" charset="0"/>
              </a:rPr>
              <a:t>ᕿᒥᕐᕈᓗᒋᑦ ᐱᓐᓂᑯᐃᑦ - ᖃᐅᔨᓴᐃᓂᐅᖅᑲᐅᑕᐅᔪᖅ</a:t>
            </a:r>
            <a:br>
              <a:rPr lang="en-CA" sz="2800">
                <a:latin typeface="Pigiarniq Light" panose="02000303020000020004" pitchFamily="2" charset="0"/>
              </a:rPr>
            </a:br>
            <a:r>
              <a:rPr lang="en-CA" sz="2800"/>
              <a:t>Review History – Initial Assessment</a:t>
            </a:r>
            <a:endParaRPr lang="en-CA" sz="2800">
              <a:latin typeface="Pigiarniq Light" panose="02000303020000020004" pitchFamily="2" charset="0"/>
            </a:endParaRPr>
          </a:p>
        </p:txBody>
      </p:sp>
      <p:sp>
        <p:nvSpPr>
          <p:cNvPr id="3" name="Content Placeholder 2">
            <a:extLst>
              <a:ext uri="{FF2B5EF4-FFF2-40B4-BE49-F238E27FC236}">
                <a16:creationId xmlns:a16="http://schemas.microsoft.com/office/drawing/2014/main" id="{AFC85E42-A6B6-43FC-AF59-EF23D935A4B7}"/>
              </a:ext>
            </a:extLst>
          </p:cNvPr>
          <p:cNvSpPr>
            <a:spLocks noGrp="1"/>
          </p:cNvSpPr>
          <p:nvPr>
            <p:ph sz="half" idx="1"/>
          </p:nvPr>
        </p:nvSpPr>
        <p:spPr/>
        <p:txBody>
          <a:bodyPr>
            <a:normAutofit/>
          </a:bodyPr>
          <a:lstStyle/>
          <a:p>
            <a:r>
              <a:rPr lang="en-CA"/>
              <a:t>AEM responded to KIA’s initial set of 13 information requests, resolving most by:</a:t>
            </a:r>
          </a:p>
          <a:p>
            <a:pPr lvl="1"/>
            <a:r>
              <a:rPr lang="en-CA"/>
              <a:t>Providing additional clarifications regarding TDS measurement approaches, toxicity monitoring, water management and geotechnical concerns</a:t>
            </a:r>
          </a:p>
          <a:p>
            <a:pPr lvl="1"/>
            <a:r>
              <a:rPr lang="en-CA"/>
              <a:t>Reiterating their commitment to including IQ throughout all phases of the mine.</a:t>
            </a:r>
          </a:p>
          <a:p>
            <a:pPr lvl="1"/>
            <a:r>
              <a:rPr lang="en-CA"/>
              <a:t>Committing to update their Freshet Management Plan to reflect the decommissioning of the P-Area.</a:t>
            </a:r>
          </a:p>
        </p:txBody>
      </p:sp>
      <p:sp>
        <p:nvSpPr>
          <p:cNvPr id="6" name="Content Placeholder 2">
            <a:extLst>
              <a:ext uri="{FF2B5EF4-FFF2-40B4-BE49-F238E27FC236}">
                <a16:creationId xmlns:a16="http://schemas.microsoft.com/office/drawing/2014/main" id="{AFC85E42-A6B6-43FC-AF59-EF23D935A4B7}"/>
              </a:ext>
            </a:extLst>
          </p:cNvPr>
          <p:cNvSpPr>
            <a:spLocks noGrp="1"/>
          </p:cNvSpPr>
          <p:nvPr>
            <p:ph sz="half" idx="2"/>
          </p:nvPr>
        </p:nvSpPr>
        <p:spPr/>
        <p:txBody>
          <a:bodyPr rtlCol="0">
            <a:normAutofit fontScale="92500" lnSpcReduction="10000"/>
          </a:bodyPr>
          <a:lstStyle/>
          <a:p>
            <a:pPr rtl="0"/>
            <a:r>
              <a:rPr lang="iu">
                <a:latin typeface="Pigiarniq Light" panose="02000303020000020004" pitchFamily="2" charset="0"/>
              </a:rPr>
              <a:t>ᐊᒡᓃᑯᒃᑯᑦ ᑭᐅᔪᑦ ᑭᕙᓪᓕᖅ ᐃᓄᐃᑦ ᑲᑐᔾᔨᖃᑎᒌᒃᑯᑦ 13-ᓂᒃ ᑐᑭᓯᐅᒪᔾᔪᑎᓂᒃ ᑐᒃᓯᕋᓚᐅᖅᑐᑦ, ᐋᖅᑭᒃᓯᓂᐊᖅᑐᑦ ᐃᒪᓐᓇᓗᐊᖅ:</a:t>
            </a:r>
          </a:p>
          <a:p>
            <a:pPr lvl="1" rtl="0"/>
            <a:r>
              <a:rPr lang="iu">
                <a:latin typeface="Pigiarniq Light" panose="02000303020000020004" pitchFamily="2" charset="0"/>
              </a:rPr>
              <a:t>ᓇᓗᓇᐃᖅᓯᒃᑲᓐᓂᕐᓗᑎᒃ ᑲᑎᖦᖢᒋᑦ ᓄᖑᑎᖅᓯᒪᔪᑦ ᓯᑎᔪᓂᒃ ᐆᒃᑐᕋᐃᓂᕐᒧᑦ ᐊᑐᖅᑕᐅᔪᓂᑦ, ᐱᑦᑕᐅᖏᑦᑐᓂᒃ ᖃᐅᔨᓴᐃᓂᖅ, ᐃᒪᕐᒥᒃ ᐊᐅᓚᑦᑎᓂᖅ ᐊᒻᒪᓗ ᓄᓇᓕᕆᓂᕐᒧᑦ ᐃᓱᒫᓘᑕᐅᔪᑦ</a:t>
            </a:r>
          </a:p>
          <a:p>
            <a:pPr lvl="1" rtl="0"/>
            <a:r>
              <a:rPr lang="iu">
                <a:latin typeface="Pigiarniq Light" panose="02000303020000020004" pitchFamily="2" charset="0"/>
              </a:rPr>
              <a:t>ᐅᖃᐅᓯᕆᒃᑲᓐᓂᕐᓗᒋᑦ ᐃᓚᐅᑎᓐᓂᐊᖅᑕᖏᑦ ᐃᓄᐃᑦ ᖃᐅᔨᒪᔭᑐᖃᖏᑦ ᓇᓃᓐᓂᓗᒃᑖᖓᓂᑦ ᐅᔭᕋᒃᑕᕆᐊᖅ.</a:t>
            </a:r>
          </a:p>
          <a:p>
            <a:pPr lvl="1" rtl="0"/>
            <a:r>
              <a:rPr lang="iu">
                <a:latin typeface="Pigiarniq Light" panose="02000303020000020004" pitchFamily="2" charset="0"/>
              </a:rPr>
              <a:t>ᐅᑉᓗᒥᒨᓕᖅᑐᕐᓂᐊᕐᓗᒋᑦ ᐊᐅᒃᐸᓪᓕᐊᑎᓪᓗᒍ ᐊᐅᓚᑦᑎᓂᕐᒧᑦ ᐸᕐᓇᐅᑎᖓᑦ ᑕᑯᒃᓴᐅᑎᓐᓂᐊᕐᓗᒍ ᓄᖅᑲᖅᑎᑉᐸᓪᓕᐊᓂᖓᑦ P-ᐃᓂᐅᔪᖅ (P-Area).</a:t>
            </a:r>
          </a:p>
          <a:p>
            <a:pPr lvl="1" rtl="0"/>
            <a:endParaRPr lang="en-CA">
              <a:latin typeface="Pigiarniq Light" panose="02000303020000020004" pitchFamily="2" charset="0"/>
            </a:endParaRPr>
          </a:p>
          <a:p>
            <a:pPr lvl="1" rtl="0"/>
            <a:endParaRPr lang="en-CA">
              <a:latin typeface="Pigiarniq Light" panose="02000303020000020004" pitchFamily="2" charset="0"/>
            </a:endParaRPr>
          </a:p>
        </p:txBody>
      </p:sp>
    </p:spTree>
    <p:extLst>
      <p:ext uri="{BB962C8B-B14F-4D97-AF65-F5344CB8AC3E}">
        <p14:creationId xmlns:p14="http://schemas.microsoft.com/office/powerpoint/2010/main" val="1042322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CA7E2-68BE-495E-AD41-F2CC67A51097}"/>
              </a:ext>
            </a:extLst>
          </p:cNvPr>
          <p:cNvSpPr>
            <a:spLocks noGrp="1"/>
          </p:cNvSpPr>
          <p:nvPr>
            <p:ph type="title"/>
          </p:nvPr>
        </p:nvSpPr>
        <p:spPr/>
        <p:txBody>
          <a:bodyPr>
            <a:normAutofit/>
          </a:bodyPr>
          <a:lstStyle/>
          <a:p>
            <a:r>
              <a:rPr lang="iu" sz="2800">
                <a:latin typeface="Pigiarniq Light" panose="02000303020000020004" pitchFamily="2" charset="0"/>
              </a:rPr>
              <a:t>ᕿᒥᕐᕈᓗᒋᑦ ᐱᓐᓂᑯᐃᑦ - ᖃᐅᔨᓴᐃᓂᐅᖅᑲᐅᑕᐅᔪᖅ</a:t>
            </a:r>
            <a:br>
              <a:rPr lang="en-CA" sz="2800">
                <a:latin typeface="Pigiarniq Light" panose="02000303020000020004" pitchFamily="2" charset="0"/>
              </a:rPr>
            </a:br>
            <a:r>
              <a:rPr lang="en-CA" sz="2800"/>
              <a:t>Review History – Initial Assessment</a:t>
            </a:r>
          </a:p>
        </p:txBody>
      </p:sp>
      <p:sp>
        <p:nvSpPr>
          <p:cNvPr id="3" name="Content Placeholder 2">
            <a:extLst>
              <a:ext uri="{FF2B5EF4-FFF2-40B4-BE49-F238E27FC236}">
                <a16:creationId xmlns:a16="http://schemas.microsoft.com/office/drawing/2014/main" id="{827E1CA6-07F3-4D62-864E-73D7E6B191E8}"/>
              </a:ext>
            </a:extLst>
          </p:cNvPr>
          <p:cNvSpPr>
            <a:spLocks noGrp="1"/>
          </p:cNvSpPr>
          <p:nvPr>
            <p:ph sz="half" idx="1"/>
          </p:nvPr>
        </p:nvSpPr>
        <p:spPr/>
        <p:txBody>
          <a:bodyPr>
            <a:normAutofit fontScale="92500" lnSpcReduction="20000"/>
          </a:bodyPr>
          <a:lstStyle/>
          <a:p>
            <a:r>
              <a:rPr lang="en-CA"/>
              <a:t>The following three information requests remained unresolved and were caried forward to the technical review stage:</a:t>
            </a:r>
          </a:p>
          <a:p>
            <a:pPr lvl="1"/>
            <a:r>
              <a:rPr lang="en-CA"/>
              <a:t>AEM had not adequately addressed KIA’s request to investigate opportunities for improved source control from runoff to prevent the need for increase discharge criterion.</a:t>
            </a:r>
          </a:p>
          <a:p>
            <a:pPr lvl="1"/>
            <a:r>
              <a:rPr lang="en-CA"/>
              <a:t>AEM had not clearly committed to divert all site contact water away from Meliadine Lake using the proposed waterlines currently under review by the NIRB</a:t>
            </a:r>
          </a:p>
          <a:p>
            <a:pPr lvl="1"/>
            <a:r>
              <a:rPr lang="en-CA"/>
              <a:t>Concerns remain surrounding the viability of the proposed short-and medium-term saline groundwater management strategies.</a:t>
            </a:r>
          </a:p>
          <a:p>
            <a:endParaRPr lang="en-CA"/>
          </a:p>
        </p:txBody>
      </p:sp>
      <p:sp>
        <p:nvSpPr>
          <p:cNvPr id="6" name="Content Placeholder 2">
            <a:extLst>
              <a:ext uri="{FF2B5EF4-FFF2-40B4-BE49-F238E27FC236}">
                <a16:creationId xmlns:a16="http://schemas.microsoft.com/office/drawing/2014/main" id="{827E1CA6-07F3-4D62-864E-73D7E6B191E8}"/>
              </a:ext>
            </a:extLst>
          </p:cNvPr>
          <p:cNvSpPr>
            <a:spLocks noGrp="1"/>
          </p:cNvSpPr>
          <p:nvPr>
            <p:ph sz="half" idx="2"/>
          </p:nvPr>
        </p:nvSpPr>
        <p:spPr/>
        <p:txBody>
          <a:bodyPr rtlCol="0">
            <a:normAutofit fontScale="92500" lnSpcReduction="20000"/>
          </a:bodyPr>
          <a:lstStyle/>
          <a:p>
            <a:pPr rtl="0"/>
            <a:r>
              <a:rPr lang="iu">
                <a:latin typeface="Pigiarniq Light" panose="02000303020000020004" pitchFamily="2" charset="0"/>
              </a:rPr>
              <a:t>ᐅᑯᐊ ᐱᖓᓱᑦ (3) ᑐᑭᓯᐅᒪᔾᔪᑎᓂᒃ ᑐᒃᓯᕋᖅᑕᐅᔪᑦ ᐋᖅᑭᒃᑕᐅᖏᑦᑐᑦ ᓱᓕ ᐊᒻᒪᓗ ᓯᕗᒻᒧᒃᑕᐅᓚᐅᖅᑐᑦ ᐱᓕᕆᐊᕐᒥᑦ ᕿᒥᕐᕈᓂᕐᒧᑦ:</a:t>
            </a:r>
          </a:p>
          <a:p>
            <a:pPr lvl="1" rtl="0"/>
            <a:r>
              <a:rPr lang="iu">
                <a:latin typeface="Pigiarniq Light" panose="02000303020000020004" pitchFamily="2" charset="0"/>
              </a:rPr>
              <a:t>ᐊᒡᓃᑯᒃᑯᑦ ᐱᓕᕆᐊᖄᓂᓚᐅᖏᑦᑐᑦ ᑭᕙᓪᓕᖅ ᐃᓄᐃᑦ ᑲᑐᔾᔨᖃᑎᒌᒃᑯᑦ ᑐᒃᓯᕋᐅᑎᒋᓚᐅᖅᑕᖏᓐᓂᒃ ᖃᐅᔨᓴᐃᖁᑉᓗᒋᑦ ᐱᐅᓯᒋᐊᖅᓯᓂᐅᔪᖕᓇᖅᑐᓂᒃ ᐱᕝᕕᐅᔪᒥᒃ ᐊᐅᓚᑦᑎᓂᕐᒥᒃ ᑯᕕᔪᒥᒃ ᐊᖏᒡᓕᒋᐊᖅᓯᓂᖃᕆᐊᖃᕐᓂᐊᖏᓪᓗᑎᒃ ᑯᕕᓯᑎᑦᑎᓂᕐᒧᑦ.</a:t>
            </a:r>
          </a:p>
          <a:p>
            <a:pPr lvl="1" rtl="0"/>
            <a:r>
              <a:rPr lang="iu">
                <a:latin typeface="Pigiarniq Light" panose="02000303020000020004" pitchFamily="2" charset="0"/>
              </a:rPr>
              <a:t>ᐊᒡᓃᑯᒃᑯᑦ ᐱᓕᕆᐊᖄᓂᓚᐅᖏᑦᑐᑦ ᓴᖑᑎᑦᑎᓂᐊᕐᓗᑎᒃ ᐃᓂᐅᔪᒥᑦ ᐃᒪᖅ ᐊᒃᑐᖅᑕᐅᓯᒪᔪᓗᒃᑖᓂᒃ ᓱᑉᓗᓕᐊᖑᔾᔪᑕᐅᓂᐊᖅᑐᓄᑦ.</a:t>
            </a:r>
          </a:p>
          <a:p>
            <a:pPr lvl="1" rtl="0"/>
            <a:r>
              <a:rPr lang="iu">
                <a:latin typeface="Pigiarniq Light" panose="02000303020000020004" pitchFamily="2" charset="0"/>
              </a:rPr>
              <a:t>ᐃᓱᒫᓘᑕᐅᖏᓐᓇᖅᑐᑦ ᐊᔪᙱᓐᓂᐊᕐᓂᖏᓐᓄᑦ ᓇᐃᑦᑐᒥᑦ ᐊᒻᒪᓗ ᕿᑎᐊᓃᑦᑐᒥᑦ ᑕᕆᐅᓕᖕᒥᑦ ᓄᓇᒥᑦ ᐃᒪᕐᒥᒃ ᐊᐅᓚᑦᑎᓂᕐᒧᑦ ᖃᓄᖅᑑᕈᑏᑦ.</a:t>
            </a:r>
          </a:p>
          <a:p>
            <a:pPr rtl="0"/>
            <a:endParaRPr lang="en-CA">
              <a:latin typeface="Pigiarniq Light" panose="02000303020000020004" pitchFamily="2" charset="0"/>
            </a:endParaRPr>
          </a:p>
        </p:txBody>
      </p:sp>
    </p:spTree>
    <p:extLst>
      <p:ext uri="{BB962C8B-B14F-4D97-AF65-F5344CB8AC3E}">
        <p14:creationId xmlns:p14="http://schemas.microsoft.com/office/powerpoint/2010/main" val="2207650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ECC87-07E1-4D11-AA72-0F1F28DCBB4E}"/>
              </a:ext>
            </a:extLst>
          </p:cNvPr>
          <p:cNvSpPr>
            <a:spLocks noGrp="1"/>
          </p:cNvSpPr>
          <p:nvPr>
            <p:ph type="title"/>
          </p:nvPr>
        </p:nvSpPr>
        <p:spPr/>
        <p:txBody>
          <a:bodyPr>
            <a:normAutofit/>
          </a:bodyPr>
          <a:lstStyle/>
          <a:p>
            <a:r>
              <a:rPr lang="iu" sz="2800">
                <a:latin typeface="Pigiarniq Light" panose="02000303020000020004" pitchFamily="2" charset="0"/>
              </a:rPr>
              <a:t>ᐱᓕᕆᐊᕐᒥᑦ ᕿᒥᕐᕈᓂᖅ</a:t>
            </a:r>
            <a:br>
              <a:rPr lang="en-CA" sz="2800">
                <a:latin typeface="Pigiarniq Light" panose="02000303020000020004" pitchFamily="2" charset="0"/>
              </a:rPr>
            </a:br>
            <a:r>
              <a:rPr lang="en-CA" sz="2800"/>
              <a:t>Technical Review</a:t>
            </a:r>
            <a:endParaRPr lang="en-CA" sz="2800">
              <a:latin typeface="Pigiarniq Light" panose="02000303020000020004" pitchFamily="2" charset="0"/>
            </a:endParaRPr>
          </a:p>
        </p:txBody>
      </p:sp>
      <p:sp>
        <p:nvSpPr>
          <p:cNvPr id="3" name="Content Placeholder 2">
            <a:extLst>
              <a:ext uri="{FF2B5EF4-FFF2-40B4-BE49-F238E27FC236}">
                <a16:creationId xmlns:a16="http://schemas.microsoft.com/office/drawing/2014/main" id="{AFC85E42-A6B6-43FC-AF59-EF23D935A4B7}"/>
              </a:ext>
            </a:extLst>
          </p:cNvPr>
          <p:cNvSpPr>
            <a:spLocks noGrp="1"/>
          </p:cNvSpPr>
          <p:nvPr>
            <p:ph sz="half" idx="1"/>
          </p:nvPr>
        </p:nvSpPr>
        <p:spPr>
          <a:xfrm>
            <a:off x="628650" y="1825624"/>
            <a:ext cx="3886200" cy="4555703"/>
          </a:xfrm>
        </p:spPr>
        <p:txBody>
          <a:bodyPr>
            <a:normAutofit fontScale="70000" lnSpcReduction="20000"/>
          </a:bodyPr>
          <a:lstStyle/>
          <a:p>
            <a:r>
              <a:rPr lang="en-CA" sz="2300"/>
              <a:t>KIA Lands submitted our technical review to the NWB on November 6, 2020 highlighting 5 new technical concerns in 5 new areas:</a:t>
            </a:r>
          </a:p>
          <a:p>
            <a:endParaRPr lang="en-CA"/>
          </a:p>
          <a:p>
            <a:pPr marL="685800" lvl="1" indent="-342900">
              <a:buFont typeface="+mj-lt"/>
              <a:buAutoNum type="arabicPeriod"/>
            </a:pPr>
            <a:r>
              <a:rPr lang="en-CA" sz="2000"/>
              <a:t>Develop an effluent and receiving environment site specific water quality objective for chloride.</a:t>
            </a:r>
          </a:p>
          <a:p>
            <a:pPr marL="685800" lvl="1" indent="-342900">
              <a:buFont typeface="+mj-lt"/>
              <a:buAutoNum type="arabicPeriod"/>
            </a:pPr>
            <a:r>
              <a:rPr lang="en-CA" sz="2000"/>
              <a:t>Justification for the use of average values for the water quality model.</a:t>
            </a:r>
          </a:p>
          <a:p>
            <a:pPr marL="685800" lvl="1" indent="-342900">
              <a:buFont typeface="+mj-lt"/>
              <a:buAutoNum type="arabicPeriod"/>
            </a:pPr>
            <a:r>
              <a:rPr lang="en-CA" sz="2000"/>
              <a:t>Missing source term for runoff from the tailings storage facility in the water quality model.</a:t>
            </a:r>
          </a:p>
          <a:p>
            <a:pPr marL="685800" lvl="1" indent="-342900">
              <a:buFont typeface="+mj-lt"/>
              <a:buAutoNum type="arabicPeriod"/>
            </a:pPr>
            <a:r>
              <a:rPr lang="en-CA" sz="2000"/>
              <a:t>Potential insufficient design capacity of CP1 and D-CP1. </a:t>
            </a:r>
          </a:p>
          <a:p>
            <a:pPr marL="685800" lvl="1" indent="-342900">
              <a:buFont typeface="+mj-lt"/>
              <a:buAutoNum type="arabicPeriod"/>
            </a:pPr>
            <a:r>
              <a:rPr lang="en-CA" sz="2000"/>
              <a:t>Inclusion of soil and water quality objectives in closure criteria for Rankin Inlet Facilities.</a:t>
            </a:r>
          </a:p>
          <a:p>
            <a:endParaRPr lang="en-CA"/>
          </a:p>
          <a:p>
            <a:r>
              <a:rPr lang="en-CA" sz="2300"/>
              <a:t>AEM responded to those technical concerns November 13, fully resolving issue 5.</a:t>
            </a:r>
          </a:p>
        </p:txBody>
      </p:sp>
      <p:sp>
        <p:nvSpPr>
          <p:cNvPr id="6" name="Content Placeholder 2">
            <a:extLst>
              <a:ext uri="{FF2B5EF4-FFF2-40B4-BE49-F238E27FC236}">
                <a16:creationId xmlns:a16="http://schemas.microsoft.com/office/drawing/2014/main" id="{AFC85E42-A6B6-43FC-AF59-EF23D935A4B7}"/>
              </a:ext>
            </a:extLst>
          </p:cNvPr>
          <p:cNvSpPr>
            <a:spLocks noGrp="1"/>
          </p:cNvSpPr>
          <p:nvPr>
            <p:ph sz="half" idx="2"/>
          </p:nvPr>
        </p:nvSpPr>
        <p:spPr/>
        <p:txBody>
          <a:bodyPr rtlCol="0">
            <a:normAutofit fontScale="70000" lnSpcReduction="20000"/>
          </a:bodyPr>
          <a:lstStyle/>
          <a:p>
            <a:pPr rtl="0"/>
            <a:r>
              <a:rPr lang="iu">
                <a:latin typeface="Pigiarniq Light" panose="02000303020000020004" pitchFamily="2" charset="0"/>
              </a:rPr>
              <a:t>ᑭᕙᓪᓕᖅ ᐃᓄᐃᑦ ᑲᑐᔾᔨᖃᑎᒌᒃᑯᑦ ᓄᓇᕗᒻᒥ ᐃᒪᓕᕆᔨᒃᑯᓐᓄᑦ ᑐᓂᓯᓚᐅᖅᑐᑦ ᐱᓕᕆᐊᕐᒧᑦ ᕿᒥᕐᕈᓂᑉᑎᖕᓂᑦ ᑲᑕᒑᕆᕝᕕᒃ (ᓄᕕᐱᕆ) 6, 2020-ᒥᑦ ᑕᑯᒃᓴᐅᑎᑕᐅᑉᓗᑎᒃ ᑕᓪᓕᒪᐃᑦ (5) ᓄᑖᑦ ᐱᓕᕆᐊᕐᒧᑦ ᐃᓱᒫᓘᑕᐅᔪᑦ ᑕᓪᓕᒪᐅᔪᓂᑦ (5) ᓄᑖᖑᔪᓂᑦ:</a:t>
            </a:r>
          </a:p>
          <a:p>
            <a:pPr marL="685800" lvl="1" indent="-342900" rtl="0">
              <a:buFont typeface="+mj-lt"/>
              <a:buAutoNum type="arabicPeriod"/>
            </a:pPr>
            <a:r>
              <a:rPr lang="iu">
                <a:latin typeface="Pigiarniq Light" panose="02000303020000020004" pitchFamily="2" charset="0"/>
              </a:rPr>
              <a:t>ᐋᖅᑭᒃᓯᓗᑎᒃ ᑯᕕᔪᒧᑦ ᐊᒻᒪᓗ ᑯᕕᕝᕕᐅᔪᒧᑦ ᐱᔾᔪᑎᖃᖅᑐᒥᒃ ᐃᒪᐅᑉ ᖃᓄᐃᓐᓂᖓᓄᑦ ᐱᓕᕆᐊᖑᓂᐊᖅᑐᒥᒃ ᑯᓘᕋᐃᑦᒧᑦ (chloride).</a:t>
            </a:r>
          </a:p>
          <a:p>
            <a:pPr marL="685800" lvl="1" indent="-342900" rtl="0">
              <a:buFont typeface="+mj-lt"/>
              <a:buAutoNum type="arabicPeriod"/>
            </a:pPr>
            <a:r>
              <a:rPr lang="iu">
                <a:latin typeface="Pigiarniq Light" panose="02000303020000020004" pitchFamily="2" charset="0"/>
              </a:rPr>
              <a:t>ᐋᖅᑭᒡᓗᒍ ᐊᑐᖅᑕᐅᓂᖓ ᐊᒥᓱᑦ ᐊᑕᐅᓯᙳᖅᖢᒍ ᓈᓴᐅᑎᓄᑦ ᐃᒪᐅᑉ ᖃᓄᐃᓐᓂᖓᓄᑦ ᐊᑐᖅᑕᐅᔪᒥᑦ.</a:t>
            </a:r>
          </a:p>
          <a:p>
            <a:pPr marL="685800" lvl="1" indent="-342900" rtl="0">
              <a:buFont typeface="+mj-lt"/>
              <a:buAutoNum type="arabicPeriod"/>
            </a:pPr>
            <a:r>
              <a:rPr lang="iu">
                <a:latin typeface="Pigiarniq Light" panose="02000303020000020004" pitchFamily="2" charset="0"/>
              </a:rPr>
              <a:t>ᐱᑕᖃᙱᑦᑐᑦ ᐱᕝᕕᐅᔪᖅ ᑯᕕᑎᑦᑎᓂᕐᒧᑦ ᕿᒪᒃᑎᑦᑐᓄᑦ ᑐᖅᑯᖅᓯᓯᒪᕝᕕᖕᒥᑦ ᐃᒪᐅᑉ ᖃᓄᐃᓐᓂᖓᓄᑦ ᐊᑐᖅᑕᐅᔪᒥᑦ.</a:t>
            </a:r>
          </a:p>
          <a:p>
            <a:pPr marL="685800" lvl="1" indent="-342900" rtl="0">
              <a:buFont typeface="+mj-lt"/>
              <a:buAutoNum type="arabicPeriod"/>
            </a:pPr>
            <a:r>
              <a:rPr lang="iu">
                <a:latin typeface="Pigiarniq Light" panose="02000303020000020004" pitchFamily="2" charset="0"/>
              </a:rPr>
              <a:t>ᓈᒻᒪᙱᑐᐃᓐᓇᕆᐊᖃᖅᑐᖅ ᖃᓄᐃᖓᓂᐊᕐᓂᖏᑦ CP1 ᐊᒻᒪᓗ D-CP1. </a:t>
            </a:r>
          </a:p>
          <a:p>
            <a:pPr marL="685800" lvl="1" indent="-342900" rtl="0">
              <a:buFont typeface="+mj-lt"/>
              <a:buAutoNum type="arabicPeriod"/>
            </a:pPr>
            <a:r>
              <a:rPr lang="iu">
                <a:latin typeface="Pigiarniq Light" panose="02000303020000020004" pitchFamily="2" charset="0"/>
              </a:rPr>
              <a:t>ᐃᓚᐅᓗᑎᒃ ᐃᑉᔪᐃᑦ ᐊᒻᒪᓗ ᐃᒪᐅᑉ ᖃᓄᐃᓐᓂᖓᓄᑦ ᐱᔭᒃᓴᐅᑕᐅᔪᑦ ᐅᒃᑯᐊᖅᐸᓪᓕᐊᓂᕐᒥᑦ ᑲᖏᖅᖠᓂᕐᒦᑦᑐᓄᑦ ᐱᖁᑎᓄᑦ.</a:t>
            </a:r>
          </a:p>
          <a:p>
            <a:pPr rtl="0"/>
            <a:r>
              <a:rPr lang="iu">
                <a:latin typeface="Pigiarniq Light" panose="02000303020000020004" pitchFamily="2" charset="0"/>
              </a:rPr>
              <a:t>ᐊᒡᓃᑯᒃᑯᑦ ᐅᐸᓗᐊᔾᔪᑎᖃᓚᐅᖅᑐᑦ ᐱᓕᕆᐊᕐᒧᑦ ᐃᓱᒫᓘᑕᐅᓚᐅᖅᑐᓄᑦ ᑲᑕᒑᕆᕝᕕᒃ (ᓄᕕᐱᕆ) 13-ᒥᑦ, ᐱᔾᔪᑕᐅᔪᑦ ᑕᓪᓕᒪᐃᑦ ᐋᖅᑭᓗᒃᑖᖅᖢᒋᑦ.</a:t>
            </a:r>
          </a:p>
        </p:txBody>
      </p:sp>
    </p:spTree>
    <p:extLst>
      <p:ext uri="{BB962C8B-B14F-4D97-AF65-F5344CB8AC3E}">
        <p14:creationId xmlns:p14="http://schemas.microsoft.com/office/powerpoint/2010/main" val="271956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B41A9-0020-4E3A-A90F-A9AFD50B0214}"/>
              </a:ext>
            </a:extLst>
          </p:cNvPr>
          <p:cNvSpPr>
            <a:spLocks noGrp="1"/>
          </p:cNvSpPr>
          <p:nvPr>
            <p:ph type="title"/>
          </p:nvPr>
        </p:nvSpPr>
        <p:spPr>
          <a:xfrm>
            <a:off x="628650" y="365126"/>
            <a:ext cx="7759774" cy="1460499"/>
          </a:xfrm>
        </p:spPr>
        <p:txBody>
          <a:bodyPr>
            <a:normAutofit/>
          </a:bodyPr>
          <a:lstStyle/>
          <a:p>
            <a:r>
              <a:rPr lang="iu" sz="2800">
                <a:latin typeface="Pigiarniq Light" panose="02000303020000020004" pitchFamily="2" charset="0"/>
              </a:rPr>
              <a:t>ᒫᓐᓇᐅᔪᖅ ᖃᓄᐃᖓᓂᕆᔭᖏᑦ ᐱᓕᕆᐊᕐᒧᑦ ᐃᓱᒫᓘᑕᐅᔪᑦ</a:t>
            </a:r>
            <a:br>
              <a:rPr lang="en-CA" sz="2800"/>
            </a:br>
            <a:r>
              <a:rPr lang="en-CA" sz="2800"/>
              <a:t>Current Status of Technical Concerns</a:t>
            </a:r>
          </a:p>
        </p:txBody>
      </p:sp>
      <p:sp>
        <p:nvSpPr>
          <p:cNvPr id="3" name="Content Placeholder 2">
            <a:extLst>
              <a:ext uri="{FF2B5EF4-FFF2-40B4-BE49-F238E27FC236}">
                <a16:creationId xmlns:a16="http://schemas.microsoft.com/office/drawing/2014/main" id="{573EDFC2-BFB6-4DF5-B7DB-D1736BB64ED1}"/>
              </a:ext>
            </a:extLst>
          </p:cNvPr>
          <p:cNvSpPr>
            <a:spLocks noGrp="1"/>
          </p:cNvSpPr>
          <p:nvPr>
            <p:ph sz="half" idx="1"/>
          </p:nvPr>
        </p:nvSpPr>
        <p:spPr/>
        <p:txBody>
          <a:bodyPr>
            <a:normAutofit/>
          </a:bodyPr>
          <a:lstStyle/>
          <a:p>
            <a:r>
              <a:rPr lang="en-CA"/>
              <a:t>All of KIA’s Information Requests and Technical Submissions have been resolved through:</a:t>
            </a:r>
          </a:p>
          <a:p>
            <a:pPr lvl="1"/>
            <a:r>
              <a:rPr lang="en-CA"/>
              <a:t>Discussions during the NWB technical meeting on November 30, 2020</a:t>
            </a:r>
          </a:p>
          <a:p>
            <a:pPr lvl="1"/>
            <a:r>
              <a:rPr lang="en-CA"/>
              <a:t>AEM’s submissions of new and updated management plans, new supporting documentation further demonstrating the proposed discharge criteria would be protective of aquatic life</a:t>
            </a:r>
          </a:p>
        </p:txBody>
      </p:sp>
      <p:sp>
        <p:nvSpPr>
          <p:cNvPr id="4" name="Content Placeholder 3">
            <a:extLst>
              <a:ext uri="{FF2B5EF4-FFF2-40B4-BE49-F238E27FC236}">
                <a16:creationId xmlns:a16="http://schemas.microsoft.com/office/drawing/2014/main" id="{C8BF1B89-F85D-4241-86C5-C3399493BFEE}"/>
              </a:ext>
            </a:extLst>
          </p:cNvPr>
          <p:cNvSpPr>
            <a:spLocks noGrp="1"/>
          </p:cNvSpPr>
          <p:nvPr>
            <p:ph sz="half" idx="2"/>
          </p:nvPr>
        </p:nvSpPr>
        <p:spPr/>
        <p:txBody>
          <a:bodyPr>
            <a:normAutofit/>
          </a:bodyPr>
          <a:lstStyle/>
          <a:p>
            <a:r>
              <a:rPr lang="iu">
                <a:latin typeface="Pigiarniq Light" panose="02000303020000020004" pitchFamily="2" charset="0"/>
              </a:rPr>
              <a:t>ᑲᑕᒑᕆᕝᕕᒃ (ᓄᕕᐱᕆ) 30, 2020-ᒥᑦ</a:t>
            </a:r>
          </a:p>
          <a:p>
            <a:r>
              <a:rPr lang="iu">
                <a:latin typeface="Pigiarniq Light" panose="02000303020000020004" pitchFamily="2" charset="0"/>
              </a:rPr>
              <a:t>ᑐᓵᔭᐅᑎᓪᓗᒋᑦ, ᑭᕙᓪᓕᖅ ᐃᓄᐃᑦ ᑲᑐᔾᔨᖃᑎᒌᒃᑯᑦ ᐊᒥᐊᒃᑯᖏᑦ ᐱᓕᕆᐊᕐᒧᑦ ᐃᓱᒫᓘᑕᐅᔪᑦ ᐋᖅᑭᒃᑕᐅᓚᐅᖅᑐᑦ ᐅᕝᕙᓘᓐᓃᑦ ᐋᖅᑭᒃᑕᐅᓂᐊᖅᑐᑦ ᐱᐊᓂᒃᐸᖏᑦ ᐊᒡᓃᑯᒃᑯᑦ</a:t>
            </a:r>
          </a:p>
        </p:txBody>
      </p:sp>
    </p:spTree>
    <p:extLst>
      <p:ext uri="{BB962C8B-B14F-4D97-AF65-F5344CB8AC3E}">
        <p14:creationId xmlns:p14="http://schemas.microsoft.com/office/powerpoint/2010/main" val="411851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CA" sz="1800" b="1"/>
              <a:t>New Documentation Addressing AEM’s Commitments</a:t>
            </a:r>
            <a:endParaRPr lang="en-CA" sz="1800"/>
          </a:p>
        </p:txBody>
      </p:sp>
      <p:sp>
        <p:nvSpPr>
          <p:cNvPr id="9" name="Content Placeholder 8">
            <a:extLst>
              <a:ext uri="{FF2B5EF4-FFF2-40B4-BE49-F238E27FC236}">
                <a16:creationId xmlns:a16="http://schemas.microsoft.com/office/drawing/2014/main" id="{76291EDF-D6C0-46FA-AF70-20DDE1E4E7AD}"/>
              </a:ext>
            </a:extLst>
          </p:cNvPr>
          <p:cNvSpPr>
            <a:spLocks noGrp="1"/>
          </p:cNvSpPr>
          <p:nvPr>
            <p:ph sz="half" idx="1"/>
          </p:nvPr>
        </p:nvSpPr>
        <p:spPr/>
        <p:txBody>
          <a:bodyPr>
            <a:noAutofit/>
          </a:bodyPr>
          <a:lstStyle/>
          <a:p>
            <a:r>
              <a:rPr lang="en-CA" sz="1700" dirty="0">
                <a:ea typeface="Times New Roman" panose="02020603050405020304" pitchFamily="18" charset="0"/>
                <a:cs typeface="Times New Roman" panose="02020603050405020304" pitchFamily="18" charset="0"/>
              </a:rPr>
              <a:t>AEM’s specific submissions in response to commitments made to KIA were:</a:t>
            </a:r>
          </a:p>
          <a:p>
            <a:pPr lvl="1"/>
            <a:r>
              <a:rPr lang="en-CA" sz="1400" dirty="0">
                <a:ea typeface="Times New Roman" panose="02020603050405020304" pitchFamily="18" charset="0"/>
                <a:cs typeface="Times New Roman" panose="02020603050405020304" pitchFamily="18" charset="0"/>
              </a:rPr>
              <a:t>Draft Amended Water Licence Framework</a:t>
            </a:r>
          </a:p>
          <a:p>
            <a:pPr lvl="1"/>
            <a:r>
              <a:rPr lang="en-CA" sz="1400" dirty="0">
                <a:ea typeface="Times New Roman" panose="02020603050405020304" pitchFamily="18" charset="0"/>
                <a:cs typeface="Times New Roman" panose="02020603050405020304" pitchFamily="18" charset="0"/>
              </a:rPr>
              <a:t>Adaptive Management Plan</a:t>
            </a:r>
          </a:p>
          <a:p>
            <a:pPr lvl="1"/>
            <a:r>
              <a:rPr lang="en-CA" sz="1400" dirty="0">
                <a:ea typeface="Times New Roman" panose="02020603050405020304" pitchFamily="18" charset="0"/>
                <a:cs typeface="Times New Roman" panose="02020603050405020304" pitchFamily="18" charset="0"/>
              </a:rPr>
              <a:t>Updated Groundwater Management Plan </a:t>
            </a:r>
          </a:p>
          <a:p>
            <a:pPr lvl="1"/>
            <a:r>
              <a:rPr lang="en-CA" sz="1400" dirty="0">
                <a:ea typeface="Times New Roman" panose="02020603050405020304" pitchFamily="18" charset="0"/>
                <a:cs typeface="Times New Roman" panose="02020603050405020304" pitchFamily="18" charset="0"/>
              </a:rPr>
              <a:t>Updated Interim Closure and Reclamation Plan</a:t>
            </a:r>
          </a:p>
          <a:p>
            <a:pPr lvl="1"/>
            <a:r>
              <a:rPr lang="en-CA" sz="1400" dirty="0">
                <a:ea typeface="Times New Roman" panose="02020603050405020304" pitchFamily="18" charset="0"/>
                <a:cs typeface="Times New Roman" panose="02020603050405020304" pitchFamily="18" charset="0"/>
              </a:rPr>
              <a:t>Technical memorandum confirming confirmation the suitability of the 5000 mg/L Total Dissolved Solids (TDS) maximum grab sample EQC</a:t>
            </a:r>
          </a:p>
          <a:p>
            <a:r>
              <a:rPr lang="en-CA" sz="1700" dirty="0">
                <a:ea typeface="Times New Roman" panose="02020603050405020304" pitchFamily="18" charset="0"/>
                <a:cs typeface="Times New Roman" panose="02020603050405020304" pitchFamily="18" charset="0"/>
              </a:rPr>
              <a:t>KIA’s review of these submissions documents has resulted in 12 new technical comments.</a:t>
            </a:r>
          </a:p>
          <a:p>
            <a:r>
              <a:rPr lang="en-CA" sz="1700" dirty="0">
                <a:ea typeface="Times New Roman" panose="02020603050405020304" pitchFamily="18" charset="0"/>
                <a:cs typeface="Times New Roman" panose="02020603050405020304" pitchFamily="18" charset="0"/>
              </a:rPr>
              <a:t>AEM responded to those comments on March 8, resolving 5 of them.</a:t>
            </a:r>
          </a:p>
        </p:txBody>
      </p:sp>
      <p:sp>
        <p:nvSpPr>
          <p:cNvPr id="10" name="Content Placeholder 9">
            <a:extLst>
              <a:ext uri="{FF2B5EF4-FFF2-40B4-BE49-F238E27FC236}">
                <a16:creationId xmlns:a16="http://schemas.microsoft.com/office/drawing/2014/main" id="{22F439CF-BB40-437C-83CB-FCB2D8F5D242}"/>
              </a:ext>
            </a:extLst>
          </p:cNvPr>
          <p:cNvSpPr>
            <a:spLocks noGrp="1"/>
          </p:cNvSpPr>
          <p:nvPr>
            <p:ph sz="half" idx="2"/>
          </p:nvPr>
        </p:nvSpPr>
        <p:spPr/>
        <p:txBody>
          <a:bodyPr>
            <a:normAutofit/>
          </a:bodyPr>
          <a:lstStyle/>
          <a:p>
            <a:endParaRPr lang="en-CA"/>
          </a:p>
        </p:txBody>
      </p:sp>
    </p:spTree>
    <p:extLst>
      <p:ext uri="{BB962C8B-B14F-4D97-AF65-F5344CB8AC3E}">
        <p14:creationId xmlns:p14="http://schemas.microsoft.com/office/powerpoint/2010/main" val="12071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1 6 " ? > < p r o p e r t i e s   x m l n s = " h t t p : / / w w w . i m a n a g e . c o m / w o r k / x m l s c h e m a " >  
     < d o c u m e n t i d > A c t i v e _ c a ! 4 2 1 9 8 1 9 2 . 1 < / d o c u m e n t i d >  
     < s e n d e r i d > K I N G J N < / s e n d e r i d >  
     < s e n d e r e m a i l > J E N N I F E R . K I N G @ G O W L I N G W L G . C O M < / s e n d e r e m a i l >  
     < l a s t m o d i f i e d > 2 0 2 0 - 1 1 - 2 3 T 1 5 : 3 9 : 3 2 . 0 0 0 0 0 0 0 - 0 5 : 0 0 < / l a s t m o d i f i e d >  
     < d a t a b a s e > A c t i v e _ c a < / d a t a b a s e >  
 < / 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E678807D5259646918C30479F0D0B77" ma:contentTypeVersion="5" ma:contentTypeDescription="Create a new document." ma:contentTypeScope="" ma:versionID="0a18f2a26bcd2560c96579fa2b35fee9">
  <xsd:schema xmlns:xsd="http://www.w3.org/2001/XMLSchema" xmlns:xs="http://www.w3.org/2001/XMLSchema" xmlns:p="http://schemas.microsoft.com/office/2006/metadata/properties" xmlns:ns2="cac40fe5-b840-4bcb-a14a-bc7c73449102" targetNamespace="http://schemas.microsoft.com/office/2006/metadata/properties" ma:root="true" ma:fieldsID="c1c60c87307a9a922a9fdcc52cc1fc25" ns2:_="">
    <xsd:import namespace="cac40fe5-b840-4bcb-a14a-bc7c7344910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c40fe5-b840-4bcb-a14a-bc7c734491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2D3AED1-49CA-4991-BB7E-CC8F3A95DEC3}">
  <ds:schemaRefs>
    <ds:schemaRef ds:uri="http://schemas.microsoft.com/sharepoint/v3/contenttype/forms"/>
  </ds:schemaRefs>
</ds:datastoreItem>
</file>

<file path=customXml/itemProps2.xml><?xml version="1.0" encoding="utf-8"?>
<ds:datastoreItem xmlns:ds="http://schemas.openxmlformats.org/officeDocument/2006/customXml" ds:itemID="{7A4A7969-FAF3-4150-9D12-90B38F023DCF}">
  <ds:schemaRefs>
    <ds:schemaRef ds:uri="http://www.imanage.com/work/xmlschema"/>
  </ds:schemaRefs>
</ds:datastoreItem>
</file>

<file path=customXml/itemProps3.xml><?xml version="1.0" encoding="utf-8"?>
<ds:datastoreItem xmlns:ds="http://schemas.openxmlformats.org/officeDocument/2006/customXml" ds:itemID="{8B123EE7-D854-403F-ABF4-D649059B2BEC}">
  <ds:schemaRefs>
    <ds:schemaRef ds:uri="cac40fe5-b840-4bcb-a14a-bc7c7344910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C5160094-4D71-4F00-BA53-3CDD8A789616}">
  <ds:schemaRefs>
    <ds:schemaRef ds:uri="cac40fe5-b840-4bcb-a14a-bc7c7344910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1702</Words>
  <Application>Microsoft Office PowerPoint</Application>
  <PresentationFormat>On-screen Show (4:3)</PresentationFormat>
  <Paragraphs>143</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Pigiarniq Light</vt:lpstr>
      <vt:lpstr>Office Theme</vt:lpstr>
      <vt:lpstr>Meliadine Gold Project Water Licence Amendment Application</vt:lpstr>
      <vt:lpstr>ᑭᕙᓪᓕᕐᒥ ᐃᓄᐃᑦ ᑲᑐᔾᔨᖃᑎᒌᒃᑯᑦ ᐱᓕᕆᐊᒃᓴᖓ KIA’s Role</vt:lpstr>
      <vt:lpstr>ᕿᒥᕐᕈᓂᖅ ᐱᔭᒃᓴᐅᑎᒋᔭᐅᔪᓂᑦ Review Objectives</vt:lpstr>
      <vt:lpstr>ᕿᒥᕐᕈᓗᒋᑦ ᐱᓐᓂᑯᐃᑦ - ᖃᐅᔨᓴᐃᓂᐅᖅᑲᐅᑕᐅᔪᖅ Review History – Initial Assessment</vt:lpstr>
      <vt:lpstr>ᕿᒥᕐᕈᓗᒋᑦ ᐱᓐᓂᑯᐃᑦ - ᖃᐅᔨᓴᐃᓂᐅᖅᑲᐅᑕᐅᔪᖅ Review History – Initial Assessment</vt:lpstr>
      <vt:lpstr>ᕿᒥᕐᕈᓗᒋᑦ ᐱᓐᓂᑯᐃᑦ - ᖃᐅᔨᓴᐃᓂᐅᖅᑲᐅᑕᐅᔪᖅ Review History – Initial Assessment</vt:lpstr>
      <vt:lpstr>ᐱᓕᕆᐊᕐᒥᑦ ᕿᒥᕐᕈᓂᖅ Technical Review</vt:lpstr>
      <vt:lpstr>ᒫᓐᓇᐅᔪᖅ ᖃᓄᐃᖓᓂᕆᔭᖏᑦ ᐱᓕᕆᐊᕐᒧᑦ ᐃᓱᒫᓘᑕᐅᔪᑦ Current Status of Technical Concerns</vt:lpstr>
      <vt:lpstr>New Documentation Addressing AEM’s Commitments</vt:lpstr>
      <vt:lpstr>Outstanding New Technical Concerns</vt:lpstr>
      <vt:lpstr>Draft Amended Water Licence</vt:lpstr>
      <vt:lpstr>KIA-New-TC#1 Minimizing Meliadine Lake Discharge by Prioritizing the Waterline </vt:lpstr>
      <vt:lpstr>KIA-New-TC#3 Proposed "deemed approval" mechanism </vt:lpstr>
      <vt:lpstr>KIA-New-TC#4 Application to amend security "at any time" </vt:lpstr>
      <vt:lpstr>KIA-New-TC#5 Preventative Obligations to Minimize Surface Drainage Impacts </vt:lpstr>
      <vt:lpstr>Adaptive Management Plan</vt:lpstr>
      <vt:lpstr>KIA’s Position on the implementation of the AMP under the Water License </vt:lpstr>
      <vt:lpstr>KIA-New-TC#7 Clarification of Tiriganiaq-2 Saline Groundwater Management </vt:lpstr>
      <vt:lpstr>KIA-New-TC#9 Freshet Management. </vt:lpstr>
      <vt:lpstr>KIA-New-TC#10 Limits on Freshwater Discharge to Melvin Bay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KIA</dc:creator>
  <cp:lastModifiedBy>Richard Nesbitt</cp:lastModifiedBy>
  <cp:revision>80</cp:revision>
  <cp:lastPrinted>2017-04-21T21:24:31Z</cp:lastPrinted>
  <dcterms:created xsi:type="dcterms:W3CDTF">2014-01-06T13:31:09Z</dcterms:created>
  <dcterms:modified xsi:type="dcterms:W3CDTF">2021-03-17T19:48:44Z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0x0101009E678807D5259646918C30479F0D0B77</vt:lpwstr>
  </property>
</Properties>
</file>