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5"/>
  </p:sldMasterIdLst>
  <p:notesMasterIdLst>
    <p:notesMasterId r:id="rId26"/>
  </p:notesMasterIdLst>
  <p:sldIdLst>
    <p:sldId id="276" r:id="rId6"/>
    <p:sldId id="355" r:id="rId7"/>
    <p:sldId id="278" r:id="rId8"/>
    <p:sldId id="280" r:id="rId9"/>
    <p:sldId id="381" r:id="rId10"/>
    <p:sldId id="383" r:id="rId11"/>
    <p:sldId id="382" r:id="rId12"/>
    <p:sldId id="398" r:id="rId13"/>
    <p:sldId id="399" r:id="rId14"/>
    <p:sldId id="370" r:id="rId15"/>
    <p:sldId id="406" r:id="rId16"/>
    <p:sldId id="408" r:id="rId17"/>
    <p:sldId id="410" r:id="rId18"/>
    <p:sldId id="411" r:id="rId19"/>
    <p:sldId id="412" r:id="rId20"/>
    <p:sldId id="405" r:id="rId21"/>
    <p:sldId id="407" r:id="rId22"/>
    <p:sldId id="357" r:id="rId23"/>
    <p:sldId id="401" r:id="rId24"/>
    <p:sldId id="402" r:id="rId25"/>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 id="4" name="King, Jennifer" initials="KJ" lastIdx="6" clrIdx="4">
    <p:extLst>
      <p:ext uri="{19B8F6BF-5375-455C-9EA6-DF929625EA0E}">
        <p15:presenceInfo xmlns:p15="http://schemas.microsoft.com/office/powerpoint/2012/main" userId="S-1-5-21-1342010864-269568157-1520766640-819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00000-0000-0000-0000-000000000000}" v="120" dt="2021-03-17T19:33:57.198"/>
    <p1510:client id="{5CA52F8F-8E42-F423-FA78-3D279554F070}" v="432" dt="2021-03-17T18:55:37.641"/>
    <p1510:client id="{83664347-1FB5-E315-E71E-531D7CD3C2A6}" v="1092" dt="2021-03-17T04:16:34.579"/>
    <p1510:client id="{B45F862A-A575-4498-904D-7C65B363AF8D}" v="106" dt="2021-03-17T19:48:44.4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83A78D64-B8C9-4DD0-96DE-87215F6EEFAB}" type="datetimeFigureOut">
              <a:rPr lang="en-CA" smtClean="0"/>
              <a:t>2021-03-26</a:t>
            </a:fld>
            <a:endParaRPr lang="en-CA"/>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53F5E749-EA5A-4E2A-BADF-9E32D9E110EC}" type="slidenum">
              <a:rPr lang="en-CA" smtClean="0"/>
              <a:t>‹#›</a:t>
            </a:fld>
            <a:endParaRPr lang="en-CA"/>
          </a:p>
        </p:txBody>
      </p:sp>
    </p:spTree>
    <p:extLst>
      <p:ext uri="{BB962C8B-B14F-4D97-AF65-F5344CB8AC3E}">
        <p14:creationId xmlns:p14="http://schemas.microsoft.com/office/powerpoint/2010/main" val="2382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3F5E749-EA5A-4E2A-BADF-9E32D9E110EC}" type="slidenum">
              <a:rPr lang="en-CA" smtClean="0"/>
              <a:t>13</a:t>
            </a:fld>
            <a:endParaRPr lang="en-CA"/>
          </a:p>
        </p:txBody>
      </p:sp>
    </p:spTree>
    <p:extLst>
      <p:ext uri="{BB962C8B-B14F-4D97-AF65-F5344CB8AC3E}">
        <p14:creationId xmlns:p14="http://schemas.microsoft.com/office/powerpoint/2010/main" val="1366606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2021-03-26</a:t>
            </a:fld>
            <a:endParaRPr lang="en-CA"/>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2021-03-26</a:t>
            </a:fld>
            <a:endParaRPr lang="en-CA"/>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2" name="Content Placeholder 1"/>
          <p:cNvSpPr>
            <a:spLocks noGrp="1"/>
          </p:cNvSpPr>
          <p:nvPr>
            <p:ph type="subTitle" idx="1"/>
          </p:nvPr>
        </p:nvSpPr>
        <p:spPr/>
        <p:txBody>
          <a:bodyPr>
            <a:normAutofit/>
          </a:bodyPr>
          <a:lstStyle/>
          <a:p>
            <a:pPr marL="109728" indent="0">
              <a:buNone/>
            </a:pPr>
            <a:endParaRPr lang="en-CA"/>
          </a:p>
          <a:p>
            <a:endParaRPr lang="en-CA"/>
          </a:p>
          <a:p>
            <a:endParaRPr lang="en-CA"/>
          </a:p>
        </p:txBody>
      </p:sp>
      <p:sp>
        <p:nvSpPr>
          <p:cNvPr id="4" name="Rectangle 3"/>
          <p:cNvSpPr/>
          <p:nvPr/>
        </p:nvSpPr>
        <p:spPr>
          <a:xfrm>
            <a:off x="225153" y="4361874"/>
            <a:ext cx="6308308" cy="2031325"/>
          </a:xfrm>
          <a:prstGeom prst="rect">
            <a:avLst/>
          </a:prstGeom>
        </p:spPr>
        <p:txBody>
          <a:bodyPr wrap="square">
            <a:spAutoFit/>
          </a:bodyPr>
          <a:lstStyle/>
          <a:p>
            <a:pPr algn="r"/>
            <a:r>
              <a:rPr lang="en-CA" sz="2400" dirty="0"/>
              <a:t>Amendment To Type A Water Licence 2AM-MEL1631</a:t>
            </a:r>
          </a:p>
          <a:p>
            <a:pPr algn="r"/>
            <a:r>
              <a:rPr lang="iu-Cans-CA" dirty="0" smtClean="0">
                <a:latin typeface="Pigiarniq Light" panose="02000303020000020004" pitchFamily="2" charset="0"/>
              </a:rPr>
              <a:t>ᐋᖅᑭᒋᐊᖅᓯᒍᑎ ᐃᒪᕐᒧᑦ ᓚᐃᓴᓐᓯᒥᒃ ᓇᓗᓇᐃᒃᑯᑕᓕᖕᒥᒃ A-ᒥ ᓚᐃᓴᓐᓯᐅᑉ ᓈᓴᐅᑎᖓ MEL1631</a:t>
            </a:r>
            <a:endParaRPr lang="en-CA" dirty="0">
              <a:latin typeface="Pigiarniq Light" panose="02000303020000020004" pitchFamily="2" charset="0"/>
            </a:endParaRPr>
          </a:p>
          <a:p>
            <a:pPr algn="r"/>
            <a:r>
              <a:rPr lang="en-CA" sz="2400" dirty="0"/>
              <a:t>Final Public </a:t>
            </a:r>
            <a:r>
              <a:rPr lang="en-CA" sz="2400" dirty="0" smtClean="0"/>
              <a:t>Hearing</a:t>
            </a:r>
            <a:endParaRPr lang="iu-Cans-CA" sz="2400" dirty="0" smtClean="0"/>
          </a:p>
          <a:p>
            <a:pPr algn="r"/>
            <a:r>
              <a:rPr lang="iu-Cans-CA" dirty="0" smtClean="0">
                <a:latin typeface="Pigiarniq Light" panose="02000303020000020004" pitchFamily="2" charset="0"/>
              </a:rPr>
              <a:t>ᑭᖑᓪᓕᖅᐹᒃᑯᑦ ᐃᓄᐃᑦ ᑲᑎᒪᑎᑕᐅᑎᓪᓗᒋᑦ</a:t>
            </a:r>
            <a:endParaRPr lang="en-CA" dirty="0">
              <a:latin typeface="Pigiarniq Light" panose="02000303020000020004" pitchFamily="2" charset="0"/>
            </a:endParaRPr>
          </a:p>
        </p:txBody>
      </p:sp>
      <p:pic>
        <p:nvPicPr>
          <p:cNvPr id="7" name="Picture 6" descr="kiacolour">
            <a:extLst>
              <a:ext uri="{FF2B5EF4-FFF2-40B4-BE49-F238E27FC236}">
                <a16:creationId xmlns:a16="http://schemas.microsoft.com/office/drawing/2014/main" id="{7745BDC1-FC83-4F23-AC5F-FB212D513CBF}"/>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33459" y="3423247"/>
            <a:ext cx="2385388" cy="1834553"/>
          </a:xfrm>
          <a:prstGeom prst="rect">
            <a:avLst/>
          </a:prstGeom>
          <a:noFill/>
        </p:spPr>
      </p:pic>
      <p:sp>
        <p:nvSpPr>
          <p:cNvPr id="5" name="TextBox 4">
            <a:extLst>
              <a:ext uri="{FF2B5EF4-FFF2-40B4-BE49-F238E27FC236}">
                <a16:creationId xmlns:a16="http://schemas.microsoft.com/office/drawing/2014/main" id="{027EB76A-D327-4E1E-98D3-3E97771D8FD5}"/>
              </a:ext>
            </a:extLst>
          </p:cNvPr>
          <p:cNvSpPr txBox="1"/>
          <p:nvPr/>
        </p:nvSpPr>
        <p:spPr>
          <a:xfrm>
            <a:off x="7252622" y="6211669"/>
            <a:ext cx="1807803" cy="954107"/>
          </a:xfrm>
          <a:prstGeom prst="rect">
            <a:avLst/>
          </a:prstGeom>
          <a:noFill/>
        </p:spPr>
        <p:txBody>
          <a:bodyPr wrap="none" rtlCol="0">
            <a:spAutoFit/>
          </a:bodyPr>
          <a:lstStyle/>
          <a:p>
            <a:pPr algn="r"/>
            <a:r>
              <a:rPr lang="en-CA" sz="1400" dirty="0"/>
              <a:t>Rankin Inlet, Nunavut.</a:t>
            </a:r>
          </a:p>
          <a:p>
            <a:pPr algn="r"/>
            <a:r>
              <a:rPr lang="en-CA" sz="1400" dirty="0"/>
              <a:t>March 29, </a:t>
            </a:r>
            <a:r>
              <a:rPr lang="en-CA" sz="1400" dirty="0" smtClean="0"/>
              <a:t>2021</a:t>
            </a:r>
            <a:endParaRPr lang="iu-Cans-CA" sz="1400" dirty="0" smtClean="0"/>
          </a:p>
          <a:p>
            <a:pPr algn="r"/>
            <a:r>
              <a:rPr lang="iu-Cans-CA" sz="1400" dirty="0" smtClean="0"/>
              <a:t>ᑲᖏᖅᖠᓂᖅ, ᓄᓇᕗᑦ</a:t>
            </a:r>
          </a:p>
          <a:p>
            <a:pPr algn="r"/>
            <a:r>
              <a:rPr lang="iu-Cans-CA" sz="1400" dirty="0" smtClean="0"/>
              <a:t>ᒫᑦᓯ 29, 2021</a:t>
            </a:r>
            <a:endParaRPr lang="en-CA" sz="1400" dirty="0"/>
          </a:p>
        </p:txBody>
      </p:sp>
      <p:sp>
        <p:nvSpPr>
          <p:cNvPr id="11" name="Title 2">
            <a:extLst>
              <a:ext uri="{FF2B5EF4-FFF2-40B4-BE49-F238E27FC236}">
                <a16:creationId xmlns:a16="http://schemas.microsoft.com/office/drawing/2014/main" id="{81131F4C-DFAE-476E-9609-A851C60A5655}"/>
              </a:ext>
            </a:extLst>
          </p:cNvPr>
          <p:cNvSpPr>
            <a:spLocks noGrp="1"/>
          </p:cNvSpPr>
          <p:nvPr>
            <p:ph type="ctrTitle"/>
          </p:nvPr>
        </p:nvSpPr>
        <p:spPr>
          <a:xfrm>
            <a:off x="511228" y="2124191"/>
            <a:ext cx="8121544" cy="1299056"/>
          </a:xfrm>
        </p:spPr>
        <p:txBody>
          <a:bodyPr>
            <a:noAutofit/>
          </a:bodyPr>
          <a:lstStyle/>
          <a:p>
            <a:pPr algn="ctr"/>
            <a:r>
              <a:rPr lang="en-CA" sz="4000" dirty="0" err="1"/>
              <a:t>Meliadine</a:t>
            </a:r>
            <a:r>
              <a:rPr lang="en-CA" sz="4000" dirty="0"/>
              <a:t> Gold Project Water Licence Amendment Application</a:t>
            </a:r>
          </a:p>
        </p:txBody>
      </p:sp>
      <p:sp>
        <p:nvSpPr>
          <p:cNvPr id="12" name="Title 2">
            <a:extLst>
              <a:ext uri="{FF2B5EF4-FFF2-40B4-BE49-F238E27FC236}">
                <a16:creationId xmlns:a16="http://schemas.microsoft.com/office/drawing/2014/main" id="{DB0CBD85-8DAB-4E6B-BDD5-FB6AE637BEF7}"/>
              </a:ext>
            </a:extLst>
          </p:cNvPr>
          <p:cNvSpPr txBox="1">
            <a:spLocks/>
          </p:cNvSpPr>
          <p:nvPr/>
        </p:nvSpPr>
        <p:spPr>
          <a:xfrm>
            <a:off x="914952" y="561725"/>
            <a:ext cx="7314096" cy="1562466"/>
          </a:xfrm>
          <a:prstGeom prst="rect">
            <a:avLst/>
          </a:prstGeom>
        </p:spPr>
        <p:txBody>
          <a:bodyPr vert="horz" lIns="91440" tIns="45720" rIns="91440" bIns="45720" rtlCol="0" anchor="b">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iu" sz="3600" dirty="0">
                <a:latin typeface="Pigiarniq Light" panose="02000303020000020004" pitchFamily="2" charset="0"/>
              </a:rPr>
              <a:t>ᑕᓯᕐᔪᐊᕐᒥᑦ ᒎᓗ ᐱᓕᕆᐊᕐᒥᑦ ᐃᒪᕐᒧᑦ ᓚᐃᓴᓐᓯᒥᒃ ᐋᖅᑭᒋᐊᖅᓯᓂᕐᒧᑦ ᑐᒃᓯᕋᐅᑎ</a:t>
            </a: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a:t>Outstanding</a:t>
            </a:r>
            <a:br>
              <a:rPr lang="en-CA" dirty="0"/>
            </a:br>
            <a:r>
              <a:rPr lang="en-CA" dirty="0"/>
              <a:t>New Technical </a:t>
            </a:r>
            <a:r>
              <a:rPr lang="en-CA" dirty="0" smtClean="0"/>
              <a:t>Concerns</a:t>
            </a:r>
            <a:r>
              <a:rPr lang="iu-Cans-CA" dirty="0" smtClean="0"/>
              <a:t/>
            </a:r>
            <a:br>
              <a:rPr lang="iu-Cans-CA" dirty="0" smtClean="0"/>
            </a:br>
            <a:r>
              <a:rPr lang="iu-Cans-CA" sz="3600" dirty="0" smtClean="0">
                <a:latin typeface="Pigiarniq Light" panose="02000303020000020004" pitchFamily="2" charset="0"/>
              </a:rPr>
              <a:t>ᑲᒪᒋᔭᐅᓯᒪᙱᑦᑐᑦ</a:t>
            </a:r>
            <a:br>
              <a:rPr lang="iu-Cans-CA" sz="3600" dirty="0" smtClean="0">
                <a:latin typeface="Pigiarniq Light" panose="02000303020000020004" pitchFamily="2" charset="0"/>
              </a:rPr>
            </a:br>
            <a:r>
              <a:rPr lang="iu-Cans-CA" sz="3600" dirty="0" smtClean="0">
                <a:latin typeface="Pigiarniq Light" panose="02000303020000020004" pitchFamily="2" charset="0"/>
              </a:rPr>
              <a:t>ᓄᑖᑦ ᐃᓱᒫᓘᑕᐅᔪᑦ</a:t>
            </a:r>
            <a:endParaRPr lang="en-CA" dirty="0"/>
          </a:p>
        </p:txBody>
      </p:sp>
      <p:sp>
        <p:nvSpPr>
          <p:cNvPr id="5" name="Text Placeholder 4"/>
          <p:cNvSpPr>
            <a:spLocks noGrp="1"/>
          </p:cNvSpPr>
          <p:nvPr>
            <p:ph type="body" idx="1"/>
          </p:nvPr>
        </p:nvSpPr>
        <p:spPr/>
        <p:txBody>
          <a:bodyPr/>
          <a:lstStyle/>
          <a:p>
            <a:r>
              <a:rPr lang="en-CA" dirty="0"/>
              <a:t>## regarding the </a:t>
            </a:r>
            <a:r>
              <a:rPr lang="en-CA" sz="1800" dirty="0">
                <a:ea typeface="Times New Roman" panose="02020603050405020304" pitchFamily="18" charset="0"/>
                <a:cs typeface="Times New Roman" panose="02020603050405020304" pitchFamily="18" charset="0"/>
              </a:rPr>
              <a:t>Draft Amended Water </a:t>
            </a:r>
            <a:r>
              <a:rPr lang="en-CA" sz="1800" dirty="0" smtClean="0">
                <a:ea typeface="Times New Roman" panose="02020603050405020304" pitchFamily="18" charset="0"/>
                <a:cs typeface="Times New Roman" panose="02020603050405020304" pitchFamily="18" charset="0"/>
              </a:rPr>
              <a:t>Licence</a:t>
            </a:r>
            <a:endParaRPr lang="iu-Cans-CA" sz="1800" dirty="0" smtClean="0">
              <a:ea typeface="Times New Roman" panose="02020603050405020304" pitchFamily="18" charset="0"/>
              <a:cs typeface="Times New Roman" panose="02020603050405020304" pitchFamily="18" charset="0"/>
            </a:endParaRPr>
          </a:p>
          <a:p>
            <a:r>
              <a:rPr lang="iu-Cans-CA" sz="1600" dirty="0" smtClean="0">
                <a:latin typeface="Pigiarniq Light" panose="02000303020000020004" pitchFamily="2" charset="0"/>
                <a:ea typeface="Times New Roman" panose="02020603050405020304" pitchFamily="18" charset="0"/>
                <a:cs typeface="Times New Roman" panose="02020603050405020304" pitchFamily="18" charset="0"/>
              </a:rPr>
              <a:t>## ᐱᔾᔪᑎᒋᑉᓗᒍ ᑎᑎᕋᖅᑕᐅᕙᓪᓕᐊᔪᖅ ᐋᖅᑭᒋᐊᕈᑎ ᐃᒪᕐᒧᑦ ᓚᐃᓴᓐᓯᒧᑦ</a:t>
            </a:r>
            <a:endParaRPr lang="en-CA" sz="1600" dirty="0">
              <a:latin typeface="Pigiarniq Light" panose="02000303020000020004" pitchFamily="2" charset="0"/>
              <a:ea typeface="Times New Roman" panose="02020603050405020304" pitchFamily="18" charset="0"/>
              <a:cs typeface="Times New Roman" panose="02020603050405020304" pitchFamily="18" charset="0"/>
            </a:endParaRPr>
          </a:p>
          <a:p>
            <a:r>
              <a:rPr lang="en-CA" dirty="0">
                <a:cs typeface="Times New Roman" panose="02020603050405020304" pitchFamily="18" charset="0"/>
              </a:rPr>
              <a:t>## regarding the Adaptive Management Plan</a:t>
            </a:r>
            <a:r>
              <a:rPr lang="en-CA" dirty="0"/>
              <a:t> </a:t>
            </a:r>
            <a:endParaRPr lang="iu-Cans-CA" dirty="0" smtClean="0"/>
          </a:p>
          <a:p>
            <a:r>
              <a:rPr lang="iu-Cans-CA" sz="1600" dirty="0" smtClean="0">
                <a:latin typeface="Pigiarniq Light" panose="02000303020000020004" pitchFamily="2" charset="0"/>
              </a:rPr>
              <a:t>## ᐱᔾᔪᑎᒋᑉᓗᒍ ᓱᖏᐅᑎᓂᕐᒧᑦ ᐊᐅᓚᑦᑎᓂᕐᒧᑦ ᐸᕐᓇᐅᑎ</a:t>
            </a:r>
            <a:endParaRPr lang="en-CA" sz="1600" dirty="0">
              <a:latin typeface="Pigiarniq Light" panose="02000303020000020004" pitchFamily="2" charset="0"/>
            </a:endParaRPr>
          </a:p>
        </p:txBody>
      </p:sp>
    </p:spTree>
    <p:extLst>
      <p:ext uri="{BB962C8B-B14F-4D97-AF65-F5344CB8AC3E}">
        <p14:creationId xmlns:p14="http://schemas.microsoft.com/office/powerpoint/2010/main" val="402512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2F4B8-8A95-492F-B9FB-417A95A1A135}"/>
              </a:ext>
            </a:extLst>
          </p:cNvPr>
          <p:cNvSpPr>
            <a:spLocks noGrp="1"/>
          </p:cNvSpPr>
          <p:nvPr>
            <p:ph type="title"/>
          </p:nvPr>
        </p:nvSpPr>
        <p:spPr/>
        <p:txBody>
          <a:bodyPr/>
          <a:lstStyle/>
          <a:p>
            <a:r>
              <a:rPr lang="en-CA" sz="4800" dirty="0">
                <a:ea typeface="Times New Roman" panose="02020603050405020304" pitchFamily="18" charset="0"/>
                <a:cs typeface="Times New Roman" panose="02020603050405020304" pitchFamily="18" charset="0"/>
              </a:rPr>
              <a:t>Draft Amended Water </a:t>
            </a:r>
            <a:r>
              <a:rPr lang="en-CA" sz="4800" dirty="0" smtClean="0">
                <a:ea typeface="Times New Roman" panose="02020603050405020304" pitchFamily="18" charset="0"/>
                <a:cs typeface="Times New Roman" panose="02020603050405020304" pitchFamily="18" charset="0"/>
              </a:rPr>
              <a:t>Licence</a:t>
            </a:r>
            <a:r>
              <a:rPr lang="iu-Cans-CA" sz="4800" dirty="0" smtClean="0">
                <a:ea typeface="Times New Roman" panose="02020603050405020304" pitchFamily="18" charset="0"/>
                <a:cs typeface="Times New Roman" panose="02020603050405020304" pitchFamily="18" charset="0"/>
              </a:rPr>
              <a:t/>
            </a:r>
            <a:br>
              <a:rPr lang="iu-Cans-CA" sz="4800" dirty="0" smtClean="0">
                <a:ea typeface="Times New Roman" panose="02020603050405020304" pitchFamily="18" charset="0"/>
                <a:cs typeface="Times New Roman" panose="02020603050405020304" pitchFamily="18" charset="0"/>
              </a:rPr>
            </a:br>
            <a:r>
              <a:rPr lang="iu-Cans-CA" sz="3600" dirty="0" smtClean="0">
                <a:latin typeface="Pigiarniq Light" panose="02000303020000020004" pitchFamily="2" charset="0"/>
                <a:ea typeface="Times New Roman" panose="02020603050405020304" pitchFamily="18" charset="0"/>
                <a:cs typeface="Times New Roman" panose="02020603050405020304" pitchFamily="18" charset="0"/>
              </a:rPr>
              <a:t>ᑎᑎᕋᖅᑕᐅᕙᓪᓕᐊᔪᖅ ᐋᖅᑭᒋᐊᖅᓯᒍᑎ ᐃᒪᕐᒧᑦ ᓚᐃᓴᓐᓯᒧᑦ</a:t>
            </a:r>
            <a:endParaRPr lang="en-CA" dirty="0"/>
          </a:p>
        </p:txBody>
      </p:sp>
    </p:spTree>
    <p:extLst>
      <p:ext uri="{BB962C8B-B14F-4D97-AF65-F5344CB8AC3E}">
        <p14:creationId xmlns:p14="http://schemas.microsoft.com/office/powerpoint/2010/main" val="1346586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KIA-New-TC#1</a:t>
            </a:r>
            <a:r>
              <a:rPr lang="en-CA" sz="1800" dirty="0"/>
              <a:t/>
            </a:r>
            <a:br>
              <a:rPr lang="en-CA" sz="1800" dirty="0"/>
            </a:br>
            <a:r>
              <a:rPr lang="en-CA" sz="1800" dirty="0">
                <a:ea typeface="+mj-lt"/>
                <a:cs typeface="+mj-lt"/>
              </a:rPr>
              <a:t>Minimizing </a:t>
            </a:r>
            <a:r>
              <a:rPr lang="en-CA" sz="1800" dirty="0" err="1">
                <a:ea typeface="+mj-lt"/>
                <a:cs typeface="+mj-lt"/>
              </a:rPr>
              <a:t>Meliadine</a:t>
            </a:r>
            <a:r>
              <a:rPr lang="en-CA" sz="1800" dirty="0">
                <a:ea typeface="+mj-lt"/>
                <a:cs typeface="+mj-lt"/>
              </a:rPr>
              <a:t> Lake Discharge by Prioritizing the </a:t>
            </a:r>
            <a:r>
              <a:rPr lang="en-CA" sz="1800" dirty="0" smtClean="0">
                <a:ea typeface="+mj-lt"/>
                <a:cs typeface="+mj-lt"/>
              </a:rPr>
              <a:t>Waterline</a:t>
            </a:r>
            <a:r>
              <a:rPr lang="iu-Cans-CA" sz="1800" dirty="0" smtClean="0"/>
              <a:t/>
            </a:r>
            <a:br>
              <a:rPr lang="iu-Cans-CA" sz="1800" dirty="0" smtClean="0"/>
            </a:br>
            <a:r>
              <a:rPr lang="iu-Cans-CA" sz="1600" dirty="0" smtClean="0">
                <a:latin typeface="Pigiarniq Light" panose="02000303020000020004" pitchFamily="2" charset="0"/>
              </a:rPr>
              <a:t>ᒥᑭᓪᓕᒋᐊᕐᓗᒍ ᑕᓯᕐᔪᐊᕐᒥ ᑯᕕᖅᑕᖅᑕᐅᔪᖅ ᓯᕗᓪᓕᖅᐸᐅᑎᓯᒪᓗᒋᑦ ᐃᒪᒃᑯᑦ ᑭᒡᓕᖃᕐᕕᑦ</a:t>
            </a: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500405" y="1461799"/>
            <a:ext cx="4012805" cy="4788126"/>
          </a:xfrm>
        </p:spPr>
        <p:txBody>
          <a:bodyPr vert="horz" lIns="91440" tIns="45720" rIns="91440" bIns="45720" rtlCol="0" anchor="t">
            <a:noAutofit/>
          </a:bodyPr>
          <a:lstStyle/>
          <a:p>
            <a:r>
              <a:rPr lang="en-CA" sz="1700">
                <a:ea typeface="+mn-lt"/>
                <a:cs typeface="+mn-lt"/>
              </a:rPr>
              <a:t>Use of the waterlines to transport wastewater provides an alternative approach to water management on site that optimises the benefit of </a:t>
            </a:r>
            <a:r>
              <a:rPr lang="en-CA" sz="1700" err="1">
                <a:ea typeface="+mn-lt"/>
                <a:cs typeface="+mn-lt"/>
              </a:rPr>
              <a:t>Meliadine</a:t>
            </a:r>
            <a:r>
              <a:rPr lang="en-CA" sz="1700">
                <a:ea typeface="+mn-lt"/>
                <a:cs typeface="+mn-lt"/>
              </a:rPr>
              <a:t> Lake for </a:t>
            </a:r>
            <a:r>
              <a:rPr lang="en-CA" sz="1700" err="1">
                <a:ea typeface="+mn-lt"/>
                <a:cs typeface="+mn-lt"/>
              </a:rPr>
              <a:t>Rankinmiut</a:t>
            </a:r>
            <a:endParaRPr lang="en-CA" sz="1700" dirty="0">
              <a:ea typeface="+mn-lt"/>
              <a:cs typeface="+mn-lt"/>
            </a:endParaRPr>
          </a:p>
          <a:p>
            <a:r>
              <a:rPr lang="en-CA" sz="1700">
                <a:ea typeface="+mn-lt"/>
                <a:cs typeface="+mn-lt"/>
              </a:rPr>
              <a:t>It would be appropriate for the Board to include terms and conditions pertaining to the waterlines and the AMP in so far as they impact the management and use of inland waters and interaction with the receiving freshwater environment.  </a:t>
            </a:r>
            <a:endParaRPr lang="en-CA" sz="1700" u="sng">
              <a:ea typeface="+mn-lt"/>
              <a:cs typeface="+mn-lt"/>
            </a:endParaRPr>
          </a:p>
          <a:p>
            <a:pPr marL="0" indent="0">
              <a:buNone/>
            </a:pPr>
            <a:endParaRPr lang="en-CA" sz="1700">
              <a:ea typeface="+mn-lt"/>
              <a:cs typeface="+mn-lt"/>
            </a:endParaRPr>
          </a:p>
          <a:p>
            <a:r>
              <a:rPr lang="en-CA" sz="1700" u="sng">
                <a:ea typeface="+mn-lt"/>
                <a:cs typeface="+mn-lt"/>
              </a:rPr>
              <a:t>KIA's Proposed Language at E(2)</a:t>
            </a:r>
            <a:r>
              <a:rPr lang="en-CA" sz="1700">
                <a:ea typeface="+mn-lt"/>
                <a:cs typeface="+mn-lt"/>
              </a:rPr>
              <a:t>: </a:t>
            </a:r>
            <a:endParaRPr lang="en-CA"/>
          </a:p>
          <a:p>
            <a:pPr marL="342900" lvl="1" indent="0">
              <a:buNone/>
            </a:pPr>
            <a:r>
              <a:rPr lang="en-CA" sz="1600">
                <a:ea typeface="+mn-lt"/>
                <a:cs typeface="+mn-lt"/>
              </a:rPr>
              <a:t>“The Licensee may not Discharge Effluent into </a:t>
            </a:r>
            <a:r>
              <a:rPr lang="en-CA" sz="1600" err="1">
                <a:ea typeface="+mn-lt"/>
                <a:cs typeface="+mn-lt"/>
              </a:rPr>
              <a:t>Meliadine</a:t>
            </a:r>
            <a:r>
              <a:rPr lang="en-CA" sz="1600">
                <a:ea typeface="+mn-lt"/>
                <a:cs typeface="+mn-lt"/>
              </a:rPr>
              <a:t> Lake unless there is insufficient capacity in the Waterline as well as insufficient storage capacity in the Collection Ponds and Containment Ponds.”</a:t>
            </a:r>
          </a:p>
          <a:p>
            <a:endParaRPr lang="en-CA" sz="1700">
              <a:ea typeface="+mn-lt"/>
              <a:cs typeface="+mn-lt"/>
            </a:endParaRPr>
          </a:p>
          <a:p>
            <a:pPr marL="0" indent="0">
              <a:buNone/>
            </a:pPr>
            <a:endParaRPr lang="en-CA" sz="1600" dirty="0">
              <a:cs typeface="Calibri"/>
            </a:endParaRPr>
          </a:p>
          <a:p>
            <a:endParaRPr lang="en-CA" sz="1600" dirty="0">
              <a:ea typeface="+mn-lt"/>
              <a:cs typeface="+mn-lt"/>
            </a:endParaRPr>
          </a:p>
          <a:p>
            <a:endParaRPr lang="en-CA" sz="1600" dirty="0">
              <a:ea typeface="+mn-lt"/>
              <a:cs typeface="+mn-lt"/>
            </a:endParaRPr>
          </a:p>
          <a:p>
            <a:endParaRPr lang="en-CA" sz="1600" dirty="0">
              <a:ea typeface="+mn-lt"/>
              <a:cs typeface="+mn-lt"/>
            </a:endParaRPr>
          </a:p>
          <a:p>
            <a:endParaRPr lang="en-CA" sz="1700" dirty="0">
              <a:ea typeface="Times New Roman" panose="02020603050405020304" pitchFamily="18" charset="0"/>
              <a:cs typeface="Calibri"/>
            </a:endParaRPr>
          </a:p>
          <a:p>
            <a:endParaRPr lang="en-CA" sz="1700" dirty="0">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u="sng">
              <a:highlight>
                <a:srgbClr val="FFFF00"/>
              </a:highlight>
              <a:ea typeface="Times New Roman" panose="02020603050405020304" pitchFamily="18" charset="0"/>
              <a:cs typeface="Calibri"/>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r>
              <a:rPr lang="iu-Cans-CA" sz="1600" dirty="0" smtClean="0">
                <a:latin typeface="Pigiarniq Light" panose="02000303020000020004" pitchFamily="2" charset="0"/>
              </a:rPr>
              <a:t>ᐊᑕᕐᓗᒋᑦ ᐃᒪᒃᑯᑦ ᑭᒡᓕᖃᕐᕕᑦ ᓄᒃᑎᖅᑎᕆᓂᕐᒧᑦ ᐃᒪᕐᓂᒃ ᐊᑐᖅᑕᐅᓯᒪᔪᓂᒃ ᑕᒡᕘᓇ ᖃᓄᖅᑑᕈᑕᐅᒃᑲᓐᓂᕈᓐᓇᖅᑐᖅ ᐃᒪᕐᒥᒃ ᐊᐅᓚᑦᑎᓂᒃᑯᑦ ᑕᓯᕐᔪᐊᕐᒥ ᐱᕚᓪᓕᕈᑕᐅᒃᑲᓐᓂᕈᓐᓇᕐᓂᐊᕐᒪᑦ ᑕᓯᕐᔪᐊᖅ ᑲᖏᖅᖠᓂᕐᒥᐅᓄᑦ.</a:t>
            </a:r>
          </a:p>
          <a:p>
            <a:r>
              <a:rPr lang="iu-Cans-CA" sz="1600" dirty="0" smtClean="0">
                <a:latin typeface="Pigiarniq Light" panose="02000303020000020004" pitchFamily="2" charset="0"/>
              </a:rPr>
              <a:t>ᓈᒻᒪᒐᔭᖅᑐᖅ ᑲᑎᒪᔩᑦ ᐃᓚᐅᖃᑕᐅᑎᑦᑎᒃᐸᑕ ᒪᓕᒃᑕᐅᔭᕆᐊᓕᖕᓂᒃ  ᐃᒪᐅᑉ ᑭᒡᓕᖃᕐᕕᖓᑕ ᒥᒃᓵᓄᑦ ᐊᒻᒪᓗ AMP ᐊᒃᑐᖅᓯᓂᖃᖅᑎᓪᓗᒋᑦ ᐊᐅᓚᑦᑎᔾᔪᑕᐅᔪᓂᒃ ᐊᒻᒪᓗ ᐊᑐᖅᑕᐅᓂᖓᓄᑦ ᐃᒪᖅ ᓄᓇᒥ ᐊᒻᒪᓗ ᐊᒃᑐᖅᓯᓂᖃᖃᑦᑕᖅᑎᓪᓗᒋᑦ ᐃᒪᑦᑎᐊᕙᖕᒥ ᐊᕙᑎᑉᑎᓐᓂᒃ.</a:t>
            </a:r>
          </a:p>
          <a:p>
            <a:r>
              <a:rPr lang="iu-Cans-CA" sz="1600" u="sng" dirty="0" smtClean="0">
                <a:latin typeface="Pigiarniq Light" panose="02000303020000020004" pitchFamily="2" charset="0"/>
              </a:rPr>
              <a:t>ᑭᕙᓪᓕᕐᒥ ᐃᓄᐃᑦ ᑲᑐᔾᔨᖃᑎᒌᒃᑯᑦ ᐊᑐᓕᖁᔭᖓ ᐅᖃᐅᓯᖅ E(2)−ᒥ:</a:t>
            </a:r>
            <a:endParaRPr lang="iu-Cans-CA" sz="1600" dirty="0" smtClean="0">
              <a:latin typeface="Pigiarniq Light" panose="02000303020000020004" pitchFamily="2" charset="0"/>
            </a:endParaRPr>
          </a:p>
          <a:p>
            <a:r>
              <a:rPr lang="iu-Cans-CA" sz="1600" dirty="0" smtClean="0">
                <a:latin typeface="Pigiarniq Light" panose="02000303020000020004" pitchFamily="2" charset="0"/>
              </a:rPr>
              <a:t>“ᓚᐃᓴᓐᓯᓕᒃ ᑯᕕᓯᔪᓐᓇᙱᑦᑐᖅ ᐃᒪᕐᓂᒃ ᐊᑐᖅᑕᐅᓯᒪᔪᓂᒃ ᑕᓯᕐᔪᐊᕐᒧᑦ ᑭᓯᐊᓂ ᓈᒻᒪᙱᑉᐸᑦ ᐊᑐᖅᑕᐅᔪᓐᓇᖅᑐᖅ ᐃᒪᒃᑯᑦ ᑭᒡᓕᖃᕐᕕᐅᔪᒃᑯᑦ ᐊᒻᒪᓗ ᓇᒻᒪᙱᑉᐸᑦ ᓯᕐᓗᐊᕐᒥ ᐊᑐᖅᑕᐅᔪᓐᓇᖅᑐᖅ ᑲᑎᑦᑎᕝᕕᖕᒥ ᑕᓯᕐᒥ ᐊᒻᒪᓗ ᐸᐸᑦᑎᕕᖕᒥ ᑕᓯᕐᒥ.”</a:t>
            </a:r>
            <a:endParaRPr lang="en-CA" sz="1600" dirty="0">
              <a:latin typeface="Pigiarniq Light" panose="02000303020000020004" pitchFamily="2" charset="0"/>
            </a:endParaRPr>
          </a:p>
        </p:txBody>
      </p:sp>
    </p:spTree>
    <p:extLst>
      <p:ext uri="{BB962C8B-B14F-4D97-AF65-F5344CB8AC3E}">
        <p14:creationId xmlns:p14="http://schemas.microsoft.com/office/powerpoint/2010/main" val="2587905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KIA-New-TC#3</a:t>
            </a:r>
            <a:r>
              <a:rPr lang="en-CA" sz="1800" dirty="0"/>
              <a:t/>
            </a:r>
            <a:br>
              <a:rPr lang="en-CA" sz="1800" dirty="0"/>
            </a:br>
            <a:r>
              <a:rPr lang="en-CA" sz="1800" dirty="0">
                <a:cs typeface="Calibri Light"/>
              </a:rPr>
              <a:t>Proposed "deemed approval" </a:t>
            </a:r>
            <a:r>
              <a:rPr lang="en-CA" sz="1800" dirty="0" smtClean="0">
                <a:cs typeface="Calibri Light"/>
              </a:rPr>
              <a:t>mechanism</a:t>
            </a:r>
            <a:r>
              <a:rPr lang="iu-Cans-CA" sz="1800" dirty="0" smtClean="0">
                <a:cs typeface="Calibri Light"/>
              </a:rPr>
              <a:t/>
            </a:r>
            <a:br>
              <a:rPr lang="iu-Cans-CA" sz="1800" dirty="0" smtClean="0">
                <a:cs typeface="Calibri Light"/>
              </a:rPr>
            </a:br>
            <a:r>
              <a:rPr lang="iu-Cans-CA" sz="1800" dirty="0" smtClean="0">
                <a:latin typeface="Pigiarniq Light" panose="02000303020000020004" pitchFamily="2" charset="0"/>
                <a:cs typeface="Calibri Light"/>
              </a:rPr>
              <a:t>ᐊᑐᓕᖁᔭᐅᔪᖅ “ᐃᓱᒪᒋᔭᐅᔪᖅ ᐊᖏᖅᑕᐅᓂᐊᕐᓂᖓᓄᑦ” ᐱᖁᑎ</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578954" y="1651690"/>
            <a:ext cx="3886200" cy="4351338"/>
          </a:xfrm>
        </p:spPr>
        <p:txBody>
          <a:bodyPr vert="horz" lIns="91440" tIns="45720" rIns="91440" bIns="45720" rtlCol="0" anchor="t">
            <a:noAutofit/>
          </a:bodyPr>
          <a:lstStyle/>
          <a:p>
            <a:r>
              <a:rPr lang="en-CA" sz="1700">
                <a:ea typeface="+mn-lt"/>
                <a:cs typeface="+mn-lt"/>
              </a:rPr>
              <a:t>KIA does not agree with Agnico Eagle’s proposed amendment entitling them to “deemed approval” of any Plan submission that the Board does not respond to within 60 days. </a:t>
            </a:r>
          </a:p>
          <a:p>
            <a:pPr marL="0" indent="0">
              <a:buNone/>
            </a:pPr>
            <a:endParaRPr lang="en-CA" sz="1700">
              <a:ea typeface="+mn-lt"/>
              <a:cs typeface="+mn-lt"/>
            </a:endParaRPr>
          </a:p>
          <a:p>
            <a:pPr marL="0" indent="0">
              <a:buNone/>
            </a:pPr>
            <a:endParaRPr lang="en-CA" sz="1700">
              <a:ea typeface="+mn-lt"/>
              <a:cs typeface="+mn-lt"/>
            </a:endParaRPr>
          </a:p>
          <a:p>
            <a:r>
              <a:rPr lang="en-CA" sz="1700">
                <a:ea typeface="+mn-lt"/>
                <a:cs typeface="+mn-lt"/>
              </a:rPr>
              <a:t>Risks of "deemed approval":</a:t>
            </a:r>
          </a:p>
          <a:p>
            <a:pPr lvl="1"/>
            <a:r>
              <a:rPr lang="en-CA">
                <a:ea typeface="+mn-lt"/>
                <a:cs typeface="+mn-lt"/>
              </a:rPr>
              <a:t>restricting the NWB’s discretion</a:t>
            </a:r>
          </a:p>
          <a:p>
            <a:pPr lvl="1"/>
            <a:r>
              <a:rPr lang="en-CA">
                <a:ea typeface="+mn-lt"/>
                <a:cs typeface="+mn-lt"/>
              </a:rPr>
              <a:t>eliminating public participation and consultation on potentially important Plan amendments.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ᑭᕙᓪᓕᕐᒥ ᐃᓄᐃᑦ ᑲᑐᔾᔨᖃᑎᒌᒃᑯᑦ ᐊᖏᖃᑎᖃᙱᑦᑐᑦ ᐊᒡᓂᒍ ᐃᒍᒃᑯᓐᓄᑦ ᑐᒃᓯᕋᐅᑕᐅᔪᒥᒃ ᐋᖅᑭᒋᐊᖅᓯᒍᑎᒃᑯᑦ ᐱᕕᒃᓴᖃᖅᑎᓪᓗᒋᑦ “ᐃᓱᒪᒋᔭᐅᔪᒃᑯᑦ ᐊᖏᖅᑕᐅᓂᐊᕐᓂᕐᒧᑦ” ᖃᓄᐃᑦᑐᑐᐃᓐᓇᕐᓂᒃ ᐊᕐᓇᐅᑎᓂᒃ ᑐᓂᕐᕈᑎᒋᓯᒪᔭᖏᓐᓂᒃ ᑲᑎᒪᔨᓄᑦ ᑭᐅᔭᐅᙱᑦᑐᓂᒃ 60 ᐅᑉᓗᑦ ᐃᓗᐊᓂ.</a:t>
            </a:r>
          </a:p>
          <a:p>
            <a:r>
              <a:rPr lang="iu-Cans-CA" sz="1600" dirty="0" smtClean="0">
                <a:latin typeface="Pigiarniq Light" panose="02000303020000020004" pitchFamily="2" charset="0"/>
              </a:rPr>
              <a:t>ᐅᓗᕆᐊᓇᕈᑎᒋᔭᖓ “ᐃᓱᒪᓇᔭᕐᓂᕐᒧᑦ ᐊᖏᖅᑕᐅᓂᐊᕐᓂᕐᒧᑦ”:</a:t>
            </a:r>
          </a:p>
          <a:p>
            <a:r>
              <a:rPr lang="iu-Cans-CA" sz="1600" dirty="0" smtClean="0">
                <a:latin typeface="Pigiarniq Light" panose="02000303020000020004" pitchFamily="2" charset="0"/>
              </a:rPr>
              <a:t>ᒪᓕᓕᖅᑎᑦᑎᓯᒪᔪᑦ ᓄᓇᕗᒥ ᐃᒪᕐᒧᑦ ᑲᑎᒪᔨᓂᒃ ᐃᓱᒪᓕᐅᕈᓐᓇᖁᑉᓗᒋᑦ</a:t>
            </a:r>
          </a:p>
          <a:p>
            <a:r>
              <a:rPr lang="iu-Cans-CA" sz="1600" dirty="0" smtClean="0">
                <a:latin typeface="Pigiarniq Light" panose="02000303020000020004" pitchFamily="2" charset="0"/>
              </a:rPr>
              <a:t>ᐃᓚᐅᖃᑕᐅᑎᑦᑎᙱᓐᓇᔭᖅᑐᑦ ᐃᓄᖕᓂᒃ ᐊᒻᒪᓗ ᐅᖃᖃᑎᒌᒐᔭᖅᑐᓂᒃ ᐱᒻᒪᕆᐊᓗᒃᑯᑦ ᐸᕐᓇᐃᓂᕐᒧᑦ ᐋᖅᑭᒋᐊᖅᓯᒍᑎᓄᑦ.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68382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KIA-New-TC#4</a:t>
            </a:r>
            <a:r>
              <a:rPr lang="en-CA" sz="1800" dirty="0"/>
              <a:t/>
            </a:r>
            <a:br>
              <a:rPr lang="en-CA" sz="1800" dirty="0"/>
            </a:br>
            <a:r>
              <a:rPr lang="en-CA" sz="1800" dirty="0">
                <a:cs typeface="Calibri Light"/>
              </a:rPr>
              <a:t>Application to amend security "at any </a:t>
            </a:r>
            <a:r>
              <a:rPr lang="en-CA" sz="1800" dirty="0" smtClean="0">
                <a:cs typeface="Calibri Light"/>
              </a:rPr>
              <a:t>time“</a:t>
            </a:r>
            <a:r>
              <a:rPr lang="iu-Cans-CA" sz="1800" dirty="0" smtClean="0">
                <a:cs typeface="Calibri Light"/>
              </a:rPr>
              <a:t/>
            </a:r>
            <a:br>
              <a:rPr lang="iu-Cans-CA" sz="1800" dirty="0" smtClean="0">
                <a:cs typeface="Calibri Light"/>
              </a:rPr>
            </a:br>
            <a:r>
              <a:rPr lang="iu-Cans-CA" sz="1800" dirty="0" smtClean="0">
                <a:latin typeface="Pigiarniq Light" panose="02000303020000020004" pitchFamily="2" charset="0"/>
                <a:cs typeface="Calibri Light"/>
              </a:rPr>
              <a:t>ᑐᒃᓯᕋᐅᑎ ᐋᖅᑭᒋᐊᖅᓯᓂᕐᒧᑦ ᓴᐳᓐᓂᐊᕈᑎᓂᒃ “ᖃᖓᑐᐃᓐᓇᖅ”</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vert="horz" lIns="91440" tIns="45720" rIns="91440" bIns="45720" rtlCol="0" anchor="t">
            <a:noAutofit/>
          </a:bodyPr>
          <a:lstStyle/>
          <a:p>
            <a:endParaRPr lang="en-CA" sz="1700">
              <a:ea typeface="+mn-lt"/>
              <a:cs typeface="+mn-lt"/>
            </a:endParaRPr>
          </a:p>
          <a:p>
            <a:pPr marL="0" indent="0">
              <a:buNone/>
            </a:pPr>
            <a:endParaRPr lang="en-CA" sz="1700">
              <a:ea typeface="+mn-lt"/>
              <a:cs typeface="+mn-lt"/>
            </a:endParaRPr>
          </a:p>
          <a:p>
            <a:r>
              <a:rPr lang="en-CA" sz="1700">
                <a:ea typeface="+mn-lt"/>
                <a:cs typeface="+mn-lt"/>
              </a:rPr>
              <a:t>Granting Agnico Eagle the ability to request a security change “at any time” would give them sole discretion to initiate that process, placing KIA and the NWB at risk of being overburdened with reviews.</a:t>
            </a:r>
          </a:p>
          <a:p>
            <a:pPr marL="0" indent="0">
              <a:buNone/>
            </a:pPr>
            <a:endParaRPr lang="en-CA" sz="1700">
              <a:ea typeface="+mn-lt"/>
              <a:cs typeface="+mn-lt"/>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ᑐᓂᓯᓂᖅ ᐊᒡᓂᒍ ᐃᒍᒃᑯᓐᓄᑦ ᑐᒃᓯᕋᕈᓐᓇᕐᓂᖏᓐᓄᑦ ᓴᐳᓐᓂᐊᕈᑎᓂᒃ ᐊᓯᔾᔩᔪᓐᓇᕈᑎᓂᒃ “ᖃᖓᑐᐃᓐᓇᖅ” ᑕᐃᒪᐃᒃᑯᑉᑕ ᐃᓱᒪᖅᓱᕈᓐᓇᖅᓯᓇᔭᖅᑐᑦ  ᐱᒋᐊᖅᑎᑦᑎᔪᓐᓇᕐᓂᕐᒧᑦ ᐊᑐᖅᑕᐅᕙᒃᑐᒥᒃ, ᑭᕙᓪᓕᕐᒥ ᐃᓄᐃᑦ ᑲᑐᔾᔨᖃᑎᒌᒃᑯᖏᓐᓂᒃ ᐊᒻᒪᓗ ᓄᓇᕗᒥ ᐃᒪᕐᒧᑦ ᑲᑎᒪᔨᓂᒃ ᐅᓗᕆᐊᓇᖅᑐᒦᑎᑦᑎᓇᔭᖅᑐᑦ ᐅᖓᑖᒍᓗᐊᕌᓗᒃ ᕿᒥᕐᕈᔭᕆᐊᓕᖕᓂᒃ ᐱᑕᖃᓕᕋᔭᕐᓂᖓᓄᑦ.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1839049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KIA-New-TC#5</a:t>
            </a:r>
            <a:r>
              <a:rPr lang="en-CA" sz="1800" dirty="0"/>
              <a:t/>
            </a:r>
            <a:br>
              <a:rPr lang="en-CA" sz="1800" dirty="0"/>
            </a:br>
            <a:r>
              <a:rPr lang="en-CA" sz="1800" dirty="0">
                <a:cs typeface="Calibri Light"/>
              </a:rPr>
              <a:t>Preventative Obligations to Minimize Surface Drainage </a:t>
            </a:r>
            <a:r>
              <a:rPr lang="en-CA" sz="1800" dirty="0" smtClean="0">
                <a:cs typeface="Calibri Light"/>
              </a:rPr>
              <a:t>Impacts</a:t>
            </a:r>
            <a:r>
              <a:rPr lang="iu-Cans-CA" sz="1800" dirty="0" smtClean="0">
                <a:cs typeface="Calibri Light"/>
              </a:rPr>
              <a:t/>
            </a:r>
            <a:br>
              <a:rPr lang="iu-Cans-CA" sz="1800" dirty="0" smtClean="0">
                <a:cs typeface="Calibri Light"/>
              </a:rPr>
            </a:br>
            <a:r>
              <a:rPr lang="iu-Cans-CA" sz="1600" dirty="0" smtClean="0">
                <a:latin typeface="Pigiarniq Light" panose="02000303020000020004" pitchFamily="2" charset="0"/>
                <a:cs typeface="Calibri Light"/>
              </a:rPr>
              <a:t>ᐱᑕᖃᙱᓐᓂᖅᓴᐅᔪᓐᓇᖁᑉᓗᒍ ᐱᓕᕆᐊᒃᓴᕆᔭᐅᔪᑦ ᖃᑉᓰᓐᓇᕈᕆᐊᕈᓐᓇᖁᑉᓗᒋᑦ ᑯᕕᖅᑕᕐᕕᒃᑯᑦ ᐊᒃᑐᖅᑕᐅᓂᖃᕋᔭᖅᑐᑦ</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vert="horz" lIns="91440" tIns="45720" rIns="91440" bIns="45720" rtlCol="0" anchor="t">
            <a:noAutofit/>
          </a:bodyPr>
          <a:lstStyle/>
          <a:p>
            <a:pPr algn="just"/>
            <a:r>
              <a:rPr lang="en-CA" sz="1700">
                <a:ea typeface="+mn-lt"/>
                <a:cs typeface="+mn-lt"/>
              </a:rPr>
              <a:t>Agnico Eagle has proposed removing their obligation to “conduct all activities in a manner so as to minimize impacts on Surface Drainage” leaving in only their obligation to “undertake any corrective action required.” </a:t>
            </a:r>
          </a:p>
          <a:p>
            <a:pPr algn="just"/>
            <a:endParaRPr lang="en-CA" sz="1700">
              <a:ea typeface="+mn-lt"/>
              <a:cs typeface="+mn-lt"/>
            </a:endParaRPr>
          </a:p>
          <a:p>
            <a:pPr algn="just"/>
            <a:r>
              <a:rPr lang="en-CA" sz="1700">
                <a:ea typeface="+mn-lt"/>
                <a:cs typeface="+mn-lt"/>
              </a:rPr>
              <a:t>KIA submits that Agnico Eagle must be required to both minimize impacts on Surface Drainage (preventative action) and take immediate corrective measures in response to an impact.  </a:t>
            </a:r>
          </a:p>
          <a:p>
            <a:endParaRPr lang="en-CA" sz="1700">
              <a:ea typeface="+mn-lt"/>
              <a:cs typeface="+mn-lt"/>
            </a:endParaRPr>
          </a:p>
          <a:p>
            <a:endParaRPr lang="en-CA" sz="1700">
              <a:highlight>
                <a:srgbClr val="FFFF00"/>
              </a:highlight>
              <a:ea typeface="+mn-lt"/>
              <a:cs typeface="+mn-lt"/>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ᐊᒡᓂᒍ ᐃᒍᒃᑯᑦ ᐊᑐᓕᖁᔨᓯᒪᔪᑦ ᐲᖅᑕᐅᖁᑉᓗᒋᑦ ᐱᓕᕆᐊᒃᓴᖏᑦ “ᑲᒪᖃᑦᑕᕐᓂᐊᕐᓂᕐᒧᑦ ᑕᒪᐃᓐᓂᒃ ᐱᓕᕆᐊᒃᓴᖏᓐᓂᒃ ᖃᑉᓰᓐᓇᕈᕆᐊᕈᓐᓇᖁᑉᓗᒋᑦ ᐊᒃᑐᖅᓯᓂᐅᓇᔭᖅᑐᑦ ᑯᕕᖅᑕᕐᕕᒃᑯᑦ” ᑕᐃᑉᑯᐊᑐᐊᖑᖁᓕᖅᖢᒋᑦ ᐱᓕᕆᐊᒃᓴᖏᑦ “ᑲᒪᓇᔭᕐᓂᕐᒧᑦ ᐋᖅᑭᒋᐊᕈᑎᒃᓴᓂᒃ ᐱᓕᕆᐊᖑᔭᕆᐊᓕᖕᓂᒃ.”</a:t>
            </a:r>
          </a:p>
          <a:p>
            <a:r>
              <a:rPr lang="iu-Cans-CA" sz="1600" dirty="0" smtClean="0">
                <a:latin typeface="Pigiarniq Light" panose="02000303020000020004" pitchFamily="2" charset="0"/>
              </a:rPr>
              <a:t>ᑭᕙᓪᓕᕐᒥ ᐃᓄᐃᑦ ᑲᑐᔾᔨᖃᑎᒌᒃᑯᑦ ᐅᖃᖅᓯᒪᔪᑦ ᐊᒡᓂᒍ ᐃᒍᒃᑯᑦ ᐱᓕᕆᔭᕆᐊᖃᕐᒪᑕ ᖃᑉᓰᓐᓇᕈᕆᐊᖅᑎᑦᑎᔭᕆᐊᖃᕐᓂᕐᒧᑦ ᑯᕕᖅᑕᕐᕕᖕᓂᒃ (ᐱᑕᖃᙱᓐᓂᖅᓴᐅᓕᖁᑉᓗᒋᑦ) ᐊᒻᒪᓗ ᒫᓐᓇᑲᐅᑎᒋ ᐋᖅᑭᒋᐊᖅᓯᖃᑦᑕᕆᐊᖃᕐᓂᖏᓐᓄᑦ ᐊᒃᑐᖅᑕᐅᓂᖃᖅᑎᓪᓗᒍ.</a:t>
            </a:r>
            <a:endParaRPr lang="en-CA" sz="1600" dirty="0">
              <a:latin typeface="Pigiarniq Light" panose="02000303020000020004" pitchFamily="2" charset="0"/>
            </a:endParaRPr>
          </a:p>
        </p:txBody>
      </p:sp>
    </p:spTree>
    <p:extLst>
      <p:ext uri="{BB962C8B-B14F-4D97-AF65-F5344CB8AC3E}">
        <p14:creationId xmlns:p14="http://schemas.microsoft.com/office/powerpoint/2010/main" val="1454386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0BCA8-8D9B-438C-ABC5-6653189CB1F7}"/>
              </a:ext>
            </a:extLst>
          </p:cNvPr>
          <p:cNvSpPr>
            <a:spLocks noGrp="1"/>
          </p:cNvSpPr>
          <p:nvPr>
            <p:ph type="title"/>
          </p:nvPr>
        </p:nvSpPr>
        <p:spPr/>
        <p:txBody>
          <a:bodyPr/>
          <a:lstStyle/>
          <a:p>
            <a:r>
              <a:rPr lang="en-CA" dirty="0"/>
              <a:t>Adaptive Management </a:t>
            </a:r>
            <a:r>
              <a:rPr lang="en-CA" dirty="0" smtClean="0"/>
              <a:t>Plan</a:t>
            </a:r>
            <a:r>
              <a:rPr lang="iu-Cans-CA" dirty="0" smtClean="0"/>
              <a:t/>
            </a:r>
            <a:br>
              <a:rPr lang="iu-Cans-CA" dirty="0" smtClean="0"/>
            </a:br>
            <a:r>
              <a:rPr lang="iu-Cans-CA" sz="3600" dirty="0" smtClean="0">
                <a:latin typeface="Pigiarniq Light" panose="02000303020000020004" pitchFamily="2" charset="0"/>
              </a:rPr>
              <a:t>ᓱᖏᐅᑎᓂᕐᒧᑦ ᐊᐅᓚᑦᑎᓂᒃᑯᑦ ᐸᕐᓇᐅᑎ</a:t>
            </a:r>
            <a:endParaRPr lang="en-CA" dirty="0"/>
          </a:p>
        </p:txBody>
      </p:sp>
      <p:sp>
        <p:nvSpPr>
          <p:cNvPr id="3" name="Text Placeholder 2">
            <a:extLst>
              <a:ext uri="{FF2B5EF4-FFF2-40B4-BE49-F238E27FC236}">
                <a16:creationId xmlns:a16="http://schemas.microsoft.com/office/drawing/2014/main" id="{2BA1FBDC-B13A-4360-A5B8-A9A092006C23}"/>
              </a:ext>
            </a:extLst>
          </p:cNvPr>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611562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KIA’s Position on the implementation of the AMP under the Water </a:t>
            </a:r>
            <a:r>
              <a:rPr lang="en-CA" sz="1800" b="1" dirty="0" smtClean="0"/>
              <a:t>License</a:t>
            </a:r>
            <a:r>
              <a:rPr lang="iu-Cans-CA" sz="1800" b="1" dirty="0" smtClean="0"/>
              <a:t/>
            </a:r>
            <a:br>
              <a:rPr lang="iu-Cans-CA" sz="1800" b="1" dirty="0" smtClean="0"/>
            </a:br>
            <a:r>
              <a:rPr lang="iu-Cans-CA" sz="1600" b="1" dirty="0" smtClean="0">
                <a:latin typeface="Pigiarniq Light" panose="02000303020000020004" pitchFamily="2" charset="0"/>
              </a:rPr>
              <a:t>ᑭᕙᓪᓕᕐᒥ ᐃᓄᐃᑦ ᑲᑐᔾᔨᖃᑎᒌᒃᑯᑦ ᐊᑐᓕᖅᑎᕆᓂᒃᑯᑦ AMP ᐃᒪᕐᒧᑦ ᓚᐃᓴᓐᓯᒃᑯᑦ</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305628" y="1390788"/>
            <a:ext cx="4335372" cy="5022229"/>
          </a:xfrm>
        </p:spPr>
        <p:txBody>
          <a:bodyPr vert="horz" lIns="91440" tIns="45720" rIns="91440" bIns="45720" rtlCol="0" anchor="t">
            <a:noAutofit/>
          </a:bodyPr>
          <a:lstStyle/>
          <a:p>
            <a:endParaRPr lang="en-CA" sz="1800" u="sng" dirty="0">
              <a:ea typeface="Times New Roman" panose="02020603050405020304" pitchFamily="18" charset="0"/>
              <a:cs typeface="Times New Roman"/>
            </a:endParaRPr>
          </a:p>
          <a:p>
            <a:pPr marL="685800" lvl="2" indent="0">
              <a:buNone/>
            </a:pPr>
            <a:endParaRPr lang="en-CA" sz="1600" dirty="0">
              <a:ea typeface="Times New Roman" panose="02020603050405020304" pitchFamily="18" charset="0"/>
              <a:cs typeface="Times New Roman"/>
            </a:endParaRPr>
          </a:p>
          <a:p>
            <a:pPr marL="342900" lvl="1" indent="0">
              <a:buNone/>
            </a:pPr>
            <a:r>
              <a:rPr lang="en-CA" sz="1900" dirty="0">
                <a:ea typeface="Times New Roman" panose="02020603050405020304" pitchFamily="18" charset="0"/>
                <a:cs typeface="Times New Roman"/>
              </a:rPr>
              <a:t>Like the Road Management Plan and other Plans, the AMP can and should be implemented under both the Water License and NIRB Project Certificate</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ᓲᕐᓗ ᐊᑉᖁᑎᒥᒃ ᐊᐅᓚᑦᑎᓂᕐᒧᑦ ᐸᕐᓇᐅᑎ ᐊᒻᒪᓗ ᐊᓯᖏᑦ ᐸᕐᓇᐅᑏᑦ, AMP ᐊᑐᓕᖅᑎᖅᑕᐅᔪᓐᓇᖅᑐᖅ ᑕᒪᐃᓐᓄᑦ ᐃᒪᕐᒧᑦ ᓚᐃᓴᓐᓯᒃᑯᑦ ᐊᒻᒪᓗ ᓄᓇᕗᒥ ᐊᕙᑎᓕᕆᔨᒃᑯᑦ ᑲᑎᒪᔨᖏᑦᑕ ᐱᓕᕆᒋᐊᕈᓐᓇᖅᓯᓂᕐᒧᑦ ᓇᓗᓇᐃᒃᑯᑕᖓᒍᑦ.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3839722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KIA-New-TC#7</a:t>
            </a:r>
            <a:r>
              <a:rPr lang="en-CA" sz="1800" dirty="0"/>
              <a:t/>
            </a:r>
            <a:br>
              <a:rPr lang="en-CA" sz="1800" dirty="0"/>
            </a:br>
            <a:r>
              <a:rPr lang="en-CA" sz="1800" dirty="0"/>
              <a:t>Clarification of Tiriganiaq-2 Saline Groundwater </a:t>
            </a:r>
            <a:r>
              <a:rPr lang="en-CA" sz="1800" dirty="0" smtClean="0"/>
              <a:t>Management</a:t>
            </a:r>
            <a:r>
              <a:rPr lang="iu-Cans-CA" sz="1800" dirty="0" smtClean="0"/>
              <a:t/>
            </a:r>
            <a:br>
              <a:rPr lang="iu-Cans-CA" sz="1800" dirty="0" smtClean="0"/>
            </a:br>
            <a:r>
              <a:rPr lang="iu-Cans-CA" sz="1800" dirty="0" smtClean="0">
                <a:latin typeface="Pigiarniq Light" panose="02000303020000020004" pitchFamily="2" charset="0"/>
              </a:rPr>
              <a:t>ᓇᓗᓇᐃᖅᓯᓂᖅ ᑎᕆᒐᓂᐊᖅ-2-ᒥ ᑕᕆᐅᓕᒃ ᓄᓇᒥ ᐃᒪᐅᑉ ᐊᐅᓚᑕᐅᔾᔪᑎᖓᓄᑦ</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KIA is concerned how excess saline groundwater stored in Tiriganiaq-2 will be handled under the AMP until the waterlines are available and Tiriganiaq-2 is dewatered. </a:t>
            </a:r>
          </a:p>
          <a:p>
            <a:r>
              <a:rPr lang="en-CA" sz="1700" dirty="0">
                <a:ea typeface="Times New Roman" panose="02020603050405020304" pitchFamily="18" charset="0"/>
                <a:cs typeface="Times New Roman" panose="02020603050405020304" pitchFamily="18" charset="0"/>
              </a:rPr>
              <a:t>This lack of clarity continues to introduce uncertainty as to how Normal Operating Conditions will be defined under the AMP until Tiriganiaq-2 has been dewatered via the waterlines.</a:t>
            </a:r>
          </a:p>
          <a:p>
            <a:r>
              <a:rPr lang="en-CA" sz="1700" u="sng" dirty="0">
                <a:ea typeface="Times New Roman" panose="02020603050405020304" pitchFamily="18" charset="0"/>
                <a:cs typeface="Times New Roman" panose="02020603050405020304" pitchFamily="18" charset="0"/>
              </a:rPr>
              <a:t>Minimizing</a:t>
            </a:r>
            <a:r>
              <a:rPr lang="en-CA" sz="1700" dirty="0">
                <a:ea typeface="Times New Roman" panose="02020603050405020304" pitchFamily="18" charset="0"/>
                <a:cs typeface="Times New Roman" panose="02020603050405020304" pitchFamily="18" charset="0"/>
              </a:rPr>
              <a:t> discharges to Meliadine Lake is insufficient to address the concerns of Rankinmiut.</a:t>
            </a:r>
          </a:p>
          <a:p>
            <a:r>
              <a:rPr lang="en-CA" sz="1700" dirty="0">
                <a:ea typeface="Times New Roman" panose="02020603050405020304" pitchFamily="18" charset="0"/>
                <a:cs typeface="Times New Roman" panose="02020603050405020304" pitchFamily="18" charset="0"/>
              </a:rPr>
              <a:t>Discharges to Meliadine Lake should only be considered if absolutely necessary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lnSpcReduction="10000"/>
          </a:bodyPr>
          <a:lstStyle/>
          <a:p>
            <a:r>
              <a:rPr lang="iu-Cans-CA" sz="1600" dirty="0" smtClean="0">
                <a:latin typeface="Pigiarniq Light" panose="02000303020000020004" pitchFamily="2" charset="0"/>
              </a:rPr>
              <a:t>ᑭᕙᓪᓕᕐᒥ ᐃᓄᐃᑦ ᑲᑐᔾᔨᖃᑎᒌᒃᑯᑦ ᐃᓱᒫᓘᑎᓖᑦ ᖃᓄᖅ ᑕᕆᐅᓕᒃ ᐃᒪᖅ ᓄᓇᒥᙶᖅᑐᖅ ᐸᐸᑐᖅᑕᐅᔪᖅ ᑎᕆᒐᓂᐊᖅ -2-ᒥ ᑲᒪᒋᔭᐅᓂᐊᕐᒪᖔᑦ AMP−ᑯᑦ ᐃᒪᒃᑯᑦ ᑭᒡᓕᖃᕐᕕᑦ ᐊᑐᐃᓐᓇᐅᓕᕐᓂᖏᓐᓄᑦ ᑎᑭᓪᓗᒍ ᐊᒻᒪᓗ ᑎᕆᒐᓂᐊᖅ−2 ᐃᒪᖃᕈᓐᓃᖅᐸᑦ.</a:t>
            </a:r>
          </a:p>
          <a:p>
            <a:r>
              <a:rPr lang="iu-Cans-CA" sz="1600" dirty="0" smtClean="0">
                <a:latin typeface="Pigiarniq Light" panose="02000303020000020004" pitchFamily="2" charset="0"/>
              </a:rPr>
              <a:t>ᑕᒪᓐᓇ ᑐᑭᓯᓇᑦᑎᐊᙱᑎᓪᓗᒍ ᓇᓗᓇᕈᑕᐅᔪᖅ ᖃᓄᖅ ᐊᐅᓚᑦᑎᔾᔪᑕᐅᒐᔪᒃᑐᑦ ᓇᓗᓇᐃᖅᑕᐅᖃᑦᑕᕐᓂᐊᕐᒪᖔᑕ AMP-ᑯᑦ ᐃᒪᐃᔭᖅᑕᐅᕙᓪᓕᐊᓂᓗᒃᑖᖓᓄᑦ ᑎᕆᒐᓂᐊᖅ - 2 ᓱᑉᓗᓕᒃᑯᑦ.</a:t>
            </a:r>
          </a:p>
          <a:p>
            <a:r>
              <a:rPr lang="iu-Cans-CA" sz="1600" u="sng" dirty="0" smtClean="0">
                <a:latin typeface="Pigiarniq Light" panose="02000303020000020004" pitchFamily="2" charset="0"/>
              </a:rPr>
              <a:t>ᖃᑉᓰᓐᓇᕈᕆᐊᖅᑎᑦᑎᓂᖅ</a:t>
            </a:r>
            <a:r>
              <a:rPr lang="iu-Cans-CA" sz="1600" dirty="0" smtClean="0">
                <a:latin typeface="Pigiarniq Light" panose="02000303020000020004" pitchFamily="2" charset="0"/>
              </a:rPr>
              <a:t> ᐲᔭᐃᔾᔪᑕᐅᖃᑦᑕᕐᓂᐊᖅᑐᓂᒃ ᑕᓯᕐᔪᐊᕐᒧᑦ ᓈᒪᙱᑦᑐᑦ ᑲᒪᓂᐊᕐᓗᓂ ᐃᓱᒫᓘᑕᐅᔪᓂᒃ ᑲᖏᖅᖠᓂᕐᒥᐅᓄᑦ.</a:t>
            </a:r>
          </a:p>
          <a:p>
            <a:r>
              <a:rPr lang="iu-Cans-CA" sz="1600" dirty="0" smtClean="0">
                <a:latin typeface="Pigiarniq Light" panose="02000303020000020004" pitchFamily="2" charset="0"/>
              </a:rPr>
              <a:t>ᑯᕕᖅᑕᖅᑕᐅᓇᔭᖅᑐᑦ ᑕᓯᕐᔪᐊᕐᒧᑦ ᐃᓱᒪᒋᔭᐅᓇᔭᕐᒪᑕ ᑭᓯᐊᓂ  ᐱᔭᕆᐊᖃᓪᓚᑦᑖᓕᖅᐸᑕ.</a:t>
            </a:r>
            <a:endParaRPr lang="en-CA" sz="1600" dirty="0">
              <a:latin typeface="Pigiarniq Light" panose="02000303020000020004" pitchFamily="2" charset="0"/>
            </a:endParaRPr>
          </a:p>
        </p:txBody>
      </p:sp>
    </p:spTree>
    <p:extLst>
      <p:ext uri="{BB962C8B-B14F-4D97-AF65-F5344CB8AC3E}">
        <p14:creationId xmlns:p14="http://schemas.microsoft.com/office/powerpoint/2010/main" val="516806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KIA-New-TC#9</a:t>
            </a:r>
            <a:r>
              <a:rPr lang="en-CA" sz="1800" dirty="0"/>
              <a:t/>
            </a:r>
            <a:br>
              <a:rPr lang="en-CA" sz="1800" dirty="0"/>
            </a:br>
            <a:r>
              <a:rPr lang="en-CA" sz="1800" dirty="0"/>
              <a:t>Freshet Management</a:t>
            </a:r>
            <a:r>
              <a:rPr lang="en-CA" sz="1800" dirty="0" smtClean="0"/>
              <a:t>.</a:t>
            </a:r>
            <a:r>
              <a:rPr lang="iu-Cans-CA" sz="1800" dirty="0" smtClean="0"/>
              <a:t/>
            </a:r>
            <a:br>
              <a:rPr lang="iu-Cans-CA" sz="1800" dirty="0" smtClean="0"/>
            </a:br>
            <a:r>
              <a:rPr lang="iu-Cans-CA" sz="1600" dirty="0" smtClean="0">
                <a:latin typeface="Pigiarniq Light" panose="02000303020000020004" pitchFamily="2" charset="0"/>
              </a:rPr>
              <a:t>ᖄᒥᓐᓂᐅᔪᒥᒃ ᐊᐅᒃᐸᓪᓕᐊᔪᒃᑯᑦ ᐊᐅᓚᑦᑎᓂᖅ</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Discharges to both Meliadine Lake and Melvin Bay are planned during the freshwater and marine ice-free seasons but these discharge windows do not align with the discharge needs pertaining to CP1 required to both avoid compromising the CP1 dike as well as discharging to Meliadine Lake. </a:t>
            </a:r>
          </a:p>
          <a:p>
            <a:r>
              <a:rPr lang="en-CA" sz="1700" dirty="0">
                <a:ea typeface="Times New Roman" panose="02020603050405020304" pitchFamily="18" charset="0"/>
                <a:cs typeface="Times New Roman" panose="02020603050405020304" pitchFamily="18" charset="0"/>
              </a:rPr>
              <a:t>KIA requests AEM clarify how surface contact water will be managed during freshet to avoid discharges to Meliadine Lake during that period.</a:t>
            </a:r>
          </a:p>
          <a:p>
            <a:r>
              <a:rPr lang="en-CA" sz="1700" dirty="0">
                <a:ea typeface="Times New Roman" panose="02020603050405020304" pitchFamily="18" charset="0"/>
                <a:cs typeface="Times New Roman" panose="02020603050405020304" pitchFamily="18" charset="0"/>
              </a:rPr>
              <a:t>KIA recommends AEM link commencing annual operations of the waterlines in AMP Table 1 Note 1 to temperature as has been done with the conclusion of the annual operation window</a:t>
            </a:r>
          </a:p>
          <a:p>
            <a:endParaRPr lang="en-CA" sz="1700" dirty="0">
              <a:ea typeface="Times New Roman" panose="02020603050405020304" pitchFamily="18" charset="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r>
              <a:rPr lang="iu-Cans-CA" sz="1600" dirty="0" smtClean="0">
                <a:latin typeface="Pigiarniq Light" panose="02000303020000020004" pitchFamily="2" charset="0"/>
              </a:rPr>
              <a:t>ᑯᕕᓯᖃᑦᑕᕐᓂᖅ ᑕᒪᐃᓐᓄᑦ ᑕᓯᕐᔪᐊᕐᒧᑦ ᐊᒻᒪᓗ ᐃᑎᕕᐊᓄᑦ ᐸᕐᓇᒃᑕᐅᓯᒪᔪᑦ ᖄᒥᓐᓇᐅᓕᖅᐸᑦ ᐊᐅᒃᐸᓪᓕᐊᑎᓪᓗᒍ ᐊᐳᑎ ᐊᒻᒪᓗ ᓯᑯᒋᔭᐅᔪᑦ ᐊᐅᒃᐸᓪᓕᐊᑎᓪᓗᒋᑦ ᑭᓯᐊᓂ ᑕᒪᒃᑯᐊ ᑯᕕᖅᑕᕐᕕᒃᓴᑦ ᒪᓕᒍᑎᙱᑦᑐᑦ ᑯᕕᖅᑕᕐᕕᐅᒋᐊᓕᖕᓄᑦ ᐱᔾᔪᑎᒋᑉᓗᒍ CP1 ᐱᓕᕆᐊᖑᔭᕆᐊᓖᑦ  CP1 ᐊᒃᑐᖅᑕᐅᖁᓇᒍ ᐊᒻᒪᓗ ᑯᕕᖅᑕᖁᔨᙱᓐᓂᕐᒧᑦ ᑕᓯᕐᔪᐊᕐᒧᑦ.</a:t>
            </a:r>
          </a:p>
          <a:p>
            <a:r>
              <a:rPr lang="iu-Cans-CA" sz="1600" dirty="0" smtClean="0">
                <a:latin typeface="Pigiarniq Light" panose="02000303020000020004" pitchFamily="2" charset="0"/>
              </a:rPr>
              <a:t>ᑭᕙᓪᓕᕐᒥ ᐃᓄᐃᑦ ᑲᑐᔾᔨᖃᑎᒌᒃᑯᑦ ᑐᒃᓯᕋᖅᑐᑦ ᐊᒡᓂᒍ ᐃᒍᒃᑯᓐᓂᒃ ᓇᓗᓇᐃᖅᓯᖁᑉᓗᒋᑦ ᖃᓄᖅ ᓄᓇᒥ ᐃᒪᖅ ᐊᑐᖅᑕᐅᓯᒪᔪᖅ ᐊᐅᓚᑕᐅᓂᐊᕐᒪᖔᑦ ᖄᒥᑉᐸᓪᓕᐊᑎᓪᓗᒍ ᐊᐅᒃᐸᓪᓕᐊᔪᖅ ᑯᕕᕙᓪᓕᐊᖁᓇᒍ ᑕᓯᕐᔪᐊᕐᒧᑦ.</a:t>
            </a:r>
          </a:p>
          <a:p>
            <a:r>
              <a:rPr lang="iu-Cans-CA" sz="1600" dirty="0" smtClean="0">
                <a:latin typeface="Pigiarniq Light" panose="02000303020000020004" pitchFamily="2" charset="0"/>
              </a:rPr>
              <a:t>ᑭᕙᓪᓕᕐᒥ ᐃᓄᐃᑦ ᑲᑐᔾᔨᖃᑎᒌᒃᑯᑦ ᐊᑐᓕᖁᔨᔪᑦ ᐊᒡᓂᒍ ᐃᒍᒃᑯᓐᓂᒃ ᐱᒋᐊᕈᑕᐅᓗᓂ ᐊᕐᕌᒍᑕᒫᒃᑯᑦ ᐊᐅᓚᑦᑎᓂᐅᕙᒃᑐᒥᒃ ᓱᑉᓗᓕᖕᓂᒃ AMP-ᒥ ᓇᓗᓇᐃᔭᐅᑎ 1-ᒥ ᑎᑎᕋᖅᓯᒪᔪᒥᒃ 1-ᒥ ᓂᒡᓕᓇᕐᓂᖓ ᐱᓕᕆᐊᖑᖃᑦᑕᖅᓯᒪᔪᒃᑯᑦ ᐱᐊᓂᒃᑕᐅᑎᓪᓗᒍ ᐊᕐᕌᒍᑕᒫᒃᑯᑦ ᐊᐅᓚᑦᑎᔾᔪᑎ</a:t>
            </a:r>
            <a:endParaRPr lang="en-CA" sz="1600" dirty="0">
              <a:latin typeface="Pigiarniq Light" panose="02000303020000020004" pitchFamily="2" charset="0"/>
            </a:endParaRPr>
          </a:p>
        </p:txBody>
      </p:sp>
    </p:spTree>
    <p:extLst>
      <p:ext uri="{BB962C8B-B14F-4D97-AF65-F5344CB8AC3E}">
        <p14:creationId xmlns:p14="http://schemas.microsoft.com/office/powerpoint/2010/main" val="2219930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Cans-CA" sz="2800">
                <a:latin typeface="Pigiarniq Light" panose="02000303020000020004" pitchFamily="2" charset="0"/>
              </a:rPr>
              <a:t>ᑭᕙᓪᓕᕐᒥ ᐃᓄᐃᑦ ᑲᑐᔾᔨᖃᑎᒌᒃᑯᑦ ᐱᓕᕆᐊᒃᓴᖓ</a:t>
            </a:r>
            <a:r>
              <a:rPr lang="en-CA" sz="2800">
                <a:latin typeface="Pigiarniq Light" panose="02000303020000020004" pitchFamily="2" charset="0"/>
              </a:rPr>
              <a:t/>
            </a:r>
            <a:br>
              <a:rPr lang="en-CA" sz="2800">
                <a:latin typeface="Pigiarniq Light" panose="02000303020000020004" pitchFamily="2" charset="0"/>
              </a:rPr>
            </a:br>
            <a:r>
              <a:rPr lang="en-CA" sz="2800"/>
              <a:t>KIA’s Role</a:t>
            </a:r>
            <a:endParaRPr lang="en-CA" sz="2800">
              <a:latin typeface="Pigiarniq Light" panose="02000303020000020004" pitchFamily="2" charset="0"/>
            </a:endParaRPr>
          </a:p>
        </p:txBody>
      </p:sp>
      <p:sp>
        <p:nvSpPr>
          <p:cNvPr id="2" name="Content Placeholder 1"/>
          <p:cNvSpPr>
            <a:spLocks noGrp="1"/>
          </p:cNvSpPr>
          <p:nvPr>
            <p:ph sz="half" idx="1"/>
          </p:nvPr>
        </p:nvSpPr>
        <p:spPr/>
        <p:txBody>
          <a:bodyPr>
            <a:normAutofit fontScale="85000" lnSpcReduction="10000"/>
          </a:bodyPr>
          <a:lstStyle/>
          <a:p>
            <a:r>
              <a:rPr lang="en-US"/>
              <a:t>KIA represents Inuit and administers certain provisions of the Nunavut Agreement in the Kivalliq Region. </a:t>
            </a:r>
          </a:p>
          <a:p>
            <a:r>
              <a:rPr lang="en-US"/>
              <a:t>KIA’s mission is to represent Inuit in a fair and democratic manner in the development, protection, administration and advancement of their rights and benefits; and to promote economic, social, political and cultural well-being. </a:t>
            </a:r>
          </a:p>
          <a:p>
            <a:r>
              <a:rPr lang="en-US"/>
              <a:t>The aim of Inuit Owned Land management is to administer those Lands to promote self-reliance and the cultural and social well-being of Inuit now and in the future. </a:t>
            </a:r>
          </a:p>
          <a:p>
            <a:r>
              <a:rPr lang="en-US"/>
              <a:t>Inuit Owned Lands must be managed in such a way as to sustain and enhance the value of the lands.</a:t>
            </a:r>
            <a:endParaRPr lang="en-CA"/>
          </a:p>
          <a:p>
            <a:endParaRPr lang="en-CA"/>
          </a:p>
        </p:txBody>
      </p:sp>
      <p:sp>
        <p:nvSpPr>
          <p:cNvPr id="5" name="Content Placeholder 1"/>
          <p:cNvSpPr txBox="1">
            <a:spLocks/>
          </p:cNvSpPr>
          <p:nvPr/>
        </p:nvSpPr>
        <p:spPr>
          <a:xfrm>
            <a:off x="4497936" y="1825624"/>
            <a:ext cx="4106511" cy="4555703"/>
          </a:xfrm>
          <a:prstGeom prst="rect">
            <a:avLst/>
          </a:prstGeom>
        </p:spPr>
        <p:txBody>
          <a:bodyPr vert="horz" lIns="91440" tIns="45720" rIns="91440" bIns="45720" rtlCol="0">
            <a:normAutofit fontScale="77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iu">
                <a:latin typeface="Pigiarniq Light" panose="02000303020000020004" pitchFamily="2" charset="0"/>
              </a:rPr>
              <a:t>ᑭᕙᓪᓕᖅ ᐃᓄᐃᑦ ᑲᑐᔾᔨᖃᑎᒌᒃᑯᑦ ᑭᒡᒐᖅᑐᐃᔪᑦ ᐃᓄᖕᓂᑦ ᐊᒻᒪᓗ ᐊᐅᓚᖃᑦᑕᖅᖢᒋᑦ ᐃᓚᖏᑦ ᒪᓕᒐᐅᔪᑦ ᓄᓇᕗᒻᒧᑦ ᐊᖏᖃᑎᒌᒍᑎᒥᑦ ᑭᕙᓪᓕᕐᒥᑦ. </a:t>
            </a:r>
          </a:p>
          <a:p>
            <a:r>
              <a:rPr lang="iu">
                <a:latin typeface="Pigiarniq Light" panose="02000303020000020004" pitchFamily="2" charset="0"/>
              </a:rPr>
              <a:t>ᑭᕙᓪᓕᖅ ᐃᓄᐃᑦ ᑲᑐᔾᔨᖃᑎᒌᒃᑯᑦ ᐱᔭᒃᓴᐅᑎᒋᔭᖓᑦ ᑭᒡᒐᖅᑐᕐᓗᒋᑦ ᐃᓄᐃᑦ ᐊᔾᔨᒌᒃᑎᑦᑎᓂᒃᑯᑦ ᐱᕙᓪᓕᐊᓂᖃᖅᑎᓪᓗᒋᑦ, ᒥᐊᓂᖅᓯᓂᕐᒧᑦ, ᐱᓕᕆᐊᕆᓗᒋᑦ ᐊᒻᒪᓗ ᓯᕗᒻᒧᒃᑎᒋᐊᕐᓗᒋᑦ ᐱᔪᖕᓇᐅᑎᖏᑦ ᐊᒻᒪᓗ ᐃᑳᔪᑕᐅᔪᑦ ᐃᓄᖕᓄᑦ; ᐊᒻᒪᓗ ᐃᑲᔪᖅᑐᕐᓗᑕ ᐱᕈᖅᐸᓪᓕᐊᓂᕐᒥᒃ, ᐃᓄᓕᕆᓃᑦ, ᐊᐅᓚᑦᑎᓂᖅ ᐊᒻᒪᓗ ᐱᖅᑯᓯᐅᔪᖅ ᖃᓄᐃᖏᑦᑎᐊᕐᓂᖏᑦ. </a:t>
            </a:r>
          </a:p>
          <a:p>
            <a:r>
              <a:rPr lang="iu">
                <a:latin typeface="Pigiarniq Light" panose="02000303020000020004" pitchFamily="2" charset="0"/>
              </a:rPr>
              <a:t>ᑐᕌᒐᖓ ᐃᓄᖕᓄᑦ ᓇᖕᒥᓂᕆᔭᐅᔪᓂᒃ ᓄᓇᒥᒃ ᐊᐅᓚᑦᑎᓂᕐᒧᑦ ᐱᓕᕆᐊᕆᓗᒋᑦ ᓄᓇᐅᔪᑦ ᐃᑲᔪᖅᑐᕐᓗᒋᑦ ᐃᖕᒥᓂᒃ-ᐊᑐᕈᖕᓇᕐᓂᐊᕐᓗᑎᒃ ᐊᒻᒪᓗ ᐱᖅᑯᓯᕆᔭᐅᔪᖅ ᐃᓅᖃᑎᒌᓪᓗ ᖃᓄᐃᖏᑦᑎᐊᖁᑉᓗᒋᑦ ᐅᑉᓗᒥᐅᔪᖅ ᐊᒻᒪᓗ ᓯᕗᓂᒃᓴᒥᑦ. </a:t>
            </a:r>
          </a:p>
          <a:p>
            <a:r>
              <a:rPr lang="iu">
                <a:latin typeface="Pigiarniq Light" panose="02000303020000020004" pitchFamily="2" charset="0"/>
              </a:rPr>
              <a:t>ᐃᓄᖕᓄᑦ ᓇᖕᒥᓂᕆᔭᐅᔪᑦ ᓄᓇᐃᑦ ᐊᐅᓚᑕᐅᔭᕆᐊᖃᖅᑐᑦ ᐊᔪᙱᓐᓂᐊᕐᓗᓂ ᐊᒻᒪᓗ ᐱᐅᓯᒋᐊᖅᑎᓪᓗᒋᑦ ᐱᒻᒪᕆᐅᓂᖏᑦ ᓄᓇᐃᑦ.</a:t>
            </a:r>
            <a:endParaRPr lang="en-CA">
              <a:latin typeface="Pigiarniq Light" panose="02000303020000020004" pitchFamily="2" charset="0"/>
            </a:endParaRPr>
          </a:p>
          <a:p>
            <a:endParaRPr lang="en-CA">
              <a:latin typeface="Pigiarniq Light" panose="02000303020000020004" pitchFamily="2" charset="0"/>
            </a:endParaRPr>
          </a:p>
        </p:txBody>
      </p:sp>
    </p:spTree>
    <p:extLst>
      <p:ext uri="{BB962C8B-B14F-4D97-AF65-F5344CB8AC3E}">
        <p14:creationId xmlns:p14="http://schemas.microsoft.com/office/powerpoint/2010/main" val="52018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KIA-New-TC#10</a:t>
            </a:r>
            <a:r>
              <a:rPr lang="en-CA" sz="1800" dirty="0"/>
              <a:t/>
            </a:r>
            <a:br>
              <a:rPr lang="en-CA" sz="1800" dirty="0"/>
            </a:br>
            <a:r>
              <a:rPr lang="en-CA" sz="1800" dirty="0"/>
              <a:t>Limits on Freshwater Discharge to Melvin </a:t>
            </a:r>
            <a:r>
              <a:rPr lang="en-CA" sz="1800" dirty="0" smtClean="0"/>
              <a:t>Bay</a:t>
            </a:r>
            <a:r>
              <a:rPr lang="iu-Cans-CA" sz="1800" dirty="0" smtClean="0"/>
              <a:t/>
            </a:r>
            <a:br>
              <a:rPr lang="iu-Cans-CA" sz="1800" dirty="0" smtClean="0"/>
            </a:br>
            <a:r>
              <a:rPr lang="iu-Cans-CA" sz="1600" dirty="0" smtClean="0">
                <a:latin typeface="Pigiarniq Light" panose="02000303020000020004" pitchFamily="2" charset="0"/>
              </a:rPr>
              <a:t>ᑭᒡᓕᖃᖅᑎᑦᑎᓂᖅ ᐊᐅᐸᓪᓕᐊᔪᒃᑯᑦ ᐃᒪᑦ ᑯᕕᔭᐅᖃᑦᑕᕐᓂᐊᕐᓂᖏᓐᓄᑦ ᐃᑎᕕᐊᓂ</a:t>
            </a:r>
            <a:r>
              <a:rPr lang="en-CA" sz="1800" dirty="0"/>
              <a:t/>
            </a:r>
            <a:br>
              <a:rPr lang="en-CA" sz="1800" dirty="0"/>
            </a:b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KIA requested AEM prioritize discharge of surface contact water to Melvin Bay even under the lower bound scenario when only “one waterline is operational” given the saline groundwater storage capacity provided through Tiriganiaq-2 allows for significant operational flexibility in the management of site water. </a:t>
            </a:r>
          </a:p>
          <a:p>
            <a:r>
              <a:rPr lang="en-CA" sz="1700" dirty="0">
                <a:ea typeface="Times New Roman" panose="02020603050405020304" pitchFamily="18" charset="0"/>
                <a:cs typeface="Times New Roman" panose="02020603050405020304" pitchFamily="18" charset="0"/>
              </a:rPr>
              <a:t>This prioritization of surface contact water discharges to Melvin Bay may become particularly necessary during freshet to avoid discharges to Meliadine Lake.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lnSpcReduction="10000"/>
          </a:bodyPr>
          <a:lstStyle/>
          <a:p>
            <a:r>
              <a:rPr lang="iu-Cans-CA" sz="1600" dirty="0" smtClean="0">
                <a:latin typeface="Pigiarniq Light" panose="02000303020000020004" pitchFamily="2" charset="0"/>
                <a:ea typeface="Arial Unicode MS" panose="020B0604020202020204" pitchFamily="34" charset="-128"/>
                <a:cs typeface="Arial Unicode MS" panose="020B0604020202020204" pitchFamily="34" charset="-128"/>
              </a:rPr>
              <a:t>ᑭᕙᓪᓕᕐᒥ ᐃᓄᐃᑦ ᑲᑐᔾᔨᖃᑎᒌᒃᑯᑦ ᑐᒃᓯᕋᖅᑐᑦ ᐊᒡᓂᒍ ᐃᒍᒃᑯᓐᓂᒃ ᓇᓗᓇᐃᔭᐃᖁᑉᓗᒋᑦ ᓯᕗᓪᓕᖅᐸᐅᑎᑕᐅᔭᕆᐊᓕᖕᓂᒃ ᑯᕕᔭᐅᓂᐊᖅᑐᓂᒃ ᓄᓇᙶᖅᑐᓂᒃ ᐃᒪᕐᓂᒃ ᐊᑐᖅᑕᐅᓯᒪᔪᓂᒃ ᐃᑎᑯᐊᓄᑦ ᐊᑦᑎᖕᓂᖅᓴᒃᑯᓪᓗᓐᓃᑦ “ᐊᑕᐅᓰᓐᓇᖅ ᓱᑉᓗᓕᒃ ᐊᑐᖅᑕᐅᑎᓪᓗᒍᓘᓐᓃᑦ” ᑕᕆᐅᓕᒃ ᓄᓇᒥ ᐃᒪᕐᓘᓐᓃᑦ ᐸᐸᑐᖅᑕᐅᔪᖅ ᑎᕆᒐᓂᐊᖅ -2-ᑯᑦ ᐱᒻᒪᕆᐊᓗᒃᑯᑦ ᐊᐅᓚᑦᑎᓂᒃᑯᑦ ᐊᐅᓚᑕᐅᓂᖅᓴᐅᔪᓐᓇᕐᓂᐊᖅᑐᖅ ᐱᓕᕆᕝᕕᐅᔪᒥ.</a:t>
            </a:r>
          </a:p>
          <a:p>
            <a:r>
              <a:rPr lang="iu-Cans-CA" sz="1600" smtClean="0">
                <a:latin typeface="Pigiarniq Light" panose="02000303020000020004" pitchFamily="2" charset="0"/>
                <a:ea typeface="Arial Unicode MS" panose="020B0604020202020204" pitchFamily="34" charset="-128"/>
                <a:cs typeface="Arial Unicode MS" panose="020B0604020202020204" pitchFamily="34" charset="-128"/>
              </a:rPr>
              <a:t>ᑕᒪᓐᓇ ᓯᕗᓪᓕᖅᐸᐅᑎᑕᐅᔭᕆᐊᖃᖅᑐᓄᑦ ᓇᓗᓇᐃᔭᐅᑎ ᓄᓇᒥ ᐃᒪᖁᑎᒋᔭᐅᔪᒃᑯᑦ ᐊᑐᖅᑕᐅᓯᒪᔪᒃᑯᑦ ᑯᕕᖅᑕᖅᑕᐅᓇᔭᖅᑐᖅ ᐃᑎᕕᐊᓄᑦ ᑕᐃᒪᐃᑦᑕᕆᐊᖃᕋᔭᖅᑐᒃᓴᐅᔪᖅ ᐊᐅᒃᐸᓪᓕᐊᔪᒃᑯᑦ ᖄᒥᑉᐸᓪᓕᐊᓕᖅᐸᑦ ᑯᕕᖅᑕᖁᓇᒍ ᑕᓯᕐᔪᐊᕐᒧᑦ.</a:t>
            </a:r>
            <a:endParaRPr lang="en-CA" sz="1600" dirty="0">
              <a:latin typeface="Pigiarniq Light" panose="02000303020000020004" pitchFamily="2" charset="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72378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 sz="2800" dirty="0">
                <a:latin typeface="Pigiarniq Light" panose="02000303020000020004" pitchFamily="2" charset="0"/>
              </a:rPr>
              <a:t>ᕿᒥᕐᕈᓂᖅ </a:t>
            </a:r>
            <a:r>
              <a:rPr lang="iu" sz="2800" dirty="0" smtClean="0">
                <a:latin typeface="Pigiarniq Light" panose="02000303020000020004" pitchFamily="2" charset="0"/>
              </a:rPr>
              <a:t>ᐱ</a:t>
            </a:r>
            <a:r>
              <a:rPr lang="iu-Cans-CA" sz="2800" dirty="0" smtClean="0">
                <a:latin typeface="Pigiarniq Light" panose="02000303020000020004" pitchFamily="2" charset="0"/>
              </a:rPr>
              <a:t>ᓕᕆᐊᒃᓴᕆᔭᐅᔪᓂᒃ</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Objectives</a:t>
            </a:r>
            <a:endParaRPr lang="en-CA" sz="28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CA" sz="1800"/>
              <a:t>Ensure that the potential impacts and benefits were comprehensively assessed</a:t>
            </a:r>
          </a:p>
          <a:p>
            <a:r>
              <a:rPr lang="en-CA" sz="1800"/>
              <a:t>Ensure Inuit Qaujimajatuqangit values were incorporated into impact determination, mitigation, project design and monitoring</a:t>
            </a:r>
            <a:endParaRPr lang="en-US" sz="1800"/>
          </a:p>
        </p:txBody>
      </p:sp>
      <p:sp>
        <p:nvSpPr>
          <p:cNvPr id="6" name="Content Placeholder 1"/>
          <p:cNvSpPr>
            <a:spLocks noGrp="1"/>
          </p:cNvSpPr>
          <p:nvPr>
            <p:ph sz="half" idx="2"/>
          </p:nvPr>
        </p:nvSpPr>
        <p:spPr/>
        <p:txBody>
          <a:bodyPr rtlCol="0">
            <a:normAutofit/>
          </a:bodyPr>
          <a:lstStyle/>
          <a:p>
            <a:pPr rtl="0"/>
            <a:r>
              <a:rPr lang="iu" sz="1800">
                <a:latin typeface="Pigiarniq Light" panose="02000303020000020004" pitchFamily="2" charset="0"/>
              </a:rPr>
              <a:t>ᐊᒃᑐᖅᓯᓂᐅᔪᖕᓇᖅᑐᑦ ᐊᒻᒪᓗ ᐃᑲᔫᑏᑦ ᑕᒪᓗᒃᑖᒃᑯᑦ ᖃᐅᔨᓴᖅᑕᐅᑎᓪᓗᒋᑦ</a:t>
            </a:r>
          </a:p>
          <a:p>
            <a:pPr rtl="0"/>
            <a:r>
              <a:rPr lang="iu" sz="1800">
                <a:latin typeface="Pigiarniq Light" panose="02000303020000020004" pitchFamily="2" charset="0"/>
              </a:rPr>
              <a:t>ᐱᒻᒪᕆᐅᒋᔭᐅᔪᑦ ᐃᓄᐃᑦ ᖃᐅᔨᒪᔭᑐᖃᖏᑦ ᐃᓚᓕᐅᑎᔭᐅᓗᑎᒃ ᐊᒃᑐᖅᓯᓂᕐᒥᒃ ᖃᐅᔨᔾᔪᑕᐅᓂᐊᖅᑐᓄᑦ, ᐊᖏᓗᐊᖏᒋᐊᖅᑎᑦᑎᓂᕐᓄᑦ, ᐱᓕᕆᐊᑉ ᖃᓄᐃᖓᓂᐊᕐᓂᖓᓄᑦ ᐊᒻᒪᓗ ᖃᐅᔨᓴᐃᓂᕐᒧᑦ</a:t>
            </a:r>
            <a:endParaRPr lang="en-US" sz="1800">
              <a:latin typeface="Pigiarniq Light" panose="02000303020000020004" pitchFamily="2" charset="0"/>
            </a:endParaRPr>
          </a:p>
        </p:txBody>
      </p:sp>
      <p:sp>
        <p:nvSpPr>
          <p:cNvPr id="7" name="Title 2"/>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CA" sz="2800">
              <a:latin typeface="Pigiarniq Light" panose="02000303020000020004" pitchFamily="2" charset="0"/>
            </a:endParaRPr>
          </a:p>
        </p:txBody>
      </p:sp>
    </p:spTree>
    <p:extLst>
      <p:ext uri="{BB962C8B-B14F-4D97-AF65-F5344CB8AC3E}">
        <p14:creationId xmlns:p14="http://schemas.microsoft.com/office/powerpoint/2010/main" val="130435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 sz="2800" dirty="0">
                <a:latin typeface="Pigiarniq Light" panose="02000303020000020004" pitchFamily="2" charset="0"/>
              </a:rPr>
              <a:t>ᕿᒥᕐᕈᓗᒋᑦ ᐱᓐᓂᑯᐃᑦ - </a:t>
            </a:r>
            <a:r>
              <a:rPr lang="iu-Cans-CA" sz="2800" dirty="0" smtClean="0">
                <a:latin typeface="Pigiarniq Light" panose="02000303020000020004" pitchFamily="2" charset="0"/>
              </a:rPr>
              <a:t>ᖃᐅᔨᓴᕈᑕᐅᖅᑳᓚᐅᖅᑐᖅ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History – Initial Assessment</a:t>
            </a:r>
            <a:endParaRPr lang="en-CA" sz="2800" dirty="0">
              <a:latin typeface="Pigiarniq Light" panose="02000303020000020004" pitchFamily="2" charset="0"/>
            </a:endParaRPr>
          </a:p>
        </p:txBody>
      </p:sp>
      <p:sp>
        <p:nvSpPr>
          <p:cNvPr id="2" name="Content Placeholder 1"/>
          <p:cNvSpPr>
            <a:spLocks noGrp="1"/>
          </p:cNvSpPr>
          <p:nvPr>
            <p:ph sz="half" idx="1"/>
          </p:nvPr>
        </p:nvSpPr>
        <p:spPr>
          <a:xfrm>
            <a:off x="628650" y="1825625"/>
            <a:ext cx="3583310" cy="4351338"/>
          </a:xfrm>
        </p:spPr>
        <p:txBody>
          <a:bodyPr>
            <a:normAutofit fontScale="77500" lnSpcReduction="20000"/>
          </a:bodyPr>
          <a:lstStyle/>
          <a:p>
            <a:r>
              <a:rPr lang="en-US"/>
              <a:t>AEM submitted an Amendment Application to their Type A Water </a:t>
            </a:r>
            <a:r>
              <a:rPr lang="en-US" err="1"/>
              <a:t>Licence</a:t>
            </a:r>
            <a:r>
              <a:rPr lang="en-US"/>
              <a:t> 2AM-MEL1631 on August 27, 2020 seeking permission for the following amendments:</a:t>
            </a:r>
          </a:p>
          <a:p>
            <a:pPr lvl="1"/>
            <a:r>
              <a:rPr lang="en-US"/>
              <a:t>Updated total dissolved solids thresholds to Meliadine Lake;</a:t>
            </a:r>
          </a:p>
          <a:p>
            <a:pPr lvl="1"/>
            <a:r>
              <a:rPr lang="en-US"/>
              <a:t>Increased annual freshwater consumption;</a:t>
            </a:r>
          </a:p>
          <a:p>
            <a:pPr lvl="1"/>
            <a:r>
              <a:rPr lang="en-US"/>
              <a:t>Construction of additional laydown areas;</a:t>
            </a:r>
          </a:p>
          <a:p>
            <a:pPr lvl="1"/>
            <a:r>
              <a:rPr lang="en-US"/>
              <a:t>Updated waste management strategy;</a:t>
            </a:r>
          </a:p>
          <a:p>
            <a:pPr lvl="1"/>
            <a:r>
              <a:rPr lang="en-US"/>
              <a:t>Construction of site access roads; and</a:t>
            </a:r>
          </a:p>
          <a:p>
            <a:pPr lvl="1"/>
            <a:r>
              <a:rPr lang="en-US"/>
              <a:t>Updated Interim Closure and Reclamation Plan.</a:t>
            </a:r>
          </a:p>
          <a:p>
            <a:pPr lvl="1"/>
            <a:endParaRPr lang="en-US"/>
          </a:p>
          <a:p>
            <a:r>
              <a:rPr lang="en-US"/>
              <a:t>KIA Lands completed a completeness and initial technical review on September 22, 2020 highlighting 13 information requests and initial technical concerns.</a:t>
            </a:r>
            <a:endParaRPr lang="en-CA"/>
          </a:p>
        </p:txBody>
      </p:sp>
      <p:sp>
        <p:nvSpPr>
          <p:cNvPr id="6" name="Title 2"/>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CA" sz="2800">
              <a:latin typeface="Pigiarniq Light" panose="02000303020000020004" pitchFamily="2" charset="0"/>
            </a:endParaRPr>
          </a:p>
        </p:txBody>
      </p:sp>
      <p:sp>
        <p:nvSpPr>
          <p:cNvPr id="4" name="Content Placeholder 3"/>
          <p:cNvSpPr>
            <a:spLocks noGrp="1"/>
          </p:cNvSpPr>
          <p:nvPr>
            <p:ph sz="half" idx="2"/>
          </p:nvPr>
        </p:nvSpPr>
        <p:spPr>
          <a:xfrm>
            <a:off x="4629150" y="1825624"/>
            <a:ext cx="4038600" cy="4555704"/>
          </a:xfrm>
        </p:spPr>
        <p:txBody>
          <a:bodyPr>
            <a:normAutofit fontScale="77500" lnSpcReduction="20000"/>
          </a:bodyPr>
          <a:lstStyle/>
          <a:p>
            <a:r>
              <a:rPr lang="iu">
                <a:latin typeface="Pigiarniq Light" panose="02000303020000020004" pitchFamily="2" charset="0"/>
              </a:rPr>
              <a:t>ᐊᒡᓃᑯᒃᑯᑦ ᑐᓂᓯᔪᑦ ᐋᖅᑭᒋᐊᖅᓯᓂᕐᒧᑦ ᑐᒃᓯᕋᐅᑎᒥᒃ Type A ᐃᒪᕐᒧᑦ ᓚᐃᓴᓐᓯᖓᓄᑦ 2AM-MEL1631 ᐊᑯᓪᓕᕈᕐᕕᒃ (ᐋᒋᓯ) 27, 2020-ᒥᑦ ᐱᔪᖕᓇᖅᑎᑕᐅᔪᒪᑉᓗᑎᒃ ᐅᑯᓂᙵᑦ ᐋᖅᑭᒋᐊᖅᓂᕐᓂᑦ:</a:t>
            </a:r>
          </a:p>
          <a:p>
            <a:pPr lvl="1"/>
            <a:r>
              <a:rPr lang="iu">
                <a:latin typeface="Pigiarniq Light" panose="02000303020000020004" pitchFamily="2" charset="0"/>
              </a:rPr>
              <a:t>ᐅᑉᓗᒥᒨᓕᖅᑐᖅᓯᒪᔪᑦ ᑲᑎᖦᖢᒋᑦ ᓄᖑᑎᖅᓯᒪᔪᑦ ᓯᑎᔪᑦ ᑎᑭᐅᑎᓂᐅᔪᑦ ᑕᓯᕐᔪᐊᕐᒧᑦ;</a:t>
            </a:r>
          </a:p>
          <a:p>
            <a:pPr lvl="1"/>
            <a:r>
              <a:rPr lang="iu">
                <a:latin typeface="Pigiarniq Light" panose="02000303020000020004" pitchFamily="2" charset="0"/>
              </a:rPr>
              <a:t>ᐊᖏᒡᓕᒋᐊᕐᓗᒍ ᐊᕐᕌᒍᑕᒫᖅ ᐃᒪᑦᑎᐊᕙᒃᑐᕐᓂᖅ;</a:t>
            </a:r>
          </a:p>
          <a:p>
            <a:pPr lvl="1"/>
            <a:r>
              <a:rPr lang="iu">
                <a:latin typeface="Pigiarniq Light" panose="02000303020000020004" pitchFamily="2" charset="0"/>
              </a:rPr>
              <a:t>ᓴᓇᔭᐅᓂᖏᑦ ᓄᖅᑲᖓᕝᕕᐅᒃᑲᓐᓂᕐᓂᐊᖅᑐᓄᑦ ᐃᓂᐅᔪᓂᒃ;</a:t>
            </a:r>
          </a:p>
          <a:p>
            <a:pPr lvl="1"/>
            <a:r>
              <a:rPr lang="iu">
                <a:latin typeface="Pigiarniq Light" panose="02000303020000020004" pitchFamily="2" charset="0"/>
              </a:rPr>
              <a:t>ᐅᑉᓗᒥᒨᓕᖅᑐᖅᓯᒪᔪᖅ ᐃᒪᕐᒥᒃ ᐊᐅᓚᑦᑎᓂᕐᒧᑦ ᖃᓄᖅᑑᕈᑎ;</a:t>
            </a:r>
          </a:p>
          <a:p>
            <a:pPr lvl="1"/>
            <a:r>
              <a:rPr lang="iu">
                <a:latin typeface="Pigiarniq Light" panose="02000303020000020004" pitchFamily="2" charset="0"/>
              </a:rPr>
              <a:t>ᓴᓇᔭᐅᕙᓪᓕᐊᔪᒧᙵᐅᔪᖅ ᐊᑉᖁᑏᑦ; ᐊᒻᒪᓗ</a:t>
            </a:r>
          </a:p>
          <a:p>
            <a:pPr lvl="1"/>
            <a:r>
              <a:rPr lang="iu">
                <a:latin typeface="Pigiarniq Light" panose="02000303020000020004" pitchFamily="2" charset="0"/>
              </a:rPr>
              <a:t>ᐅᑉᓗᒥᒨᓕᖅᑐᖅᓯᒪᔪᖅ ᐅᒃᑯᐊᖅᐸᓪᓕᐊᓕᖅᐸᑦ ᐊᒻᒪᓗ ᐅᑎᖅᑎᑎᕆᕙᓪᓕᐊᓂᕐᒧᑦ ᐸᕐᓇᐅᑎ.</a:t>
            </a:r>
          </a:p>
          <a:p>
            <a:pPr lvl="1"/>
            <a:endParaRPr lang="en-US">
              <a:latin typeface="Pigiarniq Light" panose="02000303020000020004" pitchFamily="2" charset="0"/>
            </a:endParaRPr>
          </a:p>
          <a:p>
            <a:r>
              <a:rPr lang="iu">
                <a:latin typeface="Pigiarniq Light" panose="02000303020000020004" pitchFamily="2" charset="0"/>
              </a:rPr>
              <a:t>ᑭᕙᓪᓕᖅ ᐃᓄᐃᑦ ᑲᑐᔾᔨᖃᑎᒌᒃᑯᑦ ᐱᐊᓂᓚᐅᖅᑕᖏᑦ ᐱᐊᓂᒃᓯᒪᓂᕐᒧᑦ ᐊᒻᒪᓗ ᐱᓕᕆᐊᕐᒧᑦ ᖃᐅᔨᓴᐃᓂᐅᓚᐅᖅᑐᖅ ᐊᒥᕋᐃᔭᕐᕕᒃ (ᓯᑎᐱᕆ) 22, 2020-ᒥᑦ 13-ᖑᔪᑦ ᑐᑭᓯᐅᒪᔾᔪᑏᑦ ᑐᒃᓯᕋᐅᑎᒋᓚᐅᖅᑕᖏᑦ ᐊᒻᒪᓗ ᐱᓕᕆᐊᕐᒧᑦ ᐃᓱᒫᓘᑕᐅᓚᐅᖅᑐᑦ.</a:t>
            </a:r>
            <a:endParaRPr lang="en-CA">
              <a:latin typeface="Pigiarniq Light" panose="02000303020000020004" pitchFamily="2" charset="0"/>
            </a:endParaRPr>
          </a:p>
        </p:txBody>
      </p:sp>
    </p:spTree>
    <p:extLst>
      <p:ext uri="{BB962C8B-B14F-4D97-AF65-F5344CB8AC3E}">
        <p14:creationId xmlns:p14="http://schemas.microsoft.com/office/powerpoint/2010/main" val="216902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lstStyle/>
          <a:p>
            <a:r>
              <a:rPr lang="iu" sz="2800" dirty="0">
                <a:latin typeface="Pigiarniq Light" panose="02000303020000020004" pitchFamily="2" charset="0"/>
              </a:rPr>
              <a:t>ᕿᒥᕐᕈᓗᒋᑦ ᐱᓐᓂᑯᐃᑦ - </a:t>
            </a:r>
            <a:r>
              <a:rPr lang="iu-Cans-CA" sz="2800" dirty="0" smtClean="0">
                <a:latin typeface="Pigiarniq Light" panose="02000303020000020004" pitchFamily="2" charset="0"/>
              </a:rPr>
              <a:t>ᖃᐅᔨᓴᕈᑕᐅᖅᑳᓚᐅᖅᑐᖅ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History – Initial Assessment</a:t>
            </a:r>
            <a:endParaRPr lang="en-CA" sz="28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a:bodyPr>
          <a:lstStyle/>
          <a:p>
            <a:r>
              <a:rPr lang="en-CA"/>
              <a:t>AEM responded to KIA’s initial set of 13 information requests, resolving most by:</a:t>
            </a:r>
          </a:p>
          <a:p>
            <a:pPr lvl="1"/>
            <a:r>
              <a:rPr lang="en-CA"/>
              <a:t>Providing additional clarifications regarding TDS measurement approaches, toxicity monitoring, water management and geotechnical concerns</a:t>
            </a:r>
          </a:p>
          <a:p>
            <a:pPr lvl="1"/>
            <a:r>
              <a:rPr lang="en-CA"/>
              <a:t>Reiterating their commitment to including IQ throughout all phases of the mine.</a:t>
            </a:r>
          </a:p>
          <a:p>
            <a:pPr lvl="1"/>
            <a:r>
              <a:rPr lang="en-CA"/>
              <a:t>Committing to update their Freshet Management Plan to reflect the decommissioning of the P-Area.</a:t>
            </a:r>
          </a:p>
        </p:txBody>
      </p:sp>
      <p:sp>
        <p:nvSpPr>
          <p:cNvPr id="6" name="Content Placeholder 2">
            <a:extLst>
              <a:ext uri="{FF2B5EF4-FFF2-40B4-BE49-F238E27FC236}">
                <a16:creationId xmlns:a16="http://schemas.microsoft.com/office/drawing/2014/main" id="{AFC85E42-A6B6-43FC-AF59-EF23D935A4B7}"/>
              </a:ext>
            </a:extLst>
          </p:cNvPr>
          <p:cNvSpPr>
            <a:spLocks noGrp="1"/>
          </p:cNvSpPr>
          <p:nvPr>
            <p:ph sz="half" idx="2"/>
          </p:nvPr>
        </p:nvSpPr>
        <p:spPr/>
        <p:txBody>
          <a:bodyPr rtlCol="0">
            <a:normAutofit fontScale="92500" lnSpcReduction="10000"/>
          </a:bodyPr>
          <a:lstStyle/>
          <a:p>
            <a:pPr rtl="0"/>
            <a:r>
              <a:rPr lang="iu" dirty="0">
                <a:latin typeface="Pigiarniq Light" panose="02000303020000020004" pitchFamily="2" charset="0"/>
              </a:rPr>
              <a:t>ᐊᒡᓃᑯᒃᑯᑦ ᑭᐅᔪᑦ ᑭᕙᓪᓕᖅ ᐃᓄᐃᑦ ᑲᑐᔾᔨᖃᑎᒌᒃᑯᑦ 13-ᓂᒃ ᑐᑭᓯᐅᒪᔾᔪᑎᓂᒃ ᑐᒃᓯᕋᓚᐅᖅᑐᑦ, ᐋᖅᑭᒃᓯᓂᐊᖅᑐᑦ ᐃᒪᓐᓇᓗᐊᖅ:</a:t>
            </a:r>
          </a:p>
          <a:p>
            <a:pPr lvl="1" rtl="0"/>
            <a:r>
              <a:rPr lang="iu" dirty="0">
                <a:latin typeface="Pigiarniq Light" panose="02000303020000020004" pitchFamily="2" charset="0"/>
              </a:rPr>
              <a:t>ᓇᓗᓇᐃᖅᓯᒃᑲᓐᓂᕐᓗᑎᒃ ᑲᑎᖦᖢᒋᑦ ᓄᖑᑎᖅᓯᒪᔪᑦ ᓯᑎᔪᓂᒃ ᐆᒃᑐᕋᐃᓂᕐᒧᑦ ᐊᑐᖅᑕᐅᔪᓂᑦ, ᐱᑦᑕᐅᖏᑦᑐᓂᒃ ᖃᐅᔨᓴᐃᓂᖅ, ᐃᒪᕐᒥᒃ ᐊᐅᓚᑦᑎᓂᖅ ᐊᒻᒪᓗ ᓄᓇᓕᕆᓂᕐᒧᑦ ᐃᓱᒫᓘᑕᐅᔪᑦ</a:t>
            </a:r>
          </a:p>
          <a:p>
            <a:pPr lvl="1" rtl="0"/>
            <a:r>
              <a:rPr lang="iu" dirty="0">
                <a:latin typeface="Pigiarniq Light" panose="02000303020000020004" pitchFamily="2" charset="0"/>
              </a:rPr>
              <a:t>ᐅᖃᐅᓯᕆᒃᑲᓐᓂᕐᓗᒋᑦ ᐃᓚᐅᑎᓐᓂᐊᖅᑕᖏᑦ ᐃᓄᐃᑦ ᖃᐅᔨᒪᔭᑐᖃᖏᑦ ᓇᓃᓐᓂᓗᒃᑖᖓᓂᑦ ᐅᔭᕋᒃᑕᕆᐊᖅ.</a:t>
            </a:r>
          </a:p>
          <a:p>
            <a:pPr lvl="1" rtl="0"/>
            <a:r>
              <a:rPr lang="iu" dirty="0">
                <a:latin typeface="Pigiarniq Light" panose="02000303020000020004" pitchFamily="2" charset="0"/>
              </a:rPr>
              <a:t>ᐅᑉᓗᒥᒨᓕᖅᑐᕐᓂᐊᕐᓗᒋᑦ ᐊᐅᒃᐸᓪᓕᐊᑎᓪᓗᒍ ᐊᐅᓚᑦᑎᓂᕐᒧᑦ ᐸᕐᓇᐅᑎᖓᑦ ᑕᑯᒃᓴᐅᑎᓐᓂᐊᕐᓗᒍ ᓄᖅᑲᖅᑎᑉᐸᓪᓕᐊᓂᖓᑦ P-ᐃᓂᐅᔪᖅ (P-Area).</a:t>
            </a:r>
          </a:p>
          <a:p>
            <a:pPr lvl="1" rtl="0"/>
            <a:endParaRPr lang="en-CA" dirty="0">
              <a:latin typeface="Pigiarniq Light" panose="02000303020000020004" pitchFamily="2" charset="0"/>
            </a:endParaRPr>
          </a:p>
          <a:p>
            <a:pPr lvl="1" rtl="0"/>
            <a:endParaRPr lang="en-CA" dirty="0">
              <a:latin typeface="Pigiarniq Light" panose="02000303020000020004" pitchFamily="2" charset="0"/>
            </a:endParaRPr>
          </a:p>
        </p:txBody>
      </p:sp>
    </p:spTree>
    <p:extLst>
      <p:ext uri="{BB962C8B-B14F-4D97-AF65-F5344CB8AC3E}">
        <p14:creationId xmlns:p14="http://schemas.microsoft.com/office/powerpoint/2010/main" val="1042322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CA7E2-68BE-495E-AD41-F2CC67A51097}"/>
              </a:ext>
            </a:extLst>
          </p:cNvPr>
          <p:cNvSpPr>
            <a:spLocks noGrp="1"/>
          </p:cNvSpPr>
          <p:nvPr>
            <p:ph type="title"/>
          </p:nvPr>
        </p:nvSpPr>
        <p:spPr/>
        <p:txBody>
          <a:bodyPr>
            <a:normAutofit/>
          </a:bodyPr>
          <a:lstStyle/>
          <a:p>
            <a:r>
              <a:rPr lang="iu" sz="2800" dirty="0">
                <a:latin typeface="Pigiarniq Light" panose="02000303020000020004" pitchFamily="2" charset="0"/>
              </a:rPr>
              <a:t>ᕿᒥᕐᕈᓗᒋᑦ ᐱᓐᓂᑯᐃᑦ </a:t>
            </a:r>
            <a:r>
              <a:rPr lang="iu" sz="2800" dirty="0" smtClean="0">
                <a:latin typeface="Pigiarniq Light" panose="02000303020000020004" pitchFamily="2" charset="0"/>
              </a:rPr>
              <a:t>-</a:t>
            </a:r>
            <a:r>
              <a:rPr lang="iu-Cans-CA" sz="2800" dirty="0" smtClean="0">
                <a:latin typeface="Pigiarniq Light" panose="02000303020000020004" pitchFamily="2" charset="0"/>
              </a:rPr>
              <a:t> ᖃᐅᔨᓴᕈᑕᐅᖅᑳᓚᐅᖅᑐᖅ</a:t>
            </a:r>
            <a:r>
              <a:rPr lang="en-CA" sz="2800" dirty="0">
                <a:latin typeface="Pigiarniq Light" panose="02000303020000020004" pitchFamily="2" charset="0"/>
              </a:rPr>
              <a:t/>
            </a:r>
            <a:br>
              <a:rPr lang="en-CA" sz="2800" dirty="0">
                <a:latin typeface="Pigiarniq Light" panose="02000303020000020004" pitchFamily="2" charset="0"/>
              </a:rPr>
            </a:br>
            <a:r>
              <a:rPr lang="en-CA" sz="2800" dirty="0"/>
              <a:t>Review History – Initial Assessment</a:t>
            </a:r>
          </a:p>
        </p:txBody>
      </p:sp>
      <p:sp>
        <p:nvSpPr>
          <p:cNvPr id="3" name="Content Placeholder 2">
            <a:extLst>
              <a:ext uri="{FF2B5EF4-FFF2-40B4-BE49-F238E27FC236}">
                <a16:creationId xmlns:a16="http://schemas.microsoft.com/office/drawing/2014/main" id="{827E1CA6-07F3-4D62-864E-73D7E6B191E8}"/>
              </a:ext>
            </a:extLst>
          </p:cNvPr>
          <p:cNvSpPr>
            <a:spLocks noGrp="1"/>
          </p:cNvSpPr>
          <p:nvPr>
            <p:ph sz="half" idx="1"/>
          </p:nvPr>
        </p:nvSpPr>
        <p:spPr/>
        <p:txBody>
          <a:bodyPr>
            <a:normAutofit fontScale="92500" lnSpcReduction="20000"/>
          </a:bodyPr>
          <a:lstStyle/>
          <a:p>
            <a:r>
              <a:rPr lang="en-CA"/>
              <a:t>The following three information requests remained unresolved and were caried forward to the technical review stage:</a:t>
            </a:r>
          </a:p>
          <a:p>
            <a:pPr lvl="1"/>
            <a:r>
              <a:rPr lang="en-CA"/>
              <a:t>AEM had not adequately addressed KIA’s request to investigate opportunities for improved source control from runoff to prevent the need for increase discharge criterion.</a:t>
            </a:r>
          </a:p>
          <a:p>
            <a:pPr lvl="1"/>
            <a:r>
              <a:rPr lang="en-CA"/>
              <a:t>AEM had not clearly committed to divert all site contact water away from Meliadine Lake using the proposed waterlines currently under review by the NIRB</a:t>
            </a:r>
          </a:p>
          <a:p>
            <a:pPr lvl="1"/>
            <a:r>
              <a:rPr lang="en-CA"/>
              <a:t>Concerns remain surrounding the viability of the proposed short-and medium-term saline groundwater management strategies.</a:t>
            </a:r>
          </a:p>
          <a:p>
            <a:endParaRPr lang="en-CA"/>
          </a:p>
        </p:txBody>
      </p:sp>
      <p:sp>
        <p:nvSpPr>
          <p:cNvPr id="6" name="Content Placeholder 2">
            <a:extLst>
              <a:ext uri="{FF2B5EF4-FFF2-40B4-BE49-F238E27FC236}">
                <a16:creationId xmlns:a16="http://schemas.microsoft.com/office/drawing/2014/main" id="{827E1CA6-07F3-4D62-864E-73D7E6B191E8}"/>
              </a:ext>
            </a:extLst>
          </p:cNvPr>
          <p:cNvSpPr>
            <a:spLocks noGrp="1"/>
          </p:cNvSpPr>
          <p:nvPr>
            <p:ph sz="half" idx="2"/>
          </p:nvPr>
        </p:nvSpPr>
        <p:spPr/>
        <p:txBody>
          <a:bodyPr rtlCol="0">
            <a:normAutofit fontScale="92500" lnSpcReduction="20000"/>
          </a:bodyPr>
          <a:lstStyle/>
          <a:p>
            <a:pPr rtl="0"/>
            <a:r>
              <a:rPr lang="iu">
                <a:latin typeface="Pigiarniq Light" panose="02000303020000020004" pitchFamily="2" charset="0"/>
              </a:rPr>
              <a:t>ᐅᑯᐊ ᐱᖓᓱᑦ (3) ᑐᑭᓯᐅᒪᔾᔪᑎᓂᒃ ᑐᒃᓯᕋᖅᑕᐅᔪᑦ ᐋᖅᑭᒃᑕᐅᖏᑦᑐᑦ ᓱᓕ ᐊᒻᒪᓗ ᓯᕗᒻᒧᒃᑕᐅᓚᐅᖅᑐᑦ ᐱᓕᕆᐊᕐᒥᑦ ᕿᒥᕐᕈᓂᕐᒧᑦ:</a:t>
            </a:r>
          </a:p>
          <a:p>
            <a:pPr lvl="1" rtl="0"/>
            <a:r>
              <a:rPr lang="iu">
                <a:latin typeface="Pigiarniq Light" panose="02000303020000020004" pitchFamily="2" charset="0"/>
              </a:rPr>
              <a:t>ᐊᒡᓃᑯᒃᑯᑦ ᐱᓕᕆᐊᖄᓂᓚᐅᖏᑦᑐᑦ ᑭᕙᓪᓕᖅ ᐃᓄᐃᑦ ᑲᑐᔾᔨᖃᑎᒌᒃᑯᑦ ᑐᒃᓯᕋᐅᑎᒋᓚᐅᖅᑕᖏᓐᓂᒃ ᖃᐅᔨᓴᐃᖁᑉᓗᒋᑦ ᐱᐅᓯᒋᐊᖅᓯᓂᐅᔪᖕᓇᖅᑐᓂᒃ ᐱᕝᕕᐅᔪᒥᒃ ᐊᐅᓚᑦᑎᓂᕐᒥᒃ ᑯᕕᔪᒥᒃ ᐊᖏᒡᓕᒋᐊᖅᓯᓂᖃᕆᐊᖃᕐᓂᐊᖏᓪᓗᑎᒃ ᑯᕕᓯᑎᑦᑎᓂᕐᒧᑦ.</a:t>
            </a:r>
          </a:p>
          <a:p>
            <a:pPr lvl="1" rtl="0"/>
            <a:r>
              <a:rPr lang="iu">
                <a:latin typeface="Pigiarniq Light" panose="02000303020000020004" pitchFamily="2" charset="0"/>
              </a:rPr>
              <a:t>ᐊᒡᓃᑯᒃᑯᑦ ᐱᓕᕆᐊᖄᓂᓚᐅᖏᑦᑐᑦ ᓴᖑᑎᑦᑎᓂᐊᕐᓗᑎᒃ ᐃᓂᐅᔪᒥᑦ ᐃᒪᖅ ᐊᒃᑐᖅᑕᐅᓯᒪᔪᓗᒃᑖᓂᒃ ᓱᑉᓗᓕᐊᖑᔾᔪᑕᐅᓂᐊᖅᑐᓄᑦ.</a:t>
            </a:r>
          </a:p>
          <a:p>
            <a:pPr lvl="1" rtl="0"/>
            <a:r>
              <a:rPr lang="iu">
                <a:latin typeface="Pigiarniq Light" panose="02000303020000020004" pitchFamily="2" charset="0"/>
              </a:rPr>
              <a:t>ᐃᓱᒫᓘᑕᐅᖏᓐᓇᖅᑐᑦ ᐊᔪᙱᓐᓂᐊᕐᓂᖏᓐᓄᑦ ᓇᐃᑦᑐᒥᑦ ᐊᒻᒪᓗ ᕿᑎᐊᓃᑦᑐᒥᑦ ᑕᕆᐅᓕᖕᒥᑦ ᓄᓇᒥᑦ ᐃᒪᕐᒥᒃ ᐊᐅᓚᑦᑎᓂᕐᒧᑦ ᖃᓄᖅᑑᕈᑏᑦ.</a:t>
            </a:r>
          </a:p>
          <a:p>
            <a:pPr rtl="0"/>
            <a:endParaRPr lang="en-CA">
              <a:latin typeface="Pigiarniq Light" panose="02000303020000020004" pitchFamily="2" charset="0"/>
            </a:endParaRPr>
          </a:p>
        </p:txBody>
      </p:sp>
    </p:spTree>
    <p:extLst>
      <p:ext uri="{BB962C8B-B14F-4D97-AF65-F5344CB8AC3E}">
        <p14:creationId xmlns:p14="http://schemas.microsoft.com/office/powerpoint/2010/main" val="220765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normAutofit/>
          </a:bodyPr>
          <a:lstStyle/>
          <a:p>
            <a:r>
              <a:rPr lang="iu" sz="2800">
                <a:latin typeface="Pigiarniq Light" panose="02000303020000020004" pitchFamily="2" charset="0"/>
              </a:rPr>
              <a:t>ᐱᓕᕆᐊᕐᒥᑦ ᕿᒥᕐᕈᓂᖅ</a:t>
            </a:r>
            <a:r>
              <a:rPr lang="en-CA" sz="2800">
                <a:latin typeface="Pigiarniq Light" panose="02000303020000020004" pitchFamily="2" charset="0"/>
              </a:rPr>
              <a:t/>
            </a:r>
            <a:br>
              <a:rPr lang="en-CA" sz="2800">
                <a:latin typeface="Pigiarniq Light" panose="02000303020000020004" pitchFamily="2" charset="0"/>
              </a:rPr>
            </a:br>
            <a:r>
              <a:rPr lang="en-CA" sz="2800"/>
              <a:t>Technical Review</a:t>
            </a:r>
            <a:endParaRPr lang="en-CA" sz="280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a:xfrm>
            <a:off x="628650" y="1825624"/>
            <a:ext cx="3886200" cy="4555703"/>
          </a:xfrm>
        </p:spPr>
        <p:txBody>
          <a:bodyPr>
            <a:normAutofit fontScale="70000" lnSpcReduction="20000"/>
          </a:bodyPr>
          <a:lstStyle/>
          <a:p>
            <a:r>
              <a:rPr lang="en-CA" sz="2300"/>
              <a:t>KIA Lands submitted our technical review to the NWB on November 6, 2020 highlighting 5 new technical concerns in 5 new areas:</a:t>
            </a:r>
          </a:p>
          <a:p>
            <a:endParaRPr lang="en-CA"/>
          </a:p>
          <a:p>
            <a:pPr marL="685800" lvl="1" indent="-342900">
              <a:buFont typeface="+mj-lt"/>
              <a:buAutoNum type="arabicPeriod"/>
            </a:pPr>
            <a:r>
              <a:rPr lang="en-CA" sz="2000"/>
              <a:t>Develop an effluent and receiving environment site specific water quality objective for chloride.</a:t>
            </a:r>
          </a:p>
          <a:p>
            <a:pPr marL="685800" lvl="1" indent="-342900">
              <a:buFont typeface="+mj-lt"/>
              <a:buAutoNum type="arabicPeriod"/>
            </a:pPr>
            <a:r>
              <a:rPr lang="en-CA" sz="2000"/>
              <a:t>Justification for the use of average values for the water quality model.</a:t>
            </a:r>
          </a:p>
          <a:p>
            <a:pPr marL="685800" lvl="1" indent="-342900">
              <a:buFont typeface="+mj-lt"/>
              <a:buAutoNum type="arabicPeriod"/>
            </a:pPr>
            <a:r>
              <a:rPr lang="en-CA" sz="2000"/>
              <a:t>Missing source term for runoff from the tailings storage facility in the water quality model.</a:t>
            </a:r>
          </a:p>
          <a:p>
            <a:pPr marL="685800" lvl="1" indent="-342900">
              <a:buFont typeface="+mj-lt"/>
              <a:buAutoNum type="arabicPeriod"/>
            </a:pPr>
            <a:r>
              <a:rPr lang="en-CA" sz="2000"/>
              <a:t>Potential insufficient design capacity of CP1 and D-CP1. </a:t>
            </a:r>
          </a:p>
          <a:p>
            <a:pPr marL="685800" lvl="1" indent="-342900">
              <a:buFont typeface="+mj-lt"/>
              <a:buAutoNum type="arabicPeriod"/>
            </a:pPr>
            <a:r>
              <a:rPr lang="en-CA" sz="2000"/>
              <a:t>Inclusion of soil and water quality objectives in closure criteria for Rankin Inlet Facilities.</a:t>
            </a:r>
          </a:p>
          <a:p>
            <a:endParaRPr lang="en-CA"/>
          </a:p>
          <a:p>
            <a:r>
              <a:rPr lang="en-CA" sz="2300"/>
              <a:t>AEM responded to those technical concerns November 13, fully resolving issue 5.</a:t>
            </a:r>
          </a:p>
        </p:txBody>
      </p:sp>
      <p:sp>
        <p:nvSpPr>
          <p:cNvPr id="6" name="Content Placeholder 2">
            <a:extLst>
              <a:ext uri="{FF2B5EF4-FFF2-40B4-BE49-F238E27FC236}">
                <a16:creationId xmlns:a16="http://schemas.microsoft.com/office/drawing/2014/main" id="{AFC85E42-A6B6-43FC-AF59-EF23D935A4B7}"/>
              </a:ext>
            </a:extLst>
          </p:cNvPr>
          <p:cNvSpPr>
            <a:spLocks noGrp="1"/>
          </p:cNvSpPr>
          <p:nvPr>
            <p:ph sz="half" idx="2"/>
          </p:nvPr>
        </p:nvSpPr>
        <p:spPr/>
        <p:txBody>
          <a:bodyPr rtlCol="0">
            <a:normAutofit fontScale="70000" lnSpcReduction="20000"/>
          </a:bodyPr>
          <a:lstStyle/>
          <a:p>
            <a:pPr rtl="0"/>
            <a:r>
              <a:rPr lang="iu">
                <a:latin typeface="Pigiarniq Light" panose="02000303020000020004" pitchFamily="2" charset="0"/>
              </a:rPr>
              <a:t>ᑭᕙᓪᓕᖅ ᐃᓄᐃᑦ ᑲᑐᔾᔨᖃᑎᒌᒃᑯᑦ ᓄᓇᕗᒻᒥ ᐃᒪᓕᕆᔨᒃᑯᓐᓄᑦ ᑐᓂᓯᓚᐅᖅᑐᑦ ᐱᓕᕆᐊᕐᒧᑦ ᕿᒥᕐᕈᓂᑉᑎᖕᓂᑦ ᑲᑕᒑᕆᕝᕕᒃ (ᓄᕕᐱᕆ) 6, 2020-ᒥᑦ ᑕᑯᒃᓴᐅᑎᑕᐅᑉᓗᑎᒃ ᑕᓪᓕᒪᐃᑦ (5) ᓄᑖᑦ ᐱᓕᕆᐊᕐᒧᑦ ᐃᓱᒫᓘᑕᐅᔪᑦ ᑕᓪᓕᒪᐅᔪᓂᑦ (5) ᓄᑖᖑᔪᓂᑦ:</a:t>
            </a:r>
          </a:p>
          <a:p>
            <a:pPr marL="685800" lvl="1" indent="-342900" rtl="0">
              <a:buFont typeface="+mj-lt"/>
              <a:buAutoNum type="arabicPeriod"/>
            </a:pPr>
            <a:r>
              <a:rPr lang="iu">
                <a:latin typeface="Pigiarniq Light" panose="02000303020000020004" pitchFamily="2" charset="0"/>
              </a:rPr>
              <a:t>ᐋᖅᑭᒃᓯᓗᑎᒃ ᑯᕕᔪᒧᑦ ᐊᒻᒪᓗ ᑯᕕᕝᕕᐅᔪᒧᑦ ᐱᔾᔪᑎᖃᖅᑐᒥᒃ ᐃᒪᐅᑉ ᖃᓄᐃᓐᓂᖓᓄᑦ ᐱᓕᕆᐊᖑᓂᐊᖅᑐᒥᒃ ᑯᓘᕋᐃᑦᒧᑦ (chloride).</a:t>
            </a:r>
          </a:p>
          <a:p>
            <a:pPr marL="685800" lvl="1" indent="-342900" rtl="0">
              <a:buFont typeface="+mj-lt"/>
              <a:buAutoNum type="arabicPeriod"/>
            </a:pPr>
            <a:r>
              <a:rPr lang="iu">
                <a:latin typeface="Pigiarniq Light" panose="02000303020000020004" pitchFamily="2" charset="0"/>
              </a:rPr>
              <a:t>ᐋᖅᑭᒡᓗᒍ ᐊᑐᖅᑕᐅᓂᖓ ᐊᒥᓱᑦ ᐊᑕᐅᓯᙳᖅᖢᒍ ᓈᓴᐅᑎᓄᑦ ᐃᒪᐅᑉ ᖃᓄᐃᓐᓂᖓᓄᑦ ᐊᑐᖅᑕᐅᔪᒥᑦ.</a:t>
            </a:r>
          </a:p>
          <a:p>
            <a:pPr marL="685800" lvl="1" indent="-342900" rtl="0">
              <a:buFont typeface="+mj-lt"/>
              <a:buAutoNum type="arabicPeriod"/>
            </a:pPr>
            <a:r>
              <a:rPr lang="iu">
                <a:latin typeface="Pigiarniq Light" panose="02000303020000020004" pitchFamily="2" charset="0"/>
              </a:rPr>
              <a:t>ᐱᑕᖃᙱᑦᑐᑦ ᐱᕝᕕᐅᔪᖅ ᑯᕕᑎᑦᑎᓂᕐᒧᑦ ᕿᒪᒃᑎᑦᑐᓄᑦ ᑐᖅᑯᖅᓯᓯᒪᕝᕕᖕᒥᑦ ᐃᒪᐅᑉ ᖃᓄᐃᓐᓂᖓᓄᑦ ᐊᑐᖅᑕᐅᔪᒥᑦ.</a:t>
            </a:r>
          </a:p>
          <a:p>
            <a:pPr marL="685800" lvl="1" indent="-342900" rtl="0">
              <a:buFont typeface="+mj-lt"/>
              <a:buAutoNum type="arabicPeriod"/>
            </a:pPr>
            <a:r>
              <a:rPr lang="iu">
                <a:latin typeface="Pigiarniq Light" panose="02000303020000020004" pitchFamily="2" charset="0"/>
              </a:rPr>
              <a:t>ᓈᒻᒪᙱᑐᐃᓐᓇᕆᐊᖃᖅᑐᖅ ᖃᓄᐃᖓᓂᐊᕐᓂᖏᑦ CP1 ᐊᒻᒪᓗ D-CP1. </a:t>
            </a:r>
          </a:p>
          <a:p>
            <a:pPr marL="685800" lvl="1" indent="-342900" rtl="0">
              <a:buFont typeface="+mj-lt"/>
              <a:buAutoNum type="arabicPeriod"/>
            </a:pPr>
            <a:r>
              <a:rPr lang="iu">
                <a:latin typeface="Pigiarniq Light" panose="02000303020000020004" pitchFamily="2" charset="0"/>
              </a:rPr>
              <a:t>ᐃᓚᐅᓗᑎᒃ ᐃᑉᔪᐃᑦ ᐊᒻᒪᓗ ᐃᒪᐅᑉ ᖃᓄᐃᓐᓂᖓᓄᑦ ᐱᔭᒃᓴᐅᑕᐅᔪᑦ ᐅᒃᑯᐊᖅᐸᓪᓕᐊᓂᕐᒥᑦ ᑲᖏᖅᖠᓂᕐᒦᑦᑐᓄᑦ ᐱᖁᑎᓄᑦ.</a:t>
            </a:r>
          </a:p>
          <a:p>
            <a:pPr rtl="0"/>
            <a:r>
              <a:rPr lang="iu">
                <a:latin typeface="Pigiarniq Light" panose="02000303020000020004" pitchFamily="2" charset="0"/>
              </a:rPr>
              <a:t>ᐊᒡᓃᑯᒃᑯᑦ ᐅᐸᓗᐊᔾᔪᑎᖃᓚᐅᖅᑐᑦ ᐱᓕᕆᐊᕐᒧᑦ ᐃᓱᒫᓘᑕᐅᓚᐅᖅᑐᓄᑦ ᑲᑕᒑᕆᕝᕕᒃ (ᓄᕕᐱᕆ) 13-ᒥᑦ, ᐱᔾᔪᑕᐅᔪᑦ ᑕᓪᓕᒪᐃᑦ ᐋᖅᑭᓗᒃᑖᖅᖢᒋᑦ.</a:t>
            </a:r>
          </a:p>
        </p:txBody>
      </p:sp>
    </p:spTree>
    <p:extLst>
      <p:ext uri="{BB962C8B-B14F-4D97-AF65-F5344CB8AC3E}">
        <p14:creationId xmlns:p14="http://schemas.microsoft.com/office/powerpoint/2010/main" val="27195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B41A9-0020-4E3A-A90F-A9AFD50B0214}"/>
              </a:ext>
            </a:extLst>
          </p:cNvPr>
          <p:cNvSpPr>
            <a:spLocks noGrp="1"/>
          </p:cNvSpPr>
          <p:nvPr>
            <p:ph type="title"/>
          </p:nvPr>
        </p:nvSpPr>
        <p:spPr>
          <a:xfrm>
            <a:off x="628650" y="365126"/>
            <a:ext cx="7759774" cy="1460499"/>
          </a:xfrm>
        </p:spPr>
        <p:txBody>
          <a:bodyPr>
            <a:normAutofit/>
          </a:bodyPr>
          <a:lstStyle/>
          <a:p>
            <a:r>
              <a:rPr lang="iu" sz="2800" dirty="0">
                <a:latin typeface="Pigiarniq Light" panose="02000303020000020004" pitchFamily="2" charset="0"/>
              </a:rPr>
              <a:t>ᒫᓐᓇᐅᔪᖅ </a:t>
            </a:r>
            <a:r>
              <a:rPr lang="iu" sz="2800" dirty="0" smtClean="0">
                <a:latin typeface="Pigiarniq Light" panose="02000303020000020004" pitchFamily="2" charset="0"/>
              </a:rPr>
              <a:t>ᖃᓄ</a:t>
            </a:r>
            <a:r>
              <a:rPr lang="iu-Cans-CA" sz="2800" dirty="0" smtClean="0">
                <a:latin typeface="Pigiarniq Light" panose="02000303020000020004" pitchFamily="2" charset="0"/>
              </a:rPr>
              <a:t>ᐃᓐᓂ</a:t>
            </a:r>
            <a:r>
              <a:rPr lang="iu" sz="2800" dirty="0" smtClean="0">
                <a:latin typeface="Pigiarniq Light" panose="02000303020000020004" pitchFamily="2" charset="0"/>
              </a:rPr>
              <a:t>ᕆᔭᖏᑦ </a:t>
            </a:r>
            <a:r>
              <a:rPr lang="iu" sz="2800" dirty="0">
                <a:latin typeface="Pigiarniq Light" panose="02000303020000020004" pitchFamily="2" charset="0"/>
              </a:rPr>
              <a:t>ᐱᓕᕆᐊᕐᒧᑦ ᐃᓱᒫᓘᑕᐅᔪᑦ</a:t>
            </a:r>
            <a:r>
              <a:rPr lang="en-CA" sz="2800" dirty="0"/>
              <a:t/>
            </a:r>
            <a:br>
              <a:rPr lang="en-CA" sz="2800" dirty="0"/>
            </a:br>
            <a:r>
              <a:rPr lang="en-CA" sz="2800" dirty="0"/>
              <a:t>Current Status of Technical Concerns</a:t>
            </a:r>
          </a:p>
        </p:txBody>
      </p:sp>
      <p:sp>
        <p:nvSpPr>
          <p:cNvPr id="3" name="Content Placeholder 2">
            <a:extLst>
              <a:ext uri="{FF2B5EF4-FFF2-40B4-BE49-F238E27FC236}">
                <a16:creationId xmlns:a16="http://schemas.microsoft.com/office/drawing/2014/main" id="{573EDFC2-BFB6-4DF5-B7DB-D1736BB64ED1}"/>
              </a:ext>
            </a:extLst>
          </p:cNvPr>
          <p:cNvSpPr>
            <a:spLocks noGrp="1"/>
          </p:cNvSpPr>
          <p:nvPr>
            <p:ph sz="half" idx="1"/>
          </p:nvPr>
        </p:nvSpPr>
        <p:spPr/>
        <p:txBody>
          <a:bodyPr>
            <a:normAutofit/>
          </a:bodyPr>
          <a:lstStyle/>
          <a:p>
            <a:r>
              <a:rPr lang="en-CA"/>
              <a:t>All of KIA’s Information Requests and Technical Submissions have been resolved through:</a:t>
            </a:r>
          </a:p>
          <a:p>
            <a:pPr lvl="1"/>
            <a:r>
              <a:rPr lang="en-CA"/>
              <a:t>Discussions during the NWB technical meeting on November 30, 2020</a:t>
            </a:r>
          </a:p>
          <a:p>
            <a:pPr lvl="1"/>
            <a:r>
              <a:rPr lang="en-CA"/>
              <a:t>AEM’s submissions of new and updated management plans, new supporting documentation further demonstrating the proposed discharge criteria would be protective of aquatic life</a:t>
            </a:r>
          </a:p>
        </p:txBody>
      </p:sp>
      <p:sp>
        <p:nvSpPr>
          <p:cNvPr id="4" name="Content Placeholder 3">
            <a:extLst>
              <a:ext uri="{FF2B5EF4-FFF2-40B4-BE49-F238E27FC236}">
                <a16:creationId xmlns:a16="http://schemas.microsoft.com/office/drawing/2014/main" id="{C8BF1B89-F85D-4241-86C5-C3399493BFEE}"/>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ᑕᒪᕐᒥᒃ ᑭᕙᓪᓕᕐᒥ ᐃᓄᐃᑦ ᑲᑐᔾᔨᖃᑎᒌᒃᑯᓐᓄᑦ ᑐᑭᓯᒋᐊᕈᑕᐅᔪᒪᔪᑦ ᐊᒻᒪᓗ ᓯᕕᑐᔪᒃᑯᑦ ᑐᓂᕐᕈᑕᐅᓯᒪᔪᑦ ᐋᖅᑭᒋᐊᖅᑕᐅᓯᒪᔪᑦ:</a:t>
            </a:r>
            <a:endParaRPr lang="iu-Cans-CA" sz="1600" dirty="0">
              <a:latin typeface="Pigiarniq Light" panose="02000303020000020004" pitchFamily="2" charset="0"/>
            </a:endParaRPr>
          </a:p>
          <a:p>
            <a:r>
              <a:rPr lang="iu-Cans-CA" sz="1600" dirty="0" smtClean="0">
                <a:latin typeface="Pigiarniq Light" panose="02000303020000020004" pitchFamily="2" charset="0"/>
              </a:rPr>
              <a:t>ᐅᖃᖃᑎᒌᓚᐅᖅᑐᑦ ᓄᓇᕗᒥ ᐃᒪᓕᕆᔨᒃᑯᑦ ᑲᑎᒪᑎᓪᓗᒋᑦ </a:t>
            </a:r>
            <a:r>
              <a:rPr lang="iu" sz="1600" dirty="0" smtClean="0">
                <a:latin typeface="Pigiarniq Light" panose="02000303020000020004" pitchFamily="2" charset="0"/>
              </a:rPr>
              <a:t>ᑲᑕᒑᕆᕝᕕᒃ </a:t>
            </a:r>
            <a:r>
              <a:rPr lang="iu" sz="1600" dirty="0">
                <a:latin typeface="Pigiarniq Light" panose="02000303020000020004" pitchFamily="2" charset="0"/>
              </a:rPr>
              <a:t>(ᓄᕕᐱᕆ) 30, 2020-ᒥᑦ</a:t>
            </a:r>
          </a:p>
          <a:p>
            <a:r>
              <a:rPr lang="iu-Cans-CA" sz="1600" dirty="0" smtClean="0">
                <a:latin typeface="Pigiarniq Light" panose="02000303020000020004" pitchFamily="2" charset="0"/>
              </a:rPr>
              <a:t>ᐊᒡᓂᒍ ᐃᒍᒃᑯᑦ ᑐᓂᕐᕈᑎᒋᓯᒪᔭᖏᑦ ᓄᑖᖑᔪᑦ ᐊᒻᒪᓗ ᐅᑉᓗᒥᒧᑦ ᐊᐅᓚᑦᑎᓂᕐᒧᑦ ᐸᕐᓇᐅᑏᑦ, ᓄᑖᑦ ᐃᑲᔫᑎᒃᓴᑦ ᑎᑎᖅᑲᑦ ᓇᓗᓇᐃᔭᐃᓯᒪᒃᑲᓐᓂᖅᑐᑦ ᐲᔭᐃᔾᔪᑕᐅᓇᔭᖅᑐᓄᑦ ᓴᐳᓐᓂᐊᕐᓂᖃᕋᔭᖅᑐᑦ ᐆᒪᔪᓂᒃ ᐃᒪᕐᒥᐅᑕᓂᒃ.</a:t>
            </a:r>
            <a:endParaRPr lang="iu" sz="1600" dirty="0">
              <a:latin typeface="Pigiarniq Light" panose="02000303020000020004" pitchFamily="2" charset="0"/>
            </a:endParaRPr>
          </a:p>
        </p:txBody>
      </p:sp>
    </p:spTree>
    <p:extLst>
      <p:ext uri="{BB962C8B-B14F-4D97-AF65-F5344CB8AC3E}">
        <p14:creationId xmlns:p14="http://schemas.microsoft.com/office/powerpoint/2010/main" val="411851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dirty="0"/>
              <a:t>New Documentation Addressing AEM’s </a:t>
            </a:r>
            <a:r>
              <a:rPr lang="en-CA" sz="1800" b="1" dirty="0" smtClean="0"/>
              <a:t>Commitments</a:t>
            </a:r>
            <a:r>
              <a:rPr lang="iu-Cans-CA" sz="1800" b="1" dirty="0" smtClean="0"/>
              <a:t/>
            </a:r>
            <a:br>
              <a:rPr lang="iu-Cans-CA" sz="1800" b="1" dirty="0" smtClean="0"/>
            </a:br>
            <a:r>
              <a:rPr lang="iu-Cans-CA" sz="1800" b="1" dirty="0" smtClean="0">
                <a:latin typeface="Pigiarniq Light" panose="02000303020000020004" pitchFamily="2" charset="0"/>
              </a:rPr>
              <a:t>ᓄᑖᑦ ᑎᑎᕋᖅᓯᒪᔪᑦ ᑲᒪᔪᑦ ᐊᒡᓂᒍ ᐃᒍᒃᑯᑦ ᐱᓕᕆᐊᕆᔪᒪᔭᖏᓐᓄᑦ</a:t>
            </a:r>
            <a:endParaRPr lang="en-CA" sz="1800" dirty="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AEM’s specific submissions in response to commitments made to KIA were:</a:t>
            </a:r>
          </a:p>
          <a:p>
            <a:pPr lvl="1"/>
            <a:r>
              <a:rPr lang="en-CA" sz="1400" dirty="0">
                <a:ea typeface="Times New Roman" panose="02020603050405020304" pitchFamily="18" charset="0"/>
                <a:cs typeface="Times New Roman" panose="02020603050405020304" pitchFamily="18" charset="0"/>
              </a:rPr>
              <a:t>Draft Amended Water Licence Framework</a:t>
            </a:r>
          </a:p>
          <a:p>
            <a:pPr lvl="1"/>
            <a:r>
              <a:rPr lang="en-CA" sz="1400" dirty="0">
                <a:ea typeface="Times New Roman" panose="02020603050405020304" pitchFamily="18" charset="0"/>
                <a:cs typeface="Times New Roman" panose="02020603050405020304" pitchFamily="18" charset="0"/>
              </a:rPr>
              <a:t>Adaptive Management Plan</a:t>
            </a:r>
          </a:p>
          <a:p>
            <a:pPr lvl="1"/>
            <a:r>
              <a:rPr lang="en-CA" sz="1400" dirty="0">
                <a:ea typeface="Times New Roman" panose="02020603050405020304" pitchFamily="18" charset="0"/>
                <a:cs typeface="Times New Roman" panose="02020603050405020304" pitchFamily="18" charset="0"/>
              </a:rPr>
              <a:t>Updated Groundwater Management Plan </a:t>
            </a:r>
          </a:p>
          <a:p>
            <a:pPr lvl="1"/>
            <a:r>
              <a:rPr lang="en-CA" sz="1400" dirty="0">
                <a:ea typeface="Times New Roman" panose="02020603050405020304" pitchFamily="18" charset="0"/>
                <a:cs typeface="Times New Roman" panose="02020603050405020304" pitchFamily="18" charset="0"/>
              </a:rPr>
              <a:t>Updated Interim Closure and Reclamation Plan</a:t>
            </a:r>
          </a:p>
          <a:p>
            <a:pPr lvl="1"/>
            <a:r>
              <a:rPr lang="en-CA" sz="1400" dirty="0">
                <a:ea typeface="Times New Roman" panose="02020603050405020304" pitchFamily="18" charset="0"/>
                <a:cs typeface="Times New Roman" panose="02020603050405020304" pitchFamily="18" charset="0"/>
              </a:rPr>
              <a:t>Technical memorandum confirming confirmation the suitability of the 5000 mg/L Total Dissolved Solids (TDS) maximum grab sample EQC</a:t>
            </a:r>
          </a:p>
          <a:p>
            <a:r>
              <a:rPr lang="en-CA" sz="1700" dirty="0">
                <a:ea typeface="Times New Roman" panose="02020603050405020304" pitchFamily="18" charset="0"/>
                <a:cs typeface="Times New Roman" panose="02020603050405020304" pitchFamily="18" charset="0"/>
              </a:rPr>
              <a:t>KIA’s review of these submissions documents has resulted in 12 new technical comments.</a:t>
            </a:r>
          </a:p>
          <a:p>
            <a:r>
              <a:rPr lang="en-CA" sz="1700" dirty="0">
                <a:ea typeface="Times New Roman" panose="02020603050405020304" pitchFamily="18" charset="0"/>
                <a:cs typeface="Times New Roman" panose="02020603050405020304" pitchFamily="18" charset="0"/>
              </a:rPr>
              <a:t>AEM responded to those comments on March 8, resolving 5 of them.</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r>
              <a:rPr lang="iu-Cans-CA" sz="1400" dirty="0" smtClean="0">
                <a:latin typeface="Pigiarniq Light" panose="02000303020000020004" pitchFamily="2" charset="0"/>
              </a:rPr>
              <a:t>ᐊᒡᓂᒍ ᐃᒍᒃᑯᑦ ᑐᓂᕐᕈᑎᒋᓯᒪᔭᖏᑦ ᑭᐅᓯᔾᔪᑏᑦ ᐱᓕᕆᐊᖑᓂᐊᕐᓂᕋᖅᑕᐅᓚᐅᖅᑐᓄᑦ ᐅᖃᐅᑎᔭᐅᓯᒪᑉᓗᑎᒃ ᑭᕙᓪᓕᕐᒥ ᐃᓄᐃᑦ ᑲᑐᔾᔨᖃᑎᒌᒃᑯᑦ ᐅᑯᐊᖑᔪᑦ:</a:t>
            </a:r>
          </a:p>
          <a:p>
            <a:r>
              <a:rPr lang="iu-Cans-CA" sz="1400" dirty="0" smtClean="0">
                <a:latin typeface="Pigiarniq Light" panose="02000303020000020004" pitchFamily="2" charset="0"/>
              </a:rPr>
              <a:t>ᑎᑎᕋᖅᑕᐅᕙᓪᓕᐊᔪᖅ ᐋᖅᑭᒋᐊᖅᓯᒍᑎ ᐃᒪᕐᒧᑦ ᓚᐃᓴᓐᓯᒃᑯᑦ ᐋᖅᑭᐅᒪᓂᕆᓂᐊᖅᑕᖓ</a:t>
            </a:r>
          </a:p>
          <a:p>
            <a:r>
              <a:rPr lang="iu-Cans-CA" sz="1400" dirty="0" smtClean="0">
                <a:latin typeface="Pigiarniq Light" panose="02000303020000020004" pitchFamily="2" charset="0"/>
              </a:rPr>
              <a:t>ᓱᖏᐅᑎᔪᓐᓇᕐᓂᕐᒧᑦ ᐊᐅᓚᑦᑎᓂᕐᒧᑦ ᐸᕐᓇᐅᑎ</a:t>
            </a:r>
          </a:p>
          <a:p>
            <a:r>
              <a:rPr lang="iu-Cans-CA" sz="1400" dirty="0" smtClean="0">
                <a:latin typeface="Pigiarniq Light" panose="02000303020000020004" pitchFamily="2" charset="0"/>
              </a:rPr>
              <a:t>ᐅᑉᓗᒥᒧᑦ ᓄᓇᐅᑉ ᖄᖓᓂᒃ ᐃᒪᕐᒥᒃ ᐊᐅᓚᑦᑎᓂᕐᒧᑦ ᐸᕐᓇᐅᑎ</a:t>
            </a:r>
          </a:p>
          <a:p>
            <a:r>
              <a:rPr lang="iu-Cans-CA" sz="1400" dirty="0" smtClean="0">
                <a:latin typeface="Pigiarniq Light" panose="02000303020000020004" pitchFamily="2" charset="0"/>
              </a:rPr>
              <a:t>ᐅᑉᓗᒥᒧᑦ ᒫᓐᓇᐅᔪᒧᑦ ᒪᑐᒋᐊᕋᔭᕐᓂᖅᐸᑦ ᓄᓇᐅᑉ ᖃᓄᐃᓐᓂᕆᓚᐅᖅᑕᖓᓄᑦ ᐅᑎᖅᑎᑦᑎᓂᕐᒧᑦ ᐸᕐᓇᐅᑎ</a:t>
            </a:r>
          </a:p>
          <a:p>
            <a:r>
              <a:rPr lang="iu-Cans-CA" sz="1400" dirty="0" smtClean="0">
                <a:latin typeface="Pigiarniq Light" panose="02000303020000020004" pitchFamily="2" charset="0"/>
              </a:rPr>
              <a:t>ᓯᕕᑐᔪᒃᑯᑦ ᑐᑭᓯᑎᑦᑎᒋᐊᕈᑎ ᓇᓗᓇᐃᖅᓯᓂᕐᒧᑦ ᓈᒻᒪᖕᓂᖓᓄᑦ 5000 mg/L ᑲᑎᖦᖢᒍ ᑯᕕᖅᑕᖅᑕᐅᔪᑦ ᖁᑦᑎᖕᓂᖅᐹᒃᑯᑦ ᐆᒃᑑᑎᓂᒃ ᐊᑐᕐᓂᖅ</a:t>
            </a:r>
          </a:p>
          <a:p>
            <a:r>
              <a:rPr lang="iu-Cans-CA" sz="1400" dirty="0" smtClean="0">
                <a:latin typeface="Pigiarniq Light" panose="02000303020000020004" pitchFamily="2" charset="0"/>
              </a:rPr>
              <a:t>ᑭᕙᓪᓕᕐᒥ ᐃᓄᐃᑦ ᑲᑐᔾᔨᖃᑎᒌᒃᑯᑦ ᕿᒥᕐᕈᓂᖏᑦ ᑕᒪᒃᑯᓂᙵ ᖃᐃᑕᐅᔪᓂᒃ ᑎᑎᕋᖅᓯᒪᔪᓂᒃ ᓴᖅᑭᑎᑦᑎᓯᒪᔪᖅ 12-ᓂᒃ ᓄᑖᓂᒃ ᓯᕕᑐᔪᒃᑯᑦ ᐅᖃᐅᓯᒃᓴᓂᒃ.</a:t>
            </a:r>
          </a:p>
          <a:p>
            <a:r>
              <a:rPr lang="iu-Cans-CA" sz="1400" dirty="0" smtClean="0">
                <a:latin typeface="Pigiarniq Light" panose="02000303020000020004" pitchFamily="2" charset="0"/>
              </a:rPr>
              <a:t>ᐊᒡᓂᒍ ᐃᒍᒃᑯᑦ ᑭᐅᓯᓚᐅᖅᑐᑦ ᐅᖃᐅᓯᐅᓯᒪᔪᓂᒃ ᒪᑦᓯ 8-ᒥ, ᐋᖅᑭᒃᓯᓯᒪᑉᓗᑎᒃ ᑕᓪᓕᒪᓂᒃ.</a:t>
            </a:r>
            <a:endParaRPr lang="en-CA" sz="1400" dirty="0">
              <a:latin typeface="Pigiarniq Light" panose="02000303020000020004" pitchFamily="2" charset="0"/>
            </a:endParaRPr>
          </a:p>
        </p:txBody>
      </p:sp>
    </p:spTree>
    <p:extLst>
      <p:ext uri="{BB962C8B-B14F-4D97-AF65-F5344CB8AC3E}">
        <p14:creationId xmlns:p14="http://schemas.microsoft.com/office/powerpoint/2010/main" val="1207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678807D5259646918C30479F0D0B77" ma:contentTypeVersion="5" ma:contentTypeDescription="Create a new document." ma:contentTypeScope="" ma:versionID="0a18f2a26bcd2560c96579fa2b35fee9">
  <xsd:schema xmlns:xsd="http://www.w3.org/2001/XMLSchema" xmlns:xs="http://www.w3.org/2001/XMLSchema" xmlns:p="http://schemas.microsoft.com/office/2006/metadata/properties" xmlns:ns2="cac40fe5-b840-4bcb-a14a-bc7c73449102" targetNamespace="http://schemas.microsoft.com/office/2006/metadata/properties" ma:root="true" ma:fieldsID="c1c60c87307a9a922a9fdcc52cc1fc25" ns2:_="">
    <xsd:import namespace="cac40fe5-b840-4bcb-a14a-bc7c734491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40fe5-b840-4bcb-a14a-bc7c734491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1 6 " ? > < p r o p e r t i e s   x m l n s = " h t t p : / / w w w . i m a n a g e . c o m / w o r k / x m l s c h e m a " >  
     < d o c u m e n t i d > A c t i v e _ c a ! 4 2 1 9 8 1 9 2 . 1 < / d o c u m e n t i d >  
     < s e n d e r i d > K I N G J N < / s e n d e r i d >  
     < s e n d e r e m a i l > J E N N I F E R . K I N G @ G O W L I N G W L G . C O M < / s e n d e r e m a i l >  
     < l a s t m o d i f i e d > 2 0 2 0 - 1 1 - 2 3 T 1 5 : 3 9 : 3 2 . 0 0 0 0 0 0 0 - 0 5 : 0 0 < / l a s t m o d i f i e d >  
     < d a t a b a s e > A c t i v e _ c a < / d a t a b a s e >  
 < / p r o p e r t i e s > 
</file>

<file path=customXml/itemProps1.xml><?xml version="1.0" encoding="utf-8"?>
<ds:datastoreItem xmlns:ds="http://schemas.openxmlformats.org/officeDocument/2006/customXml" ds:itemID="{8B123EE7-D854-403F-ABF4-D649059B2BEC}">
  <ds:schemaRefs>
    <ds:schemaRef ds:uri="cac40fe5-b840-4bcb-a14a-bc7c7344910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5160094-4D71-4F00-BA53-3CDD8A789616}">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cac40fe5-b840-4bcb-a14a-bc7c73449102"/>
    <ds:schemaRef ds:uri="http://www.w3.org/XML/1998/namespace"/>
    <ds:schemaRef ds:uri="http://purl.org/dc/elements/1.1/"/>
  </ds:schemaRefs>
</ds:datastoreItem>
</file>

<file path=customXml/itemProps3.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4.xml><?xml version="1.0" encoding="utf-8"?>
<ds:datastoreItem xmlns:ds="http://schemas.openxmlformats.org/officeDocument/2006/customXml" ds:itemID="{7A4A7969-FAF3-4150-9D12-90B38F023DCF}">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
  <TotalTime>186</TotalTime>
  <Words>1886</Words>
  <Application>Microsoft Office PowerPoint</Application>
  <PresentationFormat>On-screen Show (4:3)</PresentationFormat>
  <Paragraphs>179</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Arial Unicode MS</vt:lpstr>
      <vt:lpstr>Calibri</vt:lpstr>
      <vt:lpstr>Calibri Light</vt:lpstr>
      <vt:lpstr>Euphemia</vt:lpstr>
      <vt:lpstr>Pigiarniq Light</vt:lpstr>
      <vt:lpstr>Times New Roman</vt:lpstr>
      <vt:lpstr>Office Theme</vt:lpstr>
      <vt:lpstr>Meliadine Gold Project Water Licence Amendment Application</vt:lpstr>
      <vt:lpstr>ᑭᕙᓪᓕᕐᒥ ᐃᓄᐃᑦ ᑲᑐᔾᔨᖃᑎᒌᒃᑯᑦ ᐱᓕᕆᐊᒃᓴᖓ KIA’s Role</vt:lpstr>
      <vt:lpstr>ᕿᒥᕐᕈᓂᖅ ᐱᓕᕆᐊᒃᓴᕆᔭᐅᔪᓂᒃ Review Objectives</vt:lpstr>
      <vt:lpstr>ᕿᒥᕐᕈᓗᒋᑦ ᐱᓐᓂᑯᐃᑦ - ᖃᐅᔨᓴᕈᑕᐅᖅᑳᓚᐅᖅᑐᖅ Review History – Initial Assessment</vt:lpstr>
      <vt:lpstr>ᕿᒥᕐᕈᓗᒋᑦ ᐱᓐᓂᑯᐃᑦ - ᖃᐅᔨᓴᕈᑕᐅᖅᑳᓚᐅᖅᑐᖅ Review History – Initial Assessment</vt:lpstr>
      <vt:lpstr>ᕿᒥᕐᕈᓗᒋᑦ ᐱᓐᓂᑯᐃᑦ - ᖃᐅᔨᓴᕈᑕᐅᖅᑳᓚᐅᖅᑐᖅ Review History – Initial Assessment</vt:lpstr>
      <vt:lpstr>ᐱᓕᕆᐊᕐᒥᑦ ᕿᒥᕐᕈᓂᖅ Technical Review</vt:lpstr>
      <vt:lpstr>ᒫᓐᓇᐅᔪᖅ ᖃᓄᐃᓐᓂᕆᔭᖏᑦ ᐱᓕᕆᐊᕐᒧᑦ ᐃᓱᒫᓘᑕᐅᔪᑦ Current Status of Technical Concerns</vt:lpstr>
      <vt:lpstr>New Documentation Addressing AEM’s Commitments ᓄᑖᑦ ᑎᑎᕋᖅᓯᒪᔪᑦ ᑲᒪᔪᑦ ᐊᒡᓂᒍ ᐃᒍᒃᑯᑦ ᐱᓕᕆᐊᕆᔪᒪᔭᖏᓐᓄᑦ</vt:lpstr>
      <vt:lpstr>Outstanding New Technical Concerns ᑲᒪᒋᔭᐅᓯᒪᙱᑦᑐᑦ ᓄᑖᑦ ᐃᓱᒫᓘᑕᐅᔪᑦ</vt:lpstr>
      <vt:lpstr>Draft Amended Water Licence ᑎᑎᕋᖅᑕᐅᕙᓪᓕᐊᔪᖅ ᐋᖅᑭᒋᐊᖅᓯᒍᑎ ᐃᒪᕐᒧᑦ ᓚᐃᓴᓐᓯᒧᑦ</vt:lpstr>
      <vt:lpstr>KIA-New-TC#1 Minimizing Meliadine Lake Discharge by Prioritizing the Waterline ᒥᑭᓪᓕᒋᐊᕐᓗᒍ ᑕᓯᕐᔪᐊᕐᒥ ᑯᕕᖅᑕᖅᑕᐅᔪᖅ ᓯᕗᓪᓕᖅᐸᐅᑎᓯᒪᓗᒋᑦ ᐃᒪᒃᑯᑦ ᑭᒡᓕᖃᕐᕕᑦ</vt:lpstr>
      <vt:lpstr>KIA-New-TC#3 Proposed "deemed approval" mechanism ᐊᑐᓕᖁᔭᐅᔪᖅ “ᐃᓱᒪᒋᔭᐅᔪᖅ ᐊᖏᖅᑕᐅᓂᐊᕐᓂᖓᓄᑦ” ᐱᖁᑎ </vt:lpstr>
      <vt:lpstr>KIA-New-TC#4 Application to amend security "at any time“ ᑐᒃᓯᕋᐅᑎ ᐋᖅᑭᒋᐊᖅᓯᓂᕐᒧᑦ ᓴᐳᓐᓂᐊᕈᑎᓂᒃ “ᖃᖓᑐᐃᓐᓇᖅ” </vt:lpstr>
      <vt:lpstr>KIA-New-TC#5 Preventative Obligations to Minimize Surface Drainage Impacts ᐱᑕᖃᙱᓐᓂᖅᓴᐅᔪᓐᓇᖁᑉᓗᒍ ᐱᓕᕆᐊᒃᓴᕆᔭᐅᔪᑦ ᖃᑉᓰᓐᓇᕈᕆᐊᕈᓐᓇᖁᑉᓗᒋᑦ ᑯᕕᖅᑕᕐᕕᒃᑯᑦ ᐊᒃᑐᖅᑕᐅᓂᖃᕋᔭᖅᑐᑦ </vt:lpstr>
      <vt:lpstr>Adaptive Management Plan ᓱᖏᐅᑎᓂᕐᒧᑦ ᐊᐅᓚᑦᑎᓂᒃᑯᑦ ᐸᕐᓇᐅᑎ</vt:lpstr>
      <vt:lpstr>KIA’s Position on the implementation of the AMP under the Water License ᑭᕙᓪᓕᕐᒥ ᐃᓄᐃᑦ ᑲᑐᔾᔨᖃᑎᒌᒃᑯᑦ ᐊᑐᓕᖅᑎᕆᓂᒃᑯᑦ AMP ᐃᒪᕐᒧᑦ ᓚᐃᓴᓐᓯᒃᑯᑦ </vt:lpstr>
      <vt:lpstr>KIA-New-TC#7 Clarification of Tiriganiaq-2 Saline Groundwater Management ᓇᓗᓇᐃᖅᓯᓂᖅ ᑎᕆᒐᓂᐊᖅ-2-ᒥ ᑕᕆᐅᓕᒃ ᓄᓇᒥ ᐃᒪᐅᑉ ᐊᐅᓚᑕᐅᔾᔪᑎᖓᓄᑦ </vt:lpstr>
      <vt:lpstr>KIA-New-TC#9 Freshet Management. ᖄᒥᓐᓂᐅᔪᒥᒃ ᐊᐅᒃᐸᓪᓕᐊᔪᒃᑯᑦ ᐊᐅᓚᑦᑎᓂᖅ </vt:lpstr>
      <vt:lpstr>KIA-New-TC#10 Limits on Freshwater Discharge to Melvin Bay ᑭᒡᓕᖃᖅᑎᑦᑎᓂᖅ ᐊᐅᐸᓪᓕᐊᔪᒃᑯᑦ ᐃᒪᑦ ᑯᕕᔭᐅᖃᑦᑕᕐᓂᐊᕐᓂᖏᓐᓄᑦ ᐃᑎᕕᐊᓂ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KIA</dc:creator>
  <cp:lastModifiedBy>Richard Dwyer</cp:lastModifiedBy>
  <cp:revision>93</cp:revision>
  <cp:lastPrinted>2017-04-21T21:24:31Z</cp:lastPrinted>
  <dcterms:created xsi:type="dcterms:W3CDTF">2014-01-06T13:31:09Z</dcterms:created>
  <dcterms:modified xsi:type="dcterms:W3CDTF">2021-03-26T15:37:28Z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0x0101009E678807D5259646918C30479F0D0B77</vt:lpwstr>
  </property>
</Properties>
</file>