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89CE-5B25-41D8-8B1D-4244D1C3B6C7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2C9C-3BA1-47E5-834B-16439F8AAF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694" indent="-286036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4145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1803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9461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7120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4778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2436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0094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4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F3551-6772-4ED3-AD12-7448C81BF95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4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4822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128415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92610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62881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0734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303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99578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4122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425426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5694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69675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64294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886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1629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76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90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5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8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308103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81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31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81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33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48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6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09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9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51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2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55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8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AC41-7C02-4198-91DA-467373A3A1E5}" type="datetimeFigureOut">
              <a:rPr lang="fr-CA" smtClean="0"/>
              <a:t>2021-03-30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8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308104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/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89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377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566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754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495" indent="-190495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4857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78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600">
          <a:solidFill>
            <a:srgbClr val="000000"/>
          </a:solidFill>
          <a:latin typeface="+mn-lt"/>
        </a:defRPr>
      </a:lvl2pPr>
      <a:lvl3pPr marL="574660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400">
          <a:solidFill>
            <a:srgbClr val="000000"/>
          </a:solidFill>
          <a:latin typeface="+mn-lt"/>
        </a:defRPr>
      </a:lvl3pPr>
      <a:lvl4pPr marL="771506" indent="-195258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200">
          <a:solidFill>
            <a:srgbClr val="000000"/>
          </a:solidFill>
          <a:latin typeface="+mn-lt"/>
        </a:defRPr>
      </a:lvl4pPr>
      <a:lvl5pPr marL="960415" indent="-187321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03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792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1980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169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" y="2269326"/>
            <a:ext cx="5632994" cy="216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ᐃᒥᐅᑉ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ᓚᐃᓴᖓᑕ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ᐊᓯᐊᖑᕈᒪᓂᖓᓄᑦ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ᑐᒃᓯᕋᐅᑦ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ᐅᕗᖓ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ᐊᒡᓂᒍ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ᐃᒍᒃᑯᑦ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ᑕᓯᕐᔪᐊᕐᒥ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ᐅᔭᕋᒃᑕᕆᐊᖏᓐᓄᑦ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ᐃᒥᐅᑉ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ᓚᐃᓴᖓ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b="1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ᓈᓴᐅᑎᖓ</a:t>
            </a:r>
            <a:r>
              <a:rPr lang="en-a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2AM-MEL1631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en-au" altLang="en-US" sz="1600" b="1" dirty="0" smtClean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en-au" altLang="en-US" sz="16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en-au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ᓄᓇᕘᒥ</a:t>
            </a:r>
            <a:r>
              <a:rPr lang="en-au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ᐃᒪᓕᕆᔨᑦ</a:t>
            </a:r>
            <a:r>
              <a:rPr lang="en-au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ᑲᑎᒪᔨᖏᑕ</a:t>
            </a:r>
            <a:r>
              <a:rPr lang="en-au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ᐃᓄᐃᑦ</a:t>
            </a:r>
            <a:r>
              <a:rPr lang="en-au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dirty="0" err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ᑐᓵᑎᑦᓯᓂᖓ</a:t>
            </a:r>
            <a:endParaRPr lang="en-au" altLang="en-US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en-au" sz="1600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au" sz="1600" dirty="0" err="1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ᑲᖏᖠᓂᕐᒥ</a:t>
            </a:r>
            <a:r>
              <a:rPr lang="en-au" sz="16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ᓄᓇᕘᒥ</a:t>
            </a:r>
            <a:r>
              <a:rPr lang="en-au" sz="16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au" sz="1600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ᒫᐊᑦᔅ</a:t>
            </a:r>
            <a:r>
              <a:rPr lang="en-au" sz="16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30-31, 2021</a:t>
            </a:r>
            <a:endParaRPr lang="en-au" sz="2000" dirty="0">
              <a:solidFill>
                <a:srgbClr val="F8F8F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3" y="454739"/>
            <a:ext cx="5562599" cy="180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Licence Amendment Application for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Agnico</a:t>
            </a: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Eagle Mines Ltd.’s Meliadine Project, Water Licence</a:t>
            </a:r>
            <a:r>
              <a:rPr lang="iu-Cans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2AM-MEL1631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Public Hearing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CA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 Inlet, Nunavut       March 30-31, 2021</a:t>
            </a:r>
            <a:endParaRPr lang="en-CA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95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Waste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89" y="1135083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Request to change where waste rock and overburden are stored.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CIRNAC asked for clarifications (technical comment #4) on why it was necessary and what waste rock would be going to the expanded facility. </a:t>
            </a:r>
            <a:endParaRPr lang="en-US" sz="2200" dirty="0"/>
          </a:p>
          <a:p>
            <a:pPr marL="0" indent="0">
              <a:spcAft>
                <a:spcPts val="1000"/>
              </a:spcAft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10</a:t>
            </a:fld>
            <a:endParaRPr lang="en-US"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905251"/>
            <a:ext cx="8416811" cy="295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6260068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"/>
              </a:rPr>
              <a:t>Dry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stack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tailings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storage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 smtClean="0">
                <a:solidFill>
                  <a:srgbClr val="FFFFFF"/>
                </a:solidFill>
                <a:latin typeface="Arial"/>
              </a:rPr>
              <a:t>facility</a:t>
            </a:r>
            <a:endParaRPr lang="fr-CA" dirty="0" smtClean="0">
              <a:solidFill>
                <a:srgbClr val="FFFFFF"/>
              </a:solidFill>
              <a:latin typeface="Arial"/>
            </a:endParaRPr>
          </a:p>
          <a:p>
            <a:r>
              <a:rPr lang="en-au" dirty="0" err="1">
                <a:solidFill>
                  <a:srgbClr val="FFFFFF"/>
                </a:solidFill>
              </a:rPr>
              <a:t>ᐃᑯᐊᓚᒃᑎᓐᓂᑯᑦ</a:t>
            </a:r>
            <a:r>
              <a:rPr lang="en-au" dirty="0">
                <a:solidFill>
                  <a:srgbClr val="FFFFFF"/>
                </a:solidFill>
              </a:rPr>
              <a:t> </a:t>
            </a:r>
            <a:r>
              <a:rPr lang="en-au" dirty="0" err="1" smtClean="0">
                <a:solidFill>
                  <a:srgbClr val="FFFFFF"/>
                </a:solidFill>
              </a:rPr>
              <a:t>ᐃᓂᖃᖅᑎᑕᐅᓂᖓᑦ</a:t>
            </a:r>
          </a:p>
          <a:p>
            <a:endParaRPr lang="fr-CA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29600" y="65532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11A52-F43C-4C30-A158-C802C0F8EA5C}" type="slidenum">
              <a:rPr lang="en-US">
                <a:latin typeface="Arial"/>
              </a:rPr>
              <a:pPr/>
              <a:t>10</a:t>
            </a:fld>
            <a:endParaRPr lang="en-US" dirty="0">
              <a:latin typeface="Arial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816022" y="509361"/>
            <a:ext cx="4040188" cy="762001"/>
          </a:xfrm>
        </p:spPr>
        <p:txBody>
          <a:bodyPr anchor="t">
            <a:normAutofit/>
          </a:bodyPr>
          <a:lstStyle/>
          <a:p>
            <a:pPr algn="l" rtl="0">
              <a:spcAft>
                <a:spcPts val="0"/>
              </a:spcAft>
            </a:pPr>
            <a:r>
              <a:rPr lang="en-au" b="1" i="0" u="none" baseline="0" dirty="0" err="1"/>
              <a:t>ᐊᑕᑯᑦ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ᒥᐊᓂᕆᔭᐅᓂᖓᑦ</a:t>
            </a:r>
            <a:endParaRPr lang="en-au" b="1" i="0" u="none" baseline="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 bwMode="auto">
          <a:xfrm>
            <a:off x="4797960" y="1033999"/>
            <a:ext cx="3733800" cy="50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smtClean="0">
                <a:latin typeface="Arial" panose="020B0604020202020204" pitchFamily="34" charset="0"/>
                <a:ea typeface="Calibri" panose="020F0502020204030204" pitchFamily="34" charset="0"/>
              </a:rPr>
              <a:t>ᐅᔭᕋᐃᑦ ᐊᑐᕐᓂᑯᑦ ᐊᒻᒪ ᑲᑎᖅᓱᒐᐅᔪᑦ ᐃᓂᖃᕐᓂᐊᕐᓂᖏᓐᓂᒃ ᐃᓱᒪᓕᐅᕐᓂᖅ ᑐᒃᓯᕋᐅᑎᑯᑦ.</a:t>
            </a:r>
          </a:p>
          <a:p>
            <a:pPr marL="0" indent="0">
              <a:spcAft>
                <a:spcPts val="300"/>
              </a:spcAft>
              <a:buFontTx/>
              <a:buNone/>
            </a:pPr>
            <a:endParaRPr lang="en-au" sz="1800" kern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smtClean="0">
                <a:latin typeface="Arial" panose="020B0604020202020204" pitchFamily="34" charset="0"/>
                <a:ea typeface="Calibri" panose="020F0502020204030204" pitchFamily="34" charset="0"/>
              </a:rPr>
              <a:t>ᒐᕙᒪᒃᑯᑦ ᓄᓇᖃᖅᑳᖅᑐᑦ ᐱᓕᕆᖃᑎᒌᖕᓂᖏ ᐊᒻᒪᓗ ᐅᑭᐅᖅᑕᖅᑐᒥᑦ ᐱᓕᕆᐊᖑᔪᑦ ᑲᓇᑕᒥ ᑐᑭᓯᑲᓂᕈᒪᔪᖅ (ᐱᓕᕆᔪᑎᑦ ᐅᖃᐅᑎᖏᓐᓂ #4) ᓱᓇᒧᒃ ᐱᔭᕆᐊᖃᕐᓂᖓ ᐅᔭᖃᑦ ᐊᑐᖏᓂᑯᑦ ᐃᓂᖃᖅᑎᑕᐅᓂᖏᓐᓂᒃ ᐊᒡᓕᒋᐊᖅᓯᒪᔪᒻᒧᑦ. </a:t>
            </a:r>
            <a:endParaRPr lang="en-au" sz="2200" kern="0" smtClean="0"/>
          </a:p>
          <a:p>
            <a:pPr marL="0" indent="0">
              <a:spcAft>
                <a:spcPts val="1000"/>
              </a:spcAft>
              <a:buFontTx/>
              <a:buNone/>
            </a:pPr>
            <a:endParaRPr lang="en-au" sz="1800" kern="0" dirty="0"/>
          </a:p>
        </p:txBody>
      </p:sp>
    </p:spTree>
    <p:extLst>
      <p:ext uri="{BB962C8B-B14F-4D97-AF65-F5344CB8AC3E}">
        <p14:creationId xmlns:p14="http://schemas.microsoft.com/office/powerpoint/2010/main" val="423169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Adaptive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516" y="1149400"/>
            <a:ext cx="3733800" cy="517520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Adaptive Plan for Water Management at the </a:t>
            </a:r>
            <a:r>
              <a:rPr lang="en-CA" sz="1600" dirty="0" err="1">
                <a:latin typeface="Arial" panose="020B0604020202020204" pitchFamily="34" charset="0"/>
                <a:ea typeface="Calibri" panose="020F0502020204030204" pitchFamily="34" charset="0"/>
              </a:rPr>
              <a:t>Meliadine</a:t>
            </a: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 Mine produced for concurrent Nunavut Impact Review Board process. Plan covers both saline and contact water discharge through the proposed waterline between the site and Melvin Bay.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CIRNAC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reviewed and suggested changes to plan goals and triggers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supports Adaptive Management Approach to eliminate discharge to </a:t>
            </a:r>
            <a:r>
              <a:rPr lang="en-US" sz="1600" dirty="0" err="1"/>
              <a:t>Meliadine</a:t>
            </a:r>
            <a:r>
              <a:rPr lang="en-US" sz="1600" dirty="0"/>
              <a:t> Lake under normal operating conditions, while also allowing </a:t>
            </a:r>
            <a:r>
              <a:rPr lang="en-US" sz="1600" dirty="0" err="1"/>
              <a:t>Agnico</a:t>
            </a:r>
            <a:r>
              <a:rPr lang="en-US" sz="1600" dirty="0"/>
              <a:t> Eagle site water management flexibility</a:t>
            </a:r>
            <a:endParaRPr lang="en-US" sz="1800" dirty="0"/>
          </a:p>
          <a:p>
            <a:pPr>
              <a:spcAft>
                <a:spcPts val="300"/>
              </a:spcAft>
            </a:pPr>
            <a:r>
              <a:rPr lang="en-US" sz="1600" dirty="0"/>
              <a:t>supports formalizing the plan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652534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11</a:t>
            </a:fld>
            <a:endParaRPr lang="en-US" dirty="0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72480" y="480333"/>
            <a:ext cx="4040188" cy="762001"/>
          </a:xfrm>
        </p:spPr>
        <p:txBody>
          <a:bodyPr anchor="t">
            <a:normAutofit/>
          </a:bodyPr>
          <a:lstStyle/>
          <a:p>
            <a:pPr algn="l" rtl="0">
              <a:spcAft>
                <a:spcPts val="0"/>
              </a:spcAft>
            </a:pPr>
            <a:r>
              <a:rPr lang="en-au" b="1" i="0" u="none" baseline="0" dirty="0" err="1"/>
              <a:t>ᐊᑐᓕᖅᑎᑕᐅᓂᖏᓐᓄᑦ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ᒥᐊᓂᕆᔭᐅᓂᖏᑦ</a:t>
            </a:r>
            <a:endParaRPr lang="en-au" b="1" i="0" u="none" baseline="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772480" y="1316929"/>
            <a:ext cx="4040188" cy="496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1000"/>
              </a:spcAft>
              <a:buFontTx/>
              <a:buNone/>
            </a:pP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ᐊᑐᓕᖅᑎᑕᐅᓂᖓᑕ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ᐸᕐᓇᐅᑦ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ᐃᒥᐅᑉ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ᒥᐊᓂᕆᔭᐅᓂᖓᓐᓄᑦ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ᑕᓯᕐᔪᐊᕐᒥ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ᐅᔭᕋᒃᑕᕆᐊᓐᓂ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ᖃᐅᔨᓴᒐᐅᑉᓗᓐᓂ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ᓄᓇᕗᒥ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ᐊᕙᑎᓕᕆᔨᑦ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ᑲᑎᒪᖏᓐᓄᑦ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ᐸᕐᓇᐅᑦ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ᐊᑐᕐᓂᐊᖅ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ᑕᕆᐅᓕᐅᑉ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ᑕᓯᕐᓂᓗ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ᐃᒥᕐᒧᑦ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ᑭᒡᓕᖓ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ᐊᑐᒐᐅᓗᓐᓂ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ᐅᔭᕋᒃᑕᕆᐊᓐᓂ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ᐊᒻᒪ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ᒥᐅᕕᓐ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ᑕᕆᐅᖓᓐᓂ</a:t>
            </a:r>
            <a:r>
              <a:rPr lang="en-au" sz="18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dirty="0" smtClean="0"/>
              <a:t>CIRNAC</a:t>
            </a:r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ᖃᐅᔨᓴᒐᐅᑉᓗᓐᓂ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ᐃᓱᒪᒋᔭᐅᑉᓗᓂᓗ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ᐊᓯᐊᖑᖁᙱᖏᓐᓂᒃ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ᐸᕐᓇᐅᑎᑉ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ᑐᕋᖅᑕᖓᓐᓂ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ᐊᒻᒪ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ᐱᒋᐊᕈᑎᖓᓐᓂ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ᐃᑲᔪᖅᑐᐃᑉᓗᓐᓂ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ᐊᑐᓕᖅᑎᑕᐅᓂᖓᑕ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ᒥᐊᓂᕆᔭᐅᓂᐅᑉ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ᑐᕋᖅᑕᖓᓐᓂᒃ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ᑯᕕᔭᐅᓂᖓᓐᓄᑦ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ᑕᓯᕐᔪᐊᕐᒧᑦ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ᐊᐅᓚᑕᐅᓂᖓᓐᓂ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ᐊᒻᒪ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ᐊᔪᖏᑎᑦᓯᓗᓐᓂ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ᐊᒡᓂᒍ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ᐃᒍᒃᑯᑦ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ᒥᐊᓂᖅᓯᓂᖓᓐᓂᒃ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ᐊᓯᐊᖑᕈᖕᓇᖅᑐᒻᒥᒃ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ᐃᑲᔪᖅᑐᐃᑉᓗᓐᓂ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ᐊᓯᐊᖑᕈᖕᓇᕐᓂᖓᓐᓂ</a:t>
            </a:r>
            <a:endParaRPr lang="en-au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Closure &amp; </a:t>
            </a:r>
            <a:r>
              <a:rPr lang="en-US" dirty="0" smtClean="0"/>
              <a:t>Reclamation </a:t>
            </a:r>
            <a:r>
              <a:rPr lang="en-US" dirty="0"/>
              <a:t>P</a:t>
            </a:r>
            <a:r>
              <a:rPr lang="en-US" dirty="0" smtClean="0"/>
              <a:t>lanning &amp;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3"/>
            <a:ext cx="3733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An updated Interim Closure and Reclamation Plan and reclamation security estimate were produced for the project.</a:t>
            </a:r>
          </a:p>
          <a:p>
            <a:pPr marL="0" indent="0">
              <a:buNone/>
            </a:pPr>
            <a:r>
              <a:rPr lang="en-US" sz="1800" dirty="0"/>
              <a:t>CIRNAC worked with </a:t>
            </a:r>
            <a:r>
              <a:rPr lang="en-US" sz="1800" dirty="0" err="1"/>
              <a:t>Agnico</a:t>
            </a:r>
            <a:r>
              <a:rPr lang="en-US" sz="1800" dirty="0"/>
              <a:t> Eagle and Kivalliq Inuit Association to make sure update reflects proposed site changes including waterline (technical comment #7).</a:t>
            </a:r>
          </a:p>
          <a:p>
            <a:pPr marL="0" indent="0">
              <a:buNone/>
            </a:pPr>
            <a:r>
              <a:rPr lang="en-US" sz="1800" dirty="0"/>
              <a:t>Agreement for a final reclamation cost estimate security amount of </a:t>
            </a:r>
            <a:r>
              <a:rPr lang="en-CA" sz="1800" dirty="0"/>
              <a:t>$</a:t>
            </a:r>
            <a:r>
              <a:rPr lang="en-CA" sz="1800" dirty="0" smtClean="0"/>
              <a:t>69,687,246</a:t>
            </a:r>
            <a:r>
              <a:rPr lang="en-CA" sz="1800" dirty="0"/>
              <a:t>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marL="342891" indent="-342891" defTabSz="457189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FF3399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12</a:t>
            </a:fld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78138" y="531131"/>
            <a:ext cx="4040188" cy="762001"/>
          </a:xfrm>
        </p:spPr>
        <p:txBody>
          <a:bodyPr anchor="t">
            <a:normAutofit fontScale="92500"/>
          </a:bodyPr>
          <a:lstStyle/>
          <a:p>
            <a:pPr algn="l" rtl="0">
              <a:spcAft>
                <a:spcPts val="0"/>
              </a:spcAft>
            </a:pPr>
            <a:r>
              <a:rPr lang="en-au" b="1" i="0" u="none" baseline="0" dirty="0" err="1"/>
              <a:t>ᒪᑐᔭᐅᓂᖓ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ᐊᒪ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ᓄᓇᑉ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ᐅᑎᖅᑎᑕᐅᓂᖓ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ᒥᐊᓂᕆᔭᐅᓂᖓᓗ</a:t>
            </a:r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659087" y="1378859"/>
            <a:ext cx="37338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au" sz="1800" kern="0" dirty="0" err="1" smtClean="0"/>
              <a:t>ᓄᑕᖑᖅᓯᒪᔪᖅ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ᒪᑐᔭᐅᓂᖓᑕ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ᐅᑎᖅᑎᑕᐅᓂᖓᑕᓗ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ᐸᕐᓇᐅᑎᖓ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ᐊᑭᓕᐅᑎᖓᓪᓗ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ᐊᕿᒃᑕᐅᓚᐅᕐᒪᓐᓂᒃ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ᐱᓕᕆᐊᕐᒧᑦ</a:t>
            </a:r>
            <a:r>
              <a:rPr lang="en-au" sz="1800" kern="0" dirty="0" smtClean="0"/>
              <a:t>.</a:t>
            </a:r>
          </a:p>
          <a:p>
            <a:pPr marL="0" indent="0">
              <a:buFontTx/>
              <a:buNone/>
            </a:pPr>
            <a:r>
              <a:rPr lang="en-au" sz="1800" kern="0" dirty="0" err="1" smtClean="0"/>
              <a:t>ᒐᕙᒪᒃᑯᑦ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ᓄᓇᖃᖅᑳᖅᑐᑦ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ᐱᓕᕆᖃᑎᒌᖕᓂᖏ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ᐊᒻᒪᓗ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ᐅᑭᐅᖅᑕᖅᑐᒥᑦ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ᐱᓕᕆᐊᖑᔪᑦ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ᑲᓇᑕᒥ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ᐱᓕᕆᖃᑎᖃᕐᒪᑦ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ᐊᒡᓂᒍ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ᐃᒍᒃᑯᓐᓂᒃ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ᐊᒪ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ᑭᕙᓪᓕᕐᒥ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ᑲᑐᔨᖃᑎᒌᓂᒃ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ᓄᑕᖑᖅᑎᑦᓯᓂᕐᒥᒃ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ᐊᓯᐊᖑᕈᑎᖏᓐᓂᒃ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ᐃᓚᖃᕐᓗᑎᒃ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ᐃᒥᐅᑉ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ᑭᒡᓕᖓᓐᓂᒃ</a:t>
            </a:r>
            <a:r>
              <a:rPr lang="en-au" sz="1800" kern="0" dirty="0" smtClean="0"/>
              <a:t> (</a:t>
            </a:r>
            <a:r>
              <a:rPr lang="en-au" sz="1800" kern="0" dirty="0" err="1" smtClean="0"/>
              <a:t>ᐱᓕᕆᔪᑎᑦ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ᐅᖃᐅᓯᖏᓐᓂ</a:t>
            </a:r>
            <a:r>
              <a:rPr lang="en-au" sz="1800" kern="0" dirty="0" smtClean="0"/>
              <a:t> #7).</a:t>
            </a:r>
          </a:p>
          <a:p>
            <a:pPr marL="0" indent="0">
              <a:buFontTx/>
              <a:buNone/>
            </a:pPr>
            <a:r>
              <a:rPr lang="en-au" sz="1800" kern="0" dirty="0" err="1" smtClean="0"/>
              <a:t>ᐃᓕᖁᓯᖓᓐᓄᑦ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ᐅᑎᖅᑎᑕᐅᓂᖓ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ᐊᑭᒃᓴᖓ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ᐊᖏᖅᑕᐅᓯᒪᔪᖅ</a:t>
            </a:r>
            <a:r>
              <a:rPr lang="en-au" sz="1800" kern="0" dirty="0" smtClean="0"/>
              <a:t> $69,687,946.</a:t>
            </a:r>
            <a:endParaRPr lang="en-au" sz="1800" kern="0" dirty="0"/>
          </a:p>
        </p:txBody>
      </p:sp>
    </p:spTree>
    <p:extLst>
      <p:ext uri="{BB962C8B-B14F-4D97-AF65-F5344CB8AC3E}">
        <p14:creationId xmlns:p14="http://schemas.microsoft.com/office/powerpoint/2010/main" val="23751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393249"/>
            <a:ext cx="4603749" cy="50324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Revisions to Management Plans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143530"/>
            <a:ext cx="3733800" cy="563464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Existing management plans require revision to reflect proposed changes, including: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Water Management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Waste Management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Interim Closure &amp; Reclamation Plan</a:t>
            </a:r>
          </a:p>
          <a:p>
            <a:pPr>
              <a:spcAft>
                <a:spcPts val="300"/>
              </a:spcAft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If waterline is approved by the Nunavut Impact Review Board, additional plans should be revised before waterline operation: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Spill Contingency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Groundwater Management Plan</a:t>
            </a:r>
          </a:p>
          <a:p>
            <a:pPr>
              <a:spcAft>
                <a:spcPts val="300"/>
              </a:spcAft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 also expects to review construction drawings and designs for new infrastructure.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13</a:t>
            </a:fld>
            <a:endParaRPr lang="en-US"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14430" y="523875"/>
            <a:ext cx="4705351" cy="503241"/>
          </a:xfrm>
        </p:spPr>
        <p:txBody>
          <a:bodyPr anchor="t">
            <a:normAutofit fontScale="85000" lnSpcReduction="20000"/>
          </a:bodyPr>
          <a:lstStyle/>
          <a:p>
            <a:pPr algn="l" rtl="0">
              <a:spcAft>
                <a:spcPts val="0"/>
              </a:spcAft>
            </a:pPr>
            <a:r>
              <a:rPr lang="en-au" b="1" i="0" u="none" baseline="0" dirty="0" err="1"/>
              <a:t>ᑕᑯᔭᐅᑲᓂᕐᓗᓐᓂ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ᒥᐊᓂᕆᔭᐅᓂᖏᓐᓄᑦ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ᐸᕐᓇᐅᑎᑦ</a:t>
            </a:r>
            <a:endParaRPr lang="en-au" b="1" i="0" u="none" baseline="0" dirty="0"/>
          </a:p>
          <a:p>
            <a:pPr algn="l" rtl="0">
              <a:spcAft>
                <a:spcPts val="0"/>
              </a:spcAft>
            </a:pPr>
            <a:endParaRPr lang="en-au" dirty="0"/>
          </a:p>
          <a:p>
            <a:pPr algn="l" rtl="0">
              <a:spcAft>
                <a:spcPts val="0"/>
              </a:spcAft>
            </a:pPr>
            <a:endParaRPr lang="en-au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4717143" y="1237459"/>
            <a:ext cx="4297140" cy="54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dirty="0" err="1" smtClean="0"/>
              <a:t>ᐊᑐᒐᐅᔪᖅ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ᒥᐊᓂᕆᔭᐅᓂᖏᓐᓄᑦ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ᑕᑯᔭᐅᑲᓂᕆᐊᓖᑦ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ᐊᓯᐊᖑᕈᑎᖏᑦ</a:t>
            </a:r>
            <a:r>
              <a:rPr lang="en-au" sz="1800" kern="0" dirty="0" smtClean="0"/>
              <a:t>, </a:t>
            </a:r>
            <a:r>
              <a:rPr lang="en-au" sz="1800" kern="0" dirty="0" err="1" smtClean="0"/>
              <a:t>ᐅᑯᐊ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ᐃᓚᐅᓗᑎᒃ</a:t>
            </a:r>
            <a:r>
              <a:rPr lang="en-au" sz="1800" kern="0" dirty="0" smtClean="0"/>
              <a:t>:</a:t>
            </a:r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ᐃᒥᐅᑉ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ᒥᐊᓂᕆᔭᐅᓂᖓᓄᑦ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ᐸᕐᓇᐅᑦ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ᐊᑕᑯᑦ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ᒥᐊᓂᕆᔭᐅᓂᖓᑕ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ᐸᕐᓇᐅᑎᖓ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ᒪᑐᕙᓕᐊᓂᖓᓐᓄᑦ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ᓄᓇᑉᓗ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ᐅᑎᖅᑎᑕᐅᓂᖓᓄᑦ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ᐸᕐᓇᐅᑦ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endParaRPr lang="en-au" sz="1800" kern="0" dirty="0" smtClean="0"/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dirty="0" err="1" smtClean="0"/>
              <a:t>ᐃᒥᐅᑉ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ᑭᒡᓕᖓ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ᐊᖏᖅᑕᐅᓂᖅᐸ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ᓄᓇᕗᒥ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ᐊᕙᑎᓕᕆᔨᑦ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ᑲᑎᒪᔨᖏᓐᓄᑦ</a:t>
            </a:r>
            <a:r>
              <a:rPr lang="en-au" sz="1800" kern="0" dirty="0" smtClean="0"/>
              <a:t>, </a:t>
            </a:r>
            <a:r>
              <a:rPr lang="en-au" sz="1800" kern="0" dirty="0" err="1" smtClean="0"/>
              <a:t>ᐸᕐᓇᐅᑎᑲᓂᑦ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ᖃᐅᔨᓴᒐᐅᓗᑎᒃᑭᒡᓕᖓᑕ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ᐊᑐᒐᐅᓂᖓᓂ</a:t>
            </a:r>
            <a:r>
              <a:rPr lang="en-au" sz="1800" kern="0" dirty="0" smtClean="0"/>
              <a:t>:</a:t>
            </a:r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ᑯᕕᔪᖃᕐᓂᖅᐸᑦ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ᖃᓄᐃᓕᐅᕈᑎᑦ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ᐸᕐᓇᐅᑎᖓ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r>
              <a:rPr lang="en-au" sz="1800" kern="0" dirty="0" err="1" smtClean="0"/>
              <a:t>ᐃᒥᖅ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ᓄᓇᒻᒥᒃ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ᒥᐊᓂᕆᔭᐅᓂᖓᑕ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ᐸᕐᓇᐅᑎᖓ</a:t>
            </a:r>
            <a:endParaRPr lang="en-au" sz="1800" kern="0" dirty="0" smtClean="0"/>
          </a:p>
          <a:p>
            <a:pPr>
              <a:spcAft>
                <a:spcPts val="300"/>
              </a:spcAft>
            </a:pPr>
            <a:endParaRPr lang="en-au" sz="1800" kern="0" dirty="0" smtClean="0"/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au" sz="1800" kern="0" dirty="0" err="1" smtClean="0"/>
              <a:t>ᒐᕙᒪᒃᑯᑦ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ᓄᓇᖃᖅᑳᖅᑐᑦ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ᐱᓕᕆᖃᑎᒌᖕᓂᖏ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ᐊᒻᒪᓗ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ᐅᑭᐅᖅᑕᖅᑐᒥᑦ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ᐱᓕᕆᐊᖑᔪᑦ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ᑲᓇᑕᒥ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ᓂᕆᐅᒃᑐᖅ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ᖃᐅᔨᓴᒐᐅᓗᓐᓂ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ᓴᓇᔭᐅᓂᖓᓄ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ᑎᑎᕋᐅᔭᖅᓯᒪᔪᑦ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ᓄᑕᒻᒧᑦ</a:t>
            </a:r>
            <a:r>
              <a:rPr lang="en-au" sz="1800" kern="0" dirty="0" smtClean="0"/>
              <a:t> </a:t>
            </a:r>
            <a:r>
              <a:rPr lang="en-au" sz="1800" kern="0" dirty="0" err="1" smtClean="0"/>
              <a:t>ᒪᑭᒪᔪᑕᐅᓂᐊᖅᑐᒻᒧᑦ</a:t>
            </a:r>
            <a:r>
              <a:rPr lang="en-au" sz="1800" kern="0" dirty="0" smtClean="0"/>
              <a:t>.</a:t>
            </a:r>
            <a:endParaRPr lang="en-au" sz="1800" kern="0" dirty="0"/>
          </a:p>
        </p:txBody>
      </p:sp>
    </p:spTree>
    <p:extLst>
      <p:ext uri="{BB962C8B-B14F-4D97-AF65-F5344CB8AC3E}">
        <p14:creationId xmlns:p14="http://schemas.microsoft.com/office/powerpoint/2010/main" val="102016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3733800" cy="400051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733800" cy="5334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200" dirty="0" err="1"/>
              <a:t>Agnico</a:t>
            </a:r>
            <a:r>
              <a:rPr lang="en-CA" sz="2200" dirty="0"/>
              <a:t> Eagle, the </a:t>
            </a:r>
            <a:r>
              <a:rPr lang="en-CA" sz="2200" dirty="0" err="1"/>
              <a:t>Kivalliq</a:t>
            </a:r>
            <a:r>
              <a:rPr lang="en-CA" sz="2200" dirty="0"/>
              <a:t> Inuit Association and CIRNAC have worked to plan minimizing discharges to </a:t>
            </a:r>
            <a:r>
              <a:rPr lang="en-CA" sz="2200" dirty="0" err="1"/>
              <a:t>Meliadine</a:t>
            </a:r>
            <a:r>
              <a:rPr lang="en-CA" sz="2200" dirty="0"/>
              <a:t> Lake through the use of the waterline.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200" dirty="0"/>
              <a:t>CIRNAC recommends lake discharges be used as a last resort.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200" dirty="0"/>
              <a:t>CIRNAC’s technical comments for the water licence amendment have been addressed by </a:t>
            </a:r>
            <a:r>
              <a:rPr lang="en-US" sz="2200" dirty="0" err="1"/>
              <a:t>Agnico</a:t>
            </a:r>
            <a:r>
              <a:rPr lang="en-US" sz="2200" dirty="0"/>
              <a:t> Eagle.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4351046" y="571499"/>
            <a:ext cx="3733803" cy="34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5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endParaRPr sz="2400" dirty="0">
              <a:latin typeface="Pigiarniq" panose="020B0503040102020104" pitchFamily="34" charset="0"/>
            </a:endParaRPr>
          </a:p>
        </p:txBody>
      </p:sp>
      <p:sp>
        <p:nvSpPr>
          <p:cNvPr id="10" name="ᑖᓐᓇ  ᑐᒃᓯᕋᖅᑐᖅ  ᑭᐅᔭᐅᓯᒪᔪᓂᑦ ᐊᒥᓱᓂᒃ  CIRNAC−ᑯᑦ  ᑐᓴᕆᐊᓕᖏᓐᓂᒃ  ᑭᓯᐊᓂ  ᓱᓕ ᓇᓗᓇᖅᑐᑦ  ᐅᖃᐅᓯᕆᓯᒪᔭᕗᑦ ᑕᒪᑐᒧᖓᓕᖓᔪᑦ ᑕᐃᒪᐃᓕᖓᑦᑎᐃᕐᓇᖅᑐᖅ.…"/>
          <p:cNvSpPr txBox="1"/>
          <p:nvPr/>
        </p:nvSpPr>
        <p:spPr>
          <a:xfrm>
            <a:off x="4351047" y="1219202"/>
            <a:ext cx="4446764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457189">
              <a:spcBef>
                <a:spcPts val="1200"/>
              </a:spcBef>
              <a:tabLst>
                <a:tab pos="5625959" algn="l"/>
              </a:tabLst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sym typeface="Euphem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14</a:t>
            </a:fld>
            <a:endParaRPr lang="en-CA" dirty="0"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62288" y="584203"/>
            <a:ext cx="37338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au" kern="0" smtClean="0"/>
              <a:t>ᐱᐊᓂᒍᑎᖓ</a:t>
            </a:r>
            <a:endParaRPr lang="en-au" kern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62288" y="1117602"/>
            <a:ext cx="3733800" cy="53340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spcAft>
                <a:spcPts val="600"/>
              </a:spcAft>
              <a:buNone/>
            </a:pPr>
            <a:r>
              <a:rPr lang="en-au" sz="2200" b="0" i="0" u="none" baseline="0" dirty="0" err="1"/>
              <a:t>ᐊᒡᓂᒍ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ᐃᒍᒃᑯᑦ</a:t>
            </a:r>
            <a:r>
              <a:rPr lang="en-au" sz="2200" b="0" i="0" u="none" baseline="0" dirty="0"/>
              <a:t>, </a:t>
            </a:r>
            <a:r>
              <a:rPr lang="en-au" sz="2200" b="0" i="0" u="none" baseline="0" dirty="0" err="1"/>
              <a:t>ᑭᕙᓪᓕᕐᒥ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ᐃᓄᐃᑦ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ᑲᑐᔨᖃᑎᒌᑦ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ᐊᒻᒪ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ᒐᕙᒪᒃᑯᑦ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ᓄᓇᖃᖅᑳᖅᑐᑦ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ᐱᓕᕆᖃᑎᒌᖕᓂᖏ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ᐊᒻᒪᓗ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ᐅᑭᐅᖅᑕᖅᑐᒥᑦ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ᐱᓕᕆᐊᖑᔪᑦ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ᑲᓇᑕᒥ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ᐃᓱᒪᓕᐅᖅᓯᒪᖕᒪᑕ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ᑯᕕᓗᐊᖏᓂᖓᓐᓂᒃ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ᑕᓯᕐᔪᐊᕐᒥ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ᑕᓯᐅᑉ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ᑭᒡᓕᖓ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ᐊᑐᒐᐅᑉᓗᓐᓂ</a:t>
            </a:r>
            <a:r>
              <a:rPr lang="en-au" sz="2200" b="0" i="0" u="none" baseline="0" dirty="0"/>
              <a:t>. </a:t>
            </a:r>
          </a:p>
          <a:p>
            <a:pPr marL="0" indent="0" algn="l" rtl="0">
              <a:spcAft>
                <a:spcPts val="600"/>
              </a:spcAft>
              <a:buNone/>
            </a:pPr>
            <a:r>
              <a:rPr lang="en-au" sz="2200" b="0" i="0" u="none" baseline="0" dirty="0" err="1"/>
              <a:t>ᒐᕙᒪᒃᑯᑦ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ᓄᓇᖃᖅᑳᖅᑐᑦ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ᐱᓕᕆᖃᑎᒌᖕᓂᖏ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ᐊᒻᒪᓗ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ᐅᑭᐅᖅᑕᖅᑐᒥᑦ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ᐱᓕᕆᐊᖑᔪᑦ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ᑲᓇᑕᒥ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ᑎᓕᐅᕆᖕᒪᑦ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ᑕᓯᕐᒥ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ᑯᕕᔭᐅᓂᖓ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ᑭᖑᓪᓕᐅᓗᒍ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ᐊᑐᕆᐊᖃᕐᓂᖅᐸᑦ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ᐊᑐᒐᐅᓗᓐᓂ</a:t>
            </a:r>
            <a:r>
              <a:rPr lang="en-au" sz="2200" b="0" i="0" u="none" baseline="0" dirty="0"/>
              <a:t>.</a:t>
            </a:r>
          </a:p>
          <a:p>
            <a:pPr marL="0" indent="0" algn="l" rtl="0">
              <a:spcAft>
                <a:spcPts val="600"/>
              </a:spcAft>
              <a:buNone/>
            </a:pPr>
            <a:r>
              <a:rPr lang="en-au" sz="2200" b="0" i="0" u="none" baseline="0" dirty="0" err="1"/>
              <a:t>ᒐᕙᒪᒃᑯᑦ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ᓄᓇᖃᖅᑳᖅᑐᑦ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ᐱᓕᕆᖃᑎᒌᖕᓂᖏ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ᐊᒻᒪᓗ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ᐅᑭᐅᖅᑕᖅᑐᒥᑦ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ᐱᓕᕆᐊᖑᔪᑦ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ᑲᓇᑕᒥ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ᐱᓕᕆᐊᖏᓐᓂ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ᐅᖃᐅᓯᒃᓴᑦ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ᐃᒥᐅᑉ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ᓚᐃᓴᖓᑕ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ᐊᓯᐊᖑᒐᐅᒥᖓᓐᓄᑦ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ᐅᖃᐅᓯᐅᓯᒪᓕᕐᒪᑦ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ᐊᒡᓂᒍ</a:t>
            </a:r>
            <a:r>
              <a:rPr lang="en-au" sz="2200" b="0" i="0" u="none" baseline="0" dirty="0"/>
              <a:t> </a:t>
            </a:r>
            <a:r>
              <a:rPr lang="en-au" sz="2200" b="0" i="0" u="none" baseline="0" dirty="0" err="1"/>
              <a:t>ᐄᒍᒃᑯᓐᓄᑦ</a:t>
            </a:r>
            <a:r>
              <a:rPr lang="en-au" sz="2200" b="0" i="0" u="none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64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495" indent="-190495" algn="ctr">
              <a:tabLst>
                <a:tab pos="5714857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3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Qujannamiik</a:t>
            </a:r>
            <a:endParaRPr lang="en-US" altLang="en-US" sz="4400" b="1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Thank you</a:t>
            </a: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Merci</a:t>
            </a:r>
          </a:p>
          <a:p>
            <a:pPr algn="ctr"/>
            <a:r>
              <a:rPr lang="en-CA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533400"/>
            <a:ext cx="3645407" cy="304800"/>
          </a:xfrm>
        </p:spPr>
        <p:txBody>
          <a:bodyPr>
            <a:noAutofit/>
          </a:bodyPr>
          <a:lstStyle/>
          <a:p>
            <a:pPr algn="l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2" y="1066800"/>
            <a:ext cx="3950207" cy="5410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CA" altLang="en-US" sz="2200" dirty="0"/>
              <a:t>Role and Responsibilities</a:t>
            </a:r>
          </a:p>
          <a:p>
            <a:pPr>
              <a:spcAft>
                <a:spcPts val="1200"/>
              </a:spcAft>
            </a:pPr>
            <a:r>
              <a:rPr lang="en-CA" altLang="en-US" sz="2200" dirty="0"/>
              <a:t>Contributions to Application Review</a:t>
            </a:r>
          </a:p>
          <a:p>
            <a:pPr>
              <a:spcAft>
                <a:spcPts val="0"/>
              </a:spcAft>
            </a:pPr>
            <a:r>
              <a:rPr lang="en-CA" altLang="en-US" sz="2200" dirty="0"/>
              <a:t>Topics of Technical Review: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Scope of Licence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Use &amp;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Balance &amp; Water Quality Model &amp; Predictions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Wastewater Management &amp; Treatment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Requested Effluent Quality Limits for Total Dissolved Solids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Waste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Adaptive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Closure &amp; Reclamation Planning and Security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CA" altLang="en-US" sz="1900" dirty="0"/>
              <a:t>Revisions to Management Plans</a:t>
            </a:r>
          </a:p>
          <a:p>
            <a:pPr>
              <a:spcAft>
                <a:spcPts val="1200"/>
              </a:spcAft>
            </a:pPr>
            <a:r>
              <a:rPr lang="en-CA" altLang="en-US" sz="2200" dirty="0"/>
              <a:t>Conclusion</a:t>
            </a:r>
          </a:p>
        </p:txBody>
      </p:sp>
      <p:sp>
        <p:nvSpPr>
          <p:cNvPr id="8" name="Content Placeholder 5"/>
          <p:cNvSpPr txBox="1"/>
          <p:nvPr/>
        </p:nvSpPr>
        <p:spPr>
          <a:xfrm>
            <a:off x="4611688" y="1307552"/>
            <a:ext cx="4010027" cy="494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190494" indent="-190494" defTabSz="457189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5959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en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9" name="Title 3"/>
          <p:cNvSpPr txBox="1"/>
          <p:nvPr/>
        </p:nvSpPr>
        <p:spPr>
          <a:xfrm>
            <a:off x="4643118" y="487286"/>
            <a:ext cx="3947163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defRPr sz="21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lang="en-CA" sz="2200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2</a:t>
            </a:fld>
            <a:endParaRPr lang="en-CA" dirty="0">
              <a:latin typeface="Arial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760690" y="526146"/>
            <a:ext cx="364540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au" kern="0" smtClean="0">
                <a:latin typeface="Arial" panose="020B0604020202020204" pitchFamily="34" charset="0"/>
                <a:cs typeface="Arial" panose="020B0604020202020204" pitchFamily="34" charset="0"/>
              </a:rPr>
              <a:t>ᐃᓗᓕᖏᑦ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4760690" y="1059546"/>
            <a:ext cx="3950207" cy="5410200"/>
          </a:xfrm>
        </p:spPr>
        <p:txBody>
          <a:bodyPr>
            <a:normAutofit fontScale="85000" lnSpcReduction="20000"/>
          </a:bodyPr>
          <a:lstStyle/>
          <a:p>
            <a:pPr algn="l" rtl="0">
              <a:spcAft>
                <a:spcPts val="1200"/>
              </a:spcAft>
            </a:pPr>
            <a:r>
              <a:rPr lang="en-au" sz="2200" b="0" i="0" u="none" baseline="0"/>
              <a:t>ᐱᓕᕆᐊᖏᑦ ᐊᒪ ᓂᕆᐅᒋᔭᐅᔪᑦ</a:t>
            </a:r>
          </a:p>
          <a:p>
            <a:pPr algn="l" rtl="0">
              <a:spcAft>
                <a:spcPts val="1200"/>
              </a:spcAft>
            </a:pPr>
            <a:r>
              <a:rPr lang="en-au" sz="2200" b="0" i="0" u="none" baseline="0"/>
              <a:t>ᑐᓂᔪᑎᖏᑦ ᑐᒃᓯᕋᐅᑎᑉ ᖃᐅᔨᓴᒐᐅᓂᖓᓐᓄᑦ</a:t>
            </a:r>
          </a:p>
          <a:p>
            <a:pPr algn="l" rtl="0">
              <a:spcAft>
                <a:spcPts val="0"/>
              </a:spcAft>
            </a:pPr>
            <a:r>
              <a:rPr lang="en-au" sz="2200" b="0" i="0" u="none" baseline="0"/>
              <a:t>ᐱᓕᕆ)ᑎᑦ ᖃᐅᔨᓴᒐᐅᓂᖏᑦ: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ᑐᕌᖅᑕᖓ ᓚᐃᓴᐅᑉ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ᐃᒥᐅᑉ ᐊᑐᒐᐅᓂᖓ ᒥᐊᓂᕆᔭᐅᓂᖓᓪᓗ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ᐃᒪᖁᖅᑐᓂᖓ ᐊᒪ ᓇᒻᒪᖕᓂᖓ ᐆᒃᑐᕋᐅᑕᐅᔪᖅ ᐃᓱᒪᒋᔭᐅᔪᕐᓗ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ᐃᒥᖅ ᐊᑐᒐᐅᓐᓂᑯ ᒥᐊᓂᕆᔭᐅᓂᖓ ᓴᓗᒻᒪᖅᓴᒐᐅᓂᖓᓗ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ᑐᒃᓯᕋᒐᐅᔪᖅ ᐃᓕᖁᓯᖓᑕ ᑭᒡᓕᖃᕐᓂᖓ ᑲᑎᑕᐅᓯᒪᔪᑦ ᐊᑐᕈᖕᓇᐃᕐᓂᑯᑦ ᐅᔭᕋᐃᑦ ᓱᓇᒥᐊᓪᓗ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ᐊᑕᑯᑦ ᒥᐊᓂᕆᔭᐅᓂᖓᑦ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ᐊᑐᓕᖅᑎᑕᐅᓂᖏᓐᓄᑦ ᒥᐊᓂᕆᔭᐅᓂᖏᑦ</a:t>
            </a:r>
          </a:p>
          <a:p>
            <a:pPr lvl="1" algn="l" rtl="0">
              <a:lnSpc>
                <a:spcPct val="120000"/>
              </a:lnSpc>
              <a:spcAft>
                <a:spcPts val="0"/>
              </a:spcAft>
            </a:pPr>
            <a:r>
              <a:rPr lang="en-au" sz="1900" b="0" i="0" u="none" baseline="0"/>
              <a:t>ᒪᑐᔭᐅᓂᖓ ᐊᒪ ᓄᓇᑉ ᐅᑎᖅᑎᑕᐅᓂᖓ ᒥᐊᓂᕆᔭᐅᓂᖓᓗ</a:t>
            </a:r>
          </a:p>
          <a:p>
            <a:pPr lvl="1" algn="l" rtl="0">
              <a:lnSpc>
                <a:spcPct val="120000"/>
              </a:lnSpc>
              <a:spcAft>
                <a:spcPts val="1200"/>
              </a:spcAft>
            </a:pPr>
            <a:r>
              <a:rPr lang="en-au" sz="1900" b="0" i="0" u="none" baseline="0"/>
              <a:t>ᑕᑯᔭᐅᑲᓂᕐᓗᓐᓂ ᒥᐊᓂᕆᔭᐅᓂᖏᓐᓄᑦ ᐸᕐᓇᐅᑎᑦ</a:t>
            </a:r>
          </a:p>
          <a:p>
            <a:pPr algn="l" rtl="0">
              <a:spcAft>
                <a:spcPts val="1200"/>
              </a:spcAft>
            </a:pPr>
            <a:r>
              <a:rPr lang="en-au" sz="2200" b="0" i="0" u="none" baseline="0"/>
              <a:t>ᐱᐊᓂᒍᑎᖓ</a:t>
            </a:r>
            <a:endParaRPr lang="en-au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8233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4501" y="990603"/>
            <a:ext cx="3822700" cy="4940301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stem from with the following: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Crown-Indigenous Relations and Northern Affairs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11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/>
          <p:nvPr/>
        </p:nvSpPr>
        <p:spPr>
          <a:xfrm>
            <a:off x="4407410" y="1308100"/>
            <a:ext cx="4279393" cy="494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 defTabSz="457189" fontAlgn="base">
              <a:spcBef>
                <a:spcPts val="800"/>
              </a:spcBef>
              <a:spcAft>
                <a:spcPct val="37000"/>
              </a:spcAf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10" name="Rectangle 1"/>
          <p:cNvSpPr txBox="1"/>
          <p:nvPr/>
        </p:nvSpPr>
        <p:spPr>
          <a:xfrm>
            <a:off x="4535425" y="485741"/>
            <a:ext cx="3718560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sz="2200" b="1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3</a:t>
            </a:fld>
            <a:endParaRPr lang="en-CA" dirty="0"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4673601" y="555174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au" kern="0" smtClean="0">
                <a:latin typeface="Arial" panose="020B0604020202020204" pitchFamily="34" charset="0"/>
                <a:cs typeface="Arial" panose="020B0604020202020204" pitchFamily="34" charset="0"/>
              </a:rPr>
              <a:t>ᐱᓕᕆᐊᖏᑦ ᐊᒪ ᓂᕆᐅᒋᔭᐅᔪᑦ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660902" y="1012377"/>
            <a:ext cx="3822700" cy="4940301"/>
          </a:xfrm>
        </p:spPr>
        <p:txBody>
          <a:bodyPr>
            <a:noAutofit/>
          </a:bodyPr>
          <a:lstStyle/>
          <a:p>
            <a:pPr marL="0" indent="0" algn="l" rtl="0" eaLnBrk="1" hangingPunct="1">
              <a:buNone/>
              <a:defRPr/>
            </a:pP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ᒐᕙᒪᒃᑯᑦ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ᓄᓇᖃᖅᑳᖅᑐᑦ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ᐱᓕᕆᖃᑎᒌᖕᓂᖏ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ᐊᒻᒪᓗ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ᐅᑭᐅᖅᑕᖅᑐᒥᑦ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ᐱᓕᕆᐊᖑᔪᑦ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ᑲᓇᑕᒥ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(CIRNAC)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ᐱᓕᕆᐊᖃᕐᒪᑕ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ᑐᖓᕕᖃᕐᒪᑕᓗ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ᐊᖏᕈᑕᐅᓯᒪᔪᓐᓂᒃ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ᐅᑯᓂᖓ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ᒐᕙᒪᒃᑯᑦ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ᓄᓇᖃᖅᑳᖅᑐᑦ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ᐱᓕᕆᖃᑎᒌᖕᓂᖏ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ᐊᒻᒪᓗ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ᐅᑭᐅᖅᑕᖅᑐᒥᑦ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ᐱᓕᕆᐊᖑᔪᑦ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ᑲᓇᑕᒥ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ᓄᓇᕗᒻᒥ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ᐊᖏᕈᑦ</a:t>
            </a:r>
            <a:endParaRPr lang="en-au" sz="18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ᓄᓇᕗᒻᒥ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ᕗᓴᐅᑉ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ᐊᖏᕈᑎᖓᑕ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</a:t>
            </a:r>
            <a:endParaRPr lang="en-au" sz="18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ᓄᓇᕗᒻᒥ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ᑕᓰᑦ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ᐊᒪ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ᓄᓇᐅᑉ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ᖃᖓᓐᓂ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ᐱᔪᖕᓇᐅᑎᑦ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ᐃᓱᒪᓕᐅᖅᑎᖏᑕ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ᐊᓯᖏᑦ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ᒪᓕᒐᐃᑦ</a:t>
            </a:r>
            <a:endParaRPr lang="en-au" sz="18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ᓄᓇᕗᒥ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ᐸᕐᓇᒐᐅᓂᕐᒧᑦ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ᐊᒪ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ᖃᐅᔨᓴᒐᐅᓂᖏᓐᓄᑦ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ᐱᖁᔭᖅ</a:t>
            </a:r>
            <a:endParaRPr lang="en-au" sz="18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ᓇᒧᒐᐅᕙᒃᑐᑉ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ᓄᓇᐅᑉ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ᒪᓕᒐᐃᑦ</a:t>
            </a:r>
            <a:r>
              <a:rPr lang="en-au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ᑐᕌᖓᔪᑦ</a:t>
            </a:r>
            <a:endParaRPr lang="en-au" sz="18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algn="l" rtl="0" eaLnBrk="1" hangingPunct="1">
              <a:spcAft>
                <a:spcPts val="400"/>
              </a:spcAft>
              <a:defRPr/>
            </a:pP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ᐅᑭᐅᖅᑕᖅᑐᒻᒥ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ᐃᒪᐃᑦ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ᓱᕈᖅᑕᐅᑕᐃᓕᓂᖏᓐᓄᑦ</a:t>
            </a:r>
            <a:r>
              <a:rPr lang="en-au" sz="18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ᐱᖁᔭᖅ</a:t>
            </a:r>
            <a:endParaRPr lang="en-a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6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3"/>
            <a:ext cx="4114800" cy="4724401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contributions to the Nunavut Water Board’s review process: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assessment with information requests: September 22,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with recommendations: November 8,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Technical Meeting: November 30,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Pre-hearing conference: January 19,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Final written submission: March 17,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meetings with </a:t>
            </a:r>
            <a:r>
              <a:rPr lang="en-US" altLang="en-US" sz="2000" dirty="0" err="1"/>
              <a:t>Kivalliq</a:t>
            </a:r>
            <a:r>
              <a:rPr lang="en-US" altLang="en-US" sz="2000" dirty="0"/>
              <a:t> Inuit Association and/or </a:t>
            </a:r>
            <a:r>
              <a:rPr lang="en-US" altLang="en-US" sz="2000" dirty="0" err="1"/>
              <a:t>Agnico</a:t>
            </a:r>
            <a:r>
              <a:rPr lang="en-US" altLang="en-US" sz="2000" dirty="0"/>
              <a:t> Eagle for security estimate: October 30, 2020 and February 25, 2021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ᐃᓚᓕᐅᑎᔪᑦ ᑐᒃᓯᕋᐅᑕᐅᔪᒧᑦ ᕿᒥᕐᕈᓂᕐᒧᑦ"/>
          <p:cNvSpPr txBox="1"/>
          <p:nvPr/>
        </p:nvSpPr>
        <p:spPr>
          <a:xfrm>
            <a:off x="4702938" y="435354"/>
            <a:ext cx="4114801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tabLst>
                <a:tab pos="5626100" algn="l"/>
              </a:tabLst>
              <a:defRPr sz="2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spcAft>
                <a:spcPct val="37000"/>
              </a:spcAft>
            </a:pPr>
            <a:endParaRPr sz="2200" dirty="0">
              <a:latin typeface="Pigiarniq" panose="020B0503040102020104" pitchFamily="34" charset="0"/>
            </a:endParaRPr>
          </a:p>
        </p:txBody>
      </p:sp>
      <p:sp>
        <p:nvSpPr>
          <p:cNvPr id="11" name="CIRNAC−ᑯᑦ ᐅᑯᓂᖓ ᑐᓂᓯᔪᕕᓃᑦ ᓄᓇᕗᑦ ᐃᒪᓕᕆᔨᒃᑯᑦ ᑲᑎᒪᔨᖏᓐᓄᑦ:…"/>
          <p:cNvSpPr txBox="1"/>
          <p:nvPr/>
        </p:nvSpPr>
        <p:spPr>
          <a:xfrm>
            <a:off x="4776046" y="1358806"/>
            <a:ext cx="3910755" cy="38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457189" fontAlgn="base">
              <a:spcAft>
                <a:spcPts val="1800"/>
              </a:spcAft>
              <a:tabLst>
                <a:tab pos="5625959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4</a:t>
            </a:fld>
            <a:endParaRPr lang="en-CA" dirty="0">
              <a:latin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775202" y="555174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189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377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566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754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au" kern="0" smtClean="0">
                <a:latin typeface="Arial" panose="020B0604020202020204" pitchFamily="34" charset="0"/>
                <a:cs typeface="Arial" panose="020B0604020202020204" pitchFamily="34" charset="0"/>
              </a:rPr>
              <a:t>ᑐᓂᔪᑎᖏᑦ ᑐᒃᓯᕋᐅᑎᑉ ᖃᐅᔨᓴᒐᐅᓂᖓᓐᓄᑦ</a:t>
            </a:r>
            <a:endParaRPr lang="en-a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4775202" y="1393377"/>
            <a:ext cx="4114800" cy="4724401"/>
          </a:xfrm>
        </p:spPr>
        <p:txBody>
          <a:bodyPr>
            <a:normAutofit fontScale="77500" lnSpcReduction="20000"/>
          </a:bodyPr>
          <a:lstStyle/>
          <a:p>
            <a:pPr marL="0" indent="0" algn="l" rtl="0" eaLnBrk="1" hangingPunct="1">
              <a:spcAft>
                <a:spcPts val="1800"/>
              </a:spcAft>
              <a:buNone/>
              <a:defRPr/>
            </a:pPr>
            <a:r>
              <a:rPr lang="en-au" sz="2300" b="0" i="0" u="none" baseline="0">
                <a:latin typeface="Arial" panose="020B0604020202020204" pitchFamily="34" charset="0"/>
                <a:cs typeface="Arial" panose="020B0604020202020204" pitchFamily="34" charset="0"/>
              </a:rPr>
              <a:t>ᒐᕙᒪᒃᑯᑦ ᓄᓇᖃᖅᑳᖅᑐᑦ ᐱᓕᕆᖃᑎᒌᖕᓂᖏ ᐊᒻᒪᓗ ᐅᑭᐅᖅᑕᖅᑐᒥᑦ ᐱᓕᕆᐊᖑᔪᑦ ᑲᓇᑕᒥ ᑐᓂᓯᓚᐅᕐᒪ ᓄᓇᕗᒥ ᐃᒪᓕᕆᔨᑦ ᑲᑎᒪᔨᖏᑕ ᖃᐅᔨᓴᕐᓂᖓᓐᓄᑦ: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ᐱᐊᓂᒃᓯᒪᑎᐊᕐᓗᒍ ᖃᐅᔨᓴᕐᓂᖓ ᑐᓴᒐᒃᓴᓐᓂᒃ ᐱᔪᒪᓂᖃᕐᓗᓐᓂ: ᓯᑉᑕᒻᐸ 22, 2020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ᐱᓕᕆᔪᑎᑦ ᖃᐅᔨᓴᒐᐅᓂᖏᑦ ᐊᑐᓕᖁᔭᐅᔪᓐᓂᒃ ᐱᑕᖃᕐᓗᓐᓂ: ᓄᕕᒻᐱᕆ 8, 2020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ᐃᓚᐅᓂᖅ ᐱᓕᕆᔪᑎᑦ ᑲᑎᒪᓂᖓᓐᓂ: ᓄᕕᒻᐱᕆ 30, 2020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ᐃᓚᐅᓂᖓᑦ ᓯᕗᓂᖓᓂ ᑐᓵᓂᐅᑉ ᑲᑎᒪᕐᔪᐊᕐᓂᖓᓐᓂ: ᔮᓄᐊᕆ 19, 2021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ᑭᖑᓪᓕᖅ ᑎᑎᕋᖅᓯᒪᔪᑉ ᑐᓂᔭᐅᓂᖓ: ᒫᐊᑦᔅ 17, 2021</a:t>
            </a:r>
          </a:p>
          <a:p>
            <a:pPr marL="338130" indent="-338130" algn="l" rtl="0">
              <a:lnSpc>
                <a:spcPct val="110000"/>
              </a:lnSpc>
              <a:spcAft>
                <a:spcPts val="600"/>
              </a:spcAft>
            </a:pPr>
            <a:r>
              <a:rPr lang="en-au" sz="2000" b="0" i="0" u="none" baseline="0"/>
              <a:t>ᑲᑎᒪᖃᑕᐅᓂᖓᑦ ᐅᑯᓇᓂ ᑭᕙᓪᓕᕐᒥ ᐃᓄᐃᑦ ᑲᑐᔨᖃᑎᒌᑦ ᐊᒪ/ᐅᕙᓘᕙ ᐊᒡᓂᒍ ᐃᒍᒃᑯᑦ ᒥᐊᓂᕆᔭᐅᓂᖓᑕ ᐊᑭᑐᑎᒋᓇᔭᖅᑕᖓᓐᓂᒃ: ᐊᒃᑐᐱᕆ 30, 2020 ᐊᒻᒪ ᕕᑉᕈᐊᕆ 25, 2021</a:t>
            </a:r>
          </a:p>
        </p:txBody>
      </p:sp>
    </p:spTree>
    <p:extLst>
      <p:ext uri="{BB962C8B-B14F-4D97-AF65-F5344CB8AC3E}">
        <p14:creationId xmlns:p14="http://schemas.microsoft.com/office/powerpoint/2010/main" val="123544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028701"/>
            <a:ext cx="3962400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Proposed amendment includes: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change Total Dissolved Solid thresholds for discharge to </a:t>
            </a:r>
            <a:r>
              <a:rPr lang="en-CA" sz="1800" dirty="0" err="1"/>
              <a:t>Meliadine</a:t>
            </a:r>
            <a:r>
              <a:rPr lang="en-CA" sz="1800" dirty="0"/>
              <a:t> Lake;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increase authorized annual freshwater consumption;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eliminate planned Waste Rock Storage Facility #2 to create additional laydown areas;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update waste management strategy;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construction of additional site and access roads; and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update Interim Closure and Reclamation Plan.</a:t>
            </a:r>
          </a:p>
          <a:p>
            <a:pPr marL="0" indent="0">
              <a:spcAft>
                <a:spcPts val="0"/>
              </a:spcAft>
              <a:buNone/>
            </a:pPr>
            <a:endParaRPr lang="en-CA" sz="1800" dirty="0"/>
          </a:p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CIRNAC agrees scope of licence amendments described in Pre-hearing Conference Decision Report match application.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Licence 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5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41982"/>
            <a:ext cx="4571999" cy="5593081"/>
          </a:xfrm>
        </p:spPr>
        <p:txBody>
          <a:bodyPr>
            <a:noAutofit/>
          </a:bodyPr>
          <a:lstStyle/>
          <a:p>
            <a:pPr marL="0" indent="0" algn="l" rtl="0">
              <a:spcAft>
                <a:spcPts val="0"/>
              </a:spcAft>
              <a:buNone/>
            </a:pPr>
            <a:r>
              <a:rPr lang="en-au" sz="1800" b="0" i="0" u="none" baseline="0" dirty="0" err="1"/>
              <a:t>ᐊᓯᐊᖑᕈᑕᐅᔪᒪᔪᑦ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ᐅᑯᐊᖑᓂᐊᖅᐳᑦ</a:t>
            </a:r>
            <a:r>
              <a:rPr lang="en-au" sz="1800" b="0" i="0" u="none" baseline="0" dirty="0"/>
              <a:t>:</a:t>
            </a:r>
            <a:endParaRPr lang="en-au" sz="1800" dirty="0"/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ᐊᓯᐊᖑᕐᓂᖓ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ᑲᑎᑕᐅᓯᒪᔪᑦ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ᐱᑕᖃᕈᖕᓇᐃᖅᑎᑕᐅᓂᖓ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ᐃᒥᕐᒥᑦ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ᑯᕕᔭᐅᓂᐊᖅᑐᖅ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ᑕᓯᕐᔪᐊᕐᒧᑦ</a:t>
            </a:r>
            <a:r>
              <a:rPr lang="en-au" sz="1800" b="0" i="0" u="none" baseline="0" dirty="0"/>
              <a:t>;</a:t>
            </a:r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ᐊᒡᓕᒋᐊᕐᓗᒍ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ᐊᖏᒐᐅᓯᒪᔪᖅ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ᐊᕋᒍᑕᒪᑦ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ᐊᑐᒐᐅᓂᖓ</a:t>
            </a:r>
            <a:r>
              <a:rPr lang="en-au" sz="1800" b="0" i="0" u="none" baseline="0" dirty="0"/>
              <a:t>; </a:t>
            </a:r>
            <a:endParaRPr lang="en-au" sz="1800" dirty="0"/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ᐱᑕᖃᕈᖕᓇᐃᕐᓗᓐᓂ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ᐸᕐᓇᒃᑕᐅᓯᒪᔪᖅ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ᐅᔭᕋᐃᑦ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ᐊᑐᖏᓕᖅᑐᑦ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ᐃᓂᖃᕐᕕᖓᑦ</a:t>
            </a:r>
            <a:r>
              <a:rPr lang="en-au" sz="1800" b="0" i="0" u="none" baseline="0" dirty="0"/>
              <a:t> #2 </a:t>
            </a:r>
            <a:r>
              <a:rPr lang="en-au" sz="1800" b="0" i="0" u="none" baseline="0" dirty="0" err="1"/>
              <a:t>ᐱᖁᑎᑦ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ᑐᖓᕕᒃᓴᖓᓐᓂᒃ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ᐃᓂᒋᔭᐅᓕᕐᓗᓐᓂ</a:t>
            </a:r>
            <a:r>
              <a:rPr lang="en-au" sz="1800" b="0" i="0" u="none" baseline="0" dirty="0"/>
              <a:t>;</a:t>
            </a:r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ᒥᐊᓂᕆᔭᐅᓂᖓ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ᓄᑕᖑᖅᑎᕐᓗᒍ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ᐱᓕᕆᐊᖑᓂᐊᖅᑐᖅ</a:t>
            </a:r>
            <a:r>
              <a:rPr lang="en-au" sz="1800" b="0" i="0" u="none" baseline="0" dirty="0"/>
              <a:t>; </a:t>
            </a:r>
            <a:endParaRPr lang="en-au" sz="1800" dirty="0"/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ᐊᑉᖁᒻᒥᒃ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ᓴᓇᑲᓂᕐᓗᓐᓂ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ᐊᑐᐃᓐᓇᐅᓂᐊᖅᑐᒻᒥᒃ</a:t>
            </a:r>
            <a:r>
              <a:rPr lang="en-au" sz="1800" b="0" i="0" u="none" baseline="0" dirty="0"/>
              <a:t>; </a:t>
            </a:r>
            <a:r>
              <a:rPr lang="en-au" sz="1800" b="0" i="0" u="none" baseline="0" dirty="0" err="1"/>
              <a:t>ᐊᒻᒪ</a:t>
            </a:r>
            <a:r>
              <a:rPr lang="en-au" sz="1800" b="0" i="0" u="none" baseline="0" dirty="0"/>
              <a:t> </a:t>
            </a:r>
          </a:p>
          <a:p>
            <a:pPr algn="l" rtl="0">
              <a:spcAft>
                <a:spcPts val="0"/>
              </a:spcAft>
            </a:pPr>
            <a:r>
              <a:rPr lang="en-au" sz="1800" b="0" i="0" u="none" baseline="0" dirty="0" err="1"/>
              <a:t>ᓄᑕᖑᕐᓗᒍ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ᒪᑐᔭᐅᓂᖓ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ᓄᓇᑉᓗ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ᐅᑎᖅᑎᑕᐅᓂᖓ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ᐸᕐᓇᐅᑦ</a:t>
            </a:r>
            <a:r>
              <a:rPr lang="en-au" sz="1800" b="0" i="0" u="none" baseline="0" dirty="0"/>
              <a:t>.</a:t>
            </a:r>
          </a:p>
          <a:p>
            <a:pPr marL="0" indent="0" algn="l" rtl="0">
              <a:spcAft>
                <a:spcPts val="0"/>
              </a:spcAft>
              <a:buNone/>
            </a:pPr>
            <a:endParaRPr lang="en-au" sz="1800" dirty="0"/>
          </a:p>
          <a:p>
            <a:pPr marL="0" indent="0" algn="l" rtl="0">
              <a:spcAft>
                <a:spcPts val="0"/>
              </a:spcAft>
              <a:buNone/>
            </a:pPr>
            <a:r>
              <a:rPr lang="en-au" sz="1800" b="0" i="0" u="none" baseline="0" dirty="0" err="1"/>
              <a:t>ᒐᕙᒪᒃᑯᑦ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ᓄᓇᖃᖅᑳᖅᑐᑦ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ᐱᓕᕆᖃᑎᒌᖕᓂᖏ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ᐊᒻᒪᓗ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ᐅᑭᐅᖅᑕᖅᑐᒥᑦ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ᐱᓕᕆᐊᖑᔪᑦ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ᑲᓇᑕᒥ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ᐊᖏᖅᓯᒪᖕᒪᑦ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ᑐᕋᒐᕆᓂᐊᖅᑕᖓ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ᓚᐃᓴᐅᑉ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ᐊᓯᐊᖑᕆᐊᕈᑎᖓᑕ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ᐅᖃᐅᓯᐅᔪᑦ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ᓯᕗᓂᖓᓂ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ᑐᓵᓂᕐᒥ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ᐃᓱᒪᓕᐅᒐᐅᓐᓂᑯᑦ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ᐅᓂᑉᑲᖓᓐᓂ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ᐊᔨᒌᖕᒪᑕ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ᑐᒃᓯᕋᐅᒻᒥ</a:t>
            </a:r>
            <a:r>
              <a:rPr lang="en-au" sz="1800" b="0" i="0" u="none" baseline="0" dirty="0"/>
              <a:t>. 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6" y="429537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/>
            <a:r>
              <a:rPr lang="en-au" b="1" i="0" u="none" kern="0" baseline="0" dirty="0" err="1">
                <a:latin typeface="Arial"/>
              </a:rPr>
              <a:t>ᓚᐃᓴᐅᑉ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ᑐᕌᖅᑕᖓ</a:t>
            </a:r>
            <a:endParaRPr lang="en-au" b="1" i="0" u="none" kern="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76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12" y="1166459"/>
            <a:ext cx="3962400" cy="4876801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Request authorization for increased water use to 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741,706 m</a:t>
            </a:r>
            <a:r>
              <a:rPr lang="en-CA" sz="18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/year, and no significant changes to water management on site.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noted potential changes to water management strategy, infrastructure and operations for waterline should it receive Nunavut Impact Review Board approval were not included (technical comment #6)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Use &amp;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6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70814" y="1528938"/>
            <a:ext cx="3962400" cy="4507068"/>
          </a:xfrm>
        </p:spPr>
        <p:txBody>
          <a:bodyPr>
            <a:noAutofit/>
          </a:bodyPr>
          <a:lstStyle/>
          <a:p>
            <a:pPr marL="0" indent="0" algn="l" rtl="0">
              <a:spcAft>
                <a:spcPts val="300"/>
              </a:spcAft>
              <a:buNone/>
            </a:pPr>
            <a:r>
              <a:rPr lang="en-au" sz="1800" b="0" i="0" u="none" baseline="0" dirty="0" err="1"/>
              <a:t>ᑐᒃᓯᕋᐅᑎᖃᕐᓂᖅ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ᐊᒡᓕᒋᐊᕐᓂᖓᓐᓄᑦ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ᐊᑐᒐᐅᓂᐊᖅᑐᖅ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741,706 m</a:t>
            </a:r>
            <a:r>
              <a:rPr lang="en-au" sz="1800" b="0" i="0" u="none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/year,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ᐊᓯᐊᖑᖅᑐᖃᓚᖏᑐᖅ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ᒥᐊᓂᕆᔭᐅᓂᖓᓐᓄᑦ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ᐅᔭᕋᒃᑕᕆᐊᓐᓂ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l" rtl="0">
              <a:spcAft>
                <a:spcPts val="300"/>
              </a:spcAft>
              <a:buNone/>
            </a:pPr>
            <a:endParaRPr lang="en-au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l" rtl="0">
              <a:spcAft>
                <a:spcPts val="300"/>
              </a:spcAft>
              <a:buNone/>
            </a:pPr>
            <a:r>
              <a:rPr lang="en-au" sz="1800" b="0" i="0" u="none" baseline="0" dirty="0"/>
              <a:t>CIRNAC</a:t>
            </a:r>
          </a:p>
          <a:p>
            <a:pPr algn="l" rtl="0">
              <a:spcAft>
                <a:spcPts val="300"/>
              </a:spcAft>
            </a:pPr>
            <a:r>
              <a:rPr lang="en-au" sz="1800" b="0" i="0" u="none" baseline="0" dirty="0" err="1"/>
              <a:t>ᓇᓗᓇᐃᕐᓯᓚᐅᕐᒪᓴ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ᐊᓯᐊᖑᐳᑎᓐᓂᒃ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ᒥᐊᓂᕆᔭᐅᓂᖏᑕ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ᖃᓄᐃᓕᐅᕈᑎᖏᓐᓂᒃ</a:t>
            </a:r>
            <a:r>
              <a:rPr lang="en-au" sz="1800" b="0" i="0" u="none" baseline="0" dirty="0"/>
              <a:t>, </a:t>
            </a:r>
            <a:r>
              <a:rPr lang="en-au" sz="1800" b="0" i="0" u="none" baseline="0" dirty="0" err="1"/>
              <a:t>ᒪᑭᑕᔪᑎᖏᓐᓂᒃ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ᐊᐅᓚᑕᐅᓂᖓᓐᓂᒃᓗ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ᑐᓂᔭᐅᒃᐸᑦ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ᓄᓇᕗᒻᒥ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ᐊᕙᑎᓕᕆᔨᑦ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ᑲᑎᒪᓕᖏᓐᓄᑦ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ᐊᖏᖅᑕᐅᓗᓐᓂ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ᑭᓯᐊᓐᓂ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ᐃᓗᐊᓂᖏᑐᖅ</a:t>
            </a:r>
            <a:r>
              <a:rPr lang="en-au" sz="1800" b="0" i="0" u="none" baseline="0" dirty="0"/>
              <a:t> (</a:t>
            </a:r>
            <a:r>
              <a:rPr lang="en-au" sz="1800" b="0" i="0" u="none" baseline="0" dirty="0" err="1"/>
              <a:t>ᐱᓕᕆᔪᑎᑦ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ᐅᖃᐅᓯᖓᑦ</a:t>
            </a:r>
            <a:r>
              <a:rPr lang="en-au" sz="1800" b="0" i="0" u="none" baseline="0" dirty="0"/>
              <a:t> #6)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3" y="516621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/>
            <a:r>
              <a:rPr lang="en-au" b="1" i="0" u="none" kern="0" baseline="0" dirty="0" err="1">
                <a:latin typeface="Arial"/>
              </a:rPr>
              <a:t>ᐃᒥᐅᑉ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ᐊᑐᒐᐅᓂᖓ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ᒥᐊᓂᕆᔭᐅᓂᖓᓪᓗ</a:t>
            </a:r>
            <a:endParaRPr lang="en-au" b="1" i="0" u="none" kern="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0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2"/>
            <a:ext cx="41148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1800" dirty="0"/>
              <a:t>Water balance and two water quality models for Total Dissolved Solids loading were provided.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/>
              <a:t>CIRNAC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requested clarifications on water treatment thresholds and water diversions (technical comment #3)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requested explanations on model differences and source of Total Dissolved Solids on “rest of site”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recommends adding a condition to provide further information on Total Dissolved Solids sources and management from “rest of site”, undertaking additional site monitoring and sampling if necessary</a:t>
            </a:r>
            <a:endParaRPr lang="en-US" sz="1800" dirty="0"/>
          </a:p>
          <a:p>
            <a:pPr marL="0" indent="0">
              <a:spcAft>
                <a:spcPts val="1000"/>
              </a:spcAft>
              <a:buNone/>
            </a:pP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Balance &amp; Water Quality Model &amp; Predictions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7</a:t>
            </a:fld>
            <a:endParaRPr lang="en-US">
              <a:latin typeface="Arial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775201" y="1423175"/>
            <a:ext cx="4114800" cy="4698227"/>
          </a:xfrm>
        </p:spPr>
        <p:txBody>
          <a:bodyPr>
            <a:normAutofit lnSpcReduction="10000"/>
          </a:bodyPr>
          <a:lstStyle/>
          <a:p>
            <a:pPr marL="0" indent="0" algn="l" rtl="0">
              <a:spcAft>
                <a:spcPts val="1000"/>
              </a:spcAft>
              <a:buNone/>
            </a:pP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ᓇᒻᒪᖕᓂᖓ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ᒪᕈᖕᓂᒃ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ᐅᒃᑐᕋᐅᑎᑕᓕᒃ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ᑲᑎᑕᐅᓯᒪᔪᑦ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ᐱᑕᖃᕈᖕᓇᐃᖅᑎᑕᐅᓂᖓ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ᐃᒥᕐᒥᓯᐅᖅᑐᑦ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ᐊᑐᐃᓐᓇᐅᖕᒪᑕ</a:t>
            </a:r>
            <a:r>
              <a:rPr lang="en-au" sz="1800" b="0" i="0" u="none" baseline="0" dirty="0"/>
              <a:t>.</a:t>
            </a:r>
          </a:p>
          <a:p>
            <a:pPr marL="0" indent="0" algn="l" rtl="0">
              <a:spcAft>
                <a:spcPts val="300"/>
              </a:spcAft>
              <a:buNone/>
            </a:pPr>
            <a:r>
              <a:rPr lang="en-au" sz="1800" b="0" i="0" u="none" baseline="0" dirty="0"/>
              <a:t>CIRNAC</a:t>
            </a:r>
          </a:p>
          <a:p>
            <a:pPr algn="l" rtl="0">
              <a:spcAft>
                <a:spcPts val="300"/>
              </a:spcAft>
            </a:pPr>
            <a:r>
              <a:rPr lang="en-au" sz="1800" b="0" i="0" u="none" baseline="0" dirty="0" err="1"/>
              <a:t>ᑐᑭᓯᔭᐅᔪᒪᔪᖅ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ᐃᒥᐅᑉ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ᓴᓗᒻᒪᖅᓴᖅᑕᐅᓂᖓᑕ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ᑭᒡᓕᖓ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ᐊᒻᒪ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ᐊᓯᐊᓐᓄᑦ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ᑯᒃᑎᑕᐅᓂᖓ</a:t>
            </a:r>
            <a:r>
              <a:rPr lang="en-au" sz="1800" b="0" i="0" u="none" baseline="0" dirty="0"/>
              <a:t> (</a:t>
            </a:r>
            <a:r>
              <a:rPr lang="en-au" sz="1800" b="0" i="0" u="none" baseline="0" dirty="0" err="1"/>
              <a:t>ᐱᓕᕆᔪᑎᑦ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ᐅᖃᐅᓯᖏᑦ</a:t>
            </a:r>
            <a:r>
              <a:rPr lang="en-au" sz="1800" b="0" i="0" u="none" baseline="0" dirty="0"/>
              <a:t> #3)</a:t>
            </a:r>
          </a:p>
          <a:p>
            <a:pPr algn="l" rtl="0">
              <a:spcAft>
                <a:spcPts val="300"/>
              </a:spcAft>
            </a:pPr>
            <a:r>
              <a:rPr lang="en-au" sz="1800" b="0" i="0" u="none" baseline="0" dirty="0" err="1"/>
              <a:t>ᑐᑭᓯᔭᐅᔪᒪᔪᖅ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ᐅᒃᑐᕋᐅᑦ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ᐊᔨᖏᖏᑕᖓ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ᓇᑭᖓᕐᓂᖓᓗ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ᑲᑎᑕᐅᓯᒪᔪᑦ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ᐱᑕᖃᕈᖕᓇᐃᖅᑎᑕᐅᓂᖓᑕ</a:t>
            </a:r>
            <a:r>
              <a:rPr lang="en-au" sz="1800" b="0" i="0" u="none" baseline="0" dirty="0"/>
              <a:t> “</a:t>
            </a:r>
            <a:r>
              <a:rPr lang="en-au" sz="1800" b="0" i="0" u="none" baseline="0" dirty="0" err="1"/>
              <a:t>ᐊᓯᖏᓐᓂ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ᐅᔭᕋᒃᓴᑕᕆᐊᓐᓂ</a:t>
            </a:r>
            <a:r>
              <a:rPr lang="en-au" sz="1800" b="0" i="0" u="none" baseline="0" dirty="0"/>
              <a:t>”</a:t>
            </a:r>
          </a:p>
          <a:p>
            <a:pPr algn="l" rtl="0">
              <a:spcAft>
                <a:spcPts val="300"/>
              </a:spcAft>
            </a:pPr>
            <a:r>
              <a:rPr lang="en-au" sz="1800" b="0" i="0" u="none" baseline="0" dirty="0" err="1"/>
              <a:t>ᐊᑐᖁᔭᐅᔪᖅ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ᒪᓕᒐᕐᓂᒃ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ᐱᑕᖃᓕᕐᓗᓐᓂ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ᑐᑭᓯᑲᓂᕈᑎᓐᓂᒃ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ᑲᑎᑕᐅᓯᒪᔪᑦ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ᐱᑕᖃᕈᖕᓇᐃᖅᑎᑕᐅᓂᐊᖅᑐᑦ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ᐊᒻᒪ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ᒥᐊᓂᕆᔭᐅᓂᖓᑦ</a:t>
            </a:r>
            <a:r>
              <a:rPr lang="en-au" sz="1800" b="0" i="0" u="none" baseline="0" dirty="0"/>
              <a:t> “</a:t>
            </a:r>
            <a:r>
              <a:rPr lang="en-au" sz="1800" b="0" i="0" u="none" baseline="0" dirty="0" err="1"/>
              <a:t>ᐊᓯᖏᓐᓂ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ᐅᔭᕋᒃᑕᕆᐊᓐᓂ</a:t>
            </a:r>
            <a:r>
              <a:rPr lang="en-au" sz="1800" b="0" i="0" u="none" baseline="0" dirty="0"/>
              <a:t>”, </a:t>
            </a:r>
            <a:r>
              <a:rPr lang="en-au" sz="1800" b="0" i="0" u="none" baseline="0" dirty="0" err="1"/>
              <a:t>ᖃᐅᔨᓴᒐᐅᑲᓂᕐᓗᑎᒃ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ᐊᒻᒪ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ᐅᒃᑐᕋᒐᐅᑕᕐᓗᑎᒃ</a:t>
            </a:r>
            <a:r>
              <a:rPr lang="en-au" sz="1800" b="0" i="0" u="none" baseline="0" dirty="0"/>
              <a:t> </a:t>
            </a:r>
            <a:r>
              <a:rPr lang="en-au" sz="1800" b="0" i="0" u="none" baseline="0" dirty="0" err="1"/>
              <a:t>ᐊᔪᕐᓇᖏᐸᑦ</a:t>
            </a:r>
            <a:endParaRPr lang="en-au" sz="1800" dirty="0"/>
          </a:p>
          <a:p>
            <a:pPr marL="0" indent="0" algn="l" rtl="0">
              <a:spcAft>
                <a:spcPts val="1000"/>
              </a:spcAft>
              <a:buNone/>
            </a:pPr>
            <a:endParaRPr lang="en-au" sz="22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794252" y="473074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/>
            <a:r>
              <a:rPr lang="en-au" b="1" i="0" u="none" kern="0" baseline="0" dirty="0" err="1">
                <a:latin typeface="Arial"/>
              </a:rPr>
              <a:t>ᐃᒪᖁᖅᑐᓂᖓ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ᐊᒪ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ᓇᒻᒪᖕᓂᖓ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ᐆᒃᑐᕋᐅᑕᐅᔪᖅ</a:t>
            </a:r>
            <a:r>
              <a:rPr lang="en-au" b="1" i="0" u="none" kern="0" baseline="0" dirty="0">
                <a:latin typeface="Arial"/>
              </a:rPr>
              <a:t> </a:t>
            </a:r>
            <a:r>
              <a:rPr lang="en-au" b="1" i="0" u="none" kern="0" baseline="0" dirty="0" err="1">
                <a:latin typeface="Arial"/>
              </a:rPr>
              <a:t>ᐃᓱᒪᒋᔭᐅᔪᕐᓗ</a:t>
            </a:r>
            <a:endParaRPr lang="en-au" b="1" i="0" u="none" kern="0" baseline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94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Wastewater Management &amp; Treatment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569121"/>
            <a:ext cx="3733800" cy="274161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Plans for a  waterline to move wastewater from site to Melvin Bay are currently under review by the Nunavut Impact Review Board.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Waterline is included in reclamation cost estimate of water licence amendment.</a:t>
            </a:r>
            <a:endParaRPr lang="en-US" sz="22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469001" y="1428270"/>
            <a:ext cx="4346579" cy="48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8</a:t>
            </a:fld>
            <a:endParaRPr lang="en-US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43580"/>
            <a:ext cx="7010400" cy="1814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249557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FFFFFF"/>
                </a:solidFill>
                <a:latin typeface="Arial"/>
              </a:rPr>
              <a:t>Containment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Pond #</a:t>
            </a:r>
            <a:r>
              <a:rPr lang="fr-CA" dirty="0" smtClean="0">
                <a:solidFill>
                  <a:srgbClr val="FFFFFF"/>
                </a:solidFill>
                <a:latin typeface="Arial"/>
              </a:rPr>
              <a:t>1</a:t>
            </a:r>
          </a:p>
          <a:p>
            <a:r>
              <a:rPr lang="en-au" dirty="0" err="1">
                <a:solidFill>
                  <a:srgbClr val="FFFFFF"/>
                </a:solidFill>
              </a:rPr>
              <a:t>ᐃᓗᓪᓕᖅᓯᒪᔪᖅ</a:t>
            </a:r>
            <a:r>
              <a:rPr lang="en-au" dirty="0">
                <a:solidFill>
                  <a:srgbClr val="FFFFFF"/>
                </a:solidFill>
              </a:rPr>
              <a:t> </a:t>
            </a:r>
            <a:r>
              <a:rPr lang="en-au" dirty="0" err="1">
                <a:solidFill>
                  <a:srgbClr val="FFFFFF"/>
                </a:solidFill>
              </a:rPr>
              <a:t>ᑕᓯᖅ</a:t>
            </a:r>
            <a:r>
              <a:rPr lang="en-au" dirty="0">
                <a:solidFill>
                  <a:srgbClr val="FFFFFF"/>
                </a:solidFill>
              </a:rPr>
              <a:t> #</a:t>
            </a:r>
            <a:r>
              <a:rPr lang="en-au" dirty="0" smtClean="0">
                <a:solidFill>
                  <a:srgbClr val="FFFFFF"/>
                </a:solidFill>
              </a:rPr>
              <a:t>1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946653" y="509361"/>
            <a:ext cx="4040188" cy="762001"/>
          </a:xfrm>
        </p:spPr>
        <p:txBody>
          <a:bodyPr anchor="t">
            <a:normAutofit fontScale="92500" lnSpcReduction="10000"/>
          </a:bodyPr>
          <a:lstStyle/>
          <a:p>
            <a:pPr algn="l" rtl="0"/>
            <a:r>
              <a:rPr lang="en-au" b="1" i="0" u="none" baseline="0" dirty="0" err="1"/>
              <a:t>ᐃᒥᖅ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ᐊᑐᒐᐅᓐᓂᑯ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ᒥᐊᓂᕆᔭᐅᓂᖓ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ᓴᓗᒻᒪᖅᓴᒐᐅᓂᖓᓗ</a:t>
            </a:r>
            <a:endParaRPr lang="en-au" b="1" i="0" u="none" baseline="0" dirty="0"/>
          </a:p>
          <a:p>
            <a:endParaRPr lang="en-au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946653" y="1547134"/>
            <a:ext cx="3733800" cy="2850695"/>
          </a:xfrm>
        </p:spPr>
        <p:txBody>
          <a:bodyPr>
            <a:noAutofit/>
          </a:bodyPr>
          <a:lstStyle/>
          <a:p>
            <a:pPr marL="0" indent="0" algn="l" rtl="0">
              <a:spcAft>
                <a:spcPts val="300"/>
              </a:spcAft>
              <a:buNone/>
            </a:pP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ᐃᓱᒪᒋᔭᐅᔪᑦ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ᐃᒥᐅᑉ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ᑭᒡᓕᖓ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ᐊᑐᖏᓂᑯ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ᓄᑕᐅᓗᓐᓂ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ᒥᐅᕕᓐ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ᑕᕆᐅᖓᓐᓂᑦ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ᒪᓇ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ᖃᐅᔨᓴᒐᐅᔪᖅ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ᓄᓇᕗᒥ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ᐊᕙᑎᓕᕆᔨᑦ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ᑲᑎᒪᔨᖏᓐᓄᑦ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 algn="l" rtl="0">
              <a:spcAft>
                <a:spcPts val="300"/>
              </a:spcAft>
              <a:buNone/>
            </a:pPr>
            <a:endParaRPr lang="en-au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l" rtl="0">
              <a:spcAft>
                <a:spcPts val="300"/>
              </a:spcAft>
              <a:buNone/>
            </a:pP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ᐃᒥᐅᑉ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ᑭᒡᓕᖓ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ᐃᓚᐅᔪᖅ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ᐅᑎᖅᑎᑕᐅᓂᖓᓄᑦ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ᐊᑭᖓᓐᓂ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ᐃᒥᐅᑉ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ᓚᐃᓴᖓᑕ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800" b="0" i="0" u="none" baseline="0" dirty="0" err="1">
                <a:latin typeface="Arial" panose="020B0604020202020204" pitchFamily="34" charset="0"/>
                <a:ea typeface="Calibri" panose="020F0502020204030204" pitchFamily="34" charset="0"/>
              </a:rPr>
              <a:t>ᐊᓯᐊᖑᖅᑕᐅᓂᖓᓐᓂ</a:t>
            </a:r>
            <a:r>
              <a:rPr lang="en-au" sz="1800" b="0" i="0" u="none" baseline="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21477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42" y="449281"/>
            <a:ext cx="4040188" cy="762001"/>
          </a:xfrm>
        </p:spPr>
        <p:txBody>
          <a:bodyPr anchor="t"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Requested Effluent Quality Limits for Total Dissolved Solids (TDS)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41" y="1143004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Request to increase discharge criteria to </a:t>
            </a:r>
            <a:r>
              <a:rPr lang="en-US" sz="1600" dirty="0" err="1"/>
              <a:t>Meliadine</a:t>
            </a:r>
            <a:r>
              <a:rPr lang="en-US" sz="1600" dirty="0"/>
              <a:t> Lake from </a:t>
            </a: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1 400 mg/L to 3 500 mg/L for maximum average and 5 000 mg/L for maximum grab sample.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600" dirty="0">
                <a:latin typeface="Arial" panose="020B0604020202020204" pitchFamily="34" charset="0"/>
              </a:rPr>
              <a:t>CIRNAC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requested clarifications in technical comments #1 &amp; #5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supports objective of minimizing discharging effluent to </a:t>
            </a:r>
            <a:r>
              <a:rPr lang="en-CA" sz="1600" dirty="0" err="1">
                <a:latin typeface="Arial" panose="020B0604020202020204" pitchFamily="34" charset="0"/>
              </a:rPr>
              <a:t>Meliadine</a:t>
            </a:r>
            <a:r>
              <a:rPr lang="en-CA" sz="1600" dirty="0">
                <a:latin typeface="Arial" panose="020B0604020202020204" pitchFamily="34" charset="0"/>
              </a:rPr>
              <a:t> Lake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defers to Environment and Climate Change Canada and the </a:t>
            </a:r>
            <a:r>
              <a:rPr lang="en-CA" sz="1600" dirty="0" err="1">
                <a:latin typeface="Arial" panose="020B0604020202020204" pitchFamily="34" charset="0"/>
              </a:rPr>
              <a:t>Kivalliq</a:t>
            </a:r>
            <a:r>
              <a:rPr lang="en-CA" sz="1600" dirty="0">
                <a:latin typeface="Arial" panose="020B0604020202020204" pitchFamily="34" charset="0"/>
              </a:rPr>
              <a:t> Inuit Association for determining limits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7619" y="-614503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634006" y="381003"/>
            <a:ext cx="4256183" cy="42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8"/>
          <a:stretch/>
        </p:blipFill>
        <p:spPr>
          <a:xfrm>
            <a:off x="1143000" y="4788778"/>
            <a:ext cx="7162800" cy="206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3" y="6260068"/>
            <a:ext cx="3954929" cy="646331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000066"/>
                </a:solidFill>
                <a:latin typeface="Arial"/>
              </a:rPr>
              <a:t>Discharge</a:t>
            </a:r>
            <a:r>
              <a:rPr lang="fr-CA" dirty="0">
                <a:solidFill>
                  <a:srgbClr val="000066"/>
                </a:solidFill>
                <a:latin typeface="Arial"/>
              </a:rPr>
              <a:t> pipeline to </a:t>
            </a:r>
            <a:r>
              <a:rPr lang="fr-CA" dirty="0" err="1">
                <a:solidFill>
                  <a:srgbClr val="000066"/>
                </a:solidFill>
                <a:latin typeface="Arial"/>
              </a:rPr>
              <a:t>Meliadine</a:t>
            </a:r>
            <a:r>
              <a:rPr lang="fr-CA" dirty="0">
                <a:solidFill>
                  <a:srgbClr val="000066"/>
                </a:solidFill>
                <a:latin typeface="Arial"/>
              </a:rPr>
              <a:t> </a:t>
            </a:r>
            <a:r>
              <a:rPr lang="fr-CA" dirty="0" smtClean="0">
                <a:solidFill>
                  <a:srgbClr val="000066"/>
                </a:solidFill>
                <a:latin typeface="Arial"/>
              </a:rPr>
              <a:t>Lake</a:t>
            </a:r>
          </a:p>
          <a:p>
            <a:r>
              <a:rPr lang="en-au" dirty="0" err="1">
                <a:solidFill>
                  <a:srgbClr val="000066"/>
                </a:solidFill>
              </a:rPr>
              <a:t>ᑯᕕᔭᐅᓂᖓᓐᓄᑦ</a:t>
            </a:r>
            <a:r>
              <a:rPr lang="en-au" dirty="0">
                <a:solidFill>
                  <a:srgbClr val="000066"/>
                </a:solidFill>
              </a:rPr>
              <a:t> </a:t>
            </a:r>
            <a:r>
              <a:rPr lang="en-au" dirty="0" err="1">
                <a:solidFill>
                  <a:srgbClr val="000066"/>
                </a:solidFill>
              </a:rPr>
              <a:t>ᓱᑉᓗᓖᑦ</a:t>
            </a:r>
            <a:r>
              <a:rPr lang="en-au" dirty="0">
                <a:solidFill>
                  <a:srgbClr val="000066"/>
                </a:solidFill>
              </a:rPr>
              <a:t> </a:t>
            </a:r>
            <a:r>
              <a:rPr lang="en-au" dirty="0" err="1" smtClean="0">
                <a:solidFill>
                  <a:srgbClr val="000066"/>
                </a:solidFill>
              </a:rPr>
              <a:t>ᑕᓯᕐᔪᐊᕐᒧᑦ</a:t>
            </a:r>
            <a:endParaRPr lang="en-au" dirty="0">
              <a:solidFill>
                <a:srgbClr val="000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9</a:t>
            </a:fld>
            <a:endParaRPr lang="en-US">
              <a:latin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96013" y="376711"/>
            <a:ext cx="4040188" cy="762001"/>
          </a:xfrm>
        </p:spPr>
        <p:txBody>
          <a:bodyPr anchor="t">
            <a:normAutofit fontScale="85000" lnSpcReduction="20000"/>
          </a:bodyPr>
          <a:lstStyle/>
          <a:p>
            <a:pPr algn="l" rtl="0">
              <a:spcAft>
                <a:spcPts val="0"/>
              </a:spcAft>
            </a:pPr>
            <a:r>
              <a:rPr lang="en-au" b="1" i="0" u="none" baseline="0" dirty="0" err="1"/>
              <a:t>ᑐᒃᓯᕋᐅᑦ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ᖃᓄᐃᓂᖓᑕ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ᑭᒡᓕᖓᓐᓄᑦ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ᑲᑎᑕᐅᓯᒪᔪᑦ</a:t>
            </a:r>
            <a:r>
              <a:rPr lang="en-au" b="1" i="0" u="none" baseline="0" dirty="0"/>
              <a:t> </a:t>
            </a:r>
            <a:r>
              <a:rPr lang="en-au" b="1" i="0" u="none" baseline="0" dirty="0" err="1"/>
              <a:t>ᐱᑕᖃᕈᖕᓇᐃᖅᑎᑕᐅᓂᖏᓐᓄᑦ</a:t>
            </a:r>
            <a:r>
              <a:rPr lang="en-au" b="1" i="0" u="none" baseline="0" dirty="0"/>
              <a:t> (TDS)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596011" y="1138712"/>
            <a:ext cx="3771795" cy="48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495" indent="-190495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4857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78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60" indent="-190495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06" indent="-195258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4857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15" indent="-187321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03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792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1980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169" indent="-187321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4857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300"/>
              </a:spcAft>
              <a:buFontTx/>
              <a:buNone/>
            </a:pPr>
            <a:r>
              <a:rPr lang="en-au" sz="1600" kern="0" dirty="0" err="1" smtClean="0"/>
              <a:t>ᑐᒃᓯᕋᐅᑦ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ᐃᒪᖁᖅᑐᓯᒋᐊᕐᓗᒍ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ᑯᕕᔭᐅᓂᖓ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ᑕᓯᕐᔪᐊᕐᒧᑦ</a:t>
            </a:r>
            <a:r>
              <a:rPr lang="en-au" sz="1600" kern="0" dirty="0" smtClean="0"/>
              <a:t> </a:t>
            </a:r>
            <a:r>
              <a:rPr lang="en-au" sz="1600" kern="0" dirty="0" err="1" smtClean="0"/>
              <a:t>ᐅᕙᖓᑦ</a:t>
            </a:r>
            <a:r>
              <a:rPr lang="en-au" sz="1600" kern="0" dirty="0" smtClean="0"/>
              <a:t> 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1 400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ᒥᓕᒍᕌᒻ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ᓖᑐ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ᐅᕗᖓ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3 500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ᒥᓕᒍᕌᒻ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ᓖᑐ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ᐊᖏᓚᖑᓗᓐᓂ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ᐊᒻᒪ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5 000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ᒥᓕᒍᕌᒻ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ᓖᑐ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ᖃᐅᔨᓴᕈᑲᐅᓗᓐᓂ</a:t>
            </a:r>
            <a:r>
              <a:rPr lang="en-au" sz="1600" kern="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spcAft>
                <a:spcPts val="300"/>
              </a:spcAft>
              <a:buFontTx/>
              <a:buNone/>
            </a:pPr>
            <a:endParaRPr lang="en-au" sz="1600" kern="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en-au" sz="1600" kern="0" dirty="0" smtClean="0">
                <a:latin typeface="Arial" panose="020B0604020202020204" pitchFamily="34" charset="0"/>
              </a:rPr>
              <a:t>CIRNAC</a:t>
            </a:r>
          </a:p>
          <a:p>
            <a:pPr>
              <a:spcAft>
                <a:spcPts val="300"/>
              </a:spcAft>
            </a:pPr>
            <a:r>
              <a:rPr lang="en-au" sz="1600" kern="0" dirty="0" err="1" smtClean="0">
                <a:latin typeface="Arial" panose="020B0604020202020204" pitchFamily="34" charset="0"/>
              </a:rPr>
              <a:t>ᑐᑭᓯᑲᓂᕈᐊᖅᑐᖅ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ᐱᓕᕆᔪᑎᑦ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ᐅᖃᐅᓯᖏᓐᓂᒃ</a:t>
            </a:r>
            <a:r>
              <a:rPr lang="en-au" sz="1600" kern="0" dirty="0" smtClean="0">
                <a:latin typeface="Arial" panose="020B0604020202020204" pitchFamily="34" charset="0"/>
              </a:rPr>
              <a:t> #1 </a:t>
            </a:r>
            <a:r>
              <a:rPr lang="en-au" sz="1600" kern="0" dirty="0" err="1" smtClean="0">
                <a:latin typeface="Arial" panose="020B0604020202020204" pitchFamily="34" charset="0"/>
              </a:rPr>
              <a:t>ᐊᒪ</a:t>
            </a:r>
            <a:r>
              <a:rPr lang="en-au" sz="1600" kern="0" dirty="0" smtClean="0">
                <a:latin typeface="Arial" panose="020B0604020202020204" pitchFamily="34" charset="0"/>
              </a:rPr>
              <a:t> #5</a:t>
            </a:r>
          </a:p>
          <a:p>
            <a:pPr>
              <a:spcAft>
                <a:spcPts val="300"/>
              </a:spcAft>
            </a:pPr>
            <a:r>
              <a:rPr lang="en-au" sz="1600" kern="0" dirty="0" err="1" smtClean="0">
                <a:latin typeface="Arial" panose="020B0604020202020204" pitchFamily="34" charset="0"/>
              </a:rPr>
              <a:t>ᐃᖃᔪᖅᑐᐃᑉᓗᓐᓂ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ᑐᕋᖓᖅᑕᖏᓐᓂᒃ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ᑯᕕᓗᐊᕈᖕᓇᐃᕐᓂᖓᓐᓄᑦ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ᑕᓯᕐᔪᐊᕐᒧᑦ</a:t>
            </a:r>
            <a:endParaRPr lang="en-au" sz="1600" kern="0" dirty="0" smtClean="0">
              <a:latin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au" sz="1600" kern="0" dirty="0" err="1" smtClean="0">
                <a:latin typeface="Arial" panose="020B0604020202020204" pitchFamily="34" charset="0"/>
              </a:rPr>
              <a:t>ᑐᕋᖅᑐᖅ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ᐅᕗᖓ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ᐊᕙᑎᓕᕆᓂᕐᒥᑦ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ᐊᒻᒪ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ᐊᓯᔾᔨᖅᐸᓪᓕᐊᓂᕐᒧᑦ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ᖃᓇᑕᒥ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ᐊᒻᒪ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ᑭᕙᓪᓕᕐᒥ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ᐃᓄᐃᑦ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ᑲᑐᔨᖃᑎᒌᑦ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ᑭᒡᓕᖏᓐᓂᒃ</a:t>
            </a:r>
            <a:r>
              <a:rPr lang="en-au" sz="1600" kern="0" dirty="0" smtClean="0">
                <a:latin typeface="Arial" panose="020B0604020202020204" pitchFamily="34" charset="0"/>
              </a:rPr>
              <a:t> </a:t>
            </a:r>
            <a:r>
              <a:rPr lang="en-au" sz="1600" kern="0" dirty="0" err="1" smtClean="0">
                <a:latin typeface="Arial" panose="020B0604020202020204" pitchFamily="34" charset="0"/>
              </a:rPr>
              <a:t>ᐃᓱᒪᓕᐅᑎᖏᓐᓄᑦ</a:t>
            </a:r>
            <a:endParaRPr lang="en-au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0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1617</Words>
  <Application>Microsoft Office PowerPoint</Application>
  <PresentationFormat>On-screen Show (4:3)</PresentationFormat>
  <Paragraphs>257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Euphemia</vt:lpstr>
      <vt:lpstr>Helvetica</vt:lpstr>
      <vt:lpstr>Helvetica Neue</vt:lpstr>
      <vt:lpstr>Pigiarniq</vt:lpstr>
      <vt:lpstr>Pigiarniq Light</vt:lpstr>
      <vt:lpstr>Verdana</vt:lpstr>
      <vt:lpstr>Office Theme</vt:lpstr>
      <vt:lpstr>1_Standard_white</vt:lpstr>
      <vt:lpstr>PowerPoint Presentation</vt:lpstr>
      <vt:lpstr>Outline</vt:lpstr>
      <vt:lpstr>Roles and responsibilities</vt:lpstr>
      <vt:lpstr>Contributions to Application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RCAANC-CIRNAC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Forté</cp:lastModifiedBy>
  <cp:revision>5</cp:revision>
  <dcterms:created xsi:type="dcterms:W3CDTF">2021-03-16T13:09:58Z</dcterms:created>
  <dcterms:modified xsi:type="dcterms:W3CDTF">2021-03-30T18:34:10Z</dcterms:modified>
</cp:coreProperties>
</file>