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24"/>
  </p:notesMasterIdLst>
  <p:sldIdLst>
    <p:sldId id="355" r:id="rId7"/>
    <p:sldId id="258" r:id="rId8"/>
    <p:sldId id="259" r:id="rId9"/>
    <p:sldId id="260" r:id="rId10"/>
    <p:sldId id="358" r:id="rId11"/>
    <p:sldId id="319" r:id="rId12"/>
    <p:sldId id="359" r:id="rId13"/>
    <p:sldId id="360" r:id="rId14"/>
    <p:sldId id="334" r:id="rId15"/>
    <p:sldId id="274" r:id="rId16"/>
    <p:sldId id="361" r:id="rId17"/>
    <p:sldId id="362" r:id="rId18"/>
    <p:sldId id="363" r:id="rId19"/>
    <p:sldId id="364" r:id="rId20"/>
    <p:sldId id="365" r:id="rId21"/>
    <p:sldId id="366" r:id="rId22"/>
    <p:sldId id="36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031225-8D1E-886D-AA46-F6C5C8DA468A}" name="Small,Jody (elle, la | she, her) (ECCC)" initials="S(" userId="S::jody.small@ec.gc.ca::cfb94be0-2428-473a-a539-a87e24a42a0a" providerId="AD"/>
  <p188:author id="{BD8DF745-335B-E100-3921-A5AFA155E8C3}" name="Pinto,Melissa (elle, la | she, her) (ECCC)" initials="MP" userId="S::Melissa.Pinto@ec.gc.ca::8bbe9a02-a89f-4c03-9196-f13200e892ca" providerId="AD"/>
  <p188:author id="{673C7E54-7C16-3625-FA50-693F8EBE2797}" name="Walker,Eva (elle | she, her) (ECCC)" initials="W(" userId="S::eva.walker@ec.gc.ca::540fed4a-0a2c-4d26-b551-a1567f6ca34a" providerId="AD"/>
  <p188:author id="{A4B94DC5-E540-EDC2-E5F7-2F5202E588C0}" name="Shore,Victoria (elle, la | she, her) (ECCC)" initials="S(l|sh(" userId="S::Victoria.Shore@ec.gc.ca::974493d7-aca7-4789-b996-b34ac009a5cb" providerId="AD"/>
  <p188:author id="{6F466CC6-E3D0-EFFD-0BE2-540EC6F3012A}" name="Mallon,Stephinie (elle | she, her) (ECCC)" initials="SM" userId="S::Stephinie.Mallon@ec.gc.ca::bc0aaebb-7993-406e-b4c3-5b6ee7b13a16" providerId="AD"/>
  <p188:author id="{BD2C24D5-C06E-5247-C943-5996226F81FA}" name="Walker,Eva (elle, la | she, her) (ECCC)" initials="W(l|sh(" userId="S::Eva.Walker@ec.gc.ca::540fed4a-0a2c-4d26-b551-a1567f6ca34a" providerId="AD"/>
  <p188:author id="{D23BE9FC-E3EA-0BD0-E796-E9B277DBCC28}" name="McLandress,Andrea (elle, la | she, her) (ECCC)" initials="M(" userId="S::andrea.mclandress@ec.gc.ca::02e6bc09-0d54-49dc-9c47-348e28fc010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chol,Emily [Yel]" initials="N[" lastIdx="1" clrIdx="0">
    <p:extLst>
      <p:ext uri="{19B8F6BF-5375-455C-9EA6-DF929625EA0E}">
        <p15:presenceInfo xmlns:p15="http://schemas.microsoft.com/office/powerpoint/2012/main" userId="S-1-5-21-5706737-1149331681-726236141-38164" providerId="AD"/>
      </p:ext>
    </p:extLst>
  </p:cmAuthor>
  <p:cmAuthor id="2" name="Pinto,Melissa [Yel]" initials="P[" lastIdx="3" clrIdx="1">
    <p:extLst>
      <p:ext uri="{19B8F6BF-5375-455C-9EA6-DF929625EA0E}">
        <p15:presenceInfo xmlns:p15="http://schemas.microsoft.com/office/powerpoint/2012/main" userId="S-1-5-21-5706737-1149331681-726236141-37241" providerId="AD"/>
      </p:ext>
    </p:extLst>
  </p:cmAuthor>
  <p:cmAuthor id="3" name="Williston,Georgina [Yel]" initials="W[" lastIdx="1" clrIdx="2">
    <p:extLst>
      <p:ext uri="{19B8F6BF-5375-455C-9EA6-DF929625EA0E}">
        <p15:presenceInfo xmlns:p15="http://schemas.microsoft.com/office/powerpoint/2012/main" userId="S-1-5-21-5706737-1149331681-726236141-381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1140" autoAdjust="0"/>
  </p:normalViewPr>
  <p:slideViewPr>
    <p:cSldViewPr snapToGrid="0">
      <p:cViewPr varScale="1">
        <p:scale>
          <a:sx n="57" d="100"/>
          <a:sy n="57" d="100"/>
        </p:scale>
        <p:origin x="3174" y="7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A48D33-BBCA-4CA7-88DB-E684C0A2C3C0}" type="datetimeFigureOut">
              <a:rPr lang="en-CA" smtClean="0"/>
              <a:t>2024-08-29</a:t>
            </a:fld>
            <a:endParaRPr lang="en-CA"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8D0C92-C700-4386-84A8-D8A7C0DC8685}" type="slidenum">
              <a:rPr lang="en-CA" smtClean="0"/>
              <a:t>‹#›</a:t>
            </a:fld>
            <a:endParaRPr lang="en-CA" dirty="0"/>
          </a:p>
        </p:txBody>
      </p:sp>
    </p:spTree>
    <p:extLst>
      <p:ext uri="{BB962C8B-B14F-4D97-AF65-F5344CB8AC3E}">
        <p14:creationId xmlns:p14="http://schemas.microsoft.com/office/powerpoint/2010/main" val="1861156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panose="020B0604020202020204" pitchFamily="34" charset="0"/>
                <a:ea typeface="Calibri" panose="020F0502020204030204" pitchFamily="34" charset="0"/>
              </a:rPr>
              <a:t>Good morning/afternoon, Madame/Mister Chair, Board members, elders, community members, board staff, Agnico Eagle and fellow interveners. My name is Russell Wykes and I am a Senior Environmental Assessment Officer with Environment and Climate Change Canada. </a:t>
            </a:r>
            <a:r>
              <a:rPr lang="en-US" sz="1800" dirty="0"/>
              <a:t>With </a:t>
            </a:r>
            <a:r>
              <a:rPr lang="en-US" sz="1800"/>
              <a:t>me today, </a:t>
            </a:r>
            <a:r>
              <a:rPr lang="en-US" sz="1800" dirty="0"/>
              <a:t>I have our Water Quality Analyst, Sarah Forte. </a:t>
            </a:r>
            <a:endParaRPr lang="en-US" dirty="0"/>
          </a:p>
        </p:txBody>
      </p:sp>
      <p:sp>
        <p:nvSpPr>
          <p:cNvPr id="4" name="Slide Number Placeholder 3"/>
          <p:cNvSpPr>
            <a:spLocks noGrp="1"/>
          </p:cNvSpPr>
          <p:nvPr>
            <p:ph type="sldNum" sz="quarter" idx="10"/>
          </p:nvPr>
        </p:nvSpPr>
        <p:spPr/>
        <p:txBody>
          <a:bodyPr/>
          <a:lstStyle/>
          <a:p>
            <a:fld id="{5C8D0C92-C700-4386-84A8-D8A7C0DC8685}" type="slidenum">
              <a:rPr lang="en-CA" smtClean="0"/>
              <a:t>1</a:t>
            </a:fld>
            <a:endParaRPr lang="en-CA"/>
          </a:p>
        </p:txBody>
      </p:sp>
    </p:spTree>
    <p:extLst>
      <p:ext uri="{BB962C8B-B14F-4D97-AF65-F5344CB8AC3E}">
        <p14:creationId xmlns:p14="http://schemas.microsoft.com/office/powerpoint/2010/main" val="3687855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a:solidFill>
                <a:schemeClr val="tx1"/>
              </a:solidFill>
              <a:effectLst/>
              <a:latin typeface="+mn-lt"/>
              <a:cs typeface="Calibri"/>
            </a:endParaRPr>
          </a:p>
          <a:p>
            <a:r>
              <a:rPr lang="en-CA" sz="1200" kern="1200">
                <a:solidFill>
                  <a:schemeClr val="tx1"/>
                </a:solidFill>
                <a:effectLst/>
                <a:latin typeface="+mn-lt"/>
                <a:ea typeface="+mn-ea"/>
                <a:cs typeface="+mn-cs"/>
              </a:rPr>
              <a:t>This concludes our presentation. Once again thank you to everyone for your attention and thank you to the Nunavut Impact Review Board for the opportunity to contribute. We will be happy to answer any questions. </a:t>
            </a:r>
          </a:p>
        </p:txBody>
      </p:sp>
      <p:sp>
        <p:nvSpPr>
          <p:cNvPr id="4" name="Slide Number Placeholder 3"/>
          <p:cNvSpPr>
            <a:spLocks noGrp="1"/>
          </p:cNvSpPr>
          <p:nvPr>
            <p:ph type="sldNum" sz="quarter" idx="10"/>
          </p:nvPr>
        </p:nvSpPr>
        <p:spPr/>
        <p:txBody>
          <a:bodyPr/>
          <a:lstStyle/>
          <a:p>
            <a:fld id="{5C8D0C92-C700-4386-84A8-D8A7C0DC8685}" type="slidenum">
              <a:rPr lang="en-CA" smtClean="0"/>
              <a:t>10</a:t>
            </a:fld>
            <a:endParaRPr lang="en-CA"/>
          </a:p>
        </p:txBody>
      </p:sp>
    </p:spTree>
    <p:extLst>
      <p:ext uri="{BB962C8B-B14F-4D97-AF65-F5344CB8AC3E}">
        <p14:creationId xmlns:p14="http://schemas.microsoft.com/office/powerpoint/2010/main" val="3714011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cs typeface="Calibri"/>
              </a:rPr>
              <a:t>First we will present a list of all our technical comments and highlight those that are resolved and explain how they were resolved. Some do not require follow-up and others were resolved through a commitment that requires follow-up.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cs typeface="Calibri"/>
              </a:rPr>
              <a:t>Following this, the recommendations of comments that are presently unresolved are presented in detail and discussed.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cs typeface="Calibri"/>
              </a:rPr>
              <a:t>To begin with those that are resolved: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cs typeface="Calibri"/>
              </a:rPr>
              <a:t>Comment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cs typeface="Calibri"/>
              </a:rPr>
              <a:t>Comment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cs typeface="Calibri"/>
              </a:rPr>
              <a:t>Comment #3 was regarding transport of water from the Discovery site to the Mine site. Agnico has clarified that the transport will be done by truck and under conditions when ponds are nearing capacity and roads are closed, the Discovery pit could be used for storage. No follow up is necessary. </a:t>
            </a:r>
          </a:p>
        </p:txBody>
      </p:sp>
      <p:sp>
        <p:nvSpPr>
          <p:cNvPr id="4" name="Slide Number Placeholder 3"/>
          <p:cNvSpPr>
            <a:spLocks noGrp="1"/>
          </p:cNvSpPr>
          <p:nvPr>
            <p:ph type="sldNum" sz="quarter" idx="10"/>
          </p:nvPr>
        </p:nvSpPr>
        <p:spPr/>
        <p:txBody>
          <a:bodyPr/>
          <a:lstStyle/>
          <a:p>
            <a:fld id="{5C8D0C92-C700-4386-84A8-D8A7C0DC8685}" type="slidenum">
              <a:rPr lang="en-CA" smtClean="0"/>
              <a:t>11</a:t>
            </a:fld>
            <a:endParaRPr lang="en-CA"/>
          </a:p>
        </p:txBody>
      </p:sp>
    </p:spTree>
    <p:extLst>
      <p:ext uri="{BB962C8B-B14F-4D97-AF65-F5344CB8AC3E}">
        <p14:creationId xmlns:p14="http://schemas.microsoft.com/office/powerpoint/2010/main" val="993712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5C8D0C92-C700-4386-84A8-D8A7C0DC8685}" type="slidenum">
              <a:rPr lang="en-CA" smtClean="0"/>
              <a:t>12</a:t>
            </a:fld>
            <a:endParaRPr lang="en-CA"/>
          </a:p>
        </p:txBody>
      </p:sp>
    </p:spTree>
    <p:extLst>
      <p:ext uri="{BB962C8B-B14F-4D97-AF65-F5344CB8AC3E}">
        <p14:creationId xmlns:p14="http://schemas.microsoft.com/office/powerpoint/2010/main" val="3369418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5C8D0C92-C700-4386-84A8-D8A7C0DC8685}" type="slidenum">
              <a:rPr lang="en-CA" smtClean="0"/>
              <a:t>13</a:t>
            </a:fld>
            <a:endParaRPr lang="en-CA"/>
          </a:p>
        </p:txBody>
      </p:sp>
    </p:spTree>
    <p:extLst>
      <p:ext uri="{BB962C8B-B14F-4D97-AF65-F5344CB8AC3E}">
        <p14:creationId xmlns:p14="http://schemas.microsoft.com/office/powerpoint/2010/main" val="3632754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5C8D0C92-C700-4386-84A8-D8A7C0DC8685}" type="slidenum">
              <a:rPr lang="en-CA" smtClean="0"/>
              <a:t>14</a:t>
            </a:fld>
            <a:endParaRPr lang="en-CA"/>
          </a:p>
        </p:txBody>
      </p:sp>
    </p:spTree>
    <p:extLst>
      <p:ext uri="{BB962C8B-B14F-4D97-AF65-F5344CB8AC3E}">
        <p14:creationId xmlns:p14="http://schemas.microsoft.com/office/powerpoint/2010/main" val="3892843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5C8D0C92-C700-4386-84A8-D8A7C0DC8685}" type="slidenum">
              <a:rPr lang="en-CA" smtClean="0"/>
              <a:t>15</a:t>
            </a:fld>
            <a:endParaRPr lang="en-CA" dirty="0"/>
          </a:p>
        </p:txBody>
      </p:sp>
    </p:spTree>
    <p:extLst>
      <p:ext uri="{BB962C8B-B14F-4D97-AF65-F5344CB8AC3E}">
        <p14:creationId xmlns:p14="http://schemas.microsoft.com/office/powerpoint/2010/main" val="2936331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5C8D0C92-C700-4386-84A8-D8A7C0DC8685}" type="slidenum">
              <a:rPr lang="en-CA" smtClean="0"/>
              <a:t>16</a:t>
            </a:fld>
            <a:endParaRPr lang="en-CA" dirty="0"/>
          </a:p>
        </p:txBody>
      </p:sp>
    </p:spTree>
    <p:extLst>
      <p:ext uri="{BB962C8B-B14F-4D97-AF65-F5344CB8AC3E}">
        <p14:creationId xmlns:p14="http://schemas.microsoft.com/office/powerpoint/2010/main" val="4187269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5C8D0C92-C700-4386-84A8-D8A7C0DC8685}" type="slidenum">
              <a:rPr lang="en-CA" smtClean="0"/>
              <a:t>17</a:t>
            </a:fld>
            <a:endParaRPr lang="en-CA" dirty="0"/>
          </a:p>
        </p:txBody>
      </p:sp>
    </p:spTree>
    <p:extLst>
      <p:ext uri="{BB962C8B-B14F-4D97-AF65-F5344CB8AC3E}">
        <p14:creationId xmlns:p14="http://schemas.microsoft.com/office/powerpoint/2010/main" val="3049222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311">
              <a:defRPr/>
            </a:pPr>
            <a:r>
              <a:rPr lang="en-US" sz="1800"/>
              <a:t>I will start by presenting the departments mandate, briefly touch on the acts and legislation relevant to Environment and Climate Change Canada and then I’ll pass it to</a:t>
            </a:r>
            <a:r>
              <a:rPr lang="en-US" sz="1800" baseline="0"/>
              <a:t> Sarah to</a:t>
            </a:r>
            <a:r>
              <a:rPr lang="en-US" sz="1800"/>
              <a:t> outline the comments and recommendations provided in Environment and Climate Change Canada’s Technical Review regarding Agnico Eagle’s application for a Type A water </a:t>
            </a:r>
            <a:r>
              <a:rPr lang="en-US" sz="1800" err="1"/>
              <a:t>licence</a:t>
            </a:r>
            <a:r>
              <a:rPr lang="en-US" sz="1800"/>
              <a:t> amendment submitted to the Nunavut Water Board. Next slide please.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5C8D0C92-C700-4386-84A8-D8A7C0DC8685}" type="slidenum">
              <a:rPr lang="en-CA" smtClean="0"/>
              <a:t>2</a:t>
            </a:fld>
            <a:endParaRPr lang="en-CA"/>
          </a:p>
        </p:txBody>
      </p:sp>
    </p:spTree>
    <p:extLst>
      <p:ext uri="{BB962C8B-B14F-4D97-AF65-F5344CB8AC3E}">
        <p14:creationId xmlns:p14="http://schemas.microsoft.com/office/powerpoint/2010/main" val="3259148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a:effectLst/>
                <a:latin typeface="Arial" panose="020B0604020202020204" pitchFamily="34" charset="0"/>
                <a:ea typeface="Calibri" panose="020F0502020204030204" pitchFamily="34" charset="0"/>
              </a:rPr>
              <a:t>Environment and Climate Change Canada’s mandate includes </a:t>
            </a:r>
            <a:r>
              <a:rPr lang="en-US" sz="1800">
                <a:effectLst/>
                <a:latin typeface="Arial" panose="020B0604020202020204" pitchFamily="34" charset="0"/>
                <a:ea typeface="Calibri" panose="020F0502020204030204" pitchFamily="34" charset="0"/>
              </a:rPr>
              <a:t>the preservation and enhancement of the quality of the natural environment, including water, air and soil quality, and the coordination of the relevant policies and programs of the Government of Canada. It also includes renewable resources, such as migratory birds and other non-domestic flora and fauna; meteorology, and the enforcement of rules and regulations. </a:t>
            </a:r>
            <a:r>
              <a:rPr lang="en-CA" sz="1800">
                <a:effectLst/>
                <a:latin typeface="Arial" panose="020B0604020202020204" pitchFamily="34" charset="0"/>
                <a:ea typeface="Calibri" panose="020F0502020204030204" pitchFamily="34" charset="0"/>
              </a:rPr>
              <a:t>Next slide please.</a:t>
            </a:r>
            <a:endParaRPr lang="en-US" sz="180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5C8D0C92-C700-4386-84A8-D8A7C0DC8685}" type="slidenum">
              <a:rPr lang="en-CA" smtClean="0"/>
              <a:t>3</a:t>
            </a:fld>
            <a:endParaRPr lang="en-CA"/>
          </a:p>
        </p:txBody>
      </p:sp>
    </p:spTree>
    <p:extLst>
      <p:ext uri="{BB962C8B-B14F-4D97-AF65-F5344CB8AC3E}">
        <p14:creationId xmlns:p14="http://schemas.microsoft.com/office/powerpoint/2010/main" val="1830126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a:effectLst/>
                <a:latin typeface="Arial" panose="020B0604020202020204" pitchFamily="34" charset="0"/>
                <a:ea typeface="Calibri" panose="020F0502020204030204" pitchFamily="34" charset="0"/>
              </a:rPr>
              <a:t>Environment and Climate Change Canada’s mandate is governed by:</a:t>
            </a:r>
          </a:p>
          <a:p>
            <a:pPr marL="0" marR="0">
              <a:lnSpc>
                <a:spcPct val="107000"/>
              </a:lnSpc>
              <a:spcBef>
                <a:spcPts val="0"/>
              </a:spcBef>
              <a:spcAft>
                <a:spcPts val="0"/>
              </a:spcAft>
            </a:pPr>
            <a:r>
              <a:rPr lang="en-US" sz="1800">
                <a:effectLst/>
                <a:latin typeface="Arial" panose="020B0604020202020204" pitchFamily="34" charset="0"/>
                <a:ea typeface="Calibri" panose="020F0502020204030204" pitchFamily="34" charset="0"/>
              </a:rPr>
              <a:t>- the Department of the Environment Act </a:t>
            </a:r>
          </a:p>
          <a:p>
            <a:pPr marL="0" marR="0">
              <a:lnSpc>
                <a:spcPct val="107000"/>
              </a:lnSpc>
              <a:spcBef>
                <a:spcPts val="0"/>
              </a:spcBef>
              <a:spcAft>
                <a:spcPts val="0"/>
              </a:spcAft>
            </a:pPr>
            <a:r>
              <a:rPr lang="en-US" sz="1800">
                <a:effectLst/>
                <a:latin typeface="Arial" panose="020B0604020202020204" pitchFamily="34" charset="0"/>
                <a:ea typeface="Calibri" panose="020F0502020204030204" pitchFamily="34" charset="0"/>
              </a:rPr>
              <a:t>- the Canadian Environmental Protection Act</a:t>
            </a:r>
          </a:p>
          <a:p>
            <a:pPr marL="0" marR="0">
              <a:lnSpc>
                <a:spcPct val="107000"/>
              </a:lnSpc>
              <a:spcBef>
                <a:spcPts val="0"/>
              </a:spcBef>
              <a:spcAft>
                <a:spcPts val="0"/>
              </a:spcAft>
            </a:pPr>
            <a:r>
              <a:rPr lang="en-US" sz="1800">
                <a:effectLst/>
                <a:latin typeface="Arial" panose="020B0604020202020204" pitchFamily="34" charset="0"/>
                <a:ea typeface="Calibri" panose="020F0502020204030204" pitchFamily="34" charset="0"/>
              </a:rPr>
              <a:t>- The Pollution Prevention Provisions of the Fisheries Act</a:t>
            </a:r>
          </a:p>
          <a:p>
            <a:pPr marL="0" marR="0">
              <a:lnSpc>
                <a:spcPct val="107000"/>
              </a:lnSpc>
              <a:spcBef>
                <a:spcPts val="0"/>
              </a:spcBef>
              <a:spcAft>
                <a:spcPts val="0"/>
              </a:spcAft>
            </a:pPr>
            <a:r>
              <a:rPr lang="en-US" sz="1800">
                <a:effectLst/>
                <a:latin typeface="Arial" panose="020B0604020202020204" pitchFamily="34" charset="0"/>
                <a:ea typeface="Calibri" panose="020F0502020204030204" pitchFamily="34" charset="0"/>
              </a:rPr>
              <a:t>- The Migratory Birds Convention Act, and</a:t>
            </a:r>
          </a:p>
          <a:p>
            <a:pPr marL="0" marR="0">
              <a:lnSpc>
                <a:spcPct val="107000"/>
              </a:lnSpc>
              <a:spcBef>
                <a:spcPts val="0"/>
              </a:spcBef>
              <a:spcAft>
                <a:spcPts val="0"/>
              </a:spcAft>
            </a:pPr>
            <a:r>
              <a:rPr lang="en-US" sz="1800">
                <a:effectLst/>
                <a:latin typeface="Arial" panose="020B0604020202020204" pitchFamily="34" charset="0"/>
                <a:ea typeface="Calibri" panose="020F0502020204030204" pitchFamily="34" charset="0"/>
              </a:rPr>
              <a:t>- the Species at Risk Act</a:t>
            </a:r>
          </a:p>
          <a:p>
            <a:pPr marL="0" marR="0" lvl="0" indent="0" algn="l" defTabSz="914400" rtl="0" eaLnBrk="1" fontAlgn="auto" latinLnBrk="0" hangingPunct="1">
              <a:lnSpc>
                <a:spcPct val="107000"/>
              </a:lnSpc>
              <a:spcBef>
                <a:spcPts val="0"/>
              </a:spcBef>
              <a:spcAft>
                <a:spcPts val="0"/>
              </a:spcAft>
              <a:buClrTx/>
              <a:buSzTx/>
              <a:buFontTx/>
              <a:buNone/>
              <a:tabLst/>
              <a:defRPr/>
            </a:pPr>
            <a:r>
              <a:rPr lang="en-CA" sz="1800"/>
              <a:t>I will now</a:t>
            </a:r>
            <a:r>
              <a:rPr lang="en-CA" sz="1800" baseline="0"/>
              <a:t> pass the presentation over to Sarah for the discussion of our technical comments. </a:t>
            </a:r>
            <a:endParaRPr lang="en-US" sz="1800"/>
          </a:p>
          <a:p>
            <a:pPr marL="0" marR="0">
              <a:lnSpc>
                <a:spcPct val="107000"/>
              </a:lnSpc>
              <a:spcBef>
                <a:spcPts val="0"/>
              </a:spcBef>
              <a:spcAft>
                <a:spcPts val="0"/>
              </a:spcAft>
            </a:pPr>
            <a:r>
              <a:rPr lang="en-CA" sz="1800">
                <a:effectLst/>
                <a:latin typeface="Arial" panose="020B0604020202020204" pitchFamily="34" charset="0"/>
                <a:ea typeface="Calibri" panose="020F0502020204030204" pitchFamily="34" charset="0"/>
              </a:rPr>
              <a:t>Next slide please.</a:t>
            </a:r>
            <a:endParaRPr lang="en-US" sz="180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a:p>
        </p:txBody>
      </p:sp>
      <p:sp>
        <p:nvSpPr>
          <p:cNvPr id="4" name="Slide Number Placeholder 3"/>
          <p:cNvSpPr>
            <a:spLocks noGrp="1"/>
          </p:cNvSpPr>
          <p:nvPr>
            <p:ph type="sldNum" sz="quarter" idx="10"/>
          </p:nvPr>
        </p:nvSpPr>
        <p:spPr/>
        <p:txBody>
          <a:bodyPr/>
          <a:lstStyle/>
          <a:p>
            <a:fld id="{5C8D0C92-C700-4386-84A8-D8A7C0DC8685}" type="slidenum">
              <a:rPr lang="en-CA" smtClean="0"/>
              <a:t>4</a:t>
            </a:fld>
            <a:endParaRPr lang="en-CA"/>
          </a:p>
        </p:txBody>
      </p:sp>
    </p:spTree>
    <p:extLst>
      <p:ext uri="{BB962C8B-B14F-4D97-AF65-F5344CB8AC3E}">
        <p14:creationId xmlns:p14="http://schemas.microsoft.com/office/powerpoint/2010/main" val="1916326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a:solidFill>
                  <a:schemeClr val="tx1"/>
                </a:solidFill>
                <a:effectLst/>
                <a:latin typeface="+mn-lt"/>
                <a:cs typeface="Calibri"/>
              </a:rPr>
              <a:t>Speaking notes after WQ has confirmed if this is resolved by Proponent responses.</a:t>
            </a:r>
          </a:p>
        </p:txBody>
      </p:sp>
      <p:sp>
        <p:nvSpPr>
          <p:cNvPr id="4" name="Slide Number Placeholder 3"/>
          <p:cNvSpPr>
            <a:spLocks noGrp="1"/>
          </p:cNvSpPr>
          <p:nvPr>
            <p:ph type="sldNum" sz="quarter" idx="10"/>
          </p:nvPr>
        </p:nvSpPr>
        <p:spPr/>
        <p:txBody>
          <a:bodyPr/>
          <a:lstStyle/>
          <a:p>
            <a:fld id="{5C8D0C92-C700-4386-84A8-D8A7C0DC8685}" type="slidenum">
              <a:rPr lang="en-CA" smtClean="0"/>
              <a:t>5</a:t>
            </a:fld>
            <a:endParaRPr lang="en-CA"/>
          </a:p>
        </p:txBody>
      </p:sp>
    </p:spTree>
    <p:extLst>
      <p:ext uri="{BB962C8B-B14F-4D97-AF65-F5344CB8AC3E}">
        <p14:creationId xmlns:p14="http://schemas.microsoft.com/office/powerpoint/2010/main" val="1018096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cs typeface="Calibri"/>
              </a:rPr>
              <a:t>Speaking notes after WQ has confirmed if this is resolved by Proponent responses.</a:t>
            </a:r>
          </a:p>
        </p:txBody>
      </p:sp>
      <p:sp>
        <p:nvSpPr>
          <p:cNvPr id="4" name="Slide Number Placeholder 3"/>
          <p:cNvSpPr>
            <a:spLocks noGrp="1"/>
          </p:cNvSpPr>
          <p:nvPr>
            <p:ph type="sldNum" sz="quarter" idx="10"/>
          </p:nvPr>
        </p:nvSpPr>
        <p:spPr/>
        <p:txBody>
          <a:bodyPr/>
          <a:lstStyle/>
          <a:p>
            <a:fld id="{5C8D0C92-C700-4386-84A8-D8A7C0DC8685}" type="slidenum">
              <a:rPr lang="en-CA" smtClean="0"/>
              <a:t>6</a:t>
            </a:fld>
            <a:endParaRPr lang="en-CA"/>
          </a:p>
        </p:txBody>
      </p:sp>
    </p:spTree>
    <p:extLst>
      <p:ext uri="{BB962C8B-B14F-4D97-AF65-F5344CB8AC3E}">
        <p14:creationId xmlns:p14="http://schemas.microsoft.com/office/powerpoint/2010/main" val="1018096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a:solidFill>
                  <a:schemeClr val="tx1"/>
                </a:solidFill>
                <a:effectLst/>
                <a:latin typeface="+mn-lt"/>
                <a:cs typeface="Calibri"/>
              </a:rPr>
              <a:t>Speaking notes after WQ has confirmed if this is resolved by Proponent responses.</a:t>
            </a:r>
          </a:p>
        </p:txBody>
      </p:sp>
      <p:sp>
        <p:nvSpPr>
          <p:cNvPr id="4" name="Slide Number Placeholder 3"/>
          <p:cNvSpPr>
            <a:spLocks noGrp="1"/>
          </p:cNvSpPr>
          <p:nvPr>
            <p:ph type="sldNum" sz="quarter" idx="10"/>
          </p:nvPr>
        </p:nvSpPr>
        <p:spPr/>
        <p:txBody>
          <a:bodyPr/>
          <a:lstStyle/>
          <a:p>
            <a:fld id="{5C8D0C92-C700-4386-84A8-D8A7C0DC8685}" type="slidenum">
              <a:rPr lang="en-CA" smtClean="0"/>
              <a:t>7</a:t>
            </a:fld>
            <a:endParaRPr lang="en-CA"/>
          </a:p>
        </p:txBody>
      </p:sp>
    </p:spTree>
    <p:extLst>
      <p:ext uri="{BB962C8B-B14F-4D97-AF65-F5344CB8AC3E}">
        <p14:creationId xmlns:p14="http://schemas.microsoft.com/office/powerpoint/2010/main" val="1410425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a:solidFill>
                  <a:schemeClr val="tx1"/>
                </a:solidFill>
                <a:effectLst/>
                <a:latin typeface="+mn-lt"/>
                <a:cs typeface="Calibri"/>
              </a:rPr>
              <a:t>Speaking notes after WQ has confirmed if this is resolved by Proponent responses.</a:t>
            </a:r>
          </a:p>
        </p:txBody>
      </p:sp>
      <p:sp>
        <p:nvSpPr>
          <p:cNvPr id="4" name="Slide Number Placeholder 3"/>
          <p:cNvSpPr>
            <a:spLocks noGrp="1"/>
          </p:cNvSpPr>
          <p:nvPr>
            <p:ph type="sldNum" sz="quarter" idx="10"/>
          </p:nvPr>
        </p:nvSpPr>
        <p:spPr/>
        <p:txBody>
          <a:bodyPr/>
          <a:lstStyle/>
          <a:p>
            <a:fld id="{5C8D0C92-C700-4386-84A8-D8A7C0DC8685}" type="slidenum">
              <a:rPr lang="en-CA" smtClean="0"/>
              <a:t>8</a:t>
            </a:fld>
            <a:endParaRPr lang="en-CA"/>
          </a:p>
        </p:txBody>
      </p:sp>
    </p:spTree>
    <p:extLst>
      <p:ext uri="{BB962C8B-B14F-4D97-AF65-F5344CB8AC3E}">
        <p14:creationId xmlns:p14="http://schemas.microsoft.com/office/powerpoint/2010/main" val="1705806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a:solidFill>
                  <a:schemeClr val="tx1"/>
                </a:solidFill>
                <a:effectLst/>
                <a:latin typeface="+mn-lt"/>
                <a:cs typeface="Calibri"/>
              </a:rPr>
              <a:t>Speaking notes after WQ has confirmed if this is resolved by Proponent responses.</a:t>
            </a:r>
          </a:p>
        </p:txBody>
      </p:sp>
      <p:sp>
        <p:nvSpPr>
          <p:cNvPr id="4" name="Slide Number Placeholder 3"/>
          <p:cNvSpPr>
            <a:spLocks noGrp="1"/>
          </p:cNvSpPr>
          <p:nvPr>
            <p:ph type="sldNum" sz="quarter" idx="10"/>
          </p:nvPr>
        </p:nvSpPr>
        <p:spPr/>
        <p:txBody>
          <a:bodyPr/>
          <a:lstStyle/>
          <a:p>
            <a:fld id="{5C8D0C92-C700-4386-84A8-D8A7C0DC8685}" type="slidenum">
              <a:rPr lang="en-CA" smtClean="0"/>
              <a:t>9</a:t>
            </a:fld>
            <a:endParaRPr lang="en-CA"/>
          </a:p>
        </p:txBody>
      </p:sp>
    </p:spTree>
    <p:extLst>
      <p:ext uri="{BB962C8B-B14F-4D97-AF65-F5344CB8AC3E}">
        <p14:creationId xmlns:p14="http://schemas.microsoft.com/office/powerpoint/2010/main" val="18962863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45586" y="1412777"/>
            <a:ext cx="7992888" cy="1470025"/>
          </a:xfrm>
        </p:spPr>
        <p:txBody>
          <a:bodyPr/>
          <a:lstStyle>
            <a:lvl1pPr algn="l">
              <a:defRPr b="1" baseline="0">
                <a:solidFill>
                  <a:schemeClr val="tx1">
                    <a:lumMod val="75000"/>
                    <a:lumOff val="25000"/>
                  </a:schemeClr>
                </a:solidFill>
                <a:latin typeface="+mj-lt"/>
              </a:defRPr>
            </a:lvl1pPr>
          </a:lstStyle>
          <a:p>
            <a:r>
              <a:rPr lang="en-US"/>
              <a:t>CLICK TO EDIT MASTER TITLE STYLE</a:t>
            </a:r>
          </a:p>
        </p:txBody>
      </p:sp>
      <p:sp>
        <p:nvSpPr>
          <p:cNvPr id="3" name="Subtitle 2"/>
          <p:cNvSpPr>
            <a:spLocks noGrp="1"/>
          </p:cNvSpPr>
          <p:nvPr>
            <p:ph type="subTitle" idx="1"/>
          </p:nvPr>
        </p:nvSpPr>
        <p:spPr>
          <a:xfrm>
            <a:off x="850666" y="2883051"/>
            <a:ext cx="4945470" cy="1914102"/>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13538" y="6356352"/>
            <a:ext cx="2133600" cy="365125"/>
          </a:xfrm>
        </p:spPr>
        <p:txBody>
          <a:bodyPr/>
          <a:lstStyle/>
          <a:p>
            <a:fld id="{6F037ADB-4FB9-482D-A1A4-E1F489B212F5}" type="datetimeFigureOut">
              <a:rPr lang="en-US" smtClean="0"/>
              <a:t>8/29/2024</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037ADB-4FB9-482D-A1A4-E1F489B212F5}" type="datetimeFigureOut">
              <a:rPr lang="en-US" smtClean="0"/>
              <a:t>8/29/2024</a:t>
            </a:fld>
            <a:endParaRPr lang="en-US" dirty="0"/>
          </a:p>
        </p:txBody>
      </p:sp>
      <p:sp>
        <p:nvSpPr>
          <p:cNvPr id="6" name="Slide Number Placeholder 5"/>
          <p:cNvSpPr>
            <a:spLocks noGrp="1"/>
          </p:cNvSpPr>
          <p:nvPr>
            <p:ph type="sldNum" sz="quarter" idx="12"/>
          </p:nvPr>
        </p:nvSpPr>
        <p:spPr/>
        <p:txBody>
          <a:bodyPr/>
          <a:lstStyle/>
          <a:p>
            <a:fld id="{5CE84AB2-A68C-446D-B258-F807154688F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037ADB-4FB9-482D-A1A4-E1F489B212F5}" type="datetimeFigureOut">
              <a:rPr lang="en-US" smtClean="0"/>
              <a:t>8/29/2024</a:t>
            </a:fld>
            <a:endParaRPr lang="en-US" dirty="0"/>
          </a:p>
        </p:txBody>
      </p:sp>
      <p:sp>
        <p:nvSpPr>
          <p:cNvPr id="6" name="Slide Number Placeholder 5"/>
          <p:cNvSpPr>
            <a:spLocks noGrp="1"/>
          </p:cNvSpPr>
          <p:nvPr>
            <p:ph type="sldNum" sz="quarter" idx="12"/>
          </p:nvPr>
        </p:nvSpPr>
        <p:spPr/>
        <p:txBody>
          <a:bodyPr/>
          <a:lstStyle/>
          <a:p>
            <a:fld id="{5CE84AB2-A68C-446D-B258-F807154688F9}"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9552" y="188640"/>
            <a:ext cx="8064896" cy="980728"/>
          </a:xfrm>
        </p:spPr>
        <p:txBody>
          <a:bodyPr anchor="b">
            <a:noAutofit/>
          </a:bodyPr>
          <a:lstStyle>
            <a:lvl1pPr algn="l">
              <a:defRPr sz="32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CA"/>
          </a:p>
        </p:txBody>
      </p:sp>
      <p:sp>
        <p:nvSpPr>
          <p:cNvPr id="3" name="Subtitle 2"/>
          <p:cNvSpPr>
            <a:spLocks noGrp="1"/>
          </p:cNvSpPr>
          <p:nvPr>
            <p:ph type="subTitle" idx="1" hasCustomPrompt="1"/>
          </p:nvPr>
        </p:nvSpPr>
        <p:spPr>
          <a:xfrm>
            <a:off x="539552" y="1916832"/>
            <a:ext cx="8136904" cy="432048"/>
          </a:xfrm>
        </p:spPr>
        <p:txBody>
          <a:bodyPr>
            <a:noAutofit/>
          </a:bodyPr>
          <a:lstStyle>
            <a:lvl1pPr marL="0" indent="0" algn="l">
              <a:buNone/>
              <a:defRPr sz="2800" b="1">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8" name="Text Placeholder 2"/>
          <p:cNvSpPr>
            <a:spLocks noGrp="1"/>
          </p:cNvSpPr>
          <p:nvPr>
            <p:ph idx="10"/>
          </p:nvPr>
        </p:nvSpPr>
        <p:spPr>
          <a:xfrm>
            <a:off x="539552" y="2636912"/>
            <a:ext cx="8136904" cy="3096344"/>
          </a:xfrm>
          <a:prstGeom prst="rect">
            <a:avLst/>
          </a:prstGeom>
        </p:spPr>
        <p:txBody>
          <a:bodyPr vert="horz" lIns="91440" tIns="45720" rIns="91440" bIns="45720" rtlCol="0">
            <a:normAutofit/>
          </a:bodyPr>
          <a:lstStyle>
            <a:lvl1pPr>
              <a:defRPr>
                <a:solidFill>
                  <a:schemeClr val="tx1">
                    <a:lumMod val="65000"/>
                    <a:lumOff val="35000"/>
                  </a:schemeClr>
                </a:solidFill>
                <a:latin typeface="Arial" panose="020B0604020202020204" pitchFamily="34" charset="0"/>
                <a:cs typeface="Arial" panose="020B0604020202020204" pitchFamily="34" charset="0"/>
              </a:defRPr>
            </a:lvl1pPr>
            <a:lvl2pPr>
              <a:defRPr>
                <a:solidFill>
                  <a:schemeClr val="tx1">
                    <a:lumMod val="65000"/>
                    <a:lumOff val="35000"/>
                  </a:schemeClr>
                </a:solidFill>
                <a:latin typeface="Arial" panose="020B0604020202020204" pitchFamily="34" charset="0"/>
                <a:cs typeface="Arial" panose="020B0604020202020204" pitchFamily="34" charset="0"/>
              </a:defRPr>
            </a:lvl2pPr>
            <a:lvl3pPr>
              <a:defRPr>
                <a:solidFill>
                  <a:schemeClr val="tx1">
                    <a:lumMod val="65000"/>
                    <a:lumOff val="35000"/>
                  </a:schemeClr>
                </a:solidFill>
                <a:latin typeface="Arial" panose="020B0604020202020204" pitchFamily="34" charset="0"/>
                <a:cs typeface="Arial" panose="020B0604020202020204" pitchFamily="34" charset="0"/>
              </a:defRPr>
            </a:lvl3pPr>
            <a:lvl4pPr>
              <a:defRPr>
                <a:solidFill>
                  <a:schemeClr val="tx1">
                    <a:lumMod val="65000"/>
                    <a:lumOff val="35000"/>
                  </a:schemeClr>
                </a:solidFill>
                <a:latin typeface="Arial" panose="020B0604020202020204" pitchFamily="34" charset="0"/>
                <a:cs typeface="Arial" panose="020B0604020202020204" pitchFamily="34" charset="0"/>
              </a:defRPr>
            </a:lvl4pPr>
            <a:lvl5pPr>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579769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763624D-2D64-4326-B42C-B6C857663422}" type="datetimeFigureOut">
              <a:rPr lang="en-CA" smtClean="0"/>
              <a:t>2024-08-29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05161A0-0E6A-4BED-9027-1915FC7FE8F8}" type="slidenum">
              <a:rPr lang="en-CA" smtClean="0"/>
              <a:t>‹#›</a:t>
            </a:fld>
            <a:endParaRPr lang="en-CA" dirty="0"/>
          </a:p>
        </p:txBody>
      </p:sp>
    </p:spTree>
    <p:extLst>
      <p:ext uri="{BB962C8B-B14F-4D97-AF65-F5344CB8AC3E}">
        <p14:creationId xmlns:p14="http://schemas.microsoft.com/office/powerpoint/2010/main" val="1910732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8"/>
            <a:ext cx="78867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hasCustomPrompt="1"/>
          </p:nvPr>
        </p:nvSpPr>
        <p:spPr>
          <a:xfrm>
            <a:off x="623888" y="4589463"/>
            <a:ext cx="7886700" cy="639737"/>
          </a:xfrm>
        </p:spPr>
        <p:txBody>
          <a:bodyPr/>
          <a:lstStyle>
            <a:lvl1pPr marL="0" indent="0">
              <a:buNone/>
              <a:defRPr sz="2400" b="1">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63624D-2D64-4326-B42C-B6C857663422}" type="datetimeFigureOut">
              <a:rPr lang="en-CA" smtClean="0"/>
              <a:t>2024-08-29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05161A0-0E6A-4BED-9027-1915FC7FE8F8}" type="slidenum">
              <a:rPr lang="en-CA" smtClean="0"/>
              <a:t>‹#›</a:t>
            </a:fld>
            <a:endParaRPr lang="en-CA" dirty="0"/>
          </a:p>
        </p:txBody>
      </p:sp>
    </p:spTree>
    <p:extLst>
      <p:ext uri="{BB962C8B-B14F-4D97-AF65-F5344CB8AC3E}">
        <p14:creationId xmlns:p14="http://schemas.microsoft.com/office/powerpoint/2010/main" val="819502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28650" y="1825625"/>
            <a:ext cx="3867150" cy="38356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825625"/>
            <a:ext cx="3867150" cy="38356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8763624D-2D64-4326-B42C-B6C857663422}" type="datetimeFigureOut">
              <a:rPr lang="en-CA" smtClean="0"/>
              <a:t>2024-08-29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05161A0-0E6A-4BED-9027-1915FC7FE8F8}" type="slidenum">
              <a:rPr lang="en-CA" smtClean="0"/>
              <a:t>‹#›</a:t>
            </a:fld>
            <a:endParaRPr lang="en-CA" dirty="0"/>
          </a:p>
        </p:txBody>
      </p:sp>
    </p:spTree>
    <p:extLst>
      <p:ext uri="{BB962C8B-B14F-4D97-AF65-F5344CB8AC3E}">
        <p14:creationId xmlns:p14="http://schemas.microsoft.com/office/powerpoint/2010/main" val="2765050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365125"/>
            <a:ext cx="7886700" cy="1325563"/>
          </a:xfrm>
        </p:spPr>
        <p:txBody>
          <a:bodyPr/>
          <a:lstStyle/>
          <a:p>
            <a:r>
              <a:rPr lang="en-US"/>
              <a:t>CLICK TO EDIT MASTER TITLE STYLE</a:t>
            </a:r>
            <a:endParaRPr lang="en-CA"/>
          </a:p>
        </p:txBody>
      </p:sp>
      <p:sp>
        <p:nvSpPr>
          <p:cNvPr id="3" name="Text Placeholder 2"/>
          <p:cNvSpPr>
            <a:spLocks noGrp="1"/>
          </p:cNvSpPr>
          <p:nvPr>
            <p:ph type="body" idx="1" hasCustomPrompt="1"/>
          </p:nvPr>
        </p:nvSpPr>
        <p:spPr>
          <a:xfrm>
            <a:off x="630238" y="1681163"/>
            <a:ext cx="386873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hasCustomPrompt="1"/>
          </p:nvPr>
        </p:nvSpPr>
        <p:spPr>
          <a:xfrm>
            <a:off x="4629150" y="1681163"/>
            <a:ext cx="38877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8763624D-2D64-4326-B42C-B6C857663422}" type="datetimeFigureOut">
              <a:rPr lang="en-CA" smtClean="0"/>
              <a:t>2024-08-29</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305161A0-0E6A-4BED-9027-1915FC7FE8F8}" type="slidenum">
              <a:rPr lang="en-CA" smtClean="0"/>
              <a:t>‹#›</a:t>
            </a:fld>
            <a:endParaRPr lang="en-CA" dirty="0"/>
          </a:p>
        </p:txBody>
      </p:sp>
    </p:spTree>
    <p:extLst>
      <p:ext uri="{BB962C8B-B14F-4D97-AF65-F5344CB8AC3E}">
        <p14:creationId xmlns:p14="http://schemas.microsoft.com/office/powerpoint/2010/main" val="3720727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8763624D-2D64-4326-B42C-B6C857663422}" type="datetimeFigureOut">
              <a:rPr lang="en-CA" smtClean="0"/>
              <a:t>2024-08-29</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305161A0-0E6A-4BED-9027-1915FC7FE8F8}" type="slidenum">
              <a:rPr lang="en-CA" smtClean="0"/>
              <a:t>‹#›</a:t>
            </a:fld>
            <a:endParaRPr lang="en-CA" dirty="0"/>
          </a:p>
        </p:txBody>
      </p:sp>
    </p:spTree>
    <p:extLst>
      <p:ext uri="{BB962C8B-B14F-4D97-AF65-F5344CB8AC3E}">
        <p14:creationId xmlns:p14="http://schemas.microsoft.com/office/powerpoint/2010/main" val="3721728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63624D-2D64-4326-B42C-B6C857663422}" type="datetimeFigureOut">
              <a:rPr lang="en-CA" smtClean="0"/>
              <a:t>2024-08-29</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305161A0-0E6A-4BED-9027-1915FC7FE8F8}" type="slidenum">
              <a:rPr lang="en-CA" smtClean="0"/>
              <a:t>‹#›</a:t>
            </a:fld>
            <a:endParaRPr lang="en-CA" dirty="0"/>
          </a:p>
        </p:txBody>
      </p:sp>
    </p:spTree>
    <p:extLst>
      <p:ext uri="{BB962C8B-B14F-4D97-AF65-F5344CB8AC3E}">
        <p14:creationId xmlns:p14="http://schemas.microsoft.com/office/powerpoint/2010/main" val="3689101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63624D-2D64-4326-B42C-B6C857663422}" type="datetimeFigureOut">
              <a:rPr lang="en-CA" smtClean="0"/>
              <a:t>2024-08-29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05161A0-0E6A-4BED-9027-1915FC7FE8F8}" type="slidenum">
              <a:rPr lang="en-CA" smtClean="0"/>
              <a:t>‹#›</a:t>
            </a:fld>
            <a:endParaRPr lang="en-CA" dirty="0"/>
          </a:p>
        </p:txBody>
      </p:sp>
    </p:spTree>
    <p:extLst>
      <p:ext uri="{BB962C8B-B14F-4D97-AF65-F5344CB8AC3E}">
        <p14:creationId xmlns:p14="http://schemas.microsoft.com/office/powerpoint/2010/main" val="1956594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baseline="0"/>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037ADB-4FB9-482D-A1A4-E1F489B212F5}" type="datetimeFigureOut">
              <a:rPr lang="en-US" smtClean="0"/>
              <a:t>8/29/2024</a:t>
            </a:fld>
            <a:endParaRPr lang="en-US" dirty="0"/>
          </a:p>
        </p:txBody>
      </p:sp>
      <p:sp>
        <p:nvSpPr>
          <p:cNvPr id="6" name="Slide Number Placeholder 5"/>
          <p:cNvSpPr>
            <a:spLocks noGrp="1"/>
          </p:cNvSpPr>
          <p:nvPr>
            <p:ph type="sldNum" sz="quarter" idx="12"/>
          </p:nvPr>
        </p:nvSpPr>
        <p:spPr/>
        <p:txBody>
          <a:bodyPr/>
          <a:lstStyle/>
          <a:p>
            <a:fld id="{5CE84AB2-A68C-446D-B258-F807154688F9}"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63624D-2D64-4326-B42C-B6C857663422}" type="datetimeFigureOut">
              <a:rPr lang="en-CA" smtClean="0"/>
              <a:t>2024-08-29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05161A0-0E6A-4BED-9027-1915FC7FE8F8}" type="slidenum">
              <a:rPr lang="en-CA" smtClean="0"/>
              <a:t>‹#›</a:t>
            </a:fld>
            <a:endParaRPr lang="en-CA" dirty="0"/>
          </a:p>
        </p:txBody>
      </p:sp>
    </p:spTree>
    <p:extLst>
      <p:ext uri="{BB962C8B-B14F-4D97-AF65-F5344CB8AC3E}">
        <p14:creationId xmlns:p14="http://schemas.microsoft.com/office/powerpoint/2010/main" val="1118118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763624D-2D64-4326-B42C-B6C857663422}" type="datetimeFigureOut">
              <a:rPr lang="en-CA" smtClean="0"/>
              <a:t>2024-08-29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05161A0-0E6A-4BED-9027-1915FC7FE8F8}" type="slidenum">
              <a:rPr lang="en-CA" smtClean="0"/>
              <a:t>‹#›</a:t>
            </a:fld>
            <a:endParaRPr lang="en-CA" dirty="0"/>
          </a:p>
        </p:txBody>
      </p:sp>
    </p:spTree>
    <p:extLst>
      <p:ext uri="{BB962C8B-B14F-4D97-AF65-F5344CB8AC3E}">
        <p14:creationId xmlns:p14="http://schemas.microsoft.com/office/powerpoint/2010/main" val="1879840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763624D-2D64-4326-B42C-B6C857663422}" type="datetimeFigureOut">
              <a:rPr lang="en-CA" smtClean="0"/>
              <a:t>2024-08-29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05161A0-0E6A-4BED-9027-1915FC7FE8F8}" type="slidenum">
              <a:rPr lang="en-CA" smtClean="0"/>
              <a:t>‹#›</a:t>
            </a:fld>
            <a:endParaRPr lang="en-CA" dirty="0"/>
          </a:p>
        </p:txBody>
      </p:sp>
    </p:spTree>
    <p:extLst>
      <p:ext uri="{BB962C8B-B14F-4D97-AF65-F5344CB8AC3E}">
        <p14:creationId xmlns:p14="http://schemas.microsoft.com/office/powerpoint/2010/main" val="6907211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stretch>
            <a:fillRect/>
          </a:stretch>
        </p:blipFill>
        <p:spPr>
          <a:xfrm>
            <a:off x="-397" y="-297"/>
            <a:ext cx="9144793" cy="6858594"/>
          </a:xfrm>
          <a:prstGeom prst="rect">
            <a:avLst/>
          </a:prstGeom>
        </p:spPr>
      </p:pic>
      <p:sp>
        <p:nvSpPr>
          <p:cNvPr id="2" name="Title 1"/>
          <p:cNvSpPr>
            <a:spLocks noGrp="1"/>
          </p:cNvSpPr>
          <p:nvPr>
            <p:ph type="ctrTitle" hasCustomPrompt="1"/>
          </p:nvPr>
        </p:nvSpPr>
        <p:spPr>
          <a:xfrm>
            <a:off x="539552" y="188640"/>
            <a:ext cx="8064896" cy="980728"/>
          </a:xfrm>
        </p:spPr>
        <p:txBody>
          <a:bodyPr anchor="b">
            <a:noAutofit/>
          </a:bodyPr>
          <a:lstStyle>
            <a:lvl1pPr algn="l">
              <a:defRPr sz="32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CA"/>
          </a:p>
        </p:txBody>
      </p:sp>
      <p:sp>
        <p:nvSpPr>
          <p:cNvPr id="3" name="Subtitle 2"/>
          <p:cNvSpPr>
            <a:spLocks noGrp="1"/>
          </p:cNvSpPr>
          <p:nvPr>
            <p:ph type="subTitle" idx="1" hasCustomPrompt="1"/>
          </p:nvPr>
        </p:nvSpPr>
        <p:spPr>
          <a:xfrm>
            <a:off x="539552" y="1916832"/>
            <a:ext cx="8136904" cy="432048"/>
          </a:xfrm>
        </p:spPr>
        <p:txBody>
          <a:bodyPr>
            <a:noAutofit/>
          </a:bodyPr>
          <a:lstStyle>
            <a:lvl1pPr marL="0" indent="0" algn="l">
              <a:buNone/>
              <a:defRPr sz="2800" b="1">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8" name="Text Placeholder 2"/>
          <p:cNvSpPr>
            <a:spLocks noGrp="1"/>
          </p:cNvSpPr>
          <p:nvPr>
            <p:ph idx="10"/>
          </p:nvPr>
        </p:nvSpPr>
        <p:spPr>
          <a:xfrm>
            <a:off x="539552" y="2636912"/>
            <a:ext cx="8136904" cy="3096344"/>
          </a:xfrm>
          <a:prstGeom prst="rect">
            <a:avLst/>
          </a:prstGeom>
        </p:spPr>
        <p:txBody>
          <a:bodyPr vert="horz" lIns="91440" tIns="45720" rIns="91440" bIns="45720" rtlCol="0">
            <a:normAutofit/>
          </a:bodyPr>
          <a:lstStyle>
            <a:lvl1pPr>
              <a:defRPr>
                <a:solidFill>
                  <a:schemeClr val="tx1">
                    <a:lumMod val="65000"/>
                    <a:lumOff val="35000"/>
                  </a:schemeClr>
                </a:solidFill>
                <a:latin typeface="Arial" panose="020B0604020202020204" pitchFamily="34" charset="0"/>
                <a:cs typeface="Arial" panose="020B0604020202020204" pitchFamily="34" charset="0"/>
              </a:defRPr>
            </a:lvl1pPr>
            <a:lvl2pPr>
              <a:defRPr>
                <a:solidFill>
                  <a:schemeClr val="tx1">
                    <a:lumMod val="65000"/>
                    <a:lumOff val="35000"/>
                  </a:schemeClr>
                </a:solidFill>
                <a:latin typeface="Arial" panose="020B0604020202020204" pitchFamily="34" charset="0"/>
                <a:cs typeface="Arial" panose="020B0604020202020204" pitchFamily="34" charset="0"/>
              </a:defRPr>
            </a:lvl2pPr>
            <a:lvl3pPr>
              <a:defRPr>
                <a:solidFill>
                  <a:schemeClr val="tx1">
                    <a:lumMod val="65000"/>
                    <a:lumOff val="35000"/>
                  </a:schemeClr>
                </a:solidFill>
                <a:latin typeface="Arial" panose="020B0604020202020204" pitchFamily="34" charset="0"/>
                <a:cs typeface="Arial" panose="020B0604020202020204" pitchFamily="34" charset="0"/>
              </a:defRPr>
            </a:lvl3pPr>
            <a:lvl4pPr>
              <a:defRPr>
                <a:solidFill>
                  <a:schemeClr val="tx1">
                    <a:lumMod val="65000"/>
                    <a:lumOff val="35000"/>
                  </a:schemeClr>
                </a:solidFill>
                <a:latin typeface="Arial" panose="020B0604020202020204" pitchFamily="34" charset="0"/>
                <a:cs typeface="Arial" panose="020B0604020202020204" pitchFamily="34" charset="0"/>
              </a:defRPr>
            </a:lvl4pPr>
            <a:lvl5pPr>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5304915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763624D-2D64-4326-B42C-B6C857663422}" type="datetimeFigureOut">
              <a:rPr lang="en-CA" smtClean="0"/>
              <a:t>2024-08-29</a:t>
            </a:fld>
            <a:endParaRPr lang="en-CA" dirty="0"/>
          </a:p>
        </p:txBody>
      </p:sp>
      <p:pic>
        <p:nvPicPr>
          <p:cNvPr id="7" name="Picture 6"/>
          <p:cNvPicPr>
            <a:picLocks noChangeAspect="1"/>
          </p:cNvPicPr>
          <p:nvPr userDrawn="1"/>
        </p:nvPicPr>
        <p:blipFill>
          <a:blip r:embed="rId2"/>
          <a:stretch>
            <a:fillRect/>
          </a:stretch>
        </p:blipFill>
        <p:spPr>
          <a:xfrm>
            <a:off x="0" y="0"/>
            <a:ext cx="3084843" cy="365792"/>
          </a:xfrm>
          <a:prstGeom prst="rect">
            <a:avLst/>
          </a:prstGeom>
        </p:spPr>
      </p:pic>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05161A0-0E6A-4BED-9027-1915FC7FE8F8}" type="slidenum">
              <a:rPr lang="en-CA" smtClean="0"/>
              <a:t>‹#›</a:t>
            </a:fld>
            <a:endParaRPr lang="en-CA" dirty="0"/>
          </a:p>
        </p:txBody>
      </p:sp>
    </p:spTree>
    <p:extLst>
      <p:ext uri="{BB962C8B-B14F-4D97-AF65-F5344CB8AC3E}">
        <p14:creationId xmlns:p14="http://schemas.microsoft.com/office/powerpoint/2010/main" val="34107739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8"/>
            <a:ext cx="78867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hasCustomPrompt="1"/>
          </p:nvPr>
        </p:nvSpPr>
        <p:spPr>
          <a:xfrm>
            <a:off x="623888" y="4589463"/>
            <a:ext cx="7886700" cy="639737"/>
          </a:xfrm>
        </p:spPr>
        <p:txBody>
          <a:bodyPr/>
          <a:lstStyle>
            <a:lvl1pPr marL="0" indent="0">
              <a:buNone/>
              <a:defRPr sz="2400" b="1">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63624D-2D64-4326-B42C-B6C857663422}" type="datetimeFigureOut">
              <a:rPr lang="en-CA" smtClean="0"/>
              <a:t>2024-08-29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05161A0-0E6A-4BED-9027-1915FC7FE8F8}" type="slidenum">
              <a:rPr lang="en-CA" smtClean="0"/>
              <a:t>‹#›</a:t>
            </a:fld>
            <a:endParaRPr lang="en-CA" dirty="0"/>
          </a:p>
        </p:txBody>
      </p:sp>
    </p:spTree>
    <p:extLst>
      <p:ext uri="{BB962C8B-B14F-4D97-AF65-F5344CB8AC3E}">
        <p14:creationId xmlns:p14="http://schemas.microsoft.com/office/powerpoint/2010/main" val="27556483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28650" y="1825625"/>
            <a:ext cx="3867150" cy="38356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825625"/>
            <a:ext cx="3867150" cy="38356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8763624D-2D64-4326-B42C-B6C857663422}" type="datetimeFigureOut">
              <a:rPr lang="en-CA" smtClean="0"/>
              <a:t>2024-08-29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05161A0-0E6A-4BED-9027-1915FC7FE8F8}" type="slidenum">
              <a:rPr lang="en-CA" smtClean="0"/>
              <a:t>‹#›</a:t>
            </a:fld>
            <a:endParaRPr lang="en-CA" dirty="0"/>
          </a:p>
        </p:txBody>
      </p:sp>
    </p:spTree>
    <p:extLst>
      <p:ext uri="{BB962C8B-B14F-4D97-AF65-F5344CB8AC3E}">
        <p14:creationId xmlns:p14="http://schemas.microsoft.com/office/powerpoint/2010/main" val="15110297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365125"/>
            <a:ext cx="7886700" cy="1325563"/>
          </a:xfrm>
        </p:spPr>
        <p:txBody>
          <a:bodyPr/>
          <a:lstStyle/>
          <a:p>
            <a:r>
              <a:rPr lang="en-US"/>
              <a:t>CLICK TO EDIT MASTER TITLE STYLE</a:t>
            </a:r>
            <a:endParaRPr lang="en-CA"/>
          </a:p>
        </p:txBody>
      </p:sp>
      <p:sp>
        <p:nvSpPr>
          <p:cNvPr id="3" name="Text Placeholder 2"/>
          <p:cNvSpPr>
            <a:spLocks noGrp="1"/>
          </p:cNvSpPr>
          <p:nvPr>
            <p:ph type="body" idx="1" hasCustomPrompt="1"/>
          </p:nvPr>
        </p:nvSpPr>
        <p:spPr>
          <a:xfrm>
            <a:off x="630238" y="1681163"/>
            <a:ext cx="386873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hasCustomPrompt="1"/>
          </p:nvPr>
        </p:nvSpPr>
        <p:spPr>
          <a:xfrm>
            <a:off x="4629150" y="1681163"/>
            <a:ext cx="38877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8763624D-2D64-4326-B42C-B6C857663422}" type="datetimeFigureOut">
              <a:rPr lang="en-CA" smtClean="0"/>
              <a:t>2024-08-29</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305161A0-0E6A-4BED-9027-1915FC7FE8F8}" type="slidenum">
              <a:rPr lang="en-CA" smtClean="0"/>
              <a:t>‹#›</a:t>
            </a:fld>
            <a:endParaRPr lang="en-CA" dirty="0"/>
          </a:p>
        </p:txBody>
      </p:sp>
    </p:spTree>
    <p:extLst>
      <p:ext uri="{BB962C8B-B14F-4D97-AF65-F5344CB8AC3E}">
        <p14:creationId xmlns:p14="http://schemas.microsoft.com/office/powerpoint/2010/main" val="12230777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8763624D-2D64-4326-B42C-B6C857663422}" type="datetimeFigureOut">
              <a:rPr lang="en-CA" smtClean="0"/>
              <a:t>2024-08-29</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305161A0-0E6A-4BED-9027-1915FC7FE8F8}" type="slidenum">
              <a:rPr lang="en-CA" smtClean="0"/>
              <a:t>‹#›</a:t>
            </a:fld>
            <a:endParaRPr lang="en-CA" dirty="0"/>
          </a:p>
        </p:txBody>
      </p:sp>
    </p:spTree>
    <p:extLst>
      <p:ext uri="{BB962C8B-B14F-4D97-AF65-F5344CB8AC3E}">
        <p14:creationId xmlns:p14="http://schemas.microsoft.com/office/powerpoint/2010/main" val="10839081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63624D-2D64-4326-B42C-B6C857663422}" type="datetimeFigureOut">
              <a:rPr lang="en-CA" smtClean="0"/>
              <a:t>2024-08-29</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305161A0-0E6A-4BED-9027-1915FC7FE8F8}" type="slidenum">
              <a:rPr lang="en-CA" smtClean="0"/>
              <a:t>‹#›</a:t>
            </a:fld>
            <a:endParaRPr lang="en-CA" dirty="0"/>
          </a:p>
        </p:txBody>
      </p:sp>
    </p:spTree>
    <p:extLst>
      <p:ext uri="{BB962C8B-B14F-4D97-AF65-F5344CB8AC3E}">
        <p14:creationId xmlns:p14="http://schemas.microsoft.com/office/powerpoint/2010/main" val="1348732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037ADB-4FB9-482D-A1A4-E1F489B212F5}" type="datetimeFigureOut">
              <a:rPr lang="en-US" smtClean="0"/>
              <a:t>8/29/2024</a:t>
            </a:fld>
            <a:endParaRPr lang="en-US" dirty="0"/>
          </a:p>
        </p:txBody>
      </p:sp>
      <p:sp>
        <p:nvSpPr>
          <p:cNvPr id="6" name="Slide Number Placeholder 5"/>
          <p:cNvSpPr>
            <a:spLocks noGrp="1"/>
          </p:cNvSpPr>
          <p:nvPr>
            <p:ph type="sldNum" sz="quarter" idx="12"/>
          </p:nvPr>
        </p:nvSpPr>
        <p:spPr/>
        <p:txBody>
          <a:bodyPr/>
          <a:lstStyle/>
          <a:p>
            <a:fld id="{5CE84AB2-A68C-446D-B258-F807154688F9}"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63624D-2D64-4326-B42C-B6C857663422}" type="datetimeFigureOut">
              <a:rPr lang="en-CA" smtClean="0"/>
              <a:t>2024-08-29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05161A0-0E6A-4BED-9027-1915FC7FE8F8}" type="slidenum">
              <a:rPr lang="en-CA" smtClean="0"/>
              <a:t>‹#›</a:t>
            </a:fld>
            <a:endParaRPr lang="en-CA" dirty="0"/>
          </a:p>
        </p:txBody>
      </p:sp>
    </p:spTree>
    <p:extLst>
      <p:ext uri="{BB962C8B-B14F-4D97-AF65-F5344CB8AC3E}">
        <p14:creationId xmlns:p14="http://schemas.microsoft.com/office/powerpoint/2010/main" val="21833027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63624D-2D64-4326-B42C-B6C857663422}" type="datetimeFigureOut">
              <a:rPr lang="en-CA" smtClean="0"/>
              <a:t>2024-08-29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05161A0-0E6A-4BED-9027-1915FC7FE8F8}" type="slidenum">
              <a:rPr lang="en-CA" smtClean="0"/>
              <a:t>‹#›</a:t>
            </a:fld>
            <a:endParaRPr lang="en-CA" dirty="0"/>
          </a:p>
        </p:txBody>
      </p:sp>
    </p:spTree>
    <p:extLst>
      <p:ext uri="{BB962C8B-B14F-4D97-AF65-F5344CB8AC3E}">
        <p14:creationId xmlns:p14="http://schemas.microsoft.com/office/powerpoint/2010/main" val="22681686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763624D-2D64-4326-B42C-B6C857663422}" type="datetimeFigureOut">
              <a:rPr lang="en-CA" smtClean="0"/>
              <a:t>2024-08-29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05161A0-0E6A-4BED-9027-1915FC7FE8F8}" type="slidenum">
              <a:rPr lang="en-CA" smtClean="0"/>
              <a:t>‹#›</a:t>
            </a:fld>
            <a:endParaRPr lang="en-CA" dirty="0"/>
          </a:p>
        </p:txBody>
      </p:sp>
    </p:spTree>
    <p:extLst>
      <p:ext uri="{BB962C8B-B14F-4D97-AF65-F5344CB8AC3E}">
        <p14:creationId xmlns:p14="http://schemas.microsoft.com/office/powerpoint/2010/main" val="2740254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763624D-2D64-4326-B42C-B6C857663422}" type="datetimeFigureOut">
              <a:rPr lang="en-CA" smtClean="0"/>
              <a:t>2024-08-29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05161A0-0E6A-4BED-9027-1915FC7FE8F8}" type="slidenum">
              <a:rPr lang="en-CA" smtClean="0"/>
              <a:t>‹#›</a:t>
            </a:fld>
            <a:endParaRPr lang="en-CA" dirty="0"/>
          </a:p>
        </p:txBody>
      </p:sp>
    </p:spTree>
    <p:extLst>
      <p:ext uri="{BB962C8B-B14F-4D97-AF65-F5344CB8AC3E}">
        <p14:creationId xmlns:p14="http://schemas.microsoft.com/office/powerpoint/2010/main" val="254918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baseline="0"/>
            </a:lvl1p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037ADB-4FB9-482D-A1A4-E1F489B212F5}" type="datetimeFigureOut">
              <a:rPr lang="en-US" smtClean="0"/>
              <a:t>8/29/2024</a:t>
            </a:fld>
            <a:endParaRPr lang="en-US" dirty="0"/>
          </a:p>
        </p:txBody>
      </p:sp>
      <p:sp>
        <p:nvSpPr>
          <p:cNvPr id="7" name="Slide Number Placeholder 6"/>
          <p:cNvSpPr>
            <a:spLocks noGrp="1"/>
          </p:cNvSpPr>
          <p:nvPr>
            <p:ph type="sldNum" sz="quarter" idx="12"/>
          </p:nvPr>
        </p:nvSpPr>
        <p:spPr/>
        <p:txBody>
          <a:bodyPr/>
          <a:lstStyle/>
          <a:p>
            <a:fld id="{5CE84AB2-A68C-446D-B258-F807154688F9}"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baseline="0"/>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037ADB-4FB9-482D-A1A4-E1F489B212F5}" type="datetimeFigureOut">
              <a:rPr lang="en-US" smtClean="0"/>
              <a:t>8/29/2024</a:t>
            </a:fld>
            <a:endParaRPr lang="en-US" dirty="0"/>
          </a:p>
        </p:txBody>
      </p:sp>
      <p:sp>
        <p:nvSpPr>
          <p:cNvPr id="9" name="Slide Number Placeholder 8"/>
          <p:cNvSpPr>
            <a:spLocks noGrp="1"/>
          </p:cNvSpPr>
          <p:nvPr>
            <p:ph type="sldNum" sz="quarter" idx="12"/>
          </p:nvPr>
        </p:nvSpPr>
        <p:spPr/>
        <p:txBody>
          <a:bodyPr/>
          <a:lstStyle/>
          <a:p>
            <a:fld id="{5CE84AB2-A68C-446D-B258-F807154688F9}"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037ADB-4FB9-482D-A1A4-E1F489B212F5}" type="datetimeFigureOut">
              <a:rPr lang="en-US" smtClean="0"/>
              <a:t>8/29/2024</a:t>
            </a:fld>
            <a:endParaRPr lang="en-US" dirty="0"/>
          </a:p>
        </p:txBody>
      </p:sp>
      <p:sp>
        <p:nvSpPr>
          <p:cNvPr id="5" name="Slide Number Placeholder 4"/>
          <p:cNvSpPr>
            <a:spLocks noGrp="1"/>
          </p:cNvSpPr>
          <p:nvPr>
            <p:ph type="sldNum" sz="quarter" idx="12"/>
          </p:nvPr>
        </p:nvSpPr>
        <p:spPr/>
        <p:txBody>
          <a:bodyPr/>
          <a:lstStyle/>
          <a:p>
            <a:fld id="{5CE84AB2-A68C-446D-B258-F807154688F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37ADB-4FB9-482D-A1A4-E1F489B212F5}" type="datetimeFigureOut">
              <a:rPr lang="en-US" smtClean="0"/>
              <a:t>8/29/2024</a:t>
            </a:fld>
            <a:endParaRPr lang="en-US" dirty="0"/>
          </a:p>
        </p:txBody>
      </p:sp>
      <p:sp>
        <p:nvSpPr>
          <p:cNvPr id="4" name="Slide Number Placeholder 3"/>
          <p:cNvSpPr>
            <a:spLocks noGrp="1"/>
          </p:cNvSpPr>
          <p:nvPr>
            <p:ph type="sldNum" sz="quarter" idx="12"/>
          </p:nvPr>
        </p:nvSpPr>
        <p:spPr/>
        <p:txBody>
          <a:bodyPr/>
          <a:lstStyle/>
          <a:p>
            <a:fld id="{5CE84AB2-A68C-446D-B258-F807154688F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F037ADB-4FB9-482D-A1A4-E1F489B212F5}" type="datetimeFigureOut">
              <a:rPr lang="en-US" smtClean="0"/>
              <a:t>8/29/2024</a:t>
            </a:fld>
            <a:endParaRPr lang="en-US" dirty="0"/>
          </a:p>
        </p:txBody>
      </p:sp>
      <p:sp>
        <p:nvSpPr>
          <p:cNvPr id="7" name="Slide Number Placeholder 6"/>
          <p:cNvSpPr>
            <a:spLocks noGrp="1"/>
          </p:cNvSpPr>
          <p:nvPr>
            <p:ph type="sldNum" sz="quarter" idx="12"/>
          </p:nvPr>
        </p:nvSpPr>
        <p:spPr/>
        <p:txBody>
          <a:bodyPr/>
          <a:lstStyle/>
          <a:p>
            <a:fld id="{5CE84AB2-A68C-446D-B258-F807154688F9}"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normAutofit/>
          </a:bodyPr>
          <a:lstStyle>
            <a:lvl1pPr algn="l">
              <a:defRPr sz="24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F037ADB-4FB9-482D-A1A4-E1F489B212F5}" type="datetimeFigureOut">
              <a:rPr lang="en-US" smtClean="0"/>
              <a:t>8/29/2024</a:t>
            </a:fld>
            <a:endParaRPr lang="en-US" dirty="0"/>
          </a:p>
        </p:txBody>
      </p:sp>
      <p:sp>
        <p:nvSpPr>
          <p:cNvPr id="7" name="Slide Number Placeholder 6"/>
          <p:cNvSpPr>
            <a:spLocks noGrp="1"/>
          </p:cNvSpPr>
          <p:nvPr>
            <p:ph type="sldNum" sz="quarter" idx="12"/>
          </p:nvPr>
        </p:nvSpPr>
        <p:spPr/>
        <p:txBody>
          <a:bodyPr/>
          <a:lstStyle/>
          <a:p>
            <a:fld id="{5CE84AB2-A68C-446D-B258-F807154688F9}"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037ADB-4FB9-482D-A1A4-E1F489B212F5}" type="datetimeFigureOut">
              <a:rPr lang="en-US" smtClean="0"/>
              <a:t>8/29/2024</a:t>
            </a:fld>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E84AB2-A68C-446D-B258-F807154688F9}"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cap="all" baseline="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50000"/>
              <a:lumOff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8191822"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28650" y="1825625"/>
            <a:ext cx="7886700" cy="383562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28650" y="6237312"/>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8763624D-2D64-4326-B42C-B6C857663422}" type="datetimeFigureOut">
              <a:rPr lang="en-CA" smtClean="0"/>
              <a:pPr/>
              <a:t>2024-08-29</a:t>
            </a:fld>
            <a:endParaRPr lang="en-CA" dirty="0"/>
          </a:p>
        </p:txBody>
      </p:sp>
      <p:sp>
        <p:nvSpPr>
          <p:cNvPr id="5" name="Footer Placeholder 4"/>
          <p:cNvSpPr>
            <a:spLocks noGrp="1"/>
          </p:cNvSpPr>
          <p:nvPr>
            <p:ph type="ftr" sz="quarter" idx="3"/>
          </p:nvPr>
        </p:nvSpPr>
        <p:spPr>
          <a:xfrm>
            <a:off x="3028950" y="6237312"/>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CA" dirty="0"/>
          </a:p>
        </p:txBody>
      </p:sp>
      <p:sp>
        <p:nvSpPr>
          <p:cNvPr id="6" name="Slide Number Placeholder 5"/>
          <p:cNvSpPr>
            <a:spLocks noGrp="1"/>
          </p:cNvSpPr>
          <p:nvPr>
            <p:ph type="sldNum" sz="quarter" idx="4"/>
          </p:nvPr>
        </p:nvSpPr>
        <p:spPr>
          <a:xfrm>
            <a:off x="6457950" y="6237312"/>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05161A0-0E6A-4BED-9027-1915FC7FE8F8}" type="slidenum">
              <a:rPr lang="en-CA" smtClean="0"/>
              <a:pPr/>
              <a:t>‹#›</a:t>
            </a:fld>
            <a:endParaRPr lang="en-CA" dirty="0"/>
          </a:p>
        </p:txBody>
      </p:sp>
    </p:spTree>
    <p:extLst>
      <p:ext uri="{BB962C8B-B14F-4D97-AF65-F5344CB8AC3E}">
        <p14:creationId xmlns:p14="http://schemas.microsoft.com/office/powerpoint/2010/main" val="31821617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chemeClr val="tx1">
              <a:lumMod val="65000"/>
              <a:lumOff val="3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8191822"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28650" y="1825625"/>
            <a:ext cx="7886700" cy="383562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28650" y="6237312"/>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8763624D-2D64-4326-B42C-B6C857663422}" type="datetimeFigureOut">
              <a:rPr lang="en-CA" smtClean="0"/>
              <a:pPr/>
              <a:t>2024-08-29</a:t>
            </a:fld>
            <a:endParaRPr lang="en-CA" dirty="0"/>
          </a:p>
        </p:txBody>
      </p:sp>
      <p:sp>
        <p:nvSpPr>
          <p:cNvPr id="5" name="Footer Placeholder 4"/>
          <p:cNvSpPr>
            <a:spLocks noGrp="1"/>
          </p:cNvSpPr>
          <p:nvPr>
            <p:ph type="ftr" sz="quarter" idx="3"/>
          </p:nvPr>
        </p:nvSpPr>
        <p:spPr>
          <a:xfrm>
            <a:off x="3028950" y="6237312"/>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CA" dirty="0"/>
          </a:p>
        </p:txBody>
      </p:sp>
      <p:sp>
        <p:nvSpPr>
          <p:cNvPr id="6" name="Slide Number Placeholder 5"/>
          <p:cNvSpPr>
            <a:spLocks noGrp="1"/>
          </p:cNvSpPr>
          <p:nvPr>
            <p:ph type="sldNum" sz="quarter" idx="4"/>
          </p:nvPr>
        </p:nvSpPr>
        <p:spPr>
          <a:xfrm>
            <a:off x="6457950" y="6237312"/>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05161A0-0E6A-4BED-9027-1915FC7FE8F8}" type="slidenum">
              <a:rPr lang="en-CA" smtClean="0"/>
              <a:pPr/>
              <a:t>‹#›</a:t>
            </a:fld>
            <a:endParaRPr lang="en-CA" dirty="0"/>
          </a:p>
        </p:txBody>
      </p:sp>
    </p:spTree>
    <p:extLst>
      <p:ext uri="{BB962C8B-B14F-4D97-AF65-F5344CB8AC3E}">
        <p14:creationId xmlns:p14="http://schemas.microsoft.com/office/powerpoint/2010/main" val="8104332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b="1" kern="1200">
          <a:solidFill>
            <a:schemeClr val="tx1">
              <a:lumMod val="65000"/>
              <a:lumOff val="3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539" y="256972"/>
            <a:ext cx="8298922" cy="2048078"/>
          </a:xfrm>
        </p:spPr>
        <p:txBody>
          <a:bodyPr>
            <a:noAutofit/>
          </a:bodyPr>
          <a:lstStyle/>
          <a:p>
            <a:pPr algn="ctr">
              <a:spcAft>
                <a:spcPts val="1200"/>
              </a:spcAft>
            </a:pPr>
            <a:r>
              <a:rPr lang="en-US" sz="2400" cap="none" dirty="0"/>
              <a:t>Meliadine Type A Water Licence Amendment Public Hearing Presentation by Environment and Climate Change Canada</a:t>
            </a:r>
          </a:p>
        </p:txBody>
      </p:sp>
      <p:sp>
        <p:nvSpPr>
          <p:cNvPr id="5" name="TextBox 4"/>
          <p:cNvSpPr txBox="1"/>
          <p:nvPr/>
        </p:nvSpPr>
        <p:spPr>
          <a:xfrm>
            <a:off x="687264" y="4679046"/>
            <a:ext cx="3559401" cy="738664"/>
          </a:xfrm>
          <a:prstGeom prst="rect">
            <a:avLst/>
          </a:prstGeom>
          <a:noFill/>
        </p:spPr>
        <p:txBody>
          <a:bodyPr wrap="square" lIns="91440" tIns="45720" rIns="91440" bIns="45720" rtlCol="0" anchor="t">
            <a:spAutoFit/>
          </a:bodyPr>
          <a:lstStyle/>
          <a:p>
            <a:r>
              <a:rPr lang="en-CA" sz="2400" dirty="0">
                <a:solidFill>
                  <a:schemeClr val="tx1">
                    <a:tint val="75000"/>
                  </a:schemeClr>
                </a:solidFill>
              </a:rPr>
              <a:t>Sept 11-12, 2024</a:t>
            </a:r>
            <a:endParaRPr lang="en-CA" sz="2400" dirty="0">
              <a:solidFill>
                <a:schemeClr val="tx1">
                  <a:tint val="75000"/>
                </a:schemeClr>
              </a:solidFill>
              <a:cs typeface="Arial"/>
            </a:endParaRPr>
          </a:p>
          <a:p>
            <a:r>
              <a:rPr lang="en-CA" dirty="0">
                <a:solidFill>
                  <a:schemeClr val="tx1">
                    <a:tint val="75000"/>
                  </a:schemeClr>
                </a:solidFill>
                <a:cs typeface="Arial"/>
              </a:rPr>
              <a:t>Rankin Inlet, NU</a:t>
            </a:r>
          </a:p>
        </p:txBody>
      </p:sp>
      <p:sp>
        <p:nvSpPr>
          <p:cNvPr id="6" name="TextBox 5">
            <a:extLst>
              <a:ext uri="{FF2B5EF4-FFF2-40B4-BE49-F238E27FC236}">
                <a16:creationId xmlns:a16="http://schemas.microsoft.com/office/drawing/2014/main" id="{04D7E65D-5F5D-99F0-53C7-61C53C3E5428}"/>
              </a:ext>
            </a:extLst>
          </p:cNvPr>
          <p:cNvSpPr txBox="1"/>
          <p:nvPr/>
        </p:nvSpPr>
        <p:spPr>
          <a:xfrm>
            <a:off x="4283968" y="292586"/>
            <a:ext cx="1681871" cy="400110"/>
          </a:xfrm>
          <a:prstGeom prst="rect">
            <a:avLst/>
          </a:prstGeom>
          <a:solidFill>
            <a:schemeClr val="bg1"/>
          </a:solidFill>
        </p:spPr>
        <p:txBody>
          <a:bodyPr wrap="none" rtlCol="0">
            <a:spAutoFit/>
          </a:bodyPr>
          <a:lstStyle/>
          <a:p>
            <a:r>
              <a:rPr lang="iu-Cans-CA" sz="1000"/>
              <a:t>ᐊᕙᑎᓕᕆᓂᕐᒥᑦ ᐊᒻᒪ ᓯᓚᒥᒃ</a:t>
            </a:r>
          </a:p>
          <a:p>
            <a:r>
              <a:rPr lang="iu-Cans-CA" sz="1000"/>
              <a:t>ᐊᓯᔾᔨᖅᐸᓪᓕᐊᓂᕐᒧᑦ ᑲᓇᑕᒥ</a:t>
            </a:r>
            <a:endParaRPr lang="en-US" sz="1000" dirty="0"/>
          </a:p>
        </p:txBody>
      </p:sp>
      <p:sp>
        <p:nvSpPr>
          <p:cNvPr id="3" name="TextBox 2">
            <a:extLst>
              <a:ext uri="{FF2B5EF4-FFF2-40B4-BE49-F238E27FC236}">
                <a16:creationId xmlns:a16="http://schemas.microsoft.com/office/drawing/2014/main" id="{CD913B40-3CCF-087A-5411-AFEEE3EF00F6}"/>
              </a:ext>
            </a:extLst>
          </p:cNvPr>
          <p:cNvSpPr txBox="1"/>
          <p:nvPr/>
        </p:nvSpPr>
        <p:spPr>
          <a:xfrm>
            <a:off x="422539" y="1990725"/>
            <a:ext cx="8302362" cy="1200329"/>
          </a:xfrm>
          <a:prstGeom prst="rect">
            <a:avLst/>
          </a:prstGeom>
          <a:noFill/>
        </p:spPr>
        <p:txBody>
          <a:bodyPr wrap="square" rtlCol="0">
            <a:spAutoFit/>
          </a:bodyPr>
          <a:lstStyle/>
          <a:p>
            <a:pPr algn="ctr"/>
            <a:r>
              <a:rPr lang="en-ca" sz="2400" b="1" i="0" u="none" cap="none" baseline="0" dirty="0" err="1">
                <a:latin typeface="Gadugi" panose="020B0502040204020203" pitchFamily="34" charset="0"/>
                <a:ea typeface="Gadugi" panose="020B0502040204020203" pitchFamily="34" charset="0"/>
              </a:rPr>
              <a:t>ᑕᓯᕐᔪᐊᕐᒥᑦ</a:t>
            </a:r>
            <a:r>
              <a:rPr lang="en-ca" sz="2400" b="1" i="0" u="none" cap="none" baseline="0" dirty="0">
                <a:latin typeface="Gadugi" panose="020B0502040204020203" pitchFamily="34" charset="0"/>
                <a:ea typeface="Gadugi" panose="020B0502040204020203" pitchFamily="34" charset="0"/>
              </a:rPr>
              <a:t> Type A </a:t>
            </a:r>
            <a:r>
              <a:rPr lang="en-ca" sz="2400" b="1" i="0" u="none" cap="none" baseline="0" dirty="0" err="1">
                <a:latin typeface="Gadugi" panose="020B0502040204020203" pitchFamily="34" charset="0"/>
                <a:ea typeface="Gadugi" panose="020B0502040204020203" pitchFamily="34" charset="0"/>
              </a:rPr>
              <a:t>ᐃᒪᕐᒧᑦ</a:t>
            </a:r>
            <a:r>
              <a:rPr lang="en-ca" sz="2400" b="1" i="0" u="none" cap="none" baseline="0" dirty="0">
                <a:latin typeface="Gadugi" panose="020B0502040204020203" pitchFamily="34" charset="0"/>
                <a:ea typeface="Gadugi" panose="020B0502040204020203" pitchFamily="34" charset="0"/>
              </a:rPr>
              <a:t> </a:t>
            </a:r>
            <a:r>
              <a:rPr lang="en-ca" sz="2400" b="1" i="0" u="none" cap="none" baseline="0" dirty="0" err="1">
                <a:latin typeface="Gadugi" panose="020B0502040204020203" pitchFamily="34" charset="0"/>
                <a:ea typeface="Gadugi" panose="020B0502040204020203" pitchFamily="34" charset="0"/>
              </a:rPr>
              <a:t>ᓚᐃᓴᓐᓯᒥᒃ</a:t>
            </a:r>
            <a:r>
              <a:rPr lang="en-ca" sz="2400" b="1" i="0" u="none" cap="none" baseline="0" dirty="0">
                <a:latin typeface="Gadugi" panose="020B0502040204020203" pitchFamily="34" charset="0"/>
                <a:ea typeface="Gadugi" panose="020B0502040204020203" pitchFamily="34" charset="0"/>
              </a:rPr>
              <a:t> </a:t>
            </a:r>
            <a:r>
              <a:rPr lang="en-ca" sz="2400" b="1" i="0" u="none" cap="none" baseline="0" dirty="0" err="1">
                <a:latin typeface="Gadugi" panose="020B0502040204020203" pitchFamily="34" charset="0"/>
                <a:ea typeface="Gadugi" panose="020B0502040204020203" pitchFamily="34" charset="0"/>
              </a:rPr>
              <a:t>ᐋᖅᕿᒋᐊᖅᓯᓂᕐᒧᑦ</a:t>
            </a:r>
            <a:r>
              <a:rPr lang="en-ca" sz="2400" b="1" i="0" u="none" cap="none" baseline="0" dirty="0">
                <a:latin typeface="Gadugi" panose="020B0502040204020203" pitchFamily="34" charset="0"/>
                <a:ea typeface="Gadugi" panose="020B0502040204020203" pitchFamily="34" charset="0"/>
              </a:rPr>
              <a:t> </a:t>
            </a:r>
            <a:r>
              <a:rPr lang="en-ca" sz="2400" b="1" i="0" u="none" cap="none" baseline="0" dirty="0" err="1">
                <a:latin typeface="Gadugi" panose="020B0502040204020203" pitchFamily="34" charset="0"/>
                <a:ea typeface="Gadugi" panose="020B0502040204020203" pitchFamily="34" charset="0"/>
              </a:rPr>
              <a:t>ᑭᑐᑐᐃᓐᓇᓂᒃ</a:t>
            </a:r>
            <a:r>
              <a:rPr lang="en-ca" sz="2400" b="1" i="0" u="none" cap="none" baseline="0" dirty="0">
                <a:latin typeface="Gadugi" panose="020B0502040204020203" pitchFamily="34" charset="0"/>
                <a:ea typeface="Gadugi" panose="020B0502040204020203" pitchFamily="34" charset="0"/>
              </a:rPr>
              <a:t> </a:t>
            </a:r>
            <a:r>
              <a:rPr lang="en-ca" sz="2400" b="1" i="0" u="none" cap="none" baseline="0" dirty="0" err="1">
                <a:latin typeface="Gadugi" panose="020B0502040204020203" pitchFamily="34" charset="0"/>
                <a:ea typeface="Gadugi" panose="020B0502040204020203" pitchFamily="34" charset="0"/>
              </a:rPr>
              <a:t>ᑲᑎᒪᑎᑦᑎᓂᕐᒥᑦ</a:t>
            </a:r>
            <a:r>
              <a:rPr lang="en-ca" sz="2400" b="1" i="0" u="none" cap="none" baseline="0" dirty="0">
                <a:latin typeface="Gadugi" panose="020B0502040204020203" pitchFamily="34" charset="0"/>
                <a:ea typeface="Gadugi" panose="020B0502040204020203" pitchFamily="34" charset="0"/>
              </a:rPr>
              <a:t> </a:t>
            </a:r>
            <a:r>
              <a:rPr lang="en-ca" sz="2400" b="1" i="0" u="none" cap="none" baseline="0" dirty="0" err="1">
                <a:latin typeface="Gadugi" panose="020B0502040204020203" pitchFamily="34" charset="0"/>
                <a:ea typeface="Gadugi" panose="020B0502040204020203" pitchFamily="34" charset="0"/>
              </a:rPr>
              <a:t>ᑕᑯᔭᒃᓴᐅᑎᖓᑦ</a:t>
            </a:r>
            <a:r>
              <a:rPr lang="en-ca" sz="2400" b="1" i="0" u="none" cap="none" baseline="0" dirty="0">
                <a:latin typeface="Gadugi" panose="020B0502040204020203" pitchFamily="34" charset="0"/>
                <a:ea typeface="Gadugi" panose="020B0502040204020203" pitchFamily="34" charset="0"/>
              </a:rPr>
              <a:t> </a:t>
            </a:r>
            <a:r>
              <a:rPr lang="en-ca" sz="2400" b="1" i="0" u="none" cap="none" baseline="0" dirty="0" err="1">
                <a:latin typeface="Gadugi" panose="020B0502040204020203" pitchFamily="34" charset="0"/>
                <a:ea typeface="Gadugi" panose="020B0502040204020203" pitchFamily="34" charset="0"/>
              </a:rPr>
              <a:t>ᑲᓇᑕᒥᑦ</a:t>
            </a:r>
            <a:r>
              <a:rPr lang="en-ca" sz="2400" b="1" i="0" u="none" cap="none" baseline="0" dirty="0">
                <a:latin typeface="Gadugi" panose="020B0502040204020203" pitchFamily="34" charset="0"/>
                <a:ea typeface="Gadugi" panose="020B0502040204020203" pitchFamily="34" charset="0"/>
              </a:rPr>
              <a:t> </a:t>
            </a:r>
            <a:r>
              <a:rPr lang="en-ca" sz="2400" b="1" i="0" u="none" cap="none" baseline="0" dirty="0" err="1">
                <a:latin typeface="Gadugi" panose="020B0502040204020203" pitchFamily="34" charset="0"/>
                <a:ea typeface="Gadugi" panose="020B0502040204020203" pitchFamily="34" charset="0"/>
              </a:rPr>
              <a:t>ᐊᕙᑎᓕᕆᔨᒃᑯᑦ</a:t>
            </a:r>
            <a:r>
              <a:rPr lang="en-ca" sz="2400" b="1" i="0" u="none" cap="none" baseline="0" dirty="0">
                <a:latin typeface="Gadugi" panose="020B0502040204020203" pitchFamily="34" charset="0"/>
                <a:ea typeface="Gadugi" panose="020B0502040204020203" pitchFamily="34" charset="0"/>
              </a:rPr>
              <a:t> </a:t>
            </a:r>
            <a:r>
              <a:rPr lang="en-ca" sz="2400" b="1" i="0" u="none" cap="none" baseline="0" dirty="0" err="1">
                <a:latin typeface="Gadugi" panose="020B0502040204020203" pitchFamily="34" charset="0"/>
                <a:ea typeface="Gadugi" panose="020B0502040204020203" pitchFamily="34" charset="0"/>
              </a:rPr>
              <a:t>ᐊᒻᒪᓗ</a:t>
            </a:r>
            <a:r>
              <a:rPr lang="en-ca" sz="2400" b="1" i="0" u="none" cap="none" baseline="0" dirty="0">
                <a:latin typeface="Gadugi" panose="020B0502040204020203" pitchFamily="34" charset="0"/>
                <a:ea typeface="Gadugi" panose="020B0502040204020203" pitchFamily="34" charset="0"/>
              </a:rPr>
              <a:t> </a:t>
            </a:r>
            <a:r>
              <a:rPr lang="en-ca" sz="2400" b="1" i="0" u="none" cap="none" baseline="0" dirty="0" err="1">
                <a:latin typeface="Gadugi" panose="020B0502040204020203" pitchFamily="34" charset="0"/>
                <a:ea typeface="Gadugi" panose="020B0502040204020203" pitchFamily="34" charset="0"/>
              </a:rPr>
              <a:t>ᓯᓚᐅᑉ</a:t>
            </a:r>
            <a:r>
              <a:rPr lang="en-ca" sz="2400" b="1" i="0" u="none" cap="none" baseline="0" dirty="0">
                <a:latin typeface="Gadugi" panose="020B0502040204020203" pitchFamily="34" charset="0"/>
                <a:ea typeface="Gadugi" panose="020B0502040204020203" pitchFamily="34" charset="0"/>
              </a:rPr>
              <a:t> </a:t>
            </a:r>
            <a:r>
              <a:rPr lang="en-ca" sz="2400" b="1" i="0" u="none" cap="none" baseline="0" dirty="0" err="1">
                <a:latin typeface="Gadugi" panose="020B0502040204020203" pitchFamily="34" charset="0"/>
                <a:ea typeface="Gadugi" panose="020B0502040204020203" pitchFamily="34" charset="0"/>
              </a:rPr>
              <a:t>ᐊᓯᔾᔨᖅᐸᓪᓕᐊᔪᓕᕆᒃᑯᑦ</a:t>
            </a:r>
            <a:r>
              <a:rPr lang="en-ca" sz="2400" b="1" i="0" u="none" cap="none" baseline="0" dirty="0">
                <a:latin typeface="Gadugi" panose="020B0502040204020203" pitchFamily="34" charset="0"/>
                <a:ea typeface="Gadugi" panose="020B0502040204020203" pitchFamily="34" charset="0"/>
              </a:rPr>
              <a:t> (ECCC</a:t>
            </a:r>
            <a:r>
              <a:rPr lang="en-ca" sz="2400" b="1" i="0" u="none" cap="none" baseline="0" dirty="0"/>
              <a:t>)</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88640"/>
            <a:ext cx="8208912" cy="980728"/>
          </a:xfrm>
        </p:spPr>
        <p:txBody>
          <a:bodyPr/>
          <a:lstStyle/>
          <a:p>
            <a:pPr algn="ctr"/>
            <a:r>
              <a:rPr lang="en-CA" sz="4000"/>
              <a:t>Thank You     </a:t>
            </a:r>
            <a:r>
              <a:rPr lang="iu-Cans-CA" sz="4000"/>
              <a:t>ᒪᑦᓇ / ᓇᑯᕐᒦᒃ</a:t>
            </a:r>
            <a:endParaRPr lang="en-CA" sz="4000">
              <a:solidFill>
                <a:srgbClr val="FF0000"/>
              </a:solidFill>
            </a:endParaRPr>
          </a:p>
        </p:txBody>
      </p:sp>
      <p:pic>
        <p:nvPicPr>
          <p:cNvPr id="7" name="Content Placeholder 5">
            <a:extLst>
              <a:ext uri="{FF2B5EF4-FFF2-40B4-BE49-F238E27FC236}">
                <a16:creationId xmlns:a16="http://schemas.microsoft.com/office/drawing/2014/main" id="{A41488CB-D8BE-0460-381C-7D5D0A117514}"/>
              </a:ext>
              <a:ext uri="{C183D7F6-B498-43B3-948B-1728B52AA6E4}">
                <adec:decorative xmlns:adec="http://schemas.microsoft.com/office/drawing/2017/decorative" val="1"/>
              </a:ext>
            </a:extLst>
          </p:cNvPr>
          <p:cNvPicPr>
            <a:picLocks noGrp="1" noChangeAspect="1"/>
          </p:cNvPicPr>
          <p:nvPr/>
        </p:nvPicPr>
        <p:blipFill rotWithShape="1">
          <a:blip r:embed="rId3" cstate="print">
            <a:extLst>
              <a:ext uri="{28A0092B-C50C-407E-A947-70E740481C1C}">
                <a14:useLocalDpi xmlns:a14="http://schemas.microsoft.com/office/drawing/2010/main" val="0"/>
              </a:ext>
            </a:extLst>
          </a:blip>
          <a:srcRect t="22831" b="7455"/>
          <a:stretch/>
        </p:blipFill>
        <p:spPr>
          <a:xfrm>
            <a:off x="251702" y="1738979"/>
            <a:ext cx="8640596" cy="4032448"/>
          </a:xfrm>
          <a:prstGeom prst="rect">
            <a:avLst/>
          </a:prstGeom>
        </p:spPr>
      </p:pic>
      <p:sp>
        <p:nvSpPr>
          <p:cNvPr id="3" name="TextBox 2">
            <a:extLst>
              <a:ext uri="{FF2B5EF4-FFF2-40B4-BE49-F238E27FC236}">
                <a16:creationId xmlns:a16="http://schemas.microsoft.com/office/drawing/2014/main" id="{0C71D9D8-D9A2-171A-9083-1C36247B50B6}"/>
              </a:ext>
            </a:extLst>
          </p:cNvPr>
          <p:cNvSpPr txBox="1"/>
          <p:nvPr/>
        </p:nvSpPr>
        <p:spPr>
          <a:xfrm>
            <a:off x="4086744" y="6209293"/>
            <a:ext cx="1526380" cy="400110"/>
          </a:xfrm>
          <a:prstGeom prst="rect">
            <a:avLst/>
          </a:prstGeom>
          <a:solidFill>
            <a:schemeClr val="bg1"/>
          </a:solidFill>
        </p:spPr>
        <p:txBody>
          <a:bodyPr wrap="none" rtlCol="0">
            <a:spAutoFit/>
          </a:bodyPr>
          <a:lstStyle/>
          <a:p>
            <a:r>
              <a:rPr lang="iu-Cans-CA" sz="1000">
                <a:latin typeface="Gadugi" panose="020B0502040204020203" pitchFamily="34" charset="0"/>
                <a:ea typeface="Gadugi" panose="020B0502040204020203" pitchFamily="34" charset="0"/>
              </a:rPr>
              <a:t>ᐊᕙᑎᓕᕆᓂᕐᒥᑦ ᐊᒻᒪ ᓯᓚᒥᒃ</a:t>
            </a:r>
          </a:p>
          <a:p>
            <a:r>
              <a:rPr lang="iu-Cans-CA" sz="1000">
                <a:latin typeface="Gadugi" panose="020B0502040204020203" pitchFamily="34" charset="0"/>
                <a:ea typeface="Gadugi" panose="020B0502040204020203" pitchFamily="34" charset="0"/>
              </a:rPr>
              <a:t>ᐊᓯᔾᔨᖅᐸᓪᓕᐊᓂᕐᒧᑦ ᑲᓇᑕᒥ</a:t>
            </a:r>
            <a:endParaRPr lang="en-US" sz="1000">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3535708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3">
            <a:extLst>
              <a:ext uri="{FF2B5EF4-FFF2-40B4-BE49-F238E27FC236}">
                <a16:creationId xmlns:a16="http://schemas.microsoft.com/office/drawing/2014/main" id="{B911F0C6-D83D-F941-3ADA-0225A2E3979F}"/>
              </a:ext>
            </a:extLst>
          </p:cNvPr>
          <p:cNvGraphicFramePr>
            <a:graphicFrameLocks noGrp="1"/>
          </p:cNvGraphicFramePr>
          <p:nvPr>
            <p:ph idx="10"/>
          </p:nvPr>
        </p:nvGraphicFramePr>
        <p:xfrm>
          <a:off x="590550" y="1703619"/>
          <a:ext cx="8267699" cy="3551301"/>
        </p:xfrm>
        <a:graphic>
          <a:graphicData uri="http://schemas.openxmlformats.org/drawingml/2006/table">
            <a:tbl>
              <a:tblPr firstRow="1" bandRow="1">
                <a:tableStyleId>{16D9F66E-5EB9-4882-86FB-DCBF35E3C3E4}</a:tableStyleId>
              </a:tblPr>
              <a:tblGrid>
                <a:gridCol w="1435723">
                  <a:extLst>
                    <a:ext uri="{9D8B030D-6E8A-4147-A177-3AD203B41FA5}">
                      <a16:colId xmlns:a16="http://schemas.microsoft.com/office/drawing/2014/main" val="2886413192"/>
                    </a:ext>
                  </a:extLst>
                </a:gridCol>
                <a:gridCol w="5165102">
                  <a:extLst>
                    <a:ext uri="{9D8B030D-6E8A-4147-A177-3AD203B41FA5}">
                      <a16:colId xmlns:a16="http://schemas.microsoft.com/office/drawing/2014/main" val="2099249562"/>
                    </a:ext>
                  </a:extLst>
                </a:gridCol>
                <a:gridCol w="1666874">
                  <a:extLst>
                    <a:ext uri="{9D8B030D-6E8A-4147-A177-3AD203B41FA5}">
                      <a16:colId xmlns:a16="http://schemas.microsoft.com/office/drawing/2014/main" val="1203610620"/>
                    </a:ext>
                  </a:extLst>
                </a:gridCol>
              </a:tblGrid>
              <a:tr h="235985">
                <a:tc>
                  <a:txBody>
                    <a:bodyPr/>
                    <a:lstStyle/>
                    <a:p>
                      <a:r>
                        <a:rPr lang="en-CA" sz="1600" b="0" dirty="0">
                          <a:latin typeface="+mn-lt"/>
                        </a:rPr>
                        <a:t>ECCC-TRC-01</a:t>
                      </a:r>
                    </a:p>
                  </a:txBody>
                  <a:tcPr/>
                </a:tc>
                <a:tc>
                  <a:txBody>
                    <a:bodyPr/>
                    <a:lstStyle/>
                    <a:p>
                      <a:pPr algn="l"/>
                      <a:r>
                        <a:rPr lang="en-CA" sz="1600" b="0" dirty="0">
                          <a:latin typeface="+mn-lt"/>
                        </a:rPr>
                        <a:t>Waste Rock Classification</a:t>
                      </a:r>
                    </a:p>
                  </a:txBody>
                  <a:tcPr anchor="ctr"/>
                </a:tc>
                <a:tc>
                  <a:txBody>
                    <a:bodyPr/>
                    <a:lstStyle/>
                    <a:p>
                      <a:pPr algn="l"/>
                      <a:r>
                        <a:rPr lang="en-US" sz="1600" b="0" dirty="0">
                          <a:latin typeface="+mn-lt"/>
                        </a:rPr>
                        <a:t>Resolved</a:t>
                      </a:r>
                      <a:endParaRPr lang="en-CA" sz="1600" b="0" dirty="0">
                        <a:latin typeface="+mn-lt"/>
                      </a:endParaRPr>
                    </a:p>
                  </a:txBody>
                  <a:tcPr anchor="ctr"/>
                </a:tc>
                <a:extLst>
                  <a:ext uri="{0D108BD9-81ED-4DB2-BD59-A6C34878D82A}">
                    <a16:rowId xmlns:a16="http://schemas.microsoft.com/office/drawing/2014/main" val="3990651997"/>
                  </a:ext>
                </a:extLst>
              </a:tr>
              <a:tr h="235985">
                <a:tc>
                  <a:txBody>
                    <a:bodyPr/>
                    <a:lstStyle/>
                    <a:p>
                      <a:endParaRPr lang="en-CA" sz="16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ᐅᔭᖅᑲᑦ</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ᐊᒥᐊᒃᑯᒋᔭᐅᔪᑦ</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ᐅᔭᕋᒃᑕᕆᐊᓂᑦ</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ᓇᓗᓇᐃᒃᑯᓯᖅᑐᒐᐅᓂᖏᑦ</a:t>
                      </a:r>
                      <a:endParaRPr lang="en-CA" sz="1400" b="0" dirty="0">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u-Cans-CA" sz="1400" b="0" kern="100" dirty="0">
                          <a:solidFill>
                            <a:srgbClr val="000000"/>
                          </a:solidFill>
                          <a:effectLst/>
                          <a:latin typeface="Gadugi"/>
                          <a:ea typeface="Gadugi"/>
                          <a:cs typeface="Gadugi" panose="020B0502040204020203" pitchFamily="34" charset="0"/>
                        </a:rPr>
                        <a:t>ᐋᖅᑭᒃᑕᐅᓯᒪ</a:t>
                      </a:r>
                      <a:r>
                        <a:rPr lang="iu-Cans-CA" sz="1400" b="0" kern="100" dirty="0">
                          <a:solidFill>
                            <a:srgbClr val="000000"/>
                          </a:solidFill>
                          <a:effectLst/>
                          <a:latin typeface="Gadugi"/>
                          <a:ea typeface="Gadugi"/>
                          <a:cs typeface="Times New Roman"/>
                        </a:rPr>
                        <a:t>-</a:t>
                      </a:r>
                      <a:r>
                        <a:rPr lang="iu-Cans-CA" sz="1400" b="0" kern="100" dirty="0">
                          <a:solidFill>
                            <a:srgbClr val="000000"/>
                          </a:solidFill>
                          <a:effectLst/>
                          <a:latin typeface="Gadugi"/>
                          <a:ea typeface="Gadugi"/>
                          <a:cs typeface="Gadugi" panose="020B0502040204020203" pitchFamily="34" charset="0"/>
                        </a:rPr>
                        <a:t>ᓕᕐᑐᖅ</a:t>
                      </a:r>
                      <a:endParaRPr lang="en-CA" sz="1400" b="0" kern="100" dirty="0">
                        <a:effectLst/>
                        <a:latin typeface="Gadugi"/>
                        <a:ea typeface="Gadugi"/>
                        <a:cs typeface="Times New Roman" panose="02020603050405020304" pitchFamily="18" charset="0"/>
                      </a:endParaRPr>
                    </a:p>
                  </a:txBody>
                  <a:tcPr anchor="ctr"/>
                </a:tc>
                <a:extLst>
                  <a:ext uri="{0D108BD9-81ED-4DB2-BD59-A6C34878D82A}">
                    <a16:rowId xmlns:a16="http://schemas.microsoft.com/office/drawing/2014/main" val="1496402751"/>
                  </a:ext>
                </a:extLst>
              </a:tr>
              <a:tr h="235985">
                <a:tc>
                  <a:txBody>
                    <a:bodyPr/>
                    <a:lstStyle/>
                    <a:p>
                      <a:r>
                        <a:rPr lang="en-CA" sz="1600" b="0" dirty="0">
                          <a:latin typeface="+mn-lt"/>
                        </a:rPr>
                        <a:t>ECCC-TRC-02</a:t>
                      </a:r>
                    </a:p>
                  </a:txBody>
                  <a:tcPr/>
                </a:tc>
                <a:tc>
                  <a:txBody>
                    <a:bodyPr/>
                    <a:lstStyle/>
                    <a:p>
                      <a:pPr algn="l"/>
                      <a:r>
                        <a:rPr lang="en-US" sz="1600" b="0" dirty="0">
                          <a:latin typeface="+mn-lt"/>
                        </a:rPr>
                        <a:t>ARD Testing</a:t>
                      </a:r>
                      <a:endParaRPr lang="en-CA" sz="1600" b="0" dirty="0">
                        <a:latin typeface="+mn-lt"/>
                      </a:endParaRPr>
                    </a:p>
                  </a:txBody>
                  <a:tcPr anchor="ctr"/>
                </a:tc>
                <a:tc>
                  <a:txBody>
                    <a:bodyPr/>
                    <a:lstStyle/>
                    <a:p>
                      <a:pPr lvl="0" algn="l">
                        <a:buNone/>
                      </a:pPr>
                      <a:r>
                        <a:rPr lang="en-US" sz="1600" b="0" i="0" u="none" strike="noStrike" noProof="0" dirty="0">
                          <a:solidFill>
                            <a:srgbClr val="000000"/>
                          </a:solidFill>
                          <a:latin typeface="Calibri"/>
                        </a:rPr>
                        <a:t>Resolved</a:t>
                      </a:r>
                      <a:endParaRPr lang="en-US" i="0" u="none" strike="noStrike" noProof="0" dirty="0">
                        <a:solidFill>
                          <a:srgbClr val="000000"/>
                        </a:solidFill>
                        <a:latin typeface="Calibri"/>
                      </a:endParaRPr>
                    </a:p>
                  </a:txBody>
                  <a:tcPr anchor="ctr"/>
                </a:tc>
                <a:extLst>
                  <a:ext uri="{0D108BD9-81ED-4DB2-BD59-A6C34878D82A}">
                    <a16:rowId xmlns:a16="http://schemas.microsoft.com/office/drawing/2014/main" val="1011782997"/>
                  </a:ext>
                </a:extLst>
              </a:tr>
              <a:tr h="235985">
                <a:tc>
                  <a:txBody>
                    <a:bodyPr/>
                    <a:lstStyle/>
                    <a:p>
                      <a:endParaRPr lang="en-CA" sz="16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ᐆᑕᕐᓇᖅᑐᖃᕐᒪᖔᑕ</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ᐅᔭᖅᑲᑦ</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ᖃᐅᔨᓴᐃᕙᖕᓂᖅ</a:t>
                      </a:r>
                      <a:endParaRPr lang="en-CA" sz="1400" b="0" kern="100" dirty="0">
                        <a:effectLst/>
                        <a:latin typeface="Gadugi" panose="020B0502040204020203" pitchFamily="34" charset="0"/>
                        <a:ea typeface="Gadugi" panose="020B0502040204020203" pitchFamily="34" charset="0"/>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u-Cans-CA" sz="1400" b="0" i="0" u="none" strike="noStrike" kern="100" noProof="0" dirty="0">
                          <a:solidFill>
                            <a:srgbClr val="000000"/>
                          </a:solidFill>
                          <a:effectLst/>
                          <a:latin typeface="Gadugi"/>
                        </a:rPr>
                        <a:t>ᐋᖅᑭᒃᑕᐅᓯᒪ-ᓕᕐᑐᖅ</a:t>
                      </a:r>
                      <a:endParaRPr lang="en-CA" sz="1600" b="0" dirty="0">
                        <a:latin typeface="+mn-lt"/>
                      </a:endParaRPr>
                    </a:p>
                  </a:txBody>
                  <a:tcPr anchor="ctr"/>
                </a:tc>
                <a:extLst>
                  <a:ext uri="{0D108BD9-81ED-4DB2-BD59-A6C34878D82A}">
                    <a16:rowId xmlns:a16="http://schemas.microsoft.com/office/drawing/2014/main" val="1474279757"/>
                  </a:ext>
                </a:extLst>
              </a:tr>
              <a:tr h="235985">
                <a:tc>
                  <a:txBody>
                    <a:bodyPr/>
                    <a:lstStyle/>
                    <a:p>
                      <a:r>
                        <a:rPr lang="en-CA" sz="1600" b="0" dirty="0">
                          <a:latin typeface="+mn-lt"/>
                        </a:rPr>
                        <a:t>ECCC-TRC-03</a:t>
                      </a:r>
                    </a:p>
                  </a:txBody>
                  <a:tcPr/>
                </a:tc>
                <a:tc>
                  <a:txBody>
                    <a:bodyPr/>
                    <a:lstStyle/>
                    <a:p>
                      <a:pPr algn="l"/>
                      <a:r>
                        <a:rPr lang="en-US" sz="1600" b="0" dirty="0">
                          <a:latin typeface="+mn-lt"/>
                        </a:rPr>
                        <a:t>Water Transport from Discovery to Mine Site</a:t>
                      </a:r>
                      <a:endParaRPr lang="en-CA" sz="1600" b="0" dirty="0">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atin typeface="+mn-lt"/>
                        </a:rPr>
                        <a:t>Resolved</a:t>
                      </a:r>
                      <a:endParaRPr lang="en-CA" sz="1600" b="0" dirty="0">
                        <a:latin typeface="+mn-lt"/>
                      </a:endParaRPr>
                    </a:p>
                  </a:txBody>
                  <a:tcPr anchor="ctr"/>
                </a:tc>
                <a:extLst>
                  <a:ext uri="{0D108BD9-81ED-4DB2-BD59-A6C34878D82A}">
                    <a16:rowId xmlns:a16="http://schemas.microsoft.com/office/drawing/2014/main" val="816842532"/>
                  </a:ext>
                </a:extLst>
              </a:tr>
              <a:tr h="296631">
                <a:tc>
                  <a:txBody>
                    <a:bodyPr/>
                    <a:lstStyle/>
                    <a:p>
                      <a:endParaRPr lang="en-CA" sz="1600" b="0" dirty="0">
                        <a:latin typeface="+mn-lt"/>
                      </a:endParaRPr>
                    </a:p>
                  </a:txBody>
                  <a:tcPr/>
                </a:tc>
                <a:tc>
                  <a:txBody>
                    <a:bodyPr/>
                    <a:lstStyle/>
                    <a:p>
                      <a:pPr marL="0" marR="0">
                        <a:lnSpc>
                          <a:spcPct val="90000"/>
                        </a:lnSpc>
                        <a:spcBef>
                          <a:spcPts val="0"/>
                        </a:spcBef>
                        <a:spcAft>
                          <a:spcPts val="1000"/>
                        </a:spcAft>
                      </a:pP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ᐃᒥᕐᒥᒃ</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ᐊᒃᔭᖅᑐᐃᕙᖕᓂᖅ</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ᑎᔅᑲᕗᕆ</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ᐅᔭᕋᒃᑕᕆᐊᕐᕕᖕᒧᑦ</a:t>
                      </a:r>
                      <a:endParaRPr lang="en-CA" sz="1400" b="0" kern="100" dirty="0">
                        <a:effectLst/>
                        <a:latin typeface="Gadugi" panose="020B0502040204020203" pitchFamily="34" charset="0"/>
                        <a:ea typeface="Gadugi" panose="020B0502040204020203" pitchFamily="34" charset="0"/>
                        <a:cs typeface="Times New Roman" panose="02020603050405020304" pitchFamily="18" charset="0"/>
                      </a:endParaRPr>
                    </a:p>
                  </a:txBody>
                  <a:tcPr anchor="ctr"/>
                </a:tc>
                <a:tc>
                  <a:txBody>
                    <a:bodyPr/>
                    <a:lstStyle/>
                    <a:p>
                      <a:pPr lvl="0" algn="l">
                        <a:buNone/>
                      </a:pPr>
                      <a:r>
                        <a:rPr lang="iu-Cans-CA" sz="1400" b="0" i="0" u="none" strike="noStrike" noProof="0" dirty="0">
                          <a:solidFill>
                            <a:srgbClr val="000000"/>
                          </a:solidFill>
                          <a:latin typeface="Gadugi"/>
                        </a:rPr>
                        <a:t>ᐋᖅᑭᒃᑕᐅᓯᒪ-ᓕᕐᑐᖅ</a:t>
                      </a:r>
                      <a:endParaRPr lang="en-US" dirty="0"/>
                    </a:p>
                  </a:txBody>
                  <a:tcPr anchor="ctr"/>
                </a:tc>
                <a:extLst>
                  <a:ext uri="{0D108BD9-81ED-4DB2-BD59-A6C34878D82A}">
                    <a16:rowId xmlns:a16="http://schemas.microsoft.com/office/drawing/2014/main" val="2119432502"/>
                  </a:ext>
                </a:extLst>
              </a:tr>
              <a:tr h="235985">
                <a:tc>
                  <a:txBody>
                    <a:bodyPr/>
                    <a:lstStyle/>
                    <a:p>
                      <a:r>
                        <a:rPr lang="en-CA" sz="1600" b="0" dirty="0">
                          <a:latin typeface="+mn-lt"/>
                        </a:rPr>
                        <a:t>ECCC-TRC-04</a:t>
                      </a:r>
                    </a:p>
                  </a:txBody>
                  <a:tcPr/>
                </a:tc>
                <a:tc>
                  <a:txBody>
                    <a:bodyPr/>
                    <a:lstStyle/>
                    <a:p>
                      <a:pPr algn="l"/>
                      <a:r>
                        <a:rPr lang="en-US" sz="1600" kern="1200" dirty="0">
                          <a:solidFill>
                            <a:schemeClr val="dk1"/>
                          </a:solidFill>
                          <a:effectLst/>
                          <a:latin typeface="+mn-lt"/>
                          <a:ea typeface="+mn-ea"/>
                          <a:cs typeface="+mn-cs"/>
                        </a:rPr>
                        <a:t>Open Pits in </a:t>
                      </a:r>
                      <a:r>
                        <a:rPr lang="en-US" sz="1600" kern="1200" dirty="0" err="1">
                          <a:solidFill>
                            <a:schemeClr val="dk1"/>
                          </a:solidFill>
                          <a:effectLst/>
                          <a:latin typeface="+mn-lt"/>
                          <a:ea typeface="+mn-ea"/>
                          <a:cs typeface="+mn-cs"/>
                        </a:rPr>
                        <a:t>Cryopeg</a:t>
                      </a:r>
                      <a:endParaRPr lang="en-CA" sz="1600" b="0" dirty="0">
                        <a:latin typeface="+mn-lt"/>
                      </a:endParaRPr>
                    </a:p>
                  </a:txBody>
                  <a:tcPr anchor="ctr"/>
                </a:tc>
                <a:tc>
                  <a:txBody>
                    <a:bodyPr/>
                    <a:lstStyle/>
                    <a:p>
                      <a:pPr algn="l"/>
                      <a:r>
                        <a:rPr lang="en-CA" sz="1600" b="0" dirty="0">
                          <a:latin typeface="+mn-lt"/>
                        </a:rPr>
                        <a:t>Resolved</a:t>
                      </a:r>
                    </a:p>
                  </a:txBody>
                  <a:tcPr anchor="ctr"/>
                </a:tc>
                <a:extLst>
                  <a:ext uri="{0D108BD9-81ED-4DB2-BD59-A6C34878D82A}">
                    <a16:rowId xmlns:a16="http://schemas.microsoft.com/office/drawing/2014/main" val="1179176515"/>
                  </a:ext>
                </a:extLst>
              </a:tr>
              <a:tr h="235985">
                <a:tc>
                  <a:txBody>
                    <a:bodyPr/>
                    <a:lstStyle/>
                    <a:p>
                      <a:endParaRPr lang="en-CA" sz="1600" b="0" dirty="0">
                        <a:latin typeface="+mn-lt"/>
                      </a:endParaRPr>
                    </a:p>
                  </a:txBody>
                  <a:tcPr/>
                </a:tc>
                <a:tc>
                  <a:txBody>
                    <a:bodyPr/>
                    <a:lstStyle/>
                    <a:p>
                      <a:pPr marL="0" marR="0">
                        <a:lnSpc>
                          <a:spcPct val="90000"/>
                        </a:lnSpc>
                        <a:spcBef>
                          <a:spcPts val="0"/>
                        </a:spcBef>
                        <a:spcAft>
                          <a:spcPts val="1000"/>
                        </a:spcAft>
                      </a:pP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ᓴᒡᒐᖅᑕᐅᓯᒪᔪᑦ</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ᓄᓇᐅᑉ</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ᖄᖓᓂ</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ᐅᔭᕋᒃᑕᕆᐊᕐᕕᐅᔪᑦ</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ᖁᐊᖑᐃᓐᓇᖖᒋᑦᑐᒥ</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ᓴᒡᒐᖅᑕᐅᓯᒪᔪᓂ</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ᓄᓇᒥ</a:t>
                      </a:r>
                      <a:endParaRPr lang="en-CA" sz="1400" b="0" kern="100" dirty="0">
                        <a:effectLst/>
                        <a:latin typeface="Gadugi" panose="020B0502040204020203" pitchFamily="34" charset="0"/>
                        <a:ea typeface="Gadugi" panose="020B0502040204020203" pitchFamily="34" charset="0"/>
                        <a:cs typeface="Times New Roman" panose="02020603050405020304" pitchFamily="18" charset="0"/>
                      </a:endParaRPr>
                    </a:p>
                  </a:txBody>
                  <a:tcPr anchor="ctr"/>
                </a:tc>
                <a:tc>
                  <a:txBody>
                    <a:bodyPr/>
                    <a:lstStyle/>
                    <a:p>
                      <a:pPr lvl="0" algn="l">
                        <a:buNone/>
                      </a:pPr>
                      <a:r>
                        <a:rPr lang="iu-Cans-CA" sz="1400" b="0" i="0" u="none" strike="noStrike" noProof="0" dirty="0">
                          <a:solidFill>
                            <a:srgbClr val="000000"/>
                          </a:solidFill>
                          <a:latin typeface="Gadugi"/>
                        </a:rPr>
                        <a:t>ᐋᖅᑭᒃᑕᐅᓯᒪ-ᓕᕐᑐᖅ</a:t>
                      </a:r>
                      <a:endParaRPr lang="en-US" sz="1400" dirty="0"/>
                    </a:p>
                  </a:txBody>
                  <a:tcPr anchor="ctr"/>
                </a:tc>
                <a:extLst>
                  <a:ext uri="{0D108BD9-81ED-4DB2-BD59-A6C34878D82A}">
                    <a16:rowId xmlns:a16="http://schemas.microsoft.com/office/drawing/2014/main" val="3400724118"/>
                  </a:ext>
                </a:extLst>
              </a:tr>
              <a:tr h="235985">
                <a:tc>
                  <a:txBody>
                    <a:bodyPr/>
                    <a:lstStyle/>
                    <a:p>
                      <a:r>
                        <a:rPr lang="en-CA" sz="1600" b="0" dirty="0">
                          <a:latin typeface="+mn-lt"/>
                        </a:rPr>
                        <a:t>ECCC-TRC-05</a:t>
                      </a:r>
                    </a:p>
                  </a:txBody>
                  <a:tcPr/>
                </a:tc>
                <a:tc>
                  <a:txBody>
                    <a:bodyPr/>
                    <a:lstStyle/>
                    <a:p>
                      <a:pPr marL="0" marR="0" algn="l">
                        <a:lnSpc>
                          <a:spcPct val="107000"/>
                        </a:lnSpc>
                        <a:spcBef>
                          <a:spcPts val="0"/>
                        </a:spcBef>
                        <a:spcAft>
                          <a:spcPts val="0"/>
                        </a:spcAft>
                      </a:pPr>
                      <a:r>
                        <a:rPr lang="en-US" sz="1600" dirty="0">
                          <a:effectLst/>
                          <a:latin typeface="+mn-lt"/>
                          <a:ea typeface="Calibri" panose="020F0502020204030204" pitchFamily="34" charset="0"/>
                          <a:cs typeface="Arial"/>
                        </a:rPr>
                        <a:t>Saline Water Stratified in Pits at Closure</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0" dirty="0">
                          <a:latin typeface="+mn-lt"/>
                        </a:rPr>
                        <a:t>Resolved</a:t>
                      </a:r>
                      <a:endParaRPr lang="en-CA" sz="1600" b="0" dirty="0">
                        <a:latin typeface="+mn-lt"/>
                      </a:endParaRPr>
                    </a:p>
                  </a:txBody>
                  <a:tcPr marL="68580" marR="68580" marT="0" marB="0" anchor="ctr"/>
                </a:tc>
                <a:extLst>
                  <a:ext uri="{0D108BD9-81ED-4DB2-BD59-A6C34878D82A}">
                    <a16:rowId xmlns:a16="http://schemas.microsoft.com/office/drawing/2014/main" val="1897543494"/>
                  </a:ext>
                </a:extLst>
              </a:tr>
              <a:tr h="0">
                <a:tc>
                  <a:txBody>
                    <a:bodyPr/>
                    <a:lstStyle/>
                    <a:p>
                      <a:endParaRPr lang="en-CA" sz="1600" b="0" dirty="0">
                        <a:latin typeface="+mn-lt"/>
                      </a:endParaRPr>
                    </a:p>
                  </a:txBody>
                  <a:tcPr/>
                </a:tc>
                <a:tc>
                  <a:txBody>
                    <a:bodyPr/>
                    <a:lstStyle/>
                    <a:p>
                      <a:pPr marL="0" marR="0">
                        <a:lnSpc>
                          <a:spcPct val="90000"/>
                        </a:lnSpc>
                        <a:spcBef>
                          <a:spcPts val="0"/>
                        </a:spcBef>
                        <a:spcAft>
                          <a:spcPts val="1000"/>
                        </a:spcAft>
                      </a:pP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ᑕᕆᐅᖅ</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ᐃᒥᖅ</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ᓇᓗᓇᐃᔭᖅᑕᐅᓯᒪᓂᖏᑦ</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ᐅᔭᕋᒃᑕᕆᐊᕐᕕᐅᔪᑦ</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ᐅᒃᑯᐊᖅᑎᑕᐅᓯᒪᓕᖅᐸᑕ</a:t>
                      </a:r>
                      <a:endParaRPr lang="en-CA" sz="1400" b="0" kern="100" dirty="0">
                        <a:effectLst/>
                        <a:latin typeface="Gadugi" panose="020B0502040204020203" pitchFamily="34" charset="0"/>
                        <a:ea typeface="Gadugi" panose="020B0502040204020203" pitchFamily="34" charset="0"/>
                        <a:cs typeface="Times New Roman" panose="02020603050405020304" pitchFamily="18" charset="0"/>
                      </a:endParaRPr>
                    </a:p>
                  </a:txBody>
                  <a:tcPr marL="68580" marR="68580" marT="9525" marB="0" anchor="ctr"/>
                </a:tc>
                <a:tc>
                  <a:txBody>
                    <a:bodyPr/>
                    <a:lstStyle/>
                    <a:p>
                      <a:pPr marL="0" marR="0" lvl="0" algn="l">
                        <a:lnSpc>
                          <a:spcPct val="107000"/>
                        </a:lnSpc>
                        <a:spcBef>
                          <a:spcPts val="0"/>
                        </a:spcBef>
                        <a:spcAft>
                          <a:spcPts val="0"/>
                        </a:spcAft>
                        <a:buNone/>
                      </a:pPr>
                      <a:r>
                        <a:rPr lang="iu-Cans-CA" sz="1400" b="0" i="0" u="none" strike="noStrike" noProof="0" dirty="0">
                          <a:solidFill>
                            <a:srgbClr val="000000"/>
                          </a:solidFill>
                          <a:effectLst/>
                          <a:latin typeface="Gadugi"/>
                        </a:rPr>
                        <a:t>ᐋᖅᑭᒃᑕᐅᓯᒪ-ᓕᕐᑐᖅ</a:t>
                      </a:r>
                      <a:endParaRPr lang="en-US" sz="1400" dirty="0"/>
                    </a:p>
                  </a:txBody>
                  <a:tcPr marL="68580" marR="68580" marT="0" marB="0" anchor="ctr"/>
                </a:tc>
                <a:extLst>
                  <a:ext uri="{0D108BD9-81ED-4DB2-BD59-A6C34878D82A}">
                    <a16:rowId xmlns:a16="http://schemas.microsoft.com/office/drawing/2014/main" val="272315963"/>
                  </a:ext>
                </a:extLst>
              </a:tr>
            </a:tbl>
          </a:graphicData>
        </a:graphic>
      </p:graphicFrame>
      <p:sp>
        <p:nvSpPr>
          <p:cNvPr id="2" name="Title 1">
            <a:extLst>
              <a:ext uri="{FF2B5EF4-FFF2-40B4-BE49-F238E27FC236}">
                <a16:creationId xmlns:a16="http://schemas.microsoft.com/office/drawing/2014/main" id="{D386B709-6371-3D96-BF98-D615B73B09BB}"/>
              </a:ext>
            </a:extLst>
          </p:cNvPr>
          <p:cNvSpPr txBox="1">
            <a:spLocks/>
          </p:cNvSpPr>
          <p:nvPr/>
        </p:nvSpPr>
        <p:spPr>
          <a:xfrm>
            <a:off x="179512" y="337288"/>
            <a:ext cx="8784976" cy="6213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pPr algn="ctr"/>
            <a:r>
              <a:rPr lang="en-US" sz="2400">
                <a:latin typeface="Arial"/>
                <a:cs typeface="Arial"/>
              </a:rPr>
              <a:t>Annex I: Current Status of Environment and Climate Change Canada’s Technical Review Comments</a:t>
            </a:r>
            <a:endParaRPr lang="en-CA" sz="2400">
              <a:latin typeface="Arial"/>
              <a:cs typeface="Arial"/>
            </a:endParaRPr>
          </a:p>
        </p:txBody>
      </p:sp>
      <p:sp>
        <p:nvSpPr>
          <p:cNvPr id="3" name="TextBox 2">
            <a:extLst>
              <a:ext uri="{FF2B5EF4-FFF2-40B4-BE49-F238E27FC236}">
                <a16:creationId xmlns:a16="http://schemas.microsoft.com/office/drawing/2014/main" id="{38DDA93D-1E3B-B755-CD3D-4C979B99915F}"/>
              </a:ext>
            </a:extLst>
          </p:cNvPr>
          <p:cNvSpPr txBox="1"/>
          <p:nvPr/>
        </p:nvSpPr>
        <p:spPr>
          <a:xfrm>
            <a:off x="4086744" y="6209293"/>
            <a:ext cx="1526380" cy="400110"/>
          </a:xfrm>
          <a:prstGeom prst="rect">
            <a:avLst/>
          </a:prstGeom>
          <a:solidFill>
            <a:schemeClr val="bg1"/>
          </a:solidFill>
        </p:spPr>
        <p:txBody>
          <a:bodyPr wrap="none" rtlCol="0">
            <a:spAutoFit/>
          </a:bodyPr>
          <a:lstStyle/>
          <a:p>
            <a:r>
              <a:rPr lang="iu-Cans-CA" sz="1000">
                <a:latin typeface="Gadugi" panose="020B0502040204020203" pitchFamily="34" charset="0"/>
                <a:ea typeface="Gadugi" panose="020B0502040204020203" pitchFamily="34" charset="0"/>
              </a:rPr>
              <a:t>ᐊᕙᑎᓕᕆᓂᕐᒥᑦ ᐊᒻᒪ ᓯᓚᒥᒃ</a:t>
            </a:r>
          </a:p>
          <a:p>
            <a:r>
              <a:rPr lang="iu-Cans-CA" sz="1000">
                <a:latin typeface="Gadugi" panose="020B0502040204020203" pitchFamily="34" charset="0"/>
                <a:ea typeface="Gadugi" panose="020B0502040204020203" pitchFamily="34" charset="0"/>
              </a:rPr>
              <a:t>ᐊᓯᔾᔨᖅᐸᓪᓕᐊᓂᕐᒧᑦ ᑲᓇᑕᒥ</a:t>
            </a:r>
            <a:endParaRPr lang="en-US" sz="1000">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2171029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3">
            <a:extLst>
              <a:ext uri="{FF2B5EF4-FFF2-40B4-BE49-F238E27FC236}">
                <a16:creationId xmlns:a16="http://schemas.microsoft.com/office/drawing/2014/main" id="{B911F0C6-D83D-F941-3ADA-0225A2E3979F}"/>
              </a:ext>
            </a:extLst>
          </p:cNvPr>
          <p:cNvGraphicFramePr>
            <a:graphicFrameLocks noGrp="1"/>
          </p:cNvGraphicFramePr>
          <p:nvPr>
            <p:ph idx="10"/>
          </p:nvPr>
        </p:nvGraphicFramePr>
        <p:xfrm>
          <a:off x="466725" y="1601762"/>
          <a:ext cx="8261817" cy="3649346"/>
        </p:xfrm>
        <a:graphic>
          <a:graphicData uri="http://schemas.openxmlformats.org/drawingml/2006/table">
            <a:tbl>
              <a:tblPr firstRow="1" bandRow="1">
                <a:tableStyleId>{16D9F66E-5EB9-4882-86FB-DCBF35E3C3E4}</a:tableStyleId>
              </a:tblPr>
              <a:tblGrid>
                <a:gridCol w="1285875">
                  <a:extLst>
                    <a:ext uri="{9D8B030D-6E8A-4147-A177-3AD203B41FA5}">
                      <a16:colId xmlns:a16="http://schemas.microsoft.com/office/drawing/2014/main" val="2886413192"/>
                    </a:ext>
                  </a:extLst>
                </a:gridCol>
                <a:gridCol w="5310426">
                  <a:extLst>
                    <a:ext uri="{9D8B030D-6E8A-4147-A177-3AD203B41FA5}">
                      <a16:colId xmlns:a16="http://schemas.microsoft.com/office/drawing/2014/main" val="2099249562"/>
                    </a:ext>
                  </a:extLst>
                </a:gridCol>
                <a:gridCol w="1665516">
                  <a:extLst>
                    <a:ext uri="{9D8B030D-6E8A-4147-A177-3AD203B41FA5}">
                      <a16:colId xmlns:a16="http://schemas.microsoft.com/office/drawing/2014/main" val="1203610620"/>
                    </a:ext>
                  </a:extLst>
                </a:gridCol>
              </a:tblGrid>
              <a:tr h="235985">
                <a:tc>
                  <a:txBody>
                    <a:bodyPr/>
                    <a:lstStyle/>
                    <a:p>
                      <a:r>
                        <a:rPr lang="en-CA" sz="1600" b="0" dirty="0">
                          <a:latin typeface="+mn-lt"/>
                        </a:rPr>
                        <a:t>ECCC-TRC-06</a:t>
                      </a:r>
                    </a:p>
                  </a:txBody>
                  <a:tcPr/>
                </a:tc>
                <a:tc>
                  <a:txBody>
                    <a:bodyPr/>
                    <a:lstStyle/>
                    <a:p>
                      <a:pPr marL="0" marR="0" algn="l">
                        <a:lnSpc>
                          <a:spcPct val="107000"/>
                        </a:lnSpc>
                        <a:spcBef>
                          <a:spcPts val="0"/>
                        </a:spcBef>
                        <a:spcAft>
                          <a:spcPts val="0"/>
                        </a:spcAft>
                      </a:pPr>
                      <a:r>
                        <a:rPr lang="en-US" sz="1600" b="0" dirty="0">
                          <a:effectLst/>
                          <a:latin typeface="+mn-lt"/>
                          <a:ea typeface="Calibri" panose="020F0502020204030204" pitchFamily="34" charset="0"/>
                          <a:cs typeface="Arial"/>
                        </a:rPr>
                        <a:t>Graphs of Water Quality Predictions</a:t>
                      </a:r>
                    </a:p>
                  </a:txBody>
                  <a:tcPr marL="68580" marR="68580" marT="0" marB="0" anchor="ctr"/>
                </a:tc>
                <a:tc>
                  <a:txBody>
                    <a:bodyPr/>
                    <a:lstStyle/>
                    <a:p>
                      <a:pPr marL="0" marR="0" algn="l">
                        <a:lnSpc>
                          <a:spcPct val="107000"/>
                        </a:lnSpc>
                        <a:spcBef>
                          <a:spcPts val="0"/>
                        </a:spcBef>
                        <a:spcAft>
                          <a:spcPts val="0"/>
                        </a:spcAft>
                      </a:pPr>
                      <a:r>
                        <a:rPr lang="en-US" sz="1600" b="0" dirty="0">
                          <a:latin typeface="+mn-lt"/>
                        </a:rPr>
                        <a:t>Resolved</a:t>
                      </a:r>
                      <a:endParaRPr lang="en-US" sz="1600" b="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90651997"/>
                  </a:ext>
                </a:extLst>
              </a:tr>
              <a:tr h="235985">
                <a:tc>
                  <a:txBody>
                    <a:bodyPr/>
                    <a:lstStyle/>
                    <a:p>
                      <a:endParaRPr lang="en-CA" sz="1600" b="0" dirty="0">
                        <a:latin typeface="+mn-lt"/>
                      </a:endParaRPr>
                    </a:p>
                  </a:txBody>
                  <a:tcPr/>
                </a:tc>
                <a:tc>
                  <a:txBody>
                    <a:bodyPr/>
                    <a:lstStyle/>
                    <a:p>
                      <a:pPr marL="0" marR="0">
                        <a:lnSpc>
                          <a:spcPct val="90000"/>
                        </a:lnSpc>
                        <a:spcBef>
                          <a:spcPts val="0"/>
                        </a:spcBef>
                        <a:spcAft>
                          <a:spcPts val="1000"/>
                        </a:spcAft>
                      </a:pP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ᑎᑎᕋᐅᔭᖅᑕᐅᓯᒪᑉᓗᒋᑦ</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ᓇᓗᓇᐃᔭᐅᑎᑦ</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ᐃᒪᐅᑉ</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ᐱᐅᑦᓯᐊᖅᑑᓕᖅᑎᑕᐅᓂᐊᕐᓂᖓᓄᑦ</a:t>
                      </a:r>
                      <a:endParaRPr lang="en-CA" sz="1400" b="0" kern="100" dirty="0">
                        <a:effectLst/>
                        <a:latin typeface="Gadugi" panose="020B0502040204020203" pitchFamily="34" charset="0"/>
                        <a:ea typeface="Gadugi" panose="020B0502040204020203" pitchFamily="34" charset="0"/>
                        <a:cs typeface="Times New Roman" panose="02020603050405020304" pitchFamily="18" charset="0"/>
                      </a:endParaRPr>
                    </a:p>
                  </a:txBody>
                  <a:tcPr marL="68580" marR="68580" marT="9525" marB="0" anchor="ctr"/>
                </a:tc>
                <a:tc>
                  <a:txBody>
                    <a:bodyPr/>
                    <a:lstStyle/>
                    <a:p>
                      <a:pPr marL="0" marR="0" lvl="0" algn="l">
                        <a:lnSpc>
                          <a:spcPct val="107000"/>
                        </a:lnSpc>
                        <a:spcBef>
                          <a:spcPts val="0"/>
                        </a:spcBef>
                        <a:spcAft>
                          <a:spcPts val="0"/>
                        </a:spcAft>
                        <a:buNone/>
                      </a:pPr>
                      <a:r>
                        <a:rPr lang="iu-Cans-CA" sz="1400" b="0" i="0" u="none" strike="noStrike" noProof="0" dirty="0">
                          <a:solidFill>
                            <a:srgbClr val="000000"/>
                          </a:solidFill>
                          <a:effectLst/>
                          <a:latin typeface="Gadugi"/>
                        </a:rPr>
                        <a:t>ᐋᖅᑭᒃᑕᐅᓯᒪ-ᓕᕐᑐᖅ</a:t>
                      </a:r>
                      <a:endParaRPr lang="en-US" sz="1400" dirty="0"/>
                    </a:p>
                  </a:txBody>
                  <a:tcPr marL="68580" marR="68580" marT="0" marB="0" anchor="ctr"/>
                </a:tc>
                <a:extLst>
                  <a:ext uri="{0D108BD9-81ED-4DB2-BD59-A6C34878D82A}">
                    <a16:rowId xmlns:a16="http://schemas.microsoft.com/office/drawing/2014/main" val="1496402751"/>
                  </a:ext>
                </a:extLst>
              </a:tr>
              <a:tr h="235985">
                <a:tc>
                  <a:txBody>
                    <a:bodyPr/>
                    <a:lstStyle/>
                    <a:p>
                      <a:r>
                        <a:rPr lang="en-CA" sz="1600" b="0" dirty="0">
                          <a:latin typeface="+mn-lt"/>
                        </a:rPr>
                        <a:t>ECCC-TRC-07</a:t>
                      </a:r>
                    </a:p>
                  </a:txBody>
                  <a:tcPr/>
                </a:tc>
                <a:tc>
                  <a:txBody>
                    <a:bodyPr/>
                    <a:lstStyle/>
                    <a:p>
                      <a:pPr marL="0" marR="0" algn="l">
                        <a:lnSpc>
                          <a:spcPct val="107000"/>
                        </a:lnSpc>
                        <a:spcBef>
                          <a:spcPts val="0"/>
                        </a:spcBef>
                        <a:spcAft>
                          <a:spcPts val="0"/>
                        </a:spcAft>
                      </a:pPr>
                      <a:r>
                        <a:rPr lang="en-US" sz="1600" dirty="0">
                          <a:effectLst/>
                          <a:latin typeface="+mn-lt"/>
                          <a:ea typeface="Calibri" panose="020F0502020204030204" pitchFamily="34" charset="0"/>
                          <a:cs typeface="Arial"/>
                        </a:rPr>
                        <a:t>Water Quality Screening Criteria for Parameters with Toxicity Modifying Factors</a:t>
                      </a:r>
                    </a:p>
                  </a:txBody>
                  <a:tcPr marL="68580" marR="68580" marT="0" marB="0" anchor="ctr"/>
                </a:tc>
                <a:tc>
                  <a:txBody>
                    <a:bodyPr/>
                    <a:lstStyle/>
                    <a:p>
                      <a:pPr marL="0" marR="0" algn="l">
                        <a:lnSpc>
                          <a:spcPct val="107000"/>
                        </a:lnSpc>
                        <a:spcBef>
                          <a:spcPts val="0"/>
                        </a:spcBef>
                        <a:spcAft>
                          <a:spcPts val="0"/>
                        </a:spcAft>
                      </a:pPr>
                      <a:r>
                        <a:rPr lang="en-US" sz="1600" b="0" dirty="0">
                          <a:latin typeface="+mn-lt"/>
                        </a:rPr>
                        <a:t>Resolved</a:t>
                      </a:r>
                      <a:endParaRPr lang="en-US" sz="16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11782997"/>
                  </a:ext>
                </a:extLst>
              </a:tr>
              <a:tr h="235985">
                <a:tc>
                  <a:txBody>
                    <a:bodyPr/>
                    <a:lstStyle/>
                    <a:p>
                      <a:endParaRPr lang="en-CA" sz="1600" b="0" dirty="0">
                        <a:latin typeface="+mn-lt"/>
                      </a:endParaRPr>
                    </a:p>
                  </a:txBody>
                  <a:tcPr/>
                </a:tc>
                <a:tc>
                  <a:txBody>
                    <a:bodyPr/>
                    <a:lstStyle/>
                    <a:p>
                      <a:pPr marL="0" marR="0">
                        <a:lnSpc>
                          <a:spcPct val="90000"/>
                        </a:lnSpc>
                        <a:spcBef>
                          <a:spcPts val="0"/>
                        </a:spcBef>
                        <a:spcAft>
                          <a:spcPts val="1000"/>
                        </a:spcAft>
                      </a:pP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ᐃᒪᐅᑉ</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ᐱᐅᑦᓯᐊᖅᑑᓂᖓᑕ</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ᖃᐅᔨᓴᖅᑕᐅᕙᓪᓕᐊᓂᖓᓂ</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ᐱᓕᕆᓂᐅᕙᒃᑐᑦ</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ᑭᒡᓕᒋᔭᖏᑕ</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ᐃᓗᐊᓂ</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ᓱᕈᔪᖕᓇᖅᑐᖃᕐᓂᖏᓂᒃ</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ᐋᖅᑮᒋᐊᕈᑎᒃᓴᓂᒃ</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ᐃᓚᖃᖅᑎᑕᐅᔪᓂᒃ</a:t>
                      </a:r>
                      <a:endParaRPr lang="en-CA" sz="1400" b="0" kern="100" dirty="0">
                        <a:effectLst/>
                        <a:latin typeface="Gadugi" panose="020B0502040204020203" pitchFamily="34" charset="0"/>
                        <a:ea typeface="Gadugi" panose="020B0502040204020203" pitchFamily="34" charset="0"/>
                        <a:cs typeface="Times New Roman" panose="02020603050405020304" pitchFamily="18" charset="0"/>
                      </a:endParaRPr>
                    </a:p>
                  </a:txBody>
                  <a:tcPr marL="68580" marR="68580" marT="9525" marB="0" anchor="ctr"/>
                </a:tc>
                <a:tc>
                  <a:txBody>
                    <a:bodyPr/>
                    <a:lstStyle/>
                    <a:p>
                      <a:pPr marL="0" marR="0" lvl="0" algn="l">
                        <a:lnSpc>
                          <a:spcPct val="107000"/>
                        </a:lnSpc>
                        <a:spcBef>
                          <a:spcPts val="0"/>
                        </a:spcBef>
                        <a:spcAft>
                          <a:spcPts val="0"/>
                        </a:spcAft>
                        <a:buNone/>
                      </a:pPr>
                      <a:r>
                        <a:rPr lang="iu-Cans-CA" sz="1400" b="0" i="0" u="none" strike="noStrike" noProof="0" dirty="0">
                          <a:solidFill>
                            <a:srgbClr val="000000"/>
                          </a:solidFill>
                          <a:effectLst/>
                          <a:latin typeface="Gadugi"/>
                        </a:rPr>
                        <a:t>ᐋᖅᑭᒃᑕᐅᓯᒪ-ᓕᕐᑐᖅ</a:t>
                      </a:r>
                      <a:endParaRPr lang="en-US" sz="1400" dirty="0"/>
                    </a:p>
                  </a:txBody>
                  <a:tcPr marL="68580" marR="68580" marT="0" marB="0" anchor="ctr"/>
                </a:tc>
                <a:extLst>
                  <a:ext uri="{0D108BD9-81ED-4DB2-BD59-A6C34878D82A}">
                    <a16:rowId xmlns:a16="http://schemas.microsoft.com/office/drawing/2014/main" val="1474279757"/>
                  </a:ext>
                </a:extLst>
              </a:tr>
              <a:tr h="235985">
                <a:tc>
                  <a:txBody>
                    <a:bodyPr/>
                    <a:lstStyle/>
                    <a:p>
                      <a:r>
                        <a:rPr lang="en-CA" sz="1600" b="0" dirty="0">
                          <a:latin typeface="+mn-lt"/>
                        </a:rPr>
                        <a:t>ECCC-TRC-08</a:t>
                      </a:r>
                    </a:p>
                  </a:txBody>
                  <a:tcPr/>
                </a:tc>
                <a:tc>
                  <a:txBody>
                    <a:bodyPr/>
                    <a:lstStyle/>
                    <a:p>
                      <a:pPr marL="0" marR="0" algn="l">
                        <a:lnSpc>
                          <a:spcPct val="107000"/>
                        </a:lnSpc>
                        <a:spcBef>
                          <a:spcPts val="0"/>
                        </a:spcBef>
                        <a:spcAft>
                          <a:spcPts val="0"/>
                        </a:spcAft>
                      </a:pPr>
                      <a:r>
                        <a:rPr lang="en-US" sz="1600" dirty="0">
                          <a:effectLst/>
                          <a:latin typeface="+mn-lt"/>
                          <a:ea typeface="Calibri" panose="020F0502020204030204" pitchFamily="34" charset="0"/>
                          <a:cs typeface="Arial"/>
                        </a:rPr>
                        <a:t>Water Quality Screening Criteria for Parameters without CCME Guidelines</a:t>
                      </a:r>
                    </a:p>
                  </a:txBody>
                  <a:tcPr marL="68580" marR="68580" marT="0" marB="0" anchor="ctr"/>
                </a:tc>
                <a:tc>
                  <a:txBody>
                    <a:bodyPr/>
                    <a:lstStyle/>
                    <a:p>
                      <a:pPr marL="0" marR="0" algn="l">
                        <a:lnSpc>
                          <a:spcPct val="107000"/>
                        </a:lnSpc>
                        <a:spcBef>
                          <a:spcPts val="0"/>
                        </a:spcBef>
                        <a:spcAft>
                          <a:spcPts val="0"/>
                        </a:spcAft>
                      </a:pPr>
                      <a:r>
                        <a:rPr lang="en-US" sz="1600" b="0" dirty="0">
                          <a:latin typeface="+mn-lt"/>
                        </a:rPr>
                        <a:t>Resolved</a:t>
                      </a:r>
                      <a:endParaRPr lang="en-US" sz="16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16842532"/>
                  </a:ext>
                </a:extLst>
              </a:tr>
              <a:tr h="474819">
                <a:tc>
                  <a:txBody>
                    <a:bodyPr/>
                    <a:lstStyle/>
                    <a:p>
                      <a:endParaRPr lang="en-CA" sz="1600" b="0" dirty="0">
                        <a:latin typeface="+mn-lt"/>
                      </a:endParaRPr>
                    </a:p>
                  </a:txBody>
                  <a:tcPr/>
                </a:tc>
                <a:tc>
                  <a:txBody>
                    <a:bodyPr/>
                    <a:lstStyle/>
                    <a:p>
                      <a:pPr marL="0" marR="0">
                        <a:lnSpc>
                          <a:spcPct val="90000"/>
                        </a:lnSpc>
                        <a:spcBef>
                          <a:spcPts val="0"/>
                        </a:spcBef>
                        <a:spcAft>
                          <a:spcPts val="1000"/>
                        </a:spcAft>
                      </a:pP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ᐃᒪᐅᑉ</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ᐱᐅᑦᓯᐊᖅᑑᓂᖓᓂᒃ</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ᖃᐅᔨᓴᐃᓂᕐᒥ</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ᐱᓕᕆᐊᖑᕙᖕᓂᖏᑦ</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ᑭᒡᓕᒋᔭᖏᑕ</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ᐃᓗᐊᓂ</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ᐊᑐᖅᑕᐅᖖᒋᑎᓪᓗᒋᑦ</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ᑲᓇᑕᒥ</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ᑲᑎᒪᔨᖏᑕ</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ᒥᓂᔅᑕᐃ</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ᐊᕙᑎᓕᕆᓂᕐᒥ</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ᑐᑭᒧᐊᒍᑎᒃᓴᕆᔭᖏᑦ</a:t>
                      </a:r>
                      <a:endParaRPr lang="en-CA" sz="1400" b="0" kern="100" dirty="0">
                        <a:effectLst/>
                        <a:latin typeface="Gadugi" panose="020B0502040204020203" pitchFamily="34" charset="0"/>
                        <a:ea typeface="Gadugi" panose="020B0502040204020203" pitchFamily="34" charset="0"/>
                        <a:cs typeface="Times New Roman" panose="02020603050405020304" pitchFamily="18" charset="0"/>
                      </a:endParaRPr>
                    </a:p>
                  </a:txBody>
                  <a:tcPr marL="68580" marR="68580" marT="9525" marB="0" anchor="ctr"/>
                </a:tc>
                <a:tc>
                  <a:txBody>
                    <a:bodyPr/>
                    <a:lstStyle/>
                    <a:p>
                      <a:pPr marL="0" marR="0" lvl="0" algn="l">
                        <a:lnSpc>
                          <a:spcPct val="107000"/>
                        </a:lnSpc>
                        <a:spcBef>
                          <a:spcPts val="0"/>
                        </a:spcBef>
                        <a:spcAft>
                          <a:spcPts val="0"/>
                        </a:spcAft>
                        <a:buNone/>
                      </a:pPr>
                      <a:r>
                        <a:rPr lang="iu-Cans-CA" sz="1400" b="0" i="0" u="none" strike="noStrike" noProof="0" dirty="0">
                          <a:solidFill>
                            <a:srgbClr val="000000"/>
                          </a:solidFill>
                          <a:effectLst/>
                          <a:latin typeface="Gadugi"/>
                        </a:rPr>
                        <a:t>ᐋᖅᑭᒃᑕᐅᓯᒪ-ᓕᕐᑐᖅ</a:t>
                      </a:r>
                      <a:endParaRPr lang="en-US" sz="1400" dirty="0"/>
                    </a:p>
                  </a:txBody>
                  <a:tcPr marL="68580" marR="68580" marT="0" marB="0" anchor="ctr"/>
                </a:tc>
                <a:extLst>
                  <a:ext uri="{0D108BD9-81ED-4DB2-BD59-A6C34878D82A}">
                    <a16:rowId xmlns:a16="http://schemas.microsoft.com/office/drawing/2014/main" val="2119432502"/>
                  </a:ext>
                </a:extLst>
              </a:tr>
              <a:tr h="235985">
                <a:tc>
                  <a:txBody>
                    <a:bodyPr/>
                    <a:lstStyle/>
                    <a:p>
                      <a:r>
                        <a:rPr lang="en-CA" sz="1600" b="0" dirty="0">
                          <a:latin typeface="+mn-lt"/>
                        </a:rPr>
                        <a:t>ECCC-TRC-09</a:t>
                      </a:r>
                    </a:p>
                  </a:txBody>
                  <a:tcPr/>
                </a:tc>
                <a:tc>
                  <a:txBody>
                    <a:bodyPr/>
                    <a:lstStyle/>
                    <a:p>
                      <a:pPr marL="0" marR="0" algn="l">
                        <a:lnSpc>
                          <a:spcPct val="107000"/>
                        </a:lnSpc>
                        <a:spcBef>
                          <a:spcPts val="0"/>
                        </a:spcBef>
                        <a:spcAft>
                          <a:spcPts val="0"/>
                        </a:spcAft>
                      </a:pPr>
                      <a:r>
                        <a:rPr lang="en-US" sz="1600" dirty="0">
                          <a:effectLst/>
                          <a:latin typeface="+mn-lt"/>
                          <a:ea typeface="Calibri" panose="020F0502020204030204" pitchFamily="34" charset="0"/>
                          <a:cs typeface="Arial"/>
                        </a:rPr>
                        <a:t>Water Quality Screening Criteria for Sulphate</a:t>
                      </a:r>
                    </a:p>
                  </a:txBody>
                  <a:tcPr marL="68580" marR="68580" marT="0" marB="0" anchor="ctr"/>
                </a:tc>
                <a:tc>
                  <a:txBody>
                    <a:bodyPr/>
                    <a:lstStyle/>
                    <a:p>
                      <a:pPr marL="0" marR="0" algn="l">
                        <a:lnSpc>
                          <a:spcPct val="107000"/>
                        </a:lnSpc>
                        <a:spcBef>
                          <a:spcPts val="0"/>
                        </a:spcBef>
                        <a:spcAft>
                          <a:spcPts val="0"/>
                        </a:spcAft>
                      </a:pPr>
                      <a:r>
                        <a:rPr lang="en-US" sz="1600" b="0" dirty="0">
                          <a:latin typeface="+mn-lt"/>
                        </a:rPr>
                        <a:t>Resolved</a:t>
                      </a:r>
                      <a:endParaRPr lang="en-US" sz="16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79176515"/>
                  </a:ext>
                </a:extLst>
              </a:tr>
              <a:tr h="235985">
                <a:tc>
                  <a:txBody>
                    <a:bodyPr/>
                    <a:lstStyle/>
                    <a:p>
                      <a:endParaRPr lang="en-CA" sz="1600" b="0" dirty="0">
                        <a:latin typeface="+mn-lt"/>
                      </a:endParaRPr>
                    </a:p>
                  </a:txBody>
                  <a:tcPr/>
                </a:tc>
                <a:tc>
                  <a:txBody>
                    <a:bodyPr/>
                    <a:lstStyle/>
                    <a:p>
                      <a:pPr marL="0" marR="0">
                        <a:lnSpc>
                          <a:spcPct val="90000"/>
                        </a:lnSpc>
                        <a:spcBef>
                          <a:spcPts val="0"/>
                        </a:spcBef>
                        <a:spcAft>
                          <a:spcPts val="1000"/>
                        </a:spcAft>
                      </a:pPr>
                      <a:r>
                        <a:rPr lang="iu-Cans-CA" sz="1400" b="0" kern="100" dirty="0">
                          <a:solidFill>
                            <a:srgbClr val="000000"/>
                          </a:solidFill>
                          <a:effectLst/>
                          <a:latin typeface="Gadugi"/>
                          <a:ea typeface="Gadugi"/>
                          <a:cs typeface="Gadugi" panose="020B0502040204020203" pitchFamily="34" charset="0"/>
                        </a:rPr>
                        <a:t>ᐃᒪᐅᑉ</a:t>
                      </a:r>
                      <a:r>
                        <a:rPr lang="iu-Cans-CA" sz="1400" b="0" kern="100" dirty="0">
                          <a:solidFill>
                            <a:srgbClr val="000000"/>
                          </a:solidFill>
                          <a:effectLst/>
                          <a:latin typeface="Gadugi"/>
                          <a:ea typeface="Gadugi"/>
                          <a:cs typeface="Times New Roman"/>
                        </a:rPr>
                        <a:t> </a:t>
                      </a:r>
                      <a:r>
                        <a:rPr lang="iu-Cans-CA" sz="1400" b="0" kern="100" dirty="0">
                          <a:solidFill>
                            <a:srgbClr val="000000"/>
                          </a:solidFill>
                          <a:effectLst/>
                          <a:latin typeface="Gadugi"/>
                          <a:ea typeface="Gadugi"/>
                          <a:cs typeface="Gadugi" panose="020B0502040204020203" pitchFamily="34" charset="0"/>
                        </a:rPr>
                        <a:t>ᐱᐅᑦᓯᐊᖅᑑᓂᖓᓂᒃ</a:t>
                      </a:r>
                      <a:r>
                        <a:rPr lang="iu-Cans-CA" sz="1400" b="0" kern="100" dirty="0">
                          <a:solidFill>
                            <a:srgbClr val="000000"/>
                          </a:solidFill>
                          <a:effectLst/>
                          <a:latin typeface="Gadugi"/>
                          <a:ea typeface="Gadugi"/>
                          <a:cs typeface="Times New Roman"/>
                        </a:rPr>
                        <a:t> </a:t>
                      </a:r>
                      <a:r>
                        <a:rPr lang="iu-Cans-CA" sz="1400" b="0" kern="100" dirty="0">
                          <a:solidFill>
                            <a:srgbClr val="000000"/>
                          </a:solidFill>
                          <a:effectLst/>
                          <a:latin typeface="Gadugi"/>
                          <a:ea typeface="Gadugi"/>
                          <a:cs typeface="Gadugi" panose="020B0502040204020203" pitchFamily="34" charset="0"/>
                        </a:rPr>
                        <a:t>ᖃᐅᔨᓴᐃᓂᕐᒥ</a:t>
                      </a:r>
                      <a:r>
                        <a:rPr lang="iu-Cans-CA" sz="1400" b="0" kern="100" dirty="0">
                          <a:solidFill>
                            <a:srgbClr val="000000"/>
                          </a:solidFill>
                          <a:effectLst/>
                          <a:latin typeface="Gadugi"/>
                          <a:ea typeface="Gadugi"/>
                          <a:cs typeface="Times New Roman"/>
                        </a:rPr>
                        <a:t> </a:t>
                      </a:r>
                      <a:r>
                        <a:rPr lang="iu-Cans-CA" sz="1400" b="0" kern="100" dirty="0">
                          <a:solidFill>
                            <a:srgbClr val="000000"/>
                          </a:solidFill>
                          <a:effectLst/>
                          <a:latin typeface="Gadugi"/>
                          <a:ea typeface="Gadugi"/>
                          <a:cs typeface="Gadugi" panose="020B0502040204020203" pitchFamily="34" charset="0"/>
                        </a:rPr>
                        <a:t>ᐱᓕᕆᓂᐅᕙᒃᑐᑦ</a:t>
                      </a:r>
                      <a:r>
                        <a:rPr lang="iu-Cans-CA" sz="1400" b="0" kern="100" dirty="0">
                          <a:solidFill>
                            <a:srgbClr val="000000"/>
                          </a:solidFill>
                          <a:effectLst/>
                          <a:latin typeface="Gadugi"/>
                          <a:ea typeface="Gadugi"/>
                          <a:cs typeface="Times New Roman"/>
                        </a:rPr>
                        <a:t> </a:t>
                      </a:r>
                      <a:r>
                        <a:rPr lang="iu-Cans-CA" sz="1400" b="0" kern="100" dirty="0">
                          <a:solidFill>
                            <a:srgbClr val="000000"/>
                          </a:solidFill>
                          <a:effectLst/>
                          <a:latin typeface="Gadugi"/>
                          <a:ea typeface="Gadugi"/>
                          <a:cs typeface="Gadugi" panose="020B0502040204020203" pitchFamily="34" charset="0"/>
                        </a:rPr>
                        <a:t>ᖃᐅᔨᒋᐊᖅᖢᒋᑦ</a:t>
                      </a:r>
                      <a:r>
                        <a:rPr lang="iu-Cans-CA" sz="1400" b="0" kern="100" dirty="0">
                          <a:solidFill>
                            <a:srgbClr val="000000"/>
                          </a:solidFill>
                          <a:effectLst/>
                          <a:latin typeface="Gadugi"/>
                          <a:ea typeface="Gadugi"/>
                          <a:cs typeface="Times New Roman"/>
                        </a:rPr>
                        <a:t> </a:t>
                      </a:r>
                      <a:r>
                        <a:rPr lang="iu-Cans-CA" sz="1400" b="0" kern="100" dirty="0">
                          <a:solidFill>
                            <a:srgbClr val="000000"/>
                          </a:solidFill>
                          <a:effectLst/>
                          <a:latin typeface="Gadugi"/>
                          <a:ea typeface="Gadugi"/>
                          <a:cs typeface="Gadugi" panose="020B0502040204020203" pitchFamily="34" charset="0"/>
                        </a:rPr>
                        <a:t>ᐆᑕᕐᓇᖅᑐᖃᕆᐊᖏᓐᓄᑦ</a:t>
                      </a:r>
                      <a:r>
                        <a:rPr lang="iu-Cans-CA" sz="1400" b="0" kern="100" dirty="0">
                          <a:solidFill>
                            <a:srgbClr val="000000"/>
                          </a:solidFill>
                          <a:effectLst/>
                          <a:latin typeface="Gadugi"/>
                          <a:ea typeface="Gadugi"/>
                          <a:cs typeface="Times New Roman"/>
                        </a:rPr>
                        <a:t> </a:t>
                      </a:r>
                      <a:r>
                        <a:rPr lang="en-CA" sz="1400" b="0" kern="100" dirty="0">
                          <a:solidFill>
                            <a:srgbClr val="000000"/>
                          </a:solidFill>
                          <a:effectLst/>
                          <a:latin typeface="Gadugi"/>
                          <a:ea typeface="Gadugi"/>
                          <a:cs typeface="Times New Roman"/>
                        </a:rPr>
                        <a:t>(sulphate)</a:t>
                      </a:r>
                      <a:endParaRPr lang="en-CA" sz="1400" b="0" kern="100" dirty="0">
                        <a:effectLst/>
                        <a:latin typeface="Gadugi"/>
                        <a:ea typeface="Gadugi"/>
                        <a:cs typeface="Times New Roman"/>
                      </a:endParaRPr>
                    </a:p>
                  </a:txBody>
                  <a:tcPr marL="68580" marR="68580" marT="9525" marB="0" anchor="ctr"/>
                </a:tc>
                <a:tc>
                  <a:txBody>
                    <a:bodyPr/>
                    <a:lstStyle/>
                    <a:p>
                      <a:pPr marL="0" marR="0" lvl="0" algn="l">
                        <a:lnSpc>
                          <a:spcPct val="107000"/>
                        </a:lnSpc>
                        <a:spcBef>
                          <a:spcPts val="0"/>
                        </a:spcBef>
                        <a:spcAft>
                          <a:spcPts val="0"/>
                        </a:spcAft>
                        <a:buNone/>
                      </a:pPr>
                      <a:r>
                        <a:rPr lang="iu-Cans-CA" sz="1400" b="0" i="0" u="none" strike="noStrike" noProof="0" dirty="0">
                          <a:solidFill>
                            <a:srgbClr val="000000"/>
                          </a:solidFill>
                          <a:effectLst/>
                          <a:latin typeface="Gadugi"/>
                        </a:rPr>
                        <a:t>ᐋᖅᑭᒃᑕᐅᓯᒪ-ᓕᕐᑐᖅ</a:t>
                      </a:r>
                      <a:endParaRPr lang="en-US" sz="1400" dirty="0"/>
                    </a:p>
                  </a:txBody>
                  <a:tcPr marL="68580" marR="68580" marT="0" marB="0" anchor="ctr"/>
                </a:tc>
                <a:extLst>
                  <a:ext uri="{0D108BD9-81ED-4DB2-BD59-A6C34878D82A}">
                    <a16:rowId xmlns:a16="http://schemas.microsoft.com/office/drawing/2014/main" val="3400724118"/>
                  </a:ext>
                </a:extLst>
              </a:tr>
            </a:tbl>
          </a:graphicData>
        </a:graphic>
      </p:graphicFrame>
      <p:sp>
        <p:nvSpPr>
          <p:cNvPr id="2" name="Title 1">
            <a:extLst>
              <a:ext uri="{FF2B5EF4-FFF2-40B4-BE49-F238E27FC236}">
                <a16:creationId xmlns:a16="http://schemas.microsoft.com/office/drawing/2014/main" id="{D386B709-6371-3D96-BF98-D615B73B09BB}"/>
              </a:ext>
            </a:extLst>
          </p:cNvPr>
          <p:cNvSpPr txBox="1">
            <a:spLocks/>
          </p:cNvSpPr>
          <p:nvPr/>
        </p:nvSpPr>
        <p:spPr>
          <a:xfrm>
            <a:off x="179512" y="337288"/>
            <a:ext cx="8784976" cy="6213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pPr algn="ctr"/>
            <a:r>
              <a:rPr lang="en-US" sz="2400">
                <a:latin typeface="Arial"/>
                <a:cs typeface="Arial"/>
              </a:rPr>
              <a:t>Annex I: Current Status of Environment and Climate Change Canada’s Technical Review Comments</a:t>
            </a:r>
            <a:endParaRPr lang="en-CA" sz="2400">
              <a:latin typeface="Arial"/>
              <a:cs typeface="Arial"/>
            </a:endParaRPr>
          </a:p>
        </p:txBody>
      </p:sp>
      <p:sp>
        <p:nvSpPr>
          <p:cNvPr id="3" name="TextBox 2">
            <a:extLst>
              <a:ext uri="{FF2B5EF4-FFF2-40B4-BE49-F238E27FC236}">
                <a16:creationId xmlns:a16="http://schemas.microsoft.com/office/drawing/2014/main" id="{38DDA93D-1E3B-B755-CD3D-4C979B99915F}"/>
              </a:ext>
            </a:extLst>
          </p:cNvPr>
          <p:cNvSpPr txBox="1"/>
          <p:nvPr/>
        </p:nvSpPr>
        <p:spPr>
          <a:xfrm>
            <a:off x="4086744" y="6209293"/>
            <a:ext cx="1526380" cy="400110"/>
          </a:xfrm>
          <a:prstGeom prst="rect">
            <a:avLst/>
          </a:prstGeom>
          <a:solidFill>
            <a:schemeClr val="bg1"/>
          </a:solidFill>
        </p:spPr>
        <p:txBody>
          <a:bodyPr wrap="none" rtlCol="0">
            <a:spAutoFit/>
          </a:bodyPr>
          <a:lstStyle/>
          <a:p>
            <a:r>
              <a:rPr lang="iu-Cans-CA" sz="1000">
                <a:latin typeface="Gadugi" panose="020B0502040204020203" pitchFamily="34" charset="0"/>
                <a:ea typeface="Gadugi" panose="020B0502040204020203" pitchFamily="34" charset="0"/>
              </a:rPr>
              <a:t>ᐊᕙᑎᓕᕆᓂᕐᒥᑦ ᐊᒻᒪ ᓯᓚᒥᒃ</a:t>
            </a:r>
          </a:p>
          <a:p>
            <a:r>
              <a:rPr lang="iu-Cans-CA" sz="1000">
                <a:latin typeface="Gadugi" panose="020B0502040204020203" pitchFamily="34" charset="0"/>
                <a:ea typeface="Gadugi" panose="020B0502040204020203" pitchFamily="34" charset="0"/>
              </a:rPr>
              <a:t>ᐊᓯᔾᔨᖅᐸᓪᓕᐊᓂᕐᒧᑦ ᑲᓇᑕᒥ</a:t>
            </a:r>
            <a:endParaRPr lang="en-US" sz="1000">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3126518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3">
            <a:extLst>
              <a:ext uri="{FF2B5EF4-FFF2-40B4-BE49-F238E27FC236}">
                <a16:creationId xmlns:a16="http://schemas.microsoft.com/office/drawing/2014/main" id="{B911F0C6-D83D-F941-3ADA-0225A2E3979F}"/>
              </a:ext>
            </a:extLst>
          </p:cNvPr>
          <p:cNvGraphicFramePr>
            <a:graphicFrameLocks noGrp="1"/>
          </p:cNvGraphicFramePr>
          <p:nvPr>
            <p:ph idx="10"/>
          </p:nvPr>
        </p:nvGraphicFramePr>
        <p:xfrm>
          <a:off x="447675" y="1493558"/>
          <a:ext cx="8391525" cy="3949539"/>
        </p:xfrm>
        <a:graphic>
          <a:graphicData uri="http://schemas.openxmlformats.org/drawingml/2006/table">
            <a:tbl>
              <a:tblPr firstRow="1" bandRow="1">
                <a:tableStyleId>{16D9F66E-5EB9-4882-86FB-DCBF35E3C3E4}</a:tableStyleId>
              </a:tblPr>
              <a:tblGrid>
                <a:gridCol w="1323975">
                  <a:extLst>
                    <a:ext uri="{9D8B030D-6E8A-4147-A177-3AD203B41FA5}">
                      <a16:colId xmlns:a16="http://schemas.microsoft.com/office/drawing/2014/main" val="2886413192"/>
                    </a:ext>
                  </a:extLst>
                </a:gridCol>
                <a:gridCol w="5381625">
                  <a:extLst>
                    <a:ext uri="{9D8B030D-6E8A-4147-A177-3AD203B41FA5}">
                      <a16:colId xmlns:a16="http://schemas.microsoft.com/office/drawing/2014/main" val="2099249562"/>
                    </a:ext>
                  </a:extLst>
                </a:gridCol>
                <a:gridCol w="1685925">
                  <a:extLst>
                    <a:ext uri="{9D8B030D-6E8A-4147-A177-3AD203B41FA5}">
                      <a16:colId xmlns:a16="http://schemas.microsoft.com/office/drawing/2014/main" val="1203610620"/>
                    </a:ext>
                  </a:extLst>
                </a:gridCol>
              </a:tblGrid>
              <a:tr h="235985">
                <a:tc>
                  <a:txBody>
                    <a:bodyPr/>
                    <a:lstStyle/>
                    <a:p>
                      <a:r>
                        <a:rPr lang="en-CA" sz="1600" b="0" dirty="0">
                          <a:latin typeface="+mn-lt"/>
                        </a:rPr>
                        <a:t>ECCC-TRC-10</a:t>
                      </a:r>
                    </a:p>
                  </a:txBody>
                  <a:tcPr/>
                </a:tc>
                <a:tc>
                  <a:txBody>
                    <a:bodyPr/>
                    <a:lstStyle/>
                    <a:p>
                      <a:pPr algn="l"/>
                      <a:r>
                        <a:rPr lang="en-US" sz="1600" b="0" kern="1200" dirty="0">
                          <a:solidFill>
                            <a:schemeClr val="dk1"/>
                          </a:solidFill>
                          <a:effectLst/>
                          <a:latin typeface="+mn-lt"/>
                          <a:ea typeface="+mn-ea"/>
                          <a:cs typeface="+mn-cs"/>
                        </a:rPr>
                        <a:t>Water Quality Closure Criteria for SP6 and CP8 (Water Balance and Water Quality Model)</a:t>
                      </a:r>
                      <a:endParaRPr lang="en-CA" sz="1600" b="0" dirty="0">
                        <a:latin typeface="+mn-lt"/>
                      </a:endParaRPr>
                    </a:p>
                  </a:txBody>
                  <a:tcPr anchor="ctr"/>
                </a:tc>
                <a:tc>
                  <a:txBody>
                    <a:bodyPr/>
                    <a:lstStyle/>
                    <a:p>
                      <a:pPr algn="l"/>
                      <a:r>
                        <a:rPr lang="en-US" sz="1600" b="0" dirty="0">
                          <a:latin typeface="+mn-lt"/>
                        </a:rPr>
                        <a:t>Resolved</a:t>
                      </a:r>
                      <a:endParaRPr lang="en-CA" sz="1600" b="0" dirty="0">
                        <a:latin typeface="+mn-lt"/>
                      </a:endParaRPr>
                    </a:p>
                  </a:txBody>
                  <a:tcPr anchor="ctr"/>
                </a:tc>
                <a:extLst>
                  <a:ext uri="{0D108BD9-81ED-4DB2-BD59-A6C34878D82A}">
                    <a16:rowId xmlns:a16="http://schemas.microsoft.com/office/drawing/2014/main" val="3990651997"/>
                  </a:ext>
                </a:extLst>
              </a:tr>
              <a:tr h="235985">
                <a:tc>
                  <a:txBody>
                    <a:bodyPr/>
                    <a:lstStyle/>
                    <a:p>
                      <a:endParaRPr lang="en-CA" sz="1600" b="0" dirty="0">
                        <a:latin typeface="+mn-lt"/>
                      </a:endParaRPr>
                    </a:p>
                  </a:txBody>
                  <a:tcPr/>
                </a:tc>
                <a:tc>
                  <a:txBody>
                    <a:bodyPr/>
                    <a:lstStyle/>
                    <a:p>
                      <a:pPr marL="0" marR="0">
                        <a:lnSpc>
                          <a:spcPct val="90000"/>
                        </a:lnSpc>
                        <a:spcBef>
                          <a:spcPts val="0"/>
                        </a:spcBef>
                        <a:spcAft>
                          <a:spcPts val="1000"/>
                        </a:spcAft>
                      </a:pPr>
                      <a:r>
                        <a:rPr lang="iu-Cans-CA" sz="1500" b="0" kern="100" dirty="0">
                          <a:solidFill>
                            <a:srgbClr val="000000"/>
                          </a:solidFill>
                          <a:effectLst/>
                          <a:latin typeface="Gadugi"/>
                          <a:ea typeface="Gadugi"/>
                          <a:cs typeface="Gadugi" panose="020B0502040204020203" pitchFamily="34" charset="0"/>
                        </a:rPr>
                        <a:t>ᐃᒪᐅᑉ</a:t>
                      </a:r>
                      <a:r>
                        <a:rPr lang="iu-Cans-CA" sz="1500" b="0" kern="100" dirty="0">
                          <a:solidFill>
                            <a:srgbClr val="000000"/>
                          </a:solidFill>
                          <a:effectLst/>
                          <a:latin typeface="Gadugi"/>
                          <a:ea typeface="Gadugi"/>
                          <a:cs typeface="Times New Roman"/>
                        </a:rPr>
                        <a:t> </a:t>
                      </a:r>
                      <a:r>
                        <a:rPr lang="iu-Cans-CA" sz="1400" b="0" kern="100" dirty="0">
                          <a:solidFill>
                            <a:srgbClr val="000000"/>
                          </a:solidFill>
                          <a:effectLst/>
                          <a:latin typeface="Gadugi"/>
                          <a:ea typeface="Gadugi"/>
                          <a:cs typeface="Gadugi" panose="020B0502040204020203" pitchFamily="34" charset="0"/>
                        </a:rPr>
                        <a:t>ᐱᐅᑦᓯᐊᖅᑑᔭᕆᐊᖃᕐᓂᖓᑕ</a:t>
                      </a:r>
                      <a:r>
                        <a:rPr lang="iu-Cans-CA" sz="1500" b="0" kern="100" dirty="0">
                          <a:solidFill>
                            <a:srgbClr val="000000"/>
                          </a:solidFill>
                          <a:effectLst/>
                          <a:latin typeface="Gadugi"/>
                          <a:ea typeface="Gadugi"/>
                          <a:cs typeface="Times New Roman"/>
                        </a:rPr>
                        <a:t> </a:t>
                      </a:r>
                      <a:r>
                        <a:rPr lang="iu-Cans-CA" sz="1500" b="0" kern="100" dirty="0">
                          <a:solidFill>
                            <a:srgbClr val="000000"/>
                          </a:solidFill>
                          <a:effectLst/>
                          <a:latin typeface="Gadugi"/>
                          <a:ea typeface="Gadugi"/>
                          <a:cs typeface="Gadugi" panose="020B0502040204020203" pitchFamily="34" charset="0"/>
                        </a:rPr>
                        <a:t>ᐅᒃᑯᐊᖅᑎᑦᓯᓂᕐᒥ</a:t>
                      </a:r>
                      <a:r>
                        <a:rPr lang="iu-Cans-CA" sz="1500" b="0" kern="100" dirty="0">
                          <a:solidFill>
                            <a:srgbClr val="000000"/>
                          </a:solidFill>
                          <a:effectLst/>
                          <a:latin typeface="Gadugi"/>
                          <a:ea typeface="Gadugi"/>
                          <a:cs typeface="Times New Roman"/>
                        </a:rPr>
                        <a:t> </a:t>
                      </a:r>
                      <a:r>
                        <a:rPr lang="iu-Cans-CA" sz="1500" b="0" kern="100" dirty="0">
                          <a:solidFill>
                            <a:srgbClr val="000000"/>
                          </a:solidFill>
                          <a:effectLst/>
                          <a:latin typeface="Gadugi"/>
                          <a:ea typeface="Gadugi"/>
                          <a:cs typeface="Gadugi" panose="020B0502040204020203" pitchFamily="34" charset="0"/>
                        </a:rPr>
                        <a:t>ᐱᓕᕆᓂᐅᕙᒃᑐᑦ</a:t>
                      </a:r>
                      <a:r>
                        <a:rPr lang="iu-Cans-CA" sz="1500" b="0" kern="100" dirty="0">
                          <a:solidFill>
                            <a:srgbClr val="000000"/>
                          </a:solidFill>
                          <a:effectLst/>
                          <a:latin typeface="Gadugi"/>
                          <a:ea typeface="Gadugi"/>
                          <a:cs typeface="Times New Roman"/>
                        </a:rPr>
                        <a:t> </a:t>
                      </a:r>
                      <a:r>
                        <a:rPr lang="iu-Cans-CA" sz="1500" b="0" kern="100" dirty="0">
                          <a:solidFill>
                            <a:srgbClr val="000000"/>
                          </a:solidFill>
                          <a:effectLst/>
                          <a:latin typeface="Gadugi"/>
                          <a:ea typeface="Gadugi"/>
                          <a:cs typeface="Gadugi" panose="020B0502040204020203" pitchFamily="34" charset="0"/>
                        </a:rPr>
                        <a:t>ᖃᐅᔨᓴᐃᓂᕐᒥ</a:t>
                      </a:r>
                      <a:r>
                        <a:rPr lang="iu-Cans-CA" sz="1500" b="0" kern="100" dirty="0">
                          <a:solidFill>
                            <a:srgbClr val="000000"/>
                          </a:solidFill>
                          <a:effectLst/>
                          <a:latin typeface="Gadugi"/>
                          <a:ea typeface="Gadugi"/>
                          <a:cs typeface="Times New Roman"/>
                        </a:rPr>
                        <a:t> </a:t>
                      </a:r>
                      <a:r>
                        <a:rPr lang="en-CA" sz="1500" b="0" kern="100" dirty="0">
                          <a:solidFill>
                            <a:srgbClr val="000000"/>
                          </a:solidFill>
                          <a:effectLst/>
                          <a:latin typeface="Gadugi"/>
                          <a:ea typeface="Gadugi"/>
                          <a:cs typeface="Times New Roman"/>
                        </a:rPr>
                        <a:t>SP6-</a:t>
                      </a:r>
                      <a:r>
                        <a:rPr lang="iu-Cans-CA" sz="1500" b="0" kern="100" dirty="0">
                          <a:solidFill>
                            <a:srgbClr val="000000"/>
                          </a:solidFill>
                          <a:effectLst/>
                          <a:latin typeface="Gadugi"/>
                          <a:ea typeface="Gadugi"/>
                          <a:cs typeface="Gadugi" panose="020B0502040204020203" pitchFamily="34" charset="0"/>
                        </a:rPr>
                        <a:t>ᒥᒃ</a:t>
                      </a:r>
                      <a:r>
                        <a:rPr lang="iu-Cans-CA" sz="1500" b="0" kern="100" dirty="0">
                          <a:solidFill>
                            <a:srgbClr val="000000"/>
                          </a:solidFill>
                          <a:effectLst/>
                          <a:latin typeface="Gadugi"/>
                          <a:ea typeface="Gadugi"/>
                          <a:cs typeface="Times New Roman"/>
                        </a:rPr>
                        <a:t> </a:t>
                      </a:r>
                      <a:r>
                        <a:rPr lang="iu-Cans-CA" sz="1500" b="0" kern="100" dirty="0">
                          <a:solidFill>
                            <a:srgbClr val="000000"/>
                          </a:solidFill>
                          <a:effectLst/>
                          <a:latin typeface="Gadugi"/>
                          <a:ea typeface="Gadugi"/>
                          <a:cs typeface="Gadugi" panose="020B0502040204020203" pitchFamily="34" charset="0"/>
                        </a:rPr>
                        <a:t>ᐊᒻᒪᓗ</a:t>
                      </a:r>
                      <a:r>
                        <a:rPr lang="en-CA" sz="1500" b="0" kern="100" dirty="0">
                          <a:solidFill>
                            <a:srgbClr val="000000"/>
                          </a:solidFill>
                          <a:effectLst/>
                          <a:latin typeface="Gadugi"/>
                          <a:ea typeface="Gadugi"/>
                          <a:cs typeface="Times New Roman"/>
                        </a:rPr>
                        <a:t> CP8-</a:t>
                      </a:r>
                      <a:r>
                        <a:rPr lang="iu-Cans-CA" sz="1500" b="0" kern="100" dirty="0">
                          <a:solidFill>
                            <a:srgbClr val="000000"/>
                          </a:solidFill>
                          <a:effectLst/>
                          <a:latin typeface="Gadugi"/>
                          <a:ea typeface="Gadugi"/>
                          <a:cs typeface="Gadugi" panose="020B0502040204020203" pitchFamily="34" charset="0"/>
                        </a:rPr>
                        <a:t>ᒥᒃ</a:t>
                      </a:r>
                      <a:r>
                        <a:rPr lang="iu-Cans-CA" sz="1500" b="0" kern="100" dirty="0">
                          <a:solidFill>
                            <a:srgbClr val="000000"/>
                          </a:solidFill>
                          <a:effectLst/>
                          <a:latin typeface="Gadugi"/>
                          <a:ea typeface="Gadugi"/>
                          <a:cs typeface="Times New Roman"/>
                        </a:rPr>
                        <a:t> </a:t>
                      </a:r>
                      <a:r>
                        <a:rPr lang="iu-Cans-CA" sz="1500" b="0" kern="100" dirty="0">
                          <a:solidFill>
                            <a:srgbClr val="000000"/>
                          </a:solidFill>
                          <a:effectLst/>
                          <a:latin typeface="Gadugi"/>
                          <a:ea typeface="Gadugi"/>
                          <a:cs typeface="Gadugi" panose="020B0502040204020203" pitchFamily="34" charset="0"/>
                        </a:rPr>
                        <a:t>ᐱᑕᖃᕐᓂᖓᓂᒃ</a:t>
                      </a:r>
                      <a:r>
                        <a:rPr lang="en-CA" sz="1500" b="0" kern="100" dirty="0">
                          <a:solidFill>
                            <a:srgbClr val="000000"/>
                          </a:solidFill>
                          <a:effectLst/>
                          <a:latin typeface="Gadugi"/>
                          <a:ea typeface="Gadugi"/>
                          <a:cs typeface="Gadugi" panose="020B0502040204020203" pitchFamily="34" charset="0"/>
                        </a:rPr>
                        <a:t> </a:t>
                      </a:r>
                      <a:r>
                        <a:rPr lang="iu-Cans-CA" sz="1400" b="0" kern="100" dirty="0">
                          <a:solidFill>
                            <a:srgbClr val="000000"/>
                          </a:solidFill>
                          <a:effectLst/>
                          <a:latin typeface="Gadugi"/>
                          <a:ea typeface="Gadugi"/>
                          <a:cs typeface="+mn-cs"/>
                        </a:rPr>
                        <a:t>(ᐃᒪᐅᑉ ᓇᓕᒧᒌᖕᓂᖓ ᐃᒥᐅᑉᓗ ᐱᐅᓂᖓᓄᑦ ᐋᖅᑭᒃᓯᒪᓂᖓ)</a:t>
                      </a:r>
                      <a:endParaRPr lang="en-CA" sz="1400" b="0" kern="100" dirty="0">
                        <a:solidFill>
                          <a:srgbClr val="000000"/>
                        </a:solidFill>
                        <a:effectLst/>
                        <a:latin typeface="Gadugi"/>
                        <a:ea typeface="Gadugi"/>
                        <a:cs typeface="Times New Roman" panose="02020603050405020304" pitchFamily="18" charset="0"/>
                      </a:endParaRPr>
                    </a:p>
                  </a:txBody>
                  <a:tcPr anchor="ctr"/>
                </a:tc>
                <a:tc>
                  <a:txBody>
                    <a:bodyPr/>
                    <a:lstStyle/>
                    <a:p>
                      <a:pPr lvl="0" algn="l">
                        <a:buNone/>
                      </a:pPr>
                      <a:r>
                        <a:rPr lang="iu-Cans-CA" sz="1400" b="0" i="0" u="none" strike="noStrike" noProof="0" dirty="0">
                          <a:solidFill>
                            <a:srgbClr val="000000"/>
                          </a:solidFill>
                          <a:latin typeface="Gadugi"/>
                        </a:rPr>
                        <a:t>ᐋᖅᑭᒃᑕᐅᓯᒪ-ᓕᕐᑐᖅ</a:t>
                      </a:r>
                      <a:endParaRPr lang="en-US" b="0" dirty="0"/>
                    </a:p>
                  </a:txBody>
                  <a:tcPr anchor="ctr"/>
                </a:tc>
                <a:extLst>
                  <a:ext uri="{0D108BD9-81ED-4DB2-BD59-A6C34878D82A}">
                    <a16:rowId xmlns:a16="http://schemas.microsoft.com/office/drawing/2014/main" val="1496402751"/>
                  </a:ext>
                </a:extLst>
              </a:tr>
              <a:tr h="235985">
                <a:tc>
                  <a:txBody>
                    <a:bodyPr/>
                    <a:lstStyle/>
                    <a:p>
                      <a:r>
                        <a:rPr lang="en-CA" sz="1600" b="0">
                          <a:latin typeface="+mn-lt"/>
                        </a:rPr>
                        <a:t>ECCC-TRC-11</a:t>
                      </a:r>
                    </a:p>
                  </a:txBody>
                  <a:tcPr/>
                </a:tc>
                <a:tc>
                  <a:txBody>
                    <a:bodyPr/>
                    <a:lstStyle/>
                    <a:p>
                      <a:pPr algn="l" fontAlgn="base"/>
                      <a:r>
                        <a:rPr lang="en-US" sz="1600" b="0" kern="1200">
                          <a:solidFill>
                            <a:schemeClr val="dk1"/>
                          </a:solidFill>
                          <a:effectLst/>
                          <a:latin typeface="+mn-lt"/>
                          <a:ea typeface="+mn-ea"/>
                          <a:cs typeface="+mn-cs"/>
                        </a:rPr>
                        <a:t>Predicted Water Quality Exceedances at Closure</a:t>
                      </a:r>
                      <a:endParaRPr lang="en-CA" sz="1600" b="0">
                        <a:latin typeface="+mn-lt"/>
                      </a:endParaRPr>
                    </a:p>
                  </a:txBody>
                  <a:tcPr anchor="ctr"/>
                </a:tc>
                <a:tc>
                  <a:txBody>
                    <a:bodyPr/>
                    <a:lstStyle/>
                    <a:p>
                      <a:pPr algn="l"/>
                      <a:r>
                        <a:rPr lang="en-CA" sz="1600" b="0" dirty="0">
                          <a:latin typeface="+mn-lt"/>
                        </a:rPr>
                        <a:t>Resolved</a:t>
                      </a:r>
                    </a:p>
                  </a:txBody>
                  <a:tcPr anchor="ctr"/>
                </a:tc>
                <a:extLst>
                  <a:ext uri="{0D108BD9-81ED-4DB2-BD59-A6C34878D82A}">
                    <a16:rowId xmlns:a16="http://schemas.microsoft.com/office/drawing/2014/main" val="1011782997"/>
                  </a:ext>
                </a:extLst>
              </a:tr>
              <a:tr h="235985">
                <a:tc>
                  <a:txBody>
                    <a:bodyPr/>
                    <a:lstStyle/>
                    <a:p>
                      <a:endParaRPr lang="en-CA" sz="1600" b="0" dirty="0">
                        <a:latin typeface="+mn-lt"/>
                      </a:endParaRPr>
                    </a:p>
                  </a:txBody>
                  <a:tcPr/>
                </a:tc>
                <a:tc>
                  <a:txBody>
                    <a:bodyPr/>
                    <a:lstStyle/>
                    <a:p>
                      <a:pPr marL="0" marR="0">
                        <a:lnSpc>
                          <a:spcPct val="90000"/>
                        </a:lnSpc>
                        <a:spcBef>
                          <a:spcPts val="0"/>
                        </a:spcBef>
                        <a:spcAft>
                          <a:spcPts val="1000"/>
                        </a:spcAft>
                      </a:pPr>
                      <a:r>
                        <a:rPr lang="iu-Cans-CA" sz="1400" b="0" kern="100">
                          <a:solidFill>
                            <a:srgbClr val="000000"/>
                          </a:solidFill>
                          <a:effectLst/>
                          <a:latin typeface="Gadugi" panose="020B0502040204020203" pitchFamily="34" charset="0"/>
                          <a:ea typeface="Gadugi" panose="020B0502040204020203" pitchFamily="34" charset="0"/>
                          <a:cs typeface="Gadugi" panose="020B0502040204020203" pitchFamily="34" charset="0"/>
                        </a:rPr>
                        <a:t>ᓇᓗᓇᐃᖅᓯᔾᔪᑎᑦ</a:t>
                      </a:r>
                      <a:r>
                        <a:rPr lang="iu-Cans-CA" sz="1400" b="0" kern="10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a:solidFill>
                            <a:srgbClr val="000000"/>
                          </a:solidFill>
                          <a:effectLst/>
                          <a:latin typeface="Gadugi" panose="020B0502040204020203" pitchFamily="34" charset="0"/>
                          <a:ea typeface="Gadugi" panose="020B0502040204020203" pitchFamily="34" charset="0"/>
                          <a:cs typeface="Gadugi" panose="020B0502040204020203" pitchFamily="34" charset="0"/>
                        </a:rPr>
                        <a:t>ᐃᒪᐅᑉ</a:t>
                      </a:r>
                      <a:r>
                        <a:rPr lang="iu-Cans-CA" sz="1400" b="0" kern="10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a:solidFill>
                            <a:srgbClr val="000000"/>
                          </a:solidFill>
                          <a:effectLst/>
                          <a:latin typeface="Gadugi" panose="020B0502040204020203" pitchFamily="34" charset="0"/>
                          <a:ea typeface="Gadugi" panose="020B0502040204020203" pitchFamily="34" charset="0"/>
                          <a:cs typeface="Gadugi" panose="020B0502040204020203" pitchFamily="34" charset="0"/>
                        </a:rPr>
                        <a:t>ᐱᐅᑦᓯᐊᖅᑑᓂᖏᑕ</a:t>
                      </a:r>
                      <a:r>
                        <a:rPr lang="iu-Cans-CA" sz="1400" b="0" kern="10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a:solidFill>
                            <a:srgbClr val="000000"/>
                          </a:solidFill>
                          <a:effectLst/>
                          <a:latin typeface="Gadugi" panose="020B0502040204020203" pitchFamily="34" charset="0"/>
                          <a:ea typeface="Gadugi" panose="020B0502040204020203" pitchFamily="34" charset="0"/>
                          <a:cs typeface="Gadugi" panose="020B0502040204020203" pitchFamily="34" charset="0"/>
                        </a:rPr>
                        <a:t>ᖄᖏᐅᑎᓯᒪᔪᒫᕋᓱᒋᔭᐅᑉᓗᑎᒃ</a:t>
                      </a:r>
                      <a:r>
                        <a:rPr lang="iu-Cans-CA" sz="1400" b="0" kern="10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a:solidFill>
                            <a:srgbClr val="000000"/>
                          </a:solidFill>
                          <a:effectLst/>
                          <a:latin typeface="Gadugi" panose="020B0502040204020203" pitchFamily="34" charset="0"/>
                          <a:ea typeface="Gadugi" panose="020B0502040204020203" pitchFamily="34" charset="0"/>
                          <a:cs typeface="Gadugi" panose="020B0502040204020203" pitchFamily="34" charset="0"/>
                        </a:rPr>
                        <a:t>ᐅᒃᑯᐊᖅᑕᐅᓯᒪᓕᕐᕕᐊᓂ</a:t>
                      </a:r>
                      <a:r>
                        <a:rPr lang="iu-Cans-CA" sz="1400" b="0" kern="10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endParaRPr lang="en-CA" sz="1400" b="0" kern="100">
                        <a:effectLst/>
                        <a:latin typeface="Gadugi" panose="020B0502040204020203" pitchFamily="34" charset="0"/>
                        <a:ea typeface="Gadugi" panose="020B0502040204020203" pitchFamily="34" charset="0"/>
                        <a:cs typeface="Times New Roman" panose="02020603050405020304" pitchFamily="18" charset="0"/>
                      </a:endParaRPr>
                    </a:p>
                  </a:txBody>
                  <a:tcPr anchor="ctr"/>
                </a:tc>
                <a:tc>
                  <a:txBody>
                    <a:bodyPr/>
                    <a:lstStyle/>
                    <a:p>
                      <a:pPr lvl="0" algn="l">
                        <a:buNone/>
                      </a:pPr>
                      <a:r>
                        <a:rPr lang="iu-Cans-CA" sz="1400" b="0" i="0" u="none" strike="noStrike" noProof="0" dirty="0">
                          <a:solidFill>
                            <a:srgbClr val="000000"/>
                          </a:solidFill>
                          <a:latin typeface="Gadugi"/>
                        </a:rPr>
                        <a:t>ᐋᖅᑭᒃᑕᐅᓯᒪ-ᓕᕐᑐᖅ</a:t>
                      </a:r>
                      <a:endParaRPr lang="en-US" sz="1400" dirty="0"/>
                    </a:p>
                  </a:txBody>
                  <a:tcPr anchor="ctr"/>
                </a:tc>
                <a:extLst>
                  <a:ext uri="{0D108BD9-81ED-4DB2-BD59-A6C34878D82A}">
                    <a16:rowId xmlns:a16="http://schemas.microsoft.com/office/drawing/2014/main" val="1474279757"/>
                  </a:ext>
                </a:extLst>
              </a:tr>
              <a:tr h="235985">
                <a:tc>
                  <a:txBody>
                    <a:bodyPr/>
                    <a:lstStyle/>
                    <a:p>
                      <a:r>
                        <a:rPr lang="en-CA" sz="1600" b="0">
                          <a:latin typeface="+mn-lt"/>
                        </a:rPr>
                        <a:t>ECCC-TRC-12</a:t>
                      </a:r>
                    </a:p>
                  </a:txBody>
                  <a:tcPr/>
                </a:tc>
                <a:tc>
                  <a:txBody>
                    <a:bodyPr/>
                    <a:lstStyle/>
                    <a:p>
                      <a:pPr algn="l"/>
                      <a:r>
                        <a:rPr lang="en-CA" sz="1600" b="0">
                          <a:latin typeface="+mn-lt"/>
                        </a:rPr>
                        <a:t>Dewatering Lakes and Ponds</a:t>
                      </a:r>
                    </a:p>
                  </a:txBody>
                  <a:tcPr anchor="ctr"/>
                </a:tc>
                <a:tc>
                  <a:txBody>
                    <a:bodyPr/>
                    <a:lstStyle/>
                    <a:p>
                      <a:pPr algn="l"/>
                      <a:r>
                        <a:rPr lang="en-US" sz="1600" b="0" dirty="0">
                          <a:latin typeface="+mn-lt"/>
                        </a:rPr>
                        <a:t>Resolved</a:t>
                      </a:r>
                      <a:endParaRPr lang="en-CA" sz="1600" b="0" dirty="0">
                        <a:latin typeface="+mn-lt"/>
                      </a:endParaRPr>
                    </a:p>
                  </a:txBody>
                  <a:tcPr anchor="ctr"/>
                </a:tc>
                <a:extLst>
                  <a:ext uri="{0D108BD9-81ED-4DB2-BD59-A6C34878D82A}">
                    <a16:rowId xmlns:a16="http://schemas.microsoft.com/office/drawing/2014/main" val="816842532"/>
                  </a:ext>
                </a:extLst>
              </a:tr>
              <a:tr h="474819">
                <a:tc>
                  <a:txBody>
                    <a:bodyPr/>
                    <a:lstStyle/>
                    <a:p>
                      <a:endParaRPr lang="en-CA" sz="1600" b="0" dirty="0">
                        <a:latin typeface="+mn-lt"/>
                      </a:endParaRPr>
                    </a:p>
                  </a:txBody>
                  <a:tcPr/>
                </a:tc>
                <a:tc>
                  <a:txBody>
                    <a:bodyPr/>
                    <a:lstStyle/>
                    <a:p>
                      <a:pPr marL="0" marR="0">
                        <a:lnSpc>
                          <a:spcPct val="90000"/>
                        </a:lnSpc>
                        <a:spcBef>
                          <a:spcPts val="0"/>
                        </a:spcBef>
                        <a:spcAft>
                          <a:spcPts val="1000"/>
                        </a:spcAft>
                      </a:pP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ᐃᒪᐃᔭᖅᑕᐅᓂᖏᑦ</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ᑕᓰᑦ</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ᐊᒻᒪᓗ</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ᑕᓯᕋᐃᑦ</a:t>
                      </a:r>
                      <a:endParaRPr lang="en-CA" sz="1400" b="0" kern="100" dirty="0">
                        <a:effectLst/>
                        <a:latin typeface="Gadugi" panose="020B0502040204020203" pitchFamily="34" charset="0"/>
                        <a:ea typeface="Gadugi" panose="020B0502040204020203" pitchFamily="34" charset="0"/>
                        <a:cs typeface="Times New Roman" panose="02020603050405020304" pitchFamily="18" charset="0"/>
                      </a:endParaRPr>
                    </a:p>
                  </a:txBody>
                  <a:tcPr anchor="ctr"/>
                </a:tc>
                <a:tc>
                  <a:txBody>
                    <a:bodyPr/>
                    <a:lstStyle/>
                    <a:p>
                      <a:pPr lvl="0" algn="l">
                        <a:buNone/>
                      </a:pPr>
                      <a:r>
                        <a:rPr lang="iu-Cans-CA" sz="1400" b="0" i="0" u="none" strike="noStrike" noProof="0" dirty="0">
                          <a:solidFill>
                            <a:srgbClr val="000000"/>
                          </a:solidFill>
                          <a:latin typeface="Gadugi"/>
                        </a:rPr>
                        <a:t>ᐋᖅᑭᒃᑕᐅᓯᒪ-ᓕᕐᑐᖅ</a:t>
                      </a:r>
                      <a:endParaRPr lang="en-US" dirty="0"/>
                    </a:p>
                  </a:txBody>
                  <a:tcPr anchor="ctr"/>
                </a:tc>
                <a:extLst>
                  <a:ext uri="{0D108BD9-81ED-4DB2-BD59-A6C34878D82A}">
                    <a16:rowId xmlns:a16="http://schemas.microsoft.com/office/drawing/2014/main" val="2119432502"/>
                  </a:ext>
                </a:extLst>
              </a:tr>
              <a:tr h="235985">
                <a:tc>
                  <a:txBody>
                    <a:bodyPr/>
                    <a:lstStyle/>
                    <a:p>
                      <a:r>
                        <a:rPr lang="en-CA" sz="1600" b="0">
                          <a:latin typeface="+mn-lt"/>
                        </a:rPr>
                        <a:t>ECCC-TRC-13</a:t>
                      </a:r>
                    </a:p>
                  </a:txBody>
                  <a:tcPr/>
                </a:tc>
                <a:tc>
                  <a:txBody>
                    <a:bodyPr/>
                    <a:lstStyle/>
                    <a:p>
                      <a:pPr algn="l"/>
                      <a:r>
                        <a:rPr lang="en-US" sz="1600" b="0">
                          <a:latin typeface="+mn-lt"/>
                        </a:rPr>
                        <a:t>Aquatic Effects Monitoring Program Monitoring Peninsula Lakes</a:t>
                      </a:r>
                      <a:endParaRPr lang="en-CA" sz="1600" b="0">
                        <a:latin typeface="+mn-lt"/>
                      </a:endParaRPr>
                    </a:p>
                  </a:txBody>
                  <a:tcPr anchor="ctr"/>
                </a:tc>
                <a:tc>
                  <a:txBody>
                    <a:bodyPr/>
                    <a:lstStyle/>
                    <a:p>
                      <a:pPr algn="l"/>
                      <a:r>
                        <a:rPr lang="en-US" sz="1600" b="0" dirty="0">
                          <a:latin typeface="+mn-lt"/>
                        </a:rPr>
                        <a:t>Resolved</a:t>
                      </a:r>
                      <a:endParaRPr lang="en-CA" sz="1600" b="0" dirty="0">
                        <a:latin typeface="+mn-lt"/>
                      </a:endParaRPr>
                    </a:p>
                  </a:txBody>
                  <a:tcPr anchor="ctr"/>
                </a:tc>
                <a:extLst>
                  <a:ext uri="{0D108BD9-81ED-4DB2-BD59-A6C34878D82A}">
                    <a16:rowId xmlns:a16="http://schemas.microsoft.com/office/drawing/2014/main" val="1179176515"/>
                  </a:ext>
                </a:extLst>
              </a:tr>
              <a:tr h="235985">
                <a:tc>
                  <a:txBody>
                    <a:bodyPr/>
                    <a:lstStyle/>
                    <a:p>
                      <a:endParaRPr lang="en-CA" sz="1600" b="0" dirty="0">
                        <a:latin typeface="+mn-lt"/>
                      </a:endParaRPr>
                    </a:p>
                  </a:txBody>
                  <a:tcPr/>
                </a:tc>
                <a:tc>
                  <a:txBody>
                    <a:bodyPr/>
                    <a:lstStyle/>
                    <a:p>
                      <a:pPr marL="0" marR="0">
                        <a:lnSpc>
                          <a:spcPct val="90000"/>
                        </a:lnSpc>
                        <a:spcBef>
                          <a:spcPts val="0"/>
                        </a:spcBef>
                        <a:spcAft>
                          <a:spcPts val="1000"/>
                        </a:spcAft>
                      </a:pP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ᐃᒪᕐᒥᐅᑕᐃᑦ</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ᐃᓕᖖᒐᒃᑎᑕᐅᕙᖕᓂᖏᑕ</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ᓇᐅᑦᓯᖅᑐᐃᓂᕐᒥ</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ᐱᓕᕆᐊᖑᔪᖅ</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ᓇᐅᑦᓯᖅᑐᐃᓪᓗᑎᒃ</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ᑎᑭᕋᕐᒦᑦᑐᓂᒃ</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ᑕᓯᕐᓂᒃ</a:t>
                      </a:r>
                      <a:endParaRPr lang="en-CA" sz="1400" b="0" kern="100" dirty="0">
                        <a:effectLst/>
                        <a:latin typeface="Gadugi" panose="020B0502040204020203" pitchFamily="34" charset="0"/>
                        <a:ea typeface="Gadugi" panose="020B0502040204020203" pitchFamily="34" charset="0"/>
                        <a:cs typeface="Times New Roman" panose="02020603050405020304" pitchFamily="18" charset="0"/>
                      </a:endParaRPr>
                    </a:p>
                  </a:txBody>
                  <a:tcPr anchor="ctr"/>
                </a:tc>
                <a:tc>
                  <a:txBody>
                    <a:bodyPr/>
                    <a:lstStyle/>
                    <a:p>
                      <a:pPr lvl="0" algn="l">
                        <a:buNone/>
                      </a:pPr>
                      <a:r>
                        <a:rPr lang="iu-Cans-CA" sz="1400" b="0" i="0" u="none" strike="noStrike" noProof="0" dirty="0">
                          <a:solidFill>
                            <a:srgbClr val="000000"/>
                          </a:solidFill>
                          <a:latin typeface="Gadugi"/>
                        </a:rPr>
                        <a:t>ᐋᖅᑭᒃᑕᐅᓯᒪ-ᓕᕐᑐᖅ</a:t>
                      </a:r>
                      <a:endParaRPr lang="en-US" dirty="0"/>
                    </a:p>
                  </a:txBody>
                  <a:tcPr anchor="ctr"/>
                </a:tc>
                <a:extLst>
                  <a:ext uri="{0D108BD9-81ED-4DB2-BD59-A6C34878D82A}">
                    <a16:rowId xmlns:a16="http://schemas.microsoft.com/office/drawing/2014/main" val="3400724118"/>
                  </a:ext>
                </a:extLst>
              </a:tr>
            </a:tbl>
          </a:graphicData>
        </a:graphic>
      </p:graphicFrame>
      <p:sp>
        <p:nvSpPr>
          <p:cNvPr id="2" name="Title 1">
            <a:extLst>
              <a:ext uri="{FF2B5EF4-FFF2-40B4-BE49-F238E27FC236}">
                <a16:creationId xmlns:a16="http://schemas.microsoft.com/office/drawing/2014/main" id="{D386B709-6371-3D96-BF98-D615B73B09BB}"/>
              </a:ext>
            </a:extLst>
          </p:cNvPr>
          <p:cNvSpPr txBox="1">
            <a:spLocks/>
          </p:cNvSpPr>
          <p:nvPr/>
        </p:nvSpPr>
        <p:spPr>
          <a:xfrm>
            <a:off x="179512" y="337288"/>
            <a:ext cx="8784976" cy="6213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pPr algn="ctr"/>
            <a:r>
              <a:rPr lang="en-US" sz="2400">
                <a:latin typeface="Arial"/>
                <a:cs typeface="Arial"/>
              </a:rPr>
              <a:t>Annex I: Current Status of Environment and Climate Change Canada’s Technical Review Comments</a:t>
            </a:r>
            <a:endParaRPr lang="en-CA" sz="2400">
              <a:latin typeface="Arial"/>
              <a:cs typeface="Arial"/>
            </a:endParaRPr>
          </a:p>
        </p:txBody>
      </p:sp>
      <p:sp>
        <p:nvSpPr>
          <p:cNvPr id="3" name="TextBox 2">
            <a:extLst>
              <a:ext uri="{FF2B5EF4-FFF2-40B4-BE49-F238E27FC236}">
                <a16:creationId xmlns:a16="http://schemas.microsoft.com/office/drawing/2014/main" id="{38DDA93D-1E3B-B755-CD3D-4C979B99915F}"/>
              </a:ext>
            </a:extLst>
          </p:cNvPr>
          <p:cNvSpPr txBox="1"/>
          <p:nvPr/>
        </p:nvSpPr>
        <p:spPr>
          <a:xfrm>
            <a:off x="4086744" y="6209293"/>
            <a:ext cx="1526380" cy="400110"/>
          </a:xfrm>
          <a:prstGeom prst="rect">
            <a:avLst/>
          </a:prstGeom>
          <a:solidFill>
            <a:schemeClr val="bg1"/>
          </a:solidFill>
        </p:spPr>
        <p:txBody>
          <a:bodyPr wrap="none" rtlCol="0">
            <a:spAutoFit/>
          </a:bodyPr>
          <a:lstStyle/>
          <a:p>
            <a:r>
              <a:rPr lang="iu-Cans-CA" sz="1000">
                <a:latin typeface="Gadugi" panose="020B0502040204020203" pitchFamily="34" charset="0"/>
                <a:ea typeface="Gadugi" panose="020B0502040204020203" pitchFamily="34" charset="0"/>
              </a:rPr>
              <a:t>ᐊᕙᑎᓕᕆᓂᕐᒥᑦ ᐊᒻᒪ ᓯᓚᒥᒃ</a:t>
            </a:r>
          </a:p>
          <a:p>
            <a:r>
              <a:rPr lang="iu-Cans-CA" sz="1000">
                <a:latin typeface="Gadugi" panose="020B0502040204020203" pitchFamily="34" charset="0"/>
                <a:ea typeface="Gadugi" panose="020B0502040204020203" pitchFamily="34" charset="0"/>
              </a:rPr>
              <a:t>ᐊᓯᔾᔨᖅᐸᓪᓕᐊᓂᕐᒧᑦ ᑲᓇᑕᒥ</a:t>
            </a:r>
            <a:endParaRPr lang="en-US" sz="1000">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197099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3">
            <a:extLst>
              <a:ext uri="{FF2B5EF4-FFF2-40B4-BE49-F238E27FC236}">
                <a16:creationId xmlns:a16="http://schemas.microsoft.com/office/drawing/2014/main" id="{B911F0C6-D83D-F941-3ADA-0225A2E3979F}"/>
              </a:ext>
            </a:extLst>
          </p:cNvPr>
          <p:cNvGraphicFramePr>
            <a:graphicFrameLocks noGrp="1"/>
          </p:cNvGraphicFramePr>
          <p:nvPr>
            <p:ph idx="10"/>
          </p:nvPr>
        </p:nvGraphicFramePr>
        <p:xfrm>
          <a:off x="447676" y="1703619"/>
          <a:ext cx="8391523" cy="3691509"/>
        </p:xfrm>
        <a:graphic>
          <a:graphicData uri="http://schemas.openxmlformats.org/drawingml/2006/table">
            <a:tbl>
              <a:tblPr firstRow="1" bandRow="1">
                <a:tableStyleId>{16D9F66E-5EB9-4882-86FB-DCBF35E3C3E4}</a:tableStyleId>
              </a:tblPr>
              <a:tblGrid>
                <a:gridCol w="1314449">
                  <a:extLst>
                    <a:ext uri="{9D8B030D-6E8A-4147-A177-3AD203B41FA5}">
                      <a16:colId xmlns:a16="http://schemas.microsoft.com/office/drawing/2014/main" val="2886413192"/>
                    </a:ext>
                  </a:extLst>
                </a:gridCol>
                <a:gridCol w="5324475">
                  <a:extLst>
                    <a:ext uri="{9D8B030D-6E8A-4147-A177-3AD203B41FA5}">
                      <a16:colId xmlns:a16="http://schemas.microsoft.com/office/drawing/2014/main" val="2099249562"/>
                    </a:ext>
                  </a:extLst>
                </a:gridCol>
                <a:gridCol w="1752599">
                  <a:extLst>
                    <a:ext uri="{9D8B030D-6E8A-4147-A177-3AD203B41FA5}">
                      <a16:colId xmlns:a16="http://schemas.microsoft.com/office/drawing/2014/main" val="1203610620"/>
                    </a:ext>
                  </a:extLst>
                </a:gridCol>
              </a:tblGrid>
              <a:tr h="167640">
                <a:tc>
                  <a:txBody>
                    <a:bodyPr/>
                    <a:lstStyle/>
                    <a:p>
                      <a:r>
                        <a:rPr lang="en-CA" sz="1600" b="0">
                          <a:latin typeface="+mn-lt"/>
                        </a:rPr>
                        <a:t>ECCC-TRC-14</a:t>
                      </a:r>
                    </a:p>
                  </a:txBody>
                  <a:tcPr/>
                </a:tc>
                <a:tc>
                  <a:txBody>
                    <a:bodyPr/>
                    <a:lstStyle/>
                    <a:p>
                      <a:pPr algn="l"/>
                      <a:r>
                        <a:rPr lang="en-CA" sz="1600" b="0">
                          <a:latin typeface="+mn-lt"/>
                        </a:rPr>
                        <a:t>Benthic Community Measurement Endpoint</a:t>
                      </a:r>
                    </a:p>
                  </a:txBody>
                  <a:tcPr anchor="ctr"/>
                </a:tc>
                <a:tc>
                  <a:txBody>
                    <a:bodyPr/>
                    <a:lstStyle/>
                    <a:p>
                      <a:pPr algn="l"/>
                      <a:r>
                        <a:rPr lang="en-US" sz="1600" b="0" dirty="0">
                          <a:latin typeface="+mn-lt"/>
                        </a:rPr>
                        <a:t>Resolved</a:t>
                      </a:r>
                      <a:endParaRPr lang="en-CA" sz="1600" b="0" dirty="0">
                        <a:latin typeface="+mn-lt"/>
                      </a:endParaRPr>
                    </a:p>
                  </a:txBody>
                  <a:tcPr anchor="ctr"/>
                </a:tc>
                <a:extLst>
                  <a:ext uri="{0D108BD9-81ED-4DB2-BD59-A6C34878D82A}">
                    <a16:rowId xmlns:a16="http://schemas.microsoft.com/office/drawing/2014/main" val="3990651997"/>
                  </a:ext>
                </a:extLst>
              </a:tr>
              <a:tr h="167640">
                <a:tc>
                  <a:txBody>
                    <a:bodyPr/>
                    <a:lstStyle/>
                    <a:p>
                      <a:endParaRPr lang="en-CA" sz="1600" b="0" dirty="0">
                        <a:latin typeface="+mn-lt"/>
                      </a:endParaRPr>
                    </a:p>
                  </a:txBody>
                  <a:tcPr/>
                </a:tc>
                <a:tc>
                  <a:txBody>
                    <a:bodyPr/>
                    <a:lstStyle/>
                    <a:p>
                      <a:pPr marL="0" marR="0">
                        <a:lnSpc>
                          <a:spcPct val="90000"/>
                        </a:lnSpc>
                        <a:spcBef>
                          <a:spcPts val="0"/>
                        </a:spcBef>
                        <a:spcAft>
                          <a:spcPts val="1000"/>
                        </a:spcAft>
                      </a:pPr>
                      <a:r>
                        <a:rPr lang="iu-Cans-CA" sz="140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ᐃᒪᐅᑉ</a:t>
                      </a:r>
                      <a:r>
                        <a:rPr lang="iu-Cans-CA" sz="140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ᓇᑎᐊᓂᕐᒥᐅᑕᖁᑎᓂᒃ</a:t>
                      </a:r>
                      <a:r>
                        <a:rPr lang="iu-Cans-CA" sz="140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ᓄᓇᓕᐅᔪᒥ</a:t>
                      </a:r>
                      <a:r>
                        <a:rPr lang="iu-Cans-CA" sz="140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ᖃᓄᑎᒋᐅᓂᖏᓐᓄᑦ</a:t>
                      </a:r>
                      <a:r>
                        <a:rPr lang="iu-Cans-CA" sz="140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ᖃᐅᔨᓴᕈᑎᐅᕙᒃᑐᑦ</a:t>
                      </a:r>
                      <a:r>
                        <a:rPr lang="iu-Cans-CA" sz="140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ᐃᓱᓕᕝᕕᖏᑦ</a:t>
                      </a:r>
                      <a:endParaRPr lang="en-CA" sz="1400" kern="100" dirty="0">
                        <a:effectLst/>
                        <a:latin typeface="Gadugi" panose="020B0502040204020203" pitchFamily="34" charset="0"/>
                        <a:ea typeface="Gadugi" panose="020B0502040204020203" pitchFamily="34" charset="0"/>
                        <a:cs typeface="Times New Roman" panose="02020603050405020304" pitchFamily="18" charset="0"/>
                      </a:endParaRPr>
                    </a:p>
                  </a:txBody>
                  <a:tcPr anchor="ctr"/>
                </a:tc>
                <a:tc>
                  <a:txBody>
                    <a:bodyPr/>
                    <a:lstStyle/>
                    <a:p>
                      <a:pPr lvl="0" algn="l">
                        <a:buNone/>
                      </a:pPr>
                      <a:r>
                        <a:rPr lang="iu-Cans-CA" sz="1400" b="0" i="0" u="none" strike="noStrike" noProof="0" dirty="0">
                          <a:solidFill>
                            <a:srgbClr val="000000"/>
                          </a:solidFill>
                          <a:latin typeface="Gadugi"/>
                        </a:rPr>
                        <a:t>ᐋᖅᑭᒃᑕᐅᓯᒪ-ᓕᕐᑐᖅ</a:t>
                      </a:r>
                      <a:endParaRPr lang="en-US" dirty="0"/>
                    </a:p>
                  </a:txBody>
                  <a:tcPr anchor="ctr"/>
                </a:tc>
                <a:extLst>
                  <a:ext uri="{0D108BD9-81ED-4DB2-BD59-A6C34878D82A}">
                    <a16:rowId xmlns:a16="http://schemas.microsoft.com/office/drawing/2014/main" val="3100183185"/>
                  </a:ext>
                </a:extLst>
              </a:tr>
              <a:tr h="235985">
                <a:tc>
                  <a:txBody>
                    <a:bodyPr/>
                    <a:lstStyle/>
                    <a:p>
                      <a:r>
                        <a:rPr lang="en-CA" sz="1600" b="0">
                          <a:latin typeface="+mn-lt"/>
                        </a:rPr>
                        <a:t>ECCC-TRC-15</a:t>
                      </a:r>
                    </a:p>
                  </a:txBody>
                  <a:tcPr/>
                </a:tc>
                <a:tc>
                  <a:txBody>
                    <a:bodyPr/>
                    <a:lstStyle/>
                    <a:p>
                      <a:pPr algn="l"/>
                      <a:r>
                        <a:rPr lang="en-US" sz="1600" b="0">
                          <a:latin typeface="+mn-lt"/>
                        </a:rPr>
                        <a:t>Aquatic Effects Monitoring Program Reference Area</a:t>
                      </a:r>
                      <a:endParaRPr lang="en-CA" sz="1600" b="0">
                        <a:latin typeface="+mn-lt"/>
                      </a:endParaRPr>
                    </a:p>
                  </a:txBody>
                  <a:tcPr anchor="ctr"/>
                </a:tc>
                <a:tc>
                  <a:txBody>
                    <a:bodyPr/>
                    <a:lstStyle/>
                    <a:p>
                      <a:pPr algn="l"/>
                      <a:r>
                        <a:rPr lang="en-CA" sz="1600" b="0" dirty="0">
                          <a:latin typeface="+mn-lt"/>
                        </a:rPr>
                        <a:t>Resolved</a:t>
                      </a:r>
                    </a:p>
                  </a:txBody>
                  <a:tcPr anchor="ctr"/>
                </a:tc>
                <a:extLst>
                  <a:ext uri="{0D108BD9-81ED-4DB2-BD59-A6C34878D82A}">
                    <a16:rowId xmlns:a16="http://schemas.microsoft.com/office/drawing/2014/main" val="1496402751"/>
                  </a:ext>
                </a:extLst>
              </a:tr>
              <a:tr h="235985">
                <a:tc>
                  <a:txBody>
                    <a:bodyPr/>
                    <a:lstStyle/>
                    <a:p>
                      <a:endParaRPr lang="en-CA" sz="1600" b="0" dirty="0">
                        <a:latin typeface="+mn-lt"/>
                      </a:endParaRPr>
                    </a:p>
                  </a:txBody>
                  <a:tcPr/>
                </a:tc>
                <a:tc>
                  <a:txBody>
                    <a:bodyPr/>
                    <a:lstStyle/>
                    <a:p>
                      <a:pPr marL="0" marR="0">
                        <a:lnSpc>
                          <a:spcPct val="90000"/>
                        </a:lnSpc>
                        <a:spcBef>
                          <a:spcPts val="0"/>
                        </a:spcBef>
                        <a:spcAft>
                          <a:spcPts val="1000"/>
                        </a:spcAft>
                      </a:pPr>
                      <a:r>
                        <a:rPr lang="iu-Cans-CA" sz="140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ᐃᒪᕐᒥᐅᑕᐃᑦ</a:t>
                      </a:r>
                      <a:r>
                        <a:rPr lang="iu-Cans-CA" sz="140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ᐃᓕᖖᒐᒃᑎᑕᐅᕙᖕᓂᖏᑕ</a:t>
                      </a:r>
                      <a:r>
                        <a:rPr lang="iu-Cans-CA" sz="140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ᓇᐅᑦᓯᖅᑐᐃᓂᕐᒧᑦ</a:t>
                      </a:r>
                      <a:r>
                        <a:rPr lang="iu-Cans-CA" sz="140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ᐱᓕᕆᐊᒥ</a:t>
                      </a:r>
                      <a:r>
                        <a:rPr lang="iu-Cans-CA" sz="140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ᑐᑭᓯᒋᐊᕐᕕᒃᓴᖁᑎᓃᑦᑐ</a:t>
                      </a:r>
                      <a:r>
                        <a:rPr lang="iu-Cans-CA" sz="140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ᐊᕙᑎᒋᔭᐅᔪᑦ</a:t>
                      </a:r>
                      <a:endParaRPr lang="en-CA" sz="1400" kern="100" dirty="0">
                        <a:effectLst/>
                        <a:latin typeface="Gadugi" panose="020B0502040204020203" pitchFamily="34" charset="0"/>
                        <a:ea typeface="Gadugi" panose="020B0502040204020203" pitchFamily="34" charset="0"/>
                        <a:cs typeface="Times New Roman" panose="02020603050405020304" pitchFamily="18" charset="0"/>
                      </a:endParaRPr>
                    </a:p>
                  </a:txBody>
                  <a:tcPr anchor="ctr"/>
                </a:tc>
                <a:tc>
                  <a:txBody>
                    <a:bodyPr/>
                    <a:lstStyle/>
                    <a:p>
                      <a:pPr lvl="0" algn="l">
                        <a:buNone/>
                      </a:pPr>
                      <a:r>
                        <a:rPr lang="iu-Cans-CA" sz="1400" b="0" i="0" u="none" strike="noStrike" noProof="0" dirty="0">
                          <a:solidFill>
                            <a:srgbClr val="000000"/>
                          </a:solidFill>
                          <a:latin typeface="Gadugi"/>
                        </a:rPr>
                        <a:t>ᐋᖅᑭᒃᑕᐅᓯᒪ-ᓕᕐᑐᖅ</a:t>
                      </a:r>
                      <a:endParaRPr lang="en-US" sz="1400" dirty="0"/>
                    </a:p>
                  </a:txBody>
                  <a:tcPr marL="68580" marR="68580" marT="0" marB="0" anchor="ctr"/>
                </a:tc>
                <a:extLst>
                  <a:ext uri="{0D108BD9-81ED-4DB2-BD59-A6C34878D82A}">
                    <a16:rowId xmlns:a16="http://schemas.microsoft.com/office/drawing/2014/main" val="1011782997"/>
                  </a:ext>
                </a:extLst>
              </a:tr>
              <a:tr h="235985">
                <a:tc>
                  <a:txBody>
                    <a:bodyPr/>
                    <a:lstStyle/>
                    <a:p>
                      <a:r>
                        <a:rPr lang="en-CA" sz="1600" b="0">
                          <a:latin typeface="+mn-lt"/>
                        </a:rPr>
                        <a:t>ECCC-TRC-16</a:t>
                      </a:r>
                    </a:p>
                  </a:txBody>
                  <a:tcPr/>
                </a:tc>
                <a:tc>
                  <a:txBody>
                    <a:bodyPr/>
                    <a:lstStyle/>
                    <a:p>
                      <a:pPr marL="0" marR="0" algn="l">
                        <a:lnSpc>
                          <a:spcPct val="107000"/>
                        </a:lnSpc>
                        <a:spcBef>
                          <a:spcPts val="0"/>
                        </a:spcBef>
                        <a:spcAft>
                          <a:spcPts val="0"/>
                        </a:spcAft>
                      </a:pPr>
                      <a:r>
                        <a:rPr lang="en-US" sz="1600">
                          <a:effectLst/>
                          <a:latin typeface="+mn-lt"/>
                          <a:ea typeface="Calibri" panose="020F0502020204030204" pitchFamily="34" charset="0"/>
                          <a:cs typeface="Arial" panose="020B0604020202020204" pitchFamily="34" charset="0"/>
                        </a:rPr>
                        <a:t>Stickleback Study</a:t>
                      </a:r>
                    </a:p>
                  </a:txBody>
                  <a:tcPr marL="68580" marR="68580" marT="0" marB="0" anchor="ctr"/>
                </a:tc>
                <a:tc>
                  <a:txBody>
                    <a:bodyPr/>
                    <a:lstStyle/>
                    <a:p>
                      <a:pPr marL="0" marR="0" algn="l">
                        <a:lnSpc>
                          <a:spcPct val="107000"/>
                        </a:lnSpc>
                        <a:spcBef>
                          <a:spcPts val="0"/>
                        </a:spcBef>
                        <a:spcAft>
                          <a:spcPts val="0"/>
                        </a:spcAft>
                      </a:pPr>
                      <a:r>
                        <a:rPr lang="en-US" sz="1600" b="0" dirty="0">
                          <a:latin typeface="+mn-lt"/>
                        </a:rPr>
                        <a:t>Resolved</a:t>
                      </a:r>
                      <a:endParaRPr lang="en-US" sz="16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74279757"/>
                  </a:ext>
                </a:extLst>
              </a:tr>
              <a:tr h="235985">
                <a:tc>
                  <a:txBody>
                    <a:bodyPr/>
                    <a:lstStyle/>
                    <a:p>
                      <a:endParaRPr lang="en-CA" sz="1600" b="0" dirty="0">
                        <a:latin typeface="+mn-lt"/>
                      </a:endParaRPr>
                    </a:p>
                  </a:txBody>
                  <a:tcPr/>
                </a:tc>
                <a:tc>
                  <a:txBody>
                    <a:bodyPr/>
                    <a:lstStyle/>
                    <a:p>
                      <a:pPr marL="0" marR="0">
                        <a:lnSpc>
                          <a:spcPct val="90000"/>
                        </a:lnSpc>
                        <a:spcBef>
                          <a:spcPts val="0"/>
                        </a:spcBef>
                        <a:spcAft>
                          <a:spcPts val="1000"/>
                        </a:spcAft>
                      </a:pPr>
                      <a:r>
                        <a:rPr lang="iu-Cans-CA" sz="140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ᑲᑭᓚᓴᕐᓂᖅ</a:t>
                      </a:r>
                      <a:r>
                        <a:rPr lang="iu-Cans-CA" sz="140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ᖃᐅᔨᓴᐃᓂᖅ</a:t>
                      </a:r>
                      <a:endParaRPr lang="en-CA" sz="1400" kern="100" dirty="0">
                        <a:effectLst/>
                        <a:latin typeface="Gadugi" panose="020B0502040204020203" pitchFamily="34" charset="0"/>
                        <a:ea typeface="Gadugi" panose="020B0502040204020203" pitchFamily="34" charset="0"/>
                        <a:cs typeface="Times New Roman" panose="02020603050405020304" pitchFamily="18" charset="0"/>
                      </a:endParaRPr>
                    </a:p>
                  </a:txBody>
                  <a:tcPr marL="68580" marR="68580" marT="9525" marB="0" anchor="ctr"/>
                </a:tc>
                <a:tc>
                  <a:txBody>
                    <a:bodyPr/>
                    <a:lstStyle/>
                    <a:p>
                      <a:pPr marL="0" marR="0" lvl="0" algn="l">
                        <a:lnSpc>
                          <a:spcPct val="107000"/>
                        </a:lnSpc>
                        <a:spcBef>
                          <a:spcPts val="0"/>
                        </a:spcBef>
                        <a:spcAft>
                          <a:spcPts val="0"/>
                        </a:spcAft>
                        <a:buNone/>
                      </a:pPr>
                      <a:r>
                        <a:rPr lang="iu-Cans-CA" sz="1400" b="0" i="0" u="none" strike="noStrike" noProof="0" dirty="0">
                          <a:solidFill>
                            <a:srgbClr val="000000"/>
                          </a:solidFill>
                          <a:effectLst/>
                          <a:latin typeface="Gadugi"/>
                        </a:rPr>
                        <a:t>ᐋᖅᑭᒃᑕᐅᓯᒪ-ᓕᕐᑐᖅ</a:t>
                      </a:r>
                      <a:endParaRPr lang="en-US" dirty="0"/>
                    </a:p>
                  </a:txBody>
                  <a:tcPr marL="68580" marR="68580" marT="0" marB="0" anchor="ctr"/>
                </a:tc>
                <a:extLst>
                  <a:ext uri="{0D108BD9-81ED-4DB2-BD59-A6C34878D82A}">
                    <a16:rowId xmlns:a16="http://schemas.microsoft.com/office/drawing/2014/main" val="816842532"/>
                  </a:ext>
                </a:extLst>
              </a:tr>
              <a:tr h="235985">
                <a:tc>
                  <a:txBody>
                    <a:bodyPr/>
                    <a:lstStyle/>
                    <a:p>
                      <a:r>
                        <a:rPr lang="en-CA" sz="1600" b="0">
                          <a:latin typeface="+mn-lt"/>
                        </a:rPr>
                        <a:t>ECCC-TRC-17</a:t>
                      </a:r>
                    </a:p>
                  </a:txBody>
                  <a:tcPr/>
                </a:tc>
                <a:tc>
                  <a:txBody>
                    <a:bodyPr/>
                    <a:lstStyle/>
                    <a:p>
                      <a:pPr marL="0" marR="0" algn="l">
                        <a:lnSpc>
                          <a:spcPct val="107000"/>
                        </a:lnSpc>
                        <a:spcBef>
                          <a:spcPts val="0"/>
                        </a:spcBef>
                        <a:spcAft>
                          <a:spcPts val="0"/>
                        </a:spcAft>
                      </a:pPr>
                      <a:r>
                        <a:rPr lang="en-US" sz="1600" dirty="0">
                          <a:effectLst/>
                          <a:latin typeface="+mn-lt"/>
                          <a:ea typeface="Calibri" panose="020F0502020204030204" pitchFamily="34" charset="0"/>
                          <a:cs typeface="Arial" panose="020B0604020202020204" pitchFamily="34" charset="0"/>
                        </a:rPr>
                        <a:t>Parameter Concentration Normal Ranges in Meliadine Lake</a:t>
                      </a:r>
                    </a:p>
                  </a:txBody>
                  <a:tcPr marL="68580" marR="68580" marT="0" marB="0" anchor="ctr"/>
                </a:tc>
                <a:tc>
                  <a:txBody>
                    <a:bodyPr/>
                    <a:lstStyle/>
                    <a:p>
                      <a:pPr algn="l"/>
                      <a:r>
                        <a:rPr lang="en-CA" sz="1600" b="0" dirty="0">
                          <a:latin typeface="+mn-lt"/>
                        </a:rPr>
                        <a:t>Not Resolved</a:t>
                      </a:r>
                    </a:p>
                  </a:txBody>
                  <a:tcPr marL="68580" marR="68580" marT="0" marB="0" anchor="ctr"/>
                </a:tc>
                <a:extLst>
                  <a:ext uri="{0D108BD9-81ED-4DB2-BD59-A6C34878D82A}">
                    <a16:rowId xmlns:a16="http://schemas.microsoft.com/office/drawing/2014/main" val="1791388937"/>
                  </a:ext>
                </a:extLst>
              </a:tr>
              <a:tr h="235985">
                <a:tc>
                  <a:txBody>
                    <a:bodyPr/>
                    <a:lstStyle/>
                    <a:p>
                      <a:endParaRPr lang="en-CA" sz="1600" b="0" dirty="0">
                        <a:latin typeface="+mn-lt"/>
                      </a:endParaRPr>
                    </a:p>
                  </a:txBody>
                  <a:tcPr/>
                </a:tc>
                <a:tc>
                  <a:txBody>
                    <a:bodyPr/>
                    <a:lstStyle/>
                    <a:p>
                      <a:pPr marL="0" marR="0">
                        <a:lnSpc>
                          <a:spcPct val="90000"/>
                        </a:lnSpc>
                        <a:spcBef>
                          <a:spcPts val="0"/>
                        </a:spcBef>
                        <a:spcAft>
                          <a:spcPts val="1000"/>
                        </a:spcAft>
                      </a:pPr>
                      <a:r>
                        <a:rPr lang="iu-Cans-CA" sz="140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ᑭᒡᓕᒋᔭᖏᑕ</a:t>
                      </a:r>
                      <a:r>
                        <a:rPr lang="iu-Cans-CA" sz="140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ᐃᓗᐊᓂ</a:t>
                      </a:r>
                      <a:r>
                        <a:rPr lang="iu-Cans-CA" sz="140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ᖃᓄᐃᓐᓂᕆᔭᐅᕙᒃᑐᓄᑦ</a:t>
                      </a:r>
                      <a:r>
                        <a:rPr lang="iu-Cans-CA" sz="140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ᐃᖃᓗᒑᕐᔪᐃᑦ</a:t>
                      </a:r>
                      <a:r>
                        <a:rPr lang="iu-Cans-CA" sz="140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ᑕᓯᐊᓂ</a:t>
                      </a:r>
                      <a:endParaRPr lang="en-CA" sz="1400" kern="100" dirty="0">
                        <a:effectLst/>
                        <a:latin typeface="Gadugi" panose="020B0502040204020203" pitchFamily="34" charset="0"/>
                        <a:ea typeface="Gadugi" panose="020B0502040204020203" pitchFamily="34" charset="0"/>
                        <a:cs typeface="Times New Roman" panose="02020603050405020304" pitchFamily="18" charset="0"/>
                      </a:endParaRPr>
                    </a:p>
                  </a:txBody>
                  <a:tcPr marL="68580" marR="68580" marT="9525" marB="0" anchor="ctr"/>
                </a:tc>
                <a:tc>
                  <a:txBody>
                    <a:bodyPr/>
                    <a:lstStyle/>
                    <a:p>
                      <a:pPr marL="0" marR="0" lvl="0" algn="l">
                        <a:lnSpc>
                          <a:spcPct val="107000"/>
                        </a:lnSpc>
                        <a:spcBef>
                          <a:spcPts val="0"/>
                        </a:spcBef>
                        <a:spcAft>
                          <a:spcPts val="0"/>
                        </a:spcAft>
                        <a:buNone/>
                      </a:pPr>
                      <a:r>
                        <a:rPr lang="iu-Cans-CA" sz="1400" b="0" i="0" u="none" strike="noStrike" noProof="0" dirty="0">
                          <a:solidFill>
                            <a:srgbClr val="000000"/>
                          </a:solidFill>
                          <a:effectLst/>
                          <a:latin typeface="Gadugi"/>
                        </a:rPr>
                        <a:t>ᐋᖅᑭᒃᑕᐅᓯᒪ-ᖖᒋᑦᑐᖅ</a:t>
                      </a:r>
                      <a:endParaRPr lang="en-US" dirty="0"/>
                    </a:p>
                  </a:txBody>
                  <a:tcPr marL="68580" marR="68580" marT="0" marB="0" anchor="ctr"/>
                </a:tc>
                <a:extLst>
                  <a:ext uri="{0D108BD9-81ED-4DB2-BD59-A6C34878D82A}">
                    <a16:rowId xmlns:a16="http://schemas.microsoft.com/office/drawing/2014/main" val="1179176515"/>
                  </a:ext>
                </a:extLst>
              </a:tr>
              <a:tr h="235985">
                <a:tc>
                  <a:txBody>
                    <a:bodyPr/>
                    <a:lstStyle/>
                    <a:p>
                      <a:r>
                        <a:rPr lang="en-CA" sz="1600" b="0">
                          <a:latin typeface="+mn-lt"/>
                        </a:rPr>
                        <a:t>ECCC-TRC-18</a:t>
                      </a:r>
                    </a:p>
                  </a:txBody>
                  <a:tcPr/>
                </a:tc>
                <a:tc>
                  <a:txBody>
                    <a:bodyPr/>
                    <a:lstStyle/>
                    <a:p>
                      <a:pPr marL="0" marR="0" algn="l">
                        <a:lnSpc>
                          <a:spcPct val="107000"/>
                        </a:lnSpc>
                        <a:spcBef>
                          <a:spcPts val="0"/>
                        </a:spcBef>
                        <a:spcAft>
                          <a:spcPts val="0"/>
                        </a:spcAft>
                      </a:pPr>
                      <a:r>
                        <a:rPr lang="en-US" sz="1600">
                          <a:effectLst/>
                          <a:latin typeface="+mn-lt"/>
                          <a:ea typeface="Calibri" panose="020F0502020204030204" pitchFamily="34" charset="0"/>
                          <a:cs typeface="Arial" panose="020B0604020202020204" pitchFamily="34" charset="0"/>
                        </a:rPr>
                        <a:t>Comparison Between Observations and FEIS Predictions</a:t>
                      </a:r>
                    </a:p>
                  </a:txBody>
                  <a:tcPr marL="68580" marR="68580" marT="0" marB="0" anchor="ctr"/>
                </a:tc>
                <a:tc>
                  <a:txBody>
                    <a:bodyPr/>
                    <a:lstStyle/>
                    <a:p>
                      <a:pPr marL="0" marR="0" algn="l">
                        <a:lnSpc>
                          <a:spcPct val="107000"/>
                        </a:lnSpc>
                        <a:spcBef>
                          <a:spcPts val="0"/>
                        </a:spcBef>
                        <a:spcAft>
                          <a:spcPts val="0"/>
                        </a:spcAft>
                      </a:pPr>
                      <a:r>
                        <a:rPr lang="en-US" sz="1600" b="0" dirty="0">
                          <a:latin typeface="+mn-lt"/>
                        </a:rPr>
                        <a:t>Resolved</a:t>
                      </a:r>
                      <a:endParaRPr lang="en-US" sz="16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400724118"/>
                  </a:ext>
                </a:extLst>
              </a:tr>
              <a:tr h="235985">
                <a:tc>
                  <a:txBody>
                    <a:bodyPr/>
                    <a:lstStyle/>
                    <a:p>
                      <a:endParaRPr lang="en-CA" sz="1600" b="0" dirty="0">
                        <a:latin typeface="+mn-lt"/>
                      </a:endParaRPr>
                    </a:p>
                  </a:txBody>
                  <a:tcPr/>
                </a:tc>
                <a:tc>
                  <a:txBody>
                    <a:bodyPr/>
                    <a:lstStyle/>
                    <a:p>
                      <a:pPr marL="0" marR="0">
                        <a:lnSpc>
                          <a:spcPct val="90000"/>
                        </a:lnSpc>
                        <a:spcBef>
                          <a:spcPts val="0"/>
                        </a:spcBef>
                        <a:spcAft>
                          <a:spcPts val="1000"/>
                        </a:spcAft>
                      </a:pPr>
                      <a:r>
                        <a:rPr lang="iu-Cans-CA" sz="1400" kern="100" dirty="0">
                          <a:solidFill>
                            <a:srgbClr val="000000"/>
                          </a:solidFill>
                          <a:effectLst/>
                          <a:latin typeface="Gadugi"/>
                          <a:ea typeface="Gadugi"/>
                          <a:cs typeface="Gadugi" panose="020B0502040204020203" pitchFamily="34" charset="0"/>
                        </a:rPr>
                        <a:t>ᐊᔾᔨᒌᙱᓐᓂᐅᔪᑦ</a:t>
                      </a:r>
                      <a:r>
                        <a:rPr lang="iu-Cans-CA" sz="1400" kern="100" dirty="0">
                          <a:solidFill>
                            <a:srgbClr val="000000"/>
                          </a:solidFill>
                          <a:effectLst/>
                          <a:latin typeface="Gadugi"/>
                          <a:ea typeface="Gadugi"/>
                          <a:cs typeface="Times New Roman"/>
                        </a:rPr>
                        <a:t> </a:t>
                      </a:r>
                      <a:r>
                        <a:rPr lang="iu-Cans-CA" sz="1400" kern="100" dirty="0">
                          <a:solidFill>
                            <a:srgbClr val="000000"/>
                          </a:solidFill>
                          <a:effectLst/>
                          <a:latin typeface="Gadugi"/>
                          <a:ea typeface="Gadugi"/>
                          <a:cs typeface="Gadugi" panose="020B0502040204020203" pitchFamily="34" charset="0"/>
                        </a:rPr>
                        <a:t>ᖃᐅᔨᓴᐃᓂᐅᕙᒃᑐᓄᑦ</a:t>
                      </a:r>
                      <a:r>
                        <a:rPr lang="iu-Cans-CA" sz="1400" kern="100" dirty="0">
                          <a:solidFill>
                            <a:srgbClr val="000000"/>
                          </a:solidFill>
                          <a:effectLst/>
                          <a:latin typeface="Gadugi"/>
                          <a:ea typeface="Gadugi"/>
                          <a:cs typeface="Times New Roman"/>
                        </a:rPr>
                        <a:t> </a:t>
                      </a:r>
                      <a:r>
                        <a:rPr lang="iu-Cans-CA" sz="1400" kern="100" dirty="0">
                          <a:solidFill>
                            <a:srgbClr val="000000"/>
                          </a:solidFill>
                          <a:effectLst/>
                          <a:latin typeface="Gadugi"/>
                          <a:ea typeface="Gadugi"/>
                          <a:cs typeface="Gadugi" panose="020B0502040204020203" pitchFamily="34" charset="0"/>
                        </a:rPr>
                        <a:t>ᐊᒻᒪᓗ</a:t>
                      </a:r>
                      <a:r>
                        <a:rPr lang="iu-Cans-CA" sz="1400" kern="100" dirty="0">
                          <a:solidFill>
                            <a:srgbClr val="000000"/>
                          </a:solidFill>
                          <a:effectLst/>
                          <a:latin typeface="Gadugi"/>
                          <a:ea typeface="Gadugi"/>
                          <a:cs typeface="Times New Roman"/>
                        </a:rPr>
                        <a:t> </a:t>
                      </a:r>
                      <a:r>
                        <a:rPr lang="en-CA" sz="1400" kern="100" dirty="0">
                          <a:solidFill>
                            <a:srgbClr val="000000"/>
                          </a:solidFill>
                          <a:effectLst/>
                          <a:latin typeface="Gadugi"/>
                          <a:ea typeface="Gadugi"/>
                          <a:cs typeface="Times New Roman"/>
                        </a:rPr>
                        <a:t>FEIS</a:t>
                      </a:r>
                      <a:r>
                        <a:rPr lang="iu-Cans-CA" sz="1400" kern="100" dirty="0">
                          <a:solidFill>
                            <a:srgbClr val="000000"/>
                          </a:solidFill>
                          <a:effectLst/>
                          <a:latin typeface="Gadugi"/>
                          <a:ea typeface="Gadugi"/>
                          <a:cs typeface="Times New Roman"/>
                        </a:rPr>
                        <a:t>-</a:t>
                      </a:r>
                      <a:r>
                        <a:rPr lang="iu-Cans-CA" sz="1400" kern="100" dirty="0">
                          <a:solidFill>
                            <a:srgbClr val="000000"/>
                          </a:solidFill>
                          <a:effectLst/>
                          <a:latin typeface="Gadugi"/>
                          <a:ea typeface="Gadugi"/>
                          <a:cs typeface="Gadugi" panose="020B0502040204020203" pitchFamily="34" charset="0"/>
                        </a:rPr>
                        <a:t>ᓂᒃ</a:t>
                      </a:r>
                      <a:r>
                        <a:rPr lang="iu-Cans-CA" sz="1400" kern="100" dirty="0">
                          <a:solidFill>
                            <a:srgbClr val="000000"/>
                          </a:solidFill>
                          <a:effectLst/>
                          <a:latin typeface="Gadugi"/>
                          <a:ea typeface="Gadugi"/>
                          <a:cs typeface="Times New Roman"/>
                        </a:rPr>
                        <a:t> </a:t>
                      </a:r>
                      <a:r>
                        <a:rPr lang="iu-Cans-CA" sz="1400" kern="100" dirty="0">
                          <a:solidFill>
                            <a:srgbClr val="000000"/>
                          </a:solidFill>
                          <a:effectLst/>
                          <a:latin typeface="Gadugi"/>
                          <a:ea typeface="Gadugi"/>
                          <a:cs typeface="Gadugi" panose="020B0502040204020203" pitchFamily="34" charset="0"/>
                        </a:rPr>
                        <a:t>ᓇᓗᓇᐃᕈᑎᐅᕙᒃᑐᓄᑦ</a:t>
                      </a:r>
                      <a:endParaRPr lang="en-CA" sz="1400" kern="100" dirty="0">
                        <a:effectLst/>
                        <a:latin typeface="Gadugi"/>
                        <a:ea typeface="Gadugi"/>
                        <a:cs typeface="Times New Roman" panose="02020603050405020304" pitchFamily="18" charset="0"/>
                      </a:endParaRPr>
                    </a:p>
                  </a:txBody>
                  <a:tcPr marL="68580" marR="68580" marT="9525" marB="0" anchor="ctr"/>
                </a:tc>
                <a:tc>
                  <a:txBody>
                    <a:bodyPr/>
                    <a:lstStyle/>
                    <a:p>
                      <a:pPr marL="0" marR="0" lvl="0" algn="l">
                        <a:lnSpc>
                          <a:spcPct val="107000"/>
                        </a:lnSpc>
                        <a:spcBef>
                          <a:spcPts val="0"/>
                        </a:spcBef>
                        <a:spcAft>
                          <a:spcPts val="0"/>
                        </a:spcAft>
                        <a:buNone/>
                      </a:pPr>
                      <a:r>
                        <a:rPr lang="iu-Cans-CA" sz="1400" b="0" i="0" u="none" strike="noStrike" noProof="0" dirty="0">
                          <a:solidFill>
                            <a:srgbClr val="000000"/>
                          </a:solidFill>
                          <a:effectLst/>
                          <a:latin typeface="Gadugi"/>
                        </a:rPr>
                        <a:t>ᐋᖅᑭᒃᑕᐅᓯᒪ-ᓕᕐᑐᖅ</a:t>
                      </a:r>
                      <a:endParaRPr lang="en-US" dirty="0"/>
                    </a:p>
                  </a:txBody>
                  <a:tcPr marL="68580" marR="68580" marT="0" marB="0" anchor="ctr"/>
                </a:tc>
                <a:extLst>
                  <a:ext uri="{0D108BD9-81ED-4DB2-BD59-A6C34878D82A}">
                    <a16:rowId xmlns:a16="http://schemas.microsoft.com/office/drawing/2014/main" val="1897543494"/>
                  </a:ext>
                </a:extLst>
              </a:tr>
            </a:tbl>
          </a:graphicData>
        </a:graphic>
      </p:graphicFrame>
      <p:sp>
        <p:nvSpPr>
          <p:cNvPr id="3" name="TextBox 2">
            <a:extLst>
              <a:ext uri="{FF2B5EF4-FFF2-40B4-BE49-F238E27FC236}">
                <a16:creationId xmlns:a16="http://schemas.microsoft.com/office/drawing/2014/main" id="{65ACF672-D85E-7CC9-20A3-730299EC4E6E}"/>
              </a:ext>
            </a:extLst>
          </p:cNvPr>
          <p:cNvSpPr txBox="1"/>
          <p:nvPr/>
        </p:nvSpPr>
        <p:spPr>
          <a:xfrm>
            <a:off x="4086744" y="6209293"/>
            <a:ext cx="1526380" cy="400110"/>
          </a:xfrm>
          <a:prstGeom prst="rect">
            <a:avLst/>
          </a:prstGeom>
          <a:solidFill>
            <a:schemeClr val="bg1"/>
          </a:solidFill>
        </p:spPr>
        <p:txBody>
          <a:bodyPr wrap="none" rtlCol="0">
            <a:spAutoFit/>
          </a:bodyPr>
          <a:lstStyle/>
          <a:p>
            <a:r>
              <a:rPr lang="iu-Cans-CA" sz="1000">
                <a:latin typeface="Gadugi" panose="020B0502040204020203" pitchFamily="34" charset="0"/>
                <a:ea typeface="Gadugi" panose="020B0502040204020203" pitchFamily="34" charset="0"/>
              </a:rPr>
              <a:t>ᐊᕙᑎᓕᕆᓂᕐᒥᑦ ᐊᒻᒪ ᓯᓚᒥᒃ</a:t>
            </a:r>
          </a:p>
          <a:p>
            <a:r>
              <a:rPr lang="iu-Cans-CA" sz="1000">
                <a:latin typeface="Gadugi" panose="020B0502040204020203" pitchFamily="34" charset="0"/>
                <a:ea typeface="Gadugi" panose="020B0502040204020203" pitchFamily="34" charset="0"/>
              </a:rPr>
              <a:t>ᐊᓯᔾᔨᖅᐸᓪᓕᐊᓂᕐᒧᑦ ᑲᓇᑕᒥ</a:t>
            </a:r>
            <a:endParaRPr lang="en-US" sz="1000">
              <a:latin typeface="Gadugi" panose="020B0502040204020203" pitchFamily="34" charset="0"/>
              <a:ea typeface="Gadugi" panose="020B0502040204020203" pitchFamily="34" charset="0"/>
            </a:endParaRPr>
          </a:p>
        </p:txBody>
      </p:sp>
      <p:sp>
        <p:nvSpPr>
          <p:cNvPr id="4" name="Title 1">
            <a:extLst>
              <a:ext uri="{FF2B5EF4-FFF2-40B4-BE49-F238E27FC236}">
                <a16:creationId xmlns:a16="http://schemas.microsoft.com/office/drawing/2014/main" id="{D825F733-1FB5-C53D-7473-9D6886661210}"/>
              </a:ext>
            </a:extLst>
          </p:cNvPr>
          <p:cNvSpPr txBox="1">
            <a:spLocks/>
          </p:cNvSpPr>
          <p:nvPr/>
        </p:nvSpPr>
        <p:spPr>
          <a:xfrm>
            <a:off x="179512" y="337288"/>
            <a:ext cx="8784976" cy="6213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pPr algn="ctr"/>
            <a:r>
              <a:rPr lang="en-US" sz="2400">
                <a:latin typeface="Arial"/>
                <a:cs typeface="Arial"/>
              </a:rPr>
              <a:t>Annex I: Current Status of Environment and Climate Change Canada’s Technical Review Comments</a:t>
            </a:r>
            <a:endParaRPr lang="en-CA" sz="2400">
              <a:latin typeface="Arial"/>
              <a:cs typeface="Arial"/>
            </a:endParaRPr>
          </a:p>
        </p:txBody>
      </p:sp>
    </p:spTree>
    <p:extLst>
      <p:ext uri="{BB962C8B-B14F-4D97-AF65-F5344CB8AC3E}">
        <p14:creationId xmlns:p14="http://schemas.microsoft.com/office/powerpoint/2010/main" val="2275606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3">
            <a:extLst>
              <a:ext uri="{FF2B5EF4-FFF2-40B4-BE49-F238E27FC236}">
                <a16:creationId xmlns:a16="http://schemas.microsoft.com/office/drawing/2014/main" id="{B911F0C6-D83D-F941-3ADA-0225A2E3979F}"/>
              </a:ext>
            </a:extLst>
          </p:cNvPr>
          <p:cNvGraphicFramePr>
            <a:graphicFrameLocks noGrp="1"/>
          </p:cNvGraphicFramePr>
          <p:nvPr>
            <p:ph idx="10"/>
          </p:nvPr>
        </p:nvGraphicFramePr>
        <p:xfrm>
          <a:off x="573741" y="1703619"/>
          <a:ext cx="8179734" cy="3778060"/>
        </p:xfrm>
        <a:graphic>
          <a:graphicData uri="http://schemas.openxmlformats.org/drawingml/2006/table">
            <a:tbl>
              <a:tblPr firstRow="1" bandRow="1">
                <a:tableStyleId>{16D9F66E-5EB9-4882-86FB-DCBF35E3C3E4}</a:tableStyleId>
              </a:tblPr>
              <a:tblGrid>
                <a:gridCol w="1434704">
                  <a:extLst>
                    <a:ext uri="{9D8B030D-6E8A-4147-A177-3AD203B41FA5}">
                      <a16:colId xmlns:a16="http://schemas.microsoft.com/office/drawing/2014/main" val="2886413192"/>
                    </a:ext>
                  </a:extLst>
                </a:gridCol>
                <a:gridCol w="5135305">
                  <a:extLst>
                    <a:ext uri="{9D8B030D-6E8A-4147-A177-3AD203B41FA5}">
                      <a16:colId xmlns:a16="http://schemas.microsoft.com/office/drawing/2014/main" val="2099249562"/>
                    </a:ext>
                  </a:extLst>
                </a:gridCol>
                <a:gridCol w="1609725">
                  <a:extLst>
                    <a:ext uri="{9D8B030D-6E8A-4147-A177-3AD203B41FA5}">
                      <a16:colId xmlns:a16="http://schemas.microsoft.com/office/drawing/2014/main" val="1203610620"/>
                    </a:ext>
                  </a:extLst>
                </a:gridCol>
              </a:tblGrid>
              <a:tr h="167640">
                <a:tc>
                  <a:txBody>
                    <a:bodyPr/>
                    <a:lstStyle/>
                    <a:p>
                      <a:r>
                        <a:rPr lang="en-CA" sz="1600" b="0" dirty="0">
                          <a:latin typeface="+mn-lt"/>
                        </a:rPr>
                        <a:t>ECCC-TRC-19</a:t>
                      </a:r>
                    </a:p>
                  </a:txBody>
                  <a:tcPr/>
                </a:tc>
                <a:tc>
                  <a:txBody>
                    <a:bodyPr/>
                    <a:lstStyle/>
                    <a:p>
                      <a:pPr marL="0" marR="0" algn="l">
                        <a:lnSpc>
                          <a:spcPct val="107000"/>
                        </a:lnSpc>
                        <a:spcBef>
                          <a:spcPts val="0"/>
                        </a:spcBef>
                        <a:spcAft>
                          <a:spcPts val="0"/>
                        </a:spcAft>
                      </a:pPr>
                      <a:r>
                        <a:rPr lang="en-US" sz="1600" b="0" dirty="0">
                          <a:effectLst/>
                          <a:latin typeface="+mn-lt"/>
                          <a:ea typeface="Calibri" panose="020F0502020204030204" pitchFamily="34" charset="0"/>
                          <a:cs typeface="Arial" panose="020B0604020202020204" pitchFamily="34" charset="0"/>
                        </a:rPr>
                        <a:t>Closure Criteria for Surface Water Quality (Interim Closure and Reclamation Plan)</a:t>
                      </a:r>
                    </a:p>
                  </a:txBody>
                  <a:tcPr marL="68580" marR="68580" marT="0" marB="0" anchor="ctr"/>
                </a:tc>
                <a:tc>
                  <a:txBody>
                    <a:bodyPr/>
                    <a:lstStyle/>
                    <a:p>
                      <a:pPr algn="l"/>
                      <a:r>
                        <a:rPr lang="en-CA" sz="1600" b="0" dirty="0">
                          <a:latin typeface="+mn-lt"/>
                        </a:rPr>
                        <a:t>Not Resolved</a:t>
                      </a:r>
                    </a:p>
                  </a:txBody>
                  <a:tcPr marL="68580" marR="68580" marT="0" marB="0" anchor="ctr"/>
                </a:tc>
                <a:extLst>
                  <a:ext uri="{0D108BD9-81ED-4DB2-BD59-A6C34878D82A}">
                    <a16:rowId xmlns:a16="http://schemas.microsoft.com/office/drawing/2014/main" val="3990651997"/>
                  </a:ext>
                </a:extLst>
              </a:tr>
              <a:tr h="167640">
                <a:tc>
                  <a:txBody>
                    <a:bodyPr/>
                    <a:lstStyle/>
                    <a:p>
                      <a:endParaRPr lang="en-CA" sz="1600" b="0" dirty="0">
                        <a:latin typeface="+mn-lt"/>
                      </a:endParaRPr>
                    </a:p>
                  </a:txBody>
                  <a:tcPr/>
                </a:tc>
                <a:tc>
                  <a:txBody>
                    <a:bodyPr/>
                    <a:lstStyle/>
                    <a:p>
                      <a:pPr marL="0" marR="0">
                        <a:lnSpc>
                          <a:spcPct val="90000"/>
                        </a:lnSpc>
                        <a:spcBef>
                          <a:spcPts val="0"/>
                        </a:spcBef>
                        <a:spcAft>
                          <a:spcPts val="1000"/>
                        </a:spcAft>
                      </a:pPr>
                      <a:r>
                        <a:rPr lang="iu-Cans-CA" sz="140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ᐅᒃᑯᐊᖅᑕᐅᑎᓪᓗᒍ</a:t>
                      </a:r>
                      <a:r>
                        <a:rPr lang="iu-Cans-CA" sz="140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ᐱᓕᕆᐊᖑᔭᕆᐊᖃᖅᑐᑦ</a:t>
                      </a:r>
                      <a:r>
                        <a:rPr lang="iu-Cans-CA" sz="140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ᓄᓇᐅᑉ</a:t>
                      </a:r>
                      <a:r>
                        <a:rPr lang="iu-Cans-CA" sz="140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ᖄᖓᓂ</a:t>
                      </a:r>
                      <a:r>
                        <a:rPr lang="iu-Cans-CA" sz="140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ᐃᒪᐅᑉ</a:t>
                      </a:r>
                      <a:r>
                        <a:rPr lang="iu-Cans-CA" sz="140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ᐱᐅᑦᓯᐊᖅᑑᔭᕆᐊᖃᕐᓂᖓᓄᑦ</a:t>
                      </a:r>
                      <a:r>
                        <a:rPr lang="iu-Cans-CA" sz="140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ᐅᒃᑯᐊᖅᑕᐅᑲᓚᐅᕐᑎᓪᓗᒍ</a:t>
                      </a:r>
                      <a:r>
                        <a:rPr lang="iu-Cans-CA" sz="140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ᐊᒻᒪᓗ</a:t>
                      </a:r>
                      <a:r>
                        <a:rPr lang="iu-Cans-CA" sz="140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ᓴᑐᖅᑕᐅᓯᒪᓕᕐᓂᐊᕐᓂᖓᓄᑦ</a:t>
                      </a:r>
                      <a:r>
                        <a:rPr lang="iu-Cans-CA" sz="140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ᐸᕐᓇᐅᑎᑦ</a:t>
                      </a:r>
                      <a:r>
                        <a:rPr lang="iu-Cans-CA" sz="140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a:t>
                      </a:r>
                      <a:endParaRPr lang="en-CA" sz="1400" kern="100" dirty="0">
                        <a:effectLst/>
                        <a:latin typeface="Gadugi" panose="020B0502040204020203" pitchFamily="34" charset="0"/>
                        <a:ea typeface="Gadugi" panose="020B0502040204020203" pitchFamily="34" charset="0"/>
                        <a:cs typeface="Times New Roman" panose="02020603050405020304" pitchFamily="18" charset="0"/>
                      </a:endParaRPr>
                    </a:p>
                  </a:txBody>
                  <a:tcPr marL="68580" marR="68580" marT="9525" marB="0" anchor="ctr"/>
                </a:tc>
                <a:tc>
                  <a:txBody>
                    <a:bodyPr/>
                    <a:lstStyle/>
                    <a:p>
                      <a:pPr marL="0" marR="0" lvl="0" algn="l">
                        <a:lnSpc>
                          <a:spcPct val="107000"/>
                        </a:lnSpc>
                        <a:spcBef>
                          <a:spcPts val="0"/>
                        </a:spcBef>
                        <a:spcAft>
                          <a:spcPts val="0"/>
                        </a:spcAft>
                        <a:buNone/>
                      </a:pPr>
                      <a:r>
                        <a:rPr lang="iu-Cans-CA" sz="1400" b="0" i="0" u="none" strike="noStrike" noProof="0" dirty="0">
                          <a:solidFill>
                            <a:srgbClr val="000000"/>
                          </a:solidFill>
                          <a:effectLst/>
                          <a:latin typeface="Gadugi"/>
                        </a:rPr>
                        <a:t>ᐋᖅᑭᒃᑕᐅᓯᒪ-ᖖᒋᑦᑐᖅ</a:t>
                      </a:r>
                      <a:endParaRPr lang="en-US" dirty="0"/>
                    </a:p>
                  </a:txBody>
                  <a:tcPr marL="68580" marR="68580" marT="0" marB="0" anchor="ctr"/>
                </a:tc>
                <a:extLst>
                  <a:ext uri="{0D108BD9-81ED-4DB2-BD59-A6C34878D82A}">
                    <a16:rowId xmlns:a16="http://schemas.microsoft.com/office/drawing/2014/main" val="3100183185"/>
                  </a:ext>
                </a:extLst>
              </a:tr>
              <a:tr h="235985">
                <a:tc>
                  <a:txBody>
                    <a:bodyPr/>
                    <a:lstStyle/>
                    <a:p>
                      <a:r>
                        <a:rPr lang="en-CA" sz="1600" b="0" dirty="0">
                          <a:latin typeface="+mn-lt"/>
                        </a:rPr>
                        <a:t>ECCC-TRC-20</a:t>
                      </a:r>
                    </a:p>
                  </a:txBody>
                  <a:tcPr/>
                </a:tc>
                <a:tc>
                  <a:txBody>
                    <a:bodyPr/>
                    <a:lstStyle/>
                    <a:p>
                      <a:pPr marL="0" marR="0" algn="l">
                        <a:lnSpc>
                          <a:spcPct val="107000"/>
                        </a:lnSpc>
                        <a:spcBef>
                          <a:spcPts val="0"/>
                        </a:spcBef>
                        <a:spcAft>
                          <a:spcPts val="0"/>
                        </a:spcAft>
                      </a:pPr>
                      <a:r>
                        <a:rPr lang="en-US" sz="1600" dirty="0">
                          <a:effectLst/>
                          <a:latin typeface="+mn-lt"/>
                          <a:ea typeface="Calibri" panose="020F0502020204030204" pitchFamily="34" charset="0"/>
                          <a:cs typeface="Arial" panose="020B0604020202020204" pitchFamily="34" charset="0"/>
                        </a:rPr>
                        <a:t>Inconsistent Water Management Systems Description</a:t>
                      </a:r>
                    </a:p>
                  </a:txBody>
                  <a:tcPr marL="68580" marR="68580" marT="0" marB="0" anchor="ctr"/>
                </a:tc>
                <a:tc>
                  <a:txBody>
                    <a:bodyPr/>
                    <a:lstStyle/>
                    <a:p>
                      <a:pPr algn="l"/>
                      <a:r>
                        <a:rPr lang="en-CA" sz="1600" b="0" dirty="0">
                          <a:latin typeface="+mn-lt"/>
                        </a:rPr>
                        <a:t>Resolved</a:t>
                      </a:r>
                    </a:p>
                  </a:txBody>
                  <a:tcPr marL="68580" marR="68580" marT="0" marB="0" anchor="ctr"/>
                </a:tc>
                <a:extLst>
                  <a:ext uri="{0D108BD9-81ED-4DB2-BD59-A6C34878D82A}">
                    <a16:rowId xmlns:a16="http://schemas.microsoft.com/office/drawing/2014/main" val="1496402751"/>
                  </a:ext>
                </a:extLst>
              </a:tr>
              <a:tr h="235985">
                <a:tc>
                  <a:txBody>
                    <a:bodyPr/>
                    <a:lstStyle/>
                    <a:p>
                      <a:endParaRPr lang="en-CA" sz="1600" b="0" dirty="0">
                        <a:latin typeface="+mn-lt"/>
                      </a:endParaRPr>
                    </a:p>
                  </a:txBody>
                  <a:tcPr/>
                </a:tc>
                <a:tc>
                  <a:txBody>
                    <a:bodyPr/>
                    <a:lstStyle/>
                    <a:p>
                      <a:pPr marL="0" marR="0">
                        <a:lnSpc>
                          <a:spcPct val="90000"/>
                        </a:lnSpc>
                        <a:spcBef>
                          <a:spcPts val="0"/>
                        </a:spcBef>
                        <a:spcAft>
                          <a:spcPts val="1000"/>
                        </a:spcAft>
                      </a:pPr>
                      <a:r>
                        <a:rPr lang="iu-Cans-CA" sz="140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ᐊᔾᔨᒌᖖᒋᓐᓂᖃᖃᑦᑕᕐᓂᖏᑦ</a:t>
                      </a:r>
                      <a:r>
                        <a:rPr lang="iu-Cans-CA" sz="140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ᐃᒪᓕᕆᓂᕐᒥ</a:t>
                      </a:r>
                      <a:r>
                        <a:rPr lang="iu-Cans-CA" sz="140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ᐊᐅᓚᑦᓯᔾᔪᑎᓄᑦ</a:t>
                      </a:r>
                      <a:r>
                        <a:rPr lang="iu-Cans-CA" sz="140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ᓇᓗᓇᐃᔭᐅᑎᓂ</a:t>
                      </a:r>
                      <a:endParaRPr lang="en-CA" sz="1400" kern="100" dirty="0">
                        <a:effectLst/>
                        <a:latin typeface="Gadugi" panose="020B0502040204020203" pitchFamily="34" charset="0"/>
                        <a:ea typeface="Gadugi" panose="020B0502040204020203" pitchFamily="34" charset="0"/>
                        <a:cs typeface="Times New Roman" panose="02020603050405020304" pitchFamily="18" charset="0"/>
                      </a:endParaRPr>
                    </a:p>
                  </a:txBody>
                  <a:tcPr marL="68580" marR="68580" marT="9525" marB="0" anchor="ctr"/>
                </a:tc>
                <a:tc>
                  <a:txBody>
                    <a:bodyPr/>
                    <a:lstStyle/>
                    <a:p>
                      <a:pPr lvl="0" algn="l">
                        <a:buNone/>
                      </a:pPr>
                      <a:r>
                        <a:rPr lang="iu-Cans-CA" sz="1400" b="0" i="0" u="none" strike="noStrike" noProof="0" dirty="0">
                          <a:solidFill>
                            <a:srgbClr val="000000"/>
                          </a:solidFill>
                          <a:latin typeface="Gadugi"/>
                        </a:rPr>
                        <a:t>ᐋᖅᑭᒃᑕᐅᓯᒪ-ᓕᕐᑐᖅ</a:t>
                      </a:r>
                      <a:endParaRPr lang="en-US" sz="1400" dirty="0"/>
                    </a:p>
                  </a:txBody>
                  <a:tcPr anchor="ctr"/>
                </a:tc>
                <a:extLst>
                  <a:ext uri="{0D108BD9-81ED-4DB2-BD59-A6C34878D82A}">
                    <a16:rowId xmlns:a16="http://schemas.microsoft.com/office/drawing/2014/main" val="1011782997"/>
                  </a:ext>
                </a:extLst>
              </a:tr>
              <a:tr h="235985">
                <a:tc>
                  <a:txBody>
                    <a:bodyPr/>
                    <a:lstStyle/>
                    <a:p>
                      <a:r>
                        <a:rPr lang="en-CA" sz="1600" b="0" dirty="0">
                          <a:latin typeface="+mn-lt"/>
                        </a:rPr>
                        <a:t>ECCC-TRC-21</a:t>
                      </a:r>
                    </a:p>
                  </a:txBody>
                  <a:tcPr/>
                </a:tc>
                <a:tc>
                  <a:txBody>
                    <a:bodyPr/>
                    <a:lstStyle/>
                    <a:p>
                      <a:pPr algn="l"/>
                      <a:r>
                        <a:rPr lang="en-US" sz="1600" b="0" dirty="0">
                          <a:latin typeface="+mn-lt"/>
                        </a:rPr>
                        <a:t>Saline Effluent Treatment Plant Wastes</a:t>
                      </a:r>
                      <a:endParaRPr lang="en-CA" sz="1600" b="0" dirty="0">
                        <a:latin typeface="+mn-lt"/>
                      </a:endParaRPr>
                    </a:p>
                  </a:txBody>
                  <a:tcPr anchor="ctr"/>
                </a:tc>
                <a:tc>
                  <a:txBody>
                    <a:bodyPr/>
                    <a:lstStyle/>
                    <a:p>
                      <a:pPr algn="l"/>
                      <a:r>
                        <a:rPr lang="en-US" sz="1600" b="0" dirty="0">
                          <a:latin typeface="+mn-lt"/>
                        </a:rPr>
                        <a:t>Resolved</a:t>
                      </a:r>
                      <a:endParaRPr lang="en-CA" sz="1600" b="0" dirty="0">
                        <a:latin typeface="+mn-lt"/>
                      </a:endParaRPr>
                    </a:p>
                  </a:txBody>
                  <a:tcPr anchor="ctr"/>
                </a:tc>
                <a:extLst>
                  <a:ext uri="{0D108BD9-81ED-4DB2-BD59-A6C34878D82A}">
                    <a16:rowId xmlns:a16="http://schemas.microsoft.com/office/drawing/2014/main" val="1474279757"/>
                  </a:ext>
                </a:extLst>
              </a:tr>
              <a:tr h="235985">
                <a:tc>
                  <a:txBody>
                    <a:bodyPr/>
                    <a:lstStyle/>
                    <a:p>
                      <a:endParaRPr lang="en-CA" sz="1600" b="0" dirty="0">
                        <a:latin typeface="+mn-lt"/>
                      </a:endParaRPr>
                    </a:p>
                  </a:txBody>
                  <a:tcPr/>
                </a:tc>
                <a:tc>
                  <a:txBody>
                    <a:bodyPr/>
                    <a:lstStyle/>
                    <a:p>
                      <a:pPr marL="0" marR="0">
                        <a:lnSpc>
                          <a:spcPct val="90000"/>
                        </a:lnSpc>
                        <a:spcBef>
                          <a:spcPts val="0"/>
                        </a:spcBef>
                        <a:spcAft>
                          <a:spcPts val="1000"/>
                        </a:spcAft>
                      </a:pPr>
                      <a:r>
                        <a:rPr lang="iu-Cans-CA" sz="140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ᑕᕆᐅᖃᖅᑐᑉ</a:t>
                      </a:r>
                      <a:r>
                        <a:rPr lang="iu-Cans-CA" sz="140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ᐃᒪᐅᑉ</a:t>
                      </a:r>
                      <a:r>
                        <a:rPr lang="iu-Cans-CA" sz="140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ᑰᒃᑎᑕᐅᓯᒪᔪᑉ</a:t>
                      </a:r>
                      <a:r>
                        <a:rPr lang="iu-Cans-CA" sz="140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ᓴᓗᒻᒪᖅᓴᐃᕕᐊᓂᑦ</a:t>
                      </a:r>
                      <a:r>
                        <a:rPr lang="iu-Cans-CA" sz="140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ᐃᒪᕐᓗᐃᑦ</a:t>
                      </a:r>
                      <a:endParaRPr lang="en-CA" sz="1400" kern="100" dirty="0">
                        <a:effectLst/>
                        <a:latin typeface="Gadugi" panose="020B0502040204020203" pitchFamily="34" charset="0"/>
                        <a:ea typeface="Gadugi" panose="020B0502040204020203" pitchFamily="34" charset="0"/>
                        <a:cs typeface="Times New Roman" panose="02020603050405020304" pitchFamily="18" charset="0"/>
                      </a:endParaRPr>
                    </a:p>
                  </a:txBody>
                  <a:tcPr anchor="ctr"/>
                </a:tc>
                <a:tc>
                  <a:txBody>
                    <a:bodyPr/>
                    <a:lstStyle/>
                    <a:p>
                      <a:pPr lvl="0" algn="l">
                        <a:buNone/>
                      </a:pPr>
                      <a:r>
                        <a:rPr lang="iu-Cans-CA" sz="1400" b="0" i="0" u="none" strike="noStrike" noProof="0" dirty="0">
                          <a:solidFill>
                            <a:srgbClr val="000000"/>
                          </a:solidFill>
                          <a:latin typeface="Gadugi"/>
                        </a:rPr>
                        <a:t>ᐋᖅᑭᒃᑕᐅᓯᒪ-ᓕᕐᑐᖅ</a:t>
                      </a:r>
                      <a:endParaRPr lang="en-US" dirty="0"/>
                    </a:p>
                  </a:txBody>
                  <a:tcPr anchor="ctr"/>
                </a:tc>
                <a:extLst>
                  <a:ext uri="{0D108BD9-81ED-4DB2-BD59-A6C34878D82A}">
                    <a16:rowId xmlns:a16="http://schemas.microsoft.com/office/drawing/2014/main" val="816842532"/>
                  </a:ext>
                </a:extLst>
              </a:tr>
              <a:tr h="2359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b="0" dirty="0">
                          <a:latin typeface="+mn-lt"/>
                        </a:rPr>
                        <a:t>ECCC-TRC-22</a:t>
                      </a:r>
                    </a:p>
                  </a:txBody>
                  <a:tcPr/>
                </a:tc>
                <a:tc>
                  <a:txBody>
                    <a:bodyPr/>
                    <a:lstStyle/>
                    <a:p>
                      <a:pPr algn="l"/>
                      <a:r>
                        <a:rPr lang="en-US" sz="1600" b="0" dirty="0">
                          <a:latin typeface="+mn-lt"/>
                        </a:rPr>
                        <a:t>Discovery Waste Rock Storage Facility</a:t>
                      </a:r>
                      <a:endParaRPr lang="en-CA" sz="1600" b="0" dirty="0">
                        <a:latin typeface="+mn-lt"/>
                      </a:endParaRPr>
                    </a:p>
                  </a:txBody>
                  <a:tcPr anchor="ctr"/>
                </a:tc>
                <a:tc>
                  <a:txBody>
                    <a:bodyPr/>
                    <a:lstStyle/>
                    <a:p>
                      <a:pPr algn="l"/>
                      <a:r>
                        <a:rPr lang="en-US" sz="1600" b="0" dirty="0">
                          <a:latin typeface="+mn-lt"/>
                        </a:rPr>
                        <a:t>Resolved</a:t>
                      </a:r>
                      <a:endParaRPr lang="en-CA" sz="1600" b="0" dirty="0">
                        <a:latin typeface="+mn-lt"/>
                      </a:endParaRPr>
                    </a:p>
                  </a:txBody>
                  <a:tcPr anchor="ctr"/>
                </a:tc>
                <a:extLst>
                  <a:ext uri="{0D108BD9-81ED-4DB2-BD59-A6C34878D82A}">
                    <a16:rowId xmlns:a16="http://schemas.microsoft.com/office/drawing/2014/main" val="1791388937"/>
                  </a:ext>
                </a:extLst>
              </a:tr>
              <a:tr h="235985">
                <a:tc>
                  <a:txBody>
                    <a:bodyPr/>
                    <a:lstStyle/>
                    <a:p>
                      <a:endParaRPr lang="en-CA" sz="1600" b="0" dirty="0">
                        <a:latin typeface="+mn-lt"/>
                      </a:endParaRPr>
                    </a:p>
                  </a:txBody>
                  <a:tcPr/>
                </a:tc>
                <a:tc>
                  <a:txBody>
                    <a:bodyPr/>
                    <a:lstStyle/>
                    <a:p>
                      <a:pPr marL="0" marR="0">
                        <a:lnSpc>
                          <a:spcPct val="115000"/>
                        </a:lnSpc>
                        <a:spcBef>
                          <a:spcPts val="0"/>
                        </a:spcBef>
                        <a:spcAft>
                          <a:spcPts val="1000"/>
                        </a:spcAft>
                      </a:pP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ᑎᔅᑲᕗᕆ</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ᐊᒥᐊᒃᑯᓂᒃ</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ᐅᔭᖅᑲᓂᒃ</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ᑐᖅᑯᐊᖃᕐᕕᒃ</a:t>
                      </a:r>
                      <a:endParaRPr lang="en-CA" sz="1400" b="0" kern="100" dirty="0">
                        <a:effectLst/>
                        <a:latin typeface="Gadugi" panose="020B0502040204020203" pitchFamily="34" charset="0"/>
                        <a:ea typeface="Gadugi" panose="020B0502040204020203" pitchFamily="34" charset="0"/>
                        <a:cs typeface="Times New Roman" panose="02020603050405020304" pitchFamily="18" charset="0"/>
                      </a:endParaRPr>
                    </a:p>
                  </a:txBody>
                  <a:tcPr anchor="ctr"/>
                </a:tc>
                <a:tc>
                  <a:txBody>
                    <a:bodyPr/>
                    <a:lstStyle/>
                    <a:p>
                      <a:pPr lvl="0" algn="l">
                        <a:buNone/>
                      </a:pPr>
                      <a:r>
                        <a:rPr lang="iu-Cans-CA" sz="1400" b="0" i="0" u="none" strike="noStrike" noProof="0" dirty="0">
                          <a:solidFill>
                            <a:srgbClr val="000000"/>
                          </a:solidFill>
                          <a:latin typeface="Gadugi"/>
                        </a:rPr>
                        <a:t>ᐋᖅᑭᒃᑕᐅᓯᒪ-ᓕᕐᑐᖅ</a:t>
                      </a:r>
                      <a:endParaRPr lang="en-US" dirty="0"/>
                    </a:p>
                  </a:txBody>
                  <a:tcPr anchor="ctr"/>
                </a:tc>
                <a:extLst>
                  <a:ext uri="{0D108BD9-81ED-4DB2-BD59-A6C34878D82A}">
                    <a16:rowId xmlns:a16="http://schemas.microsoft.com/office/drawing/2014/main" val="1179176515"/>
                  </a:ext>
                </a:extLst>
              </a:tr>
              <a:tr h="2359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b="0" dirty="0">
                          <a:latin typeface="+mn-lt"/>
                        </a:rPr>
                        <a:t>ECCC-TRC-23</a:t>
                      </a:r>
                    </a:p>
                  </a:txBody>
                  <a:tcPr/>
                </a:tc>
                <a:tc>
                  <a:txBody>
                    <a:bodyPr/>
                    <a:lstStyle/>
                    <a:p>
                      <a:pPr algn="l"/>
                      <a:r>
                        <a:rPr lang="en-CA" sz="1600" b="0" dirty="0">
                          <a:latin typeface="+mn-lt"/>
                        </a:rPr>
                        <a:t>Number of Incinerators</a:t>
                      </a:r>
                    </a:p>
                  </a:txBody>
                  <a:tcPr anchor="ctr"/>
                </a:tc>
                <a:tc>
                  <a:txBody>
                    <a:bodyPr/>
                    <a:lstStyle/>
                    <a:p>
                      <a:pPr lvl="0" algn="l">
                        <a:buNone/>
                      </a:pPr>
                      <a:r>
                        <a:rPr lang="en-US" sz="1600" b="0" i="0" u="none" strike="noStrike" noProof="0" dirty="0">
                          <a:solidFill>
                            <a:srgbClr val="000000"/>
                          </a:solidFill>
                          <a:latin typeface="Calibri"/>
                        </a:rPr>
                        <a:t>Resolved</a:t>
                      </a:r>
                      <a:endParaRPr lang="en-US" dirty="0"/>
                    </a:p>
                  </a:txBody>
                  <a:tcPr anchor="ctr"/>
                </a:tc>
                <a:extLst>
                  <a:ext uri="{0D108BD9-81ED-4DB2-BD59-A6C34878D82A}">
                    <a16:rowId xmlns:a16="http://schemas.microsoft.com/office/drawing/2014/main" val="3400724118"/>
                  </a:ext>
                </a:extLst>
              </a:tr>
              <a:tr h="235985">
                <a:tc>
                  <a:txBody>
                    <a:bodyPr/>
                    <a:lstStyle/>
                    <a:p>
                      <a:endParaRPr lang="en-CA" sz="1600" b="0" dirty="0">
                        <a:latin typeface="+mn-lt"/>
                      </a:endParaRPr>
                    </a:p>
                  </a:txBody>
                  <a:tcPr/>
                </a:tc>
                <a:tc>
                  <a:txBody>
                    <a:bodyPr/>
                    <a:lstStyle/>
                    <a:p>
                      <a:pPr marL="0" marR="0">
                        <a:lnSpc>
                          <a:spcPct val="115000"/>
                        </a:lnSpc>
                        <a:spcBef>
                          <a:spcPts val="0"/>
                        </a:spcBef>
                        <a:spcAft>
                          <a:spcPts val="1000"/>
                        </a:spcAft>
                      </a:pP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ᐃᑯᐊᓛᖅᑎᑦᓯᕝᕖᑦ</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ᖃᑉᓯᐅᓂᖏᑦ</a:t>
                      </a:r>
                      <a:endParaRPr lang="en-CA" sz="1400" b="0" kern="100" dirty="0">
                        <a:effectLst/>
                        <a:latin typeface="Gadugi" panose="020B0502040204020203" pitchFamily="34" charset="0"/>
                        <a:ea typeface="Gadugi" panose="020B0502040204020203" pitchFamily="34" charset="0"/>
                        <a:cs typeface="Times New Roman" panose="02020603050405020304" pitchFamily="18" charset="0"/>
                      </a:endParaRPr>
                    </a:p>
                  </a:txBody>
                  <a:tcPr anchor="ctr"/>
                </a:tc>
                <a:tc>
                  <a:txBody>
                    <a:bodyPr/>
                    <a:lstStyle/>
                    <a:p>
                      <a:pPr lvl="0" algn="l">
                        <a:buNone/>
                      </a:pPr>
                      <a:r>
                        <a:rPr lang="iu-Cans-CA" sz="1400" b="0" i="0" u="none" strike="noStrike" noProof="0" dirty="0">
                          <a:solidFill>
                            <a:srgbClr val="000000"/>
                          </a:solidFill>
                          <a:latin typeface="Gadugi"/>
                        </a:rPr>
                        <a:t>ᐋᖅᑭᒃᑕᐅᓯᒪ-ᓕᕐᑐᖅ</a:t>
                      </a:r>
                      <a:endParaRPr lang="en-US" dirty="0"/>
                    </a:p>
                  </a:txBody>
                  <a:tcPr anchor="ctr"/>
                </a:tc>
                <a:extLst>
                  <a:ext uri="{0D108BD9-81ED-4DB2-BD59-A6C34878D82A}">
                    <a16:rowId xmlns:a16="http://schemas.microsoft.com/office/drawing/2014/main" val="1897543494"/>
                  </a:ext>
                </a:extLst>
              </a:tr>
            </a:tbl>
          </a:graphicData>
        </a:graphic>
      </p:graphicFrame>
      <p:sp>
        <p:nvSpPr>
          <p:cNvPr id="3" name="TextBox 2">
            <a:extLst>
              <a:ext uri="{FF2B5EF4-FFF2-40B4-BE49-F238E27FC236}">
                <a16:creationId xmlns:a16="http://schemas.microsoft.com/office/drawing/2014/main" id="{65ACF672-D85E-7CC9-20A3-730299EC4E6E}"/>
              </a:ext>
            </a:extLst>
          </p:cNvPr>
          <p:cNvSpPr txBox="1"/>
          <p:nvPr/>
        </p:nvSpPr>
        <p:spPr>
          <a:xfrm>
            <a:off x="4086744" y="6209293"/>
            <a:ext cx="1526380" cy="400110"/>
          </a:xfrm>
          <a:prstGeom prst="rect">
            <a:avLst/>
          </a:prstGeom>
          <a:solidFill>
            <a:schemeClr val="bg1"/>
          </a:solidFill>
        </p:spPr>
        <p:txBody>
          <a:bodyPr wrap="none" rtlCol="0">
            <a:spAutoFit/>
          </a:bodyPr>
          <a:lstStyle/>
          <a:p>
            <a:r>
              <a:rPr lang="iu-Cans-CA" sz="1000">
                <a:latin typeface="Gadugi" panose="020B0502040204020203" pitchFamily="34" charset="0"/>
                <a:ea typeface="Gadugi" panose="020B0502040204020203" pitchFamily="34" charset="0"/>
              </a:rPr>
              <a:t>ᐊᕙᑎᓕᕆᓂᕐᒥᑦ ᐊᒻᒪ ᓯᓚᒥᒃ</a:t>
            </a:r>
          </a:p>
          <a:p>
            <a:r>
              <a:rPr lang="iu-Cans-CA" sz="1000">
                <a:latin typeface="Gadugi" panose="020B0502040204020203" pitchFamily="34" charset="0"/>
                <a:ea typeface="Gadugi" panose="020B0502040204020203" pitchFamily="34" charset="0"/>
              </a:rPr>
              <a:t>ᐊᓯᔾᔨᖅᐸᓪᓕᐊᓂᕐᒧᑦ ᑲᓇᑕᒥ</a:t>
            </a:r>
            <a:endParaRPr lang="en-US" sz="1000" dirty="0">
              <a:latin typeface="Gadugi" panose="020B0502040204020203" pitchFamily="34" charset="0"/>
              <a:ea typeface="Gadugi" panose="020B0502040204020203" pitchFamily="34" charset="0"/>
            </a:endParaRPr>
          </a:p>
        </p:txBody>
      </p:sp>
      <p:sp>
        <p:nvSpPr>
          <p:cNvPr id="4" name="Title 1">
            <a:extLst>
              <a:ext uri="{FF2B5EF4-FFF2-40B4-BE49-F238E27FC236}">
                <a16:creationId xmlns:a16="http://schemas.microsoft.com/office/drawing/2014/main" id="{D825F733-1FB5-C53D-7473-9D6886661210}"/>
              </a:ext>
            </a:extLst>
          </p:cNvPr>
          <p:cNvSpPr txBox="1">
            <a:spLocks/>
          </p:cNvSpPr>
          <p:nvPr/>
        </p:nvSpPr>
        <p:spPr>
          <a:xfrm>
            <a:off x="179512" y="337288"/>
            <a:ext cx="8784976" cy="6213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pPr algn="ctr"/>
            <a:r>
              <a:rPr lang="en-US" sz="2400" dirty="0">
                <a:latin typeface="Arial"/>
                <a:cs typeface="Arial"/>
              </a:rPr>
              <a:t>Annex I: Current Status of Environment and Climate Change Canada’s Technical Review Comments</a:t>
            </a:r>
            <a:endParaRPr lang="en-CA" sz="2400" dirty="0">
              <a:latin typeface="Arial"/>
              <a:cs typeface="Arial"/>
            </a:endParaRPr>
          </a:p>
        </p:txBody>
      </p:sp>
    </p:spTree>
    <p:extLst>
      <p:ext uri="{BB962C8B-B14F-4D97-AF65-F5344CB8AC3E}">
        <p14:creationId xmlns:p14="http://schemas.microsoft.com/office/powerpoint/2010/main" val="4124357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3">
            <a:extLst>
              <a:ext uri="{FF2B5EF4-FFF2-40B4-BE49-F238E27FC236}">
                <a16:creationId xmlns:a16="http://schemas.microsoft.com/office/drawing/2014/main" id="{B911F0C6-D83D-F941-3ADA-0225A2E3979F}"/>
              </a:ext>
            </a:extLst>
          </p:cNvPr>
          <p:cNvGraphicFramePr>
            <a:graphicFrameLocks noGrp="1"/>
          </p:cNvGraphicFramePr>
          <p:nvPr>
            <p:ph idx="10"/>
          </p:nvPr>
        </p:nvGraphicFramePr>
        <p:xfrm>
          <a:off x="573741" y="1703619"/>
          <a:ext cx="8217834" cy="3352800"/>
        </p:xfrm>
        <a:graphic>
          <a:graphicData uri="http://schemas.openxmlformats.org/drawingml/2006/table">
            <a:tbl>
              <a:tblPr firstRow="1" bandRow="1">
                <a:tableStyleId>{16D9F66E-5EB9-4882-86FB-DCBF35E3C3E4}</a:tableStyleId>
              </a:tblPr>
              <a:tblGrid>
                <a:gridCol w="1441386">
                  <a:extLst>
                    <a:ext uri="{9D8B030D-6E8A-4147-A177-3AD203B41FA5}">
                      <a16:colId xmlns:a16="http://schemas.microsoft.com/office/drawing/2014/main" val="2886413192"/>
                    </a:ext>
                  </a:extLst>
                </a:gridCol>
                <a:gridCol w="5156453">
                  <a:extLst>
                    <a:ext uri="{9D8B030D-6E8A-4147-A177-3AD203B41FA5}">
                      <a16:colId xmlns:a16="http://schemas.microsoft.com/office/drawing/2014/main" val="2099249562"/>
                    </a:ext>
                  </a:extLst>
                </a:gridCol>
                <a:gridCol w="1619995">
                  <a:extLst>
                    <a:ext uri="{9D8B030D-6E8A-4147-A177-3AD203B41FA5}">
                      <a16:colId xmlns:a16="http://schemas.microsoft.com/office/drawing/2014/main" val="1203610620"/>
                    </a:ext>
                  </a:extLst>
                </a:gridCol>
              </a:tblGrid>
              <a:tr h="235985">
                <a:tc>
                  <a:txBody>
                    <a:bodyPr/>
                    <a:lstStyle/>
                    <a:p>
                      <a:r>
                        <a:rPr lang="en-CA" sz="1600" b="0" dirty="0">
                          <a:latin typeface="+mn-lt"/>
                        </a:rPr>
                        <a:t>ECCC-TRC-24</a:t>
                      </a:r>
                    </a:p>
                  </a:txBody>
                  <a:tcPr/>
                </a:tc>
                <a:tc>
                  <a:txBody>
                    <a:bodyPr/>
                    <a:lstStyle/>
                    <a:p>
                      <a:pPr algn="l"/>
                      <a:r>
                        <a:rPr lang="en-CA" sz="1600" b="0" dirty="0">
                          <a:latin typeface="+mn-lt"/>
                        </a:rPr>
                        <a:t>Climate Change</a:t>
                      </a:r>
                    </a:p>
                  </a:txBody>
                  <a:tcPr anchor="ctr"/>
                </a:tc>
                <a:tc>
                  <a:txBody>
                    <a:bodyPr/>
                    <a:lstStyle/>
                    <a:p>
                      <a:pPr lvl="0" algn="l">
                        <a:buNone/>
                      </a:pPr>
                      <a:r>
                        <a:rPr lang="en-US" sz="1600" b="0" i="0" u="none" strike="noStrike" noProof="0" dirty="0">
                          <a:solidFill>
                            <a:srgbClr val="000000"/>
                          </a:solidFill>
                          <a:latin typeface="Calibri"/>
                        </a:rPr>
                        <a:t>Resolved</a:t>
                      </a:r>
                      <a:endParaRPr lang="en-US" dirty="0"/>
                    </a:p>
                  </a:txBody>
                  <a:tcPr anchor="ctr"/>
                </a:tc>
                <a:extLst>
                  <a:ext uri="{0D108BD9-81ED-4DB2-BD59-A6C34878D82A}">
                    <a16:rowId xmlns:a16="http://schemas.microsoft.com/office/drawing/2014/main" val="1615153761"/>
                  </a:ext>
                </a:extLst>
              </a:tr>
              <a:tr h="2359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b="0" dirty="0">
                        <a:latin typeface="+mn-lt"/>
                      </a:endParaRPr>
                    </a:p>
                  </a:txBody>
                  <a:tcPr/>
                </a:tc>
                <a:tc>
                  <a:txBody>
                    <a:bodyPr/>
                    <a:lstStyle/>
                    <a:p>
                      <a:pPr marL="0" marR="0">
                        <a:lnSpc>
                          <a:spcPct val="115000"/>
                        </a:lnSpc>
                        <a:spcBef>
                          <a:spcPts val="0"/>
                        </a:spcBef>
                        <a:spcAft>
                          <a:spcPts val="1000"/>
                        </a:spcAft>
                      </a:pP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ᓯᓚᐅᑉ</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ᐊᓯᔾᔨᖅᐸᓪᓕᐊᓂᖓ</a:t>
                      </a:r>
                      <a:endParaRPr lang="en-CA" sz="1400" b="0" kern="100" dirty="0">
                        <a:effectLst/>
                        <a:latin typeface="Gadugi" panose="020B0502040204020203" pitchFamily="34" charset="0"/>
                        <a:ea typeface="Gadugi" panose="020B0502040204020203" pitchFamily="34" charset="0"/>
                        <a:cs typeface="Times New Roman" panose="02020603050405020304" pitchFamily="18" charset="0"/>
                      </a:endParaRPr>
                    </a:p>
                  </a:txBody>
                  <a:tcPr anchor="ctr"/>
                </a:tc>
                <a:tc>
                  <a:txBody>
                    <a:bodyPr/>
                    <a:lstStyle/>
                    <a:p>
                      <a:pPr lvl="0" algn="l">
                        <a:buNone/>
                      </a:pPr>
                      <a:r>
                        <a:rPr lang="iu-Cans-CA" sz="1400" b="0" i="0" u="none" strike="noStrike" noProof="0" dirty="0">
                          <a:solidFill>
                            <a:srgbClr val="000000"/>
                          </a:solidFill>
                          <a:latin typeface="Gadugi"/>
                        </a:rPr>
                        <a:t>ᐋᖅᑭᒃᑕᐅᓯᒪ-ᓕᕐᑐᖅ</a:t>
                      </a:r>
                      <a:endParaRPr lang="en-US" dirty="0"/>
                    </a:p>
                  </a:txBody>
                  <a:tcPr anchor="ctr"/>
                </a:tc>
                <a:extLst>
                  <a:ext uri="{0D108BD9-81ED-4DB2-BD59-A6C34878D82A}">
                    <a16:rowId xmlns:a16="http://schemas.microsoft.com/office/drawing/2014/main" val="1076425666"/>
                  </a:ext>
                </a:extLst>
              </a:tr>
              <a:tr h="235985">
                <a:tc>
                  <a:txBody>
                    <a:bodyPr/>
                    <a:lstStyle/>
                    <a:p>
                      <a:r>
                        <a:rPr lang="en-CA" sz="1600" b="0" dirty="0">
                          <a:latin typeface="+mn-lt"/>
                        </a:rPr>
                        <a:t>ECCC-TRC-25</a:t>
                      </a:r>
                    </a:p>
                  </a:txBody>
                  <a:tcPr/>
                </a:tc>
                <a:tc>
                  <a:txBody>
                    <a:bodyPr/>
                    <a:lstStyle/>
                    <a:p>
                      <a:pPr algn="l"/>
                      <a:r>
                        <a:rPr lang="en-CA" sz="1600" b="0" dirty="0">
                          <a:latin typeface="+mn-lt"/>
                        </a:rPr>
                        <a:t>Response Procedure Guides</a:t>
                      </a:r>
                    </a:p>
                  </a:txBody>
                  <a:tcPr anchor="ctr"/>
                </a:tc>
                <a:tc>
                  <a:txBody>
                    <a:bodyPr/>
                    <a:lstStyle/>
                    <a:p>
                      <a:pPr lvl="0" algn="l">
                        <a:buNone/>
                      </a:pPr>
                      <a:r>
                        <a:rPr lang="en-US" sz="1600" b="0" i="0" u="none" strike="noStrike" noProof="0" dirty="0">
                          <a:solidFill>
                            <a:srgbClr val="000000"/>
                          </a:solidFill>
                          <a:latin typeface="Calibri"/>
                        </a:rPr>
                        <a:t>Resolved</a:t>
                      </a:r>
                      <a:endParaRPr lang="en-US" dirty="0"/>
                    </a:p>
                  </a:txBody>
                  <a:tcPr anchor="ctr"/>
                </a:tc>
                <a:extLst>
                  <a:ext uri="{0D108BD9-81ED-4DB2-BD59-A6C34878D82A}">
                    <a16:rowId xmlns:a16="http://schemas.microsoft.com/office/drawing/2014/main" val="3990651997"/>
                  </a:ext>
                </a:extLst>
              </a:tr>
              <a:tr h="235985">
                <a:tc>
                  <a:txBody>
                    <a:bodyPr/>
                    <a:lstStyle/>
                    <a:p>
                      <a:endParaRPr lang="en-CA" sz="1600" b="0" dirty="0">
                        <a:latin typeface="+mn-lt"/>
                      </a:endParaRPr>
                    </a:p>
                  </a:txBody>
                  <a:tcPr/>
                </a:tc>
                <a:tc>
                  <a:txBody>
                    <a:bodyPr/>
                    <a:lstStyle/>
                    <a:p>
                      <a:pPr marL="0" marR="0">
                        <a:lnSpc>
                          <a:spcPct val="115000"/>
                        </a:lnSpc>
                        <a:spcBef>
                          <a:spcPts val="0"/>
                        </a:spcBef>
                        <a:spcAft>
                          <a:spcPts val="1000"/>
                        </a:spcAft>
                      </a:pP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ᑭᐅᓯᒪᓕᕆᐊᕐᓂᕐᒥ</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ᐱᓕᕆᔾᔪᓯᐅᕙᖕᓂᐊᖅᑐᓄᑦ</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ᑐᑭᒧᐊᒍᑎᒃᓴᐃᑦ</a:t>
                      </a:r>
                      <a:endParaRPr lang="en-CA" sz="1400" b="0" kern="100" dirty="0">
                        <a:effectLst/>
                        <a:latin typeface="Gadugi" panose="020B0502040204020203" pitchFamily="34" charset="0"/>
                        <a:ea typeface="Gadugi" panose="020B0502040204020203" pitchFamily="34" charset="0"/>
                        <a:cs typeface="Times New Roman" panose="02020603050405020304" pitchFamily="18" charset="0"/>
                      </a:endParaRPr>
                    </a:p>
                  </a:txBody>
                  <a:tcPr anchor="ctr"/>
                </a:tc>
                <a:tc>
                  <a:txBody>
                    <a:bodyPr/>
                    <a:lstStyle/>
                    <a:p>
                      <a:pPr lvl="0" algn="l">
                        <a:buNone/>
                      </a:pPr>
                      <a:r>
                        <a:rPr lang="iu-Cans-CA" sz="1400" b="0" i="0" u="none" strike="noStrike" noProof="0" dirty="0">
                          <a:solidFill>
                            <a:srgbClr val="000000"/>
                          </a:solidFill>
                          <a:latin typeface="Gadugi"/>
                        </a:rPr>
                        <a:t>ᐋᖅᑭᒃᑕᐅᓯᒪ-ᓕᕐᑐᖅ</a:t>
                      </a:r>
                      <a:endParaRPr lang="en-US" dirty="0"/>
                    </a:p>
                  </a:txBody>
                  <a:tcPr anchor="ctr"/>
                </a:tc>
                <a:extLst>
                  <a:ext uri="{0D108BD9-81ED-4DB2-BD59-A6C34878D82A}">
                    <a16:rowId xmlns:a16="http://schemas.microsoft.com/office/drawing/2014/main" val="1496402751"/>
                  </a:ext>
                </a:extLst>
              </a:tr>
              <a:tr h="235985">
                <a:tc>
                  <a:txBody>
                    <a:bodyPr/>
                    <a:lstStyle/>
                    <a:p>
                      <a:r>
                        <a:rPr lang="en-CA" sz="1600" b="0" dirty="0">
                          <a:latin typeface="+mn-lt"/>
                        </a:rPr>
                        <a:t>ECCC-TRC-26</a:t>
                      </a:r>
                    </a:p>
                  </a:txBody>
                  <a:tcPr/>
                </a:tc>
                <a:tc>
                  <a:txBody>
                    <a:bodyPr/>
                    <a:lstStyle/>
                    <a:p>
                      <a:pPr algn="l"/>
                      <a:r>
                        <a:rPr lang="en-CA" sz="1600" b="0" dirty="0">
                          <a:latin typeface="+mn-lt"/>
                        </a:rPr>
                        <a:t>Species at Risk</a:t>
                      </a:r>
                    </a:p>
                  </a:txBody>
                  <a:tcPr anchor="ctr"/>
                </a:tc>
                <a:tc>
                  <a:txBody>
                    <a:bodyPr/>
                    <a:lstStyle/>
                    <a:p>
                      <a:pPr lvl="0" algn="l">
                        <a:buNone/>
                      </a:pPr>
                      <a:r>
                        <a:rPr lang="en-US" sz="1600" b="0" i="0" u="none" strike="noStrike" noProof="0" dirty="0">
                          <a:solidFill>
                            <a:srgbClr val="000000"/>
                          </a:solidFill>
                          <a:latin typeface="Calibri"/>
                        </a:rPr>
                        <a:t>Resolved</a:t>
                      </a:r>
                      <a:endParaRPr lang="en-US" dirty="0"/>
                    </a:p>
                  </a:txBody>
                  <a:tcPr anchor="ctr"/>
                </a:tc>
                <a:extLst>
                  <a:ext uri="{0D108BD9-81ED-4DB2-BD59-A6C34878D82A}">
                    <a16:rowId xmlns:a16="http://schemas.microsoft.com/office/drawing/2014/main" val="1011782997"/>
                  </a:ext>
                </a:extLst>
              </a:tr>
              <a:tr h="235985">
                <a:tc>
                  <a:txBody>
                    <a:bodyPr/>
                    <a:lstStyle/>
                    <a:p>
                      <a:endParaRPr lang="en-CA" sz="1600" b="0" dirty="0">
                        <a:latin typeface="+mn-lt"/>
                      </a:endParaRPr>
                    </a:p>
                  </a:txBody>
                  <a:tcPr/>
                </a:tc>
                <a:tc>
                  <a:txBody>
                    <a:bodyPr/>
                    <a:lstStyle/>
                    <a:p>
                      <a:pPr marL="0" marR="0">
                        <a:lnSpc>
                          <a:spcPct val="115000"/>
                        </a:lnSpc>
                        <a:spcBef>
                          <a:spcPts val="0"/>
                        </a:spcBef>
                        <a:spcAft>
                          <a:spcPts val="1000"/>
                        </a:spcAft>
                      </a:pP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ᐆᒪᔪᐃᑦ</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ᐊᑦᑕᓇᖅᑐᒦᓕᖅᑎᑕᐅᕙᖕᓂᖏᑦ</a:t>
                      </a:r>
                      <a:endParaRPr lang="en-CA" sz="1400" b="0" kern="100" dirty="0">
                        <a:effectLst/>
                        <a:latin typeface="Gadugi" panose="020B0502040204020203" pitchFamily="34" charset="0"/>
                        <a:ea typeface="Gadugi" panose="020B0502040204020203" pitchFamily="34" charset="0"/>
                        <a:cs typeface="Times New Roman" panose="02020603050405020304" pitchFamily="18" charset="0"/>
                      </a:endParaRPr>
                    </a:p>
                  </a:txBody>
                  <a:tcPr anchor="ctr"/>
                </a:tc>
                <a:tc>
                  <a:txBody>
                    <a:bodyPr/>
                    <a:lstStyle/>
                    <a:p>
                      <a:pPr lvl="0" algn="l">
                        <a:buNone/>
                      </a:pPr>
                      <a:r>
                        <a:rPr lang="iu-Cans-CA" sz="1400" b="0" i="0" u="none" strike="noStrike" noProof="0" dirty="0">
                          <a:solidFill>
                            <a:srgbClr val="000000"/>
                          </a:solidFill>
                          <a:latin typeface="Gadugi"/>
                        </a:rPr>
                        <a:t>ᐋᖅᑭᒃᑕᐅᓯᒪ-ᓕᕐᑐᖅ</a:t>
                      </a:r>
                      <a:endParaRPr lang="en-US" dirty="0"/>
                    </a:p>
                  </a:txBody>
                  <a:tcPr anchor="ctr"/>
                </a:tc>
                <a:extLst>
                  <a:ext uri="{0D108BD9-81ED-4DB2-BD59-A6C34878D82A}">
                    <a16:rowId xmlns:a16="http://schemas.microsoft.com/office/drawing/2014/main" val="1474279757"/>
                  </a:ext>
                </a:extLst>
              </a:tr>
              <a:tr h="235985">
                <a:tc>
                  <a:txBody>
                    <a:bodyPr/>
                    <a:lstStyle/>
                    <a:p>
                      <a:r>
                        <a:rPr lang="en-CA" sz="1600" b="0" dirty="0">
                          <a:latin typeface="+mn-lt"/>
                        </a:rPr>
                        <a:t>ECCC-TRC-27</a:t>
                      </a:r>
                    </a:p>
                  </a:txBody>
                  <a:tcPr/>
                </a:tc>
                <a:tc>
                  <a:txBody>
                    <a:bodyPr/>
                    <a:lstStyle/>
                    <a:p>
                      <a:pPr algn="l"/>
                      <a:r>
                        <a:rPr lang="en-US" sz="1600" b="0" dirty="0">
                          <a:latin typeface="+mn-lt"/>
                        </a:rPr>
                        <a:t>Project Activities in Migratory Bird Habitat</a:t>
                      </a:r>
                      <a:endParaRPr lang="en-CA" sz="1600" b="0" dirty="0">
                        <a:latin typeface="+mn-lt"/>
                      </a:endParaRPr>
                    </a:p>
                  </a:txBody>
                  <a:tcPr anchor="ctr"/>
                </a:tc>
                <a:tc>
                  <a:txBody>
                    <a:bodyPr/>
                    <a:lstStyle/>
                    <a:p>
                      <a:pPr lvl="0" algn="l">
                        <a:buNone/>
                      </a:pPr>
                      <a:r>
                        <a:rPr lang="en-US" sz="1600" b="0" i="0" u="none" strike="noStrike" noProof="0" dirty="0">
                          <a:solidFill>
                            <a:srgbClr val="000000"/>
                          </a:solidFill>
                          <a:latin typeface="Calibri"/>
                        </a:rPr>
                        <a:t>Resolved</a:t>
                      </a:r>
                      <a:endParaRPr lang="en-US" dirty="0"/>
                    </a:p>
                  </a:txBody>
                  <a:tcPr anchor="ctr"/>
                </a:tc>
                <a:extLst>
                  <a:ext uri="{0D108BD9-81ED-4DB2-BD59-A6C34878D82A}">
                    <a16:rowId xmlns:a16="http://schemas.microsoft.com/office/drawing/2014/main" val="816842532"/>
                  </a:ext>
                </a:extLst>
              </a:tr>
              <a:tr h="2359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b="0" dirty="0">
                        <a:latin typeface="+mn-lt"/>
                      </a:endParaRPr>
                    </a:p>
                  </a:txBody>
                  <a:tcPr/>
                </a:tc>
                <a:tc>
                  <a:txBody>
                    <a:bodyPr/>
                    <a:lstStyle/>
                    <a:p>
                      <a:pPr marL="0" marR="0">
                        <a:lnSpc>
                          <a:spcPct val="115000"/>
                        </a:lnSpc>
                        <a:spcBef>
                          <a:spcPts val="0"/>
                        </a:spcBef>
                        <a:spcAft>
                          <a:spcPts val="1000"/>
                        </a:spcAft>
                      </a:pPr>
                      <a:r>
                        <a:rPr lang="iu-Cans-CA" sz="1400" b="0" kern="100">
                          <a:solidFill>
                            <a:srgbClr val="000000"/>
                          </a:solidFill>
                          <a:effectLst/>
                          <a:latin typeface="Gadugi" panose="020B0502040204020203" pitchFamily="34" charset="0"/>
                          <a:ea typeface="Gadugi" panose="020B0502040204020203" pitchFamily="34" charset="0"/>
                          <a:cs typeface="Gadugi" panose="020B0502040204020203" pitchFamily="34" charset="0"/>
                        </a:rPr>
                        <a:t>ᐱᓕᕆᐊᖑᑲᐃᓐᓇᖅᑐᑦ</a:t>
                      </a:r>
                      <a:r>
                        <a:rPr lang="iu-Cans-CA" sz="1400" b="0" kern="10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a:solidFill>
                            <a:srgbClr val="000000"/>
                          </a:solidFill>
                          <a:effectLst/>
                          <a:latin typeface="Gadugi" panose="020B0502040204020203" pitchFamily="34" charset="0"/>
                          <a:ea typeface="Gadugi" panose="020B0502040204020203" pitchFamily="34" charset="0"/>
                          <a:cs typeface="Gadugi" panose="020B0502040204020203" pitchFamily="34" charset="0"/>
                        </a:rPr>
                        <a:t>ᐅᐊᔭᖅᐸᒃᑐᑦ</a:t>
                      </a:r>
                      <a:r>
                        <a:rPr lang="iu-Cans-CA" sz="1400" b="0" kern="10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a:solidFill>
                            <a:srgbClr val="000000"/>
                          </a:solidFill>
                          <a:effectLst/>
                          <a:latin typeface="Gadugi" panose="020B0502040204020203" pitchFamily="34" charset="0"/>
                          <a:ea typeface="Gadugi" panose="020B0502040204020203" pitchFamily="34" charset="0"/>
                          <a:cs typeface="Gadugi" panose="020B0502040204020203" pitchFamily="34" charset="0"/>
                        </a:rPr>
                        <a:t>ᑎᖕᒥᐊᑦ</a:t>
                      </a:r>
                      <a:r>
                        <a:rPr lang="iu-Cans-CA" sz="1400" b="0" kern="10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a:solidFill>
                            <a:srgbClr val="000000"/>
                          </a:solidFill>
                          <a:effectLst/>
                          <a:latin typeface="Gadugi" panose="020B0502040204020203" pitchFamily="34" charset="0"/>
                          <a:ea typeface="Gadugi" panose="020B0502040204020203" pitchFamily="34" charset="0"/>
                          <a:cs typeface="Gadugi" panose="020B0502040204020203" pitchFamily="34" charset="0"/>
                        </a:rPr>
                        <a:t>ᓇᔪᖅᐸᒃᑕᖏᓂ</a:t>
                      </a:r>
                      <a:endParaRPr lang="en-CA" sz="1400" b="0" kern="100" dirty="0">
                        <a:effectLst/>
                        <a:latin typeface="Gadugi" panose="020B0502040204020203" pitchFamily="34" charset="0"/>
                        <a:ea typeface="Gadugi" panose="020B0502040204020203" pitchFamily="34" charset="0"/>
                        <a:cs typeface="Times New Roman" panose="02020603050405020304" pitchFamily="18" charset="0"/>
                      </a:endParaRPr>
                    </a:p>
                  </a:txBody>
                  <a:tcPr anchor="ctr"/>
                </a:tc>
                <a:tc>
                  <a:txBody>
                    <a:bodyPr/>
                    <a:lstStyle/>
                    <a:p>
                      <a:pPr lvl="0" algn="l">
                        <a:buNone/>
                      </a:pPr>
                      <a:r>
                        <a:rPr lang="iu-Cans-CA" sz="1400" b="0" i="0" u="none" strike="noStrike" noProof="0" dirty="0">
                          <a:solidFill>
                            <a:srgbClr val="000000"/>
                          </a:solidFill>
                          <a:latin typeface="Gadugi"/>
                        </a:rPr>
                        <a:t>ᐋᖅᑭᒃᑕᐅᓯᒪ-ᓕᕐᑐᖅ</a:t>
                      </a:r>
                      <a:endParaRPr lang="en-US" dirty="0"/>
                    </a:p>
                  </a:txBody>
                  <a:tcPr anchor="ctr"/>
                </a:tc>
                <a:extLst>
                  <a:ext uri="{0D108BD9-81ED-4DB2-BD59-A6C34878D82A}">
                    <a16:rowId xmlns:a16="http://schemas.microsoft.com/office/drawing/2014/main" val="1775699988"/>
                  </a:ext>
                </a:extLst>
              </a:tr>
              <a:tr h="235985">
                <a:tc>
                  <a:txBody>
                    <a:bodyPr/>
                    <a:lstStyle/>
                    <a:p>
                      <a:r>
                        <a:rPr lang="en-CA" sz="1600" b="0" dirty="0">
                          <a:latin typeface="+mn-lt"/>
                        </a:rPr>
                        <a:t>ECCC-TRC-28</a:t>
                      </a:r>
                    </a:p>
                  </a:txBody>
                  <a:tcPr/>
                </a:tc>
                <a:tc>
                  <a:txBody>
                    <a:bodyPr/>
                    <a:lstStyle/>
                    <a:p>
                      <a:pPr marL="0" marR="0" algn="l">
                        <a:lnSpc>
                          <a:spcPct val="107000"/>
                        </a:lnSpc>
                        <a:spcBef>
                          <a:spcPts val="0"/>
                        </a:spcBef>
                        <a:spcAft>
                          <a:spcPts val="0"/>
                        </a:spcAft>
                      </a:pPr>
                      <a:r>
                        <a:rPr lang="en-US" sz="1600" dirty="0">
                          <a:effectLst/>
                          <a:latin typeface="+mn-lt"/>
                          <a:ea typeface="Calibri" panose="020F0502020204030204" pitchFamily="34" charset="0"/>
                          <a:cs typeface="Arial"/>
                        </a:rPr>
                        <a:t>Wildlife Monitoring</a:t>
                      </a:r>
                    </a:p>
                  </a:txBody>
                  <a:tcPr marL="68580" marR="68580" marT="0" marB="0" anchor="ctr"/>
                </a:tc>
                <a:tc>
                  <a:txBody>
                    <a:bodyPr/>
                    <a:lstStyle/>
                    <a:p>
                      <a:pPr marL="0" marR="0" lvl="0" algn="l">
                        <a:lnSpc>
                          <a:spcPct val="107000"/>
                        </a:lnSpc>
                        <a:spcBef>
                          <a:spcPts val="0"/>
                        </a:spcBef>
                        <a:spcAft>
                          <a:spcPts val="0"/>
                        </a:spcAft>
                        <a:buNone/>
                      </a:pPr>
                      <a:r>
                        <a:rPr lang="en-US" sz="1600" b="0" i="0" u="none" strike="noStrike" noProof="0" dirty="0">
                          <a:solidFill>
                            <a:srgbClr val="000000"/>
                          </a:solidFill>
                          <a:effectLst/>
                          <a:latin typeface="Calibri"/>
                        </a:rPr>
                        <a:t>Resolved</a:t>
                      </a:r>
                      <a:endParaRPr lang="en-US" dirty="0"/>
                    </a:p>
                  </a:txBody>
                  <a:tcPr marL="68580" marR="68580" marT="0" marB="0" anchor="ctr"/>
                </a:tc>
                <a:extLst>
                  <a:ext uri="{0D108BD9-81ED-4DB2-BD59-A6C34878D82A}">
                    <a16:rowId xmlns:a16="http://schemas.microsoft.com/office/drawing/2014/main" val="1179176515"/>
                  </a:ext>
                </a:extLst>
              </a:tr>
              <a:tr h="235985">
                <a:tc>
                  <a:txBody>
                    <a:bodyPr/>
                    <a:lstStyle/>
                    <a:p>
                      <a:endParaRPr lang="en-CA" sz="1600" b="0" dirty="0">
                        <a:latin typeface="+mn-lt"/>
                      </a:endParaRPr>
                    </a:p>
                  </a:txBody>
                  <a:tcPr/>
                </a:tc>
                <a:tc>
                  <a:txBody>
                    <a:bodyPr/>
                    <a:lstStyle/>
                    <a:p>
                      <a:pPr marL="0" marR="0">
                        <a:lnSpc>
                          <a:spcPct val="115000"/>
                        </a:lnSpc>
                        <a:spcBef>
                          <a:spcPts val="0"/>
                        </a:spcBef>
                        <a:spcAft>
                          <a:spcPts val="1000"/>
                        </a:spcAft>
                      </a:pPr>
                      <a:r>
                        <a:rPr lang="iu-Cans-CA" sz="1400" b="0" kern="100">
                          <a:solidFill>
                            <a:srgbClr val="000000"/>
                          </a:solidFill>
                          <a:effectLst/>
                          <a:latin typeface="Gadugi" panose="020B0502040204020203" pitchFamily="34" charset="0"/>
                          <a:ea typeface="Gadugi" panose="020B0502040204020203" pitchFamily="34" charset="0"/>
                          <a:cs typeface="Gadugi" panose="020B0502040204020203" pitchFamily="34" charset="0"/>
                        </a:rPr>
                        <a:t>ᐆᒪᔪᐃᑦ</a:t>
                      </a:r>
                      <a:r>
                        <a:rPr lang="iu-Cans-CA" sz="1400" b="0" kern="10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a:solidFill>
                            <a:srgbClr val="000000"/>
                          </a:solidFill>
                          <a:effectLst/>
                          <a:latin typeface="Gadugi" panose="020B0502040204020203" pitchFamily="34" charset="0"/>
                          <a:ea typeface="Gadugi" panose="020B0502040204020203" pitchFamily="34" charset="0"/>
                          <a:cs typeface="Gadugi" panose="020B0502040204020203" pitchFamily="34" charset="0"/>
                        </a:rPr>
                        <a:t>ᓇᐅᑦᓯᖅᑐᒐᐅᕙᖕᓂᖏᑦ</a:t>
                      </a:r>
                      <a:endParaRPr lang="en-CA" sz="1400" b="0" kern="100" dirty="0">
                        <a:effectLst/>
                        <a:latin typeface="Gadugi" panose="020B0502040204020203" pitchFamily="34" charset="0"/>
                        <a:ea typeface="Gadugi" panose="020B0502040204020203" pitchFamily="34" charset="0"/>
                        <a:cs typeface="Times New Roman" panose="02020603050405020304" pitchFamily="18" charset="0"/>
                      </a:endParaRPr>
                    </a:p>
                  </a:txBody>
                  <a:tcPr marL="68580" marR="68580" marT="9525" marB="0" anchor="ctr"/>
                </a:tc>
                <a:tc>
                  <a:txBody>
                    <a:bodyPr/>
                    <a:lstStyle/>
                    <a:p>
                      <a:pPr marL="0" marR="0" lvl="0" algn="l">
                        <a:lnSpc>
                          <a:spcPct val="107000"/>
                        </a:lnSpc>
                        <a:spcBef>
                          <a:spcPts val="0"/>
                        </a:spcBef>
                        <a:spcAft>
                          <a:spcPts val="0"/>
                        </a:spcAft>
                        <a:buNone/>
                      </a:pPr>
                      <a:r>
                        <a:rPr lang="iu-Cans-CA" sz="1400" b="0" i="0" u="none" strike="noStrike" noProof="0" dirty="0">
                          <a:solidFill>
                            <a:srgbClr val="000000"/>
                          </a:solidFill>
                          <a:effectLst/>
                          <a:latin typeface="Gadugi"/>
                        </a:rPr>
                        <a:t>ᐋᖅᑭᒃᑕᐅᓯᒪ-ᓕᕐᑐᖅ</a:t>
                      </a:r>
                      <a:endParaRPr lang="en-US" dirty="0"/>
                    </a:p>
                  </a:txBody>
                  <a:tcPr marL="68580" marR="68580" marT="0" marB="0" anchor="ctr"/>
                </a:tc>
                <a:extLst>
                  <a:ext uri="{0D108BD9-81ED-4DB2-BD59-A6C34878D82A}">
                    <a16:rowId xmlns:a16="http://schemas.microsoft.com/office/drawing/2014/main" val="3400724118"/>
                  </a:ext>
                </a:extLst>
              </a:tr>
            </a:tbl>
          </a:graphicData>
        </a:graphic>
      </p:graphicFrame>
      <p:sp>
        <p:nvSpPr>
          <p:cNvPr id="3" name="TextBox 2">
            <a:extLst>
              <a:ext uri="{FF2B5EF4-FFF2-40B4-BE49-F238E27FC236}">
                <a16:creationId xmlns:a16="http://schemas.microsoft.com/office/drawing/2014/main" id="{AE78CB2A-7108-80EA-573D-1945DF62D2D9}"/>
              </a:ext>
            </a:extLst>
          </p:cNvPr>
          <p:cNvSpPr txBox="1"/>
          <p:nvPr/>
        </p:nvSpPr>
        <p:spPr>
          <a:xfrm>
            <a:off x="4086744" y="6209293"/>
            <a:ext cx="1526380" cy="400110"/>
          </a:xfrm>
          <a:prstGeom prst="rect">
            <a:avLst/>
          </a:prstGeom>
          <a:solidFill>
            <a:schemeClr val="bg1"/>
          </a:solidFill>
        </p:spPr>
        <p:txBody>
          <a:bodyPr wrap="none" rtlCol="0">
            <a:spAutoFit/>
          </a:bodyPr>
          <a:lstStyle/>
          <a:p>
            <a:r>
              <a:rPr lang="iu-Cans-CA" sz="1000">
                <a:latin typeface="Gadugi" panose="020B0502040204020203" pitchFamily="34" charset="0"/>
                <a:ea typeface="Gadugi" panose="020B0502040204020203" pitchFamily="34" charset="0"/>
              </a:rPr>
              <a:t>ᐊᕙᑎᓕᕆᓂᕐᒥᑦ ᐊᒻᒪ ᓯᓚᒥᒃ</a:t>
            </a:r>
          </a:p>
          <a:p>
            <a:r>
              <a:rPr lang="iu-Cans-CA" sz="1000">
                <a:latin typeface="Gadugi" panose="020B0502040204020203" pitchFamily="34" charset="0"/>
                <a:ea typeface="Gadugi" panose="020B0502040204020203" pitchFamily="34" charset="0"/>
              </a:rPr>
              <a:t>ᐊᓯᔾᔨᖅᐸᓪᓕᐊᓂᕐᒧᑦ ᑲᓇᑕᒥ</a:t>
            </a:r>
            <a:endParaRPr lang="en-US" sz="1000" dirty="0">
              <a:latin typeface="Gadugi" panose="020B0502040204020203" pitchFamily="34" charset="0"/>
              <a:ea typeface="Gadugi" panose="020B0502040204020203" pitchFamily="34" charset="0"/>
            </a:endParaRPr>
          </a:p>
        </p:txBody>
      </p:sp>
      <p:sp>
        <p:nvSpPr>
          <p:cNvPr id="4" name="Title 1">
            <a:extLst>
              <a:ext uri="{FF2B5EF4-FFF2-40B4-BE49-F238E27FC236}">
                <a16:creationId xmlns:a16="http://schemas.microsoft.com/office/drawing/2014/main" id="{C2B12AE6-D93C-2DE3-FE65-7CAA33284655}"/>
              </a:ext>
            </a:extLst>
          </p:cNvPr>
          <p:cNvSpPr txBox="1">
            <a:spLocks/>
          </p:cNvSpPr>
          <p:nvPr/>
        </p:nvSpPr>
        <p:spPr>
          <a:xfrm>
            <a:off x="179512" y="337288"/>
            <a:ext cx="8784976" cy="6213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pPr algn="ctr"/>
            <a:r>
              <a:rPr lang="en-US" sz="2400" dirty="0">
                <a:latin typeface="Arial"/>
                <a:cs typeface="Arial"/>
              </a:rPr>
              <a:t>Annex I: Current Status of Environment and Climate Change Canada’s Technical Review Comments</a:t>
            </a:r>
            <a:endParaRPr lang="en-CA" sz="2400" dirty="0">
              <a:latin typeface="Arial"/>
              <a:cs typeface="Arial"/>
            </a:endParaRPr>
          </a:p>
        </p:txBody>
      </p:sp>
    </p:spTree>
    <p:extLst>
      <p:ext uri="{BB962C8B-B14F-4D97-AF65-F5344CB8AC3E}">
        <p14:creationId xmlns:p14="http://schemas.microsoft.com/office/powerpoint/2010/main" val="1689763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3">
            <a:extLst>
              <a:ext uri="{FF2B5EF4-FFF2-40B4-BE49-F238E27FC236}">
                <a16:creationId xmlns:a16="http://schemas.microsoft.com/office/drawing/2014/main" id="{B911F0C6-D83D-F941-3ADA-0225A2E3979F}"/>
              </a:ext>
            </a:extLst>
          </p:cNvPr>
          <p:cNvGraphicFramePr>
            <a:graphicFrameLocks noGrp="1"/>
          </p:cNvGraphicFramePr>
          <p:nvPr>
            <p:ph idx="10"/>
          </p:nvPr>
        </p:nvGraphicFramePr>
        <p:xfrm>
          <a:off x="573741" y="1703619"/>
          <a:ext cx="8179735" cy="2299462"/>
        </p:xfrm>
        <a:graphic>
          <a:graphicData uri="http://schemas.openxmlformats.org/drawingml/2006/table">
            <a:tbl>
              <a:tblPr firstRow="1" bandRow="1">
                <a:tableStyleId>{16D9F66E-5EB9-4882-86FB-DCBF35E3C3E4}</a:tableStyleId>
              </a:tblPr>
              <a:tblGrid>
                <a:gridCol w="1434704">
                  <a:extLst>
                    <a:ext uri="{9D8B030D-6E8A-4147-A177-3AD203B41FA5}">
                      <a16:colId xmlns:a16="http://schemas.microsoft.com/office/drawing/2014/main" val="2886413192"/>
                    </a:ext>
                  </a:extLst>
                </a:gridCol>
                <a:gridCol w="5181427">
                  <a:extLst>
                    <a:ext uri="{9D8B030D-6E8A-4147-A177-3AD203B41FA5}">
                      <a16:colId xmlns:a16="http://schemas.microsoft.com/office/drawing/2014/main" val="2099249562"/>
                    </a:ext>
                  </a:extLst>
                </a:gridCol>
                <a:gridCol w="1563604">
                  <a:extLst>
                    <a:ext uri="{9D8B030D-6E8A-4147-A177-3AD203B41FA5}">
                      <a16:colId xmlns:a16="http://schemas.microsoft.com/office/drawing/2014/main" val="1203610620"/>
                    </a:ext>
                  </a:extLst>
                </a:gridCol>
              </a:tblGrid>
              <a:tr h="2359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b="0" dirty="0">
                          <a:latin typeface="+mn-lt"/>
                        </a:rPr>
                        <a:t>ECCC-TRC-29</a:t>
                      </a:r>
                    </a:p>
                  </a:txBody>
                  <a:tcPr/>
                </a:tc>
                <a:tc>
                  <a:txBody>
                    <a:bodyPr/>
                    <a:lstStyle/>
                    <a:p>
                      <a:pPr marL="0" marR="0" algn="l">
                        <a:lnSpc>
                          <a:spcPct val="107000"/>
                        </a:lnSpc>
                        <a:spcBef>
                          <a:spcPts val="0"/>
                        </a:spcBef>
                        <a:spcAft>
                          <a:spcPts val="0"/>
                        </a:spcAft>
                      </a:pPr>
                      <a:r>
                        <a:rPr lang="en-US" sz="1600" b="0" dirty="0">
                          <a:effectLst/>
                          <a:latin typeface="+mn-lt"/>
                          <a:ea typeface="Calibri" panose="020F0502020204030204" pitchFamily="34" charset="0"/>
                          <a:cs typeface="Arial"/>
                        </a:rPr>
                        <a:t>Deficiencies in Original Estimation of Water Availability</a:t>
                      </a:r>
                    </a:p>
                  </a:txBody>
                  <a:tcPr marL="68580" marR="68580" marT="0" marB="0" anchor="ctr"/>
                </a:tc>
                <a:tc>
                  <a:txBody>
                    <a:bodyPr/>
                    <a:lstStyle/>
                    <a:p>
                      <a:pPr marL="0" marR="0" lvl="0" algn="l">
                        <a:lnSpc>
                          <a:spcPct val="107000"/>
                        </a:lnSpc>
                        <a:spcBef>
                          <a:spcPts val="0"/>
                        </a:spcBef>
                        <a:spcAft>
                          <a:spcPts val="0"/>
                        </a:spcAft>
                        <a:buNone/>
                      </a:pPr>
                      <a:r>
                        <a:rPr lang="en-US" sz="1600" b="0" i="0" u="none" strike="noStrike" noProof="0" dirty="0">
                          <a:solidFill>
                            <a:srgbClr val="000000"/>
                          </a:solidFill>
                          <a:effectLst/>
                          <a:latin typeface="Calibri"/>
                        </a:rPr>
                        <a:t>Resolved</a:t>
                      </a:r>
                      <a:endParaRPr lang="en-US" b="0" dirty="0"/>
                    </a:p>
                  </a:txBody>
                  <a:tcPr marL="68580" marR="68580" marT="0" marB="0" anchor="ctr"/>
                </a:tc>
                <a:extLst>
                  <a:ext uri="{0D108BD9-81ED-4DB2-BD59-A6C34878D82A}">
                    <a16:rowId xmlns:a16="http://schemas.microsoft.com/office/drawing/2014/main" val="1615153761"/>
                  </a:ext>
                </a:extLst>
              </a:tr>
              <a:tr h="2359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b="0" dirty="0">
                        <a:latin typeface="+mn-lt"/>
                      </a:endParaRPr>
                    </a:p>
                  </a:txBody>
                  <a:tcPr/>
                </a:tc>
                <a:tc>
                  <a:txBody>
                    <a:bodyPr/>
                    <a:lstStyle/>
                    <a:p>
                      <a:pPr marL="0" marR="0">
                        <a:lnSpc>
                          <a:spcPct val="115000"/>
                        </a:lnSpc>
                        <a:spcBef>
                          <a:spcPts val="0"/>
                        </a:spcBef>
                        <a:spcAft>
                          <a:spcPts val="1000"/>
                        </a:spcAft>
                      </a:pP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ᖄᖏᐅᑎᓯᒪᓂᖏᑦ</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ᓯᕗᓪᓕᖅᐹᖑᑉᓗᑎᒃ</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ᓇᓚᐅᑦᓵᖅᑕᐅᓯᒪᓕᓚᐅᖅᑐᓄᑦ</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ᐃᒪᖃᕐᓂᖓᑕ</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ᐱᑕᖃᕐᓂᐅᔪᓄᑦ</a:t>
                      </a:r>
                      <a:endParaRPr lang="en-CA" sz="1400" b="0" kern="100" dirty="0">
                        <a:effectLst/>
                        <a:latin typeface="Gadugi" panose="020B0502040204020203" pitchFamily="34" charset="0"/>
                        <a:ea typeface="Gadugi" panose="020B0502040204020203" pitchFamily="34" charset="0"/>
                        <a:cs typeface="Times New Roman" panose="02020603050405020304" pitchFamily="18" charset="0"/>
                      </a:endParaRPr>
                    </a:p>
                  </a:txBody>
                  <a:tcPr marL="68580" marR="68580" marT="9525" marB="0" anchor="ctr"/>
                </a:tc>
                <a:tc>
                  <a:txBody>
                    <a:bodyPr/>
                    <a:lstStyle/>
                    <a:p>
                      <a:pPr marL="0" marR="0" lvl="0" algn="l">
                        <a:lnSpc>
                          <a:spcPct val="107000"/>
                        </a:lnSpc>
                        <a:spcBef>
                          <a:spcPts val="0"/>
                        </a:spcBef>
                        <a:spcAft>
                          <a:spcPts val="0"/>
                        </a:spcAft>
                        <a:buNone/>
                      </a:pPr>
                      <a:r>
                        <a:rPr lang="iu-Cans-CA" sz="1400" b="0" i="0" u="none" strike="noStrike" noProof="0" dirty="0">
                          <a:solidFill>
                            <a:srgbClr val="000000"/>
                          </a:solidFill>
                          <a:effectLst/>
                          <a:latin typeface="Gadugi"/>
                        </a:rPr>
                        <a:t>ᐋᖅᑭᒃᑕᐅᓯᒪ-ᓕᕐᑐᖅ</a:t>
                      </a:r>
                      <a:endParaRPr lang="en-US" dirty="0"/>
                    </a:p>
                  </a:txBody>
                  <a:tcPr marL="68580" marR="68580" marT="0" marB="0" anchor="ctr"/>
                </a:tc>
                <a:extLst>
                  <a:ext uri="{0D108BD9-81ED-4DB2-BD59-A6C34878D82A}">
                    <a16:rowId xmlns:a16="http://schemas.microsoft.com/office/drawing/2014/main" val="1076425666"/>
                  </a:ext>
                </a:extLst>
              </a:tr>
              <a:tr h="235985">
                <a:tc>
                  <a:txBody>
                    <a:bodyPr/>
                    <a:lstStyle/>
                    <a:p>
                      <a:r>
                        <a:rPr lang="en-CA" sz="1600" b="0" dirty="0">
                          <a:latin typeface="+mn-lt"/>
                        </a:rPr>
                        <a:t>ECCC-TRC-30</a:t>
                      </a:r>
                    </a:p>
                  </a:txBody>
                  <a:tcPr/>
                </a:tc>
                <a:tc>
                  <a:txBody>
                    <a:bodyPr/>
                    <a:lstStyle/>
                    <a:p>
                      <a:pPr marL="0" marR="0" algn="l">
                        <a:lnSpc>
                          <a:spcPct val="107000"/>
                        </a:lnSpc>
                        <a:spcBef>
                          <a:spcPts val="0"/>
                        </a:spcBef>
                        <a:spcAft>
                          <a:spcPts val="0"/>
                        </a:spcAft>
                      </a:pPr>
                      <a:r>
                        <a:rPr lang="en-US" sz="1600" dirty="0">
                          <a:effectLst/>
                          <a:latin typeface="+mn-lt"/>
                          <a:ea typeface="Calibri" panose="020F0502020204030204" pitchFamily="34" charset="0"/>
                          <a:cs typeface="Arial"/>
                        </a:rPr>
                        <a:t>Hydrology Data Limitations</a:t>
                      </a:r>
                    </a:p>
                  </a:txBody>
                  <a:tcPr marL="68580" marR="68580" marT="0" marB="0" anchor="ctr"/>
                </a:tc>
                <a:tc>
                  <a:txBody>
                    <a:bodyPr/>
                    <a:lstStyle/>
                    <a:p>
                      <a:pPr marL="0" marR="0" lvl="0" algn="l">
                        <a:lnSpc>
                          <a:spcPct val="107000"/>
                        </a:lnSpc>
                        <a:spcBef>
                          <a:spcPts val="0"/>
                        </a:spcBef>
                        <a:spcAft>
                          <a:spcPts val="0"/>
                        </a:spcAft>
                        <a:buNone/>
                      </a:pPr>
                      <a:r>
                        <a:rPr lang="en-US" sz="1600" b="0" i="0" u="none" strike="noStrike" noProof="0" dirty="0">
                          <a:solidFill>
                            <a:srgbClr val="000000"/>
                          </a:solidFill>
                          <a:effectLst/>
                          <a:latin typeface="Calibri"/>
                        </a:rPr>
                        <a:t>Resolved</a:t>
                      </a:r>
                      <a:endParaRPr lang="en-US" dirty="0"/>
                    </a:p>
                  </a:txBody>
                  <a:tcPr marL="68580" marR="68580" marT="0" marB="0" anchor="ctr"/>
                </a:tc>
                <a:extLst>
                  <a:ext uri="{0D108BD9-81ED-4DB2-BD59-A6C34878D82A}">
                    <a16:rowId xmlns:a16="http://schemas.microsoft.com/office/drawing/2014/main" val="3990651997"/>
                  </a:ext>
                </a:extLst>
              </a:tr>
              <a:tr h="235985">
                <a:tc>
                  <a:txBody>
                    <a:bodyPr/>
                    <a:lstStyle/>
                    <a:p>
                      <a:endParaRPr lang="en-CA" sz="1600" b="0" dirty="0">
                        <a:latin typeface="+mn-lt"/>
                      </a:endParaRPr>
                    </a:p>
                  </a:txBody>
                  <a:tcPr/>
                </a:tc>
                <a:tc>
                  <a:txBody>
                    <a:bodyPr/>
                    <a:lstStyle/>
                    <a:p>
                      <a:pPr marL="0" marR="0">
                        <a:lnSpc>
                          <a:spcPct val="115000"/>
                        </a:lnSpc>
                        <a:spcBef>
                          <a:spcPts val="0"/>
                        </a:spcBef>
                        <a:spcAft>
                          <a:spcPts val="1000"/>
                        </a:spcAft>
                      </a:pP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ᐃᒪᓕᕆᓂᕐᒥ</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ᑐᑭᓯᒋᐊᕐᕕᒃᓴᖁᑎᑦ</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ᑭᒡᓕᖃᓕᖅᑎᑕᐅᓯᒪᓂᖏᑦ</a:t>
                      </a:r>
                      <a:endParaRPr lang="en-CA" sz="1400" b="0" kern="100" dirty="0">
                        <a:effectLst/>
                        <a:latin typeface="Gadugi" panose="020B0502040204020203" pitchFamily="34" charset="0"/>
                        <a:ea typeface="Gadugi" panose="020B0502040204020203" pitchFamily="34" charset="0"/>
                        <a:cs typeface="Times New Roman" panose="02020603050405020304" pitchFamily="18" charset="0"/>
                      </a:endParaRPr>
                    </a:p>
                  </a:txBody>
                  <a:tcPr marL="68580" marR="68580" marT="9525" marB="0" anchor="ctr"/>
                </a:tc>
                <a:tc>
                  <a:txBody>
                    <a:bodyPr/>
                    <a:lstStyle/>
                    <a:p>
                      <a:pPr marL="0" marR="0" lvl="0" algn="l">
                        <a:lnSpc>
                          <a:spcPct val="107000"/>
                        </a:lnSpc>
                        <a:spcBef>
                          <a:spcPts val="0"/>
                        </a:spcBef>
                        <a:spcAft>
                          <a:spcPts val="0"/>
                        </a:spcAft>
                        <a:buNone/>
                      </a:pPr>
                      <a:r>
                        <a:rPr lang="iu-Cans-CA" sz="1400" b="0" i="0" u="none" strike="noStrike" noProof="0" dirty="0">
                          <a:solidFill>
                            <a:srgbClr val="000000"/>
                          </a:solidFill>
                          <a:effectLst/>
                          <a:latin typeface="Gadugi"/>
                        </a:rPr>
                        <a:t>ᐋᖅᑭᒃᑕᐅᓯᒪ-ᓕᕐᑐᖅ</a:t>
                      </a:r>
                      <a:endParaRPr lang="en-US" dirty="0"/>
                    </a:p>
                  </a:txBody>
                  <a:tcPr marL="68580" marR="68580" marT="0" marB="0" anchor="ctr"/>
                </a:tc>
                <a:extLst>
                  <a:ext uri="{0D108BD9-81ED-4DB2-BD59-A6C34878D82A}">
                    <a16:rowId xmlns:a16="http://schemas.microsoft.com/office/drawing/2014/main" val="1496402751"/>
                  </a:ext>
                </a:extLst>
              </a:tr>
              <a:tr h="235985">
                <a:tc>
                  <a:txBody>
                    <a:bodyPr/>
                    <a:lstStyle/>
                    <a:p>
                      <a:r>
                        <a:rPr lang="en-CA" sz="1600" b="0" dirty="0">
                          <a:latin typeface="+mn-lt"/>
                        </a:rPr>
                        <a:t>ECCC-TRC-31</a:t>
                      </a:r>
                    </a:p>
                  </a:txBody>
                  <a:tcPr/>
                </a:tc>
                <a:tc>
                  <a:txBody>
                    <a:bodyPr/>
                    <a:lstStyle/>
                    <a:p>
                      <a:pPr marL="0" marR="0" algn="l">
                        <a:lnSpc>
                          <a:spcPct val="107000"/>
                        </a:lnSpc>
                        <a:spcBef>
                          <a:spcPts val="0"/>
                        </a:spcBef>
                        <a:spcAft>
                          <a:spcPts val="0"/>
                        </a:spcAft>
                      </a:pPr>
                      <a:r>
                        <a:rPr lang="en-US" sz="1600" dirty="0">
                          <a:effectLst/>
                          <a:latin typeface="+mn-lt"/>
                          <a:ea typeface="Calibri" panose="020F0502020204030204" pitchFamily="34" charset="0"/>
                          <a:cs typeface="Arial"/>
                        </a:rPr>
                        <a:t>Post-closure Groundwater-Surface Water Interactions</a:t>
                      </a:r>
                    </a:p>
                  </a:txBody>
                  <a:tcPr marL="68580" marR="68580" marT="0" marB="0" anchor="ctr"/>
                </a:tc>
                <a:tc>
                  <a:txBody>
                    <a:bodyPr/>
                    <a:lstStyle/>
                    <a:p>
                      <a:pPr algn="l"/>
                      <a:r>
                        <a:rPr lang="en-CA" sz="1600" b="0" dirty="0">
                          <a:latin typeface="+mn-lt"/>
                        </a:rPr>
                        <a:t>Resolved</a:t>
                      </a:r>
                    </a:p>
                  </a:txBody>
                  <a:tcPr marL="68580" marR="68580" marT="0" marB="0" anchor="ctr"/>
                </a:tc>
                <a:extLst>
                  <a:ext uri="{0D108BD9-81ED-4DB2-BD59-A6C34878D82A}">
                    <a16:rowId xmlns:a16="http://schemas.microsoft.com/office/drawing/2014/main" val="1011782997"/>
                  </a:ext>
                </a:extLst>
              </a:tr>
              <a:tr h="235985">
                <a:tc>
                  <a:txBody>
                    <a:bodyPr/>
                    <a:lstStyle/>
                    <a:p>
                      <a:endParaRPr lang="en-CA" sz="1600" b="0" dirty="0">
                        <a:latin typeface="+mn-lt"/>
                      </a:endParaRPr>
                    </a:p>
                  </a:txBody>
                  <a:tcPr/>
                </a:tc>
                <a:tc>
                  <a:txBody>
                    <a:bodyPr/>
                    <a:lstStyle/>
                    <a:p>
                      <a:pPr marL="0" marR="0">
                        <a:lnSpc>
                          <a:spcPct val="115000"/>
                        </a:lnSpc>
                        <a:spcBef>
                          <a:spcPts val="0"/>
                        </a:spcBef>
                        <a:spcAft>
                          <a:spcPts val="1000"/>
                        </a:spcAft>
                      </a:pP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ᐅᒃᑯᐊᖅᑕᐅᓯᒪᓕᖅᑎᓪᓗᒍ</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ᓄᓇᑉ</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ᐃᓗᐊᓂᑦ</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ᐃᒪᖓᑕ</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ᓄᓇᑉ</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ᖄᖓᓂᑦ</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ᐃᒪᖓᑕ</a:t>
                      </a:r>
                      <a:r>
                        <a:rPr lang="iu-Cans-CA" sz="1400" b="0" kern="100" dirty="0">
                          <a:solidFill>
                            <a:srgbClr val="000000"/>
                          </a:solidFill>
                          <a:effectLst/>
                          <a:latin typeface="Gadugi" panose="020B0502040204020203" pitchFamily="34" charset="0"/>
                          <a:ea typeface="Gadugi" panose="020B0502040204020203" pitchFamily="34" charset="0"/>
                          <a:cs typeface="Times New Roman" panose="02020603050405020304" pitchFamily="18" charset="0"/>
                        </a:rPr>
                        <a:t> </a:t>
                      </a:r>
                      <a:r>
                        <a:rPr lang="iu-Cans-CA" sz="1400" b="0" kern="100" dirty="0">
                          <a:solidFill>
                            <a:srgbClr val="000000"/>
                          </a:solidFill>
                          <a:effectLst/>
                          <a:latin typeface="Gadugi" panose="020B0502040204020203" pitchFamily="34" charset="0"/>
                          <a:ea typeface="Gadugi" panose="020B0502040204020203" pitchFamily="34" charset="0"/>
                          <a:cs typeface="Gadugi" panose="020B0502040204020203" pitchFamily="34" charset="0"/>
                        </a:rPr>
                        <a:t>ᑲᑎᑐᕋᐅᓯᒪᓕᖅᐸᖕᓂᖏᑦ</a:t>
                      </a:r>
                      <a:endParaRPr lang="en-CA" sz="1400" b="0" kern="100" dirty="0">
                        <a:effectLst/>
                        <a:latin typeface="Gadugi" panose="020B0502040204020203" pitchFamily="34" charset="0"/>
                        <a:ea typeface="Gadugi" panose="020B0502040204020203" pitchFamily="34" charset="0"/>
                        <a:cs typeface="Times New Roman" panose="02020603050405020304" pitchFamily="18" charset="0"/>
                      </a:endParaRPr>
                    </a:p>
                  </a:txBody>
                  <a:tcPr marL="68580" marR="68580" marT="9525" marB="0" anchor="ctr"/>
                </a:tc>
                <a:tc>
                  <a:txBody>
                    <a:bodyPr/>
                    <a:lstStyle/>
                    <a:p>
                      <a:pPr lvl="0" algn="l">
                        <a:buNone/>
                      </a:pPr>
                      <a:r>
                        <a:rPr lang="iu-Cans-CA" sz="1400" b="0" i="0" u="none" strike="noStrike" noProof="0" dirty="0">
                          <a:solidFill>
                            <a:srgbClr val="000000"/>
                          </a:solidFill>
                          <a:latin typeface="Gadugi"/>
                        </a:rPr>
                        <a:t>ᐋᖅᑭᒃᑕᐅᓯᒪ-ᓕᕐᑐᖅ</a:t>
                      </a:r>
                      <a:endParaRPr lang="en-US" sz="1400" dirty="0"/>
                    </a:p>
                  </a:txBody>
                  <a:tcPr marL="68580" marR="68580" marT="0" marB="0" anchor="ctr"/>
                </a:tc>
                <a:extLst>
                  <a:ext uri="{0D108BD9-81ED-4DB2-BD59-A6C34878D82A}">
                    <a16:rowId xmlns:a16="http://schemas.microsoft.com/office/drawing/2014/main" val="1474279757"/>
                  </a:ext>
                </a:extLst>
              </a:tr>
            </a:tbl>
          </a:graphicData>
        </a:graphic>
      </p:graphicFrame>
      <p:sp>
        <p:nvSpPr>
          <p:cNvPr id="3" name="TextBox 2">
            <a:extLst>
              <a:ext uri="{FF2B5EF4-FFF2-40B4-BE49-F238E27FC236}">
                <a16:creationId xmlns:a16="http://schemas.microsoft.com/office/drawing/2014/main" id="{AE78CB2A-7108-80EA-573D-1945DF62D2D9}"/>
              </a:ext>
            </a:extLst>
          </p:cNvPr>
          <p:cNvSpPr txBox="1"/>
          <p:nvPr/>
        </p:nvSpPr>
        <p:spPr>
          <a:xfrm>
            <a:off x="4086744" y="6209293"/>
            <a:ext cx="1526380" cy="400110"/>
          </a:xfrm>
          <a:prstGeom prst="rect">
            <a:avLst/>
          </a:prstGeom>
          <a:solidFill>
            <a:schemeClr val="bg1"/>
          </a:solidFill>
        </p:spPr>
        <p:txBody>
          <a:bodyPr wrap="none" rtlCol="0">
            <a:spAutoFit/>
          </a:bodyPr>
          <a:lstStyle/>
          <a:p>
            <a:r>
              <a:rPr lang="iu-Cans-CA" sz="1000">
                <a:latin typeface="Gadugi" panose="020B0502040204020203" pitchFamily="34" charset="0"/>
                <a:ea typeface="Gadugi" panose="020B0502040204020203" pitchFamily="34" charset="0"/>
              </a:rPr>
              <a:t>ᐊᕙᑎᓕᕆᓂᕐᒥᑦ ᐊᒻᒪ ᓯᓚᒥᒃ</a:t>
            </a:r>
          </a:p>
          <a:p>
            <a:r>
              <a:rPr lang="iu-Cans-CA" sz="1000">
                <a:latin typeface="Gadugi" panose="020B0502040204020203" pitchFamily="34" charset="0"/>
                <a:ea typeface="Gadugi" panose="020B0502040204020203" pitchFamily="34" charset="0"/>
              </a:rPr>
              <a:t>ᐊᓯᔾᔨᖅᐸᓪᓕᐊᓂᕐᒧᑦ ᑲᓇᑕᒥ</a:t>
            </a:r>
            <a:endParaRPr lang="en-US" sz="1000" dirty="0">
              <a:latin typeface="Gadugi" panose="020B0502040204020203" pitchFamily="34" charset="0"/>
              <a:ea typeface="Gadugi" panose="020B0502040204020203" pitchFamily="34" charset="0"/>
            </a:endParaRPr>
          </a:p>
        </p:txBody>
      </p:sp>
      <p:sp>
        <p:nvSpPr>
          <p:cNvPr id="4" name="Title 1">
            <a:extLst>
              <a:ext uri="{FF2B5EF4-FFF2-40B4-BE49-F238E27FC236}">
                <a16:creationId xmlns:a16="http://schemas.microsoft.com/office/drawing/2014/main" id="{C2B12AE6-D93C-2DE3-FE65-7CAA33284655}"/>
              </a:ext>
            </a:extLst>
          </p:cNvPr>
          <p:cNvSpPr txBox="1">
            <a:spLocks/>
          </p:cNvSpPr>
          <p:nvPr/>
        </p:nvSpPr>
        <p:spPr>
          <a:xfrm>
            <a:off x="179512" y="337288"/>
            <a:ext cx="8784976" cy="6213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pPr algn="ctr"/>
            <a:r>
              <a:rPr lang="en-US" sz="2400" dirty="0">
                <a:latin typeface="Arial"/>
                <a:cs typeface="Arial"/>
              </a:rPr>
              <a:t>Annex I: Current Status of Environment and Climate Change Canada’s Technical Review Comments</a:t>
            </a:r>
            <a:endParaRPr lang="en-CA" sz="2400" dirty="0">
              <a:latin typeface="Arial"/>
              <a:cs typeface="Arial"/>
            </a:endParaRPr>
          </a:p>
        </p:txBody>
      </p:sp>
    </p:spTree>
    <p:extLst>
      <p:ext uri="{BB962C8B-B14F-4D97-AF65-F5344CB8AC3E}">
        <p14:creationId xmlns:p14="http://schemas.microsoft.com/office/powerpoint/2010/main" val="1542223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0"/>
            <a:ext cx="8064896" cy="716882"/>
          </a:xfrm>
        </p:spPr>
        <p:txBody>
          <a:bodyPr/>
          <a:lstStyle/>
          <a:p>
            <a:pPr algn="ctr"/>
            <a:r>
              <a:rPr lang="en-CA" sz="2800"/>
              <a:t>Overview</a:t>
            </a:r>
          </a:p>
        </p:txBody>
      </p:sp>
      <p:sp>
        <p:nvSpPr>
          <p:cNvPr id="4" name="Content Placeholder 3"/>
          <p:cNvSpPr>
            <a:spLocks noGrp="1"/>
          </p:cNvSpPr>
          <p:nvPr>
            <p:ph idx="10"/>
          </p:nvPr>
        </p:nvSpPr>
        <p:spPr>
          <a:xfrm>
            <a:off x="539552" y="1772816"/>
            <a:ext cx="4032448" cy="3096344"/>
          </a:xfrm>
        </p:spPr>
        <p:txBody>
          <a:bodyPr>
            <a:normAutofit/>
          </a:bodyPr>
          <a:lstStyle/>
          <a:p>
            <a:r>
              <a:rPr lang="en-CA" sz="2400"/>
              <a:t>Mandate</a:t>
            </a:r>
          </a:p>
          <a:p>
            <a:r>
              <a:rPr lang="en-CA" sz="2400"/>
              <a:t>Relevant acts and regulations</a:t>
            </a:r>
          </a:p>
          <a:p>
            <a:pPr>
              <a:lnSpc>
                <a:spcPct val="100000"/>
              </a:lnSpc>
            </a:pPr>
            <a:r>
              <a:rPr lang="en-CA" sz="2400"/>
              <a:t>Technical Comments and Recommendations</a:t>
            </a:r>
          </a:p>
        </p:txBody>
      </p:sp>
      <p:sp>
        <p:nvSpPr>
          <p:cNvPr id="3" name="Title 1">
            <a:extLst>
              <a:ext uri="{FF2B5EF4-FFF2-40B4-BE49-F238E27FC236}">
                <a16:creationId xmlns:a16="http://schemas.microsoft.com/office/drawing/2014/main" id="{B3E6CF60-7768-F994-684E-AEF465B905BC}"/>
              </a:ext>
            </a:extLst>
          </p:cNvPr>
          <p:cNvSpPr txBox="1">
            <a:spLocks/>
          </p:cNvSpPr>
          <p:nvPr/>
        </p:nvSpPr>
        <p:spPr>
          <a:xfrm>
            <a:off x="539552" y="358441"/>
            <a:ext cx="8064896" cy="98072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pPr algn="ctr"/>
            <a:r>
              <a:rPr lang="iu-Cans-CA" sz="2800">
                <a:latin typeface="Gadugi" panose="020B0502040204020203" pitchFamily="34" charset="0"/>
                <a:ea typeface="Gadugi" panose="020B0502040204020203" pitchFamily="34" charset="0"/>
              </a:rPr>
              <a:t>ᐅᖃᐅᓯᐅᓂᐊᖅᑐᑦ</a:t>
            </a:r>
            <a:endParaRPr lang="en-CA" sz="2800">
              <a:latin typeface="Gadugi" panose="020B0502040204020203" pitchFamily="34" charset="0"/>
              <a:ea typeface="Gadugi" panose="020B0502040204020203" pitchFamily="34" charset="0"/>
            </a:endParaRPr>
          </a:p>
        </p:txBody>
      </p:sp>
      <p:sp>
        <p:nvSpPr>
          <p:cNvPr id="5" name="Content Placeholder 3">
            <a:extLst>
              <a:ext uri="{FF2B5EF4-FFF2-40B4-BE49-F238E27FC236}">
                <a16:creationId xmlns:a16="http://schemas.microsoft.com/office/drawing/2014/main" id="{2B85F120-3B10-E87E-5BB3-72F9070D2ADA}"/>
              </a:ext>
            </a:extLst>
          </p:cNvPr>
          <p:cNvSpPr txBox="1">
            <a:spLocks/>
          </p:cNvSpPr>
          <p:nvPr/>
        </p:nvSpPr>
        <p:spPr>
          <a:xfrm>
            <a:off x="4644008" y="1772816"/>
            <a:ext cx="4032448" cy="30963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8288" indent="-268288"/>
            <a:r>
              <a:rPr lang="iu-Cans-CA" sz="2400">
                <a:latin typeface="Gadugi" panose="020B0502040204020203" pitchFamily="34" charset="0"/>
                <a:ea typeface="Gadugi" panose="020B0502040204020203" pitchFamily="34" charset="0"/>
              </a:rPr>
              <a:t>ᐱᔭᒃᓴᕗᑦ</a:t>
            </a:r>
            <a:endParaRPr lang="en-CA" sz="2400">
              <a:latin typeface="Gadugi" panose="020B0502040204020203" pitchFamily="34" charset="0"/>
              <a:ea typeface="Gadugi" panose="020B0502040204020203" pitchFamily="34" charset="0"/>
            </a:endParaRPr>
          </a:p>
          <a:p>
            <a:pPr marL="268288" indent="-268288"/>
            <a:r>
              <a:rPr lang="iu-Cans-CA" sz="2400">
                <a:latin typeface="Gadugi" panose="020B0502040204020203" pitchFamily="34" charset="0"/>
                <a:ea typeface="Gadugi" panose="020B0502040204020203" pitchFamily="34" charset="0"/>
              </a:rPr>
              <a:t>ᐊᑑᑎᖃᖅᑐᑦ ᐱᖁᔭᕐᔪᐊᑦ ᐊᒻᒪᓗ ᐱᖁᔭᕋᓛᑦ</a:t>
            </a:r>
            <a:endParaRPr lang="en-US" sz="2400">
              <a:latin typeface="Gadugi" panose="020B0502040204020203" pitchFamily="34" charset="0"/>
              <a:ea typeface="Gadugi" panose="020B0502040204020203" pitchFamily="34" charset="0"/>
            </a:endParaRPr>
          </a:p>
          <a:p>
            <a:pPr marL="268288" lvl="0" indent="-268288">
              <a:lnSpc>
                <a:spcPct val="107000"/>
              </a:lnSpc>
              <a:spcAft>
                <a:spcPts val="800"/>
              </a:spcAft>
              <a:buFont typeface="Arial" panose="020B0604020202020204" pitchFamily="34" charset="0"/>
              <a:buChar char="•"/>
            </a:pPr>
            <a:r>
              <a:rPr lang="en-CA" sz="2400">
                <a:latin typeface="Gadugi" panose="020B0502040204020203" pitchFamily="34" charset="0"/>
                <a:ea typeface="Gadugi" panose="020B0502040204020203" pitchFamily="34" charset="0"/>
              </a:rPr>
              <a:t>ᐱ</a:t>
            </a:r>
            <a:r>
              <a:rPr lang="iu-Cans-CA" sz="2400">
                <a:latin typeface="Gadugi" panose="020B0502040204020203" pitchFamily="34" charset="0"/>
                <a:ea typeface="Gadugi" panose="020B0502040204020203" pitchFamily="34" charset="0"/>
              </a:rPr>
              <a:t>ᓕᕆᔾᔪᑎᓄ</a:t>
            </a:r>
            <a:r>
              <a:rPr lang="en-CA" sz="2400">
                <a:latin typeface="Gadugi" panose="020B0502040204020203" pitchFamily="34" charset="0"/>
                <a:ea typeface="Gadugi" panose="020B0502040204020203" pitchFamily="34" charset="0"/>
              </a:rPr>
              <a:t>ᑦ </a:t>
            </a:r>
            <a:r>
              <a:rPr lang="en-CA" sz="2400" err="1">
                <a:latin typeface="Gadugi" panose="020B0502040204020203" pitchFamily="34" charset="0"/>
                <a:ea typeface="Gadugi" panose="020B0502040204020203" pitchFamily="34" charset="0"/>
              </a:rPr>
              <a:t>ᐅᖃᐅᓯᒃᓴᑦ</a:t>
            </a:r>
            <a:r>
              <a:rPr lang="en-CA" sz="2400">
                <a:latin typeface="Gadugi" panose="020B0502040204020203" pitchFamily="34" charset="0"/>
                <a:ea typeface="Gadugi" panose="020B0502040204020203" pitchFamily="34" charset="0"/>
              </a:rPr>
              <a:t> </a:t>
            </a:r>
            <a:r>
              <a:rPr lang="en-CA" sz="2400" err="1">
                <a:latin typeface="Gadugi" panose="020B0502040204020203" pitchFamily="34" charset="0"/>
                <a:ea typeface="Gadugi" panose="020B0502040204020203" pitchFamily="34" charset="0"/>
              </a:rPr>
              <a:t>ᐊᒻᒪ</a:t>
            </a:r>
            <a:r>
              <a:rPr lang="en-CA" sz="2400">
                <a:latin typeface="Gadugi" panose="020B0502040204020203" pitchFamily="34" charset="0"/>
                <a:ea typeface="Gadugi" panose="020B0502040204020203" pitchFamily="34" charset="0"/>
              </a:rPr>
              <a:t> </a:t>
            </a:r>
            <a:r>
              <a:rPr lang="en-CA" sz="2400" err="1">
                <a:latin typeface="Gadugi" panose="020B0502040204020203" pitchFamily="34" charset="0"/>
                <a:ea typeface="Gadugi" panose="020B0502040204020203" pitchFamily="34" charset="0"/>
              </a:rPr>
              <a:t>ᐊᑐᓕᖁᔭᐅᔪᑦ</a:t>
            </a:r>
            <a:endParaRPr lang="en-CA" sz="2400">
              <a:latin typeface="Gadugi" panose="020B0502040204020203" pitchFamily="34" charset="0"/>
              <a:ea typeface="Gadugi" panose="020B0502040204020203" pitchFamily="34" charset="0"/>
            </a:endParaRPr>
          </a:p>
        </p:txBody>
      </p:sp>
      <p:sp>
        <p:nvSpPr>
          <p:cNvPr id="6" name="TextBox 5">
            <a:extLst>
              <a:ext uri="{FF2B5EF4-FFF2-40B4-BE49-F238E27FC236}">
                <a16:creationId xmlns:a16="http://schemas.microsoft.com/office/drawing/2014/main" id="{7F21C7A3-EBA4-CEC6-D88E-147AA042A4F8}"/>
              </a:ext>
            </a:extLst>
          </p:cNvPr>
          <p:cNvSpPr txBox="1"/>
          <p:nvPr/>
        </p:nvSpPr>
        <p:spPr>
          <a:xfrm>
            <a:off x="4086744" y="6209293"/>
            <a:ext cx="1526380" cy="400110"/>
          </a:xfrm>
          <a:prstGeom prst="rect">
            <a:avLst/>
          </a:prstGeom>
          <a:solidFill>
            <a:schemeClr val="bg1"/>
          </a:solidFill>
        </p:spPr>
        <p:txBody>
          <a:bodyPr wrap="none" rtlCol="0">
            <a:spAutoFit/>
          </a:bodyPr>
          <a:lstStyle/>
          <a:p>
            <a:r>
              <a:rPr lang="iu-Cans-CA" sz="1000">
                <a:latin typeface="Gadugi" panose="020B0502040204020203" pitchFamily="34" charset="0"/>
                <a:ea typeface="Gadugi" panose="020B0502040204020203" pitchFamily="34" charset="0"/>
              </a:rPr>
              <a:t>ᐊᕙᑎᓕᕆᓂᕐᒥᑦ ᐊᒻᒪ ᓯᓚᒥᒃ</a:t>
            </a:r>
          </a:p>
          <a:p>
            <a:r>
              <a:rPr lang="iu-Cans-CA" sz="1000">
                <a:latin typeface="Gadugi" panose="020B0502040204020203" pitchFamily="34" charset="0"/>
                <a:ea typeface="Gadugi" panose="020B0502040204020203" pitchFamily="34" charset="0"/>
              </a:rPr>
              <a:t>ᐊᓯᔾᔨᖅᐸᓪᓕᐊᓂᕐᒧᑦ ᑲᓇᑕᒥ</a:t>
            </a:r>
            <a:endParaRPr lang="en-US" sz="1000">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3209042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71992"/>
            <a:ext cx="9144000" cy="576064"/>
          </a:xfrm>
        </p:spPr>
        <p:txBody>
          <a:bodyPr/>
          <a:lstStyle/>
          <a:p>
            <a:pPr algn="ctr"/>
            <a:r>
              <a:rPr lang="en-CA" sz="2800"/>
              <a:t>Environment and Climate Change Canada’s Mandate</a:t>
            </a:r>
          </a:p>
        </p:txBody>
      </p:sp>
      <p:sp>
        <p:nvSpPr>
          <p:cNvPr id="4" name="Content Placeholder 3"/>
          <p:cNvSpPr>
            <a:spLocks noGrp="1"/>
          </p:cNvSpPr>
          <p:nvPr>
            <p:ph idx="10"/>
          </p:nvPr>
        </p:nvSpPr>
        <p:spPr>
          <a:xfrm>
            <a:off x="539551" y="1700808"/>
            <a:ext cx="4032448" cy="1440160"/>
          </a:xfrm>
        </p:spPr>
        <p:txBody>
          <a:bodyPr>
            <a:noAutofit/>
          </a:bodyPr>
          <a:lstStyle/>
          <a:p>
            <a:pPr>
              <a:lnSpc>
                <a:spcPct val="100000"/>
              </a:lnSpc>
              <a:spcBef>
                <a:spcPts val="600"/>
              </a:spcBef>
              <a:spcAft>
                <a:spcPts val="400"/>
              </a:spcAft>
              <a:defRPr/>
            </a:pPr>
            <a:r>
              <a:rPr lang="en-US" altLang="en-US" sz="2000"/>
              <a:t>Preservation and enhancement of the quality of the natural environment, including water, air and soil quality;</a:t>
            </a:r>
          </a:p>
          <a:p>
            <a:pPr>
              <a:lnSpc>
                <a:spcPct val="100000"/>
              </a:lnSpc>
              <a:spcBef>
                <a:spcPts val="600"/>
              </a:spcBef>
              <a:spcAft>
                <a:spcPts val="400"/>
              </a:spcAft>
              <a:defRPr/>
            </a:pPr>
            <a:r>
              <a:rPr lang="en-US" altLang="en-US" sz="2000"/>
              <a:t>Coordination of the relevant policies and programs of the Government of Canada;</a:t>
            </a:r>
          </a:p>
          <a:p>
            <a:pPr>
              <a:spcBef>
                <a:spcPts val="600"/>
              </a:spcBef>
              <a:spcAft>
                <a:spcPts val="400"/>
              </a:spcAft>
              <a:defRPr/>
            </a:pPr>
            <a:r>
              <a:rPr lang="en-US" altLang="en-US" sz="2000"/>
              <a:t>Renewable resources, including migratory birds and other non-domestic flora and fauna;</a:t>
            </a:r>
          </a:p>
          <a:p>
            <a:pPr>
              <a:spcBef>
                <a:spcPts val="600"/>
              </a:spcBef>
              <a:spcAft>
                <a:spcPts val="400"/>
              </a:spcAft>
              <a:defRPr/>
            </a:pPr>
            <a:r>
              <a:rPr lang="en-US" altLang="en-US" sz="2000"/>
              <a:t>Meteorology; and</a:t>
            </a:r>
          </a:p>
          <a:p>
            <a:pPr>
              <a:spcBef>
                <a:spcPts val="600"/>
              </a:spcBef>
              <a:spcAft>
                <a:spcPts val="400"/>
              </a:spcAft>
              <a:defRPr/>
            </a:pPr>
            <a:r>
              <a:rPr lang="en-US" altLang="en-US" sz="2000"/>
              <a:t>Enforcement of regulations</a:t>
            </a:r>
          </a:p>
        </p:txBody>
      </p:sp>
      <p:sp>
        <p:nvSpPr>
          <p:cNvPr id="6" name="Title 1">
            <a:extLst>
              <a:ext uri="{FF2B5EF4-FFF2-40B4-BE49-F238E27FC236}">
                <a16:creationId xmlns:a16="http://schemas.microsoft.com/office/drawing/2014/main" id="{45253E95-7827-EE89-28DD-ADF3F3831A25}"/>
              </a:ext>
            </a:extLst>
          </p:cNvPr>
          <p:cNvSpPr txBox="1">
            <a:spLocks/>
          </p:cNvSpPr>
          <p:nvPr/>
        </p:nvSpPr>
        <p:spPr>
          <a:xfrm>
            <a:off x="359532" y="848056"/>
            <a:ext cx="8064896" cy="5760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pPr algn="ctr"/>
            <a:r>
              <a:rPr lang="iu-Cans-CA">
                <a:latin typeface="Gadugi" panose="020B0502040204020203" pitchFamily="34" charset="0"/>
                <a:ea typeface="Gadugi" panose="020B0502040204020203" pitchFamily="34" charset="0"/>
              </a:rPr>
              <a:t>ᐊᕙᑎᓕᕆᔨᒃᑯᑦ </a:t>
            </a:r>
            <a:r>
              <a:rPr lang="iu-Cans-CA" sz="2800">
                <a:latin typeface="Gadugi" panose="020B0502040204020203" pitchFamily="34" charset="0"/>
                <a:ea typeface="Gadugi" panose="020B0502040204020203" pitchFamily="34" charset="0"/>
              </a:rPr>
              <a:t>ᑲᓇᑕ</a:t>
            </a:r>
            <a:r>
              <a:rPr lang="iu-Cans-CA">
                <a:latin typeface="Gadugi" panose="020B0502040204020203" pitchFamily="34" charset="0"/>
                <a:ea typeface="Gadugi" panose="020B0502040204020203" pitchFamily="34" charset="0"/>
              </a:rPr>
              <a:t> ᐱᔭᒃᓴᕗᑦ</a:t>
            </a:r>
            <a:endParaRPr lang="en-CA">
              <a:latin typeface="Gadugi" panose="020B0502040204020203" pitchFamily="34" charset="0"/>
              <a:ea typeface="Gadugi" panose="020B0502040204020203" pitchFamily="34" charset="0"/>
            </a:endParaRPr>
          </a:p>
        </p:txBody>
      </p:sp>
      <p:sp>
        <p:nvSpPr>
          <p:cNvPr id="7" name="Content Placeholder 3">
            <a:extLst>
              <a:ext uri="{FF2B5EF4-FFF2-40B4-BE49-F238E27FC236}">
                <a16:creationId xmlns:a16="http://schemas.microsoft.com/office/drawing/2014/main" id="{3C39BEB7-7FAD-111F-CA0C-AAA833D77FE7}"/>
              </a:ext>
            </a:extLst>
          </p:cNvPr>
          <p:cNvSpPr txBox="1">
            <a:spLocks/>
          </p:cNvSpPr>
          <p:nvPr/>
        </p:nvSpPr>
        <p:spPr>
          <a:xfrm>
            <a:off x="4571999" y="1700808"/>
            <a:ext cx="4350059" cy="14200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400"/>
              </a:spcAft>
              <a:defRPr/>
            </a:pPr>
            <a:r>
              <a:rPr lang="iu-Cans-CA" altLang="en-US" sz="2000">
                <a:latin typeface="Gadugi" panose="020B0502040204020203" pitchFamily="34" charset="0"/>
                <a:ea typeface="Gadugi" panose="020B0502040204020203" pitchFamily="34" charset="0"/>
              </a:rPr>
              <a:t>ᑲᒪᒋᑦᑎᐊᕐᓗᒍ ᐊᒻᒪᓗ ᐱᐅᓯᕚᓪᓕᖅᑎᓪᓗᒍ ᓄᓇᑦᑎᓐᓂ ᐊᕙᑎ, ᑖᒃᑯᐊᓗ ᐃᒥᖅ, ᓯᓚ, ᐊᒻᒪᓗ ᐃᔾᔪᖅ;</a:t>
            </a:r>
            <a:endParaRPr lang="en-US" altLang="en-US" sz="2000">
              <a:latin typeface="Gadugi" panose="020B0502040204020203" pitchFamily="34" charset="0"/>
              <a:ea typeface="Gadugi" panose="020B0502040204020203" pitchFamily="34" charset="0"/>
            </a:endParaRPr>
          </a:p>
          <a:p>
            <a:pPr>
              <a:lnSpc>
                <a:spcPct val="100000"/>
              </a:lnSpc>
              <a:spcBef>
                <a:spcPts val="600"/>
              </a:spcBef>
              <a:spcAft>
                <a:spcPts val="400"/>
              </a:spcAft>
              <a:defRPr/>
            </a:pPr>
            <a:r>
              <a:rPr lang="iu-Cans-CA" altLang="en-US" sz="2000">
                <a:latin typeface="Gadugi" panose="020B0502040204020203" pitchFamily="34" charset="0"/>
                <a:ea typeface="Gadugi" panose="020B0502040204020203" pitchFamily="34" charset="0"/>
              </a:rPr>
              <a:t>ᑲᒪᒋᓗᒋᑦ ᐊᑑᑎᖃᖅᑐᑦ ᐊᑐᐊᒐᐃᑦ ᐊᒻᒪᓗ ᐱᓕᕆᑎᑦᑎᔾᔪᑕᐅᔪᑦ ᑲᓇᑕᐅᑉ ᒐᕙᒪᒃᑯᖏᓐᓂᑦ;</a:t>
            </a:r>
            <a:endParaRPr lang="en-US" altLang="en-US" sz="2000">
              <a:latin typeface="Gadugi" panose="020B0502040204020203" pitchFamily="34" charset="0"/>
              <a:ea typeface="Gadugi" panose="020B0502040204020203" pitchFamily="34" charset="0"/>
            </a:endParaRPr>
          </a:p>
          <a:p>
            <a:pPr>
              <a:spcBef>
                <a:spcPts val="600"/>
              </a:spcBef>
              <a:spcAft>
                <a:spcPts val="400"/>
              </a:spcAft>
              <a:defRPr/>
            </a:pPr>
            <a:r>
              <a:rPr lang="iu-Cans-CA" altLang="en-US" sz="2000">
                <a:latin typeface="Gadugi" panose="020B0502040204020203" pitchFamily="34" charset="0"/>
                <a:ea typeface="Gadugi" panose="020B0502040204020203" pitchFamily="34" charset="0"/>
              </a:rPr>
              <a:t>ᓄᓇᒧᑦ ᐊᓐᓇᐅᒪᔾᔪᑏᑦ, ᐃᓚᒋᔭᐅᓪᓗᑎᒃ ᑎᑭᑉᐸᒃᑐᑦ ᑎᖕᒥᐊᑦ ᐊᒻᒪᓗ ᐊᓯᖏᑦ ᑕᒫᖔᓐᖏᑦᑐᑦ ᓄᓇᐅᑉ ᐱᕈᖅᑐᖏᑦ ᓄᓇᐅᑉᓗ ᐃᒪᐅᑉᓗ ᐱᕈᖅᑐᖏᑦ;</a:t>
            </a:r>
            <a:endParaRPr lang="en-US" altLang="en-US" sz="2000">
              <a:latin typeface="Gadugi" panose="020B0502040204020203" pitchFamily="34" charset="0"/>
              <a:ea typeface="Gadugi" panose="020B0502040204020203" pitchFamily="34" charset="0"/>
            </a:endParaRPr>
          </a:p>
          <a:p>
            <a:pPr>
              <a:spcBef>
                <a:spcPts val="600"/>
              </a:spcBef>
              <a:spcAft>
                <a:spcPts val="400"/>
              </a:spcAft>
              <a:defRPr/>
            </a:pPr>
            <a:r>
              <a:rPr lang="iu-Cans-CA" altLang="en-US" sz="2000">
                <a:latin typeface="Gadugi" panose="020B0502040204020203" pitchFamily="34" charset="0"/>
                <a:ea typeface="Gadugi" panose="020B0502040204020203" pitchFamily="34" charset="0"/>
              </a:rPr>
              <a:t>ᓯᓚᓐᓂᐊᕈᑎᑦ; ᐊᒻᒪᓗ </a:t>
            </a:r>
            <a:endParaRPr lang="en-US" altLang="en-US" sz="2000">
              <a:latin typeface="Gadugi" panose="020B0502040204020203" pitchFamily="34" charset="0"/>
              <a:ea typeface="Gadugi" panose="020B0502040204020203" pitchFamily="34" charset="0"/>
            </a:endParaRPr>
          </a:p>
          <a:p>
            <a:pPr>
              <a:spcBef>
                <a:spcPts val="600"/>
              </a:spcBef>
              <a:spcAft>
                <a:spcPts val="400"/>
              </a:spcAft>
              <a:defRPr/>
            </a:pPr>
            <a:r>
              <a:rPr lang="iu-Cans-CA" altLang="en-US" sz="2000">
                <a:latin typeface="Gadugi" panose="020B0502040204020203" pitchFamily="34" charset="0"/>
                <a:ea typeface="Gadugi" panose="020B0502040204020203" pitchFamily="34" charset="0"/>
              </a:rPr>
              <a:t>ᒪᓂᒃᑕᐅᑎᓪᓗᒋᑦ ᐱᖁᔭᕋᓛᑦ</a:t>
            </a:r>
            <a:endParaRPr lang="en-US" altLang="en-US" sz="2000">
              <a:latin typeface="Gadugi" panose="020B0502040204020203" pitchFamily="34" charset="0"/>
              <a:ea typeface="Gadugi" panose="020B0502040204020203" pitchFamily="34" charset="0"/>
            </a:endParaRPr>
          </a:p>
        </p:txBody>
      </p:sp>
      <p:sp>
        <p:nvSpPr>
          <p:cNvPr id="3" name="TextBox 2">
            <a:extLst>
              <a:ext uri="{FF2B5EF4-FFF2-40B4-BE49-F238E27FC236}">
                <a16:creationId xmlns:a16="http://schemas.microsoft.com/office/drawing/2014/main" id="{8EDD858F-BEC6-5808-B514-871549EAC1AF}"/>
              </a:ext>
            </a:extLst>
          </p:cNvPr>
          <p:cNvSpPr txBox="1"/>
          <p:nvPr/>
        </p:nvSpPr>
        <p:spPr>
          <a:xfrm>
            <a:off x="4086744" y="6209293"/>
            <a:ext cx="1681871" cy="400110"/>
          </a:xfrm>
          <a:prstGeom prst="rect">
            <a:avLst/>
          </a:prstGeom>
          <a:solidFill>
            <a:schemeClr val="bg1"/>
          </a:solidFill>
        </p:spPr>
        <p:txBody>
          <a:bodyPr wrap="none" rtlCol="0">
            <a:spAutoFit/>
          </a:bodyPr>
          <a:lstStyle/>
          <a:p>
            <a:r>
              <a:rPr lang="iu-Cans-CA" sz="1000"/>
              <a:t>ᐊᕙᑎᓕᕆᓂᕐᒥᑦ ᐊᒻᒪ ᓯᓚᒥᒃ</a:t>
            </a:r>
          </a:p>
          <a:p>
            <a:r>
              <a:rPr lang="iu-Cans-CA" sz="1000"/>
              <a:t>ᐊᓯᔾᔨᖅᐸᓪᓕᐊᓂᕐᒧᑦ ᑲᓇᑕᒥ</a:t>
            </a:r>
            <a:endParaRPr lang="en-US" sz="1000"/>
          </a:p>
        </p:txBody>
      </p:sp>
    </p:spTree>
    <p:extLst>
      <p:ext uri="{BB962C8B-B14F-4D97-AF65-F5344CB8AC3E}">
        <p14:creationId xmlns:p14="http://schemas.microsoft.com/office/powerpoint/2010/main" val="2264744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46366"/>
            <a:ext cx="8064896" cy="980728"/>
          </a:xfrm>
        </p:spPr>
        <p:txBody>
          <a:bodyPr/>
          <a:lstStyle/>
          <a:p>
            <a:pPr algn="ctr"/>
            <a:r>
              <a:rPr lang="en-CA" sz="2800"/>
              <a:t>Relevant acts and regulations</a:t>
            </a:r>
          </a:p>
        </p:txBody>
      </p:sp>
      <p:sp>
        <p:nvSpPr>
          <p:cNvPr id="4" name="Content Placeholder 3"/>
          <p:cNvSpPr>
            <a:spLocks noGrp="1"/>
          </p:cNvSpPr>
          <p:nvPr>
            <p:ph idx="10"/>
          </p:nvPr>
        </p:nvSpPr>
        <p:spPr>
          <a:xfrm>
            <a:off x="539552" y="1844824"/>
            <a:ext cx="4032448" cy="3888432"/>
          </a:xfrm>
        </p:spPr>
        <p:txBody>
          <a:bodyPr>
            <a:normAutofit/>
          </a:bodyPr>
          <a:lstStyle/>
          <a:p>
            <a:pPr>
              <a:spcBef>
                <a:spcPts val="600"/>
              </a:spcBef>
              <a:spcAft>
                <a:spcPts val="600"/>
              </a:spcAft>
              <a:defRPr/>
            </a:pPr>
            <a:r>
              <a:rPr lang="en-CA" altLang="en-US" sz="2000" i="1"/>
              <a:t>Department of the Environment Act </a:t>
            </a:r>
          </a:p>
          <a:p>
            <a:pPr>
              <a:spcBef>
                <a:spcPts val="600"/>
              </a:spcBef>
              <a:spcAft>
                <a:spcPts val="600"/>
              </a:spcAft>
              <a:defRPr/>
            </a:pPr>
            <a:r>
              <a:rPr lang="en-CA" altLang="en-US" sz="2000" i="1"/>
              <a:t>Canadian Environmental Protection Act</a:t>
            </a:r>
          </a:p>
          <a:p>
            <a:pPr>
              <a:spcBef>
                <a:spcPts val="600"/>
              </a:spcBef>
              <a:spcAft>
                <a:spcPts val="600"/>
              </a:spcAft>
              <a:defRPr/>
            </a:pPr>
            <a:r>
              <a:rPr lang="en-CA" altLang="en-US" sz="2000" i="1"/>
              <a:t>Fisheries Act </a:t>
            </a:r>
            <a:r>
              <a:rPr lang="en-CA" altLang="en-US" sz="2000"/>
              <a:t>– Pollution Prevention Provisions</a:t>
            </a:r>
          </a:p>
          <a:p>
            <a:pPr>
              <a:lnSpc>
                <a:spcPct val="100000"/>
              </a:lnSpc>
              <a:spcBef>
                <a:spcPts val="600"/>
              </a:spcBef>
              <a:spcAft>
                <a:spcPts val="600"/>
              </a:spcAft>
              <a:defRPr/>
            </a:pPr>
            <a:r>
              <a:rPr lang="en-CA" altLang="en-US" sz="2000" i="1"/>
              <a:t>Migratory Birds Convention Act</a:t>
            </a:r>
          </a:p>
          <a:p>
            <a:pPr>
              <a:spcBef>
                <a:spcPts val="600"/>
              </a:spcBef>
              <a:spcAft>
                <a:spcPts val="600"/>
              </a:spcAft>
              <a:defRPr/>
            </a:pPr>
            <a:r>
              <a:rPr lang="en-CA" altLang="en-US" sz="2000" i="1"/>
              <a:t>Species at Risk Act</a:t>
            </a:r>
          </a:p>
        </p:txBody>
      </p:sp>
      <p:sp>
        <p:nvSpPr>
          <p:cNvPr id="3" name="Title 1">
            <a:extLst>
              <a:ext uri="{FF2B5EF4-FFF2-40B4-BE49-F238E27FC236}">
                <a16:creationId xmlns:a16="http://schemas.microsoft.com/office/drawing/2014/main" id="{A79E600F-B85B-83EB-758D-C2F4FA1AE963}"/>
              </a:ext>
            </a:extLst>
          </p:cNvPr>
          <p:cNvSpPr txBox="1">
            <a:spLocks/>
          </p:cNvSpPr>
          <p:nvPr/>
        </p:nvSpPr>
        <p:spPr>
          <a:xfrm>
            <a:off x="0" y="357322"/>
            <a:ext cx="9144000" cy="98072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pPr algn="ctr"/>
            <a:r>
              <a:rPr lang="iu-Cans-CA" sz="2800">
                <a:latin typeface="Gadugi" panose="020B0502040204020203" pitchFamily="34" charset="0"/>
                <a:ea typeface="Gadugi" panose="020B0502040204020203" pitchFamily="34" charset="0"/>
              </a:rPr>
              <a:t>ᐊᑑᑎᖃᖅᑐᑦ ᐱᖁᔭᕐᔪᐊᑦ ᐊᒻᒪᓗ ᐱᖁᔭᕋᓛᑦ</a:t>
            </a:r>
            <a:endParaRPr lang="en-CA" sz="2800">
              <a:latin typeface="Gadugi" panose="020B0502040204020203" pitchFamily="34" charset="0"/>
              <a:ea typeface="Gadugi" panose="020B0502040204020203" pitchFamily="34" charset="0"/>
            </a:endParaRPr>
          </a:p>
        </p:txBody>
      </p:sp>
      <p:sp>
        <p:nvSpPr>
          <p:cNvPr id="5" name="Content Placeholder 3">
            <a:extLst>
              <a:ext uri="{FF2B5EF4-FFF2-40B4-BE49-F238E27FC236}">
                <a16:creationId xmlns:a16="http://schemas.microsoft.com/office/drawing/2014/main" id="{F51350D4-2F3D-959D-6F27-1F1E90B360CD}"/>
              </a:ext>
            </a:extLst>
          </p:cNvPr>
          <p:cNvSpPr txBox="1">
            <a:spLocks/>
          </p:cNvSpPr>
          <p:nvPr/>
        </p:nvSpPr>
        <p:spPr>
          <a:xfrm>
            <a:off x="4572000" y="1844824"/>
            <a:ext cx="4104456" cy="38884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defRPr/>
            </a:pPr>
            <a:r>
              <a:rPr lang="iu-Cans-CA" altLang="en-US" sz="2000" i="1">
                <a:latin typeface="Gadugi" panose="020B0502040204020203" pitchFamily="34" charset="0"/>
                <a:ea typeface="Gadugi" panose="020B0502040204020203" pitchFamily="34" charset="0"/>
              </a:rPr>
              <a:t>ᐊᐅᓚᑦᓯᕕᖓ ᐊᕙᑎᓕᕆᔨᒃᑯᑦ ᐱᖁᔭᕐᔪᐊᖅ</a:t>
            </a:r>
            <a:r>
              <a:rPr lang="en-CA" altLang="en-US" sz="2000" i="1">
                <a:latin typeface="Gadugi" panose="020B0502040204020203" pitchFamily="34" charset="0"/>
                <a:ea typeface="Gadugi" panose="020B0502040204020203" pitchFamily="34" charset="0"/>
              </a:rPr>
              <a:t> </a:t>
            </a:r>
          </a:p>
          <a:p>
            <a:pPr>
              <a:spcBef>
                <a:spcPts val="600"/>
              </a:spcBef>
              <a:spcAft>
                <a:spcPts val="600"/>
              </a:spcAft>
              <a:defRPr/>
            </a:pPr>
            <a:r>
              <a:rPr lang="iu-Cans-CA" altLang="en-US" sz="2000" i="1">
                <a:latin typeface="Gadugi" panose="020B0502040204020203" pitchFamily="34" charset="0"/>
                <a:ea typeface="Gadugi" panose="020B0502040204020203" pitchFamily="34" charset="0"/>
              </a:rPr>
              <a:t>ᑲᓇᑕᐅᑉ ᓯᓚᖓ ᐊᕙᑎᖓ ᓴᐳᒻᒥᔭᐅᔾᔪᑖᓄᑦ ᐱᖁᔭᕐᔪᐊᖅ</a:t>
            </a:r>
            <a:endParaRPr lang="en-CA" altLang="en-US" sz="2000" i="1">
              <a:latin typeface="Gadugi" panose="020B0502040204020203" pitchFamily="34" charset="0"/>
              <a:ea typeface="Gadugi" panose="020B0502040204020203" pitchFamily="34" charset="0"/>
            </a:endParaRPr>
          </a:p>
          <a:p>
            <a:pPr>
              <a:spcBef>
                <a:spcPts val="600"/>
              </a:spcBef>
              <a:spcAft>
                <a:spcPts val="600"/>
              </a:spcAft>
              <a:defRPr/>
            </a:pPr>
            <a:r>
              <a:rPr lang="iu-Cans-CA" altLang="en-US" sz="2000" i="1">
                <a:latin typeface="Gadugi" panose="020B0502040204020203" pitchFamily="34" charset="0"/>
                <a:ea typeface="Gadugi" panose="020B0502040204020203" pitchFamily="34" charset="0"/>
              </a:rPr>
              <a:t>ᐃᖃᓗᓕᕆᓂᕐᒧᑦ ᐱᖁᔭᕐᔪᐊᖅ</a:t>
            </a:r>
            <a:r>
              <a:rPr lang="en-CA" altLang="en-US" sz="2000" i="1">
                <a:latin typeface="Gadugi" panose="020B0502040204020203" pitchFamily="34" charset="0"/>
                <a:ea typeface="Gadugi" panose="020B0502040204020203" pitchFamily="34" charset="0"/>
              </a:rPr>
              <a:t> </a:t>
            </a:r>
            <a:r>
              <a:rPr lang="en-CA" altLang="en-US" sz="2000">
                <a:latin typeface="Gadugi" panose="020B0502040204020203" pitchFamily="34" charset="0"/>
                <a:ea typeface="Gadugi" panose="020B0502040204020203" pitchFamily="34" charset="0"/>
              </a:rPr>
              <a:t>– </a:t>
            </a:r>
            <a:r>
              <a:rPr lang="iu-Cans-CA" altLang="en-US" sz="2000">
                <a:latin typeface="Gadugi" panose="020B0502040204020203" pitchFamily="34" charset="0"/>
                <a:ea typeface="Gadugi" panose="020B0502040204020203" pitchFamily="34" charset="0"/>
              </a:rPr>
              <a:t>ᓱᕈᖅᑕᐃᓕᑎᑦᑎᓂᕐᒧᑦ ᒪᓕᒐᑦ</a:t>
            </a:r>
            <a:endParaRPr lang="en-CA" altLang="en-US" sz="2000">
              <a:latin typeface="Gadugi" panose="020B0502040204020203" pitchFamily="34" charset="0"/>
              <a:ea typeface="Gadugi" panose="020B0502040204020203" pitchFamily="34" charset="0"/>
            </a:endParaRPr>
          </a:p>
          <a:p>
            <a:pPr>
              <a:lnSpc>
                <a:spcPct val="100000"/>
              </a:lnSpc>
              <a:spcBef>
                <a:spcPts val="600"/>
              </a:spcBef>
              <a:spcAft>
                <a:spcPts val="600"/>
              </a:spcAft>
              <a:defRPr/>
            </a:pPr>
            <a:r>
              <a:rPr lang="iu-Cans-CA" altLang="en-US" sz="2000" i="1">
                <a:latin typeface="Gadugi" panose="020B0502040204020203" pitchFamily="34" charset="0"/>
                <a:ea typeface="Gadugi" panose="020B0502040204020203" pitchFamily="34" charset="0"/>
              </a:rPr>
              <a:t>ᑎᑭᑉᐸᒃᑐᑦ ᑎᖕᒥᐊᑦ ᐱᖁᔭᕐᔪᐊᖅ</a:t>
            </a:r>
            <a:endParaRPr lang="en-CA" altLang="en-US" sz="2000" i="1">
              <a:latin typeface="Gadugi" panose="020B0502040204020203" pitchFamily="34" charset="0"/>
              <a:ea typeface="Gadugi" panose="020B0502040204020203" pitchFamily="34" charset="0"/>
            </a:endParaRPr>
          </a:p>
          <a:p>
            <a:pPr>
              <a:spcBef>
                <a:spcPts val="600"/>
              </a:spcBef>
              <a:spcAft>
                <a:spcPts val="600"/>
              </a:spcAft>
              <a:defRPr/>
            </a:pPr>
            <a:r>
              <a:rPr lang="iu-Cans-CA" altLang="en-US" sz="2000" i="1">
                <a:latin typeface="Gadugi" panose="020B0502040204020203" pitchFamily="34" charset="0"/>
                <a:ea typeface="Gadugi" panose="020B0502040204020203" pitchFamily="34" charset="0"/>
              </a:rPr>
              <a:t>ᐆᒪᔪᑦ ᐃᓅᓴᒡᓕᓗᐊᖁᓇᒋᑦ ᐱᖁᔭᕐᔪᐊᖅ</a:t>
            </a:r>
            <a:endParaRPr lang="en-CA" altLang="en-US" sz="2000" i="1">
              <a:latin typeface="Gadugi" panose="020B0502040204020203" pitchFamily="34" charset="0"/>
              <a:ea typeface="Gadugi" panose="020B0502040204020203" pitchFamily="34" charset="0"/>
            </a:endParaRPr>
          </a:p>
        </p:txBody>
      </p:sp>
      <p:sp>
        <p:nvSpPr>
          <p:cNvPr id="6" name="TextBox 5">
            <a:extLst>
              <a:ext uri="{FF2B5EF4-FFF2-40B4-BE49-F238E27FC236}">
                <a16:creationId xmlns:a16="http://schemas.microsoft.com/office/drawing/2014/main" id="{41DAB32A-9B53-FC81-75B6-3E5FEF2DB39E}"/>
              </a:ext>
            </a:extLst>
          </p:cNvPr>
          <p:cNvSpPr txBox="1"/>
          <p:nvPr/>
        </p:nvSpPr>
        <p:spPr>
          <a:xfrm>
            <a:off x="4086744" y="6209293"/>
            <a:ext cx="1526380" cy="400110"/>
          </a:xfrm>
          <a:prstGeom prst="rect">
            <a:avLst/>
          </a:prstGeom>
          <a:solidFill>
            <a:schemeClr val="bg1"/>
          </a:solidFill>
        </p:spPr>
        <p:txBody>
          <a:bodyPr wrap="none" rtlCol="0">
            <a:spAutoFit/>
          </a:bodyPr>
          <a:lstStyle/>
          <a:p>
            <a:r>
              <a:rPr lang="iu-Cans-CA" sz="1000">
                <a:latin typeface="Gadugi" panose="020B0502040204020203" pitchFamily="34" charset="0"/>
                <a:ea typeface="Gadugi" panose="020B0502040204020203" pitchFamily="34" charset="0"/>
              </a:rPr>
              <a:t>ᐊᕙᑎᓕᕆᓂᕐᒥᑦ ᐊᒻᒪ ᓯᓚᒥᒃ</a:t>
            </a:r>
          </a:p>
          <a:p>
            <a:r>
              <a:rPr lang="iu-Cans-CA" sz="1000">
                <a:latin typeface="Gadugi" panose="020B0502040204020203" pitchFamily="34" charset="0"/>
                <a:ea typeface="Gadugi" panose="020B0502040204020203" pitchFamily="34" charset="0"/>
              </a:rPr>
              <a:t>ᐊᓯᔾᔨᖅᐸᓪᓕᐊᓂᕐᒧᑦ ᑲᓇᑕᒥ</a:t>
            </a:r>
            <a:endParaRPr lang="en-US" sz="1000">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912424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 y="344235"/>
            <a:ext cx="9144000" cy="792088"/>
          </a:xfrm>
        </p:spPr>
        <p:txBody>
          <a:bodyPr/>
          <a:lstStyle/>
          <a:p>
            <a:pPr algn="ctr"/>
            <a:r>
              <a:rPr lang="en-US" sz="2400"/>
              <a:t>ECCC-TRC-11: </a:t>
            </a:r>
            <a:r>
              <a:rPr lang="en-CA" sz="2400" b="1">
                <a:effectLst/>
                <a:latin typeface="Arial" panose="020B0604020202020204" pitchFamily="34" charset="0"/>
                <a:ea typeface="Calibri" panose="020F0502020204030204" pitchFamily="34" charset="0"/>
              </a:rPr>
              <a:t>Predicted water quality exceedances at closure</a:t>
            </a:r>
            <a:br>
              <a:rPr lang="en-US" sz="1800">
                <a:effectLst/>
                <a:latin typeface="Calibri" panose="020F0502020204030204" pitchFamily="34" charset="0"/>
                <a:ea typeface="Calibri" panose="020F0502020204030204" pitchFamily="34" charset="0"/>
                <a:cs typeface="Times New Roman" panose="02020603050405020304" pitchFamily="18" charset="0"/>
              </a:rPr>
            </a:br>
            <a:endParaRPr lang="en-CA" sz="2800"/>
          </a:p>
        </p:txBody>
      </p:sp>
      <p:sp>
        <p:nvSpPr>
          <p:cNvPr id="3" name="Content Placeholder 2">
            <a:extLst>
              <a:ext uri="{FF2B5EF4-FFF2-40B4-BE49-F238E27FC236}">
                <a16:creationId xmlns:a16="http://schemas.microsoft.com/office/drawing/2014/main" id="{1F87CB5B-B334-F228-181C-682A9AF9A3CE}"/>
              </a:ext>
            </a:extLst>
          </p:cNvPr>
          <p:cNvSpPr>
            <a:spLocks noGrp="1"/>
          </p:cNvSpPr>
          <p:nvPr>
            <p:ph idx="10"/>
          </p:nvPr>
        </p:nvSpPr>
        <p:spPr>
          <a:xfrm>
            <a:off x="130629" y="1555575"/>
            <a:ext cx="4441371" cy="4217481"/>
          </a:xfrm>
        </p:spPr>
        <p:txBody>
          <a:bodyPr vert="horz" lIns="91440" tIns="45720" rIns="91440" bIns="45720" rtlCol="0" anchor="t">
            <a:noAutofit/>
          </a:bodyPr>
          <a:lstStyle/>
          <a:p>
            <a:pPr marL="0" marR="0" indent="0">
              <a:lnSpc>
                <a:spcPct val="107000"/>
              </a:lnSpc>
              <a:spcBef>
                <a:spcPts val="0"/>
              </a:spcBef>
              <a:spcAft>
                <a:spcPts val="800"/>
              </a:spcAft>
              <a:buNone/>
            </a:pPr>
            <a:r>
              <a:rPr lang="en-CA" sz="1800" dirty="0">
                <a:effectLst/>
                <a:latin typeface="Arial" panose="020B0604020202020204" pitchFamily="34" charset="0"/>
                <a:ea typeface="Yu Mincho" panose="020B0400000000000000" pitchFamily="18" charset="-128"/>
              </a:rPr>
              <a:t>ECCC recommends the Proponent update the Interim Closure and Reclamation Plan to incorporate the measures that were proposed at the technical meeting for preventing potential impacts to aquatic life from water quality during post closure. This includes the timing of their implementation.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58D9D8CE-7DCE-68A0-1E1F-2F59175929A6}"/>
              </a:ext>
            </a:extLst>
          </p:cNvPr>
          <p:cNvSpPr txBox="1">
            <a:spLocks/>
          </p:cNvSpPr>
          <p:nvPr/>
        </p:nvSpPr>
        <p:spPr>
          <a:xfrm>
            <a:off x="-2" y="681979"/>
            <a:ext cx="9144000" cy="6554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pPr algn="ctr"/>
            <a:r>
              <a:rPr lang="en-US" sz="2200" b="1" kern="100">
                <a:effectLst/>
                <a:latin typeface="Calibri" panose="020F0502020204030204" pitchFamily="34" charset="0"/>
                <a:ea typeface="Calibri" panose="020F0502020204030204" pitchFamily="34" charset="0"/>
                <a:cs typeface="Times New Roman" panose="02020603050405020304" pitchFamily="18" charset="0"/>
              </a:rPr>
              <a:t>ECCC-TRC-11: </a:t>
            </a:r>
            <a:r>
              <a:rPr lang="iu-Cans-CA" sz="2200" b="1" kern="100">
                <a:effectLst/>
                <a:latin typeface="Gadugi" panose="020B0502040204020203" pitchFamily="34" charset="0"/>
                <a:ea typeface="Calibri" panose="020F0502020204030204" pitchFamily="34" charset="0"/>
                <a:cs typeface="Gadugi" panose="020B0502040204020203" pitchFamily="34" charset="0"/>
              </a:rPr>
              <a:t>ᓇᓗᓇᐃᖅᓯᔾᔪᑎᑦ</a:t>
            </a:r>
            <a:r>
              <a:rPr lang="iu-Cans-CA" sz="2200" b="1" kern="100">
                <a:effectLst/>
                <a:latin typeface="Calibri" panose="020F0502020204030204" pitchFamily="34" charset="0"/>
                <a:ea typeface="Calibri" panose="020F0502020204030204" pitchFamily="34" charset="0"/>
                <a:cs typeface="Times New Roman" panose="02020603050405020304" pitchFamily="18" charset="0"/>
              </a:rPr>
              <a:t> </a:t>
            </a:r>
            <a:r>
              <a:rPr lang="iu-Cans-CA" sz="2200" b="1" kern="100">
                <a:effectLst/>
                <a:latin typeface="Gadugi" panose="020B0502040204020203" pitchFamily="34" charset="0"/>
                <a:ea typeface="Calibri" panose="020F0502020204030204" pitchFamily="34" charset="0"/>
                <a:cs typeface="Gadugi" panose="020B0502040204020203" pitchFamily="34" charset="0"/>
              </a:rPr>
              <a:t>ᐃᒪᐅᑉ</a:t>
            </a:r>
            <a:r>
              <a:rPr lang="iu-Cans-CA" sz="2200" b="1" kern="100">
                <a:effectLst/>
                <a:latin typeface="Calibri" panose="020F0502020204030204" pitchFamily="34" charset="0"/>
                <a:ea typeface="Calibri" panose="020F0502020204030204" pitchFamily="34" charset="0"/>
                <a:cs typeface="Times New Roman" panose="02020603050405020304" pitchFamily="18" charset="0"/>
              </a:rPr>
              <a:t> </a:t>
            </a:r>
            <a:br>
              <a:rPr lang="en-CA" sz="2200" b="1" kern="100">
                <a:effectLst/>
                <a:latin typeface="Calibri" panose="020F0502020204030204" pitchFamily="34" charset="0"/>
                <a:ea typeface="Calibri" panose="020F0502020204030204" pitchFamily="34" charset="0"/>
                <a:cs typeface="Times New Roman" panose="02020603050405020304" pitchFamily="18" charset="0"/>
              </a:rPr>
            </a:br>
            <a:r>
              <a:rPr lang="iu-Cans-CA" sz="2200" b="1" kern="100">
                <a:effectLst/>
                <a:latin typeface="Gadugi" panose="020B0502040204020203" pitchFamily="34" charset="0"/>
                <a:ea typeface="Calibri" panose="020F0502020204030204" pitchFamily="34" charset="0"/>
                <a:cs typeface="Gadugi" panose="020B0502040204020203" pitchFamily="34" charset="0"/>
              </a:rPr>
              <a:t>ᐱᐅᑦᓯᐊᖅᑑᓂᖏᑕ</a:t>
            </a:r>
            <a:r>
              <a:rPr lang="iu-Cans-CA" sz="2200" b="1" kern="100">
                <a:effectLst/>
                <a:latin typeface="Calibri" panose="020F0502020204030204" pitchFamily="34" charset="0"/>
                <a:ea typeface="Calibri" panose="020F0502020204030204" pitchFamily="34" charset="0"/>
                <a:cs typeface="Times New Roman" panose="02020603050405020304" pitchFamily="18" charset="0"/>
              </a:rPr>
              <a:t> </a:t>
            </a:r>
            <a:r>
              <a:rPr lang="iu-Cans-CA" sz="2200" b="1" kern="100">
                <a:effectLst/>
                <a:latin typeface="Gadugi" panose="020B0502040204020203" pitchFamily="34" charset="0"/>
                <a:ea typeface="Calibri" panose="020F0502020204030204" pitchFamily="34" charset="0"/>
                <a:cs typeface="Gadugi" panose="020B0502040204020203" pitchFamily="34" charset="0"/>
              </a:rPr>
              <a:t>ᖄᖏᐅᑎᓯᒪᔪᒫᕋᓱᒋᔭᐅᑉ</a:t>
            </a:r>
            <a:r>
              <a:rPr lang="en-CA" sz="2200" kern="100">
                <a:latin typeface="Gadugi" panose="020B0502040204020203" pitchFamily="34" charset="0"/>
                <a:ea typeface="Calibri" panose="020F0502020204030204" pitchFamily="34" charset="0"/>
                <a:cs typeface="Gadugi" panose="020B0502040204020203" pitchFamily="34" charset="0"/>
              </a:rPr>
              <a:t> </a:t>
            </a:r>
            <a:r>
              <a:rPr lang="iu-Cans-CA" sz="2200" b="1" kern="100">
                <a:effectLst/>
                <a:latin typeface="Gadugi" panose="020B0502040204020203" pitchFamily="34" charset="0"/>
                <a:ea typeface="Calibri" panose="020F0502020204030204" pitchFamily="34" charset="0"/>
                <a:cs typeface="Gadugi" panose="020B0502040204020203" pitchFamily="34" charset="0"/>
              </a:rPr>
              <a:t>ᓗᑎᒃ</a:t>
            </a:r>
            <a:r>
              <a:rPr lang="iu-Cans-CA" sz="2200" b="1" kern="100">
                <a:effectLst/>
                <a:latin typeface="Calibri" panose="020F0502020204030204" pitchFamily="34" charset="0"/>
                <a:ea typeface="Calibri" panose="020F0502020204030204" pitchFamily="34" charset="0"/>
                <a:cs typeface="Times New Roman" panose="02020603050405020304" pitchFamily="18" charset="0"/>
              </a:rPr>
              <a:t> </a:t>
            </a:r>
            <a:r>
              <a:rPr lang="iu-Cans-CA" sz="2200" b="1" kern="100">
                <a:effectLst/>
                <a:latin typeface="Gadugi" panose="020B0502040204020203" pitchFamily="34" charset="0"/>
                <a:ea typeface="Calibri" panose="020F0502020204030204" pitchFamily="34" charset="0"/>
                <a:cs typeface="Gadugi" panose="020B0502040204020203" pitchFamily="34" charset="0"/>
              </a:rPr>
              <a:t>ᐅᒃᑯᐊᖅᑕᐅᓯᒪᓕᕐᕕᐊᓂ</a:t>
            </a:r>
            <a:endParaRPr lang="en-CA" sz="2200">
              <a:highlight>
                <a:srgbClr val="00FFFF"/>
              </a:highlight>
            </a:endParaRPr>
          </a:p>
        </p:txBody>
      </p:sp>
      <p:sp>
        <p:nvSpPr>
          <p:cNvPr id="4" name="TextBox 3">
            <a:extLst>
              <a:ext uri="{FF2B5EF4-FFF2-40B4-BE49-F238E27FC236}">
                <a16:creationId xmlns:a16="http://schemas.microsoft.com/office/drawing/2014/main" id="{E994BDAA-D9A6-09C1-BD6D-222BDE9F8FA2}"/>
              </a:ext>
            </a:extLst>
          </p:cNvPr>
          <p:cNvSpPr txBox="1"/>
          <p:nvPr/>
        </p:nvSpPr>
        <p:spPr>
          <a:xfrm>
            <a:off x="4086744" y="6209293"/>
            <a:ext cx="1526380" cy="400110"/>
          </a:xfrm>
          <a:prstGeom prst="rect">
            <a:avLst/>
          </a:prstGeom>
          <a:solidFill>
            <a:schemeClr val="bg1"/>
          </a:solidFill>
        </p:spPr>
        <p:txBody>
          <a:bodyPr wrap="none" rtlCol="0">
            <a:spAutoFit/>
          </a:bodyPr>
          <a:lstStyle/>
          <a:p>
            <a:r>
              <a:rPr lang="iu-Cans-CA" sz="1000">
                <a:latin typeface="Gadugi" panose="020B0502040204020203" pitchFamily="34" charset="0"/>
                <a:ea typeface="Gadugi" panose="020B0502040204020203" pitchFamily="34" charset="0"/>
              </a:rPr>
              <a:t>ᐊᕙᑎᓕᕆᓂᕐᒥᑦ ᐊᒻᒪ ᓯᓚᒥᒃ</a:t>
            </a:r>
          </a:p>
          <a:p>
            <a:r>
              <a:rPr lang="iu-Cans-CA" sz="1000">
                <a:latin typeface="Gadugi" panose="020B0502040204020203" pitchFamily="34" charset="0"/>
                <a:ea typeface="Gadugi" panose="020B0502040204020203" pitchFamily="34" charset="0"/>
              </a:rPr>
              <a:t>ᐊᓯᔾᔨᖅᐸᓪᓕᐊᓂᕐᒧᑦ ᑲᓇᑕᒥ</a:t>
            </a:r>
            <a:endParaRPr lang="en-US" sz="1000">
              <a:latin typeface="Gadugi" panose="020B0502040204020203" pitchFamily="34" charset="0"/>
              <a:ea typeface="Gadugi" panose="020B0502040204020203" pitchFamily="34" charset="0"/>
            </a:endParaRPr>
          </a:p>
        </p:txBody>
      </p:sp>
      <p:sp>
        <p:nvSpPr>
          <p:cNvPr id="7" name="Content Placeholder 2">
            <a:extLst>
              <a:ext uri="{FF2B5EF4-FFF2-40B4-BE49-F238E27FC236}">
                <a16:creationId xmlns:a16="http://schemas.microsoft.com/office/drawing/2014/main" id="{FF0FBB9C-519C-1F71-9547-0A7577BFB9F4}"/>
              </a:ext>
            </a:extLst>
          </p:cNvPr>
          <p:cNvSpPr txBox="1">
            <a:spLocks/>
          </p:cNvSpPr>
          <p:nvPr/>
        </p:nvSpPr>
        <p:spPr>
          <a:xfrm>
            <a:off x="4571998" y="1555575"/>
            <a:ext cx="4332303" cy="38618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0000"/>
              </a:lnSpc>
              <a:spcBef>
                <a:spcPts val="0"/>
              </a:spcBef>
              <a:spcAft>
                <a:spcPts val="600"/>
              </a:spcAft>
              <a:buNone/>
            </a:pPr>
            <a:endParaRPr lang="en-US" sz="1600" kern="100" dirty="0">
              <a:highlight>
                <a:srgbClr val="00FFFF"/>
              </a:highlight>
              <a:ea typeface="Calibri" panose="020F0502020204030204" pitchFamily="34" charset="0"/>
            </a:endParaRPr>
          </a:p>
        </p:txBody>
      </p:sp>
      <p:sp>
        <p:nvSpPr>
          <p:cNvPr id="6" name="TextBox 5">
            <a:extLst>
              <a:ext uri="{FF2B5EF4-FFF2-40B4-BE49-F238E27FC236}">
                <a16:creationId xmlns:a16="http://schemas.microsoft.com/office/drawing/2014/main" id="{1CB92719-AD9F-96EB-619E-5A61A17D8A19}"/>
              </a:ext>
            </a:extLst>
          </p:cNvPr>
          <p:cNvSpPr txBox="1"/>
          <p:nvPr/>
        </p:nvSpPr>
        <p:spPr>
          <a:xfrm>
            <a:off x="4462930" y="1675200"/>
            <a:ext cx="4441371" cy="3040961"/>
          </a:xfrm>
          <a:prstGeom prst="rect">
            <a:avLst/>
          </a:prstGeom>
          <a:noFill/>
        </p:spPr>
        <p:txBody>
          <a:bodyPr wrap="square" rtlCol="0">
            <a:spAutoFit/>
          </a:bodyPr>
          <a:lstStyle/>
          <a:p>
            <a:pPr marL="0" marR="0" indent="0" algn="l" rtl="0">
              <a:lnSpc>
                <a:spcPct val="107000"/>
              </a:lnSpc>
              <a:spcBef>
                <a:spcPts val="0"/>
              </a:spcBef>
              <a:spcAft>
                <a:spcPts val="800"/>
              </a:spcAft>
              <a:buNone/>
            </a:pPr>
            <a:r>
              <a:rPr lang="en-ca" sz="1800" b="0" i="0" u="none" baseline="0" dirty="0">
                <a:effectLst/>
                <a:latin typeface="Arial" panose="020B0604020202020204" pitchFamily="34" charset="0"/>
                <a:ea typeface="Yu Mincho" panose="020B0400000000000000" pitchFamily="18" charset="-128"/>
              </a:rPr>
              <a:t>ECCC-</a:t>
            </a:r>
            <a:r>
              <a:rPr lang="en-ca" sz="1800" b="0" i="0" u="none" baseline="0" dirty="0" err="1">
                <a:effectLst/>
                <a:latin typeface="Arial" panose="020B0604020202020204" pitchFamily="34" charset="0"/>
                <a:ea typeface="Yu Mincho" panose="020B0400000000000000" pitchFamily="18" charset="-128"/>
              </a:rPr>
              <a:t>ᑯᑦ</a:t>
            </a:r>
            <a:r>
              <a:rPr lang="en-ca" sz="1800" b="0" i="0" u="none" baseline="0" dirty="0">
                <a:effectLst/>
                <a:latin typeface="Arial" panose="020B0604020202020204" pitchFamily="34" charset="0"/>
                <a:ea typeface="Yu Mincho" panose="020B0400000000000000" pitchFamily="18" charset="-128"/>
              </a:rPr>
              <a:t> </a:t>
            </a:r>
            <a:r>
              <a:rPr lang="en-ca" sz="1800" b="0" i="0" u="none" baseline="0" dirty="0" err="1">
                <a:effectLst/>
                <a:latin typeface="Arial" panose="020B0604020202020204" pitchFamily="34" charset="0"/>
                <a:ea typeface="Yu Mincho" panose="020B0400000000000000" pitchFamily="18" charset="-128"/>
              </a:rPr>
              <a:t>ᐱᓕᕆᐊᓕᖕᒥᑦ</a:t>
            </a:r>
            <a:r>
              <a:rPr lang="en-ca" sz="1800" b="0" i="0" u="none" baseline="0" dirty="0">
                <a:effectLst/>
                <a:latin typeface="Arial" panose="020B0604020202020204" pitchFamily="34" charset="0"/>
                <a:ea typeface="Yu Mincho" panose="020B0400000000000000" pitchFamily="18" charset="-128"/>
              </a:rPr>
              <a:t> </a:t>
            </a:r>
            <a:r>
              <a:rPr lang="en-ca" sz="1800" b="0" i="0" u="none" baseline="0" dirty="0" err="1">
                <a:effectLst/>
                <a:latin typeface="Arial" panose="020B0604020202020204" pitchFamily="34" charset="0"/>
                <a:ea typeface="Yu Mincho" panose="020B0400000000000000" pitchFamily="18" charset="-128"/>
              </a:rPr>
              <a:t>ᓄᑖᙳᖅᑎᕆᖁᔨᔪᑦ</a:t>
            </a:r>
            <a:r>
              <a:rPr lang="en-ca" sz="1800" b="0" i="0" u="none" baseline="0" dirty="0">
                <a:effectLst/>
                <a:latin typeface="Arial" panose="020B0604020202020204" pitchFamily="34" charset="0"/>
                <a:ea typeface="Yu Mincho" panose="020B0400000000000000" pitchFamily="18" charset="-128"/>
              </a:rPr>
              <a:t> </a:t>
            </a:r>
            <a:r>
              <a:rPr lang="en-ca" sz="1800" b="0" i="0" u="none" baseline="0" dirty="0" err="1">
                <a:effectLst/>
                <a:latin typeface="Arial" panose="020B0604020202020204" pitchFamily="34" charset="0"/>
                <a:ea typeface="Yu Mincho" panose="020B0400000000000000" pitchFamily="18" charset="-128"/>
              </a:rPr>
              <a:t>ᐅᒃᑯᐊᕐᓂᕐᒧᑦ</a:t>
            </a:r>
            <a:r>
              <a:rPr lang="en-ca" sz="1800" b="0" i="0" u="none" baseline="0" dirty="0">
                <a:effectLst/>
                <a:latin typeface="Arial" panose="020B0604020202020204" pitchFamily="34" charset="0"/>
                <a:ea typeface="Yu Mincho" panose="020B0400000000000000" pitchFamily="18" charset="-128"/>
              </a:rPr>
              <a:t> </a:t>
            </a:r>
            <a:r>
              <a:rPr lang="en-ca" sz="1800" b="0" i="0" u="none" baseline="0" dirty="0" err="1">
                <a:effectLst/>
                <a:latin typeface="Arial" panose="020B0604020202020204" pitchFamily="34" charset="0"/>
                <a:ea typeface="Yu Mincho" panose="020B0400000000000000" pitchFamily="18" charset="-128"/>
              </a:rPr>
              <a:t>ᐊᒻᒪᓗ</a:t>
            </a:r>
            <a:r>
              <a:rPr lang="en-ca" sz="1800" b="0" i="0" u="none" baseline="0" dirty="0">
                <a:effectLst/>
                <a:latin typeface="Arial" panose="020B0604020202020204" pitchFamily="34" charset="0"/>
                <a:ea typeface="Yu Mincho" panose="020B0400000000000000" pitchFamily="18" charset="-128"/>
              </a:rPr>
              <a:t> </a:t>
            </a:r>
            <a:r>
              <a:rPr lang="en-ca" sz="1800" b="0" i="0" u="none" baseline="0" dirty="0" err="1">
                <a:effectLst/>
                <a:latin typeface="Arial" panose="020B0604020202020204" pitchFamily="34" charset="0"/>
                <a:ea typeface="Yu Mincho" panose="020B0400000000000000" pitchFamily="18" charset="-128"/>
              </a:rPr>
              <a:t>ᐅᑎᖅᑎᑎᕆᓂᕐᒧᑦ</a:t>
            </a:r>
            <a:r>
              <a:rPr lang="en-ca" sz="1800" b="0" i="0" u="none" baseline="0" dirty="0">
                <a:effectLst/>
                <a:latin typeface="Arial" panose="020B0604020202020204" pitchFamily="34" charset="0"/>
                <a:ea typeface="Yu Mincho" panose="020B0400000000000000" pitchFamily="18" charset="-128"/>
              </a:rPr>
              <a:t> </a:t>
            </a:r>
            <a:r>
              <a:rPr lang="en-ca" sz="1800" b="0" i="0" u="none" baseline="0" dirty="0" err="1">
                <a:effectLst/>
                <a:latin typeface="Arial" panose="020B0604020202020204" pitchFamily="34" charset="0"/>
                <a:ea typeface="Yu Mincho" panose="020B0400000000000000" pitchFamily="18" charset="-128"/>
              </a:rPr>
              <a:t>ᐸᕐᓇᐅᑎᒥᒃ</a:t>
            </a:r>
            <a:r>
              <a:rPr lang="en-ca" sz="1800" b="0" i="0" u="none" baseline="0" dirty="0">
                <a:effectLst/>
                <a:latin typeface="Arial" panose="020B0604020202020204" pitchFamily="34" charset="0"/>
                <a:ea typeface="Yu Mincho" panose="020B0400000000000000" pitchFamily="18" charset="-128"/>
              </a:rPr>
              <a:t> </a:t>
            </a:r>
            <a:r>
              <a:rPr lang="en-ca" sz="1800" b="0" i="0" u="none" baseline="0" dirty="0" err="1">
                <a:effectLst/>
                <a:latin typeface="Arial" panose="020B0604020202020204" pitchFamily="34" charset="0"/>
                <a:ea typeface="Yu Mincho" panose="020B0400000000000000" pitchFamily="18" charset="-128"/>
              </a:rPr>
              <a:t>ᐃᓚᓕᐅᑎᓂᐊᕐᓗᒋᑦ</a:t>
            </a:r>
            <a:r>
              <a:rPr lang="en-ca" sz="1800" b="0" i="0" u="none" baseline="0" dirty="0">
                <a:effectLst/>
                <a:latin typeface="Arial" panose="020B0604020202020204" pitchFamily="34" charset="0"/>
                <a:ea typeface="Yu Mincho" panose="020B0400000000000000" pitchFamily="18" charset="-128"/>
              </a:rPr>
              <a:t> </a:t>
            </a:r>
            <a:r>
              <a:rPr lang="en-ca" sz="1800" b="0" i="0" u="none" baseline="0" dirty="0" err="1">
                <a:effectLst/>
                <a:latin typeface="Arial" panose="020B0604020202020204" pitchFamily="34" charset="0"/>
                <a:ea typeface="Yu Mincho" panose="020B0400000000000000" pitchFamily="18" charset="-128"/>
              </a:rPr>
              <a:t>ᐱᓕᕆᐊᕆᔭᐅᓂᐊᖅᑐᑦ</a:t>
            </a:r>
            <a:r>
              <a:rPr lang="en-ca" sz="1800" b="0" i="0" u="none" baseline="0" dirty="0">
                <a:effectLst/>
                <a:latin typeface="Arial" panose="020B0604020202020204" pitchFamily="34" charset="0"/>
                <a:ea typeface="Yu Mincho" panose="020B0400000000000000" pitchFamily="18" charset="-128"/>
              </a:rPr>
              <a:t> </a:t>
            </a:r>
            <a:r>
              <a:rPr lang="en-ca" sz="1800" b="0" i="0" u="none" baseline="0" dirty="0" err="1">
                <a:effectLst/>
                <a:latin typeface="Arial" panose="020B0604020202020204" pitchFamily="34" charset="0"/>
                <a:ea typeface="Yu Mincho" panose="020B0400000000000000" pitchFamily="18" charset="-128"/>
              </a:rPr>
              <a:t>ᐱᓕᕆᐊᑉ</a:t>
            </a:r>
            <a:r>
              <a:rPr lang="en-ca" sz="1800" b="0" i="0" u="none" baseline="0" dirty="0">
                <a:effectLst/>
                <a:latin typeface="Arial" panose="020B0604020202020204" pitchFamily="34" charset="0"/>
                <a:ea typeface="Yu Mincho" panose="020B0400000000000000" pitchFamily="18" charset="-128"/>
              </a:rPr>
              <a:t> </a:t>
            </a:r>
            <a:r>
              <a:rPr lang="en-ca" sz="1800" b="0" i="0" u="none" baseline="0" dirty="0" err="1">
                <a:effectLst/>
                <a:latin typeface="Arial" panose="020B0604020202020204" pitchFamily="34" charset="0"/>
                <a:ea typeface="Yu Mincho" panose="020B0400000000000000" pitchFamily="18" charset="-128"/>
              </a:rPr>
              <a:t>ᒥᒃᓵᓄᑦ</a:t>
            </a:r>
            <a:r>
              <a:rPr lang="en-ca" sz="1800" b="0" i="0" u="none" baseline="0" dirty="0">
                <a:effectLst/>
                <a:latin typeface="Arial" panose="020B0604020202020204" pitchFamily="34" charset="0"/>
                <a:ea typeface="Yu Mincho" panose="020B0400000000000000" pitchFamily="18" charset="-128"/>
              </a:rPr>
              <a:t> </a:t>
            </a:r>
            <a:r>
              <a:rPr lang="en-ca" sz="1800" b="0" i="0" u="none" baseline="0" dirty="0" err="1">
                <a:effectLst/>
                <a:latin typeface="Arial" panose="020B0604020202020204" pitchFamily="34" charset="0"/>
                <a:ea typeface="Yu Mincho" panose="020B0400000000000000" pitchFamily="18" charset="-128"/>
              </a:rPr>
              <a:t>ᑲᑎᒪᑎᑦᑎᓂᕐᒥᑦ</a:t>
            </a:r>
            <a:r>
              <a:rPr lang="en-ca" sz="1800" b="0" i="0" u="none" baseline="0" dirty="0">
                <a:effectLst/>
                <a:latin typeface="Arial" panose="020B0604020202020204" pitchFamily="34" charset="0"/>
                <a:ea typeface="Yu Mincho" panose="020B0400000000000000" pitchFamily="18" charset="-128"/>
              </a:rPr>
              <a:t> </a:t>
            </a:r>
            <a:r>
              <a:rPr lang="en-ca" sz="1800" b="0" i="0" u="none" baseline="0" dirty="0" err="1">
                <a:effectLst/>
                <a:latin typeface="Arial" panose="020B0604020202020204" pitchFamily="34" charset="0"/>
                <a:ea typeface="Yu Mincho" panose="020B0400000000000000" pitchFamily="18" charset="-128"/>
              </a:rPr>
              <a:t>ᐊᒃᑐᖅᓯᓂᖃᖅᑎᑦᑎᑦᑕᐃᓕᓂᐊᕐᓗᑎᒃ</a:t>
            </a:r>
            <a:r>
              <a:rPr lang="en-ca" sz="1800" b="0" i="0" u="none" baseline="0" dirty="0">
                <a:effectLst/>
                <a:latin typeface="Arial" panose="020B0604020202020204" pitchFamily="34" charset="0"/>
                <a:ea typeface="Yu Mincho" panose="020B0400000000000000" pitchFamily="18" charset="-128"/>
              </a:rPr>
              <a:t> </a:t>
            </a:r>
            <a:r>
              <a:rPr lang="en-ca" sz="1800" b="0" i="0" u="none" baseline="0" dirty="0" err="1">
                <a:effectLst/>
                <a:latin typeface="Arial" panose="020B0604020202020204" pitchFamily="34" charset="0"/>
                <a:ea typeface="Yu Mincho" panose="020B0400000000000000" pitchFamily="18" charset="-128"/>
              </a:rPr>
              <a:t>ᐃᒪᕐᒥᐅᑕᓂᑦ</a:t>
            </a:r>
            <a:r>
              <a:rPr lang="en-ca" sz="1800" b="0" i="0" u="none" baseline="0" dirty="0">
                <a:effectLst/>
                <a:latin typeface="Arial" panose="020B0604020202020204" pitchFamily="34" charset="0"/>
                <a:ea typeface="Yu Mincho" panose="020B0400000000000000" pitchFamily="18" charset="-128"/>
              </a:rPr>
              <a:t> </a:t>
            </a:r>
            <a:r>
              <a:rPr lang="en-ca" sz="1800" b="0" i="0" u="none" baseline="0" dirty="0" err="1">
                <a:effectLst/>
                <a:latin typeface="Arial" panose="020B0604020202020204" pitchFamily="34" charset="0"/>
                <a:ea typeface="Yu Mincho" panose="020B0400000000000000" pitchFamily="18" charset="-128"/>
              </a:rPr>
              <a:t>ᐃᒪᐅᑉ</a:t>
            </a:r>
            <a:r>
              <a:rPr lang="en-ca" sz="1800" b="0" i="0" u="none" baseline="0" dirty="0">
                <a:effectLst/>
                <a:latin typeface="Arial" panose="020B0604020202020204" pitchFamily="34" charset="0"/>
                <a:ea typeface="Yu Mincho" panose="020B0400000000000000" pitchFamily="18" charset="-128"/>
              </a:rPr>
              <a:t> </a:t>
            </a:r>
            <a:r>
              <a:rPr lang="en-ca" sz="1800" b="0" i="0" u="none" baseline="0" dirty="0" err="1">
                <a:effectLst/>
                <a:latin typeface="Arial" panose="020B0604020202020204" pitchFamily="34" charset="0"/>
                <a:ea typeface="Yu Mincho" panose="020B0400000000000000" pitchFamily="18" charset="-128"/>
              </a:rPr>
              <a:t>ᖃᓄᐃᓐᓂᖓᓄᑦ</a:t>
            </a:r>
            <a:r>
              <a:rPr lang="en-ca" sz="1800" b="0" i="0" u="none" baseline="0" dirty="0">
                <a:effectLst/>
                <a:latin typeface="Arial" panose="020B0604020202020204" pitchFamily="34" charset="0"/>
                <a:ea typeface="Yu Mincho" panose="020B0400000000000000" pitchFamily="18" charset="-128"/>
              </a:rPr>
              <a:t> </a:t>
            </a:r>
            <a:r>
              <a:rPr lang="en-ca" sz="1800" b="0" i="0" u="none" baseline="0" dirty="0" err="1">
                <a:effectLst/>
                <a:latin typeface="Arial" panose="020B0604020202020204" pitchFamily="34" charset="0"/>
                <a:ea typeface="Yu Mincho" panose="020B0400000000000000" pitchFamily="18" charset="-128"/>
              </a:rPr>
              <a:t>ᐱᔪᓂᒃ</a:t>
            </a:r>
            <a:r>
              <a:rPr lang="en-ca" sz="1800" b="0" i="0" u="none" baseline="0" dirty="0">
                <a:effectLst/>
                <a:latin typeface="Arial" panose="020B0604020202020204" pitchFamily="34" charset="0"/>
                <a:ea typeface="Yu Mincho" panose="020B0400000000000000" pitchFamily="18" charset="-128"/>
              </a:rPr>
              <a:t> </a:t>
            </a:r>
            <a:r>
              <a:rPr lang="en-ca" sz="1800" b="0" i="0" u="none" baseline="0" dirty="0" err="1">
                <a:effectLst/>
                <a:latin typeface="Arial" panose="020B0604020202020204" pitchFamily="34" charset="0"/>
                <a:ea typeface="Yu Mincho" panose="020B0400000000000000" pitchFamily="18" charset="-128"/>
              </a:rPr>
              <a:t>ᐅᔭᕋᒃᑕᕆᐊᖅ</a:t>
            </a:r>
            <a:r>
              <a:rPr lang="en-ca" sz="1800" b="0" i="0" u="none" baseline="0" dirty="0">
                <a:effectLst/>
                <a:latin typeface="Arial" panose="020B0604020202020204" pitchFamily="34" charset="0"/>
                <a:ea typeface="Yu Mincho" panose="020B0400000000000000" pitchFamily="18" charset="-128"/>
              </a:rPr>
              <a:t> </a:t>
            </a:r>
            <a:r>
              <a:rPr lang="en-ca" sz="1800" b="0" i="0" u="none" baseline="0" dirty="0" err="1">
                <a:effectLst/>
                <a:latin typeface="Arial" panose="020B0604020202020204" pitchFamily="34" charset="0"/>
                <a:ea typeface="Yu Mincho" panose="020B0400000000000000" pitchFamily="18" charset="-128"/>
              </a:rPr>
              <a:t>ᐅᒃᑯᐊᖅᑕᐅᕌᓂᖅᖄᖅᑎᓪᓗᒍ</a:t>
            </a:r>
            <a:r>
              <a:rPr lang="en-ca" sz="1800" b="0" i="0" u="none" baseline="0" dirty="0">
                <a:effectLst/>
                <a:latin typeface="Arial" panose="020B0604020202020204" pitchFamily="34" charset="0"/>
                <a:ea typeface="Yu Mincho" panose="020B0400000000000000" pitchFamily="18" charset="-128"/>
              </a:rPr>
              <a:t>. </a:t>
            </a:r>
            <a:r>
              <a:rPr lang="en-ca" sz="1800" b="0" i="0" u="none" baseline="0" dirty="0" err="1">
                <a:effectLst/>
                <a:latin typeface="Arial" panose="020B0604020202020204" pitchFamily="34" charset="0"/>
                <a:ea typeface="Yu Mincho" panose="020B0400000000000000" pitchFamily="18" charset="-128"/>
              </a:rPr>
              <a:t>ᐃᓚᐅᑉᓗᓂ</a:t>
            </a:r>
            <a:r>
              <a:rPr lang="en-ca" sz="1800" b="0" i="0" u="none" baseline="0" dirty="0">
                <a:effectLst/>
                <a:latin typeface="Arial" panose="020B0604020202020204" pitchFamily="34" charset="0"/>
                <a:ea typeface="Yu Mincho" panose="020B0400000000000000" pitchFamily="18" charset="-128"/>
              </a:rPr>
              <a:t> </a:t>
            </a:r>
            <a:r>
              <a:rPr lang="en-ca" sz="1800" b="0" i="0" u="none" baseline="0" dirty="0" err="1">
                <a:effectLst/>
                <a:latin typeface="Arial" panose="020B0604020202020204" pitchFamily="34" charset="0"/>
                <a:ea typeface="Yu Mincho" panose="020B0400000000000000" pitchFamily="18" charset="-128"/>
              </a:rPr>
              <a:t>ᖃᖓᒃᑰᖓᓂᖏᑦ</a:t>
            </a:r>
            <a:r>
              <a:rPr lang="en-ca" sz="1800" b="0" i="0" u="none" baseline="0" dirty="0">
                <a:effectLst/>
                <a:latin typeface="Arial" panose="020B0604020202020204" pitchFamily="34" charset="0"/>
                <a:ea typeface="Yu Mincho" panose="020B0400000000000000" pitchFamily="18" charset="-128"/>
              </a:rPr>
              <a:t> </a:t>
            </a:r>
            <a:r>
              <a:rPr lang="en-ca" sz="1800" b="0" i="0" u="none" baseline="0" dirty="0" err="1">
                <a:effectLst/>
                <a:latin typeface="Arial" panose="020B0604020202020204" pitchFamily="34" charset="0"/>
                <a:ea typeface="Yu Mincho" panose="020B0400000000000000" pitchFamily="18" charset="-128"/>
              </a:rPr>
              <a:t>ᐊᑐᓕᖅᑎᑦᑎᓂᖓᓐᓂᑦ</a:t>
            </a:r>
            <a:r>
              <a:rPr lang="en-ca" sz="1800" b="0" i="0" u="none" baseline="0" dirty="0">
                <a:effectLst/>
                <a:latin typeface="Arial" panose="020B0604020202020204" pitchFamily="34" charset="0"/>
                <a:ea typeface="Yu Mincho" panose="020B0400000000000000" pitchFamily="18" charset="-128"/>
              </a:rPr>
              <a: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6269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 y="344235"/>
            <a:ext cx="9144000" cy="792088"/>
          </a:xfrm>
        </p:spPr>
        <p:txBody>
          <a:bodyPr/>
          <a:lstStyle/>
          <a:p>
            <a:pPr algn="ctr"/>
            <a:r>
              <a:rPr lang="en-US" sz="2400"/>
              <a:t>ECCC-TRC-11: </a:t>
            </a:r>
            <a:r>
              <a:rPr lang="en-CA" sz="2400" b="1">
                <a:effectLst/>
                <a:latin typeface="Arial" panose="020B0604020202020204" pitchFamily="34" charset="0"/>
                <a:ea typeface="Calibri" panose="020F0502020204030204" pitchFamily="34" charset="0"/>
              </a:rPr>
              <a:t>Predicted water quality exceedances at closure</a:t>
            </a:r>
            <a:br>
              <a:rPr lang="en-US" sz="1800">
                <a:effectLst/>
                <a:latin typeface="Calibri" panose="020F0502020204030204" pitchFamily="34" charset="0"/>
                <a:ea typeface="Calibri" panose="020F0502020204030204" pitchFamily="34" charset="0"/>
                <a:cs typeface="Times New Roman" panose="02020603050405020304" pitchFamily="18" charset="0"/>
              </a:rPr>
            </a:br>
            <a:endParaRPr lang="en-CA" sz="2800"/>
          </a:p>
        </p:txBody>
      </p:sp>
      <p:sp>
        <p:nvSpPr>
          <p:cNvPr id="3" name="Content Placeholder 2">
            <a:extLst>
              <a:ext uri="{FF2B5EF4-FFF2-40B4-BE49-F238E27FC236}">
                <a16:creationId xmlns:a16="http://schemas.microsoft.com/office/drawing/2014/main" id="{1F87CB5B-B334-F228-181C-682A9AF9A3CE}"/>
              </a:ext>
            </a:extLst>
          </p:cNvPr>
          <p:cNvSpPr>
            <a:spLocks noGrp="1"/>
          </p:cNvSpPr>
          <p:nvPr>
            <p:ph idx="10"/>
          </p:nvPr>
        </p:nvSpPr>
        <p:spPr>
          <a:xfrm>
            <a:off x="130629" y="1555575"/>
            <a:ext cx="4441371" cy="4217481"/>
          </a:xfrm>
        </p:spPr>
        <p:txBody>
          <a:bodyPr vert="horz" lIns="91440" tIns="45720" rIns="91440" bIns="45720" rtlCol="0" anchor="t">
            <a:noAutofit/>
          </a:bodyPr>
          <a:lstStyle/>
          <a:p>
            <a:pPr marL="0" marR="0" indent="0" algn="just">
              <a:lnSpc>
                <a:spcPct val="100000"/>
              </a:lnSpc>
              <a:spcBef>
                <a:spcPts val="0"/>
              </a:spcBef>
              <a:spcAft>
                <a:spcPts val="0"/>
              </a:spcAft>
              <a:buNone/>
            </a:pPr>
            <a:r>
              <a:rPr lang="en-CA" sz="1800" dirty="0">
                <a:effectLst/>
                <a:latin typeface="Arial" panose="020B0604020202020204" pitchFamily="34" charset="0"/>
                <a:ea typeface="Yu Mincho" panose="02020400000000000000" pitchFamily="18" charset="-128"/>
                <a:cs typeface="Arial" panose="020B0604020202020204" pitchFamily="34" charset="0"/>
              </a:rPr>
              <a:t>Presently, the plan incorrectly states “</a:t>
            </a:r>
            <a:r>
              <a:rPr lang="en-CA" sz="1800" i="1" dirty="0">
                <a:effectLst/>
                <a:latin typeface="Arial" panose="020B0604020202020204" pitchFamily="34" charset="0"/>
                <a:ea typeface="Yu Mincho" panose="02020400000000000000" pitchFamily="18" charset="-128"/>
                <a:cs typeface="Arial" panose="020B0604020202020204" pitchFamily="34" charset="0"/>
              </a:rPr>
              <a:t>The water quality model results indicated that water in the flooded pits will meet the discharge criteria and post closure treatment will not be required.</a:t>
            </a:r>
            <a:r>
              <a:rPr lang="en-CA" sz="1800" dirty="0">
                <a:effectLst/>
                <a:latin typeface="Arial" panose="020B0604020202020204" pitchFamily="34" charset="0"/>
                <a:ea typeface="Yu Mincho" panose="02020400000000000000" pitchFamily="18" charset="-128"/>
                <a:cs typeface="Arial" panose="020B0604020202020204" pitchFamily="34" charset="0"/>
              </a:rPr>
              <a:t>” ECCC recommends that the Nunavut Water Board outline a timeline for the update of the Interim Closure and Reclamation Plan in their decision.</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58D9D8CE-7DCE-68A0-1E1F-2F59175929A6}"/>
              </a:ext>
            </a:extLst>
          </p:cNvPr>
          <p:cNvSpPr txBox="1">
            <a:spLocks/>
          </p:cNvSpPr>
          <p:nvPr/>
        </p:nvSpPr>
        <p:spPr>
          <a:xfrm>
            <a:off x="-2" y="681979"/>
            <a:ext cx="9144000" cy="6554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pPr algn="ctr"/>
            <a:r>
              <a:rPr lang="en-US" sz="2200" b="1" kern="100" dirty="0">
                <a:effectLst/>
                <a:latin typeface="Calibri" panose="020F0502020204030204" pitchFamily="34" charset="0"/>
                <a:ea typeface="Calibri" panose="020F0502020204030204" pitchFamily="34" charset="0"/>
                <a:cs typeface="Times New Roman" panose="02020603050405020304" pitchFamily="18" charset="0"/>
              </a:rPr>
              <a:t>ECCC-TRC-11: </a:t>
            </a:r>
            <a:r>
              <a:rPr lang="iu-Cans-CA" sz="2200" b="1" kern="100" dirty="0">
                <a:effectLst/>
                <a:latin typeface="Gadugi" panose="020B0502040204020203" pitchFamily="34" charset="0"/>
                <a:ea typeface="Calibri" panose="020F0502020204030204" pitchFamily="34" charset="0"/>
                <a:cs typeface="Gadugi" panose="020B0502040204020203" pitchFamily="34" charset="0"/>
              </a:rPr>
              <a:t>ᓇᓗᓇᐃᖅᓯᔾᔪᑎᑦ</a:t>
            </a:r>
            <a:r>
              <a:rPr lang="iu-Cans-CA" sz="2200" b="1" kern="100" dirty="0">
                <a:effectLst/>
                <a:latin typeface="Calibri" panose="020F0502020204030204" pitchFamily="34" charset="0"/>
                <a:ea typeface="Calibri" panose="020F0502020204030204" pitchFamily="34" charset="0"/>
                <a:cs typeface="Times New Roman" panose="02020603050405020304" pitchFamily="18" charset="0"/>
              </a:rPr>
              <a:t> </a:t>
            </a:r>
            <a:r>
              <a:rPr lang="iu-Cans-CA" sz="2200" b="1" kern="100" dirty="0">
                <a:effectLst/>
                <a:latin typeface="Gadugi" panose="020B0502040204020203" pitchFamily="34" charset="0"/>
                <a:ea typeface="Calibri" panose="020F0502020204030204" pitchFamily="34" charset="0"/>
                <a:cs typeface="Gadugi" panose="020B0502040204020203" pitchFamily="34" charset="0"/>
              </a:rPr>
              <a:t>ᐃᒪᐅᑉ</a:t>
            </a:r>
            <a:r>
              <a:rPr lang="iu-Cans-CA" sz="2200" b="1" kern="100" dirty="0">
                <a:effectLst/>
                <a:latin typeface="Calibri" panose="020F0502020204030204" pitchFamily="34" charset="0"/>
                <a:ea typeface="Calibri" panose="020F0502020204030204" pitchFamily="34" charset="0"/>
                <a:cs typeface="Times New Roman" panose="02020603050405020304" pitchFamily="18" charset="0"/>
              </a:rPr>
              <a:t> </a:t>
            </a:r>
            <a:br>
              <a:rPr lang="en-CA" sz="2200" b="1" kern="100" dirty="0">
                <a:effectLst/>
                <a:latin typeface="Calibri" panose="020F0502020204030204" pitchFamily="34" charset="0"/>
                <a:ea typeface="Calibri" panose="020F0502020204030204" pitchFamily="34" charset="0"/>
                <a:cs typeface="Times New Roman" panose="02020603050405020304" pitchFamily="18" charset="0"/>
              </a:rPr>
            </a:br>
            <a:r>
              <a:rPr lang="iu-Cans-CA" sz="2200" b="1" kern="100" dirty="0">
                <a:effectLst/>
                <a:latin typeface="Gadugi" panose="020B0502040204020203" pitchFamily="34" charset="0"/>
                <a:ea typeface="Calibri" panose="020F0502020204030204" pitchFamily="34" charset="0"/>
                <a:cs typeface="Gadugi" panose="020B0502040204020203" pitchFamily="34" charset="0"/>
              </a:rPr>
              <a:t>ᐱᐅᑦᓯᐊᖅᑑᓂᖏᑕ</a:t>
            </a:r>
            <a:r>
              <a:rPr lang="iu-Cans-CA" sz="2200" b="1" kern="100" dirty="0">
                <a:effectLst/>
                <a:latin typeface="Calibri" panose="020F0502020204030204" pitchFamily="34" charset="0"/>
                <a:ea typeface="Calibri" panose="020F0502020204030204" pitchFamily="34" charset="0"/>
                <a:cs typeface="Times New Roman" panose="02020603050405020304" pitchFamily="18" charset="0"/>
              </a:rPr>
              <a:t> </a:t>
            </a:r>
            <a:r>
              <a:rPr lang="iu-Cans-CA" sz="2200" b="1" kern="100" dirty="0">
                <a:effectLst/>
                <a:latin typeface="Gadugi" panose="020B0502040204020203" pitchFamily="34" charset="0"/>
                <a:ea typeface="Calibri" panose="020F0502020204030204" pitchFamily="34" charset="0"/>
                <a:cs typeface="Gadugi" panose="020B0502040204020203" pitchFamily="34" charset="0"/>
              </a:rPr>
              <a:t>ᖄᖏᐅᑎᓯᒪᔪᒫᕋᓱᒋᔭᐅᑉ</a:t>
            </a:r>
            <a:r>
              <a:rPr lang="en-CA" sz="2200" kern="100" dirty="0">
                <a:latin typeface="Gadugi" panose="020B0502040204020203" pitchFamily="34" charset="0"/>
                <a:ea typeface="Calibri" panose="020F0502020204030204" pitchFamily="34" charset="0"/>
                <a:cs typeface="Gadugi" panose="020B0502040204020203" pitchFamily="34" charset="0"/>
              </a:rPr>
              <a:t> </a:t>
            </a:r>
            <a:r>
              <a:rPr lang="iu-Cans-CA" sz="2200" b="1" kern="100" dirty="0">
                <a:effectLst/>
                <a:latin typeface="Gadugi" panose="020B0502040204020203" pitchFamily="34" charset="0"/>
                <a:ea typeface="Calibri" panose="020F0502020204030204" pitchFamily="34" charset="0"/>
                <a:cs typeface="Gadugi" panose="020B0502040204020203" pitchFamily="34" charset="0"/>
              </a:rPr>
              <a:t>ᓗᑎᒃ</a:t>
            </a:r>
            <a:r>
              <a:rPr lang="iu-Cans-CA" sz="2200" b="1" kern="100" dirty="0">
                <a:effectLst/>
                <a:latin typeface="Calibri" panose="020F0502020204030204" pitchFamily="34" charset="0"/>
                <a:ea typeface="Calibri" panose="020F0502020204030204" pitchFamily="34" charset="0"/>
                <a:cs typeface="Times New Roman" panose="02020603050405020304" pitchFamily="18" charset="0"/>
              </a:rPr>
              <a:t> </a:t>
            </a:r>
            <a:r>
              <a:rPr lang="iu-Cans-CA" sz="2200" b="1" kern="100" dirty="0">
                <a:effectLst/>
                <a:latin typeface="Gadugi" panose="020B0502040204020203" pitchFamily="34" charset="0"/>
                <a:ea typeface="Calibri" panose="020F0502020204030204" pitchFamily="34" charset="0"/>
                <a:cs typeface="Gadugi" panose="020B0502040204020203" pitchFamily="34" charset="0"/>
              </a:rPr>
              <a:t>ᐅᒃᑯᐊᖅᑕᐅᓯᒪᓕᕐᕕᐊᓂ</a:t>
            </a:r>
            <a:endParaRPr lang="en-CA" sz="2200" dirty="0">
              <a:highlight>
                <a:srgbClr val="00FFFF"/>
              </a:highlight>
            </a:endParaRPr>
          </a:p>
        </p:txBody>
      </p:sp>
      <p:sp>
        <p:nvSpPr>
          <p:cNvPr id="4" name="TextBox 3">
            <a:extLst>
              <a:ext uri="{FF2B5EF4-FFF2-40B4-BE49-F238E27FC236}">
                <a16:creationId xmlns:a16="http://schemas.microsoft.com/office/drawing/2014/main" id="{E994BDAA-D9A6-09C1-BD6D-222BDE9F8FA2}"/>
              </a:ext>
            </a:extLst>
          </p:cNvPr>
          <p:cNvSpPr txBox="1"/>
          <p:nvPr/>
        </p:nvSpPr>
        <p:spPr>
          <a:xfrm>
            <a:off x="4086744" y="6209293"/>
            <a:ext cx="1526380" cy="400110"/>
          </a:xfrm>
          <a:prstGeom prst="rect">
            <a:avLst/>
          </a:prstGeom>
          <a:solidFill>
            <a:schemeClr val="bg1"/>
          </a:solidFill>
        </p:spPr>
        <p:txBody>
          <a:bodyPr wrap="none" rtlCol="0">
            <a:spAutoFit/>
          </a:bodyPr>
          <a:lstStyle/>
          <a:p>
            <a:r>
              <a:rPr lang="iu-Cans-CA" sz="1000">
                <a:latin typeface="Gadugi" panose="020B0502040204020203" pitchFamily="34" charset="0"/>
                <a:ea typeface="Gadugi" panose="020B0502040204020203" pitchFamily="34" charset="0"/>
              </a:rPr>
              <a:t>ᐊᕙᑎᓕᕆᓂᕐᒥᑦ ᐊᒻᒪ ᓯᓚᒥᒃ</a:t>
            </a:r>
          </a:p>
          <a:p>
            <a:r>
              <a:rPr lang="iu-Cans-CA" sz="1000">
                <a:latin typeface="Gadugi" panose="020B0502040204020203" pitchFamily="34" charset="0"/>
                <a:ea typeface="Gadugi" panose="020B0502040204020203" pitchFamily="34" charset="0"/>
              </a:rPr>
              <a:t>ᐊᓯᔾᔨᖅᐸᓪᓕᐊᓂᕐᒧᑦ ᑲᓇᑕᒥ</a:t>
            </a:r>
            <a:endParaRPr lang="en-US" sz="1000">
              <a:latin typeface="Gadugi" panose="020B0502040204020203" pitchFamily="34" charset="0"/>
              <a:ea typeface="Gadugi" panose="020B0502040204020203" pitchFamily="34" charset="0"/>
            </a:endParaRPr>
          </a:p>
        </p:txBody>
      </p:sp>
      <p:sp>
        <p:nvSpPr>
          <p:cNvPr id="7" name="Content Placeholder 2">
            <a:extLst>
              <a:ext uri="{FF2B5EF4-FFF2-40B4-BE49-F238E27FC236}">
                <a16:creationId xmlns:a16="http://schemas.microsoft.com/office/drawing/2014/main" id="{FF0FBB9C-519C-1F71-9547-0A7577BFB9F4}"/>
              </a:ext>
            </a:extLst>
          </p:cNvPr>
          <p:cNvSpPr txBox="1">
            <a:spLocks/>
          </p:cNvSpPr>
          <p:nvPr/>
        </p:nvSpPr>
        <p:spPr>
          <a:xfrm>
            <a:off x="4571998" y="1555575"/>
            <a:ext cx="4332303" cy="38618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0000"/>
              </a:lnSpc>
              <a:spcBef>
                <a:spcPts val="0"/>
              </a:spcBef>
              <a:spcAft>
                <a:spcPts val="600"/>
              </a:spcAft>
              <a:buNone/>
            </a:pPr>
            <a:endParaRPr lang="en-US" sz="1600" kern="100" dirty="0">
              <a:highlight>
                <a:srgbClr val="00FFFF"/>
              </a:highlight>
              <a:ea typeface="Calibri" panose="020F0502020204030204" pitchFamily="34" charset="0"/>
            </a:endParaRPr>
          </a:p>
        </p:txBody>
      </p:sp>
      <p:sp>
        <p:nvSpPr>
          <p:cNvPr id="6" name="TextBox 5">
            <a:extLst>
              <a:ext uri="{FF2B5EF4-FFF2-40B4-BE49-F238E27FC236}">
                <a16:creationId xmlns:a16="http://schemas.microsoft.com/office/drawing/2014/main" id="{073FA4E9-4AC5-D580-2971-B8DC1631ACA5}"/>
              </a:ext>
            </a:extLst>
          </p:cNvPr>
          <p:cNvSpPr txBox="1"/>
          <p:nvPr/>
        </p:nvSpPr>
        <p:spPr>
          <a:xfrm>
            <a:off x="4705350" y="1572560"/>
            <a:ext cx="4198951" cy="3416320"/>
          </a:xfrm>
          <a:prstGeom prst="rect">
            <a:avLst/>
          </a:prstGeom>
          <a:noFill/>
        </p:spPr>
        <p:txBody>
          <a:bodyPr wrap="square" rtlCol="0">
            <a:spAutoFit/>
          </a:bodyPr>
          <a:lstStyle/>
          <a:p>
            <a:r>
              <a:rPr lang="en-ca" sz="1800" b="0" i="0" u="none" baseline="0" dirty="0" err="1">
                <a:effectLst/>
                <a:latin typeface="Arial" panose="020B0604020202020204" pitchFamily="34" charset="0"/>
                <a:ea typeface="Yu Mincho" panose="02020400000000000000" pitchFamily="18" charset="-128"/>
                <a:cs typeface="Arial" panose="020B0604020202020204" pitchFamily="34" charset="0"/>
              </a:rPr>
              <a:t>ᒫᓐᓇᐅᔪᖅ</a:t>
            </a:r>
            <a:r>
              <a:rPr lang="en-ca" sz="1800" b="0" i="0" u="none" baseline="0" dirty="0">
                <a:effectLst/>
                <a:latin typeface="Arial" panose="020B0604020202020204" pitchFamily="34" charset="0"/>
                <a:ea typeface="Yu Mincho" panose="02020400000000000000" pitchFamily="18" charset="-128"/>
                <a:cs typeface="Arial" panose="020B0604020202020204" pitchFamily="34" charset="0"/>
              </a:rPr>
              <a:t>, </a:t>
            </a:r>
            <a:r>
              <a:rPr lang="en-ca" sz="1800" b="0" i="0" u="none" baseline="0" dirty="0" err="1">
                <a:effectLst/>
                <a:latin typeface="Arial" panose="020B0604020202020204" pitchFamily="34" charset="0"/>
                <a:ea typeface="Yu Mincho" panose="02020400000000000000" pitchFamily="18" charset="-128"/>
                <a:cs typeface="Arial" panose="020B0604020202020204" pitchFamily="34" charset="0"/>
              </a:rPr>
              <a:t>ᐸᕐᓇᐅᑎᒥᑦ</a:t>
            </a:r>
            <a:r>
              <a:rPr lang="en-ca" sz="1800" b="0" i="0" u="none" baseline="0" dirty="0">
                <a:effectLst/>
                <a:latin typeface="Arial" panose="020B0604020202020204" pitchFamily="34" charset="0"/>
                <a:ea typeface="Yu Mincho" panose="02020400000000000000" pitchFamily="18" charset="-128"/>
                <a:cs typeface="Arial" panose="020B0604020202020204" pitchFamily="34" charset="0"/>
              </a:rPr>
              <a:t> </a:t>
            </a:r>
            <a:r>
              <a:rPr lang="en-ca" sz="1800" b="0" i="0" u="none" baseline="0" dirty="0" err="1">
                <a:effectLst/>
                <a:latin typeface="Arial" panose="020B0604020202020204" pitchFamily="34" charset="0"/>
                <a:ea typeface="Yu Mincho" panose="02020400000000000000" pitchFamily="18" charset="-128"/>
                <a:cs typeface="Arial" panose="020B0604020202020204" pitchFamily="34" charset="0"/>
              </a:rPr>
              <a:t>ᑕᒻᒪᖅᓯᒪᔪᒥᒃ</a:t>
            </a:r>
            <a:r>
              <a:rPr lang="en-ca" sz="1800" b="0" i="0" u="none" baseline="0" dirty="0">
                <a:effectLst/>
                <a:latin typeface="Arial" panose="020B0604020202020204" pitchFamily="34" charset="0"/>
                <a:ea typeface="Yu Mincho" panose="02020400000000000000" pitchFamily="18" charset="-128"/>
                <a:cs typeface="Arial" panose="020B0604020202020204" pitchFamily="34" charset="0"/>
              </a:rPr>
              <a:t> </a:t>
            </a:r>
            <a:r>
              <a:rPr lang="en-ca" sz="1800" b="0" i="0" u="none" baseline="0" dirty="0" err="1">
                <a:effectLst/>
                <a:latin typeface="Arial" panose="020B0604020202020204" pitchFamily="34" charset="0"/>
                <a:ea typeface="Yu Mincho" panose="02020400000000000000" pitchFamily="18" charset="-128"/>
                <a:cs typeface="Arial" panose="020B0604020202020204" pitchFamily="34" charset="0"/>
              </a:rPr>
              <a:t>ᐅᖃᖅᓯᒪᔪᖃᖅᑐᖅ</a:t>
            </a:r>
            <a:r>
              <a:rPr lang="en-ca" sz="1800" b="0" i="0" u="none" baseline="0" dirty="0">
                <a:effectLst/>
                <a:latin typeface="Arial" panose="020B0604020202020204" pitchFamily="34" charset="0"/>
                <a:ea typeface="Yu Mincho" panose="02020400000000000000" pitchFamily="18" charset="-128"/>
                <a:cs typeface="Arial" panose="020B0604020202020204" pitchFamily="34" charset="0"/>
              </a:rPr>
              <a:t>, “</a:t>
            </a:r>
            <a:r>
              <a:rPr lang="en-ca" sz="1800" b="0" i="1" u="none" baseline="0" dirty="0" err="1">
                <a:effectLst/>
                <a:latin typeface="Arial" panose="020B0604020202020204" pitchFamily="34" charset="0"/>
                <a:ea typeface="Yu Mincho" panose="02020400000000000000" pitchFamily="18" charset="-128"/>
                <a:cs typeface="Arial" panose="020B0604020202020204" pitchFamily="34" charset="0"/>
              </a:rPr>
              <a:t>ᐃᒪᐅᑉ</a:t>
            </a:r>
            <a:r>
              <a:rPr lang="en-ca" sz="1800" b="0" i="1" u="none" baseline="0" dirty="0">
                <a:effectLst/>
                <a:latin typeface="Arial" panose="020B0604020202020204" pitchFamily="34" charset="0"/>
                <a:ea typeface="Yu Mincho" panose="02020400000000000000" pitchFamily="18" charset="-128"/>
                <a:cs typeface="Arial" panose="020B0604020202020204" pitchFamily="34" charset="0"/>
              </a:rPr>
              <a:t> </a:t>
            </a:r>
            <a:r>
              <a:rPr lang="en-ca" sz="1800" b="0" i="1" u="none" baseline="0" dirty="0" err="1">
                <a:effectLst/>
                <a:latin typeface="Arial" panose="020B0604020202020204" pitchFamily="34" charset="0"/>
                <a:ea typeface="Yu Mincho" panose="02020400000000000000" pitchFamily="18" charset="-128"/>
                <a:cs typeface="Arial" panose="020B0604020202020204" pitchFamily="34" charset="0"/>
              </a:rPr>
              <a:t>ᖃᓄᐃᓐᓂᖓᓄᑦ</a:t>
            </a:r>
            <a:r>
              <a:rPr lang="en-ca" sz="1800" b="0" i="1" u="none" baseline="0" dirty="0">
                <a:effectLst/>
                <a:latin typeface="Arial" panose="020B0604020202020204" pitchFamily="34" charset="0"/>
                <a:ea typeface="Yu Mincho" panose="02020400000000000000" pitchFamily="18" charset="-128"/>
                <a:cs typeface="Arial" panose="020B0604020202020204" pitchFamily="34" charset="0"/>
              </a:rPr>
              <a:t> </a:t>
            </a:r>
            <a:r>
              <a:rPr lang="en-ca" sz="1800" b="0" i="1" u="none" baseline="0" dirty="0" err="1">
                <a:effectLst/>
                <a:latin typeface="Arial" panose="020B0604020202020204" pitchFamily="34" charset="0"/>
                <a:ea typeface="Yu Mincho" panose="02020400000000000000" pitchFamily="18" charset="-128"/>
                <a:cs typeface="Arial" panose="020B0604020202020204" pitchFamily="34" charset="0"/>
              </a:rPr>
              <a:t>ᐋᖅᕿᐅᒪᔪᒥᑦ</a:t>
            </a:r>
            <a:r>
              <a:rPr lang="en-ca" sz="1800" b="0" i="1" u="none" baseline="0" dirty="0">
                <a:effectLst/>
                <a:latin typeface="Arial" panose="020B0604020202020204" pitchFamily="34" charset="0"/>
                <a:ea typeface="Yu Mincho" panose="02020400000000000000" pitchFamily="18" charset="-128"/>
                <a:cs typeface="Arial" panose="020B0604020202020204" pitchFamily="34" charset="0"/>
              </a:rPr>
              <a:t> </a:t>
            </a:r>
            <a:r>
              <a:rPr lang="en-ca" sz="1800" b="0" i="1" u="none" baseline="0" dirty="0" err="1">
                <a:effectLst/>
                <a:latin typeface="Arial" panose="020B0604020202020204" pitchFamily="34" charset="0"/>
                <a:ea typeface="Yu Mincho" panose="02020400000000000000" pitchFamily="18" charset="-128"/>
                <a:cs typeface="Arial" panose="020B0604020202020204" pitchFamily="34" charset="0"/>
              </a:rPr>
              <a:t>ᖃᓄᐃᖓᓂᐅᔪᑦ</a:t>
            </a:r>
            <a:r>
              <a:rPr lang="en-ca" sz="1800" b="0" i="1" u="none" baseline="0" dirty="0">
                <a:effectLst/>
                <a:latin typeface="Arial" panose="020B0604020202020204" pitchFamily="34" charset="0"/>
                <a:ea typeface="Yu Mincho" panose="02020400000000000000" pitchFamily="18" charset="-128"/>
                <a:cs typeface="Arial" panose="020B0604020202020204" pitchFamily="34" charset="0"/>
              </a:rPr>
              <a:t> </a:t>
            </a:r>
            <a:r>
              <a:rPr lang="en-ca" sz="1800" b="0" i="1" u="none" baseline="0" dirty="0" err="1">
                <a:effectLst/>
                <a:latin typeface="Arial" panose="020B0604020202020204" pitchFamily="34" charset="0"/>
                <a:ea typeface="Yu Mincho" panose="02020400000000000000" pitchFamily="18" charset="-128"/>
                <a:cs typeface="Arial" panose="020B0604020202020204" pitchFamily="34" charset="0"/>
              </a:rPr>
              <a:t>ᓇᓗᓇᐃᖅᓯᔪᑦ</a:t>
            </a:r>
            <a:r>
              <a:rPr lang="en-ca" sz="1800" b="0" i="1" u="none" baseline="0" dirty="0">
                <a:effectLst/>
                <a:latin typeface="Arial" panose="020B0604020202020204" pitchFamily="34" charset="0"/>
                <a:ea typeface="Yu Mincho" panose="02020400000000000000" pitchFamily="18" charset="-128"/>
                <a:cs typeface="Arial" panose="020B0604020202020204" pitchFamily="34" charset="0"/>
              </a:rPr>
              <a:t> </a:t>
            </a:r>
            <a:r>
              <a:rPr lang="en-ca" sz="1800" b="0" i="1" u="none" baseline="0" dirty="0" err="1">
                <a:effectLst/>
                <a:latin typeface="Arial" panose="020B0604020202020204" pitchFamily="34" charset="0"/>
                <a:ea typeface="Yu Mincho" panose="02020400000000000000" pitchFamily="18" charset="-128"/>
                <a:cs typeface="Arial" panose="020B0604020202020204" pitchFamily="34" charset="0"/>
              </a:rPr>
              <a:t>ᓄᓇᒥᑦ</a:t>
            </a:r>
            <a:r>
              <a:rPr lang="en-ca" sz="1800" b="0" i="1" u="none" baseline="0" dirty="0">
                <a:effectLst/>
                <a:latin typeface="Arial" panose="020B0604020202020204" pitchFamily="34" charset="0"/>
                <a:ea typeface="Yu Mincho" panose="02020400000000000000" pitchFamily="18" charset="-128"/>
                <a:cs typeface="Arial" panose="020B0604020202020204" pitchFamily="34" charset="0"/>
              </a:rPr>
              <a:t> </a:t>
            </a:r>
            <a:r>
              <a:rPr lang="en-ca" sz="1800" b="0" i="1" u="none" baseline="0" dirty="0" err="1">
                <a:effectLst/>
                <a:latin typeface="Arial" panose="020B0604020202020204" pitchFamily="34" charset="0"/>
                <a:ea typeface="Yu Mincho" panose="02020400000000000000" pitchFamily="18" charset="-128"/>
                <a:cs typeface="Arial" panose="020B0604020202020204" pitchFamily="34" charset="0"/>
              </a:rPr>
              <a:t>ᐃᓗᑦᑐᖅᓯᒪᔪᒥᑦ</a:t>
            </a:r>
            <a:r>
              <a:rPr lang="en-ca" sz="1800" b="0" i="1" u="none" baseline="0" dirty="0">
                <a:effectLst/>
                <a:latin typeface="Arial" panose="020B0604020202020204" pitchFamily="34" charset="0"/>
                <a:ea typeface="Yu Mincho" panose="02020400000000000000" pitchFamily="18" charset="-128"/>
                <a:cs typeface="Arial" panose="020B0604020202020204" pitchFamily="34" charset="0"/>
              </a:rPr>
              <a:t> </a:t>
            </a:r>
            <a:r>
              <a:rPr lang="en-ca" sz="1800" b="0" i="1" u="none" baseline="0" dirty="0" err="1">
                <a:effectLst/>
                <a:latin typeface="Arial" panose="020B0604020202020204" pitchFamily="34" charset="0"/>
                <a:ea typeface="Yu Mincho" panose="02020400000000000000" pitchFamily="18" charset="-128"/>
                <a:cs typeface="Arial" panose="020B0604020202020204" pitchFamily="34" charset="0"/>
              </a:rPr>
              <a:t>ᐃᒻᒥᖅᑐᖅᑕᐅᓂᖏᑦ</a:t>
            </a:r>
            <a:r>
              <a:rPr lang="en-ca" sz="1800" b="0" i="1" u="none" baseline="0" dirty="0">
                <a:effectLst/>
                <a:latin typeface="Arial" panose="020B0604020202020204" pitchFamily="34" charset="0"/>
                <a:ea typeface="Yu Mincho" panose="02020400000000000000" pitchFamily="18" charset="-128"/>
                <a:cs typeface="Arial" panose="020B0604020202020204" pitchFamily="34" charset="0"/>
              </a:rPr>
              <a:t> </a:t>
            </a:r>
            <a:r>
              <a:rPr lang="en-ca" sz="1800" b="0" i="1" u="none" baseline="0" dirty="0" err="1">
                <a:effectLst/>
                <a:latin typeface="Arial" panose="020B0604020202020204" pitchFamily="34" charset="0"/>
                <a:ea typeface="Yu Mincho" panose="02020400000000000000" pitchFamily="18" charset="-128"/>
                <a:cs typeface="Arial" panose="020B0604020202020204" pitchFamily="34" charset="0"/>
              </a:rPr>
              <a:t>ᑎᑭᐅᑎᓯᒪᓂᐊᖅᑐᑦ</a:t>
            </a:r>
            <a:r>
              <a:rPr lang="en-ca" sz="1800" b="0" i="1" u="none" baseline="0" dirty="0">
                <a:effectLst/>
                <a:latin typeface="Arial" panose="020B0604020202020204" pitchFamily="34" charset="0"/>
                <a:ea typeface="Yu Mincho" panose="02020400000000000000" pitchFamily="18" charset="-128"/>
                <a:cs typeface="Arial" panose="020B0604020202020204" pitchFamily="34" charset="0"/>
              </a:rPr>
              <a:t> </a:t>
            </a:r>
            <a:r>
              <a:rPr lang="en-ca" sz="1800" b="0" i="1" u="none" baseline="0" dirty="0" err="1">
                <a:effectLst/>
                <a:latin typeface="Arial" panose="020B0604020202020204" pitchFamily="34" charset="0"/>
                <a:ea typeface="Yu Mincho" panose="02020400000000000000" pitchFamily="18" charset="-128"/>
                <a:cs typeface="Arial" panose="020B0604020202020204" pitchFamily="34" charset="0"/>
              </a:rPr>
              <a:t>ᑯᕕᑎᑦᑎᓂᕐᒧᑦ</a:t>
            </a:r>
            <a:r>
              <a:rPr lang="en-ca" sz="1800" b="0" i="1" u="none" baseline="0" dirty="0">
                <a:effectLst/>
                <a:latin typeface="Arial" panose="020B0604020202020204" pitchFamily="34" charset="0"/>
                <a:ea typeface="Yu Mincho" panose="02020400000000000000" pitchFamily="18" charset="-128"/>
                <a:cs typeface="Arial" panose="020B0604020202020204" pitchFamily="34" charset="0"/>
              </a:rPr>
              <a:t> </a:t>
            </a:r>
            <a:r>
              <a:rPr lang="en-ca" sz="1800" b="0" i="1" u="none" baseline="0" dirty="0" err="1">
                <a:effectLst/>
                <a:latin typeface="Arial" panose="020B0604020202020204" pitchFamily="34" charset="0"/>
                <a:ea typeface="Yu Mincho" panose="02020400000000000000" pitchFamily="18" charset="-128"/>
                <a:cs typeface="Arial" panose="020B0604020202020204" pitchFamily="34" charset="0"/>
              </a:rPr>
              <a:t>ᐊᑐᖅᑕᐅᔪᓂᒃ</a:t>
            </a:r>
            <a:r>
              <a:rPr lang="en-ca" sz="1800" b="0" i="1" u="none" baseline="0" dirty="0">
                <a:effectLst/>
                <a:latin typeface="Arial" panose="020B0604020202020204" pitchFamily="34" charset="0"/>
                <a:ea typeface="Yu Mincho" panose="02020400000000000000" pitchFamily="18" charset="-128"/>
                <a:cs typeface="Arial" panose="020B0604020202020204" pitchFamily="34" charset="0"/>
              </a:rPr>
              <a:t> </a:t>
            </a:r>
            <a:r>
              <a:rPr lang="en-ca" sz="1800" b="0" i="1" u="none" baseline="0" dirty="0" err="1">
                <a:effectLst/>
                <a:latin typeface="Arial" panose="020B0604020202020204" pitchFamily="34" charset="0"/>
                <a:ea typeface="Yu Mincho" panose="02020400000000000000" pitchFamily="18" charset="-128"/>
                <a:cs typeface="Arial" panose="020B0604020202020204" pitchFamily="34" charset="0"/>
              </a:rPr>
              <a:t>ᐊᒻᒪᓗ</a:t>
            </a:r>
            <a:r>
              <a:rPr lang="en-ca" sz="1800" b="0" i="1" u="none" baseline="0" dirty="0">
                <a:effectLst/>
                <a:latin typeface="Arial" panose="020B0604020202020204" pitchFamily="34" charset="0"/>
                <a:ea typeface="Yu Mincho" panose="02020400000000000000" pitchFamily="18" charset="-128"/>
                <a:cs typeface="Arial" panose="020B0604020202020204" pitchFamily="34" charset="0"/>
              </a:rPr>
              <a:t> </a:t>
            </a:r>
            <a:r>
              <a:rPr lang="en-ca" sz="1800" b="0" i="1" u="none" baseline="0" dirty="0" err="1">
                <a:effectLst/>
                <a:latin typeface="Arial" panose="020B0604020202020204" pitchFamily="34" charset="0"/>
                <a:ea typeface="Yu Mincho" panose="02020400000000000000" pitchFamily="18" charset="-128"/>
                <a:cs typeface="Arial" panose="020B0604020202020204" pitchFamily="34" charset="0"/>
              </a:rPr>
              <a:t>ᐅᔭᕋᒃᑕᕆᐊᖅ</a:t>
            </a:r>
            <a:r>
              <a:rPr lang="en-ca" sz="1800" b="0" i="1" u="none" baseline="0" dirty="0">
                <a:effectLst/>
                <a:latin typeface="Arial" panose="020B0604020202020204" pitchFamily="34" charset="0"/>
                <a:ea typeface="Yu Mincho" panose="02020400000000000000" pitchFamily="18" charset="-128"/>
                <a:cs typeface="Arial" panose="020B0604020202020204" pitchFamily="34" charset="0"/>
              </a:rPr>
              <a:t> </a:t>
            </a:r>
            <a:r>
              <a:rPr lang="en-ca" sz="1800" b="0" i="1" u="none" baseline="0" dirty="0" err="1">
                <a:effectLst/>
                <a:latin typeface="Arial" panose="020B0604020202020204" pitchFamily="34" charset="0"/>
                <a:ea typeface="Yu Mincho" panose="02020400000000000000" pitchFamily="18" charset="-128"/>
                <a:cs typeface="Arial" panose="020B0604020202020204" pitchFamily="34" charset="0"/>
              </a:rPr>
              <a:t>ᐅᒃᑯᐊᖅᓯᒪᓕᖅᑎᓗᒍ</a:t>
            </a:r>
            <a:r>
              <a:rPr lang="en-ca" sz="1800" b="0" i="1" u="none" baseline="0" dirty="0">
                <a:effectLst/>
                <a:latin typeface="Arial" panose="020B0604020202020204" pitchFamily="34" charset="0"/>
                <a:ea typeface="Yu Mincho" panose="02020400000000000000" pitchFamily="18" charset="-128"/>
                <a:cs typeface="Arial" panose="020B0604020202020204" pitchFamily="34" charset="0"/>
              </a:rPr>
              <a:t> </a:t>
            </a:r>
            <a:r>
              <a:rPr lang="en-ca" sz="1800" b="0" i="1" u="none" baseline="0" dirty="0" err="1">
                <a:effectLst/>
                <a:latin typeface="Arial" panose="020B0604020202020204" pitchFamily="34" charset="0"/>
                <a:ea typeface="Yu Mincho" panose="02020400000000000000" pitchFamily="18" charset="-128"/>
                <a:cs typeface="Arial" panose="020B0604020202020204" pitchFamily="34" charset="0"/>
              </a:rPr>
              <a:t>ᐱᓕᕆᐊᖑᔭᕆᐊᖃᔾᔮᖏᑦᑐᖅ</a:t>
            </a:r>
            <a:r>
              <a:rPr lang="en-ca" sz="1800" b="0" i="1" u="none" baseline="0" dirty="0">
                <a:effectLst/>
                <a:latin typeface="Arial" panose="020B0604020202020204" pitchFamily="34" charset="0"/>
                <a:ea typeface="Yu Mincho" panose="02020400000000000000" pitchFamily="18" charset="-128"/>
                <a:cs typeface="Arial" panose="020B0604020202020204" pitchFamily="34" charset="0"/>
              </a:rPr>
              <a:t>.”</a:t>
            </a:r>
            <a:r>
              <a:rPr lang="en-ca" sz="1800" b="0" i="0" u="none" baseline="0" dirty="0">
                <a:effectLst/>
                <a:latin typeface="Arial" panose="020B0604020202020204" pitchFamily="34" charset="0"/>
                <a:ea typeface="Yu Mincho" panose="02020400000000000000" pitchFamily="18" charset="-128"/>
                <a:cs typeface="Arial" panose="020B0604020202020204" pitchFamily="34" charset="0"/>
              </a:rPr>
              <a:t> ECCC-</a:t>
            </a:r>
            <a:r>
              <a:rPr lang="en-ca" sz="1800" b="0" i="0" u="none" baseline="0" dirty="0" err="1">
                <a:effectLst/>
                <a:latin typeface="Arial" panose="020B0604020202020204" pitchFamily="34" charset="0"/>
                <a:ea typeface="Yu Mincho" panose="02020400000000000000" pitchFamily="18" charset="-128"/>
                <a:cs typeface="Arial" panose="020B0604020202020204" pitchFamily="34" charset="0"/>
              </a:rPr>
              <a:t>ᑯᑦ</a:t>
            </a:r>
            <a:r>
              <a:rPr lang="en-ca" sz="1800" b="0" i="0" u="none" baseline="0" dirty="0">
                <a:effectLst/>
                <a:latin typeface="Arial" panose="020B0604020202020204" pitchFamily="34" charset="0"/>
                <a:ea typeface="Yu Mincho" panose="02020400000000000000" pitchFamily="18" charset="-128"/>
                <a:cs typeface="Arial" panose="020B0604020202020204" pitchFamily="34" charset="0"/>
              </a:rPr>
              <a:t> </a:t>
            </a:r>
            <a:r>
              <a:rPr lang="en-ca" sz="1800" b="0" i="0" u="none" baseline="0" dirty="0" err="1">
                <a:effectLst/>
                <a:latin typeface="Arial" panose="020B0604020202020204" pitchFamily="34" charset="0"/>
                <a:ea typeface="Yu Mincho" panose="02020400000000000000" pitchFamily="18" charset="-128"/>
                <a:cs typeface="Arial" panose="020B0604020202020204" pitchFamily="34" charset="0"/>
              </a:rPr>
              <a:t>ᓄᓇᕗᒻᒥ</a:t>
            </a:r>
            <a:r>
              <a:rPr lang="en-ca" sz="1800" b="0" i="0" u="none" baseline="0" dirty="0">
                <a:effectLst/>
                <a:latin typeface="Arial" panose="020B0604020202020204" pitchFamily="34" charset="0"/>
                <a:ea typeface="Yu Mincho" panose="02020400000000000000" pitchFamily="18" charset="-128"/>
                <a:cs typeface="Arial" panose="020B0604020202020204" pitchFamily="34" charset="0"/>
              </a:rPr>
              <a:t> </a:t>
            </a:r>
            <a:r>
              <a:rPr lang="en-ca" sz="1800" b="0" i="0" u="none" baseline="0" dirty="0" err="1">
                <a:effectLst/>
                <a:latin typeface="Arial" panose="020B0604020202020204" pitchFamily="34" charset="0"/>
                <a:ea typeface="Yu Mincho" panose="02020400000000000000" pitchFamily="18" charset="-128"/>
                <a:cs typeface="Arial" panose="020B0604020202020204" pitchFamily="34" charset="0"/>
              </a:rPr>
              <a:t>ᐃᒪᓕᕆᔨᒃᑯᓐᓂᑦ</a:t>
            </a:r>
            <a:r>
              <a:rPr lang="en-ca" sz="1800" b="0" i="0" u="none" baseline="0" dirty="0">
                <a:effectLst/>
                <a:latin typeface="Arial" panose="020B0604020202020204" pitchFamily="34" charset="0"/>
                <a:ea typeface="Yu Mincho" panose="02020400000000000000" pitchFamily="18" charset="-128"/>
                <a:cs typeface="Arial" panose="020B0604020202020204" pitchFamily="34" charset="0"/>
              </a:rPr>
              <a:t> </a:t>
            </a:r>
            <a:r>
              <a:rPr lang="en-ca" sz="1800" b="0" i="0" u="none" baseline="0" dirty="0" err="1">
                <a:effectLst/>
                <a:latin typeface="Arial" panose="020B0604020202020204" pitchFamily="34" charset="0"/>
                <a:ea typeface="Yu Mincho" panose="02020400000000000000" pitchFamily="18" charset="-128"/>
                <a:cs typeface="Arial" panose="020B0604020202020204" pitchFamily="34" charset="0"/>
              </a:rPr>
              <a:t>ᓇᓗᓇᐃᖅᓯᖁᔨᔪᑦ</a:t>
            </a:r>
            <a:r>
              <a:rPr lang="en-ca" sz="1800" b="0" i="0" u="none" baseline="0" dirty="0">
                <a:effectLst/>
                <a:latin typeface="Arial" panose="020B0604020202020204" pitchFamily="34" charset="0"/>
                <a:ea typeface="Yu Mincho" panose="02020400000000000000" pitchFamily="18" charset="-128"/>
                <a:cs typeface="Arial" panose="020B0604020202020204" pitchFamily="34" charset="0"/>
              </a:rPr>
              <a:t> </a:t>
            </a:r>
            <a:r>
              <a:rPr lang="en-ca" sz="1800" b="0" i="0" u="none" baseline="0" dirty="0" err="1">
                <a:effectLst/>
                <a:latin typeface="Arial" panose="020B0604020202020204" pitchFamily="34" charset="0"/>
                <a:ea typeface="Yu Mincho" panose="02020400000000000000" pitchFamily="18" charset="-128"/>
                <a:cs typeface="Arial" panose="020B0604020202020204" pitchFamily="34" charset="0"/>
              </a:rPr>
              <a:t>ᖃᖓᒃᑰᖓᓂᐊᕐᓂᖓᓂᑦ</a:t>
            </a:r>
            <a:r>
              <a:rPr lang="en-ca" sz="1800" b="0" i="0" u="none" baseline="0" dirty="0">
                <a:effectLst/>
                <a:latin typeface="Arial" panose="020B0604020202020204" pitchFamily="34" charset="0"/>
                <a:ea typeface="Yu Mincho" panose="02020400000000000000" pitchFamily="18" charset="-128"/>
                <a:cs typeface="Arial" panose="020B0604020202020204" pitchFamily="34" charset="0"/>
              </a:rPr>
              <a:t> </a:t>
            </a:r>
            <a:r>
              <a:rPr lang="en-ca" sz="1800" b="0" i="0" u="none" baseline="0" dirty="0" err="1">
                <a:effectLst/>
                <a:latin typeface="Arial" panose="020B0604020202020204" pitchFamily="34" charset="0"/>
                <a:ea typeface="Yu Mincho" panose="02020400000000000000" pitchFamily="18" charset="-128"/>
                <a:cs typeface="Arial" panose="020B0604020202020204" pitchFamily="34" charset="0"/>
              </a:rPr>
              <a:t>ᐃᓱᒪᓕᐊᖏᓐᓂᑦ</a:t>
            </a:r>
            <a:r>
              <a:rPr lang="en-ca" sz="1800" b="0" i="0" u="none" baseline="0" dirty="0">
                <a:effectLst/>
                <a:latin typeface="Arial" panose="020B0604020202020204" pitchFamily="34" charset="0"/>
                <a:ea typeface="Yu Mincho" panose="02020400000000000000" pitchFamily="18" charset="-128"/>
                <a:cs typeface="Arial" panose="020B0604020202020204" pitchFamily="34" charset="0"/>
              </a:rPr>
              <a:t> </a:t>
            </a:r>
            <a:r>
              <a:rPr lang="en-ca" sz="1800" b="0" i="0" u="none" baseline="0" dirty="0" err="1">
                <a:effectLst/>
                <a:latin typeface="Arial" panose="020B0604020202020204" pitchFamily="34" charset="0"/>
                <a:ea typeface="Yu Mincho" panose="02020400000000000000" pitchFamily="18" charset="-128"/>
                <a:cs typeface="Arial" panose="020B0604020202020204" pitchFamily="34" charset="0"/>
              </a:rPr>
              <a:t>ᓄᑖᙳᖅᑎᖅᑕᐅᓂᐊᕐᓂᖓᓄᑦ</a:t>
            </a:r>
            <a:r>
              <a:rPr lang="en-ca" sz="1800" b="0" i="0" u="none" baseline="0" dirty="0">
                <a:effectLst/>
                <a:latin typeface="Arial" panose="020B0604020202020204" pitchFamily="34" charset="0"/>
                <a:ea typeface="Yu Mincho" panose="02020400000000000000" pitchFamily="18" charset="-128"/>
                <a:cs typeface="Arial" panose="020B0604020202020204" pitchFamily="34" charset="0"/>
              </a:rPr>
              <a:t> </a:t>
            </a:r>
            <a:r>
              <a:rPr lang="en-ca" sz="1800" b="0" i="0" u="none" baseline="0" dirty="0" err="1">
                <a:effectLst/>
                <a:latin typeface="Arial" panose="020B0604020202020204" pitchFamily="34" charset="0"/>
                <a:ea typeface="Yu Mincho" panose="02020400000000000000" pitchFamily="18" charset="-128"/>
                <a:cs typeface="Arial" panose="020B0604020202020204" pitchFamily="34" charset="0"/>
              </a:rPr>
              <a:t>ᐅᒃᑯᐊᕐᓂᕐᒧᑦ</a:t>
            </a:r>
            <a:r>
              <a:rPr lang="en-ca" sz="1800" b="0" i="0" u="none" baseline="0" dirty="0">
                <a:effectLst/>
                <a:latin typeface="Arial" panose="020B0604020202020204" pitchFamily="34" charset="0"/>
                <a:ea typeface="Yu Mincho" panose="02020400000000000000" pitchFamily="18" charset="-128"/>
                <a:cs typeface="Arial" panose="020B0604020202020204" pitchFamily="34" charset="0"/>
              </a:rPr>
              <a:t> </a:t>
            </a:r>
            <a:r>
              <a:rPr lang="en-ca" sz="1800" b="0" i="0" u="none" baseline="0" dirty="0" err="1">
                <a:effectLst/>
                <a:latin typeface="Arial" panose="020B0604020202020204" pitchFamily="34" charset="0"/>
                <a:ea typeface="Yu Mincho" panose="02020400000000000000" pitchFamily="18" charset="-128"/>
                <a:cs typeface="Arial" panose="020B0604020202020204" pitchFamily="34" charset="0"/>
              </a:rPr>
              <a:t>ᐊᒻᒪᓗ</a:t>
            </a:r>
            <a:r>
              <a:rPr lang="en-ca" sz="1800" b="0" i="0" u="none" baseline="0" dirty="0">
                <a:effectLst/>
                <a:latin typeface="Arial" panose="020B0604020202020204" pitchFamily="34" charset="0"/>
                <a:ea typeface="Yu Mincho" panose="02020400000000000000" pitchFamily="18" charset="-128"/>
                <a:cs typeface="Arial" panose="020B0604020202020204" pitchFamily="34" charset="0"/>
              </a:rPr>
              <a:t> </a:t>
            </a:r>
            <a:r>
              <a:rPr lang="en-ca" sz="1800" b="0" i="0" u="none" baseline="0" dirty="0" err="1">
                <a:effectLst/>
                <a:latin typeface="Arial" panose="020B0604020202020204" pitchFamily="34" charset="0"/>
                <a:ea typeface="Yu Mincho" panose="02020400000000000000" pitchFamily="18" charset="-128"/>
                <a:cs typeface="Arial" panose="020B0604020202020204" pitchFamily="34" charset="0"/>
              </a:rPr>
              <a:t>ᐅᑎᖅᑎᑎᕆᓂᕐᒧᑦ</a:t>
            </a:r>
            <a:r>
              <a:rPr lang="en-ca" sz="1800" b="0" i="0" u="none" baseline="0" dirty="0">
                <a:effectLst/>
                <a:latin typeface="Arial" panose="020B0604020202020204" pitchFamily="34" charset="0"/>
                <a:ea typeface="Yu Mincho" panose="02020400000000000000" pitchFamily="18" charset="-128"/>
                <a:cs typeface="Arial" panose="020B0604020202020204" pitchFamily="34" charset="0"/>
              </a:rPr>
              <a:t> </a:t>
            </a:r>
            <a:r>
              <a:rPr lang="en-ca" sz="1800" b="0" i="0" u="none" baseline="0" dirty="0" err="1">
                <a:effectLst/>
                <a:latin typeface="Arial" panose="020B0604020202020204" pitchFamily="34" charset="0"/>
                <a:ea typeface="Yu Mincho" panose="02020400000000000000" pitchFamily="18" charset="-128"/>
                <a:cs typeface="Arial" panose="020B0604020202020204" pitchFamily="34" charset="0"/>
              </a:rPr>
              <a:t>ᐸᕐᓇᐅᑎ</a:t>
            </a:r>
            <a:endParaRPr lang="en-US" dirty="0"/>
          </a:p>
        </p:txBody>
      </p:sp>
    </p:spTree>
    <p:extLst>
      <p:ext uri="{BB962C8B-B14F-4D97-AF65-F5344CB8AC3E}">
        <p14:creationId xmlns:p14="http://schemas.microsoft.com/office/powerpoint/2010/main" val="2672171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 y="292856"/>
            <a:ext cx="9144000" cy="792088"/>
          </a:xfrm>
        </p:spPr>
        <p:txBody>
          <a:bodyPr/>
          <a:lstStyle/>
          <a:p>
            <a:pPr algn="ctr"/>
            <a:r>
              <a:rPr lang="en-US" sz="2200"/>
              <a:t>ECCC-TRC-17: </a:t>
            </a:r>
            <a:r>
              <a:rPr lang="en-CA" sz="2200" b="1">
                <a:effectLst/>
                <a:latin typeface="Arial" panose="020B0604020202020204" pitchFamily="34" charset="0"/>
                <a:ea typeface="Calibri" panose="020F0502020204030204" pitchFamily="34" charset="0"/>
              </a:rPr>
              <a:t>Parameter concentration normal ranges in Meliadine Lake </a:t>
            </a:r>
            <a:br>
              <a:rPr lang="en-US" sz="1600">
                <a:effectLst/>
                <a:latin typeface="Calibri" panose="020F0502020204030204" pitchFamily="34" charset="0"/>
                <a:ea typeface="Calibri" panose="020F0502020204030204" pitchFamily="34" charset="0"/>
                <a:cs typeface="Times New Roman" panose="02020603050405020304" pitchFamily="18" charset="0"/>
              </a:rPr>
            </a:br>
            <a:endParaRPr lang="en-CA" sz="2400"/>
          </a:p>
        </p:txBody>
      </p:sp>
      <p:sp>
        <p:nvSpPr>
          <p:cNvPr id="3" name="Content Placeholder 2">
            <a:extLst>
              <a:ext uri="{FF2B5EF4-FFF2-40B4-BE49-F238E27FC236}">
                <a16:creationId xmlns:a16="http://schemas.microsoft.com/office/drawing/2014/main" id="{1F87CB5B-B334-F228-181C-682A9AF9A3CE}"/>
              </a:ext>
            </a:extLst>
          </p:cNvPr>
          <p:cNvSpPr>
            <a:spLocks noGrp="1"/>
          </p:cNvSpPr>
          <p:nvPr>
            <p:ph idx="10"/>
          </p:nvPr>
        </p:nvSpPr>
        <p:spPr>
          <a:xfrm>
            <a:off x="130629" y="1555575"/>
            <a:ext cx="4441369" cy="4217481"/>
          </a:xfrm>
        </p:spPr>
        <p:txBody>
          <a:bodyPr>
            <a:noAutofit/>
          </a:bodyPr>
          <a:lstStyle/>
          <a:p>
            <a:pPr marL="0" marR="0" indent="0">
              <a:lnSpc>
                <a:spcPct val="107000"/>
              </a:lnSpc>
              <a:spcBef>
                <a:spcPts val="0"/>
              </a:spcBef>
              <a:spcAft>
                <a:spcPts val="800"/>
              </a:spcAft>
              <a:buNone/>
            </a:pPr>
            <a:r>
              <a:rPr lang="en-CA" sz="1800" dirty="0">
                <a:effectLst/>
                <a:latin typeface="Arial" panose="020B0604020202020204" pitchFamily="34" charset="0"/>
                <a:ea typeface="Yu Mincho" panose="02020400000000000000" pitchFamily="18" charset="-128"/>
              </a:rPr>
              <a:t>ECCC recommends</a:t>
            </a:r>
            <a:r>
              <a:rPr lang="en-CA" sz="1800" b="1" dirty="0">
                <a:effectLst/>
                <a:latin typeface="Arial" panose="020B0604020202020204" pitchFamily="34" charset="0"/>
                <a:ea typeface="Yu Mincho" panose="02020400000000000000" pitchFamily="18" charset="-128"/>
              </a:rPr>
              <a:t> </a:t>
            </a:r>
            <a:r>
              <a:rPr lang="en-CA" sz="1800" dirty="0">
                <a:effectLst/>
                <a:latin typeface="Arial" panose="020B0604020202020204" pitchFamily="34" charset="0"/>
                <a:ea typeface="Yu Mincho" panose="02020400000000000000" pitchFamily="18" charset="-128"/>
              </a:rPr>
              <a:t>the Proponent evaluate existing water quality baseline data from the East Basin of Meliadine Lake in order to better establish East Basin specific ‘</a:t>
            </a:r>
            <a:r>
              <a:rPr lang="en-CA" sz="1800" dirty="0" err="1">
                <a:effectLst/>
                <a:latin typeface="Arial" panose="020B0604020202020204" pitchFamily="34" charset="0"/>
                <a:ea typeface="Yu Mincho" panose="02020400000000000000" pitchFamily="18" charset="-128"/>
              </a:rPr>
              <a:t>normals</a:t>
            </a:r>
            <a:r>
              <a:rPr lang="en-CA" sz="1800" dirty="0">
                <a:effectLst/>
                <a:latin typeface="Arial" panose="020B0604020202020204" pitchFamily="34" charset="0"/>
                <a:ea typeface="Yu Mincho" panose="02020400000000000000" pitchFamily="18" charset="-128"/>
              </a:rPr>
              <a:t>’. East Basin specific ‘</a:t>
            </a:r>
            <a:r>
              <a:rPr lang="en-CA" sz="1800" dirty="0" err="1">
                <a:effectLst/>
                <a:latin typeface="Arial" panose="020B0604020202020204" pitchFamily="34" charset="0"/>
                <a:ea typeface="Yu Mincho" panose="02020400000000000000" pitchFamily="18" charset="-128"/>
              </a:rPr>
              <a:t>normals</a:t>
            </a:r>
            <a:r>
              <a:rPr lang="en-CA" sz="1800" dirty="0">
                <a:effectLst/>
                <a:latin typeface="Arial" panose="020B0604020202020204" pitchFamily="34" charset="0"/>
                <a:ea typeface="Yu Mincho" panose="02020400000000000000" pitchFamily="18" charset="-128"/>
              </a:rPr>
              <a:t>’ are required in order to evaluate project effects in the Aquatic Effects Monitoring Program</a:t>
            </a:r>
            <a:r>
              <a:rPr lang="en-US" sz="1800" dirty="0">
                <a:solidFill>
                  <a:srgbClr val="595959"/>
                </a:solidFill>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58D9D8CE-7DCE-68A0-1E1F-2F59175929A6}"/>
              </a:ext>
            </a:extLst>
          </p:cNvPr>
          <p:cNvSpPr txBox="1">
            <a:spLocks/>
          </p:cNvSpPr>
          <p:nvPr/>
        </p:nvSpPr>
        <p:spPr>
          <a:xfrm>
            <a:off x="0" y="780472"/>
            <a:ext cx="9144000" cy="6554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pPr marL="0" marR="0" algn="ctr">
              <a:spcBef>
                <a:spcPts val="0"/>
              </a:spcBef>
              <a:spcAft>
                <a:spcPts val="1000"/>
              </a:spcAft>
            </a:pPr>
            <a:r>
              <a:rPr lang="en-CA" sz="2200" b="1" kern="100">
                <a:effectLst/>
                <a:latin typeface="Gadugi" panose="020B0502040204020203" pitchFamily="34" charset="0"/>
                <a:ea typeface="Gadugi" panose="020B0502040204020203" pitchFamily="34" charset="0"/>
                <a:cs typeface="Times New Roman" panose="02020603050405020304" pitchFamily="18" charset="0"/>
              </a:rPr>
              <a:t>ECCC-TRC-17: </a:t>
            </a:r>
            <a:r>
              <a:rPr lang="iu-Cans-CA" sz="2200" b="1" kern="100">
                <a:effectLst/>
                <a:latin typeface="Gadugi" panose="020B0502040204020203" pitchFamily="34" charset="0"/>
                <a:ea typeface="Gadugi" panose="020B0502040204020203" pitchFamily="34" charset="0"/>
                <a:cs typeface="Gadugi" panose="020B0502040204020203" pitchFamily="34" charset="0"/>
              </a:rPr>
              <a:t>ᑭᒡᓕᒋᔭᖏᑕ</a:t>
            </a:r>
            <a:r>
              <a:rPr lang="iu-Cans-CA" sz="2200" b="1" kern="100">
                <a:effectLst/>
                <a:latin typeface="Gadugi" panose="020B0502040204020203" pitchFamily="34" charset="0"/>
                <a:ea typeface="Gadugi" panose="020B0502040204020203" pitchFamily="34" charset="0"/>
                <a:cs typeface="Times New Roman" panose="02020603050405020304" pitchFamily="18" charset="0"/>
              </a:rPr>
              <a:t> </a:t>
            </a:r>
            <a:r>
              <a:rPr lang="iu-Cans-CA" sz="2200" b="1" kern="100">
                <a:effectLst/>
                <a:latin typeface="Gadugi" panose="020B0502040204020203" pitchFamily="34" charset="0"/>
                <a:ea typeface="Gadugi" panose="020B0502040204020203" pitchFamily="34" charset="0"/>
                <a:cs typeface="Gadugi" panose="020B0502040204020203" pitchFamily="34" charset="0"/>
              </a:rPr>
              <a:t>ᐃᓗᐊᓂ</a:t>
            </a:r>
            <a:r>
              <a:rPr lang="iu-Cans-CA" sz="2200" b="1" kern="100">
                <a:effectLst/>
                <a:latin typeface="Gadugi" panose="020B0502040204020203" pitchFamily="34" charset="0"/>
                <a:ea typeface="Gadugi" panose="020B0502040204020203" pitchFamily="34" charset="0"/>
                <a:cs typeface="Times New Roman" panose="02020603050405020304" pitchFamily="18" charset="0"/>
              </a:rPr>
              <a:t> </a:t>
            </a:r>
            <a:r>
              <a:rPr lang="iu-Cans-CA" sz="2200" b="1" kern="100">
                <a:effectLst/>
                <a:latin typeface="Gadugi" panose="020B0502040204020203" pitchFamily="34" charset="0"/>
                <a:ea typeface="Gadugi" panose="020B0502040204020203" pitchFamily="34" charset="0"/>
                <a:cs typeface="Gadugi" panose="020B0502040204020203" pitchFamily="34" charset="0"/>
              </a:rPr>
              <a:t>ᖃᓄᐃᓐᓂᕆᔭᐅᕙᒃᑐᓄᑦ</a:t>
            </a:r>
            <a:r>
              <a:rPr lang="iu-Cans-CA" sz="2200" b="1" kern="100">
                <a:effectLst/>
                <a:latin typeface="Gadugi" panose="020B0502040204020203" pitchFamily="34" charset="0"/>
                <a:ea typeface="Gadugi" panose="020B0502040204020203" pitchFamily="34" charset="0"/>
                <a:cs typeface="Times New Roman" panose="02020603050405020304" pitchFamily="18" charset="0"/>
              </a:rPr>
              <a:t> </a:t>
            </a:r>
            <a:br>
              <a:rPr lang="en-CA" sz="2200" b="1" kern="100">
                <a:effectLst/>
                <a:latin typeface="Gadugi" panose="020B0502040204020203" pitchFamily="34" charset="0"/>
                <a:ea typeface="Gadugi" panose="020B0502040204020203" pitchFamily="34" charset="0"/>
                <a:cs typeface="Times New Roman" panose="02020603050405020304" pitchFamily="18" charset="0"/>
              </a:rPr>
            </a:br>
            <a:r>
              <a:rPr lang="iu-Cans-CA" sz="2200" b="1" kern="100">
                <a:effectLst/>
                <a:latin typeface="Gadugi" panose="020B0502040204020203" pitchFamily="34" charset="0"/>
                <a:ea typeface="Gadugi" panose="020B0502040204020203" pitchFamily="34" charset="0"/>
                <a:cs typeface="Gadugi" panose="020B0502040204020203" pitchFamily="34" charset="0"/>
              </a:rPr>
              <a:t>ᐃᖃᓗᒑᕐᔪᐃᑦ</a:t>
            </a:r>
            <a:r>
              <a:rPr lang="iu-Cans-CA" sz="2200" b="1" kern="100">
                <a:effectLst/>
                <a:latin typeface="Gadugi" panose="020B0502040204020203" pitchFamily="34" charset="0"/>
                <a:ea typeface="Gadugi" panose="020B0502040204020203" pitchFamily="34" charset="0"/>
                <a:cs typeface="Times New Roman" panose="02020603050405020304" pitchFamily="18" charset="0"/>
              </a:rPr>
              <a:t> </a:t>
            </a:r>
            <a:r>
              <a:rPr lang="iu-Cans-CA" sz="2200" b="1" kern="100">
                <a:effectLst/>
                <a:latin typeface="Gadugi" panose="020B0502040204020203" pitchFamily="34" charset="0"/>
                <a:ea typeface="Gadugi" panose="020B0502040204020203" pitchFamily="34" charset="0"/>
                <a:cs typeface="Gadugi" panose="020B0502040204020203" pitchFamily="34" charset="0"/>
              </a:rPr>
              <a:t>ᑕᓯᐊᓂ</a:t>
            </a:r>
            <a:endParaRPr lang="en-CA" sz="2200" kern="100">
              <a:effectLst/>
              <a:latin typeface="Gadugi" panose="020B0502040204020203" pitchFamily="34" charset="0"/>
              <a:ea typeface="Gadugi" panose="020B0502040204020203"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994BDAA-D9A6-09C1-BD6D-222BDE9F8FA2}"/>
              </a:ext>
            </a:extLst>
          </p:cNvPr>
          <p:cNvSpPr txBox="1"/>
          <p:nvPr/>
        </p:nvSpPr>
        <p:spPr>
          <a:xfrm>
            <a:off x="4086744" y="6209293"/>
            <a:ext cx="1526380" cy="400110"/>
          </a:xfrm>
          <a:prstGeom prst="rect">
            <a:avLst/>
          </a:prstGeom>
          <a:solidFill>
            <a:schemeClr val="bg1"/>
          </a:solidFill>
        </p:spPr>
        <p:txBody>
          <a:bodyPr wrap="none" rtlCol="0">
            <a:spAutoFit/>
          </a:bodyPr>
          <a:lstStyle/>
          <a:p>
            <a:r>
              <a:rPr lang="iu-Cans-CA" sz="1000">
                <a:latin typeface="Gadugi" panose="020B0502040204020203" pitchFamily="34" charset="0"/>
                <a:ea typeface="Gadugi" panose="020B0502040204020203" pitchFamily="34" charset="0"/>
              </a:rPr>
              <a:t>ᐊᕙᑎᓕᕆᓂᕐᒥᑦ ᐊᒻᒪ ᓯᓚᒥᒃ</a:t>
            </a:r>
          </a:p>
          <a:p>
            <a:r>
              <a:rPr lang="iu-Cans-CA" sz="1000">
                <a:latin typeface="Gadugi" panose="020B0502040204020203" pitchFamily="34" charset="0"/>
                <a:ea typeface="Gadugi" panose="020B0502040204020203" pitchFamily="34" charset="0"/>
              </a:rPr>
              <a:t>ᐊᓯᔾᔨᖅᐸᓪᓕᐊᓂᕐᒧᑦ ᑲᓇᑕᒥ</a:t>
            </a:r>
            <a:endParaRPr lang="en-US" sz="1000">
              <a:latin typeface="Gadugi" panose="020B0502040204020203" pitchFamily="34" charset="0"/>
              <a:ea typeface="Gadugi" panose="020B0502040204020203" pitchFamily="34" charset="0"/>
            </a:endParaRPr>
          </a:p>
        </p:txBody>
      </p:sp>
      <p:sp>
        <p:nvSpPr>
          <p:cNvPr id="7" name="TextBox 6">
            <a:extLst>
              <a:ext uri="{FF2B5EF4-FFF2-40B4-BE49-F238E27FC236}">
                <a16:creationId xmlns:a16="http://schemas.microsoft.com/office/drawing/2014/main" id="{94AB3DDF-7607-5AE6-9EA9-8A2604F093DD}"/>
              </a:ext>
            </a:extLst>
          </p:cNvPr>
          <p:cNvSpPr txBox="1"/>
          <p:nvPr/>
        </p:nvSpPr>
        <p:spPr>
          <a:xfrm>
            <a:off x="4571998" y="1685440"/>
            <a:ext cx="4208476" cy="3139321"/>
          </a:xfrm>
          <a:prstGeom prst="rect">
            <a:avLst/>
          </a:prstGeom>
          <a:noFill/>
        </p:spPr>
        <p:txBody>
          <a:bodyPr wrap="square" rtlCol="0">
            <a:spAutoFit/>
          </a:bodyPr>
          <a:lstStyle/>
          <a:p>
            <a:r>
              <a:rPr lang="en-ca" sz="1800" b="0" i="0" u="none" baseline="0" dirty="0">
                <a:effectLst/>
                <a:latin typeface="Arial" panose="020B0604020202020204" pitchFamily="34" charset="0"/>
                <a:ea typeface="Yu Mincho" panose="02020400000000000000" pitchFamily="18" charset="-128"/>
              </a:rPr>
              <a:t>ECCC-</a:t>
            </a:r>
            <a:r>
              <a:rPr lang="en-ca" sz="1800" b="0" i="0" u="none" baseline="0" dirty="0" err="1">
                <a:effectLst/>
                <a:latin typeface="Arial" panose="020B0604020202020204" pitchFamily="34" charset="0"/>
                <a:ea typeface="Yu Mincho" panose="02020400000000000000" pitchFamily="18" charset="-128"/>
              </a:rPr>
              <a:t>ᑯᑦ</a:t>
            </a:r>
            <a:r>
              <a:rPr lang="en-ca" sz="1800" b="0" i="0" u="none" baseline="0" dirty="0">
                <a:effectLst/>
                <a:latin typeface="Arial" panose="020B0604020202020204" pitchFamily="34" charset="0"/>
                <a:ea typeface="Yu Mincho" panose="02020400000000000000" pitchFamily="18" charset="-128"/>
              </a:rPr>
              <a:t> </a:t>
            </a:r>
            <a:r>
              <a:rPr lang="en-ca" sz="1800" b="0" i="0" u="none" baseline="0" dirty="0" err="1">
                <a:effectLst/>
                <a:latin typeface="Arial" panose="020B0604020202020204" pitchFamily="34" charset="0"/>
                <a:ea typeface="Yu Mincho" panose="02020400000000000000" pitchFamily="18" charset="-128"/>
              </a:rPr>
              <a:t>ᐱᓕᕆᐊᓕᖕᒥᑦ</a:t>
            </a:r>
            <a:r>
              <a:rPr lang="en-ca" sz="1800" b="0" i="0" u="none" baseline="0" dirty="0">
                <a:effectLst/>
                <a:latin typeface="Arial" panose="020B0604020202020204" pitchFamily="34" charset="0"/>
                <a:ea typeface="Yu Mincho" panose="02020400000000000000" pitchFamily="18" charset="-128"/>
              </a:rPr>
              <a:t> </a:t>
            </a:r>
            <a:r>
              <a:rPr lang="en-ca" sz="1800" b="0" i="0" u="none" baseline="0" dirty="0" err="1">
                <a:effectLst/>
                <a:latin typeface="Arial" panose="020B0604020202020204" pitchFamily="34" charset="0"/>
                <a:ea typeface="Yu Mincho" panose="02020400000000000000" pitchFamily="18" charset="-128"/>
              </a:rPr>
              <a:t>ᕿᒥᕐᕈᖁᔨᔪᑦ</a:t>
            </a:r>
            <a:r>
              <a:rPr lang="en-ca" sz="1800" b="0" i="0" u="none" baseline="0" dirty="0">
                <a:effectLst/>
                <a:latin typeface="Arial" panose="020B0604020202020204" pitchFamily="34" charset="0"/>
                <a:ea typeface="Yu Mincho" panose="02020400000000000000" pitchFamily="18" charset="-128"/>
              </a:rPr>
              <a:t> </a:t>
            </a:r>
            <a:r>
              <a:rPr lang="en-ca" sz="1800" b="0" i="0" u="none" baseline="0" dirty="0" err="1">
                <a:effectLst/>
                <a:latin typeface="Arial" panose="020B0604020202020204" pitchFamily="34" charset="0"/>
                <a:ea typeface="Yu Mincho" panose="02020400000000000000" pitchFamily="18" charset="-128"/>
              </a:rPr>
              <a:t>ᑕᐃᒪᐅᔪᒥᑦ</a:t>
            </a:r>
            <a:r>
              <a:rPr lang="en-ca" sz="1800" b="0" i="0" u="none" baseline="0" dirty="0">
                <a:effectLst/>
                <a:latin typeface="Arial" panose="020B0604020202020204" pitchFamily="34" charset="0"/>
                <a:ea typeface="Yu Mincho" panose="02020400000000000000" pitchFamily="18" charset="-128"/>
              </a:rPr>
              <a:t> </a:t>
            </a:r>
            <a:r>
              <a:rPr lang="en-ca" sz="1800" b="0" i="0" u="none" baseline="0" dirty="0" err="1">
                <a:effectLst/>
                <a:latin typeface="Arial" panose="020B0604020202020204" pitchFamily="34" charset="0"/>
                <a:ea typeface="Yu Mincho" panose="02020400000000000000" pitchFamily="18" charset="-128"/>
              </a:rPr>
              <a:t>ᐃᒪᐅᑉ</a:t>
            </a:r>
            <a:r>
              <a:rPr lang="en-ca" sz="1800" b="0" i="0" u="none" baseline="0" dirty="0">
                <a:effectLst/>
                <a:latin typeface="Arial" panose="020B0604020202020204" pitchFamily="34" charset="0"/>
                <a:ea typeface="Yu Mincho" panose="02020400000000000000" pitchFamily="18" charset="-128"/>
              </a:rPr>
              <a:t> </a:t>
            </a:r>
            <a:r>
              <a:rPr lang="en-ca" sz="1800" b="0" i="0" u="none" baseline="0" dirty="0" err="1">
                <a:effectLst/>
                <a:latin typeface="Arial" panose="020B0604020202020204" pitchFamily="34" charset="0"/>
                <a:ea typeface="Yu Mincho" panose="02020400000000000000" pitchFamily="18" charset="-128"/>
              </a:rPr>
              <a:t>ᖃᓄᐃᓐᓂᖓᓄᑦ</a:t>
            </a:r>
            <a:r>
              <a:rPr lang="en-ca" sz="1800" b="0" i="0" u="none" baseline="0" dirty="0">
                <a:effectLst/>
                <a:latin typeface="Arial" panose="020B0604020202020204" pitchFamily="34" charset="0"/>
                <a:ea typeface="Yu Mincho" panose="02020400000000000000" pitchFamily="18" charset="-128"/>
              </a:rPr>
              <a:t> </a:t>
            </a:r>
            <a:r>
              <a:rPr lang="en-ca" sz="1800" b="0" i="0" u="none" baseline="0" dirty="0" err="1">
                <a:effectLst/>
                <a:latin typeface="Arial" panose="020B0604020202020204" pitchFamily="34" charset="0"/>
                <a:ea typeface="Yu Mincho" panose="02020400000000000000" pitchFamily="18" charset="-128"/>
              </a:rPr>
              <a:t>ᑭᒡᓕᒋᔭᐅᔪᓄᑦ</a:t>
            </a:r>
            <a:r>
              <a:rPr lang="en-ca" sz="1800" b="0" i="0" u="none" baseline="0" dirty="0">
                <a:effectLst/>
                <a:latin typeface="Arial" panose="020B0604020202020204" pitchFamily="34" charset="0"/>
                <a:ea typeface="Yu Mincho" panose="02020400000000000000" pitchFamily="18" charset="-128"/>
              </a:rPr>
              <a:t> </a:t>
            </a:r>
            <a:r>
              <a:rPr lang="en-ca" sz="1800" b="0" i="0" u="none" baseline="0" dirty="0" err="1">
                <a:effectLst/>
                <a:latin typeface="Arial" panose="020B0604020202020204" pitchFamily="34" charset="0"/>
                <a:ea typeface="Yu Mincho" panose="02020400000000000000" pitchFamily="18" charset="-128"/>
              </a:rPr>
              <a:t>ᓈᓴᐅᑎᓂᒃ</a:t>
            </a:r>
            <a:r>
              <a:rPr lang="en-ca" sz="1800" b="0" i="0" u="none" baseline="0" dirty="0">
                <a:effectLst/>
                <a:latin typeface="Arial" panose="020B0604020202020204" pitchFamily="34" charset="0"/>
                <a:ea typeface="Yu Mincho" panose="02020400000000000000" pitchFamily="18" charset="-128"/>
              </a:rPr>
              <a:t>/</a:t>
            </a:r>
            <a:r>
              <a:rPr lang="en-ca" sz="1800" b="0" i="0" u="none" baseline="0" dirty="0" err="1">
                <a:effectLst/>
                <a:latin typeface="Arial" panose="020B0604020202020204" pitchFamily="34" charset="0"/>
                <a:ea typeface="Yu Mincho" panose="02020400000000000000" pitchFamily="18" charset="-128"/>
              </a:rPr>
              <a:t>ᑎᑎᖅᖃᓂᒃ</a:t>
            </a:r>
            <a:r>
              <a:rPr lang="en-ca" sz="1800" b="0" i="0" u="none" baseline="0" dirty="0">
                <a:effectLst/>
                <a:latin typeface="Arial" panose="020B0604020202020204" pitchFamily="34" charset="0"/>
                <a:ea typeface="Yu Mincho" panose="02020400000000000000" pitchFamily="18" charset="-128"/>
              </a:rPr>
              <a:t> </a:t>
            </a:r>
            <a:r>
              <a:rPr lang="en-ca" sz="1800" b="0" i="0" u="none" baseline="0" dirty="0" err="1">
                <a:effectLst/>
                <a:latin typeface="Arial" panose="020B0604020202020204" pitchFamily="34" charset="0"/>
                <a:ea typeface="Yu Mincho" panose="02020400000000000000" pitchFamily="18" charset="-128"/>
              </a:rPr>
              <a:t>ᑲᓇᖕᓇᖓᓂᑦ</a:t>
            </a:r>
            <a:r>
              <a:rPr lang="en-ca" sz="1800" b="0" i="0" u="none" baseline="0" dirty="0">
                <a:effectLst/>
                <a:latin typeface="Arial" panose="020B0604020202020204" pitchFamily="34" charset="0"/>
                <a:ea typeface="Yu Mincho" panose="02020400000000000000" pitchFamily="18" charset="-128"/>
              </a:rPr>
              <a:t> </a:t>
            </a:r>
            <a:r>
              <a:rPr lang="en-ca" sz="1800" b="0" i="0" u="none" baseline="0" dirty="0" err="1">
                <a:effectLst/>
                <a:latin typeface="Arial" panose="020B0604020202020204" pitchFamily="34" charset="0"/>
                <a:ea typeface="Yu Mincho" panose="02020400000000000000" pitchFamily="18" charset="-128"/>
              </a:rPr>
              <a:t>ᑕᓯᕐᔪᐊᑉ</a:t>
            </a:r>
            <a:r>
              <a:rPr lang="en-ca" sz="1800" b="0" i="0" u="none" baseline="0" dirty="0">
                <a:effectLst/>
                <a:latin typeface="Arial" panose="020B0604020202020204" pitchFamily="34" charset="0"/>
                <a:ea typeface="Yu Mincho" panose="02020400000000000000" pitchFamily="18" charset="-128"/>
              </a:rPr>
              <a:t> </a:t>
            </a:r>
            <a:r>
              <a:rPr lang="en-ca" sz="1800" b="0" i="0" u="none" baseline="0" dirty="0" err="1">
                <a:effectLst/>
                <a:latin typeface="Arial" panose="020B0604020202020204" pitchFamily="34" charset="0"/>
                <a:ea typeface="Yu Mincho" panose="02020400000000000000" pitchFamily="18" charset="-128"/>
              </a:rPr>
              <a:t>ᓴᖅᕿᑦᑎᑦᑎᐊᕈᖕᓇᕐᓂᐊᕐᓗᑎᒃ</a:t>
            </a:r>
            <a:r>
              <a:rPr lang="en-ca" sz="1800" b="0" i="0" u="none" baseline="0" dirty="0">
                <a:effectLst/>
                <a:latin typeface="Arial" panose="020B0604020202020204" pitchFamily="34" charset="0"/>
                <a:ea typeface="Yu Mincho" panose="02020400000000000000" pitchFamily="18" charset="-128"/>
              </a:rPr>
              <a:t> </a:t>
            </a:r>
            <a:r>
              <a:rPr lang="en-ca" sz="1800" b="0" i="0" u="none" baseline="0" dirty="0" err="1">
                <a:effectLst/>
                <a:latin typeface="Arial" panose="020B0604020202020204" pitchFamily="34" charset="0"/>
                <a:ea typeface="Yu Mincho" panose="02020400000000000000" pitchFamily="18" charset="-128"/>
              </a:rPr>
              <a:t>ᑲᓇᖕᓇᖓᓂᑦ</a:t>
            </a:r>
            <a:r>
              <a:rPr lang="en-ca" sz="1800" b="0" i="0" u="none" baseline="0" dirty="0">
                <a:effectLst/>
                <a:latin typeface="Arial" panose="020B0604020202020204" pitchFamily="34" charset="0"/>
                <a:ea typeface="Yu Mincho" panose="02020400000000000000" pitchFamily="18" charset="-128"/>
              </a:rPr>
              <a:t> </a:t>
            </a:r>
            <a:r>
              <a:rPr lang="en-ca" sz="1800" b="0" i="0" u="none" baseline="0" dirty="0" err="1">
                <a:effectLst/>
                <a:latin typeface="Arial" panose="020B0604020202020204" pitchFamily="34" charset="0"/>
                <a:ea typeface="Yu Mincho" panose="02020400000000000000" pitchFamily="18" charset="-128"/>
              </a:rPr>
              <a:t>ᐃᒪᕐᒥᑦ</a:t>
            </a:r>
            <a:r>
              <a:rPr lang="en-ca" sz="1800" b="0" i="0" u="none" baseline="0" dirty="0">
                <a:effectLst/>
                <a:latin typeface="Arial" panose="020B0604020202020204" pitchFamily="34" charset="0"/>
                <a:ea typeface="Yu Mincho" panose="02020400000000000000" pitchFamily="18" charset="-128"/>
              </a:rPr>
              <a:t> </a:t>
            </a:r>
            <a:r>
              <a:rPr lang="en-ca" sz="1800" b="0" i="0" u="none" baseline="0" dirty="0" err="1">
                <a:effectLst/>
                <a:latin typeface="Arial" panose="020B0604020202020204" pitchFamily="34" charset="0"/>
                <a:ea typeface="Yu Mincho" panose="02020400000000000000" pitchFamily="18" charset="-128"/>
              </a:rPr>
              <a:t>ᐱᔪᓂᒃ</a:t>
            </a:r>
            <a:r>
              <a:rPr lang="en-ca" sz="1800" b="0" i="0" u="none" baseline="0" dirty="0">
                <a:effectLst/>
                <a:latin typeface="Arial" panose="020B0604020202020204" pitchFamily="34" charset="0"/>
                <a:ea typeface="Yu Mincho" panose="02020400000000000000" pitchFamily="18" charset="-128"/>
              </a:rPr>
              <a:t> ‘</a:t>
            </a:r>
            <a:r>
              <a:rPr lang="en-ca" sz="1800" b="0" i="0" u="none" baseline="0" dirty="0" err="1">
                <a:effectLst/>
                <a:latin typeface="Arial" panose="020B0604020202020204" pitchFamily="34" charset="0"/>
                <a:ea typeface="Yu Mincho" panose="02020400000000000000" pitchFamily="18" charset="-128"/>
              </a:rPr>
              <a:t>ᓈᒻᒪᒃᑐᓂᒃ</a:t>
            </a:r>
            <a:r>
              <a:rPr lang="en-ca" sz="1800" b="0" i="0" u="none" baseline="0" dirty="0">
                <a:effectLst/>
                <a:latin typeface="Arial" panose="020B0604020202020204" pitchFamily="34" charset="0"/>
                <a:ea typeface="Yu Mincho" panose="02020400000000000000" pitchFamily="18" charset="-128"/>
              </a:rPr>
              <a:t> </a:t>
            </a:r>
            <a:r>
              <a:rPr lang="en-ca" sz="1800" b="0" i="0" u="none" baseline="0" dirty="0" err="1">
                <a:effectLst/>
                <a:latin typeface="Arial" panose="020B0604020202020204" pitchFamily="34" charset="0"/>
                <a:ea typeface="Yu Mincho" panose="02020400000000000000" pitchFamily="18" charset="-128"/>
              </a:rPr>
              <a:t>ᐊᑐᖅᐸᒃᑐᒥᒃ</a:t>
            </a:r>
            <a:r>
              <a:rPr lang="en-ca" sz="1800" b="0" i="0" u="none" baseline="0" dirty="0">
                <a:effectLst/>
                <a:latin typeface="Arial" panose="020B0604020202020204" pitchFamily="34" charset="0"/>
                <a:ea typeface="Yu Mincho" panose="02020400000000000000" pitchFamily="18" charset="-128"/>
              </a:rPr>
              <a:t>’. </a:t>
            </a:r>
            <a:r>
              <a:rPr lang="en-ca" sz="1800" b="0" i="0" u="none" baseline="0" dirty="0" err="1">
                <a:effectLst/>
                <a:latin typeface="Arial" panose="020B0604020202020204" pitchFamily="34" charset="0"/>
                <a:ea typeface="Yu Mincho" panose="02020400000000000000" pitchFamily="18" charset="-128"/>
              </a:rPr>
              <a:t>ᑲᓇᖕᓇᖓᓂᑦ</a:t>
            </a:r>
            <a:r>
              <a:rPr lang="en-ca" sz="1800" b="0" i="0" u="none" baseline="0" dirty="0">
                <a:effectLst/>
                <a:latin typeface="Arial" panose="020B0604020202020204" pitchFamily="34" charset="0"/>
                <a:ea typeface="Yu Mincho" panose="02020400000000000000" pitchFamily="18" charset="-128"/>
              </a:rPr>
              <a:t> </a:t>
            </a:r>
            <a:r>
              <a:rPr lang="en-ca" sz="1800" b="0" i="0" u="none" baseline="0" dirty="0" err="1">
                <a:effectLst/>
                <a:latin typeface="Arial" panose="020B0604020202020204" pitchFamily="34" charset="0"/>
                <a:ea typeface="Yu Mincho" panose="02020400000000000000" pitchFamily="18" charset="-128"/>
              </a:rPr>
              <a:t>ᐃᒪᕐᒥᑦ</a:t>
            </a:r>
            <a:r>
              <a:rPr lang="en-ca" sz="1800" b="0" i="0" u="none" baseline="0" dirty="0">
                <a:effectLst/>
                <a:latin typeface="Arial" panose="020B0604020202020204" pitchFamily="34" charset="0"/>
                <a:ea typeface="Yu Mincho" panose="02020400000000000000" pitchFamily="18" charset="-128"/>
              </a:rPr>
              <a:t> </a:t>
            </a:r>
            <a:r>
              <a:rPr lang="en-ca" sz="1800" b="0" i="0" u="none" baseline="0" dirty="0" err="1">
                <a:effectLst/>
                <a:latin typeface="Arial" panose="020B0604020202020204" pitchFamily="34" charset="0"/>
                <a:ea typeface="Yu Mincho" panose="02020400000000000000" pitchFamily="18" charset="-128"/>
              </a:rPr>
              <a:t>ᐱᔪᓂᒃ</a:t>
            </a:r>
            <a:r>
              <a:rPr lang="en-ca" sz="1800" b="0" i="0" u="none" baseline="0" dirty="0">
                <a:effectLst/>
                <a:latin typeface="Arial" panose="020B0604020202020204" pitchFamily="34" charset="0"/>
                <a:ea typeface="Yu Mincho" panose="02020400000000000000" pitchFamily="18" charset="-128"/>
              </a:rPr>
              <a:t> ‘</a:t>
            </a:r>
            <a:r>
              <a:rPr lang="en-ca" sz="1800" b="0" i="0" u="none" baseline="0" dirty="0" err="1">
                <a:effectLst/>
                <a:latin typeface="Arial" panose="020B0604020202020204" pitchFamily="34" charset="0"/>
                <a:ea typeface="Yu Mincho" panose="02020400000000000000" pitchFamily="18" charset="-128"/>
              </a:rPr>
              <a:t>ᓈᒻᒪᒃᑐᑦ</a:t>
            </a:r>
            <a:r>
              <a:rPr lang="en-ca" sz="1800" b="0" i="0" u="none" baseline="0" dirty="0">
                <a:effectLst/>
                <a:latin typeface="Arial" panose="020B0604020202020204" pitchFamily="34" charset="0"/>
                <a:ea typeface="Yu Mincho" panose="02020400000000000000" pitchFamily="18" charset="-128"/>
              </a:rPr>
              <a:t> </a:t>
            </a:r>
            <a:r>
              <a:rPr lang="en-ca" sz="1800" b="0" i="0" u="none" baseline="0" dirty="0" err="1">
                <a:effectLst/>
                <a:latin typeface="Arial" panose="020B0604020202020204" pitchFamily="34" charset="0"/>
                <a:ea typeface="Yu Mincho" panose="02020400000000000000" pitchFamily="18" charset="-128"/>
              </a:rPr>
              <a:t>ᐊᑐᖅᑐᑦ</a:t>
            </a:r>
            <a:r>
              <a:rPr lang="en-ca" sz="1800" b="0" i="0" u="none" baseline="0" dirty="0">
                <a:effectLst/>
                <a:latin typeface="Arial" panose="020B0604020202020204" pitchFamily="34" charset="0"/>
                <a:ea typeface="Yu Mincho" panose="02020400000000000000" pitchFamily="18" charset="-128"/>
              </a:rPr>
              <a:t>’ </a:t>
            </a:r>
            <a:r>
              <a:rPr lang="en-ca" sz="1800" b="0" i="0" u="none" baseline="0" dirty="0" err="1">
                <a:effectLst/>
                <a:latin typeface="Arial" panose="020B0604020202020204" pitchFamily="34" charset="0"/>
                <a:ea typeface="Yu Mincho" panose="02020400000000000000" pitchFamily="18" charset="-128"/>
              </a:rPr>
              <a:t>ᐱᔭᐅᔭᕆᐊᖃᖅᑐᖅ</a:t>
            </a:r>
            <a:r>
              <a:rPr lang="en-ca" sz="1800" b="0" i="0" u="none" baseline="0" dirty="0">
                <a:effectLst/>
                <a:latin typeface="Arial" panose="020B0604020202020204" pitchFamily="34" charset="0"/>
                <a:ea typeface="Yu Mincho" panose="02020400000000000000" pitchFamily="18" charset="-128"/>
              </a:rPr>
              <a:t> </a:t>
            </a:r>
            <a:r>
              <a:rPr lang="en-ca" sz="1800" b="0" i="0" u="none" baseline="0" dirty="0" err="1">
                <a:effectLst/>
                <a:latin typeface="Arial" panose="020B0604020202020204" pitchFamily="34" charset="0"/>
                <a:ea typeface="Yu Mincho" panose="02020400000000000000" pitchFamily="18" charset="-128"/>
              </a:rPr>
              <a:t>ᕿᒥᕐᕈᓂᐊᕐᓗᒋᑦ</a:t>
            </a:r>
            <a:r>
              <a:rPr lang="en-ca" sz="1800" b="0" i="0" u="none" baseline="0" dirty="0">
                <a:effectLst/>
                <a:latin typeface="Arial" panose="020B0604020202020204" pitchFamily="34" charset="0"/>
                <a:ea typeface="Yu Mincho" panose="02020400000000000000" pitchFamily="18" charset="-128"/>
              </a:rPr>
              <a:t> </a:t>
            </a:r>
            <a:r>
              <a:rPr lang="en-ca" sz="1800" b="0" i="0" u="none" baseline="0" dirty="0" err="1">
                <a:effectLst/>
                <a:latin typeface="Arial" panose="020B0604020202020204" pitchFamily="34" charset="0"/>
                <a:ea typeface="Yu Mincho" panose="02020400000000000000" pitchFamily="18" charset="-128"/>
              </a:rPr>
              <a:t>ᐱᓕᕆᐊᕐᒥᑦ</a:t>
            </a:r>
            <a:r>
              <a:rPr lang="en-ca" sz="1800" b="0" i="0" u="none" baseline="0" dirty="0">
                <a:effectLst/>
                <a:latin typeface="Arial" panose="020B0604020202020204" pitchFamily="34" charset="0"/>
                <a:ea typeface="Yu Mincho" panose="02020400000000000000" pitchFamily="18" charset="-128"/>
              </a:rPr>
              <a:t> </a:t>
            </a:r>
            <a:r>
              <a:rPr lang="en-ca" sz="1800" b="0" i="0" u="none" baseline="0" dirty="0" err="1">
                <a:effectLst/>
                <a:latin typeface="Arial" panose="020B0604020202020204" pitchFamily="34" charset="0"/>
                <a:ea typeface="Yu Mincho" panose="02020400000000000000" pitchFamily="18" charset="-128"/>
              </a:rPr>
              <a:t>ᖃᓄᐃᖓᓕᖅᑎᑦᑎᓂᐅᔪᑦ</a:t>
            </a:r>
            <a:r>
              <a:rPr lang="en-ca" sz="1800" b="0" i="0" u="none" baseline="0" dirty="0">
                <a:effectLst/>
                <a:latin typeface="Arial" panose="020B0604020202020204" pitchFamily="34" charset="0"/>
                <a:ea typeface="Yu Mincho" panose="02020400000000000000" pitchFamily="18" charset="-128"/>
              </a:rPr>
              <a:t> </a:t>
            </a:r>
            <a:r>
              <a:rPr lang="en-ca" sz="1800" b="0" i="0" u="none" baseline="0" dirty="0" err="1">
                <a:effectLst/>
                <a:latin typeface="Arial" panose="020B0604020202020204" pitchFamily="34" charset="0"/>
                <a:ea typeface="Yu Mincho" panose="02020400000000000000" pitchFamily="18" charset="-128"/>
              </a:rPr>
              <a:t>ᐃᒪᕐᒥᐅᑕᓂᒃ</a:t>
            </a:r>
            <a:r>
              <a:rPr lang="en-ca" sz="1800" b="0" i="0" u="none" baseline="0" dirty="0">
                <a:effectLst/>
                <a:latin typeface="Arial" panose="020B0604020202020204" pitchFamily="34" charset="0"/>
                <a:ea typeface="Yu Mincho" panose="02020400000000000000" pitchFamily="18" charset="-128"/>
              </a:rPr>
              <a:t> </a:t>
            </a:r>
            <a:r>
              <a:rPr lang="en-ca" sz="1800" b="0" i="0" u="none" baseline="0" dirty="0" err="1">
                <a:effectLst/>
                <a:latin typeface="Arial" panose="020B0604020202020204" pitchFamily="34" charset="0"/>
                <a:ea typeface="Yu Mincho" panose="02020400000000000000" pitchFamily="18" charset="-128"/>
              </a:rPr>
              <a:t>ᖃᓄᐃᖓᓕᖅᑎᑦᑎᓂᐅᔪᓂᒃ</a:t>
            </a:r>
            <a:r>
              <a:rPr lang="en-ca" sz="1800" b="0" i="0" u="none" baseline="0" dirty="0">
                <a:effectLst/>
                <a:latin typeface="Arial" panose="020B0604020202020204" pitchFamily="34" charset="0"/>
                <a:ea typeface="Yu Mincho" panose="02020400000000000000" pitchFamily="18" charset="-128"/>
              </a:rPr>
              <a:t> </a:t>
            </a:r>
            <a:r>
              <a:rPr lang="en-ca" sz="1800" b="0" i="0" u="none" baseline="0" dirty="0" err="1">
                <a:effectLst/>
                <a:latin typeface="Arial" panose="020B0604020202020204" pitchFamily="34" charset="0"/>
                <a:ea typeface="Yu Mincho" panose="02020400000000000000" pitchFamily="18" charset="-128"/>
              </a:rPr>
              <a:t>ᖃᐅᔨᓴᐃᓂᕐᒧᑦ</a:t>
            </a:r>
            <a:r>
              <a:rPr lang="en-ca" sz="1800" b="0" i="0" u="none" baseline="0" dirty="0">
                <a:effectLst/>
                <a:latin typeface="Arial" panose="020B0604020202020204" pitchFamily="34" charset="0"/>
                <a:ea typeface="Yu Mincho" panose="02020400000000000000" pitchFamily="18" charset="-128"/>
              </a:rPr>
              <a:t> </a:t>
            </a:r>
            <a:r>
              <a:rPr lang="en-ca" sz="1800" b="0" i="0" u="none" baseline="0" dirty="0" err="1">
                <a:effectLst/>
                <a:latin typeface="Arial" panose="020B0604020202020204" pitchFamily="34" charset="0"/>
                <a:ea typeface="Yu Mincho" panose="02020400000000000000" pitchFamily="18" charset="-128"/>
              </a:rPr>
              <a:t>ᑐᕌᖓᔪᖓᓂᑦ</a:t>
            </a:r>
            <a:endParaRPr lang="en-US" dirty="0"/>
          </a:p>
        </p:txBody>
      </p:sp>
    </p:spTree>
    <p:extLst>
      <p:ext uri="{BB962C8B-B14F-4D97-AF65-F5344CB8AC3E}">
        <p14:creationId xmlns:p14="http://schemas.microsoft.com/office/powerpoint/2010/main" val="2294741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4428"/>
            <a:ext cx="9144000" cy="792088"/>
          </a:xfrm>
        </p:spPr>
        <p:txBody>
          <a:bodyPr/>
          <a:lstStyle/>
          <a:p>
            <a:pPr algn="ctr"/>
            <a:r>
              <a:rPr lang="en-US" sz="1800"/>
              <a:t>ECCC-TRC-19: </a:t>
            </a:r>
            <a:r>
              <a:rPr lang="en-CA" sz="1800" b="1">
                <a:effectLst/>
                <a:latin typeface="Arial" panose="020B0604020202020204" pitchFamily="34" charset="0"/>
                <a:ea typeface="Calibri" panose="020F0502020204030204" pitchFamily="34" charset="0"/>
                <a:cs typeface="Times New Roman" panose="02020603050405020304" pitchFamily="18" charset="0"/>
              </a:rPr>
              <a:t>Closure criteria for surface water quality (Interim Closure and Reclamation Plan)  </a:t>
            </a:r>
            <a:br>
              <a:rPr lang="en-US" sz="1800">
                <a:effectLst/>
                <a:latin typeface="Calibri" panose="020F0502020204030204" pitchFamily="34" charset="0"/>
                <a:ea typeface="Calibri" panose="020F0502020204030204" pitchFamily="34" charset="0"/>
                <a:cs typeface="Times New Roman" panose="02020603050405020304" pitchFamily="18" charset="0"/>
              </a:rPr>
            </a:br>
            <a:br>
              <a:rPr lang="en-US" sz="1800">
                <a:effectLst/>
                <a:latin typeface="Calibri" panose="020F0502020204030204" pitchFamily="34" charset="0"/>
                <a:ea typeface="Calibri" panose="020F0502020204030204" pitchFamily="34" charset="0"/>
                <a:cs typeface="Times New Roman" panose="02020603050405020304" pitchFamily="18" charset="0"/>
              </a:rPr>
            </a:br>
            <a:endParaRPr lang="en-CA" sz="1800"/>
          </a:p>
        </p:txBody>
      </p:sp>
      <p:sp>
        <p:nvSpPr>
          <p:cNvPr id="3" name="Content Placeholder 2">
            <a:extLst>
              <a:ext uri="{FF2B5EF4-FFF2-40B4-BE49-F238E27FC236}">
                <a16:creationId xmlns:a16="http://schemas.microsoft.com/office/drawing/2014/main" id="{1F87CB5B-B334-F228-181C-682A9AF9A3CE}"/>
              </a:ext>
            </a:extLst>
          </p:cNvPr>
          <p:cNvSpPr>
            <a:spLocks noGrp="1"/>
          </p:cNvSpPr>
          <p:nvPr>
            <p:ph idx="10"/>
          </p:nvPr>
        </p:nvSpPr>
        <p:spPr>
          <a:xfrm>
            <a:off x="130629" y="1893320"/>
            <a:ext cx="4441369" cy="4217481"/>
          </a:xfrm>
        </p:spPr>
        <p:txBody>
          <a:bodyPr>
            <a:noAutofit/>
          </a:bodyPr>
          <a:lstStyle/>
          <a:p>
            <a:pPr marL="0" marR="0" indent="0" algn="just">
              <a:spcBef>
                <a:spcPts val="0"/>
              </a:spcBef>
              <a:spcAft>
                <a:spcPts val="0"/>
              </a:spcAft>
              <a:buNone/>
            </a:pPr>
            <a:r>
              <a:rPr lang="en-CA" sz="1800" dirty="0">
                <a:effectLst/>
                <a:latin typeface="Arial" panose="020B0604020202020204" pitchFamily="34" charset="0"/>
                <a:ea typeface="Yu Mincho" panose="02020400000000000000" pitchFamily="18" charset="-128"/>
                <a:cs typeface="Arial" panose="020B0604020202020204" pitchFamily="34" charset="0"/>
              </a:rPr>
              <a:t>ECCC recommends that the Interim Closure and Reclamation Plan be updated to specify preliminary water quality criteria for closure that will be protective of aquatic life for all waterbodies, since, at closure, waterbodies will all be reconnected to the fish bearing regional surface water system regardless of their Schedule 2 status as tailings impoundment areas.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58D9D8CE-7DCE-68A0-1E1F-2F59175929A6}"/>
              </a:ext>
            </a:extLst>
          </p:cNvPr>
          <p:cNvSpPr txBox="1">
            <a:spLocks/>
          </p:cNvSpPr>
          <p:nvPr/>
        </p:nvSpPr>
        <p:spPr>
          <a:xfrm>
            <a:off x="-1" y="780472"/>
            <a:ext cx="9223513" cy="6554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pPr marL="0" marR="0" algn="ctr">
              <a:spcBef>
                <a:spcPts val="0"/>
              </a:spcBef>
            </a:pPr>
            <a:r>
              <a:rPr lang="en-US" sz="1800" b="1" kern="100">
                <a:effectLst/>
                <a:latin typeface="Gadugi" panose="020B0502040204020203" pitchFamily="34" charset="0"/>
                <a:ea typeface="Gadugi" panose="020B0502040204020203" pitchFamily="34" charset="0"/>
                <a:cs typeface="Times New Roman" panose="02020603050405020304" pitchFamily="18" charset="0"/>
              </a:rPr>
              <a:t>ECCC-TRC-19: </a:t>
            </a:r>
            <a:r>
              <a:rPr lang="iu-Cans-CA" sz="1800" b="1" kern="100">
                <a:effectLst/>
                <a:latin typeface="Gadugi" panose="020B0502040204020203" pitchFamily="34" charset="0"/>
                <a:ea typeface="Gadugi" panose="020B0502040204020203" pitchFamily="34" charset="0"/>
                <a:cs typeface="Gadugi" panose="020B0502040204020203" pitchFamily="34" charset="0"/>
              </a:rPr>
              <a:t>ᐅᒃᑯᐊᖅᑕᐅᑎᓪᓗᒍ</a:t>
            </a:r>
            <a:r>
              <a:rPr lang="iu-Cans-CA" sz="1800" b="1" kern="100">
                <a:effectLst/>
                <a:latin typeface="Gadugi" panose="020B0502040204020203" pitchFamily="34" charset="0"/>
                <a:ea typeface="Gadugi" panose="020B0502040204020203" pitchFamily="34" charset="0"/>
                <a:cs typeface="Times New Roman" panose="02020603050405020304" pitchFamily="18" charset="0"/>
              </a:rPr>
              <a:t> </a:t>
            </a:r>
            <a:r>
              <a:rPr lang="iu-Cans-CA" sz="1800" b="1" kern="100">
                <a:effectLst/>
                <a:latin typeface="Gadugi" panose="020B0502040204020203" pitchFamily="34" charset="0"/>
                <a:ea typeface="Gadugi" panose="020B0502040204020203" pitchFamily="34" charset="0"/>
                <a:cs typeface="Gadugi" panose="020B0502040204020203" pitchFamily="34" charset="0"/>
              </a:rPr>
              <a:t>ᐱᓕᕆᐊᖑᔭᕆᐊᖃᖅᑐᑦ</a:t>
            </a:r>
            <a:r>
              <a:rPr lang="iu-Cans-CA" sz="1800" b="1" kern="100">
                <a:effectLst/>
                <a:latin typeface="Gadugi" panose="020B0502040204020203" pitchFamily="34" charset="0"/>
                <a:ea typeface="Gadugi" panose="020B0502040204020203" pitchFamily="34" charset="0"/>
                <a:cs typeface="Times New Roman" panose="02020603050405020304" pitchFamily="18" charset="0"/>
              </a:rPr>
              <a:t> </a:t>
            </a:r>
            <a:r>
              <a:rPr lang="iu-Cans-CA" sz="1800" b="1" kern="100">
                <a:effectLst/>
                <a:latin typeface="Gadugi" panose="020B0502040204020203" pitchFamily="34" charset="0"/>
                <a:ea typeface="Gadugi" panose="020B0502040204020203" pitchFamily="34" charset="0"/>
                <a:cs typeface="Gadugi" panose="020B0502040204020203" pitchFamily="34" charset="0"/>
              </a:rPr>
              <a:t>ᓄᓇᐅᑉ</a:t>
            </a:r>
            <a:r>
              <a:rPr lang="iu-Cans-CA" sz="1800" b="1" kern="100">
                <a:effectLst/>
                <a:latin typeface="Gadugi" panose="020B0502040204020203" pitchFamily="34" charset="0"/>
                <a:ea typeface="Gadugi" panose="020B0502040204020203" pitchFamily="34" charset="0"/>
                <a:cs typeface="Times New Roman" panose="02020603050405020304" pitchFamily="18" charset="0"/>
              </a:rPr>
              <a:t> </a:t>
            </a:r>
            <a:r>
              <a:rPr lang="iu-Cans-CA" sz="1800" b="1" kern="100">
                <a:effectLst/>
                <a:latin typeface="Gadugi" panose="020B0502040204020203" pitchFamily="34" charset="0"/>
                <a:ea typeface="Gadugi" panose="020B0502040204020203" pitchFamily="34" charset="0"/>
                <a:cs typeface="Gadugi" panose="020B0502040204020203" pitchFamily="34" charset="0"/>
              </a:rPr>
              <a:t>ᖄᖓᓂ</a:t>
            </a:r>
            <a:r>
              <a:rPr lang="iu-Cans-CA" sz="1800" b="1" kern="100">
                <a:effectLst/>
                <a:latin typeface="Gadugi" panose="020B0502040204020203" pitchFamily="34" charset="0"/>
                <a:ea typeface="Gadugi" panose="020B0502040204020203" pitchFamily="34" charset="0"/>
                <a:cs typeface="Times New Roman" panose="02020603050405020304" pitchFamily="18" charset="0"/>
              </a:rPr>
              <a:t> </a:t>
            </a:r>
            <a:r>
              <a:rPr lang="iu-Cans-CA" sz="1800" b="1" kern="100">
                <a:effectLst/>
                <a:latin typeface="Gadugi" panose="020B0502040204020203" pitchFamily="34" charset="0"/>
                <a:ea typeface="Gadugi" panose="020B0502040204020203" pitchFamily="34" charset="0"/>
                <a:cs typeface="Gadugi" panose="020B0502040204020203" pitchFamily="34" charset="0"/>
              </a:rPr>
              <a:t>ᐃᒪᐅᑉ</a:t>
            </a:r>
            <a:r>
              <a:rPr lang="iu-Cans-CA" sz="1800" b="1" kern="100">
                <a:effectLst/>
                <a:latin typeface="Gadugi" panose="020B0502040204020203" pitchFamily="34" charset="0"/>
                <a:ea typeface="Gadugi" panose="020B0502040204020203" pitchFamily="34" charset="0"/>
                <a:cs typeface="Times New Roman" panose="02020603050405020304" pitchFamily="18" charset="0"/>
              </a:rPr>
              <a:t> </a:t>
            </a:r>
            <a:r>
              <a:rPr lang="iu-Cans-CA" sz="1800" b="1" kern="100">
                <a:effectLst/>
                <a:latin typeface="Gadugi" panose="020B0502040204020203" pitchFamily="34" charset="0"/>
                <a:ea typeface="Gadugi" panose="020B0502040204020203" pitchFamily="34" charset="0"/>
                <a:cs typeface="Gadugi" panose="020B0502040204020203" pitchFamily="34" charset="0"/>
              </a:rPr>
              <a:t>ᐱᐅᑦᓯᐊᖅᑑᔭᕆᐊᖃᕐᓂᖓᓄᑦ</a:t>
            </a:r>
            <a:r>
              <a:rPr lang="iu-Cans-CA" sz="1800" b="1" kern="100">
                <a:effectLst/>
                <a:latin typeface="Gadugi" panose="020B0502040204020203" pitchFamily="34" charset="0"/>
                <a:ea typeface="Gadugi" panose="020B0502040204020203" pitchFamily="34" charset="0"/>
                <a:cs typeface="Times New Roman" panose="02020603050405020304" pitchFamily="18" charset="0"/>
              </a:rPr>
              <a:t> (</a:t>
            </a:r>
            <a:r>
              <a:rPr lang="iu-Cans-CA" sz="1800" b="1" kern="100">
                <a:effectLst/>
                <a:latin typeface="Gadugi" panose="020B0502040204020203" pitchFamily="34" charset="0"/>
                <a:ea typeface="Gadugi" panose="020B0502040204020203" pitchFamily="34" charset="0"/>
                <a:cs typeface="Gadugi" panose="020B0502040204020203" pitchFamily="34" charset="0"/>
              </a:rPr>
              <a:t>ᐅᒃᑯᐊᖅᑕᐅᑲᓚᐅᕐᑎᓪᓗᒍ</a:t>
            </a:r>
            <a:r>
              <a:rPr lang="iu-Cans-CA" sz="1800" b="1" kern="100">
                <a:effectLst/>
                <a:latin typeface="Gadugi" panose="020B0502040204020203" pitchFamily="34" charset="0"/>
                <a:ea typeface="Gadugi" panose="020B0502040204020203" pitchFamily="34" charset="0"/>
                <a:cs typeface="Times New Roman" panose="02020603050405020304" pitchFamily="18" charset="0"/>
              </a:rPr>
              <a:t> </a:t>
            </a:r>
            <a:r>
              <a:rPr lang="iu-Cans-CA" sz="1800" b="1" kern="100">
                <a:effectLst/>
                <a:latin typeface="Gadugi" panose="020B0502040204020203" pitchFamily="34" charset="0"/>
                <a:ea typeface="Gadugi" panose="020B0502040204020203" pitchFamily="34" charset="0"/>
                <a:cs typeface="Gadugi" panose="020B0502040204020203" pitchFamily="34" charset="0"/>
              </a:rPr>
              <a:t>ᐊᒻᒪᓗ</a:t>
            </a:r>
            <a:r>
              <a:rPr lang="iu-Cans-CA" sz="1800" b="1" kern="100">
                <a:effectLst/>
                <a:latin typeface="Gadugi" panose="020B0502040204020203" pitchFamily="34" charset="0"/>
                <a:ea typeface="Gadugi" panose="020B0502040204020203" pitchFamily="34" charset="0"/>
                <a:cs typeface="Times New Roman" panose="02020603050405020304" pitchFamily="18" charset="0"/>
              </a:rPr>
              <a:t> </a:t>
            </a:r>
            <a:r>
              <a:rPr lang="iu-Cans-CA" sz="1800" b="1" kern="100">
                <a:effectLst/>
                <a:latin typeface="Gadugi" panose="020B0502040204020203" pitchFamily="34" charset="0"/>
                <a:ea typeface="Gadugi" panose="020B0502040204020203" pitchFamily="34" charset="0"/>
                <a:cs typeface="Gadugi" panose="020B0502040204020203" pitchFamily="34" charset="0"/>
              </a:rPr>
              <a:t>ᓴᑐᖅᑕᐅᓯᒪᓕᕐᓂᐊᕐᓂᖓᓄᑦ</a:t>
            </a:r>
            <a:r>
              <a:rPr lang="iu-Cans-CA" sz="1800" b="1" kern="100">
                <a:effectLst/>
                <a:latin typeface="Gadugi" panose="020B0502040204020203" pitchFamily="34" charset="0"/>
                <a:ea typeface="Gadugi" panose="020B0502040204020203" pitchFamily="34" charset="0"/>
                <a:cs typeface="Times New Roman" panose="02020603050405020304" pitchFamily="18" charset="0"/>
              </a:rPr>
              <a:t> </a:t>
            </a:r>
            <a:r>
              <a:rPr lang="iu-Cans-CA" sz="1800" b="1" kern="100">
                <a:effectLst/>
                <a:latin typeface="Gadugi" panose="020B0502040204020203" pitchFamily="34" charset="0"/>
                <a:ea typeface="Gadugi" panose="020B0502040204020203" pitchFamily="34" charset="0"/>
                <a:cs typeface="Gadugi" panose="020B0502040204020203" pitchFamily="34" charset="0"/>
              </a:rPr>
              <a:t>ᐸᕐᓇᐅᑎᑦ</a:t>
            </a:r>
            <a:r>
              <a:rPr lang="iu-Cans-CA" sz="1800" b="1" kern="100">
                <a:effectLst/>
                <a:latin typeface="Gadugi" panose="020B0502040204020203" pitchFamily="34" charset="0"/>
                <a:ea typeface="Gadugi" panose="020B0502040204020203" pitchFamily="34" charset="0"/>
                <a:cs typeface="Times New Roman" panose="02020603050405020304" pitchFamily="18" charset="0"/>
              </a:rPr>
              <a:t>)</a:t>
            </a:r>
            <a:endParaRPr lang="en-CA" sz="1800" kern="100">
              <a:effectLst/>
              <a:latin typeface="Gadugi" panose="020B0502040204020203" pitchFamily="34" charset="0"/>
              <a:ea typeface="Gadugi" panose="020B0502040204020203" pitchFamily="34"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7436465F-123C-5E54-1785-6364A41A9FF8}"/>
              </a:ext>
            </a:extLst>
          </p:cNvPr>
          <p:cNvSpPr txBox="1">
            <a:spLocks/>
          </p:cNvSpPr>
          <p:nvPr/>
        </p:nvSpPr>
        <p:spPr>
          <a:xfrm>
            <a:off x="4571998" y="1893320"/>
            <a:ext cx="4332303" cy="28077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spcAft>
                <a:spcPts val="800"/>
              </a:spcAft>
              <a:buNone/>
              <a:tabLst>
                <a:tab pos="457200" algn="l"/>
              </a:tabLst>
            </a:pPr>
            <a:endParaRPr lang="en-US" sz="1600" kern="100" dirty="0">
              <a:highlight>
                <a:srgbClr val="00FFFF"/>
              </a:highlight>
              <a:ea typeface="Calibri" panose="020F0502020204030204" pitchFamily="34" charset="0"/>
            </a:endParaRPr>
          </a:p>
        </p:txBody>
      </p:sp>
      <p:sp>
        <p:nvSpPr>
          <p:cNvPr id="4" name="TextBox 3">
            <a:extLst>
              <a:ext uri="{FF2B5EF4-FFF2-40B4-BE49-F238E27FC236}">
                <a16:creationId xmlns:a16="http://schemas.microsoft.com/office/drawing/2014/main" id="{E994BDAA-D9A6-09C1-BD6D-222BDE9F8FA2}"/>
              </a:ext>
            </a:extLst>
          </p:cNvPr>
          <p:cNvSpPr txBox="1"/>
          <p:nvPr/>
        </p:nvSpPr>
        <p:spPr>
          <a:xfrm>
            <a:off x="4086744" y="6209293"/>
            <a:ext cx="1526380" cy="400110"/>
          </a:xfrm>
          <a:prstGeom prst="rect">
            <a:avLst/>
          </a:prstGeom>
          <a:solidFill>
            <a:schemeClr val="bg1"/>
          </a:solidFill>
        </p:spPr>
        <p:txBody>
          <a:bodyPr wrap="none" rtlCol="0">
            <a:spAutoFit/>
          </a:bodyPr>
          <a:lstStyle/>
          <a:p>
            <a:r>
              <a:rPr lang="iu-Cans-CA" sz="1000">
                <a:latin typeface="Gadugi" panose="020B0502040204020203" pitchFamily="34" charset="0"/>
                <a:ea typeface="Gadugi" panose="020B0502040204020203" pitchFamily="34" charset="0"/>
              </a:rPr>
              <a:t>ᐊᕙᑎᓕᕆᓂᕐᒥᑦ ᐊᒻᒪ ᓯᓚᒥᒃ</a:t>
            </a:r>
          </a:p>
          <a:p>
            <a:r>
              <a:rPr lang="iu-Cans-CA" sz="1000">
                <a:latin typeface="Gadugi" panose="020B0502040204020203" pitchFamily="34" charset="0"/>
                <a:ea typeface="Gadugi" panose="020B0502040204020203" pitchFamily="34" charset="0"/>
              </a:rPr>
              <a:t>ᐊᓯᔾᔨᖅᐸᓪᓕᐊᓂᕐᒧᑦ ᑲᓇᑕᒥ</a:t>
            </a:r>
            <a:endParaRPr lang="en-US" sz="1000">
              <a:latin typeface="Gadugi" panose="020B0502040204020203" pitchFamily="34" charset="0"/>
              <a:ea typeface="Gadugi" panose="020B0502040204020203" pitchFamily="34" charset="0"/>
            </a:endParaRPr>
          </a:p>
        </p:txBody>
      </p:sp>
      <p:sp>
        <p:nvSpPr>
          <p:cNvPr id="9" name="TextBox 8">
            <a:extLst>
              <a:ext uri="{FF2B5EF4-FFF2-40B4-BE49-F238E27FC236}">
                <a16:creationId xmlns:a16="http://schemas.microsoft.com/office/drawing/2014/main" id="{8C5CC2FC-5A6F-2ACC-2118-0551AD4CCCAF}"/>
              </a:ext>
            </a:extLst>
          </p:cNvPr>
          <p:cNvSpPr txBox="1"/>
          <p:nvPr/>
        </p:nvSpPr>
        <p:spPr>
          <a:xfrm>
            <a:off x="4571998" y="1893320"/>
            <a:ext cx="4208476" cy="3416320"/>
          </a:xfrm>
          <a:prstGeom prst="rect">
            <a:avLst/>
          </a:prstGeom>
          <a:noFill/>
        </p:spPr>
        <p:txBody>
          <a:bodyPr wrap="square" rtlCol="0">
            <a:spAutoFit/>
          </a:bodyPr>
          <a:lstStyle/>
          <a:p>
            <a:pPr marL="0" marR="0" indent="0" rtl="0">
              <a:spcBef>
                <a:spcPts val="0"/>
              </a:spcBef>
              <a:spcAft>
                <a:spcPts val="0"/>
              </a:spcAft>
              <a:buNone/>
            </a:pPr>
            <a:r>
              <a:rPr lang="en-ca" sz="1800" b="0" i="0" u="none" baseline="0" dirty="0">
                <a:effectLst/>
                <a:latin typeface="Arial" panose="020B0604020202020204" pitchFamily="34" charset="0"/>
                <a:ea typeface="Yu Mincho" panose="02020400000000000000" pitchFamily="18" charset="-128"/>
                <a:cs typeface="Arial" panose="020B0604020202020204" pitchFamily="34" charset="0"/>
              </a:rPr>
              <a:t>ECCC-</a:t>
            </a:r>
            <a:r>
              <a:rPr lang="en-ca" sz="1800" b="0" i="0" u="none" baseline="0" dirty="0" err="1">
                <a:effectLst/>
                <a:latin typeface="Arial" panose="020B0604020202020204" pitchFamily="34" charset="0"/>
                <a:ea typeface="Yu Mincho" panose="02020400000000000000" pitchFamily="18" charset="-128"/>
                <a:cs typeface="Arial" panose="020B0604020202020204" pitchFamily="34" charset="0"/>
              </a:rPr>
              <a:t>ᑯᑦ</a:t>
            </a:r>
            <a:r>
              <a:rPr lang="en-ca" sz="1800" b="0" i="0" u="none" baseline="0" dirty="0">
                <a:effectLst/>
                <a:latin typeface="Arial" panose="020B0604020202020204" pitchFamily="34" charset="0"/>
                <a:ea typeface="Yu Mincho" panose="02020400000000000000" pitchFamily="18" charset="-128"/>
                <a:cs typeface="Arial" panose="020B0604020202020204" pitchFamily="34" charset="0"/>
              </a:rPr>
              <a:t> </a:t>
            </a:r>
            <a:r>
              <a:rPr lang="en-ca" sz="1800" b="0" i="0" u="none" baseline="0" dirty="0" err="1">
                <a:effectLst/>
                <a:latin typeface="Arial" panose="020B0604020202020204" pitchFamily="34" charset="0"/>
                <a:ea typeface="Yu Mincho" panose="02020400000000000000" pitchFamily="18" charset="-128"/>
                <a:cs typeface="Arial" panose="020B0604020202020204" pitchFamily="34" charset="0"/>
              </a:rPr>
              <a:t>ᐅᒃᑯᐊᕐᓂᕐᒧᑦ</a:t>
            </a:r>
            <a:r>
              <a:rPr lang="en-ca" sz="1800" b="0" i="0" u="none" baseline="0" dirty="0">
                <a:effectLst/>
                <a:latin typeface="Arial" panose="020B0604020202020204" pitchFamily="34" charset="0"/>
                <a:ea typeface="Yu Mincho" panose="02020400000000000000" pitchFamily="18" charset="-128"/>
                <a:cs typeface="Arial" panose="020B0604020202020204" pitchFamily="34" charset="0"/>
              </a:rPr>
              <a:t> </a:t>
            </a:r>
            <a:r>
              <a:rPr lang="en-ca" sz="1800" b="0" i="0" u="none" baseline="0" dirty="0" err="1">
                <a:effectLst/>
                <a:latin typeface="Arial" panose="020B0604020202020204" pitchFamily="34" charset="0"/>
                <a:ea typeface="Yu Mincho" panose="02020400000000000000" pitchFamily="18" charset="-128"/>
                <a:cs typeface="Arial" panose="020B0604020202020204" pitchFamily="34" charset="0"/>
              </a:rPr>
              <a:t>ᐊᒻᒪᓗ</a:t>
            </a:r>
            <a:r>
              <a:rPr lang="en-ca" sz="1800" b="0" i="0" u="none" baseline="0" dirty="0">
                <a:effectLst/>
                <a:latin typeface="Arial" panose="020B0604020202020204" pitchFamily="34" charset="0"/>
                <a:ea typeface="Yu Mincho" panose="02020400000000000000" pitchFamily="18" charset="-128"/>
                <a:cs typeface="Arial" panose="020B0604020202020204" pitchFamily="34" charset="0"/>
              </a:rPr>
              <a:t> </a:t>
            </a:r>
            <a:r>
              <a:rPr lang="en-ca" sz="1800" b="0" i="0" u="none" baseline="0" dirty="0" err="1">
                <a:effectLst/>
                <a:latin typeface="Arial" panose="020B0604020202020204" pitchFamily="34" charset="0"/>
                <a:ea typeface="Yu Mincho" panose="02020400000000000000" pitchFamily="18" charset="-128"/>
                <a:cs typeface="Arial" panose="020B0604020202020204" pitchFamily="34" charset="0"/>
              </a:rPr>
              <a:t>ᐅᑎᖅᑎᑎᕆᓂᕐᒧᑦ</a:t>
            </a:r>
            <a:r>
              <a:rPr lang="en-ca" sz="1800" b="0" i="0" u="none" baseline="0" dirty="0">
                <a:effectLst/>
                <a:latin typeface="Arial" panose="020B0604020202020204" pitchFamily="34" charset="0"/>
                <a:ea typeface="Yu Mincho" panose="02020400000000000000" pitchFamily="18" charset="-128"/>
                <a:cs typeface="Arial" panose="020B0604020202020204" pitchFamily="34" charset="0"/>
              </a:rPr>
              <a:t> </a:t>
            </a:r>
            <a:r>
              <a:rPr lang="en-ca" sz="1800" b="0" i="0" u="none" baseline="0" dirty="0" err="1">
                <a:effectLst/>
                <a:latin typeface="Arial" panose="020B0604020202020204" pitchFamily="34" charset="0"/>
                <a:ea typeface="Yu Mincho" panose="02020400000000000000" pitchFamily="18" charset="-128"/>
                <a:cs typeface="Arial" panose="020B0604020202020204" pitchFamily="34" charset="0"/>
              </a:rPr>
              <a:t>ᐸᕐᓇᐅᑎ</a:t>
            </a:r>
            <a:r>
              <a:rPr lang="en-ca" sz="1800" b="0" i="0" u="none" baseline="0" dirty="0">
                <a:effectLst/>
                <a:latin typeface="Arial" panose="020B0604020202020204" pitchFamily="34" charset="0"/>
                <a:ea typeface="Yu Mincho" panose="02020400000000000000" pitchFamily="18" charset="-128"/>
                <a:cs typeface="Arial" panose="020B0604020202020204" pitchFamily="34" charset="0"/>
              </a:rPr>
              <a:t> </a:t>
            </a:r>
            <a:r>
              <a:rPr lang="en-ca" sz="1800" b="0" i="0" u="none" baseline="0" dirty="0" err="1">
                <a:effectLst/>
                <a:latin typeface="Arial" panose="020B0604020202020204" pitchFamily="34" charset="0"/>
                <a:ea typeface="Yu Mincho" panose="02020400000000000000" pitchFamily="18" charset="-128"/>
                <a:cs typeface="Arial" panose="020B0604020202020204" pitchFamily="34" charset="0"/>
              </a:rPr>
              <a:t>ᓄᑖᙳᖅᑎᖅᑕᐅᖁᔭᖓᑦ</a:t>
            </a:r>
            <a:r>
              <a:rPr lang="en-ca" sz="1800" b="0" i="0" u="none" baseline="0" dirty="0">
                <a:effectLst/>
                <a:latin typeface="Arial" panose="020B0604020202020204" pitchFamily="34" charset="0"/>
                <a:ea typeface="Yu Mincho" panose="02020400000000000000" pitchFamily="18" charset="-128"/>
                <a:cs typeface="Arial" panose="020B0604020202020204" pitchFamily="34" charset="0"/>
              </a:rPr>
              <a:t> </a:t>
            </a:r>
            <a:r>
              <a:rPr lang="en-ca" sz="1800" b="0" i="0" u="none" baseline="0" dirty="0" err="1">
                <a:effectLst/>
                <a:latin typeface="Arial" panose="020B0604020202020204" pitchFamily="34" charset="0"/>
                <a:ea typeface="Yu Mincho" panose="02020400000000000000" pitchFamily="18" charset="-128"/>
                <a:cs typeface="Arial" panose="020B0604020202020204" pitchFamily="34" charset="0"/>
              </a:rPr>
              <a:t>ᐅᖃᖅᓯᒪᓂᐊᕐᓗᒍ</a:t>
            </a:r>
            <a:r>
              <a:rPr lang="en-ca" sz="1800" b="0" i="0" u="none" baseline="0" dirty="0">
                <a:effectLst/>
                <a:latin typeface="Arial" panose="020B0604020202020204" pitchFamily="34" charset="0"/>
                <a:ea typeface="Yu Mincho" panose="02020400000000000000" pitchFamily="18" charset="-128"/>
                <a:cs typeface="Arial" panose="020B0604020202020204" pitchFamily="34" charset="0"/>
              </a:rPr>
              <a:t> </a:t>
            </a:r>
            <a:r>
              <a:rPr lang="en-ca" sz="1800" b="0" i="0" u="none" baseline="0" dirty="0" err="1">
                <a:effectLst/>
                <a:latin typeface="Arial" panose="020B0604020202020204" pitchFamily="34" charset="0"/>
                <a:ea typeface="Yu Mincho" panose="02020400000000000000" pitchFamily="18" charset="-128"/>
                <a:cs typeface="Arial" panose="020B0604020202020204" pitchFamily="34" charset="0"/>
              </a:rPr>
              <a:t>ᓯᕗᓪᓕᐅᔪᑦ</a:t>
            </a:r>
            <a:r>
              <a:rPr lang="en-ca" sz="1800" b="0" i="0" u="none" baseline="0" dirty="0">
                <a:effectLst/>
                <a:latin typeface="Arial" panose="020B0604020202020204" pitchFamily="34" charset="0"/>
                <a:ea typeface="Yu Mincho" panose="02020400000000000000" pitchFamily="18" charset="-128"/>
                <a:cs typeface="Arial" panose="020B0604020202020204" pitchFamily="34" charset="0"/>
              </a:rPr>
              <a:t> </a:t>
            </a:r>
            <a:r>
              <a:rPr lang="en-ca" sz="1800" b="0" i="0" u="none" baseline="0" dirty="0" err="1">
                <a:effectLst/>
                <a:latin typeface="Arial" panose="020B0604020202020204" pitchFamily="34" charset="0"/>
                <a:ea typeface="Yu Mincho" panose="02020400000000000000" pitchFamily="18" charset="-128"/>
                <a:cs typeface="Arial" panose="020B0604020202020204" pitchFamily="34" charset="0"/>
              </a:rPr>
              <a:t>ᐃᒪᐅᑉ</a:t>
            </a:r>
            <a:r>
              <a:rPr lang="en-ca" sz="1800" b="0" i="0" u="none" baseline="0" dirty="0">
                <a:effectLst/>
                <a:latin typeface="Arial" panose="020B0604020202020204" pitchFamily="34" charset="0"/>
                <a:ea typeface="Yu Mincho" panose="02020400000000000000" pitchFamily="18" charset="-128"/>
                <a:cs typeface="Arial" panose="020B0604020202020204" pitchFamily="34" charset="0"/>
              </a:rPr>
              <a:t> </a:t>
            </a:r>
            <a:r>
              <a:rPr lang="en-ca" sz="1800" b="0" i="0" u="none" baseline="0" dirty="0" err="1">
                <a:effectLst/>
                <a:latin typeface="Arial" panose="020B0604020202020204" pitchFamily="34" charset="0"/>
                <a:ea typeface="Yu Mincho" panose="02020400000000000000" pitchFamily="18" charset="-128"/>
                <a:cs typeface="Arial" panose="020B0604020202020204" pitchFamily="34" charset="0"/>
              </a:rPr>
              <a:t>ᖃᓄᐃᓐᓂᖓᓄᑦ</a:t>
            </a:r>
            <a:r>
              <a:rPr lang="en-ca" sz="1800" b="0" i="0" u="none" baseline="0" dirty="0">
                <a:effectLst/>
                <a:latin typeface="Arial" panose="020B0604020202020204" pitchFamily="34" charset="0"/>
                <a:ea typeface="Yu Mincho" panose="02020400000000000000" pitchFamily="18" charset="-128"/>
                <a:cs typeface="Arial" panose="020B0604020202020204" pitchFamily="34" charset="0"/>
              </a:rPr>
              <a:t> </a:t>
            </a:r>
            <a:r>
              <a:rPr lang="en-ca" sz="1800" b="0" i="0" u="none" baseline="0" dirty="0" err="1">
                <a:effectLst/>
                <a:latin typeface="Arial" panose="020B0604020202020204" pitchFamily="34" charset="0"/>
                <a:ea typeface="Yu Mincho" panose="02020400000000000000" pitchFamily="18" charset="-128"/>
                <a:cs typeface="Arial" panose="020B0604020202020204" pitchFamily="34" charset="0"/>
              </a:rPr>
              <a:t>ᐊᑐᖅᑕᐅᔪᑦ</a:t>
            </a:r>
            <a:r>
              <a:rPr lang="en-ca" sz="1800" b="0" i="0" u="none" baseline="0" dirty="0">
                <a:effectLst/>
                <a:latin typeface="Arial" panose="020B0604020202020204" pitchFamily="34" charset="0"/>
                <a:ea typeface="Yu Mincho" panose="02020400000000000000" pitchFamily="18" charset="-128"/>
                <a:cs typeface="Arial" panose="020B0604020202020204" pitchFamily="34" charset="0"/>
              </a:rPr>
              <a:t> </a:t>
            </a:r>
            <a:r>
              <a:rPr lang="en-ca" sz="1800" b="0" i="0" u="none" baseline="0" dirty="0" err="1">
                <a:effectLst/>
                <a:latin typeface="Arial" panose="020B0604020202020204" pitchFamily="34" charset="0"/>
                <a:ea typeface="Yu Mincho" panose="02020400000000000000" pitchFamily="18" charset="-128"/>
                <a:cs typeface="Arial" panose="020B0604020202020204" pitchFamily="34" charset="0"/>
              </a:rPr>
              <a:t>ᐅᔭᕋᒃᑕᕆᐊᖅ</a:t>
            </a:r>
            <a:r>
              <a:rPr lang="en-ca" sz="1800" b="0" i="0" u="none" baseline="0" dirty="0">
                <a:effectLst/>
                <a:latin typeface="Arial" panose="020B0604020202020204" pitchFamily="34" charset="0"/>
                <a:ea typeface="Yu Mincho" panose="02020400000000000000" pitchFamily="18" charset="-128"/>
                <a:cs typeface="Arial" panose="020B0604020202020204" pitchFamily="34" charset="0"/>
              </a:rPr>
              <a:t> </a:t>
            </a:r>
            <a:r>
              <a:rPr lang="en-ca" sz="1800" b="0" i="0" u="none" baseline="0" dirty="0" err="1">
                <a:effectLst/>
                <a:latin typeface="Arial" panose="020B0604020202020204" pitchFamily="34" charset="0"/>
                <a:ea typeface="Yu Mincho" panose="02020400000000000000" pitchFamily="18" charset="-128"/>
                <a:cs typeface="Arial" panose="020B0604020202020204" pitchFamily="34" charset="0"/>
              </a:rPr>
              <a:t>ᐅᒃᑯᐊᖅᑕᐅᓂᖓᓄᑦ</a:t>
            </a:r>
            <a:r>
              <a:rPr lang="en-ca" sz="1800" b="0" i="0" u="none" baseline="0" dirty="0">
                <a:effectLst/>
                <a:latin typeface="Arial" panose="020B0604020202020204" pitchFamily="34" charset="0"/>
                <a:ea typeface="Yu Mincho" panose="02020400000000000000" pitchFamily="18" charset="-128"/>
                <a:cs typeface="Arial" panose="020B0604020202020204" pitchFamily="34" charset="0"/>
              </a:rPr>
              <a:t> </a:t>
            </a:r>
            <a:r>
              <a:rPr lang="en-ca" sz="1800" b="0" i="0" u="none" baseline="0" dirty="0" err="1">
                <a:effectLst/>
                <a:latin typeface="Arial" panose="020B0604020202020204" pitchFamily="34" charset="0"/>
                <a:ea typeface="Yu Mincho" panose="02020400000000000000" pitchFamily="18" charset="-128"/>
                <a:cs typeface="Arial" panose="020B0604020202020204" pitchFamily="34" charset="0"/>
              </a:rPr>
              <a:t>ᒥᐊᓂᖅᓯᓂᐊᕐᓗᓂ</a:t>
            </a:r>
            <a:r>
              <a:rPr lang="en-ca" sz="1800" b="0" i="0" u="none" baseline="0" dirty="0">
                <a:effectLst/>
                <a:latin typeface="Arial" panose="020B0604020202020204" pitchFamily="34" charset="0"/>
                <a:ea typeface="Yu Mincho" panose="02020400000000000000" pitchFamily="18" charset="-128"/>
                <a:cs typeface="Arial" panose="020B0604020202020204" pitchFamily="34" charset="0"/>
              </a:rPr>
              <a:t> </a:t>
            </a:r>
            <a:r>
              <a:rPr lang="en-ca" sz="1800" b="0" i="0" u="none" baseline="0" dirty="0" err="1">
                <a:effectLst/>
                <a:latin typeface="Arial" panose="020B0604020202020204" pitchFamily="34" charset="0"/>
                <a:ea typeface="Yu Mincho" panose="02020400000000000000" pitchFamily="18" charset="-128"/>
                <a:cs typeface="Arial" panose="020B0604020202020204" pitchFamily="34" charset="0"/>
              </a:rPr>
              <a:t>ᐃᒪᕐᒥᐅᑕᓂᒃ</a:t>
            </a:r>
            <a:r>
              <a:rPr lang="en-ca" sz="1800" b="0" i="0" u="none" baseline="0" dirty="0">
                <a:effectLst/>
                <a:latin typeface="Arial" panose="020B0604020202020204" pitchFamily="34" charset="0"/>
                <a:ea typeface="Yu Mincho" panose="02020400000000000000" pitchFamily="18" charset="-128"/>
                <a:cs typeface="Arial" panose="020B0604020202020204" pitchFamily="34" charset="0"/>
              </a:rPr>
              <a:t> </a:t>
            </a:r>
            <a:r>
              <a:rPr lang="en-ca" sz="1800" b="0" i="0" u="none" baseline="0" dirty="0" err="1">
                <a:effectLst/>
                <a:latin typeface="Arial" panose="020B0604020202020204" pitchFamily="34" charset="0"/>
                <a:ea typeface="Yu Mincho" panose="02020400000000000000" pitchFamily="18" charset="-128"/>
                <a:cs typeface="Arial" panose="020B0604020202020204" pitchFamily="34" charset="0"/>
              </a:rPr>
              <a:t>ᐆᒪᔪᓂᑦ</a:t>
            </a:r>
            <a:r>
              <a:rPr lang="en-ca" sz="1800" b="0" i="0" u="none" baseline="0" dirty="0">
                <a:effectLst/>
                <a:latin typeface="Arial" panose="020B0604020202020204" pitchFamily="34" charset="0"/>
                <a:ea typeface="Yu Mincho" panose="02020400000000000000" pitchFamily="18" charset="-128"/>
                <a:cs typeface="Arial" panose="020B0604020202020204" pitchFamily="34" charset="0"/>
              </a:rPr>
              <a:t> </a:t>
            </a:r>
            <a:r>
              <a:rPr lang="en-ca" sz="1800" b="0" i="0" u="none" baseline="0" dirty="0" err="1">
                <a:effectLst/>
                <a:latin typeface="Arial" panose="020B0604020202020204" pitchFamily="34" charset="0"/>
                <a:ea typeface="Yu Mincho" panose="02020400000000000000" pitchFamily="18" charset="-128"/>
                <a:cs typeface="Arial" panose="020B0604020202020204" pitchFamily="34" charset="0"/>
              </a:rPr>
              <a:t>ᐃᒪᖃᖅᑐᓗᒃᑖᓂᑦ</a:t>
            </a:r>
            <a:r>
              <a:rPr lang="en-ca" sz="1800" b="0" i="0" u="none" baseline="0" dirty="0">
                <a:effectLst/>
                <a:latin typeface="Arial" panose="020B0604020202020204" pitchFamily="34" charset="0"/>
                <a:ea typeface="Yu Mincho" panose="02020400000000000000" pitchFamily="18" charset="-128"/>
                <a:cs typeface="Arial" panose="020B0604020202020204" pitchFamily="34" charset="0"/>
              </a:rPr>
              <a:t>, </a:t>
            </a:r>
            <a:r>
              <a:rPr lang="en-ca" sz="1800" b="0" i="0" u="none" baseline="0" dirty="0" err="1">
                <a:effectLst/>
                <a:latin typeface="Arial" panose="020B0604020202020204" pitchFamily="34" charset="0"/>
                <a:ea typeface="Yu Mincho" panose="02020400000000000000" pitchFamily="18" charset="-128"/>
                <a:cs typeface="Arial" panose="020B0604020202020204" pitchFamily="34" charset="0"/>
              </a:rPr>
              <a:t>ᐅᒃᑯᐊᖅᑕᐅᑎᓪᓗᒍ</a:t>
            </a:r>
            <a:r>
              <a:rPr lang="en-ca" sz="1800" b="0" i="0" u="none" baseline="0" dirty="0">
                <a:effectLst/>
                <a:latin typeface="Arial" panose="020B0604020202020204" pitchFamily="34" charset="0"/>
                <a:ea typeface="Yu Mincho" panose="02020400000000000000" pitchFamily="18" charset="-128"/>
                <a:cs typeface="Arial" panose="020B0604020202020204" pitchFamily="34" charset="0"/>
              </a:rPr>
              <a:t> </a:t>
            </a:r>
            <a:r>
              <a:rPr lang="en-ca" sz="1800" b="0" i="0" u="none" baseline="0" dirty="0" err="1">
                <a:effectLst/>
                <a:latin typeface="Arial" panose="020B0604020202020204" pitchFamily="34" charset="0"/>
                <a:ea typeface="Yu Mincho" panose="02020400000000000000" pitchFamily="18" charset="-128"/>
                <a:cs typeface="Arial" panose="020B0604020202020204" pitchFamily="34" charset="0"/>
              </a:rPr>
              <a:t>ᐅᔭᕋᒃᑕᕆᐊᖅ</a:t>
            </a:r>
            <a:r>
              <a:rPr lang="en-ca" sz="1800" b="0" i="0" u="none" baseline="0" dirty="0">
                <a:effectLst/>
                <a:latin typeface="Arial" panose="020B0604020202020204" pitchFamily="34" charset="0"/>
                <a:ea typeface="Yu Mincho" panose="02020400000000000000" pitchFamily="18" charset="-128"/>
                <a:cs typeface="Arial" panose="020B0604020202020204" pitchFamily="34" charset="0"/>
              </a:rPr>
              <a:t>, </a:t>
            </a:r>
            <a:r>
              <a:rPr lang="en-ca" sz="1800" b="0" i="0" u="none" baseline="0" dirty="0" err="1">
                <a:effectLst/>
                <a:latin typeface="Arial" panose="020B0604020202020204" pitchFamily="34" charset="0"/>
                <a:ea typeface="Yu Mincho" panose="02020400000000000000" pitchFamily="18" charset="-128"/>
                <a:cs typeface="Arial" panose="020B0604020202020204" pitchFamily="34" charset="0"/>
              </a:rPr>
              <a:t>ᐃᒪᖃᕐᓃᑦ</a:t>
            </a:r>
            <a:r>
              <a:rPr lang="en-ca" sz="1800" b="0" i="0" u="none" baseline="0" dirty="0">
                <a:effectLst/>
                <a:latin typeface="Arial" panose="020B0604020202020204" pitchFamily="34" charset="0"/>
                <a:ea typeface="Yu Mincho" panose="02020400000000000000" pitchFamily="18" charset="-128"/>
                <a:cs typeface="Arial" panose="020B0604020202020204" pitchFamily="34" charset="0"/>
              </a:rPr>
              <a:t> </a:t>
            </a:r>
            <a:r>
              <a:rPr lang="en-ca" sz="1800" b="0" i="0" u="none" baseline="0" dirty="0" err="1">
                <a:effectLst/>
                <a:latin typeface="Arial" panose="020B0604020202020204" pitchFamily="34" charset="0"/>
                <a:ea typeface="Yu Mincho" panose="02020400000000000000" pitchFamily="18" charset="-128"/>
                <a:cs typeface="Arial" panose="020B0604020202020204" pitchFamily="34" charset="0"/>
              </a:rPr>
              <a:t>ᑲᑎᑎᑕᐅᒃᑲᓐᓂᕐᓂᐊᕐᒪᑕ</a:t>
            </a:r>
            <a:r>
              <a:rPr lang="en-ca" sz="1800" b="0" i="0" u="none" baseline="0" dirty="0">
                <a:effectLst/>
                <a:latin typeface="Arial" panose="020B0604020202020204" pitchFamily="34" charset="0"/>
                <a:ea typeface="Yu Mincho" panose="02020400000000000000" pitchFamily="18" charset="-128"/>
                <a:cs typeface="Arial" panose="020B0604020202020204" pitchFamily="34" charset="0"/>
              </a:rPr>
              <a:t> </a:t>
            </a:r>
            <a:r>
              <a:rPr lang="en-ca" sz="1800" b="0" i="0" u="none" baseline="0" dirty="0" err="1">
                <a:effectLst/>
                <a:latin typeface="Arial" panose="020B0604020202020204" pitchFamily="34" charset="0"/>
                <a:ea typeface="Yu Mincho" panose="02020400000000000000" pitchFamily="18" charset="-128"/>
                <a:cs typeface="Arial" panose="020B0604020202020204" pitchFamily="34" charset="0"/>
              </a:rPr>
              <a:t>ᐃᖃᓗᒃᑕᖃᖅᑐᓄᑦ</a:t>
            </a:r>
            <a:r>
              <a:rPr lang="en-ca" sz="1800" b="0" i="0" u="none" baseline="0" dirty="0">
                <a:effectLst/>
                <a:latin typeface="Arial" panose="020B0604020202020204" pitchFamily="34" charset="0"/>
                <a:ea typeface="Yu Mincho" panose="02020400000000000000" pitchFamily="18" charset="-128"/>
                <a:cs typeface="Arial" panose="020B0604020202020204" pitchFamily="34" charset="0"/>
              </a:rPr>
              <a:t> </a:t>
            </a:r>
            <a:r>
              <a:rPr lang="en-ca" sz="1800" b="0" i="0" u="none" baseline="0" dirty="0" err="1">
                <a:effectLst/>
                <a:latin typeface="Arial" panose="020B0604020202020204" pitchFamily="34" charset="0"/>
                <a:ea typeface="Yu Mincho" panose="02020400000000000000" pitchFamily="18" charset="-128"/>
                <a:cs typeface="Arial" panose="020B0604020202020204" pitchFamily="34" charset="0"/>
              </a:rPr>
              <a:t>ᐃᒪᕐᓄᑦ</a:t>
            </a:r>
            <a:r>
              <a:rPr lang="en-ca" sz="1800" b="0" i="0" u="none" baseline="0" dirty="0">
                <a:effectLst/>
                <a:latin typeface="Arial" panose="020B0604020202020204" pitchFamily="34" charset="0"/>
                <a:ea typeface="Yu Mincho" panose="02020400000000000000" pitchFamily="18" charset="-128"/>
                <a:cs typeface="Arial" panose="020B0604020202020204" pitchFamily="34" charset="0"/>
              </a:rPr>
              <a:t> </a:t>
            </a:r>
            <a:r>
              <a:rPr lang="en-ca" sz="1800" b="0" i="0" u="none" baseline="0" dirty="0" err="1">
                <a:effectLst/>
                <a:latin typeface="Arial" panose="020B0604020202020204" pitchFamily="34" charset="0"/>
                <a:ea typeface="Yu Mincho" panose="02020400000000000000" pitchFamily="18" charset="-128"/>
                <a:cs typeface="Arial" panose="020B0604020202020204" pitchFamily="34" charset="0"/>
              </a:rPr>
              <a:t>ᑎᑎᖅᖃᐅᑎ</a:t>
            </a:r>
            <a:r>
              <a:rPr lang="en-ca" sz="1800" b="0" i="0" u="none" baseline="0" dirty="0">
                <a:effectLst/>
                <a:latin typeface="Arial" panose="020B0604020202020204" pitchFamily="34" charset="0"/>
                <a:ea typeface="Yu Mincho" panose="02020400000000000000" pitchFamily="18" charset="-128"/>
                <a:cs typeface="Arial" panose="020B0604020202020204" pitchFamily="34" charset="0"/>
              </a:rPr>
              <a:t> 2-ᖓᓐᓂᑦ </a:t>
            </a:r>
            <a:r>
              <a:rPr lang="en-ca" sz="1800" b="0" i="0" u="none" baseline="0" dirty="0" err="1">
                <a:effectLst/>
                <a:latin typeface="Arial" panose="020B0604020202020204" pitchFamily="34" charset="0"/>
                <a:ea typeface="Yu Mincho" panose="02020400000000000000" pitchFamily="18" charset="-128"/>
                <a:cs typeface="Arial" panose="020B0604020202020204" pitchFamily="34" charset="0"/>
              </a:rPr>
              <a:t>ᖃᓄᐃᖓᓂᖓᑕ</a:t>
            </a:r>
            <a:r>
              <a:rPr lang="en-ca" sz="1800" b="0" i="0" u="none" baseline="0" dirty="0">
                <a:effectLst/>
                <a:latin typeface="Arial" panose="020B0604020202020204" pitchFamily="34" charset="0"/>
                <a:ea typeface="Yu Mincho" panose="02020400000000000000" pitchFamily="18" charset="-128"/>
                <a:cs typeface="Arial" panose="020B0604020202020204" pitchFamily="34" charset="0"/>
              </a:rPr>
              <a:t> </a:t>
            </a:r>
            <a:r>
              <a:rPr lang="en-ca" sz="1800" b="0" i="0" u="none" baseline="0" dirty="0" err="1">
                <a:effectLst/>
                <a:latin typeface="Arial" panose="020B0604020202020204" pitchFamily="34" charset="0"/>
                <a:ea typeface="Yu Mincho" panose="02020400000000000000" pitchFamily="18" charset="-128"/>
                <a:cs typeface="Arial" panose="020B0604020202020204" pitchFamily="34" charset="0"/>
              </a:rPr>
              <a:t>ᕿᒪᒃᑎᑦᑐᓄᑦ</a:t>
            </a:r>
            <a:r>
              <a:rPr lang="en-ca" sz="1800" b="0" i="0" u="none" baseline="0" dirty="0">
                <a:effectLst/>
                <a:latin typeface="Arial" panose="020B0604020202020204" pitchFamily="34" charset="0"/>
                <a:ea typeface="Yu Mincho" panose="02020400000000000000" pitchFamily="18" charset="-128"/>
                <a:cs typeface="Arial" panose="020B0604020202020204" pitchFamily="34" charset="0"/>
              </a:rPr>
              <a:t> </a:t>
            </a:r>
            <a:r>
              <a:rPr lang="en-ca" sz="1800" b="0" i="0" u="none" baseline="0" dirty="0" err="1">
                <a:effectLst/>
                <a:latin typeface="Arial" panose="020B0604020202020204" pitchFamily="34" charset="0"/>
                <a:ea typeface="Yu Mincho" panose="02020400000000000000" pitchFamily="18" charset="-128"/>
                <a:cs typeface="Arial" panose="020B0604020202020204" pitchFamily="34" charset="0"/>
              </a:rPr>
              <a:t>ᐃᓕᐅᖅᖃᐃᕝᕕᐅᒐᓗᐊᖅᑎᓪᓗᒋᑦ</a:t>
            </a:r>
            <a:r>
              <a:rPr lang="en-ca" sz="1800" b="0" i="0" u="none" baseline="0" dirty="0">
                <a:effectLst/>
                <a:latin typeface="Arial" panose="020B0604020202020204" pitchFamily="34" charset="0"/>
                <a:ea typeface="Yu Mincho" panose="02020400000000000000" pitchFamily="18" charset="-128"/>
                <a:cs typeface="Arial" panose="020B0604020202020204" pitchFamily="34" charset="0"/>
              </a:rPr>
              <a:t>.</a:t>
            </a:r>
            <a:endParaRPr lang="en-ca"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1913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15695"/>
            <a:ext cx="9144000" cy="792088"/>
          </a:xfrm>
        </p:spPr>
        <p:txBody>
          <a:bodyPr/>
          <a:lstStyle/>
          <a:p>
            <a:pPr algn="ctr"/>
            <a:r>
              <a:rPr lang="en-US" sz="2400" dirty="0"/>
              <a:t>ECCC-TRC-29: </a:t>
            </a:r>
            <a:r>
              <a:rPr lang="en-CA" sz="2400" b="1" dirty="0">
                <a:effectLst/>
                <a:latin typeface="Arial" panose="020B0604020202020204" pitchFamily="34" charset="0"/>
                <a:ea typeface="Calibri" panose="020F0502020204030204" pitchFamily="34" charset="0"/>
                <a:cs typeface="Times New Roman" panose="02020603050405020304" pitchFamily="18" charset="0"/>
              </a:rPr>
              <a:t>Deficiencies in original estimation of water availability </a:t>
            </a:r>
            <a:br>
              <a:rPr lang="en-US" sz="1600" dirty="0">
                <a:effectLst/>
                <a:latin typeface="Calibri" panose="020F0502020204030204" pitchFamily="34" charset="0"/>
                <a:ea typeface="Calibri" panose="020F0502020204030204" pitchFamily="34" charset="0"/>
                <a:cs typeface="Times New Roman" panose="02020603050405020304" pitchFamily="18" charset="0"/>
              </a:rPr>
            </a:br>
            <a:endParaRPr lang="en-CA" sz="2400" dirty="0"/>
          </a:p>
        </p:txBody>
      </p:sp>
      <p:sp>
        <p:nvSpPr>
          <p:cNvPr id="3" name="Content Placeholder 2">
            <a:extLst>
              <a:ext uri="{FF2B5EF4-FFF2-40B4-BE49-F238E27FC236}">
                <a16:creationId xmlns:a16="http://schemas.microsoft.com/office/drawing/2014/main" id="{1F87CB5B-B334-F228-181C-682A9AF9A3CE}"/>
              </a:ext>
            </a:extLst>
          </p:cNvPr>
          <p:cNvSpPr>
            <a:spLocks noGrp="1"/>
          </p:cNvSpPr>
          <p:nvPr>
            <p:ph idx="10"/>
          </p:nvPr>
        </p:nvSpPr>
        <p:spPr>
          <a:xfrm>
            <a:off x="130629" y="1568031"/>
            <a:ext cx="4441369" cy="4217481"/>
          </a:xfrm>
        </p:spPr>
        <p:txBody>
          <a:bodyPr vert="horz" lIns="91440" tIns="45720" rIns="91440" bIns="45720" rtlCol="0" anchor="t">
            <a:noAutofit/>
          </a:bodyPr>
          <a:lstStyle/>
          <a:p>
            <a:pPr marL="0" marR="0" indent="0" algn="just">
              <a:spcBef>
                <a:spcPts val="0"/>
              </a:spcBef>
              <a:spcAft>
                <a:spcPts val="0"/>
              </a:spcAft>
              <a:buNone/>
            </a:pPr>
            <a:r>
              <a:rPr lang="en-CA" sz="1800" dirty="0">
                <a:effectLst/>
                <a:latin typeface="Arial"/>
                <a:ea typeface="Yu Mincho"/>
                <a:cs typeface="Arial"/>
              </a:rPr>
              <a:t>ECCC recommends that the Nunavut Water Board not include an authorized water withdrawal rate from </a:t>
            </a:r>
            <a:r>
              <a:rPr lang="en-CA" sz="1800" dirty="0" err="1">
                <a:effectLst/>
                <a:latin typeface="Arial"/>
                <a:ea typeface="Yu Mincho"/>
                <a:cs typeface="Arial"/>
              </a:rPr>
              <a:t>Meliadine</a:t>
            </a:r>
            <a:r>
              <a:rPr lang="en-CA" sz="1800" dirty="0">
                <a:effectLst/>
                <a:latin typeface="Arial"/>
                <a:ea typeface="Yu Mincho"/>
                <a:cs typeface="Arial"/>
              </a:rPr>
              <a:t> Lake during closure in an amended licence, because there is uncertainty on what rate the lake can support without impacts occurring to the quality of the aquatic environment. Moreover, the proposed licence term does not cover the closure period. As such, there is time to revisit this topic closer to closure, once further data are collected and analyzed.</a:t>
            </a:r>
            <a:endParaRPr lang="en-US" sz="1800" dirty="0">
              <a:effectLst/>
              <a:latin typeface="Arial"/>
              <a:ea typeface="Yu Mincho"/>
              <a:cs typeface="Arial"/>
            </a:endParaRPr>
          </a:p>
          <a:p>
            <a:pPr marL="0" marR="0" indent="0">
              <a:lnSpc>
                <a:spcPct val="107000"/>
              </a:lnSpc>
              <a:spcBef>
                <a:spcPts val="0"/>
              </a:spcBef>
              <a:spcAft>
                <a:spcPts val="800"/>
              </a:spcAft>
              <a:buNone/>
            </a:pPr>
            <a:endParaRPr lang="en-US" sz="1800" dirty="0">
              <a:solidFill>
                <a:srgbClr val="000000"/>
              </a:solidFill>
              <a:effectLst/>
              <a:latin typeface="Arial" panose="020B0604020202020204" pitchFamily="34" charset="0"/>
              <a:ea typeface="Calibri" panose="020F0502020204030204" pitchFamily="34" charset="0"/>
            </a:endParaRPr>
          </a:p>
        </p:txBody>
      </p:sp>
      <p:sp>
        <p:nvSpPr>
          <p:cNvPr id="5" name="Title 1">
            <a:extLst>
              <a:ext uri="{FF2B5EF4-FFF2-40B4-BE49-F238E27FC236}">
                <a16:creationId xmlns:a16="http://schemas.microsoft.com/office/drawing/2014/main" id="{58D9D8CE-7DCE-68A0-1E1F-2F59175929A6}"/>
              </a:ext>
            </a:extLst>
          </p:cNvPr>
          <p:cNvSpPr txBox="1">
            <a:spLocks/>
          </p:cNvSpPr>
          <p:nvPr/>
        </p:nvSpPr>
        <p:spPr>
          <a:xfrm>
            <a:off x="0" y="872236"/>
            <a:ext cx="9144000" cy="6554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pPr marL="0" marR="0" algn="ctr">
              <a:spcBef>
                <a:spcPts val="0"/>
              </a:spcBef>
              <a:spcAft>
                <a:spcPts val="1000"/>
              </a:spcAft>
            </a:pPr>
            <a:r>
              <a:rPr lang="en-ca" sz="2400" b="1" i="0" u="none" baseline="0" dirty="0">
                <a:latin typeface="Gadugi" panose="020B0502040204020203" pitchFamily="34" charset="0"/>
                <a:ea typeface="Gadugi" panose="020B0502040204020203" pitchFamily="34" charset="0"/>
              </a:rPr>
              <a:t>ECCC-TRC-29: </a:t>
            </a:r>
            <a:r>
              <a:rPr lang="en-ca" sz="2400" b="1" i="0" u="none" baseline="0" dirty="0" err="1">
                <a:effectLst/>
                <a:latin typeface="Gadugi" panose="020B0502040204020203" pitchFamily="34" charset="0"/>
                <a:ea typeface="Gadugi" panose="020B0502040204020203" pitchFamily="34" charset="0"/>
                <a:cs typeface="Times New Roman" panose="02020603050405020304" pitchFamily="18" charset="0"/>
              </a:rPr>
              <a:t>ᐋᖅᕿᐅᒪᙱᓐᓂᐅᔪᑦ</a:t>
            </a:r>
            <a:r>
              <a:rPr lang="en-ca" sz="2400" b="1" i="0" u="none" baseline="0" dirty="0">
                <a:effectLst/>
                <a:latin typeface="Gadugi" panose="020B0502040204020203" pitchFamily="34" charset="0"/>
                <a:ea typeface="Gadugi" panose="020B0502040204020203" pitchFamily="34" charset="0"/>
                <a:cs typeface="Times New Roman" panose="02020603050405020304" pitchFamily="18" charset="0"/>
              </a:rPr>
              <a:t> </a:t>
            </a:r>
            <a:r>
              <a:rPr lang="en-ca" sz="2400" b="1" i="0" u="none" baseline="0" dirty="0" err="1">
                <a:effectLst/>
                <a:latin typeface="Gadugi" panose="020B0502040204020203" pitchFamily="34" charset="0"/>
                <a:ea typeface="Gadugi" panose="020B0502040204020203" pitchFamily="34" charset="0"/>
                <a:cs typeface="Times New Roman" panose="02020603050405020304" pitchFamily="18" charset="0"/>
              </a:rPr>
              <a:t>ᓇᓚᐅᑦᑖᖅᑕᐅᖅᖃᐅᑕᐅᓚᐅᖅᑐᒥᑦ</a:t>
            </a:r>
            <a:r>
              <a:rPr lang="en-ca" sz="2400" b="1" i="0" u="none" baseline="0" dirty="0">
                <a:effectLst/>
                <a:latin typeface="Gadugi" panose="020B0502040204020203" pitchFamily="34" charset="0"/>
                <a:ea typeface="Gadugi" panose="020B0502040204020203" pitchFamily="34" charset="0"/>
                <a:cs typeface="Times New Roman" panose="02020603050405020304" pitchFamily="18" charset="0"/>
              </a:rPr>
              <a:t> </a:t>
            </a:r>
            <a:r>
              <a:rPr lang="en-ca" sz="2400" b="1" i="0" u="none" baseline="0" dirty="0" err="1">
                <a:effectLst/>
                <a:latin typeface="Gadugi" panose="020B0502040204020203" pitchFamily="34" charset="0"/>
                <a:ea typeface="Gadugi" panose="020B0502040204020203" pitchFamily="34" charset="0"/>
                <a:cs typeface="Times New Roman" panose="02020603050405020304" pitchFamily="18" charset="0"/>
              </a:rPr>
              <a:t>ᐃᒪᖅ</a:t>
            </a:r>
            <a:r>
              <a:rPr lang="en-ca" sz="2400" b="1" i="0" u="none" baseline="0" dirty="0">
                <a:effectLst/>
                <a:latin typeface="Gadugi" panose="020B0502040204020203" pitchFamily="34" charset="0"/>
                <a:ea typeface="Gadugi" panose="020B0502040204020203" pitchFamily="34" charset="0"/>
                <a:cs typeface="Times New Roman" panose="02020603050405020304" pitchFamily="18" charset="0"/>
              </a:rPr>
              <a:t> </a:t>
            </a:r>
            <a:r>
              <a:rPr lang="en-ca" sz="2400" b="1" i="0" u="none" baseline="0" dirty="0" err="1">
                <a:effectLst/>
                <a:latin typeface="Gadugi" panose="020B0502040204020203" pitchFamily="34" charset="0"/>
                <a:ea typeface="Gadugi" panose="020B0502040204020203" pitchFamily="34" charset="0"/>
                <a:cs typeface="Times New Roman" panose="02020603050405020304" pitchFamily="18" charset="0"/>
              </a:rPr>
              <a:t>ᒪᓂᒪᓂᖓᓄᑦ</a:t>
            </a:r>
            <a:endParaRPr lang="en-CA" sz="2400" kern="100" dirty="0">
              <a:effectLst/>
              <a:latin typeface="Gadugi" panose="020B0502040204020203" pitchFamily="34" charset="0"/>
              <a:ea typeface="Gadugi" panose="020B0502040204020203" pitchFamily="34"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7436465F-123C-5E54-1785-6364A41A9FF8}"/>
              </a:ext>
            </a:extLst>
          </p:cNvPr>
          <p:cNvSpPr txBox="1">
            <a:spLocks/>
          </p:cNvSpPr>
          <p:nvPr/>
        </p:nvSpPr>
        <p:spPr>
          <a:xfrm>
            <a:off x="4571998" y="1555575"/>
            <a:ext cx="4332303" cy="38618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1000"/>
              </a:spcAft>
              <a:buNone/>
            </a:pP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994BDAA-D9A6-09C1-BD6D-222BDE9F8FA2}"/>
              </a:ext>
            </a:extLst>
          </p:cNvPr>
          <p:cNvSpPr txBox="1"/>
          <p:nvPr/>
        </p:nvSpPr>
        <p:spPr>
          <a:xfrm>
            <a:off x="4086744" y="6209293"/>
            <a:ext cx="1526380" cy="400110"/>
          </a:xfrm>
          <a:prstGeom prst="rect">
            <a:avLst/>
          </a:prstGeom>
          <a:solidFill>
            <a:schemeClr val="bg1"/>
          </a:solidFill>
        </p:spPr>
        <p:txBody>
          <a:bodyPr wrap="none" rtlCol="0">
            <a:spAutoFit/>
          </a:bodyPr>
          <a:lstStyle/>
          <a:p>
            <a:r>
              <a:rPr lang="iu-Cans-CA" sz="1000">
                <a:latin typeface="Gadugi" panose="020B0502040204020203" pitchFamily="34" charset="0"/>
                <a:ea typeface="Gadugi" panose="020B0502040204020203" pitchFamily="34" charset="0"/>
              </a:rPr>
              <a:t>ᐊᕙᑎᓕᕆᓂᕐᒥᑦ ᐊᒻᒪ ᓯᓚᒥᒃ</a:t>
            </a:r>
          </a:p>
          <a:p>
            <a:r>
              <a:rPr lang="iu-Cans-CA" sz="1000">
                <a:latin typeface="Gadugi" panose="020B0502040204020203" pitchFamily="34" charset="0"/>
                <a:ea typeface="Gadugi" panose="020B0502040204020203" pitchFamily="34" charset="0"/>
              </a:rPr>
              <a:t>ᐊᓯᔾᔨᖅᐸᓪᓕᐊᓂᕐᒧᑦ ᑲᓇᑕᒥ</a:t>
            </a:r>
            <a:endParaRPr lang="en-US" sz="1000">
              <a:latin typeface="Gadugi" panose="020B0502040204020203" pitchFamily="34" charset="0"/>
              <a:ea typeface="Gadugi" panose="020B0502040204020203" pitchFamily="34" charset="0"/>
            </a:endParaRPr>
          </a:p>
        </p:txBody>
      </p:sp>
      <p:sp>
        <p:nvSpPr>
          <p:cNvPr id="7" name="TextBox 6">
            <a:extLst>
              <a:ext uri="{FF2B5EF4-FFF2-40B4-BE49-F238E27FC236}">
                <a16:creationId xmlns:a16="http://schemas.microsoft.com/office/drawing/2014/main" id="{F4AB073E-0C97-BFBF-7D83-53D4AFDC5609}"/>
              </a:ext>
            </a:extLst>
          </p:cNvPr>
          <p:cNvSpPr txBox="1"/>
          <p:nvPr/>
        </p:nvSpPr>
        <p:spPr>
          <a:xfrm>
            <a:off x="4571998" y="1595893"/>
            <a:ext cx="4572002" cy="4524315"/>
          </a:xfrm>
          <a:prstGeom prst="rect">
            <a:avLst/>
          </a:prstGeom>
          <a:noFill/>
        </p:spPr>
        <p:txBody>
          <a:bodyPr wrap="square" rtlCol="0">
            <a:spAutoFit/>
          </a:bodyPr>
          <a:lstStyle/>
          <a:p>
            <a:pPr marL="0" marR="0" indent="0" rtl="0">
              <a:spcBef>
                <a:spcPts val="0"/>
              </a:spcBef>
              <a:spcAft>
                <a:spcPts val="0"/>
              </a:spcAft>
              <a:buNone/>
            </a:pPr>
            <a:r>
              <a:rPr lang="en-ca" sz="1800" b="0" i="0" u="none" baseline="0" dirty="0">
                <a:effectLst/>
                <a:latin typeface="Gadugi" panose="020B0502040204020203" pitchFamily="34" charset="0"/>
                <a:ea typeface="Gadugi" panose="020B0502040204020203" pitchFamily="34" charset="0"/>
                <a:cs typeface="Arial"/>
              </a:rPr>
              <a:t>ECCC-</a:t>
            </a:r>
            <a:r>
              <a:rPr lang="en-ca" sz="1800" b="0" i="0" u="none" baseline="0" dirty="0" err="1">
                <a:effectLst/>
                <a:latin typeface="Gadugi" panose="020B0502040204020203" pitchFamily="34" charset="0"/>
                <a:ea typeface="Gadugi" panose="020B0502040204020203" pitchFamily="34" charset="0"/>
                <a:cs typeface="Arial"/>
              </a:rPr>
              <a:t>ᑯᑦ</a:t>
            </a:r>
            <a:r>
              <a:rPr lang="en-ca" sz="1800" b="0" i="0" u="none" baseline="0" dirty="0">
                <a:effectLst/>
                <a:latin typeface="Gadugi" panose="020B0502040204020203" pitchFamily="34" charset="0"/>
                <a:ea typeface="Gadugi" panose="020B0502040204020203" pitchFamily="34" charset="0"/>
                <a:cs typeface="Arial"/>
              </a:rPr>
              <a:t> </a:t>
            </a:r>
            <a:r>
              <a:rPr lang="en-ca" sz="1800" b="0" i="0" u="none" baseline="0" dirty="0" err="1">
                <a:effectLst/>
                <a:latin typeface="Gadugi" panose="020B0502040204020203" pitchFamily="34" charset="0"/>
                <a:ea typeface="Gadugi" panose="020B0502040204020203" pitchFamily="34" charset="0"/>
                <a:cs typeface="Arial"/>
              </a:rPr>
              <a:t>ᓄᓇᕗᒻᒥ</a:t>
            </a:r>
            <a:r>
              <a:rPr lang="en-ca" sz="1800" b="0" i="0" u="none" baseline="0" dirty="0">
                <a:effectLst/>
                <a:latin typeface="Gadugi" panose="020B0502040204020203" pitchFamily="34" charset="0"/>
                <a:ea typeface="Gadugi" panose="020B0502040204020203" pitchFamily="34" charset="0"/>
                <a:cs typeface="Arial"/>
              </a:rPr>
              <a:t> </a:t>
            </a:r>
            <a:r>
              <a:rPr lang="en-ca" sz="1800" b="0" i="0" u="none" baseline="0" dirty="0" err="1">
                <a:effectLst/>
                <a:latin typeface="Gadugi" panose="020B0502040204020203" pitchFamily="34" charset="0"/>
                <a:ea typeface="Gadugi" panose="020B0502040204020203" pitchFamily="34" charset="0"/>
                <a:cs typeface="Arial"/>
              </a:rPr>
              <a:t>ᐃᒪᓕᕆᔨᒃᑯᓐᓂᑦ</a:t>
            </a:r>
            <a:r>
              <a:rPr lang="en-ca" sz="1800" b="0" i="0" u="none" baseline="0" dirty="0">
                <a:effectLst/>
                <a:latin typeface="Gadugi" panose="020B0502040204020203" pitchFamily="34" charset="0"/>
                <a:ea typeface="Gadugi" panose="020B0502040204020203" pitchFamily="34" charset="0"/>
                <a:cs typeface="Arial"/>
              </a:rPr>
              <a:t> </a:t>
            </a:r>
            <a:r>
              <a:rPr lang="en-ca" sz="1800" b="0" i="0" u="none" baseline="0" dirty="0" err="1">
                <a:effectLst/>
                <a:latin typeface="Gadugi" panose="020B0502040204020203" pitchFamily="34" charset="0"/>
                <a:ea typeface="Gadugi" panose="020B0502040204020203" pitchFamily="34" charset="0"/>
                <a:cs typeface="Arial"/>
              </a:rPr>
              <a:t>ᐃᓚᐅᑎᑦᑎᖁᔨᔪᑦ</a:t>
            </a:r>
            <a:r>
              <a:rPr lang="en-ca" sz="1800" b="0" i="0" u="none" baseline="0" dirty="0">
                <a:effectLst/>
                <a:latin typeface="Gadugi" panose="020B0502040204020203" pitchFamily="34" charset="0"/>
                <a:ea typeface="Gadugi" panose="020B0502040204020203" pitchFamily="34" charset="0"/>
                <a:cs typeface="Arial"/>
              </a:rPr>
              <a:t> </a:t>
            </a:r>
            <a:r>
              <a:rPr lang="en-ca" sz="1800" b="0" i="0" u="none" baseline="0" dirty="0" err="1">
                <a:effectLst/>
                <a:latin typeface="Gadugi" panose="020B0502040204020203" pitchFamily="34" charset="0"/>
                <a:ea typeface="Gadugi" panose="020B0502040204020203" pitchFamily="34" charset="0"/>
                <a:cs typeface="Arial"/>
              </a:rPr>
              <a:t>ᐱᔪᖕᓇᖅᑎᑦᑎᔪᒥᒃ</a:t>
            </a:r>
            <a:r>
              <a:rPr lang="en-ca" sz="1800" b="0" i="0" u="none" baseline="0" dirty="0">
                <a:effectLst/>
                <a:latin typeface="Gadugi" panose="020B0502040204020203" pitchFamily="34" charset="0"/>
                <a:ea typeface="Gadugi" panose="020B0502040204020203" pitchFamily="34" charset="0"/>
                <a:cs typeface="Arial"/>
              </a:rPr>
              <a:t> </a:t>
            </a:r>
            <a:r>
              <a:rPr lang="en-ca" sz="1800" b="0" i="0" u="none" baseline="0" dirty="0" err="1">
                <a:effectLst/>
                <a:latin typeface="Gadugi" panose="020B0502040204020203" pitchFamily="34" charset="0"/>
                <a:ea typeface="Gadugi" panose="020B0502040204020203" pitchFamily="34" charset="0"/>
                <a:cs typeface="Arial"/>
              </a:rPr>
              <a:t>ᖃᓄᖅ</a:t>
            </a:r>
            <a:r>
              <a:rPr lang="en-ca" sz="1800" b="0" i="0" u="none" baseline="0" dirty="0">
                <a:effectLst/>
                <a:latin typeface="Gadugi" panose="020B0502040204020203" pitchFamily="34" charset="0"/>
                <a:ea typeface="Gadugi" panose="020B0502040204020203" pitchFamily="34" charset="0"/>
                <a:cs typeface="Arial"/>
              </a:rPr>
              <a:t> </a:t>
            </a:r>
            <a:r>
              <a:rPr lang="en-ca" sz="1800" b="0" i="0" u="none" baseline="0" dirty="0" err="1">
                <a:effectLst/>
                <a:latin typeface="Gadugi" panose="020B0502040204020203" pitchFamily="34" charset="0"/>
                <a:ea typeface="Gadugi" panose="020B0502040204020203" pitchFamily="34" charset="0"/>
                <a:cs typeface="Arial"/>
              </a:rPr>
              <a:t>ᐊᖏᑎᒋᔪᒥᒃ</a:t>
            </a:r>
            <a:r>
              <a:rPr lang="en-ca" sz="1800" b="0" i="0" u="none" baseline="0" dirty="0">
                <a:effectLst/>
                <a:latin typeface="Gadugi" panose="020B0502040204020203" pitchFamily="34" charset="0"/>
                <a:ea typeface="Gadugi" panose="020B0502040204020203" pitchFamily="34" charset="0"/>
                <a:cs typeface="Arial"/>
              </a:rPr>
              <a:t> </a:t>
            </a:r>
            <a:r>
              <a:rPr lang="en-ca" sz="1800" b="0" i="0" u="none" baseline="0" dirty="0" err="1">
                <a:effectLst/>
                <a:latin typeface="Gadugi" panose="020B0502040204020203" pitchFamily="34" charset="0"/>
                <a:ea typeface="Gadugi" panose="020B0502040204020203" pitchFamily="34" charset="0"/>
                <a:cs typeface="Arial"/>
              </a:rPr>
              <a:t>ᐃᒪᕐᒥᑦ</a:t>
            </a:r>
            <a:r>
              <a:rPr lang="en-ca" sz="1800" b="0" i="0" u="none" baseline="0" dirty="0">
                <a:effectLst/>
                <a:latin typeface="Gadugi" panose="020B0502040204020203" pitchFamily="34" charset="0"/>
                <a:ea typeface="Gadugi" panose="020B0502040204020203" pitchFamily="34" charset="0"/>
                <a:cs typeface="Arial"/>
              </a:rPr>
              <a:t> </a:t>
            </a:r>
            <a:r>
              <a:rPr lang="en-ca" sz="1800" b="0" i="0" u="none" baseline="0" dirty="0" err="1">
                <a:effectLst/>
                <a:latin typeface="Gadugi" panose="020B0502040204020203" pitchFamily="34" charset="0"/>
                <a:ea typeface="Gadugi" panose="020B0502040204020203" pitchFamily="34" charset="0"/>
                <a:cs typeface="Arial"/>
              </a:rPr>
              <a:t>ᐱᔭᐅᔪᖕᓇᕐᓂᖓᓄᑦ</a:t>
            </a:r>
            <a:r>
              <a:rPr lang="en-ca" sz="1800" b="0" i="0" u="none" baseline="0" dirty="0">
                <a:effectLst/>
                <a:latin typeface="Gadugi" panose="020B0502040204020203" pitchFamily="34" charset="0"/>
                <a:ea typeface="Gadugi" panose="020B0502040204020203" pitchFamily="34" charset="0"/>
                <a:cs typeface="Arial"/>
              </a:rPr>
              <a:t> </a:t>
            </a:r>
            <a:r>
              <a:rPr lang="en-ca" sz="1800" b="0" i="0" u="none" baseline="0" dirty="0" err="1">
                <a:effectLst/>
                <a:latin typeface="Gadugi" panose="020B0502040204020203" pitchFamily="34" charset="0"/>
                <a:ea typeface="Gadugi" panose="020B0502040204020203" pitchFamily="34" charset="0"/>
                <a:cs typeface="Arial"/>
              </a:rPr>
              <a:t>ᑕᓯᕐᔪᐊᑉ</a:t>
            </a:r>
            <a:r>
              <a:rPr lang="en-ca" sz="1800" b="0" i="0" u="none" baseline="0" dirty="0">
                <a:effectLst/>
                <a:latin typeface="Gadugi" panose="020B0502040204020203" pitchFamily="34" charset="0"/>
                <a:ea typeface="Gadugi" panose="020B0502040204020203" pitchFamily="34" charset="0"/>
                <a:cs typeface="Arial"/>
              </a:rPr>
              <a:t> </a:t>
            </a:r>
            <a:r>
              <a:rPr lang="en-ca" sz="1800" b="0" i="0" u="none" baseline="0" dirty="0" err="1">
                <a:effectLst/>
                <a:latin typeface="Gadugi" panose="020B0502040204020203" pitchFamily="34" charset="0"/>
                <a:ea typeface="Gadugi" panose="020B0502040204020203" pitchFamily="34" charset="0"/>
                <a:cs typeface="Arial"/>
              </a:rPr>
              <a:t>ᑕᓯᖓᓂᑦ</a:t>
            </a:r>
            <a:r>
              <a:rPr lang="en-ca" sz="1800" b="0" i="0" u="none" baseline="0" dirty="0">
                <a:effectLst/>
                <a:latin typeface="Gadugi" panose="020B0502040204020203" pitchFamily="34" charset="0"/>
                <a:ea typeface="Gadugi" panose="020B0502040204020203" pitchFamily="34" charset="0"/>
                <a:cs typeface="Arial"/>
              </a:rPr>
              <a:t> </a:t>
            </a:r>
            <a:r>
              <a:rPr lang="en-ca" sz="1800" b="0" i="0" u="none" baseline="0" dirty="0" err="1">
                <a:effectLst/>
                <a:latin typeface="Gadugi" panose="020B0502040204020203" pitchFamily="34" charset="0"/>
                <a:ea typeface="Gadugi" panose="020B0502040204020203" pitchFamily="34" charset="0"/>
                <a:cs typeface="Arial"/>
              </a:rPr>
              <a:t>ᐅᔭᕋᒃᑕᕆᐊᖅ</a:t>
            </a:r>
            <a:r>
              <a:rPr lang="en-ca" sz="1800" b="0" i="0" u="none" baseline="0" dirty="0">
                <a:effectLst/>
                <a:latin typeface="Gadugi" panose="020B0502040204020203" pitchFamily="34" charset="0"/>
                <a:ea typeface="Gadugi" panose="020B0502040204020203" pitchFamily="34" charset="0"/>
                <a:cs typeface="Arial"/>
              </a:rPr>
              <a:t> </a:t>
            </a:r>
            <a:r>
              <a:rPr lang="en-ca" sz="1800" b="0" i="0" u="none" baseline="0" dirty="0" err="1">
                <a:effectLst/>
                <a:latin typeface="Gadugi" panose="020B0502040204020203" pitchFamily="34" charset="0"/>
                <a:ea typeface="Gadugi" panose="020B0502040204020203" pitchFamily="34" charset="0"/>
                <a:cs typeface="Arial"/>
              </a:rPr>
              <a:t>ᐅᒃᑯᐊᖅᓯᒪᓕᖅᑎᓪᓗᒍ</a:t>
            </a:r>
            <a:r>
              <a:rPr lang="en-ca" sz="1800" b="0" i="0" u="none" baseline="0" dirty="0">
                <a:effectLst/>
                <a:latin typeface="Gadugi" panose="020B0502040204020203" pitchFamily="34" charset="0"/>
                <a:ea typeface="Gadugi" panose="020B0502040204020203" pitchFamily="34" charset="0"/>
                <a:cs typeface="Arial"/>
              </a:rPr>
              <a:t> </a:t>
            </a:r>
            <a:r>
              <a:rPr lang="en-ca" sz="1800" b="0" i="0" u="none" baseline="0" dirty="0" err="1">
                <a:effectLst/>
                <a:latin typeface="Gadugi" panose="020B0502040204020203" pitchFamily="34" charset="0"/>
                <a:ea typeface="Gadugi" panose="020B0502040204020203" pitchFamily="34" charset="0"/>
                <a:cs typeface="Arial"/>
              </a:rPr>
              <a:t>ᐋᖅᕿᒋᐊᖅᓯᒪᔪᒥᑦ</a:t>
            </a:r>
            <a:r>
              <a:rPr lang="en-ca" sz="1800" b="0" i="0" u="none" baseline="0" dirty="0">
                <a:effectLst/>
                <a:latin typeface="Gadugi" panose="020B0502040204020203" pitchFamily="34" charset="0"/>
                <a:ea typeface="Gadugi" panose="020B0502040204020203" pitchFamily="34" charset="0"/>
                <a:cs typeface="Arial"/>
              </a:rPr>
              <a:t> </a:t>
            </a:r>
            <a:r>
              <a:rPr lang="en-ca" sz="1800" b="0" i="0" u="none" baseline="0" dirty="0" err="1">
                <a:effectLst/>
                <a:latin typeface="Gadugi" panose="020B0502040204020203" pitchFamily="34" charset="0"/>
                <a:ea typeface="Gadugi" panose="020B0502040204020203" pitchFamily="34" charset="0"/>
                <a:cs typeface="Arial"/>
              </a:rPr>
              <a:t>ᓚᐃᓴᓐᓯᒥᑦ</a:t>
            </a:r>
            <a:r>
              <a:rPr lang="en-ca" sz="1800" b="0" i="0" u="none" baseline="0" dirty="0">
                <a:effectLst/>
                <a:latin typeface="Gadugi" panose="020B0502040204020203" pitchFamily="34" charset="0"/>
                <a:ea typeface="Gadugi" panose="020B0502040204020203" pitchFamily="34" charset="0"/>
                <a:cs typeface="Arial"/>
              </a:rPr>
              <a:t>, </a:t>
            </a:r>
            <a:r>
              <a:rPr lang="en-ca" sz="1800" b="0" i="0" u="none" baseline="0" dirty="0" err="1">
                <a:effectLst/>
                <a:latin typeface="Gadugi" panose="020B0502040204020203" pitchFamily="34" charset="0"/>
                <a:ea typeface="Gadugi" panose="020B0502040204020203" pitchFamily="34" charset="0"/>
                <a:cs typeface="Arial"/>
              </a:rPr>
              <a:t>ᓇᓗᓇᕐᓂᖅᑕᖃᕐᒪᑦ</a:t>
            </a:r>
            <a:r>
              <a:rPr lang="en-ca" sz="1800" b="0" i="0" u="none" baseline="0" dirty="0">
                <a:effectLst/>
                <a:latin typeface="Gadugi" panose="020B0502040204020203" pitchFamily="34" charset="0"/>
                <a:ea typeface="Gadugi" panose="020B0502040204020203" pitchFamily="34" charset="0"/>
                <a:cs typeface="Arial"/>
              </a:rPr>
              <a:t> </a:t>
            </a:r>
            <a:r>
              <a:rPr lang="en-ca" sz="1800" b="0" i="0" u="none" baseline="0" dirty="0" err="1">
                <a:effectLst/>
                <a:latin typeface="Gadugi" panose="020B0502040204020203" pitchFamily="34" charset="0"/>
                <a:ea typeface="Gadugi" panose="020B0502040204020203" pitchFamily="34" charset="0"/>
                <a:cs typeface="Arial"/>
              </a:rPr>
              <a:t>ᖃᓄᖅ</a:t>
            </a:r>
            <a:r>
              <a:rPr lang="en-ca" sz="1800" b="0" i="0" u="none" baseline="0" dirty="0">
                <a:effectLst/>
                <a:latin typeface="Gadugi" panose="020B0502040204020203" pitchFamily="34" charset="0"/>
                <a:ea typeface="Gadugi" panose="020B0502040204020203" pitchFamily="34" charset="0"/>
                <a:cs typeface="Arial"/>
              </a:rPr>
              <a:t> </a:t>
            </a:r>
            <a:r>
              <a:rPr lang="en-ca" sz="1800" b="0" i="0" u="none" baseline="0" dirty="0" err="1">
                <a:effectLst/>
                <a:latin typeface="Gadugi" panose="020B0502040204020203" pitchFamily="34" charset="0"/>
                <a:ea typeface="Gadugi" panose="020B0502040204020203" pitchFamily="34" charset="0"/>
                <a:cs typeface="Arial"/>
              </a:rPr>
              <a:t>ᐊᖏᑎᒋᔪᒥᑦ</a:t>
            </a:r>
            <a:r>
              <a:rPr lang="en-ca" sz="1800" b="0" i="0" u="none" baseline="0" dirty="0">
                <a:effectLst/>
                <a:latin typeface="Gadugi" panose="020B0502040204020203" pitchFamily="34" charset="0"/>
                <a:ea typeface="Gadugi" panose="020B0502040204020203" pitchFamily="34" charset="0"/>
                <a:cs typeface="Arial"/>
              </a:rPr>
              <a:t> </a:t>
            </a:r>
            <a:r>
              <a:rPr lang="en-ca" sz="1800" b="0" i="0" u="none" baseline="0" dirty="0" err="1">
                <a:effectLst/>
                <a:latin typeface="Gadugi" panose="020B0502040204020203" pitchFamily="34" charset="0"/>
                <a:ea typeface="Gadugi" panose="020B0502040204020203" pitchFamily="34" charset="0"/>
                <a:cs typeface="Arial"/>
              </a:rPr>
              <a:t>ᑕᓯᖅ</a:t>
            </a:r>
            <a:r>
              <a:rPr lang="en-ca" sz="1800" b="0" i="0" u="none" baseline="0" dirty="0">
                <a:effectLst/>
                <a:latin typeface="Gadugi" panose="020B0502040204020203" pitchFamily="34" charset="0"/>
                <a:ea typeface="Gadugi" panose="020B0502040204020203" pitchFamily="34" charset="0"/>
                <a:cs typeface="Arial"/>
              </a:rPr>
              <a:t> </a:t>
            </a:r>
            <a:r>
              <a:rPr lang="en-ca" sz="1800" b="0" i="0" u="none" baseline="0" dirty="0" err="1">
                <a:effectLst/>
                <a:latin typeface="Gadugi" panose="020B0502040204020203" pitchFamily="34" charset="0"/>
                <a:ea typeface="Gadugi" panose="020B0502040204020203" pitchFamily="34" charset="0"/>
                <a:cs typeface="Arial"/>
              </a:rPr>
              <a:t>ᐃᒪᖅᑖᕐᕕᐅᔪᖕᓇᕐᒪᖔᑦ</a:t>
            </a:r>
            <a:r>
              <a:rPr lang="en-ca" sz="1800" b="0" i="0" u="none" baseline="0" dirty="0">
                <a:effectLst/>
                <a:latin typeface="Gadugi" panose="020B0502040204020203" pitchFamily="34" charset="0"/>
                <a:ea typeface="Gadugi" panose="020B0502040204020203" pitchFamily="34" charset="0"/>
                <a:cs typeface="Arial"/>
              </a:rPr>
              <a:t> </a:t>
            </a:r>
            <a:r>
              <a:rPr lang="en-ca" sz="1800" b="0" i="0" u="none" baseline="0" dirty="0" err="1">
                <a:effectLst/>
                <a:latin typeface="Gadugi" panose="020B0502040204020203" pitchFamily="34" charset="0"/>
                <a:ea typeface="Gadugi" panose="020B0502040204020203" pitchFamily="34" charset="0"/>
                <a:cs typeface="Arial"/>
              </a:rPr>
              <a:t>ᐊᒃᑐᖅᓯᓂᖅᑕᖃᙱᓪᓗᓂ</a:t>
            </a:r>
            <a:r>
              <a:rPr lang="en-ca" sz="1800" b="0" i="0" u="none" baseline="0" dirty="0">
                <a:effectLst/>
                <a:latin typeface="Gadugi" panose="020B0502040204020203" pitchFamily="34" charset="0"/>
                <a:ea typeface="Gadugi" panose="020B0502040204020203" pitchFamily="34" charset="0"/>
                <a:cs typeface="Arial"/>
              </a:rPr>
              <a:t> </a:t>
            </a:r>
            <a:r>
              <a:rPr lang="en-ca" sz="1800" b="0" i="0" u="none" baseline="0" dirty="0" err="1">
                <a:effectLst/>
                <a:latin typeface="Gadugi" panose="020B0502040204020203" pitchFamily="34" charset="0"/>
                <a:ea typeface="Gadugi" panose="020B0502040204020203" pitchFamily="34" charset="0"/>
                <a:cs typeface="Arial"/>
              </a:rPr>
              <a:t>ᖃᓄᐃᖏᓐᓂᕆᔭᖏᓐᓄᑦ</a:t>
            </a:r>
            <a:r>
              <a:rPr lang="en-ca" sz="1800" b="0" i="0" u="none" baseline="0" dirty="0">
                <a:effectLst/>
                <a:latin typeface="Gadugi" panose="020B0502040204020203" pitchFamily="34" charset="0"/>
                <a:ea typeface="Gadugi" panose="020B0502040204020203" pitchFamily="34" charset="0"/>
                <a:cs typeface="Arial"/>
              </a:rPr>
              <a:t> </a:t>
            </a:r>
            <a:r>
              <a:rPr lang="en-ca" sz="1800" b="0" i="0" u="none" baseline="0" dirty="0" err="1">
                <a:effectLst/>
                <a:latin typeface="Gadugi" panose="020B0502040204020203" pitchFamily="34" charset="0"/>
                <a:ea typeface="Gadugi" panose="020B0502040204020203" pitchFamily="34" charset="0"/>
                <a:cs typeface="Arial"/>
              </a:rPr>
              <a:t>ᐃᒪᕐᒥᐅᑕᐃᑦ</a:t>
            </a:r>
            <a:r>
              <a:rPr lang="en-ca" sz="1800" b="0" i="0" u="none" baseline="0" dirty="0">
                <a:effectLst/>
                <a:latin typeface="Gadugi" panose="020B0502040204020203" pitchFamily="34" charset="0"/>
                <a:ea typeface="Gadugi" panose="020B0502040204020203" pitchFamily="34" charset="0"/>
                <a:cs typeface="Arial"/>
              </a:rPr>
              <a:t> </a:t>
            </a:r>
            <a:r>
              <a:rPr lang="en-ca" sz="1800" b="0" i="0" u="none" baseline="0" dirty="0" err="1">
                <a:effectLst/>
                <a:latin typeface="Gadugi" panose="020B0502040204020203" pitchFamily="34" charset="0"/>
                <a:ea typeface="Gadugi" panose="020B0502040204020203" pitchFamily="34" charset="0"/>
                <a:cs typeface="Arial"/>
              </a:rPr>
              <a:t>ᐊᕙᑎᖓᑦ</a:t>
            </a:r>
            <a:r>
              <a:rPr lang="en-ca" sz="1800" b="0" i="0" u="none" baseline="0" dirty="0">
                <a:effectLst/>
                <a:latin typeface="Gadugi" panose="020B0502040204020203" pitchFamily="34" charset="0"/>
                <a:ea typeface="Gadugi" panose="020B0502040204020203" pitchFamily="34" charset="0"/>
                <a:cs typeface="Arial"/>
              </a:rPr>
              <a:t>. </a:t>
            </a:r>
            <a:r>
              <a:rPr lang="en-ca" sz="1800" b="0" i="0" u="none" baseline="0" dirty="0" err="1">
                <a:effectLst/>
                <a:latin typeface="Gadugi" panose="020B0502040204020203" pitchFamily="34" charset="0"/>
                <a:ea typeface="Gadugi" panose="020B0502040204020203" pitchFamily="34" charset="0"/>
                <a:cs typeface="Arial"/>
              </a:rPr>
              <a:t>ᐊᒻᒪᓗᒃᑲᓐᓂᖅ</a:t>
            </a:r>
            <a:r>
              <a:rPr lang="en-ca" sz="1800" b="0" i="0" u="none" baseline="0" dirty="0">
                <a:effectLst/>
                <a:latin typeface="Gadugi" panose="020B0502040204020203" pitchFamily="34" charset="0"/>
                <a:ea typeface="Gadugi" panose="020B0502040204020203" pitchFamily="34" charset="0"/>
                <a:cs typeface="Arial"/>
              </a:rPr>
              <a:t>, </a:t>
            </a:r>
            <a:r>
              <a:rPr lang="en-ca" sz="1800" b="0" i="0" u="none" baseline="0" dirty="0" err="1">
                <a:effectLst/>
                <a:latin typeface="Gadugi" panose="020B0502040204020203" pitchFamily="34" charset="0"/>
                <a:ea typeface="Gadugi" panose="020B0502040204020203" pitchFamily="34" charset="0"/>
                <a:cs typeface="Arial"/>
              </a:rPr>
              <a:t>ᓚᐃᓴᓐᓯᑖᖑᔪᒪᔪᒥᑦ</a:t>
            </a:r>
            <a:r>
              <a:rPr lang="en-ca" sz="1800" b="0" i="0" u="none" baseline="0" dirty="0">
                <a:effectLst/>
                <a:latin typeface="Gadugi" panose="020B0502040204020203" pitchFamily="34" charset="0"/>
                <a:ea typeface="Gadugi" panose="020B0502040204020203" pitchFamily="34" charset="0"/>
                <a:cs typeface="Arial"/>
              </a:rPr>
              <a:t> </a:t>
            </a:r>
            <a:r>
              <a:rPr lang="en-ca" sz="1800" b="0" i="0" u="none" baseline="0" dirty="0" err="1">
                <a:effectLst/>
                <a:latin typeface="Gadugi" panose="020B0502040204020203" pitchFamily="34" charset="0"/>
                <a:ea typeface="Gadugi" panose="020B0502040204020203" pitchFamily="34" charset="0"/>
                <a:cs typeface="Arial"/>
              </a:rPr>
              <a:t>ᑐᑭᐅᔪᖅ</a:t>
            </a:r>
            <a:r>
              <a:rPr lang="en-ca" sz="1800" b="0" i="0" u="none" baseline="0" dirty="0">
                <a:effectLst/>
                <a:latin typeface="Gadugi" panose="020B0502040204020203" pitchFamily="34" charset="0"/>
                <a:ea typeface="Gadugi" panose="020B0502040204020203" pitchFamily="34" charset="0"/>
                <a:cs typeface="Arial"/>
              </a:rPr>
              <a:t> </a:t>
            </a:r>
            <a:r>
              <a:rPr lang="en-ca" sz="1800" b="0" i="0" u="none" baseline="0" dirty="0" err="1">
                <a:effectLst/>
                <a:latin typeface="Gadugi" panose="020B0502040204020203" pitchFamily="34" charset="0"/>
                <a:ea typeface="Gadugi" panose="020B0502040204020203" pitchFamily="34" charset="0"/>
                <a:cs typeface="Arial"/>
              </a:rPr>
              <a:t>ᐱᓕᕆᐊᖃᙱᑦᑐᖅ</a:t>
            </a:r>
            <a:r>
              <a:rPr lang="en-ca" sz="1800" b="0" i="0" u="none" baseline="0" dirty="0">
                <a:effectLst/>
                <a:latin typeface="Gadugi" panose="020B0502040204020203" pitchFamily="34" charset="0"/>
                <a:ea typeface="Gadugi" panose="020B0502040204020203" pitchFamily="34" charset="0"/>
                <a:cs typeface="Arial"/>
              </a:rPr>
              <a:t> </a:t>
            </a:r>
            <a:r>
              <a:rPr lang="en-ca" sz="1800" b="0" i="0" u="none" baseline="0" dirty="0" err="1">
                <a:effectLst/>
                <a:latin typeface="Gadugi" panose="020B0502040204020203" pitchFamily="34" charset="0"/>
                <a:ea typeface="Gadugi" panose="020B0502040204020203" pitchFamily="34" charset="0"/>
                <a:cs typeface="Arial"/>
              </a:rPr>
              <a:t>ᐅᒃᑯᐊᖅᓯᒪᓕᖅᑎᓪᓗᒍ</a:t>
            </a:r>
            <a:r>
              <a:rPr lang="en-ca" sz="1800" b="0" i="0" u="none" baseline="0" dirty="0">
                <a:effectLst/>
                <a:latin typeface="Gadugi" panose="020B0502040204020203" pitchFamily="34" charset="0"/>
                <a:ea typeface="Gadugi" panose="020B0502040204020203" pitchFamily="34" charset="0"/>
                <a:cs typeface="Arial"/>
              </a:rPr>
              <a:t> </a:t>
            </a:r>
            <a:r>
              <a:rPr lang="en-ca" sz="1800" b="0" i="0" u="none" baseline="0" dirty="0" err="1">
                <a:effectLst/>
                <a:latin typeface="Gadugi" panose="020B0502040204020203" pitchFamily="34" charset="0"/>
                <a:ea typeface="Gadugi" panose="020B0502040204020203" pitchFamily="34" charset="0"/>
                <a:cs typeface="Arial"/>
              </a:rPr>
              <a:t>ᐅᑉᓗᕆᔭᐅᔪᓂᑦ</a:t>
            </a:r>
            <a:r>
              <a:rPr lang="en-ca" sz="1800" b="0" i="0" u="none" baseline="0" dirty="0">
                <a:effectLst/>
                <a:latin typeface="Gadugi" panose="020B0502040204020203" pitchFamily="34" charset="0"/>
                <a:ea typeface="Gadugi" panose="020B0502040204020203" pitchFamily="34" charset="0"/>
                <a:cs typeface="Arial"/>
              </a:rPr>
              <a:t>. </a:t>
            </a:r>
            <a:r>
              <a:rPr lang="en-ca" sz="1800" b="0" i="0" u="none" baseline="0" dirty="0" err="1">
                <a:effectLst/>
                <a:latin typeface="Gadugi" panose="020B0502040204020203" pitchFamily="34" charset="0"/>
                <a:ea typeface="Gadugi" panose="020B0502040204020203" pitchFamily="34" charset="0"/>
                <a:cs typeface="Arial"/>
              </a:rPr>
              <a:t>ᑕᐃᒪᓐᓇᒧᑦ</a:t>
            </a:r>
            <a:r>
              <a:rPr lang="en-ca" sz="1800" b="0" i="0" u="none" baseline="0" dirty="0">
                <a:effectLst/>
                <a:latin typeface="Gadugi" panose="020B0502040204020203" pitchFamily="34" charset="0"/>
                <a:ea typeface="Gadugi" panose="020B0502040204020203" pitchFamily="34" charset="0"/>
                <a:cs typeface="Arial"/>
              </a:rPr>
              <a:t>, </a:t>
            </a:r>
            <a:r>
              <a:rPr lang="en-ca" sz="1800" b="0" i="0" u="none" baseline="0" dirty="0" err="1">
                <a:effectLst/>
                <a:latin typeface="Gadugi" panose="020B0502040204020203" pitchFamily="34" charset="0"/>
                <a:ea typeface="Gadugi" panose="020B0502040204020203" pitchFamily="34" charset="0"/>
                <a:cs typeface="Arial"/>
              </a:rPr>
              <a:t>ᐅᑎᕐᕕᒋᔭᐅᒃᑲᓐᓂᕈᖕᓇᖅᑐᑦ</a:t>
            </a:r>
            <a:r>
              <a:rPr lang="en-ca" sz="1800" b="0" i="0" u="none" baseline="0" dirty="0">
                <a:effectLst/>
                <a:latin typeface="Gadugi" panose="020B0502040204020203" pitchFamily="34" charset="0"/>
                <a:ea typeface="Gadugi" panose="020B0502040204020203" pitchFamily="34" charset="0"/>
                <a:cs typeface="Arial"/>
              </a:rPr>
              <a:t> </a:t>
            </a:r>
            <a:r>
              <a:rPr lang="en-ca" sz="1800" b="0" i="0" u="none" baseline="0" dirty="0" err="1">
                <a:effectLst/>
                <a:latin typeface="Gadugi" panose="020B0502040204020203" pitchFamily="34" charset="0"/>
                <a:ea typeface="Gadugi" panose="020B0502040204020203" pitchFamily="34" charset="0"/>
                <a:cs typeface="Arial"/>
              </a:rPr>
              <a:t>ᐱᔾᔪᑎᒋᔭᐅᔪᖅ</a:t>
            </a:r>
            <a:r>
              <a:rPr lang="en-ca" sz="1800" b="0" i="0" u="none" baseline="0" dirty="0">
                <a:effectLst/>
                <a:latin typeface="Gadugi" panose="020B0502040204020203" pitchFamily="34" charset="0"/>
                <a:ea typeface="Gadugi" panose="020B0502040204020203" pitchFamily="34" charset="0"/>
                <a:cs typeface="Arial"/>
              </a:rPr>
              <a:t> </a:t>
            </a:r>
            <a:r>
              <a:rPr lang="en-ca" sz="1800" b="0" i="0" u="none" baseline="0" dirty="0" err="1">
                <a:effectLst/>
                <a:latin typeface="Gadugi" panose="020B0502040204020203" pitchFamily="34" charset="0"/>
                <a:ea typeface="Gadugi" panose="020B0502040204020203" pitchFamily="34" charset="0"/>
                <a:cs typeface="Arial"/>
              </a:rPr>
              <a:t>ᖃᓂᓐᓂᖅᓴᖓᓂᑦ</a:t>
            </a:r>
            <a:r>
              <a:rPr lang="en-ca" sz="1800" b="0" i="0" u="none" baseline="0" dirty="0">
                <a:effectLst/>
                <a:latin typeface="Gadugi" panose="020B0502040204020203" pitchFamily="34" charset="0"/>
                <a:ea typeface="Gadugi" panose="020B0502040204020203" pitchFamily="34" charset="0"/>
                <a:cs typeface="Arial"/>
              </a:rPr>
              <a:t> </a:t>
            </a:r>
            <a:r>
              <a:rPr lang="en-ca" sz="1800" b="0" i="0" u="none" baseline="0" dirty="0" err="1">
                <a:effectLst/>
                <a:latin typeface="Gadugi" panose="020B0502040204020203" pitchFamily="34" charset="0"/>
                <a:ea typeface="Gadugi" panose="020B0502040204020203" pitchFamily="34" charset="0"/>
                <a:cs typeface="Arial"/>
              </a:rPr>
              <a:t>ᐅᔭᕋᒃᑕᕆᐊᖅ</a:t>
            </a:r>
            <a:r>
              <a:rPr lang="en-ca" sz="1800" b="0" i="0" u="none" baseline="0" dirty="0">
                <a:effectLst/>
                <a:latin typeface="Gadugi" panose="020B0502040204020203" pitchFamily="34" charset="0"/>
                <a:ea typeface="Gadugi" panose="020B0502040204020203" pitchFamily="34" charset="0"/>
                <a:cs typeface="Arial"/>
              </a:rPr>
              <a:t> </a:t>
            </a:r>
            <a:r>
              <a:rPr lang="en-ca" sz="1800" b="0" i="0" u="none" baseline="0" dirty="0" err="1">
                <a:effectLst/>
                <a:latin typeface="Gadugi" panose="020B0502040204020203" pitchFamily="34" charset="0"/>
                <a:ea typeface="Gadugi" panose="020B0502040204020203" pitchFamily="34" charset="0"/>
                <a:cs typeface="Arial"/>
              </a:rPr>
              <a:t>ᐅᒃᑯᐊᖅᐸᓪᓕᐊᓂᖓᑕ</a:t>
            </a:r>
            <a:r>
              <a:rPr lang="en-ca" sz="1800" b="0" i="0" u="none" baseline="0" dirty="0">
                <a:effectLst/>
                <a:latin typeface="Gadugi" panose="020B0502040204020203" pitchFamily="34" charset="0"/>
                <a:ea typeface="Gadugi" panose="020B0502040204020203" pitchFamily="34" charset="0"/>
                <a:cs typeface="Arial"/>
              </a:rPr>
              <a:t>, </a:t>
            </a:r>
            <a:r>
              <a:rPr lang="en-ca" sz="1800" b="0" i="0" u="none" baseline="0" dirty="0" err="1">
                <a:effectLst/>
                <a:latin typeface="Gadugi" panose="020B0502040204020203" pitchFamily="34" charset="0"/>
                <a:ea typeface="Gadugi" panose="020B0502040204020203" pitchFamily="34" charset="0"/>
                <a:cs typeface="Arial"/>
              </a:rPr>
              <a:t>ᓈᓴᐅᑎᒃᑲᓐᓃᑦ</a:t>
            </a:r>
            <a:r>
              <a:rPr lang="en-ca" sz="1800" b="0" i="0" u="none" baseline="0" dirty="0">
                <a:effectLst/>
                <a:latin typeface="Gadugi" panose="020B0502040204020203" pitchFamily="34" charset="0"/>
                <a:ea typeface="Gadugi" panose="020B0502040204020203" pitchFamily="34" charset="0"/>
                <a:cs typeface="Arial"/>
              </a:rPr>
              <a:t>/</a:t>
            </a:r>
            <a:r>
              <a:rPr lang="en-ca" sz="1800" b="0" i="0" u="none" baseline="0" dirty="0" err="1">
                <a:effectLst/>
                <a:latin typeface="Gadugi" panose="020B0502040204020203" pitchFamily="34" charset="0"/>
                <a:ea typeface="Gadugi" panose="020B0502040204020203" pitchFamily="34" charset="0"/>
                <a:cs typeface="Arial"/>
              </a:rPr>
              <a:t>ᑎᑎᖅᖃᒃᑲᓐᓃᑦ</a:t>
            </a:r>
            <a:r>
              <a:rPr lang="en-ca" sz="1800" b="0" i="0" u="none" baseline="0" dirty="0">
                <a:effectLst/>
                <a:latin typeface="Gadugi" panose="020B0502040204020203" pitchFamily="34" charset="0"/>
                <a:ea typeface="Gadugi" panose="020B0502040204020203" pitchFamily="34" charset="0"/>
                <a:cs typeface="Arial"/>
              </a:rPr>
              <a:t> </a:t>
            </a:r>
            <a:r>
              <a:rPr lang="en-ca" sz="1800" b="0" i="0" u="none" baseline="0" dirty="0" err="1">
                <a:effectLst/>
                <a:latin typeface="Gadugi" panose="020B0502040204020203" pitchFamily="34" charset="0"/>
                <a:ea typeface="Gadugi" panose="020B0502040204020203" pitchFamily="34" charset="0"/>
                <a:cs typeface="Arial"/>
              </a:rPr>
              <a:t>ᑲᑎᑕᐅᒃᑲᓐᓂᖅᖄᖅᑎᓪᓗᒋᑦ</a:t>
            </a:r>
            <a:r>
              <a:rPr lang="en-ca" sz="1800" b="0" i="0" u="none" baseline="0" dirty="0">
                <a:effectLst/>
                <a:latin typeface="Gadugi" panose="020B0502040204020203" pitchFamily="34" charset="0"/>
                <a:ea typeface="Gadugi" panose="020B0502040204020203" pitchFamily="34" charset="0"/>
                <a:cs typeface="Arial"/>
              </a:rPr>
              <a:t> </a:t>
            </a:r>
            <a:r>
              <a:rPr lang="en-ca" sz="1800" b="0" i="0" u="none" baseline="0" dirty="0" err="1">
                <a:effectLst/>
                <a:latin typeface="Gadugi" panose="020B0502040204020203" pitchFamily="34" charset="0"/>
                <a:ea typeface="Gadugi" panose="020B0502040204020203" pitchFamily="34" charset="0"/>
                <a:cs typeface="Arial"/>
              </a:rPr>
              <a:t>ᐊᒻᒪᓗ</a:t>
            </a:r>
            <a:r>
              <a:rPr lang="en-ca" sz="1800" b="0" i="0" u="none" baseline="0" dirty="0">
                <a:effectLst/>
                <a:latin typeface="Gadugi" panose="020B0502040204020203" pitchFamily="34" charset="0"/>
                <a:ea typeface="Gadugi" panose="020B0502040204020203" pitchFamily="34" charset="0"/>
                <a:cs typeface="Arial"/>
              </a:rPr>
              <a:t> </a:t>
            </a:r>
            <a:r>
              <a:rPr lang="en-ca" sz="1800" b="0" i="0" u="none" baseline="0" dirty="0" err="1">
                <a:effectLst/>
                <a:latin typeface="Gadugi" panose="020B0502040204020203" pitchFamily="34" charset="0"/>
                <a:ea typeface="Gadugi" panose="020B0502040204020203" pitchFamily="34" charset="0"/>
                <a:cs typeface="Arial"/>
              </a:rPr>
              <a:t>ᖃᐅᔨᓴᖅᑕᐅᖅᖄᖅᑎᓪᓗᒋᑦ</a:t>
            </a:r>
            <a:r>
              <a:rPr lang="en-ca" sz="1800" b="0" i="0" u="none" baseline="0" dirty="0">
                <a:effectLst/>
                <a:latin typeface="Gadugi" panose="020B0502040204020203" pitchFamily="34" charset="0"/>
                <a:ea typeface="Gadugi" panose="020B0502040204020203" pitchFamily="34" charset="0"/>
                <a:cs typeface="Arial"/>
              </a:rPr>
              <a:t>.</a:t>
            </a:r>
            <a:endParaRPr lang="en-ca" sz="1800" dirty="0">
              <a:effectLst/>
              <a:latin typeface="Gadugi" panose="020B0502040204020203" pitchFamily="34" charset="0"/>
              <a:ea typeface="Gadugi" panose="020B0502040204020203" pitchFamily="34" charset="0"/>
              <a:cs typeface="Arial"/>
            </a:endParaRPr>
          </a:p>
        </p:txBody>
      </p:sp>
    </p:spTree>
    <p:extLst>
      <p:ext uri="{BB962C8B-B14F-4D97-AF65-F5344CB8AC3E}">
        <p14:creationId xmlns:p14="http://schemas.microsoft.com/office/powerpoint/2010/main" val="703951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_ECCC_Branding_PPT_Template_EN.potx" id="{426B9ED9-5650-45E1-A7BD-0FBD54976D4D}" vid="{84679E34-27DB-4398-8304-F4999F5C370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b85aaca-2380-4d0b-9753-fb6e1dd40ad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EB2CF24277A0E4A901362929E86F834" ma:contentTypeVersion="9" ma:contentTypeDescription="Create a new document." ma:contentTypeScope="" ma:versionID="b6156c5a460023996e97a67181903252">
  <xsd:schema xmlns:xsd="http://www.w3.org/2001/XMLSchema" xmlns:xs="http://www.w3.org/2001/XMLSchema" xmlns:p="http://schemas.microsoft.com/office/2006/metadata/properties" xmlns:ns3="1c393827-5d58-4a9e-ade6-4a99e93d0254" xmlns:ns4="2b85aaca-2380-4d0b-9753-fb6e1dd40adb" targetNamespace="http://schemas.microsoft.com/office/2006/metadata/properties" ma:root="true" ma:fieldsID="9b79af3ab6b0b1367cb925efb55cde6a" ns3:_="" ns4:_="">
    <xsd:import namespace="1c393827-5d58-4a9e-ade6-4a99e93d0254"/>
    <xsd:import namespace="2b85aaca-2380-4d0b-9753-fb6e1dd40ad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393827-5d58-4a9e-ade6-4a99e93d025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85aaca-2380-4d0b-9753-fb6e1dd40ad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_activity" ma:index="16"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17B7C4-7C08-4A59-890F-4719C7EEBD0B}">
  <ds:schemaRefs>
    <ds:schemaRef ds:uri="1c393827-5d58-4a9e-ade6-4a99e93d0254"/>
    <ds:schemaRef ds:uri="2b85aaca-2380-4d0b-9753-fb6e1dd40ad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FEA80A5-E996-4AFB-AE99-8EED984C9B80}">
  <ds:schemaRefs>
    <ds:schemaRef ds:uri="http://schemas.microsoft.com/sharepoint/v3/contenttype/forms"/>
  </ds:schemaRefs>
</ds:datastoreItem>
</file>

<file path=customXml/itemProps3.xml><?xml version="1.0" encoding="utf-8"?>
<ds:datastoreItem xmlns:ds="http://schemas.openxmlformats.org/officeDocument/2006/customXml" ds:itemID="{E992720F-90EA-43EA-89E1-14C1619FC62D}">
  <ds:schemaRefs>
    <ds:schemaRef ds:uri="1c393827-5d58-4a9e-ade6-4a99e93d0254"/>
    <ds:schemaRef ds:uri="2b85aaca-2380-4d0b-9753-fb6e1dd40ad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1723</TotalTime>
  <Words>1925</Words>
  <Application>Microsoft Office PowerPoint</Application>
  <PresentationFormat>On-screen Show (4:3)</PresentationFormat>
  <Paragraphs>299</Paragraphs>
  <Slides>17</Slides>
  <Notes>17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17</vt:i4>
      </vt:variant>
    </vt:vector>
  </HeadingPairs>
  <TitlesOfParts>
    <vt:vector size="24" baseType="lpstr">
      <vt:lpstr>Arial</vt:lpstr>
      <vt:lpstr>Calibri</vt:lpstr>
      <vt:lpstr>Euphemia</vt:lpstr>
      <vt:lpstr>Gadugi</vt:lpstr>
      <vt:lpstr>Office Theme</vt:lpstr>
      <vt:lpstr>Custom Design</vt:lpstr>
      <vt:lpstr>1_Custom Design</vt:lpstr>
      <vt:lpstr>Meliadine Type A Water Licence Amendment Public Hearing Presentation by Environment and Climate Change Canada</vt:lpstr>
      <vt:lpstr>Overview</vt:lpstr>
      <vt:lpstr>Environment and Climate Change Canada’s Mandate</vt:lpstr>
      <vt:lpstr>Relevant acts and regulations</vt:lpstr>
      <vt:lpstr>ECCC-TRC-11: Predicted water quality exceedances at closure </vt:lpstr>
      <vt:lpstr>ECCC-TRC-11: Predicted water quality exceedances at closure </vt:lpstr>
      <vt:lpstr>ECCC-TRC-17: Parameter concentration normal ranges in Meliadine Lake  </vt:lpstr>
      <vt:lpstr>ECCC-TRC-19: Closure criteria for surface water quality (Interim Closure and Reclamation Plan)    </vt:lpstr>
      <vt:lpstr>ECCC-TRC-29: Deficiencies in original estimation of water availability  </vt:lpstr>
      <vt:lpstr>Thank You     ᒪᑦᓇ / ᓇᑯᕐᒦᒃ</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Environment Climate Change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Hearing Presentation</dc:title>
  <dc:creator>Gayle Hatchard</dc:creator>
  <cp:lastModifiedBy>Richard Dwyer</cp:lastModifiedBy>
  <cp:revision>38</cp:revision>
  <dcterms:created xsi:type="dcterms:W3CDTF">2019-01-29T14:33:31Z</dcterms:created>
  <dcterms:modified xsi:type="dcterms:W3CDTF">2024-08-29T22:30:37Z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0x0101008EB2CF24277A0E4A901362929E86F834</vt:lpwstr>
  </property>
  <property fmtid="{D5CDD505-2E9C-101B-9397-08002B2CF9AE}" pid="3" name="MSIP_Label_834ed4f5-eae4-40c7-82be-b1cdf720a1b9_Enabled">
    <vt:lpwstr>true</vt:lpwstr>
  </property>
  <property fmtid="{D5CDD505-2E9C-101B-9397-08002B2CF9AE}" pid="4" name="MSIP_Label_834ed4f5-eae4-40c7-82be-b1cdf720a1b9_SetDate">
    <vt:lpwstr>2024-05-31T14:38:42Z</vt:lpwstr>
  </property>
  <property fmtid="{D5CDD505-2E9C-101B-9397-08002B2CF9AE}" pid="5" name="MSIP_Label_834ed4f5-eae4-40c7-82be-b1cdf720a1b9_Method">
    <vt:lpwstr>Standard</vt:lpwstr>
  </property>
  <property fmtid="{D5CDD505-2E9C-101B-9397-08002B2CF9AE}" pid="6" name="MSIP_Label_834ed4f5-eae4-40c7-82be-b1cdf720a1b9_Name">
    <vt:lpwstr>Unclassified - Non classifié</vt:lpwstr>
  </property>
  <property fmtid="{D5CDD505-2E9C-101B-9397-08002B2CF9AE}" pid="7" name="MSIP_Label_834ed4f5-eae4-40c7-82be-b1cdf720a1b9_SiteId">
    <vt:lpwstr>e0d54a3c-7bbe-4a64-9d46-f9f84a41c833</vt:lpwstr>
  </property>
  <property fmtid="{D5CDD505-2E9C-101B-9397-08002B2CF9AE}" pid="8" name="MSIP_Label_834ed4f5-eae4-40c7-82be-b1cdf720a1b9_ActionId">
    <vt:lpwstr>897681c3-d610-4d80-855b-b540f37efc43</vt:lpwstr>
  </property>
  <property fmtid="{D5CDD505-2E9C-101B-9397-08002B2CF9AE}" pid="9" name="MSIP_Label_834ed4f5-eae4-40c7-82be-b1cdf720a1b9_ContentBits">
    <vt:lpwstr>0</vt:lpwstr>
  </property>
</Properties>
</file>