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3" r:id="rId5"/>
    <p:sldId id="266" r:id="rId6"/>
    <p:sldId id="264" r:id="rId7"/>
    <p:sldId id="258" r:id="rId8"/>
    <p:sldId id="267" r:id="rId9"/>
    <p:sldId id="269" r:id="rId10"/>
    <p:sldId id="270" r:id="rId11"/>
    <p:sldId id="271" r:id="rId12"/>
    <p:sldId id="274" r:id="rId13"/>
    <p:sldId id="272" r:id="rId14"/>
    <p:sldId id="273" r:id="rId15"/>
    <p:sldId id="276"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p:cViewPr varScale="1">
        <p:scale>
          <a:sx n="113" d="100"/>
          <a:sy n="113" d="100"/>
        </p:scale>
        <p:origin x="2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3FB0241-97DF-4D70-85E0-EF08D1F77967}" type="datetimeFigureOut">
              <a:rPr lang="en-CA" smtClean="0"/>
              <a:t>2024-08-30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378252E-1D96-47DA-AF3A-265BE2EB3985}" type="slidenum">
              <a:rPr lang="en-CA" smtClean="0"/>
              <a:t>‹#›</a:t>
            </a:fld>
            <a:endParaRPr lang="en-CA"/>
          </a:p>
        </p:txBody>
      </p:sp>
    </p:spTree>
    <p:extLst>
      <p:ext uri="{BB962C8B-B14F-4D97-AF65-F5344CB8AC3E}">
        <p14:creationId xmlns:p14="http://schemas.microsoft.com/office/powerpoint/2010/main" val="2380880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3FB0241-97DF-4D70-85E0-EF08D1F77967}" type="datetimeFigureOut">
              <a:rPr lang="en-CA" smtClean="0"/>
              <a:t>2024-08-30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378252E-1D96-47DA-AF3A-265BE2EB3985}" type="slidenum">
              <a:rPr lang="en-CA" smtClean="0"/>
              <a:t>‹#›</a:t>
            </a:fld>
            <a:endParaRPr lang="en-CA"/>
          </a:p>
        </p:txBody>
      </p:sp>
    </p:spTree>
    <p:extLst>
      <p:ext uri="{BB962C8B-B14F-4D97-AF65-F5344CB8AC3E}">
        <p14:creationId xmlns:p14="http://schemas.microsoft.com/office/powerpoint/2010/main" val="287006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3FB0241-97DF-4D70-85E0-EF08D1F77967}" type="datetimeFigureOut">
              <a:rPr lang="en-CA" smtClean="0"/>
              <a:t>2024-08-30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378252E-1D96-47DA-AF3A-265BE2EB3985}" type="slidenum">
              <a:rPr lang="en-CA" smtClean="0"/>
              <a:t>‹#›</a:t>
            </a:fld>
            <a:endParaRPr lang="en-CA"/>
          </a:p>
        </p:txBody>
      </p:sp>
    </p:spTree>
    <p:extLst>
      <p:ext uri="{BB962C8B-B14F-4D97-AF65-F5344CB8AC3E}">
        <p14:creationId xmlns:p14="http://schemas.microsoft.com/office/powerpoint/2010/main" val="274735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chemeClr val="tx1"/>
                </a:solidFill>
                <a:latin typeface="Gadugi"/>
                <a:cs typeface="Gadugi"/>
              </a:defRPr>
            </a:lvl1pPr>
          </a:lstStyle>
          <a:p>
            <a:endParaRPr/>
          </a:p>
        </p:txBody>
      </p:sp>
      <p:sp>
        <p:nvSpPr>
          <p:cNvPr id="3" name="Holder 3"/>
          <p:cNvSpPr>
            <a:spLocks noGrp="1"/>
          </p:cNvSpPr>
          <p:nvPr>
            <p:ph sz="half" idx="2"/>
          </p:nvPr>
        </p:nvSpPr>
        <p:spPr>
          <a:xfrm>
            <a:off x="943187" y="1812163"/>
            <a:ext cx="4948767" cy="276999"/>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sz="half" idx="3"/>
          </p:nvPr>
        </p:nvSpPr>
        <p:spPr>
          <a:xfrm>
            <a:off x="6277107" y="1827403"/>
            <a:ext cx="4648200" cy="193899"/>
          </a:xfrm>
          <a:prstGeom prst="rect">
            <a:avLst/>
          </a:prstGeom>
        </p:spPr>
        <p:txBody>
          <a:bodyPr wrap="square" lIns="0" tIns="0" rIns="0" bIns="0">
            <a:spAutoFit/>
          </a:bodyPr>
          <a:lstStyle>
            <a:lvl1pPr>
              <a:defRPr sz="1400" b="0" i="0">
                <a:solidFill>
                  <a:schemeClr val="tx1"/>
                </a:solidFill>
                <a:latin typeface="Gadugi"/>
                <a:cs typeface="Gadug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3535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3FB0241-97DF-4D70-85E0-EF08D1F77967}" type="datetimeFigureOut">
              <a:rPr lang="en-CA" smtClean="0"/>
              <a:t>2024-08-30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378252E-1D96-47DA-AF3A-265BE2EB3985}" type="slidenum">
              <a:rPr lang="en-CA" smtClean="0"/>
              <a:t>‹#›</a:t>
            </a:fld>
            <a:endParaRPr lang="en-CA"/>
          </a:p>
        </p:txBody>
      </p:sp>
    </p:spTree>
    <p:extLst>
      <p:ext uri="{BB962C8B-B14F-4D97-AF65-F5344CB8AC3E}">
        <p14:creationId xmlns:p14="http://schemas.microsoft.com/office/powerpoint/2010/main" val="3001015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FB0241-97DF-4D70-85E0-EF08D1F77967}" type="datetimeFigureOut">
              <a:rPr lang="en-CA" smtClean="0"/>
              <a:t>2024-08-30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378252E-1D96-47DA-AF3A-265BE2EB3985}" type="slidenum">
              <a:rPr lang="en-CA" smtClean="0"/>
              <a:t>‹#›</a:t>
            </a:fld>
            <a:endParaRPr lang="en-CA"/>
          </a:p>
        </p:txBody>
      </p:sp>
    </p:spTree>
    <p:extLst>
      <p:ext uri="{BB962C8B-B14F-4D97-AF65-F5344CB8AC3E}">
        <p14:creationId xmlns:p14="http://schemas.microsoft.com/office/powerpoint/2010/main" val="2296991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3FB0241-97DF-4D70-85E0-EF08D1F77967}" type="datetimeFigureOut">
              <a:rPr lang="en-CA" smtClean="0"/>
              <a:t>2024-08-30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378252E-1D96-47DA-AF3A-265BE2EB3985}" type="slidenum">
              <a:rPr lang="en-CA" smtClean="0"/>
              <a:t>‹#›</a:t>
            </a:fld>
            <a:endParaRPr lang="en-CA"/>
          </a:p>
        </p:txBody>
      </p:sp>
    </p:spTree>
    <p:extLst>
      <p:ext uri="{BB962C8B-B14F-4D97-AF65-F5344CB8AC3E}">
        <p14:creationId xmlns:p14="http://schemas.microsoft.com/office/powerpoint/2010/main" val="339266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3FB0241-97DF-4D70-85E0-EF08D1F77967}" type="datetimeFigureOut">
              <a:rPr lang="en-CA" smtClean="0"/>
              <a:t>2024-08-30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378252E-1D96-47DA-AF3A-265BE2EB3985}" type="slidenum">
              <a:rPr lang="en-CA" smtClean="0"/>
              <a:t>‹#›</a:t>
            </a:fld>
            <a:endParaRPr lang="en-CA"/>
          </a:p>
        </p:txBody>
      </p:sp>
    </p:spTree>
    <p:extLst>
      <p:ext uri="{BB962C8B-B14F-4D97-AF65-F5344CB8AC3E}">
        <p14:creationId xmlns:p14="http://schemas.microsoft.com/office/powerpoint/2010/main" val="324723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3FB0241-97DF-4D70-85E0-EF08D1F77967}" type="datetimeFigureOut">
              <a:rPr lang="en-CA" smtClean="0"/>
              <a:t>2024-08-30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378252E-1D96-47DA-AF3A-265BE2EB3985}" type="slidenum">
              <a:rPr lang="en-CA" smtClean="0"/>
              <a:t>‹#›</a:t>
            </a:fld>
            <a:endParaRPr lang="en-CA"/>
          </a:p>
        </p:txBody>
      </p:sp>
    </p:spTree>
    <p:extLst>
      <p:ext uri="{BB962C8B-B14F-4D97-AF65-F5344CB8AC3E}">
        <p14:creationId xmlns:p14="http://schemas.microsoft.com/office/powerpoint/2010/main" val="2730004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B0241-97DF-4D70-85E0-EF08D1F77967}" type="datetimeFigureOut">
              <a:rPr lang="en-CA" smtClean="0"/>
              <a:t>2024-08-30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378252E-1D96-47DA-AF3A-265BE2EB3985}" type="slidenum">
              <a:rPr lang="en-CA" smtClean="0"/>
              <a:t>‹#›</a:t>
            </a:fld>
            <a:endParaRPr lang="en-CA"/>
          </a:p>
        </p:txBody>
      </p:sp>
    </p:spTree>
    <p:extLst>
      <p:ext uri="{BB962C8B-B14F-4D97-AF65-F5344CB8AC3E}">
        <p14:creationId xmlns:p14="http://schemas.microsoft.com/office/powerpoint/2010/main" val="3364998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FB0241-97DF-4D70-85E0-EF08D1F77967}" type="datetimeFigureOut">
              <a:rPr lang="en-CA" smtClean="0"/>
              <a:t>2024-08-30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378252E-1D96-47DA-AF3A-265BE2EB3985}" type="slidenum">
              <a:rPr lang="en-CA" smtClean="0"/>
              <a:t>‹#›</a:t>
            </a:fld>
            <a:endParaRPr lang="en-CA"/>
          </a:p>
        </p:txBody>
      </p:sp>
    </p:spTree>
    <p:extLst>
      <p:ext uri="{BB962C8B-B14F-4D97-AF65-F5344CB8AC3E}">
        <p14:creationId xmlns:p14="http://schemas.microsoft.com/office/powerpoint/2010/main" val="244161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FB0241-97DF-4D70-85E0-EF08D1F77967}" type="datetimeFigureOut">
              <a:rPr lang="en-CA" smtClean="0"/>
              <a:t>2024-08-30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378252E-1D96-47DA-AF3A-265BE2EB3985}" type="slidenum">
              <a:rPr lang="en-CA" smtClean="0"/>
              <a:t>‹#›</a:t>
            </a:fld>
            <a:endParaRPr lang="en-CA"/>
          </a:p>
        </p:txBody>
      </p:sp>
    </p:spTree>
    <p:extLst>
      <p:ext uri="{BB962C8B-B14F-4D97-AF65-F5344CB8AC3E}">
        <p14:creationId xmlns:p14="http://schemas.microsoft.com/office/powerpoint/2010/main" val="200944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B0241-97DF-4D70-85E0-EF08D1F77967}" type="datetimeFigureOut">
              <a:rPr lang="en-CA" smtClean="0"/>
              <a:t>2024-08-30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8252E-1D96-47DA-AF3A-265BE2EB3985}" type="slidenum">
              <a:rPr lang="en-CA" smtClean="0"/>
              <a:t>‹#›</a:t>
            </a:fld>
            <a:endParaRPr lang="en-CA"/>
          </a:p>
        </p:txBody>
      </p:sp>
    </p:spTree>
    <p:extLst>
      <p:ext uri="{BB962C8B-B14F-4D97-AF65-F5344CB8AC3E}">
        <p14:creationId xmlns:p14="http://schemas.microsoft.com/office/powerpoint/2010/main" val="331305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52402"/>
            <a:ext cx="6858000" cy="2895599"/>
          </a:xfrm>
        </p:spPr>
        <p:txBody>
          <a:bodyPr>
            <a:normAutofit fontScale="90000"/>
          </a:bodyPr>
          <a:lstStyle/>
          <a:p>
            <a:pPr marL="12700" marR="5080">
              <a:lnSpc>
                <a:spcPts val="3840"/>
              </a:lnSpc>
              <a:spcBef>
                <a:spcPts val="55"/>
              </a:spcBef>
            </a:pPr>
            <a:r>
              <a:rPr lang="en-US" sz="2800" b="1" dirty="0">
                <a:solidFill>
                  <a:prstClr val="black"/>
                </a:solidFill>
                <a:latin typeface="Calibri" panose="020F0502020204030204"/>
                <a:ea typeface="+mn-ea"/>
                <a:cs typeface="Calibri Light"/>
              </a:rPr>
              <a:t>NWB Water </a:t>
            </a:r>
            <a:r>
              <a:rPr lang="en-US" sz="2800" b="1" dirty="0" err="1">
                <a:solidFill>
                  <a:prstClr val="black"/>
                </a:solidFill>
                <a:latin typeface="Calibri" panose="020F0502020204030204"/>
                <a:ea typeface="+mn-ea"/>
                <a:cs typeface="Calibri Light"/>
              </a:rPr>
              <a:t>Licence</a:t>
            </a:r>
            <a:r>
              <a:rPr lang="en-US" sz="2800" b="1" dirty="0">
                <a:solidFill>
                  <a:prstClr val="black"/>
                </a:solidFill>
                <a:latin typeface="Calibri" panose="020F0502020204030204"/>
                <a:ea typeface="+mn-ea"/>
                <a:cs typeface="Calibri Light"/>
              </a:rPr>
              <a:t> 2AM-MEL1631 Amendment of the Meliadine Extension Proposal </a:t>
            </a:r>
            <a:br>
              <a:rPr lang="en-US" sz="2800" b="1" dirty="0">
                <a:solidFill>
                  <a:prstClr val="black"/>
                </a:solidFill>
                <a:latin typeface="Calibri" panose="020F0502020204030204"/>
                <a:ea typeface="+mn-ea"/>
                <a:cs typeface="Calibri Light"/>
              </a:rPr>
            </a:br>
            <a:r>
              <a:rPr lang="en-US" sz="2800" b="1" spc="-35" dirty="0">
                <a:solidFill>
                  <a:prstClr val="black"/>
                </a:solidFill>
                <a:latin typeface="Calibri" panose="020F0502020204030204"/>
                <a:ea typeface="+mn-ea"/>
                <a:cs typeface="Calibri"/>
              </a:rPr>
              <a:t>Final</a:t>
            </a:r>
            <a:r>
              <a:rPr lang="en-US" sz="2800" b="1" spc="-80" dirty="0">
                <a:solidFill>
                  <a:prstClr val="black"/>
                </a:solidFill>
                <a:latin typeface="Calibri" panose="020F0502020204030204"/>
                <a:ea typeface="+mn-ea"/>
                <a:cs typeface="Calibri"/>
              </a:rPr>
              <a:t> </a:t>
            </a:r>
            <a:r>
              <a:rPr lang="en-US" sz="2800" b="1" spc="-10" dirty="0">
                <a:solidFill>
                  <a:prstClr val="black"/>
                </a:solidFill>
                <a:latin typeface="Calibri" panose="020F0502020204030204"/>
                <a:ea typeface="+mn-ea"/>
                <a:cs typeface="Calibri"/>
              </a:rPr>
              <a:t>Presentation</a:t>
            </a:r>
            <a:r>
              <a:rPr lang="en-US" sz="2800" b="1" spc="-100" dirty="0">
                <a:solidFill>
                  <a:prstClr val="black"/>
                </a:solidFill>
                <a:latin typeface="Calibri" panose="020F0502020204030204"/>
                <a:ea typeface="+mn-ea"/>
                <a:cs typeface="Calibri"/>
              </a:rPr>
              <a:t> </a:t>
            </a:r>
            <a:r>
              <a:rPr lang="en-US" sz="2800" b="1" dirty="0">
                <a:solidFill>
                  <a:prstClr val="black"/>
                </a:solidFill>
                <a:latin typeface="Calibri" panose="020F0502020204030204"/>
                <a:ea typeface="+mn-ea"/>
                <a:cs typeface="Calibri"/>
              </a:rPr>
              <a:t>of</a:t>
            </a:r>
            <a:r>
              <a:rPr lang="en-US" sz="2800" b="1" spc="-105" dirty="0">
                <a:solidFill>
                  <a:prstClr val="black"/>
                </a:solidFill>
                <a:latin typeface="Calibri" panose="020F0502020204030204"/>
                <a:ea typeface="+mn-ea"/>
                <a:cs typeface="Calibri"/>
              </a:rPr>
              <a:t> Meliadine Extension Proposal  Water </a:t>
            </a:r>
            <a:r>
              <a:rPr lang="en-US" sz="2800" b="1" spc="-105" dirty="0" err="1">
                <a:solidFill>
                  <a:prstClr val="black"/>
                </a:solidFill>
                <a:latin typeface="Calibri" panose="020F0502020204030204"/>
                <a:ea typeface="+mn-ea"/>
                <a:cs typeface="Calibri"/>
              </a:rPr>
              <a:t>Licence</a:t>
            </a:r>
            <a:r>
              <a:rPr lang="en-US" sz="2800" b="1" spc="-105" dirty="0">
                <a:solidFill>
                  <a:prstClr val="black"/>
                </a:solidFill>
                <a:latin typeface="Calibri" panose="020F0502020204030204"/>
                <a:ea typeface="+mn-ea"/>
                <a:cs typeface="Calibri"/>
              </a:rPr>
              <a:t> Amendment</a:t>
            </a:r>
            <a:br>
              <a:rPr lang="en-US" sz="2800" b="1" dirty="0">
                <a:solidFill>
                  <a:prstClr val="black"/>
                </a:solidFill>
                <a:latin typeface="Calibri" panose="020F0502020204030204"/>
                <a:ea typeface="+mn-ea"/>
                <a:cs typeface="Calibri"/>
              </a:rPr>
            </a:br>
            <a:br>
              <a:rPr lang="en-US" sz="2800" b="1" dirty="0">
                <a:solidFill>
                  <a:prstClr val="black"/>
                </a:solidFill>
                <a:latin typeface="Calibri" panose="020F0502020204030204"/>
                <a:ea typeface="+mn-ea"/>
                <a:cs typeface="Calibri Light"/>
              </a:rPr>
            </a:br>
            <a:endParaRPr lang="en-CA" dirty="0"/>
          </a:p>
        </p:txBody>
      </p:sp>
      <p:pic>
        <p:nvPicPr>
          <p:cNvPr id="4" name="Picture 3"/>
          <p:cNvPicPr>
            <a:picLocks noChangeAspect="1"/>
          </p:cNvPicPr>
          <p:nvPr/>
        </p:nvPicPr>
        <p:blipFill>
          <a:blip r:embed="rId2"/>
          <a:stretch>
            <a:fillRect/>
          </a:stretch>
        </p:blipFill>
        <p:spPr>
          <a:xfrm>
            <a:off x="8839201" y="5410199"/>
            <a:ext cx="1600200" cy="1295401"/>
          </a:xfrm>
          <a:prstGeom prst="rect">
            <a:avLst/>
          </a:prstGeom>
        </p:spPr>
      </p:pic>
      <p:sp>
        <p:nvSpPr>
          <p:cNvPr id="5" name="Subtitle 2">
            <a:extLst>
              <a:ext uri="{FF2B5EF4-FFF2-40B4-BE49-F238E27FC236}">
                <a16:creationId xmlns:a16="http://schemas.microsoft.com/office/drawing/2014/main" id="{B0990D60-2A26-4BD5-AA41-C551512F541B}"/>
              </a:ext>
            </a:extLst>
          </p:cNvPr>
          <p:cNvSpPr>
            <a:spLocks noGrp="1"/>
          </p:cNvSpPr>
          <p:nvPr>
            <p:ph type="subTitle" idx="1"/>
          </p:nvPr>
        </p:nvSpPr>
        <p:spPr>
          <a:xfrm>
            <a:off x="2667000" y="2514600"/>
            <a:ext cx="6858000" cy="2743200"/>
          </a:xfrm>
        </p:spPr>
        <p:txBody>
          <a:bodyPr vert="horz" lIns="91440" tIns="45720" rIns="91440" bIns="45720" rtlCol="0" anchor="t">
            <a:normAutofit/>
          </a:bodyPr>
          <a:lstStyle/>
          <a:p>
            <a:r>
              <a:rPr lang="en-CA" dirty="0" err="1">
                <a:cs typeface="Calibri"/>
              </a:rPr>
              <a:t>ᓄᓇᕗᒥ</a:t>
            </a:r>
            <a:r>
              <a:rPr lang="en-CA" dirty="0">
                <a:cs typeface="Calibri"/>
              </a:rPr>
              <a:t> </a:t>
            </a:r>
            <a:r>
              <a:rPr lang="en-CA" dirty="0" err="1">
                <a:cs typeface="Calibri"/>
              </a:rPr>
              <a:t>ᐃᒻᒪᓕᕆᔨᑯᑦ</a:t>
            </a:r>
            <a:r>
              <a:rPr lang="en-CA" dirty="0">
                <a:cs typeface="Calibri"/>
              </a:rPr>
              <a:t> </a:t>
            </a:r>
            <a:r>
              <a:rPr lang="en-CA" dirty="0" err="1">
                <a:cs typeface="Calibri"/>
              </a:rPr>
              <a:t>ᑲᑎᒪᔨᖏᑦ</a:t>
            </a:r>
            <a:r>
              <a:rPr lang="en-CA" dirty="0">
                <a:cs typeface="Calibri"/>
              </a:rPr>
              <a:t> 2AM-MEL1631 </a:t>
            </a:r>
            <a:r>
              <a:rPr lang="en-CA" dirty="0" err="1">
                <a:cs typeface="Calibri"/>
              </a:rPr>
              <a:t>ᐋᕿᒋᐊᕈᑦ</a:t>
            </a:r>
            <a:r>
              <a:rPr lang="en-CA" dirty="0">
                <a:cs typeface="Calibri"/>
              </a:rPr>
              <a:t>  </a:t>
            </a:r>
            <a:r>
              <a:rPr lang="en-CA" dirty="0" err="1">
                <a:cs typeface="Calibri"/>
              </a:rPr>
              <a:t>ᒥᓚᑏᓐ</a:t>
            </a:r>
            <a:r>
              <a:rPr lang="en-CA" dirty="0">
                <a:cs typeface="Calibri"/>
              </a:rPr>
              <a:t> </a:t>
            </a:r>
            <a:r>
              <a:rPr lang="en-CA" dirty="0" err="1">
                <a:cs typeface="Calibri"/>
              </a:rPr>
              <a:t>ᐊᖏᒡᓕᒋᐊᕈᒪᓂᖓᓂᒃ</a:t>
            </a:r>
            <a:r>
              <a:rPr lang="en-CA" dirty="0">
                <a:cs typeface="Calibri"/>
              </a:rPr>
              <a:t> </a:t>
            </a:r>
            <a:r>
              <a:rPr lang="en-CA" dirty="0" err="1">
                <a:cs typeface="Calibri"/>
              </a:rPr>
              <a:t>ᑐᒃᓯᕋᕈᑦ</a:t>
            </a:r>
          </a:p>
          <a:p>
            <a:r>
              <a:rPr lang="en-CA" dirty="0" err="1">
                <a:cs typeface="Calibri"/>
              </a:rPr>
              <a:t>ᑭᖑᓪᓕᐹᖅ</a:t>
            </a:r>
            <a:r>
              <a:rPr lang="en-CA" dirty="0">
                <a:cs typeface="Calibri"/>
              </a:rPr>
              <a:t> </a:t>
            </a:r>
            <a:r>
              <a:rPr lang="iu-Cans-CA" dirty="0">
                <a:cs typeface="Calibri"/>
              </a:rPr>
              <a:t>ᑎᑎᕋᖅᑕᐅᓯᒪᔪᖅ </a:t>
            </a:r>
            <a:r>
              <a:rPr lang="en-CA" dirty="0">
                <a:cs typeface="Calibri"/>
              </a:rPr>
              <a:t> </a:t>
            </a:r>
            <a:r>
              <a:rPr lang="en-CA" dirty="0" err="1">
                <a:cs typeface="Calibri"/>
              </a:rPr>
              <a:t>ᖃᓄᖅ</a:t>
            </a:r>
            <a:r>
              <a:rPr lang="en-CA" dirty="0">
                <a:cs typeface="Calibri"/>
              </a:rPr>
              <a:t> </a:t>
            </a:r>
            <a:r>
              <a:rPr lang="iu-Cans-CA" dirty="0">
                <a:cs typeface="Calibri"/>
              </a:rPr>
              <a:t> </a:t>
            </a:r>
            <a:r>
              <a:rPr lang="en-CA" dirty="0" err="1">
                <a:cs typeface="Calibri"/>
              </a:rPr>
              <a:t>ᒥᓚᑏᓐ</a:t>
            </a:r>
            <a:r>
              <a:rPr lang="en-CA" dirty="0">
                <a:cs typeface="Calibri"/>
              </a:rPr>
              <a:t> </a:t>
            </a:r>
            <a:r>
              <a:rPr lang="en-CA" dirty="0" err="1">
                <a:cs typeface="Calibri"/>
              </a:rPr>
              <a:t>ᐊᖏᒡᓕᒋᐊᕈᒪᓂᖓᓂᒃ</a:t>
            </a:r>
            <a:r>
              <a:rPr lang="en-CA" dirty="0">
                <a:cs typeface="Calibri"/>
              </a:rPr>
              <a:t> </a:t>
            </a:r>
            <a:r>
              <a:rPr lang="en-CA" dirty="0" err="1">
                <a:cs typeface="Calibri"/>
              </a:rPr>
              <a:t>ᑐᒃᓯᕋᕈᑦ</a:t>
            </a:r>
            <a:endParaRPr lang="en-CA" dirty="0">
              <a:cs typeface="Calibri"/>
            </a:endParaRPr>
          </a:p>
          <a:p>
            <a:r>
              <a:rPr lang="en-CA" dirty="0" err="1">
                <a:cs typeface="Calibri"/>
              </a:rPr>
              <a:t>ᐃᒪᓪᓕᕆᓂᕐᒧᑦ</a:t>
            </a:r>
            <a:r>
              <a:rPr lang="en-CA" dirty="0">
                <a:cs typeface="Calibri"/>
              </a:rPr>
              <a:t> </a:t>
            </a:r>
            <a:r>
              <a:rPr lang="en-CA" dirty="0" err="1">
                <a:cs typeface="Calibri"/>
              </a:rPr>
              <a:t>ᐱᔪᖕᓇ</a:t>
            </a:r>
            <a:r>
              <a:rPr lang="iu-Cans-CA" dirty="0">
                <a:cs typeface="Calibri"/>
              </a:rPr>
              <a:t>ᐅᑦ </a:t>
            </a:r>
            <a:r>
              <a:rPr lang="en-CA" dirty="0" err="1">
                <a:cs typeface="Calibri"/>
              </a:rPr>
              <a:t>ᐋᕿᒋᐊᖅᑕᐅᓂᖓ</a:t>
            </a:r>
            <a:endParaRPr lang="en-CA" dirty="0">
              <a:cs typeface="Calibri"/>
            </a:endParaRPr>
          </a:p>
        </p:txBody>
      </p:sp>
    </p:spTree>
    <p:extLst>
      <p:ext uri="{BB962C8B-B14F-4D97-AF65-F5344CB8AC3E}">
        <p14:creationId xmlns:p14="http://schemas.microsoft.com/office/powerpoint/2010/main" val="407075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fontScale="90000"/>
          </a:bodyPr>
          <a:lstStyle/>
          <a:p>
            <a:pPr algn="ctr"/>
            <a:r>
              <a:rPr lang="en-CA" sz="2800" b="1" dirty="0">
                <a:latin typeface="+mn-lt"/>
              </a:rPr>
              <a:t>AEMP Reference Areas</a:t>
            </a:r>
            <a:br>
              <a:rPr lang="en-CA" sz="2800" b="1" dirty="0">
                <a:latin typeface="+mn-lt"/>
              </a:rPr>
            </a:br>
            <a:r>
              <a:rPr lang="iu-Cans-CA" sz="2800" b="1" dirty="0">
                <a:solidFill>
                  <a:prstClr val="black"/>
                </a:solidFill>
              </a:rPr>
              <a:t>ᐃᒪᕐᒥᐅᑕᕐᓂᒃ ᖃᐅᔨᓴᓂᕐᒧᑦ ᐊᕿᑕᐅᓯᒪᔪᑉ ᓇᓪᓗᓇᐃᖅᓯᒪᔭᖏᑦ</a:t>
            </a:r>
            <a:br>
              <a:rPr lang="en-CA" b="1" dirty="0"/>
            </a:br>
            <a:endParaRPr lang="en-CA" dirty="0"/>
          </a:p>
        </p:txBody>
      </p:sp>
      <p:sp>
        <p:nvSpPr>
          <p:cNvPr id="3" name="Content Placeholder 2"/>
          <p:cNvSpPr>
            <a:spLocks noGrp="1"/>
          </p:cNvSpPr>
          <p:nvPr>
            <p:ph sz="half" idx="1"/>
          </p:nvPr>
        </p:nvSpPr>
        <p:spPr>
          <a:xfrm>
            <a:off x="838200" y="872836"/>
            <a:ext cx="5181600" cy="5304127"/>
          </a:xfrm>
        </p:spPr>
        <p:txBody>
          <a:bodyPr>
            <a:normAutofit lnSpcReduction="10000"/>
          </a:bodyPr>
          <a:lstStyle/>
          <a:p>
            <a:pPr marL="285750" indent="-285750"/>
            <a:r>
              <a:rPr lang="en-CA" sz="2100" dirty="0"/>
              <a:t>The KivIA requested that the Proponent incorporate additional reference lakes in the monitoring program.</a:t>
            </a:r>
          </a:p>
          <a:p>
            <a:pPr marL="285750" indent="-285750"/>
            <a:endParaRPr lang="en-CA" sz="2100" dirty="0"/>
          </a:p>
          <a:p>
            <a:pPr marL="285750" indent="-285750"/>
            <a:r>
              <a:rPr lang="en-CA" sz="2100" kern="100" dirty="0">
                <a:ea typeface="Calibri" panose="020F0502020204030204" pitchFamily="34" charset="0"/>
                <a:cs typeface="Times New Roman" panose="02020603050405020304" pitchFamily="18" charset="0"/>
              </a:rPr>
              <a:t>The purpose of this request was to allow for the ability to better distinguish between mine-related impacts and local variability in the watershed.</a:t>
            </a:r>
          </a:p>
          <a:p>
            <a:pPr marL="285750" indent="-285750"/>
            <a:endParaRPr lang="en-CA" sz="2100" kern="100" dirty="0">
              <a:ea typeface="Calibri" panose="020F0502020204030204" pitchFamily="34" charset="0"/>
              <a:cs typeface="Times New Roman" panose="02020603050405020304" pitchFamily="18" charset="0"/>
            </a:endParaRPr>
          </a:p>
          <a:p>
            <a:pPr marL="285750" indent="-285750"/>
            <a:r>
              <a:rPr lang="en-CA" sz="2100" kern="100" dirty="0">
                <a:ea typeface="Calibri" panose="020F0502020204030204" pitchFamily="34" charset="0"/>
                <a:cs typeface="Times New Roman" panose="02020603050405020304" pitchFamily="18" charset="0"/>
              </a:rPr>
              <a:t>The Proponent has committed to completing a three-year reference lake monitoring program which will commence in 2025, and the results of the monitoring program will be reported in the 2025, 2026, and 2027 Annual Reports, including the Aquatic Effects Monitoring Plan Annual Reports.</a:t>
            </a:r>
          </a:p>
          <a:p>
            <a:endParaRPr lang="en-CA" dirty="0"/>
          </a:p>
        </p:txBody>
      </p:sp>
      <p:pic>
        <p:nvPicPr>
          <p:cNvPr id="5" name="Content Placeholder 4"/>
          <p:cNvPicPr>
            <a:picLocks noGrp="1" noChangeAspect="1"/>
          </p:cNvPicPr>
          <p:nvPr>
            <p:ph sz="half" idx="2"/>
          </p:nvPr>
        </p:nvPicPr>
        <p:blipFill>
          <a:blip r:embed="rId2"/>
          <a:stretch>
            <a:fillRect/>
          </a:stretch>
        </p:blipFill>
        <p:spPr>
          <a:xfrm>
            <a:off x="11003177" y="5699660"/>
            <a:ext cx="1188823" cy="1158340"/>
          </a:xfrm>
          <a:prstGeom prst="rect">
            <a:avLst/>
          </a:prstGeom>
        </p:spPr>
      </p:pic>
      <p:sp>
        <p:nvSpPr>
          <p:cNvPr id="6" name="Content Placeholder 2">
            <a:extLst>
              <a:ext uri="{FF2B5EF4-FFF2-40B4-BE49-F238E27FC236}">
                <a16:creationId xmlns:a16="http://schemas.microsoft.com/office/drawing/2014/main" id="{87BFF003-333C-4383-A351-A4897ABCC1EE}"/>
              </a:ext>
            </a:extLst>
          </p:cNvPr>
          <p:cNvSpPr txBox="1">
            <a:spLocks/>
          </p:cNvSpPr>
          <p:nvPr/>
        </p:nvSpPr>
        <p:spPr>
          <a:xfrm>
            <a:off x="6019800" y="506852"/>
            <a:ext cx="5628118" cy="61845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100" dirty="0"/>
          </a:p>
          <a:p>
            <a:pPr marL="285750" indent="-285750"/>
            <a:r>
              <a:rPr lang="iu-Cans-CA" sz="1800" dirty="0"/>
              <a:t>ᑭᕙᓪᓕᖅ ᐃᓄᐃᑦ ᑲᑐᔨᖃᑎᒌᖏᑦ ᑐᒃᓯᕋᓚᐅᖅᑐᑦ ᐊᑐᒐᐅᓂᐊᖅᑐᓂᒃ ᐋᕿᒃᓱᐃᔨᒧᑦ ᐃᓕᔭᐅᖁᑉᓗᒋᑦ ᑕᓰᒃ ᐅᓐᓂᖅᑐᖅᑕᐅᓯᒪᔪᑦ ᒥᐊᓂᖅᓯᓂᕐᒧᑦ ᐊᑐᒐᐅᓂᐊᖅᑐᓄᑦ.</a:t>
            </a:r>
          </a:p>
          <a:p>
            <a:pPr marL="0" indent="0">
              <a:buFont typeface="Arial" panose="020B0604020202020204" pitchFamily="34" charset="0"/>
              <a:buNone/>
            </a:pPr>
            <a:endParaRPr lang="iu-Cans-CA" sz="1800" dirty="0"/>
          </a:p>
          <a:p>
            <a:pPr marL="285750" indent="-285750"/>
            <a:r>
              <a:rPr lang="iu-Cans-CA" sz="1800" dirty="0"/>
              <a:t>ᑐᒃᓯᕋᕈᑕᐅᔪᑉ ᐊᑑᑎᖃᕐᓂᖓ ᐱᖁᔭᐅᓚᐅᖅᑐᖅ ᓇᓪᓗᓇᐃᔭᖅᑕᐅᑕᕐᓂᐊᓂᖏᑦ ᐅᔭᕋᒃᑕᕆᐊᑦ ᐱᔪᑕᐅᖕᒪᖔᑖ ᐊᒻᒪᓪᓗ ᓄᓇᐅᑉ ᐊᓯᔨᕐᓂᖓᑕ ᑰᖕᓂᖓᓄᑦ.</a:t>
            </a:r>
          </a:p>
          <a:p>
            <a:pPr marL="0" indent="0">
              <a:buFont typeface="Arial" panose="020B0604020202020204" pitchFamily="34" charset="0"/>
              <a:buNone/>
            </a:pPr>
            <a:endParaRPr lang="iu-Cans-CA" sz="1800" dirty="0"/>
          </a:p>
          <a:p>
            <a:pPr marL="285750" indent="-285750"/>
            <a:r>
              <a:rPr lang="iu-Cans-CA" sz="1800" dirty="0"/>
              <a:t>ᐊᑐᒐᐅᓂᐊᖅᑐᓂᒃ ᐋᕿᒃᓱᐃᔨ ᐊᖏᕈᑎᖃᓚᐅᕐᒪᑦ ᐱᐊᓂᖕᓂᐊᕐᓂᕋᖅᖢᓂ ᐅᑭᐅᓄᑦ ᐱᖓᓱᓄᑦ ᖃᐅᔨᓴᖅᑕᐅᓂᐊᕐᓂᖓᓂᒃ ᑕᓰᑦ ᐱᒋᐊᕐᒧᓂ 2025−ᒥ, ᐊᒻᒪᓪᓕ ᖃᐅᔨᓴᕐᓂᑯᑦ ᐅᖃᐅᓯᐅᓂᐊᖅᖢᑎᑦ 2025, 2026, ᐊᒻᒪᓪᓗ 2027-ᒥ ᐅᑭᐅᑕᒫᑦ ᑐᓴᒐᒃᓴᓂ, ᐃᓚᐅᓪᓗᓂ ᐃᒪᕐᒥᐅᑕᐃᑦ ᐊᑦᑐᒐᐅᓐᓂᖏᓐᓂᒃ ᖃᐅᔨᓴᕐᓂᖅ ᐊᑐᒐᐅᔪᖅ ᐅᑭᐅ ᑖᒫᑦ ᐅᓂᑉᑳᒐᐅᕙᒃᑐᓂ.</a:t>
            </a:r>
            <a:endParaRPr lang="en-CA" sz="2400" kern="100" dirty="0">
              <a:ea typeface="Calibri" panose="020F0502020204030204" pitchFamily="34" charset="0"/>
              <a:cs typeface="Times New Roman" panose="02020603050405020304" pitchFamily="18" charset="0"/>
            </a:endParaRPr>
          </a:p>
          <a:p>
            <a:pPr marL="285750" indent="-285750"/>
            <a:endParaRPr lang="en-CA" sz="2100" kern="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502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486" y="0"/>
            <a:ext cx="10515600" cy="1030514"/>
          </a:xfrm>
        </p:spPr>
        <p:txBody>
          <a:bodyPr>
            <a:normAutofit fontScale="90000"/>
          </a:bodyPr>
          <a:lstStyle/>
          <a:p>
            <a:pPr algn="ctr"/>
            <a:r>
              <a:rPr lang="en-CA" sz="2500" b="1" dirty="0">
                <a:latin typeface="+mn-lt"/>
              </a:rPr>
              <a:t>Lake B7 Remediation</a:t>
            </a:r>
            <a:br>
              <a:rPr lang="en-CA" sz="2500" b="1" dirty="0">
                <a:latin typeface="+mn-lt"/>
              </a:rPr>
            </a:br>
            <a:r>
              <a:rPr lang="iu-Cans-CA" sz="2800" b="1" dirty="0"/>
              <a:t>ᑕᓯᐅᑉ B7 ᐊᕆᒋᐊᖅᑕᐅᓐᓂᖓ</a:t>
            </a:r>
            <a:br>
              <a:rPr lang="en-CA" sz="2800" b="1" dirty="0"/>
            </a:br>
            <a:br>
              <a:rPr lang="en-US" sz="2000" dirty="0"/>
            </a:br>
            <a:endParaRPr lang="en-CA" sz="2000" dirty="0"/>
          </a:p>
        </p:txBody>
      </p:sp>
      <p:sp>
        <p:nvSpPr>
          <p:cNvPr id="3" name="Content Placeholder 2"/>
          <p:cNvSpPr>
            <a:spLocks noGrp="1"/>
          </p:cNvSpPr>
          <p:nvPr>
            <p:ph sz="half" idx="1"/>
          </p:nvPr>
        </p:nvSpPr>
        <p:spPr>
          <a:xfrm>
            <a:off x="838200" y="972458"/>
            <a:ext cx="5181600" cy="5204505"/>
          </a:xfrm>
        </p:spPr>
        <p:txBody>
          <a:bodyPr>
            <a:normAutofit/>
          </a:bodyPr>
          <a:lstStyle/>
          <a:p>
            <a:pPr marL="285750" indent="-285750"/>
            <a:r>
              <a:rPr lang="en-CA" sz="1700" dirty="0"/>
              <a:t>The KivIA requested that the Proponent include further detail on Lake B7 remediation in the Interim Closure and Reclamation Plan.</a:t>
            </a:r>
          </a:p>
          <a:p>
            <a:pPr marL="285750" indent="-285750"/>
            <a:endParaRPr lang="en-CA" sz="1700" dirty="0">
              <a:solidFill>
                <a:schemeClr val="accent1"/>
              </a:solidFill>
            </a:endParaRPr>
          </a:p>
          <a:p>
            <a:pPr marL="285750" indent="-285750"/>
            <a:r>
              <a:rPr lang="en-CA" sz="1700" kern="100" dirty="0">
                <a:effectLst/>
                <a:ea typeface="Calibri" panose="020F0502020204030204" pitchFamily="34" charset="0"/>
                <a:cs typeface="Times New Roman" panose="02020603050405020304" pitchFamily="18" charset="0"/>
              </a:rPr>
              <a:t>The purpose of this request stemmed from the concern that the storage of saline groundwater in Lake B7, instead of tailings, raises the possibility of remediating Lake B7 to sustain aquatic life and be connected to the local watershed during closure and post-closure.</a:t>
            </a:r>
          </a:p>
          <a:p>
            <a:pPr marL="285750" indent="-285750"/>
            <a:endParaRPr lang="en-CA" sz="1700" kern="100" dirty="0">
              <a:solidFill>
                <a:schemeClr val="accent1"/>
              </a:solidFill>
              <a:ea typeface="Calibri" panose="020F0502020204030204" pitchFamily="34" charset="0"/>
              <a:cs typeface="Times New Roman" panose="02020603050405020304" pitchFamily="18" charset="0"/>
            </a:endParaRPr>
          </a:p>
          <a:p>
            <a:pPr marL="285750" indent="-285750"/>
            <a:r>
              <a:rPr lang="en-CA" sz="1700" kern="100" dirty="0">
                <a:ea typeface="Calibri" panose="020F0502020204030204" pitchFamily="34" charset="0"/>
                <a:cs typeface="Times New Roman" panose="02020603050405020304" pitchFamily="18" charset="0"/>
              </a:rPr>
              <a:t>In response, the Proponent committed to monitoring Lake B7 during operations to assess the potential requirement of remediation of Lake B7 at closure</a:t>
            </a:r>
            <a:r>
              <a:rPr lang="en-CA" sz="1700" kern="100" dirty="0">
                <a:solidFill>
                  <a:schemeClr val="accent1"/>
                </a:solidFill>
                <a:ea typeface="Calibri" panose="020F0502020204030204" pitchFamily="34" charset="0"/>
                <a:cs typeface="Times New Roman" panose="02020603050405020304" pitchFamily="18" charset="0"/>
              </a:rPr>
              <a:t>.</a:t>
            </a:r>
          </a:p>
          <a:p>
            <a:endParaRPr lang="en-CA" sz="2400" dirty="0"/>
          </a:p>
        </p:txBody>
      </p:sp>
      <p:pic>
        <p:nvPicPr>
          <p:cNvPr id="5" name="Content Placeholder 4"/>
          <p:cNvPicPr>
            <a:picLocks noGrp="1" noChangeAspect="1"/>
          </p:cNvPicPr>
          <p:nvPr>
            <p:ph sz="half" idx="2"/>
          </p:nvPr>
        </p:nvPicPr>
        <p:blipFill>
          <a:blip r:embed="rId2"/>
          <a:stretch>
            <a:fillRect/>
          </a:stretch>
        </p:blipFill>
        <p:spPr>
          <a:xfrm>
            <a:off x="11003177" y="5699660"/>
            <a:ext cx="1188823" cy="1158340"/>
          </a:xfrm>
          <a:prstGeom prst="rect">
            <a:avLst/>
          </a:prstGeom>
        </p:spPr>
      </p:pic>
      <p:sp>
        <p:nvSpPr>
          <p:cNvPr id="6" name="Content Placeholder 2">
            <a:extLst>
              <a:ext uri="{FF2B5EF4-FFF2-40B4-BE49-F238E27FC236}">
                <a16:creationId xmlns:a16="http://schemas.microsoft.com/office/drawing/2014/main" id="{0A133E8F-C8D5-4759-9C78-56EA9D7CB983}"/>
              </a:ext>
            </a:extLst>
          </p:cNvPr>
          <p:cNvSpPr txBox="1">
            <a:spLocks/>
          </p:cNvSpPr>
          <p:nvPr/>
        </p:nvSpPr>
        <p:spPr>
          <a:xfrm>
            <a:off x="6049275" y="603342"/>
            <a:ext cx="5548313" cy="52045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iu-Cans-CA" sz="1700"/>
          </a:p>
          <a:p>
            <a:pPr marL="285750" indent="-285750"/>
            <a:r>
              <a:rPr lang="iu-Cans-CA" sz="1700"/>
              <a:t>ᑭᕙᓪᓕᒥ ᐃᓄᐃᑦ ᑲᑐᔨᖃᑎᖐᖏᑦ ᑐᑭᓯᕋᓚᐅᐳᑦ ᐊᑐᒐᐅᓂᐊᕐᓂᕋᖅᑐᓂᒃ ᐋᕿᒃᓱᐃᔨ ᐃᓕᓯᖁᑉᓗᒍ ᓇᓪᓗᓇᐃᔭᑦᓯᐊᖅᓯᒪᔪᓂᒃ ᐊᕿᒋᐊᕈᑕᐅᓇᔭᖅᑐᓂᒃ ᑕᓯᕐᒧᑦ B7 ᐊᑐᓚᐅᐱᓇᒐᐅᓇᔭᖅᑐᓂᒃ ᐅᑯᐊᖅᑎᓪᓕᐸ ᐊᒻᒪᓪᓗ ᓴᑐᒐᐅᓂᐊᓂ ᒪᓕᒐᐅᓂᐊᖅᑐᓂᒃ.</a:t>
            </a:r>
          </a:p>
          <a:p>
            <a:pPr marL="285750" indent="-285750"/>
            <a:r>
              <a:rPr lang="iu-Cans-CA" sz="1700"/>
              <a:t>ᐱᔪᑕᐅᔪᖅ ᑐᒃᓯᕋᕈᑕᐅᔫᑉ ᐱᒋᐊᕈᑎᖓ ᐃᓱᒪᓗᒍᑕᐅᖕᒪᑦ ᑐᖁᕕᐃᓯᒪᓂᖓ ᐃᒪᖅ ᑕᕆᐅᖃᖅᑐᖅ ᐊᑐᕐᓂᑯ ᑕᓯᕐᒥ B7, ᐃᒪᖅ ᐊᑐᕐᓂᑯ, ᐃᓱᒪᒋᔭᐅᕙᓪᓕᐊᔪᖅ ᐊᕿᒋᐊᖅᑕᐅᓕᖅᐸᑦ ᑕᓯᖅ B7 ᑲᔪᓯᑎᒃᓯᔫᓪᓗᐊᓂᖓᓂᒃ ᐃᒻᒪᕐᒥᐅᑕᕐᓂᒃ ᐅᒪᔪᓂᒃ ᐊᒻᒪᓪᓗ ᐃᓚᓕᐅᑎᓂᖓᓄᑦ ᐃᒻᒪᕐᓄᑦ ᐊᕙᑖᓂᑐᓐᓄᑦ ᐅᑯᐊᖅᑎᖅᑕᐅᓕᖅᐸᑦ ᐊᒻᒪᓪᓗ ᐅᑯᐊᖅᓯᒪᓕᖅᐸᑦ.</a:t>
            </a:r>
            <a:endParaRPr lang="en-CA" sz="1700" kern="100">
              <a:solidFill>
                <a:schemeClr val="accent1"/>
              </a:solidFill>
              <a:ea typeface="Calibri" panose="020F0502020204030204" pitchFamily="34" charset="0"/>
              <a:cs typeface="Times New Roman" panose="02020603050405020304" pitchFamily="18" charset="0"/>
            </a:endParaRPr>
          </a:p>
          <a:p>
            <a:r>
              <a:rPr lang="iu-Cans-CA" sz="1600"/>
              <a:t>ᐱᔪᑎᒋᓪᓗᒍ, ᐊᑐᒐᐅᓐᓂᐊᖅᑐᓂᒃ ᐋᕿᒃᓱᐃᔨ ᖃᐅᔨᓴᕐᓂᐊᕐᓂᕋᖅᓯᒪᔪᖅ ᑕᓯᕐᒥᒃ B7 ᐱᓕᕆᐊᖑᑎᓪᓗᒍ ᖃᐅᔨᓴᕐᓗᒋᑦ ᐊᑐᒐᐅᔭᕆᐊᖃᕋᔭᖅᑐᑦ ᐋᕿᑕᐅᓂᖓᓄᒃ ᑕᓯᐅᑉ B7 ᐅᑯᐊᖅᑎᓕᖅᐸᑦ. </a:t>
            </a:r>
            <a:endParaRPr lang="en-CA" sz="1600" dirty="0"/>
          </a:p>
        </p:txBody>
      </p:sp>
    </p:spTree>
    <p:extLst>
      <p:ext uri="{BB962C8B-B14F-4D97-AF65-F5344CB8AC3E}">
        <p14:creationId xmlns:p14="http://schemas.microsoft.com/office/powerpoint/2010/main" val="41074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75658"/>
          </a:xfrm>
        </p:spPr>
        <p:txBody>
          <a:bodyPr>
            <a:normAutofit fontScale="90000"/>
          </a:bodyPr>
          <a:lstStyle/>
          <a:p>
            <a:pPr algn="ctr"/>
            <a:r>
              <a:rPr lang="en-CA" sz="2800" b="1" dirty="0">
                <a:latin typeface="+mn-lt"/>
              </a:rPr>
              <a:t>Saline Groundwater Isolation</a:t>
            </a:r>
            <a:br>
              <a:rPr lang="en-CA" sz="2800" b="1" dirty="0">
                <a:latin typeface="+mn-lt"/>
              </a:rPr>
            </a:br>
            <a:r>
              <a:rPr lang="iu-Cans-CA" sz="3200" b="1" dirty="0"/>
              <a:t>ᑕᕆᐅᓕᐅᑉ ᓄᓇᒥ ᐊᒻᒪᐅᑉ ᐃᓛᑯᖅᑎᑕᐅᓂᖓ</a:t>
            </a:r>
            <a:br>
              <a:rPr lang="en-US" sz="3200" dirty="0"/>
            </a:br>
            <a:endParaRPr lang="en-CA" sz="3200" dirty="0"/>
          </a:p>
        </p:txBody>
      </p:sp>
      <p:sp>
        <p:nvSpPr>
          <p:cNvPr id="3" name="Content Placeholder 2"/>
          <p:cNvSpPr>
            <a:spLocks noGrp="1"/>
          </p:cNvSpPr>
          <p:nvPr>
            <p:ph sz="half" idx="1"/>
          </p:nvPr>
        </p:nvSpPr>
        <p:spPr>
          <a:xfrm>
            <a:off x="555568" y="1053093"/>
            <a:ext cx="5181600" cy="4769132"/>
          </a:xfrm>
        </p:spPr>
        <p:txBody>
          <a:bodyPr>
            <a:noAutofit/>
          </a:bodyPr>
          <a:lstStyle/>
          <a:p>
            <a:pPr marL="285750" indent="-285750"/>
            <a:r>
              <a:rPr lang="en-CA" sz="1600" dirty="0"/>
              <a:t>The KivIA has stressed the need for saline groundwater to be managed separately from the surface contact water that is discharged into Meliadine Lake due to the importance of Meliadine Lake to Inuit. </a:t>
            </a:r>
          </a:p>
          <a:p>
            <a:endParaRPr lang="en-CA" sz="1600" dirty="0"/>
          </a:p>
          <a:p>
            <a:pPr marL="285750" indent="-285750"/>
            <a:r>
              <a:rPr lang="en-CA" sz="1600" dirty="0">
                <a:ea typeface="Calibri" panose="020F0502020204030204" pitchFamily="34" charset="0"/>
                <a:cs typeface="Times New Roman" panose="02020603050405020304" pitchFamily="18" charset="0"/>
              </a:rPr>
              <a:t>The Proponent committed to separate management of the saline groundwater and surface contact water, and that under no circumstances will the Proponent discharge underground saline groundwater to Meliadine Lake</a:t>
            </a:r>
          </a:p>
          <a:p>
            <a:pPr marL="285750" indent="-285750"/>
            <a:endParaRPr lang="en-CA" sz="1600" dirty="0">
              <a:ea typeface="Calibri" panose="020F0502020204030204" pitchFamily="34" charset="0"/>
              <a:cs typeface="Times New Roman" panose="02020603050405020304" pitchFamily="18" charset="0"/>
            </a:endParaRPr>
          </a:p>
          <a:p>
            <a:pPr marL="285750" indent="-285750"/>
            <a:r>
              <a:rPr lang="en-CA" sz="1600" dirty="0">
                <a:ea typeface="Calibri" panose="020F0502020204030204" pitchFamily="34" charset="0"/>
                <a:cs typeface="Times New Roman" panose="02020603050405020304" pitchFamily="18" charset="0"/>
              </a:rPr>
              <a:t>KivIA has requested that the Proponent’s commitment be incorporated as a new Licence term and condition as the protection of water quality in Meliadine Lake is fundamental. KivIA does not believe that incorporating the commitment list into the Annual Report is adequate to ensure that Meliadine Lake is protected</a:t>
            </a:r>
            <a:endParaRPr lang="en-CA" sz="1600" dirty="0"/>
          </a:p>
        </p:txBody>
      </p:sp>
      <p:pic>
        <p:nvPicPr>
          <p:cNvPr id="5" name="Content Placeholder 4"/>
          <p:cNvPicPr>
            <a:picLocks noGrp="1" noChangeAspect="1"/>
          </p:cNvPicPr>
          <p:nvPr>
            <p:ph sz="half" idx="2"/>
          </p:nvPr>
        </p:nvPicPr>
        <p:blipFill>
          <a:blip r:embed="rId2"/>
          <a:stretch>
            <a:fillRect/>
          </a:stretch>
        </p:blipFill>
        <p:spPr>
          <a:xfrm>
            <a:off x="11003177" y="5699660"/>
            <a:ext cx="1188823" cy="1158340"/>
          </a:xfrm>
          <a:prstGeom prst="rect">
            <a:avLst/>
          </a:prstGeom>
        </p:spPr>
      </p:pic>
      <p:sp>
        <p:nvSpPr>
          <p:cNvPr id="6" name="Content Placeholder 2">
            <a:extLst>
              <a:ext uri="{FF2B5EF4-FFF2-40B4-BE49-F238E27FC236}">
                <a16:creationId xmlns:a16="http://schemas.microsoft.com/office/drawing/2014/main" id="{AF6775EF-7D81-4EE4-B9D1-873CE1FD28BA}"/>
              </a:ext>
            </a:extLst>
          </p:cNvPr>
          <p:cNvSpPr txBox="1">
            <a:spLocks/>
          </p:cNvSpPr>
          <p:nvPr/>
        </p:nvSpPr>
        <p:spPr>
          <a:xfrm>
            <a:off x="6019800" y="751089"/>
            <a:ext cx="6045257" cy="4769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1600"/>
          </a:p>
          <a:p>
            <a:r>
              <a:rPr lang="iu-Cans-CA" sz="1600"/>
              <a:t>ᑭᕙᓪᓕᖅ ᐃᓄᐃᑦ ᑲᑐᔨᖃᑎᒌᖏᑦ ᐱᓪᓗᐊᕕᖁᔨᕗᒃ ᒥᐊᓂᕆᔭᐅᓂᖓᓂᒃ ᐃᒪᐅᑉ ᑕᕆᐅᓕᐅᑉ ᐊᕕᒃᑎᑕᐅᓯᒪᓪᓗᓂ ᐱᓕᕆᐊᕆᔭᐅᓪᓗᓂ ᐅᑎᖅᑎᑕᐅᓂᖓ ᑕᓯᕐᔪᐊᕐᒧᑦ ᐱᒻᒪᕆᐅᑎᑕᐅᖕᒪᑦ ᐃᓄᖕᓄᑦ.</a:t>
            </a:r>
          </a:p>
          <a:p>
            <a:r>
              <a:rPr lang="iu-Cans-CA" sz="1600"/>
              <a:t>ᐊᑐᒐᐅᓂᐊᖅᑐᓂᒃ ᐊᕿᒃᓱᐃᔨ ᐊᖏᖅᓯᒪᕗᖅ ᐊᕕᒃᓯᒪᓗᒋᑦ ᒥᐊᓂᕆᔭᐅᓂᐊᕐᓂᖏᓐᓄᑦ ᐃᒪᐅᑉ ᑕᕆᐅᓕᐅᑉ ᐊᒻᒪᓪᓗ ᓄᓇᐅᑉ ᖃᖓᓂ ᐃᒪᐅᔪᓂᒃ, ᐊᒻᒪᓪᓗ ᖃᖓᑐᐃᓐᓇᖅ ᐱᓕᕆᐊᖑᓂᐊᖅᑐᑦ ᑯᕕᓯᔪᖕᓇᖏᑦᑐᑦ ᐃᒪᕐᒥᒃ ᑕᕆᐅᓕᖕᒥᒃ ᑕᓯᕐᔪᐊᕐᒧᑦ.</a:t>
            </a:r>
          </a:p>
          <a:p>
            <a:r>
              <a:rPr lang="iu-Cans-CA" sz="1600"/>
              <a:t>ᑭᕙᓪᓕᖅ ᐃᓄᐃᑦ ᑲᑐᔨᖃᑎᒌᖏᑦ ᑐᒃᓯᕋᖅᓯᒪᕗᑦ ᐊᑐᒐᐅᓂᐊᖅᑐᓂᒃ ᐋᕿᒃᓱᐃᔨ ᐊᖏᖅᓯᒪᖁᑉᓗᒍ ᐃᓚᓕᐅᑎᓯᒪᓂᖓᓂᒃ ᓄᑖᒥᒃ ᐱᔪᖕᓇᐅᑎᒥᒃ ᐊᒻᒪᓪᓗ ᐃᓕᖁᓯᐅᓂᐊᖅᑐᒥᒃ ᒥᐊᓂᕆᔭᐅᓂᐊᕐᓗᓂ ᐃᒻᒪᐅᑉ ᖃᓄᐃᖏᓂᖓᓄᒃ ᑕᓯᕐᔪᐊᕐᒥ ᐃᒻᒪᐅᑉ ᐱᒻᒪᕆᐅᓂᖓᓄᒃ. ᑭᕙᓪᓕᖅ ᐃᓄᐃᑦ ᑲᑐᔨᖃᑎᒌᖏᑦ ᐃᓕᔭᐅᓂᖓᓂᒃ ᐱᓂᐊᕐᓂᕋᒐᐅᔪᑦ ᐅᑭᐅ ᑕᒫᑦ ᑐᓴᒐᒃᓴᐅᕙᒃᑐᓐᓄᑦ ᓈᒪᖕᓂᖓᓄᑦ ᒥᐊᓂᖅᓯᓂᐅᑉ ᑕᓯᕐᔪᐊᕐᒥᒃ.</a:t>
            </a:r>
            <a:endParaRPr lang="en-CA" sz="16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CA" sz="1600" dirty="0"/>
          </a:p>
        </p:txBody>
      </p:sp>
    </p:spTree>
    <p:extLst>
      <p:ext uri="{BB962C8B-B14F-4D97-AF65-F5344CB8AC3E}">
        <p14:creationId xmlns:p14="http://schemas.microsoft.com/office/powerpoint/2010/main" val="4065901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74057"/>
          </a:xfrm>
        </p:spPr>
        <p:txBody>
          <a:bodyPr>
            <a:normAutofit fontScale="90000"/>
          </a:bodyPr>
          <a:lstStyle/>
          <a:p>
            <a:pPr algn="ctr"/>
            <a:br>
              <a:rPr lang="en-CA" b="1" dirty="0"/>
            </a:br>
            <a:r>
              <a:rPr lang="en-CA" sz="2800" b="1" dirty="0">
                <a:latin typeface="+mn-lt"/>
              </a:rPr>
              <a:t>Draft Water Licence Framework Comments</a:t>
            </a:r>
            <a:br>
              <a:rPr lang="iu-Cans-CA" sz="2800" b="1" dirty="0">
                <a:solidFill>
                  <a:prstClr val="black"/>
                </a:solidFill>
              </a:rPr>
            </a:br>
            <a:r>
              <a:rPr lang="iu-Cans-CA" sz="2200" b="1" dirty="0">
                <a:solidFill>
                  <a:prstClr val="black"/>
                </a:solidFill>
              </a:rPr>
              <a:t>ᐊᕿᒃᓱᑕᐅᕙᓪᓕᐊᔪᒃ ᐅᖃᐅᓯᐅᔪᒃ ᖃᓄᐃᓐᓂᐊᕐᒪᖔᑦ ᐃᒪᕐᒥᒃ ᐊᑐᕐᓂᕐᒥᒃ ᐱᔪᖕᓇᐅᑎᐅᑉ</a:t>
            </a:r>
            <a:br>
              <a:rPr lang="en-US" b="1" dirty="0"/>
            </a:br>
            <a:endParaRPr lang="en-CA" dirty="0"/>
          </a:p>
        </p:txBody>
      </p:sp>
      <p:sp>
        <p:nvSpPr>
          <p:cNvPr id="3" name="Content Placeholder 2"/>
          <p:cNvSpPr>
            <a:spLocks noGrp="1"/>
          </p:cNvSpPr>
          <p:nvPr>
            <p:ph sz="half" idx="1"/>
          </p:nvPr>
        </p:nvSpPr>
        <p:spPr>
          <a:xfrm>
            <a:off x="745921" y="1014801"/>
            <a:ext cx="5181600" cy="5762171"/>
          </a:xfrm>
        </p:spPr>
        <p:txBody>
          <a:bodyPr>
            <a:normAutofit fontScale="70000" lnSpcReduction="20000"/>
          </a:bodyPr>
          <a:lstStyle/>
          <a:p>
            <a:pPr marL="0" indent="0">
              <a:buNone/>
            </a:pPr>
            <a:r>
              <a:rPr lang="en-CA" sz="2600" dirty="0">
                <a:latin typeface="Calibri" panose="020F0502020204030204" pitchFamily="34" charset="0"/>
                <a:ea typeface="Times New Roman" panose="02020603050405020304" pitchFamily="18" charset="0"/>
              </a:rPr>
              <a:t>The KivIA has reviewed the draft Type A Water Licence and has the following comments: </a:t>
            </a:r>
          </a:p>
          <a:p>
            <a:pPr marL="0" indent="0">
              <a:buNone/>
            </a:pPr>
            <a:endParaRPr lang="en-CA" sz="2600" dirty="0">
              <a:latin typeface="Calibri" panose="020F0502020204030204" pitchFamily="34" charset="0"/>
              <a:ea typeface="Times New Roman" panose="02020603050405020304" pitchFamily="18" charset="0"/>
            </a:endParaRPr>
          </a:p>
          <a:p>
            <a:pPr marL="285750" indent="-285750"/>
            <a:r>
              <a:rPr lang="en-CA" sz="2600" dirty="0">
                <a:latin typeface="Calibri" panose="020F0502020204030204" pitchFamily="34" charset="0"/>
                <a:ea typeface="Times New Roman" panose="02020603050405020304" pitchFamily="18" charset="0"/>
              </a:rPr>
              <a:t>The KivIA is seeking to have the commitment list incorporated as an appendix to the licence;</a:t>
            </a:r>
          </a:p>
          <a:p>
            <a:pPr marL="0" indent="0">
              <a:buNone/>
            </a:pPr>
            <a:r>
              <a:rPr lang="en-CA" sz="2600" i="1" dirty="0">
                <a:latin typeface="Calibri" panose="020F0502020204030204" pitchFamily="34" charset="0"/>
                <a:ea typeface="Times New Roman" panose="02020603050405020304" pitchFamily="18" charset="0"/>
              </a:rPr>
              <a:t>Unresolved</a:t>
            </a:r>
          </a:p>
          <a:p>
            <a:pPr marL="285750" indent="-285750"/>
            <a:r>
              <a:rPr lang="en-CA" sz="2600" dirty="0">
                <a:latin typeface="Calibri" panose="020F0502020204030204" pitchFamily="34" charset="0"/>
                <a:ea typeface="Times New Roman" panose="02020603050405020304" pitchFamily="18" charset="0"/>
              </a:rPr>
              <a:t>At Part B, Section 10, the KivIA is seeking to ensure that should the NWB otherwise direct that Plans may be undertaken without further NWB approval after 60 days, comments of the KivIA and other Participants shall be addressed prior to issuing any such approval. The KivIA rejects Agnico Eagle’s requested wording.</a:t>
            </a:r>
          </a:p>
          <a:p>
            <a:endParaRPr lang="en-CA" sz="2600" dirty="0">
              <a:latin typeface="Calibri" panose="020F0502020204030204" pitchFamily="34" charset="0"/>
              <a:ea typeface="Times New Roman" panose="02020603050405020304" pitchFamily="18" charset="0"/>
            </a:endParaRPr>
          </a:p>
          <a:p>
            <a:pPr marL="0" indent="0">
              <a:buNone/>
            </a:pPr>
            <a:r>
              <a:rPr lang="en-CA" sz="2600" i="1" dirty="0">
                <a:latin typeface="Calibri" panose="020F0502020204030204" pitchFamily="34" charset="0"/>
                <a:ea typeface="Times New Roman" panose="02020603050405020304" pitchFamily="18" charset="0"/>
              </a:rPr>
              <a:t>Unresolved</a:t>
            </a:r>
          </a:p>
          <a:p>
            <a:pPr marL="342900" indent="-342900">
              <a:buAutoNum type="arabicPeriod"/>
            </a:pPr>
            <a:endParaRPr lang="en-CA" sz="2600" dirty="0">
              <a:latin typeface="Calibri" panose="020F0502020204030204" pitchFamily="34" charset="0"/>
              <a:ea typeface="Times New Roman" panose="02020603050405020304" pitchFamily="18" charset="0"/>
            </a:endParaRPr>
          </a:p>
          <a:p>
            <a:pPr marL="285750" indent="-285750"/>
            <a:r>
              <a:rPr lang="en-CA" sz="2600" dirty="0">
                <a:latin typeface="Calibri" panose="020F0502020204030204" pitchFamily="34" charset="0"/>
                <a:ea typeface="Times New Roman" panose="02020603050405020304" pitchFamily="18" charset="0"/>
              </a:rPr>
              <a:t>At Part B, Section 14, the KivIA is seeking language within the licence reflecting the commitments of the Proponent to update certain Plans. </a:t>
            </a:r>
          </a:p>
          <a:p>
            <a:pPr marL="285750" indent="-285750"/>
            <a:endParaRPr lang="en-CA" sz="2600" i="1" dirty="0">
              <a:latin typeface="Calibri" panose="020F0502020204030204" pitchFamily="34" charset="0"/>
              <a:ea typeface="Times New Roman" panose="02020603050405020304" pitchFamily="18" charset="0"/>
            </a:endParaRPr>
          </a:p>
          <a:p>
            <a:pPr marL="0" indent="0">
              <a:buNone/>
            </a:pPr>
            <a:r>
              <a:rPr lang="en-CA" sz="2600" i="1" dirty="0">
                <a:latin typeface="Calibri" panose="020F0502020204030204" pitchFamily="34" charset="0"/>
                <a:ea typeface="Times New Roman" panose="02020603050405020304" pitchFamily="18" charset="0"/>
              </a:rPr>
              <a:t> Unresolved</a:t>
            </a:r>
          </a:p>
          <a:p>
            <a:pPr marL="285750" indent="-285750"/>
            <a:endParaRPr lang="en-CA" dirty="0">
              <a:latin typeface="Calibri" panose="020F0502020204030204" pitchFamily="34" charset="0"/>
              <a:ea typeface="Times New Roman" panose="02020603050405020304" pitchFamily="18" charset="0"/>
            </a:endParaRPr>
          </a:p>
          <a:p>
            <a:endParaRPr lang="en-CA" dirty="0"/>
          </a:p>
        </p:txBody>
      </p:sp>
      <p:pic>
        <p:nvPicPr>
          <p:cNvPr id="5" name="Content Placeholder 4"/>
          <p:cNvPicPr>
            <a:picLocks noGrp="1" noChangeAspect="1"/>
          </p:cNvPicPr>
          <p:nvPr>
            <p:ph sz="half" idx="2"/>
          </p:nvPr>
        </p:nvPicPr>
        <p:blipFill>
          <a:blip r:embed="rId2"/>
          <a:stretch>
            <a:fillRect/>
          </a:stretch>
        </p:blipFill>
        <p:spPr>
          <a:xfrm>
            <a:off x="11003177" y="5699660"/>
            <a:ext cx="1188823" cy="1158340"/>
          </a:xfrm>
          <a:prstGeom prst="rect">
            <a:avLst/>
          </a:prstGeom>
        </p:spPr>
      </p:pic>
      <p:sp>
        <p:nvSpPr>
          <p:cNvPr id="6" name="Content Placeholder 2">
            <a:extLst>
              <a:ext uri="{FF2B5EF4-FFF2-40B4-BE49-F238E27FC236}">
                <a16:creationId xmlns:a16="http://schemas.microsoft.com/office/drawing/2014/main" id="{6A663D74-F58B-4190-AB03-A96A60A63F96}"/>
              </a:ext>
            </a:extLst>
          </p:cNvPr>
          <p:cNvSpPr txBox="1">
            <a:spLocks/>
          </p:cNvSpPr>
          <p:nvPr/>
        </p:nvSpPr>
        <p:spPr>
          <a:xfrm>
            <a:off x="5927521" y="872188"/>
            <a:ext cx="5978495" cy="576217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600" dirty="0">
                <a:latin typeface="Calibri" panose="020F0502020204030204" pitchFamily="34" charset="0"/>
                <a:ea typeface="Times New Roman" panose="02020603050405020304" pitchFamily="18" charset="0"/>
              </a:rPr>
              <a:t> </a:t>
            </a:r>
          </a:p>
          <a:p>
            <a:pPr marL="0" indent="0">
              <a:buFont typeface="Arial" panose="020B0604020202020204" pitchFamily="34" charset="0"/>
              <a:buNone/>
            </a:pPr>
            <a:r>
              <a:rPr lang="iu-Cans-CA" dirty="0"/>
              <a:t>ᑭᕙᓪᓕᖅ ᐃᓄᐃᑦ ᑲᑐᔨᖃᑎᒌᖏᑦ ᕿᒥᕈᓚᐅᖅᐳᑦ ᐋᕿᓱᖅᑕᐅᕙᓪᓕᐊᓂᖓᓂᒃ ᖃᐅᐃᓐᓂᖓ A ᐃᒪᕐᒧᑦ ᐊᑐᕐᓂᕐᒧᑦ ᐱᔪᖕᓇᐅᑎᒧᑦ ᐊᒻᒪᓪᓗ ᐅᑯᓂᖓ ᐅᖃᐅᓯᖃᖅᖢᑎᒃ:</a:t>
            </a:r>
            <a:endParaRPr lang="iu-Cans-CA" sz="2600" dirty="0">
              <a:latin typeface="Calibri" panose="020F0502020204030204" pitchFamily="34" charset="0"/>
              <a:ea typeface="Times New Roman" panose="02020603050405020304" pitchFamily="18" charset="0"/>
            </a:endParaRPr>
          </a:p>
          <a:p>
            <a:pPr marL="285750" indent="-285750"/>
            <a:r>
              <a:rPr lang="iu-Cans-CA" dirty="0"/>
              <a:t>ᑭᕙᓪᓕᖅ ᐃᓄᐃᑦ ᑲᑐᔨᖃᑎᒌᖏᑦ ᕿᓂᖅᐳᑦ ᐊᑐᒐᐅᓂᐊᖅᑐᑦ ᑎᑎᕋᖅᓯᒪᓪᓗᒋᑦ ᑐᒃᓯᕋᕈᒻᒧᑦ ᐃᒪᕐᒥᒃ ᐊᑐᕐᓂᕐᒥᒃ ᐱᔪᖕᓇᑐᑎᒥᒃ;</a:t>
            </a:r>
          </a:p>
          <a:p>
            <a:pPr marL="0" indent="0">
              <a:buFont typeface="Arial" panose="020B0604020202020204" pitchFamily="34" charset="0"/>
              <a:buNone/>
            </a:pPr>
            <a:endParaRPr lang="iu-Cans-CA" sz="2600" i="1" dirty="0">
              <a:latin typeface="Calibri" panose="020F0502020204030204" pitchFamily="34" charset="0"/>
              <a:ea typeface="Times New Roman" panose="02020603050405020304" pitchFamily="18" charset="0"/>
            </a:endParaRPr>
          </a:p>
          <a:p>
            <a:pPr marL="0" indent="0">
              <a:buFont typeface="Arial" panose="020B0604020202020204" pitchFamily="34" charset="0"/>
              <a:buNone/>
            </a:pPr>
            <a:r>
              <a:rPr lang="iu-Cans-CA" sz="2600" i="1" dirty="0">
                <a:latin typeface="Calibri" panose="020F0502020204030204" pitchFamily="34" charset="0"/>
                <a:ea typeface="Times New Roman" panose="02020603050405020304" pitchFamily="18" charset="0"/>
              </a:rPr>
              <a:t>ᐋᕿᒋᐊᓯᒪᖏᑦᑐᖅ</a:t>
            </a:r>
            <a:endParaRPr lang="iu-Cans-CA" sz="2600" dirty="0">
              <a:latin typeface="Calibri" panose="020F0502020204030204" pitchFamily="34" charset="0"/>
              <a:ea typeface="Times New Roman" panose="02020603050405020304" pitchFamily="18" charset="0"/>
            </a:endParaRPr>
          </a:p>
          <a:p>
            <a:pPr marL="285750" indent="-285750"/>
            <a:r>
              <a:rPr lang="iu-Cans-CA" sz="2600" dirty="0">
                <a:latin typeface="Calibri" panose="020F0502020204030204" pitchFamily="34" charset="0"/>
                <a:ea typeface="Times New Roman" panose="02020603050405020304" pitchFamily="18" charset="0"/>
              </a:rPr>
              <a:t>ᐃᓚᖓ B,  ᐃᓛᑐᖅᑐᖅ 10, </a:t>
            </a:r>
            <a:r>
              <a:rPr lang="iu-Cans-CA" sz="2600" dirty="0">
                <a:solidFill>
                  <a:prstClr val="black"/>
                </a:solidFill>
                <a:latin typeface="Euphemia" panose="020B0503040102020104" pitchFamily="34" charset="0"/>
              </a:rPr>
              <a:t>ᑭᕙᓪᓕᖅ ᐃᓄᐃᑦ ᑲᑐᔨᖃᑎᒌᖏᑦ ᕿᓂᖅᐳᑦ ᖃᐅᔨᒪᔪᑎᒃᓴᓂᒃ ᓄᓇᕗᑦ ᐃᒪᕐᒧᑦ ᑲᑎᒪᔨᖏᑦ ᐊᓯᐊᓂᒃ ᐱᖁᔨᓇᔭᕐᓂᖅᐸᑕ ᑲᔪᓯᖁᑉᓗᒍ ᐊᑐᒐᐅᓂᐊᖅᑐᖅ ᐊᒻᒪᓪᓗ ᓈᒪᒋᔭᐅᓯᒪᓪᓗᓂ ᓄᓇᕗᒃ ᐃᒪᕐᒧᑦ ᑲᑎᒪᔨᖏᓐᓄᒃ ᐅᑉᓗᐃᑦ 60 ᖄᖏᓚᐅᖏᓐᓂᖓᓂ.  ᐅᖃᐅᓯᐅᓯᒪᔪᑦ </a:t>
            </a:r>
            <a:r>
              <a:rPr lang="iu-Cans-CA" dirty="0"/>
              <a:t>ᑭᕙᓪᓕᖅ ᐃᓄᐃᑦ ᑲᑐᔨᖃᑎᒌᓐᓄᑦ ᐊᒻᒪᓪᓗ ᐊᓯᖏᓐᓄᑦ ᐃᓚᐅᓯᒪᔪᓄᑦ ᐅᖃᐅᓯᐅᓂᐊᖅᑐᑦ ᐱᓕᕆᐊᖑᓪᓗᑎᒡᓗ ᐊᖏᒐᐅᓚᐅᖄᖅᑎᓪᓇᒋᑦ. ᑭᕙᓪᓕᖅ ᐃᓄᐃᑦ ᑲᑐᔨᖃᑎᒌᖏᑦ ᓈᒪᒃᓴᖏᑐᑦ ᐅᖃᐅᓯᕐᓂᒃ ᐊᑐᒐᐅᔪᓂᒃ ᐃᒃᓃᑯ ᐃᑯᓐᓄᑦ ᑐᒃᓯᕋᕈᑎᖓᓂ.</a:t>
            </a:r>
            <a:endParaRPr lang="en-CA" sz="2600" dirty="0">
              <a:latin typeface="Calibri" panose="020F0502020204030204" pitchFamily="34" charset="0"/>
              <a:ea typeface="Times New Roman" panose="02020603050405020304" pitchFamily="18" charset="0"/>
            </a:endParaRPr>
          </a:p>
          <a:p>
            <a:pPr marL="0" indent="0">
              <a:buFont typeface="Arial" panose="020B0604020202020204" pitchFamily="34" charset="0"/>
              <a:buNone/>
            </a:pPr>
            <a:endParaRPr lang="iu-Cans-CA" sz="2600" i="1" dirty="0">
              <a:latin typeface="Calibri" panose="020F0502020204030204" pitchFamily="34" charset="0"/>
              <a:ea typeface="Times New Roman" panose="02020603050405020304" pitchFamily="18" charset="0"/>
            </a:endParaRPr>
          </a:p>
          <a:p>
            <a:pPr marL="0" indent="0">
              <a:buFont typeface="Arial" panose="020B0604020202020204" pitchFamily="34" charset="0"/>
              <a:buNone/>
            </a:pPr>
            <a:r>
              <a:rPr lang="iu-Cans-CA" sz="2600" i="1" dirty="0">
                <a:latin typeface="Calibri" panose="020F0502020204030204" pitchFamily="34" charset="0"/>
                <a:ea typeface="Times New Roman" panose="02020603050405020304" pitchFamily="18" charset="0"/>
              </a:rPr>
              <a:t>ᐋᕿᒋᐊᓯᒪᖏᑦ</a:t>
            </a:r>
            <a:endParaRPr lang="en-CA" sz="2600" dirty="0">
              <a:latin typeface="Calibri" panose="020F0502020204030204" pitchFamily="34" charset="0"/>
              <a:ea typeface="Times New Roman" panose="02020603050405020304" pitchFamily="18" charset="0"/>
            </a:endParaRPr>
          </a:p>
          <a:p>
            <a:pPr marL="285750" indent="-285750"/>
            <a:r>
              <a:rPr lang="iu-Cans-CA" sz="2600" dirty="0">
                <a:latin typeface="Calibri" panose="020F0502020204030204" pitchFamily="34" charset="0"/>
                <a:ea typeface="Times New Roman" panose="02020603050405020304" pitchFamily="18" charset="0"/>
              </a:rPr>
              <a:t>ᐃᓚᖓ B,  ᐃᓛᑐᖅᑐᖅ 10, ᑭᕙᓕᕐᒥ ᐃᓄᐃᑦ ᑲᑐᔨᖃᑎᒌᖏᑦ ᑐᒃᓯᕋᖅᑐᑦ ᐅᖃᐅᓯᕐᓂᒃ ᐃᓪᓗᐊᓃᑐᓂᒃ ᐱᔪᖕᓇᐅᑎᐅᑉ ᐅᖃᐅᓯᕆᔭᐅᓯᒪᔪᑦ ᖃᓄᐃᓕᐅᕐᒪᖔᑖ ᐊᑐᒐᐅᓂᐊᕐᓂᕋᖅᑐᑦ ᐊᕿᒋᐊᖅᓯᒪᔪᓄᑦ ᐊᑐᒐᐅᓂᐊᖅᑐᓐᓄᑦ.</a:t>
            </a:r>
            <a:endParaRPr lang="en-CA" sz="2600" i="1" dirty="0">
              <a:latin typeface="Calibri" panose="020F0502020204030204" pitchFamily="34" charset="0"/>
              <a:ea typeface="Times New Roman" panose="02020603050405020304" pitchFamily="18" charset="0"/>
            </a:endParaRPr>
          </a:p>
          <a:p>
            <a:pPr marL="0" indent="0">
              <a:buFont typeface="Arial" panose="020B0604020202020204" pitchFamily="34" charset="0"/>
              <a:buNone/>
            </a:pPr>
            <a:r>
              <a:rPr lang="en-CA" sz="2600" i="1" dirty="0">
                <a:latin typeface="Calibri" panose="020F0502020204030204" pitchFamily="34" charset="0"/>
                <a:ea typeface="Times New Roman" panose="02020603050405020304" pitchFamily="18" charset="0"/>
              </a:rPr>
              <a:t> </a:t>
            </a:r>
            <a:endParaRPr lang="iu-Cans-CA" sz="2600" i="1" dirty="0">
              <a:latin typeface="Calibri" panose="020F0502020204030204" pitchFamily="34" charset="0"/>
              <a:ea typeface="Times New Roman" panose="02020603050405020304" pitchFamily="18" charset="0"/>
            </a:endParaRPr>
          </a:p>
          <a:p>
            <a:pPr marL="0" indent="0">
              <a:buFont typeface="Arial" panose="020B0604020202020204" pitchFamily="34" charset="0"/>
              <a:buNone/>
            </a:pPr>
            <a:r>
              <a:rPr lang="iu-Cans-CA" sz="2600" i="1" dirty="0">
                <a:latin typeface="Calibri" panose="020F0502020204030204" pitchFamily="34" charset="0"/>
                <a:ea typeface="Times New Roman" panose="02020603050405020304" pitchFamily="18" charset="0"/>
              </a:rPr>
              <a:t>ᐋᕿᒋᐊᓯᒪᖏᑦᑐᖅ</a:t>
            </a:r>
            <a:endParaRPr lang="iu-Cans-CA" sz="2600" dirty="0">
              <a:latin typeface="Calibri" panose="020F0502020204030204" pitchFamily="34" charset="0"/>
              <a:ea typeface="Times New Roman" panose="02020603050405020304" pitchFamily="18" charset="0"/>
            </a:endParaRPr>
          </a:p>
          <a:p>
            <a:pPr marL="0" indent="0">
              <a:buFont typeface="Arial" panose="020B0604020202020204" pitchFamily="34" charset="0"/>
              <a:buNone/>
            </a:pPr>
            <a:endParaRPr lang="en-CA" sz="2600" i="1" dirty="0">
              <a:latin typeface="Calibri" panose="020F0502020204030204" pitchFamily="34" charset="0"/>
              <a:ea typeface="Times New Roman" panose="02020603050405020304" pitchFamily="18" charset="0"/>
            </a:endParaRPr>
          </a:p>
          <a:p>
            <a:pPr marL="285750" indent="-285750"/>
            <a:endParaRPr lang="en-CA" dirty="0">
              <a:latin typeface="Calibri" panose="020F0502020204030204" pitchFamily="34" charset="0"/>
              <a:ea typeface="Times New Roman" panose="02020603050405020304" pitchFamily="18" charset="0"/>
            </a:endParaRPr>
          </a:p>
          <a:p>
            <a:endParaRPr lang="en-CA" dirty="0"/>
          </a:p>
        </p:txBody>
      </p:sp>
    </p:spTree>
    <p:extLst>
      <p:ext uri="{BB962C8B-B14F-4D97-AF65-F5344CB8AC3E}">
        <p14:creationId xmlns:p14="http://schemas.microsoft.com/office/powerpoint/2010/main" val="458886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143"/>
            <a:ext cx="10515600" cy="1161143"/>
          </a:xfrm>
        </p:spPr>
        <p:txBody>
          <a:bodyPr>
            <a:normAutofit fontScale="90000"/>
          </a:bodyPr>
          <a:lstStyle/>
          <a:p>
            <a:pPr algn="ctr"/>
            <a:r>
              <a:rPr lang="en-CA" sz="2500" b="1" dirty="0">
                <a:latin typeface="+mn-lt"/>
              </a:rPr>
              <a:t>Draft Water Licence Framework</a:t>
            </a:r>
            <a:br>
              <a:rPr lang="en-CA" sz="2500" b="1" dirty="0">
                <a:latin typeface="+mn-lt"/>
              </a:rPr>
            </a:br>
            <a:r>
              <a:rPr lang="iu-Cans-CA" sz="2800" b="1" dirty="0"/>
              <a:t>ᐊᕿᒃᓱᑕᐅᕙᓪᓕᐊᔪᒃ ᐅᖃᐅᓯᐅᔪᒃ ᖃᓄᐃᓐᓂᐊᕐᒪᖔᑦ ᐃᒪᕐᒥᒃ ᐊᑐᕐᓂᕐᒥᒃ ᐱᔪᖕᓇᐅᑎᐅᑉ</a:t>
            </a:r>
            <a:endParaRPr lang="en-CA" sz="2500" dirty="0">
              <a:latin typeface="+mn-lt"/>
            </a:endParaRPr>
          </a:p>
        </p:txBody>
      </p:sp>
      <p:sp>
        <p:nvSpPr>
          <p:cNvPr id="3" name="Content Placeholder 2"/>
          <p:cNvSpPr>
            <a:spLocks noGrp="1"/>
          </p:cNvSpPr>
          <p:nvPr>
            <p:ph sz="half" idx="1"/>
          </p:nvPr>
        </p:nvSpPr>
        <p:spPr>
          <a:xfrm>
            <a:off x="838200" y="1175657"/>
            <a:ext cx="5181600" cy="5001306"/>
          </a:xfrm>
        </p:spPr>
        <p:txBody>
          <a:bodyPr>
            <a:normAutofit/>
          </a:bodyPr>
          <a:lstStyle/>
          <a:p>
            <a:pPr marL="285750" indent="-285750"/>
            <a:r>
              <a:rPr lang="en-CA" sz="1600" dirty="0">
                <a:latin typeface="Calibri" panose="020F0502020204030204" pitchFamily="34" charset="0"/>
                <a:ea typeface="Times New Roman" panose="02020603050405020304" pitchFamily="18" charset="0"/>
              </a:rPr>
              <a:t>The entirety of Part C remains under review by KivIA pending resolution of the Security Management Agreement. In addition, the KivIA wishes for the 2025 Work Plan to be included at paragraph 1 of Part C. </a:t>
            </a:r>
          </a:p>
          <a:p>
            <a:endParaRPr lang="en-CA" sz="1600" dirty="0">
              <a:latin typeface="Calibri" panose="020F0502020204030204" pitchFamily="34" charset="0"/>
              <a:ea typeface="Times New Roman" panose="02020603050405020304" pitchFamily="18" charset="0"/>
            </a:endParaRPr>
          </a:p>
          <a:p>
            <a:pPr marL="0" indent="0">
              <a:buNone/>
            </a:pPr>
            <a:r>
              <a:rPr lang="en-CA" sz="1600" i="1" dirty="0">
                <a:latin typeface="Calibri" panose="020F0502020204030204" pitchFamily="34" charset="0"/>
                <a:ea typeface="Times New Roman" panose="02020603050405020304" pitchFamily="18" charset="0"/>
              </a:rPr>
              <a:t>Unresolved</a:t>
            </a:r>
          </a:p>
          <a:p>
            <a:pPr marL="285750" indent="-285750"/>
            <a:r>
              <a:rPr lang="en-CA" sz="1600" dirty="0">
                <a:latin typeface="Calibri" panose="020F0502020204030204" pitchFamily="34" charset="0"/>
                <a:ea typeface="Times New Roman" panose="02020603050405020304" pitchFamily="18" charset="0"/>
              </a:rPr>
              <a:t>At Part C, Section 7, the </a:t>
            </a:r>
            <a:r>
              <a:rPr lang="en-CA" sz="1600" dirty="0" err="1">
                <a:latin typeface="Calibri" panose="020F0502020204030204" pitchFamily="34" charset="0"/>
                <a:ea typeface="Times New Roman" panose="02020603050405020304" pitchFamily="18" charset="0"/>
              </a:rPr>
              <a:t>KivIA</a:t>
            </a:r>
            <a:r>
              <a:rPr lang="en-CA" sz="1600" dirty="0">
                <a:latin typeface="Calibri" panose="020F0502020204030204" pitchFamily="34" charset="0"/>
                <a:ea typeface="Times New Roman" panose="02020603050405020304" pitchFamily="18" charset="0"/>
              </a:rPr>
              <a:t> disagrees with the removal of Section 7 and instead is seeking an amendment to Section 7 to state:</a:t>
            </a:r>
          </a:p>
          <a:p>
            <a:pPr marL="0" indent="0">
              <a:buNone/>
            </a:pPr>
            <a:endParaRPr lang="en-CA" sz="1600" dirty="0">
              <a:latin typeface="Calibri" panose="020F0502020204030204" pitchFamily="34" charset="0"/>
              <a:ea typeface="Times New Roman" panose="02020603050405020304" pitchFamily="18" charset="0"/>
            </a:endParaRPr>
          </a:p>
          <a:p>
            <a:pPr marL="0" indent="0" algn="ctr">
              <a:buNone/>
            </a:pPr>
            <a:r>
              <a:rPr lang="en-CA" sz="1600" dirty="0">
                <a:latin typeface="Calibri" panose="020F0502020204030204" pitchFamily="34" charset="0"/>
                <a:ea typeface="Times New Roman" panose="02020603050405020304" pitchFamily="18" charset="0"/>
              </a:rPr>
              <a:t>“The Licensee shall, at the time the Licensee files the Final Reclamation and Closure Plan as required under the Licensee, submit to the Board for review in writing an updated reclamation cost estimate, using the RECLAIM Reclamation Cost Estimating Model.”</a:t>
            </a:r>
          </a:p>
          <a:p>
            <a:pPr algn="ctr"/>
            <a:endParaRPr lang="en-CA" sz="1600" i="1" dirty="0">
              <a:latin typeface="Calibri" panose="020F0502020204030204" pitchFamily="34" charset="0"/>
              <a:ea typeface="Times New Roman" panose="02020603050405020304" pitchFamily="18" charset="0"/>
            </a:endParaRPr>
          </a:p>
          <a:p>
            <a:pPr marL="0" indent="0">
              <a:buNone/>
            </a:pPr>
            <a:r>
              <a:rPr lang="en-CA" sz="1600" i="1" dirty="0">
                <a:latin typeface="Calibri" panose="020F0502020204030204" pitchFamily="34" charset="0"/>
                <a:ea typeface="Times New Roman" panose="02020603050405020304" pitchFamily="18" charset="0"/>
              </a:rPr>
              <a:t>Resolved</a:t>
            </a:r>
            <a:endParaRPr lang="en-CA" sz="1600" dirty="0">
              <a:latin typeface="Calibri" panose="020F0502020204030204" pitchFamily="34" charset="0"/>
              <a:ea typeface="Times New Roman" panose="02020603050405020304" pitchFamily="18" charset="0"/>
            </a:endParaRPr>
          </a:p>
          <a:p>
            <a:endParaRPr lang="en-CA" dirty="0"/>
          </a:p>
        </p:txBody>
      </p:sp>
      <p:pic>
        <p:nvPicPr>
          <p:cNvPr id="5" name="Content Placeholder 4"/>
          <p:cNvPicPr>
            <a:picLocks noGrp="1" noChangeAspect="1"/>
          </p:cNvPicPr>
          <p:nvPr>
            <p:ph sz="half" idx="2"/>
          </p:nvPr>
        </p:nvPicPr>
        <p:blipFill>
          <a:blip r:embed="rId2"/>
          <a:stretch>
            <a:fillRect/>
          </a:stretch>
        </p:blipFill>
        <p:spPr>
          <a:xfrm>
            <a:off x="11003177" y="5699660"/>
            <a:ext cx="1188823" cy="1158340"/>
          </a:xfrm>
          <a:prstGeom prst="rect">
            <a:avLst/>
          </a:prstGeom>
        </p:spPr>
      </p:pic>
      <p:sp>
        <p:nvSpPr>
          <p:cNvPr id="6" name="Content Placeholder 2">
            <a:extLst>
              <a:ext uri="{FF2B5EF4-FFF2-40B4-BE49-F238E27FC236}">
                <a16:creationId xmlns:a16="http://schemas.microsoft.com/office/drawing/2014/main" id="{CC25E19B-85EC-4748-BBCD-18337D2798D8}"/>
              </a:ext>
            </a:extLst>
          </p:cNvPr>
          <p:cNvSpPr txBox="1">
            <a:spLocks/>
          </p:cNvSpPr>
          <p:nvPr/>
        </p:nvSpPr>
        <p:spPr>
          <a:xfrm>
            <a:off x="5992125" y="928347"/>
            <a:ext cx="5605463" cy="50013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1600">
              <a:latin typeface="Calibri" panose="020F0502020204030204" pitchFamily="34" charset="0"/>
              <a:ea typeface="Times New Roman" panose="02020603050405020304" pitchFamily="18" charset="0"/>
            </a:endParaRPr>
          </a:p>
          <a:p>
            <a:r>
              <a:rPr lang="iu-Cans-CA" sz="1600">
                <a:latin typeface="Calibri" panose="020F0502020204030204" pitchFamily="34" charset="0"/>
                <a:ea typeface="Times New Roman" panose="02020603050405020304" pitchFamily="18" charset="0"/>
              </a:rPr>
              <a:t>ᐃᓚᑰᖏᓪᓗᒍ ᐃᓚᖓ C ᖃᐅᔨᓴᒐᐅᑐᐃᓐᓇᓂᐊᖅᑐᖅ ᑭᕙᓪᓕᖅ ᐃᓄᐃᑦ ᑲᑐᔨᖃᑎᒌᖏᓐᓄᑦ ᐱᒋᐊᖅᑎᑦᓯᔾᔪᑎᐅᑉ ᐱᐊᓂᖏᓂᖓᓂ ᐊᑕᓇᖅᑕᐃᓪᓕᓂᐅᑉ ᒥᐊᓂᕆᔭᐅᓂᖓᑕ ᐊᖏᕈᑕᐅᓂᐊᖅᑐᒥ.  ᐃᓚᓪᓗᒍ, ᑭᕙᓕᖅ ᐃᓄᐃᑦ ᑲᑐᔨᖃᑎᒌᖏᑦ ᓂᕆᐅᖕᓂᖃᖅᐳᑦ 2025 ᐱᓕᕆᓂᐅᓂᐊᖅᑐᑉ ᖃᓄᐃᓐᓂᖓ ᐃᓚᖃᕐᓂᐊᕐᓂᖓᓂᒃ ᐅᖃᐅᓯᐅᓪᓗᓂ ᐃᓚᖓ C.</a:t>
            </a:r>
            <a:endParaRPr lang="iu-Cans-CA" sz="1600" i="1">
              <a:latin typeface="Calibri" panose="020F0502020204030204" pitchFamily="34" charset="0"/>
              <a:ea typeface="Times New Roman" panose="02020603050405020304" pitchFamily="18" charset="0"/>
            </a:endParaRPr>
          </a:p>
          <a:p>
            <a:pPr marL="0" indent="0">
              <a:buFont typeface="Arial" panose="020B0604020202020204" pitchFamily="34" charset="0"/>
              <a:buNone/>
            </a:pPr>
            <a:r>
              <a:rPr lang="iu-Cans-CA" sz="1600" i="1">
                <a:latin typeface="Calibri" panose="020F0502020204030204" pitchFamily="34" charset="0"/>
                <a:ea typeface="Times New Roman" panose="02020603050405020304" pitchFamily="18" charset="0"/>
              </a:rPr>
              <a:t>ᐋᕿᒋᐊᓯᒪᖏᑦᑐᖅ</a:t>
            </a:r>
            <a:endParaRPr lang="iu-Cans-CA" sz="1600">
              <a:latin typeface="Calibri" panose="020F0502020204030204" pitchFamily="34" charset="0"/>
              <a:ea typeface="Times New Roman" panose="02020603050405020304" pitchFamily="18" charset="0"/>
            </a:endParaRPr>
          </a:p>
          <a:p>
            <a:pPr marL="285750" indent="-285750"/>
            <a:r>
              <a:rPr lang="iu-Cans-CA" sz="1600">
                <a:latin typeface="Calibri" panose="020F0502020204030204" pitchFamily="34" charset="0"/>
                <a:ea typeface="Times New Roman" panose="02020603050405020304" pitchFamily="18" charset="0"/>
              </a:rPr>
              <a:t>ᐃᓚᖓ C, ᐃᓛᑯᑦ 7, ᑭᕙᓕᕐᒥ ᐃᓄᐃᑦ ᑲᑐᔨᖃᑎᒌᖏᒃ ᐊᖏᖃᑎᖃᖕᖏᓚᑦ ᐊᓯᕙᖅᑕᐅᓂᐊᕐᓂᖓᓂᒃ ᐃᓚᑯᑦ 7 ᐊᒻᒪᓪᓗ ᑐᒃᓯᕋᖅᐳᑦ ᐊᕿᒋᐊᖁᑉᓗᒍ ᐃᓚᑯᑦ 7 ᐅᖃᓕᕐᓗᓂ:</a:t>
            </a:r>
            <a:endParaRPr lang="en-CA" sz="1600">
              <a:latin typeface="Calibri" panose="020F0502020204030204" pitchFamily="34" charset="0"/>
              <a:ea typeface="Times New Roman" panose="02020603050405020304" pitchFamily="18" charset="0"/>
            </a:endParaRPr>
          </a:p>
          <a:p>
            <a:pPr marL="0" indent="0">
              <a:buFont typeface="Arial" panose="020B0604020202020204" pitchFamily="34" charset="0"/>
              <a:buNone/>
            </a:pPr>
            <a:r>
              <a:rPr lang="iu-Cans-CA" sz="1600">
                <a:latin typeface="Calibri" panose="020F0502020204030204" pitchFamily="34" charset="0"/>
                <a:ea typeface="Times New Roman" panose="02020603050405020304" pitchFamily="18" charset="0"/>
              </a:rPr>
              <a:t>“ ᐱᔪᖕᓇᐅᑦ ᐃᒻᒪᓇᐃᓂᐊᖅᐳᖅ, ᓇᓪᓕᐅᑎᒃᐸᑦ ᐱᔪᖕᓇᐅᑦ ᑐᓂᔭᐅᓕᖅᐸᑦ ᓴᑐᖅᑕᐅᓂᖓ ᐊᒻᒪᓪᓗ ᐅᑯᐊᖅᑎᕐᓂᖓᑕ ᐊᑐᖅᑕᐅᓂᐊᖅᑐᑦ ᐱᖁᔭᐅᓯᒪᓚᐅᖅᑐᑦ ᐱᔪᖅᓇᐅᖅ ᑐᓂᔭᐅᑎᓪᓗᒍ, ᐊᑐᐃᓐᓇᐅᓕᖅᑎᓪᓗᒍ ᑲᑎᒪᔨᓐᓄᑦ ᕿᒥᕈᔭᒃᓴᐅᓪᓗᓂ ᑎᑎᕋᖅᓯᒪᔪᖅ, ᐋᕿᒋᐊᖅᓯᒪᓪᓗᓂ ᐅᑎᑎᖅᑎᑦᓯᓂᐅᑉ ᐊᑭᒋᓂᐊᖅᑕᖓᓂᒃ ᓇᓪᓗᓇᐃᖅᓯᒪᓪᓗᓂ, ᐊᑐᒐᐅᓪᓗᓂ ᐅᑎᖅᑎᒃᓯᓂᐅᑉ ᐊᑭᒋᓇᔭᖅᑕᖓ ᐊᑐᕐᓗᒍ ᐊᑐᒐᐅᕙᒃᑐᖅ.”</a:t>
            </a:r>
          </a:p>
          <a:p>
            <a:pPr marL="0" indent="0">
              <a:buFont typeface="Arial" panose="020B0604020202020204" pitchFamily="34" charset="0"/>
              <a:buNone/>
            </a:pPr>
            <a:endParaRPr lang="iu-Cans-CA" sz="1600">
              <a:latin typeface="Calibri" panose="020F0502020204030204" pitchFamily="34" charset="0"/>
              <a:ea typeface="Times New Roman" panose="02020603050405020304" pitchFamily="18" charset="0"/>
            </a:endParaRPr>
          </a:p>
          <a:p>
            <a:pPr marL="0" indent="0">
              <a:buFont typeface="Arial" panose="020B0604020202020204" pitchFamily="34" charset="0"/>
              <a:buNone/>
            </a:pPr>
            <a:r>
              <a:rPr lang="iu-Cans-CA" sz="1600" i="1">
                <a:latin typeface="Calibri" panose="020F0502020204030204" pitchFamily="34" charset="0"/>
                <a:ea typeface="Times New Roman" panose="02020603050405020304" pitchFamily="18" charset="0"/>
              </a:rPr>
              <a:t>ᐊᕿᒃᑕᐅᓯᒪᔪᖅ</a:t>
            </a:r>
            <a:endParaRPr lang="en-CA" sz="1600" i="1">
              <a:latin typeface="Calibri" panose="020F0502020204030204" pitchFamily="34" charset="0"/>
              <a:ea typeface="Times New Roman" panose="02020603050405020304" pitchFamily="18" charset="0"/>
            </a:endParaRPr>
          </a:p>
          <a:p>
            <a:pPr marL="0" indent="0">
              <a:buFont typeface="Arial" panose="020B0604020202020204" pitchFamily="34" charset="0"/>
              <a:buNone/>
            </a:pPr>
            <a:endParaRPr lang="en-CA" sz="1600">
              <a:latin typeface="Calibri" panose="020F0502020204030204" pitchFamily="34" charset="0"/>
              <a:ea typeface="Times New Roman" panose="02020603050405020304" pitchFamily="18" charset="0"/>
            </a:endParaRPr>
          </a:p>
          <a:p>
            <a:endParaRPr lang="en-CA" dirty="0"/>
          </a:p>
        </p:txBody>
      </p:sp>
    </p:spTree>
    <p:extLst>
      <p:ext uri="{BB962C8B-B14F-4D97-AF65-F5344CB8AC3E}">
        <p14:creationId xmlns:p14="http://schemas.microsoft.com/office/powerpoint/2010/main" val="31719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89618"/>
          </a:xfrm>
        </p:spPr>
        <p:txBody>
          <a:bodyPr>
            <a:normAutofit fontScale="90000"/>
          </a:bodyPr>
          <a:lstStyle/>
          <a:p>
            <a:pPr algn="ctr"/>
            <a:r>
              <a:rPr lang="en-CA" sz="2800" b="1" dirty="0">
                <a:latin typeface="+mn-lt"/>
              </a:rPr>
              <a:t>Draft Water Licence Framework</a:t>
            </a:r>
            <a:br>
              <a:rPr lang="en-CA" sz="2800" b="1" dirty="0">
                <a:latin typeface="+mn-lt"/>
              </a:rPr>
            </a:br>
            <a:r>
              <a:rPr lang="iu-Cans-CA" sz="2200" b="1" dirty="0">
                <a:solidFill>
                  <a:prstClr val="black"/>
                </a:solidFill>
              </a:rPr>
              <a:t>ᐊᕿᒃᓱᑕᐅᕙᓪᓕᐊᔪᒃ ᐅᖃᐅᓯᐅᔪᒃ ᖃᓄᐃᓐᓂᐊᕐᒪᖔᑦ ᐃᒪᕐᒥᒃ ᐊᑐᕐᓂᕐᒥᒃ ᐱᔪᖕᓇᐅᑎᐅᑉ</a:t>
            </a:r>
            <a:br>
              <a:rPr lang="en-US" dirty="0"/>
            </a:br>
            <a:endParaRPr lang="en-CA" dirty="0"/>
          </a:p>
        </p:txBody>
      </p:sp>
      <p:sp>
        <p:nvSpPr>
          <p:cNvPr id="3" name="Content Placeholder 2"/>
          <p:cNvSpPr>
            <a:spLocks noGrp="1"/>
          </p:cNvSpPr>
          <p:nvPr>
            <p:ph sz="half" idx="1"/>
          </p:nvPr>
        </p:nvSpPr>
        <p:spPr>
          <a:xfrm>
            <a:off x="838200" y="754745"/>
            <a:ext cx="5049501" cy="5406774"/>
          </a:xfrm>
        </p:spPr>
        <p:txBody>
          <a:bodyPr>
            <a:normAutofit fontScale="85000" lnSpcReduction="20000"/>
          </a:bodyPr>
          <a:lstStyle/>
          <a:p>
            <a:pPr marL="285750" indent="-285750"/>
            <a:r>
              <a:rPr lang="en-CA" sz="1900" dirty="0">
                <a:latin typeface="Calibri" panose="020F0502020204030204" pitchFamily="34" charset="0"/>
                <a:ea typeface="Times New Roman" panose="02020603050405020304" pitchFamily="18" charset="0"/>
              </a:rPr>
              <a:t>At Part D, Section 17, the KivIA disagrees with the proposed amendment and recommends Section 17 state:</a:t>
            </a:r>
          </a:p>
          <a:p>
            <a:pPr marL="342900" indent="-342900">
              <a:buFont typeface="+mj-lt"/>
              <a:buAutoNum type="arabicPeriod" startAt="6"/>
            </a:pPr>
            <a:endParaRPr lang="en-CA" sz="1900" dirty="0">
              <a:latin typeface="Calibri" panose="020F0502020204030204" pitchFamily="34" charset="0"/>
              <a:ea typeface="Times New Roman" panose="02020603050405020304" pitchFamily="18" charset="0"/>
            </a:endParaRPr>
          </a:p>
          <a:p>
            <a:pPr marL="0" indent="0" algn="ctr">
              <a:buNone/>
            </a:pPr>
            <a:r>
              <a:rPr lang="en-CA" sz="1900" i="1" dirty="0">
                <a:latin typeface="Calibri" panose="020F0502020204030204" pitchFamily="34" charset="0"/>
                <a:ea typeface="Times New Roman" panose="02020603050405020304" pitchFamily="18" charset="0"/>
              </a:rPr>
              <a:t>“The Licensee shall not excavate and/or remove material from the quarry beyond a depth of one (1) metre above the ordinary High Water Mark or above the Groundwater. The quarrying shall be in accordance with all applicable legislation, and give due consideration to industry standards including the Northern Land Use Guidelines, Pits and Quarries (INAC, 2009, or as revised)</a:t>
            </a:r>
          </a:p>
          <a:p>
            <a:pPr marL="0" indent="0">
              <a:buNone/>
            </a:pPr>
            <a:r>
              <a:rPr lang="en-CA" sz="1900" i="1" dirty="0">
                <a:latin typeface="Calibri" panose="020F0502020204030204" pitchFamily="34" charset="0"/>
                <a:ea typeface="Times New Roman" panose="02020603050405020304" pitchFamily="18" charset="0"/>
              </a:rPr>
              <a:t>Resolved</a:t>
            </a:r>
            <a:endParaRPr lang="en-CA" sz="1900" dirty="0">
              <a:latin typeface="Calibri" panose="020F0502020204030204" pitchFamily="34" charset="0"/>
              <a:ea typeface="Times New Roman" panose="02020603050405020304" pitchFamily="18" charset="0"/>
            </a:endParaRPr>
          </a:p>
          <a:p>
            <a:r>
              <a:rPr lang="en-CA" sz="1900" dirty="0">
                <a:solidFill>
                  <a:prstClr val="black"/>
                </a:solidFill>
                <a:latin typeface="Calibri" panose="020F0502020204030204" pitchFamily="34" charset="0"/>
                <a:ea typeface="Times New Roman" panose="02020603050405020304" pitchFamily="18" charset="0"/>
              </a:rPr>
              <a:t>At Part D, Section 19, the </a:t>
            </a:r>
            <a:r>
              <a:rPr lang="en-CA" sz="1900" dirty="0" err="1">
                <a:solidFill>
                  <a:prstClr val="black"/>
                </a:solidFill>
                <a:latin typeface="Calibri" panose="020F0502020204030204" pitchFamily="34" charset="0"/>
                <a:ea typeface="Times New Roman" panose="02020603050405020304" pitchFamily="18" charset="0"/>
              </a:rPr>
              <a:t>KivIA</a:t>
            </a:r>
            <a:r>
              <a:rPr lang="en-CA" sz="1900" dirty="0">
                <a:solidFill>
                  <a:prstClr val="black"/>
                </a:solidFill>
                <a:latin typeface="Calibri" panose="020F0502020204030204" pitchFamily="34" charset="0"/>
                <a:ea typeface="Times New Roman" panose="02020603050405020304" pitchFamily="18" charset="0"/>
              </a:rPr>
              <a:t> is seeking clarity from the Proponent as to why the addition of “relating to water and waste” was made. </a:t>
            </a:r>
          </a:p>
          <a:p>
            <a:pPr marL="342900" lvl="0" indent="-342900">
              <a:buFont typeface="+mj-lt"/>
              <a:buAutoNum type="arabicPeriod" startAt="7"/>
            </a:pPr>
            <a:endParaRPr lang="en-CA" sz="1900" dirty="0">
              <a:solidFill>
                <a:prstClr val="black"/>
              </a:solidFill>
              <a:latin typeface="Calibri" panose="020F0502020204030204" pitchFamily="34" charset="0"/>
              <a:ea typeface="Times New Roman" panose="02020603050405020304" pitchFamily="18" charset="0"/>
            </a:endParaRPr>
          </a:p>
          <a:p>
            <a:pPr marL="0" lvl="0" indent="0">
              <a:buNone/>
            </a:pPr>
            <a:r>
              <a:rPr lang="en-CA" sz="1900" i="1" dirty="0">
                <a:solidFill>
                  <a:prstClr val="black"/>
                </a:solidFill>
                <a:latin typeface="Calibri" panose="020F0502020204030204" pitchFamily="34" charset="0"/>
                <a:ea typeface="Times New Roman" panose="02020603050405020304" pitchFamily="18" charset="0"/>
              </a:rPr>
              <a:t>Unresolved</a:t>
            </a:r>
          </a:p>
          <a:p>
            <a:pPr marL="342900" lvl="0" indent="-342900">
              <a:buFont typeface="+mj-lt"/>
              <a:buAutoNum type="arabicPeriod" startAt="7"/>
            </a:pPr>
            <a:endParaRPr lang="en-CA" sz="1900" dirty="0">
              <a:solidFill>
                <a:prstClr val="black"/>
              </a:solidFill>
              <a:latin typeface="Calibri" panose="020F0502020204030204" pitchFamily="34" charset="0"/>
              <a:ea typeface="Times New Roman" panose="02020603050405020304" pitchFamily="18" charset="0"/>
            </a:endParaRPr>
          </a:p>
          <a:p>
            <a:pPr marL="285750" lvl="0" indent="-285750"/>
            <a:r>
              <a:rPr lang="en-CA" sz="1900" dirty="0">
                <a:solidFill>
                  <a:prstClr val="black"/>
                </a:solidFill>
                <a:latin typeface="Calibri" panose="020F0502020204030204" pitchFamily="34" charset="0"/>
                <a:ea typeface="Times New Roman" panose="02020603050405020304" pitchFamily="18" charset="0"/>
              </a:rPr>
              <a:t>Schedule C in its entirety remains under review by </a:t>
            </a:r>
            <a:r>
              <a:rPr lang="en-CA" sz="1900" dirty="0" err="1">
                <a:solidFill>
                  <a:prstClr val="black"/>
                </a:solidFill>
                <a:latin typeface="Calibri" panose="020F0502020204030204" pitchFamily="34" charset="0"/>
                <a:ea typeface="Times New Roman" panose="02020603050405020304" pitchFamily="18" charset="0"/>
              </a:rPr>
              <a:t>KivIA</a:t>
            </a:r>
            <a:r>
              <a:rPr lang="en-CA" sz="1900" dirty="0">
                <a:solidFill>
                  <a:prstClr val="black"/>
                </a:solidFill>
                <a:latin typeface="Calibri" panose="020F0502020204030204" pitchFamily="34" charset="0"/>
                <a:ea typeface="Times New Roman" panose="02020603050405020304" pitchFamily="18" charset="0"/>
              </a:rPr>
              <a:t>.</a:t>
            </a:r>
          </a:p>
          <a:p>
            <a:pPr marL="285750" lvl="0" indent="-285750"/>
            <a:endParaRPr lang="en-CA" sz="1900" dirty="0">
              <a:solidFill>
                <a:prstClr val="black"/>
              </a:solidFill>
              <a:latin typeface="Calibri" panose="020F0502020204030204" pitchFamily="34" charset="0"/>
              <a:ea typeface="Times New Roman" panose="02020603050405020304" pitchFamily="18" charset="0"/>
            </a:endParaRPr>
          </a:p>
          <a:p>
            <a:pPr marL="0" lvl="0" indent="0">
              <a:buNone/>
            </a:pPr>
            <a:r>
              <a:rPr lang="en-CA" sz="1900" i="1" dirty="0">
                <a:solidFill>
                  <a:prstClr val="black"/>
                </a:solidFill>
                <a:latin typeface="Calibri" panose="020F0502020204030204" pitchFamily="34" charset="0"/>
                <a:ea typeface="Times New Roman" panose="02020603050405020304" pitchFamily="18" charset="0"/>
              </a:rPr>
              <a:t>Unresolved</a:t>
            </a:r>
          </a:p>
          <a:p>
            <a:endParaRPr lang="en-CA" dirty="0"/>
          </a:p>
        </p:txBody>
      </p:sp>
      <p:pic>
        <p:nvPicPr>
          <p:cNvPr id="5" name="Content Placeholder 4"/>
          <p:cNvPicPr>
            <a:picLocks noGrp="1" noChangeAspect="1"/>
          </p:cNvPicPr>
          <p:nvPr>
            <p:ph sz="half" idx="2"/>
          </p:nvPr>
        </p:nvPicPr>
        <p:blipFill>
          <a:blip r:embed="rId2"/>
          <a:stretch>
            <a:fillRect/>
          </a:stretch>
        </p:blipFill>
        <p:spPr>
          <a:xfrm>
            <a:off x="11003177" y="5699660"/>
            <a:ext cx="1188823" cy="1158340"/>
          </a:xfrm>
          <a:prstGeom prst="rect">
            <a:avLst/>
          </a:prstGeom>
        </p:spPr>
      </p:pic>
      <p:sp>
        <p:nvSpPr>
          <p:cNvPr id="6" name="Content Placeholder 2">
            <a:extLst>
              <a:ext uri="{FF2B5EF4-FFF2-40B4-BE49-F238E27FC236}">
                <a16:creationId xmlns:a16="http://schemas.microsoft.com/office/drawing/2014/main" id="{D16AB9B4-034A-4B63-8443-D9C70A61BC1B}"/>
              </a:ext>
            </a:extLst>
          </p:cNvPr>
          <p:cNvSpPr txBox="1">
            <a:spLocks/>
          </p:cNvSpPr>
          <p:nvPr/>
        </p:nvSpPr>
        <p:spPr>
          <a:xfrm>
            <a:off x="5887701" y="365126"/>
            <a:ext cx="6093503" cy="6492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iu-Cans-CA" sz="2100">
              <a:latin typeface="Calibri" panose="020F0502020204030204" pitchFamily="34" charset="0"/>
              <a:ea typeface="Times New Roman" panose="02020603050405020304" pitchFamily="18" charset="0"/>
            </a:endParaRPr>
          </a:p>
          <a:p>
            <a:pPr marL="285750" indent="-285750"/>
            <a:r>
              <a:rPr lang="iu-Cans-CA" sz="1700">
                <a:latin typeface="Calibri" panose="020F0502020204030204" pitchFamily="34" charset="0"/>
                <a:ea typeface="Times New Roman" panose="02020603050405020304" pitchFamily="18" charset="0"/>
              </a:rPr>
              <a:t>ᐃᓚᖓ D, ᐃᓛᑯᒃ 17, ᑭᕙᓪᓕᕐᒥ ᐃᓄᐃᑦ ᑲᑐᔨᖃᑎᒌᖏᑦ ᐊᖏᖃᑎᖃᖕᖏᑦᑐᑦ ᐊᑐᒐᐅᔪᒪᔪᒥᒃ ᐊᕿᒋᐊᕈᑎᒥᒃ ᐊᒻᒪᓪᓗ ᐊᑐᖁᔨᑉᓗᑎᒃ ᐃᓛᑯᒃ 17 ᐃᒻᒪᓇ ᑎᑎᕋᖅᓯᒪᖁᑉᓗᒍ:</a:t>
            </a:r>
          </a:p>
          <a:p>
            <a:pPr marL="0" indent="0">
              <a:buFont typeface="Arial" panose="020B0604020202020204" pitchFamily="34" charset="0"/>
              <a:buNone/>
            </a:pPr>
            <a:r>
              <a:rPr lang="iu-Cans-CA" sz="1700">
                <a:latin typeface="Calibri" panose="020F0502020204030204" pitchFamily="34" charset="0"/>
                <a:ea typeface="Times New Roman" panose="02020603050405020304" pitchFamily="18" charset="0"/>
              </a:rPr>
              <a:t>“ᐱᔪᖕᓇᐅᑦ ᓴᒐᕐᓂᖃᓂᐊᖏᑦᑐᖅ ᐊᒻᒪᓪᓗ ᐊᓯᕙᐃᓪᓗᓂ ᓄᓇᒥᒃ ᓴᒡᒐᕐᕕᐅᔪᒥ ᐃᑎᑎᒋᓪᓗᒍ ᐆᑯᕋᐅᑦ ᐊᑕᐅᓯᖅ ᖃᖐᓪᓗᓂ ᐃᒻᒪᐅᑉ ᐃᓕᒡᓕᑕᕐᓂᖓ ᖄᖏᕐᓗᒍ ᐅᑉᕙᒡᓗᓐᓃᑦ ᓄᓇᐅᑉ ᖃᖓᓂ ᐃᒪᐅᔪᑦ.  ᓴᒡᒐᕐᓂᖅ ᒪᓕᒐᖃᕐᓂᐊᖅᑐᖅ ᐱᖁᔭᐃᑦ ᒪᓕᒡᓗᒋᑦ ᐊᒻᒪᓪᓗ ᐃᓱᒪᒋᑦᓯᐊᕐᓗᒋᑦ ᓴᓇᔨᐅᔪᑦ ᐅᑭᐅᖅᑕᖅᑑᑉ ᓄᓇᖁᑎᖓᓂ ᐊᑐᐊᒐᒃᓴᐅᒧᑦ, ᐃᑎᖅᓴᐃᑦ ᐊᒻᒪᓪᓗ ᓴᒐᕐᓂᑯᐃᑦ (NAC, 2009 ᐅᕙᓘᓐᓃᑦ ᐊᕿᒋᐊᕐᓂᑯᑦ)</a:t>
            </a:r>
          </a:p>
          <a:p>
            <a:pPr marL="0" indent="0">
              <a:buFont typeface="Arial" panose="020B0604020202020204" pitchFamily="34" charset="0"/>
              <a:buNone/>
            </a:pPr>
            <a:r>
              <a:rPr lang="iu-Cans-CA" sz="1700" i="1">
                <a:latin typeface="Calibri" panose="020F0502020204030204" pitchFamily="34" charset="0"/>
                <a:ea typeface="Times New Roman" panose="02020603050405020304" pitchFamily="18" charset="0"/>
              </a:rPr>
              <a:t>ᐊᕿᒃᓯᒪᔪᖅ</a:t>
            </a:r>
          </a:p>
          <a:p>
            <a:pPr marL="0" indent="0">
              <a:buFont typeface="Arial" panose="020B0604020202020204" pitchFamily="34" charset="0"/>
              <a:buNone/>
            </a:pPr>
            <a:endParaRPr lang="iu-Cans-CA" sz="1700">
              <a:solidFill>
                <a:prstClr val="black"/>
              </a:solidFill>
              <a:latin typeface="Calibri" panose="020F0502020204030204" pitchFamily="34" charset="0"/>
              <a:ea typeface="Times New Roman" panose="02020603050405020304" pitchFamily="18" charset="0"/>
            </a:endParaRPr>
          </a:p>
          <a:p>
            <a:r>
              <a:rPr lang="iu-Cans-CA" sz="1700">
                <a:solidFill>
                  <a:prstClr val="black"/>
                </a:solidFill>
                <a:latin typeface="Calibri" panose="020F0502020204030204" pitchFamily="34" charset="0"/>
                <a:ea typeface="Times New Roman" panose="02020603050405020304" pitchFamily="18" charset="0"/>
              </a:rPr>
              <a:t>ᐃᓚᖓ D, ᐃᓛᑯᑦ 19, ᑭᕙᓪᓕᕐᒥ ᐃᓄᐃᑦ ᑲᑐᔨᖃᑎᒌᖏᑦ ᕿᓂᖅᐳᑦ ᓇᓗᓇᓯᒪᔪᒥᒃ ᐊᑐᒐᐅᓂᐊᖅᑐᓂᒃ  ᐊᕿᒃᓱᐃᔨᒥᑦ ᓱᖕᒪᑦ ᐃᓕᔭᐅᓂᕐᒪᖔᑦ  “ᐅᖃᐅᓰ ᐃᒪᕐᒧᑦ ᐊᒻᒪᓪᓗ ᐊᑐᖏᓕᖅᑐᓄᑦ” ᐅᖃᐅᓰᑦ.</a:t>
            </a:r>
            <a:endParaRPr lang="en-CA" sz="1700">
              <a:solidFill>
                <a:prstClr val="black"/>
              </a:solidFill>
              <a:latin typeface="Calibri" panose="020F0502020204030204" pitchFamily="34" charset="0"/>
              <a:ea typeface="Times New Roman" panose="02020603050405020304" pitchFamily="18" charset="0"/>
            </a:endParaRPr>
          </a:p>
          <a:p>
            <a:pPr marL="342900" indent="-342900">
              <a:buFont typeface="+mj-lt"/>
              <a:buAutoNum type="arabicPeriod" startAt="7"/>
            </a:pPr>
            <a:endParaRPr lang="en-CA" sz="1700">
              <a:solidFill>
                <a:prstClr val="black"/>
              </a:solidFill>
              <a:latin typeface="Calibri" panose="020F0502020204030204" pitchFamily="34" charset="0"/>
              <a:ea typeface="Times New Roman" panose="02020603050405020304" pitchFamily="18" charset="0"/>
            </a:endParaRPr>
          </a:p>
          <a:p>
            <a:pPr marL="0" indent="0">
              <a:buFont typeface="Arial" panose="020B0604020202020204" pitchFamily="34" charset="0"/>
              <a:buNone/>
            </a:pPr>
            <a:r>
              <a:rPr lang="iu-Cans-CA" sz="1700" i="1">
                <a:solidFill>
                  <a:prstClr val="black"/>
                </a:solidFill>
                <a:latin typeface="Calibri" panose="020F0502020204030204" pitchFamily="34" charset="0"/>
                <a:ea typeface="Times New Roman" panose="02020603050405020304" pitchFamily="18" charset="0"/>
              </a:rPr>
              <a:t>ᒡᒡᐊᕿᒃᓯᒪᖏᑦᑐᖅ</a:t>
            </a:r>
            <a:endParaRPr lang="en-CA" sz="1700">
              <a:solidFill>
                <a:prstClr val="black"/>
              </a:solidFill>
              <a:latin typeface="Calibri" panose="020F0502020204030204" pitchFamily="34" charset="0"/>
              <a:ea typeface="Times New Roman" panose="02020603050405020304" pitchFamily="18" charset="0"/>
            </a:endParaRPr>
          </a:p>
          <a:p>
            <a:pPr marL="285750" indent="-285750"/>
            <a:r>
              <a:rPr lang="iu-Cans-CA" sz="1700">
                <a:solidFill>
                  <a:prstClr val="black"/>
                </a:solidFill>
                <a:latin typeface="Calibri" panose="020F0502020204030204" pitchFamily="34" charset="0"/>
                <a:ea typeface="Times New Roman" panose="02020603050405020304" pitchFamily="18" charset="0"/>
              </a:rPr>
              <a:t>ᐱᓕᕆᐊᖑᓂᐊᖅᑐᖅ C  ᑕᒪᑭᕐᓗᒍ ᕿᒥᕈᔭᐅᓯᒪᓂᐊᖅᑐᖅ ᓱᓕ ᑭᕙᓕᕐᒥ ᐃᓄᐃᑦ ᑲᑐᔨᖃᑎᖏᓐᓄᑦ.</a:t>
            </a:r>
          </a:p>
          <a:p>
            <a:pPr marL="0" indent="0">
              <a:buFont typeface="Arial" panose="020B0604020202020204" pitchFamily="34" charset="0"/>
              <a:buNone/>
            </a:pPr>
            <a:endParaRPr lang="en-CA" sz="1900" i="1">
              <a:solidFill>
                <a:prstClr val="black"/>
              </a:solidFill>
              <a:latin typeface="Calibri" panose="020F0502020204030204" pitchFamily="34" charset="0"/>
              <a:ea typeface="Times New Roman" panose="02020603050405020304" pitchFamily="18" charset="0"/>
            </a:endParaRPr>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3991007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967" y="533400"/>
            <a:ext cx="3683124" cy="492443"/>
          </a:xfrm>
        </p:spPr>
        <p:txBody>
          <a:bodyPr>
            <a:normAutofit/>
          </a:bodyPr>
          <a:lstStyle/>
          <a:p>
            <a:r>
              <a:rPr lang="en-US" sz="2500" b="1" dirty="0">
                <a:latin typeface="+mn-lt"/>
              </a:rPr>
              <a:t>Conclusion</a:t>
            </a:r>
          </a:p>
        </p:txBody>
      </p:sp>
      <p:sp>
        <p:nvSpPr>
          <p:cNvPr id="5" name="TextBox 4"/>
          <p:cNvSpPr txBox="1"/>
          <p:nvPr/>
        </p:nvSpPr>
        <p:spPr>
          <a:xfrm>
            <a:off x="678092" y="1120677"/>
            <a:ext cx="4434235" cy="2585323"/>
          </a:xfrm>
          <a:prstGeom prst="rect">
            <a:avLst/>
          </a:prstGeom>
          <a:noFill/>
        </p:spPr>
        <p:txBody>
          <a:bodyPr wrap="square" rtlCol="0">
            <a:spAutoFit/>
          </a:bodyPr>
          <a:lstStyle/>
          <a:p>
            <a:endParaRPr lang="en-US" dirty="0"/>
          </a:p>
          <a:p>
            <a:endParaRPr lang="en-US" dirty="0"/>
          </a:p>
          <a:p>
            <a:r>
              <a:rPr lang="en-US" dirty="0"/>
              <a:t>The KivIA appreciates the opportunity to provide this presentation and thanks the NWB and Participants.</a:t>
            </a:r>
          </a:p>
          <a:p>
            <a:endParaRPr lang="en-US" dirty="0"/>
          </a:p>
          <a:p>
            <a:endParaRPr lang="en-US" dirty="0"/>
          </a:p>
          <a:p>
            <a:endParaRPr lang="en-US" dirty="0"/>
          </a:p>
          <a:p>
            <a:endParaRPr lang="en-US" dirty="0"/>
          </a:p>
        </p:txBody>
      </p:sp>
      <p:pic>
        <p:nvPicPr>
          <p:cNvPr id="6" name="object 4">
            <a:extLst>
              <a:ext uri="{FF2B5EF4-FFF2-40B4-BE49-F238E27FC236}">
                <a16:creationId xmlns:a16="http://schemas.microsoft.com/office/drawing/2014/main" id="{FC75A08F-AE50-E351-360A-565B0FA0A4BE}"/>
              </a:ext>
            </a:extLst>
          </p:cNvPr>
          <p:cNvPicPr/>
          <p:nvPr/>
        </p:nvPicPr>
        <p:blipFill>
          <a:blip r:embed="rId2" cstate="print"/>
          <a:stretch>
            <a:fillRect/>
          </a:stretch>
        </p:blipFill>
        <p:spPr>
          <a:xfrm>
            <a:off x="7917092" y="4114801"/>
            <a:ext cx="1988909" cy="1607307"/>
          </a:xfrm>
          <a:prstGeom prst="rect">
            <a:avLst/>
          </a:prstGeom>
        </p:spPr>
      </p:pic>
      <p:pic>
        <p:nvPicPr>
          <p:cNvPr id="8" name="Picture 7">
            <a:extLst>
              <a:ext uri="{FF2B5EF4-FFF2-40B4-BE49-F238E27FC236}">
                <a16:creationId xmlns:a16="http://schemas.microsoft.com/office/drawing/2014/main" id="{5EF98AFA-7B27-4185-A28D-DAA9EBB10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327" y="3578630"/>
            <a:ext cx="4039204" cy="2655915"/>
          </a:xfrm>
          <a:prstGeom prst="rect">
            <a:avLst/>
          </a:prstGeom>
        </p:spPr>
      </p:pic>
      <p:sp>
        <p:nvSpPr>
          <p:cNvPr id="3" name="Rectangle 2">
            <a:extLst>
              <a:ext uri="{FF2B5EF4-FFF2-40B4-BE49-F238E27FC236}">
                <a16:creationId xmlns:a16="http://schemas.microsoft.com/office/drawing/2014/main" id="{AD06053D-2630-4D06-A7E5-D1427AFE04AD}"/>
              </a:ext>
            </a:extLst>
          </p:cNvPr>
          <p:cNvSpPr/>
          <p:nvPr/>
        </p:nvSpPr>
        <p:spPr>
          <a:xfrm>
            <a:off x="5637380" y="594955"/>
            <a:ext cx="1000595" cy="400110"/>
          </a:xfrm>
          <a:prstGeom prst="rect">
            <a:avLst/>
          </a:prstGeom>
        </p:spPr>
        <p:txBody>
          <a:bodyPr wrap="none">
            <a:spAutoFit/>
          </a:bodyPr>
          <a:lstStyle/>
          <a:p>
            <a:r>
              <a:rPr lang="iu-Cans-CA" sz="2000" b="1" dirty="0"/>
              <a:t>ᐃᓱᓕᔪᑦ</a:t>
            </a:r>
            <a:endParaRPr lang="en-US" dirty="0"/>
          </a:p>
        </p:txBody>
      </p:sp>
      <p:sp>
        <p:nvSpPr>
          <p:cNvPr id="7" name="TextBox 6">
            <a:extLst>
              <a:ext uri="{FF2B5EF4-FFF2-40B4-BE49-F238E27FC236}">
                <a16:creationId xmlns:a16="http://schemas.microsoft.com/office/drawing/2014/main" id="{D0A9DD47-3A15-49DC-9977-D75C1A7EB09E}"/>
              </a:ext>
            </a:extLst>
          </p:cNvPr>
          <p:cNvSpPr txBox="1"/>
          <p:nvPr/>
        </p:nvSpPr>
        <p:spPr>
          <a:xfrm>
            <a:off x="5637380" y="1397676"/>
            <a:ext cx="4434235" cy="2308324"/>
          </a:xfrm>
          <a:prstGeom prst="rect">
            <a:avLst/>
          </a:prstGeom>
          <a:noFill/>
        </p:spPr>
        <p:txBody>
          <a:bodyPr wrap="square" rtlCol="0">
            <a:spAutoFit/>
          </a:bodyPr>
          <a:lstStyle/>
          <a:p>
            <a:endParaRPr lang="en-US" dirty="0"/>
          </a:p>
          <a:p>
            <a:r>
              <a:rPr lang="iu-Cans-CA" dirty="0"/>
              <a:t>ᑭᕙᓕᕐᒥ ᐃᓄᐃᑦ ᑲᑐᔨᖃᑎᒌᑦ ᖁᔭᓕᕗᑦ ᑐᓂᔭᐅᒐᒥᒃ ᑖᑉᓱᒥᖓ ᑐᓴᒐᒃᓴᒥᒃ ᐅᖃᐅᓯᖃᖅᑎᑕᐅᑉᓗᑎᒃ ᐊᒻᒪᓪᓗ ᖁᔭᓕᕗᑦ ᓄᓇᕗᒃ ᐃᒻᒪᓕᕆᔨᑦ ᑲᑎᒪᔨᖏᓐᓂᒃ ᐊᒻᒪᓪᓗ ᐃᓚᐅᔪᓂᒃ.</a:t>
            </a:r>
            <a:endParaRPr lang="en-US" dirty="0"/>
          </a:p>
          <a:p>
            <a:endParaRPr lang="en-US" dirty="0"/>
          </a:p>
          <a:p>
            <a:endParaRPr lang="en-US" dirty="0"/>
          </a:p>
        </p:txBody>
      </p:sp>
    </p:spTree>
    <p:extLst>
      <p:ext uri="{BB962C8B-B14F-4D97-AF65-F5344CB8AC3E}">
        <p14:creationId xmlns:p14="http://schemas.microsoft.com/office/powerpoint/2010/main" val="162402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2401"/>
            <a:ext cx="7886700" cy="685800"/>
          </a:xfrm>
        </p:spPr>
        <p:txBody>
          <a:bodyPr>
            <a:normAutofit fontScale="90000"/>
          </a:bodyPr>
          <a:lstStyle/>
          <a:p>
            <a:pPr algn="ctr"/>
            <a:r>
              <a:rPr lang="en-US" sz="2500" b="1" spc="-30" dirty="0">
                <a:latin typeface="+mn-lt"/>
                <a:cs typeface="Calibri Light"/>
              </a:rPr>
              <a:t>Our </a:t>
            </a:r>
            <a:r>
              <a:rPr lang="en-US" sz="2500" b="1" spc="-20" dirty="0">
                <a:latin typeface="+mn-lt"/>
                <a:cs typeface="Calibri Light"/>
              </a:rPr>
              <a:t>Mandate and Objectives</a:t>
            </a:r>
            <a:br>
              <a:rPr lang="en-US" sz="2500" b="1" spc="-20" dirty="0">
                <a:latin typeface="+mn-lt"/>
                <a:cs typeface="Calibri Light"/>
              </a:rPr>
            </a:br>
            <a:r>
              <a:rPr lang="en-US" sz="2500" b="1" spc="-20" dirty="0" err="1">
                <a:cs typeface="Calibri Light"/>
              </a:rPr>
              <a:t>ᑐᕌᖓᕗᑦ</a:t>
            </a:r>
            <a:r>
              <a:rPr lang="en-US" sz="2500" b="1" spc="-20" dirty="0">
                <a:cs typeface="Calibri Light"/>
              </a:rPr>
              <a:t> </a:t>
            </a:r>
            <a:r>
              <a:rPr lang="en-US" sz="2500" b="1" spc="-20" dirty="0" err="1">
                <a:cs typeface="Calibri Light"/>
              </a:rPr>
              <a:t>ᐊᒻᒪᓪᓗ</a:t>
            </a:r>
            <a:r>
              <a:rPr lang="en-US" sz="2500" b="1" spc="-20" dirty="0">
                <a:cs typeface="Calibri Light"/>
              </a:rPr>
              <a:t> </a:t>
            </a:r>
            <a:r>
              <a:rPr lang="en-US" sz="2500" b="1" spc="-20" dirty="0" err="1">
                <a:cs typeface="Calibri Light"/>
              </a:rPr>
              <a:t>ᐱᓕᕆᐊᕆᔪᒪᔭᕗᑦ</a:t>
            </a:r>
            <a:endParaRPr lang="en-CA" sz="2500" dirty="0">
              <a:latin typeface="+mn-lt"/>
            </a:endParaRPr>
          </a:p>
        </p:txBody>
      </p:sp>
      <p:sp>
        <p:nvSpPr>
          <p:cNvPr id="3" name="Content Placeholder 2"/>
          <p:cNvSpPr>
            <a:spLocks noGrp="1"/>
          </p:cNvSpPr>
          <p:nvPr>
            <p:ph sz="half" idx="1"/>
          </p:nvPr>
        </p:nvSpPr>
        <p:spPr>
          <a:xfrm>
            <a:off x="558978" y="1257464"/>
            <a:ext cx="3886200" cy="3850955"/>
          </a:xfrm>
        </p:spPr>
        <p:txBody>
          <a:bodyPr/>
          <a:lstStyle/>
          <a:p>
            <a:r>
              <a:rPr lang="en-US" sz="1600" dirty="0">
                <a:cs typeface="Calibri"/>
              </a:rPr>
              <a:t>KivIA is a Designated Inuit Organization pursuant to Article 39 of the </a:t>
            </a:r>
            <a:r>
              <a:rPr lang="en-US" sz="1600" i="1" dirty="0">
                <a:cs typeface="Calibri"/>
              </a:rPr>
              <a:t>Nunavut Agreement, </a:t>
            </a:r>
            <a:r>
              <a:rPr lang="en-US" sz="1600" dirty="0">
                <a:cs typeface="Calibri"/>
              </a:rPr>
              <a:t>and represents Inuit beneficiaries of the </a:t>
            </a:r>
            <a:r>
              <a:rPr lang="en-US" sz="1600" i="1" dirty="0">
                <a:cs typeface="Calibri"/>
              </a:rPr>
              <a:t>Nunavut Agreement </a:t>
            </a:r>
            <a:r>
              <a:rPr lang="en-US" sz="1600" dirty="0">
                <a:cs typeface="Calibri"/>
              </a:rPr>
              <a:t>in the Kivalliq Region.</a:t>
            </a:r>
            <a:r>
              <a:rPr lang="en-US" sz="1600" baseline="30000" dirty="0">
                <a:ea typeface="Times New Roman" panose="02020603050405020304" pitchFamily="18" charset="0"/>
              </a:rPr>
              <a:t> 1</a:t>
            </a:r>
          </a:p>
          <a:p>
            <a:pPr marL="0" indent="0">
              <a:buNone/>
            </a:pPr>
            <a:endParaRPr lang="en-US" sz="1600" baseline="30000" dirty="0">
              <a:ea typeface="Times New Roman" panose="02020603050405020304" pitchFamily="18" charset="0"/>
            </a:endParaRPr>
          </a:p>
          <a:p>
            <a:pPr marL="183515" marR="156210">
              <a:lnSpc>
                <a:spcPct val="80000"/>
              </a:lnSpc>
              <a:spcBef>
                <a:spcPts val="505"/>
              </a:spcBef>
              <a:buFont typeface="Arial"/>
              <a:buChar char="•"/>
              <a:tabLst>
                <a:tab pos="183515" algn="l"/>
              </a:tabLst>
            </a:pPr>
            <a:r>
              <a:rPr lang="en-US" sz="1600" dirty="0">
                <a:cs typeface="Calibri"/>
              </a:rPr>
              <a:t>KivIA holds title to and manages surface Inuit Owned Lands in the Kivalliq Region.</a:t>
            </a:r>
          </a:p>
          <a:p>
            <a:pPr marL="183515" marR="156210">
              <a:lnSpc>
                <a:spcPct val="80000"/>
              </a:lnSpc>
              <a:spcBef>
                <a:spcPts val="505"/>
              </a:spcBef>
              <a:buFont typeface="Arial"/>
              <a:buChar char="•"/>
              <a:tabLst>
                <a:tab pos="183515" algn="l"/>
              </a:tabLst>
            </a:pPr>
            <a:endParaRPr lang="en-US" sz="1600" dirty="0">
              <a:cs typeface="Calibri"/>
            </a:endParaRPr>
          </a:p>
          <a:p>
            <a:pPr marL="184150" marR="81915">
              <a:lnSpc>
                <a:spcPct val="80000"/>
              </a:lnSpc>
              <a:spcBef>
                <a:spcPts val="805"/>
              </a:spcBef>
              <a:buFont typeface="Arial"/>
              <a:buChar char="•"/>
              <a:tabLst>
                <a:tab pos="184150" algn="l"/>
              </a:tabLst>
            </a:pPr>
            <a:r>
              <a:rPr lang="en-US" sz="1600" dirty="0">
                <a:solidFill>
                  <a:prstClr val="black"/>
                </a:solidFill>
                <a:cs typeface="Calibri"/>
              </a:rPr>
              <a:t>The primary purpose of Inuit Owned Lands is to provide Inuit with rights in land that  </a:t>
            </a:r>
            <a:r>
              <a:rPr lang="en-US" sz="1600" spc="-10" dirty="0">
                <a:solidFill>
                  <a:prstClr val="black"/>
                </a:solidFill>
                <a:cs typeface="Calibri"/>
              </a:rPr>
              <a:t>promote economic self-sufficiency in a manner</a:t>
            </a:r>
            <a:r>
              <a:rPr lang="en-US" sz="1600" spc="-30" dirty="0">
                <a:solidFill>
                  <a:prstClr val="black"/>
                </a:solidFill>
                <a:cs typeface="Calibri"/>
              </a:rPr>
              <a:t> </a:t>
            </a:r>
            <a:r>
              <a:rPr lang="en-US" sz="1600" spc="-10" dirty="0">
                <a:solidFill>
                  <a:prstClr val="black"/>
                </a:solidFill>
                <a:cs typeface="Calibri"/>
              </a:rPr>
              <a:t>consistent</a:t>
            </a:r>
            <a:r>
              <a:rPr lang="en-US" sz="1600" spc="-40" dirty="0">
                <a:solidFill>
                  <a:prstClr val="black"/>
                </a:solidFill>
                <a:cs typeface="Calibri"/>
              </a:rPr>
              <a:t> </a:t>
            </a:r>
            <a:r>
              <a:rPr lang="en-US" sz="1600" dirty="0">
                <a:solidFill>
                  <a:prstClr val="black"/>
                </a:solidFill>
                <a:cs typeface="Calibri"/>
              </a:rPr>
              <a:t>with the </a:t>
            </a:r>
            <a:r>
              <a:rPr lang="en-US" sz="1600" spc="-10" dirty="0">
                <a:solidFill>
                  <a:prstClr val="black"/>
                </a:solidFill>
                <a:cs typeface="Calibri"/>
              </a:rPr>
              <a:t>cultural</a:t>
            </a:r>
            <a:r>
              <a:rPr lang="en-US" sz="1600" spc="-35" dirty="0">
                <a:solidFill>
                  <a:prstClr val="black"/>
                </a:solidFill>
                <a:cs typeface="Calibri"/>
              </a:rPr>
              <a:t> </a:t>
            </a:r>
            <a:r>
              <a:rPr lang="en-US" sz="1600" dirty="0">
                <a:solidFill>
                  <a:prstClr val="black"/>
                </a:solidFill>
                <a:cs typeface="Calibri"/>
              </a:rPr>
              <a:t>and</a:t>
            </a:r>
            <a:r>
              <a:rPr lang="en-US" sz="1600" spc="-30" dirty="0">
                <a:solidFill>
                  <a:prstClr val="black"/>
                </a:solidFill>
                <a:cs typeface="Calibri"/>
              </a:rPr>
              <a:t> </a:t>
            </a:r>
            <a:r>
              <a:rPr lang="en-US" sz="1600" dirty="0">
                <a:solidFill>
                  <a:prstClr val="black"/>
                </a:solidFill>
                <a:cs typeface="Calibri"/>
              </a:rPr>
              <a:t>social</a:t>
            </a:r>
            <a:r>
              <a:rPr lang="en-US" sz="1600" spc="-20" dirty="0">
                <a:solidFill>
                  <a:prstClr val="black"/>
                </a:solidFill>
                <a:cs typeface="Calibri"/>
              </a:rPr>
              <a:t> well-</a:t>
            </a:r>
            <a:r>
              <a:rPr lang="en-US" sz="1600" dirty="0">
                <a:solidFill>
                  <a:prstClr val="black"/>
                </a:solidFill>
                <a:cs typeface="Calibri"/>
              </a:rPr>
              <a:t>being</a:t>
            </a:r>
            <a:r>
              <a:rPr lang="en-US" sz="1600" spc="-20" dirty="0">
                <a:solidFill>
                  <a:prstClr val="black"/>
                </a:solidFill>
                <a:cs typeface="Calibri"/>
              </a:rPr>
              <a:t> </a:t>
            </a:r>
            <a:r>
              <a:rPr lang="en-US" sz="1600" dirty="0">
                <a:solidFill>
                  <a:prstClr val="black"/>
                </a:solidFill>
                <a:cs typeface="Calibri"/>
              </a:rPr>
              <a:t>of</a:t>
            </a:r>
            <a:r>
              <a:rPr lang="en-US" sz="1600" spc="-5" dirty="0">
                <a:solidFill>
                  <a:prstClr val="black"/>
                </a:solidFill>
                <a:cs typeface="Calibri"/>
              </a:rPr>
              <a:t> </a:t>
            </a:r>
            <a:r>
              <a:rPr lang="en-US" sz="1600" spc="-10" dirty="0">
                <a:solidFill>
                  <a:prstClr val="black"/>
                </a:solidFill>
                <a:cs typeface="Calibri"/>
              </a:rPr>
              <a:t>Inuit </a:t>
            </a:r>
            <a:r>
              <a:rPr lang="en-US" sz="1600" dirty="0">
                <a:solidFill>
                  <a:prstClr val="black"/>
                </a:solidFill>
                <a:cs typeface="Calibri"/>
              </a:rPr>
              <a:t>now</a:t>
            </a:r>
            <a:r>
              <a:rPr lang="en-US" sz="1600" spc="-30" dirty="0">
                <a:solidFill>
                  <a:prstClr val="black"/>
                </a:solidFill>
                <a:cs typeface="Calibri"/>
              </a:rPr>
              <a:t> </a:t>
            </a:r>
            <a:r>
              <a:rPr lang="en-US" sz="1600" dirty="0">
                <a:solidFill>
                  <a:prstClr val="black"/>
                </a:solidFill>
                <a:cs typeface="Calibri"/>
              </a:rPr>
              <a:t>and</a:t>
            </a:r>
            <a:r>
              <a:rPr lang="en-US" sz="1600" spc="-45" dirty="0">
                <a:solidFill>
                  <a:prstClr val="black"/>
                </a:solidFill>
                <a:cs typeface="Calibri"/>
              </a:rPr>
              <a:t> </a:t>
            </a:r>
            <a:r>
              <a:rPr lang="en-US" sz="1600" dirty="0">
                <a:solidFill>
                  <a:prstClr val="black"/>
                </a:solidFill>
                <a:cs typeface="Calibri"/>
              </a:rPr>
              <a:t>in</a:t>
            </a:r>
            <a:r>
              <a:rPr lang="en-US" sz="1600" spc="-30" dirty="0">
                <a:solidFill>
                  <a:prstClr val="black"/>
                </a:solidFill>
                <a:cs typeface="Calibri"/>
              </a:rPr>
              <a:t> </a:t>
            </a:r>
            <a:r>
              <a:rPr lang="en-US" sz="1600" dirty="0">
                <a:solidFill>
                  <a:prstClr val="black"/>
                </a:solidFill>
                <a:cs typeface="Calibri"/>
              </a:rPr>
              <a:t>the</a:t>
            </a:r>
            <a:r>
              <a:rPr lang="en-US" sz="1600" spc="-20" dirty="0">
                <a:solidFill>
                  <a:prstClr val="black"/>
                </a:solidFill>
                <a:cs typeface="Calibri"/>
              </a:rPr>
              <a:t> </a:t>
            </a:r>
            <a:r>
              <a:rPr lang="en-US" sz="1600" spc="-10" dirty="0">
                <a:solidFill>
                  <a:prstClr val="black"/>
                </a:solidFill>
                <a:cs typeface="Calibri"/>
              </a:rPr>
              <a:t>future.</a:t>
            </a:r>
            <a:r>
              <a:rPr lang="en-US" sz="1600" baseline="30000" dirty="0">
                <a:solidFill>
                  <a:prstClr val="black"/>
                </a:solidFill>
                <a:ea typeface="Times New Roman" panose="02020603050405020304" pitchFamily="18" charset="0"/>
              </a:rPr>
              <a:t> 2</a:t>
            </a:r>
          </a:p>
          <a:p>
            <a:pPr marL="183515" marR="156210">
              <a:lnSpc>
                <a:spcPct val="80000"/>
              </a:lnSpc>
              <a:spcBef>
                <a:spcPts val="505"/>
              </a:spcBef>
              <a:buFont typeface="Arial"/>
              <a:buChar char="•"/>
              <a:tabLst>
                <a:tab pos="183515" algn="l"/>
              </a:tabLst>
            </a:pPr>
            <a:endParaRPr lang="en-US" sz="2000" dirty="0">
              <a:cs typeface="Calibri"/>
            </a:endParaRPr>
          </a:p>
          <a:p>
            <a:pPr marL="12065" marR="156210">
              <a:lnSpc>
                <a:spcPct val="80000"/>
              </a:lnSpc>
              <a:spcBef>
                <a:spcPts val="505"/>
              </a:spcBef>
              <a:tabLst>
                <a:tab pos="183515" algn="l"/>
              </a:tabLst>
            </a:pPr>
            <a:endParaRPr lang="en-US" sz="2400" dirty="0">
              <a:cs typeface="Calibri"/>
            </a:endParaRPr>
          </a:p>
          <a:p>
            <a:endParaRPr lang="en-CA" dirty="0"/>
          </a:p>
        </p:txBody>
      </p:sp>
      <p:pic>
        <p:nvPicPr>
          <p:cNvPr id="5" name="Picture 4"/>
          <p:cNvPicPr>
            <a:picLocks noChangeAspect="1"/>
          </p:cNvPicPr>
          <p:nvPr/>
        </p:nvPicPr>
        <p:blipFill>
          <a:blip r:embed="rId2"/>
          <a:stretch>
            <a:fillRect/>
          </a:stretch>
        </p:blipFill>
        <p:spPr>
          <a:xfrm>
            <a:off x="9064614" y="5527683"/>
            <a:ext cx="1603387" cy="1298561"/>
          </a:xfrm>
          <a:prstGeom prst="rect">
            <a:avLst/>
          </a:prstGeom>
        </p:spPr>
      </p:pic>
      <p:sp>
        <p:nvSpPr>
          <p:cNvPr id="6" name="TextBox 5"/>
          <p:cNvSpPr txBox="1"/>
          <p:nvPr/>
        </p:nvSpPr>
        <p:spPr>
          <a:xfrm>
            <a:off x="558978" y="5767156"/>
            <a:ext cx="2362200" cy="800219"/>
          </a:xfrm>
          <a:prstGeom prst="rect">
            <a:avLst/>
          </a:prstGeom>
          <a:noFill/>
        </p:spPr>
        <p:txBody>
          <a:bodyPr wrap="square" rtlCol="0">
            <a:spAutoFit/>
          </a:bodyPr>
          <a:lstStyle/>
          <a:p>
            <a:pPr marL="228600" indent="-228600">
              <a:buAutoNum type="arabicPeriod"/>
            </a:pPr>
            <a:r>
              <a:rPr lang="en-US" sz="1000" dirty="0"/>
              <a:t>Article 39 of the </a:t>
            </a:r>
            <a:r>
              <a:rPr lang="en-US" sz="1000" i="1" dirty="0"/>
              <a:t>Nunavut Agreement.</a:t>
            </a:r>
          </a:p>
          <a:p>
            <a:pPr marL="228600" indent="-228600">
              <a:buAutoNum type="arabicPeriod"/>
            </a:pPr>
            <a:r>
              <a:rPr lang="en-US" sz="1000" dirty="0"/>
              <a:t>Article 17 of the </a:t>
            </a:r>
            <a:r>
              <a:rPr lang="en-US" sz="1000" i="1" dirty="0"/>
              <a:t>Nunavut Agreement. </a:t>
            </a:r>
          </a:p>
          <a:p>
            <a:pPr lvl="1"/>
            <a:r>
              <a:rPr lang="en-US" sz="800" dirty="0"/>
              <a:t> </a:t>
            </a:r>
          </a:p>
          <a:p>
            <a:endParaRPr lang="en-US" dirty="0"/>
          </a:p>
        </p:txBody>
      </p:sp>
      <p:sp>
        <p:nvSpPr>
          <p:cNvPr id="7" name="Content Placeholder 2">
            <a:extLst>
              <a:ext uri="{FF2B5EF4-FFF2-40B4-BE49-F238E27FC236}">
                <a16:creationId xmlns:a16="http://schemas.microsoft.com/office/drawing/2014/main" id="{4BDFA364-9EE8-4B61-88EF-2F12FD016244}"/>
              </a:ext>
            </a:extLst>
          </p:cNvPr>
          <p:cNvSpPr txBox="1">
            <a:spLocks/>
          </p:cNvSpPr>
          <p:nvPr/>
        </p:nvSpPr>
        <p:spPr>
          <a:xfrm>
            <a:off x="558978" y="1257464"/>
            <a:ext cx="3886200" cy="3850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3515" marR="156210">
              <a:lnSpc>
                <a:spcPct val="80000"/>
              </a:lnSpc>
              <a:spcBef>
                <a:spcPts val="505"/>
              </a:spcBef>
              <a:buFont typeface="Arial"/>
              <a:buChar char="•"/>
              <a:tabLst>
                <a:tab pos="183515" algn="l"/>
              </a:tabLst>
            </a:pPr>
            <a:endParaRPr lang="en-US" sz="2000">
              <a:cs typeface="Calibri"/>
            </a:endParaRPr>
          </a:p>
          <a:p>
            <a:pPr marL="12065" marR="156210">
              <a:lnSpc>
                <a:spcPct val="80000"/>
              </a:lnSpc>
              <a:spcBef>
                <a:spcPts val="505"/>
              </a:spcBef>
              <a:tabLst>
                <a:tab pos="183515" algn="l"/>
              </a:tabLst>
            </a:pPr>
            <a:endParaRPr lang="en-US" sz="2400">
              <a:cs typeface="Calibri"/>
            </a:endParaRPr>
          </a:p>
          <a:p>
            <a:endParaRPr lang="en-CA" dirty="0"/>
          </a:p>
        </p:txBody>
      </p:sp>
      <p:sp>
        <p:nvSpPr>
          <p:cNvPr id="8" name="Content Placeholder 3">
            <a:extLst>
              <a:ext uri="{FF2B5EF4-FFF2-40B4-BE49-F238E27FC236}">
                <a16:creationId xmlns:a16="http://schemas.microsoft.com/office/drawing/2014/main" id="{2621666C-5F92-460F-8F3A-5AA964D255C1}"/>
              </a:ext>
            </a:extLst>
          </p:cNvPr>
          <p:cNvSpPr txBox="1">
            <a:spLocks/>
          </p:cNvSpPr>
          <p:nvPr/>
        </p:nvSpPr>
        <p:spPr>
          <a:xfrm>
            <a:off x="6089817" y="1231599"/>
            <a:ext cx="4498797" cy="46989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400" dirty="0" err="1">
                <a:cs typeface="Calibri"/>
              </a:rPr>
              <a:t>ᑭᕙᓪᓕᕐᒥ</a:t>
            </a:r>
            <a:r>
              <a:rPr lang="en-CA" sz="1400" dirty="0">
                <a:cs typeface="Calibri"/>
              </a:rPr>
              <a:t> </a:t>
            </a:r>
            <a:r>
              <a:rPr lang="en-CA" sz="1400" dirty="0" err="1">
                <a:cs typeface="Calibri"/>
              </a:rPr>
              <a:t>ᐃᓐᓄᐃᒃ</a:t>
            </a:r>
            <a:r>
              <a:rPr lang="en-CA" sz="1400" dirty="0">
                <a:cs typeface="Calibri"/>
              </a:rPr>
              <a:t> </a:t>
            </a:r>
            <a:r>
              <a:rPr lang="en-CA" sz="1400" dirty="0" err="1">
                <a:cs typeface="Calibri"/>
              </a:rPr>
              <a:t>ᑲᑐᔨᖃᑎᒌᑯᖏᑦ</a:t>
            </a:r>
            <a:r>
              <a:rPr lang="en-CA" sz="1400" dirty="0">
                <a:cs typeface="Calibri"/>
              </a:rPr>
              <a:t> </a:t>
            </a:r>
            <a:r>
              <a:rPr lang="en-CA" sz="1400" dirty="0" err="1">
                <a:cs typeface="Calibri"/>
              </a:rPr>
              <a:t>ᓂᕈᐊᖅᑕᐅᓯᒪᔪᖅ</a:t>
            </a:r>
            <a:r>
              <a:rPr lang="en-CA" sz="1400" dirty="0">
                <a:cs typeface="Calibri"/>
              </a:rPr>
              <a:t> </a:t>
            </a:r>
            <a:r>
              <a:rPr lang="en-CA" sz="1400" dirty="0" err="1">
                <a:cs typeface="Calibri"/>
              </a:rPr>
              <a:t>ᐃᓄᖕᓄᑦ</a:t>
            </a:r>
            <a:r>
              <a:rPr lang="en-CA" sz="1400" dirty="0">
                <a:cs typeface="Calibri"/>
              </a:rPr>
              <a:t> </a:t>
            </a:r>
            <a:r>
              <a:rPr lang="en-CA" sz="1400" dirty="0" err="1">
                <a:cs typeface="Calibri"/>
              </a:rPr>
              <a:t>ᑎᒥᐅᑎᑕᐅᑉᓗᓂ</a:t>
            </a:r>
            <a:r>
              <a:rPr lang="en-CA" sz="1400" dirty="0">
                <a:cs typeface="Calibri"/>
              </a:rPr>
              <a:t>  </a:t>
            </a:r>
            <a:r>
              <a:rPr lang="en-CA" sz="1400" dirty="0" err="1">
                <a:cs typeface="Calibri"/>
              </a:rPr>
              <a:t>ᑎᓕᐅᕆᔪᑦ</a:t>
            </a:r>
            <a:r>
              <a:rPr lang="en-CA" sz="1400" dirty="0">
                <a:cs typeface="Calibri"/>
              </a:rPr>
              <a:t> </a:t>
            </a:r>
            <a:r>
              <a:rPr lang="en-CA" sz="1400" dirty="0" err="1">
                <a:cs typeface="Calibri"/>
              </a:rPr>
              <a:t>ᑎᑎᕋᖅᓯᒪᓂᓪᓕᒃ</a:t>
            </a:r>
            <a:r>
              <a:rPr lang="en-CA" sz="1400" dirty="0">
                <a:cs typeface="Calibri"/>
              </a:rPr>
              <a:t> 39 </a:t>
            </a:r>
            <a:r>
              <a:rPr lang="en-CA" sz="1400" dirty="0" err="1">
                <a:cs typeface="Calibri"/>
              </a:rPr>
              <a:t>ᓄᓇᕗᑦ</a:t>
            </a:r>
            <a:r>
              <a:rPr lang="en-CA" sz="1400" dirty="0">
                <a:cs typeface="Calibri"/>
              </a:rPr>
              <a:t> </a:t>
            </a:r>
            <a:r>
              <a:rPr lang="en-CA" sz="1400" dirty="0" err="1">
                <a:cs typeface="Calibri"/>
              </a:rPr>
              <a:t>ᐊᖏᕈᑎᖓᓂ</a:t>
            </a:r>
            <a:r>
              <a:rPr lang="en-CA" sz="1400" dirty="0">
                <a:cs typeface="Calibri"/>
              </a:rPr>
              <a:t>, </a:t>
            </a:r>
            <a:r>
              <a:rPr lang="en-CA" sz="1400" dirty="0" err="1">
                <a:cs typeface="Calibri"/>
              </a:rPr>
              <a:t>ᐊᒻᒪᓪᓗ</a:t>
            </a:r>
            <a:r>
              <a:rPr lang="en-CA" sz="1400" dirty="0">
                <a:cs typeface="Calibri"/>
              </a:rPr>
              <a:t> </a:t>
            </a:r>
            <a:r>
              <a:rPr lang="en-CA" sz="1400" dirty="0" err="1">
                <a:cs typeface="Calibri"/>
              </a:rPr>
              <a:t>ᐃᓄᖕᓂᒃ</a:t>
            </a:r>
            <a:r>
              <a:rPr lang="en-CA" sz="1400" dirty="0">
                <a:cs typeface="Calibri"/>
              </a:rPr>
              <a:t>  </a:t>
            </a:r>
            <a:r>
              <a:rPr lang="en-CA" sz="1400" dirty="0" err="1">
                <a:cs typeface="Calibri"/>
              </a:rPr>
              <a:t>ᑭᕙᓪᓕᕐᒥᐅᑕᓂᒃ</a:t>
            </a:r>
            <a:r>
              <a:rPr lang="en-CA" sz="1400" dirty="0">
                <a:cs typeface="Calibri"/>
              </a:rPr>
              <a:t>  </a:t>
            </a:r>
            <a:r>
              <a:rPr lang="en-CA" sz="1400" dirty="0" err="1">
                <a:cs typeface="Calibri"/>
              </a:rPr>
              <a:t>ᑲᒪᔨᐅᑉᓗᓂ</a:t>
            </a:r>
            <a:r>
              <a:rPr lang="en-CA" sz="1400" dirty="0">
                <a:cs typeface="Calibri"/>
              </a:rPr>
              <a:t> </a:t>
            </a:r>
            <a:r>
              <a:rPr lang="en-CA" sz="1400" dirty="0" err="1">
                <a:cs typeface="Calibri"/>
              </a:rPr>
              <a:t>ᐃᓚᓪᓕᐅᑎᓯᒪᔪ</a:t>
            </a:r>
            <a:r>
              <a:rPr lang="iu-Cans-CA" sz="1400" dirty="0">
                <a:cs typeface="Calibri"/>
              </a:rPr>
              <a:t>ᓄᑦ</a:t>
            </a:r>
            <a:r>
              <a:rPr lang="en-CA" sz="1400" dirty="0">
                <a:cs typeface="Calibri"/>
              </a:rPr>
              <a:t> </a:t>
            </a:r>
            <a:r>
              <a:rPr lang="en-CA" sz="1400" dirty="0" err="1">
                <a:cs typeface="Calibri"/>
              </a:rPr>
              <a:t>ᓄᓇᕗᒥ</a:t>
            </a:r>
            <a:r>
              <a:rPr lang="en-CA" sz="1400" dirty="0">
                <a:cs typeface="Calibri"/>
              </a:rPr>
              <a:t> </a:t>
            </a:r>
            <a:r>
              <a:rPr lang="en-CA" sz="1400" dirty="0" err="1">
                <a:cs typeface="Calibri"/>
              </a:rPr>
              <a:t>ᐊᖏᕈᑕᐅᓯᒪᔪᒥ</a:t>
            </a:r>
            <a:endParaRPr lang="en-CA" sz="1400" dirty="0">
              <a:cs typeface="Calibri"/>
            </a:endParaRPr>
          </a:p>
          <a:p>
            <a:endParaRPr lang="en-CA" sz="1400" dirty="0">
              <a:cs typeface="Calibri"/>
            </a:endParaRPr>
          </a:p>
          <a:p>
            <a:r>
              <a:rPr lang="en-CA" sz="1400" dirty="0" err="1">
                <a:cs typeface="Calibri"/>
              </a:rPr>
              <a:t>ᑭᕙᓪᓕᕐᒥ</a:t>
            </a:r>
            <a:r>
              <a:rPr lang="en-CA" sz="1400" dirty="0">
                <a:cs typeface="Calibri"/>
              </a:rPr>
              <a:t> </a:t>
            </a:r>
            <a:r>
              <a:rPr lang="en-CA" sz="1400" dirty="0" err="1">
                <a:cs typeface="Calibri"/>
              </a:rPr>
              <a:t>ᐃᓐᓄᐃᒃ</a:t>
            </a:r>
            <a:r>
              <a:rPr lang="en-CA" sz="1400" dirty="0">
                <a:cs typeface="Calibri"/>
              </a:rPr>
              <a:t> </a:t>
            </a:r>
            <a:r>
              <a:rPr lang="en-CA" sz="1400" dirty="0" err="1">
                <a:cs typeface="Calibri"/>
              </a:rPr>
              <a:t>ᑲᑐᔨᖃᑎᒌᑯᖏᑦ</a:t>
            </a:r>
            <a:r>
              <a:rPr lang="en-CA" sz="1400" dirty="0">
                <a:cs typeface="Calibri"/>
              </a:rPr>
              <a:t> </a:t>
            </a:r>
            <a:r>
              <a:rPr lang="en-CA" sz="1400" dirty="0" err="1">
                <a:cs typeface="Calibri"/>
              </a:rPr>
              <a:t>ᑎᒍᒥᐊᖅᑐᖅ</a:t>
            </a:r>
            <a:r>
              <a:rPr lang="en-CA" sz="1400" dirty="0">
                <a:cs typeface="Calibri"/>
              </a:rPr>
              <a:t> </a:t>
            </a:r>
            <a:r>
              <a:rPr lang="en-CA" sz="1400" dirty="0" err="1">
                <a:cs typeface="Calibri"/>
              </a:rPr>
              <a:t>ᑕᐃᔭᐅᓯᒪᔪᒥᒃ</a:t>
            </a:r>
            <a:r>
              <a:rPr lang="en-CA" sz="1400" dirty="0">
                <a:cs typeface="Calibri"/>
              </a:rPr>
              <a:t> </a:t>
            </a:r>
            <a:r>
              <a:rPr lang="en-CA" sz="1400" dirty="0" err="1">
                <a:cs typeface="Calibri"/>
              </a:rPr>
              <a:t>ᐊᒻᒪᓪᓗ</a:t>
            </a:r>
            <a:r>
              <a:rPr lang="en-CA" sz="1400" dirty="0">
                <a:cs typeface="Calibri"/>
              </a:rPr>
              <a:t>  </a:t>
            </a:r>
            <a:r>
              <a:rPr lang="en-CA" sz="1400" dirty="0" err="1">
                <a:cs typeface="Calibri"/>
              </a:rPr>
              <a:t>ᒥᐊᓂᖅᓯᔨᐅᑉᓗ</a:t>
            </a:r>
            <a:r>
              <a:rPr lang="iu-Cans-CA" sz="1400" dirty="0">
                <a:cs typeface="Calibri"/>
              </a:rPr>
              <a:t>ᑎᒃ</a:t>
            </a:r>
            <a:r>
              <a:rPr lang="en-CA" sz="1400" dirty="0">
                <a:cs typeface="Calibri"/>
              </a:rPr>
              <a:t> </a:t>
            </a:r>
            <a:r>
              <a:rPr lang="en-CA" sz="1400" dirty="0" err="1">
                <a:cs typeface="Calibri"/>
              </a:rPr>
              <a:t>ᐃᓄᐃᑦ</a:t>
            </a:r>
            <a:r>
              <a:rPr lang="en-CA" sz="1400" dirty="0">
                <a:cs typeface="Calibri"/>
              </a:rPr>
              <a:t> </a:t>
            </a:r>
            <a:r>
              <a:rPr lang="en-CA" sz="1400" dirty="0" err="1">
                <a:cs typeface="Calibri"/>
              </a:rPr>
              <a:t>ᓇᖕᒥᓂᕆᔭᖏᓐᓂᒃ</a:t>
            </a:r>
            <a:r>
              <a:rPr lang="en-CA" sz="1400" dirty="0">
                <a:cs typeface="Calibri"/>
              </a:rPr>
              <a:t> </a:t>
            </a:r>
            <a:r>
              <a:rPr lang="en-CA" sz="1400" dirty="0" err="1">
                <a:cs typeface="Calibri"/>
              </a:rPr>
              <a:t>ᓄᓇᓂᒃ</a:t>
            </a:r>
            <a:r>
              <a:rPr lang="en-CA" sz="1400" dirty="0">
                <a:cs typeface="Calibri"/>
              </a:rPr>
              <a:t>  </a:t>
            </a:r>
            <a:r>
              <a:rPr lang="en-CA" sz="1400" dirty="0" err="1">
                <a:cs typeface="Calibri"/>
              </a:rPr>
              <a:t>ᑭᕙᓪᓕᕐᒥ</a:t>
            </a:r>
            <a:r>
              <a:rPr lang="en-CA" sz="1400" dirty="0">
                <a:cs typeface="Calibri"/>
              </a:rPr>
              <a:t>.</a:t>
            </a:r>
          </a:p>
          <a:p>
            <a:endParaRPr lang="en-CA" sz="1400" dirty="0">
              <a:cs typeface="Calibri"/>
            </a:endParaRPr>
          </a:p>
          <a:p>
            <a:r>
              <a:rPr lang="en-CA" sz="1400" dirty="0" err="1">
                <a:cs typeface="Calibri"/>
              </a:rPr>
              <a:t>ᓯᕗᓪᓕᖅ</a:t>
            </a:r>
            <a:r>
              <a:rPr lang="en-CA" sz="1400" dirty="0">
                <a:cs typeface="Calibri"/>
              </a:rPr>
              <a:t> </a:t>
            </a:r>
            <a:r>
              <a:rPr lang="en-CA" sz="1400" dirty="0" err="1">
                <a:cs typeface="Calibri"/>
              </a:rPr>
              <a:t>ᐊᑑᑕᐅᔪᖅ</a:t>
            </a:r>
            <a:r>
              <a:rPr lang="en-CA" sz="1400" dirty="0">
                <a:cs typeface="Calibri"/>
              </a:rPr>
              <a:t> </a:t>
            </a:r>
            <a:r>
              <a:rPr lang="en-CA" sz="1400" dirty="0" err="1">
                <a:cs typeface="Calibri"/>
              </a:rPr>
              <a:t>ᐃᓄᐃᑦ</a:t>
            </a:r>
            <a:r>
              <a:rPr lang="en-CA" sz="1400" dirty="0">
                <a:cs typeface="Calibri"/>
              </a:rPr>
              <a:t> </a:t>
            </a:r>
            <a:r>
              <a:rPr lang="en-CA" sz="1400" dirty="0" err="1">
                <a:cs typeface="Calibri"/>
              </a:rPr>
              <a:t>ᓇᖕᒥᓂᖏᓐᓂᒃ</a:t>
            </a:r>
            <a:r>
              <a:rPr lang="en-CA" sz="1400" dirty="0">
                <a:cs typeface="Calibri"/>
              </a:rPr>
              <a:t> </a:t>
            </a:r>
            <a:r>
              <a:rPr lang="en-CA" sz="1400" dirty="0" err="1">
                <a:cs typeface="Calibri"/>
              </a:rPr>
              <a:t>ᓄᓇᓂᒃ</a:t>
            </a:r>
            <a:r>
              <a:rPr lang="en-CA" sz="1400" dirty="0">
                <a:cs typeface="Calibri"/>
              </a:rPr>
              <a:t>, </a:t>
            </a:r>
            <a:r>
              <a:rPr lang="en-CA" sz="1400" dirty="0" err="1">
                <a:cs typeface="Calibri"/>
              </a:rPr>
              <a:t>ᑐᓂᓯᓯᒪᑉᓗᓂ</a:t>
            </a:r>
            <a:r>
              <a:rPr lang="en-CA" sz="1400" dirty="0">
                <a:cs typeface="Calibri"/>
              </a:rPr>
              <a:t> </a:t>
            </a:r>
            <a:r>
              <a:rPr lang="en-CA" sz="1400" dirty="0" err="1">
                <a:cs typeface="Calibri"/>
              </a:rPr>
              <a:t>ᐃᓄᐃᑦ</a:t>
            </a:r>
            <a:r>
              <a:rPr lang="en-CA" sz="1400" dirty="0">
                <a:cs typeface="Calibri"/>
              </a:rPr>
              <a:t> </a:t>
            </a:r>
            <a:r>
              <a:rPr lang="en-CA" sz="1400" dirty="0" err="1">
                <a:cs typeface="Calibri"/>
              </a:rPr>
              <a:t>ᐊᔪᖏᑎᑕᐅᓪᓗᑎᒃ</a:t>
            </a:r>
            <a:r>
              <a:rPr lang="en-CA" sz="1400" dirty="0">
                <a:cs typeface="Calibri"/>
              </a:rPr>
              <a:t> </a:t>
            </a:r>
            <a:r>
              <a:rPr lang="en-CA" sz="1400" dirty="0" err="1">
                <a:cs typeface="Calibri"/>
              </a:rPr>
              <a:t>ᓄᓇᒥ</a:t>
            </a:r>
            <a:r>
              <a:rPr lang="en-CA" sz="1400" dirty="0">
                <a:cs typeface="Calibri"/>
              </a:rPr>
              <a:t> </a:t>
            </a:r>
            <a:r>
              <a:rPr lang="en-CA" sz="1400" dirty="0" err="1">
                <a:cs typeface="Calibri"/>
              </a:rPr>
              <a:t>ᐱᕙᓕᐊᓂᕐᒧᑦ</a:t>
            </a:r>
            <a:r>
              <a:rPr lang="en-CA" sz="1400" dirty="0">
                <a:cs typeface="Calibri"/>
              </a:rPr>
              <a:t> </a:t>
            </a:r>
            <a:r>
              <a:rPr lang="en-CA" sz="1400" dirty="0" err="1">
                <a:cs typeface="Calibri"/>
              </a:rPr>
              <a:t>ᓇᖕᒥᓂᖅ</a:t>
            </a:r>
            <a:r>
              <a:rPr lang="en-CA" sz="1400" dirty="0">
                <a:cs typeface="Calibri"/>
              </a:rPr>
              <a:t> </a:t>
            </a:r>
            <a:r>
              <a:rPr lang="en-CA" sz="1400" dirty="0" err="1">
                <a:cs typeface="Calibri"/>
              </a:rPr>
              <a:t>ᐃᓕᖁᓯᒥᖕᓂᑦ</a:t>
            </a:r>
            <a:r>
              <a:rPr lang="en-CA" sz="1400" dirty="0">
                <a:cs typeface="Calibri"/>
              </a:rPr>
              <a:t> </a:t>
            </a:r>
            <a:r>
              <a:rPr lang="en-CA" sz="1400" dirty="0" err="1">
                <a:cs typeface="Calibri"/>
              </a:rPr>
              <a:t>ᐊᒻᒪᓪᓗ</a:t>
            </a:r>
            <a:r>
              <a:rPr lang="en-CA" sz="1400" dirty="0">
                <a:cs typeface="Calibri"/>
              </a:rPr>
              <a:t> </a:t>
            </a:r>
            <a:r>
              <a:rPr lang="en-CA" sz="1400" dirty="0" err="1">
                <a:cs typeface="Calibri"/>
              </a:rPr>
              <a:t>ᐃᓅᖃᑎᒌᖕᓂᕐᒥᖕᓂᒃ</a:t>
            </a:r>
            <a:r>
              <a:rPr lang="en-CA" sz="1400" dirty="0">
                <a:cs typeface="Calibri"/>
              </a:rPr>
              <a:t> </a:t>
            </a:r>
            <a:r>
              <a:rPr lang="en-CA" sz="1400" dirty="0" err="1">
                <a:cs typeface="Calibri"/>
              </a:rPr>
              <a:t>ᐊᑐᕐᓗᑎᒃ</a:t>
            </a:r>
            <a:r>
              <a:rPr lang="en-CA" sz="1400" dirty="0">
                <a:cs typeface="Calibri"/>
              </a:rPr>
              <a:t> </a:t>
            </a:r>
            <a:r>
              <a:rPr lang="iu-Cans-CA" sz="1400" dirty="0">
                <a:cs typeface="Calibri"/>
              </a:rPr>
              <a:t> </a:t>
            </a:r>
            <a:r>
              <a:rPr lang="en-CA" sz="1400" dirty="0" err="1">
                <a:cs typeface="Calibri"/>
              </a:rPr>
              <a:t>ᒫᓐᓇ</a:t>
            </a:r>
            <a:r>
              <a:rPr lang="en-CA" sz="1400" dirty="0">
                <a:cs typeface="Calibri"/>
              </a:rPr>
              <a:t> </a:t>
            </a:r>
            <a:r>
              <a:rPr lang="en-CA" sz="1400" dirty="0" err="1">
                <a:cs typeface="Calibri"/>
              </a:rPr>
              <a:t>ᐊᒻᒪᓪᓗ</a:t>
            </a:r>
            <a:r>
              <a:rPr lang="en-CA" sz="1400" dirty="0">
                <a:cs typeface="Calibri"/>
              </a:rPr>
              <a:t>  </a:t>
            </a:r>
            <a:r>
              <a:rPr lang="en-CA" sz="1400" dirty="0" err="1">
                <a:cs typeface="Calibri"/>
              </a:rPr>
              <a:t>ᓯᕗᓂᕐᒥ</a:t>
            </a:r>
            <a:r>
              <a:rPr lang="en-CA" sz="1400" dirty="0">
                <a:cs typeface="Calibri"/>
              </a:rPr>
              <a:t>. </a:t>
            </a:r>
            <a:r>
              <a:rPr lang="en-US" sz="1400" baseline="30000" dirty="0">
                <a:cs typeface="Calibri"/>
              </a:rPr>
              <a:t>2</a:t>
            </a:r>
            <a:endParaRPr lang="en-CA" sz="1400" dirty="0">
              <a:cs typeface="Calibri"/>
            </a:endParaRPr>
          </a:p>
          <a:p>
            <a:endParaRPr lang="en-CA" sz="1200" dirty="0">
              <a:cs typeface="Calibri"/>
            </a:endParaRPr>
          </a:p>
          <a:p>
            <a:endParaRPr lang="en-CA" sz="1200" dirty="0">
              <a:cs typeface="Calibri"/>
            </a:endParaRPr>
          </a:p>
          <a:p>
            <a:pPr marL="0" indent="0">
              <a:buFont typeface="Arial" panose="020B0604020202020204" pitchFamily="34" charset="0"/>
              <a:buNone/>
            </a:pPr>
            <a:endParaRPr lang="en-CA" sz="1200" dirty="0">
              <a:cs typeface="Calibri"/>
            </a:endParaRPr>
          </a:p>
          <a:p>
            <a:pPr marL="0" indent="0">
              <a:buFont typeface="Arial" panose="020B0604020202020204" pitchFamily="34" charset="0"/>
              <a:buNone/>
            </a:pPr>
            <a:endParaRPr lang="en-CA" sz="1200" dirty="0">
              <a:cs typeface="Calibri"/>
            </a:endParaRPr>
          </a:p>
        </p:txBody>
      </p:sp>
      <p:sp>
        <p:nvSpPr>
          <p:cNvPr id="9" name="TextBox 8">
            <a:extLst>
              <a:ext uri="{FF2B5EF4-FFF2-40B4-BE49-F238E27FC236}">
                <a16:creationId xmlns:a16="http://schemas.microsoft.com/office/drawing/2014/main" id="{38CF1C7F-A031-4031-AB55-176733D19DAB}"/>
              </a:ext>
            </a:extLst>
          </p:cNvPr>
          <p:cNvSpPr txBox="1"/>
          <p:nvPr/>
        </p:nvSpPr>
        <p:spPr>
          <a:xfrm>
            <a:off x="6089817" y="5735995"/>
            <a:ext cx="3886200" cy="461665"/>
          </a:xfrm>
          <a:prstGeom prst="rect">
            <a:avLst/>
          </a:prstGeom>
          <a:noFill/>
        </p:spPr>
        <p:txBody>
          <a:bodyPr wrap="square" rtlCol="0">
            <a:spAutoFit/>
          </a:bodyPr>
          <a:lstStyle/>
          <a:p>
            <a:pPr marL="0" indent="0">
              <a:buNone/>
            </a:pPr>
            <a:r>
              <a:rPr lang="en-CA" sz="1200" dirty="0">
                <a:cs typeface="Calibri"/>
              </a:rPr>
              <a:t>1 </a:t>
            </a:r>
            <a:r>
              <a:rPr lang="en-CA" sz="1200" dirty="0" err="1">
                <a:cs typeface="Calibri"/>
              </a:rPr>
              <a:t>ᑎᑎᕋᖅᓯᒪᓂᓪᓕᒃ</a:t>
            </a:r>
            <a:r>
              <a:rPr lang="en-CA" sz="1200" dirty="0">
                <a:cs typeface="Calibri"/>
              </a:rPr>
              <a:t> 39 </a:t>
            </a:r>
            <a:r>
              <a:rPr lang="en-CA" sz="1200" dirty="0" err="1">
                <a:cs typeface="Calibri"/>
              </a:rPr>
              <a:t>ᓄᓇᕗᑦ</a:t>
            </a:r>
            <a:r>
              <a:rPr lang="en-CA" sz="1200" dirty="0">
                <a:cs typeface="Calibri"/>
              </a:rPr>
              <a:t> </a:t>
            </a:r>
            <a:r>
              <a:rPr lang="en-CA" sz="1200" dirty="0" err="1">
                <a:cs typeface="Calibri"/>
              </a:rPr>
              <a:t>ᐊᖏᕈᑎᖓᓂ</a:t>
            </a:r>
            <a:endParaRPr lang="en-CA" sz="1200" dirty="0">
              <a:cs typeface="Calibri"/>
            </a:endParaRPr>
          </a:p>
          <a:p>
            <a:pPr marL="0" indent="0">
              <a:buNone/>
            </a:pPr>
            <a:r>
              <a:rPr lang="en-CA" sz="1200" dirty="0">
                <a:cs typeface="Calibri"/>
              </a:rPr>
              <a:t>2 </a:t>
            </a:r>
            <a:r>
              <a:rPr lang="en-CA" sz="1200" dirty="0" err="1">
                <a:cs typeface="Calibri"/>
              </a:rPr>
              <a:t>ᑎᑎᕋᖅᓯᒪᓂᓪᓕᒃ</a:t>
            </a:r>
            <a:r>
              <a:rPr lang="en-CA" sz="1200" dirty="0">
                <a:cs typeface="Calibri"/>
              </a:rPr>
              <a:t>  </a:t>
            </a:r>
            <a:r>
              <a:rPr lang="en-CA" sz="1200" dirty="0" err="1">
                <a:cs typeface="Calibri"/>
              </a:rPr>
              <a:t>ᓄᓇᕗᑦ</a:t>
            </a:r>
            <a:r>
              <a:rPr lang="en-CA" sz="1200" dirty="0">
                <a:cs typeface="Calibri"/>
              </a:rPr>
              <a:t> </a:t>
            </a:r>
            <a:r>
              <a:rPr lang="en-CA" sz="1200" dirty="0" err="1">
                <a:cs typeface="Calibri"/>
              </a:rPr>
              <a:t>ᐊᖏᕈᑎᖓᓂ</a:t>
            </a:r>
            <a:endParaRPr lang="en-CA" sz="1200" dirty="0">
              <a:cs typeface="Calibri"/>
            </a:endParaRPr>
          </a:p>
        </p:txBody>
      </p:sp>
    </p:spTree>
    <p:extLst>
      <p:ext uri="{BB962C8B-B14F-4D97-AF65-F5344CB8AC3E}">
        <p14:creationId xmlns:p14="http://schemas.microsoft.com/office/powerpoint/2010/main" val="259137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2401"/>
            <a:ext cx="7886700" cy="685800"/>
          </a:xfrm>
        </p:spPr>
        <p:txBody>
          <a:bodyPr>
            <a:normAutofit fontScale="90000"/>
          </a:bodyPr>
          <a:lstStyle/>
          <a:p>
            <a:pPr algn="ctr"/>
            <a:r>
              <a:rPr lang="en-US" sz="2500" b="1" spc="-30" dirty="0">
                <a:latin typeface="+mn-lt"/>
                <a:cs typeface="Calibri Light"/>
              </a:rPr>
              <a:t>Our </a:t>
            </a:r>
            <a:r>
              <a:rPr lang="en-US" sz="2500" b="1" spc="-20" dirty="0">
                <a:latin typeface="+mn-lt"/>
                <a:cs typeface="Calibri Light"/>
              </a:rPr>
              <a:t>Mandate and Objectives</a:t>
            </a:r>
            <a:br>
              <a:rPr lang="en-US" sz="2500" b="1" spc="-20" dirty="0">
                <a:latin typeface="+mn-lt"/>
                <a:cs typeface="Calibri Light"/>
              </a:rPr>
            </a:br>
            <a:r>
              <a:rPr lang="en-US" sz="2400" b="1" spc="-20" dirty="0" err="1">
                <a:cs typeface="Calibri"/>
              </a:rPr>
              <a:t>ᑐᕌᖓᕗᑦ</a:t>
            </a:r>
            <a:r>
              <a:rPr lang="en-US" sz="2400" b="1" spc="-20" dirty="0">
                <a:cs typeface="Calibri"/>
              </a:rPr>
              <a:t> </a:t>
            </a:r>
            <a:r>
              <a:rPr lang="en-US" sz="2400" b="1" spc="-20" dirty="0" err="1">
                <a:cs typeface="Calibri"/>
              </a:rPr>
              <a:t>ᐊᒻᒪᓪᓗ</a:t>
            </a:r>
            <a:r>
              <a:rPr lang="en-US" sz="2400" b="1" spc="-20" dirty="0">
                <a:cs typeface="Calibri"/>
              </a:rPr>
              <a:t> </a:t>
            </a:r>
            <a:r>
              <a:rPr lang="en-US" sz="2400" b="1" spc="-20" dirty="0" err="1">
                <a:cs typeface="Calibri"/>
              </a:rPr>
              <a:t>ᐱᓕᕆᐊᕆᔪᒪᔭᕗᑦ</a:t>
            </a:r>
            <a:endParaRPr lang="en-CA" sz="2500" dirty="0">
              <a:latin typeface="+mn-lt"/>
            </a:endParaRPr>
          </a:p>
        </p:txBody>
      </p:sp>
      <p:sp>
        <p:nvSpPr>
          <p:cNvPr id="3" name="Content Placeholder 2"/>
          <p:cNvSpPr>
            <a:spLocks noGrp="1"/>
          </p:cNvSpPr>
          <p:nvPr>
            <p:ph sz="half" idx="1"/>
          </p:nvPr>
        </p:nvSpPr>
        <p:spPr>
          <a:xfrm>
            <a:off x="798286" y="838201"/>
            <a:ext cx="5069114" cy="5562599"/>
          </a:xfrm>
        </p:spPr>
        <p:txBody>
          <a:bodyPr>
            <a:normAutofit/>
          </a:bodyPr>
          <a:lstStyle/>
          <a:p>
            <a:pPr marL="298450" marR="81915" indent="-285750">
              <a:lnSpc>
                <a:spcPct val="80000"/>
              </a:lnSpc>
              <a:spcBef>
                <a:spcPts val="805"/>
              </a:spcBef>
              <a:buFont typeface="Wingdings" panose="05000000000000000000" pitchFamily="2" charset="2"/>
              <a:buChar char="§"/>
              <a:tabLst>
                <a:tab pos="184150" algn="l"/>
              </a:tabLst>
            </a:pPr>
            <a:r>
              <a:rPr lang="en-US" sz="1600" spc="-10" dirty="0">
                <a:cs typeface="Calibri"/>
              </a:rPr>
              <a:t>Manage surface Inuit Owned Lands in a manner that supports sustainable economic development opportunities for Inuit.</a:t>
            </a:r>
          </a:p>
          <a:p>
            <a:pPr marL="0" indent="0">
              <a:buNone/>
            </a:pPr>
            <a:endParaRPr lang="en-US" sz="1600" baseline="30000" dirty="0">
              <a:ea typeface="Times New Roman" panose="02020603050405020304" pitchFamily="18" charset="0"/>
            </a:endParaRPr>
          </a:p>
          <a:p>
            <a:pPr marL="298450" marR="81915" indent="-285750">
              <a:lnSpc>
                <a:spcPct val="80000"/>
              </a:lnSpc>
              <a:spcBef>
                <a:spcPts val="805"/>
              </a:spcBef>
              <a:buFont typeface="Wingdings" panose="05000000000000000000" pitchFamily="2" charset="2"/>
              <a:buChar char="§"/>
              <a:tabLst>
                <a:tab pos="184150" algn="l"/>
              </a:tabLst>
            </a:pPr>
            <a:r>
              <a:rPr lang="en-US" sz="1600" spc="-10" dirty="0">
                <a:cs typeface="Calibri"/>
              </a:rPr>
              <a:t>Ensure that any economic development is done in an environmental and socially responsible manner that protects Inuit rights guaranteed under the </a:t>
            </a:r>
            <a:r>
              <a:rPr lang="en-US" sz="1600" i="1" spc="-10" dirty="0">
                <a:cs typeface="Calibri"/>
              </a:rPr>
              <a:t>Nunavut Agreement</a:t>
            </a:r>
            <a:r>
              <a:rPr lang="en-US" sz="1600" spc="-10" dirty="0">
                <a:cs typeface="Calibri"/>
              </a:rPr>
              <a:t>.</a:t>
            </a:r>
          </a:p>
          <a:p>
            <a:pPr marL="12065" marR="156210" indent="0">
              <a:lnSpc>
                <a:spcPct val="80000"/>
              </a:lnSpc>
              <a:spcBef>
                <a:spcPts val="505"/>
              </a:spcBef>
              <a:buNone/>
              <a:tabLst>
                <a:tab pos="183515" algn="l"/>
              </a:tabLst>
            </a:pPr>
            <a:endParaRPr lang="en-US" sz="1600" dirty="0">
              <a:cs typeface="Calibri"/>
            </a:endParaRPr>
          </a:p>
          <a:p>
            <a:pPr marL="298450" marR="81915" indent="-285750">
              <a:lnSpc>
                <a:spcPct val="80000"/>
              </a:lnSpc>
              <a:spcBef>
                <a:spcPts val="805"/>
              </a:spcBef>
              <a:buFont typeface="Wingdings" panose="05000000000000000000" pitchFamily="2" charset="2"/>
              <a:buChar char="§"/>
              <a:tabLst>
                <a:tab pos="184150" algn="l"/>
              </a:tabLst>
            </a:pPr>
            <a:r>
              <a:rPr lang="en-US" sz="1600" spc="-10" dirty="0">
                <a:cs typeface="Calibri"/>
              </a:rPr>
              <a:t>Manage surface Inuit Owned Lands in a manner that supports sustainable economic development opportunities for Inuit.</a:t>
            </a:r>
          </a:p>
          <a:p>
            <a:pPr marL="0" indent="0">
              <a:buNone/>
            </a:pPr>
            <a:endParaRPr lang="en-US" sz="1600" baseline="30000" dirty="0">
              <a:ea typeface="Times New Roman" panose="02020603050405020304" pitchFamily="18" charset="0"/>
            </a:endParaRPr>
          </a:p>
          <a:p>
            <a:pPr marL="298450" marR="81915" indent="-285750">
              <a:lnSpc>
                <a:spcPct val="80000"/>
              </a:lnSpc>
              <a:spcBef>
                <a:spcPts val="805"/>
              </a:spcBef>
              <a:buFont typeface="Wingdings" panose="05000000000000000000" pitchFamily="2" charset="2"/>
              <a:buChar char="§"/>
              <a:tabLst>
                <a:tab pos="184150" algn="l"/>
              </a:tabLst>
            </a:pPr>
            <a:r>
              <a:rPr lang="en-US" sz="1600" spc="-10" dirty="0">
                <a:cs typeface="Calibri"/>
              </a:rPr>
              <a:t>Ensure that any economic development is done in an environmental and socially responsible manner that protects Inuit rights guaranteed under the </a:t>
            </a:r>
            <a:r>
              <a:rPr lang="en-US" sz="1600" i="1" spc="-10" dirty="0">
                <a:cs typeface="Calibri"/>
              </a:rPr>
              <a:t>Nunavut Agreement</a:t>
            </a:r>
            <a:r>
              <a:rPr lang="en-US" sz="1600" spc="-10" dirty="0">
                <a:cs typeface="Calibri"/>
              </a:rPr>
              <a:t>.</a:t>
            </a:r>
          </a:p>
          <a:p>
            <a:pPr marL="12065" marR="156210">
              <a:lnSpc>
                <a:spcPct val="80000"/>
              </a:lnSpc>
              <a:spcBef>
                <a:spcPts val="505"/>
              </a:spcBef>
              <a:tabLst>
                <a:tab pos="183515" algn="l"/>
              </a:tabLst>
            </a:pPr>
            <a:endParaRPr lang="en-US" sz="2400" dirty="0">
              <a:cs typeface="Calibri"/>
            </a:endParaRPr>
          </a:p>
          <a:p>
            <a:endParaRPr lang="en-CA" dirty="0"/>
          </a:p>
        </p:txBody>
      </p:sp>
      <p:pic>
        <p:nvPicPr>
          <p:cNvPr id="5" name="Picture 4"/>
          <p:cNvPicPr>
            <a:picLocks noChangeAspect="1"/>
          </p:cNvPicPr>
          <p:nvPr/>
        </p:nvPicPr>
        <p:blipFill>
          <a:blip r:embed="rId2"/>
          <a:stretch>
            <a:fillRect/>
          </a:stretch>
        </p:blipFill>
        <p:spPr>
          <a:xfrm>
            <a:off x="9064614" y="5527683"/>
            <a:ext cx="1603387" cy="1298561"/>
          </a:xfrm>
          <a:prstGeom prst="rect">
            <a:avLst/>
          </a:prstGeom>
        </p:spPr>
      </p:pic>
      <p:sp>
        <p:nvSpPr>
          <p:cNvPr id="6" name="Content Placeholder 3">
            <a:extLst>
              <a:ext uri="{FF2B5EF4-FFF2-40B4-BE49-F238E27FC236}">
                <a16:creationId xmlns:a16="http://schemas.microsoft.com/office/drawing/2014/main" id="{FD4590E7-112C-460C-A861-FA42843AB1B1}"/>
              </a:ext>
            </a:extLst>
          </p:cNvPr>
          <p:cNvSpPr>
            <a:spLocks noGrp="1"/>
          </p:cNvSpPr>
          <p:nvPr>
            <p:ph sz="half" idx="2"/>
          </p:nvPr>
        </p:nvSpPr>
        <p:spPr>
          <a:xfrm>
            <a:off x="6067425" y="838200"/>
            <a:ext cx="5224463" cy="5562600"/>
          </a:xfrm>
        </p:spPr>
        <p:txBody>
          <a:bodyPr vert="horz" lIns="91440" tIns="45720" rIns="91440" bIns="45720" rtlCol="0" anchor="t">
            <a:normAutofit/>
          </a:bodyPr>
          <a:lstStyle/>
          <a:p>
            <a:r>
              <a:rPr lang="en-CA" sz="1400" dirty="0" err="1">
                <a:cs typeface="Calibri"/>
              </a:rPr>
              <a:t>ᒥᐊᓂᕆᓪᓗᒍ</a:t>
            </a:r>
            <a:r>
              <a:rPr lang="en-CA" sz="1400" dirty="0">
                <a:cs typeface="Calibri"/>
              </a:rPr>
              <a:t>  </a:t>
            </a:r>
            <a:r>
              <a:rPr lang="en-CA" sz="1400" dirty="0" err="1">
                <a:cs typeface="Calibri"/>
              </a:rPr>
              <a:t>ᐃᓄᐃᑦ</a:t>
            </a:r>
            <a:r>
              <a:rPr lang="en-CA" sz="1400" dirty="0">
                <a:cs typeface="Calibri"/>
              </a:rPr>
              <a:t> </a:t>
            </a:r>
            <a:r>
              <a:rPr lang="en-CA" sz="1400" dirty="0" err="1">
                <a:cs typeface="Calibri"/>
              </a:rPr>
              <a:t>ᓄᓇᖁᑎᖓᑦ</a:t>
            </a:r>
            <a:r>
              <a:rPr lang="en-CA" sz="1400" dirty="0">
                <a:cs typeface="Calibri"/>
              </a:rPr>
              <a:t> </a:t>
            </a:r>
            <a:r>
              <a:rPr lang="en-CA" sz="1400" dirty="0" err="1">
                <a:cs typeface="Calibri"/>
              </a:rPr>
              <a:t>ᓄᓇᐅᑉ</a:t>
            </a:r>
            <a:r>
              <a:rPr lang="en-CA" sz="1400" dirty="0">
                <a:cs typeface="Calibri"/>
              </a:rPr>
              <a:t> </a:t>
            </a:r>
            <a:r>
              <a:rPr lang="en-CA" sz="1400" dirty="0" err="1">
                <a:cs typeface="Calibri"/>
              </a:rPr>
              <a:t>ᖄᖓᓂᓯᐅᖅᑐᖅ</a:t>
            </a:r>
            <a:r>
              <a:rPr lang="en-CA" sz="1400" dirty="0">
                <a:cs typeface="Calibri"/>
              </a:rPr>
              <a:t> </a:t>
            </a:r>
            <a:r>
              <a:rPr lang="en-CA" sz="1400" dirty="0" err="1">
                <a:cs typeface="Calibri"/>
              </a:rPr>
              <a:t>ᐊᑐᕐᓗᑕ</a:t>
            </a:r>
            <a:r>
              <a:rPr lang="en-CA" sz="1400" dirty="0">
                <a:cs typeface="Calibri"/>
              </a:rPr>
              <a:t>  </a:t>
            </a:r>
            <a:r>
              <a:rPr lang="en-CA" sz="1400" dirty="0" err="1">
                <a:cs typeface="Calibri"/>
              </a:rPr>
              <a:t>ᑲᔪᓰᓇᖅᑐᓪᓗᐊᖅᑐᓂᒃ</a:t>
            </a:r>
            <a:r>
              <a:rPr lang="en-CA" sz="1400" dirty="0">
                <a:cs typeface="Calibri"/>
              </a:rPr>
              <a:t>  </a:t>
            </a:r>
            <a:r>
              <a:rPr lang="en-CA" sz="1400" dirty="0" err="1">
                <a:cs typeface="Calibri"/>
              </a:rPr>
              <a:t>ᐱᕙᓕᐊᔪᑎᒃᓴᓂᒃ</a:t>
            </a:r>
            <a:r>
              <a:rPr lang="en-CA" sz="1400" dirty="0">
                <a:cs typeface="Calibri"/>
              </a:rPr>
              <a:t> </a:t>
            </a:r>
            <a:r>
              <a:rPr lang="en-CA" sz="1400" dirty="0" err="1">
                <a:cs typeface="Calibri"/>
              </a:rPr>
              <a:t>ᐃᓄᖕᓄᑦ</a:t>
            </a:r>
            <a:r>
              <a:rPr lang="en-CA" sz="1400" dirty="0">
                <a:cs typeface="Calibri"/>
              </a:rPr>
              <a:t> </a:t>
            </a:r>
            <a:r>
              <a:rPr lang="en-CA" sz="1400" dirty="0" err="1">
                <a:cs typeface="Calibri"/>
              </a:rPr>
              <a:t>ᐊᑐᒐᐅᔪᓪᓗᐊᖅᑐᓂᒃ</a:t>
            </a:r>
            <a:r>
              <a:rPr lang="en-CA" sz="1400" dirty="0">
                <a:cs typeface="Calibri"/>
              </a:rPr>
              <a:t>  </a:t>
            </a:r>
            <a:r>
              <a:rPr lang="en-CA" sz="1400" dirty="0" err="1">
                <a:cs typeface="Calibri"/>
              </a:rPr>
              <a:t>ᐱᕚᓪᓕᕈᑎᒃᓴᖏᓐᓄᑦ</a:t>
            </a:r>
            <a:r>
              <a:rPr lang="en-CA" sz="1400" dirty="0">
                <a:cs typeface="Calibri"/>
              </a:rPr>
              <a:t>.</a:t>
            </a:r>
          </a:p>
          <a:p>
            <a:endParaRPr lang="en-CA" sz="1400" dirty="0">
              <a:cs typeface="Calibri"/>
            </a:endParaRPr>
          </a:p>
          <a:p>
            <a:r>
              <a:rPr lang="en-CA" sz="1400" dirty="0" err="1">
                <a:cs typeface="Calibri"/>
              </a:rPr>
              <a:t>ᖃᐅᔨᓴᑦᓯᐊᕐᓗᑕ</a:t>
            </a:r>
            <a:r>
              <a:rPr lang="en-CA" sz="1400" dirty="0">
                <a:cs typeface="Calibri"/>
              </a:rPr>
              <a:t>  </a:t>
            </a:r>
            <a:r>
              <a:rPr lang="en-CA" sz="1400" dirty="0" err="1">
                <a:cs typeface="Calibri"/>
              </a:rPr>
              <a:t>ᓱᓇᒥᐊᑦ</a:t>
            </a:r>
            <a:r>
              <a:rPr lang="en-CA" sz="1400" dirty="0">
                <a:cs typeface="Calibri"/>
              </a:rPr>
              <a:t> </a:t>
            </a:r>
            <a:r>
              <a:rPr lang="en-CA" sz="1400" dirty="0" err="1">
                <a:cs typeface="Calibri"/>
              </a:rPr>
              <a:t>ᐱᕚᓪᓕᐊᔪᑎᒃᓴᑦ</a:t>
            </a:r>
            <a:r>
              <a:rPr lang="en-CA" sz="1400" dirty="0">
                <a:cs typeface="Calibri"/>
              </a:rPr>
              <a:t> </a:t>
            </a:r>
            <a:r>
              <a:rPr lang="en-CA" sz="1400" dirty="0" err="1">
                <a:cs typeface="Calibri"/>
              </a:rPr>
              <a:t>ᐱᓕᕆᐊᖑᒐᓪᓗᐊᕐᒪᖔᑖ</a:t>
            </a:r>
            <a:r>
              <a:rPr lang="en-CA" sz="1400" dirty="0">
                <a:cs typeface="Calibri"/>
              </a:rPr>
              <a:t>  </a:t>
            </a:r>
            <a:r>
              <a:rPr lang="en-CA" sz="1400" dirty="0" err="1">
                <a:cs typeface="Calibri"/>
              </a:rPr>
              <a:t>ᒥᐊᓂᖅᓯᓂᖃᕐᓗᑎᒃ</a:t>
            </a:r>
            <a:r>
              <a:rPr lang="en-CA" sz="1400" dirty="0">
                <a:cs typeface="Calibri"/>
              </a:rPr>
              <a:t> </a:t>
            </a:r>
            <a:r>
              <a:rPr lang="en-CA" sz="1400" dirty="0" err="1">
                <a:cs typeface="Calibri"/>
              </a:rPr>
              <a:t>ᐊᕙᑎᑉ</a:t>
            </a:r>
            <a:r>
              <a:rPr lang="iu-Cans-CA" sz="1400" dirty="0">
                <a:cs typeface="Calibri"/>
              </a:rPr>
              <a:t>ᑎᖕᒡᓂ</a:t>
            </a:r>
            <a:r>
              <a:rPr lang="en-CA" sz="1400" dirty="0">
                <a:cs typeface="Calibri"/>
              </a:rPr>
              <a:t>ᑐ</a:t>
            </a:r>
            <a:r>
              <a:rPr lang="iu-Cans-CA" sz="1400" dirty="0">
                <a:cs typeface="Calibri"/>
              </a:rPr>
              <a:t>ᓂ</a:t>
            </a:r>
            <a:r>
              <a:rPr lang="en-CA" sz="1400" dirty="0">
                <a:cs typeface="Calibri"/>
              </a:rPr>
              <a:t>ᒃ </a:t>
            </a:r>
            <a:r>
              <a:rPr lang="en-CA" sz="1400" dirty="0" err="1">
                <a:cs typeface="Calibri"/>
              </a:rPr>
              <a:t>ᐊᒻᒪᓪᓗ</a:t>
            </a:r>
            <a:r>
              <a:rPr lang="en-CA" sz="1400" dirty="0">
                <a:cs typeface="Calibri"/>
              </a:rPr>
              <a:t> </a:t>
            </a:r>
            <a:r>
              <a:rPr lang="en-CA" sz="1400" dirty="0" err="1">
                <a:cs typeface="Calibri"/>
              </a:rPr>
              <a:t>ᐃᓅᖃᑎᒌᖕᓂᑉᑎᖕᓄᑦ</a:t>
            </a:r>
            <a:r>
              <a:rPr lang="en-CA" sz="1400" dirty="0">
                <a:cs typeface="Calibri"/>
              </a:rPr>
              <a:t> </a:t>
            </a:r>
            <a:r>
              <a:rPr lang="en-CA" sz="1400" dirty="0" err="1">
                <a:cs typeface="Calibri"/>
              </a:rPr>
              <a:t>ᐊᖏᕈᑕᐅᓯᒪᔪᑎᒍᑦ</a:t>
            </a:r>
            <a:r>
              <a:rPr lang="en-CA" sz="1400" dirty="0">
                <a:cs typeface="Calibri"/>
              </a:rPr>
              <a:t> </a:t>
            </a:r>
            <a:r>
              <a:rPr lang="en-CA" sz="1400" b="1" dirty="0" err="1">
                <a:cs typeface="Calibri"/>
              </a:rPr>
              <a:t>ᓄᓇᕗᒥ</a:t>
            </a:r>
            <a:r>
              <a:rPr lang="en-CA" sz="1400" b="1" dirty="0">
                <a:cs typeface="Calibri"/>
              </a:rPr>
              <a:t> </a:t>
            </a:r>
            <a:r>
              <a:rPr lang="en-CA" sz="1400" b="1" dirty="0" err="1">
                <a:cs typeface="Calibri"/>
              </a:rPr>
              <a:t>ᐊᖏᖁᑎᓂ</a:t>
            </a:r>
            <a:r>
              <a:rPr lang="en-CA" sz="1400" dirty="0">
                <a:cs typeface="Calibri"/>
              </a:rPr>
              <a:t>.</a:t>
            </a:r>
          </a:p>
          <a:p>
            <a:pPr marL="0" indent="0">
              <a:buNone/>
            </a:pPr>
            <a:endParaRPr lang="en-CA" sz="1400" dirty="0">
              <a:cs typeface="Calibri"/>
            </a:endParaRPr>
          </a:p>
          <a:p>
            <a:r>
              <a:rPr lang="en-CA" sz="1400" dirty="0" err="1">
                <a:cs typeface="Calibri"/>
              </a:rPr>
              <a:t>ᒥᐊᓂᕆᓪᓗᒍ</a:t>
            </a:r>
            <a:r>
              <a:rPr lang="en-CA" sz="1400" dirty="0">
                <a:cs typeface="Calibri"/>
              </a:rPr>
              <a:t> </a:t>
            </a:r>
            <a:r>
              <a:rPr lang="en-CA" sz="1400" dirty="0" err="1">
                <a:cs typeface="Calibri"/>
              </a:rPr>
              <a:t>ᐃᓄᐃᑦ</a:t>
            </a:r>
            <a:r>
              <a:rPr lang="en-CA" sz="1400" dirty="0">
                <a:cs typeface="Calibri"/>
              </a:rPr>
              <a:t> </a:t>
            </a:r>
            <a:r>
              <a:rPr lang="en-CA" sz="1400" dirty="0" err="1">
                <a:cs typeface="Calibri"/>
              </a:rPr>
              <a:t>ᓄᓇᖁᑎᖓᑦ</a:t>
            </a:r>
            <a:r>
              <a:rPr lang="en-CA" sz="1400" dirty="0">
                <a:cs typeface="Calibri"/>
              </a:rPr>
              <a:t> </a:t>
            </a:r>
            <a:r>
              <a:rPr lang="en-CA" sz="1400" dirty="0" err="1">
                <a:cs typeface="Calibri"/>
              </a:rPr>
              <a:t>ᓄᓇᐅᑉ</a:t>
            </a:r>
            <a:r>
              <a:rPr lang="en-CA" sz="1400" dirty="0">
                <a:cs typeface="Calibri"/>
              </a:rPr>
              <a:t> </a:t>
            </a:r>
            <a:r>
              <a:rPr lang="en-CA" sz="1400" dirty="0" err="1">
                <a:cs typeface="Calibri"/>
              </a:rPr>
              <a:t>ᖄᖓᓂᓯᐅᖅᑐᖅ</a:t>
            </a:r>
            <a:r>
              <a:rPr lang="en-CA" sz="1400" dirty="0">
                <a:cs typeface="Calibri"/>
              </a:rPr>
              <a:t> </a:t>
            </a:r>
            <a:r>
              <a:rPr lang="en-CA" sz="1400" dirty="0" err="1">
                <a:cs typeface="Calibri"/>
              </a:rPr>
              <a:t>ᐊᑐᕐᓗᑕ</a:t>
            </a:r>
            <a:r>
              <a:rPr lang="en-CA" sz="1400" dirty="0">
                <a:cs typeface="Calibri"/>
              </a:rPr>
              <a:t> </a:t>
            </a:r>
            <a:r>
              <a:rPr lang="en-CA" sz="1400" dirty="0" err="1">
                <a:cs typeface="Calibri"/>
              </a:rPr>
              <a:t>ᑲᔪᓰᓇᖅᑐᓪᓗᐊᖅᑐᓂᒃ</a:t>
            </a:r>
            <a:r>
              <a:rPr lang="en-CA" sz="1400" dirty="0">
                <a:cs typeface="Calibri"/>
              </a:rPr>
              <a:t> </a:t>
            </a:r>
            <a:r>
              <a:rPr lang="en-CA" sz="1400" dirty="0" err="1">
                <a:cs typeface="Calibri"/>
              </a:rPr>
              <a:t>ᐱᕙᓕᐊᔪᑎᒃᓴᓂᒃ</a:t>
            </a:r>
            <a:r>
              <a:rPr lang="en-CA" sz="1400" dirty="0">
                <a:cs typeface="Calibri"/>
              </a:rPr>
              <a:t> </a:t>
            </a:r>
            <a:r>
              <a:rPr lang="en-CA" sz="1400" dirty="0" err="1">
                <a:cs typeface="Calibri"/>
              </a:rPr>
              <a:t>ᐃᓄᖕᓄᑦ</a:t>
            </a:r>
            <a:r>
              <a:rPr lang="en-CA" sz="1400" dirty="0">
                <a:cs typeface="Calibri"/>
              </a:rPr>
              <a:t> </a:t>
            </a:r>
            <a:r>
              <a:rPr lang="en-CA" sz="1400" dirty="0" err="1">
                <a:cs typeface="Calibri"/>
              </a:rPr>
              <a:t>ᐊᑐᒐᐅᔪᓪᓗᐊᖅᑐᓂᒃ</a:t>
            </a:r>
            <a:r>
              <a:rPr lang="en-CA" sz="1400" dirty="0">
                <a:cs typeface="Calibri"/>
              </a:rPr>
              <a:t> </a:t>
            </a:r>
            <a:r>
              <a:rPr lang="en-CA" sz="1400" dirty="0" err="1">
                <a:cs typeface="Calibri"/>
              </a:rPr>
              <a:t>ᐱᕚᓪᓕᕈᑎᒃᓴᖏᓐᓄᑦ</a:t>
            </a:r>
            <a:r>
              <a:rPr lang="en-CA" sz="1400" dirty="0">
                <a:cs typeface="Calibri"/>
              </a:rPr>
              <a:t>.</a:t>
            </a:r>
          </a:p>
          <a:p>
            <a:endParaRPr lang="en-CA" sz="1400" dirty="0">
              <a:cs typeface="Calibri"/>
            </a:endParaRPr>
          </a:p>
          <a:p>
            <a:r>
              <a:rPr lang="en-CA" sz="1400" dirty="0" err="1">
                <a:cs typeface="Calibri"/>
              </a:rPr>
              <a:t>ᖃᐅᔨᓴᑦᓯᐊᕐᓗᑕ</a:t>
            </a:r>
            <a:r>
              <a:rPr lang="en-CA" sz="1400" dirty="0">
                <a:cs typeface="Calibri"/>
              </a:rPr>
              <a:t> </a:t>
            </a:r>
            <a:r>
              <a:rPr lang="en-CA" sz="1400" dirty="0" err="1">
                <a:cs typeface="Calibri"/>
              </a:rPr>
              <a:t>ᓱᓇᒥᐊᑦ</a:t>
            </a:r>
            <a:r>
              <a:rPr lang="en-CA" sz="1400" dirty="0">
                <a:cs typeface="Calibri"/>
              </a:rPr>
              <a:t> </a:t>
            </a:r>
            <a:r>
              <a:rPr lang="en-CA" sz="1400" dirty="0" err="1">
                <a:cs typeface="Calibri"/>
              </a:rPr>
              <a:t>ᐱᕚᓪᓕᐊᔪᑎᒃᓴᑦ</a:t>
            </a:r>
            <a:r>
              <a:rPr lang="en-CA" sz="1400" dirty="0">
                <a:cs typeface="Calibri"/>
              </a:rPr>
              <a:t> </a:t>
            </a:r>
            <a:r>
              <a:rPr lang="en-CA" sz="1400" dirty="0" err="1">
                <a:cs typeface="Calibri"/>
              </a:rPr>
              <a:t>ᐱᓕᕆᐊᖑᒐᓪᓗᐊᕐᒪᖔᑖ</a:t>
            </a:r>
            <a:r>
              <a:rPr lang="en-CA" sz="1400" dirty="0">
                <a:cs typeface="Calibri"/>
              </a:rPr>
              <a:t> </a:t>
            </a:r>
            <a:r>
              <a:rPr lang="en-CA" sz="1400" dirty="0" err="1">
                <a:cs typeface="Calibri"/>
              </a:rPr>
              <a:t>ᒥᐊᓂᖅᓯᓂᖃᕐᓗᑎᒃ</a:t>
            </a:r>
            <a:r>
              <a:rPr lang="en-CA" sz="1400" dirty="0">
                <a:cs typeface="Calibri"/>
              </a:rPr>
              <a:t> </a:t>
            </a:r>
            <a:r>
              <a:rPr lang="en-CA" sz="1400" dirty="0" err="1">
                <a:cs typeface="Calibri"/>
              </a:rPr>
              <a:t>ᐊᕙᑎᑉ</a:t>
            </a:r>
            <a:r>
              <a:rPr lang="iu-Cans-CA" sz="1400" dirty="0">
                <a:cs typeface="Calibri"/>
              </a:rPr>
              <a:t>ᑎᖕᒡᓂᑐᓂ</a:t>
            </a:r>
            <a:r>
              <a:rPr lang="en-CA" sz="1400" dirty="0">
                <a:cs typeface="Calibri"/>
              </a:rPr>
              <a:t>ᒃ </a:t>
            </a:r>
            <a:r>
              <a:rPr lang="en-CA" sz="1400" dirty="0" err="1">
                <a:cs typeface="Calibri"/>
              </a:rPr>
              <a:t>ᐊᒻᒪᓪᓗ</a:t>
            </a:r>
            <a:r>
              <a:rPr lang="en-CA" sz="1400" dirty="0">
                <a:cs typeface="Calibri"/>
              </a:rPr>
              <a:t> </a:t>
            </a:r>
            <a:r>
              <a:rPr lang="en-CA" sz="1400" dirty="0" err="1">
                <a:cs typeface="Calibri"/>
              </a:rPr>
              <a:t>ᐃᓅᖃᑎᒌᖕᓂᑉᑎᖕᓄᑦ</a:t>
            </a:r>
            <a:r>
              <a:rPr lang="en-CA" sz="1400" dirty="0">
                <a:cs typeface="Calibri"/>
              </a:rPr>
              <a:t> </a:t>
            </a:r>
            <a:r>
              <a:rPr lang="en-CA" sz="1400" dirty="0" err="1">
                <a:cs typeface="Calibri"/>
              </a:rPr>
              <a:t>ᐊᖏᕈᑕᐅᓯᒪᔪᑎᒍᑦ</a:t>
            </a:r>
            <a:r>
              <a:rPr lang="en-CA" sz="1400" dirty="0">
                <a:cs typeface="Calibri"/>
              </a:rPr>
              <a:t> </a:t>
            </a:r>
            <a:r>
              <a:rPr lang="en-CA" sz="1400" b="1" dirty="0" err="1">
                <a:cs typeface="Calibri"/>
              </a:rPr>
              <a:t>ᓄᓇᕗᒥ</a:t>
            </a:r>
            <a:r>
              <a:rPr lang="en-CA" sz="1400" b="1" dirty="0">
                <a:cs typeface="Calibri"/>
              </a:rPr>
              <a:t> </a:t>
            </a:r>
            <a:r>
              <a:rPr lang="en-CA" sz="1400" b="1" dirty="0" err="1">
                <a:cs typeface="Calibri"/>
              </a:rPr>
              <a:t>ᐊᖏᖁᑎᓂ</a:t>
            </a:r>
            <a:r>
              <a:rPr lang="en-CA" sz="1400" b="1" dirty="0">
                <a:cs typeface="Calibri"/>
              </a:rPr>
              <a:t>.</a:t>
            </a:r>
            <a:endParaRPr lang="en-US" sz="1400" b="1" dirty="0">
              <a:cs typeface="Calibri"/>
            </a:endParaRPr>
          </a:p>
          <a:p>
            <a:endParaRPr lang="en-CA" sz="1400" dirty="0">
              <a:cs typeface="Calibri"/>
            </a:endParaRPr>
          </a:p>
          <a:p>
            <a:endParaRPr lang="en-CA" sz="1400" dirty="0">
              <a:cs typeface="Calibri"/>
            </a:endParaRPr>
          </a:p>
        </p:txBody>
      </p:sp>
    </p:spTree>
    <p:extLst>
      <p:ext uri="{BB962C8B-B14F-4D97-AF65-F5344CB8AC3E}">
        <p14:creationId xmlns:p14="http://schemas.microsoft.com/office/powerpoint/2010/main" val="238592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15827"/>
            <a:ext cx="7886700" cy="968434"/>
          </a:xfrm>
        </p:spPr>
        <p:txBody>
          <a:bodyPr>
            <a:normAutofit fontScale="90000"/>
          </a:bodyPr>
          <a:lstStyle/>
          <a:p>
            <a:pPr algn="ctr"/>
            <a:r>
              <a:rPr lang="en-US" sz="2500" b="1" dirty="0">
                <a:latin typeface="+mn-lt"/>
              </a:rPr>
              <a:t>NWB Water </a:t>
            </a:r>
            <a:r>
              <a:rPr lang="en-US" sz="2500" b="1" dirty="0" err="1">
                <a:latin typeface="+mn-lt"/>
              </a:rPr>
              <a:t>Licence</a:t>
            </a:r>
            <a:r>
              <a:rPr lang="en-US" sz="2500" b="1" dirty="0">
                <a:latin typeface="+mn-lt"/>
              </a:rPr>
              <a:t> 2AM-MEL1631 Amendment of the </a:t>
            </a:r>
            <a:r>
              <a:rPr lang="en-US" sz="2500" b="1" dirty="0" err="1">
                <a:latin typeface="+mn-lt"/>
              </a:rPr>
              <a:t>Meliadine</a:t>
            </a:r>
            <a:r>
              <a:rPr lang="en-US" sz="2500" b="1" dirty="0">
                <a:latin typeface="+mn-lt"/>
              </a:rPr>
              <a:t> Project</a:t>
            </a:r>
            <a:br>
              <a:rPr lang="en-US" sz="2500" b="1" dirty="0">
                <a:latin typeface="+mn-lt"/>
              </a:rPr>
            </a:br>
            <a:r>
              <a:rPr lang="en-CA" sz="2400" dirty="0" err="1">
                <a:latin typeface="Calibri"/>
                <a:cs typeface="Calibri"/>
              </a:rPr>
              <a:t>ᓄᓇᕗᒥ</a:t>
            </a:r>
            <a:r>
              <a:rPr lang="en-CA" sz="2400" dirty="0">
                <a:latin typeface="Calibri"/>
                <a:cs typeface="Calibri"/>
              </a:rPr>
              <a:t> </a:t>
            </a:r>
            <a:r>
              <a:rPr lang="en-CA" sz="2400" dirty="0" err="1">
                <a:latin typeface="Calibri"/>
                <a:cs typeface="Calibri"/>
              </a:rPr>
              <a:t>ᐃᒻᒪᓕᕆᔨᑯᑦ</a:t>
            </a:r>
            <a:r>
              <a:rPr lang="en-CA" sz="2400" dirty="0">
                <a:latin typeface="Calibri"/>
                <a:cs typeface="Calibri"/>
              </a:rPr>
              <a:t> </a:t>
            </a:r>
            <a:r>
              <a:rPr lang="en-CA" sz="2400" dirty="0" err="1">
                <a:latin typeface="Calibri"/>
                <a:cs typeface="Calibri"/>
              </a:rPr>
              <a:t>ᑲᑎᒪᔨᖏᑦ</a:t>
            </a:r>
            <a:r>
              <a:rPr lang="en-CA" sz="2400" dirty="0">
                <a:latin typeface="Calibri"/>
                <a:cs typeface="Calibri"/>
              </a:rPr>
              <a:t> 2AM-MEL1631 </a:t>
            </a:r>
            <a:r>
              <a:rPr lang="en-CA" sz="2400" dirty="0" err="1">
                <a:latin typeface="Calibri"/>
                <a:cs typeface="Calibri"/>
              </a:rPr>
              <a:t>ᐋᕿᒋᐊᕈᑦ</a:t>
            </a:r>
            <a:r>
              <a:rPr lang="en-CA" sz="2400" dirty="0">
                <a:latin typeface="Calibri"/>
                <a:cs typeface="Calibri"/>
              </a:rPr>
              <a:t> </a:t>
            </a:r>
            <a:r>
              <a:rPr lang="en-CA" sz="2400" dirty="0" err="1">
                <a:latin typeface="Calibri"/>
                <a:cs typeface="Calibri"/>
              </a:rPr>
              <a:t>ᒥᓚᑏᓐ</a:t>
            </a:r>
            <a:r>
              <a:rPr lang="en-CA" sz="2400" dirty="0">
                <a:latin typeface="Calibri"/>
                <a:cs typeface="Calibri"/>
              </a:rPr>
              <a:t> </a:t>
            </a:r>
            <a:br>
              <a:rPr lang="en-CA" sz="2400" dirty="0">
                <a:latin typeface="Calibri"/>
                <a:cs typeface="Calibri"/>
              </a:rPr>
            </a:br>
            <a:r>
              <a:rPr lang="en-CA" sz="2400" dirty="0" err="1">
                <a:latin typeface="Calibri"/>
                <a:cs typeface="Calibri"/>
              </a:rPr>
              <a:t>ᐊᖏᒡᓕᒋᐊᕈᒪᓂᖓᓂᒃ</a:t>
            </a:r>
            <a:r>
              <a:rPr lang="en-CA" sz="2400" dirty="0">
                <a:latin typeface="Calibri"/>
                <a:cs typeface="Calibri"/>
              </a:rPr>
              <a:t> </a:t>
            </a:r>
            <a:r>
              <a:rPr lang="en-CA" sz="2400" dirty="0" err="1">
                <a:latin typeface="Calibri"/>
                <a:cs typeface="Calibri"/>
              </a:rPr>
              <a:t>ᑐᒃᓯᕋᕈᑦ</a:t>
            </a:r>
            <a:br>
              <a:rPr lang="en-US" sz="2400" b="1" dirty="0">
                <a:cs typeface="Calibri Light"/>
              </a:rPr>
            </a:br>
            <a:endParaRPr lang="en-CA" sz="2400" dirty="0">
              <a:latin typeface="+mn-lt"/>
            </a:endParaRPr>
          </a:p>
        </p:txBody>
      </p:sp>
      <p:sp>
        <p:nvSpPr>
          <p:cNvPr id="3" name="Content Placeholder 2"/>
          <p:cNvSpPr>
            <a:spLocks noGrp="1"/>
          </p:cNvSpPr>
          <p:nvPr>
            <p:ph sz="half" idx="1"/>
          </p:nvPr>
        </p:nvSpPr>
        <p:spPr>
          <a:xfrm>
            <a:off x="782864" y="1450572"/>
            <a:ext cx="5313136" cy="3794759"/>
          </a:xfrm>
        </p:spPr>
        <p:txBody>
          <a:bodyPr>
            <a:normAutofit/>
          </a:bodyPr>
          <a:lstStyle/>
          <a:p>
            <a:pPr marL="184150" marR="34290">
              <a:lnSpc>
                <a:spcPts val="1939"/>
              </a:lnSpc>
              <a:spcBef>
                <a:spcPts val="345"/>
              </a:spcBef>
              <a:buFont typeface="Arial"/>
              <a:buChar char="•"/>
              <a:tabLst>
                <a:tab pos="184150" algn="l"/>
              </a:tabLst>
            </a:pPr>
            <a:r>
              <a:rPr lang="en-US" sz="1600" dirty="0">
                <a:cs typeface="Calibri"/>
              </a:rPr>
              <a:t>Ensure</a:t>
            </a:r>
            <a:r>
              <a:rPr lang="en-US" sz="1600" spc="-25" dirty="0">
                <a:cs typeface="Calibri"/>
              </a:rPr>
              <a:t> </a:t>
            </a:r>
            <a:r>
              <a:rPr lang="en-US" sz="1600" dirty="0">
                <a:cs typeface="Calibri"/>
              </a:rPr>
              <a:t>that</a:t>
            </a:r>
            <a:r>
              <a:rPr lang="en-US" sz="1600" spc="-25" dirty="0">
                <a:cs typeface="Calibri"/>
              </a:rPr>
              <a:t> </a:t>
            </a:r>
            <a:r>
              <a:rPr lang="en-US" sz="1600" dirty="0">
                <a:cs typeface="Calibri"/>
              </a:rPr>
              <a:t>the</a:t>
            </a:r>
            <a:r>
              <a:rPr lang="en-US" sz="1600" spc="-15" dirty="0">
                <a:cs typeface="Calibri"/>
              </a:rPr>
              <a:t> </a:t>
            </a:r>
            <a:r>
              <a:rPr lang="en-US" sz="1600" dirty="0">
                <a:cs typeface="Calibri"/>
              </a:rPr>
              <a:t>potential</a:t>
            </a:r>
            <a:r>
              <a:rPr lang="en-US" sz="1600" spc="-15" dirty="0">
                <a:cs typeface="Calibri"/>
              </a:rPr>
              <a:t> </a:t>
            </a:r>
            <a:r>
              <a:rPr lang="en-US" sz="1600" dirty="0">
                <a:cs typeface="Calibri"/>
              </a:rPr>
              <a:t>impacts</a:t>
            </a:r>
            <a:r>
              <a:rPr lang="en-US" sz="1600" spc="-30" dirty="0">
                <a:cs typeface="Calibri"/>
              </a:rPr>
              <a:t> </a:t>
            </a:r>
            <a:r>
              <a:rPr lang="en-US" sz="1600" spc="-25" dirty="0">
                <a:cs typeface="Calibri"/>
              </a:rPr>
              <a:t>and </a:t>
            </a:r>
            <a:r>
              <a:rPr lang="en-US" sz="1600" dirty="0">
                <a:cs typeface="Calibri"/>
              </a:rPr>
              <a:t>benefits</a:t>
            </a:r>
            <a:r>
              <a:rPr lang="en-US" sz="1600" spc="-30" dirty="0">
                <a:cs typeface="Calibri"/>
              </a:rPr>
              <a:t> </a:t>
            </a:r>
            <a:r>
              <a:rPr lang="en-US" sz="1600" dirty="0">
                <a:cs typeface="Calibri"/>
              </a:rPr>
              <a:t>are</a:t>
            </a:r>
            <a:r>
              <a:rPr lang="en-US" sz="1600" spc="-25" dirty="0">
                <a:cs typeface="Calibri"/>
              </a:rPr>
              <a:t> </a:t>
            </a:r>
            <a:r>
              <a:rPr lang="en-US" sz="1600" spc="-10" dirty="0">
                <a:cs typeface="Calibri"/>
              </a:rPr>
              <a:t>comprehensively assessed.</a:t>
            </a:r>
          </a:p>
          <a:p>
            <a:pPr marL="184150" marR="34290">
              <a:lnSpc>
                <a:spcPts val="1939"/>
              </a:lnSpc>
              <a:spcBef>
                <a:spcPts val="345"/>
              </a:spcBef>
              <a:buFont typeface="Arial"/>
              <a:buChar char="•"/>
              <a:tabLst>
                <a:tab pos="184150" algn="l"/>
              </a:tabLst>
            </a:pPr>
            <a:endParaRPr lang="en-US" sz="1600" dirty="0">
              <a:cs typeface="Calibri"/>
            </a:endParaRPr>
          </a:p>
          <a:p>
            <a:pPr marL="184150" marR="5080">
              <a:lnSpc>
                <a:spcPts val="1939"/>
              </a:lnSpc>
              <a:spcBef>
                <a:spcPts val="810"/>
              </a:spcBef>
              <a:buFont typeface="Arial"/>
              <a:buChar char="•"/>
              <a:tabLst>
                <a:tab pos="184150" algn="l"/>
              </a:tabLst>
            </a:pPr>
            <a:r>
              <a:rPr lang="en-US" sz="1600" dirty="0">
                <a:cs typeface="Calibri"/>
              </a:rPr>
              <a:t>Ensure</a:t>
            </a:r>
            <a:r>
              <a:rPr lang="en-US" sz="1600" spc="-20" dirty="0">
                <a:cs typeface="Calibri"/>
              </a:rPr>
              <a:t> </a:t>
            </a:r>
            <a:r>
              <a:rPr lang="en-US" sz="1600" dirty="0">
                <a:cs typeface="Calibri"/>
              </a:rPr>
              <a:t>Inuit</a:t>
            </a:r>
            <a:r>
              <a:rPr lang="en-US" sz="1600" spc="-25" dirty="0">
                <a:cs typeface="Calibri"/>
              </a:rPr>
              <a:t> </a:t>
            </a:r>
            <a:r>
              <a:rPr lang="en-US" sz="1600" dirty="0" err="1">
                <a:cs typeface="Calibri"/>
              </a:rPr>
              <a:t>Qaujimajatuqangit</a:t>
            </a:r>
            <a:r>
              <a:rPr lang="en-US" sz="1600" spc="-30" dirty="0">
                <a:cs typeface="Calibri"/>
              </a:rPr>
              <a:t> </a:t>
            </a:r>
            <a:r>
              <a:rPr lang="en-US" sz="1600" spc="-10" dirty="0">
                <a:cs typeface="Calibri"/>
              </a:rPr>
              <a:t>values </a:t>
            </a:r>
            <a:r>
              <a:rPr lang="en-US" sz="1600" dirty="0">
                <a:cs typeface="Calibri"/>
              </a:rPr>
              <a:t>are incorporated</a:t>
            </a:r>
            <a:r>
              <a:rPr lang="en-US" sz="1600" spc="-55" dirty="0">
                <a:cs typeface="Calibri"/>
              </a:rPr>
              <a:t> </a:t>
            </a:r>
            <a:r>
              <a:rPr lang="en-US" sz="1600" dirty="0">
                <a:cs typeface="Calibri"/>
              </a:rPr>
              <a:t>into</a:t>
            </a:r>
            <a:r>
              <a:rPr lang="en-US" sz="1600" spc="-65" dirty="0">
                <a:cs typeface="Calibri"/>
              </a:rPr>
              <a:t> </a:t>
            </a:r>
            <a:r>
              <a:rPr lang="en-US" sz="1600" spc="-10" dirty="0">
                <a:cs typeface="Calibri"/>
              </a:rPr>
              <a:t>impact </a:t>
            </a:r>
            <a:r>
              <a:rPr lang="en-US" sz="1600" dirty="0">
                <a:cs typeface="Calibri"/>
              </a:rPr>
              <a:t>determination,</a:t>
            </a:r>
            <a:r>
              <a:rPr lang="en-US" sz="1600" spc="-60" dirty="0">
                <a:cs typeface="Calibri"/>
              </a:rPr>
              <a:t> </a:t>
            </a:r>
            <a:r>
              <a:rPr lang="en-US" sz="1600" dirty="0">
                <a:cs typeface="Calibri"/>
              </a:rPr>
              <a:t>mitigation,</a:t>
            </a:r>
            <a:r>
              <a:rPr lang="en-US" sz="1600" spc="-65" dirty="0">
                <a:cs typeface="Calibri"/>
              </a:rPr>
              <a:t> </a:t>
            </a:r>
            <a:r>
              <a:rPr lang="en-US" sz="1600" spc="-10" dirty="0">
                <a:cs typeface="Calibri"/>
              </a:rPr>
              <a:t>project </a:t>
            </a:r>
            <a:r>
              <a:rPr lang="en-US" sz="1600" dirty="0">
                <a:cs typeface="Calibri"/>
              </a:rPr>
              <a:t>design</a:t>
            </a:r>
            <a:r>
              <a:rPr lang="en-US" sz="1600" spc="10" dirty="0">
                <a:cs typeface="Calibri"/>
              </a:rPr>
              <a:t> </a:t>
            </a:r>
            <a:r>
              <a:rPr lang="en-US" sz="1600" dirty="0">
                <a:cs typeface="Calibri"/>
              </a:rPr>
              <a:t>and </a:t>
            </a:r>
            <a:r>
              <a:rPr lang="en-US" sz="1600" spc="-10" dirty="0">
                <a:cs typeface="Calibri"/>
              </a:rPr>
              <a:t>monitoring.</a:t>
            </a:r>
          </a:p>
          <a:p>
            <a:pPr marL="184150" marR="5080">
              <a:lnSpc>
                <a:spcPts val="1939"/>
              </a:lnSpc>
              <a:spcBef>
                <a:spcPts val="810"/>
              </a:spcBef>
              <a:buFont typeface="Arial"/>
              <a:buChar char="•"/>
              <a:tabLst>
                <a:tab pos="184150" algn="l"/>
              </a:tabLst>
            </a:pPr>
            <a:endParaRPr lang="en-US" sz="1600" spc="-10" dirty="0">
              <a:cs typeface="Calibri"/>
            </a:endParaRPr>
          </a:p>
          <a:p>
            <a:pPr marL="184150" marR="5080">
              <a:lnSpc>
                <a:spcPts val="1939"/>
              </a:lnSpc>
              <a:spcBef>
                <a:spcPts val="810"/>
              </a:spcBef>
              <a:buFont typeface="Arial"/>
              <a:buChar char="•"/>
              <a:tabLst>
                <a:tab pos="184150" algn="l"/>
              </a:tabLst>
            </a:pPr>
            <a:r>
              <a:rPr lang="en-US" sz="1600" spc="-10" dirty="0">
                <a:cs typeface="Calibri"/>
              </a:rPr>
              <a:t>Ensure that the voices of Inuit are heard.</a:t>
            </a:r>
          </a:p>
          <a:p>
            <a:pPr marL="184150" marR="5080">
              <a:lnSpc>
                <a:spcPts val="1939"/>
              </a:lnSpc>
              <a:spcBef>
                <a:spcPts val="810"/>
              </a:spcBef>
              <a:buFont typeface="Arial"/>
              <a:buChar char="•"/>
              <a:tabLst>
                <a:tab pos="184150" algn="l"/>
              </a:tabLst>
            </a:pPr>
            <a:endParaRPr lang="en-US" sz="1600" spc="-10" dirty="0">
              <a:cs typeface="Calibri"/>
            </a:endParaRPr>
          </a:p>
          <a:p>
            <a:pPr marL="184150" marR="5080">
              <a:lnSpc>
                <a:spcPts val="1939"/>
              </a:lnSpc>
              <a:spcBef>
                <a:spcPts val="810"/>
              </a:spcBef>
              <a:buFont typeface="Arial"/>
              <a:buChar char="•"/>
              <a:tabLst>
                <a:tab pos="184150" algn="l"/>
              </a:tabLst>
            </a:pPr>
            <a:r>
              <a:rPr lang="en-US" sz="1600" spc="-10" dirty="0">
                <a:cs typeface="Calibri"/>
              </a:rPr>
              <a:t>Ensure that the rights of Inuit are paramount and that they are respected now and into the future.</a:t>
            </a:r>
          </a:p>
          <a:p>
            <a:endParaRPr lang="en-CA" dirty="0"/>
          </a:p>
        </p:txBody>
      </p:sp>
      <p:pic>
        <p:nvPicPr>
          <p:cNvPr id="5" name="Content Placeholder 4"/>
          <p:cNvPicPr>
            <a:picLocks noGrp="1" noChangeAspect="1"/>
          </p:cNvPicPr>
          <p:nvPr>
            <p:ph sz="half" idx="2"/>
          </p:nvPr>
        </p:nvPicPr>
        <p:blipFill>
          <a:blip r:embed="rId2"/>
          <a:stretch>
            <a:fillRect/>
          </a:stretch>
        </p:blipFill>
        <p:spPr>
          <a:xfrm>
            <a:off x="11003177" y="5699660"/>
            <a:ext cx="1188823" cy="1158340"/>
          </a:xfrm>
          <a:prstGeom prst="rect">
            <a:avLst/>
          </a:prstGeom>
        </p:spPr>
      </p:pic>
      <p:sp>
        <p:nvSpPr>
          <p:cNvPr id="6" name="Content Placeholder 2">
            <a:extLst>
              <a:ext uri="{FF2B5EF4-FFF2-40B4-BE49-F238E27FC236}">
                <a16:creationId xmlns:a16="http://schemas.microsoft.com/office/drawing/2014/main" id="{219E20B0-40D8-415A-8154-B159D79B88C9}"/>
              </a:ext>
            </a:extLst>
          </p:cNvPr>
          <p:cNvSpPr txBox="1">
            <a:spLocks/>
          </p:cNvSpPr>
          <p:nvPr/>
        </p:nvSpPr>
        <p:spPr>
          <a:xfrm>
            <a:off x="6096000" y="1223406"/>
            <a:ext cx="5791200" cy="4827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34290" indent="0">
              <a:lnSpc>
                <a:spcPts val="1939"/>
              </a:lnSpc>
              <a:spcBef>
                <a:spcPts val="345"/>
              </a:spcBef>
              <a:buFont typeface="Arial" panose="020B0604020202020204" pitchFamily="34" charset="0"/>
              <a:buNone/>
              <a:tabLst>
                <a:tab pos="184150" algn="l"/>
              </a:tabLst>
            </a:pPr>
            <a:endParaRPr lang="iu-Cans-CA" sz="1600" spc="-10">
              <a:cs typeface="Calibri"/>
            </a:endParaRPr>
          </a:p>
          <a:p>
            <a:pPr marL="184150" marR="34290">
              <a:lnSpc>
                <a:spcPts val="1939"/>
              </a:lnSpc>
              <a:spcBef>
                <a:spcPts val="345"/>
              </a:spcBef>
              <a:buFont typeface="Arial"/>
              <a:buChar char="•"/>
              <a:tabLst>
                <a:tab pos="184150" algn="l"/>
              </a:tabLst>
            </a:pPr>
            <a:r>
              <a:rPr lang="iu-Cans-CA" sz="1600" spc="-10">
                <a:cs typeface="Calibri"/>
              </a:rPr>
              <a:t>ᖃᐅᒪᒋᐊᕐᓗᑎᒃ ᐱᑐᐃᓐᓇᕆᐊᒡᓕᑦ ᐊᒃᑐᐃᔫᓪᓗᐊᖅᑐᑦ ᐊᒻᒪᓪᓗ ᐃᑲᔪᖅᑕᐅᔪᑎᑦ ᖃᐅᔨᓴᒐᐅᑕᕐᓂᖏᓐᓂᒃ</a:t>
            </a:r>
            <a:endParaRPr lang="en-US" sz="1600" spc="-10">
              <a:cs typeface="Calibri"/>
            </a:endParaRPr>
          </a:p>
          <a:p>
            <a:pPr marL="0" marR="5080" indent="0">
              <a:lnSpc>
                <a:spcPts val="1939"/>
              </a:lnSpc>
              <a:spcBef>
                <a:spcPts val="810"/>
              </a:spcBef>
              <a:buFont typeface="Arial" panose="020B0604020202020204" pitchFamily="34" charset="0"/>
              <a:buNone/>
              <a:tabLst>
                <a:tab pos="184150" algn="l"/>
              </a:tabLst>
            </a:pPr>
            <a:endParaRPr lang="en-US" sz="1600" spc="-10">
              <a:cs typeface="Calibri"/>
            </a:endParaRPr>
          </a:p>
          <a:p>
            <a:pPr marL="184150" marR="5080">
              <a:lnSpc>
                <a:spcPts val="1939"/>
              </a:lnSpc>
              <a:spcBef>
                <a:spcPts val="810"/>
              </a:spcBef>
              <a:buFont typeface="Arial"/>
              <a:buChar char="•"/>
              <a:tabLst>
                <a:tab pos="184150" algn="l"/>
              </a:tabLst>
            </a:pPr>
            <a:r>
              <a:rPr lang="iu-Cans-CA" sz="1600" spc="-10">
                <a:cs typeface="Calibri"/>
              </a:rPr>
              <a:t>ᖃᐅᔨᒪᒋᐊᕐᓗᑎᒃ ᐃᓄᐃᑦ ᖃᐅᔨᒪᔭᑐᖃᖏᑕ ᐱᒻᒪᕆᐅᑎᑕᖏᑦ ᐃᓚᓕᐅᑎᔭᐅᑕᕐᒪᖔᑖ ᐊᒃᑐᐃᓂᐊᖅᑐᓄ ᑲᔪᓯᑎᑕᐅᓂᐊᖅᑐᓄᑦ, ᐊᒃᑐᐃᓪᓗᐊᖅᑕᐅᓕᑎᑦᓯᓂᖅ, ᐱᓕᕆᐊᖑᓂᐊᖅᑐᑦ ᐋᕿᒃᓯᒪᓂᖏᑦ ᒥᐊᓂᕆᔭᐅᓂᖏᓪᓗ</a:t>
            </a:r>
          </a:p>
          <a:p>
            <a:pPr marL="0" marR="5080" indent="0">
              <a:lnSpc>
                <a:spcPts val="1939"/>
              </a:lnSpc>
              <a:spcBef>
                <a:spcPts val="810"/>
              </a:spcBef>
              <a:buFont typeface="Arial" panose="020B0604020202020204" pitchFamily="34" charset="0"/>
              <a:buNone/>
              <a:tabLst>
                <a:tab pos="184150" algn="l"/>
              </a:tabLst>
            </a:pPr>
            <a:endParaRPr lang="en-US" sz="1600" spc="-10">
              <a:cs typeface="Calibri"/>
            </a:endParaRPr>
          </a:p>
          <a:p>
            <a:pPr marL="184150" marR="5080">
              <a:lnSpc>
                <a:spcPts val="1939"/>
              </a:lnSpc>
              <a:spcBef>
                <a:spcPts val="810"/>
              </a:spcBef>
              <a:buFont typeface="Arial"/>
              <a:buChar char="•"/>
              <a:tabLst>
                <a:tab pos="184150" algn="l"/>
              </a:tabLst>
            </a:pPr>
            <a:r>
              <a:rPr lang="iu-Cans-CA" sz="1600" spc="-10">
                <a:cs typeface="Calibri"/>
              </a:rPr>
              <a:t>ᖃᐅᔨᒪᒋᐊᕐᓗᑎᒃ ᐃᓄᐃᑦ ᓂᐱᖏᑦ ᑐᓵᔭᐅᒐᓪᓗᐊᕐᒪᖔᑖ.</a:t>
            </a:r>
          </a:p>
          <a:p>
            <a:pPr marL="0" marR="5080" indent="0">
              <a:lnSpc>
                <a:spcPts val="1939"/>
              </a:lnSpc>
              <a:spcBef>
                <a:spcPts val="810"/>
              </a:spcBef>
              <a:buFont typeface="Arial" panose="020B0604020202020204" pitchFamily="34" charset="0"/>
              <a:buNone/>
              <a:tabLst>
                <a:tab pos="184150" algn="l"/>
              </a:tabLst>
            </a:pPr>
            <a:endParaRPr lang="iu-Cans-CA" sz="1600" spc="-10">
              <a:cs typeface="Calibri"/>
            </a:endParaRPr>
          </a:p>
          <a:p>
            <a:pPr marL="184150" marR="5080">
              <a:lnSpc>
                <a:spcPts val="1939"/>
              </a:lnSpc>
              <a:spcBef>
                <a:spcPts val="810"/>
              </a:spcBef>
              <a:buFont typeface="Arial"/>
              <a:buChar char="•"/>
              <a:tabLst>
                <a:tab pos="184150" algn="l"/>
              </a:tabLst>
            </a:pPr>
            <a:r>
              <a:rPr lang="iu-Cans-CA" sz="1600" spc="-10">
                <a:cs typeface="Calibri"/>
              </a:rPr>
              <a:t>ᖃᔨᒪᒋᐊᕐᓗᑎᒃ ᐃᓄᐃᑦ ᐱᔪᖕᓇᐅᑎᖏᒃ ᐱᓪᓗᐊᕕᐅᑎᑕᐅᒐᓗᐊᕐᒪᖔᑖ ᐊᒻᒪᓪᓗ ᐅᐱᒋᔭᐅᓪᓗᑎᒃ ᒪᓇ ᐊᒻᒪᓪᓗ ᓯᕗᓂᕐᒥ.</a:t>
            </a:r>
            <a:endParaRPr lang="en-US" sz="1600" spc="-10">
              <a:cs typeface="Calibri"/>
            </a:endParaRPr>
          </a:p>
          <a:p>
            <a:pPr marL="0" marR="5080" indent="0">
              <a:lnSpc>
                <a:spcPts val="1939"/>
              </a:lnSpc>
              <a:spcBef>
                <a:spcPts val="810"/>
              </a:spcBef>
              <a:buFont typeface="Arial" panose="020B0604020202020204" pitchFamily="34" charset="0"/>
              <a:buNone/>
              <a:tabLst>
                <a:tab pos="184150" algn="l"/>
              </a:tabLst>
            </a:pPr>
            <a:endParaRPr lang="en-US" sz="1600" spc="-10">
              <a:cs typeface="Calibri"/>
            </a:endParaRPr>
          </a:p>
          <a:p>
            <a:endParaRPr lang="en-CA" dirty="0"/>
          </a:p>
        </p:txBody>
      </p:sp>
    </p:spTree>
    <p:extLst>
      <p:ext uri="{BB962C8B-B14F-4D97-AF65-F5344CB8AC3E}">
        <p14:creationId xmlns:p14="http://schemas.microsoft.com/office/powerpoint/2010/main" val="164817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1" y="319710"/>
            <a:ext cx="10535811" cy="1341310"/>
          </a:xfrm>
        </p:spPr>
        <p:txBody>
          <a:bodyPr>
            <a:normAutofit fontScale="90000"/>
          </a:bodyPr>
          <a:lstStyle/>
          <a:p>
            <a:pPr algn="ctr"/>
            <a:r>
              <a:rPr lang="en-CA" sz="2500" b="1" dirty="0">
                <a:latin typeface="+mn-lt"/>
                <a:cs typeface="Calibri Light"/>
              </a:rPr>
              <a:t>Information Requests ,Technical Comments, Final Written Comments, Water Licence Framework Comments</a:t>
            </a:r>
            <a:br>
              <a:rPr lang="en-CA" sz="2500" b="1" dirty="0">
                <a:latin typeface="+mn-lt"/>
                <a:cs typeface="Calibri Light"/>
              </a:rPr>
            </a:br>
            <a:r>
              <a:rPr lang="iu-Cans-CA" sz="2500" b="1" dirty="0">
                <a:cs typeface="Calibri Light"/>
              </a:rPr>
              <a:t>ᖃᐅᔨᒪᔪᑎᒃᓴᓂᒃ ᑐᒃᓯᕋᐅᑎᑦ, ᐱᓕᕆᔪᑎᒃ ᐅᖃᐅᓯᐅᔪᑦ, ᑭᖑᓪᓕᕐᒥᒃ ᑎᑎᖃᖅᑕᐅᓯᒪᔪᑦ ᐅᖃᐅᓯᐅᔪᑦ, ᐃᒪᕐᒧᑦ ᐊᑐᕐᓂᕐᒥᒃ ᐱᔪᖕᓇᐅᑎᐅᑉ ᐋᕿᒃᓯᒪᓂᖓᑕ ᐅᖃᐅᓯᐅᓂᖏᑦ</a:t>
            </a:r>
            <a:endParaRPr lang="en-CA" sz="2500" dirty="0">
              <a:latin typeface="+mn-lt"/>
            </a:endParaRPr>
          </a:p>
        </p:txBody>
      </p:sp>
      <p:sp>
        <p:nvSpPr>
          <p:cNvPr id="3" name="Content Placeholder 2"/>
          <p:cNvSpPr>
            <a:spLocks noGrp="1"/>
          </p:cNvSpPr>
          <p:nvPr>
            <p:ph sz="half" idx="1"/>
          </p:nvPr>
        </p:nvSpPr>
        <p:spPr>
          <a:xfrm>
            <a:off x="838200" y="1993404"/>
            <a:ext cx="4972940" cy="4446987"/>
          </a:xfrm>
        </p:spPr>
        <p:txBody>
          <a:bodyPr>
            <a:normAutofit/>
          </a:bodyPr>
          <a:lstStyle/>
          <a:p>
            <a:r>
              <a:rPr lang="en-CA" sz="1600" dirty="0"/>
              <a:t>KIA had 1 Information Request Prior to the Technical Meeting which was resolved.</a:t>
            </a:r>
          </a:p>
          <a:p>
            <a:r>
              <a:rPr lang="en-CA" sz="1600" dirty="0"/>
              <a:t>KIA had 3 Technical Comments (</a:t>
            </a:r>
            <a:r>
              <a:rPr lang="en-CA" sz="1600" dirty="0" err="1"/>
              <a:t>Meliadine</a:t>
            </a:r>
            <a:r>
              <a:rPr lang="en-CA" sz="1600" dirty="0"/>
              <a:t> Discharge Quality and Quantity, </a:t>
            </a:r>
            <a:r>
              <a:rPr lang="en-CA" sz="1600" dirty="0" err="1"/>
              <a:t>AEM</a:t>
            </a:r>
            <a:r>
              <a:rPr lang="en-CA" sz="1600" dirty="0"/>
              <a:t> Reference Areas, Lake B7 Remediation) which have been substantially resolved by commitment and/or term and conditions.</a:t>
            </a:r>
          </a:p>
          <a:p>
            <a:r>
              <a:rPr lang="en-CA" sz="1600" dirty="0"/>
              <a:t>KIA provided 8 comments on </a:t>
            </a:r>
            <a:r>
              <a:rPr lang="en-CA" sz="1600" dirty="0" err="1"/>
              <a:t>Agnico</a:t>
            </a:r>
            <a:r>
              <a:rPr lang="en-CA" sz="1600" dirty="0"/>
              <a:t> Eagle’s Draft Water Licence Framework, 2 of which are resolved, and 6 which remain to be discussed.</a:t>
            </a:r>
          </a:p>
        </p:txBody>
      </p:sp>
      <p:pic>
        <p:nvPicPr>
          <p:cNvPr id="5" name="Content Placeholder 4"/>
          <p:cNvPicPr>
            <a:picLocks noGrp="1" noChangeAspect="1"/>
          </p:cNvPicPr>
          <p:nvPr>
            <p:ph sz="half" idx="2"/>
          </p:nvPr>
        </p:nvPicPr>
        <p:blipFill>
          <a:blip r:embed="rId2"/>
          <a:stretch>
            <a:fillRect/>
          </a:stretch>
        </p:blipFill>
        <p:spPr>
          <a:xfrm>
            <a:off x="10759388" y="5597793"/>
            <a:ext cx="1188823" cy="1158340"/>
          </a:xfrm>
          <a:prstGeom prst="rect">
            <a:avLst/>
          </a:prstGeom>
        </p:spPr>
      </p:pic>
      <p:sp>
        <p:nvSpPr>
          <p:cNvPr id="6" name="Content Placeholder 2">
            <a:extLst>
              <a:ext uri="{FF2B5EF4-FFF2-40B4-BE49-F238E27FC236}">
                <a16:creationId xmlns:a16="http://schemas.microsoft.com/office/drawing/2014/main" id="{61460B6A-C87F-471C-A0D0-E7F9D95AD48D}"/>
              </a:ext>
            </a:extLst>
          </p:cNvPr>
          <p:cNvSpPr txBox="1">
            <a:spLocks/>
          </p:cNvSpPr>
          <p:nvPr/>
        </p:nvSpPr>
        <p:spPr>
          <a:xfrm>
            <a:off x="5811140" y="1626730"/>
            <a:ext cx="5858854" cy="4813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iu-Cans-CA" sz="1600" dirty="0"/>
          </a:p>
          <a:p>
            <a:r>
              <a:rPr lang="iu-Cans-CA" sz="1600" dirty="0"/>
              <a:t>ᑭᕙᓪᓕᖅ ᐃᓄᐃᑦ ᑲᑐᔨᖃᑎᒌᖏᑦ ᐊᑕᐅᓯᕐᒥᒃ ᖃᔨᒋᐊᓂᕈᐊᖅᑐᒥᒃ ᖃᐅᔨᑎᑕᐅᓪᓚᐅᖅᑐᑦ ᐱᓕᕆᔪᑕᐅᓂᐊᖅᑐᓂᒃ ᑲᑎᒪᔪᑎᖃᖅᑎᓪᓗᒋᑦ ᐊᒻᒪᓪᓗ ᐋᕿᒐᐅᑉᓗᓂ.</a:t>
            </a:r>
          </a:p>
          <a:p>
            <a:pPr marL="0" indent="0">
              <a:buFont typeface="Arial" panose="020B0604020202020204" pitchFamily="34" charset="0"/>
              <a:buNone/>
            </a:pPr>
            <a:endParaRPr lang="iu-Cans-CA" sz="1600" dirty="0"/>
          </a:p>
          <a:p>
            <a:r>
              <a:rPr lang="iu-Cans-CA" sz="1600" dirty="0"/>
              <a:t>ᑭᕙᓪᓕᖅ ᐃᓄᐃᑦ ᑲᑐᔨᖃᑎᒌᖏᑦ ᐱᖓᓱᓂᒃ ᐅᖃᐅᓯᖃᓚᐅᖅᑐᑦ (ᑕᕼᐃᔪᐊᒥ ᐅᔭᕋᒃᑕᕆᐊᑦ ᐊᑐᐊᓂᖕᓂᑯᓂᒃ ᐊᑐᕐᓂᖏᑦ ᐊᒻᒪᓪᓗ ᖃᓄᐃᑐᒥᒃ ᐊᑐᕐᓂᑯᖃᕐᒪᖔᑖ, ᐅᔭᕋᒃᑕᕆᐊᑦ ᐅᓐᓂᖅᓯᒪᔭᖏᑦᑕ ᐃᓂᒋᔭᖏᑦ, ᑕᓯᖅ 87 ᐊᕿᒋᐊᖅᑕᐅᓂᖓᑦ) ᐋᕿᒋᐊᖅᑕᐅᓯᒪᓕᖅᑐᖅ ᐊᖏᕈᑕᐅᑉᓗᓂ ᐱᓕᕆᐊᖑᓂᐊᕐᓂᖓ ᐊᒻᒪᓪᓗ ᖃᓄᐃᑐᓪᓗᓂᓗ ᖃᓄᕐᓗ ᐋᕿᒃᓯᒪᓂᐊᕐᓂᖓ.</a:t>
            </a:r>
            <a:endParaRPr lang="en-CA" sz="1600" dirty="0"/>
          </a:p>
          <a:p>
            <a:pPr marL="0" indent="0">
              <a:buFont typeface="Arial" panose="020B0604020202020204" pitchFamily="34" charset="0"/>
              <a:buNone/>
            </a:pPr>
            <a:endParaRPr lang="iu-Cans-CA" sz="1600" dirty="0"/>
          </a:p>
          <a:p>
            <a:r>
              <a:rPr lang="iu-Cans-CA" sz="1600" dirty="0"/>
              <a:t>ᑭᕙᓪᓕᖅ ᐃᓄᐃᑦ ᑲᑐᔨᖃᑎᒌᖏᑦ ᑐᓂᓯᓚᐅᖅᑐᑦ 8-ᓂᒃ ᐅᖃᐅᓯᕐᓂᒃ ᐅᔨᖅᑐᖅᑕᐅᔪᒃᓴᓂᒃ ᐃᒃᓃᑯ ᐅᔭᕋᑕᕆᐊᑦ ᐊᕿᓯᒪᔭᖓᓐᓄᑦ ᐃᒪᕐᒥᒃ ᐱᔪᓇᐅᑎᐅᑉ ᐋᕿᒃᓯᒪᓂᖓᓄᑦ, ᒪᕉᒃ ᐱᓕᕆᐊᖑᐊᓂᒃᑐᒃ, ᐊᒻᒪᓪᓗ 6 ᐅᖃᐅᓯᐅᑕᕐᓂᐊᖅᖢᑎᒃ.</a:t>
            </a:r>
            <a:endParaRPr lang="en-CA" sz="1600" dirty="0"/>
          </a:p>
        </p:txBody>
      </p:sp>
    </p:spTree>
    <p:extLst>
      <p:ext uri="{BB962C8B-B14F-4D97-AF65-F5344CB8AC3E}">
        <p14:creationId xmlns:p14="http://schemas.microsoft.com/office/powerpoint/2010/main" val="360069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2401"/>
            <a:ext cx="7886700" cy="685800"/>
          </a:xfrm>
        </p:spPr>
        <p:txBody>
          <a:bodyPr>
            <a:normAutofit/>
          </a:bodyPr>
          <a:lstStyle/>
          <a:p>
            <a:pPr algn="ctr"/>
            <a:r>
              <a:rPr lang="en-CA" sz="2500" b="1" dirty="0">
                <a:latin typeface="+mn-lt"/>
                <a:cs typeface="Calibri Light"/>
              </a:rPr>
              <a:t>Proponent Commitments</a:t>
            </a:r>
            <a:br>
              <a:rPr lang="en-CA" sz="2500" b="1" dirty="0">
                <a:latin typeface="+mn-lt"/>
                <a:cs typeface="Calibri Light"/>
              </a:rPr>
            </a:br>
            <a:r>
              <a:rPr lang="iu-Cans-CA" sz="2500" b="1" dirty="0">
                <a:cs typeface="Calibri Light"/>
              </a:rPr>
              <a:t>ᐊᑐᒐᐅᓂᐊᕐᓂᕋᖅᑐᑦ ᐱᓕᕆᐊᖑᓂᐊᕐᓗᑎᒃ</a:t>
            </a:r>
            <a:endParaRPr lang="en-CA" sz="2500" dirty="0">
              <a:latin typeface="+mn-lt"/>
            </a:endParaRPr>
          </a:p>
        </p:txBody>
      </p:sp>
      <p:sp>
        <p:nvSpPr>
          <p:cNvPr id="3" name="Content Placeholder 2"/>
          <p:cNvSpPr>
            <a:spLocks noGrp="1"/>
          </p:cNvSpPr>
          <p:nvPr>
            <p:ph sz="half" idx="2"/>
          </p:nvPr>
        </p:nvSpPr>
        <p:spPr>
          <a:xfrm>
            <a:off x="414268" y="905854"/>
            <a:ext cx="5003766" cy="5571858"/>
          </a:xfrm>
        </p:spPr>
        <p:txBody>
          <a:bodyPr/>
          <a:lstStyle/>
          <a:p>
            <a:r>
              <a:rPr lang="en-CA" sz="1600" dirty="0"/>
              <a:t>The Proponent has made the following commitments in response to </a:t>
            </a:r>
            <a:r>
              <a:rPr lang="en-CA" sz="1600" dirty="0" err="1"/>
              <a:t>KivIA’s</a:t>
            </a:r>
            <a:r>
              <a:rPr lang="en-CA" sz="1600" dirty="0"/>
              <a:t> technical comments, including:</a:t>
            </a:r>
          </a:p>
          <a:p>
            <a:pPr marL="640715" marR="5080" lvl="1">
              <a:lnSpc>
                <a:spcPct val="100000"/>
              </a:lnSpc>
              <a:spcBef>
                <a:spcPts val="505"/>
              </a:spcBef>
              <a:buFont typeface="Arial"/>
              <a:buChar char="•"/>
              <a:tabLst>
                <a:tab pos="183515" algn="l"/>
              </a:tabLst>
            </a:pPr>
            <a:r>
              <a:rPr lang="en-CA" sz="1600" dirty="0"/>
              <a:t>the setting of an upper bound discharge limit of a total authorized volume of 2,600,000 cubic meters per year to Meliadine Lake;</a:t>
            </a:r>
          </a:p>
          <a:p>
            <a:pPr marL="640715" marR="5080" lvl="1">
              <a:lnSpc>
                <a:spcPct val="100000"/>
              </a:lnSpc>
              <a:spcBef>
                <a:spcPts val="505"/>
              </a:spcBef>
              <a:buFont typeface="Arial"/>
              <a:buChar char="•"/>
              <a:tabLst>
                <a:tab pos="183515" algn="l"/>
              </a:tabLst>
            </a:pPr>
            <a:endParaRPr lang="en-CA" sz="1600" dirty="0"/>
          </a:p>
          <a:p>
            <a:pPr marL="640715" marR="5080" lvl="1">
              <a:lnSpc>
                <a:spcPct val="100000"/>
              </a:lnSpc>
              <a:spcBef>
                <a:spcPts val="505"/>
              </a:spcBef>
              <a:buFont typeface="Arial"/>
              <a:buChar char="•"/>
              <a:tabLst>
                <a:tab pos="183515" algn="l"/>
              </a:tabLst>
            </a:pPr>
            <a:r>
              <a:rPr lang="en-CA" sz="1600" dirty="0"/>
              <a:t>throughout mine operations, under no circumstances will the Proponent discharge underground saline groundwater to Meliadine Lake;</a:t>
            </a:r>
          </a:p>
          <a:p>
            <a:pPr marL="640715" marR="5080" lvl="1">
              <a:lnSpc>
                <a:spcPct val="100000"/>
              </a:lnSpc>
              <a:spcBef>
                <a:spcPts val="505"/>
              </a:spcBef>
              <a:buFont typeface="Arial"/>
              <a:buChar char="•"/>
              <a:tabLst>
                <a:tab pos="183515" algn="l"/>
              </a:tabLst>
            </a:pPr>
            <a:endParaRPr lang="en-CA" sz="1600" dirty="0"/>
          </a:p>
          <a:p>
            <a:pPr marL="640715" marR="5080" lvl="1">
              <a:lnSpc>
                <a:spcPct val="100000"/>
              </a:lnSpc>
              <a:spcBef>
                <a:spcPts val="505"/>
              </a:spcBef>
              <a:buFont typeface="Arial"/>
              <a:buChar char="•"/>
              <a:tabLst>
                <a:tab pos="183515" algn="l"/>
              </a:tabLst>
            </a:pPr>
            <a:r>
              <a:rPr lang="en-CA" sz="1600" dirty="0">
                <a:solidFill>
                  <a:prstClr val="black"/>
                </a:solidFill>
              </a:rPr>
              <a:t>throughout mine operations, the Proponent will continue to monitor Lake B7 to access the potential requirement to remediate Lake B7 at closure; </a:t>
            </a:r>
          </a:p>
          <a:p>
            <a:pPr marL="640715" marR="5080" lvl="1">
              <a:lnSpc>
                <a:spcPct val="100000"/>
              </a:lnSpc>
              <a:spcBef>
                <a:spcPts val="505"/>
              </a:spcBef>
              <a:buFont typeface="Arial"/>
              <a:buChar char="•"/>
              <a:tabLst>
                <a:tab pos="183515" algn="l"/>
              </a:tabLst>
            </a:pPr>
            <a:endParaRPr lang="en-CA" sz="1600" dirty="0">
              <a:solidFill>
                <a:prstClr val="black"/>
              </a:solidFill>
            </a:endParaRPr>
          </a:p>
          <a:p>
            <a:pPr marL="640715" marR="5080" lvl="1">
              <a:lnSpc>
                <a:spcPct val="100000"/>
              </a:lnSpc>
              <a:spcBef>
                <a:spcPts val="505"/>
              </a:spcBef>
              <a:buFont typeface="Arial"/>
              <a:buChar char="•"/>
              <a:tabLst>
                <a:tab pos="183515" algn="l"/>
              </a:tabLst>
            </a:pPr>
            <a:r>
              <a:rPr lang="en-CA" sz="1600" dirty="0">
                <a:solidFill>
                  <a:prstClr val="black"/>
                </a:solidFill>
              </a:rPr>
              <a:t>updating the Adaptive Management Plan to integrate the prioritized discharge strategy; and</a:t>
            </a:r>
          </a:p>
          <a:p>
            <a:pPr marL="640715" marR="5080" lvl="1">
              <a:lnSpc>
                <a:spcPct val="100000"/>
              </a:lnSpc>
              <a:spcBef>
                <a:spcPts val="505"/>
              </a:spcBef>
              <a:buFont typeface="Arial"/>
              <a:buChar char="•"/>
              <a:tabLst>
                <a:tab pos="183515" algn="l"/>
              </a:tabLst>
            </a:pPr>
            <a:endParaRPr lang="en-CA" sz="1600" dirty="0">
              <a:solidFill>
                <a:prstClr val="black"/>
              </a:solidFill>
            </a:endParaRPr>
          </a:p>
          <a:p>
            <a:pPr marL="640715" marR="5080" lvl="1">
              <a:lnSpc>
                <a:spcPct val="100000"/>
              </a:lnSpc>
              <a:spcBef>
                <a:spcPts val="505"/>
              </a:spcBef>
              <a:buFont typeface="Arial"/>
              <a:buChar char="•"/>
              <a:tabLst>
                <a:tab pos="183515" algn="l"/>
              </a:tabLst>
            </a:pPr>
            <a:r>
              <a:rPr lang="en-CA" sz="1600" dirty="0">
                <a:solidFill>
                  <a:prstClr val="black"/>
                </a:solidFill>
              </a:rPr>
              <a:t>the completion of a reference lake monitoring program, which shall be included in the 2025, 2026, and 2027 Annual Reports</a:t>
            </a:r>
          </a:p>
          <a:p>
            <a:pPr marL="640715" marR="5080" lvl="1">
              <a:lnSpc>
                <a:spcPct val="100000"/>
              </a:lnSpc>
              <a:spcBef>
                <a:spcPts val="505"/>
              </a:spcBef>
              <a:buFont typeface="Arial"/>
              <a:buChar char="•"/>
              <a:tabLst>
                <a:tab pos="183515" algn="l"/>
              </a:tabLst>
            </a:pPr>
            <a:endParaRPr lang="en-CA" sz="1600" dirty="0"/>
          </a:p>
          <a:p>
            <a:endParaRPr lang="en-CA" dirty="0"/>
          </a:p>
        </p:txBody>
      </p:sp>
      <p:pic>
        <p:nvPicPr>
          <p:cNvPr id="5" name="Content Placeholder 4"/>
          <p:cNvPicPr>
            <a:picLocks noGrp="1" noChangeAspect="1"/>
          </p:cNvPicPr>
          <p:nvPr>
            <p:ph sz="half" idx="3"/>
          </p:nvPr>
        </p:nvPicPr>
        <p:blipFill>
          <a:blip r:embed="rId2"/>
          <a:stretch>
            <a:fillRect/>
          </a:stretch>
        </p:blipFill>
        <p:spPr>
          <a:xfrm>
            <a:off x="11003177" y="5699660"/>
            <a:ext cx="1188823" cy="1158340"/>
          </a:xfrm>
          <a:prstGeom prst="rect">
            <a:avLst/>
          </a:prstGeom>
        </p:spPr>
      </p:pic>
      <p:sp>
        <p:nvSpPr>
          <p:cNvPr id="4" name="Rectangle 3">
            <a:extLst>
              <a:ext uri="{FF2B5EF4-FFF2-40B4-BE49-F238E27FC236}">
                <a16:creationId xmlns:a16="http://schemas.microsoft.com/office/drawing/2014/main" id="{7BB89CF7-3C5F-4C73-9858-C188D6B81E6A}"/>
              </a:ext>
            </a:extLst>
          </p:cNvPr>
          <p:cNvSpPr/>
          <p:nvPr/>
        </p:nvSpPr>
        <p:spPr>
          <a:xfrm>
            <a:off x="5449369" y="838914"/>
            <a:ext cx="6583109" cy="5707165"/>
          </a:xfrm>
          <a:prstGeom prst="rect">
            <a:avLst/>
          </a:prstGeom>
        </p:spPr>
        <p:txBody>
          <a:bodyPr wrap="square">
            <a:spAutoFit/>
          </a:bodyPr>
          <a:lstStyle/>
          <a:p>
            <a:pPr marL="285750" indent="-285750">
              <a:buFont typeface="Arial" panose="020B0604020202020204" pitchFamily="34" charset="0"/>
              <a:buChar char="•"/>
            </a:pPr>
            <a:r>
              <a:rPr lang="iu-Cans-CA" sz="1600" dirty="0"/>
              <a:t>ᐊᑐᒐᐅᓂᐊᖅᑐᖅ ᓇᓗᓇᐃᔭᒐᐅᓯᒪᔪᖅ ᐅᑯᓐᓄᖓ ᐱᓕᕆᐊᖑᓂᐊᖅᑐᓐᓄᑦ ᑭᐅᔪᑕᐅᓪᓗᑎᑦ ᐱᓕᕆᐊᖑᖁᔭᐅᔪᓂᒃ ᑭᕙᓕᖅ ᐃᓄᐃᑦ ᑲᑐᔨᖃᑎᒌᖏᓐᓄᑦ, ᐅᑯᐊᖑᔪᑦ:</a:t>
            </a:r>
            <a:endParaRPr lang="en-CA" sz="1600" dirty="0"/>
          </a:p>
          <a:p>
            <a:pPr marL="640715" marR="5080" lvl="1">
              <a:lnSpc>
                <a:spcPct val="100000"/>
              </a:lnSpc>
              <a:spcBef>
                <a:spcPts val="505"/>
              </a:spcBef>
              <a:buFont typeface="Arial"/>
              <a:buChar char="•"/>
              <a:tabLst>
                <a:tab pos="183515" algn="l"/>
              </a:tabLst>
            </a:pPr>
            <a:r>
              <a:rPr lang="iu-Cans-CA" sz="1600" dirty="0"/>
              <a:t>ᐊᖀᓪᓗᑎᒃ ᐊᖏᓂᖅᓴᒥᒃ ᐊᑐᕈᖕᓃᕐᓂᑯᒥ ᑯᕕᓯᓘᓪᐊᕐᓗᑎᒃ ᐱᔪᖕᓇᐅᒥᒃ 2,600,000 ᐃᒪᕐᒥᒃ ᑯᕕᓯᓗᑎᒃ ᑕᓯᕐᔪᐊᕐᒧᑦ;</a:t>
            </a:r>
            <a:endParaRPr lang="en-CA" sz="1600" dirty="0"/>
          </a:p>
          <a:p>
            <a:pPr marL="412115" marR="5080" lvl="1" indent="0">
              <a:lnSpc>
                <a:spcPct val="100000"/>
              </a:lnSpc>
              <a:spcBef>
                <a:spcPts val="505"/>
              </a:spcBef>
              <a:buNone/>
              <a:tabLst>
                <a:tab pos="183515" algn="l"/>
              </a:tabLst>
            </a:pPr>
            <a:endParaRPr lang="en-CA" sz="1600" dirty="0"/>
          </a:p>
          <a:p>
            <a:pPr marL="640715" marR="5080" lvl="1">
              <a:lnSpc>
                <a:spcPct val="100000"/>
              </a:lnSpc>
              <a:spcBef>
                <a:spcPts val="505"/>
              </a:spcBef>
              <a:buFont typeface="Arial"/>
              <a:buChar char="•"/>
              <a:tabLst>
                <a:tab pos="183515" algn="l"/>
              </a:tabLst>
            </a:pPr>
            <a:r>
              <a:rPr lang="iu-Cans-CA" sz="1600" dirty="0"/>
              <a:t>ᐅᔭᕋᑕᕆᐊᑦ ᐊᐅᓛᕐᓂᖓᓂ, ᖃᖓᑐᐃᓐᓇᖅ ᑕᕆᐅᖃᖅᑐᖅ ᐅᔭᕋᖕᓄᑦ ᐊᑐᖅᑕᐅᓐᓂᑯ ᖁᕕᔭᐅᑕᕆᐊᖃᖏᑐᖅ ᓄᓇᐅᑉ ᐊᑖᒍᑦ ᑕᓯᕐᔪᐊᕐᒧᑦ’</a:t>
            </a:r>
          </a:p>
          <a:p>
            <a:pPr marL="412115" marR="5080" lvl="1" indent="0">
              <a:lnSpc>
                <a:spcPct val="100000"/>
              </a:lnSpc>
              <a:spcBef>
                <a:spcPts val="505"/>
              </a:spcBef>
              <a:buNone/>
              <a:tabLst>
                <a:tab pos="183515" algn="l"/>
              </a:tabLst>
            </a:pPr>
            <a:endParaRPr lang="en-CA" sz="1600" dirty="0">
              <a:solidFill>
                <a:prstClr val="black"/>
              </a:solidFill>
            </a:endParaRPr>
          </a:p>
          <a:p>
            <a:pPr marL="640715" marR="5080" lvl="1">
              <a:lnSpc>
                <a:spcPct val="100000"/>
              </a:lnSpc>
              <a:spcBef>
                <a:spcPts val="505"/>
              </a:spcBef>
              <a:buFont typeface="Arial"/>
              <a:buChar char="•"/>
              <a:tabLst>
                <a:tab pos="183515" algn="l"/>
              </a:tabLst>
            </a:pPr>
            <a:r>
              <a:rPr lang="iu-Cans-CA" sz="1600" dirty="0">
                <a:solidFill>
                  <a:prstClr val="black"/>
                </a:solidFill>
              </a:rPr>
              <a:t>ᐅᔭᕋᑕᕆᐊᑦ ᐊᐅᓛᕐᓂᖓᓂ, ᐊᑐᒐᐅᓂᐊᕐᓂᕋᑐᖅ ᖃᐅᔨᓴᕐᓗᑎᒃ B7 ᑕᓯᕐᒥᒃ ᐊᑐᕆᐊᕐᓗᒍ ᐱᒋᐊᖁᔭᐅᑐᐃᓐᓇᕆᐊᓕᒃ ᐊᑐᖁᔭᐊᓪᓗᓂ ᐋᕿᒋᐊᑕᐅᓂᖓ B7 ᑕᓯᖅ ᐅᑯᐊᓕᖅᐸᑦ ᐅᔭᕋᒃᑕᕆᐊᕐᓂᖅ;</a:t>
            </a:r>
            <a:endParaRPr lang="en-CA" sz="1600" dirty="0">
              <a:solidFill>
                <a:prstClr val="black"/>
              </a:solidFill>
            </a:endParaRPr>
          </a:p>
          <a:p>
            <a:pPr marL="412115" marR="5080" lvl="1" indent="0">
              <a:lnSpc>
                <a:spcPct val="100000"/>
              </a:lnSpc>
              <a:spcBef>
                <a:spcPts val="505"/>
              </a:spcBef>
              <a:buNone/>
              <a:tabLst>
                <a:tab pos="183515" algn="l"/>
              </a:tabLst>
            </a:pPr>
            <a:endParaRPr lang="en-CA" sz="1600" dirty="0">
              <a:solidFill>
                <a:prstClr val="black"/>
              </a:solidFill>
            </a:endParaRPr>
          </a:p>
          <a:p>
            <a:pPr marL="640715" marR="5080" lvl="1">
              <a:lnSpc>
                <a:spcPct val="100000"/>
              </a:lnSpc>
              <a:spcBef>
                <a:spcPts val="505"/>
              </a:spcBef>
              <a:buFont typeface="Arial"/>
              <a:buChar char="•"/>
              <a:tabLst>
                <a:tab pos="183515" algn="l"/>
              </a:tabLst>
            </a:pPr>
            <a:r>
              <a:rPr lang="iu-Cans-CA" sz="1600" dirty="0">
                <a:solidFill>
                  <a:prstClr val="black"/>
                </a:solidFill>
              </a:rPr>
              <a:t>ᐊᕿᒋᐊᕐᓗᒍ ᓱᖏᐅᑎᓯᒪᓂᑯᑦ ᒥᐊᓂᖅᓯᓂᐅ ᐊᑐᐊᒐᒃᓴᖓ ᐃᓚᓕᐅᔨᓯᒪᓪᓗᓂ ᐱᒻᒪᕆᐅᑎᑕᐅᔪᓂᒃ ᐊᑐᕈᖕᓂᕐᓂᐊᖅᑐᓐᓄᑦ ᐃᓱᒪᓕᐊᖑᓯᒪᔪᓄᑦ ᒪᓕᒐᒃᓴᖅ; ᐊᒻᒪᓪᓗ</a:t>
            </a:r>
            <a:endParaRPr lang="en-CA" sz="1600" dirty="0">
              <a:solidFill>
                <a:prstClr val="black"/>
              </a:solidFill>
            </a:endParaRPr>
          </a:p>
          <a:p>
            <a:pPr marL="412115" marR="5080" lvl="1" indent="0">
              <a:lnSpc>
                <a:spcPct val="100000"/>
              </a:lnSpc>
              <a:spcBef>
                <a:spcPts val="505"/>
              </a:spcBef>
              <a:buNone/>
              <a:tabLst>
                <a:tab pos="183515" algn="l"/>
              </a:tabLst>
            </a:pPr>
            <a:endParaRPr lang="en-CA" sz="1600" dirty="0">
              <a:solidFill>
                <a:prstClr val="black"/>
              </a:solidFill>
            </a:endParaRPr>
          </a:p>
          <a:p>
            <a:pPr marL="640715" marR="5080" lvl="1">
              <a:lnSpc>
                <a:spcPct val="100000"/>
              </a:lnSpc>
              <a:spcBef>
                <a:spcPts val="505"/>
              </a:spcBef>
              <a:buFont typeface="Arial"/>
              <a:buChar char="•"/>
              <a:tabLst>
                <a:tab pos="183515" algn="l"/>
              </a:tabLst>
            </a:pPr>
            <a:r>
              <a:rPr lang="iu-Cans-CA" sz="1600" dirty="0"/>
              <a:t>ᐱᐊᓂᑦᓯᐊᕐᓗᒍ ᑕᓯᖅ ᐅᖃᐅᓯᐅᓯᒪᔪᑉ ᖃᐅᔨᓴᖅᑕᐅᓂᖓ, ᐃᓚᓕᐅᑎᓯᒪᓂᐊᖅᑐᖅ 2025, 2026 ᐊᒻᒪ 2027 ᐅᑭᐅ ᑕᒫᑦ ᑐᓴᒐᐅᔭᕆᐊᓖᑦ ᑎᑎᕋᖅᓯᒪᓂᖏᓐᓂ.</a:t>
            </a:r>
            <a:endParaRPr lang="en-CA" sz="1600" dirty="0"/>
          </a:p>
        </p:txBody>
      </p:sp>
    </p:spTree>
    <p:extLst>
      <p:ext uri="{BB962C8B-B14F-4D97-AF65-F5344CB8AC3E}">
        <p14:creationId xmlns:p14="http://schemas.microsoft.com/office/powerpoint/2010/main" val="1892686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46628"/>
          </a:xfrm>
        </p:spPr>
        <p:txBody>
          <a:bodyPr>
            <a:normAutofit/>
          </a:bodyPr>
          <a:lstStyle/>
          <a:p>
            <a:pPr algn="ctr"/>
            <a:r>
              <a:rPr lang="en-CA" sz="2500" b="1" dirty="0">
                <a:latin typeface="+mn-lt"/>
                <a:cs typeface="Calibri Light"/>
              </a:rPr>
              <a:t>Outstanding Comments</a:t>
            </a:r>
            <a:br>
              <a:rPr lang="en-CA" sz="2500" b="1" dirty="0">
                <a:latin typeface="+mn-lt"/>
                <a:cs typeface="Calibri Light"/>
              </a:rPr>
            </a:br>
            <a:r>
              <a:rPr lang="iu-Cans-CA" sz="2500" b="1" dirty="0">
                <a:cs typeface="Calibri Light"/>
              </a:rPr>
              <a:t>ᐅᖃᐅᓯᐅᓯᒪᔪᑦ ᐱᓕᕆᐊᕆᔭᕆᐊᓕᑦ ᓱᓕ</a:t>
            </a:r>
            <a:endParaRPr lang="en-CA" sz="2500" b="1" dirty="0">
              <a:latin typeface="+mn-lt"/>
            </a:endParaRPr>
          </a:p>
        </p:txBody>
      </p:sp>
      <p:sp>
        <p:nvSpPr>
          <p:cNvPr id="3" name="Content Placeholder 2"/>
          <p:cNvSpPr>
            <a:spLocks noGrp="1"/>
          </p:cNvSpPr>
          <p:nvPr>
            <p:ph sz="half" idx="1"/>
          </p:nvPr>
        </p:nvSpPr>
        <p:spPr>
          <a:xfrm>
            <a:off x="838200" y="1146629"/>
            <a:ext cx="5181600" cy="4115327"/>
          </a:xfrm>
        </p:spPr>
        <p:txBody>
          <a:bodyPr>
            <a:normAutofit/>
          </a:bodyPr>
          <a:lstStyle/>
          <a:p>
            <a:pPr marL="183515" marR="5080" indent="-171450">
              <a:lnSpc>
                <a:spcPct val="80000"/>
              </a:lnSpc>
              <a:spcBef>
                <a:spcPts val="505"/>
              </a:spcBef>
              <a:buFont typeface="Arial"/>
              <a:buChar char="•"/>
              <a:tabLst>
                <a:tab pos="183515" algn="l"/>
              </a:tabLst>
            </a:pPr>
            <a:r>
              <a:rPr lang="en-CA" sz="1700" dirty="0"/>
              <a:t>The remaining </a:t>
            </a:r>
            <a:r>
              <a:rPr lang="en-CA" sz="1700" dirty="0" err="1"/>
              <a:t>KivlA</a:t>
            </a:r>
            <a:r>
              <a:rPr lang="en-CA" sz="1700" dirty="0"/>
              <a:t> comments concern:</a:t>
            </a:r>
          </a:p>
          <a:p>
            <a:pPr marL="640715" marR="5080" lvl="1" indent="-171450">
              <a:lnSpc>
                <a:spcPct val="100000"/>
              </a:lnSpc>
              <a:spcBef>
                <a:spcPts val="505"/>
              </a:spcBef>
              <a:buFont typeface="Arial"/>
              <a:buChar char="•"/>
              <a:tabLst>
                <a:tab pos="183515" algn="l"/>
              </a:tabLst>
            </a:pPr>
            <a:r>
              <a:rPr lang="en-CA" sz="1700" dirty="0"/>
              <a:t>Ensuring the commitments made by the Proponent to KivIA remain binding and enforceable by the NWB;</a:t>
            </a:r>
          </a:p>
          <a:p>
            <a:pPr marL="640715" marR="5080" lvl="1" indent="-171450">
              <a:lnSpc>
                <a:spcPct val="100000"/>
              </a:lnSpc>
              <a:spcBef>
                <a:spcPts val="505"/>
              </a:spcBef>
              <a:buFont typeface="Arial"/>
              <a:buChar char="•"/>
              <a:tabLst>
                <a:tab pos="183515" algn="l"/>
              </a:tabLst>
            </a:pPr>
            <a:endParaRPr lang="en-CA" sz="1700" dirty="0"/>
          </a:p>
          <a:p>
            <a:pPr marL="640715" marR="5080" lvl="1" indent="-171450">
              <a:lnSpc>
                <a:spcPct val="100000"/>
              </a:lnSpc>
              <a:spcBef>
                <a:spcPts val="505"/>
              </a:spcBef>
              <a:buFont typeface="Arial"/>
              <a:buChar char="•"/>
              <a:tabLst>
                <a:tab pos="183515" algn="l"/>
              </a:tabLst>
            </a:pPr>
            <a:r>
              <a:rPr lang="en-CA" sz="1700" dirty="0"/>
              <a:t>The finalization of the Security Management Agreement and Water Compensation Agreements; </a:t>
            </a:r>
          </a:p>
          <a:p>
            <a:pPr marL="469265" marR="5080" lvl="1" indent="0">
              <a:lnSpc>
                <a:spcPct val="150000"/>
              </a:lnSpc>
              <a:spcBef>
                <a:spcPts val="505"/>
              </a:spcBef>
              <a:buNone/>
              <a:tabLst>
                <a:tab pos="183515" algn="l"/>
              </a:tabLst>
            </a:pPr>
            <a:endParaRPr lang="en-CA" sz="1700" dirty="0"/>
          </a:p>
          <a:p>
            <a:pPr marL="640715" marR="5080" lvl="1" indent="-171450">
              <a:lnSpc>
                <a:spcPct val="150000"/>
              </a:lnSpc>
              <a:spcBef>
                <a:spcPts val="505"/>
              </a:spcBef>
              <a:buFont typeface="Arial"/>
              <a:buChar char="•"/>
              <a:tabLst>
                <a:tab pos="183515" algn="l"/>
              </a:tabLst>
            </a:pPr>
            <a:r>
              <a:rPr lang="en-CA" sz="1700" dirty="0"/>
              <a:t>The Draft Water Licence Framework.</a:t>
            </a:r>
          </a:p>
          <a:p>
            <a:endParaRPr lang="en-CA" dirty="0"/>
          </a:p>
        </p:txBody>
      </p:sp>
      <p:pic>
        <p:nvPicPr>
          <p:cNvPr id="5" name="Content Placeholder 4"/>
          <p:cNvPicPr>
            <a:picLocks noGrp="1" noChangeAspect="1"/>
          </p:cNvPicPr>
          <p:nvPr>
            <p:ph sz="half" idx="2"/>
          </p:nvPr>
        </p:nvPicPr>
        <p:blipFill>
          <a:blip r:embed="rId2"/>
          <a:stretch>
            <a:fillRect/>
          </a:stretch>
        </p:blipFill>
        <p:spPr>
          <a:xfrm>
            <a:off x="11003177" y="5597793"/>
            <a:ext cx="1188823" cy="1158340"/>
          </a:xfrm>
          <a:prstGeom prst="rect">
            <a:avLst/>
          </a:prstGeom>
        </p:spPr>
      </p:pic>
      <p:sp>
        <p:nvSpPr>
          <p:cNvPr id="6" name="Content Placeholder 2">
            <a:extLst>
              <a:ext uri="{FF2B5EF4-FFF2-40B4-BE49-F238E27FC236}">
                <a16:creationId xmlns:a16="http://schemas.microsoft.com/office/drawing/2014/main" id="{D7410FA4-295E-4742-BDE5-EC2270CCA314}"/>
              </a:ext>
            </a:extLst>
          </p:cNvPr>
          <p:cNvSpPr txBox="1">
            <a:spLocks/>
          </p:cNvSpPr>
          <p:nvPr/>
        </p:nvSpPr>
        <p:spPr>
          <a:xfrm>
            <a:off x="6019800" y="945293"/>
            <a:ext cx="5891213" cy="411532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5" marR="5080" indent="0">
              <a:lnSpc>
                <a:spcPct val="80000"/>
              </a:lnSpc>
              <a:spcBef>
                <a:spcPts val="505"/>
              </a:spcBef>
              <a:buFont typeface="Arial" panose="020B0604020202020204" pitchFamily="34" charset="0"/>
              <a:buNone/>
              <a:tabLst>
                <a:tab pos="183515" algn="l"/>
              </a:tabLst>
            </a:pPr>
            <a:endParaRPr lang="iu-Cans-CA" sz="1700"/>
          </a:p>
          <a:p>
            <a:pPr marL="183515" marR="5080" indent="-171450">
              <a:lnSpc>
                <a:spcPct val="80000"/>
              </a:lnSpc>
              <a:spcBef>
                <a:spcPts val="505"/>
              </a:spcBef>
              <a:buFont typeface="Arial"/>
              <a:buChar char="•"/>
              <a:tabLst>
                <a:tab pos="183515" algn="l"/>
              </a:tabLst>
            </a:pPr>
            <a:r>
              <a:rPr lang="iu-Cans-CA" sz="1700"/>
              <a:t>ᑭᕙᓕᖅ ᐃᓄᐃᑦ ᑲᑐᔨᖃᑎᒌᖏᑕ ᐅᖃᐅᓯᕆᓯᒪᔭᖏ ᐃᓱᒪᓘᑎᒋᔭᖏᑦ</a:t>
            </a:r>
          </a:p>
          <a:p>
            <a:pPr marL="183515" marR="5080" indent="-171450">
              <a:lnSpc>
                <a:spcPct val="80000"/>
              </a:lnSpc>
              <a:spcBef>
                <a:spcPts val="505"/>
              </a:spcBef>
              <a:buFont typeface="Arial"/>
              <a:buChar char="•"/>
              <a:tabLst>
                <a:tab pos="183515" algn="l"/>
              </a:tabLst>
            </a:pPr>
            <a:endParaRPr lang="en-CA" sz="1700"/>
          </a:p>
          <a:p>
            <a:pPr marL="640715" marR="5080" lvl="1" indent="-171450">
              <a:lnSpc>
                <a:spcPct val="100000"/>
              </a:lnSpc>
              <a:spcBef>
                <a:spcPts val="505"/>
              </a:spcBef>
              <a:buFont typeface="Arial"/>
              <a:buChar char="•"/>
              <a:tabLst>
                <a:tab pos="183515" algn="l"/>
              </a:tabLst>
            </a:pPr>
            <a:r>
              <a:rPr lang="iu-Cans-CA" sz="1700"/>
              <a:t>ᖃᐅᔨᒪᒋᐊᕐᓗᑎᒃ ᐱᓂᐊᕐᓂᕋᒐᐅᓯᒪᔪᓂᒃ ᐊᑐᕐᓂᐊᖅᑐᓐᓄᑦ ᑭᕙᓕᖅ ᐃᓄᐃᑦ ᑲᑐᔨᖃᑎᒌᖏᓐᓄᑦ ᐱᓗᐊᕕᒃᑎᑕᐅᓪᓗᑎᒃ ᐊᒻᒪᓪᓗ ᐃᑲᔪᖅᑐᖅᑕᐅᔫᓪᓗᐊᕐᓗᑎᒃ ᓄᓇᕗᒥ ᐃᒪᓕᕆᔨᑯᑦ ᑲᑎᒪᔨᖏᓐᓄᑦ;</a:t>
            </a:r>
          </a:p>
          <a:p>
            <a:pPr marL="469265" marR="5080" lvl="1" indent="0">
              <a:lnSpc>
                <a:spcPct val="100000"/>
              </a:lnSpc>
              <a:spcBef>
                <a:spcPts val="505"/>
              </a:spcBef>
              <a:buFont typeface="Arial" panose="020B0604020202020204" pitchFamily="34" charset="0"/>
              <a:buNone/>
              <a:tabLst>
                <a:tab pos="183515" algn="l"/>
              </a:tabLst>
            </a:pPr>
            <a:endParaRPr lang="iu-Cans-CA" sz="1700"/>
          </a:p>
          <a:p>
            <a:pPr marL="640715" marR="5080" lvl="1" indent="-171450">
              <a:lnSpc>
                <a:spcPct val="100000"/>
              </a:lnSpc>
              <a:spcBef>
                <a:spcPts val="505"/>
              </a:spcBef>
              <a:buFont typeface="Arial"/>
              <a:buChar char="•"/>
              <a:tabLst>
                <a:tab pos="183515" algn="l"/>
              </a:tabLst>
            </a:pPr>
            <a:r>
              <a:rPr lang="iu-Cans-CA" sz="1700"/>
              <a:t>ᐱᐊᓂᒃᑕᐅᓪᓗᓂ ᐊᑕᕐᓇᖅᑕᐅᓕᓂᕐᒥᒃ ᒥᐊᓂᖅᓯᓂᕐᒧᑦ ᐊᖏᕈᑕᐅᓯᒪᔪᖅ ᐊᒻᒪᓪᓗ ᐃᒪᕐᒧᑦ ᐊᑭᓕᖅᑕᐅᔪᑎᒃ ᐊᖏᕈᑕᐅᓯᒪᔪᑦ;</a:t>
            </a:r>
          </a:p>
          <a:p>
            <a:pPr marL="469265" marR="5080" lvl="1" indent="0">
              <a:lnSpc>
                <a:spcPct val="150000"/>
              </a:lnSpc>
              <a:spcBef>
                <a:spcPts val="505"/>
              </a:spcBef>
              <a:buFont typeface="Arial" panose="020B0604020202020204" pitchFamily="34" charset="0"/>
              <a:buNone/>
              <a:tabLst>
                <a:tab pos="183515" algn="l"/>
              </a:tabLst>
            </a:pPr>
            <a:endParaRPr lang="iu-Cans-CA" sz="1700"/>
          </a:p>
          <a:p>
            <a:pPr marL="640715" marR="5080" lvl="1" indent="-171450">
              <a:lnSpc>
                <a:spcPct val="150000"/>
              </a:lnSpc>
              <a:spcBef>
                <a:spcPts val="505"/>
              </a:spcBef>
              <a:buFont typeface="Arial"/>
              <a:buChar char="•"/>
              <a:tabLst>
                <a:tab pos="183515" algn="l"/>
              </a:tabLst>
            </a:pPr>
            <a:r>
              <a:rPr lang="iu-Cans-CA" sz="1700"/>
              <a:t>ᑎᑎᕋᕆᐊᖅᑕᐅᓂᖓ ᐃᒪᕐᒧᑦ ᐊᔪᖏᔪᑕᐅᓂᐊᖅᑐᑉ ᐋᕿᒃᓯᒪᓂᖓ.</a:t>
            </a:r>
            <a:endParaRPr lang="en-CA" sz="1700"/>
          </a:p>
          <a:p>
            <a:endParaRPr lang="en-CA" dirty="0"/>
          </a:p>
        </p:txBody>
      </p:sp>
    </p:spTree>
    <p:extLst>
      <p:ext uri="{BB962C8B-B14F-4D97-AF65-F5344CB8AC3E}">
        <p14:creationId xmlns:p14="http://schemas.microsoft.com/office/powerpoint/2010/main" val="193906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
            <a:ext cx="10515600" cy="365760"/>
          </a:xfrm>
        </p:spPr>
        <p:txBody>
          <a:bodyPr>
            <a:normAutofit fontScale="90000"/>
          </a:bodyPr>
          <a:lstStyle/>
          <a:p>
            <a:pPr algn="ctr"/>
            <a:r>
              <a:rPr lang="en-CA" sz="2800" b="1" dirty="0">
                <a:latin typeface="+mn-lt"/>
              </a:rPr>
              <a:t>Water Compensation Agreement </a:t>
            </a:r>
            <a:br>
              <a:rPr lang="en-CA" sz="2800" b="1" dirty="0">
                <a:latin typeface="+mn-lt"/>
              </a:rPr>
            </a:br>
            <a:r>
              <a:rPr lang="iu-Cans-CA" sz="2800" b="1" dirty="0">
                <a:latin typeface="+mn-lt"/>
              </a:rPr>
              <a:t>ᐃᒪᕐᒧᑦ ᐊᑎᓕᖅᑕᐅᓂᕐᒧᑦ ᐊᖏᕈᑕᐅᓯᒪᔪᖅ </a:t>
            </a:r>
            <a:br>
              <a:rPr lang="en-US" dirty="0"/>
            </a:br>
            <a:endParaRPr lang="en-CA" dirty="0"/>
          </a:p>
        </p:txBody>
      </p:sp>
      <p:sp>
        <p:nvSpPr>
          <p:cNvPr id="3" name="Content Placeholder 2"/>
          <p:cNvSpPr>
            <a:spLocks noGrp="1"/>
          </p:cNvSpPr>
          <p:nvPr>
            <p:ph sz="half" idx="1"/>
          </p:nvPr>
        </p:nvSpPr>
        <p:spPr>
          <a:xfrm>
            <a:off x="838200" y="914400"/>
            <a:ext cx="4581088" cy="5394960"/>
          </a:xfrm>
        </p:spPr>
        <p:txBody>
          <a:bodyPr>
            <a:normAutofit fontScale="85000" lnSpcReduction="10000"/>
          </a:bodyPr>
          <a:lstStyle/>
          <a:p>
            <a:pPr marL="285750" indent="-285750"/>
            <a:r>
              <a:rPr lang="en-US" sz="1900" dirty="0">
                <a:solidFill>
                  <a:prstClr val="black"/>
                </a:solidFill>
                <a:cs typeface="Calibri"/>
              </a:rPr>
              <a:t>Article 20 of the </a:t>
            </a:r>
            <a:r>
              <a:rPr lang="en-US" sz="1900" i="1" dirty="0">
                <a:solidFill>
                  <a:prstClr val="black"/>
                </a:solidFill>
                <a:cs typeface="Calibri"/>
              </a:rPr>
              <a:t>Nunavut Agreement</a:t>
            </a:r>
            <a:r>
              <a:rPr lang="en-US" sz="1900" dirty="0">
                <a:solidFill>
                  <a:prstClr val="black"/>
                </a:solidFill>
                <a:cs typeface="Calibri"/>
              </a:rPr>
              <a:t> requires a compensation agreement to be in place prior to the NWB approving a </a:t>
            </a:r>
            <a:r>
              <a:rPr lang="en-US" sz="1900" dirty="0" err="1">
                <a:solidFill>
                  <a:prstClr val="black"/>
                </a:solidFill>
                <a:cs typeface="Calibri"/>
              </a:rPr>
              <a:t>licence</a:t>
            </a:r>
            <a:r>
              <a:rPr lang="en-US" sz="1900" dirty="0">
                <a:solidFill>
                  <a:prstClr val="black"/>
                </a:solidFill>
                <a:cs typeface="Calibri"/>
              </a:rPr>
              <a:t>.</a:t>
            </a:r>
          </a:p>
          <a:p>
            <a:pPr marL="285750" indent="-285750"/>
            <a:endParaRPr lang="en-US" sz="1900" dirty="0">
              <a:solidFill>
                <a:prstClr val="black"/>
              </a:solidFill>
              <a:cs typeface="Calibri"/>
            </a:endParaRPr>
          </a:p>
          <a:p>
            <a:pPr marL="285750" indent="-285750"/>
            <a:r>
              <a:rPr lang="en-US" sz="1900" dirty="0">
                <a:solidFill>
                  <a:prstClr val="black"/>
                </a:solidFill>
                <a:cs typeface="Calibri"/>
              </a:rPr>
              <a:t>The Amendment Application will substantially affect the quality, quantity, and flow of water flowing through IOL. </a:t>
            </a:r>
          </a:p>
          <a:p>
            <a:endParaRPr lang="en-US" sz="1900" dirty="0">
              <a:solidFill>
                <a:prstClr val="black"/>
              </a:solidFill>
              <a:cs typeface="Calibri"/>
            </a:endParaRPr>
          </a:p>
          <a:p>
            <a:pPr marL="285750" indent="-285750"/>
            <a:r>
              <a:rPr lang="en-US" sz="1900" dirty="0">
                <a:solidFill>
                  <a:prstClr val="black"/>
                </a:solidFill>
                <a:cs typeface="Calibri"/>
              </a:rPr>
              <a:t>As such, a compensation agreement must be in place to compensate KivIA for any potential loss or damage caused by the change in quality, quantity or flow of the water.</a:t>
            </a:r>
          </a:p>
          <a:p>
            <a:pPr marL="285750" indent="-285750"/>
            <a:endParaRPr lang="en-US" sz="1900" dirty="0">
              <a:solidFill>
                <a:prstClr val="black"/>
              </a:solidFill>
              <a:cs typeface="Calibri"/>
            </a:endParaRPr>
          </a:p>
          <a:p>
            <a:pPr marL="285750" lvl="0" indent="-285750">
              <a:lnSpc>
                <a:spcPct val="100000"/>
              </a:lnSpc>
              <a:spcBef>
                <a:spcPts val="0"/>
              </a:spcBef>
              <a:defRPr/>
            </a:pPr>
            <a:r>
              <a:rPr lang="en-CA" sz="1900" dirty="0">
                <a:solidFill>
                  <a:prstClr val="black"/>
                </a:solidFill>
                <a:cs typeface="Calibri"/>
              </a:rPr>
              <a:t>The </a:t>
            </a:r>
            <a:r>
              <a:rPr lang="en-CA" sz="1900" dirty="0" err="1">
                <a:solidFill>
                  <a:prstClr val="black"/>
                </a:solidFill>
                <a:cs typeface="Calibri"/>
              </a:rPr>
              <a:t>KivIA</a:t>
            </a:r>
            <a:r>
              <a:rPr lang="en-CA" sz="1900" dirty="0">
                <a:solidFill>
                  <a:prstClr val="black"/>
                </a:solidFill>
                <a:cs typeface="Calibri"/>
              </a:rPr>
              <a:t> is working with the Proponent on amendments to the Water Compensation Agreement that reflect the requirements of the </a:t>
            </a:r>
            <a:r>
              <a:rPr lang="en-CA" sz="1900" i="1" dirty="0">
                <a:solidFill>
                  <a:prstClr val="black"/>
                </a:solidFill>
                <a:cs typeface="Calibri"/>
              </a:rPr>
              <a:t>Nunavut Agreement</a:t>
            </a:r>
            <a:r>
              <a:rPr lang="en-CA" sz="1900" dirty="0">
                <a:solidFill>
                  <a:prstClr val="black"/>
                </a:solidFill>
                <a:cs typeface="Calibri"/>
              </a:rPr>
              <a:t> and address </a:t>
            </a:r>
            <a:r>
              <a:rPr lang="en-CA" sz="1900" dirty="0" err="1">
                <a:solidFill>
                  <a:prstClr val="black"/>
                </a:solidFill>
                <a:cs typeface="Calibri"/>
              </a:rPr>
              <a:t>KivIA’s</a:t>
            </a:r>
            <a:r>
              <a:rPr lang="en-CA" sz="1900" dirty="0">
                <a:solidFill>
                  <a:prstClr val="black"/>
                </a:solidFill>
                <a:cs typeface="Calibri"/>
              </a:rPr>
              <a:t> concerns.</a:t>
            </a:r>
          </a:p>
          <a:p>
            <a:pPr lvl="0">
              <a:lnSpc>
                <a:spcPct val="100000"/>
              </a:lnSpc>
              <a:spcBef>
                <a:spcPts val="0"/>
              </a:spcBef>
              <a:defRPr/>
            </a:pPr>
            <a:endParaRPr lang="en-CA" sz="1900" dirty="0">
              <a:solidFill>
                <a:prstClr val="black"/>
              </a:solidFill>
              <a:cs typeface="Calibri"/>
            </a:endParaRPr>
          </a:p>
          <a:p>
            <a:pPr marL="285750" lvl="0" indent="-285750">
              <a:lnSpc>
                <a:spcPct val="100000"/>
              </a:lnSpc>
              <a:spcBef>
                <a:spcPts val="0"/>
              </a:spcBef>
              <a:defRPr/>
            </a:pPr>
            <a:r>
              <a:rPr lang="en-CA" sz="1900" kern="0" dirty="0">
                <a:solidFill>
                  <a:prstClr val="black"/>
                </a:solidFill>
                <a:cs typeface="Calibri"/>
              </a:rPr>
              <a:t>The </a:t>
            </a:r>
            <a:r>
              <a:rPr lang="en-CA" sz="1900" kern="0" dirty="0" err="1">
                <a:solidFill>
                  <a:prstClr val="black"/>
                </a:solidFill>
                <a:cs typeface="Calibri"/>
              </a:rPr>
              <a:t>KivIA</a:t>
            </a:r>
            <a:r>
              <a:rPr lang="en-CA" sz="1900" kern="0" dirty="0">
                <a:solidFill>
                  <a:prstClr val="black"/>
                </a:solidFill>
                <a:cs typeface="Calibri"/>
              </a:rPr>
              <a:t> hopes to reach an agreement with the Proponent prior to the Public Hearing.</a:t>
            </a:r>
          </a:p>
          <a:p>
            <a:pPr marL="285750" indent="-285750"/>
            <a:endParaRPr lang="en-US" sz="1900" dirty="0">
              <a:solidFill>
                <a:prstClr val="black"/>
              </a:solidFill>
              <a:latin typeface="Calibri" panose="020F0502020204030204" pitchFamily="34" charset="0"/>
              <a:cs typeface="Calibri"/>
            </a:endParaRPr>
          </a:p>
          <a:p>
            <a:endParaRPr lang="en-CA" dirty="0"/>
          </a:p>
        </p:txBody>
      </p:sp>
      <p:pic>
        <p:nvPicPr>
          <p:cNvPr id="5" name="Content Placeholder 4"/>
          <p:cNvPicPr>
            <a:picLocks noGrp="1" noChangeAspect="1"/>
          </p:cNvPicPr>
          <p:nvPr>
            <p:ph sz="half" idx="2"/>
          </p:nvPr>
        </p:nvPicPr>
        <p:blipFill>
          <a:blip r:embed="rId2"/>
          <a:stretch>
            <a:fillRect/>
          </a:stretch>
        </p:blipFill>
        <p:spPr>
          <a:xfrm>
            <a:off x="11003177" y="5597793"/>
            <a:ext cx="1188823" cy="1158340"/>
          </a:xfrm>
          <a:prstGeom prst="rect">
            <a:avLst/>
          </a:prstGeom>
        </p:spPr>
      </p:pic>
      <p:sp>
        <p:nvSpPr>
          <p:cNvPr id="6" name="Content Placeholder 2">
            <a:extLst>
              <a:ext uri="{FF2B5EF4-FFF2-40B4-BE49-F238E27FC236}">
                <a16:creationId xmlns:a16="http://schemas.microsoft.com/office/drawing/2014/main" id="{3A3682FD-D2EE-40AA-BFA5-2851DE5CB4FA}"/>
              </a:ext>
            </a:extLst>
          </p:cNvPr>
          <p:cNvSpPr txBox="1">
            <a:spLocks/>
          </p:cNvSpPr>
          <p:nvPr/>
        </p:nvSpPr>
        <p:spPr>
          <a:xfrm>
            <a:off x="5419288" y="548640"/>
            <a:ext cx="6526635" cy="6207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900" dirty="0">
              <a:solidFill>
                <a:prstClr val="black"/>
              </a:solidFill>
              <a:cs typeface="Calibri"/>
            </a:endParaRPr>
          </a:p>
          <a:p>
            <a:pPr marL="285750" indent="-285750"/>
            <a:r>
              <a:rPr lang="iu-Cans-CA" sz="1600" dirty="0">
                <a:solidFill>
                  <a:prstClr val="black"/>
                </a:solidFill>
                <a:cs typeface="Calibri"/>
              </a:rPr>
              <a:t>ᑎᑎᕋᖅᓯᒪᔪᖅ 20 ᓄᓇᕗᑦ ᐊᖏᕈᑎᒥ ᐱᖁᔨᓯᒪᕗᖅ ᐊᖏᕈᑎᒥᒃ ᐱᑕᖃᖁᑉᓗᒍ ᐃᒪᕐᒥᒃ ᐊᑐᕐᓂᒧᑦ ᐊᑭᓕᕈᑎᒃᓵᓂᒃ ᓈᒪᒃᓴᓚᐅᖄᖅᑎᓐᓇᒋᒃ ᓄᓇᕗᒥ ᐃᒪᕐᒧᑦ ᑲᑎᒪᔨᑦ ᑐᓂᓯᓚᐅᖏᓐᓂᖏᓂᒃ ᐱᔪᖕᓇᐅᑎ</a:t>
            </a:r>
            <a:endParaRPr lang="en-US" sz="1600" dirty="0">
              <a:solidFill>
                <a:prstClr val="black"/>
              </a:solidFill>
              <a:cs typeface="Calibri"/>
            </a:endParaRPr>
          </a:p>
          <a:p>
            <a:r>
              <a:rPr lang="iu-Cans-CA" sz="1600" dirty="0">
                <a:solidFill>
                  <a:prstClr val="black"/>
                </a:solidFill>
                <a:cs typeface="Calibri"/>
              </a:rPr>
              <a:t>ᐋᕿᒋᐊᖅᓯᒪᔪᖅ ᑐᒃᓯᕋᕈᑦ ᐊᒃᑐᐃᓐᓂᐊᖅᑐᖅ ᐊᖏᔪᒥᒃ ᖃᓄᐃᓐᓂᖓᓂᒃ, ᐊᖏᓂᖓᓂᒃ, ᐊᒻᒪᓪᓗ ᐃᒪᐅᑉ ᑰᖕᓂᖓᓂᒃ ᐃᓄᐃᑦ ᓄᓇᖁᑎᖓᒍᑦ.</a:t>
            </a:r>
            <a:endParaRPr lang="en-US" sz="1600" dirty="0">
              <a:solidFill>
                <a:prstClr val="black"/>
              </a:solidFill>
              <a:cs typeface="Calibri"/>
            </a:endParaRPr>
          </a:p>
          <a:p>
            <a:pPr marL="0" indent="0">
              <a:buFont typeface="Arial" panose="020B0604020202020204" pitchFamily="34" charset="0"/>
              <a:buNone/>
            </a:pPr>
            <a:endParaRPr lang="en-US" sz="1600" dirty="0">
              <a:solidFill>
                <a:prstClr val="black"/>
              </a:solidFill>
              <a:cs typeface="Calibri"/>
            </a:endParaRPr>
          </a:p>
          <a:p>
            <a:pPr marL="285750" indent="-285750"/>
            <a:r>
              <a:rPr lang="iu-Cans-CA" sz="1600" dirty="0">
                <a:solidFill>
                  <a:prstClr val="black"/>
                </a:solidFill>
                <a:cs typeface="Calibri"/>
              </a:rPr>
              <a:t>ᑕᐃᒪᓪᓕ, ᐊᑭᓕᖅᑐᐃᓂᕐᒥᒃ ᐊᖏᕈᑦ ᐊᑐᓕᖅᑎᑕᐅᓯᒪᔭᕆᐊᖃᖅᑐᖅ ᑭᕙᓪᓕᒥ ᐃᓄᐃᑦ ᑕᑐᔨᖃᑎᒌᖏᑦ ᐊᑭᓕᑐᖅᑕᐅᖁᑉᓗᒋᑦ ᐊᓯᐅᔨᓇᔭᕐᓂᖅᐸᑕ ᐅᑉᓘᓐᓃᑦ ᔭᒐᐃᓇᔭᕐᓂᖅᐸᑕ ᐊᓯᔩᓗᑎᒃ ᐱᐅᓂᖓᓂᒃ, ᐊᖏᓂᖓᓂᒃ ᐅᑉᕙᓘᓐᓃᑦ ᑰᖕᓂᖓᑕ ᐃᒪᐅᑉ.</a:t>
            </a:r>
            <a:br>
              <a:rPr lang="en-US" sz="1600" dirty="0">
                <a:solidFill>
                  <a:prstClr val="black"/>
                </a:solidFill>
                <a:cs typeface="Calibri"/>
              </a:rPr>
            </a:br>
            <a:endParaRPr lang="iu-Cans-CA" sz="1600" dirty="0">
              <a:solidFill>
                <a:prstClr val="black"/>
              </a:solidFill>
              <a:cs typeface="Calibri"/>
            </a:endParaRPr>
          </a:p>
          <a:p>
            <a:pPr marL="285750" indent="-285750"/>
            <a:r>
              <a:rPr lang="iu-Cans-CA" sz="1600" dirty="0">
                <a:solidFill>
                  <a:prstClr val="black"/>
                </a:solidFill>
                <a:cs typeface="Calibri"/>
              </a:rPr>
              <a:t>ᑭᕙᓕᕐᒥ ᐃᓄᐃᑦ ᑲᑐᔨᖃᑎᖐᖏᑦ ᐱᓕᕆᖃᑎᖃᖅᐳᒃ ᐊᑐᒐᐅᓂᐊᕐᓂᕋᖅᑐᓂᒃ ᐊᕿᒋᐊᓯᒪᔪᓂᒃ ᐊᖏᕈᑕᐅᔪᒥᒃ ᐃᒪᕐᒧᑦ ᐊᑭᓕᖅᑐᖅᑕᐅᓂᕐᒧᑦ ᒪᓕᑦᑐᓂᒃ ᐱᖁᔭᐅᓯᒪᔪᓂᒃ ᓄᓇᕗᑦ ᐊᖏᕈᑎᖏᓐᓂ ᐊᒻᒪᓪᓗ ᐱᓕᕆᐊᖃᖅᖢᑎᒃ ᑭᕙᓕᕐᒥ ᐃᓄᐃᑦ ᑲᑐᔨᖃᑎᒌᖏᑕ ᐃᓱᒫᓪᓗᑎᒋᔭᖏᓐᓂᒃ.</a:t>
            </a:r>
            <a:br>
              <a:rPr lang="en-US" sz="1600" dirty="0">
                <a:solidFill>
                  <a:prstClr val="black"/>
                </a:solidFill>
                <a:cs typeface="Calibri"/>
              </a:rPr>
            </a:br>
            <a:endParaRPr lang="iu-Cans-CA" sz="1600" dirty="0">
              <a:solidFill>
                <a:prstClr val="black"/>
              </a:solidFill>
              <a:cs typeface="Calibri"/>
            </a:endParaRPr>
          </a:p>
          <a:p>
            <a:pPr marL="285750" indent="-285750"/>
            <a:r>
              <a:rPr lang="iu-Cans-CA" sz="1600" dirty="0">
                <a:solidFill>
                  <a:prstClr val="black"/>
                </a:solidFill>
                <a:cs typeface="Calibri"/>
              </a:rPr>
              <a:t>ᑭᕙᓕᕐᒥ ᐃᓄᐃᑦ ᑲᑐᔨᖃᑎᒌᖏᑦ ᓂᕈᐅᒃᐳᑦ ᐊᖏᕈᑕᐅᓂᐊᖅᑐᖅ ᐱᐊᓂᖕᓂᐊᕐᓂᖓᓂᒃ ᐃᓄᖕᓂᒃ ᑲᑎᒪᖃᑎᖃᓚᐅᖏᓐᓂᖏᓐᓂᒃ.</a:t>
            </a:r>
            <a:endParaRPr lang="en-CA" sz="1900" kern="0" dirty="0">
              <a:solidFill>
                <a:prstClr val="black"/>
              </a:solidFill>
              <a:cs typeface="Calibri"/>
            </a:endParaRPr>
          </a:p>
          <a:p>
            <a:pPr marL="285750" indent="-285750"/>
            <a:endParaRPr lang="en-US" sz="1900" dirty="0">
              <a:solidFill>
                <a:prstClr val="black"/>
              </a:solidFill>
              <a:latin typeface="Calibri" panose="020F0502020204030204" pitchFamily="34" charset="0"/>
              <a:cs typeface="Calibri"/>
            </a:endParaRPr>
          </a:p>
          <a:p>
            <a:endParaRPr lang="en-CA" dirty="0"/>
          </a:p>
        </p:txBody>
      </p:sp>
    </p:spTree>
    <p:extLst>
      <p:ext uri="{BB962C8B-B14F-4D97-AF65-F5344CB8AC3E}">
        <p14:creationId xmlns:p14="http://schemas.microsoft.com/office/powerpoint/2010/main" val="2028237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2280"/>
            <a:ext cx="10515600" cy="1248182"/>
          </a:xfrm>
        </p:spPr>
        <p:txBody>
          <a:bodyPr>
            <a:normAutofit/>
          </a:bodyPr>
          <a:lstStyle/>
          <a:p>
            <a:pPr algn="ctr"/>
            <a:r>
              <a:rPr lang="en-CA" sz="2800" b="1" dirty="0">
                <a:latin typeface="+mn-lt"/>
              </a:rPr>
              <a:t>Security Management Agreement</a:t>
            </a:r>
            <a:br>
              <a:rPr lang="en-US" dirty="0"/>
            </a:br>
            <a:r>
              <a:rPr lang="iu-Cans-CA" sz="2800" b="1" dirty="0">
                <a:solidFill>
                  <a:prstClr val="black"/>
                </a:solidFill>
              </a:rPr>
              <a:t>ᐊᑕᕐᓇᑕᐃᓕᓂᕐᒧᑦ ᒥᐊᓂᖅᓯᓂᕐᒥᒃ ᐊᖏᕈᑦ</a:t>
            </a:r>
            <a:endParaRPr lang="en-CA" dirty="0"/>
          </a:p>
        </p:txBody>
      </p:sp>
      <p:sp>
        <p:nvSpPr>
          <p:cNvPr id="3" name="Content Placeholder 2"/>
          <p:cNvSpPr>
            <a:spLocks noGrp="1"/>
          </p:cNvSpPr>
          <p:nvPr>
            <p:ph sz="half" idx="1"/>
          </p:nvPr>
        </p:nvSpPr>
        <p:spPr>
          <a:xfrm>
            <a:off x="762000" y="1676020"/>
            <a:ext cx="5181600" cy="3181663"/>
          </a:xfrm>
        </p:spPr>
        <p:txBody>
          <a:bodyPr>
            <a:normAutofit/>
          </a:bodyPr>
          <a:lstStyle/>
          <a:p>
            <a:pPr marL="285750" indent="-285750"/>
            <a:r>
              <a:rPr lang="en-CA" sz="1700" dirty="0"/>
              <a:t>In order to ensure that there is adequate security posted to address any issues that arise relating to the Meliadine operations, amendments must be made to the Security Management Agreement.</a:t>
            </a:r>
          </a:p>
          <a:p>
            <a:pPr marL="285750" indent="-285750"/>
            <a:endParaRPr lang="en-CA" sz="1700" dirty="0">
              <a:solidFill>
                <a:schemeClr val="accent1"/>
              </a:solidFill>
            </a:endParaRPr>
          </a:p>
          <a:p>
            <a:endParaRPr lang="en-CA" sz="1700" dirty="0">
              <a:solidFill>
                <a:schemeClr val="accent1"/>
              </a:solidFill>
            </a:endParaRPr>
          </a:p>
          <a:p>
            <a:pPr marL="285750" indent="-285750"/>
            <a:r>
              <a:rPr lang="en-CA" sz="1700" dirty="0"/>
              <a:t>The KivIA is working with CIRNAC and the Proponent to finalize the necessary amendments to the Security Management Agreement and hopes to have the agreement finalized prior to the Public Hearing.</a:t>
            </a:r>
          </a:p>
          <a:p>
            <a:endParaRPr lang="en-CA" dirty="0"/>
          </a:p>
        </p:txBody>
      </p:sp>
      <p:pic>
        <p:nvPicPr>
          <p:cNvPr id="7" name="Content Placeholder 6"/>
          <p:cNvPicPr>
            <a:picLocks noGrp="1" noChangeAspect="1"/>
          </p:cNvPicPr>
          <p:nvPr>
            <p:ph sz="half" idx="2"/>
          </p:nvPr>
        </p:nvPicPr>
        <p:blipFill>
          <a:blip r:embed="rId2"/>
          <a:stretch>
            <a:fillRect/>
          </a:stretch>
        </p:blipFill>
        <p:spPr>
          <a:xfrm>
            <a:off x="11003177" y="5699660"/>
            <a:ext cx="1188823" cy="1158340"/>
          </a:xfrm>
          <a:prstGeom prst="rect">
            <a:avLst/>
          </a:prstGeom>
        </p:spPr>
      </p:pic>
      <p:sp>
        <p:nvSpPr>
          <p:cNvPr id="5" name="Content Placeholder 2">
            <a:extLst>
              <a:ext uri="{FF2B5EF4-FFF2-40B4-BE49-F238E27FC236}">
                <a16:creationId xmlns:a16="http://schemas.microsoft.com/office/drawing/2014/main" id="{8A795DC2-3C8C-4944-89C1-0973FE2D46A0}"/>
              </a:ext>
            </a:extLst>
          </p:cNvPr>
          <p:cNvSpPr txBox="1">
            <a:spLocks/>
          </p:cNvSpPr>
          <p:nvPr/>
        </p:nvSpPr>
        <p:spPr>
          <a:xfrm>
            <a:off x="5943600" y="1347073"/>
            <a:ext cx="6136547" cy="3711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1700"/>
          </a:p>
          <a:p>
            <a:r>
              <a:rPr lang="iu-Cans-CA" sz="1600"/>
              <a:t>ᑲᔪᓯᑎᑕᐅᓂᐊᖅᐸᑕ ᓈᒪᒃᑐᓂᒃ ᐊᑕᓇᖅᑕᐃᓕᔪᑎᓂᒃ ᓇᓗᓇᐃᔭᐃᓯᒪᔭᕆᐊᖃᖅᑐᑦ ᓈᒪᖏᓪᓕᐅᕈᑎᑦ ᓄᐃᓐᓇᔭᕐᓂᖅᐸᑕ ᐱᓕᕆᐊᖑᔪᓂᒃ ᑕᓯᔪᐊᑉ ᐅᔭᕋᑕᕆᐊᕕᖓᓂ, ᐊᕿᒋᐊᕐᕈᑎᒃ ᓇᓪᓗᓇᐃᔭᒐᐅᔭᕆᐊᖃᖅᑐᑦ ᐊᑕᓇᖅᑕᐃᓪᓕᓂᕐᒧᑦ ᒥᐊᓂᖅᓯᓂᕐᒧᑦ ᐊᖏᕈᑕᐅᔪᓐᓄᒃ.</a:t>
            </a:r>
          </a:p>
          <a:p>
            <a:pPr marL="0" indent="0">
              <a:buFont typeface="Arial" panose="020B0604020202020204" pitchFamily="34" charset="0"/>
              <a:buNone/>
            </a:pPr>
            <a:endParaRPr lang="iu-Cans-CA" sz="1600"/>
          </a:p>
          <a:p>
            <a:r>
              <a:rPr lang="iu-Cans-CA" sz="1600"/>
              <a:t>ᑭᕙᓕᖅ ᐃᓄᐃᑦ ᑲᑐᔨᖃᑎᒌᖏᑦ ᐱᓕᕆᖃᑎᖃᕐᓗᑎᒃ ᐊᑐᒐᐅᓂᐊᖅᑐᓂᒃ ᐋᕿᒃᓱᐃᔪᒥᒃ ᐱᐊᓂᒋᐊᕐᓗᒍ ᐋᕿᒋᐊᕈᑎᒃ ᐊᑕᓇᖅᑕᐃᓪᓕᓂᕐᒧᑦ ᒥᐊᓂᖅᓯᓂᐅᑉ ᐊᖏᕈᑎᐅᔪᓂᒃ ᐊᒻᒪᓪᓗ ᓂᕆᐅᒃᐳᑦ ᐊᖏᕈᑕᐅᓂᐊᖅ ᐱᐊᓂᒃᓯᒪᔪᒪᑉᓗᒍᒃ ᐃᓄᓗᒃᑖᓂᒃ ᑲᑎᖃᑎᖃᖄᑎᓐᓇᒋᑦ.</a:t>
            </a:r>
            <a:endParaRPr lang="en-CA" sz="1600" dirty="0"/>
          </a:p>
        </p:txBody>
      </p:sp>
    </p:spTree>
    <p:extLst>
      <p:ext uri="{BB962C8B-B14F-4D97-AF65-F5344CB8AC3E}">
        <p14:creationId xmlns:p14="http://schemas.microsoft.com/office/powerpoint/2010/main" val="2538890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2431</Words>
  <Application>Microsoft Office PowerPoint</Application>
  <PresentationFormat>Widescreen</PresentationFormat>
  <Paragraphs>229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Euphemia</vt:lpstr>
      <vt:lpstr>Gadugi</vt:lpstr>
      <vt:lpstr>Wingdings</vt:lpstr>
      <vt:lpstr>Office Theme</vt:lpstr>
      <vt:lpstr>NWB Water Licence 2AM-MEL1631 Amendment of the Meliadine Extension Proposal  Final Presentation of Meliadine Extension Proposal  Water Licence Amendment  </vt:lpstr>
      <vt:lpstr>Our Mandate and Objectives ᑐᕌᖓᕗᑦ ᐊᒻᒪᓪᓗ ᐱᓕᕆᐊᕆᔪᒪᔭᕗᑦ</vt:lpstr>
      <vt:lpstr>Our Mandate and Objectives ᑐᕌᖓᕗᑦ ᐊᒻᒪᓪᓗ ᐱᓕᕆᐊᕆᔪᒪᔭᕗᑦ</vt:lpstr>
      <vt:lpstr>NWB Water Licence 2AM-MEL1631 Amendment of the Meliadine Project ᓄᓇᕗᒥ ᐃᒻᒪᓕᕆᔨᑯᑦ ᑲᑎᒪᔨᖏᑦ 2AM-MEL1631 ᐋᕿᒋᐊᕈᑦ ᒥᓚᑏᓐ  ᐊᖏᒡᓕᒋᐊᕈᒪᓂᖓᓂᒃ ᑐᒃᓯᕋᕈᑦ </vt:lpstr>
      <vt:lpstr>Information Requests ,Technical Comments, Final Written Comments, Water Licence Framework Comments ᖃᐅᔨᒪᔪᑎᒃᓴᓂᒃ ᑐᒃᓯᕋᐅᑎᑦ, ᐱᓕᕆᔪᑎᒃ ᐅᖃᐅᓯᐅᔪᑦ, ᑭᖑᓪᓕᕐᒥᒃ ᑎᑎᖃᖅᑕᐅᓯᒪᔪᑦ ᐅᖃᐅᓯᐅᔪᑦ, ᐃᒪᕐᒧᑦ ᐊᑐᕐᓂᕐᒥᒃ ᐱᔪᖕᓇᐅᑎᐅᑉ ᐋᕿᒃᓯᒪᓂᖓᑕ ᐅᖃᐅᓯᐅᓂᖏᑦ</vt:lpstr>
      <vt:lpstr>Proponent Commitments ᐊᑐᒐᐅᓂᐊᕐᓂᕋᖅᑐᑦ ᐱᓕᕆᐊᖑᓂᐊᕐᓗᑎᒃ</vt:lpstr>
      <vt:lpstr>Outstanding Comments ᐅᖃᐅᓯᐅᓯᒪᔪᑦ ᐱᓕᕆᐊᕆᔭᕆᐊᓕᑦ ᓱᓕ</vt:lpstr>
      <vt:lpstr>Water Compensation Agreement  ᐃᒪᕐᒧᑦ ᐊᑎᓕᖅᑕᐅᓂᕐᒧᑦ ᐊᖏᕈᑕᐅᓯᒪᔪᖅ  </vt:lpstr>
      <vt:lpstr>Security Management Agreement ᐊᑕᕐᓇᑕᐃᓕᓂᕐᒧᑦ ᒥᐊᓂᖅᓯᓂᕐᒥᒃ ᐊᖏᕈᑦ</vt:lpstr>
      <vt:lpstr>AEMP Reference Areas ᐃᒪᕐᒥᐅᑕᕐᓂᒃ ᖃᐅᔨᓴᓂᕐᒧᑦ ᐊᕿᑕᐅᓯᒪᔪᑉ ᓇᓪᓗᓇᐃᖅᓯᒪᔭᖏᑦ </vt:lpstr>
      <vt:lpstr>Lake B7 Remediation ᑕᓯᐅᑉ B7 ᐊᕆᒋᐊᖅᑕᐅᓐᓂᖓ  </vt:lpstr>
      <vt:lpstr>Saline Groundwater Isolation ᑕᕆᐅᓕᐅᑉ ᓄᓇᒥ ᐊᒻᒪᐅᑉ ᐃᓛᑯᖅᑎᑕᐅᓂᖓ </vt:lpstr>
      <vt:lpstr> Draft Water Licence Framework Comments ᐊᕿᒃᓱᑕᐅᕙᓪᓕᐊᔪᒃ ᐅᖃᐅᓯᐅᔪᒃ ᖃᓄᐃᓐᓂᐊᕐᒪᖔᑦ ᐃᒪᕐᒥᒃ ᐊᑐᕐᓂᕐᒥᒃ ᐱᔪᖕᓇᐅᑎᐅᑉ </vt:lpstr>
      <vt:lpstr>Draft Water Licence Framework ᐊᕿᒃᓱᑕᐅᕙᓪᓕᐊᔪᒃ ᐅᖃᐅᓯᐅᔪᒃ ᖃᓄᐃᓐᓂᐊᕐᒪᖔᑦ ᐃᒪᕐᒥᒃ ᐊᑐᕐᓂᕐᒥᒃ ᐱᔪᖕᓇᐅᑎᐅᑉ</vt:lpstr>
      <vt:lpstr>Draft Water Licence Framework ᐊᕿᒃᓱᑕᐅᕙᓪᓕᐊᔪᒃ ᐅᖃᐅᓯᐅᔪᒃ ᖃᓄᐃᓐᓂᐊᕐᒪᖔᑦ ᐃᒪᕐᒥᒃ ᐊᑐᕐᓂᕐᒥᒃ ᐱᔪᖕᓇᐅᑎᐅᑉ </vt:lpstr>
      <vt:lpstr>Conclusion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NWB Water Licence 2AM-MEL1631 Amendment of the Meliadine Extension Proposal  Final Presentation of Meliadine Extension Proposal  Water Licence Amendment</dc:title>
  <dc:creator>Luis Manzo</dc:creator>
  <cp:lastModifiedBy>Richard Dwyer</cp:lastModifiedBy>
  <cp:revision>20</cp:revision>
  <dcterms:created xsi:type="dcterms:W3CDTF">2024-08-21T18:50:41Z</dcterms:created>
  <dcterms:modified xsi:type="dcterms:W3CDTF">2024-08-30T20:30:59Z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WDocID">
    <vt:lpwstr>7759024</vt:lpwstr>
  </property>
  <property fmtid="{D5CDD505-2E9C-101B-9397-08002B2CF9AE}" pid="3" name="CWVersion">
    <vt:lpwstr>0.1</vt:lpwstr>
  </property>
</Properties>
</file>