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2"/>
  </p:notesMasterIdLst>
  <p:handoutMasterIdLst>
    <p:handoutMasterId r:id="rId23"/>
  </p:handoutMasterIdLst>
  <p:sldIdLst>
    <p:sldId id="256" r:id="rId2"/>
    <p:sldId id="319" r:id="rId3"/>
    <p:sldId id="298" r:id="rId4"/>
    <p:sldId id="292" r:id="rId5"/>
    <p:sldId id="258" r:id="rId6"/>
    <p:sldId id="259" r:id="rId7"/>
    <p:sldId id="339" r:id="rId8"/>
    <p:sldId id="283" r:id="rId9"/>
    <p:sldId id="336" r:id="rId10"/>
    <p:sldId id="337" r:id="rId11"/>
    <p:sldId id="282" r:id="rId12"/>
    <p:sldId id="329" r:id="rId13"/>
    <p:sldId id="338" r:id="rId14"/>
    <p:sldId id="332" r:id="rId15"/>
    <p:sldId id="280" r:id="rId16"/>
    <p:sldId id="308" r:id="rId17"/>
    <p:sldId id="314" r:id="rId18"/>
    <p:sldId id="307" r:id="rId19"/>
    <p:sldId id="311" r:id="rId20"/>
    <p:sldId id="31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0A647D"/>
    <a:srgbClr val="FAFDD3"/>
    <a:srgbClr val="C9E7A7"/>
    <a:srgbClr val="E2F5FA"/>
    <a:srgbClr val="D5F0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72" autoAdjust="0"/>
    <p:restoredTop sz="89429" autoAdjust="0"/>
  </p:normalViewPr>
  <p:slideViewPr>
    <p:cSldViewPr>
      <p:cViewPr varScale="1">
        <p:scale>
          <a:sx n="103" d="100"/>
          <a:sy n="103" d="100"/>
        </p:scale>
        <p:origin x="196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69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C65EFF-95BB-415C-B0A4-A6367933A772}" type="datetimeFigureOut">
              <a:rPr lang="en-CA" smtClean="0"/>
              <a:t>2021-03-24</a:t>
            </a:fld>
            <a:endParaRPr lang="en-CA"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CA"/>
              <a:t>2AM-WTP---- NWB Public Hearing </a:t>
            </a:r>
            <a:endParaRPr lang="en-CA"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92D3000-3A5E-4A86-8F4B-BAC295742059}" type="slidenum">
              <a:rPr lang="en-CA" smtClean="0"/>
              <a:t>‹#›</a:t>
            </a:fld>
            <a:endParaRPr lang="en-CA" dirty="0"/>
          </a:p>
        </p:txBody>
      </p:sp>
    </p:spTree>
    <p:extLst>
      <p:ext uri="{BB962C8B-B14F-4D97-AF65-F5344CB8AC3E}">
        <p14:creationId xmlns:p14="http://schemas.microsoft.com/office/powerpoint/2010/main" val="254519590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AE28D9-46A8-4AB4-9189-1D060735CBBC}" type="datetimeFigureOut">
              <a:rPr lang="en-CA" smtClean="0"/>
              <a:t>2021-03-24</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CA"/>
              <a:t>2AM-WTP---- NWB Public Hearing </a:t>
            </a:r>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5FFB53-840E-44D0-8DD2-A1BBDE0D75A3}" type="slidenum">
              <a:rPr lang="en-CA" smtClean="0"/>
              <a:t>‹#›</a:t>
            </a:fld>
            <a:endParaRPr lang="en-CA" dirty="0"/>
          </a:p>
        </p:txBody>
      </p:sp>
    </p:spTree>
    <p:extLst>
      <p:ext uri="{BB962C8B-B14F-4D97-AF65-F5344CB8AC3E}">
        <p14:creationId xmlns:p14="http://schemas.microsoft.com/office/powerpoint/2010/main" val="229631646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15FFB53-840E-44D0-8DD2-A1BBDE0D75A3}" type="slidenum">
              <a:rPr lang="en-CA" smtClean="0"/>
              <a:t>1</a:t>
            </a:fld>
            <a:endParaRPr lang="en-CA" dirty="0"/>
          </a:p>
        </p:txBody>
      </p:sp>
      <p:sp>
        <p:nvSpPr>
          <p:cNvPr id="5" name="Footer Placeholder 4"/>
          <p:cNvSpPr>
            <a:spLocks noGrp="1"/>
          </p:cNvSpPr>
          <p:nvPr>
            <p:ph type="ftr" sz="quarter" idx="11"/>
          </p:nvPr>
        </p:nvSpPr>
        <p:spPr/>
        <p:txBody>
          <a:bodyPr/>
          <a:lstStyle/>
          <a:p>
            <a:r>
              <a:rPr lang="en-CA"/>
              <a:t>2AM-WTP---- NWB Public Hearing </a:t>
            </a:r>
            <a:endParaRPr lang="en-CA" dirty="0"/>
          </a:p>
        </p:txBody>
      </p:sp>
    </p:spTree>
    <p:extLst>
      <p:ext uri="{BB962C8B-B14F-4D97-AF65-F5344CB8AC3E}">
        <p14:creationId xmlns:p14="http://schemas.microsoft.com/office/powerpoint/2010/main" val="3938063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2AM-WTP---- NWB Public Hearing </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11</a:t>
            </a:fld>
            <a:endParaRPr lang="en-CA" dirty="0"/>
          </a:p>
        </p:txBody>
      </p:sp>
    </p:spTree>
    <p:extLst>
      <p:ext uri="{BB962C8B-B14F-4D97-AF65-F5344CB8AC3E}">
        <p14:creationId xmlns:p14="http://schemas.microsoft.com/office/powerpoint/2010/main" val="1433088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2AM-WTP---- NWB Public Hearing </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15</a:t>
            </a:fld>
            <a:endParaRPr lang="en-CA" dirty="0"/>
          </a:p>
        </p:txBody>
      </p:sp>
    </p:spTree>
    <p:extLst>
      <p:ext uri="{BB962C8B-B14F-4D97-AF65-F5344CB8AC3E}">
        <p14:creationId xmlns:p14="http://schemas.microsoft.com/office/powerpoint/2010/main" val="1597089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2AM-WTP---- NWB Public Hearing </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19</a:t>
            </a:fld>
            <a:endParaRPr lang="en-CA" dirty="0"/>
          </a:p>
        </p:txBody>
      </p:sp>
    </p:spTree>
    <p:extLst>
      <p:ext uri="{BB962C8B-B14F-4D97-AF65-F5344CB8AC3E}">
        <p14:creationId xmlns:p14="http://schemas.microsoft.com/office/powerpoint/2010/main" val="3164787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lvl1pPr>
              <a:defRPr/>
            </a:lvl1pPr>
          </a:lstStyle>
          <a:p>
            <a:fld id="{9353726C-6682-44F0-BFB8-A32CDEBC3F46}" type="datetime1">
              <a:rPr lang="en-CA" smtClean="0"/>
              <a:t>2021-03-24</a:t>
            </a:fld>
            <a:endParaRPr lang="en-CA" dirty="0"/>
          </a:p>
        </p:txBody>
      </p:sp>
      <p:sp>
        <p:nvSpPr>
          <p:cNvPr id="19" name="Footer Placeholder 18"/>
          <p:cNvSpPr>
            <a:spLocks noGrp="1"/>
          </p:cNvSpPr>
          <p:nvPr>
            <p:ph type="ftr" sz="quarter" idx="11"/>
          </p:nvPr>
        </p:nvSpPr>
        <p:spPr>
          <a:xfrm>
            <a:off x="2627784" y="6237312"/>
            <a:ext cx="4065240" cy="365125"/>
          </a:xfrm>
        </p:spPr>
        <p:txBody>
          <a:bodyPr/>
          <a:lstStyle/>
          <a:p>
            <a:r>
              <a:rPr lang="en-CA" dirty="0"/>
              <a:t>Licence 2AM-MEA0815  Renewal Application  Technical Meeting/Prehearing Conference</a:t>
            </a:r>
          </a:p>
        </p:txBody>
      </p:sp>
      <p:sp>
        <p:nvSpPr>
          <p:cNvPr id="27" name="Slide Number Placeholder 26"/>
          <p:cNvSpPr>
            <a:spLocks noGrp="1"/>
          </p:cNvSpPr>
          <p:nvPr>
            <p:ph type="sldNum" sz="quarter" idx="12"/>
          </p:nvPr>
        </p:nvSpPr>
        <p:spPr/>
        <p:txBody>
          <a:bodyPr/>
          <a:lstStyle/>
          <a:p>
            <a:fld id="{7743DBDE-EEB0-4B35-80BE-167CFC5089B8}" type="slidenum">
              <a:rPr lang="en-CA" smtClean="0"/>
              <a:t>‹#›</a:t>
            </a:fld>
            <a:endParaRPr lang="en-CA"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0BE0D5C-A379-4B7C-A48C-D60D26905627}" type="datetime1">
              <a:rPr lang="en-CA" smtClean="0"/>
              <a:t>2021-03-24</a:t>
            </a:fld>
            <a:endParaRPr lang="en-CA" dirty="0"/>
          </a:p>
        </p:txBody>
      </p:sp>
      <p:sp>
        <p:nvSpPr>
          <p:cNvPr id="5" name="Footer Placeholder 4"/>
          <p:cNvSpPr>
            <a:spLocks noGrp="1"/>
          </p:cNvSpPr>
          <p:nvPr>
            <p:ph type="ftr" sz="quarter" idx="11"/>
          </p:nvPr>
        </p:nvSpPr>
        <p:spPr/>
        <p:txBody>
          <a:bodyPr/>
          <a:lstStyle/>
          <a:p>
            <a:r>
              <a:rPr lang="en-CA" dirty="0"/>
              <a:t>Licence 2AM-MEA0815  Renewal Application  Technical Meeting/Prehearing Conference</a:t>
            </a:r>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8E8CF25-ABD0-4EEC-B882-257C128006AE}" type="datetime1">
              <a:rPr lang="en-CA" smtClean="0"/>
              <a:t>2021-03-24</a:t>
            </a:fld>
            <a:endParaRPr lang="en-CA" dirty="0"/>
          </a:p>
        </p:txBody>
      </p:sp>
      <p:sp>
        <p:nvSpPr>
          <p:cNvPr id="5" name="Footer Placeholder 4"/>
          <p:cNvSpPr>
            <a:spLocks noGrp="1"/>
          </p:cNvSpPr>
          <p:nvPr>
            <p:ph type="ftr" sz="quarter" idx="11"/>
          </p:nvPr>
        </p:nvSpPr>
        <p:spPr/>
        <p:txBody>
          <a:bodyPr/>
          <a:lstStyle/>
          <a:p>
            <a:r>
              <a:rPr lang="en-CA" dirty="0"/>
              <a:t>Licence 2AM-MEA0815  Renewal Application  Technical Meeting/Prehearing Conference</a:t>
            </a:r>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4428" y="476672"/>
            <a:ext cx="8229600" cy="1143000"/>
          </a:xfrm>
        </p:spPr>
        <p:txBody>
          <a:bodyPr/>
          <a:lstStyle/>
          <a:p>
            <a:r>
              <a:rPr kumimoji="0" lang="en-US"/>
              <a:t>Click to edit Master title style</a:t>
            </a:r>
          </a:p>
        </p:txBody>
      </p:sp>
      <p:sp>
        <p:nvSpPr>
          <p:cNvPr id="3" name="Content Placeholder 2"/>
          <p:cNvSpPr>
            <a:spLocks noGrp="1"/>
          </p:cNvSpPr>
          <p:nvPr>
            <p:ph idx="1"/>
          </p:nvPr>
        </p:nvSpPr>
        <p:spPr>
          <a:xfrm>
            <a:off x="417045" y="1988840"/>
            <a:ext cx="8229600" cy="43891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2BA2B4-DED9-4EA4-BC2E-094C60A1A013}" type="datetime1">
              <a:rPr lang="en-CA" smtClean="0"/>
              <a:t>2021-03-24</a:t>
            </a:fld>
            <a:endParaRPr lang="en-CA" dirty="0"/>
          </a:p>
        </p:txBody>
      </p:sp>
      <p:sp>
        <p:nvSpPr>
          <p:cNvPr id="5" name="Footer Placeholder 4"/>
          <p:cNvSpPr>
            <a:spLocks noGrp="1"/>
          </p:cNvSpPr>
          <p:nvPr>
            <p:ph type="ftr" sz="quarter" idx="11"/>
          </p:nvPr>
        </p:nvSpPr>
        <p:spPr>
          <a:xfrm>
            <a:off x="2771800" y="6237312"/>
            <a:ext cx="3849216" cy="365125"/>
          </a:xfrm>
        </p:spPr>
        <p:txBody>
          <a:bodyPr/>
          <a:lstStyle/>
          <a:p>
            <a:r>
              <a:rPr lang="en-CA" dirty="0"/>
              <a:t>Licence 2AM-MEA0815  Renewal Application  Technical Meeting/Prehearing Conference</a:t>
            </a:r>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6304C65-13EB-4E7E-8586-18AAD49B8F8B}" type="datetime1">
              <a:rPr lang="en-CA" smtClean="0"/>
              <a:t>2021-03-24</a:t>
            </a:fld>
            <a:endParaRPr lang="en-CA" dirty="0"/>
          </a:p>
        </p:txBody>
      </p:sp>
      <p:sp>
        <p:nvSpPr>
          <p:cNvPr id="5" name="Footer Placeholder 4"/>
          <p:cNvSpPr>
            <a:spLocks noGrp="1"/>
          </p:cNvSpPr>
          <p:nvPr>
            <p:ph type="ftr" sz="quarter" idx="11"/>
          </p:nvPr>
        </p:nvSpPr>
        <p:spPr/>
        <p:txBody>
          <a:bodyPr/>
          <a:lstStyle/>
          <a:p>
            <a:r>
              <a:rPr lang="en-CA" dirty="0"/>
              <a:t>Licence 2AM-MEA0815  Renewal Application  Technical Meeting/Prehearing Conference</a:t>
            </a:r>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E7FC7E7-B2A5-4366-B979-5C27AF4DA0D0}" type="datetime1">
              <a:rPr lang="en-CA" smtClean="0"/>
              <a:t>2021-03-24</a:t>
            </a:fld>
            <a:endParaRPr lang="en-CA" dirty="0"/>
          </a:p>
        </p:txBody>
      </p:sp>
      <p:sp>
        <p:nvSpPr>
          <p:cNvPr id="6" name="Footer Placeholder 5"/>
          <p:cNvSpPr>
            <a:spLocks noGrp="1"/>
          </p:cNvSpPr>
          <p:nvPr>
            <p:ph type="ftr" sz="quarter" idx="11"/>
          </p:nvPr>
        </p:nvSpPr>
        <p:spPr/>
        <p:txBody>
          <a:bodyPr/>
          <a:lstStyle/>
          <a:p>
            <a:r>
              <a:rPr lang="en-CA" dirty="0"/>
              <a:t>Licence 2AM-MEA0815  Renewal Application  Technical Meeting/Prehearing Conference</a:t>
            </a:r>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7888FB8-9032-4A3C-BA3C-9C8D9202FCC5}" type="datetime1">
              <a:rPr lang="en-CA" smtClean="0"/>
              <a:t>2021-03-24</a:t>
            </a:fld>
            <a:endParaRPr lang="en-CA" dirty="0"/>
          </a:p>
        </p:txBody>
      </p:sp>
      <p:sp>
        <p:nvSpPr>
          <p:cNvPr id="8" name="Footer Placeholder 7"/>
          <p:cNvSpPr>
            <a:spLocks noGrp="1"/>
          </p:cNvSpPr>
          <p:nvPr>
            <p:ph type="ftr" sz="quarter" idx="11"/>
          </p:nvPr>
        </p:nvSpPr>
        <p:spPr/>
        <p:txBody>
          <a:bodyPr/>
          <a:lstStyle/>
          <a:p>
            <a:r>
              <a:rPr lang="en-CA" dirty="0"/>
              <a:t>Licence 2AM-MEA0815  Renewal Application  Technical Meeting/Prehearing Conference</a:t>
            </a:r>
          </a:p>
        </p:txBody>
      </p:sp>
      <p:sp>
        <p:nvSpPr>
          <p:cNvPr id="9" name="Slide Number Placeholder 8"/>
          <p:cNvSpPr>
            <a:spLocks noGrp="1"/>
          </p:cNvSpPr>
          <p:nvPr>
            <p:ph type="sldNum" sz="quarter" idx="12"/>
          </p:nvPr>
        </p:nvSpPr>
        <p:spPr/>
        <p:txBody>
          <a:bodyPr/>
          <a:lstStyle/>
          <a:p>
            <a:fld id="{7743DBDE-EEB0-4B35-80BE-167CFC5089B8}" type="slidenum">
              <a:rPr lang="en-CA" smtClean="0"/>
              <a:t>‹#›</a:t>
            </a:fld>
            <a:endParaRPr lang="en-CA" dirty="0"/>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A6DDF6E9-BC8A-465C-9A9F-B9157CC1EA02}" type="datetime1">
              <a:rPr lang="en-CA" smtClean="0"/>
              <a:t>2021-03-24</a:t>
            </a:fld>
            <a:endParaRPr lang="en-CA" dirty="0"/>
          </a:p>
        </p:txBody>
      </p:sp>
      <p:sp>
        <p:nvSpPr>
          <p:cNvPr id="4" name="Footer Placeholder 3"/>
          <p:cNvSpPr>
            <a:spLocks noGrp="1"/>
          </p:cNvSpPr>
          <p:nvPr>
            <p:ph type="ftr" sz="quarter" idx="11"/>
          </p:nvPr>
        </p:nvSpPr>
        <p:spPr/>
        <p:txBody>
          <a:bodyPr/>
          <a:lstStyle/>
          <a:p>
            <a:r>
              <a:rPr lang="en-CA" dirty="0"/>
              <a:t>Licence 2AM-MEA0815  Renewal Application  Technical Meeting/Prehearing Conference</a:t>
            </a:r>
          </a:p>
        </p:txBody>
      </p:sp>
      <p:sp>
        <p:nvSpPr>
          <p:cNvPr id="5" name="Slide Number Placeholder 4"/>
          <p:cNvSpPr>
            <a:spLocks noGrp="1"/>
          </p:cNvSpPr>
          <p:nvPr>
            <p:ph type="sldNum" sz="quarter" idx="12"/>
          </p:nvPr>
        </p:nvSpPr>
        <p:spPr/>
        <p:txBody>
          <a:bodyPr/>
          <a:lstStyle/>
          <a:p>
            <a:fld id="{7743DBDE-EEB0-4B35-80BE-167CFC5089B8}" type="slidenum">
              <a:rPr lang="en-CA" smtClean="0"/>
              <a:t>‹#›</a:t>
            </a:fld>
            <a:endParaRPr lang="en-CA" dirty="0"/>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7C0EA2-0CE2-43A2-9143-4D709D2BFD59}" type="datetime1">
              <a:rPr lang="en-CA" smtClean="0"/>
              <a:t>2021-03-24</a:t>
            </a:fld>
            <a:endParaRPr lang="en-CA" dirty="0"/>
          </a:p>
        </p:txBody>
      </p:sp>
      <p:sp>
        <p:nvSpPr>
          <p:cNvPr id="3" name="Footer Placeholder 2"/>
          <p:cNvSpPr>
            <a:spLocks noGrp="1"/>
          </p:cNvSpPr>
          <p:nvPr>
            <p:ph type="ftr" sz="quarter" idx="11"/>
          </p:nvPr>
        </p:nvSpPr>
        <p:spPr/>
        <p:txBody>
          <a:bodyPr/>
          <a:lstStyle/>
          <a:p>
            <a:r>
              <a:rPr lang="en-CA" dirty="0"/>
              <a:t>Licence 2AM-MEA0815  Renewal Application  Technical Meeting/Prehearing Conference</a:t>
            </a:r>
          </a:p>
        </p:txBody>
      </p:sp>
      <p:sp>
        <p:nvSpPr>
          <p:cNvPr id="4" name="Slide Number Placeholder 3"/>
          <p:cNvSpPr>
            <a:spLocks noGrp="1"/>
          </p:cNvSpPr>
          <p:nvPr>
            <p:ph type="sldNum" sz="quarter" idx="12"/>
          </p:nvPr>
        </p:nvSpPr>
        <p:spPr/>
        <p:txBody>
          <a:bodyPr/>
          <a:lstStyle/>
          <a:p>
            <a:fld id="{7743DBDE-EEB0-4B35-80BE-167CFC5089B8}" type="slidenum">
              <a:rPr lang="en-CA" smtClean="0"/>
              <a:t>‹#›</a:t>
            </a:fld>
            <a:endParaRPr lang="en-CA" dirty="0"/>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75A74D5-180C-4667-8C8C-08744D527DD5}" type="datetime1">
              <a:rPr lang="en-CA" smtClean="0"/>
              <a:t>2021-03-24</a:t>
            </a:fld>
            <a:endParaRPr lang="en-CA" dirty="0"/>
          </a:p>
        </p:txBody>
      </p:sp>
      <p:sp>
        <p:nvSpPr>
          <p:cNvPr id="6" name="Footer Placeholder 5"/>
          <p:cNvSpPr>
            <a:spLocks noGrp="1"/>
          </p:cNvSpPr>
          <p:nvPr>
            <p:ph type="ftr" sz="quarter" idx="11"/>
          </p:nvPr>
        </p:nvSpPr>
        <p:spPr/>
        <p:txBody>
          <a:bodyPr/>
          <a:lstStyle/>
          <a:p>
            <a:r>
              <a:rPr lang="en-CA" dirty="0"/>
              <a:t>Licence 2AM-MEA0815  Renewal Application  Technical Meeting/Prehearing Conference</a:t>
            </a:r>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7EA5F7B-8A0C-4B4A-988D-A2A607627BC0}" type="datetime1">
              <a:rPr lang="en-CA" smtClean="0"/>
              <a:t>2021-03-24</a:t>
            </a:fld>
            <a:endParaRPr lang="en-CA" dirty="0"/>
          </a:p>
        </p:txBody>
      </p:sp>
      <p:sp>
        <p:nvSpPr>
          <p:cNvPr id="6" name="Footer Placeholder 5"/>
          <p:cNvSpPr>
            <a:spLocks noGrp="1"/>
          </p:cNvSpPr>
          <p:nvPr>
            <p:ph type="ftr" sz="quarter" idx="11"/>
          </p:nvPr>
        </p:nvSpPr>
        <p:spPr/>
        <p:txBody>
          <a:bodyPr/>
          <a:lstStyle/>
          <a:p>
            <a:r>
              <a:rPr lang="en-CA" dirty="0"/>
              <a:t>Licence 2AM-MEA0815  Renewal Application  Technical Meeting/Prehearing Conference</a:t>
            </a:r>
          </a:p>
        </p:txBody>
      </p:sp>
      <p:sp>
        <p:nvSpPr>
          <p:cNvPr id="7" name="Slide Number Placeholder 6"/>
          <p:cNvSpPr>
            <a:spLocks noGrp="1"/>
          </p:cNvSpPr>
          <p:nvPr>
            <p:ph type="sldNum" sz="quarter" idx="12"/>
          </p:nvPr>
        </p:nvSpPr>
        <p:spPr>
          <a:xfrm>
            <a:off x="8077200" y="6356350"/>
            <a:ext cx="609600" cy="365125"/>
          </a:xfrm>
        </p:spPr>
        <p:txBody>
          <a:bodyPr/>
          <a:lstStyle/>
          <a:p>
            <a:fld id="{7743DBDE-EEB0-4B35-80BE-167CFC5089B8}" type="slidenum">
              <a:rPr lang="en-CA" smtClean="0"/>
              <a:t>‹#›</a:t>
            </a:fld>
            <a:endParaRPr lang="en-CA"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pic>
        <p:nvPicPr>
          <p:cNvPr id="1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dirty="0"/>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2D4D669-3391-4D0B-9372-CD5043A76EBC}" type="datetime1">
              <a:rPr lang="en-CA" smtClean="0"/>
              <a:t>2021-03-24</a:t>
            </a:fld>
            <a:endParaRPr lang="en-CA" dirty="0"/>
          </a:p>
        </p:txBody>
      </p:sp>
      <p:sp>
        <p:nvSpPr>
          <p:cNvPr id="22" name="Footer Placeholder 21"/>
          <p:cNvSpPr>
            <a:spLocks noGrp="1"/>
          </p:cNvSpPr>
          <p:nvPr>
            <p:ph type="ftr" sz="quarter" idx="3"/>
          </p:nvPr>
        </p:nvSpPr>
        <p:spPr>
          <a:xfrm>
            <a:off x="2897224" y="6309320"/>
            <a:ext cx="3865525"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CA" dirty="0"/>
              <a:t>Licence 2AM-MEA0815  Renewal Application  Technical Meeting/Prehearing Conference</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43DBDE-EEB0-4B35-80BE-167CFC5089B8}" type="slidenum">
              <a:rPr lang="en-CA" smtClean="0"/>
              <a:t>‹#›</a:t>
            </a:fld>
            <a:endParaRPr lang="en-CA"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pic>
        <p:nvPicPr>
          <p:cNvPr id="14"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0863" y="0"/>
            <a:ext cx="806001" cy="759411"/>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ftp://ftp.nwb-oen.ca/"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stephanie.autut@nwb-oen.ca" TargetMode="External"/><Relationship Id="rId7" Type="http://schemas.openxmlformats.org/officeDocument/2006/relationships/hyperlink" Target="mailto:sergey.kuflevskiy@nwb-oen.c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mailto:richard.dwyer@nwb-oen.ca" TargetMode="External"/><Relationship Id="rId5" Type="http://schemas.openxmlformats.org/officeDocument/2006/relationships/hyperlink" Target="mailto:ben.kogvik@nwb-oen.ca" TargetMode="External"/><Relationship Id="rId4" Type="http://schemas.openxmlformats.org/officeDocument/2006/relationships/hyperlink" Target="mailto:karen.kharatyan@nwb-oen.c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743DBDE-EEB0-4B35-80BE-167CFC5089B8}" type="slidenum">
              <a:rPr lang="en-CA" smtClean="0"/>
              <a:t>1</a:t>
            </a:fld>
            <a:endParaRPr lang="en-CA" dirty="0"/>
          </a:p>
        </p:txBody>
      </p:sp>
      <p:sp>
        <p:nvSpPr>
          <p:cNvPr id="2"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graphicFrame>
        <p:nvGraphicFramePr>
          <p:cNvPr id="10" name="Table 9"/>
          <p:cNvGraphicFramePr>
            <a:graphicFrameLocks noGrp="1"/>
          </p:cNvGraphicFramePr>
          <p:nvPr>
            <p:extLst>
              <p:ext uri="{D42A27DB-BD31-4B8C-83A1-F6EECF244321}">
                <p14:modId xmlns:p14="http://schemas.microsoft.com/office/powerpoint/2010/main" val="3056452173"/>
              </p:ext>
            </p:extLst>
          </p:nvPr>
        </p:nvGraphicFramePr>
        <p:xfrm>
          <a:off x="1115616" y="881216"/>
          <a:ext cx="6856381" cy="5428104"/>
        </p:xfrm>
        <a:graphic>
          <a:graphicData uri="http://schemas.openxmlformats.org/drawingml/2006/table">
            <a:tbl>
              <a:tblPr firstRow="1" bandRow="1">
                <a:tableStyleId>{5C22544A-7EE6-4342-B048-85BDC9FD1C3A}</a:tableStyleId>
              </a:tblPr>
              <a:tblGrid>
                <a:gridCol w="3784255">
                  <a:extLst>
                    <a:ext uri="{9D8B030D-6E8A-4147-A177-3AD203B41FA5}">
                      <a16:colId xmlns:a16="http://schemas.microsoft.com/office/drawing/2014/main" val="20000"/>
                    </a:ext>
                  </a:extLst>
                </a:gridCol>
                <a:gridCol w="3072126">
                  <a:extLst>
                    <a:ext uri="{9D8B030D-6E8A-4147-A177-3AD203B41FA5}">
                      <a16:colId xmlns:a16="http://schemas.microsoft.com/office/drawing/2014/main" val="20001"/>
                    </a:ext>
                  </a:extLst>
                </a:gridCol>
              </a:tblGrid>
              <a:tr h="5428104">
                <a:tc>
                  <a:txBody>
                    <a:bodyPr/>
                    <a:lstStyle/>
                    <a:p>
                      <a:pPr lvl="1" algn="ctr"/>
                      <a:endParaRPr lang="en-US" sz="2400" b="1" dirty="0">
                        <a:solidFill>
                          <a:schemeClr val="tx1"/>
                        </a:solidFill>
                        <a:cs typeface="Times New Roman" pitchFamily="18" charset="0"/>
                      </a:endParaRPr>
                    </a:p>
                    <a:p>
                      <a:pPr lvl="1" algn="ctr"/>
                      <a:endParaRPr lang="en-US" sz="2400" b="1" dirty="0">
                        <a:solidFill>
                          <a:schemeClr val="tx1"/>
                        </a:solidFill>
                        <a:cs typeface="Times New Roman" pitchFamily="18" charset="0"/>
                      </a:endParaRPr>
                    </a:p>
                    <a:p>
                      <a:pPr marL="0" lvl="1" indent="0" algn="ctr">
                        <a:lnSpc>
                          <a:spcPct val="100000"/>
                        </a:lnSpc>
                        <a:spcBef>
                          <a:spcPts val="0"/>
                        </a:spcBef>
                        <a:spcAft>
                          <a:spcPts val="0"/>
                        </a:spcAft>
                        <a:tabLst/>
                      </a:pPr>
                      <a:r>
                        <a:rPr lang="en-US" sz="2800" b="1" baseline="0" dirty="0">
                          <a:solidFill>
                            <a:schemeClr val="tx1"/>
                          </a:solidFill>
                          <a:latin typeface="Times New Roman" pitchFamily="18" charset="0"/>
                          <a:cs typeface="Times New Roman" pitchFamily="18" charset="0"/>
                        </a:rPr>
                        <a:t>Nunavut Water Board (NWB) Community Session Presentation </a:t>
                      </a:r>
                    </a:p>
                    <a:p>
                      <a:pPr marL="0" lvl="1" indent="0" algn="ctr">
                        <a:lnSpc>
                          <a:spcPct val="100000"/>
                        </a:lnSpc>
                        <a:spcBef>
                          <a:spcPts val="0"/>
                        </a:spcBef>
                        <a:spcAft>
                          <a:spcPts val="0"/>
                        </a:spcAft>
                        <a:tabLst/>
                      </a:pPr>
                      <a:endParaRPr lang="en-US" sz="2200" b="1" baseline="0" dirty="0" smtClean="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endParaRPr lang="en-US" sz="1200" b="1" baseline="0" dirty="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r>
                        <a:rPr lang="en-US" sz="2000" b="1" dirty="0" smtClean="0">
                          <a:solidFill>
                            <a:schemeClr val="tx1"/>
                          </a:solidFill>
                          <a:latin typeface="Times New Roman" pitchFamily="18" charset="0"/>
                          <a:cs typeface="Times New Roman" pitchFamily="18" charset="0"/>
                        </a:rPr>
                        <a:t>Regarding</a:t>
                      </a:r>
                      <a:r>
                        <a:rPr lang="en-US" sz="2000" b="1" baseline="0" dirty="0" smtClean="0">
                          <a:solidFill>
                            <a:schemeClr val="tx1"/>
                          </a:solidFill>
                          <a:latin typeface="Times New Roman" pitchFamily="18" charset="0"/>
                          <a:cs typeface="Times New Roman" pitchFamily="18" charset="0"/>
                        </a:rPr>
                        <a:t> an Application </a:t>
                      </a:r>
                    </a:p>
                    <a:p>
                      <a:pPr marL="0" lvl="1" indent="0" algn="ctr">
                        <a:lnSpc>
                          <a:spcPct val="100000"/>
                        </a:lnSpc>
                        <a:spcBef>
                          <a:spcPts val="0"/>
                        </a:spcBef>
                        <a:spcAft>
                          <a:spcPts val="0"/>
                        </a:spcAft>
                        <a:tabLst/>
                      </a:pPr>
                      <a:r>
                        <a:rPr lang="en-US" sz="2000" b="1" baseline="0" dirty="0" smtClean="0">
                          <a:solidFill>
                            <a:schemeClr val="tx1"/>
                          </a:solidFill>
                          <a:latin typeface="Times New Roman" pitchFamily="18" charset="0"/>
                          <a:cs typeface="Times New Roman" pitchFamily="18" charset="0"/>
                        </a:rPr>
                        <a:t>for Amendment to</a:t>
                      </a:r>
                      <a:endParaRPr lang="en-US" sz="2000" b="1" dirty="0" smtClean="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endParaRPr lang="en-US" sz="2000" b="1" dirty="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r>
                        <a:rPr lang="en-US" sz="2000" b="1" dirty="0" smtClean="0">
                          <a:solidFill>
                            <a:schemeClr val="tx1"/>
                          </a:solidFill>
                          <a:latin typeface="Times New Roman" pitchFamily="18" charset="0"/>
                          <a:cs typeface="Times New Roman" pitchFamily="18" charset="0"/>
                        </a:rPr>
                        <a:t>Type “A” Water </a:t>
                      </a:r>
                      <a:r>
                        <a:rPr lang="en-CA" sz="2000" b="1" dirty="0" smtClean="0">
                          <a:solidFill>
                            <a:schemeClr val="tx1"/>
                          </a:solidFill>
                          <a:latin typeface="Times New Roman" pitchFamily="18" charset="0"/>
                          <a:cs typeface="Times New Roman" pitchFamily="18" charset="0"/>
                        </a:rPr>
                        <a:t>Licence  </a:t>
                      </a:r>
                    </a:p>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schemeClr val="tx1"/>
                          </a:solidFill>
                          <a:latin typeface="Times New Roman" pitchFamily="18" charset="0"/>
                          <a:cs typeface="Times New Roman" pitchFamily="18" charset="0"/>
                        </a:rPr>
                        <a:t>2AM – MEL1631</a:t>
                      </a:r>
                      <a:endParaRPr lang="en-CA" sz="2000" b="1" dirty="0" smtClean="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r>
                        <a:rPr lang="en-CA" sz="2000" b="1" dirty="0" err="1" smtClean="0">
                          <a:solidFill>
                            <a:schemeClr val="tx1"/>
                          </a:solidFill>
                          <a:latin typeface="Times New Roman" pitchFamily="18" charset="0"/>
                          <a:cs typeface="Times New Roman" pitchFamily="18" charset="0"/>
                        </a:rPr>
                        <a:t>Meliadine</a:t>
                      </a:r>
                      <a:r>
                        <a:rPr lang="en-CA" sz="2000" b="1" dirty="0" smtClean="0">
                          <a:solidFill>
                            <a:schemeClr val="tx1"/>
                          </a:solidFill>
                          <a:latin typeface="Times New Roman" pitchFamily="18" charset="0"/>
                          <a:cs typeface="Times New Roman" pitchFamily="18" charset="0"/>
                        </a:rPr>
                        <a:t> </a:t>
                      </a:r>
                      <a:r>
                        <a:rPr lang="en-CA" sz="2000" b="1" baseline="0" dirty="0" smtClean="0">
                          <a:solidFill>
                            <a:schemeClr val="tx1"/>
                          </a:solidFill>
                          <a:latin typeface="Times New Roman" pitchFamily="18" charset="0"/>
                          <a:cs typeface="Times New Roman" pitchFamily="18" charset="0"/>
                        </a:rPr>
                        <a:t>Project</a:t>
                      </a:r>
                    </a:p>
                    <a:p>
                      <a:pPr lvl="1" algn="ctr"/>
                      <a:endParaRPr lang="en-CA" sz="1800" dirty="0">
                        <a:latin typeface="Times New Roman" pitchFamily="18" charset="0"/>
                        <a:cs typeface="Times New Roman" pitchFamily="18" charset="0"/>
                      </a:endParaRPr>
                    </a:p>
                  </a:txBody>
                  <a:tcPr>
                    <a:noFill/>
                  </a:tcPr>
                </a:tc>
                <a:tc>
                  <a:txBody>
                    <a:bodyPr/>
                    <a:lstStyle/>
                    <a:p>
                      <a:pPr algn="ctr"/>
                      <a:endParaRPr lang="en-US" sz="1200" b="1" dirty="0" smtClean="0">
                        <a:solidFill>
                          <a:schemeClr val="tx1"/>
                        </a:solidFill>
                        <a:cs typeface="Times New Roman" pitchFamily="18" charset="0"/>
                      </a:endParaRPr>
                    </a:p>
                    <a:p>
                      <a:pPr algn="ctr"/>
                      <a:endParaRPr lang="en-US" sz="2400" b="1" dirty="0">
                        <a:solidFill>
                          <a:schemeClr val="tx1"/>
                        </a:solidFill>
                        <a:cs typeface="Times New Roman" pitchFamily="18" charset="0"/>
                      </a:endParaRPr>
                    </a:p>
                    <a:p>
                      <a:pPr algn="ctr"/>
                      <a:endParaRPr lang="en-US" sz="1200" b="1" dirty="0">
                        <a:solidFill>
                          <a:schemeClr val="tx1"/>
                        </a:solidFill>
                        <a:cs typeface="Times New Roman" pitchFamily="18" charset="0"/>
                      </a:endParaRPr>
                    </a:p>
                    <a:p>
                      <a:pPr marR="0" algn="ctr"/>
                      <a:r>
                        <a:rPr lang="en-US" sz="2000" b="0" i="0" u="none" strike="noStrike" baseline="0" dirty="0">
                          <a:solidFill>
                            <a:srgbClr val="000000"/>
                          </a:solidFill>
                          <a:latin typeface="ProSyl"/>
                        </a:rPr>
                        <a:t> </a:t>
                      </a:r>
                      <a:r>
                        <a:rPr lang="en-US" sz="2800" b="1" i="0" u="none" strike="noStrike" baseline="0" dirty="0" smtClean="0">
                          <a:solidFill>
                            <a:srgbClr val="000000"/>
                          </a:solidFill>
                          <a:latin typeface="ProSyl"/>
                        </a:rPr>
                        <a:t>kNK3u wmoEpf5 kNo1j5 </a:t>
                      </a:r>
                      <a:r>
                        <a:rPr lang="en-US" sz="2800" b="1" i="0" u="none" strike="noStrike" baseline="0" dirty="0" err="1" smtClean="0">
                          <a:solidFill>
                            <a:srgbClr val="000000"/>
                          </a:solidFill>
                          <a:latin typeface="ProSyl"/>
                        </a:rPr>
                        <a:t>si</a:t>
                      </a:r>
                      <a:r>
                        <a:rPr lang="en-US" sz="2800" b="1" i="0" u="none" strike="noStrike" baseline="0" dirty="0" smtClean="0">
                          <a:solidFill>
                            <a:srgbClr val="000000"/>
                          </a:solidFill>
                          <a:latin typeface="ProSyl"/>
                        </a:rPr>
                        <a:t>]vq5 </a:t>
                      </a:r>
                      <a:endParaRPr lang="en-US" sz="2800" b="0" i="0" u="none" strike="noStrike" baseline="0" dirty="0">
                        <a:solidFill>
                          <a:srgbClr val="000000"/>
                        </a:solidFill>
                        <a:latin typeface="ProSyl"/>
                      </a:endParaRPr>
                    </a:p>
                    <a:p>
                      <a:pPr marR="0" algn="ctr"/>
                      <a:endParaRPr lang="en-US" sz="3200" b="1" i="0" u="none" strike="noStrike" baseline="0" dirty="0">
                        <a:solidFill>
                          <a:srgbClr val="000000"/>
                        </a:solidFill>
                        <a:latin typeface="ProSyl"/>
                      </a:endParaRPr>
                    </a:p>
                    <a:p>
                      <a:pPr marR="0" algn="ctr"/>
                      <a:r>
                        <a:rPr lang="en-US" sz="2000" b="1" i="0" u="none" strike="noStrike" baseline="0" dirty="0" smtClean="0">
                          <a:solidFill>
                            <a:srgbClr val="000000"/>
                          </a:solidFill>
                          <a:latin typeface="ProSyl"/>
                        </a:rPr>
                        <a:t>WJto4 g4yCstu4 </a:t>
                      </a:r>
                    </a:p>
                    <a:p>
                      <a:pPr marR="0" algn="ctr"/>
                      <a:r>
                        <a:rPr lang="en-US" sz="2000" b="1" i="0" u="none" strike="noStrike" baseline="0" dirty="0" smtClean="0">
                          <a:solidFill>
                            <a:srgbClr val="000000"/>
                          </a:solidFill>
                          <a:latin typeface="ProSyl"/>
                        </a:rPr>
                        <a:t>]xeQxDtj5</a:t>
                      </a:r>
                    </a:p>
                    <a:p>
                      <a:pPr marR="0" algn="ctr"/>
                      <a:endParaRPr lang="en-US" sz="2000" b="0" i="0" u="none" strike="noStrike" baseline="0" dirty="0">
                        <a:solidFill>
                          <a:srgbClr val="000000"/>
                        </a:solidFill>
                        <a:latin typeface="ProSyl"/>
                      </a:endParaRPr>
                    </a:p>
                    <a:p>
                      <a:pPr marR="0" algn="ctr"/>
                      <a:r>
                        <a:rPr lang="en-US" sz="2000" b="1" i="0" u="none" strike="noStrike" baseline="0" dirty="0" smtClean="0">
                          <a:solidFill>
                            <a:srgbClr val="000000"/>
                          </a:solidFill>
                          <a:latin typeface="ProSyl"/>
                        </a:rPr>
                        <a:t>ckE5]</a:t>
                      </a:r>
                      <a:r>
                        <a:rPr lang="en-US" sz="2000" b="1" i="0" u="none" strike="noStrike" baseline="0" dirty="0" err="1" smtClean="0">
                          <a:solidFill>
                            <a:srgbClr val="000000"/>
                          </a:solidFill>
                          <a:latin typeface="ProSyl"/>
                        </a:rPr>
                        <a:t>giz</a:t>
                      </a:r>
                      <a:r>
                        <a:rPr lang="en-US" sz="2000" b="1" i="0" u="none" strike="noStrike" baseline="0" dirty="0" smtClean="0">
                          <a:solidFill>
                            <a:srgbClr val="000000"/>
                          </a:solidFill>
                          <a:latin typeface="ProSyl"/>
                        </a:rPr>
                        <a:t> </a:t>
                      </a:r>
                      <a:r>
                        <a:rPr lang="en-US" sz="2000" b="1" i="0" u="none" strike="noStrike" baseline="0" dirty="0" smtClean="0">
                          <a:solidFill>
                            <a:srgbClr val="000000"/>
                          </a:solidFill>
                          <a:latin typeface="Times New Roman"/>
                        </a:rPr>
                        <a:t>“A” </a:t>
                      </a:r>
                      <a:r>
                        <a:rPr lang="en-US" sz="2000" b="1" i="0" u="none" strike="noStrike" baseline="0" dirty="0" smtClean="0">
                          <a:solidFill>
                            <a:srgbClr val="000000"/>
                          </a:solidFill>
                          <a:latin typeface="ProSyl"/>
                        </a:rPr>
                        <a:t>MwnsJ6 </a:t>
                      </a:r>
                    </a:p>
                    <a:p>
                      <a:pPr marR="0" algn="ctr"/>
                      <a:r>
                        <a:rPr lang="en-US" sz="2000" b="1" i="0" u="none" strike="noStrike" baseline="0" dirty="0" smtClean="0">
                          <a:solidFill>
                            <a:srgbClr val="000000"/>
                          </a:solidFill>
                          <a:latin typeface="Times New Roman"/>
                        </a:rPr>
                        <a:t>2AM – MEL1631 </a:t>
                      </a:r>
                      <a:endParaRPr lang="en-US" sz="2000" b="0" i="0" u="none" strike="noStrike" baseline="0" dirty="0" smtClean="0">
                        <a:solidFill>
                          <a:srgbClr val="000000"/>
                        </a:solidFill>
                        <a:latin typeface="Times New Roman"/>
                      </a:endParaRPr>
                    </a:p>
                    <a:p>
                      <a:pPr marR="0" algn="ctr"/>
                      <a:r>
                        <a:rPr lang="en-US" sz="2000" b="1" i="0" u="none" strike="noStrike" baseline="0" dirty="0" smtClean="0">
                          <a:solidFill>
                            <a:srgbClr val="000000"/>
                          </a:solidFill>
                          <a:latin typeface="ProSyl"/>
                        </a:rPr>
                        <a:t>uoxbw8 </a:t>
                      </a:r>
                      <a:r>
                        <a:rPr lang="en-US" sz="2000" b="1" i="0" u="none" strike="noStrike" baseline="0" dirty="0" err="1" smtClean="0">
                          <a:solidFill>
                            <a:srgbClr val="000000"/>
                          </a:solidFill>
                          <a:latin typeface="ProSyl"/>
                        </a:rPr>
                        <a:t>WoExz</a:t>
                      </a:r>
                      <a:endParaRPr lang="en-CA" sz="2000" strike="noStrike" baseline="0" dirty="0">
                        <a:solidFill>
                          <a:schemeClr val="tx1"/>
                        </a:solidFill>
                        <a:latin typeface="ProSyl" panose="020B0500000000000000" pitchFamily="34" charset="0"/>
                      </a:endParaRPr>
                    </a:p>
                  </a:txBody>
                  <a:tcP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27262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10</a:t>
            </a:fld>
            <a:endParaRPr lang="en-CA" dirty="0">
              <a:latin typeface="Times New Roman" pitchFamily="18" charset="0"/>
              <a:cs typeface="Times New Roman" pitchFamily="18" charset="0"/>
            </a:endParaRPr>
          </a:p>
        </p:txBody>
      </p:sp>
      <p:graphicFrame>
        <p:nvGraphicFramePr>
          <p:cNvPr id="10" name="Table 9"/>
          <p:cNvGraphicFramePr>
            <a:graphicFrameLocks noGrp="1"/>
          </p:cNvGraphicFramePr>
          <p:nvPr>
            <p:extLst/>
          </p:nvPr>
        </p:nvGraphicFramePr>
        <p:xfrm>
          <a:off x="381000" y="1556792"/>
          <a:ext cx="8305800" cy="5181600"/>
        </p:xfrm>
        <a:graphic>
          <a:graphicData uri="http://schemas.openxmlformats.org/drawingml/2006/table">
            <a:tbl>
              <a:tblPr firstRow="1" bandRow="1">
                <a:tableStyleId>{5C22544A-7EE6-4342-B048-85BDC9FD1C3A}</a:tableStyleId>
              </a:tblPr>
              <a:tblGrid>
                <a:gridCol w="4141514">
                  <a:extLst>
                    <a:ext uri="{9D8B030D-6E8A-4147-A177-3AD203B41FA5}">
                      <a16:colId xmlns:a16="http://schemas.microsoft.com/office/drawing/2014/main" val="20000"/>
                    </a:ext>
                  </a:extLst>
                </a:gridCol>
                <a:gridCol w="4164286">
                  <a:extLst>
                    <a:ext uri="{9D8B030D-6E8A-4147-A177-3AD203B41FA5}">
                      <a16:colId xmlns:a16="http://schemas.microsoft.com/office/drawing/2014/main" val="20001"/>
                    </a:ext>
                  </a:extLst>
                </a:gridCol>
              </a:tblGrid>
              <a:tr h="4680520">
                <a:tc>
                  <a:txBody>
                    <a:bodyPr/>
                    <a:lstStyle/>
                    <a:p>
                      <a:pPr marL="347663" lvl="0" indent="-347663">
                        <a:buFont typeface="Wingdings" panose="05000000000000000000" pitchFamily="2" charset="2"/>
                        <a:buChar char="Ø"/>
                      </a:pPr>
                      <a:r>
                        <a:rPr lang="en-CA" sz="2100" b="1" i="1" u="sng" kern="1200" dirty="0" smtClean="0">
                          <a:solidFill>
                            <a:schemeClr val="tx1"/>
                          </a:solidFill>
                          <a:effectLst/>
                          <a:latin typeface="Times New Roman" pitchFamily="18" charset="0"/>
                          <a:ea typeface="+mn-ea"/>
                          <a:cs typeface="Times New Roman" pitchFamily="18" charset="0"/>
                        </a:rPr>
                        <a:t>October 7, 2020</a:t>
                      </a:r>
                      <a:r>
                        <a:rPr lang="en-CA" sz="2100" b="1" i="1" kern="1200" dirty="0" smtClean="0">
                          <a:solidFill>
                            <a:schemeClr val="tx1"/>
                          </a:solidFill>
                          <a:effectLst/>
                          <a:latin typeface="Times New Roman" pitchFamily="18" charset="0"/>
                          <a:ea typeface="+mn-ea"/>
                          <a:cs typeface="Times New Roman" pitchFamily="18" charset="0"/>
                        </a:rPr>
                        <a:t> </a:t>
                      </a:r>
                      <a:endParaRPr lang="en-US" sz="2100" b="1" kern="1200" dirty="0" smtClean="0">
                        <a:solidFill>
                          <a:schemeClr val="tx1"/>
                        </a:solidFill>
                        <a:effectLst/>
                        <a:latin typeface="Times New Roman" pitchFamily="18" charset="0"/>
                        <a:ea typeface="+mn-ea"/>
                        <a:cs typeface="Times New Roman" pitchFamily="18" charset="0"/>
                      </a:endParaRPr>
                    </a:p>
                    <a:p>
                      <a:pPr marL="346075" marR="0" indent="0" algn="l" defTabSz="914400" rtl="0" eaLnBrk="1" fontAlgn="auto" latinLnBrk="0" hangingPunct="1">
                        <a:lnSpc>
                          <a:spcPct val="100000"/>
                        </a:lnSpc>
                        <a:spcBef>
                          <a:spcPts val="0"/>
                        </a:spcBef>
                        <a:spcAft>
                          <a:spcPts val="0"/>
                        </a:spcAft>
                        <a:buClrTx/>
                        <a:buSzTx/>
                        <a:buFontTx/>
                        <a:buNone/>
                        <a:tabLst/>
                        <a:defRPr/>
                      </a:pPr>
                      <a:r>
                        <a:rPr lang="en-CA" sz="2100" b="0" kern="1200" dirty="0" smtClean="0">
                          <a:solidFill>
                            <a:schemeClr val="tx1"/>
                          </a:solidFill>
                          <a:effectLst/>
                          <a:latin typeface="Times New Roman" pitchFamily="18" charset="0"/>
                          <a:ea typeface="+mn-ea"/>
                          <a:cs typeface="Times New Roman" pitchFamily="18" charset="0"/>
                        </a:rPr>
                        <a:t>NWB distributed the Application for a full public review with the deadline of November 6, 2020.</a:t>
                      </a:r>
                    </a:p>
                    <a:p>
                      <a:pPr marL="346075" marR="0" indent="0" algn="l" defTabSz="914400" rtl="0" eaLnBrk="1" fontAlgn="auto" latinLnBrk="0" hangingPunct="1">
                        <a:lnSpc>
                          <a:spcPct val="100000"/>
                        </a:lnSpc>
                        <a:spcBef>
                          <a:spcPts val="0"/>
                        </a:spcBef>
                        <a:spcAft>
                          <a:spcPts val="0"/>
                        </a:spcAft>
                        <a:buClrTx/>
                        <a:buSzTx/>
                        <a:buFontTx/>
                        <a:buNone/>
                        <a:tabLst/>
                        <a:defRPr/>
                      </a:pPr>
                      <a:endParaRPr lang="en-CA" sz="2100" b="0" kern="1200" baseline="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2100" b="1" i="1" u="sng" kern="1200" dirty="0" smtClean="0">
                          <a:solidFill>
                            <a:schemeClr val="tx1"/>
                          </a:solidFill>
                          <a:effectLst/>
                          <a:latin typeface="Times New Roman" pitchFamily="18" charset="0"/>
                          <a:ea typeface="+mn-ea"/>
                          <a:cs typeface="Times New Roman" pitchFamily="18" charset="0"/>
                        </a:rPr>
                        <a:t>November 5-8, 2020</a:t>
                      </a:r>
                      <a:r>
                        <a:rPr lang="en-CA" sz="2100" b="1" i="1" kern="1200" dirty="0" smtClean="0">
                          <a:solidFill>
                            <a:schemeClr val="tx1"/>
                          </a:solidFill>
                          <a:effectLst/>
                          <a:latin typeface="Times New Roman" pitchFamily="18" charset="0"/>
                          <a:ea typeface="+mn-ea"/>
                          <a:cs typeface="Times New Roman" pitchFamily="18" charset="0"/>
                        </a:rPr>
                        <a:t> </a:t>
                      </a:r>
                      <a:endParaRPr lang="en-US" sz="2100" b="1" kern="1200" dirty="0" smtClean="0">
                        <a:solidFill>
                          <a:schemeClr val="tx1"/>
                        </a:solidFill>
                        <a:effectLst/>
                        <a:latin typeface="Times New Roman" pitchFamily="18" charset="0"/>
                        <a:ea typeface="+mn-ea"/>
                        <a:cs typeface="Times New Roman" pitchFamily="18" charset="0"/>
                      </a:endParaRPr>
                    </a:p>
                    <a:p>
                      <a:pPr marL="346075" marR="0" indent="0" algn="l" defTabSz="914400" rtl="0" eaLnBrk="1" fontAlgn="auto" latinLnBrk="0" hangingPunct="1">
                        <a:lnSpc>
                          <a:spcPct val="100000"/>
                        </a:lnSpc>
                        <a:spcBef>
                          <a:spcPts val="0"/>
                        </a:spcBef>
                        <a:spcAft>
                          <a:spcPts val="0"/>
                        </a:spcAft>
                        <a:buClrTx/>
                        <a:buSzTx/>
                        <a:buFontTx/>
                        <a:buNone/>
                        <a:tabLst/>
                        <a:defRPr/>
                      </a:pPr>
                      <a:r>
                        <a:rPr lang="en-CA" sz="2100" b="0" kern="1200" dirty="0" smtClean="0">
                          <a:solidFill>
                            <a:schemeClr val="tx1"/>
                          </a:solidFill>
                          <a:effectLst/>
                          <a:latin typeface="Times New Roman" pitchFamily="18" charset="0"/>
                          <a:ea typeface="+mn-ea"/>
                          <a:cs typeface="Times New Roman" pitchFamily="18" charset="0"/>
                        </a:rPr>
                        <a:t>NWB received technical review comments from the ECCC, </a:t>
                      </a:r>
                      <a:r>
                        <a:rPr lang="en-CA" sz="2100" b="0" kern="1200" dirty="0" err="1" smtClean="0">
                          <a:solidFill>
                            <a:schemeClr val="tx1"/>
                          </a:solidFill>
                          <a:effectLst/>
                          <a:latin typeface="Times New Roman" pitchFamily="18" charset="0"/>
                          <a:ea typeface="+mn-ea"/>
                          <a:cs typeface="Times New Roman" pitchFamily="18" charset="0"/>
                        </a:rPr>
                        <a:t>KivIA</a:t>
                      </a:r>
                      <a:r>
                        <a:rPr lang="en-CA" sz="2100" b="0" kern="1200" dirty="0" smtClean="0">
                          <a:solidFill>
                            <a:schemeClr val="tx1"/>
                          </a:solidFill>
                          <a:effectLst/>
                          <a:latin typeface="Times New Roman" pitchFamily="18" charset="0"/>
                          <a:ea typeface="+mn-ea"/>
                          <a:cs typeface="Times New Roman" pitchFamily="18" charset="0"/>
                        </a:rPr>
                        <a:t>, and CIRNA.</a:t>
                      </a:r>
                    </a:p>
                    <a:p>
                      <a:pPr marL="346075" marR="0" indent="0" algn="l" defTabSz="914400" rtl="0" eaLnBrk="1" fontAlgn="auto" latinLnBrk="0" hangingPunct="1">
                        <a:lnSpc>
                          <a:spcPct val="100000"/>
                        </a:lnSpc>
                        <a:spcBef>
                          <a:spcPts val="0"/>
                        </a:spcBef>
                        <a:spcAft>
                          <a:spcPts val="0"/>
                        </a:spcAft>
                        <a:buClrTx/>
                        <a:buSzTx/>
                        <a:buFontTx/>
                        <a:buNone/>
                        <a:tabLst/>
                        <a:defRPr/>
                      </a:pPr>
                      <a:endParaRPr lang="en-US" sz="2100" b="0" kern="1200" baseline="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2100" b="1" i="1" u="sng" kern="1200" dirty="0" smtClean="0">
                          <a:solidFill>
                            <a:schemeClr val="tx1"/>
                          </a:solidFill>
                          <a:effectLst/>
                          <a:latin typeface="Times New Roman" pitchFamily="18" charset="0"/>
                          <a:ea typeface="+mn-ea"/>
                          <a:cs typeface="Times New Roman" pitchFamily="18" charset="0"/>
                        </a:rPr>
                        <a:t>November 13, 2020</a:t>
                      </a:r>
                      <a:r>
                        <a:rPr lang="en-CA" sz="2100" b="1" i="1" kern="1200" dirty="0" smtClean="0">
                          <a:solidFill>
                            <a:schemeClr val="tx1"/>
                          </a:solidFill>
                          <a:effectLst/>
                          <a:latin typeface="Times New Roman" pitchFamily="18" charset="0"/>
                          <a:ea typeface="+mn-ea"/>
                          <a:cs typeface="Times New Roman" pitchFamily="18" charset="0"/>
                        </a:rPr>
                        <a:t> </a:t>
                      </a:r>
                      <a:endParaRPr lang="en-US" sz="2100" b="1" kern="1200" dirty="0" smtClean="0">
                        <a:solidFill>
                          <a:schemeClr val="tx1"/>
                        </a:solidFill>
                        <a:effectLst/>
                        <a:latin typeface="Times New Roman" pitchFamily="18" charset="0"/>
                        <a:ea typeface="+mn-ea"/>
                        <a:cs typeface="Times New Roman" pitchFamily="18" charset="0"/>
                      </a:endParaRPr>
                    </a:p>
                    <a:p>
                      <a:pPr marL="346075" marR="0" indent="0" algn="l" defTabSz="914400" rtl="0" eaLnBrk="1" fontAlgn="auto" latinLnBrk="0" hangingPunct="1">
                        <a:lnSpc>
                          <a:spcPct val="100000"/>
                        </a:lnSpc>
                        <a:spcBef>
                          <a:spcPts val="0"/>
                        </a:spcBef>
                        <a:spcAft>
                          <a:spcPts val="0"/>
                        </a:spcAft>
                        <a:buClrTx/>
                        <a:buSzTx/>
                        <a:buFontTx/>
                        <a:buNone/>
                        <a:tabLst/>
                        <a:defRPr/>
                      </a:pPr>
                      <a:r>
                        <a:rPr lang="en-CA" sz="2100" b="0" kern="1200" dirty="0" smtClean="0">
                          <a:solidFill>
                            <a:schemeClr val="tx1"/>
                          </a:solidFill>
                          <a:effectLst/>
                          <a:latin typeface="Times New Roman" pitchFamily="18" charset="0"/>
                          <a:ea typeface="+mn-ea"/>
                          <a:cs typeface="Times New Roman" pitchFamily="18" charset="0"/>
                        </a:rPr>
                        <a:t>NWB received and distributed </a:t>
                      </a:r>
                      <a:r>
                        <a:rPr lang="en-CA" sz="2100" b="0" kern="1200" dirty="0" err="1" smtClean="0">
                          <a:solidFill>
                            <a:schemeClr val="tx1"/>
                          </a:solidFill>
                          <a:effectLst/>
                          <a:latin typeface="Times New Roman" pitchFamily="18" charset="0"/>
                          <a:ea typeface="+mn-ea"/>
                          <a:cs typeface="Times New Roman" pitchFamily="18" charset="0"/>
                        </a:rPr>
                        <a:t>Agnico</a:t>
                      </a:r>
                      <a:r>
                        <a:rPr lang="en-CA" sz="2100" b="0" kern="1200" dirty="0" smtClean="0">
                          <a:solidFill>
                            <a:schemeClr val="tx1"/>
                          </a:solidFill>
                          <a:effectLst/>
                          <a:latin typeface="Times New Roman" pitchFamily="18" charset="0"/>
                          <a:ea typeface="+mn-ea"/>
                          <a:cs typeface="Times New Roman" pitchFamily="18" charset="0"/>
                        </a:rPr>
                        <a:t> Eagle’s Responses to the Interveners’ comments.</a:t>
                      </a:r>
                    </a:p>
                    <a:p>
                      <a:pPr marL="346075" marR="0" indent="0" algn="l" defTabSz="914400" rtl="0" eaLnBrk="1" fontAlgn="auto" latinLnBrk="0" hangingPunct="1">
                        <a:lnSpc>
                          <a:spcPct val="100000"/>
                        </a:lnSpc>
                        <a:spcBef>
                          <a:spcPts val="0"/>
                        </a:spcBef>
                        <a:spcAft>
                          <a:spcPts val="0"/>
                        </a:spcAft>
                        <a:buClrTx/>
                        <a:buSzTx/>
                        <a:buFontTx/>
                        <a:buNone/>
                        <a:tabLst/>
                        <a:defRPr/>
                      </a:pPr>
                      <a:endParaRPr lang="en-US" sz="2000" b="0" kern="1200" baseline="0" dirty="0" smtClean="0">
                        <a:solidFill>
                          <a:schemeClr val="tx1"/>
                        </a:solidFill>
                        <a:effectLst/>
                        <a:latin typeface="Times New Roman" pitchFamily="18" charset="0"/>
                        <a:ea typeface="+mn-ea"/>
                        <a:cs typeface="Times New Roman" pitchFamily="18" charset="0"/>
                      </a:endParaRPr>
                    </a:p>
                    <a:p>
                      <a:pPr marL="346075" marR="0" indent="0" algn="l" defTabSz="914400" rtl="0" eaLnBrk="1" fontAlgn="auto" latinLnBrk="0" hangingPunct="1">
                        <a:lnSpc>
                          <a:spcPct val="100000"/>
                        </a:lnSpc>
                        <a:spcBef>
                          <a:spcPts val="0"/>
                        </a:spcBef>
                        <a:spcAft>
                          <a:spcPts val="0"/>
                        </a:spcAft>
                        <a:buClrTx/>
                        <a:buSzTx/>
                        <a:buFontTx/>
                        <a:buNone/>
                        <a:tabLst/>
                        <a:defRPr/>
                      </a:pPr>
                      <a:endParaRPr lang="en-US" sz="2000" b="0" kern="1200" baseline="0" dirty="0" smtClean="0">
                        <a:solidFill>
                          <a:schemeClr val="tx1"/>
                        </a:solidFill>
                        <a:effectLst/>
                        <a:latin typeface="Times New Roman" pitchFamily="18" charset="0"/>
                        <a:ea typeface="+mn-ea"/>
                        <a:cs typeface="Times New Roman" pitchFamily="18" charset="0"/>
                      </a:endParaRPr>
                    </a:p>
                  </a:txBody>
                  <a:tcPr>
                    <a:noFill/>
                  </a:tcPr>
                </a:tc>
                <a:tc>
                  <a:txBody>
                    <a:bodyPr/>
                    <a:lstStyle/>
                    <a:p>
                      <a:pPr marL="347663" lvl="0" indent="-347663">
                        <a:buFont typeface="Wingdings" panose="05000000000000000000" pitchFamily="2" charset="2"/>
                        <a:buChar char="Ø"/>
                      </a:pPr>
                      <a:r>
                        <a:rPr lang="en-CA" sz="1800" b="1" i="1" u="sng" kern="1200" dirty="0" smtClean="0">
                          <a:solidFill>
                            <a:schemeClr val="tx1"/>
                          </a:solidFill>
                          <a:effectLst/>
                          <a:latin typeface="ProSyl" panose="020B0500000000000000" pitchFamily="34" charset="0"/>
                          <a:ea typeface="+mn-ea"/>
                          <a:cs typeface="Times New Roman" pitchFamily="18" charset="0"/>
                        </a:rPr>
                        <a:t>x4]</a:t>
                      </a:r>
                      <a:r>
                        <a:rPr lang="en-CA" sz="1800" b="1" i="1" u="sng" kern="1200" dirty="0" err="1" smtClean="0">
                          <a:solidFill>
                            <a:schemeClr val="tx1"/>
                          </a:solidFill>
                          <a:effectLst/>
                          <a:latin typeface="ProSyl" panose="020B0500000000000000" pitchFamily="34" charset="0"/>
                          <a:ea typeface="+mn-ea"/>
                          <a:cs typeface="Times New Roman" pitchFamily="18" charset="0"/>
                        </a:rPr>
                        <a:t>gWE</a:t>
                      </a:r>
                      <a:r>
                        <a:rPr lang="en-CA" sz="1800" b="1" i="1" u="sng" kern="1200" dirty="0" smtClean="0">
                          <a:solidFill>
                            <a:schemeClr val="tx1"/>
                          </a:solidFill>
                          <a:effectLst/>
                          <a:latin typeface="Times New Roman" pitchFamily="18" charset="0"/>
                          <a:ea typeface="+mn-ea"/>
                          <a:cs typeface="Times New Roman" pitchFamily="18" charset="0"/>
                        </a:rPr>
                        <a:t> 7, 2020</a:t>
                      </a:r>
                      <a:r>
                        <a:rPr lang="en-CA" sz="1800" b="1" i="1" kern="1200" dirty="0" smtClean="0">
                          <a:solidFill>
                            <a:schemeClr val="tx1"/>
                          </a:solidFill>
                          <a:effectLst/>
                          <a:latin typeface="Times New Roman" pitchFamily="18" charset="0"/>
                          <a:ea typeface="+mn-ea"/>
                          <a:cs typeface="Times New Roman" pitchFamily="18" charset="0"/>
                        </a:rPr>
                        <a:t> </a:t>
                      </a:r>
                      <a:endParaRPr lang="en-US" sz="1800" b="1" kern="1200" dirty="0" smtClean="0">
                        <a:solidFill>
                          <a:schemeClr val="tx1"/>
                        </a:solidFill>
                        <a:effectLst/>
                        <a:latin typeface="Times New Roman" pitchFamily="18" charset="0"/>
                        <a:ea typeface="+mn-ea"/>
                        <a:cs typeface="Times New Roman" pitchFamily="18" charset="0"/>
                      </a:endParaRPr>
                    </a:p>
                    <a:p>
                      <a:pPr marL="346075" marR="0" indent="0" algn="l" defTabSz="914400" rtl="0" eaLnBrk="1" fontAlgn="auto" latinLnBrk="0" hangingPunct="1">
                        <a:lnSpc>
                          <a:spcPct val="100000"/>
                        </a:lnSpc>
                        <a:spcBef>
                          <a:spcPts val="0"/>
                        </a:spcBef>
                        <a:spcAft>
                          <a:spcPts val="0"/>
                        </a:spcAft>
                        <a:buClrTx/>
                        <a:buSzTx/>
                        <a:buFontTx/>
                        <a:buNone/>
                        <a:tabLst/>
                        <a:defRPr/>
                      </a:pPr>
                      <a:r>
                        <a:rPr lang="en-US" sz="1800" b="0" kern="1200" dirty="0" smtClean="0">
                          <a:solidFill>
                            <a:schemeClr val="tx1"/>
                          </a:solidFill>
                          <a:effectLst/>
                          <a:latin typeface="ProSyl" panose="020B0500000000000000" pitchFamily="34" charset="0"/>
                          <a:ea typeface="+mn-ea"/>
                          <a:cs typeface="Times New Roman" pitchFamily="18" charset="0"/>
                        </a:rPr>
                        <a:t>wmoEp5 N4yst/q ]b2fx5 g4yCst5 bmw5k5 </a:t>
                      </a:r>
                      <a:r>
                        <a:rPr lang="en-US" sz="1800" b="0" kern="1200" dirty="0" err="1" smtClean="0">
                          <a:solidFill>
                            <a:schemeClr val="tx1"/>
                          </a:solidFill>
                          <a:effectLst/>
                          <a:latin typeface="ProSyl" panose="020B0500000000000000" pitchFamily="34" charset="0"/>
                          <a:ea typeface="+mn-ea"/>
                          <a:cs typeface="Times New Roman" pitchFamily="18" charset="0"/>
                        </a:rPr>
                        <a:t>wko</a:t>
                      </a:r>
                      <a:r>
                        <a:rPr lang="en-US" sz="1800" b="0" kern="1200" dirty="0" smtClean="0">
                          <a:solidFill>
                            <a:schemeClr val="tx1"/>
                          </a:solidFill>
                          <a:effectLst/>
                          <a:latin typeface="ProSyl" panose="020B0500000000000000" pitchFamily="34" charset="0"/>
                          <a:ea typeface="+mn-ea"/>
                          <a:cs typeface="Times New Roman" pitchFamily="18" charset="0"/>
                        </a:rPr>
                        <a:t>]mi5 euD6bsiq r4oo5=c6t5lA b[</a:t>
                      </a:r>
                      <a:r>
                        <a:rPr lang="en-US" sz="1800" b="0" kern="1200" dirty="0" err="1" smtClean="0">
                          <a:solidFill>
                            <a:schemeClr val="tx1"/>
                          </a:solidFill>
                          <a:effectLst/>
                          <a:latin typeface="ProSyl" panose="020B0500000000000000" pitchFamily="34" charset="0"/>
                          <a:ea typeface="+mn-ea"/>
                          <a:cs typeface="Times New Roman" pitchFamily="18" charset="0"/>
                        </a:rPr>
                        <a:t>Kz</a:t>
                      </a:r>
                      <a:r>
                        <a:rPr lang="en-US" sz="1800" b="0" kern="1200" dirty="0" smtClean="0">
                          <a:solidFill>
                            <a:schemeClr val="tx1"/>
                          </a:solidFill>
                          <a:effectLst/>
                          <a:latin typeface="ProSyl" panose="020B0500000000000000" pitchFamily="34" charset="0"/>
                          <a:ea typeface="+mn-ea"/>
                          <a:cs typeface="Times New Roman" pitchFamily="18" charset="0"/>
                        </a:rPr>
                        <a:t> k=WE</a:t>
                      </a:r>
                      <a:r>
                        <a:rPr lang="en-US" sz="1800" b="0" kern="1200" baseline="0" dirty="0" smtClean="0">
                          <a:solidFill>
                            <a:schemeClr val="tx1"/>
                          </a:solidFill>
                          <a:effectLst/>
                          <a:latin typeface="ProSyl" panose="020B0500000000000000" pitchFamily="34" charset="0"/>
                          <a:ea typeface="+mn-ea"/>
                          <a:cs typeface="Times New Roman" pitchFamily="18" charset="0"/>
                        </a:rPr>
                        <a:t> </a:t>
                      </a:r>
                      <a:r>
                        <a:rPr lang="en-CA" sz="1800" b="0" kern="1200" dirty="0" smtClean="0">
                          <a:solidFill>
                            <a:schemeClr val="tx1"/>
                          </a:solidFill>
                          <a:effectLst/>
                          <a:latin typeface="Times New Roman" pitchFamily="18" charset="0"/>
                          <a:ea typeface="+mn-ea"/>
                          <a:cs typeface="Times New Roman" pitchFamily="18" charset="0"/>
                        </a:rPr>
                        <a:t>6, 2020.</a:t>
                      </a:r>
                    </a:p>
                    <a:p>
                      <a:pPr marL="346075" marR="0" indent="0" algn="l" defTabSz="914400" rtl="0" eaLnBrk="1" fontAlgn="auto" latinLnBrk="0" hangingPunct="1">
                        <a:lnSpc>
                          <a:spcPct val="100000"/>
                        </a:lnSpc>
                        <a:spcBef>
                          <a:spcPts val="0"/>
                        </a:spcBef>
                        <a:spcAft>
                          <a:spcPts val="0"/>
                        </a:spcAft>
                        <a:buClrTx/>
                        <a:buSzTx/>
                        <a:buFontTx/>
                        <a:buNone/>
                        <a:tabLst/>
                        <a:defRPr/>
                      </a:pPr>
                      <a:endParaRPr lang="en-CA" sz="1800" b="0" kern="1200" baseline="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1800" b="1" i="1" u="sng" kern="1200" dirty="0" smtClean="0">
                          <a:solidFill>
                            <a:schemeClr val="tx1"/>
                          </a:solidFill>
                          <a:effectLst/>
                          <a:latin typeface="ProSyl" panose="020B0500000000000000" pitchFamily="34" charset="0"/>
                          <a:ea typeface="+mn-ea"/>
                          <a:cs typeface="Times New Roman" pitchFamily="18" charset="0"/>
                        </a:rPr>
                        <a:t>k=WE</a:t>
                      </a:r>
                      <a:r>
                        <a:rPr lang="en-CA" sz="1800" b="1" i="1" u="sng" kern="1200" dirty="0" smtClean="0">
                          <a:solidFill>
                            <a:schemeClr val="tx1"/>
                          </a:solidFill>
                          <a:effectLst/>
                          <a:latin typeface="Times New Roman" pitchFamily="18" charset="0"/>
                          <a:ea typeface="+mn-ea"/>
                          <a:cs typeface="Times New Roman" pitchFamily="18" charset="0"/>
                        </a:rPr>
                        <a:t> 5-8, 2020</a:t>
                      </a:r>
                      <a:r>
                        <a:rPr lang="en-CA" sz="1800" b="1" i="1" kern="1200" dirty="0" smtClean="0">
                          <a:solidFill>
                            <a:schemeClr val="tx1"/>
                          </a:solidFill>
                          <a:effectLst/>
                          <a:latin typeface="Times New Roman" pitchFamily="18" charset="0"/>
                          <a:ea typeface="+mn-ea"/>
                          <a:cs typeface="Times New Roman" pitchFamily="18" charset="0"/>
                        </a:rPr>
                        <a:t> </a:t>
                      </a:r>
                      <a:endParaRPr lang="en-US" sz="1800" b="1" kern="1200" dirty="0" smtClean="0">
                        <a:solidFill>
                          <a:schemeClr val="tx1"/>
                        </a:solidFill>
                        <a:effectLst/>
                        <a:latin typeface="Times New Roman" pitchFamily="18" charset="0"/>
                        <a:ea typeface="+mn-ea"/>
                        <a:cs typeface="Times New Roman" pitchFamily="18" charset="0"/>
                      </a:endParaRPr>
                    </a:p>
                    <a:p>
                      <a:pPr marL="346075" marR="0" indent="0" algn="l" defTabSz="914400" rtl="0" eaLnBrk="1" fontAlgn="auto" latinLnBrk="0" hangingPunct="1">
                        <a:lnSpc>
                          <a:spcPct val="100000"/>
                        </a:lnSpc>
                        <a:spcBef>
                          <a:spcPts val="0"/>
                        </a:spcBef>
                        <a:spcAft>
                          <a:spcPts val="0"/>
                        </a:spcAft>
                        <a:buClrTx/>
                        <a:buSzTx/>
                        <a:buFontTx/>
                        <a:buNone/>
                        <a:tabLst/>
                        <a:defRPr/>
                      </a:pPr>
                      <a:r>
                        <a:rPr lang="en-US" sz="1800" b="0" kern="1200" dirty="0" smtClean="0">
                          <a:solidFill>
                            <a:schemeClr val="tx1"/>
                          </a:solidFill>
                          <a:effectLst/>
                          <a:latin typeface="ProSyl" panose="020B0500000000000000" pitchFamily="34" charset="0"/>
                          <a:ea typeface="+mn-ea"/>
                          <a:cs typeface="Times New Roman" pitchFamily="18" charset="0"/>
                        </a:rPr>
                        <a:t>wmoEp5 Wb6ym/q W5dyodt5 euD6iq </a:t>
                      </a:r>
                      <a:r>
                        <a:rPr lang="en-US" sz="1800" b="0" kern="1200" dirty="0" err="1" smtClean="0">
                          <a:solidFill>
                            <a:schemeClr val="tx1"/>
                          </a:solidFill>
                          <a:effectLst/>
                          <a:latin typeface="ProSyl" panose="020B0500000000000000" pitchFamily="34" charset="0"/>
                          <a:ea typeface="+mn-ea"/>
                          <a:cs typeface="Times New Roman" pitchFamily="18" charset="0"/>
                        </a:rPr>
                        <a:t>scs</a:t>
                      </a:r>
                      <a:r>
                        <a:rPr lang="en-US" sz="1800" b="0" kern="1200" dirty="0" smtClean="0">
                          <a:solidFill>
                            <a:schemeClr val="tx1"/>
                          </a:solidFill>
                          <a:effectLst/>
                          <a:latin typeface="ProSyl" panose="020B0500000000000000" pitchFamily="34" charset="0"/>
                          <a:ea typeface="+mn-ea"/>
                          <a:cs typeface="Times New Roman" pitchFamily="18" charset="0"/>
                        </a:rPr>
                        <a:t>]y5 </a:t>
                      </a:r>
                      <a:r>
                        <a:rPr lang="en-US" sz="1800" b="0" kern="1200" dirty="0" err="1" smtClean="0">
                          <a:solidFill>
                            <a:schemeClr val="tx1"/>
                          </a:solidFill>
                          <a:effectLst/>
                          <a:latin typeface="ProSyl" panose="020B0500000000000000" pitchFamily="34" charset="0"/>
                          <a:ea typeface="+mn-ea"/>
                          <a:cs typeface="Times New Roman" pitchFamily="18" charset="0"/>
                        </a:rPr>
                        <a:t>bmfNz</a:t>
                      </a:r>
                      <a:r>
                        <a:rPr lang="en-US" sz="1800" b="0" kern="1200" dirty="0" smtClean="0">
                          <a:solidFill>
                            <a:schemeClr val="tx1"/>
                          </a:solidFill>
                          <a:effectLst/>
                          <a:latin typeface="ProSyl" panose="020B0500000000000000" pitchFamily="34" charset="0"/>
                          <a:ea typeface="+mn-ea"/>
                          <a:cs typeface="Times New Roman" pitchFamily="18" charset="0"/>
                        </a:rPr>
                        <a:t> x?toEp5 x7m yM2 xy5p6iq</a:t>
                      </a:r>
                      <a:r>
                        <a:rPr lang="en-US" sz="1800" b="0" kern="1200" baseline="0" dirty="0" smtClean="0">
                          <a:solidFill>
                            <a:schemeClr val="tx1"/>
                          </a:solidFill>
                          <a:effectLst/>
                          <a:latin typeface="ProSyl" panose="020B0500000000000000" pitchFamily="34" charset="0"/>
                          <a:ea typeface="+mn-ea"/>
                          <a:cs typeface="Times New Roman" pitchFamily="18" charset="0"/>
                        </a:rPr>
                        <a:t> </a:t>
                      </a:r>
                      <a:r>
                        <a:rPr lang="en-US" sz="1800" b="0" kern="1200" baseline="0" dirty="0" err="1" smtClean="0">
                          <a:solidFill>
                            <a:schemeClr val="tx1"/>
                          </a:solidFill>
                          <a:effectLst/>
                          <a:latin typeface="ProSyl" panose="020B0500000000000000" pitchFamily="34" charset="0"/>
                          <a:ea typeface="+mn-ea"/>
                          <a:cs typeface="Times New Roman" pitchFamily="18" charset="0"/>
                        </a:rPr>
                        <a:t>vNb</a:t>
                      </a:r>
                      <a:r>
                        <a:rPr lang="en-US" sz="1800" b="0" kern="1200" baseline="0" dirty="0" smtClean="0">
                          <a:solidFill>
                            <a:schemeClr val="tx1"/>
                          </a:solidFill>
                          <a:effectLst/>
                          <a:latin typeface="ProSyl" panose="020B0500000000000000" pitchFamily="34" charset="0"/>
                          <a:ea typeface="+mn-ea"/>
                          <a:cs typeface="Times New Roman" pitchFamily="18" charset="0"/>
                        </a:rPr>
                        <a:t>,</a:t>
                      </a:r>
                      <a:r>
                        <a:rPr lang="en-US" sz="1800" b="0" kern="1200" dirty="0" smtClean="0">
                          <a:solidFill>
                            <a:schemeClr val="tx1"/>
                          </a:solidFill>
                          <a:effectLst/>
                          <a:latin typeface="ProSyl" panose="020B0500000000000000" pitchFamily="34" charset="0"/>
                          <a:ea typeface="+mn-ea"/>
                          <a:cs typeface="Times New Roman" pitchFamily="18" charset="0"/>
                        </a:rPr>
                        <a:t> r?9o6 wkw5 vg5pct]Q5, x7m v?mfcf5i wkoEpgcf5. </a:t>
                      </a:r>
                      <a:endParaRPr lang="en-CA" sz="1800" b="0" kern="1200" dirty="0" smtClean="0">
                        <a:solidFill>
                          <a:schemeClr val="tx1"/>
                        </a:solidFill>
                        <a:effectLst/>
                        <a:latin typeface="Times New Roman" pitchFamily="18" charset="0"/>
                        <a:ea typeface="+mn-ea"/>
                        <a:cs typeface="Times New Roman" pitchFamily="18" charset="0"/>
                      </a:endParaRPr>
                    </a:p>
                    <a:p>
                      <a:pPr marL="346075" marR="0" indent="0" algn="l" defTabSz="914400" rtl="0" eaLnBrk="1" fontAlgn="auto" latinLnBrk="0" hangingPunct="1">
                        <a:lnSpc>
                          <a:spcPct val="100000"/>
                        </a:lnSpc>
                        <a:spcBef>
                          <a:spcPts val="0"/>
                        </a:spcBef>
                        <a:spcAft>
                          <a:spcPts val="0"/>
                        </a:spcAft>
                        <a:buClrTx/>
                        <a:buSzTx/>
                        <a:buFontTx/>
                        <a:buNone/>
                        <a:tabLst/>
                        <a:defRPr/>
                      </a:pPr>
                      <a:endParaRPr lang="en-US" sz="1800" b="0" kern="1200" baseline="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1800" b="1" i="1" u="sng" kern="1200" dirty="0" smtClean="0">
                          <a:solidFill>
                            <a:schemeClr val="tx1"/>
                          </a:solidFill>
                          <a:effectLst/>
                          <a:latin typeface="ProSyl" panose="020B0500000000000000" pitchFamily="34" charset="0"/>
                          <a:ea typeface="+mn-ea"/>
                          <a:cs typeface="Times New Roman" pitchFamily="18" charset="0"/>
                        </a:rPr>
                        <a:t>k=WE</a:t>
                      </a:r>
                      <a:r>
                        <a:rPr lang="en-CA" sz="1800" b="1" i="1" u="sng" kern="1200" dirty="0" smtClean="0">
                          <a:solidFill>
                            <a:schemeClr val="tx1"/>
                          </a:solidFill>
                          <a:effectLst/>
                          <a:latin typeface="Times New Roman" pitchFamily="18" charset="0"/>
                          <a:ea typeface="+mn-ea"/>
                          <a:cs typeface="Times New Roman" pitchFamily="18" charset="0"/>
                        </a:rPr>
                        <a:t> 13, 2020</a:t>
                      </a:r>
                      <a:r>
                        <a:rPr lang="en-CA" sz="1800" b="1" i="1" kern="1200" dirty="0" smtClean="0">
                          <a:solidFill>
                            <a:schemeClr val="tx1"/>
                          </a:solidFill>
                          <a:effectLst/>
                          <a:latin typeface="Times New Roman" pitchFamily="18" charset="0"/>
                          <a:ea typeface="+mn-ea"/>
                          <a:cs typeface="Times New Roman" pitchFamily="18" charset="0"/>
                        </a:rPr>
                        <a:t> </a:t>
                      </a:r>
                      <a:endParaRPr lang="en-US" sz="1800" b="1" kern="1200" dirty="0" smtClean="0">
                        <a:solidFill>
                          <a:schemeClr val="tx1"/>
                        </a:solidFill>
                        <a:effectLst/>
                        <a:latin typeface="Times New Roman" pitchFamily="18" charset="0"/>
                        <a:ea typeface="+mn-ea"/>
                        <a:cs typeface="Times New Roman" pitchFamily="18" charset="0"/>
                      </a:endParaRPr>
                    </a:p>
                    <a:p>
                      <a:pPr marL="346075" marR="0" indent="0" algn="l" defTabSz="914400" rtl="0" eaLnBrk="1" fontAlgn="auto" latinLnBrk="0" hangingPunct="1">
                        <a:lnSpc>
                          <a:spcPct val="100000"/>
                        </a:lnSpc>
                        <a:spcBef>
                          <a:spcPts val="0"/>
                        </a:spcBef>
                        <a:spcAft>
                          <a:spcPts val="0"/>
                        </a:spcAft>
                        <a:buClrTx/>
                        <a:buSzTx/>
                        <a:buFontTx/>
                        <a:buNone/>
                        <a:tabLst/>
                        <a:defRPr/>
                      </a:pPr>
                      <a:r>
                        <a:rPr lang="en-US" sz="1800" b="0" kern="1200" dirty="0" smtClean="0">
                          <a:solidFill>
                            <a:schemeClr val="tx1"/>
                          </a:solidFill>
                          <a:effectLst/>
                          <a:latin typeface="ProSyl" panose="020B0500000000000000" pitchFamily="34" charset="0"/>
                          <a:ea typeface="+mn-ea"/>
                          <a:cs typeface="Times New Roman" pitchFamily="18" charset="0"/>
                        </a:rPr>
                        <a:t>wmoEp5 Wb6ym/q x7m N4yst2lQ5 x[if ]wA9f5 rs5Jtq W5Jt]o5 scsyqk5. </a:t>
                      </a:r>
                      <a:endParaRPr lang="en-US" sz="1800" b="0" kern="1200" dirty="0">
                        <a:solidFill>
                          <a:schemeClr val="tx2"/>
                        </a:solidFill>
                        <a:effectLst/>
                        <a:latin typeface="+mn-lt"/>
                        <a:ea typeface="+mn-ea"/>
                        <a:cs typeface="+mn-cs"/>
                      </a:endParaRPr>
                    </a:p>
                  </a:txBody>
                  <a:tcPr>
                    <a:noFill/>
                  </a:tcPr>
                </a:tc>
                <a:extLst>
                  <a:ext uri="{0D108BD9-81ED-4DB2-BD59-A6C34878D82A}">
                    <a16:rowId xmlns:a16="http://schemas.microsoft.com/office/drawing/2014/main" val="10000"/>
                  </a:ext>
                </a:extLst>
              </a:tr>
            </a:tbl>
          </a:graphicData>
        </a:graphic>
      </p:graphicFrame>
      <p:sp>
        <p:nvSpPr>
          <p:cNvPr id="11" name="Title 1"/>
          <p:cNvSpPr txBox="1">
            <a:spLocks/>
          </p:cNvSpPr>
          <p:nvPr/>
        </p:nvSpPr>
        <p:spPr>
          <a:xfrm>
            <a:off x="987896" y="332656"/>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latin typeface="Times New Roman" pitchFamily="18" charset="0"/>
                <a:cs typeface="Times New Roman" pitchFamily="18" charset="0"/>
              </a:rPr>
              <a:t>Application Procedural History</a:t>
            </a:r>
            <a:br>
              <a:rPr lang="en-US" sz="2800" b="1" dirty="0" smtClean="0">
                <a:latin typeface="Times New Roman" pitchFamily="18" charset="0"/>
                <a:cs typeface="Times New Roman" pitchFamily="18" charset="0"/>
              </a:rPr>
            </a:br>
            <a:r>
              <a:rPr lang="en-US" sz="2800" b="1" dirty="0">
                <a:solidFill>
                  <a:srgbClr val="035F79"/>
                </a:solidFill>
                <a:latin typeface="ProSyl"/>
              </a:rPr>
              <a:t>g4yCs]t5 ckwos3bscb3ymm]zb</a:t>
            </a:r>
            <a:endParaRPr lang="en-US" sz="28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1158980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Line 5"/>
          <p:cNvSpPr>
            <a:spLocks noChangeShapeType="1"/>
          </p:cNvSpPr>
          <p:nvPr/>
        </p:nvSpPr>
        <p:spPr bwMode="auto">
          <a:xfrm flipH="1">
            <a:off x="5867400" y="4114800"/>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11</a:t>
            </a:fld>
            <a:endParaRPr lang="en-CA" dirty="0">
              <a:latin typeface="Times New Roman" pitchFamily="18" charset="0"/>
              <a:cs typeface="Times New Roman" pitchFamily="18" charset="0"/>
            </a:endParaRPr>
          </a:p>
        </p:txBody>
      </p:sp>
      <p:sp>
        <p:nvSpPr>
          <p:cNvPr id="11" name="Text Box 4"/>
          <p:cNvSpPr txBox="1">
            <a:spLocks noChangeArrowheads="1"/>
          </p:cNvSpPr>
          <p:nvPr/>
        </p:nvSpPr>
        <p:spPr bwMode="auto">
          <a:xfrm>
            <a:off x="820390" y="1752600"/>
            <a:ext cx="7485409" cy="10668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receives application and confirms classification of undertaking and type of licence as a Type “A” licence</a:t>
            </a:r>
          </a:p>
          <a:p>
            <a:pPr algn="ctr"/>
            <a:r>
              <a:rPr lang="iu-Cans-CA" sz="1600" dirty="0">
                <a:solidFill>
                  <a:srgbClr val="000000"/>
                </a:solidFill>
                <a:latin typeface="ProSyl"/>
              </a:rPr>
              <a:t>ᐃᒥᓕᕆᔨᒃᑯᑦ ᑐᓐᓂᕆᔭᐅᒍᑎᒃ ᐱᓇᓱᒃᑐᒥᑦ ᐊᒻᒪᓗ ᓇᓗᓇᐃᕐᑕᐅᓗᓂ ᐃᒪᐃᑦᑑᓂᖓᓂᒃ ᐱᓕᕆᐊᖑᔪᒪᔪᖅ ᐊᒻᒪᓗ ᐃᒪᐃᑦᑐᓂᖓᓂᒃ ᐱᔪᓐᓇᐅᑎ </a:t>
            </a:r>
            <a:r>
              <a:rPr lang="en-US" sz="1600" dirty="0">
                <a:solidFill>
                  <a:srgbClr val="000000"/>
                </a:solidFill>
                <a:latin typeface="Times New Roman"/>
              </a:rPr>
              <a:t>“A”</a:t>
            </a:r>
            <a:endParaRPr lang="en-US" sz="1600" dirty="0">
              <a:latin typeface="Times New Roman" pitchFamily="18" charset="0"/>
              <a:cs typeface="Times New Roman" pitchFamily="18" charset="0"/>
            </a:endParaRPr>
          </a:p>
        </p:txBody>
      </p:sp>
      <p:sp>
        <p:nvSpPr>
          <p:cNvPr id="12" name="Line 5"/>
          <p:cNvSpPr>
            <a:spLocks noChangeShapeType="1"/>
          </p:cNvSpPr>
          <p:nvPr/>
        </p:nvSpPr>
        <p:spPr bwMode="auto">
          <a:xfrm flipH="1">
            <a:off x="5867400" y="2819399"/>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 name="Text Box 6"/>
          <p:cNvSpPr txBox="1">
            <a:spLocks noChangeArrowheads="1"/>
          </p:cNvSpPr>
          <p:nvPr/>
        </p:nvSpPr>
        <p:spPr bwMode="auto">
          <a:xfrm>
            <a:off x="4267200" y="3200400"/>
            <a:ext cx="3633713" cy="11049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conducts</a:t>
            </a:r>
            <a:r>
              <a:rPr kumimoji="0" lang="en-US" sz="1600" b="0" i="0" u="none" strike="noStrike" cap="none" normalizeH="0" dirty="0">
                <a:ln>
                  <a:noFill/>
                </a:ln>
                <a:solidFill>
                  <a:schemeClr val="tx1"/>
                </a:solidFill>
                <a:effectLst/>
                <a:latin typeface="Times New Roman" pitchFamily="18" charset="0"/>
                <a:cs typeface="Times New Roman" pitchFamily="18" charset="0"/>
              </a:rPr>
              <a:t> concordance review</a:t>
            </a:r>
          </a:p>
          <a:p>
            <a:pPr lvl="0" algn="ctr" fontAlgn="base">
              <a:spcBef>
                <a:spcPct val="0"/>
              </a:spcBef>
              <a:spcAft>
                <a:spcPts val="1000"/>
              </a:spcAft>
            </a:pPr>
            <a:r>
              <a:rPr lang="iu-Cans-CA" sz="1600" dirty="0">
                <a:solidFill>
                  <a:srgbClr val="000000"/>
                </a:solidFill>
                <a:latin typeface="ProSyl"/>
              </a:rPr>
              <a:t>ᐃᒥᓕᕆᔨᒃᑯᑦ ᕿᒥᕈᓪᓗᑎᒃ ᒪᓕᒃᓯᒪᒐᓗᐊᕐᒪᖔᑦ</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
        <p:nvSpPr>
          <p:cNvPr id="14" name="Text Box 7"/>
          <p:cNvSpPr txBox="1">
            <a:spLocks noChangeArrowheads="1"/>
          </p:cNvSpPr>
          <p:nvPr/>
        </p:nvSpPr>
        <p:spPr bwMode="auto">
          <a:xfrm>
            <a:off x="820391" y="2915839"/>
            <a:ext cx="2687960" cy="1425752"/>
          </a:xfrm>
          <a:prstGeom prst="rect">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Applicant provides additional </a:t>
            </a:r>
            <a:r>
              <a:rPr lang="en-US" sz="1600" dirty="0">
                <a:latin typeface="Times New Roman" pitchFamily="18" charset="0"/>
                <a:cs typeface="Times New Roman" pitchFamily="18" charset="0"/>
              </a:rPr>
              <a:t>information if required </a:t>
            </a:r>
          </a:p>
          <a:p>
            <a:pPr lvl="0" algn="ctr" fontAlgn="base">
              <a:spcBef>
                <a:spcPct val="0"/>
              </a:spcBef>
              <a:spcAft>
                <a:spcPts val="1000"/>
              </a:spcAft>
            </a:pPr>
            <a:r>
              <a:rPr lang="iu-Cans-CA" sz="1600" dirty="0">
                <a:solidFill>
                  <a:srgbClr val="000000"/>
                </a:solidFill>
                <a:latin typeface="ProSyl"/>
              </a:rPr>
              <a:t>ᐱᓇᓱᒃᑐᖅ ᑐᓂᓯᒃᑲᓐᓂᕆᐊᖃᕐᑐᖅ ᖃᐅᔨᒪᔭᒃᓴᓂ ᐱᔭᕆᐊᖃᕈᓂ</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5" name="Text Box 8"/>
          <p:cNvSpPr txBox="1">
            <a:spLocks noChangeArrowheads="1"/>
          </p:cNvSpPr>
          <p:nvPr/>
        </p:nvSpPr>
        <p:spPr bwMode="auto">
          <a:xfrm>
            <a:off x="3962399" y="4495801"/>
            <a:ext cx="4343399" cy="1600199"/>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issues notice of application and </a:t>
            </a:r>
            <a:r>
              <a:rPr lang="en-US" sz="1600" dirty="0">
                <a:latin typeface="Times New Roman" pitchFamily="18" charset="0"/>
                <a:cs typeface="Times New Roman" pitchFamily="18" charset="0"/>
              </a:rPr>
              <a:t>requests technical review and submission of comments</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lvl="0" algn="ctr" fontAlgn="base">
              <a:spcBef>
                <a:spcPct val="0"/>
              </a:spcBef>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 (30 </a:t>
            </a:r>
            <a:r>
              <a:rPr lang="en-US" sz="1600" dirty="0">
                <a:latin typeface="Times New Roman" pitchFamily="18" charset="0"/>
                <a:cs typeface="Times New Roman" pitchFamily="18" charset="0"/>
              </a:rPr>
              <a:t>days minimum)</a:t>
            </a:r>
          </a:p>
          <a:p>
            <a:pPr lvl="0" algn="ctr" fontAlgn="base">
              <a:spcBef>
                <a:spcPct val="0"/>
              </a:spcBef>
              <a:spcAft>
                <a:spcPts val="1000"/>
              </a:spcAft>
            </a:pPr>
            <a:r>
              <a:rPr lang="iu-Cans-CA" sz="1600" dirty="0">
                <a:solidFill>
                  <a:srgbClr val="000000"/>
                </a:solidFill>
                <a:latin typeface="ProSyl"/>
              </a:rPr>
              <a:t>ᐃᒥᓕᕆᔨᒃᑯᑦ ᓴᕿᑦᑎᓪᓗᑎᒃ ᖃᐅᔨᒃᑲᐃᔾᔪᑎᒥᒃ ᐱᓇᓱᒃᑐᖃᕐᓂᖓᓂᒃ ᐊᒻᒪᓗ ᐱᔪᒪᓪᓗᑎᒃ ᐃᓗᓕᖏᓐᓂᒃ ᕿᒥᕈᔭᐅᓂᖏᓐᓂᒃ ᐊᒻᒪᓗ ᐅᖃᐅᓯᒃᓴᓂᒃ ᐱᔪᒪᓪᓗᑎᒃ  (30 ᐅᓪᓗᐃᑦ)</a:t>
            </a:r>
            <a:r>
              <a:rPr lang="en-US" sz="1600" dirty="0">
                <a:solidFill>
                  <a:srgbClr val="000000"/>
                </a:solidFill>
                <a:latin typeface="ProSyl"/>
              </a:rPr>
              <a:t> </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6" name="Line 5"/>
          <p:cNvSpPr>
            <a:spLocks noChangeShapeType="1"/>
          </p:cNvSpPr>
          <p:nvPr/>
        </p:nvSpPr>
        <p:spPr bwMode="auto">
          <a:xfrm>
            <a:off x="3657600" y="3733800"/>
            <a:ext cx="517788"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5"/>
          <p:cNvSpPr>
            <a:spLocks noChangeShapeType="1"/>
          </p:cNvSpPr>
          <p:nvPr/>
        </p:nvSpPr>
        <p:spPr bwMode="auto">
          <a:xfrm>
            <a:off x="6660232" y="6116840"/>
            <a:ext cx="0" cy="40850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Line 5"/>
          <p:cNvSpPr>
            <a:spLocks noChangeShapeType="1"/>
          </p:cNvSpPr>
          <p:nvPr/>
        </p:nvSpPr>
        <p:spPr bwMode="auto">
          <a:xfrm flipH="1">
            <a:off x="3591694" y="3429000"/>
            <a:ext cx="517789"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TextBox 19"/>
          <p:cNvSpPr txBox="1"/>
          <p:nvPr/>
        </p:nvSpPr>
        <p:spPr>
          <a:xfrm>
            <a:off x="6895144" y="6146140"/>
            <a:ext cx="1410654" cy="523220"/>
          </a:xfrm>
          <a:prstGeom prst="rect">
            <a:avLst/>
          </a:prstGeom>
          <a:noFill/>
          <a:ln>
            <a:noFill/>
          </a:ln>
        </p:spPr>
        <p:txBody>
          <a:bodyPr wrap="square" rtlCol="0">
            <a:spAutoFit/>
          </a:bodyPr>
          <a:lstStyle/>
          <a:p>
            <a:r>
              <a:rPr lang="en-US" sz="1400" b="1" dirty="0">
                <a:solidFill>
                  <a:srgbClr val="FF0000"/>
                </a:solidFill>
                <a:latin typeface="Times New Roman" pitchFamily="18" charset="0"/>
                <a:cs typeface="Times New Roman" pitchFamily="18" charset="0"/>
              </a:rPr>
              <a:t>Next</a:t>
            </a:r>
            <a:r>
              <a:rPr lang="en-US" sz="1400" b="1" dirty="0">
                <a:latin typeface="Times New Roman" pitchFamily="18" charset="0"/>
                <a:cs typeface="Times New Roman" pitchFamily="18" charset="0"/>
              </a:rPr>
              <a:t> </a:t>
            </a:r>
            <a:r>
              <a:rPr lang="en-US" sz="1400" b="1" dirty="0">
                <a:solidFill>
                  <a:srgbClr val="FF0000"/>
                </a:solidFill>
                <a:latin typeface="Times New Roman" pitchFamily="18" charset="0"/>
                <a:cs typeface="Times New Roman" pitchFamily="18" charset="0"/>
              </a:rPr>
              <a:t>slide</a:t>
            </a:r>
          </a:p>
          <a:p>
            <a:r>
              <a:rPr lang="iu-Cans-CA" sz="1400" b="1" dirty="0">
                <a:solidFill>
                  <a:srgbClr val="FF0000"/>
                </a:solidFill>
                <a:latin typeface="ProSyl"/>
              </a:rPr>
              <a:t>ᑲᔪᓯᔪᖅ</a:t>
            </a:r>
            <a:endParaRPr lang="en-US" sz="1400" b="1" dirty="0">
              <a:solidFill>
                <a:srgbClr val="FF0000"/>
              </a:solidFill>
              <a:latin typeface="Times New Roman" pitchFamily="18" charset="0"/>
              <a:cs typeface="Times New Roman" pitchFamily="18" charset="0"/>
            </a:endParaRPr>
          </a:p>
        </p:txBody>
      </p:sp>
      <p:sp>
        <p:nvSpPr>
          <p:cNvPr id="21" name="Title 1"/>
          <p:cNvSpPr txBox="1">
            <a:spLocks/>
          </p:cNvSpPr>
          <p:nvPr/>
        </p:nvSpPr>
        <p:spPr>
          <a:xfrm>
            <a:off x="820390" y="412059"/>
            <a:ext cx="8323610" cy="1144733"/>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a:solidFill>
                  <a:schemeClr val="bg1"/>
                </a:solidFill>
                <a:latin typeface="Times New Roman" pitchFamily="18" charset="0"/>
                <a:cs typeface="Times New Roman" pitchFamily="18" charset="0"/>
              </a:rPr>
              <a:t> </a:t>
            </a:r>
            <a:r>
              <a:rPr lang="en-US" sz="3100" b="1" dirty="0">
                <a:latin typeface="Times New Roman" pitchFamily="18" charset="0"/>
                <a:cs typeface="Times New Roman" pitchFamily="18" charset="0"/>
              </a:rPr>
              <a:t>NWB Type “A” Licensing Process</a:t>
            </a:r>
            <a:r>
              <a:rPr lang="en-US" sz="2900" b="1" dirty="0">
                <a:latin typeface="Times New Roman" pitchFamily="18" charset="0"/>
                <a:cs typeface="Times New Roman" pitchFamily="18" charset="0"/>
              </a:rPr>
              <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ᐃᒪᐃᑦᑐᒥ </a:t>
            </a:r>
            <a:r>
              <a:rPr lang="en-US" sz="3100" b="1" dirty="0">
                <a:solidFill>
                  <a:srgbClr val="035F79"/>
                </a:solidFill>
                <a:latin typeface="Times New Roman"/>
              </a:rPr>
              <a:t>“A” </a:t>
            </a:r>
            <a:r>
              <a:rPr lang="iu-Cans-CA" sz="3100" b="1" dirty="0">
                <a:solidFill>
                  <a:srgbClr val="035F79"/>
                </a:solidFill>
                <a:latin typeface="Times New Roman"/>
              </a:rPr>
              <a:t>ᐱᔪᓐᓇᐅᑎᓕᕆᓂᖅ ᐊᐅᓚᓂᖓ</a:t>
            </a:r>
            <a:endParaRPr lang="en-US" sz="3100" b="1" dirty="0">
              <a:latin typeface="Times New Roman" pitchFamily="18" charset="0"/>
              <a:cs typeface="Times New Roman" pitchFamily="18" charset="0"/>
            </a:endParaRPr>
          </a:p>
        </p:txBody>
      </p:sp>
      <p:sp>
        <p:nvSpPr>
          <p:cNvPr id="22"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1490866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12</a:t>
            </a:fld>
            <a:endParaRPr lang="en-CA" dirty="0"/>
          </a:p>
        </p:txBody>
      </p:sp>
      <p:grpSp>
        <p:nvGrpSpPr>
          <p:cNvPr id="6" name="Group 5"/>
          <p:cNvGrpSpPr/>
          <p:nvPr/>
        </p:nvGrpSpPr>
        <p:grpSpPr>
          <a:xfrm>
            <a:off x="282297" y="1596836"/>
            <a:ext cx="8773343" cy="5000517"/>
            <a:chOff x="446659" y="1699096"/>
            <a:chExt cx="8773343" cy="5146637"/>
          </a:xfrm>
        </p:grpSpPr>
        <p:sp>
          <p:nvSpPr>
            <p:cNvPr id="7" name="Text Box 4"/>
            <p:cNvSpPr txBox="1">
              <a:spLocks noChangeArrowheads="1"/>
            </p:cNvSpPr>
            <p:nvPr/>
          </p:nvSpPr>
          <p:spPr bwMode="auto">
            <a:xfrm>
              <a:off x="1752600" y="2843676"/>
              <a:ext cx="3363096" cy="995761"/>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holds TM and </a:t>
              </a:r>
              <a:r>
                <a:rPr lang="en-CA" sz="1600" dirty="0" smtClean="0">
                  <a:latin typeface="Times New Roman" pitchFamily="18" charset="0"/>
                  <a:cs typeface="Times New Roman" pitchFamily="18" charset="0"/>
                </a:rPr>
                <a:t>PHC</a:t>
              </a:r>
            </a:p>
            <a:p>
              <a:pPr algn="ctr"/>
              <a:endParaRPr lang="en-CA" sz="800" dirty="0">
                <a:latin typeface="Times New Roman" pitchFamily="18" charset="0"/>
                <a:cs typeface="Times New Roman" pitchFamily="18" charset="0"/>
              </a:endParaRPr>
            </a:p>
            <a:p>
              <a:pPr marR="72660" algn="ctr"/>
              <a:r>
                <a:rPr lang="en-US" sz="1600" dirty="0">
                  <a:solidFill>
                    <a:srgbClr val="000000"/>
                  </a:solidFill>
                  <a:latin typeface="ProSyl"/>
                </a:rPr>
                <a:t>wmoEpf5 r4oyix3g5 vtzlt4 xml NM1is2 </a:t>
              </a:r>
              <a:r>
                <a:rPr lang="en-US" sz="1600" dirty="0" err="1">
                  <a:solidFill>
                    <a:srgbClr val="000000"/>
                  </a:solidFill>
                  <a:latin typeface="ProSyl"/>
                </a:rPr>
                <a:t>yKixi</a:t>
              </a:r>
              <a:r>
                <a:rPr lang="en-US" sz="1600" dirty="0">
                  <a:solidFill>
                    <a:srgbClr val="000000"/>
                  </a:solidFill>
                  <a:latin typeface="ProSyl"/>
                </a:rPr>
                <a:t> vtzJ5 </a:t>
              </a:r>
              <a:endParaRPr lang="en-US" sz="1600" dirty="0"/>
            </a:p>
            <a:p>
              <a:pPr marR="72660" algn="ctr"/>
              <a:r>
                <a:rPr lang="en-US" sz="1400" dirty="0" smtClean="0">
                  <a:solidFill>
                    <a:srgbClr val="000000"/>
                  </a:solidFill>
                  <a:latin typeface="ProSyl"/>
                </a:rPr>
                <a:t> </a:t>
              </a:r>
              <a:endParaRPr lang="en-US" sz="1400" dirty="0"/>
            </a:p>
          </p:txBody>
        </p:sp>
        <p:sp>
          <p:nvSpPr>
            <p:cNvPr id="8" name="Text Box 5"/>
            <p:cNvSpPr txBox="1">
              <a:spLocks noChangeArrowheads="1"/>
            </p:cNvSpPr>
            <p:nvPr/>
          </p:nvSpPr>
          <p:spPr bwMode="auto">
            <a:xfrm>
              <a:off x="1752600" y="5314596"/>
              <a:ext cx="3769588" cy="1042069"/>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issues notice of Public Hearing (a 60 day minimum requirement)</a:t>
              </a:r>
            </a:p>
            <a:p>
              <a:pPr marR="64520" algn="ctr"/>
              <a:r>
                <a:rPr lang="en-US" sz="1400" dirty="0">
                  <a:solidFill>
                    <a:srgbClr val="000000"/>
                  </a:solidFill>
                  <a:latin typeface="ProSyl"/>
                </a:rPr>
                <a:t>wmoEpf5 giylt4 gnDtu4 </a:t>
              </a:r>
              <a:r>
                <a:rPr lang="en-US" sz="1400" dirty="0" err="1">
                  <a:solidFill>
                    <a:srgbClr val="000000"/>
                  </a:solidFill>
                  <a:latin typeface="ProSyl"/>
                </a:rPr>
                <a:t>rfo</a:t>
              </a:r>
              <a:r>
                <a:rPr lang="en-US" sz="1400" dirty="0">
                  <a:solidFill>
                    <a:srgbClr val="000000"/>
                  </a:solidFill>
                  <a:latin typeface="ProSyl"/>
                </a:rPr>
                <a:t>]m5 NM4bsix3iqi4 Gs9lw5 ^) </a:t>
              </a:r>
              <a:r>
                <a:rPr lang="en-US" sz="1400" dirty="0" err="1">
                  <a:solidFill>
                    <a:srgbClr val="000000"/>
                  </a:solidFill>
                  <a:latin typeface="ProSyl"/>
                </a:rPr>
                <a:t>sz</a:t>
              </a:r>
              <a:r>
                <a:rPr lang="en-US" sz="1400" dirty="0">
                  <a:solidFill>
                    <a:srgbClr val="000000"/>
                  </a:solidFill>
                  <a:latin typeface="ProSyl"/>
                </a:rPr>
                <a:t>]bkqg6 </a:t>
              </a:r>
              <a:endParaRPr lang="en-CA" sz="1400" dirty="0">
                <a:latin typeface="Times New Roman" pitchFamily="18" charset="0"/>
                <a:cs typeface="Times New Roman" pitchFamily="18" charset="0"/>
              </a:endParaRPr>
            </a:p>
            <a:p>
              <a:pPr marR="64520" algn="ctr"/>
              <a:r>
                <a:rPr lang="iu-Cans-CA" sz="1400" dirty="0" smtClean="0">
                  <a:solidFill>
                    <a:srgbClr val="000000"/>
                  </a:solidFill>
                  <a:latin typeface="ProSyl"/>
                </a:rPr>
                <a:t> </a:t>
              </a:r>
              <a:r>
                <a:rPr lang="en-US" sz="1400" dirty="0" smtClean="0">
                  <a:solidFill>
                    <a:srgbClr val="000000"/>
                  </a:solidFill>
                  <a:latin typeface="ProSyl"/>
                </a:rPr>
                <a:t> </a:t>
              </a:r>
              <a:endParaRPr lang="en-CA" sz="1400" dirty="0">
                <a:latin typeface="Times New Roman" pitchFamily="18" charset="0"/>
                <a:cs typeface="Times New Roman" pitchFamily="18" charset="0"/>
              </a:endParaRPr>
            </a:p>
          </p:txBody>
        </p:sp>
        <p:sp>
          <p:nvSpPr>
            <p:cNvPr id="9" name="Text Box 6"/>
            <p:cNvSpPr txBox="1">
              <a:spLocks noChangeArrowheads="1"/>
            </p:cNvSpPr>
            <p:nvPr/>
          </p:nvSpPr>
          <p:spPr bwMode="auto">
            <a:xfrm>
              <a:off x="5584900" y="1699096"/>
              <a:ext cx="2797100" cy="1419847"/>
            </a:xfrm>
            <a:prstGeom prst="rect">
              <a:avLst/>
            </a:prstGeom>
            <a:solidFill>
              <a:srgbClr val="FF9900"/>
            </a:solidFill>
            <a:ln w="9525" algn="ctr">
              <a:solidFill>
                <a:schemeClr val="accent1">
                  <a:shade val="50000"/>
                </a:schemeClr>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If required, applicant</a:t>
              </a:r>
              <a:r>
                <a:rPr kumimoji="0" lang="en-US" sz="1600" b="0" i="0" u="none" strike="noStrike" cap="none" normalizeH="0" dirty="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provides additional information or clarification</a:t>
              </a:r>
            </a:p>
            <a:p>
              <a:pPr marR="20750" algn="ctr"/>
              <a:r>
                <a:rPr lang="iu-Cans-CA" sz="1600" dirty="0">
                  <a:solidFill>
                    <a:srgbClr val="000000"/>
                  </a:solidFill>
                  <a:latin typeface="ProSyl"/>
                </a:rPr>
                <a:t>ᐱᔭᕆᐊᖃᕈᓂ, ᐱᓇᓱᒃᑐᖅ ᑐᓂᓯᓗᓂ ᖃᐅᔨᒪᔭᐅᒃᑲᓐᓂᕆᐊᓕᒃᓂᒃ ᑐᑭᓯᒋᐊᕈᑎᓂᒃᓘᓐᓃᑦ</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0" name="Text Box 7"/>
            <p:cNvSpPr txBox="1">
              <a:spLocks noChangeArrowheads="1"/>
            </p:cNvSpPr>
            <p:nvPr/>
          </p:nvSpPr>
          <p:spPr bwMode="auto">
            <a:xfrm>
              <a:off x="5689452" y="3872055"/>
              <a:ext cx="2692547" cy="2084330"/>
            </a:xfrm>
            <a:prstGeom prst="rect">
              <a:avLst/>
            </a:prstGeom>
            <a:solidFill>
              <a:srgbClr val="FF9900"/>
            </a:solidFill>
            <a:ln w="9525" algn="ctr">
              <a:solidFill>
                <a:schemeClr val="accent1">
                  <a:shade val="50000"/>
                </a:schemeClr>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600" dirty="0">
                  <a:latin typeface="Times New Roman" pitchFamily="18" charset="0"/>
                  <a:cs typeface="Times New Roman" pitchFamily="18" charset="0"/>
                </a:rPr>
                <a:t>If directed in PHC decision, applicant provides additional information</a:t>
              </a:r>
            </a:p>
            <a:p>
              <a:pPr marR="16150" algn="ctr"/>
              <a:r>
                <a:rPr lang="iu-Cans-CA" sz="1600" dirty="0">
                  <a:solidFill>
                    <a:srgbClr val="000000"/>
                  </a:solidFill>
                  <a:latin typeface="ProSyl"/>
                </a:rPr>
                <a:t>ᐱᖁᔭᐅᒍᑎᒃ ᑭᓇᒃᑯᑐᐃᓐᓇᐃᑦ ᓈᓚᒃᑎᑕᐅᑎᓪᓗᒋᑦ ᐋᕿᒃᓯᓂᒃᑯᑦ, ᐱᓇᓱᒃᑐᖅ ᑐᓂᓯᒃᑲᓐᓂᕐᓗᓂ ᖃᐅᔨᒪᔭᒃᓴᓂᒃ. </a:t>
              </a:r>
              <a:r>
                <a:rPr lang="en-US" sz="1600" dirty="0">
                  <a:solidFill>
                    <a:srgbClr val="000000"/>
                  </a:solidFill>
                  <a:latin typeface="ProSyl"/>
                </a:rPr>
                <a:t> </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1" name="Line 5"/>
            <p:cNvSpPr>
              <a:spLocks noChangeShapeType="1"/>
            </p:cNvSpPr>
            <p:nvPr/>
          </p:nvSpPr>
          <p:spPr bwMode="auto">
            <a:xfrm>
              <a:off x="5115696" y="4537493"/>
              <a:ext cx="523104"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 name="Text Box 4"/>
            <p:cNvSpPr txBox="1">
              <a:spLocks noChangeArrowheads="1"/>
            </p:cNvSpPr>
            <p:nvPr/>
          </p:nvSpPr>
          <p:spPr bwMode="auto">
            <a:xfrm>
              <a:off x="1752600" y="4042178"/>
              <a:ext cx="3271890" cy="1069072"/>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Issues PHC Decision</a:t>
              </a:r>
            </a:p>
            <a:p>
              <a:pPr algn="ctr"/>
              <a:r>
                <a:rPr lang="iu-Cans-CA" sz="1600" dirty="0" smtClean="0">
                  <a:latin typeface="Times New Roman" pitchFamily="18" charset="0"/>
                  <a:cs typeface="Times New Roman" pitchFamily="18" charset="0"/>
                </a:rPr>
                <a:t>ᐃᒥᓕᕆᔨᒃᑯᑦ </a:t>
              </a:r>
              <a:r>
                <a:rPr lang="iu-Cans-CA" sz="1600" dirty="0">
                  <a:latin typeface="Times New Roman" pitchFamily="18" charset="0"/>
                  <a:cs typeface="Times New Roman" pitchFamily="18" charset="0"/>
                </a:rPr>
                <a:t>ᑐᓂᓯᓗᑎᒃ ᑭᓇᒃᑯᑐᐃᓐᓇᕐᓂᒃ ᓈᓚᒃᑎᓪᓗᒋᑦ ᐋᕿᒃᑕᐅᔪᑦ</a:t>
              </a:r>
              <a:endParaRPr lang="en-CA" sz="1600" dirty="0">
                <a:latin typeface="Times New Roman" pitchFamily="18" charset="0"/>
                <a:cs typeface="Times New Roman" pitchFamily="18" charset="0"/>
              </a:endParaRPr>
            </a:p>
          </p:txBody>
        </p:sp>
        <p:sp>
          <p:nvSpPr>
            <p:cNvPr id="13" name="Line 5"/>
            <p:cNvSpPr>
              <a:spLocks noChangeShapeType="1"/>
            </p:cNvSpPr>
            <p:nvPr/>
          </p:nvSpPr>
          <p:spPr bwMode="auto">
            <a:xfrm>
              <a:off x="3363928" y="6356666"/>
              <a:ext cx="0" cy="26673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 name="Line 5"/>
            <p:cNvSpPr>
              <a:spLocks noChangeShapeType="1"/>
            </p:cNvSpPr>
            <p:nvPr/>
          </p:nvSpPr>
          <p:spPr bwMode="auto">
            <a:xfrm flipH="1">
              <a:off x="4891126" y="2286000"/>
              <a:ext cx="631062"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 name="Line 5"/>
            <p:cNvSpPr>
              <a:spLocks noChangeShapeType="1"/>
            </p:cNvSpPr>
            <p:nvPr/>
          </p:nvSpPr>
          <p:spPr bwMode="auto">
            <a:xfrm>
              <a:off x="4894538" y="2016642"/>
              <a:ext cx="642332"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 name="Line 5"/>
            <p:cNvSpPr>
              <a:spLocks noChangeShapeType="1"/>
            </p:cNvSpPr>
            <p:nvPr/>
          </p:nvSpPr>
          <p:spPr bwMode="auto">
            <a:xfrm flipH="1" flipV="1">
              <a:off x="5105400" y="4800600"/>
              <a:ext cx="512380"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TextBox 16"/>
            <p:cNvSpPr txBox="1"/>
            <p:nvPr/>
          </p:nvSpPr>
          <p:spPr>
            <a:xfrm>
              <a:off x="7131771" y="6528962"/>
              <a:ext cx="2088231" cy="316771"/>
            </a:xfrm>
            <a:prstGeom prst="rect">
              <a:avLst/>
            </a:prstGeom>
            <a:noFill/>
            <a:ln>
              <a:noFill/>
            </a:ln>
          </p:spPr>
          <p:txBody>
            <a:bodyPr wrap="square" rtlCol="0">
              <a:spAutoFit/>
            </a:bodyPr>
            <a:lstStyle/>
            <a:p>
              <a:r>
                <a:rPr lang="en-US" sz="1400" b="1" dirty="0">
                  <a:solidFill>
                    <a:srgbClr val="FF0000"/>
                  </a:solidFill>
                  <a:latin typeface="Times New Roman" pitchFamily="18" charset="0"/>
                  <a:cs typeface="Times New Roman" pitchFamily="18" charset="0"/>
                </a:rPr>
                <a:t>Next</a:t>
              </a:r>
              <a:r>
                <a:rPr lang="en-US" sz="1400" b="1" dirty="0">
                  <a:latin typeface="Times New Roman" pitchFamily="18" charset="0"/>
                  <a:cs typeface="Times New Roman" pitchFamily="18" charset="0"/>
                </a:rPr>
                <a:t> </a:t>
              </a:r>
              <a:r>
                <a:rPr lang="en-US" sz="1400" b="1" dirty="0">
                  <a:solidFill>
                    <a:srgbClr val="FF0000"/>
                  </a:solidFill>
                  <a:latin typeface="Times New Roman" pitchFamily="18" charset="0"/>
                  <a:cs typeface="Times New Roman" pitchFamily="18" charset="0"/>
                </a:rPr>
                <a:t>slide</a:t>
              </a:r>
              <a:r>
                <a:rPr lang="iu-Cans-CA" sz="1400" b="1" dirty="0">
                  <a:solidFill>
                    <a:srgbClr val="FF0000"/>
                  </a:solidFill>
                  <a:latin typeface="Times New Roman" pitchFamily="18" charset="0"/>
                  <a:cs typeface="Times New Roman" pitchFamily="18" charset="0"/>
                </a:rPr>
                <a:t> ᑲᔪᓯᔪᖅ</a:t>
              </a:r>
              <a:endParaRPr lang="en-US" sz="1400" b="1" dirty="0">
                <a:solidFill>
                  <a:srgbClr val="FF000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752600" y="1699097"/>
              <a:ext cx="3060584" cy="967903"/>
            </a:xfrm>
            <a:prstGeom prst="rect">
              <a:avLst/>
            </a:prstGeom>
            <a:solidFill>
              <a:srgbClr val="CC99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500" dirty="0">
                  <a:latin typeface="Times New Roman" pitchFamily="18" charset="0"/>
                  <a:cs typeface="Times New Roman" pitchFamily="18" charset="0"/>
                </a:rPr>
                <a:t>Parties submit written representations</a:t>
              </a:r>
            </a:p>
            <a:p>
              <a:pPr marR="75130" algn="ctr"/>
              <a:r>
                <a:rPr lang="iu-Cans-CA" sz="1600" dirty="0">
                  <a:solidFill>
                    <a:srgbClr val="000000"/>
                  </a:solidFill>
                  <a:latin typeface="ProSyl"/>
                </a:rPr>
                <a:t>ᐅᖃᐅᓯᒃᓴᓖᑦ ᑐᓂᓯᓗᑎᒃ ᑎᑎᕋᕐᓯᒪᔪᒃᑯᑦ</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9" name="Line 5"/>
            <p:cNvSpPr>
              <a:spLocks noChangeShapeType="1"/>
            </p:cNvSpPr>
            <p:nvPr/>
          </p:nvSpPr>
          <p:spPr bwMode="auto">
            <a:xfrm>
              <a:off x="3336134" y="3839436"/>
              <a:ext cx="16666" cy="203346"/>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Left Brace 19"/>
            <p:cNvSpPr/>
            <p:nvPr/>
          </p:nvSpPr>
          <p:spPr>
            <a:xfrm>
              <a:off x="1096351" y="2154960"/>
              <a:ext cx="543667" cy="3329998"/>
            </a:xfrm>
            <a:prstGeom prst="leftBrace">
              <a:avLst/>
            </a:prstGeom>
            <a:ln>
              <a:solidFill>
                <a:schemeClr val="accent1">
                  <a:shade val="50000"/>
                </a:schemeClr>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US" dirty="0"/>
            </a:p>
          </p:txBody>
        </p:sp>
        <p:sp>
          <p:nvSpPr>
            <p:cNvPr id="21" name="TextBox 20"/>
            <p:cNvSpPr txBox="1"/>
            <p:nvPr/>
          </p:nvSpPr>
          <p:spPr>
            <a:xfrm rot="16200000">
              <a:off x="-927329" y="3583819"/>
              <a:ext cx="3394307" cy="646331"/>
            </a:xfrm>
            <a:prstGeom prst="rect">
              <a:avLst/>
            </a:prstGeom>
            <a:noFill/>
            <a:ln>
              <a:solidFill>
                <a:schemeClr val="accent1">
                  <a:shade val="50000"/>
                </a:schemeClr>
              </a:solidFill>
            </a:ln>
          </p:spPr>
          <p:txBody>
            <a:bodyPr wrap="square" rtlCol="0">
              <a:spAutoFit/>
            </a:bodyPr>
            <a:lstStyle/>
            <a:p>
              <a:pPr algn="ctr"/>
              <a:r>
                <a:rPr lang="en-US" sz="2000" b="1" dirty="0">
                  <a:solidFill>
                    <a:srgbClr val="C00000"/>
                  </a:solidFill>
                  <a:latin typeface="Times New Roman" pitchFamily="18" charset="0"/>
                  <a:cs typeface="Times New Roman" pitchFamily="18" charset="0"/>
                </a:rPr>
                <a:t>Technical Review Stage</a:t>
              </a:r>
            </a:p>
            <a:p>
              <a:pPr marR="130190" algn="ctr"/>
              <a:r>
                <a:rPr lang="iu-Cans-CA" sz="1600" b="1" dirty="0">
                  <a:solidFill>
                    <a:srgbClr val="C00000"/>
                  </a:solidFill>
                  <a:latin typeface="ProSyl"/>
                </a:rPr>
                <a:t>ᐃᓗᓕᖏᓐᓂᒃ ᕿᒥᕈᓂᖅ ᐊᐅᓚᓂᖓ </a:t>
              </a:r>
              <a:r>
                <a:rPr lang="en-US" sz="1600" b="1" dirty="0">
                  <a:solidFill>
                    <a:srgbClr val="C00000"/>
                  </a:solidFill>
                  <a:latin typeface="ProSyl"/>
                </a:rPr>
                <a:t> </a:t>
              </a:r>
              <a:endParaRPr lang="en-US" sz="1600" b="1" dirty="0">
                <a:solidFill>
                  <a:srgbClr val="C00000"/>
                </a:solidFill>
              </a:endParaRPr>
            </a:p>
          </p:txBody>
        </p:sp>
        <p:sp>
          <p:nvSpPr>
            <p:cNvPr id="22" name="Line 5"/>
            <p:cNvSpPr>
              <a:spLocks noChangeShapeType="1"/>
            </p:cNvSpPr>
            <p:nvPr/>
          </p:nvSpPr>
          <p:spPr bwMode="auto">
            <a:xfrm flipH="1">
              <a:off x="3352800" y="5215265"/>
              <a:ext cx="0" cy="148224"/>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 name="Line 5"/>
            <p:cNvSpPr>
              <a:spLocks noChangeShapeType="1"/>
            </p:cNvSpPr>
            <p:nvPr/>
          </p:nvSpPr>
          <p:spPr bwMode="auto">
            <a:xfrm>
              <a:off x="3336134" y="2667000"/>
              <a:ext cx="16666" cy="222219"/>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24" name="Title 1"/>
          <p:cNvSpPr txBox="1">
            <a:spLocks/>
          </p:cNvSpPr>
          <p:nvPr/>
        </p:nvSpPr>
        <p:spPr>
          <a:xfrm>
            <a:off x="820390" y="412059"/>
            <a:ext cx="8323610" cy="1144733"/>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a:solidFill>
                  <a:schemeClr val="bg1"/>
                </a:solidFill>
                <a:latin typeface="Times New Roman" pitchFamily="18" charset="0"/>
                <a:cs typeface="Times New Roman" pitchFamily="18" charset="0"/>
              </a:rPr>
              <a:t> </a:t>
            </a:r>
            <a:r>
              <a:rPr lang="en-US" sz="3100" b="1" dirty="0">
                <a:latin typeface="Times New Roman" pitchFamily="18" charset="0"/>
                <a:cs typeface="Times New Roman" pitchFamily="18" charset="0"/>
              </a:rPr>
              <a:t>NWB Type “A” Licensing Process</a:t>
            </a:r>
            <a:r>
              <a:rPr lang="en-US" sz="2900" b="1" dirty="0">
                <a:latin typeface="Times New Roman" pitchFamily="18" charset="0"/>
                <a:cs typeface="Times New Roman" pitchFamily="18" charset="0"/>
              </a:rPr>
              <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ᐃᒪᐃᑦᑐᒥ </a:t>
            </a:r>
            <a:r>
              <a:rPr lang="en-US" sz="3100" b="1" dirty="0">
                <a:solidFill>
                  <a:srgbClr val="035F79"/>
                </a:solidFill>
                <a:latin typeface="Times New Roman"/>
              </a:rPr>
              <a:t>“A” </a:t>
            </a:r>
            <a:r>
              <a:rPr lang="iu-Cans-CA" sz="3100" b="1" dirty="0">
                <a:solidFill>
                  <a:srgbClr val="035F79"/>
                </a:solidFill>
                <a:latin typeface="Times New Roman"/>
              </a:rPr>
              <a:t>ᐱᔪᓐᓇᐅᑎᓕᕆᓂᖅ ᐊᐅᓚᓂᖓ</a:t>
            </a:r>
            <a:endParaRPr lang="en-US" sz="3100" b="1" dirty="0">
              <a:latin typeface="Times New Roman" pitchFamily="18" charset="0"/>
              <a:cs typeface="Times New Roman" pitchFamily="18" charset="0"/>
            </a:endParaRPr>
          </a:p>
        </p:txBody>
      </p:sp>
      <p:sp>
        <p:nvSpPr>
          <p:cNvPr id="25"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3864068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anose="02020603050405020304" pitchFamily="18" charset="0"/>
                <a:cs typeface="Times New Roman" panose="02020603050405020304" pitchFamily="18" charset="0"/>
              </a:rPr>
              <a:t>13</a:t>
            </a:fld>
            <a:endParaRPr lang="en-CA" dirty="0">
              <a:latin typeface="Times New Roman" panose="02020603050405020304" pitchFamily="18" charset="0"/>
              <a:cs typeface="Times New Roman" panose="02020603050405020304" pitchFamily="18" charset="0"/>
            </a:endParaRPr>
          </a:p>
        </p:txBody>
      </p:sp>
      <p:sp>
        <p:nvSpPr>
          <p:cNvPr id="6" name="Title 1"/>
          <p:cNvSpPr txBox="1">
            <a:spLocks/>
          </p:cNvSpPr>
          <p:nvPr/>
        </p:nvSpPr>
        <p:spPr>
          <a:xfrm>
            <a:off x="987896" y="332656"/>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latin typeface="Times New Roman" pitchFamily="18" charset="0"/>
                <a:cs typeface="Times New Roman" pitchFamily="18" charset="0"/>
              </a:rPr>
              <a:t>Application Procedural History</a:t>
            </a:r>
            <a:br>
              <a:rPr lang="en-US" sz="2800" b="1" dirty="0" smtClean="0">
                <a:latin typeface="Times New Roman" pitchFamily="18" charset="0"/>
                <a:cs typeface="Times New Roman" pitchFamily="18" charset="0"/>
              </a:rPr>
            </a:br>
            <a:r>
              <a:rPr lang="en-US" sz="2800" b="1" dirty="0">
                <a:solidFill>
                  <a:srgbClr val="035F79"/>
                </a:solidFill>
                <a:latin typeface="ProSyl"/>
              </a:rPr>
              <a:t>g4yCs]t5 ckwos3bscb3ymm]zb</a:t>
            </a:r>
            <a:endParaRPr lang="en-US" sz="2800" b="1" dirty="0">
              <a:latin typeface="Times New Roman" pitchFamily="18" charset="0"/>
              <a:cs typeface="Times New Roman" pitchFamily="18" charset="0"/>
            </a:endParaRPr>
          </a:p>
        </p:txBody>
      </p:sp>
      <p:graphicFrame>
        <p:nvGraphicFramePr>
          <p:cNvPr id="7" name="Table 6"/>
          <p:cNvGraphicFramePr>
            <a:graphicFrameLocks noGrp="1"/>
          </p:cNvGraphicFramePr>
          <p:nvPr>
            <p:extLst/>
          </p:nvPr>
        </p:nvGraphicFramePr>
        <p:xfrm>
          <a:off x="381000" y="1556792"/>
          <a:ext cx="8305800" cy="4907280"/>
        </p:xfrm>
        <a:graphic>
          <a:graphicData uri="http://schemas.openxmlformats.org/drawingml/2006/table">
            <a:tbl>
              <a:tblPr firstRow="1" bandRow="1">
                <a:tableStyleId>{5C22544A-7EE6-4342-B048-85BDC9FD1C3A}</a:tableStyleId>
              </a:tblPr>
              <a:tblGrid>
                <a:gridCol w="4141514">
                  <a:extLst>
                    <a:ext uri="{9D8B030D-6E8A-4147-A177-3AD203B41FA5}">
                      <a16:colId xmlns:a16="http://schemas.microsoft.com/office/drawing/2014/main" val="20000"/>
                    </a:ext>
                  </a:extLst>
                </a:gridCol>
                <a:gridCol w="4164286">
                  <a:extLst>
                    <a:ext uri="{9D8B030D-6E8A-4147-A177-3AD203B41FA5}">
                      <a16:colId xmlns:a16="http://schemas.microsoft.com/office/drawing/2014/main" val="20001"/>
                    </a:ext>
                  </a:extLst>
                </a:gridCol>
              </a:tblGrid>
              <a:tr h="4680520">
                <a:tc>
                  <a:txBody>
                    <a:bodyPr/>
                    <a:lstStyle/>
                    <a:p>
                      <a:pPr marL="347663" lvl="0" indent="-347663">
                        <a:buFont typeface="Wingdings" panose="05000000000000000000" pitchFamily="2" charset="2"/>
                        <a:buChar char="Ø"/>
                      </a:pPr>
                      <a:r>
                        <a:rPr lang="en-CA" sz="2100" b="1" i="1" u="sng" kern="1200" dirty="0" smtClean="0">
                          <a:solidFill>
                            <a:schemeClr val="tx1"/>
                          </a:solidFill>
                          <a:effectLst/>
                          <a:latin typeface="Times New Roman" pitchFamily="18" charset="0"/>
                          <a:ea typeface="+mn-ea"/>
                          <a:cs typeface="Times New Roman" pitchFamily="18" charset="0"/>
                        </a:rPr>
                        <a:t>November 16, 2020</a:t>
                      </a:r>
                      <a:endParaRPr lang="en-US" sz="2100" b="1" kern="1200" dirty="0" smtClean="0">
                        <a:solidFill>
                          <a:schemeClr val="tx1"/>
                        </a:solidFill>
                        <a:effectLst/>
                        <a:latin typeface="Times New Roman" pitchFamily="18" charset="0"/>
                        <a:ea typeface="+mn-ea"/>
                        <a:cs typeface="Times New Roman" pitchFamily="18" charset="0"/>
                      </a:endParaRPr>
                    </a:p>
                    <a:p>
                      <a:pPr marL="346075" indent="0" algn="l"/>
                      <a:r>
                        <a:rPr lang="en-CA" sz="2100" b="0" kern="1200" dirty="0" smtClean="0">
                          <a:solidFill>
                            <a:schemeClr val="tx1"/>
                          </a:solidFill>
                          <a:effectLst/>
                          <a:latin typeface="Times New Roman" pitchFamily="18" charset="0"/>
                          <a:ea typeface="+mn-ea"/>
                          <a:cs typeface="Times New Roman" pitchFamily="18" charset="0"/>
                        </a:rPr>
                        <a:t>NWB distributed the agenda for the technical meeting teleconference.</a:t>
                      </a:r>
                    </a:p>
                    <a:p>
                      <a:pPr marL="346075" indent="0" algn="l"/>
                      <a:endParaRPr lang="en-CA" sz="2100" b="0"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CA" sz="2100" b="1" i="1" u="sng" kern="1200" dirty="0" smtClean="0">
                          <a:solidFill>
                            <a:schemeClr val="tx1"/>
                          </a:solidFill>
                          <a:effectLst/>
                          <a:latin typeface="Times New Roman" pitchFamily="18" charset="0"/>
                          <a:ea typeface="+mn-ea"/>
                          <a:cs typeface="Times New Roman" pitchFamily="18" charset="0"/>
                        </a:rPr>
                        <a:t>November 30, 2020</a:t>
                      </a:r>
                      <a:endParaRPr lang="en-US" sz="21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CA" sz="2100" b="0" kern="1200" dirty="0" smtClean="0">
                          <a:solidFill>
                            <a:schemeClr val="tx1"/>
                          </a:solidFill>
                          <a:effectLst/>
                          <a:latin typeface="Times New Roman" pitchFamily="18" charset="0"/>
                          <a:ea typeface="+mn-ea"/>
                          <a:cs typeface="Times New Roman" pitchFamily="18" charset="0"/>
                        </a:rPr>
                        <a:t>The NWB conducted a Technical Meeting via Teleconference</a:t>
                      </a:r>
                      <a:r>
                        <a:rPr lang="en-CA" sz="2100" b="0" kern="1200" baseline="0" dirty="0" smtClean="0">
                          <a:solidFill>
                            <a:schemeClr val="tx1"/>
                          </a:solidFill>
                          <a:effectLst/>
                          <a:latin typeface="Times New Roman" pitchFamily="18" charset="0"/>
                          <a:ea typeface="+mn-ea"/>
                          <a:cs typeface="Times New Roman" pitchFamily="18" charset="0"/>
                        </a:rPr>
                        <a:t>.</a:t>
                      </a:r>
                    </a:p>
                    <a:p>
                      <a:pPr marL="346075" indent="0" algn="l"/>
                      <a:endParaRPr lang="en-US" sz="2100" b="0"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CA" sz="2100" b="1" i="1" u="sng" kern="1200" dirty="0" smtClean="0">
                          <a:solidFill>
                            <a:schemeClr val="tx1"/>
                          </a:solidFill>
                          <a:effectLst/>
                          <a:latin typeface="Times New Roman" pitchFamily="18" charset="0"/>
                          <a:ea typeface="+mn-ea"/>
                          <a:cs typeface="Times New Roman" pitchFamily="18" charset="0"/>
                        </a:rPr>
                        <a:t>December 10, 2020</a:t>
                      </a:r>
                      <a:endParaRPr lang="en-US" sz="21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CA" sz="2100" b="0" kern="1200" dirty="0" smtClean="0">
                          <a:solidFill>
                            <a:schemeClr val="tx1"/>
                          </a:solidFill>
                          <a:effectLst/>
                          <a:latin typeface="Times New Roman" pitchFamily="18" charset="0"/>
                          <a:ea typeface="+mn-ea"/>
                          <a:cs typeface="Times New Roman" pitchFamily="18" charset="0"/>
                        </a:rPr>
                        <a:t>The NWB issued</a:t>
                      </a:r>
                      <a:r>
                        <a:rPr lang="en-CA" sz="2100" b="0" kern="1200" baseline="0" dirty="0" smtClean="0">
                          <a:solidFill>
                            <a:schemeClr val="tx1"/>
                          </a:solidFill>
                          <a:effectLst/>
                          <a:latin typeface="Times New Roman" pitchFamily="18" charset="0"/>
                          <a:ea typeface="+mn-ea"/>
                          <a:cs typeface="Times New Roman" pitchFamily="18" charset="0"/>
                        </a:rPr>
                        <a:t> a follow-up guidance along with the list of commitments and the list of issues.</a:t>
                      </a:r>
                    </a:p>
                    <a:p>
                      <a:pPr marL="346075" indent="0" algn="l"/>
                      <a:endParaRPr lang="en-US" sz="2200" b="0" kern="1200" dirty="0" smtClean="0">
                        <a:solidFill>
                          <a:schemeClr val="tx1"/>
                        </a:solidFill>
                        <a:effectLst/>
                        <a:latin typeface="Times New Roman" pitchFamily="18" charset="0"/>
                        <a:ea typeface="+mn-ea"/>
                        <a:cs typeface="Times New Roman" pitchFamily="18" charset="0"/>
                      </a:endParaRPr>
                    </a:p>
                  </a:txBody>
                  <a:tcPr>
                    <a:noFill/>
                  </a:tcPr>
                </a:tc>
                <a:tc>
                  <a:txBody>
                    <a:bodyPr/>
                    <a:lstStyle/>
                    <a:p>
                      <a:pPr marL="347663" lvl="0" indent="-347663">
                        <a:buFont typeface="Wingdings" panose="05000000000000000000" pitchFamily="2" charset="2"/>
                        <a:buChar char="Ø"/>
                      </a:pPr>
                      <a:r>
                        <a:rPr lang="en-CA" sz="2000" b="1" i="1" u="sng" kern="1200" dirty="0" smtClean="0">
                          <a:solidFill>
                            <a:schemeClr val="tx1"/>
                          </a:solidFill>
                          <a:effectLst/>
                          <a:latin typeface="ProSyl" panose="020B0500000000000000" pitchFamily="34" charset="0"/>
                          <a:ea typeface="+mn-ea"/>
                          <a:cs typeface="Times New Roman" pitchFamily="18" charset="0"/>
                        </a:rPr>
                        <a:t>k=WE</a:t>
                      </a:r>
                      <a:r>
                        <a:rPr lang="en-CA" sz="2000" b="1" i="1" u="sng" kern="1200" dirty="0" smtClean="0">
                          <a:solidFill>
                            <a:schemeClr val="tx1"/>
                          </a:solidFill>
                          <a:effectLst/>
                          <a:latin typeface="Times New Roman" pitchFamily="18" charset="0"/>
                          <a:ea typeface="+mn-ea"/>
                          <a:cs typeface="Times New Roman" pitchFamily="18" charset="0"/>
                        </a:rPr>
                        <a:t> 16, 2020</a:t>
                      </a:r>
                      <a:endParaRPr lang="en-US" sz="2000" b="1" kern="1200" dirty="0" smtClean="0">
                        <a:solidFill>
                          <a:schemeClr val="tx1"/>
                        </a:solidFill>
                        <a:effectLst/>
                        <a:latin typeface="Times New Roman" pitchFamily="18" charset="0"/>
                        <a:ea typeface="+mn-ea"/>
                        <a:cs typeface="Times New Roman" pitchFamily="18" charset="0"/>
                      </a:endParaRPr>
                    </a:p>
                    <a:p>
                      <a:pPr marL="346075" indent="0" algn="l"/>
                      <a:r>
                        <a:rPr lang="en-CA" sz="2000" b="0" kern="1200" dirty="0" smtClean="0">
                          <a:solidFill>
                            <a:schemeClr val="tx1"/>
                          </a:solidFill>
                          <a:effectLst/>
                          <a:latin typeface="ProSyl" panose="020B0500000000000000" pitchFamily="34" charset="0"/>
                          <a:ea typeface="+mn-ea"/>
                          <a:cs typeface="Times New Roman" pitchFamily="18" charset="0"/>
                        </a:rPr>
                        <a:t>wmoEp5 N4yst/q ]b2fx5 vtm5Jt4n5 W5dyodtk5 vtmi6 y?/st4f5 vtmi6j5. </a:t>
                      </a:r>
                    </a:p>
                    <a:p>
                      <a:pPr marL="346075" indent="0" algn="l"/>
                      <a:endParaRPr lang="en-CA" sz="2000" b="0"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CA" sz="2000" b="1" i="1" u="sng" kern="1200" dirty="0" smtClean="0">
                          <a:solidFill>
                            <a:schemeClr val="tx1"/>
                          </a:solidFill>
                          <a:effectLst/>
                          <a:latin typeface="ProSyl" panose="020B0500000000000000" pitchFamily="34" charset="0"/>
                          <a:ea typeface="+mn-ea"/>
                          <a:cs typeface="Times New Roman" pitchFamily="18" charset="0"/>
                        </a:rPr>
                        <a:t>k=WE</a:t>
                      </a:r>
                      <a:r>
                        <a:rPr lang="en-CA" sz="2000" b="1" i="1" u="sng" kern="1200" dirty="0" smtClean="0">
                          <a:solidFill>
                            <a:schemeClr val="tx1"/>
                          </a:solidFill>
                          <a:effectLst/>
                          <a:latin typeface="Times New Roman" pitchFamily="18" charset="0"/>
                          <a:ea typeface="+mn-ea"/>
                          <a:cs typeface="Times New Roman" pitchFamily="18" charset="0"/>
                        </a:rPr>
                        <a:t> 30, 2020</a:t>
                      </a:r>
                      <a:endParaRPr lang="en-US" sz="20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CA" sz="2000" b="0" kern="1200" dirty="0" smtClean="0">
                          <a:solidFill>
                            <a:schemeClr val="tx1"/>
                          </a:solidFill>
                          <a:effectLst/>
                          <a:latin typeface="ProSyl" panose="020B0500000000000000" pitchFamily="34" charset="0"/>
                          <a:ea typeface="+mn-ea"/>
                          <a:cs typeface="Times New Roman" pitchFamily="18" charset="0"/>
                        </a:rPr>
                        <a:t>]b2fx5 wmoEp5 xg6tbz W5dyodtk5 vtmi6 y?/st4f5. </a:t>
                      </a:r>
                    </a:p>
                    <a:p>
                      <a:pPr marL="355600" marR="0" indent="0" algn="l" defTabSz="914400" rtl="0" eaLnBrk="1" fontAlgn="auto" latinLnBrk="0" hangingPunct="1">
                        <a:lnSpc>
                          <a:spcPct val="100000"/>
                        </a:lnSpc>
                        <a:spcBef>
                          <a:spcPts val="0"/>
                        </a:spcBef>
                        <a:spcAft>
                          <a:spcPts val="0"/>
                        </a:spcAft>
                        <a:buClrTx/>
                        <a:buSzTx/>
                        <a:buFontTx/>
                        <a:buNone/>
                        <a:tabLst/>
                        <a:defRPr/>
                      </a:pPr>
                      <a:endParaRPr lang="en-US" sz="2000" b="0"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CA" sz="2000" b="1" i="1" u="sng" kern="1200" dirty="0" err="1" smtClean="0">
                          <a:solidFill>
                            <a:schemeClr val="tx1"/>
                          </a:solidFill>
                          <a:effectLst/>
                          <a:latin typeface="ProSyl" panose="020B0500000000000000" pitchFamily="34" charset="0"/>
                          <a:ea typeface="+mn-ea"/>
                          <a:cs typeface="Times New Roman" pitchFamily="18" charset="0"/>
                        </a:rPr>
                        <a:t>tyWE</a:t>
                      </a:r>
                      <a:r>
                        <a:rPr lang="en-CA" sz="2000" b="1" i="1" u="sng" kern="1200" dirty="0" smtClean="0">
                          <a:solidFill>
                            <a:schemeClr val="tx1"/>
                          </a:solidFill>
                          <a:effectLst/>
                          <a:latin typeface="Times New Roman" pitchFamily="18" charset="0"/>
                          <a:ea typeface="+mn-ea"/>
                          <a:cs typeface="Times New Roman" pitchFamily="18" charset="0"/>
                        </a:rPr>
                        <a:t> 10, 2020</a:t>
                      </a:r>
                      <a:endParaRPr lang="en-US" sz="20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CA" sz="2000" b="0" kern="1200" dirty="0" smtClean="0">
                          <a:solidFill>
                            <a:schemeClr val="tx1"/>
                          </a:solidFill>
                          <a:effectLst/>
                          <a:latin typeface="ProSyl" panose="020B0500000000000000" pitchFamily="34" charset="0"/>
                          <a:ea typeface="+mn-ea"/>
                          <a:cs typeface="Times New Roman" pitchFamily="18" charset="0"/>
                        </a:rPr>
                        <a:t>]b2fx5 wmoEp5 </a:t>
                      </a:r>
                      <a:r>
                        <a:rPr lang="en-CA" sz="2000" b="0" kern="1200" dirty="0" err="1" smtClean="0">
                          <a:solidFill>
                            <a:schemeClr val="tx1"/>
                          </a:solidFill>
                          <a:effectLst/>
                          <a:latin typeface="ProSyl" panose="020B0500000000000000" pitchFamily="34" charset="0"/>
                          <a:ea typeface="+mn-ea"/>
                          <a:cs typeface="Times New Roman" pitchFamily="18" charset="0"/>
                        </a:rPr>
                        <a:t>gi</a:t>
                      </a:r>
                      <a:r>
                        <a:rPr lang="en-CA" sz="2000" b="0" kern="1200" dirty="0" smtClean="0">
                          <a:solidFill>
                            <a:schemeClr val="tx1"/>
                          </a:solidFill>
                          <a:effectLst/>
                          <a:latin typeface="ProSyl" panose="020B0500000000000000" pitchFamily="34" charset="0"/>
                          <a:ea typeface="+mn-ea"/>
                          <a:cs typeface="Times New Roman" pitchFamily="18" charset="0"/>
                        </a:rPr>
                        <a:t>/q bmfx5 yKoDt5 WctQ2lQ5 ttc5 xgME4bsNh4g5 x7m ttc5 W5Jtk5. </a:t>
                      </a:r>
                      <a:endParaRPr lang="en-US" sz="2000" b="0" kern="1200" dirty="0">
                        <a:solidFill>
                          <a:schemeClr val="tx2"/>
                        </a:solidFill>
                        <a:effectLst/>
                        <a:latin typeface="+mn-lt"/>
                        <a:ea typeface="+mn-ea"/>
                        <a:cs typeface="+mn-cs"/>
                      </a:endParaRPr>
                    </a:p>
                  </a:txBody>
                  <a:tcPr>
                    <a:noFill/>
                  </a:tcPr>
                </a:tc>
                <a:extLst>
                  <a:ext uri="{0D108BD9-81ED-4DB2-BD59-A6C34878D82A}">
                    <a16:rowId xmlns:a16="http://schemas.microsoft.com/office/drawing/2014/main" val="10000"/>
                  </a:ext>
                </a:extLst>
              </a:tr>
            </a:tbl>
          </a:graphicData>
        </a:graphic>
      </p:graphicFrame>
      <p:sp>
        <p:nvSpPr>
          <p:cNvPr id="8"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8230785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14</a:t>
            </a:fld>
            <a:endParaRPr lang="en-CA" dirty="0">
              <a:latin typeface="Times New Roman" pitchFamily="18" charset="0"/>
              <a:cs typeface="Times New Roman"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158746671"/>
              </p:ext>
            </p:extLst>
          </p:nvPr>
        </p:nvGraphicFramePr>
        <p:xfrm>
          <a:off x="381000" y="1484784"/>
          <a:ext cx="8305800" cy="5394960"/>
        </p:xfrm>
        <a:graphic>
          <a:graphicData uri="http://schemas.openxmlformats.org/drawingml/2006/table">
            <a:tbl>
              <a:tblPr firstRow="1" bandRow="1">
                <a:tableStyleId>{5C22544A-7EE6-4342-B048-85BDC9FD1C3A}</a:tableStyleId>
              </a:tblPr>
              <a:tblGrid>
                <a:gridCol w="4141514">
                  <a:extLst>
                    <a:ext uri="{9D8B030D-6E8A-4147-A177-3AD203B41FA5}">
                      <a16:colId xmlns:a16="http://schemas.microsoft.com/office/drawing/2014/main" val="20000"/>
                    </a:ext>
                  </a:extLst>
                </a:gridCol>
                <a:gridCol w="4164286">
                  <a:extLst>
                    <a:ext uri="{9D8B030D-6E8A-4147-A177-3AD203B41FA5}">
                      <a16:colId xmlns:a16="http://schemas.microsoft.com/office/drawing/2014/main" val="20001"/>
                    </a:ext>
                  </a:extLst>
                </a:gridCol>
              </a:tblGrid>
              <a:tr h="4536504">
                <a:tc>
                  <a:txBody>
                    <a:bodyPr/>
                    <a:lstStyle/>
                    <a:p>
                      <a:pPr marL="350838" indent="-342900">
                        <a:buFont typeface="Wingdings" panose="05000000000000000000" pitchFamily="2" charset="2"/>
                        <a:buChar char="Ø"/>
                      </a:pPr>
                      <a:r>
                        <a:rPr lang="en-CA" sz="1900" b="1" i="1" u="sng" kern="1200" dirty="0" smtClean="0">
                          <a:solidFill>
                            <a:schemeClr val="tx1"/>
                          </a:solidFill>
                          <a:effectLst/>
                          <a:latin typeface="Times New Roman" pitchFamily="18" charset="0"/>
                          <a:ea typeface="+mn-ea"/>
                          <a:cs typeface="Times New Roman" pitchFamily="18" charset="0"/>
                        </a:rPr>
                        <a:t>January 19, 2021</a:t>
                      </a:r>
                      <a:endParaRPr lang="en-US" sz="19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CA" sz="1900" b="0" kern="1200" dirty="0" smtClean="0">
                          <a:solidFill>
                            <a:schemeClr val="tx1"/>
                          </a:solidFill>
                          <a:effectLst/>
                          <a:latin typeface="Times New Roman" pitchFamily="18" charset="0"/>
                          <a:ea typeface="+mn-ea"/>
                          <a:cs typeface="Times New Roman" pitchFamily="18" charset="0"/>
                        </a:rPr>
                        <a:t>The NWB conducted a Technical Meeting via Teleconference and a combination teleconference/</a:t>
                      </a:r>
                      <a:r>
                        <a:rPr lang="en-CA" sz="1900" b="0" kern="1200" baseline="0" dirty="0" smtClean="0">
                          <a:solidFill>
                            <a:schemeClr val="tx1"/>
                          </a:solidFill>
                          <a:effectLst/>
                          <a:latin typeface="Times New Roman" pitchFamily="18" charset="0"/>
                          <a:ea typeface="+mn-ea"/>
                          <a:cs typeface="Times New Roman" pitchFamily="18" charset="0"/>
                        </a:rPr>
                        <a:t> in-person </a:t>
                      </a:r>
                      <a:r>
                        <a:rPr lang="en-CA" sz="1900" b="0" kern="1200" dirty="0" smtClean="0">
                          <a:solidFill>
                            <a:schemeClr val="tx1"/>
                          </a:solidFill>
                          <a:effectLst/>
                          <a:latin typeface="Times New Roman" pitchFamily="18" charset="0"/>
                          <a:ea typeface="+mn-ea"/>
                          <a:cs typeface="Times New Roman" pitchFamily="18" charset="0"/>
                        </a:rPr>
                        <a:t>Community Session.</a:t>
                      </a:r>
                      <a:endParaRPr lang="en-US" sz="1900" b="1" kern="120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endParaRPr lang="en-US" sz="1400" b="1"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CA" sz="1900" b="1" i="1" u="sng" kern="1200" dirty="0" smtClean="0">
                          <a:solidFill>
                            <a:schemeClr val="tx1"/>
                          </a:solidFill>
                          <a:effectLst/>
                          <a:latin typeface="Times New Roman" pitchFamily="18" charset="0"/>
                          <a:ea typeface="+mn-ea"/>
                          <a:cs typeface="Times New Roman" pitchFamily="18" charset="0"/>
                        </a:rPr>
                        <a:t>February 26, 2021</a:t>
                      </a:r>
                      <a:endParaRPr lang="en-US" sz="19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US" sz="1900" b="0" kern="1200" dirty="0" smtClean="0">
                          <a:solidFill>
                            <a:schemeClr val="tx1"/>
                          </a:solidFill>
                          <a:effectLst/>
                          <a:latin typeface="Times New Roman" pitchFamily="18" charset="0"/>
                          <a:ea typeface="+mn-ea"/>
                          <a:cs typeface="Times New Roman" pitchFamily="18" charset="0"/>
                        </a:rPr>
                        <a:t>PHC report was issued and distributed to the distribution list. </a:t>
                      </a:r>
                    </a:p>
                    <a:p>
                      <a:pPr marL="355600" marR="0" indent="0" algn="l" defTabSz="914400" rtl="0" eaLnBrk="1" fontAlgn="auto" latinLnBrk="0" hangingPunct="1">
                        <a:lnSpc>
                          <a:spcPct val="100000"/>
                        </a:lnSpc>
                        <a:spcBef>
                          <a:spcPts val="0"/>
                        </a:spcBef>
                        <a:spcAft>
                          <a:spcPts val="0"/>
                        </a:spcAft>
                        <a:buClrTx/>
                        <a:buSzTx/>
                        <a:buFontTx/>
                        <a:buNone/>
                        <a:tabLst/>
                        <a:defRPr/>
                      </a:pPr>
                      <a:endParaRPr lang="en-US" sz="1400" b="0"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CA" sz="1900" b="1" i="1" u="sng" kern="1200" dirty="0" smtClean="0">
                          <a:solidFill>
                            <a:schemeClr val="tx1"/>
                          </a:solidFill>
                          <a:effectLst/>
                          <a:latin typeface="Times New Roman" pitchFamily="18" charset="0"/>
                          <a:ea typeface="+mn-ea"/>
                          <a:cs typeface="Times New Roman" pitchFamily="18" charset="0"/>
                        </a:rPr>
                        <a:t>March 12-19, 2021</a:t>
                      </a:r>
                      <a:endParaRPr lang="en-US" sz="19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US" sz="1900" b="0" kern="1200" dirty="0" smtClean="0">
                          <a:solidFill>
                            <a:schemeClr val="tx1"/>
                          </a:solidFill>
                          <a:effectLst/>
                          <a:latin typeface="Times New Roman" pitchFamily="18" charset="0"/>
                          <a:ea typeface="+mn-ea"/>
                          <a:cs typeface="Times New Roman" pitchFamily="18" charset="0"/>
                        </a:rPr>
                        <a:t>NWB</a:t>
                      </a:r>
                      <a:r>
                        <a:rPr lang="en-US" sz="1900" b="0" kern="1200" baseline="0" dirty="0" smtClean="0">
                          <a:solidFill>
                            <a:schemeClr val="tx1"/>
                          </a:solidFill>
                          <a:effectLst/>
                          <a:latin typeface="Times New Roman" pitchFamily="18" charset="0"/>
                          <a:ea typeface="+mn-ea"/>
                          <a:cs typeface="Times New Roman" pitchFamily="18" charset="0"/>
                        </a:rPr>
                        <a:t> received the PH presentations from all</a:t>
                      </a:r>
                      <a:r>
                        <a:rPr lang="en-US" sz="1900" b="0" kern="1200" dirty="0" smtClean="0">
                          <a:solidFill>
                            <a:schemeClr val="tx1"/>
                          </a:solidFill>
                          <a:effectLst/>
                          <a:latin typeface="Times New Roman" pitchFamily="18" charset="0"/>
                          <a:ea typeface="+mn-ea"/>
                          <a:cs typeface="Times New Roman" pitchFamily="18" charset="0"/>
                        </a:rPr>
                        <a:t> participants.</a:t>
                      </a:r>
                    </a:p>
                    <a:p>
                      <a:pPr marL="355600" marR="0" indent="0" algn="l" defTabSz="914400" rtl="0" eaLnBrk="1" fontAlgn="auto" latinLnBrk="0" hangingPunct="1">
                        <a:lnSpc>
                          <a:spcPct val="100000"/>
                        </a:lnSpc>
                        <a:spcBef>
                          <a:spcPts val="0"/>
                        </a:spcBef>
                        <a:spcAft>
                          <a:spcPts val="0"/>
                        </a:spcAft>
                        <a:buClrTx/>
                        <a:buSzTx/>
                        <a:buFontTx/>
                        <a:buNone/>
                        <a:tabLst/>
                        <a:defRPr/>
                      </a:pPr>
                      <a:endParaRPr lang="en-US" sz="1400" b="0"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US" sz="1900" b="0" kern="1200" dirty="0" smtClean="0">
                          <a:solidFill>
                            <a:schemeClr val="tx1"/>
                          </a:solidFill>
                          <a:effectLst/>
                          <a:latin typeface="Times New Roman" pitchFamily="18" charset="0"/>
                          <a:ea typeface="+mn-ea"/>
                          <a:cs typeface="Times New Roman" pitchFamily="18" charset="0"/>
                        </a:rPr>
                        <a:t> </a:t>
                      </a:r>
                      <a:r>
                        <a:rPr lang="en-CA" sz="1900" b="1" i="1" u="sng" kern="1200" dirty="0" smtClean="0">
                          <a:solidFill>
                            <a:schemeClr val="tx1"/>
                          </a:solidFill>
                          <a:effectLst/>
                          <a:latin typeface="Times New Roman" pitchFamily="18" charset="0"/>
                          <a:ea typeface="+mn-ea"/>
                          <a:cs typeface="Times New Roman" pitchFamily="18" charset="0"/>
                        </a:rPr>
                        <a:t>March 24, 2021</a:t>
                      </a:r>
                      <a:endParaRPr lang="en-US" sz="19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kumimoji="0" lang="en-CA" sz="19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NWB </a:t>
                      </a:r>
                      <a:r>
                        <a:rPr kumimoji="0" lang="en-US" sz="19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conducted an information session at the radio in Rankin Inlet</a:t>
                      </a:r>
                      <a:endParaRPr lang="en-US" sz="1900" b="0"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endParaRPr lang="en-US" sz="2000" b="0" kern="120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endParaRPr lang="en-US" sz="2000" b="0" kern="1200" dirty="0">
                        <a:solidFill>
                          <a:schemeClr val="tx1"/>
                        </a:solidFill>
                        <a:effectLst/>
                        <a:latin typeface="Times New Roman" pitchFamily="18" charset="0"/>
                        <a:ea typeface="+mn-ea"/>
                        <a:cs typeface="Times New Roman" pitchFamily="18" charset="0"/>
                      </a:endParaRPr>
                    </a:p>
                  </a:txBody>
                  <a:tcPr>
                    <a:noFill/>
                  </a:tcPr>
                </a:tc>
                <a:tc>
                  <a:txBody>
                    <a:bodyPr/>
                    <a:lstStyle/>
                    <a:p>
                      <a:pPr marL="350838" indent="-342900">
                        <a:buFont typeface="Wingdings" panose="05000000000000000000" pitchFamily="2" charset="2"/>
                        <a:buChar char="Ø"/>
                      </a:pPr>
                      <a:r>
                        <a:rPr lang="en-CA" sz="1600" b="1" i="1" u="sng" kern="1200" dirty="0" smtClean="0">
                          <a:solidFill>
                            <a:schemeClr val="tx1"/>
                          </a:solidFill>
                          <a:effectLst/>
                          <a:latin typeface="ProSyl" panose="020B0500000000000000" pitchFamily="34" charset="0"/>
                          <a:ea typeface="+mn-ea"/>
                          <a:cs typeface="Times New Roman" pitchFamily="18" charset="0"/>
                        </a:rPr>
                        <a:t>]/</a:t>
                      </a:r>
                      <a:r>
                        <a:rPr lang="en-CA" sz="1600" b="1" i="1" u="sng" kern="1200" dirty="0" err="1" smtClean="0">
                          <a:solidFill>
                            <a:schemeClr val="tx1"/>
                          </a:solidFill>
                          <a:effectLst/>
                          <a:latin typeface="ProSyl" panose="020B0500000000000000" pitchFamily="34" charset="0"/>
                          <a:ea typeface="+mn-ea"/>
                          <a:cs typeface="Times New Roman" pitchFamily="18" charset="0"/>
                        </a:rPr>
                        <a:t>kxE</a:t>
                      </a:r>
                      <a:r>
                        <a:rPr lang="en-CA" sz="1600" b="1" i="1" u="sng" kern="1200" dirty="0" smtClean="0">
                          <a:solidFill>
                            <a:schemeClr val="tx1"/>
                          </a:solidFill>
                          <a:effectLst/>
                          <a:latin typeface="Times New Roman" pitchFamily="18" charset="0"/>
                          <a:ea typeface="+mn-ea"/>
                          <a:cs typeface="Times New Roman" pitchFamily="18" charset="0"/>
                        </a:rPr>
                        <a:t> 19, 2021</a:t>
                      </a:r>
                      <a:endParaRPr lang="en-US" sz="16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US" sz="1600" b="0" kern="1200" dirty="0" smtClean="0">
                          <a:solidFill>
                            <a:schemeClr val="tx1"/>
                          </a:solidFill>
                          <a:effectLst/>
                          <a:latin typeface="ProSyl" panose="020B0500000000000000" pitchFamily="34" charset="0"/>
                          <a:ea typeface="+mn-ea"/>
                          <a:cs typeface="Times New Roman" pitchFamily="18" charset="0"/>
                        </a:rPr>
                        <a:t>]b2fx5 wmoEp5 </a:t>
                      </a:r>
                      <a:r>
                        <a:rPr lang="en-US" sz="1600" b="0" kern="1200" dirty="0" err="1" smtClean="0">
                          <a:solidFill>
                            <a:schemeClr val="tx1"/>
                          </a:solidFill>
                          <a:effectLst/>
                          <a:latin typeface="ProSyl" panose="020B0500000000000000" pitchFamily="34" charset="0"/>
                          <a:ea typeface="+mn-ea"/>
                          <a:cs typeface="Times New Roman" pitchFamily="18" charset="0"/>
                        </a:rPr>
                        <a:t>WoExE</a:t>
                      </a:r>
                      <a:r>
                        <a:rPr lang="en-US" sz="1600" b="0" kern="1200" dirty="0" smtClean="0">
                          <a:solidFill>
                            <a:schemeClr val="tx1"/>
                          </a:solidFill>
                          <a:effectLst/>
                          <a:latin typeface="ProSyl" panose="020B0500000000000000" pitchFamily="34" charset="0"/>
                          <a:ea typeface="+mn-ea"/>
                          <a:cs typeface="Times New Roman" pitchFamily="18" charset="0"/>
                        </a:rPr>
                        <a:t>/z Wdyodt5 vtmi6</a:t>
                      </a:r>
                      <a:r>
                        <a:rPr lang="en-US" sz="1600" b="0" kern="1200" baseline="0" dirty="0" smtClean="0">
                          <a:solidFill>
                            <a:schemeClr val="tx1"/>
                          </a:solidFill>
                          <a:effectLst/>
                          <a:latin typeface="ProSyl" panose="020B0500000000000000" pitchFamily="34" charset="0"/>
                          <a:ea typeface="+mn-ea"/>
                          <a:cs typeface="Times New Roman" pitchFamily="18" charset="0"/>
                        </a:rPr>
                        <a:t> y?/st4f5 x7m WctQ4iz y?/st4f5 vtmi6FbsgAt2lt4 kNo1i vtmi6.</a:t>
                      </a:r>
                      <a:endParaRPr lang="en-US" sz="1600" b="1" kern="1200" dirty="0" smtClean="0">
                        <a:solidFill>
                          <a:schemeClr val="tx1"/>
                        </a:solidFill>
                        <a:effectLst/>
                        <a:latin typeface="ProSyl" panose="020B0500000000000000" pitchFamily="34" charset="0"/>
                        <a:ea typeface="+mn-ea"/>
                        <a:cs typeface="Times New Roman" pitchFamily="18" charset="0"/>
                      </a:endParaRPr>
                    </a:p>
                    <a:p>
                      <a:pPr marL="347663" lvl="0" indent="-347663">
                        <a:buFont typeface="Wingdings" panose="05000000000000000000" pitchFamily="2" charset="2"/>
                        <a:buChar char="Ø"/>
                      </a:pPr>
                      <a:endParaRPr lang="en-US" sz="1600" b="1"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CA" sz="1600" b="1" i="1" u="sng" kern="1200" dirty="0" smtClean="0">
                          <a:solidFill>
                            <a:schemeClr val="tx1"/>
                          </a:solidFill>
                          <a:effectLst/>
                          <a:latin typeface="ProSyl" panose="020B0500000000000000" pitchFamily="34" charset="0"/>
                          <a:ea typeface="+mn-ea"/>
                          <a:cs typeface="Times New Roman" pitchFamily="18" charset="0"/>
                        </a:rPr>
                        <a:t>=</a:t>
                      </a:r>
                      <a:r>
                        <a:rPr lang="en-CA" sz="1600" b="1" i="1" u="sng" kern="1200" dirty="0" err="1" smtClean="0">
                          <a:solidFill>
                            <a:schemeClr val="tx1"/>
                          </a:solidFill>
                          <a:effectLst/>
                          <a:latin typeface="ProSyl" panose="020B0500000000000000" pitchFamily="34" charset="0"/>
                          <a:ea typeface="+mn-ea"/>
                          <a:cs typeface="Times New Roman" pitchFamily="18" charset="0"/>
                        </a:rPr>
                        <a:t>DxE</a:t>
                      </a:r>
                      <a:r>
                        <a:rPr lang="en-CA" sz="1600" b="1" i="1" u="sng" kern="1200" dirty="0" smtClean="0">
                          <a:solidFill>
                            <a:schemeClr val="tx1"/>
                          </a:solidFill>
                          <a:effectLst/>
                          <a:latin typeface="Times New Roman" pitchFamily="18" charset="0"/>
                          <a:ea typeface="+mn-ea"/>
                          <a:cs typeface="Times New Roman" pitchFamily="18" charset="0"/>
                        </a:rPr>
                        <a:t> 26, 2021</a:t>
                      </a:r>
                      <a:endParaRPr lang="en-US" sz="16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US" sz="1600" b="0" kern="1200" dirty="0" err="1" smtClean="0">
                          <a:solidFill>
                            <a:schemeClr val="tx1"/>
                          </a:solidFill>
                          <a:effectLst/>
                          <a:latin typeface="ProSyl" panose="020B0500000000000000" pitchFamily="34" charset="0"/>
                          <a:ea typeface="+mn-ea"/>
                          <a:cs typeface="Times New Roman" pitchFamily="18" charset="0"/>
                        </a:rPr>
                        <a:t>yKxi</a:t>
                      </a:r>
                      <a:r>
                        <a:rPr lang="en-US" sz="1600" b="0" kern="1200" dirty="0" smtClean="0">
                          <a:solidFill>
                            <a:schemeClr val="tx1"/>
                          </a:solidFill>
                          <a:effectLst/>
                          <a:latin typeface="ProSyl" panose="020B0500000000000000" pitchFamily="34" charset="0"/>
                          <a:ea typeface="+mn-ea"/>
                          <a:cs typeface="Times New Roman" pitchFamily="18" charset="0"/>
                        </a:rPr>
                        <a:t> xW6hwixn6izi vtmi6</a:t>
                      </a:r>
                      <a:r>
                        <a:rPr lang="en-US" sz="1600" b="0" kern="1200" baseline="0" dirty="0" smtClean="0">
                          <a:solidFill>
                            <a:schemeClr val="tx1"/>
                          </a:solidFill>
                          <a:effectLst/>
                          <a:latin typeface="ProSyl" panose="020B0500000000000000" pitchFamily="34" charset="0"/>
                          <a:ea typeface="+mn-ea"/>
                          <a:cs typeface="Times New Roman" pitchFamily="18" charset="0"/>
                        </a:rPr>
                        <a:t> gn6ybs5 </a:t>
                      </a:r>
                      <a:r>
                        <a:rPr lang="en-US" sz="1600" b="0" kern="1200" baseline="0" dirty="0" err="1" smtClean="0">
                          <a:solidFill>
                            <a:schemeClr val="tx1"/>
                          </a:solidFill>
                          <a:effectLst/>
                          <a:latin typeface="ProSyl" panose="020B0500000000000000" pitchFamily="34" charset="0"/>
                          <a:ea typeface="+mn-ea"/>
                          <a:cs typeface="Times New Roman" pitchFamily="18" charset="0"/>
                        </a:rPr>
                        <a:t>gi</a:t>
                      </a:r>
                      <a:r>
                        <a:rPr lang="en-US" sz="1600" b="0" kern="1200" baseline="0" dirty="0" smtClean="0">
                          <a:solidFill>
                            <a:schemeClr val="tx1"/>
                          </a:solidFill>
                          <a:effectLst/>
                          <a:latin typeface="ProSyl" panose="020B0500000000000000" pitchFamily="34" charset="0"/>
                          <a:ea typeface="+mn-ea"/>
                          <a:cs typeface="Times New Roman" pitchFamily="18" charset="0"/>
                        </a:rPr>
                        <a:t>/sJ6 x7m N4ystbsJ6 gisc6bsJk5 tt6ymJk5.</a:t>
                      </a:r>
                      <a:r>
                        <a:rPr lang="en-US" sz="1600" b="0" kern="1200" dirty="0" smtClean="0">
                          <a:solidFill>
                            <a:schemeClr val="tx1"/>
                          </a:solidFill>
                          <a:effectLst/>
                          <a:latin typeface="Times New Roman" pitchFamily="18" charset="0"/>
                          <a:ea typeface="+mn-ea"/>
                          <a:cs typeface="Times New Roman" pitchFamily="18" charset="0"/>
                        </a:rPr>
                        <a:t> </a:t>
                      </a:r>
                    </a:p>
                    <a:p>
                      <a:pPr marL="355600" marR="0" indent="0" algn="l" defTabSz="914400" rtl="0" eaLnBrk="1" fontAlgn="auto" latinLnBrk="0" hangingPunct="1">
                        <a:lnSpc>
                          <a:spcPct val="100000"/>
                        </a:lnSpc>
                        <a:spcBef>
                          <a:spcPts val="0"/>
                        </a:spcBef>
                        <a:spcAft>
                          <a:spcPts val="0"/>
                        </a:spcAft>
                        <a:buClrTx/>
                        <a:buSzTx/>
                        <a:buFontTx/>
                        <a:buNone/>
                        <a:tabLst/>
                        <a:defRPr/>
                      </a:pPr>
                      <a:endParaRPr lang="en-US" sz="1600" b="0"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CA" sz="1600" b="1" i="1" u="sng" kern="1200" dirty="0" smtClean="0">
                          <a:solidFill>
                            <a:schemeClr val="tx1"/>
                          </a:solidFill>
                          <a:effectLst/>
                          <a:latin typeface="ProSyl" panose="020B0500000000000000" pitchFamily="34" charset="0"/>
                          <a:ea typeface="+mn-ea"/>
                          <a:cs typeface="Times New Roman" pitchFamily="18" charset="0"/>
                        </a:rPr>
                        <a:t>]m5p</a:t>
                      </a:r>
                      <a:r>
                        <a:rPr lang="en-CA" sz="1600" b="1" i="1" u="sng" kern="1200" dirty="0" smtClean="0">
                          <a:solidFill>
                            <a:schemeClr val="tx1"/>
                          </a:solidFill>
                          <a:effectLst/>
                          <a:latin typeface="Times New Roman" pitchFamily="18" charset="0"/>
                          <a:ea typeface="+mn-ea"/>
                          <a:cs typeface="Times New Roman" pitchFamily="18" charset="0"/>
                        </a:rPr>
                        <a:t> 12-19, 2021</a:t>
                      </a:r>
                      <a:endParaRPr lang="en-US" sz="16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lang="en-US" sz="1600" b="0" kern="1200" dirty="0" smtClean="0">
                          <a:solidFill>
                            <a:schemeClr val="tx1"/>
                          </a:solidFill>
                          <a:effectLst/>
                          <a:latin typeface="ProSyl" panose="020B0500000000000000" pitchFamily="34" charset="0"/>
                          <a:ea typeface="+mn-ea"/>
                          <a:cs typeface="Times New Roman" pitchFamily="18" charset="0"/>
                        </a:rPr>
                        <a:t>wmoEp5 gn6y5JtQ/z N4yst/sJ6 x7m gisc6bsJk5 tt6ymJk5.</a:t>
                      </a:r>
                    </a:p>
                    <a:p>
                      <a:pPr marL="355600" marR="0" indent="0" algn="l" defTabSz="914400" rtl="0" eaLnBrk="1" fontAlgn="auto" latinLnBrk="0" hangingPunct="1">
                        <a:lnSpc>
                          <a:spcPct val="100000"/>
                        </a:lnSpc>
                        <a:spcBef>
                          <a:spcPts val="0"/>
                        </a:spcBef>
                        <a:spcAft>
                          <a:spcPts val="0"/>
                        </a:spcAft>
                        <a:buClrTx/>
                        <a:buSzTx/>
                        <a:buFontTx/>
                        <a:buNone/>
                        <a:tabLst/>
                        <a:defRPr/>
                      </a:pPr>
                      <a:endParaRPr lang="en-US" sz="1600" b="0" kern="1200" dirty="0" smtClean="0">
                        <a:solidFill>
                          <a:schemeClr val="tx1"/>
                        </a:solidFill>
                        <a:effectLst/>
                        <a:latin typeface="Times New Roman" pitchFamily="18" charset="0"/>
                        <a:ea typeface="+mn-ea"/>
                        <a:cs typeface="Times New Roman" pitchFamily="18" charset="0"/>
                      </a:endParaRPr>
                    </a:p>
                    <a:p>
                      <a:pPr marL="350838" indent="-342900">
                        <a:buFont typeface="Wingdings" panose="05000000000000000000" pitchFamily="2" charset="2"/>
                        <a:buChar char="Ø"/>
                      </a:pPr>
                      <a:r>
                        <a:rPr lang="en-US" sz="1600" b="0" kern="1200" dirty="0" smtClean="0">
                          <a:solidFill>
                            <a:schemeClr val="tx1"/>
                          </a:solidFill>
                          <a:effectLst/>
                          <a:latin typeface="Times New Roman" pitchFamily="18" charset="0"/>
                          <a:ea typeface="+mn-ea"/>
                          <a:cs typeface="Times New Roman" pitchFamily="18" charset="0"/>
                        </a:rPr>
                        <a:t> </a:t>
                      </a:r>
                      <a:r>
                        <a:rPr lang="en-CA" sz="1600" b="1" i="1" u="sng" kern="1200" dirty="0" smtClean="0">
                          <a:solidFill>
                            <a:schemeClr val="tx1"/>
                          </a:solidFill>
                          <a:effectLst/>
                          <a:latin typeface="ProSyl" panose="020B0500000000000000" pitchFamily="34" charset="0"/>
                          <a:ea typeface="+mn-ea"/>
                          <a:cs typeface="Times New Roman" pitchFamily="18" charset="0"/>
                        </a:rPr>
                        <a:t>]m5p</a:t>
                      </a:r>
                      <a:r>
                        <a:rPr lang="en-CA" sz="1600" b="1" i="1" u="sng" kern="1200" dirty="0" smtClean="0">
                          <a:solidFill>
                            <a:schemeClr val="tx1"/>
                          </a:solidFill>
                          <a:effectLst/>
                          <a:latin typeface="Times New Roman" pitchFamily="18" charset="0"/>
                          <a:ea typeface="+mn-ea"/>
                          <a:cs typeface="Times New Roman" pitchFamily="18" charset="0"/>
                        </a:rPr>
                        <a:t> 24, 2021</a:t>
                      </a:r>
                      <a:endParaRPr lang="en-US" sz="1600" b="1" kern="1200" dirty="0" smtClean="0">
                        <a:solidFill>
                          <a:schemeClr val="tx1"/>
                        </a:solidFill>
                        <a:effectLst/>
                        <a:latin typeface="Times New Roman" pitchFamily="18" charset="0"/>
                        <a:ea typeface="+mn-ea"/>
                        <a:cs typeface="Times New Roman" pitchFamily="18" charset="0"/>
                      </a:endParaRPr>
                    </a:p>
                    <a:p>
                      <a:pPr marL="355600" marR="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ProSyl" panose="020B0500000000000000" pitchFamily="34" charset="0"/>
                          <a:ea typeface="+mn-ea"/>
                          <a:cs typeface="Times New Roman" pitchFamily="18" charset="0"/>
                        </a:rPr>
                        <a:t>wmoEp5 </a:t>
                      </a:r>
                      <a:r>
                        <a:rPr kumimoji="0" lang="en-US" sz="1600" b="0" i="0" u="none" strike="noStrike" kern="1200" cap="none" spc="0" normalizeH="0" baseline="0" noProof="0" dirty="0" err="1" smtClean="0">
                          <a:ln>
                            <a:noFill/>
                          </a:ln>
                          <a:solidFill>
                            <a:schemeClr val="tx1"/>
                          </a:solidFill>
                          <a:effectLst/>
                          <a:uLnTx/>
                          <a:uFillTx/>
                          <a:latin typeface="ProSyl" panose="020B0500000000000000" pitchFamily="34" charset="0"/>
                          <a:ea typeface="+mn-ea"/>
                          <a:cs typeface="Times New Roman" pitchFamily="18" charset="0"/>
                        </a:rPr>
                        <a:t>WoE</a:t>
                      </a:r>
                      <a:r>
                        <a:rPr kumimoji="0" lang="en-US" sz="1600" b="0" i="0" u="none" strike="noStrike" kern="1200" cap="none" spc="0" normalizeH="0" baseline="0" noProof="0" dirty="0" smtClean="0">
                          <a:ln>
                            <a:noFill/>
                          </a:ln>
                          <a:solidFill>
                            <a:schemeClr val="tx1"/>
                          </a:solidFill>
                          <a:effectLst/>
                          <a:uLnTx/>
                          <a:uFillTx/>
                          <a:latin typeface="ProSyl" panose="020B0500000000000000" pitchFamily="34" charset="0"/>
                          <a:ea typeface="+mn-ea"/>
                          <a:cs typeface="Times New Roman" pitchFamily="18" charset="0"/>
                        </a:rPr>
                        <a:t>/z5 gnZ4n5 vtmi6 ]NMstc6=</a:t>
                      </a:r>
                      <a:r>
                        <a:rPr kumimoji="0" lang="en-US" sz="1600" b="0" i="0" u="none" strike="noStrike" kern="1200" cap="none" spc="0" normalizeH="0" baseline="0" noProof="0" dirty="0" err="1" smtClean="0">
                          <a:ln>
                            <a:noFill/>
                          </a:ln>
                          <a:solidFill>
                            <a:schemeClr val="tx1"/>
                          </a:solidFill>
                          <a:effectLst/>
                          <a:uLnTx/>
                          <a:uFillTx/>
                          <a:latin typeface="ProSyl" panose="020B0500000000000000" pitchFamily="34" charset="0"/>
                          <a:ea typeface="+mn-ea"/>
                          <a:cs typeface="Times New Roman" pitchFamily="18" charset="0"/>
                        </a:rPr>
                        <a:t>zi</a:t>
                      </a:r>
                      <a:r>
                        <a:rPr kumimoji="0" lang="en-US" sz="1600" b="0" i="0" u="none" strike="noStrike" kern="1200" cap="none" spc="0" normalizeH="0" baseline="0" noProof="0" dirty="0" smtClean="0">
                          <a:ln>
                            <a:noFill/>
                          </a:ln>
                          <a:solidFill>
                            <a:schemeClr val="tx1"/>
                          </a:solidFill>
                          <a:effectLst/>
                          <a:uLnTx/>
                          <a:uFillTx/>
                          <a:latin typeface="ProSyl" panose="020B0500000000000000" pitchFamily="34" charset="0"/>
                          <a:ea typeface="+mn-ea"/>
                          <a:cs typeface="Times New Roman" pitchFamily="18" charset="0"/>
                        </a:rPr>
                        <a:t> vq6Oi6</a:t>
                      </a:r>
                      <a:endParaRPr lang="en-US" sz="1600" b="0" kern="1200" dirty="0" smtClean="0">
                        <a:solidFill>
                          <a:schemeClr val="tx1"/>
                        </a:solidFill>
                        <a:effectLst/>
                        <a:latin typeface="ProSyl" panose="020B0500000000000000" pitchFamily="34" charset="0"/>
                        <a:ea typeface="+mn-ea"/>
                        <a:cs typeface="Times New Roman" pitchFamily="18" charset="0"/>
                      </a:endParaRPr>
                    </a:p>
                    <a:p>
                      <a:pPr marL="347663" lvl="0" indent="-347663">
                        <a:buFont typeface="Wingdings" panose="05000000000000000000" pitchFamily="2" charset="2"/>
                        <a:buChar char="Ø"/>
                      </a:pPr>
                      <a:endParaRPr lang="iu-Cans-CA" sz="1750" b="0" kern="1200" dirty="0">
                        <a:solidFill>
                          <a:schemeClr val="tx1"/>
                        </a:solidFill>
                        <a:effectLst/>
                        <a:latin typeface="Times New Roman" pitchFamily="18" charset="0"/>
                        <a:ea typeface="+mn-ea"/>
                        <a:cs typeface="Times New Roman" pitchFamily="18" charset="0"/>
                      </a:endParaRPr>
                    </a:p>
                  </a:txBody>
                  <a:tcPr>
                    <a:noFill/>
                  </a:tcPr>
                </a:tc>
                <a:extLst>
                  <a:ext uri="{0D108BD9-81ED-4DB2-BD59-A6C34878D82A}">
                    <a16:rowId xmlns:a16="http://schemas.microsoft.com/office/drawing/2014/main" val="10000"/>
                  </a:ext>
                </a:extLst>
              </a:tr>
            </a:tbl>
          </a:graphicData>
        </a:graphic>
      </p:graphicFrame>
      <p:sp>
        <p:nvSpPr>
          <p:cNvPr id="11" name="Title 1"/>
          <p:cNvSpPr txBox="1">
            <a:spLocks/>
          </p:cNvSpPr>
          <p:nvPr/>
        </p:nvSpPr>
        <p:spPr>
          <a:xfrm>
            <a:off x="987896" y="332656"/>
            <a:ext cx="6248400" cy="1144733"/>
          </a:xfrm>
          <a:prstGeom prst="rect">
            <a:avLst/>
          </a:prstGeom>
          <a:noFill/>
        </p:spPr>
        <p:txBody>
          <a:bodyPr vert="horz" lIns="0" rIns="0" bIns="0" anchor="b">
            <a:normAutofit fontScale="92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a:latin typeface="Times New Roman" pitchFamily="18" charset="0"/>
                <a:cs typeface="Times New Roman" pitchFamily="18" charset="0"/>
              </a:rPr>
              <a:t>Application Procedural History</a:t>
            </a:r>
            <a:br>
              <a:rPr lang="en-US" sz="2800" b="1" dirty="0">
                <a:latin typeface="Times New Roman" pitchFamily="18" charset="0"/>
                <a:cs typeface="Times New Roman" pitchFamily="18" charset="0"/>
              </a:rPr>
            </a:br>
            <a:r>
              <a:rPr lang="iu-Cans-CA" sz="2800" b="1" dirty="0">
                <a:latin typeface="Times New Roman" pitchFamily="18" charset="0"/>
                <a:cs typeface="Times New Roman" pitchFamily="18" charset="0"/>
              </a:rPr>
              <a:t>ᐱᓇᓱᒃᑐᑦ ᐊᐅᓚᓂᖓᑕ ᖃᓄᐃᓕᖓᖃᑦᑕᕐᓂᖓ</a:t>
            </a:r>
            <a:endParaRPr lang="en-US" sz="28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1665875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304800" y="1268760"/>
            <a:ext cx="8731696" cy="5149173"/>
            <a:chOff x="304800" y="1459007"/>
            <a:chExt cx="8610600" cy="5048278"/>
          </a:xfrm>
        </p:grpSpPr>
        <p:sp>
          <p:nvSpPr>
            <p:cNvPr id="10" name="Text Box 3"/>
            <p:cNvSpPr txBox="1">
              <a:spLocks noChangeArrowheads="1"/>
            </p:cNvSpPr>
            <p:nvPr/>
          </p:nvSpPr>
          <p:spPr bwMode="auto">
            <a:xfrm>
              <a:off x="2057400" y="2235575"/>
              <a:ext cx="5075307" cy="527251"/>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Parties prepare for public hearing</a:t>
              </a:r>
            </a:p>
            <a:p>
              <a:pPr marR="42410" algn="ctr"/>
              <a:r>
                <a:rPr lang="en-US" sz="1600" dirty="0">
                  <a:solidFill>
                    <a:srgbClr val="000000"/>
                  </a:solidFill>
                  <a:latin typeface="ProSyl"/>
                </a:rPr>
                <a:t>wMsJ5 </a:t>
              </a:r>
              <a:r>
                <a:rPr lang="en-US" sz="1600" dirty="0" err="1">
                  <a:solidFill>
                    <a:srgbClr val="000000"/>
                  </a:solidFill>
                  <a:latin typeface="ProSyl"/>
                </a:rPr>
                <a:t>sXlzw</a:t>
              </a:r>
              <a:r>
                <a:rPr lang="en-US" sz="1600" dirty="0">
                  <a:solidFill>
                    <a:srgbClr val="000000"/>
                  </a:solidFill>
                  <a:latin typeface="ProSyl"/>
                </a:rPr>
                <a:t>/3lt4 </a:t>
              </a:r>
              <a:r>
                <a:rPr lang="en-US" sz="1600" dirty="0" err="1">
                  <a:solidFill>
                    <a:srgbClr val="000000"/>
                  </a:solidFill>
                  <a:latin typeface="ProSyl"/>
                </a:rPr>
                <a:t>rfo</a:t>
              </a:r>
              <a:r>
                <a:rPr lang="en-US" sz="1600" dirty="0">
                  <a:solidFill>
                    <a:srgbClr val="000000"/>
                  </a:solidFill>
                  <a:latin typeface="ProSyl"/>
                </a:rPr>
                <a:t>]m5 Nm3bsizk5 </a:t>
              </a:r>
              <a:endParaRPr lang="en-US" sz="1600" dirty="0">
                <a:latin typeface="Times New Roman" pitchFamily="18" charset="0"/>
                <a:cs typeface="Times New Roman" pitchFamily="18" charset="0"/>
              </a:endParaRPr>
            </a:p>
          </p:txBody>
        </p:sp>
        <p:sp>
          <p:nvSpPr>
            <p:cNvPr id="11" name="Rectangle 9"/>
            <p:cNvSpPr>
              <a:spLocks noChangeArrowheads="1"/>
            </p:cNvSpPr>
            <p:nvPr/>
          </p:nvSpPr>
          <p:spPr bwMode="auto">
            <a:xfrm>
              <a:off x="304800" y="5624233"/>
              <a:ext cx="1952767" cy="883050"/>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100" b="0" i="0" u="none" strike="noStrike" cap="none" normalizeH="0" baseline="0" dirty="0">
                  <a:ln>
                    <a:noFill/>
                  </a:ln>
                  <a:solidFill>
                    <a:schemeClr val="tx1"/>
                  </a:solidFill>
                  <a:effectLst/>
                  <a:latin typeface="Times New Roman" pitchFamily="18" charset="0"/>
                  <a:cs typeface="Times New Roman" pitchFamily="18" charset="0"/>
                </a:rPr>
                <a:t>Minister approves the issuance of the </a:t>
              </a:r>
              <a:r>
                <a:rPr lang="en-US" sz="1100" dirty="0">
                  <a:latin typeface="Times New Roman" pitchFamily="18" charset="0"/>
                  <a:cs typeface="Times New Roman" pitchFamily="18" charset="0"/>
                </a:rPr>
                <a:t>l</a:t>
              </a:r>
              <a:r>
                <a:rPr kumimoji="0" lang="en-US" sz="1100" b="0" i="0" u="none" strike="noStrike" cap="none" normalizeH="0" baseline="0" dirty="0">
                  <a:ln>
                    <a:noFill/>
                  </a:ln>
                  <a:solidFill>
                    <a:schemeClr val="tx1"/>
                  </a:solidFill>
                  <a:effectLst/>
                  <a:latin typeface="Times New Roman" pitchFamily="18" charset="0"/>
                  <a:cs typeface="Times New Roman" pitchFamily="18" charset="0"/>
                </a:rPr>
                <a:t>i</a:t>
              </a:r>
              <a:r>
                <a:rPr lang="en-US" sz="1100" dirty="0">
                  <a:latin typeface="Times New Roman" pitchFamily="18" charset="0"/>
                  <a:cs typeface="Times New Roman" pitchFamily="18" charset="0"/>
                </a:rPr>
                <a:t>cence</a:t>
              </a:r>
            </a:p>
            <a:p>
              <a:pPr marR="109550"/>
              <a:r>
                <a:rPr lang="iu-Cans-CA" sz="1100" dirty="0">
                  <a:solidFill>
                    <a:srgbClr val="000000"/>
                  </a:solidFill>
                  <a:latin typeface="ProSyl"/>
                </a:rPr>
                <a:t>ᒥᓂᔅᑕ ᐊᖏᕐᑕᖓ ᑐᓂᔭᐅᖁᓪᓗᒍ ᐱᔪᓐᓇᐅᑎ </a:t>
              </a:r>
              <a:r>
                <a:rPr lang="en-US" sz="1100" dirty="0">
                  <a:solidFill>
                    <a:srgbClr val="000000"/>
                  </a:solidFill>
                  <a:latin typeface="ProSyl"/>
                </a:rPr>
                <a:t> </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2" name="Rectangle 10"/>
            <p:cNvSpPr>
              <a:spLocks noChangeArrowheads="1"/>
            </p:cNvSpPr>
            <p:nvPr/>
          </p:nvSpPr>
          <p:spPr bwMode="auto">
            <a:xfrm>
              <a:off x="2362200" y="5624233"/>
              <a:ext cx="2208508"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baseline="0" dirty="0">
                  <a:ln>
                    <a:noFill/>
                  </a:ln>
                  <a:solidFill>
                    <a:schemeClr val="tx1"/>
                  </a:solidFill>
                  <a:effectLst/>
                  <a:latin typeface="Times New Roman" pitchFamily="18" charset="0"/>
                  <a:cs typeface="Times New Roman" pitchFamily="18" charset="0"/>
                </a:rPr>
                <a:t>Minister does not approve the </a:t>
              </a:r>
              <a:r>
                <a:rPr lang="en-US" sz="1100" dirty="0">
                  <a:latin typeface="Times New Roman" pitchFamily="18" charset="0"/>
                  <a:cs typeface="Times New Roman" pitchFamily="18" charset="0"/>
                </a:rPr>
                <a:t>issuance of the licence</a:t>
              </a:r>
              <a:r>
                <a:rPr kumimoji="0" lang="en-US" sz="1100" b="0" i="0" u="none" strike="noStrike" cap="none" normalizeH="0" baseline="0" dirty="0">
                  <a:ln>
                    <a:noFill/>
                  </a:ln>
                  <a:solidFill>
                    <a:schemeClr val="tx1"/>
                  </a:solidFill>
                  <a:effectLst/>
                  <a:latin typeface="Times New Roman" pitchFamily="18" charset="0"/>
                  <a:cs typeface="Times New Roman" pitchFamily="18" charset="0"/>
                </a:rPr>
                <a:t> </a:t>
              </a:r>
            </a:p>
            <a:p>
              <a:pPr marR="75720"/>
              <a:r>
                <a:rPr lang="iu-Cans-CA" sz="1100" dirty="0">
                  <a:solidFill>
                    <a:srgbClr val="000000"/>
                  </a:solidFill>
                  <a:latin typeface="ProSyl"/>
                </a:rPr>
                <a:t>ᒥᓂᔅᑕ ᐊᖏᖏᑦᑐᖅ ᑐᓂᔭᐅᓂᖓᓂᒃ ᐱᔪᓐᓇᐅᑎ</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3" name="Rectangle 11"/>
            <p:cNvSpPr>
              <a:spLocks noChangeArrowheads="1"/>
            </p:cNvSpPr>
            <p:nvPr/>
          </p:nvSpPr>
          <p:spPr bwMode="auto">
            <a:xfrm>
              <a:off x="4723108" y="5624234"/>
              <a:ext cx="1906292"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dirty="0">
                  <a:ln>
                    <a:noFill/>
                  </a:ln>
                  <a:solidFill>
                    <a:schemeClr val="tx1"/>
                  </a:solidFill>
                  <a:effectLst/>
                  <a:latin typeface="Times New Roman" pitchFamily="18" charset="0"/>
                  <a:cs typeface="Times New Roman" pitchFamily="18" charset="0"/>
                </a:rPr>
                <a:t>Minister approves of NWB decision</a:t>
              </a:r>
            </a:p>
            <a:p>
              <a:pPr marR="47150"/>
              <a:r>
                <a:rPr lang="iu-Cans-CA" sz="1100" dirty="0">
                  <a:solidFill>
                    <a:srgbClr val="000000"/>
                  </a:solidFill>
                  <a:latin typeface="ProSyl"/>
                </a:rPr>
                <a:t>ᒥᓂᔅᑕ ᐊᖏᕐᑐᖅ ᐋᕿᒃᑕᖏᓐᓂᒃ ᐃᒥᓕᕆᔨᒃᑯᑦ</a:t>
              </a:r>
              <a:endParaRPr kumimoji="0" lang="en-US" sz="1100" b="0" i="0" u="none" strike="noStrike" cap="none" normalizeH="0" dirty="0">
                <a:ln>
                  <a:noFill/>
                </a:ln>
                <a:solidFill>
                  <a:schemeClr val="tx1"/>
                </a:solidFill>
                <a:effectLst/>
                <a:latin typeface="Times New Roman" pitchFamily="18" charset="0"/>
                <a:cs typeface="Times New Roman" pitchFamily="18" charset="0"/>
              </a:endParaRPr>
            </a:p>
          </p:txBody>
        </p:sp>
        <p:sp>
          <p:nvSpPr>
            <p:cNvPr id="14" name="Rectangle 12"/>
            <p:cNvSpPr>
              <a:spLocks noChangeArrowheads="1"/>
            </p:cNvSpPr>
            <p:nvPr/>
          </p:nvSpPr>
          <p:spPr bwMode="auto">
            <a:xfrm>
              <a:off x="6744424" y="5624234"/>
              <a:ext cx="2170976"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dirty="0">
                  <a:ln>
                    <a:noFill/>
                  </a:ln>
                  <a:effectLst/>
                  <a:latin typeface="Times New Roman" pitchFamily="18" charset="0"/>
                  <a:cs typeface="Times New Roman" pitchFamily="18" charset="0"/>
                </a:rPr>
                <a:t>Minister does not approve of NWB decision</a:t>
              </a:r>
            </a:p>
            <a:p>
              <a:pPr marR="3690"/>
              <a:r>
                <a:rPr lang="iu-Cans-CA" sz="1100" dirty="0">
                  <a:solidFill>
                    <a:srgbClr val="000000"/>
                  </a:solidFill>
                  <a:latin typeface="ProSyl"/>
                </a:rPr>
                <a:t>ᒥᓂᔅᑕ ᐊᖏᖏᑦᑐᖅ ᐃᒥᓕᕆᔨᒃᑯᑦ ᐋᖀᒃᑕᖏᓐᓂᒃ</a:t>
              </a:r>
              <a:endParaRPr kumimoji="0" lang="en-US" sz="1100" b="0" i="0" u="none" strike="noStrike" cap="none" normalizeH="0" dirty="0">
                <a:ln>
                  <a:noFill/>
                </a:ln>
                <a:effectLst/>
                <a:latin typeface="Times New Roman" pitchFamily="18" charset="0"/>
                <a:cs typeface="Times New Roman" pitchFamily="18" charset="0"/>
              </a:endParaRPr>
            </a:p>
          </p:txBody>
        </p:sp>
        <p:sp>
          <p:nvSpPr>
            <p:cNvPr id="15" name="Text Box 4"/>
            <p:cNvSpPr txBox="1">
              <a:spLocks noChangeArrowheads="1"/>
            </p:cNvSpPr>
            <p:nvPr/>
          </p:nvSpPr>
          <p:spPr bwMode="auto">
            <a:xfrm>
              <a:off x="2950614" y="3012142"/>
              <a:ext cx="3834505" cy="535992"/>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holds Public </a:t>
              </a:r>
              <a:r>
                <a:rPr lang="en-US" sz="1600" dirty="0">
                  <a:latin typeface="Times New Roman" pitchFamily="18" charset="0"/>
                  <a:cs typeface="Times New Roman" pitchFamily="18" charset="0"/>
                </a:rPr>
                <a:t>H</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earing</a:t>
              </a:r>
            </a:p>
            <a:p>
              <a:pPr marR="43180" algn="ctr"/>
              <a:r>
                <a:rPr lang="iu-Cans-CA" sz="1400" dirty="0">
                  <a:solidFill>
                    <a:srgbClr val="000000"/>
                  </a:solidFill>
                  <a:latin typeface="ProSyl"/>
                </a:rPr>
                <a:t>ᐃᒥᓕᕆᔨᒃᑯᑦ ᑭᓇᒃᑯᑐᐃᓐᓇᕐᓂᒃ ᓈᓚᒃᑎᑦᑎᓗᑎᒃ </a:t>
              </a:r>
              <a:r>
                <a:rPr lang="en-US" sz="1400" dirty="0">
                  <a:solidFill>
                    <a:srgbClr val="000000"/>
                  </a:solidFill>
                  <a:latin typeface="ProSyl"/>
                </a:rPr>
                <a:t> </a:t>
              </a:r>
              <a:endParaRPr kumimoji="0" lang="en-US" sz="1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6" name="Text Box 6"/>
            <p:cNvSpPr txBox="1">
              <a:spLocks noChangeArrowheads="1"/>
            </p:cNvSpPr>
            <p:nvPr/>
          </p:nvSpPr>
          <p:spPr bwMode="auto">
            <a:xfrm>
              <a:off x="4725848" y="4239418"/>
              <a:ext cx="4037152" cy="124362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a:ln>
                    <a:noFill/>
                  </a:ln>
                  <a:solidFill>
                    <a:schemeClr val="tx1"/>
                  </a:solidFill>
                  <a:effectLst/>
                  <a:latin typeface="Times New Roman" pitchFamily="18" charset="0"/>
                  <a:cs typeface="Times New Roman" pitchFamily="18" charset="0"/>
                </a:rPr>
                <a:t>NWB issues decision </a:t>
              </a:r>
              <a:r>
                <a:rPr lang="en-US" sz="1500" dirty="0">
                  <a:latin typeface="Times New Roman" pitchFamily="18" charset="0"/>
                  <a:cs typeface="Times New Roman" pitchFamily="18" charset="0"/>
                </a:rPr>
                <a:t>to not approve </a:t>
              </a:r>
              <a:r>
                <a:rPr kumimoji="0" lang="en-US" sz="1500" b="0" i="0" u="none" strike="noStrike" cap="none" normalizeH="0" baseline="0" dirty="0">
                  <a:ln>
                    <a:noFill/>
                  </a:ln>
                  <a:solidFill>
                    <a:schemeClr val="tx1"/>
                  </a:solidFill>
                  <a:effectLst/>
                  <a:latin typeface="Times New Roman" pitchFamily="18" charset="0"/>
                  <a:cs typeface="Times New Roman" pitchFamily="18" charset="0"/>
                </a:rPr>
                <a:t>of application with reasons to </a:t>
              </a:r>
              <a:r>
                <a:rPr lang="en-US" sz="1500" dirty="0">
                  <a:latin typeface="Times New Roman" pitchFamily="18" charset="0"/>
                  <a:cs typeface="Times New Roman" pitchFamily="18" charset="0"/>
                </a:rPr>
                <a:t>Minister </a:t>
              </a:r>
              <a:r>
                <a:rPr lang="en-US" sz="1500" dirty="0" smtClean="0">
                  <a:latin typeface="Times New Roman" pitchFamily="18" charset="0"/>
                  <a:cs typeface="Times New Roman" pitchFamily="18" charset="0"/>
                </a:rPr>
                <a:t>of</a:t>
              </a:r>
              <a:r>
                <a:rPr lang="en-CA" sz="1500" dirty="0" smtClean="0">
                  <a:latin typeface="Times New Roman" pitchFamily="18" charset="0"/>
                  <a:cs typeface="Times New Roman" pitchFamily="18" charset="0"/>
                </a:rPr>
                <a:t> </a:t>
              </a:r>
              <a:r>
                <a:rPr lang="en-CA" sz="1500" dirty="0">
                  <a:latin typeface="Times New Roman" pitchFamily="18" charset="0"/>
                  <a:cs typeface="Times New Roman" pitchFamily="18" charset="0"/>
                </a:rPr>
                <a:t>Northern </a:t>
              </a:r>
              <a:r>
                <a:rPr lang="en-CA" sz="1500" dirty="0" smtClean="0">
                  <a:latin typeface="Times New Roman" pitchFamily="18" charset="0"/>
                  <a:cs typeface="Times New Roman" pitchFamily="18" charset="0"/>
                </a:rPr>
                <a:t>Affairs</a:t>
              </a:r>
              <a:endParaRPr kumimoji="0" lang="en-US" sz="1500" b="0" i="0" u="none" strike="noStrike" cap="none" normalizeH="0" baseline="0" dirty="0">
                <a:ln>
                  <a:noFill/>
                </a:ln>
                <a:effectLst/>
                <a:latin typeface="Times New Roman" pitchFamily="18" charset="0"/>
                <a:cs typeface="Times New Roman" pitchFamily="18" charset="0"/>
              </a:endParaRPr>
            </a:p>
            <a:p>
              <a:pPr marR="5670"/>
              <a:r>
                <a:rPr lang="en-US" sz="1000" dirty="0">
                  <a:solidFill>
                    <a:srgbClr val="000000"/>
                  </a:solidFill>
                  <a:latin typeface="ProSyl"/>
                </a:rPr>
                <a:t>wmoEpf5 giyJ6 whmosDtui4 </a:t>
              </a:r>
              <a:r>
                <a:rPr lang="en-US" sz="1000" dirty="0" err="1">
                  <a:solidFill>
                    <a:srgbClr val="000000"/>
                  </a:solidFill>
                  <a:latin typeface="ProSyl"/>
                </a:rPr>
                <a:t>NmQ</a:t>
              </a:r>
              <a:r>
                <a:rPr lang="en-US" sz="1000" dirty="0">
                  <a:solidFill>
                    <a:srgbClr val="000000"/>
                  </a:solidFill>
                  <a:latin typeface="ProSyl"/>
                </a:rPr>
                <a:t>/sqizi4 g4yCsts2 WJtqi4l </a:t>
              </a:r>
              <a:r>
                <a:rPr lang="en-US" sz="1000" dirty="0" err="1">
                  <a:solidFill>
                    <a:srgbClr val="000000"/>
                  </a:solidFill>
                  <a:latin typeface="ProSyl"/>
                </a:rPr>
                <a:t>ui</a:t>
              </a:r>
              <a:r>
                <a:rPr lang="en-US" sz="1000" dirty="0">
                  <a:solidFill>
                    <a:srgbClr val="000000"/>
                  </a:solidFill>
                  <a:latin typeface="ProSyl"/>
                </a:rPr>
                <a:t>{bj5 </a:t>
              </a:r>
              <a:endParaRPr lang="en-US" sz="1000" dirty="0">
                <a:latin typeface="Times New Roman" pitchFamily="18" charset="0"/>
                <a:cs typeface="Times New Roman" pitchFamily="18" charset="0"/>
              </a:endParaRPr>
            </a:p>
          </p:txBody>
        </p:sp>
        <p:sp>
          <p:nvSpPr>
            <p:cNvPr id="17" name="Text Box 5"/>
            <p:cNvSpPr txBox="1">
              <a:spLocks noChangeArrowheads="1"/>
            </p:cNvSpPr>
            <p:nvPr/>
          </p:nvSpPr>
          <p:spPr bwMode="auto">
            <a:xfrm>
              <a:off x="457200" y="4239418"/>
              <a:ext cx="4089605" cy="124362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a:ln>
                    <a:noFill/>
                  </a:ln>
                  <a:solidFill>
                    <a:schemeClr val="tx1"/>
                  </a:solidFill>
                  <a:effectLst/>
                  <a:latin typeface="Times New Roman" pitchFamily="18" charset="0"/>
                  <a:cs typeface="Times New Roman" pitchFamily="18" charset="0"/>
                </a:rPr>
                <a:t>NWB issues decision to approve of application and provides</a:t>
              </a:r>
              <a:r>
                <a:rPr kumimoji="0" lang="en-US" sz="1500" b="0" i="0" u="none" strike="noStrike" cap="none" normalizeH="0" dirty="0">
                  <a:ln>
                    <a:noFill/>
                  </a:ln>
                  <a:solidFill>
                    <a:schemeClr val="tx1"/>
                  </a:solidFill>
                  <a:effectLst/>
                  <a:latin typeface="Times New Roman" pitchFamily="18" charset="0"/>
                  <a:cs typeface="Times New Roman" pitchFamily="18" charset="0"/>
                </a:rPr>
                <a:t> a draft </a:t>
              </a:r>
              <a:r>
                <a:rPr kumimoji="0" lang="en-CA" sz="1500" b="0" i="0" u="none" strike="noStrike" cap="none" normalizeH="0" baseline="0" dirty="0">
                  <a:ln>
                    <a:noFill/>
                  </a:ln>
                  <a:solidFill>
                    <a:schemeClr val="tx1"/>
                  </a:solidFill>
                  <a:effectLst/>
                  <a:latin typeface="Times New Roman" pitchFamily="18" charset="0"/>
                  <a:cs typeface="Times New Roman" pitchFamily="18" charset="0"/>
                </a:rPr>
                <a:t>licence</a:t>
              </a:r>
              <a:r>
                <a:rPr kumimoji="0" lang="en-US" sz="1500" b="0" i="0" u="none" strike="noStrike" cap="none" normalizeH="0" baseline="0" dirty="0">
                  <a:ln>
                    <a:noFill/>
                  </a:ln>
                  <a:solidFill>
                    <a:schemeClr val="tx1"/>
                  </a:solidFill>
                  <a:effectLst/>
                  <a:latin typeface="Times New Roman" pitchFamily="18" charset="0"/>
                  <a:cs typeface="Times New Roman" pitchFamily="18" charset="0"/>
                </a:rPr>
                <a:t> to Minister </a:t>
              </a:r>
              <a:r>
                <a:rPr kumimoji="0" lang="en-US" sz="1500" b="0" i="0" u="none" strike="noStrike" cap="none" normalizeH="0" baseline="0" dirty="0" smtClean="0">
                  <a:ln>
                    <a:noFill/>
                  </a:ln>
                  <a:solidFill>
                    <a:schemeClr val="tx1"/>
                  </a:solidFill>
                  <a:effectLst/>
                  <a:latin typeface="Times New Roman" pitchFamily="18" charset="0"/>
                  <a:cs typeface="Times New Roman" pitchFamily="18" charset="0"/>
                </a:rPr>
                <a:t>of</a:t>
              </a:r>
              <a:r>
                <a:rPr lang="en-CA" sz="1500" dirty="0" smtClean="0">
                  <a:latin typeface="Times New Roman" pitchFamily="18" charset="0"/>
                  <a:cs typeface="Times New Roman" pitchFamily="18" charset="0"/>
                </a:rPr>
                <a:t> </a:t>
              </a:r>
              <a:r>
                <a:rPr lang="en-CA" sz="1500" dirty="0">
                  <a:latin typeface="Times New Roman" pitchFamily="18" charset="0"/>
                  <a:cs typeface="Times New Roman" pitchFamily="18" charset="0"/>
                </a:rPr>
                <a:t>Northern </a:t>
              </a:r>
              <a:r>
                <a:rPr lang="en-CA" sz="1500" dirty="0" smtClean="0">
                  <a:latin typeface="Times New Roman" pitchFamily="18" charset="0"/>
                  <a:cs typeface="Times New Roman" pitchFamily="18" charset="0"/>
                </a:rPr>
                <a:t>Affairs</a:t>
              </a:r>
              <a:endParaRPr kumimoji="0" lang="en-US" sz="1500" b="0" i="0" u="none" strike="noStrike" cap="none" normalizeH="0" baseline="0" dirty="0">
                <a:ln>
                  <a:noFill/>
                </a:ln>
                <a:solidFill>
                  <a:schemeClr val="tx1"/>
                </a:solidFill>
                <a:effectLst/>
                <a:latin typeface="Times New Roman" pitchFamily="18" charset="0"/>
                <a:cs typeface="Times New Roman" pitchFamily="18" charset="0"/>
              </a:endParaRPr>
            </a:p>
            <a:p>
              <a:pPr marR="73970"/>
              <a:r>
                <a:rPr lang="en-US" sz="1000" dirty="0">
                  <a:solidFill>
                    <a:srgbClr val="000000"/>
                  </a:solidFill>
                  <a:latin typeface="ProSyl"/>
                </a:rPr>
                <a:t>wmoEpf5 giylt4 whmosDtu4 </a:t>
              </a:r>
              <a:r>
                <a:rPr lang="en-US" sz="1000" dirty="0" err="1">
                  <a:solidFill>
                    <a:srgbClr val="000000"/>
                  </a:solidFill>
                  <a:latin typeface="ProSyl"/>
                </a:rPr>
                <a:t>NmQ</a:t>
              </a:r>
              <a:r>
                <a:rPr lang="en-US" sz="1000" dirty="0">
                  <a:solidFill>
                    <a:srgbClr val="000000"/>
                  </a:solidFill>
                  <a:latin typeface="ProSyl"/>
                </a:rPr>
                <a:t>/sizi4 g4yCtsJ2 xml WJNstu4 ui”bj5 </a:t>
              </a:r>
              <a:endParaRPr lang="en-US" sz="1000" dirty="0">
                <a:latin typeface="Arial" pitchFamily="34" charset="0"/>
                <a:cs typeface="Arial" pitchFamily="34" charset="0"/>
              </a:endParaRPr>
            </a:p>
          </p:txBody>
        </p:sp>
        <p:sp>
          <p:nvSpPr>
            <p:cNvPr id="18" name="Line 5"/>
            <p:cNvSpPr>
              <a:spLocks noChangeShapeType="1"/>
            </p:cNvSpPr>
            <p:nvPr/>
          </p:nvSpPr>
          <p:spPr bwMode="auto">
            <a:xfrm>
              <a:off x="4648200" y="2783542"/>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Text Box 2"/>
            <p:cNvSpPr txBox="1">
              <a:spLocks noChangeArrowheads="1"/>
            </p:cNvSpPr>
            <p:nvPr/>
          </p:nvSpPr>
          <p:spPr bwMode="auto">
            <a:xfrm>
              <a:off x="2253680" y="1459007"/>
              <a:ext cx="4680520" cy="609598"/>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Parties exchange</a:t>
              </a:r>
              <a:r>
                <a:rPr kumimoji="0" lang="en-US" sz="1600" b="0" i="0" u="none" strike="noStrike" cap="none" normalizeH="0" dirty="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written interventions</a:t>
              </a:r>
            </a:p>
            <a:p>
              <a:pPr marR="47470" algn="ctr"/>
              <a:r>
                <a:rPr lang="iu-Cans-CA" sz="1600" dirty="0">
                  <a:solidFill>
                    <a:srgbClr val="000000"/>
                  </a:solidFill>
                  <a:latin typeface="ProSyl"/>
                </a:rPr>
                <a:t>ᐱᓇᓱᒃᑐᑦ ᑭᐅᒪᔪᓪᓗ ᑎᑎᕋᖃᑦᑕᐅᑎᑲᑕᒃᖢᑎᒃ</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21" name="Line 5"/>
            <p:cNvSpPr>
              <a:spLocks noChangeShapeType="1"/>
            </p:cNvSpPr>
            <p:nvPr/>
          </p:nvSpPr>
          <p:spPr bwMode="auto">
            <a:xfrm flipH="1">
              <a:off x="1371600" y="5482574"/>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 name="Line 5"/>
            <p:cNvSpPr>
              <a:spLocks noChangeShapeType="1"/>
            </p:cNvSpPr>
            <p:nvPr/>
          </p:nvSpPr>
          <p:spPr bwMode="auto">
            <a:xfrm>
              <a:off x="4648200" y="2068605"/>
              <a:ext cx="0" cy="1843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4" name="Line 5"/>
            <p:cNvSpPr>
              <a:spLocks noChangeShapeType="1"/>
            </p:cNvSpPr>
            <p:nvPr/>
          </p:nvSpPr>
          <p:spPr bwMode="auto">
            <a:xfrm flipH="1">
              <a:off x="3347270" y="5482574"/>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5" name="Line 5"/>
            <p:cNvSpPr>
              <a:spLocks noChangeShapeType="1"/>
            </p:cNvSpPr>
            <p:nvPr/>
          </p:nvSpPr>
          <p:spPr bwMode="auto">
            <a:xfrm flipH="1">
              <a:off x="5709470" y="548211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6" name="Line 5"/>
            <p:cNvSpPr>
              <a:spLocks noChangeShapeType="1"/>
            </p:cNvSpPr>
            <p:nvPr/>
          </p:nvSpPr>
          <p:spPr bwMode="auto">
            <a:xfrm flipH="1">
              <a:off x="7919270" y="548211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27" name="Title 1"/>
          <p:cNvSpPr txBox="1">
            <a:spLocks/>
          </p:cNvSpPr>
          <p:nvPr/>
        </p:nvSpPr>
        <p:spPr>
          <a:xfrm>
            <a:off x="1126143" y="44624"/>
            <a:ext cx="8126377"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000" b="1" dirty="0">
                <a:solidFill>
                  <a:schemeClr val="bg1"/>
                </a:solidFill>
                <a:latin typeface="Times New Roman" pitchFamily="18" charset="0"/>
                <a:cs typeface="Times New Roman" pitchFamily="18" charset="0"/>
              </a:rPr>
              <a:t> </a:t>
            </a:r>
            <a:r>
              <a:rPr lang="en-US" sz="2000" b="1" dirty="0">
                <a:latin typeface="Times New Roman" pitchFamily="18" charset="0"/>
                <a:cs typeface="Times New Roman" pitchFamily="18" charset="0"/>
              </a:rPr>
              <a:t>NWB Type “A” Licensing Process</a:t>
            </a:r>
            <a:br>
              <a:rPr lang="en-US" sz="2000" b="1" dirty="0">
                <a:latin typeface="Times New Roman" pitchFamily="18" charset="0"/>
                <a:cs typeface="Times New Roman" pitchFamily="18" charset="0"/>
              </a:rPr>
            </a:br>
            <a:r>
              <a:rPr lang="iu-Cans-CA" sz="2000" b="1" dirty="0">
                <a:latin typeface="Times New Roman" pitchFamily="18" charset="0"/>
                <a:cs typeface="Times New Roman" pitchFamily="18" charset="0"/>
              </a:rPr>
              <a:t>ᐃᒥᓕᕆᔨᒃᑯᑦ ᐃᒪᐃᑦᑐᒥ </a:t>
            </a:r>
            <a:r>
              <a:rPr lang="en-US" sz="2000" b="1" dirty="0">
                <a:solidFill>
                  <a:srgbClr val="035F79"/>
                </a:solidFill>
                <a:latin typeface="Times New Roman"/>
              </a:rPr>
              <a:t>“A” </a:t>
            </a:r>
            <a:r>
              <a:rPr lang="iu-Cans-CA" sz="2000" b="1" dirty="0">
                <a:solidFill>
                  <a:srgbClr val="035F79"/>
                </a:solidFill>
                <a:latin typeface="Times New Roman"/>
              </a:rPr>
              <a:t>ᐱᔪᓐᓇᐅᑎᓕᕆᓂᖅ ᐊᐅᓚᓂᖓ</a:t>
            </a:r>
            <a:endParaRPr lang="en-US" sz="2000" b="1" dirty="0">
              <a:latin typeface="Times New Roman" pitchFamily="18" charset="0"/>
              <a:cs typeface="Times New Roman" pitchFamily="18" charset="0"/>
            </a:endParaRPr>
          </a:p>
        </p:txBody>
      </p:sp>
      <p:sp>
        <p:nvSpPr>
          <p:cNvPr id="29" name="TextBox 28"/>
          <p:cNvSpPr txBox="1"/>
          <p:nvPr/>
        </p:nvSpPr>
        <p:spPr>
          <a:xfrm>
            <a:off x="7391994" y="2924944"/>
            <a:ext cx="1644502" cy="584775"/>
          </a:xfrm>
          <a:prstGeom prst="rect">
            <a:avLst/>
          </a:prstGeom>
          <a:noFill/>
          <a:ln>
            <a:solidFill>
              <a:schemeClr val="accent1">
                <a:shade val="50000"/>
              </a:schemeClr>
            </a:solidFill>
          </a:ln>
        </p:spPr>
        <p:txBody>
          <a:bodyPr wrap="square" rtlCol="0">
            <a:spAutoFit/>
          </a:bodyPr>
          <a:lstStyle/>
          <a:p>
            <a:r>
              <a:rPr lang="en-US" sz="1600" b="1" dirty="0">
                <a:solidFill>
                  <a:srgbClr val="C00000"/>
                </a:solidFill>
                <a:latin typeface="Times New Roman" pitchFamily="18" charset="0"/>
                <a:cs typeface="Times New Roman" pitchFamily="18" charset="0"/>
              </a:rPr>
              <a:t>Current Stage</a:t>
            </a:r>
          </a:p>
          <a:p>
            <a:pPr marR="27340"/>
            <a:r>
              <a:rPr lang="en-US" sz="1600" b="1" dirty="0" err="1">
                <a:solidFill>
                  <a:srgbClr val="C00000"/>
                </a:solidFill>
                <a:latin typeface="ProSyl"/>
              </a:rPr>
              <a:t>mN</a:t>
            </a:r>
            <a:r>
              <a:rPr lang="en-US" sz="1600" b="1" dirty="0">
                <a:solidFill>
                  <a:srgbClr val="C00000"/>
                </a:solidFill>
                <a:latin typeface="ProSyl"/>
              </a:rPr>
              <a:t> xg6bz</a:t>
            </a:r>
            <a:endParaRPr lang="en-US" sz="1600" b="1" dirty="0">
              <a:solidFill>
                <a:srgbClr val="C00000"/>
              </a:solidFill>
              <a:latin typeface="Times New Roman" pitchFamily="18" charset="0"/>
              <a:cs typeface="Times New Roman" pitchFamily="18" charset="0"/>
            </a:endParaRPr>
          </a:p>
        </p:txBody>
      </p:sp>
      <p:sp>
        <p:nvSpPr>
          <p:cNvPr id="30" name="Line 5"/>
          <p:cNvSpPr>
            <a:spLocks noChangeShapeType="1"/>
          </p:cNvSpPr>
          <p:nvPr/>
        </p:nvSpPr>
        <p:spPr bwMode="auto">
          <a:xfrm flipH="1">
            <a:off x="6948263" y="3212976"/>
            <a:ext cx="432048"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8" name="Oval 27"/>
          <p:cNvSpPr/>
          <p:nvPr/>
        </p:nvSpPr>
        <p:spPr>
          <a:xfrm>
            <a:off x="2915816" y="2776367"/>
            <a:ext cx="4032448" cy="87321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Line 5"/>
          <p:cNvSpPr>
            <a:spLocks noChangeShapeType="1"/>
          </p:cNvSpPr>
          <p:nvPr/>
        </p:nvSpPr>
        <p:spPr bwMode="auto">
          <a:xfrm>
            <a:off x="4716016" y="3385007"/>
            <a:ext cx="0" cy="60330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1"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
        <p:nvSpPr>
          <p:cNvPr id="32" name="Slide Number Placeholder 4"/>
          <p:cNvSpPr>
            <a:spLocks noGrp="1"/>
          </p:cNvSpPr>
          <p:nvPr>
            <p:ph type="sldNum" sz="quarter" idx="12"/>
          </p:nvPr>
        </p:nvSpPr>
        <p:spPr>
          <a:xfrm>
            <a:off x="7924800" y="6356350"/>
            <a:ext cx="762000" cy="365125"/>
          </a:xfrm>
        </p:spPr>
        <p:txBody>
          <a:bodyPr/>
          <a:lstStyle/>
          <a:p>
            <a:fld id="{7743DBDE-EEB0-4B35-80BE-167CFC5089B8}" type="slidenum">
              <a:rPr lang="en-CA" smtClean="0">
                <a:latin typeface="Times New Roman" pitchFamily="18" charset="0"/>
                <a:cs typeface="Times New Roman" pitchFamily="18" charset="0"/>
              </a:rPr>
              <a:t>15</a:t>
            </a:fld>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3697335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16</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340172121"/>
              </p:ext>
            </p:extLst>
          </p:nvPr>
        </p:nvGraphicFramePr>
        <p:xfrm>
          <a:off x="323528" y="1595968"/>
          <a:ext cx="8640960" cy="4785360"/>
        </p:xfrm>
        <a:graphic>
          <a:graphicData uri="http://schemas.openxmlformats.org/drawingml/2006/table">
            <a:tbl>
              <a:tblPr firstRow="1" bandRow="1">
                <a:tableStyleId>{5C22544A-7EE6-4342-B048-85BDC9FD1C3A}</a:tableStyleId>
              </a:tblPr>
              <a:tblGrid>
                <a:gridCol w="4308634">
                  <a:extLst>
                    <a:ext uri="{9D8B030D-6E8A-4147-A177-3AD203B41FA5}">
                      <a16:colId xmlns:a16="http://schemas.microsoft.com/office/drawing/2014/main" val="20000"/>
                    </a:ext>
                  </a:extLst>
                </a:gridCol>
                <a:gridCol w="4332326">
                  <a:extLst>
                    <a:ext uri="{9D8B030D-6E8A-4147-A177-3AD203B41FA5}">
                      <a16:colId xmlns:a16="http://schemas.microsoft.com/office/drawing/2014/main" val="20001"/>
                    </a:ext>
                  </a:extLst>
                </a:gridCol>
              </a:tblGrid>
              <a:tr h="4267200">
                <a:tc>
                  <a:txBody>
                    <a:bodyPr/>
                    <a:lstStyle/>
                    <a:p>
                      <a:pPr marL="342900" indent="-342900" algn="l">
                        <a:buFont typeface="Wingdings" pitchFamily="2" charset="2"/>
                        <a:buChar char="Ø"/>
                      </a:pPr>
                      <a:r>
                        <a:rPr lang="en-CA" sz="2200" b="0" dirty="0">
                          <a:solidFill>
                            <a:schemeClr val="tx1"/>
                          </a:solidFill>
                          <a:latin typeface="Times New Roman" pitchFamily="18" charset="0"/>
                          <a:cs typeface="Times New Roman" pitchFamily="18" charset="0"/>
                        </a:rPr>
                        <a:t>The Applicant, </a:t>
                      </a:r>
                      <a:r>
                        <a:rPr lang="en-CA" sz="2200" b="0" dirty="0" err="1" smtClean="0">
                          <a:solidFill>
                            <a:schemeClr val="tx1"/>
                          </a:solidFill>
                          <a:latin typeface="Times New Roman" pitchFamily="18" charset="0"/>
                          <a:cs typeface="Times New Roman" pitchFamily="18" charset="0"/>
                        </a:rPr>
                        <a:t>KivIA</a:t>
                      </a:r>
                      <a:r>
                        <a:rPr lang="en-CA" sz="2200" b="0" dirty="0" smtClean="0">
                          <a:solidFill>
                            <a:schemeClr val="tx1"/>
                          </a:solidFill>
                          <a:latin typeface="Times New Roman" pitchFamily="18" charset="0"/>
                          <a:cs typeface="Times New Roman" pitchFamily="18" charset="0"/>
                        </a:rPr>
                        <a:t>, CIRNA</a:t>
                      </a:r>
                      <a:r>
                        <a:rPr lang="en-CA" sz="2200" b="0" baseline="0" dirty="0" smtClean="0">
                          <a:solidFill>
                            <a:schemeClr val="tx1"/>
                          </a:solidFill>
                          <a:latin typeface="Times New Roman" pitchFamily="18" charset="0"/>
                          <a:cs typeface="Times New Roman" pitchFamily="18" charset="0"/>
                        </a:rPr>
                        <a:t> and</a:t>
                      </a:r>
                      <a:r>
                        <a:rPr lang="en-CA" sz="2200" b="0" dirty="0" smtClean="0">
                          <a:solidFill>
                            <a:schemeClr val="tx1"/>
                          </a:solidFill>
                          <a:latin typeface="Times New Roman" pitchFamily="18" charset="0"/>
                          <a:cs typeface="Times New Roman" pitchFamily="18" charset="0"/>
                        </a:rPr>
                        <a:t> ECCC</a:t>
                      </a:r>
                      <a:r>
                        <a:rPr lang="en-CA" sz="2200" b="0" baseline="0" dirty="0" smtClean="0">
                          <a:solidFill>
                            <a:schemeClr val="tx1"/>
                          </a:solidFill>
                          <a:latin typeface="Times New Roman" pitchFamily="18" charset="0"/>
                          <a:cs typeface="Times New Roman" pitchFamily="18" charset="0"/>
                        </a:rPr>
                        <a:t> </a:t>
                      </a:r>
                      <a:r>
                        <a:rPr lang="en-CA" sz="2200" b="0" dirty="0" smtClean="0">
                          <a:solidFill>
                            <a:schemeClr val="tx1"/>
                          </a:solidFill>
                          <a:latin typeface="Times New Roman" pitchFamily="18" charset="0"/>
                          <a:cs typeface="Times New Roman" pitchFamily="18" charset="0"/>
                        </a:rPr>
                        <a:t>have </a:t>
                      </a:r>
                      <a:r>
                        <a:rPr lang="en-CA" sz="2200" b="0" dirty="0">
                          <a:solidFill>
                            <a:schemeClr val="tx1"/>
                          </a:solidFill>
                          <a:latin typeface="Times New Roman" pitchFamily="18" charset="0"/>
                          <a:cs typeface="Times New Roman" pitchFamily="18" charset="0"/>
                        </a:rPr>
                        <a:t>all contributed to the review process for the </a:t>
                      </a:r>
                      <a:r>
                        <a:rPr lang="en-CA" sz="2200" b="0" dirty="0" smtClean="0">
                          <a:solidFill>
                            <a:schemeClr val="tx1"/>
                          </a:solidFill>
                          <a:latin typeface="Times New Roman" pitchFamily="18" charset="0"/>
                          <a:cs typeface="Times New Roman" pitchFamily="18" charset="0"/>
                        </a:rPr>
                        <a:t>Application:</a:t>
                      </a:r>
                      <a:endParaRPr lang="en-CA" sz="2200" b="0" dirty="0">
                        <a:solidFill>
                          <a:schemeClr val="tx1"/>
                        </a:solidFill>
                        <a:latin typeface="Times New Roman" pitchFamily="18" charset="0"/>
                        <a:cs typeface="Times New Roman" pitchFamily="18" charset="0"/>
                      </a:endParaRPr>
                    </a:p>
                    <a:p>
                      <a:pPr marL="342900" indent="-342900" algn="l">
                        <a:buFont typeface="Wingdings" pitchFamily="2" charset="2"/>
                        <a:buChar char="Ø"/>
                      </a:pPr>
                      <a:endParaRPr lang="en-US" sz="2200" b="0" kern="1200" dirty="0">
                        <a:solidFill>
                          <a:schemeClr val="tx1"/>
                        </a:solidFill>
                        <a:effectLst/>
                        <a:latin typeface="Times New Roman" pitchFamily="18" charset="0"/>
                        <a:ea typeface="+mn-ea"/>
                        <a:cs typeface="Times New Roman" pitchFamily="18" charset="0"/>
                      </a:endParaRPr>
                    </a:p>
                    <a:p>
                      <a:pPr marL="746125"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dirty="0">
                          <a:solidFill>
                            <a:schemeClr val="tx1"/>
                          </a:solidFill>
                          <a:latin typeface="Times New Roman" pitchFamily="18" charset="0"/>
                          <a:cs typeface="Times New Roman" pitchFamily="18" charset="0"/>
                        </a:rPr>
                        <a:t>Participated in formal and informal discussions aimed at resolving relevant issues  </a:t>
                      </a:r>
                    </a:p>
                    <a:p>
                      <a:pPr marL="746125"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200" b="0" dirty="0">
                        <a:solidFill>
                          <a:schemeClr val="tx1"/>
                        </a:solidFill>
                        <a:latin typeface="Times New Roman" pitchFamily="18" charset="0"/>
                        <a:cs typeface="Times New Roman" pitchFamily="18" charset="0"/>
                      </a:endParaRPr>
                    </a:p>
                    <a:p>
                      <a:pPr marL="746125" indent="-342900" algn="l">
                        <a:buFont typeface="Arial" panose="020B0604020202020204" pitchFamily="34" charset="0"/>
                        <a:buChar char="•"/>
                      </a:pPr>
                      <a:r>
                        <a:rPr lang="en-US" sz="2200" b="0" dirty="0">
                          <a:solidFill>
                            <a:schemeClr val="tx1"/>
                          </a:solidFill>
                          <a:latin typeface="Times New Roman" pitchFamily="18" charset="0"/>
                          <a:cs typeface="Times New Roman" pitchFamily="18" charset="0"/>
                        </a:rPr>
                        <a:t>Provided the Board and the Proponent with valuable technical information (questions and concerns) on relevant issues</a:t>
                      </a:r>
                    </a:p>
                  </a:txBody>
                  <a:tcPr>
                    <a:noFill/>
                  </a:tcPr>
                </a:tc>
                <a:tc>
                  <a:txBody>
                    <a:bodyPr/>
                    <a:lstStyle/>
                    <a:p>
                      <a:pPr marL="342900" indent="-342900" algn="l">
                        <a:buFont typeface="Wingdings" pitchFamily="2" charset="2"/>
                        <a:buChar char="Ø"/>
                      </a:pPr>
                      <a:r>
                        <a:rPr lang="en-CA" sz="2000" b="0" dirty="0" smtClean="0">
                          <a:solidFill>
                            <a:schemeClr val="tx1"/>
                          </a:solidFill>
                          <a:latin typeface="ProSyl" panose="020B0500000000000000" pitchFamily="34" charset="0"/>
                          <a:cs typeface="Times New Roman" pitchFamily="18" charset="0"/>
                        </a:rPr>
                        <a:t>]b4fx5 g5=4yC6g5, v?mgcf5</a:t>
                      </a:r>
                      <a:r>
                        <a:rPr lang="en-CA" sz="2000" b="0" baseline="0" dirty="0" smtClean="0">
                          <a:solidFill>
                            <a:schemeClr val="tx1"/>
                          </a:solidFill>
                          <a:latin typeface="ProSyl" panose="020B0500000000000000" pitchFamily="34" charset="0"/>
                          <a:cs typeface="Times New Roman" pitchFamily="18" charset="0"/>
                        </a:rPr>
                        <a:t> x7m x?toEp5 bm6u4 giyJw5 euD6iqk5 WoE5J]y5 g4yCstk5:</a:t>
                      </a:r>
                      <a:endParaRPr lang="en-CA" sz="2000" b="0" dirty="0" smtClean="0">
                        <a:solidFill>
                          <a:schemeClr val="tx1"/>
                        </a:solidFill>
                        <a:latin typeface="Times New Roman" pitchFamily="18" charset="0"/>
                        <a:cs typeface="Times New Roman" pitchFamily="18" charset="0"/>
                      </a:endParaRPr>
                    </a:p>
                    <a:p>
                      <a:pPr marL="342900" indent="-342900" algn="l">
                        <a:buFont typeface="Wingdings" pitchFamily="2" charset="2"/>
                        <a:buChar char="Ø"/>
                      </a:pPr>
                      <a:endParaRPr lang="en-US" sz="2400" b="0" kern="1200" dirty="0" smtClean="0">
                        <a:solidFill>
                          <a:schemeClr val="tx1"/>
                        </a:solidFill>
                        <a:effectLst/>
                        <a:latin typeface="Times New Roman" pitchFamily="18" charset="0"/>
                        <a:ea typeface="+mn-ea"/>
                        <a:cs typeface="Times New Roman" pitchFamily="18" charset="0"/>
                      </a:endParaRPr>
                    </a:p>
                    <a:p>
                      <a:pPr marL="746125"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dirty="0" smtClean="0">
                          <a:solidFill>
                            <a:schemeClr val="tx1"/>
                          </a:solidFill>
                          <a:latin typeface="ProSyl" panose="020B0500000000000000" pitchFamily="34" charset="0"/>
                          <a:cs typeface="Times New Roman" pitchFamily="18" charset="0"/>
                        </a:rPr>
                        <a:t>WcbsJ5 ttctA5 x7m scsy6tA5 scctQ5 WNh4iqk5 gCzJw5 W5Jtk5</a:t>
                      </a:r>
                      <a:endParaRPr lang="en-US" sz="2000" b="0" dirty="0" smtClean="0">
                        <a:solidFill>
                          <a:schemeClr val="tx1"/>
                        </a:solidFill>
                        <a:latin typeface="Times New Roman" pitchFamily="18" charset="0"/>
                        <a:cs typeface="Times New Roman" pitchFamily="18" charset="0"/>
                      </a:endParaRPr>
                    </a:p>
                    <a:p>
                      <a:pPr marL="631825"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3200" b="0" dirty="0" smtClean="0">
                        <a:solidFill>
                          <a:schemeClr val="tx1"/>
                        </a:solidFill>
                        <a:latin typeface="Times New Roman" pitchFamily="18" charset="0"/>
                        <a:cs typeface="Times New Roman" pitchFamily="18" charset="0"/>
                      </a:endParaRPr>
                    </a:p>
                    <a:p>
                      <a:pPr marL="746125" indent="-342900" algn="l">
                        <a:buFont typeface="Arial" panose="020B0604020202020204" pitchFamily="34" charset="0"/>
                        <a:buChar char="•"/>
                      </a:pPr>
                      <a:r>
                        <a:rPr lang="en-US" sz="2000" b="0" dirty="0" smtClean="0">
                          <a:solidFill>
                            <a:schemeClr val="tx1"/>
                          </a:solidFill>
                          <a:latin typeface="ProSyl" panose="020B0500000000000000" pitchFamily="34" charset="0"/>
                          <a:cs typeface="Times New Roman" pitchFamily="18" charset="0"/>
                        </a:rPr>
                        <a:t>Wb6tbq vtmp5 x7m ]s4gDto5 xgME4gk5 Wdyodt5 gnZ4nw5 GxWdt5 x7m </a:t>
                      </a:r>
                      <a:r>
                        <a:rPr lang="en-US" sz="2000" b="0" dirty="0" err="1" smtClean="0">
                          <a:solidFill>
                            <a:schemeClr val="tx1"/>
                          </a:solidFill>
                          <a:latin typeface="ProSyl" panose="020B0500000000000000" pitchFamily="34" charset="0"/>
                          <a:cs typeface="Times New Roman" pitchFamily="18" charset="0"/>
                        </a:rPr>
                        <a:t>wh</a:t>
                      </a:r>
                      <a:r>
                        <a:rPr lang="en-US" sz="2000" b="0" dirty="0" smtClean="0">
                          <a:solidFill>
                            <a:schemeClr val="tx1"/>
                          </a:solidFill>
                          <a:latin typeface="ProSyl" panose="020B0500000000000000" pitchFamily="34" charset="0"/>
                          <a:cs typeface="Times New Roman" pitchFamily="18" charset="0"/>
                        </a:rPr>
                        <a:t>]mlAt5H gCzJk5 W5Jt5</a:t>
                      </a:r>
                      <a:endParaRPr lang="en-US" sz="2400" b="0" i="0" u="none" strike="noStrike" baseline="0" dirty="0">
                        <a:solidFill>
                          <a:srgbClr val="000000"/>
                        </a:solidFill>
                        <a:latin typeface="ProSyl"/>
                      </a:endParaRP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1627379" y="908720"/>
            <a:ext cx="6184981" cy="856701"/>
          </a:xfrm>
          <a:prstGeom prst="rect">
            <a:avLst/>
          </a:prstGeom>
          <a:noFill/>
        </p:spPr>
        <p:txBody>
          <a:bodyPr vert="horz" lIns="0" rIns="0" bIns="0" anchor="b">
            <a:noAutofit/>
          </a:bodyPr>
          <a:lstStyle>
            <a:defPPr>
              <a:defRPr lang="en-US"/>
            </a:defPPr>
            <a:lvl1pPr>
              <a:spcBef>
                <a:spcPct val="0"/>
              </a:spcBef>
              <a:buNone/>
              <a:defRPr kumimoji="0" sz="2800" b="1">
                <a:ln>
                  <a:noFill/>
                </a:ln>
                <a:solidFill>
                  <a:schemeClr val="tx2"/>
                </a:solidFill>
                <a:effectLst/>
                <a:latin typeface="Times New Roman" pitchFamily="18" charset="0"/>
                <a:ea typeface="+mj-ea"/>
                <a:cs typeface="Times New Roman" pitchFamily="18" charset="0"/>
              </a:defRPr>
            </a:lvl1pPr>
          </a:lstStyle>
          <a:p>
            <a:r>
              <a:rPr lang="en-US" sz="2400" dirty="0" err="1" smtClean="0"/>
              <a:t>Agnico</a:t>
            </a:r>
            <a:r>
              <a:rPr lang="en-US" sz="2400" dirty="0" smtClean="0"/>
              <a:t> Eagle’s </a:t>
            </a:r>
            <a:r>
              <a:rPr lang="en-US" sz="2400" dirty="0"/>
              <a:t>and Interveners’ Participation</a:t>
            </a:r>
            <a:endParaRPr lang="iu-Cans-CA" sz="2400" dirty="0"/>
          </a:p>
          <a:p>
            <a:r>
              <a:rPr lang="en-US" sz="2400" dirty="0" smtClean="0">
                <a:latin typeface="ProSyl" panose="020B0500000000000000" pitchFamily="34" charset="0"/>
              </a:rPr>
              <a:t>x[if ]sA9f5 x7m W5Jt]o5 </a:t>
            </a:r>
            <a:r>
              <a:rPr lang="en-US" sz="2400" dirty="0" err="1" smtClean="0">
                <a:latin typeface="ProSyl" panose="020B0500000000000000" pitchFamily="34" charset="0"/>
              </a:rPr>
              <a:t>Wxbsiq</a:t>
            </a:r>
            <a:r>
              <a:rPr lang="en-US" sz="2400" dirty="0"/>
              <a:t/>
            </a:r>
            <a:br>
              <a:rPr lang="en-US" sz="2400" dirty="0"/>
            </a:br>
            <a:endParaRPr lang="en-US" sz="2400" dirty="0"/>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3901877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17</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467450431"/>
              </p:ext>
            </p:extLst>
          </p:nvPr>
        </p:nvGraphicFramePr>
        <p:xfrm>
          <a:off x="467544" y="1584960"/>
          <a:ext cx="8496944" cy="4572000"/>
        </p:xfrm>
        <a:graphic>
          <a:graphicData uri="http://schemas.openxmlformats.org/drawingml/2006/table">
            <a:tbl>
              <a:tblPr firstRow="1" bandRow="1">
                <a:tableStyleId>{5C22544A-7EE6-4342-B048-85BDC9FD1C3A}</a:tableStyleId>
              </a:tblPr>
              <a:tblGrid>
                <a:gridCol w="4105208">
                  <a:extLst>
                    <a:ext uri="{9D8B030D-6E8A-4147-A177-3AD203B41FA5}">
                      <a16:colId xmlns:a16="http://schemas.microsoft.com/office/drawing/2014/main" val="20000"/>
                    </a:ext>
                  </a:extLst>
                </a:gridCol>
                <a:gridCol w="4391736">
                  <a:extLst>
                    <a:ext uri="{9D8B030D-6E8A-4147-A177-3AD203B41FA5}">
                      <a16:colId xmlns:a16="http://schemas.microsoft.com/office/drawing/2014/main" val="20001"/>
                    </a:ext>
                  </a:extLst>
                </a:gridCol>
              </a:tblGrid>
              <a:tr h="4566454">
                <a:tc>
                  <a:txBody>
                    <a:bodyPr/>
                    <a:lstStyle/>
                    <a:p>
                      <a:pPr marL="342900" indent="-342900" algn="l">
                        <a:buFont typeface="Wingdings" pitchFamily="2" charset="2"/>
                        <a:buChar char="Ø"/>
                      </a:pPr>
                      <a:r>
                        <a:rPr lang="en-CA" sz="2200" b="0" baseline="0" dirty="0">
                          <a:solidFill>
                            <a:schemeClr val="tx1"/>
                          </a:solidFill>
                          <a:latin typeface="Times New Roman" pitchFamily="18" charset="0"/>
                          <a:cs typeface="Times New Roman" pitchFamily="18" charset="0"/>
                        </a:rPr>
                        <a:t>Everyone is encouraged to participate in the PH and this community session</a:t>
                      </a:r>
                    </a:p>
                    <a:p>
                      <a:pPr marL="342900" indent="-342900" algn="l">
                        <a:buFont typeface="Wingdings" pitchFamily="2" charset="2"/>
                        <a:buChar char="Ø"/>
                      </a:pPr>
                      <a:endParaRPr lang="en-US" sz="2200" b="0" kern="1200" baseline="0" dirty="0">
                        <a:solidFill>
                          <a:schemeClr val="tx1"/>
                        </a:solidFill>
                        <a:effectLst/>
                        <a:latin typeface="Times New Roman" pitchFamily="18" charset="0"/>
                        <a:ea typeface="+mn-ea"/>
                        <a:cs typeface="Times New Roman" pitchFamily="18" charset="0"/>
                      </a:endParaRPr>
                    </a:p>
                    <a:p>
                      <a:pPr marL="342900" indent="-342900" algn="l">
                        <a:buFont typeface="Wingdings" pitchFamily="2" charset="2"/>
                        <a:buChar char="Ø"/>
                      </a:pPr>
                      <a:r>
                        <a:rPr lang="en-US" sz="2200" b="0" baseline="0" dirty="0">
                          <a:solidFill>
                            <a:schemeClr val="tx1"/>
                          </a:solidFill>
                          <a:latin typeface="Times New Roman" pitchFamily="18" charset="0"/>
                          <a:cs typeface="Times New Roman" pitchFamily="18" charset="0"/>
                        </a:rPr>
                        <a:t>Interested persons can also contact NWB staff if needing to provide written comments or to review the documents filed for application </a:t>
                      </a:r>
                    </a:p>
                    <a:p>
                      <a:pPr marL="342900" indent="-342900" algn="l">
                        <a:buFont typeface="Wingdings" pitchFamily="2" charset="2"/>
                        <a:buChar char="Ø"/>
                      </a:pPr>
                      <a:endParaRPr lang="en-US" sz="2200" b="0" baseline="0" dirty="0">
                        <a:solidFill>
                          <a:schemeClr val="tx1"/>
                        </a:solidFill>
                        <a:latin typeface="Times New Roman" pitchFamily="18" charset="0"/>
                        <a:cs typeface="Times New Roman" pitchFamily="18" charset="0"/>
                      </a:endParaRPr>
                    </a:p>
                    <a:p>
                      <a:pPr marL="342900" indent="-342900" algn="l">
                        <a:buFont typeface="Wingdings" pitchFamily="2" charset="2"/>
                        <a:buChar char="Ø"/>
                      </a:pPr>
                      <a:r>
                        <a:rPr lang="en-US" sz="2200" b="0" baseline="0" dirty="0">
                          <a:solidFill>
                            <a:schemeClr val="tx1"/>
                          </a:solidFill>
                          <a:latin typeface="Times New Roman" pitchFamily="18" charset="0"/>
                          <a:cs typeface="Times New Roman" pitchFamily="18" charset="0"/>
                        </a:rPr>
                        <a:t>All documents received have been posted on the NWB’s FTP site at </a:t>
                      </a:r>
                      <a:r>
                        <a:rPr lang="en-US" sz="2200" b="0" baseline="0" dirty="0">
                          <a:solidFill>
                            <a:schemeClr val="tx1"/>
                          </a:solidFill>
                          <a:latin typeface="Times New Roman" pitchFamily="18" charset="0"/>
                          <a:cs typeface="Times New Roman" pitchFamily="18" charset="0"/>
                          <a:hlinkClick r:id="rId2"/>
                        </a:rPr>
                        <a:t>ftp.nwb-oen.ca</a:t>
                      </a:r>
                      <a:endParaRPr lang="en-US" sz="2200" b="0" baseline="0" dirty="0">
                        <a:solidFill>
                          <a:schemeClr val="tx1"/>
                        </a:solidFill>
                        <a:latin typeface="Times New Roman" pitchFamily="18" charset="0"/>
                        <a:cs typeface="Times New Roman" pitchFamily="18" charset="0"/>
                      </a:endParaRPr>
                    </a:p>
                  </a:txBody>
                  <a:tcPr>
                    <a:noFill/>
                  </a:tcPr>
                </a:tc>
                <a:tc>
                  <a:txBody>
                    <a:bodyPr/>
                    <a:lstStyle/>
                    <a:p>
                      <a:pPr marL="342900" indent="-342900">
                        <a:buFont typeface="Wingdings" panose="05000000000000000000" pitchFamily="2" charset="2"/>
                        <a:buChar char="Ø"/>
                      </a:pPr>
                      <a:r>
                        <a:rPr lang="iu-Cans-CA" sz="1900" b="0" i="0" u="none" strike="noStrike" baseline="0" dirty="0">
                          <a:solidFill>
                            <a:srgbClr val="000000"/>
                          </a:solidFill>
                          <a:latin typeface="ProSyl"/>
                        </a:rPr>
                        <a:t>ᑭᓇᑐᐃᓐᓇᖅ ᑐᙵᓱᒃᑎᑕᐅᔪᖅ ᐃᓚᐅᔪᒪᒍᓂ ᑭᓇᒃᑯᑐᐃᓐᓇᐃᑦ ᓈᓛᒃᑎᑕᐅᑎᓪᓗᒋᑦ ᐊᒻᒪᓗ ᓄᓇᓕᒃᓂ ᑲᑎᒪᑎᑦᑎᑎᓪᓗᒋᑦ</a:t>
                      </a:r>
                      <a:endParaRPr lang="en-US" sz="1900" b="0" i="0" u="none" strike="noStrike" baseline="0" dirty="0">
                        <a:solidFill>
                          <a:srgbClr val="000000"/>
                        </a:solidFill>
                        <a:latin typeface="ProSyl"/>
                      </a:endParaRPr>
                    </a:p>
                    <a:p>
                      <a:pPr marL="0" indent="0">
                        <a:buFont typeface="Wingdings" panose="05000000000000000000" pitchFamily="2" charset="2"/>
                        <a:buNone/>
                      </a:pPr>
                      <a:endParaRPr lang="en-US" sz="1900" b="0" i="0" u="none" strike="noStrike" baseline="0" dirty="0">
                        <a:solidFill>
                          <a:srgbClr val="000000"/>
                        </a:solidFill>
                        <a:latin typeface="ProSyl"/>
                      </a:endParaRPr>
                    </a:p>
                    <a:p>
                      <a:pPr marL="342900" indent="-342900">
                        <a:buFont typeface="Wingdings" panose="05000000000000000000" pitchFamily="2" charset="2"/>
                        <a:buChar char="Ø"/>
                      </a:pPr>
                      <a:r>
                        <a:rPr lang="iu-Cans-CA" sz="1900" b="0" i="0" u="none" strike="noStrike" baseline="0" dirty="0">
                          <a:solidFill>
                            <a:srgbClr val="000000"/>
                          </a:solidFill>
                          <a:latin typeface="ProSyl"/>
                        </a:rPr>
                        <a:t>ᐃᓚᐅᔪᒪᔪᑦ ᖃᐅᔨᒋᐊᕈᓐᓇᕐᒥᔪᑦ ᐃᖃᓇᐃᔭᕐᑎᖏᓐᓂᕐ ᐃᒥᓕᕆᔨᒃᑯᑦ ᑎᑎᕋᕐᓯᒪᔪᒥᒃ ᑐᓂᓯᔪᒪᒍᑎᒃ ᐅᕙᓘᓐᓂᑦ ᕿᒥᕈᔪᒪᒍᑎᒃ ᑐᓂᔭᐅᓯᒪᔪᓂᒃ ᐱᓇᓱᒃᑐᒥᑦ</a:t>
                      </a:r>
                      <a:endParaRPr lang="en-US" sz="1900" b="0" i="0" u="none" strike="noStrike" baseline="0" dirty="0">
                        <a:solidFill>
                          <a:srgbClr val="000000"/>
                        </a:solidFill>
                        <a:latin typeface="ProSyl"/>
                      </a:endParaRPr>
                    </a:p>
                    <a:p>
                      <a:pPr marL="0" indent="0">
                        <a:buFont typeface="Wingdings" panose="05000000000000000000" pitchFamily="2" charset="2"/>
                        <a:buNone/>
                      </a:pPr>
                      <a:endParaRPr lang="en-US" sz="1900" b="0" i="0" u="none" strike="noStrike" baseline="0" dirty="0" smtClean="0">
                        <a:solidFill>
                          <a:srgbClr val="000000"/>
                        </a:solidFill>
                        <a:latin typeface="ProSyl"/>
                      </a:endParaRPr>
                    </a:p>
                    <a:p>
                      <a:pPr marL="0" indent="0">
                        <a:buFont typeface="Wingdings" panose="05000000000000000000" pitchFamily="2" charset="2"/>
                        <a:buNone/>
                      </a:pPr>
                      <a:endParaRPr lang="en-US" sz="1900" b="0" i="0" u="none" strike="noStrike" baseline="0" dirty="0" smtClean="0">
                        <a:solidFill>
                          <a:srgbClr val="000000"/>
                        </a:solidFill>
                        <a:latin typeface="ProSyl"/>
                      </a:endParaRPr>
                    </a:p>
                    <a:p>
                      <a:pPr marL="0" indent="0">
                        <a:buFont typeface="Wingdings" panose="05000000000000000000" pitchFamily="2" charset="2"/>
                        <a:buNone/>
                      </a:pPr>
                      <a:endParaRPr lang="en-US" sz="800" b="0" i="0" u="none" strike="noStrike" baseline="0" dirty="0">
                        <a:solidFill>
                          <a:srgbClr val="000000"/>
                        </a:solidFill>
                        <a:latin typeface="ProSyl"/>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iu-Cans-CA" sz="1900" b="0" i="0" u="none" strike="noStrike" baseline="0" dirty="0">
                          <a:solidFill>
                            <a:srgbClr val="000000"/>
                          </a:solidFill>
                          <a:latin typeface="ProSyl"/>
                        </a:rPr>
                        <a:t>ᑕᒪᕐᒥᒃ ᑎᑎᕋᕐᓯᒪᔪᑦ ᐱᔭᐅᔪᑦ ᓴᕿᑕᐅᓯᒪᔪᑦ ᐃᒥᓕᕆᔨᒃᑯᑦ ᑕᑯᕕᖓᓂ ᖃᕋᓴᐅᔭᒃᑯᑦ ᐅᕙᓂ </a:t>
                      </a:r>
                      <a:r>
                        <a:rPr lang="en-US" sz="1900" b="0" baseline="0" dirty="0">
                          <a:solidFill>
                            <a:schemeClr val="tx1"/>
                          </a:solidFill>
                          <a:latin typeface="Times New Roman" pitchFamily="18" charset="0"/>
                          <a:cs typeface="Times New Roman" pitchFamily="18" charset="0"/>
                          <a:hlinkClick r:id="rId2"/>
                        </a:rPr>
                        <a:t>ftp.nwb-oen.ca</a:t>
                      </a:r>
                      <a:r>
                        <a:rPr lang="en-US" sz="2000" b="0" i="0" u="none" strike="noStrike" baseline="0" dirty="0">
                          <a:solidFill>
                            <a:srgbClr val="000000"/>
                          </a:solidFill>
                          <a:latin typeface="ProSyl"/>
                        </a:rPr>
                        <a:t>	</a:t>
                      </a: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899592" y="404664"/>
            <a:ext cx="7416824"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400" b="1" dirty="0">
                <a:latin typeface="Times New Roman" pitchFamily="18" charset="0"/>
                <a:cs typeface="Times New Roman" pitchFamily="18" charset="0"/>
              </a:rPr>
              <a:t>Public Participation</a:t>
            </a:r>
            <a:r>
              <a:rPr lang="iu-Cans-CA" sz="2400" b="1" dirty="0">
                <a:latin typeface="Times New Roman" pitchFamily="18" charset="0"/>
                <a:cs typeface="Times New Roman" pitchFamily="18" charset="0"/>
              </a:rPr>
              <a:t>      </a:t>
            </a:r>
            <a:r>
              <a:rPr lang="en-CA" sz="2400" b="1" dirty="0">
                <a:latin typeface="Times New Roman" pitchFamily="18" charset="0"/>
                <a:cs typeface="Times New Roman" pitchFamily="18" charset="0"/>
              </a:rPr>
              <a:t>	</a:t>
            </a:r>
            <a:r>
              <a:rPr lang="iu-Cans-CA" sz="2400" b="1" dirty="0">
                <a:latin typeface="Times New Roman" pitchFamily="18" charset="0"/>
                <a:cs typeface="Times New Roman" pitchFamily="18" charset="0"/>
              </a:rPr>
              <a:t>     ᐃᓄᑐᐃᓐᓇᐃᑦ ᐃᓚᐅᓂᖏᑦ</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endParaRPr lang="en-US" sz="24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2820393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18</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845673758"/>
              </p:ext>
            </p:extLst>
          </p:nvPr>
        </p:nvGraphicFramePr>
        <p:xfrm>
          <a:off x="323528" y="1981160"/>
          <a:ext cx="8640960" cy="4328160"/>
        </p:xfrm>
        <a:graphic>
          <a:graphicData uri="http://schemas.openxmlformats.org/drawingml/2006/table">
            <a:tbl>
              <a:tblPr firstRow="1" bandRow="1">
                <a:tableStyleId>{5C22544A-7EE6-4342-B048-85BDC9FD1C3A}</a:tableStyleId>
              </a:tblPr>
              <a:tblGrid>
                <a:gridCol w="4308635">
                  <a:extLst>
                    <a:ext uri="{9D8B030D-6E8A-4147-A177-3AD203B41FA5}">
                      <a16:colId xmlns:a16="http://schemas.microsoft.com/office/drawing/2014/main" val="20000"/>
                    </a:ext>
                  </a:extLst>
                </a:gridCol>
                <a:gridCol w="4332325">
                  <a:extLst>
                    <a:ext uri="{9D8B030D-6E8A-4147-A177-3AD203B41FA5}">
                      <a16:colId xmlns:a16="http://schemas.microsoft.com/office/drawing/2014/main" val="20001"/>
                    </a:ext>
                  </a:extLst>
                </a:gridCol>
              </a:tblGrid>
              <a:tr h="4328160">
                <a:tc>
                  <a:txBody>
                    <a:bodyPr/>
                    <a:lstStyle/>
                    <a:p>
                      <a:pPr marL="342900" lvl="0" indent="-342900" algn="l">
                        <a:buFont typeface="Wingdings" pitchFamily="2" charset="2"/>
                        <a:buChar char="Ø"/>
                      </a:pPr>
                      <a:r>
                        <a:rPr lang="en-CA" sz="2200" b="0" dirty="0">
                          <a:solidFill>
                            <a:schemeClr val="tx1"/>
                          </a:solidFill>
                          <a:latin typeface="Times New Roman" pitchFamily="18" charset="0"/>
                          <a:cs typeface="Times New Roman" pitchFamily="18" charset="0"/>
                        </a:rPr>
                        <a:t>The Public Hearing this week is chaired by the Board Panel and led by the Board's Chair</a:t>
                      </a:r>
                    </a:p>
                    <a:p>
                      <a:pPr marL="0" indent="0" algn="l">
                        <a:buFont typeface="Wingdings" panose="05000000000000000000" pitchFamily="2" charset="2"/>
                        <a:buNone/>
                      </a:pPr>
                      <a:endParaRPr lang="en-US" sz="2200" b="0" kern="1200" dirty="0">
                        <a:solidFill>
                          <a:schemeClr val="tx1"/>
                        </a:solidFill>
                        <a:effectLst/>
                        <a:latin typeface="Times New Roman" pitchFamily="18" charset="0"/>
                        <a:ea typeface="+mn-ea"/>
                        <a:cs typeface="Times New Roman" pitchFamily="18" charset="0"/>
                      </a:endParaRPr>
                    </a:p>
                    <a:p>
                      <a:pPr marL="342900" lvl="0" indent="-342900" algn="l">
                        <a:buFont typeface="Wingdings" pitchFamily="2" charset="2"/>
                        <a:buChar char="Ø"/>
                      </a:pPr>
                      <a:r>
                        <a:rPr lang="en-CA" sz="2200" b="0" i="0" dirty="0">
                          <a:solidFill>
                            <a:schemeClr val="tx1"/>
                          </a:solidFill>
                          <a:latin typeface="Times New Roman" pitchFamily="18" charset="0"/>
                          <a:cs typeface="Times New Roman" pitchFamily="18" charset="0"/>
                        </a:rPr>
                        <a:t>The NWB Panel is here to consider the evidence provided during the hearing before issuing a decision in about 30-45 days</a:t>
                      </a:r>
                    </a:p>
                    <a:p>
                      <a:pPr marL="0" lvl="0" indent="0" algn="l">
                        <a:buFont typeface="Wingdings" pitchFamily="2" charset="2"/>
                        <a:buNone/>
                      </a:pPr>
                      <a:endParaRPr lang="en-CA" sz="2200" b="0" i="0" baseline="0" dirty="0">
                        <a:solidFill>
                          <a:schemeClr val="tx1"/>
                        </a:solidFill>
                        <a:latin typeface="Times New Roman" pitchFamily="18" charset="0"/>
                        <a:cs typeface="Times New Roman" pitchFamily="18" charset="0"/>
                      </a:endParaRPr>
                    </a:p>
                    <a:p>
                      <a:pPr marL="342900" lvl="0" indent="-342900" algn="l">
                        <a:buFont typeface="Wingdings" pitchFamily="2" charset="2"/>
                        <a:buChar char="Ø"/>
                      </a:pPr>
                      <a:r>
                        <a:rPr lang="en-CA" sz="2200" b="0" i="0" dirty="0">
                          <a:solidFill>
                            <a:schemeClr val="tx1"/>
                          </a:solidFill>
                          <a:latin typeface="Times New Roman" pitchFamily="18" charset="0"/>
                          <a:cs typeface="Times New Roman" pitchFamily="18" charset="0"/>
                        </a:rPr>
                        <a:t>The NWB will inform the public of the Board's decision  once rendered</a:t>
                      </a:r>
                    </a:p>
                  </a:txBody>
                  <a:tcPr>
                    <a:noFill/>
                  </a:tcPr>
                </a:tc>
                <a:tc>
                  <a:txBody>
                    <a:bodyPr/>
                    <a:lstStyle/>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iu-Cans-CA" sz="1700" b="0" i="0" u="none" strike="noStrike" baseline="0" dirty="0">
                          <a:solidFill>
                            <a:schemeClr val="tx1"/>
                          </a:solidFill>
                          <a:latin typeface="ProSyl"/>
                        </a:rPr>
                        <a:t>ᑭᓇᑯᑐᐃᓐᓇᕐᓂᒃ ᓈᓛᒃᑎᒃᓂᖅ ᑕᒪᑐᒪᓂ ᐱᓇᓱᐊᕈᓯᕐᒥ ᐃᒃᓯᕙᐅᑕᐅᓗᓂ ᑲᑎᒪᔨᓂᖔᕐᑐᖅ ᐊᒻᒪᓗ ᑐᑭᒧᐊᒃᑎᑦᑎᓗᓂ ᐃᒃᓯᕙᐅᑕᖓᑦ ᑲᑎᒪᔩᑦ</a:t>
                      </a:r>
                      <a:endParaRPr lang="en-US" sz="1700" b="0" i="0" u="none" strike="noStrike" baseline="0" dirty="0">
                        <a:solidFill>
                          <a:schemeClr val="tx1"/>
                        </a:solidFill>
                        <a:latin typeface="ProSyl"/>
                      </a:endParaRPr>
                    </a:p>
                    <a:p>
                      <a:pPr marL="0" indent="0">
                        <a:buFont typeface="Wingdings" panose="05000000000000000000" pitchFamily="2" charset="2"/>
                        <a:buNone/>
                      </a:pPr>
                      <a:r>
                        <a:rPr lang="en-US" sz="1700" b="0" i="0" u="none" strike="noStrike" baseline="0" dirty="0">
                          <a:solidFill>
                            <a:schemeClr val="tx1"/>
                          </a:solidFill>
                          <a:latin typeface="ProSyl"/>
                        </a:rPr>
                        <a:t>	</a:t>
                      </a:r>
                    </a:p>
                    <a:p>
                      <a:pPr marL="342900" indent="-342900">
                        <a:buFont typeface="Wingdings" panose="05000000000000000000" pitchFamily="2" charset="2"/>
                        <a:buChar char="Ø"/>
                      </a:pPr>
                      <a:r>
                        <a:rPr lang="iu-Cans-CA" sz="1700" b="0" i="0" u="none" strike="noStrike" baseline="0" dirty="0">
                          <a:solidFill>
                            <a:schemeClr val="tx1"/>
                          </a:solidFill>
                          <a:latin typeface="ProSyl"/>
                        </a:rPr>
                        <a:t>ᐃᒥᓕᕆᔨᒃᑯᑦ ᑲᑎᒪᔨᖏᑦ ᑕᒫᓂᔾᔪᑎᖃᕐᑐᑦ ᑐᓴᕋᓱᕐᖢᑎᒃ ᐱᑕᖃᕐᓂᕆᔭᖓᓂᒃ ᑐᓂᔭᐅᔪᓂᒃ ᓈᓚᒃᑎᑦᑎᑎᓪᓗᒋᑦ ᐋᕿᒃᓯᓚᐅᖏᓐᓂᕐᒥᓂ ᐅᓪᓗᐃᑦ 30−45 ᐃᓗᐊᓂ. </a:t>
                      </a:r>
                      <a:endParaRPr lang="en-US" sz="1700" b="0" i="0" u="none" strike="noStrike" baseline="0" dirty="0">
                        <a:solidFill>
                          <a:schemeClr val="tx1"/>
                        </a:solidFill>
                        <a:latin typeface="ProSyl"/>
                      </a:endParaRPr>
                    </a:p>
                    <a:p>
                      <a:pPr marL="342900" indent="-342900">
                        <a:buFont typeface="Wingdings" panose="05000000000000000000" pitchFamily="2" charset="2"/>
                        <a:buChar char="Ø"/>
                      </a:pPr>
                      <a:endParaRPr lang="en-CA" sz="1700" b="0" i="0" u="none" strike="noStrike" baseline="0" dirty="0">
                        <a:solidFill>
                          <a:schemeClr val="tx1"/>
                        </a:solidFill>
                        <a:latin typeface="ProSyl"/>
                      </a:endParaRPr>
                    </a:p>
                    <a:p>
                      <a:pPr marL="0" indent="0">
                        <a:buFont typeface="Wingdings" panose="05000000000000000000" pitchFamily="2" charset="2"/>
                        <a:buNone/>
                      </a:pPr>
                      <a:endParaRPr lang="en-CA" sz="1700" b="0" i="0" u="none" strike="noStrike" baseline="0" dirty="0">
                        <a:solidFill>
                          <a:schemeClr val="tx1"/>
                        </a:solidFill>
                        <a:latin typeface="ProSyl"/>
                      </a:endParaRPr>
                    </a:p>
                    <a:p>
                      <a:pPr marL="0" indent="0">
                        <a:buFont typeface="Wingdings" panose="05000000000000000000" pitchFamily="2" charset="2"/>
                        <a:buNone/>
                      </a:pPr>
                      <a:endParaRPr lang="en-US" sz="1700" b="0" i="0" u="none" strike="noStrike" baseline="0" dirty="0">
                        <a:solidFill>
                          <a:schemeClr val="tx1"/>
                        </a:solidFill>
                        <a:latin typeface="ProSyl"/>
                      </a:endParaRPr>
                    </a:p>
                    <a:p>
                      <a:pPr marL="342900" indent="-342900">
                        <a:buFont typeface="Wingdings" panose="05000000000000000000" pitchFamily="2" charset="2"/>
                        <a:buChar char="Ø"/>
                      </a:pPr>
                      <a:r>
                        <a:rPr lang="iu-Cans-CA" sz="1700" b="0" i="0" u="none" strike="noStrike" baseline="0" dirty="0">
                          <a:solidFill>
                            <a:schemeClr val="tx1"/>
                          </a:solidFill>
                          <a:latin typeface="ProSyl"/>
                        </a:rPr>
                        <a:t>ᐃᒥᓕᕆᔨᒃᑯᑦ ᑐᓴᐅᒪᑎᑦᑎᓂᐊᕐᑐᑦ ᐃᓄᑐᐃᓐᓇᕐᓂᒃ ᐋᕿᒃᑕᒥᒃᓂᒃ ᓇᓗᓇᕈᓐᓂᕈᓂ. </a:t>
                      </a:r>
                      <a:endParaRPr lang="en-US" sz="1700" b="0" i="0" u="none" strike="noStrike" baseline="0" dirty="0">
                        <a:solidFill>
                          <a:schemeClr val="tx1"/>
                        </a:solidFill>
                        <a:latin typeface="ProSyl"/>
                      </a:endParaRPr>
                    </a:p>
                    <a:p>
                      <a:pPr marL="342900" indent="-342900">
                        <a:buFont typeface="Wingdings" panose="05000000000000000000" pitchFamily="2" charset="2"/>
                        <a:buChar char="Ø"/>
                      </a:pPr>
                      <a:endParaRPr lang="en-US" sz="1700" b="0" i="0" u="none" strike="noStrike" baseline="0" dirty="0">
                        <a:solidFill>
                          <a:schemeClr val="tx1"/>
                        </a:solidFill>
                        <a:latin typeface="ProSyl"/>
                      </a:endParaRP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827584" y="692696"/>
            <a:ext cx="7560840" cy="856701"/>
          </a:xfrm>
          <a:prstGeom prst="rect">
            <a:avLst/>
          </a:prstGeom>
          <a:noFill/>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400" b="1" dirty="0">
                <a:latin typeface="Times New Roman" pitchFamily="18" charset="0"/>
                <a:cs typeface="Times New Roman" pitchFamily="18" charset="0"/>
              </a:rPr>
              <a:t>Next Steps for the Type “A” Application </a:t>
            </a:r>
            <a:br>
              <a:rPr lang="en-US" sz="2400" b="1" dirty="0">
                <a:latin typeface="Times New Roman" pitchFamily="18" charset="0"/>
                <a:cs typeface="Times New Roman" pitchFamily="18" charset="0"/>
              </a:rPr>
            </a:br>
            <a:r>
              <a:rPr lang="iu-Cans-CA" sz="2400" b="1" dirty="0">
                <a:latin typeface="Times New Roman" pitchFamily="18" charset="0"/>
                <a:cs typeface="Times New Roman" pitchFamily="18" charset="0"/>
              </a:rPr>
              <a:t>ᐱᔭᐅᒃᑲᓐᓂᕐᓂᐊᕐᑐᑦ ᐃᒪᐃᑦᑐᒥᒃ </a:t>
            </a:r>
            <a:r>
              <a:rPr lang="en-US" sz="2400" b="1" dirty="0">
                <a:solidFill>
                  <a:srgbClr val="035F79"/>
                </a:solidFill>
                <a:latin typeface="Times New Roman"/>
              </a:rPr>
              <a:t>“A”</a:t>
            </a:r>
            <a:r>
              <a:rPr lang="iu-Cans-CA" sz="2400" b="1" dirty="0">
                <a:solidFill>
                  <a:srgbClr val="035F79"/>
                </a:solidFill>
                <a:latin typeface="Times New Roman"/>
              </a:rPr>
              <a:t>ᐱᓇᓲᑎᒧᑦ</a:t>
            </a:r>
            <a:r>
              <a:rPr lang="en-US" sz="2400" b="1" dirty="0">
                <a:solidFill>
                  <a:srgbClr val="035F79"/>
                </a:solidFill>
                <a:latin typeface="Times New Roman"/>
              </a:rPr>
              <a:t> </a:t>
            </a:r>
            <a:endParaRPr lang="en-US" sz="24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1558635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19</a:t>
            </a:fld>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600460203"/>
              </p:ext>
            </p:extLst>
          </p:nvPr>
        </p:nvGraphicFramePr>
        <p:xfrm>
          <a:off x="395536" y="2092021"/>
          <a:ext cx="8496944" cy="3929267"/>
        </p:xfrm>
        <a:graphic>
          <a:graphicData uri="http://schemas.openxmlformats.org/drawingml/2006/table">
            <a:tbl>
              <a:tblPr firstRow="1" bandRow="1">
                <a:tableStyleId>{5C22544A-7EE6-4342-B048-85BDC9FD1C3A}</a:tableStyleId>
              </a:tblPr>
              <a:tblGrid>
                <a:gridCol w="4236823">
                  <a:extLst>
                    <a:ext uri="{9D8B030D-6E8A-4147-A177-3AD203B41FA5}">
                      <a16:colId xmlns:a16="http://schemas.microsoft.com/office/drawing/2014/main" val="20000"/>
                    </a:ext>
                  </a:extLst>
                </a:gridCol>
                <a:gridCol w="4260121">
                  <a:extLst>
                    <a:ext uri="{9D8B030D-6E8A-4147-A177-3AD203B41FA5}">
                      <a16:colId xmlns:a16="http://schemas.microsoft.com/office/drawing/2014/main" val="20001"/>
                    </a:ext>
                  </a:extLst>
                </a:gridCol>
              </a:tblGrid>
              <a:tr h="3593987">
                <a:tc>
                  <a:txBody>
                    <a:bodyPr/>
                    <a:lstStyle/>
                    <a:p>
                      <a:pPr marL="342900" indent="-342900" algn="l">
                        <a:spcBef>
                          <a:spcPts val="375"/>
                        </a:spcBef>
                        <a:buFont typeface="Wingdings" panose="05000000000000000000" pitchFamily="2" charset="2"/>
                        <a:buChar char="§"/>
                      </a:pPr>
                      <a:r>
                        <a:rPr lang="en-US" sz="1600" b="0" baseline="0" dirty="0">
                          <a:solidFill>
                            <a:schemeClr val="tx1"/>
                          </a:solidFill>
                          <a:latin typeface="Times New Roman" pitchFamily="18" charset="0"/>
                          <a:cs typeface="Times New Roman" pitchFamily="18" charset="0"/>
                        </a:rPr>
                        <a:t>Stephanie Autut, Executive Director</a:t>
                      </a:r>
                    </a:p>
                    <a:p>
                      <a:pPr marL="0" indent="0" algn="l">
                        <a:spcBef>
                          <a:spcPts val="375"/>
                        </a:spcBef>
                        <a:buFont typeface="Wingdings" panose="05000000000000000000" pitchFamily="2" charset="2"/>
                        <a:buNone/>
                      </a:pPr>
                      <a:r>
                        <a:rPr lang="en-US" sz="1600" b="0" baseline="0" dirty="0">
                          <a:solidFill>
                            <a:schemeClr val="tx1"/>
                          </a:solidFill>
                          <a:latin typeface="Times New Roman" pitchFamily="18" charset="0"/>
                          <a:cs typeface="Times New Roman" pitchFamily="18" charset="0"/>
                        </a:rPr>
                        <a:t>      </a:t>
                      </a:r>
                      <a:r>
                        <a:rPr lang="en-US" sz="1600" b="0" baseline="0" dirty="0">
                          <a:solidFill>
                            <a:srgbClr val="0070C0"/>
                          </a:solidFill>
                          <a:latin typeface="Times New Roman" pitchFamily="18" charset="0"/>
                          <a:cs typeface="Times New Roman" pitchFamily="18" charset="0"/>
                          <a:hlinkClick r:id="rId3"/>
                        </a:rPr>
                        <a:t>stephanie.autut@nwb-oen.ca</a:t>
                      </a:r>
                      <a:endParaRPr lang="en-US" sz="1600" b="0" baseline="0" dirty="0">
                        <a:solidFill>
                          <a:srgbClr val="0070C0"/>
                        </a:solidFill>
                        <a:latin typeface="Times New Roman" pitchFamily="18" charset="0"/>
                        <a:cs typeface="Times New Roman" pitchFamily="18" charset="0"/>
                      </a:endParaRPr>
                    </a:p>
                    <a:p>
                      <a:pPr marL="342900" indent="-342900" algn="l">
                        <a:spcBef>
                          <a:spcPts val="375"/>
                        </a:spcBef>
                        <a:buFont typeface="Wingdings" panose="05000000000000000000" pitchFamily="2" charset="2"/>
                        <a:buChar char="§"/>
                      </a:pPr>
                      <a:r>
                        <a:rPr kumimoji="0" lang="en-US" sz="1600" b="0" i="0" u="none" strike="noStrike" kern="1200" cap="none" spc="0" normalizeH="0" baseline="0" noProof="0" dirty="0" err="1" smtClean="0">
                          <a:ln>
                            <a:noFill/>
                          </a:ln>
                          <a:solidFill>
                            <a:prstClr val="black"/>
                          </a:solidFill>
                          <a:effectLst/>
                          <a:uLnTx/>
                          <a:uFillTx/>
                          <a:latin typeface="Times New Roman" pitchFamily="18" charset="0"/>
                          <a:ea typeface="+mn-ea"/>
                          <a:cs typeface="Times New Roman" pitchFamily="18" charset="0"/>
                        </a:rPr>
                        <a:t>Karén</a:t>
                      </a:r>
                      <a:r>
                        <a:rPr kumimoji="0" lang="en-US" sz="16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a:t>
                      </a:r>
                      <a:r>
                        <a:rPr kumimoji="0" lang="en-US" sz="1600" b="0" i="0" u="none" strike="noStrike" kern="1200" cap="none" spc="0" normalizeH="0" baseline="0" noProof="0" dirty="0" err="1" smtClean="0">
                          <a:ln>
                            <a:noFill/>
                          </a:ln>
                          <a:solidFill>
                            <a:prstClr val="black"/>
                          </a:solidFill>
                          <a:effectLst/>
                          <a:uLnTx/>
                          <a:uFillTx/>
                          <a:latin typeface="Times New Roman" pitchFamily="18" charset="0"/>
                          <a:ea typeface="+mn-ea"/>
                          <a:cs typeface="Times New Roman" pitchFamily="18" charset="0"/>
                        </a:rPr>
                        <a:t>Kharatyan</a:t>
                      </a:r>
                      <a:r>
                        <a:rPr lang="en-US" sz="1600" b="0" baseline="0" dirty="0" smtClean="0">
                          <a:solidFill>
                            <a:schemeClr val="tx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rPr>
                        <a:t>Director of Technical Services</a:t>
                      </a:r>
                    </a:p>
                    <a:p>
                      <a:pPr marL="0" indent="0" algn="l">
                        <a:spcBef>
                          <a:spcPts val="375"/>
                        </a:spcBef>
                        <a:buFont typeface="Wingdings" panose="05000000000000000000" pitchFamily="2" charset="2"/>
                        <a:buNone/>
                      </a:pPr>
                      <a:r>
                        <a:rPr lang="en-US" sz="1600" b="0" baseline="0" dirty="0">
                          <a:solidFill>
                            <a:schemeClr val="tx1"/>
                          </a:solidFill>
                          <a:latin typeface="Times New Roman" pitchFamily="18" charset="0"/>
                          <a:cs typeface="Times New Roman" pitchFamily="18" charset="0"/>
                        </a:rPr>
                        <a:t>       </a:t>
                      </a:r>
                      <a:r>
                        <a:rPr kumimoji="0" lang="en-US" sz="16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hlinkClick r:id="rId4"/>
                        </a:rPr>
                        <a:t>karen.kharatyan@nwb-oen.ca</a:t>
                      </a:r>
                      <a:endParaRPr lang="en-US" sz="1600" b="0" baseline="0" dirty="0">
                        <a:solidFill>
                          <a:schemeClr val="tx1"/>
                        </a:solidFill>
                        <a:latin typeface="Times New Roman" pitchFamily="18" charset="0"/>
                        <a:cs typeface="Times New Roman" pitchFamily="18" charset="0"/>
                      </a:endParaRPr>
                    </a:p>
                    <a:p>
                      <a:pPr marL="342900" marR="0" lvl="1" indent="-342900" algn="l" defTabSz="914400" rtl="0" eaLnBrk="1" fontAlgn="auto" latinLnBrk="0" hangingPunct="1">
                        <a:lnSpc>
                          <a:spcPct val="100000"/>
                        </a:lnSpc>
                        <a:spcBef>
                          <a:spcPts val="375"/>
                        </a:spcBef>
                        <a:spcAft>
                          <a:spcPts val="0"/>
                        </a:spcAft>
                        <a:buClrTx/>
                        <a:buSzTx/>
                        <a:buFont typeface="Wingdings" panose="05000000000000000000" pitchFamily="2" charset="2"/>
                        <a:buChar char="§"/>
                        <a:tabLst/>
                        <a:defRPr/>
                      </a:pPr>
                      <a:r>
                        <a:rPr kumimoji="0" lang="en-CA"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Ben Kogvik, Director of Board Administration &amp; Communication </a:t>
                      </a:r>
                    </a:p>
                    <a:p>
                      <a:pPr marL="273050" marR="0" lvl="1" indent="82550" algn="l" defTabSz="914400" rtl="0" eaLnBrk="1" fontAlgn="auto" latinLnBrk="0" hangingPunct="1">
                        <a:lnSpc>
                          <a:spcPct val="100000"/>
                        </a:lnSpc>
                        <a:spcBef>
                          <a:spcPts val="375"/>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hlinkClick r:id="rId5"/>
                        </a:rPr>
                        <a:t>ben.kogvik@nwb-oen.ca</a:t>
                      </a: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342900" indent="-342900" algn="l">
                        <a:spcBef>
                          <a:spcPts val="375"/>
                        </a:spcBef>
                        <a:buFont typeface="Wingdings" panose="05000000000000000000" pitchFamily="2" charset="2"/>
                        <a:buChar char="§"/>
                      </a:pPr>
                      <a:r>
                        <a:rPr lang="pt-BR" sz="1600" b="0" baseline="0" dirty="0" smtClean="0">
                          <a:solidFill>
                            <a:schemeClr val="tx1"/>
                          </a:solidFill>
                          <a:latin typeface="Times New Roman" pitchFamily="18" charset="0"/>
                          <a:cs typeface="Times New Roman" pitchFamily="18" charset="0"/>
                        </a:rPr>
                        <a:t>Richard Dwyer, Manager of Licensing</a:t>
                      </a:r>
                    </a:p>
                    <a:p>
                      <a:pPr marL="273050" indent="82550">
                        <a:spcBef>
                          <a:spcPts val="375"/>
                        </a:spcBef>
                      </a:pPr>
                      <a:r>
                        <a:rPr lang="en-US" sz="1600" b="0" baseline="0" dirty="0" smtClean="0">
                          <a:solidFill>
                            <a:schemeClr val="tx1"/>
                          </a:solidFill>
                          <a:latin typeface="Times New Roman" pitchFamily="18" charset="0"/>
                          <a:cs typeface="Times New Roman" pitchFamily="18" charset="0"/>
                          <a:hlinkClick r:id="rId6"/>
                        </a:rPr>
                        <a:t>richard.dwyer@nwb-oen.ca</a:t>
                      </a:r>
                      <a:endParaRPr lang="en-US" sz="1600" b="0" baseline="0" dirty="0" smtClean="0">
                        <a:solidFill>
                          <a:schemeClr val="tx1"/>
                        </a:solidFill>
                        <a:latin typeface="Times New Roman" pitchFamily="18" charset="0"/>
                        <a:cs typeface="Times New Roman" pitchFamily="18" charset="0"/>
                      </a:endParaRPr>
                    </a:p>
                    <a:p>
                      <a:pPr marL="342900" indent="-342900" algn="l" rtl="0" eaLnBrk="1" latinLnBrk="0" hangingPunct="1">
                        <a:spcBef>
                          <a:spcPts val="375"/>
                        </a:spcBef>
                        <a:buFont typeface="Wingdings" panose="05000000000000000000" pitchFamily="2" charset="2"/>
                        <a:buChar char="§"/>
                      </a:pPr>
                      <a:r>
                        <a:rPr kumimoji="0" lang="en-US" sz="1600" b="0" kern="1200" baseline="0" dirty="0" smtClean="0">
                          <a:solidFill>
                            <a:schemeClr val="tx1"/>
                          </a:solidFill>
                          <a:latin typeface="Times New Roman" pitchFamily="18" charset="0"/>
                          <a:ea typeface="+mn-ea"/>
                          <a:cs typeface="Times New Roman" pitchFamily="18" charset="0"/>
                        </a:rPr>
                        <a:t>Sergey Kuflevskiy, </a:t>
                      </a:r>
                      <a:r>
                        <a:rPr kumimoji="0" lang="en-US" sz="1600" b="0" kern="1200" baseline="0" dirty="0">
                          <a:solidFill>
                            <a:schemeClr val="tx1"/>
                          </a:solidFill>
                          <a:latin typeface="Times New Roman" pitchFamily="18" charset="0"/>
                          <a:ea typeface="+mn-ea"/>
                          <a:cs typeface="Times New Roman" pitchFamily="18" charset="0"/>
                        </a:rPr>
                        <a:t>Technical Advisor</a:t>
                      </a:r>
                    </a:p>
                    <a:p>
                      <a:pPr marL="273050" indent="82550" algn="l" rtl="0" eaLnBrk="1" latinLnBrk="0" hangingPunct="1">
                        <a:spcBef>
                          <a:spcPts val="375"/>
                        </a:spcBef>
                      </a:pPr>
                      <a:r>
                        <a:rPr kumimoji="0" lang="en-US" sz="1600" b="0" kern="1200" baseline="0" dirty="0" smtClean="0">
                          <a:solidFill>
                            <a:schemeClr val="tx1"/>
                          </a:solidFill>
                          <a:latin typeface="Times New Roman" pitchFamily="18" charset="0"/>
                          <a:ea typeface="+mn-ea"/>
                          <a:cs typeface="Times New Roman" pitchFamily="18" charset="0"/>
                          <a:hlinkClick r:id="rId7"/>
                        </a:rPr>
                        <a:t>sergey.kuflevskiy@nwb-oen.ca</a:t>
                      </a:r>
                      <a:endParaRPr kumimoji="0" lang="en-US" sz="1600" b="0" kern="1200" baseline="0" dirty="0">
                        <a:solidFill>
                          <a:schemeClr val="tx1"/>
                        </a:solidFill>
                        <a:latin typeface="Times New Roman" pitchFamily="18" charset="0"/>
                        <a:ea typeface="+mn-ea"/>
                        <a:cs typeface="Times New Roman" pitchFamily="18" charset="0"/>
                      </a:endParaRPr>
                    </a:p>
                  </a:txBody>
                  <a:tcPr>
                    <a:noFill/>
                  </a:tcPr>
                </a:tc>
                <a:tc>
                  <a:txBody>
                    <a:bodyPr/>
                    <a:lstStyle/>
                    <a:p>
                      <a:pPr marL="342900" indent="-342900" algn="l">
                        <a:spcBef>
                          <a:spcPts val="375"/>
                        </a:spcBef>
                        <a:buFont typeface="Wingdings" panose="05000000000000000000" pitchFamily="2" charset="2"/>
                        <a:buChar char="§"/>
                      </a:pPr>
                      <a:r>
                        <a:rPr lang="iu-Cans-CA" sz="1600" b="0" baseline="0" dirty="0">
                          <a:solidFill>
                            <a:schemeClr val="tx1"/>
                          </a:solidFill>
                          <a:latin typeface="ProSyl" panose="020B0500000000000000" pitchFamily="34" charset="0"/>
                          <a:cs typeface="Times New Roman" pitchFamily="18" charset="0"/>
                        </a:rPr>
                        <a:t>ᓯᑕᕙᓂ ᐊᐅᑐᑦ, ᐊᐅᓚᑦᑎᔨᒻᒪᕆᒃ</a:t>
                      </a:r>
                      <a:endParaRPr lang="en-US" sz="1600" b="0" baseline="0" dirty="0">
                        <a:solidFill>
                          <a:schemeClr val="tx1"/>
                        </a:solidFill>
                        <a:latin typeface="ProSyl" panose="020B0500000000000000" pitchFamily="34" charset="0"/>
                        <a:cs typeface="Times New Roman" pitchFamily="18" charset="0"/>
                      </a:endParaRPr>
                    </a:p>
                    <a:p>
                      <a:pPr marL="0" indent="0" algn="l">
                        <a:spcBef>
                          <a:spcPts val="375"/>
                        </a:spcBef>
                        <a:buFont typeface="Wingdings" panose="05000000000000000000" pitchFamily="2" charset="2"/>
                        <a:buNone/>
                      </a:pPr>
                      <a:r>
                        <a:rPr lang="en-US" sz="1600" b="0" baseline="0" dirty="0">
                          <a:solidFill>
                            <a:schemeClr val="tx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3"/>
                        </a:rPr>
                        <a:t>stephanie.autut@nwb-oen.ca</a:t>
                      </a:r>
                      <a:endParaRPr lang="en-US" sz="1600" b="0" baseline="0" dirty="0">
                        <a:solidFill>
                          <a:schemeClr val="tx1"/>
                        </a:solidFill>
                        <a:latin typeface="Times New Roman" pitchFamily="18" charset="0"/>
                        <a:cs typeface="Times New Roman" pitchFamily="18" charset="0"/>
                      </a:endParaRPr>
                    </a:p>
                    <a:p>
                      <a:pPr marL="342900" indent="-342900" algn="l">
                        <a:spcBef>
                          <a:spcPts val="375"/>
                        </a:spcBef>
                        <a:buFont typeface="Wingdings" panose="05000000000000000000" pitchFamily="2" charset="2"/>
                        <a:buChar char="§"/>
                      </a:pPr>
                      <a:r>
                        <a:rPr lang="en-US" sz="1600" b="0" strike="noStrike" baseline="0" dirty="0" smtClean="0">
                          <a:solidFill>
                            <a:schemeClr val="tx1"/>
                          </a:solidFill>
                          <a:latin typeface="ProSyl" panose="020B0500000000000000" pitchFamily="34" charset="0"/>
                          <a:cs typeface="Times New Roman" pitchFamily="18" charset="0"/>
                        </a:rPr>
                        <a:t>vE8 vC5/8</a:t>
                      </a:r>
                      <a:r>
                        <a:rPr lang="iu-Cans-CA" sz="1600" b="0" baseline="0" dirty="0" smtClean="0">
                          <a:solidFill>
                            <a:schemeClr val="tx1"/>
                          </a:solidFill>
                          <a:latin typeface="ProSyl" panose="020B0500000000000000" pitchFamily="34" charset="0"/>
                          <a:cs typeface="Times New Roman" pitchFamily="18" charset="0"/>
                        </a:rPr>
                        <a:t>, </a:t>
                      </a:r>
                      <a:r>
                        <a:rPr lang="iu-Cans-CA" sz="1600" b="0" baseline="0" dirty="0">
                          <a:solidFill>
                            <a:schemeClr val="tx1"/>
                          </a:solidFill>
                          <a:latin typeface="ProSyl" panose="020B0500000000000000" pitchFamily="34" charset="0"/>
                          <a:cs typeface="Times New Roman" pitchFamily="18" charset="0"/>
                        </a:rPr>
                        <a:t>ᐊᐅᓚᑦᑎᔨ ᐃᓗᓕᖏᓐᓂᒃ ᐱᔨᓯᕐᓂᖅᒧᑦ</a:t>
                      </a:r>
                      <a:endParaRPr lang="en-US" sz="1600" b="0" baseline="0" dirty="0">
                        <a:solidFill>
                          <a:schemeClr val="tx1"/>
                        </a:solidFill>
                        <a:latin typeface="ProSyl" panose="020B0500000000000000" pitchFamily="34" charset="0"/>
                        <a:cs typeface="Times New Roman" pitchFamily="18" charset="0"/>
                      </a:endParaRPr>
                    </a:p>
                    <a:p>
                      <a:pPr marL="0" indent="0" algn="l">
                        <a:spcBef>
                          <a:spcPts val="375"/>
                        </a:spcBef>
                        <a:buFont typeface="Wingdings" panose="05000000000000000000" pitchFamily="2" charset="2"/>
                        <a:buNone/>
                      </a:pPr>
                      <a:r>
                        <a:rPr lang="en-US" sz="1600" b="0" baseline="0" dirty="0">
                          <a:solidFill>
                            <a:schemeClr val="tx1"/>
                          </a:solidFill>
                          <a:latin typeface="Times New Roman" pitchFamily="18" charset="0"/>
                          <a:cs typeface="Times New Roman" pitchFamily="18" charset="0"/>
                        </a:rPr>
                        <a:t>       </a:t>
                      </a:r>
                      <a:r>
                        <a:rPr kumimoji="0" lang="en-US" sz="16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hlinkClick r:id="rId4"/>
                        </a:rPr>
                        <a:t>karen.kharatyan@nwb-oen.ca</a:t>
                      </a:r>
                      <a:endParaRPr lang="en-US" sz="1600" b="0" baseline="0" dirty="0">
                        <a:solidFill>
                          <a:schemeClr val="tx1"/>
                        </a:solidFill>
                        <a:latin typeface="Times New Roman" pitchFamily="18" charset="0"/>
                        <a:cs typeface="Times New Roman" pitchFamily="18" charset="0"/>
                      </a:endParaRPr>
                    </a:p>
                    <a:p>
                      <a:pPr marL="342900" marR="0" lvl="1" indent="-342900" algn="l" defTabSz="914400" rtl="0" eaLnBrk="1" fontAlgn="auto" latinLnBrk="0" hangingPunct="1">
                        <a:lnSpc>
                          <a:spcPct val="100000"/>
                        </a:lnSpc>
                        <a:spcBef>
                          <a:spcPts val="375"/>
                        </a:spcBef>
                        <a:spcAft>
                          <a:spcPts val="0"/>
                        </a:spcAft>
                        <a:buClrTx/>
                        <a:buSzTx/>
                        <a:buFont typeface="Wingdings" panose="05000000000000000000" pitchFamily="2" charset="2"/>
                        <a:buChar char="§"/>
                        <a:tabLst/>
                        <a:defRPr/>
                      </a:pPr>
                      <a:r>
                        <a:rPr kumimoji="0" lang="iu-Cans-CA" sz="1600" b="0" i="0" u="none" strike="noStrike" kern="1200" cap="none" spc="0" normalizeH="0" baseline="0" noProof="0" dirty="0">
                          <a:ln>
                            <a:noFill/>
                          </a:ln>
                          <a:solidFill>
                            <a:prstClr val="black"/>
                          </a:solidFill>
                          <a:effectLst/>
                          <a:uLnTx/>
                          <a:uFillTx/>
                          <a:latin typeface="ProSyl" panose="020B0500000000000000" pitchFamily="34" charset="0"/>
                          <a:ea typeface="+mn-ea"/>
                          <a:cs typeface="Times New Roman" pitchFamily="18" charset="0"/>
                        </a:rPr>
                        <a:t>ᐱᓐ ᖁᕐᕕᒃ, ᐊᐅᓚᑦᑎᔨ ᑲᑎᒪᔩᑦ ᐱᔨᕐᑕᐅᓂᖏᓐᓄᑦ ᐊᒻᒪᓗ ᑐᓴᐅᒪᑎᑦᑎᓂᕐᒧᑦ</a:t>
                      </a:r>
                      <a:endParaRPr kumimoji="0" lang="en-US" sz="1600" b="0" i="0" u="none" strike="noStrike" kern="1200" cap="none" spc="0" normalizeH="0" baseline="0" noProof="0" dirty="0">
                        <a:ln>
                          <a:noFill/>
                        </a:ln>
                        <a:solidFill>
                          <a:prstClr val="black"/>
                        </a:solidFill>
                        <a:effectLst/>
                        <a:uLnTx/>
                        <a:uFillTx/>
                        <a:latin typeface="ProSyl" panose="020B0500000000000000" pitchFamily="34" charset="0"/>
                        <a:ea typeface="+mn-ea"/>
                        <a:cs typeface="Times New Roman" pitchFamily="18" charset="0"/>
                      </a:endParaRPr>
                    </a:p>
                    <a:p>
                      <a:pPr marL="273050" marR="0" lvl="1" indent="82550" algn="l" defTabSz="914400" rtl="0" eaLnBrk="1" fontAlgn="auto" latinLnBrk="0" hangingPunct="1">
                        <a:lnSpc>
                          <a:spcPct val="100000"/>
                        </a:lnSpc>
                        <a:spcBef>
                          <a:spcPts val="375"/>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hlinkClick r:id="rId5"/>
                        </a:rPr>
                        <a:t>ben.kogvik@nwb-oen.ca</a:t>
                      </a:r>
                      <a:endParaRPr kumimoji="0" lang="en-CA"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342900" indent="-342900" algn="l">
                        <a:spcBef>
                          <a:spcPts val="375"/>
                        </a:spcBef>
                        <a:buFont typeface="Wingdings" panose="05000000000000000000" pitchFamily="2" charset="2"/>
                        <a:buChar char="§"/>
                      </a:pPr>
                      <a:r>
                        <a:rPr kumimoji="0" lang="en-US" sz="1600" b="0" i="0" u="none" strike="noStrike" kern="1200" cap="none" spc="0" normalizeH="0" baseline="0" noProof="0" dirty="0" smtClean="0">
                          <a:ln>
                            <a:noFill/>
                          </a:ln>
                          <a:solidFill>
                            <a:srgbClr val="002060"/>
                          </a:solidFill>
                          <a:effectLst/>
                          <a:uLnTx/>
                          <a:uFillTx/>
                          <a:latin typeface="ProSyl" panose="020B0500000000000000" pitchFamily="34" charset="0"/>
                          <a:ea typeface="+mn-ea"/>
                          <a:cs typeface="Times New Roman" panose="02020603050405020304" pitchFamily="18" charset="0"/>
                        </a:rPr>
                        <a:t>]</a:t>
                      </a:r>
                      <a:r>
                        <a:rPr lang="pt-BR" sz="1800" b="0" baseline="0" dirty="0" smtClean="0">
                          <a:solidFill>
                            <a:schemeClr val="tx1"/>
                          </a:solidFill>
                          <a:latin typeface="ProSyl" panose="020B0500000000000000" pitchFamily="34" charset="0"/>
                          <a:cs typeface="Times New Roman" pitchFamily="18" charset="0"/>
                        </a:rPr>
                        <a:t> </a:t>
                      </a:r>
                      <a:r>
                        <a:rPr lang="pt-BR" sz="1700" b="0" baseline="0" dirty="0" smtClean="0">
                          <a:solidFill>
                            <a:schemeClr val="tx1"/>
                          </a:solidFill>
                          <a:latin typeface="ProSyl" panose="020B0500000000000000" pitchFamily="34" charset="0"/>
                          <a:cs typeface="Times New Roman" pitchFamily="18" charset="0"/>
                        </a:rPr>
                        <a:t>E5h35 bxwJ3, xsM5tp WJ1Nstk5</a:t>
                      </a:r>
                    </a:p>
                    <a:p>
                      <a:pPr marL="273050" indent="82550">
                        <a:spcBef>
                          <a:spcPts val="375"/>
                        </a:spcBef>
                      </a:pPr>
                      <a:r>
                        <a:rPr lang="en-US" sz="1800" b="0" baseline="0" dirty="0" smtClean="0">
                          <a:solidFill>
                            <a:schemeClr val="tx1"/>
                          </a:solidFill>
                          <a:latin typeface="Times New Roman" pitchFamily="18" charset="0"/>
                          <a:cs typeface="Times New Roman" pitchFamily="18" charset="0"/>
                          <a:hlinkClick r:id="rId6"/>
                        </a:rPr>
                        <a:t>richard.dwyer@nwb-oen.ca</a:t>
                      </a:r>
                      <a:endParaRPr lang="en-US" sz="1800" b="0" baseline="0" dirty="0" smtClean="0">
                        <a:solidFill>
                          <a:schemeClr val="tx1"/>
                        </a:solidFill>
                        <a:latin typeface="Times New Roman" pitchFamily="18" charset="0"/>
                        <a:cs typeface="Times New Roman" pitchFamily="18" charset="0"/>
                      </a:endParaRPr>
                    </a:p>
                    <a:p>
                      <a:pPr marL="285750" marR="0" lvl="1" indent="-285750" algn="l" defTabSz="914400" rtl="0" eaLnBrk="1" fontAlgn="auto" latinLnBrk="0" hangingPunct="1">
                        <a:lnSpc>
                          <a:spcPct val="100000"/>
                        </a:lnSpc>
                        <a:spcBef>
                          <a:spcPts val="375"/>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smtClean="0">
                          <a:ln>
                            <a:noFill/>
                          </a:ln>
                          <a:solidFill>
                            <a:srgbClr val="002060"/>
                          </a:solidFill>
                          <a:effectLst/>
                          <a:uLnTx/>
                          <a:uFillTx/>
                          <a:latin typeface="ProSyl" panose="020B0500000000000000" pitchFamily="34" charset="0"/>
                          <a:ea typeface="+mn-ea"/>
                          <a:cs typeface="Times New Roman" panose="02020603050405020304" pitchFamily="18" charset="0"/>
                        </a:rPr>
                        <a:t>h3Zw f}M}</a:t>
                      </a:r>
                      <a:r>
                        <a:rPr kumimoji="0" lang="en-US" sz="1600" b="0" i="0" u="none" strike="noStrike" kern="1200" cap="none" spc="0" normalizeH="0" baseline="0" noProof="0" dirty="0" err="1" smtClean="0">
                          <a:ln>
                            <a:noFill/>
                          </a:ln>
                          <a:solidFill>
                            <a:srgbClr val="002060"/>
                          </a:solidFill>
                          <a:effectLst/>
                          <a:uLnTx/>
                          <a:uFillTx/>
                          <a:latin typeface="ProSyl" panose="020B0500000000000000" pitchFamily="34" charset="0"/>
                          <a:ea typeface="+mn-ea"/>
                          <a:cs typeface="Times New Roman" panose="02020603050405020304" pitchFamily="18" charset="0"/>
                        </a:rPr>
                        <a:t>yr</a:t>
                      </a:r>
                      <a:r>
                        <a:rPr kumimoji="0" lang="iu-Cans-CA" sz="1600" b="0"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iu-Cans-CA" sz="16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ᐃᓗᓕᖏᓐᓂᒃ ᐅᖃᐅᔾᔨᒋᐊᕐᑎ</a:t>
                      </a:r>
                    </a:p>
                    <a:p>
                      <a:pPr marL="457200" marR="0" lvl="2" indent="0" algn="l" defTabSz="914400" rtl="0" eaLnBrk="1" fontAlgn="auto" latinLnBrk="0" hangingPunct="1">
                        <a:lnSpc>
                          <a:spcPct val="100000"/>
                        </a:lnSpc>
                        <a:spcBef>
                          <a:spcPts val="375"/>
                        </a:spcBef>
                        <a:spcAft>
                          <a:spcPts val="0"/>
                        </a:spcAft>
                        <a:buClrTx/>
                        <a:buSzTx/>
                        <a:buFont typeface="Wingdings" panose="05000000000000000000" pitchFamily="2" charset="2"/>
                        <a:buNone/>
                        <a:tabLst/>
                        <a:defRPr/>
                      </a:pPr>
                      <a:r>
                        <a:rPr kumimoji="0" lang="en-US" sz="1600" b="0" kern="1200" baseline="0" dirty="0" smtClean="0">
                          <a:solidFill>
                            <a:schemeClr val="tx1"/>
                          </a:solidFill>
                          <a:latin typeface="Times New Roman" pitchFamily="18" charset="0"/>
                          <a:ea typeface="+mn-ea"/>
                          <a:cs typeface="Times New Roman" pitchFamily="18" charset="0"/>
                          <a:hlinkClick r:id="rId7"/>
                        </a:rPr>
                        <a:t>sergey.kuflevskiy@nwb-oen.ca</a:t>
                      </a:r>
                      <a:endParaRPr kumimoji="0" lang="en-CA" sz="16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noFill/>
                  </a:tcPr>
                </a:tc>
                <a:extLst>
                  <a:ext uri="{0D108BD9-81ED-4DB2-BD59-A6C34878D82A}">
                    <a16:rowId xmlns:a16="http://schemas.microsoft.com/office/drawing/2014/main" val="10000"/>
                  </a:ext>
                </a:extLst>
              </a:tr>
              <a:tr h="294444">
                <a:tc>
                  <a:txBody>
                    <a:bodyPr/>
                    <a:lstStyle/>
                    <a:p>
                      <a:pPr marL="273050" indent="82550">
                        <a:spcBef>
                          <a:spcPts val="375"/>
                        </a:spcBef>
                      </a:pPr>
                      <a:endParaRPr lang="en-US" sz="1600" b="0" baseline="0" dirty="0">
                        <a:solidFill>
                          <a:schemeClr val="tx1"/>
                        </a:solidFill>
                        <a:latin typeface="Times New Roman" pitchFamily="18" charset="0"/>
                        <a:cs typeface="Times New Roman" pitchFamily="18" charset="0"/>
                      </a:endParaRPr>
                    </a:p>
                  </a:txBody>
                  <a:tcPr>
                    <a:noFill/>
                  </a:tcPr>
                </a:tc>
                <a:tc>
                  <a:txBody>
                    <a:bodyPr/>
                    <a:lstStyle/>
                    <a:p>
                      <a:pPr marL="273050" indent="82550">
                        <a:spcBef>
                          <a:spcPts val="375"/>
                        </a:spcBef>
                      </a:pPr>
                      <a:endParaRPr lang="en-US" sz="1600" b="0" baseline="0" dirty="0">
                        <a:solidFill>
                          <a:schemeClr val="tx1"/>
                        </a:solidFill>
                        <a:latin typeface="Times New Roman" pitchFamily="18" charset="0"/>
                        <a:cs typeface="Times New Roman" pitchFamily="18" charset="0"/>
                      </a:endParaRPr>
                    </a:p>
                  </a:txBody>
                  <a:tcPr>
                    <a:noFill/>
                  </a:tcPr>
                </a:tc>
                <a:extLst>
                  <a:ext uri="{0D108BD9-81ED-4DB2-BD59-A6C34878D82A}">
                    <a16:rowId xmlns:a16="http://schemas.microsoft.com/office/drawing/2014/main" val="2745876228"/>
                  </a:ext>
                </a:extLst>
              </a:tr>
            </a:tbl>
          </a:graphicData>
        </a:graphic>
      </p:graphicFrame>
      <p:sp>
        <p:nvSpPr>
          <p:cNvPr id="10" name="Title 1"/>
          <p:cNvSpPr txBox="1">
            <a:spLocks/>
          </p:cNvSpPr>
          <p:nvPr/>
        </p:nvSpPr>
        <p:spPr>
          <a:xfrm>
            <a:off x="755576" y="412059"/>
            <a:ext cx="6248400" cy="1144733"/>
          </a:xfrm>
          <a:prstGeom prst="rect">
            <a:avLst/>
          </a:prstGeom>
          <a:noFill/>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a:latin typeface="Times New Roman" pitchFamily="18" charset="0"/>
                <a:cs typeface="Times New Roman" pitchFamily="18" charset="0"/>
              </a:rPr>
              <a:t>NWB Staff Contact Information</a:t>
            </a:r>
            <a:r>
              <a:rPr lang="en-US" sz="2200" b="1" dirty="0">
                <a:latin typeface="Times New Roman" pitchFamily="18" charset="0"/>
                <a:cs typeface="Times New Roman" pitchFamily="18" charset="0"/>
              </a:rPr>
              <a:t/>
            </a:r>
            <a:br>
              <a:rPr lang="en-US" sz="2200" b="1" dirty="0">
                <a:latin typeface="Times New Roman" pitchFamily="18" charset="0"/>
                <a:cs typeface="Times New Roman" pitchFamily="18" charset="0"/>
              </a:rPr>
            </a:br>
            <a:r>
              <a:rPr lang="iu-Cans-CA" sz="2200" b="1" dirty="0">
                <a:latin typeface="Times New Roman" pitchFamily="18" charset="0"/>
                <a:cs typeface="Times New Roman" pitchFamily="18" charset="0"/>
              </a:rPr>
              <a:t>ᐃᒥᓕᕆᔨᒃᑯᑦ ᐃᖃᓇᐃᔭᕐᑎᖏᑦ ᐅᖃᕐᑕᕐᕕᐅᔪᓐᓇᕐᓂᖏᑦ</a:t>
            </a:r>
            <a:endParaRPr lang="en-US" sz="2800" b="1" dirty="0">
              <a:latin typeface="Times New Roman" pitchFamily="18" charset="0"/>
              <a:cs typeface="Times New Roman" pitchFamily="18" charset="0"/>
            </a:endParaRPr>
          </a:p>
        </p:txBody>
      </p:sp>
      <p:sp>
        <p:nvSpPr>
          <p:cNvPr id="7"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4115617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2</a:t>
            </a:fld>
            <a:endParaRPr lang="en-CA" dirty="0">
              <a:latin typeface="Times New Roman"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851338615"/>
              </p:ext>
            </p:extLst>
          </p:nvPr>
        </p:nvGraphicFramePr>
        <p:xfrm>
          <a:off x="533400" y="1412776"/>
          <a:ext cx="8153400" cy="4511040"/>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4248472">
                <a:tc>
                  <a:txBody>
                    <a:bodyPr/>
                    <a:lstStyle/>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NWB Background Info.</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Authorizations NWB May Issue</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NWB Type “A” Licensing</a:t>
                      </a:r>
                      <a:r>
                        <a:rPr lang="en-US" sz="2000" b="0" baseline="0" dirty="0">
                          <a:solidFill>
                            <a:schemeClr val="tx1"/>
                          </a:solidFill>
                          <a:latin typeface="Times New Roman" pitchFamily="18" charset="0"/>
                          <a:cs typeface="Times New Roman" pitchFamily="18" charset="0"/>
                        </a:rPr>
                        <a:t> Process</a:t>
                      </a:r>
                      <a:endParaRPr lang="en-US" sz="2000" b="0" dirty="0">
                        <a:solidFill>
                          <a:schemeClr val="tx1"/>
                        </a:solidFill>
                        <a:latin typeface="Times New Roman" pitchFamily="18" charset="0"/>
                        <a:cs typeface="Times New Roman" pitchFamily="18" charset="0"/>
                      </a:endParaRP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Scope of the Application</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Application Procedural History</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Intervener Participation </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Public Participation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kern="1200" dirty="0">
                          <a:solidFill>
                            <a:schemeClr val="tx1"/>
                          </a:solidFill>
                          <a:effectLst/>
                          <a:latin typeface="Times New Roman" pitchFamily="18" charset="0"/>
                          <a:cs typeface="Times New Roman" pitchFamily="18" charset="0"/>
                        </a:rPr>
                        <a:t>Next Steps in the process for the Type “A” Application</a:t>
                      </a:r>
                      <a:endParaRPr lang="en-US" sz="2000" b="0" dirty="0">
                        <a:solidFill>
                          <a:schemeClr val="tx1"/>
                        </a:solidFill>
                        <a:latin typeface="Times New Roman" pitchFamily="18" charset="0"/>
                        <a:cs typeface="Times New Roman" pitchFamily="18" charset="0"/>
                      </a:endParaRP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NWB Staff Contact Information</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Questions and Comments</a:t>
                      </a:r>
                    </a:p>
                  </a:txBody>
                  <a:tcPr>
                    <a:noFill/>
                  </a:tcPr>
                </a:tc>
                <a:tc>
                  <a:txBody>
                    <a:bodyPr/>
                    <a:lstStyle/>
                    <a:p>
                      <a:pPr marL="522288" indent="-285750">
                        <a:buFont typeface="Arial" panose="020B0604020202020204" pitchFamily="34" charset="0"/>
                        <a:buChar char="•"/>
                      </a:pPr>
                      <a:r>
                        <a:rPr lang="iu-Cans-CA" sz="1700" b="0" i="0" u="none" strike="noStrike" baseline="0" dirty="0">
                          <a:solidFill>
                            <a:srgbClr val="000000"/>
                          </a:solidFill>
                          <a:latin typeface="ProSyl"/>
                        </a:rPr>
                        <a:t>ᓄᓇᕗᑦ ᐃᒥᓕᕆᓂᕐᒧᑦ ᖃᓄᐃᓕᖓᓂᑰᓂᖏᑦ </a:t>
                      </a:r>
                      <a:r>
                        <a:rPr lang="en-US" sz="1700" b="0" i="0" u="none" strike="noStrike" baseline="0" dirty="0">
                          <a:solidFill>
                            <a:srgbClr val="000000"/>
                          </a:solidFill>
                          <a:latin typeface="ProSyl"/>
                        </a:rPr>
                        <a:t> </a:t>
                      </a:r>
                    </a:p>
                    <a:p>
                      <a:pPr marL="522288" indent="-285750">
                        <a:buFont typeface="Arial" panose="020B0604020202020204" pitchFamily="34" charset="0"/>
                        <a:buChar char="•"/>
                      </a:pPr>
                      <a:r>
                        <a:rPr lang="iu-Cans-CA" sz="1700" b="0" i="0" u="none" strike="noStrike" baseline="0" dirty="0">
                          <a:solidFill>
                            <a:srgbClr val="000000"/>
                          </a:solidFill>
                          <a:latin typeface="ProSyl"/>
                        </a:rPr>
                        <a:t>ᐊᖏᕐᑕᐅᔪᓐᓇᕐᑐᑦ ᐃᒥᓕᕆᔨᒃᑯᑦ ᑐᓂᔪᓐᓇᕐᑕᖏᑦ</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ᐃᒥᓕᕆᔨᒃᑯᑦ ᐃᒪᐃᑦᑐᖅ </a:t>
                      </a:r>
                      <a:r>
                        <a:rPr lang="en-US" sz="1800" b="0" dirty="0">
                          <a:solidFill>
                            <a:schemeClr val="tx1"/>
                          </a:solidFill>
                          <a:latin typeface="Times New Roman" pitchFamily="18" charset="0"/>
                          <a:cs typeface="Times New Roman" pitchFamily="18" charset="0"/>
                        </a:rPr>
                        <a:t>“A”</a:t>
                      </a:r>
                      <a:r>
                        <a:rPr lang="en-US" sz="1700" b="0" i="0" u="none" strike="noStrike" baseline="0" dirty="0">
                          <a:solidFill>
                            <a:srgbClr val="000000"/>
                          </a:solidFill>
                          <a:latin typeface="ProSyl"/>
                        </a:rPr>
                        <a:t> </a:t>
                      </a:r>
                      <a:r>
                        <a:rPr lang="iu-Cans-CA" sz="1700" b="0" i="0" u="none" strike="noStrike" baseline="0" dirty="0">
                          <a:solidFill>
                            <a:srgbClr val="000000"/>
                          </a:solidFill>
                          <a:latin typeface="ProSyl"/>
                        </a:rPr>
                        <a:t>ᐱᔪᓐᓇᐅᑎᒧᑦ ᐊᐅᓚᓂᖏᑦ</a:t>
                      </a:r>
                    </a:p>
                    <a:p>
                      <a:pPr marL="522288" indent="-285750">
                        <a:buFont typeface="Arial" panose="020B0604020202020204" pitchFamily="34" charset="0"/>
                        <a:buChar char="•"/>
                      </a:pPr>
                      <a:r>
                        <a:rPr lang="iu-Cans-CA" sz="1700" b="0" i="0" u="none" strike="noStrike" baseline="0" dirty="0">
                          <a:solidFill>
                            <a:srgbClr val="000000"/>
                          </a:solidFill>
                          <a:latin typeface="ProSyl"/>
                        </a:rPr>
                        <a:t>ᖃᓄᑎᒋ ᐱᔭᕆᑐᓂᖓ ᖃᐅᔨᒋᐊᕐᑕᐅᓂᖓ</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ᐱᓇᓱᒃᑐᑦ ᐊᐅᓚᓂᖏᑦ ᖃᓄᐃᓕᖓᓂᑰᓂᖏᑦ</a:t>
                      </a:r>
                    </a:p>
                    <a:p>
                      <a:pPr marL="522288" indent="-285750">
                        <a:buFont typeface="Arial" panose="020B0604020202020204" pitchFamily="34" charset="0"/>
                        <a:buChar char="•"/>
                      </a:pPr>
                      <a:r>
                        <a:rPr lang="iu-Cans-CA" sz="1700" b="0" i="0" u="none" strike="noStrike" baseline="0" dirty="0">
                          <a:solidFill>
                            <a:srgbClr val="000000"/>
                          </a:solidFill>
                          <a:latin typeface="ProSyl"/>
                        </a:rPr>
                        <a:t>ᐅᖃᐅᓯᒃᓴᓖᑦ ᐃᓚᐅᑎᑕᐅᓂᖏᑦ</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ᐃᓄᐃᑦ ᐃᓚᐅᑎᑕᐅᓂᖏᑦ</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ᖃᓄᐃᓕᐅᒃᑲᓐᓂᕐᓂᐊᕐᓂᖏᑦ ᐃᒪᐃᑦᑐᖅ “</a:t>
                      </a:r>
                      <a:r>
                        <a:rPr lang="en-CA" sz="1700" b="0" i="0" u="none" strike="noStrike" baseline="0" dirty="0">
                          <a:solidFill>
                            <a:srgbClr val="000000"/>
                          </a:solidFill>
                          <a:latin typeface="ProSyl"/>
                        </a:rPr>
                        <a:t>A</a:t>
                      </a:r>
                      <a:r>
                        <a:rPr lang="iu-Cans-CA" sz="1700" b="0" i="0" u="none" strike="noStrike" baseline="0" dirty="0">
                          <a:solidFill>
                            <a:srgbClr val="000000"/>
                          </a:solidFill>
                          <a:latin typeface="ProSyl"/>
                        </a:rPr>
                        <a:t>” ᐱᓇᓱᒃᑐᓂ</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ᐃᒥᓕᕆᔨᒃᑯᑦ ᐃᖃᓇᐃᔭᕐᑎᖏᑦ ᖃᐅᔨᒋᐊᕐᕕᐅᔪᓐᓇᕐᑐᑦ</a:t>
                      </a:r>
                      <a:endParaRPr lang="en-US" sz="1700" b="0" i="0" u="none" strike="noStrike" baseline="0" dirty="0">
                        <a:solidFill>
                          <a:srgbClr val="000000"/>
                        </a:solidFill>
                        <a:latin typeface="ProSyl"/>
                      </a:endParaRPr>
                    </a:p>
                    <a:p>
                      <a:pPr marL="522288"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u-Cans-CA" sz="1700" b="0" i="0" u="none" strike="noStrike" baseline="0" dirty="0">
                          <a:solidFill>
                            <a:srgbClr val="000000"/>
                          </a:solidFill>
                          <a:latin typeface="ProSyl"/>
                        </a:rPr>
                        <a:t>ᐊᐱᖁᑎᒃᓴᐃᑦ ᐅᖃᐅᓯᒃᓴᒪᐃᓪᓗ</a:t>
                      </a:r>
                      <a:endParaRPr lang="en-US" sz="1700" b="0" i="0" u="none" strike="noStrike" baseline="0" dirty="0">
                        <a:solidFill>
                          <a:srgbClr val="000000"/>
                        </a:solidFill>
                        <a:latin typeface="ProSyl"/>
                      </a:endParaRPr>
                    </a:p>
                  </a:txBody>
                  <a:tcPr>
                    <a:noFill/>
                  </a:tcPr>
                </a:tc>
                <a:extLst>
                  <a:ext uri="{0D108BD9-81ED-4DB2-BD59-A6C34878D82A}">
                    <a16:rowId xmlns:a16="http://schemas.microsoft.com/office/drawing/2014/main" val="10000"/>
                  </a:ext>
                </a:extLst>
              </a:tr>
            </a:tbl>
          </a:graphicData>
        </a:graphic>
      </p:graphicFrame>
      <p:sp>
        <p:nvSpPr>
          <p:cNvPr id="7" name="Title 1"/>
          <p:cNvSpPr txBox="1">
            <a:spLocks/>
          </p:cNvSpPr>
          <p:nvPr/>
        </p:nvSpPr>
        <p:spPr>
          <a:xfrm>
            <a:off x="971600" y="620688"/>
            <a:ext cx="7488832" cy="572367"/>
          </a:xfrm>
          <a:prstGeom prst="rect">
            <a:avLst/>
          </a:prstGeom>
          <a:noFill/>
          <a:ln w="9525">
            <a:noFill/>
          </a:ln>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tabLst>
                <a:tab pos="4225925" algn="l"/>
              </a:tabLst>
            </a:pPr>
            <a:r>
              <a:rPr lang="en-US" sz="2800" b="1" dirty="0">
                <a:solidFill>
                  <a:srgbClr val="0A647D"/>
                </a:solidFill>
                <a:latin typeface="Times New Roman" pitchFamily="18" charset="0"/>
                <a:cs typeface="Times New Roman" pitchFamily="18" charset="0"/>
              </a:rPr>
              <a:t>List of Topics	   </a:t>
            </a:r>
            <a:r>
              <a:rPr lang="en-US" sz="2800" b="1" dirty="0">
                <a:solidFill>
                  <a:srgbClr val="035F79"/>
                </a:solidFill>
                <a:latin typeface="ProSyl"/>
              </a:rPr>
              <a:t>scsy4nsix3g5</a:t>
            </a:r>
            <a:endParaRPr lang="en-US" sz="2800" b="1" dirty="0">
              <a:solidFill>
                <a:srgbClr val="0A647D"/>
              </a:solidFill>
              <a:latin typeface="Times New Roman" pitchFamily="18" charset="0"/>
              <a:cs typeface="Times New Roman" pitchFamily="18" charset="0"/>
            </a:endParaRPr>
          </a:p>
        </p:txBody>
      </p:sp>
      <p:sp>
        <p:nvSpPr>
          <p:cNvPr id="8"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3793868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20</a:t>
            </a:fld>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954102096"/>
              </p:ext>
            </p:extLst>
          </p:nvPr>
        </p:nvGraphicFramePr>
        <p:xfrm>
          <a:off x="533400" y="1988840"/>
          <a:ext cx="8153400" cy="3384376"/>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3384376">
                <a:tc>
                  <a:txBody>
                    <a:bodyPr/>
                    <a:lstStyle/>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r>
                        <a:rPr lang="en-US" sz="2200" b="0" dirty="0">
                          <a:solidFill>
                            <a:schemeClr val="tx1"/>
                          </a:solidFill>
                          <a:latin typeface="Times New Roman" pitchFamily="18" charset="0"/>
                          <a:cs typeface="Times New Roman" pitchFamily="18" charset="0"/>
                        </a:rPr>
                        <a:t>Questions and/or Comments?</a:t>
                      </a:r>
                    </a:p>
                    <a:p>
                      <a:pPr algn="ctr"/>
                      <a:endParaRPr lang="en-US" sz="2200" b="0" dirty="0">
                        <a:solidFill>
                          <a:schemeClr val="tx1"/>
                        </a:solidFill>
                        <a:latin typeface="Times New Roman" pitchFamily="18" charset="0"/>
                        <a:cs typeface="Times New Roman" pitchFamily="18" charset="0"/>
                      </a:endParaRPr>
                    </a:p>
                    <a:p>
                      <a:pPr algn="ctr"/>
                      <a:endParaRPr lang="en-US" sz="2200" b="0" dirty="0">
                        <a:solidFill>
                          <a:schemeClr val="tx1"/>
                        </a:solidFill>
                        <a:latin typeface="Times New Roman" pitchFamily="18" charset="0"/>
                        <a:cs typeface="Times New Roman" pitchFamily="18" charset="0"/>
                      </a:endParaRPr>
                    </a:p>
                    <a:p>
                      <a:pPr algn="ctr"/>
                      <a:r>
                        <a:rPr lang="en-US" sz="2200" b="0" dirty="0">
                          <a:solidFill>
                            <a:schemeClr val="tx1"/>
                          </a:solidFill>
                          <a:latin typeface="Times New Roman" pitchFamily="18" charset="0"/>
                          <a:cs typeface="Times New Roman" pitchFamily="18" charset="0"/>
                        </a:rPr>
                        <a:t>Thank You!</a:t>
                      </a:r>
                      <a:endParaRPr lang="en-US" sz="1800" b="0" u="none" kern="1200" dirty="0">
                        <a:solidFill>
                          <a:schemeClr val="tx1"/>
                        </a:solidFill>
                        <a:effectLst/>
                        <a:latin typeface="+mn-lt"/>
                        <a:ea typeface="+mn-ea"/>
                        <a:cs typeface="+mn-cs"/>
                      </a:endParaRPr>
                    </a:p>
                  </a:txBody>
                  <a:tcPr>
                    <a:noFill/>
                  </a:tcPr>
                </a:tc>
                <a:tc>
                  <a:txBody>
                    <a:bodyPr/>
                    <a:lstStyle/>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endParaRPr lang="en-US" sz="2200" b="0" dirty="0">
                        <a:solidFill>
                          <a:schemeClr val="tx2"/>
                        </a:solidFill>
                        <a:cs typeface="Times New Roman" pitchFamily="18" charset="0"/>
                      </a:endParaRPr>
                    </a:p>
                    <a:p>
                      <a:r>
                        <a:rPr lang="iu-Cans-CA" sz="2000" b="0" i="0" u="none" strike="noStrike" baseline="0" dirty="0">
                          <a:solidFill>
                            <a:srgbClr val="000000"/>
                          </a:solidFill>
                          <a:latin typeface="ProSyl"/>
                        </a:rPr>
                        <a:t>ᐊᐱᖁᑎᒃᓴᐃᑦ ᐊᒻᒪᓗ ᐅᕙᓘᓐᓃᑦ ᐅᖃᐅᓯᒃᓴᐃᑦ? </a:t>
                      </a:r>
                      <a:endParaRPr lang="en-US" sz="2000" b="0" i="0" u="none" strike="noStrike" baseline="0" dirty="0">
                        <a:solidFill>
                          <a:srgbClr val="000000"/>
                        </a:solidFill>
                        <a:latin typeface="ProSyl"/>
                      </a:endParaRPr>
                    </a:p>
                    <a:p>
                      <a:endParaRPr lang="en-US" sz="2000" b="0" i="0" u="none" strike="noStrike" baseline="0" dirty="0">
                        <a:solidFill>
                          <a:srgbClr val="000000"/>
                        </a:solidFill>
                        <a:latin typeface="ProSyl"/>
                      </a:endParaRPr>
                    </a:p>
                    <a:p>
                      <a:endParaRPr lang="en-US" sz="2000" b="0" i="0" u="none" strike="noStrike" baseline="0" dirty="0">
                        <a:solidFill>
                          <a:srgbClr val="000000"/>
                        </a:solidFill>
                        <a:latin typeface="ProSyl"/>
                      </a:endParaRPr>
                    </a:p>
                    <a:p>
                      <a:pPr algn="ctr"/>
                      <a:r>
                        <a:rPr lang="iu-Cans-CA" sz="2000" b="0" i="0" u="none" strike="noStrike" baseline="0" dirty="0">
                          <a:solidFill>
                            <a:srgbClr val="000000"/>
                          </a:solidFill>
                          <a:latin typeface="ProSyl"/>
                        </a:rPr>
                        <a:t>ᖁᔭᓐᓇᒦᒃ</a:t>
                      </a:r>
                      <a:r>
                        <a:rPr lang="en-US" sz="2000" b="0" i="0" u="none" strike="noStrike" baseline="0" dirty="0">
                          <a:solidFill>
                            <a:srgbClr val="000000"/>
                          </a:solidFill>
                          <a:latin typeface="+mn-lt"/>
                        </a:rPr>
                        <a:t>! 	</a:t>
                      </a: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1331640" y="908720"/>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800" b="1" dirty="0">
                <a:latin typeface="Times New Roman" pitchFamily="18" charset="0"/>
                <a:cs typeface="Times New Roman" pitchFamily="18" charset="0"/>
              </a:rPr>
              <a:t>Questions and Comments</a:t>
            </a:r>
            <a:br>
              <a:rPr lang="en-US" sz="2800" b="1" dirty="0">
                <a:latin typeface="Times New Roman" pitchFamily="18" charset="0"/>
                <a:cs typeface="Times New Roman" pitchFamily="18" charset="0"/>
              </a:rPr>
            </a:br>
            <a:r>
              <a:rPr lang="iu-Cans-CA" sz="2800" b="1" dirty="0">
                <a:latin typeface="Times New Roman" pitchFamily="18" charset="0"/>
                <a:cs typeface="Times New Roman" pitchFamily="18" charset="0"/>
              </a:rPr>
              <a:t>ᐊᐱᖁᑎᒃᓴᐃᑦ ᐊᒻᒪᓗ ᐅᖃᐅᓯᒃᓴᐃᑦ</a:t>
            </a:r>
            <a:endParaRPr lang="en-US" sz="28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3566193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3</a:t>
            </a:fld>
            <a:endParaRPr lang="en-CA" dirty="0"/>
          </a:p>
        </p:txBody>
      </p:sp>
      <p:graphicFrame>
        <p:nvGraphicFramePr>
          <p:cNvPr id="9" name="Table 8"/>
          <p:cNvGraphicFramePr>
            <a:graphicFrameLocks noGrp="1"/>
          </p:cNvGraphicFramePr>
          <p:nvPr>
            <p:extLst>
              <p:ext uri="{D42A27DB-BD31-4B8C-83A1-F6EECF244321}">
                <p14:modId xmlns:p14="http://schemas.microsoft.com/office/powerpoint/2010/main" val="3245484271"/>
              </p:ext>
            </p:extLst>
          </p:nvPr>
        </p:nvGraphicFramePr>
        <p:xfrm>
          <a:off x="323528" y="1906487"/>
          <a:ext cx="8568952" cy="4450080"/>
        </p:xfrm>
        <a:graphic>
          <a:graphicData uri="http://schemas.openxmlformats.org/drawingml/2006/table">
            <a:tbl>
              <a:tblPr firstRow="1" bandRow="1">
                <a:tableStyleId>{5C22544A-7EE6-4342-B048-85BDC9FD1C3A}</a:tableStyleId>
              </a:tblPr>
              <a:tblGrid>
                <a:gridCol w="4272730">
                  <a:extLst>
                    <a:ext uri="{9D8B030D-6E8A-4147-A177-3AD203B41FA5}">
                      <a16:colId xmlns:a16="http://schemas.microsoft.com/office/drawing/2014/main" val="20000"/>
                    </a:ext>
                  </a:extLst>
                </a:gridCol>
                <a:gridCol w="4296222">
                  <a:extLst>
                    <a:ext uri="{9D8B030D-6E8A-4147-A177-3AD203B41FA5}">
                      <a16:colId xmlns:a16="http://schemas.microsoft.com/office/drawing/2014/main" val="20001"/>
                    </a:ext>
                  </a:extLst>
                </a:gridCol>
              </a:tblGrid>
              <a:tr h="4114801">
                <a:tc>
                  <a:txBody>
                    <a:bodyPr/>
                    <a:lstStyle/>
                    <a:p>
                      <a:pPr marL="0" indent="0" algn="l">
                        <a:buFont typeface="Wingdings" pitchFamily="2" charset="2"/>
                        <a:buNone/>
                      </a:pPr>
                      <a:r>
                        <a:rPr lang="en-US" sz="2200" b="0" dirty="0">
                          <a:solidFill>
                            <a:schemeClr val="tx1"/>
                          </a:solidFill>
                          <a:latin typeface="Times New Roman" pitchFamily="18" charset="0"/>
                          <a:cs typeface="Times New Roman" pitchFamily="18" charset="0"/>
                        </a:rPr>
                        <a:t>The </a:t>
                      </a:r>
                      <a:r>
                        <a:rPr lang="en-US" sz="2200" b="0" dirty="0" smtClean="0">
                          <a:solidFill>
                            <a:schemeClr val="tx1"/>
                          </a:solidFill>
                          <a:latin typeface="Times New Roman" pitchFamily="18" charset="0"/>
                          <a:cs typeface="Times New Roman" pitchFamily="18" charset="0"/>
                        </a:rPr>
                        <a:t>NWB</a:t>
                      </a:r>
                    </a:p>
                    <a:p>
                      <a:pPr marL="0" indent="0" algn="l">
                        <a:buFont typeface="Wingdings" pitchFamily="2" charset="2"/>
                        <a:buNone/>
                      </a:pPr>
                      <a:endParaRPr lang="en-US" sz="2200" b="0" dirty="0">
                        <a:solidFill>
                          <a:schemeClr val="tx1"/>
                        </a:solidFill>
                        <a:latin typeface="Times New Roman" pitchFamily="18" charset="0"/>
                        <a:cs typeface="Times New Roman" pitchFamily="18" charset="0"/>
                      </a:endParaRPr>
                    </a:p>
                    <a:p>
                      <a:pPr marL="342900" indent="-342900" algn="l">
                        <a:buFont typeface="Wingdings" pitchFamily="2" charset="2"/>
                        <a:buChar char="Ø"/>
                      </a:pPr>
                      <a:r>
                        <a:rPr lang="en-US" sz="2200" b="0" baseline="0" dirty="0">
                          <a:solidFill>
                            <a:schemeClr val="tx1"/>
                          </a:solidFill>
                          <a:latin typeface="Times New Roman" pitchFamily="18" charset="0"/>
                          <a:cs typeface="Times New Roman" pitchFamily="18" charset="0"/>
                        </a:rPr>
                        <a:t>is an </a:t>
                      </a:r>
                      <a:r>
                        <a:rPr lang="en-US" sz="2200" b="0" dirty="0">
                          <a:solidFill>
                            <a:schemeClr val="tx1"/>
                          </a:solidFill>
                          <a:latin typeface="Times New Roman" pitchFamily="18" charset="0"/>
                          <a:cs typeface="Times New Roman" pitchFamily="18" charset="0"/>
                        </a:rPr>
                        <a:t>Institution of Public Government (IPG) established under Article 13 of the </a:t>
                      </a:r>
                      <a:r>
                        <a:rPr lang="en-US" sz="2200" b="0" i="1" dirty="0">
                          <a:solidFill>
                            <a:schemeClr val="tx1"/>
                          </a:solidFill>
                          <a:latin typeface="Times New Roman" pitchFamily="18" charset="0"/>
                          <a:cs typeface="Times New Roman" pitchFamily="18" charset="0"/>
                        </a:rPr>
                        <a:t> Nunavut Agreement</a:t>
                      </a:r>
                      <a:endParaRPr lang="en-US" sz="2200" b="0" dirty="0">
                        <a:solidFill>
                          <a:schemeClr val="tx1"/>
                        </a:solidFill>
                        <a:latin typeface="Times New Roman" pitchFamily="18" charset="0"/>
                        <a:cs typeface="Times New Roman" pitchFamily="18" charset="0"/>
                      </a:endParaRPr>
                    </a:p>
                    <a:p>
                      <a:pPr marL="0" indent="0" algn="l">
                        <a:buFont typeface="Wingdings" pitchFamily="2" charset="2"/>
                        <a:buNone/>
                      </a:pPr>
                      <a:endParaRPr lang="en-US" sz="2200" b="0" dirty="0" smtClean="0">
                        <a:solidFill>
                          <a:schemeClr val="tx1"/>
                        </a:solidFill>
                        <a:latin typeface="Times New Roman" pitchFamily="18" charset="0"/>
                        <a:cs typeface="Times New Roman" pitchFamily="18" charset="0"/>
                      </a:endParaRPr>
                    </a:p>
                    <a:p>
                      <a:pPr marL="0" indent="0" algn="l">
                        <a:buFont typeface="Wingdings" pitchFamily="2" charset="2"/>
                        <a:buNone/>
                      </a:pPr>
                      <a:endParaRPr lang="en-US" sz="2200" b="0" dirty="0">
                        <a:solidFill>
                          <a:schemeClr val="tx1"/>
                        </a:solidFill>
                        <a:latin typeface="Times New Roman" pitchFamily="18" charset="0"/>
                        <a:cs typeface="Times New Roman" pitchFamily="18" charset="0"/>
                      </a:endParaRPr>
                    </a:p>
                    <a:p>
                      <a:pPr marL="342900" indent="-342900" algn="l">
                        <a:buFont typeface="Wingdings" pitchFamily="2" charset="2"/>
                        <a:buChar char="Ø"/>
                      </a:pPr>
                      <a:r>
                        <a:rPr lang="en-US" sz="2200" b="0" baseline="0" dirty="0">
                          <a:solidFill>
                            <a:schemeClr val="tx1"/>
                          </a:solidFill>
                          <a:latin typeface="Times New Roman" pitchFamily="18" charset="0"/>
                          <a:cs typeface="Times New Roman" pitchFamily="18" charset="0"/>
                        </a:rPr>
                        <a:t>has responsibilities and powers over the regulation, use, and management of </a:t>
                      </a:r>
                      <a:r>
                        <a:rPr lang="en-US" sz="2200" b="1" baseline="0" dirty="0" smtClean="0">
                          <a:solidFill>
                            <a:schemeClr val="tx1"/>
                          </a:solidFill>
                          <a:latin typeface="Times New Roman" pitchFamily="18" charset="0"/>
                          <a:cs typeface="Times New Roman" pitchFamily="18" charset="0"/>
                        </a:rPr>
                        <a:t>FRESHWATER</a:t>
                      </a:r>
                      <a:r>
                        <a:rPr lang="en-US" sz="2200" b="0" baseline="0" dirty="0" smtClean="0">
                          <a:solidFill>
                            <a:schemeClr val="tx1"/>
                          </a:solidFill>
                          <a:latin typeface="Times New Roman" pitchFamily="18" charset="0"/>
                          <a:cs typeface="Times New Roman" pitchFamily="18" charset="0"/>
                        </a:rPr>
                        <a:t> </a:t>
                      </a:r>
                      <a:r>
                        <a:rPr lang="en-US" sz="2200" b="0" baseline="0" dirty="0">
                          <a:solidFill>
                            <a:schemeClr val="tx1"/>
                          </a:solidFill>
                          <a:latin typeface="Times New Roman" pitchFamily="18" charset="0"/>
                          <a:cs typeface="Times New Roman" pitchFamily="18" charset="0"/>
                        </a:rPr>
                        <a:t>in the Nunavut Settlement Area</a:t>
                      </a:r>
                      <a:endParaRPr lang="en-CA" sz="2400" b="0" dirty="0"/>
                    </a:p>
                  </a:txBody>
                  <a:tcPr>
                    <a:noFill/>
                  </a:tcPr>
                </a:tc>
                <a:tc>
                  <a:txBody>
                    <a:bodyPr/>
                    <a:lstStyle/>
                    <a:p>
                      <a:pPr marL="0" indent="0">
                        <a:buFont typeface="Wingdings" panose="05000000000000000000" pitchFamily="2" charset="2"/>
                        <a:buNone/>
                      </a:pPr>
                      <a:r>
                        <a:rPr lang="iu-Cans-CA" sz="2200" b="0" i="0" u="none" strike="noStrike" baseline="0" dirty="0">
                          <a:solidFill>
                            <a:srgbClr val="000000"/>
                          </a:solidFill>
                          <a:latin typeface="ProSyl"/>
                        </a:rPr>
                        <a:t>ᓄᓇᕗᑦ ᐃᒥᓕᕆᓂᕐᒧᑦ </a:t>
                      </a:r>
                      <a:r>
                        <a:rPr lang="iu-Cans-CA" sz="2200" b="0" i="0" u="none" strike="noStrike" baseline="0" dirty="0" smtClean="0">
                          <a:solidFill>
                            <a:srgbClr val="000000"/>
                          </a:solidFill>
                          <a:latin typeface="ProSyl"/>
                        </a:rPr>
                        <a:t>ᑲᑎᒪᔨᖏᑦ</a:t>
                      </a:r>
                      <a:endParaRPr lang="en-US" sz="2200" b="0" i="0" u="none" strike="noStrike" baseline="0" dirty="0" smtClean="0">
                        <a:solidFill>
                          <a:srgbClr val="000000"/>
                        </a:solidFill>
                        <a:latin typeface="ProSyl"/>
                      </a:endParaRPr>
                    </a:p>
                    <a:p>
                      <a:pPr marL="0" indent="0">
                        <a:buFont typeface="Wingdings" panose="05000000000000000000" pitchFamily="2" charset="2"/>
                        <a:buNone/>
                      </a:pPr>
                      <a:endParaRPr lang="iu-Cans-CA" sz="2200" b="0" i="0" u="none" strike="noStrike" baseline="0" dirty="0">
                        <a:solidFill>
                          <a:srgbClr val="000000"/>
                        </a:solidFill>
                        <a:latin typeface="ProSyl"/>
                      </a:endParaRPr>
                    </a:p>
                    <a:p>
                      <a:pPr marL="342900" indent="-342900">
                        <a:buFont typeface="Wingdings" panose="05000000000000000000" pitchFamily="2" charset="2"/>
                        <a:buChar char="Ø"/>
                      </a:pPr>
                      <a:r>
                        <a:rPr lang="en-US" sz="2200" b="0" i="0" u="none" strike="noStrike" baseline="0" dirty="0" err="1" smtClean="0">
                          <a:solidFill>
                            <a:srgbClr val="000000"/>
                          </a:solidFill>
                          <a:latin typeface="ProSyl"/>
                        </a:rPr>
                        <a:t>Nebsiz</a:t>
                      </a:r>
                      <a:r>
                        <a:rPr lang="en-US" sz="2200" b="0" i="0" u="none" strike="noStrike" baseline="0" dirty="0" smtClean="0">
                          <a:solidFill>
                            <a:srgbClr val="000000"/>
                          </a:solidFill>
                          <a:latin typeface="ProSyl"/>
                        </a:rPr>
                        <a:t> </a:t>
                      </a:r>
                      <a:r>
                        <a:rPr lang="en-US" sz="2200" b="0" i="0" u="none" strike="noStrike" baseline="0" dirty="0" err="1" smtClean="0">
                          <a:solidFill>
                            <a:srgbClr val="000000"/>
                          </a:solidFill>
                          <a:latin typeface="ProSyl"/>
                        </a:rPr>
                        <a:t>rao</a:t>
                      </a:r>
                      <a:r>
                        <a:rPr lang="en-US" sz="2200" b="0" i="0" u="none" strike="noStrike" baseline="0" dirty="0" smtClean="0">
                          <a:solidFill>
                            <a:srgbClr val="000000"/>
                          </a:solidFill>
                          <a:latin typeface="ProSyl"/>
                        </a:rPr>
                        <a:t>]m3i4 Wpy3g5 Z?msJ5 nebsMsymJ5 </a:t>
                      </a:r>
                      <a:r>
                        <a:rPr lang="en-US" sz="2200" b="0" i="0" u="none" strike="noStrike" baseline="0" dirty="0" err="1" smtClean="0">
                          <a:solidFill>
                            <a:srgbClr val="000000"/>
                          </a:solidFill>
                          <a:latin typeface="ProSyl"/>
                        </a:rPr>
                        <a:t>moLA</a:t>
                      </a:r>
                      <a:r>
                        <a:rPr lang="en-US" sz="2200" b="0" i="0" u="none" strike="noStrike" baseline="0" dirty="0" smtClean="0">
                          <a:solidFill>
                            <a:srgbClr val="000000"/>
                          </a:solidFill>
                          <a:latin typeface="ProSyl"/>
                        </a:rPr>
                        <a:t> </a:t>
                      </a:r>
                      <a:r>
                        <a:rPr lang="en-US" sz="2200" b="0" i="0" u="none" strike="noStrike" baseline="0" dirty="0" err="1" smtClean="0">
                          <a:solidFill>
                            <a:srgbClr val="000000"/>
                          </a:solidFill>
                          <a:latin typeface="ProSyl"/>
                        </a:rPr>
                        <a:t>ttCymiz</a:t>
                      </a:r>
                      <a:r>
                        <a:rPr lang="en-US" sz="2200" b="0" i="0" u="none" strike="noStrike" baseline="0" dirty="0" smtClean="0">
                          <a:solidFill>
                            <a:srgbClr val="000000"/>
                          </a:solidFill>
                          <a:latin typeface="ProSyl"/>
                        </a:rPr>
                        <a:t> !#ug6 </a:t>
                      </a:r>
                      <a:r>
                        <a:rPr lang="en-US" sz="2200" b="0" i="1" u="none" strike="noStrike" baseline="0" dirty="0" smtClean="0">
                          <a:solidFill>
                            <a:srgbClr val="000000"/>
                          </a:solidFill>
                          <a:latin typeface="ProSyl"/>
                        </a:rPr>
                        <a:t>kNK3u kNb3i3j5 xqctQAtu5 ]b4fxl]i5 kNK5 xqDt5 </a:t>
                      </a:r>
                      <a:endParaRPr lang="en-US" sz="2200" b="0" i="0" u="none" strike="noStrike" baseline="0" dirty="0">
                        <a:solidFill>
                          <a:srgbClr val="000000"/>
                        </a:solidFill>
                        <a:latin typeface="ProSyl"/>
                      </a:endParaRPr>
                    </a:p>
                    <a:p>
                      <a:pPr marL="342900" indent="-342900">
                        <a:buFont typeface="Wingdings" panose="05000000000000000000" pitchFamily="2" charset="2"/>
                        <a:buChar char="Ø"/>
                      </a:pPr>
                      <a:r>
                        <a:rPr lang="en-US" sz="2200" b="0" i="0" u="none" strike="noStrike" baseline="0" dirty="0" smtClean="0">
                          <a:solidFill>
                            <a:srgbClr val="000000"/>
                          </a:solidFill>
                          <a:latin typeface="ProSyl"/>
                        </a:rPr>
                        <a:t>W/4nq5 xml WJN3iq5 moZsJ5 W9lQ5, xg3bsiqk5 xml xsMyi3j5 bEsaqg3u wmw5 kNK3b3ij5 xqDt5 kNw5 </a:t>
                      </a:r>
                      <a:r>
                        <a:rPr lang="iu-Cans-CA" sz="2200" b="0" i="0" u="none" strike="noStrike" baseline="0" dirty="0" smtClean="0">
                          <a:solidFill>
                            <a:srgbClr val="000000"/>
                          </a:solidFill>
                          <a:latin typeface="ProSyl"/>
                        </a:rPr>
                        <a:t> </a:t>
                      </a:r>
                      <a:r>
                        <a:rPr lang="en-US" sz="2200" b="0" i="0" u="none" strike="noStrike" baseline="0" dirty="0">
                          <a:solidFill>
                            <a:srgbClr val="000000"/>
                          </a:solidFill>
                          <a:latin typeface="ProSyl"/>
                        </a:rPr>
                        <a:t>	</a:t>
                      </a: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1187624" y="476672"/>
            <a:ext cx="6408712"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a:solidFill>
                  <a:schemeClr val="bg1"/>
                </a:solidFill>
                <a:latin typeface="Times New Roman" pitchFamily="18" charset="0"/>
                <a:cs typeface="Times New Roman" pitchFamily="18" charset="0"/>
              </a:rPr>
              <a:t> </a:t>
            </a:r>
            <a:r>
              <a:rPr lang="en-US" sz="2900" b="1" dirty="0">
                <a:latin typeface="Times New Roman" pitchFamily="18" charset="0"/>
                <a:cs typeface="Times New Roman" pitchFamily="18" charset="0"/>
              </a:rPr>
              <a:t>NWB Background </a:t>
            </a:r>
            <a:r>
              <a:rPr lang="en-US" sz="2900" b="1" dirty="0" smtClean="0">
                <a:latin typeface="Times New Roman" pitchFamily="18" charset="0"/>
                <a:cs typeface="Times New Roman" pitchFamily="18" charset="0"/>
              </a:rPr>
              <a:t>Information</a:t>
            </a:r>
            <a:r>
              <a:rPr lang="en-US" sz="2900" b="1" dirty="0">
                <a:latin typeface="Times New Roman" pitchFamily="18" charset="0"/>
                <a:cs typeface="Times New Roman" pitchFamily="18" charset="0"/>
              </a:rPr>
              <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ᖃᓄᓕᖓᓂᑰᓂᖏᑦ</a:t>
            </a:r>
            <a:endParaRPr lang="en-US" sz="29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612572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4</a:t>
            </a:fld>
            <a:endParaRPr lang="en-CA" dirty="0">
              <a:solidFill>
                <a:srgbClr val="0A647D"/>
              </a:solidFill>
              <a:latin typeface="Times New Roman" panose="02020603050405020304" pitchFamily="18" charset="0"/>
              <a:cs typeface="Times New Roman" panose="02020603050405020304"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56560993"/>
              </p:ext>
            </p:extLst>
          </p:nvPr>
        </p:nvGraphicFramePr>
        <p:xfrm>
          <a:off x="533400" y="1828799"/>
          <a:ext cx="8153400" cy="3810001"/>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3810001">
                <a:tc>
                  <a:txBody>
                    <a:bodyPr/>
                    <a:lstStyle/>
                    <a:p>
                      <a:pPr marL="342900" indent="-342900" algn="l">
                        <a:buFont typeface="Wingdings" pitchFamily="2" charset="2"/>
                        <a:buChar char="Ø"/>
                      </a:pPr>
                      <a:r>
                        <a:rPr lang="en-US" sz="2200" b="0" dirty="0">
                          <a:solidFill>
                            <a:schemeClr val="tx1"/>
                          </a:solidFill>
                          <a:latin typeface="Times New Roman" pitchFamily="18" charset="0"/>
                          <a:cs typeface="Times New Roman" pitchFamily="18" charset="0"/>
                        </a:rPr>
                        <a:t>Objects of the NWB are to provide for the conservation and utilization of </a:t>
                      </a:r>
                      <a:r>
                        <a:rPr lang="en-US" sz="2200" b="1" dirty="0" smtClean="0">
                          <a:solidFill>
                            <a:schemeClr val="tx1"/>
                          </a:solidFill>
                          <a:latin typeface="Times New Roman" pitchFamily="18" charset="0"/>
                          <a:cs typeface="Times New Roman" pitchFamily="18" charset="0"/>
                        </a:rPr>
                        <a:t>freshwater</a:t>
                      </a:r>
                      <a:r>
                        <a:rPr lang="en-US" sz="2200" b="0" dirty="0" smtClean="0">
                          <a:solidFill>
                            <a:schemeClr val="tx1"/>
                          </a:solidFill>
                          <a:latin typeface="Times New Roman" pitchFamily="18" charset="0"/>
                          <a:cs typeface="Times New Roman" pitchFamily="18" charset="0"/>
                        </a:rPr>
                        <a:t> </a:t>
                      </a:r>
                      <a:r>
                        <a:rPr lang="en-US" sz="2200" b="0" dirty="0">
                          <a:solidFill>
                            <a:schemeClr val="tx1"/>
                          </a:solidFill>
                          <a:latin typeface="Times New Roman" pitchFamily="18" charset="0"/>
                          <a:cs typeface="Times New Roman" pitchFamily="18" charset="0"/>
                        </a:rPr>
                        <a:t>in Nunavut, except in a national park, in a manner that will provide the optimum benefit from those waters for Nunavut’s residents in particular and Canadians in general.</a:t>
                      </a:r>
                      <a:endParaRPr lang="en-CA" sz="2400" b="0" dirty="0">
                        <a:latin typeface="Times New Roman" pitchFamily="18" charset="0"/>
                        <a:cs typeface="Times New Roman" pitchFamily="18" charset="0"/>
                      </a:endParaRPr>
                    </a:p>
                  </a:txBody>
                  <a:tcPr>
                    <a:noFill/>
                  </a:tcPr>
                </a:tc>
                <a:tc>
                  <a:txBody>
                    <a:bodyPr/>
                    <a:lstStyle/>
                    <a:p>
                      <a:pPr marL="342900" indent="-342900">
                        <a:buFont typeface="Wingdings" panose="05000000000000000000" pitchFamily="2" charset="2"/>
                        <a:buChar char="Ø"/>
                      </a:pPr>
                      <a:r>
                        <a:rPr lang="iu-Cans-CA" sz="2200" b="0" i="0" u="none" strike="noStrike" baseline="0" dirty="0">
                          <a:solidFill>
                            <a:srgbClr val="000000"/>
                          </a:solidFill>
                          <a:latin typeface="ProSyl"/>
                        </a:rPr>
                        <a:t>ᑐᕋᒐᐅᔪᑦ ᐃᒥᓕᕆᔨᒃᑯᓐᓄᑦ ᐱᑕᖃᐃᓐᓇᕐᑎᑦᑎᓗᑎᒃ ᐊᒻᒪᓗ ᐊᑐᕐᑕᐅᓂᖓᓄᑦ ᐃᒥᖅ ᓄᓇᕘᒥ, ᑭᓯᐊᓂ ᑲᓇᑕᒥ ᒥᕐᖑᐃᓯᕐᕖᑦ, ᐱᐅᓚᖑᔪᒃᑯᑦ ᐃᑲᔪᑕᐅᖁᓪᓗᒍ ᓄᓇᕘᒥᐅᓄᑦᐱᓗᐊᕐᑐᒥᒃ ᐊᒻᒪᓗ ᑲᓇᑕᒥᐅᑕᐅᔪᓄᑦ. </a:t>
                      </a:r>
                      <a:endParaRPr lang="en-US" sz="2200" b="0" i="0" u="none" strike="noStrike" baseline="0" dirty="0">
                        <a:solidFill>
                          <a:srgbClr val="000000"/>
                        </a:solidFill>
                        <a:latin typeface="ProSyl"/>
                      </a:endParaRPr>
                    </a:p>
                    <a:p>
                      <a:r>
                        <a:rPr lang="en-US" sz="2200" b="0" i="0" u="none" strike="noStrike" baseline="0" dirty="0">
                          <a:solidFill>
                            <a:srgbClr val="000000"/>
                          </a:solidFill>
                          <a:latin typeface="ProSyl"/>
                        </a:rPr>
                        <a:t>	</a:t>
                      </a:r>
                    </a:p>
                  </a:txBody>
                  <a:tcPr>
                    <a:noFill/>
                  </a:tcPr>
                </a:tc>
                <a:extLst>
                  <a:ext uri="{0D108BD9-81ED-4DB2-BD59-A6C34878D82A}">
                    <a16:rowId xmlns:a16="http://schemas.microsoft.com/office/drawing/2014/main" val="10000"/>
                  </a:ext>
                </a:extLst>
              </a:tr>
            </a:tbl>
          </a:graphicData>
        </a:graphic>
      </p:graphicFrame>
      <p:sp>
        <p:nvSpPr>
          <p:cNvPr id="11" name="Title 1"/>
          <p:cNvSpPr txBox="1">
            <a:spLocks/>
          </p:cNvSpPr>
          <p:nvPr/>
        </p:nvSpPr>
        <p:spPr>
          <a:xfrm>
            <a:off x="1187624" y="412059"/>
            <a:ext cx="7488832"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a:solidFill>
                  <a:schemeClr val="bg1"/>
                </a:solidFill>
                <a:latin typeface="Times New Roman" pitchFamily="18" charset="0"/>
                <a:cs typeface="Times New Roman" pitchFamily="18" charset="0"/>
              </a:rPr>
              <a:t> </a:t>
            </a:r>
            <a:r>
              <a:rPr lang="en-US" sz="2900" b="1" dirty="0">
                <a:latin typeface="Times New Roman" pitchFamily="18" charset="0"/>
                <a:cs typeface="Times New Roman" pitchFamily="18" charset="0"/>
              </a:rPr>
              <a:t>NWB Background </a:t>
            </a:r>
            <a:r>
              <a:rPr lang="en-US" sz="2900" b="1" dirty="0" smtClean="0">
                <a:latin typeface="Times New Roman" pitchFamily="18" charset="0"/>
                <a:cs typeface="Times New Roman" pitchFamily="18" charset="0"/>
              </a:rPr>
              <a:t>Information </a:t>
            </a:r>
            <a:r>
              <a:rPr lang="en-US" sz="2900" b="1" dirty="0">
                <a:latin typeface="Times New Roman" pitchFamily="18" charset="0"/>
                <a:cs typeface="Times New Roman" pitchFamily="18" charset="0"/>
              </a:rPr>
              <a:t>Cont.</a:t>
            </a:r>
            <a:br>
              <a:rPr lang="en-US" sz="2900" b="1" dirty="0">
                <a:latin typeface="Times New Roman" pitchFamily="18" charset="0"/>
                <a:cs typeface="Times New Roman" pitchFamily="18" charset="0"/>
              </a:rPr>
            </a:br>
            <a:r>
              <a:rPr lang="en-US" sz="2900" b="1" dirty="0">
                <a:solidFill>
                  <a:srgbClr val="035F79"/>
                </a:solidFill>
                <a:latin typeface="ProSyl"/>
              </a:rPr>
              <a:t>k</a:t>
            </a:r>
            <a:r>
              <a:rPr lang="iu-Cans-CA" sz="2900" b="1" dirty="0">
                <a:latin typeface="Times New Roman" pitchFamily="18" charset="0"/>
                <a:cs typeface="Times New Roman" pitchFamily="18" charset="0"/>
              </a:rPr>
              <a:t>ᐃᒥᓕᕆᔨᒃᑯᑦ ᖃᓄᓕᖓᓂᑰᓂᖏᑦ  </a:t>
            </a:r>
            <a:r>
              <a:rPr lang="iu-Cans-CA" sz="2900" b="1" dirty="0">
                <a:solidFill>
                  <a:srgbClr val="035F79"/>
                </a:solidFill>
                <a:latin typeface="ProSyl"/>
              </a:rPr>
              <a:t>ᑲᔪᓯᔪᖅ</a:t>
            </a:r>
            <a:endParaRPr lang="en-US" sz="29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2518602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5</a:t>
            </a:fld>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425656255"/>
              </p:ext>
            </p:extLst>
          </p:nvPr>
        </p:nvGraphicFramePr>
        <p:xfrm>
          <a:off x="533400" y="1953736"/>
          <a:ext cx="8153400" cy="4114800"/>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3657601">
                <a:tc>
                  <a:txBody>
                    <a:bodyPr/>
                    <a:lstStyle/>
                    <a:p>
                      <a:pPr marL="342900" indent="-342900" algn="l">
                        <a:buFont typeface="Wingdings" pitchFamily="2" charset="2"/>
                        <a:buChar char="Ø"/>
                      </a:pPr>
                      <a:r>
                        <a:rPr lang="en-US" sz="2200" b="0" dirty="0">
                          <a:solidFill>
                            <a:schemeClr val="tx1"/>
                          </a:solidFill>
                          <a:latin typeface="Times New Roman" pitchFamily="18" charset="0"/>
                          <a:cs typeface="Times New Roman" pitchFamily="18" charset="0"/>
                        </a:rPr>
                        <a:t>Based on its mandate and Nunavut Waters Regulations (</a:t>
                      </a:r>
                      <a:r>
                        <a:rPr lang="en-US" sz="2200" b="0" i="1" dirty="0">
                          <a:solidFill>
                            <a:schemeClr val="tx1"/>
                          </a:solidFill>
                          <a:latin typeface="Times New Roman" pitchFamily="18" charset="0"/>
                          <a:cs typeface="Times New Roman" pitchFamily="18" charset="0"/>
                        </a:rPr>
                        <a:t>Regulations</a:t>
                      </a:r>
                      <a:r>
                        <a:rPr lang="en-US" sz="2200" b="0" dirty="0">
                          <a:solidFill>
                            <a:schemeClr val="tx1"/>
                          </a:solidFill>
                          <a:latin typeface="Times New Roman" pitchFamily="18" charset="0"/>
                          <a:cs typeface="Times New Roman" pitchFamily="18" charset="0"/>
                        </a:rPr>
                        <a:t>), the NWB may issue any of the following authorizations for the use of water and/or deposit of waste for undertakings in Nunavut:</a:t>
                      </a:r>
                    </a:p>
                    <a:p>
                      <a:pPr marL="0" indent="0" algn="l">
                        <a:buFont typeface="Wingdings" pitchFamily="2" charset="2"/>
                        <a:buNone/>
                      </a:pPr>
                      <a:r>
                        <a:rPr lang="en-US" sz="2200" b="0" baseline="0" dirty="0">
                          <a:solidFill>
                            <a:schemeClr val="tx1"/>
                          </a:solidFill>
                          <a:latin typeface="Times New Roman" pitchFamily="18" charset="0"/>
                          <a:cs typeface="Times New Roman" pitchFamily="18" charset="0"/>
                        </a:rPr>
                        <a:t> </a:t>
                      </a:r>
                    </a:p>
                    <a:p>
                      <a:pPr marL="800100" lvl="1" indent="-342900" algn="l">
                        <a:buFont typeface="Courier New" panose="02070309020205020404" pitchFamily="49" charset="0"/>
                        <a:buChar char="o"/>
                      </a:pPr>
                      <a:r>
                        <a:rPr lang="en-US" sz="2200" b="0" dirty="0">
                          <a:solidFill>
                            <a:schemeClr val="tx1"/>
                          </a:solidFill>
                          <a:latin typeface="Times New Roman" pitchFamily="18" charset="0"/>
                          <a:cs typeface="Times New Roman" pitchFamily="18" charset="0"/>
                        </a:rPr>
                        <a:t>Authorization without a  </a:t>
                      </a:r>
                      <a:r>
                        <a:rPr lang="en-US" sz="2200" b="0" dirty="0" err="1">
                          <a:solidFill>
                            <a:schemeClr val="tx1"/>
                          </a:solidFill>
                          <a:latin typeface="Times New Roman" pitchFamily="18" charset="0"/>
                          <a:cs typeface="Times New Roman" pitchFamily="18" charset="0"/>
                        </a:rPr>
                        <a:t>Licence</a:t>
                      </a:r>
                      <a:r>
                        <a:rPr lang="en-US" sz="2200" b="0" dirty="0">
                          <a:solidFill>
                            <a:schemeClr val="tx1"/>
                          </a:solidFill>
                          <a:latin typeface="Times New Roman" pitchFamily="18" charset="0"/>
                          <a:cs typeface="Times New Roman" pitchFamily="18" charset="0"/>
                        </a:rPr>
                        <a:t> (less</a:t>
                      </a:r>
                      <a:r>
                        <a:rPr lang="en-US" sz="2200" b="0" baseline="0" dirty="0">
                          <a:solidFill>
                            <a:schemeClr val="tx1"/>
                          </a:solidFill>
                          <a:latin typeface="Times New Roman" pitchFamily="18" charset="0"/>
                          <a:cs typeface="Times New Roman" pitchFamily="18" charset="0"/>
                        </a:rPr>
                        <a:t> than 50 m</a:t>
                      </a:r>
                      <a:r>
                        <a:rPr lang="en-US" sz="2200" b="0" baseline="30000" dirty="0">
                          <a:solidFill>
                            <a:schemeClr val="tx1"/>
                          </a:solidFill>
                          <a:latin typeface="Times New Roman" pitchFamily="18" charset="0"/>
                          <a:cs typeface="Times New Roman" pitchFamily="18" charset="0"/>
                        </a:rPr>
                        <a:t>3</a:t>
                      </a:r>
                      <a:r>
                        <a:rPr lang="en-US" sz="2200" b="0" baseline="0" dirty="0">
                          <a:solidFill>
                            <a:schemeClr val="tx1"/>
                          </a:solidFill>
                          <a:latin typeface="Times New Roman" pitchFamily="18" charset="0"/>
                          <a:cs typeface="Times New Roman" pitchFamily="18" charset="0"/>
                        </a:rPr>
                        <a:t> per day water required)</a:t>
                      </a:r>
                      <a:endParaRPr lang="en-CA" sz="2400" b="0" dirty="0">
                        <a:solidFill>
                          <a:schemeClr val="tx1"/>
                        </a:solidFill>
                      </a:endParaRPr>
                    </a:p>
                  </a:txBody>
                  <a:tcPr>
                    <a:noFill/>
                  </a:tcPr>
                </a:tc>
                <a:tc>
                  <a:txBody>
                    <a:bodyPr/>
                    <a:lstStyle/>
                    <a:p>
                      <a:pPr marL="342900" indent="-342900">
                        <a:buFont typeface="Wingdings" panose="05000000000000000000" pitchFamily="2" charset="2"/>
                        <a:buChar char="Ø"/>
                      </a:pPr>
                      <a:r>
                        <a:rPr lang="en-US" sz="2200" b="0" i="0" u="none" strike="noStrike" baseline="0" dirty="0" err="1" smtClean="0">
                          <a:solidFill>
                            <a:srgbClr val="000000"/>
                          </a:solidFill>
                          <a:latin typeface="ProSyl"/>
                        </a:rPr>
                        <a:t>gz</a:t>
                      </a:r>
                      <a:r>
                        <a:rPr lang="en-US" sz="2200" b="0" i="0" u="none" strike="noStrike" baseline="0" dirty="0" smtClean="0">
                          <a:solidFill>
                            <a:srgbClr val="000000"/>
                          </a:solidFill>
                          <a:latin typeface="ProSyl"/>
                        </a:rPr>
                        <a:t>=</a:t>
                      </a:r>
                      <a:r>
                        <a:rPr lang="en-US" sz="2200" b="0" i="0" u="none" strike="noStrike" baseline="0" dirty="0" err="1" smtClean="0">
                          <a:solidFill>
                            <a:srgbClr val="000000"/>
                          </a:solidFill>
                          <a:latin typeface="ProSyl"/>
                        </a:rPr>
                        <a:t>QlA</a:t>
                      </a:r>
                      <a:r>
                        <a:rPr lang="en-US" sz="2200" b="0" i="0" u="none" strike="noStrike" baseline="0" dirty="0" smtClean="0">
                          <a:solidFill>
                            <a:srgbClr val="000000"/>
                          </a:solidFill>
                          <a:latin typeface="ProSyl"/>
                        </a:rPr>
                        <a:t> W/4nz5, wmoEpf5 WJNstu4 giygwNExc3S5 </a:t>
                      </a:r>
                      <a:r>
                        <a:rPr lang="en-US" sz="2200" b="0" i="0" u="none" strike="noStrike" baseline="0" dirty="0" err="1" smtClean="0">
                          <a:solidFill>
                            <a:srgbClr val="000000"/>
                          </a:solidFill>
                          <a:latin typeface="ProSyl"/>
                        </a:rPr>
                        <a:t>sm</a:t>
                      </a:r>
                      <a:r>
                        <a:rPr lang="en-US" sz="2200" b="0" i="0" u="none" strike="noStrike" baseline="0" dirty="0" smtClean="0">
                          <a:solidFill>
                            <a:srgbClr val="000000"/>
                          </a:solidFill>
                          <a:latin typeface="ProSyl"/>
                        </a:rPr>
                        <a:t> </a:t>
                      </a:r>
                      <a:r>
                        <a:rPr lang="en-US" sz="2200" b="0" i="0" u="none" strike="noStrike" baseline="0" dirty="0" err="1" smtClean="0">
                          <a:solidFill>
                            <a:srgbClr val="000000"/>
                          </a:solidFill>
                          <a:latin typeface="ProSyl"/>
                        </a:rPr>
                        <a:t>xb</a:t>
                      </a:r>
                      <a:r>
                        <a:rPr lang="en-US" sz="2200" b="0" i="0" u="none" strike="noStrike" baseline="0" dirty="0" smtClean="0">
                          <a:solidFill>
                            <a:srgbClr val="000000"/>
                          </a:solidFill>
                          <a:latin typeface="ProSyl"/>
                        </a:rPr>
                        <a:t>]igk5 xg3bsJtn3k5 wm3j5 </a:t>
                      </a:r>
                      <a:r>
                        <a:rPr lang="en-US" sz="2200" b="0" i="0" u="none" strike="noStrike" baseline="0" dirty="0" err="1" smtClean="0">
                          <a:solidFill>
                            <a:srgbClr val="000000"/>
                          </a:solidFill>
                          <a:latin typeface="ProSyl"/>
                        </a:rPr>
                        <a:t>xmlFs?l</a:t>
                      </a:r>
                      <a:r>
                        <a:rPr lang="en-US" sz="2200" b="0" i="0" u="none" strike="noStrike" baseline="0" dirty="0" smtClean="0">
                          <a:solidFill>
                            <a:srgbClr val="000000"/>
                          </a:solidFill>
                          <a:latin typeface="ProSyl"/>
                        </a:rPr>
                        <a:t>]i5 xg3ifi4 wm3i4 WoExq5 vJydlQ5 kNK3u: </a:t>
                      </a:r>
                    </a:p>
                    <a:p>
                      <a:pPr marL="0" indent="0">
                        <a:buFont typeface="Wingdings" panose="05000000000000000000" pitchFamily="2" charset="2"/>
                        <a:buNone/>
                      </a:pPr>
                      <a:endParaRPr lang="en-US" sz="2200" b="0" i="0" u="none" strike="noStrike" baseline="0" dirty="0" smtClean="0">
                        <a:solidFill>
                          <a:srgbClr val="000000"/>
                        </a:solidFill>
                        <a:latin typeface="ProSyl"/>
                      </a:endParaRPr>
                    </a:p>
                    <a:p>
                      <a:pPr marL="342900" indent="-342900">
                        <a:buFont typeface="Courier New" panose="02070309020205020404" pitchFamily="49" charset="0"/>
                        <a:buChar char="o"/>
                      </a:pPr>
                      <a:r>
                        <a:rPr lang="en-US" sz="2200" b="0" i="0" u="none" strike="noStrike" baseline="0" dirty="0" smtClean="0">
                          <a:solidFill>
                            <a:srgbClr val="000000"/>
                          </a:solidFill>
                          <a:latin typeface="ProSyl"/>
                        </a:rPr>
                        <a:t>xq3bsJN3g5     </a:t>
                      </a:r>
                      <a:r>
                        <a:rPr lang="en-US" sz="2200" b="0" i="0" u="none" strike="noStrike" baseline="0" dirty="0" err="1" smtClean="0">
                          <a:solidFill>
                            <a:srgbClr val="000000"/>
                          </a:solidFill>
                          <a:latin typeface="ProSyl"/>
                        </a:rPr>
                        <a:t>WJNst</a:t>
                      </a:r>
                      <a:r>
                        <a:rPr lang="en-US" sz="2200" b="0" i="0" u="none" strike="noStrike" baseline="0" dirty="0" smtClean="0">
                          <a:solidFill>
                            <a:srgbClr val="000000"/>
                          </a:solidFill>
                          <a:latin typeface="ProSyl"/>
                        </a:rPr>
                        <a:t>]b3tbsqlt4 Gg]</a:t>
                      </a:r>
                      <a:r>
                        <a:rPr lang="en-US" sz="2200" b="0" i="0" u="none" strike="noStrike" baseline="0" dirty="0" err="1" smtClean="0">
                          <a:solidFill>
                            <a:srgbClr val="000000"/>
                          </a:solidFill>
                          <a:latin typeface="ProSyl"/>
                        </a:rPr>
                        <a:t>zi</a:t>
                      </a:r>
                      <a:r>
                        <a:rPr lang="en-US" sz="2200" b="0" i="0" u="none" strike="noStrike" baseline="0" dirty="0" smtClean="0">
                          <a:solidFill>
                            <a:srgbClr val="000000"/>
                          </a:solidFill>
                          <a:latin typeface="ProSyl"/>
                        </a:rPr>
                        <a:t> </a:t>
                      </a:r>
                      <a:r>
                        <a:rPr lang="en-US" sz="2200" b="0" baseline="0" dirty="0" smtClean="0">
                          <a:solidFill>
                            <a:schemeClr val="tx1"/>
                          </a:solidFill>
                          <a:latin typeface="Times New Roman" pitchFamily="18" charset="0"/>
                          <a:cs typeface="Times New Roman" pitchFamily="18" charset="0"/>
                        </a:rPr>
                        <a:t>50 m</a:t>
                      </a:r>
                      <a:r>
                        <a:rPr lang="en-US" sz="2200" b="0" baseline="30000" dirty="0" smtClean="0">
                          <a:solidFill>
                            <a:schemeClr val="tx1"/>
                          </a:solidFill>
                          <a:latin typeface="Times New Roman" pitchFamily="18" charset="0"/>
                          <a:cs typeface="Times New Roman" pitchFamily="18" charset="0"/>
                        </a:rPr>
                        <a:t>3</a:t>
                      </a:r>
                      <a:r>
                        <a:rPr lang="en-US" sz="2200" b="0" baseline="0" dirty="0" smtClean="0">
                          <a:solidFill>
                            <a:schemeClr val="tx1"/>
                          </a:solidFill>
                          <a:latin typeface="Times New Roman" pitchFamily="18" charset="0"/>
                          <a:cs typeface="Times New Roman" pitchFamily="18" charset="0"/>
                        </a:rPr>
                        <a:t> </a:t>
                      </a:r>
                      <a:r>
                        <a:rPr lang="en-US" sz="2200" b="0" i="0" u="none" strike="noStrike" baseline="0" dirty="0" err="1" smtClean="0">
                          <a:solidFill>
                            <a:srgbClr val="000000"/>
                          </a:solidFill>
                          <a:latin typeface="ProSyl"/>
                          <a:cs typeface="+mn-cs"/>
                        </a:rPr>
                        <a:t>cs</a:t>
                      </a:r>
                      <a:r>
                        <a:rPr lang="en-US" sz="2200" b="0" i="0" u="none" strike="noStrike" baseline="0" dirty="0" smtClean="0">
                          <a:solidFill>
                            <a:srgbClr val="000000"/>
                          </a:solidFill>
                          <a:latin typeface="ProSyl"/>
                        </a:rPr>
                        <a:t> b]m5 wm6 xgExo4H </a:t>
                      </a:r>
                      <a:endParaRPr lang="en-CA" sz="2400" b="0" dirty="0">
                        <a:solidFill>
                          <a:srgbClr val="315EDB"/>
                        </a:solidFill>
                      </a:endParaRPr>
                    </a:p>
                  </a:txBody>
                  <a:tcPr>
                    <a:noFill/>
                  </a:tcPr>
                </a:tc>
                <a:extLst>
                  <a:ext uri="{0D108BD9-81ED-4DB2-BD59-A6C34878D82A}">
                    <a16:rowId xmlns:a16="http://schemas.microsoft.com/office/drawing/2014/main" val="10000"/>
                  </a:ext>
                </a:extLst>
              </a:tr>
            </a:tbl>
          </a:graphicData>
        </a:graphic>
      </p:graphicFrame>
      <p:sp>
        <p:nvSpPr>
          <p:cNvPr id="11" name="Title 1"/>
          <p:cNvSpPr txBox="1">
            <a:spLocks/>
          </p:cNvSpPr>
          <p:nvPr/>
        </p:nvSpPr>
        <p:spPr>
          <a:xfrm>
            <a:off x="1043608" y="412059"/>
            <a:ext cx="6248400"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a:latin typeface="Times New Roman" pitchFamily="18" charset="0"/>
                <a:cs typeface="Times New Roman" pitchFamily="18" charset="0"/>
              </a:rPr>
              <a:t>Authorizations NWB may Issue</a:t>
            </a:r>
            <a:r>
              <a:rPr lang="en-US" sz="2800" b="1" dirty="0">
                <a:latin typeface="Times New Roman" pitchFamily="18" charset="0"/>
                <a:cs typeface="Times New Roman" pitchFamily="18" charset="0"/>
              </a:rPr>
              <a:t/>
            </a:r>
            <a:br>
              <a:rPr lang="en-US" sz="2800" b="1" dirty="0">
                <a:latin typeface="Times New Roman" pitchFamily="18" charset="0"/>
                <a:cs typeface="Times New Roman" pitchFamily="18" charset="0"/>
              </a:rPr>
            </a:br>
            <a:r>
              <a:rPr lang="iu-Cans-CA" sz="2800" b="1" dirty="0">
                <a:latin typeface="Times New Roman" pitchFamily="18" charset="0"/>
                <a:cs typeface="Times New Roman" pitchFamily="18" charset="0"/>
              </a:rPr>
              <a:t>ᐊᖏᕈᓐᓇᕐᑕᖏᑦ ᐃᒥᓕᕆᔨᒃᑯᑦ ᑐᓂᔪᓐᓇᕐᑕᖏᑦ</a:t>
            </a:r>
            <a:endParaRPr lang="en-US" sz="29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2110085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6</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3884306"/>
              </p:ext>
            </p:extLst>
          </p:nvPr>
        </p:nvGraphicFramePr>
        <p:xfrm>
          <a:off x="533400" y="1484784"/>
          <a:ext cx="8153400" cy="5181600"/>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4824536">
                <a:tc>
                  <a:txBody>
                    <a:bodyPr/>
                    <a:lstStyle/>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US" sz="2200" b="0" dirty="0">
                        <a:solidFill>
                          <a:schemeClr val="tx1"/>
                        </a:solidFill>
                        <a:latin typeface="Times New Roman" panose="02020603050405020304" pitchFamily="18" charset="0"/>
                        <a:cs typeface="Times New Roman" panose="02020603050405020304" pitchFamily="18" charset="0"/>
                      </a:endParaRPr>
                    </a:p>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2200" b="0" dirty="0">
                          <a:solidFill>
                            <a:schemeClr val="tx1"/>
                          </a:solidFill>
                          <a:latin typeface="Times New Roman" panose="02020603050405020304" pitchFamily="18" charset="0"/>
                          <a:cs typeface="Times New Roman" panose="02020603050405020304" pitchFamily="18" charset="0"/>
                        </a:rPr>
                        <a:t>Type “B” Water </a:t>
                      </a:r>
                      <a:r>
                        <a:rPr lang="en-US" sz="2200" b="0" dirty="0" err="1">
                          <a:solidFill>
                            <a:schemeClr val="tx1"/>
                          </a:solidFill>
                          <a:latin typeface="Times New Roman" panose="02020603050405020304" pitchFamily="18" charset="0"/>
                          <a:cs typeface="Times New Roman" panose="02020603050405020304" pitchFamily="18" charset="0"/>
                        </a:rPr>
                        <a:t>Licence</a:t>
                      </a:r>
                      <a:endParaRPr lang="en-US" sz="2200" b="0" dirty="0">
                        <a:solidFill>
                          <a:schemeClr val="tx1"/>
                        </a:solidFill>
                        <a:latin typeface="Times New Roman" panose="02020603050405020304" pitchFamily="18" charset="0"/>
                        <a:cs typeface="Times New Roman" panose="02020603050405020304" pitchFamily="18" charset="0"/>
                      </a:endParaRPr>
                    </a:p>
                    <a:p>
                      <a:pPr marL="457200" marR="0" lvl="1"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en-US" sz="2200" b="0" dirty="0">
                          <a:solidFill>
                            <a:schemeClr val="tx1"/>
                          </a:solidFill>
                          <a:latin typeface="Times New Roman" panose="02020603050405020304" pitchFamily="18" charset="0"/>
                          <a:cs typeface="Times New Roman" panose="02020603050405020304" pitchFamily="18" charset="0"/>
                        </a:rPr>
                        <a:t>(between</a:t>
                      </a:r>
                      <a:r>
                        <a:rPr lang="en-US" sz="2200" b="0" baseline="0" dirty="0">
                          <a:solidFill>
                            <a:schemeClr val="tx1"/>
                          </a:solidFill>
                          <a:latin typeface="Times New Roman" pitchFamily="18" charset="0"/>
                          <a:cs typeface="Times New Roman" pitchFamily="18" charset="0"/>
                        </a:rPr>
                        <a:t> 50 m</a:t>
                      </a:r>
                      <a:r>
                        <a:rPr lang="en-US" sz="2200" b="0" baseline="30000" dirty="0">
                          <a:solidFill>
                            <a:schemeClr val="tx1"/>
                          </a:solidFill>
                          <a:latin typeface="Times New Roman" pitchFamily="18" charset="0"/>
                          <a:cs typeface="Times New Roman" pitchFamily="18" charset="0"/>
                        </a:rPr>
                        <a:t>3</a:t>
                      </a:r>
                      <a:r>
                        <a:rPr lang="en-US" sz="2200" b="0" baseline="0" dirty="0">
                          <a:solidFill>
                            <a:schemeClr val="tx1"/>
                          </a:solidFill>
                          <a:latin typeface="Times New Roman" pitchFamily="18" charset="0"/>
                          <a:cs typeface="Times New Roman" pitchFamily="18" charset="0"/>
                        </a:rPr>
                        <a:t> and 299 m</a:t>
                      </a:r>
                      <a:r>
                        <a:rPr lang="en-US" sz="2200" b="0" baseline="30000" dirty="0">
                          <a:solidFill>
                            <a:schemeClr val="tx1"/>
                          </a:solidFill>
                          <a:latin typeface="Times New Roman" pitchFamily="18" charset="0"/>
                          <a:cs typeface="Times New Roman" pitchFamily="18" charset="0"/>
                        </a:rPr>
                        <a:t>3</a:t>
                      </a:r>
                      <a:r>
                        <a:rPr lang="en-US" sz="2200" b="0" baseline="0" dirty="0">
                          <a:solidFill>
                            <a:schemeClr val="tx1"/>
                          </a:solidFill>
                          <a:latin typeface="Times New Roman" pitchFamily="18" charset="0"/>
                          <a:cs typeface="Times New Roman" pitchFamily="18" charset="0"/>
                        </a:rPr>
                        <a:t> per day water required)</a:t>
                      </a:r>
                    </a:p>
                    <a:p>
                      <a:pPr marL="457200" marR="0" lvl="1"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sz="2400" b="0" dirty="0">
                        <a:solidFill>
                          <a:schemeClr val="tx1"/>
                        </a:solidFill>
                      </a:endParaRPr>
                    </a:p>
                    <a:p>
                      <a:pPr marL="800100" lvl="1" indent="-342900" algn="l">
                        <a:buFont typeface="Courier New" panose="02070309020205020404" pitchFamily="49" charset="0"/>
                        <a:buChar char="o"/>
                      </a:pPr>
                      <a:r>
                        <a:rPr lang="en-US" sz="2200" b="0" dirty="0">
                          <a:solidFill>
                            <a:schemeClr val="tx1"/>
                          </a:solidFill>
                          <a:latin typeface="Times New Roman" panose="02020603050405020304" pitchFamily="18" charset="0"/>
                          <a:cs typeface="Times New Roman" panose="02020603050405020304" pitchFamily="18" charset="0"/>
                        </a:rPr>
                        <a:t>Type  “A”  Water </a:t>
                      </a:r>
                      <a:r>
                        <a:rPr lang="en-US" sz="2200" b="0" dirty="0" err="1">
                          <a:solidFill>
                            <a:schemeClr val="tx1"/>
                          </a:solidFill>
                          <a:latin typeface="Times New Roman" panose="02020603050405020304" pitchFamily="18" charset="0"/>
                          <a:cs typeface="Times New Roman" panose="02020603050405020304" pitchFamily="18" charset="0"/>
                        </a:rPr>
                        <a:t>Licence</a:t>
                      </a:r>
                      <a:endParaRPr lang="en-US" sz="2200" b="0" dirty="0">
                        <a:solidFill>
                          <a:schemeClr val="tx1"/>
                        </a:solidFill>
                        <a:latin typeface="Times New Roman" panose="02020603050405020304" pitchFamily="18" charset="0"/>
                        <a:cs typeface="Times New Roman" panose="02020603050405020304" pitchFamily="18" charset="0"/>
                      </a:endParaRPr>
                    </a:p>
                    <a:p>
                      <a:pPr marL="457200" marR="0" lvl="1"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kumimoji="0" lang="en-US" sz="2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(300 m</a:t>
                      </a:r>
                      <a:r>
                        <a:rPr kumimoji="0" lang="en-US" sz="2200" b="0" i="0" u="none" strike="noStrike" kern="1200" cap="none" spc="0" normalizeH="0" baseline="30000" noProof="0" dirty="0">
                          <a:ln>
                            <a:noFill/>
                          </a:ln>
                          <a:solidFill>
                            <a:schemeClr val="tx1"/>
                          </a:solidFill>
                          <a:effectLst/>
                          <a:uLnTx/>
                          <a:uFillTx/>
                          <a:latin typeface="Times New Roman" pitchFamily="18" charset="0"/>
                          <a:ea typeface="+mn-ea"/>
                          <a:cs typeface="Times New Roman" pitchFamily="18" charset="0"/>
                        </a:rPr>
                        <a:t>3</a:t>
                      </a:r>
                      <a:r>
                        <a:rPr kumimoji="0" lang="en-US" sz="2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or more per day water required)</a:t>
                      </a:r>
                    </a:p>
                    <a:p>
                      <a:pPr marL="457200" marR="0" lvl="1"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kumimoji="0" lang="en-CA" sz="2400" b="0" i="0" u="none" strike="noStrike" kern="1200" cap="none" spc="0" normalizeH="0" baseline="0" noProof="0" dirty="0">
                        <a:ln>
                          <a:noFill/>
                        </a:ln>
                        <a:solidFill>
                          <a:schemeClr val="tx1"/>
                        </a:solidFill>
                        <a:effectLst/>
                        <a:uLnTx/>
                        <a:uFillTx/>
                        <a:latin typeface="+mn-lt"/>
                        <a:ea typeface="+mn-ea"/>
                        <a:cs typeface="+mn-cs"/>
                      </a:endParaRPr>
                    </a:p>
                    <a:p>
                      <a:pPr marL="342900" indent="-342900" algn="l">
                        <a:buFont typeface="Wingdings" pitchFamily="2" charset="2"/>
                        <a:buChar char="Ø"/>
                        <a:tabLst>
                          <a:tab pos="898525" algn="l"/>
                        </a:tabLst>
                      </a:pPr>
                      <a:r>
                        <a:rPr lang="en-US" sz="2200" b="0" dirty="0">
                          <a:solidFill>
                            <a:schemeClr val="tx1"/>
                          </a:solidFill>
                          <a:latin typeface="Times New Roman" panose="02020603050405020304" pitchFamily="18" charset="0"/>
                          <a:cs typeface="Times New Roman" panose="02020603050405020304" pitchFamily="18" charset="0"/>
                        </a:rPr>
                        <a:t>This week’s Public Hearing is for a Type “A” water </a:t>
                      </a:r>
                      <a:r>
                        <a:rPr lang="en-US" sz="2200" b="0" dirty="0" err="1">
                          <a:solidFill>
                            <a:schemeClr val="tx1"/>
                          </a:solidFill>
                          <a:latin typeface="Times New Roman" panose="02020603050405020304" pitchFamily="18" charset="0"/>
                          <a:cs typeface="Times New Roman" panose="02020603050405020304" pitchFamily="18" charset="0"/>
                        </a:rPr>
                        <a:t>licence</a:t>
                      </a:r>
                      <a:r>
                        <a:rPr lang="en-US" sz="2200" b="0" dirty="0">
                          <a:solidFill>
                            <a:schemeClr val="tx1"/>
                          </a:solidFill>
                          <a:latin typeface="Times New Roman" panose="02020603050405020304" pitchFamily="18" charset="0"/>
                          <a:cs typeface="Times New Roman" panose="02020603050405020304" pitchFamily="18" charset="0"/>
                        </a:rPr>
                        <a:t> application based</a:t>
                      </a:r>
                      <a:r>
                        <a:rPr lang="en-US" sz="2200" b="0" baseline="0" dirty="0">
                          <a:solidFill>
                            <a:schemeClr val="tx1"/>
                          </a:solidFill>
                          <a:latin typeface="Times New Roman" panose="02020603050405020304" pitchFamily="18" charset="0"/>
                          <a:cs typeface="Times New Roman" panose="02020603050405020304" pitchFamily="18" charset="0"/>
                        </a:rPr>
                        <a:t> on criteria set out in Schedules 2 and 3 of the </a:t>
                      </a:r>
                      <a:r>
                        <a:rPr lang="en-US" sz="2200" b="0" i="1" baseline="0" dirty="0">
                          <a:solidFill>
                            <a:schemeClr val="tx1"/>
                          </a:solidFill>
                          <a:latin typeface="Times New Roman" panose="02020603050405020304" pitchFamily="18" charset="0"/>
                          <a:cs typeface="Times New Roman" panose="02020603050405020304" pitchFamily="18" charset="0"/>
                        </a:rPr>
                        <a:t>Regulations</a:t>
                      </a:r>
                      <a:r>
                        <a:rPr lang="en-US" sz="2200" b="0" dirty="0">
                          <a:solidFill>
                            <a:schemeClr val="tx1"/>
                          </a:solidFill>
                          <a:latin typeface="Times New Roman" panose="02020603050405020304" pitchFamily="18" charset="0"/>
                          <a:cs typeface="Times New Roman" panose="02020603050405020304" pitchFamily="18" charset="0"/>
                        </a:rPr>
                        <a:t>. </a:t>
                      </a:r>
                      <a:endParaRPr lang="en-CA" sz="2400" b="0" dirty="0">
                        <a:solidFill>
                          <a:schemeClr val="tx1"/>
                        </a:solidFill>
                      </a:endParaRPr>
                    </a:p>
                  </a:txBody>
                  <a:tcPr>
                    <a:noFill/>
                  </a:tcPr>
                </a:tc>
                <a:tc>
                  <a:txBody>
                    <a:bodyPr/>
                    <a:lstStyle/>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US" sz="2200" b="0" dirty="0">
                        <a:solidFill>
                          <a:schemeClr val="tx1"/>
                        </a:solidFill>
                        <a:cs typeface="Times New Roman" pitchFamily="18" charset="0"/>
                      </a:endParaRP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2000" b="0" i="0" u="none" strike="noStrike" baseline="0" dirty="0" smtClean="0">
                          <a:solidFill>
                            <a:srgbClr val="000000"/>
                          </a:solidFill>
                          <a:latin typeface="ProSyl"/>
                        </a:rPr>
                        <a:t>ckE5]</a:t>
                      </a:r>
                      <a:r>
                        <a:rPr lang="en-US" sz="2000" b="0" i="0" u="none" strike="noStrike" baseline="0" dirty="0" err="1" smtClean="0">
                          <a:solidFill>
                            <a:srgbClr val="000000"/>
                          </a:solidFill>
                          <a:latin typeface="ProSyl"/>
                        </a:rPr>
                        <a:t>giz</a:t>
                      </a:r>
                      <a:r>
                        <a:rPr lang="en-US" sz="2000" b="0" i="0" u="none" strike="noStrike" baseline="0" dirty="0" smtClean="0">
                          <a:solidFill>
                            <a:srgbClr val="000000"/>
                          </a:solidFill>
                          <a:latin typeface="ProSyl"/>
                        </a:rPr>
                        <a:t> </a:t>
                      </a:r>
                      <a:r>
                        <a:rPr lang="en-US" sz="2000" b="0" dirty="0" smtClean="0">
                          <a:solidFill>
                            <a:schemeClr val="tx1"/>
                          </a:solidFill>
                          <a:latin typeface="Times New Roman" pitchFamily="18" charset="0"/>
                          <a:cs typeface="Times New Roman" pitchFamily="18" charset="0"/>
                        </a:rPr>
                        <a:t>“B”</a:t>
                      </a:r>
                      <a:r>
                        <a:rPr lang="en-US" sz="2000" b="0" i="0" u="none" strike="noStrike" baseline="0" dirty="0" smtClean="0">
                          <a:solidFill>
                            <a:srgbClr val="000000"/>
                          </a:solidFill>
                          <a:latin typeface="ProSyl"/>
                        </a:rPr>
                        <a:t> wm3j5 WJNst4 </a:t>
                      </a:r>
                      <a:r>
                        <a:rPr lang="en-US" sz="2000" b="0" i="0" u="none" strike="noStrike" baseline="0" dirty="0" err="1" smtClean="0">
                          <a:solidFill>
                            <a:srgbClr val="000000"/>
                          </a:solidFill>
                          <a:latin typeface="ProSyl"/>
                        </a:rPr>
                        <a:t>Gxfzi</a:t>
                      </a:r>
                      <a:r>
                        <a:rPr lang="en-US" sz="2000" b="0" i="0" u="none" strike="noStrike" baseline="0" dirty="0" smtClean="0">
                          <a:solidFill>
                            <a:srgbClr val="000000"/>
                          </a:solidFill>
                          <a:latin typeface="ProSyl"/>
                        </a:rPr>
                        <a:t> </a:t>
                      </a:r>
                      <a:r>
                        <a:rPr lang="en-US" sz="2000" b="0" baseline="0" dirty="0" smtClean="0">
                          <a:solidFill>
                            <a:schemeClr val="tx1"/>
                          </a:solidFill>
                          <a:latin typeface="Times New Roman" pitchFamily="18" charset="0"/>
                          <a:cs typeface="Times New Roman" pitchFamily="18" charset="0"/>
                        </a:rPr>
                        <a:t>50 m</a:t>
                      </a:r>
                      <a:r>
                        <a:rPr lang="en-US" sz="2000" b="0" baseline="30000" dirty="0" smtClean="0">
                          <a:solidFill>
                            <a:schemeClr val="tx1"/>
                          </a:solidFill>
                          <a:latin typeface="Times New Roman" pitchFamily="18" charset="0"/>
                          <a:cs typeface="Times New Roman" pitchFamily="18" charset="0"/>
                        </a:rPr>
                        <a:t>3</a:t>
                      </a:r>
                      <a:r>
                        <a:rPr lang="en-US" sz="2000" b="0" baseline="0" dirty="0" smtClean="0">
                          <a:solidFill>
                            <a:schemeClr val="tx1"/>
                          </a:solidFill>
                          <a:latin typeface="Times New Roman" pitchFamily="18" charset="0"/>
                          <a:cs typeface="Times New Roman" pitchFamily="18" charset="0"/>
                        </a:rPr>
                        <a:t> </a:t>
                      </a:r>
                      <a:r>
                        <a:rPr lang="en-US" sz="2000" b="0" baseline="0" dirty="0" smtClean="0">
                          <a:solidFill>
                            <a:schemeClr val="tx1"/>
                          </a:solidFill>
                          <a:latin typeface="ProSyl" panose="020B0500000000000000" pitchFamily="34" charset="0"/>
                          <a:cs typeface="Times New Roman" pitchFamily="18" charset="0"/>
                        </a:rPr>
                        <a:t>x7ml</a:t>
                      </a:r>
                      <a:r>
                        <a:rPr lang="en-US" sz="2000" b="0" baseline="0" dirty="0" smtClean="0">
                          <a:solidFill>
                            <a:schemeClr val="tx1"/>
                          </a:solidFill>
                          <a:latin typeface="Times New Roman" pitchFamily="18" charset="0"/>
                          <a:cs typeface="Times New Roman" pitchFamily="18" charset="0"/>
                        </a:rPr>
                        <a:t> 299 m</a:t>
                      </a:r>
                      <a:r>
                        <a:rPr lang="en-US" sz="2000" b="0" baseline="30000" dirty="0" smtClean="0">
                          <a:solidFill>
                            <a:schemeClr val="tx1"/>
                          </a:solidFill>
                          <a:latin typeface="Times New Roman" pitchFamily="18" charset="0"/>
                          <a:cs typeface="Times New Roman" pitchFamily="18" charset="0"/>
                        </a:rPr>
                        <a:t>3</a:t>
                      </a:r>
                      <a:r>
                        <a:rPr lang="en-US" sz="2000" b="0" baseline="0" dirty="0" smtClean="0">
                          <a:solidFill>
                            <a:schemeClr val="tx1"/>
                          </a:solidFill>
                          <a:latin typeface="Times New Roman" pitchFamily="18" charset="0"/>
                          <a:cs typeface="Times New Roman" pitchFamily="18" charset="0"/>
                        </a:rPr>
                        <a:t> </a:t>
                      </a:r>
                      <a:r>
                        <a:rPr lang="en-US" sz="2000" b="0" baseline="0" dirty="0" err="1" smtClean="0">
                          <a:solidFill>
                            <a:schemeClr val="tx1"/>
                          </a:solidFill>
                          <a:latin typeface="ProSyl" panose="020B0500000000000000" pitchFamily="34" charset="0"/>
                          <a:cs typeface="Times New Roman" pitchFamily="18" charset="0"/>
                        </a:rPr>
                        <a:t>cs</a:t>
                      </a:r>
                      <a:r>
                        <a:rPr lang="en-US" sz="2000" b="0" baseline="0" dirty="0" smtClean="0">
                          <a:solidFill>
                            <a:schemeClr val="tx1"/>
                          </a:solidFill>
                          <a:latin typeface="ProSyl" panose="020B0500000000000000" pitchFamily="34" charset="0"/>
                          <a:cs typeface="Times New Roman" pitchFamily="18" charset="0"/>
                        </a:rPr>
                        <a:t> b]m5 wm6 W/Exc6izH</a:t>
                      </a:r>
                    </a:p>
                    <a:p>
                      <a:pPr marL="457200" marR="0" lvl="1"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sz="1200" b="0" dirty="0">
                        <a:solidFill>
                          <a:schemeClr val="tx1"/>
                        </a:solidFill>
                      </a:endParaRPr>
                    </a:p>
                    <a:p>
                      <a:pPr marL="342900" indent="-342900">
                        <a:buFont typeface="Courier New" panose="02070309020205020404" pitchFamily="49" charset="0"/>
                        <a:buChar char="o"/>
                      </a:pPr>
                      <a:r>
                        <a:rPr lang="en-US" sz="2000" b="0" i="0" u="none" strike="noStrike" baseline="0" dirty="0" smtClean="0">
                          <a:solidFill>
                            <a:srgbClr val="000000"/>
                          </a:solidFill>
                          <a:latin typeface="ProSyl"/>
                        </a:rPr>
                        <a:t>ckE5]</a:t>
                      </a:r>
                      <a:r>
                        <a:rPr lang="en-US" sz="2000" b="0" i="0" u="none" strike="noStrike" baseline="0" dirty="0" err="1" smtClean="0">
                          <a:solidFill>
                            <a:srgbClr val="000000"/>
                          </a:solidFill>
                          <a:latin typeface="ProSyl"/>
                        </a:rPr>
                        <a:t>giz</a:t>
                      </a:r>
                      <a:r>
                        <a:rPr lang="en-US" sz="2000" b="0" dirty="0" smtClean="0">
                          <a:solidFill>
                            <a:schemeClr val="tx1"/>
                          </a:solidFill>
                          <a:latin typeface="Times New Roman" panose="02020603050405020304" pitchFamily="18" charset="0"/>
                          <a:cs typeface="Times New Roman" panose="02020603050405020304" pitchFamily="18" charset="0"/>
                        </a:rPr>
                        <a:t>  “A” </a:t>
                      </a:r>
                      <a:r>
                        <a:rPr lang="en-US" sz="2000" b="0" i="0" u="none" strike="noStrike" baseline="0" dirty="0" smtClean="0">
                          <a:solidFill>
                            <a:srgbClr val="000000"/>
                          </a:solidFill>
                          <a:latin typeface="ProSyl"/>
                        </a:rPr>
                        <a:t>wm3j5 WJNst4 </a:t>
                      </a:r>
                      <a:r>
                        <a:rPr lang="en-US" sz="2000" b="0" i="0" u="none" strike="noStrike" baseline="0" dirty="0" err="1" smtClean="0">
                          <a:solidFill>
                            <a:srgbClr val="000000"/>
                          </a:solidFill>
                          <a:latin typeface="ProSyl"/>
                        </a:rPr>
                        <a:t>Gsz</a:t>
                      </a:r>
                      <a:r>
                        <a:rPr lang="en-US" sz="2000" b="0" i="0" u="none" strike="noStrike" baseline="0" dirty="0" smtClean="0">
                          <a:solidFill>
                            <a:srgbClr val="000000"/>
                          </a:solidFill>
                          <a:latin typeface="ProSyl"/>
                        </a:rPr>
                        <a:t>]bi </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300 m</a:t>
                      </a:r>
                      <a:r>
                        <a:rPr kumimoji="0" lang="en-US" sz="2000" b="0" i="0" u="none" strike="noStrike" kern="1200" cap="none" spc="0" normalizeH="0" baseline="30000" noProof="0" dirty="0" smtClean="0">
                          <a:ln>
                            <a:noFill/>
                          </a:ln>
                          <a:solidFill>
                            <a:schemeClr val="tx1"/>
                          </a:solidFill>
                          <a:effectLst/>
                          <a:uLnTx/>
                          <a:uFillTx/>
                          <a:latin typeface="Times New Roman" pitchFamily="18" charset="0"/>
                          <a:ea typeface="+mn-ea"/>
                          <a:cs typeface="Times New Roman" pitchFamily="18" charset="0"/>
                        </a:rPr>
                        <a:t>3</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lang="en-US" sz="2000" b="0" baseline="0" dirty="0" err="1" smtClean="0">
                          <a:solidFill>
                            <a:schemeClr val="tx1"/>
                          </a:solidFill>
                          <a:latin typeface="ProSyl" panose="020B0500000000000000" pitchFamily="34" charset="0"/>
                          <a:cs typeface="Times New Roman" pitchFamily="18" charset="0"/>
                        </a:rPr>
                        <a:t>cs</a:t>
                      </a:r>
                      <a:r>
                        <a:rPr lang="en-US" sz="2000" b="0" baseline="0" dirty="0" smtClean="0">
                          <a:solidFill>
                            <a:schemeClr val="tx1"/>
                          </a:solidFill>
                          <a:latin typeface="ProSyl" panose="020B0500000000000000" pitchFamily="34" charset="0"/>
                          <a:cs typeface="Times New Roman" pitchFamily="18" charset="0"/>
                        </a:rPr>
                        <a:t> b]m5 wm6 W/Exc6izH</a:t>
                      </a:r>
                      <a:endParaRPr kumimoji="0" lang="iu-Cans-CA"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0" indent="0">
                        <a:buFont typeface="Courier New" panose="02070309020205020404" pitchFamily="49" charset="0"/>
                        <a:buNone/>
                      </a:pPr>
                      <a:endParaRPr lang="en-US" sz="2000" b="0" i="0" u="none" strike="noStrike" baseline="0" dirty="0">
                        <a:solidFill>
                          <a:srgbClr val="000000"/>
                        </a:solidFill>
                        <a:latin typeface="ProSyl"/>
                      </a:endParaRPr>
                    </a:p>
                    <a:p>
                      <a:pPr marL="285750" indent="-285750">
                        <a:buFont typeface="Wingdings" panose="05000000000000000000" pitchFamily="2" charset="2"/>
                        <a:buChar char="Ø"/>
                      </a:pPr>
                      <a:r>
                        <a:rPr lang="iu-Cans-CA" sz="2000" b="0" dirty="0" smtClean="0">
                          <a:solidFill>
                            <a:schemeClr val="tx1"/>
                          </a:solidFill>
                          <a:latin typeface="ProSyl" pitchFamily="34" charset="0"/>
                          <a:cs typeface="Times New Roman" pitchFamily="18" charset="0"/>
                        </a:rPr>
                        <a:t>ᑕᒪᑐᒪᓂ ᐱᓇᓱᐊᕈᓯᕐᒥ ᑭᓇᒃᑯᑐᐃᓐᓇᕐᓂᒃ ᓈᓚᒃᑎᑦᑎᑎᓪᓗᑕ ᐃᒪᐃᑦᑦᑐᒥ </a:t>
                      </a:r>
                      <a:r>
                        <a:rPr lang="en-US" sz="2000" b="0" i="0" u="none" strike="noStrike" baseline="0" dirty="0" smtClean="0">
                          <a:solidFill>
                            <a:srgbClr val="000000"/>
                          </a:solidFill>
                          <a:latin typeface="+mn-lt"/>
                        </a:rPr>
                        <a:t>“A” </a:t>
                      </a:r>
                      <a:r>
                        <a:rPr lang="iu-Cans-CA" sz="2000" b="0" i="0" u="none" strike="noStrike" baseline="0" dirty="0" smtClean="0">
                          <a:solidFill>
                            <a:srgbClr val="000000"/>
                          </a:solidFill>
                          <a:latin typeface="+mn-lt"/>
                        </a:rPr>
                        <a:t>ᐃᒥᕐᒧᑦ ᐱᔪᓐᓇᐅᑎᒥᒃ ᐱᓇᓱᒃᑐᑦ ᒪᓕᒃᓗᒍ ᐊᑐᕆᐊᖃᑕᖏᑦ ᐋᕿᒃᓯᒪᔪᑦ ᑎᑎᕋᕐᓯᒪᔪᓂ 2 ᐊᒻᒪᓗ 3 ᓕᒐᕐᓂ. </a:t>
                      </a:r>
                      <a:r>
                        <a:rPr lang="en-US" sz="2000" b="0" i="0" u="none" strike="noStrike" baseline="0" dirty="0" smtClean="0">
                          <a:solidFill>
                            <a:srgbClr val="000000"/>
                          </a:solidFill>
                          <a:latin typeface="ProSyl"/>
                        </a:rPr>
                        <a:t>. </a:t>
                      </a:r>
                      <a:r>
                        <a:rPr lang="en-US" sz="1800" b="0" i="0" u="none" strike="noStrike" baseline="0" dirty="0">
                          <a:solidFill>
                            <a:srgbClr val="000000"/>
                          </a:solidFill>
                          <a:latin typeface="ProSyl"/>
                        </a:rPr>
                        <a:t>	</a:t>
                      </a: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1043372" y="476672"/>
            <a:ext cx="7133456" cy="1144733"/>
          </a:xfrm>
          <a:prstGeom prst="rect">
            <a:avLst/>
          </a:prstGeom>
          <a:noFill/>
        </p:spPr>
        <p:txBody>
          <a:bodyPr vert="horz" lIns="0" rIns="0" bIns="0" anchor="b">
            <a:normAutofit fontScale="92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solidFill>
                  <a:schemeClr val="bg1"/>
                </a:solidFill>
                <a:latin typeface="Times New Roman" pitchFamily="18" charset="0"/>
                <a:cs typeface="Times New Roman" pitchFamily="18" charset="0"/>
              </a:rPr>
              <a:t> </a:t>
            </a:r>
            <a:r>
              <a:rPr lang="en-US" sz="2900" b="1" dirty="0">
                <a:latin typeface="Times New Roman" pitchFamily="18" charset="0"/>
                <a:cs typeface="Times New Roman" pitchFamily="18" charset="0"/>
              </a:rPr>
              <a:t>Authorizations NWB May Issue Cont.</a:t>
            </a:r>
            <a:br>
              <a:rPr lang="en-US" sz="2900" b="1" dirty="0">
                <a:latin typeface="Times New Roman" pitchFamily="18" charset="0"/>
                <a:cs typeface="Times New Roman" pitchFamily="18" charset="0"/>
              </a:rPr>
            </a:br>
            <a:r>
              <a:rPr lang="iu-Cans-CA" sz="2800" b="1" dirty="0">
                <a:latin typeface="Times New Roman" pitchFamily="18" charset="0"/>
                <a:cs typeface="Times New Roman" pitchFamily="18" charset="0"/>
              </a:rPr>
              <a:t>ᐊᖏᕈᓐᓇᕐᑕᖏᑦ ᐃᒥᓕᕆᔨᒃᑯᑦ ᑐᓂᔪᓐᓇᕐᑕᖏᑦ ᑲᔪᓯᔪᖅ</a:t>
            </a:r>
            <a:endParaRPr lang="en-US" sz="29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3135579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7</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885748817"/>
              </p:ext>
            </p:extLst>
          </p:nvPr>
        </p:nvGraphicFramePr>
        <p:xfrm>
          <a:off x="323528" y="1544156"/>
          <a:ext cx="8640960" cy="5273040"/>
        </p:xfrm>
        <a:graphic>
          <a:graphicData uri="http://schemas.openxmlformats.org/drawingml/2006/table">
            <a:tbl>
              <a:tblPr firstRow="1" bandRow="1">
                <a:tableStyleId>{5C22544A-7EE6-4342-B048-85BDC9FD1C3A}</a:tableStyleId>
              </a:tblPr>
              <a:tblGrid>
                <a:gridCol w="4248472">
                  <a:extLst>
                    <a:ext uri="{9D8B030D-6E8A-4147-A177-3AD203B41FA5}">
                      <a16:colId xmlns:a16="http://schemas.microsoft.com/office/drawing/2014/main" val="20000"/>
                    </a:ext>
                  </a:extLst>
                </a:gridCol>
                <a:gridCol w="4392488">
                  <a:extLst>
                    <a:ext uri="{9D8B030D-6E8A-4147-A177-3AD203B41FA5}">
                      <a16:colId xmlns:a16="http://schemas.microsoft.com/office/drawing/2014/main" val="20001"/>
                    </a:ext>
                  </a:extLst>
                </a:gridCol>
              </a:tblGrid>
              <a:tr h="4909180">
                <a:tc>
                  <a:txBody>
                    <a:bodyPr/>
                    <a:lstStyle/>
                    <a:p>
                      <a:r>
                        <a:rPr kumimoji="0" lang="en-CA" sz="2000" b="1" i="0" kern="1200" dirty="0" smtClean="0">
                          <a:solidFill>
                            <a:schemeClr val="tx1"/>
                          </a:solidFill>
                          <a:effectLst/>
                          <a:latin typeface="Times New Roman" panose="02020603050405020304" pitchFamily="18" charset="0"/>
                          <a:ea typeface="+mn-ea"/>
                          <a:cs typeface="Times New Roman" panose="02020603050405020304" pitchFamily="18" charset="0"/>
                        </a:rPr>
                        <a:t>It should be noted that</a:t>
                      </a:r>
                      <a:endParaRPr kumimoji="0" lang="en-CA" sz="2000" b="0" i="0" kern="1200" dirty="0" smtClean="0">
                        <a:solidFill>
                          <a:schemeClr val="tx1"/>
                        </a:solidFill>
                        <a:effectLst/>
                        <a:latin typeface="Times New Roman" panose="02020603050405020304" pitchFamily="18" charset="0"/>
                        <a:ea typeface="+mn-ea"/>
                        <a:cs typeface="Times New Roman" panose="02020603050405020304" pitchFamily="18" charset="0"/>
                      </a:endParaRPr>
                    </a:p>
                    <a:p>
                      <a:r>
                        <a:rPr kumimoji="0" lang="en-CA" sz="2000" b="0" i="0" kern="1200" dirty="0" smtClean="0">
                          <a:solidFill>
                            <a:schemeClr val="tx1"/>
                          </a:solidFill>
                          <a:effectLst/>
                          <a:latin typeface="Times New Roman" panose="02020603050405020304" pitchFamily="18" charset="0"/>
                          <a:ea typeface="+mn-ea"/>
                          <a:cs typeface="Times New Roman" panose="02020603050405020304" pitchFamily="18" charset="0"/>
                        </a:rPr>
                        <a:t>The Amendment Application under review by NWB is for:  Alteration to current TDS limits associated with the discharge of surface contact water to freshwater (</a:t>
                      </a:r>
                      <a:r>
                        <a:rPr kumimoji="0" lang="en-CA" sz="2000" b="0" i="0" kern="1200" dirty="0" err="1" smtClean="0">
                          <a:solidFill>
                            <a:schemeClr val="tx1"/>
                          </a:solidFill>
                          <a:effectLst/>
                          <a:latin typeface="Times New Roman" panose="02020603050405020304" pitchFamily="18" charset="0"/>
                          <a:ea typeface="+mn-ea"/>
                          <a:cs typeface="Times New Roman" panose="02020603050405020304" pitchFamily="18" charset="0"/>
                        </a:rPr>
                        <a:t>Meliadine</a:t>
                      </a:r>
                      <a:r>
                        <a:rPr kumimoji="0" lang="en-CA" sz="2000" b="0" i="0" kern="1200" dirty="0" smtClean="0">
                          <a:solidFill>
                            <a:schemeClr val="tx1"/>
                          </a:solidFill>
                          <a:effectLst/>
                          <a:latin typeface="Times New Roman" panose="02020603050405020304" pitchFamily="18" charset="0"/>
                          <a:ea typeface="+mn-ea"/>
                          <a:cs typeface="Times New Roman" panose="02020603050405020304" pitchFamily="18" charset="0"/>
                        </a:rPr>
                        <a:t> Lake) within the Licence 2AM-MEL1631; </a:t>
                      </a:r>
                      <a:br>
                        <a:rPr kumimoji="0" lang="en-CA" sz="2000" b="0" i="0" kern="1200" dirty="0" smtClean="0">
                          <a:solidFill>
                            <a:schemeClr val="tx1"/>
                          </a:solidFill>
                          <a:effectLst/>
                          <a:latin typeface="Times New Roman" panose="02020603050405020304" pitchFamily="18" charset="0"/>
                          <a:ea typeface="+mn-ea"/>
                          <a:cs typeface="Times New Roman" panose="02020603050405020304" pitchFamily="18" charset="0"/>
                        </a:rPr>
                      </a:br>
                      <a:r>
                        <a:rPr kumimoji="0" lang="en-CA" sz="2000" b="0" i="0" kern="1200" dirty="0" smtClean="0">
                          <a:solidFill>
                            <a:schemeClr val="tx1"/>
                          </a:solidFill>
                          <a:effectLst/>
                          <a:latin typeface="Times New Roman" panose="02020603050405020304" pitchFamily="18" charset="0"/>
                          <a:ea typeface="+mn-ea"/>
                          <a:cs typeface="Times New Roman" panose="02020603050405020304" pitchFamily="18" charset="0"/>
                        </a:rPr>
                        <a:t/>
                      </a:r>
                      <a:br>
                        <a:rPr kumimoji="0" lang="en-CA" sz="2000" b="0" i="0" kern="1200" dirty="0" smtClean="0">
                          <a:solidFill>
                            <a:schemeClr val="tx1"/>
                          </a:solidFill>
                          <a:effectLst/>
                          <a:latin typeface="Times New Roman" panose="02020603050405020304" pitchFamily="18" charset="0"/>
                          <a:ea typeface="+mn-ea"/>
                          <a:cs typeface="Times New Roman" panose="02020603050405020304" pitchFamily="18" charset="0"/>
                        </a:rPr>
                      </a:br>
                      <a:r>
                        <a:rPr kumimoji="0" lang="en-CA" sz="2000" b="1" i="0" kern="1200" dirty="0" smtClean="0">
                          <a:solidFill>
                            <a:schemeClr val="tx1"/>
                          </a:solidFill>
                          <a:effectLst/>
                          <a:latin typeface="Times New Roman" panose="02020603050405020304" pitchFamily="18" charset="0"/>
                          <a:ea typeface="+mn-ea"/>
                          <a:cs typeface="Times New Roman" panose="02020603050405020304" pitchFamily="18" charset="0"/>
                        </a:rPr>
                        <a:t>and is NOT related to </a:t>
                      </a:r>
                      <a:r>
                        <a:rPr kumimoji="0" lang="en-CA" sz="2000" b="0" i="0" kern="1200" dirty="0" smtClean="0">
                          <a:solidFill>
                            <a:schemeClr val="tx1"/>
                          </a:solidFill>
                          <a:effectLst/>
                          <a:latin typeface="Times New Roman" panose="02020603050405020304" pitchFamily="18" charset="0"/>
                          <a:ea typeface="+mn-ea"/>
                          <a:cs typeface="Times New Roman" panose="02020603050405020304" pitchFamily="18" charset="0"/>
                        </a:rPr>
                        <a:t/>
                      </a:r>
                      <a:br>
                        <a:rPr kumimoji="0" lang="en-CA" sz="2000" b="0" i="0" kern="1200" dirty="0" smtClean="0">
                          <a:solidFill>
                            <a:schemeClr val="tx1"/>
                          </a:solidFill>
                          <a:effectLst/>
                          <a:latin typeface="Times New Roman" panose="02020603050405020304" pitchFamily="18" charset="0"/>
                          <a:ea typeface="+mn-ea"/>
                          <a:cs typeface="Times New Roman" panose="02020603050405020304" pitchFamily="18" charset="0"/>
                        </a:rPr>
                      </a:br>
                      <a:r>
                        <a:rPr kumimoji="0" lang="en-CA" sz="2000" b="0" i="0" kern="1200" dirty="0" smtClean="0">
                          <a:solidFill>
                            <a:schemeClr val="tx1"/>
                          </a:solidFill>
                          <a:effectLst/>
                          <a:latin typeface="Times New Roman" panose="02020603050405020304" pitchFamily="18" charset="0"/>
                          <a:ea typeface="+mn-ea"/>
                          <a:cs typeface="Times New Roman" panose="02020603050405020304" pitchFamily="18" charset="0"/>
                        </a:rPr>
                        <a:t>the Project proposal currently before the Nunavut Impact Review Board (NIRB) for discharge of saline water to marine environment (Melvin Bay) via waterline as the NWB has no jurisdiction over this activity (marine environment).</a:t>
                      </a:r>
                    </a:p>
                    <a:p>
                      <a:pPr marL="342900" lvl="0" indent="-342900" algn="l">
                        <a:buFont typeface="Arial" panose="020B0604020202020204" pitchFamily="34" charset="0"/>
                        <a:buChar char="•"/>
                      </a:pPr>
                      <a:endParaRPr kumimoji="0" lang="en-CA"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txBody>
                  <a:tcPr>
                    <a:noFill/>
                  </a:tcPr>
                </a:tc>
                <a:tc>
                  <a:txBody>
                    <a:bodyPr/>
                    <a:lstStyle/>
                    <a:p>
                      <a:r>
                        <a:rPr kumimoji="0" lang="en-CA" sz="1800" b="1" i="0" kern="1200" dirty="0" err="1" smtClean="0">
                          <a:solidFill>
                            <a:schemeClr val="tx1"/>
                          </a:solidFill>
                          <a:effectLst/>
                          <a:latin typeface="ProSyl" panose="020B0500000000000000" pitchFamily="34" charset="0"/>
                          <a:ea typeface="+mn-ea"/>
                          <a:cs typeface="Times New Roman" panose="02020603050405020304" pitchFamily="18" charset="0"/>
                        </a:rPr>
                        <a:t>cspm</a:t>
                      </a:r>
                      <a:r>
                        <a:rPr kumimoji="0" lang="en-CA" sz="1800" b="1" i="0" kern="1200" dirty="0" smtClean="0">
                          <a:solidFill>
                            <a:schemeClr val="tx1"/>
                          </a:solidFill>
                          <a:effectLst/>
                          <a:latin typeface="ProSyl" panose="020B0500000000000000" pitchFamily="34" charset="0"/>
                          <a:ea typeface="+mn-ea"/>
                          <a:cs typeface="Times New Roman" panose="02020603050405020304" pitchFamily="18" charset="0"/>
                        </a:rPr>
                        <a:t>/sJ4n5</a:t>
                      </a:r>
                      <a:r>
                        <a:rPr kumimoji="0" lang="en-CA" sz="1800" b="1" i="0" kern="1200" baseline="0" dirty="0" smtClean="0">
                          <a:solidFill>
                            <a:schemeClr val="tx1"/>
                          </a:solidFill>
                          <a:effectLst/>
                          <a:latin typeface="ProSyl" panose="020B0500000000000000" pitchFamily="34" charset="0"/>
                          <a:ea typeface="+mn-ea"/>
                          <a:cs typeface="Times New Roman" panose="02020603050405020304" pitchFamily="18" charset="0"/>
                        </a:rPr>
                        <a:t> ]b2fx5</a:t>
                      </a:r>
                      <a:endParaRPr kumimoji="0" lang="en-CA" sz="1800" b="0" i="0" kern="1200" dirty="0" smtClean="0">
                        <a:solidFill>
                          <a:schemeClr val="tx1"/>
                        </a:solidFill>
                        <a:effectLst/>
                        <a:latin typeface="ProSyl" panose="020B0500000000000000" pitchFamily="34" charset="0"/>
                        <a:ea typeface="+mn-ea"/>
                        <a:cs typeface="Times New Roman" panose="02020603050405020304" pitchFamily="18" charset="0"/>
                      </a:endParaRPr>
                    </a:p>
                    <a:p>
                      <a:r>
                        <a:rPr kumimoji="0" lang="en-CA" sz="1800" b="0" i="0" kern="1200" dirty="0" smtClean="0">
                          <a:solidFill>
                            <a:schemeClr val="tx1"/>
                          </a:solidFill>
                          <a:effectLst/>
                          <a:latin typeface="ProSyl" panose="020B0500000000000000" pitchFamily="34" charset="0"/>
                          <a:ea typeface="+mn-ea"/>
                          <a:cs typeface="Times New Roman" panose="02020603050405020304" pitchFamily="18" charset="0"/>
                        </a:rPr>
                        <a:t>]b8N ]xeQxD5</a:t>
                      </a:r>
                      <a:r>
                        <a:rPr kumimoji="0" lang="en-CA" sz="1800" b="0" i="0" kern="1200" baseline="0" dirty="0" smtClean="0">
                          <a:solidFill>
                            <a:schemeClr val="tx1"/>
                          </a:solidFill>
                          <a:effectLst/>
                          <a:latin typeface="ProSyl" panose="020B0500000000000000" pitchFamily="34" charset="0"/>
                          <a:ea typeface="+mn-ea"/>
                          <a:cs typeface="Times New Roman" panose="02020603050405020304" pitchFamily="18" charset="0"/>
                        </a:rPr>
                        <a:t> g4yCs5 euD6bsJ6 wmoEpi5 ]b2hjz</a:t>
                      </a:r>
                      <a:r>
                        <a:rPr kumimoji="0" lang="en-CA" sz="1800" b="0" i="0" kern="1200" dirty="0" smtClean="0">
                          <a:solidFill>
                            <a:schemeClr val="tx1"/>
                          </a:solidFill>
                          <a:effectLst/>
                          <a:latin typeface="ProSyl" panose="020B0500000000000000" pitchFamily="34" charset="0"/>
                          <a:ea typeface="+mn-ea"/>
                          <a:cs typeface="Times New Roman" panose="02020603050405020304" pitchFamily="18" charset="0"/>
                        </a:rPr>
                        <a:t>: xy5p6iz ]</a:t>
                      </a:r>
                      <a:r>
                        <a:rPr kumimoji="0" lang="en-CA" sz="1800" b="0" i="0" kern="1200" dirty="0" err="1" smtClean="0">
                          <a:solidFill>
                            <a:schemeClr val="tx1"/>
                          </a:solidFill>
                          <a:effectLst/>
                          <a:latin typeface="ProSyl" panose="020B0500000000000000" pitchFamily="34" charset="0"/>
                          <a:ea typeface="+mn-ea"/>
                          <a:cs typeface="Times New Roman" panose="02020603050405020304" pitchFamily="18" charset="0"/>
                        </a:rPr>
                        <a:t>mN</a:t>
                      </a:r>
                      <a:r>
                        <a:rPr kumimoji="0" lang="en-CA" sz="1800" b="0" i="0" kern="1200" dirty="0" smtClean="0">
                          <a:solidFill>
                            <a:schemeClr val="tx1"/>
                          </a:solidFill>
                          <a:effectLst/>
                          <a:latin typeface="ProSyl" panose="020B0500000000000000" pitchFamily="34" charset="0"/>
                          <a:ea typeface="+mn-ea"/>
                          <a:cs typeface="Times New Roman" panose="02020603050405020304" pitchFamily="18" charset="0"/>
                        </a:rPr>
                        <a:t> </a:t>
                      </a:r>
                      <a:r>
                        <a:rPr kumimoji="0" lang="en-CA" sz="18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CA" sz="1800" b="0" kern="1200" baseline="0" dirty="0" smtClean="0">
                          <a:solidFill>
                            <a:schemeClr val="tx1"/>
                          </a:solidFill>
                          <a:effectLst/>
                          <a:latin typeface="ProSyl" panose="020B0500000000000000" pitchFamily="34" charset="0"/>
                          <a:ea typeface="+mn-ea"/>
                          <a:cs typeface="Times New Roman" pitchFamily="18" charset="0"/>
                        </a:rPr>
                        <a:t>vt5lQ5 xf5Jtymiq </a:t>
                      </a:r>
                      <a:r>
                        <a:rPr lang="en-CA" sz="1800" b="0" kern="1200" baseline="0" dirty="0" err="1" smtClean="0">
                          <a:solidFill>
                            <a:schemeClr val="tx1"/>
                          </a:solidFill>
                          <a:effectLst/>
                          <a:latin typeface="ProSyl" panose="020B0500000000000000" pitchFamily="34" charset="0"/>
                          <a:ea typeface="+mn-ea"/>
                          <a:cs typeface="Times New Roman" pitchFamily="18" charset="0"/>
                        </a:rPr>
                        <a:t>yt</a:t>
                      </a:r>
                      <a:r>
                        <a:rPr lang="en-CA" sz="1800" b="0" kern="1200" baseline="0" dirty="0" smtClean="0">
                          <a:solidFill>
                            <a:schemeClr val="tx1"/>
                          </a:solidFill>
                          <a:effectLst/>
                          <a:latin typeface="ProSyl" panose="020B0500000000000000" pitchFamily="34" charset="0"/>
                          <a:ea typeface="+mn-ea"/>
                          <a:cs typeface="Times New Roman" pitchFamily="18" charset="0"/>
                        </a:rPr>
                        <a:t>]M5</a:t>
                      </a:r>
                      <a:r>
                        <a:rPr lang="en-CA" sz="1800" b="0" kern="1200" baseline="0" dirty="0" smtClean="0">
                          <a:solidFill>
                            <a:schemeClr val="tx1"/>
                          </a:solidFill>
                          <a:effectLst/>
                          <a:latin typeface="Times New Roman" pitchFamily="18" charset="0"/>
                          <a:ea typeface="+mn-ea"/>
                          <a:cs typeface="Times New Roman" pitchFamily="18" charset="0"/>
                        </a:rPr>
                        <a:t> (TDS) </a:t>
                      </a:r>
                      <a:r>
                        <a:rPr lang="en-CA" sz="1800" b="0" kern="1200" baseline="0" dirty="0" smtClean="0">
                          <a:solidFill>
                            <a:schemeClr val="tx1"/>
                          </a:solidFill>
                          <a:effectLst/>
                          <a:latin typeface="ProSyl" panose="020B0500000000000000" pitchFamily="34" charset="0"/>
                          <a:ea typeface="+mn-ea"/>
                          <a:cs typeface="Times New Roman" pitchFamily="18" charset="0"/>
                        </a:rPr>
                        <a:t>r4o4nq </a:t>
                      </a:r>
                      <a:r>
                        <a:rPr lang="en-CA" sz="1800" b="0" kern="1200" baseline="0" dirty="0" err="1" smtClean="0">
                          <a:solidFill>
                            <a:schemeClr val="tx1"/>
                          </a:solidFill>
                          <a:effectLst/>
                          <a:latin typeface="ProSyl" panose="020B0500000000000000" pitchFamily="34" charset="0"/>
                          <a:ea typeface="+mn-ea"/>
                          <a:cs typeface="Times New Roman" pitchFamily="18" charset="0"/>
                        </a:rPr>
                        <a:t>Wcbw</a:t>
                      </a:r>
                      <a:r>
                        <a:rPr lang="en-CA" sz="1800" b="0" kern="1200" baseline="0" dirty="0" smtClean="0">
                          <a:solidFill>
                            <a:schemeClr val="tx1"/>
                          </a:solidFill>
                          <a:effectLst/>
                          <a:latin typeface="ProSyl" panose="020B0500000000000000" pitchFamily="34" charset="0"/>
                          <a:ea typeface="+mn-ea"/>
                          <a:cs typeface="Times New Roman" pitchFamily="18" charset="0"/>
                        </a:rPr>
                        <a:t> f=tbsizk5 mic2 </a:t>
                      </a:r>
                      <a:r>
                        <a:rPr lang="en-CA" sz="1800" b="0" kern="1200" baseline="0" dirty="0" err="1" smtClean="0">
                          <a:solidFill>
                            <a:schemeClr val="tx1"/>
                          </a:solidFill>
                          <a:effectLst/>
                          <a:latin typeface="ProSyl" panose="020B0500000000000000" pitchFamily="34" charset="0"/>
                          <a:ea typeface="+mn-ea"/>
                          <a:cs typeface="Times New Roman" pitchFamily="18" charset="0"/>
                        </a:rPr>
                        <a:t>czi</a:t>
                      </a:r>
                      <a:r>
                        <a:rPr lang="en-CA" sz="1800" b="0" kern="1200" baseline="0" dirty="0" smtClean="0">
                          <a:solidFill>
                            <a:schemeClr val="tx1"/>
                          </a:solidFill>
                          <a:effectLst/>
                          <a:latin typeface="ProSyl" panose="020B0500000000000000" pitchFamily="34" charset="0"/>
                          <a:ea typeface="+mn-ea"/>
                          <a:cs typeface="Times New Roman" pitchFamily="18" charset="0"/>
                        </a:rPr>
                        <a:t> s4gx/sJ5 wmw5 wuZsM6gk5 wm6k5 Guixbw8 by6H </a:t>
                      </a:r>
                      <a:r>
                        <a:rPr kumimoji="0" lang="en-CA" sz="1800" b="0" i="0" kern="1200" dirty="0" smtClean="0">
                          <a:solidFill>
                            <a:schemeClr val="tx1"/>
                          </a:solidFill>
                          <a:effectLst/>
                          <a:latin typeface="ProSyl" panose="020B0500000000000000" pitchFamily="34" charset="0"/>
                          <a:ea typeface="+mn-ea"/>
                          <a:cs typeface="Times New Roman" panose="02020603050405020304" pitchFamily="18" charset="0"/>
                        </a:rPr>
                        <a:t>xg6LA WJ1Nstz </a:t>
                      </a:r>
                      <a:r>
                        <a:rPr kumimoji="0" lang="en-CA" sz="1800" b="0" i="0" kern="1200" dirty="0" smtClean="0">
                          <a:solidFill>
                            <a:schemeClr val="tx1"/>
                          </a:solidFill>
                          <a:effectLst/>
                          <a:latin typeface="Times New Roman" panose="02020603050405020304" pitchFamily="18" charset="0"/>
                          <a:ea typeface="+mn-ea"/>
                          <a:cs typeface="Times New Roman" panose="02020603050405020304" pitchFamily="18" charset="0"/>
                        </a:rPr>
                        <a:t>2AM-MEL1631; </a:t>
                      </a:r>
                      <a:br>
                        <a:rPr kumimoji="0" lang="en-CA" sz="1800" b="0" i="0" kern="1200" dirty="0" smtClean="0">
                          <a:solidFill>
                            <a:schemeClr val="tx1"/>
                          </a:solidFill>
                          <a:effectLst/>
                          <a:latin typeface="Times New Roman" panose="02020603050405020304" pitchFamily="18" charset="0"/>
                          <a:ea typeface="+mn-ea"/>
                          <a:cs typeface="Times New Roman" panose="02020603050405020304" pitchFamily="18" charset="0"/>
                        </a:rPr>
                      </a:br>
                      <a:r>
                        <a:rPr kumimoji="0" lang="en-CA" sz="1800" b="0" i="0" kern="1200" dirty="0" smtClean="0">
                          <a:solidFill>
                            <a:schemeClr val="tx1"/>
                          </a:solidFill>
                          <a:effectLst/>
                          <a:latin typeface="Times New Roman" panose="02020603050405020304" pitchFamily="18" charset="0"/>
                          <a:ea typeface="+mn-ea"/>
                          <a:cs typeface="Times New Roman" panose="02020603050405020304" pitchFamily="18" charset="0"/>
                        </a:rPr>
                        <a:t/>
                      </a:r>
                      <a:br>
                        <a:rPr kumimoji="0" lang="en-CA" sz="1800" b="0" i="0" kern="1200" dirty="0" smtClean="0">
                          <a:solidFill>
                            <a:schemeClr val="tx1"/>
                          </a:solidFill>
                          <a:effectLst/>
                          <a:latin typeface="Times New Roman" panose="02020603050405020304" pitchFamily="18" charset="0"/>
                          <a:ea typeface="+mn-ea"/>
                          <a:cs typeface="Times New Roman" panose="02020603050405020304" pitchFamily="18" charset="0"/>
                        </a:rPr>
                      </a:br>
                      <a:r>
                        <a:rPr kumimoji="0" lang="en-CA" sz="1800" b="1" i="0" kern="1200" dirty="0" smtClean="0">
                          <a:solidFill>
                            <a:schemeClr val="tx1"/>
                          </a:solidFill>
                          <a:effectLst/>
                          <a:latin typeface="ProSyl" panose="020B0500000000000000" pitchFamily="34" charset="0"/>
                          <a:ea typeface="+mn-ea"/>
                          <a:cs typeface="Times New Roman" panose="02020603050405020304" pitchFamily="18" charset="0"/>
                        </a:rPr>
                        <a:t>x7m gCzq5g6 ]b2hjz</a:t>
                      </a:r>
                      <a:r>
                        <a:rPr kumimoji="0" lang="en-CA" sz="1800" b="1"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en-CA" sz="1800" b="0" i="0" kern="1200" dirty="0" smtClean="0">
                          <a:solidFill>
                            <a:schemeClr val="tx1"/>
                          </a:solidFill>
                          <a:effectLst/>
                          <a:latin typeface="Times New Roman" panose="02020603050405020304" pitchFamily="18" charset="0"/>
                          <a:ea typeface="+mn-ea"/>
                          <a:cs typeface="Times New Roman" panose="02020603050405020304" pitchFamily="18" charset="0"/>
                        </a:rPr>
                        <a:t/>
                      </a:r>
                      <a:br>
                        <a:rPr kumimoji="0" lang="en-CA" sz="1800" b="0" i="0" kern="1200" dirty="0" smtClean="0">
                          <a:solidFill>
                            <a:schemeClr val="tx1"/>
                          </a:solidFill>
                          <a:effectLst/>
                          <a:latin typeface="Times New Roman" panose="02020603050405020304" pitchFamily="18" charset="0"/>
                          <a:ea typeface="+mn-ea"/>
                          <a:cs typeface="Times New Roman" panose="02020603050405020304" pitchFamily="18" charset="0"/>
                        </a:rPr>
                      </a:br>
                      <a:r>
                        <a:rPr kumimoji="0" lang="en-CA" sz="1800" b="0" i="0" kern="1200" dirty="0" smtClean="0">
                          <a:solidFill>
                            <a:schemeClr val="tx1"/>
                          </a:solidFill>
                          <a:effectLst/>
                          <a:latin typeface="ProSyl" panose="020B0500000000000000" pitchFamily="34" charset="0"/>
                          <a:ea typeface="+mn-ea"/>
                          <a:cs typeface="Times New Roman" panose="02020603050405020304" pitchFamily="18" charset="0"/>
                        </a:rPr>
                        <a:t>]b7N WoExaJ6 ]s4gDtz ]</a:t>
                      </a:r>
                      <a:r>
                        <a:rPr kumimoji="0" lang="en-CA" sz="1800" b="0" i="0" kern="1200" dirty="0" err="1" smtClean="0">
                          <a:solidFill>
                            <a:schemeClr val="tx1"/>
                          </a:solidFill>
                          <a:effectLst/>
                          <a:latin typeface="ProSyl" panose="020B0500000000000000" pitchFamily="34" charset="0"/>
                          <a:ea typeface="+mn-ea"/>
                          <a:cs typeface="Times New Roman" panose="02020603050405020304" pitchFamily="18" charset="0"/>
                        </a:rPr>
                        <a:t>mN</a:t>
                      </a:r>
                      <a:r>
                        <a:rPr kumimoji="0" lang="en-CA" sz="1800" b="0" i="0" kern="1200" baseline="0" dirty="0" smtClean="0">
                          <a:solidFill>
                            <a:schemeClr val="tx1"/>
                          </a:solidFill>
                          <a:effectLst/>
                          <a:latin typeface="ProSyl" panose="020B0500000000000000" pitchFamily="34" charset="0"/>
                          <a:ea typeface="+mn-ea"/>
                          <a:cs typeface="Times New Roman" panose="02020603050405020304" pitchFamily="18" charset="0"/>
                        </a:rPr>
                        <a:t> </a:t>
                      </a:r>
                      <a:r>
                        <a:rPr kumimoji="0" lang="en-CA" sz="1800" b="0" i="0" kern="1200" baseline="0" dirty="0" err="1" smtClean="0">
                          <a:solidFill>
                            <a:schemeClr val="tx1"/>
                          </a:solidFill>
                          <a:effectLst/>
                          <a:latin typeface="ProSyl" panose="020B0500000000000000" pitchFamily="34" charset="0"/>
                          <a:ea typeface="+mn-ea"/>
                          <a:cs typeface="Times New Roman" panose="02020603050405020304" pitchFamily="18" charset="0"/>
                        </a:rPr>
                        <a:t>nZE</a:t>
                      </a:r>
                      <a:r>
                        <a:rPr kumimoji="0" lang="en-CA" sz="1800" b="0" i="0" kern="1200" baseline="0" dirty="0" smtClean="0">
                          <a:solidFill>
                            <a:schemeClr val="tx1"/>
                          </a:solidFill>
                          <a:effectLst/>
                          <a:latin typeface="ProSyl" panose="020B0500000000000000" pitchFamily="34" charset="0"/>
                          <a:ea typeface="+mn-ea"/>
                          <a:cs typeface="Times New Roman" panose="02020603050405020304" pitchFamily="18" charset="0"/>
                        </a:rPr>
                        <a:t>/z5 kNK5 x?toEp5 vtmp5 </a:t>
                      </a:r>
                      <a:r>
                        <a:rPr kumimoji="0" lang="en-CA" sz="1800" b="0" i="0" kern="1200" dirty="0" smtClean="0">
                          <a:solidFill>
                            <a:schemeClr val="tx1"/>
                          </a:solidFill>
                          <a:effectLst/>
                          <a:latin typeface="Times New Roman" panose="02020603050405020304" pitchFamily="18" charset="0"/>
                          <a:ea typeface="+mn-ea"/>
                          <a:cs typeface="Times New Roman" panose="02020603050405020304" pitchFamily="18" charset="0"/>
                        </a:rPr>
                        <a:t>(NIRB) </a:t>
                      </a:r>
                      <a:r>
                        <a:rPr kumimoji="0" lang="en-CA" sz="1800" b="0" i="0" kern="1200" dirty="0" smtClean="0">
                          <a:solidFill>
                            <a:schemeClr val="tx1"/>
                          </a:solidFill>
                          <a:effectLst/>
                          <a:latin typeface="ProSyl" panose="020B0500000000000000" pitchFamily="34" charset="0"/>
                          <a:ea typeface="+mn-ea"/>
                          <a:cs typeface="Times New Roman" panose="02020603050405020304" pitchFamily="18" charset="0"/>
                        </a:rPr>
                        <a:t>f=J4nk5 bEsc6iq wmw5 bEs2 x?tzk5 Gu3=8 cq6L4H</a:t>
                      </a:r>
                      <a:r>
                        <a:rPr kumimoji="0" lang="en-CA" sz="1800" b="0" i="0" kern="1200" baseline="0" dirty="0" smtClean="0">
                          <a:solidFill>
                            <a:schemeClr val="tx1"/>
                          </a:solidFill>
                          <a:effectLst/>
                          <a:latin typeface="ProSyl" panose="020B0500000000000000" pitchFamily="34" charset="0"/>
                          <a:ea typeface="+mn-ea"/>
                          <a:cs typeface="Times New Roman" panose="02020603050405020304" pitchFamily="18" charset="0"/>
                        </a:rPr>
                        <a:t> xg6LA wm6j5 h9l W5lA wmoEp5 WoExc6=</a:t>
                      </a:r>
                      <a:r>
                        <a:rPr kumimoji="0" lang="en-CA" sz="1800" b="0" i="0" kern="1200" baseline="0" dirty="0" err="1" smtClean="0">
                          <a:solidFill>
                            <a:schemeClr val="tx1"/>
                          </a:solidFill>
                          <a:effectLst/>
                          <a:latin typeface="ProSyl" panose="020B0500000000000000" pitchFamily="34" charset="0"/>
                          <a:ea typeface="+mn-ea"/>
                          <a:cs typeface="Times New Roman" panose="02020603050405020304" pitchFamily="18" charset="0"/>
                        </a:rPr>
                        <a:t>QqmA</a:t>
                      </a:r>
                      <a:r>
                        <a:rPr kumimoji="0" lang="en-CA" sz="1800" b="0" i="0" kern="1200" baseline="0" dirty="0" smtClean="0">
                          <a:solidFill>
                            <a:schemeClr val="tx1"/>
                          </a:solidFill>
                          <a:effectLst/>
                          <a:latin typeface="ProSyl" panose="020B0500000000000000" pitchFamily="34" charset="0"/>
                          <a:ea typeface="+mn-ea"/>
                          <a:cs typeface="Times New Roman" panose="02020603050405020304" pitchFamily="18" charset="0"/>
                        </a:rPr>
                        <a:t> </a:t>
                      </a:r>
                      <a:r>
                        <a:rPr kumimoji="0" lang="en-CA" sz="1800" b="0" i="0" kern="1200" baseline="0" dirty="0" err="1" smtClean="0">
                          <a:solidFill>
                            <a:schemeClr val="tx1"/>
                          </a:solidFill>
                          <a:effectLst/>
                          <a:latin typeface="ProSyl" panose="020B0500000000000000" pitchFamily="34" charset="0"/>
                          <a:ea typeface="+mn-ea"/>
                          <a:cs typeface="Times New Roman" panose="02020603050405020304" pitchFamily="18" charset="0"/>
                        </a:rPr>
                        <a:t>sN</a:t>
                      </a:r>
                      <a:r>
                        <a:rPr kumimoji="0" lang="en-CA" sz="1800" b="0" i="0" kern="1200" baseline="0" dirty="0" smtClean="0">
                          <a:solidFill>
                            <a:schemeClr val="tx1"/>
                          </a:solidFill>
                          <a:effectLst/>
                          <a:latin typeface="ProSyl" panose="020B0500000000000000" pitchFamily="34" charset="0"/>
                          <a:ea typeface="+mn-ea"/>
                          <a:cs typeface="Times New Roman" panose="02020603050405020304" pitchFamily="18" charset="0"/>
                        </a:rPr>
                        <a:t> </a:t>
                      </a:r>
                      <a:r>
                        <a:rPr kumimoji="0" lang="en-CA" sz="1800" b="0" i="0" kern="1200" baseline="0" dirty="0" err="1" smtClean="0">
                          <a:solidFill>
                            <a:schemeClr val="tx1"/>
                          </a:solidFill>
                          <a:effectLst/>
                          <a:latin typeface="ProSyl" panose="020B0500000000000000" pitchFamily="34" charset="0"/>
                          <a:ea typeface="+mn-ea"/>
                          <a:cs typeface="Times New Roman" panose="02020603050405020304" pitchFamily="18" charset="0"/>
                        </a:rPr>
                        <a:t>WoExz</a:t>
                      </a:r>
                      <a:r>
                        <a:rPr kumimoji="0" lang="en-CA" sz="1800" b="0" i="0" kern="1200" baseline="0" dirty="0" smtClean="0">
                          <a:solidFill>
                            <a:schemeClr val="tx1"/>
                          </a:solidFill>
                          <a:effectLst/>
                          <a:latin typeface="ProSyl" panose="020B0500000000000000" pitchFamily="34" charset="0"/>
                          <a:ea typeface="+mn-ea"/>
                          <a:cs typeface="Times New Roman" panose="02020603050405020304" pitchFamily="18" charset="0"/>
                        </a:rPr>
                        <a:t> GbEs6i x?tqk5H.</a:t>
                      </a:r>
                      <a:endParaRPr kumimoji="0" lang="en-CA" sz="1800" b="0" i="0" kern="1200" dirty="0" smtClean="0">
                        <a:solidFill>
                          <a:schemeClr val="tx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iu-Cans-CA" sz="2000" b="0" i="0" u="none" strike="noStrike" kern="1200" cap="none" spc="0" normalizeH="0" baseline="0" noProof="0" dirty="0">
                        <a:ln>
                          <a:noFill/>
                        </a:ln>
                        <a:solidFill>
                          <a:schemeClr val="tx1"/>
                        </a:solidFill>
                        <a:effectLst/>
                        <a:uLnTx/>
                        <a:uFillTx/>
                        <a:latin typeface="ProSyl"/>
                        <a:ea typeface="+mn-ea"/>
                        <a:cs typeface="Times New Roman" panose="02020603050405020304" pitchFamily="18" charset="0"/>
                      </a:endParaRP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1475656" y="476672"/>
            <a:ext cx="6048672" cy="648072"/>
          </a:xfrm>
          <a:prstGeom prst="rect">
            <a:avLst/>
          </a:prstGeom>
          <a:noFill/>
        </p:spPr>
        <p:txBody>
          <a:bodyPr vert="horz" lIns="0" rIns="0" bIns="0" anchor="b">
            <a:normAutofit fontScale="775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tabLst>
                <a:tab pos="4114800" algn="l"/>
              </a:tabLst>
            </a:pPr>
            <a:r>
              <a:rPr lang="en-US" sz="3200" b="1" dirty="0">
                <a:solidFill>
                  <a:schemeClr val="bg1"/>
                </a:solidFill>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Agnico</a:t>
            </a:r>
            <a:r>
              <a:rPr lang="en-US" sz="2800" b="1" dirty="0" smtClean="0">
                <a:latin typeface="Times New Roman" pitchFamily="18" charset="0"/>
                <a:cs typeface="Times New Roman" pitchFamily="18" charset="0"/>
              </a:rPr>
              <a:t> Eagle Application Differences</a:t>
            </a:r>
          </a:p>
          <a:p>
            <a:pPr>
              <a:tabLst>
                <a:tab pos="4114800" algn="l"/>
              </a:tabLst>
            </a:pPr>
            <a:r>
              <a:rPr lang="en-US" sz="2800" b="1" dirty="0" smtClean="0">
                <a:latin typeface="ProSyl" panose="020B0500000000000000" pitchFamily="34" charset="0"/>
                <a:cs typeface="Times New Roman" pitchFamily="18" charset="0"/>
              </a:rPr>
              <a:t>  x[if ]wA9 g4yCs5 x9Ms5Jtq</a:t>
            </a:r>
            <a:endParaRPr lang="en-US" sz="2800" b="1" dirty="0">
              <a:latin typeface="ProSyl" panose="020B0500000000000000" pitchFamily="34"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1843172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8</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161099889"/>
              </p:ext>
            </p:extLst>
          </p:nvPr>
        </p:nvGraphicFramePr>
        <p:xfrm>
          <a:off x="323528" y="1544156"/>
          <a:ext cx="8640960" cy="4909180"/>
        </p:xfrm>
        <a:graphic>
          <a:graphicData uri="http://schemas.openxmlformats.org/drawingml/2006/table">
            <a:tbl>
              <a:tblPr firstRow="1" bandRow="1">
                <a:tableStyleId>{5C22544A-7EE6-4342-B048-85BDC9FD1C3A}</a:tableStyleId>
              </a:tblPr>
              <a:tblGrid>
                <a:gridCol w="4248472">
                  <a:extLst>
                    <a:ext uri="{9D8B030D-6E8A-4147-A177-3AD203B41FA5}">
                      <a16:colId xmlns:a16="http://schemas.microsoft.com/office/drawing/2014/main" val="20000"/>
                    </a:ext>
                  </a:extLst>
                </a:gridCol>
                <a:gridCol w="4392488">
                  <a:extLst>
                    <a:ext uri="{9D8B030D-6E8A-4147-A177-3AD203B41FA5}">
                      <a16:colId xmlns:a16="http://schemas.microsoft.com/office/drawing/2014/main" val="20001"/>
                    </a:ext>
                  </a:extLst>
                </a:gridCol>
              </a:tblGrid>
              <a:tr h="4909180">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CA" sz="2000" b="0" dirty="0" err="1" smtClean="0">
                          <a:solidFill>
                            <a:schemeClr val="tx1"/>
                          </a:solidFill>
                          <a:latin typeface="Times New Roman" pitchFamily="18" charset="0"/>
                          <a:cs typeface="Times New Roman" pitchFamily="18" charset="0"/>
                        </a:rPr>
                        <a:t>Agnico</a:t>
                      </a:r>
                      <a:r>
                        <a:rPr lang="en-CA" sz="2000" b="0" baseline="0" dirty="0" smtClean="0">
                          <a:solidFill>
                            <a:schemeClr val="tx1"/>
                          </a:solidFill>
                          <a:latin typeface="Times New Roman" pitchFamily="18" charset="0"/>
                          <a:cs typeface="Times New Roman" pitchFamily="18" charset="0"/>
                        </a:rPr>
                        <a:t> </a:t>
                      </a:r>
                      <a:r>
                        <a:rPr lang="en-CA" sz="2000" b="0" dirty="0" smtClean="0">
                          <a:solidFill>
                            <a:schemeClr val="tx1"/>
                          </a:solidFill>
                          <a:latin typeface="Times New Roman" pitchFamily="18" charset="0"/>
                          <a:cs typeface="Times New Roman" pitchFamily="18" charset="0"/>
                        </a:rPr>
                        <a:t>Eagle</a:t>
                      </a:r>
                      <a:r>
                        <a:rPr lang="en-CA" sz="2000" b="0" baseline="0" dirty="0" smtClean="0">
                          <a:solidFill>
                            <a:schemeClr val="tx1"/>
                          </a:solidFill>
                          <a:latin typeface="Times New Roman" pitchFamily="18" charset="0"/>
                          <a:cs typeface="Times New Roman" pitchFamily="18" charset="0"/>
                        </a:rPr>
                        <a:t> is seeking approval for the following proposed changes</a:t>
                      </a:r>
                      <a:r>
                        <a:rPr lang="en-CA" sz="2000" b="0" dirty="0" smtClean="0">
                          <a:solidFill>
                            <a:schemeClr val="tx1"/>
                          </a:solidFill>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CA" sz="2000" b="0" dirty="0" smtClean="0">
                        <a:solidFill>
                          <a:schemeClr val="tx1"/>
                        </a:solidFill>
                        <a:latin typeface="Times New Roman" pitchFamily="18" charset="0"/>
                        <a:cs typeface="Times New Roman" pitchFamily="18" charset="0"/>
                      </a:endParaRPr>
                    </a:p>
                    <a:p>
                      <a:pPr marL="342900" lvl="0" indent="-342900" algn="l">
                        <a:buFont typeface="Arial" panose="020B0604020202020204" pitchFamily="34" charset="0"/>
                        <a:buChar char="•"/>
                      </a:pPr>
                      <a:r>
                        <a:rPr lang="en-CA" sz="2000" b="0" dirty="0" smtClean="0">
                          <a:solidFill>
                            <a:schemeClr val="tx1"/>
                          </a:solidFill>
                          <a:latin typeface="Times New Roman" pitchFamily="18" charset="0"/>
                          <a:cs typeface="Times New Roman" pitchFamily="18" charset="0"/>
                        </a:rPr>
                        <a:t>Update (increase) to the Total Dissolved Solid (TDS) thresholds for </a:t>
                      </a:r>
                      <a:r>
                        <a:rPr lang="en-CA" sz="2000" b="0" dirty="0" err="1" smtClean="0">
                          <a:solidFill>
                            <a:schemeClr val="tx1"/>
                          </a:solidFill>
                          <a:latin typeface="Times New Roman" pitchFamily="18" charset="0"/>
                          <a:cs typeface="Times New Roman" pitchFamily="18" charset="0"/>
                        </a:rPr>
                        <a:t>Meliadine</a:t>
                      </a:r>
                      <a:r>
                        <a:rPr lang="en-CA" sz="2000" b="0" dirty="0" smtClean="0">
                          <a:solidFill>
                            <a:schemeClr val="tx1"/>
                          </a:solidFill>
                          <a:latin typeface="Times New Roman" pitchFamily="18" charset="0"/>
                          <a:cs typeface="Times New Roman" pitchFamily="18" charset="0"/>
                        </a:rPr>
                        <a:t> Lake;</a:t>
                      </a:r>
                      <a:endParaRPr lang="en-CA" sz="2000" b="0" baseline="0" dirty="0" smtClean="0">
                        <a:solidFill>
                          <a:schemeClr val="tx1"/>
                        </a:solidFill>
                        <a:latin typeface="Times New Roman" pitchFamily="18" charset="0"/>
                        <a:cs typeface="Times New Roman" pitchFamily="18" charset="0"/>
                      </a:endParaRPr>
                    </a:p>
                    <a:p>
                      <a:pPr marL="342900" lvl="0" indent="-342900" algn="l">
                        <a:buFont typeface="Arial" panose="020B0604020202020204" pitchFamily="34" charset="0"/>
                        <a:buChar char="•"/>
                      </a:pPr>
                      <a:r>
                        <a:rPr lang="en-CA" sz="2000" b="0" baseline="0" dirty="0" smtClean="0">
                          <a:solidFill>
                            <a:schemeClr val="tx1"/>
                          </a:solidFill>
                          <a:latin typeface="Times New Roman" pitchFamily="18" charset="0"/>
                          <a:cs typeface="Times New Roman" pitchFamily="18" charset="0"/>
                        </a:rPr>
                        <a:t>Increase to the authorized annual freshwater consumption;</a:t>
                      </a:r>
                      <a:endParaRPr lang="en-CA" sz="2000" b="0" dirty="0" smtClean="0">
                        <a:solidFill>
                          <a:schemeClr val="tx1"/>
                        </a:solidFill>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20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Additional laydown area;</a:t>
                      </a:r>
                      <a:endParaRPr kumimoji="0" lang="en-CA"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20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Update to the waste management strategy;</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20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Construction of additional site access roads;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20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Update of the Interim Closure and Reclamation Plan.</a:t>
                      </a:r>
                      <a:endParaRPr kumimoji="0" lang="en-CA"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txBody>
                  <a:tcPr>
                    <a:noFill/>
                  </a:tcPr>
                </a:tc>
                <a:tc>
                  <a:txBody>
                    <a:bodyPr/>
                    <a:lstStyle/>
                    <a:p>
                      <a:pPr marL="342900" lvl="0" indent="-342900" algn="l">
                        <a:buFont typeface="Wingdings" panose="05000000000000000000" pitchFamily="2" charset="2"/>
                        <a:buChar char="Ø"/>
                      </a:pPr>
                      <a:r>
                        <a:rPr lang="en-CA" sz="1800" b="0" dirty="0" smtClean="0">
                          <a:solidFill>
                            <a:schemeClr val="tx1"/>
                          </a:solidFill>
                          <a:latin typeface="ProSyl" panose="020B0500000000000000" pitchFamily="34" charset="0"/>
                          <a:cs typeface="Times New Roman" pitchFamily="18" charset="0"/>
                        </a:rPr>
                        <a:t>x[if ]wA9 ei6g5 xq6bsiz</a:t>
                      </a:r>
                      <a:r>
                        <a:rPr lang="en-CA" sz="1800" b="0" baseline="0" dirty="0" smtClean="0">
                          <a:solidFill>
                            <a:schemeClr val="tx1"/>
                          </a:solidFill>
                          <a:latin typeface="ProSyl" panose="020B0500000000000000" pitchFamily="34" charset="0"/>
                          <a:cs typeface="Times New Roman" pitchFamily="18" charset="0"/>
                        </a:rPr>
                        <a:t> </a:t>
                      </a:r>
                      <a:r>
                        <a:rPr lang="en-CA" sz="1800" b="0" baseline="0" dirty="0" err="1" smtClean="0">
                          <a:solidFill>
                            <a:schemeClr val="tx1"/>
                          </a:solidFill>
                          <a:latin typeface="ProSyl" panose="020B0500000000000000" pitchFamily="34" charset="0"/>
                          <a:cs typeface="Times New Roman" pitchFamily="18" charset="0"/>
                        </a:rPr>
                        <a:t>wMostiq</a:t>
                      </a:r>
                      <a:r>
                        <a:rPr lang="en-CA" sz="1800" b="0" baseline="0" dirty="0" smtClean="0">
                          <a:solidFill>
                            <a:schemeClr val="tx1"/>
                          </a:solidFill>
                          <a:latin typeface="ProSyl" panose="020B0500000000000000" pitchFamily="34" charset="0"/>
                          <a:cs typeface="Times New Roman" pitchFamily="18" charset="0"/>
                        </a:rPr>
                        <a:t> bmfx5 ]xeQxDt5 ]b2hjz uoxbw8 </a:t>
                      </a:r>
                      <a:r>
                        <a:rPr lang="en-CA" sz="1800" b="0" baseline="0" dirty="0" err="1" smtClean="0">
                          <a:solidFill>
                            <a:schemeClr val="tx1"/>
                          </a:solidFill>
                          <a:latin typeface="ProSyl" panose="020B0500000000000000" pitchFamily="34" charset="0"/>
                          <a:cs typeface="Times New Roman" pitchFamily="18" charset="0"/>
                        </a:rPr>
                        <a:t>Mwnz</a:t>
                      </a:r>
                      <a:r>
                        <a:rPr lang="en-CA" sz="1800" b="0" dirty="0" smtClean="0">
                          <a:solidFill>
                            <a:schemeClr val="tx1"/>
                          </a:solidFill>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CA" sz="800" b="0" kern="1200" baseline="0" dirty="0" smtClean="0">
                        <a:solidFill>
                          <a:schemeClr val="tx1"/>
                        </a:solidFill>
                        <a:effectLst/>
                        <a:latin typeface="Times New Roman" pitchFamily="18" charset="0"/>
                        <a:ea typeface="+mn-ea"/>
                        <a:cs typeface="Times New Roman" pitchFamily="18" charset="0"/>
                      </a:endParaRPr>
                    </a:p>
                    <a:p>
                      <a:pPr marL="6858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CA" sz="1800" b="0" kern="1200" baseline="0" dirty="0" smtClean="0">
                          <a:solidFill>
                            <a:schemeClr val="tx1"/>
                          </a:solidFill>
                          <a:effectLst/>
                          <a:latin typeface="ProSyl" panose="020B0500000000000000" pitchFamily="34" charset="0"/>
                          <a:ea typeface="+mn-ea"/>
                          <a:cs typeface="Times New Roman" pitchFamily="18" charset="0"/>
                        </a:rPr>
                        <a:t>kba6ymJ5 gnZ4n5 vt5lQ5 xf5Jtymiq </a:t>
                      </a:r>
                      <a:r>
                        <a:rPr lang="en-CA" sz="1800" b="0" kern="1200" baseline="0" dirty="0" err="1" smtClean="0">
                          <a:solidFill>
                            <a:schemeClr val="tx1"/>
                          </a:solidFill>
                          <a:effectLst/>
                          <a:latin typeface="ProSyl" panose="020B0500000000000000" pitchFamily="34" charset="0"/>
                          <a:ea typeface="+mn-ea"/>
                          <a:cs typeface="Times New Roman" pitchFamily="18" charset="0"/>
                        </a:rPr>
                        <a:t>yt</a:t>
                      </a:r>
                      <a:r>
                        <a:rPr lang="en-CA" sz="1800" b="0" kern="1200" baseline="0" dirty="0" smtClean="0">
                          <a:solidFill>
                            <a:schemeClr val="tx1"/>
                          </a:solidFill>
                          <a:effectLst/>
                          <a:latin typeface="ProSyl" panose="020B0500000000000000" pitchFamily="34" charset="0"/>
                          <a:ea typeface="+mn-ea"/>
                          <a:cs typeface="Times New Roman" pitchFamily="18" charset="0"/>
                        </a:rPr>
                        <a:t>]M5</a:t>
                      </a:r>
                      <a:r>
                        <a:rPr lang="en-CA" sz="1800" b="0" kern="1200" baseline="0" dirty="0" smtClean="0">
                          <a:solidFill>
                            <a:schemeClr val="tx1"/>
                          </a:solidFill>
                          <a:effectLst/>
                          <a:latin typeface="Times New Roman" pitchFamily="18" charset="0"/>
                          <a:ea typeface="+mn-ea"/>
                          <a:cs typeface="Times New Roman" pitchFamily="18" charset="0"/>
                        </a:rPr>
                        <a:t> (TDS) </a:t>
                      </a:r>
                      <a:r>
                        <a:rPr lang="en-CA" sz="1800" b="0" kern="1200" baseline="0" dirty="0" smtClean="0">
                          <a:solidFill>
                            <a:schemeClr val="tx1"/>
                          </a:solidFill>
                          <a:effectLst/>
                          <a:latin typeface="ProSyl" panose="020B0500000000000000" pitchFamily="34" charset="0"/>
                          <a:ea typeface="+mn-ea"/>
                          <a:cs typeface="Times New Roman" pitchFamily="18" charset="0"/>
                        </a:rPr>
                        <a:t>WoE5J]y5</a:t>
                      </a:r>
                      <a:r>
                        <a:rPr lang="en-CA" sz="1800" b="0" kern="1200" baseline="0" dirty="0" smtClean="0">
                          <a:solidFill>
                            <a:schemeClr val="tx1"/>
                          </a:solidFill>
                          <a:effectLst/>
                          <a:latin typeface="Times New Roman" pitchFamily="18" charset="0"/>
                          <a:ea typeface="+mn-ea"/>
                          <a:cs typeface="Times New Roman" pitchFamily="18" charset="0"/>
                        </a:rPr>
                        <a:t>;</a:t>
                      </a:r>
                    </a:p>
                    <a:p>
                      <a:pPr marL="6858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CA" sz="1800" b="0" kern="1200" baseline="0" dirty="0" smtClean="0">
                          <a:solidFill>
                            <a:schemeClr val="tx1"/>
                          </a:solidFill>
                          <a:effectLst/>
                          <a:latin typeface="ProSyl" panose="020B0500000000000000" pitchFamily="34" charset="0"/>
                          <a:ea typeface="+mn-ea"/>
                          <a:cs typeface="Times New Roman" pitchFamily="18" charset="0"/>
                        </a:rPr>
                        <a:t>wMQx6iq xCAj5 wuZsJ1N3g6 wm6 xg6bsiz</a:t>
                      </a:r>
                      <a:r>
                        <a:rPr lang="en-CA" sz="1800" b="0" kern="1200" baseline="0" dirty="0" smtClean="0">
                          <a:solidFill>
                            <a:schemeClr val="tx1"/>
                          </a:solidFill>
                          <a:effectLst/>
                          <a:latin typeface="Times New Roman" pitchFamily="18" charset="0"/>
                          <a:ea typeface="+mn-ea"/>
                          <a:cs typeface="Times New Roman" pitchFamily="18" charset="0"/>
                        </a:rPr>
                        <a:t>; </a:t>
                      </a:r>
                    </a:p>
                    <a:p>
                      <a:pPr marL="6858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CA" sz="1800" b="0" kern="1200" baseline="0" dirty="0" smtClean="0">
                          <a:solidFill>
                            <a:schemeClr val="tx1"/>
                          </a:solidFill>
                          <a:effectLst/>
                          <a:latin typeface="ProSyl" panose="020B0500000000000000" pitchFamily="34" charset="0"/>
                          <a:ea typeface="+mn-ea"/>
                          <a:cs typeface="Times New Roman" pitchFamily="18" charset="0"/>
                        </a:rPr>
                        <a:t>wMQx6iz wosc6=sJ6 kNj5</a:t>
                      </a:r>
                      <a:r>
                        <a:rPr lang="en-CA" sz="1800" b="0" kern="1200" baseline="0" dirty="0" smtClean="0">
                          <a:solidFill>
                            <a:schemeClr val="tx1"/>
                          </a:solidFill>
                          <a:effectLst/>
                          <a:latin typeface="Times New Roman" pitchFamily="18" charset="0"/>
                          <a:ea typeface="+mn-ea"/>
                          <a:cs typeface="Times New Roman" pitchFamily="18" charset="0"/>
                        </a:rPr>
                        <a:t>;</a:t>
                      </a:r>
                    </a:p>
                    <a:p>
                      <a:pPr marL="6858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CA" sz="1800" b="0" kern="1200" baseline="0" dirty="0" smtClean="0">
                          <a:solidFill>
                            <a:schemeClr val="tx1"/>
                          </a:solidFill>
                          <a:effectLst/>
                          <a:latin typeface="ProSyl" panose="020B0500000000000000" pitchFamily="34" charset="0"/>
                          <a:ea typeface="+mn-ea"/>
                          <a:cs typeface="Times New Roman" pitchFamily="18" charset="0"/>
                        </a:rPr>
                        <a:t>k]ba6iq gnZ4b5 x4bf5 </a:t>
                      </a:r>
                      <a:r>
                        <a:rPr lang="en-CA" sz="1800" b="0" kern="1200" baseline="0" dirty="0" err="1" smtClean="0">
                          <a:solidFill>
                            <a:schemeClr val="tx1"/>
                          </a:solidFill>
                          <a:effectLst/>
                          <a:latin typeface="ProSyl" panose="020B0500000000000000" pitchFamily="34" charset="0"/>
                          <a:ea typeface="+mn-ea"/>
                          <a:cs typeface="Times New Roman" pitchFamily="18" charset="0"/>
                        </a:rPr>
                        <a:t>xsMiq</a:t>
                      </a:r>
                      <a:r>
                        <a:rPr lang="en-CA" sz="1800" b="0" kern="1200" baseline="0" dirty="0" smtClean="0">
                          <a:solidFill>
                            <a:schemeClr val="tx1"/>
                          </a:solidFill>
                          <a:effectLst/>
                          <a:latin typeface="ProSyl" panose="020B0500000000000000" pitchFamily="34" charset="0"/>
                          <a:ea typeface="+mn-ea"/>
                          <a:cs typeface="Times New Roman" pitchFamily="18" charset="0"/>
                        </a:rPr>
                        <a:t> xgZ4nox5</a:t>
                      </a:r>
                      <a:r>
                        <a:rPr lang="en-CA" sz="1800" b="0" kern="1200" baseline="0" dirty="0" smtClean="0">
                          <a:solidFill>
                            <a:schemeClr val="tx1"/>
                          </a:solidFill>
                          <a:effectLst/>
                          <a:latin typeface="Times New Roman" pitchFamily="18" charset="0"/>
                          <a:ea typeface="+mn-ea"/>
                          <a:cs typeface="Times New Roman" pitchFamily="18" charset="0"/>
                        </a:rPr>
                        <a:t>;</a:t>
                      </a:r>
                    </a:p>
                    <a:p>
                      <a:pPr marL="6858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CA" sz="1800" b="0" kern="1200" baseline="0" dirty="0" err="1" smtClean="0">
                          <a:solidFill>
                            <a:schemeClr val="tx1"/>
                          </a:solidFill>
                          <a:effectLst/>
                          <a:latin typeface="ProSyl" panose="020B0500000000000000" pitchFamily="34" charset="0"/>
                          <a:ea typeface="+mn-ea"/>
                          <a:cs typeface="Times New Roman" pitchFamily="18" charset="0"/>
                        </a:rPr>
                        <a:t>nN</a:t>
                      </a:r>
                      <a:r>
                        <a:rPr lang="en-CA" sz="1800" b="0" kern="1200" baseline="0" dirty="0" smtClean="0">
                          <a:solidFill>
                            <a:schemeClr val="tx1"/>
                          </a:solidFill>
                          <a:effectLst/>
                          <a:latin typeface="ProSyl" panose="020B0500000000000000" pitchFamily="34" charset="0"/>
                          <a:ea typeface="+mn-ea"/>
                          <a:cs typeface="Times New Roman" pitchFamily="18" charset="0"/>
                        </a:rPr>
                        <a:t>/</a:t>
                      </a:r>
                      <a:r>
                        <a:rPr lang="en-CA" sz="1800" b="0" kern="1200" baseline="0" dirty="0" err="1" smtClean="0">
                          <a:solidFill>
                            <a:schemeClr val="tx1"/>
                          </a:solidFill>
                          <a:effectLst/>
                          <a:latin typeface="ProSyl" panose="020B0500000000000000" pitchFamily="34" charset="0"/>
                          <a:ea typeface="+mn-ea"/>
                          <a:cs typeface="Times New Roman" pitchFamily="18" charset="0"/>
                        </a:rPr>
                        <a:t>siz</a:t>
                      </a:r>
                      <a:r>
                        <a:rPr lang="en-CA" sz="1800" b="0" kern="1200" baseline="0" dirty="0" smtClean="0">
                          <a:solidFill>
                            <a:schemeClr val="tx1"/>
                          </a:solidFill>
                          <a:effectLst/>
                          <a:latin typeface="ProSyl" panose="020B0500000000000000" pitchFamily="34" charset="0"/>
                          <a:ea typeface="+mn-ea"/>
                          <a:cs typeface="Times New Roman" pitchFamily="18" charset="0"/>
                        </a:rPr>
                        <a:t> n8N=4j5 tr5bDtz x2dt5</a:t>
                      </a:r>
                      <a:r>
                        <a:rPr lang="en-CA" sz="1800" b="0" kern="1200" baseline="0" dirty="0" smtClean="0">
                          <a:solidFill>
                            <a:schemeClr val="tx1"/>
                          </a:solidFill>
                          <a:effectLst/>
                          <a:latin typeface="Times New Roman" pitchFamily="18" charset="0"/>
                          <a:ea typeface="+mn-ea"/>
                          <a:cs typeface="Times New Roman" pitchFamily="18" charset="0"/>
                        </a:rPr>
                        <a:t>; </a:t>
                      </a:r>
                      <a:r>
                        <a:rPr lang="en-CA" sz="1800" b="0" kern="1200" baseline="0" dirty="0" smtClean="0">
                          <a:solidFill>
                            <a:schemeClr val="tx1"/>
                          </a:solidFill>
                          <a:effectLst/>
                          <a:latin typeface="ProSyl" panose="020B0500000000000000" pitchFamily="34" charset="0"/>
                          <a:ea typeface="+mn-ea"/>
                          <a:cs typeface="Times New Roman" pitchFamily="18" charset="0"/>
                        </a:rPr>
                        <a:t>x7m</a:t>
                      </a:r>
                    </a:p>
                    <a:p>
                      <a:pPr marL="6858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CA" sz="1800" b="0" kern="1200" baseline="0" dirty="0" smtClean="0">
                          <a:solidFill>
                            <a:schemeClr val="tx1"/>
                          </a:solidFill>
                          <a:effectLst/>
                          <a:latin typeface="ProSyl" panose="020B0500000000000000" pitchFamily="34" charset="0"/>
                          <a:ea typeface="+mn-ea"/>
                          <a:cs typeface="Times New Roman" pitchFamily="18" charset="0"/>
                        </a:rPr>
                        <a:t>kba6iz xgvwN3g6 s4fx6izk5 x7m nlm6nZsizk5 X3Ns5.</a:t>
                      </a:r>
                    </a:p>
                    <a:p>
                      <a:pPr marL="0" indent="0">
                        <a:buFont typeface="Wingdings" panose="05000000000000000000" pitchFamily="2" charset="2"/>
                        <a:buNone/>
                      </a:pPr>
                      <a:endParaRPr kumimoji="0" lang="iu-Cans-CA" sz="2000" b="0" i="0" u="none" strike="noStrike" kern="1200" cap="none" spc="0" normalizeH="0" baseline="0" noProof="0" dirty="0">
                        <a:ln>
                          <a:noFill/>
                        </a:ln>
                        <a:solidFill>
                          <a:schemeClr val="tx1"/>
                        </a:solidFill>
                        <a:effectLst/>
                        <a:uLnTx/>
                        <a:uFillTx/>
                        <a:latin typeface="ProSyl"/>
                        <a:ea typeface="+mn-ea"/>
                        <a:cs typeface="Times New Roman" panose="02020603050405020304" pitchFamily="18" charset="0"/>
                      </a:endParaRP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1043608" y="620688"/>
            <a:ext cx="7560840" cy="648072"/>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tabLst>
                <a:tab pos="4114800" algn="l"/>
              </a:tabLst>
            </a:pPr>
            <a:r>
              <a:rPr lang="en-US" sz="3200" b="1" dirty="0">
                <a:solidFill>
                  <a:schemeClr val="bg1"/>
                </a:solidFill>
                <a:latin typeface="Times New Roman" pitchFamily="18" charset="0"/>
                <a:cs typeface="Times New Roman" pitchFamily="18" charset="0"/>
              </a:rPr>
              <a:t> </a:t>
            </a:r>
            <a:r>
              <a:rPr lang="en-US" sz="2800" b="1" dirty="0">
                <a:latin typeface="Times New Roman" pitchFamily="18" charset="0"/>
                <a:cs typeface="Times New Roman" pitchFamily="18" charset="0"/>
              </a:rPr>
              <a:t>Scope of Application	</a:t>
            </a:r>
            <a:r>
              <a:rPr lang="en-US" sz="2800" b="1" dirty="0">
                <a:solidFill>
                  <a:srgbClr val="035F79"/>
                </a:solidFill>
                <a:latin typeface="ProSyl"/>
              </a:rPr>
              <a:t>WoEcq5 g4yCs5</a:t>
            </a:r>
            <a:endParaRPr lang="en-US" sz="28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1782676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anose="02020603050405020304" pitchFamily="18" charset="0"/>
                <a:cs typeface="Times New Roman" panose="02020603050405020304" pitchFamily="18" charset="0"/>
              </a:rPr>
              <a:t>9</a:t>
            </a:fld>
            <a:endParaRPr lang="en-CA"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nvPr>
        </p:nvGraphicFramePr>
        <p:xfrm>
          <a:off x="381000" y="1556792"/>
          <a:ext cx="8305800" cy="4937760"/>
        </p:xfrm>
        <a:graphic>
          <a:graphicData uri="http://schemas.openxmlformats.org/drawingml/2006/table">
            <a:tbl>
              <a:tblPr firstRow="1" bandRow="1">
                <a:tableStyleId>{5C22544A-7EE6-4342-B048-85BDC9FD1C3A}</a:tableStyleId>
              </a:tblPr>
              <a:tblGrid>
                <a:gridCol w="4141514">
                  <a:extLst>
                    <a:ext uri="{9D8B030D-6E8A-4147-A177-3AD203B41FA5}">
                      <a16:colId xmlns:a16="http://schemas.microsoft.com/office/drawing/2014/main" val="20000"/>
                    </a:ext>
                  </a:extLst>
                </a:gridCol>
                <a:gridCol w="4164286">
                  <a:extLst>
                    <a:ext uri="{9D8B030D-6E8A-4147-A177-3AD203B41FA5}">
                      <a16:colId xmlns:a16="http://schemas.microsoft.com/office/drawing/2014/main" val="20001"/>
                    </a:ext>
                  </a:extLst>
                </a:gridCol>
              </a:tblGrid>
              <a:tr h="4680520">
                <a:tc>
                  <a:txBody>
                    <a:bodyPr/>
                    <a:lstStyle/>
                    <a:p>
                      <a:pPr marL="347663" lvl="0" indent="-347663">
                        <a:buFont typeface="Wingdings" panose="05000000000000000000" pitchFamily="2" charset="2"/>
                        <a:buChar char="Ø"/>
                      </a:pPr>
                      <a:r>
                        <a:rPr lang="en-CA" sz="2200" b="1" i="1" u="sng" kern="1200" dirty="0" smtClean="0">
                          <a:solidFill>
                            <a:schemeClr val="tx1"/>
                          </a:solidFill>
                          <a:effectLst/>
                          <a:latin typeface="Times New Roman" pitchFamily="18" charset="0"/>
                          <a:ea typeface="+mn-ea"/>
                          <a:cs typeface="Times New Roman" pitchFamily="18" charset="0"/>
                        </a:rPr>
                        <a:t>August 27, 2020</a:t>
                      </a:r>
                      <a:r>
                        <a:rPr lang="en-CA" sz="2200" b="1" i="1" kern="1200" dirty="0" smtClean="0">
                          <a:solidFill>
                            <a:schemeClr val="tx1"/>
                          </a:solidFill>
                          <a:effectLst/>
                          <a:latin typeface="Times New Roman" pitchFamily="18" charset="0"/>
                          <a:ea typeface="+mn-ea"/>
                          <a:cs typeface="Times New Roman" pitchFamily="18" charset="0"/>
                        </a:rPr>
                        <a:t> </a:t>
                      </a:r>
                    </a:p>
                    <a:p>
                      <a:pPr marL="284163" lvl="0" indent="0">
                        <a:buFont typeface="Wingdings" panose="05000000000000000000" pitchFamily="2" charset="2"/>
                        <a:buNone/>
                      </a:pPr>
                      <a:r>
                        <a:rPr lang="en-US" sz="2100" b="0" kern="1200" dirty="0" smtClean="0">
                          <a:solidFill>
                            <a:schemeClr val="tx1"/>
                          </a:solidFill>
                          <a:effectLst/>
                          <a:latin typeface="Times New Roman" pitchFamily="18" charset="0"/>
                          <a:ea typeface="+mn-ea"/>
                          <a:cs typeface="Times New Roman" pitchFamily="18" charset="0"/>
                        </a:rPr>
                        <a:t>NWB received an</a:t>
                      </a:r>
                      <a:r>
                        <a:rPr lang="en-US" sz="2100" b="0" kern="1200" baseline="0" dirty="0" smtClean="0">
                          <a:solidFill>
                            <a:schemeClr val="tx1"/>
                          </a:solidFill>
                          <a:effectLst/>
                          <a:latin typeface="Times New Roman" pitchFamily="18" charset="0"/>
                          <a:ea typeface="+mn-ea"/>
                          <a:cs typeface="Times New Roman" pitchFamily="18" charset="0"/>
                        </a:rPr>
                        <a:t> </a:t>
                      </a:r>
                      <a:r>
                        <a:rPr lang="en-US" sz="2100" b="0" kern="1200" dirty="0" smtClean="0">
                          <a:solidFill>
                            <a:schemeClr val="tx1"/>
                          </a:solidFill>
                          <a:effectLst/>
                          <a:latin typeface="Times New Roman" pitchFamily="18" charset="0"/>
                          <a:ea typeface="+mn-ea"/>
                          <a:cs typeface="Times New Roman" pitchFamily="18" charset="0"/>
                        </a:rPr>
                        <a:t>Amendment Application from </a:t>
                      </a:r>
                      <a:r>
                        <a:rPr lang="en-US" sz="2100" b="0" kern="1200" dirty="0" err="1" smtClean="0">
                          <a:solidFill>
                            <a:schemeClr val="tx1"/>
                          </a:solidFill>
                          <a:effectLst/>
                          <a:latin typeface="Times New Roman" pitchFamily="18" charset="0"/>
                          <a:ea typeface="+mn-ea"/>
                          <a:cs typeface="Times New Roman" pitchFamily="18" charset="0"/>
                        </a:rPr>
                        <a:t>Agnico</a:t>
                      </a:r>
                      <a:r>
                        <a:rPr lang="en-US" sz="2100" b="0" kern="1200" dirty="0" smtClean="0">
                          <a:solidFill>
                            <a:schemeClr val="tx1"/>
                          </a:solidFill>
                          <a:effectLst/>
                          <a:latin typeface="Times New Roman" pitchFamily="18" charset="0"/>
                          <a:ea typeface="+mn-ea"/>
                          <a:cs typeface="Times New Roman" pitchFamily="18" charset="0"/>
                        </a:rPr>
                        <a:t> Eagle and distributed it for initial completeness check</a:t>
                      </a:r>
                      <a:r>
                        <a:rPr lang="en-CA" sz="2100" b="0" kern="1200" dirty="0" smtClean="0">
                          <a:solidFill>
                            <a:schemeClr val="tx1"/>
                          </a:solidFill>
                          <a:effectLst/>
                          <a:latin typeface="Times New Roman" pitchFamily="18" charset="0"/>
                          <a:ea typeface="+mn-ea"/>
                          <a:cs typeface="Times New Roman" pitchFamily="18" charset="0"/>
                        </a:rPr>
                        <a:t>.</a:t>
                      </a:r>
                    </a:p>
                    <a:p>
                      <a:pPr marL="284163" lvl="0" indent="0">
                        <a:buFont typeface="Wingdings" panose="05000000000000000000" pitchFamily="2" charset="2"/>
                        <a:buNone/>
                      </a:pPr>
                      <a:endParaRPr lang="en-CA" sz="2100" b="0" kern="120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2200" b="1" i="1" u="sng" kern="1200" dirty="0" smtClean="0">
                          <a:solidFill>
                            <a:schemeClr val="tx1"/>
                          </a:solidFill>
                          <a:effectLst/>
                          <a:latin typeface="Times New Roman" pitchFamily="18" charset="0"/>
                          <a:ea typeface="+mn-ea"/>
                          <a:cs typeface="Times New Roman" pitchFamily="18" charset="0"/>
                        </a:rPr>
                        <a:t>September 22, 2020</a:t>
                      </a:r>
                      <a:r>
                        <a:rPr lang="en-CA" sz="2200" b="1" i="1" kern="1200" dirty="0" smtClean="0">
                          <a:solidFill>
                            <a:schemeClr val="tx1"/>
                          </a:solidFill>
                          <a:effectLst/>
                          <a:latin typeface="Times New Roman" pitchFamily="18" charset="0"/>
                          <a:ea typeface="+mn-ea"/>
                          <a:cs typeface="Times New Roman" pitchFamily="18" charset="0"/>
                        </a:rPr>
                        <a:t> </a:t>
                      </a:r>
                    </a:p>
                    <a:p>
                      <a:pPr marL="284163" lvl="0" indent="0">
                        <a:buFont typeface="Wingdings" panose="05000000000000000000" pitchFamily="2" charset="2"/>
                        <a:buNone/>
                      </a:pPr>
                      <a:r>
                        <a:rPr lang="en-US" sz="2100" b="0" kern="1200" dirty="0" smtClean="0">
                          <a:solidFill>
                            <a:schemeClr val="tx1"/>
                          </a:solidFill>
                          <a:effectLst/>
                          <a:latin typeface="Times New Roman" pitchFamily="18" charset="0"/>
                          <a:ea typeface="+mn-ea"/>
                          <a:cs typeface="Times New Roman" pitchFamily="18" charset="0"/>
                        </a:rPr>
                        <a:t>NWB received preliminary technical comments from</a:t>
                      </a:r>
                      <a:r>
                        <a:rPr lang="en-US" sz="2100" b="0" kern="1200" baseline="0" dirty="0" smtClean="0">
                          <a:solidFill>
                            <a:schemeClr val="tx1"/>
                          </a:solidFill>
                          <a:effectLst/>
                          <a:latin typeface="Times New Roman" pitchFamily="18" charset="0"/>
                          <a:ea typeface="+mn-ea"/>
                          <a:cs typeface="Times New Roman" pitchFamily="18" charset="0"/>
                        </a:rPr>
                        <a:t> </a:t>
                      </a:r>
                      <a:r>
                        <a:rPr lang="en-CA" sz="2100" b="0" kern="1200" baseline="0" dirty="0" smtClean="0">
                          <a:solidFill>
                            <a:schemeClr val="tx1"/>
                          </a:solidFill>
                          <a:effectLst/>
                          <a:latin typeface="Times New Roman" pitchFamily="18" charset="0"/>
                          <a:ea typeface="+mn-ea"/>
                          <a:cs typeface="Times New Roman" pitchFamily="18" charset="0"/>
                        </a:rPr>
                        <a:t>the </a:t>
                      </a:r>
                      <a:r>
                        <a:rPr lang="en-CA" sz="2100" b="0" kern="1200" baseline="0" dirty="0" err="1" smtClean="0">
                          <a:solidFill>
                            <a:schemeClr val="tx1"/>
                          </a:solidFill>
                          <a:effectLst/>
                          <a:latin typeface="Times New Roman" pitchFamily="18" charset="0"/>
                          <a:ea typeface="+mn-ea"/>
                          <a:cs typeface="Times New Roman" pitchFamily="18" charset="0"/>
                        </a:rPr>
                        <a:t>KivIA</a:t>
                      </a:r>
                      <a:r>
                        <a:rPr lang="en-CA" sz="2100" b="0" kern="1200" baseline="0" dirty="0" smtClean="0">
                          <a:solidFill>
                            <a:schemeClr val="tx1"/>
                          </a:solidFill>
                          <a:effectLst/>
                          <a:latin typeface="Times New Roman" pitchFamily="18" charset="0"/>
                          <a:ea typeface="+mn-ea"/>
                          <a:cs typeface="Times New Roman" pitchFamily="18" charset="0"/>
                        </a:rPr>
                        <a:t>, CIRNA and the ECCC</a:t>
                      </a:r>
                      <a:r>
                        <a:rPr lang="en-CA" sz="2100" b="0" kern="1200" dirty="0" smtClean="0">
                          <a:solidFill>
                            <a:schemeClr val="tx1"/>
                          </a:solidFill>
                          <a:effectLst/>
                          <a:latin typeface="Times New Roman" pitchFamily="18" charset="0"/>
                          <a:ea typeface="+mn-ea"/>
                          <a:cs typeface="Times New Roman" pitchFamily="18" charset="0"/>
                        </a:rPr>
                        <a:t>.</a:t>
                      </a:r>
                    </a:p>
                    <a:p>
                      <a:pPr marL="284163" lvl="0" indent="0">
                        <a:buFont typeface="Wingdings" panose="05000000000000000000" pitchFamily="2" charset="2"/>
                        <a:buNone/>
                      </a:pPr>
                      <a:endParaRPr lang="en-US" sz="2100" b="0" kern="120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2200" b="1" i="1" u="sng" kern="1200" dirty="0" smtClean="0">
                          <a:solidFill>
                            <a:schemeClr val="tx1"/>
                          </a:solidFill>
                          <a:effectLst/>
                          <a:latin typeface="Times New Roman" pitchFamily="18" charset="0"/>
                          <a:ea typeface="+mn-ea"/>
                          <a:cs typeface="Times New Roman" pitchFamily="18" charset="0"/>
                        </a:rPr>
                        <a:t>September 30, 2020</a:t>
                      </a:r>
                      <a:r>
                        <a:rPr lang="en-CA" sz="2200" b="1" i="1" kern="1200" dirty="0" smtClean="0">
                          <a:solidFill>
                            <a:schemeClr val="tx1"/>
                          </a:solidFill>
                          <a:effectLst/>
                          <a:latin typeface="Times New Roman" pitchFamily="18" charset="0"/>
                          <a:ea typeface="+mn-ea"/>
                          <a:cs typeface="Times New Roman" pitchFamily="18" charset="0"/>
                        </a:rPr>
                        <a:t> </a:t>
                      </a:r>
                    </a:p>
                    <a:p>
                      <a:pPr marL="284163" lvl="0" indent="0">
                        <a:buFont typeface="Wingdings" panose="05000000000000000000" pitchFamily="2" charset="2"/>
                        <a:buNone/>
                      </a:pPr>
                      <a:r>
                        <a:rPr lang="en-CA" sz="2100" b="0" kern="1200" dirty="0" smtClean="0">
                          <a:solidFill>
                            <a:schemeClr val="tx1"/>
                          </a:solidFill>
                          <a:effectLst/>
                          <a:latin typeface="Times New Roman" pitchFamily="18" charset="0"/>
                          <a:ea typeface="+mn-ea"/>
                          <a:cs typeface="Times New Roman" pitchFamily="18" charset="0"/>
                        </a:rPr>
                        <a:t>Applicant provided responses to the comments submitted by the interveners</a:t>
                      </a:r>
                    </a:p>
                  </a:txBody>
                  <a:tcPr>
                    <a:noFill/>
                  </a:tcPr>
                </a:tc>
                <a:tc>
                  <a:txBody>
                    <a:bodyPr/>
                    <a:lstStyle/>
                    <a:p>
                      <a:pPr marL="347663" lvl="0" indent="-347663">
                        <a:buFont typeface="Wingdings" panose="05000000000000000000" pitchFamily="2" charset="2"/>
                        <a:buChar char="Ø"/>
                      </a:pPr>
                      <a:r>
                        <a:rPr lang="en-CA" sz="1800" b="1" i="1" u="sng" kern="1200" dirty="0" smtClean="0">
                          <a:solidFill>
                            <a:schemeClr val="tx1"/>
                          </a:solidFill>
                          <a:effectLst/>
                          <a:latin typeface="ProSyl" panose="020B0500000000000000" pitchFamily="34" charset="0"/>
                          <a:ea typeface="+mn-ea"/>
                          <a:cs typeface="Times New Roman" pitchFamily="18" charset="0"/>
                        </a:rPr>
                        <a:t>]</a:t>
                      </a:r>
                      <a:r>
                        <a:rPr lang="en-CA" sz="1800" b="1" i="1" u="sng" kern="1200" dirty="0" err="1" smtClean="0">
                          <a:solidFill>
                            <a:schemeClr val="tx1"/>
                          </a:solidFill>
                          <a:effectLst/>
                          <a:latin typeface="ProSyl" panose="020B0500000000000000" pitchFamily="34" charset="0"/>
                          <a:ea typeface="+mn-ea"/>
                          <a:cs typeface="Times New Roman" pitchFamily="18" charset="0"/>
                        </a:rPr>
                        <a:t>xZy</a:t>
                      </a:r>
                      <a:r>
                        <a:rPr lang="en-CA" sz="1800" b="1" i="1" u="sng" kern="1200" dirty="0" smtClean="0">
                          <a:solidFill>
                            <a:schemeClr val="tx1"/>
                          </a:solidFill>
                          <a:effectLst/>
                          <a:latin typeface="Times New Roman" pitchFamily="18" charset="0"/>
                          <a:ea typeface="+mn-ea"/>
                          <a:cs typeface="Times New Roman" pitchFamily="18" charset="0"/>
                        </a:rPr>
                        <a:t> 27, 2020</a:t>
                      </a:r>
                      <a:r>
                        <a:rPr lang="en-CA" sz="1800" b="1" i="1" kern="1200" dirty="0" smtClean="0">
                          <a:solidFill>
                            <a:schemeClr val="tx1"/>
                          </a:solidFill>
                          <a:effectLst/>
                          <a:latin typeface="Times New Roman" pitchFamily="18" charset="0"/>
                          <a:ea typeface="+mn-ea"/>
                          <a:cs typeface="Times New Roman" pitchFamily="18" charset="0"/>
                        </a:rPr>
                        <a:t> </a:t>
                      </a:r>
                    </a:p>
                    <a:p>
                      <a:pPr marL="284163" lvl="0" indent="0">
                        <a:buFont typeface="Wingdings" panose="05000000000000000000" pitchFamily="2" charset="2"/>
                        <a:buNone/>
                      </a:pPr>
                      <a:r>
                        <a:rPr lang="en-US" sz="1800" b="0" kern="1200" dirty="0" smtClean="0">
                          <a:solidFill>
                            <a:schemeClr val="tx1"/>
                          </a:solidFill>
                          <a:effectLst/>
                          <a:latin typeface="ProSyl" panose="020B0500000000000000" pitchFamily="34" charset="0"/>
                          <a:ea typeface="+mn-ea"/>
                          <a:cs typeface="Times New Roman" pitchFamily="18" charset="0"/>
                        </a:rPr>
                        <a:t>wmoEp5 Wb6ym/q ]xeQxDtj5 g4yCs5 ]b2fNz x[if ]wA9 x7m N4yst5lQ5 yK9o6]Xk5 Wxi4ym4mzq cspQx6iq.</a:t>
                      </a:r>
                      <a:endParaRPr lang="en-CA" sz="1800" b="0" kern="1200" dirty="0" smtClean="0">
                        <a:solidFill>
                          <a:schemeClr val="tx1"/>
                        </a:solidFill>
                        <a:effectLst/>
                        <a:latin typeface="ProSyl" panose="020B0500000000000000" pitchFamily="34" charset="0"/>
                        <a:ea typeface="+mn-ea"/>
                        <a:cs typeface="Times New Roman" pitchFamily="18" charset="0"/>
                      </a:endParaRPr>
                    </a:p>
                    <a:p>
                      <a:pPr marL="284163" lvl="0" indent="0">
                        <a:buFont typeface="Wingdings" panose="05000000000000000000" pitchFamily="2" charset="2"/>
                        <a:buNone/>
                      </a:pPr>
                      <a:endParaRPr lang="en-CA" sz="1800" b="0" kern="120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1800" b="1" i="1" u="sng" kern="1200" dirty="0" err="1" smtClean="0">
                          <a:solidFill>
                            <a:schemeClr val="tx1"/>
                          </a:solidFill>
                          <a:effectLst/>
                          <a:latin typeface="ProSyl" panose="020B0500000000000000" pitchFamily="34" charset="0"/>
                          <a:ea typeface="+mn-ea"/>
                          <a:cs typeface="Times New Roman" pitchFamily="18" charset="0"/>
                        </a:rPr>
                        <a:t>ytWE</a:t>
                      </a:r>
                      <a:r>
                        <a:rPr lang="en-CA" sz="1800" b="1" i="1" u="sng" kern="1200" dirty="0" smtClean="0">
                          <a:solidFill>
                            <a:schemeClr val="tx1"/>
                          </a:solidFill>
                          <a:effectLst/>
                          <a:latin typeface="Times New Roman" pitchFamily="18" charset="0"/>
                          <a:ea typeface="+mn-ea"/>
                          <a:cs typeface="Times New Roman" pitchFamily="18" charset="0"/>
                        </a:rPr>
                        <a:t> 22, 2020</a:t>
                      </a:r>
                      <a:r>
                        <a:rPr lang="en-CA" sz="1800" b="1" i="1" kern="1200" dirty="0" smtClean="0">
                          <a:solidFill>
                            <a:schemeClr val="tx1"/>
                          </a:solidFill>
                          <a:effectLst/>
                          <a:latin typeface="Times New Roman" pitchFamily="18" charset="0"/>
                          <a:ea typeface="+mn-ea"/>
                          <a:cs typeface="Times New Roman" pitchFamily="18" charset="0"/>
                        </a:rPr>
                        <a:t> </a:t>
                      </a:r>
                    </a:p>
                    <a:p>
                      <a:pPr marL="284163" lvl="0" indent="0">
                        <a:buFont typeface="Wingdings" panose="05000000000000000000" pitchFamily="2" charset="2"/>
                        <a:buNone/>
                      </a:pPr>
                      <a:r>
                        <a:rPr lang="en-US" sz="1800" b="0" kern="1200" dirty="0" smtClean="0">
                          <a:solidFill>
                            <a:schemeClr val="tx1"/>
                          </a:solidFill>
                          <a:effectLst/>
                          <a:latin typeface="ProSyl" panose="020B0500000000000000" pitchFamily="34" charset="0"/>
                          <a:ea typeface="+mn-ea"/>
                          <a:cs typeface="Times New Roman" pitchFamily="18" charset="0"/>
                        </a:rPr>
                        <a:t>wmoEp5 Wb6ym/q yK9]o5 Wdyodtk5 </a:t>
                      </a:r>
                      <a:r>
                        <a:rPr lang="en-US" sz="1800" b="0" kern="1200" dirty="0" err="1" smtClean="0">
                          <a:solidFill>
                            <a:schemeClr val="tx1"/>
                          </a:solidFill>
                          <a:effectLst/>
                          <a:latin typeface="ProSyl" panose="020B0500000000000000" pitchFamily="34" charset="0"/>
                          <a:ea typeface="+mn-ea"/>
                          <a:cs typeface="Times New Roman" pitchFamily="18" charset="0"/>
                        </a:rPr>
                        <a:t>scs</a:t>
                      </a:r>
                      <a:r>
                        <a:rPr lang="en-US" sz="1800" b="0" kern="1200" dirty="0" smtClean="0">
                          <a:solidFill>
                            <a:schemeClr val="tx1"/>
                          </a:solidFill>
                          <a:effectLst/>
                          <a:latin typeface="ProSyl" panose="020B0500000000000000" pitchFamily="34" charset="0"/>
                          <a:ea typeface="+mn-ea"/>
                          <a:cs typeface="Times New Roman" pitchFamily="18" charset="0"/>
                        </a:rPr>
                        <a:t>]y5 </a:t>
                      </a:r>
                      <a:r>
                        <a:rPr lang="en-US" sz="1800" b="0" kern="1200" dirty="0" err="1" smtClean="0">
                          <a:solidFill>
                            <a:schemeClr val="tx1"/>
                          </a:solidFill>
                          <a:effectLst/>
                          <a:latin typeface="ProSyl" panose="020B0500000000000000" pitchFamily="34" charset="0"/>
                          <a:ea typeface="+mn-ea"/>
                          <a:cs typeface="Times New Roman" pitchFamily="18" charset="0"/>
                        </a:rPr>
                        <a:t>bmfNz</a:t>
                      </a:r>
                      <a:r>
                        <a:rPr lang="en-US" sz="1800" b="0" kern="1200" dirty="0" smtClean="0">
                          <a:solidFill>
                            <a:schemeClr val="tx1"/>
                          </a:solidFill>
                          <a:effectLst/>
                          <a:latin typeface="ProSyl" panose="020B0500000000000000" pitchFamily="34" charset="0"/>
                          <a:ea typeface="+mn-ea"/>
                          <a:cs typeface="Times New Roman" pitchFamily="18" charset="0"/>
                        </a:rPr>
                        <a:t> r?9o6 wkw5 vg5pct]Q5, v?mfcf5i wkoEpgcf5 x7m x?toEp5 x7m yM2 xy5p6iq</a:t>
                      </a:r>
                      <a:r>
                        <a:rPr lang="en-US" sz="1800" b="0" kern="1200" baseline="0" dirty="0" smtClean="0">
                          <a:solidFill>
                            <a:schemeClr val="tx1"/>
                          </a:solidFill>
                          <a:effectLst/>
                          <a:latin typeface="ProSyl" panose="020B0500000000000000" pitchFamily="34" charset="0"/>
                          <a:ea typeface="+mn-ea"/>
                          <a:cs typeface="Times New Roman" pitchFamily="18" charset="0"/>
                        </a:rPr>
                        <a:t> </a:t>
                      </a:r>
                      <a:r>
                        <a:rPr lang="en-US" sz="1800" b="0" kern="1200" baseline="0" dirty="0" err="1" smtClean="0">
                          <a:solidFill>
                            <a:schemeClr val="tx1"/>
                          </a:solidFill>
                          <a:effectLst/>
                          <a:latin typeface="ProSyl" panose="020B0500000000000000" pitchFamily="34" charset="0"/>
                          <a:ea typeface="+mn-ea"/>
                          <a:cs typeface="Times New Roman" pitchFamily="18" charset="0"/>
                        </a:rPr>
                        <a:t>vNb</a:t>
                      </a:r>
                      <a:r>
                        <a:rPr lang="en-US" sz="1800" b="0" kern="1200" baseline="0" dirty="0" smtClean="0">
                          <a:solidFill>
                            <a:schemeClr val="tx1"/>
                          </a:solidFill>
                          <a:effectLst/>
                          <a:latin typeface="ProSyl" panose="020B0500000000000000" pitchFamily="34" charset="0"/>
                          <a:ea typeface="+mn-ea"/>
                          <a:cs typeface="Times New Roman" pitchFamily="18" charset="0"/>
                        </a:rPr>
                        <a:t>. </a:t>
                      </a:r>
                      <a:endParaRPr lang="en-US" sz="1800" b="0" kern="120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1800" b="1" i="1" u="sng" kern="1200" dirty="0" err="1" smtClean="0">
                          <a:solidFill>
                            <a:schemeClr val="tx1"/>
                          </a:solidFill>
                          <a:effectLst/>
                          <a:latin typeface="ProSyl" panose="020B0500000000000000" pitchFamily="34" charset="0"/>
                          <a:ea typeface="+mn-ea"/>
                          <a:cs typeface="Times New Roman" pitchFamily="18" charset="0"/>
                        </a:rPr>
                        <a:t>ytWE</a:t>
                      </a:r>
                      <a:r>
                        <a:rPr lang="en-CA" sz="1800" b="1" i="1" u="sng" kern="1200" dirty="0" smtClean="0">
                          <a:solidFill>
                            <a:schemeClr val="tx1"/>
                          </a:solidFill>
                          <a:effectLst/>
                          <a:latin typeface="Times New Roman" pitchFamily="18" charset="0"/>
                          <a:ea typeface="+mn-ea"/>
                          <a:cs typeface="Times New Roman" pitchFamily="18" charset="0"/>
                        </a:rPr>
                        <a:t> 30, 2020</a:t>
                      </a:r>
                      <a:r>
                        <a:rPr lang="en-CA" sz="1800" b="1" i="1" kern="1200" dirty="0" smtClean="0">
                          <a:solidFill>
                            <a:schemeClr val="tx1"/>
                          </a:solidFill>
                          <a:effectLst/>
                          <a:latin typeface="Times New Roman" pitchFamily="18" charset="0"/>
                          <a:ea typeface="+mn-ea"/>
                          <a:cs typeface="Times New Roman" pitchFamily="18" charset="0"/>
                        </a:rPr>
                        <a:t> </a:t>
                      </a:r>
                    </a:p>
                    <a:p>
                      <a:pPr marL="284163" lvl="0" indent="0">
                        <a:buFont typeface="Wingdings" panose="05000000000000000000" pitchFamily="2" charset="2"/>
                        <a:buNone/>
                      </a:pPr>
                      <a:r>
                        <a:rPr lang="en-CA" sz="1800" b="0" kern="1200" dirty="0" smtClean="0">
                          <a:solidFill>
                            <a:schemeClr val="tx1"/>
                          </a:solidFill>
                          <a:effectLst/>
                          <a:latin typeface="ProSyl" panose="020B0500000000000000" pitchFamily="34" charset="0"/>
                          <a:ea typeface="+mn-ea"/>
                          <a:cs typeface="Times New Roman" pitchFamily="18" charset="0"/>
                        </a:rPr>
                        <a:t>g4yC3g6 Wc6t5iq rs5Jt5 scsy6k5 </a:t>
                      </a:r>
                      <a:r>
                        <a:rPr lang="en-CA" sz="1800" b="0" kern="1200" dirty="0" err="1" smtClean="0">
                          <a:solidFill>
                            <a:schemeClr val="tx1"/>
                          </a:solidFill>
                          <a:effectLst/>
                          <a:latin typeface="ProSyl" panose="020B0500000000000000" pitchFamily="34" charset="0"/>
                          <a:ea typeface="+mn-ea"/>
                          <a:cs typeface="Times New Roman" pitchFamily="18" charset="0"/>
                        </a:rPr>
                        <a:t>gi</a:t>
                      </a:r>
                      <a:r>
                        <a:rPr lang="en-CA" sz="1800" b="0" kern="1200" dirty="0" smtClean="0">
                          <a:solidFill>
                            <a:schemeClr val="tx1"/>
                          </a:solidFill>
                          <a:effectLst/>
                          <a:latin typeface="ProSyl" panose="020B0500000000000000" pitchFamily="34" charset="0"/>
                          <a:ea typeface="+mn-ea"/>
                          <a:cs typeface="Times New Roman" pitchFamily="18" charset="0"/>
                        </a:rPr>
                        <a:t>/sJ5 W5Jto4i5</a:t>
                      </a:r>
                    </a:p>
                    <a:p>
                      <a:pPr marL="347663" lvl="0" indent="-347663">
                        <a:buFont typeface="Wingdings" panose="05000000000000000000" pitchFamily="2" charset="2"/>
                        <a:buChar char="Ø"/>
                      </a:pPr>
                      <a:endParaRPr lang="en-US" sz="2000" b="1" kern="1200" dirty="0" smtClean="0">
                        <a:solidFill>
                          <a:schemeClr val="tx1"/>
                        </a:solidFill>
                        <a:effectLst/>
                        <a:latin typeface="Times New Roman" pitchFamily="18" charset="0"/>
                        <a:ea typeface="+mn-ea"/>
                        <a:cs typeface="Times New Roman" pitchFamily="18" charset="0"/>
                      </a:endParaRPr>
                    </a:p>
                  </a:txBody>
                  <a:tcPr>
                    <a:noFill/>
                  </a:tcPr>
                </a:tc>
                <a:extLst>
                  <a:ext uri="{0D108BD9-81ED-4DB2-BD59-A6C34878D82A}">
                    <a16:rowId xmlns:a16="http://schemas.microsoft.com/office/drawing/2014/main" val="10000"/>
                  </a:ext>
                </a:extLst>
              </a:tr>
            </a:tbl>
          </a:graphicData>
        </a:graphic>
      </p:graphicFrame>
      <p:sp>
        <p:nvSpPr>
          <p:cNvPr id="8" name="Title 1"/>
          <p:cNvSpPr txBox="1">
            <a:spLocks/>
          </p:cNvSpPr>
          <p:nvPr/>
        </p:nvSpPr>
        <p:spPr>
          <a:xfrm>
            <a:off x="987896" y="332656"/>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latin typeface="Times New Roman" pitchFamily="18" charset="0"/>
                <a:cs typeface="Times New Roman" pitchFamily="18" charset="0"/>
              </a:rPr>
              <a:t>Application Procedural History</a:t>
            </a:r>
            <a:br>
              <a:rPr lang="en-US" sz="2800" b="1" dirty="0" smtClean="0">
                <a:latin typeface="Times New Roman" pitchFamily="18" charset="0"/>
                <a:cs typeface="Times New Roman" pitchFamily="18" charset="0"/>
              </a:rPr>
            </a:br>
            <a:r>
              <a:rPr lang="en-US" sz="2800" b="1" dirty="0">
                <a:solidFill>
                  <a:srgbClr val="035F79"/>
                </a:solidFill>
                <a:latin typeface="ProSyl"/>
              </a:rPr>
              <a:t>g4yCs]t5 ckwos3bscb3ymm]zb</a:t>
            </a:r>
            <a:endParaRPr lang="en-US" sz="2800" b="1" dirty="0">
              <a:latin typeface="Times New Roman" pitchFamily="18" charset="0"/>
              <a:cs typeface="Times New Roman" pitchFamily="18" charset="0"/>
            </a:endParaRPr>
          </a:p>
        </p:txBody>
      </p:sp>
      <p:sp>
        <p:nvSpPr>
          <p:cNvPr id="9"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2AM-MEL1631</a:t>
            </a:r>
          </a:p>
          <a:p>
            <a:pPr algn="ctr"/>
            <a:r>
              <a:rPr lang="en-CA" dirty="0" smtClean="0">
                <a:latin typeface="Times New Roman" pitchFamily="18" charset="0"/>
                <a:cs typeface="Times New Roman" pitchFamily="18" charset="0"/>
              </a:rPr>
              <a:t>Public </a:t>
            </a:r>
            <a:r>
              <a:rPr lang="en-CA" dirty="0">
                <a:latin typeface="Times New Roman" pitchFamily="18" charset="0"/>
                <a:cs typeface="Times New Roman" pitchFamily="18" charset="0"/>
              </a:rPr>
              <a:t>Hearing</a:t>
            </a:r>
          </a:p>
        </p:txBody>
      </p:sp>
    </p:spTree>
    <p:extLst>
      <p:ext uri="{BB962C8B-B14F-4D97-AF65-F5344CB8AC3E}">
        <p14:creationId xmlns:p14="http://schemas.microsoft.com/office/powerpoint/2010/main" val="12997030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1908</Words>
  <Application>Microsoft Office PowerPoint</Application>
  <PresentationFormat>On-screen Show (4:3)</PresentationFormat>
  <Paragraphs>372</Paragraphs>
  <Slides>20</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Calibri</vt:lpstr>
      <vt:lpstr>Constantia</vt:lpstr>
      <vt:lpstr>Courier New</vt:lpstr>
      <vt:lpstr>Euphemia</vt:lpstr>
      <vt:lpstr>ProSyl</vt:lpstr>
      <vt:lpstr>Times New Roman</vt:lpstr>
      <vt:lpstr>Wingdings</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2015-10-16T22:59:36Z</dcterms:created>
  <dcterms:modified xsi:type="dcterms:W3CDTF">2021-03-24T21:38:03Z</dcterms:modified>
</cp:coreProperties>
</file>