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8" r:id="rId3"/>
    <p:sldId id="260" r:id="rId4"/>
    <p:sldId id="261" r:id="rId5"/>
    <p:sldId id="262" r:id="rId6"/>
    <p:sldId id="263" r:id="rId7"/>
    <p:sldId id="276" r:id="rId8"/>
    <p:sldId id="265" r:id="rId9"/>
    <p:sldId id="274" r:id="rId10"/>
    <p:sldId id="275" r:id="rId11"/>
    <p:sldId id="269" r:id="rId12"/>
    <p:sldId id="267" r:id="rId13"/>
    <p:sldId id="268" r:id="rId14"/>
    <p:sldId id="270" r:id="rId15"/>
    <p:sldId id="271" r:id="rId16"/>
    <p:sldId id="272" r:id="rId17"/>
    <p:sldId id="273"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C78DC"/>
    <a:srgbClr val="1D55C5"/>
    <a:srgbClr val="1C51BA"/>
    <a:srgbClr val="0066FF"/>
    <a:srgbClr val="1C52BE"/>
    <a:srgbClr val="2463E0"/>
    <a:srgbClr val="1E59D0"/>
    <a:srgbClr val="194AAB"/>
    <a:srgbClr val="1E58CC"/>
    <a:srgbClr val="2261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7816" autoAdjust="0"/>
    <p:restoredTop sz="94671" autoAdjust="0"/>
  </p:normalViewPr>
  <p:slideViewPr>
    <p:cSldViewPr>
      <p:cViewPr>
        <p:scale>
          <a:sx n="79" d="100"/>
          <a:sy n="79" d="100"/>
        </p:scale>
        <p:origin x="-1104" y="-372"/>
      </p:cViewPr>
      <p:guideLst>
        <p:guide orient="horz" pos="2160"/>
        <p:guide pos="2880"/>
      </p:guideLst>
    </p:cSldViewPr>
  </p:slideViewPr>
  <p:outlineViewPr>
    <p:cViewPr>
      <p:scale>
        <a:sx n="33" d="100"/>
        <a:sy n="33" d="100"/>
      </p:scale>
      <p:origin x="0" y="174"/>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F59D226-85D7-4C57-A7C8-5F10EBC3B9FE}" type="datetimeFigureOut">
              <a:rPr lang="en-US" smtClean="0"/>
              <a:t>1/11/2013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BD8B5F3-B0F6-44E5-B583-BA3EB6D30D68}" type="slidenum">
              <a:rPr lang="en-US" smtClean="0"/>
              <a:t>‹#›</a:t>
            </a:fld>
            <a:endParaRPr lang="en-US"/>
          </a:p>
        </p:txBody>
      </p:sp>
    </p:spTree>
    <p:extLst>
      <p:ext uri="{BB962C8B-B14F-4D97-AF65-F5344CB8AC3E}">
        <p14:creationId xmlns:p14="http://schemas.microsoft.com/office/powerpoint/2010/main" val="16469627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BD8B5F3-B0F6-44E5-B583-BA3EB6D30D68}" type="slidenum">
              <a:rPr lang="en-US" smtClean="0"/>
              <a:t>10</a:t>
            </a:fld>
            <a:endParaRPr lang="en-US"/>
          </a:p>
        </p:txBody>
      </p:sp>
    </p:spTree>
    <p:extLst>
      <p:ext uri="{BB962C8B-B14F-4D97-AF65-F5344CB8AC3E}">
        <p14:creationId xmlns:p14="http://schemas.microsoft.com/office/powerpoint/2010/main" val="758448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dirty="0" smtClean="0"/>
              <a:t>Community Session – January 16, 2013</a:t>
            </a: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2A8813B7-99A2-44A3-AE87-8394FB30AC5A}" type="slidenum">
              <a:rPr lang="en-US" smtClean="0"/>
              <a:t>‹#›</a:t>
            </a:fld>
            <a:endParaRPr lang="en-US"/>
          </a:p>
        </p:txBody>
      </p:sp>
    </p:spTree>
    <p:extLst>
      <p:ext uri="{BB962C8B-B14F-4D97-AF65-F5344CB8AC3E}">
        <p14:creationId xmlns:p14="http://schemas.microsoft.com/office/powerpoint/2010/main" val="3425435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Footer Placeholder 3"/>
          <p:cNvSpPr>
            <a:spLocks noGrp="1"/>
          </p:cNvSpPr>
          <p:nvPr>
            <p:ph type="ftr" sz="quarter" idx="11"/>
          </p:nvPr>
        </p:nvSpPr>
        <p:spPr/>
        <p:txBody>
          <a:bodyPr/>
          <a:lstStyle/>
          <a:p>
            <a:r>
              <a:rPr lang="en-US" dirty="0" smtClean="0"/>
              <a:t>Community Session – January 16, 2013</a:t>
            </a:r>
            <a:endParaRPr lang="en-US" dirty="0"/>
          </a:p>
        </p:txBody>
      </p:sp>
      <p:sp>
        <p:nvSpPr>
          <p:cNvPr id="5" name="Slide Number Placeholder 4"/>
          <p:cNvSpPr>
            <a:spLocks noGrp="1"/>
          </p:cNvSpPr>
          <p:nvPr>
            <p:ph type="sldNum" sz="quarter" idx="12"/>
          </p:nvPr>
        </p:nvSpPr>
        <p:spPr/>
        <p:txBody>
          <a:bodyPr/>
          <a:lstStyle/>
          <a:p>
            <a:fld id="{94835C5F-E6AF-4229-BA3B-4E1FFA24283B}" type="slidenum">
              <a:rPr lang="en-US" smtClean="0"/>
              <a:t>‹#›</a:t>
            </a:fld>
            <a:endParaRPr lang="en-US"/>
          </a:p>
        </p:txBody>
      </p:sp>
    </p:spTree>
    <p:extLst>
      <p:ext uri="{BB962C8B-B14F-4D97-AF65-F5344CB8AC3E}">
        <p14:creationId xmlns:p14="http://schemas.microsoft.com/office/powerpoint/2010/main" val="20537234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theme" Target="../theme/theme1.xml"/><Relationship Id="rId7"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image" Target="../media/image2.jpeg"/><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3C78DC"/>
        </a:solidFill>
        <a:effectLst/>
      </p:bgPr>
    </p:bg>
    <p:spTree>
      <p:nvGrpSpPr>
        <p:cNvPr id="1" name=""/>
        <p:cNvGrpSpPr/>
        <p:nvPr/>
      </p:nvGrpSpPr>
      <p:grpSpPr>
        <a:xfrm>
          <a:off x="0" y="0"/>
          <a:ext cx="0" cy="0"/>
          <a:chOff x="0" y="0"/>
          <a:chExt cx="0" cy="0"/>
        </a:xfrm>
      </p:grpSpPr>
      <p:sp useBgFill="1">
        <p:nvSpPr>
          <p:cNvPr id="2" name="Title Placeholder 1"/>
          <p:cNvSpPr>
            <a:spLocks noGrp="1"/>
          </p:cNvSpPr>
          <p:nvPr>
            <p:ph type="title"/>
          </p:nvPr>
        </p:nvSpPr>
        <p:spPr>
          <a:xfrm>
            <a:off x="1620905" y="116632"/>
            <a:ext cx="7231995" cy="1026368"/>
          </a:xfrm>
          <a:prstGeom prst="rect">
            <a:avLst/>
          </a:prstGeom>
        </p:spPr>
        <p:txBody>
          <a:bodyPr vert="horz" lIns="91440" tIns="45720" rIns="91440" bIns="45720" rtlCol="0" anchor="ctr">
            <a:normAutofit/>
          </a:bodyPr>
          <a:lstStyle/>
          <a:p>
            <a:r>
              <a:rPr lang="en-US" dirty="0" smtClean="0"/>
              <a:t>Nunavut Water Board (NWB)</a:t>
            </a:r>
            <a:endParaRPr lang="en-US" dirty="0"/>
          </a:p>
        </p:txBody>
      </p:sp>
      <p:sp>
        <p:nvSpPr>
          <p:cNvPr id="3" name="Text Placeholder 2"/>
          <p:cNvSpPr>
            <a:spLocks noGrp="1"/>
          </p:cNvSpPr>
          <p:nvPr>
            <p:ph type="body" idx="1"/>
          </p:nvPr>
        </p:nvSpPr>
        <p:spPr>
          <a:xfrm>
            <a:off x="1608176" y="1338188"/>
            <a:ext cx="7244724" cy="4827115"/>
          </a:xfrm>
          <a:prstGeom prst="rect">
            <a:avLst/>
          </a:prstGeom>
          <a:solidFill>
            <a:srgbClr val="1C51BA"/>
          </a:solidFill>
        </p:spPr>
        <p:txBody>
          <a:bodyPr vert="horz" lIns="91440" tIns="45720" rIns="91440" bIns="45720" rtlCol="0">
            <a:normAutofit/>
          </a:bodyPr>
          <a:lstStyle/>
          <a:p>
            <a:pPr lvl="0"/>
            <a:endParaRPr lang="en-US" dirty="0" smtClean="0"/>
          </a:p>
          <a:p>
            <a:pPr lvl="0"/>
            <a:endParaRPr lang="en-US" dirty="0" smtClean="0"/>
          </a:p>
          <a:p>
            <a:pPr lvl="0"/>
            <a:r>
              <a:rPr lang="en-US" dirty="0" smtClean="0"/>
              <a:t>Type “A” Water Licensing Process</a:t>
            </a:r>
          </a:p>
          <a:p>
            <a:pPr lvl="0"/>
            <a:endParaRPr lang="en-US" dirty="0" smtClean="0"/>
          </a:p>
          <a:p>
            <a:pPr lvl="0"/>
            <a:r>
              <a:rPr lang="en-US" dirty="0" smtClean="0"/>
              <a:t>for </a:t>
            </a:r>
          </a:p>
          <a:p>
            <a:pPr lvl="0"/>
            <a:endParaRPr lang="en-US" dirty="0" smtClean="0"/>
          </a:p>
          <a:p>
            <a:pPr lvl="0"/>
            <a:r>
              <a:rPr lang="en-US" dirty="0" err="1" smtClean="0"/>
              <a:t>Baffinland</a:t>
            </a:r>
            <a:r>
              <a:rPr lang="en-US" dirty="0" smtClean="0"/>
              <a:t> Iron Mines Corporation’s</a:t>
            </a:r>
          </a:p>
          <a:p>
            <a:pPr lvl="0"/>
            <a:endParaRPr lang="en-US" dirty="0" smtClean="0"/>
          </a:p>
          <a:p>
            <a:pPr lvl="0"/>
            <a:r>
              <a:rPr lang="en-US" dirty="0" smtClean="0"/>
              <a:t>Mary River Project</a:t>
            </a:r>
            <a:endParaRPr lang="en-US" dirty="0"/>
          </a:p>
        </p:txBody>
      </p:sp>
      <p:sp>
        <p:nvSpPr>
          <p:cNvPr id="5" name="Footer Placeholder 4"/>
          <p:cNvSpPr>
            <a:spLocks noGrp="1"/>
          </p:cNvSpPr>
          <p:nvPr>
            <p:ph type="ftr" sz="quarter" idx="3"/>
          </p:nvPr>
        </p:nvSpPr>
        <p:spPr>
          <a:xfrm>
            <a:off x="2771800" y="6525344"/>
            <a:ext cx="4608512" cy="321161"/>
          </a:xfrm>
          <a:prstGeom prst="rect">
            <a:avLst/>
          </a:prstGeom>
        </p:spPr>
        <p:txBody>
          <a:bodyPr vert="horz" lIns="91440" tIns="45720" rIns="91440" bIns="45720" rtlCol="0" anchor="ctr"/>
          <a:lstStyle>
            <a:lvl1pPr algn="ctr">
              <a:defRPr sz="1200">
                <a:solidFill>
                  <a:schemeClr val="bg1"/>
                </a:solidFill>
                <a:latin typeface="Times New Roman" pitchFamily="18" charset="0"/>
                <a:cs typeface="Times New Roman" pitchFamily="18" charset="0"/>
              </a:defRPr>
            </a:lvl1pPr>
          </a:lstStyle>
          <a:p>
            <a:r>
              <a:rPr lang="en-US" dirty="0" smtClean="0"/>
              <a:t>Community Session – January 16, 2013</a:t>
            </a:r>
            <a:endParaRPr lang="en-US" dirty="0"/>
          </a:p>
        </p:txBody>
      </p:sp>
      <p:pic>
        <p:nvPicPr>
          <p:cNvPr id="7" name="Picture 3" descr="C:\Users\tech3\Desktop\Photos\IMG_2663.JP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9051" y="-2"/>
            <a:ext cx="1594329" cy="1587501"/>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4" descr="C:\Users\tech3\Desktop\Photos\Head of Bowhead Whale - Igloolik.JPG"/>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flipH="1">
            <a:off x="-9051" y="1540769"/>
            <a:ext cx="1585278" cy="1791940"/>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5" descr="K:\Photos\Qikiqtani Trip Photos\101MSDCF\DSC02878.JPG"/>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9051" y="3332708"/>
            <a:ext cx="1585278" cy="1772817"/>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8" descr="C:\Users\tech3\Desktop\Photos\IMG_2637.JPG"/>
          <p:cNvPicPr>
            <a:picLocks noChangeAspect="1" noChangeArrowheads="1"/>
          </p:cNvPicPr>
          <p:nvPr userDrawn="1"/>
        </p:nvPicPr>
        <p:blipFill>
          <a:blip r:embed="rId7" cstate="print">
            <a:extLst>
              <a:ext uri="{28A0092B-C50C-407E-A947-70E740481C1C}">
                <a14:useLocalDpi xmlns:a14="http://schemas.microsoft.com/office/drawing/2010/main" val="0"/>
              </a:ext>
            </a:extLst>
          </a:blip>
          <a:srcRect/>
          <a:stretch>
            <a:fillRect/>
          </a:stretch>
        </p:blipFill>
        <p:spPr bwMode="auto">
          <a:xfrm>
            <a:off x="-9051" y="5105526"/>
            <a:ext cx="1585278" cy="1752474"/>
          </a:xfrm>
          <a:prstGeom prst="rect">
            <a:avLst/>
          </a:prstGeom>
          <a:noFill/>
          <a:extLst>
            <a:ext uri="{909E8E84-426E-40DD-AFC4-6F175D3DCCD1}">
              <a14:hiddenFill xmlns:a14="http://schemas.microsoft.com/office/drawing/2010/main">
                <a:solidFill>
                  <a:srgbClr val="FFFFFF"/>
                </a:solidFill>
              </a14:hiddenFill>
            </a:ext>
          </a:extLst>
        </p:spPr>
      </p:pic>
      <p:sp>
        <p:nvSpPr>
          <p:cNvPr id="14" name="Slide Number Placeholder 13"/>
          <p:cNvSpPr>
            <a:spLocks noGrp="1"/>
          </p:cNvSpPr>
          <p:nvPr>
            <p:ph type="sldNum" sz="quarter" idx="4"/>
          </p:nvPr>
        </p:nvSpPr>
        <p:spPr>
          <a:xfrm>
            <a:off x="7380312" y="6525344"/>
            <a:ext cx="1080120" cy="332656"/>
          </a:xfrm>
          <a:prstGeom prst="rect">
            <a:avLst/>
          </a:prstGeom>
        </p:spPr>
        <p:txBody>
          <a:bodyPr vert="horz" lIns="91440" tIns="45720" rIns="91440" bIns="45720" rtlCol="0" anchor="ctr"/>
          <a:lstStyle>
            <a:lvl1pPr algn="r">
              <a:defRPr sz="1200">
                <a:solidFill>
                  <a:schemeClr val="tx1">
                    <a:tint val="75000"/>
                  </a:schemeClr>
                </a:solidFill>
              </a:defRPr>
            </a:lvl1pPr>
          </a:lstStyle>
          <a:p>
            <a:fld id="{94835C5F-E6AF-4229-BA3B-4E1FFA24283B}" type="slidenum">
              <a:rPr lang="en-US" smtClean="0"/>
              <a:t>‹#›</a:t>
            </a:fld>
            <a:endParaRPr lang="en-US"/>
          </a:p>
        </p:txBody>
      </p:sp>
      <p:pic>
        <p:nvPicPr>
          <p:cNvPr id="15" name="Picture 14"/>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8460432" y="6286277"/>
            <a:ext cx="552100" cy="553007"/>
          </a:xfrm>
          <a:prstGeom prst="rect">
            <a:avLst/>
          </a:prstGeom>
        </p:spPr>
      </p:pic>
    </p:spTree>
    <p:extLst>
      <p:ext uri="{BB962C8B-B14F-4D97-AF65-F5344CB8AC3E}">
        <p14:creationId xmlns:p14="http://schemas.microsoft.com/office/powerpoint/2010/main" val="2964398352"/>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p:txStyles>
    <p:titleStyle>
      <a:lvl1pPr algn="ctr" defTabSz="914400" rtl="0" eaLnBrk="1" latinLnBrk="0" hangingPunct="1">
        <a:spcBef>
          <a:spcPct val="0"/>
        </a:spcBef>
        <a:buNone/>
        <a:defRPr sz="3200" kern="1200" baseline="0">
          <a:solidFill>
            <a:srgbClr val="FFFF00"/>
          </a:solidFill>
          <a:latin typeface="Times New Roman" pitchFamily="18" charset="0"/>
          <a:ea typeface="+mj-ea"/>
          <a:cs typeface="Times New Roman" pitchFamily="18" charset="0"/>
        </a:defRPr>
      </a:lvl1pPr>
    </p:titleStyle>
    <p:bodyStyle>
      <a:lvl1pPr marL="0" indent="0" algn="ctr" defTabSz="914400" rtl="0" eaLnBrk="1" latinLnBrk="0" hangingPunct="1">
        <a:spcBef>
          <a:spcPct val="20000"/>
        </a:spcBef>
        <a:buFont typeface="Arial" pitchFamily="34" charset="0"/>
        <a:buNone/>
        <a:defRPr sz="2200" kern="1200" baseline="0">
          <a:solidFill>
            <a:schemeClr val="bg1"/>
          </a:solidFill>
          <a:latin typeface="Times New Roman" pitchFamily="18" charset="0"/>
          <a:ea typeface="+mn-ea"/>
          <a:cs typeface="Times New Roman" pitchFamily="18" charset="0"/>
        </a:defRPr>
      </a:lvl1pPr>
      <a:lvl2pPr marL="742950" indent="-285750" algn="l" defTabSz="914400" rtl="0" eaLnBrk="1" latinLnBrk="0" hangingPunct="1">
        <a:spcBef>
          <a:spcPct val="20000"/>
        </a:spcBef>
        <a:buFont typeface="Arial" pitchFamily="34" charset="0"/>
        <a:buChar char="–"/>
        <a:defRPr sz="2800" kern="1200">
          <a:solidFill>
            <a:schemeClr val="bg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mailto:dts@nunavutwaterboard.org" TargetMode="External"/><Relationship Id="rId2" Type="http://schemas.openxmlformats.org/officeDocument/2006/relationships/hyperlink" Target="mailto:damien.cote@nunavutwaterboard.org" TargetMode="External"/><Relationship Id="rId1" Type="http://schemas.openxmlformats.org/officeDocument/2006/relationships/slideLayout" Target="../slideLayouts/slideLayout2.xml"/><Relationship Id="rId6" Type="http://schemas.openxmlformats.org/officeDocument/2006/relationships/hyperlink" Target="mailto:licensingadmin@nunavutwaterboard.org" TargetMode="External"/><Relationship Id="rId5" Type="http://schemas.openxmlformats.org/officeDocument/2006/relationships/hyperlink" Target="mailto:sjoseph@nunavutwaterboard.org" TargetMode="External"/><Relationship Id="rId4" Type="http://schemas.openxmlformats.org/officeDocument/2006/relationships/hyperlink" Target="mailto:interpreter@nunavutwaterboard.org"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nunavutwaterboard.org/ftp/" TargetMode="External"/><Relationship Id="rId2" Type="http://schemas.openxmlformats.org/officeDocument/2006/relationships/hyperlink" Target="http://www.nunavutwaterboard.org/en/home"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1691680" y="116632"/>
            <a:ext cx="6912768" cy="1221555"/>
          </a:xfrm>
        </p:spPr>
        <p:txBody>
          <a:bodyPr>
            <a:normAutofit/>
          </a:bodyPr>
          <a:lstStyle/>
          <a:p>
            <a:r>
              <a:rPr lang="en-US" sz="3600" b="1" dirty="0" smtClean="0"/>
              <a:t>Nunavut Water Board (NWB)</a:t>
            </a:r>
            <a:endParaRPr lang="en-US" sz="3600" b="1" dirty="0"/>
          </a:p>
        </p:txBody>
      </p:sp>
      <p:sp>
        <p:nvSpPr>
          <p:cNvPr id="4" name="Text Placeholder 2"/>
          <p:cNvSpPr txBox="1">
            <a:spLocks/>
          </p:cNvSpPr>
          <p:nvPr/>
        </p:nvSpPr>
        <p:spPr>
          <a:xfrm>
            <a:off x="1619672" y="1338187"/>
            <a:ext cx="6912768" cy="4827115"/>
          </a:xfrm>
          <a:prstGeom prst="rect">
            <a:avLst/>
          </a:prstGeom>
          <a:solidFill>
            <a:srgbClr val="1C51BA"/>
          </a:solidFill>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200" kern="1200" baseline="0">
                <a:solidFill>
                  <a:schemeClr val="bg1"/>
                </a:solidFill>
                <a:latin typeface="Times New Roman" pitchFamily="18" charset="0"/>
                <a:ea typeface="+mn-ea"/>
                <a:cs typeface="Times New Roman" pitchFamily="18" charset="0"/>
              </a:defRPr>
            </a:lvl1pPr>
            <a:lvl2pPr marL="742950" indent="-285750" algn="l" defTabSz="914400" rtl="0" eaLnBrk="1" latinLnBrk="0" hangingPunct="1">
              <a:spcBef>
                <a:spcPct val="20000"/>
              </a:spcBef>
              <a:buFont typeface="Arial" pitchFamily="34" charset="0"/>
              <a:buChar char="–"/>
              <a:defRPr sz="2800" kern="1200">
                <a:solidFill>
                  <a:schemeClr val="bg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US" dirty="0" smtClean="0"/>
          </a:p>
          <a:p>
            <a:r>
              <a:rPr lang="en-US" sz="2800" b="1" dirty="0" smtClean="0"/>
              <a:t>Community Presentation</a:t>
            </a:r>
          </a:p>
          <a:p>
            <a:endParaRPr lang="en-US" sz="800" dirty="0" smtClean="0"/>
          </a:p>
          <a:p>
            <a:r>
              <a:rPr lang="en-US" sz="2800" b="1" dirty="0" smtClean="0"/>
              <a:t>Type “A” Water </a:t>
            </a:r>
            <a:r>
              <a:rPr lang="en-US" sz="2800" b="1" dirty="0" err="1" smtClean="0"/>
              <a:t>Licence</a:t>
            </a:r>
            <a:r>
              <a:rPr lang="en-US" sz="2800" b="1" dirty="0" smtClean="0"/>
              <a:t> Process</a:t>
            </a:r>
          </a:p>
          <a:p>
            <a:endParaRPr lang="en-US" sz="800" b="1" dirty="0" smtClean="0"/>
          </a:p>
          <a:p>
            <a:r>
              <a:rPr lang="en-US" sz="2800" b="1" dirty="0" smtClean="0"/>
              <a:t>for </a:t>
            </a:r>
          </a:p>
          <a:p>
            <a:endParaRPr lang="en-US" sz="800" b="1" dirty="0" smtClean="0"/>
          </a:p>
          <a:p>
            <a:r>
              <a:rPr lang="en-US" sz="2800" b="1" dirty="0" err="1" smtClean="0"/>
              <a:t>Baffinland</a:t>
            </a:r>
            <a:r>
              <a:rPr lang="en-US" sz="2800" b="1" dirty="0" smtClean="0"/>
              <a:t> Iron Mines Corporation’s (BIMC)</a:t>
            </a:r>
          </a:p>
          <a:p>
            <a:endParaRPr lang="en-US" sz="800" b="1" dirty="0" smtClean="0"/>
          </a:p>
          <a:p>
            <a:r>
              <a:rPr lang="en-US" sz="2800" b="1" dirty="0" smtClean="0"/>
              <a:t>Mary River Project</a:t>
            </a:r>
            <a:endParaRPr lang="en-US" sz="2800" b="1" dirty="0"/>
          </a:p>
        </p:txBody>
      </p:sp>
      <p:sp>
        <p:nvSpPr>
          <p:cNvPr id="9" name="Footer Placeholder 8"/>
          <p:cNvSpPr>
            <a:spLocks noGrp="1"/>
          </p:cNvSpPr>
          <p:nvPr>
            <p:ph type="ftr" sz="quarter" idx="11"/>
          </p:nvPr>
        </p:nvSpPr>
        <p:spPr/>
        <p:txBody>
          <a:bodyPr/>
          <a:lstStyle/>
          <a:p>
            <a:r>
              <a:rPr lang="en-US" dirty="0" smtClean="0"/>
              <a:t>Community Session – January 16, 2013</a:t>
            </a:r>
            <a:endParaRPr lang="en-US" dirty="0"/>
          </a:p>
        </p:txBody>
      </p:sp>
      <p:sp>
        <p:nvSpPr>
          <p:cNvPr id="10" name="Slide Number Placeholder 9"/>
          <p:cNvSpPr>
            <a:spLocks noGrp="1"/>
          </p:cNvSpPr>
          <p:nvPr>
            <p:ph type="sldNum" sz="quarter" idx="12"/>
          </p:nvPr>
        </p:nvSpPr>
        <p:spPr>
          <a:xfrm>
            <a:off x="6588224" y="6492875"/>
            <a:ext cx="1835224" cy="365125"/>
          </a:xfrm>
        </p:spPr>
        <p:txBody>
          <a:bodyPr/>
          <a:lstStyle/>
          <a:p>
            <a:fld id="{2A8813B7-99A2-44A3-AE87-8394FB30AC5A}" type="slidenum">
              <a:rPr lang="en-US" smtClean="0"/>
              <a:t>1</a:t>
            </a:fld>
            <a:endParaRPr lang="en-US" dirty="0"/>
          </a:p>
        </p:txBody>
      </p:sp>
    </p:spTree>
    <p:extLst>
      <p:ext uri="{BB962C8B-B14F-4D97-AF65-F5344CB8AC3E}">
        <p14:creationId xmlns:p14="http://schemas.microsoft.com/office/powerpoint/2010/main" val="40065628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900" b="1" dirty="0" smtClean="0"/>
              <a:t>NWB Type “A” Water Licensing Process</a:t>
            </a:r>
            <a:endParaRPr lang="en-US" sz="2900" b="1" dirty="0"/>
          </a:p>
        </p:txBody>
      </p:sp>
      <p:sp>
        <p:nvSpPr>
          <p:cNvPr id="3" name="TextBox 2"/>
          <p:cNvSpPr txBox="1"/>
          <p:nvPr/>
        </p:nvSpPr>
        <p:spPr>
          <a:xfrm>
            <a:off x="3275856" y="2492896"/>
            <a:ext cx="184731" cy="369332"/>
          </a:xfrm>
          <a:prstGeom prst="rect">
            <a:avLst/>
          </a:prstGeom>
          <a:noFill/>
        </p:spPr>
        <p:txBody>
          <a:bodyPr wrap="none" rtlCol="0">
            <a:spAutoFit/>
          </a:bodyPr>
          <a:lstStyle/>
          <a:p>
            <a:endParaRPr lang="en-US" dirty="0"/>
          </a:p>
        </p:txBody>
      </p:sp>
      <p:sp>
        <p:nvSpPr>
          <p:cNvPr id="10" name="Slide Number Placeholder 9"/>
          <p:cNvSpPr>
            <a:spLocks noGrp="1"/>
          </p:cNvSpPr>
          <p:nvPr>
            <p:ph type="sldNum" sz="quarter" idx="12"/>
          </p:nvPr>
        </p:nvSpPr>
        <p:spPr>
          <a:xfrm>
            <a:off x="7380312" y="6525344"/>
            <a:ext cx="1080120" cy="332656"/>
          </a:xfrm>
        </p:spPr>
        <p:txBody>
          <a:bodyPr/>
          <a:lstStyle/>
          <a:p>
            <a:fld id="{94835C5F-E6AF-4229-BA3B-4E1FFA24283B}" type="slidenum">
              <a:rPr lang="en-US" smtClean="0"/>
              <a:t>10</a:t>
            </a:fld>
            <a:endParaRPr lang="en-US" dirty="0"/>
          </a:p>
        </p:txBody>
      </p:sp>
      <p:sp>
        <p:nvSpPr>
          <p:cNvPr id="5" name="Text Box 2"/>
          <p:cNvSpPr txBox="1">
            <a:spLocks noChangeArrowheads="1"/>
          </p:cNvSpPr>
          <p:nvPr/>
        </p:nvSpPr>
        <p:spPr bwMode="auto">
          <a:xfrm>
            <a:off x="3094418" y="1041868"/>
            <a:ext cx="4680520" cy="396043"/>
          </a:xfrm>
          <a:prstGeom prst="rect">
            <a:avLst/>
          </a:prstGeom>
          <a:solidFill>
            <a:srgbClr val="CC99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Parties exchange written interventions.</a:t>
            </a:r>
          </a:p>
        </p:txBody>
      </p:sp>
      <p:sp>
        <p:nvSpPr>
          <p:cNvPr id="6" name="Text Box 3"/>
          <p:cNvSpPr txBox="1">
            <a:spLocks noChangeArrowheads="1"/>
          </p:cNvSpPr>
          <p:nvPr/>
        </p:nvSpPr>
        <p:spPr bwMode="auto">
          <a:xfrm>
            <a:off x="3114388" y="1685129"/>
            <a:ext cx="4648989" cy="375719"/>
          </a:xfrm>
          <a:prstGeom prst="rect">
            <a:avLst/>
          </a:prstGeom>
          <a:solidFill>
            <a:srgbClr val="CC99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Parties prepare for public hearing.</a:t>
            </a:r>
          </a:p>
        </p:txBody>
      </p:sp>
      <p:sp>
        <p:nvSpPr>
          <p:cNvPr id="14" name="Rectangle 9"/>
          <p:cNvSpPr>
            <a:spLocks noChangeArrowheads="1"/>
          </p:cNvSpPr>
          <p:nvPr/>
        </p:nvSpPr>
        <p:spPr bwMode="auto">
          <a:xfrm>
            <a:off x="1774010" y="4482143"/>
            <a:ext cx="1645920" cy="1554480"/>
          </a:xfrm>
          <a:prstGeom prst="rect">
            <a:avLst/>
          </a:prstGeom>
          <a:solidFill>
            <a:srgbClr val="FF0000">
              <a:alpha val="70000"/>
            </a:srgbClr>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Minister approves of the issuance of the </a:t>
            </a:r>
            <a:r>
              <a:rPr kumimoji="0" lang="en-US" sz="2000" b="0" i="0" u="none" strike="noStrike" cap="none" normalizeH="0" baseline="0" dirty="0" err="1" smtClean="0">
                <a:ln>
                  <a:noFill/>
                </a:ln>
                <a:solidFill>
                  <a:schemeClr val="tx1"/>
                </a:solidFill>
                <a:effectLst/>
                <a:latin typeface="Times New Roman" pitchFamily="18" charset="0"/>
                <a:cs typeface="Times New Roman" pitchFamily="18" charset="0"/>
              </a:rPr>
              <a:t>licence</a:t>
            </a: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a:t>
            </a:r>
          </a:p>
        </p:txBody>
      </p:sp>
      <p:sp>
        <p:nvSpPr>
          <p:cNvPr id="15" name="Rectangle 10"/>
          <p:cNvSpPr>
            <a:spLocks noChangeArrowheads="1"/>
          </p:cNvSpPr>
          <p:nvPr/>
        </p:nvSpPr>
        <p:spPr bwMode="auto">
          <a:xfrm>
            <a:off x="3635896" y="4506542"/>
            <a:ext cx="1645920" cy="1554480"/>
          </a:xfrm>
          <a:prstGeom prst="rect">
            <a:avLst/>
          </a:prstGeom>
          <a:solidFill>
            <a:srgbClr val="FF0000">
              <a:alpha val="70000"/>
            </a:srgbClr>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Minister does not approve of the issuance of the </a:t>
            </a:r>
            <a:r>
              <a:rPr kumimoji="0" lang="en-US" sz="2000" b="0" i="0" u="none" strike="noStrike" cap="none" normalizeH="0" baseline="0" dirty="0" err="1" smtClean="0">
                <a:ln>
                  <a:noFill/>
                </a:ln>
                <a:solidFill>
                  <a:schemeClr val="tx1"/>
                </a:solidFill>
                <a:effectLst/>
                <a:latin typeface="Times New Roman" pitchFamily="18" charset="0"/>
                <a:cs typeface="Times New Roman" pitchFamily="18" charset="0"/>
              </a:rPr>
              <a:t>licence</a:t>
            </a: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a:t>
            </a:r>
          </a:p>
        </p:txBody>
      </p:sp>
      <p:sp>
        <p:nvSpPr>
          <p:cNvPr id="16" name="Rectangle 11"/>
          <p:cNvSpPr>
            <a:spLocks noChangeArrowheads="1"/>
          </p:cNvSpPr>
          <p:nvPr/>
        </p:nvSpPr>
        <p:spPr bwMode="auto">
          <a:xfrm>
            <a:off x="5580112" y="4486253"/>
            <a:ext cx="1645920" cy="1554480"/>
          </a:xfrm>
          <a:prstGeom prst="rect">
            <a:avLst/>
          </a:prstGeom>
          <a:solidFill>
            <a:srgbClr val="FF0000">
              <a:alpha val="70000"/>
            </a:srgbClr>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Minister approves of NWB decision.</a:t>
            </a:r>
          </a:p>
        </p:txBody>
      </p:sp>
      <p:sp>
        <p:nvSpPr>
          <p:cNvPr id="17" name="Rectangle 12"/>
          <p:cNvSpPr>
            <a:spLocks noChangeArrowheads="1"/>
          </p:cNvSpPr>
          <p:nvPr/>
        </p:nvSpPr>
        <p:spPr bwMode="auto">
          <a:xfrm>
            <a:off x="7380312" y="4466808"/>
            <a:ext cx="1645920" cy="1554480"/>
          </a:xfrm>
          <a:prstGeom prst="rect">
            <a:avLst/>
          </a:prstGeom>
          <a:solidFill>
            <a:srgbClr val="FF0000">
              <a:alpha val="70000"/>
            </a:srgbClr>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Minister does not approve of NWB decision.</a:t>
            </a:r>
          </a:p>
        </p:txBody>
      </p:sp>
      <p:sp>
        <p:nvSpPr>
          <p:cNvPr id="22" name="Line 5"/>
          <p:cNvSpPr>
            <a:spLocks noChangeShapeType="1"/>
          </p:cNvSpPr>
          <p:nvPr/>
        </p:nvSpPr>
        <p:spPr bwMode="auto">
          <a:xfrm>
            <a:off x="2908282" y="4010869"/>
            <a:ext cx="7534" cy="450788"/>
          </a:xfrm>
          <a:prstGeom prst="line">
            <a:avLst/>
          </a:prstGeom>
          <a:noFill/>
          <a:ln w="50800">
            <a:solidFill>
              <a:schemeClr val="bg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 name="Line 5"/>
          <p:cNvSpPr>
            <a:spLocks noChangeShapeType="1"/>
          </p:cNvSpPr>
          <p:nvPr/>
        </p:nvSpPr>
        <p:spPr bwMode="auto">
          <a:xfrm>
            <a:off x="6732240" y="2696023"/>
            <a:ext cx="0" cy="305516"/>
          </a:xfrm>
          <a:prstGeom prst="line">
            <a:avLst/>
          </a:prstGeom>
          <a:noFill/>
          <a:ln w="50800">
            <a:solidFill>
              <a:schemeClr val="bg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 name="Line 5"/>
          <p:cNvSpPr>
            <a:spLocks noChangeShapeType="1"/>
          </p:cNvSpPr>
          <p:nvPr/>
        </p:nvSpPr>
        <p:spPr bwMode="auto">
          <a:xfrm>
            <a:off x="5296592" y="1437911"/>
            <a:ext cx="0" cy="234637"/>
          </a:xfrm>
          <a:prstGeom prst="line">
            <a:avLst/>
          </a:prstGeom>
          <a:noFill/>
          <a:ln w="50800">
            <a:solidFill>
              <a:schemeClr val="bg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 name="Line 5"/>
          <p:cNvSpPr>
            <a:spLocks noChangeShapeType="1"/>
          </p:cNvSpPr>
          <p:nvPr/>
        </p:nvSpPr>
        <p:spPr bwMode="auto">
          <a:xfrm>
            <a:off x="3940874" y="2677562"/>
            <a:ext cx="0" cy="305516"/>
          </a:xfrm>
          <a:prstGeom prst="line">
            <a:avLst/>
          </a:prstGeom>
          <a:noFill/>
          <a:ln w="50800">
            <a:solidFill>
              <a:schemeClr val="bg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Text Box 4"/>
          <p:cNvSpPr txBox="1">
            <a:spLocks noChangeArrowheads="1"/>
          </p:cNvSpPr>
          <p:nvPr/>
        </p:nvSpPr>
        <p:spPr bwMode="auto">
          <a:xfrm>
            <a:off x="3443847" y="2314837"/>
            <a:ext cx="3759610" cy="381186"/>
          </a:xfrm>
          <a:prstGeom prst="rect">
            <a:avLst/>
          </a:prstGeom>
          <a:solidFill>
            <a:srgbClr val="00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NWB holds Public </a:t>
            </a:r>
            <a:r>
              <a:rPr lang="en-US" sz="2000" dirty="0">
                <a:latin typeface="Times New Roman" pitchFamily="18" charset="0"/>
                <a:cs typeface="Times New Roman" pitchFamily="18" charset="0"/>
              </a:rPr>
              <a:t>H</a:t>
            </a: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earing.</a:t>
            </a:r>
          </a:p>
        </p:txBody>
      </p:sp>
      <p:sp>
        <p:nvSpPr>
          <p:cNvPr id="25" name="Line 5"/>
          <p:cNvSpPr>
            <a:spLocks noChangeShapeType="1"/>
          </p:cNvSpPr>
          <p:nvPr/>
        </p:nvSpPr>
        <p:spPr bwMode="auto">
          <a:xfrm>
            <a:off x="4067944" y="4035465"/>
            <a:ext cx="7534" cy="450788"/>
          </a:xfrm>
          <a:prstGeom prst="line">
            <a:avLst/>
          </a:prstGeom>
          <a:noFill/>
          <a:ln w="50800">
            <a:solidFill>
              <a:schemeClr val="bg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 name="Line 5"/>
          <p:cNvSpPr>
            <a:spLocks noChangeShapeType="1"/>
          </p:cNvSpPr>
          <p:nvPr/>
        </p:nvSpPr>
        <p:spPr bwMode="auto">
          <a:xfrm>
            <a:off x="6804248" y="4005521"/>
            <a:ext cx="7534" cy="450788"/>
          </a:xfrm>
          <a:prstGeom prst="line">
            <a:avLst/>
          </a:prstGeom>
          <a:noFill/>
          <a:ln w="50800">
            <a:solidFill>
              <a:schemeClr val="bg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 name="Line 5"/>
          <p:cNvSpPr>
            <a:spLocks noChangeShapeType="1"/>
          </p:cNvSpPr>
          <p:nvPr/>
        </p:nvSpPr>
        <p:spPr bwMode="auto">
          <a:xfrm>
            <a:off x="7755843" y="4003835"/>
            <a:ext cx="7534" cy="450788"/>
          </a:xfrm>
          <a:prstGeom prst="line">
            <a:avLst/>
          </a:prstGeom>
          <a:noFill/>
          <a:ln w="50800">
            <a:solidFill>
              <a:schemeClr val="bg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 name="Text Box 6"/>
          <p:cNvSpPr txBox="1">
            <a:spLocks noChangeArrowheads="1"/>
          </p:cNvSpPr>
          <p:nvPr/>
        </p:nvSpPr>
        <p:spPr bwMode="auto">
          <a:xfrm>
            <a:off x="5868144" y="2996952"/>
            <a:ext cx="3024336" cy="1033803"/>
          </a:xfrm>
          <a:prstGeom prst="rect">
            <a:avLst/>
          </a:prstGeom>
          <a:solidFill>
            <a:srgbClr val="00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NWB issues decision not to approve of application with reasons to Minister.</a:t>
            </a:r>
          </a:p>
        </p:txBody>
      </p:sp>
      <p:sp>
        <p:nvSpPr>
          <p:cNvPr id="12" name="Text Box 5"/>
          <p:cNvSpPr txBox="1">
            <a:spLocks noChangeArrowheads="1"/>
          </p:cNvSpPr>
          <p:nvPr/>
        </p:nvSpPr>
        <p:spPr bwMode="auto">
          <a:xfrm>
            <a:off x="1817812" y="2996952"/>
            <a:ext cx="2970212" cy="1044595"/>
          </a:xfrm>
          <a:prstGeom prst="rect">
            <a:avLst/>
          </a:prstGeom>
          <a:solidFill>
            <a:srgbClr val="00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NWB issues decision to approve of application and </a:t>
            </a:r>
            <a:r>
              <a:rPr kumimoji="0" lang="en-US" sz="2000" b="0" i="0" u="none" strike="noStrike" cap="none" normalizeH="0" baseline="0" dirty="0" err="1" smtClean="0">
                <a:ln>
                  <a:noFill/>
                </a:ln>
                <a:solidFill>
                  <a:schemeClr val="tx1"/>
                </a:solidFill>
                <a:effectLst/>
                <a:latin typeface="Times New Roman" pitchFamily="18" charset="0"/>
                <a:cs typeface="Times New Roman" pitchFamily="18" charset="0"/>
              </a:rPr>
              <a:t>licence</a:t>
            </a: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 to Minister</a:t>
            </a:r>
            <a:r>
              <a:rPr kumimoji="0" lang="en-US" sz="2000" b="0" i="0" u="none" strike="noStrike" cap="none" normalizeH="0" baseline="0" dirty="0" smtClean="0">
                <a:ln>
                  <a:noFill/>
                </a:ln>
                <a:solidFill>
                  <a:schemeClr val="tx1"/>
                </a:solidFill>
                <a:effectLst/>
                <a:latin typeface="Arial" pitchFamily="34" charset="0"/>
                <a:cs typeface="Arial" pitchFamily="34" charset="0"/>
              </a:rPr>
              <a:t>.</a:t>
            </a:r>
          </a:p>
        </p:txBody>
      </p:sp>
      <p:sp>
        <p:nvSpPr>
          <p:cNvPr id="32" name="Line 5"/>
          <p:cNvSpPr>
            <a:spLocks noChangeShapeType="1"/>
          </p:cNvSpPr>
          <p:nvPr/>
        </p:nvSpPr>
        <p:spPr bwMode="auto">
          <a:xfrm>
            <a:off x="5296592" y="2080200"/>
            <a:ext cx="0" cy="234637"/>
          </a:xfrm>
          <a:prstGeom prst="line">
            <a:avLst/>
          </a:prstGeom>
          <a:noFill/>
          <a:ln w="50800">
            <a:solidFill>
              <a:schemeClr val="bg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3" name="Footer Placeholder 8"/>
          <p:cNvSpPr>
            <a:spLocks noGrp="1"/>
          </p:cNvSpPr>
          <p:nvPr>
            <p:ph type="ftr" sz="quarter" idx="11"/>
          </p:nvPr>
        </p:nvSpPr>
        <p:spPr>
          <a:xfrm>
            <a:off x="2771800" y="6525344"/>
            <a:ext cx="4608512" cy="321161"/>
          </a:xfrm>
        </p:spPr>
        <p:txBody>
          <a:bodyPr/>
          <a:lstStyle/>
          <a:p>
            <a:r>
              <a:rPr lang="en-US" dirty="0" smtClean="0"/>
              <a:t>Community Session – January 16, 2013</a:t>
            </a:r>
            <a:endParaRPr lang="en-US" dirty="0"/>
          </a:p>
        </p:txBody>
      </p:sp>
    </p:spTree>
    <p:extLst>
      <p:ext uri="{BB962C8B-B14F-4D97-AF65-F5344CB8AC3E}">
        <p14:creationId xmlns:p14="http://schemas.microsoft.com/office/powerpoint/2010/main" val="40011236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0905" y="386408"/>
            <a:ext cx="7231995" cy="1026368"/>
          </a:xfrm>
        </p:spPr>
        <p:txBody>
          <a:bodyPr>
            <a:normAutofit/>
          </a:bodyPr>
          <a:lstStyle/>
          <a:p>
            <a:r>
              <a:rPr lang="en-US" sz="2900" b="1" dirty="0" smtClean="0"/>
              <a:t>Next Steps in the Water Licensing Process for the Application</a:t>
            </a:r>
            <a:endParaRPr lang="en-US" sz="2900" b="1" dirty="0"/>
          </a:p>
        </p:txBody>
      </p:sp>
      <p:sp>
        <p:nvSpPr>
          <p:cNvPr id="3" name="TextBox 2"/>
          <p:cNvSpPr txBox="1"/>
          <p:nvPr/>
        </p:nvSpPr>
        <p:spPr>
          <a:xfrm>
            <a:off x="3275856" y="2492896"/>
            <a:ext cx="184731" cy="369332"/>
          </a:xfrm>
          <a:prstGeom prst="rect">
            <a:avLst/>
          </a:prstGeom>
          <a:noFill/>
        </p:spPr>
        <p:txBody>
          <a:bodyPr wrap="none" rtlCol="0">
            <a:spAutoFit/>
          </a:bodyPr>
          <a:lstStyle/>
          <a:p>
            <a:endParaRPr lang="en-US" dirty="0"/>
          </a:p>
        </p:txBody>
      </p:sp>
      <p:sp>
        <p:nvSpPr>
          <p:cNvPr id="4" name="Text Placeholder 2"/>
          <p:cNvSpPr txBox="1">
            <a:spLocks/>
          </p:cNvSpPr>
          <p:nvPr/>
        </p:nvSpPr>
        <p:spPr>
          <a:xfrm>
            <a:off x="1632803" y="1626221"/>
            <a:ext cx="7244724" cy="4611091"/>
          </a:xfrm>
          <a:prstGeom prst="rect">
            <a:avLst/>
          </a:prstGeom>
          <a:solidFill>
            <a:srgbClr val="1C51BA"/>
          </a:solidFill>
        </p:spPr>
        <p:txBody>
          <a:bodyPr vert="horz" lIns="91440" tIns="45720" rIns="91440" bIns="45720" rtlCol="0">
            <a:normAutofit fontScale="92500" lnSpcReduction="10000"/>
          </a:bodyPr>
          <a:lstStyle>
            <a:lvl1pPr marL="0" indent="0" algn="ctr" defTabSz="914400" rtl="0" eaLnBrk="1" latinLnBrk="0" hangingPunct="1">
              <a:spcBef>
                <a:spcPct val="20000"/>
              </a:spcBef>
              <a:buFont typeface="Arial" pitchFamily="34" charset="0"/>
              <a:buNone/>
              <a:defRPr sz="2200" kern="1200" baseline="0">
                <a:solidFill>
                  <a:schemeClr val="bg1"/>
                </a:solidFill>
                <a:latin typeface="Times New Roman" pitchFamily="18" charset="0"/>
                <a:ea typeface="+mn-ea"/>
                <a:cs typeface="Times New Roman" pitchFamily="18" charset="0"/>
              </a:defRPr>
            </a:lvl1pPr>
            <a:lvl2pPr marL="742950" indent="-285750" algn="l" defTabSz="914400" rtl="0" eaLnBrk="1" latinLnBrk="0" hangingPunct="1">
              <a:spcBef>
                <a:spcPct val="20000"/>
              </a:spcBef>
              <a:buFont typeface="Arial" pitchFamily="34" charset="0"/>
              <a:buChar char="–"/>
              <a:defRPr sz="2800" kern="1200">
                <a:solidFill>
                  <a:schemeClr val="bg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indent="-342900" algn="l">
              <a:buFont typeface="Wingdings" pitchFamily="2" charset="2"/>
              <a:buChar char="Ø"/>
            </a:pPr>
            <a:r>
              <a:rPr lang="en-CA" dirty="0"/>
              <a:t>Technical </a:t>
            </a:r>
            <a:r>
              <a:rPr lang="en-CA" dirty="0" smtClean="0"/>
              <a:t>Meeting (TM) was held earlier today </a:t>
            </a:r>
            <a:r>
              <a:rPr lang="en-CA" dirty="0"/>
              <a:t>and </a:t>
            </a:r>
            <a:r>
              <a:rPr lang="en-CA" dirty="0" smtClean="0"/>
              <a:t>the Pre-Hearing Conference (PHC) will be held </a:t>
            </a:r>
            <a:r>
              <a:rPr lang="en-CA" dirty="0"/>
              <a:t>tomorrow</a:t>
            </a:r>
          </a:p>
          <a:p>
            <a:pPr marL="342900" indent="-342900">
              <a:buFont typeface="Arial" pitchFamily="34" charset="0"/>
              <a:buChar char="•"/>
            </a:pPr>
            <a:endParaRPr lang="en-CA" dirty="0"/>
          </a:p>
          <a:p>
            <a:pPr marL="342900" indent="-342900" algn="l">
              <a:buFont typeface="Wingdings" pitchFamily="2" charset="2"/>
              <a:buChar char="Ø"/>
            </a:pPr>
            <a:r>
              <a:rPr lang="en-CA" dirty="0" smtClean="0"/>
              <a:t>One of the main objectives of the Technical Meeting and Pre-hearing </a:t>
            </a:r>
            <a:r>
              <a:rPr lang="en-CA" dirty="0"/>
              <a:t>C</a:t>
            </a:r>
            <a:r>
              <a:rPr lang="en-CA" dirty="0" smtClean="0"/>
              <a:t>onference is to help the Board determine whether all substantive issues have been or are being addressed prior to any Board decision to a schedule a Public </a:t>
            </a:r>
            <a:r>
              <a:rPr lang="en-CA" dirty="0"/>
              <a:t>H</a:t>
            </a:r>
            <a:r>
              <a:rPr lang="en-CA" dirty="0" smtClean="0"/>
              <a:t>earing </a:t>
            </a:r>
          </a:p>
          <a:p>
            <a:pPr marL="342900" indent="-342900" algn="l">
              <a:buFont typeface="Wingdings" pitchFamily="2" charset="2"/>
              <a:buChar char="Ø"/>
            </a:pPr>
            <a:endParaRPr lang="en-CA" dirty="0" smtClean="0"/>
          </a:p>
          <a:p>
            <a:pPr marL="342900" indent="-342900" algn="l">
              <a:buFont typeface="Wingdings" pitchFamily="2" charset="2"/>
              <a:buChar char="Ø"/>
            </a:pPr>
            <a:r>
              <a:rPr lang="en-CA" dirty="0" smtClean="0"/>
              <a:t>Following </a:t>
            </a:r>
            <a:r>
              <a:rPr lang="en-CA" dirty="0"/>
              <a:t>the TM-PHC, the NWB will issue </a:t>
            </a:r>
            <a:r>
              <a:rPr lang="en-CA" dirty="0" smtClean="0"/>
              <a:t>a PHC report, which will include a decision on if and when a Public Hearing for the Application will be scheduled </a:t>
            </a:r>
            <a:endParaRPr lang="en-CA" dirty="0"/>
          </a:p>
          <a:p>
            <a:pPr marL="342900" indent="-342900">
              <a:buFont typeface="Wingdings" pitchFamily="2" charset="2"/>
              <a:buChar char="Ø"/>
            </a:pPr>
            <a:endParaRPr lang="en-CA" dirty="0" smtClean="0"/>
          </a:p>
          <a:p>
            <a:pPr marL="342900" indent="-342900" algn="l">
              <a:buFont typeface="Wingdings" pitchFamily="2" charset="2"/>
              <a:buChar char="Ø"/>
            </a:pPr>
            <a:r>
              <a:rPr lang="en-CA" dirty="0" smtClean="0"/>
              <a:t>Following the  Public Hearing, should a licence be issued, a licence and decision will be submitted to the Minister of  AANDC for approval</a:t>
            </a:r>
            <a:endParaRPr lang="en-US" sz="2400" dirty="0"/>
          </a:p>
          <a:p>
            <a:pPr marL="342900" indent="-342900" algn="l">
              <a:buFont typeface="Wingdings" pitchFamily="2" charset="2"/>
              <a:buChar char="§"/>
            </a:pPr>
            <a:endParaRPr lang="en-US" dirty="0" smtClean="0"/>
          </a:p>
        </p:txBody>
      </p:sp>
      <p:sp>
        <p:nvSpPr>
          <p:cNvPr id="10" name="Slide Number Placeholder 9"/>
          <p:cNvSpPr>
            <a:spLocks noGrp="1"/>
          </p:cNvSpPr>
          <p:nvPr>
            <p:ph type="sldNum" sz="quarter" idx="12"/>
          </p:nvPr>
        </p:nvSpPr>
        <p:spPr>
          <a:xfrm>
            <a:off x="7380312" y="6525344"/>
            <a:ext cx="1080120" cy="332656"/>
          </a:xfrm>
        </p:spPr>
        <p:txBody>
          <a:bodyPr/>
          <a:lstStyle/>
          <a:p>
            <a:fld id="{94835C5F-E6AF-4229-BA3B-4E1FFA24283B}" type="slidenum">
              <a:rPr lang="en-US" smtClean="0"/>
              <a:t>11</a:t>
            </a:fld>
            <a:endParaRPr lang="en-US" dirty="0"/>
          </a:p>
        </p:txBody>
      </p:sp>
      <p:sp>
        <p:nvSpPr>
          <p:cNvPr id="12" name="Footer Placeholder 8"/>
          <p:cNvSpPr>
            <a:spLocks noGrp="1"/>
          </p:cNvSpPr>
          <p:nvPr>
            <p:ph type="ftr" sz="quarter" idx="11"/>
          </p:nvPr>
        </p:nvSpPr>
        <p:spPr>
          <a:xfrm>
            <a:off x="2771800" y="6453336"/>
            <a:ext cx="4608512" cy="321161"/>
          </a:xfrm>
        </p:spPr>
        <p:txBody>
          <a:bodyPr/>
          <a:lstStyle/>
          <a:p>
            <a:r>
              <a:rPr lang="en-US" dirty="0" smtClean="0"/>
              <a:t>Community Session – January 16, 2013</a:t>
            </a:r>
            <a:endParaRPr lang="en-US" dirty="0"/>
          </a:p>
        </p:txBody>
      </p:sp>
    </p:spTree>
    <p:extLst>
      <p:ext uri="{BB962C8B-B14F-4D97-AF65-F5344CB8AC3E}">
        <p14:creationId xmlns:p14="http://schemas.microsoft.com/office/powerpoint/2010/main" val="22216161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900" b="1" dirty="0" smtClean="0"/>
              <a:t>Objectives of Tonight’s Meeting</a:t>
            </a:r>
            <a:endParaRPr lang="en-US" sz="2900" b="1" dirty="0"/>
          </a:p>
        </p:txBody>
      </p:sp>
      <p:sp>
        <p:nvSpPr>
          <p:cNvPr id="3" name="TextBox 2"/>
          <p:cNvSpPr txBox="1"/>
          <p:nvPr/>
        </p:nvSpPr>
        <p:spPr>
          <a:xfrm>
            <a:off x="3275856" y="2492896"/>
            <a:ext cx="184731" cy="369332"/>
          </a:xfrm>
          <a:prstGeom prst="rect">
            <a:avLst/>
          </a:prstGeom>
          <a:noFill/>
        </p:spPr>
        <p:txBody>
          <a:bodyPr wrap="none" rtlCol="0">
            <a:spAutoFit/>
          </a:bodyPr>
          <a:lstStyle/>
          <a:p>
            <a:endParaRPr lang="en-US" dirty="0"/>
          </a:p>
        </p:txBody>
      </p:sp>
      <p:sp>
        <p:nvSpPr>
          <p:cNvPr id="4" name="Text Placeholder 2"/>
          <p:cNvSpPr txBox="1">
            <a:spLocks/>
          </p:cNvSpPr>
          <p:nvPr/>
        </p:nvSpPr>
        <p:spPr>
          <a:xfrm>
            <a:off x="1632803" y="1338188"/>
            <a:ext cx="7244724" cy="4827115"/>
          </a:xfrm>
          <a:prstGeom prst="rect">
            <a:avLst/>
          </a:prstGeom>
          <a:solidFill>
            <a:srgbClr val="1C51BA"/>
          </a:solidFill>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2200" kern="1200" baseline="0">
                <a:solidFill>
                  <a:schemeClr val="bg1"/>
                </a:solidFill>
                <a:latin typeface="Times New Roman" pitchFamily="18" charset="0"/>
                <a:ea typeface="+mn-ea"/>
                <a:cs typeface="Times New Roman" pitchFamily="18" charset="0"/>
              </a:defRPr>
            </a:lvl1pPr>
            <a:lvl2pPr marL="742950" indent="-285750" algn="l" defTabSz="914400" rtl="0" eaLnBrk="1" latinLnBrk="0" hangingPunct="1">
              <a:spcBef>
                <a:spcPct val="20000"/>
              </a:spcBef>
              <a:buFont typeface="Arial" pitchFamily="34" charset="0"/>
              <a:buChar char="–"/>
              <a:defRPr sz="2800" kern="1200">
                <a:solidFill>
                  <a:schemeClr val="bg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indent="-342900" algn="l">
              <a:buFont typeface="Wingdings" pitchFamily="2" charset="2"/>
              <a:buChar char="Ø"/>
            </a:pPr>
            <a:r>
              <a:rPr lang="en-US" sz="2000" dirty="0" smtClean="0"/>
              <a:t>Promote community awareness of and participation in the type “A” water licensing process for the Mary River Project</a:t>
            </a:r>
          </a:p>
          <a:p>
            <a:pPr algn="l"/>
            <a:endParaRPr lang="en-US" sz="800" dirty="0" smtClean="0"/>
          </a:p>
          <a:p>
            <a:pPr marL="342900" indent="-342900" algn="l">
              <a:buFont typeface="Wingdings" pitchFamily="2" charset="2"/>
              <a:buChar char="Ø"/>
            </a:pPr>
            <a:r>
              <a:rPr lang="en-US" sz="2000" dirty="0" smtClean="0"/>
              <a:t>Provide the opportunity for community members to meet face-to-face with other stakeholders as well as provide feedback on the application that is before the Board</a:t>
            </a:r>
          </a:p>
          <a:p>
            <a:pPr algn="l"/>
            <a:endParaRPr lang="en-US" sz="800" b="1" dirty="0">
              <a:solidFill>
                <a:srgbClr val="00B050"/>
              </a:solidFill>
            </a:endParaRPr>
          </a:p>
          <a:p>
            <a:pPr marL="342900" indent="-342900" algn="l">
              <a:buFont typeface="Wingdings" pitchFamily="2" charset="2"/>
              <a:buChar char="Ø"/>
            </a:pPr>
            <a:r>
              <a:rPr lang="en-US" sz="2000" dirty="0" smtClean="0"/>
              <a:t>Listen and note the concerns and views that community members may have with respect to BIMCs Application and the water licensing process for the application and to answer relevant questions that community members may have</a:t>
            </a:r>
          </a:p>
          <a:p>
            <a:pPr algn="l"/>
            <a:endParaRPr lang="en-US" sz="800" dirty="0" smtClean="0"/>
          </a:p>
          <a:p>
            <a:pPr marL="342900" indent="-342900" algn="l">
              <a:buFont typeface="Wingdings" pitchFamily="2" charset="2"/>
              <a:buChar char="Ø"/>
            </a:pPr>
            <a:r>
              <a:rPr lang="en-US" sz="2000" dirty="0" smtClean="0"/>
              <a:t>To provide consultation opportunity and information, as well as invite participation in the formal Public Hearing process when scheduled</a:t>
            </a:r>
            <a:endParaRPr lang="en-US" sz="2000" dirty="0"/>
          </a:p>
        </p:txBody>
      </p:sp>
      <p:sp>
        <p:nvSpPr>
          <p:cNvPr id="10" name="Slide Number Placeholder 9"/>
          <p:cNvSpPr>
            <a:spLocks noGrp="1"/>
          </p:cNvSpPr>
          <p:nvPr>
            <p:ph type="sldNum" sz="quarter" idx="12"/>
          </p:nvPr>
        </p:nvSpPr>
        <p:spPr>
          <a:xfrm>
            <a:off x="7380312" y="6525344"/>
            <a:ext cx="1080120" cy="332656"/>
          </a:xfrm>
        </p:spPr>
        <p:txBody>
          <a:bodyPr/>
          <a:lstStyle/>
          <a:p>
            <a:fld id="{94835C5F-E6AF-4229-BA3B-4E1FFA24283B}" type="slidenum">
              <a:rPr lang="en-US" smtClean="0"/>
              <a:t>12</a:t>
            </a:fld>
            <a:endParaRPr lang="en-US" dirty="0"/>
          </a:p>
        </p:txBody>
      </p:sp>
      <p:sp>
        <p:nvSpPr>
          <p:cNvPr id="11" name="Footer Placeholder 8"/>
          <p:cNvSpPr>
            <a:spLocks noGrp="1"/>
          </p:cNvSpPr>
          <p:nvPr>
            <p:ph type="ftr" sz="quarter" idx="11"/>
          </p:nvPr>
        </p:nvSpPr>
        <p:spPr>
          <a:xfrm>
            <a:off x="2771800" y="6525344"/>
            <a:ext cx="4608512" cy="321161"/>
          </a:xfrm>
        </p:spPr>
        <p:txBody>
          <a:bodyPr/>
          <a:lstStyle/>
          <a:p>
            <a:r>
              <a:rPr lang="en-US" dirty="0" smtClean="0"/>
              <a:t>Community Session – January 16, 2013</a:t>
            </a:r>
            <a:endParaRPr lang="en-US" dirty="0"/>
          </a:p>
        </p:txBody>
      </p:sp>
    </p:spTree>
    <p:extLst>
      <p:ext uri="{BB962C8B-B14F-4D97-AF65-F5344CB8AC3E}">
        <p14:creationId xmlns:p14="http://schemas.microsoft.com/office/powerpoint/2010/main" val="38106757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0905" y="386408"/>
            <a:ext cx="7231995" cy="1026368"/>
          </a:xfrm>
        </p:spPr>
        <p:txBody>
          <a:bodyPr>
            <a:normAutofit/>
          </a:bodyPr>
          <a:lstStyle/>
          <a:p>
            <a:r>
              <a:rPr lang="en-US" sz="2900" b="1" dirty="0" smtClean="0"/>
              <a:t>Objectives of Tomorrow’s Pre-Hearing Conference</a:t>
            </a:r>
            <a:endParaRPr lang="en-US" sz="2900" b="1" dirty="0"/>
          </a:p>
        </p:txBody>
      </p:sp>
      <p:sp>
        <p:nvSpPr>
          <p:cNvPr id="3" name="TextBox 2"/>
          <p:cNvSpPr txBox="1"/>
          <p:nvPr/>
        </p:nvSpPr>
        <p:spPr>
          <a:xfrm>
            <a:off x="3275856" y="2492896"/>
            <a:ext cx="184731" cy="369332"/>
          </a:xfrm>
          <a:prstGeom prst="rect">
            <a:avLst/>
          </a:prstGeom>
          <a:noFill/>
        </p:spPr>
        <p:txBody>
          <a:bodyPr wrap="none" rtlCol="0">
            <a:spAutoFit/>
          </a:bodyPr>
          <a:lstStyle/>
          <a:p>
            <a:endParaRPr lang="en-US" dirty="0"/>
          </a:p>
        </p:txBody>
      </p:sp>
      <p:sp>
        <p:nvSpPr>
          <p:cNvPr id="4" name="Text Placeholder 2"/>
          <p:cNvSpPr txBox="1">
            <a:spLocks/>
          </p:cNvSpPr>
          <p:nvPr/>
        </p:nvSpPr>
        <p:spPr>
          <a:xfrm>
            <a:off x="1632803" y="1626221"/>
            <a:ext cx="7244724" cy="4323059"/>
          </a:xfrm>
          <a:prstGeom prst="rect">
            <a:avLst/>
          </a:prstGeom>
          <a:solidFill>
            <a:srgbClr val="1C51BA"/>
          </a:solidFill>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200" kern="1200" baseline="0">
                <a:solidFill>
                  <a:schemeClr val="bg1"/>
                </a:solidFill>
                <a:latin typeface="Times New Roman" pitchFamily="18" charset="0"/>
                <a:ea typeface="+mn-ea"/>
                <a:cs typeface="Times New Roman" pitchFamily="18" charset="0"/>
              </a:defRPr>
            </a:lvl1pPr>
            <a:lvl2pPr marL="742950" indent="-285750" algn="l" defTabSz="914400" rtl="0" eaLnBrk="1" latinLnBrk="0" hangingPunct="1">
              <a:spcBef>
                <a:spcPct val="20000"/>
              </a:spcBef>
              <a:buFont typeface="Arial" pitchFamily="34" charset="0"/>
              <a:buChar char="–"/>
              <a:defRPr sz="2800" kern="1200">
                <a:solidFill>
                  <a:schemeClr val="bg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indent="-342900" algn="l">
              <a:buFont typeface="Wingdings" pitchFamily="2" charset="2"/>
              <a:buChar char="Ø"/>
            </a:pPr>
            <a:r>
              <a:rPr lang="en-US" dirty="0" smtClean="0"/>
              <a:t>Formal meeting with the Applicant and intervening parties, including, AANDC, EC,  DFO, QIA and interested community members, to discuss various matters in preparation for a potential future Public Hearing for the Application including:</a:t>
            </a:r>
          </a:p>
          <a:p>
            <a:pPr marL="342900" indent="-342900" algn="l">
              <a:buFont typeface="Wingdings" pitchFamily="2" charset="2"/>
              <a:buChar char="Ø"/>
            </a:pPr>
            <a:endParaRPr lang="en-US" dirty="0" smtClean="0"/>
          </a:p>
          <a:p>
            <a:pPr marL="1074738" lvl="2" indent="-363538">
              <a:buFont typeface="Wingdings" pitchFamily="2" charset="2"/>
              <a:buChar char="§"/>
            </a:pPr>
            <a:r>
              <a:rPr lang="en-US" sz="2200" dirty="0" smtClean="0">
                <a:latin typeface="Times New Roman" pitchFamily="18" charset="0"/>
                <a:cs typeface="Times New Roman" pitchFamily="18" charset="0"/>
              </a:rPr>
              <a:t>Who will participate in the hearing </a:t>
            </a:r>
          </a:p>
          <a:p>
            <a:pPr marL="1074738" lvl="2" indent="-363538">
              <a:buFont typeface="Wingdings" pitchFamily="2" charset="2"/>
              <a:buChar char="§"/>
            </a:pPr>
            <a:r>
              <a:rPr lang="en-US" sz="2200" dirty="0" smtClean="0">
                <a:latin typeface="Times New Roman" pitchFamily="18" charset="0"/>
                <a:cs typeface="Times New Roman" pitchFamily="18" charset="0"/>
              </a:rPr>
              <a:t>Issues to be addressed during the hearing</a:t>
            </a:r>
          </a:p>
          <a:p>
            <a:pPr marL="1074738" lvl="2" indent="-363538">
              <a:buFont typeface="Wingdings" pitchFamily="2" charset="2"/>
              <a:buChar char="§"/>
            </a:pPr>
            <a:r>
              <a:rPr lang="en-US" sz="2200" dirty="0" smtClean="0">
                <a:latin typeface="Times New Roman" pitchFamily="18" charset="0"/>
                <a:cs typeface="Times New Roman" pitchFamily="18" charset="0"/>
              </a:rPr>
              <a:t>Schedules and timelines for participation</a:t>
            </a:r>
          </a:p>
          <a:p>
            <a:pPr marL="1074738" lvl="2" indent="-363538">
              <a:buFont typeface="Wingdings" pitchFamily="2" charset="2"/>
              <a:buChar char="§"/>
            </a:pPr>
            <a:r>
              <a:rPr lang="en-US" sz="2200" dirty="0" smtClean="0">
                <a:latin typeface="Times New Roman" pitchFamily="18" charset="0"/>
                <a:cs typeface="Times New Roman" pitchFamily="18" charset="0"/>
              </a:rPr>
              <a:t>Exchange of information prior to a hearing</a:t>
            </a:r>
          </a:p>
          <a:p>
            <a:pPr marL="342900" indent="-342900" algn="l">
              <a:buFont typeface="Wingdings" pitchFamily="2" charset="2"/>
              <a:buChar char="§"/>
            </a:pPr>
            <a:endParaRPr lang="en-US" dirty="0" smtClean="0"/>
          </a:p>
        </p:txBody>
      </p:sp>
      <p:sp>
        <p:nvSpPr>
          <p:cNvPr id="10" name="Slide Number Placeholder 9"/>
          <p:cNvSpPr>
            <a:spLocks noGrp="1"/>
          </p:cNvSpPr>
          <p:nvPr>
            <p:ph type="sldNum" sz="quarter" idx="12"/>
          </p:nvPr>
        </p:nvSpPr>
        <p:spPr>
          <a:xfrm>
            <a:off x="7380312" y="6525344"/>
            <a:ext cx="1080120" cy="332656"/>
          </a:xfrm>
        </p:spPr>
        <p:txBody>
          <a:bodyPr/>
          <a:lstStyle/>
          <a:p>
            <a:fld id="{94835C5F-E6AF-4229-BA3B-4E1FFA24283B}" type="slidenum">
              <a:rPr lang="en-US" smtClean="0"/>
              <a:t>13</a:t>
            </a:fld>
            <a:endParaRPr lang="en-US" dirty="0"/>
          </a:p>
        </p:txBody>
      </p:sp>
      <p:sp>
        <p:nvSpPr>
          <p:cNvPr id="11" name="Footer Placeholder 8"/>
          <p:cNvSpPr>
            <a:spLocks noGrp="1"/>
          </p:cNvSpPr>
          <p:nvPr>
            <p:ph type="ftr" sz="quarter" idx="11"/>
          </p:nvPr>
        </p:nvSpPr>
        <p:spPr>
          <a:xfrm>
            <a:off x="2771800" y="6525344"/>
            <a:ext cx="4608512" cy="321161"/>
          </a:xfrm>
        </p:spPr>
        <p:txBody>
          <a:bodyPr/>
          <a:lstStyle/>
          <a:p>
            <a:r>
              <a:rPr lang="en-US" dirty="0" smtClean="0"/>
              <a:t>Community Session – January 16, 2013</a:t>
            </a:r>
            <a:endParaRPr lang="en-US" dirty="0"/>
          </a:p>
        </p:txBody>
      </p:sp>
    </p:spTree>
    <p:extLst>
      <p:ext uri="{BB962C8B-B14F-4D97-AF65-F5344CB8AC3E}">
        <p14:creationId xmlns:p14="http://schemas.microsoft.com/office/powerpoint/2010/main" val="320420800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0905" y="386408"/>
            <a:ext cx="7231995" cy="666328"/>
          </a:xfrm>
        </p:spPr>
        <p:txBody>
          <a:bodyPr>
            <a:normAutofit/>
          </a:bodyPr>
          <a:lstStyle/>
          <a:p>
            <a:r>
              <a:rPr lang="en-US" sz="2900" b="1" dirty="0" smtClean="0"/>
              <a:t>How can the Community Participate?</a:t>
            </a:r>
            <a:endParaRPr lang="en-US" sz="2900" b="1" dirty="0"/>
          </a:p>
        </p:txBody>
      </p:sp>
      <p:sp>
        <p:nvSpPr>
          <p:cNvPr id="3" name="TextBox 2"/>
          <p:cNvSpPr txBox="1"/>
          <p:nvPr/>
        </p:nvSpPr>
        <p:spPr>
          <a:xfrm>
            <a:off x="3275856" y="2492896"/>
            <a:ext cx="184731" cy="369332"/>
          </a:xfrm>
          <a:prstGeom prst="rect">
            <a:avLst/>
          </a:prstGeom>
          <a:noFill/>
        </p:spPr>
        <p:txBody>
          <a:bodyPr wrap="none" rtlCol="0">
            <a:spAutoFit/>
          </a:bodyPr>
          <a:lstStyle/>
          <a:p>
            <a:endParaRPr lang="en-US" dirty="0"/>
          </a:p>
        </p:txBody>
      </p:sp>
      <p:sp>
        <p:nvSpPr>
          <p:cNvPr id="4" name="Text Placeholder 2"/>
          <p:cNvSpPr txBox="1">
            <a:spLocks/>
          </p:cNvSpPr>
          <p:nvPr/>
        </p:nvSpPr>
        <p:spPr>
          <a:xfrm>
            <a:off x="1632803" y="1626221"/>
            <a:ext cx="7244724" cy="3891011"/>
          </a:xfrm>
          <a:prstGeom prst="rect">
            <a:avLst/>
          </a:prstGeom>
          <a:solidFill>
            <a:srgbClr val="1C51BA"/>
          </a:solidFill>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200" kern="1200" baseline="0">
                <a:solidFill>
                  <a:schemeClr val="bg1"/>
                </a:solidFill>
                <a:latin typeface="Times New Roman" pitchFamily="18" charset="0"/>
                <a:ea typeface="+mn-ea"/>
                <a:cs typeface="Times New Roman" pitchFamily="18" charset="0"/>
              </a:defRPr>
            </a:lvl1pPr>
            <a:lvl2pPr marL="742950" indent="-285750" algn="l" defTabSz="914400" rtl="0" eaLnBrk="1" latinLnBrk="0" hangingPunct="1">
              <a:spcBef>
                <a:spcPct val="20000"/>
              </a:spcBef>
              <a:buFont typeface="Arial" pitchFamily="34" charset="0"/>
              <a:buChar char="–"/>
              <a:defRPr sz="2800" kern="1200">
                <a:solidFill>
                  <a:schemeClr val="bg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indent="-342900" algn="l">
              <a:buFont typeface="Wingdings" pitchFamily="2" charset="2"/>
              <a:buChar char="Ø"/>
            </a:pPr>
            <a:r>
              <a:rPr lang="en-CA" dirty="0" smtClean="0"/>
              <a:t>Attendance at this community session on the Application</a:t>
            </a:r>
          </a:p>
          <a:p>
            <a:pPr algn="l"/>
            <a:endParaRPr lang="en-CA" dirty="0" smtClean="0"/>
          </a:p>
          <a:p>
            <a:pPr marL="342900" indent="-342900" algn="l">
              <a:buFont typeface="Wingdings" pitchFamily="2" charset="2"/>
              <a:buChar char="Ø"/>
            </a:pPr>
            <a:r>
              <a:rPr lang="en-CA" dirty="0" smtClean="0"/>
              <a:t>Attend tomorrow’s Pre-Hearing Conference</a:t>
            </a:r>
            <a:endParaRPr lang="en-CA" dirty="0"/>
          </a:p>
          <a:p>
            <a:pPr marL="342900" indent="-342900">
              <a:buFont typeface="Arial" pitchFamily="34" charset="0"/>
              <a:buChar char="•"/>
            </a:pPr>
            <a:endParaRPr lang="en-CA" dirty="0"/>
          </a:p>
          <a:p>
            <a:pPr marL="342900" indent="-342900" algn="l">
              <a:buFont typeface="Wingdings" pitchFamily="2" charset="2"/>
              <a:buChar char="Ø"/>
            </a:pPr>
            <a:r>
              <a:rPr lang="en-CA" dirty="0" smtClean="0"/>
              <a:t>Contact the Nunavut Water Board</a:t>
            </a:r>
          </a:p>
          <a:p>
            <a:pPr algn="l"/>
            <a:endParaRPr lang="en-CA" dirty="0" smtClean="0"/>
          </a:p>
          <a:p>
            <a:pPr marL="342900" indent="-342900" algn="l">
              <a:buFont typeface="Wingdings" pitchFamily="2" charset="2"/>
              <a:buChar char="Ø"/>
            </a:pPr>
            <a:r>
              <a:rPr lang="en-CA" dirty="0" smtClean="0"/>
              <a:t>Visit the NWB’s ftp site</a:t>
            </a:r>
            <a:endParaRPr lang="en-CA" dirty="0"/>
          </a:p>
          <a:p>
            <a:pPr marL="342900" indent="-342900">
              <a:buFont typeface="Wingdings" pitchFamily="2" charset="2"/>
              <a:buChar char="Ø"/>
            </a:pPr>
            <a:endParaRPr lang="en-CA" dirty="0" smtClean="0"/>
          </a:p>
          <a:p>
            <a:pPr marL="342900" indent="-342900" algn="l">
              <a:buFont typeface="Wingdings" pitchFamily="2" charset="2"/>
              <a:buChar char="Ø"/>
            </a:pPr>
            <a:r>
              <a:rPr lang="en-CA" dirty="0" smtClean="0"/>
              <a:t>Attend any Public Hearing held for the Application</a:t>
            </a:r>
          </a:p>
          <a:p>
            <a:pPr marL="342900" indent="-342900">
              <a:buFont typeface="Wingdings" pitchFamily="2" charset="2"/>
              <a:buChar char="Ø"/>
            </a:pPr>
            <a:endParaRPr lang="en-US" sz="2400" dirty="0"/>
          </a:p>
          <a:p>
            <a:pPr marL="342900" indent="-342900" algn="l">
              <a:buFont typeface="Wingdings" pitchFamily="2" charset="2"/>
              <a:buChar char="§"/>
            </a:pPr>
            <a:endParaRPr lang="en-US" dirty="0" smtClean="0"/>
          </a:p>
        </p:txBody>
      </p:sp>
      <p:sp>
        <p:nvSpPr>
          <p:cNvPr id="10" name="Slide Number Placeholder 9"/>
          <p:cNvSpPr>
            <a:spLocks noGrp="1"/>
          </p:cNvSpPr>
          <p:nvPr>
            <p:ph type="sldNum" sz="quarter" idx="12"/>
          </p:nvPr>
        </p:nvSpPr>
        <p:spPr>
          <a:xfrm>
            <a:off x="7380312" y="6525344"/>
            <a:ext cx="1080120" cy="332656"/>
          </a:xfrm>
        </p:spPr>
        <p:txBody>
          <a:bodyPr/>
          <a:lstStyle/>
          <a:p>
            <a:fld id="{94835C5F-E6AF-4229-BA3B-4E1FFA24283B}" type="slidenum">
              <a:rPr lang="en-US" smtClean="0"/>
              <a:t>14</a:t>
            </a:fld>
            <a:endParaRPr lang="en-US" dirty="0"/>
          </a:p>
        </p:txBody>
      </p:sp>
      <p:sp>
        <p:nvSpPr>
          <p:cNvPr id="11" name="Footer Placeholder 8"/>
          <p:cNvSpPr>
            <a:spLocks noGrp="1"/>
          </p:cNvSpPr>
          <p:nvPr>
            <p:ph type="ftr" sz="quarter" idx="11"/>
          </p:nvPr>
        </p:nvSpPr>
        <p:spPr>
          <a:xfrm>
            <a:off x="2771800" y="6525344"/>
            <a:ext cx="4608512" cy="321161"/>
          </a:xfrm>
        </p:spPr>
        <p:txBody>
          <a:bodyPr/>
          <a:lstStyle/>
          <a:p>
            <a:r>
              <a:rPr lang="en-US" dirty="0" smtClean="0"/>
              <a:t>Community Session – January 16, 2013</a:t>
            </a:r>
            <a:endParaRPr lang="en-US" dirty="0"/>
          </a:p>
        </p:txBody>
      </p:sp>
    </p:spTree>
    <p:extLst>
      <p:ext uri="{BB962C8B-B14F-4D97-AF65-F5344CB8AC3E}">
        <p14:creationId xmlns:p14="http://schemas.microsoft.com/office/powerpoint/2010/main" val="194641304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0905" y="458416"/>
            <a:ext cx="7231995" cy="1026368"/>
          </a:xfrm>
        </p:spPr>
        <p:txBody>
          <a:bodyPr>
            <a:normAutofit/>
          </a:bodyPr>
          <a:lstStyle/>
          <a:p>
            <a:r>
              <a:rPr lang="en-US" sz="4400" b="1" dirty="0" smtClean="0"/>
              <a:t>NWB  Staff</a:t>
            </a:r>
            <a:endParaRPr lang="en-US" sz="4400" b="1" dirty="0"/>
          </a:p>
        </p:txBody>
      </p:sp>
      <p:sp>
        <p:nvSpPr>
          <p:cNvPr id="3" name="TextBox 2"/>
          <p:cNvSpPr txBox="1"/>
          <p:nvPr/>
        </p:nvSpPr>
        <p:spPr>
          <a:xfrm>
            <a:off x="3275856" y="2492896"/>
            <a:ext cx="184731" cy="369332"/>
          </a:xfrm>
          <a:prstGeom prst="rect">
            <a:avLst/>
          </a:prstGeom>
          <a:noFill/>
        </p:spPr>
        <p:txBody>
          <a:bodyPr wrap="none" rtlCol="0">
            <a:spAutoFit/>
          </a:bodyPr>
          <a:lstStyle/>
          <a:p>
            <a:endParaRPr lang="en-US" dirty="0"/>
          </a:p>
        </p:txBody>
      </p:sp>
      <p:sp>
        <p:nvSpPr>
          <p:cNvPr id="4" name="Text Placeholder 2"/>
          <p:cNvSpPr txBox="1">
            <a:spLocks/>
          </p:cNvSpPr>
          <p:nvPr/>
        </p:nvSpPr>
        <p:spPr>
          <a:xfrm>
            <a:off x="1632803" y="1626221"/>
            <a:ext cx="7244724" cy="4395067"/>
          </a:xfrm>
          <a:prstGeom prst="rect">
            <a:avLst/>
          </a:prstGeom>
          <a:solidFill>
            <a:srgbClr val="1C51BA"/>
          </a:solidFill>
        </p:spPr>
        <p:txBody>
          <a:bodyPr vert="horz" lIns="91440" tIns="45720" rIns="91440" bIns="45720" rtlCol="0">
            <a:normAutofit fontScale="77500" lnSpcReduction="20000"/>
          </a:bodyPr>
          <a:lstStyle>
            <a:lvl1pPr marL="0" indent="0" algn="ctr" defTabSz="914400" rtl="0" eaLnBrk="1" latinLnBrk="0" hangingPunct="1">
              <a:spcBef>
                <a:spcPct val="20000"/>
              </a:spcBef>
              <a:buFont typeface="Arial" pitchFamily="34" charset="0"/>
              <a:buNone/>
              <a:defRPr sz="2200" kern="1200" baseline="0">
                <a:solidFill>
                  <a:schemeClr val="bg1"/>
                </a:solidFill>
                <a:latin typeface="Times New Roman" pitchFamily="18" charset="0"/>
                <a:ea typeface="+mn-ea"/>
                <a:cs typeface="Times New Roman" pitchFamily="18" charset="0"/>
              </a:defRPr>
            </a:lvl1pPr>
            <a:lvl2pPr marL="742950" indent="-285750" algn="l" defTabSz="914400" rtl="0" eaLnBrk="1" latinLnBrk="0" hangingPunct="1">
              <a:spcBef>
                <a:spcPct val="20000"/>
              </a:spcBef>
              <a:buFont typeface="Arial" pitchFamily="34" charset="0"/>
              <a:buChar char="–"/>
              <a:defRPr sz="2800" kern="1200">
                <a:solidFill>
                  <a:schemeClr val="bg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indent="-342900" algn="l">
              <a:buFont typeface="Wingdings" pitchFamily="2" charset="2"/>
              <a:buChar char="Ø"/>
            </a:pPr>
            <a:r>
              <a:rPr lang="fr-CA" sz="2600" dirty="0" smtClean="0"/>
              <a:t>Damien A. Côté, Exécutive </a:t>
            </a:r>
            <a:r>
              <a:rPr lang="en-CA" sz="2600" dirty="0" smtClean="0"/>
              <a:t>Director</a:t>
            </a:r>
            <a:r>
              <a:rPr lang="fr-CA" sz="2600" dirty="0" smtClean="0"/>
              <a:t> </a:t>
            </a:r>
          </a:p>
          <a:p>
            <a:pPr marL="355600" indent="-355600" algn="l"/>
            <a:r>
              <a:rPr lang="fr-CA" sz="2600" dirty="0" smtClean="0"/>
              <a:t>		Email: </a:t>
            </a:r>
            <a:r>
              <a:rPr lang="fr-CA" sz="2600" dirty="0" smtClean="0">
                <a:solidFill>
                  <a:srgbClr val="00B050"/>
                </a:solidFill>
                <a:hlinkClick r:id="rId2"/>
              </a:rPr>
              <a:t>damien.cote@nunavutwaterboard.org</a:t>
            </a:r>
            <a:endParaRPr lang="fr-CA" sz="2600" dirty="0" smtClean="0">
              <a:solidFill>
                <a:srgbClr val="00B050"/>
              </a:solidFill>
            </a:endParaRPr>
          </a:p>
          <a:p>
            <a:pPr marL="355600" indent="-355600" algn="l"/>
            <a:endParaRPr lang="en-US" sz="2600" dirty="0"/>
          </a:p>
          <a:p>
            <a:pPr marL="342900" indent="-342900" algn="l">
              <a:buFont typeface="Wingdings" pitchFamily="2" charset="2"/>
              <a:buChar char="Ø"/>
            </a:pPr>
            <a:r>
              <a:rPr lang="en-US" sz="2600" dirty="0" smtClean="0"/>
              <a:t>David </a:t>
            </a:r>
            <a:r>
              <a:rPr lang="en-US" sz="2600" dirty="0" err="1" smtClean="0"/>
              <a:t>Hohnstein</a:t>
            </a:r>
            <a:r>
              <a:rPr lang="en-US" sz="2600" dirty="0" smtClean="0"/>
              <a:t>, Director of Technical Services</a:t>
            </a:r>
          </a:p>
          <a:p>
            <a:pPr marL="355600" indent="-355600" algn="l"/>
            <a:r>
              <a:rPr lang="en-US" sz="2600" dirty="0" smtClean="0"/>
              <a:t>		Email: </a:t>
            </a:r>
            <a:r>
              <a:rPr lang="en-US" sz="2600" u="sng" dirty="0" smtClean="0">
                <a:hlinkClick r:id="rId3"/>
              </a:rPr>
              <a:t>dts@nunavutwaterboard.org</a:t>
            </a:r>
            <a:endParaRPr lang="en-US" sz="2600" u="sng" dirty="0" smtClean="0"/>
          </a:p>
          <a:p>
            <a:pPr marL="355600" indent="-355600" algn="l"/>
            <a:endParaRPr lang="en-US" sz="2600" u="sng" dirty="0" smtClean="0"/>
          </a:p>
          <a:p>
            <a:pPr marL="355600" lvl="1" indent="-355600">
              <a:buFont typeface="Wingdings" pitchFamily="2" charset="2"/>
              <a:buChar char="Ø"/>
            </a:pPr>
            <a:r>
              <a:rPr lang="en-US" sz="2600" dirty="0" smtClean="0">
                <a:latin typeface="Times New Roman" pitchFamily="18" charset="0"/>
                <a:cs typeface="Times New Roman" pitchFamily="18" charset="0"/>
              </a:rPr>
              <a:t>Ben </a:t>
            </a:r>
            <a:r>
              <a:rPr lang="en-US" sz="2600" dirty="0" err="1" smtClean="0">
                <a:latin typeface="Times New Roman" pitchFamily="18" charset="0"/>
                <a:cs typeface="Times New Roman" pitchFamily="18" charset="0"/>
              </a:rPr>
              <a:t>Kogvik</a:t>
            </a:r>
            <a:r>
              <a:rPr lang="en-US" sz="2600" dirty="0" smtClean="0">
                <a:latin typeface="Times New Roman" pitchFamily="18" charset="0"/>
                <a:cs typeface="Times New Roman" pitchFamily="18" charset="0"/>
              </a:rPr>
              <a:t>, Interpreter and Board Secretary</a:t>
            </a:r>
          </a:p>
          <a:p>
            <a:pPr marL="355600" lvl="1" indent="-355600">
              <a:buNone/>
            </a:pPr>
            <a:r>
              <a:rPr lang="en-US" sz="2600" dirty="0">
                <a:latin typeface="Times New Roman" pitchFamily="18" charset="0"/>
                <a:cs typeface="Times New Roman" pitchFamily="18" charset="0"/>
              </a:rPr>
              <a:t>	</a:t>
            </a:r>
            <a:r>
              <a:rPr lang="en-US" sz="2600" dirty="0" smtClean="0">
                <a:latin typeface="Times New Roman" pitchFamily="18" charset="0"/>
                <a:cs typeface="Times New Roman" pitchFamily="18" charset="0"/>
              </a:rPr>
              <a:t>	Email: </a:t>
            </a:r>
            <a:r>
              <a:rPr lang="en-US" sz="2600" dirty="0" smtClean="0">
                <a:latin typeface="Times New Roman" pitchFamily="18" charset="0"/>
                <a:cs typeface="Times New Roman" pitchFamily="18" charset="0"/>
                <a:hlinkClick r:id="rId4"/>
              </a:rPr>
              <a:t>interpreter@nunavutwaterboard.org</a:t>
            </a:r>
            <a:endParaRPr lang="en-US" sz="2600" dirty="0" smtClean="0">
              <a:latin typeface="Times New Roman" pitchFamily="18" charset="0"/>
              <a:cs typeface="Times New Roman" pitchFamily="18" charset="0"/>
            </a:endParaRPr>
          </a:p>
          <a:p>
            <a:pPr marL="355600" lvl="1" indent="-355600">
              <a:buNone/>
            </a:pPr>
            <a:endParaRPr lang="en-US" sz="2600" dirty="0">
              <a:latin typeface="Times New Roman" pitchFamily="18" charset="0"/>
              <a:cs typeface="Times New Roman" pitchFamily="18" charset="0"/>
            </a:endParaRPr>
          </a:p>
          <a:p>
            <a:pPr marL="355600" lvl="1" indent="-355600">
              <a:buFont typeface="Wingdings" pitchFamily="2" charset="2"/>
              <a:buChar char="Ø"/>
            </a:pPr>
            <a:r>
              <a:rPr lang="en-US" sz="2600" dirty="0" smtClean="0">
                <a:latin typeface="Times New Roman" pitchFamily="18" charset="0"/>
                <a:cs typeface="Times New Roman" pitchFamily="18" charset="0"/>
              </a:rPr>
              <a:t>Sean Joseph, Technical Advisor</a:t>
            </a:r>
          </a:p>
          <a:p>
            <a:pPr marL="355600" indent="-355600" algn="l"/>
            <a:r>
              <a:rPr lang="en-US" sz="2600" dirty="0" smtClean="0"/>
              <a:t>		Email: </a:t>
            </a:r>
            <a:r>
              <a:rPr lang="en-US" sz="2600" dirty="0" smtClean="0">
                <a:hlinkClick r:id="rId5"/>
              </a:rPr>
              <a:t>sjoseph@nunavutwaterboard.org</a:t>
            </a:r>
            <a:endParaRPr lang="en-US" sz="2600" dirty="0" smtClean="0"/>
          </a:p>
          <a:p>
            <a:pPr marL="355600" indent="-355600" algn="l"/>
            <a:r>
              <a:rPr lang="en-US" sz="2600" dirty="0" smtClean="0"/>
              <a:t>  </a:t>
            </a:r>
            <a:endParaRPr lang="en-US" sz="2600" dirty="0"/>
          </a:p>
          <a:p>
            <a:pPr marL="355600" indent="-355600" algn="l">
              <a:buFont typeface="Wingdings" pitchFamily="2" charset="2"/>
              <a:buChar char="Ø"/>
            </a:pPr>
            <a:r>
              <a:rPr lang="pt-BR" sz="2600" dirty="0" smtClean="0"/>
              <a:t>Megan Porter, Licensing Administrative Assistant                    	Email: </a:t>
            </a:r>
            <a:r>
              <a:rPr lang="pt-BR" sz="2600" u="sng" dirty="0" smtClean="0">
                <a:hlinkClick r:id="rId6"/>
              </a:rPr>
              <a:t>licensingadmin</a:t>
            </a:r>
            <a:r>
              <a:rPr lang="en-US" sz="2600" u="sng" dirty="0" smtClean="0">
                <a:hlinkClick r:id="rId6"/>
              </a:rPr>
              <a:t>@nunavutwaterboard.org</a:t>
            </a:r>
            <a:r>
              <a:rPr lang="en-US" sz="2600" u="sng" dirty="0" smtClean="0"/>
              <a:t> </a:t>
            </a:r>
            <a:endParaRPr lang="en-US" sz="2600" u="sng" dirty="0" smtClean="0">
              <a:latin typeface="Times New Roman" pitchFamily="18" charset="0"/>
              <a:cs typeface="Times New Roman" pitchFamily="18" charset="0"/>
            </a:endParaRPr>
          </a:p>
          <a:p>
            <a:pPr algn="l"/>
            <a:endParaRPr lang="en-US" sz="2600" dirty="0">
              <a:latin typeface="Times New Roman" pitchFamily="18" charset="0"/>
              <a:cs typeface="Times New Roman" pitchFamily="18" charset="0"/>
            </a:endParaRPr>
          </a:p>
        </p:txBody>
      </p:sp>
      <p:sp>
        <p:nvSpPr>
          <p:cNvPr id="10" name="Slide Number Placeholder 9"/>
          <p:cNvSpPr>
            <a:spLocks noGrp="1"/>
          </p:cNvSpPr>
          <p:nvPr>
            <p:ph type="sldNum" sz="quarter" idx="12"/>
          </p:nvPr>
        </p:nvSpPr>
        <p:spPr>
          <a:xfrm>
            <a:off x="7380312" y="6525344"/>
            <a:ext cx="1080120" cy="332656"/>
          </a:xfrm>
        </p:spPr>
        <p:txBody>
          <a:bodyPr/>
          <a:lstStyle/>
          <a:p>
            <a:fld id="{94835C5F-E6AF-4229-BA3B-4E1FFA24283B}" type="slidenum">
              <a:rPr lang="en-US" smtClean="0"/>
              <a:t>15</a:t>
            </a:fld>
            <a:endParaRPr lang="en-US" dirty="0"/>
          </a:p>
        </p:txBody>
      </p:sp>
      <p:sp>
        <p:nvSpPr>
          <p:cNvPr id="11" name="Footer Placeholder 8"/>
          <p:cNvSpPr>
            <a:spLocks noGrp="1"/>
          </p:cNvSpPr>
          <p:nvPr>
            <p:ph type="ftr" sz="quarter" idx="11"/>
          </p:nvPr>
        </p:nvSpPr>
        <p:spPr>
          <a:xfrm>
            <a:off x="2771800" y="6525344"/>
            <a:ext cx="4608512" cy="321161"/>
          </a:xfrm>
        </p:spPr>
        <p:txBody>
          <a:bodyPr/>
          <a:lstStyle/>
          <a:p>
            <a:r>
              <a:rPr lang="en-US" dirty="0" smtClean="0"/>
              <a:t>Community Session – January 16, 2013</a:t>
            </a:r>
            <a:endParaRPr lang="en-US" dirty="0"/>
          </a:p>
        </p:txBody>
      </p:sp>
    </p:spTree>
    <p:extLst>
      <p:ext uri="{BB962C8B-B14F-4D97-AF65-F5344CB8AC3E}">
        <p14:creationId xmlns:p14="http://schemas.microsoft.com/office/powerpoint/2010/main" val="108215621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0905" y="458416"/>
            <a:ext cx="7231995" cy="1026368"/>
          </a:xfrm>
        </p:spPr>
        <p:txBody>
          <a:bodyPr>
            <a:normAutofit/>
          </a:bodyPr>
          <a:lstStyle/>
          <a:p>
            <a:r>
              <a:rPr lang="en-US" sz="4400" b="1" dirty="0" smtClean="0"/>
              <a:t>Contact Information</a:t>
            </a:r>
            <a:endParaRPr lang="en-US" sz="4400" b="1" dirty="0"/>
          </a:p>
        </p:txBody>
      </p:sp>
      <p:sp>
        <p:nvSpPr>
          <p:cNvPr id="3" name="TextBox 2"/>
          <p:cNvSpPr txBox="1"/>
          <p:nvPr/>
        </p:nvSpPr>
        <p:spPr>
          <a:xfrm>
            <a:off x="3275856" y="2492896"/>
            <a:ext cx="184731" cy="369332"/>
          </a:xfrm>
          <a:prstGeom prst="rect">
            <a:avLst/>
          </a:prstGeom>
          <a:noFill/>
        </p:spPr>
        <p:txBody>
          <a:bodyPr wrap="none" rtlCol="0">
            <a:spAutoFit/>
          </a:bodyPr>
          <a:lstStyle/>
          <a:p>
            <a:endParaRPr lang="en-US" dirty="0"/>
          </a:p>
        </p:txBody>
      </p:sp>
      <p:sp>
        <p:nvSpPr>
          <p:cNvPr id="4" name="Text Placeholder 2"/>
          <p:cNvSpPr txBox="1">
            <a:spLocks/>
          </p:cNvSpPr>
          <p:nvPr/>
        </p:nvSpPr>
        <p:spPr>
          <a:xfrm>
            <a:off x="1632803" y="1626221"/>
            <a:ext cx="7244724" cy="4539083"/>
          </a:xfrm>
          <a:prstGeom prst="rect">
            <a:avLst/>
          </a:prstGeom>
          <a:solidFill>
            <a:srgbClr val="1C51BA"/>
          </a:solidFill>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200" kern="1200" baseline="0">
                <a:solidFill>
                  <a:schemeClr val="bg1"/>
                </a:solidFill>
                <a:latin typeface="Times New Roman" pitchFamily="18" charset="0"/>
                <a:ea typeface="+mn-ea"/>
                <a:cs typeface="Times New Roman" pitchFamily="18" charset="0"/>
              </a:defRPr>
            </a:lvl1pPr>
            <a:lvl2pPr marL="742950" indent="-285750" algn="l" defTabSz="914400" rtl="0" eaLnBrk="1" latinLnBrk="0" hangingPunct="1">
              <a:spcBef>
                <a:spcPct val="20000"/>
              </a:spcBef>
              <a:buFont typeface="Arial" pitchFamily="34" charset="0"/>
              <a:buChar char="–"/>
              <a:defRPr sz="2800" kern="1200">
                <a:solidFill>
                  <a:schemeClr val="bg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t>Nunavut Water Board</a:t>
            </a:r>
          </a:p>
          <a:p>
            <a:endParaRPr lang="en-US" sz="800" dirty="0"/>
          </a:p>
          <a:p>
            <a:r>
              <a:rPr lang="en-US" dirty="0"/>
              <a:t>P.O. Box 119</a:t>
            </a:r>
          </a:p>
          <a:p>
            <a:r>
              <a:rPr lang="en-US" dirty="0" err="1"/>
              <a:t>Gjoa</a:t>
            </a:r>
            <a:r>
              <a:rPr lang="en-US" dirty="0"/>
              <a:t> Haven, NU </a:t>
            </a:r>
          </a:p>
          <a:p>
            <a:r>
              <a:rPr lang="en-US" dirty="0"/>
              <a:t>X0B 1J0</a:t>
            </a:r>
          </a:p>
          <a:p>
            <a:endParaRPr lang="en-US" sz="800" dirty="0"/>
          </a:p>
          <a:p>
            <a:r>
              <a:rPr lang="en-US" dirty="0"/>
              <a:t>Tel: 867-360-6338</a:t>
            </a:r>
          </a:p>
          <a:p>
            <a:r>
              <a:rPr lang="en-US" dirty="0"/>
              <a:t>Fax: 867-360-6369</a:t>
            </a:r>
          </a:p>
          <a:p>
            <a:endParaRPr lang="en-US" sz="800" dirty="0"/>
          </a:p>
          <a:p>
            <a:r>
              <a:rPr lang="en-US" dirty="0"/>
              <a:t>Web Site:  </a:t>
            </a:r>
            <a:r>
              <a:rPr lang="en-US" dirty="0" smtClean="0">
                <a:hlinkClick r:id="rId2"/>
              </a:rPr>
              <a:t>www.nunavutwaterboard.org/en/home</a:t>
            </a:r>
            <a:endParaRPr lang="en-US" dirty="0" smtClean="0"/>
          </a:p>
          <a:p>
            <a:r>
              <a:rPr lang="en-US" dirty="0" smtClean="0"/>
              <a:t>Ftp </a:t>
            </a:r>
            <a:r>
              <a:rPr lang="en-US" dirty="0"/>
              <a:t>site:  </a:t>
            </a:r>
            <a:r>
              <a:rPr lang="en-US" dirty="0">
                <a:hlinkClick r:id="rId3"/>
              </a:rPr>
              <a:t>http://nunavutwaterboard.org/ftp</a:t>
            </a:r>
            <a:r>
              <a:rPr lang="en-US" dirty="0" smtClean="0">
                <a:hlinkClick r:id="rId3"/>
              </a:rPr>
              <a:t>/</a:t>
            </a:r>
            <a:endParaRPr lang="en-US" dirty="0" smtClean="0"/>
          </a:p>
          <a:p>
            <a:endParaRPr lang="en-US" sz="2800" dirty="0"/>
          </a:p>
          <a:p>
            <a:endParaRPr lang="en-US" sz="2800" dirty="0"/>
          </a:p>
        </p:txBody>
      </p:sp>
      <p:sp>
        <p:nvSpPr>
          <p:cNvPr id="10" name="Slide Number Placeholder 9"/>
          <p:cNvSpPr>
            <a:spLocks noGrp="1"/>
          </p:cNvSpPr>
          <p:nvPr>
            <p:ph type="sldNum" sz="quarter" idx="12"/>
          </p:nvPr>
        </p:nvSpPr>
        <p:spPr>
          <a:xfrm>
            <a:off x="7380312" y="6525344"/>
            <a:ext cx="1080120" cy="332656"/>
          </a:xfrm>
        </p:spPr>
        <p:txBody>
          <a:bodyPr/>
          <a:lstStyle/>
          <a:p>
            <a:fld id="{94835C5F-E6AF-4229-BA3B-4E1FFA24283B}" type="slidenum">
              <a:rPr lang="en-US" smtClean="0"/>
              <a:t>16</a:t>
            </a:fld>
            <a:endParaRPr lang="en-US" dirty="0"/>
          </a:p>
        </p:txBody>
      </p:sp>
      <p:sp>
        <p:nvSpPr>
          <p:cNvPr id="11" name="Footer Placeholder 8"/>
          <p:cNvSpPr>
            <a:spLocks noGrp="1"/>
          </p:cNvSpPr>
          <p:nvPr>
            <p:ph type="ftr" sz="quarter" idx="11"/>
          </p:nvPr>
        </p:nvSpPr>
        <p:spPr>
          <a:xfrm>
            <a:off x="2771800" y="6525344"/>
            <a:ext cx="4608512" cy="321161"/>
          </a:xfrm>
        </p:spPr>
        <p:txBody>
          <a:bodyPr/>
          <a:lstStyle/>
          <a:p>
            <a:r>
              <a:rPr lang="en-US" dirty="0" smtClean="0"/>
              <a:t>Community Session – January 16, 2013</a:t>
            </a:r>
            <a:endParaRPr lang="en-US" dirty="0"/>
          </a:p>
        </p:txBody>
      </p:sp>
    </p:spTree>
    <p:extLst>
      <p:ext uri="{BB962C8B-B14F-4D97-AF65-F5344CB8AC3E}">
        <p14:creationId xmlns:p14="http://schemas.microsoft.com/office/powerpoint/2010/main" val="226165214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275856" y="2492896"/>
            <a:ext cx="184731" cy="369332"/>
          </a:xfrm>
          <a:prstGeom prst="rect">
            <a:avLst/>
          </a:prstGeom>
          <a:noFill/>
        </p:spPr>
        <p:txBody>
          <a:bodyPr wrap="none" rtlCol="0">
            <a:spAutoFit/>
          </a:bodyPr>
          <a:lstStyle/>
          <a:p>
            <a:endParaRPr lang="en-US" dirty="0"/>
          </a:p>
        </p:txBody>
      </p:sp>
      <p:sp>
        <p:nvSpPr>
          <p:cNvPr id="4" name="Text Placeholder 2"/>
          <p:cNvSpPr txBox="1">
            <a:spLocks/>
          </p:cNvSpPr>
          <p:nvPr/>
        </p:nvSpPr>
        <p:spPr>
          <a:xfrm>
            <a:off x="1629526" y="1124744"/>
            <a:ext cx="7244724" cy="5013176"/>
          </a:xfrm>
          <a:prstGeom prst="rect">
            <a:avLst/>
          </a:prstGeom>
          <a:solidFill>
            <a:srgbClr val="1C51BA"/>
          </a:solidFill>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200" kern="1200" baseline="0">
                <a:solidFill>
                  <a:schemeClr val="bg1"/>
                </a:solidFill>
                <a:latin typeface="Times New Roman" pitchFamily="18" charset="0"/>
                <a:ea typeface="+mn-ea"/>
                <a:cs typeface="Times New Roman" pitchFamily="18" charset="0"/>
              </a:defRPr>
            </a:lvl1pPr>
            <a:lvl2pPr marL="742950" indent="-285750" algn="l" defTabSz="914400" rtl="0" eaLnBrk="1" latinLnBrk="0" hangingPunct="1">
              <a:spcBef>
                <a:spcPct val="20000"/>
              </a:spcBef>
              <a:buFont typeface="Arial" pitchFamily="34" charset="0"/>
              <a:buChar char="–"/>
              <a:defRPr sz="2800" kern="1200">
                <a:solidFill>
                  <a:schemeClr val="bg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US" sz="2400" dirty="0" smtClean="0">
              <a:solidFill>
                <a:srgbClr val="FFFF00"/>
              </a:solidFill>
            </a:endParaRPr>
          </a:p>
          <a:p>
            <a:endParaRPr lang="en-US" sz="2400" dirty="0" smtClean="0">
              <a:solidFill>
                <a:srgbClr val="FFFF00"/>
              </a:solidFill>
            </a:endParaRPr>
          </a:p>
          <a:p>
            <a:endParaRPr lang="en-US" sz="2400" dirty="0">
              <a:solidFill>
                <a:srgbClr val="FFFF00"/>
              </a:solidFill>
            </a:endParaRPr>
          </a:p>
          <a:p>
            <a:r>
              <a:rPr lang="en-US" sz="4000" b="1" dirty="0" smtClean="0">
                <a:solidFill>
                  <a:srgbClr val="FFFF00"/>
                </a:solidFill>
              </a:rPr>
              <a:t>Questions </a:t>
            </a:r>
            <a:r>
              <a:rPr lang="en-US" sz="4000" b="1" dirty="0">
                <a:solidFill>
                  <a:srgbClr val="FFFF00"/>
                </a:solidFill>
              </a:rPr>
              <a:t>and Comments?</a:t>
            </a:r>
          </a:p>
          <a:p>
            <a:endParaRPr lang="en-US" dirty="0">
              <a:solidFill>
                <a:srgbClr val="FFFF00"/>
              </a:solidFill>
            </a:endParaRPr>
          </a:p>
          <a:p>
            <a:endParaRPr lang="en-US" dirty="0">
              <a:solidFill>
                <a:srgbClr val="FFFF00"/>
              </a:solidFill>
            </a:endParaRPr>
          </a:p>
          <a:p>
            <a:endParaRPr lang="en-US" dirty="0">
              <a:solidFill>
                <a:srgbClr val="FFFF00"/>
              </a:solidFill>
            </a:endParaRPr>
          </a:p>
          <a:p>
            <a:r>
              <a:rPr lang="en-US" sz="3600" dirty="0"/>
              <a:t>Thank You!</a:t>
            </a:r>
            <a:r>
              <a:rPr lang="en-US" dirty="0"/>
              <a:t>    </a:t>
            </a:r>
          </a:p>
          <a:p>
            <a:endParaRPr lang="en-US" sz="2800" dirty="0"/>
          </a:p>
        </p:txBody>
      </p:sp>
      <p:sp>
        <p:nvSpPr>
          <p:cNvPr id="10" name="Slide Number Placeholder 9"/>
          <p:cNvSpPr>
            <a:spLocks noGrp="1"/>
          </p:cNvSpPr>
          <p:nvPr>
            <p:ph type="sldNum" sz="quarter" idx="12"/>
          </p:nvPr>
        </p:nvSpPr>
        <p:spPr>
          <a:xfrm>
            <a:off x="7380312" y="6525344"/>
            <a:ext cx="1080120" cy="332656"/>
          </a:xfrm>
        </p:spPr>
        <p:txBody>
          <a:bodyPr/>
          <a:lstStyle/>
          <a:p>
            <a:fld id="{94835C5F-E6AF-4229-BA3B-4E1FFA24283B}" type="slidenum">
              <a:rPr lang="en-US" smtClean="0"/>
              <a:t>17</a:t>
            </a:fld>
            <a:endParaRPr lang="en-US" dirty="0"/>
          </a:p>
        </p:txBody>
      </p:sp>
      <p:sp>
        <p:nvSpPr>
          <p:cNvPr id="7" name="Footer Placeholder 8"/>
          <p:cNvSpPr>
            <a:spLocks noGrp="1"/>
          </p:cNvSpPr>
          <p:nvPr>
            <p:ph type="ftr" sz="quarter" idx="11"/>
          </p:nvPr>
        </p:nvSpPr>
        <p:spPr>
          <a:xfrm>
            <a:off x="2771800" y="6525344"/>
            <a:ext cx="4608512" cy="321161"/>
          </a:xfrm>
        </p:spPr>
        <p:txBody>
          <a:bodyPr/>
          <a:lstStyle/>
          <a:p>
            <a:r>
              <a:rPr lang="en-US" dirty="0" smtClean="0"/>
              <a:t>Community Session – January 16, 2013</a:t>
            </a:r>
            <a:endParaRPr lang="en-US" dirty="0"/>
          </a:p>
        </p:txBody>
      </p:sp>
    </p:spTree>
    <p:extLst>
      <p:ext uri="{BB962C8B-B14F-4D97-AF65-F5344CB8AC3E}">
        <p14:creationId xmlns:p14="http://schemas.microsoft.com/office/powerpoint/2010/main" val="26053506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900" b="1" dirty="0" smtClean="0"/>
              <a:t>Background Information about the NWB</a:t>
            </a:r>
            <a:endParaRPr lang="en-US" sz="2900" b="1" dirty="0"/>
          </a:p>
        </p:txBody>
      </p:sp>
      <p:sp>
        <p:nvSpPr>
          <p:cNvPr id="3" name="TextBox 2"/>
          <p:cNvSpPr txBox="1"/>
          <p:nvPr/>
        </p:nvSpPr>
        <p:spPr>
          <a:xfrm>
            <a:off x="3275856" y="2492896"/>
            <a:ext cx="184731" cy="369332"/>
          </a:xfrm>
          <a:prstGeom prst="rect">
            <a:avLst/>
          </a:prstGeom>
          <a:noFill/>
        </p:spPr>
        <p:txBody>
          <a:bodyPr wrap="none" rtlCol="0">
            <a:spAutoFit/>
          </a:bodyPr>
          <a:lstStyle/>
          <a:p>
            <a:endParaRPr lang="en-US" dirty="0"/>
          </a:p>
        </p:txBody>
      </p:sp>
      <p:sp>
        <p:nvSpPr>
          <p:cNvPr id="4" name="Text Placeholder 2"/>
          <p:cNvSpPr txBox="1">
            <a:spLocks/>
          </p:cNvSpPr>
          <p:nvPr/>
        </p:nvSpPr>
        <p:spPr>
          <a:xfrm>
            <a:off x="1608176" y="1372993"/>
            <a:ext cx="7244724" cy="4827115"/>
          </a:xfrm>
          <a:prstGeom prst="rect">
            <a:avLst/>
          </a:prstGeom>
          <a:solidFill>
            <a:srgbClr val="1C51BA"/>
          </a:solidFill>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200" kern="1200" baseline="0">
                <a:solidFill>
                  <a:schemeClr val="bg1"/>
                </a:solidFill>
                <a:latin typeface="Times New Roman" pitchFamily="18" charset="0"/>
                <a:ea typeface="+mn-ea"/>
                <a:cs typeface="Times New Roman" pitchFamily="18" charset="0"/>
              </a:defRPr>
            </a:lvl1pPr>
            <a:lvl2pPr marL="742950" indent="-285750" algn="l" defTabSz="914400" rtl="0" eaLnBrk="1" latinLnBrk="0" hangingPunct="1">
              <a:spcBef>
                <a:spcPct val="20000"/>
              </a:spcBef>
              <a:buFont typeface="Arial" pitchFamily="34" charset="0"/>
              <a:buChar char="–"/>
              <a:defRPr sz="2800" kern="1200">
                <a:solidFill>
                  <a:schemeClr val="bg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indent="-342900" algn="l">
              <a:buFont typeface="Wingdings" pitchFamily="2" charset="2"/>
              <a:buChar char="Ø"/>
            </a:pPr>
            <a:r>
              <a:rPr lang="en-US" dirty="0" smtClean="0"/>
              <a:t>An institution of public government established under Article 13 of the </a:t>
            </a:r>
            <a:r>
              <a:rPr lang="en-US" i="1" dirty="0" smtClean="0"/>
              <a:t>Nunavut Land Claims Agreement </a:t>
            </a:r>
            <a:r>
              <a:rPr lang="en-US" dirty="0" smtClean="0"/>
              <a:t>(NLCA)</a:t>
            </a:r>
          </a:p>
          <a:p>
            <a:pPr algn="l"/>
            <a:endParaRPr lang="en-US" dirty="0" smtClean="0"/>
          </a:p>
          <a:p>
            <a:pPr marL="342900" indent="-342900" algn="l">
              <a:buFont typeface="Wingdings" pitchFamily="2" charset="2"/>
              <a:buChar char="Ø"/>
            </a:pPr>
            <a:r>
              <a:rPr lang="en-US" dirty="0" smtClean="0"/>
              <a:t>The objects of the NWB are to provide for the conservation and utilization of waters in Nunavut, except in a national park, in a manner that will provide the optimum benefit from those waters for Nunavut’s resident in particular and Canadians in general</a:t>
            </a:r>
          </a:p>
          <a:p>
            <a:pPr algn="l"/>
            <a:endParaRPr lang="en-US" dirty="0"/>
          </a:p>
          <a:p>
            <a:pPr marL="342900" indent="-342900" algn="l">
              <a:buFont typeface="Wingdings" pitchFamily="2" charset="2"/>
              <a:buChar char="Ø"/>
            </a:pPr>
            <a:r>
              <a:rPr lang="en-US" dirty="0" smtClean="0"/>
              <a:t>NWB has the responsibilities and powers over the regulation, use and management of freshwater in the Nunavut Settlement Area</a:t>
            </a:r>
          </a:p>
          <a:p>
            <a:pPr marL="342900" indent="-342900" algn="l">
              <a:buFont typeface="Wingdings" pitchFamily="2" charset="2"/>
              <a:buChar char="Ø"/>
            </a:pPr>
            <a:endParaRPr lang="en-US" dirty="0"/>
          </a:p>
        </p:txBody>
      </p:sp>
      <p:sp>
        <p:nvSpPr>
          <p:cNvPr id="10" name="Slide Number Placeholder 9"/>
          <p:cNvSpPr>
            <a:spLocks noGrp="1"/>
          </p:cNvSpPr>
          <p:nvPr>
            <p:ph type="sldNum" sz="quarter" idx="12"/>
          </p:nvPr>
        </p:nvSpPr>
        <p:spPr>
          <a:xfrm>
            <a:off x="7380312" y="6525344"/>
            <a:ext cx="1080120" cy="332656"/>
          </a:xfrm>
        </p:spPr>
        <p:txBody>
          <a:bodyPr/>
          <a:lstStyle/>
          <a:p>
            <a:fld id="{94835C5F-E6AF-4229-BA3B-4E1FFA24283B}" type="slidenum">
              <a:rPr lang="en-US" smtClean="0"/>
              <a:t>2</a:t>
            </a:fld>
            <a:endParaRPr lang="en-US" dirty="0"/>
          </a:p>
        </p:txBody>
      </p:sp>
      <p:sp>
        <p:nvSpPr>
          <p:cNvPr id="11" name="Footer Placeholder 8"/>
          <p:cNvSpPr txBox="1">
            <a:spLocks/>
          </p:cNvSpPr>
          <p:nvPr/>
        </p:nvSpPr>
        <p:spPr>
          <a:xfrm>
            <a:off x="2924200" y="6453336"/>
            <a:ext cx="4608512" cy="321161"/>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bg1"/>
                </a:solidFill>
                <a:latin typeface="Times New Roman" pitchFamily="18" charset="0"/>
                <a:ea typeface="+mn-ea"/>
                <a:cs typeface="Times New Roman" pitchFamily="18"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mtClean="0"/>
              <a:t>Community Session – January 16, 2013</a:t>
            </a:r>
            <a:endParaRPr lang="en-US" dirty="0"/>
          </a:p>
        </p:txBody>
      </p:sp>
    </p:spTree>
    <p:extLst>
      <p:ext uri="{BB962C8B-B14F-4D97-AF65-F5344CB8AC3E}">
        <p14:creationId xmlns:p14="http://schemas.microsoft.com/office/powerpoint/2010/main" val="37200732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0590" y="116632"/>
            <a:ext cx="7415591" cy="1296144"/>
          </a:xfrm>
        </p:spPr>
        <p:txBody>
          <a:bodyPr>
            <a:noAutofit/>
          </a:bodyPr>
          <a:lstStyle/>
          <a:p>
            <a:r>
              <a:rPr lang="en-US" sz="2900" b="1" dirty="0" smtClean="0"/>
              <a:t>Application before the Board</a:t>
            </a:r>
            <a:br>
              <a:rPr lang="en-US" sz="2900" b="1" dirty="0" smtClean="0"/>
            </a:br>
            <a:r>
              <a:rPr lang="en-US" sz="2900" b="1" dirty="0" smtClean="0"/>
              <a:t>BIMC’s Type “A” Water Licence Application</a:t>
            </a:r>
            <a:endParaRPr lang="en-US" sz="2900" b="1" dirty="0"/>
          </a:p>
        </p:txBody>
      </p:sp>
      <p:sp>
        <p:nvSpPr>
          <p:cNvPr id="3" name="TextBox 2"/>
          <p:cNvSpPr txBox="1"/>
          <p:nvPr/>
        </p:nvSpPr>
        <p:spPr>
          <a:xfrm>
            <a:off x="3275856" y="2492896"/>
            <a:ext cx="184731" cy="369332"/>
          </a:xfrm>
          <a:prstGeom prst="rect">
            <a:avLst/>
          </a:prstGeom>
          <a:noFill/>
        </p:spPr>
        <p:txBody>
          <a:bodyPr wrap="none" rtlCol="0">
            <a:spAutoFit/>
          </a:bodyPr>
          <a:lstStyle/>
          <a:p>
            <a:endParaRPr lang="en-US" dirty="0"/>
          </a:p>
        </p:txBody>
      </p:sp>
      <p:sp>
        <p:nvSpPr>
          <p:cNvPr id="4" name="Text Placeholder 2"/>
          <p:cNvSpPr txBox="1">
            <a:spLocks/>
          </p:cNvSpPr>
          <p:nvPr/>
        </p:nvSpPr>
        <p:spPr>
          <a:xfrm>
            <a:off x="1632803" y="1484784"/>
            <a:ext cx="7244724" cy="4608512"/>
          </a:xfrm>
          <a:prstGeom prst="rect">
            <a:avLst/>
          </a:prstGeom>
          <a:solidFill>
            <a:srgbClr val="1C51BA"/>
          </a:solidFill>
        </p:spPr>
        <p:txBody>
          <a:bodyPr vert="horz" lIns="91440" tIns="45720" rIns="91440" bIns="45720" rtlCol="0">
            <a:normAutofit fontScale="92500" lnSpcReduction="10000"/>
          </a:bodyPr>
          <a:lstStyle>
            <a:lvl1pPr marL="0" indent="0" algn="ctr" defTabSz="914400" rtl="0" eaLnBrk="1" latinLnBrk="0" hangingPunct="1">
              <a:spcBef>
                <a:spcPct val="20000"/>
              </a:spcBef>
              <a:buFont typeface="Arial" pitchFamily="34" charset="0"/>
              <a:buNone/>
              <a:defRPr sz="2200" kern="1200" baseline="0">
                <a:solidFill>
                  <a:schemeClr val="bg1"/>
                </a:solidFill>
                <a:latin typeface="Times New Roman" pitchFamily="18" charset="0"/>
                <a:ea typeface="+mn-ea"/>
                <a:cs typeface="Times New Roman" pitchFamily="18" charset="0"/>
              </a:defRPr>
            </a:lvl1pPr>
            <a:lvl2pPr marL="742950" indent="-285750" algn="l" defTabSz="914400" rtl="0" eaLnBrk="1" latinLnBrk="0" hangingPunct="1">
              <a:spcBef>
                <a:spcPct val="20000"/>
              </a:spcBef>
              <a:buFont typeface="Arial" pitchFamily="34" charset="0"/>
              <a:buChar char="–"/>
              <a:defRPr sz="2800" kern="1200">
                <a:solidFill>
                  <a:schemeClr val="bg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indent="-342900" algn="l">
              <a:buFont typeface="Wingdings" pitchFamily="2" charset="2"/>
              <a:buChar char="Ø"/>
            </a:pPr>
            <a:r>
              <a:rPr lang="en-US" sz="2400" dirty="0" smtClean="0"/>
              <a:t>Twenty-Five </a:t>
            </a:r>
            <a:r>
              <a:rPr lang="en-US" sz="2400" dirty="0"/>
              <a:t>(25) </a:t>
            </a:r>
            <a:r>
              <a:rPr lang="en-CA" sz="2400" dirty="0"/>
              <a:t>year </a:t>
            </a:r>
            <a:r>
              <a:rPr lang="en-CA" sz="2400" dirty="0" smtClean="0"/>
              <a:t>licence (2013-2038) for the use of </a:t>
            </a:r>
            <a:r>
              <a:rPr lang="en-CA" sz="2400" dirty="0"/>
              <a:t>water </a:t>
            </a:r>
            <a:r>
              <a:rPr lang="en-CA" sz="2400" dirty="0" smtClean="0"/>
              <a:t>and the deposit of </a:t>
            </a:r>
            <a:r>
              <a:rPr lang="en-CA" sz="2400" dirty="0"/>
              <a:t>waste in support of </a:t>
            </a:r>
            <a:r>
              <a:rPr lang="en-US" sz="2400" dirty="0"/>
              <a:t>the Mary River </a:t>
            </a:r>
            <a:r>
              <a:rPr lang="en-US" sz="2400" dirty="0" smtClean="0"/>
              <a:t>Project </a:t>
            </a:r>
          </a:p>
          <a:p>
            <a:pPr algn="l"/>
            <a:endParaRPr lang="en-US" sz="2400" dirty="0"/>
          </a:p>
          <a:p>
            <a:pPr marL="342900" indent="-342900" algn="l">
              <a:buFont typeface="Wingdings" pitchFamily="2" charset="2"/>
              <a:buChar char="Ø"/>
            </a:pPr>
            <a:r>
              <a:rPr lang="en-US" sz="2400" dirty="0" smtClean="0"/>
              <a:t>Water use, including water crossings, and waste disposal activities are planned for three project sites: Milne Port Site, the Mine Site and </a:t>
            </a:r>
            <a:r>
              <a:rPr lang="en-US" sz="2400" dirty="0" err="1" smtClean="0"/>
              <a:t>Steensby</a:t>
            </a:r>
            <a:r>
              <a:rPr lang="en-US" sz="2400" dirty="0" smtClean="0"/>
              <a:t> Inlet Site </a:t>
            </a:r>
          </a:p>
          <a:p>
            <a:pPr marL="342900" indent="-342900" algn="l">
              <a:buFont typeface="Wingdings" pitchFamily="2" charset="2"/>
              <a:buChar char="Ø"/>
            </a:pPr>
            <a:endParaRPr lang="en-US" sz="2400" dirty="0" smtClean="0"/>
          </a:p>
          <a:p>
            <a:pPr marL="342900" indent="-342900" algn="l">
              <a:buFont typeface="Wingdings" pitchFamily="2" charset="2"/>
              <a:buChar char="Ø"/>
            </a:pPr>
            <a:r>
              <a:rPr lang="en-CA" sz="2400" dirty="0" smtClean="0"/>
              <a:t>Estimated </a:t>
            </a:r>
            <a:r>
              <a:rPr lang="en-CA" sz="2400" dirty="0"/>
              <a:t>water </a:t>
            </a:r>
            <a:r>
              <a:rPr lang="en-CA" sz="2400" dirty="0" smtClean="0"/>
              <a:t>use </a:t>
            </a:r>
            <a:r>
              <a:rPr lang="en-CA" sz="2400" dirty="0"/>
              <a:t>is </a:t>
            </a:r>
            <a:r>
              <a:rPr lang="en-CA" sz="2400" dirty="0" smtClean="0"/>
              <a:t>1585 </a:t>
            </a:r>
            <a:r>
              <a:rPr lang="en-CA" sz="2400" dirty="0"/>
              <a:t>cubic metres/day </a:t>
            </a:r>
            <a:r>
              <a:rPr lang="en-CA" sz="2400" dirty="0" smtClean="0"/>
              <a:t>the </a:t>
            </a:r>
            <a:r>
              <a:rPr lang="en-US" sz="2400" dirty="0" smtClean="0"/>
              <a:t>during the peak construction period</a:t>
            </a:r>
          </a:p>
          <a:p>
            <a:pPr algn="l"/>
            <a:endParaRPr lang="en-US" sz="2400" dirty="0" smtClean="0"/>
          </a:p>
          <a:p>
            <a:pPr marL="342900" indent="-342900" algn="l">
              <a:buFont typeface="Wingdings" pitchFamily="2" charset="2"/>
              <a:buChar char="Ø"/>
            </a:pPr>
            <a:r>
              <a:rPr lang="en-US" sz="2400" dirty="0" smtClean="0"/>
              <a:t>Estimated water use is 625 cubic </a:t>
            </a:r>
            <a:r>
              <a:rPr lang="en-CA" sz="2400" dirty="0" smtClean="0"/>
              <a:t>metres/day</a:t>
            </a:r>
            <a:r>
              <a:rPr lang="en-US" sz="2400" dirty="0" smtClean="0"/>
              <a:t> during the peak operation period</a:t>
            </a:r>
          </a:p>
          <a:p>
            <a:pPr algn="l"/>
            <a:endParaRPr lang="en-US" dirty="0" smtClean="0"/>
          </a:p>
        </p:txBody>
      </p:sp>
      <p:sp>
        <p:nvSpPr>
          <p:cNvPr id="9" name="Footer Placeholder 8"/>
          <p:cNvSpPr>
            <a:spLocks noGrp="1"/>
          </p:cNvSpPr>
          <p:nvPr>
            <p:ph type="ftr" sz="quarter" idx="11"/>
          </p:nvPr>
        </p:nvSpPr>
        <p:spPr/>
        <p:txBody>
          <a:bodyPr/>
          <a:lstStyle/>
          <a:p>
            <a:r>
              <a:rPr lang="en-US" smtClean="0"/>
              <a:t>Community Session</a:t>
            </a:r>
            <a:endParaRPr lang="en-US" dirty="0"/>
          </a:p>
        </p:txBody>
      </p:sp>
      <p:sp>
        <p:nvSpPr>
          <p:cNvPr id="10" name="Slide Number Placeholder 9"/>
          <p:cNvSpPr>
            <a:spLocks noGrp="1"/>
          </p:cNvSpPr>
          <p:nvPr>
            <p:ph type="sldNum" sz="quarter" idx="12"/>
          </p:nvPr>
        </p:nvSpPr>
        <p:spPr>
          <a:xfrm>
            <a:off x="7380312" y="6525344"/>
            <a:ext cx="1080120" cy="332656"/>
          </a:xfrm>
        </p:spPr>
        <p:txBody>
          <a:bodyPr/>
          <a:lstStyle/>
          <a:p>
            <a:fld id="{94835C5F-E6AF-4229-BA3B-4E1FFA24283B}" type="slidenum">
              <a:rPr lang="en-US" smtClean="0"/>
              <a:t>3</a:t>
            </a:fld>
            <a:endParaRPr lang="en-US" dirty="0"/>
          </a:p>
        </p:txBody>
      </p:sp>
    </p:spTree>
    <p:extLst>
      <p:ext uri="{BB962C8B-B14F-4D97-AF65-F5344CB8AC3E}">
        <p14:creationId xmlns:p14="http://schemas.microsoft.com/office/powerpoint/2010/main" val="33650818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0905" y="314400"/>
            <a:ext cx="7415591" cy="1026368"/>
          </a:xfrm>
        </p:spPr>
        <p:txBody>
          <a:bodyPr>
            <a:normAutofit/>
          </a:bodyPr>
          <a:lstStyle/>
          <a:p>
            <a:r>
              <a:rPr lang="en-US" sz="2900" b="1" dirty="0" smtClean="0"/>
              <a:t>BIMC’s Type “A” Water </a:t>
            </a:r>
            <a:r>
              <a:rPr lang="en-US" sz="2900" b="1" dirty="0" err="1" smtClean="0"/>
              <a:t>Licence</a:t>
            </a:r>
            <a:r>
              <a:rPr lang="en-US" sz="2900" b="1" dirty="0" smtClean="0"/>
              <a:t> Application Cont.</a:t>
            </a:r>
            <a:endParaRPr lang="en-US" sz="2900" b="1" dirty="0"/>
          </a:p>
        </p:txBody>
      </p:sp>
      <p:sp>
        <p:nvSpPr>
          <p:cNvPr id="3" name="TextBox 2"/>
          <p:cNvSpPr txBox="1"/>
          <p:nvPr/>
        </p:nvSpPr>
        <p:spPr>
          <a:xfrm>
            <a:off x="3275856" y="2492896"/>
            <a:ext cx="184731" cy="369332"/>
          </a:xfrm>
          <a:prstGeom prst="rect">
            <a:avLst/>
          </a:prstGeom>
          <a:noFill/>
        </p:spPr>
        <p:txBody>
          <a:bodyPr wrap="none" rtlCol="0">
            <a:spAutoFit/>
          </a:bodyPr>
          <a:lstStyle/>
          <a:p>
            <a:endParaRPr lang="en-US" dirty="0"/>
          </a:p>
        </p:txBody>
      </p:sp>
      <p:sp>
        <p:nvSpPr>
          <p:cNvPr id="4" name="Text Placeholder 2"/>
          <p:cNvSpPr txBox="1">
            <a:spLocks/>
          </p:cNvSpPr>
          <p:nvPr/>
        </p:nvSpPr>
        <p:spPr>
          <a:xfrm>
            <a:off x="1632803" y="1338188"/>
            <a:ext cx="7244724" cy="4827115"/>
          </a:xfrm>
          <a:prstGeom prst="rect">
            <a:avLst/>
          </a:prstGeom>
          <a:solidFill>
            <a:srgbClr val="1C51BA"/>
          </a:solidFill>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200" kern="1200" baseline="0">
                <a:solidFill>
                  <a:schemeClr val="bg1"/>
                </a:solidFill>
                <a:latin typeface="Times New Roman" pitchFamily="18" charset="0"/>
                <a:ea typeface="+mn-ea"/>
                <a:cs typeface="Times New Roman" pitchFamily="18" charset="0"/>
              </a:defRPr>
            </a:lvl1pPr>
            <a:lvl2pPr marL="742950" indent="-285750" algn="l" defTabSz="914400" rtl="0" eaLnBrk="1" latinLnBrk="0" hangingPunct="1">
              <a:spcBef>
                <a:spcPct val="20000"/>
              </a:spcBef>
              <a:buFont typeface="Arial" pitchFamily="34" charset="0"/>
              <a:buChar char="–"/>
              <a:defRPr sz="2800" kern="1200">
                <a:solidFill>
                  <a:schemeClr val="bg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indent="-342900" algn="l">
              <a:buFont typeface="Wingdings" pitchFamily="2" charset="2"/>
              <a:buChar char="Ø"/>
            </a:pPr>
            <a:r>
              <a:rPr lang="en-US" dirty="0" smtClean="0"/>
              <a:t>Existing or proposed water sources are as follows:  </a:t>
            </a:r>
          </a:p>
          <a:p>
            <a:pPr marL="987425" indent="-276225" algn="l">
              <a:buFont typeface="Wingdings" pitchFamily="2" charset="2"/>
              <a:buChar char="§"/>
            </a:pPr>
            <a:r>
              <a:rPr lang="en-US" dirty="0" smtClean="0"/>
              <a:t>Milne Port – Phillips </a:t>
            </a:r>
            <a:r>
              <a:rPr lang="en-US" dirty="0"/>
              <a:t>C</a:t>
            </a:r>
            <a:r>
              <a:rPr lang="en-US" dirty="0" smtClean="0"/>
              <a:t>reek, 32 km Lake</a:t>
            </a:r>
          </a:p>
          <a:p>
            <a:pPr marL="987425" indent="-276225" algn="l">
              <a:buFont typeface="Wingdings" pitchFamily="2" charset="2"/>
              <a:buChar char="§"/>
            </a:pPr>
            <a:r>
              <a:rPr lang="en-US" dirty="0" smtClean="0"/>
              <a:t>Mine site – Camp Lake</a:t>
            </a:r>
          </a:p>
          <a:p>
            <a:pPr marL="987425" indent="-276225" algn="l">
              <a:buFont typeface="Wingdings" pitchFamily="2" charset="2"/>
              <a:buChar char="§"/>
            </a:pPr>
            <a:r>
              <a:rPr lang="en-US" dirty="0" err="1" smtClean="0"/>
              <a:t>Steensby</a:t>
            </a:r>
            <a:r>
              <a:rPr lang="en-US" dirty="0" smtClean="0"/>
              <a:t> Inlet – 3km  and 10 km Lakes </a:t>
            </a:r>
          </a:p>
          <a:p>
            <a:pPr marL="987425" indent="-276225" algn="l">
              <a:buFont typeface="Wingdings" pitchFamily="2" charset="2"/>
              <a:buChar char="§"/>
            </a:pPr>
            <a:r>
              <a:rPr lang="en-US" dirty="0" smtClean="0"/>
              <a:t>Railway Camps – </a:t>
            </a:r>
            <a:r>
              <a:rPr lang="en-US" dirty="0"/>
              <a:t>Cockburn </a:t>
            </a:r>
            <a:r>
              <a:rPr lang="en-US" dirty="0" smtClean="0"/>
              <a:t>Lake, </a:t>
            </a:r>
            <a:r>
              <a:rPr lang="en-US" dirty="0" err="1"/>
              <a:t>Nivek</a:t>
            </a:r>
            <a:r>
              <a:rPr lang="en-US" dirty="0"/>
              <a:t> </a:t>
            </a:r>
            <a:r>
              <a:rPr lang="en-US" dirty="0" smtClean="0"/>
              <a:t>Lake, and Raven Camp Lake</a:t>
            </a:r>
          </a:p>
          <a:p>
            <a:pPr marL="987425" indent="-276225" algn="l">
              <a:buFont typeface="Wingdings" pitchFamily="2" charset="2"/>
              <a:buChar char="§"/>
            </a:pPr>
            <a:r>
              <a:rPr lang="en-US" dirty="0" smtClean="0"/>
              <a:t>Construction activities (bridges, etc.) –  mostly unnamed sources</a:t>
            </a:r>
          </a:p>
          <a:p>
            <a:pPr marL="711200" algn="l"/>
            <a:endParaRPr lang="en-US" dirty="0" smtClean="0"/>
          </a:p>
          <a:p>
            <a:pPr marL="342900" indent="-342900" algn="l">
              <a:buFont typeface="Wingdings" pitchFamily="2" charset="2"/>
              <a:buChar char="Ø"/>
            </a:pPr>
            <a:r>
              <a:rPr lang="en-US" dirty="0" smtClean="0"/>
              <a:t>Types of waste disposal activities anticipated include but are not limited to waste rock, sewage and sewage sludge, fuel/oil contaminated water, solid waste, contaminated soil and/or water, </a:t>
            </a:r>
            <a:r>
              <a:rPr lang="en-US" dirty="0"/>
              <a:t>hazardous waste storage, and </a:t>
            </a:r>
            <a:r>
              <a:rPr lang="en-US" dirty="0" smtClean="0"/>
              <a:t>bulky items/scrap metal disposal</a:t>
            </a:r>
          </a:p>
          <a:p>
            <a:pPr marL="342900" indent="-342900" algn="l">
              <a:buFont typeface="Wingdings" pitchFamily="2" charset="2"/>
              <a:buChar char="Ø"/>
            </a:pPr>
            <a:endParaRPr lang="en-US" dirty="0"/>
          </a:p>
          <a:p>
            <a:pPr marL="342900" indent="-342900" algn="l">
              <a:buFont typeface="Wingdings" pitchFamily="2" charset="2"/>
              <a:buChar char="Ø"/>
            </a:pPr>
            <a:endParaRPr lang="en-US" dirty="0" smtClean="0"/>
          </a:p>
          <a:p>
            <a:pPr algn="l"/>
            <a:endParaRPr lang="en-US" dirty="0" smtClean="0">
              <a:solidFill>
                <a:srgbClr val="00B050"/>
              </a:solidFill>
            </a:endParaRPr>
          </a:p>
        </p:txBody>
      </p:sp>
      <p:sp>
        <p:nvSpPr>
          <p:cNvPr id="10" name="Slide Number Placeholder 9"/>
          <p:cNvSpPr>
            <a:spLocks noGrp="1"/>
          </p:cNvSpPr>
          <p:nvPr>
            <p:ph type="sldNum" sz="quarter" idx="12"/>
          </p:nvPr>
        </p:nvSpPr>
        <p:spPr>
          <a:xfrm>
            <a:off x="7380312" y="6525344"/>
            <a:ext cx="1080120" cy="332656"/>
          </a:xfrm>
        </p:spPr>
        <p:txBody>
          <a:bodyPr/>
          <a:lstStyle/>
          <a:p>
            <a:fld id="{94835C5F-E6AF-4229-BA3B-4E1FFA24283B}" type="slidenum">
              <a:rPr lang="en-US" smtClean="0"/>
              <a:t>4</a:t>
            </a:fld>
            <a:endParaRPr lang="en-US" dirty="0"/>
          </a:p>
        </p:txBody>
      </p:sp>
      <p:sp>
        <p:nvSpPr>
          <p:cNvPr id="11" name="Footer Placeholder 8"/>
          <p:cNvSpPr>
            <a:spLocks noGrp="1"/>
          </p:cNvSpPr>
          <p:nvPr>
            <p:ph type="ftr" sz="quarter" idx="11"/>
          </p:nvPr>
        </p:nvSpPr>
        <p:spPr>
          <a:xfrm>
            <a:off x="2771800" y="6525344"/>
            <a:ext cx="4608512" cy="321161"/>
          </a:xfrm>
        </p:spPr>
        <p:txBody>
          <a:bodyPr/>
          <a:lstStyle/>
          <a:p>
            <a:r>
              <a:rPr lang="en-US" dirty="0" smtClean="0"/>
              <a:t>Community Session – January 16, 2013</a:t>
            </a:r>
            <a:endParaRPr lang="en-US" dirty="0"/>
          </a:p>
        </p:txBody>
      </p:sp>
    </p:spTree>
    <p:extLst>
      <p:ext uri="{BB962C8B-B14F-4D97-AF65-F5344CB8AC3E}">
        <p14:creationId xmlns:p14="http://schemas.microsoft.com/office/powerpoint/2010/main" val="22340383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0905" y="314400"/>
            <a:ext cx="7231995" cy="1026368"/>
          </a:xfrm>
        </p:spPr>
        <p:txBody>
          <a:bodyPr>
            <a:normAutofit/>
          </a:bodyPr>
          <a:lstStyle/>
          <a:p>
            <a:r>
              <a:rPr lang="en-US" sz="2900" b="1" dirty="0" smtClean="0"/>
              <a:t>Type “A” Water Licence </a:t>
            </a:r>
            <a:r>
              <a:rPr lang="en-US" sz="2900" b="1" dirty="0"/>
              <a:t>Application</a:t>
            </a:r>
            <a:br>
              <a:rPr lang="en-US" sz="2900" b="1" dirty="0"/>
            </a:br>
            <a:r>
              <a:rPr lang="en-US" sz="2900" b="1" dirty="0"/>
              <a:t>Procedural History</a:t>
            </a:r>
          </a:p>
        </p:txBody>
      </p:sp>
      <p:sp>
        <p:nvSpPr>
          <p:cNvPr id="3" name="TextBox 2"/>
          <p:cNvSpPr txBox="1"/>
          <p:nvPr/>
        </p:nvSpPr>
        <p:spPr>
          <a:xfrm>
            <a:off x="3275856" y="2492896"/>
            <a:ext cx="184731" cy="369332"/>
          </a:xfrm>
          <a:prstGeom prst="rect">
            <a:avLst/>
          </a:prstGeom>
          <a:noFill/>
        </p:spPr>
        <p:txBody>
          <a:bodyPr wrap="none" rtlCol="0">
            <a:spAutoFit/>
          </a:bodyPr>
          <a:lstStyle/>
          <a:p>
            <a:endParaRPr lang="en-US" dirty="0"/>
          </a:p>
        </p:txBody>
      </p:sp>
      <p:sp>
        <p:nvSpPr>
          <p:cNvPr id="4" name="Text Placeholder 2"/>
          <p:cNvSpPr txBox="1">
            <a:spLocks/>
          </p:cNvSpPr>
          <p:nvPr/>
        </p:nvSpPr>
        <p:spPr>
          <a:xfrm>
            <a:off x="1632803" y="1338188"/>
            <a:ext cx="7244724" cy="4827115"/>
          </a:xfrm>
          <a:prstGeom prst="rect">
            <a:avLst/>
          </a:prstGeom>
          <a:solidFill>
            <a:srgbClr val="1C51BA"/>
          </a:solidFill>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200" kern="1200" baseline="0">
                <a:solidFill>
                  <a:schemeClr val="bg1"/>
                </a:solidFill>
                <a:latin typeface="Times New Roman" pitchFamily="18" charset="0"/>
                <a:ea typeface="+mn-ea"/>
                <a:cs typeface="Times New Roman" pitchFamily="18" charset="0"/>
              </a:defRPr>
            </a:lvl1pPr>
            <a:lvl2pPr marL="742950" indent="-285750" algn="l" defTabSz="914400" rtl="0" eaLnBrk="1" latinLnBrk="0" hangingPunct="1">
              <a:spcBef>
                <a:spcPct val="20000"/>
              </a:spcBef>
              <a:buFont typeface="Arial" pitchFamily="34" charset="0"/>
              <a:buChar char="–"/>
              <a:defRPr sz="2800" kern="1200">
                <a:solidFill>
                  <a:schemeClr val="bg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indent="-342900" algn="l">
              <a:buFont typeface="Wingdings" pitchFamily="2" charset="2"/>
              <a:buChar char="Ø"/>
            </a:pPr>
            <a:r>
              <a:rPr lang="en-CA" u="sng" dirty="0"/>
              <a:t>March 2, </a:t>
            </a:r>
            <a:r>
              <a:rPr lang="en-CA" u="sng" dirty="0" smtClean="0"/>
              <a:t>2012</a:t>
            </a:r>
            <a:r>
              <a:rPr lang="en-CA" dirty="0" smtClean="0"/>
              <a:t> –</a:t>
            </a:r>
            <a:r>
              <a:rPr lang="en-CA" dirty="0"/>
              <a:t> </a:t>
            </a:r>
            <a:r>
              <a:rPr lang="en-CA" dirty="0" smtClean="0"/>
              <a:t>NWB </a:t>
            </a:r>
            <a:r>
              <a:rPr lang="en-CA" dirty="0"/>
              <a:t>acknowledged receipt of </a:t>
            </a:r>
            <a:r>
              <a:rPr lang="en-CA" dirty="0" smtClean="0"/>
              <a:t>BIMC’s </a:t>
            </a:r>
            <a:r>
              <a:rPr lang="en-CA" dirty="0"/>
              <a:t>Type “A” w</a:t>
            </a:r>
            <a:r>
              <a:rPr lang="en-CA" dirty="0" smtClean="0"/>
              <a:t>ater licence application</a:t>
            </a:r>
            <a:endParaRPr lang="en-CA" dirty="0"/>
          </a:p>
          <a:p>
            <a:pPr algn="l"/>
            <a:endParaRPr lang="en-CA" dirty="0"/>
          </a:p>
          <a:p>
            <a:pPr marL="342900" indent="-342900" algn="l">
              <a:buFont typeface="Wingdings" pitchFamily="2" charset="2"/>
              <a:buChar char="Ø"/>
            </a:pPr>
            <a:r>
              <a:rPr lang="en-US" u="sng" dirty="0" smtClean="0"/>
              <a:t>March </a:t>
            </a:r>
            <a:r>
              <a:rPr lang="en-US" u="sng" dirty="0"/>
              <a:t>9, </a:t>
            </a:r>
            <a:r>
              <a:rPr lang="en-US" u="sng" dirty="0" smtClean="0"/>
              <a:t>2012</a:t>
            </a:r>
            <a:r>
              <a:rPr lang="en-US" dirty="0" smtClean="0"/>
              <a:t> – BIMC </a:t>
            </a:r>
            <a:r>
              <a:rPr lang="en-US" dirty="0"/>
              <a:t>provided an errata </a:t>
            </a:r>
            <a:r>
              <a:rPr lang="en-CA" dirty="0" smtClean="0"/>
              <a:t>document in support of its </a:t>
            </a:r>
            <a:r>
              <a:rPr lang="en-CA" dirty="0"/>
              <a:t>Type A water licence application</a:t>
            </a:r>
          </a:p>
          <a:p>
            <a:pPr algn="l"/>
            <a:endParaRPr lang="en-US" b="1" dirty="0"/>
          </a:p>
          <a:p>
            <a:pPr marL="342900" indent="-342900" algn="l">
              <a:buFont typeface="Wingdings" pitchFamily="2" charset="2"/>
              <a:buChar char="Ø"/>
            </a:pPr>
            <a:r>
              <a:rPr lang="en-CA" u="sng" dirty="0">
                <a:solidFill>
                  <a:schemeClr val="bg1">
                    <a:lumMod val="95000"/>
                  </a:schemeClr>
                </a:solidFill>
              </a:rPr>
              <a:t>April 13. </a:t>
            </a:r>
            <a:r>
              <a:rPr lang="en-CA" u="sng" dirty="0" smtClean="0">
                <a:solidFill>
                  <a:schemeClr val="bg1">
                    <a:lumMod val="95000"/>
                  </a:schemeClr>
                </a:solidFill>
              </a:rPr>
              <a:t>2012</a:t>
            </a:r>
            <a:r>
              <a:rPr lang="en-CA" dirty="0">
                <a:solidFill>
                  <a:schemeClr val="bg1">
                    <a:lumMod val="95000"/>
                  </a:schemeClr>
                </a:solidFill>
              </a:rPr>
              <a:t> </a:t>
            </a:r>
            <a:r>
              <a:rPr lang="en-CA" dirty="0" smtClean="0">
                <a:solidFill>
                  <a:schemeClr val="bg1">
                    <a:lumMod val="95000"/>
                  </a:schemeClr>
                </a:solidFill>
              </a:rPr>
              <a:t>– NWB </a:t>
            </a:r>
            <a:r>
              <a:rPr lang="en-CA" dirty="0">
                <a:solidFill>
                  <a:schemeClr val="bg1">
                    <a:lumMod val="95000"/>
                  </a:schemeClr>
                </a:solidFill>
              </a:rPr>
              <a:t>issued its completeness review for </a:t>
            </a:r>
            <a:r>
              <a:rPr lang="en-CA" dirty="0" smtClean="0">
                <a:solidFill>
                  <a:schemeClr val="bg1">
                    <a:lumMod val="95000"/>
                  </a:schemeClr>
                </a:solidFill>
              </a:rPr>
              <a:t>BIMC’s </a:t>
            </a:r>
            <a:r>
              <a:rPr lang="en-CA" dirty="0">
                <a:solidFill>
                  <a:schemeClr val="bg1">
                    <a:lumMod val="95000"/>
                  </a:schemeClr>
                </a:solidFill>
              </a:rPr>
              <a:t>Type “A” water licence application </a:t>
            </a:r>
            <a:r>
              <a:rPr lang="en-CA" dirty="0" smtClean="0">
                <a:solidFill>
                  <a:schemeClr val="bg1">
                    <a:lumMod val="95000"/>
                  </a:schemeClr>
                </a:solidFill>
              </a:rPr>
              <a:t>and requested that interested parties begin their completeness check and technical </a:t>
            </a:r>
            <a:r>
              <a:rPr lang="en-CA" dirty="0">
                <a:solidFill>
                  <a:schemeClr val="bg1">
                    <a:lumMod val="95000"/>
                  </a:schemeClr>
                </a:solidFill>
              </a:rPr>
              <a:t>review of the </a:t>
            </a:r>
            <a:r>
              <a:rPr lang="en-CA" dirty="0" smtClean="0">
                <a:solidFill>
                  <a:schemeClr val="bg1">
                    <a:lumMod val="95000"/>
                  </a:schemeClr>
                </a:solidFill>
              </a:rPr>
              <a:t>application</a:t>
            </a:r>
          </a:p>
          <a:p>
            <a:pPr algn="l"/>
            <a:endParaRPr lang="en-CA" dirty="0" smtClean="0">
              <a:solidFill>
                <a:schemeClr val="bg1">
                  <a:lumMod val="95000"/>
                </a:schemeClr>
              </a:solidFill>
            </a:endParaRPr>
          </a:p>
          <a:p>
            <a:pPr marL="342900" indent="-342900" algn="l">
              <a:buFont typeface="Wingdings" pitchFamily="2" charset="2"/>
              <a:buChar char="Ø"/>
            </a:pPr>
            <a:r>
              <a:rPr lang="en-CA" u="sng" dirty="0" smtClean="0"/>
              <a:t>April 25, 2012</a:t>
            </a:r>
            <a:r>
              <a:rPr lang="en-CA" dirty="0" smtClean="0"/>
              <a:t> – BIMC provided its response to the relevant Final Environmental Impact Statement IRs, some of which pertained to the Type A water licence application</a:t>
            </a:r>
            <a:endParaRPr lang="en-CA" dirty="0"/>
          </a:p>
          <a:p>
            <a:pPr marL="342900" indent="-342900" algn="l">
              <a:buFont typeface="Wingdings" pitchFamily="2" charset="2"/>
              <a:buChar char="Ø"/>
            </a:pPr>
            <a:endParaRPr lang="en-CA" dirty="0"/>
          </a:p>
        </p:txBody>
      </p:sp>
      <p:sp>
        <p:nvSpPr>
          <p:cNvPr id="10" name="Slide Number Placeholder 9"/>
          <p:cNvSpPr>
            <a:spLocks noGrp="1"/>
          </p:cNvSpPr>
          <p:nvPr>
            <p:ph type="sldNum" sz="quarter" idx="12"/>
          </p:nvPr>
        </p:nvSpPr>
        <p:spPr>
          <a:xfrm>
            <a:off x="7380312" y="6525344"/>
            <a:ext cx="1080120" cy="332656"/>
          </a:xfrm>
        </p:spPr>
        <p:txBody>
          <a:bodyPr/>
          <a:lstStyle/>
          <a:p>
            <a:fld id="{94835C5F-E6AF-4229-BA3B-4E1FFA24283B}" type="slidenum">
              <a:rPr lang="en-US" smtClean="0"/>
              <a:t>5</a:t>
            </a:fld>
            <a:endParaRPr lang="en-US" dirty="0"/>
          </a:p>
        </p:txBody>
      </p:sp>
      <p:sp>
        <p:nvSpPr>
          <p:cNvPr id="11" name="Footer Placeholder 8"/>
          <p:cNvSpPr>
            <a:spLocks noGrp="1"/>
          </p:cNvSpPr>
          <p:nvPr>
            <p:ph type="ftr" sz="quarter" idx="11"/>
          </p:nvPr>
        </p:nvSpPr>
        <p:spPr>
          <a:xfrm>
            <a:off x="2771800" y="6525344"/>
            <a:ext cx="4608512" cy="321161"/>
          </a:xfrm>
        </p:spPr>
        <p:txBody>
          <a:bodyPr/>
          <a:lstStyle/>
          <a:p>
            <a:r>
              <a:rPr lang="en-US" dirty="0" smtClean="0"/>
              <a:t>Community Session – January 16, 2013</a:t>
            </a:r>
            <a:endParaRPr lang="en-US" dirty="0"/>
          </a:p>
        </p:txBody>
      </p:sp>
    </p:spTree>
    <p:extLst>
      <p:ext uri="{BB962C8B-B14F-4D97-AF65-F5344CB8AC3E}">
        <p14:creationId xmlns:p14="http://schemas.microsoft.com/office/powerpoint/2010/main" val="5764674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900" b="1" dirty="0" smtClean="0"/>
              <a:t>Procedural History of BIMC’s Type “A” Water </a:t>
            </a:r>
            <a:r>
              <a:rPr lang="en-US" sz="2900" b="1" dirty="0" err="1" smtClean="0"/>
              <a:t>Licence</a:t>
            </a:r>
            <a:r>
              <a:rPr lang="en-US" sz="2900" b="1" dirty="0" smtClean="0"/>
              <a:t> Application Cont.</a:t>
            </a:r>
            <a:endParaRPr lang="en-US" sz="2900" b="1" dirty="0"/>
          </a:p>
        </p:txBody>
      </p:sp>
      <p:sp>
        <p:nvSpPr>
          <p:cNvPr id="3" name="TextBox 2"/>
          <p:cNvSpPr txBox="1"/>
          <p:nvPr/>
        </p:nvSpPr>
        <p:spPr>
          <a:xfrm>
            <a:off x="3275856" y="2492896"/>
            <a:ext cx="184731" cy="369332"/>
          </a:xfrm>
          <a:prstGeom prst="rect">
            <a:avLst/>
          </a:prstGeom>
          <a:noFill/>
        </p:spPr>
        <p:txBody>
          <a:bodyPr wrap="none" rtlCol="0">
            <a:spAutoFit/>
          </a:bodyPr>
          <a:lstStyle/>
          <a:p>
            <a:endParaRPr lang="en-US" dirty="0"/>
          </a:p>
        </p:txBody>
      </p:sp>
      <p:sp>
        <p:nvSpPr>
          <p:cNvPr id="4" name="Text Placeholder 2"/>
          <p:cNvSpPr txBox="1">
            <a:spLocks/>
          </p:cNvSpPr>
          <p:nvPr/>
        </p:nvSpPr>
        <p:spPr>
          <a:xfrm>
            <a:off x="1632803" y="1338188"/>
            <a:ext cx="7244724" cy="4827115"/>
          </a:xfrm>
          <a:prstGeom prst="rect">
            <a:avLst/>
          </a:prstGeom>
          <a:solidFill>
            <a:srgbClr val="1C51BA"/>
          </a:solidFill>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200" kern="1200" baseline="0">
                <a:solidFill>
                  <a:schemeClr val="bg1"/>
                </a:solidFill>
                <a:latin typeface="Times New Roman" pitchFamily="18" charset="0"/>
                <a:ea typeface="+mn-ea"/>
                <a:cs typeface="Times New Roman" pitchFamily="18" charset="0"/>
              </a:defRPr>
            </a:lvl1pPr>
            <a:lvl2pPr marL="742950" indent="-285750" algn="l" defTabSz="914400" rtl="0" eaLnBrk="1" latinLnBrk="0" hangingPunct="1">
              <a:spcBef>
                <a:spcPct val="20000"/>
              </a:spcBef>
              <a:buFont typeface="Arial" pitchFamily="34" charset="0"/>
              <a:buChar char="–"/>
              <a:defRPr sz="2800" kern="1200">
                <a:solidFill>
                  <a:schemeClr val="bg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indent="-342900" algn="l">
              <a:buFont typeface="Wingdings" pitchFamily="2" charset="2"/>
              <a:buChar char="Ø"/>
            </a:pPr>
            <a:endParaRPr lang="en-CA" u="sng" dirty="0" smtClean="0">
              <a:solidFill>
                <a:schemeClr val="bg1">
                  <a:lumMod val="95000"/>
                </a:schemeClr>
              </a:solidFill>
            </a:endParaRPr>
          </a:p>
          <a:p>
            <a:pPr marL="342900" indent="-342900" algn="l">
              <a:buFont typeface="Wingdings" pitchFamily="2" charset="2"/>
              <a:buChar char="Ø"/>
            </a:pPr>
            <a:r>
              <a:rPr lang="en-CA" u="sng" dirty="0" smtClean="0"/>
              <a:t>October 12, 2012</a:t>
            </a:r>
            <a:r>
              <a:rPr lang="en-CA" dirty="0" smtClean="0"/>
              <a:t> </a:t>
            </a:r>
            <a:r>
              <a:rPr lang="en-CA" dirty="0"/>
              <a:t>– </a:t>
            </a:r>
            <a:r>
              <a:rPr lang="en-CA" dirty="0" smtClean="0"/>
              <a:t> BIMC Provided its response to technical review comments submitted by </a:t>
            </a:r>
            <a:r>
              <a:rPr lang="en-CA" dirty="0"/>
              <a:t>interveners </a:t>
            </a:r>
            <a:r>
              <a:rPr lang="en-CA" dirty="0" smtClean="0"/>
              <a:t>in June 2012 for the Type “A” water licence application</a:t>
            </a:r>
          </a:p>
          <a:p>
            <a:pPr marL="342900" indent="-342900" algn="l">
              <a:buFont typeface="Wingdings" pitchFamily="2" charset="2"/>
              <a:buChar char="Ø"/>
            </a:pPr>
            <a:endParaRPr lang="en-CA" dirty="0" smtClean="0"/>
          </a:p>
          <a:p>
            <a:pPr marL="342900" indent="-342900" algn="l">
              <a:buFont typeface="Wingdings" pitchFamily="2" charset="2"/>
              <a:buChar char="Ø"/>
            </a:pPr>
            <a:r>
              <a:rPr lang="en-CA" u="sng" dirty="0" smtClean="0"/>
              <a:t>October 18, 2012</a:t>
            </a:r>
            <a:r>
              <a:rPr lang="en-CA" dirty="0" smtClean="0"/>
              <a:t> – NWB held a Pre-Technical </a:t>
            </a:r>
            <a:r>
              <a:rPr lang="en-CA" dirty="0"/>
              <a:t>M</a:t>
            </a:r>
            <a:r>
              <a:rPr lang="en-CA" dirty="0" smtClean="0"/>
              <a:t>eeting for the BIMC’s Type “A” water Licence Application</a:t>
            </a:r>
            <a:endParaRPr lang="en-US" dirty="0"/>
          </a:p>
          <a:p>
            <a:pPr algn="l"/>
            <a:endParaRPr lang="en-CA" dirty="0"/>
          </a:p>
          <a:p>
            <a:pPr marL="342900" indent="-342900" algn="l">
              <a:buFont typeface="Wingdings" pitchFamily="2" charset="2"/>
              <a:buChar char="Ø"/>
            </a:pPr>
            <a:r>
              <a:rPr lang="en-CA" u="sng" dirty="0" smtClean="0"/>
              <a:t>October 31, 2012</a:t>
            </a:r>
            <a:r>
              <a:rPr lang="en-CA" dirty="0" smtClean="0"/>
              <a:t> –  BIMC provided its response to relevant issues raised during the Pre-Technical Meeting held in October 2012</a:t>
            </a:r>
          </a:p>
          <a:p>
            <a:pPr marL="342900" indent="-342900" algn="l">
              <a:buFont typeface="Wingdings" pitchFamily="2" charset="2"/>
              <a:buChar char="Ø"/>
            </a:pPr>
            <a:endParaRPr lang="en-CA" dirty="0"/>
          </a:p>
          <a:p>
            <a:pPr algn="l"/>
            <a:endParaRPr lang="en-CA" dirty="0">
              <a:solidFill>
                <a:srgbClr val="FFC000"/>
              </a:solidFill>
            </a:endParaRPr>
          </a:p>
        </p:txBody>
      </p:sp>
      <p:sp>
        <p:nvSpPr>
          <p:cNvPr id="10" name="Slide Number Placeholder 9"/>
          <p:cNvSpPr>
            <a:spLocks noGrp="1"/>
          </p:cNvSpPr>
          <p:nvPr>
            <p:ph type="sldNum" sz="quarter" idx="12"/>
          </p:nvPr>
        </p:nvSpPr>
        <p:spPr>
          <a:xfrm>
            <a:off x="7380312" y="6525344"/>
            <a:ext cx="1080120" cy="332656"/>
          </a:xfrm>
        </p:spPr>
        <p:txBody>
          <a:bodyPr/>
          <a:lstStyle/>
          <a:p>
            <a:fld id="{94835C5F-E6AF-4229-BA3B-4E1FFA24283B}" type="slidenum">
              <a:rPr lang="en-US" smtClean="0"/>
              <a:t>6</a:t>
            </a:fld>
            <a:endParaRPr lang="en-US" dirty="0"/>
          </a:p>
        </p:txBody>
      </p:sp>
      <p:sp>
        <p:nvSpPr>
          <p:cNvPr id="11" name="Footer Placeholder 8"/>
          <p:cNvSpPr>
            <a:spLocks noGrp="1"/>
          </p:cNvSpPr>
          <p:nvPr>
            <p:ph type="ftr" sz="quarter" idx="11"/>
          </p:nvPr>
        </p:nvSpPr>
        <p:spPr>
          <a:xfrm>
            <a:off x="2771800" y="6525344"/>
            <a:ext cx="4608512" cy="321161"/>
          </a:xfrm>
        </p:spPr>
        <p:txBody>
          <a:bodyPr/>
          <a:lstStyle/>
          <a:p>
            <a:r>
              <a:rPr lang="en-US" dirty="0" smtClean="0"/>
              <a:t>Community Session – January 16, 2013</a:t>
            </a:r>
            <a:endParaRPr lang="en-US" dirty="0"/>
          </a:p>
        </p:txBody>
      </p:sp>
    </p:spTree>
    <p:extLst>
      <p:ext uri="{BB962C8B-B14F-4D97-AF65-F5344CB8AC3E}">
        <p14:creationId xmlns:p14="http://schemas.microsoft.com/office/powerpoint/2010/main" val="15388834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900" b="1" dirty="0" smtClean="0"/>
              <a:t>Procedural History of BIMC’s Type “A” Water </a:t>
            </a:r>
            <a:r>
              <a:rPr lang="en-US" sz="2900" b="1" dirty="0" err="1" smtClean="0"/>
              <a:t>Licence</a:t>
            </a:r>
            <a:r>
              <a:rPr lang="en-US" sz="2900" b="1" dirty="0" smtClean="0"/>
              <a:t> Application Cont.</a:t>
            </a:r>
            <a:endParaRPr lang="en-US" sz="2900" b="1" dirty="0"/>
          </a:p>
        </p:txBody>
      </p:sp>
      <p:sp>
        <p:nvSpPr>
          <p:cNvPr id="3" name="TextBox 2"/>
          <p:cNvSpPr txBox="1"/>
          <p:nvPr/>
        </p:nvSpPr>
        <p:spPr>
          <a:xfrm>
            <a:off x="3275856" y="2492896"/>
            <a:ext cx="184731" cy="369332"/>
          </a:xfrm>
          <a:prstGeom prst="rect">
            <a:avLst/>
          </a:prstGeom>
          <a:noFill/>
        </p:spPr>
        <p:txBody>
          <a:bodyPr wrap="none" rtlCol="0">
            <a:spAutoFit/>
          </a:bodyPr>
          <a:lstStyle/>
          <a:p>
            <a:endParaRPr lang="en-US" dirty="0"/>
          </a:p>
        </p:txBody>
      </p:sp>
      <p:sp>
        <p:nvSpPr>
          <p:cNvPr id="4" name="Text Placeholder 2"/>
          <p:cNvSpPr txBox="1">
            <a:spLocks/>
          </p:cNvSpPr>
          <p:nvPr/>
        </p:nvSpPr>
        <p:spPr>
          <a:xfrm>
            <a:off x="1632803" y="1338188"/>
            <a:ext cx="7244724" cy="4827115"/>
          </a:xfrm>
          <a:prstGeom prst="rect">
            <a:avLst/>
          </a:prstGeom>
          <a:solidFill>
            <a:srgbClr val="1C51BA"/>
          </a:solidFill>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200" kern="1200" baseline="0">
                <a:solidFill>
                  <a:schemeClr val="bg1"/>
                </a:solidFill>
                <a:latin typeface="Times New Roman" pitchFamily="18" charset="0"/>
                <a:ea typeface="+mn-ea"/>
                <a:cs typeface="Times New Roman" pitchFamily="18" charset="0"/>
              </a:defRPr>
            </a:lvl1pPr>
            <a:lvl2pPr marL="742950" indent="-285750" algn="l" defTabSz="914400" rtl="0" eaLnBrk="1" latinLnBrk="0" hangingPunct="1">
              <a:spcBef>
                <a:spcPct val="20000"/>
              </a:spcBef>
              <a:buFont typeface="Arial" pitchFamily="34" charset="0"/>
              <a:buChar char="–"/>
              <a:defRPr sz="2800" kern="1200">
                <a:solidFill>
                  <a:schemeClr val="bg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indent="-342900" algn="l">
              <a:buFont typeface="Wingdings" pitchFamily="2" charset="2"/>
              <a:buChar char="Ø"/>
            </a:pPr>
            <a:r>
              <a:rPr lang="en-CA" u="sng" dirty="0" smtClean="0"/>
              <a:t>December 14, 2012</a:t>
            </a:r>
            <a:r>
              <a:rPr lang="en-CA" dirty="0" smtClean="0"/>
              <a:t> – NWB distributed correspondence, which included a draft agenda, informing interested parties of the location/dates for the Technical Meeting and Pre-Hearing </a:t>
            </a:r>
            <a:r>
              <a:rPr lang="en-CA" dirty="0"/>
              <a:t>C</a:t>
            </a:r>
            <a:r>
              <a:rPr lang="en-CA" dirty="0" smtClean="0"/>
              <a:t>onference planned for the Mary </a:t>
            </a:r>
            <a:r>
              <a:rPr lang="en-CA" dirty="0"/>
              <a:t>R</a:t>
            </a:r>
            <a:r>
              <a:rPr lang="en-CA" dirty="0" smtClean="0"/>
              <a:t>iver Project</a:t>
            </a:r>
          </a:p>
          <a:p>
            <a:pPr marL="342900" indent="-342900" algn="l">
              <a:buFont typeface="Wingdings" pitchFamily="2" charset="2"/>
              <a:buChar char="Ø"/>
            </a:pPr>
            <a:endParaRPr lang="en-CA" dirty="0"/>
          </a:p>
          <a:p>
            <a:pPr marL="342900" indent="-342900" algn="l">
              <a:buFont typeface="Wingdings" pitchFamily="2" charset="2"/>
              <a:buChar char="Ø"/>
            </a:pPr>
            <a:r>
              <a:rPr lang="en-CA" u="sng" dirty="0" smtClean="0"/>
              <a:t>January 7, 2013 </a:t>
            </a:r>
            <a:r>
              <a:rPr lang="en-CA" dirty="0" smtClean="0"/>
              <a:t>– NWB issued updated information pertaining to the Technical Meeting and Pre-Hearing Conference scheduled for the Mary River Project</a:t>
            </a:r>
          </a:p>
          <a:p>
            <a:pPr marL="342900" indent="-342900" algn="l">
              <a:buFont typeface="Wingdings" pitchFamily="2" charset="2"/>
              <a:buChar char="Ø"/>
            </a:pPr>
            <a:endParaRPr lang="en-CA" dirty="0"/>
          </a:p>
          <a:p>
            <a:pPr marL="342900" indent="-342900" algn="l">
              <a:buFont typeface="Wingdings" pitchFamily="2" charset="2"/>
              <a:buChar char="Ø"/>
            </a:pPr>
            <a:r>
              <a:rPr lang="en-CA" dirty="0" smtClean="0"/>
              <a:t>January 11, 2013 – NWB </a:t>
            </a:r>
            <a:r>
              <a:rPr lang="en-CA" dirty="0"/>
              <a:t>distributed </a:t>
            </a:r>
            <a:r>
              <a:rPr lang="en-CA" dirty="0" smtClean="0"/>
              <a:t>the agenda and list of confirmed representatives for the Mary River Project Technical Meeting &amp; Pre-Hearing Conference </a:t>
            </a:r>
            <a:endParaRPr lang="en-CA" dirty="0"/>
          </a:p>
          <a:p>
            <a:pPr algn="l"/>
            <a:endParaRPr lang="en-CA" dirty="0">
              <a:solidFill>
                <a:srgbClr val="FFC000"/>
              </a:solidFill>
            </a:endParaRPr>
          </a:p>
        </p:txBody>
      </p:sp>
      <p:sp>
        <p:nvSpPr>
          <p:cNvPr id="10" name="Slide Number Placeholder 9"/>
          <p:cNvSpPr>
            <a:spLocks noGrp="1"/>
          </p:cNvSpPr>
          <p:nvPr>
            <p:ph type="sldNum" sz="quarter" idx="12"/>
          </p:nvPr>
        </p:nvSpPr>
        <p:spPr>
          <a:xfrm>
            <a:off x="7380312" y="6525344"/>
            <a:ext cx="1080120" cy="332656"/>
          </a:xfrm>
        </p:spPr>
        <p:txBody>
          <a:bodyPr/>
          <a:lstStyle/>
          <a:p>
            <a:fld id="{94835C5F-E6AF-4229-BA3B-4E1FFA24283B}" type="slidenum">
              <a:rPr lang="en-US" smtClean="0"/>
              <a:t>7</a:t>
            </a:fld>
            <a:endParaRPr lang="en-US" dirty="0"/>
          </a:p>
        </p:txBody>
      </p:sp>
      <p:sp>
        <p:nvSpPr>
          <p:cNvPr id="11" name="Footer Placeholder 8"/>
          <p:cNvSpPr>
            <a:spLocks noGrp="1"/>
          </p:cNvSpPr>
          <p:nvPr>
            <p:ph type="ftr" sz="quarter" idx="11"/>
          </p:nvPr>
        </p:nvSpPr>
        <p:spPr>
          <a:xfrm>
            <a:off x="2771800" y="6525344"/>
            <a:ext cx="4608512" cy="321161"/>
          </a:xfrm>
        </p:spPr>
        <p:txBody>
          <a:bodyPr/>
          <a:lstStyle/>
          <a:p>
            <a:r>
              <a:rPr lang="en-US" dirty="0" smtClean="0"/>
              <a:t>Community Session – January 16, 2013</a:t>
            </a:r>
            <a:endParaRPr lang="en-US" dirty="0"/>
          </a:p>
        </p:txBody>
      </p:sp>
    </p:spTree>
    <p:extLst>
      <p:ext uri="{BB962C8B-B14F-4D97-AF65-F5344CB8AC3E}">
        <p14:creationId xmlns:p14="http://schemas.microsoft.com/office/powerpoint/2010/main" val="14851794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900" b="1" dirty="0" smtClean="0"/>
              <a:t>NWB Type “A” Water Licensing Process</a:t>
            </a:r>
            <a:endParaRPr lang="en-US" sz="2900" b="1" dirty="0"/>
          </a:p>
        </p:txBody>
      </p:sp>
      <p:sp>
        <p:nvSpPr>
          <p:cNvPr id="3" name="TextBox 2"/>
          <p:cNvSpPr txBox="1"/>
          <p:nvPr/>
        </p:nvSpPr>
        <p:spPr>
          <a:xfrm>
            <a:off x="3275856" y="2492896"/>
            <a:ext cx="184731" cy="369332"/>
          </a:xfrm>
          <a:prstGeom prst="rect">
            <a:avLst/>
          </a:prstGeom>
          <a:noFill/>
        </p:spPr>
        <p:txBody>
          <a:bodyPr wrap="none" rtlCol="0">
            <a:spAutoFit/>
          </a:bodyPr>
          <a:lstStyle/>
          <a:p>
            <a:endParaRPr lang="en-US" dirty="0"/>
          </a:p>
        </p:txBody>
      </p:sp>
      <p:sp>
        <p:nvSpPr>
          <p:cNvPr id="10" name="Slide Number Placeholder 9"/>
          <p:cNvSpPr>
            <a:spLocks noGrp="1"/>
          </p:cNvSpPr>
          <p:nvPr>
            <p:ph type="sldNum" sz="quarter" idx="12"/>
          </p:nvPr>
        </p:nvSpPr>
        <p:spPr>
          <a:xfrm>
            <a:off x="7380312" y="6525344"/>
            <a:ext cx="1080120" cy="332656"/>
          </a:xfrm>
        </p:spPr>
        <p:txBody>
          <a:bodyPr/>
          <a:lstStyle/>
          <a:p>
            <a:fld id="{94835C5F-E6AF-4229-BA3B-4E1FFA24283B}" type="slidenum">
              <a:rPr lang="en-US" smtClean="0"/>
              <a:t>8</a:t>
            </a:fld>
            <a:endParaRPr lang="en-US" dirty="0"/>
          </a:p>
        </p:txBody>
      </p:sp>
      <p:sp>
        <p:nvSpPr>
          <p:cNvPr id="5" name="Text Box 4"/>
          <p:cNvSpPr txBox="1">
            <a:spLocks noChangeArrowheads="1"/>
          </p:cNvSpPr>
          <p:nvPr/>
        </p:nvSpPr>
        <p:spPr bwMode="auto">
          <a:xfrm>
            <a:off x="2007161" y="1268760"/>
            <a:ext cx="6480720" cy="891116"/>
          </a:xfrm>
          <a:prstGeom prst="rect">
            <a:avLst/>
          </a:prstGeom>
          <a:solidFill>
            <a:srgbClr val="00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a:r>
              <a:rPr lang="en-CA" sz="2000" dirty="0" smtClean="0">
                <a:latin typeface="Times New Roman" pitchFamily="18" charset="0"/>
                <a:cs typeface="Times New Roman" pitchFamily="18" charset="0"/>
              </a:rPr>
              <a:t>NWB </a:t>
            </a:r>
            <a:r>
              <a:rPr lang="en-CA" sz="2000" dirty="0">
                <a:latin typeface="Times New Roman" pitchFamily="18" charset="0"/>
                <a:cs typeface="Times New Roman" pitchFamily="18" charset="0"/>
              </a:rPr>
              <a:t>receives application and confirms classification of undertaking and type of licence as type A.</a:t>
            </a:r>
            <a:endParaRPr lang="en-US" sz="2000" dirty="0">
              <a:latin typeface="Times New Roman" pitchFamily="18" charset="0"/>
              <a:cs typeface="Times New Roman" pitchFamily="18" charset="0"/>
            </a:endParaRPr>
          </a:p>
        </p:txBody>
      </p:sp>
      <p:sp>
        <p:nvSpPr>
          <p:cNvPr id="6" name="Line 5"/>
          <p:cNvSpPr>
            <a:spLocks noChangeShapeType="1"/>
          </p:cNvSpPr>
          <p:nvPr/>
        </p:nvSpPr>
        <p:spPr bwMode="auto">
          <a:xfrm>
            <a:off x="6745757" y="2204864"/>
            <a:ext cx="0" cy="641866"/>
          </a:xfrm>
          <a:prstGeom prst="line">
            <a:avLst/>
          </a:prstGeom>
          <a:noFill/>
          <a:ln w="50800">
            <a:solidFill>
              <a:schemeClr val="bg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Text Box 6"/>
          <p:cNvSpPr txBox="1">
            <a:spLocks noChangeArrowheads="1"/>
          </p:cNvSpPr>
          <p:nvPr/>
        </p:nvSpPr>
        <p:spPr bwMode="auto">
          <a:xfrm>
            <a:off x="4855748" y="2905488"/>
            <a:ext cx="3633713" cy="720080"/>
          </a:xfrm>
          <a:prstGeom prst="rect">
            <a:avLst/>
          </a:prstGeom>
          <a:solidFill>
            <a:srgbClr val="00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NWB conducts</a:t>
            </a:r>
            <a:r>
              <a:rPr kumimoji="0" lang="en-US" sz="2000" b="0" i="0" u="none" strike="noStrike" cap="none" normalizeH="0" dirty="0" smtClean="0">
                <a:ln>
                  <a:noFill/>
                </a:ln>
                <a:solidFill>
                  <a:schemeClr val="tx1"/>
                </a:solidFill>
                <a:effectLst/>
                <a:latin typeface="Times New Roman" pitchFamily="18" charset="0"/>
                <a:cs typeface="Times New Roman" pitchFamily="18" charset="0"/>
              </a:rPr>
              <a:t> concordance review</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11" name="Text Box 7"/>
          <p:cNvSpPr txBox="1">
            <a:spLocks noChangeArrowheads="1"/>
          </p:cNvSpPr>
          <p:nvPr/>
        </p:nvSpPr>
        <p:spPr bwMode="auto">
          <a:xfrm>
            <a:off x="1979712" y="2677562"/>
            <a:ext cx="2232248" cy="1302089"/>
          </a:xfrm>
          <a:prstGeom prst="rect">
            <a:avLst/>
          </a:prstGeom>
          <a:solidFill>
            <a:srgbClr val="FF99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If required, applicant provides additional information. </a:t>
            </a:r>
          </a:p>
        </p:txBody>
      </p:sp>
      <p:sp>
        <p:nvSpPr>
          <p:cNvPr id="12" name="Text Box 8"/>
          <p:cNvSpPr txBox="1">
            <a:spLocks noChangeArrowheads="1"/>
          </p:cNvSpPr>
          <p:nvPr/>
        </p:nvSpPr>
        <p:spPr bwMode="auto">
          <a:xfrm>
            <a:off x="4855748" y="4381811"/>
            <a:ext cx="3674201" cy="775381"/>
          </a:xfrm>
          <a:prstGeom prst="rect">
            <a:avLst/>
          </a:prstGeom>
          <a:solidFill>
            <a:srgbClr val="00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NWB issues notice of application (minimum 30 days).</a:t>
            </a:r>
          </a:p>
        </p:txBody>
      </p:sp>
      <p:sp>
        <p:nvSpPr>
          <p:cNvPr id="16" name="Line 5"/>
          <p:cNvSpPr>
            <a:spLocks noChangeShapeType="1"/>
          </p:cNvSpPr>
          <p:nvPr/>
        </p:nvSpPr>
        <p:spPr bwMode="auto">
          <a:xfrm flipH="1">
            <a:off x="4240989" y="3140968"/>
            <a:ext cx="574271" cy="0"/>
          </a:xfrm>
          <a:prstGeom prst="line">
            <a:avLst/>
          </a:prstGeom>
          <a:noFill/>
          <a:ln w="50800">
            <a:solidFill>
              <a:schemeClr val="bg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 name="Line 5"/>
          <p:cNvSpPr>
            <a:spLocks noChangeShapeType="1"/>
          </p:cNvSpPr>
          <p:nvPr/>
        </p:nvSpPr>
        <p:spPr bwMode="auto">
          <a:xfrm>
            <a:off x="4282272" y="3423244"/>
            <a:ext cx="573476" cy="0"/>
          </a:xfrm>
          <a:prstGeom prst="line">
            <a:avLst/>
          </a:prstGeom>
          <a:noFill/>
          <a:ln w="50800">
            <a:solidFill>
              <a:schemeClr val="bg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 name="Rectangle 13"/>
          <p:cNvSpPr/>
          <p:nvPr/>
        </p:nvSpPr>
        <p:spPr>
          <a:xfrm>
            <a:off x="6192881" y="5897739"/>
            <a:ext cx="1449267" cy="400110"/>
          </a:xfrm>
          <a:prstGeom prst="rect">
            <a:avLst/>
          </a:prstGeom>
        </p:spPr>
        <p:txBody>
          <a:bodyPr wrap="square">
            <a:spAutoFit/>
          </a:bodyPr>
          <a:lstStyle/>
          <a:p>
            <a:pPr lvl="0"/>
            <a:r>
              <a:rPr lang="en-US" sz="2000" b="1" dirty="0">
                <a:solidFill>
                  <a:prstClr val="white"/>
                </a:solidFill>
                <a:latin typeface="Times New Roman" pitchFamily="18" charset="0"/>
                <a:cs typeface="Times New Roman" pitchFamily="18" charset="0"/>
              </a:rPr>
              <a:t>Next Slide</a:t>
            </a:r>
          </a:p>
        </p:txBody>
      </p:sp>
      <p:sp>
        <p:nvSpPr>
          <p:cNvPr id="19" name="Footer Placeholder 8"/>
          <p:cNvSpPr>
            <a:spLocks noGrp="1"/>
          </p:cNvSpPr>
          <p:nvPr>
            <p:ph type="ftr" sz="quarter" idx="11"/>
          </p:nvPr>
        </p:nvSpPr>
        <p:spPr>
          <a:xfrm>
            <a:off x="2771800" y="6525344"/>
            <a:ext cx="4608512" cy="321161"/>
          </a:xfrm>
        </p:spPr>
        <p:txBody>
          <a:bodyPr/>
          <a:lstStyle/>
          <a:p>
            <a:r>
              <a:rPr lang="en-US" dirty="0" smtClean="0"/>
              <a:t>Community Session – January 16, 2013</a:t>
            </a:r>
            <a:endParaRPr lang="en-US" dirty="0"/>
          </a:p>
        </p:txBody>
      </p:sp>
      <p:sp>
        <p:nvSpPr>
          <p:cNvPr id="20" name="Line 5"/>
          <p:cNvSpPr>
            <a:spLocks noChangeShapeType="1"/>
          </p:cNvSpPr>
          <p:nvPr/>
        </p:nvSpPr>
        <p:spPr bwMode="auto">
          <a:xfrm>
            <a:off x="6745757" y="3658718"/>
            <a:ext cx="0" cy="641866"/>
          </a:xfrm>
          <a:prstGeom prst="line">
            <a:avLst/>
          </a:prstGeom>
          <a:noFill/>
          <a:ln w="50800">
            <a:solidFill>
              <a:schemeClr val="bg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 name="Line 5"/>
          <p:cNvSpPr>
            <a:spLocks noChangeShapeType="1"/>
          </p:cNvSpPr>
          <p:nvPr/>
        </p:nvSpPr>
        <p:spPr bwMode="auto">
          <a:xfrm>
            <a:off x="6745757" y="5255873"/>
            <a:ext cx="0" cy="641866"/>
          </a:xfrm>
          <a:prstGeom prst="line">
            <a:avLst/>
          </a:prstGeom>
          <a:noFill/>
          <a:ln w="50800">
            <a:solidFill>
              <a:schemeClr val="bg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37895600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900" b="1" dirty="0" smtClean="0"/>
              <a:t>NWB Type “A” Water Licensing Process</a:t>
            </a:r>
            <a:endParaRPr lang="en-US" sz="2900" b="1" dirty="0"/>
          </a:p>
        </p:txBody>
      </p:sp>
      <p:sp>
        <p:nvSpPr>
          <p:cNvPr id="3" name="TextBox 2"/>
          <p:cNvSpPr txBox="1"/>
          <p:nvPr/>
        </p:nvSpPr>
        <p:spPr>
          <a:xfrm>
            <a:off x="3275856" y="2492896"/>
            <a:ext cx="184731" cy="369332"/>
          </a:xfrm>
          <a:prstGeom prst="rect">
            <a:avLst/>
          </a:prstGeom>
          <a:noFill/>
        </p:spPr>
        <p:txBody>
          <a:bodyPr wrap="none" rtlCol="0">
            <a:spAutoFit/>
          </a:bodyPr>
          <a:lstStyle/>
          <a:p>
            <a:endParaRPr lang="en-US" dirty="0"/>
          </a:p>
        </p:txBody>
      </p:sp>
      <p:sp>
        <p:nvSpPr>
          <p:cNvPr id="10" name="Slide Number Placeholder 9"/>
          <p:cNvSpPr>
            <a:spLocks noGrp="1"/>
          </p:cNvSpPr>
          <p:nvPr>
            <p:ph type="sldNum" sz="quarter" idx="12"/>
          </p:nvPr>
        </p:nvSpPr>
        <p:spPr>
          <a:xfrm>
            <a:off x="7380312" y="6525344"/>
            <a:ext cx="1080120" cy="332656"/>
          </a:xfrm>
        </p:spPr>
        <p:txBody>
          <a:bodyPr/>
          <a:lstStyle/>
          <a:p>
            <a:fld id="{94835C5F-E6AF-4229-BA3B-4E1FFA24283B}" type="slidenum">
              <a:rPr lang="en-US" smtClean="0"/>
              <a:t>9</a:t>
            </a:fld>
            <a:endParaRPr lang="en-US" dirty="0"/>
          </a:p>
        </p:txBody>
      </p:sp>
      <p:sp>
        <p:nvSpPr>
          <p:cNvPr id="5" name="Rectangle 2"/>
          <p:cNvSpPr>
            <a:spLocks noChangeArrowheads="1"/>
          </p:cNvSpPr>
          <p:nvPr/>
        </p:nvSpPr>
        <p:spPr bwMode="auto">
          <a:xfrm>
            <a:off x="1741068" y="928030"/>
            <a:ext cx="7169079" cy="5275901"/>
          </a:xfrm>
          <a:prstGeom prst="rect">
            <a:avLst/>
          </a:prstGeom>
          <a:solidFill>
            <a:srgbClr val="C0C0C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7" name="Text Box 4"/>
          <p:cNvSpPr txBox="1">
            <a:spLocks noChangeArrowheads="1"/>
          </p:cNvSpPr>
          <p:nvPr/>
        </p:nvSpPr>
        <p:spPr bwMode="auto">
          <a:xfrm>
            <a:off x="2841504" y="2453728"/>
            <a:ext cx="2979038" cy="444974"/>
          </a:xfrm>
          <a:prstGeom prst="rect">
            <a:avLst/>
          </a:prstGeom>
          <a:solidFill>
            <a:srgbClr val="00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a:r>
              <a:rPr lang="en-CA" sz="2000" dirty="0">
                <a:latin typeface="Times New Roman" pitchFamily="18" charset="0"/>
                <a:cs typeface="Times New Roman" pitchFamily="18" charset="0"/>
              </a:rPr>
              <a:t>NWB holds </a:t>
            </a:r>
            <a:r>
              <a:rPr lang="en-CA" sz="2000" dirty="0" smtClean="0">
                <a:latin typeface="Times New Roman" pitchFamily="18" charset="0"/>
                <a:cs typeface="Times New Roman" pitchFamily="18" charset="0"/>
              </a:rPr>
              <a:t>TM </a:t>
            </a:r>
            <a:r>
              <a:rPr lang="en-CA" sz="2000" dirty="0">
                <a:latin typeface="Times New Roman" pitchFamily="18" charset="0"/>
                <a:cs typeface="Times New Roman" pitchFamily="18" charset="0"/>
              </a:rPr>
              <a:t>and </a:t>
            </a:r>
            <a:r>
              <a:rPr lang="en-CA" sz="2000" dirty="0" smtClean="0">
                <a:latin typeface="Times New Roman" pitchFamily="18" charset="0"/>
                <a:cs typeface="Times New Roman" pitchFamily="18" charset="0"/>
              </a:rPr>
              <a:t>PHC</a:t>
            </a:r>
            <a:endParaRPr lang="en-US" sz="2000" dirty="0"/>
          </a:p>
        </p:txBody>
      </p:sp>
      <p:sp>
        <p:nvSpPr>
          <p:cNvPr id="11" name="Text Box 5"/>
          <p:cNvSpPr txBox="1">
            <a:spLocks noChangeArrowheads="1"/>
          </p:cNvSpPr>
          <p:nvPr/>
        </p:nvSpPr>
        <p:spPr bwMode="auto">
          <a:xfrm>
            <a:off x="2850722" y="4725144"/>
            <a:ext cx="2898966" cy="946561"/>
          </a:xfrm>
          <a:prstGeom prst="rect">
            <a:avLst/>
          </a:prstGeom>
          <a:solidFill>
            <a:srgbClr val="00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a:r>
              <a:rPr lang="en-CA" sz="2000" dirty="0">
                <a:latin typeface="Times New Roman" pitchFamily="18" charset="0"/>
                <a:cs typeface="Times New Roman" pitchFamily="18" charset="0"/>
              </a:rPr>
              <a:t>NWB issues notice of </a:t>
            </a:r>
            <a:r>
              <a:rPr lang="en-CA" sz="2000" dirty="0" smtClean="0">
                <a:latin typeface="Times New Roman" pitchFamily="18" charset="0"/>
                <a:cs typeface="Times New Roman" pitchFamily="18" charset="0"/>
              </a:rPr>
              <a:t>Public Hearing </a:t>
            </a:r>
            <a:r>
              <a:rPr lang="en-CA" sz="2000" dirty="0">
                <a:latin typeface="Times New Roman" pitchFamily="18" charset="0"/>
                <a:cs typeface="Times New Roman" pitchFamily="18" charset="0"/>
              </a:rPr>
              <a:t>(minimum 60 days). </a:t>
            </a:r>
            <a:endParaRPr lang="en-US" sz="2000" dirty="0">
              <a:latin typeface="Times New Roman" pitchFamily="18" charset="0"/>
              <a:cs typeface="Times New Roman" pitchFamily="18" charset="0"/>
            </a:endParaRPr>
          </a:p>
        </p:txBody>
      </p:sp>
      <p:sp>
        <p:nvSpPr>
          <p:cNvPr id="12" name="Text Box 6"/>
          <p:cNvSpPr txBox="1">
            <a:spLocks noChangeArrowheads="1"/>
          </p:cNvSpPr>
          <p:nvPr/>
        </p:nvSpPr>
        <p:spPr bwMode="auto">
          <a:xfrm>
            <a:off x="6292909" y="1125998"/>
            <a:ext cx="2304256" cy="1319129"/>
          </a:xfrm>
          <a:prstGeom prst="rect">
            <a:avLst/>
          </a:prstGeom>
          <a:solidFill>
            <a:srgbClr val="FF9900"/>
          </a:solidFill>
          <a:ln w="9525" algn="ctr">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If required, applicant</a:t>
            </a:r>
            <a:r>
              <a:rPr kumimoji="0" lang="en-US" sz="2000" b="0" i="0" u="none" strike="noStrike" cap="none" normalizeH="0" dirty="0" smtClean="0">
                <a:ln>
                  <a:noFill/>
                </a:ln>
                <a:solidFill>
                  <a:schemeClr val="tx1"/>
                </a:solidFill>
                <a:effectLst/>
                <a:latin typeface="Times New Roman" pitchFamily="18" charset="0"/>
                <a:cs typeface="Times New Roman" pitchFamily="18" charset="0"/>
              </a:rPr>
              <a:t> </a:t>
            </a: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provides additional information.</a:t>
            </a:r>
          </a:p>
        </p:txBody>
      </p:sp>
      <p:sp>
        <p:nvSpPr>
          <p:cNvPr id="13" name="Text Box 7"/>
          <p:cNvSpPr txBox="1">
            <a:spLocks noChangeArrowheads="1"/>
          </p:cNvSpPr>
          <p:nvPr/>
        </p:nvSpPr>
        <p:spPr bwMode="auto">
          <a:xfrm>
            <a:off x="6292909" y="3877981"/>
            <a:ext cx="2304256" cy="1296144"/>
          </a:xfrm>
          <a:prstGeom prst="rect">
            <a:avLst/>
          </a:prstGeom>
          <a:solidFill>
            <a:srgbClr val="FF9900"/>
          </a:solidFill>
          <a:ln w="9525" algn="ctr">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pPr algn="ctr" fontAlgn="base">
              <a:spcBef>
                <a:spcPct val="0"/>
              </a:spcBef>
              <a:spcAft>
                <a:spcPts val="1000"/>
              </a:spcAft>
            </a:pPr>
            <a:r>
              <a:rPr lang="en-CA" sz="2000" dirty="0">
                <a:latin typeface="Times New Roman" pitchFamily="18" charset="0"/>
                <a:cs typeface="Times New Roman" pitchFamily="18" charset="0"/>
              </a:rPr>
              <a:t>If directed in PHC decision, applicant provides additional information. </a:t>
            </a:r>
            <a:endParaRPr lang="en-US" sz="2000" dirty="0">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smtClean="0">
                <a:ln>
                  <a:noFill/>
                </a:ln>
                <a:solidFill>
                  <a:schemeClr val="tx1"/>
                </a:solidFill>
                <a:effectLst/>
                <a:latin typeface="Arial" pitchFamily="34" charset="0"/>
                <a:cs typeface="Arial" pitchFamily="34" charset="0"/>
              </a:rPr>
              <a:t>.</a:t>
            </a:r>
          </a:p>
        </p:txBody>
      </p:sp>
      <p:sp>
        <p:nvSpPr>
          <p:cNvPr id="15" name="Line 5"/>
          <p:cNvSpPr>
            <a:spLocks noChangeShapeType="1"/>
          </p:cNvSpPr>
          <p:nvPr/>
        </p:nvSpPr>
        <p:spPr bwMode="auto">
          <a:xfrm>
            <a:off x="4201007" y="1963689"/>
            <a:ext cx="0" cy="457199"/>
          </a:xfrm>
          <a:prstGeom prst="line">
            <a:avLst/>
          </a:prstGeom>
          <a:noFill/>
          <a:ln w="50800">
            <a:solidFill>
              <a:schemeClr val="bg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 name="Line 5"/>
          <p:cNvSpPr>
            <a:spLocks noChangeShapeType="1"/>
          </p:cNvSpPr>
          <p:nvPr/>
        </p:nvSpPr>
        <p:spPr bwMode="auto">
          <a:xfrm>
            <a:off x="4204426" y="2924944"/>
            <a:ext cx="7534" cy="469275"/>
          </a:xfrm>
          <a:prstGeom prst="line">
            <a:avLst/>
          </a:prstGeom>
          <a:noFill/>
          <a:ln w="50800">
            <a:solidFill>
              <a:schemeClr val="bg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 name="TextBox 13"/>
          <p:cNvSpPr txBox="1"/>
          <p:nvPr/>
        </p:nvSpPr>
        <p:spPr>
          <a:xfrm>
            <a:off x="1697819" y="1142282"/>
            <a:ext cx="1224136" cy="923330"/>
          </a:xfrm>
          <a:prstGeom prst="rect">
            <a:avLst/>
          </a:prstGeom>
          <a:noFill/>
        </p:spPr>
        <p:txBody>
          <a:bodyPr wrap="square" rtlCol="0">
            <a:spAutoFit/>
          </a:bodyPr>
          <a:lstStyle/>
          <a:p>
            <a:r>
              <a:rPr lang="en-US" dirty="0" smtClean="0">
                <a:solidFill>
                  <a:srgbClr val="C00000"/>
                </a:solidFill>
                <a:latin typeface="Times New Roman" pitchFamily="18" charset="0"/>
                <a:cs typeface="Times New Roman" pitchFamily="18" charset="0"/>
              </a:rPr>
              <a:t>Technical</a:t>
            </a:r>
          </a:p>
          <a:p>
            <a:r>
              <a:rPr lang="en-US" dirty="0" smtClean="0">
                <a:solidFill>
                  <a:srgbClr val="C00000"/>
                </a:solidFill>
                <a:latin typeface="Times New Roman" pitchFamily="18" charset="0"/>
                <a:cs typeface="Times New Roman" pitchFamily="18" charset="0"/>
              </a:rPr>
              <a:t>Review Phase</a:t>
            </a:r>
            <a:endParaRPr lang="en-US" dirty="0">
              <a:solidFill>
                <a:srgbClr val="C00000"/>
              </a:solidFill>
              <a:latin typeface="Times New Roman" pitchFamily="18" charset="0"/>
              <a:cs typeface="Times New Roman" pitchFamily="18" charset="0"/>
            </a:endParaRPr>
          </a:p>
        </p:txBody>
      </p:sp>
      <p:sp>
        <p:nvSpPr>
          <p:cNvPr id="18" name="TextBox 17"/>
          <p:cNvSpPr txBox="1"/>
          <p:nvPr/>
        </p:nvSpPr>
        <p:spPr>
          <a:xfrm>
            <a:off x="1731553" y="2348125"/>
            <a:ext cx="943938" cy="923330"/>
          </a:xfrm>
          <a:prstGeom prst="rect">
            <a:avLst/>
          </a:prstGeom>
          <a:noFill/>
        </p:spPr>
        <p:txBody>
          <a:bodyPr wrap="square" rtlCol="0">
            <a:spAutoFit/>
          </a:bodyPr>
          <a:lstStyle/>
          <a:p>
            <a:r>
              <a:rPr lang="en-US" dirty="0" smtClean="0">
                <a:solidFill>
                  <a:srgbClr val="C00000"/>
                </a:solidFill>
                <a:latin typeface="Times New Roman" pitchFamily="18" charset="0"/>
                <a:cs typeface="Times New Roman" pitchFamily="18" charset="0"/>
              </a:rPr>
              <a:t>We are  at this  stage</a:t>
            </a:r>
            <a:endParaRPr lang="en-US" dirty="0">
              <a:solidFill>
                <a:srgbClr val="C00000"/>
              </a:solidFill>
              <a:latin typeface="Times New Roman" pitchFamily="18" charset="0"/>
              <a:cs typeface="Times New Roman" pitchFamily="18" charset="0"/>
            </a:endParaRPr>
          </a:p>
        </p:txBody>
      </p:sp>
      <p:sp>
        <p:nvSpPr>
          <p:cNvPr id="19" name="Line 5"/>
          <p:cNvSpPr>
            <a:spLocks noChangeShapeType="1"/>
          </p:cNvSpPr>
          <p:nvPr/>
        </p:nvSpPr>
        <p:spPr bwMode="auto">
          <a:xfrm flipV="1">
            <a:off x="2509478" y="2677562"/>
            <a:ext cx="332026" cy="10634"/>
          </a:xfrm>
          <a:prstGeom prst="line">
            <a:avLst/>
          </a:prstGeom>
          <a:noFill/>
          <a:ln w="50800">
            <a:solidFill>
              <a:schemeClr val="bg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 name="Line 5"/>
          <p:cNvSpPr>
            <a:spLocks noChangeShapeType="1"/>
          </p:cNvSpPr>
          <p:nvPr/>
        </p:nvSpPr>
        <p:spPr bwMode="auto">
          <a:xfrm>
            <a:off x="4331023" y="4263605"/>
            <a:ext cx="1946225" cy="0"/>
          </a:xfrm>
          <a:prstGeom prst="line">
            <a:avLst/>
          </a:prstGeom>
          <a:noFill/>
          <a:ln w="50800">
            <a:solidFill>
              <a:schemeClr val="bg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 name="Text Box 4"/>
          <p:cNvSpPr txBox="1">
            <a:spLocks noChangeArrowheads="1"/>
          </p:cNvSpPr>
          <p:nvPr/>
        </p:nvSpPr>
        <p:spPr bwMode="auto">
          <a:xfrm>
            <a:off x="2841504" y="3429000"/>
            <a:ext cx="2851290" cy="623333"/>
          </a:xfrm>
          <a:prstGeom prst="rect">
            <a:avLst/>
          </a:prstGeom>
          <a:solidFill>
            <a:srgbClr val="00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a:r>
              <a:rPr lang="en-CA" sz="2000" dirty="0" smtClean="0">
                <a:latin typeface="Times New Roman" pitchFamily="18" charset="0"/>
                <a:cs typeface="Times New Roman" pitchFamily="18" charset="0"/>
              </a:rPr>
              <a:t>NWB Issues PHC Decision</a:t>
            </a:r>
            <a:endParaRPr lang="en-US" sz="2000" dirty="0"/>
          </a:p>
        </p:txBody>
      </p:sp>
      <p:sp>
        <p:nvSpPr>
          <p:cNvPr id="23" name="Line 5"/>
          <p:cNvSpPr>
            <a:spLocks noChangeShapeType="1"/>
          </p:cNvSpPr>
          <p:nvPr/>
        </p:nvSpPr>
        <p:spPr bwMode="auto">
          <a:xfrm>
            <a:off x="4237508" y="4067168"/>
            <a:ext cx="0" cy="625902"/>
          </a:xfrm>
          <a:prstGeom prst="line">
            <a:avLst/>
          </a:prstGeom>
          <a:noFill/>
          <a:ln w="50800">
            <a:solidFill>
              <a:schemeClr val="bg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 name="Line 5"/>
          <p:cNvSpPr>
            <a:spLocks noChangeShapeType="1"/>
          </p:cNvSpPr>
          <p:nvPr/>
        </p:nvSpPr>
        <p:spPr bwMode="auto">
          <a:xfrm>
            <a:off x="4190071" y="5718816"/>
            <a:ext cx="0" cy="457199"/>
          </a:xfrm>
          <a:prstGeom prst="line">
            <a:avLst/>
          </a:prstGeom>
          <a:noFill/>
          <a:ln w="50800">
            <a:solidFill>
              <a:schemeClr val="bg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 name="Line 5"/>
          <p:cNvSpPr>
            <a:spLocks noChangeShapeType="1"/>
          </p:cNvSpPr>
          <p:nvPr/>
        </p:nvSpPr>
        <p:spPr bwMode="auto">
          <a:xfrm flipH="1">
            <a:off x="5797729" y="1769720"/>
            <a:ext cx="444877" cy="0"/>
          </a:xfrm>
          <a:prstGeom prst="line">
            <a:avLst/>
          </a:prstGeom>
          <a:noFill/>
          <a:ln w="50800">
            <a:solidFill>
              <a:schemeClr val="bg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 name="Line 5"/>
          <p:cNvSpPr>
            <a:spLocks noChangeShapeType="1"/>
          </p:cNvSpPr>
          <p:nvPr/>
        </p:nvSpPr>
        <p:spPr bwMode="auto">
          <a:xfrm>
            <a:off x="5820543" y="1427729"/>
            <a:ext cx="422064" cy="0"/>
          </a:xfrm>
          <a:prstGeom prst="line">
            <a:avLst/>
          </a:prstGeom>
          <a:noFill/>
          <a:ln w="50800">
            <a:solidFill>
              <a:schemeClr val="bg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 name="Line 5"/>
          <p:cNvSpPr>
            <a:spLocks noChangeShapeType="1"/>
          </p:cNvSpPr>
          <p:nvPr/>
        </p:nvSpPr>
        <p:spPr bwMode="auto">
          <a:xfrm flipH="1" flipV="1">
            <a:off x="4331022" y="4492313"/>
            <a:ext cx="1911582" cy="0"/>
          </a:xfrm>
          <a:prstGeom prst="line">
            <a:avLst/>
          </a:prstGeom>
          <a:noFill/>
          <a:ln w="50800">
            <a:solidFill>
              <a:schemeClr val="bg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 name="TextBox 29"/>
          <p:cNvSpPr txBox="1"/>
          <p:nvPr/>
        </p:nvSpPr>
        <p:spPr>
          <a:xfrm>
            <a:off x="4267149" y="5806683"/>
            <a:ext cx="1826587" cy="369332"/>
          </a:xfrm>
          <a:prstGeom prst="rect">
            <a:avLst/>
          </a:prstGeom>
          <a:noFill/>
        </p:spPr>
        <p:txBody>
          <a:bodyPr wrap="square" rtlCol="0">
            <a:spAutoFit/>
          </a:bodyPr>
          <a:lstStyle/>
          <a:p>
            <a:r>
              <a:rPr lang="en-US" b="1" dirty="0" smtClean="0">
                <a:solidFill>
                  <a:schemeClr val="bg1"/>
                </a:solidFill>
                <a:latin typeface="Times New Roman" pitchFamily="18" charset="0"/>
                <a:cs typeface="Times New Roman" pitchFamily="18" charset="0"/>
              </a:rPr>
              <a:t>Next Slide</a:t>
            </a:r>
            <a:endParaRPr lang="en-US" b="1" dirty="0">
              <a:solidFill>
                <a:schemeClr val="bg1"/>
              </a:solidFill>
              <a:latin typeface="Times New Roman" pitchFamily="18" charset="0"/>
              <a:cs typeface="Times New Roman" pitchFamily="18" charset="0"/>
            </a:endParaRPr>
          </a:p>
        </p:txBody>
      </p:sp>
      <p:sp>
        <p:nvSpPr>
          <p:cNvPr id="31" name="Line 5"/>
          <p:cNvSpPr>
            <a:spLocks noChangeShapeType="1"/>
          </p:cNvSpPr>
          <p:nvPr/>
        </p:nvSpPr>
        <p:spPr bwMode="auto">
          <a:xfrm>
            <a:off x="4197605" y="965078"/>
            <a:ext cx="0" cy="304995"/>
          </a:xfrm>
          <a:prstGeom prst="line">
            <a:avLst/>
          </a:prstGeom>
          <a:noFill/>
          <a:ln w="50800">
            <a:solidFill>
              <a:schemeClr val="bg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Text Box 3"/>
          <p:cNvSpPr txBox="1">
            <a:spLocks noChangeArrowheads="1"/>
          </p:cNvSpPr>
          <p:nvPr/>
        </p:nvSpPr>
        <p:spPr bwMode="auto">
          <a:xfrm>
            <a:off x="2841504" y="1270073"/>
            <a:ext cx="2908184" cy="667749"/>
          </a:xfrm>
          <a:prstGeom prst="rect">
            <a:avLst/>
          </a:prstGeom>
          <a:solidFill>
            <a:srgbClr val="CC99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fontAlgn="base">
              <a:spcBef>
                <a:spcPct val="0"/>
              </a:spcBef>
              <a:spcAft>
                <a:spcPts val="1000"/>
              </a:spcAft>
            </a:pPr>
            <a:r>
              <a:rPr lang="en-CA" sz="2000" dirty="0">
                <a:latin typeface="Times New Roman" pitchFamily="18" charset="0"/>
                <a:cs typeface="Times New Roman" pitchFamily="18" charset="0"/>
              </a:rPr>
              <a:t>Parties submit written representations.</a:t>
            </a:r>
            <a:endParaRPr lang="en-US" sz="2000" dirty="0">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8" name="Footer Placeholder 8"/>
          <p:cNvSpPr>
            <a:spLocks noGrp="1"/>
          </p:cNvSpPr>
          <p:nvPr>
            <p:ph type="ftr" sz="quarter" idx="11"/>
          </p:nvPr>
        </p:nvSpPr>
        <p:spPr>
          <a:xfrm>
            <a:off x="2771800" y="6525344"/>
            <a:ext cx="4608512" cy="321161"/>
          </a:xfrm>
        </p:spPr>
        <p:txBody>
          <a:bodyPr/>
          <a:lstStyle/>
          <a:p>
            <a:r>
              <a:rPr lang="en-US" dirty="0" smtClean="0"/>
              <a:t>Community Session – January 16, 2013</a:t>
            </a:r>
            <a:endParaRPr lang="en-US" dirty="0"/>
          </a:p>
        </p:txBody>
      </p:sp>
    </p:spTree>
    <p:extLst>
      <p:ext uri="{BB962C8B-B14F-4D97-AF65-F5344CB8AC3E}">
        <p14:creationId xmlns:p14="http://schemas.microsoft.com/office/powerpoint/2010/main" val="149195558"/>
      </p:ext>
    </p:extLst>
  </p:cSld>
  <p:clrMapOvr>
    <a:masterClrMapping/>
  </p:clrMapOvr>
  <p:timing>
    <p:tnLst>
      <p:par>
        <p:cTn id="1" dur="indefinite" restart="never" nodeType="tmRoot"/>
      </p:par>
    </p:tnLst>
  </p:timing>
</p:sld>
</file>

<file path=ppt/theme/theme1.xml><?xml version="1.0" encoding="utf-8"?>
<a:theme xmlns:a="http://schemas.openxmlformats.org/drawingml/2006/main" name="Mary River Project">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7804</TotalTime>
  <Words>1295</Words>
  <Application>Microsoft Office PowerPoint</Application>
  <PresentationFormat>On-screen Show (4:3)</PresentationFormat>
  <Paragraphs>187</Paragraphs>
  <Slides>17</Slides>
  <Notes>1</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Mary River Project</vt:lpstr>
      <vt:lpstr>Nunavut Water Board (NWB)</vt:lpstr>
      <vt:lpstr>Background Information about the NWB</vt:lpstr>
      <vt:lpstr>Application before the Board BIMC’s Type “A” Water Licence Application</vt:lpstr>
      <vt:lpstr>BIMC’s Type “A” Water Licence Application Cont.</vt:lpstr>
      <vt:lpstr>Type “A” Water Licence Application Procedural History</vt:lpstr>
      <vt:lpstr>Procedural History of BIMC’s Type “A” Water Licence Application Cont.</vt:lpstr>
      <vt:lpstr>Procedural History of BIMC’s Type “A” Water Licence Application Cont.</vt:lpstr>
      <vt:lpstr>NWB Type “A” Water Licensing Process</vt:lpstr>
      <vt:lpstr>NWB Type “A” Water Licensing Process</vt:lpstr>
      <vt:lpstr>NWB Type “A” Water Licensing Process</vt:lpstr>
      <vt:lpstr>Next Steps in the Water Licensing Process for the Application</vt:lpstr>
      <vt:lpstr>Objectives of Tonight’s Meeting</vt:lpstr>
      <vt:lpstr>Objectives of Tomorrow’s Pre-Hearing Conference</vt:lpstr>
      <vt:lpstr>How can the Community Participate?</vt:lpstr>
      <vt:lpstr>NWB  Staff</vt:lpstr>
      <vt:lpstr>Contact Information</vt:lpstr>
      <vt:lpstr>PowerPoint Presentation</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tech3</dc:creator>
  <cp:lastModifiedBy>Ben Kogvik</cp:lastModifiedBy>
  <cp:revision>133</cp:revision>
  <dcterms:created xsi:type="dcterms:W3CDTF">2013-01-03T15:32:09Z</dcterms:created>
  <dcterms:modified xsi:type="dcterms:W3CDTF">2013-01-11T20:40:52Z</dcterms:modified>
</cp:coreProperties>
</file>