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8" r:id="rId4"/>
  </p:sldMasterIdLst>
  <p:notesMasterIdLst>
    <p:notesMasterId r:id="rId33"/>
  </p:notesMasterIdLst>
  <p:handoutMasterIdLst>
    <p:handoutMasterId r:id="rId34"/>
  </p:handoutMasterIdLst>
  <p:sldIdLst>
    <p:sldId id="1382" r:id="rId5"/>
    <p:sldId id="1473" r:id="rId6"/>
    <p:sldId id="1795" r:id="rId7"/>
    <p:sldId id="1796" r:id="rId8"/>
    <p:sldId id="1810" r:id="rId9"/>
    <p:sldId id="1799" r:id="rId10"/>
    <p:sldId id="1843" r:id="rId11"/>
    <p:sldId id="1807" r:id="rId12"/>
    <p:sldId id="1808" r:id="rId13"/>
    <p:sldId id="1809" r:id="rId14"/>
    <p:sldId id="1829" r:id="rId15"/>
    <p:sldId id="1837" r:id="rId16"/>
    <p:sldId id="1816" r:id="rId17"/>
    <p:sldId id="1817" r:id="rId18"/>
    <p:sldId id="1835" r:id="rId19"/>
    <p:sldId id="1831" r:id="rId20"/>
    <p:sldId id="1832" r:id="rId21"/>
    <p:sldId id="1833" r:id="rId22"/>
    <p:sldId id="1834" r:id="rId23"/>
    <p:sldId id="1836" r:id="rId24"/>
    <p:sldId id="1813" r:id="rId25"/>
    <p:sldId id="1797" r:id="rId26"/>
    <p:sldId id="1814" r:id="rId27"/>
    <p:sldId id="1819" r:id="rId28"/>
    <p:sldId id="1820" r:id="rId29"/>
    <p:sldId id="1821" r:id="rId30"/>
    <p:sldId id="1798" r:id="rId31"/>
    <p:sldId id="1738" r:id="rId32"/>
  </p:sldIdLst>
  <p:sldSz cx="24377650" cy="13716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Bischoff" initials="AB" lastIdx="6" clrIdx="0">
    <p:extLst>
      <p:ext uri="{19B8F6BF-5375-455C-9EA6-DF929625EA0E}">
        <p15:presenceInfo xmlns:p15="http://schemas.microsoft.com/office/powerpoint/2012/main" userId="S-1-5-21-2650497469-3747451858-2394044694-29363" providerId="AD"/>
      </p:ext>
    </p:extLst>
  </p:cmAuthor>
  <p:cmAuthor id="2" name="Megan Lord-Hoyle" initials="ML" lastIdx="30" clrIdx="1">
    <p:extLst>
      <p:ext uri="{19B8F6BF-5375-455C-9EA6-DF929625EA0E}">
        <p15:presenceInfo xmlns:p15="http://schemas.microsoft.com/office/powerpoint/2012/main" userId="S-1-5-21-2650497469-3747451858-2394044694-5817" providerId="AD"/>
      </p:ext>
    </p:extLst>
  </p:cmAuthor>
  <p:cmAuthor id="3" name="Elisabeth Luther" initials="EL" lastIdx="24" clrIdx="2">
    <p:extLst>
      <p:ext uri="{19B8F6BF-5375-455C-9EA6-DF929625EA0E}">
        <p15:presenceInfo xmlns:p15="http://schemas.microsoft.com/office/powerpoint/2012/main" userId="S-1-5-21-2650497469-3747451858-2394044694-29330" providerId="AD"/>
      </p:ext>
    </p:extLst>
  </p:cmAuthor>
  <p:cmAuthor id="4" name="Katie McGuire" initials="KM" lastIdx="3" clrIdx="3">
    <p:extLst>
      <p:ext uri="{19B8F6BF-5375-455C-9EA6-DF929625EA0E}">
        <p15:presenceInfo xmlns:p15="http://schemas.microsoft.com/office/powerpoint/2012/main" userId="S-1-5-21-2650497469-3747451858-2394044694-84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5E8E8"/>
    <a:srgbClr val="949EAE"/>
    <a:srgbClr val="A5ADBA"/>
    <a:srgbClr val="9FA8B6"/>
    <a:srgbClr val="DDE0E5"/>
    <a:srgbClr val="5E5E5E"/>
    <a:srgbClr val="FF00FF"/>
    <a:srgbClr val="B4C6E7"/>
    <a:srgbClr val="D9E1F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23" autoAdjust="0"/>
    <p:restoredTop sz="59424" autoAdjust="0"/>
  </p:normalViewPr>
  <p:slideViewPr>
    <p:cSldViewPr snapToGrid="0" snapToObjects="1">
      <p:cViewPr varScale="1">
        <p:scale>
          <a:sx n="20" d="100"/>
          <a:sy n="20" d="100"/>
        </p:scale>
        <p:origin x="1992" y="6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652"/>
    </p:cViewPr>
  </p:sorterViewPr>
  <p:notesViewPr>
    <p:cSldViewPr snapToGrid="0" snapToObjects="1" showGuides="1">
      <p:cViewPr varScale="1">
        <p:scale>
          <a:sx n="91" d="100"/>
          <a:sy n="91" d="100"/>
        </p:scale>
        <p:origin x="3376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D0B0A-BC1A-4F67-A7EA-E18C061E4E69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B876D-A96D-47C4-AFB7-B94BFFAA1A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1030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4" cy="465455"/>
          </a:xfrm>
          <a:prstGeom prst="rect">
            <a:avLst/>
          </a:prstGeom>
        </p:spPr>
        <p:txBody>
          <a:bodyPr vert="horz" lIns="93317" tIns="46658" rIns="93317" bIns="46658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4" cy="465455"/>
          </a:xfrm>
          <a:prstGeom prst="rect">
            <a:avLst/>
          </a:prstGeom>
        </p:spPr>
        <p:txBody>
          <a:bodyPr vert="horz" lIns="93317" tIns="46658" rIns="93317" bIns="46658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6913"/>
            <a:ext cx="62039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8" rIns="93317" bIns="4665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8" rIns="93317" bIns="46658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4" cy="465455"/>
          </a:xfrm>
          <a:prstGeom prst="rect">
            <a:avLst/>
          </a:prstGeom>
        </p:spPr>
        <p:txBody>
          <a:bodyPr vert="horz" lIns="93317" tIns="46658" rIns="93317" bIns="46658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4" cy="465455"/>
          </a:xfrm>
          <a:prstGeom prst="rect">
            <a:avLst/>
          </a:prstGeom>
        </p:spPr>
        <p:txBody>
          <a:bodyPr vert="horz" lIns="93317" tIns="46658" rIns="93317" bIns="46658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83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56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8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47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139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12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112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2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82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99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60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90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24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40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945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32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574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02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54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15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1692">
              <a:defRPr/>
            </a:pPr>
            <a:endParaRPr lang="en-CA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564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8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8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60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01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0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VV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>
          <a:xfrm>
            <a:off x="149629" y="149629"/>
            <a:ext cx="24023782" cy="13433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133014" y="117692"/>
            <a:ext cx="9070316" cy="13465304"/>
            <a:chOff x="2420521" y="132996"/>
            <a:chExt cx="6371104" cy="13437736"/>
          </a:xfrm>
          <a:solidFill>
            <a:schemeClr val="tx1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1E7169-7504-4447-B471-E81099EBDB08}"/>
                </a:ext>
              </a:extLst>
            </p:cNvPr>
            <p:cNvSpPr/>
            <p:nvPr/>
          </p:nvSpPr>
          <p:spPr>
            <a:xfrm>
              <a:off x="2420521" y="132996"/>
              <a:ext cx="6371104" cy="1343773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5" name="Subtitle 2"/>
            <p:cNvSpPr txBox="1">
              <a:spLocks/>
            </p:cNvSpPr>
            <p:nvPr/>
          </p:nvSpPr>
          <p:spPr>
            <a:xfrm>
              <a:off x="2606517" y="6177316"/>
              <a:ext cx="4564841" cy="1905815"/>
            </a:xfrm>
            <a:prstGeom prst="rect">
              <a:avLst/>
            </a:prstGeom>
            <a:grpFill/>
          </p:spPr>
          <p:txBody>
            <a:bodyPr vert="horz" wrap="square" lIns="176756" tIns="88378" rIns="176756" bIns="8837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52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>Our mission is to become the lowest cost producer of high-grade iron ore in the world.</a:t>
              </a:r>
            </a:p>
          </p:txBody>
        </p:sp>
        <p:sp>
          <p:nvSpPr>
            <p:cNvPr id="46" name="Subtitle 2">
              <a:extLst>
                <a:ext uri="{FF2B5EF4-FFF2-40B4-BE49-F238E27FC236}">
                  <a16:creationId xmlns:a16="http://schemas.microsoft.com/office/drawing/2014/main" id="{EAD50E53-084E-B149-98DE-E9E78A2104BB}"/>
                </a:ext>
              </a:extLst>
            </p:cNvPr>
            <p:cNvSpPr txBox="1">
              <a:spLocks/>
            </p:cNvSpPr>
            <p:nvPr/>
          </p:nvSpPr>
          <p:spPr>
            <a:xfrm>
              <a:off x="2445193" y="2833214"/>
              <a:ext cx="5052124" cy="1217228"/>
            </a:xfrm>
            <a:prstGeom prst="rect">
              <a:avLst/>
            </a:prstGeom>
            <a:grpFill/>
          </p:spPr>
          <p:txBody>
            <a:bodyPr vert="horz" wrap="square" lIns="176756" tIns="88378" rIns="176756" bIns="8837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8120"/>
                </a:lnSpc>
                <a:spcBef>
                  <a:spcPts val="1200"/>
                </a:spcBef>
              </a:pPr>
              <a:r>
                <a:rPr lang="en-US" sz="9600" dirty="0">
                  <a:solidFill>
                    <a:schemeClr val="bg1"/>
                  </a:solidFill>
                  <a:latin typeface="+mj-lt"/>
                  <a:ea typeface="Lato Light" charset="0"/>
                  <a:cs typeface="Lato Light" charset="0"/>
                </a:rPr>
                <a:t>MISSION</a:t>
              </a:r>
            </a:p>
          </p:txBody>
        </p:sp>
        <p:sp>
          <p:nvSpPr>
            <p:cNvPr id="48" name="Subtitle 2">
              <a:extLst>
                <a:ext uri="{FF2B5EF4-FFF2-40B4-BE49-F238E27FC236}">
                  <a16:creationId xmlns:a16="http://schemas.microsoft.com/office/drawing/2014/main" id="{EAD50E53-084E-B149-98DE-E9E78A2104BB}"/>
                </a:ext>
              </a:extLst>
            </p:cNvPr>
            <p:cNvSpPr txBox="1">
              <a:spLocks/>
            </p:cNvSpPr>
            <p:nvPr/>
          </p:nvSpPr>
          <p:spPr>
            <a:xfrm>
              <a:off x="2445193" y="3842819"/>
              <a:ext cx="5052125" cy="1217228"/>
            </a:xfrm>
            <a:prstGeom prst="rect">
              <a:avLst/>
            </a:prstGeom>
            <a:grpFill/>
          </p:spPr>
          <p:txBody>
            <a:bodyPr vert="horz" wrap="square" lIns="176756" tIns="88378" rIns="176756" bIns="8837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8120"/>
                </a:lnSpc>
                <a:spcBef>
                  <a:spcPts val="1200"/>
                </a:spcBef>
              </a:pPr>
              <a:r>
                <a:rPr lang="iu-Latn-CA" sz="6000" b="1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  <a:t>ᑐᕌᖅᑕᖅ</a:t>
              </a:r>
              <a:endParaRPr lang="en-US" sz="6000" b="1" dirty="0">
                <a:solidFill>
                  <a:schemeClr val="bg2"/>
                </a:solidFill>
                <a:latin typeface="Pigiarniq Light" pitchFamily="2" charset="0"/>
                <a:ea typeface="Lato Light" charset="0"/>
                <a:cs typeface="Lato Light" charset="0"/>
              </a:endParaRPr>
            </a:p>
          </p:txBody>
        </p:sp>
        <p:sp>
          <p:nvSpPr>
            <p:cNvPr id="49" name="Subtitle 2"/>
            <p:cNvSpPr txBox="1">
              <a:spLocks/>
            </p:cNvSpPr>
            <p:nvPr/>
          </p:nvSpPr>
          <p:spPr>
            <a:xfrm>
              <a:off x="2824292" y="9208296"/>
              <a:ext cx="4265322" cy="2486806"/>
            </a:xfrm>
            <a:prstGeom prst="rect">
              <a:avLst/>
            </a:prstGeom>
            <a:grpFill/>
          </p:spPr>
          <p:txBody>
            <a:bodyPr vert="horz" wrap="square" lIns="176756" tIns="88378" rIns="176756" bIns="8837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520"/>
                </a:lnSpc>
              </a:pPr>
              <a:r>
                <a:rPr lang="en-CA" sz="3200" dirty="0">
                  <a:solidFill>
                    <a:schemeClr val="bg2"/>
                  </a:solidFill>
                  <a:latin typeface="Pigiarniq Light" pitchFamily="2" charset="0"/>
                </a:rPr>
                <a:t>ᑐᕌᖅᑕᕗᑦ  ᐊᑭᑭᓛᓂᒃ  ᐅᔭᕋᖕᓂᐊᖅᑎᙳᕐᓗᑕ  ᓴᕕᕋᔭᒃᓴᑦᑎᐊᕚᓗᖕᓂᒃ  ᓄᓇᕐᔪᐊᕐᒥ.  </a:t>
              </a:r>
            </a:p>
          </p:txBody>
        </p:sp>
      </p:grpSp>
      <p:grpSp>
        <p:nvGrpSpPr>
          <p:cNvPr id="50" name="Group 49"/>
          <p:cNvGrpSpPr/>
          <p:nvPr userDrawn="1"/>
        </p:nvGrpSpPr>
        <p:grpSpPr>
          <a:xfrm>
            <a:off x="7433720" y="117692"/>
            <a:ext cx="8804358" cy="13437736"/>
            <a:chOff x="9066987" y="127064"/>
            <a:chExt cx="6371104" cy="13437736"/>
          </a:xfrm>
          <a:solidFill>
            <a:srgbClr val="9EA7B6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3E2DDC7-D7C7-B04B-9A33-91D99B0174B6}"/>
                </a:ext>
              </a:extLst>
            </p:cNvPr>
            <p:cNvSpPr/>
            <p:nvPr/>
          </p:nvSpPr>
          <p:spPr>
            <a:xfrm>
              <a:off x="9066987" y="127064"/>
              <a:ext cx="6371104" cy="1343773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9087092" y="1090452"/>
              <a:ext cx="5629499" cy="12072797"/>
              <a:chOff x="9023378" y="1090452"/>
              <a:chExt cx="5629499" cy="12072797"/>
            </a:xfrm>
            <a:grpFill/>
          </p:grpSpPr>
          <p:sp>
            <p:nvSpPr>
              <p:cNvPr id="53" name="Subtitle 2"/>
              <p:cNvSpPr txBox="1">
                <a:spLocks/>
              </p:cNvSpPr>
              <p:nvPr/>
            </p:nvSpPr>
            <p:spPr>
              <a:xfrm>
                <a:off x="9340101" y="5559657"/>
                <a:ext cx="4990594" cy="7603592"/>
              </a:xfrm>
              <a:prstGeom prst="rect">
                <a:avLst/>
              </a:prstGeom>
              <a:grpFill/>
            </p:spPr>
            <p:txBody>
              <a:bodyPr vert="horz" wrap="square" lIns="176756" tIns="88378" rIns="176756" bIns="88378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452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+mn-lt"/>
                    <a:ea typeface="Lato Light" charset="0"/>
                    <a:cs typeface="Lato Light" charset="0"/>
                  </a:rPr>
                  <a:t>Our vision is to safely and efficiently identify and develop resources within Baffin island, unlocking their wealth-generating potential for the benefit of all stakeholders</a:t>
                </a:r>
                <a:r>
                  <a:rPr lang="en-US" sz="3600" dirty="0" smtClean="0">
                    <a:solidFill>
                      <a:schemeClr val="bg1"/>
                    </a:solidFill>
                    <a:latin typeface="+mn-lt"/>
                    <a:ea typeface="Lato Light" charset="0"/>
                    <a:cs typeface="Lato Light" charset="0"/>
                  </a:rPr>
                  <a:t>.</a:t>
                </a:r>
              </a:p>
              <a:p>
                <a:r>
                  <a:rPr lang="en-CA" sz="2800" b="1" dirty="0" smtClean="0">
                    <a:solidFill>
                      <a:schemeClr val="bg2"/>
                    </a:solidFill>
                    <a:latin typeface="Pigiarniq Light" pitchFamily="2" charset="0"/>
                  </a:rPr>
                  <a:t>ᓯᕗᓂᒃᓴᑦᑎᓐᓂ  ᑕᐅᑐᒃᑕᕗᑦ ᐊᑦᑕᕐᓇᖏᑦᑎᐊᖅᑐᒥ,  ᓇᓗᓇᐃᔭᑦᑎᐊᖅᓯᓗᒋᑦ   ᓴᓇᓗᒋᓪᓗ  ᑭᓱᖁᑎᕗᑦ</a:t>
                </a:r>
              </a:p>
              <a:p>
                <a:r>
                  <a:rPr lang="en-CA" sz="2800" b="1" dirty="0" smtClean="0">
                    <a:solidFill>
                      <a:schemeClr val="bg2"/>
                    </a:solidFill>
                    <a:latin typeface="Pigiarniq Light" pitchFamily="2" charset="0"/>
                  </a:rPr>
                  <a:t>ᐹᕙᓐᓛᓐᑯᓐᓂ,  ᐊᔪᖅᓴᕈᓐᓃᖅᑎᓪᓗᒋᑦ  ᐃᓚᐅᖃᑕᐅᔪᓕᒫᑦ  ᐃᑲᔫᑎᐅᓂᐊᖅᑐᓄᑦ.</a:t>
                </a:r>
              </a:p>
              <a:p>
                <a:pPr>
                  <a:lnSpc>
                    <a:spcPts val="4520"/>
                  </a:lnSpc>
                </a:pPr>
                <a:endParaRPr lang="en-US" sz="3600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endParaRPr>
              </a:p>
            </p:txBody>
          </p:sp>
          <p:pic>
            <p:nvPicPr>
              <p:cNvPr id="54" name="Picture 5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8981388-8629-C74F-8860-D7062AD01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51731" y="1090452"/>
                <a:ext cx="2142378" cy="1296000"/>
              </a:xfrm>
              <a:prstGeom prst="rect">
                <a:avLst/>
              </a:prstGeom>
              <a:grpFill/>
            </p:spPr>
          </p:pic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2FC14EA-596E-EF49-8B41-07E1B94C35FA}"/>
                  </a:ext>
                </a:extLst>
              </p:cNvPr>
              <p:cNvCxnSpPr/>
              <p:nvPr/>
            </p:nvCxnSpPr>
            <p:spPr>
              <a:xfrm>
                <a:off x="9396117" y="4956425"/>
                <a:ext cx="4486799" cy="4379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Subtitle 2">
                <a:extLst>
                  <a:ext uri="{FF2B5EF4-FFF2-40B4-BE49-F238E27FC236}">
                    <a16:creationId xmlns:a16="http://schemas.microsoft.com/office/drawing/2014/main" id="{7DC6E36F-683A-8343-BB43-0039442BD7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3550" y="2951289"/>
                <a:ext cx="5619327" cy="1217228"/>
              </a:xfrm>
              <a:prstGeom prst="rect">
                <a:avLst/>
              </a:prstGeom>
              <a:grpFill/>
            </p:spPr>
            <p:txBody>
              <a:bodyPr vert="horz" wrap="square" lIns="176756" tIns="88378" rIns="176756" bIns="88378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8120"/>
                  </a:lnSpc>
                  <a:spcBef>
                    <a:spcPts val="1200"/>
                  </a:spcBef>
                </a:pPr>
                <a:r>
                  <a:rPr lang="en-US" sz="9600" dirty="0">
                    <a:solidFill>
                      <a:schemeClr val="bg1"/>
                    </a:solidFill>
                    <a:latin typeface="+mj-lt"/>
                    <a:ea typeface="Lato Light" charset="0"/>
                    <a:cs typeface="Lato Light" charset="0"/>
                  </a:rPr>
                  <a:t> VISION</a:t>
                </a:r>
              </a:p>
            </p:txBody>
          </p:sp>
          <p:sp>
            <p:nvSpPr>
              <p:cNvPr id="57" name="Subtitle 2">
                <a:extLst>
                  <a:ext uri="{FF2B5EF4-FFF2-40B4-BE49-F238E27FC236}">
                    <a16:creationId xmlns:a16="http://schemas.microsoft.com/office/drawing/2014/main" id="{7DC6E36F-683A-8343-BB43-0039442BD7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23378" y="3902061"/>
                <a:ext cx="5629496" cy="1217228"/>
              </a:xfrm>
              <a:prstGeom prst="rect">
                <a:avLst/>
              </a:prstGeom>
              <a:grpFill/>
            </p:spPr>
            <p:txBody>
              <a:bodyPr vert="horz" wrap="square" lIns="176756" tIns="88378" rIns="176756" bIns="88378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8120"/>
                  </a:lnSpc>
                  <a:spcBef>
                    <a:spcPts val="1200"/>
                  </a:spcBef>
                </a:pPr>
                <a:r>
                  <a:rPr lang="en-US" sz="6000" b="1" dirty="0">
                    <a:solidFill>
                      <a:schemeClr val="bg2"/>
                    </a:solidFill>
                    <a:latin typeface="Pigiarniq Light" pitchFamily="2" charset="0"/>
                  </a:rPr>
                  <a:t>ᓯᕗᒧᑦ  ᑕᐅᑐᒐᖅ </a:t>
                </a:r>
                <a:endParaRPr lang="en-US" sz="6000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endParaRPr>
              </a:p>
            </p:txBody>
          </p:sp>
        </p:grpSp>
      </p:grpSp>
      <p:grpSp>
        <p:nvGrpSpPr>
          <p:cNvPr id="59" name="Group 58"/>
          <p:cNvGrpSpPr/>
          <p:nvPr userDrawn="1"/>
        </p:nvGrpSpPr>
        <p:grpSpPr>
          <a:xfrm>
            <a:off x="15241020" y="134325"/>
            <a:ext cx="8878565" cy="13462437"/>
            <a:chOff x="16835242" y="365752"/>
            <a:chExt cx="6455480" cy="13583004"/>
          </a:xfrm>
          <a:solidFill>
            <a:srgbClr val="C72127"/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A004EED-EE0E-B844-B90E-F44C8868CE16}"/>
                </a:ext>
              </a:extLst>
            </p:cNvPr>
            <p:cNvSpPr/>
            <p:nvPr/>
          </p:nvSpPr>
          <p:spPr>
            <a:xfrm>
              <a:off x="16835242" y="365752"/>
              <a:ext cx="6455480" cy="1358300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61" name="Picture 60" descr="A close up of a logo&#10;&#10;Description automatically generated">
              <a:extLst>
                <a:ext uri="{FF2B5EF4-FFF2-40B4-BE49-F238E27FC236}">
                  <a16:creationId xmlns:a16="http://schemas.microsoft.com/office/drawing/2014/main" id="{6D4CB1D8-6D91-CE4D-B8C4-C72E01021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89547" y="1071208"/>
              <a:ext cx="1631250" cy="1800000"/>
            </a:xfrm>
            <a:prstGeom prst="rect">
              <a:avLst/>
            </a:prstGeom>
            <a:grpFill/>
          </p:spPr>
        </p:pic>
        <p:sp>
          <p:nvSpPr>
            <p:cNvPr id="62" name="Subtitle 2"/>
            <p:cNvSpPr txBox="1">
              <a:spLocks/>
            </p:cNvSpPr>
            <p:nvPr/>
          </p:nvSpPr>
          <p:spPr>
            <a:xfrm>
              <a:off x="17067782" y="5647505"/>
              <a:ext cx="3051848" cy="7808776"/>
            </a:xfrm>
            <a:prstGeom prst="rect">
              <a:avLst/>
            </a:prstGeom>
            <a:grpFill/>
          </p:spPr>
          <p:txBody>
            <a:bodyPr vert="horz" wrap="square" lIns="176756" tIns="88378" rIns="176756" bIns="8837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3520"/>
                </a:lnSpc>
              </a:pPr>
              <a: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>Health &amp; Safety</a:t>
              </a:r>
              <a:b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>Safety as a value.</a:t>
              </a:r>
              <a:br>
                <a:rPr lang="en-US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/>
              </a:r>
              <a:br>
                <a:rPr lang="en-US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>Integrity</a:t>
              </a:r>
              <a:b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>Do what is right, not what is easy.</a:t>
              </a:r>
              <a:br>
                <a:rPr lang="en-US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/>
              </a:r>
              <a:br>
                <a:rPr lang="en-US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>Engage and Develop our People</a:t>
              </a:r>
              <a:b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>Respect for all</a:t>
              </a:r>
              <a:b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>Environmental Stewardship</a:t>
              </a:r>
              <a:b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+mn-lt"/>
                  <a:ea typeface="Lato Light" charset="0"/>
                  <a:cs typeface="Lato Light" charset="0"/>
                </a:rPr>
                <a:t>Pursue Performance Excellence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24499B7-8CAC-E349-8635-01D3107C8693}"/>
                </a:ext>
              </a:extLst>
            </p:cNvPr>
            <p:cNvCxnSpPr/>
            <p:nvPr/>
          </p:nvCxnSpPr>
          <p:spPr>
            <a:xfrm>
              <a:off x="17331125" y="5221582"/>
              <a:ext cx="5400000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Subtitle 2">
              <a:extLst>
                <a:ext uri="{FF2B5EF4-FFF2-40B4-BE49-F238E27FC236}">
                  <a16:creationId xmlns:a16="http://schemas.microsoft.com/office/drawing/2014/main" id="{83215D0A-0994-1F4C-A4FD-B4689211C739}"/>
                </a:ext>
              </a:extLst>
            </p:cNvPr>
            <p:cNvSpPr txBox="1">
              <a:spLocks/>
            </p:cNvSpPr>
            <p:nvPr/>
          </p:nvSpPr>
          <p:spPr>
            <a:xfrm>
              <a:off x="16866505" y="3148925"/>
              <a:ext cx="6371104" cy="1217228"/>
            </a:xfrm>
            <a:prstGeom prst="rect">
              <a:avLst/>
            </a:prstGeom>
            <a:grpFill/>
          </p:spPr>
          <p:txBody>
            <a:bodyPr vert="horz" wrap="square" lIns="176756" tIns="88378" rIns="176756" bIns="8837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8120"/>
                </a:lnSpc>
                <a:spcBef>
                  <a:spcPts val="1200"/>
                </a:spcBef>
              </a:pPr>
              <a:r>
                <a:rPr lang="en-US" sz="9600" dirty="0">
                  <a:solidFill>
                    <a:schemeClr val="bg1"/>
                  </a:solidFill>
                  <a:latin typeface="+mj-lt"/>
                  <a:ea typeface="Lato Light" charset="0"/>
                  <a:cs typeface="Lato Light" charset="0"/>
                </a:rPr>
                <a:t>VALUES</a:t>
              </a:r>
            </a:p>
          </p:txBody>
        </p:sp>
        <p:sp>
          <p:nvSpPr>
            <p:cNvPr id="65" name="Subtitle 2">
              <a:extLst>
                <a:ext uri="{FF2B5EF4-FFF2-40B4-BE49-F238E27FC236}">
                  <a16:creationId xmlns:a16="http://schemas.microsoft.com/office/drawing/2014/main" id="{83215D0A-0994-1F4C-A4FD-B4689211C739}"/>
                </a:ext>
              </a:extLst>
            </p:cNvPr>
            <p:cNvSpPr txBox="1">
              <a:spLocks/>
            </p:cNvSpPr>
            <p:nvPr/>
          </p:nvSpPr>
          <p:spPr>
            <a:xfrm>
              <a:off x="16866505" y="4099697"/>
              <a:ext cx="6371104" cy="1217228"/>
            </a:xfrm>
            <a:prstGeom prst="rect">
              <a:avLst/>
            </a:prstGeom>
            <a:grpFill/>
          </p:spPr>
          <p:txBody>
            <a:bodyPr vert="horz" wrap="square" lIns="176756" tIns="88378" rIns="176756" bIns="8837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8120"/>
                </a:lnSpc>
                <a:spcBef>
                  <a:spcPts val="1200"/>
                </a:spcBef>
              </a:pPr>
              <a:r>
                <a:rPr lang="iu-Cans-CA" sz="6000" dirty="0">
                  <a:solidFill>
                    <a:schemeClr val="tx1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  <a:t> </a:t>
              </a:r>
              <a:r>
                <a:rPr lang="iu-Cans-CA" sz="6000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  <a:t>ᐅᒃᐱᕆᔭᕗᑦ</a:t>
              </a:r>
              <a:endParaRPr lang="en-US" sz="6000" dirty="0">
                <a:solidFill>
                  <a:schemeClr val="bg2"/>
                </a:solidFill>
                <a:latin typeface="Pigiarniq Light" pitchFamily="2" charset="0"/>
                <a:ea typeface="Lato Light" charset="0"/>
                <a:cs typeface="Lato Light" charset="0"/>
              </a:endParaRPr>
            </a:p>
          </p:txBody>
        </p:sp>
        <p:sp>
          <p:nvSpPr>
            <p:cNvPr id="66" name="Subtitle 2"/>
            <p:cNvSpPr txBox="1">
              <a:spLocks/>
            </p:cNvSpPr>
            <p:nvPr/>
          </p:nvSpPr>
          <p:spPr>
            <a:xfrm>
              <a:off x="19880407" y="5608577"/>
              <a:ext cx="3357202" cy="7458973"/>
            </a:xfrm>
            <a:prstGeom prst="rect">
              <a:avLst/>
            </a:prstGeom>
            <a:grpFill/>
          </p:spPr>
          <p:txBody>
            <a:bodyPr vert="horz" wrap="square" lIns="176756" tIns="88378" rIns="176756" bIns="8837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3520"/>
                </a:lnSpc>
              </a:pPr>
              <a:r>
                <a:rPr lang="en-CA" sz="2200" b="1" dirty="0">
                  <a:solidFill>
                    <a:schemeClr val="bg2"/>
                  </a:solidFill>
                  <a:latin typeface="Pigiarniq Light" pitchFamily="2" charset="0"/>
                </a:rPr>
                <a:t>ᖃᓄᐃᖏᓐᓂᕐᓄᑦ  ᐊᑦᑕᕐᓇᖏᑦᑐᒦᓐᓂᕐᓄᓪᓗ</a:t>
              </a:r>
              <a:r>
                <a:rPr lang="en-US" sz="2200" b="1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  <a:t/>
              </a:r>
              <a:br>
                <a:rPr lang="en-US" sz="2200" b="1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</a:br>
              <a:r>
                <a:rPr lang="en-CA" sz="2200" dirty="0">
                  <a:solidFill>
                    <a:schemeClr val="bg2"/>
                  </a:solidFill>
                  <a:latin typeface="Pigiarniq Light" pitchFamily="2" charset="0"/>
                </a:rPr>
                <a:t>ᐊᑦᑕᕐᓇᖏᑦᑐᒦᓐᓂᖅ  ᐅᒃᐱᕆᔭᕆᓗᒍ</a:t>
              </a:r>
              <a:r>
                <a:rPr lang="en-US" sz="2200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  <a:t/>
              </a:r>
              <a:br>
                <a:rPr lang="en-US" sz="2200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</a:br>
              <a:r>
                <a:rPr lang="en-US" sz="2200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  <a:t/>
              </a:r>
              <a:br>
                <a:rPr lang="en-US" sz="2200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</a:br>
              <a:r>
                <a:rPr lang="en-US" sz="2200" b="1" dirty="0">
                  <a:solidFill>
                    <a:schemeClr val="bg2"/>
                  </a:solidFill>
                  <a:latin typeface="Pigiarniq Light" pitchFamily="2" charset="0"/>
                </a:rPr>
                <a:t>ᓱᓕᖃᑦᑕᕐᓂᖅ </a:t>
              </a:r>
              <a:r>
                <a:rPr lang="en-US" sz="2200" dirty="0">
                  <a:solidFill>
                    <a:schemeClr val="bg2"/>
                  </a:solidFill>
                  <a:latin typeface="Pigiarniq Light" pitchFamily="2" charset="0"/>
                </a:rPr>
                <a:t> </a:t>
              </a:r>
            </a:p>
            <a:p>
              <a:pPr algn="l">
                <a:lnSpc>
                  <a:spcPts val="3520"/>
                </a:lnSpc>
              </a:pPr>
              <a:r>
                <a:rPr lang="en-US" sz="2200" dirty="0">
                  <a:solidFill>
                    <a:schemeClr val="bg2"/>
                  </a:solidFill>
                  <a:latin typeface="Pigiarniq Light" pitchFamily="2" charset="0"/>
                </a:rPr>
                <a:t>ᐱᓗᒍ  ᑕᒻᒪᖏᑦᑐᖅ,  ᐊᔪᕐᓇᖏᑦᑑᖏᑦᑐᖅ </a:t>
              </a:r>
              <a:r>
                <a:rPr lang="en-US" sz="2200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  <a:t/>
              </a:r>
              <a:br>
                <a:rPr lang="en-US" sz="2200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</a:br>
              <a:r>
                <a:rPr lang="en-US" sz="2200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  <a:t/>
              </a:r>
              <a:br>
                <a:rPr lang="en-US" sz="2200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</a:br>
              <a:r>
                <a:rPr lang="en-CA" sz="2200" b="1" dirty="0">
                  <a:solidFill>
                    <a:schemeClr val="bg2"/>
                  </a:solidFill>
                  <a:latin typeface="Pigiarniq Light" pitchFamily="2" charset="0"/>
                </a:rPr>
                <a:t>ᐃᓄᖃᑎᕗᑦ ᐃᓚᐅᑎᑦᑎᐊᕐᓗᒋᑦ ᐱᕚᓪᓕᖃᑎᒋᓗᒋᓪᓗ</a:t>
              </a:r>
            </a:p>
            <a:p>
              <a:pPr algn="l">
                <a:lnSpc>
                  <a:spcPts val="3520"/>
                </a:lnSpc>
              </a:pPr>
              <a:r>
                <a:rPr lang="en-US" sz="2200" b="1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  <a:t/>
              </a:r>
              <a:br>
                <a:rPr lang="en-US" sz="2200" b="1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</a:br>
              <a:r>
                <a:rPr lang="en-US" sz="2200" b="1" dirty="0">
                  <a:solidFill>
                    <a:schemeClr val="bg2"/>
                  </a:solidFill>
                  <a:latin typeface="Pigiarniq Light" pitchFamily="2" charset="0"/>
                </a:rPr>
                <a:t>ᐃᒃᐱᒍᓱᒡᓗᓂ  ᑭᒃᑯᓕᒫᓂᒃ </a:t>
              </a:r>
            </a:p>
            <a:p>
              <a:pPr algn="l"/>
              <a:r>
                <a:rPr lang="en-US" sz="2200" b="1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  <a:t/>
              </a:r>
              <a:br>
                <a:rPr lang="en-US" sz="2200" b="1" dirty="0">
                  <a:solidFill>
                    <a:schemeClr val="bg2"/>
                  </a:solidFill>
                  <a:latin typeface="Pigiarniq Light" pitchFamily="2" charset="0"/>
                  <a:ea typeface="Lato Light" charset="0"/>
                  <a:cs typeface="Lato Light" charset="0"/>
                </a:rPr>
              </a:br>
              <a:r>
                <a:rPr lang="en-US" sz="2200" b="1" dirty="0">
                  <a:solidFill>
                    <a:schemeClr val="bg2"/>
                  </a:solidFill>
                  <a:latin typeface="Pigiarniq Light" pitchFamily="2" charset="0"/>
                </a:rPr>
                <a:t>ᐊᕙᑎᓂᒃ  ᐸᖅᑭᔨᐅᓗᓂ </a:t>
              </a:r>
              <a:r>
                <a:rPr lang="en-US" sz="2200" b="1" dirty="0">
                  <a:solidFill>
                    <a:schemeClr val="bg2"/>
                  </a:solidFill>
                  <a:latin typeface="+mn-lt"/>
                  <a:ea typeface="Lato Light" charset="0"/>
                  <a:cs typeface="Lato Light" charset="0"/>
                </a:rPr>
                <a:t/>
              </a:r>
              <a:br>
                <a:rPr lang="en-US" sz="2200" b="1" dirty="0">
                  <a:solidFill>
                    <a:schemeClr val="bg2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US" sz="2200" b="1" dirty="0">
                  <a:solidFill>
                    <a:schemeClr val="bg2"/>
                  </a:solidFill>
                  <a:latin typeface="+mn-lt"/>
                  <a:ea typeface="Lato Light" charset="0"/>
                  <a:cs typeface="Lato Light" charset="0"/>
                </a:rPr>
                <a:t/>
              </a:r>
              <a:br>
                <a:rPr lang="en-US" sz="2200" b="1" dirty="0">
                  <a:solidFill>
                    <a:schemeClr val="bg2"/>
                  </a:solidFill>
                  <a:latin typeface="+mn-lt"/>
                  <a:ea typeface="Lato Light" charset="0"/>
                  <a:cs typeface="Lato Light" charset="0"/>
                </a:rPr>
              </a:br>
              <a:r>
                <a:rPr lang="en-CA" sz="2200" b="1" dirty="0">
                  <a:solidFill>
                    <a:schemeClr val="bg2"/>
                  </a:solidFill>
                  <a:latin typeface="Pigiarniq Light" pitchFamily="2" charset="0"/>
                </a:rPr>
                <a:t>ᐊᔪᙱᓛᖑᓇᓱᒡᓗᓂ  ᐱᓕᕆᓂᒃᑯᑦ</a:t>
              </a:r>
              <a:endParaRPr lang="en-US" sz="2200" b="1" dirty="0">
                <a:solidFill>
                  <a:schemeClr val="bg2"/>
                </a:solidFill>
                <a:latin typeface="Pigiarniq Light" pitchFamily="2" charset="0"/>
              </a:endParaRPr>
            </a:p>
          </p:txBody>
        </p:sp>
      </p:grpSp>
      <p:pic>
        <p:nvPicPr>
          <p:cNvPr id="67" name="Picture 6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1E2DAA-B2AE-0145-B793-95536FC1C2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724" y="483809"/>
            <a:ext cx="1713401" cy="1713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39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1211999"/>
            <a:ext cx="21025723" cy="1446251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481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078992" y="8011885"/>
            <a:ext cx="23225506" cy="570411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14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45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- No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05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" y="12342379"/>
            <a:ext cx="24371556" cy="137631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2650" y="12665415"/>
            <a:ext cx="14109893" cy="730250"/>
          </a:xfrm>
        </p:spPr>
        <p:txBody>
          <a:bodyPr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1373E47B-7722-46A4-B353-9FE8C3269E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5867" y="549279"/>
            <a:ext cx="21665616" cy="1157602"/>
          </a:xfrm>
        </p:spPr>
        <p:txBody>
          <a:bodyPr>
            <a:noAutofit/>
          </a:bodyPr>
          <a:lstStyle>
            <a:lvl1pPr>
              <a:defRPr sz="71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355867" y="2823656"/>
            <a:ext cx="21665616" cy="8930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1355867" y="1721150"/>
            <a:ext cx="21665616" cy="80467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5999" kern="0" spc="0" baseline="0">
                <a:solidFill>
                  <a:schemeClr val="accent1"/>
                </a:solidFill>
                <a:latin typeface="+mj-lt"/>
              </a:defRPr>
            </a:lvl1pPr>
            <a:lvl2pPr marL="914171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77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083C5E-2A83-414D-A5DD-B034047CA5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" y="12342379"/>
            <a:ext cx="24371556" cy="137631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2650" y="12665415"/>
            <a:ext cx="14109893" cy="730250"/>
          </a:xfrm>
        </p:spPr>
        <p:txBody>
          <a:bodyPr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1373E47B-7722-46A4-B353-9FE8C3269E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5867" y="549279"/>
            <a:ext cx="21665616" cy="1157602"/>
          </a:xfrm>
        </p:spPr>
        <p:txBody>
          <a:bodyPr>
            <a:noAutofit/>
          </a:bodyPr>
          <a:lstStyle>
            <a:lvl1pPr>
              <a:defRPr sz="71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1355867" y="1721150"/>
            <a:ext cx="21665616" cy="80467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5999" kern="0" spc="0" baseline="0">
                <a:solidFill>
                  <a:schemeClr val="accent1"/>
                </a:solidFill>
                <a:latin typeface="+mj-lt"/>
              </a:defRPr>
            </a:lvl1pPr>
            <a:lvl2pPr marL="914171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1339505" y="2834268"/>
            <a:ext cx="10604278" cy="1280160"/>
          </a:xfrm>
        </p:spPr>
        <p:txBody>
          <a:bodyPr anchor="ctr"/>
          <a:lstStyle>
            <a:lvl1pPr marL="0" indent="0">
              <a:buNone/>
              <a:defRPr sz="4799" b="1" baseline="0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339505" y="4126566"/>
            <a:ext cx="10604278" cy="7662672"/>
          </a:xfrm>
        </p:spPr>
        <p:txBody>
          <a:bodyPr/>
          <a:lstStyle>
            <a:lvl1pPr>
              <a:buClr>
                <a:schemeClr val="accent1"/>
              </a:buClr>
              <a:defRPr sz="4799"/>
            </a:lvl1pPr>
            <a:lvl2pPr>
              <a:buClr>
                <a:schemeClr val="accent1"/>
              </a:buClr>
              <a:defRPr sz="3999"/>
            </a:lvl2pPr>
            <a:lvl3pPr>
              <a:buClr>
                <a:schemeClr val="accent1"/>
              </a:buClr>
              <a:defRPr sz="3599"/>
            </a:lvl3pPr>
            <a:lvl4pPr>
              <a:buClr>
                <a:schemeClr val="accent1"/>
              </a:buClr>
              <a:defRPr sz="3199"/>
            </a:lvl4pPr>
            <a:lvl5pPr>
              <a:defRPr sz="2799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4"/>
          </p:nvPr>
        </p:nvSpPr>
        <p:spPr>
          <a:xfrm>
            <a:off x="12417205" y="2834588"/>
            <a:ext cx="10604278" cy="1279524"/>
          </a:xfrm>
        </p:spPr>
        <p:txBody>
          <a:bodyPr anchor="ctr"/>
          <a:lstStyle>
            <a:lvl1pPr marL="0" indent="0">
              <a:buNone/>
              <a:defRPr sz="4799" b="1" baseline="0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12417205" y="4130734"/>
            <a:ext cx="10604278" cy="7658504"/>
          </a:xfrm>
        </p:spPr>
        <p:txBody>
          <a:bodyPr/>
          <a:lstStyle>
            <a:lvl1pPr>
              <a:buClr>
                <a:schemeClr val="accent1"/>
              </a:buClr>
              <a:defRPr sz="4799"/>
            </a:lvl1pPr>
            <a:lvl2pPr>
              <a:buClr>
                <a:schemeClr val="accent1"/>
              </a:buClr>
              <a:defRPr sz="3999"/>
            </a:lvl2pPr>
            <a:lvl3pPr>
              <a:buClr>
                <a:schemeClr val="accent1"/>
              </a:buClr>
              <a:defRPr sz="3599"/>
            </a:lvl3pPr>
            <a:lvl4pPr>
              <a:buClr>
                <a:schemeClr val="accent1"/>
              </a:buClr>
              <a:defRPr sz="3199"/>
            </a:lvl4pPr>
            <a:lvl5pPr>
              <a:defRPr sz="2799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0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 userDrawn="1"/>
        </p:nvSpPr>
        <p:spPr>
          <a:xfrm>
            <a:off x="23324738" y="12627721"/>
            <a:ext cx="432000" cy="1080000"/>
          </a:xfrm>
          <a:custGeom>
            <a:avLst/>
            <a:gdLst/>
            <a:ahLst/>
            <a:cxnLst/>
            <a:rect l="l" t="t" r="r" b="b"/>
            <a:pathLst>
              <a:path w="280034" h="685800">
                <a:moveTo>
                  <a:pt x="279907" y="0"/>
                </a:moveTo>
                <a:lnTo>
                  <a:pt x="0" y="0"/>
                </a:lnTo>
                <a:lnTo>
                  <a:pt x="0" y="685800"/>
                </a:lnTo>
                <a:lnTo>
                  <a:pt x="279907" y="685800"/>
                </a:lnTo>
                <a:lnTo>
                  <a:pt x="279907" y="0"/>
                </a:lnTo>
                <a:close/>
              </a:path>
            </a:pathLst>
          </a:custGeom>
          <a:solidFill>
            <a:srgbClr val="9EA7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809C1-F10D-6C47-94B6-64F934BC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1935125"/>
            <a:ext cx="21025723" cy="1446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31A0D-BA93-0B41-BFBE-51527737D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C2D9DF-CD0C-AF4E-91D5-25887FDF55B6}"/>
              </a:ext>
            </a:extLst>
          </p:cNvPr>
          <p:cNvSpPr txBox="1"/>
          <p:nvPr userDrawn="1"/>
        </p:nvSpPr>
        <p:spPr>
          <a:xfrm>
            <a:off x="23206601" y="12675351"/>
            <a:ext cx="670549" cy="49237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0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ctr"/>
              <a:t>‹#›</a:t>
            </a:fld>
            <a:endParaRPr lang="id-ID" sz="2800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1"/>
            <a:ext cx="987551" cy="13715999"/>
          </a:xfrm>
          <a:prstGeom prst="rect">
            <a:avLst/>
          </a:prstGeom>
          <a:solidFill>
            <a:srgbClr val="C721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851635" y="10832742"/>
            <a:ext cx="4654244" cy="79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185" r:id="rId2"/>
    <p:sldLayoutId id="2147484219" r:id="rId3"/>
    <p:sldLayoutId id="2147484192" r:id="rId4"/>
    <p:sldLayoutId id="2147484229" r:id="rId5"/>
    <p:sldLayoutId id="2147484230" r:id="rId6"/>
    <p:sldLayoutId id="214748423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15" t="26565" r="975" b="34594"/>
          <a:stretch/>
        </p:blipFill>
        <p:spPr>
          <a:xfrm>
            <a:off x="6246" y="4514850"/>
            <a:ext cx="24427387" cy="91931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116683"/>
            <a:ext cx="24458060" cy="4734403"/>
            <a:chOff x="0" y="-1"/>
            <a:chExt cx="24458060" cy="391625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-1"/>
              <a:ext cx="24458060" cy="3916251"/>
              <a:chOff x="596348" y="3843129"/>
              <a:chExt cx="10998752" cy="246043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96348" y="3843129"/>
                <a:ext cx="10998752" cy="24604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96348" y="3843130"/>
                <a:ext cx="529067" cy="2460432"/>
              </a:xfrm>
              <a:prstGeom prst="rect">
                <a:avLst/>
              </a:prstGeom>
              <a:solidFill>
                <a:srgbClr val="C721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167" y="1086903"/>
              <a:ext cx="6465483" cy="143677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898250" y="71902"/>
            <a:ext cx="163771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latin typeface="Euphemia UCAS" panose="020B0503040102020104" pitchFamily="34" charset="0"/>
                <a:cs typeface="Arial" panose="020B0604020202020204" pitchFamily="34" charset="0"/>
              </a:rPr>
              <a:t>2AM-MRY-1325 </a:t>
            </a:r>
            <a:r>
              <a:rPr lang="iu-Cans-CA" sz="4800" b="1" dirty="0">
                <a:latin typeface="Euphemia UCAS" panose="020B0503040102020104" pitchFamily="34" charset="0"/>
                <a:cs typeface="Arial" panose="020B0604020202020204" pitchFamily="34" charset="0"/>
              </a:rPr>
              <a:t>ᖃᓄᐃᑦᑑᓂᖓ ᐃ ᐃᒪᕐᒧᑦ ᓚᐃᓴᓐᓯ ᓄᑖᙳᕆᐊᖅᓯᒪᔪᖅ</a:t>
            </a:r>
            <a:endParaRPr lang="en-US" sz="4800" b="1" dirty="0" smtClean="0">
              <a:latin typeface="Euphemia UCAS" panose="020B0503040102020104" pitchFamily="34" charset="0"/>
              <a:cs typeface="Arial" panose="020B0604020202020204" pitchFamily="34" charset="0"/>
            </a:endParaRPr>
          </a:p>
          <a:p>
            <a:r>
              <a:rPr lang="iu-Cans-CA" sz="4000" b="1" dirty="0" smtClean="0">
                <a:latin typeface="Euphemia UCAS" panose="020B0503040102020104" pitchFamily="34" charset="0"/>
                <a:cs typeface="Arial" panose="020B0604020202020204" pitchFamily="34" charset="0"/>
              </a:rPr>
              <a:t>ᓄᓇᕗᒻᒥ </a:t>
            </a:r>
            <a:r>
              <a:rPr lang="iu-Cans-CA" sz="4000" b="1" dirty="0">
                <a:latin typeface="Euphemia UCAS" panose="020B0503040102020104" pitchFamily="34" charset="0"/>
                <a:cs typeface="Arial" panose="020B0604020202020204" pitchFamily="34" charset="0"/>
              </a:rPr>
              <a:t>ᐃᒪᕐᒥᐅᑕᓕᕆᔨᒃᑯᑦ </a:t>
            </a:r>
            <a:r>
              <a:rPr lang="iu-Cans-CA" sz="4000" b="1" dirty="0" smtClean="0">
                <a:latin typeface="Euphemia UCAS" panose="020B0503040102020104" pitchFamily="34" charset="0"/>
                <a:cs typeface="Arial" panose="020B0604020202020204" pitchFamily="34" charset="0"/>
              </a:rPr>
              <a:t>ᑲᑎᒪᔨᖏᑦ</a:t>
            </a:r>
            <a:r>
              <a:rPr lang="en-US" sz="4000" b="1" dirty="0" smtClean="0">
                <a:latin typeface="Euphemia UCAS" panose="020B0503040102020104" pitchFamily="34" charset="0"/>
                <a:cs typeface="Arial" panose="020B0604020202020204" pitchFamily="34" charset="0"/>
              </a:rPr>
              <a:t> </a:t>
            </a:r>
            <a:r>
              <a:rPr lang="iu-Cans-CA" sz="4000" b="1" dirty="0">
                <a:latin typeface="Euphemia UCAS" panose="020B0503040102020104" pitchFamily="34" charset="0"/>
                <a:cs typeface="Arial" panose="020B0604020202020204" pitchFamily="34" charset="0"/>
              </a:rPr>
              <a:t>ᓄᓇᓕᖕᓂ </a:t>
            </a:r>
            <a:r>
              <a:rPr lang="iu-Cans-CA" sz="4000" b="1" dirty="0" smtClean="0">
                <a:latin typeface="Euphemia UCAS" panose="020B0503040102020104" pitchFamily="34" charset="0"/>
                <a:cs typeface="Arial" panose="020B0604020202020204" pitchFamily="34" charset="0"/>
              </a:rPr>
              <a:t>ᑲᑎᒪᑎᑦᑎᓂᖅ</a:t>
            </a:r>
            <a:endParaRPr lang="en-US" sz="4000" b="1" dirty="0" smtClean="0">
              <a:latin typeface="Euphemia UCAS" panose="020B0503040102020104" pitchFamily="34" charset="0"/>
              <a:cs typeface="Arial" panose="020B0604020202020204" pitchFamily="34" charset="0"/>
            </a:endParaRPr>
          </a:p>
          <a:p>
            <a:r>
              <a:rPr lang="iu-Cans-CA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phemia UCAS" panose="020B0503040102020104" pitchFamily="34" charset="0"/>
                <a:cs typeface="Arial" panose="020B0604020202020204" pitchFamily="34" charset="0"/>
              </a:rPr>
              <a:t>ᑎᓯᐱᕆ 3 ᐊᒻᒪᓗ 4, 2024</a:t>
            </a:r>
            <a:endParaRPr lang="en-US" sz="4000" b="1" dirty="0" smtClean="0">
              <a:latin typeface="Euphemia UCAS" panose="020B0503040102020104" pitchFamily="34" charset="0"/>
              <a:cs typeface="Arial" panose="020B0604020202020204" pitchFamily="34" charset="0"/>
            </a:endParaRPr>
          </a:p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2AM-MRY-1325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Type A Water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Licence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Renewal</a:t>
            </a:r>
          </a:p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NWB </a:t>
            </a:r>
            <a:r>
              <a:rPr lang="en-US" sz="4000" b="1" dirty="0" smtClean="0"/>
              <a:t>Community Meeting</a:t>
            </a:r>
          </a:p>
          <a:p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3-4, 2024</a:t>
            </a:r>
            <a:endParaRPr lang="en-US" sz="4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6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974" y="1460273"/>
            <a:ext cx="22698476" cy="12380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974" y="12481560"/>
            <a:ext cx="4140843" cy="1234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24" y="11692890"/>
            <a:ext cx="6517994" cy="19431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74283" y="3105180"/>
            <a:ext cx="13982834" cy="9376380"/>
            <a:chOff x="2974283" y="3105180"/>
            <a:chExt cx="13982834" cy="9376380"/>
          </a:xfrm>
        </p:grpSpPr>
        <p:sp>
          <p:nvSpPr>
            <p:cNvPr id="6" name="Rectangle 5"/>
            <p:cNvSpPr/>
            <p:nvPr/>
          </p:nvSpPr>
          <p:spPr>
            <a:xfrm>
              <a:off x="12024490" y="11958340"/>
              <a:ext cx="23968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800" b="1" dirty="0" err="1">
                  <a:latin typeface="Euphemia UCAS" panose="020B0503040102020104" pitchFamily="34" charset="0"/>
                </a:rPr>
                <a:t>ᐃᒃᐱᑭᑦᑐᕐᔪᐊᑦ</a:t>
              </a:r>
              <a:endParaRPr lang="en-CA" sz="2800" b="1" dirty="0">
                <a:latin typeface="Euphemia UCAS" panose="020B05030401020201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9408402">
              <a:off x="13120303" y="7840055"/>
              <a:ext cx="260199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2800" b="1" dirty="0" err="1">
                  <a:latin typeface="Euphemia UCAS" panose="020B0503040102020104" pitchFamily="34" charset="0"/>
                </a:rPr>
                <a:t>ᐃᒃᐱᑭᑦᑐᕐᔪᐊᑉ</a:t>
              </a:r>
              <a:r>
                <a:rPr lang="en-CA" sz="2800" b="1" dirty="0">
                  <a:latin typeface="Euphemia UCAS" panose="020B0503040102020104" pitchFamily="34" charset="0"/>
                </a:rPr>
                <a:t> </a:t>
              </a:r>
              <a:endParaRPr lang="en-CA" sz="2800" b="1" dirty="0" smtClean="0">
                <a:latin typeface="Euphemia UCAS" panose="020B0503040102020104" pitchFamily="34" charset="0"/>
              </a:endParaRPr>
            </a:p>
            <a:p>
              <a:pPr algn="ctr"/>
              <a:r>
                <a:rPr lang="en-CA" sz="2800" b="1" dirty="0" err="1" smtClean="0">
                  <a:latin typeface="Euphemia UCAS" panose="020B0503040102020104" pitchFamily="34" charset="0"/>
                </a:rPr>
                <a:t>ᑰᖓ</a:t>
              </a:r>
              <a:endParaRPr lang="en-CA" sz="2800" b="1" dirty="0">
                <a:latin typeface="Euphemia UCAS" panose="020B05030401020201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9498259">
              <a:off x="14544277" y="3105180"/>
              <a:ext cx="241284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2800" b="1" dirty="0" err="1" smtClean="0">
                  <a:latin typeface="Euphemia UCAS" panose="020B0503040102020104" pitchFamily="34" charset="0"/>
                </a:rPr>
                <a:t>ᐃᒃᐱᑭᑦᑐᕐᔪᐊᑉ</a:t>
              </a:r>
              <a:endParaRPr lang="en-CA" sz="2800" b="1" dirty="0" smtClean="0">
                <a:latin typeface="Euphemia UCAS" panose="020B0503040102020104" pitchFamily="34" charset="0"/>
              </a:endParaRPr>
            </a:p>
            <a:p>
              <a:pPr algn="ctr"/>
              <a:r>
                <a:rPr lang="en-CA" sz="2800" b="1" dirty="0" err="1" smtClean="0">
                  <a:latin typeface="Euphemia UCAS" panose="020B0503040102020104" pitchFamily="34" charset="0"/>
                </a:rPr>
                <a:t>ᑕᓯᖓ</a:t>
              </a:r>
              <a:endParaRPr lang="en-CA" sz="2800" b="1" dirty="0">
                <a:latin typeface="Euphemia UCAS" panose="020B05030401020201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3372613">
              <a:off x="1915660" y="4948233"/>
              <a:ext cx="26404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800" b="1" dirty="0" err="1">
                  <a:latin typeface="Euphemia UCAS" panose="020B0503040102020104" pitchFamily="34" charset="0"/>
                </a:rPr>
                <a:t>ᐃᒃᑲᕐᕈᐃᑦ</a:t>
              </a:r>
              <a:r>
                <a:rPr lang="en-CA" sz="2800" b="1" dirty="0">
                  <a:latin typeface="Euphemia UCAS" panose="020B0503040102020104" pitchFamily="34" charset="0"/>
                </a:rPr>
                <a:t> </a:t>
              </a:r>
              <a:r>
                <a:rPr lang="en-CA" sz="2800" b="1" dirty="0" err="1">
                  <a:latin typeface="Euphemia UCAS" panose="020B0503040102020104" pitchFamily="34" charset="0"/>
                </a:rPr>
                <a:t>ᑰᖓ</a:t>
              </a:r>
              <a:endParaRPr lang="en-CA" sz="2800" b="1" dirty="0">
                <a:latin typeface="Euphemia UCAS" panose="020B05030401020201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16166" y="9137920"/>
              <a:ext cx="20345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2400" b="1" dirty="0" err="1"/>
                <a:t>ᐃᒃᐱᑭᑦᑐᕐᔪᐊᑉ</a:t>
              </a:r>
              <a:r>
                <a:rPr lang="en-CA" sz="2400" b="1" dirty="0"/>
                <a:t> </a:t>
              </a:r>
              <a:endParaRPr lang="en-CA" sz="2400" b="1" dirty="0" smtClean="0"/>
            </a:p>
            <a:p>
              <a:pPr algn="ctr"/>
              <a:r>
                <a:rPr lang="en-CA" sz="2400" b="1" dirty="0" err="1" smtClean="0"/>
                <a:t>ᑲᖏᖅᖢᐊ</a:t>
              </a:r>
              <a:endParaRPr lang="en-CA" sz="24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06400" y="9569232"/>
            <a:ext cx="7223200" cy="2123658"/>
            <a:chOff x="1006400" y="9569232"/>
            <a:chExt cx="7223200" cy="2123658"/>
          </a:xfrm>
        </p:grpSpPr>
        <p:sp>
          <p:nvSpPr>
            <p:cNvPr id="13" name="TextBox 12"/>
            <p:cNvSpPr txBox="1"/>
            <p:nvPr/>
          </p:nvSpPr>
          <p:spPr>
            <a:xfrm>
              <a:off x="1892219" y="9569232"/>
              <a:ext cx="6337381" cy="2123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u-Cans-CA" sz="2200" dirty="0">
                  <a:latin typeface="Euphemia UCAS" panose="020B0503040102020104" pitchFamily="34" charset="0"/>
                </a:rPr>
                <a:t>ᓇᔪᖅᑕᐅᔪᓂᒃ/ᐃᖅᑲᓇᐃᔭᕐᕕᖕᓂᑦ ᐃᒪᕐᒧᑦ </a:t>
              </a:r>
              <a:r>
                <a:rPr lang="iu-Cans-CA" sz="2200" dirty="0" smtClean="0">
                  <a:latin typeface="Euphemia UCAS" panose="020B0503040102020104" pitchFamily="34" charset="0"/>
                </a:rPr>
                <a:t>ᖃᐅᔨᓴᕐᕕᒃ</a:t>
              </a:r>
              <a:endParaRPr lang="en-US" sz="2200" dirty="0" smtClean="0">
                <a:latin typeface="Euphemia UCAS" panose="020B0503040102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iu-Cans-CA" sz="2200" dirty="0">
                  <a:latin typeface="Euphemia UCAS" panose="020B0503040102020104" pitchFamily="34" charset="0"/>
                </a:rPr>
                <a:t>ᐳᔪᕋᖃᓗᐊᕐᔭᐃᒃᑯᑎᓄᑦ ᐃᒪᕐᒧᑦ </a:t>
              </a:r>
              <a:r>
                <a:rPr lang="iu-Cans-CA" sz="2200" dirty="0" smtClean="0">
                  <a:latin typeface="Euphemia UCAS" panose="020B0503040102020104" pitchFamily="34" charset="0"/>
                </a:rPr>
                <a:t>ᖃᐅᔨᓴᕐᕕᒃ</a:t>
              </a:r>
              <a:endParaRPr lang="en-US" sz="2200" dirty="0">
                <a:latin typeface="Euphemia UCAS" panose="020B0503040102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iu-Cans-CA" sz="2200" dirty="0">
                  <a:latin typeface="Euphemia UCAS" panose="020B0503040102020104" pitchFamily="34" charset="0"/>
                </a:rPr>
                <a:t>ᓇᔪᖅᑕᐅᔪᓂᒃ/ᐃᖅᑲᓇᐃᔭᕐᕕᖕᓂᑦ ᐃᒪᕐᒧᑦ ᖃᐅᔨᓴᕐᕖᑦ ᐊᒻᒪᓗ ᐳᔪᕋᖃᐊᕐᔭᐃᒃᑯᑎᓄᑦ ᐃᒪᕐᒧᑦ ᖃᐅᔨᓴᕐᕕᒃ</a:t>
              </a:r>
              <a:endParaRPr lang="en-CA" sz="2200" dirty="0">
                <a:latin typeface="Euphemia UCAS" panose="020B05030401020201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400" y="9810058"/>
              <a:ext cx="885820" cy="1642006"/>
            </a:xfrm>
            <a:prstGeom prst="rect">
              <a:avLst/>
            </a:prstGeom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18774" y="-16687"/>
            <a:ext cx="23358876" cy="1824297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iu-Cans-CA" sz="6600" b="1" dirty="0">
                <a:latin typeface="Euphemia UCAS" panose="020B0503040102020104" pitchFamily="34" charset="0"/>
              </a:rPr>
              <a:t>ᐊᖏᖅᑕᐅᓯᒪᔪᖅ ᐃᒪᕐᒧᑦ ᖃᐅᔨᓴᕐᕖᒃ − ᐃᒃᐱᑭᑦᑐᕐᔪᐊᓂ</a:t>
            </a:r>
            <a:r>
              <a:rPr lang="en-CA" sz="6600" b="1" dirty="0" smtClean="0"/>
              <a:t/>
            </a:r>
            <a:br>
              <a:rPr lang="en-CA" sz="6600" b="1" dirty="0" smtClean="0"/>
            </a:br>
            <a:r>
              <a:rPr lang="en-CA" sz="6600" b="1" dirty="0" smtClean="0"/>
              <a:t>Approved </a:t>
            </a:r>
            <a:r>
              <a:rPr lang="en-CA" sz="6600" b="1" dirty="0"/>
              <a:t>Water Stations - Steensby</a:t>
            </a:r>
          </a:p>
        </p:txBody>
      </p:sp>
    </p:spTree>
    <p:extLst>
      <p:ext uri="{BB962C8B-B14F-4D97-AF65-F5344CB8AC3E}">
        <p14:creationId xmlns:p14="http://schemas.microsoft.com/office/powerpoint/2010/main" val="39098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694738"/>
            <a:ext cx="21785285" cy="1446251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latin typeface="Euphemia UCAS" panose="020B0503040102020104" pitchFamily="34" charset="0"/>
              </a:rPr>
              <a:t>ᖃᐅᔨᓴᖅᑕᐅᖏᓐᓇᕐᓂᕐᒧᑦ ᐃᓃᑦ − ᐅᕙᕋᖕᓂᐊᕐᕕᖕᒥ</a:t>
            </a:r>
            <a:r>
              <a:rPr lang="en-CA" b="1" dirty="0" smtClean="0"/>
              <a:t/>
            </a:r>
            <a:br>
              <a:rPr lang="en-CA" b="1" dirty="0" smtClean="0"/>
            </a:br>
            <a:r>
              <a:rPr lang="en-CA" b="1" dirty="0" smtClean="0"/>
              <a:t>Monitoring Locations – Mine Site</a:t>
            </a:r>
            <a:endParaRPr lang="en-CA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964" y="2658250"/>
            <a:ext cx="17337798" cy="10925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68156" y="12878952"/>
            <a:ext cx="357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See larger poster</a:t>
            </a:r>
            <a:endParaRPr lang="en-CA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3762" y="8240427"/>
            <a:ext cx="5377403" cy="36040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548437" y="5468757"/>
            <a:ext cx="4914893" cy="2862322"/>
            <a:chOff x="19548437" y="5468757"/>
            <a:chExt cx="4914893" cy="2862322"/>
          </a:xfrm>
        </p:grpSpPr>
        <p:sp>
          <p:nvSpPr>
            <p:cNvPr id="5" name="Rectangle 4"/>
            <p:cNvSpPr/>
            <p:nvPr/>
          </p:nvSpPr>
          <p:spPr>
            <a:xfrm>
              <a:off x="19670709" y="5468757"/>
              <a:ext cx="479262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Aft>
                  <a:spcPts val="0"/>
                </a:spcAft>
              </a:pPr>
              <a:r>
                <a:rPr lang="iu-Cans-CA" sz="3600" b="1" dirty="0" smtClean="0">
                  <a:solidFill>
                    <a:srgbClr val="000000"/>
                  </a:solidFill>
                  <a:latin typeface="Euphemia UCAS" panose="020B0503040102020104" pitchFamily="34" charset="0"/>
                  <a:ea typeface="Calibri" panose="020F0502020204030204" pitchFamily="34" charset="0"/>
                </a:rPr>
                <a:t>ᖃᐅᔨᓴᖅᐸᓪᓕᐊᖏᓐᓇᕐᓃᑦ ᓇᓃᓐᓂᖏᑦ</a:t>
              </a:r>
              <a:endParaRPr lang="en-CA" sz="2400" dirty="0" smtClean="0">
                <a:latin typeface="Euphemia UCAS" panose="020B0503040102020104" pitchFamily="34" charset="0"/>
                <a:ea typeface="Calibri" panose="020F0502020204030204" pitchFamily="34" charset="0"/>
              </a:endParaRPr>
            </a:p>
            <a:p>
              <a:pPr lvl="1"/>
              <a:r>
                <a:rPr lang="iu-Cans-CA" sz="3600" dirty="0" smtClean="0">
                  <a:solidFill>
                    <a:srgbClr val="000000"/>
                  </a:solidFill>
                  <a:latin typeface="Euphemia UCAS" panose="020B0503040102020104" pitchFamily="34" charset="0"/>
                  <a:ea typeface="Calibri" panose="020F0502020204030204" pitchFamily="34" charset="0"/>
                </a:rPr>
                <a:t>ᐃᒪᖅ </a:t>
              </a:r>
              <a:endParaRPr lang="en-US" sz="3600" dirty="0" smtClean="0">
                <a:solidFill>
                  <a:srgbClr val="000000"/>
                </a:solidFill>
                <a:latin typeface="Euphemia UCAS" panose="020B0503040102020104" pitchFamily="34" charset="0"/>
                <a:ea typeface="Calibri" panose="020F0502020204030204" pitchFamily="34" charset="0"/>
              </a:endParaRPr>
            </a:p>
            <a:p>
              <a:pPr lvl="1"/>
              <a:r>
                <a:rPr lang="en-CA" sz="3600" dirty="0" err="1" smtClean="0">
                  <a:solidFill>
                    <a:srgbClr val="000000"/>
                  </a:solidFill>
                  <a:latin typeface="Euphemia UCAS" panose="020B0503040102020104" pitchFamily="34" charset="0"/>
                  <a:ea typeface="Calibri" panose="020F0502020204030204" pitchFamily="34" charset="0"/>
                </a:rPr>
                <a:t>ᒪᓕᒐᓕᐅᖅᑕᐅᓯᒪᔪᑦ</a:t>
              </a:r>
              <a:r>
                <a:rPr lang="en-CA" sz="3600" dirty="0" smtClean="0">
                  <a:solidFill>
                    <a:srgbClr val="000000"/>
                  </a:solidFill>
                  <a:latin typeface="Euphemia UCAS" panose="020B0503040102020104" pitchFamily="34" charset="0"/>
                  <a:ea typeface="Calibri" panose="020F0502020204030204" pitchFamily="34" charset="0"/>
                </a:rPr>
                <a:t> </a:t>
              </a:r>
            </a:p>
            <a:p>
              <a:pPr lvl="1"/>
              <a:r>
                <a:rPr lang="iu-Cans-CA" sz="3600" dirty="0" smtClean="0">
                  <a:solidFill>
                    <a:srgbClr val="000000"/>
                  </a:solidFill>
                  <a:latin typeface="Euphemia UCAS" panose="020B0503040102020104" pitchFamily="34" charset="0"/>
                  <a:ea typeface="Calibri" panose="020F0502020204030204" pitchFamily="34" charset="0"/>
                </a:rPr>
                <a:t>ᓇᓗᓇᐃᖅᓯᓂᖅ</a:t>
              </a:r>
              <a:endParaRPr lang="en-CA" sz="4000" dirty="0">
                <a:latin typeface="Euphemia UCAS" panose="020B05030401020201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48437" y="6549630"/>
              <a:ext cx="605939" cy="1729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62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Monitoring Locations – Milne Port</a:t>
            </a:r>
            <a:endParaRPr lang="en-CA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23" y="2805733"/>
            <a:ext cx="7116416" cy="10614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01965" y="12648119"/>
            <a:ext cx="357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See larger poster</a:t>
            </a:r>
            <a:endParaRPr lang="en-C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5988" y="8372949"/>
            <a:ext cx="5377403" cy="36040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20597" y="24955"/>
            <a:ext cx="22291589" cy="1446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u-Cans-CA" sz="6600" b="1" dirty="0">
                <a:latin typeface="Euphemia UCAS" panose="020B0503040102020104" pitchFamily="34" charset="0"/>
              </a:rPr>
              <a:t>ᖃᐅᔨᓴᐃᖅᑕᐅᖏᓐᓇᕐᓂᕐᒧᑦ ᐃᓃᑦ − ᕿᙳᐊᓂ ᑐᓚᑦᑕᕐᕕᒃ</a:t>
            </a:r>
            <a:endParaRPr lang="en-CA" sz="6600" b="1" dirty="0">
              <a:latin typeface="Euphemia UCAS" panose="020B05030401020201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844518" y="5619070"/>
            <a:ext cx="4914893" cy="2862322"/>
            <a:chOff x="19548437" y="5468757"/>
            <a:chExt cx="4914893" cy="2862322"/>
          </a:xfrm>
        </p:grpSpPr>
        <p:sp>
          <p:nvSpPr>
            <p:cNvPr id="8" name="Rectangle 7"/>
            <p:cNvSpPr/>
            <p:nvPr/>
          </p:nvSpPr>
          <p:spPr>
            <a:xfrm>
              <a:off x="19670709" y="5468757"/>
              <a:ext cx="479262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Aft>
                  <a:spcPts val="0"/>
                </a:spcAft>
              </a:pPr>
              <a:r>
                <a:rPr lang="iu-Cans-CA" sz="3600" b="1" dirty="0" smtClean="0">
                  <a:solidFill>
                    <a:srgbClr val="000000"/>
                  </a:solidFill>
                  <a:latin typeface="Euphemia UCAS" panose="020B0503040102020104" pitchFamily="34" charset="0"/>
                  <a:ea typeface="Calibri" panose="020F0502020204030204" pitchFamily="34" charset="0"/>
                </a:rPr>
                <a:t>ᖃᐅᔨᓴᖅᐸᓪᓕᐊᖏᓐᓇᕐᓃᑦ ᓇᓃᓐᓂᖏᑦ</a:t>
              </a:r>
              <a:endParaRPr lang="en-CA" sz="2400" dirty="0" smtClean="0">
                <a:latin typeface="Euphemia UCAS" panose="020B0503040102020104" pitchFamily="34" charset="0"/>
                <a:ea typeface="Calibri" panose="020F0502020204030204" pitchFamily="34" charset="0"/>
              </a:endParaRPr>
            </a:p>
            <a:p>
              <a:pPr lvl="1"/>
              <a:r>
                <a:rPr lang="iu-Cans-CA" sz="3600" dirty="0" smtClean="0">
                  <a:solidFill>
                    <a:srgbClr val="000000"/>
                  </a:solidFill>
                  <a:latin typeface="Euphemia UCAS" panose="020B0503040102020104" pitchFamily="34" charset="0"/>
                  <a:ea typeface="Calibri" panose="020F0502020204030204" pitchFamily="34" charset="0"/>
                </a:rPr>
                <a:t>ᐃᒪᖅ </a:t>
              </a:r>
              <a:endParaRPr lang="en-US" sz="3600" dirty="0" smtClean="0">
                <a:solidFill>
                  <a:srgbClr val="000000"/>
                </a:solidFill>
                <a:latin typeface="Euphemia UCAS" panose="020B0503040102020104" pitchFamily="34" charset="0"/>
                <a:ea typeface="Calibri" panose="020F0502020204030204" pitchFamily="34" charset="0"/>
              </a:endParaRPr>
            </a:p>
            <a:p>
              <a:pPr lvl="1"/>
              <a:r>
                <a:rPr lang="en-CA" sz="3600" dirty="0" err="1" smtClean="0">
                  <a:solidFill>
                    <a:srgbClr val="000000"/>
                  </a:solidFill>
                  <a:latin typeface="Euphemia UCAS" panose="020B0503040102020104" pitchFamily="34" charset="0"/>
                  <a:ea typeface="Calibri" panose="020F0502020204030204" pitchFamily="34" charset="0"/>
                </a:rPr>
                <a:t>ᒪᓕᒐᓕᐅᖅᑕᐅᓯᒪᔪᑦ</a:t>
              </a:r>
              <a:r>
                <a:rPr lang="en-CA" sz="3600" dirty="0" smtClean="0">
                  <a:solidFill>
                    <a:srgbClr val="000000"/>
                  </a:solidFill>
                  <a:latin typeface="Euphemia UCAS" panose="020B0503040102020104" pitchFamily="34" charset="0"/>
                  <a:ea typeface="Calibri" panose="020F0502020204030204" pitchFamily="34" charset="0"/>
                </a:rPr>
                <a:t> </a:t>
              </a:r>
            </a:p>
            <a:p>
              <a:pPr lvl="1"/>
              <a:r>
                <a:rPr lang="iu-Cans-CA" sz="3600" dirty="0" smtClean="0">
                  <a:solidFill>
                    <a:srgbClr val="000000"/>
                  </a:solidFill>
                  <a:latin typeface="Euphemia UCAS" panose="020B0503040102020104" pitchFamily="34" charset="0"/>
                  <a:ea typeface="Calibri" panose="020F0502020204030204" pitchFamily="34" charset="0"/>
                </a:rPr>
                <a:t>ᓇᓗᓇᐃᖅᓯᓂᖅ</a:t>
              </a:r>
              <a:endParaRPr lang="en-CA" sz="4000" dirty="0">
                <a:latin typeface="Euphemia UCAS" panose="020B05030401020201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48437" y="6549630"/>
              <a:ext cx="605939" cy="1729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7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158191"/>
            <a:ext cx="22248748" cy="1446251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latin typeface="Euphemia UCAS" panose="020B0503040102020104" pitchFamily="34" charset="0"/>
              </a:rPr>
              <a:t>ᐃᒪᕐᒧᑦ ᓚᐃᓴᓐᓯᓄᒃ ᖃᐅᔨᓴᐃᓐᓇᕐᓂᕐᒧᑦ ᐱᓕᕆᖃᑎᒌᑦ</a:t>
            </a:r>
            <a:endParaRPr lang="en-CA" b="1" dirty="0">
              <a:latin typeface="Euphemia UCAS" panose="020B05030401020201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2521" y="2870228"/>
            <a:ext cx="115008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u-Cans-CA" sz="6000" dirty="0">
                <a:latin typeface="Euphemia UCAS" panose="020B0503040102020104" pitchFamily="34" charset="0"/>
              </a:rPr>
              <a:t>ᐊᕙᑎᓕᕆᔨᒃᑯᑦ ᐱᓕᕆᖃᑎᒌᖏᑦ</a:t>
            </a:r>
            <a:endParaRPr lang="en-CA" sz="6000" dirty="0">
              <a:latin typeface="Euphemia UCAS" panose="020B05030401020201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u-Cans-CA" sz="4000" dirty="0">
                <a:latin typeface="Euphemia UCAS" panose="020B0503040102020104" pitchFamily="34" charset="0"/>
              </a:rPr>
              <a:t>7 ᐃᓄᐃᑦ ᖃᕆᓴᐅᔭᓕᕆᔩᑦ ᐊᒻᒪᓗ ᖃᐅᔨᒪᔨᑦᑕᖏᑦ</a:t>
            </a:r>
            <a:endParaRPr lang="en-CA" sz="3600" dirty="0">
              <a:latin typeface="Euphemia UCAS" panose="020B05030401020201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u-Cans-CA" sz="4000" dirty="0">
                <a:latin typeface="Euphemia UCAS" panose="020B0503040102020104" pitchFamily="34" charset="0"/>
              </a:rPr>
              <a:t>4 ᕿᑭᖅᑕᓂ ᐃᓄᐃᑦ ᑲᑐᔾᔨᖃᑎᒌᒃᑯᓐᓂᒃ ᐊᕙᑎᓕᕆᔨᓂᕐᒧᑦ ᖃᐅᔨᓴᕐᑏᑦ</a:t>
            </a:r>
            <a:endParaRPr lang="en-CA" sz="19900" dirty="0">
              <a:latin typeface="Euphemia UCAS" panose="020B05030401020201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" b="5010"/>
          <a:stretch/>
        </p:blipFill>
        <p:spPr>
          <a:xfrm>
            <a:off x="1675964" y="5863134"/>
            <a:ext cx="10214010" cy="7075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5398" r="9165"/>
          <a:stretch/>
        </p:blipFill>
        <p:spPr>
          <a:xfrm>
            <a:off x="12347712" y="5890216"/>
            <a:ext cx="10870097" cy="7048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75964" y="1273760"/>
            <a:ext cx="21025723" cy="1446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b="1" smtClean="0"/>
              <a:t>Water Licence Monitoring Team</a:t>
            </a:r>
            <a:endParaRPr lang="en-CA" b="1" dirty="0"/>
          </a:p>
        </p:txBody>
      </p:sp>
      <p:sp>
        <p:nvSpPr>
          <p:cNvPr id="9" name="Rectangle 8"/>
          <p:cNvSpPr/>
          <p:nvPr/>
        </p:nvSpPr>
        <p:spPr>
          <a:xfrm>
            <a:off x="12800338" y="2720011"/>
            <a:ext cx="100734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6000" dirty="0" smtClean="0"/>
              <a:t>Site Environment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4800" dirty="0" smtClean="0"/>
              <a:t>7 </a:t>
            </a:r>
            <a:r>
              <a:rPr lang="en-CA" sz="4800" dirty="0"/>
              <a:t>Inuit technician and specialists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4800" dirty="0" smtClean="0"/>
              <a:t>4 </a:t>
            </a:r>
            <a:r>
              <a:rPr lang="en-CA" sz="4800" dirty="0"/>
              <a:t>QIA environmental </a:t>
            </a:r>
            <a:r>
              <a:rPr lang="en-CA" sz="4800" dirty="0" smtClean="0"/>
              <a:t>monitors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18128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u-Cans-CA" b="1" dirty="0">
                <a:latin typeface="Euphemia UCAS" panose="020B0503040102020104" pitchFamily="34" charset="0"/>
              </a:rPr>
              <a:t>ᐃᒪᑦᑎᑕᕙᖕᒥᒃ ᖃᐅᔨᓴᐃᓐᓇᕐᓂᕐᒧᑦ ᐱᓕᕆᐊᖅ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Freshwater Monitoring Programs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3501" y="3376795"/>
            <a:ext cx="10975324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iu-Cans-CA" sz="4000" dirty="0" smtClean="0">
                <a:latin typeface="Euphemia UCAS" panose="020B0503040102020104" pitchFamily="34" charset="0"/>
                <a:ea typeface="ＭＳ Ｐゴシック" pitchFamily="-108" charset="-128"/>
              </a:rPr>
              <a:t>ᐃᒪᕐᒧᑦ </a:t>
            </a:r>
            <a:r>
              <a:rPr lang="iu-Cans-CA" sz="4000" dirty="0">
                <a:latin typeface="Euphemia UCAS" panose="020B0503040102020104" pitchFamily="34" charset="0"/>
                <a:ea typeface="ＭＳ Ｐゴシック" pitchFamily="-108" charset="-128"/>
              </a:rPr>
              <a:t>ᐊᒃᑐᐃᓂᕐᓄᑦ ᖃᐅᔨᓴᖅᐸᓪᓕᐊᖏᓐᓇᕐᓂᕐᒧᑦ ᐱᓕᕆᐊᑦ</a:t>
            </a:r>
          </a:p>
          <a:p>
            <a:pPr marL="1200150" lvl="2" indent="-285750" defTabSz="45720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iu-Cans-CA" sz="4000" dirty="0" smtClean="0">
                <a:latin typeface="Euphemia UCAS" panose="020B0503040102020104" pitchFamily="34" charset="0"/>
                <a:ea typeface="ＭＳ Ｐゴシック" pitchFamily="-108" charset="-128"/>
              </a:rPr>
              <a:t>ᖃᐅᔨᓴᕈᓄᑦ </a:t>
            </a:r>
            <a:r>
              <a:rPr lang="iu-Cans-CA" sz="4000" dirty="0">
                <a:latin typeface="Euphemia UCAS" panose="020B0503040102020104" pitchFamily="34" charset="0"/>
                <a:ea typeface="ＭＳ Ｐゴシック" pitchFamily="-108" charset="-128"/>
              </a:rPr>
              <a:t>ᑐᓴᐅᒪᖃᑦᑕᐅᑎᔾᔪᑎᓄᑦ ᐱᓕᕆᐊᖅ</a:t>
            </a:r>
          </a:p>
          <a:p>
            <a:pPr marL="1200150" lvl="2" indent="-285750" defTabSz="45720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iu-Cans-CA" sz="4000" dirty="0" smtClean="0">
                <a:latin typeface="Euphemia UCAS" panose="020B0503040102020104" pitchFamily="34" charset="0"/>
                <a:ea typeface="ＭＳ Ｐゴシック" pitchFamily="-108" charset="-128"/>
              </a:rPr>
              <a:t>ᐊᕙᑎᒧᑦ </a:t>
            </a:r>
            <a:r>
              <a:rPr lang="iu-Cans-CA" sz="4000" dirty="0">
                <a:latin typeface="Euphemia UCAS" panose="020B0503040102020104" pitchFamily="34" charset="0"/>
                <a:ea typeface="ＭＳ Ｐゴシック" pitchFamily="-108" charset="-128"/>
              </a:rPr>
              <a:t>ᐊᒃᑐᐃᔾᔪᑎᓄᑦ ᖃᐅᔨᓴᐃᓐᓇᕐᓂᖅ</a:t>
            </a:r>
          </a:p>
          <a:p>
            <a:pPr marL="1200150" lvl="2" indent="-285750" defTabSz="45720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iu-Cans-CA" sz="4000" dirty="0" smtClean="0">
                <a:latin typeface="Euphemia UCAS" panose="020B0503040102020104" pitchFamily="34" charset="0"/>
                <a:ea typeface="ＭＳ Ｐゴシック" pitchFamily="-108" charset="-128"/>
              </a:rPr>
              <a:t>ᑐᔪᐃᕝᕕᐅᕙᓪᓕᐊᖏᓇᕈᑎᓄᑦ </a:t>
            </a:r>
            <a:r>
              <a:rPr lang="iu-Cans-CA" sz="4000" dirty="0">
                <a:latin typeface="Euphemia UCAS" panose="020B0503040102020104" pitchFamily="34" charset="0"/>
                <a:ea typeface="ＭＳ Ｐゴシック" pitchFamily="-108" charset="-128"/>
              </a:rPr>
              <a:t>ᐊᕙᑎᒥᒃ ᖃᐅᔨᓴᐃᓐᓇᕐᓂᕐᒧᑦ ᐱᓕᕆᐊᖅ</a:t>
            </a:r>
          </a:p>
          <a:p>
            <a:pPr marL="1200150" lvl="2" indent="-285750" defTabSz="45720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iu-Cans-CA" sz="4000" dirty="0" smtClean="0">
                <a:latin typeface="Euphemia UCAS" panose="020B0503040102020104" pitchFamily="34" charset="0"/>
                <a:ea typeface="ＭＳ Ｐゴシック" pitchFamily="-108" charset="-128"/>
              </a:rPr>
              <a:t>ᑕᓯᐅᑉ </a:t>
            </a:r>
            <a:r>
              <a:rPr lang="iu-Cans-CA" sz="4000" dirty="0">
                <a:latin typeface="Euphemia UCAS" panose="020B0503040102020104" pitchFamily="34" charset="0"/>
                <a:ea typeface="ＭＳ Ｐゴシック" pitchFamily="-108" charset="-128"/>
              </a:rPr>
              <a:t>ᐃᖅᑲᖏᓐᓂᒃ ᖃᐅᔨᓴᐃᓐᓇᕐᓂᕐᒧᑦ ᐱᓕᕆᐊᖅ</a:t>
            </a:r>
          </a:p>
          <a:p>
            <a:pPr marL="1200150" lvl="2" indent="-285750" defTabSz="45720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iu-Cans-CA" sz="4000" dirty="0" smtClean="0">
                <a:latin typeface="Euphemia UCAS" panose="020B0503040102020104" pitchFamily="34" charset="0"/>
                <a:ea typeface="ＭＳ Ｐゴシック" pitchFamily="-108" charset="-128"/>
              </a:rPr>
              <a:t>ᐳᔪᕋᕐᓂᒃ </a:t>
            </a:r>
            <a:r>
              <a:rPr lang="iu-Cans-CA" sz="4000" dirty="0">
                <a:latin typeface="Euphemia UCAS" panose="020B0503040102020104" pitchFamily="34" charset="0"/>
                <a:ea typeface="ＭＳ Ｐゴシック" pitchFamily="-108" charset="-128"/>
              </a:rPr>
              <a:t>ᖃᐅᔨᓴᐃᓐᓇᕐᓃᑦ ᐱᓕᕆᐊᖅ</a:t>
            </a:r>
          </a:p>
          <a:p>
            <a:pPr marL="742950" lvl="1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iu-Cans-CA" sz="4000" dirty="0" smtClean="0">
                <a:latin typeface="Euphemia UCAS" panose="020B0503040102020104" pitchFamily="34" charset="0"/>
                <a:ea typeface="ＭＳ Ｐゴシック" pitchFamily="-108" charset="-128"/>
              </a:rPr>
              <a:t>ᐃᓚᐅᖅᑐᒐᕐᓂᒃ </a:t>
            </a:r>
            <a:r>
              <a:rPr lang="iu-Cans-CA" sz="4000" dirty="0">
                <a:latin typeface="Euphemia UCAS" panose="020B0503040102020104" pitchFamily="34" charset="0"/>
                <a:ea typeface="ＭＳ Ｐゴシック" pitchFamily="-108" charset="-128"/>
              </a:rPr>
              <a:t>ᖃᐅᔨᓴᐃᓐᓇᕐᓃᑦ</a:t>
            </a:r>
          </a:p>
          <a:p>
            <a:pPr marL="742950" lvl="1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iu-Cans-CA" sz="4000" dirty="0" smtClean="0">
                <a:latin typeface="Euphemia UCAS" panose="020B0503040102020104" pitchFamily="34" charset="0"/>
                <a:ea typeface="ＭＳ Ｐゴシック" pitchFamily="-108" charset="-128"/>
              </a:rPr>
              <a:t>ᓄᓇᐅᑉ </a:t>
            </a:r>
            <a:r>
              <a:rPr lang="iu-Cans-CA" sz="4000" dirty="0">
                <a:latin typeface="Euphemia UCAS" panose="020B0503040102020104" pitchFamily="34" charset="0"/>
                <a:ea typeface="ＭＳ Ｐゴシック" pitchFamily="-108" charset="-128"/>
              </a:rPr>
              <a:t>ᐃᒪᖓᓂᒃ ᖃᐅᔨᓴᐃᓐᓇᕐᓃᑦ</a:t>
            </a:r>
          </a:p>
          <a:p>
            <a:pPr marL="742950" lvl="1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iu-Cans-CA" sz="4000" dirty="0" smtClean="0">
                <a:latin typeface="Euphemia UCAS" panose="020B0503040102020104" pitchFamily="34" charset="0"/>
                <a:ea typeface="ＭＳ Ｐゴシック" pitchFamily="-108" charset="-128"/>
              </a:rPr>
              <a:t>ᐅᓯᑲᖅᑕᖅᑏᑦ </a:t>
            </a:r>
            <a:r>
              <a:rPr lang="iu-Cans-CA" sz="4000" dirty="0">
                <a:latin typeface="Euphemia UCAS" panose="020B0503040102020104" pitchFamily="34" charset="0"/>
                <a:ea typeface="ＭＳ Ｐゴシック" pitchFamily="-108" charset="-128"/>
              </a:rPr>
              <a:t>ᐊᖅᑯᑖᓂ ᖃᐅᔨᓴᖅᐸᓪᓕᐊᖏᓐᓇᕐᓂᕐᒧᑦ ᐱᓕᕆᐊᖅ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50644" y="3688906"/>
            <a:ext cx="11649641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4000" dirty="0">
                <a:ea typeface="ＭＳ Ｐゴシック" pitchFamily="-108" charset="-128"/>
              </a:rPr>
              <a:t>Aquatic Effects Monitoring Program (AEMP)</a:t>
            </a:r>
          </a:p>
          <a:p>
            <a:pPr marL="1200150" lvl="2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3600" dirty="0">
                <a:ea typeface="ＭＳ Ｐゴシック" pitchFamily="-108" charset="-128"/>
              </a:rPr>
              <a:t>Surveillance Network Program (SNP)</a:t>
            </a:r>
          </a:p>
          <a:p>
            <a:pPr marL="1200150" lvl="2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3600" dirty="0">
                <a:ea typeface="ＭＳ Ｐゴシック" pitchFamily="-108" charset="-128"/>
              </a:rPr>
              <a:t>Environmental Effects Monitoring (EEM)</a:t>
            </a:r>
          </a:p>
          <a:p>
            <a:pPr marL="1200150" lvl="2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3600" dirty="0">
                <a:ea typeface="ＭＳ Ｐゴシック" pitchFamily="-108" charset="-128"/>
              </a:rPr>
              <a:t>Core Receiving Environment Monitoring Program (CREMP)</a:t>
            </a:r>
          </a:p>
          <a:p>
            <a:pPr marL="1200150" lvl="2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3600" dirty="0">
                <a:ea typeface="ＭＳ Ｐゴシック" pitchFamily="-108" charset="-128"/>
              </a:rPr>
              <a:t>Lake Sedimentation Monitoring Program</a:t>
            </a:r>
          </a:p>
          <a:p>
            <a:pPr marL="1200150" lvl="2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3600" dirty="0" err="1">
                <a:ea typeface="ＭＳ Ｐゴシック" pitchFamily="-108" charset="-128"/>
              </a:rPr>
              <a:t>Dustfall</a:t>
            </a:r>
            <a:r>
              <a:rPr lang="en-US" sz="3600" dirty="0">
                <a:ea typeface="ＭＳ Ｐゴシック" pitchFamily="-108" charset="-128"/>
              </a:rPr>
              <a:t> Monitoring Program</a:t>
            </a:r>
            <a:endParaRPr lang="en-US" sz="4000" dirty="0">
              <a:ea typeface="ＭＳ Ｐゴシック" pitchFamily="-108" charset="-128"/>
            </a:endParaRPr>
          </a:p>
          <a:p>
            <a:pPr marL="742950" lvl="1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4000" dirty="0">
                <a:ea typeface="ＭＳ Ｐゴシック" pitchFamily="-108" charset="-128"/>
              </a:rPr>
              <a:t>Hydrometric Monitoring</a:t>
            </a:r>
          </a:p>
          <a:p>
            <a:pPr marL="742950" lvl="1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4000" dirty="0">
                <a:ea typeface="ＭＳ Ｐゴシック" pitchFamily="-108" charset="-128"/>
              </a:rPr>
              <a:t>Groundwater Monitoring</a:t>
            </a:r>
          </a:p>
          <a:p>
            <a:pPr marL="742950" lvl="1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4000" dirty="0">
                <a:ea typeface="ＭＳ Ｐゴシック" pitchFamily="-108" charset="-128"/>
              </a:rPr>
              <a:t>Tote Road Monitoring Program (TRMP)</a:t>
            </a:r>
          </a:p>
        </p:txBody>
      </p:sp>
    </p:spTree>
    <p:extLst>
      <p:ext uri="{BB962C8B-B14F-4D97-AF65-F5344CB8AC3E}">
        <p14:creationId xmlns:p14="http://schemas.microsoft.com/office/powerpoint/2010/main" val="36402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 txBox="1">
            <a:spLocks/>
          </p:cNvSpPr>
          <p:nvPr/>
        </p:nvSpPr>
        <p:spPr>
          <a:xfrm>
            <a:off x="1177875" y="8111652"/>
            <a:ext cx="13665103" cy="3103025"/>
          </a:xfrm>
          <a:prstGeom prst="rect">
            <a:avLst/>
          </a:prstGeom>
        </p:spPr>
        <p:txBody>
          <a:bodyPr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Monitoring freshwater lakes and streams in the receiving environment</a:t>
            </a:r>
            <a:endParaRPr lang="en-CA" sz="4000" dirty="0" smtClean="0"/>
          </a:p>
          <a:p>
            <a:pPr marL="742950" lvl="1" indent="-285750"/>
            <a:r>
              <a:rPr lang="en-CA" dirty="0" smtClean="0"/>
              <a:t>Water samples</a:t>
            </a:r>
          </a:p>
          <a:p>
            <a:pPr marL="742950" lvl="1" indent="-285750"/>
            <a:r>
              <a:rPr lang="en-CA" dirty="0" smtClean="0"/>
              <a:t>Studies on sediment, benthic invertebrates and fish </a:t>
            </a:r>
          </a:p>
          <a:p>
            <a:pPr marL="285750" indent="-285750"/>
            <a:r>
              <a:rPr lang="en-US" sz="4000" dirty="0" smtClean="0"/>
              <a:t>Data is compared geographically, temporally, and against benchmarks</a:t>
            </a:r>
          </a:p>
          <a:p>
            <a:pPr marL="285750" indent="-285750"/>
            <a:r>
              <a:rPr lang="en-US" sz="4000" dirty="0" smtClean="0"/>
              <a:t>Methods: water sampling, electrofishing, gill nets, sediment traps</a:t>
            </a:r>
            <a:endParaRPr lang="en-CA" sz="2800" dirty="0" smtClean="0"/>
          </a:p>
          <a:p>
            <a:pPr marL="285750" indent="-285750"/>
            <a:endParaRPr lang="en-CA" sz="2800" dirty="0" smtClean="0"/>
          </a:p>
          <a:p>
            <a:pPr marL="285750" indent="-285750"/>
            <a:endParaRPr lang="en-CA" sz="2800" dirty="0" smtClean="0"/>
          </a:p>
          <a:p>
            <a:pPr marL="0" indent="0">
              <a:buNone/>
            </a:pPr>
            <a:endParaRPr lang="en-CA" sz="6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72" y="669151"/>
            <a:ext cx="25653304" cy="1446251"/>
          </a:xfrm>
        </p:spPr>
        <p:txBody>
          <a:bodyPr>
            <a:normAutofit fontScale="90000"/>
          </a:bodyPr>
          <a:lstStyle/>
          <a:p>
            <a:r>
              <a:rPr lang="iu-Cans-CA" sz="7300" b="1" dirty="0">
                <a:latin typeface="Euphemia UCAS" panose="020B0503040102020104" pitchFamily="34" charset="0"/>
              </a:rPr>
              <a:t>ᐃᒪᕐᒧᑦ ᐊᒃᑐᐃᓂᕐᓄᑦ ᖃᐅᔨᓴᖅᐸᓪᓕᐊᖏᓐᓇᕐᓂᕐᒧᑦ </a:t>
            </a:r>
            <a:r>
              <a:rPr lang="iu-Cans-CA" sz="7300" b="1" dirty="0" smtClean="0">
                <a:latin typeface="Euphemia UCAS" panose="020B0503040102020104" pitchFamily="34" charset="0"/>
              </a:rPr>
              <a:t>ᐱᓕᕆᐊᖅ</a:t>
            </a:r>
            <a:r>
              <a:rPr lang="en-US" sz="7300" b="1" dirty="0" smtClean="0">
                <a:latin typeface="Euphemia UCAS" panose="020B0503040102020104" pitchFamily="34" charset="0"/>
              </a:rPr>
              <a:t/>
            </a:r>
            <a:br>
              <a:rPr lang="en-US" sz="7300" b="1" dirty="0" smtClean="0">
                <a:latin typeface="Euphemia UCAS" panose="020B0503040102020104" pitchFamily="34" charset="0"/>
              </a:rPr>
            </a:br>
            <a:r>
              <a:rPr lang="en-US" b="1" dirty="0" smtClean="0"/>
              <a:t>Aquatic </a:t>
            </a:r>
            <a:r>
              <a:rPr lang="en-US" b="1" dirty="0"/>
              <a:t>Effects Monitoring Program (AEMP)</a:t>
            </a:r>
            <a:endParaRPr lang="en-CA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1284132" y="2614744"/>
            <a:ext cx="16477775" cy="4960306"/>
          </a:xfrm>
          <a:prstGeom prst="rect">
            <a:avLst/>
          </a:prstGeom>
        </p:spPr>
        <p:txBody>
          <a:bodyPr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iu-Cans-CA" sz="4000" dirty="0">
                <a:latin typeface="Euphemia UCAS" panose="020B0503040102020104" pitchFamily="34" charset="0"/>
              </a:rPr>
              <a:t>ᖃᐅᔨᓴᖅᐸᓪᓕᐊᖏᓐᓇᕐᓂᖅ ᐃᒪᑦᑎᐊᕙᖕᓂᒃ ᑕᓯᕐᓂᒃ ᑰᖕᓂᓪᓗ ᐊᕙᑎᒧᐊᖅᐸᓪᓕᐊᔪᑦ</a:t>
            </a:r>
            <a:endParaRPr lang="en-CA" sz="4000" dirty="0">
              <a:latin typeface="Euphemia UCAS" panose="020B0503040102020104" pitchFamily="34" charset="0"/>
            </a:endParaRPr>
          </a:p>
          <a:p>
            <a:pPr lvl="1"/>
            <a:r>
              <a:rPr lang="iu-Cans-CA" dirty="0">
                <a:latin typeface="Euphemia UCAS" panose="020B0503040102020104" pitchFamily="34" charset="0"/>
              </a:rPr>
              <a:t>ᐃᒪᕐᓄᑦ ᖃᐅᔨᓴᕐᓃᑦ</a:t>
            </a:r>
            <a:endParaRPr lang="en-CA" dirty="0">
              <a:latin typeface="Euphemia UCAS" panose="020B0503040102020104" pitchFamily="34" charset="0"/>
            </a:endParaRPr>
          </a:p>
          <a:p>
            <a:pPr lvl="1"/>
            <a:r>
              <a:rPr lang="iu-Cans-CA" dirty="0">
                <a:latin typeface="Euphemia UCAS" panose="020B0503040102020104" pitchFamily="34" charset="0"/>
              </a:rPr>
              <a:t>ᖃᐅᔨᓴᕐᓃᑦ ᐃᖅᑲᕐᓂᒃ, ᕿᒥᕐᓗᖃᖏᑦᑐᑦ ᐆᒪᔪᑦ ᐊᒻᒪᓗ ᐃᖃᓗᐃᑦ</a:t>
            </a:r>
            <a:endParaRPr lang="en-CA" dirty="0">
              <a:latin typeface="Euphemia UCAS" panose="020B0503040102020104" pitchFamily="34" charset="0"/>
            </a:endParaRPr>
          </a:p>
          <a:p>
            <a:pPr lvl="0"/>
            <a:r>
              <a:rPr lang="iu-Cans-CA" sz="4000" dirty="0">
                <a:latin typeface="Euphemia UCAS" panose="020B0503040102020104" pitchFamily="34" charset="0"/>
              </a:rPr>
              <a:t>ᑎᑎᕋᕆᐊᕐᖓᓯᒪᔪᑦ ᒥᒃᓴᐅᓴᒃᑕᐅᓯᒪᔪᑦ ᓄᓇᑎᒍᑦ, ᐊᑐᓚᐅᑲᒃᑐᓂᒃ, ᐊᒻᒪᓗ ᐆᒃᑐᕋᐅᑎᒃᑯᑦ</a:t>
            </a:r>
            <a:endParaRPr lang="en-CA" sz="4000" dirty="0">
              <a:latin typeface="Euphemia UCAS" panose="020B0503040102020104" pitchFamily="34" charset="0"/>
            </a:endParaRPr>
          </a:p>
          <a:p>
            <a:r>
              <a:rPr lang="iu-Cans-CA" sz="4000" dirty="0">
                <a:latin typeface="Euphemia UCAS" panose="020B0503040102020104" pitchFamily="34" charset="0"/>
              </a:rPr>
              <a:t>ᐊᖅᑐᑕᐅᕙᒃᑐᑦ: ᐃᒪᕐᒧᑦ ᖃᐅᔨᓴᕐᓃᑦ, ᐅᐊᔭᓄᑦ ᐃᖃᓗᒐᓱᖕᓃᑦ, ᒪᑦᑎᑕᐅᑏᑦ, ᐃᖅᑲᕐᓂᒃ ᑲᑎᖅᓱᐃᔾᔪᑏᑦ</a:t>
            </a:r>
            <a:endParaRPr lang="en-CA" sz="4000" dirty="0" smtClean="0">
              <a:latin typeface="Euphemia UCAS" panose="020B0503040102020104" pitchFamily="34" charset="0"/>
            </a:endParaRPr>
          </a:p>
          <a:p>
            <a:pPr marL="285750" indent="-285750"/>
            <a:endParaRPr lang="en-CA" sz="4000" dirty="0" smtClean="0">
              <a:latin typeface="Euphemia UCAS" panose="020B0503040102020104" pitchFamily="34" charset="0"/>
            </a:endParaRPr>
          </a:p>
          <a:p>
            <a:pPr marL="285750" indent="-285750"/>
            <a:endParaRPr lang="en-CA" sz="4000" dirty="0">
              <a:latin typeface="Euphemia UCAS" panose="020B05030401020201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2" r="27485"/>
          <a:stretch/>
        </p:blipFill>
        <p:spPr>
          <a:xfrm>
            <a:off x="17430046" y="2614744"/>
            <a:ext cx="6150105" cy="516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082" t="19399"/>
          <a:stretch/>
        </p:blipFill>
        <p:spPr>
          <a:xfrm>
            <a:off x="15043276" y="8111652"/>
            <a:ext cx="9106905" cy="51646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11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10" y="350728"/>
            <a:ext cx="21025723" cy="3234782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latin typeface="Euphemia UCAS" panose="020B0503040102020104" pitchFamily="34" charset="0"/>
              </a:rPr>
              <a:t>ᐃᒪᕐᒧᑦ</a:t>
            </a:r>
            <a:r>
              <a:rPr lang="en-GB" b="1" dirty="0">
                <a:latin typeface="Euphemia UCAS" panose="020B0503040102020104" pitchFamily="34" charset="0"/>
              </a:rPr>
              <a:t> </a:t>
            </a:r>
            <a:r>
              <a:rPr lang="en-GB" b="1" dirty="0" err="1">
                <a:latin typeface="Euphemia UCAS" panose="020B0503040102020104" pitchFamily="34" charset="0"/>
              </a:rPr>
              <a:t>ᐊᒃᑐᐃᓂᕐᓄᑦ</a:t>
            </a:r>
            <a:r>
              <a:rPr lang="en-GB" b="1" dirty="0">
                <a:latin typeface="Euphemia UCAS" panose="020B0503040102020104" pitchFamily="34" charset="0"/>
              </a:rPr>
              <a:t> </a:t>
            </a:r>
            <a:r>
              <a:rPr lang="en-GB" b="1" dirty="0" err="1">
                <a:latin typeface="Euphemia UCAS" panose="020B0503040102020104" pitchFamily="34" charset="0"/>
              </a:rPr>
              <a:t>ᖃᐅᔨᓴᖅᐸᓪᓕᐊᖏᓐᓇᕐᓂᕐᒧᑦ</a:t>
            </a:r>
            <a:r>
              <a:rPr lang="en-GB" b="1" dirty="0">
                <a:latin typeface="Euphemia UCAS" panose="020B0503040102020104" pitchFamily="34" charset="0"/>
              </a:rPr>
              <a:t> </a:t>
            </a:r>
            <a:r>
              <a:rPr lang="en-GB" b="1" dirty="0" err="1">
                <a:latin typeface="Euphemia UCAS" panose="020B0503040102020104" pitchFamily="34" charset="0"/>
              </a:rPr>
              <a:t>ᐱᓕᕆᐊᖅ</a:t>
            </a:r>
            <a:r>
              <a:rPr lang="iu-Cans-CA" b="1" dirty="0">
                <a:latin typeface="Euphemia UCAS" panose="020B0503040102020104" pitchFamily="34" charset="0"/>
              </a:rPr>
              <a:t> − ᑕᓯᕐᓂᑦ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Aquatic Effects Monitoring Program - Lakes</a:t>
            </a:r>
            <a:endParaRPr lang="en-CA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1519920" y="4221272"/>
            <a:ext cx="10843269" cy="4253182"/>
          </a:xfrm>
          <a:prstGeom prst="rect">
            <a:avLst/>
          </a:prstGeom>
        </p:spPr>
        <p:txBody>
          <a:bodyPr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u-Cans-CA" dirty="0" smtClean="0">
                <a:latin typeface="Euphemia UCAS" panose="020B0503040102020104" pitchFamily="34" charset="0"/>
              </a:rPr>
              <a:t>ᑕᓯᕐᓂᒃ </a:t>
            </a:r>
            <a:r>
              <a:rPr lang="iu-Cans-CA" dirty="0">
                <a:latin typeface="Euphemia UCAS" panose="020B0503040102020104" pitchFamily="34" charset="0"/>
              </a:rPr>
              <a:t>ᖃᐅᔨᓴᕐᓃᑦ ᐃᓚᓕᐅᑎᓯᒪᔪᑦ:</a:t>
            </a:r>
          </a:p>
          <a:p>
            <a:pPr marL="1199921" lvl="1" indent="-285750"/>
            <a:r>
              <a:rPr lang="iu-Cans-CA" dirty="0" smtClean="0">
                <a:latin typeface="Euphemia UCAS" panose="020B0503040102020104" pitchFamily="34" charset="0"/>
              </a:rPr>
              <a:t>ᓄᓇᐅᑉ </a:t>
            </a:r>
            <a:r>
              <a:rPr lang="iu-Cans-CA" dirty="0">
                <a:latin typeface="Euphemia UCAS" panose="020B0503040102020104" pitchFamily="34" charset="0"/>
              </a:rPr>
              <a:t>ᐋᕿᒃᓯᒪᓂᖓ ᐃᔾᔪᓂᖓ</a:t>
            </a:r>
          </a:p>
          <a:p>
            <a:pPr marL="1199921" lvl="1" indent="-285750"/>
            <a:r>
              <a:rPr lang="iu-Cans-CA" dirty="0" smtClean="0">
                <a:latin typeface="Euphemia UCAS" panose="020B0503040102020104" pitchFamily="34" charset="0"/>
              </a:rPr>
              <a:t>ᐃᒪᐅᑉ </a:t>
            </a:r>
            <a:r>
              <a:rPr lang="iu-Cans-CA" dirty="0">
                <a:latin typeface="Euphemia UCAS" panose="020B0503040102020104" pitchFamily="34" charset="0"/>
              </a:rPr>
              <a:t>ᖃᓄᐃᑦᑑᓂᖓ ᖃᐅᔨᓴᕐᑕᐅᓃᑦ ᐃᔾᔪᓕᕇᖕᓂᖏᑦ</a:t>
            </a:r>
          </a:p>
          <a:p>
            <a:pPr marL="1199921" lvl="1" indent="-285750"/>
            <a:r>
              <a:rPr lang="iu-Cans-CA" dirty="0" smtClean="0">
                <a:latin typeface="Euphemia UCAS" panose="020B0503040102020104" pitchFamily="34" charset="0"/>
              </a:rPr>
              <a:t>ᐃᒪᐅᑉ </a:t>
            </a:r>
            <a:r>
              <a:rPr lang="iu-Cans-CA" dirty="0">
                <a:latin typeface="Euphemia UCAS" panose="020B0503040102020104" pitchFamily="34" charset="0"/>
              </a:rPr>
              <a:t>ᐃᓱᕐᓂᖓᑦ </a:t>
            </a:r>
            <a:r>
              <a:rPr lang="iu-Cans-CA" dirty="0" smtClean="0">
                <a:latin typeface="Euphemia UCAS" panose="020B0503040102020104" pitchFamily="34" charset="0"/>
              </a:rPr>
              <a:t>ᖃᐅᔨᓴᖅᑕᐅᔾᔪᑎᒃᑯᑦ</a:t>
            </a:r>
            <a:endParaRPr lang="en-CA" sz="3600" dirty="0" smtClean="0">
              <a:latin typeface="Euphemia UCAS" panose="020B0503040102020104" pitchFamily="34" charset="0"/>
            </a:endParaRPr>
          </a:p>
          <a:p>
            <a:pPr marL="285750" indent="-285750"/>
            <a:endParaRPr lang="en-CA" sz="3600" dirty="0" smtClean="0">
              <a:latin typeface="Euphemia UCAS" panose="020B0503040102020104" pitchFamily="34" charset="0"/>
            </a:endParaRPr>
          </a:p>
          <a:p>
            <a:pPr marL="285750" indent="-285750"/>
            <a:endParaRPr lang="en-CA" sz="3600" dirty="0" smtClean="0">
              <a:latin typeface="Euphemia UCAS" panose="020B0503040102020104" pitchFamily="34" charset="0"/>
            </a:endParaRPr>
          </a:p>
          <a:p>
            <a:pPr marL="285750" indent="-285750"/>
            <a:endParaRPr lang="en-CA" sz="8000" dirty="0">
              <a:latin typeface="Euphemia UCAS" panose="020B05030401020201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84" y="8239252"/>
            <a:ext cx="7392377" cy="5231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3" y="8229770"/>
            <a:ext cx="7412911" cy="5230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069" y="8239252"/>
            <a:ext cx="7411993" cy="5220313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3351688" y="3372568"/>
            <a:ext cx="10435238" cy="4475584"/>
          </a:xfrm>
          <a:prstGeom prst="rect">
            <a:avLst/>
          </a:prstGeom>
        </p:spPr>
        <p:txBody>
          <a:bodyPr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CA" sz="3600" dirty="0" smtClean="0"/>
          </a:p>
          <a:p>
            <a:pPr marL="285750" indent="-285750"/>
            <a:r>
              <a:rPr lang="en-CA" dirty="0" smtClean="0"/>
              <a:t>Lake sampling includes:</a:t>
            </a:r>
          </a:p>
          <a:p>
            <a:pPr marL="742950" lvl="1" indent="-285750"/>
            <a:r>
              <a:rPr lang="en-CA" sz="4400" dirty="0" smtClean="0"/>
              <a:t>Field parameter depth profile</a:t>
            </a:r>
          </a:p>
          <a:p>
            <a:pPr marL="742950" lvl="1" indent="-285750"/>
            <a:r>
              <a:rPr lang="en-CA" sz="4400" dirty="0" smtClean="0"/>
              <a:t>Water quality samples at different depths</a:t>
            </a:r>
          </a:p>
          <a:p>
            <a:pPr marL="742950" lvl="1" indent="-285750"/>
            <a:r>
              <a:rPr lang="en-CA" sz="4400" dirty="0" err="1" smtClean="0"/>
              <a:t>Secchi</a:t>
            </a:r>
            <a:r>
              <a:rPr lang="en-CA" sz="4400" dirty="0" smtClean="0"/>
              <a:t> disk measurements</a:t>
            </a:r>
          </a:p>
          <a:p>
            <a:endParaRPr lang="en-CA" sz="3600" dirty="0" smtClean="0"/>
          </a:p>
          <a:p>
            <a:pPr marL="285750" indent="-285750"/>
            <a:endParaRPr lang="en-CA" sz="3600" dirty="0" smtClean="0"/>
          </a:p>
          <a:p>
            <a:pPr marL="285750" indent="-285750"/>
            <a:endParaRPr lang="en-CA" sz="3600" dirty="0" smtClean="0"/>
          </a:p>
          <a:p>
            <a:pPr marL="285750" indent="-285750"/>
            <a:endParaRPr lang="en-CA" sz="8000" dirty="0"/>
          </a:p>
        </p:txBody>
      </p:sp>
    </p:spTree>
    <p:extLst>
      <p:ext uri="{BB962C8B-B14F-4D97-AF65-F5344CB8AC3E}">
        <p14:creationId xmlns:p14="http://schemas.microsoft.com/office/powerpoint/2010/main" val="342597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706810" y="568666"/>
            <a:ext cx="21025723" cy="3234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b="1" dirty="0" err="1" smtClean="0">
                <a:latin typeface="Euphemia UCAS" panose="020B0503040102020104" pitchFamily="34" charset="0"/>
              </a:rPr>
              <a:t>ᐃᒪᕐᒧᑦ</a:t>
            </a:r>
            <a:r>
              <a:rPr lang="en-GB" b="1" dirty="0" smtClean="0">
                <a:latin typeface="Euphemia UCAS" panose="020B0503040102020104" pitchFamily="34" charset="0"/>
              </a:rPr>
              <a:t> </a:t>
            </a:r>
            <a:r>
              <a:rPr lang="en-GB" b="1" dirty="0" err="1" smtClean="0">
                <a:latin typeface="Euphemia UCAS" panose="020B0503040102020104" pitchFamily="34" charset="0"/>
              </a:rPr>
              <a:t>ᐊᒃᑐᐃᓂᕐᓄᑦ</a:t>
            </a:r>
            <a:r>
              <a:rPr lang="en-GB" b="1" dirty="0" smtClean="0">
                <a:latin typeface="Euphemia UCAS" panose="020B0503040102020104" pitchFamily="34" charset="0"/>
              </a:rPr>
              <a:t> </a:t>
            </a:r>
            <a:r>
              <a:rPr lang="en-GB" b="1" dirty="0" err="1" smtClean="0">
                <a:latin typeface="Euphemia UCAS" panose="020B0503040102020104" pitchFamily="34" charset="0"/>
              </a:rPr>
              <a:t>ᖃᐅᔨᓴᖅᐸᓪᓕᐊᖏᓐᓇᕐᓂᕐᒧᑦ</a:t>
            </a:r>
            <a:r>
              <a:rPr lang="en-GB" b="1" dirty="0" smtClean="0">
                <a:latin typeface="Euphemia UCAS" panose="020B0503040102020104" pitchFamily="34" charset="0"/>
              </a:rPr>
              <a:t> </a:t>
            </a:r>
            <a:r>
              <a:rPr lang="en-GB" b="1" dirty="0" err="1" smtClean="0">
                <a:latin typeface="Euphemia UCAS" panose="020B0503040102020104" pitchFamily="34" charset="0"/>
              </a:rPr>
              <a:t>ᐱᓕᕆᐊᖅ</a:t>
            </a:r>
            <a:r>
              <a:rPr lang="iu-Cans-CA" b="1" dirty="0" smtClean="0">
                <a:latin typeface="Euphemia UCAS" panose="020B0503040102020104" pitchFamily="34" charset="0"/>
              </a:rPr>
              <a:t> − ᑕᓯᕐᓂᑦ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Aquatic Effects Monitoring Program - Lakes</a:t>
            </a:r>
            <a:endParaRPr lang="en-CA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1706810" y="3607172"/>
            <a:ext cx="18525236" cy="18265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CA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u-Cans-CA" sz="4800" dirty="0" smtClean="0">
                <a:latin typeface="Euphemia UCAS" panose="020B0503040102020104" pitchFamily="34" charset="0"/>
              </a:rPr>
              <a:t>ᐅᑭᐅᒃᑯᑦ </a:t>
            </a:r>
            <a:r>
              <a:rPr lang="iu-Cans-CA" sz="4800" dirty="0">
                <a:latin typeface="Euphemia UCAS" panose="020B0503040102020104" pitchFamily="34" charset="0"/>
              </a:rPr>
              <a:t>ᖃᐅᔨᓴᕐᓃᑦ ᑕᓯᕐᓂᒃ ᓯᑰᑉ ᐊᑖᓂ </a:t>
            </a:r>
            <a:r>
              <a:rPr lang="iu-Cans-CA" sz="4800" dirty="0" smtClean="0">
                <a:latin typeface="Euphemia UCAS" panose="020B0503040102020104" pitchFamily="34" charset="0"/>
              </a:rPr>
              <a:t>ᐃᔾᔪᓕᕇᖕᓂᖏᑦ</a:t>
            </a:r>
            <a:endParaRPr lang="en-US" sz="4800" dirty="0" smtClean="0">
              <a:latin typeface="Euphemia UCAS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800" dirty="0" smtClean="0"/>
              <a:t>Winter sampling at lakes under the ice at various depths</a:t>
            </a:r>
          </a:p>
          <a:p>
            <a:endParaRPr lang="en-CA" sz="4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4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4000" dirty="0" smtClean="0"/>
          </a:p>
          <a:p>
            <a:endParaRPr lang="en-CA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 b="3996"/>
          <a:stretch/>
        </p:blipFill>
        <p:spPr>
          <a:xfrm>
            <a:off x="1286748" y="6200896"/>
            <a:ext cx="6692810" cy="6401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2"/>
          <a:stretch/>
        </p:blipFill>
        <p:spPr>
          <a:xfrm>
            <a:off x="7859989" y="6200895"/>
            <a:ext cx="7235511" cy="6401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931" y="6222557"/>
            <a:ext cx="8507013" cy="638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6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u-Cans-CA" b="1" dirty="0">
                <a:latin typeface="Euphemia UCAS" panose="020B0503040102020104" pitchFamily="34" charset="0"/>
              </a:rPr>
              <a:t>ᐃᒪᕐᒧᑦ ᐊᒃᑐᐃᓂᕐᓄᑦ ᖃᐅᔨᓴᖅᐸᓪᓕᐊᖏᓐᓇᕐᓂᕐᒧᑦ ᐱᓕᕆᐊᖅ − ᑰᖕᓂ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Aquatic Effects Monitoring Program - Streams</a:t>
            </a:r>
            <a:endParaRPr lang="en-CA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1816852" y="3385787"/>
            <a:ext cx="21945022" cy="2985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CA" sz="4400" dirty="0" smtClean="0">
              <a:latin typeface="Euphemia UCAS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ᑰᖕᓂ </a:t>
            </a:r>
            <a:r>
              <a:rPr lang="iu-Cans-CA" sz="4400" dirty="0">
                <a:latin typeface="Euphemia UCAS" panose="020B0503040102020104" pitchFamily="34" charset="0"/>
              </a:rPr>
              <a:t>ᖃᐅᔨᓴᕐᓃᑦ ᐃᓚᓕᐅᑎᓯᒪᔪᑦ ᐃᓂᐅᔪᓂᒃ ᖃᓂᒋᔭᖏᓐᓂᒃ ᐅᖓᓯᒃᑐᓂᓪᓗ </a:t>
            </a:r>
            <a:r>
              <a:rPr lang="iu-Cans-CA" sz="4400" dirty="0" smtClean="0">
                <a:latin typeface="Euphemia UCAS" panose="020B0503040102020104" pitchFamily="34" charset="0"/>
              </a:rPr>
              <a:t>ᐅᔭᕋᖕᓂᐊᕐᕕᖕᒧᑦ</a:t>
            </a:r>
            <a:endParaRPr lang="en-US" sz="4400" dirty="0" smtClean="0">
              <a:latin typeface="Euphemia UCAS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400" dirty="0" smtClean="0"/>
              <a:t>Stream sampling includes sites near and far from the mine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4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4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4400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721" y="6302366"/>
            <a:ext cx="9194929" cy="5895302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60" y="6302366"/>
            <a:ext cx="9194929" cy="5895302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/>
          <a:stretch/>
        </p:blipFill>
        <p:spPr>
          <a:xfrm>
            <a:off x="1007165" y="6302366"/>
            <a:ext cx="9123077" cy="589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8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u-Cans-CA" b="1" dirty="0">
                <a:latin typeface="Euphemia UCAS" panose="020B0503040102020104" pitchFamily="34" charset="0"/>
              </a:rPr>
              <a:t>ᐃᖅᑲᕐᓂᒃ ᖃᐅᔨᓴᕐᓃᑦ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Sediment Sampling</a:t>
            </a:r>
            <a:endParaRPr lang="en-CA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1550704" y="7864184"/>
            <a:ext cx="11651818" cy="4098172"/>
          </a:xfrm>
          <a:prstGeom prst="rect">
            <a:avLst/>
          </a:prstGeom>
        </p:spPr>
        <p:txBody>
          <a:bodyPr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CA" dirty="0" smtClean="0"/>
          </a:p>
          <a:p>
            <a:r>
              <a:rPr lang="en-US" dirty="0" smtClean="0"/>
              <a:t>Understand rates of sediment deposition from the Project</a:t>
            </a:r>
            <a:endParaRPr lang="en-CA" sz="4400" dirty="0" smtClean="0"/>
          </a:p>
          <a:p>
            <a:pPr marL="1028700" lvl="1" indent="-571500"/>
            <a:r>
              <a:rPr lang="en-CA" sz="4400" dirty="0" smtClean="0"/>
              <a:t>Collect and deploy sample containers on the lake bed near the mine</a:t>
            </a:r>
          </a:p>
          <a:p>
            <a:pPr marL="1028700" lvl="1" indent="-571500"/>
            <a:r>
              <a:rPr lang="en-CA" sz="4400" dirty="0" smtClean="0"/>
              <a:t>Collect sediment core samples</a:t>
            </a:r>
            <a:endParaRPr lang="en-C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5"/>
          <a:stretch/>
        </p:blipFill>
        <p:spPr>
          <a:xfrm>
            <a:off x="13750273" y="614418"/>
            <a:ext cx="9199079" cy="6265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574" y="7098545"/>
            <a:ext cx="7572475" cy="6269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7460" y="4227245"/>
            <a:ext cx="12446326" cy="401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u-Cans-CA" sz="4400" dirty="0">
                <a:latin typeface="Euphemia UCAS" panose="020B05030401020201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ᑐᑭᓯᐅᒪᓃᑦ ᐃᖅᑲᕐᓂᒃ ᖃᓄᐃᓕᖓᓂᖏᑦ ᐱᔭᐅᕙᓪᓕᐊᔪᑦ ᐱᓕᕆᐊᒥᒃ</a:t>
            </a:r>
            <a:endParaRPr lang="en-CA" sz="4400" dirty="0">
              <a:latin typeface="Euphemia UCAS" panose="020B05030401020201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u-Cans-CA" sz="4400" dirty="0">
                <a:latin typeface="Euphemia UCAS" panose="020B05030401020201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ᑲᑎᖅᓱᐃᓂᖅ ᐃᓕᐅᖅᑲᐃᓃᑦ ᖃᐅᔨᓴᕈᑎᓂᒃ ᑕᓯᕐᓄᑦ ᐅᔭᕋᖕᓂᐊᕐᕕᐅᑉ ᖃᓂᒋᔭᖓᓂᒃ</a:t>
            </a:r>
            <a:endParaRPr lang="en-CA" sz="4400" dirty="0">
              <a:latin typeface="Euphemia UCAS" panose="020B05030401020201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u-Cans-CA" sz="4400" dirty="0">
                <a:latin typeface="Euphemia UCAS" panose="020B05030401020201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ᑲᑎᖅᓱᐃᓂᖅ ᐃᖅᑲᓇᕐᓄᑦ ᖃᐅᔨᓴᕈᑎᓂᒃ</a:t>
            </a:r>
            <a:endParaRPr lang="en-CA" sz="4400" dirty="0">
              <a:latin typeface="Euphemia UCAS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8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865" y="742547"/>
            <a:ext cx="21025723" cy="1446251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latin typeface="Euphemia UCAS" panose="020B0503040102020104" pitchFamily="34" charset="0"/>
              </a:rPr>
              <a:t>ᖃᐅᔨᓴ</a:t>
            </a:r>
            <a:r>
              <a:rPr lang="iu-Cans-CA" b="1" dirty="0">
                <a:latin typeface="Euphemia UCAS" panose="020B0503040102020104" pitchFamily="34" charset="0"/>
              </a:rPr>
              <a:t>ᕈ</a:t>
            </a:r>
            <a:r>
              <a:rPr lang="en-GB" b="1" dirty="0" err="1">
                <a:latin typeface="Euphemia UCAS" panose="020B0503040102020104" pitchFamily="34" charset="0"/>
              </a:rPr>
              <a:t>ᓄᑦ</a:t>
            </a:r>
            <a:r>
              <a:rPr lang="en-GB" b="1" dirty="0">
                <a:latin typeface="Euphemia UCAS" panose="020B0503040102020104" pitchFamily="34" charset="0"/>
              </a:rPr>
              <a:t> </a:t>
            </a:r>
            <a:r>
              <a:rPr lang="en-GB" b="1" dirty="0" err="1">
                <a:latin typeface="Euphemia UCAS" panose="020B0503040102020104" pitchFamily="34" charset="0"/>
              </a:rPr>
              <a:t>ᑐᓴᐅᒪᖃᑦᑕᐅᑎᔾᔪᑎᓄᑦ</a:t>
            </a:r>
            <a:r>
              <a:rPr lang="en-GB" b="1" dirty="0">
                <a:latin typeface="Euphemia UCAS" panose="020B0503040102020104" pitchFamily="34" charset="0"/>
              </a:rPr>
              <a:t> </a:t>
            </a:r>
            <a:r>
              <a:rPr lang="iu-Cans-CA" b="1" dirty="0">
                <a:latin typeface="Euphemia UCAS" panose="020B0503040102020104" pitchFamily="34" charset="0"/>
              </a:rPr>
              <a:t>ᐱᓕᕆᐊᖅ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Surveillance Network Program (SNP)  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918" y="2658250"/>
            <a:ext cx="8071586" cy="5407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281" y="8065615"/>
            <a:ext cx="8052223" cy="5243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985" y="8592855"/>
            <a:ext cx="5211573" cy="4716249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1285713" y="3127538"/>
            <a:ext cx="12856172" cy="3957408"/>
          </a:xfrm>
          <a:prstGeom prst="rect">
            <a:avLst/>
          </a:prstGeom>
        </p:spPr>
        <p:txBody>
          <a:bodyPr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iu-Cans-CA" dirty="0">
                <a:latin typeface="Euphemia UCAS" panose="020B0503040102020104" pitchFamily="34" charset="0"/>
              </a:rPr>
              <a:t>ᐃᒪᐅᑉ ᖄᖓᓂᒃ ᖃᐅᔨᓴᐃᓐᓇᖅᐸᓪᓕᐊᓂᖅ ᑰᖕᓂᒃ ᐅᔭᕋᖕᓂᐊᕐᕕᖕᒧᖓᐅᖓᔪᑦ</a:t>
            </a:r>
            <a:endParaRPr lang="en-CA" dirty="0">
              <a:latin typeface="Euphemia UCAS" panose="020B0503040102020104" pitchFamily="34" charset="0"/>
            </a:endParaRPr>
          </a:p>
          <a:p>
            <a:r>
              <a:rPr lang="iu-Cans-CA" dirty="0">
                <a:latin typeface="Euphemia UCAS" panose="020B0503040102020104" pitchFamily="34" charset="0"/>
              </a:rPr>
              <a:t>ᐃᒪᐅᑉ ᖃᓄᐃᑦᑑᓂᖓ ᖃᐅᔨᓴᐃᓐᓇᖅᐸᓪᓕᐊᓂᖅ ᑕᓯᕐᓂᒃ ᐊᑐᖅᑕᐅᔪᓐᓃᖅᑐᓂᒃ</a:t>
            </a:r>
            <a:endParaRPr lang="en-CA" dirty="0">
              <a:latin typeface="Euphemia UCAS" panose="020B0503040102020104" pitchFamily="34" charset="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387865" y="6424250"/>
            <a:ext cx="12866754" cy="3957408"/>
          </a:xfrm>
          <a:prstGeom prst="rect">
            <a:avLst/>
          </a:prstGeom>
        </p:spPr>
        <p:txBody>
          <a:bodyPr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CA" dirty="0" smtClean="0"/>
              <a:t>Surface water monitoring in streams adjacent to site </a:t>
            </a:r>
          </a:p>
          <a:p>
            <a:pPr marL="285750" indent="-285750"/>
            <a:r>
              <a:rPr lang="en-CA" dirty="0" smtClean="0"/>
              <a:t>Water quality monitoring from pond discharges</a:t>
            </a:r>
          </a:p>
          <a:p>
            <a:pPr marL="285750" indent="-28575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551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557619"/>
            <a:ext cx="21025723" cy="1446251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latin typeface="Euphemia UCAS" panose="020B0503040102020104" pitchFamily="34" charset="0"/>
              </a:rPr>
              <a:t>ᓄᓇᓕᖕᓂ ᐃᓚᓕᐅᑎᑦᑎᓃᑦ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Community Engagement</a:t>
            </a:r>
          </a:p>
        </p:txBody>
      </p:sp>
      <p:grpSp>
        <p:nvGrpSpPr>
          <p:cNvPr id="3" name="object 8"/>
          <p:cNvGrpSpPr/>
          <p:nvPr/>
        </p:nvGrpSpPr>
        <p:grpSpPr>
          <a:xfrm>
            <a:off x="13356772" y="1045029"/>
            <a:ext cx="10841264" cy="11259192"/>
            <a:chOff x="10173961" y="958953"/>
            <a:chExt cx="9831070" cy="10042525"/>
          </a:xfrm>
        </p:grpSpPr>
        <p:pic>
          <p:nvPicPr>
            <p:cNvPr id="4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73961" y="958953"/>
              <a:ext cx="9830849" cy="7369995"/>
            </a:xfrm>
            <a:prstGeom prst="rect">
              <a:avLst/>
            </a:prstGeom>
          </p:spPr>
        </p:pic>
        <p:pic>
          <p:nvPicPr>
            <p:cNvPr id="5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03211" y="7334803"/>
              <a:ext cx="4901599" cy="3666145"/>
            </a:xfrm>
            <a:prstGeom prst="rect">
              <a:avLst/>
            </a:prstGeom>
          </p:spPr>
        </p:pic>
        <p:pic>
          <p:nvPicPr>
            <p:cNvPr id="6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73961" y="7336060"/>
              <a:ext cx="4901599" cy="366488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463022" y="2344688"/>
            <a:ext cx="116016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ᐃᓚᐅᑎᑦᑎᓃᑦ </a:t>
            </a:r>
            <a:r>
              <a:rPr lang="iu-Cans-CA" sz="4400" dirty="0">
                <a:latin typeface="Euphemia UCAS" panose="020B0503040102020104" pitchFamily="34" charset="0"/>
              </a:rPr>
              <a:t>ᑲᒪᒋᔭᐅᔪᑦ ᐃᓄᖕᓄᑦ ᓯᕗᓕᐅᖅᑎᓂᒃ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ᐅᖃᖃᑎᒌᖕᓂᖅ </a:t>
            </a:r>
            <a:r>
              <a:rPr lang="iu-Cans-CA" sz="4400" dirty="0">
                <a:latin typeface="Euphemia UCAS" panose="020B0503040102020104" pitchFamily="34" charset="0"/>
              </a:rPr>
              <a:t>ᓄᓘᔮᖕᓂ ᐱᓕᕆᐊᖅ ᒥᒃᓵᓄᑦ ᐃᓄᒃᑎᑐᑦ ᖃᓪᓗᓈᑎᑐᓪᓗ, ᒪᓕᒃᖢᒋᑦ ᐃᒃᐱᒋᑦᑎᐊᖅᖢᒋᓪᓗᓗ ᐃᓄᐃᑦ ᐅᖃᐅᓯᒃᑯᑦ ᐱᖅᑯᓯᖏᑦ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ᑲᔪᓰᓐᓇᖅᑐᒃᑯᑦ </a:t>
            </a:r>
            <a:r>
              <a:rPr lang="iu-Cans-CA" sz="4400" dirty="0">
                <a:latin typeface="Euphemia UCAS" panose="020B0503040102020104" pitchFamily="34" charset="0"/>
              </a:rPr>
              <a:t>ᐃᓚᓕᐅᑎᑦᑎᓃᑦ ᑐᕌᒐᖃᖅᑐᓂᒃ ᓄᓘᔮᖕᓂ ᐱᓕᕆᐊᖅ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ᐃᓄᐃᑦ </a:t>
            </a:r>
            <a:r>
              <a:rPr lang="iu-Cans-CA" sz="4400" dirty="0">
                <a:latin typeface="Euphemia UCAS" panose="020B0503040102020104" pitchFamily="34" charset="0"/>
              </a:rPr>
              <a:t>ᖃᐅᔨᒪᓪᓗᐊᑕᖏᑦ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2530" y="8538971"/>
            <a:ext cx="112236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Engagement carried out by Inuit-led team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Communication about Mary River Project in Inuktitut and English, following and respecting Inuit oral traditions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Ongoing engagement regarding on the Mary River Project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Inuit knowledge</a:t>
            </a:r>
          </a:p>
        </p:txBody>
      </p:sp>
    </p:spTree>
    <p:extLst>
      <p:ext uri="{BB962C8B-B14F-4D97-AF65-F5344CB8AC3E}">
        <p14:creationId xmlns:p14="http://schemas.microsoft.com/office/powerpoint/2010/main" val="1031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54400" y="3554396"/>
            <a:ext cx="17449800" cy="53848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3549737" y="4400136"/>
            <a:ext cx="1725912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72000">
              <a:lnSpc>
                <a:spcPct val="120000"/>
              </a:lnSpc>
            </a:pPr>
            <a:r>
              <a:rPr lang="iu-Cans-CA" sz="10000" b="1" spc="500" dirty="0">
                <a:latin typeface="Euphemia UCAS" panose="020B0503040102020104" pitchFamily="34" charset="0"/>
                <a:ea typeface="Lato Black" charset="0"/>
                <a:cs typeface="Arial" panose="020B0604020202020204" pitchFamily="34" charset="0"/>
                <a:sym typeface="Bebas Neue" charset="0"/>
              </a:rPr>
              <a:t>ᐱᔭᕆᐊᑐᔪᓄᑦ </a:t>
            </a:r>
            <a:r>
              <a:rPr lang="iu-Cans-CA" sz="10000" b="1" spc="500" dirty="0" smtClean="0">
                <a:latin typeface="Euphemia UCAS" panose="020B0503040102020104" pitchFamily="34" charset="0"/>
                <a:ea typeface="Lato Black" charset="0"/>
                <a:cs typeface="Arial" panose="020B0604020202020204" pitchFamily="34" charset="0"/>
                <a:sym typeface="Bebas Neue" charset="0"/>
              </a:rPr>
              <a:t>ᑐᓂᔭᐅᔪᑦ</a:t>
            </a:r>
            <a:endParaRPr lang="en-US" sz="10000" b="1" spc="500" dirty="0" smtClean="0">
              <a:latin typeface="Euphemia UCAS" panose="020B0503040102020104" pitchFamily="34" charset="0"/>
              <a:ea typeface="Lato Black" charset="0"/>
              <a:cs typeface="Arial" panose="020B0604020202020204" pitchFamily="34" charset="0"/>
              <a:sym typeface="Bebas Neue" charset="0"/>
            </a:endParaRPr>
          </a:p>
          <a:p>
            <a:pPr algn="ctr" defTabSz="4572000">
              <a:lnSpc>
                <a:spcPct val="120000"/>
              </a:lnSpc>
            </a:pPr>
            <a:r>
              <a:rPr lang="en-US" sz="9600" b="1" spc="500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  <a:sym typeface="Bebas Neue" charset="0"/>
              </a:rPr>
              <a:t>TECHNICAL SUBMISSIONS  </a:t>
            </a:r>
            <a:endParaRPr lang="en-US" sz="9600" b="1" spc="500" dirty="0">
              <a:latin typeface="Arial" panose="020B0604020202020204" pitchFamily="34" charset="0"/>
              <a:ea typeface="Lato Black" charset="0"/>
              <a:cs typeface="Arial" panose="020B0604020202020204" pitchFamily="34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Key Themes – Management Plans</a:t>
            </a:r>
            <a:endParaRPr lang="en-CA" b="1" dirty="0"/>
          </a:p>
        </p:txBody>
      </p:sp>
      <p:pic>
        <p:nvPicPr>
          <p:cNvPr id="4" name="Picture 3" descr="M:\ENVIRONMENTAL\16.0 PHOTOS\2023\Photo Journal\TR\TRMP Action Shots\23 06 23 Ryleigh and Olivia Tote Road Photo Shoot\DSCN5756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/>
          <a:stretch/>
        </p:blipFill>
        <p:spPr bwMode="auto">
          <a:xfrm>
            <a:off x="4140716" y="2484079"/>
            <a:ext cx="15729341" cy="110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5964" y="-7634"/>
            <a:ext cx="21025723" cy="1446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u-Cans-CA" b="1" dirty="0">
                <a:latin typeface="Euphemia UCAS" panose="020B0503040102020104" pitchFamily="34" charset="0"/>
              </a:rPr>
              <a:t>ᑕᐅᑦᑐᖏᑦ − ᐊᐅᓚᑦᑎᔾᔪᑎᓄᑦ ᐸᕐᓇᐅᑏᑦ</a:t>
            </a:r>
            <a:endParaRPr lang="en-CA" b="1" dirty="0">
              <a:latin typeface="Euphemia UCAS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 smtClean="0"/>
              <a:t>Steensby</a:t>
            </a:r>
            <a:r>
              <a:rPr lang="en-CA" b="1" dirty="0" smtClean="0"/>
              <a:t> Component</a:t>
            </a:r>
            <a:endParaRPr lang="en-CA" b="1" dirty="0"/>
          </a:p>
        </p:txBody>
      </p:sp>
      <p:grpSp>
        <p:nvGrpSpPr>
          <p:cNvPr id="3" name="object 7"/>
          <p:cNvGrpSpPr/>
          <p:nvPr/>
        </p:nvGrpSpPr>
        <p:grpSpPr>
          <a:xfrm>
            <a:off x="2884188" y="2939999"/>
            <a:ext cx="17966724" cy="10453815"/>
            <a:chOff x="11357886" y="3757893"/>
            <a:chExt cx="8690610" cy="5862320"/>
          </a:xfrm>
        </p:grpSpPr>
        <p:pic>
          <p:nvPicPr>
            <p:cNvPr id="4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7886" y="3757893"/>
              <a:ext cx="8690075" cy="5861810"/>
            </a:xfrm>
            <a:prstGeom prst="rect">
              <a:avLst/>
            </a:prstGeom>
          </p:spPr>
        </p:pic>
        <p:sp>
          <p:nvSpPr>
            <p:cNvPr id="5" name="object 9"/>
            <p:cNvSpPr/>
            <p:nvPr/>
          </p:nvSpPr>
          <p:spPr>
            <a:xfrm>
              <a:off x="13616393" y="5772576"/>
              <a:ext cx="252729" cy="157480"/>
            </a:xfrm>
            <a:custGeom>
              <a:avLst/>
              <a:gdLst/>
              <a:ahLst/>
              <a:cxnLst/>
              <a:rect l="l" t="t" r="r" b="b"/>
              <a:pathLst>
                <a:path w="252730" h="157479">
                  <a:moveTo>
                    <a:pt x="252620" y="0"/>
                  </a:moveTo>
                  <a:lnTo>
                    <a:pt x="0" y="0"/>
                  </a:lnTo>
                  <a:lnTo>
                    <a:pt x="0" y="157102"/>
                  </a:lnTo>
                  <a:lnTo>
                    <a:pt x="252620" y="157102"/>
                  </a:lnTo>
                  <a:lnTo>
                    <a:pt x="252620" y="0"/>
                  </a:lnTo>
                  <a:close/>
                </a:path>
              </a:pathLst>
            </a:custGeom>
            <a:solidFill>
              <a:srgbClr val="501A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0"/>
            <p:cNvSpPr/>
            <p:nvPr/>
          </p:nvSpPr>
          <p:spPr>
            <a:xfrm>
              <a:off x="13616393" y="5772576"/>
              <a:ext cx="252729" cy="157480"/>
            </a:xfrm>
            <a:custGeom>
              <a:avLst/>
              <a:gdLst/>
              <a:ahLst/>
              <a:cxnLst/>
              <a:rect l="l" t="t" r="r" b="b"/>
              <a:pathLst>
                <a:path w="252730" h="157479">
                  <a:moveTo>
                    <a:pt x="0" y="157102"/>
                  </a:moveTo>
                  <a:lnTo>
                    <a:pt x="252620" y="157102"/>
                  </a:lnTo>
                  <a:lnTo>
                    <a:pt x="252620" y="0"/>
                  </a:lnTo>
                  <a:lnTo>
                    <a:pt x="0" y="0"/>
                  </a:lnTo>
                  <a:lnTo>
                    <a:pt x="0" y="157102"/>
                  </a:lnTo>
                  <a:close/>
                </a:path>
              </a:pathLst>
            </a:custGeom>
            <a:ln w="10054">
              <a:solidFill>
                <a:srgbClr val="501A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1"/>
            <p:cNvSpPr/>
            <p:nvPr/>
          </p:nvSpPr>
          <p:spPr>
            <a:xfrm>
              <a:off x="12962846" y="5281159"/>
              <a:ext cx="194945" cy="62865"/>
            </a:xfrm>
            <a:custGeom>
              <a:avLst/>
              <a:gdLst/>
              <a:ahLst/>
              <a:cxnLst/>
              <a:rect l="l" t="t" r="r" b="b"/>
              <a:pathLst>
                <a:path w="194944" h="62864">
                  <a:moveTo>
                    <a:pt x="194807" y="0"/>
                  </a:moveTo>
                  <a:lnTo>
                    <a:pt x="0" y="0"/>
                  </a:lnTo>
                  <a:lnTo>
                    <a:pt x="0" y="62841"/>
                  </a:lnTo>
                  <a:lnTo>
                    <a:pt x="194807" y="62841"/>
                  </a:lnTo>
                  <a:lnTo>
                    <a:pt x="194807" y="0"/>
                  </a:lnTo>
                  <a:close/>
                </a:path>
              </a:pathLst>
            </a:custGeom>
            <a:solidFill>
              <a:srgbClr val="1512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2"/>
            <p:cNvSpPr/>
            <p:nvPr/>
          </p:nvSpPr>
          <p:spPr>
            <a:xfrm>
              <a:off x="12962846" y="5281159"/>
              <a:ext cx="194945" cy="62865"/>
            </a:xfrm>
            <a:custGeom>
              <a:avLst/>
              <a:gdLst/>
              <a:ahLst/>
              <a:cxnLst/>
              <a:rect l="l" t="t" r="r" b="b"/>
              <a:pathLst>
                <a:path w="194944" h="62864">
                  <a:moveTo>
                    <a:pt x="0" y="62841"/>
                  </a:moveTo>
                  <a:lnTo>
                    <a:pt x="194807" y="62841"/>
                  </a:lnTo>
                  <a:lnTo>
                    <a:pt x="194807" y="0"/>
                  </a:lnTo>
                  <a:lnTo>
                    <a:pt x="0" y="0"/>
                  </a:lnTo>
                  <a:lnTo>
                    <a:pt x="0" y="62841"/>
                  </a:lnTo>
                  <a:close/>
                </a:path>
              </a:pathLst>
            </a:custGeom>
            <a:ln w="10054">
              <a:solidFill>
                <a:srgbClr val="1512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3"/>
            <p:cNvSpPr/>
            <p:nvPr/>
          </p:nvSpPr>
          <p:spPr>
            <a:xfrm>
              <a:off x="12592084" y="5327661"/>
              <a:ext cx="129539" cy="52069"/>
            </a:xfrm>
            <a:custGeom>
              <a:avLst/>
              <a:gdLst/>
              <a:ahLst/>
              <a:cxnLst/>
              <a:rect l="l" t="t" r="r" b="b"/>
              <a:pathLst>
                <a:path w="129540" h="52070">
                  <a:moveTo>
                    <a:pt x="129452" y="0"/>
                  </a:moveTo>
                  <a:lnTo>
                    <a:pt x="0" y="0"/>
                  </a:lnTo>
                  <a:lnTo>
                    <a:pt x="0" y="51529"/>
                  </a:lnTo>
                  <a:lnTo>
                    <a:pt x="129452" y="51529"/>
                  </a:lnTo>
                  <a:lnTo>
                    <a:pt x="129452" y="0"/>
                  </a:lnTo>
                  <a:close/>
                </a:path>
              </a:pathLst>
            </a:custGeom>
            <a:solidFill>
              <a:srgbClr val="1512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4"/>
            <p:cNvSpPr/>
            <p:nvPr/>
          </p:nvSpPr>
          <p:spPr>
            <a:xfrm>
              <a:off x="12592084" y="5327661"/>
              <a:ext cx="129539" cy="52069"/>
            </a:xfrm>
            <a:custGeom>
              <a:avLst/>
              <a:gdLst/>
              <a:ahLst/>
              <a:cxnLst/>
              <a:rect l="l" t="t" r="r" b="b"/>
              <a:pathLst>
                <a:path w="129540" h="52070">
                  <a:moveTo>
                    <a:pt x="0" y="51529"/>
                  </a:moveTo>
                  <a:lnTo>
                    <a:pt x="129452" y="51529"/>
                  </a:lnTo>
                  <a:lnTo>
                    <a:pt x="129452" y="0"/>
                  </a:lnTo>
                  <a:lnTo>
                    <a:pt x="0" y="0"/>
                  </a:lnTo>
                  <a:lnTo>
                    <a:pt x="0" y="51529"/>
                  </a:lnTo>
                  <a:close/>
                </a:path>
              </a:pathLst>
            </a:custGeom>
            <a:ln w="10054">
              <a:solidFill>
                <a:srgbClr val="1512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654957" y="24114"/>
            <a:ext cx="21025723" cy="1446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u-Cans-CA" b="1" dirty="0"/>
              <a:t>ᐃᒃᐱᑭᑦᑐᕐᔪᐊᓕᕆᓂᖅ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4553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u-Cans-CA" b="1" dirty="0">
                <a:latin typeface="Euphemia UCAS" panose="020B0503040102020104" pitchFamily="34" charset="0"/>
              </a:rPr>
              <a:t>ᓄᖑᑉᐸᓪᓕᐊᔪᓂᒃ ᐊᒻᒪᓗ  ᐃᖅᑲᕐᓂᒃ ᐊᐅᓚᔾᔪᑏᑦ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Erosion and Sediment Control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7130" y="4259746"/>
            <a:ext cx="9963494" cy="7159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452" y="4259746"/>
            <a:ext cx="10282070" cy="715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6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 smtClean="0"/>
              <a:t>Inuit Knowledge and Inuit Water Rights</a:t>
            </a:r>
            <a:endParaRPr lang="en-CA" b="1" dirty="0"/>
          </a:p>
        </p:txBody>
      </p:sp>
      <p:pic>
        <p:nvPicPr>
          <p:cNvPr id="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8617" y="3163330"/>
            <a:ext cx="18436280" cy="104679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5963" y="4820"/>
            <a:ext cx="22517537" cy="1446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u-Cans-CA" sz="7200" b="1" dirty="0"/>
              <a:t>ᐃᓄᐃᑦ ᖃᐅᔨᒪᔭᑐᖃᖏᑦ ᐊᒻᒪᓗ ᐃᓄᐃᑦ ᐃᒪᕐᓄᑦ ᐱᔪᓐᓇᐅᑏᑦ</a:t>
            </a:r>
            <a:endParaRPr lang="en-CA" sz="7200" b="1" dirty="0"/>
          </a:p>
        </p:txBody>
      </p:sp>
    </p:spTree>
    <p:extLst>
      <p:ext uri="{BB962C8B-B14F-4D97-AF65-F5344CB8AC3E}">
        <p14:creationId xmlns:p14="http://schemas.microsoft.com/office/powerpoint/2010/main" val="23229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54400" y="3554396"/>
            <a:ext cx="17449800" cy="53848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3263509" y="4437949"/>
            <a:ext cx="17449800" cy="170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72000">
              <a:lnSpc>
                <a:spcPct val="120000"/>
              </a:lnSpc>
            </a:pPr>
            <a:r>
              <a:rPr lang="iu-Cans-CA" sz="10000" b="1" spc="500" dirty="0">
                <a:latin typeface="Euphemia UCAS" panose="020B0503040102020104" pitchFamily="34" charset="0"/>
                <a:ea typeface="Lato Black" charset="0"/>
                <a:cs typeface="Arial" panose="020B0604020202020204" pitchFamily="34" charset="0"/>
                <a:sym typeface="Bebas Neue" charset="0"/>
              </a:rPr>
              <a:t>ᐃᓱᓕᕝᕕᐊ</a:t>
            </a:r>
            <a:endParaRPr lang="en-US" sz="10000" b="1" spc="500" dirty="0">
              <a:latin typeface="Euphemia UCAS" panose="020B0503040102020104" pitchFamily="34" charset="0"/>
              <a:ea typeface="Lato Black" charset="0"/>
              <a:cs typeface="Arial" panose="020B0604020202020204" pitchFamily="34" charset="0"/>
              <a:sym typeface="Bebas Neue" charset="0"/>
            </a:endParaRPr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3263509" y="6126456"/>
            <a:ext cx="17449800" cy="167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0">
              <a:lnSpc>
                <a:spcPct val="120000"/>
              </a:lnSpc>
            </a:pPr>
            <a:r>
              <a:rPr lang="en-US" sz="10000" b="1" spc="500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  <a:sym typeface="Bebas Neue" charset="0"/>
              </a:rPr>
              <a:t>CONCLUSION</a:t>
            </a:r>
            <a:endParaRPr lang="en-US" sz="10000" b="1" spc="500" dirty="0">
              <a:latin typeface="Arial" panose="020B0604020202020204" pitchFamily="34" charset="0"/>
              <a:ea typeface="Lato Black" charset="0"/>
              <a:cs typeface="Arial" panose="020B0604020202020204" pitchFamily="34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5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 rot="16200000">
            <a:off x="13105625" y="2495755"/>
            <a:ext cx="13868400" cy="8675646"/>
          </a:xfrm>
          <a:custGeom>
            <a:avLst/>
            <a:gdLst/>
            <a:ahLst/>
            <a:cxnLst/>
            <a:rect l="l" t="t" r="r" b="b"/>
            <a:pathLst>
              <a:path w="3228975" h="930909">
                <a:moveTo>
                  <a:pt x="3228975" y="0"/>
                </a:moveTo>
                <a:lnTo>
                  <a:pt x="0" y="0"/>
                </a:lnTo>
                <a:lnTo>
                  <a:pt x="0" y="930440"/>
                </a:lnTo>
                <a:lnTo>
                  <a:pt x="3228975" y="930440"/>
                </a:lnTo>
                <a:lnTo>
                  <a:pt x="3228975" y="0"/>
                </a:lnTo>
                <a:close/>
              </a:path>
            </a:pathLst>
          </a:custGeom>
          <a:solidFill>
            <a:srgbClr val="9EA7B6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3821" y="4620590"/>
            <a:ext cx="35477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u-Cans-CA" sz="6000" b="1" spc="800" dirty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ᖁᔭᓐᓇᒦᒃ</a:t>
            </a:r>
            <a:endParaRPr lang="en-US" sz="6000" b="1" spc="800" dirty="0"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39004" y="3905435"/>
            <a:ext cx="4753224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NORTHERN HEAD OFFICE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7305401" y="7972089"/>
            <a:ext cx="6429375" cy="132761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Oakville Place Drive, Suite 300, Oakville, Ontario, Canada, L6H 6K8</a:t>
            </a:r>
            <a:b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1.416.364.8820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Lato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39004" y="7231799"/>
            <a:ext cx="3867341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CORPORATE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OFFICE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178" y="6325747"/>
            <a:ext cx="56690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800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THANK YOU</a:t>
            </a:r>
            <a:endParaRPr lang="en-US" sz="6000" b="1" spc="800" dirty="0"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12" name="object 7"/>
          <p:cNvSpPr txBox="1">
            <a:spLocks/>
          </p:cNvSpPr>
          <p:nvPr/>
        </p:nvSpPr>
        <p:spPr>
          <a:xfrm>
            <a:off x="17520313" y="4592452"/>
            <a:ext cx="5547995" cy="1733295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8415">
              <a:spcBef>
                <a:spcPts val="1495"/>
              </a:spcBef>
            </a:pPr>
            <a:r>
              <a:rPr lang="en-CA" sz="2400" b="1" dirty="0" smtClean="0">
                <a:solidFill>
                  <a:srgbClr val="FFFFFF"/>
                </a:solidFill>
                <a:latin typeface="Euphemia UCAS" panose="020B0503040102020104" pitchFamily="34" charset="0"/>
                <a:cs typeface="Arial"/>
              </a:rPr>
              <a:t>611 </a:t>
            </a:r>
            <a:r>
              <a:rPr lang="iu-Cans-CA" sz="2400" b="1" dirty="0" smtClean="0">
                <a:solidFill>
                  <a:srgbClr val="FFFFFF"/>
                </a:solidFill>
                <a:latin typeface="Euphemia UCAS" panose="020B0503040102020104" pitchFamily="34" charset="0"/>
                <a:cs typeface="Arial"/>
              </a:rPr>
              <a:t>ᐊᒻᒪᓗ ᐃᖅᑲᓇᐅᑉ ᐊᑕᓕᒃ, ᓄᓇᕗᑦ 100 ᐃᖃᓗᖕᓂᖅ, ᓄᓇᕗᑦ </a:t>
            </a:r>
            <a:r>
              <a:rPr lang="en-CA" sz="2400" b="1" dirty="0" smtClean="0">
                <a:solidFill>
                  <a:srgbClr val="FFFFFF"/>
                </a:solidFill>
                <a:latin typeface="Euphemia UCAS" panose="020B0503040102020104" pitchFamily="34" charset="0"/>
                <a:cs typeface="Arial"/>
              </a:rPr>
              <a:t>X0A 3H0</a:t>
            </a:r>
            <a:endParaRPr lang="en-CA" sz="2400" b="1" dirty="0" smtClean="0">
              <a:latin typeface="Euphemia UCAS" panose="020B0503040102020104" pitchFamily="34" charset="0"/>
              <a:cs typeface="Arial"/>
            </a:endParaRPr>
          </a:p>
          <a:p>
            <a:pPr marL="12700" marR="5080" indent="-635">
              <a:lnSpc>
                <a:spcPct val="101099"/>
              </a:lnSpc>
              <a:spcBef>
                <a:spcPts val="1165"/>
              </a:spcBef>
            </a:pPr>
            <a:r>
              <a:rPr lang="en-CA" sz="2400" b="1" dirty="0" smtClean="0">
                <a:solidFill>
                  <a:srgbClr val="FFFFFF"/>
                </a:solidFill>
                <a:latin typeface="+mn-lt"/>
                <a:cs typeface="Arial"/>
              </a:rPr>
              <a:t>611</a:t>
            </a:r>
            <a:r>
              <a:rPr lang="en-CA" sz="2400" b="1" spc="-30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CA" sz="2400" b="1" dirty="0" smtClean="0">
                <a:solidFill>
                  <a:srgbClr val="FFFFFF"/>
                </a:solidFill>
                <a:latin typeface="+mn-lt"/>
                <a:cs typeface="Arial"/>
              </a:rPr>
              <a:t>Queen</a:t>
            </a:r>
            <a:r>
              <a:rPr lang="en-CA" sz="2400" b="1" spc="-80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CA" sz="2400" b="1" dirty="0" smtClean="0">
                <a:solidFill>
                  <a:srgbClr val="FFFFFF"/>
                </a:solidFill>
                <a:latin typeface="+mn-lt"/>
                <a:cs typeface="Arial"/>
              </a:rPr>
              <a:t>Elizabeth</a:t>
            </a:r>
            <a:r>
              <a:rPr lang="en-CA" sz="2400" b="1" spc="-85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CA" sz="2400" b="1" dirty="0" smtClean="0">
                <a:solidFill>
                  <a:srgbClr val="FFFFFF"/>
                </a:solidFill>
                <a:latin typeface="+mn-lt"/>
                <a:cs typeface="Arial"/>
              </a:rPr>
              <a:t>Way,</a:t>
            </a:r>
            <a:r>
              <a:rPr lang="en-CA" sz="2400" b="1" spc="-30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CA" sz="2400" b="1" dirty="0" smtClean="0">
                <a:solidFill>
                  <a:srgbClr val="FFFFFF"/>
                </a:solidFill>
                <a:latin typeface="+mn-lt"/>
                <a:cs typeface="Arial"/>
              </a:rPr>
              <a:t>Suite</a:t>
            </a:r>
            <a:r>
              <a:rPr lang="en-CA" sz="2400" b="1" spc="-50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CA" sz="2400" b="1" spc="-20" dirty="0" smtClean="0">
                <a:solidFill>
                  <a:srgbClr val="FFFFFF"/>
                </a:solidFill>
                <a:latin typeface="+mn-lt"/>
                <a:cs typeface="Arial"/>
              </a:rPr>
              <a:t>100, </a:t>
            </a:r>
            <a:r>
              <a:rPr lang="en-CA" sz="2400" b="1" dirty="0" smtClean="0">
                <a:solidFill>
                  <a:srgbClr val="FFFFFF"/>
                </a:solidFill>
                <a:latin typeface="+mn-lt"/>
                <a:cs typeface="Arial"/>
              </a:rPr>
              <a:t>Iqaluit,</a:t>
            </a:r>
            <a:r>
              <a:rPr lang="en-CA" sz="2400" b="1" spc="-45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CA" sz="2400" b="1" dirty="0" smtClean="0">
                <a:solidFill>
                  <a:srgbClr val="FFFFFF"/>
                </a:solidFill>
                <a:latin typeface="+mn-lt"/>
                <a:cs typeface="Arial"/>
              </a:rPr>
              <a:t>NU</a:t>
            </a:r>
            <a:r>
              <a:rPr lang="en-CA" sz="2400" b="1" spc="40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CA" sz="2400" b="1" dirty="0" smtClean="0">
                <a:solidFill>
                  <a:srgbClr val="FFFFFF"/>
                </a:solidFill>
                <a:latin typeface="+mn-lt"/>
                <a:cs typeface="Arial"/>
              </a:rPr>
              <a:t>X0A</a:t>
            </a:r>
            <a:r>
              <a:rPr lang="en-CA" sz="2400" b="1" spc="-50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CA" sz="2400" b="1" spc="-25" dirty="0" smtClean="0">
                <a:solidFill>
                  <a:srgbClr val="FFFFFF"/>
                </a:solidFill>
                <a:latin typeface="+mn-lt"/>
                <a:cs typeface="Arial"/>
              </a:rPr>
              <a:t>3H0</a:t>
            </a:r>
            <a:endParaRPr lang="en-CA" sz="2400" b="1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6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5965" y="3291840"/>
            <a:ext cx="121257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ᓄᓘᔮᖕᓂ </a:t>
            </a:r>
            <a:r>
              <a:rPr lang="iu-Cans-CA" sz="4400" dirty="0">
                <a:latin typeface="Euphemia UCAS" panose="020B0503040102020104" pitchFamily="34" charset="0"/>
              </a:rPr>
              <a:t>ᐃᒪᕐᒧᑦ ᓚᐃᓴᓐᓯ ᓄᑖᙳᕆᐊᖅᓯᒪᔪᓂᒃ ᓇᐃᓈᖅᓯᒪᔪᒥᒃ ᕿᒥᕐᕈᓂᖅ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ᐱᔭᕆᐊᑐᔪᓂᒃ </a:t>
            </a:r>
            <a:r>
              <a:rPr lang="iu-Cans-CA" sz="4400" dirty="0">
                <a:latin typeface="Euphemia UCAS" panose="020B0503040102020104" pitchFamily="34" charset="0"/>
              </a:rPr>
              <a:t>ᕿᒥᕐᕈᓂᖅ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ᐃᓱᓕᔾᔪᑎᖓ</a:t>
            </a:r>
            <a:endParaRPr lang="iu-Cans-CA" sz="4400" dirty="0">
              <a:latin typeface="Euphemia UCAS" panose="020B0503040102020104" pitchFamily="34" charset="0"/>
            </a:endParaRPr>
          </a:p>
        </p:txBody>
      </p:sp>
      <p:pic>
        <p:nvPicPr>
          <p:cNvPr id="4" name="Picture 6" descr="http://intranet.baffinland.com/sites/Departments/comms/Media%20Gallery/Scenic/IMG_209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t="368" r="7218" b="9623"/>
          <a:stretch/>
        </p:blipFill>
        <p:spPr bwMode="auto">
          <a:xfrm>
            <a:off x="13801725" y="10428"/>
            <a:ext cx="10575925" cy="137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01642" y="-234252"/>
            <a:ext cx="10714156" cy="1446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588282" y="6471021"/>
            <a:ext cx="122134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Mary River Water Licence Renewal Overview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Technical Overview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Conclusion</a:t>
            </a:r>
            <a:endParaRPr lang="en-CA" sz="4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u-Cans-CA" b="1" dirty="0">
                <a:latin typeface="Euphemia UCAS" panose="020B0503040102020104" pitchFamily="34" charset="0"/>
              </a:rPr>
              <a:t>ᓇᐃᓈᖅᓯᒪᔪᖅ ᐅᓂᒃᑳᑦ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Presentation </a:t>
            </a:r>
            <a:r>
              <a:rPr lang="en-CA" b="1" dirty="0" smtClean="0"/>
              <a:t>Summary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4723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54400" y="2978199"/>
            <a:ext cx="17449800" cy="6867259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3567134" y="2855363"/>
            <a:ext cx="17449800" cy="431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72000">
              <a:lnSpc>
                <a:spcPct val="120000"/>
              </a:lnSpc>
            </a:pPr>
            <a:r>
              <a:rPr lang="iu-Cans-CA" sz="8000" b="1" spc="500" dirty="0">
                <a:latin typeface="Euphemia UCAS" panose="020B0503040102020104" pitchFamily="34" charset="0"/>
                <a:ea typeface="Lato Black" charset="0"/>
                <a:cs typeface="Arial" panose="020B0604020202020204" pitchFamily="34" charset="0"/>
                <a:sym typeface="Bebas Neue" charset="0"/>
              </a:rPr>
              <a:t>ᓄᓘᔮᖕᓂ ᐃᒪᕐᒧᑦ ᓚᐃᓴᓐᓯ ᓄᑖᙳᕆᐊᖅᓯᒪᔪᓂᒃ ᓇᐃᓈᖅᓯᒪᔪᒥᒃ ᕿᒥᕐᕈᓂᖅ</a:t>
            </a:r>
            <a:endParaRPr lang="en-US" sz="8000" b="1" spc="500" dirty="0">
              <a:latin typeface="Euphemia UCAS" panose="020B0503040102020104" pitchFamily="34" charset="0"/>
              <a:ea typeface="Lato Black" charset="0"/>
              <a:cs typeface="Arial" panose="020B0604020202020204" pitchFamily="34" charset="0"/>
              <a:sym typeface="Bebas Neu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7134" y="6925396"/>
            <a:ext cx="17337066" cy="2911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0">
              <a:lnSpc>
                <a:spcPct val="120000"/>
              </a:lnSpc>
            </a:pPr>
            <a:r>
              <a:rPr lang="en-US" sz="8000" b="1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  <a:sym typeface="Bebas Neue" charset="0"/>
              </a:rPr>
              <a:t>MARY RIVER WATER LICENCE RENEWAL OVERVIEW </a:t>
            </a:r>
            <a:endParaRPr lang="en-US" sz="8000" b="1" dirty="0">
              <a:latin typeface="Arial" panose="020B0604020202020204" pitchFamily="34" charset="0"/>
              <a:ea typeface="Lato Black" charset="0"/>
              <a:cs typeface="Arial" panose="020B0604020202020204" pitchFamily="34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2951" y="296921"/>
            <a:ext cx="18093379" cy="255452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u-Cans-CA" sz="8000" b="1" dirty="0">
                <a:latin typeface="Euphemia UCAS" panose="020B0503040102020104" pitchFamily="34" charset="0"/>
                <a:ea typeface="Lato" charset="0"/>
                <a:cs typeface="Arial" panose="020B0604020202020204" pitchFamily="34" charset="0"/>
              </a:rPr>
              <a:t>ᓄᓘᔮᖕᓂ ᐃᒪᕐᒧᑦ ᓚᐃᓴᓐᓯᓄᑦ </a:t>
            </a:r>
            <a:r>
              <a:rPr lang="iu-Cans-CA" sz="8000" b="1" dirty="0" smtClean="0">
                <a:latin typeface="Euphemia UCAS" panose="020B0503040102020104" pitchFamily="34" charset="0"/>
                <a:ea typeface="Lato" charset="0"/>
                <a:cs typeface="Arial" panose="020B0604020202020204" pitchFamily="34" charset="0"/>
              </a:rPr>
              <a:t>ᑭᖑᓂᐊᒍ</a:t>
            </a:r>
            <a:endParaRPr lang="en-US" sz="8000" b="1" dirty="0" smtClean="0">
              <a:latin typeface="Euphemia UCAS" panose="020B0503040102020104" pitchFamily="34" charset="0"/>
              <a:ea typeface="Lato" charset="0"/>
              <a:cs typeface="Arial" panose="020B0604020202020204" pitchFamily="34" charset="0"/>
            </a:endParaRPr>
          </a:p>
          <a:p>
            <a:pPr algn="ctr"/>
            <a:r>
              <a:rPr lang="en-US" sz="8000" b="1" dirty="0" smtClean="0"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Mary River Water </a:t>
            </a:r>
            <a:r>
              <a:rPr lang="en-US" sz="8000" b="1" dirty="0" err="1" smtClean="0"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Licence</a:t>
            </a:r>
            <a:r>
              <a:rPr lang="en-US" sz="8000" b="1" dirty="0" smtClean="0"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 History</a:t>
            </a:r>
            <a:endParaRPr lang="id-ID" sz="8000" b="1" dirty="0">
              <a:latin typeface="Arial" panose="020B0604020202020204" pitchFamily="34" charset="0"/>
              <a:ea typeface="Lato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273" r="5042"/>
          <a:stretch/>
        </p:blipFill>
        <p:spPr>
          <a:xfrm>
            <a:off x="14810014" y="2987091"/>
            <a:ext cx="7298872" cy="97838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2014538" y="3009711"/>
            <a:ext cx="117729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u-Cans-CA" sz="4800" b="1" dirty="0" smtClean="0"/>
              <a:t>ᐅᓪᓗᓪᓗᐊᑕᖏᑦ</a:t>
            </a:r>
            <a:endParaRPr lang="en-US" sz="4800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u-Cans-CA" sz="4000" b="1" dirty="0">
                <a:latin typeface="Euphemia UCAS" panose="020B0503040102020104" pitchFamily="34" charset="0"/>
              </a:rPr>
              <a:t>ᔫᓐ 10, 2013: </a:t>
            </a:r>
            <a:r>
              <a:rPr lang="iu-Cans-CA" sz="4000" dirty="0">
                <a:latin typeface="Euphemia UCAS" panose="020B0503040102020104" pitchFamily="34" charset="0"/>
              </a:rPr>
              <a:t>ᑐᓂᔭᐅᓚᐅᖅᑐᖅ ᖃᓄᐃᑦᑑᓂᖓ ᐃ ᐃᒪᕐᒧᑦ ᓚᐃᓴᓐᓯ 2AM-MRY1325</a:t>
            </a:r>
            <a:endParaRPr lang="en-CA" sz="4000" dirty="0">
              <a:latin typeface="Euphemia UCAS" panose="020B05030401020201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u-Cans-CA" sz="4000" b="1" dirty="0">
                <a:latin typeface="Euphemia UCAS" panose="020B0503040102020104" pitchFamily="34" charset="0"/>
              </a:rPr>
              <a:t>ᔪᓚᐃ 21, 2015: </a:t>
            </a:r>
            <a:r>
              <a:rPr lang="iu-Cans-CA" sz="4000" dirty="0">
                <a:latin typeface="Euphemia UCAS" panose="020B0503040102020104" pitchFamily="34" charset="0"/>
              </a:rPr>
              <a:t>ᑐᓂᔭᐅᓚᐅᖅᑐᖅ ᐅᐃᒍᖓ ᓈᓴᐅᑖ 1. ᖃᓄᐃᑦᑑᓂᖓ ᐃ ᐃᒪᕐᒧᑦ ᓚᐃᓴᓐᓯ 2AM-MRY1325 (ᑮᓇᐅᔾᔭᒃᓴᓵᓕᓇᓱᐊᕐᓂᖅ)</a:t>
            </a:r>
            <a:endParaRPr lang="en-CA" sz="4000" dirty="0">
              <a:latin typeface="Euphemia UCAS" panose="020B05030401020201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u-Cans-CA" sz="4000" b="1" dirty="0">
                <a:latin typeface="Euphemia UCAS" panose="020B0503040102020104" pitchFamily="34" charset="0"/>
              </a:rPr>
              <a:t>ᔫᓐ 26, 2024: </a:t>
            </a:r>
            <a:r>
              <a:rPr lang="iu-Cans-CA" sz="4000" dirty="0">
                <a:latin typeface="Euphemia UCAS" panose="020B0503040102020104" pitchFamily="34" charset="0"/>
              </a:rPr>
              <a:t>ᓄᑖᙳᕆᐊᖅᓯᒪᔪᖅ ᐱᔪᒪᓇᓲᑎ ᑐᓂᔭᐅᔪᖅ</a:t>
            </a:r>
            <a:endParaRPr lang="en-CA" sz="4000" dirty="0">
              <a:latin typeface="Euphemia UCAS" panose="020B05030401020201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4538" y="8255884"/>
            <a:ext cx="117729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smtClean="0"/>
              <a:t>Key Dates</a:t>
            </a:r>
            <a:endParaRPr lang="en-CA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Lato Light"/>
              </a:rPr>
              <a:t>June 10, </a:t>
            </a:r>
            <a:r>
              <a:rPr lang="en-US" sz="4000" b="1" dirty="0" smtClean="0">
                <a:latin typeface="Lato Light"/>
              </a:rPr>
              <a:t>2013: </a:t>
            </a:r>
            <a:r>
              <a:rPr lang="en-US" sz="4000" dirty="0" smtClean="0">
                <a:latin typeface="Lato Light"/>
              </a:rPr>
              <a:t>Issuance </a:t>
            </a:r>
            <a:r>
              <a:rPr lang="en-US" sz="4000" dirty="0">
                <a:latin typeface="Lato Light"/>
              </a:rPr>
              <a:t>of Type ‘A’ Water </a:t>
            </a:r>
            <a:r>
              <a:rPr lang="en-US" sz="4000" dirty="0" err="1">
                <a:latin typeface="Lato Light"/>
              </a:rPr>
              <a:t>Licence</a:t>
            </a:r>
            <a:r>
              <a:rPr lang="en-US" sz="4000" dirty="0">
                <a:latin typeface="Lato Light"/>
              </a:rPr>
              <a:t> </a:t>
            </a:r>
            <a:r>
              <a:rPr lang="en-US" sz="4000" dirty="0" smtClean="0">
                <a:latin typeface="Lato Light"/>
              </a:rPr>
              <a:t>2AM-MRY1325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>
                <a:latin typeface="Lato Light"/>
              </a:rPr>
              <a:t>July </a:t>
            </a:r>
            <a:r>
              <a:rPr lang="en-US" sz="4000" b="1" dirty="0">
                <a:latin typeface="Lato Light"/>
              </a:rPr>
              <a:t>21, </a:t>
            </a:r>
            <a:r>
              <a:rPr lang="en-US" sz="4000" b="1" dirty="0" smtClean="0">
                <a:latin typeface="Lato Light"/>
              </a:rPr>
              <a:t>2015: </a:t>
            </a:r>
            <a:r>
              <a:rPr lang="en-US" sz="4000" dirty="0">
                <a:latin typeface="Lato Light"/>
              </a:rPr>
              <a:t>Issuance of Amendment No. 1 to Type ‘A’ Water </a:t>
            </a:r>
            <a:r>
              <a:rPr lang="en-US" sz="4000" dirty="0" err="1">
                <a:latin typeface="Lato Light"/>
              </a:rPr>
              <a:t>Licence</a:t>
            </a:r>
            <a:r>
              <a:rPr lang="en-US" sz="4000" dirty="0">
                <a:latin typeface="Lato Light"/>
              </a:rPr>
              <a:t> </a:t>
            </a:r>
            <a:r>
              <a:rPr lang="en-US" sz="4000" dirty="0" smtClean="0">
                <a:latin typeface="Lato Light"/>
              </a:rPr>
              <a:t>2AM-MRY1325 (Early Revenue Phase)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>
                <a:latin typeface="Lato Light"/>
              </a:rPr>
              <a:t>June </a:t>
            </a:r>
            <a:r>
              <a:rPr lang="en-US" sz="4000" b="1" dirty="0">
                <a:latin typeface="Lato Light"/>
              </a:rPr>
              <a:t>26, </a:t>
            </a:r>
            <a:r>
              <a:rPr lang="en-US" sz="4000" b="1" dirty="0" smtClean="0">
                <a:latin typeface="Lato Light"/>
              </a:rPr>
              <a:t>2024</a:t>
            </a:r>
            <a:r>
              <a:rPr lang="en-US" sz="4000" dirty="0" smtClean="0">
                <a:latin typeface="Lato Light"/>
              </a:rPr>
              <a:t>:  </a:t>
            </a:r>
            <a:r>
              <a:rPr lang="en-US" sz="4000" dirty="0">
                <a:latin typeface="Lato Light"/>
              </a:rPr>
              <a:t>Renewal Application </a:t>
            </a:r>
            <a:r>
              <a:rPr lang="en-US" sz="4000" dirty="0" smtClean="0">
                <a:latin typeface="Lato Light"/>
              </a:rPr>
              <a:t>Submission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2876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5964" y="1211999"/>
            <a:ext cx="12644193" cy="1446251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latin typeface="Euphemia UCAS" panose="020B0503040102020104" pitchFamily="34" charset="0"/>
              </a:rPr>
              <a:t>ᐃᒪᕐᒧᑦ ᓚᐃᓴᓐᓯ ᓄᑖᙳᕆᐊᖅᓯᒪᔪᓂᒃ ᓇᐃᓈᖅᓯᒪᔪᒥᒃ ᕿᒥᕐᕈᓂᖅ</a:t>
            </a:r>
            <a:endParaRPr lang="en-CA" b="1" dirty="0">
              <a:latin typeface="Euphemia UCAS" panose="020B05030401020201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5964" y="3717725"/>
            <a:ext cx="12203321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ᑐᒃᓯᕋᖅᑕᐅᓯᒪᔪᖅ </a:t>
            </a:r>
            <a:r>
              <a:rPr lang="iu-Cans-CA" sz="4400" dirty="0">
                <a:latin typeface="Euphemia UCAS" panose="020B0503040102020104" pitchFamily="34" charset="0"/>
              </a:rPr>
              <a:t>15-ᓄ ᐊᕐᕌᒍᒧᑦ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ᐱᒻᒪᕆᐅᔪᓂᒃ </a:t>
            </a:r>
            <a:r>
              <a:rPr lang="iu-Cans-CA" sz="4400" dirty="0">
                <a:latin typeface="Euphemia UCAS" panose="020B0503040102020104" pitchFamily="34" charset="0"/>
              </a:rPr>
              <a:t>ᐊᓯᔾᔩᔪᖃᖏᑦᑐᖅ ᒫᓐᓇᒧᑦ ᓚᐃᓴᓪᓯᒥᒃ ᒪᓕᒃᑕᐅᔭᕆᐊᓕᖕᓂᒃ ᑐᒃᓯᕋᖅᑕᐅᓯᒪᔪᒧᑦ ᐃᓚᒋᔭᐅᖃᓯᐅᑎᔪᖅ ᐃᒪᕐᒧᑦ ᓚᐃᓴᓐᓯ ᓄᑖᙳᕆᐊᖅᓯᒪᔪᒥᒃ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ᐋᕿᒋᐊᕐᓯᒫᕐᔪᒃᑐᑦ </a:t>
            </a:r>
            <a:r>
              <a:rPr lang="iu-Cans-CA" sz="4400" dirty="0">
                <a:latin typeface="Euphemia UCAS" panose="020B0503040102020104" pitchFamily="34" charset="0"/>
              </a:rPr>
              <a:t>ᐱᐅᓯᒋᐊᕈᑎᓂᒃ ᐊᐅᓚᓂᕐᒥᒃ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ᐊᐅᓚᕐᓂᕐᒧᑦ </a:t>
            </a:r>
            <a:r>
              <a:rPr lang="iu-Cans-CA" sz="4400" dirty="0">
                <a:latin typeface="Euphemia UCAS" panose="020B0503040102020104" pitchFamily="34" charset="0"/>
              </a:rPr>
              <a:t>ᐸᕐᓇᐅᑏᑦ ᒫᓐᓇᒧᑦ ᐊᐅᓚᓂᐅᔪᓂᒃ ᐱᑎᑦᑎᓯᒪᔪᑦ ᓇᓗᓇᐃᕈᑎᓂᒃ, ᐃᓕᔭᐅᓯᒫᓂᓕᖅᑐᑦ ᐊᕐᕌᒍᑕᒫᖅᓯᐅᑎᓂᒃ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u-Cans-CA" sz="4400" dirty="0" smtClean="0">
                <a:latin typeface="Euphemia UCAS" panose="020B0503040102020104" pitchFamily="34" charset="0"/>
              </a:rPr>
              <a:t>ᒫᓐᓇᓕᓴ </a:t>
            </a:r>
            <a:r>
              <a:rPr lang="iu-Cans-CA" sz="4400" dirty="0">
                <a:latin typeface="Euphemia UCAS" panose="020B0503040102020104" pitchFamily="34" charset="0"/>
              </a:rPr>
              <a:t>ᓚᐃᓴᓐᓯ ᑐᓂᔭᐅᓯᒪᔪᖅ ᒪᓕᒃᖢᒍ ᐅᔭᕋᖕᓂᐊᕈᓐᓇᐅᑦ 005, ᐱᓕᕆᐊᒃᓴᓗᒃᑖᓂᒃ ᐅᔭᕋᖕᓂᐊᕈᓐᓇᐅᑎᒥᒃ ᐱᖃᓯᐅᑎᓯᒪᔪᖅ ᒫᓐᓇᓕᓴᕐᒥᒃ ᐃᒪᕐᒧᑦ ᓚᐃᓴᓐᓯ</a:t>
            </a:r>
          </a:p>
        </p:txBody>
      </p:sp>
      <p:pic>
        <p:nvPicPr>
          <p:cNvPr id="6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37895" y="0"/>
            <a:ext cx="1008179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5964" y="1211999"/>
            <a:ext cx="12644193" cy="1446251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Water Licence Renewal Overview</a:t>
            </a:r>
            <a:endParaRPr lang="en-CA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75964" y="3291840"/>
            <a:ext cx="12203321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Requesting a 15-year term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No substantive changes to current licence terms and conditions requested as part of the water licence renewal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Minor improvements to improve functionality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Management Plans for current operations provided for reference, already subject to annual review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400" dirty="0" smtClean="0"/>
              <a:t>Current licence issued based on Project Certificate (PC) 005, everything in scope of PC is included in the current water licence</a:t>
            </a:r>
          </a:p>
        </p:txBody>
      </p:sp>
      <p:pic>
        <p:nvPicPr>
          <p:cNvPr id="6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37895" y="0"/>
            <a:ext cx="1008179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4631"/>
          <a:stretch/>
        </p:blipFill>
        <p:spPr>
          <a:xfrm>
            <a:off x="955874" y="462416"/>
            <a:ext cx="23438716" cy="13173574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952490" y="-9829"/>
            <a:ext cx="23425160" cy="14462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u-Cans-CA" b="1" dirty="0"/>
              <a:t>ᐊᖏᖅᑕᐅᓯᒪᔪᑦ ᐃᒪᕐᒧᑦ </a:t>
            </a:r>
            <a:r>
              <a:rPr lang="iu-Cans-CA" b="1" dirty="0" smtClean="0"/>
              <a:t>ᖃᐅᔨᓴᕐᕖᑦ</a:t>
            </a:r>
            <a:r>
              <a:rPr lang="en-US" b="1" dirty="0" smtClean="0"/>
              <a:t> 		</a:t>
            </a:r>
            <a:r>
              <a:rPr lang="en-CA" b="1" dirty="0" smtClean="0"/>
              <a:t>Approved </a:t>
            </a:r>
            <a:r>
              <a:rPr lang="en-CA" b="1" dirty="0"/>
              <a:t>Water </a:t>
            </a:r>
            <a:r>
              <a:rPr lang="en-CA" b="1" dirty="0" smtClean="0"/>
              <a:t>Stations</a:t>
            </a:r>
            <a:endParaRPr lang="en-CA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24" y="11692890"/>
            <a:ext cx="6517994" cy="1943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9743" y="2884613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u-Cans-CA" sz="2800" b="1" dirty="0">
                <a:latin typeface="Euphemia UCAS" panose="020B0503040102020104" pitchFamily="34" charset="0"/>
              </a:rPr>
              <a:t>ᑰᒐᓛᖅ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74535" y="8724680"/>
            <a:ext cx="2310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u-Cans-CA" sz="2800" b="1" dirty="0">
                <a:latin typeface="Euphemia UCAS" panose="020B0503040102020104" pitchFamily="34" charset="0"/>
              </a:rPr>
              <a:t>ᑲᑎᒃᑑᑉ ᑕᓯᖅ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13791" y="10586952"/>
            <a:ext cx="1417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u-Cans-CA" sz="2800" b="1" dirty="0" smtClean="0">
                <a:latin typeface="Euphemia UCAS" panose="020B0503040102020104" pitchFamily="34" charset="0"/>
              </a:rPr>
              <a:t>ᒧᕆᐅᓪ</a:t>
            </a:r>
            <a:endParaRPr lang="en-CA" sz="2800" b="1" dirty="0" smtClean="0">
              <a:latin typeface="Euphemia UCAS" panose="020B0503040102020104" pitchFamily="34" charset="0"/>
            </a:endParaRPr>
          </a:p>
          <a:p>
            <a:pPr algn="ctr"/>
            <a:r>
              <a:rPr lang="iu-Cans-CA" sz="2800" b="1" dirty="0" smtClean="0">
                <a:latin typeface="Euphemia UCAS" panose="020B0503040102020104" pitchFamily="34" charset="0"/>
              </a:rPr>
              <a:t>ᑕᓯᖅ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1167" y="10694673"/>
            <a:ext cx="12186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800" b="1" dirty="0" err="1" smtClean="0">
                <a:latin typeface="Euphemia UCAS" panose="020B0503040102020104" pitchFamily="34" charset="0"/>
              </a:rPr>
              <a:t>ᑕᐃᕕᑦ</a:t>
            </a:r>
            <a:endParaRPr lang="en-CA" sz="2800" b="1" dirty="0" smtClean="0">
              <a:latin typeface="Euphemia UCAS" panose="020B0503040102020104" pitchFamily="34" charset="0"/>
            </a:endParaRPr>
          </a:p>
          <a:p>
            <a:pPr algn="ctr"/>
            <a:r>
              <a:rPr lang="en-CA" sz="2800" b="1" dirty="0" err="1" smtClean="0">
                <a:latin typeface="Euphemia UCAS" panose="020B0503040102020104" pitchFamily="34" charset="0"/>
              </a:rPr>
              <a:t>ᑕᓯᖅ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08107" y="8229179"/>
            <a:ext cx="1693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800" b="1" dirty="0" err="1">
                <a:latin typeface="Euphemia UCAS" panose="020B0503040102020104" pitchFamily="34" charset="0"/>
              </a:rPr>
              <a:t>ᑳᒻᑉ</a:t>
            </a:r>
            <a:r>
              <a:rPr lang="en-CA" sz="2800" b="1" dirty="0">
                <a:latin typeface="Euphemia UCAS" panose="020B0503040102020104" pitchFamily="34" charset="0"/>
              </a:rPr>
              <a:t> </a:t>
            </a:r>
            <a:r>
              <a:rPr lang="en-CA" sz="2800" b="1" dirty="0" err="1">
                <a:latin typeface="Euphemia UCAS" panose="020B0503040102020104" pitchFamily="34" charset="0"/>
              </a:rPr>
              <a:t>ᑕᓯᖅ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28000" y="2988315"/>
            <a:ext cx="20377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u-Cans-CA" sz="2800" b="1" dirty="0">
                <a:latin typeface="Euphemia UCAS" panose="020B0503040102020104" pitchFamily="34" charset="0"/>
              </a:rPr>
              <a:t>ᑭᓛᒥᑕ 32 </a:t>
            </a:r>
            <a:endParaRPr lang="en-CA" sz="2800" b="1" dirty="0" smtClean="0">
              <a:latin typeface="Euphemia UCAS" panose="020B0503040102020104" pitchFamily="34" charset="0"/>
            </a:endParaRPr>
          </a:p>
          <a:p>
            <a:pPr algn="ctr"/>
            <a:r>
              <a:rPr lang="iu-Cans-CA" sz="2800" b="1" dirty="0" smtClean="0">
                <a:latin typeface="Euphemia UCAS" panose="020B0503040102020104" pitchFamily="34" charset="0"/>
              </a:rPr>
              <a:t>ᑕᓯᖓ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164481" y="10586952"/>
            <a:ext cx="1215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ᓄᓘᔮᒃ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01199" y="11648780"/>
            <a:ext cx="11993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800" b="1" dirty="0" err="1" smtClean="0">
                <a:latin typeface="Euphemia UCAS" panose="020B0503040102020104" pitchFamily="34" charset="0"/>
              </a:rPr>
              <a:t>ᓄᓘᔮᑉ</a:t>
            </a:r>
            <a:endParaRPr lang="en-CA" sz="2800" b="1" dirty="0" smtClean="0">
              <a:latin typeface="Euphemia UCAS" panose="020B0503040102020104" pitchFamily="34" charset="0"/>
            </a:endParaRPr>
          </a:p>
          <a:p>
            <a:pPr algn="ctr"/>
            <a:r>
              <a:rPr lang="en-CA" sz="2800" b="1" dirty="0" err="1" smtClean="0">
                <a:latin typeface="Euphemia UCAS" panose="020B0503040102020104" pitchFamily="34" charset="0"/>
              </a:rPr>
              <a:t>ᑕᓯᖓ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16065" y="872468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ᐅᔭᕋᖕᓂᐊᕐᕕᐅᔪᖅ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07844" y="2038453"/>
            <a:ext cx="3850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ᕿᙳᐊᓂ</a:t>
            </a:r>
            <a:r>
              <a:rPr lang="en-CA" sz="2800" b="1" dirty="0">
                <a:latin typeface="Euphemia UCAS" panose="020B0503040102020104" pitchFamily="34" charset="0"/>
              </a:rPr>
              <a:t> </a:t>
            </a:r>
            <a:r>
              <a:rPr lang="en-CA" sz="2800" b="1" dirty="0" err="1">
                <a:latin typeface="Euphemia UCAS" panose="020B0503040102020104" pitchFamily="34" charset="0"/>
              </a:rPr>
              <a:t>ᑐᓚᒃᑕᕐᕕᖓ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07844" y="1550480"/>
            <a:ext cx="1361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ᕿᙳᐊ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581218" y="11452064"/>
            <a:ext cx="7178514" cy="2123658"/>
            <a:chOff x="1006400" y="9569232"/>
            <a:chExt cx="7178514" cy="2123658"/>
          </a:xfrm>
        </p:grpSpPr>
        <p:sp>
          <p:nvSpPr>
            <p:cNvPr id="23" name="TextBox 22"/>
            <p:cNvSpPr txBox="1"/>
            <p:nvPr/>
          </p:nvSpPr>
          <p:spPr>
            <a:xfrm>
              <a:off x="1867168" y="9569232"/>
              <a:ext cx="6317746" cy="2123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u-Cans-CA" sz="2200" dirty="0">
                  <a:latin typeface="Euphemia UCAS" panose="020B0503040102020104" pitchFamily="34" charset="0"/>
                </a:rPr>
                <a:t>ᓇᔪᖅᑕᐅᔪᓂᒃ/ᐃᖅᑲᓇᐃᔭᕐᕕᖕᓂᑦ ᐃᒪᕐᒧᑦ </a:t>
              </a:r>
              <a:r>
                <a:rPr lang="iu-Cans-CA" sz="2200" dirty="0" smtClean="0">
                  <a:latin typeface="Euphemia UCAS" panose="020B0503040102020104" pitchFamily="34" charset="0"/>
                </a:rPr>
                <a:t>ᖃᐅᔨᓴᕐᕕᒃ</a:t>
              </a:r>
              <a:endParaRPr lang="en-US" sz="2200" dirty="0" smtClean="0">
                <a:latin typeface="Euphemia UCAS" panose="020B0503040102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iu-Cans-CA" sz="2200" dirty="0">
                  <a:latin typeface="Euphemia UCAS" panose="020B0503040102020104" pitchFamily="34" charset="0"/>
                </a:rPr>
                <a:t>ᐳᔪᕋᖃᓗᐊᕐᔭᐃᒃᑯᑎᓄᑦ ᐃᒪᕐᒧᑦ </a:t>
              </a:r>
              <a:r>
                <a:rPr lang="iu-Cans-CA" sz="2200" dirty="0" smtClean="0">
                  <a:latin typeface="Euphemia UCAS" panose="020B0503040102020104" pitchFamily="34" charset="0"/>
                </a:rPr>
                <a:t>ᖃᐅᔨᓴᕐᕕᒃ</a:t>
              </a:r>
              <a:endParaRPr lang="en-US" sz="2200" dirty="0">
                <a:latin typeface="Euphemia UCAS" panose="020B0503040102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iu-Cans-CA" sz="2200" dirty="0">
                  <a:latin typeface="Euphemia UCAS" panose="020B0503040102020104" pitchFamily="34" charset="0"/>
                </a:rPr>
                <a:t>ᓇᔪᖅᑕᐅᔪᓂᒃ/ᐃᖅᑲᓇᐃᔭᕐᕕᖕᓂᑦ ᐃᒪᕐᒧᑦ ᖃᐅᔨᓴᕐᕖᑦ ᐊᒻᒪᓗ ᐳᔪᕋᖃᐊᕐᔭᐃᒃᑯᑎᓄᑦ ᐃᒪᕐᒧᑦ ᖃᐅᔨᓴᕐᕕᒃ</a:t>
              </a:r>
              <a:endParaRPr lang="en-CA" sz="2200" dirty="0">
                <a:latin typeface="Euphemia UCAS" panose="020B05030401020201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400" y="9810058"/>
              <a:ext cx="885820" cy="1642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94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990" y="1217920"/>
            <a:ext cx="21115942" cy="124980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8774" y="-16687"/>
            <a:ext cx="23358876" cy="1824297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iu-Cans-CA" sz="6600" b="1" dirty="0">
                <a:latin typeface="Euphemia UCAS" panose="020B0503040102020104" pitchFamily="34" charset="0"/>
              </a:rPr>
              <a:t>ᐊᖏᖅᑕᐅᓯᒪᔪᖅ ᐃᒪᕐᒧᑦ ᖃᐅᔨᓴᕐᕖᒃ − ᐃᒃᐱᑭᑦᑐᕐᔪᐊᓂ</a:t>
            </a:r>
            <a:r>
              <a:rPr lang="en-CA" sz="6600" b="1" dirty="0" smtClean="0"/>
              <a:t/>
            </a:r>
            <a:br>
              <a:rPr lang="en-CA" sz="6600" b="1" dirty="0" smtClean="0"/>
            </a:br>
            <a:r>
              <a:rPr lang="en-CA" sz="6600" b="1" dirty="0" smtClean="0"/>
              <a:t>Approved </a:t>
            </a:r>
            <a:r>
              <a:rPr lang="en-CA" sz="6600" b="1" dirty="0"/>
              <a:t>Water Stations - Steensby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974" y="12481560"/>
            <a:ext cx="4140843" cy="1234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24" y="11692890"/>
            <a:ext cx="6517994" cy="194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25113" y="7081926"/>
            <a:ext cx="2701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ᐊᖏᔪᕐᔪᒃ</a:t>
            </a:r>
            <a:r>
              <a:rPr lang="en-CA" sz="2800" b="1" dirty="0">
                <a:latin typeface="Euphemia UCAS" panose="020B0503040102020104" pitchFamily="34" charset="0"/>
              </a:rPr>
              <a:t> </a:t>
            </a:r>
            <a:r>
              <a:rPr lang="en-CA" sz="2800" b="1" dirty="0" err="1">
                <a:latin typeface="Euphemia UCAS" panose="020B0503040102020104" pitchFamily="34" charset="0"/>
              </a:rPr>
              <a:t>ᑕᓯᖅ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680465">
            <a:off x="4539045" y="6912851"/>
            <a:ext cx="2640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ᐃᒃᑲᕐᕈᐃᑦ</a:t>
            </a:r>
            <a:r>
              <a:rPr lang="en-CA" sz="2800" b="1" dirty="0">
                <a:latin typeface="Euphemia UCAS" panose="020B0503040102020104" pitchFamily="34" charset="0"/>
              </a:rPr>
              <a:t> </a:t>
            </a:r>
            <a:r>
              <a:rPr lang="en-CA" sz="2800" b="1" dirty="0" err="1">
                <a:latin typeface="Euphemia UCAS" panose="020B0503040102020104" pitchFamily="34" charset="0"/>
              </a:rPr>
              <a:t>ᑰᖓ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19564561">
            <a:off x="6391610" y="4210908"/>
            <a:ext cx="1215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ᓄᓘᔮᒃ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9684" y="5355926"/>
            <a:ext cx="11993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800" b="1" dirty="0" err="1" smtClean="0">
                <a:latin typeface="Euphemia UCAS" panose="020B0503040102020104" pitchFamily="34" charset="0"/>
              </a:rPr>
              <a:t>ᓄᓘᔮᑉ</a:t>
            </a:r>
            <a:endParaRPr lang="en-CA" sz="2800" b="1" dirty="0" smtClean="0">
              <a:latin typeface="Euphemia UCAS" panose="020B0503040102020104" pitchFamily="34" charset="0"/>
            </a:endParaRPr>
          </a:p>
          <a:p>
            <a:pPr algn="ctr"/>
            <a:r>
              <a:rPr lang="en-CA" sz="2800" b="1" dirty="0" err="1" smtClean="0">
                <a:latin typeface="Euphemia UCAS" panose="020B0503040102020104" pitchFamily="34" charset="0"/>
              </a:rPr>
              <a:t>ᑕᓯᖓ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552903" y="10342212"/>
            <a:ext cx="7555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ᕿᑎᖅᐸᓯᐊᓂ</a:t>
            </a:r>
            <a:r>
              <a:rPr lang="en-CA" sz="2800" b="1" dirty="0">
                <a:latin typeface="Euphemia UCAS" panose="020B0503040102020104" pitchFamily="34" charset="0"/>
              </a:rPr>
              <a:t> </a:t>
            </a:r>
            <a:r>
              <a:rPr lang="en-CA" sz="2800" b="1" dirty="0" err="1">
                <a:latin typeface="Euphemia UCAS" panose="020B0503040102020104" pitchFamily="34" charset="0"/>
              </a:rPr>
              <a:t>ᓄᓇᓯᐅᑎᑯᑖᑉ</a:t>
            </a:r>
            <a:r>
              <a:rPr lang="en-CA" sz="2800" b="1" dirty="0">
                <a:latin typeface="Euphemia UCAS" panose="020B0503040102020104" pitchFamily="34" charset="0"/>
              </a:rPr>
              <a:t> </a:t>
            </a:r>
            <a:r>
              <a:rPr lang="en-CA" sz="2800" b="1" dirty="0" err="1">
                <a:latin typeface="Euphemia UCAS" panose="020B0503040102020104" pitchFamily="34" charset="0"/>
              </a:rPr>
              <a:t>ᐊᖅᑯᑖᓂ</a:t>
            </a:r>
            <a:r>
              <a:rPr lang="en-CA" sz="2800" b="1" dirty="0">
                <a:latin typeface="Euphemia UCAS" panose="020B0503040102020104" pitchFamily="34" charset="0"/>
              </a:rPr>
              <a:t> </a:t>
            </a:r>
            <a:r>
              <a:rPr lang="en-CA" sz="2800" b="1" dirty="0" err="1">
                <a:latin typeface="Euphemia UCAS" panose="020B0503040102020104" pitchFamily="34" charset="0"/>
              </a:rPr>
              <a:t>ᓇᔪᒐᖅ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43871" y="11294329"/>
            <a:ext cx="2866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ᐃᒪᑦᑎᐊᕙᒃᑖᕐᕕᒃ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62761" y="7079457"/>
            <a:ext cx="2866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ᐃᒪᑦᑎᐊᕙᒃᑖᕐᕕᒃ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1184" y="7690586"/>
            <a:ext cx="2461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u-Cans-CA" sz="2800" b="1" dirty="0">
                <a:latin typeface="Euphemia UCAS" panose="020B0503040102020104" pitchFamily="34" charset="0"/>
              </a:rPr>
              <a:t>ᐃᒃᑲᕈᐃ ᑰᖓ ᑕᒻᒫᖅᑕᕐᕕᒃ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9375865">
            <a:off x="18517365" y="5813301"/>
            <a:ext cx="2640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latin typeface="Euphemia UCAS" panose="020B0503040102020104" pitchFamily="34" charset="0"/>
              </a:rPr>
              <a:t>ᐃᒃᑲᕐᕈᐃᑦ</a:t>
            </a:r>
            <a:r>
              <a:rPr lang="en-CA" sz="2800" b="1" dirty="0">
                <a:latin typeface="Euphemia UCAS" panose="020B0503040102020104" pitchFamily="34" charset="0"/>
              </a:rPr>
              <a:t> </a:t>
            </a:r>
            <a:r>
              <a:rPr lang="en-CA" sz="2800" b="1" dirty="0" err="1">
                <a:latin typeface="Euphemia UCAS" panose="020B0503040102020104" pitchFamily="34" charset="0"/>
              </a:rPr>
              <a:t>ᑰᖓ</a:t>
            </a:r>
            <a:endParaRPr lang="en-CA" sz="2800" b="1" dirty="0">
              <a:latin typeface="Euphemia UCAS" panose="020B05030401020201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06400" y="9569232"/>
            <a:ext cx="7223200" cy="2123658"/>
            <a:chOff x="1006400" y="9569232"/>
            <a:chExt cx="7223200" cy="2123658"/>
          </a:xfrm>
        </p:grpSpPr>
        <p:sp>
          <p:nvSpPr>
            <p:cNvPr id="15" name="TextBox 14"/>
            <p:cNvSpPr txBox="1"/>
            <p:nvPr/>
          </p:nvSpPr>
          <p:spPr>
            <a:xfrm>
              <a:off x="1892219" y="9569232"/>
              <a:ext cx="6337381" cy="2123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u-Cans-CA" sz="2200" dirty="0">
                  <a:latin typeface="Euphemia UCAS" panose="020B0503040102020104" pitchFamily="34" charset="0"/>
                </a:rPr>
                <a:t>ᓇᔪᖅᑕᐅᔪᓂᒃ/ᐃᖅᑲᓇᐃᔭᕐᕕᖕᓂᑦ ᐃᒪᕐᒧᑦ </a:t>
              </a:r>
              <a:r>
                <a:rPr lang="iu-Cans-CA" sz="2200" dirty="0" smtClean="0">
                  <a:latin typeface="Euphemia UCAS" panose="020B0503040102020104" pitchFamily="34" charset="0"/>
                </a:rPr>
                <a:t>ᖃᐅᔨᓴᕐᕕᒃ</a:t>
              </a:r>
              <a:endParaRPr lang="en-US" sz="2200" dirty="0" smtClean="0">
                <a:latin typeface="Euphemia UCAS" panose="020B0503040102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iu-Cans-CA" sz="2200" dirty="0">
                  <a:latin typeface="Euphemia UCAS" panose="020B0503040102020104" pitchFamily="34" charset="0"/>
                </a:rPr>
                <a:t>ᐳᔪᕋᖃᓗᐊᕐᔭᐃᒃᑯᑎᓄᑦ ᐃᒪᕐᒧᑦ </a:t>
              </a:r>
              <a:r>
                <a:rPr lang="iu-Cans-CA" sz="2200" dirty="0" smtClean="0">
                  <a:latin typeface="Euphemia UCAS" panose="020B0503040102020104" pitchFamily="34" charset="0"/>
                </a:rPr>
                <a:t>ᖃᐅᔨᓴᕐᕕᒃ</a:t>
              </a:r>
              <a:endParaRPr lang="en-US" sz="2200" dirty="0">
                <a:latin typeface="Euphemia UCAS" panose="020B0503040102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iu-Cans-CA" sz="2200" dirty="0">
                  <a:latin typeface="Euphemia UCAS" panose="020B0503040102020104" pitchFamily="34" charset="0"/>
                </a:rPr>
                <a:t>ᓇᔪᖅᑕᐅᔪᓂᒃ/ᐃᖅᑲᓇᐃᔭᕐᕕᖕᓂᑦ ᐃᒪᕐᒧᑦ ᖃᐅᔨᓴᕐᕖᑦ ᐊᒻᒪᓗ ᐳᔪᕋᖃᐊᕐᔭᐃᒃᑯᑎᓄᑦ ᐃᒪᕐᒧᑦ ᖃᐅᔨᓴᕐᕕᒃ</a:t>
              </a:r>
              <a:endParaRPr lang="en-CA" sz="2200" dirty="0">
                <a:latin typeface="Euphemia UCAS" panose="020B05030401020201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400" y="9810058"/>
              <a:ext cx="885820" cy="1642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9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affinland 2023 Palette">
      <a:dk1>
        <a:srgbClr val="000000"/>
      </a:dk1>
      <a:lt1>
        <a:srgbClr val="FFFFFF"/>
      </a:lt1>
      <a:dk2>
        <a:srgbClr val="9EA7B5"/>
      </a:dk2>
      <a:lt2>
        <a:srgbClr val="FFFFFF"/>
      </a:lt2>
      <a:accent1>
        <a:srgbClr val="C72127"/>
      </a:accent1>
      <a:accent2>
        <a:srgbClr val="008C97"/>
      </a:accent2>
      <a:accent3>
        <a:srgbClr val="424495"/>
      </a:accent3>
      <a:accent4>
        <a:srgbClr val="4495D1"/>
      </a:accent4>
      <a:accent5>
        <a:srgbClr val="DCDDDE"/>
      </a:accent5>
      <a:accent6>
        <a:srgbClr val="002060"/>
      </a:accent6>
      <a:hlink>
        <a:srgbClr val="009DF0"/>
      </a:hlink>
      <a:folHlink>
        <a:srgbClr val="00B3A1"/>
      </a:folHlink>
    </a:clrScheme>
    <a:fontScheme name="Baffinland 2023 Palet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0A2041489E344D9FBB5D5A970876ED" ma:contentTypeVersion="1" ma:contentTypeDescription="Create a new document." ma:contentTypeScope="" ma:versionID="91915cb980c751e0263de588e2398123">
  <xsd:schema xmlns:xsd="http://www.w3.org/2001/XMLSchema" xmlns:xs="http://www.w3.org/2001/XMLSchema" xmlns:p="http://schemas.microsoft.com/office/2006/metadata/properties" xmlns:ns2="c36029ee-e844-4935-92e3-81893dfc03a9" targetNamespace="http://schemas.microsoft.com/office/2006/metadata/properties" ma:root="true" ma:fieldsID="b9aff445a3d32fd5e39ef92694b30134" ns2:_="">
    <xsd:import namespace="c36029ee-e844-4935-92e3-81893dfc03a9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029ee-e844-4935-92e3-81893dfc03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D97494-3751-41A1-91F6-E55A16A6E1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6029ee-e844-4935-92e3-81893dfc03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376B13-3C2D-41D5-B602-8106C939490E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36029ee-e844-4935-92e3-81893dfc03a9"/>
  </ds:schemaRefs>
</ds:datastoreItem>
</file>

<file path=customXml/itemProps3.xml><?xml version="1.0" encoding="utf-8"?>
<ds:datastoreItem xmlns:ds="http://schemas.openxmlformats.org/officeDocument/2006/customXml" ds:itemID="{09E8038A-96D5-4D7C-9A2A-A86ECB2FF3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62182</TotalTime>
  <Words>904</Words>
  <Application>Microsoft Office PowerPoint</Application>
  <PresentationFormat>Custom</PresentationFormat>
  <Paragraphs>227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ＭＳ Ｐゴシック</vt:lpstr>
      <vt:lpstr>Arial</vt:lpstr>
      <vt:lpstr>Bebas Neue</vt:lpstr>
      <vt:lpstr>Calibri</vt:lpstr>
      <vt:lpstr>Calibri Light</vt:lpstr>
      <vt:lpstr>Euphemia UCAS</vt:lpstr>
      <vt:lpstr>Lato</vt:lpstr>
      <vt:lpstr>Lato Black</vt:lpstr>
      <vt:lpstr>Lato Light</vt:lpstr>
      <vt:lpstr>Open Sans Light</vt:lpstr>
      <vt:lpstr>Pigiarniq Light</vt:lpstr>
      <vt:lpstr>Times New Roman</vt:lpstr>
      <vt:lpstr>Office Theme</vt:lpstr>
      <vt:lpstr>PowerPoint Presentation</vt:lpstr>
      <vt:lpstr>PowerPoint Presentation</vt:lpstr>
      <vt:lpstr>ᓇᐃᓈᖅᓯᒪᔪᖅ ᐅᓂᒃᑳᑦ Presentation Summary</vt:lpstr>
      <vt:lpstr>PowerPoint Presentation</vt:lpstr>
      <vt:lpstr>PowerPoint Presentation</vt:lpstr>
      <vt:lpstr>ᐃᒪᕐᒧᑦ ᓚᐃᓴᓐᓯ ᓄᑖᙳᕆᐊᖅᓯᒪᔪᓂᒃ ᓇᐃᓈᖅᓯᒪᔪᒥᒃ ᕿᒥᕐᕈᓂᖅ</vt:lpstr>
      <vt:lpstr>Water Licence Renewal Overview</vt:lpstr>
      <vt:lpstr>PowerPoint Presentation</vt:lpstr>
      <vt:lpstr>ᐊᖏᖅᑕᐅᓯᒪᔪᖅ ᐃᒪᕐᒧᑦ ᖃᐅᔨᓴᕐᕖᒃ − ᐃᒃᐱᑭᑦᑐᕐᔪᐊᓂ Approved Water Stations - Steensby</vt:lpstr>
      <vt:lpstr>ᐊᖏᖅᑕᐅᓯᒪᔪᖅ ᐃᒪᕐᒧᑦ ᖃᐅᔨᓴᕐᕖᒃ − ᐃᒃᐱᑭᑦᑐᕐᔪᐊᓂ Approved Water Stations - Steensby</vt:lpstr>
      <vt:lpstr>ᖃᐅᔨᓴᖅᑕᐅᖏᓐᓇᕐᓂᕐᒧᑦ ᐃᓃᑦ − ᐅᕙᕋᖕᓂᐊᕐᕕᖕᒥ Monitoring Locations – Mine Site</vt:lpstr>
      <vt:lpstr>Monitoring Locations – Milne Port</vt:lpstr>
      <vt:lpstr>ᐃᒪᕐᒧᑦ ᓚᐃᓴᓐᓯᓄᒃ ᖃᐅᔨᓴᐃᓐᓇᕐᓂᕐᒧᑦ ᐱᓕᕆᖃᑎᒌᑦ</vt:lpstr>
      <vt:lpstr>ᐃᒪᑦᑎᑕᕙᖕᒥᒃ ᖃᐅᔨᓴᐃᓐᓇᕐᓂᕐᒧᑦ ᐱᓕᕆᐊᖅ Freshwater Monitoring Programs</vt:lpstr>
      <vt:lpstr>ᐃᒪᕐᒧᑦ ᐊᒃᑐᐃᓂᕐᓄᑦ ᖃᐅᔨᓴᖅᐸᓪᓕᐊᖏᓐᓇᕐᓂᕐᒧᑦ ᐱᓕᕆᐊᖅ Aquatic Effects Monitoring Program (AEMP)</vt:lpstr>
      <vt:lpstr>ᐃᒪᕐᒧᑦ ᐊᒃᑐᐃᓂᕐᓄᑦ ᖃᐅᔨᓴᖅᐸᓪᓕᐊᖏᓐᓇᕐᓂᕐᒧᑦ ᐱᓕᕆᐊᖅ − ᑕᓯᕐᓂᑦ Aquatic Effects Monitoring Program - Lakes</vt:lpstr>
      <vt:lpstr>PowerPoint Presentation</vt:lpstr>
      <vt:lpstr>ᐃᒪᕐᒧᑦ ᐊᒃᑐᐃᓂᕐᓄᑦ ᖃᐅᔨᓴᖅᐸᓪᓕᐊᖏᓐᓇᕐᓂᕐᒧᑦ ᐱᓕᕆᐊᖅ − ᑰᖕᓂ Aquatic Effects Monitoring Program - Streams</vt:lpstr>
      <vt:lpstr>ᐃᖅᑲᕐᓂᒃ ᖃᐅᔨᓴᕐᓃᑦ Sediment Sampling</vt:lpstr>
      <vt:lpstr>ᖃᐅᔨᓴᕈᓄᑦ ᑐᓴᐅᒪᖃᑦᑕᐅᑎᔾᔪᑎᓄᑦ ᐱᓕᕆᐊᖅ Surveillance Network Program (SNP)  </vt:lpstr>
      <vt:lpstr>ᓄᓇᓕᖕᓂ ᐃᓚᓕᐅᑎᑦᑎᓃᑦ Community Engagement</vt:lpstr>
      <vt:lpstr>PowerPoint Presentation</vt:lpstr>
      <vt:lpstr>Key Themes – Management Plans</vt:lpstr>
      <vt:lpstr>Steensby Component</vt:lpstr>
      <vt:lpstr>ᓄᖑᑉᐸᓪᓕᐊᔪᓂᒃ ᐊᒻᒪᓗ  ᐃᖅᑲᕐᓂᒃ ᐊᐅᓚᔾᔪᑏᑦ Erosion and Sediment Control</vt:lpstr>
      <vt:lpstr>Inuit Knowledge and Inuit Water Rights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Heather Smiles</dc:creator>
  <cp:keywords/>
  <dc:description/>
  <cp:lastModifiedBy>Elisabeth Luther</cp:lastModifiedBy>
  <cp:revision>3808</cp:revision>
  <cp:lastPrinted>2024-11-28T13:35:08Z</cp:lastPrinted>
  <dcterms:created xsi:type="dcterms:W3CDTF">2014-11-12T21:47:38Z</dcterms:created>
  <dcterms:modified xsi:type="dcterms:W3CDTF">2024-12-03T02:50:16Z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0x010100590A2041489E344D9FBB5D5A970876ED</vt:lpwstr>
  </property>
</Properties>
</file>