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29" r:id="rId2"/>
    <p:sldId id="335" r:id="rId3"/>
    <p:sldId id="330" r:id="rId4"/>
    <p:sldId id="331" r:id="rId5"/>
    <p:sldId id="350" r:id="rId6"/>
    <p:sldId id="332" r:id="rId7"/>
    <p:sldId id="336" r:id="rId8"/>
    <p:sldId id="339" r:id="rId9"/>
    <p:sldId id="340" r:id="rId10"/>
    <p:sldId id="342" r:id="rId11"/>
    <p:sldId id="343" r:id="rId12"/>
    <p:sldId id="344" r:id="rId13"/>
    <p:sldId id="345" r:id="rId14"/>
    <p:sldId id="346" r:id="rId15"/>
    <p:sldId id="347" r:id="rId16"/>
    <p:sldId id="348" r:id="rId17"/>
    <p:sldId id="349" r:id="rId18"/>
    <p:sldId id="351" r:id="rId19"/>
    <p:sldId id="353" r:id="rId20"/>
    <p:sldId id="354" r:id="rId21"/>
    <p:sldId id="357" r:id="rId22"/>
    <p:sldId id="355" r:id="rId23"/>
    <p:sldId id="356" r:id="rId24"/>
    <p:sldId id="358" r:id="rId25"/>
    <p:sldId id="359" r:id="rId26"/>
    <p:sldId id="326"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 Kamermans" initials="LK" lastIdx="9" clrIdx="0">
    <p:extLst>
      <p:ext uri="{19B8F6BF-5375-455C-9EA6-DF929625EA0E}">
        <p15:presenceInfo xmlns:p15="http://schemas.microsoft.com/office/powerpoint/2012/main" userId="S-1-5-21-2650497469-3747451858-2394044694-19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62"/>
    <a:srgbClr val="C72127"/>
    <a:srgbClr val="632121"/>
    <a:srgbClr val="CFD1D4"/>
    <a:srgbClr val="B5BFB9"/>
    <a:srgbClr val="8B9B92"/>
    <a:srgbClr val="D1CCB3"/>
    <a:srgbClr val="B2A97E"/>
    <a:srgbClr val="7C3A00"/>
    <a:srgbClr val="5E6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BB549-678F-484C-8F4B-9DD899E6C8EA}" v="80" dt="2022-01-18T16:45:36.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6404" autoAdjust="0"/>
  </p:normalViewPr>
  <p:slideViewPr>
    <p:cSldViewPr snapToGrid="0">
      <p:cViewPr varScale="1">
        <p:scale>
          <a:sx n="79" d="100"/>
          <a:sy n="79" d="100"/>
        </p:scale>
        <p:origin x="126" y="552"/>
      </p:cViewPr>
      <p:guideLst/>
    </p:cSldViewPr>
  </p:slideViewPr>
  <p:notesTextViewPr>
    <p:cViewPr>
      <p:scale>
        <a:sx n="3" d="2"/>
        <a:sy n="3" d="2"/>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333817F-C357-47F6-9E9D-A075E2487DBB}" type="datetimeFigureOut">
              <a:rPr lang="en-US" smtClean="0"/>
              <a:t>1/19/2022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A7CA047-C423-491B-91C5-0FD93E2B5EAA}" type="slidenum">
              <a:rPr lang="en-US" smtClean="0"/>
              <a:t>‹#›</a:t>
            </a:fld>
            <a:endParaRPr lang="en-US"/>
          </a:p>
        </p:txBody>
      </p:sp>
    </p:spTree>
    <p:extLst>
      <p:ext uri="{BB962C8B-B14F-4D97-AF65-F5344CB8AC3E}">
        <p14:creationId xmlns:p14="http://schemas.microsoft.com/office/powerpoint/2010/main" val="1983103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7048B1-C9CE-47B8-8296-5AE3E40E0235}" type="datetimeFigureOut">
              <a:rPr lang="en-US" smtClean="0"/>
              <a:t>1/19/2022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DA49E7B-118E-405C-91FF-14B623D6E072}" type="slidenum">
              <a:rPr lang="en-US" smtClean="0"/>
              <a:t>‹#›</a:t>
            </a:fld>
            <a:endParaRPr lang="en-US"/>
          </a:p>
        </p:txBody>
      </p:sp>
    </p:spTree>
    <p:extLst>
      <p:ext uri="{BB962C8B-B14F-4D97-AF65-F5344CB8AC3E}">
        <p14:creationId xmlns:p14="http://schemas.microsoft.com/office/powerpoint/2010/main" val="279937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362200" y="549275"/>
            <a:ext cx="4876800"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ea typeface="ＭＳ Ｐゴシック" pitchFamily="34" charset="-128"/>
            </a:endParaRPr>
          </a:p>
        </p:txBody>
      </p:sp>
      <p:sp>
        <p:nvSpPr>
          <p:cNvPr id="46084" name="Footer Placeholder 3"/>
          <p:cNvSpPr>
            <a:spLocks noGrp="1"/>
          </p:cNvSpPr>
          <p:nvPr>
            <p:ph type="ftr" sz="quarter" idx="4"/>
          </p:nvPr>
        </p:nvSpPr>
        <p:spPr bwMode="auto">
          <a:xfrm>
            <a:off x="0" y="6948442"/>
            <a:ext cx="4160376" cy="365511"/>
          </a:xfrm>
          <a:prstGeom prst="rect">
            <a:avLst/>
          </a:prstGeom>
          <a:ln>
            <a:miter lim="800000"/>
            <a:headEnd/>
            <a:tailEnd/>
          </a:ln>
        </p:spPr>
        <p:txBody>
          <a:bodyPr lIns="94704" tIns="47352" rIns="94704" bIns="47352"/>
          <a:lstStyle/>
          <a:p>
            <a:pPr>
              <a:defRPr/>
            </a:pPr>
            <a:r>
              <a:rPr lang="en-CA" dirty="0">
                <a:latin typeface="Calibri" pitchFamily="34" charset="0"/>
                <a:ea typeface="ＭＳ Ｐゴシック" pitchFamily="34" charset="-128"/>
              </a:rPr>
              <a:t>Confidential</a:t>
            </a:r>
          </a:p>
        </p:txBody>
      </p:sp>
      <p:sp>
        <p:nvSpPr>
          <p:cNvPr id="46085" name="Slide Number Placeholder 4"/>
          <p:cNvSpPr>
            <a:spLocks noGrp="1"/>
          </p:cNvSpPr>
          <p:nvPr>
            <p:ph type="sldNum" sz="quarter" idx="5"/>
          </p:nvPr>
        </p:nvSpPr>
        <p:spPr bwMode="auto">
          <a:xfrm>
            <a:off x="5438655" y="6948442"/>
            <a:ext cx="4160376" cy="365511"/>
          </a:xfrm>
          <a:prstGeom prst="rect">
            <a:avLst/>
          </a:prstGeom>
          <a:ln>
            <a:miter lim="800000"/>
            <a:headEnd/>
            <a:tailEnd/>
          </a:ln>
        </p:spPr>
        <p:txBody>
          <a:bodyPr lIns="94704" tIns="47352" rIns="94704" bIns="47352"/>
          <a:lstStyle/>
          <a:p>
            <a:pPr>
              <a:defRPr/>
            </a:pPr>
            <a:fld id="{79B22ABB-393F-48D3-BBAA-04D294C50924}" type="slidenum">
              <a:rPr lang="en-CA" smtClean="0">
                <a:latin typeface="Calibri" pitchFamily="34" charset="0"/>
                <a:ea typeface="ＭＳ Ｐゴシック" pitchFamily="34" charset="-128"/>
              </a:rPr>
              <a:pPr>
                <a:defRPr/>
              </a:pPr>
              <a:t>26</a:t>
            </a:fld>
            <a:endParaRPr lang="en-CA" dirty="0">
              <a:latin typeface="Calibri" pitchFamily="34" charset="0"/>
              <a:ea typeface="ＭＳ Ｐゴシック" pitchFamily="34" charset="-128"/>
            </a:endParaRPr>
          </a:p>
        </p:txBody>
      </p:sp>
    </p:spTree>
    <p:extLst>
      <p:ext uri="{BB962C8B-B14F-4D97-AF65-F5344CB8AC3E}">
        <p14:creationId xmlns:p14="http://schemas.microsoft.com/office/powerpoint/2010/main" val="3363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Placeholder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40"/>
          <a:stretch/>
        </p:blipFill>
        <p:spPr>
          <a:xfrm>
            <a:off x="0" y="0"/>
            <a:ext cx="12192000" cy="7108715"/>
          </a:xfrm>
          <a:prstGeom prst="rect">
            <a:avLst/>
          </a:prstGeom>
        </p:spPr>
      </p:pic>
      <p:sp>
        <p:nvSpPr>
          <p:cNvPr id="9" name="Rectangle 8"/>
          <p:cNvSpPr/>
          <p:nvPr userDrawn="1"/>
        </p:nvSpPr>
        <p:spPr>
          <a:xfrm>
            <a:off x="18106" y="4525254"/>
            <a:ext cx="12192000" cy="185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887" y="4904075"/>
            <a:ext cx="4561221" cy="1013602"/>
          </a:xfrm>
          <a:prstGeom prst="rect">
            <a:avLst/>
          </a:prstGeom>
        </p:spPr>
      </p:pic>
      <p:sp>
        <p:nvSpPr>
          <p:cNvPr id="12" name="Rectangle 11"/>
          <p:cNvSpPr/>
          <p:nvPr userDrawn="1"/>
        </p:nvSpPr>
        <p:spPr>
          <a:xfrm>
            <a:off x="0" y="4525254"/>
            <a:ext cx="586465" cy="1850921"/>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p:cNvSpPr>
            <a:spLocks noGrp="1"/>
          </p:cNvSpPr>
          <p:nvPr>
            <p:ph type="title" hasCustomPrompt="1"/>
          </p:nvPr>
        </p:nvSpPr>
        <p:spPr>
          <a:xfrm>
            <a:off x="5848592" y="4531554"/>
            <a:ext cx="6343408" cy="1187334"/>
          </a:xfrm>
        </p:spPr>
        <p:txBody>
          <a:bodyPr anchor="b">
            <a:noAutofit/>
          </a:bodyPr>
          <a:lstStyle>
            <a:lvl1pPr>
              <a:defRPr sz="4000" b="0" baseline="0">
                <a:solidFill>
                  <a:srgbClr val="5F6062"/>
                </a:solidFill>
                <a:latin typeface="+mn-lt"/>
              </a:defRPr>
            </a:lvl1pPr>
          </a:lstStyle>
          <a:p>
            <a:r>
              <a:rPr lang="en-US" dirty="0"/>
              <a:t>&lt;Title&gt;</a:t>
            </a:r>
          </a:p>
        </p:txBody>
      </p:sp>
      <p:sp>
        <p:nvSpPr>
          <p:cNvPr id="15" name="Text Placeholder 2"/>
          <p:cNvSpPr>
            <a:spLocks noGrp="1"/>
          </p:cNvSpPr>
          <p:nvPr>
            <p:ph type="body" idx="1" hasCustomPrompt="1"/>
          </p:nvPr>
        </p:nvSpPr>
        <p:spPr>
          <a:xfrm>
            <a:off x="5848592" y="5730846"/>
            <a:ext cx="6343408" cy="645330"/>
          </a:xfrm>
        </p:spPr>
        <p:txBody>
          <a:bodyPr>
            <a:normAutofit/>
          </a:bodyPr>
          <a:lstStyle>
            <a:lvl1pPr marL="0" indent="0">
              <a:buNone/>
              <a:defRPr sz="1200" b="0">
                <a:solidFill>
                  <a:srgbClr val="5F606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&lt;Month Year&gt;</a:t>
            </a:r>
          </a:p>
        </p:txBody>
      </p:sp>
    </p:spTree>
    <p:extLst>
      <p:ext uri="{BB962C8B-B14F-4D97-AF65-F5344CB8AC3E}">
        <p14:creationId xmlns:p14="http://schemas.microsoft.com/office/powerpoint/2010/main" val="99340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 - Red Bar">
    <p:spTree>
      <p:nvGrpSpPr>
        <p:cNvPr id="1" name=""/>
        <p:cNvGrpSpPr/>
        <p:nvPr/>
      </p:nvGrpSpPr>
      <p:grpSpPr>
        <a:xfrm>
          <a:off x="0" y="0"/>
          <a:ext cx="0" cy="0"/>
          <a:chOff x="0" y="0"/>
          <a:chExt cx="0" cy="0"/>
        </a:xfrm>
      </p:grpSpPr>
      <p:sp>
        <p:nvSpPr>
          <p:cNvPr id="7" name="Rectangle 6"/>
          <p:cNvSpPr/>
          <p:nvPr userDrawn="1"/>
        </p:nvSpPr>
        <p:spPr>
          <a:xfrm>
            <a:off x="0" y="0"/>
            <a:ext cx="675861" cy="6858000"/>
          </a:xfrm>
          <a:prstGeom prst="rect">
            <a:avLst/>
          </a:prstGeom>
          <a:solidFill>
            <a:srgbClr val="C721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title"/>
          </p:nvPr>
        </p:nvSpPr>
        <p:spPr>
          <a:xfrm>
            <a:off x="1068309" y="2447422"/>
            <a:ext cx="10169016" cy="1325563"/>
          </a:xfrm>
        </p:spPr>
        <p:txBody>
          <a:bodyPr/>
          <a:lstStyle>
            <a:lvl1pPr algn="l">
              <a:defRPr/>
            </a:lvl1pPr>
          </a:lstStyle>
          <a:p>
            <a:r>
              <a:rPr lang="en-US" dirty="0"/>
              <a:t>Click to edit Master title style</a:t>
            </a:r>
          </a:p>
        </p:txBody>
      </p:sp>
      <p:sp>
        <p:nvSpPr>
          <p:cNvPr id="12" name="Footer Placeholder 3"/>
          <p:cNvSpPr>
            <a:spLocks noGrp="1"/>
          </p:cNvSpPr>
          <p:nvPr>
            <p:ph type="ftr" sz="quarter" idx="11"/>
          </p:nvPr>
        </p:nvSpPr>
        <p:spPr>
          <a:xfrm>
            <a:off x="4038600" y="6356350"/>
            <a:ext cx="4114800" cy="365125"/>
          </a:xfrm>
        </p:spPr>
        <p:txBody>
          <a:bodyPr/>
          <a:lstStyle/>
          <a:p>
            <a:endParaRPr lang="en-US"/>
          </a:p>
        </p:txBody>
      </p:sp>
      <p:sp>
        <p:nvSpPr>
          <p:cNvPr id="13" name="Slide Number Placeholder 4"/>
          <p:cNvSpPr>
            <a:spLocks noGrp="1"/>
          </p:cNvSpPr>
          <p:nvPr>
            <p:ph type="sldNum" sz="quarter" idx="12"/>
          </p:nvPr>
        </p:nvSpPr>
        <p:spPr>
          <a:xfrm>
            <a:off x="8610600" y="6356350"/>
            <a:ext cx="2743200" cy="365125"/>
          </a:xfrm>
        </p:spPr>
        <p:txBody>
          <a:bodyPr/>
          <a:lstStyle/>
          <a:p>
            <a:fld id="{E48B7EC2-1F24-432F-B3EF-0C2F971930CA}" type="slidenum">
              <a:rPr lang="en-US" smtClean="0"/>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Tree>
    <p:extLst>
      <p:ext uri="{BB962C8B-B14F-4D97-AF65-F5344CB8AC3E}">
        <p14:creationId xmlns:p14="http://schemas.microsoft.com/office/powerpoint/2010/main" val="511219479"/>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Sub-Title">
    <p:spTree>
      <p:nvGrpSpPr>
        <p:cNvPr id="1" name=""/>
        <p:cNvGrpSpPr/>
        <p:nvPr/>
      </p:nvGrpSpPr>
      <p:grpSpPr>
        <a:xfrm>
          <a:off x="0" y="0"/>
          <a:ext cx="0" cy="0"/>
          <a:chOff x="0" y="0"/>
          <a:chExt cx="0" cy="0"/>
        </a:xfrm>
      </p:grpSpPr>
      <p:pic>
        <p:nvPicPr>
          <p:cNvPr id="13" name="Picture Placeholder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40"/>
          <a:stretch/>
        </p:blipFill>
        <p:spPr>
          <a:xfrm>
            <a:off x="0" y="0"/>
            <a:ext cx="12192000" cy="7108715"/>
          </a:xfrm>
          <a:prstGeom prst="rect">
            <a:avLst/>
          </a:prstGeom>
        </p:spPr>
      </p:pic>
      <p:sp>
        <p:nvSpPr>
          <p:cNvPr id="9" name="Rectangle 8"/>
          <p:cNvSpPr/>
          <p:nvPr userDrawn="1"/>
        </p:nvSpPr>
        <p:spPr>
          <a:xfrm>
            <a:off x="18106" y="4525254"/>
            <a:ext cx="12192000" cy="185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887" y="4904075"/>
            <a:ext cx="4561221" cy="1013602"/>
          </a:xfrm>
          <a:prstGeom prst="rect">
            <a:avLst/>
          </a:prstGeom>
        </p:spPr>
      </p:pic>
      <p:sp>
        <p:nvSpPr>
          <p:cNvPr id="12" name="Rectangle 11"/>
          <p:cNvSpPr/>
          <p:nvPr userDrawn="1"/>
        </p:nvSpPr>
        <p:spPr>
          <a:xfrm>
            <a:off x="0" y="4525254"/>
            <a:ext cx="586465" cy="1850921"/>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p:cNvSpPr>
            <a:spLocks noGrp="1"/>
          </p:cNvSpPr>
          <p:nvPr>
            <p:ph type="title" hasCustomPrompt="1"/>
          </p:nvPr>
        </p:nvSpPr>
        <p:spPr>
          <a:xfrm>
            <a:off x="5848592" y="5513560"/>
            <a:ext cx="6343408" cy="404115"/>
          </a:xfrm>
        </p:spPr>
        <p:txBody>
          <a:bodyPr anchor="b">
            <a:noAutofit/>
          </a:bodyPr>
          <a:lstStyle>
            <a:lvl1pPr>
              <a:defRPr sz="2000" b="0" baseline="0">
                <a:solidFill>
                  <a:srgbClr val="5F6062"/>
                </a:solidFill>
                <a:latin typeface="+mn-lt"/>
              </a:defRPr>
            </a:lvl1pPr>
          </a:lstStyle>
          <a:p>
            <a:r>
              <a:rPr lang="en-US" dirty="0"/>
              <a:t>&lt;Sub-Title&gt;</a:t>
            </a:r>
          </a:p>
        </p:txBody>
      </p:sp>
      <p:sp>
        <p:nvSpPr>
          <p:cNvPr id="15" name="Text Placeholder 2"/>
          <p:cNvSpPr>
            <a:spLocks noGrp="1"/>
          </p:cNvSpPr>
          <p:nvPr>
            <p:ph type="body" idx="1" hasCustomPrompt="1"/>
          </p:nvPr>
        </p:nvSpPr>
        <p:spPr>
          <a:xfrm>
            <a:off x="5848592" y="5917676"/>
            <a:ext cx="6343408" cy="458499"/>
          </a:xfrm>
        </p:spPr>
        <p:txBody>
          <a:bodyPr>
            <a:normAutofit/>
          </a:bodyPr>
          <a:lstStyle>
            <a:lvl1pPr marL="0" indent="0">
              <a:buNone/>
              <a:defRPr sz="1200" b="0">
                <a:solidFill>
                  <a:srgbClr val="5F606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&lt;Month Year&gt;</a:t>
            </a:r>
          </a:p>
        </p:txBody>
      </p:sp>
      <p:sp>
        <p:nvSpPr>
          <p:cNvPr id="5" name="Text Placeholder 4"/>
          <p:cNvSpPr>
            <a:spLocks noGrp="1"/>
          </p:cNvSpPr>
          <p:nvPr>
            <p:ph type="body" sz="quarter" idx="10" hasCustomPrompt="1"/>
          </p:nvPr>
        </p:nvSpPr>
        <p:spPr>
          <a:xfrm>
            <a:off x="5848592" y="4525962"/>
            <a:ext cx="6343408" cy="987597"/>
          </a:xfrm>
        </p:spPr>
        <p:txBody>
          <a:bodyPr anchor="b">
            <a:noAutofit/>
          </a:bodyPr>
          <a:lstStyle>
            <a:lvl1pPr marL="0" indent="0">
              <a:buNone/>
              <a:defRPr sz="4000">
                <a:solidFill>
                  <a:srgbClr val="5F6062"/>
                </a:solidFill>
                <a:latin typeface="+mn-lt"/>
              </a:defRPr>
            </a:lvl1pPr>
            <a:lvl2pPr marL="457200" indent="0">
              <a:buNone/>
              <a:defRPr sz="4000">
                <a:solidFill>
                  <a:srgbClr val="5F6062"/>
                </a:solidFill>
                <a:latin typeface="+mn-lt"/>
              </a:defRPr>
            </a:lvl2pPr>
            <a:lvl3pPr marL="914400" indent="0">
              <a:buNone/>
              <a:defRPr sz="4000">
                <a:solidFill>
                  <a:srgbClr val="5F6062"/>
                </a:solidFill>
                <a:latin typeface="+mn-lt"/>
              </a:defRPr>
            </a:lvl3pPr>
            <a:lvl4pPr marL="1371600" indent="0">
              <a:buNone/>
              <a:defRPr sz="4000">
                <a:solidFill>
                  <a:srgbClr val="5F6062"/>
                </a:solidFill>
                <a:latin typeface="+mn-lt"/>
              </a:defRPr>
            </a:lvl4pPr>
            <a:lvl5pPr marL="1828800" indent="0">
              <a:buNone/>
              <a:defRPr sz="4000">
                <a:solidFill>
                  <a:srgbClr val="5F6062"/>
                </a:solidFill>
                <a:latin typeface="+mn-lt"/>
              </a:defRPr>
            </a:lvl5pPr>
          </a:lstStyle>
          <a:p>
            <a:pPr lvl="0"/>
            <a:r>
              <a:rPr lang="en-US" dirty="0"/>
              <a:t>&lt;Title&gt;</a:t>
            </a:r>
            <a:endParaRPr lang="en-CA" dirty="0"/>
          </a:p>
        </p:txBody>
      </p:sp>
    </p:spTree>
    <p:extLst>
      <p:ext uri="{BB962C8B-B14F-4D97-AF65-F5344CB8AC3E}">
        <p14:creationId xmlns:p14="http://schemas.microsoft.com/office/powerpoint/2010/main" val="28004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AF85F529-F6B3-495F-965D-91FFAA9F66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9431"/>
            <a:ext cx="12192000" cy="6858000"/>
          </a:xfrm>
          <a:prstGeom prst="rect">
            <a:avLst/>
          </a:prstGeom>
        </p:spPr>
      </p:pic>
      <p:sp>
        <p:nvSpPr>
          <p:cNvPr id="7" name="Rectangle 6">
            <a:extLst>
              <a:ext uri="{FF2B5EF4-FFF2-40B4-BE49-F238E27FC236}">
                <a16:creationId xmlns:a16="http://schemas.microsoft.com/office/drawing/2014/main" id="{B6AD9189-815C-4B83-B08E-81551A2720DD}"/>
              </a:ext>
            </a:extLst>
          </p:cNvPr>
          <p:cNvSpPr/>
          <p:nvPr userDrawn="1"/>
        </p:nvSpPr>
        <p:spPr>
          <a:xfrm>
            <a:off x="6092982" y="4572000"/>
            <a:ext cx="6099018" cy="1600200"/>
          </a:xfrm>
          <a:prstGeom prst="rect">
            <a:avLst/>
          </a:prstGeom>
          <a:solidFill>
            <a:srgbClr val="B2A97E">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2982" y="4572000"/>
            <a:ext cx="6099018" cy="1600200"/>
          </a:xfrm>
        </p:spPr>
        <p:txBody>
          <a:bodyPr/>
          <a:lstStyle>
            <a:lvl1pPr>
              <a:defRPr>
                <a:solidFill>
                  <a:schemeClr val="bg1"/>
                </a:solidFill>
              </a:defRPr>
            </a:lvl1pPr>
          </a:lstStyle>
          <a:p>
            <a:r>
              <a:rPr lang="en-US" dirty="0"/>
              <a:t>&lt;Sub-Heading&gt;</a:t>
            </a:r>
            <a:endParaRPr lang="en-CA"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48B7EC2-1F24-432F-B3EF-0C2F971930CA}" type="slidenum">
              <a:rPr lang="en-US" smtClean="0"/>
              <a:pPr/>
              <a:t>‹#›</a:t>
            </a:fld>
            <a:endParaRPr lang="en-US"/>
          </a:p>
        </p:txBody>
      </p:sp>
    </p:spTree>
    <p:extLst>
      <p:ext uri="{BB962C8B-B14F-4D97-AF65-F5344CB8AC3E}">
        <p14:creationId xmlns:p14="http://schemas.microsoft.com/office/powerpoint/2010/main" val="54624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Page Phot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00" y="0"/>
            <a:ext cx="5676900" cy="6858000"/>
          </a:xfrm>
        </p:spPr>
        <p:txBody>
          <a:bodyPr anchor="ctr"/>
          <a:lstStyle>
            <a:lvl1pPr marL="0" indent="0" algn="ctr">
              <a:buNone/>
              <a:defRPr baseline="0"/>
            </a:lvl1pPr>
          </a:lstStyle>
          <a:p>
            <a:pPr lvl="0"/>
            <a:r>
              <a:rPr lang="en-US" dirty="0"/>
              <a:t>&lt;Insert Half Page Photo&gt;</a:t>
            </a:r>
          </a:p>
        </p:txBody>
      </p:sp>
      <p:sp>
        <p:nvSpPr>
          <p:cNvPr id="2" name="Title 1"/>
          <p:cNvSpPr>
            <a:spLocks noGrp="1"/>
          </p:cNvSpPr>
          <p:nvPr>
            <p:ph type="title" hasCustomPrompt="1"/>
          </p:nvPr>
        </p:nvSpPr>
        <p:spPr>
          <a:xfrm>
            <a:off x="721726" y="647170"/>
            <a:ext cx="5389364" cy="625473"/>
          </a:xfrm>
        </p:spPr>
        <p:txBody>
          <a:bodyPr/>
          <a:lstStyle>
            <a:lvl1pPr>
              <a:defRPr sz="4000">
                <a:solidFill>
                  <a:srgbClr val="C72127"/>
                </a:solidFill>
              </a:defRPr>
            </a:lvl1pPr>
          </a:lstStyle>
          <a:p>
            <a:r>
              <a:rPr lang="en-US" dirty="0"/>
              <a:t>&lt;Title&gt;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48B7EC2-1F24-432F-B3EF-0C2F971930C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
        <p:nvSpPr>
          <p:cNvPr id="12" name="Content Placeholder 5">
            <a:extLst>
              <a:ext uri="{FF2B5EF4-FFF2-40B4-BE49-F238E27FC236}">
                <a16:creationId xmlns:a16="http://schemas.microsoft.com/office/drawing/2014/main" id="{367CB494-245D-4604-8D65-C256501494AD}"/>
              </a:ext>
            </a:extLst>
          </p:cNvPr>
          <p:cNvSpPr>
            <a:spLocks noGrp="1"/>
          </p:cNvSpPr>
          <p:nvPr>
            <p:ph idx="13" hasCustomPrompt="1"/>
          </p:nvPr>
        </p:nvSpPr>
        <p:spPr>
          <a:xfrm>
            <a:off x="721726" y="1567593"/>
            <a:ext cx="5389364" cy="4351338"/>
          </a:xfrm>
        </p:spPr>
        <p:txBody>
          <a:bodyPr>
            <a:normAutofit/>
          </a:bodyPr>
          <a:lstStyle>
            <a:lvl1pPr>
              <a:defRPr sz="2400" baseline="0">
                <a:solidFill>
                  <a:srgbClr val="5F6062"/>
                </a:solidFill>
              </a:defRPr>
            </a:lvl1pPr>
          </a:lstStyle>
          <a:p>
            <a:pPr>
              <a:buClr>
                <a:srgbClr val="5F6062"/>
              </a:buClr>
              <a:buFont typeface="Arial" panose="020B0604020202020204" pitchFamily="34" charset="0"/>
              <a:buChar char="•"/>
            </a:pPr>
            <a:r>
              <a:rPr lang="en-US" dirty="0">
                <a:solidFill>
                  <a:srgbClr val="5F6062"/>
                </a:solidFill>
              </a:rPr>
              <a:t>&lt;Insert Bullets&gt;</a:t>
            </a:r>
          </a:p>
        </p:txBody>
      </p:sp>
    </p:spTree>
    <p:extLst>
      <p:ext uri="{BB962C8B-B14F-4D97-AF65-F5344CB8AC3E}">
        <p14:creationId xmlns:p14="http://schemas.microsoft.com/office/powerpoint/2010/main" val="323759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8B7EC2-1F24-432F-B3EF-0C2F971930CA}"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
        <p:nvSpPr>
          <p:cNvPr id="9" name="Title 1"/>
          <p:cNvSpPr>
            <a:spLocks noGrp="1"/>
          </p:cNvSpPr>
          <p:nvPr>
            <p:ph type="title" hasCustomPrompt="1"/>
          </p:nvPr>
        </p:nvSpPr>
        <p:spPr>
          <a:xfrm>
            <a:off x="721726" y="647170"/>
            <a:ext cx="10632074" cy="625473"/>
          </a:xfrm>
        </p:spPr>
        <p:txBody>
          <a:bodyPr/>
          <a:lstStyle>
            <a:lvl1pPr>
              <a:defRPr sz="4000">
                <a:solidFill>
                  <a:srgbClr val="C72127"/>
                </a:solidFill>
              </a:defRPr>
            </a:lvl1pPr>
          </a:lstStyle>
          <a:p>
            <a:r>
              <a:rPr lang="en-US" dirty="0"/>
              <a:t>&lt;Title&gt;</a:t>
            </a:r>
          </a:p>
        </p:txBody>
      </p:sp>
      <p:sp>
        <p:nvSpPr>
          <p:cNvPr id="10" name="Content Placeholder 5">
            <a:extLst>
              <a:ext uri="{FF2B5EF4-FFF2-40B4-BE49-F238E27FC236}">
                <a16:creationId xmlns:a16="http://schemas.microsoft.com/office/drawing/2014/main" id="{367CB494-245D-4604-8D65-C256501494AD}"/>
              </a:ext>
            </a:extLst>
          </p:cNvPr>
          <p:cNvSpPr>
            <a:spLocks noGrp="1"/>
          </p:cNvSpPr>
          <p:nvPr>
            <p:ph idx="13" hasCustomPrompt="1"/>
          </p:nvPr>
        </p:nvSpPr>
        <p:spPr>
          <a:xfrm>
            <a:off x="721726" y="1567593"/>
            <a:ext cx="10632074" cy="4351338"/>
          </a:xfrm>
        </p:spPr>
        <p:txBody>
          <a:bodyPr>
            <a:normAutofit/>
          </a:bodyPr>
          <a:lstStyle>
            <a:lvl1pPr>
              <a:lnSpc>
                <a:spcPct val="120000"/>
              </a:lnSpc>
              <a:defRPr sz="2400" baseline="0">
                <a:solidFill>
                  <a:srgbClr val="5F6062"/>
                </a:solidFill>
              </a:defRPr>
            </a:lvl1pPr>
            <a:lvl2pPr marL="442913" indent="-261938">
              <a:lnSpc>
                <a:spcPct val="120000"/>
              </a:lnSpc>
              <a:buClr>
                <a:srgbClr val="5F6062"/>
              </a:buClr>
              <a:defRPr sz="2000">
                <a:solidFill>
                  <a:srgbClr val="5F6062"/>
                </a:solidFill>
              </a:defRPr>
            </a:lvl2pPr>
            <a:lvl3pPr marL="715963" indent="-273050">
              <a:lnSpc>
                <a:spcPct val="120000"/>
              </a:lnSpc>
              <a:defRPr sz="1800">
                <a:solidFill>
                  <a:srgbClr val="5F6062"/>
                </a:solidFill>
              </a:defRPr>
            </a:lvl3pPr>
            <a:lvl4pPr>
              <a:defRPr>
                <a:solidFill>
                  <a:srgbClr val="5F6062"/>
                </a:solidFill>
              </a:defRPr>
            </a:lvl4pPr>
            <a:lvl5pPr>
              <a:defRPr>
                <a:solidFill>
                  <a:srgbClr val="5F6062"/>
                </a:solidFill>
              </a:defRPr>
            </a:lvl5pPr>
          </a:lstStyle>
          <a:p>
            <a:pPr lvl="0"/>
            <a:r>
              <a:rPr lang="en-US" dirty="0"/>
              <a:t>&lt;Insert Bullets&gt;</a:t>
            </a:r>
          </a:p>
          <a:p>
            <a:pPr lvl="1"/>
            <a:r>
              <a:rPr lang="en-US" dirty="0"/>
              <a:t>Second level</a:t>
            </a:r>
          </a:p>
          <a:p>
            <a:pPr lvl="2"/>
            <a:r>
              <a:rPr lang="en-US" dirty="0"/>
              <a:t>Third level</a:t>
            </a:r>
          </a:p>
        </p:txBody>
      </p:sp>
    </p:spTree>
    <p:extLst>
      <p:ext uri="{BB962C8B-B14F-4D97-AF65-F5344CB8AC3E}">
        <p14:creationId xmlns:p14="http://schemas.microsoft.com/office/powerpoint/2010/main" val="149286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of Two Figur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21726" y="1656784"/>
            <a:ext cx="5157787" cy="4532879"/>
          </a:xfrm>
        </p:spPr>
        <p:txBody>
          <a:bodyPr anchor="ctr"/>
          <a:lstStyle>
            <a:lvl1pPr marL="0" indent="0" algn="ctr">
              <a:buNone/>
              <a:defRPr baseline="0">
                <a:solidFill>
                  <a:srgbClr val="5F6062"/>
                </a:solidFill>
              </a:defRPr>
            </a:lvl1pPr>
          </a:lstStyle>
          <a:p>
            <a:pPr lvl="0"/>
            <a:r>
              <a:rPr lang="en-US" dirty="0"/>
              <a:t>&lt;Insert Figure&gt;</a:t>
            </a:r>
          </a:p>
        </p:txBody>
      </p:sp>
      <p:sp>
        <p:nvSpPr>
          <p:cNvPr id="6" name="Content Placeholder 5"/>
          <p:cNvSpPr>
            <a:spLocks noGrp="1"/>
          </p:cNvSpPr>
          <p:nvPr>
            <p:ph sz="quarter" idx="4" hasCustomPrompt="1"/>
          </p:nvPr>
        </p:nvSpPr>
        <p:spPr>
          <a:xfrm>
            <a:off x="6203004" y="1656784"/>
            <a:ext cx="5152383" cy="4532879"/>
          </a:xfrm>
        </p:spPr>
        <p:txBody>
          <a:bodyPr anchor="ctr"/>
          <a:lstStyle>
            <a:lvl1pPr marL="0" indent="0" algn="ctr">
              <a:buNone/>
              <a:defRPr baseline="0">
                <a:solidFill>
                  <a:srgbClr val="5F6062"/>
                </a:solidFill>
              </a:defRPr>
            </a:lvl1pPr>
          </a:lstStyle>
          <a:p>
            <a:pPr lvl="0"/>
            <a:r>
              <a:rPr lang="en-US" dirty="0"/>
              <a:t>&lt;Insert Figure&gt;</a:t>
            </a:r>
          </a:p>
        </p:txBody>
      </p:sp>
      <p:sp>
        <p:nvSpPr>
          <p:cNvPr id="9" name="Slide Number Placeholder 8"/>
          <p:cNvSpPr>
            <a:spLocks noGrp="1"/>
          </p:cNvSpPr>
          <p:nvPr>
            <p:ph type="sldNum" sz="quarter" idx="12"/>
          </p:nvPr>
        </p:nvSpPr>
        <p:spPr/>
        <p:txBody>
          <a:bodyPr/>
          <a:lstStyle/>
          <a:p>
            <a:fld id="{E48B7EC2-1F24-432F-B3EF-0C2F971930C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
        <p:nvSpPr>
          <p:cNvPr id="11" name="Title 1"/>
          <p:cNvSpPr>
            <a:spLocks noGrp="1"/>
          </p:cNvSpPr>
          <p:nvPr>
            <p:ph type="title" hasCustomPrompt="1"/>
          </p:nvPr>
        </p:nvSpPr>
        <p:spPr>
          <a:xfrm>
            <a:off x="721726" y="647170"/>
            <a:ext cx="10632074" cy="625473"/>
          </a:xfrm>
        </p:spPr>
        <p:txBody>
          <a:bodyPr/>
          <a:lstStyle>
            <a:lvl1pPr algn="ctr">
              <a:defRPr sz="4000">
                <a:solidFill>
                  <a:srgbClr val="C72127"/>
                </a:solidFill>
              </a:defRPr>
            </a:lvl1pPr>
          </a:lstStyle>
          <a:p>
            <a:r>
              <a:rPr lang="en-US" dirty="0"/>
              <a:t>&lt;Title&gt;</a:t>
            </a:r>
          </a:p>
        </p:txBody>
      </p:sp>
      <p:sp>
        <p:nvSpPr>
          <p:cNvPr id="12" name="Text Placeholder 2"/>
          <p:cNvSpPr>
            <a:spLocks noGrp="1"/>
          </p:cNvSpPr>
          <p:nvPr>
            <p:ph type="body" idx="1" hasCustomPrompt="1"/>
          </p:nvPr>
        </p:nvSpPr>
        <p:spPr>
          <a:xfrm>
            <a:off x="721725" y="1272642"/>
            <a:ext cx="5157787" cy="384141"/>
          </a:xfrm>
        </p:spPr>
        <p:txBody>
          <a:bodyPr anchor="b">
            <a:normAutofit/>
          </a:bodyPr>
          <a:lstStyle>
            <a:lvl1pPr marL="0" indent="0" algn="ctr">
              <a:buNone/>
              <a:defRPr sz="1800" b="1" baseline="0">
                <a:solidFill>
                  <a:srgbClr val="5F606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&lt;Figure Title&gt;</a:t>
            </a:r>
          </a:p>
        </p:txBody>
      </p:sp>
      <p:sp>
        <p:nvSpPr>
          <p:cNvPr id="13" name="Text Placeholder 2"/>
          <p:cNvSpPr>
            <a:spLocks noGrp="1"/>
          </p:cNvSpPr>
          <p:nvPr>
            <p:ph type="body" idx="13" hasCustomPrompt="1"/>
          </p:nvPr>
        </p:nvSpPr>
        <p:spPr>
          <a:xfrm>
            <a:off x="6203006" y="1272641"/>
            <a:ext cx="5157787" cy="384141"/>
          </a:xfrm>
        </p:spPr>
        <p:txBody>
          <a:bodyPr anchor="b">
            <a:normAutofit/>
          </a:bodyPr>
          <a:lstStyle>
            <a:lvl1pPr marL="0" indent="0" algn="ctr">
              <a:buNone/>
              <a:defRPr sz="1800" b="1">
                <a:solidFill>
                  <a:srgbClr val="5F606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&lt;Figure Title&gt;</a:t>
            </a:r>
          </a:p>
        </p:txBody>
      </p:sp>
    </p:spTree>
    <p:extLst>
      <p:ext uri="{BB962C8B-B14F-4D97-AF65-F5344CB8AC3E}">
        <p14:creationId xmlns:p14="http://schemas.microsoft.com/office/powerpoint/2010/main" val="130135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alf Page Phot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00" y="0"/>
            <a:ext cx="5676900" cy="6858000"/>
          </a:xfrm>
        </p:spPr>
        <p:txBody>
          <a:bodyPr anchor="ctr"/>
          <a:lstStyle>
            <a:lvl1pPr marL="0" indent="0" algn="ctr">
              <a:buNone/>
              <a:defRPr baseline="0"/>
            </a:lvl1pPr>
          </a:lstStyle>
          <a:p>
            <a:pPr lvl="0"/>
            <a:r>
              <a:rPr lang="en-US" dirty="0"/>
              <a:t>&lt;Insert Half Page Photo&gt;</a:t>
            </a:r>
          </a:p>
        </p:txBody>
      </p:sp>
      <p:sp>
        <p:nvSpPr>
          <p:cNvPr id="2" name="Title 1"/>
          <p:cNvSpPr>
            <a:spLocks noGrp="1"/>
          </p:cNvSpPr>
          <p:nvPr>
            <p:ph type="title" hasCustomPrompt="1"/>
          </p:nvPr>
        </p:nvSpPr>
        <p:spPr>
          <a:xfrm>
            <a:off x="721726" y="647170"/>
            <a:ext cx="5389364" cy="625473"/>
          </a:xfrm>
        </p:spPr>
        <p:txBody>
          <a:bodyPr/>
          <a:lstStyle>
            <a:lvl1pPr>
              <a:defRPr sz="4000">
                <a:solidFill>
                  <a:srgbClr val="C72127"/>
                </a:solidFill>
              </a:defRPr>
            </a:lvl1pPr>
          </a:lstStyle>
          <a:p>
            <a:r>
              <a:rPr lang="en-US" dirty="0"/>
              <a:t>&lt;Title&gt;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48B7EC2-1F24-432F-B3EF-0C2F971930C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
        <p:nvSpPr>
          <p:cNvPr id="12" name="Content Placeholder 5">
            <a:extLst>
              <a:ext uri="{FF2B5EF4-FFF2-40B4-BE49-F238E27FC236}">
                <a16:creationId xmlns:a16="http://schemas.microsoft.com/office/drawing/2014/main" id="{367CB494-245D-4604-8D65-C256501494AD}"/>
              </a:ext>
            </a:extLst>
          </p:cNvPr>
          <p:cNvSpPr>
            <a:spLocks noGrp="1"/>
          </p:cNvSpPr>
          <p:nvPr>
            <p:ph idx="13" hasCustomPrompt="1"/>
          </p:nvPr>
        </p:nvSpPr>
        <p:spPr>
          <a:xfrm>
            <a:off x="721726" y="1567593"/>
            <a:ext cx="5389364" cy="4351338"/>
          </a:xfrm>
        </p:spPr>
        <p:txBody>
          <a:bodyPr>
            <a:normAutofit/>
          </a:bodyPr>
          <a:lstStyle>
            <a:lvl1pPr>
              <a:defRPr sz="2400" baseline="0">
                <a:solidFill>
                  <a:srgbClr val="5F6062"/>
                </a:solidFill>
              </a:defRPr>
            </a:lvl1pPr>
          </a:lstStyle>
          <a:p>
            <a:pPr>
              <a:buClr>
                <a:srgbClr val="5F6062"/>
              </a:buClr>
              <a:buFont typeface="Arial" panose="020B0604020202020204" pitchFamily="34" charset="0"/>
              <a:buChar char="•"/>
            </a:pPr>
            <a:r>
              <a:rPr lang="en-US" dirty="0">
                <a:solidFill>
                  <a:srgbClr val="5F6062"/>
                </a:solidFill>
              </a:rPr>
              <a:t>&lt;Insert Bullets&gt;</a:t>
            </a:r>
          </a:p>
        </p:txBody>
      </p:sp>
      <p:grpSp>
        <p:nvGrpSpPr>
          <p:cNvPr id="5" name="Group 4"/>
          <p:cNvGrpSpPr/>
          <p:nvPr userDrawn="1"/>
        </p:nvGrpSpPr>
        <p:grpSpPr>
          <a:xfrm>
            <a:off x="0" y="-9046"/>
            <a:ext cx="552893" cy="6867046"/>
            <a:chOff x="0" y="-9046"/>
            <a:chExt cx="552893" cy="6867046"/>
          </a:xfrm>
        </p:grpSpPr>
        <p:sp>
          <p:nvSpPr>
            <p:cNvPr id="9" name="Rectangle 8"/>
            <p:cNvSpPr/>
            <p:nvPr userDrawn="1"/>
          </p:nvSpPr>
          <p:spPr>
            <a:xfrm>
              <a:off x="0" y="-9046"/>
              <a:ext cx="552893" cy="6867046"/>
            </a:xfrm>
            <a:prstGeom prst="rect">
              <a:avLst/>
            </a:prstGeom>
            <a:solidFill>
              <a:srgbClr val="C721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278547" y="-9046"/>
              <a:ext cx="168832" cy="6858000"/>
            </a:xfrm>
            <a:prstGeom prst="rect">
              <a:avLst/>
            </a:prstGeom>
            <a:solidFill>
              <a:srgbClr val="C721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9046"/>
              <a:ext cx="278547" cy="6858000"/>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7070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Page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8B7EC2-1F24-432F-B3EF-0C2F971930CA}"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5" y="6213882"/>
            <a:ext cx="2351085" cy="522463"/>
          </a:xfrm>
          <a:prstGeom prst="rect">
            <a:avLst/>
          </a:prstGeom>
        </p:spPr>
      </p:pic>
      <p:sp>
        <p:nvSpPr>
          <p:cNvPr id="9" name="Title 1"/>
          <p:cNvSpPr>
            <a:spLocks noGrp="1"/>
          </p:cNvSpPr>
          <p:nvPr>
            <p:ph type="title" hasCustomPrompt="1"/>
          </p:nvPr>
        </p:nvSpPr>
        <p:spPr>
          <a:xfrm>
            <a:off x="721726" y="647170"/>
            <a:ext cx="10632074" cy="625473"/>
          </a:xfrm>
        </p:spPr>
        <p:txBody>
          <a:bodyPr/>
          <a:lstStyle>
            <a:lvl1pPr>
              <a:defRPr sz="4000">
                <a:solidFill>
                  <a:srgbClr val="C72127"/>
                </a:solidFill>
              </a:defRPr>
            </a:lvl1pPr>
          </a:lstStyle>
          <a:p>
            <a:r>
              <a:rPr lang="en-US" dirty="0"/>
              <a:t>&lt;Title&gt;</a:t>
            </a:r>
          </a:p>
        </p:txBody>
      </p:sp>
      <p:sp>
        <p:nvSpPr>
          <p:cNvPr id="10" name="Content Placeholder 5">
            <a:extLst>
              <a:ext uri="{FF2B5EF4-FFF2-40B4-BE49-F238E27FC236}">
                <a16:creationId xmlns:a16="http://schemas.microsoft.com/office/drawing/2014/main" id="{367CB494-245D-4604-8D65-C256501494AD}"/>
              </a:ext>
            </a:extLst>
          </p:cNvPr>
          <p:cNvSpPr>
            <a:spLocks noGrp="1"/>
          </p:cNvSpPr>
          <p:nvPr>
            <p:ph idx="13" hasCustomPrompt="1"/>
          </p:nvPr>
        </p:nvSpPr>
        <p:spPr>
          <a:xfrm>
            <a:off x="721726" y="1567593"/>
            <a:ext cx="10632074" cy="4351338"/>
          </a:xfrm>
        </p:spPr>
        <p:txBody>
          <a:bodyPr>
            <a:normAutofit/>
          </a:bodyPr>
          <a:lstStyle>
            <a:lvl1pPr>
              <a:defRPr sz="2400" baseline="0">
                <a:solidFill>
                  <a:srgbClr val="5F6062"/>
                </a:solidFill>
              </a:defRPr>
            </a:lvl1pPr>
            <a:lvl2pPr marL="442913" indent="-261938">
              <a:buClr>
                <a:srgbClr val="5F6062"/>
              </a:buClr>
              <a:defRPr sz="2000">
                <a:solidFill>
                  <a:srgbClr val="5F6062"/>
                </a:solidFill>
              </a:defRPr>
            </a:lvl2pPr>
            <a:lvl3pPr marL="715963" indent="-273050">
              <a:defRPr sz="1800">
                <a:solidFill>
                  <a:srgbClr val="5F6062"/>
                </a:solidFill>
              </a:defRPr>
            </a:lvl3pPr>
            <a:lvl4pPr>
              <a:defRPr>
                <a:solidFill>
                  <a:srgbClr val="5F6062"/>
                </a:solidFill>
              </a:defRPr>
            </a:lvl4pPr>
            <a:lvl5pPr>
              <a:defRPr>
                <a:solidFill>
                  <a:srgbClr val="5F6062"/>
                </a:solidFill>
              </a:defRPr>
            </a:lvl5pPr>
          </a:lstStyle>
          <a:p>
            <a:pPr lvl="0"/>
            <a:r>
              <a:rPr lang="en-US" dirty="0"/>
              <a:t>&lt;Insert Bullets&gt;</a:t>
            </a:r>
          </a:p>
          <a:p>
            <a:pPr lvl="1"/>
            <a:r>
              <a:rPr lang="en-US" dirty="0"/>
              <a:t>Second level</a:t>
            </a:r>
          </a:p>
          <a:p>
            <a:pPr lvl="2"/>
            <a:r>
              <a:rPr lang="en-US" dirty="0"/>
              <a:t>Third level</a:t>
            </a:r>
          </a:p>
        </p:txBody>
      </p:sp>
      <p:sp>
        <p:nvSpPr>
          <p:cNvPr id="13" name="Rectangle 12"/>
          <p:cNvSpPr/>
          <p:nvPr userDrawn="1"/>
        </p:nvSpPr>
        <p:spPr>
          <a:xfrm>
            <a:off x="0" y="-9046"/>
            <a:ext cx="552893" cy="6867046"/>
          </a:xfrm>
          <a:prstGeom prst="rect">
            <a:avLst/>
          </a:prstGeom>
          <a:solidFill>
            <a:srgbClr val="5F60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a:off x="278547" y="-9046"/>
            <a:ext cx="168832" cy="6858000"/>
          </a:xfrm>
          <a:prstGeom prst="rect">
            <a:avLst/>
          </a:prstGeom>
          <a:solidFill>
            <a:srgbClr val="5F60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userDrawn="1"/>
        </p:nvSpPr>
        <p:spPr>
          <a:xfrm>
            <a:off x="0" y="-9046"/>
            <a:ext cx="278547" cy="6858000"/>
          </a:xfrm>
          <a:prstGeom prst="rect">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F6062"/>
              </a:solidFill>
            </a:endParaRPr>
          </a:p>
        </p:txBody>
      </p:sp>
    </p:spTree>
    <p:extLst>
      <p:ext uri="{BB962C8B-B14F-4D97-AF65-F5344CB8AC3E}">
        <p14:creationId xmlns:p14="http://schemas.microsoft.com/office/powerpoint/2010/main" val="369891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59D853C7-415E-4EBA-AD82-0203CACB58A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Rectangle 8"/>
          <p:cNvSpPr/>
          <p:nvPr userDrawn="1"/>
        </p:nvSpPr>
        <p:spPr>
          <a:xfrm>
            <a:off x="18106" y="4525254"/>
            <a:ext cx="12192000" cy="185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887" y="4904075"/>
            <a:ext cx="4561221" cy="1013602"/>
          </a:xfrm>
          <a:prstGeom prst="rect">
            <a:avLst/>
          </a:prstGeom>
        </p:spPr>
      </p:pic>
      <p:sp>
        <p:nvSpPr>
          <p:cNvPr id="12" name="Rectangle 11"/>
          <p:cNvSpPr/>
          <p:nvPr userDrawn="1"/>
        </p:nvSpPr>
        <p:spPr>
          <a:xfrm>
            <a:off x="0" y="4525254"/>
            <a:ext cx="586465" cy="1850921"/>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p:cNvSpPr txBox="1"/>
          <p:nvPr userDrawn="1"/>
        </p:nvSpPr>
        <p:spPr>
          <a:xfrm>
            <a:off x="5857645" y="4855075"/>
            <a:ext cx="6334355" cy="646331"/>
          </a:xfrm>
          <a:prstGeom prst="rect">
            <a:avLst/>
          </a:prstGeom>
          <a:noFill/>
        </p:spPr>
        <p:txBody>
          <a:bodyPr wrap="square" rtlCol="0" anchor="b">
            <a:spAutoFit/>
          </a:bodyPr>
          <a:lstStyle/>
          <a:p>
            <a:r>
              <a:rPr lang="en-CA" sz="3600" b="1" dirty="0">
                <a:solidFill>
                  <a:srgbClr val="5F6062"/>
                </a:solidFill>
              </a:rPr>
              <a:t>Questions?</a:t>
            </a:r>
          </a:p>
        </p:txBody>
      </p:sp>
      <p:sp>
        <p:nvSpPr>
          <p:cNvPr id="18" name="TextBox 17"/>
          <p:cNvSpPr txBox="1"/>
          <p:nvPr userDrawn="1"/>
        </p:nvSpPr>
        <p:spPr>
          <a:xfrm>
            <a:off x="5857645" y="5417531"/>
            <a:ext cx="6334355" cy="646331"/>
          </a:xfrm>
          <a:prstGeom prst="rect">
            <a:avLst/>
          </a:prstGeom>
          <a:noFill/>
        </p:spPr>
        <p:txBody>
          <a:bodyPr wrap="square" rtlCol="0" anchor="b">
            <a:spAutoFit/>
          </a:bodyPr>
          <a:lstStyle/>
          <a:p>
            <a:pPr algn="l"/>
            <a:r>
              <a:rPr lang="iu-Cans-CA" sz="3600" b="1" dirty="0">
                <a:ln w="0"/>
                <a:solidFill>
                  <a:srgbClr val="5F6062"/>
                </a:solidFill>
                <a:latin typeface="Pigiarniq" panose="020B0503040102020104" pitchFamily="34" charset="0"/>
                <a:cs typeface="Arial" pitchFamily="34" charset="0"/>
              </a:rPr>
              <a:t>ᐊᐱᖅᑯᑏᑦ?</a:t>
            </a:r>
            <a:endParaRPr lang="en-CA" sz="3600" b="1" dirty="0">
              <a:ln w="0"/>
              <a:solidFill>
                <a:srgbClr val="5F6062"/>
              </a:solidFill>
              <a:latin typeface="Pigiarniq" panose="020B0503040102020104" pitchFamily="34" charset="0"/>
              <a:cs typeface="Arial" pitchFamily="34" charset="0"/>
            </a:endParaRPr>
          </a:p>
        </p:txBody>
      </p:sp>
    </p:spTree>
    <p:extLst>
      <p:ext uri="{BB962C8B-B14F-4D97-AF65-F5344CB8AC3E}">
        <p14:creationId xmlns:p14="http://schemas.microsoft.com/office/powerpoint/2010/main" val="115643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1C73D-62C2-4948-AB6D-860E7BD1FBAD}" type="datetime1">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B7EC2-1F24-432F-B3EF-0C2F971930CA}" type="slidenum">
              <a:rPr lang="en-US" smtClean="0"/>
              <a:t>‹#›</a:t>
            </a:fld>
            <a:endParaRPr lang="en-US"/>
          </a:p>
        </p:txBody>
      </p:sp>
    </p:spTree>
    <p:extLst>
      <p:ext uri="{BB962C8B-B14F-4D97-AF65-F5344CB8AC3E}">
        <p14:creationId xmlns:p14="http://schemas.microsoft.com/office/powerpoint/2010/main" val="423745480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2" r:id="rId4"/>
    <p:sldLayoutId id="2147483654" r:id="rId5"/>
    <p:sldLayoutId id="2147483653" r:id="rId6"/>
    <p:sldLayoutId id="2147483669" r:id="rId7"/>
    <p:sldLayoutId id="2147483667" r:id="rId8"/>
    <p:sldLayoutId id="2147483666" r:id="rId9"/>
    <p:sldLayoutId id="214748366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Presentation</a:t>
            </a:r>
          </a:p>
        </p:txBody>
      </p:sp>
      <p:sp>
        <p:nvSpPr>
          <p:cNvPr id="3" name="Text Placeholder 2"/>
          <p:cNvSpPr>
            <a:spLocks noGrp="1"/>
          </p:cNvSpPr>
          <p:nvPr>
            <p:ph type="body" idx="1"/>
          </p:nvPr>
        </p:nvSpPr>
        <p:spPr/>
        <p:txBody>
          <a:bodyPr/>
          <a:lstStyle/>
          <a:p>
            <a:r>
              <a:rPr lang="en-CA" dirty="0"/>
              <a:t>27 January 2022</a:t>
            </a:r>
          </a:p>
          <a:p>
            <a:endParaRPr lang="en-CA" dirty="0"/>
          </a:p>
        </p:txBody>
      </p:sp>
      <p:sp>
        <p:nvSpPr>
          <p:cNvPr id="4" name="Text Placeholder 3"/>
          <p:cNvSpPr>
            <a:spLocks noGrp="1"/>
          </p:cNvSpPr>
          <p:nvPr>
            <p:ph type="body" sz="quarter" idx="10"/>
          </p:nvPr>
        </p:nvSpPr>
        <p:spPr/>
        <p:txBody>
          <a:bodyPr/>
          <a:lstStyle/>
          <a:p>
            <a:r>
              <a:rPr lang="en-CA" dirty="0"/>
              <a:t>2022 Annual Security Review</a:t>
            </a:r>
          </a:p>
        </p:txBody>
      </p:sp>
    </p:spTree>
    <p:extLst>
      <p:ext uri="{BB962C8B-B14F-4D97-AF65-F5344CB8AC3E}">
        <p14:creationId xmlns:p14="http://schemas.microsoft.com/office/powerpoint/2010/main" val="802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2022 Work Plan</a:t>
            </a:r>
          </a:p>
        </p:txBody>
      </p:sp>
      <p:sp>
        <p:nvSpPr>
          <p:cNvPr id="2" name="Slide Number Placeholder 1"/>
          <p:cNvSpPr>
            <a:spLocks noGrp="1"/>
          </p:cNvSpPr>
          <p:nvPr>
            <p:ph type="sldNum" sz="quarter" idx="12"/>
          </p:nvPr>
        </p:nvSpPr>
        <p:spPr/>
        <p:txBody>
          <a:bodyPr/>
          <a:lstStyle/>
          <a:p>
            <a:fld id="{E48B7EC2-1F24-432F-B3EF-0C2F971930CA}" type="slidenum">
              <a:rPr lang="en-US" smtClean="0"/>
              <a:t>10</a:t>
            </a:fld>
            <a:endParaRPr lang="en-US"/>
          </a:p>
        </p:txBody>
      </p:sp>
    </p:spTree>
    <p:extLst>
      <p:ext uri="{BB962C8B-B14F-4D97-AF65-F5344CB8AC3E}">
        <p14:creationId xmlns:p14="http://schemas.microsoft.com/office/powerpoint/2010/main" val="336220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11</a:t>
            </a:fld>
            <a:endParaRPr lang="en-US"/>
          </a:p>
        </p:txBody>
      </p:sp>
      <p:sp>
        <p:nvSpPr>
          <p:cNvPr id="4" name="Title 3"/>
          <p:cNvSpPr>
            <a:spLocks noGrp="1"/>
          </p:cNvSpPr>
          <p:nvPr>
            <p:ph type="title"/>
          </p:nvPr>
        </p:nvSpPr>
        <p:spPr/>
        <p:txBody>
          <a:bodyPr>
            <a:normAutofit fontScale="90000"/>
          </a:bodyPr>
          <a:lstStyle/>
          <a:p>
            <a:r>
              <a:rPr lang="en-CA" dirty="0"/>
              <a:t>2022 Work Plan Overview</a:t>
            </a:r>
          </a:p>
        </p:txBody>
      </p:sp>
      <p:sp>
        <p:nvSpPr>
          <p:cNvPr id="5" name="Content Placeholder 4"/>
          <p:cNvSpPr>
            <a:spLocks noGrp="1"/>
          </p:cNvSpPr>
          <p:nvPr>
            <p:ph idx="13"/>
          </p:nvPr>
        </p:nvSpPr>
        <p:spPr/>
        <p:txBody>
          <a:bodyPr>
            <a:normAutofit/>
          </a:bodyPr>
          <a:lstStyle/>
          <a:p>
            <a:r>
              <a:rPr lang="en-US" sz="2000" dirty="0"/>
              <a:t>2022 Work Plan scope focuses on improvements, infrastructure and equipment required to execute the currently approved phase of the Mary River Project.</a:t>
            </a:r>
          </a:p>
          <a:p>
            <a:r>
              <a:rPr lang="en-US" sz="2000" dirty="0"/>
              <a:t>No Phase 2 activities are included in the 2022 Marginal Reclamation Security Estimate.</a:t>
            </a:r>
          </a:p>
          <a:p>
            <a:r>
              <a:rPr lang="en-US" sz="2000" dirty="0"/>
              <a:t>At this time, no revisions to the 2022 Work Plan are anticipated, however changes in the 2022 sealift may occur as a result of the regulatory timeline for Phase 2.</a:t>
            </a:r>
          </a:p>
          <a:p>
            <a:endParaRPr lang="en-US" sz="2000" dirty="0"/>
          </a:p>
          <a:p>
            <a:endParaRPr lang="en-CA" sz="2000" dirty="0"/>
          </a:p>
        </p:txBody>
      </p:sp>
    </p:spTree>
    <p:extLst>
      <p:ext uri="{BB962C8B-B14F-4D97-AF65-F5344CB8AC3E}">
        <p14:creationId xmlns:p14="http://schemas.microsoft.com/office/powerpoint/2010/main" val="81634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12</a:t>
            </a:fld>
            <a:endParaRPr lang="en-US"/>
          </a:p>
        </p:txBody>
      </p:sp>
      <p:sp>
        <p:nvSpPr>
          <p:cNvPr id="3" name="Title 2"/>
          <p:cNvSpPr>
            <a:spLocks noGrp="1"/>
          </p:cNvSpPr>
          <p:nvPr>
            <p:ph type="title"/>
          </p:nvPr>
        </p:nvSpPr>
        <p:spPr/>
        <p:txBody>
          <a:bodyPr>
            <a:normAutofit fontScale="90000"/>
          </a:bodyPr>
          <a:lstStyle/>
          <a:p>
            <a:r>
              <a:rPr lang="en-CA" dirty="0"/>
              <a:t>Carry Over from Prior Years</a:t>
            </a:r>
          </a:p>
        </p:txBody>
      </p:sp>
      <p:sp>
        <p:nvSpPr>
          <p:cNvPr id="4" name="Content Placeholder 3"/>
          <p:cNvSpPr>
            <a:spLocks noGrp="1"/>
          </p:cNvSpPr>
          <p:nvPr>
            <p:ph idx="13"/>
          </p:nvPr>
        </p:nvSpPr>
        <p:spPr/>
        <p:txBody>
          <a:bodyPr>
            <a:normAutofit/>
          </a:bodyPr>
          <a:lstStyle/>
          <a:p>
            <a:r>
              <a:rPr lang="en-US" sz="2000" dirty="0"/>
              <a:t>A number of activities proposed in 2021 and prior, but not yet fully executed or initiated are included in the 2022 Work Plan. This list includes, but is not limited to;</a:t>
            </a:r>
          </a:p>
          <a:p>
            <a:pPr lvl="1"/>
            <a:r>
              <a:rPr lang="en-US" sz="1800" dirty="0"/>
              <a:t>Mine site upgrades include the expansion of water management structures near Deposit 1, Haul Road upgrades, additional sedimentation ponds, additional laydowns, offices, mine dry and shops, hazardous waste cells, installation of a new incinerator unit.</a:t>
            </a:r>
          </a:p>
          <a:p>
            <a:pPr lvl="1"/>
            <a:r>
              <a:rPr lang="en-US" sz="1800" dirty="0"/>
              <a:t>Milne Port upgrades include expansion of the Milne Port Ore Stockpile and new water management structures, new PWSP and snow containment ponds, laydowns, installation of a new incinerator unit and relocation of the effluent discharge and marine manifold.</a:t>
            </a:r>
          </a:p>
          <a:p>
            <a:endParaRPr lang="en-CA" dirty="0"/>
          </a:p>
        </p:txBody>
      </p:sp>
    </p:spTree>
    <p:extLst>
      <p:ext uri="{BB962C8B-B14F-4D97-AF65-F5344CB8AC3E}">
        <p14:creationId xmlns:p14="http://schemas.microsoft.com/office/powerpoint/2010/main" val="366975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13</a:t>
            </a:fld>
            <a:endParaRPr lang="en-US"/>
          </a:p>
        </p:txBody>
      </p:sp>
      <p:sp>
        <p:nvSpPr>
          <p:cNvPr id="3" name="Title 2"/>
          <p:cNvSpPr>
            <a:spLocks noGrp="1"/>
          </p:cNvSpPr>
          <p:nvPr>
            <p:ph type="title"/>
          </p:nvPr>
        </p:nvSpPr>
        <p:spPr/>
        <p:txBody>
          <a:bodyPr>
            <a:normAutofit fontScale="90000"/>
          </a:bodyPr>
          <a:lstStyle/>
          <a:p>
            <a:r>
              <a:rPr lang="en-CA" dirty="0"/>
              <a:t>2022 Work Plan</a:t>
            </a:r>
          </a:p>
        </p:txBody>
      </p:sp>
      <p:sp>
        <p:nvSpPr>
          <p:cNvPr id="4" name="Content Placeholder 3"/>
          <p:cNvSpPr>
            <a:spLocks noGrp="1"/>
          </p:cNvSpPr>
          <p:nvPr>
            <p:ph idx="13"/>
          </p:nvPr>
        </p:nvSpPr>
        <p:spPr/>
        <p:txBody>
          <a:bodyPr>
            <a:normAutofit/>
          </a:bodyPr>
          <a:lstStyle/>
          <a:p>
            <a:r>
              <a:rPr lang="en-US" sz="2000" dirty="0"/>
              <a:t>Tote Road</a:t>
            </a:r>
          </a:p>
          <a:p>
            <a:pPr lvl="1"/>
            <a:r>
              <a:rPr lang="en-US" sz="1800" dirty="0"/>
              <a:t>Continue work to repair/replace culverts along the Tote Road, including those with identified fish passage issues</a:t>
            </a:r>
          </a:p>
          <a:p>
            <a:pPr lvl="1"/>
            <a:r>
              <a:rPr lang="en-US" sz="1800" dirty="0"/>
              <a:t>Addition of washroom facilities/refuge stations at KM 26 and KM 80 IT Towers</a:t>
            </a:r>
          </a:p>
          <a:p>
            <a:endParaRPr lang="en-US" sz="2000" dirty="0"/>
          </a:p>
          <a:p>
            <a:endParaRPr lang="en-CA" sz="2000" dirty="0"/>
          </a:p>
        </p:txBody>
      </p:sp>
    </p:spTree>
    <p:extLst>
      <p:ext uri="{BB962C8B-B14F-4D97-AF65-F5344CB8AC3E}">
        <p14:creationId xmlns:p14="http://schemas.microsoft.com/office/powerpoint/2010/main" val="426671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14</a:t>
            </a:fld>
            <a:endParaRPr lang="en-US"/>
          </a:p>
        </p:txBody>
      </p:sp>
      <p:sp>
        <p:nvSpPr>
          <p:cNvPr id="3" name="Title 2"/>
          <p:cNvSpPr>
            <a:spLocks noGrp="1"/>
          </p:cNvSpPr>
          <p:nvPr>
            <p:ph type="title"/>
          </p:nvPr>
        </p:nvSpPr>
        <p:spPr/>
        <p:txBody>
          <a:bodyPr>
            <a:normAutofit fontScale="90000"/>
          </a:bodyPr>
          <a:lstStyle/>
          <a:p>
            <a:r>
              <a:rPr lang="en-CA" dirty="0"/>
              <a:t>2022 Work Plan</a:t>
            </a:r>
          </a:p>
        </p:txBody>
      </p:sp>
      <p:sp>
        <p:nvSpPr>
          <p:cNvPr id="4" name="Content Placeholder 3"/>
          <p:cNvSpPr>
            <a:spLocks noGrp="1"/>
          </p:cNvSpPr>
          <p:nvPr>
            <p:ph idx="13"/>
          </p:nvPr>
        </p:nvSpPr>
        <p:spPr/>
        <p:txBody>
          <a:bodyPr>
            <a:normAutofit/>
          </a:bodyPr>
          <a:lstStyle/>
          <a:p>
            <a:r>
              <a:rPr lang="en-US" sz="2000" dirty="0"/>
              <a:t>Milne Port</a:t>
            </a:r>
          </a:p>
          <a:p>
            <a:pPr lvl="1"/>
            <a:r>
              <a:rPr lang="en-US" sz="1800" dirty="0"/>
              <a:t>Enhancement of training grounds for the Emergency Response Team with fire </a:t>
            </a:r>
            <a:r>
              <a:rPr lang="en-US" sz="1800" dirty="0" err="1"/>
              <a:t>retardent</a:t>
            </a:r>
            <a:r>
              <a:rPr lang="en-US" sz="1800" dirty="0"/>
              <a:t> infrastructure and secondary spill containment</a:t>
            </a:r>
          </a:p>
          <a:p>
            <a:pPr lvl="1"/>
            <a:r>
              <a:rPr lang="en-US" sz="1800" dirty="0"/>
              <a:t>Addition of offices/ trailers at the Environment Department work areas</a:t>
            </a:r>
          </a:p>
          <a:p>
            <a:pPr lvl="1"/>
            <a:r>
              <a:rPr lang="en-US" sz="1800" dirty="0"/>
              <a:t>Installation of new power and distribution cabling</a:t>
            </a:r>
          </a:p>
          <a:p>
            <a:pPr lvl="1"/>
            <a:r>
              <a:rPr lang="en-US" sz="1800" dirty="0"/>
              <a:t>New warehouse facility on laydown LP2 </a:t>
            </a:r>
          </a:p>
          <a:p>
            <a:pPr lvl="1"/>
            <a:r>
              <a:rPr lang="en-US" sz="1800" dirty="0"/>
              <a:t>New offices and workshops at the Stockpile and </a:t>
            </a:r>
            <a:r>
              <a:rPr lang="en-US" sz="1800" dirty="0" err="1"/>
              <a:t>Shiploader</a:t>
            </a:r>
            <a:r>
              <a:rPr lang="en-US" sz="1800" dirty="0"/>
              <a:t> </a:t>
            </a:r>
          </a:p>
          <a:p>
            <a:pPr lvl="1"/>
            <a:r>
              <a:rPr lang="en-US" sz="1800" dirty="0"/>
              <a:t>Thaw and wash bay for mobile vehicle maintenance </a:t>
            </a:r>
          </a:p>
          <a:p>
            <a:pPr lvl="1"/>
            <a:r>
              <a:rPr lang="en-US" sz="1800" dirty="0"/>
              <a:t>Proposed desalination plant</a:t>
            </a:r>
          </a:p>
          <a:p>
            <a:pPr lvl="1"/>
            <a:r>
              <a:rPr lang="en-US" sz="1800" dirty="0"/>
              <a:t>New </a:t>
            </a:r>
            <a:r>
              <a:rPr lang="en-US" sz="1800" dirty="0" err="1"/>
              <a:t>quonset</a:t>
            </a:r>
            <a:r>
              <a:rPr lang="en-US" sz="1800" dirty="0"/>
              <a:t> structure at Milne Port Fire Hall</a:t>
            </a:r>
          </a:p>
          <a:p>
            <a:pPr lvl="1"/>
            <a:endParaRPr lang="en-CA" sz="1800" dirty="0"/>
          </a:p>
        </p:txBody>
      </p:sp>
    </p:spTree>
    <p:extLst>
      <p:ext uri="{BB962C8B-B14F-4D97-AF65-F5344CB8AC3E}">
        <p14:creationId xmlns:p14="http://schemas.microsoft.com/office/powerpoint/2010/main" val="328982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15</a:t>
            </a:fld>
            <a:endParaRPr lang="en-US"/>
          </a:p>
        </p:txBody>
      </p:sp>
      <p:sp>
        <p:nvSpPr>
          <p:cNvPr id="3" name="Title 2"/>
          <p:cNvSpPr>
            <a:spLocks noGrp="1"/>
          </p:cNvSpPr>
          <p:nvPr>
            <p:ph type="title"/>
          </p:nvPr>
        </p:nvSpPr>
        <p:spPr/>
        <p:txBody>
          <a:bodyPr>
            <a:normAutofit fontScale="90000"/>
          </a:bodyPr>
          <a:lstStyle/>
          <a:p>
            <a:r>
              <a:rPr lang="en-CA" dirty="0"/>
              <a:t>2022 Work Plan</a:t>
            </a:r>
          </a:p>
        </p:txBody>
      </p:sp>
      <p:sp>
        <p:nvSpPr>
          <p:cNvPr id="4" name="Content Placeholder 3"/>
          <p:cNvSpPr>
            <a:spLocks noGrp="1"/>
          </p:cNvSpPr>
          <p:nvPr>
            <p:ph idx="13"/>
          </p:nvPr>
        </p:nvSpPr>
        <p:spPr/>
        <p:txBody>
          <a:bodyPr>
            <a:normAutofit/>
          </a:bodyPr>
          <a:lstStyle/>
          <a:p>
            <a:r>
              <a:rPr lang="en-US" sz="2000" dirty="0"/>
              <a:t>Mine Site</a:t>
            </a:r>
            <a:endParaRPr lang="en-US" sz="1800" dirty="0"/>
          </a:p>
          <a:p>
            <a:pPr lvl="1"/>
            <a:r>
              <a:rPr lang="en-US" sz="1800" dirty="0"/>
              <a:t>Construction of a new COVID-19 PCR testing lab building </a:t>
            </a:r>
          </a:p>
          <a:p>
            <a:pPr lvl="1"/>
            <a:r>
              <a:rPr lang="en-US" sz="1800" dirty="0"/>
              <a:t>New building and expansion of Mary River HD Maintenance Shop </a:t>
            </a:r>
          </a:p>
          <a:p>
            <a:pPr lvl="1"/>
            <a:r>
              <a:rPr lang="en-US" sz="1800" dirty="0"/>
              <a:t>Expansion to the Water Treatment Plant pad </a:t>
            </a:r>
          </a:p>
          <a:p>
            <a:pPr lvl="1"/>
            <a:r>
              <a:rPr lang="en-US" sz="1800" dirty="0"/>
              <a:t>Enhancement of training grounds for the Emergency Response Team with fire </a:t>
            </a:r>
            <a:r>
              <a:rPr lang="en-US" sz="1800" dirty="0" err="1"/>
              <a:t>retardent</a:t>
            </a:r>
            <a:r>
              <a:rPr lang="en-US" sz="1800" dirty="0"/>
              <a:t> infrastructure and secondary spill containment.</a:t>
            </a:r>
          </a:p>
          <a:p>
            <a:pPr lvl="1"/>
            <a:r>
              <a:rPr lang="en-US" sz="1800" dirty="0"/>
              <a:t>Addition of offices/ trailers at the Environment Department work areas</a:t>
            </a:r>
          </a:p>
          <a:p>
            <a:pPr lvl="1"/>
            <a:r>
              <a:rPr lang="en-US" sz="1800" dirty="0"/>
              <a:t>Construction of </a:t>
            </a:r>
            <a:r>
              <a:rPr lang="en-US" sz="1800" dirty="0" err="1"/>
              <a:t>Landfarm</a:t>
            </a:r>
            <a:r>
              <a:rPr lang="en-US" sz="1800" dirty="0"/>
              <a:t> Cell 4 and expansion of Cell 3 </a:t>
            </a:r>
          </a:p>
          <a:p>
            <a:pPr lvl="1"/>
            <a:r>
              <a:rPr lang="en-US" sz="1800" dirty="0"/>
              <a:t>Expansion to KM 105 Equipment Laydown and ore stockpiling area at KM 105.5 </a:t>
            </a:r>
          </a:p>
          <a:p>
            <a:pPr lvl="1"/>
            <a:r>
              <a:rPr lang="en-US" sz="1800" dirty="0"/>
              <a:t>Mobile equipment laydown and tire facility</a:t>
            </a:r>
          </a:p>
          <a:p>
            <a:pPr lvl="1"/>
            <a:endParaRPr lang="en-US" sz="1800" dirty="0"/>
          </a:p>
          <a:p>
            <a:endParaRPr lang="en-CA" dirty="0"/>
          </a:p>
        </p:txBody>
      </p:sp>
    </p:spTree>
    <p:extLst>
      <p:ext uri="{BB962C8B-B14F-4D97-AF65-F5344CB8AC3E}">
        <p14:creationId xmlns:p14="http://schemas.microsoft.com/office/powerpoint/2010/main" val="54614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16</a:t>
            </a:fld>
            <a:endParaRPr lang="en-US"/>
          </a:p>
        </p:txBody>
      </p:sp>
      <p:sp>
        <p:nvSpPr>
          <p:cNvPr id="3" name="Title 2"/>
          <p:cNvSpPr>
            <a:spLocks noGrp="1"/>
          </p:cNvSpPr>
          <p:nvPr>
            <p:ph type="title"/>
          </p:nvPr>
        </p:nvSpPr>
        <p:spPr/>
        <p:txBody>
          <a:bodyPr>
            <a:normAutofit fontScale="90000"/>
          </a:bodyPr>
          <a:lstStyle/>
          <a:p>
            <a:r>
              <a:rPr lang="en-CA" dirty="0"/>
              <a:t>2022 Work Plan</a:t>
            </a:r>
          </a:p>
        </p:txBody>
      </p:sp>
      <p:sp>
        <p:nvSpPr>
          <p:cNvPr id="4" name="Content Placeholder 3"/>
          <p:cNvSpPr>
            <a:spLocks noGrp="1"/>
          </p:cNvSpPr>
          <p:nvPr>
            <p:ph idx="13"/>
          </p:nvPr>
        </p:nvSpPr>
        <p:spPr/>
        <p:txBody>
          <a:bodyPr>
            <a:normAutofit/>
          </a:bodyPr>
          <a:lstStyle/>
          <a:p>
            <a:r>
              <a:rPr lang="en-US" sz="2000" dirty="0"/>
              <a:t>Mine Site (cont’d)</a:t>
            </a:r>
          </a:p>
          <a:p>
            <a:pPr lvl="1"/>
            <a:r>
              <a:rPr lang="en-US" sz="1900" dirty="0"/>
              <a:t>Construction of roads within the pit limit</a:t>
            </a:r>
          </a:p>
          <a:p>
            <a:pPr lvl="1"/>
            <a:r>
              <a:rPr lang="en-US" sz="1900" dirty="0"/>
              <a:t>Expansion to the sedimentation pond at KM 105 to manage surface water runoff </a:t>
            </a:r>
          </a:p>
          <a:p>
            <a:pPr lvl="1"/>
            <a:r>
              <a:rPr lang="en-US" sz="1900" dirty="0"/>
              <a:t>Construction of new Sedimentation Pond SDLT-1</a:t>
            </a:r>
          </a:p>
          <a:p>
            <a:pPr lvl="1"/>
            <a:r>
              <a:rPr lang="en-US" sz="1900" dirty="0"/>
              <a:t>Construction of new Sedimentation Pond Camp Lake </a:t>
            </a:r>
          </a:p>
          <a:p>
            <a:pPr lvl="1"/>
            <a:r>
              <a:rPr lang="en-US" sz="1900" dirty="0"/>
              <a:t>Replacement of inflatable building with rigid building</a:t>
            </a:r>
          </a:p>
          <a:p>
            <a:pPr lvl="1"/>
            <a:r>
              <a:rPr lang="en-US" sz="1900" dirty="0"/>
              <a:t>Bit shack (container building) </a:t>
            </a:r>
          </a:p>
          <a:p>
            <a:pPr lvl="1"/>
            <a:r>
              <a:rPr lang="en-US" sz="1900" dirty="0"/>
              <a:t>Installation of power distribution cabling </a:t>
            </a:r>
          </a:p>
          <a:p>
            <a:pPr lvl="1"/>
            <a:r>
              <a:rPr lang="en-US" sz="1900" dirty="0"/>
              <a:t>New Fuel tank to be mobilized on existing pad KM110.5 (250,000L) </a:t>
            </a:r>
          </a:p>
          <a:p>
            <a:pPr lvl="1"/>
            <a:r>
              <a:rPr lang="en-US" sz="1900" dirty="0"/>
              <a:t>Bulk diesel storage at </a:t>
            </a:r>
            <a:r>
              <a:rPr lang="en-US" sz="1900" dirty="0" err="1"/>
              <a:t>Weatherhaven</a:t>
            </a:r>
            <a:r>
              <a:rPr lang="en-US" sz="1900" dirty="0"/>
              <a:t> to support drilling operations (15,000L) </a:t>
            </a:r>
          </a:p>
          <a:p>
            <a:pPr lvl="1"/>
            <a:endParaRPr lang="en-US" sz="1900" dirty="0"/>
          </a:p>
          <a:p>
            <a:pPr lvl="1"/>
            <a:endParaRPr lang="en-US" sz="1900" dirty="0"/>
          </a:p>
          <a:p>
            <a:pPr lvl="1"/>
            <a:endParaRPr lang="en-US" sz="1900" dirty="0"/>
          </a:p>
          <a:p>
            <a:endParaRPr lang="en-CA" dirty="0"/>
          </a:p>
        </p:txBody>
      </p:sp>
    </p:spTree>
    <p:extLst>
      <p:ext uri="{BB962C8B-B14F-4D97-AF65-F5344CB8AC3E}">
        <p14:creationId xmlns:p14="http://schemas.microsoft.com/office/powerpoint/2010/main" val="309443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2022 Security Review</a:t>
            </a:r>
          </a:p>
        </p:txBody>
      </p:sp>
      <p:sp>
        <p:nvSpPr>
          <p:cNvPr id="2" name="Slide Number Placeholder 1"/>
          <p:cNvSpPr>
            <a:spLocks noGrp="1"/>
          </p:cNvSpPr>
          <p:nvPr>
            <p:ph type="sldNum" sz="quarter" idx="12"/>
          </p:nvPr>
        </p:nvSpPr>
        <p:spPr/>
        <p:txBody>
          <a:bodyPr/>
          <a:lstStyle/>
          <a:p>
            <a:fld id="{E48B7EC2-1F24-432F-B3EF-0C2F971930CA}" type="slidenum">
              <a:rPr lang="en-US" smtClean="0"/>
              <a:t>17</a:t>
            </a:fld>
            <a:endParaRPr lang="en-US"/>
          </a:p>
        </p:txBody>
      </p:sp>
    </p:spTree>
    <p:extLst>
      <p:ext uri="{BB962C8B-B14F-4D97-AF65-F5344CB8AC3E}">
        <p14:creationId xmlns:p14="http://schemas.microsoft.com/office/powerpoint/2010/main" val="273033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18</a:t>
            </a:fld>
            <a:endParaRPr lang="en-US"/>
          </a:p>
        </p:txBody>
      </p:sp>
      <p:sp>
        <p:nvSpPr>
          <p:cNvPr id="3" name="Title 2"/>
          <p:cNvSpPr>
            <a:spLocks noGrp="1"/>
          </p:cNvSpPr>
          <p:nvPr>
            <p:ph type="title"/>
          </p:nvPr>
        </p:nvSpPr>
        <p:spPr/>
        <p:txBody>
          <a:bodyPr>
            <a:normAutofit fontScale="90000"/>
          </a:bodyPr>
          <a:lstStyle/>
          <a:p>
            <a:r>
              <a:rPr lang="en-CA" dirty="0"/>
              <a:t>Responses to Intervenor Submissions - CIRNAC</a:t>
            </a:r>
          </a:p>
        </p:txBody>
      </p:sp>
      <p:sp>
        <p:nvSpPr>
          <p:cNvPr id="4" name="Content Placeholder 3"/>
          <p:cNvSpPr>
            <a:spLocks noGrp="1"/>
          </p:cNvSpPr>
          <p:nvPr>
            <p:ph idx="13"/>
          </p:nvPr>
        </p:nvSpPr>
        <p:spPr/>
        <p:txBody>
          <a:bodyPr>
            <a:noAutofit/>
          </a:bodyPr>
          <a:lstStyle/>
          <a:p>
            <a:pPr marL="0" indent="0">
              <a:buNone/>
            </a:pPr>
            <a:r>
              <a:rPr lang="en-US" dirty="0"/>
              <a:t>Interim Closure and Reclamation Plan</a:t>
            </a:r>
          </a:p>
          <a:p>
            <a:pPr>
              <a:lnSpc>
                <a:spcPct val="100000"/>
              </a:lnSpc>
              <a:spcBef>
                <a:spcPts val="600"/>
              </a:spcBef>
            </a:pPr>
            <a:r>
              <a:rPr lang="en-US" sz="1800" dirty="0"/>
              <a:t>Concerns raised by CIRNAC regarding the Phase 1 Waste Rock Management Plan (WRMP) and integration into the ICRP.</a:t>
            </a:r>
          </a:p>
          <a:p>
            <a:pPr>
              <a:lnSpc>
                <a:spcPct val="100000"/>
              </a:lnSpc>
              <a:spcBef>
                <a:spcPts val="600"/>
              </a:spcBef>
            </a:pPr>
            <a:r>
              <a:rPr lang="en-US" sz="1800" dirty="0"/>
              <a:t>The  deposition strategy  outlined in the Phase 1 WRMP is designed to ensure lift placement facilitates the required </a:t>
            </a:r>
            <a:r>
              <a:rPr lang="en-US" sz="1800" dirty="0" err="1"/>
              <a:t>freezeback</a:t>
            </a:r>
            <a:r>
              <a:rPr lang="en-US" sz="1800" dirty="0"/>
              <a:t> of material, which will be validated through on‐going monitoring.</a:t>
            </a:r>
          </a:p>
          <a:p>
            <a:pPr marL="0" indent="0">
              <a:buNone/>
            </a:pPr>
            <a:r>
              <a:rPr lang="en-US" dirty="0"/>
              <a:t>RECLAIM Estimate Review</a:t>
            </a:r>
          </a:p>
          <a:p>
            <a:pPr>
              <a:lnSpc>
                <a:spcPct val="100000"/>
              </a:lnSpc>
              <a:spcBef>
                <a:spcPts val="600"/>
              </a:spcBef>
            </a:pPr>
            <a:r>
              <a:rPr lang="en-US" sz="1800" dirty="0"/>
              <a:t>Baffinland completed a review of the documentation provided by CIRNAC, including the SNCL 2021-2022 Annual Security Review.</a:t>
            </a:r>
            <a:endParaRPr lang="en-CA" sz="1800" dirty="0"/>
          </a:p>
        </p:txBody>
      </p:sp>
    </p:spTree>
    <p:extLst>
      <p:ext uri="{BB962C8B-B14F-4D97-AF65-F5344CB8AC3E}">
        <p14:creationId xmlns:p14="http://schemas.microsoft.com/office/powerpoint/2010/main" val="275673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19</a:t>
            </a:fld>
            <a:endParaRPr lang="en-US"/>
          </a:p>
        </p:txBody>
      </p:sp>
      <p:sp>
        <p:nvSpPr>
          <p:cNvPr id="3" name="Title 2"/>
          <p:cNvSpPr>
            <a:spLocks noGrp="1"/>
          </p:cNvSpPr>
          <p:nvPr>
            <p:ph type="title"/>
          </p:nvPr>
        </p:nvSpPr>
        <p:spPr/>
        <p:txBody>
          <a:bodyPr>
            <a:normAutofit fontScale="90000"/>
          </a:bodyPr>
          <a:lstStyle/>
          <a:p>
            <a:r>
              <a:rPr lang="en-CA" dirty="0"/>
              <a:t>Responses to Intervenor Submissions - CIRNAC</a:t>
            </a:r>
          </a:p>
        </p:txBody>
      </p:sp>
      <p:sp>
        <p:nvSpPr>
          <p:cNvPr id="4" name="Content Placeholder 3"/>
          <p:cNvSpPr>
            <a:spLocks noGrp="1"/>
          </p:cNvSpPr>
          <p:nvPr>
            <p:ph idx="13"/>
          </p:nvPr>
        </p:nvSpPr>
        <p:spPr/>
        <p:txBody>
          <a:bodyPr>
            <a:noAutofit/>
          </a:bodyPr>
          <a:lstStyle/>
          <a:p>
            <a:pPr marL="0" indent="0">
              <a:buNone/>
            </a:pPr>
            <a:r>
              <a:rPr lang="en-US" sz="2000" dirty="0"/>
              <a:t>Direct Costs</a:t>
            </a:r>
          </a:p>
          <a:p>
            <a:pPr>
              <a:lnSpc>
                <a:spcPct val="100000"/>
              </a:lnSpc>
              <a:spcBef>
                <a:spcPts val="600"/>
              </a:spcBef>
            </a:pPr>
            <a:r>
              <a:rPr lang="en-US" sz="1600" dirty="0"/>
              <a:t>It is unclear how the quantity of fill application was estimated. The values presented in the 2022 Marginal RECLAIM MODEL are inconsistent with the values presented by Baffinland 2022 Security Estimate.</a:t>
            </a:r>
          </a:p>
          <a:p>
            <a:pPr>
              <a:lnSpc>
                <a:spcPct val="100000"/>
              </a:lnSpc>
              <a:spcBef>
                <a:spcPts val="600"/>
              </a:spcBef>
            </a:pPr>
            <a:r>
              <a:rPr lang="en-US" sz="1600" dirty="0"/>
              <a:t>Baffinland suggests CIRNAC incorporate the Disturbed Areas Analysis into the 2021 Global and 2022 Marginal estimates prepared by SNCL.</a:t>
            </a:r>
          </a:p>
          <a:p>
            <a:pPr marL="0" indent="0">
              <a:lnSpc>
                <a:spcPct val="100000"/>
              </a:lnSpc>
              <a:spcBef>
                <a:spcPts val="600"/>
              </a:spcBef>
              <a:buNone/>
            </a:pPr>
            <a:endParaRPr lang="en-US" sz="1600" dirty="0"/>
          </a:p>
          <a:p>
            <a:pPr marL="0" indent="0">
              <a:lnSpc>
                <a:spcPct val="100000"/>
              </a:lnSpc>
              <a:spcBef>
                <a:spcPts val="600"/>
              </a:spcBef>
              <a:buNone/>
            </a:pPr>
            <a:r>
              <a:rPr lang="en-US" sz="2000" dirty="0"/>
              <a:t>Indirect Costs</a:t>
            </a:r>
          </a:p>
          <a:p>
            <a:pPr>
              <a:lnSpc>
                <a:spcPct val="100000"/>
              </a:lnSpc>
              <a:spcBef>
                <a:spcPts val="600"/>
              </a:spcBef>
            </a:pPr>
            <a:r>
              <a:rPr lang="en-US" sz="1600" dirty="0"/>
              <a:t>It is unclear how the indirect costs (namely mobilization/demobilization, engineering, project management, contingency and inflation) were estimated in the 2022 Marginal estimates prepared by SNCL. </a:t>
            </a:r>
          </a:p>
          <a:p>
            <a:pPr>
              <a:lnSpc>
                <a:spcPct val="100000"/>
              </a:lnSpc>
              <a:spcBef>
                <a:spcPts val="600"/>
              </a:spcBef>
            </a:pPr>
            <a:r>
              <a:rPr lang="en-US" sz="1600" dirty="0"/>
              <a:t>These indirect costs are percentages of the direct cost, and therefore the discrepancy in the Disturbed Areas Analysis and the equipment audit could be attributed to this difference. </a:t>
            </a:r>
          </a:p>
        </p:txBody>
      </p:sp>
    </p:spTree>
    <p:extLst>
      <p:ext uri="{BB962C8B-B14F-4D97-AF65-F5344CB8AC3E}">
        <p14:creationId xmlns:p14="http://schemas.microsoft.com/office/powerpoint/2010/main" val="389517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p:txBody>
          <a:bodyPr/>
          <a:lstStyle/>
          <a:p>
            <a:endParaRPr lang="en-CA"/>
          </a:p>
        </p:txBody>
      </p:sp>
      <p:sp>
        <p:nvSpPr>
          <p:cNvPr id="10" name="Title 9"/>
          <p:cNvSpPr>
            <a:spLocks noGrp="1"/>
          </p:cNvSpPr>
          <p:nvPr>
            <p:ph type="title"/>
          </p:nvPr>
        </p:nvSpPr>
        <p:spPr/>
        <p:txBody>
          <a:bodyPr>
            <a:normAutofit fontScale="90000"/>
          </a:bodyPr>
          <a:lstStyle/>
          <a:p>
            <a:r>
              <a:rPr lang="en-CA" dirty="0"/>
              <a:t>Presentation Overview</a:t>
            </a:r>
          </a:p>
        </p:txBody>
      </p:sp>
      <p:sp>
        <p:nvSpPr>
          <p:cNvPr id="12" name="Content Placeholder 11"/>
          <p:cNvSpPr>
            <a:spLocks noGrp="1"/>
          </p:cNvSpPr>
          <p:nvPr>
            <p:ph idx="13"/>
          </p:nvPr>
        </p:nvSpPr>
        <p:spPr/>
        <p:txBody>
          <a:bodyPr>
            <a:normAutofit/>
          </a:bodyPr>
          <a:lstStyle/>
          <a:p>
            <a:r>
              <a:rPr lang="en-US" sz="2000" dirty="0"/>
              <a:t>Introduction</a:t>
            </a:r>
          </a:p>
          <a:p>
            <a:r>
              <a:rPr lang="en-US" sz="2000" dirty="0"/>
              <a:t>2021 Work Plan Addendum </a:t>
            </a:r>
          </a:p>
          <a:p>
            <a:r>
              <a:rPr lang="en-US" sz="2000" dirty="0"/>
              <a:t>2022 Work Plan Overview</a:t>
            </a:r>
          </a:p>
          <a:p>
            <a:r>
              <a:rPr lang="en-US" sz="2000" dirty="0"/>
              <a:t>2022 Security Review</a:t>
            </a:r>
          </a:p>
          <a:p>
            <a:r>
              <a:rPr lang="en-US" sz="2000" dirty="0"/>
              <a:t>Questions</a:t>
            </a:r>
          </a:p>
        </p:txBody>
      </p:sp>
      <p:pic>
        <p:nvPicPr>
          <p:cNvPr id="6" name="Picture 5">
            <a:extLst>
              <a:ext uri="{FF2B5EF4-FFF2-40B4-BE49-F238E27FC236}">
                <a16:creationId xmlns:a16="http://schemas.microsoft.com/office/drawing/2014/main" id="{74DA5AA3-41B3-46D9-AE93-A32146670D78}"/>
              </a:ext>
            </a:extLst>
          </p:cNvPr>
          <p:cNvPicPr>
            <a:picLocks noChangeAspect="1"/>
          </p:cNvPicPr>
          <p:nvPr/>
        </p:nvPicPr>
        <p:blipFill>
          <a:blip r:embed="rId2"/>
          <a:stretch>
            <a:fillRect/>
          </a:stretch>
        </p:blipFill>
        <p:spPr>
          <a:xfrm>
            <a:off x="6321551" y="0"/>
            <a:ext cx="5870449" cy="6858000"/>
          </a:xfrm>
          <a:prstGeom prst="rect">
            <a:avLst/>
          </a:prstGeom>
        </p:spPr>
      </p:pic>
    </p:spTree>
    <p:extLst>
      <p:ext uri="{BB962C8B-B14F-4D97-AF65-F5344CB8AC3E}">
        <p14:creationId xmlns:p14="http://schemas.microsoft.com/office/powerpoint/2010/main" val="65776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20</a:t>
            </a:fld>
            <a:endParaRPr lang="en-US"/>
          </a:p>
        </p:txBody>
      </p:sp>
      <p:sp>
        <p:nvSpPr>
          <p:cNvPr id="3" name="Title 2"/>
          <p:cNvSpPr>
            <a:spLocks noGrp="1"/>
          </p:cNvSpPr>
          <p:nvPr>
            <p:ph type="title"/>
          </p:nvPr>
        </p:nvSpPr>
        <p:spPr/>
        <p:txBody>
          <a:bodyPr>
            <a:normAutofit fontScale="90000"/>
          </a:bodyPr>
          <a:lstStyle/>
          <a:p>
            <a:r>
              <a:rPr lang="en-CA" dirty="0"/>
              <a:t>Responses to Intervenor Submissions - QIA</a:t>
            </a:r>
          </a:p>
        </p:txBody>
      </p:sp>
      <p:sp>
        <p:nvSpPr>
          <p:cNvPr id="4" name="Content Placeholder 3"/>
          <p:cNvSpPr>
            <a:spLocks noGrp="1"/>
          </p:cNvSpPr>
          <p:nvPr>
            <p:ph idx="13"/>
          </p:nvPr>
        </p:nvSpPr>
        <p:spPr>
          <a:xfrm>
            <a:off x="721726" y="1341256"/>
            <a:ext cx="10632074" cy="4351338"/>
          </a:xfrm>
        </p:spPr>
        <p:txBody>
          <a:bodyPr>
            <a:noAutofit/>
          </a:bodyPr>
          <a:lstStyle/>
          <a:p>
            <a:pPr marL="0" indent="0">
              <a:buNone/>
            </a:pPr>
            <a:r>
              <a:rPr lang="en-US" sz="1800" dirty="0"/>
              <a:t>Key differences between the Baffinland and QIA estimates are the result of;</a:t>
            </a:r>
          </a:p>
          <a:p>
            <a:pPr>
              <a:lnSpc>
                <a:spcPct val="100000"/>
              </a:lnSpc>
              <a:spcBef>
                <a:spcPts val="600"/>
              </a:spcBef>
            </a:pPr>
            <a:r>
              <a:rPr lang="en-US" sz="1800" dirty="0"/>
              <a:t>Disturbed Areas / Grade &amp; Re‐Contour</a:t>
            </a:r>
          </a:p>
          <a:p>
            <a:pPr lvl="1">
              <a:lnSpc>
                <a:spcPct val="100000"/>
              </a:lnSpc>
              <a:spcBef>
                <a:spcPts val="600"/>
              </a:spcBef>
            </a:pPr>
            <a:r>
              <a:rPr lang="en-US" sz="1600" dirty="0"/>
              <a:t>Baffinland is committed to working with QIA towards the development of a mutually agreeable methodology for the assessment of disturbed areas.</a:t>
            </a:r>
          </a:p>
          <a:p>
            <a:pPr lvl="1">
              <a:lnSpc>
                <a:spcPct val="100000"/>
              </a:lnSpc>
              <a:spcBef>
                <a:spcPts val="600"/>
              </a:spcBef>
            </a:pPr>
            <a:r>
              <a:rPr lang="en-US" sz="1600" dirty="0"/>
              <a:t>Baffinland submitted the disturbed areas analysis in Rev 1, of the 2022 Work Plan on December 31, 2021, integration of the outcomes of the disturbed areas analysis is needed in QIA estimate.</a:t>
            </a:r>
          </a:p>
          <a:p>
            <a:pPr>
              <a:lnSpc>
                <a:spcPct val="100000"/>
              </a:lnSpc>
              <a:spcBef>
                <a:spcPts val="600"/>
              </a:spcBef>
            </a:pPr>
            <a:r>
              <a:rPr lang="en-US" sz="1800" dirty="0"/>
              <a:t>Equipment Inventory</a:t>
            </a:r>
          </a:p>
          <a:p>
            <a:pPr lvl="1">
              <a:lnSpc>
                <a:spcPct val="100000"/>
              </a:lnSpc>
              <a:spcBef>
                <a:spcPts val="600"/>
              </a:spcBef>
            </a:pPr>
            <a:r>
              <a:rPr lang="en-US" sz="1600" dirty="0"/>
              <a:t>Baffinland submitted the draft 2021 equipment audit report to QIA and integrated the outcomes of the audit in Rev 1 of the 2022 Work Plan submitted December 31, 2021.</a:t>
            </a:r>
          </a:p>
          <a:p>
            <a:pPr lvl="1">
              <a:lnSpc>
                <a:spcPct val="100000"/>
              </a:lnSpc>
              <a:spcBef>
                <a:spcPts val="600"/>
              </a:spcBef>
            </a:pPr>
            <a:r>
              <a:rPr lang="en-US" sz="1600" dirty="0"/>
              <a:t>Baffinland included Appendix C in Rev 1 of the 2022 Work Plan for a detailed breakdown of the Baffinland Equipment Inventory Audit.</a:t>
            </a:r>
          </a:p>
          <a:p>
            <a:pPr>
              <a:lnSpc>
                <a:spcPct val="100000"/>
              </a:lnSpc>
              <a:spcBef>
                <a:spcPts val="600"/>
              </a:spcBef>
            </a:pPr>
            <a:r>
              <a:rPr lang="en-US" sz="1800" dirty="0"/>
              <a:t>Deposit 1</a:t>
            </a:r>
          </a:p>
          <a:p>
            <a:pPr lvl="1">
              <a:lnSpc>
                <a:spcPct val="100000"/>
              </a:lnSpc>
              <a:spcBef>
                <a:spcPts val="600"/>
              </a:spcBef>
            </a:pPr>
            <a:r>
              <a:rPr lang="en-US" sz="1600" dirty="0"/>
              <a:t>Baffinland maintains that active mining at Deposit 1 remains a hilltop outcrop, and that development of a pit is not projected until year 10‐12 of mining at full production rate (21.5 Mtpa). Baffinland has not adjusted the estimate for the development of a pit at Deposit 1.</a:t>
            </a:r>
          </a:p>
          <a:p>
            <a:pPr lvl="1">
              <a:lnSpc>
                <a:spcPct val="100000"/>
              </a:lnSpc>
              <a:spcBef>
                <a:spcPts val="600"/>
              </a:spcBef>
            </a:pPr>
            <a:endParaRPr lang="en-US" sz="1600" dirty="0"/>
          </a:p>
        </p:txBody>
      </p:sp>
    </p:spTree>
    <p:extLst>
      <p:ext uri="{BB962C8B-B14F-4D97-AF65-F5344CB8AC3E}">
        <p14:creationId xmlns:p14="http://schemas.microsoft.com/office/powerpoint/2010/main" val="106782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21</a:t>
            </a:fld>
            <a:endParaRPr lang="en-US"/>
          </a:p>
        </p:txBody>
      </p:sp>
      <p:sp>
        <p:nvSpPr>
          <p:cNvPr id="3" name="Title 2"/>
          <p:cNvSpPr>
            <a:spLocks noGrp="1"/>
          </p:cNvSpPr>
          <p:nvPr>
            <p:ph type="title"/>
          </p:nvPr>
        </p:nvSpPr>
        <p:spPr/>
        <p:txBody>
          <a:bodyPr>
            <a:normAutofit fontScale="90000"/>
          </a:bodyPr>
          <a:lstStyle/>
          <a:p>
            <a:r>
              <a:rPr lang="en-CA" dirty="0"/>
              <a:t>Responses to </a:t>
            </a:r>
            <a:r>
              <a:rPr lang="en-CA" dirty="0" err="1"/>
              <a:t>Intervenor</a:t>
            </a:r>
            <a:r>
              <a:rPr lang="en-CA" dirty="0"/>
              <a:t> Submissions - QIA</a:t>
            </a:r>
          </a:p>
        </p:txBody>
      </p:sp>
      <p:sp>
        <p:nvSpPr>
          <p:cNvPr id="4" name="Content Placeholder 3"/>
          <p:cNvSpPr>
            <a:spLocks noGrp="1"/>
          </p:cNvSpPr>
          <p:nvPr>
            <p:ph idx="13"/>
          </p:nvPr>
        </p:nvSpPr>
        <p:spPr>
          <a:xfrm>
            <a:off x="721726" y="1341256"/>
            <a:ext cx="10632074" cy="4351338"/>
          </a:xfrm>
        </p:spPr>
        <p:txBody>
          <a:bodyPr>
            <a:noAutofit/>
          </a:bodyPr>
          <a:lstStyle/>
          <a:p>
            <a:pPr marL="0" indent="0">
              <a:buNone/>
            </a:pPr>
            <a:r>
              <a:rPr lang="en-US" sz="1800" dirty="0"/>
              <a:t>Key differences between the Baffinland and QIA estimates are the result of;</a:t>
            </a:r>
          </a:p>
          <a:p>
            <a:pPr>
              <a:lnSpc>
                <a:spcPct val="110000"/>
              </a:lnSpc>
              <a:spcBef>
                <a:spcPts val="600"/>
              </a:spcBef>
            </a:pPr>
            <a:r>
              <a:rPr lang="en-US" sz="1800" dirty="0"/>
              <a:t>Building Height</a:t>
            </a:r>
          </a:p>
          <a:p>
            <a:pPr lvl="1">
              <a:lnSpc>
                <a:spcPct val="110000"/>
              </a:lnSpc>
              <a:spcBef>
                <a:spcPts val="600"/>
              </a:spcBef>
            </a:pPr>
            <a:r>
              <a:rPr lang="en-US" sz="1600" dirty="0"/>
              <a:t>QIA states that building reclamation is based on an assumed building height of 3 </a:t>
            </a:r>
            <a:r>
              <a:rPr lang="en-US" sz="1600" dirty="0" err="1"/>
              <a:t>metres</a:t>
            </a:r>
            <a:r>
              <a:rPr lang="en-US" sz="1600" dirty="0"/>
              <a:t>. Baffinland does not agree with this approach and has maintained the building demolition unit rates as used previously.  </a:t>
            </a:r>
          </a:p>
          <a:p>
            <a:pPr>
              <a:lnSpc>
                <a:spcPct val="110000"/>
              </a:lnSpc>
              <a:spcBef>
                <a:spcPts val="600"/>
              </a:spcBef>
            </a:pPr>
            <a:r>
              <a:rPr lang="en-US" sz="1800" dirty="0"/>
              <a:t>Engineering fees</a:t>
            </a:r>
          </a:p>
          <a:p>
            <a:pPr lvl="1">
              <a:lnSpc>
                <a:spcPct val="110000"/>
              </a:lnSpc>
              <a:spcBef>
                <a:spcPts val="600"/>
              </a:spcBef>
            </a:pPr>
            <a:r>
              <a:rPr lang="en-US" sz="1600" dirty="0"/>
              <a:t>QIA proposed an increase to engineering fees in 2020 due to the increase in the scale of the project.</a:t>
            </a:r>
          </a:p>
          <a:p>
            <a:pPr lvl="1">
              <a:lnSpc>
                <a:spcPct val="110000"/>
              </a:lnSpc>
              <a:spcBef>
                <a:spcPts val="600"/>
              </a:spcBef>
            </a:pPr>
            <a:r>
              <a:rPr lang="en-US" sz="1600" dirty="0"/>
              <a:t>Engineering Fees are presented as inverse  to  the  scale  of  the  project, and would therefore be reduced relative to 2014 rates. Baffinland has maintained 3.9% Engineering Fees and not sought a reduction. </a:t>
            </a:r>
          </a:p>
          <a:p>
            <a:pPr lvl="1">
              <a:lnSpc>
                <a:spcPct val="110000"/>
              </a:lnSpc>
              <a:spcBef>
                <a:spcPts val="600"/>
              </a:spcBef>
            </a:pPr>
            <a:endParaRPr lang="en-US" sz="1600" dirty="0"/>
          </a:p>
          <a:p>
            <a:pPr lvl="1">
              <a:lnSpc>
                <a:spcPct val="100000"/>
              </a:lnSpc>
              <a:spcBef>
                <a:spcPts val="600"/>
              </a:spcBef>
            </a:pPr>
            <a:endParaRPr lang="en-US" sz="1600" dirty="0"/>
          </a:p>
        </p:txBody>
      </p:sp>
    </p:spTree>
    <p:extLst>
      <p:ext uri="{BB962C8B-B14F-4D97-AF65-F5344CB8AC3E}">
        <p14:creationId xmlns:p14="http://schemas.microsoft.com/office/powerpoint/2010/main" val="310991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22</a:t>
            </a:fld>
            <a:endParaRPr lang="en-US"/>
          </a:p>
        </p:txBody>
      </p:sp>
      <p:sp>
        <p:nvSpPr>
          <p:cNvPr id="3" name="Title 2"/>
          <p:cNvSpPr>
            <a:spLocks noGrp="1"/>
          </p:cNvSpPr>
          <p:nvPr>
            <p:ph type="title"/>
          </p:nvPr>
        </p:nvSpPr>
        <p:spPr/>
        <p:txBody>
          <a:bodyPr>
            <a:normAutofit fontScale="90000"/>
          </a:bodyPr>
          <a:lstStyle/>
          <a:p>
            <a:r>
              <a:rPr lang="en-CA" dirty="0"/>
              <a:t>Responses to </a:t>
            </a:r>
            <a:r>
              <a:rPr lang="en-CA" dirty="0" err="1"/>
              <a:t>Intervenor</a:t>
            </a:r>
            <a:r>
              <a:rPr lang="en-CA" dirty="0"/>
              <a:t> Submissions - QIA</a:t>
            </a:r>
          </a:p>
        </p:txBody>
      </p:sp>
      <p:sp>
        <p:nvSpPr>
          <p:cNvPr id="4" name="Content Placeholder 3"/>
          <p:cNvSpPr>
            <a:spLocks noGrp="1"/>
          </p:cNvSpPr>
          <p:nvPr>
            <p:ph idx="13"/>
          </p:nvPr>
        </p:nvSpPr>
        <p:spPr/>
        <p:txBody>
          <a:bodyPr>
            <a:normAutofit/>
          </a:bodyPr>
          <a:lstStyle/>
          <a:p>
            <a:pPr marL="0" indent="0">
              <a:buNone/>
            </a:pPr>
            <a:r>
              <a:rPr lang="en-US" sz="1800" dirty="0"/>
              <a:t>Key differences between the Baffinland and QIA estimates are the result of;</a:t>
            </a:r>
          </a:p>
          <a:p>
            <a:r>
              <a:rPr lang="en-US" sz="1800" dirty="0"/>
              <a:t>Inflation</a:t>
            </a:r>
          </a:p>
          <a:p>
            <a:pPr lvl="1"/>
            <a:r>
              <a:rPr lang="en-US" sz="1600" dirty="0"/>
              <a:t>The application of inflation is the result of the 2019 Work Plan Arbitration.</a:t>
            </a:r>
          </a:p>
          <a:p>
            <a:pPr lvl="1"/>
            <a:r>
              <a:rPr lang="en-US" sz="1600" dirty="0"/>
              <a:t>Baffinland does not agree with the methodology utilized by </a:t>
            </a:r>
            <a:r>
              <a:rPr lang="en-US" sz="1600" dirty="0" err="1"/>
              <a:t>Arktis</a:t>
            </a:r>
            <a:r>
              <a:rPr lang="en-US" sz="1600" dirty="0"/>
              <a:t> in their application of inflation. </a:t>
            </a:r>
          </a:p>
          <a:p>
            <a:pPr lvl="1"/>
            <a:r>
              <a:rPr lang="en-US" sz="1600" dirty="0"/>
              <a:t>The methodology used by </a:t>
            </a:r>
            <a:r>
              <a:rPr lang="en-US" sz="1600" dirty="0" err="1"/>
              <a:t>Arktis</a:t>
            </a:r>
            <a:r>
              <a:rPr lang="en-US" sz="1600" dirty="0"/>
              <a:t> assumes that if a unit rate has not been revised, it is not reflective of costs at the time that the unit rate update was completed.</a:t>
            </a:r>
          </a:p>
          <a:p>
            <a:pPr marL="228600" lvl="1" indent="-228600">
              <a:spcBef>
                <a:spcPts val="1000"/>
              </a:spcBef>
            </a:pPr>
            <a:r>
              <a:rPr lang="en-US" sz="1800" dirty="0"/>
              <a:t>2021 Work Pl</a:t>
            </a:r>
            <a:r>
              <a:rPr lang="en-US" sz="1600" dirty="0"/>
              <a:t>an Addendum</a:t>
            </a:r>
          </a:p>
          <a:p>
            <a:pPr lvl="1"/>
            <a:r>
              <a:rPr lang="en-US" sz="1600" dirty="0"/>
              <a:t>QIA did not remove both Q1 expansion and Q5 from the estimate as noted in the Addendum.</a:t>
            </a:r>
          </a:p>
          <a:p>
            <a:pPr lvl="1"/>
            <a:r>
              <a:rPr lang="en-US" sz="1600" dirty="0"/>
              <a:t>Baffinland requests QIA reconcile Tranche 2 of the 2021 Work Plan Addendum, now that outcomes of the 2021 equipment audit, and Disturbed Areas Analysis have been provided.</a:t>
            </a:r>
          </a:p>
        </p:txBody>
      </p:sp>
    </p:spTree>
    <p:extLst>
      <p:ext uri="{BB962C8B-B14F-4D97-AF65-F5344CB8AC3E}">
        <p14:creationId xmlns:p14="http://schemas.microsoft.com/office/powerpoint/2010/main" val="351774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23</a:t>
            </a:fld>
            <a:endParaRPr lang="en-US"/>
          </a:p>
        </p:txBody>
      </p:sp>
      <p:sp>
        <p:nvSpPr>
          <p:cNvPr id="3" name="Title 2"/>
          <p:cNvSpPr>
            <a:spLocks noGrp="1"/>
          </p:cNvSpPr>
          <p:nvPr>
            <p:ph type="title"/>
          </p:nvPr>
        </p:nvSpPr>
        <p:spPr/>
        <p:txBody>
          <a:bodyPr>
            <a:normAutofit fontScale="90000"/>
          </a:bodyPr>
          <a:lstStyle/>
          <a:p>
            <a:r>
              <a:rPr lang="en-CA" dirty="0"/>
              <a:t>Security Estimate – Summary of Revisions</a:t>
            </a:r>
          </a:p>
        </p:txBody>
      </p:sp>
      <p:sp>
        <p:nvSpPr>
          <p:cNvPr id="4" name="Content Placeholder 3"/>
          <p:cNvSpPr>
            <a:spLocks noGrp="1"/>
          </p:cNvSpPr>
          <p:nvPr>
            <p:ph idx="13"/>
          </p:nvPr>
        </p:nvSpPr>
        <p:spPr/>
        <p:txBody>
          <a:bodyPr>
            <a:normAutofit/>
          </a:bodyPr>
          <a:lstStyle/>
          <a:p>
            <a:r>
              <a:rPr lang="en-US" sz="2000" dirty="0"/>
              <a:t>Based on feedback during the 2022 ASR submissions, the following changes have been made;</a:t>
            </a:r>
          </a:p>
          <a:p>
            <a:pPr lvl="1"/>
            <a:r>
              <a:rPr lang="en-US" sz="1600" dirty="0"/>
              <a:t>2022 Estimate – 2022 Work Plan, Rev 1</a:t>
            </a:r>
          </a:p>
          <a:p>
            <a:pPr lvl="2"/>
            <a:r>
              <a:rPr lang="en-US" sz="1400" dirty="0"/>
              <a:t>Integration of the 2021 Work Plan Addendum</a:t>
            </a:r>
          </a:p>
          <a:p>
            <a:pPr lvl="2"/>
            <a:r>
              <a:rPr lang="en-US" sz="1400" dirty="0"/>
              <a:t>Disturbed Areas Analysis</a:t>
            </a:r>
          </a:p>
          <a:p>
            <a:pPr lvl="2"/>
            <a:r>
              <a:rPr lang="en-US" sz="1400" dirty="0"/>
              <a:t>Outcomes of the 2021 Equipment Audit</a:t>
            </a:r>
          </a:p>
          <a:p>
            <a:endParaRPr lang="en-CA" sz="2000" dirty="0"/>
          </a:p>
        </p:txBody>
      </p:sp>
    </p:spTree>
    <p:extLst>
      <p:ext uri="{BB962C8B-B14F-4D97-AF65-F5344CB8AC3E}">
        <p14:creationId xmlns:p14="http://schemas.microsoft.com/office/powerpoint/2010/main" val="306036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24</a:t>
            </a:fld>
            <a:endParaRPr lang="en-US"/>
          </a:p>
        </p:txBody>
      </p:sp>
      <p:sp>
        <p:nvSpPr>
          <p:cNvPr id="3" name="Title 2"/>
          <p:cNvSpPr>
            <a:spLocks noGrp="1"/>
          </p:cNvSpPr>
          <p:nvPr>
            <p:ph type="title"/>
          </p:nvPr>
        </p:nvSpPr>
        <p:spPr/>
        <p:txBody>
          <a:bodyPr>
            <a:normAutofit fontScale="90000"/>
          </a:bodyPr>
          <a:lstStyle/>
          <a:p>
            <a:r>
              <a:rPr lang="en-CA" dirty="0"/>
              <a:t>Security Estimate – Updated Table 9.2 2022 Estimate</a:t>
            </a:r>
          </a:p>
        </p:txBody>
      </p:sp>
      <p:sp>
        <p:nvSpPr>
          <p:cNvPr id="4" name="Content Placeholder 3"/>
          <p:cNvSpPr>
            <a:spLocks noGrp="1"/>
          </p:cNvSpPr>
          <p:nvPr>
            <p:ph idx="13"/>
          </p:nvPr>
        </p:nvSpPr>
        <p:spPr/>
        <p:txBody>
          <a:bodyPr>
            <a:normAutofit/>
          </a:bodyPr>
          <a:lstStyle/>
          <a:p>
            <a:endParaRPr lang="en-US" sz="1400" dirty="0"/>
          </a:p>
          <a:p>
            <a:endParaRPr lang="en-CA" sz="2000" dirty="0"/>
          </a:p>
        </p:txBody>
      </p:sp>
      <p:pic>
        <p:nvPicPr>
          <p:cNvPr id="9" name="Picture 8">
            <a:extLst>
              <a:ext uri="{FF2B5EF4-FFF2-40B4-BE49-F238E27FC236}">
                <a16:creationId xmlns:a16="http://schemas.microsoft.com/office/drawing/2014/main" id="{32DB3F9E-DFBD-41DF-B2A5-22416284B402}"/>
              </a:ext>
            </a:extLst>
          </p:cNvPr>
          <p:cNvPicPr>
            <a:picLocks noChangeAspect="1"/>
          </p:cNvPicPr>
          <p:nvPr/>
        </p:nvPicPr>
        <p:blipFill>
          <a:blip r:embed="rId2"/>
          <a:stretch>
            <a:fillRect/>
          </a:stretch>
        </p:blipFill>
        <p:spPr>
          <a:xfrm>
            <a:off x="2033258" y="1315818"/>
            <a:ext cx="7373852" cy="4854888"/>
          </a:xfrm>
          <a:prstGeom prst="rect">
            <a:avLst/>
          </a:prstGeom>
        </p:spPr>
      </p:pic>
      <p:sp>
        <p:nvSpPr>
          <p:cNvPr id="6" name="TextBox 5">
            <a:extLst>
              <a:ext uri="{FF2B5EF4-FFF2-40B4-BE49-F238E27FC236}">
                <a16:creationId xmlns:a16="http://schemas.microsoft.com/office/drawing/2014/main" id="{06771FAB-C2C1-42D8-940C-01A794D5FB90}"/>
              </a:ext>
            </a:extLst>
          </p:cNvPr>
          <p:cNvSpPr txBox="1"/>
          <p:nvPr/>
        </p:nvSpPr>
        <p:spPr>
          <a:xfrm>
            <a:off x="2159541" y="6032206"/>
            <a:ext cx="5948640" cy="276999"/>
          </a:xfrm>
          <a:prstGeom prst="rect">
            <a:avLst/>
          </a:prstGeom>
          <a:noFill/>
        </p:spPr>
        <p:txBody>
          <a:bodyPr wrap="square">
            <a:spAutoFit/>
          </a:bodyPr>
          <a:lstStyle/>
          <a:p>
            <a:r>
              <a:rPr lang="en-US" sz="1200" dirty="0"/>
              <a:t>*Grand total rounded to nearest ‘000</a:t>
            </a:r>
          </a:p>
        </p:txBody>
      </p:sp>
    </p:spTree>
    <p:extLst>
      <p:ext uri="{BB962C8B-B14F-4D97-AF65-F5344CB8AC3E}">
        <p14:creationId xmlns:p14="http://schemas.microsoft.com/office/powerpoint/2010/main" val="30256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8B7EC2-1F24-432F-B3EF-0C2F971930CA}" type="slidenum">
              <a:rPr lang="en-US" smtClean="0"/>
              <a:t>25</a:t>
            </a:fld>
            <a:endParaRPr lang="en-US"/>
          </a:p>
        </p:txBody>
      </p:sp>
      <p:sp>
        <p:nvSpPr>
          <p:cNvPr id="3" name="Title 2"/>
          <p:cNvSpPr>
            <a:spLocks noGrp="1"/>
          </p:cNvSpPr>
          <p:nvPr>
            <p:ph type="title"/>
          </p:nvPr>
        </p:nvSpPr>
        <p:spPr/>
        <p:txBody>
          <a:bodyPr>
            <a:normAutofit fontScale="90000"/>
          </a:bodyPr>
          <a:lstStyle/>
          <a:p>
            <a:r>
              <a:rPr lang="en-CA" dirty="0"/>
              <a:t>Security Estimate – Updated Table 9.3 Global Estimate</a:t>
            </a:r>
          </a:p>
        </p:txBody>
      </p:sp>
      <p:sp>
        <p:nvSpPr>
          <p:cNvPr id="4" name="Content Placeholder 3"/>
          <p:cNvSpPr>
            <a:spLocks noGrp="1"/>
          </p:cNvSpPr>
          <p:nvPr>
            <p:ph idx="13"/>
          </p:nvPr>
        </p:nvSpPr>
        <p:spPr/>
        <p:txBody>
          <a:bodyPr>
            <a:normAutofit/>
          </a:bodyPr>
          <a:lstStyle/>
          <a:p>
            <a:endParaRPr lang="en-US" sz="1400" dirty="0"/>
          </a:p>
          <a:p>
            <a:endParaRPr lang="en-CA" sz="2000" dirty="0"/>
          </a:p>
        </p:txBody>
      </p:sp>
      <p:graphicFrame>
        <p:nvGraphicFramePr>
          <p:cNvPr id="13" name="Object 12">
            <a:extLst>
              <a:ext uri="{FF2B5EF4-FFF2-40B4-BE49-F238E27FC236}">
                <a16:creationId xmlns:a16="http://schemas.microsoft.com/office/drawing/2014/main" id="{439115B0-9A30-4588-AC42-129EE7745F29}"/>
              </a:ext>
            </a:extLst>
          </p:cNvPr>
          <p:cNvGraphicFramePr>
            <a:graphicFrameLocks noChangeAspect="1"/>
          </p:cNvGraphicFramePr>
          <p:nvPr>
            <p:extLst>
              <p:ext uri="{D42A27DB-BD31-4B8C-83A1-F6EECF244321}">
                <p14:modId xmlns:p14="http://schemas.microsoft.com/office/powerpoint/2010/main" val="1531059590"/>
              </p:ext>
            </p:extLst>
          </p:nvPr>
        </p:nvGraphicFramePr>
        <p:xfrm>
          <a:off x="1672340" y="1272643"/>
          <a:ext cx="8240712" cy="5200585"/>
        </p:xfrm>
        <a:graphic>
          <a:graphicData uri="http://schemas.openxmlformats.org/presentationml/2006/ole">
            <mc:AlternateContent xmlns:mc="http://schemas.openxmlformats.org/markup-compatibility/2006">
              <mc:Choice xmlns:v="urn:schemas-microsoft-com:vml" Requires="v">
                <p:oleObj spid="_x0000_s2050" name="Document" r:id="rId3" imgW="8241399" imgH="5373751" progId="Word.Document.12">
                  <p:embed/>
                </p:oleObj>
              </mc:Choice>
              <mc:Fallback>
                <p:oleObj name="Document" r:id="rId3" imgW="8241399" imgH="5373751" progId="Word.Document.12">
                  <p:embed/>
                  <p:pic>
                    <p:nvPicPr>
                      <p:cNvPr id="13" name="Object 12">
                        <a:extLst>
                          <a:ext uri="{FF2B5EF4-FFF2-40B4-BE49-F238E27FC236}">
                            <a16:creationId xmlns:a16="http://schemas.microsoft.com/office/drawing/2014/main" id="{439115B0-9A30-4588-AC42-129EE7745F29}"/>
                          </a:ext>
                        </a:extLst>
                      </p:cNvPr>
                      <p:cNvPicPr/>
                      <p:nvPr/>
                    </p:nvPicPr>
                    <p:blipFill>
                      <a:blip r:embed="rId4"/>
                      <a:stretch>
                        <a:fillRect/>
                      </a:stretch>
                    </p:blipFill>
                    <p:spPr>
                      <a:xfrm>
                        <a:off x="1672340" y="1272643"/>
                        <a:ext cx="8240712" cy="5200585"/>
                      </a:xfrm>
                      <a:prstGeom prst="rect">
                        <a:avLst/>
                      </a:prstGeom>
                    </p:spPr>
                  </p:pic>
                </p:oleObj>
              </mc:Fallback>
            </mc:AlternateContent>
          </a:graphicData>
        </a:graphic>
      </p:graphicFrame>
    </p:spTree>
    <p:extLst>
      <p:ext uri="{BB962C8B-B14F-4D97-AF65-F5344CB8AC3E}">
        <p14:creationId xmlns:p14="http://schemas.microsoft.com/office/powerpoint/2010/main" val="4184213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4294967295"/>
          </p:nvPr>
        </p:nvSpPr>
        <p:spPr bwMode="auto">
          <a:xfrm>
            <a:off x="9448800" y="6356350"/>
            <a:ext cx="2743200" cy="365125"/>
          </a:xfrm>
          <a:prstGeom prst="rect">
            <a:avLst/>
          </a:prstGeom>
          <a:ln>
            <a:miter lim="800000"/>
            <a:headEnd/>
            <a:tailEnd/>
          </a:ln>
        </p:spPr>
        <p:txBody>
          <a:bodyPr/>
          <a:lstStyle/>
          <a:p>
            <a:pPr>
              <a:defRPr/>
            </a:pPr>
            <a:fld id="{6B4F4DC6-11A0-43ED-8EC0-B9BA77EAE827}" type="slidenum">
              <a:rPr lang="en-CA" smtClean="0">
                <a:solidFill>
                  <a:srgbClr val="C4BD97"/>
                </a:solidFill>
                <a:latin typeface="Calibri" pitchFamily="34" charset="0"/>
                <a:ea typeface="ＭＳ Ｐゴシック" pitchFamily="34" charset="-128"/>
              </a:rPr>
              <a:pPr>
                <a:defRPr/>
              </a:pPr>
              <a:t>26</a:t>
            </a:fld>
            <a:endParaRPr lang="en-CA" dirty="0">
              <a:solidFill>
                <a:srgbClr val="C4BD97"/>
              </a:solidFill>
              <a:latin typeface="Calibri" pitchFamily="34" charset="0"/>
              <a:ea typeface="ＭＳ Ｐゴシック" pitchFamily="34" charset="-128"/>
            </a:endParaRPr>
          </a:p>
        </p:txBody>
      </p:sp>
    </p:spTree>
    <p:extLst>
      <p:ext uri="{BB962C8B-B14F-4D97-AF65-F5344CB8AC3E}">
        <p14:creationId xmlns:p14="http://schemas.microsoft.com/office/powerpoint/2010/main" val="27491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Introduction</a:t>
            </a:r>
          </a:p>
        </p:txBody>
      </p:sp>
    </p:spTree>
    <p:extLst>
      <p:ext uri="{BB962C8B-B14F-4D97-AF65-F5344CB8AC3E}">
        <p14:creationId xmlns:p14="http://schemas.microsoft.com/office/powerpoint/2010/main" val="378735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4</a:t>
            </a:fld>
            <a:endParaRPr lang="en-US" dirty="0"/>
          </a:p>
        </p:txBody>
      </p:sp>
      <p:sp>
        <p:nvSpPr>
          <p:cNvPr id="2" name="Title 1"/>
          <p:cNvSpPr>
            <a:spLocks noGrp="1"/>
          </p:cNvSpPr>
          <p:nvPr>
            <p:ph type="title"/>
          </p:nvPr>
        </p:nvSpPr>
        <p:spPr/>
        <p:txBody>
          <a:bodyPr>
            <a:normAutofit fontScale="90000"/>
          </a:bodyPr>
          <a:lstStyle/>
          <a:p>
            <a:r>
              <a:rPr lang="en-CA" dirty="0"/>
              <a:t>Introduction</a:t>
            </a:r>
          </a:p>
        </p:txBody>
      </p:sp>
      <p:sp>
        <p:nvSpPr>
          <p:cNvPr id="7" name="Content Placeholder 6"/>
          <p:cNvSpPr>
            <a:spLocks noGrp="1"/>
          </p:cNvSpPr>
          <p:nvPr>
            <p:ph idx="13"/>
          </p:nvPr>
        </p:nvSpPr>
        <p:spPr/>
        <p:txBody>
          <a:bodyPr>
            <a:normAutofit/>
          </a:bodyPr>
          <a:lstStyle/>
          <a:p>
            <a:r>
              <a:rPr lang="en-US" sz="2000" dirty="0"/>
              <a:t>Annual update to the reclamation security required under the Type ‘A’ Water Licence </a:t>
            </a:r>
            <a:br>
              <a:rPr lang="en-US" sz="2000" dirty="0"/>
            </a:br>
            <a:r>
              <a:rPr lang="en-US" sz="2000" dirty="0"/>
              <a:t>2AM-MRY1325, and Commercial Lease Q13C301</a:t>
            </a:r>
          </a:p>
          <a:p>
            <a:r>
              <a:rPr lang="en-US" sz="2000" dirty="0"/>
              <a:t>Reclamation security intended to be inclusive of all closure and reclamation costs estimated for a 3rd Party Contractor to complete the work</a:t>
            </a:r>
          </a:p>
          <a:p>
            <a:r>
              <a:rPr lang="en-US" sz="2000" dirty="0"/>
              <a:t>Estimate built up from direct cost unit rates, and indirect costs required to support reclamation work to ensure objectives are met</a:t>
            </a:r>
          </a:p>
          <a:p>
            <a:r>
              <a:rPr lang="en-US" sz="2000" dirty="0"/>
              <a:t>Baffinland utilizes the Estimate Breakdown Structure (EBS) developed by Hatch in 2014 in the Complete Project Financial Security Estimate, and Unit Rate updates completed in 2018</a:t>
            </a:r>
          </a:p>
          <a:p>
            <a:endParaRPr lang="en-CA" sz="2000" dirty="0"/>
          </a:p>
        </p:txBody>
      </p:sp>
    </p:spTree>
    <p:extLst>
      <p:ext uri="{BB962C8B-B14F-4D97-AF65-F5344CB8AC3E}">
        <p14:creationId xmlns:p14="http://schemas.microsoft.com/office/powerpoint/2010/main" val="412634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5</a:t>
            </a:fld>
            <a:endParaRPr lang="en-US"/>
          </a:p>
        </p:txBody>
      </p:sp>
      <p:sp>
        <p:nvSpPr>
          <p:cNvPr id="4" name="Title 3"/>
          <p:cNvSpPr>
            <a:spLocks noGrp="1"/>
          </p:cNvSpPr>
          <p:nvPr>
            <p:ph type="title"/>
          </p:nvPr>
        </p:nvSpPr>
        <p:spPr/>
        <p:txBody>
          <a:bodyPr>
            <a:normAutofit fontScale="90000"/>
          </a:bodyPr>
          <a:lstStyle/>
          <a:p>
            <a:r>
              <a:rPr lang="en-CA" dirty="0"/>
              <a:t>Current Holding of Reclamation Security</a:t>
            </a:r>
          </a:p>
        </p:txBody>
      </p:sp>
      <p:sp>
        <p:nvSpPr>
          <p:cNvPr id="5" name="Content Placeholder 4"/>
          <p:cNvSpPr>
            <a:spLocks noGrp="1"/>
          </p:cNvSpPr>
          <p:nvPr>
            <p:ph idx="13"/>
          </p:nvPr>
        </p:nvSpPr>
        <p:spPr>
          <a:xfrm>
            <a:off x="721726" y="1567593"/>
            <a:ext cx="5380310" cy="4351338"/>
          </a:xfrm>
        </p:spPr>
        <p:txBody>
          <a:bodyPr>
            <a:normAutofit/>
          </a:bodyPr>
          <a:lstStyle/>
          <a:p>
            <a:r>
              <a:rPr lang="en-US" sz="2000" dirty="0"/>
              <a:t>In respect of the current Type A Water Licence 2AM-MRY1325, the value of reclamation security currently held is as follows;</a:t>
            </a:r>
          </a:p>
          <a:p>
            <a:endParaRPr lang="en-US" sz="2000" dirty="0"/>
          </a:p>
          <a:p>
            <a:pPr lvl="1"/>
            <a:r>
              <a:rPr lang="en-US" sz="1800" dirty="0"/>
              <a:t>QIA - $120,999,500</a:t>
            </a:r>
          </a:p>
          <a:p>
            <a:pPr lvl="1"/>
            <a:r>
              <a:rPr lang="en-US" sz="1800" dirty="0"/>
              <a:t>Crown – $2,788,000</a:t>
            </a:r>
          </a:p>
          <a:p>
            <a:endParaRPr lang="en-CA" sz="2000" dirty="0"/>
          </a:p>
          <a:p>
            <a:r>
              <a:rPr lang="en-US" sz="2000" dirty="0"/>
              <a:t>DFO security associated with the Ore Dock has been returned to Baffinland as the FAA has been closed</a:t>
            </a:r>
            <a:endParaRPr lang="en-CA" sz="2000" dirty="0"/>
          </a:p>
        </p:txBody>
      </p:sp>
      <p:graphicFrame>
        <p:nvGraphicFramePr>
          <p:cNvPr id="7" name="Object 6">
            <a:extLst>
              <a:ext uri="{FF2B5EF4-FFF2-40B4-BE49-F238E27FC236}">
                <a16:creationId xmlns:a16="http://schemas.microsoft.com/office/drawing/2014/main" id="{BC719A61-E4C2-40C7-B088-28B4C987CB9C}"/>
              </a:ext>
            </a:extLst>
          </p:cNvPr>
          <p:cNvGraphicFramePr>
            <a:graphicFrameLocks noChangeAspect="1"/>
          </p:cNvGraphicFramePr>
          <p:nvPr>
            <p:extLst>
              <p:ext uri="{D42A27DB-BD31-4B8C-83A1-F6EECF244321}">
                <p14:modId xmlns:p14="http://schemas.microsoft.com/office/powerpoint/2010/main" val="1168751562"/>
              </p:ext>
            </p:extLst>
          </p:nvPr>
        </p:nvGraphicFramePr>
        <p:xfrm>
          <a:off x="6503804" y="1406159"/>
          <a:ext cx="4213591" cy="5250450"/>
        </p:xfrm>
        <a:graphic>
          <a:graphicData uri="http://schemas.openxmlformats.org/presentationml/2006/ole">
            <mc:AlternateContent xmlns:mc="http://schemas.openxmlformats.org/markup-compatibility/2006">
              <mc:Choice xmlns:v="urn:schemas-microsoft-com:vml" Requires="v">
                <p:oleObj spid="_x0000_s1026" name="Document" r:id="rId3" imgW="5940848" imgH="7401757" progId="Word.Document.12">
                  <p:embed/>
                </p:oleObj>
              </mc:Choice>
              <mc:Fallback>
                <p:oleObj name="Document" r:id="rId3" imgW="5940848" imgH="7401757" progId="Word.Document.12">
                  <p:embed/>
                  <p:pic>
                    <p:nvPicPr>
                      <p:cNvPr id="7" name="Object 6">
                        <a:extLst>
                          <a:ext uri="{FF2B5EF4-FFF2-40B4-BE49-F238E27FC236}">
                            <a16:creationId xmlns:a16="http://schemas.microsoft.com/office/drawing/2014/main" id="{BC719A61-E4C2-40C7-B088-28B4C987CB9C}"/>
                          </a:ext>
                        </a:extLst>
                      </p:cNvPr>
                      <p:cNvPicPr/>
                      <p:nvPr/>
                    </p:nvPicPr>
                    <p:blipFill>
                      <a:blip r:embed="rId4"/>
                      <a:stretch>
                        <a:fillRect/>
                      </a:stretch>
                    </p:blipFill>
                    <p:spPr>
                      <a:xfrm>
                        <a:off x="6503804" y="1406159"/>
                        <a:ext cx="4213591" cy="5250450"/>
                      </a:xfrm>
                      <a:prstGeom prst="rect">
                        <a:avLst/>
                      </a:prstGeom>
                    </p:spPr>
                  </p:pic>
                </p:oleObj>
              </mc:Fallback>
            </mc:AlternateContent>
          </a:graphicData>
        </a:graphic>
      </p:graphicFrame>
    </p:spTree>
    <p:extLst>
      <p:ext uri="{BB962C8B-B14F-4D97-AF65-F5344CB8AC3E}">
        <p14:creationId xmlns:p14="http://schemas.microsoft.com/office/powerpoint/2010/main" val="139449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2021 Work Plan Addendum</a:t>
            </a:r>
          </a:p>
        </p:txBody>
      </p:sp>
      <p:sp>
        <p:nvSpPr>
          <p:cNvPr id="4" name="Slide Number Placeholder 3"/>
          <p:cNvSpPr>
            <a:spLocks noGrp="1"/>
          </p:cNvSpPr>
          <p:nvPr>
            <p:ph type="sldNum" sz="quarter" idx="12"/>
          </p:nvPr>
        </p:nvSpPr>
        <p:spPr/>
        <p:txBody>
          <a:bodyPr/>
          <a:lstStyle/>
          <a:p>
            <a:fld id="{E48B7EC2-1F24-432F-B3EF-0C2F971930CA}" type="slidenum">
              <a:rPr lang="en-US" smtClean="0"/>
              <a:pPr/>
              <a:t>6</a:t>
            </a:fld>
            <a:endParaRPr lang="en-US"/>
          </a:p>
        </p:txBody>
      </p:sp>
    </p:spTree>
    <p:extLst>
      <p:ext uri="{BB962C8B-B14F-4D97-AF65-F5344CB8AC3E}">
        <p14:creationId xmlns:p14="http://schemas.microsoft.com/office/powerpoint/2010/main" val="229697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7</a:t>
            </a:fld>
            <a:endParaRPr lang="en-US"/>
          </a:p>
        </p:txBody>
      </p:sp>
      <p:sp>
        <p:nvSpPr>
          <p:cNvPr id="4" name="Title 3"/>
          <p:cNvSpPr>
            <a:spLocks noGrp="1"/>
          </p:cNvSpPr>
          <p:nvPr>
            <p:ph type="title"/>
          </p:nvPr>
        </p:nvSpPr>
        <p:spPr/>
        <p:txBody>
          <a:bodyPr>
            <a:normAutofit fontScale="90000"/>
          </a:bodyPr>
          <a:lstStyle/>
          <a:p>
            <a:r>
              <a:rPr lang="en-CA" dirty="0"/>
              <a:t>Overview of 2021 Work Plan Addendum</a:t>
            </a:r>
          </a:p>
        </p:txBody>
      </p:sp>
      <p:sp>
        <p:nvSpPr>
          <p:cNvPr id="5" name="Content Placeholder 4"/>
          <p:cNvSpPr>
            <a:spLocks noGrp="1"/>
          </p:cNvSpPr>
          <p:nvPr>
            <p:ph idx="13"/>
          </p:nvPr>
        </p:nvSpPr>
        <p:spPr/>
        <p:txBody>
          <a:bodyPr>
            <a:normAutofit/>
          </a:bodyPr>
          <a:lstStyle/>
          <a:p>
            <a:pPr>
              <a:lnSpc>
                <a:spcPct val="100000"/>
              </a:lnSpc>
            </a:pPr>
            <a:r>
              <a:rPr lang="en-US" sz="2000" dirty="0"/>
              <a:t>In July 2021, Baffinland presented the 2021 Work Plan Addendum for the Mary River Project as required under Section 6.1 of Commercial Lease. </a:t>
            </a:r>
          </a:p>
          <a:p>
            <a:pPr>
              <a:lnSpc>
                <a:spcPct val="100000"/>
              </a:lnSpc>
            </a:pPr>
            <a:r>
              <a:rPr lang="en-US" sz="2000" dirty="0"/>
              <a:t>Reclamation security associated with 2021 Work Plan Addendum is a requirement under Amendment No. 1 of the Type ‘A’ Water </a:t>
            </a:r>
            <a:r>
              <a:rPr lang="en-US" sz="2000" dirty="0" err="1"/>
              <a:t>Licence</a:t>
            </a:r>
            <a:r>
              <a:rPr lang="en-US" sz="2000" dirty="0"/>
              <a:t> 2AM-MRY1325, it is noted that this Addendum only pertains to works and equipment on Inuit Owned Land, and security held by the QIA under the Commercial Lease.</a:t>
            </a:r>
          </a:p>
          <a:p>
            <a:pPr>
              <a:lnSpc>
                <a:spcPct val="100000"/>
              </a:lnSpc>
            </a:pPr>
            <a:r>
              <a:rPr lang="en-US" sz="2000" dirty="0"/>
              <a:t>In order for the 2022 Estimate to accurately reflect the total ‘global’ closure and reclamation security estimated to be required for the Project in 2022, a revised global estimate including the 2021 Work Plan Addendum has been established. </a:t>
            </a:r>
          </a:p>
          <a:p>
            <a:endParaRPr lang="en-CA" sz="2000" dirty="0"/>
          </a:p>
        </p:txBody>
      </p:sp>
    </p:spTree>
    <p:extLst>
      <p:ext uri="{BB962C8B-B14F-4D97-AF65-F5344CB8AC3E}">
        <p14:creationId xmlns:p14="http://schemas.microsoft.com/office/powerpoint/2010/main" val="425711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8</a:t>
            </a:fld>
            <a:endParaRPr lang="en-US"/>
          </a:p>
        </p:txBody>
      </p:sp>
      <p:sp>
        <p:nvSpPr>
          <p:cNvPr id="4" name="Title 3"/>
          <p:cNvSpPr>
            <a:spLocks noGrp="1"/>
          </p:cNvSpPr>
          <p:nvPr>
            <p:ph type="title"/>
          </p:nvPr>
        </p:nvSpPr>
        <p:spPr/>
        <p:txBody>
          <a:bodyPr>
            <a:normAutofit fontScale="90000"/>
          </a:bodyPr>
          <a:lstStyle/>
          <a:p>
            <a:r>
              <a:rPr lang="en-CA" dirty="0"/>
              <a:t>Overview of 2021 Work Plan Addendum</a:t>
            </a:r>
          </a:p>
        </p:txBody>
      </p:sp>
      <p:sp>
        <p:nvSpPr>
          <p:cNvPr id="5" name="Content Placeholder 4"/>
          <p:cNvSpPr>
            <a:spLocks noGrp="1"/>
          </p:cNvSpPr>
          <p:nvPr>
            <p:ph idx="13"/>
          </p:nvPr>
        </p:nvSpPr>
        <p:spPr>
          <a:xfrm>
            <a:off x="721726" y="1386523"/>
            <a:ext cx="10632074" cy="4351338"/>
          </a:xfrm>
        </p:spPr>
        <p:txBody>
          <a:bodyPr>
            <a:noAutofit/>
          </a:bodyPr>
          <a:lstStyle/>
          <a:p>
            <a:pPr marL="0" indent="0">
              <a:spcBef>
                <a:spcPts val="600"/>
              </a:spcBef>
              <a:buNone/>
            </a:pPr>
            <a:r>
              <a:rPr lang="en-US" sz="1800" dirty="0"/>
              <a:t>The purpose of the 2021 Work Plan Addendum was to update and revise plans for the 2021 year, including backhaul of equipment by sealift. Several works identified in the 2021 Work Plan and prior years have been deferred indefinitely, or removed from the current scope of the Project. An overview of these works are as follows;</a:t>
            </a:r>
          </a:p>
          <a:p>
            <a:pPr marL="0" indent="0">
              <a:spcBef>
                <a:spcPts val="600"/>
              </a:spcBef>
              <a:buNone/>
            </a:pPr>
            <a:endParaRPr lang="en-US" sz="1100" dirty="0"/>
          </a:p>
          <a:p>
            <a:pPr marL="557213" lvl="1" indent="-342900">
              <a:spcBef>
                <a:spcPts val="600"/>
              </a:spcBef>
              <a:buFont typeface="+mj-lt"/>
              <a:buAutoNum type="arabicPeriod"/>
            </a:pPr>
            <a:r>
              <a:rPr lang="en-US" sz="1800" dirty="0"/>
              <a:t>Deferment of the mobilization of the </a:t>
            </a:r>
            <a:r>
              <a:rPr lang="en-US" sz="1800" dirty="0" err="1"/>
              <a:t>shiploader</a:t>
            </a:r>
            <a:r>
              <a:rPr lang="en-US" sz="1800" dirty="0"/>
              <a:t> ‘Module’;</a:t>
            </a:r>
          </a:p>
          <a:p>
            <a:pPr marL="557213" lvl="1" indent="-342900">
              <a:spcBef>
                <a:spcPts val="600"/>
              </a:spcBef>
              <a:buFont typeface="+mj-lt"/>
              <a:buAutoNum type="arabicPeriod"/>
            </a:pPr>
            <a:r>
              <a:rPr lang="en-US" sz="1800" dirty="0"/>
              <a:t>Deferment of the development of quarries and laydowns within the Tote Road corridor;</a:t>
            </a:r>
          </a:p>
          <a:p>
            <a:pPr marL="557213" lvl="1" indent="-342900">
              <a:spcBef>
                <a:spcPts val="600"/>
              </a:spcBef>
              <a:buFont typeface="+mj-lt"/>
              <a:buAutoNum type="arabicPeriod"/>
            </a:pPr>
            <a:r>
              <a:rPr lang="en-US" sz="1800" dirty="0"/>
              <a:t>Revisions to equipment and materials to arrive on the 2021 sealift; and</a:t>
            </a:r>
          </a:p>
          <a:p>
            <a:pPr marL="557213" lvl="1" indent="-342900">
              <a:spcBef>
                <a:spcPts val="600"/>
              </a:spcBef>
              <a:buFont typeface="+mj-lt"/>
              <a:buAutoNum type="arabicPeriod"/>
            </a:pPr>
            <a:r>
              <a:rPr lang="en-US" sz="1800" dirty="0"/>
              <a:t>Backhaul of contractor equipment and materials during the 2021 sealift.</a:t>
            </a:r>
          </a:p>
          <a:p>
            <a:pPr marL="557213" lvl="1" indent="-342900">
              <a:spcBef>
                <a:spcPts val="600"/>
              </a:spcBef>
              <a:buFont typeface="+mj-lt"/>
              <a:buAutoNum type="arabicPeriod"/>
            </a:pPr>
            <a:endParaRPr lang="en-US" sz="1800" dirty="0"/>
          </a:p>
          <a:p>
            <a:pPr marL="0" indent="0">
              <a:spcBef>
                <a:spcPts val="600"/>
              </a:spcBef>
              <a:buNone/>
            </a:pPr>
            <a:r>
              <a:rPr lang="en-US" sz="1800" dirty="0"/>
              <a:t>Baffinland included the 2021 Work Plan Addendum, Rev. 0,  as Appendix F of the 2022 Work Plan.</a:t>
            </a:r>
            <a:endParaRPr lang="en-US" sz="2000" dirty="0"/>
          </a:p>
        </p:txBody>
      </p:sp>
    </p:spTree>
    <p:extLst>
      <p:ext uri="{BB962C8B-B14F-4D97-AF65-F5344CB8AC3E}">
        <p14:creationId xmlns:p14="http://schemas.microsoft.com/office/powerpoint/2010/main" val="304263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8B7EC2-1F24-432F-B3EF-0C2F971930CA}" type="slidenum">
              <a:rPr lang="en-US" smtClean="0"/>
              <a:pPr/>
              <a:t>9</a:t>
            </a:fld>
            <a:endParaRPr lang="en-US"/>
          </a:p>
        </p:txBody>
      </p:sp>
      <p:sp>
        <p:nvSpPr>
          <p:cNvPr id="4" name="Title 3"/>
          <p:cNvSpPr>
            <a:spLocks noGrp="1"/>
          </p:cNvSpPr>
          <p:nvPr>
            <p:ph type="title"/>
          </p:nvPr>
        </p:nvSpPr>
        <p:spPr/>
        <p:txBody>
          <a:bodyPr>
            <a:normAutofit fontScale="90000"/>
          </a:bodyPr>
          <a:lstStyle/>
          <a:p>
            <a:r>
              <a:rPr lang="en-CA" dirty="0"/>
              <a:t>Overview of 2021 Work Plan Addendum</a:t>
            </a:r>
          </a:p>
        </p:txBody>
      </p:sp>
      <p:sp>
        <p:nvSpPr>
          <p:cNvPr id="5" name="Content Placeholder 4"/>
          <p:cNvSpPr>
            <a:spLocks noGrp="1"/>
          </p:cNvSpPr>
          <p:nvPr>
            <p:ph idx="13"/>
          </p:nvPr>
        </p:nvSpPr>
        <p:spPr/>
        <p:txBody>
          <a:bodyPr>
            <a:noAutofit/>
          </a:bodyPr>
          <a:lstStyle/>
          <a:p>
            <a:pPr algn="l"/>
            <a:r>
              <a:rPr lang="en-US" sz="2000" b="0" i="0" u="none" strike="noStrike" baseline="0" dirty="0">
                <a:latin typeface="Calibri" panose="020F0502020204030204" pitchFamily="34" charset="0"/>
              </a:rPr>
              <a:t>The revision of securities for the 2021 Work Plan Addendum is divided into two (2) tranches with the following breakdown:</a:t>
            </a:r>
          </a:p>
          <a:p>
            <a:pPr lvl="1">
              <a:buFont typeface="Courier New" panose="02070309020205020404" pitchFamily="49" charset="0"/>
              <a:buChar char="o"/>
            </a:pPr>
            <a:r>
              <a:rPr lang="en-US" dirty="0">
                <a:latin typeface="Calibri" panose="020F0502020204030204" pitchFamily="34" charset="0"/>
              </a:rPr>
              <a:t>Tranche 1</a:t>
            </a:r>
          </a:p>
          <a:p>
            <a:pPr lvl="2"/>
            <a:r>
              <a:rPr lang="en-US" sz="1600" b="0" i="0" u="none" strike="noStrike" baseline="0" dirty="0">
                <a:latin typeface="Calibri" panose="020F0502020204030204" pitchFamily="34" charset="0"/>
              </a:rPr>
              <a:t>Works that have not yet been completed and are deferred and/or cancelled, as well as equipment that has not been mobilized to Site and is deferred and/or cancelled; </a:t>
            </a:r>
          </a:p>
          <a:p>
            <a:pPr lvl="2"/>
            <a:r>
              <a:rPr lang="en-US" sz="1600" dirty="0">
                <a:latin typeface="Calibri" panose="020F0502020204030204" pitchFamily="34" charset="0"/>
              </a:rPr>
              <a:t>Marginal reduction in reclamation security of $16,099,200.</a:t>
            </a:r>
          </a:p>
          <a:p>
            <a:pPr lvl="1">
              <a:buFont typeface="Courier New" panose="02070309020205020404" pitchFamily="49" charset="0"/>
              <a:buChar char="o"/>
            </a:pPr>
            <a:r>
              <a:rPr lang="en-US" b="0" i="0" u="none" strike="noStrike" baseline="0" dirty="0">
                <a:latin typeface="Calibri" panose="020F0502020204030204" pitchFamily="34" charset="0"/>
              </a:rPr>
              <a:t>Tranche 2</a:t>
            </a:r>
          </a:p>
          <a:p>
            <a:pPr lvl="2"/>
            <a:r>
              <a:rPr lang="en-US" sz="1600" b="0" i="0" u="none" strike="noStrike" baseline="0" dirty="0">
                <a:latin typeface="Calibri" panose="020F0502020204030204" pitchFamily="34" charset="0"/>
              </a:rPr>
              <a:t>3rd Party Equipment that was demobilized from Site on the 2021 sealift.</a:t>
            </a:r>
          </a:p>
          <a:p>
            <a:pPr lvl="2"/>
            <a:r>
              <a:rPr lang="en-US" sz="1600" dirty="0">
                <a:latin typeface="Calibri" panose="020F0502020204030204" pitchFamily="34" charset="0"/>
              </a:rPr>
              <a:t>Marginal reduction in reclamation security of $1,496,571.</a:t>
            </a:r>
          </a:p>
          <a:p>
            <a:pPr algn="l"/>
            <a:r>
              <a:rPr lang="en-US" sz="2000" b="0" i="0" u="none" strike="noStrike" baseline="0" dirty="0">
                <a:latin typeface="Calibri" panose="020F0502020204030204" pitchFamily="34" charset="0"/>
              </a:rPr>
              <a:t>The revision of securities for the 2021 Work Plan Addendum for Tranche 1 and Tranche 2 resulted in a reduction in reclamation security of $17,595,771. </a:t>
            </a:r>
            <a:endParaRPr lang="en-US" sz="3200" dirty="0"/>
          </a:p>
        </p:txBody>
      </p:sp>
    </p:spTree>
    <p:extLst>
      <p:ext uri="{BB962C8B-B14F-4D97-AF65-F5344CB8AC3E}">
        <p14:creationId xmlns:p14="http://schemas.microsoft.com/office/powerpoint/2010/main" val="98425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8699</TotalTime>
  <Words>1809</Words>
  <Application>Microsoft Office PowerPoint</Application>
  <PresentationFormat>Widescreen</PresentationFormat>
  <Paragraphs>166</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Pigiarniq</vt:lpstr>
      <vt:lpstr>Office Theme</vt:lpstr>
      <vt:lpstr>Document</vt:lpstr>
      <vt:lpstr>Summary Presentation</vt:lpstr>
      <vt:lpstr>Presentation Overview</vt:lpstr>
      <vt:lpstr>Introduction</vt:lpstr>
      <vt:lpstr>Introduction</vt:lpstr>
      <vt:lpstr>Current Holding of Reclamation Security</vt:lpstr>
      <vt:lpstr>2021 Work Plan Addendum</vt:lpstr>
      <vt:lpstr>Overview of 2021 Work Plan Addendum</vt:lpstr>
      <vt:lpstr>Overview of 2021 Work Plan Addendum</vt:lpstr>
      <vt:lpstr>Overview of 2021 Work Plan Addendum</vt:lpstr>
      <vt:lpstr>2022 Work Plan</vt:lpstr>
      <vt:lpstr>2022 Work Plan Overview</vt:lpstr>
      <vt:lpstr>Carry Over from Prior Years</vt:lpstr>
      <vt:lpstr>2022 Work Plan</vt:lpstr>
      <vt:lpstr>2022 Work Plan</vt:lpstr>
      <vt:lpstr>2022 Work Plan</vt:lpstr>
      <vt:lpstr>2022 Work Plan</vt:lpstr>
      <vt:lpstr>2022 Security Review</vt:lpstr>
      <vt:lpstr>Responses to Intervenor Submissions - CIRNAC</vt:lpstr>
      <vt:lpstr>Responses to Intervenor Submissions - CIRNAC</vt:lpstr>
      <vt:lpstr>Responses to Intervenor Submissions - QIA</vt:lpstr>
      <vt:lpstr>Responses to Intervenor Submissions - QIA</vt:lpstr>
      <vt:lpstr>Responses to Intervenor Submissions - QIA</vt:lpstr>
      <vt:lpstr>Security Estimate – Summary of Revisions</vt:lpstr>
      <vt:lpstr>Security Estimate – Updated Table 9.2 2022 Estimate</vt:lpstr>
      <vt:lpstr>Security Estimate – Updated Table 9.3 Global Estimate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dc:title>
  <dc:creator>Emma Malcolm</dc:creator>
  <cp:lastModifiedBy>Robin Ikkutisluk</cp:lastModifiedBy>
  <cp:revision>220</cp:revision>
  <cp:lastPrinted>2019-05-29T17:33:44Z</cp:lastPrinted>
  <dcterms:created xsi:type="dcterms:W3CDTF">2019-04-24T15:32:07Z</dcterms:created>
  <dcterms:modified xsi:type="dcterms:W3CDTF">2022-01-19T21:32:18Z</dcterms:modified>
</cp:coreProperties>
</file>