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sldIdLst>
    <p:sldId id="256" r:id="rId5"/>
    <p:sldId id="1658" r:id="rId6"/>
    <p:sldId id="1656" r:id="rId7"/>
    <p:sldId id="1657" r:id="rId8"/>
    <p:sldId id="1662" r:id="rId9"/>
    <p:sldId id="1659" r:id="rId10"/>
    <p:sldId id="1660" r:id="rId11"/>
    <p:sldId id="1661" r:id="rId12"/>
    <p:sldId id="1655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BCC0E-5AD4-49AB-94AF-2425278C6E3D}" v="37" dt="2024-04-25T14:25:08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AAC7-8293-8B4A-B81D-B728E7CB986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A1380-3C92-794C-B1F8-559965A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A1380-3C92-794C-B1F8-559965AA3A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59" y="115886"/>
            <a:ext cx="84201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958" y="5636044"/>
            <a:ext cx="3670025" cy="9436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58BDC75-64FE-8D47-A4CE-73E98FA3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837CC0E-163E-FF4A-8288-E873A2A6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1240221"/>
            <a:ext cx="2135981" cy="4936741"/>
          </a:xfrm>
        </p:spPr>
        <p:txBody>
          <a:bodyPr vert="eaVert"/>
          <a:lstStyle>
            <a:lvl1pPr>
              <a:defRPr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240221"/>
            <a:ext cx="6284119" cy="49367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8B55242-694B-9547-91ED-904A0EB8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</p:spTree>
    <p:extLst>
      <p:ext uri="{BB962C8B-B14F-4D97-AF65-F5344CB8AC3E}">
        <p14:creationId xmlns:p14="http://schemas.microsoft.com/office/powerpoint/2010/main" val="192283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C75D8B4-D209-524B-A49D-EE879F1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FAAAA-8C2A-E844-9BF9-948E43BF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41CF2FC-0628-424D-8BB8-CBCB0E8B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887F19E-AF4C-8340-85ED-9D2C21B8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1496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7508FB-9437-A34C-98A7-60EB575B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533816-5128-EA47-AC9E-13B0CF2E4503}"/>
              </a:ext>
            </a:extLst>
          </p:cNvPr>
          <p:cNvSpPr txBox="1">
            <a:spLocks/>
          </p:cNvSpPr>
          <p:nvPr userDrawn="1"/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092031F-F087-8846-BE2D-088B7FB7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B38FF4-717E-FA44-BC1E-A9B989E0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4E8B7DA-BB31-E448-AE03-737BAF7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BEC089-A803-EA4F-8AA0-8D289430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5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83A8A4E-00D6-D444-9C95-AF8C7CC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A81B39D-EE94-9E48-B102-EB69D9B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E12C42-F974-3146-82E5-C295AA3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48201EE-EB1B-D64F-96A1-EE4B8D9D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4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222512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222512"/>
            <a:ext cx="5014913" cy="4638540"/>
          </a:xfrm>
        </p:spPr>
        <p:txBody>
          <a:bodyPr/>
          <a:lstStyle>
            <a:lvl1pPr>
              <a:defRPr sz="3200" b="0" i="0">
                <a:latin typeface="Century Gothic" panose="020B0502020202020204" pitchFamily="34" charset="0"/>
              </a:defRPr>
            </a:lvl1pPr>
            <a:lvl2pPr>
              <a:defRPr sz="2800" b="0" i="0">
                <a:latin typeface="Century Gothic" panose="020B0502020202020204" pitchFamily="34" charset="0"/>
              </a:defRPr>
            </a:lvl2pPr>
            <a:lvl3pPr>
              <a:defRPr sz="2400" b="0" i="0">
                <a:latin typeface="Century Gothic" panose="020B0502020202020204" pitchFamily="34" charset="0"/>
              </a:defRPr>
            </a:lvl3pPr>
            <a:lvl4pPr>
              <a:defRPr sz="2000" b="0" i="0">
                <a:latin typeface="Century Gothic" panose="020B0502020202020204" pitchFamily="34" charset="0"/>
              </a:defRPr>
            </a:lvl4pPr>
            <a:lvl5pPr>
              <a:defRPr sz="2000" b="0" i="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822712"/>
            <a:ext cx="3194943" cy="3046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11EC2E6-B2BB-844D-81FC-FD83F57A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</p:spTree>
    <p:extLst>
      <p:ext uri="{BB962C8B-B14F-4D97-AF65-F5344CB8AC3E}">
        <p14:creationId xmlns:p14="http://schemas.microsoft.com/office/powerpoint/2010/main" val="37500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222512"/>
            <a:ext cx="5014913" cy="46385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3A2F91-EA22-A946-9383-E3F86E28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1222512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5AA9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F98056-14B2-F041-8F9A-E23B6F5A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22712"/>
            <a:ext cx="3194943" cy="3046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89BB950-31D9-C144-B63A-71C4C2A0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April 30, 2024</a:t>
            </a:r>
          </a:p>
        </p:txBody>
      </p:sp>
    </p:spTree>
    <p:extLst>
      <p:ext uri="{BB962C8B-B14F-4D97-AF65-F5344CB8AC3E}">
        <p14:creationId xmlns:p14="http://schemas.microsoft.com/office/powerpoint/2010/main" val="36665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961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AA9DD"/>
                </a:solidFill>
                <a:latin typeface="Century Gothic" panose="020B0502020202020204" pitchFamily="34" charset="0"/>
              </a:defRPr>
            </a:lvl1pPr>
          </a:lstStyle>
          <a:p>
            <a:fld id="{08D23986-5ACC-554E-8D61-B379DACCBA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477A7E-2222-1B45-87CF-74B5965B3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9344" y="6356352"/>
            <a:ext cx="334327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755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c-s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info@okc-s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C1770-EB90-3C4F-A249-DD42BBB25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QIA - 2024 Mary River Security Estimate</a:t>
            </a:r>
          </a:p>
        </p:txBody>
      </p:sp>
      <p:pic>
        <p:nvPicPr>
          <p:cNvPr id="102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31CC32DE-BE80-1310-3DFF-A3605D32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4" y="3901509"/>
            <a:ext cx="2395352" cy="2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8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886ADE-8FAA-2F81-4DB9-BF487523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92" y="1330674"/>
            <a:ext cx="8543925" cy="5086903"/>
          </a:xfrm>
        </p:spPr>
        <p:txBody>
          <a:bodyPr>
            <a:normAutofit/>
          </a:bodyPr>
          <a:lstStyle/>
          <a:p>
            <a:r>
              <a:rPr lang="en-CA" dirty="0"/>
              <a:t>Unit Rate Development </a:t>
            </a:r>
          </a:p>
          <a:p>
            <a:pPr lvl="1"/>
            <a:r>
              <a:rPr lang="en-CA" dirty="0"/>
              <a:t>RECLAIM model where directly applicable</a:t>
            </a:r>
          </a:p>
          <a:p>
            <a:pPr lvl="1"/>
            <a:r>
              <a:rPr lang="en-CA" dirty="0"/>
              <a:t>Productivity rates from equipment handbooks </a:t>
            </a:r>
          </a:p>
          <a:p>
            <a:pPr lvl="1"/>
            <a:r>
              <a:rPr lang="en-CA" dirty="0"/>
              <a:t>Comparison to other </a:t>
            </a:r>
            <a:r>
              <a:rPr lang="en-CA" dirty="0" err="1"/>
              <a:t>Okane</a:t>
            </a:r>
            <a:r>
              <a:rPr lang="en-CA" dirty="0"/>
              <a:t> projects</a:t>
            </a:r>
          </a:p>
          <a:p>
            <a:pPr lvl="1"/>
            <a:endParaRPr lang="en-CA" dirty="0"/>
          </a:p>
          <a:p>
            <a:r>
              <a:rPr lang="en-CA" dirty="0"/>
              <a:t>Disturbed Area Analysis</a:t>
            </a:r>
          </a:p>
          <a:p>
            <a:pPr lvl="1"/>
            <a:r>
              <a:rPr lang="en-CA" dirty="0"/>
              <a:t>Verification of all quantities used by BIM</a:t>
            </a:r>
          </a:p>
          <a:p>
            <a:pPr lvl="1"/>
            <a:endParaRPr lang="en-CA" dirty="0"/>
          </a:p>
          <a:p>
            <a:r>
              <a:rPr lang="en-CA" dirty="0"/>
              <a:t>Scope</a:t>
            </a:r>
          </a:p>
          <a:p>
            <a:pPr lvl="1"/>
            <a:r>
              <a:rPr lang="en-CA" dirty="0"/>
              <a:t>Background review of Mary River data/documents (WRF design, water quality </a:t>
            </a:r>
            <a:r>
              <a:rPr lang="en-CA" dirty="0" err="1"/>
              <a:t>etc</a:t>
            </a:r>
            <a:r>
              <a:rPr lang="en-CA" dirty="0"/>
              <a:t>) + site visit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4E45-6D2B-DFFC-50FD-D695E003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120" y="6441983"/>
            <a:ext cx="3343275" cy="365125"/>
          </a:xfrm>
        </p:spPr>
        <p:txBody>
          <a:bodyPr/>
          <a:lstStyle/>
          <a:p>
            <a:r>
              <a:rPr lang="en-US" dirty="0"/>
              <a:t>April 30,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CD05-B1A8-C661-9D76-27691E8E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E97E26-7987-4468-EBC2-0DD09781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Methodology</a:t>
            </a:r>
          </a:p>
        </p:txBody>
      </p:sp>
      <p:pic>
        <p:nvPicPr>
          <p:cNvPr id="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CFFF6692-86A2-159D-5433-7E1B8A99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1" y="5872294"/>
            <a:ext cx="949313" cy="9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0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18B1A-ED6C-2C04-76AA-C838AB1E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5" y="1825625"/>
            <a:ext cx="9613783" cy="4351338"/>
          </a:xfrm>
        </p:spPr>
        <p:txBody>
          <a:bodyPr/>
          <a:lstStyle/>
          <a:p>
            <a:r>
              <a:rPr lang="en-CA" dirty="0"/>
              <a:t>Total (highest cost for calendar year) - $156M</a:t>
            </a:r>
          </a:p>
          <a:p>
            <a:endParaRPr lang="en-CA" dirty="0"/>
          </a:p>
          <a:p>
            <a:r>
              <a:rPr lang="en-CA" dirty="0"/>
              <a:t>Direct Costs – $77.5M</a:t>
            </a:r>
          </a:p>
          <a:p>
            <a:pPr lvl="1"/>
            <a:r>
              <a:rPr lang="en-CA" dirty="0"/>
              <a:t>NAG Cover System – $28.8M</a:t>
            </a:r>
          </a:p>
          <a:p>
            <a:pPr lvl="1"/>
            <a:r>
              <a:rPr lang="en-CA" dirty="0"/>
              <a:t>Remediation of Contaminated Ore Stockpiles–$4.8M</a:t>
            </a:r>
          </a:p>
          <a:p>
            <a:pPr lvl="1"/>
            <a:r>
              <a:rPr lang="en-CA" dirty="0"/>
              <a:t>Grade and Re-</a:t>
            </a:r>
            <a:r>
              <a:rPr lang="en-CA" dirty="0" err="1"/>
              <a:t>countour</a:t>
            </a:r>
            <a:r>
              <a:rPr lang="en-CA" dirty="0"/>
              <a:t> – $11.6M</a:t>
            </a:r>
          </a:p>
          <a:p>
            <a:pPr lvl="1"/>
            <a:r>
              <a:rPr lang="en-CA" dirty="0"/>
              <a:t>Building Demolition - $5.9M</a:t>
            </a:r>
          </a:p>
          <a:p>
            <a:pPr lvl="1"/>
            <a:r>
              <a:rPr lang="en-CA" dirty="0"/>
              <a:t>Equipment Demob - $7.8M 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47A70-AC7A-59D3-3E87-5D931D7D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April 30,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56F1-C776-AEB0-057D-4CB227542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DA6AF7-1887-0698-484F-45DF8F32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QIA Security Estimate</a:t>
            </a:r>
          </a:p>
        </p:txBody>
      </p:sp>
      <p:pic>
        <p:nvPicPr>
          <p:cNvPr id="6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7B0A134F-7EBC-AB7B-9815-ED46D95A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5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DFBA0-30ED-5AB1-FC36-B99861F2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Indirect Costs - $79M</a:t>
            </a:r>
          </a:p>
          <a:p>
            <a:pPr lvl="1"/>
            <a:r>
              <a:rPr lang="en-CA" dirty="0"/>
              <a:t>Monitoring + Maintenance - $19.2M</a:t>
            </a:r>
          </a:p>
          <a:p>
            <a:pPr lvl="1"/>
            <a:r>
              <a:rPr lang="en-CA" dirty="0"/>
              <a:t>Mob/Demob Reclamation Equipment - $28.9M</a:t>
            </a:r>
          </a:p>
          <a:p>
            <a:pPr lvl="1"/>
            <a:r>
              <a:rPr lang="en-CA" dirty="0"/>
              <a:t>Admin + Engineering - $11.2M</a:t>
            </a:r>
          </a:p>
          <a:p>
            <a:pPr lvl="1"/>
            <a:r>
              <a:rPr lang="en-CA" dirty="0"/>
              <a:t>Contingency </a:t>
            </a:r>
            <a:r>
              <a:rPr lang="en-CA"/>
              <a:t>- $15.5M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2E7D4-05BA-D1DD-2F0A-9915FCFC7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B1D606-D529-7E55-2FB8-D45EE4D0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QIA Security Estimate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20426-4426-AC34-BAB5-19E82A804AC9}"/>
              </a:ext>
            </a:extLst>
          </p:cNvPr>
          <p:cNvGrpSpPr/>
          <p:nvPr/>
        </p:nvGrpSpPr>
        <p:grpSpPr>
          <a:xfrm>
            <a:off x="191550" y="5801623"/>
            <a:ext cx="4427802" cy="918333"/>
            <a:chOff x="258662" y="5181533"/>
            <a:chExt cx="4427802" cy="918333"/>
          </a:xfrm>
        </p:grpSpPr>
        <p:sp>
          <p:nvSpPr>
            <p:cNvPr id="6" name="Footer Placeholder 2">
              <a:extLst>
                <a:ext uri="{FF2B5EF4-FFF2-40B4-BE49-F238E27FC236}">
                  <a16:creationId xmlns:a16="http://schemas.microsoft.com/office/drawing/2014/main" id="{AEC3B070-C17E-0495-035B-F52E90B7EB44}"/>
                </a:ext>
              </a:extLst>
            </p:cNvPr>
            <p:cNvSpPr txBox="1">
              <a:spLocks/>
            </p:cNvSpPr>
            <p:nvPr/>
          </p:nvSpPr>
          <p:spPr>
            <a:xfrm>
              <a:off x="1343189" y="5677661"/>
              <a:ext cx="3343275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bg2">
                      <a:lumMod val="7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April 30, 2024</a:t>
              </a:r>
            </a:p>
          </p:txBody>
        </p:sp>
        <p:pic>
          <p:nvPicPr>
            <p:cNvPr id="7" name="Picture 2" descr="Empowering Qikiqtani Inuit: Protecting the Qikiqtani Region">
              <a:extLst>
                <a:ext uri="{FF2B5EF4-FFF2-40B4-BE49-F238E27FC236}">
                  <a16:creationId xmlns:a16="http://schemas.microsoft.com/office/drawing/2014/main" id="{B52F0482-9883-B51F-C038-594ED8954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2" y="5181533"/>
              <a:ext cx="932576" cy="918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66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592FAD-BB1F-8B8C-0864-D2EDBA209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Climate change effects – is cover system thickness appropriate for climate change?</a:t>
            </a:r>
          </a:p>
          <a:p>
            <a:endParaRPr lang="en-CA" dirty="0"/>
          </a:p>
          <a:p>
            <a:r>
              <a:rPr lang="en-CA" dirty="0"/>
              <a:t>Pit-wall stability/ high wall cover system – are pit-walls geotechnically and geochemically stable as is?</a:t>
            </a:r>
          </a:p>
          <a:p>
            <a:endParaRPr lang="en-CA" dirty="0"/>
          </a:p>
          <a:p>
            <a:r>
              <a:rPr lang="en-CA" dirty="0"/>
              <a:t>Water treatment periods – Estimate assumes 3 years of treatment, is there any supporting documentation?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5041-8879-30FC-04A0-E7C279DEE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F2997F-D5E0-E6B5-8927-37A8B6A7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105099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2AD72-D08A-FB83-22A0-8E187389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QIA Estimate - </a:t>
            </a:r>
            <a:r>
              <a:rPr lang="en-CA" b="1" dirty="0"/>
              <a:t>$156M</a:t>
            </a:r>
          </a:p>
          <a:p>
            <a:endParaRPr lang="en-CA" dirty="0"/>
          </a:p>
          <a:p>
            <a:r>
              <a:rPr lang="en-CA" dirty="0"/>
              <a:t>CIRNAC:</a:t>
            </a:r>
          </a:p>
          <a:p>
            <a:pPr lvl="1"/>
            <a:r>
              <a:rPr lang="en-CA" b="1" dirty="0"/>
              <a:t>$167M </a:t>
            </a:r>
            <a:r>
              <a:rPr lang="en-CA" dirty="0"/>
              <a:t>(without consideration of progressive placement of WRF cover system) </a:t>
            </a:r>
          </a:p>
          <a:p>
            <a:pPr lvl="1"/>
            <a:r>
              <a:rPr lang="en-CA" b="1" dirty="0"/>
              <a:t>$133M </a:t>
            </a:r>
            <a:r>
              <a:rPr lang="en-CA" dirty="0"/>
              <a:t>(with consideration for progressive placement of WRF cover system)</a:t>
            </a:r>
          </a:p>
          <a:p>
            <a:endParaRPr lang="en-CA" dirty="0"/>
          </a:p>
          <a:p>
            <a:r>
              <a:rPr lang="en-CA" dirty="0"/>
              <a:t>BIM - </a:t>
            </a:r>
            <a:r>
              <a:rPr lang="en-CA" b="1" dirty="0"/>
              <a:t>$125M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920A8-F946-9140-9ABA-AA89C899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5962A-05B2-8A95-1BD0-E541693F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Discrepancies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7D79D5-EB21-299D-813C-C9F02847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April 30, 2024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16BC4554-F38B-3EF5-5F0C-719D0BD0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27D60-33A1-6E0D-CE36-DFC4F35C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03" y="1464898"/>
            <a:ext cx="8543925" cy="4351338"/>
          </a:xfrm>
        </p:spPr>
        <p:txBody>
          <a:bodyPr>
            <a:normAutofit fontScale="92500"/>
          </a:bodyPr>
          <a:lstStyle/>
          <a:p>
            <a:r>
              <a:rPr lang="en-CA" dirty="0"/>
              <a:t>20% Contingency applied on Direct and Indirect costs by CIRNAC, only direct costs by QIA</a:t>
            </a:r>
          </a:p>
          <a:p>
            <a:r>
              <a:rPr lang="en-CA" dirty="0"/>
              <a:t>If contingency was applied the same way by QIA – estimate could come to </a:t>
            </a:r>
            <a:r>
              <a:rPr lang="en-CA" b="1" dirty="0"/>
              <a:t>~$169M (only $2M higher than CIRNAC)</a:t>
            </a:r>
          </a:p>
          <a:p>
            <a:pPr marL="0" indent="0">
              <a:buNone/>
            </a:pPr>
            <a:endParaRPr lang="en-CA" b="1" dirty="0"/>
          </a:p>
          <a:p>
            <a:pPr lvl="1"/>
            <a:endParaRPr lang="en-CA" b="1" dirty="0"/>
          </a:p>
          <a:p>
            <a:r>
              <a:rPr lang="en-CA" dirty="0"/>
              <a:t>Smaller discrepancies</a:t>
            </a:r>
          </a:p>
          <a:p>
            <a:pPr lvl="1"/>
            <a:r>
              <a:rPr lang="en-CA" dirty="0"/>
              <a:t>Water treatment costs, monitoring costs, calcium chloride demob, fuel mob, engineering and project management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ACE6F-90AE-B3DD-3AB6-DB6FCA57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0CD8A5-5C53-F76E-167F-B4E84D95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Key Differences - QIA and CIRNAC</a:t>
            </a:r>
            <a:br>
              <a:rPr lang="en-CA" dirty="0"/>
            </a:br>
            <a:endParaRPr lang="en-CA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7576278-314A-51E1-2ABC-DAC85A4D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April 30, 2024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16667EC8-94EE-509D-64D6-20F5413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7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6B58B-5B41-14D5-433A-64800DA4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47" y="1614522"/>
            <a:ext cx="8543925" cy="4351338"/>
          </a:xfrm>
        </p:spPr>
        <p:txBody>
          <a:bodyPr/>
          <a:lstStyle/>
          <a:p>
            <a:r>
              <a:rPr lang="en-CA" dirty="0"/>
              <a:t>WRF Cover System Quantity and Unit Price</a:t>
            </a:r>
          </a:p>
          <a:p>
            <a:pPr lvl="1"/>
            <a:r>
              <a:rPr lang="en-CA" dirty="0"/>
              <a:t>BIM only includes 15% of PAG area in estimate, representing anticipated WRF cover composition December 31, 2024</a:t>
            </a:r>
          </a:p>
          <a:p>
            <a:pPr lvl="1"/>
            <a:r>
              <a:rPr lang="en-CA" dirty="0"/>
              <a:t>Cover system thickness of 3 m (BIM) vs 4 m (QIA)</a:t>
            </a:r>
          </a:p>
          <a:p>
            <a:pPr lvl="1"/>
            <a:r>
              <a:rPr lang="en-CA" dirty="0"/>
              <a:t>Unit price of $12.38/m</a:t>
            </a:r>
            <a:r>
              <a:rPr lang="en-CA" baseline="30000" dirty="0"/>
              <a:t>3</a:t>
            </a:r>
            <a:r>
              <a:rPr lang="en-CA" dirty="0"/>
              <a:t> (BIM) vs $18.07/m</a:t>
            </a:r>
            <a:r>
              <a:rPr lang="en-CA" baseline="30000" dirty="0"/>
              <a:t>3</a:t>
            </a:r>
            <a:r>
              <a:rPr lang="en-CA" dirty="0"/>
              <a:t> (QIA)</a:t>
            </a:r>
          </a:p>
          <a:p>
            <a:r>
              <a:rPr lang="en-CA" dirty="0"/>
              <a:t>Contingency applied on indirect costs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B112-7921-6734-7292-14C739384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FE16E-E7D4-64E0-74D2-E612AB81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Differences – QIA and BIM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BA7E214-1F98-A27D-36F7-792CE409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189" y="6356352"/>
            <a:ext cx="3343275" cy="365125"/>
          </a:xfrm>
        </p:spPr>
        <p:txBody>
          <a:bodyPr/>
          <a:lstStyle/>
          <a:p>
            <a:r>
              <a:rPr lang="en-US" dirty="0"/>
              <a:t>April 30, 2024</a:t>
            </a:r>
          </a:p>
        </p:txBody>
      </p:sp>
      <p:pic>
        <p:nvPicPr>
          <p:cNvPr id="7" name="Picture 2" descr="Empowering Qikiqtani Inuit: Protecting the Qikiqtani Region">
            <a:extLst>
              <a:ext uri="{FF2B5EF4-FFF2-40B4-BE49-F238E27FC236}">
                <a16:creationId xmlns:a16="http://schemas.microsoft.com/office/drawing/2014/main" id="{71604008-A85B-6115-E8BC-DA2493FC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" y="5860224"/>
            <a:ext cx="932576" cy="9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9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EB67-2045-40CD-95C0-581EB0026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D23986-5ACC-554E-8D61-B379DACCBA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40F1CDB-B892-4D7D-A0CF-24AB4B9F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8044"/>
            <a:ext cx="6988659" cy="1085986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28E61-7874-44E1-927B-9F61CA5F6641}"/>
              </a:ext>
            </a:extLst>
          </p:cNvPr>
          <p:cNvSpPr txBox="1"/>
          <p:nvPr/>
        </p:nvSpPr>
        <p:spPr>
          <a:xfrm>
            <a:off x="2168885" y="1335836"/>
            <a:ext cx="5125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Okane Consultants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3"/>
              </a:rPr>
              <a:t>www.okaneconsultants.com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4"/>
              </a:rPr>
              <a:t>info@okaneconsultants.com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1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71780842-0553-493C-9731-F79CEF4D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96" y="2440410"/>
            <a:ext cx="6743608" cy="3793279"/>
          </a:xfrm>
        </p:spPr>
      </p:pic>
    </p:spTree>
    <p:extLst>
      <p:ext uri="{BB962C8B-B14F-4D97-AF65-F5344CB8AC3E}">
        <p14:creationId xmlns:p14="http://schemas.microsoft.com/office/powerpoint/2010/main" val="9703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'Kane Theme">
  <a:themeElements>
    <a:clrScheme name="OK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83"/>
      </a:accent1>
      <a:accent2>
        <a:srgbClr val="F89621"/>
      </a:accent2>
      <a:accent3>
        <a:srgbClr val="6C3B2D"/>
      </a:accent3>
      <a:accent4>
        <a:srgbClr val="0E4F92"/>
      </a:accent4>
      <a:accent5>
        <a:srgbClr val="33BBED"/>
      </a:accent5>
      <a:accent6>
        <a:srgbClr val="C0C0C0"/>
      </a:accent6>
      <a:hlink>
        <a:srgbClr val="3B7AA5"/>
      </a:hlink>
      <a:folHlink>
        <a:srgbClr val="193D78"/>
      </a:folHlink>
    </a:clrScheme>
    <a:fontScheme name="OK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ical Presentation.potx" id="{0F9A203A-A787-49F8-AAF1-66A91BB3ADFD}" vid="{5AE5D3DB-C0BE-43F2-9495-BF0B14012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2448f6-dd3e-4122-adf6-3237ea5666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984AD69178F4781DB9F9FE5275A39" ma:contentTypeVersion="18" ma:contentTypeDescription="Create a new document." ma:contentTypeScope="" ma:versionID="6906ecf91ca4002814faa03ca4aff5fe">
  <xsd:schema xmlns:xsd="http://www.w3.org/2001/XMLSchema" xmlns:xs="http://www.w3.org/2001/XMLSchema" xmlns:p="http://schemas.microsoft.com/office/2006/metadata/properties" xmlns:ns3="5d2448f6-dd3e-4122-adf6-3237ea566698" xmlns:ns4="335746cb-5623-4eb4-9331-36cd40842274" targetNamespace="http://schemas.microsoft.com/office/2006/metadata/properties" ma:root="true" ma:fieldsID="f6159b63b916c121f2dfa88f55485c3e" ns3:_="" ns4:_="">
    <xsd:import namespace="5d2448f6-dd3e-4122-adf6-3237ea566698"/>
    <xsd:import namespace="335746cb-5623-4eb4-9331-36cd408422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448f6-dd3e-4122-adf6-3237ea566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746cb-5623-4eb4-9331-36cd40842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1D75EA-2043-4BB8-9607-FF3A8CA20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6BD38-5D8C-4BD8-8523-D19C1FE9340D}">
  <ds:schemaRefs>
    <ds:schemaRef ds:uri="http://schemas.openxmlformats.org/package/2006/metadata/core-properties"/>
    <ds:schemaRef ds:uri="http://schemas.microsoft.com/office/2006/documentManagement/types"/>
    <ds:schemaRef ds:uri="335746cb-5623-4eb4-9331-36cd40842274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5d2448f6-dd3e-4122-adf6-3237ea56669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B1D262-3134-443C-A8B1-58A64EFA2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448f6-dd3e-4122-adf6-3237ea566698"/>
    <ds:schemaRef ds:uri="335746cb-5623-4eb4-9331-36cd40842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Technical Presentation</Template>
  <TotalTime>10032</TotalTime>
  <Words>410</Words>
  <Application>Microsoft Office PowerPoint</Application>
  <PresentationFormat>A4 Paper (210x297 mm)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O'Kane Theme</vt:lpstr>
      <vt:lpstr>QIA - 2024 Mary River Security Estimate</vt:lpstr>
      <vt:lpstr>Methodology</vt:lpstr>
      <vt:lpstr>QIA Security Estimate</vt:lpstr>
      <vt:lpstr>QIA Security Estimate</vt:lpstr>
      <vt:lpstr>Uncertainties</vt:lpstr>
      <vt:lpstr>Discrepancies</vt:lpstr>
      <vt:lpstr>Key Differences - QIA and CIRNAC </vt:lpstr>
      <vt:lpstr>Key Differences – QIA and BIM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QIA - 2024 Mary River Security Estimate</dc:title>
  <dc:creator>Travis Polkinghorne</dc:creator>
  <cp:lastModifiedBy>Robert Hunter</cp:lastModifiedBy>
  <cp:revision>2</cp:revision>
  <dcterms:created xsi:type="dcterms:W3CDTF">2024-04-11T19:11:43Z</dcterms:created>
  <dcterms:modified xsi:type="dcterms:W3CDTF">2024-05-13T14:48:04Z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0x010100F5B984AD69178F4781DB9F9FE5275A39</vt:lpwstr>
  </property>
</Properties>
</file>