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7" r:id="rId4"/>
  </p:sldMasterIdLst>
  <p:notesMasterIdLst>
    <p:notesMasterId r:id="rId33"/>
  </p:notesMasterIdLst>
  <p:sldIdLst>
    <p:sldId id="329" r:id="rId5"/>
    <p:sldId id="1473" r:id="rId6"/>
    <p:sldId id="1615" r:id="rId7"/>
    <p:sldId id="1616" r:id="rId8"/>
    <p:sldId id="1593" r:id="rId9"/>
    <p:sldId id="1598" r:id="rId10"/>
    <p:sldId id="1596" r:id="rId11"/>
    <p:sldId id="1486" r:id="rId12"/>
    <p:sldId id="1557" r:id="rId13"/>
    <p:sldId id="1599" r:id="rId14"/>
    <p:sldId id="1559" r:id="rId15"/>
    <p:sldId id="1600" r:id="rId16"/>
    <p:sldId id="1561" r:id="rId17"/>
    <p:sldId id="1562" r:id="rId18"/>
    <p:sldId id="1564" r:id="rId19"/>
    <p:sldId id="1563" r:id="rId20"/>
    <p:sldId id="1610" r:id="rId21"/>
    <p:sldId id="1567" r:id="rId22"/>
    <p:sldId id="1558" r:id="rId23"/>
    <p:sldId id="1549" r:id="rId24"/>
    <p:sldId id="1601" r:id="rId25"/>
    <p:sldId id="1608" r:id="rId26"/>
    <p:sldId id="1611" r:id="rId27"/>
    <p:sldId id="1606" r:id="rId28"/>
    <p:sldId id="1603" r:id="rId29"/>
    <p:sldId id="1614" r:id="rId30"/>
    <p:sldId id="1613" r:id="rId31"/>
    <p:sldId id="1311" r:id="rId32"/>
  </p:sldIdLst>
  <p:sldSz cx="24377650" cy="13716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A49B90-9839-4A29-A9BE-EDEC209A723E}">
          <p14:sldIdLst>
            <p14:sldId id="329"/>
            <p14:sldId id="1473"/>
            <p14:sldId id="1615"/>
            <p14:sldId id="1616"/>
            <p14:sldId id="1593"/>
            <p14:sldId id="1598"/>
            <p14:sldId id="1596"/>
            <p14:sldId id="1486"/>
            <p14:sldId id="1557"/>
            <p14:sldId id="1599"/>
            <p14:sldId id="1559"/>
            <p14:sldId id="1600"/>
            <p14:sldId id="1561"/>
            <p14:sldId id="1562"/>
            <p14:sldId id="1564"/>
            <p14:sldId id="1563"/>
            <p14:sldId id="1610"/>
            <p14:sldId id="1567"/>
            <p14:sldId id="1558"/>
            <p14:sldId id="1549"/>
            <p14:sldId id="1601"/>
            <p14:sldId id="1608"/>
            <p14:sldId id="1611"/>
            <p14:sldId id="1606"/>
            <p14:sldId id="1603"/>
            <p14:sldId id="1614"/>
            <p14:sldId id="1613"/>
            <p14:sldId id="13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38831-22B7-6874-C7BF-B3A8D5A0B696}" name="Schauerte, Morgan" initials="MS" userId="S::Morgan.Schauerte@stantec.com::ab6081df-4c00-4190-8505-e19716ceb027" providerId="AD"/>
  <p188:author id="{362A3A4C-AD42-51E6-8571-21600B665842}" name="elisabeth.luther@baffinland.com" initials="el" userId="S::urn:spo:guest#elisabeth.luther@baffinland.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isabeth Luther" initials="EL" lastIdx="13" clrIdx="0">
    <p:extLst>
      <p:ext uri="{19B8F6BF-5375-455C-9EA6-DF929625EA0E}">
        <p15:presenceInfo xmlns:p15="http://schemas.microsoft.com/office/powerpoint/2012/main" userId="S-1-5-21-2650497469-3747451858-2394044694-29330" providerId="AD"/>
      </p:ext>
    </p:extLst>
  </p:cmAuthor>
  <p:cmAuthor id="2" name="Schauerte, Morgan" initials="MS" lastIdx="11" clrIdx="1">
    <p:extLst>
      <p:ext uri="{19B8F6BF-5375-455C-9EA6-DF929625EA0E}">
        <p15:presenceInfo xmlns:p15="http://schemas.microsoft.com/office/powerpoint/2012/main" userId="S::Morgan.Schauerte@stantec.com::ab6081df-4c00-4190-8505-e19716ceb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9EA7B6"/>
    <a:srgbClr val="C72127"/>
    <a:srgbClr val="C72027"/>
    <a:srgbClr val="445469"/>
    <a:srgbClr val="FBB62B"/>
    <a:srgbClr val="364D65"/>
    <a:srgbClr val="19232E"/>
    <a:srgbClr val="2F2F2F"/>
    <a:srgbClr val="FBC8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564857-7B05-488D-836E-196F879681F2}" v="67" dt="2024-04-25T19:35:29.493"/>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80" autoAdjust="0"/>
    <p:restoredTop sz="72239" autoAdjust="0"/>
  </p:normalViewPr>
  <p:slideViewPr>
    <p:cSldViewPr snapToGrid="0">
      <p:cViewPr varScale="1">
        <p:scale>
          <a:sx n="41" d="100"/>
          <a:sy n="41" d="100"/>
        </p:scale>
        <p:origin x="2256" y="3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4-25T14:28:25.845" idx="10">
    <p:pos x="10" y="10"/>
    <p:text>Morgan/Elisabeth to check 2022-10 to see if it should be included. New slide required if so.</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4-25T14:35:19.644" idx="11">
    <p:pos x="10" y="10"/>
    <p:text>Morgan to get picture of area from either Lori or Katie</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5D317-7DC7-4B93-B218-11B4DA29602C}" type="doc">
      <dgm:prSet loTypeId="urn:microsoft.com/office/officeart/2005/8/layout/equation1" loCatId="process" qsTypeId="urn:microsoft.com/office/officeart/2005/8/quickstyle/simple1" qsCatId="simple" csTypeId="urn:microsoft.com/office/officeart/2005/8/colors/accent1_2" csCatId="accent1" phldr="1"/>
      <dgm:spPr/>
    </dgm:pt>
    <dgm:pt modelId="{3BA97A46-F863-42A0-A0BA-4403A7B5993E}">
      <dgm:prSet phldrT="[Text]"/>
      <dgm:spPr/>
      <dgm:t>
        <a:bodyPr/>
        <a:lstStyle/>
        <a:p>
          <a:r>
            <a:rPr lang="en-US"/>
            <a:t>2022 Approved Security Amount (Old Model)</a:t>
          </a:r>
        </a:p>
      </dgm:t>
    </dgm:pt>
    <dgm:pt modelId="{54471E83-762E-41B9-A717-7B231B8EC713}" type="parTrans" cxnId="{58A17F8A-AAC6-4E5B-9C4C-DDC3B3CE90C2}">
      <dgm:prSet/>
      <dgm:spPr/>
      <dgm:t>
        <a:bodyPr/>
        <a:lstStyle/>
        <a:p>
          <a:endParaRPr lang="en-US"/>
        </a:p>
      </dgm:t>
    </dgm:pt>
    <dgm:pt modelId="{06F54995-0B55-4F18-A6EE-C335412CBECB}" type="sibTrans" cxnId="{58A17F8A-AAC6-4E5B-9C4C-DDC3B3CE90C2}">
      <dgm:prSet/>
      <dgm:spPr/>
      <dgm:t>
        <a:bodyPr/>
        <a:lstStyle/>
        <a:p>
          <a:endParaRPr lang="en-US"/>
        </a:p>
      </dgm:t>
    </dgm:pt>
    <dgm:pt modelId="{A86BC3C0-622A-448C-A315-6E9475439ADE}">
      <dgm:prSet phldrT="[Text]"/>
      <dgm:spPr/>
      <dgm:t>
        <a:bodyPr/>
        <a:lstStyle/>
        <a:p>
          <a:r>
            <a:rPr lang="en-US"/>
            <a:t>2024 ASR (New Model)</a:t>
          </a:r>
        </a:p>
      </dgm:t>
    </dgm:pt>
    <dgm:pt modelId="{9C9DE96B-08B0-429F-A484-67FC499460B7}" type="parTrans" cxnId="{021A4473-E0AA-4110-9A38-EFDDC25BAC9A}">
      <dgm:prSet/>
      <dgm:spPr/>
      <dgm:t>
        <a:bodyPr/>
        <a:lstStyle/>
        <a:p>
          <a:endParaRPr lang="en-US"/>
        </a:p>
      </dgm:t>
    </dgm:pt>
    <dgm:pt modelId="{1B8C867F-FC88-468E-A3A8-40D89B954CE4}" type="sibTrans" cxnId="{021A4473-E0AA-4110-9A38-EFDDC25BAC9A}">
      <dgm:prSet/>
      <dgm:spPr/>
      <dgm:t>
        <a:bodyPr/>
        <a:lstStyle/>
        <a:p>
          <a:endParaRPr lang="en-US"/>
        </a:p>
      </dgm:t>
    </dgm:pt>
    <dgm:pt modelId="{8C75FFF3-22C6-4FC8-AA07-68E27FF25305}">
      <dgm:prSet phldrT="[Text]"/>
      <dgm:spPr/>
      <dgm:t>
        <a:bodyPr/>
        <a:lstStyle/>
        <a:p>
          <a:r>
            <a:rPr lang="en-US"/>
            <a:t>Total 2024 Security </a:t>
          </a:r>
        </a:p>
      </dgm:t>
    </dgm:pt>
    <dgm:pt modelId="{CB132733-11ED-42B5-B67B-EA499E401EC1}" type="parTrans" cxnId="{B92E259C-1C5D-4608-AFE7-C698F54FEA44}">
      <dgm:prSet/>
      <dgm:spPr/>
      <dgm:t>
        <a:bodyPr/>
        <a:lstStyle/>
        <a:p>
          <a:endParaRPr lang="en-US"/>
        </a:p>
      </dgm:t>
    </dgm:pt>
    <dgm:pt modelId="{9B0CA3B2-F6B4-4650-A2FD-6F30AE0660C0}" type="sibTrans" cxnId="{B92E259C-1C5D-4608-AFE7-C698F54FEA44}">
      <dgm:prSet/>
      <dgm:spPr/>
      <dgm:t>
        <a:bodyPr/>
        <a:lstStyle/>
        <a:p>
          <a:endParaRPr lang="en-US"/>
        </a:p>
      </dgm:t>
    </dgm:pt>
    <dgm:pt modelId="{44ADA0E2-5C59-408A-B5A3-6EE24ED4D89C}" type="pres">
      <dgm:prSet presAssocID="{7BE5D317-7DC7-4B93-B218-11B4DA29602C}" presName="linearFlow" presStyleCnt="0">
        <dgm:presLayoutVars>
          <dgm:dir/>
          <dgm:resizeHandles val="exact"/>
        </dgm:presLayoutVars>
      </dgm:prSet>
      <dgm:spPr/>
    </dgm:pt>
    <dgm:pt modelId="{8415F890-8675-4905-8F79-1CE837829449}" type="pres">
      <dgm:prSet presAssocID="{3BA97A46-F863-42A0-A0BA-4403A7B5993E}" presName="node" presStyleLbl="node1" presStyleIdx="0" presStyleCnt="3">
        <dgm:presLayoutVars>
          <dgm:bulletEnabled val="1"/>
        </dgm:presLayoutVars>
      </dgm:prSet>
      <dgm:spPr/>
    </dgm:pt>
    <dgm:pt modelId="{67C99014-5E80-4A7E-A388-04991BAF93CD}" type="pres">
      <dgm:prSet presAssocID="{06F54995-0B55-4F18-A6EE-C335412CBECB}" presName="spacerL" presStyleCnt="0"/>
      <dgm:spPr/>
    </dgm:pt>
    <dgm:pt modelId="{2B1B990D-530F-4314-8BE6-95AFD8BBE7A7}" type="pres">
      <dgm:prSet presAssocID="{06F54995-0B55-4F18-A6EE-C335412CBECB}" presName="sibTrans" presStyleLbl="sibTrans2D1" presStyleIdx="0" presStyleCnt="2"/>
      <dgm:spPr/>
    </dgm:pt>
    <dgm:pt modelId="{0D35B3C0-C128-4FCD-A4C9-FD8FDD1C6474}" type="pres">
      <dgm:prSet presAssocID="{06F54995-0B55-4F18-A6EE-C335412CBECB}" presName="spacerR" presStyleCnt="0"/>
      <dgm:spPr/>
    </dgm:pt>
    <dgm:pt modelId="{097B2113-AE02-455B-A339-0C9FB0282F3C}" type="pres">
      <dgm:prSet presAssocID="{A86BC3C0-622A-448C-A315-6E9475439ADE}" presName="node" presStyleLbl="node1" presStyleIdx="1" presStyleCnt="3">
        <dgm:presLayoutVars>
          <dgm:bulletEnabled val="1"/>
        </dgm:presLayoutVars>
      </dgm:prSet>
      <dgm:spPr/>
    </dgm:pt>
    <dgm:pt modelId="{9539EF40-8A6B-44BC-9507-DDB859B60B1F}" type="pres">
      <dgm:prSet presAssocID="{1B8C867F-FC88-468E-A3A8-40D89B954CE4}" presName="spacerL" presStyleCnt="0"/>
      <dgm:spPr/>
    </dgm:pt>
    <dgm:pt modelId="{5D616A83-6EBD-46DF-8A11-B167CA2C51E0}" type="pres">
      <dgm:prSet presAssocID="{1B8C867F-FC88-468E-A3A8-40D89B954CE4}" presName="sibTrans" presStyleLbl="sibTrans2D1" presStyleIdx="1" presStyleCnt="2"/>
      <dgm:spPr/>
    </dgm:pt>
    <dgm:pt modelId="{25E99603-B741-4CC1-BC04-95A0C58794CC}" type="pres">
      <dgm:prSet presAssocID="{1B8C867F-FC88-468E-A3A8-40D89B954CE4}" presName="spacerR" presStyleCnt="0"/>
      <dgm:spPr/>
    </dgm:pt>
    <dgm:pt modelId="{4CA6A823-1E9A-4B3B-BB4A-D28BABC7DF12}" type="pres">
      <dgm:prSet presAssocID="{8C75FFF3-22C6-4FC8-AA07-68E27FF25305}" presName="node" presStyleLbl="node1" presStyleIdx="2" presStyleCnt="3">
        <dgm:presLayoutVars>
          <dgm:bulletEnabled val="1"/>
        </dgm:presLayoutVars>
      </dgm:prSet>
      <dgm:spPr/>
    </dgm:pt>
  </dgm:ptLst>
  <dgm:cxnLst>
    <dgm:cxn modelId="{C819D122-11C2-452B-AFC9-9427B010EABE}" type="presOf" srcId="{06F54995-0B55-4F18-A6EE-C335412CBECB}" destId="{2B1B990D-530F-4314-8BE6-95AFD8BBE7A7}" srcOrd="0" destOrd="0" presId="urn:microsoft.com/office/officeart/2005/8/layout/equation1"/>
    <dgm:cxn modelId="{F91F965B-B239-4CF9-BBBE-1C66CF0E0D31}" type="presOf" srcId="{7BE5D317-7DC7-4B93-B218-11B4DA29602C}" destId="{44ADA0E2-5C59-408A-B5A3-6EE24ED4D89C}" srcOrd="0" destOrd="0" presId="urn:microsoft.com/office/officeart/2005/8/layout/equation1"/>
    <dgm:cxn modelId="{E6C7B35E-3227-49A7-9169-E21D41EBA9C7}" type="presOf" srcId="{3BA97A46-F863-42A0-A0BA-4403A7B5993E}" destId="{8415F890-8675-4905-8F79-1CE837829449}" srcOrd="0" destOrd="0" presId="urn:microsoft.com/office/officeart/2005/8/layout/equation1"/>
    <dgm:cxn modelId="{85E2776B-5A81-4627-922B-1175BB65082C}" type="presOf" srcId="{8C75FFF3-22C6-4FC8-AA07-68E27FF25305}" destId="{4CA6A823-1E9A-4B3B-BB4A-D28BABC7DF12}" srcOrd="0" destOrd="0" presId="urn:microsoft.com/office/officeart/2005/8/layout/equation1"/>
    <dgm:cxn modelId="{021A4473-E0AA-4110-9A38-EFDDC25BAC9A}" srcId="{7BE5D317-7DC7-4B93-B218-11B4DA29602C}" destId="{A86BC3C0-622A-448C-A315-6E9475439ADE}" srcOrd="1" destOrd="0" parTransId="{9C9DE96B-08B0-429F-A484-67FC499460B7}" sibTransId="{1B8C867F-FC88-468E-A3A8-40D89B954CE4}"/>
    <dgm:cxn modelId="{F48B3E78-FCF2-4008-B9F0-C6500542DEA4}" type="presOf" srcId="{A86BC3C0-622A-448C-A315-6E9475439ADE}" destId="{097B2113-AE02-455B-A339-0C9FB0282F3C}" srcOrd="0" destOrd="0" presId="urn:microsoft.com/office/officeart/2005/8/layout/equation1"/>
    <dgm:cxn modelId="{58A17F8A-AAC6-4E5B-9C4C-DDC3B3CE90C2}" srcId="{7BE5D317-7DC7-4B93-B218-11B4DA29602C}" destId="{3BA97A46-F863-42A0-A0BA-4403A7B5993E}" srcOrd="0" destOrd="0" parTransId="{54471E83-762E-41B9-A717-7B231B8EC713}" sibTransId="{06F54995-0B55-4F18-A6EE-C335412CBECB}"/>
    <dgm:cxn modelId="{B92E259C-1C5D-4608-AFE7-C698F54FEA44}" srcId="{7BE5D317-7DC7-4B93-B218-11B4DA29602C}" destId="{8C75FFF3-22C6-4FC8-AA07-68E27FF25305}" srcOrd="2" destOrd="0" parTransId="{CB132733-11ED-42B5-B67B-EA499E401EC1}" sibTransId="{9B0CA3B2-F6B4-4650-A2FD-6F30AE0660C0}"/>
    <dgm:cxn modelId="{337DB5D9-D714-43FC-9E75-7C4995E98614}" type="presOf" srcId="{1B8C867F-FC88-468E-A3A8-40D89B954CE4}" destId="{5D616A83-6EBD-46DF-8A11-B167CA2C51E0}" srcOrd="0" destOrd="0" presId="urn:microsoft.com/office/officeart/2005/8/layout/equation1"/>
    <dgm:cxn modelId="{477793B4-BB0E-4B53-A4E5-378E99CC43DA}" type="presParOf" srcId="{44ADA0E2-5C59-408A-B5A3-6EE24ED4D89C}" destId="{8415F890-8675-4905-8F79-1CE837829449}" srcOrd="0" destOrd="0" presId="urn:microsoft.com/office/officeart/2005/8/layout/equation1"/>
    <dgm:cxn modelId="{569B9885-89B6-4908-89B4-FC058A30374F}" type="presParOf" srcId="{44ADA0E2-5C59-408A-B5A3-6EE24ED4D89C}" destId="{67C99014-5E80-4A7E-A388-04991BAF93CD}" srcOrd="1" destOrd="0" presId="urn:microsoft.com/office/officeart/2005/8/layout/equation1"/>
    <dgm:cxn modelId="{1689B19B-DD8E-4373-9DC4-30245B6D7FF0}" type="presParOf" srcId="{44ADA0E2-5C59-408A-B5A3-6EE24ED4D89C}" destId="{2B1B990D-530F-4314-8BE6-95AFD8BBE7A7}" srcOrd="2" destOrd="0" presId="urn:microsoft.com/office/officeart/2005/8/layout/equation1"/>
    <dgm:cxn modelId="{1CE8FA92-4EC5-474E-B354-40F434FC8860}" type="presParOf" srcId="{44ADA0E2-5C59-408A-B5A3-6EE24ED4D89C}" destId="{0D35B3C0-C128-4FCD-A4C9-FD8FDD1C6474}" srcOrd="3" destOrd="0" presId="urn:microsoft.com/office/officeart/2005/8/layout/equation1"/>
    <dgm:cxn modelId="{7A5D50EA-BB56-4546-BEB5-3B08B939F418}" type="presParOf" srcId="{44ADA0E2-5C59-408A-B5A3-6EE24ED4D89C}" destId="{097B2113-AE02-455B-A339-0C9FB0282F3C}" srcOrd="4" destOrd="0" presId="urn:microsoft.com/office/officeart/2005/8/layout/equation1"/>
    <dgm:cxn modelId="{ABB0325D-33E8-4C5C-9C02-E271C7B49A7B}" type="presParOf" srcId="{44ADA0E2-5C59-408A-B5A3-6EE24ED4D89C}" destId="{9539EF40-8A6B-44BC-9507-DDB859B60B1F}" srcOrd="5" destOrd="0" presId="urn:microsoft.com/office/officeart/2005/8/layout/equation1"/>
    <dgm:cxn modelId="{CD3B95BD-2046-43BE-B31A-244E7B713B54}" type="presParOf" srcId="{44ADA0E2-5C59-408A-B5A3-6EE24ED4D89C}" destId="{5D616A83-6EBD-46DF-8A11-B167CA2C51E0}" srcOrd="6" destOrd="0" presId="urn:microsoft.com/office/officeart/2005/8/layout/equation1"/>
    <dgm:cxn modelId="{3A16C3F4-BDDD-4E3D-BFF8-EBD438806EB0}" type="presParOf" srcId="{44ADA0E2-5C59-408A-B5A3-6EE24ED4D89C}" destId="{25E99603-B741-4CC1-BC04-95A0C58794CC}" srcOrd="7" destOrd="0" presId="urn:microsoft.com/office/officeart/2005/8/layout/equation1"/>
    <dgm:cxn modelId="{944B8913-30AE-4FA0-AB56-D40EAAD0D19E}" type="presParOf" srcId="{44ADA0E2-5C59-408A-B5A3-6EE24ED4D89C}" destId="{4CA6A823-1E9A-4B3B-BB4A-D28BABC7DF1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5F890-8675-4905-8F79-1CE837829449}">
      <dsp:nvSpPr>
        <dsp:cNvPr id="0" name=""/>
        <dsp:cNvSpPr/>
      </dsp:nvSpPr>
      <dsp:spPr>
        <a:xfrm>
          <a:off x="2302" y="1222088"/>
          <a:ext cx="3052285" cy="30522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2022 Approved Security Amount (Old Model)</a:t>
          </a:r>
        </a:p>
      </dsp:txBody>
      <dsp:txXfrm>
        <a:off x="449299" y="1669085"/>
        <a:ext cx="2158291" cy="2158291"/>
      </dsp:txXfrm>
    </dsp:sp>
    <dsp:sp modelId="{2B1B990D-530F-4314-8BE6-95AFD8BBE7A7}">
      <dsp:nvSpPr>
        <dsp:cNvPr id="0" name=""/>
        <dsp:cNvSpPr/>
      </dsp:nvSpPr>
      <dsp:spPr>
        <a:xfrm>
          <a:off x="3302433" y="1863068"/>
          <a:ext cx="1770325" cy="177032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537090" y="2540040"/>
        <a:ext cx="1301011" cy="416381"/>
      </dsp:txXfrm>
    </dsp:sp>
    <dsp:sp modelId="{097B2113-AE02-455B-A339-0C9FB0282F3C}">
      <dsp:nvSpPr>
        <dsp:cNvPr id="0" name=""/>
        <dsp:cNvSpPr/>
      </dsp:nvSpPr>
      <dsp:spPr>
        <a:xfrm>
          <a:off x="5320604" y="1222088"/>
          <a:ext cx="3052285" cy="30522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2024 ASR (New Model)</a:t>
          </a:r>
        </a:p>
      </dsp:txBody>
      <dsp:txXfrm>
        <a:off x="5767601" y="1669085"/>
        <a:ext cx="2158291" cy="2158291"/>
      </dsp:txXfrm>
    </dsp:sp>
    <dsp:sp modelId="{5D616A83-6EBD-46DF-8A11-B167CA2C51E0}">
      <dsp:nvSpPr>
        <dsp:cNvPr id="0" name=""/>
        <dsp:cNvSpPr/>
      </dsp:nvSpPr>
      <dsp:spPr>
        <a:xfrm>
          <a:off x="8620735" y="1863068"/>
          <a:ext cx="1770325" cy="177032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855392" y="2227755"/>
        <a:ext cx="1301011" cy="1040951"/>
      </dsp:txXfrm>
    </dsp:sp>
    <dsp:sp modelId="{4CA6A823-1E9A-4B3B-BB4A-D28BABC7DF12}">
      <dsp:nvSpPr>
        <dsp:cNvPr id="0" name=""/>
        <dsp:cNvSpPr/>
      </dsp:nvSpPr>
      <dsp:spPr>
        <a:xfrm>
          <a:off x="10638906" y="1222088"/>
          <a:ext cx="3052285" cy="30522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a:t>Total 2024 Security </a:t>
          </a:r>
        </a:p>
      </dsp:txBody>
      <dsp:txXfrm>
        <a:off x="11085903" y="1669085"/>
        <a:ext cx="2158291" cy="215829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5/16/2024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2515730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1811793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a:p>
        </p:txBody>
      </p:sp>
    </p:spTree>
    <p:extLst>
      <p:ext uri="{BB962C8B-B14F-4D97-AF65-F5344CB8AC3E}">
        <p14:creationId xmlns:p14="http://schemas.microsoft.com/office/powerpoint/2010/main" val="3298311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15</a:t>
            </a:fld>
            <a:endParaRPr lang="en-US"/>
          </a:p>
        </p:txBody>
      </p:sp>
    </p:spTree>
    <p:extLst>
      <p:ext uri="{BB962C8B-B14F-4D97-AF65-F5344CB8AC3E}">
        <p14:creationId xmlns:p14="http://schemas.microsoft.com/office/powerpoint/2010/main" val="144066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16</a:t>
            </a:fld>
            <a:endParaRPr lang="en-US"/>
          </a:p>
        </p:txBody>
      </p:sp>
    </p:spTree>
    <p:extLst>
      <p:ext uri="{BB962C8B-B14F-4D97-AF65-F5344CB8AC3E}">
        <p14:creationId xmlns:p14="http://schemas.microsoft.com/office/powerpoint/2010/main" val="97195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A0DF8-82D7-B977-EC8E-1E8E027A4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BCEFA9-2943-5D47-57F4-3576671DF4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B84C6-A6A5-8E5D-2858-297F848736B6}"/>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F24D2D01-19D8-220F-DED3-C9FFB4C2E9BD}"/>
              </a:ext>
            </a:extLst>
          </p:cNvPr>
          <p:cNvSpPr>
            <a:spLocks noGrp="1"/>
          </p:cNvSpPr>
          <p:nvPr>
            <p:ph type="sldNum" sz="quarter" idx="10"/>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224715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a:p>
        </p:txBody>
      </p:sp>
    </p:spTree>
    <p:extLst>
      <p:ext uri="{BB962C8B-B14F-4D97-AF65-F5344CB8AC3E}">
        <p14:creationId xmlns:p14="http://schemas.microsoft.com/office/powerpoint/2010/main" val="142443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a:p>
        </p:txBody>
      </p:sp>
    </p:spTree>
    <p:extLst>
      <p:ext uri="{BB962C8B-B14F-4D97-AF65-F5344CB8AC3E}">
        <p14:creationId xmlns:p14="http://schemas.microsoft.com/office/powerpoint/2010/main" val="408493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20</a:t>
            </a:fld>
            <a:endParaRPr lang="en-US"/>
          </a:p>
        </p:txBody>
      </p:sp>
    </p:spTree>
    <p:extLst>
      <p:ext uri="{BB962C8B-B14F-4D97-AF65-F5344CB8AC3E}">
        <p14:creationId xmlns:p14="http://schemas.microsoft.com/office/powerpoint/2010/main" val="1176808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1522167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sz="2400" dirty="0">
                <a:latin typeface="Arial"/>
                <a:cs typeface="Arial"/>
              </a:rPr>
              <a:t>As part of </a:t>
            </a:r>
            <a:r>
              <a:rPr lang="en-US" sz="2400" dirty="0" err="1">
                <a:latin typeface="Arial"/>
                <a:cs typeface="Arial"/>
              </a:rPr>
              <a:t>Baffinland’s</a:t>
            </a:r>
            <a:r>
              <a:rPr lang="en-US" sz="2400" dirty="0">
                <a:latin typeface="Arial"/>
                <a:cs typeface="Arial"/>
              </a:rPr>
              <a:t> commitment to engaging and responding to reviewer comments and suggestions, Baffinland has been proactively meeting with, providing information to and engaging with the QIA and CIRNAC in the timeline leading up to this official security review.</a:t>
            </a:r>
          </a:p>
          <a:p>
            <a:pPr marL="571500" indent="-571500">
              <a:buFont typeface="Arial" panose="020B0604020202020204" pitchFamily="34" charset="0"/>
              <a:buChar char="•"/>
            </a:pPr>
            <a:r>
              <a:rPr lang="en-US" sz="2400" dirty="0">
                <a:latin typeface="Arial"/>
                <a:cs typeface="Arial"/>
              </a:rPr>
              <a:t>Virtual and in-person meetings have been held on an ongoing basis with each party to provide information and address concerns.</a:t>
            </a:r>
          </a:p>
          <a:p>
            <a:pPr marL="571500" indent="-571500">
              <a:buFont typeface="Arial" panose="020B0604020202020204" pitchFamily="34" charset="0"/>
              <a:buChar char="•"/>
            </a:pPr>
            <a:r>
              <a:rPr lang="en-US" sz="2400" dirty="0">
                <a:latin typeface="Arial"/>
                <a:cs typeface="Arial"/>
              </a:rPr>
              <a:t>These meetings have included the several working sessions with the QIA and CIRNAC as detailed in the table to the right.</a:t>
            </a:r>
          </a:p>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22</a:t>
            </a:fld>
            <a:endParaRPr lang="en-US"/>
          </a:p>
        </p:txBody>
      </p:sp>
    </p:spTree>
    <p:extLst>
      <p:ext uri="{BB962C8B-B14F-4D97-AF65-F5344CB8AC3E}">
        <p14:creationId xmlns:p14="http://schemas.microsoft.com/office/powerpoint/2010/main" val="242209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a:p>
        </p:txBody>
      </p:sp>
    </p:spTree>
    <p:extLst>
      <p:ext uri="{BB962C8B-B14F-4D97-AF65-F5344CB8AC3E}">
        <p14:creationId xmlns:p14="http://schemas.microsoft.com/office/powerpoint/2010/main" val="265802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A9BDC-463B-96BD-2D86-E2DD35C13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829D9E-7D6C-90C8-97C6-4AA9E9E42B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9639AB-807E-4AD2-7009-B039FB9F39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35F0E4-6C0D-72C8-EFE9-C5E8DF53C1C5}"/>
              </a:ext>
            </a:extLst>
          </p:cNvPr>
          <p:cNvSpPr>
            <a:spLocks noGrp="1"/>
          </p:cNvSpPr>
          <p:nvPr>
            <p:ph type="sldNum" sz="quarter" idx="5"/>
          </p:nvPr>
        </p:nvSpPr>
        <p:spPr/>
        <p:txBody>
          <a:bodyPr/>
          <a:lstStyle/>
          <a:p>
            <a:fld id="{006BE02D-20C0-F840-AFAC-BEA99C74FDC2}" type="slidenum">
              <a:rPr lang="en-US" smtClean="0"/>
              <a:pPr/>
              <a:t>23</a:t>
            </a:fld>
            <a:endParaRPr lang="en-US"/>
          </a:p>
        </p:txBody>
      </p:sp>
    </p:spTree>
    <p:extLst>
      <p:ext uri="{BB962C8B-B14F-4D97-AF65-F5344CB8AC3E}">
        <p14:creationId xmlns:p14="http://schemas.microsoft.com/office/powerpoint/2010/main" val="2874291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25</a:t>
            </a:fld>
            <a:endParaRPr lang="en-US"/>
          </a:p>
        </p:txBody>
      </p:sp>
    </p:spTree>
    <p:extLst>
      <p:ext uri="{BB962C8B-B14F-4D97-AF65-F5344CB8AC3E}">
        <p14:creationId xmlns:p14="http://schemas.microsoft.com/office/powerpoint/2010/main" val="704679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a:p>
        </p:txBody>
      </p:sp>
    </p:spTree>
    <p:extLst>
      <p:ext uri="{BB962C8B-B14F-4D97-AF65-F5344CB8AC3E}">
        <p14:creationId xmlns:p14="http://schemas.microsoft.com/office/powerpoint/2010/main" val="67189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373534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53031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a:p>
        </p:txBody>
      </p:sp>
    </p:spTree>
    <p:extLst>
      <p:ext uri="{BB962C8B-B14F-4D97-AF65-F5344CB8AC3E}">
        <p14:creationId xmlns:p14="http://schemas.microsoft.com/office/powerpoint/2010/main" val="263724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328599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a:p>
        </p:txBody>
      </p:sp>
    </p:spTree>
    <p:extLst>
      <p:ext uri="{BB962C8B-B14F-4D97-AF65-F5344CB8AC3E}">
        <p14:creationId xmlns:p14="http://schemas.microsoft.com/office/powerpoint/2010/main" val="157414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a:p>
        </p:txBody>
      </p:sp>
    </p:spTree>
    <p:extLst>
      <p:ext uri="{BB962C8B-B14F-4D97-AF65-F5344CB8AC3E}">
        <p14:creationId xmlns:p14="http://schemas.microsoft.com/office/powerpoint/2010/main" val="40786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339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meline 2">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13321863" y="5079999"/>
            <a:ext cx="6197320" cy="3048002"/>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9" name="Picture Placeholder 13"/>
          <p:cNvSpPr>
            <a:spLocks noGrp="1"/>
          </p:cNvSpPr>
          <p:nvPr>
            <p:ph type="pic" sz="quarter" idx="18"/>
          </p:nvPr>
        </p:nvSpPr>
        <p:spPr>
          <a:xfrm>
            <a:off x="4864688" y="3135088"/>
            <a:ext cx="6197320" cy="2757712"/>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10" name="Picture Placeholder 13"/>
          <p:cNvSpPr>
            <a:spLocks noGrp="1"/>
          </p:cNvSpPr>
          <p:nvPr>
            <p:ph type="pic" sz="quarter" idx="19"/>
          </p:nvPr>
        </p:nvSpPr>
        <p:spPr>
          <a:xfrm>
            <a:off x="4864688" y="8352758"/>
            <a:ext cx="6197320" cy="2704380"/>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240589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ouble Image + Text">
    <p:spTree>
      <p:nvGrpSpPr>
        <p:cNvPr id="1" name=""/>
        <p:cNvGrpSpPr/>
        <p:nvPr/>
      </p:nvGrpSpPr>
      <p:grpSpPr>
        <a:xfrm>
          <a:off x="0" y="0"/>
          <a:ext cx="0" cy="0"/>
          <a:chOff x="0" y="0"/>
          <a:chExt cx="0" cy="0"/>
        </a:xfrm>
      </p:grpSpPr>
      <p:sp>
        <p:nvSpPr>
          <p:cNvPr id="7" name="Picture Placeholder 13"/>
          <p:cNvSpPr>
            <a:spLocks noGrp="1"/>
          </p:cNvSpPr>
          <p:nvPr>
            <p:ph type="pic" sz="quarter" idx="18"/>
          </p:nvPr>
        </p:nvSpPr>
        <p:spPr>
          <a:xfrm>
            <a:off x="12199435" y="6846848"/>
            <a:ext cx="12178216" cy="6869152"/>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9" name="Picture Placeholder 13"/>
          <p:cNvSpPr>
            <a:spLocks noGrp="1"/>
          </p:cNvSpPr>
          <p:nvPr>
            <p:ph type="pic" sz="quarter" idx="20"/>
          </p:nvPr>
        </p:nvSpPr>
        <p:spPr>
          <a:xfrm>
            <a:off x="-22303" y="0"/>
            <a:ext cx="12221737" cy="6846848"/>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140334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eft Large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80" y="0"/>
            <a:ext cx="10613570" cy="13716000"/>
          </a:xfrm>
          <a:solidFill>
            <a:schemeClr val="bg1">
              <a:lumMod val="95000"/>
            </a:schemeClr>
          </a:solidFill>
        </p:spPr>
        <p:txBody>
          <a:bodyPr>
            <a:normAutofit/>
          </a:bodyPr>
          <a:lstStyle>
            <a:lvl1pPr>
              <a:defRPr sz="1950"/>
            </a:lvl1pPr>
          </a:lstStyle>
          <a:p>
            <a:r>
              <a:rPr lang="en-US"/>
              <a:t>Click icon to add picture</a:t>
            </a:r>
          </a:p>
        </p:txBody>
      </p:sp>
    </p:spTree>
    <p:extLst>
      <p:ext uri="{BB962C8B-B14F-4D97-AF65-F5344CB8AC3E}">
        <p14:creationId xmlns:p14="http://schemas.microsoft.com/office/powerpoint/2010/main" val="263414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Right Large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80" y="0"/>
            <a:ext cx="10613570" cy="13716000"/>
          </a:xfrm>
          <a:solidFill>
            <a:schemeClr val="bg1">
              <a:lumMod val="95000"/>
            </a:schemeClr>
          </a:solidFill>
        </p:spPr>
        <p:txBody>
          <a:bodyPr>
            <a:normAutofit/>
          </a:bodyPr>
          <a:lstStyle>
            <a:lvl1pPr>
              <a:defRPr sz="1950"/>
            </a:lvl1pPr>
          </a:lstStyle>
          <a:p>
            <a:r>
              <a:rPr lang="en-US"/>
              <a:t>Click icon to add picture</a:t>
            </a:r>
          </a:p>
        </p:txBody>
      </p:sp>
    </p:spTree>
    <p:extLst>
      <p:ext uri="{BB962C8B-B14F-4D97-AF65-F5344CB8AC3E}">
        <p14:creationId xmlns:p14="http://schemas.microsoft.com/office/powerpoint/2010/main" val="369224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p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62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 XL Image">
    <p:spTree>
      <p:nvGrpSpPr>
        <p:cNvPr id="1" name=""/>
        <p:cNvGrpSpPr/>
        <p:nvPr/>
      </p:nvGrpSpPr>
      <p:grpSpPr>
        <a:xfrm>
          <a:off x="0" y="0"/>
          <a:ext cx="0" cy="0"/>
          <a:chOff x="0" y="0"/>
          <a:chExt cx="0" cy="0"/>
        </a:xfrm>
      </p:grpSpPr>
      <p:sp>
        <p:nvSpPr>
          <p:cNvPr id="3" name="Picture Placeholder 13"/>
          <p:cNvSpPr>
            <a:spLocks noGrp="1"/>
          </p:cNvSpPr>
          <p:nvPr>
            <p:ph type="pic" sz="quarter" idx="22"/>
          </p:nvPr>
        </p:nvSpPr>
        <p:spPr>
          <a:xfrm>
            <a:off x="969264" y="0"/>
            <a:ext cx="14732738" cy="13716000"/>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28746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ight XL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0482944" y="0"/>
            <a:ext cx="13894707" cy="13716000"/>
          </a:xfrm>
          <a:solidFill>
            <a:schemeClr val="bg1">
              <a:lumMod val="95000"/>
            </a:schemeClr>
          </a:solidFill>
        </p:spPr>
        <p:txBody>
          <a:bodyPr>
            <a:normAutofit/>
          </a:bodyPr>
          <a:lstStyle>
            <a:lvl1pPr>
              <a:defRPr sz="1950"/>
            </a:lvl1pPr>
          </a:lstStyle>
          <a:p>
            <a:r>
              <a:rPr lang="en-US"/>
              <a:t>Click icon to add picture</a:t>
            </a:r>
          </a:p>
        </p:txBody>
      </p:sp>
    </p:spTree>
    <p:extLst>
      <p:ext uri="{BB962C8B-B14F-4D97-AF65-F5344CB8AC3E}">
        <p14:creationId xmlns:p14="http://schemas.microsoft.com/office/powerpoint/2010/main" val="12219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 Image ">
    <p:spTree>
      <p:nvGrpSpPr>
        <p:cNvPr id="1" name=""/>
        <p:cNvGrpSpPr/>
        <p:nvPr/>
      </p:nvGrpSpPr>
      <p:grpSpPr>
        <a:xfrm>
          <a:off x="0" y="0"/>
          <a:ext cx="0" cy="0"/>
          <a:chOff x="0" y="0"/>
          <a:chExt cx="0" cy="0"/>
        </a:xfrm>
      </p:grpSpPr>
      <p:sp>
        <p:nvSpPr>
          <p:cNvPr id="27" name="Picture Placeholder 13"/>
          <p:cNvSpPr>
            <a:spLocks noGrp="1"/>
          </p:cNvSpPr>
          <p:nvPr>
            <p:ph type="pic" sz="quarter" idx="13"/>
          </p:nvPr>
        </p:nvSpPr>
        <p:spPr>
          <a:xfrm>
            <a:off x="19279222" y="7881917"/>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28" name="Picture Placeholder 13"/>
          <p:cNvSpPr>
            <a:spLocks noGrp="1"/>
          </p:cNvSpPr>
          <p:nvPr>
            <p:ph type="pic" sz="quarter" idx="14"/>
          </p:nvPr>
        </p:nvSpPr>
        <p:spPr>
          <a:xfrm>
            <a:off x="10886296" y="7881917"/>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29" name="Picture Placeholder 13"/>
          <p:cNvSpPr>
            <a:spLocks noGrp="1"/>
          </p:cNvSpPr>
          <p:nvPr>
            <p:ph type="pic" sz="quarter" idx="15"/>
          </p:nvPr>
        </p:nvSpPr>
        <p:spPr>
          <a:xfrm>
            <a:off x="6636735" y="7881917"/>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30" name="Picture Placeholder 13"/>
          <p:cNvSpPr>
            <a:spLocks noGrp="1"/>
          </p:cNvSpPr>
          <p:nvPr>
            <p:ph type="pic" sz="quarter" idx="16"/>
          </p:nvPr>
        </p:nvSpPr>
        <p:spPr>
          <a:xfrm>
            <a:off x="2454826" y="7881917"/>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31" name="Picture Placeholder 13"/>
          <p:cNvSpPr>
            <a:spLocks noGrp="1"/>
          </p:cNvSpPr>
          <p:nvPr>
            <p:ph type="pic" sz="quarter" idx="17"/>
          </p:nvPr>
        </p:nvSpPr>
        <p:spPr>
          <a:xfrm>
            <a:off x="15068205" y="7881917"/>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32" name="Picture Placeholder 13"/>
          <p:cNvSpPr>
            <a:spLocks noGrp="1"/>
          </p:cNvSpPr>
          <p:nvPr>
            <p:ph type="pic" sz="quarter" idx="18"/>
          </p:nvPr>
        </p:nvSpPr>
        <p:spPr>
          <a:xfrm>
            <a:off x="19279222" y="3947881"/>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33" name="Picture Placeholder 13"/>
          <p:cNvSpPr>
            <a:spLocks noGrp="1"/>
          </p:cNvSpPr>
          <p:nvPr>
            <p:ph type="pic" sz="quarter" idx="19"/>
          </p:nvPr>
        </p:nvSpPr>
        <p:spPr>
          <a:xfrm>
            <a:off x="10886296" y="3947881"/>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34" name="Picture Placeholder 13"/>
          <p:cNvSpPr>
            <a:spLocks noGrp="1"/>
          </p:cNvSpPr>
          <p:nvPr>
            <p:ph type="pic" sz="quarter" idx="20"/>
          </p:nvPr>
        </p:nvSpPr>
        <p:spPr>
          <a:xfrm>
            <a:off x="6636735" y="3947881"/>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35" name="Picture Placeholder 13"/>
          <p:cNvSpPr>
            <a:spLocks noGrp="1"/>
          </p:cNvSpPr>
          <p:nvPr>
            <p:ph type="pic" sz="quarter" idx="21"/>
          </p:nvPr>
        </p:nvSpPr>
        <p:spPr>
          <a:xfrm>
            <a:off x="2454826" y="3947881"/>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36" name="Picture Placeholder 13"/>
          <p:cNvSpPr>
            <a:spLocks noGrp="1"/>
          </p:cNvSpPr>
          <p:nvPr>
            <p:ph type="pic" sz="quarter" idx="22"/>
          </p:nvPr>
        </p:nvSpPr>
        <p:spPr>
          <a:xfrm>
            <a:off x="15068205" y="3947881"/>
            <a:ext cx="2691971" cy="2390346"/>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Tree>
    <p:extLst>
      <p:ext uri="{BB962C8B-B14F-4D97-AF65-F5344CB8AC3E}">
        <p14:creationId xmlns:p14="http://schemas.microsoft.com/office/powerpoint/2010/main" val="21673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mployee Profile">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5" y="4700434"/>
            <a:ext cx="2935223" cy="2377440"/>
          </a:xfrm>
          <a:prstGeom prst="ellipse">
            <a:avLst/>
          </a:prstGeom>
        </p:spPr>
        <p:txBody>
          <a:bodyPr>
            <a:normAutofit/>
          </a:bodyPr>
          <a:lstStyle>
            <a:lvl1pPr>
              <a:defRPr sz="1870" b="0" i="0">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404917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asonry Images">
    <p:spTree>
      <p:nvGrpSpPr>
        <p:cNvPr id="1" name=""/>
        <p:cNvGrpSpPr/>
        <p:nvPr/>
      </p:nvGrpSpPr>
      <p:grpSpPr>
        <a:xfrm>
          <a:off x="0" y="0"/>
          <a:ext cx="0" cy="0"/>
          <a:chOff x="0" y="0"/>
          <a:chExt cx="0" cy="0"/>
        </a:xfrm>
      </p:grpSpPr>
      <p:sp>
        <p:nvSpPr>
          <p:cNvPr id="22" name="Picture Placeholder 13"/>
          <p:cNvSpPr>
            <a:spLocks noGrp="1"/>
          </p:cNvSpPr>
          <p:nvPr>
            <p:ph type="pic" sz="quarter" idx="25"/>
          </p:nvPr>
        </p:nvSpPr>
        <p:spPr>
          <a:xfrm>
            <a:off x="1828324" y="7522904"/>
            <a:ext cx="9290139" cy="3333784"/>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23" name="Picture Placeholder 13"/>
          <p:cNvSpPr>
            <a:spLocks noGrp="1"/>
          </p:cNvSpPr>
          <p:nvPr>
            <p:ph type="pic" sz="quarter" idx="26"/>
          </p:nvPr>
        </p:nvSpPr>
        <p:spPr>
          <a:xfrm>
            <a:off x="7221110" y="4296231"/>
            <a:ext cx="9587179" cy="3125598"/>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24" name="Picture Placeholder 13"/>
          <p:cNvSpPr>
            <a:spLocks noGrp="1"/>
          </p:cNvSpPr>
          <p:nvPr>
            <p:ph type="pic" sz="quarter" idx="27"/>
          </p:nvPr>
        </p:nvSpPr>
        <p:spPr>
          <a:xfrm>
            <a:off x="11215770" y="7522904"/>
            <a:ext cx="5592520" cy="3333784"/>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25" name="Picture Placeholder 13"/>
          <p:cNvSpPr>
            <a:spLocks noGrp="1"/>
          </p:cNvSpPr>
          <p:nvPr>
            <p:ph type="pic" sz="quarter" idx="28"/>
          </p:nvPr>
        </p:nvSpPr>
        <p:spPr>
          <a:xfrm>
            <a:off x="16905595" y="7522904"/>
            <a:ext cx="5643729" cy="3333784"/>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26" name="Picture Placeholder 13"/>
          <p:cNvSpPr>
            <a:spLocks noGrp="1"/>
          </p:cNvSpPr>
          <p:nvPr>
            <p:ph type="pic" sz="quarter" idx="29"/>
          </p:nvPr>
        </p:nvSpPr>
        <p:spPr>
          <a:xfrm>
            <a:off x="16905592" y="4296231"/>
            <a:ext cx="5643729" cy="3125598"/>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
        <p:nvSpPr>
          <p:cNvPr id="27" name="Picture Placeholder 13"/>
          <p:cNvSpPr>
            <a:spLocks noGrp="1"/>
          </p:cNvSpPr>
          <p:nvPr>
            <p:ph type="pic" sz="quarter" idx="30"/>
          </p:nvPr>
        </p:nvSpPr>
        <p:spPr>
          <a:xfrm>
            <a:off x="1828324" y="4296231"/>
            <a:ext cx="5269874" cy="3125598"/>
          </a:xfrm>
          <a:prstGeom prst="rect">
            <a:avLst/>
          </a:prstGeom>
          <a:effectLst/>
        </p:spPr>
        <p:txBody>
          <a:bodyPr>
            <a:normAutofit/>
          </a:bodyPr>
          <a:lstStyle>
            <a:lvl1pPr marL="0" indent="0">
              <a:buNone/>
              <a:defRPr sz="2276">
                <a:ln>
                  <a:noFill/>
                </a:ln>
                <a:solidFill>
                  <a:schemeClr val="bg1">
                    <a:lumMod val="85000"/>
                  </a:schemeClr>
                </a:solidFill>
              </a:defRPr>
            </a:lvl1pPr>
          </a:lstStyle>
          <a:p>
            <a:r>
              <a:rPr lang="en-US"/>
              <a:t>Click icon to add picture</a:t>
            </a:r>
          </a:p>
        </p:txBody>
      </p:sp>
    </p:spTree>
    <p:extLst>
      <p:ext uri="{BB962C8B-B14F-4D97-AF65-F5344CB8AC3E}">
        <p14:creationId xmlns:p14="http://schemas.microsoft.com/office/powerpoint/2010/main" val="254200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VV Main">
    <p:spTree>
      <p:nvGrpSpPr>
        <p:cNvPr id="1" name=""/>
        <p:cNvGrpSpPr/>
        <p:nvPr/>
      </p:nvGrpSpPr>
      <p:grpSpPr>
        <a:xfrm>
          <a:off x="0" y="0"/>
          <a:ext cx="0" cy="0"/>
          <a:chOff x="0" y="0"/>
          <a:chExt cx="0" cy="0"/>
        </a:xfrm>
      </p:grpSpPr>
      <p:sp>
        <p:nvSpPr>
          <p:cNvPr id="42" name="Rectangle 41"/>
          <p:cNvSpPr/>
          <p:nvPr userDrawn="1"/>
        </p:nvSpPr>
        <p:spPr>
          <a:xfrm>
            <a:off x="149629" y="149629"/>
            <a:ext cx="24023782" cy="13433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133014" y="117692"/>
            <a:ext cx="9070316" cy="13465304"/>
            <a:chOff x="2420521" y="132996"/>
            <a:chExt cx="6371104" cy="13437736"/>
          </a:xfrm>
          <a:solidFill>
            <a:schemeClr val="tx1"/>
          </a:solidFill>
        </p:grpSpPr>
        <p:sp>
          <p:nvSpPr>
            <p:cNvPr id="44" name="Rectangle 43">
              <a:extLst>
                <a:ext uri="{FF2B5EF4-FFF2-40B4-BE49-F238E27FC236}">
                  <a16:creationId xmlns:a16="http://schemas.microsoft.com/office/drawing/2014/main" id="{871E7169-7504-4447-B471-E81099EBDB08}"/>
                </a:ext>
              </a:extLst>
            </p:cNvPr>
            <p:cNvSpPr/>
            <p:nvPr/>
          </p:nvSpPr>
          <p:spPr>
            <a:xfrm>
              <a:off x="2420521" y="132996"/>
              <a:ext cx="6371104" cy="1343773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5" name="Subtitle 2"/>
            <p:cNvSpPr txBox="1">
              <a:spLocks/>
            </p:cNvSpPr>
            <p:nvPr/>
          </p:nvSpPr>
          <p:spPr>
            <a:xfrm>
              <a:off x="2606517" y="6177316"/>
              <a:ext cx="4564841" cy="1905815"/>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20"/>
                </a:lnSpc>
              </a:pPr>
              <a:r>
                <a:rPr lang="en-US" sz="3600">
                  <a:solidFill>
                    <a:schemeClr val="bg1"/>
                  </a:solidFill>
                  <a:latin typeface="+mn-lt"/>
                  <a:ea typeface="Lato Light" charset="0"/>
                  <a:cs typeface="Lato Light" charset="0"/>
                </a:rPr>
                <a:t>Our mission is to become the lowest cost producer of high-grade iron ore in the world.</a:t>
              </a:r>
            </a:p>
          </p:txBody>
        </p:sp>
        <p:sp>
          <p:nvSpPr>
            <p:cNvPr id="46" name="Subtitle 2">
              <a:extLst>
                <a:ext uri="{FF2B5EF4-FFF2-40B4-BE49-F238E27FC236}">
                  <a16:creationId xmlns:a16="http://schemas.microsoft.com/office/drawing/2014/main" id="{EAD50E53-084E-B149-98DE-E9E78A2104BB}"/>
                </a:ext>
              </a:extLst>
            </p:cNvPr>
            <p:cNvSpPr txBox="1">
              <a:spLocks/>
            </p:cNvSpPr>
            <p:nvPr/>
          </p:nvSpPr>
          <p:spPr>
            <a:xfrm>
              <a:off x="2445193" y="2833214"/>
              <a:ext cx="5052124"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en-US" sz="9600">
                  <a:solidFill>
                    <a:schemeClr val="bg1"/>
                  </a:solidFill>
                  <a:latin typeface="+mj-lt"/>
                  <a:ea typeface="Lato Light" charset="0"/>
                  <a:cs typeface="Lato Light" charset="0"/>
                </a:rPr>
                <a:t>MISSION</a:t>
              </a:r>
            </a:p>
          </p:txBody>
        </p:sp>
        <p:sp>
          <p:nvSpPr>
            <p:cNvPr id="48" name="Subtitle 2">
              <a:extLst>
                <a:ext uri="{FF2B5EF4-FFF2-40B4-BE49-F238E27FC236}">
                  <a16:creationId xmlns:a16="http://schemas.microsoft.com/office/drawing/2014/main" id="{EAD50E53-084E-B149-98DE-E9E78A2104BB}"/>
                </a:ext>
              </a:extLst>
            </p:cNvPr>
            <p:cNvSpPr txBox="1">
              <a:spLocks/>
            </p:cNvSpPr>
            <p:nvPr/>
          </p:nvSpPr>
          <p:spPr>
            <a:xfrm>
              <a:off x="2445193" y="3842819"/>
              <a:ext cx="5052125"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iu-Latn-CA" sz="6000" b="1">
                  <a:solidFill>
                    <a:schemeClr val="bg2"/>
                  </a:solidFill>
                  <a:latin typeface="Pigiarniq Light" pitchFamily="2" charset="0"/>
                  <a:ea typeface="Lato Light" charset="0"/>
                  <a:cs typeface="Lato Light" charset="0"/>
                </a:rPr>
                <a:t>ᑐᕌᖅᑕᖅ</a:t>
              </a:r>
              <a:endParaRPr lang="en-US" sz="6000" b="1">
                <a:solidFill>
                  <a:schemeClr val="bg2"/>
                </a:solidFill>
                <a:latin typeface="Pigiarniq Light" pitchFamily="2" charset="0"/>
                <a:ea typeface="Lato Light" charset="0"/>
                <a:cs typeface="Lato Light" charset="0"/>
              </a:endParaRPr>
            </a:p>
          </p:txBody>
        </p:sp>
        <p:sp>
          <p:nvSpPr>
            <p:cNvPr id="49" name="Subtitle 2"/>
            <p:cNvSpPr txBox="1">
              <a:spLocks/>
            </p:cNvSpPr>
            <p:nvPr/>
          </p:nvSpPr>
          <p:spPr>
            <a:xfrm>
              <a:off x="2824292" y="9208296"/>
              <a:ext cx="4265322" cy="2486806"/>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20"/>
                </a:lnSpc>
              </a:pPr>
              <a:r>
                <a:rPr lang="en-CA" sz="3200">
                  <a:solidFill>
                    <a:schemeClr val="bg2"/>
                  </a:solidFill>
                  <a:latin typeface="Pigiarniq Light" pitchFamily="2" charset="0"/>
                </a:rPr>
                <a:t>ᑐᕌᖅᑕᕗᑦ  ᐊᑭᑭᓛᓂᒃ  ᐅᔭᕋᖕᓂᐊᖅᑎᙳᕐᓗᑕ  ᓴᕕᕋᔭᒃᓴᑦᑎᐊᕚᓗᖕᓂᒃ  ᓄᓇᕐᔪᐊᕐᒥ.  </a:t>
              </a:r>
            </a:p>
          </p:txBody>
        </p:sp>
      </p:grpSp>
      <p:grpSp>
        <p:nvGrpSpPr>
          <p:cNvPr id="50" name="Group 49"/>
          <p:cNvGrpSpPr/>
          <p:nvPr userDrawn="1"/>
        </p:nvGrpSpPr>
        <p:grpSpPr>
          <a:xfrm>
            <a:off x="7433720" y="117692"/>
            <a:ext cx="8804358" cy="13437736"/>
            <a:chOff x="9066987" y="127064"/>
            <a:chExt cx="6371104" cy="13437736"/>
          </a:xfrm>
          <a:solidFill>
            <a:srgbClr val="9EA7B6"/>
          </a:solidFill>
        </p:grpSpPr>
        <p:sp>
          <p:nvSpPr>
            <p:cNvPr id="51" name="Rectangle 50">
              <a:extLst>
                <a:ext uri="{FF2B5EF4-FFF2-40B4-BE49-F238E27FC236}">
                  <a16:creationId xmlns:a16="http://schemas.microsoft.com/office/drawing/2014/main" id="{83E2DDC7-D7C7-B04B-9A33-91D99B0174B6}"/>
                </a:ext>
              </a:extLst>
            </p:cNvPr>
            <p:cNvSpPr/>
            <p:nvPr/>
          </p:nvSpPr>
          <p:spPr>
            <a:xfrm>
              <a:off x="9066987" y="127064"/>
              <a:ext cx="6371104" cy="1343773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52" name="Group 51"/>
            <p:cNvGrpSpPr/>
            <p:nvPr/>
          </p:nvGrpSpPr>
          <p:grpSpPr>
            <a:xfrm>
              <a:off x="9087092" y="1090452"/>
              <a:ext cx="5629499" cy="12072797"/>
              <a:chOff x="9023378" y="1090452"/>
              <a:chExt cx="5629499" cy="12072797"/>
            </a:xfrm>
            <a:grpFill/>
          </p:grpSpPr>
          <p:sp>
            <p:nvSpPr>
              <p:cNvPr id="53" name="Subtitle 2"/>
              <p:cNvSpPr txBox="1">
                <a:spLocks/>
              </p:cNvSpPr>
              <p:nvPr/>
            </p:nvSpPr>
            <p:spPr>
              <a:xfrm>
                <a:off x="9340101" y="5559657"/>
                <a:ext cx="4990594" cy="7603592"/>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20"/>
                  </a:lnSpc>
                </a:pPr>
                <a:r>
                  <a:rPr lang="en-US" sz="3600">
                    <a:solidFill>
                      <a:schemeClr val="bg1"/>
                    </a:solidFill>
                    <a:latin typeface="+mn-lt"/>
                    <a:ea typeface="Lato Light" charset="0"/>
                    <a:cs typeface="Lato Light" charset="0"/>
                  </a:rPr>
                  <a:t>Our vision is to safely and efficiently identify and develop resources within Baffin island, unlocking their wealth-generating potential for the benefit of all stakeholders.</a:t>
                </a:r>
              </a:p>
              <a:p>
                <a:r>
                  <a:rPr lang="en-CA" sz="2800" b="1">
                    <a:solidFill>
                      <a:schemeClr val="bg2"/>
                    </a:solidFill>
                    <a:latin typeface="Pigiarniq Light" pitchFamily="2" charset="0"/>
                  </a:rPr>
                  <a:t>ᓯᕗᓂᒃᓴᑦᑎᓐᓂ  ᑕᐅᑐᒃᑕᕗᑦ ᐊᑦᑕᕐᓇᖏᑦᑎᐊᖅᑐᒥ,  ᓇᓗᓇᐃᔭᑦᑎᐊᖅᓯᓗᒋᑦ   ᓴᓇᓗᒋᓪᓗ  ᑭᓱᖁᑎᕗᑦ</a:t>
                </a:r>
              </a:p>
              <a:p>
                <a:r>
                  <a:rPr lang="en-CA" sz="2800" b="1">
                    <a:solidFill>
                      <a:schemeClr val="bg2"/>
                    </a:solidFill>
                    <a:latin typeface="Pigiarniq Light" pitchFamily="2" charset="0"/>
                  </a:rPr>
                  <a:t>ᐹᕙᓐᓛᓐᑯᓐᓂ,  ᐊᔪᖅᓴᕈᓐᓃᖅᑎᓪᓗᒋᑦ  ᐃᓚᐅᖃᑕᐅᔪᓕᒫᑦ  ᐃᑲᔫᑎᐅᓂᐊᖅᑐᓄᑦ.</a:t>
                </a:r>
              </a:p>
              <a:p>
                <a:pPr>
                  <a:lnSpc>
                    <a:spcPts val="4520"/>
                  </a:lnSpc>
                </a:pPr>
                <a:endParaRPr lang="en-US" sz="3600">
                  <a:solidFill>
                    <a:schemeClr val="bg1"/>
                  </a:solidFill>
                  <a:latin typeface="+mn-lt"/>
                  <a:ea typeface="Lato Light" charset="0"/>
                  <a:cs typeface="Lato Light" charset="0"/>
                </a:endParaRPr>
              </a:p>
            </p:txBody>
          </p:sp>
          <p:pic>
            <p:nvPicPr>
              <p:cNvPr id="54" name="Picture 53" descr="A picture containing drawing&#10;&#10;Description automatically generated">
                <a:extLst>
                  <a:ext uri="{FF2B5EF4-FFF2-40B4-BE49-F238E27FC236}">
                    <a16:creationId xmlns:a16="http://schemas.microsoft.com/office/drawing/2014/main" id="{48981388-8629-C74F-8860-D7062AD01D82}"/>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10651731" y="1090452"/>
                <a:ext cx="2142378" cy="1296000"/>
              </a:xfrm>
              <a:prstGeom prst="rect">
                <a:avLst/>
              </a:prstGeom>
              <a:grpFill/>
            </p:spPr>
          </p:pic>
          <p:cxnSp>
            <p:nvCxnSpPr>
              <p:cNvPr id="55" name="Straight Connector 54">
                <a:extLst>
                  <a:ext uri="{FF2B5EF4-FFF2-40B4-BE49-F238E27FC236}">
                    <a16:creationId xmlns:a16="http://schemas.microsoft.com/office/drawing/2014/main" id="{B2FC14EA-596E-EF49-8B41-07E1B94C35FA}"/>
                  </a:ext>
                </a:extLst>
              </p:cNvPr>
              <p:cNvCxnSpPr/>
              <p:nvPr/>
            </p:nvCxnSpPr>
            <p:spPr>
              <a:xfrm>
                <a:off x="9396117" y="4956425"/>
                <a:ext cx="4486799" cy="4379"/>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Subtitle 2">
                <a:extLst>
                  <a:ext uri="{FF2B5EF4-FFF2-40B4-BE49-F238E27FC236}">
                    <a16:creationId xmlns:a16="http://schemas.microsoft.com/office/drawing/2014/main" id="{7DC6E36F-683A-8343-BB43-0039442BD775}"/>
                  </a:ext>
                </a:extLst>
              </p:cNvPr>
              <p:cNvSpPr txBox="1">
                <a:spLocks/>
              </p:cNvSpPr>
              <p:nvPr/>
            </p:nvSpPr>
            <p:spPr>
              <a:xfrm>
                <a:off x="9033550" y="2951289"/>
                <a:ext cx="5619327"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en-US" sz="9600">
                    <a:solidFill>
                      <a:schemeClr val="bg1"/>
                    </a:solidFill>
                    <a:latin typeface="+mj-lt"/>
                    <a:ea typeface="Lato Light" charset="0"/>
                    <a:cs typeface="Lato Light" charset="0"/>
                  </a:rPr>
                  <a:t> VISION</a:t>
                </a:r>
              </a:p>
            </p:txBody>
          </p:sp>
          <p:sp>
            <p:nvSpPr>
              <p:cNvPr id="57" name="Subtitle 2">
                <a:extLst>
                  <a:ext uri="{FF2B5EF4-FFF2-40B4-BE49-F238E27FC236}">
                    <a16:creationId xmlns:a16="http://schemas.microsoft.com/office/drawing/2014/main" id="{7DC6E36F-683A-8343-BB43-0039442BD775}"/>
                  </a:ext>
                </a:extLst>
              </p:cNvPr>
              <p:cNvSpPr txBox="1">
                <a:spLocks/>
              </p:cNvSpPr>
              <p:nvPr/>
            </p:nvSpPr>
            <p:spPr>
              <a:xfrm>
                <a:off x="9023378" y="3902061"/>
                <a:ext cx="5629496"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en-US" sz="6000" b="1">
                    <a:solidFill>
                      <a:schemeClr val="bg2"/>
                    </a:solidFill>
                    <a:latin typeface="Pigiarniq Light" pitchFamily="2" charset="0"/>
                  </a:rPr>
                  <a:t>ᓯᕗᒧᑦ  ᑕᐅᑐᒐᖅ </a:t>
                </a:r>
                <a:endParaRPr lang="en-US" sz="6000">
                  <a:solidFill>
                    <a:schemeClr val="bg2"/>
                  </a:solidFill>
                  <a:latin typeface="Pigiarniq Light" pitchFamily="2" charset="0"/>
                  <a:ea typeface="Lato Light" charset="0"/>
                  <a:cs typeface="Lato Light" charset="0"/>
                </a:endParaRPr>
              </a:p>
            </p:txBody>
          </p:sp>
        </p:grpSp>
      </p:grpSp>
      <p:grpSp>
        <p:nvGrpSpPr>
          <p:cNvPr id="59" name="Group 58"/>
          <p:cNvGrpSpPr/>
          <p:nvPr userDrawn="1"/>
        </p:nvGrpSpPr>
        <p:grpSpPr>
          <a:xfrm>
            <a:off x="15241020" y="134325"/>
            <a:ext cx="8878565" cy="13462437"/>
            <a:chOff x="16835242" y="365752"/>
            <a:chExt cx="6455480" cy="13583004"/>
          </a:xfrm>
          <a:solidFill>
            <a:srgbClr val="C72127"/>
          </a:solidFill>
        </p:grpSpPr>
        <p:sp>
          <p:nvSpPr>
            <p:cNvPr id="60" name="Rectangle 59">
              <a:extLst>
                <a:ext uri="{FF2B5EF4-FFF2-40B4-BE49-F238E27FC236}">
                  <a16:creationId xmlns:a16="http://schemas.microsoft.com/office/drawing/2014/main" id="{9A004EED-EE0E-B844-B90E-F44C8868CE16}"/>
                </a:ext>
              </a:extLst>
            </p:cNvPr>
            <p:cNvSpPr/>
            <p:nvPr/>
          </p:nvSpPr>
          <p:spPr>
            <a:xfrm>
              <a:off x="16835242" y="365752"/>
              <a:ext cx="6455480" cy="1358300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1" name="Picture 60" descr="A close up of a logo&#10;&#10;Description automatically generated">
              <a:extLst>
                <a:ext uri="{FF2B5EF4-FFF2-40B4-BE49-F238E27FC236}">
                  <a16:creationId xmlns:a16="http://schemas.microsoft.com/office/drawing/2014/main" id="{6D4CB1D8-6D91-CE4D-B8C4-C72E0102183E}"/>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19289547" y="1071208"/>
              <a:ext cx="1631250" cy="1800000"/>
            </a:xfrm>
            <a:prstGeom prst="rect">
              <a:avLst/>
            </a:prstGeom>
            <a:grpFill/>
          </p:spPr>
        </p:pic>
        <p:sp>
          <p:nvSpPr>
            <p:cNvPr id="62" name="Subtitle 2"/>
            <p:cNvSpPr txBox="1">
              <a:spLocks/>
            </p:cNvSpPr>
            <p:nvPr/>
          </p:nvSpPr>
          <p:spPr>
            <a:xfrm>
              <a:off x="17067782" y="5647505"/>
              <a:ext cx="3051848" cy="7808776"/>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20"/>
                </a:lnSpc>
              </a:pPr>
              <a:r>
                <a:rPr lang="en-US" b="1">
                  <a:solidFill>
                    <a:schemeClr val="bg1"/>
                  </a:solidFill>
                  <a:latin typeface="+mn-lt"/>
                  <a:ea typeface="Lato Light" charset="0"/>
                  <a:cs typeface="Lato Light" charset="0"/>
                </a:rPr>
                <a:t>Health &amp; Safety</a:t>
              </a:r>
              <a:br>
                <a:rPr lang="en-US" b="1">
                  <a:solidFill>
                    <a:schemeClr val="bg1"/>
                  </a:solidFill>
                  <a:latin typeface="+mn-lt"/>
                  <a:ea typeface="Lato Light" charset="0"/>
                  <a:cs typeface="Lato Light" charset="0"/>
                </a:rPr>
              </a:br>
              <a:r>
                <a:rPr lang="en-US">
                  <a:solidFill>
                    <a:schemeClr val="bg1"/>
                  </a:solidFill>
                  <a:latin typeface="+mn-lt"/>
                  <a:ea typeface="Lato Light" charset="0"/>
                  <a:cs typeface="Lato Light" charset="0"/>
                </a:rPr>
                <a:t>Safety as a value.</a:t>
              </a:r>
              <a:br>
                <a:rPr lang="en-US">
                  <a:solidFill>
                    <a:schemeClr val="bg1"/>
                  </a:solidFill>
                  <a:latin typeface="+mn-lt"/>
                  <a:ea typeface="Lato Light" charset="0"/>
                  <a:cs typeface="Lato Light" charset="0"/>
                </a:rPr>
              </a:br>
              <a:br>
                <a:rPr lang="en-US">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Integrity</a:t>
              </a:r>
              <a:br>
                <a:rPr lang="en-US" b="1">
                  <a:solidFill>
                    <a:schemeClr val="bg1"/>
                  </a:solidFill>
                  <a:latin typeface="+mn-lt"/>
                  <a:ea typeface="Lato Light" charset="0"/>
                  <a:cs typeface="Lato Light" charset="0"/>
                </a:rPr>
              </a:br>
              <a:r>
                <a:rPr lang="en-US">
                  <a:solidFill>
                    <a:schemeClr val="bg1"/>
                  </a:solidFill>
                  <a:latin typeface="+mn-lt"/>
                  <a:ea typeface="Lato Light" charset="0"/>
                  <a:cs typeface="Lato Light" charset="0"/>
                </a:rPr>
                <a:t>Do what is right, not what is easy.</a:t>
              </a:r>
              <a:br>
                <a:rPr lang="en-US">
                  <a:solidFill>
                    <a:schemeClr val="bg1"/>
                  </a:solidFill>
                  <a:latin typeface="+mn-lt"/>
                  <a:ea typeface="Lato Light" charset="0"/>
                  <a:cs typeface="Lato Light" charset="0"/>
                </a:rPr>
              </a:br>
              <a:br>
                <a:rPr lang="en-US">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Engage and Develop our People</a:t>
              </a:r>
              <a:br>
                <a:rPr lang="en-US" b="1">
                  <a:solidFill>
                    <a:schemeClr val="bg1"/>
                  </a:solidFill>
                  <a:latin typeface="+mn-lt"/>
                  <a:ea typeface="Lato Light" charset="0"/>
                  <a:cs typeface="Lato Light" charset="0"/>
                </a:rPr>
              </a:br>
              <a:br>
                <a:rPr lang="en-US" b="1">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Respect for all</a:t>
              </a:r>
              <a:br>
                <a:rPr lang="en-US" b="1">
                  <a:solidFill>
                    <a:schemeClr val="bg1"/>
                  </a:solidFill>
                  <a:latin typeface="+mn-lt"/>
                  <a:ea typeface="Lato Light" charset="0"/>
                  <a:cs typeface="Lato Light" charset="0"/>
                </a:rPr>
              </a:br>
              <a:br>
                <a:rPr lang="en-US" b="1">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Environmental Stewardship</a:t>
              </a:r>
              <a:br>
                <a:rPr lang="en-US" b="1">
                  <a:solidFill>
                    <a:schemeClr val="bg1"/>
                  </a:solidFill>
                  <a:latin typeface="+mn-lt"/>
                  <a:ea typeface="Lato Light" charset="0"/>
                  <a:cs typeface="Lato Light" charset="0"/>
                </a:rPr>
              </a:br>
              <a:br>
                <a:rPr lang="en-US" b="1">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Pursue Performance Excellence</a:t>
              </a:r>
            </a:p>
          </p:txBody>
        </p:sp>
        <p:cxnSp>
          <p:nvCxnSpPr>
            <p:cNvPr id="63" name="Straight Connector 62">
              <a:extLst>
                <a:ext uri="{FF2B5EF4-FFF2-40B4-BE49-F238E27FC236}">
                  <a16:creationId xmlns:a16="http://schemas.microsoft.com/office/drawing/2014/main" id="{124499B7-8CAC-E349-8635-01D3107C8693}"/>
                </a:ext>
              </a:extLst>
            </p:cNvPr>
            <p:cNvCxnSpPr/>
            <p:nvPr/>
          </p:nvCxnSpPr>
          <p:spPr>
            <a:xfrm>
              <a:off x="17331125" y="5221582"/>
              <a:ext cx="5400000"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Subtitle 2">
              <a:extLst>
                <a:ext uri="{FF2B5EF4-FFF2-40B4-BE49-F238E27FC236}">
                  <a16:creationId xmlns:a16="http://schemas.microsoft.com/office/drawing/2014/main" id="{83215D0A-0994-1F4C-A4FD-B4689211C739}"/>
                </a:ext>
              </a:extLst>
            </p:cNvPr>
            <p:cNvSpPr txBox="1">
              <a:spLocks/>
            </p:cNvSpPr>
            <p:nvPr/>
          </p:nvSpPr>
          <p:spPr>
            <a:xfrm>
              <a:off x="16866505" y="3148925"/>
              <a:ext cx="6371104"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en-US" sz="9600">
                  <a:solidFill>
                    <a:schemeClr val="bg1"/>
                  </a:solidFill>
                  <a:latin typeface="+mj-lt"/>
                  <a:ea typeface="Lato Light" charset="0"/>
                  <a:cs typeface="Lato Light" charset="0"/>
                </a:rPr>
                <a:t>VALUES</a:t>
              </a:r>
            </a:p>
          </p:txBody>
        </p:sp>
        <p:sp>
          <p:nvSpPr>
            <p:cNvPr id="65" name="Subtitle 2">
              <a:extLst>
                <a:ext uri="{FF2B5EF4-FFF2-40B4-BE49-F238E27FC236}">
                  <a16:creationId xmlns:a16="http://schemas.microsoft.com/office/drawing/2014/main" id="{83215D0A-0994-1F4C-A4FD-B4689211C739}"/>
                </a:ext>
              </a:extLst>
            </p:cNvPr>
            <p:cNvSpPr txBox="1">
              <a:spLocks/>
            </p:cNvSpPr>
            <p:nvPr/>
          </p:nvSpPr>
          <p:spPr>
            <a:xfrm>
              <a:off x="16866505" y="4099697"/>
              <a:ext cx="6371104"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iu-Cans-CA" sz="6000">
                  <a:solidFill>
                    <a:schemeClr val="tx1"/>
                  </a:solidFill>
                  <a:latin typeface="Pigiarniq Light" pitchFamily="2" charset="0"/>
                  <a:ea typeface="Lato Light" charset="0"/>
                  <a:cs typeface="Lato Light" charset="0"/>
                </a:rPr>
                <a:t> </a:t>
              </a:r>
              <a:r>
                <a:rPr lang="iu-Cans-CA" sz="6000">
                  <a:solidFill>
                    <a:schemeClr val="bg2"/>
                  </a:solidFill>
                  <a:latin typeface="Pigiarniq Light" pitchFamily="2" charset="0"/>
                  <a:ea typeface="Lato Light" charset="0"/>
                  <a:cs typeface="Lato Light" charset="0"/>
                </a:rPr>
                <a:t>ᐅᒃᐱᕆᔭᕗᑦ</a:t>
              </a:r>
              <a:endParaRPr lang="en-US" sz="6000">
                <a:solidFill>
                  <a:schemeClr val="bg2"/>
                </a:solidFill>
                <a:latin typeface="Pigiarniq Light" pitchFamily="2" charset="0"/>
                <a:ea typeface="Lato Light" charset="0"/>
                <a:cs typeface="Lato Light" charset="0"/>
              </a:endParaRPr>
            </a:p>
          </p:txBody>
        </p:sp>
        <p:sp>
          <p:nvSpPr>
            <p:cNvPr id="66" name="Subtitle 2"/>
            <p:cNvSpPr txBox="1">
              <a:spLocks/>
            </p:cNvSpPr>
            <p:nvPr/>
          </p:nvSpPr>
          <p:spPr>
            <a:xfrm>
              <a:off x="19880407" y="5608577"/>
              <a:ext cx="3357202" cy="7458973"/>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20"/>
                </a:lnSpc>
              </a:pPr>
              <a:r>
                <a:rPr lang="en-CA" sz="2200" b="1">
                  <a:solidFill>
                    <a:schemeClr val="bg2"/>
                  </a:solidFill>
                  <a:latin typeface="Pigiarniq Light" pitchFamily="2" charset="0"/>
                </a:rPr>
                <a:t>ᖃᓄᐃᖏᓐᓂᕐᓄᑦ  ᐊᑦᑕᕐᓇᖏᑦᑐᒦᓐᓂᕐᓄᓪᓗ</a:t>
              </a:r>
              <a:br>
                <a:rPr lang="en-US" sz="2200" b="1">
                  <a:solidFill>
                    <a:schemeClr val="bg2"/>
                  </a:solidFill>
                  <a:latin typeface="Pigiarniq Light" pitchFamily="2" charset="0"/>
                  <a:ea typeface="Lato Light" charset="0"/>
                  <a:cs typeface="Lato Light" charset="0"/>
                </a:rPr>
              </a:br>
              <a:r>
                <a:rPr lang="en-CA" sz="2200">
                  <a:solidFill>
                    <a:schemeClr val="bg2"/>
                  </a:solidFill>
                  <a:latin typeface="Pigiarniq Light" pitchFamily="2" charset="0"/>
                </a:rPr>
                <a:t>ᐊᑦᑕᕐᓇᖏᑦᑐᒦᓐᓂᖅ  ᐅᒃᐱᕆᔭᕆᓗᒍ</a:t>
              </a:r>
              <a:br>
                <a:rPr lang="en-US" sz="2200">
                  <a:solidFill>
                    <a:schemeClr val="bg2"/>
                  </a:solidFill>
                  <a:latin typeface="Pigiarniq Light" pitchFamily="2" charset="0"/>
                  <a:ea typeface="Lato Light" charset="0"/>
                  <a:cs typeface="Lato Light" charset="0"/>
                </a:rPr>
              </a:br>
              <a:br>
                <a:rPr lang="en-US" sz="2200">
                  <a:solidFill>
                    <a:schemeClr val="bg2"/>
                  </a:solidFill>
                  <a:latin typeface="Pigiarniq Light" pitchFamily="2" charset="0"/>
                  <a:ea typeface="Lato Light" charset="0"/>
                  <a:cs typeface="Lato Light" charset="0"/>
                </a:rPr>
              </a:br>
              <a:r>
                <a:rPr lang="en-US" sz="2200" b="1">
                  <a:solidFill>
                    <a:schemeClr val="bg2"/>
                  </a:solidFill>
                  <a:latin typeface="Pigiarniq Light" pitchFamily="2" charset="0"/>
                </a:rPr>
                <a:t>ᓱᓕᖃᑦᑕᕐᓂᖅ </a:t>
              </a:r>
              <a:r>
                <a:rPr lang="en-US" sz="2200">
                  <a:solidFill>
                    <a:schemeClr val="bg2"/>
                  </a:solidFill>
                  <a:latin typeface="Pigiarniq Light" pitchFamily="2" charset="0"/>
                </a:rPr>
                <a:t> </a:t>
              </a:r>
            </a:p>
            <a:p>
              <a:pPr algn="l">
                <a:lnSpc>
                  <a:spcPts val="3520"/>
                </a:lnSpc>
              </a:pPr>
              <a:r>
                <a:rPr lang="en-US" sz="2200">
                  <a:solidFill>
                    <a:schemeClr val="bg2"/>
                  </a:solidFill>
                  <a:latin typeface="Pigiarniq Light" pitchFamily="2" charset="0"/>
                </a:rPr>
                <a:t>ᐱᓗᒍ  ᑕᒻᒪᖏᑦᑐᖅ,  ᐊᔪᕐᓇᖏᑦᑑᖏᑦᑐᖅ </a:t>
              </a:r>
              <a:br>
                <a:rPr lang="en-US" sz="2200">
                  <a:solidFill>
                    <a:schemeClr val="bg2"/>
                  </a:solidFill>
                  <a:latin typeface="Pigiarniq Light" pitchFamily="2" charset="0"/>
                  <a:ea typeface="Lato Light" charset="0"/>
                  <a:cs typeface="Lato Light" charset="0"/>
                </a:rPr>
              </a:br>
              <a:br>
                <a:rPr lang="en-US" sz="2200">
                  <a:solidFill>
                    <a:schemeClr val="bg2"/>
                  </a:solidFill>
                  <a:latin typeface="Pigiarniq Light" pitchFamily="2" charset="0"/>
                  <a:ea typeface="Lato Light" charset="0"/>
                  <a:cs typeface="Lato Light" charset="0"/>
                </a:rPr>
              </a:br>
              <a:r>
                <a:rPr lang="en-CA" sz="2200" b="1">
                  <a:solidFill>
                    <a:schemeClr val="bg2"/>
                  </a:solidFill>
                  <a:latin typeface="Pigiarniq Light" pitchFamily="2" charset="0"/>
                </a:rPr>
                <a:t>ᐃᓄᖃᑎᕗᑦ ᐃᓚᐅᑎᑦᑎᐊᕐᓗᒋᑦ ᐱᕚᓪᓕᖃᑎᒋᓗᒋᓪᓗ</a:t>
              </a:r>
            </a:p>
            <a:p>
              <a:pPr algn="l">
                <a:lnSpc>
                  <a:spcPts val="3520"/>
                </a:lnSpc>
              </a:pPr>
              <a:br>
                <a:rPr lang="en-US" sz="2200" b="1">
                  <a:solidFill>
                    <a:schemeClr val="bg2"/>
                  </a:solidFill>
                  <a:latin typeface="Pigiarniq Light" pitchFamily="2" charset="0"/>
                  <a:ea typeface="Lato Light" charset="0"/>
                  <a:cs typeface="Lato Light" charset="0"/>
                </a:rPr>
              </a:br>
              <a:r>
                <a:rPr lang="en-US" sz="2200" b="1">
                  <a:solidFill>
                    <a:schemeClr val="bg2"/>
                  </a:solidFill>
                  <a:latin typeface="Pigiarniq Light" pitchFamily="2" charset="0"/>
                </a:rPr>
                <a:t>ᐃᒃᐱᒍᓱᒡᓗᓂ  ᑭᒃᑯᓕᒫᓂᒃ </a:t>
              </a:r>
            </a:p>
            <a:p>
              <a:pPr algn="l"/>
              <a:br>
                <a:rPr lang="en-US" sz="2200" b="1">
                  <a:solidFill>
                    <a:schemeClr val="bg2"/>
                  </a:solidFill>
                  <a:latin typeface="Pigiarniq Light" pitchFamily="2" charset="0"/>
                  <a:ea typeface="Lato Light" charset="0"/>
                  <a:cs typeface="Lato Light" charset="0"/>
                </a:rPr>
              </a:br>
              <a:r>
                <a:rPr lang="en-US" sz="2200" b="1">
                  <a:solidFill>
                    <a:schemeClr val="bg2"/>
                  </a:solidFill>
                  <a:latin typeface="Pigiarniq Light" pitchFamily="2" charset="0"/>
                </a:rPr>
                <a:t>ᐊᕙᑎᓂᒃ  ᐸᖅᑭᔨᐅᓗᓂ </a:t>
              </a:r>
              <a:br>
                <a:rPr lang="en-US" sz="2200" b="1">
                  <a:solidFill>
                    <a:schemeClr val="bg2"/>
                  </a:solidFill>
                  <a:latin typeface="+mn-lt"/>
                  <a:ea typeface="Lato Light" charset="0"/>
                  <a:cs typeface="Lato Light" charset="0"/>
                </a:rPr>
              </a:br>
              <a:br>
                <a:rPr lang="en-US" sz="2200" b="1">
                  <a:solidFill>
                    <a:schemeClr val="bg2"/>
                  </a:solidFill>
                  <a:latin typeface="+mn-lt"/>
                  <a:ea typeface="Lato Light" charset="0"/>
                  <a:cs typeface="Lato Light" charset="0"/>
                </a:rPr>
              </a:br>
              <a:r>
                <a:rPr lang="en-CA" sz="2200" b="1">
                  <a:solidFill>
                    <a:schemeClr val="bg2"/>
                  </a:solidFill>
                  <a:latin typeface="Pigiarniq Light" pitchFamily="2" charset="0"/>
                </a:rPr>
                <a:t>ᐊᔪᙱᓛᖑᓇᓱᒡᓗᓂ  ᐱᓕᕆᓂᒃᑯᑦ</a:t>
              </a:r>
              <a:endParaRPr lang="en-US" sz="2200" b="1">
                <a:solidFill>
                  <a:schemeClr val="bg2"/>
                </a:solidFill>
                <a:latin typeface="Pigiarniq Light" pitchFamily="2" charset="0"/>
              </a:endParaRPr>
            </a:p>
          </p:txBody>
        </p:sp>
      </p:grpSp>
      <p:pic>
        <p:nvPicPr>
          <p:cNvPr id="67" name="Picture 66" descr="A picture containing drawing&#10;&#10;Description automatically generated">
            <a:extLst>
              <a:ext uri="{FF2B5EF4-FFF2-40B4-BE49-F238E27FC236}">
                <a16:creationId xmlns:a16="http://schemas.microsoft.com/office/drawing/2014/main" id="{B81E2DAA-B2AE-0145-B793-95536FC1C223}"/>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2909724" y="483809"/>
            <a:ext cx="1713401" cy="1713401"/>
          </a:xfrm>
          <a:prstGeom prst="rect">
            <a:avLst/>
          </a:prstGeom>
          <a:noFill/>
        </p:spPr>
      </p:pic>
    </p:spTree>
    <p:extLst>
      <p:ext uri="{BB962C8B-B14F-4D97-AF65-F5344CB8AC3E}">
        <p14:creationId xmlns:p14="http://schemas.microsoft.com/office/powerpoint/2010/main" val="326291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Images">
    <p:spTree>
      <p:nvGrpSpPr>
        <p:cNvPr id="1" name=""/>
        <p:cNvGrpSpPr/>
        <p:nvPr/>
      </p:nvGrpSpPr>
      <p:grpSpPr>
        <a:xfrm>
          <a:off x="0" y="0"/>
          <a:ext cx="0" cy="0"/>
          <a:chOff x="0" y="0"/>
          <a:chExt cx="0" cy="0"/>
        </a:xfrm>
      </p:grpSpPr>
      <p:sp>
        <p:nvSpPr>
          <p:cNvPr id="3" name="Picture Placeholder 13"/>
          <p:cNvSpPr>
            <a:spLocks noGrp="1"/>
          </p:cNvSpPr>
          <p:nvPr>
            <p:ph type="pic" sz="quarter" idx="13"/>
          </p:nvPr>
        </p:nvSpPr>
        <p:spPr>
          <a:xfrm>
            <a:off x="16157949" y="4847772"/>
            <a:ext cx="6335307" cy="3454400"/>
          </a:xfrm>
          <a:prstGeom prst="rect">
            <a:avLst/>
          </a:prstGeom>
          <a:effectLst/>
        </p:spPr>
        <p:txBody>
          <a:bodyPr>
            <a:normAutofit/>
          </a:bodyPr>
          <a:lstStyle>
            <a:lvl1pPr marL="0" indent="0">
              <a:buNone/>
              <a:defRPr sz="3414">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4" name="Picture Placeholder 13"/>
          <p:cNvSpPr>
            <a:spLocks noGrp="1"/>
          </p:cNvSpPr>
          <p:nvPr>
            <p:ph type="pic" sz="quarter" idx="14"/>
          </p:nvPr>
        </p:nvSpPr>
        <p:spPr>
          <a:xfrm>
            <a:off x="1906694" y="4847772"/>
            <a:ext cx="6345207" cy="3454400"/>
          </a:xfrm>
          <a:prstGeom prst="rect">
            <a:avLst/>
          </a:prstGeom>
          <a:effectLst/>
        </p:spPr>
        <p:txBody>
          <a:bodyPr>
            <a:normAutofit/>
          </a:bodyPr>
          <a:lstStyle>
            <a:lvl1pPr marL="0" indent="0">
              <a:buNone/>
              <a:defRPr sz="3414">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6" name="Picture Placeholder 13"/>
          <p:cNvSpPr>
            <a:spLocks noGrp="1"/>
          </p:cNvSpPr>
          <p:nvPr>
            <p:ph type="pic" sz="quarter" idx="15"/>
          </p:nvPr>
        </p:nvSpPr>
        <p:spPr>
          <a:xfrm>
            <a:off x="8775843" y="4847772"/>
            <a:ext cx="6858162" cy="3454400"/>
          </a:xfrm>
          <a:prstGeom prst="rect">
            <a:avLst/>
          </a:prstGeom>
          <a:effectLst/>
        </p:spPr>
        <p:txBody>
          <a:bodyPr>
            <a:normAutofit/>
          </a:bodyPr>
          <a:lstStyle>
            <a:lvl1pPr marL="0" indent="0">
              <a:buNone/>
              <a:defRPr sz="3414">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184427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094331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40" y="914400"/>
            <a:ext cx="7862426" cy="3200400"/>
          </a:xfrm>
        </p:spPr>
        <p:txBody>
          <a:bodyPr anchor="b"/>
          <a:lstStyle>
            <a:lvl1pPr>
              <a:defRPr sz="6398"/>
            </a:lvl1pPr>
          </a:lstStyle>
          <a:p>
            <a:r>
              <a:rPr lang="en-US"/>
              <a:t>Click to edit Master title style</a:t>
            </a:r>
            <a:endParaRPr lang="en-CA"/>
          </a:p>
        </p:txBody>
      </p:sp>
      <p:sp>
        <p:nvSpPr>
          <p:cNvPr id="3" name="Picture Placeholder 2"/>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n-CA"/>
          </a:p>
        </p:txBody>
      </p:sp>
      <p:sp>
        <p:nvSpPr>
          <p:cNvPr id="4" name="Text Placeholder 3"/>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pPr lvl="0"/>
            <a:r>
              <a:rPr lang="en-US"/>
              <a:t>Edit Master text styles</a:t>
            </a:r>
          </a:p>
        </p:txBody>
      </p:sp>
    </p:spTree>
    <p:extLst>
      <p:ext uri="{BB962C8B-B14F-4D97-AF65-F5344CB8AC3E}">
        <p14:creationId xmlns:p14="http://schemas.microsoft.com/office/powerpoint/2010/main" val="3887171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58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MVV Main">
    <p:spTree>
      <p:nvGrpSpPr>
        <p:cNvPr id="1" name=""/>
        <p:cNvGrpSpPr/>
        <p:nvPr/>
      </p:nvGrpSpPr>
      <p:grpSpPr>
        <a:xfrm>
          <a:off x="0" y="0"/>
          <a:ext cx="0" cy="0"/>
          <a:chOff x="0" y="0"/>
          <a:chExt cx="0" cy="0"/>
        </a:xfrm>
      </p:grpSpPr>
      <p:sp>
        <p:nvSpPr>
          <p:cNvPr id="42" name="Rectangle 41"/>
          <p:cNvSpPr/>
          <p:nvPr userDrawn="1"/>
        </p:nvSpPr>
        <p:spPr>
          <a:xfrm>
            <a:off x="149629" y="149629"/>
            <a:ext cx="24023782" cy="134333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133014" y="117692"/>
            <a:ext cx="9070316" cy="13465304"/>
            <a:chOff x="2420521" y="132996"/>
            <a:chExt cx="6371104" cy="13437736"/>
          </a:xfrm>
          <a:solidFill>
            <a:schemeClr val="tx1"/>
          </a:solidFill>
        </p:grpSpPr>
        <p:sp>
          <p:nvSpPr>
            <p:cNvPr id="44" name="Rectangle 43">
              <a:extLst>
                <a:ext uri="{FF2B5EF4-FFF2-40B4-BE49-F238E27FC236}">
                  <a16:creationId xmlns:a16="http://schemas.microsoft.com/office/drawing/2014/main" id="{871E7169-7504-4447-B471-E81099EBDB08}"/>
                </a:ext>
              </a:extLst>
            </p:cNvPr>
            <p:cNvSpPr/>
            <p:nvPr/>
          </p:nvSpPr>
          <p:spPr>
            <a:xfrm>
              <a:off x="2420521" y="132996"/>
              <a:ext cx="6371104" cy="1343773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5" name="Subtitle 2"/>
            <p:cNvSpPr txBox="1">
              <a:spLocks/>
            </p:cNvSpPr>
            <p:nvPr/>
          </p:nvSpPr>
          <p:spPr>
            <a:xfrm>
              <a:off x="2606517" y="6177316"/>
              <a:ext cx="4564841" cy="1905815"/>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20"/>
                </a:lnSpc>
              </a:pPr>
              <a:r>
                <a:rPr lang="en-US" sz="3600">
                  <a:solidFill>
                    <a:schemeClr val="bg1"/>
                  </a:solidFill>
                  <a:latin typeface="+mn-lt"/>
                  <a:ea typeface="Lato Light" charset="0"/>
                  <a:cs typeface="Lato Light" charset="0"/>
                </a:rPr>
                <a:t>Our mission is to become the lowest cost producer of high-grade iron ore in the world.</a:t>
              </a:r>
            </a:p>
          </p:txBody>
        </p:sp>
        <p:sp>
          <p:nvSpPr>
            <p:cNvPr id="46" name="Subtitle 2">
              <a:extLst>
                <a:ext uri="{FF2B5EF4-FFF2-40B4-BE49-F238E27FC236}">
                  <a16:creationId xmlns:a16="http://schemas.microsoft.com/office/drawing/2014/main" id="{EAD50E53-084E-B149-98DE-E9E78A2104BB}"/>
                </a:ext>
              </a:extLst>
            </p:cNvPr>
            <p:cNvSpPr txBox="1">
              <a:spLocks/>
            </p:cNvSpPr>
            <p:nvPr/>
          </p:nvSpPr>
          <p:spPr>
            <a:xfrm>
              <a:off x="2445193" y="2833214"/>
              <a:ext cx="5052124"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en-US" sz="9600">
                  <a:solidFill>
                    <a:schemeClr val="bg1"/>
                  </a:solidFill>
                  <a:latin typeface="+mj-lt"/>
                  <a:ea typeface="Lato Light" charset="0"/>
                  <a:cs typeface="Lato Light" charset="0"/>
                </a:rPr>
                <a:t>MISSION</a:t>
              </a:r>
            </a:p>
          </p:txBody>
        </p:sp>
        <p:sp>
          <p:nvSpPr>
            <p:cNvPr id="48" name="Subtitle 2">
              <a:extLst>
                <a:ext uri="{FF2B5EF4-FFF2-40B4-BE49-F238E27FC236}">
                  <a16:creationId xmlns:a16="http://schemas.microsoft.com/office/drawing/2014/main" id="{EAD50E53-084E-B149-98DE-E9E78A2104BB}"/>
                </a:ext>
              </a:extLst>
            </p:cNvPr>
            <p:cNvSpPr txBox="1">
              <a:spLocks/>
            </p:cNvSpPr>
            <p:nvPr/>
          </p:nvSpPr>
          <p:spPr>
            <a:xfrm>
              <a:off x="2445193" y="3842819"/>
              <a:ext cx="5052125"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iu-Latn-CA" sz="6000" b="1">
                  <a:solidFill>
                    <a:schemeClr val="bg2"/>
                  </a:solidFill>
                  <a:latin typeface="Pigiarniq Light" pitchFamily="2" charset="0"/>
                  <a:ea typeface="Lato Light" charset="0"/>
                  <a:cs typeface="Lato Light" charset="0"/>
                </a:rPr>
                <a:t>ᑐᕌᖅᑕᖅ</a:t>
              </a:r>
              <a:endParaRPr lang="en-US" sz="6000" b="1">
                <a:solidFill>
                  <a:schemeClr val="bg2"/>
                </a:solidFill>
                <a:latin typeface="Pigiarniq Light" pitchFamily="2" charset="0"/>
                <a:ea typeface="Lato Light" charset="0"/>
                <a:cs typeface="Lato Light" charset="0"/>
              </a:endParaRPr>
            </a:p>
          </p:txBody>
        </p:sp>
        <p:sp>
          <p:nvSpPr>
            <p:cNvPr id="49" name="Subtitle 2"/>
            <p:cNvSpPr txBox="1">
              <a:spLocks/>
            </p:cNvSpPr>
            <p:nvPr/>
          </p:nvSpPr>
          <p:spPr>
            <a:xfrm>
              <a:off x="2824292" y="9208296"/>
              <a:ext cx="4265322" cy="2486806"/>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20"/>
                </a:lnSpc>
              </a:pPr>
              <a:r>
                <a:rPr lang="en-CA" sz="3200">
                  <a:solidFill>
                    <a:schemeClr val="bg2"/>
                  </a:solidFill>
                  <a:latin typeface="Pigiarniq Light" pitchFamily="2" charset="0"/>
                </a:rPr>
                <a:t>ᑐᕌᖅᑕᕗᑦ  ᐊᑭᑭᓛᓂᒃ  ᐅᔭᕋᖕᓂᐊᖅᑎᙳᕐᓗᑕ  ᓴᕕᕋᔭᒃᓴᑦᑎᐊᕚᓗᖕᓂᒃ  ᓄᓇᕐᔪᐊᕐᒥ.  </a:t>
              </a:r>
            </a:p>
          </p:txBody>
        </p:sp>
      </p:grpSp>
      <p:grpSp>
        <p:nvGrpSpPr>
          <p:cNvPr id="50" name="Group 49"/>
          <p:cNvGrpSpPr/>
          <p:nvPr userDrawn="1"/>
        </p:nvGrpSpPr>
        <p:grpSpPr>
          <a:xfrm>
            <a:off x="7433720" y="117692"/>
            <a:ext cx="8804358" cy="13437736"/>
            <a:chOff x="9066987" y="127064"/>
            <a:chExt cx="6371104" cy="13437736"/>
          </a:xfrm>
          <a:solidFill>
            <a:srgbClr val="9EA7B6"/>
          </a:solidFill>
        </p:grpSpPr>
        <p:sp>
          <p:nvSpPr>
            <p:cNvPr id="51" name="Rectangle 50">
              <a:extLst>
                <a:ext uri="{FF2B5EF4-FFF2-40B4-BE49-F238E27FC236}">
                  <a16:creationId xmlns:a16="http://schemas.microsoft.com/office/drawing/2014/main" id="{83E2DDC7-D7C7-B04B-9A33-91D99B0174B6}"/>
                </a:ext>
              </a:extLst>
            </p:cNvPr>
            <p:cNvSpPr/>
            <p:nvPr/>
          </p:nvSpPr>
          <p:spPr>
            <a:xfrm>
              <a:off x="9066987" y="127064"/>
              <a:ext cx="6371104" cy="1343773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grpSp>
          <p:nvGrpSpPr>
            <p:cNvPr id="52" name="Group 51"/>
            <p:cNvGrpSpPr/>
            <p:nvPr/>
          </p:nvGrpSpPr>
          <p:grpSpPr>
            <a:xfrm>
              <a:off x="9087092" y="1090452"/>
              <a:ext cx="5629499" cy="12072797"/>
              <a:chOff x="9023378" y="1090452"/>
              <a:chExt cx="5629499" cy="12072797"/>
            </a:xfrm>
            <a:grpFill/>
          </p:grpSpPr>
          <p:sp>
            <p:nvSpPr>
              <p:cNvPr id="53" name="Subtitle 2"/>
              <p:cNvSpPr txBox="1">
                <a:spLocks/>
              </p:cNvSpPr>
              <p:nvPr/>
            </p:nvSpPr>
            <p:spPr>
              <a:xfrm>
                <a:off x="9340101" y="5559657"/>
                <a:ext cx="4990594" cy="7603592"/>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20"/>
                  </a:lnSpc>
                </a:pPr>
                <a:r>
                  <a:rPr lang="en-US" sz="3600">
                    <a:solidFill>
                      <a:schemeClr val="bg1"/>
                    </a:solidFill>
                    <a:latin typeface="+mn-lt"/>
                    <a:ea typeface="Lato Light" charset="0"/>
                    <a:cs typeface="Lato Light" charset="0"/>
                  </a:rPr>
                  <a:t>Our vision is to safely and efficiently identify and develop resources within Baffin island, unlocking their wealth-generating potential for the benefit of all stakeholders.</a:t>
                </a:r>
              </a:p>
              <a:p>
                <a:r>
                  <a:rPr lang="en-CA" sz="2800" b="1">
                    <a:solidFill>
                      <a:schemeClr val="bg2"/>
                    </a:solidFill>
                    <a:latin typeface="Pigiarniq Light" pitchFamily="2" charset="0"/>
                  </a:rPr>
                  <a:t>ᓯᕗᓂᒃᓴᑦᑎᓐᓂ  ᑕᐅᑐᒃᑕᕗᑦ ᐊᑦᑕᕐᓇᖏᑦᑎᐊᖅᑐᒥ,  ᓇᓗᓇᐃᔭᑦᑎᐊᖅᓯᓗᒋᑦ   ᓴᓇᓗᒋᓪᓗ  ᑭᓱᖁᑎᕗᑦ</a:t>
                </a:r>
              </a:p>
              <a:p>
                <a:r>
                  <a:rPr lang="en-CA" sz="2800" b="1">
                    <a:solidFill>
                      <a:schemeClr val="bg2"/>
                    </a:solidFill>
                    <a:latin typeface="Pigiarniq Light" pitchFamily="2" charset="0"/>
                  </a:rPr>
                  <a:t>ᐹᕙᓐᓛᓐᑯᓐᓂ,  ᐊᔪᖅᓴᕈᓐᓃᖅᑎᓪᓗᒋᑦ  ᐃᓚᐅᖃᑕᐅᔪᓕᒫᑦ  ᐃᑲᔫᑎᐅᓂᐊᖅᑐᓄᑦ.</a:t>
                </a:r>
              </a:p>
              <a:p>
                <a:pPr>
                  <a:lnSpc>
                    <a:spcPts val="4520"/>
                  </a:lnSpc>
                </a:pPr>
                <a:endParaRPr lang="en-US" sz="3600">
                  <a:solidFill>
                    <a:schemeClr val="bg1"/>
                  </a:solidFill>
                  <a:latin typeface="+mn-lt"/>
                  <a:ea typeface="Lato Light" charset="0"/>
                  <a:cs typeface="Lato Light" charset="0"/>
                </a:endParaRPr>
              </a:p>
            </p:txBody>
          </p:sp>
          <p:pic>
            <p:nvPicPr>
              <p:cNvPr id="54" name="Picture 53" descr="A picture containing drawing&#10;&#10;Description automatically generated">
                <a:extLst>
                  <a:ext uri="{FF2B5EF4-FFF2-40B4-BE49-F238E27FC236}">
                    <a16:creationId xmlns:a16="http://schemas.microsoft.com/office/drawing/2014/main" id="{48981388-8629-C74F-8860-D7062AD01D82}"/>
                  </a:ext>
                </a:extLst>
              </p:cNvPr>
              <p:cNvPicPr>
                <a:picLocks noChangeAspect="1"/>
              </p:cNvPicPr>
              <p:nvPr/>
            </p:nvPicPr>
            <p:blipFill>
              <a:blip r:embed="rId2" cstate="screen">
                <a:biLevel thresh="25000"/>
                <a:extLst>
                  <a:ext uri="{28A0092B-C50C-407E-A947-70E740481C1C}">
                    <a14:useLocalDpi xmlns:a14="http://schemas.microsoft.com/office/drawing/2010/main"/>
                  </a:ext>
                </a:extLst>
              </a:blip>
              <a:stretch>
                <a:fillRect/>
              </a:stretch>
            </p:blipFill>
            <p:spPr>
              <a:xfrm>
                <a:off x="10651731" y="1090452"/>
                <a:ext cx="2142378" cy="1296000"/>
              </a:xfrm>
              <a:prstGeom prst="rect">
                <a:avLst/>
              </a:prstGeom>
              <a:grpFill/>
            </p:spPr>
          </p:pic>
          <p:cxnSp>
            <p:nvCxnSpPr>
              <p:cNvPr id="55" name="Straight Connector 54">
                <a:extLst>
                  <a:ext uri="{FF2B5EF4-FFF2-40B4-BE49-F238E27FC236}">
                    <a16:creationId xmlns:a16="http://schemas.microsoft.com/office/drawing/2014/main" id="{B2FC14EA-596E-EF49-8B41-07E1B94C35FA}"/>
                  </a:ext>
                </a:extLst>
              </p:cNvPr>
              <p:cNvCxnSpPr/>
              <p:nvPr/>
            </p:nvCxnSpPr>
            <p:spPr>
              <a:xfrm>
                <a:off x="9396117" y="4956425"/>
                <a:ext cx="4486799" cy="4379"/>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Subtitle 2">
                <a:extLst>
                  <a:ext uri="{FF2B5EF4-FFF2-40B4-BE49-F238E27FC236}">
                    <a16:creationId xmlns:a16="http://schemas.microsoft.com/office/drawing/2014/main" id="{7DC6E36F-683A-8343-BB43-0039442BD775}"/>
                  </a:ext>
                </a:extLst>
              </p:cNvPr>
              <p:cNvSpPr txBox="1">
                <a:spLocks/>
              </p:cNvSpPr>
              <p:nvPr/>
            </p:nvSpPr>
            <p:spPr>
              <a:xfrm>
                <a:off x="9033550" y="2951289"/>
                <a:ext cx="5619327"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en-US" sz="9600">
                    <a:solidFill>
                      <a:schemeClr val="bg1"/>
                    </a:solidFill>
                    <a:latin typeface="+mj-lt"/>
                    <a:ea typeface="Lato Light" charset="0"/>
                    <a:cs typeface="Lato Light" charset="0"/>
                  </a:rPr>
                  <a:t> VISION</a:t>
                </a:r>
              </a:p>
            </p:txBody>
          </p:sp>
          <p:sp>
            <p:nvSpPr>
              <p:cNvPr id="57" name="Subtitle 2">
                <a:extLst>
                  <a:ext uri="{FF2B5EF4-FFF2-40B4-BE49-F238E27FC236}">
                    <a16:creationId xmlns:a16="http://schemas.microsoft.com/office/drawing/2014/main" id="{7DC6E36F-683A-8343-BB43-0039442BD775}"/>
                  </a:ext>
                </a:extLst>
              </p:cNvPr>
              <p:cNvSpPr txBox="1">
                <a:spLocks/>
              </p:cNvSpPr>
              <p:nvPr/>
            </p:nvSpPr>
            <p:spPr>
              <a:xfrm>
                <a:off x="9023378" y="3902061"/>
                <a:ext cx="5629496"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en-US" sz="6000" b="1">
                    <a:solidFill>
                      <a:schemeClr val="bg2"/>
                    </a:solidFill>
                    <a:latin typeface="Pigiarniq Light" pitchFamily="2" charset="0"/>
                  </a:rPr>
                  <a:t>ᓯᕗᒧᑦ  ᑕᐅᑐᒐᖅ </a:t>
                </a:r>
                <a:endParaRPr lang="en-US" sz="6000">
                  <a:solidFill>
                    <a:schemeClr val="bg2"/>
                  </a:solidFill>
                  <a:latin typeface="Pigiarniq Light" pitchFamily="2" charset="0"/>
                  <a:ea typeface="Lato Light" charset="0"/>
                  <a:cs typeface="Lato Light" charset="0"/>
                </a:endParaRPr>
              </a:p>
            </p:txBody>
          </p:sp>
        </p:grpSp>
      </p:grpSp>
      <p:grpSp>
        <p:nvGrpSpPr>
          <p:cNvPr id="59" name="Group 58"/>
          <p:cNvGrpSpPr/>
          <p:nvPr userDrawn="1"/>
        </p:nvGrpSpPr>
        <p:grpSpPr>
          <a:xfrm>
            <a:off x="15241020" y="134325"/>
            <a:ext cx="8878565" cy="13462437"/>
            <a:chOff x="16835242" y="365752"/>
            <a:chExt cx="6455480" cy="13583004"/>
          </a:xfrm>
          <a:solidFill>
            <a:srgbClr val="C72127"/>
          </a:solidFill>
        </p:grpSpPr>
        <p:sp>
          <p:nvSpPr>
            <p:cNvPr id="60" name="Rectangle 59">
              <a:extLst>
                <a:ext uri="{FF2B5EF4-FFF2-40B4-BE49-F238E27FC236}">
                  <a16:creationId xmlns:a16="http://schemas.microsoft.com/office/drawing/2014/main" id="{9A004EED-EE0E-B844-B90E-F44C8868CE16}"/>
                </a:ext>
              </a:extLst>
            </p:cNvPr>
            <p:cNvSpPr/>
            <p:nvPr/>
          </p:nvSpPr>
          <p:spPr>
            <a:xfrm>
              <a:off x="16835242" y="365752"/>
              <a:ext cx="6455480" cy="13583004"/>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61" name="Picture 60" descr="A close up of a logo&#10;&#10;Description automatically generated">
              <a:extLst>
                <a:ext uri="{FF2B5EF4-FFF2-40B4-BE49-F238E27FC236}">
                  <a16:creationId xmlns:a16="http://schemas.microsoft.com/office/drawing/2014/main" id="{6D4CB1D8-6D91-CE4D-B8C4-C72E0102183E}"/>
                </a:ext>
              </a:extLst>
            </p:cNvPr>
            <p:cNvPicPr>
              <a:picLocks noChangeAspect="1"/>
            </p:cNvPicPr>
            <p:nvPr/>
          </p:nvPicPr>
          <p:blipFill>
            <a:blip r:embed="rId3" cstate="screen">
              <a:biLevel thresh="25000"/>
              <a:extLst>
                <a:ext uri="{28A0092B-C50C-407E-A947-70E740481C1C}">
                  <a14:useLocalDpi xmlns:a14="http://schemas.microsoft.com/office/drawing/2010/main"/>
                </a:ext>
              </a:extLst>
            </a:blip>
            <a:stretch>
              <a:fillRect/>
            </a:stretch>
          </p:blipFill>
          <p:spPr>
            <a:xfrm>
              <a:off x="19289547" y="1071208"/>
              <a:ext cx="1631250" cy="1800000"/>
            </a:xfrm>
            <a:prstGeom prst="rect">
              <a:avLst/>
            </a:prstGeom>
            <a:grpFill/>
          </p:spPr>
        </p:pic>
        <p:sp>
          <p:nvSpPr>
            <p:cNvPr id="62" name="Subtitle 2"/>
            <p:cNvSpPr txBox="1">
              <a:spLocks/>
            </p:cNvSpPr>
            <p:nvPr/>
          </p:nvSpPr>
          <p:spPr>
            <a:xfrm>
              <a:off x="17067782" y="5647505"/>
              <a:ext cx="3051848" cy="7808776"/>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20"/>
                </a:lnSpc>
              </a:pPr>
              <a:r>
                <a:rPr lang="en-US" b="1">
                  <a:solidFill>
                    <a:schemeClr val="bg1"/>
                  </a:solidFill>
                  <a:latin typeface="+mn-lt"/>
                  <a:ea typeface="Lato Light" charset="0"/>
                  <a:cs typeface="Lato Light" charset="0"/>
                </a:rPr>
                <a:t>Health &amp; Safety</a:t>
              </a:r>
              <a:br>
                <a:rPr lang="en-US" b="1">
                  <a:solidFill>
                    <a:schemeClr val="bg1"/>
                  </a:solidFill>
                  <a:latin typeface="+mn-lt"/>
                  <a:ea typeface="Lato Light" charset="0"/>
                  <a:cs typeface="Lato Light" charset="0"/>
                </a:rPr>
              </a:br>
              <a:r>
                <a:rPr lang="en-US">
                  <a:solidFill>
                    <a:schemeClr val="bg1"/>
                  </a:solidFill>
                  <a:latin typeface="+mn-lt"/>
                  <a:ea typeface="Lato Light" charset="0"/>
                  <a:cs typeface="Lato Light" charset="0"/>
                </a:rPr>
                <a:t>Safety as a value.</a:t>
              </a:r>
              <a:br>
                <a:rPr lang="en-US">
                  <a:solidFill>
                    <a:schemeClr val="bg1"/>
                  </a:solidFill>
                  <a:latin typeface="+mn-lt"/>
                  <a:ea typeface="Lato Light" charset="0"/>
                  <a:cs typeface="Lato Light" charset="0"/>
                </a:rPr>
              </a:br>
              <a:br>
                <a:rPr lang="en-US">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Integrity</a:t>
              </a:r>
              <a:br>
                <a:rPr lang="en-US" b="1">
                  <a:solidFill>
                    <a:schemeClr val="bg1"/>
                  </a:solidFill>
                  <a:latin typeface="+mn-lt"/>
                  <a:ea typeface="Lato Light" charset="0"/>
                  <a:cs typeface="Lato Light" charset="0"/>
                </a:rPr>
              </a:br>
              <a:r>
                <a:rPr lang="en-US">
                  <a:solidFill>
                    <a:schemeClr val="bg1"/>
                  </a:solidFill>
                  <a:latin typeface="+mn-lt"/>
                  <a:ea typeface="Lato Light" charset="0"/>
                  <a:cs typeface="Lato Light" charset="0"/>
                </a:rPr>
                <a:t>Do what is right, not what is easy.</a:t>
              </a:r>
              <a:br>
                <a:rPr lang="en-US">
                  <a:solidFill>
                    <a:schemeClr val="bg1"/>
                  </a:solidFill>
                  <a:latin typeface="+mn-lt"/>
                  <a:ea typeface="Lato Light" charset="0"/>
                  <a:cs typeface="Lato Light" charset="0"/>
                </a:rPr>
              </a:br>
              <a:br>
                <a:rPr lang="en-US">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Engage and Develop our People</a:t>
              </a:r>
              <a:br>
                <a:rPr lang="en-US" b="1">
                  <a:solidFill>
                    <a:schemeClr val="bg1"/>
                  </a:solidFill>
                  <a:latin typeface="+mn-lt"/>
                  <a:ea typeface="Lato Light" charset="0"/>
                  <a:cs typeface="Lato Light" charset="0"/>
                </a:rPr>
              </a:br>
              <a:br>
                <a:rPr lang="en-US" b="1">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Respect for all</a:t>
              </a:r>
              <a:br>
                <a:rPr lang="en-US" b="1">
                  <a:solidFill>
                    <a:schemeClr val="bg1"/>
                  </a:solidFill>
                  <a:latin typeface="+mn-lt"/>
                  <a:ea typeface="Lato Light" charset="0"/>
                  <a:cs typeface="Lato Light" charset="0"/>
                </a:rPr>
              </a:br>
              <a:br>
                <a:rPr lang="en-US" b="1">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Environmental Stewardship</a:t>
              </a:r>
              <a:br>
                <a:rPr lang="en-US" b="1">
                  <a:solidFill>
                    <a:schemeClr val="bg1"/>
                  </a:solidFill>
                  <a:latin typeface="+mn-lt"/>
                  <a:ea typeface="Lato Light" charset="0"/>
                  <a:cs typeface="Lato Light" charset="0"/>
                </a:rPr>
              </a:br>
              <a:br>
                <a:rPr lang="en-US" b="1">
                  <a:solidFill>
                    <a:schemeClr val="bg1"/>
                  </a:solidFill>
                  <a:latin typeface="+mn-lt"/>
                  <a:ea typeface="Lato Light" charset="0"/>
                  <a:cs typeface="Lato Light" charset="0"/>
                </a:rPr>
              </a:br>
              <a:r>
                <a:rPr lang="en-US" b="1">
                  <a:solidFill>
                    <a:schemeClr val="bg1"/>
                  </a:solidFill>
                  <a:latin typeface="+mn-lt"/>
                  <a:ea typeface="Lato Light" charset="0"/>
                  <a:cs typeface="Lato Light" charset="0"/>
                </a:rPr>
                <a:t>Pursue Performance Excellence</a:t>
              </a:r>
            </a:p>
          </p:txBody>
        </p:sp>
        <p:cxnSp>
          <p:nvCxnSpPr>
            <p:cNvPr id="63" name="Straight Connector 62">
              <a:extLst>
                <a:ext uri="{FF2B5EF4-FFF2-40B4-BE49-F238E27FC236}">
                  <a16:creationId xmlns:a16="http://schemas.microsoft.com/office/drawing/2014/main" id="{124499B7-8CAC-E349-8635-01D3107C8693}"/>
                </a:ext>
              </a:extLst>
            </p:cNvPr>
            <p:cNvCxnSpPr/>
            <p:nvPr/>
          </p:nvCxnSpPr>
          <p:spPr>
            <a:xfrm>
              <a:off x="17331125" y="5221582"/>
              <a:ext cx="5400000" cy="0"/>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Subtitle 2">
              <a:extLst>
                <a:ext uri="{FF2B5EF4-FFF2-40B4-BE49-F238E27FC236}">
                  <a16:creationId xmlns:a16="http://schemas.microsoft.com/office/drawing/2014/main" id="{83215D0A-0994-1F4C-A4FD-B4689211C739}"/>
                </a:ext>
              </a:extLst>
            </p:cNvPr>
            <p:cNvSpPr txBox="1">
              <a:spLocks/>
            </p:cNvSpPr>
            <p:nvPr/>
          </p:nvSpPr>
          <p:spPr>
            <a:xfrm>
              <a:off x="16866505" y="3148925"/>
              <a:ext cx="6371104"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en-US" sz="9600">
                  <a:solidFill>
                    <a:schemeClr val="bg1"/>
                  </a:solidFill>
                  <a:latin typeface="+mj-lt"/>
                  <a:ea typeface="Lato Light" charset="0"/>
                  <a:cs typeface="Lato Light" charset="0"/>
                </a:rPr>
                <a:t>VALUES</a:t>
              </a:r>
            </a:p>
          </p:txBody>
        </p:sp>
        <p:sp>
          <p:nvSpPr>
            <p:cNvPr id="65" name="Subtitle 2">
              <a:extLst>
                <a:ext uri="{FF2B5EF4-FFF2-40B4-BE49-F238E27FC236}">
                  <a16:creationId xmlns:a16="http://schemas.microsoft.com/office/drawing/2014/main" id="{83215D0A-0994-1F4C-A4FD-B4689211C739}"/>
                </a:ext>
              </a:extLst>
            </p:cNvPr>
            <p:cNvSpPr txBox="1">
              <a:spLocks/>
            </p:cNvSpPr>
            <p:nvPr/>
          </p:nvSpPr>
          <p:spPr>
            <a:xfrm>
              <a:off x="16866505" y="4099697"/>
              <a:ext cx="6371104" cy="1217228"/>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8120"/>
                </a:lnSpc>
                <a:spcBef>
                  <a:spcPts val="1200"/>
                </a:spcBef>
              </a:pPr>
              <a:r>
                <a:rPr lang="iu-Cans-CA" sz="6000">
                  <a:solidFill>
                    <a:schemeClr val="tx1"/>
                  </a:solidFill>
                  <a:latin typeface="Pigiarniq Light" pitchFamily="2" charset="0"/>
                  <a:ea typeface="Lato Light" charset="0"/>
                  <a:cs typeface="Lato Light" charset="0"/>
                </a:rPr>
                <a:t> </a:t>
              </a:r>
              <a:r>
                <a:rPr lang="iu-Cans-CA" sz="6000">
                  <a:solidFill>
                    <a:schemeClr val="bg2"/>
                  </a:solidFill>
                  <a:latin typeface="Pigiarniq Light" pitchFamily="2" charset="0"/>
                  <a:ea typeface="Lato Light" charset="0"/>
                  <a:cs typeface="Lato Light" charset="0"/>
                </a:rPr>
                <a:t>ᐅᒃᐱᕆᔭᕗᑦ</a:t>
              </a:r>
              <a:endParaRPr lang="en-US" sz="6000">
                <a:solidFill>
                  <a:schemeClr val="bg2"/>
                </a:solidFill>
                <a:latin typeface="Pigiarniq Light" pitchFamily="2" charset="0"/>
                <a:ea typeface="Lato Light" charset="0"/>
                <a:cs typeface="Lato Light" charset="0"/>
              </a:endParaRPr>
            </a:p>
          </p:txBody>
        </p:sp>
        <p:sp>
          <p:nvSpPr>
            <p:cNvPr id="66" name="Subtitle 2"/>
            <p:cNvSpPr txBox="1">
              <a:spLocks/>
            </p:cNvSpPr>
            <p:nvPr/>
          </p:nvSpPr>
          <p:spPr>
            <a:xfrm>
              <a:off x="19880407" y="5608577"/>
              <a:ext cx="3357202" cy="7458973"/>
            </a:xfrm>
            <a:prstGeom prst="rect">
              <a:avLst/>
            </a:prstGeom>
            <a:grpFill/>
          </p:spPr>
          <p:txBody>
            <a:bodyPr vert="horz" wrap="square" lIns="176756" tIns="88378" rIns="176756" bIns="8837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20"/>
                </a:lnSpc>
              </a:pPr>
              <a:r>
                <a:rPr lang="en-CA" sz="2200" b="1">
                  <a:solidFill>
                    <a:schemeClr val="bg2"/>
                  </a:solidFill>
                  <a:latin typeface="Pigiarniq Light" pitchFamily="2" charset="0"/>
                </a:rPr>
                <a:t>ᖃᓄᐃᖏᓐᓂᕐᓄᑦ  ᐊᑦᑕᕐᓇᖏᑦᑐᒦᓐᓂᕐᓄᓪᓗ</a:t>
              </a:r>
              <a:br>
                <a:rPr lang="en-US" sz="2200" b="1">
                  <a:solidFill>
                    <a:schemeClr val="bg2"/>
                  </a:solidFill>
                  <a:latin typeface="Pigiarniq Light" pitchFamily="2" charset="0"/>
                  <a:ea typeface="Lato Light" charset="0"/>
                  <a:cs typeface="Lato Light" charset="0"/>
                </a:rPr>
              </a:br>
              <a:r>
                <a:rPr lang="en-CA" sz="2200">
                  <a:solidFill>
                    <a:schemeClr val="bg2"/>
                  </a:solidFill>
                  <a:latin typeface="Pigiarniq Light" pitchFamily="2" charset="0"/>
                </a:rPr>
                <a:t>ᐊᑦᑕᕐᓇᖏᑦᑐᒦᓐᓂᖅ  ᐅᒃᐱᕆᔭᕆᓗᒍ</a:t>
              </a:r>
              <a:br>
                <a:rPr lang="en-US" sz="2200">
                  <a:solidFill>
                    <a:schemeClr val="bg2"/>
                  </a:solidFill>
                  <a:latin typeface="Pigiarniq Light" pitchFamily="2" charset="0"/>
                  <a:ea typeface="Lato Light" charset="0"/>
                  <a:cs typeface="Lato Light" charset="0"/>
                </a:rPr>
              </a:br>
              <a:br>
                <a:rPr lang="en-US" sz="2200">
                  <a:solidFill>
                    <a:schemeClr val="bg2"/>
                  </a:solidFill>
                  <a:latin typeface="Pigiarniq Light" pitchFamily="2" charset="0"/>
                  <a:ea typeface="Lato Light" charset="0"/>
                  <a:cs typeface="Lato Light" charset="0"/>
                </a:rPr>
              </a:br>
              <a:r>
                <a:rPr lang="en-US" sz="2200" b="1">
                  <a:solidFill>
                    <a:schemeClr val="bg2"/>
                  </a:solidFill>
                  <a:latin typeface="Pigiarniq Light" pitchFamily="2" charset="0"/>
                </a:rPr>
                <a:t>ᓱᓕᖃᑦᑕᕐᓂᖅ </a:t>
              </a:r>
              <a:r>
                <a:rPr lang="en-US" sz="2200">
                  <a:solidFill>
                    <a:schemeClr val="bg2"/>
                  </a:solidFill>
                  <a:latin typeface="Pigiarniq Light" pitchFamily="2" charset="0"/>
                </a:rPr>
                <a:t> </a:t>
              </a:r>
            </a:p>
            <a:p>
              <a:pPr algn="l">
                <a:lnSpc>
                  <a:spcPts val="3520"/>
                </a:lnSpc>
              </a:pPr>
              <a:r>
                <a:rPr lang="en-US" sz="2200">
                  <a:solidFill>
                    <a:schemeClr val="bg2"/>
                  </a:solidFill>
                  <a:latin typeface="Pigiarniq Light" pitchFamily="2" charset="0"/>
                </a:rPr>
                <a:t>ᐱᓗᒍ  ᑕᒻᒪᖏᑦᑐᖅ,  ᐊᔪᕐᓇᖏᑦᑑᖏᑦᑐᖅ </a:t>
              </a:r>
              <a:br>
                <a:rPr lang="en-US" sz="2200">
                  <a:solidFill>
                    <a:schemeClr val="bg2"/>
                  </a:solidFill>
                  <a:latin typeface="Pigiarniq Light" pitchFamily="2" charset="0"/>
                  <a:ea typeface="Lato Light" charset="0"/>
                  <a:cs typeface="Lato Light" charset="0"/>
                </a:rPr>
              </a:br>
              <a:br>
                <a:rPr lang="en-US" sz="2200">
                  <a:solidFill>
                    <a:schemeClr val="bg2"/>
                  </a:solidFill>
                  <a:latin typeface="Pigiarniq Light" pitchFamily="2" charset="0"/>
                  <a:ea typeface="Lato Light" charset="0"/>
                  <a:cs typeface="Lato Light" charset="0"/>
                </a:rPr>
              </a:br>
              <a:r>
                <a:rPr lang="en-CA" sz="2200" b="1">
                  <a:solidFill>
                    <a:schemeClr val="bg2"/>
                  </a:solidFill>
                  <a:latin typeface="Pigiarniq Light" pitchFamily="2" charset="0"/>
                </a:rPr>
                <a:t>ᐃᓄᖃᑎᕗᑦ ᐃᓚᐅᑎᑦᑎᐊᕐᓗᒋᑦ ᐱᕚᓪᓕᖃᑎᒋᓗᒋᓪᓗ</a:t>
              </a:r>
            </a:p>
            <a:p>
              <a:pPr algn="l">
                <a:lnSpc>
                  <a:spcPts val="3520"/>
                </a:lnSpc>
              </a:pPr>
              <a:br>
                <a:rPr lang="en-US" sz="2200" b="1">
                  <a:solidFill>
                    <a:schemeClr val="bg2"/>
                  </a:solidFill>
                  <a:latin typeface="Pigiarniq Light" pitchFamily="2" charset="0"/>
                  <a:ea typeface="Lato Light" charset="0"/>
                  <a:cs typeface="Lato Light" charset="0"/>
                </a:rPr>
              </a:br>
              <a:r>
                <a:rPr lang="en-US" sz="2200" b="1">
                  <a:solidFill>
                    <a:schemeClr val="bg2"/>
                  </a:solidFill>
                  <a:latin typeface="Pigiarniq Light" pitchFamily="2" charset="0"/>
                </a:rPr>
                <a:t>ᐃᒃᐱᒍᓱᒡᓗᓂ  ᑭᒃᑯᓕᒫᓂᒃ </a:t>
              </a:r>
            </a:p>
            <a:p>
              <a:pPr algn="l"/>
              <a:br>
                <a:rPr lang="en-US" sz="2200" b="1">
                  <a:solidFill>
                    <a:schemeClr val="bg2"/>
                  </a:solidFill>
                  <a:latin typeface="Pigiarniq Light" pitchFamily="2" charset="0"/>
                  <a:ea typeface="Lato Light" charset="0"/>
                  <a:cs typeface="Lato Light" charset="0"/>
                </a:rPr>
              </a:br>
              <a:r>
                <a:rPr lang="en-US" sz="2200" b="1">
                  <a:solidFill>
                    <a:schemeClr val="bg2"/>
                  </a:solidFill>
                  <a:latin typeface="Pigiarniq Light" pitchFamily="2" charset="0"/>
                </a:rPr>
                <a:t>ᐊᕙᑎᓂᒃ  ᐸᖅᑭᔨᐅᓗᓂ </a:t>
              </a:r>
              <a:br>
                <a:rPr lang="en-US" sz="2200" b="1">
                  <a:solidFill>
                    <a:schemeClr val="bg2"/>
                  </a:solidFill>
                  <a:latin typeface="+mn-lt"/>
                  <a:ea typeface="Lato Light" charset="0"/>
                  <a:cs typeface="Lato Light" charset="0"/>
                </a:rPr>
              </a:br>
              <a:br>
                <a:rPr lang="en-US" sz="2200" b="1">
                  <a:solidFill>
                    <a:schemeClr val="bg2"/>
                  </a:solidFill>
                  <a:latin typeface="+mn-lt"/>
                  <a:ea typeface="Lato Light" charset="0"/>
                  <a:cs typeface="Lato Light" charset="0"/>
                </a:rPr>
              </a:br>
              <a:r>
                <a:rPr lang="en-CA" sz="2200" b="1">
                  <a:solidFill>
                    <a:schemeClr val="bg2"/>
                  </a:solidFill>
                  <a:latin typeface="Pigiarniq Light" pitchFamily="2" charset="0"/>
                </a:rPr>
                <a:t>ᐊᔪᙱᓛᖑᓇᓱᒡᓗᓂ  ᐱᓕᕆᓂᒃᑯᑦ</a:t>
              </a:r>
              <a:endParaRPr lang="en-US" sz="2200" b="1">
                <a:solidFill>
                  <a:schemeClr val="bg2"/>
                </a:solidFill>
                <a:latin typeface="Pigiarniq Light" pitchFamily="2" charset="0"/>
              </a:endParaRPr>
            </a:p>
          </p:txBody>
        </p:sp>
      </p:grpSp>
      <p:pic>
        <p:nvPicPr>
          <p:cNvPr id="67" name="Picture 66" descr="A picture containing drawing&#10;&#10;Description automatically generated">
            <a:extLst>
              <a:ext uri="{FF2B5EF4-FFF2-40B4-BE49-F238E27FC236}">
                <a16:creationId xmlns:a16="http://schemas.microsoft.com/office/drawing/2014/main" id="{B81E2DAA-B2AE-0145-B793-95536FC1C223}"/>
              </a:ext>
            </a:extLst>
          </p:cNvPr>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a:off x="2909724" y="483809"/>
            <a:ext cx="1713401" cy="1713401"/>
          </a:xfrm>
          <a:prstGeom prst="rect">
            <a:avLst/>
          </a:prstGeom>
          <a:noFill/>
        </p:spPr>
      </p:pic>
    </p:spTree>
    <p:extLst>
      <p:ext uri="{BB962C8B-B14F-4D97-AF65-F5344CB8AC3E}">
        <p14:creationId xmlns:p14="http://schemas.microsoft.com/office/powerpoint/2010/main" val="256951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Full Slide Im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1" t="391" r="598" b="25447"/>
          <a:stretch/>
        </p:blipFill>
        <p:spPr>
          <a:xfrm>
            <a:off x="-58994" y="0"/>
            <a:ext cx="24511820" cy="13716000"/>
          </a:xfrm>
          <a:prstGeom prst="rect">
            <a:avLst/>
          </a:prstGeom>
        </p:spPr>
      </p:pic>
    </p:spTree>
    <p:extLst>
      <p:ext uri="{BB962C8B-B14F-4D97-AF65-F5344CB8AC3E}">
        <p14:creationId xmlns:p14="http://schemas.microsoft.com/office/powerpoint/2010/main" val="243773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218883" y="1664208"/>
            <a:ext cx="21939885" cy="1219200"/>
          </a:xfrm>
        </p:spPr>
        <p:txBody>
          <a:bodyPr/>
          <a:lstStyle>
            <a:lvl1pPr>
              <a:defRPr/>
            </a:lvl1pPr>
          </a:lstStyle>
          <a:p>
            <a:r>
              <a:rPr lang="en-US"/>
              <a:t>Slide Title</a:t>
            </a:r>
          </a:p>
        </p:txBody>
      </p:sp>
      <p:sp>
        <p:nvSpPr>
          <p:cNvPr id="4" name="Text Placeholder 4"/>
          <p:cNvSpPr>
            <a:spLocks noGrp="1"/>
          </p:cNvSpPr>
          <p:nvPr>
            <p:ph type="body" sz="quarter" idx="10" hasCustomPrompt="1"/>
          </p:nvPr>
        </p:nvSpPr>
        <p:spPr>
          <a:xfrm>
            <a:off x="1218883" y="3272824"/>
            <a:ext cx="12798266" cy="9485012"/>
          </a:xfrm>
        </p:spPr>
        <p:txBody>
          <a:bodyPr wrap="square" lIns="0" tIns="0" rIns="0" bIns="0">
            <a:normAutofit/>
          </a:bodyPr>
          <a:lstStyle>
            <a:lvl1pPr marL="0" indent="0">
              <a:buNone/>
              <a:defRPr sz="4000" baseline="0"/>
            </a:lvl1pPr>
            <a:lvl2pPr marL="685800" indent="0">
              <a:buNone/>
              <a:defRPr/>
            </a:lvl2pPr>
            <a:lvl3pPr marL="1371600" indent="0">
              <a:buNone/>
              <a:defRPr/>
            </a:lvl3pPr>
            <a:lvl4pPr marL="2057400" indent="0">
              <a:buNone/>
              <a:defRPr/>
            </a:lvl4pPr>
            <a:lvl5pPr marL="2743200" indent="0">
              <a:buNone/>
              <a:defRPr/>
            </a:lvl5pPr>
          </a:lstStyle>
          <a:p>
            <a:pPr marL="0" indent="0">
              <a:buNone/>
            </a:pPr>
            <a:r>
              <a:rPr lang="en-US" sz="4000"/>
              <a:t>Short description or sentence can go here.</a:t>
            </a:r>
          </a:p>
          <a:p>
            <a:endParaRPr lang="en-US" sz="4000"/>
          </a:p>
          <a:p>
            <a:pPr marL="0" indent="0">
              <a:buNone/>
            </a:pPr>
            <a:r>
              <a:rPr lang="en-US" sz="4000">
                <a:solidFill>
                  <a:srgbClr val="ED7000"/>
                </a:solidFill>
              </a:rPr>
              <a:t>Subtitle</a:t>
            </a:r>
          </a:p>
          <a:p>
            <a:r>
              <a:rPr lang="en-US" sz="4000">
                <a:solidFill>
                  <a:srgbClr val="413E3D"/>
                </a:solidFill>
              </a:rPr>
              <a:t>We can’t completely avoid bullet points</a:t>
            </a:r>
          </a:p>
          <a:p>
            <a:r>
              <a:rPr lang="en-US" sz="4000">
                <a:solidFill>
                  <a:srgbClr val="413E3D"/>
                </a:solidFill>
              </a:rPr>
              <a:t>So if we must </a:t>
            </a:r>
            <a:r>
              <a:rPr lang="en-US" sz="4000"/>
              <a:t>use them, this is the layout </a:t>
            </a:r>
            <a:br>
              <a:rPr lang="en-US" sz="4000"/>
            </a:br>
            <a:r>
              <a:rPr lang="en-US" sz="4000"/>
              <a:t>to use</a:t>
            </a:r>
          </a:p>
          <a:p>
            <a:r>
              <a:rPr lang="en-US" sz="4000"/>
              <a:t>Notice that there is no more than 5 bullet points on the slide.</a:t>
            </a:r>
          </a:p>
          <a:p>
            <a:endParaRPr lang="en-US" sz="4000"/>
          </a:p>
          <a:p>
            <a:pPr marL="0" indent="0">
              <a:buNone/>
            </a:pPr>
            <a:r>
              <a:rPr lang="en-US" sz="4000">
                <a:solidFill>
                  <a:srgbClr val="ED7000"/>
                </a:solidFill>
              </a:rPr>
              <a:t>More Tips</a:t>
            </a:r>
          </a:p>
          <a:p>
            <a:r>
              <a:rPr lang="en-US" sz="4000"/>
              <a:t>Keep them brief and supportive of what you’re saying</a:t>
            </a:r>
          </a:p>
          <a:p>
            <a:r>
              <a:rPr lang="en-US" sz="4000"/>
              <a:t>We want the audience to watch/listen to you, not read the screen</a:t>
            </a:r>
          </a:p>
        </p:txBody>
      </p:sp>
      <p:sp>
        <p:nvSpPr>
          <p:cNvPr id="5" name="Picture Placeholder 6"/>
          <p:cNvSpPr>
            <a:spLocks noGrp="1"/>
          </p:cNvSpPr>
          <p:nvPr>
            <p:ph type="pic" sz="quarter" idx="11"/>
          </p:nvPr>
        </p:nvSpPr>
        <p:spPr>
          <a:xfrm>
            <a:off x="15120944" y="3399566"/>
            <a:ext cx="9263507" cy="6949440"/>
          </a:xfrm>
        </p:spPr>
        <p:txBody>
          <a:bodyPr>
            <a:normAutofit/>
          </a:bodyPr>
          <a:lstStyle>
            <a:lvl1pPr marL="0" indent="0">
              <a:buNone/>
              <a:defRPr sz="2250"/>
            </a:lvl1pPr>
          </a:lstStyle>
          <a:p>
            <a:r>
              <a:rPr lang="en-US"/>
              <a:t>Click icon to add picture</a:t>
            </a:r>
          </a:p>
        </p:txBody>
      </p:sp>
    </p:spTree>
    <p:extLst>
      <p:ext uri="{BB962C8B-B14F-4D97-AF65-F5344CB8AC3E}">
        <p14:creationId xmlns:p14="http://schemas.microsoft.com/office/powerpoint/2010/main" val="1264385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pic>
        <p:nvPicPr>
          <p:cNvPr id="13" name="Picture Placeholder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2540"/>
          <a:stretch/>
        </p:blipFill>
        <p:spPr>
          <a:xfrm>
            <a:off x="0" y="1"/>
            <a:ext cx="24377650" cy="14217430"/>
          </a:xfrm>
          <a:prstGeom prst="rect">
            <a:avLst/>
          </a:prstGeom>
        </p:spPr>
      </p:pic>
      <p:sp>
        <p:nvSpPr>
          <p:cNvPr id="9" name="Rectangle 8"/>
          <p:cNvSpPr/>
          <p:nvPr userDrawn="1"/>
        </p:nvSpPr>
        <p:spPr>
          <a:xfrm>
            <a:off x="36203" y="9050509"/>
            <a:ext cx="24377650" cy="3701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32" tIns="91416" rIns="182832" bIns="9141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599"/>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49372" y="9808150"/>
            <a:ext cx="9120066" cy="2027204"/>
          </a:xfrm>
          <a:prstGeom prst="rect">
            <a:avLst/>
          </a:prstGeom>
        </p:spPr>
      </p:pic>
      <p:sp>
        <p:nvSpPr>
          <p:cNvPr id="12" name="Rectangle 11"/>
          <p:cNvSpPr/>
          <p:nvPr userDrawn="1"/>
        </p:nvSpPr>
        <p:spPr>
          <a:xfrm>
            <a:off x="1" y="9050509"/>
            <a:ext cx="1172625" cy="3701842"/>
          </a:xfrm>
          <a:prstGeom prst="rect">
            <a:avLst/>
          </a:prstGeom>
          <a:solidFill>
            <a:srgbClr val="C72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2832" tIns="91416" rIns="182832" bIns="91416"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599"/>
          </a:p>
        </p:txBody>
      </p:sp>
      <p:sp>
        <p:nvSpPr>
          <p:cNvPr id="14" name="Title 1"/>
          <p:cNvSpPr>
            <a:spLocks noGrp="1"/>
          </p:cNvSpPr>
          <p:nvPr>
            <p:ph type="title" hasCustomPrompt="1"/>
          </p:nvPr>
        </p:nvSpPr>
        <p:spPr>
          <a:xfrm>
            <a:off x="11694138" y="11027121"/>
            <a:ext cx="12683512" cy="808230"/>
          </a:xfrm>
        </p:spPr>
        <p:txBody>
          <a:bodyPr anchor="b">
            <a:noAutofit/>
          </a:bodyPr>
          <a:lstStyle>
            <a:lvl1pPr>
              <a:defRPr sz="3999" b="0" baseline="0">
                <a:solidFill>
                  <a:srgbClr val="5F6062"/>
                </a:solidFill>
                <a:latin typeface="+mn-lt"/>
              </a:defRPr>
            </a:lvl1pPr>
          </a:lstStyle>
          <a:p>
            <a:r>
              <a:rPr lang="en-US"/>
              <a:t>&lt;Sub-Title&gt;</a:t>
            </a:r>
          </a:p>
        </p:txBody>
      </p:sp>
      <p:sp>
        <p:nvSpPr>
          <p:cNvPr id="15" name="Text Placeholder 2"/>
          <p:cNvSpPr>
            <a:spLocks noGrp="1"/>
          </p:cNvSpPr>
          <p:nvPr>
            <p:ph type="body" idx="1" hasCustomPrompt="1"/>
          </p:nvPr>
        </p:nvSpPr>
        <p:spPr>
          <a:xfrm>
            <a:off x="11694138" y="11835353"/>
            <a:ext cx="12683512" cy="916998"/>
          </a:xfrm>
        </p:spPr>
        <p:txBody>
          <a:bodyPr>
            <a:normAutofit/>
          </a:bodyPr>
          <a:lstStyle>
            <a:lvl1pPr marL="0" indent="0">
              <a:buNone/>
              <a:defRPr sz="2399" b="0">
                <a:solidFill>
                  <a:srgbClr val="5F6062"/>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pPr lvl="0"/>
            <a:r>
              <a:rPr lang="en-US"/>
              <a:t>&lt;Month Year&gt;</a:t>
            </a:r>
          </a:p>
        </p:txBody>
      </p:sp>
      <p:sp>
        <p:nvSpPr>
          <p:cNvPr id="5" name="Text Placeholder 4"/>
          <p:cNvSpPr>
            <a:spLocks noGrp="1"/>
          </p:cNvSpPr>
          <p:nvPr>
            <p:ph type="body" sz="quarter" idx="10" hasCustomPrompt="1"/>
          </p:nvPr>
        </p:nvSpPr>
        <p:spPr>
          <a:xfrm>
            <a:off x="11694138" y="9051925"/>
            <a:ext cx="12683512" cy="1975194"/>
          </a:xfrm>
        </p:spPr>
        <p:txBody>
          <a:bodyPr anchor="b">
            <a:noAutofit/>
          </a:bodyPr>
          <a:lstStyle>
            <a:lvl1pPr marL="0" indent="0">
              <a:buNone/>
              <a:defRPr sz="7998">
                <a:solidFill>
                  <a:srgbClr val="5F6062"/>
                </a:solidFill>
                <a:latin typeface="+mn-lt"/>
              </a:defRPr>
            </a:lvl1pPr>
            <a:lvl2pPr marL="914171" indent="0">
              <a:buNone/>
              <a:defRPr sz="7998">
                <a:solidFill>
                  <a:srgbClr val="5F6062"/>
                </a:solidFill>
                <a:latin typeface="+mn-lt"/>
              </a:defRPr>
            </a:lvl2pPr>
            <a:lvl3pPr marL="1828343" indent="0">
              <a:buNone/>
              <a:defRPr sz="7998">
                <a:solidFill>
                  <a:srgbClr val="5F6062"/>
                </a:solidFill>
                <a:latin typeface="+mn-lt"/>
              </a:defRPr>
            </a:lvl3pPr>
            <a:lvl4pPr marL="2742514" indent="0">
              <a:buNone/>
              <a:defRPr sz="7998">
                <a:solidFill>
                  <a:srgbClr val="5F6062"/>
                </a:solidFill>
                <a:latin typeface="+mn-lt"/>
              </a:defRPr>
            </a:lvl4pPr>
            <a:lvl5pPr marL="3656686" indent="0">
              <a:buNone/>
              <a:defRPr sz="7998">
                <a:solidFill>
                  <a:srgbClr val="5F6062"/>
                </a:solidFill>
                <a:latin typeface="+mn-lt"/>
              </a:defRPr>
            </a:lvl5pPr>
          </a:lstStyle>
          <a:p>
            <a:pPr lvl="0"/>
            <a:r>
              <a:rPr lang="en-US"/>
              <a:t>&lt;Title&gt;</a:t>
            </a:r>
            <a:endParaRPr lang="en-CA"/>
          </a:p>
        </p:txBody>
      </p:sp>
    </p:spTree>
    <p:extLst>
      <p:ext uri="{BB962C8B-B14F-4D97-AF65-F5344CB8AC3E}">
        <p14:creationId xmlns:p14="http://schemas.microsoft.com/office/powerpoint/2010/main" val="736307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hoto - No Red Ba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0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75964" y="1211999"/>
            <a:ext cx="21025723" cy="1446251"/>
          </a:xfrm>
        </p:spPr>
        <p:txBody>
          <a:bodyPr/>
          <a:lstStyle>
            <a:lvl1pPr>
              <a:defRPr b="0">
                <a:latin typeface="+mn-lt"/>
              </a:defRPr>
            </a:lvl1pPr>
          </a:lstStyle>
          <a:p>
            <a:r>
              <a:rPr lang="en-US"/>
              <a:t>Click to edit Master title style</a:t>
            </a:r>
            <a:endParaRPr lang="en-CA"/>
          </a:p>
        </p:txBody>
      </p:sp>
    </p:spTree>
    <p:extLst>
      <p:ext uri="{BB962C8B-B14F-4D97-AF65-F5344CB8AC3E}">
        <p14:creationId xmlns:p14="http://schemas.microsoft.com/office/powerpoint/2010/main" val="97414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ft Image 1">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3072888" y="3018972"/>
            <a:ext cx="7076660" cy="8157028"/>
          </a:xfrm>
        </p:spPr>
        <p:txBody>
          <a:bodyPr/>
          <a:lstStyle/>
          <a:p>
            <a:r>
              <a:rPr lang="en-US"/>
              <a:t>Click icon to add picture</a:t>
            </a:r>
          </a:p>
        </p:txBody>
      </p:sp>
    </p:spTree>
    <p:extLst>
      <p:ext uri="{BB962C8B-B14F-4D97-AF65-F5344CB8AC3E}">
        <p14:creationId xmlns:p14="http://schemas.microsoft.com/office/powerpoint/2010/main" val="394483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Image">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1078992" y="8011885"/>
            <a:ext cx="23225506" cy="5704114"/>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264417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iple Image Right">
    <p:spTree>
      <p:nvGrpSpPr>
        <p:cNvPr id="1" name=""/>
        <p:cNvGrpSpPr/>
        <p:nvPr/>
      </p:nvGrpSpPr>
      <p:grpSpPr>
        <a:xfrm>
          <a:off x="0" y="0"/>
          <a:ext cx="0" cy="0"/>
          <a:chOff x="0" y="0"/>
          <a:chExt cx="0" cy="0"/>
        </a:xfrm>
      </p:grpSpPr>
      <p:sp>
        <p:nvSpPr>
          <p:cNvPr id="10" name="Picture Placeholder 13"/>
          <p:cNvSpPr>
            <a:spLocks noGrp="1"/>
          </p:cNvSpPr>
          <p:nvPr>
            <p:ph type="pic" sz="quarter" idx="20"/>
          </p:nvPr>
        </p:nvSpPr>
        <p:spPr>
          <a:xfrm>
            <a:off x="15113757" y="4731658"/>
            <a:ext cx="4136596" cy="6502400"/>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11" name="Picture Placeholder 13"/>
          <p:cNvSpPr>
            <a:spLocks noGrp="1"/>
          </p:cNvSpPr>
          <p:nvPr>
            <p:ph type="pic" sz="quarter" idx="21"/>
          </p:nvPr>
        </p:nvSpPr>
        <p:spPr>
          <a:xfrm>
            <a:off x="19579737" y="4731658"/>
            <a:ext cx="4136596" cy="6502400"/>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12" name="Picture Placeholder 13"/>
          <p:cNvSpPr>
            <a:spLocks noGrp="1"/>
          </p:cNvSpPr>
          <p:nvPr>
            <p:ph type="pic" sz="quarter" idx="22"/>
          </p:nvPr>
        </p:nvSpPr>
        <p:spPr>
          <a:xfrm>
            <a:off x="10642855" y="4731658"/>
            <a:ext cx="4136596" cy="6502400"/>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82802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ual Bottom Image">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969264" y="8186057"/>
            <a:ext cx="11219561" cy="5529942"/>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6" name="Picture Placeholder 13"/>
          <p:cNvSpPr>
            <a:spLocks noGrp="1"/>
          </p:cNvSpPr>
          <p:nvPr>
            <p:ph type="pic" sz="quarter" idx="17"/>
          </p:nvPr>
        </p:nvSpPr>
        <p:spPr>
          <a:xfrm>
            <a:off x="12188825" y="8186057"/>
            <a:ext cx="12188825" cy="5529942"/>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427486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Slide Imag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l="1" t="391" r="598" b="25447"/>
          <a:stretch/>
        </p:blipFill>
        <p:spPr>
          <a:xfrm>
            <a:off x="-58994" y="0"/>
            <a:ext cx="24511820" cy="13716000"/>
          </a:xfrm>
          <a:prstGeom prst="rect">
            <a:avLst/>
          </a:prstGeom>
        </p:spPr>
      </p:pic>
    </p:spTree>
    <p:extLst>
      <p:ext uri="{BB962C8B-B14F-4D97-AF65-F5344CB8AC3E}">
        <p14:creationId xmlns:p14="http://schemas.microsoft.com/office/powerpoint/2010/main" val="4048486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meline 1">
    <p:spTree>
      <p:nvGrpSpPr>
        <p:cNvPr id="1" name=""/>
        <p:cNvGrpSpPr/>
        <p:nvPr/>
      </p:nvGrpSpPr>
      <p:grpSpPr>
        <a:xfrm>
          <a:off x="0" y="0"/>
          <a:ext cx="0" cy="0"/>
          <a:chOff x="0" y="0"/>
          <a:chExt cx="0" cy="0"/>
        </a:xfrm>
      </p:grpSpPr>
      <p:sp>
        <p:nvSpPr>
          <p:cNvPr id="7" name="Picture Placeholder 13"/>
          <p:cNvSpPr>
            <a:spLocks noGrp="1"/>
          </p:cNvSpPr>
          <p:nvPr>
            <p:ph type="pic" sz="quarter" idx="17"/>
          </p:nvPr>
        </p:nvSpPr>
        <p:spPr>
          <a:xfrm>
            <a:off x="13429015" y="8797965"/>
            <a:ext cx="6197320" cy="2958614"/>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
        <p:nvSpPr>
          <p:cNvPr id="9" name="Picture Placeholder 13"/>
          <p:cNvSpPr>
            <a:spLocks noGrp="1"/>
          </p:cNvSpPr>
          <p:nvPr>
            <p:ph type="pic" sz="quarter" idx="18"/>
          </p:nvPr>
        </p:nvSpPr>
        <p:spPr>
          <a:xfrm>
            <a:off x="4864688" y="6782417"/>
            <a:ext cx="6197320" cy="3029238"/>
          </a:xfrm>
          <a:prstGeom prst="rect">
            <a:avLst/>
          </a:prstGeom>
          <a:effectLst/>
        </p:spPr>
        <p:txBody>
          <a:bodyPr>
            <a:normAutofit/>
          </a:bodyPr>
          <a:lstStyle>
            <a:lvl1pPr marL="0" indent="0">
              <a:buNone/>
              <a:defRPr sz="2114" b="0" i="0">
                <a:ln>
                  <a:noFill/>
                </a:ln>
                <a:solidFill>
                  <a:schemeClr val="bg1">
                    <a:lumMod val="85000"/>
                  </a:schemeClr>
                </a:solidFill>
                <a:latin typeface="Lato Light" charset="0"/>
                <a:ea typeface="Lato Light" charset="0"/>
                <a:cs typeface="Lato Light" charset="0"/>
              </a:defRPr>
            </a:lvl1pPr>
          </a:lstStyle>
          <a:p>
            <a:r>
              <a:rPr lang="en-US"/>
              <a:t>Click icon to add picture</a:t>
            </a:r>
          </a:p>
        </p:txBody>
      </p:sp>
    </p:spTree>
    <p:extLst>
      <p:ext uri="{BB962C8B-B14F-4D97-AF65-F5344CB8AC3E}">
        <p14:creationId xmlns:p14="http://schemas.microsoft.com/office/powerpoint/2010/main" val="339737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object 3"/>
          <p:cNvSpPr/>
          <p:nvPr userDrawn="1"/>
        </p:nvSpPr>
        <p:spPr>
          <a:xfrm>
            <a:off x="23324738" y="12627721"/>
            <a:ext cx="432000" cy="1080000"/>
          </a:xfrm>
          <a:custGeom>
            <a:avLst/>
            <a:gdLst/>
            <a:ahLst/>
            <a:cxnLst/>
            <a:rect l="l" t="t" r="r" b="b"/>
            <a:pathLst>
              <a:path w="280034" h="685800">
                <a:moveTo>
                  <a:pt x="279907" y="0"/>
                </a:moveTo>
                <a:lnTo>
                  <a:pt x="0" y="0"/>
                </a:lnTo>
                <a:lnTo>
                  <a:pt x="0" y="685800"/>
                </a:lnTo>
                <a:lnTo>
                  <a:pt x="279907" y="685800"/>
                </a:lnTo>
                <a:lnTo>
                  <a:pt x="279907" y="0"/>
                </a:lnTo>
                <a:close/>
              </a:path>
            </a:pathLst>
          </a:custGeom>
          <a:solidFill>
            <a:srgbClr val="9EA7B6"/>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2C9809C1-F10D-6C47-94B6-64F934BC20AB}"/>
              </a:ext>
            </a:extLst>
          </p:cNvPr>
          <p:cNvSpPr>
            <a:spLocks noGrp="1"/>
          </p:cNvSpPr>
          <p:nvPr>
            <p:ph type="title"/>
          </p:nvPr>
        </p:nvSpPr>
        <p:spPr>
          <a:xfrm>
            <a:off x="1675964" y="1935125"/>
            <a:ext cx="21025723" cy="14462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531A0D-BA93-0B41-BFBE-51527737DCD5}"/>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Box 19">
            <a:extLst>
              <a:ext uri="{FF2B5EF4-FFF2-40B4-BE49-F238E27FC236}">
                <a16:creationId xmlns:a16="http://schemas.microsoft.com/office/drawing/2014/main" id="{E6C2D9DF-CD0C-AF4E-91D5-25887FDF55B6}"/>
              </a:ext>
            </a:extLst>
          </p:cNvPr>
          <p:cNvSpPr txBox="1"/>
          <p:nvPr userDrawn="1"/>
        </p:nvSpPr>
        <p:spPr>
          <a:xfrm>
            <a:off x="23206601" y="12675351"/>
            <a:ext cx="670549" cy="492370"/>
          </a:xfrm>
          <a:prstGeom prst="rect">
            <a:avLst/>
          </a:prstGeom>
          <a:noFill/>
        </p:spPr>
        <p:txBody>
          <a:bodyPr wrap="none" lIns="182807" tIns="91404" rIns="182807" bIns="91404" rtlCol="0">
            <a:spAutoFit/>
          </a:bodyPr>
          <a:lstStyle/>
          <a:p>
            <a:pPr algn="ctr"/>
            <a:fld id="{260E2A6B-A809-4840-BF14-8648BC0BDF87}" type="slidenum">
              <a:rPr lang="id-ID" sz="2000" b="0" i="0" smtClean="0">
                <a:solidFill>
                  <a:schemeClr val="bg1"/>
                </a:solidFill>
                <a:latin typeface="Calibri Light" panose="020F0302020204030204" pitchFamily="34" charset="0"/>
                <a:cs typeface="Calibri Light" panose="020F0302020204030204" pitchFamily="34" charset="0"/>
              </a:rPr>
              <a:pPr algn="ctr"/>
              <a:t>‹#›</a:t>
            </a:fld>
            <a:endParaRPr lang="id-ID" sz="2800" b="0" i="0">
              <a:solidFill>
                <a:schemeClr val="bg1"/>
              </a:solidFill>
              <a:latin typeface="Calibri Light" panose="020F0302020204030204" pitchFamily="34" charset="0"/>
              <a:cs typeface="Calibri Light" panose="020F0302020204030204" pitchFamily="34" charset="0"/>
            </a:endParaRPr>
          </a:p>
        </p:txBody>
      </p:sp>
      <p:sp>
        <p:nvSpPr>
          <p:cNvPr id="22" name="Rectangle 21"/>
          <p:cNvSpPr/>
          <p:nvPr userDrawn="1"/>
        </p:nvSpPr>
        <p:spPr>
          <a:xfrm>
            <a:off x="0" y="1"/>
            <a:ext cx="987551" cy="13715999"/>
          </a:xfrm>
          <a:prstGeom prst="rect">
            <a:avLst/>
          </a:prstGeom>
          <a:solidFill>
            <a:srgbClr val="C721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3" name="Picture 22"/>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rot="16200000">
            <a:off x="-1851635" y="10832742"/>
            <a:ext cx="4654244" cy="797176"/>
          </a:xfrm>
          <a:prstGeom prst="rect">
            <a:avLst/>
          </a:prstGeom>
        </p:spPr>
      </p:pic>
    </p:spTree>
    <p:extLst>
      <p:ext uri="{BB962C8B-B14F-4D97-AF65-F5344CB8AC3E}">
        <p14:creationId xmlns:p14="http://schemas.microsoft.com/office/powerpoint/2010/main" val="2640460864"/>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 id="2147484269" r:id="rId12"/>
    <p:sldLayoutId id="2147484270" r:id="rId13"/>
    <p:sldLayoutId id="2147484271" r:id="rId14"/>
    <p:sldLayoutId id="2147484272" r:id="rId15"/>
    <p:sldLayoutId id="2147484273" r:id="rId16"/>
    <p:sldLayoutId id="2147484274" r:id="rId17"/>
    <p:sldLayoutId id="2147484275" r:id="rId18"/>
    <p:sldLayoutId id="2147484276" r:id="rId19"/>
    <p:sldLayoutId id="2147484277" r:id="rId20"/>
    <p:sldLayoutId id="2147484278" r:id="rId21"/>
    <p:sldLayoutId id="2147484279" r:id="rId22"/>
    <p:sldLayoutId id="2147484245" r:id="rId23"/>
    <p:sldLayoutId id="2147484246" r:id="rId24"/>
    <p:sldLayoutId id="2147484247" r:id="rId25"/>
    <p:sldLayoutId id="2147484253" r:id="rId26"/>
    <p:sldLayoutId id="2147484281" r:id="rId27"/>
    <p:sldLayoutId id="214748428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828343" rtl="0" eaLnBrk="1" latinLnBrk="0" hangingPunct="1">
        <a:lnSpc>
          <a:spcPct val="90000"/>
        </a:lnSpc>
        <a:spcBef>
          <a:spcPct val="0"/>
        </a:spcBef>
        <a:buNone/>
        <a:defRPr sz="8000" kern="1200">
          <a:solidFill>
            <a:schemeClr val="tx1"/>
          </a:solidFill>
          <a:latin typeface="Arial" panose="020B0604020202020204" pitchFamily="34" charset="0"/>
          <a:ea typeface="+mj-ea"/>
          <a:cs typeface="Arial" panose="020B0604020202020204" pitchFamily="34"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Summary Presentation</a:t>
            </a:r>
          </a:p>
        </p:txBody>
      </p:sp>
      <p:sp>
        <p:nvSpPr>
          <p:cNvPr id="3" name="Text Placeholder 2"/>
          <p:cNvSpPr>
            <a:spLocks noGrp="1"/>
          </p:cNvSpPr>
          <p:nvPr>
            <p:ph type="body" idx="1"/>
          </p:nvPr>
        </p:nvSpPr>
        <p:spPr/>
        <p:txBody>
          <a:bodyPr/>
          <a:lstStyle/>
          <a:p>
            <a:r>
              <a:rPr lang="en-CA" dirty="0"/>
              <a:t>May 23 2024</a:t>
            </a:r>
          </a:p>
          <a:p>
            <a:endParaRPr lang="en-CA" dirty="0"/>
          </a:p>
        </p:txBody>
      </p:sp>
      <p:sp>
        <p:nvSpPr>
          <p:cNvPr id="4" name="Text Placeholder 3"/>
          <p:cNvSpPr>
            <a:spLocks noGrp="1"/>
          </p:cNvSpPr>
          <p:nvPr>
            <p:ph type="body" sz="quarter" idx="10"/>
          </p:nvPr>
        </p:nvSpPr>
        <p:spPr/>
        <p:txBody>
          <a:bodyPr/>
          <a:lstStyle/>
          <a:p>
            <a:r>
              <a:rPr lang="en-CA" sz="7200"/>
              <a:t>2024 Annual Security Review</a:t>
            </a:r>
          </a:p>
        </p:txBody>
      </p:sp>
    </p:spTree>
    <p:extLst>
      <p:ext uri="{BB962C8B-B14F-4D97-AF65-F5344CB8AC3E}">
        <p14:creationId xmlns:p14="http://schemas.microsoft.com/office/powerpoint/2010/main" val="802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8939737" y="1634834"/>
            <a:ext cx="6129888" cy="8105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2024-2 – Sedimentation Pond</a:t>
            </a:r>
          </a:p>
        </p:txBody>
      </p:sp>
      <p:sp>
        <p:nvSpPr>
          <p:cNvPr id="2" name="TextBox 1"/>
          <p:cNvSpPr txBox="1"/>
          <p:nvPr/>
        </p:nvSpPr>
        <p:spPr>
          <a:xfrm>
            <a:off x="1977081" y="3880022"/>
            <a:ext cx="9251074" cy="3970318"/>
          </a:xfrm>
          <a:prstGeom prst="rect">
            <a:avLst/>
          </a:prstGeom>
          <a:noFill/>
        </p:spPr>
        <p:txBody>
          <a:bodyPr wrap="square" rtlCol="0">
            <a:spAutoFit/>
          </a:bodyPr>
          <a:lstStyle/>
          <a:p>
            <a:pPr>
              <a:spcAft>
                <a:spcPts val="600"/>
              </a:spcAft>
            </a:pPr>
            <a:r>
              <a:rPr lang="en-US" sz="3600" b="1"/>
              <a:t>2024-2: QMR2 Quarry Sedimentation Pond</a:t>
            </a:r>
          </a:p>
          <a:p>
            <a:pPr marL="285750" indent="-285750">
              <a:spcAft>
                <a:spcPts val="600"/>
              </a:spcAft>
              <a:buFont typeface="Arial" panose="020B0604020202020204" pitchFamily="34" charset="0"/>
              <a:buChar char="•"/>
            </a:pPr>
            <a:r>
              <a:rPr lang="en-US" sz="3200" b="1"/>
              <a:t>Area:</a:t>
            </a:r>
            <a:r>
              <a:rPr lang="en-US" sz="3200"/>
              <a:t> 5,300 m</a:t>
            </a:r>
            <a:r>
              <a:rPr lang="en-US" sz="3200" baseline="30000"/>
              <a:t>2</a:t>
            </a:r>
            <a:r>
              <a:rPr lang="en-US" sz="3200"/>
              <a:t> </a:t>
            </a:r>
          </a:p>
          <a:p>
            <a:pPr marL="285750" indent="-285750">
              <a:spcAft>
                <a:spcPts val="600"/>
              </a:spcAft>
              <a:buFont typeface="Arial" panose="020B0604020202020204" pitchFamily="34" charset="0"/>
              <a:buChar char="•"/>
            </a:pPr>
            <a:r>
              <a:rPr lang="en-CA" sz="3200" b="1">
                <a:solidFill>
                  <a:srgbClr val="000000"/>
                </a:solidFill>
              </a:rPr>
              <a:t>Purpose</a:t>
            </a:r>
            <a:r>
              <a:rPr lang="en-CA" sz="3200">
                <a:solidFill>
                  <a:srgbClr val="000000"/>
                </a:solidFill>
              </a:rPr>
              <a:t>: </a:t>
            </a:r>
            <a:endParaRPr lang="en-CA" sz="3200"/>
          </a:p>
          <a:p>
            <a:pPr marL="285750" indent="-285750">
              <a:spcAft>
                <a:spcPts val="600"/>
              </a:spcAft>
              <a:buFont typeface="Arial" panose="020B0604020202020204" pitchFamily="34" charset="0"/>
              <a:buChar char="•"/>
            </a:pPr>
            <a:r>
              <a:rPr lang="en-US" sz="3200" b="1"/>
              <a:t>Effect on Features: </a:t>
            </a:r>
            <a:r>
              <a:rPr lang="en-US" sz="3200"/>
              <a:t>Lined area on developed laydown within the Project Development Area</a:t>
            </a:r>
          </a:p>
          <a:p>
            <a:endParaRPr lang="en-CA" sz="3200"/>
          </a:p>
        </p:txBody>
      </p:sp>
      <p:pic>
        <p:nvPicPr>
          <p:cNvPr id="3" name="Picture 2"/>
          <p:cNvPicPr>
            <a:picLocks noChangeAspect="1"/>
          </p:cNvPicPr>
          <p:nvPr/>
        </p:nvPicPr>
        <p:blipFill>
          <a:blip r:embed="rId3"/>
          <a:stretch>
            <a:fillRect/>
          </a:stretch>
        </p:blipFill>
        <p:spPr>
          <a:xfrm>
            <a:off x="14094726" y="4190227"/>
            <a:ext cx="8419285" cy="807655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57564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9004279" y="1634834"/>
            <a:ext cx="6000815" cy="8105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2024-3 – Waste Rock Facility</a:t>
            </a:r>
          </a:p>
        </p:txBody>
      </p:sp>
      <p:sp>
        <p:nvSpPr>
          <p:cNvPr id="2" name="TextBox 1"/>
          <p:cNvSpPr txBox="1"/>
          <p:nvPr/>
        </p:nvSpPr>
        <p:spPr>
          <a:xfrm>
            <a:off x="1977081" y="3880022"/>
            <a:ext cx="9251074" cy="3339376"/>
          </a:xfrm>
          <a:prstGeom prst="rect">
            <a:avLst/>
          </a:prstGeom>
          <a:noFill/>
        </p:spPr>
        <p:txBody>
          <a:bodyPr wrap="square" rtlCol="0">
            <a:spAutoFit/>
          </a:bodyPr>
          <a:lstStyle/>
          <a:p>
            <a:pPr>
              <a:spcAft>
                <a:spcPts val="600"/>
              </a:spcAft>
            </a:pPr>
            <a:r>
              <a:rPr lang="en-US" sz="3600" b="1"/>
              <a:t>2024-3: Waste Rock Facility (WRF)</a:t>
            </a:r>
          </a:p>
          <a:p>
            <a:pPr marL="285750" indent="-285750">
              <a:spcAft>
                <a:spcPts val="600"/>
              </a:spcAft>
              <a:buFont typeface="Arial" panose="020B0604020202020204" pitchFamily="34" charset="0"/>
              <a:buChar char="•"/>
            </a:pPr>
            <a:r>
              <a:rPr lang="en-US" sz="3200" b="1"/>
              <a:t>Area:</a:t>
            </a:r>
            <a:r>
              <a:rPr lang="en-US" sz="3200"/>
              <a:t> 120,234 m</a:t>
            </a:r>
            <a:r>
              <a:rPr lang="en-US" sz="3200" baseline="30000"/>
              <a:t>2</a:t>
            </a:r>
            <a:r>
              <a:rPr lang="en-US" sz="3200"/>
              <a:t> </a:t>
            </a:r>
          </a:p>
          <a:p>
            <a:pPr marL="285750" indent="-285750">
              <a:spcAft>
                <a:spcPts val="600"/>
              </a:spcAft>
              <a:buFont typeface="Arial" panose="020B0604020202020204" pitchFamily="34" charset="0"/>
              <a:buChar char="•"/>
            </a:pPr>
            <a:r>
              <a:rPr lang="en-US" sz="3200" b="1"/>
              <a:t>Purpose: </a:t>
            </a:r>
            <a:r>
              <a:rPr lang="en-US" sz="3200">
                <a:solidFill>
                  <a:srgbClr val="000000"/>
                </a:solidFill>
              </a:rPr>
              <a:t>Expansion to support geotechnical investigation work</a:t>
            </a:r>
            <a:endParaRPr lang="en-CA" sz="3200"/>
          </a:p>
          <a:p>
            <a:pPr marL="285750" indent="-285750">
              <a:spcAft>
                <a:spcPts val="600"/>
              </a:spcAft>
              <a:buFont typeface="Arial" panose="020B0604020202020204" pitchFamily="34" charset="0"/>
              <a:buChar char="•"/>
            </a:pPr>
            <a:r>
              <a:rPr lang="en-US" sz="3200" b="1"/>
              <a:t>Effect on Features: </a:t>
            </a:r>
            <a:r>
              <a:rPr lang="en-US" sz="3200">
                <a:solidFill>
                  <a:srgbClr val="000000"/>
                </a:solidFill>
              </a:rPr>
              <a:t>Leveling and grading within footprint of future WRF</a:t>
            </a:r>
            <a:endParaRPr lang="en-CA" sz="3200"/>
          </a:p>
        </p:txBody>
      </p:sp>
      <p:pic>
        <p:nvPicPr>
          <p:cNvPr id="4" name="Picture 3"/>
          <p:cNvPicPr>
            <a:picLocks noChangeAspect="1"/>
          </p:cNvPicPr>
          <p:nvPr/>
        </p:nvPicPr>
        <p:blipFill>
          <a:blip r:embed="rId3"/>
          <a:stretch>
            <a:fillRect/>
          </a:stretch>
        </p:blipFill>
        <p:spPr>
          <a:xfrm>
            <a:off x="11556675" y="3880022"/>
            <a:ext cx="11578435" cy="780947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724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9213053" y="1634834"/>
            <a:ext cx="5583265" cy="8105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2024-4 – Snow Stockpiling</a:t>
            </a:r>
          </a:p>
        </p:txBody>
      </p:sp>
      <p:sp>
        <p:nvSpPr>
          <p:cNvPr id="2" name="TextBox 1"/>
          <p:cNvSpPr txBox="1"/>
          <p:nvPr/>
        </p:nvSpPr>
        <p:spPr>
          <a:xfrm>
            <a:off x="1977081" y="3880022"/>
            <a:ext cx="9251074" cy="3908762"/>
          </a:xfrm>
          <a:prstGeom prst="rect">
            <a:avLst/>
          </a:prstGeom>
          <a:noFill/>
        </p:spPr>
        <p:txBody>
          <a:bodyPr wrap="square" rtlCol="0">
            <a:spAutoFit/>
          </a:bodyPr>
          <a:lstStyle/>
          <a:p>
            <a:pPr>
              <a:spcAft>
                <a:spcPts val="600"/>
              </a:spcAft>
            </a:pPr>
            <a:r>
              <a:rPr lang="en-US" sz="3600" b="1"/>
              <a:t>2024-4: Snow Stockpiling Area</a:t>
            </a:r>
          </a:p>
          <a:p>
            <a:pPr marL="285750" indent="-285750">
              <a:spcAft>
                <a:spcPts val="600"/>
              </a:spcAft>
              <a:buFont typeface="Arial" panose="020B0604020202020204" pitchFamily="34" charset="0"/>
              <a:buChar char="•"/>
            </a:pPr>
            <a:r>
              <a:rPr lang="en-US" sz="3200" b="1"/>
              <a:t>Area:</a:t>
            </a:r>
            <a:r>
              <a:rPr lang="en-US" sz="3200"/>
              <a:t> 25,000 m</a:t>
            </a:r>
            <a:r>
              <a:rPr lang="en-US" sz="3200" baseline="30000"/>
              <a:t>2</a:t>
            </a:r>
            <a:r>
              <a:rPr lang="en-US" sz="3200"/>
              <a:t> </a:t>
            </a:r>
          </a:p>
          <a:p>
            <a:pPr marL="285750" indent="-285750">
              <a:spcAft>
                <a:spcPts val="600"/>
              </a:spcAft>
              <a:buFont typeface="Arial" panose="020B0604020202020204" pitchFamily="34" charset="0"/>
              <a:buChar char="•"/>
            </a:pPr>
            <a:r>
              <a:rPr lang="en-US" sz="3200" b="1"/>
              <a:t>Purpose: </a:t>
            </a:r>
            <a:r>
              <a:rPr lang="en-US" sz="3200"/>
              <a:t>Additional area required for snow stockpiling</a:t>
            </a:r>
          </a:p>
          <a:p>
            <a:pPr marL="285750" indent="-285750">
              <a:spcAft>
                <a:spcPts val="600"/>
              </a:spcAft>
              <a:buFont typeface="Arial" panose="020B0604020202020204" pitchFamily="34" charset="0"/>
              <a:buChar char="•"/>
            </a:pPr>
            <a:r>
              <a:rPr lang="en-US" sz="3200" b="1"/>
              <a:t>Effect on Features: </a:t>
            </a:r>
            <a:r>
              <a:rPr lang="en-US" sz="3200"/>
              <a:t>Leveling and grading within Project Development Area</a:t>
            </a:r>
          </a:p>
          <a:p>
            <a:endParaRPr lang="en-CA" sz="3200"/>
          </a:p>
        </p:txBody>
      </p:sp>
      <p:pic>
        <p:nvPicPr>
          <p:cNvPr id="4" name="Picture 3"/>
          <p:cNvPicPr>
            <a:picLocks noChangeAspect="1"/>
          </p:cNvPicPr>
          <p:nvPr/>
        </p:nvPicPr>
        <p:blipFill>
          <a:blip r:embed="rId3"/>
          <a:stretch>
            <a:fillRect/>
          </a:stretch>
        </p:blipFill>
        <p:spPr>
          <a:xfrm>
            <a:off x="12781193" y="2741648"/>
            <a:ext cx="10179222" cy="1050864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53588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9527661" y="1634834"/>
            <a:ext cx="4954054" cy="8105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2024-5 – Laydown Area</a:t>
            </a:r>
          </a:p>
        </p:txBody>
      </p:sp>
      <p:sp>
        <p:nvSpPr>
          <p:cNvPr id="2" name="TextBox 1"/>
          <p:cNvSpPr txBox="1"/>
          <p:nvPr/>
        </p:nvSpPr>
        <p:spPr>
          <a:xfrm>
            <a:off x="1977081" y="3880022"/>
            <a:ext cx="9251074" cy="3908762"/>
          </a:xfrm>
          <a:prstGeom prst="rect">
            <a:avLst/>
          </a:prstGeom>
          <a:noFill/>
        </p:spPr>
        <p:txBody>
          <a:bodyPr wrap="square" rtlCol="0">
            <a:spAutoFit/>
          </a:bodyPr>
          <a:lstStyle/>
          <a:p>
            <a:pPr>
              <a:spcAft>
                <a:spcPts val="600"/>
              </a:spcAft>
            </a:pPr>
            <a:r>
              <a:rPr lang="en-US" sz="3600" b="1" dirty="0"/>
              <a:t>2024-5: Laydown Area at Mine Site</a:t>
            </a:r>
          </a:p>
          <a:p>
            <a:pPr marL="285750" indent="-285750">
              <a:spcAft>
                <a:spcPts val="600"/>
              </a:spcAft>
              <a:buFont typeface="Arial" panose="020B0604020202020204" pitchFamily="34" charset="0"/>
              <a:buChar char="•"/>
            </a:pPr>
            <a:r>
              <a:rPr lang="en-US" sz="3200" b="1" dirty="0"/>
              <a:t>Area: </a:t>
            </a:r>
            <a:r>
              <a:rPr lang="en-US" sz="3200" dirty="0"/>
              <a:t>190,000 m</a:t>
            </a:r>
            <a:r>
              <a:rPr lang="en-US" sz="3200" baseline="30000" dirty="0"/>
              <a:t>2</a:t>
            </a:r>
            <a:r>
              <a:rPr lang="en-US" sz="3200" dirty="0"/>
              <a:t> </a:t>
            </a:r>
          </a:p>
          <a:p>
            <a:pPr marL="285750" indent="-285750">
              <a:spcAft>
                <a:spcPts val="600"/>
              </a:spcAft>
              <a:buFont typeface="Arial" panose="020B0604020202020204" pitchFamily="34" charset="0"/>
              <a:buChar char="•"/>
            </a:pPr>
            <a:r>
              <a:rPr lang="en-US" sz="3200" b="1" dirty="0"/>
              <a:t>Purpose: </a:t>
            </a:r>
            <a:r>
              <a:rPr lang="en-US" sz="3200" dirty="0"/>
              <a:t>Area for temporary storage of equipment and materials</a:t>
            </a:r>
          </a:p>
          <a:p>
            <a:pPr marL="285750" indent="-285750">
              <a:spcAft>
                <a:spcPts val="600"/>
              </a:spcAft>
              <a:buFont typeface="Arial" panose="020B0604020202020204" pitchFamily="34" charset="0"/>
              <a:buChar char="•"/>
            </a:pPr>
            <a:r>
              <a:rPr lang="en-US" sz="3200" b="1" dirty="0"/>
              <a:t>Effect on Features: </a:t>
            </a:r>
            <a:r>
              <a:rPr lang="en-US" sz="3200" dirty="0"/>
              <a:t>Leveling and grading within Project Development Area</a:t>
            </a:r>
          </a:p>
          <a:p>
            <a:endParaRPr lang="en-CA" sz="3200" dirty="0"/>
          </a:p>
        </p:txBody>
      </p:sp>
      <p:pic>
        <p:nvPicPr>
          <p:cNvPr id="3" name="Picture 2"/>
          <p:cNvPicPr>
            <a:picLocks noChangeAspect="1"/>
          </p:cNvPicPr>
          <p:nvPr/>
        </p:nvPicPr>
        <p:blipFill>
          <a:blip r:embed="rId3"/>
          <a:stretch>
            <a:fillRect/>
          </a:stretch>
        </p:blipFill>
        <p:spPr>
          <a:xfrm>
            <a:off x="12661599" y="3160240"/>
            <a:ext cx="10124260" cy="94668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56165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7892986" y="1634834"/>
            <a:ext cx="8223411" cy="8105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2023-2 – Expansion of KM 106 Stockpile</a:t>
            </a:r>
          </a:p>
        </p:txBody>
      </p:sp>
      <p:sp>
        <p:nvSpPr>
          <p:cNvPr id="2" name="TextBox 1"/>
          <p:cNvSpPr txBox="1"/>
          <p:nvPr/>
        </p:nvSpPr>
        <p:spPr>
          <a:xfrm>
            <a:off x="1977081" y="3880022"/>
            <a:ext cx="9251074" cy="4462760"/>
          </a:xfrm>
          <a:prstGeom prst="rect">
            <a:avLst/>
          </a:prstGeom>
          <a:noFill/>
        </p:spPr>
        <p:txBody>
          <a:bodyPr wrap="square" rtlCol="0">
            <a:spAutoFit/>
          </a:bodyPr>
          <a:lstStyle/>
          <a:p>
            <a:pPr>
              <a:spcAft>
                <a:spcPts val="600"/>
              </a:spcAft>
            </a:pPr>
            <a:r>
              <a:rPr lang="en-US" sz="3600" b="1" dirty="0"/>
              <a:t>2023-2: Expansion of KM 106 Stockpile Pad</a:t>
            </a:r>
          </a:p>
          <a:p>
            <a:pPr marL="285750" indent="-285750">
              <a:spcAft>
                <a:spcPts val="600"/>
              </a:spcAft>
              <a:buFont typeface="Arial" panose="020B0604020202020204" pitchFamily="34" charset="0"/>
              <a:buChar char="•"/>
            </a:pPr>
            <a:r>
              <a:rPr lang="en-US" sz="3200" b="1" dirty="0"/>
              <a:t>Area: </a:t>
            </a:r>
            <a:r>
              <a:rPr lang="en-US" sz="3200" dirty="0"/>
              <a:t>10,500 m</a:t>
            </a:r>
            <a:r>
              <a:rPr lang="en-US" sz="3200" baseline="30000" dirty="0"/>
              <a:t>2</a:t>
            </a:r>
            <a:r>
              <a:rPr lang="en-US" sz="3200" dirty="0"/>
              <a:t> </a:t>
            </a:r>
          </a:p>
          <a:p>
            <a:pPr marL="285750" indent="-285750">
              <a:spcAft>
                <a:spcPts val="600"/>
              </a:spcAft>
              <a:buFont typeface="Arial" panose="020B0604020202020204" pitchFamily="34" charset="0"/>
              <a:buChar char="•"/>
            </a:pPr>
            <a:r>
              <a:rPr lang="en-US" sz="3200" b="1" dirty="0"/>
              <a:t>Purpose: </a:t>
            </a:r>
            <a:r>
              <a:rPr lang="en-US" sz="3200" dirty="0"/>
              <a:t>Increase road width to accommodate water truck loading area</a:t>
            </a:r>
          </a:p>
          <a:p>
            <a:pPr marL="285750" indent="-285750">
              <a:spcAft>
                <a:spcPts val="600"/>
              </a:spcAft>
              <a:buFont typeface="Arial" panose="020B0604020202020204" pitchFamily="34" charset="0"/>
              <a:buChar char="•"/>
            </a:pPr>
            <a:r>
              <a:rPr lang="en-US" sz="3200" b="1" dirty="0"/>
              <a:t>Effect on Features: </a:t>
            </a:r>
            <a:r>
              <a:rPr lang="en-US" sz="3200" dirty="0"/>
              <a:t>Leveling and grading within Project Development Area</a:t>
            </a:r>
          </a:p>
          <a:p>
            <a:endParaRPr lang="en-CA" sz="3200" dirty="0"/>
          </a:p>
        </p:txBody>
      </p:sp>
      <p:pic>
        <p:nvPicPr>
          <p:cNvPr id="3" name="Picture 2"/>
          <p:cNvPicPr>
            <a:picLocks noChangeAspect="1"/>
          </p:cNvPicPr>
          <p:nvPr/>
        </p:nvPicPr>
        <p:blipFill>
          <a:blip r:embed="rId3"/>
          <a:stretch>
            <a:fillRect/>
          </a:stretch>
        </p:blipFill>
        <p:spPr>
          <a:xfrm>
            <a:off x="12467968" y="2958255"/>
            <a:ext cx="10268463" cy="95269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6025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7668564" y="1634834"/>
            <a:ext cx="8672252" cy="8105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2023-3 – Containment Berm and Fuel Tank</a:t>
            </a:r>
          </a:p>
        </p:txBody>
      </p:sp>
      <p:sp>
        <p:nvSpPr>
          <p:cNvPr id="9" name="TextBox 8"/>
          <p:cNvSpPr txBox="1"/>
          <p:nvPr/>
        </p:nvSpPr>
        <p:spPr>
          <a:xfrm>
            <a:off x="1977081" y="3880022"/>
            <a:ext cx="9251074" cy="5447645"/>
          </a:xfrm>
          <a:prstGeom prst="rect">
            <a:avLst/>
          </a:prstGeom>
          <a:noFill/>
        </p:spPr>
        <p:txBody>
          <a:bodyPr wrap="square" rtlCol="0">
            <a:spAutoFit/>
          </a:bodyPr>
          <a:lstStyle/>
          <a:p>
            <a:pPr>
              <a:spcAft>
                <a:spcPts val="600"/>
              </a:spcAft>
            </a:pPr>
            <a:r>
              <a:rPr lang="en-US" sz="3600" b="1"/>
              <a:t>2023-3: Lined Containment Berm and Fuel Tank</a:t>
            </a:r>
          </a:p>
          <a:p>
            <a:pPr marL="285750" indent="-285750">
              <a:spcAft>
                <a:spcPts val="600"/>
              </a:spcAft>
              <a:buFont typeface="Arial" panose="020B0604020202020204" pitchFamily="34" charset="0"/>
              <a:buChar char="•"/>
            </a:pPr>
            <a:r>
              <a:rPr lang="en-US" sz="3200" b="1"/>
              <a:t>Area:</a:t>
            </a:r>
            <a:r>
              <a:rPr lang="en-US" sz="3200"/>
              <a:t> 5,000 m</a:t>
            </a:r>
            <a:r>
              <a:rPr lang="en-US" sz="3200" baseline="30000"/>
              <a:t>2</a:t>
            </a:r>
            <a:r>
              <a:rPr lang="en-US" sz="3200"/>
              <a:t> </a:t>
            </a:r>
          </a:p>
          <a:p>
            <a:pPr marL="285750" indent="-285750">
              <a:spcAft>
                <a:spcPts val="600"/>
              </a:spcAft>
              <a:buFont typeface="Arial" panose="020B0604020202020204" pitchFamily="34" charset="0"/>
              <a:buChar char="•"/>
            </a:pPr>
            <a:r>
              <a:rPr lang="en-US" sz="3200" b="1"/>
              <a:t>Purpose:</a:t>
            </a:r>
            <a:r>
              <a:rPr lang="en-US" sz="3200"/>
              <a:t> Add an additional 15,000 L Jet A Tank and lined containment berm at the </a:t>
            </a:r>
            <a:r>
              <a:rPr lang="en-US" sz="3200" err="1"/>
              <a:t>weatherhaven</a:t>
            </a:r>
            <a:endParaRPr lang="en-US" sz="3200"/>
          </a:p>
          <a:p>
            <a:pPr marL="285750" indent="-285750">
              <a:spcAft>
                <a:spcPts val="600"/>
              </a:spcAft>
              <a:buFont typeface="Arial" panose="020B0604020202020204" pitchFamily="34" charset="0"/>
              <a:buChar char="•"/>
            </a:pPr>
            <a:r>
              <a:rPr lang="en-US" sz="3200" b="1"/>
              <a:t>Effect on Features: </a:t>
            </a:r>
            <a:r>
              <a:rPr lang="en-US" sz="3200"/>
              <a:t>No effect, will occur on developed laydown within Project Development Area</a:t>
            </a:r>
          </a:p>
          <a:p>
            <a:endParaRPr lang="en-CA" sz="3200"/>
          </a:p>
        </p:txBody>
      </p:sp>
      <p:pic>
        <p:nvPicPr>
          <p:cNvPr id="3" name="Picture 2"/>
          <p:cNvPicPr>
            <a:picLocks noChangeAspect="1"/>
          </p:cNvPicPr>
          <p:nvPr/>
        </p:nvPicPr>
        <p:blipFill>
          <a:blip r:embed="rId3"/>
          <a:stretch>
            <a:fillRect/>
          </a:stretch>
        </p:blipFill>
        <p:spPr>
          <a:xfrm>
            <a:off x="13136434" y="3758899"/>
            <a:ext cx="8772096" cy="92996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55658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8750591" y="1634834"/>
            <a:ext cx="6508198" cy="756236"/>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2023-4 – Culverts on Tote Road</a:t>
            </a:r>
          </a:p>
        </p:txBody>
      </p:sp>
      <p:sp>
        <p:nvSpPr>
          <p:cNvPr id="2" name="TextBox 1"/>
          <p:cNvSpPr txBox="1"/>
          <p:nvPr/>
        </p:nvSpPr>
        <p:spPr>
          <a:xfrm>
            <a:off x="1977081" y="3880022"/>
            <a:ext cx="9251074" cy="6447919"/>
          </a:xfrm>
          <a:prstGeom prst="rect">
            <a:avLst/>
          </a:prstGeom>
          <a:noFill/>
        </p:spPr>
        <p:txBody>
          <a:bodyPr wrap="square" rtlCol="0">
            <a:spAutoFit/>
          </a:bodyPr>
          <a:lstStyle/>
          <a:p>
            <a:pPr>
              <a:spcAft>
                <a:spcPts val="600"/>
              </a:spcAft>
            </a:pPr>
            <a:r>
              <a:rPr lang="en-US" sz="3600" b="1" dirty="0"/>
              <a:t>2023-4: Culverts on Tote Road</a:t>
            </a:r>
          </a:p>
          <a:p>
            <a:pPr marL="285750" indent="-285750">
              <a:spcAft>
                <a:spcPts val="600"/>
              </a:spcAft>
              <a:buFont typeface="Arial" panose="020B0604020202020204" pitchFamily="34" charset="0"/>
              <a:buChar char="•"/>
            </a:pPr>
            <a:r>
              <a:rPr lang="en-US" sz="3200" b="1" dirty="0"/>
              <a:t>Count: 52 culverts being replaced with 32 culverts</a:t>
            </a:r>
          </a:p>
          <a:p>
            <a:pPr marL="285750" indent="-285750">
              <a:spcAft>
                <a:spcPts val="600"/>
              </a:spcAft>
              <a:buFont typeface="Arial" panose="020B0604020202020204" pitchFamily="34" charset="0"/>
              <a:buChar char="•"/>
            </a:pPr>
            <a:r>
              <a:rPr lang="en-US" sz="3200" b="1" dirty="0"/>
              <a:t>Length: 1226 m in total replaced culverts, generally between 30 and 40 m in length</a:t>
            </a:r>
          </a:p>
          <a:p>
            <a:pPr marL="285750" indent="-285750">
              <a:spcAft>
                <a:spcPts val="600"/>
              </a:spcAft>
              <a:buFont typeface="Arial" panose="020B0604020202020204" pitchFamily="34" charset="0"/>
              <a:buChar char="•"/>
            </a:pPr>
            <a:r>
              <a:rPr lang="en-US" sz="3200" b="1" dirty="0"/>
              <a:t>Purpose:</a:t>
            </a:r>
            <a:r>
              <a:rPr lang="en-US" sz="3200" dirty="0"/>
              <a:t> Replacement of culverts at fish-bearing streams along the Milne Inlet Tote Road to designs exceeding those in the 2013 ERP design.</a:t>
            </a:r>
          </a:p>
          <a:p>
            <a:pPr marL="285750" indent="-285750">
              <a:spcAft>
                <a:spcPts val="600"/>
              </a:spcAft>
              <a:buFont typeface="Arial" panose="020B0604020202020204" pitchFamily="34" charset="0"/>
              <a:buChar char="•"/>
            </a:pPr>
            <a:r>
              <a:rPr lang="en-US" sz="3200" b="1" dirty="0"/>
              <a:t>Effect on Features: </a:t>
            </a:r>
            <a:r>
              <a:rPr lang="en-US" sz="3200" dirty="0"/>
              <a:t>Leveling and grading within Project Development Area</a:t>
            </a:r>
          </a:p>
          <a:p>
            <a:endParaRPr lang="en-CA" sz="3200" dirty="0"/>
          </a:p>
        </p:txBody>
      </p:sp>
      <p:pic>
        <p:nvPicPr>
          <p:cNvPr id="3" name="Picture 2"/>
          <p:cNvPicPr>
            <a:picLocks noChangeAspect="1"/>
          </p:cNvPicPr>
          <p:nvPr/>
        </p:nvPicPr>
        <p:blipFill>
          <a:blip r:embed="rId3"/>
          <a:stretch>
            <a:fillRect/>
          </a:stretch>
        </p:blipFill>
        <p:spPr>
          <a:xfrm>
            <a:off x="12942936" y="2747576"/>
            <a:ext cx="9820312" cy="105482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63315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A99E6-ACCE-A092-12C7-A2752CF19AE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E31F27-3F54-34C7-7B9E-E93089185716}"/>
              </a:ext>
            </a:extLst>
          </p:cNvPr>
          <p:cNvSpPr txBox="1"/>
          <p:nvPr/>
        </p:nvSpPr>
        <p:spPr>
          <a:xfrm>
            <a:off x="1636221" y="483017"/>
            <a:ext cx="20695757" cy="1323421"/>
          </a:xfrm>
          <a:prstGeom prst="rect">
            <a:avLst/>
          </a:prstGeom>
          <a:noFill/>
        </p:spPr>
        <p:txBody>
          <a:bodyPr wrap="none" lIns="91422" tIns="45711" rIns="91422" bIns="45711" rtlCol="0">
            <a:spAutoFit/>
          </a:bodyPr>
          <a:lstStyle/>
          <a:p>
            <a:pPr algn="ctr"/>
            <a:r>
              <a:rPr lang="en-US" sz="8000" b="1" dirty="0">
                <a:latin typeface="Arial" panose="020B0604020202020204" pitchFamily="34" charset="0"/>
                <a:ea typeface="Lato" charset="0"/>
                <a:cs typeface="Arial" panose="020B0604020202020204" pitchFamily="34" charset="0"/>
              </a:rPr>
              <a:t>1. 2024 Work Plan Overview - Modification</a:t>
            </a:r>
            <a:endParaRPr lang="id-ID" sz="8000" b="1" dirty="0">
              <a:latin typeface="Arial" panose="020B0604020202020204" pitchFamily="34" charset="0"/>
              <a:ea typeface="Lato" charset="0"/>
              <a:cs typeface="Arial" panose="020B0604020202020204" pitchFamily="34" charset="0"/>
            </a:endParaRPr>
          </a:p>
        </p:txBody>
      </p:sp>
      <p:sp>
        <p:nvSpPr>
          <p:cNvPr id="7" name="Rectangle 6">
            <a:extLst>
              <a:ext uri="{FF2B5EF4-FFF2-40B4-BE49-F238E27FC236}">
                <a16:creationId xmlns:a16="http://schemas.microsoft.com/office/drawing/2014/main" id="{107E5E5B-0FCD-A9C5-8A73-A16ADE1DE231}"/>
              </a:ext>
            </a:extLst>
          </p:cNvPr>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a:extLst>
              <a:ext uri="{FF2B5EF4-FFF2-40B4-BE49-F238E27FC236}">
                <a16:creationId xmlns:a16="http://schemas.microsoft.com/office/drawing/2014/main" id="{CE27FC18-816D-7427-3A96-153F244E1763}"/>
              </a:ext>
            </a:extLst>
          </p:cNvPr>
          <p:cNvSpPr txBox="1">
            <a:spLocks/>
          </p:cNvSpPr>
          <p:nvPr/>
        </p:nvSpPr>
        <p:spPr>
          <a:xfrm>
            <a:off x="8617161" y="1634834"/>
            <a:ext cx="6775065" cy="756236"/>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dirty="0">
                <a:solidFill>
                  <a:schemeClr val="accent1"/>
                </a:solidFill>
                <a:latin typeface="Arial" panose="020B0604020202020204" pitchFamily="34" charset="0"/>
                <a:cs typeface="Arial" panose="020B0604020202020204" pitchFamily="34" charset="0"/>
              </a:rPr>
              <a:t>2020-10 – Warehouse Expansion</a:t>
            </a:r>
          </a:p>
        </p:txBody>
      </p:sp>
      <p:sp>
        <p:nvSpPr>
          <p:cNvPr id="2" name="TextBox 1">
            <a:extLst>
              <a:ext uri="{FF2B5EF4-FFF2-40B4-BE49-F238E27FC236}">
                <a16:creationId xmlns:a16="http://schemas.microsoft.com/office/drawing/2014/main" id="{B612AF8D-D60A-47C4-22C4-506DD2D87410}"/>
              </a:ext>
            </a:extLst>
          </p:cNvPr>
          <p:cNvSpPr txBox="1"/>
          <p:nvPr/>
        </p:nvSpPr>
        <p:spPr>
          <a:xfrm>
            <a:off x="1842702" y="2958255"/>
            <a:ext cx="11177559" cy="10048905"/>
          </a:xfrm>
          <a:prstGeom prst="rect">
            <a:avLst/>
          </a:prstGeom>
          <a:noFill/>
        </p:spPr>
        <p:txBody>
          <a:bodyPr wrap="square" rtlCol="0">
            <a:spAutoFit/>
          </a:bodyPr>
          <a:lstStyle/>
          <a:p>
            <a:pPr>
              <a:spcAft>
                <a:spcPts val="600"/>
              </a:spcAft>
            </a:pPr>
            <a:r>
              <a:rPr lang="en-US" sz="3600" b="1" dirty="0">
                <a:solidFill>
                  <a:schemeClr val="accent1"/>
                </a:solidFill>
              </a:rPr>
              <a:t>Note: </a:t>
            </a:r>
            <a:r>
              <a:rPr lang="en-US" sz="3600" dirty="0">
                <a:solidFill>
                  <a:schemeClr val="accent1"/>
                </a:solidFill>
              </a:rPr>
              <a:t>Update since 2024 Work Plan submission</a:t>
            </a:r>
          </a:p>
          <a:p>
            <a:pPr marL="571500" indent="-571500">
              <a:spcAft>
                <a:spcPts val="600"/>
              </a:spcAft>
              <a:buFont typeface="Arial" panose="020B0604020202020204" pitchFamily="34" charset="0"/>
              <a:buChar char="•"/>
            </a:pPr>
            <a:r>
              <a:rPr lang="en-US" sz="3200" dirty="0">
                <a:solidFill>
                  <a:schemeClr val="accent1"/>
                </a:solidFill>
              </a:rPr>
              <a:t>Item 2020-10 was flagged as being removed in 2024</a:t>
            </a:r>
          </a:p>
          <a:p>
            <a:pPr marL="571500" indent="-571500">
              <a:spcAft>
                <a:spcPts val="600"/>
              </a:spcAft>
              <a:buFont typeface="Arial" panose="020B0604020202020204" pitchFamily="34" charset="0"/>
              <a:buChar char="•"/>
            </a:pPr>
            <a:r>
              <a:rPr lang="en-US" sz="3200" dirty="0">
                <a:solidFill>
                  <a:schemeClr val="accent1"/>
                </a:solidFill>
              </a:rPr>
              <a:t>Site operations have assessed this is required</a:t>
            </a:r>
          </a:p>
          <a:p>
            <a:pPr marL="571500" indent="-571500">
              <a:spcAft>
                <a:spcPts val="600"/>
              </a:spcAft>
              <a:buFont typeface="Arial" panose="020B0604020202020204" pitchFamily="34" charset="0"/>
              <a:buChar char="•"/>
            </a:pPr>
            <a:r>
              <a:rPr lang="en-US" sz="3200" dirty="0">
                <a:solidFill>
                  <a:schemeClr val="accent1"/>
                </a:solidFill>
              </a:rPr>
              <a:t>It is currently accounted for in the global security estimate</a:t>
            </a:r>
          </a:p>
          <a:p>
            <a:pPr marL="571500" indent="-571500">
              <a:spcAft>
                <a:spcPts val="600"/>
              </a:spcAft>
              <a:buFont typeface="Arial" panose="020B0604020202020204" pitchFamily="34" charset="0"/>
              <a:buChar char="•"/>
            </a:pPr>
            <a:r>
              <a:rPr lang="en-US" sz="3200" dirty="0">
                <a:solidFill>
                  <a:schemeClr val="accent1"/>
                </a:solidFill>
              </a:rPr>
              <a:t>Following amount to be kept in the 2024 Work Plan estimate: $5,333</a:t>
            </a:r>
          </a:p>
          <a:p>
            <a:pPr>
              <a:spcAft>
                <a:spcPts val="600"/>
              </a:spcAft>
            </a:pPr>
            <a:endParaRPr lang="en-US" sz="3600" dirty="0">
              <a:solidFill>
                <a:schemeClr val="accent1"/>
              </a:solidFill>
            </a:endParaRPr>
          </a:p>
          <a:p>
            <a:pPr>
              <a:spcAft>
                <a:spcPts val="600"/>
              </a:spcAft>
            </a:pPr>
            <a:r>
              <a:rPr lang="en-US" sz="4000" b="1" dirty="0"/>
              <a:t>2020-10 – Warehouse Expansion at the Mine Site</a:t>
            </a:r>
          </a:p>
          <a:p>
            <a:pPr marL="285750" indent="-285750">
              <a:spcAft>
                <a:spcPts val="600"/>
              </a:spcAft>
              <a:buFont typeface="Arial" panose="020B0604020202020204" pitchFamily="34" charset="0"/>
              <a:buChar char="•"/>
            </a:pPr>
            <a:r>
              <a:rPr lang="en-US" sz="3600" b="1" dirty="0"/>
              <a:t>Area: </a:t>
            </a:r>
            <a:r>
              <a:rPr lang="en-US" sz="3600" dirty="0"/>
              <a:t>3,200 m</a:t>
            </a:r>
            <a:r>
              <a:rPr lang="en-US" sz="3600" baseline="30000" dirty="0"/>
              <a:t>2</a:t>
            </a:r>
            <a:r>
              <a:rPr lang="en-US" sz="3600" dirty="0"/>
              <a:t> </a:t>
            </a:r>
          </a:p>
          <a:p>
            <a:pPr marL="285750" indent="-285750">
              <a:spcAft>
                <a:spcPts val="600"/>
              </a:spcAft>
              <a:buFont typeface="Arial" panose="020B0604020202020204" pitchFamily="34" charset="0"/>
              <a:buChar char="•"/>
            </a:pPr>
            <a:r>
              <a:rPr lang="en-US" sz="3600" b="1" dirty="0"/>
              <a:t>Purpose: </a:t>
            </a:r>
            <a:r>
              <a:rPr lang="en-US" sz="3600" dirty="0"/>
              <a:t>Expansion of the warehouse laydown area for additional storage of </a:t>
            </a:r>
            <a:r>
              <a:rPr lang="en-US" sz="3600" dirty="0" err="1"/>
              <a:t>seacans</a:t>
            </a:r>
            <a:r>
              <a:rPr lang="en-US" sz="3600" dirty="0"/>
              <a:t> and equipment</a:t>
            </a:r>
          </a:p>
          <a:p>
            <a:pPr marL="285750" indent="-285750">
              <a:spcAft>
                <a:spcPts val="600"/>
              </a:spcAft>
              <a:buFont typeface="Arial" panose="020B0604020202020204" pitchFamily="34" charset="0"/>
              <a:buChar char="•"/>
            </a:pPr>
            <a:r>
              <a:rPr lang="en-US" sz="3600" b="1" dirty="0"/>
              <a:t>Effect on Features: </a:t>
            </a:r>
            <a:r>
              <a:rPr lang="en-US" sz="3600" dirty="0"/>
              <a:t>Leveling and grading within Project Development Area</a:t>
            </a:r>
          </a:p>
          <a:p>
            <a:pPr>
              <a:spcAft>
                <a:spcPts val="600"/>
              </a:spcAft>
            </a:pPr>
            <a:endParaRPr lang="en-US" sz="3200" dirty="0"/>
          </a:p>
          <a:p>
            <a:endParaRPr lang="en-CA" sz="3200" dirty="0"/>
          </a:p>
        </p:txBody>
      </p:sp>
      <p:pic>
        <p:nvPicPr>
          <p:cNvPr id="3" name="Picture 2"/>
          <p:cNvPicPr>
            <a:picLocks noChangeAspect="1"/>
          </p:cNvPicPr>
          <p:nvPr/>
        </p:nvPicPr>
        <p:blipFill>
          <a:blip r:embed="rId3"/>
          <a:stretch>
            <a:fillRect/>
          </a:stretch>
        </p:blipFill>
        <p:spPr>
          <a:xfrm>
            <a:off x="13418288" y="3542887"/>
            <a:ext cx="10114215" cy="703000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582332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9873503" y="1634834"/>
            <a:ext cx="4262390" cy="756236"/>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2023 Reconciliation</a:t>
            </a:r>
          </a:p>
        </p:txBody>
      </p:sp>
      <p:sp>
        <p:nvSpPr>
          <p:cNvPr id="2" name="TextBox 1"/>
          <p:cNvSpPr txBox="1"/>
          <p:nvPr/>
        </p:nvSpPr>
        <p:spPr>
          <a:xfrm>
            <a:off x="2120820" y="2958255"/>
            <a:ext cx="18214670" cy="10710624"/>
          </a:xfrm>
          <a:prstGeom prst="rect">
            <a:avLst/>
          </a:prstGeom>
          <a:noFill/>
        </p:spPr>
        <p:txBody>
          <a:bodyPr wrap="square" rtlCol="0">
            <a:spAutoFit/>
          </a:bodyPr>
          <a:lstStyle/>
          <a:p>
            <a:pPr>
              <a:spcAft>
                <a:spcPts val="600"/>
              </a:spcAft>
            </a:pPr>
            <a:r>
              <a:rPr lang="en-US" sz="3600" b="1" dirty="0"/>
              <a:t>August 15, 2023: </a:t>
            </a:r>
            <a:r>
              <a:rPr lang="en-US" sz="3600" dirty="0"/>
              <a:t>Letter to NWB regarding finalization of 2023 Work Plan Review Process</a:t>
            </a:r>
          </a:p>
          <a:p>
            <a:pPr marL="457200" indent="-457200">
              <a:spcAft>
                <a:spcPts val="600"/>
              </a:spcAft>
              <a:buFont typeface="Arial" panose="020B0604020202020204" pitchFamily="34" charset="0"/>
              <a:buChar char="•"/>
            </a:pPr>
            <a:r>
              <a:rPr lang="en-US" sz="3200" b="1" dirty="0"/>
              <a:t>Deferred Work:</a:t>
            </a:r>
            <a:r>
              <a:rPr lang="en-US" sz="3200" dirty="0"/>
              <a:t> </a:t>
            </a:r>
          </a:p>
          <a:p>
            <a:pPr marL="914400" lvl="1" indent="-457200">
              <a:spcAft>
                <a:spcPts val="600"/>
              </a:spcAft>
              <a:buFont typeface="Courier New" panose="02070309020205020404" pitchFamily="49" charset="0"/>
              <a:buChar char="o"/>
            </a:pPr>
            <a:r>
              <a:rPr lang="en-US" sz="3200" dirty="0"/>
              <a:t>Identified 36 items from previous years that were either deferred to a later date or no longer required </a:t>
            </a:r>
          </a:p>
          <a:p>
            <a:pPr marL="914400" lvl="1" indent="-457200">
              <a:spcAft>
                <a:spcPts val="600"/>
              </a:spcAft>
              <a:buFont typeface="Courier New" panose="02070309020205020404" pitchFamily="49" charset="0"/>
              <a:buChar char="o"/>
            </a:pPr>
            <a:r>
              <a:rPr lang="en-US" sz="3200" dirty="0"/>
              <a:t>Total of </a:t>
            </a:r>
            <a:r>
              <a:rPr lang="en-US" sz="3200" b="1" dirty="0"/>
              <a:t>$5,031,873 </a:t>
            </a:r>
            <a:r>
              <a:rPr lang="en-US" sz="3200" dirty="0"/>
              <a:t>(direct and indirect costs)</a:t>
            </a:r>
          </a:p>
          <a:p>
            <a:pPr marL="457200" indent="-457200">
              <a:spcAft>
                <a:spcPts val="600"/>
              </a:spcAft>
              <a:buFont typeface="Arial" panose="020B0604020202020204" pitchFamily="34" charset="0"/>
              <a:buChar char="•"/>
            </a:pPr>
            <a:r>
              <a:rPr lang="en-US" sz="3200" b="1" dirty="0"/>
              <a:t>2023 Scope of Work: </a:t>
            </a:r>
          </a:p>
          <a:p>
            <a:pPr marL="914400" lvl="1" indent="-457200">
              <a:spcAft>
                <a:spcPts val="600"/>
              </a:spcAft>
              <a:buFont typeface="Courier New" panose="02070309020205020404" pitchFamily="49" charset="0"/>
              <a:buChar char="o"/>
            </a:pPr>
            <a:r>
              <a:rPr lang="en-US" sz="3200" dirty="0"/>
              <a:t>Identified 4 new scopes of work items to be completed in 2023, and equipment received on site</a:t>
            </a:r>
          </a:p>
          <a:p>
            <a:pPr marL="914400" lvl="1" indent="-457200">
              <a:spcAft>
                <a:spcPts val="600"/>
              </a:spcAft>
              <a:buFont typeface="Courier New" panose="02070309020205020404" pitchFamily="49" charset="0"/>
              <a:buChar char="o"/>
            </a:pPr>
            <a:r>
              <a:rPr lang="en-US" sz="3200" dirty="0"/>
              <a:t>Total of </a:t>
            </a:r>
            <a:r>
              <a:rPr lang="en-US" sz="3200" b="1" dirty="0"/>
              <a:t>$212,219 </a:t>
            </a:r>
            <a:r>
              <a:rPr lang="en-US" sz="3200" dirty="0"/>
              <a:t>(direct and indirect costs)</a:t>
            </a:r>
          </a:p>
          <a:p>
            <a:pPr marL="457200" indent="-457200">
              <a:spcAft>
                <a:spcPts val="600"/>
              </a:spcAft>
              <a:buFont typeface="Arial" panose="020B0604020202020204" pitchFamily="34" charset="0"/>
              <a:buChar char="•"/>
            </a:pPr>
            <a:endParaRPr lang="en-US" sz="3200" dirty="0"/>
          </a:p>
          <a:p>
            <a:pPr>
              <a:spcAft>
                <a:spcPts val="600"/>
              </a:spcAft>
            </a:pPr>
            <a:r>
              <a:rPr lang="en-US" sz="3600" b="1" dirty="0"/>
              <a:t>2024 Work Plan: </a:t>
            </a:r>
            <a:r>
              <a:rPr lang="en-US" sz="3600" dirty="0"/>
              <a:t>Integrates a reconciliation of the 2023 items</a:t>
            </a:r>
          </a:p>
          <a:p>
            <a:pPr marL="571500" indent="-571500">
              <a:spcAft>
                <a:spcPts val="600"/>
              </a:spcAft>
              <a:buFont typeface="Arial" panose="020B0604020202020204" pitchFamily="34" charset="0"/>
              <a:buChar char="•"/>
            </a:pPr>
            <a:r>
              <a:rPr lang="en-US" sz="3200" b="1" dirty="0"/>
              <a:t>Deferred Work</a:t>
            </a:r>
            <a:r>
              <a:rPr lang="en-US" sz="3200" dirty="0"/>
              <a:t>: </a:t>
            </a:r>
          </a:p>
          <a:p>
            <a:pPr marL="1028700" lvl="1" indent="-571500">
              <a:spcAft>
                <a:spcPts val="600"/>
              </a:spcAft>
              <a:buFont typeface="Courier New" panose="02070309020205020404" pitchFamily="49" charset="0"/>
              <a:buChar char="o"/>
            </a:pPr>
            <a:r>
              <a:rPr lang="en-US" sz="3200" dirty="0"/>
              <a:t>26 </a:t>
            </a:r>
            <a:r>
              <a:rPr lang="en-US" sz="3200" strike="sngStrike" dirty="0">
                <a:solidFill>
                  <a:srgbClr val="FF0000"/>
                </a:solidFill>
              </a:rPr>
              <a:t>27</a:t>
            </a:r>
            <a:r>
              <a:rPr lang="en-US" sz="3200" dirty="0"/>
              <a:t> items identified on August 15, 2023 have been removed from the 2024 Work Plan</a:t>
            </a:r>
          </a:p>
          <a:p>
            <a:pPr marL="1028700" lvl="1" indent="-571500">
              <a:spcAft>
                <a:spcPts val="600"/>
              </a:spcAft>
              <a:buFont typeface="Courier New" panose="02070309020205020404" pitchFamily="49" charset="0"/>
              <a:buChar char="o"/>
            </a:pPr>
            <a:r>
              <a:rPr lang="en-US" sz="3200" dirty="0"/>
              <a:t>10 </a:t>
            </a:r>
            <a:r>
              <a:rPr lang="en-US" sz="3200" strike="sngStrike" dirty="0">
                <a:solidFill>
                  <a:srgbClr val="FF0000"/>
                </a:solidFill>
              </a:rPr>
              <a:t>9</a:t>
            </a:r>
            <a:r>
              <a:rPr lang="en-US" sz="3200" dirty="0"/>
              <a:t> items identified on August 15, 2023 have been kept in the 2024 Work Plan (as noted in the previous slide, 1 item has been added back)</a:t>
            </a:r>
          </a:p>
          <a:p>
            <a:pPr marL="571500" indent="-571500">
              <a:spcAft>
                <a:spcPts val="600"/>
              </a:spcAft>
              <a:buFont typeface="Arial" panose="020B0604020202020204" pitchFamily="34" charset="0"/>
              <a:buChar char="•"/>
            </a:pPr>
            <a:r>
              <a:rPr lang="en-US" sz="3200" b="1" dirty="0"/>
              <a:t>2023 Scope of Work:</a:t>
            </a:r>
          </a:p>
          <a:p>
            <a:pPr marL="1028700" lvl="1" indent="-571500">
              <a:spcAft>
                <a:spcPts val="600"/>
              </a:spcAft>
              <a:buFont typeface="Courier New" panose="02070309020205020404" pitchFamily="49" charset="0"/>
              <a:buChar char="o"/>
            </a:pPr>
            <a:r>
              <a:rPr lang="en-US" sz="3200" b="1" dirty="0"/>
              <a:t>2023-1 </a:t>
            </a:r>
            <a:r>
              <a:rPr lang="en-US" sz="3200" dirty="0"/>
              <a:t>(KM 105 treatment plant and sedimentation pond): Integrated in the global estimate as work completed in 2023</a:t>
            </a:r>
          </a:p>
          <a:p>
            <a:pPr marL="1028700" lvl="1" indent="-571500">
              <a:spcAft>
                <a:spcPts val="600"/>
              </a:spcAft>
              <a:buFont typeface="Courier New" panose="02070309020205020404" pitchFamily="49" charset="0"/>
              <a:buChar char="o"/>
            </a:pPr>
            <a:r>
              <a:rPr lang="en-US" sz="3200" dirty="0"/>
              <a:t>3 items carried over in 2024 Work Plan  (2023-2, 2023-3 and 2023-4)</a:t>
            </a:r>
          </a:p>
        </p:txBody>
      </p:sp>
    </p:spTree>
    <p:extLst>
      <p:ext uri="{BB962C8B-B14F-4D97-AF65-F5344CB8AC3E}">
        <p14:creationId xmlns:p14="http://schemas.microsoft.com/office/powerpoint/2010/main" val="2931023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p:cNvSpPr>
          <p:nvPr/>
        </p:nvSpPr>
        <p:spPr bwMode="auto">
          <a:xfrm>
            <a:off x="5624066" y="2970003"/>
            <a:ext cx="13424189" cy="961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500"/>
              </a:lnSpc>
            </a:pPr>
            <a:r>
              <a:rPr lang="en-US" sz="6600" b="1" spc="500">
                <a:solidFill>
                  <a:schemeClr val="bg1"/>
                </a:solidFill>
                <a:latin typeface="Arial" panose="020B0604020202020204" pitchFamily="34" charset="0"/>
                <a:ea typeface="Lato Black" charset="0"/>
                <a:cs typeface="Arial" panose="020B0604020202020204" pitchFamily="34" charset="0"/>
                <a:sym typeface="Bebas Neue" charset="0"/>
              </a:rPr>
              <a:t>2024 Annual Security Review</a:t>
            </a:r>
          </a:p>
        </p:txBody>
      </p:sp>
    </p:spTree>
    <p:extLst>
      <p:ext uri="{BB962C8B-B14F-4D97-AF65-F5344CB8AC3E}">
        <p14:creationId xmlns:p14="http://schemas.microsoft.com/office/powerpoint/2010/main" val="299680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5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44781" y="336058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a:solidFill>
                <a:schemeClr val="accent2"/>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13672949" y="2513983"/>
            <a:ext cx="6699340" cy="89037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000" b="1">
                <a:solidFill>
                  <a:schemeClr val="accent1"/>
                </a:solidFill>
                <a:latin typeface="Arial" panose="020B0604020202020204" pitchFamily="34" charset="0"/>
                <a:cs typeface="Arial" panose="020B0604020202020204" pitchFamily="34" charset="0"/>
              </a:rPr>
              <a:t>Total Security Calculation</a:t>
            </a:r>
            <a:endParaRPr lang="iu-Cans-CA" sz="4000" b="1">
              <a:solidFill>
                <a:schemeClr val="accent1"/>
              </a:solidFill>
              <a:latin typeface="Arial" panose="020B0604020202020204" pitchFamily="34" charset="0"/>
              <a:cs typeface="Arial" panose="020B0604020202020204" pitchFamily="34" charset="0"/>
            </a:endParaRPr>
          </a:p>
        </p:txBody>
      </p:sp>
      <p:sp>
        <p:nvSpPr>
          <p:cNvPr id="8" name="Content Placeholder 10"/>
          <p:cNvSpPr txBox="1">
            <a:spLocks/>
          </p:cNvSpPr>
          <p:nvPr/>
        </p:nvSpPr>
        <p:spPr>
          <a:xfrm>
            <a:off x="1180711" y="4297623"/>
            <a:ext cx="22676815" cy="7444104"/>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iu-Cans-CA" sz="3600">
              <a:latin typeface="+mn-lt"/>
            </a:endParaRPr>
          </a:p>
        </p:txBody>
      </p:sp>
      <p:sp>
        <p:nvSpPr>
          <p:cNvPr id="7" name="Text Placeholder 6">
            <a:extLst>
              <a:ext uri="{FF2B5EF4-FFF2-40B4-BE49-F238E27FC236}">
                <a16:creationId xmlns:a16="http://schemas.microsoft.com/office/drawing/2014/main" id="{2FC0E85C-A122-047B-5F0E-99DF927C97AE}"/>
              </a:ext>
            </a:extLst>
          </p:cNvPr>
          <p:cNvSpPr>
            <a:spLocks noGrp="1"/>
          </p:cNvSpPr>
          <p:nvPr>
            <p:ph type="body" sz="half" idx="2"/>
          </p:nvPr>
        </p:nvSpPr>
        <p:spPr>
          <a:xfrm>
            <a:off x="1679140" y="4114800"/>
            <a:ext cx="8841885" cy="8875033"/>
          </a:xfrm>
        </p:spPr>
        <p:txBody>
          <a:bodyPr vert="horz" lIns="91440" tIns="45720" rIns="91440" bIns="45720" rtlCol="0" anchor="t">
            <a:normAutofit/>
          </a:bodyPr>
          <a:lstStyle/>
          <a:p>
            <a:pPr marL="457200" indent="-457200">
              <a:buFont typeface="Arial" panose="020B0604020202020204" pitchFamily="34" charset="0"/>
              <a:buChar char="•"/>
            </a:pPr>
            <a:r>
              <a:rPr lang="en-US" sz="3600" dirty="0">
                <a:cs typeface="Arial"/>
              </a:rPr>
              <a:t>Baffinland developed a new security model in 2024</a:t>
            </a:r>
            <a:endParaRPr lang="en-CA" sz="3600" dirty="0"/>
          </a:p>
          <a:p>
            <a:pPr marL="457200" indent="-457200">
              <a:buFont typeface="Arial" panose="020B0604020202020204" pitchFamily="34" charset="0"/>
              <a:buChar char="•"/>
            </a:pPr>
            <a:r>
              <a:rPr lang="en-US" sz="3600" b="1" dirty="0">
                <a:latin typeface="Arial"/>
                <a:cs typeface="Arial"/>
              </a:rPr>
              <a:t>Objective</a:t>
            </a:r>
            <a:r>
              <a:rPr lang="en-US" sz="3600" dirty="0">
                <a:latin typeface="Arial"/>
                <a:cs typeface="Arial"/>
              </a:rPr>
              <a:t>: to allow regulators and stakeholders to review the new model approach and methodology in advance of the model being applied to the entire site next year.</a:t>
            </a:r>
          </a:p>
          <a:p>
            <a:pPr marL="457200" indent="-457200">
              <a:buFont typeface="Arial" panose="020B0604020202020204" pitchFamily="34" charset="0"/>
              <a:buChar char="•"/>
            </a:pPr>
            <a:r>
              <a:rPr lang="en-US" sz="3600" b="1" dirty="0">
                <a:latin typeface="Arial"/>
                <a:cs typeface="Arial"/>
              </a:rPr>
              <a:t>Result</a:t>
            </a:r>
            <a:r>
              <a:rPr lang="en-US" sz="3600" dirty="0">
                <a:latin typeface="Arial"/>
                <a:cs typeface="Arial"/>
              </a:rPr>
              <a:t>: the total proposed security for the site is the already agreed security from 2022 using the old model, added to the 2024 ASR value calculated using the new model.</a:t>
            </a:r>
          </a:p>
        </p:txBody>
      </p:sp>
      <p:sp>
        <p:nvSpPr>
          <p:cNvPr id="9" name="Subtitle 2">
            <a:extLst>
              <a:ext uri="{FF2B5EF4-FFF2-40B4-BE49-F238E27FC236}">
                <a16:creationId xmlns:a16="http://schemas.microsoft.com/office/drawing/2014/main" id="{BFAC05EE-07EB-42C3-FAAC-E20042A8FF5A}"/>
              </a:ext>
            </a:extLst>
          </p:cNvPr>
          <p:cNvSpPr txBox="1">
            <a:spLocks/>
          </p:cNvSpPr>
          <p:nvPr/>
        </p:nvSpPr>
        <p:spPr>
          <a:xfrm>
            <a:off x="2759103" y="2509728"/>
            <a:ext cx="5283503" cy="89037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000" b="1">
                <a:solidFill>
                  <a:schemeClr val="accent1"/>
                </a:solidFill>
                <a:latin typeface="Arial" panose="020B0604020202020204" pitchFamily="34" charset="0"/>
                <a:cs typeface="Arial" panose="020B0604020202020204" pitchFamily="34" charset="0"/>
              </a:rPr>
              <a:t>Model Development</a:t>
            </a:r>
            <a:endParaRPr lang="iu-Cans-CA" sz="4000" b="1">
              <a:solidFill>
                <a:schemeClr val="accent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02EB6A5-152F-527A-C840-51D1C9193CA3}"/>
              </a:ext>
            </a:extLst>
          </p:cNvPr>
          <p:cNvSpPr/>
          <p:nvPr/>
        </p:nvSpPr>
        <p:spPr>
          <a:xfrm>
            <a:off x="4624329" y="3292921"/>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a:solidFill>
                <a:schemeClr val="accent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23528A6-842F-DBF7-0B53-A5DA00492BE4}"/>
              </a:ext>
            </a:extLst>
          </p:cNvPr>
          <p:cNvSpPr>
            <a:spLocks noGrp="1"/>
          </p:cNvSpPr>
          <p:nvPr>
            <p:ph type="title"/>
          </p:nvPr>
        </p:nvSpPr>
        <p:spPr>
          <a:xfrm>
            <a:off x="1679139" y="914400"/>
            <a:ext cx="21025723" cy="914400"/>
          </a:xfrm>
        </p:spPr>
        <p:txBody>
          <a:bodyPr>
            <a:normAutofit fontScale="90000"/>
          </a:bodyPr>
          <a:lstStyle/>
          <a:p>
            <a:r>
              <a:rPr lang="en-US" sz="6350" b="1">
                <a:latin typeface="Arial"/>
                <a:cs typeface="Arial"/>
              </a:rPr>
              <a:t>2024 Annual Security Approach</a:t>
            </a:r>
          </a:p>
        </p:txBody>
      </p:sp>
      <p:graphicFrame>
        <p:nvGraphicFramePr>
          <p:cNvPr id="3" name="Diagram 2">
            <a:extLst>
              <a:ext uri="{FF2B5EF4-FFF2-40B4-BE49-F238E27FC236}">
                <a16:creationId xmlns:a16="http://schemas.microsoft.com/office/drawing/2014/main" id="{17950F9F-62D4-8763-0977-3486E07CE72B}"/>
              </a:ext>
            </a:extLst>
          </p:cNvPr>
          <p:cNvGraphicFramePr/>
          <p:nvPr>
            <p:extLst>
              <p:ext uri="{D42A27DB-BD31-4B8C-83A1-F6EECF244321}">
                <p14:modId xmlns:p14="http://schemas.microsoft.com/office/powerpoint/2010/main" val="3474161328"/>
              </p:ext>
            </p:extLst>
          </p:nvPr>
        </p:nvGraphicFramePr>
        <p:xfrm>
          <a:off x="10492167" y="4300296"/>
          <a:ext cx="13693495" cy="5496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497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189017" y="6252346"/>
            <a:ext cx="7513280" cy="89037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000" b="1" dirty="0">
                <a:solidFill>
                  <a:schemeClr val="accent1"/>
                </a:solidFill>
                <a:latin typeface="Arial" panose="020B0604020202020204" pitchFamily="34" charset="0"/>
                <a:cs typeface="Arial" panose="020B0604020202020204" pitchFamily="34" charset="0"/>
              </a:rPr>
              <a:t>Initial 2024 Security Estimate</a:t>
            </a:r>
            <a:endParaRPr lang="iu-Cans-CA" sz="4000" b="1" dirty="0">
              <a:solidFill>
                <a:schemeClr val="accent1"/>
              </a:solidFill>
              <a:latin typeface="Arial" panose="020B0604020202020204" pitchFamily="34" charset="0"/>
              <a:cs typeface="Arial" panose="020B0604020202020204" pitchFamily="34" charset="0"/>
            </a:endParaRPr>
          </a:p>
        </p:txBody>
      </p:sp>
      <p:sp>
        <p:nvSpPr>
          <p:cNvPr id="8" name="Content Placeholder 10"/>
          <p:cNvSpPr txBox="1">
            <a:spLocks/>
          </p:cNvSpPr>
          <p:nvPr/>
        </p:nvSpPr>
        <p:spPr>
          <a:xfrm>
            <a:off x="1180711" y="4297623"/>
            <a:ext cx="22676815" cy="7444104"/>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iu-Cans-CA" sz="3600">
              <a:latin typeface="+mn-lt"/>
            </a:endParaRPr>
          </a:p>
        </p:txBody>
      </p:sp>
      <p:sp>
        <p:nvSpPr>
          <p:cNvPr id="7" name="Text Placeholder 6">
            <a:extLst>
              <a:ext uri="{FF2B5EF4-FFF2-40B4-BE49-F238E27FC236}">
                <a16:creationId xmlns:a16="http://schemas.microsoft.com/office/drawing/2014/main" id="{2FC0E85C-A122-047B-5F0E-99DF927C97AE}"/>
              </a:ext>
            </a:extLst>
          </p:cNvPr>
          <p:cNvSpPr>
            <a:spLocks noGrp="1"/>
          </p:cNvSpPr>
          <p:nvPr>
            <p:ph type="body" sz="half" idx="2"/>
          </p:nvPr>
        </p:nvSpPr>
        <p:spPr>
          <a:xfrm>
            <a:off x="1679140" y="4114800"/>
            <a:ext cx="19780323" cy="2471195"/>
          </a:xfrm>
        </p:spPr>
        <p:txBody>
          <a:bodyPr vert="horz" lIns="91440" tIns="45720" rIns="91440" bIns="45720" rtlCol="0" anchor="t">
            <a:normAutofit/>
          </a:bodyPr>
          <a:lstStyle/>
          <a:p>
            <a:pPr marL="457200" indent="-457200">
              <a:buFont typeface="Arial" panose="020B0604020202020204" pitchFamily="34" charset="0"/>
              <a:buChar char="•"/>
            </a:pPr>
            <a:r>
              <a:rPr lang="en-US" sz="4000" dirty="0">
                <a:latin typeface="Arial"/>
                <a:cs typeface="Arial"/>
              </a:rPr>
              <a:t>Based on input from reviewers, Baffinland has integrated feedback and revised its 2024 security estimate as outlined below</a:t>
            </a:r>
          </a:p>
        </p:txBody>
      </p:sp>
      <p:sp>
        <p:nvSpPr>
          <p:cNvPr id="9" name="Subtitle 2">
            <a:extLst>
              <a:ext uri="{FF2B5EF4-FFF2-40B4-BE49-F238E27FC236}">
                <a16:creationId xmlns:a16="http://schemas.microsoft.com/office/drawing/2014/main" id="{BFAC05EE-07EB-42C3-FAAC-E20042A8FF5A}"/>
              </a:ext>
            </a:extLst>
          </p:cNvPr>
          <p:cNvSpPr txBox="1">
            <a:spLocks/>
          </p:cNvSpPr>
          <p:nvPr/>
        </p:nvSpPr>
        <p:spPr>
          <a:xfrm>
            <a:off x="8432990" y="1995402"/>
            <a:ext cx="6764573" cy="95827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000" b="1" dirty="0">
                <a:solidFill>
                  <a:schemeClr val="accent1"/>
                </a:solidFill>
                <a:latin typeface="Arial" panose="020B0604020202020204" pitchFamily="34" charset="0"/>
                <a:cs typeface="Arial" panose="020B0604020202020204" pitchFamily="34" charset="0"/>
              </a:rPr>
              <a:t>Security Estimate Review</a:t>
            </a:r>
            <a:endParaRPr lang="iu-Cans-CA" sz="4000" b="1" dirty="0">
              <a:solidFill>
                <a:schemeClr val="accent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02EB6A5-152F-527A-C840-51D1C9193CA3}"/>
              </a:ext>
            </a:extLst>
          </p:cNvPr>
          <p:cNvSpPr/>
          <p:nvPr/>
        </p:nvSpPr>
        <p:spPr>
          <a:xfrm>
            <a:off x="10638962" y="3074563"/>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a:solidFill>
                <a:schemeClr val="accent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23528A6-842F-DBF7-0B53-A5DA00492BE4}"/>
              </a:ext>
            </a:extLst>
          </p:cNvPr>
          <p:cNvSpPr>
            <a:spLocks noGrp="1"/>
          </p:cNvSpPr>
          <p:nvPr>
            <p:ph type="title"/>
          </p:nvPr>
        </p:nvSpPr>
        <p:spPr>
          <a:xfrm>
            <a:off x="1679139" y="914400"/>
            <a:ext cx="21025723" cy="914400"/>
          </a:xfrm>
        </p:spPr>
        <p:txBody>
          <a:bodyPr>
            <a:normAutofit fontScale="90000"/>
          </a:bodyPr>
          <a:lstStyle/>
          <a:p>
            <a:pPr algn="ctr"/>
            <a:r>
              <a:rPr lang="en-US" sz="6350" b="1" dirty="0">
                <a:latin typeface="Arial"/>
                <a:cs typeface="Arial"/>
              </a:rPr>
              <a:t>2024 Annual Security Approach</a:t>
            </a:r>
          </a:p>
        </p:txBody>
      </p:sp>
      <p:graphicFrame>
        <p:nvGraphicFramePr>
          <p:cNvPr id="6" name="Table 5">
            <a:extLst>
              <a:ext uri="{FF2B5EF4-FFF2-40B4-BE49-F238E27FC236}">
                <a16:creationId xmlns:a16="http://schemas.microsoft.com/office/drawing/2014/main" id="{28CF9481-7705-0428-4436-C8F5E8C96638}"/>
              </a:ext>
            </a:extLst>
          </p:cNvPr>
          <p:cNvGraphicFramePr>
            <a:graphicFrameLocks noGrp="1"/>
          </p:cNvGraphicFramePr>
          <p:nvPr>
            <p:extLst>
              <p:ext uri="{D42A27DB-BD31-4B8C-83A1-F6EECF244321}">
                <p14:modId xmlns:p14="http://schemas.microsoft.com/office/powerpoint/2010/main" val="4212800534"/>
              </p:ext>
            </p:extLst>
          </p:nvPr>
        </p:nvGraphicFramePr>
        <p:xfrm>
          <a:off x="2189017" y="7827904"/>
          <a:ext cx="7704306" cy="3550548"/>
        </p:xfrm>
        <a:graphic>
          <a:graphicData uri="http://schemas.openxmlformats.org/drawingml/2006/table">
            <a:tbl>
              <a:tblPr firstRow="1" bandRow="1">
                <a:tableStyleId>{5C22544A-7EE6-4342-B048-85BDC9FD1C3A}</a:tableStyleId>
              </a:tblPr>
              <a:tblGrid>
                <a:gridCol w="3088258">
                  <a:extLst>
                    <a:ext uri="{9D8B030D-6E8A-4147-A177-3AD203B41FA5}">
                      <a16:colId xmlns:a16="http://schemas.microsoft.com/office/drawing/2014/main" val="2186954098"/>
                    </a:ext>
                  </a:extLst>
                </a:gridCol>
                <a:gridCol w="4616048">
                  <a:extLst>
                    <a:ext uri="{9D8B030D-6E8A-4147-A177-3AD203B41FA5}">
                      <a16:colId xmlns:a16="http://schemas.microsoft.com/office/drawing/2014/main" val="2523586341"/>
                    </a:ext>
                  </a:extLst>
                </a:gridCol>
              </a:tblGrid>
              <a:tr h="887637">
                <a:tc>
                  <a:txBody>
                    <a:bodyPr/>
                    <a:lstStyle/>
                    <a:p>
                      <a:r>
                        <a:rPr lang="en-US" dirty="0"/>
                        <a:t>Liability</a:t>
                      </a:r>
                    </a:p>
                  </a:txBody>
                  <a:tcPr/>
                </a:tc>
                <a:tc>
                  <a:txBody>
                    <a:bodyPr/>
                    <a:lstStyle/>
                    <a:p>
                      <a:r>
                        <a:rPr lang="en-US" dirty="0"/>
                        <a:t>2024 Estimate</a:t>
                      </a:r>
                    </a:p>
                  </a:txBody>
                  <a:tcPr/>
                </a:tc>
                <a:extLst>
                  <a:ext uri="{0D108BD9-81ED-4DB2-BD59-A6C34878D82A}">
                    <a16:rowId xmlns:a16="http://schemas.microsoft.com/office/drawing/2014/main" val="1741124144"/>
                  </a:ext>
                </a:extLst>
              </a:tr>
              <a:tr h="887637">
                <a:tc>
                  <a:txBody>
                    <a:bodyPr/>
                    <a:lstStyle/>
                    <a:p>
                      <a:r>
                        <a:rPr lang="en-US" dirty="0"/>
                        <a:t>IOL</a:t>
                      </a:r>
                    </a:p>
                  </a:txBody>
                  <a:tcPr/>
                </a:tc>
                <a:tc>
                  <a:txBody>
                    <a:bodyPr/>
                    <a:lstStyle/>
                    <a:p>
                      <a:r>
                        <a:rPr lang="en-US" dirty="0"/>
                        <a:t>$105,560,330</a:t>
                      </a:r>
                    </a:p>
                  </a:txBody>
                  <a:tcPr/>
                </a:tc>
                <a:extLst>
                  <a:ext uri="{0D108BD9-81ED-4DB2-BD59-A6C34878D82A}">
                    <a16:rowId xmlns:a16="http://schemas.microsoft.com/office/drawing/2014/main" val="788650120"/>
                  </a:ext>
                </a:extLst>
              </a:tr>
              <a:tr h="887637">
                <a:tc>
                  <a:txBody>
                    <a:bodyPr/>
                    <a:lstStyle/>
                    <a:p>
                      <a:r>
                        <a:rPr lang="en-US" dirty="0"/>
                        <a:t>Crown</a:t>
                      </a:r>
                    </a:p>
                  </a:txBody>
                  <a:tcPr/>
                </a:tc>
                <a:tc>
                  <a:txBody>
                    <a:bodyPr/>
                    <a:lstStyle/>
                    <a:p>
                      <a:r>
                        <a:rPr lang="en-US" dirty="0"/>
                        <a:t>$2,239,344</a:t>
                      </a:r>
                    </a:p>
                  </a:txBody>
                  <a:tcPr/>
                </a:tc>
                <a:extLst>
                  <a:ext uri="{0D108BD9-81ED-4DB2-BD59-A6C34878D82A}">
                    <a16:rowId xmlns:a16="http://schemas.microsoft.com/office/drawing/2014/main" val="2025183691"/>
                  </a:ext>
                </a:extLst>
              </a:tr>
              <a:tr h="887637">
                <a:tc>
                  <a:txBody>
                    <a:bodyPr/>
                    <a:lstStyle/>
                    <a:p>
                      <a:r>
                        <a:rPr lang="en-US" b="1" dirty="0"/>
                        <a:t>Total</a:t>
                      </a:r>
                    </a:p>
                  </a:txBody>
                  <a:tcPr/>
                </a:tc>
                <a:tc>
                  <a:txBody>
                    <a:bodyPr/>
                    <a:lstStyle/>
                    <a:p>
                      <a:r>
                        <a:rPr lang="en-US" b="1" dirty="0"/>
                        <a:t>$107,799,674</a:t>
                      </a:r>
                    </a:p>
                  </a:txBody>
                  <a:tcPr/>
                </a:tc>
                <a:extLst>
                  <a:ext uri="{0D108BD9-81ED-4DB2-BD59-A6C34878D82A}">
                    <a16:rowId xmlns:a16="http://schemas.microsoft.com/office/drawing/2014/main" val="2287443114"/>
                  </a:ext>
                </a:extLst>
              </a:tr>
            </a:tbl>
          </a:graphicData>
        </a:graphic>
      </p:graphicFrame>
      <p:sp>
        <p:nvSpPr>
          <p:cNvPr id="3" name="Subtitle 2">
            <a:extLst>
              <a:ext uri="{FF2B5EF4-FFF2-40B4-BE49-F238E27FC236}">
                <a16:creationId xmlns:a16="http://schemas.microsoft.com/office/drawing/2014/main" id="{BD386237-159E-EABB-BE04-A887DC90988A}"/>
              </a:ext>
            </a:extLst>
          </p:cNvPr>
          <p:cNvSpPr txBox="1">
            <a:spLocks/>
          </p:cNvSpPr>
          <p:nvPr/>
        </p:nvSpPr>
        <p:spPr>
          <a:xfrm>
            <a:off x="12957223" y="6252346"/>
            <a:ext cx="8223411" cy="958278"/>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000" b="1" dirty="0">
                <a:solidFill>
                  <a:schemeClr val="accent1"/>
                </a:solidFill>
                <a:latin typeface="Arial" panose="020B0604020202020204" pitchFamily="34" charset="0"/>
                <a:cs typeface="Arial" panose="020B0604020202020204" pitchFamily="34" charset="0"/>
              </a:rPr>
              <a:t>Updated 2024 Security Estimate</a:t>
            </a:r>
            <a:endParaRPr lang="iu-Cans-CA" sz="4000" b="1" dirty="0">
              <a:solidFill>
                <a:schemeClr val="accent1"/>
              </a:solidFill>
              <a:latin typeface="Arial" panose="020B060402020202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7B458332-6FEE-ED42-D83B-97519E2C5B85}"/>
              </a:ext>
            </a:extLst>
          </p:cNvPr>
          <p:cNvGraphicFramePr>
            <a:graphicFrameLocks noGrp="1"/>
          </p:cNvGraphicFramePr>
          <p:nvPr>
            <p:extLst>
              <p:ext uri="{D42A27DB-BD31-4B8C-83A1-F6EECF244321}">
                <p14:modId xmlns:p14="http://schemas.microsoft.com/office/powerpoint/2010/main" val="1382726558"/>
              </p:ext>
            </p:extLst>
          </p:nvPr>
        </p:nvGraphicFramePr>
        <p:xfrm>
          <a:off x="13347958" y="7809864"/>
          <a:ext cx="7704306" cy="3550548"/>
        </p:xfrm>
        <a:graphic>
          <a:graphicData uri="http://schemas.openxmlformats.org/drawingml/2006/table">
            <a:tbl>
              <a:tblPr firstRow="1" bandRow="1">
                <a:tableStyleId>{5C22544A-7EE6-4342-B048-85BDC9FD1C3A}</a:tableStyleId>
              </a:tblPr>
              <a:tblGrid>
                <a:gridCol w="3088258">
                  <a:extLst>
                    <a:ext uri="{9D8B030D-6E8A-4147-A177-3AD203B41FA5}">
                      <a16:colId xmlns:a16="http://schemas.microsoft.com/office/drawing/2014/main" val="2186954098"/>
                    </a:ext>
                  </a:extLst>
                </a:gridCol>
                <a:gridCol w="4616048">
                  <a:extLst>
                    <a:ext uri="{9D8B030D-6E8A-4147-A177-3AD203B41FA5}">
                      <a16:colId xmlns:a16="http://schemas.microsoft.com/office/drawing/2014/main" val="2523586341"/>
                    </a:ext>
                  </a:extLst>
                </a:gridCol>
              </a:tblGrid>
              <a:tr h="887637">
                <a:tc>
                  <a:txBody>
                    <a:bodyPr/>
                    <a:lstStyle/>
                    <a:p>
                      <a:r>
                        <a:rPr lang="en-US" dirty="0"/>
                        <a:t>Liability</a:t>
                      </a:r>
                    </a:p>
                  </a:txBody>
                  <a:tcPr/>
                </a:tc>
                <a:tc>
                  <a:txBody>
                    <a:bodyPr/>
                    <a:lstStyle/>
                    <a:p>
                      <a:r>
                        <a:rPr lang="en-US" dirty="0"/>
                        <a:t>2024 Estimate</a:t>
                      </a:r>
                    </a:p>
                  </a:txBody>
                  <a:tcPr/>
                </a:tc>
                <a:extLst>
                  <a:ext uri="{0D108BD9-81ED-4DB2-BD59-A6C34878D82A}">
                    <a16:rowId xmlns:a16="http://schemas.microsoft.com/office/drawing/2014/main" val="1741124144"/>
                  </a:ext>
                </a:extLst>
              </a:tr>
              <a:tr h="887637">
                <a:tc>
                  <a:txBody>
                    <a:bodyPr/>
                    <a:lstStyle/>
                    <a:p>
                      <a:r>
                        <a:rPr lang="en-US" dirty="0"/>
                        <a:t>IOL</a:t>
                      </a:r>
                    </a:p>
                  </a:txBody>
                  <a:tcPr/>
                </a:tc>
                <a:tc>
                  <a:txBody>
                    <a:bodyPr/>
                    <a:lstStyle/>
                    <a:p>
                      <a:r>
                        <a:rPr lang="en-US" dirty="0"/>
                        <a:t>$130,333,476</a:t>
                      </a:r>
                    </a:p>
                  </a:txBody>
                  <a:tcPr/>
                </a:tc>
                <a:extLst>
                  <a:ext uri="{0D108BD9-81ED-4DB2-BD59-A6C34878D82A}">
                    <a16:rowId xmlns:a16="http://schemas.microsoft.com/office/drawing/2014/main" val="788650120"/>
                  </a:ext>
                </a:extLst>
              </a:tr>
              <a:tr h="887637">
                <a:tc>
                  <a:txBody>
                    <a:bodyPr/>
                    <a:lstStyle/>
                    <a:p>
                      <a:r>
                        <a:rPr lang="en-US" dirty="0"/>
                        <a:t>Crown</a:t>
                      </a:r>
                    </a:p>
                  </a:txBody>
                  <a:tcPr/>
                </a:tc>
                <a:tc>
                  <a:txBody>
                    <a:bodyPr/>
                    <a:lstStyle/>
                    <a:p>
                      <a:r>
                        <a:rPr lang="en-US" dirty="0"/>
                        <a:t>$3,451,009</a:t>
                      </a:r>
                    </a:p>
                  </a:txBody>
                  <a:tcPr/>
                </a:tc>
                <a:extLst>
                  <a:ext uri="{0D108BD9-81ED-4DB2-BD59-A6C34878D82A}">
                    <a16:rowId xmlns:a16="http://schemas.microsoft.com/office/drawing/2014/main" val="2025183691"/>
                  </a:ext>
                </a:extLst>
              </a:tr>
              <a:tr h="887637">
                <a:tc>
                  <a:txBody>
                    <a:bodyPr/>
                    <a:lstStyle/>
                    <a:p>
                      <a:r>
                        <a:rPr lang="en-US" b="1" dirty="0"/>
                        <a:t>Total</a:t>
                      </a:r>
                    </a:p>
                  </a:txBody>
                  <a:tcPr/>
                </a:tc>
                <a:tc>
                  <a:txBody>
                    <a:bodyPr/>
                    <a:lstStyle/>
                    <a:p>
                      <a:r>
                        <a:rPr lang="en-US" b="1" dirty="0"/>
                        <a:t>$133,784,484</a:t>
                      </a:r>
                    </a:p>
                  </a:txBody>
                  <a:tcPr/>
                </a:tc>
                <a:extLst>
                  <a:ext uri="{0D108BD9-81ED-4DB2-BD59-A6C34878D82A}">
                    <a16:rowId xmlns:a16="http://schemas.microsoft.com/office/drawing/2014/main" val="2287443114"/>
                  </a:ext>
                </a:extLst>
              </a:tr>
            </a:tbl>
          </a:graphicData>
        </a:graphic>
      </p:graphicFrame>
      <p:sp>
        <p:nvSpPr>
          <p:cNvPr id="12" name="Right Arrow 11"/>
          <p:cNvSpPr/>
          <p:nvPr/>
        </p:nvSpPr>
        <p:spPr>
          <a:xfrm>
            <a:off x="10451939" y="9306048"/>
            <a:ext cx="2349661" cy="613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381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p:cNvSpPr txBox="1">
            <a:spLocks/>
          </p:cNvSpPr>
          <p:nvPr/>
        </p:nvSpPr>
        <p:spPr>
          <a:xfrm>
            <a:off x="1180711" y="4297623"/>
            <a:ext cx="22676815" cy="7444104"/>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iu-Cans-CA" sz="3600">
              <a:latin typeface="+mn-lt"/>
            </a:endParaRPr>
          </a:p>
        </p:txBody>
      </p:sp>
      <p:sp>
        <p:nvSpPr>
          <p:cNvPr id="7" name="Text Placeholder 6">
            <a:extLst>
              <a:ext uri="{FF2B5EF4-FFF2-40B4-BE49-F238E27FC236}">
                <a16:creationId xmlns:a16="http://schemas.microsoft.com/office/drawing/2014/main" id="{2FC0E85C-A122-047B-5F0E-99DF927C97AE}"/>
              </a:ext>
            </a:extLst>
          </p:cNvPr>
          <p:cNvSpPr>
            <a:spLocks noGrp="1"/>
          </p:cNvSpPr>
          <p:nvPr>
            <p:ph type="body" sz="half" idx="2"/>
          </p:nvPr>
        </p:nvSpPr>
        <p:spPr>
          <a:xfrm>
            <a:off x="1679139" y="2848132"/>
            <a:ext cx="11297557" cy="7270229"/>
          </a:xfrm>
        </p:spPr>
        <p:txBody>
          <a:bodyPr vert="horz" lIns="91440" tIns="45720" rIns="91440" bIns="45720" rtlCol="0" anchor="t">
            <a:normAutofit/>
          </a:bodyPr>
          <a:lstStyle/>
          <a:p>
            <a:pPr marL="571500" indent="-571500">
              <a:buFont typeface="Arial" panose="020B0604020202020204" pitchFamily="34" charset="0"/>
              <a:buChar char="•"/>
            </a:pPr>
            <a:r>
              <a:rPr lang="en-US" sz="4400" dirty="0">
                <a:latin typeface="Arial"/>
                <a:cs typeface="Arial"/>
              </a:rPr>
              <a:t>Baffinland has been proactively meeting with, providing information to the QIA and CIRNAC at all stages of the review process</a:t>
            </a:r>
          </a:p>
          <a:p>
            <a:pPr marL="571500" indent="-571500">
              <a:buFont typeface="Arial" panose="020B0604020202020204" pitchFamily="34" charset="0"/>
              <a:buChar char="•"/>
            </a:pPr>
            <a:r>
              <a:rPr lang="en-US" sz="4400" dirty="0">
                <a:latin typeface="Arial"/>
                <a:cs typeface="Arial"/>
              </a:rPr>
              <a:t>Virtual and in-person meetings have been held on an ongoing basis with each party to provide information and address concerns.</a:t>
            </a:r>
          </a:p>
          <a:p>
            <a:pPr marL="571500" indent="-571500">
              <a:buFont typeface="Arial" panose="020B0604020202020204" pitchFamily="34" charset="0"/>
              <a:buChar char="•"/>
            </a:pPr>
            <a:r>
              <a:rPr lang="en-US" sz="4400" dirty="0">
                <a:latin typeface="Arial"/>
                <a:cs typeface="Arial"/>
              </a:rPr>
              <a:t>A summary of key meetings is provided in the table to the right (non exhaustive list). </a:t>
            </a:r>
          </a:p>
        </p:txBody>
      </p:sp>
      <p:sp>
        <p:nvSpPr>
          <p:cNvPr id="2" name="Title 1">
            <a:extLst>
              <a:ext uri="{FF2B5EF4-FFF2-40B4-BE49-F238E27FC236}">
                <a16:creationId xmlns:a16="http://schemas.microsoft.com/office/drawing/2014/main" id="{723528A6-842F-DBF7-0B53-A5DA00492BE4}"/>
              </a:ext>
            </a:extLst>
          </p:cNvPr>
          <p:cNvSpPr>
            <a:spLocks noGrp="1"/>
          </p:cNvSpPr>
          <p:nvPr>
            <p:ph type="title"/>
          </p:nvPr>
        </p:nvSpPr>
        <p:spPr>
          <a:xfrm>
            <a:off x="1679139" y="914400"/>
            <a:ext cx="21025723" cy="914400"/>
          </a:xfrm>
        </p:spPr>
        <p:txBody>
          <a:bodyPr>
            <a:normAutofit fontScale="90000"/>
          </a:bodyPr>
          <a:lstStyle/>
          <a:p>
            <a:r>
              <a:rPr lang="en-US" sz="6350" b="1">
                <a:latin typeface="Arial"/>
                <a:cs typeface="Arial"/>
              </a:rPr>
              <a:t>Baffinland Security Estimate Review Engagement</a:t>
            </a:r>
          </a:p>
        </p:txBody>
      </p:sp>
      <p:graphicFrame>
        <p:nvGraphicFramePr>
          <p:cNvPr id="3" name="Table 2">
            <a:extLst>
              <a:ext uri="{FF2B5EF4-FFF2-40B4-BE49-F238E27FC236}">
                <a16:creationId xmlns:a16="http://schemas.microsoft.com/office/drawing/2014/main" id="{E0ABC433-010A-428F-1DF5-D6D5F673F6B6}"/>
              </a:ext>
            </a:extLst>
          </p:cNvPr>
          <p:cNvGraphicFramePr>
            <a:graphicFrameLocks noGrp="1"/>
          </p:cNvGraphicFramePr>
          <p:nvPr>
            <p:extLst>
              <p:ext uri="{D42A27DB-BD31-4B8C-83A1-F6EECF244321}">
                <p14:modId xmlns:p14="http://schemas.microsoft.com/office/powerpoint/2010/main" val="11966772"/>
              </p:ext>
            </p:extLst>
          </p:nvPr>
        </p:nvGraphicFramePr>
        <p:xfrm>
          <a:off x="12976697" y="2818151"/>
          <a:ext cx="10253271" cy="9369162"/>
        </p:xfrm>
        <a:graphic>
          <a:graphicData uri="http://schemas.openxmlformats.org/drawingml/2006/table">
            <a:tbl>
              <a:tblPr firstRow="1" bandRow="1">
                <a:tableStyleId>{5C22544A-7EE6-4342-B048-85BDC9FD1C3A}</a:tableStyleId>
              </a:tblPr>
              <a:tblGrid>
                <a:gridCol w="2714070">
                  <a:extLst>
                    <a:ext uri="{9D8B030D-6E8A-4147-A177-3AD203B41FA5}">
                      <a16:colId xmlns:a16="http://schemas.microsoft.com/office/drawing/2014/main" val="1393061180"/>
                    </a:ext>
                  </a:extLst>
                </a:gridCol>
                <a:gridCol w="3192255">
                  <a:extLst>
                    <a:ext uri="{9D8B030D-6E8A-4147-A177-3AD203B41FA5}">
                      <a16:colId xmlns:a16="http://schemas.microsoft.com/office/drawing/2014/main" val="653794121"/>
                    </a:ext>
                  </a:extLst>
                </a:gridCol>
                <a:gridCol w="4346946">
                  <a:extLst>
                    <a:ext uri="{9D8B030D-6E8A-4147-A177-3AD203B41FA5}">
                      <a16:colId xmlns:a16="http://schemas.microsoft.com/office/drawing/2014/main" val="267649098"/>
                    </a:ext>
                  </a:extLst>
                </a:gridCol>
              </a:tblGrid>
              <a:tr h="675321">
                <a:tc>
                  <a:txBody>
                    <a:bodyPr/>
                    <a:lstStyle/>
                    <a:p>
                      <a:r>
                        <a:rPr lang="en-US" sz="3200" dirty="0"/>
                        <a:t>Organization</a:t>
                      </a:r>
                    </a:p>
                  </a:txBody>
                  <a:tcPr/>
                </a:tc>
                <a:tc>
                  <a:txBody>
                    <a:bodyPr/>
                    <a:lstStyle/>
                    <a:p>
                      <a:r>
                        <a:rPr lang="en-US" sz="3200" dirty="0"/>
                        <a:t>Location</a:t>
                      </a:r>
                    </a:p>
                  </a:txBody>
                  <a:tcPr/>
                </a:tc>
                <a:tc>
                  <a:txBody>
                    <a:bodyPr/>
                    <a:lstStyle/>
                    <a:p>
                      <a:r>
                        <a:rPr lang="en-US" sz="3200" dirty="0"/>
                        <a:t>Date</a:t>
                      </a:r>
                    </a:p>
                  </a:txBody>
                  <a:tcPr/>
                </a:tc>
                <a:extLst>
                  <a:ext uri="{0D108BD9-81ED-4DB2-BD59-A6C34878D82A}">
                    <a16:rowId xmlns:a16="http://schemas.microsoft.com/office/drawing/2014/main" val="2296096405"/>
                  </a:ext>
                </a:extLst>
              </a:tr>
              <a:tr h="463084">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CIRNAC</a:t>
                      </a:r>
                      <a:endParaRPr lang="en-US" sz="3200" dirty="0"/>
                    </a:p>
                  </a:txBody>
                  <a:tcPr/>
                </a:tc>
                <a:tc>
                  <a:txBody>
                    <a:bodyPr/>
                    <a:lstStyle/>
                    <a:p>
                      <a:pPr algn="ctr"/>
                      <a:r>
                        <a:rPr lang="en-US" sz="3200" dirty="0"/>
                        <a:t>Virtual</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November 15, 2023</a:t>
                      </a:r>
                    </a:p>
                  </a:txBody>
                  <a:tcPr/>
                </a:tc>
                <a:extLst>
                  <a:ext uri="{0D108BD9-81ED-4DB2-BD59-A6C34878D82A}">
                    <a16:rowId xmlns:a16="http://schemas.microsoft.com/office/drawing/2014/main" val="2474853895"/>
                  </a:ext>
                </a:extLst>
              </a:tr>
              <a:tr h="373187">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CIRNAC</a:t>
                      </a:r>
                      <a:endParaRPr lang="en-US" sz="3200" dirty="0"/>
                    </a:p>
                  </a:txBody>
                  <a:tcPr/>
                </a:tc>
                <a:tc>
                  <a:txBody>
                    <a:bodyPr/>
                    <a:lstStyle/>
                    <a:p>
                      <a:pPr algn="ctr"/>
                      <a:r>
                        <a:rPr lang="en-US" sz="3200" dirty="0"/>
                        <a:t>Virtual</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December 20, 2023</a:t>
                      </a:r>
                    </a:p>
                  </a:txBody>
                  <a:tcPr/>
                </a:tc>
                <a:extLst>
                  <a:ext uri="{0D108BD9-81ED-4DB2-BD59-A6C34878D82A}">
                    <a16:rowId xmlns:a16="http://schemas.microsoft.com/office/drawing/2014/main" val="2682008702"/>
                  </a:ext>
                </a:extLst>
              </a:tr>
              <a:tr h="318014">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CIRNAC</a:t>
                      </a:r>
                      <a:endParaRPr lang="en-US" sz="3200" dirty="0"/>
                    </a:p>
                  </a:txBody>
                  <a:tcPr/>
                </a:tc>
                <a:tc>
                  <a:txBody>
                    <a:bodyPr/>
                    <a:lstStyle/>
                    <a:p>
                      <a:pPr algn="ctr"/>
                      <a:r>
                        <a:rPr lang="en-US" sz="3200" dirty="0"/>
                        <a:t>Virtual</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February 2, 2024</a:t>
                      </a:r>
                    </a:p>
                  </a:txBody>
                  <a:tcPr/>
                </a:tc>
                <a:extLst>
                  <a:ext uri="{0D108BD9-81ED-4DB2-BD59-A6C34878D82A}">
                    <a16:rowId xmlns:a16="http://schemas.microsoft.com/office/drawing/2014/main" val="528950459"/>
                  </a:ext>
                </a:extLst>
              </a:tr>
              <a:tr h="332290">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CIRNAC</a:t>
                      </a:r>
                      <a:endParaRPr lang="en-US" sz="3200" dirty="0"/>
                    </a:p>
                  </a:txBody>
                  <a:tcPr/>
                </a:tc>
                <a:tc>
                  <a:txBody>
                    <a:bodyPr/>
                    <a:lstStyle/>
                    <a:p>
                      <a:pPr algn="ctr"/>
                      <a:r>
                        <a:rPr lang="en-US" sz="3200" dirty="0"/>
                        <a:t>Virtual</a:t>
                      </a:r>
                    </a:p>
                  </a:txBody>
                  <a:tcPr/>
                </a:tc>
                <a:tc>
                  <a:txBody>
                    <a:bodyPr/>
                    <a:lstStyle/>
                    <a:p>
                      <a:r>
                        <a:rPr lang="en-US" sz="3200" dirty="0">
                          <a:latin typeface="+mn-lt"/>
                          <a:cs typeface="Arial"/>
                        </a:rPr>
                        <a:t>February 9, 2024</a:t>
                      </a:r>
                      <a:endParaRPr lang="en-US" sz="3200" dirty="0"/>
                    </a:p>
                  </a:txBody>
                  <a:tcPr/>
                </a:tc>
                <a:extLst>
                  <a:ext uri="{0D108BD9-81ED-4DB2-BD59-A6C34878D82A}">
                    <a16:rowId xmlns:a16="http://schemas.microsoft.com/office/drawing/2014/main" val="1932811502"/>
                  </a:ext>
                </a:extLst>
              </a:tr>
              <a:tr h="0">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CIRNAC</a:t>
                      </a:r>
                      <a:endParaRPr lang="en-US" sz="3200" dirty="0"/>
                    </a:p>
                  </a:txBody>
                  <a:tcPr/>
                </a:tc>
                <a:tc>
                  <a:txBody>
                    <a:bodyPr/>
                    <a:lstStyle/>
                    <a:p>
                      <a:pPr algn="ctr"/>
                      <a:r>
                        <a:rPr lang="en-US" sz="3200" dirty="0"/>
                        <a:t>Virtual</a:t>
                      </a:r>
                    </a:p>
                  </a:txBody>
                  <a:tcPr/>
                </a:tc>
                <a:tc>
                  <a:txBody>
                    <a:bodyPr/>
                    <a:lstStyle/>
                    <a:p>
                      <a:r>
                        <a:rPr lang="en-US" sz="3200" dirty="0">
                          <a:latin typeface="+mn-lt"/>
                          <a:cs typeface="Arial"/>
                        </a:rPr>
                        <a:t>February 21, 2024</a:t>
                      </a:r>
                      <a:endParaRPr lang="en-US" sz="3200" dirty="0"/>
                    </a:p>
                  </a:txBody>
                  <a:tcPr/>
                </a:tc>
                <a:extLst>
                  <a:ext uri="{0D108BD9-81ED-4DB2-BD59-A6C34878D82A}">
                    <a16:rowId xmlns:a16="http://schemas.microsoft.com/office/drawing/2014/main" val="1865490007"/>
                  </a:ext>
                </a:extLst>
              </a:tr>
              <a:tr h="187220">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CIRNAC</a:t>
                      </a:r>
                      <a:endParaRPr lang="en-US" sz="3200" dirty="0"/>
                    </a:p>
                  </a:txBody>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t>Virtual</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March 8, 2024</a:t>
                      </a:r>
                    </a:p>
                  </a:txBody>
                  <a:tcPr/>
                </a:tc>
                <a:extLst>
                  <a:ext uri="{0D108BD9-81ED-4DB2-BD59-A6C34878D82A}">
                    <a16:rowId xmlns:a16="http://schemas.microsoft.com/office/drawing/2014/main" val="3695503955"/>
                  </a:ext>
                </a:extLst>
              </a:tr>
              <a:tr h="120473">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CIRNAC</a:t>
                      </a:r>
                      <a:endParaRPr lang="en-US" sz="3200" dirty="0"/>
                    </a:p>
                  </a:txBody>
                  <a:tcPr/>
                </a:tc>
                <a:tc>
                  <a:txBody>
                    <a:bodyPr/>
                    <a:lstStyle/>
                    <a:p>
                      <a:pPr algn="ctr"/>
                      <a:r>
                        <a:rPr lang="en-US" sz="3200" dirty="0"/>
                        <a:t>Virtual</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March 12, 2024</a:t>
                      </a:r>
                    </a:p>
                  </a:txBody>
                  <a:tcPr/>
                </a:tc>
                <a:extLst>
                  <a:ext uri="{0D108BD9-81ED-4DB2-BD59-A6C34878D82A}">
                    <a16:rowId xmlns:a16="http://schemas.microsoft.com/office/drawing/2014/main" val="3585597235"/>
                  </a:ext>
                </a:extLst>
              </a:tr>
              <a:tr h="586161">
                <a:tc>
                  <a:txBody>
                    <a:bodyPr/>
                    <a:lstStyle/>
                    <a:p>
                      <a:pPr algn="ctr"/>
                      <a:r>
                        <a:rPr lang="en-US" sz="3200" dirty="0"/>
                        <a:t>CIRNAC</a:t>
                      </a:r>
                    </a:p>
                  </a:txBody>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t>Virtual</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May</a:t>
                      </a:r>
                      <a:r>
                        <a:rPr lang="en-US" sz="3200" baseline="0" dirty="0">
                          <a:latin typeface="+mn-lt"/>
                          <a:cs typeface="Arial"/>
                        </a:rPr>
                        <a:t> 15, 2024</a:t>
                      </a:r>
                      <a:endParaRPr lang="en-US" sz="3200" dirty="0">
                        <a:latin typeface="+mn-lt"/>
                        <a:cs typeface="Arial"/>
                      </a:endParaRPr>
                    </a:p>
                  </a:txBody>
                  <a:tcPr/>
                </a:tc>
                <a:extLst>
                  <a:ext uri="{0D108BD9-81ED-4DB2-BD59-A6C34878D82A}">
                    <a16:rowId xmlns:a16="http://schemas.microsoft.com/office/drawing/2014/main" val="2139433856"/>
                  </a:ext>
                </a:extLst>
              </a:tr>
              <a:tr h="250495">
                <a:tc>
                  <a:txBody>
                    <a:bodyPr/>
                    <a:lstStyle/>
                    <a:p>
                      <a:pPr algn="ctr"/>
                      <a:r>
                        <a:rPr lang="en-US" sz="3200" dirty="0">
                          <a:latin typeface="+mn-lt"/>
                          <a:cs typeface="Arial"/>
                        </a:rPr>
                        <a:t>QIA</a:t>
                      </a:r>
                      <a:endParaRPr lang="en-US" sz="3200" dirty="0"/>
                    </a:p>
                  </a:txBody>
                  <a:tcPr/>
                </a:tc>
                <a:tc>
                  <a:txBody>
                    <a:bodyPr/>
                    <a:lstStyle/>
                    <a:p>
                      <a:pPr algn="ctr"/>
                      <a:r>
                        <a:rPr lang="en-US" sz="3200" dirty="0"/>
                        <a:t>Virtual</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October 11, 2023</a:t>
                      </a:r>
                    </a:p>
                  </a:txBody>
                  <a:tcPr/>
                </a:tc>
                <a:extLst>
                  <a:ext uri="{0D108BD9-81ED-4DB2-BD59-A6C34878D82A}">
                    <a16:rowId xmlns:a16="http://schemas.microsoft.com/office/drawing/2014/main" val="3153449110"/>
                  </a:ext>
                </a:extLst>
              </a:tr>
              <a:tr h="230047">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QIA</a:t>
                      </a:r>
                      <a:endParaRPr lang="en-US" sz="3200" dirty="0"/>
                    </a:p>
                  </a:txBody>
                  <a:tcPr/>
                </a:tc>
                <a:tc>
                  <a:txBody>
                    <a:bodyPr/>
                    <a:lstStyle/>
                    <a:p>
                      <a:pPr algn="ctr"/>
                      <a:r>
                        <a:rPr lang="en-US" sz="3200" dirty="0">
                          <a:latin typeface="+mn-lt"/>
                          <a:cs typeface="Arial"/>
                        </a:rPr>
                        <a:t>Ottawa, ON </a:t>
                      </a:r>
                      <a:endParaRPr lang="en-US" sz="3200" dirty="0"/>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November 22-23, 2023</a:t>
                      </a:r>
                    </a:p>
                  </a:txBody>
                  <a:tcPr/>
                </a:tc>
                <a:extLst>
                  <a:ext uri="{0D108BD9-81ED-4DB2-BD59-A6C34878D82A}">
                    <a16:rowId xmlns:a16="http://schemas.microsoft.com/office/drawing/2014/main" val="13754363"/>
                  </a:ext>
                </a:extLst>
              </a:tr>
              <a:tr h="198024">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QIA</a:t>
                      </a:r>
                      <a:endParaRPr lang="en-US" sz="3200" dirty="0"/>
                    </a:p>
                  </a:txBody>
                  <a:tcPr/>
                </a:tc>
                <a:tc>
                  <a:txBody>
                    <a:bodyPr/>
                    <a:lstStyle/>
                    <a:p>
                      <a:pPr algn="ctr"/>
                      <a:r>
                        <a:rPr lang="en-US" sz="3200" dirty="0"/>
                        <a:t>Virtual</a:t>
                      </a:r>
                    </a:p>
                  </a:txBody>
                  <a:tcPr/>
                </a:tc>
                <a:tc>
                  <a:txBody>
                    <a:bodyPr/>
                    <a:lstStyle/>
                    <a:p>
                      <a:r>
                        <a:rPr lang="en-US" sz="3200" dirty="0"/>
                        <a:t>January 12, 2024</a:t>
                      </a:r>
                    </a:p>
                  </a:txBody>
                  <a:tcPr/>
                </a:tc>
                <a:extLst>
                  <a:ext uri="{0D108BD9-81ED-4DB2-BD59-A6C34878D82A}">
                    <a16:rowId xmlns:a16="http://schemas.microsoft.com/office/drawing/2014/main" val="1536667667"/>
                  </a:ext>
                </a:extLst>
              </a:tr>
              <a:tr h="316471">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QIA</a:t>
                      </a:r>
                      <a:endParaRPr lang="en-US" sz="3200" dirty="0"/>
                    </a:p>
                  </a:txBody>
                  <a:tcPr/>
                </a:tc>
                <a:tc>
                  <a:txBody>
                    <a:bodyPr/>
                    <a:lstStyle/>
                    <a:p>
                      <a:pPr algn="ctr"/>
                      <a:r>
                        <a:rPr lang="en-US" sz="3200" dirty="0"/>
                        <a:t>Virtual</a:t>
                      </a:r>
                    </a:p>
                  </a:txBody>
                  <a:tcPr/>
                </a:tc>
                <a:tc>
                  <a:txBody>
                    <a:bodyPr/>
                    <a:lstStyle/>
                    <a:p>
                      <a:r>
                        <a:rPr lang="en-US" sz="3200" dirty="0"/>
                        <a:t>February 14, 2024</a:t>
                      </a:r>
                    </a:p>
                  </a:txBody>
                  <a:tcPr/>
                </a:tc>
                <a:extLst>
                  <a:ext uri="{0D108BD9-81ED-4DB2-BD59-A6C34878D82A}">
                    <a16:rowId xmlns:a16="http://schemas.microsoft.com/office/drawing/2014/main" val="3193176507"/>
                  </a:ext>
                </a:extLst>
              </a:tr>
              <a:tr h="539091">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QIA</a:t>
                      </a:r>
                      <a:endParaRPr lang="en-US" sz="3200" dirty="0"/>
                    </a:p>
                  </a:txBody>
                  <a:tcPr/>
                </a:tc>
                <a:tc>
                  <a:txBody>
                    <a:bodyPr/>
                    <a:lstStyle/>
                    <a:p>
                      <a:pPr algn="ctr"/>
                      <a:r>
                        <a:rPr lang="en-US" sz="3200" dirty="0"/>
                        <a:t>Iqaluit, NU</a:t>
                      </a:r>
                    </a:p>
                  </a:txBody>
                  <a:tcPr/>
                </a:tc>
                <a:tc>
                  <a:txBody>
                    <a:bodyPr/>
                    <a:lstStyle/>
                    <a:p>
                      <a:r>
                        <a:rPr lang="en-US" sz="3200" dirty="0"/>
                        <a:t>February 20, 2024</a:t>
                      </a:r>
                    </a:p>
                  </a:txBody>
                  <a:tcPr/>
                </a:tc>
                <a:extLst>
                  <a:ext uri="{0D108BD9-81ED-4DB2-BD59-A6C34878D82A}">
                    <a16:rowId xmlns:a16="http://schemas.microsoft.com/office/drawing/2014/main" val="1978891870"/>
                  </a:ext>
                </a:extLst>
              </a:tr>
              <a:tr h="335666">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QIA</a:t>
                      </a:r>
                      <a:endParaRPr lang="en-US" sz="3200" dirty="0"/>
                    </a:p>
                  </a:txBody>
                  <a:tcPr/>
                </a:tc>
                <a:tc>
                  <a:txBody>
                    <a:bodyPr/>
                    <a:lstStyle/>
                    <a:p>
                      <a:pPr algn="ctr"/>
                      <a:r>
                        <a:rPr lang="en-US" sz="3200" dirty="0">
                          <a:latin typeface="+mn-lt"/>
                          <a:cs typeface="Arial"/>
                        </a:rPr>
                        <a:t>Toronto, ON </a:t>
                      </a:r>
                      <a:endParaRPr lang="en-US" sz="3200" dirty="0"/>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March 5-6, 2024</a:t>
                      </a:r>
                    </a:p>
                  </a:txBody>
                  <a:tcPr/>
                </a:tc>
                <a:extLst>
                  <a:ext uri="{0D108BD9-81ED-4DB2-BD59-A6C34878D82A}">
                    <a16:rowId xmlns:a16="http://schemas.microsoft.com/office/drawing/2014/main" val="881893568"/>
                  </a:ext>
                </a:extLst>
              </a:tr>
              <a:tr h="245769">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t>QIA</a:t>
                      </a:r>
                    </a:p>
                  </a:txBody>
                  <a:tcPr/>
                </a:tc>
                <a:tc>
                  <a:txBody>
                    <a:bodyPr/>
                    <a:lstStyle/>
                    <a:p>
                      <a:pPr marL="0" marR="0" lvl="0" indent="0" algn="ctr" defTabSz="1828343" rtl="0" eaLnBrk="1" fontAlgn="auto" latinLnBrk="0" hangingPunct="1">
                        <a:lnSpc>
                          <a:spcPct val="100000"/>
                        </a:lnSpc>
                        <a:spcBef>
                          <a:spcPts val="0"/>
                        </a:spcBef>
                        <a:spcAft>
                          <a:spcPts val="0"/>
                        </a:spcAft>
                        <a:buClrTx/>
                        <a:buSzTx/>
                        <a:buFontTx/>
                        <a:buNone/>
                        <a:tabLst/>
                        <a:defRPr/>
                      </a:pPr>
                      <a:r>
                        <a:rPr lang="en-US" sz="3200" dirty="0"/>
                        <a:t>Montreal, QC</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200" dirty="0">
                          <a:latin typeface="+mn-lt"/>
                          <a:cs typeface="Arial"/>
                        </a:rPr>
                        <a:t>May 1-2,</a:t>
                      </a:r>
                      <a:r>
                        <a:rPr lang="en-US" sz="3200" baseline="0" dirty="0">
                          <a:latin typeface="+mn-lt"/>
                          <a:cs typeface="Arial"/>
                        </a:rPr>
                        <a:t> 2024</a:t>
                      </a:r>
                      <a:endParaRPr lang="en-US" sz="3200" dirty="0">
                        <a:latin typeface="+mn-lt"/>
                        <a:cs typeface="Arial"/>
                      </a:endParaRPr>
                    </a:p>
                  </a:txBody>
                  <a:tcPr/>
                </a:tc>
                <a:extLst>
                  <a:ext uri="{0D108BD9-81ED-4DB2-BD59-A6C34878D82A}">
                    <a16:rowId xmlns:a16="http://schemas.microsoft.com/office/drawing/2014/main" val="1844708711"/>
                  </a:ext>
                </a:extLst>
              </a:tr>
            </a:tbl>
          </a:graphicData>
        </a:graphic>
      </p:graphicFrame>
    </p:spTree>
    <p:extLst>
      <p:ext uri="{BB962C8B-B14F-4D97-AF65-F5344CB8AC3E}">
        <p14:creationId xmlns:p14="http://schemas.microsoft.com/office/powerpoint/2010/main" val="49688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7F849-53F4-66B1-764B-747B02779EE3}"/>
            </a:ext>
          </a:extLst>
        </p:cNvPr>
        <p:cNvGrpSpPr/>
        <p:nvPr/>
      </p:nvGrpSpPr>
      <p:grpSpPr>
        <a:xfrm>
          <a:off x="0" y="0"/>
          <a:ext cx="0" cy="0"/>
          <a:chOff x="0" y="0"/>
          <a:chExt cx="0" cy="0"/>
        </a:xfrm>
      </p:grpSpPr>
      <p:sp>
        <p:nvSpPr>
          <p:cNvPr id="8" name="Content Placeholder 10">
            <a:extLst>
              <a:ext uri="{FF2B5EF4-FFF2-40B4-BE49-F238E27FC236}">
                <a16:creationId xmlns:a16="http://schemas.microsoft.com/office/drawing/2014/main" id="{6AC52687-8665-7E01-6AFB-9315DCE58654}"/>
              </a:ext>
            </a:extLst>
          </p:cNvPr>
          <p:cNvSpPr txBox="1">
            <a:spLocks/>
          </p:cNvSpPr>
          <p:nvPr/>
        </p:nvSpPr>
        <p:spPr>
          <a:xfrm>
            <a:off x="1180711" y="4297623"/>
            <a:ext cx="22676815" cy="7444104"/>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iu-Cans-CA" sz="3600">
              <a:latin typeface="+mn-lt"/>
            </a:endParaRPr>
          </a:p>
        </p:txBody>
      </p:sp>
      <p:sp>
        <p:nvSpPr>
          <p:cNvPr id="2" name="Title 1">
            <a:extLst>
              <a:ext uri="{FF2B5EF4-FFF2-40B4-BE49-F238E27FC236}">
                <a16:creationId xmlns:a16="http://schemas.microsoft.com/office/drawing/2014/main" id="{131787B0-39DF-0A24-42B7-C7659AFFE000}"/>
              </a:ext>
            </a:extLst>
          </p:cNvPr>
          <p:cNvSpPr>
            <a:spLocks noGrp="1"/>
          </p:cNvSpPr>
          <p:nvPr>
            <p:ph type="title"/>
          </p:nvPr>
        </p:nvSpPr>
        <p:spPr>
          <a:xfrm>
            <a:off x="1679139" y="914400"/>
            <a:ext cx="21025723" cy="914400"/>
          </a:xfrm>
        </p:spPr>
        <p:txBody>
          <a:bodyPr>
            <a:normAutofit fontScale="90000"/>
          </a:bodyPr>
          <a:lstStyle/>
          <a:p>
            <a:r>
              <a:rPr lang="en-US" sz="6350" b="1" dirty="0">
                <a:latin typeface="Arial"/>
                <a:cs typeface="Arial"/>
              </a:rPr>
              <a:t>Identified Topics of Discussion from Reviewers</a:t>
            </a:r>
          </a:p>
        </p:txBody>
      </p:sp>
      <p:graphicFrame>
        <p:nvGraphicFramePr>
          <p:cNvPr id="3" name="Table 2">
            <a:extLst>
              <a:ext uri="{FF2B5EF4-FFF2-40B4-BE49-F238E27FC236}">
                <a16:creationId xmlns:a16="http://schemas.microsoft.com/office/drawing/2014/main" id="{E34D268A-BA1F-A881-2FE1-C6CA25E4E293}"/>
              </a:ext>
            </a:extLst>
          </p:cNvPr>
          <p:cNvGraphicFramePr>
            <a:graphicFrameLocks noGrp="1"/>
          </p:cNvGraphicFramePr>
          <p:nvPr>
            <p:extLst>
              <p:ext uri="{D42A27DB-BD31-4B8C-83A1-F6EECF244321}">
                <p14:modId xmlns:p14="http://schemas.microsoft.com/office/powerpoint/2010/main" val="3063815941"/>
              </p:ext>
            </p:extLst>
          </p:nvPr>
        </p:nvGraphicFramePr>
        <p:xfrm>
          <a:off x="1672788" y="2218956"/>
          <a:ext cx="21524151" cy="10881233"/>
        </p:xfrm>
        <a:graphic>
          <a:graphicData uri="http://schemas.openxmlformats.org/drawingml/2006/table">
            <a:tbl>
              <a:tblPr firstRow="1" bandRow="1">
                <a:tableStyleId>{5C22544A-7EE6-4342-B048-85BDC9FD1C3A}</a:tableStyleId>
              </a:tblPr>
              <a:tblGrid>
                <a:gridCol w="3696881">
                  <a:extLst>
                    <a:ext uri="{9D8B030D-6E8A-4147-A177-3AD203B41FA5}">
                      <a16:colId xmlns:a16="http://schemas.microsoft.com/office/drawing/2014/main" val="4044833801"/>
                    </a:ext>
                  </a:extLst>
                </a:gridCol>
                <a:gridCol w="10652553">
                  <a:extLst>
                    <a:ext uri="{9D8B030D-6E8A-4147-A177-3AD203B41FA5}">
                      <a16:colId xmlns:a16="http://schemas.microsoft.com/office/drawing/2014/main" val="3492677729"/>
                    </a:ext>
                  </a:extLst>
                </a:gridCol>
                <a:gridCol w="7174717">
                  <a:extLst>
                    <a:ext uri="{9D8B030D-6E8A-4147-A177-3AD203B41FA5}">
                      <a16:colId xmlns:a16="http://schemas.microsoft.com/office/drawing/2014/main" val="3684965735"/>
                    </a:ext>
                  </a:extLst>
                </a:gridCol>
              </a:tblGrid>
              <a:tr h="370840">
                <a:tc>
                  <a:txBody>
                    <a:bodyPr/>
                    <a:lstStyle/>
                    <a:p>
                      <a:r>
                        <a:rPr lang="en-US" dirty="0"/>
                        <a:t>Topic</a:t>
                      </a:r>
                    </a:p>
                  </a:txBody>
                  <a:tcPr/>
                </a:tc>
                <a:tc>
                  <a:txBody>
                    <a:bodyPr/>
                    <a:lstStyle/>
                    <a:p>
                      <a:r>
                        <a:rPr lang="en-US" dirty="0"/>
                        <a:t>Summary of Comments</a:t>
                      </a:r>
                    </a:p>
                  </a:txBody>
                  <a:tcPr/>
                </a:tc>
                <a:tc>
                  <a:txBody>
                    <a:bodyPr/>
                    <a:lstStyle/>
                    <a:p>
                      <a:r>
                        <a:rPr lang="en-US" dirty="0"/>
                        <a:t>Baffinland Response</a:t>
                      </a:r>
                    </a:p>
                  </a:txBody>
                  <a:tcPr/>
                </a:tc>
                <a:extLst>
                  <a:ext uri="{0D108BD9-81ED-4DB2-BD59-A6C34878D82A}">
                    <a16:rowId xmlns:a16="http://schemas.microsoft.com/office/drawing/2014/main" val="986350810"/>
                  </a:ext>
                </a:extLst>
              </a:tr>
              <a:tr h="370840">
                <a:tc>
                  <a:txBody>
                    <a:bodyPr/>
                    <a:lstStyle/>
                    <a:p>
                      <a:r>
                        <a:rPr lang="en-US" sz="3600" b="1" dirty="0">
                          <a:latin typeface="+mn-lt"/>
                          <a:cs typeface="Arial"/>
                        </a:rPr>
                        <a:t>Contingency</a:t>
                      </a:r>
                      <a:endParaRPr lang="en-US" dirty="0"/>
                    </a:p>
                  </a:txBody>
                  <a:tcPr/>
                </a:tc>
                <a:tc>
                  <a:txBody>
                    <a:bodyPr/>
                    <a:lstStyle/>
                    <a:p>
                      <a:r>
                        <a:rPr lang="en-US" sz="3600" dirty="0">
                          <a:latin typeface="+mn-lt"/>
                          <a:cs typeface="Arial"/>
                        </a:rPr>
                        <a:t>Contingency was applied to the 2023-2024 security on both direct and indirect costs. The 2018 arbitration ruling specified that contingency was apply to direct and indirect costs. The pre-2023 security only had contingency applied to direct costs. </a:t>
                      </a:r>
                      <a:endParaRPr lang="en-US" dirty="0"/>
                    </a:p>
                  </a:txBody>
                  <a:tcPr/>
                </a:tc>
                <a:tc>
                  <a:txBody>
                    <a:bodyPr/>
                    <a:lstStyle/>
                    <a:p>
                      <a:r>
                        <a:rPr lang="en-US" dirty="0"/>
                        <a:t>Agree with application of contingency to direct and indirect costs. </a:t>
                      </a:r>
                    </a:p>
                  </a:txBody>
                  <a:tcPr/>
                </a:tc>
                <a:extLst>
                  <a:ext uri="{0D108BD9-81ED-4DB2-BD59-A6C34878D82A}">
                    <a16:rowId xmlns:a16="http://schemas.microsoft.com/office/drawing/2014/main" val="2059605228"/>
                  </a:ext>
                </a:extLst>
              </a:tr>
              <a:tr h="370840">
                <a:tc>
                  <a:txBody>
                    <a:bodyPr/>
                    <a:lstStyle/>
                    <a:p>
                      <a:r>
                        <a:rPr lang="en-US" sz="3600" b="1" dirty="0">
                          <a:latin typeface="+mn-lt"/>
                          <a:cs typeface="Arial"/>
                        </a:rPr>
                        <a:t>Inflation</a:t>
                      </a:r>
                      <a:endParaRPr lang="en-US" dirty="0"/>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600" dirty="0">
                          <a:latin typeface="+mn-lt"/>
                          <a:cs typeface="Arial"/>
                        </a:rPr>
                        <a:t>Inflation was applied to the 2023 and 2024 Work Plan items. However, inflation for 2024 had not been applied to the 2022 global</a:t>
                      </a:r>
                      <a:r>
                        <a:rPr lang="en-US" sz="3600" baseline="0" dirty="0">
                          <a:latin typeface="+mn-lt"/>
                          <a:cs typeface="Arial"/>
                        </a:rPr>
                        <a:t> estimate</a:t>
                      </a:r>
                      <a:r>
                        <a:rPr lang="en-US" sz="3600" dirty="0">
                          <a:latin typeface="+mn-lt"/>
                          <a:cs typeface="Arial"/>
                        </a:rPr>
                        <a:t>.</a:t>
                      </a:r>
                    </a:p>
                  </a:txBody>
                  <a:tcPr/>
                </a:tc>
                <a:tc>
                  <a:txBody>
                    <a:bodyPr/>
                    <a:lstStyle/>
                    <a:p>
                      <a:r>
                        <a:rPr lang="en-US" dirty="0"/>
                        <a:t>Agree with the interim application of inflation as proposed, until new rates are</a:t>
                      </a:r>
                      <a:r>
                        <a:rPr lang="en-US" baseline="0" dirty="0"/>
                        <a:t> developed</a:t>
                      </a:r>
                      <a:r>
                        <a:rPr lang="en-US" dirty="0"/>
                        <a:t>.</a:t>
                      </a:r>
                    </a:p>
                  </a:txBody>
                  <a:tcPr/>
                </a:tc>
                <a:extLst>
                  <a:ext uri="{0D108BD9-81ED-4DB2-BD59-A6C34878D82A}">
                    <a16:rowId xmlns:a16="http://schemas.microsoft.com/office/drawing/2014/main" val="3296377754"/>
                  </a:ext>
                </a:extLst>
              </a:tr>
              <a:tr h="370840">
                <a:tc>
                  <a:txBody>
                    <a:bodyPr/>
                    <a:lstStyle/>
                    <a:p>
                      <a:r>
                        <a:rPr lang="en-US" sz="3600" b="1" dirty="0">
                          <a:latin typeface="+mn-lt"/>
                          <a:cs typeface="Arial"/>
                        </a:rPr>
                        <a:t>Waste Rock Facility</a:t>
                      </a:r>
                      <a:endParaRPr lang="en-US" dirty="0"/>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600" dirty="0">
                          <a:latin typeface="+mn-lt"/>
                          <a:cs typeface="Arial"/>
                        </a:rPr>
                        <a:t>Ensure adequate Non-AG cover on the WRF, accounting for climate change. Reviewers have also requested additional information to verify PAG and Non-AG placement.</a:t>
                      </a:r>
                    </a:p>
                  </a:txBody>
                  <a:tcPr/>
                </a:tc>
                <a:tc>
                  <a:txBody>
                    <a:bodyPr/>
                    <a:lstStyle/>
                    <a:p>
                      <a:r>
                        <a:rPr lang="en-US" dirty="0"/>
                        <a:t>Progressive reclamation and testing program proposed to address comments (see details on next slide)</a:t>
                      </a:r>
                    </a:p>
                  </a:txBody>
                  <a:tcPr/>
                </a:tc>
                <a:extLst>
                  <a:ext uri="{0D108BD9-81ED-4DB2-BD59-A6C34878D82A}">
                    <a16:rowId xmlns:a16="http://schemas.microsoft.com/office/drawing/2014/main" val="2365653112"/>
                  </a:ext>
                </a:extLst>
              </a:tr>
              <a:tr h="370840">
                <a:tc>
                  <a:txBody>
                    <a:bodyPr/>
                    <a:lstStyle/>
                    <a:p>
                      <a:r>
                        <a:rPr lang="en-US" sz="3600" b="1" dirty="0">
                          <a:latin typeface="+mn-lt"/>
                          <a:cs typeface="Arial"/>
                        </a:rPr>
                        <a:t>Water Quality Monitoring</a:t>
                      </a:r>
                      <a:endParaRPr lang="en-US" dirty="0"/>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3600" dirty="0">
                          <a:latin typeface="+mn-lt"/>
                          <a:cs typeface="Arial"/>
                        </a:rPr>
                        <a:t>Length of potential post-closure water quality monitoring and associated water treatment (and treatment costs) were discussed in relation to current modelling predictions and observed site trends.</a:t>
                      </a:r>
                    </a:p>
                  </a:txBody>
                  <a:tcPr/>
                </a:tc>
                <a:tc>
                  <a:txBody>
                    <a:bodyPr/>
                    <a:lstStyle/>
                    <a:p>
                      <a:r>
                        <a:rPr lang="en-US" dirty="0"/>
                        <a:t>Baffinland commits to conducting long-term water quality modelling to confirm ICRP and post-closure assumptions. </a:t>
                      </a:r>
                    </a:p>
                  </a:txBody>
                  <a:tcPr/>
                </a:tc>
                <a:extLst>
                  <a:ext uri="{0D108BD9-81ED-4DB2-BD59-A6C34878D82A}">
                    <a16:rowId xmlns:a16="http://schemas.microsoft.com/office/drawing/2014/main" val="2551853498"/>
                  </a:ext>
                </a:extLst>
              </a:tr>
            </a:tbl>
          </a:graphicData>
        </a:graphic>
      </p:graphicFrame>
    </p:spTree>
    <p:extLst>
      <p:ext uri="{BB962C8B-B14F-4D97-AF65-F5344CB8AC3E}">
        <p14:creationId xmlns:p14="http://schemas.microsoft.com/office/powerpoint/2010/main" val="323765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C38C2-9ACE-682B-4FFD-770F3657C000}"/>
              </a:ext>
            </a:extLst>
          </p:cNvPr>
          <p:cNvSpPr>
            <a:spLocks noGrp="1"/>
          </p:cNvSpPr>
          <p:nvPr>
            <p:ph type="title"/>
          </p:nvPr>
        </p:nvSpPr>
        <p:spPr>
          <a:xfrm>
            <a:off x="1679139" y="914400"/>
            <a:ext cx="21025723" cy="1436914"/>
          </a:xfrm>
        </p:spPr>
        <p:txBody>
          <a:bodyPr/>
          <a:lstStyle/>
          <a:p>
            <a:r>
              <a:rPr lang="en-US" b="1"/>
              <a:t>Proposed Progressive Reclamation – WRF Cover</a:t>
            </a:r>
          </a:p>
        </p:txBody>
      </p:sp>
      <p:sp>
        <p:nvSpPr>
          <p:cNvPr id="4" name="Text Placeholder 3">
            <a:extLst>
              <a:ext uri="{FF2B5EF4-FFF2-40B4-BE49-F238E27FC236}">
                <a16:creationId xmlns:a16="http://schemas.microsoft.com/office/drawing/2014/main" id="{285349FB-7F28-4BB9-DBF5-21243101C0A0}"/>
              </a:ext>
            </a:extLst>
          </p:cNvPr>
          <p:cNvSpPr>
            <a:spLocks noGrp="1"/>
          </p:cNvSpPr>
          <p:nvPr>
            <p:ph type="body" sz="half" idx="2"/>
          </p:nvPr>
        </p:nvSpPr>
        <p:spPr>
          <a:xfrm>
            <a:off x="1679139" y="3359371"/>
            <a:ext cx="13351310" cy="7293298"/>
          </a:xfrm>
        </p:spPr>
        <p:txBody>
          <a:bodyPr>
            <a:noAutofit/>
          </a:bodyPr>
          <a:lstStyle/>
          <a:p>
            <a:pPr marL="457200" indent="-457200">
              <a:buFont typeface="Arial" panose="020B0604020202020204" pitchFamily="34" charset="0"/>
              <a:buChar char="•"/>
            </a:pPr>
            <a:r>
              <a:rPr lang="en-US" sz="4400" dirty="0"/>
              <a:t>To address comments from reviewers, Baffinland committed to implementing progressive reclamation of the WRF</a:t>
            </a:r>
          </a:p>
          <a:p>
            <a:pPr marL="457200" indent="-457200">
              <a:buFont typeface="Arial" panose="020B0604020202020204" pitchFamily="34" charset="0"/>
              <a:buChar char="•"/>
            </a:pPr>
            <a:r>
              <a:rPr lang="en-US" sz="4400" dirty="0"/>
              <a:t>Non-AG waste to be routed to the WRF to construct PAG cells and encapsulate currently exposed material. </a:t>
            </a:r>
          </a:p>
          <a:p>
            <a:pPr marL="457200" indent="-457200">
              <a:buFont typeface="Arial" panose="020B0604020202020204" pitchFamily="34" charset="0"/>
              <a:buChar char="•"/>
            </a:pPr>
            <a:r>
              <a:rPr lang="en-US" sz="4400" dirty="0"/>
              <a:t>Deposition in 2024 will have a primary focus to ensure that as 85% of the WRF exposed footprint is covered by a 4 m Non-AG layer.  </a:t>
            </a:r>
          </a:p>
        </p:txBody>
      </p:sp>
      <p:pic>
        <p:nvPicPr>
          <p:cNvPr id="7170" name="Picture 2">
            <a:extLst>
              <a:ext uri="{FF2B5EF4-FFF2-40B4-BE49-F238E27FC236}">
                <a16:creationId xmlns:a16="http://schemas.microsoft.com/office/drawing/2014/main" id="{C181FD60-291D-C1C9-E459-8BDE76EFCCB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949428" y="3359371"/>
            <a:ext cx="9209832" cy="690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72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p:cNvSpPr txBox="1">
            <a:spLocks/>
          </p:cNvSpPr>
          <p:nvPr/>
        </p:nvSpPr>
        <p:spPr>
          <a:xfrm>
            <a:off x="1180711" y="4297623"/>
            <a:ext cx="22676815" cy="7444104"/>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iu-Cans-CA" sz="3600">
              <a:latin typeface="+mn-lt"/>
            </a:endParaRPr>
          </a:p>
        </p:txBody>
      </p:sp>
      <p:sp>
        <p:nvSpPr>
          <p:cNvPr id="7" name="Text Placeholder 6">
            <a:extLst>
              <a:ext uri="{FF2B5EF4-FFF2-40B4-BE49-F238E27FC236}">
                <a16:creationId xmlns:a16="http://schemas.microsoft.com/office/drawing/2014/main" id="{2FC0E85C-A122-047B-5F0E-99DF927C97AE}"/>
              </a:ext>
            </a:extLst>
          </p:cNvPr>
          <p:cNvSpPr>
            <a:spLocks noGrp="1"/>
          </p:cNvSpPr>
          <p:nvPr>
            <p:ph type="body" sz="half" idx="2"/>
          </p:nvPr>
        </p:nvSpPr>
        <p:spPr>
          <a:xfrm>
            <a:off x="1679140" y="2501660"/>
            <a:ext cx="19643890" cy="10488173"/>
          </a:xfrm>
        </p:spPr>
        <p:txBody>
          <a:bodyPr vert="horz" lIns="91440" tIns="45720" rIns="91440" bIns="45720" rtlCol="0" anchor="t">
            <a:normAutofit/>
          </a:bodyPr>
          <a:lstStyle/>
          <a:p>
            <a:pPr marL="804863" lvl="1" indent="-571500">
              <a:buFont typeface="Arial" panose="020B0604020202020204" pitchFamily="34" charset="0"/>
              <a:buChar char="•"/>
            </a:pPr>
            <a:r>
              <a:rPr lang="en-US" sz="4000" dirty="0">
                <a:latin typeface="Arial"/>
                <a:cs typeface="Arial"/>
              </a:rPr>
              <a:t>Progressive Reclamation and Monitoring Plan submitted to NWB on March 26, 2024 as part of the Phase I Waste Rock Management Plan.</a:t>
            </a:r>
          </a:p>
          <a:p>
            <a:pPr marL="804863" lvl="1" indent="-571500">
              <a:buFont typeface="Arial" panose="020B0604020202020204" pitchFamily="34" charset="0"/>
              <a:buChar char="•"/>
            </a:pPr>
            <a:r>
              <a:rPr lang="en-US" sz="4000" dirty="0">
                <a:latin typeface="Arial"/>
                <a:cs typeface="Arial"/>
              </a:rPr>
              <a:t>Key elements of proposed approach:</a:t>
            </a:r>
          </a:p>
          <a:p>
            <a:pPr marL="1428521" lvl="1" indent="-514350">
              <a:buFont typeface="+mj-lt"/>
              <a:buAutoNum type="arabicPeriod"/>
            </a:pPr>
            <a:r>
              <a:rPr lang="en-US" sz="4000" dirty="0">
                <a:latin typeface="Arial"/>
                <a:cs typeface="Arial"/>
              </a:rPr>
              <a:t>WRF cover</a:t>
            </a:r>
          </a:p>
          <a:p>
            <a:pPr marL="2399843" lvl="2" indent="-571500">
              <a:buFont typeface="+mj-lt"/>
              <a:buAutoNum type="romanLcPeriod"/>
            </a:pPr>
            <a:r>
              <a:rPr lang="en-US" sz="4000" dirty="0">
                <a:latin typeface="Arial"/>
                <a:cs typeface="Arial"/>
              </a:rPr>
              <a:t>Currently committed to 4m of Non-AG cover by December 31, 2024</a:t>
            </a:r>
          </a:p>
          <a:p>
            <a:pPr marL="2399843" lvl="2" indent="-571500">
              <a:buFont typeface="+mj-lt"/>
              <a:buAutoNum type="romanLcPeriod"/>
            </a:pPr>
            <a:r>
              <a:rPr lang="en-US" sz="4000" dirty="0">
                <a:latin typeface="Arial"/>
                <a:cs typeface="Arial"/>
              </a:rPr>
              <a:t>Non-AG cover over 85% of WRF surface</a:t>
            </a:r>
          </a:p>
          <a:p>
            <a:pPr marL="2399843" lvl="2" indent="-571500">
              <a:buFont typeface="+mj-lt"/>
              <a:buAutoNum type="romanLcPeriod"/>
            </a:pPr>
            <a:r>
              <a:rPr lang="en-US" sz="4000" dirty="0">
                <a:latin typeface="Arial"/>
                <a:cs typeface="Arial"/>
              </a:rPr>
              <a:t>15% of PAG material uncovered as working area</a:t>
            </a:r>
          </a:p>
          <a:p>
            <a:pPr marL="1428521" lvl="1" indent="-514350">
              <a:buFont typeface="+mj-lt"/>
              <a:buAutoNum type="arabicPeriod"/>
            </a:pPr>
            <a:r>
              <a:rPr lang="en-US" sz="4000" dirty="0">
                <a:latin typeface="Arial"/>
                <a:cs typeface="Arial"/>
              </a:rPr>
              <a:t>Monitoring/verification of cover placement outlined in QA/QC Monitoring Plan</a:t>
            </a:r>
          </a:p>
          <a:p>
            <a:pPr marL="2399843" lvl="2" indent="-571500">
              <a:buFont typeface="+mj-lt"/>
              <a:buAutoNum type="romanLcPeriod"/>
            </a:pPr>
            <a:r>
              <a:rPr lang="en-US" sz="4000" dirty="0">
                <a:latin typeface="Arial"/>
                <a:cs typeface="Arial"/>
              </a:rPr>
              <a:t>In-situ sampling program with testing for </a:t>
            </a:r>
            <a:r>
              <a:rPr lang="en-US" sz="4000" dirty="0" err="1">
                <a:latin typeface="Arial"/>
                <a:cs typeface="Arial"/>
              </a:rPr>
              <a:t>sulphide</a:t>
            </a:r>
            <a:r>
              <a:rPr lang="en-US" sz="4000" dirty="0">
                <a:latin typeface="Arial"/>
                <a:cs typeface="Arial"/>
              </a:rPr>
              <a:t> content and modified Sobek analysis</a:t>
            </a:r>
          </a:p>
          <a:p>
            <a:pPr marL="2399843" lvl="2" indent="-571500">
              <a:buFont typeface="+mj-lt"/>
              <a:buAutoNum type="romanLcPeriod"/>
            </a:pPr>
            <a:r>
              <a:rPr lang="en-US" sz="4000" dirty="0">
                <a:latin typeface="Arial"/>
                <a:cs typeface="Arial"/>
              </a:rPr>
              <a:t>Key sampling parameters:</a:t>
            </a:r>
          </a:p>
          <a:p>
            <a:pPr marL="3314014" lvl="3" indent="-571500">
              <a:buFont typeface="+mj-lt"/>
              <a:buAutoNum type="romanLcPeriod"/>
            </a:pPr>
            <a:r>
              <a:rPr lang="en-US" sz="3601" b="1" dirty="0">
                <a:latin typeface="Arial"/>
                <a:cs typeface="Arial"/>
              </a:rPr>
              <a:t>Sample frequency</a:t>
            </a:r>
            <a:r>
              <a:rPr lang="en-US" sz="3601" dirty="0">
                <a:latin typeface="Arial"/>
                <a:cs typeface="Arial"/>
              </a:rPr>
              <a:t>: 80m x 80m sampling grid (approx. every 60,000 </a:t>
            </a:r>
            <a:r>
              <a:rPr lang="en-US" sz="3601" dirty="0" err="1">
                <a:latin typeface="Arial"/>
                <a:cs typeface="Arial"/>
              </a:rPr>
              <a:t>tonnes</a:t>
            </a:r>
            <a:r>
              <a:rPr lang="en-US" sz="3601" dirty="0">
                <a:latin typeface="Arial"/>
                <a:cs typeface="Arial"/>
              </a:rPr>
              <a:t>)</a:t>
            </a:r>
          </a:p>
          <a:p>
            <a:pPr marL="3314014" lvl="3" indent="-571500">
              <a:buFont typeface="+mj-lt"/>
              <a:buAutoNum type="romanLcPeriod"/>
            </a:pPr>
            <a:r>
              <a:rPr lang="en-US" sz="3601" b="1" dirty="0">
                <a:latin typeface="Arial"/>
                <a:cs typeface="Arial"/>
              </a:rPr>
              <a:t>Sample size</a:t>
            </a:r>
            <a:r>
              <a:rPr lang="en-US" sz="3601" dirty="0">
                <a:latin typeface="Arial"/>
                <a:cs typeface="Arial"/>
              </a:rPr>
              <a:t>: 5kg samples</a:t>
            </a:r>
          </a:p>
          <a:p>
            <a:pPr marL="3314014" lvl="3" indent="-571500">
              <a:buFont typeface="+mj-lt"/>
              <a:buAutoNum type="romanLcPeriod"/>
            </a:pPr>
            <a:r>
              <a:rPr lang="en-US" sz="3601" b="1" dirty="0">
                <a:latin typeface="Arial"/>
                <a:cs typeface="Arial"/>
              </a:rPr>
              <a:t>Sample depth</a:t>
            </a:r>
            <a:r>
              <a:rPr lang="en-US" sz="3601" dirty="0">
                <a:latin typeface="Arial"/>
                <a:cs typeface="Arial"/>
              </a:rPr>
              <a:t>: 0.5m to 2.0m below surface</a:t>
            </a:r>
          </a:p>
          <a:p>
            <a:pPr marL="2399843" lvl="2" indent="-571500">
              <a:buFont typeface="+mj-lt"/>
              <a:buAutoNum type="romanLcPeriod"/>
            </a:pPr>
            <a:r>
              <a:rPr lang="en-US" sz="4000" dirty="0">
                <a:latin typeface="Arial"/>
                <a:cs typeface="Arial"/>
              </a:rPr>
              <a:t>Quarterly reporting of QA/QC sampling program</a:t>
            </a:r>
            <a:endParaRPr lang="en-US" sz="3200" dirty="0">
              <a:latin typeface="Arial"/>
              <a:cs typeface="Arial"/>
            </a:endParaRPr>
          </a:p>
          <a:p>
            <a:pPr marL="1371371" lvl="1" indent="-457200">
              <a:buFont typeface="Arial" panose="020B0604020202020204" pitchFamily="34" charset="0"/>
              <a:buChar char="•"/>
            </a:pPr>
            <a:endParaRPr lang="en-US" sz="3200" dirty="0">
              <a:latin typeface="Arial"/>
              <a:cs typeface="Arial"/>
            </a:endParaRPr>
          </a:p>
          <a:p>
            <a:pPr marL="457200" indent="-457200">
              <a:buFont typeface="Arial" panose="020B0604020202020204" pitchFamily="34" charset="0"/>
              <a:buChar char="•"/>
            </a:pPr>
            <a:endParaRPr lang="en-US" sz="3600" dirty="0">
              <a:latin typeface="Arial"/>
              <a:cs typeface="Arial"/>
            </a:endParaRPr>
          </a:p>
        </p:txBody>
      </p:sp>
      <p:sp>
        <p:nvSpPr>
          <p:cNvPr id="2" name="Title 1">
            <a:extLst>
              <a:ext uri="{FF2B5EF4-FFF2-40B4-BE49-F238E27FC236}">
                <a16:creationId xmlns:a16="http://schemas.microsoft.com/office/drawing/2014/main" id="{723528A6-842F-DBF7-0B53-A5DA00492BE4}"/>
              </a:ext>
            </a:extLst>
          </p:cNvPr>
          <p:cNvSpPr>
            <a:spLocks noGrp="1"/>
          </p:cNvSpPr>
          <p:nvPr>
            <p:ph type="title"/>
          </p:nvPr>
        </p:nvSpPr>
        <p:spPr>
          <a:xfrm>
            <a:off x="1679139" y="914400"/>
            <a:ext cx="21025723" cy="914400"/>
          </a:xfrm>
        </p:spPr>
        <p:txBody>
          <a:bodyPr>
            <a:normAutofit fontScale="90000"/>
          </a:bodyPr>
          <a:lstStyle/>
          <a:p>
            <a:r>
              <a:rPr lang="en-US" sz="6350" b="1" dirty="0">
                <a:latin typeface="Arial"/>
                <a:cs typeface="Arial"/>
              </a:rPr>
              <a:t>WRF Progressive Reclamation and Monitoring</a:t>
            </a:r>
          </a:p>
        </p:txBody>
      </p:sp>
    </p:spTree>
    <p:extLst>
      <p:ext uri="{BB962C8B-B14F-4D97-AF65-F5344CB8AC3E}">
        <p14:creationId xmlns:p14="http://schemas.microsoft.com/office/powerpoint/2010/main" val="1842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139" y="914400"/>
            <a:ext cx="10173337" cy="2037144"/>
          </a:xfrm>
        </p:spPr>
        <p:txBody>
          <a:bodyPr/>
          <a:lstStyle/>
          <a:p>
            <a:r>
              <a:rPr lang="en-US" sz="6600" b="1" dirty="0">
                <a:latin typeface="Arial"/>
                <a:cs typeface="Arial"/>
              </a:rPr>
              <a:t>WRF Progressive Reclamation</a:t>
            </a:r>
            <a:endParaRPr lang="en-CA" dirty="0"/>
          </a:p>
        </p:txBody>
      </p:sp>
      <p:sp>
        <p:nvSpPr>
          <p:cNvPr id="4" name="Text Placeholder 3"/>
          <p:cNvSpPr>
            <a:spLocks noGrp="1"/>
          </p:cNvSpPr>
          <p:nvPr>
            <p:ph type="body" sz="half" idx="2"/>
          </p:nvPr>
        </p:nvSpPr>
        <p:spPr>
          <a:xfrm>
            <a:off x="1679139" y="4114800"/>
            <a:ext cx="9652475" cy="7623176"/>
          </a:xfrm>
        </p:spPr>
        <p:txBody>
          <a:bodyPr>
            <a:normAutofit/>
          </a:bodyPr>
          <a:lstStyle/>
          <a:p>
            <a:pPr marL="457200" lvl="0" indent="-457200">
              <a:buFont typeface="Arial" panose="020B0604020202020204" pitchFamily="34" charset="0"/>
              <a:buChar char="•"/>
            </a:pPr>
            <a:r>
              <a:rPr lang="en-CA" sz="4000" dirty="0"/>
              <a:t>Placement of 4m NAG cover is in progress</a:t>
            </a:r>
          </a:p>
          <a:p>
            <a:pPr marL="457200" lvl="0" indent="-457200">
              <a:buFont typeface="Arial" panose="020B0604020202020204" pitchFamily="34" charset="0"/>
              <a:buChar char="•"/>
            </a:pPr>
            <a:r>
              <a:rPr lang="en-CA" sz="4000" dirty="0"/>
              <a:t>Segregation of PAG/NAG with clear signage around WRF area</a:t>
            </a:r>
          </a:p>
          <a:p>
            <a:pPr marL="457200" lvl="0" indent="-457200">
              <a:buFont typeface="Arial" panose="020B0604020202020204" pitchFamily="34" charset="0"/>
              <a:buChar char="•"/>
            </a:pPr>
            <a:r>
              <a:rPr lang="en-CA" sz="4000" dirty="0"/>
              <a:t>In-situ sampling initiated</a:t>
            </a:r>
          </a:p>
          <a:p>
            <a:pPr marL="457200" lvl="0" indent="-457200">
              <a:buFont typeface="Arial" panose="020B0604020202020204" pitchFamily="34" charset="0"/>
              <a:buChar char="•"/>
            </a:pPr>
            <a:r>
              <a:rPr lang="en-CA" sz="4000" dirty="0"/>
              <a:t>Q2 report to be published in July</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10689904" y="1714500"/>
            <a:ext cx="13716000" cy="10287000"/>
          </a:xfrm>
          <a:prstGeom prst="rect">
            <a:avLst/>
          </a:prstGeom>
        </p:spPr>
      </p:pic>
      <p:sp>
        <p:nvSpPr>
          <p:cNvPr id="6" name="TextBox 5"/>
          <p:cNvSpPr txBox="1"/>
          <p:nvPr/>
        </p:nvSpPr>
        <p:spPr>
          <a:xfrm>
            <a:off x="8137003" y="13195140"/>
            <a:ext cx="5092861" cy="369332"/>
          </a:xfrm>
          <a:prstGeom prst="rect">
            <a:avLst/>
          </a:prstGeom>
          <a:noFill/>
        </p:spPr>
        <p:txBody>
          <a:bodyPr wrap="square" rtlCol="0">
            <a:spAutoFit/>
          </a:bodyPr>
          <a:lstStyle/>
          <a:p>
            <a:r>
              <a:rPr lang="en-CA" dirty="0"/>
              <a:t>Photo taken at WRF on April 28, 2024</a:t>
            </a:r>
          </a:p>
        </p:txBody>
      </p:sp>
    </p:spTree>
    <p:extLst>
      <p:ext uri="{BB962C8B-B14F-4D97-AF65-F5344CB8AC3E}">
        <p14:creationId xmlns:p14="http://schemas.microsoft.com/office/powerpoint/2010/main" val="3549619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3F1E-43C8-3AA6-08CE-12F332B310A6}"/>
              </a:ext>
            </a:extLst>
          </p:cNvPr>
          <p:cNvSpPr>
            <a:spLocks noGrp="1"/>
          </p:cNvSpPr>
          <p:nvPr>
            <p:ph type="title"/>
          </p:nvPr>
        </p:nvSpPr>
        <p:spPr/>
        <p:txBody>
          <a:bodyPr/>
          <a:lstStyle/>
          <a:p>
            <a:r>
              <a:rPr lang="en-US" dirty="0"/>
              <a:t>Summary</a:t>
            </a:r>
          </a:p>
        </p:txBody>
      </p:sp>
      <p:sp>
        <p:nvSpPr>
          <p:cNvPr id="3" name="Subtitle 2">
            <a:extLst>
              <a:ext uri="{FF2B5EF4-FFF2-40B4-BE49-F238E27FC236}">
                <a16:creationId xmlns:a16="http://schemas.microsoft.com/office/drawing/2014/main" id="{5AF606CD-A474-D24A-F7AA-42AEA8CC7157}"/>
              </a:ext>
            </a:extLst>
          </p:cNvPr>
          <p:cNvSpPr txBox="1">
            <a:spLocks/>
          </p:cNvSpPr>
          <p:nvPr/>
        </p:nvSpPr>
        <p:spPr>
          <a:xfrm>
            <a:off x="7949583" y="7420923"/>
            <a:ext cx="8026241" cy="89037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4000" b="1" dirty="0">
                <a:solidFill>
                  <a:schemeClr val="accent1"/>
                </a:solidFill>
                <a:latin typeface="Arial" panose="020B0604020202020204" pitchFamily="34" charset="0"/>
                <a:cs typeface="Arial" panose="020B0604020202020204" pitchFamily="34" charset="0"/>
              </a:rPr>
              <a:t>Current 2024 Security Estimate</a:t>
            </a:r>
            <a:endParaRPr lang="iu-Cans-CA" sz="4000" b="1" dirty="0">
              <a:solidFill>
                <a:schemeClr val="accent1"/>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4807B39-CA9C-934A-311A-BD10421EFFD3}"/>
              </a:ext>
            </a:extLst>
          </p:cNvPr>
          <p:cNvGraphicFramePr>
            <a:graphicFrameLocks noGrp="1"/>
          </p:cNvGraphicFramePr>
          <p:nvPr>
            <p:extLst>
              <p:ext uri="{D42A27DB-BD31-4B8C-83A1-F6EECF244321}">
                <p14:modId xmlns:p14="http://schemas.microsoft.com/office/powerpoint/2010/main" val="2231628547"/>
              </p:ext>
            </p:extLst>
          </p:nvPr>
        </p:nvGraphicFramePr>
        <p:xfrm>
          <a:off x="4170343" y="8428381"/>
          <a:ext cx="16036963" cy="4700719"/>
        </p:xfrm>
        <a:graphic>
          <a:graphicData uri="http://schemas.openxmlformats.org/drawingml/2006/table">
            <a:tbl>
              <a:tblPr firstRow="1" bandRow="1">
                <a:tableStyleId>{5C22544A-7EE6-4342-B048-85BDC9FD1C3A}</a:tableStyleId>
              </a:tblPr>
              <a:tblGrid>
                <a:gridCol w="2924251">
                  <a:extLst>
                    <a:ext uri="{9D8B030D-6E8A-4147-A177-3AD203B41FA5}">
                      <a16:colId xmlns:a16="http://schemas.microsoft.com/office/drawing/2014/main" val="2186954098"/>
                    </a:ext>
                  </a:extLst>
                </a:gridCol>
                <a:gridCol w="4370904">
                  <a:extLst>
                    <a:ext uri="{9D8B030D-6E8A-4147-A177-3AD203B41FA5}">
                      <a16:colId xmlns:a16="http://schemas.microsoft.com/office/drawing/2014/main" val="2523586341"/>
                    </a:ext>
                  </a:extLst>
                </a:gridCol>
                <a:gridCol w="4370904">
                  <a:extLst>
                    <a:ext uri="{9D8B030D-6E8A-4147-A177-3AD203B41FA5}">
                      <a16:colId xmlns:a16="http://schemas.microsoft.com/office/drawing/2014/main" val="2458545363"/>
                    </a:ext>
                  </a:extLst>
                </a:gridCol>
                <a:gridCol w="4370904">
                  <a:extLst>
                    <a:ext uri="{9D8B030D-6E8A-4147-A177-3AD203B41FA5}">
                      <a16:colId xmlns:a16="http://schemas.microsoft.com/office/drawing/2014/main" val="3009183614"/>
                    </a:ext>
                  </a:extLst>
                </a:gridCol>
              </a:tblGrid>
              <a:tr h="1602491">
                <a:tc>
                  <a:txBody>
                    <a:bodyPr/>
                    <a:lstStyle/>
                    <a:p>
                      <a:r>
                        <a:rPr lang="en-US" dirty="0"/>
                        <a:t>Liability</a:t>
                      </a:r>
                    </a:p>
                  </a:txBody>
                  <a:tcPr/>
                </a:tc>
                <a:tc>
                  <a:txBody>
                    <a:bodyPr/>
                    <a:lstStyle/>
                    <a:p>
                      <a:r>
                        <a:rPr lang="en-US" dirty="0"/>
                        <a:t>2024 Estimate</a:t>
                      </a:r>
                    </a:p>
                  </a:txBody>
                  <a:tcPr/>
                </a:tc>
                <a:tc>
                  <a:txBody>
                    <a:bodyPr/>
                    <a:lstStyle/>
                    <a:p>
                      <a:r>
                        <a:rPr lang="en-US" dirty="0"/>
                        <a:t>Security Posted under 2AM-MRY1325</a:t>
                      </a:r>
                    </a:p>
                  </a:txBody>
                  <a:tcPr/>
                </a:tc>
                <a:tc>
                  <a:txBody>
                    <a:bodyPr/>
                    <a:lstStyle/>
                    <a:p>
                      <a:r>
                        <a:rPr lang="en-US" dirty="0"/>
                        <a:t>Additional Amount to Post</a:t>
                      </a:r>
                    </a:p>
                  </a:txBody>
                  <a:tcPr/>
                </a:tc>
                <a:extLst>
                  <a:ext uri="{0D108BD9-81ED-4DB2-BD59-A6C34878D82A}">
                    <a16:rowId xmlns:a16="http://schemas.microsoft.com/office/drawing/2014/main" val="1741124144"/>
                  </a:ext>
                </a:extLst>
              </a:tr>
              <a:tr h="887637">
                <a:tc>
                  <a:txBody>
                    <a:bodyPr/>
                    <a:lstStyle/>
                    <a:p>
                      <a:r>
                        <a:rPr lang="en-US" dirty="0"/>
                        <a:t>IOL</a:t>
                      </a:r>
                    </a:p>
                  </a:txBody>
                  <a:tcPr/>
                </a:tc>
                <a:tc>
                  <a:txBody>
                    <a:bodyPr/>
                    <a:lstStyle/>
                    <a:p>
                      <a:r>
                        <a:rPr lang="en-US" dirty="0"/>
                        <a:t>$130,333,476</a:t>
                      </a:r>
                    </a:p>
                  </a:txBody>
                  <a:tcPr/>
                </a:tc>
                <a:tc>
                  <a:txBody>
                    <a:bodyPr/>
                    <a:lstStyle/>
                    <a:p>
                      <a:r>
                        <a:rPr lang="en-US" dirty="0"/>
                        <a:t>$120,999,500</a:t>
                      </a:r>
                    </a:p>
                  </a:txBody>
                  <a:tcPr/>
                </a:tc>
                <a:tc>
                  <a:txBody>
                    <a:bodyPr/>
                    <a:lstStyle/>
                    <a:p>
                      <a:r>
                        <a:rPr lang="en-US" b="1" dirty="0">
                          <a:solidFill>
                            <a:schemeClr val="tx1"/>
                          </a:solidFill>
                        </a:rPr>
                        <a:t>$8,312,729</a:t>
                      </a:r>
                    </a:p>
                  </a:txBody>
                  <a:tcPr/>
                </a:tc>
                <a:extLst>
                  <a:ext uri="{0D108BD9-81ED-4DB2-BD59-A6C34878D82A}">
                    <a16:rowId xmlns:a16="http://schemas.microsoft.com/office/drawing/2014/main" val="788650120"/>
                  </a:ext>
                </a:extLst>
              </a:tr>
              <a:tr h="887637">
                <a:tc>
                  <a:txBody>
                    <a:bodyPr/>
                    <a:lstStyle/>
                    <a:p>
                      <a:r>
                        <a:rPr lang="en-US" dirty="0"/>
                        <a:t>Crown</a:t>
                      </a:r>
                    </a:p>
                  </a:txBody>
                  <a:tcPr/>
                </a:tc>
                <a:tc>
                  <a:txBody>
                    <a:bodyPr/>
                    <a:lstStyle/>
                    <a:p>
                      <a:r>
                        <a:rPr lang="en-US" dirty="0"/>
                        <a:t>$3,451,009</a:t>
                      </a:r>
                    </a:p>
                  </a:txBody>
                  <a:tcPr/>
                </a:tc>
                <a:tc>
                  <a:txBody>
                    <a:bodyPr/>
                    <a:lstStyle/>
                    <a:p>
                      <a:r>
                        <a:rPr lang="en-US" dirty="0"/>
                        <a:t>$2,788,000</a:t>
                      </a:r>
                    </a:p>
                  </a:txBody>
                  <a:tcPr/>
                </a:tc>
                <a:tc>
                  <a:txBody>
                    <a:bodyPr/>
                    <a:lstStyle/>
                    <a:p>
                      <a:r>
                        <a:rPr lang="en-US" b="1" dirty="0">
                          <a:solidFill>
                            <a:schemeClr val="tx1"/>
                          </a:solidFill>
                        </a:rPr>
                        <a:t>$663,009</a:t>
                      </a:r>
                    </a:p>
                  </a:txBody>
                  <a:tcPr/>
                </a:tc>
                <a:extLst>
                  <a:ext uri="{0D108BD9-81ED-4DB2-BD59-A6C34878D82A}">
                    <a16:rowId xmlns:a16="http://schemas.microsoft.com/office/drawing/2014/main" val="2025183691"/>
                  </a:ext>
                </a:extLst>
              </a:tr>
              <a:tr h="887637">
                <a:tc>
                  <a:txBody>
                    <a:bodyPr/>
                    <a:lstStyle/>
                    <a:p>
                      <a:r>
                        <a:rPr lang="en-US" dirty="0"/>
                        <a:t>Total</a:t>
                      </a:r>
                    </a:p>
                  </a:txBody>
                  <a:tcPr/>
                </a:tc>
                <a:tc>
                  <a:txBody>
                    <a:bodyPr/>
                    <a:lstStyle/>
                    <a:p>
                      <a:r>
                        <a:rPr lang="en-US" dirty="0"/>
                        <a:t>$133,784,484</a:t>
                      </a:r>
                    </a:p>
                  </a:txBody>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dirty="0"/>
                        <a:t>$123,787,500</a:t>
                      </a:r>
                    </a:p>
                    <a:p>
                      <a:endParaRPr lang="en-US" dirty="0"/>
                    </a:p>
                  </a:txBody>
                  <a:tcPr/>
                </a:tc>
                <a:tc>
                  <a:txBody>
                    <a:bodyPr/>
                    <a:lstStyle/>
                    <a:p>
                      <a:r>
                        <a:rPr lang="en-US" b="1" dirty="0">
                          <a:solidFill>
                            <a:schemeClr val="tx1"/>
                          </a:solidFill>
                        </a:rPr>
                        <a:t>$8,975,737</a:t>
                      </a:r>
                    </a:p>
                  </a:txBody>
                  <a:tcPr/>
                </a:tc>
                <a:extLst>
                  <a:ext uri="{0D108BD9-81ED-4DB2-BD59-A6C34878D82A}">
                    <a16:rowId xmlns:a16="http://schemas.microsoft.com/office/drawing/2014/main" val="2287443114"/>
                  </a:ext>
                </a:extLst>
              </a:tr>
            </a:tbl>
          </a:graphicData>
        </a:graphic>
      </p:graphicFrame>
      <p:sp>
        <p:nvSpPr>
          <p:cNvPr id="5" name="TextBox 4">
            <a:extLst>
              <a:ext uri="{FF2B5EF4-FFF2-40B4-BE49-F238E27FC236}">
                <a16:creationId xmlns:a16="http://schemas.microsoft.com/office/drawing/2014/main" id="{B7EAC8F9-53ED-B464-8B91-26DF30C90324}"/>
              </a:ext>
            </a:extLst>
          </p:cNvPr>
          <p:cNvSpPr txBox="1"/>
          <p:nvPr/>
        </p:nvSpPr>
        <p:spPr>
          <a:xfrm>
            <a:off x="1887165" y="3015573"/>
            <a:ext cx="21025723" cy="4401205"/>
          </a:xfrm>
          <a:prstGeom prst="rect">
            <a:avLst/>
          </a:prstGeom>
          <a:noFill/>
        </p:spPr>
        <p:txBody>
          <a:bodyPr wrap="square" rtlCol="0">
            <a:spAutoFit/>
          </a:bodyPr>
          <a:lstStyle/>
          <a:p>
            <a:pPr marL="457200" indent="-457200">
              <a:buFont typeface="Arial" panose="020B0604020202020204" pitchFamily="34" charset="0"/>
              <a:buChar char="•"/>
            </a:pPr>
            <a:r>
              <a:rPr lang="en-US" sz="4800" dirty="0"/>
              <a:t>Baffinland thank all parties for their effort in reviewing the 2024 Workplan</a:t>
            </a:r>
          </a:p>
          <a:p>
            <a:pPr marL="457200" indent="-457200">
              <a:buFont typeface="Arial" panose="020B0604020202020204" pitchFamily="34" charset="0"/>
              <a:buChar char="•"/>
            </a:pPr>
            <a:r>
              <a:rPr lang="en-US" sz="4800" dirty="0"/>
              <a:t>Baffinland has made significant effort in addressing key concerns raised by reviewers</a:t>
            </a:r>
          </a:p>
          <a:p>
            <a:pPr marL="457200" indent="-457200">
              <a:buFont typeface="Arial" panose="020B0604020202020204" pitchFamily="34" charset="0"/>
              <a:buChar char="•"/>
            </a:pPr>
            <a:r>
              <a:rPr lang="en-US" sz="4400" dirty="0"/>
              <a:t>Baffinland agrees to the security </a:t>
            </a:r>
            <a:r>
              <a:rPr lang="en-US" sz="4800" dirty="0"/>
              <a:t>estimate</a:t>
            </a:r>
            <a:r>
              <a:rPr lang="en-US" sz="4400" dirty="0"/>
              <a:t> put forward by CIRNAC</a:t>
            </a:r>
          </a:p>
          <a:p>
            <a:pPr marL="914400" lvl="1" indent="-457200">
              <a:buFont typeface="Arial" panose="020B0604020202020204" pitchFamily="34" charset="0"/>
              <a:buChar char="•"/>
            </a:pPr>
            <a:r>
              <a:rPr lang="en-US" sz="4400" dirty="0"/>
              <a:t>Additional security for IOL posted with QIA on May 8, 2024</a:t>
            </a:r>
          </a:p>
          <a:p>
            <a:pPr marL="914400" lvl="1" indent="-457200">
              <a:buFont typeface="Arial" panose="020B0604020202020204" pitchFamily="34" charset="0"/>
              <a:buChar char="•"/>
            </a:pPr>
            <a:r>
              <a:rPr lang="en-US" sz="4400" dirty="0"/>
              <a:t>Additional security for Crown lands to be posted with CIRNAC</a:t>
            </a:r>
          </a:p>
        </p:txBody>
      </p:sp>
    </p:spTree>
    <p:extLst>
      <p:ext uri="{BB962C8B-B14F-4D97-AF65-F5344CB8AC3E}">
        <p14:creationId xmlns:p14="http://schemas.microsoft.com/office/powerpoint/2010/main" val="169193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p:cNvSpPr/>
          <p:nvPr/>
        </p:nvSpPr>
        <p:spPr>
          <a:xfrm rot="16200000">
            <a:off x="13105626" y="2443976"/>
            <a:ext cx="13868400" cy="8675646"/>
          </a:xfrm>
          <a:custGeom>
            <a:avLst/>
            <a:gdLst/>
            <a:ahLst/>
            <a:cxnLst/>
            <a:rect l="l" t="t" r="r" b="b"/>
            <a:pathLst>
              <a:path w="3228975" h="930909">
                <a:moveTo>
                  <a:pt x="3228975" y="0"/>
                </a:moveTo>
                <a:lnTo>
                  <a:pt x="0" y="0"/>
                </a:lnTo>
                <a:lnTo>
                  <a:pt x="0" y="930440"/>
                </a:lnTo>
                <a:lnTo>
                  <a:pt x="3228975" y="930440"/>
                </a:lnTo>
                <a:lnTo>
                  <a:pt x="3228975" y="0"/>
                </a:lnTo>
                <a:close/>
              </a:path>
            </a:pathLst>
          </a:custGeom>
          <a:solidFill>
            <a:srgbClr val="9EA7B6"/>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11" name="TextBox 10"/>
          <p:cNvSpPr txBox="1"/>
          <p:nvPr/>
        </p:nvSpPr>
        <p:spPr>
          <a:xfrm>
            <a:off x="5397249" y="5548053"/>
            <a:ext cx="5440913" cy="1015663"/>
          </a:xfrm>
          <a:prstGeom prst="rect">
            <a:avLst/>
          </a:prstGeom>
          <a:noFill/>
        </p:spPr>
        <p:txBody>
          <a:bodyPr wrap="none" rtlCol="0">
            <a:spAutoFit/>
          </a:bodyPr>
          <a:lstStyle/>
          <a:p>
            <a:pPr algn="ctr"/>
            <a:r>
              <a:rPr lang="en-US" sz="6000" b="1" spc="800">
                <a:latin typeface="Arial" panose="020B0604020202020204" pitchFamily="34" charset="0"/>
                <a:ea typeface="Lato Black" charset="0"/>
                <a:cs typeface="Arial" panose="020B0604020202020204" pitchFamily="34" charset="0"/>
              </a:rPr>
              <a:t>Questions?</a:t>
            </a:r>
          </a:p>
        </p:txBody>
      </p:sp>
      <p:sp>
        <p:nvSpPr>
          <p:cNvPr id="9" name="Subtitle 2"/>
          <p:cNvSpPr txBox="1">
            <a:spLocks/>
          </p:cNvSpPr>
          <p:nvPr/>
        </p:nvSpPr>
        <p:spPr>
          <a:xfrm>
            <a:off x="16703392" y="7826955"/>
            <a:ext cx="5902042" cy="95827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CA" b="1">
                <a:solidFill>
                  <a:schemeClr val="bg1"/>
                </a:solidFill>
                <a:latin typeface="Arial" panose="020B0604020202020204" pitchFamily="34" charset="0"/>
                <a:cs typeface="Arial" panose="020B0604020202020204" pitchFamily="34" charset="0"/>
              </a:rPr>
              <a:t>Building 622, Iqaluit House, Suite 102</a:t>
            </a:r>
            <a:br>
              <a:rPr lang="en-CA" b="1">
                <a:solidFill>
                  <a:schemeClr val="bg1"/>
                </a:solidFill>
                <a:latin typeface="Arial" panose="020B0604020202020204" pitchFamily="34" charset="0"/>
                <a:cs typeface="Arial" panose="020B0604020202020204" pitchFamily="34" charset="0"/>
              </a:rPr>
            </a:br>
            <a:r>
              <a:rPr lang="en-CA" b="1">
                <a:solidFill>
                  <a:schemeClr val="bg1"/>
                </a:solidFill>
                <a:latin typeface="Arial" panose="020B0604020202020204" pitchFamily="34" charset="0"/>
                <a:cs typeface="Arial" panose="020B0604020202020204" pitchFamily="34" charset="0"/>
              </a:rPr>
              <a:t>Iqaluit, NU X0A 0H0</a:t>
            </a:r>
            <a:endParaRPr lang="en-US" b="1">
              <a:solidFill>
                <a:schemeClr val="bg1"/>
              </a:solidFill>
              <a:latin typeface="Arial" panose="020B0604020202020204" pitchFamily="34" charset="0"/>
              <a:ea typeface="Lato" charset="0"/>
              <a:cs typeface="Arial" panose="020B0604020202020204" pitchFamily="34" charset="0"/>
            </a:endParaRPr>
          </a:p>
        </p:txBody>
      </p:sp>
      <p:sp>
        <p:nvSpPr>
          <p:cNvPr id="13" name="TextBox 12"/>
          <p:cNvSpPr txBox="1"/>
          <p:nvPr/>
        </p:nvSpPr>
        <p:spPr>
          <a:xfrm>
            <a:off x="16836995" y="7264465"/>
            <a:ext cx="4753224" cy="523220"/>
          </a:xfrm>
          <a:prstGeom prst="rect">
            <a:avLst/>
          </a:prstGeom>
          <a:noFill/>
        </p:spPr>
        <p:txBody>
          <a:bodyPr wrap="none" rtlCol="0" anchor="ctr" anchorCtr="0">
            <a:spAutoFit/>
          </a:bodyPr>
          <a:lstStyle/>
          <a:p>
            <a:r>
              <a:rPr lang="en-US" sz="2800" b="1">
                <a:solidFill>
                  <a:schemeClr val="bg1"/>
                </a:solidFill>
                <a:latin typeface="Arial" panose="020B0604020202020204" pitchFamily="34" charset="0"/>
                <a:ea typeface="Lato Black" charset="0"/>
                <a:cs typeface="Arial" panose="020B0604020202020204" pitchFamily="34" charset="0"/>
              </a:rPr>
              <a:t>NORTHERN HEAD OFFICE</a:t>
            </a:r>
          </a:p>
        </p:txBody>
      </p:sp>
      <p:sp>
        <p:nvSpPr>
          <p:cNvPr id="17" name="Subtitle 2"/>
          <p:cNvSpPr txBox="1">
            <a:spLocks/>
          </p:cNvSpPr>
          <p:nvPr/>
        </p:nvSpPr>
        <p:spPr>
          <a:xfrm>
            <a:off x="16703392" y="4884248"/>
            <a:ext cx="6429375" cy="132761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CA" b="1">
                <a:solidFill>
                  <a:schemeClr val="bg1"/>
                </a:solidFill>
                <a:latin typeface="Arial" panose="020B0604020202020204" pitchFamily="34" charset="0"/>
                <a:cs typeface="Arial" panose="020B0604020202020204" pitchFamily="34" charset="0"/>
              </a:rPr>
              <a:t>360 Oakville Place Drive, Suite 300, Oakville, Ontario, Canada, L6H 6K8</a:t>
            </a:r>
            <a:br>
              <a:rPr lang="en-CA" b="1">
                <a:solidFill>
                  <a:schemeClr val="bg1"/>
                </a:solidFill>
                <a:latin typeface="Arial" panose="020B0604020202020204" pitchFamily="34" charset="0"/>
                <a:cs typeface="Arial" panose="020B0604020202020204" pitchFamily="34" charset="0"/>
              </a:rPr>
            </a:br>
            <a:r>
              <a:rPr lang="en-CA" b="1">
                <a:solidFill>
                  <a:schemeClr val="bg1"/>
                </a:solidFill>
                <a:latin typeface="Arial" panose="020B0604020202020204" pitchFamily="34" charset="0"/>
                <a:cs typeface="Arial" panose="020B0604020202020204" pitchFamily="34" charset="0"/>
              </a:rPr>
              <a:t>Tel: 1.416.364.8820</a:t>
            </a:r>
            <a:endParaRPr lang="en-US" b="1">
              <a:solidFill>
                <a:schemeClr val="bg1"/>
              </a:solidFill>
              <a:latin typeface="Arial" panose="020B0604020202020204" pitchFamily="34" charset="0"/>
              <a:ea typeface="Lato" charset="0"/>
              <a:cs typeface="Arial" panose="020B0604020202020204" pitchFamily="34" charset="0"/>
            </a:endParaRPr>
          </a:p>
        </p:txBody>
      </p:sp>
      <p:sp>
        <p:nvSpPr>
          <p:cNvPr id="18" name="TextBox 17"/>
          <p:cNvSpPr txBox="1"/>
          <p:nvPr/>
        </p:nvSpPr>
        <p:spPr>
          <a:xfrm>
            <a:off x="16836995" y="4304953"/>
            <a:ext cx="3867341" cy="523220"/>
          </a:xfrm>
          <a:prstGeom prst="rect">
            <a:avLst/>
          </a:prstGeom>
          <a:noFill/>
        </p:spPr>
        <p:txBody>
          <a:bodyPr wrap="none" rtlCol="0" anchor="ctr" anchorCtr="0">
            <a:spAutoFit/>
          </a:bodyPr>
          <a:lstStyle/>
          <a:p>
            <a:r>
              <a:rPr lang="en-US" sz="2800" b="1">
                <a:solidFill>
                  <a:schemeClr val="bg1"/>
                </a:solidFill>
                <a:latin typeface="Arial" panose="020B0604020202020204" pitchFamily="34" charset="0"/>
                <a:ea typeface="Lato Black" charset="0"/>
                <a:cs typeface="Arial" panose="020B0604020202020204" pitchFamily="34" charset="0"/>
              </a:rPr>
              <a:t>CORPORATE OFFICE</a:t>
            </a:r>
          </a:p>
        </p:txBody>
      </p:sp>
    </p:spTree>
    <p:extLst>
      <p:ext uri="{BB962C8B-B14F-4D97-AF65-F5344CB8AC3E}">
        <p14:creationId xmlns:p14="http://schemas.microsoft.com/office/powerpoint/2010/main" val="194018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ffinland Iron Mines sets 5 million tonne shipping record - MINING.COM">
            <a:extLst>
              <a:ext uri="{FF2B5EF4-FFF2-40B4-BE49-F238E27FC236}">
                <a16:creationId xmlns:a16="http://schemas.microsoft.com/office/drawing/2014/main" id="{0C9A85EC-BA30-13AF-F0DA-9B76B62008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6" r="32648"/>
          <a:stretch/>
        </p:blipFill>
        <p:spPr bwMode="auto">
          <a:xfrm>
            <a:off x="11299040" y="10"/>
            <a:ext cx="13078610" cy="13715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3">
            <a:extLst>
              <a:ext uri="{FF2B5EF4-FFF2-40B4-BE49-F238E27FC236}">
                <a16:creationId xmlns:a16="http://schemas.microsoft.com/office/drawing/2014/main" id="{285349FB-7F28-4BB9-DBF5-21243101C0A0}"/>
              </a:ext>
            </a:extLst>
          </p:cNvPr>
          <p:cNvSpPr>
            <a:spLocks noGrp="1"/>
          </p:cNvSpPr>
          <p:nvPr>
            <p:ph type="body" sz="half" idx="2"/>
          </p:nvPr>
        </p:nvSpPr>
        <p:spPr>
          <a:xfrm>
            <a:off x="1523602" y="5102352"/>
            <a:ext cx="9224345" cy="7182414"/>
          </a:xfrm>
        </p:spPr>
        <p:txBody>
          <a:bodyPr vert="horz" lIns="91440" tIns="45720" rIns="91440" bIns="45720" rtlCol="0">
            <a:normAutofit/>
          </a:bodyPr>
          <a:lstStyle/>
          <a:p>
            <a:pPr marL="742950" indent="-457200" defTabSz="914400">
              <a:buFont typeface="Arial" panose="020B0604020202020204" pitchFamily="34" charset="0"/>
              <a:buChar char="•"/>
            </a:pPr>
            <a:r>
              <a:rPr lang="en-US" sz="4400" dirty="0">
                <a:latin typeface="+mn-lt"/>
                <a:cs typeface="+mn-cs"/>
              </a:rPr>
              <a:t>Introduction</a:t>
            </a:r>
          </a:p>
          <a:p>
            <a:pPr marL="742950" indent="-457200" defTabSz="914400">
              <a:buFont typeface="Arial" panose="020B0604020202020204" pitchFamily="34" charset="0"/>
              <a:buChar char="•"/>
            </a:pPr>
            <a:r>
              <a:rPr lang="en-US" sz="4400" dirty="0">
                <a:latin typeface="+mn-lt"/>
                <a:cs typeface="+mn-cs"/>
              </a:rPr>
              <a:t>2024 Work Plan Overview</a:t>
            </a:r>
          </a:p>
          <a:p>
            <a:pPr marL="742950" indent="-457200" defTabSz="914400">
              <a:buFont typeface="Arial" panose="020B0604020202020204" pitchFamily="34" charset="0"/>
              <a:buChar char="•"/>
            </a:pPr>
            <a:r>
              <a:rPr lang="en-US" sz="4400" dirty="0">
                <a:latin typeface="+mn-lt"/>
                <a:cs typeface="+mn-cs"/>
              </a:rPr>
              <a:t>2024 Annual Security Review </a:t>
            </a:r>
          </a:p>
          <a:p>
            <a:pPr marL="742950" indent="-457200" defTabSz="914400">
              <a:buFont typeface="Arial" panose="020B0604020202020204" pitchFamily="34" charset="0"/>
              <a:buChar char="•"/>
            </a:pPr>
            <a:r>
              <a:rPr lang="en-US" sz="4400" dirty="0">
                <a:latin typeface="+mn-lt"/>
                <a:cs typeface="+mn-cs"/>
              </a:rPr>
              <a:t>Questions</a:t>
            </a:r>
          </a:p>
        </p:txBody>
      </p:sp>
      <p:sp>
        <p:nvSpPr>
          <p:cNvPr id="7" name="Title 1">
            <a:extLst>
              <a:ext uri="{FF2B5EF4-FFF2-40B4-BE49-F238E27FC236}">
                <a16:creationId xmlns:a16="http://schemas.microsoft.com/office/drawing/2014/main" id="{C26C38C2-9ACE-682B-4FFD-770F3657C000}"/>
              </a:ext>
            </a:extLst>
          </p:cNvPr>
          <p:cNvSpPr>
            <a:spLocks noGrp="1"/>
          </p:cNvSpPr>
          <p:nvPr>
            <p:ph type="title"/>
          </p:nvPr>
        </p:nvSpPr>
        <p:spPr>
          <a:xfrm>
            <a:off x="1763446" y="1226760"/>
            <a:ext cx="8169202" cy="2804940"/>
          </a:xfrm>
        </p:spPr>
        <p:txBody>
          <a:bodyPr vert="horz" lIns="91440" tIns="45720" rIns="91440" bIns="45720" rtlCol="0" anchor="t">
            <a:normAutofit/>
          </a:bodyPr>
          <a:lstStyle/>
          <a:p>
            <a:pPr defTabSz="914400"/>
            <a:r>
              <a:rPr lang="en-US" sz="6400" b="1" dirty="0">
                <a:latin typeface="+mj-lt"/>
                <a:cs typeface="+mj-cs"/>
              </a:rPr>
              <a:t>Agenda</a:t>
            </a:r>
          </a:p>
        </p:txBody>
      </p:sp>
    </p:spTree>
    <p:extLst>
      <p:ext uri="{BB962C8B-B14F-4D97-AF65-F5344CB8AC3E}">
        <p14:creationId xmlns:p14="http://schemas.microsoft.com/office/powerpoint/2010/main" val="209992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p:cNvSpPr>
          <p:nvPr/>
        </p:nvSpPr>
        <p:spPr bwMode="auto">
          <a:xfrm>
            <a:off x="9480416" y="2970003"/>
            <a:ext cx="5711500" cy="961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500"/>
              </a:lnSpc>
            </a:pPr>
            <a:r>
              <a:rPr lang="en-US" sz="6600" b="1" spc="500" dirty="0">
                <a:solidFill>
                  <a:schemeClr val="bg1"/>
                </a:solidFill>
                <a:latin typeface="Arial" panose="020B0604020202020204" pitchFamily="34" charset="0"/>
                <a:ea typeface="Lato Black" charset="0"/>
                <a:cs typeface="Arial" panose="020B0604020202020204" pitchFamily="34" charset="0"/>
                <a:sym typeface="Bebas Neue" charset="0"/>
              </a:rPr>
              <a:t>Introduction</a:t>
            </a:r>
          </a:p>
        </p:txBody>
      </p:sp>
    </p:spTree>
    <p:extLst>
      <p:ext uri="{BB962C8B-B14F-4D97-AF65-F5344CB8AC3E}">
        <p14:creationId xmlns:p14="http://schemas.microsoft.com/office/powerpoint/2010/main" val="140146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0"/>
          <p:cNvSpPr txBox="1">
            <a:spLocks/>
          </p:cNvSpPr>
          <p:nvPr/>
        </p:nvSpPr>
        <p:spPr>
          <a:xfrm>
            <a:off x="1180711" y="4297623"/>
            <a:ext cx="22676815" cy="7444104"/>
          </a:xfrm>
          <a:prstGeom prst="rect">
            <a:avLst/>
          </a:prstGeom>
        </p:spPr>
        <p:txBody>
          <a:bodyPr/>
          <a:lstStyle>
            <a:lvl1pPr marL="457086" indent="-457086" algn="l" defTabSz="1828343" rtl="0" eaLnBrk="1" latinLnBrk="0" hangingPunct="1">
              <a:lnSpc>
                <a:spcPct val="90000"/>
              </a:lnSpc>
              <a:spcBef>
                <a:spcPts val="2000"/>
              </a:spcBef>
              <a:buFont typeface="Arial" panose="020B0604020202020204" pitchFamily="34" charset="0"/>
              <a:buChar char="•"/>
              <a:defRPr sz="4800" kern="1200">
                <a:solidFill>
                  <a:schemeClr val="tx1"/>
                </a:solidFill>
                <a:latin typeface="Arial" panose="020B0604020202020204" pitchFamily="34" charset="0"/>
                <a:ea typeface="+mn-ea"/>
                <a:cs typeface="Arial" panose="020B0604020202020204" pitchFamily="34"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endParaRPr lang="iu-Cans-CA" sz="3600">
              <a:latin typeface="+mn-lt"/>
            </a:endParaRPr>
          </a:p>
        </p:txBody>
      </p:sp>
      <p:sp>
        <p:nvSpPr>
          <p:cNvPr id="7" name="Text Placeholder 6">
            <a:extLst>
              <a:ext uri="{FF2B5EF4-FFF2-40B4-BE49-F238E27FC236}">
                <a16:creationId xmlns:a16="http://schemas.microsoft.com/office/drawing/2014/main" id="{2FC0E85C-A122-047B-5F0E-99DF927C97AE}"/>
              </a:ext>
            </a:extLst>
          </p:cNvPr>
          <p:cNvSpPr>
            <a:spLocks noGrp="1"/>
          </p:cNvSpPr>
          <p:nvPr>
            <p:ph type="body" sz="half" idx="2"/>
          </p:nvPr>
        </p:nvSpPr>
        <p:spPr>
          <a:xfrm>
            <a:off x="1679141" y="2509736"/>
            <a:ext cx="9909886" cy="9231991"/>
          </a:xfrm>
        </p:spPr>
        <p:txBody>
          <a:bodyPr vert="horz" lIns="91440" tIns="45720" rIns="91440" bIns="45720" rtlCol="0" anchor="t">
            <a:normAutofit/>
          </a:bodyPr>
          <a:lstStyle/>
          <a:p>
            <a:pPr marL="571500" indent="-571500">
              <a:buFont typeface="Arial" panose="020B0604020202020204" pitchFamily="34" charset="0"/>
              <a:buChar char="•"/>
            </a:pPr>
            <a:r>
              <a:rPr lang="en-US" sz="3600" dirty="0">
                <a:latin typeface="Arial"/>
                <a:cs typeface="Arial"/>
              </a:rPr>
              <a:t>Annual update to the reclamation security required under the Type ‘A’ Water </a:t>
            </a:r>
            <a:r>
              <a:rPr lang="en-US" sz="3600" dirty="0" err="1">
                <a:latin typeface="Arial"/>
                <a:cs typeface="Arial"/>
              </a:rPr>
              <a:t>Licence</a:t>
            </a:r>
            <a:r>
              <a:rPr lang="en-US" sz="3600" dirty="0">
                <a:latin typeface="Arial"/>
                <a:cs typeface="Arial"/>
              </a:rPr>
              <a:t> 2AM-MRY1325, and Commercial Lease Q13C301</a:t>
            </a:r>
          </a:p>
          <a:p>
            <a:pPr marL="571500" indent="-571500">
              <a:buFont typeface="Arial" panose="020B0604020202020204" pitchFamily="34" charset="0"/>
              <a:buChar char="•"/>
            </a:pPr>
            <a:r>
              <a:rPr lang="en-US" sz="3600" dirty="0"/>
              <a:t>Reclamation security intended to be inclusive of all closure and reclamation costs estimated for a third-party Contractor to complete the work</a:t>
            </a:r>
          </a:p>
          <a:p>
            <a:pPr marL="571500" indent="-571500">
              <a:buFont typeface="Arial" panose="020B0604020202020204" pitchFamily="34" charset="0"/>
              <a:buChar char="•"/>
            </a:pPr>
            <a:r>
              <a:rPr lang="en-US" sz="3600" dirty="0"/>
              <a:t>Estimates are built up from direct cost unit rates, and indirect costs required to support reclamation work to ensure objectives are met</a:t>
            </a:r>
          </a:p>
          <a:p>
            <a:pPr marL="571500" indent="-571500">
              <a:buFont typeface="Arial" panose="020B0604020202020204" pitchFamily="34" charset="0"/>
              <a:buChar char="•"/>
            </a:pPr>
            <a:r>
              <a:rPr lang="en-US" sz="3600" dirty="0"/>
              <a:t>There are specific requirements for costing and estimation as a result of arbitration that occurred in 2018 regarding the Mary River Security</a:t>
            </a:r>
          </a:p>
        </p:txBody>
      </p:sp>
      <p:sp>
        <p:nvSpPr>
          <p:cNvPr id="2" name="Title 1">
            <a:extLst>
              <a:ext uri="{FF2B5EF4-FFF2-40B4-BE49-F238E27FC236}">
                <a16:creationId xmlns:a16="http://schemas.microsoft.com/office/drawing/2014/main" id="{723528A6-842F-DBF7-0B53-A5DA00492BE4}"/>
              </a:ext>
            </a:extLst>
          </p:cNvPr>
          <p:cNvSpPr>
            <a:spLocks noGrp="1"/>
          </p:cNvSpPr>
          <p:nvPr>
            <p:ph type="title"/>
          </p:nvPr>
        </p:nvSpPr>
        <p:spPr>
          <a:xfrm>
            <a:off x="1679139" y="914400"/>
            <a:ext cx="21025723" cy="914400"/>
          </a:xfrm>
        </p:spPr>
        <p:txBody>
          <a:bodyPr>
            <a:normAutofit fontScale="90000"/>
          </a:bodyPr>
          <a:lstStyle/>
          <a:p>
            <a:r>
              <a:rPr lang="en-US" sz="6350" b="1">
                <a:latin typeface="Arial"/>
                <a:cs typeface="Arial"/>
              </a:rPr>
              <a:t>Introduction</a:t>
            </a:r>
          </a:p>
        </p:txBody>
      </p:sp>
      <p:pic>
        <p:nvPicPr>
          <p:cNvPr id="3" name="Picture 2" descr="Baffinland Iron Ore Mine - Adco Group">
            <a:extLst>
              <a:ext uri="{FF2B5EF4-FFF2-40B4-BE49-F238E27FC236}">
                <a16:creationId xmlns:a16="http://schemas.microsoft.com/office/drawing/2014/main" id="{4739B03C-2F80-B5C5-212D-C0723E0C62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8825" y="3049517"/>
            <a:ext cx="12085388" cy="72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90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FC0E85C-A122-047B-5F0E-99DF927C97AE}"/>
              </a:ext>
            </a:extLst>
          </p:cNvPr>
          <p:cNvSpPr>
            <a:spLocks noGrp="1"/>
          </p:cNvSpPr>
          <p:nvPr>
            <p:ph type="body" sz="half" idx="2"/>
          </p:nvPr>
        </p:nvSpPr>
        <p:spPr>
          <a:xfrm>
            <a:off x="1679141" y="2501660"/>
            <a:ext cx="11343874" cy="10488173"/>
          </a:xfrm>
        </p:spPr>
        <p:txBody>
          <a:bodyPr vert="horz" lIns="91440" tIns="45720" rIns="91440" bIns="45720" rtlCol="0" anchor="t">
            <a:normAutofit/>
          </a:bodyPr>
          <a:lstStyle/>
          <a:p>
            <a:pPr marL="457200" indent="-457200">
              <a:buFont typeface="Arial" panose="020B0604020202020204" pitchFamily="34" charset="0"/>
              <a:buChar char="•"/>
            </a:pPr>
            <a:r>
              <a:rPr lang="en-US" sz="4000" dirty="0">
                <a:latin typeface="Arial"/>
                <a:cs typeface="Arial"/>
              </a:rPr>
              <a:t>Currently for the Type A Water License 2AM-MRY1325 related to the Mary River Mine, the current value of reclamation security held as per the table on the right</a:t>
            </a:r>
          </a:p>
          <a:p>
            <a:pPr marL="457200" indent="-457200">
              <a:buFont typeface="Arial" panose="020B0604020202020204" pitchFamily="34" charset="0"/>
              <a:buChar char="•"/>
            </a:pPr>
            <a:r>
              <a:rPr lang="en-US" sz="4000" dirty="0">
                <a:latin typeface="Arial"/>
                <a:cs typeface="Arial"/>
              </a:rPr>
              <a:t>The annual security review process did not occur in 2023, with parties agreeing to hold security at the 2022 value for 2023.</a:t>
            </a:r>
          </a:p>
          <a:p>
            <a:pPr marL="457200" indent="-457200">
              <a:buFont typeface="Arial" panose="020B0604020202020204" pitchFamily="34" charset="0"/>
              <a:buChar char="•"/>
            </a:pPr>
            <a:r>
              <a:rPr lang="en-US" sz="4000" dirty="0">
                <a:latin typeface="Arial"/>
                <a:cs typeface="Arial"/>
              </a:rPr>
              <a:t>As such, for the 2024 process, items submitted as part of the 2023 workplan are required to be reconciled, as well as the addition of any 2024 items.</a:t>
            </a:r>
          </a:p>
          <a:p>
            <a:pPr marL="457200" indent="-457200">
              <a:buFont typeface="Arial" panose="020B0604020202020204" pitchFamily="34" charset="0"/>
              <a:buChar char="•"/>
            </a:pPr>
            <a:r>
              <a:rPr lang="en-US" sz="4000" dirty="0">
                <a:latin typeface="Arial"/>
                <a:cs typeface="Arial"/>
              </a:rPr>
              <a:t>Extensions have been granted to the security review process, moving the NWB review decision until June 27, 2024.</a:t>
            </a:r>
          </a:p>
          <a:p>
            <a:pPr marL="457200" indent="-457200">
              <a:buFont typeface="Arial" panose="020B0604020202020204" pitchFamily="34" charset="0"/>
              <a:buChar char="•"/>
            </a:pPr>
            <a:endParaRPr lang="en-US" sz="3200" dirty="0">
              <a:latin typeface="Arial"/>
              <a:cs typeface="Arial"/>
            </a:endParaRPr>
          </a:p>
        </p:txBody>
      </p:sp>
      <p:sp>
        <p:nvSpPr>
          <p:cNvPr id="2" name="Title 1">
            <a:extLst>
              <a:ext uri="{FF2B5EF4-FFF2-40B4-BE49-F238E27FC236}">
                <a16:creationId xmlns:a16="http://schemas.microsoft.com/office/drawing/2014/main" id="{723528A6-842F-DBF7-0B53-A5DA00492BE4}"/>
              </a:ext>
            </a:extLst>
          </p:cNvPr>
          <p:cNvSpPr>
            <a:spLocks noGrp="1"/>
          </p:cNvSpPr>
          <p:nvPr>
            <p:ph type="title"/>
          </p:nvPr>
        </p:nvSpPr>
        <p:spPr>
          <a:xfrm>
            <a:off x="1679139" y="914400"/>
            <a:ext cx="21025723" cy="914400"/>
          </a:xfrm>
        </p:spPr>
        <p:txBody>
          <a:bodyPr>
            <a:normAutofit fontScale="90000"/>
          </a:bodyPr>
          <a:lstStyle/>
          <a:p>
            <a:r>
              <a:rPr lang="en-US" sz="6350" b="1">
                <a:latin typeface="Arial"/>
                <a:cs typeface="Arial"/>
              </a:rPr>
              <a:t>Current Reclamation Security and 2023 Process</a:t>
            </a:r>
          </a:p>
        </p:txBody>
      </p:sp>
      <p:graphicFrame>
        <p:nvGraphicFramePr>
          <p:cNvPr id="3" name="Table 2">
            <a:extLst>
              <a:ext uri="{FF2B5EF4-FFF2-40B4-BE49-F238E27FC236}">
                <a16:creationId xmlns:a16="http://schemas.microsoft.com/office/drawing/2014/main" id="{9165ABCF-1D4B-0730-7907-1DC1B75114F1}"/>
              </a:ext>
            </a:extLst>
          </p:cNvPr>
          <p:cNvGraphicFramePr>
            <a:graphicFrameLocks noGrp="1"/>
          </p:cNvGraphicFramePr>
          <p:nvPr>
            <p:extLst>
              <p:ext uri="{D42A27DB-BD31-4B8C-83A1-F6EECF244321}">
                <p14:modId xmlns:p14="http://schemas.microsoft.com/office/powerpoint/2010/main" val="1313299553"/>
              </p:ext>
            </p:extLst>
          </p:nvPr>
        </p:nvGraphicFramePr>
        <p:xfrm>
          <a:off x="13852187" y="4297622"/>
          <a:ext cx="9552562" cy="3348316"/>
        </p:xfrm>
        <a:graphic>
          <a:graphicData uri="http://schemas.openxmlformats.org/drawingml/2006/table">
            <a:tbl>
              <a:tblPr firstRow="1" bandRow="1">
                <a:tableStyleId>{5C22544A-7EE6-4342-B048-85BDC9FD1C3A}</a:tableStyleId>
              </a:tblPr>
              <a:tblGrid>
                <a:gridCol w="3412490">
                  <a:extLst>
                    <a:ext uri="{9D8B030D-6E8A-4147-A177-3AD203B41FA5}">
                      <a16:colId xmlns:a16="http://schemas.microsoft.com/office/drawing/2014/main" val="4013731291"/>
                    </a:ext>
                  </a:extLst>
                </a:gridCol>
                <a:gridCol w="6140072">
                  <a:extLst>
                    <a:ext uri="{9D8B030D-6E8A-4147-A177-3AD203B41FA5}">
                      <a16:colId xmlns:a16="http://schemas.microsoft.com/office/drawing/2014/main" val="777555669"/>
                    </a:ext>
                  </a:extLst>
                </a:gridCol>
              </a:tblGrid>
              <a:tr h="837079">
                <a:tc>
                  <a:txBody>
                    <a:bodyPr/>
                    <a:lstStyle/>
                    <a:p>
                      <a:r>
                        <a:rPr lang="en-CA" sz="4000"/>
                        <a:t>Liability</a:t>
                      </a:r>
                    </a:p>
                  </a:txBody>
                  <a:tcPr/>
                </a:tc>
                <a:tc>
                  <a:txBody>
                    <a:bodyPr/>
                    <a:lstStyle/>
                    <a:p>
                      <a:r>
                        <a:rPr lang="en-CA" sz="4000"/>
                        <a:t>2022 Global</a:t>
                      </a:r>
                      <a:r>
                        <a:rPr lang="en-CA" sz="4000" baseline="0"/>
                        <a:t> Estimate</a:t>
                      </a:r>
                      <a:r>
                        <a:rPr lang="en-CA" sz="4000" b="0" baseline="0"/>
                        <a:t>($)</a:t>
                      </a:r>
                      <a:endParaRPr lang="en-CA" sz="4000" b="0"/>
                    </a:p>
                  </a:txBody>
                  <a:tcPr/>
                </a:tc>
                <a:extLst>
                  <a:ext uri="{0D108BD9-81ED-4DB2-BD59-A6C34878D82A}">
                    <a16:rowId xmlns:a16="http://schemas.microsoft.com/office/drawing/2014/main" val="2058287458"/>
                  </a:ext>
                </a:extLst>
              </a:tr>
              <a:tr h="837079">
                <a:tc>
                  <a:txBody>
                    <a:bodyPr/>
                    <a:lstStyle/>
                    <a:p>
                      <a:r>
                        <a:rPr lang="en-CA" sz="4000"/>
                        <a:t>IOL</a:t>
                      </a:r>
                    </a:p>
                  </a:txBody>
                  <a:tcPr/>
                </a:tc>
                <a:tc>
                  <a:txBody>
                    <a:bodyPr/>
                    <a:lstStyle/>
                    <a:p>
                      <a:pPr algn="ctr"/>
                      <a:r>
                        <a:rPr lang="en-CA" sz="4000" dirty="0"/>
                        <a:t>104,549,205</a:t>
                      </a:r>
                    </a:p>
                  </a:txBody>
                  <a:tcPr/>
                </a:tc>
                <a:extLst>
                  <a:ext uri="{0D108BD9-81ED-4DB2-BD59-A6C34878D82A}">
                    <a16:rowId xmlns:a16="http://schemas.microsoft.com/office/drawing/2014/main" val="3848746955"/>
                  </a:ext>
                </a:extLst>
              </a:tr>
              <a:tr h="837079">
                <a:tc>
                  <a:txBody>
                    <a:bodyPr/>
                    <a:lstStyle/>
                    <a:p>
                      <a:r>
                        <a:rPr lang="en-CA" sz="4000" dirty="0"/>
                        <a:t>Crown</a:t>
                      </a:r>
                    </a:p>
                  </a:txBody>
                  <a:tcPr/>
                </a:tc>
                <a:tc>
                  <a:txBody>
                    <a:bodyPr/>
                    <a:lstStyle/>
                    <a:p>
                      <a:pPr algn="ctr"/>
                      <a:r>
                        <a:rPr lang="en-CA" sz="4000" dirty="0"/>
                        <a:t>2,231,269</a:t>
                      </a:r>
                    </a:p>
                  </a:txBody>
                  <a:tcPr/>
                </a:tc>
                <a:extLst>
                  <a:ext uri="{0D108BD9-81ED-4DB2-BD59-A6C34878D82A}">
                    <a16:rowId xmlns:a16="http://schemas.microsoft.com/office/drawing/2014/main" val="1958986754"/>
                  </a:ext>
                </a:extLst>
              </a:tr>
              <a:tr h="837079">
                <a:tc>
                  <a:txBody>
                    <a:bodyPr/>
                    <a:lstStyle/>
                    <a:p>
                      <a:r>
                        <a:rPr lang="en-CA" sz="4000" b="1"/>
                        <a:t>Total</a:t>
                      </a:r>
                    </a:p>
                  </a:txBody>
                  <a:tcPr/>
                </a:tc>
                <a:tc>
                  <a:txBody>
                    <a:bodyPr/>
                    <a:lstStyle/>
                    <a:p>
                      <a:pPr algn="ctr"/>
                      <a:r>
                        <a:rPr lang="en-CA" sz="4000" b="1" dirty="0"/>
                        <a:t>106,780,474</a:t>
                      </a:r>
                    </a:p>
                  </a:txBody>
                  <a:tcPr/>
                </a:tc>
                <a:extLst>
                  <a:ext uri="{0D108BD9-81ED-4DB2-BD59-A6C34878D82A}">
                    <a16:rowId xmlns:a16="http://schemas.microsoft.com/office/drawing/2014/main" val="11662234"/>
                  </a:ext>
                </a:extLst>
              </a:tr>
            </a:tbl>
          </a:graphicData>
        </a:graphic>
      </p:graphicFrame>
    </p:spTree>
    <p:extLst>
      <p:ext uri="{BB962C8B-B14F-4D97-AF65-F5344CB8AC3E}">
        <p14:creationId xmlns:p14="http://schemas.microsoft.com/office/powerpoint/2010/main" val="2627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a:spLocks/>
          </p:cNvSpPr>
          <p:nvPr/>
        </p:nvSpPr>
        <p:spPr bwMode="auto">
          <a:xfrm>
            <a:off x="8764287" y="2970003"/>
            <a:ext cx="7143752" cy="961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500"/>
              </a:lnSpc>
            </a:pPr>
            <a:r>
              <a:rPr lang="en-US" sz="6600" b="1" spc="500">
                <a:solidFill>
                  <a:schemeClr val="bg1"/>
                </a:solidFill>
                <a:latin typeface="Arial" panose="020B0604020202020204" pitchFamily="34" charset="0"/>
                <a:ea typeface="Lato Black" charset="0"/>
                <a:cs typeface="Arial" panose="020B0604020202020204" pitchFamily="34" charset="0"/>
                <a:sym typeface="Bebas Neue" charset="0"/>
              </a:rPr>
              <a:t>2024 Work Plan</a:t>
            </a:r>
          </a:p>
        </p:txBody>
      </p:sp>
    </p:spTree>
    <p:extLst>
      <p:ext uri="{BB962C8B-B14F-4D97-AF65-F5344CB8AC3E}">
        <p14:creationId xmlns:p14="http://schemas.microsoft.com/office/powerpoint/2010/main" val="232223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10786101" y="1634834"/>
            <a:ext cx="2437147" cy="756236"/>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Work Plan</a:t>
            </a:r>
          </a:p>
        </p:txBody>
      </p:sp>
      <p:graphicFrame>
        <p:nvGraphicFramePr>
          <p:cNvPr id="3" name="Table 2"/>
          <p:cNvGraphicFramePr>
            <a:graphicFrameLocks noGrp="1"/>
          </p:cNvGraphicFramePr>
          <p:nvPr>
            <p:extLst>
              <p:ext uri="{D42A27DB-BD31-4B8C-83A1-F6EECF244321}">
                <p14:modId xmlns:p14="http://schemas.microsoft.com/office/powerpoint/2010/main" val="3981887944"/>
              </p:ext>
            </p:extLst>
          </p:nvPr>
        </p:nvGraphicFramePr>
        <p:xfrm>
          <a:off x="2704043" y="3133962"/>
          <a:ext cx="19886134" cy="9083021"/>
        </p:xfrm>
        <a:graphic>
          <a:graphicData uri="http://schemas.openxmlformats.org/drawingml/2006/table">
            <a:tbl>
              <a:tblPr>
                <a:tableStyleId>{5C22544A-7EE6-4342-B048-85BDC9FD1C3A}</a:tableStyleId>
              </a:tblPr>
              <a:tblGrid>
                <a:gridCol w="1929484">
                  <a:extLst>
                    <a:ext uri="{9D8B030D-6E8A-4147-A177-3AD203B41FA5}">
                      <a16:colId xmlns:a16="http://schemas.microsoft.com/office/drawing/2014/main" val="1027468551"/>
                    </a:ext>
                  </a:extLst>
                </a:gridCol>
                <a:gridCol w="17956650">
                  <a:extLst>
                    <a:ext uri="{9D8B030D-6E8A-4147-A177-3AD203B41FA5}">
                      <a16:colId xmlns:a16="http://schemas.microsoft.com/office/drawing/2014/main" val="2791491574"/>
                    </a:ext>
                  </a:extLst>
                </a:gridCol>
              </a:tblGrid>
              <a:tr h="751299">
                <a:tc>
                  <a:txBody>
                    <a:bodyPr/>
                    <a:lstStyle/>
                    <a:p>
                      <a:pPr algn="ctr" fontAlgn="ctr"/>
                      <a:r>
                        <a:rPr lang="en-CA" sz="3600" b="1" i="0" u="none" strike="noStrike" dirty="0">
                          <a:solidFill>
                            <a:schemeClr val="bg1"/>
                          </a:solidFill>
                          <a:effectLst/>
                          <a:latin typeface="Calibri" panose="020F0502020204030204" pitchFamily="34" charset="0"/>
                        </a:rPr>
                        <a:t>ID</a:t>
                      </a:r>
                    </a:p>
                  </a:txBody>
                  <a:tcPr marL="6350" marR="6350" marT="6350" marB="0" anchor="ctr">
                    <a:solidFill>
                      <a:schemeClr val="accent1"/>
                    </a:solidFill>
                  </a:tcPr>
                </a:tc>
                <a:tc>
                  <a:txBody>
                    <a:bodyPr/>
                    <a:lstStyle/>
                    <a:p>
                      <a:pPr marL="360000" algn="l" fontAlgn="ctr"/>
                      <a:r>
                        <a:rPr lang="en-US" sz="3600" b="1" i="0" u="none" strike="noStrike">
                          <a:solidFill>
                            <a:schemeClr val="bg1"/>
                          </a:solidFill>
                          <a:effectLst/>
                          <a:latin typeface="Calibri" panose="020F0502020204030204" pitchFamily="34" charset="0"/>
                        </a:rPr>
                        <a:t>Description</a:t>
                      </a:r>
                    </a:p>
                  </a:txBody>
                  <a:tcPr marL="6350" marR="6350" marT="6350" marB="0" anchor="ctr">
                    <a:solidFill>
                      <a:schemeClr val="accent1"/>
                    </a:solidFill>
                  </a:tcPr>
                </a:tc>
                <a:extLst>
                  <a:ext uri="{0D108BD9-81ED-4DB2-BD59-A6C34878D82A}">
                    <a16:rowId xmlns:a16="http://schemas.microsoft.com/office/drawing/2014/main" val="638304009"/>
                  </a:ext>
                </a:extLst>
              </a:tr>
              <a:tr h="543763">
                <a:tc gridSpan="2">
                  <a:txBody>
                    <a:bodyPr/>
                    <a:lstStyle/>
                    <a:p>
                      <a:pPr marL="360000" lvl="0" algn="l" defTabSz="1828343" rtl="0" eaLnBrk="1" fontAlgn="ctr" latinLnBrk="0" hangingPunct="1"/>
                      <a:r>
                        <a:rPr lang="en-CA" sz="3200" b="1" u="none" strike="noStrike" kern="1200">
                          <a:solidFill>
                            <a:schemeClr val="dk1"/>
                          </a:solidFill>
                          <a:effectLst/>
                          <a:latin typeface="+mn-lt"/>
                          <a:ea typeface="+mn-ea"/>
                          <a:cs typeface="+mn-cs"/>
                        </a:rPr>
                        <a:t>2024 Scope</a:t>
                      </a:r>
                    </a:p>
                  </a:txBody>
                  <a:tcPr marL="6350" marR="6350" marT="6350" marB="0" anchor="ctr">
                    <a:solidFill>
                      <a:schemeClr val="bg1">
                        <a:lumMod val="85000"/>
                      </a:schemeClr>
                    </a:solidFill>
                  </a:tcPr>
                </a:tc>
                <a:tc hMerge="1">
                  <a:txBody>
                    <a:bodyPr/>
                    <a:lstStyle/>
                    <a:p>
                      <a:pPr algn="l" fontAlgn="ctr"/>
                      <a:endParaRPr lang="en-US" sz="24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776248502"/>
                  </a:ext>
                </a:extLst>
              </a:tr>
              <a:tr h="543763">
                <a:tc>
                  <a:txBody>
                    <a:bodyPr/>
                    <a:lstStyle/>
                    <a:p>
                      <a:pPr algn="ctr" fontAlgn="ctr"/>
                      <a:r>
                        <a:rPr lang="en-CA" sz="3200" u="none" strike="noStrike">
                          <a:effectLst/>
                        </a:rPr>
                        <a:t>2024-1</a:t>
                      </a:r>
                      <a:endParaRPr lang="en-CA" sz="3200" b="0" i="0" u="none" strike="noStrike">
                        <a:solidFill>
                          <a:srgbClr val="000000"/>
                        </a:solidFill>
                        <a:effectLst/>
                        <a:latin typeface="Calibri" panose="020F0502020204030204" pitchFamily="34" charset="0"/>
                      </a:endParaRPr>
                    </a:p>
                  </a:txBody>
                  <a:tcPr marL="6350" marR="6350" marT="6350" marB="0" anchor="ctr">
                    <a:noFill/>
                  </a:tcPr>
                </a:tc>
                <a:tc>
                  <a:txBody>
                    <a:bodyPr/>
                    <a:lstStyle/>
                    <a:p>
                      <a:pPr algn="l" fontAlgn="ctr"/>
                      <a:r>
                        <a:rPr lang="en-US" sz="3200" u="none" strike="noStrike">
                          <a:effectLst/>
                        </a:rPr>
                        <a:t>Fencing at Mary River Aerodrome (788m length)</a:t>
                      </a:r>
                      <a:endParaRPr lang="en-US" sz="3200" b="0" i="0" u="none" strike="noStrike">
                        <a:solidFill>
                          <a:srgbClr val="000000"/>
                        </a:solidFill>
                        <a:effectLst/>
                        <a:latin typeface="Calibri" panose="020F0502020204030204" pitchFamily="34" charset="0"/>
                      </a:endParaRPr>
                    </a:p>
                  </a:txBody>
                  <a:tcPr marL="6350" marR="6350" marT="6350" marB="0" anchor="ctr">
                    <a:noFill/>
                  </a:tcPr>
                </a:tc>
                <a:extLst>
                  <a:ext uri="{0D108BD9-81ED-4DB2-BD59-A6C34878D82A}">
                    <a16:rowId xmlns:a16="http://schemas.microsoft.com/office/drawing/2014/main" val="1078098917"/>
                  </a:ext>
                </a:extLst>
              </a:tr>
              <a:tr h="639721">
                <a:tc>
                  <a:txBody>
                    <a:bodyPr/>
                    <a:lstStyle/>
                    <a:p>
                      <a:pPr algn="ctr" fontAlgn="ctr"/>
                      <a:r>
                        <a:rPr lang="en-CA" sz="3200" u="none" strike="noStrike">
                          <a:effectLst/>
                        </a:rPr>
                        <a:t>2024-2</a:t>
                      </a:r>
                      <a:endParaRPr lang="en-CA" sz="3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CA" sz="3200" u="none" strike="noStrike">
                          <a:effectLst/>
                        </a:rPr>
                        <a:t>QMR2 Quarry Sedimentation Pond (5,300 m2)</a:t>
                      </a:r>
                      <a:endParaRPr lang="en-CA" sz="3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107888874"/>
                  </a:ext>
                </a:extLst>
              </a:tr>
              <a:tr h="1075223">
                <a:tc>
                  <a:txBody>
                    <a:bodyPr/>
                    <a:lstStyle/>
                    <a:p>
                      <a:pPr algn="ctr" fontAlgn="ctr"/>
                      <a:r>
                        <a:rPr lang="en-CA" sz="3200" u="none" strike="noStrike">
                          <a:effectLst/>
                        </a:rPr>
                        <a:t>2024-3</a:t>
                      </a:r>
                      <a:endParaRPr lang="en-CA" sz="3200" b="0" i="0" u="none" strike="noStrike">
                        <a:solidFill>
                          <a:srgbClr val="000000"/>
                        </a:solidFill>
                        <a:effectLst/>
                        <a:latin typeface="Calibri" panose="020F0502020204030204" pitchFamily="34" charset="0"/>
                      </a:endParaRPr>
                    </a:p>
                  </a:txBody>
                  <a:tcPr marL="6350" marR="6350" marT="6350" marB="0" anchor="ctr">
                    <a:noFill/>
                  </a:tcPr>
                </a:tc>
                <a:tc>
                  <a:txBody>
                    <a:bodyPr/>
                    <a:lstStyle/>
                    <a:p>
                      <a:pPr algn="l" fontAlgn="ctr"/>
                      <a:r>
                        <a:rPr lang="en-US" sz="3200" u="none" strike="noStrike">
                          <a:effectLst/>
                        </a:rPr>
                        <a:t>Leveling and grading within footprint of future Waste Rock Facility expansion to support geotechnical investigation work</a:t>
                      </a:r>
                      <a:endParaRPr lang="en-US" sz="3200" b="0" i="0" u="none" strike="noStrike">
                        <a:solidFill>
                          <a:srgbClr val="000000"/>
                        </a:solidFill>
                        <a:effectLst/>
                        <a:latin typeface="Calibri" panose="020F0502020204030204" pitchFamily="34" charset="0"/>
                      </a:endParaRPr>
                    </a:p>
                  </a:txBody>
                  <a:tcPr marL="6350" marR="6350" marT="6350" marB="0" anchor="ctr">
                    <a:noFill/>
                  </a:tcPr>
                </a:tc>
                <a:extLst>
                  <a:ext uri="{0D108BD9-81ED-4DB2-BD59-A6C34878D82A}">
                    <a16:rowId xmlns:a16="http://schemas.microsoft.com/office/drawing/2014/main" val="1267028067"/>
                  </a:ext>
                </a:extLst>
              </a:tr>
              <a:tr h="543763">
                <a:tc>
                  <a:txBody>
                    <a:bodyPr/>
                    <a:lstStyle/>
                    <a:p>
                      <a:pPr algn="ctr" fontAlgn="ctr"/>
                      <a:r>
                        <a:rPr lang="en-CA" sz="3200" u="none" strike="noStrike">
                          <a:effectLst/>
                        </a:rPr>
                        <a:t>2024-4</a:t>
                      </a:r>
                      <a:endParaRPr lang="en-CA" sz="3200" b="0" i="0" u="none" strike="noStrike">
                        <a:solidFill>
                          <a:srgbClr val="000000"/>
                        </a:solidFill>
                        <a:effectLst/>
                        <a:latin typeface="Calibri" panose="020F0502020204030204" pitchFamily="34" charset="0"/>
                      </a:endParaRPr>
                    </a:p>
                  </a:txBody>
                  <a:tcPr marL="6350" marR="6350" marT="6350" marB="0" anchor="ctr"/>
                </a:tc>
                <a:tc>
                  <a:txBody>
                    <a:bodyPr/>
                    <a:lstStyle/>
                    <a:p>
                      <a:pPr algn="l" fontAlgn="ctr"/>
                      <a:r>
                        <a:rPr lang="en-US" sz="3200" u="none" strike="noStrike">
                          <a:effectLst/>
                        </a:rPr>
                        <a:t>Additional snow stockpiling area (25,000 m2)</a:t>
                      </a:r>
                      <a:endParaRPr lang="en-US" sz="32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33301964"/>
                  </a:ext>
                </a:extLst>
              </a:tr>
              <a:tr h="1075223">
                <a:tc>
                  <a:txBody>
                    <a:bodyPr/>
                    <a:lstStyle/>
                    <a:p>
                      <a:pPr algn="ctr" fontAlgn="ctr"/>
                      <a:r>
                        <a:rPr lang="en-CA" sz="3200" u="none" strike="noStrike">
                          <a:effectLst/>
                        </a:rPr>
                        <a:t>2024-5</a:t>
                      </a:r>
                      <a:endParaRPr lang="en-CA" sz="3200" b="0" i="0" u="none" strike="noStrike">
                        <a:solidFill>
                          <a:srgbClr val="000000"/>
                        </a:solidFill>
                        <a:effectLst/>
                        <a:latin typeface="Calibri" panose="020F0502020204030204" pitchFamily="34" charset="0"/>
                      </a:endParaRPr>
                    </a:p>
                  </a:txBody>
                  <a:tcPr marL="6350" marR="6350" marT="6350" marB="0" anchor="ctr">
                    <a:noFill/>
                  </a:tcPr>
                </a:tc>
                <a:tc>
                  <a:txBody>
                    <a:bodyPr/>
                    <a:lstStyle/>
                    <a:p>
                      <a:pPr algn="l" fontAlgn="ctr"/>
                      <a:r>
                        <a:rPr lang="en-US" sz="3200" u="none" strike="noStrike">
                          <a:effectLst/>
                        </a:rPr>
                        <a:t>Development of a laydown area at the Mine Site for temporary storage of equipment and materials.</a:t>
                      </a:r>
                      <a:endParaRPr lang="en-US" sz="3200" b="0" i="0" u="none" strike="noStrike">
                        <a:solidFill>
                          <a:srgbClr val="000000"/>
                        </a:solidFill>
                        <a:effectLst/>
                        <a:latin typeface="Calibri" panose="020F0502020204030204" pitchFamily="34" charset="0"/>
                      </a:endParaRPr>
                    </a:p>
                  </a:txBody>
                  <a:tcPr marL="6350" marR="6350" marT="6350" marB="0" anchor="ctr">
                    <a:noFill/>
                  </a:tcPr>
                </a:tc>
                <a:extLst>
                  <a:ext uri="{0D108BD9-81ED-4DB2-BD59-A6C34878D82A}">
                    <a16:rowId xmlns:a16="http://schemas.microsoft.com/office/drawing/2014/main" val="310608120"/>
                  </a:ext>
                </a:extLst>
              </a:tr>
              <a:tr h="684597">
                <a:tc gridSpan="2">
                  <a:txBody>
                    <a:bodyPr/>
                    <a:lstStyle/>
                    <a:p>
                      <a:pPr marL="360000" algn="l" defTabSz="1828343" rtl="0" eaLnBrk="1" fontAlgn="ctr" latinLnBrk="0" hangingPunct="1"/>
                      <a:r>
                        <a:rPr lang="en-CA" sz="3200" b="1" u="none" strike="noStrike" kern="1200">
                          <a:solidFill>
                            <a:schemeClr val="dk1"/>
                          </a:solidFill>
                          <a:effectLst/>
                          <a:latin typeface="+mn-lt"/>
                          <a:ea typeface="+mn-ea"/>
                          <a:cs typeface="+mn-cs"/>
                        </a:rPr>
                        <a:t>2023 Scope</a:t>
                      </a:r>
                      <a:r>
                        <a:rPr lang="en-CA" sz="3200" b="1" u="none" strike="noStrike" kern="1200" baseline="0">
                          <a:solidFill>
                            <a:schemeClr val="dk1"/>
                          </a:solidFill>
                          <a:effectLst/>
                          <a:latin typeface="+mn-lt"/>
                          <a:ea typeface="+mn-ea"/>
                          <a:cs typeface="+mn-cs"/>
                        </a:rPr>
                        <a:t> Carryover</a:t>
                      </a:r>
                      <a:endParaRPr lang="en-CA" sz="3200" b="1" u="none" strike="noStrike" kern="1200">
                        <a:solidFill>
                          <a:schemeClr val="dk1"/>
                        </a:solidFill>
                        <a:effectLst/>
                        <a:latin typeface="+mn-lt"/>
                        <a:ea typeface="+mn-ea"/>
                        <a:cs typeface="+mn-cs"/>
                      </a:endParaRPr>
                    </a:p>
                  </a:txBody>
                  <a:tcPr marL="6350" marR="6350" marT="6350" marB="0" anchor="ctr">
                    <a:solidFill>
                      <a:schemeClr val="bg1">
                        <a:lumMod val="85000"/>
                      </a:schemeClr>
                    </a:solidFill>
                  </a:tcPr>
                </a:tc>
                <a:tc hMerge="1">
                  <a:txBody>
                    <a:bodyPr/>
                    <a:lstStyle/>
                    <a:p>
                      <a:pPr marL="0" algn="l" defTabSz="1828343" rtl="0" eaLnBrk="1" fontAlgn="ctr" latinLnBrk="0" hangingPunct="1"/>
                      <a:endParaRPr lang="en-US" sz="2400" u="none" strike="noStrike" kern="1200">
                        <a:solidFill>
                          <a:schemeClr val="dk1"/>
                        </a:solidFill>
                        <a:effectLst/>
                        <a:latin typeface="+mn-lt"/>
                        <a:ea typeface="+mn-ea"/>
                        <a:cs typeface="+mn-cs"/>
                      </a:endParaRPr>
                    </a:p>
                  </a:txBody>
                  <a:tcPr marL="6350" marR="6350" marT="6350" marB="0" anchor="ctr"/>
                </a:tc>
                <a:extLst>
                  <a:ext uri="{0D108BD9-81ED-4DB2-BD59-A6C34878D82A}">
                    <a16:rowId xmlns:a16="http://schemas.microsoft.com/office/drawing/2014/main" val="404781235"/>
                  </a:ext>
                </a:extLst>
              </a:tr>
              <a:tr h="1075223">
                <a:tc>
                  <a:txBody>
                    <a:bodyPr/>
                    <a:lstStyle/>
                    <a:p>
                      <a:pPr marL="0" algn="ctr" defTabSz="1828343" rtl="0" eaLnBrk="1" fontAlgn="ctr" latinLnBrk="0" hangingPunct="1"/>
                      <a:r>
                        <a:rPr lang="en-CA" sz="3200" u="none" strike="noStrike" kern="1200">
                          <a:solidFill>
                            <a:schemeClr val="dk1"/>
                          </a:solidFill>
                          <a:effectLst/>
                          <a:latin typeface="+mn-lt"/>
                          <a:ea typeface="+mn-ea"/>
                          <a:cs typeface="+mn-cs"/>
                        </a:rPr>
                        <a:t>2023-2</a:t>
                      </a:r>
                    </a:p>
                  </a:txBody>
                  <a:tcPr marL="6350" marR="6350" marT="6350" marB="0" anchor="ctr">
                    <a:noFill/>
                  </a:tcPr>
                </a:tc>
                <a:tc>
                  <a:txBody>
                    <a:bodyPr/>
                    <a:lstStyle/>
                    <a:p>
                      <a:pPr marL="0" algn="l" defTabSz="1828343" rtl="0" eaLnBrk="1" fontAlgn="ctr" latinLnBrk="0" hangingPunct="1"/>
                      <a:r>
                        <a:rPr lang="en-US" sz="3200" u="none" strike="noStrike" kern="1200">
                          <a:solidFill>
                            <a:schemeClr val="dk1"/>
                          </a:solidFill>
                          <a:effectLst/>
                          <a:latin typeface="+mn-lt"/>
                          <a:ea typeface="+mn-ea"/>
                          <a:cs typeface="+mn-cs"/>
                        </a:rPr>
                        <a:t>Expansion of KM 106 stockpile pad to increase road width to accommodate water truck loading area (2,000 m2)</a:t>
                      </a:r>
                    </a:p>
                  </a:txBody>
                  <a:tcPr marL="6350" marR="6350" marT="6350" marB="0" anchor="ctr">
                    <a:noFill/>
                  </a:tcPr>
                </a:tc>
                <a:extLst>
                  <a:ext uri="{0D108BD9-81ED-4DB2-BD59-A6C34878D82A}">
                    <a16:rowId xmlns:a16="http://schemas.microsoft.com/office/drawing/2014/main" val="74844454"/>
                  </a:ext>
                </a:extLst>
              </a:tr>
              <a:tr h="1075223">
                <a:tc>
                  <a:txBody>
                    <a:bodyPr/>
                    <a:lstStyle/>
                    <a:p>
                      <a:pPr marL="0" algn="ctr" defTabSz="1828343" rtl="0" eaLnBrk="1" fontAlgn="ctr" latinLnBrk="0" hangingPunct="1"/>
                      <a:r>
                        <a:rPr lang="en-CA" sz="3200" u="none" strike="noStrike" kern="1200">
                          <a:solidFill>
                            <a:schemeClr val="dk1"/>
                          </a:solidFill>
                          <a:effectLst/>
                          <a:latin typeface="+mn-lt"/>
                          <a:ea typeface="+mn-ea"/>
                          <a:cs typeface="+mn-cs"/>
                        </a:rPr>
                        <a:t>2023-3</a:t>
                      </a:r>
                    </a:p>
                  </a:txBody>
                  <a:tcPr marL="6350" marR="6350" marT="6350" marB="0" anchor="ctr"/>
                </a:tc>
                <a:tc>
                  <a:txBody>
                    <a:bodyPr/>
                    <a:lstStyle/>
                    <a:p>
                      <a:pPr marL="0" algn="l" defTabSz="1828343" rtl="0" eaLnBrk="1" fontAlgn="ctr" latinLnBrk="0" hangingPunct="1"/>
                      <a:r>
                        <a:rPr lang="en-US" sz="3200" u="none" strike="noStrike" kern="1200">
                          <a:solidFill>
                            <a:schemeClr val="dk1"/>
                          </a:solidFill>
                          <a:effectLst/>
                          <a:latin typeface="+mn-lt"/>
                          <a:ea typeface="+mn-ea"/>
                          <a:cs typeface="+mn-cs"/>
                        </a:rPr>
                        <a:t>Lined containment berm and 15,000 L Jet A Tank at the </a:t>
                      </a:r>
                      <a:r>
                        <a:rPr lang="en-US" sz="3200" u="none" strike="noStrike" kern="1200" err="1">
                          <a:solidFill>
                            <a:schemeClr val="dk1"/>
                          </a:solidFill>
                          <a:effectLst/>
                          <a:latin typeface="+mn-lt"/>
                          <a:ea typeface="+mn-ea"/>
                          <a:cs typeface="+mn-cs"/>
                        </a:rPr>
                        <a:t>weatherhaven</a:t>
                      </a:r>
                      <a:r>
                        <a:rPr lang="en-US" sz="3200" u="none" strike="noStrike" kern="1200">
                          <a:solidFill>
                            <a:schemeClr val="dk1"/>
                          </a:solidFill>
                          <a:effectLst/>
                          <a:latin typeface="+mn-lt"/>
                          <a:ea typeface="+mn-ea"/>
                          <a:cs typeface="+mn-cs"/>
                        </a:rPr>
                        <a:t>.</a:t>
                      </a:r>
                    </a:p>
                  </a:txBody>
                  <a:tcPr marL="6350" marR="6350" marT="6350" marB="0" anchor="ctr"/>
                </a:tc>
                <a:extLst>
                  <a:ext uri="{0D108BD9-81ED-4DB2-BD59-A6C34878D82A}">
                    <a16:rowId xmlns:a16="http://schemas.microsoft.com/office/drawing/2014/main" val="147812355"/>
                  </a:ext>
                </a:extLst>
              </a:tr>
              <a:tr h="1075223">
                <a:tc>
                  <a:txBody>
                    <a:bodyPr/>
                    <a:lstStyle/>
                    <a:p>
                      <a:pPr marL="0" algn="ctr" defTabSz="1828343" rtl="0" eaLnBrk="1" fontAlgn="ctr" latinLnBrk="0" hangingPunct="1"/>
                      <a:r>
                        <a:rPr lang="en-CA" sz="3200" u="none" strike="noStrike" kern="1200">
                          <a:solidFill>
                            <a:schemeClr val="dk1"/>
                          </a:solidFill>
                          <a:effectLst/>
                          <a:latin typeface="+mn-lt"/>
                          <a:ea typeface="+mn-ea"/>
                          <a:cs typeface="+mn-cs"/>
                        </a:rPr>
                        <a:t>2023-4</a:t>
                      </a:r>
                    </a:p>
                  </a:txBody>
                  <a:tcPr marL="6350" marR="6350" marT="6350" marB="0" anchor="ctr">
                    <a:noFill/>
                  </a:tcPr>
                </a:tc>
                <a:tc>
                  <a:txBody>
                    <a:bodyPr/>
                    <a:lstStyle/>
                    <a:p>
                      <a:pPr marL="0" algn="l" defTabSz="1828343" rtl="0" eaLnBrk="1" fontAlgn="ctr" latinLnBrk="0" hangingPunct="1"/>
                      <a:r>
                        <a:rPr lang="en-US" sz="3200" u="none" strike="noStrike" kern="1200" dirty="0">
                          <a:solidFill>
                            <a:schemeClr val="dk1"/>
                          </a:solidFill>
                          <a:effectLst/>
                          <a:latin typeface="+mn-lt"/>
                          <a:ea typeface="+mn-ea"/>
                          <a:cs typeface="+mn-cs"/>
                        </a:rPr>
                        <a:t>Replacement of culverts at fish-bearing streams along the Milne Inlet Tote Road to designs exceeding those in the 2013 ERP design.</a:t>
                      </a:r>
                    </a:p>
                  </a:txBody>
                  <a:tcPr marL="6350" marR="6350" marT="6350" marB="0" anchor="ctr">
                    <a:noFill/>
                  </a:tcPr>
                </a:tc>
                <a:extLst>
                  <a:ext uri="{0D108BD9-81ED-4DB2-BD59-A6C34878D82A}">
                    <a16:rowId xmlns:a16="http://schemas.microsoft.com/office/drawing/2014/main" val="3186501211"/>
                  </a:ext>
                </a:extLst>
              </a:tr>
            </a:tbl>
          </a:graphicData>
        </a:graphic>
      </p:graphicFrame>
    </p:spTree>
    <p:extLst>
      <p:ext uri="{BB962C8B-B14F-4D97-AF65-F5344CB8AC3E}">
        <p14:creationId xmlns:p14="http://schemas.microsoft.com/office/powerpoint/2010/main" val="4087521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3128" y="483017"/>
            <a:ext cx="13741932" cy="1323421"/>
          </a:xfrm>
          <a:prstGeom prst="rect">
            <a:avLst/>
          </a:prstGeom>
          <a:noFill/>
        </p:spPr>
        <p:txBody>
          <a:bodyPr wrap="none" lIns="91422" tIns="45711" rIns="91422" bIns="45711" rtlCol="0">
            <a:spAutoFit/>
          </a:bodyPr>
          <a:lstStyle/>
          <a:p>
            <a:pPr algn="ctr"/>
            <a:r>
              <a:rPr lang="en-US" sz="8000" b="1">
                <a:latin typeface="Arial" panose="020B0604020202020204" pitchFamily="34" charset="0"/>
                <a:ea typeface="Lato" charset="0"/>
                <a:cs typeface="Arial" panose="020B0604020202020204" pitchFamily="34" charset="0"/>
              </a:rPr>
              <a:t>1. 2024 Work Plan Overview</a:t>
            </a:r>
            <a:endParaRPr lang="id-ID" sz="8000" b="1">
              <a:latin typeface="Arial" panose="020B0604020202020204" pitchFamily="34" charset="0"/>
              <a:ea typeface="Lato" charset="0"/>
              <a:cs typeface="Arial" panose="020B0604020202020204" pitchFamily="34" charset="0"/>
            </a:endParaRPr>
          </a:p>
        </p:txBody>
      </p:sp>
      <p:sp>
        <p:nvSpPr>
          <p:cNvPr id="7" name="Rectangle 6"/>
          <p:cNvSpPr/>
          <p:nvPr/>
        </p:nvSpPr>
        <p:spPr>
          <a:xfrm>
            <a:off x="11228155"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91339" tIns="45672" rIns="91339" bIns="45672" rtlCol="0" anchor="ctr"/>
          <a:lstStyle/>
          <a:p>
            <a:pPr algn="ctr"/>
            <a:endParaRPr lang="en-US" b="1">
              <a:solidFill>
                <a:schemeClr val="accent2"/>
              </a:solidFill>
              <a:latin typeface="Arial" panose="020B0604020202020204" pitchFamily="34" charset="0"/>
              <a:cs typeface="Arial" panose="020B0604020202020204" pitchFamily="34" charset="0"/>
            </a:endParaRPr>
          </a:p>
        </p:txBody>
      </p:sp>
      <p:sp>
        <p:nvSpPr>
          <p:cNvPr id="8" name="Subtitle 2"/>
          <p:cNvSpPr txBox="1">
            <a:spLocks/>
          </p:cNvSpPr>
          <p:nvPr/>
        </p:nvSpPr>
        <p:spPr>
          <a:xfrm>
            <a:off x="10181260" y="1634834"/>
            <a:ext cx="3646837" cy="810545"/>
          </a:xfrm>
          <a:prstGeom prst="rect">
            <a:avLst/>
          </a:prstGeom>
        </p:spPr>
        <p:txBody>
          <a:bodyPr vert="horz" wrap="non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3200" b="1">
                <a:solidFill>
                  <a:schemeClr val="accent1"/>
                </a:solidFill>
                <a:latin typeface="Arial" panose="020B0604020202020204" pitchFamily="34" charset="0"/>
                <a:cs typeface="Arial" panose="020B0604020202020204" pitchFamily="34" charset="0"/>
              </a:rPr>
              <a:t>2024-1 - Fencing</a:t>
            </a:r>
          </a:p>
        </p:txBody>
      </p:sp>
      <p:sp>
        <p:nvSpPr>
          <p:cNvPr id="2" name="TextBox 1"/>
          <p:cNvSpPr txBox="1"/>
          <p:nvPr/>
        </p:nvSpPr>
        <p:spPr>
          <a:xfrm>
            <a:off x="1977081" y="3880022"/>
            <a:ext cx="9251074" cy="3416320"/>
          </a:xfrm>
          <a:prstGeom prst="rect">
            <a:avLst/>
          </a:prstGeom>
          <a:noFill/>
        </p:spPr>
        <p:txBody>
          <a:bodyPr wrap="square" rtlCol="0">
            <a:spAutoFit/>
          </a:bodyPr>
          <a:lstStyle/>
          <a:p>
            <a:pPr>
              <a:spcAft>
                <a:spcPts val="600"/>
              </a:spcAft>
            </a:pPr>
            <a:r>
              <a:rPr lang="en-US" sz="3600" b="1"/>
              <a:t>2024-1: Fencing at Mary River Aerodrome</a:t>
            </a:r>
          </a:p>
          <a:p>
            <a:pPr marL="285750" indent="-285750">
              <a:spcAft>
                <a:spcPts val="600"/>
              </a:spcAft>
              <a:buFont typeface="Arial" panose="020B0604020202020204" pitchFamily="34" charset="0"/>
              <a:buChar char="•"/>
            </a:pPr>
            <a:r>
              <a:rPr lang="en-US" sz="3200" b="1"/>
              <a:t>Area: </a:t>
            </a:r>
            <a:r>
              <a:rPr lang="en-US" sz="3200"/>
              <a:t>788m length </a:t>
            </a:r>
          </a:p>
          <a:p>
            <a:pPr marL="285750" indent="-285750">
              <a:spcAft>
                <a:spcPts val="600"/>
              </a:spcAft>
              <a:buFont typeface="Arial" panose="020B0604020202020204" pitchFamily="34" charset="0"/>
              <a:buChar char="•"/>
            </a:pPr>
            <a:r>
              <a:rPr lang="en-US" sz="3200" b="1"/>
              <a:t>Purpose: </a:t>
            </a:r>
            <a:r>
              <a:rPr lang="en-US" sz="3200"/>
              <a:t>Protective fencing along aerodrome</a:t>
            </a:r>
          </a:p>
          <a:p>
            <a:pPr marL="285750" indent="-285750">
              <a:spcAft>
                <a:spcPts val="600"/>
              </a:spcAft>
              <a:buFont typeface="Arial" panose="020B0604020202020204" pitchFamily="34" charset="0"/>
              <a:buChar char="•"/>
            </a:pPr>
            <a:r>
              <a:rPr lang="en-US" sz="3200" b="1"/>
              <a:t>Effect on Features: </a:t>
            </a:r>
            <a:r>
              <a:rPr lang="en-US" sz="3200"/>
              <a:t>Will occur on developed laydown within Project Development Area</a:t>
            </a:r>
          </a:p>
          <a:p>
            <a:endParaRPr lang="en-CA" sz="3200"/>
          </a:p>
        </p:txBody>
      </p:sp>
      <p:pic>
        <p:nvPicPr>
          <p:cNvPr id="4" name="Picture 3"/>
          <p:cNvPicPr>
            <a:picLocks noChangeAspect="1"/>
          </p:cNvPicPr>
          <p:nvPr/>
        </p:nvPicPr>
        <p:blipFill>
          <a:blip r:embed="rId3"/>
          <a:stretch>
            <a:fillRect/>
          </a:stretch>
        </p:blipFill>
        <p:spPr>
          <a:xfrm>
            <a:off x="13828097" y="3880022"/>
            <a:ext cx="8031205" cy="810084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34011920"/>
      </p:ext>
    </p:extLst>
  </p:cSld>
  <p:clrMapOvr>
    <a:masterClrMapping/>
  </p:clrMapOvr>
</p:sld>
</file>

<file path=ppt/theme/theme1.xml><?xml version="1.0" encoding="utf-8"?>
<a:theme xmlns:a="http://schemas.openxmlformats.org/drawingml/2006/main" name="1_Office Theme">
  <a:themeElements>
    <a:clrScheme name="Baffinland 2023 Palette">
      <a:dk1>
        <a:srgbClr val="000000"/>
      </a:dk1>
      <a:lt1>
        <a:srgbClr val="FFFFFF"/>
      </a:lt1>
      <a:dk2>
        <a:srgbClr val="9EA7B5"/>
      </a:dk2>
      <a:lt2>
        <a:srgbClr val="FFFFFF"/>
      </a:lt2>
      <a:accent1>
        <a:srgbClr val="C72127"/>
      </a:accent1>
      <a:accent2>
        <a:srgbClr val="008C97"/>
      </a:accent2>
      <a:accent3>
        <a:srgbClr val="424495"/>
      </a:accent3>
      <a:accent4>
        <a:srgbClr val="4495D1"/>
      </a:accent4>
      <a:accent5>
        <a:srgbClr val="DCDDDE"/>
      </a:accent5>
      <a:accent6>
        <a:srgbClr val="002060"/>
      </a:accent6>
      <a:hlink>
        <a:srgbClr val="009DF0"/>
      </a:hlink>
      <a:folHlink>
        <a:srgbClr val="00B3A1"/>
      </a:folHlink>
    </a:clrScheme>
    <a:fontScheme name="Baffinland 2023 Palet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a1ec531-8539-4b0f-9fe6-7ae25381af1f" xsi:nil="true"/>
    <lcf76f155ced4ddcb4097134ff3c332f xmlns="1ccfe6a6-0b81-4bec-b29a-f65cf47fcd52">
      <Terms xmlns="http://schemas.microsoft.com/office/infopath/2007/PartnerControls"/>
    </lcf76f155ced4ddcb4097134ff3c332f>
    <SharedWithUsers xmlns="0a1ec531-8539-4b0f-9fe6-7ae25381af1f">
      <UserInfo>
        <DisplayName>Glenen, Paige</DisplayName>
        <AccountId>10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2AF40627724142827712ADFA6882A1" ma:contentTypeVersion="13" ma:contentTypeDescription="Create a new document." ma:contentTypeScope="" ma:versionID="8b25460da5b14c112011be88889e9574">
  <xsd:schema xmlns:xsd="http://www.w3.org/2001/XMLSchema" xmlns:xs="http://www.w3.org/2001/XMLSchema" xmlns:p="http://schemas.microsoft.com/office/2006/metadata/properties" xmlns:ns2="1ccfe6a6-0b81-4bec-b29a-f65cf47fcd52" xmlns:ns3="0a1ec531-8539-4b0f-9fe6-7ae25381af1f" targetNamespace="http://schemas.microsoft.com/office/2006/metadata/properties" ma:root="true" ma:fieldsID="75f4910c04db722475d684dcda2ab555" ns2:_="" ns3:_="">
    <xsd:import namespace="1ccfe6a6-0b81-4bec-b29a-f65cf47fcd52"/>
    <xsd:import namespace="0a1ec531-8539-4b0f-9fe6-7ae25381af1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fe6a6-0b81-4bec-b29a-f65cf47fcd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ce207be7-fb2c-4f25-b21b-ed1f2a5b3bf2"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1ec531-8539-4b0f-9fe6-7ae25381af1f"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d51d918-c516-43aa-8616-a2c2c5b74d44}" ma:internalName="TaxCatchAll" ma:showField="CatchAllData" ma:web="0a1ec531-8539-4b0f-9fe6-7ae25381af1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376B13-3C2D-41D5-B602-8106C939490E}">
  <ds:schemaRefs>
    <ds:schemaRef ds:uri="http://schemas.microsoft.com/office/infopath/2007/PartnerControls"/>
    <ds:schemaRef ds:uri="1ccfe6a6-0b81-4bec-b29a-f65cf47fcd52"/>
    <ds:schemaRef ds:uri="http://schemas.microsoft.com/office/2006/metadata/properties"/>
    <ds:schemaRef ds:uri="http://purl.org/dc/terms/"/>
    <ds:schemaRef ds:uri="http://schemas.microsoft.com/office/2006/documentManagement/types"/>
    <ds:schemaRef ds:uri="http://purl.org/dc/elements/1.1/"/>
    <ds:schemaRef ds:uri="0a1ec531-8539-4b0f-9fe6-7ae25381af1f"/>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AD69C883-F0C0-41B3-9455-8882C8A1D161}">
  <ds:schemaRefs>
    <ds:schemaRef ds:uri="0a1ec531-8539-4b0f-9fe6-7ae25381af1f"/>
    <ds:schemaRef ds:uri="1ccfe6a6-0b81-4bec-b29a-f65cf47fcd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E8038A-96D5-4D7C-9A2A-A86ECB2FF3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8376</TotalTime>
  <Words>2046</Words>
  <Application>Microsoft Office PowerPoint</Application>
  <PresentationFormat>Custom</PresentationFormat>
  <Paragraphs>303</Paragraphs>
  <Slides>28</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Lato Light</vt:lpstr>
      <vt:lpstr>Pigiarniq Light</vt:lpstr>
      <vt:lpstr>1_Office Theme</vt:lpstr>
      <vt:lpstr>Summary Presentation</vt:lpstr>
      <vt:lpstr>PowerPoint Presentation</vt:lpstr>
      <vt:lpstr>Agenda</vt:lpstr>
      <vt:lpstr>PowerPoint Presentation</vt:lpstr>
      <vt:lpstr>Introduction</vt:lpstr>
      <vt:lpstr>Current Reclamation Security and 2023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Annual Security Approach</vt:lpstr>
      <vt:lpstr>2024 Annual Security Approach</vt:lpstr>
      <vt:lpstr>Baffinland Security Estimate Review Engagement</vt:lpstr>
      <vt:lpstr>Identified Topics of Discussion from Reviewers</vt:lpstr>
      <vt:lpstr>Proposed Progressive Reclamation – WRF Cover</vt:lpstr>
      <vt:lpstr>WRF Progressive Reclamation and Monitoring</vt:lpstr>
      <vt:lpstr>WRF Progressive Reclamation</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Heather Smiles</dc:creator>
  <cp:keywords/>
  <dc:description/>
  <cp:lastModifiedBy>Robert Hunter</cp:lastModifiedBy>
  <cp:revision>33</cp:revision>
  <dcterms:created xsi:type="dcterms:W3CDTF">2014-11-12T21:47:38Z</dcterms:created>
  <dcterms:modified xsi:type="dcterms:W3CDTF">2024-05-16T21:14:15Z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0x010100392AF40627724142827712ADFA6882A1</vt:lpwstr>
  </property>
  <property fmtid="{D5CDD505-2E9C-101B-9397-08002B2CF9AE}" pid="3" name="MediaServiceImageTags">
    <vt:lpwstr/>
  </property>
</Properties>
</file>