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557" r:id="rId3"/>
    <p:sldId id="558" r:id="rId4"/>
    <p:sldId id="559" r:id="rId5"/>
    <p:sldId id="261" r:id="rId6"/>
    <p:sldId id="584" r:id="rId7"/>
    <p:sldId id="595" r:id="rId8"/>
    <p:sldId id="578" r:id="rId9"/>
    <p:sldId id="580" r:id="rId10"/>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AF6902-EC16-47C9-5A07-0614A3D5F273}" name="Hart, Jeff" initials="HJ" userId="S::jeff.hart@rcaanc-cirnac.gc.ca::b6a9dc96-5e8a-4c7a-ae0c-490405f58a9c" providerId="AD"/>
  <p188:author id="{20A10324-1682-C469-660F-58392FA7D104}" name="Demers, Joyce (she-elle)" initials="DJ(e" userId="S::Joyce.Demers@rcaanc-cirnac.gc.ca::30b8ca83-01f7-4752-abe5-7404bee84d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603" autoAdjust="0"/>
    <p:restoredTop sz="86449" autoAdjust="0"/>
  </p:normalViewPr>
  <p:slideViewPr>
    <p:cSldViewPr snapToGrid="0">
      <p:cViewPr varScale="1">
        <p:scale>
          <a:sx n="74" d="100"/>
          <a:sy n="74" d="100"/>
        </p:scale>
        <p:origin x="139" y="67"/>
      </p:cViewPr>
      <p:guideLst/>
    </p:cSldViewPr>
  </p:slideViewPr>
  <p:outlineViewPr>
    <p:cViewPr>
      <p:scale>
        <a:sx n="33" d="100"/>
        <a:sy n="33" d="100"/>
      </p:scale>
      <p:origin x="0" y="-496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FDC29E66-A93D-4F92-A2F6-CCF8E534B40C}" type="datetimeFigureOut">
              <a:rPr lang="en-US" smtClean="0"/>
              <a:t>5/22/2024</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7CE609F3-381A-4D4E-A449-A90DA87D2568}" type="slidenum">
              <a:rPr lang="en-US" smtClean="0"/>
              <a:t>‹#›</a:t>
            </a:fld>
            <a:endParaRPr lang="en-US"/>
          </a:p>
        </p:txBody>
      </p:sp>
    </p:spTree>
    <p:extLst>
      <p:ext uri="{BB962C8B-B14F-4D97-AF65-F5344CB8AC3E}">
        <p14:creationId xmlns:p14="http://schemas.microsoft.com/office/powerpoint/2010/main" val="228787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64" eaLnBrk="0" hangingPunct="0">
              <a:defRPr>
                <a:solidFill>
                  <a:schemeClr val="tx1"/>
                </a:solidFill>
                <a:latin typeface="Verdana" pitchFamily="34" charset="0"/>
              </a:defRPr>
            </a:lvl1pPr>
            <a:lvl2pPr marL="751747" indent="-289132" defTabSz="934864" eaLnBrk="0" hangingPunct="0">
              <a:defRPr>
                <a:solidFill>
                  <a:schemeClr val="tx1"/>
                </a:solidFill>
                <a:latin typeface="Verdana" pitchFamily="34" charset="0"/>
              </a:defRPr>
            </a:lvl2pPr>
            <a:lvl3pPr marL="1156533" indent="-231308" defTabSz="934864" eaLnBrk="0" hangingPunct="0">
              <a:defRPr>
                <a:solidFill>
                  <a:schemeClr val="tx1"/>
                </a:solidFill>
                <a:latin typeface="Verdana" pitchFamily="34" charset="0"/>
              </a:defRPr>
            </a:lvl3pPr>
            <a:lvl4pPr marL="1619147" indent="-231308" defTabSz="934864" eaLnBrk="0" hangingPunct="0">
              <a:defRPr>
                <a:solidFill>
                  <a:schemeClr val="tx1"/>
                </a:solidFill>
                <a:latin typeface="Verdana" pitchFamily="34" charset="0"/>
              </a:defRPr>
            </a:lvl4pPr>
            <a:lvl5pPr marL="2081760" indent="-231308" defTabSz="934864" eaLnBrk="0" hangingPunct="0">
              <a:defRPr>
                <a:solidFill>
                  <a:schemeClr val="tx1"/>
                </a:solidFill>
                <a:latin typeface="Verdana" pitchFamily="34" charset="0"/>
              </a:defRPr>
            </a:lvl5pPr>
            <a:lvl6pPr marL="2544373" indent="-231308" defTabSz="934864" eaLnBrk="0" fontAlgn="base" hangingPunct="0">
              <a:lnSpc>
                <a:spcPct val="90000"/>
              </a:lnSpc>
              <a:spcBef>
                <a:spcPct val="0"/>
              </a:spcBef>
              <a:spcAft>
                <a:spcPct val="37000"/>
              </a:spcAft>
              <a:defRPr>
                <a:solidFill>
                  <a:schemeClr val="tx1"/>
                </a:solidFill>
                <a:latin typeface="Verdana" pitchFamily="34" charset="0"/>
              </a:defRPr>
            </a:lvl6pPr>
            <a:lvl7pPr marL="3006986" indent="-231308" defTabSz="934864" eaLnBrk="0" fontAlgn="base" hangingPunct="0">
              <a:lnSpc>
                <a:spcPct val="90000"/>
              </a:lnSpc>
              <a:spcBef>
                <a:spcPct val="0"/>
              </a:spcBef>
              <a:spcAft>
                <a:spcPct val="37000"/>
              </a:spcAft>
              <a:defRPr>
                <a:solidFill>
                  <a:schemeClr val="tx1"/>
                </a:solidFill>
                <a:latin typeface="Verdana" pitchFamily="34" charset="0"/>
              </a:defRPr>
            </a:lvl7pPr>
            <a:lvl8pPr marL="3469600" indent="-231308" defTabSz="934864" eaLnBrk="0" fontAlgn="base" hangingPunct="0">
              <a:lnSpc>
                <a:spcPct val="90000"/>
              </a:lnSpc>
              <a:spcBef>
                <a:spcPct val="0"/>
              </a:spcBef>
              <a:spcAft>
                <a:spcPct val="37000"/>
              </a:spcAft>
              <a:defRPr>
                <a:solidFill>
                  <a:schemeClr val="tx1"/>
                </a:solidFill>
                <a:latin typeface="Verdana" pitchFamily="34" charset="0"/>
              </a:defRPr>
            </a:lvl8pPr>
            <a:lvl9pPr marL="3932213" indent="-231308" defTabSz="93486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2793">
              <a:defRPr/>
            </a:pPr>
            <a:r>
              <a:rPr lang="en-US" altLang="en-US" dirty="0"/>
              <a:t>. </a:t>
            </a:r>
          </a:p>
          <a:p>
            <a:pPr defTabSz="932793">
              <a:defRPr/>
            </a:pPr>
            <a:endParaRPr lang="en-US" altLang="en-US" dirty="0"/>
          </a:p>
        </p:txBody>
      </p:sp>
    </p:spTree>
    <p:extLst>
      <p:ext uri="{BB962C8B-B14F-4D97-AF65-F5344CB8AC3E}">
        <p14:creationId xmlns:p14="http://schemas.microsoft.com/office/powerpoint/2010/main" val="236540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153305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227188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CE609F3-381A-4D4E-A449-A90DA87D2568}" type="slidenum">
              <a:rPr lang="en-US" smtClean="0"/>
              <a:t>4</a:t>
            </a:fld>
            <a:endParaRPr lang="en-US"/>
          </a:p>
        </p:txBody>
      </p:sp>
    </p:spTree>
    <p:extLst>
      <p:ext uri="{BB962C8B-B14F-4D97-AF65-F5344CB8AC3E}">
        <p14:creationId xmlns:p14="http://schemas.microsoft.com/office/powerpoint/2010/main" val="254731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93">
              <a:defRPr/>
            </a:pPr>
            <a:endParaRPr lang="en-US" i="1" u="sng" dirty="0">
              <a:solidFill>
                <a:srgbClr val="FF0000"/>
              </a:solidFill>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65908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56255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407782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93">
              <a:defRPr/>
            </a:pPr>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402910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006F-49BD-793A-4337-A014BBE6F6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0269C-1EBA-28D9-6FE6-1FC360907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FDDBE2-5927-1D79-1216-9008FD0D8C04}"/>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5" name="Footer Placeholder 4">
            <a:extLst>
              <a:ext uri="{FF2B5EF4-FFF2-40B4-BE49-F238E27FC236}">
                <a16:creationId xmlns:a16="http://schemas.microsoft.com/office/drawing/2014/main" id="{990E0596-B2F6-0C5F-34C8-91B2AAA66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CD896-BAA7-6E41-C78E-BD6EBD58E769}"/>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65873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E022-44B8-2C09-0A67-71E8163AA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47C9B8-0166-33C4-5A41-2A6CDEA59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46E25-DA6B-5C5D-6A5C-7CE64F3AE58C}"/>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5" name="Footer Placeholder 4">
            <a:extLst>
              <a:ext uri="{FF2B5EF4-FFF2-40B4-BE49-F238E27FC236}">
                <a16:creationId xmlns:a16="http://schemas.microsoft.com/office/drawing/2014/main" id="{2E0A1EB3-0659-AEFE-D6CE-39DD304C9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16209-A7D8-AF98-05F2-982A2E209625}"/>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66971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4AC124-7FE8-80EC-4CB0-FA5B94CAC7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144C4-4F46-8DE2-A2C0-F4E2F81F8E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01770-3A80-164C-B032-86BA7CE18CAF}"/>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5" name="Footer Placeholder 4">
            <a:extLst>
              <a:ext uri="{FF2B5EF4-FFF2-40B4-BE49-F238E27FC236}">
                <a16:creationId xmlns:a16="http://schemas.microsoft.com/office/drawing/2014/main" id="{7E2B92F4-D3A9-8176-B984-054A64189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863A3-9600-3EBB-5B3D-AF039233AEC3}"/>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16922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9" y="0"/>
            <a:ext cx="12204700" cy="6865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31216" y="209932"/>
            <a:ext cx="5155184" cy="2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2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creative\media$\GRAPHICS 2018\Corporate Branding - Templates\CIRNAC\PNG\CIRNA-RCAANC-Cover-8x11.png">
            <a:extLst>
              <a:ext uri="{FF2B5EF4-FFF2-40B4-BE49-F238E27FC236}">
                <a16:creationId xmlns:a16="http://schemas.microsoft.com/office/drawing/2014/main" id="{92F1E932-6182-4AD1-593E-3DFDAFD6DA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9" y="0"/>
            <a:ext cx="122047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3A967B99-DCC8-9C07-A9F9-1F7FB72B55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200" y="209550"/>
            <a:ext cx="5156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56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99737A3-543A-5E07-78DC-6DADB37DC531}"/>
              </a:ext>
            </a:extLst>
          </p:cNvPr>
          <p:cNvSpPr>
            <a:spLocks noGrp="1" noChangeArrowheads="1"/>
          </p:cNvSpPr>
          <p:nvPr>
            <p:ph type="sldNum" sz="quarter" idx="10"/>
          </p:nvPr>
        </p:nvSpPr>
        <p:spPr/>
        <p:txBody>
          <a:bodyPr/>
          <a:lstStyle>
            <a:lvl1pPr>
              <a:defRPr/>
            </a:lvl1pPr>
          </a:lstStyle>
          <a:p>
            <a:pPr>
              <a:defRPr/>
            </a:pPr>
            <a:fld id="{83FD94D7-2BF1-4EF3-9FDC-AAB72208E2D4}" type="slidenum">
              <a:rPr lang="en-CA" altLang="en-US"/>
              <a:pPr>
                <a:defRPr/>
              </a:pPr>
              <a:t>‹#›</a:t>
            </a:fld>
            <a:endParaRPr lang="en-CA" altLang="en-US"/>
          </a:p>
        </p:txBody>
      </p:sp>
    </p:spTree>
    <p:extLst>
      <p:ext uri="{BB962C8B-B14F-4D97-AF65-F5344CB8AC3E}">
        <p14:creationId xmlns:p14="http://schemas.microsoft.com/office/powerpoint/2010/main" val="160374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1067" y="1308101"/>
            <a:ext cx="5096933" cy="4940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76544" y="1308101"/>
            <a:ext cx="5096256"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19C478BB-2514-FA17-A5D5-3D45AE0FE2C4}"/>
              </a:ext>
            </a:extLst>
          </p:cNvPr>
          <p:cNvSpPr>
            <a:spLocks noGrp="1" noChangeArrowheads="1"/>
          </p:cNvSpPr>
          <p:nvPr>
            <p:ph type="sldNum" sz="quarter" idx="10"/>
          </p:nvPr>
        </p:nvSpPr>
        <p:spPr/>
        <p:txBody>
          <a:bodyPr/>
          <a:lstStyle>
            <a:lvl1pPr>
              <a:defRPr/>
            </a:lvl1pPr>
          </a:lstStyle>
          <a:p>
            <a:pPr>
              <a:defRPr/>
            </a:pPr>
            <a:fld id="{BDED1D66-0341-437A-A732-930B22F30FC6}" type="slidenum">
              <a:rPr lang="en-CA" altLang="en-US"/>
              <a:pPr>
                <a:defRPr/>
              </a:pPr>
              <a:t>‹#›</a:t>
            </a:fld>
            <a:endParaRPr lang="en-CA" altLang="en-US"/>
          </a:p>
        </p:txBody>
      </p:sp>
    </p:spTree>
    <p:extLst>
      <p:ext uri="{BB962C8B-B14F-4D97-AF65-F5344CB8AC3E}">
        <p14:creationId xmlns:p14="http://schemas.microsoft.com/office/powerpoint/2010/main" val="2602203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F148AB3-2699-8137-CB21-18CDB4574B62}"/>
              </a:ext>
            </a:extLst>
          </p:cNvPr>
          <p:cNvSpPr>
            <a:spLocks noGrp="1" noChangeArrowheads="1"/>
          </p:cNvSpPr>
          <p:nvPr>
            <p:ph type="sldNum" sz="quarter" idx="10"/>
          </p:nvPr>
        </p:nvSpPr>
        <p:spPr/>
        <p:txBody>
          <a:bodyPr/>
          <a:lstStyle>
            <a:lvl1pPr>
              <a:defRPr/>
            </a:lvl1pPr>
          </a:lstStyle>
          <a:p>
            <a:pPr>
              <a:defRPr/>
            </a:pPr>
            <a:fld id="{687640E2-CD2E-45EF-8E8F-3F27637F9E07}" type="slidenum">
              <a:rPr lang="en-CA" altLang="en-US"/>
              <a:pPr>
                <a:defRPr/>
              </a:pPr>
              <a:t>‹#›</a:t>
            </a:fld>
            <a:endParaRPr lang="en-CA" altLang="en-US"/>
          </a:p>
        </p:txBody>
      </p:sp>
    </p:spTree>
    <p:extLst>
      <p:ext uri="{BB962C8B-B14F-4D97-AF65-F5344CB8AC3E}">
        <p14:creationId xmlns:p14="http://schemas.microsoft.com/office/powerpoint/2010/main" val="3214532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2A2FD6B1-3024-EFA8-D5C2-16258C9E0EA2}"/>
              </a:ext>
            </a:extLst>
          </p:cNvPr>
          <p:cNvSpPr>
            <a:spLocks noGrp="1" noChangeArrowheads="1"/>
          </p:cNvSpPr>
          <p:nvPr>
            <p:ph type="sldNum" sz="quarter" idx="10"/>
          </p:nvPr>
        </p:nvSpPr>
        <p:spPr/>
        <p:txBody>
          <a:bodyPr/>
          <a:lstStyle>
            <a:lvl1pPr>
              <a:defRPr/>
            </a:lvl1pPr>
          </a:lstStyle>
          <a:p>
            <a:pPr>
              <a:defRPr/>
            </a:pPr>
            <a:fld id="{83C8DBB1-31B4-4A2F-850D-C2B3A32B0240}" type="slidenum">
              <a:rPr lang="en-CA" altLang="en-US"/>
              <a:pPr>
                <a:defRPr/>
              </a:pPr>
              <a:t>‹#›</a:t>
            </a:fld>
            <a:endParaRPr lang="en-CA" altLang="en-US"/>
          </a:p>
        </p:txBody>
      </p:sp>
    </p:spTree>
    <p:extLst>
      <p:ext uri="{BB962C8B-B14F-4D97-AF65-F5344CB8AC3E}">
        <p14:creationId xmlns:p14="http://schemas.microsoft.com/office/powerpoint/2010/main" val="1620500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8580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685800"/>
            <a:ext cx="6307667" cy="5562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057400"/>
            <a:ext cx="4011084"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a:extLst>
              <a:ext uri="{FF2B5EF4-FFF2-40B4-BE49-F238E27FC236}">
                <a16:creationId xmlns:a16="http://schemas.microsoft.com/office/drawing/2014/main" id="{DF51D918-F985-7339-DC7E-1E03771A8591}"/>
              </a:ext>
            </a:extLst>
          </p:cNvPr>
          <p:cNvSpPr>
            <a:spLocks noGrp="1" noChangeArrowheads="1"/>
          </p:cNvSpPr>
          <p:nvPr>
            <p:ph type="sldNum" sz="quarter" idx="10"/>
          </p:nvPr>
        </p:nvSpPr>
        <p:spPr/>
        <p:txBody>
          <a:bodyPr/>
          <a:lstStyle>
            <a:lvl1pPr>
              <a:defRPr/>
            </a:lvl1pPr>
          </a:lstStyle>
          <a:p>
            <a:pPr>
              <a:defRPr/>
            </a:pPr>
            <a:fld id="{9DEE5071-7F10-43B0-8383-72B4E19DABE7}" type="slidenum">
              <a:rPr lang="en-CA" altLang="en-US"/>
              <a:pPr>
                <a:defRPr/>
              </a:pPr>
              <a:t>‹#›</a:t>
            </a:fld>
            <a:endParaRPr lang="en-CA" altLang="en-US"/>
          </a:p>
        </p:txBody>
      </p:sp>
    </p:spTree>
    <p:extLst>
      <p:ext uri="{BB962C8B-B14F-4D97-AF65-F5344CB8AC3E}">
        <p14:creationId xmlns:p14="http://schemas.microsoft.com/office/powerpoint/2010/main" val="3196161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18515A1F-8A34-4A6D-8F2D-4D9E4BC613A7}"/>
              </a:ext>
            </a:extLst>
          </p:cNvPr>
          <p:cNvSpPr>
            <a:spLocks noGrp="1" noChangeArrowheads="1"/>
          </p:cNvSpPr>
          <p:nvPr>
            <p:ph type="sldNum" sz="quarter" idx="10"/>
          </p:nvPr>
        </p:nvSpPr>
        <p:spPr/>
        <p:txBody>
          <a:bodyPr/>
          <a:lstStyle>
            <a:lvl1pPr>
              <a:defRPr/>
            </a:lvl1pPr>
          </a:lstStyle>
          <a:p>
            <a:pPr>
              <a:defRPr/>
            </a:pPr>
            <a:fld id="{364B8707-A74D-4AF8-A124-E339063351E5}" type="slidenum">
              <a:rPr lang="en-CA" altLang="en-US"/>
              <a:pPr>
                <a:defRPr/>
              </a:pPr>
              <a:t>‹#›</a:t>
            </a:fld>
            <a:endParaRPr lang="en-CA" altLang="en-US"/>
          </a:p>
        </p:txBody>
      </p:sp>
    </p:spTree>
    <p:extLst>
      <p:ext uri="{BB962C8B-B14F-4D97-AF65-F5344CB8AC3E}">
        <p14:creationId xmlns:p14="http://schemas.microsoft.com/office/powerpoint/2010/main" val="30919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2BE5-2C9C-EF6B-D6B4-CFDDE940D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077CE-8F98-FAAA-1B81-D0F347768A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B74DC-4055-6B29-381D-7D98D8D5BDAC}"/>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5" name="Footer Placeholder 4">
            <a:extLst>
              <a:ext uri="{FF2B5EF4-FFF2-40B4-BE49-F238E27FC236}">
                <a16:creationId xmlns:a16="http://schemas.microsoft.com/office/drawing/2014/main" id="{08E49BB5-E9D1-851D-86C6-33043FA8D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F07EC-BF29-F739-6600-432622AD2C98}"/>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70186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0B8F-8F12-6698-4113-F9F0BC2FD0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E811DC-F61C-0146-1173-1A71FDB38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00DD5-F223-59F5-2649-D2F8AB59E5B1}"/>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5" name="Footer Placeholder 4">
            <a:extLst>
              <a:ext uri="{FF2B5EF4-FFF2-40B4-BE49-F238E27FC236}">
                <a16:creationId xmlns:a16="http://schemas.microsoft.com/office/drawing/2014/main" id="{BCBEF821-F7AB-C2C9-B903-CF3B8183E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0120E-0557-939F-4D6B-BE2E44251AA5}"/>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350264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7D20-D6E8-5EB4-131E-4DDFCE68E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A0FBB-9567-8D01-9CB0-1BDBF0B1DD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6353E-1BDB-D05C-1C8D-273E01958F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6EA7E-7DF1-D1FD-46F1-509AEAC2EE6F}"/>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6" name="Footer Placeholder 5">
            <a:extLst>
              <a:ext uri="{FF2B5EF4-FFF2-40B4-BE49-F238E27FC236}">
                <a16:creationId xmlns:a16="http://schemas.microsoft.com/office/drawing/2014/main" id="{3957935F-CF84-A39A-EA42-81EFF7059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35A73-4D6A-50B3-EB70-46E29A0B0B64}"/>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16506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7660-BA0A-3EDA-54B3-C9A592D5F4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B3CE9-2B65-C17B-6FD4-7C23728A9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6C3B4-E66F-4DF9-39C4-758E223F8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6EE3B-0309-16E2-0B70-4BBBBFAFC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2BA30-37A6-9584-A4F0-CADE84844B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83E82A-28CA-F8D4-FFC0-C63211207A52}"/>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8" name="Footer Placeholder 7">
            <a:extLst>
              <a:ext uri="{FF2B5EF4-FFF2-40B4-BE49-F238E27FC236}">
                <a16:creationId xmlns:a16="http://schemas.microsoft.com/office/drawing/2014/main" id="{BB0F2911-7814-C666-416B-965252EACE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B52CA-F047-4A08-A4D9-160DE9A5B15C}"/>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312921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66D2-9F3E-14BD-7AEF-BC39F9400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1F4E4-F6A5-3F71-0334-14D07C8D67E4}"/>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4" name="Footer Placeholder 3">
            <a:extLst>
              <a:ext uri="{FF2B5EF4-FFF2-40B4-BE49-F238E27FC236}">
                <a16:creationId xmlns:a16="http://schemas.microsoft.com/office/drawing/2014/main" id="{E64B64BD-D672-D2FF-A1EB-27813A5B1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97153-FBA7-91C7-0DDD-9761424EA502}"/>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31694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077EE3-C0C9-1BF6-C3A6-5CE1EA67AE65}"/>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3" name="Footer Placeholder 2">
            <a:extLst>
              <a:ext uri="{FF2B5EF4-FFF2-40B4-BE49-F238E27FC236}">
                <a16:creationId xmlns:a16="http://schemas.microsoft.com/office/drawing/2014/main" id="{434B705D-61C8-F994-3ACF-34588CEBE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241DD-1426-F4E3-03DB-F7DFCD9AFE49}"/>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07666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3812-CF0A-DCEF-FFFF-0EDA1F403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9DC84C-4BD3-05B5-B6A8-587450B53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1D0A42-E7D0-6103-8E51-C01660FE7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48060-89B9-FE07-00DB-EA2B9D3483F8}"/>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6" name="Footer Placeholder 5">
            <a:extLst>
              <a:ext uri="{FF2B5EF4-FFF2-40B4-BE49-F238E27FC236}">
                <a16:creationId xmlns:a16="http://schemas.microsoft.com/office/drawing/2014/main" id="{F1F82DF3-052D-F104-E945-9EAD628D3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222F-3AB9-DBB6-19CB-9F0A50AD0CFE}"/>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72045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0D01-317B-27B1-9C9D-8C125931B6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8ED0CB-A903-EBE1-771B-B31B64B2F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89F1D-51AF-41DF-6AD0-8CA11D90F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00866-96F6-C022-8A64-D0AF6C557727}"/>
              </a:ext>
            </a:extLst>
          </p:cNvPr>
          <p:cNvSpPr>
            <a:spLocks noGrp="1"/>
          </p:cNvSpPr>
          <p:nvPr>
            <p:ph type="dt" sz="half" idx="10"/>
          </p:nvPr>
        </p:nvSpPr>
        <p:spPr/>
        <p:txBody>
          <a:bodyPr/>
          <a:lstStyle/>
          <a:p>
            <a:fld id="{C325CB39-18C0-4E32-8B54-384A8631671E}" type="datetimeFigureOut">
              <a:rPr lang="en-US" smtClean="0"/>
              <a:t>5/22/2024</a:t>
            </a:fld>
            <a:endParaRPr lang="en-US"/>
          </a:p>
        </p:txBody>
      </p:sp>
      <p:sp>
        <p:nvSpPr>
          <p:cNvPr id="6" name="Footer Placeholder 5">
            <a:extLst>
              <a:ext uri="{FF2B5EF4-FFF2-40B4-BE49-F238E27FC236}">
                <a16:creationId xmlns:a16="http://schemas.microsoft.com/office/drawing/2014/main" id="{0061D001-2EBF-40BB-49DC-9CCBCF4D9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35250-2494-8701-B20F-CACCA9702243}"/>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53503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19ABA-3DE8-DEC3-647B-0748794EC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E22E8D-9B81-6B42-5CC3-FD9DA2621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B8803-444B-FADD-0B0D-45A0A5458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5CB39-18C0-4E32-8B54-384A8631671E}" type="datetimeFigureOut">
              <a:rPr lang="en-US" smtClean="0"/>
              <a:t>5/22/2024</a:t>
            </a:fld>
            <a:endParaRPr lang="en-US"/>
          </a:p>
        </p:txBody>
      </p:sp>
      <p:sp>
        <p:nvSpPr>
          <p:cNvPr id="5" name="Footer Placeholder 4">
            <a:extLst>
              <a:ext uri="{FF2B5EF4-FFF2-40B4-BE49-F238E27FC236}">
                <a16:creationId xmlns:a16="http://schemas.microsoft.com/office/drawing/2014/main" id="{37145440-E7C9-6EF2-56FE-2BBD2D6F1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6B329-9842-0A7C-F6D3-A22C259F0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3F207-C8EC-4935-8566-E4505826437F}" type="slidenum">
              <a:rPr lang="en-US" smtClean="0"/>
              <a:t>‹#›</a:t>
            </a:fld>
            <a:endParaRPr lang="en-US"/>
          </a:p>
        </p:txBody>
      </p:sp>
    </p:spTree>
    <p:extLst>
      <p:ext uri="{BB962C8B-B14F-4D97-AF65-F5344CB8AC3E}">
        <p14:creationId xmlns:p14="http://schemas.microsoft.com/office/powerpoint/2010/main" val="25719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 descr="\\creative\media$\GRAPHICS 2018\Corporate Branding - Templates\CIRNAC\PNG\FIP-CIRNA.png">
            <a:extLst>
              <a:ext uri="{FF2B5EF4-FFF2-40B4-BE49-F238E27FC236}">
                <a16:creationId xmlns:a16="http://schemas.microsoft.com/office/drawing/2014/main" id="{6452F144-2695-4D4A-801D-761B87B271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801" y="138114"/>
            <a:ext cx="4019551"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567AC5DB-BE02-9D95-32BF-53096B43EE19}"/>
              </a:ext>
            </a:extLst>
          </p:cNvPr>
          <p:cNvSpPr>
            <a:spLocks noGrp="1" noChangeArrowheads="1"/>
          </p:cNvSpPr>
          <p:nvPr>
            <p:ph type="title"/>
          </p:nvPr>
        </p:nvSpPr>
        <p:spPr bwMode="auto">
          <a:xfrm>
            <a:off x="508000" y="838200"/>
            <a:ext cx="1046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a:t>Insert section title</a:t>
            </a:r>
          </a:p>
        </p:txBody>
      </p:sp>
      <p:sp>
        <p:nvSpPr>
          <p:cNvPr id="1028" name="Rectangle 3">
            <a:extLst>
              <a:ext uri="{FF2B5EF4-FFF2-40B4-BE49-F238E27FC236}">
                <a16:creationId xmlns:a16="http://schemas.microsoft.com/office/drawing/2014/main" id="{02C3D955-641E-3656-CCA8-2DC9AC01CC40}"/>
              </a:ext>
            </a:extLst>
          </p:cNvPr>
          <p:cNvSpPr>
            <a:spLocks noGrp="1" noChangeArrowheads="1"/>
          </p:cNvSpPr>
          <p:nvPr>
            <p:ph type="body" idx="1"/>
          </p:nvPr>
        </p:nvSpPr>
        <p:spPr bwMode="auto">
          <a:xfrm>
            <a:off x="491067" y="1308101"/>
            <a:ext cx="10481733"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p:txBody>
      </p:sp>
      <p:sp>
        <p:nvSpPr>
          <p:cNvPr id="12" name="Rectangle 8">
            <a:extLst>
              <a:ext uri="{FF2B5EF4-FFF2-40B4-BE49-F238E27FC236}">
                <a16:creationId xmlns:a16="http://schemas.microsoft.com/office/drawing/2014/main" id="{9C98F1C1-727E-C999-51D7-895A6B8D240F}"/>
              </a:ext>
            </a:extLst>
          </p:cNvPr>
          <p:cNvSpPr>
            <a:spLocks noGrp="1" noChangeArrowheads="1"/>
          </p:cNvSpPr>
          <p:nvPr>
            <p:ph type="sldNum" sz="quarter" idx="4"/>
          </p:nvPr>
        </p:nvSpPr>
        <p:spPr>
          <a:xfrm>
            <a:off x="10769600" y="6400800"/>
            <a:ext cx="1016000" cy="304800"/>
          </a:xfrm>
          <a:prstGeom prst="rect">
            <a:avLst/>
          </a:prstGeom>
          <a:ln/>
        </p:spPr>
        <p:txBody>
          <a:bodyPr vert="horz" wrap="square" lIns="91440" tIns="45720" rIns="91440" bIns="45720" numCol="1" anchor="t" anchorCtr="0" compatLnSpc="1">
            <a:prstTxWarp prst="textNoShape">
              <a:avLst/>
            </a:prstTxWarp>
          </a:bodyPr>
          <a:lstStyle>
            <a:lvl1pPr algn="r" eaLnBrk="1" hangingPunct="1">
              <a:lnSpc>
                <a:spcPct val="90000"/>
              </a:lnSpc>
              <a:spcAft>
                <a:spcPct val="37000"/>
              </a:spcAft>
              <a:defRPr sz="1200">
                <a:solidFill>
                  <a:srgbClr val="969696"/>
                </a:solidFill>
                <a:latin typeface="Arial" panose="020B0604020202020204" pitchFamily="34" charset="0"/>
                <a:cs typeface="Arial" panose="020B0604020202020204" pitchFamily="34" charset="0"/>
              </a:defRPr>
            </a:lvl1pPr>
          </a:lstStyle>
          <a:p>
            <a:pPr>
              <a:defRPr/>
            </a:pPr>
            <a:fld id="{60F0275B-0B32-43E6-A4C7-8E8C5E6DFF0F}" type="slidenum">
              <a:rPr lang="en-CA" altLang="en-US"/>
              <a:pPr>
                <a:defRPr/>
              </a:pPr>
              <a:t>‹#›</a:t>
            </a:fld>
            <a:endParaRPr lang="en-CA" altLang="en-US"/>
          </a:p>
        </p:txBody>
      </p:sp>
      <p:pic>
        <p:nvPicPr>
          <p:cNvPr id="1030" name="Picture 2" descr="\\creative\media$\GRAPHICS 2018\Corporate Branding - Templates\CIRNAC\PNG\CIRNA-symbol.png">
            <a:extLst>
              <a:ext uri="{FF2B5EF4-FFF2-40B4-BE49-F238E27FC236}">
                <a16:creationId xmlns:a16="http://schemas.microsoft.com/office/drawing/2014/main" id="{D2DBA0EE-C7BB-57C5-FC1C-475E5FD606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185" y="6172201"/>
            <a:ext cx="825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7330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ftr="0" dt="0"/>
  <p:txStyles>
    <p:titleStyle>
      <a:lvl1pPr algn="l" rtl="0" eaLnBrk="0" fontAlgn="base" hangingPunct="0">
        <a:lnSpc>
          <a:spcPts val="2400"/>
        </a:lnSpc>
        <a:spcBef>
          <a:spcPct val="0"/>
        </a:spcBef>
        <a:spcAft>
          <a:spcPct val="0"/>
        </a:spcAft>
        <a:defRPr sz="2400" b="1">
          <a:solidFill>
            <a:srgbClr val="000000"/>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400" b="1">
          <a:solidFill>
            <a:srgbClr val="000000"/>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400" b="1">
          <a:solidFill>
            <a:srgbClr val="000000"/>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400" b="1">
          <a:solidFill>
            <a:srgbClr val="000000"/>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400" b="1">
          <a:solidFill>
            <a:srgbClr val="000000"/>
          </a:solidFill>
          <a:latin typeface="Arial" charset="0"/>
          <a:ea typeface="MS PGothic" panose="020B0600070205080204" pitchFamily="34" charset="-128"/>
          <a:cs typeface="ＭＳ Ｐゴシック"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S PGothic" panose="020B0600070205080204" pitchFamily="34" charset="-128"/>
          <a:cs typeface="ＭＳ Ｐゴシック" charset="0"/>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ea typeface="MS PGothic" panose="020B0600070205080204" pitchFamily="34" charset="-128"/>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ea typeface="MS PGothic" panose="020B0600070205080204" pitchFamily="34" charset="-128"/>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ea typeface="MS PGothic" panose="020B0600070205080204" pitchFamily="34" charset="-128"/>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ea typeface="MS PGothic" panose="020B0600070205080204" pitchFamily="34" charset="-128"/>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655" y="2633135"/>
            <a:ext cx="6867986" cy="1950086"/>
          </a:xfrm>
          <a:prstGeom prst="rect">
            <a:avLst/>
          </a:prstGeom>
          <a:noFill/>
        </p:spPr>
        <p:txBody>
          <a:bodyPr wrap="square" rtlCol="0">
            <a:spAutoFit/>
          </a:bodyPr>
          <a:lstStyle/>
          <a:p>
            <a:pPr>
              <a:lnSpc>
                <a:spcPct val="107000"/>
              </a:lnSpc>
              <a:spcAft>
                <a:spcPct val="0"/>
              </a:spcAft>
            </a:pPr>
            <a:r>
              <a:rPr lang="en-US" altLang="en-US" sz="2000" b="1" dirty="0">
                <a:solidFill>
                  <a:schemeClr val="bg1"/>
                </a:solidFill>
                <a:latin typeface="Arial" panose="020B0604020202020204" pitchFamily="34" charset="0"/>
                <a:cs typeface="Arial" panose="020B0604020202020204" pitchFamily="34" charset="0"/>
              </a:rPr>
              <a:t>Annual Security Review Baffinland Iron Mines Corporation Water </a:t>
            </a:r>
            <a:r>
              <a:rPr lang="en-US" altLang="en-US" sz="2000" b="1" dirty="0" err="1">
                <a:solidFill>
                  <a:schemeClr val="bg1"/>
                </a:solidFill>
                <a:latin typeface="Arial" panose="020B0604020202020204" pitchFamily="34" charset="0"/>
                <a:cs typeface="Arial" panose="020B0604020202020204" pitchFamily="34" charset="0"/>
              </a:rPr>
              <a:t>Licences</a:t>
            </a:r>
            <a:r>
              <a:rPr lang="en-US" altLang="en-US" sz="2000" b="1" dirty="0">
                <a:solidFill>
                  <a:schemeClr val="bg1"/>
                </a:solidFill>
                <a:latin typeface="Arial" panose="020B0604020202020204" pitchFamily="34" charset="0"/>
                <a:cs typeface="Arial" panose="020B0604020202020204" pitchFamily="34" charset="0"/>
              </a:rPr>
              <a:t> 2AM-MRY1325</a:t>
            </a:r>
            <a:endParaRPr lang="en-CA" altLang="en-US" sz="2000" b="1" dirty="0">
              <a:solidFill>
                <a:schemeClr val="bg1"/>
              </a:solidFill>
              <a:latin typeface="Arial" panose="020B0604020202020204" pitchFamily="34" charset="0"/>
              <a:cs typeface="Arial" panose="020B0604020202020204" pitchFamily="34" charset="0"/>
            </a:endParaRPr>
          </a:p>
          <a:p>
            <a:pPr>
              <a:lnSpc>
                <a:spcPct val="107000"/>
              </a:lnSpc>
              <a:spcAft>
                <a:spcPct val="0"/>
              </a:spcAft>
            </a:pPr>
            <a:endParaRPr lang="en-CA" altLang="en-US" sz="1400" b="1" dirty="0">
              <a:solidFill>
                <a:schemeClr val="bg1"/>
              </a:solidFill>
              <a:latin typeface="Arial" panose="020B0604020202020204" pitchFamily="34" charset="0"/>
              <a:cs typeface="Arial" panose="020B0604020202020204" pitchFamily="34" charset="0"/>
            </a:endParaRPr>
          </a:p>
          <a:p>
            <a:pPr>
              <a:lnSpc>
                <a:spcPct val="107000"/>
              </a:lnSpc>
              <a:spcAft>
                <a:spcPct val="0"/>
              </a:spcAft>
            </a:pPr>
            <a:r>
              <a:rPr lang="en-US" altLang="en-US" sz="1600" dirty="0">
                <a:solidFill>
                  <a:schemeClr val="bg1"/>
                </a:solidFill>
                <a:latin typeface="Arial" panose="020B0604020202020204" pitchFamily="34" charset="0"/>
                <a:cs typeface="Arial" panose="020B0604020202020204" pitchFamily="34" charset="0"/>
              </a:rPr>
              <a:t>Nunavut Water Board Teleconference regarding the 2024 Workplan   </a:t>
            </a:r>
            <a:endParaRPr lang="en-CA" altLang="en-US" sz="1600" dirty="0">
              <a:solidFill>
                <a:schemeClr val="bg1"/>
              </a:solidFill>
              <a:latin typeface="Arial" panose="020B0604020202020204" pitchFamily="34" charset="0"/>
              <a:cs typeface="Arial" panose="020B0604020202020204" pitchFamily="34" charset="0"/>
            </a:endParaRPr>
          </a:p>
          <a:p>
            <a:pPr>
              <a:lnSpc>
                <a:spcPct val="107000"/>
              </a:lnSpc>
              <a:spcAft>
                <a:spcPct val="0"/>
              </a:spcAft>
            </a:pPr>
            <a:r>
              <a:rPr lang="en-CA" altLang="en-US" sz="1400" dirty="0">
                <a:solidFill>
                  <a:schemeClr val="bg1"/>
                </a:solidFill>
                <a:latin typeface="Arial" panose="020B0604020202020204" pitchFamily="34" charset="0"/>
                <a:cs typeface="Arial" panose="020B0604020202020204" pitchFamily="34" charset="0"/>
              </a:rPr>
              <a:t>May 23, 2024</a:t>
            </a:r>
          </a:p>
          <a:p>
            <a:pPr>
              <a:lnSpc>
                <a:spcPct val="107000"/>
              </a:lnSpc>
              <a:spcAft>
                <a:spcPct val="0"/>
              </a:spcAft>
            </a:pPr>
            <a:r>
              <a:rPr lang="en-CA" altLang="en-US" sz="1200" dirty="0">
                <a:solidFill>
                  <a:schemeClr val="bg1"/>
                </a:solidFill>
                <a:latin typeface="Arial" panose="020B0604020202020204" pitchFamily="34" charset="0"/>
                <a:cs typeface="Arial" panose="020B0604020202020204" pitchFamily="34" charset="0"/>
              </a:rPr>
              <a:t> </a:t>
            </a:r>
          </a:p>
          <a:p>
            <a:endParaRPr lang="en-CA" dirty="0">
              <a:solidFill>
                <a:schemeClr val="bg1"/>
              </a:solidFill>
            </a:endParaRPr>
          </a:p>
        </p:txBody>
      </p:sp>
    </p:spTree>
    <p:extLst>
      <p:ext uri="{BB962C8B-B14F-4D97-AF65-F5344CB8AC3E}">
        <p14:creationId xmlns:p14="http://schemas.microsoft.com/office/powerpoint/2010/main" val="75346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Presentation Outline</a:t>
            </a:r>
          </a:p>
        </p:txBody>
      </p:sp>
      <p:sp>
        <p:nvSpPr>
          <p:cNvPr id="5" name="Content Placeholder 4"/>
          <p:cNvSpPr>
            <a:spLocks noGrp="1"/>
          </p:cNvSpPr>
          <p:nvPr>
            <p:ph idx="1"/>
          </p:nvPr>
        </p:nvSpPr>
        <p:spPr/>
        <p:txBody>
          <a:bodyPr>
            <a:normAutofit/>
          </a:bodyPr>
          <a:lstStyle/>
          <a:p>
            <a:pPr marL="0" indent="0">
              <a:spcAft>
                <a:spcPts val="1200"/>
              </a:spcAft>
              <a:buNone/>
            </a:pPr>
            <a:endParaRPr lang="en-US" altLang="en-US" sz="2400" dirty="0"/>
          </a:p>
          <a:p>
            <a:pPr>
              <a:spcAft>
                <a:spcPts val="1200"/>
              </a:spcAft>
              <a:buFont typeface="Arial" panose="020B0604020202020204" pitchFamily="34" charset="0"/>
              <a:buChar char="•"/>
            </a:pPr>
            <a:r>
              <a:rPr lang="en-US" altLang="en-US" sz="2400" dirty="0"/>
              <a:t>Role and Responsibilities</a:t>
            </a:r>
          </a:p>
          <a:p>
            <a:pPr>
              <a:spcAft>
                <a:spcPts val="1200"/>
              </a:spcAft>
              <a:buFont typeface="Arial" panose="020B0604020202020204" pitchFamily="34" charset="0"/>
              <a:buChar char="•"/>
            </a:pPr>
            <a:r>
              <a:rPr lang="en-US" altLang="en-US" sz="2400" dirty="0"/>
              <a:t>Review and Contributions to the Annual Security Review of Security for the project </a:t>
            </a:r>
          </a:p>
          <a:p>
            <a:pPr>
              <a:spcAft>
                <a:spcPts val="1200"/>
              </a:spcAft>
              <a:buFont typeface="Arial" panose="020B0604020202020204" pitchFamily="34" charset="0"/>
              <a:buChar char="•"/>
            </a:pPr>
            <a:r>
              <a:rPr lang="en-US" altLang="en-US" sz="2400" dirty="0"/>
              <a:t>Information Requests</a:t>
            </a:r>
          </a:p>
          <a:p>
            <a:pPr>
              <a:spcAft>
                <a:spcPts val="1200"/>
              </a:spcAft>
              <a:buFont typeface="Arial" panose="020B0604020202020204" pitchFamily="34" charset="0"/>
              <a:buChar char="•"/>
            </a:pPr>
            <a:r>
              <a:rPr lang="en-US" altLang="en-US" sz="2400" dirty="0"/>
              <a:t>Conclusion</a:t>
            </a:r>
          </a:p>
        </p:txBody>
      </p:sp>
      <p:sp>
        <p:nvSpPr>
          <p:cNvPr id="3" name="Slide Number Placeholder 2"/>
          <p:cNvSpPr>
            <a:spLocks noGrp="1"/>
          </p:cNvSpPr>
          <p:nvPr>
            <p:ph type="sldNum" sz="quarter" idx="10"/>
          </p:nvPr>
        </p:nvSpPr>
        <p:spPr>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2</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49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067" y="449264"/>
            <a:ext cx="10464800" cy="304800"/>
          </a:xfrm>
        </p:spPr>
        <p:txBody>
          <a:bodyPr>
            <a:noAutofit/>
          </a:bodyPr>
          <a:lstStyle/>
          <a:p>
            <a:pPr algn="ctr"/>
            <a:br>
              <a:rPr lang="en-CA" altLang="en-US" sz="2800" b="1" dirty="0">
                <a:latin typeface="Arial" panose="020B0604020202020204" pitchFamily="34" charset="0"/>
                <a:cs typeface="Arial" panose="020B0604020202020204" pitchFamily="34" charset="0"/>
              </a:rPr>
            </a:br>
            <a:r>
              <a:rPr lang="en-CA" altLang="en-US" sz="2800" b="1" dirty="0">
                <a:latin typeface="Arial" panose="020B0604020202020204" pitchFamily="34" charset="0"/>
                <a:cs typeface="Arial" panose="020B0604020202020204" pitchFamily="34" charset="0"/>
              </a:rPr>
              <a:t>Legislative Authorities </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marL="0" indent="0">
              <a:buNone/>
              <a:defRPr/>
            </a:pPr>
            <a:r>
              <a:rPr lang="en-CA" sz="2400" dirty="0">
                <a:latin typeface="Arial" panose="020B0604020202020204" pitchFamily="34" charset="0"/>
                <a:cs typeface="Arial" panose="020B0604020202020204" pitchFamily="34" charset="0"/>
              </a:rPr>
              <a:t>Crown-Indigenous Relations and Northern Affairs Canada’s (CIRNAC) responsibilities, mandate, and obligations are in alignment with the following:</a:t>
            </a:r>
          </a:p>
          <a:p>
            <a:pPr marL="0" indent="0">
              <a:buNone/>
              <a:defRPr/>
            </a:pPr>
            <a:endParaRPr lang="en-CA" sz="1400" dirty="0">
              <a:latin typeface="Arial" panose="020B0604020202020204" pitchFamily="34" charset="0"/>
              <a:cs typeface="Arial" panose="020B0604020202020204" pitchFamily="34" charset="0"/>
            </a:endParaRPr>
          </a:p>
          <a:p>
            <a:pPr marL="512763" indent="-277813">
              <a:defRPr/>
            </a:pPr>
            <a:r>
              <a:rPr lang="en-CA" sz="2000" i="1" dirty="0">
                <a:latin typeface="Arial" panose="020B0604020202020204" pitchFamily="34" charset="0"/>
                <a:cs typeface="Arial" panose="020B0604020202020204" pitchFamily="34" charset="0"/>
              </a:rPr>
              <a:t>Crown-Indigenous Relations and Northern Affairs Act</a:t>
            </a:r>
            <a:endParaRPr lang="en-CA" sz="2000" dirty="0">
              <a:latin typeface="Arial" panose="020B0604020202020204" pitchFamily="34" charset="0"/>
              <a:cs typeface="Arial" panose="020B0604020202020204" pitchFamily="34" charset="0"/>
            </a:endParaRPr>
          </a:p>
          <a:p>
            <a:pPr marL="512763" indent="-277813">
              <a:defRPr/>
            </a:pPr>
            <a:r>
              <a:rPr lang="en-CA" sz="2000" dirty="0">
                <a:latin typeface="Arial" panose="020B0604020202020204" pitchFamily="34" charset="0"/>
                <a:cs typeface="Arial" panose="020B0604020202020204" pitchFamily="34" charset="0"/>
              </a:rPr>
              <a:t>Nunavut Agreement</a:t>
            </a:r>
          </a:p>
          <a:p>
            <a:pPr marL="512763" indent="-277813">
              <a:defRPr/>
            </a:pPr>
            <a:r>
              <a:rPr lang="en-CA" sz="2000" i="1" dirty="0">
                <a:latin typeface="Arial" panose="020B0604020202020204" pitchFamily="34" charset="0"/>
                <a:cs typeface="Arial" panose="020B0604020202020204" pitchFamily="34" charset="0"/>
              </a:rPr>
              <a:t>Nunavut Land Claims Agreement Act</a:t>
            </a:r>
          </a:p>
          <a:p>
            <a:pPr marL="512763" indent="-277813">
              <a:defRPr/>
            </a:pPr>
            <a:r>
              <a:rPr lang="en-CA" sz="2000" i="1" dirty="0">
                <a:latin typeface="Arial" panose="020B0604020202020204" pitchFamily="34" charset="0"/>
                <a:cs typeface="Arial" panose="020B0604020202020204" pitchFamily="34" charset="0"/>
              </a:rPr>
              <a:t>Nunavut Waters and Nunavut Surface Rights Tribunal Act</a:t>
            </a:r>
            <a:r>
              <a:rPr lang="en-CA" sz="2000" dirty="0">
                <a:latin typeface="Arial" panose="020B0604020202020204" pitchFamily="34" charset="0"/>
                <a:cs typeface="Arial" panose="020B0604020202020204" pitchFamily="34" charset="0"/>
              </a:rPr>
              <a:t> and the associated regulations</a:t>
            </a:r>
          </a:p>
          <a:p>
            <a:pPr marL="512763" indent="-277813">
              <a:defRPr/>
            </a:pPr>
            <a:r>
              <a:rPr lang="en-CA" sz="2000" i="1" dirty="0">
                <a:latin typeface="Arial" panose="020B0604020202020204" pitchFamily="34" charset="0"/>
                <a:cs typeface="Arial" panose="020B0604020202020204" pitchFamily="34" charset="0"/>
              </a:rPr>
              <a:t>Nunavut Planning and Project Assessment Act</a:t>
            </a:r>
          </a:p>
          <a:p>
            <a:pPr marL="512763" indent="-277813">
              <a:defRPr/>
            </a:pPr>
            <a:r>
              <a:rPr lang="en-CA" sz="2000" i="1" dirty="0">
                <a:latin typeface="Arial" panose="020B0604020202020204" pitchFamily="34" charset="0"/>
                <a:cs typeface="Arial" panose="020B0604020202020204" pitchFamily="34" charset="0"/>
              </a:rPr>
              <a:t>Territorial Lands Act</a:t>
            </a:r>
            <a:r>
              <a:rPr lang="en-CA" sz="2000" dirty="0">
                <a:latin typeface="Arial" panose="020B0604020202020204" pitchFamily="34" charset="0"/>
                <a:cs typeface="Arial" panose="020B0604020202020204" pitchFamily="34" charset="0"/>
              </a:rPr>
              <a:t> and the associated regulations</a:t>
            </a:r>
          </a:p>
          <a:p>
            <a:pPr marL="512763" indent="-277813">
              <a:defRPr/>
            </a:pPr>
            <a:r>
              <a:rPr lang="en-CA" sz="2000" i="1" dirty="0">
                <a:latin typeface="Arial" panose="020B0604020202020204" pitchFamily="34" charset="0"/>
                <a:cs typeface="Arial" panose="020B0604020202020204" pitchFamily="34" charset="0"/>
              </a:rPr>
              <a:t>Arctic Waters Pollution Prevention Act</a:t>
            </a:r>
          </a:p>
          <a:p>
            <a:pPr marL="512763" indent="-277813">
              <a:defRPr/>
            </a:pPr>
            <a:r>
              <a:rPr lang="en-US" altLang="en-US" sz="2000" i="1" dirty="0">
                <a:latin typeface="Arial" panose="020B0604020202020204" pitchFamily="34" charset="0"/>
                <a:cs typeface="Arial" panose="020B0604020202020204" pitchFamily="34" charset="0"/>
              </a:rPr>
              <a:t>Mine Site Reclamation Policy for Nunavut 2002</a:t>
            </a:r>
            <a:endParaRPr lang="en-CA" sz="2000" i="1" dirty="0">
              <a:latin typeface="Arial" panose="020B0604020202020204" pitchFamily="34" charset="0"/>
              <a:cs typeface="Arial" panose="020B0604020202020204" pitchFamily="34" charset="0"/>
            </a:endParaRPr>
          </a:p>
          <a:p>
            <a:pPr marL="0" indent="0">
              <a:buNone/>
            </a:pPr>
            <a:endParaRPr lang="en-US" sz="2400" dirty="0"/>
          </a:p>
        </p:txBody>
      </p:sp>
      <p:sp>
        <p:nvSpPr>
          <p:cNvPr id="7" name="Slide Number Placeholder 2"/>
          <p:cNvSpPr>
            <a:spLocks noGrp="1"/>
          </p:cNvSpPr>
          <p:nvPr>
            <p:ph type="sldNum" sz="quarter" idx="10"/>
          </p:nvPr>
        </p:nvSpPr>
        <p:spPr>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3</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nvSpPr>
        <p:spPr>
          <a:xfrm>
            <a:off x="6172200" y="838200"/>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77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latin typeface="Arial" panose="020B0604020202020204" pitchFamily="34" charset="0"/>
                <a:cs typeface="Arial" panose="020B0604020202020204" pitchFamily="34" charset="0"/>
              </a:rPr>
              <a:t>CIRNAC Role</a:t>
            </a:r>
          </a:p>
        </p:txBody>
      </p:sp>
      <p:sp>
        <p:nvSpPr>
          <p:cNvPr id="3" name="Content Placeholder 2"/>
          <p:cNvSpPr>
            <a:spLocks noGrp="1"/>
          </p:cNvSpPr>
          <p:nvPr>
            <p:ph idx="1"/>
          </p:nvPr>
        </p:nvSpPr>
        <p:spPr/>
        <p:txBody>
          <a:bodyPr/>
          <a:lstStyle/>
          <a:p>
            <a:pPr marL="0" indent="0">
              <a:spcBef>
                <a:spcPct val="20000"/>
              </a:spcBef>
              <a:buNone/>
            </a:pPr>
            <a:r>
              <a:rPr lang="en-US" sz="2000" dirty="0">
                <a:solidFill>
                  <a:prstClr val="black"/>
                </a:solidFill>
                <a:latin typeface="Calibri"/>
              </a:rPr>
              <a:t>Based on Article 13 of the Nunavut Agreement, and </a:t>
            </a:r>
            <a:r>
              <a:rPr lang="en-US" sz="2000" i="1" dirty="0">
                <a:solidFill>
                  <a:prstClr val="black"/>
                </a:solidFill>
                <a:latin typeface="Calibri"/>
              </a:rPr>
              <a:t>Nunavut Waters and Nunavut Surface Rights Tribunal Act  CIRNAC</a:t>
            </a:r>
            <a:r>
              <a:rPr lang="en-US" sz="2000" dirty="0">
                <a:solidFill>
                  <a:prstClr val="black"/>
                </a:solidFill>
                <a:latin typeface="Calibri"/>
              </a:rPr>
              <a:t> support sustainable management of resources in Nunavut through the following:</a:t>
            </a:r>
          </a:p>
          <a:p>
            <a:pPr marL="342900" indent="-342900"/>
            <a:r>
              <a:rPr lang="en-US" sz="1900" b="1" dirty="0">
                <a:solidFill>
                  <a:prstClr val="black"/>
                </a:solidFill>
                <a:latin typeface="Calibri"/>
              </a:rPr>
              <a:t>Water licence regulatory intervention</a:t>
            </a:r>
          </a:p>
          <a:p>
            <a:pPr marL="742950" lvl="1" indent="-285750">
              <a:spcBef>
                <a:spcPct val="20000"/>
              </a:spcBef>
              <a:buFont typeface="Courier New" panose="02070309020205020404" pitchFamily="49" charset="0"/>
              <a:buChar char="o"/>
            </a:pPr>
            <a:r>
              <a:rPr lang="en-US" sz="1900" dirty="0">
                <a:solidFill>
                  <a:prstClr val="black"/>
                </a:solidFill>
                <a:latin typeface="Calibri"/>
              </a:rPr>
              <a:t>Provide expert advice on technical reviews of water licence applications </a:t>
            </a:r>
          </a:p>
          <a:p>
            <a:pPr marL="742950" lvl="1" indent="-285750">
              <a:spcBef>
                <a:spcPct val="20000"/>
              </a:spcBef>
              <a:buFont typeface="Courier New" panose="02070309020205020404" pitchFamily="49" charset="0"/>
              <a:buChar char="o"/>
            </a:pPr>
            <a:r>
              <a:rPr lang="en-US" sz="1900" dirty="0">
                <a:solidFill>
                  <a:prstClr val="black"/>
                </a:solidFill>
                <a:latin typeface="Calibri"/>
              </a:rPr>
              <a:t>Participate in Nunavut Water Board technical and public hearings</a:t>
            </a:r>
          </a:p>
          <a:p>
            <a:pPr marL="342900" indent="-342900"/>
            <a:r>
              <a:rPr lang="en-US" sz="1900" b="1" dirty="0">
                <a:solidFill>
                  <a:prstClr val="black"/>
                </a:solidFill>
                <a:latin typeface="Calibri"/>
              </a:rPr>
              <a:t> Reclamation closure and security </a:t>
            </a:r>
          </a:p>
          <a:p>
            <a:pPr marL="742950" lvl="1" indent="-285750">
              <a:spcBef>
                <a:spcPct val="20000"/>
              </a:spcBef>
              <a:buFont typeface="Courier New" panose="02070309020205020404" pitchFamily="49" charset="0"/>
              <a:buChar char="o"/>
            </a:pPr>
            <a:r>
              <a:rPr lang="en-US" sz="1900" dirty="0">
                <a:solidFill>
                  <a:prstClr val="black"/>
                </a:solidFill>
                <a:latin typeface="Calibri"/>
              </a:rPr>
              <a:t> Calculate, maintain and release reclamation security for development projects, in collaboration with appropriate designated Inuit organizations </a:t>
            </a:r>
            <a:endParaRPr lang="en-US" sz="1900" strike="sngStrike" dirty="0">
              <a:solidFill>
                <a:prstClr val="black"/>
              </a:solidFill>
              <a:latin typeface="Calibri"/>
            </a:endParaRPr>
          </a:p>
          <a:p>
            <a:pPr marL="342900" indent="-342900"/>
            <a:r>
              <a:rPr lang="en-US" sz="1900" b="1" dirty="0">
                <a:solidFill>
                  <a:prstClr val="black"/>
                </a:solidFill>
                <a:latin typeface="Calibri"/>
              </a:rPr>
              <a:t> Water monitoring</a:t>
            </a:r>
          </a:p>
          <a:p>
            <a:pPr marL="742950" lvl="1" indent="-285750">
              <a:spcBef>
                <a:spcPct val="20000"/>
              </a:spcBef>
              <a:buFont typeface="Courier New" panose="02070309020205020404" pitchFamily="49" charset="0"/>
              <a:buChar char="o"/>
            </a:pPr>
            <a:r>
              <a:rPr lang="en-US" sz="1900" dirty="0">
                <a:solidFill>
                  <a:prstClr val="black"/>
                </a:solidFill>
                <a:latin typeface="Calibri"/>
              </a:rPr>
              <a:t>Manage hydrometric network for Nunavut for water quality monitoring </a:t>
            </a:r>
          </a:p>
          <a:p>
            <a:pPr marL="742950" lvl="1" indent="-285750">
              <a:spcBef>
                <a:spcPct val="20000"/>
              </a:spcBef>
              <a:buFont typeface="Courier New" panose="02070309020205020404" pitchFamily="49" charset="0"/>
              <a:buChar char="o"/>
            </a:pPr>
            <a:r>
              <a:rPr lang="en-US" sz="1900" dirty="0">
                <a:solidFill>
                  <a:prstClr val="black"/>
                </a:solidFill>
                <a:latin typeface="Calibri"/>
              </a:rPr>
              <a:t>Conduct water sampling and analysis for quality monitoring, in collaboration with Inuit Organizations when possible </a:t>
            </a:r>
          </a:p>
          <a:p>
            <a:pPr marL="457200" lvl="1" indent="0">
              <a:spcBef>
                <a:spcPct val="20000"/>
              </a:spcBef>
              <a:buNone/>
            </a:pPr>
            <a:endParaRPr lang="en-US" sz="1500" dirty="0">
              <a:solidFill>
                <a:prstClr val="black"/>
              </a:solidFill>
              <a:latin typeface="Calibri"/>
            </a:endParaRPr>
          </a:p>
        </p:txBody>
      </p:sp>
      <p:sp>
        <p:nvSpPr>
          <p:cNvPr id="4" name="Slide Number Placeholder 3"/>
          <p:cNvSpPr>
            <a:spLocks noGrp="1"/>
          </p:cNvSpPr>
          <p:nvPr>
            <p:ph type="sldNum" sz="quarter" idx="10"/>
          </p:nvPr>
        </p:nvSpPr>
        <p:spPr>
          <a:prstGeom prst="rect">
            <a:avLst/>
          </a:prstGeom>
          <a:ln/>
        </p:spPr>
        <p:txBody>
          <a:bodyPr/>
          <a:lstStyle>
            <a:defPPr>
              <a:defRPr lang="en-US"/>
            </a:defPPr>
            <a:lvl1pPr marL="0" algn="r" defTabSz="914400" rtl="0" eaLnBrk="1" latinLnBrk="0" hangingPunct="1">
              <a:defRPr sz="1200" kern="1200">
                <a:solidFill>
                  <a:srgbClr val="96969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00B6E52-F07A-44C8-B7AE-D6EEC3D50429}" type="slidenum">
              <a:rPr lang="en-CA" smtClean="0"/>
              <a:pPr>
                <a:defRPr/>
              </a:pPr>
              <a:t>4</a:t>
            </a:fld>
            <a:endParaRPr lang="en-CA" dirty="0"/>
          </a:p>
        </p:txBody>
      </p:sp>
    </p:spTree>
    <p:extLst>
      <p:ext uri="{BB962C8B-B14F-4D97-AF65-F5344CB8AC3E}">
        <p14:creationId xmlns:p14="http://schemas.microsoft.com/office/powerpoint/2010/main" val="264835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CA" altLang="en-US" sz="2800" b="1" dirty="0">
                <a:latin typeface="Arial" panose="020B0604020202020204" pitchFamily="34" charset="0"/>
                <a:cs typeface="Arial" panose="020B0604020202020204" pitchFamily="34" charset="0"/>
              </a:rPr>
              <a:t>Contributions to the Review of Security</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975360" y="1308101"/>
            <a:ext cx="10134600" cy="5397499"/>
          </a:xfrm>
        </p:spPr>
        <p:txBody>
          <a:bodyPr>
            <a:noAutofit/>
          </a:bodyPr>
          <a:lstStyle/>
          <a:p>
            <a:pPr>
              <a:lnSpc>
                <a:spcPct val="100000"/>
              </a:lnSpc>
              <a:spcAft>
                <a:spcPts val="600"/>
              </a:spcAft>
              <a:defRPr/>
            </a:pPr>
            <a:r>
              <a:rPr lang="en-CA" altLang="en-US" sz="1800" dirty="0">
                <a:latin typeface="Arial" panose="020B0604020202020204" pitchFamily="34" charset="0"/>
                <a:cs typeface="Arial" panose="020B0604020202020204" pitchFamily="34" charset="0"/>
              </a:rPr>
              <a:t>The Mary River project (the project), unlike other projects</a:t>
            </a:r>
            <a:r>
              <a:rPr lang="en-CA" altLang="en-US" dirty="0">
                <a:latin typeface="Arial" panose="020B0604020202020204" pitchFamily="34" charset="0"/>
                <a:cs typeface="Arial" panose="020B0604020202020204" pitchFamily="34" charset="0"/>
              </a:rPr>
              <a:t> </a:t>
            </a:r>
            <a:r>
              <a:rPr lang="en-CA" altLang="en-US" sz="1800" dirty="0">
                <a:latin typeface="Arial" panose="020B0604020202020204" pitchFamily="34" charset="0"/>
                <a:cs typeface="Arial" panose="020B0604020202020204" pitchFamily="34" charset="0"/>
              </a:rPr>
              <a:t>undergoes an annual security review beginning with any information filed to the Board on the first Thursday of November that is intended to rely upon for the ASR. </a:t>
            </a:r>
          </a:p>
          <a:p>
            <a:pPr marL="0" indent="0">
              <a:lnSpc>
                <a:spcPct val="100000"/>
              </a:lnSpc>
              <a:spcAft>
                <a:spcPts val="600"/>
              </a:spcAft>
              <a:buNone/>
              <a:defRPr/>
            </a:pPr>
            <a:endParaRPr lang="en-CA" altLang="en-US" sz="1800" dirty="0">
              <a:latin typeface="Arial" panose="020B0604020202020204" pitchFamily="34" charset="0"/>
              <a:cs typeface="Arial" panose="020B0604020202020204" pitchFamily="34" charset="0"/>
            </a:endParaRPr>
          </a:p>
          <a:p>
            <a:pPr>
              <a:lnSpc>
                <a:spcPct val="100000"/>
              </a:lnSpc>
              <a:spcAft>
                <a:spcPts val="600"/>
              </a:spcAft>
              <a:defRPr/>
            </a:pPr>
            <a:r>
              <a:rPr lang="en-US" dirty="0">
                <a:latin typeface="Arial" panose="020B0604020202020204" pitchFamily="34" charset="0"/>
                <a:cs typeface="Arial" panose="020B0604020202020204" pitchFamily="34" charset="0"/>
              </a:rPr>
              <a:t>Following a delayed start Baffinland and CIRNAC met both over the phone and virtually over 12 times  between Dec and May 2024. </a:t>
            </a:r>
          </a:p>
          <a:p>
            <a:pPr marL="0" indent="0">
              <a:lnSpc>
                <a:spcPct val="100000"/>
              </a:lnSpc>
              <a:spcAft>
                <a:spcPts val="600"/>
              </a:spcAft>
              <a:buNone/>
              <a:defRPr/>
            </a:pPr>
            <a:r>
              <a:rPr lang="en-US" dirty="0">
                <a:latin typeface="Arial" panose="020B0604020202020204" pitchFamily="34" charset="0"/>
                <a:cs typeface="Arial" panose="020B0604020202020204" pitchFamily="34" charset="0"/>
              </a:rPr>
              <a:t> </a:t>
            </a:r>
          </a:p>
          <a:p>
            <a:pPr>
              <a:lnSpc>
                <a:spcPct val="100000"/>
              </a:lnSpc>
              <a:spcAft>
                <a:spcPts val="600"/>
              </a:spcAft>
              <a:defRPr/>
            </a:pPr>
            <a:r>
              <a:rPr lang="en-US" dirty="0">
                <a:latin typeface="Arial" panose="020B0604020202020204" pitchFamily="34" charset="0"/>
                <a:cs typeface="Arial" panose="020B0604020202020204" pitchFamily="34" charset="0"/>
              </a:rPr>
              <a:t>It was during these meetings, while working to find solutions to the obvious gap in estimates that the issue of progressive reclamation work as an activity under the scope of the Plan was identified and what was finally used to bring both CIRNAC and Baffinland into alignment </a:t>
            </a:r>
          </a:p>
          <a:p>
            <a:pPr>
              <a:lnSpc>
                <a:spcPct val="100000"/>
              </a:lnSpc>
              <a:spcAft>
                <a:spcPts val="600"/>
              </a:spcAft>
              <a:defRPr/>
            </a:pPr>
            <a:endParaRPr lang="en-US" dirty="0">
              <a:latin typeface="Arial" panose="020B0604020202020204" pitchFamily="34" charset="0"/>
              <a:cs typeface="Arial" panose="020B0604020202020204" pitchFamily="34" charset="0"/>
            </a:endParaRPr>
          </a:p>
          <a:p>
            <a:pPr>
              <a:lnSpc>
                <a:spcPct val="100000"/>
              </a:lnSpc>
              <a:spcAft>
                <a:spcPts val="600"/>
              </a:spcAft>
              <a:defRPr/>
            </a:pPr>
            <a:r>
              <a:rPr lang="en-US" sz="1800" dirty="0">
                <a:latin typeface="Arial" panose="020B0604020202020204" pitchFamily="34" charset="0"/>
                <a:cs typeface="Arial" panose="020B0604020202020204" pitchFamily="34" charset="0"/>
              </a:rPr>
              <a:t>The estimate provided by CIRNAC and subsequently adopted by Baffinland reflects </a:t>
            </a:r>
            <a:r>
              <a:rPr lang="en-US" dirty="0">
                <a:latin typeface="Arial" panose="020B0604020202020204" pitchFamily="34" charset="0"/>
                <a:cs typeface="Arial" panose="020B0604020202020204" pitchFamily="34" charset="0"/>
              </a:rPr>
              <a:t>a comprehensive global </a:t>
            </a:r>
            <a:r>
              <a:rPr lang="en-US" sz="1800" dirty="0">
                <a:latin typeface="Arial" panose="020B0604020202020204" pitchFamily="34" charset="0"/>
                <a:cs typeface="Arial" panose="020B0604020202020204" pitchFamily="34" charset="0"/>
              </a:rPr>
              <a:t>estimate to ensure </a:t>
            </a:r>
            <a:r>
              <a:rPr lang="en-US" dirty="0">
                <a:latin typeface="Arial" panose="020B0604020202020204" pitchFamily="34" charset="0"/>
                <a:cs typeface="Arial" panose="020B0604020202020204" pitchFamily="34" charset="0"/>
              </a:rPr>
              <a:t>Nunavummiut and the </a:t>
            </a:r>
            <a:r>
              <a:rPr lang="en-US" sz="1800" dirty="0">
                <a:latin typeface="Arial" panose="020B0604020202020204" pitchFamily="34" charset="0"/>
                <a:cs typeface="Arial" panose="020B0604020202020204" pitchFamily="34" charset="0"/>
              </a:rPr>
              <a:t>Government of Canada are  adequately </a:t>
            </a:r>
            <a:r>
              <a:rPr lang="en-US" dirty="0">
                <a:latin typeface="Arial" panose="020B0604020202020204" pitchFamily="34" charset="0"/>
                <a:cs typeface="Arial" panose="020B0604020202020204" pitchFamily="34" charset="0"/>
              </a:rPr>
              <a:t>secured</a:t>
            </a:r>
            <a:r>
              <a:rPr lang="en-US" sz="1800" dirty="0">
                <a:latin typeface="Arial" panose="020B0604020202020204" pitchFamily="34" charset="0"/>
                <a:cs typeface="Arial" panose="020B0604020202020204" pitchFamily="34" charset="0"/>
              </a:rPr>
              <a:t>.  </a:t>
            </a:r>
          </a:p>
        </p:txBody>
      </p:sp>
      <p:sp>
        <p:nvSpPr>
          <p:cNvPr id="7" name="Slide Number Placeholder 2"/>
          <p:cNvSpPr>
            <a:spLocks noGrp="1"/>
          </p:cNvSpPr>
          <p:nvPr>
            <p:ph type="sldNum" sz="quarter" idx="10"/>
          </p:nvPr>
        </p:nvSpPr>
        <p:spPr>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5</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nvSpPr>
        <p:spPr>
          <a:xfrm>
            <a:off x="6096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7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latin typeface="Arial" panose="020B0604020202020204" pitchFamily="34" charset="0"/>
                <a:cs typeface="Arial" panose="020B0604020202020204" pitchFamily="34" charset="0"/>
              </a:rPr>
              <a:t>2024 Global Estimate Cost Breakdown</a:t>
            </a:r>
          </a:p>
        </p:txBody>
      </p:sp>
      <p:sp>
        <p:nvSpPr>
          <p:cNvPr id="4" name="Slide Number Placeholder 3"/>
          <p:cNvSpPr>
            <a:spLocks noGrp="1"/>
          </p:cNvSpPr>
          <p:nvPr>
            <p:ph type="sldNum" sz="quarter" idx="10"/>
          </p:nvPr>
        </p:nvSpPr>
        <p:spPr>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6</a:t>
            </a:fld>
            <a:endParaRPr lang="en-CA" dirty="0"/>
          </a:p>
        </p:txBody>
      </p:sp>
      <p:graphicFrame>
        <p:nvGraphicFramePr>
          <p:cNvPr id="8" name="Content Placeholder 7">
            <a:extLst>
              <a:ext uri="{FF2B5EF4-FFF2-40B4-BE49-F238E27FC236}">
                <a16:creationId xmlns:a16="http://schemas.microsoft.com/office/drawing/2014/main" id="{2575CC4E-64C7-FBF5-EBBE-4F90EAA08BB9}"/>
              </a:ext>
            </a:extLst>
          </p:cNvPr>
          <p:cNvGraphicFramePr>
            <a:graphicFrameLocks noGrp="1"/>
          </p:cNvGraphicFramePr>
          <p:nvPr>
            <p:ph idx="1"/>
            <p:extLst>
              <p:ext uri="{D42A27DB-BD31-4B8C-83A1-F6EECF244321}">
                <p14:modId xmlns:p14="http://schemas.microsoft.com/office/powerpoint/2010/main" val="2365954054"/>
              </p:ext>
            </p:extLst>
          </p:nvPr>
        </p:nvGraphicFramePr>
        <p:xfrm>
          <a:off x="662940" y="1699260"/>
          <a:ext cx="10866120" cy="3459480"/>
        </p:xfrm>
        <a:graphic>
          <a:graphicData uri="http://schemas.openxmlformats.org/drawingml/2006/table">
            <a:tbl>
              <a:tblPr firstRow="1" firstCol="1" bandRow="1"/>
              <a:tblGrid>
                <a:gridCol w="1671363">
                  <a:extLst>
                    <a:ext uri="{9D8B030D-6E8A-4147-A177-3AD203B41FA5}">
                      <a16:colId xmlns:a16="http://schemas.microsoft.com/office/drawing/2014/main" val="1194752354"/>
                    </a:ext>
                  </a:extLst>
                </a:gridCol>
                <a:gridCol w="2541014">
                  <a:extLst>
                    <a:ext uri="{9D8B030D-6E8A-4147-A177-3AD203B41FA5}">
                      <a16:colId xmlns:a16="http://schemas.microsoft.com/office/drawing/2014/main" val="889413203"/>
                    </a:ext>
                  </a:extLst>
                </a:gridCol>
                <a:gridCol w="2399469">
                  <a:extLst>
                    <a:ext uri="{9D8B030D-6E8A-4147-A177-3AD203B41FA5}">
                      <a16:colId xmlns:a16="http://schemas.microsoft.com/office/drawing/2014/main" val="3577595400"/>
                    </a:ext>
                  </a:extLst>
                </a:gridCol>
                <a:gridCol w="2122041">
                  <a:extLst>
                    <a:ext uri="{9D8B030D-6E8A-4147-A177-3AD203B41FA5}">
                      <a16:colId xmlns:a16="http://schemas.microsoft.com/office/drawing/2014/main" val="1705808820"/>
                    </a:ext>
                  </a:extLst>
                </a:gridCol>
                <a:gridCol w="2132233">
                  <a:extLst>
                    <a:ext uri="{9D8B030D-6E8A-4147-A177-3AD203B41FA5}">
                      <a16:colId xmlns:a16="http://schemas.microsoft.com/office/drawing/2014/main" val="3274520665"/>
                    </a:ext>
                  </a:extLst>
                </a:gridCol>
              </a:tblGrid>
              <a:tr h="1505857">
                <a:tc>
                  <a:txBody>
                    <a:bodyPr/>
                    <a:lstStyle/>
                    <a:p>
                      <a:pPr marL="0" marR="0">
                        <a:lnSpc>
                          <a:spcPct val="115000"/>
                        </a:lnSpc>
                        <a:spcBef>
                          <a:spcPts val="0"/>
                        </a:spcBef>
                        <a:spcAft>
                          <a:spcPts val="1000"/>
                        </a:spcAft>
                      </a:pPr>
                      <a:r>
                        <a:rPr lang="en-US" sz="1000" b="1">
                          <a:solidFill>
                            <a:srgbClr val="FFFF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110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381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15000"/>
                        </a:lnSpc>
                        <a:spcBef>
                          <a:spcPts val="0"/>
                        </a:spcBef>
                        <a:spcAft>
                          <a:spcPts val="1000"/>
                        </a:spcAft>
                      </a:pPr>
                      <a:r>
                        <a:rPr lang="en-US" sz="1600" dirty="0">
                          <a:solidFill>
                            <a:srgbClr val="FFFF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Security Currently Posted under 2AM-MRY1325</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15000"/>
                        </a:lnSpc>
                        <a:spcBef>
                          <a:spcPts val="0"/>
                        </a:spcBef>
                        <a:spcAft>
                          <a:spcPts val="1000"/>
                        </a:spcAft>
                      </a:pPr>
                      <a:r>
                        <a:rPr lang="en-US" sz="1600" dirty="0">
                          <a:solidFill>
                            <a:srgbClr val="FFFF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2023 Reconciled Global Estimate</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15000"/>
                        </a:lnSpc>
                        <a:spcBef>
                          <a:spcPts val="0"/>
                        </a:spcBef>
                        <a:spcAft>
                          <a:spcPts val="1000"/>
                        </a:spcAft>
                      </a:pPr>
                      <a:r>
                        <a:rPr lang="en-US" sz="1600" dirty="0">
                          <a:solidFill>
                            <a:srgbClr val="FFFF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2024 Work Plan Marginal Estimate</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15000"/>
                        </a:lnSpc>
                        <a:spcBef>
                          <a:spcPts val="0"/>
                        </a:spcBef>
                        <a:spcAft>
                          <a:spcPts val="1000"/>
                        </a:spcAft>
                      </a:pPr>
                      <a:r>
                        <a:rPr lang="en-US" sz="1600" dirty="0">
                          <a:solidFill>
                            <a:srgbClr val="FFFF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2024 Global Estimate</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63932949"/>
                  </a:ext>
                </a:extLst>
              </a:tr>
              <a:tr h="480278">
                <a:tc>
                  <a:txBody>
                    <a:bodyPr/>
                    <a:lstStyle/>
                    <a:p>
                      <a:pPr marL="0" marR="0">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Total Cost</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$123,787,500</a:t>
                      </a:r>
                      <a:endParaRPr lang="en-US" sz="200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$123,389,293</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$10,389,859</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$133,779,151</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73121145"/>
                  </a:ext>
                </a:extLst>
              </a:tr>
              <a:tr h="480278">
                <a:tc>
                  <a:txBody>
                    <a:bodyPr/>
                    <a:lstStyle/>
                    <a:p>
                      <a:pPr marL="0" marR="0">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IOL Liability</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FAF9F9"/>
                    </a:solidFill>
                  </a:tcPr>
                </a:tc>
                <a:tc>
                  <a:txBody>
                    <a:bodyPr/>
                    <a:lstStyle/>
                    <a:p>
                      <a:pPr marL="0" marR="0" algn="ctr">
                        <a:lnSpc>
                          <a:spcPct val="115000"/>
                        </a:lnSpc>
                        <a:spcBef>
                          <a:spcPts val="0"/>
                        </a:spcBef>
                        <a:spcAft>
                          <a:spcPts val="1000"/>
                        </a:spcAft>
                      </a:pPr>
                      <a:r>
                        <a:rPr lang="en-US" sz="160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$120,999,500</a:t>
                      </a:r>
                      <a:endParaRPr lang="en-US" sz="200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FAF9F9"/>
                    </a:solidFill>
                  </a:tcPr>
                </a:tc>
                <a:tc>
                  <a:txBody>
                    <a:bodyPr/>
                    <a:lstStyle/>
                    <a:p>
                      <a:pPr marL="0" marR="0" algn="ctr">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$119,947,971</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FAF9F9"/>
                    </a:solidFill>
                  </a:tcPr>
                </a:tc>
                <a:tc>
                  <a:txBody>
                    <a:bodyPr/>
                    <a:lstStyle/>
                    <a:p>
                      <a:pPr marL="0" marR="0" algn="ctr">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$10,380,172</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FAF9F9"/>
                    </a:solidFill>
                  </a:tcPr>
                </a:tc>
                <a:tc>
                  <a:txBody>
                    <a:bodyPr/>
                    <a:lstStyle/>
                    <a:p>
                      <a:pPr marL="0" marR="0" algn="ctr">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$130,328,143</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FAF9F9"/>
                    </a:solidFill>
                  </a:tcPr>
                </a:tc>
                <a:extLst>
                  <a:ext uri="{0D108BD9-81ED-4DB2-BD59-A6C34878D82A}">
                    <a16:rowId xmlns:a16="http://schemas.microsoft.com/office/drawing/2014/main" val="2885157514"/>
                  </a:ext>
                </a:extLst>
              </a:tr>
              <a:tr h="993067">
                <a:tc>
                  <a:txBody>
                    <a:bodyPr/>
                    <a:lstStyle/>
                    <a:p>
                      <a:pPr marL="0" marR="0">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Crown Liability</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546A"/>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$2,788,000</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546A"/>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$3,441,322</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546A"/>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$9,687</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546A"/>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$3,451,008</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546A"/>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35663474"/>
                  </a:ext>
                </a:extLst>
              </a:tr>
            </a:tbl>
          </a:graphicData>
        </a:graphic>
      </p:graphicFrame>
    </p:spTree>
    <p:extLst>
      <p:ext uri="{BB962C8B-B14F-4D97-AF65-F5344CB8AC3E}">
        <p14:creationId xmlns:p14="http://schemas.microsoft.com/office/powerpoint/2010/main" val="178848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a:latin typeface="Arial" panose="020B0604020202020204" pitchFamily="34" charset="0"/>
                <a:cs typeface="Arial" panose="020B0604020202020204" pitchFamily="34" charset="0"/>
              </a:rPr>
              <a:t>Information Gaps</a:t>
            </a:r>
            <a:br>
              <a:rPr lang="en-US" dirty="0"/>
            </a:br>
            <a:endParaRPr lang="en-US" dirty="0"/>
          </a:p>
        </p:txBody>
      </p:sp>
      <p:sp>
        <p:nvSpPr>
          <p:cNvPr id="3" name="Content Placeholder 2"/>
          <p:cNvSpPr>
            <a:spLocks noGrp="1"/>
          </p:cNvSpPr>
          <p:nvPr>
            <p:ph idx="1"/>
          </p:nvPr>
        </p:nvSpPr>
        <p:spPr>
          <a:xfrm>
            <a:off x="942109" y="1308101"/>
            <a:ext cx="10030691" cy="5008563"/>
          </a:xfrm>
        </p:spPr>
        <p:txBody>
          <a:bodyPr/>
          <a:lstStyle/>
          <a:p>
            <a:pPr lvl="1">
              <a:spcAft>
                <a:spcPts val="200"/>
              </a:spcAft>
              <a:buFont typeface="Arial" panose="020B0604020202020204" pitchFamily="34" charset="0"/>
              <a:buChar char="•"/>
            </a:pPr>
            <a:r>
              <a:rPr lang="en-US" sz="1800" dirty="0"/>
              <a:t>Baffin land has submitted the required plans and identified a Waste Rock Sampling Procedure, Waste Rock Facility Quality Assurance/ Quality Control Monitoring Plan, and Waste Rock Management Strategy to be implemented going forward.  These will be monitored closely both  by QIA and CIRNAC inspectors to identify gaps in reporting and procedures to ensure sufficient progress is achieved.</a:t>
            </a:r>
          </a:p>
          <a:p>
            <a:pPr lvl="1">
              <a:spcAft>
                <a:spcPts val="200"/>
              </a:spcAft>
              <a:buFont typeface="Arial" panose="020B0604020202020204" pitchFamily="34" charset="0"/>
              <a:buChar char="•"/>
            </a:pPr>
            <a:endParaRPr lang="en-US" sz="1800" dirty="0"/>
          </a:p>
          <a:p>
            <a:pPr lvl="1">
              <a:spcAft>
                <a:spcPts val="200"/>
              </a:spcAft>
              <a:buFont typeface="Arial" panose="020B0604020202020204" pitchFamily="34" charset="0"/>
              <a:buChar char="•"/>
            </a:pPr>
            <a:r>
              <a:rPr lang="en-US" sz="1800" dirty="0"/>
              <a:t>Outstanding items from 2022 ASR review that were slated to be addressed in 2023’s security review that remain outstanding and will be incorporated into the next security review will  be;  </a:t>
            </a:r>
          </a:p>
          <a:p>
            <a:pPr marL="192088" lvl="1" indent="0">
              <a:spcAft>
                <a:spcPts val="200"/>
              </a:spcAft>
              <a:buNone/>
            </a:pPr>
            <a:endParaRPr lang="en-US" sz="1800" dirty="0"/>
          </a:p>
          <a:p>
            <a:pPr lvl="2">
              <a:spcAft>
                <a:spcPts val="200"/>
              </a:spcAft>
              <a:buFont typeface="Arial" panose="020B0604020202020204" pitchFamily="34" charset="0"/>
              <a:buChar char="•"/>
            </a:pPr>
            <a:r>
              <a:rPr lang="en-US" sz="1600" dirty="0">
                <a:solidFill>
                  <a:srgbClr val="192D38"/>
                </a:solidFill>
                <a:latin typeface="ArialMT"/>
              </a:rPr>
              <a:t>Water treatment at the KM 105 Sedimentation Pond</a:t>
            </a:r>
          </a:p>
          <a:p>
            <a:pPr lvl="2">
              <a:spcAft>
                <a:spcPts val="200"/>
              </a:spcAft>
              <a:buFont typeface="Arial" panose="020B0604020202020204" pitchFamily="34" charset="0"/>
              <a:buChar char="•"/>
            </a:pPr>
            <a:r>
              <a:rPr lang="en-US" sz="1600" dirty="0">
                <a:solidFill>
                  <a:srgbClr val="192D38"/>
                </a:solidFill>
                <a:latin typeface="ArialMT"/>
              </a:rPr>
              <a:t>Contaminates soils and ore storage areas</a:t>
            </a:r>
          </a:p>
          <a:p>
            <a:pPr lvl="2">
              <a:spcAft>
                <a:spcPts val="200"/>
              </a:spcAft>
              <a:buFont typeface="Arial" panose="020B0604020202020204" pitchFamily="34" charset="0"/>
              <a:buChar char="•"/>
            </a:pPr>
            <a:r>
              <a:rPr lang="en-US" sz="1600" dirty="0">
                <a:solidFill>
                  <a:srgbClr val="192D38"/>
                </a:solidFill>
                <a:latin typeface="ArialMT"/>
              </a:rPr>
              <a:t>Existing closure work as outlined in the 2018 ICRP not assessed to meet the current reclamation liability with respect to closure of the Mine Site.</a:t>
            </a:r>
          </a:p>
          <a:p>
            <a:pPr marL="384175" lvl="2" indent="0">
              <a:spcAft>
                <a:spcPts val="200"/>
              </a:spcAft>
              <a:buNone/>
            </a:pPr>
            <a:endParaRPr lang="en-US" sz="1600" dirty="0">
              <a:solidFill>
                <a:srgbClr val="192D38"/>
              </a:solidFill>
              <a:latin typeface="ArialMT"/>
            </a:endParaRPr>
          </a:p>
          <a:p>
            <a:pPr marL="192088" lvl="1" indent="0">
              <a:spcAft>
                <a:spcPts val="200"/>
              </a:spcAft>
              <a:buNone/>
            </a:pPr>
            <a:endParaRPr lang="en-US" sz="1800" dirty="0"/>
          </a:p>
        </p:txBody>
      </p:sp>
      <p:sp>
        <p:nvSpPr>
          <p:cNvPr id="5" name="Slide Number Placeholder 4"/>
          <p:cNvSpPr>
            <a:spLocks noGrp="1"/>
          </p:cNvSpPr>
          <p:nvPr>
            <p:ph type="sldNum" sz="quarter" idx="10"/>
          </p:nvPr>
        </p:nvSpPr>
        <p:spPr>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7</a:t>
            </a:fld>
            <a:endParaRPr lang="en-CA" dirty="0"/>
          </a:p>
        </p:txBody>
      </p:sp>
    </p:spTree>
    <p:extLst>
      <p:ext uri="{BB962C8B-B14F-4D97-AF65-F5344CB8AC3E}">
        <p14:creationId xmlns:p14="http://schemas.microsoft.com/office/powerpoint/2010/main" val="361161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8</a:t>
            </a:fld>
            <a:endParaRPr lang="en-CA" dirty="0"/>
          </a:p>
        </p:txBody>
      </p:sp>
      <p:pic>
        <p:nvPicPr>
          <p:cNvPr id="3" name="Picture 5">
            <a:extLst>
              <a:ext uri="{FF2B5EF4-FFF2-40B4-BE49-F238E27FC236}">
                <a16:creationId xmlns:a16="http://schemas.microsoft.com/office/drawing/2014/main" id="{FF21849B-4814-4A3E-99E7-0243B0D8072A}"/>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330960" y="318024"/>
            <a:ext cx="10662920" cy="653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Rectangle 3"/>
          <p:cNvSpPr/>
          <p:nvPr/>
        </p:nvSpPr>
        <p:spPr>
          <a:xfrm>
            <a:off x="5638800" y="1143001"/>
            <a:ext cx="4572000" cy="646331"/>
          </a:xfrm>
          <a:prstGeom prst="rect">
            <a:avLst/>
          </a:prstGeom>
        </p:spPr>
        <p:txBody>
          <a:bodyPr>
            <a:spAutoFit/>
          </a:bodyPr>
          <a:lstStyle/>
          <a:p>
            <a:pPr marL="190500" indent="-190500" algn="ctr">
              <a:tabLst>
                <a:tab pos="5715000" algn="l"/>
              </a:tabLst>
              <a:defRPr/>
            </a:pPr>
            <a:endParaRPr lang="en-CA" sz="3600" b="1" kern="0" dirty="0">
              <a:solidFill>
                <a:srgbClr val="FFCC00"/>
              </a:solidFill>
              <a:latin typeface="Arial"/>
            </a:endParaRPr>
          </a:p>
        </p:txBody>
      </p:sp>
      <p:sp>
        <p:nvSpPr>
          <p:cNvPr id="6" name="Rectangle 5"/>
          <p:cNvSpPr/>
          <p:nvPr/>
        </p:nvSpPr>
        <p:spPr>
          <a:xfrm>
            <a:off x="1524000" y="990601"/>
            <a:ext cx="4572000" cy="646331"/>
          </a:xfrm>
          <a:prstGeom prst="rect">
            <a:avLst/>
          </a:prstGeom>
        </p:spPr>
        <p:txBody>
          <a:bodyPr>
            <a:spAutoFit/>
          </a:bodyPr>
          <a:lstStyle/>
          <a:p>
            <a:pPr algn="ctr">
              <a:defRPr/>
            </a:pPr>
            <a:r>
              <a:rPr lang="en-US" sz="3600" b="1">
                <a:solidFill>
                  <a:srgbClr val="FFCC00"/>
                </a:solidFill>
                <a:latin typeface="Arial" panose="020B0604020202020204" pitchFamily="34" charset="0"/>
                <a:cs typeface="Arial" panose="020B0604020202020204" pitchFamily="34" charset="0"/>
              </a:rPr>
              <a:t> </a:t>
            </a:r>
            <a:endParaRPr lang="en-CA" sz="3600" b="1" dirty="0">
              <a:solidFill>
                <a:srgbClr val="FFCC00"/>
              </a:solidFill>
              <a:latin typeface="Arial" panose="020B0604020202020204" pitchFamily="34" charset="0"/>
              <a:cs typeface="Arial" panose="020B0604020202020204" pitchFamily="34" charset="0"/>
            </a:endParaRPr>
          </a:p>
        </p:txBody>
      </p:sp>
      <p:sp>
        <p:nvSpPr>
          <p:cNvPr id="7" name="Rectangle 6"/>
          <p:cNvSpPr/>
          <p:nvPr/>
        </p:nvSpPr>
        <p:spPr>
          <a:xfrm>
            <a:off x="1600200" y="914401"/>
            <a:ext cx="4191000" cy="2800767"/>
          </a:xfrm>
          <a:prstGeom prst="rect">
            <a:avLst/>
          </a:prstGeom>
        </p:spPr>
        <p:txBody>
          <a:bodyPr wrap="square">
            <a:spAutoFit/>
          </a:bodyPr>
          <a:lstStyle/>
          <a:p>
            <a:pPr algn="ctr">
              <a:buNone/>
            </a:pPr>
            <a:r>
              <a:rPr lang="en-US" altLang="en-US" sz="4400" b="1">
                <a:solidFill>
                  <a:schemeClr val="accent6">
                    <a:lumMod val="60000"/>
                    <a:lumOff val="40000"/>
                  </a:schemeClr>
                </a:solidFill>
              </a:rPr>
              <a:t>Qujannamiik</a:t>
            </a:r>
          </a:p>
          <a:p>
            <a:pPr algn="ctr">
              <a:buNone/>
            </a:pPr>
            <a:r>
              <a:rPr lang="en-US" altLang="en-US" sz="4400" b="1">
                <a:solidFill>
                  <a:schemeClr val="accent6">
                    <a:lumMod val="60000"/>
                    <a:lumOff val="40000"/>
                  </a:schemeClr>
                </a:solidFill>
              </a:rPr>
              <a:t>Thank you</a:t>
            </a:r>
          </a:p>
          <a:p>
            <a:pPr algn="ctr">
              <a:buNone/>
            </a:pPr>
            <a:r>
              <a:rPr lang="en-US" altLang="en-US" sz="4400" b="1">
                <a:solidFill>
                  <a:schemeClr val="accent6">
                    <a:lumMod val="60000"/>
                    <a:lumOff val="40000"/>
                  </a:schemeClr>
                </a:solidFill>
              </a:rPr>
              <a:t>Merci</a:t>
            </a:r>
          </a:p>
          <a:p>
            <a:pPr algn="ctr">
              <a:buNone/>
            </a:pPr>
            <a:r>
              <a:rPr lang="en-CA" altLang="en-US" sz="4400" b="1">
                <a:solidFill>
                  <a:schemeClr val="accent6">
                    <a:lumMod val="60000"/>
                    <a:lumOff val="40000"/>
                  </a:schemeClr>
                </a:solidFill>
                <a:latin typeface="Pigiarniq Light" pitchFamily="2" charset="0"/>
              </a:rPr>
              <a:t>ᖁᔭᓐᓇᒦᒃ</a:t>
            </a:r>
            <a:endParaRPr lang="en-CA" altLang="en-US" sz="4400" dirty="0">
              <a:solidFill>
                <a:schemeClr val="accent6">
                  <a:lumMod val="60000"/>
                  <a:lumOff val="40000"/>
                </a:schemeClr>
              </a:solidFill>
            </a:endParaRPr>
          </a:p>
        </p:txBody>
      </p:sp>
    </p:spTree>
    <p:extLst>
      <p:ext uri="{BB962C8B-B14F-4D97-AF65-F5344CB8AC3E}">
        <p14:creationId xmlns:p14="http://schemas.microsoft.com/office/powerpoint/2010/main" val="1402584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19890</TotalTime>
  <Words>584</Words>
  <Application>Microsoft Office PowerPoint</Application>
  <PresentationFormat>Widescreen</PresentationFormat>
  <Paragraphs>91</Paragraphs>
  <Slides>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ArialMT</vt:lpstr>
      <vt:lpstr>Calibri</vt:lpstr>
      <vt:lpstr>Calibri Light</vt:lpstr>
      <vt:lpstr>Courier New</vt:lpstr>
      <vt:lpstr>Pigiarniq Light</vt:lpstr>
      <vt:lpstr>Times New Roman</vt:lpstr>
      <vt:lpstr>Verdana</vt:lpstr>
      <vt:lpstr>Office Theme</vt:lpstr>
      <vt:lpstr>Standard_white</vt:lpstr>
      <vt:lpstr>PowerPoint Presentation</vt:lpstr>
      <vt:lpstr> Presentation Outline</vt:lpstr>
      <vt:lpstr> Legislative Authorities </vt:lpstr>
      <vt:lpstr>CIRNAC Role</vt:lpstr>
      <vt:lpstr>Contributions to the Review of Security</vt:lpstr>
      <vt:lpstr>2024 Global Estimate Cost Breakdown</vt:lpstr>
      <vt:lpstr>Information Gaps </vt:lpstr>
      <vt:lpstr>PowerPoint Presentation</vt:lpstr>
    </vt:vector>
  </TitlesOfParts>
  <Company>ISC - CIRNAC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Keim, Andrew</dc:creator>
  <cp:lastModifiedBy>Robert Hunter</cp:lastModifiedBy>
  <cp:revision>66</cp:revision>
  <cp:lastPrinted>2024-05-22T19:52:04Z</cp:lastPrinted>
  <dcterms:created xsi:type="dcterms:W3CDTF">2023-07-13T18:59:49Z</dcterms:created>
  <dcterms:modified xsi:type="dcterms:W3CDTF">2024-05-22T20:24:07Z</dcterms:modified>
</cp:coreProperties>
</file>