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67E_3EA4E42A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6"/>
  </p:notesMasterIdLst>
  <p:sldIdLst>
    <p:sldId id="256" r:id="rId5"/>
    <p:sldId id="1658" r:id="rId6"/>
    <p:sldId id="1656" r:id="rId7"/>
    <p:sldId id="1657" r:id="rId8"/>
    <p:sldId id="1662" r:id="rId9"/>
    <p:sldId id="1659" r:id="rId10"/>
    <p:sldId id="1661" r:id="rId11"/>
    <p:sldId id="1664" r:id="rId12"/>
    <p:sldId id="2311" r:id="rId13"/>
    <p:sldId id="2312" r:id="rId14"/>
    <p:sldId id="1655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2C37E6-AE11-CE84-0365-ADA2C2698C6E}" name="Dave Christensen" initials="DC" userId="S::dchristensen@okaneconsultants.com::9227891c-58e6-407b-96a6-185e1f9fe3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3E0F2-0797-41F4-831E-34EF0AF79921}" v="2" dt="2026-01-27T19:44:34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omments/modernComment_67E_3EA4E42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18B5C4-836C-4AB7-9F97-3F3711A0388C}" authorId="{E52C37E6-AE11-CE84-0365-ADA2C2698C6E}" status="resolved" created="2026-01-21T15:07:48.36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50993706" sldId="1662"/>
      <ac:spMk id="2" creationId="{FE592FAD-BB1F-8B8C-0864-D2EDBA209E38}"/>
      <ac:txMk cp="28" len="23">
        <ac:context len="286" hash="2568595339"/>
      </ac:txMk>
    </ac:txMkLst>
    <p188:pos x="7497762" y="287655"/>
    <p188:txBody>
      <a:bodyPr/>
      <a:lstStyle/>
      <a:p>
        <a:r>
          <a:rPr lang="en-US"/>
          <a:t>For WRF and landfill?  Is it worth noting?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4AAC7-8293-8B4A-B81D-B728E7CB9869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A1380-3C92-794C-B1F8-559965AA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1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A1380-3C92-794C-B1F8-559965AA3A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4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A1380-3C92-794C-B1F8-559965AA3A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9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959" y="115886"/>
            <a:ext cx="84201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958" y="5636044"/>
            <a:ext cx="3670025" cy="9436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97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58BDC75-64FE-8D47-A4CE-73E98FA3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February 4th, 2026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837CC0E-163E-FF4A-8288-E873A2A6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38044"/>
            <a:ext cx="6988659" cy="10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521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1240221"/>
            <a:ext cx="2135981" cy="4936741"/>
          </a:xfrm>
        </p:spPr>
        <p:txBody>
          <a:bodyPr vert="eaVert"/>
          <a:lstStyle>
            <a:lvl1pPr>
              <a:defRPr>
                <a:solidFill>
                  <a:srgbClr val="5AA9D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240221"/>
            <a:ext cx="6284119" cy="49367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8B55242-694B-9547-91ED-904A0EB8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February 4th, 2026</a:t>
            </a:r>
          </a:p>
        </p:txBody>
      </p:sp>
    </p:spTree>
    <p:extLst>
      <p:ext uri="{BB962C8B-B14F-4D97-AF65-F5344CB8AC3E}">
        <p14:creationId xmlns:p14="http://schemas.microsoft.com/office/powerpoint/2010/main" val="192283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C75D8B4-D209-524B-A49D-EE879F18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February 4th, 2026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8FAAAA-8C2A-E844-9BF9-948E43BF8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33961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5AA9DD"/>
                </a:solidFill>
                <a:latin typeface="Century Gothic" panose="020B0502020202020204" pitchFamily="34" charset="0"/>
              </a:defRPr>
            </a:lvl1pPr>
          </a:lstStyle>
          <a:p>
            <a:fld id="{08D23986-5ACC-554E-8D61-B379DACCBA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41CF2FC-0628-424D-8BB8-CBCB0E8B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38044"/>
            <a:ext cx="6988659" cy="10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12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887F19E-AF4C-8340-85ED-9D2C21B80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1496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February 4th, 2026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7508FB-9437-A34C-98A7-60EB575BD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33961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5AA9DD"/>
                </a:solidFill>
                <a:latin typeface="Century Gothic" panose="020B0502020202020204" pitchFamily="34" charset="0"/>
              </a:defRPr>
            </a:lvl1pPr>
          </a:lstStyle>
          <a:p>
            <a:fld id="{08D23986-5ACC-554E-8D61-B379DACCBA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4533816-5128-EA47-AC9E-13B0CF2E4503}"/>
              </a:ext>
            </a:extLst>
          </p:cNvPr>
          <p:cNvSpPr txBox="1">
            <a:spLocks/>
          </p:cNvSpPr>
          <p:nvPr userDrawn="1"/>
        </p:nvSpPr>
        <p:spPr>
          <a:xfrm>
            <a:off x="681038" y="138044"/>
            <a:ext cx="6988659" cy="10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5889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092031F-F087-8846-BE2D-088B7FB7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February 4th, 2026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AB38FF4-717E-FA44-BC1E-A9B989E0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38044"/>
            <a:ext cx="6988659" cy="10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760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A4E8B7DA-BB31-E448-AE03-737BAF7A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February 4th, 2026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1BEC089-A803-EA4F-8AA0-8D289430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38044"/>
            <a:ext cx="6988659" cy="10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735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83A8A4E-00D6-D444-9C95-AF8C7CC5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February 4th, 2026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A81B39D-EE94-9E48-B102-EB69D9B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38044"/>
            <a:ext cx="6988659" cy="10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754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2E12C42-F974-3146-82E5-C295AA3DB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February 4th, 2026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48201EE-EB1B-D64F-96A1-EE4B8D9D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38044"/>
            <a:ext cx="6988659" cy="10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314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1222512"/>
            <a:ext cx="3194943" cy="1600200"/>
          </a:xfrm>
        </p:spPr>
        <p:txBody>
          <a:bodyPr anchor="b"/>
          <a:lstStyle>
            <a:lvl1pPr>
              <a:defRPr sz="3200">
                <a:solidFill>
                  <a:srgbClr val="5AA9D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1222512"/>
            <a:ext cx="5014913" cy="4638540"/>
          </a:xfrm>
        </p:spPr>
        <p:txBody>
          <a:bodyPr/>
          <a:lstStyle>
            <a:lvl1pPr>
              <a:defRPr sz="3200" b="0" i="0">
                <a:latin typeface="Century Gothic" panose="020B0502020202020204" pitchFamily="34" charset="0"/>
              </a:defRPr>
            </a:lvl1pPr>
            <a:lvl2pPr>
              <a:defRPr sz="2800" b="0" i="0">
                <a:latin typeface="Century Gothic" panose="020B0502020202020204" pitchFamily="34" charset="0"/>
              </a:defRPr>
            </a:lvl2pPr>
            <a:lvl3pPr>
              <a:defRPr sz="2400" b="0" i="0">
                <a:latin typeface="Century Gothic" panose="020B0502020202020204" pitchFamily="34" charset="0"/>
              </a:defRPr>
            </a:lvl3pPr>
            <a:lvl4pPr>
              <a:defRPr sz="2000" b="0" i="0">
                <a:latin typeface="Century Gothic" panose="020B0502020202020204" pitchFamily="34" charset="0"/>
              </a:defRPr>
            </a:lvl4pPr>
            <a:lvl5pPr>
              <a:defRPr sz="2000" b="0" i="0"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822712"/>
            <a:ext cx="3194943" cy="3046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11EC2E6-B2BB-844D-81FC-FD83F57A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February 4th, 2026</a:t>
            </a:r>
          </a:p>
        </p:txBody>
      </p:sp>
    </p:spTree>
    <p:extLst>
      <p:ext uri="{BB962C8B-B14F-4D97-AF65-F5344CB8AC3E}">
        <p14:creationId xmlns:p14="http://schemas.microsoft.com/office/powerpoint/2010/main" val="375007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1222512"/>
            <a:ext cx="5014913" cy="463854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3A2F91-EA22-A946-9383-E3F86E28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1222512"/>
            <a:ext cx="3194943" cy="1600200"/>
          </a:xfrm>
        </p:spPr>
        <p:txBody>
          <a:bodyPr anchor="b"/>
          <a:lstStyle>
            <a:lvl1pPr>
              <a:defRPr sz="3200">
                <a:solidFill>
                  <a:srgbClr val="5AA9D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F98056-14B2-F041-8F9A-E23B6F5A0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822712"/>
            <a:ext cx="3194943" cy="3046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689BB950-31D9-C144-B63A-71C4C2A0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February 4th, 2026</a:t>
            </a:r>
          </a:p>
        </p:txBody>
      </p:sp>
    </p:spTree>
    <p:extLst>
      <p:ext uri="{BB962C8B-B14F-4D97-AF65-F5344CB8AC3E}">
        <p14:creationId xmlns:p14="http://schemas.microsoft.com/office/powerpoint/2010/main" val="366651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38044"/>
            <a:ext cx="6988659" cy="10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33961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5AA9DD"/>
                </a:solidFill>
                <a:latin typeface="Century Gothic" panose="020B0502020202020204" pitchFamily="34" charset="0"/>
              </a:defRPr>
            </a:lvl1pPr>
          </a:lstStyle>
          <a:p>
            <a:fld id="{08D23986-5ACC-554E-8D61-B379DACCBA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F477A7E-2222-1B45-87CF-74B5965B3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9344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7552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50" baseline="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c-sk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info@okc-sk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67E_3EA4E42A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2C1770-EB90-3C4F-A249-DD42BBB25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QIA - 2026 Mary River Security Estimate</a:t>
            </a:r>
          </a:p>
        </p:txBody>
      </p:sp>
      <p:pic>
        <p:nvPicPr>
          <p:cNvPr id="1026" name="Picture 2" descr="Empowering Qikiqtani Inuit: Protecting the Qikiqtani Region">
            <a:extLst>
              <a:ext uri="{FF2B5EF4-FFF2-40B4-BE49-F238E27FC236}">
                <a16:creationId xmlns:a16="http://schemas.microsoft.com/office/drawing/2014/main" id="{31CC32DE-BE80-1310-3DFF-A3605D32D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74" y="3901509"/>
            <a:ext cx="2395352" cy="23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28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0E853-9FB3-F20E-4BE0-B6C13B4FB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B72378-5775-334C-F7F2-38DAF9D4F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88" y="1971477"/>
            <a:ext cx="8543925" cy="3535462"/>
          </a:xfrm>
        </p:spPr>
        <p:txBody>
          <a:bodyPr/>
          <a:lstStyle/>
          <a:p>
            <a:r>
              <a:rPr lang="en-CA" dirty="0"/>
              <a:t>Removed Reclaimed Areas - $ 55 K</a:t>
            </a:r>
          </a:p>
          <a:p>
            <a:r>
              <a:rPr lang="en-CA" dirty="0"/>
              <a:t>Pond Backfilling – $1.1 M</a:t>
            </a:r>
          </a:p>
          <a:p>
            <a:r>
              <a:rPr lang="en-CA" dirty="0"/>
              <a:t>Liner Removal – $ 750 K</a:t>
            </a:r>
          </a:p>
          <a:p>
            <a:endParaRPr lang="en-CA" dirty="0"/>
          </a:p>
          <a:p>
            <a:r>
              <a:rPr lang="en-CA" dirty="0"/>
              <a:t>CIRNAC Total: $158 M (+$20M)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FC0CA-B06A-4ECE-1E22-C86586BDC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07B394-2679-510A-312C-A42F4101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Key Differences </a:t>
            </a:r>
            <a:r>
              <a:rPr lang="en-CA" dirty="0"/>
              <a:t>with CIRNAC Estimate (2/2)</a:t>
            </a:r>
          </a:p>
        </p:txBody>
      </p:sp>
    </p:spTree>
    <p:extLst>
      <p:ext uri="{BB962C8B-B14F-4D97-AF65-F5344CB8AC3E}">
        <p14:creationId xmlns:p14="http://schemas.microsoft.com/office/powerpoint/2010/main" val="184012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9EB67-2045-40CD-95C0-581EB0026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040F1CDB-B892-4D7D-A0CF-24AB4B9F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38044"/>
            <a:ext cx="6988659" cy="1085986"/>
          </a:xfrm>
        </p:spPr>
        <p:txBody>
          <a:bodyPr/>
          <a:lstStyle/>
          <a:p>
            <a:r>
              <a:rPr lang="en-US"/>
              <a:t>Contact 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928E61-7874-44E1-927B-9F61CA5F6641}"/>
              </a:ext>
            </a:extLst>
          </p:cNvPr>
          <p:cNvSpPr txBox="1"/>
          <p:nvPr/>
        </p:nvSpPr>
        <p:spPr>
          <a:xfrm>
            <a:off x="2168885" y="1335836"/>
            <a:ext cx="51250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Okane Consultants</a:t>
            </a:r>
          </a:p>
          <a:p>
            <a:pPr algn="ctr"/>
            <a:r>
              <a:rPr lang="en-US" sz="2000">
                <a:latin typeface="Century Gothic" panose="020B0502020202020204" pitchFamily="34" charset="0"/>
                <a:hlinkClick r:id="rId3"/>
              </a:rPr>
              <a:t>www.okaneconsultants.com</a:t>
            </a:r>
            <a:endParaRPr lang="en-US" sz="2000">
              <a:latin typeface="Century Gothic" panose="020B0502020202020204" pitchFamily="34" charset="0"/>
            </a:endParaRPr>
          </a:p>
          <a:p>
            <a:pPr algn="ctr"/>
            <a:r>
              <a:rPr lang="en-US" sz="2000">
                <a:latin typeface="Century Gothic" panose="020B0502020202020204" pitchFamily="34" charset="0"/>
                <a:hlinkClick r:id="rId4"/>
              </a:rPr>
              <a:t>info@okaneconsultants.com</a:t>
            </a:r>
            <a:endParaRPr lang="en-US" sz="2000">
              <a:latin typeface="Century Gothic" panose="020B0502020202020204" pitchFamily="34" charset="0"/>
            </a:endParaRPr>
          </a:p>
          <a:p>
            <a:pPr algn="ctr"/>
            <a:endParaRPr lang="en-US" sz="2000">
              <a:latin typeface="Century Gothic" panose="020B0502020202020204" pitchFamily="34" charset="0"/>
            </a:endParaRPr>
          </a:p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pic>
        <p:nvPicPr>
          <p:cNvPr id="6" name="Content Placeholder 12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71780842-0553-493C-9731-F79CEF4D0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81196" y="2440410"/>
            <a:ext cx="6743608" cy="3793279"/>
          </a:xfrm>
        </p:spPr>
      </p:pic>
    </p:spTree>
    <p:extLst>
      <p:ext uri="{BB962C8B-B14F-4D97-AF65-F5344CB8AC3E}">
        <p14:creationId xmlns:p14="http://schemas.microsoft.com/office/powerpoint/2010/main" val="9703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886ADE-8FAA-2F81-4DB9-BF4875236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11" y="1203924"/>
            <a:ext cx="8543925" cy="5086903"/>
          </a:xfrm>
        </p:spPr>
        <p:txBody>
          <a:bodyPr>
            <a:normAutofit/>
          </a:bodyPr>
          <a:lstStyle/>
          <a:p>
            <a:r>
              <a:rPr lang="en-CA" dirty="0"/>
              <a:t>Unit Rate Assessment</a:t>
            </a:r>
          </a:p>
          <a:p>
            <a:pPr lvl="1"/>
            <a:r>
              <a:rPr lang="en-CA" dirty="0"/>
              <a:t>RECLAIM model where directly applicable</a:t>
            </a:r>
          </a:p>
          <a:p>
            <a:pPr lvl="1"/>
            <a:r>
              <a:rPr lang="en-CA" dirty="0"/>
              <a:t>Productivity rates from equipment handbooks </a:t>
            </a:r>
          </a:p>
          <a:p>
            <a:pPr lvl="1"/>
            <a:r>
              <a:rPr lang="en-CA" dirty="0"/>
              <a:t>BC Bluebook, Standard Reclamation Cost Estimator</a:t>
            </a:r>
          </a:p>
          <a:p>
            <a:pPr lvl="1"/>
            <a:r>
              <a:rPr lang="en-CA" dirty="0"/>
              <a:t>Comparison similar northern Canadian projects</a:t>
            </a:r>
          </a:p>
          <a:p>
            <a:pPr lvl="1"/>
            <a:endParaRPr lang="en-CA" dirty="0"/>
          </a:p>
          <a:p>
            <a:r>
              <a:rPr lang="en-CA" dirty="0"/>
              <a:t>Disturbed Area Analysis</a:t>
            </a:r>
          </a:p>
          <a:p>
            <a:pPr lvl="1"/>
            <a:r>
              <a:rPr lang="en-CA" dirty="0"/>
              <a:t>Verification of all quantities used by BIM</a:t>
            </a:r>
          </a:p>
          <a:p>
            <a:pPr lvl="1"/>
            <a:endParaRPr lang="en-CA" dirty="0"/>
          </a:p>
          <a:p>
            <a:r>
              <a:rPr lang="en-CA" dirty="0"/>
              <a:t>Necessary Closure Activities</a:t>
            </a:r>
          </a:p>
          <a:p>
            <a:pPr lvl="1"/>
            <a:r>
              <a:rPr lang="en-CA" dirty="0"/>
              <a:t>Background review of Mary River data/documents (WRF design, water quality </a:t>
            </a:r>
            <a:r>
              <a:rPr lang="en-CA" dirty="0" err="1"/>
              <a:t>etc</a:t>
            </a:r>
            <a:r>
              <a:rPr lang="en-CA" dirty="0"/>
              <a:t>) + site visit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04E45-6D2B-DFFC-50FD-D695E0039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6120" y="6441983"/>
            <a:ext cx="3343275" cy="365125"/>
          </a:xfrm>
        </p:spPr>
        <p:txBody>
          <a:bodyPr/>
          <a:lstStyle/>
          <a:p>
            <a:r>
              <a:rPr lang="en-US" dirty="0"/>
              <a:t>February 4th,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CCD05-B1A8-C661-9D76-27691E8E2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E97E26-7987-4468-EBC2-0DD09781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Methodology</a:t>
            </a:r>
          </a:p>
        </p:txBody>
      </p:sp>
      <p:pic>
        <p:nvPicPr>
          <p:cNvPr id="6" name="Picture 2" descr="Empowering Qikiqtani Inuit: Protecting the Qikiqtani Region">
            <a:extLst>
              <a:ext uri="{FF2B5EF4-FFF2-40B4-BE49-F238E27FC236}">
                <a16:creationId xmlns:a16="http://schemas.microsoft.com/office/drawing/2014/main" id="{CFFF6692-86A2-159D-5433-7E1B8A991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1" y="5872294"/>
            <a:ext cx="949313" cy="9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60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A18B1A-ED6C-2C04-76AA-C838AB1EF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35" y="1825625"/>
            <a:ext cx="9613783" cy="4351338"/>
          </a:xfrm>
        </p:spPr>
        <p:txBody>
          <a:bodyPr/>
          <a:lstStyle/>
          <a:p>
            <a:r>
              <a:rPr lang="en-CA"/>
              <a:t>Total - $138 M</a:t>
            </a:r>
          </a:p>
          <a:p>
            <a:endParaRPr lang="en-CA"/>
          </a:p>
          <a:p>
            <a:r>
              <a:rPr lang="en-CA"/>
              <a:t>Direct Costs – $83M</a:t>
            </a:r>
          </a:p>
          <a:p>
            <a:pPr lvl="1"/>
            <a:r>
              <a:rPr lang="en-CA"/>
              <a:t>NAG Cover System – $4.5M</a:t>
            </a:r>
          </a:p>
          <a:p>
            <a:pPr lvl="1"/>
            <a:r>
              <a:rPr lang="en-CA"/>
              <a:t>Hazardous Material Removal –$6.6M</a:t>
            </a:r>
          </a:p>
          <a:p>
            <a:pPr lvl="1"/>
            <a:r>
              <a:rPr lang="en-CA"/>
              <a:t>Grade and Re-contour – $22.6M</a:t>
            </a:r>
          </a:p>
          <a:p>
            <a:pPr lvl="1"/>
            <a:r>
              <a:rPr lang="en-CA"/>
              <a:t>Building/Concrete/Mechanical Equipment Demolition - $7.7M</a:t>
            </a:r>
            <a:br>
              <a:rPr lang="en-CA"/>
            </a:br>
            <a:endParaRPr lang="en-CA"/>
          </a:p>
          <a:p>
            <a:pPr marL="457200" lvl="1" indent="0">
              <a:buNone/>
            </a:pPr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47A70-AC7A-59D3-3E87-5D931D7D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189" y="6356352"/>
            <a:ext cx="3343275" cy="365125"/>
          </a:xfrm>
        </p:spPr>
        <p:txBody>
          <a:bodyPr/>
          <a:lstStyle/>
          <a:p>
            <a:r>
              <a:rPr lang="en-US" dirty="0"/>
              <a:t>February 4th,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156F1-C776-AEB0-057D-4CB227542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DA6AF7-1887-0698-484F-45DF8F32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QIA Security Estimate</a:t>
            </a:r>
          </a:p>
        </p:txBody>
      </p:sp>
      <p:pic>
        <p:nvPicPr>
          <p:cNvPr id="6" name="Picture 2" descr="Empowering Qikiqtani Inuit: Protecting the Qikiqtani Region">
            <a:extLst>
              <a:ext uri="{FF2B5EF4-FFF2-40B4-BE49-F238E27FC236}">
                <a16:creationId xmlns:a16="http://schemas.microsoft.com/office/drawing/2014/main" id="{7B0A134F-7EBC-AB7B-9815-ED46D95AF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2" y="5860224"/>
            <a:ext cx="932576" cy="91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5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7DFBA0-30ED-5AB1-FC36-B99861F2F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Indirect Costs - $55 M</a:t>
            </a:r>
          </a:p>
          <a:p>
            <a:pPr lvl="1"/>
            <a:r>
              <a:rPr lang="en-CA" dirty="0"/>
              <a:t>Monitoring + Maintenance - $3.1 M</a:t>
            </a:r>
          </a:p>
          <a:p>
            <a:pPr lvl="1"/>
            <a:r>
              <a:rPr lang="en-CA" dirty="0"/>
              <a:t>Engineering and Design - $4.1M</a:t>
            </a:r>
          </a:p>
          <a:p>
            <a:pPr lvl="1"/>
            <a:r>
              <a:rPr lang="en-CA" dirty="0"/>
              <a:t>Project Management- $3.1M</a:t>
            </a:r>
          </a:p>
          <a:p>
            <a:pPr lvl="1"/>
            <a:r>
              <a:rPr lang="en-CA" dirty="0"/>
              <a:t>Contingency (20%) - $22.3 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2E7D4-05BA-D1DD-2F0A-9915FCFC7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B1D606-D529-7E55-2FB8-D45EE4D0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QIA Security Estimate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C20426-4426-AC34-BAB5-19E82A804AC9}"/>
              </a:ext>
            </a:extLst>
          </p:cNvPr>
          <p:cNvGrpSpPr/>
          <p:nvPr/>
        </p:nvGrpSpPr>
        <p:grpSpPr>
          <a:xfrm>
            <a:off x="191550" y="5801623"/>
            <a:ext cx="4427802" cy="918333"/>
            <a:chOff x="258662" y="5181533"/>
            <a:chExt cx="4427802" cy="918333"/>
          </a:xfrm>
        </p:grpSpPr>
        <p:sp>
          <p:nvSpPr>
            <p:cNvPr id="6" name="Footer Placeholder 2">
              <a:extLst>
                <a:ext uri="{FF2B5EF4-FFF2-40B4-BE49-F238E27FC236}">
                  <a16:creationId xmlns:a16="http://schemas.microsoft.com/office/drawing/2014/main" id="{AEC3B070-C17E-0495-035B-F52E90B7EB44}"/>
                </a:ext>
              </a:extLst>
            </p:cNvPr>
            <p:cNvSpPr txBox="1">
              <a:spLocks/>
            </p:cNvSpPr>
            <p:nvPr/>
          </p:nvSpPr>
          <p:spPr>
            <a:xfrm>
              <a:off x="1343189" y="5677661"/>
              <a:ext cx="3343275" cy="365125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bg2">
                      <a:lumMod val="7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February 4th, 2026</a:t>
              </a:r>
            </a:p>
          </p:txBody>
        </p:sp>
        <p:pic>
          <p:nvPicPr>
            <p:cNvPr id="7" name="Picture 2" descr="Empowering Qikiqtani Inuit: Protecting the Qikiqtani Region">
              <a:extLst>
                <a:ext uri="{FF2B5EF4-FFF2-40B4-BE49-F238E27FC236}">
                  <a16:creationId xmlns:a16="http://schemas.microsoft.com/office/drawing/2014/main" id="{B52F0482-9883-B51F-C038-594ED89549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62" y="5181533"/>
              <a:ext cx="932576" cy="918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665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592FAD-BB1F-8B8C-0864-D2EDBA209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/>
              <a:t>Climate change effects – is cover system thickness appropriate for climate change?</a:t>
            </a:r>
          </a:p>
          <a:p>
            <a:endParaRPr lang="en-CA"/>
          </a:p>
          <a:p>
            <a:r>
              <a:rPr lang="en-CA"/>
              <a:t>Geotechnical Stability of WRF – variation in waste rock gradation may lead to issues as WRF expands</a:t>
            </a:r>
          </a:p>
          <a:p>
            <a:endParaRPr lang="en-CA"/>
          </a:p>
          <a:p>
            <a:r>
              <a:rPr lang="en-CA"/>
              <a:t>Water treatment periods – BIM estimate assumes minimal treatment based on short-term recent trends.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B5041-8879-30FC-04A0-E7C279DEE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F2997F-D5E0-E6B5-8927-37A8B6A7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Uncertainties</a:t>
            </a:r>
          </a:p>
        </p:txBody>
      </p:sp>
    </p:spTree>
    <p:extLst>
      <p:ext uri="{BB962C8B-B14F-4D97-AF65-F5344CB8AC3E}">
        <p14:creationId xmlns:p14="http://schemas.microsoft.com/office/powerpoint/2010/main" val="105099370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E2AD72-D08A-FB83-22A0-8E1873896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QIA Estimate - </a:t>
            </a:r>
            <a:r>
              <a:rPr lang="en-CA" b="1"/>
              <a:t>$138.2 M</a:t>
            </a:r>
          </a:p>
          <a:p>
            <a:endParaRPr lang="en-CA"/>
          </a:p>
          <a:p>
            <a:pPr marL="0" indent="0">
              <a:buNone/>
            </a:pPr>
            <a:endParaRPr lang="en-CA"/>
          </a:p>
          <a:p>
            <a:r>
              <a:rPr lang="en-CA"/>
              <a:t>BIM (adjusted) - </a:t>
            </a:r>
            <a:r>
              <a:rPr lang="en-CA" b="1"/>
              <a:t>$137.3 M</a:t>
            </a:r>
          </a:p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920A8-F946-9140-9ABA-AA89C8990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E5962A-05B2-8A95-1BD0-E541693F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Discrepancies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87D79D5-EB21-299D-813C-C9F02847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189" y="6356352"/>
            <a:ext cx="3343275" cy="365125"/>
          </a:xfrm>
        </p:spPr>
        <p:txBody>
          <a:bodyPr/>
          <a:lstStyle/>
          <a:p>
            <a:r>
              <a:rPr lang="en-US" dirty="0"/>
              <a:t>February 4th, 2026</a:t>
            </a:r>
          </a:p>
        </p:txBody>
      </p:sp>
      <p:pic>
        <p:nvPicPr>
          <p:cNvPr id="7" name="Picture 2" descr="Empowering Qikiqtani Inuit: Protecting the Qikiqtani Region">
            <a:extLst>
              <a:ext uri="{FF2B5EF4-FFF2-40B4-BE49-F238E27FC236}">
                <a16:creationId xmlns:a16="http://schemas.microsoft.com/office/drawing/2014/main" id="{16BC4554-F38B-3EF5-5F0C-719D0BD07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2" y="5860224"/>
            <a:ext cx="932576" cy="91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17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A6B58B-5B41-14D5-433A-64800DA42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47" y="1614522"/>
            <a:ext cx="8543925" cy="435133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Landfill cover system thickness</a:t>
            </a:r>
          </a:p>
          <a:p>
            <a:pPr lvl="1"/>
            <a:r>
              <a:rPr lang="en-CA" dirty="0"/>
              <a:t>Planned to use same material (NAG waste rock) and mechanism (freeze-back) as WRF.</a:t>
            </a:r>
          </a:p>
          <a:p>
            <a:pPr lvl="1"/>
            <a:r>
              <a:rPr lang="en-CA" dirty="0"/>
              <a:t>No reason to believe active layer will be different than WRF cover system under these conditions</a:t>
            </a:r>
          </a:p>
          <a:p>
            <a:pPr lvl="1"/>
            <a:endParaRPr lang="en-CA" dirty="0"/>
          </a:p>
          <a:p>
            <a:r>
              <a:rPr lang="en-CA" dirty="0"/>
              <a:t>Contractor equipment rates</a:t>
            </a:r>
          </a:p>
          <a:p>
            <a:pPr lvl="1"/>
            <a:r>
              <a:rPr lang="en-CA" dirty="0"/>
              <a:t>BIM used same rates as 2024 in estimate</a:t>
            </a:r>
          </a:p>
          <a:p>
            <a:pPr lvl="1"/>
            <a:r>
              <a:rPr lang="en-CA" dirty="0"/>
              <a:t>QIA unlikely to be able to negotiate same rates in unplanned closure, therefore modest increase applied to equipment costs to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/>
              <a:t>represent 2025 (re-negotiated) unit rates.</a:t>
            </a:r>
          </a:p>
          <a:p>
            <a:pPr lvl="1"/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EB112-7921-6734-7292-14C739384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3FE16E-E7D4-64E0-74D2-E612AB81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Key Differences – QIA and BIM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BA7E214-1F98-A27D-36F7-792CE409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189" y="6356352"/>
            <a:ext cx="3343275" cy="365125"/>
          </a:xfrm>
        </p:spPr>
        <p:txBody>
          <a:bodyPr/>
          <a:lstStyle/>
          <a:p>
            <a:r>
              <a:rPr lang="en-US" dirty="0"/>
              <a:t>February 4th, 2026</a:t>
            </a:r>
          </a:p>
        </p:txBody>
      </p:sp>
      <p:pic>
        <p:nvPicPr>
          <p:cNvPr id="7" name="Picture 2" descr="Empowering Qikiqtani Inuit: Protecting the Qikiqtani Region">
            <a:extLst>
              <a:ext uri="{FF2B5EF4-FFF2-40B4-BE49-F238E27FC236}">
                <a16:creationId xmlns:a16="http://schemas.microsoft.com/office/drawing/2014/main" id="{71604008-A85B-6115-E8BC-DA2493FCF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2" y="5860224"/>
            <a:ext cx="932576" cy="91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9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EDB15-0F77-251E-1625-251A08942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CE1540-BD60-E61D-C826-3C691969E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99" y="1520997"/>
            <a:ext cx="8543925" cy="4351338"/>
          </a:xfrm>
        </p:spPr>
        <p:txBody>
          <a:bodyPr>
            <a:normAutofit fontScale="92500" lnSpcReduction="10000"/>
          </a:bodyPr>
          <a:lstStyle/>
          <a:p>
            <a:r>
              <a:rPr lang="en-CA"/>
              <a:t>Water Treatment Costs</a:t>
            </a:r>
          </a:p>
          <a:p>
            <a:pPr lvl="1"/>
            <a:r>
              <a:rPr lang="en-CA"/>
              <a:t>BIM applied further reduction in water treatment costs from previous estimates, which QIA was already uncertain about</a:t>
            </a:r>
          </a:p>
          <a:p>
            <a:pPr lvl="1"/>
            <a:r>
              <a:rPr lang="en-CA"/>
              <a:t>QIA held water treatment costs consistent from previous years.  </a:t>
            </a:r>
          </a:p>
          <a:p>
            <a:pPr lvl="1"/>
            <a:endParaRPr lang="en-CA"/>
          </a:p>
          <a:p>
            <a:r>
              <a:rPr lang="en-CA"/>
              <a:t>Reclamation of area surrounding airstrip</a:t>
            </a:r>
          </a:p>
          <a:p>
            <a:pPr lvl="1"/>
            <a:r>
              <a:rPr lang="en-CA"/>
              <a:t>ICRP states airstrip to be left in current state to facilitate post closure monitoring and maintenance</a:t>
            </a:r>
          </a:p>
          <a:p>
            <a:pPr lvl="1"/>
            <a:r>
              <a:rPr lang="en-CA"/>
              <a:t>BIM omitted area surrounding airstrip from re-grade and re-contour costs, although airstrip itself is likely to have excessive area for aircraft used after closure. </a:t>
            </a:r>
          </a:p>
          <a:p>
            <a:pPr marL="0" indent="0">
              <a:buNone/>
            </a:pPr>
            <a:endParaRPr lang="en-CA"/>
          </a:p>
          <a:p>
            <a:pPr marL="0" indent="0">
              <a:buNone/>
            </a:pPr>
            <a:endParaRPr lang="en-CA"/>
          </a:p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0BF51-A4F9-13CA-5351-4B66EAA73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9BF26B-B74E-3086-A12D-EBE80F94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Key Differences – QIA and BIM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0D83494-8375-39AB-1AF2-47A3A0EE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189" y="6356352"/>
            <a:ext cx="3343275" cy="365125"/>
          </a:xfrm>
        </p:spPr>
        <p:txBody>
          <a:bodyPr/>
          <a:lstStyle/>
          <a:p>
            <a:r>
              <a:rPr lang="en-US" dirty="0"/>
              <a:t>February 4th, 2026</a:t>
            </a:r>
          </a:p>
        </p:txBody>
      </p:sp>
      <p:pic>
        <p:nvPicPr>
          <p:cNvPr id="7" name="Picture 2" descr="Empowering Qikiqtani Inuit: Protecting the Qikiqtani Region">
            <a:extLst>
              <a:ext uri="{FF2B5EF4-FFF2-40B4-BE49-F238E27FC236}">
                <a16:creationId xmlns:a16="http://schemas.microsoft.com/office/drawing/2014/main" id="{3178CC8B-CB4C-DCDA-2739-002DA4F56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2" y="5860224"/>
            <a:ext cx="932576" cy="91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93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E43A61-024A-9C5D-C7AF-2EA5D8A2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88" y="1971477"/>
            <a:ext cx="8543925" cy="3535462"/>
          </a:xfrm>
        </p:spPr>
        <p:txBody>
          <a:bodyPr/>
          <a:lstStyle/>
          <a:p>
            <a:r>
              <a:rPr lang="en-CA" dirty="0"/>
              <a:t>ICM Period - $11.9 M </a:t>
            </a:r>
          </a:p>
          <a:p>
            <a:r>
              <a:rPr lang="en-CA" dirty="0"/>
              <a:t>Fuel Mobilization Labour – $ 600 K </a:t>
            </a:r>
          </a:p>
          <a:p>
            <a:r>
              <a:rPr lang="en-CA" dirty="0"/>
              <a:t>Waste Rock Facility Cover Area - $1.6 M</a:t>
            </a:r>
          </a:p>
          <a:p>
            <a:r>
              <a:rPr lang="en-CA" dirty="0"/>
              <a:t>Blended Labour Rates - $1.0 M</a:t>
            </a:r>
          </a:p>
          <a:p>
            <a:r>
              <a:rPr lang="en-CA" dirty="0"/>
              <a:t>Productivity Factors - $ 20 K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DC501-40AC-F734-81D3-038028024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21BB2-9A9C-2941-411C-680099761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Differences with CIRNAC Estimate (1/2)</a:t>
            </a:r>
          </a:p>
        </p:txBody>
      </p:sp>
    </p:spTree>
    <p:extLst>
      <p:ext uri="{BB962C8B-B14F-4D97-AF65-F5344CB8AC3E}">
        <p14:creationId xmlns:p14="http://schemas.microsoft.com/office/powerpoint/2010/main" val="465335649"/>
      </p:ext>
    </p:extLst>
  </p:cSld>
  <p:clrMapOvr>
    <a:masterClrMapping/>
  </p:clrMapOvr>
</p:sld>
</file>

<file path=ppt/theme/theme1.xml><?xml version="1.0" encoding="utf-8"?>
<a:theme xmlns:a="http://schemas.openxmlformats.org/drawingml/2006/main" name="O'Kane Theme">
  <a:themeElements>
    <a:clrScheme name="OK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83"/>
      </a:accent1>
      <a:accent2>
        <a:srgbClr val="F89621"/>
      </a:accent2>
      <a:accent3>
        <a:srgbClr val="6C3B2D"/>
      </a:accent3>
      <a:accent4>
        <a:srgbClr val="0E4F92"/>
      </a:accent4>
      <a:accent5>
        <a:srgbClr val="33BBED"/>
      </a:accent5>
      <a:accent6>
        <a:srgbClr val="C0C0C0"/>
      </a:accent6>
      <a:hlink>
        <a:srgbClr val="3B7AA5"/>
      </a:hlink>
      <a:folHlink>
        <a:srgbClr val="193D78"/>
      </a:folHlink>
    </a:clrScheme>
    <a:fontScheme name="OK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ical Presentation.potx" id="{0F9A203A-A787-49F8-AAF1-66A91BB3ADFD}" vid="{5AE5D3DB-C0BE-43F2-9495-BF0B14012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B984AD69178F4781DB9F9FE5275A39" ma:contentTypeVersion="18" ma:contentTypeDescription="Create a new document." ma:contentTypeScope="" ma:versionID="6906ecf91ca4002814faa03ca4aff5fe">
  <xsd:schema xmlns:xsd="http://www.w3.org/2001/XMLSchema" xmlns:xs="http://www.w3.org/2001/XMLSchema" xmlns:p="http://schemas.microsoft.com/office/2006/metadata/properties" xmlns:ns3="5d2448f6-dd3e-4122-adf6-3237ea566698" xmlns:ns4="335746cb-5623-4eb4-9331-36cd40842274" targetNamespace="http://schemas.microsoft.com/office/2006/metadata/properties" ma:root="true" ma:fieldsID="f6159b63b916c121f2dfa88f55485c3e" ns3:_="" ns4:_="">
    <xsd:import namespace="5d2448f6-dd3e-4122-adf6-3237ea566698"/>
    <xsd:import namespace="335746cb-5623-4eb4-9331-36cd408422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448f6-dd3e-4122-adf6-3237ea5666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746cb-5623-4eb4-9331-36cd408422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2448f6-dd3e-4122-adf6-3237ea56669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B1D262-3134-443C-A8B1-58A64EFA23F4}">
  <ds:schemaRefs>
    <ds:schemaRef ds:uri="335746cb-5623-4eb4-9331-36cd40842274"/>
    <ds:schemaRef ds:uri="5d2448f6-dd3e-4122-adf6-3237ea5666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D66BD38-5D8C-4BD8-8523-D19C1FE9340D}">
  <ds:schemaRefs>
    <ds:schemaRef ds:uri="335746cb-5623-4eb4-9331-36cd40842274"/>
    <ds:schemaRef ds:uri="5d2448f6-dd3e-4122-adf6-3237ea56669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1D75EA-2043-4BB8-9607-FF3A8CA20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Technical Presentation</Template>
  <TotalTime>4</TotalTime>
  <Words>498</Words>
  <Application>Microsoft Office PowerPoint</Application>
  <PresentationFormat>A4 Paper (210x297 mm)</PresentationFormat>
  <Paragraphs>91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O'Kane Theme</vt:lpstr>
      <vt:lpstr>QIA - 2026 Mary River Security Estimate</vt:lpstr>
      <vt:lpstr>Methodology</vt:lpstr>
      <vt:lpstr>QIA Security Estimate</vt:lpstr>
      <vt:lpstr>QIA Security Estimate</vt:lpstr>
      <vt:lpstr>Uncertainties</vt:lpstr>
      <vt:lpstr>Discrepancies</vt:lpstr>
      <vt:lpstr>Key Differences – QIA and BIM</vt:lpstr>
      <vt:lpstr>Key Differences – QIA and BIM</vt:lpstr>
      <vt:lpstr>Key Differences with CIRNAC Estimate (1/2)</vt:lpstr>
      <vt:lpstr>Key Differences with CIRNAC Estimate (2/2)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QIA - 2024 Mary River Security Estimate</dc:title>
  <dc:creator>Travis Polkinghorne</dc:creator>
  <cp:lastModifiedBy>Conor Goddard</cp:lastModifiedBy>
  <cp:revision>3</cp:revision>
  <dcterms:created xsi:type="dcterms:W3CDTF">2024-04-11T19:11:43Z</dcterms:created>
  <dcterms:modified xsi:type="dcterms:W3CDTF">2026-01-27T20:12:31Z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0x010100F5B984AD69178F4781DB9F9FE5275A39</vt:lpwstr>
  </property>
</Properties>
</file>