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46" autoAdjust="0"/>
  </p:normalViewPr>
  <p:slideViewPr>
    <p:cSldViewPr>
      <p:cViewPr varScale="1">
        <p:scale>
          <a:sx n="93" d="100"/>
          <a:sy n="93" d="100"/>
        </p:scale>
        <p:origin x="21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8E97E-1AB2-4318-8873-BA8F7920A89E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30A6F-D60E-459F-BFE2-7FB7FE700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7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73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799" indent="-285691" defTabSz="92373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767" indent="-228554" defTabSz="92373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99873" indent="-228554" defTabSz="92373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6980" indent="-228554" defTabSz="92373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086" indent="-228554" defTabSz="92373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192" indent="-228554" defTabSz="92373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299" indent="-228554" defTabSz="92373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406" indent="-228554" defTabSz="92373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237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4F3551-6772-4ED3-AD12-7448C81BF950}" type="slidenum">
              <a:rPr kumimoji="0" lang="en-CA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373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9813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7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373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820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30A6F-D60E-459F-BFE2-7FB7FE700B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8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30A6F-D60E-459F-BFE2-7FB7FE700B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4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30A6F-D60E-459F-BFE2-7FB7FE700B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47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30A6F-D60E-459F-BFE2-7FB7FE700B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7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reative\media$\GRAPHICS 2018\Corporate Branding - Templates\CIRNAC\PNG\CIRNA-RCAANC-Cover-8x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12" y="209931"/>
            <a:ext cx="3866388" cy="2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94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8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08100"/>
            <a:ext cx="3822700" cy="4940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1"/>
            <a:ext cx="382219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97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340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03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0" cy="556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13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7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CC13169C-8036-465D-8D70-7686CE982DB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10/18/2019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6F711A52-F43C-4C30-A158-C802C0F8EA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1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creative\media$\GRAPHICS 2018\Corporate Branding - Templates\CIRNAC\PNG\FIP-CIRNA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8745"/>
            <a:ext cx="3014472" cy="1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 smtClean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308100"/>
            <a:ext cx="78613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 smtClean="0"/>
              <a:t>Click to edit master text styles</a:t>
            </a:r>
          </a:p>
          <a:p>
            <a:pPr lvl="1"/>
            <a:r>
              <a:rPr lang="en-CA" altLang="en-GB" dirty="0" smtClean="0"/>
              <a:t>Second level</a:t>
            </a:r>
          </a:p>
          <a:p>
            <a:pPr lvl="2"/>
            <a:r>
              <a:rPr lang="en-CA" altLang="en-GB" dirty="0" smtClean="0"/>
              <a:t>Third level</a:t>
            </a:r>
          </a:p>
          <a:p>
            <a:pPr lvl="3"/>
            <a:r>
              <a:rPr lang="en-CA" altLang="en-GB" dirty="0" smtClean="0"/>
              <a:t>Fourth level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\\creative\media$\GRAPHICS 2018\Corporate Branding - Templates\CIRNAC\PNG\CIRNA-symbol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" y="6172200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09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5000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600">
          <a:solidFill>
            <a:srgbClr val="000000"/>
          </a:solidFill>
          <a:latin typeface="+mn-lt"/>
        </a:defRPr>
      </a:lvl2pPr>
      <a:lvl3pPr marL="574675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400">
          <a:solidFill>
            <a:srgbClr val="000000"/>
          </a:solidFill>
          <a:latin typeface="+mn-lt"/>
        </a:defRPr>
      </a:lvl3pPr>
      <a:lvl4pPr marL="771525" indent="-195263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200">
          <a:solidFill>
            <a:srgbClr val="000000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0105" y="2442262"/>
            <a:ext cx="5181600" cy="1804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u-Cans-CA" b="1" dirty="0">
                <a:solidFill>
                  <a:srgbClr val="EAEAEA"/>
                </a:solidFill>
                <a:latin typeface="Pigiarniq Light" panose="02000303020000020004" pitchFamily="2" charset="0"/>
              </a:rPr>
              <a:t>ᐃᒪᕐᒧᑦ ᓚᐃᓴᓐᓯ ᐋᖅᑭᒋᐊᖅᑕᐅᓂᖓᓄᑦ ᑐᒃᓯᕋᐅᑎ ᐊᒡᓃᑯᒃᑯᓐᓄᑦ, ᐊᒪᕈᕐᒥᑦ ᐊᖏᒡᓕᒋᐊᖅᓯᓂᕐᒧᑦ ᐱᓕᕆᐊᖅ, ᐃᒪᕐᒧᑦ ᓚᐃᓴᓐᓯ ᓈᓴᐃᑎᖓ </a:t>
            </a:r>
            <a:r>
              <a:rPr lang="en-CA" b="1" dirty="0">
                <a:solidFill>
                  <a:srgbClr val="EAEAEA"/>
                </a:solidFill>
                <a:latin typeface="Pigiarniq Light" panose="02000303020000020004" pitchFamily="2" charset="0"/>
              </a:rPr>
              <a:t>2AM-WTP1826, 2AM-MEA1526, </a:t>
            </a:r>
            <a:r>
              <a:rPr lang="iu-Cans-CA" b="1" dirty="0">
                <a:solidFill>
                  <a:srgbClr val="EAEAEA"/>
                </a:solidFill>
                <a:latin typeface="Pigiarniq Light" panose="02000303020000020004" pitchFamily="2" charset="0"/>
              </a:rPr>
              <a:t>ᐊᒻᒪᓗ</a:t>
            </a:r>
            <a:r>
              <a:rPr lang="en-CA" b="1" dirty="0">
                <a:solidFill>
                  <a:srgbClr val="EAEAEA"/>
                </a:solidFill>
                <a:latin typeface="Pigiarniq Light" panose="02000303020000020004" pitchFamily="2" charset="0"/>
              </a:rPr>
              <a:t> </a:t>
            </a:r>
            <a:r>
              <a:rPr lang="en-CA" b="1" dirty="0" smtClean="0">
                <a:solidFill>
                  <a:srgbClr val="EAEAEA"/>
                </a:solidFill>
                <a:latin typeface="Pigiarniq Light" panose="02000303020000020004" pitchFamily="2" charset="0"/>
              </a:rPr>
              <a:t>2BB-MEA1828</a:t>
            </a:r>
          </a:p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u-Cans-CA" sz="1600" b="1" dirty="0">
                <a:solidFill>
                  <a:srgbClr val="EAEAEA"/>
                </a:solidFill>
                <a:latin typeface="Pigiarniq Light" panose="02000303020000020004" pitchFamily="2" charset="0"/>
              </a:rPr>
              <a:t>ᓄᓇᕗᒻᒥ ᐃᒪᓕᕆᔨᒃᑯᑦ ᐱᓕᕆᐊᕐᒧᑦ ᑲᑎᒪᓂᖓᑦ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Pigiarniq Light" panose="02000303020000020004" pitchFamily="2" charset="0"/>
              <a:cs typeface="Arial" panose="020B0604020202020204" pitchFamily="34" charset="0"/>
            </a:endParaRPr>
          </a:p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u-Cans-CA" altLang="en-US" sz="1600" b="1" dirty="0">
                <a:solidFill>
                  <a:srgbClr val="EAEAEA"/>
                </a:solidFill>
                <a:latin typeface="Pigiarniq Light" panose="02000303020000020004" pitchFamily="2" charset="0"/>
                <a:cs typeface="Arial" panose="020B0604020202020204" pitchFamily="34" charset="0"/>
              </a:rPr>
              <a:t>ᐅᒃᑐᐱᕆ 29-30, 2019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Pigiarniq Light" panose="0200030302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0105" y="454217"/>
            <a:ext cx="6400800" cy="198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Water Licence Amendment </a:t>
            </a:r>
            <a:r>
              <a:rPr kumimoji="0" lang="en-CA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Application for </a:t>
            </a:r>
            <a:endParaRPr kumimoji="0" lang="en-CA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Agnico</a:t>
            </a:r>
            <a:r>
              <a:rPr kumimoji="0" lang="en-CA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Eagle Ltd. (AEM), Whale Tail Expansion Project, Water </a:t>
            </a:r>
            <a:r>
              <a:rPr kumimoji="0" lang="en-CA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Licence</a:t>
            </a:r>
            <a:r>
              <a:rPr kumimoji="0" lang="iu-Cans-CA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No. </a:t>
            </a:r>
            <a:r>
              <a:rPr kumimoji="0" lang="en-CA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2AM-WTP1826, 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2AM-MEA1526, and 2BB-MEA1828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Nunavut Water Board Technical Meeting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October 29-30, 2019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V</a:t>
            </a:r>
            <a:r>
              <a:rPr lang="en-US" dirty="0"/>
              <a:t>. P</a:t>
            </a:r>
            <a:r>
              <a:rPr lang="en-US" dirty="0" smtClean="0"/>
              <a:t>rior </a:t>
            </a:r>
            <a:r>
              <a:rPr lang="en-US" dirty="0"/>
              <a:t>management plan </a:t>
            </a:r>
            <a:r>
              <a:rPr lang="en-US" dirty="0" smtClean="0"/>
              <a:t>revisions</a:t>
            </a:r>
            <a:r>
              <a:rPr lang="en-US" dirty="0"/>
              <a:t/>
            </a:r>
            <a:br>
              <a:rPr lang="en-US" dirty="0"/>
            </a:br>
            <a:r>
              <a:rPr lang="iu-Cans-CA" dirty="0">
                <a:latin typeface="Pigiarniq Light" panose="02000303020000020004" pitchFamily="2" charset="0"/>
              </a:rPr>
              <a:t>ᓯᕗᓂᐊᒍᑦ ᐊᐅᓚᑦᑎᓂᖅ ᐸᕐᓇᐅᑎᒥᒃ ᓄᑖᙳᖅᑎᕆᓂᐅᑉ</a:t>
            </a:r>
            <a:endParaRPr lang="en-US" dirty="0">
              <a:solidFill>
                <a:srgbClr val="FF0000"/>
              </a:solidFill>
              <a:latin typeface="Pigiarniq Light" panose="02000303020000020004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3733800" cy="4591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u="sng" dirty="0" smtClean="0"/>
              <a:t>Concern</a:t>
            </a:r>
            <a:endParaRPr lang="en-US" sz="1800" u="sng" dirty="0"/>
          </a:p>
          <a:p>
            <a:pPr marL="0" indent="0">
              <a:buNone/>
            </a:pPr>
            <a:r>
              <a:rPr lang="en-US" sz="1800" dirty="0" smtClean="0"/>
              <a:t>It </a:t>
            </a:r>
            <a:r>
              <a:rPr lang="en-US" sz="1800" dirty="0"/>
              <a:t>is unclear whether </a:t>
            </a:r>
            <a:r>
              <a:rPr lang="en-US" sz="1800" dirty="0" smtClean="0"/>
              <a:t>CIRNAC’s </a:t>
            </a:r>
            <a:r>
              <a:rPr lang="en-US" sz="1800" dirty="0"/>
              <a:t>input </a:t>
            </a:r>
            <a:r>
              <a:rPr lang="en-US" sz="1800" dirty="0" smtClean="0"/>
              <a:t>from the approved project are included in the expansion management plans.</a:t>
            </a:r>
          </a:p>
          <a:p>
            <a:pPr marL="0" indent="0">
              <a:buNone/>
            </a:pPr>
            <a:r>
              <a:rPr lang="en-US" sz="1800" u="sng" dirty="0" smtClean="0"/>
              <a:t>Recommendation</a:t>
            </a:r>
          </a:p>
          <a:p>
            <a:r>
              <a:rPr lang="en-US" sz="1800" dirty="0" smtClean="0"/>
              <a:t>A table be provided summarizing </a:t>
            </a:r>
            <a:r>
              <a:rPr lang="en-US" sz="1800" dirty="0"/>
              <a:t>if and how </a:t>
            </a:r>
            <a:r>
              <a:rPr lang="en-US" sz="1800" dirty="0" smtClean="0"/>
              <a:t>CIRNAC’s inputs on prior management plan have </a:t>
            </a:r>
            <a:r>
              <a:rPr lang="en-US" sz="1800" dirty="0"/>
              <a:t>been incorporated into the revised submissions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u="sng" dirty="0" smtClean="0"/>
              <a:t>Status</a:t>
            </a:r>
            <a:endParaRPr lang="en-US" sz="1800" u="sng" dirty="0"/>
          </a:p>
          <a:p>
            <a:r>
              <a:rPr lang="en-US" sz="1800" dirty="0"/>
              <a:t>AEM provided the table, and CIRNAC is conducting a review of the table. 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fld id="{E00B6E52-F07A-44C8-B7AE-D6EEC3D50429}" type="slidenum">
              <a:rPr kumimoji="0" lang="en-CA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>
                  <a:tab pos="5715000" algn="l"/>
                </a:tabLst>
                <a:defRPr/>
              </a:pPr>
              <a:t>10</a:t>
            </a:fld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572000" y="1525588"/>
            <a:ext cx="3733800" cy="459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5000" algn="l"/>
              </a:tabLst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20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8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r>
              <a:rPr kumimoji="0" lang="iu-Cans-CA" sz="16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igiarniq Light" panose="02000303020000020004" pitchFamily="2" charset="0"/>
              </a:rPr>
              <a:t>ᐃᓱᒫᓘᑎ</a:t>
            </a:r>
            <a:endParaRPr kumimoji="0" lang="en-US" sz="16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marL="0" lvl="0" indent="0">
              <a:buNone/>
              <a:defRPr/>
            </a:pPr>
            <a:r>
              <a:rPr lang="iu-Cans-CA" sz="1600" dirty="0">
                <a:latin typeface="Pigiarniq Light" panose="02000303020000020004" pitchFamily="2" charset="0"/>
              </a:rPr>
              <a:t>ᓇᓗᓇᖅᑐᖅ CIRNAC-ᑯᓐᓂᑦ ᐱᔭᐅᔪᑦ ᓈᒻᒪᒋᔭᐅᔪᖅ ᐱᓕᕆᐊᕐᒥᑦ ᐃᓚᐅᔪᑦ ᐊᖏᒡᓕᒋᐊᖅᓯᓂᕐᒥᒃ ᐊᐅᓚᑦᑎᓂᕐᒧᑦ ᐸᕐᓇᐅᑎᓂᑦ</a:t>
            </a:r>
            <a:r>
              <a:rPr lang="iu-Cans-CA" sz="1600" dirty="0" smtClean="0">
                <a:latin typeface="Pigiarniq Light" panose="02000303020000020004" pitchFamily="2" charset="0"/>
              </a:rPr>
              <a:t>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r>
              <a:rPr kumimoji="0" lang="iu-Cans-CA" sz="16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igiarniq Light" panose="02000303020000020004" pitchFamily="2" charset="0"/>
              </a:rPr>
              <a:t>ᐃᒪᓐᓈᖅᑑᑎ</a:t>
            </a:r>
            <a:endParaRPr kumimoji="0" lang="en-US" sz="16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u-Cans-CA" sz="1600" dirty="0">
                <a:latin typeface="Pigiarniq Light" panose="02000303020000020004" pitchFamily="2" charset="0"/>
              </a:rPr>
              <a:t>ᑎᑎᖅᑲᖅ ᑕᐃᒪᐅᔪᖅ ᓇᐃᓈᖅᑎᕆᔪᖅ ᐱᑕᖃᖅᐸᑦ ᐊᒻᒪᓗ ᖃᖓ CIRNAC-ᑯᑦ ᐅᖃᐅᓯᕆᔭᖏᑦ ᓯᕗᓂᐊᒍᑦ ᐊᐅᓚᑦᑎᓂᖅ ᐸᕐᓇᐅᑎᒥᒃ ᓄᑖᙳᖅᑎᕆᓂᐅᑉ ᒥᒃᓵᓄᑦ ᐃᓚᓕᐅᑎᔭᐅᓚᐅᕐᒪᖔᑕ ᓄᑖᙳᖅᑎᖅᓯᒪᔪᖅ ᑐᓂᐅᑕᐅᔪᓄᑦ</a:t>
            </a:r>
            <a:r>
              <a:rPr lang="iu-Cans-CA" sz="1600" dirty="0" smtClean="0">
                <a:latin typeface="Pigiarniq Light" panose="02000303020000020004" pitchFamily="2" charset="0"/>
              </a:rPr>
              <a:t>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r>
              <a:rPr kumimoji="0" lang="iu-Cans-CA" sz="16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igiarniq Light" panose="02000303020000020004" pitchFamily="2" charset="0"/>
              </a:rPr>
              <a:t>ᖃᓄᐃᖓᓂᖓ</a:t>
            </a:r>
            <a:endParaRPr kumimoji="0" lang="en-US" sz="16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iu-Cans-CA" sz="1600" dirty="0">
                <a:latin typeface="Pigiarniq Light" panose="02000303020000020004" pitchFamily="2" charset="0"/>
              </a:rPr>
              <a:t>ᐊᒡᓃᑯᒃᑯᑦ ᑎᑎᖅᑲᕐᒥᒃ ᑐᓂᓯᓚᐅᖅᑐᑦ, ᐊᒻᒪᓗ CIRNAC-ᑯᑦ ᕿᒥᕐᕈᓂᐊᖅᑕᖓ ᑎᑎᖅᑲᖅ.</a:t>
            </a:r>
            <a:endParaRPr lang="en-US" sz="1600" kern="0" dirty="0">
              <a:latin typeface="Pigiarniq Light" panose="020003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715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Conclusion</a:t>
            </a:r>
            <a:br>
              <a:rPr lang="en-US" dirty="0"/>
            </a:br>
            <a:r>
              <a:rPr lang="fr-CA" dirty="0" err="1">
                <a:latin typeface="Pigiarniq Light" panose="02000303020000020004" pitchFamily="2" charset="0"/>
              </a:rPr>
              <a:t>ᐃᓱ</a:t>
            </a:r>
            <a:r>
              <a:rPr lang="iu-Cans-CA" dirty="0">
                <a:latin typeface="Pigiarniq Light" panose="02000303020000020004" pitchFamily="2" charset="0"/>
              </a:rPr>
              <a:t>ᖓ</a:t>
            </a:r>
            <a:endParaRPr lang="en-US" dirty="0">
              <a:latin typeface="Pigiarniq Light" panose="020003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733800" cy="414496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sz="2000" dirty="0" smtClean="0"/>
              <a:t>CIRNAC </a:t>
            </a:r>
            <a:r>
              <a:rPr lang="en-US" altLang="en-US" sz="2000" dirty="0"/>
              <a:t>will continue to work through the water licence application review process with the aim of protecting Nunavut’s inland water resources while promoting sustainable development.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1148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u-Cans-CA" sz="2000" dirty="0" smtClean="0">
                <a:latin typeface="Pigiarniq Light" panose="02000303020000020004" pitchFamily="2" charset="0"/>
              </a:rPr>
              <a:t>ᐃᓄᓕᕆᔨᑐᖃᒃᑯᑦ</a:t>
            </a:r>
            <a:r>
              <a:rPr lang="fr-CA" sz="2000" dirty="0" smtClean="0">
                <a:latin typeface="Pigiarniq Light" panose="02000303020000020004" pitchFamily="2" charset="0"/>
              </a:rPr>
              <a:t> </a:t>
            </a:r>
            <a:r>
              <a:rPr lang="fr-CA" sz="2000" dirty="0" err="1">
                <a:latin typeface="Pigiarniq Light" panose="02000303020000020004" pitchFamily="2" charset="0"/>
              </a:rPr>
              <a:t>ᑲᔪᓯᓂᐊᖅᑐᑦ</a:t>
            </a:r>
            <a:r>
              <a:rPr lang="fr-CA" sz="2000" dirty="0">
                <a:latin typeface="Pigiarniq Light" panose="02000303020000020004" pitchFamily="2" charset="0"/>
              </a:rPr>
              <a:t> </a:t>
            </a:r>
            <a:r>
              <a:rPr lang="fr-CA" sz="2000" dirty="0" err="1">
                <a:latin typeface="Pigiarniq Light" panose="02000303020000020004" pitchFamily="2" charset="0"/>
              </a:rPr>
              <a:t>ᐃᖅᑲᓇᐃᔭᕐᓗᑎᒃ</a:t>
            </a:r>
            <a:r>
              <a:rPr lang="fr-CA" sz="2000" dirty="0">
                <a:latin typeface="Pigiarniq Light" panose="02000303020000020004" pitchFamily="2" charset="0"/>
              </a:rPr>
              <a:t> </a:t>
            </a:r>
            <a:r>
              <a:rPr lang="fr-CA" sz="2000" dirty="0" err="1">
                <a:latin typeface="Pigiarniq Light" panose="02000303020000020004" pitchFamily="2" charset="0"/>
              </a:rPr>
              <a:t>ᐃᒥᒧᑦ</a:t>
            </a:r>
            <a:r>
              <a:rPr lang="fr-CA" sz="2000" dirty="0">
                <a:latin typeface="Pigiarniq Light" panose="02000303020000020004" pitchFamily="2" charset="0"/>
              </a:rPr>
              <a:t> </a:t>
            </a:r>
            <a:r>
              <a:rPr lang="fr-CA" sz="2000" dirty="0" err="1">
                <a:latin typeface="Pigiarniq Light" panose="02000303020000020004" pitchFamily="2" charset="0"/>
              </a:rPr>
              <a:t>ᓚᐃᓴᒧᑦ</a:t>
            </a:r>
            <a:r>
              <a:rPr lang="fr-CA" sz="2000" dirty="0">
                <a:latin typeface="Pigiarniq Light" panose="02000303020000020004" pitchFamily="2" charset="0"/>
              </a:rPr>
              <a:t> ᐆ</a:t>
            </a:r>
            <a:r>
              <a:rPr lang="iu-Cans-CA" sz="2000" dirty="0">
                <a:latin typeface="Pigiarniq Light" panose="02000303020000020004" pitchFamily="2" charset="0"/>
              </a:rPr>
              <a:t>ᒃᑑᑎ </a:t>
            </a:r>
            <a:r>
              <a:rPr lang="fr-CA" sz="2000" dirty="0" err="1">
                <a:latin typeface="Pigiarniq Light" panose="02000303020000020004" pitchFamily="2" charset="0"/>
              </a:rPr>
              <a:t>ᖃᐅᔨᓴᖅᑕᐅᓂᕐᒧᑦ</a:t>
            </a:r>
            <a:r>
              <a:rPr lang="fr-CA" sz="2000" dirty="0">
                <a:latin typeface="Pigiarniq Light" panose="02000303020000020004" pitchFamily="2" charset="0"/>
              </a:rPr>
              <a:t> </a:t>
            </a:r>
            <a:r>
              <a:rPr lang="fr-CA" sz="2000" dirty="0" err="1">
                <a:latin typeface="Pigiarniq Light" panose="02000303020000020004" pitchFamily="2" charset="0"/>
              </a:rPr>
              <a:t>ᐱᕙᓪᓕᐊᓂᕐᒧᑦ</a:t>
            </a:r>
            <a:r>
              <a:rPr lang="fr-CA" sz="2000" dirty="0">
                <a:latin typeface="Pigiarniq Light" panose="02000303020000020004" pitchFamily="2" charset="0"/>
              </a:rPr>
              <a:t> </a:t>
            </a:r>
            <a:r>
              <a:rPr lang="fr-CA" sz="2000" dirty="0" err="1">
                <a:latin typeface="Pigiarniq Light" panose="02000303020000020004" pitchFamily="2" charset="0"/>
              </a:rPr>
              <a:t>ᑐᕌᒋᔭᖃᕐᓗᑎᒃ</a:t>
            </a:r>
            <a:r>
              <a:rPr lang="fr-CA" sz="2000" dirty="0">
                <a:latin typeface="Pigiarniq Light" panose="02000303020000020004" pitchFamily="2" charset="0"/>
              </a:rPr>
              <a:t> </a:t>
            </a:r>
            <a:r>
              <a:rPr lang="fr-CA" sz="2000" dirty="0" err="1">
                <a:latin typeface="Pigiarniq Light" panose="02000303020000020004" pitchFamily="2" charset="0"/>
              </a:rPr>
              <a:t>ᓴᐳᒻᒥᓂᐊᕐᓗᒋᑦ</a:t>
            </a:r>
            <a:r>
              <a:rPr lang="fr-CA" sz="2000" dirty="0">
                <a:latin typeface="Pigiarniq Light" panose="02000303020000020004" pitchFamily="2" charset="0"/>
              </a:rPr>
              <a:t> </a:t>
            </a:r>
            <a:r>
              <a:rPr lang="fr-CA" sz="2000" dirty="0" err="1">
                <a:latin typeface="Pigiarniq Light" panose="02000303020000020004" pitchFamily="2" charset="0"/>
              </a:rPr>
              <a:t>ᓄᓇᕗᑦ</a:t>
            </a:r>
            <a:r>
              <a:rPr lang="fr-CA" sz="2000" dirty="0">
                <a:latin typeface="Pigiarniq Light" panose="02000303020000020004" pitchFamily="2" charset="0"/>
              </a:rPr>
              <a:t> </a:t>
            </a:r>
            <a:r>
              <a:rPr lang="fr-CA" sz="2000" dirty="0" err="1">
                <a:latin typeface="Pigiarniq Light" panose="02000303020000020004" pitchFamily="2" charset="0"/>
              </a:rPr>
              <a:t>ᓄᓇᖏᑕ</a:t>
            </a:r>
            <a:r>
              <a:rPr lang="fr-CA" sz="2000" dirty="0">
                <a:latin typeface="Pigiarniq Light" panose="02000303020000020004" pitchFamily="2" charset="0"/>
              </a:rPr>
              <a:t> </a:t>
            </a:r>
            <a:r>
              <a:rPr lang="fr-CA" sz="2000" dirty="0" err="1">
                <a:latin typeface="Pigiarniq Light" panose="02000303020000020004" pitchFamily="2" charset="0"/>
              </a:rPr>
              <a:t>ᐃᒪᖏᓐᓄᑦ</a:t>
            </a:r>
            <a:r>
              <a:rPr lang="fr-CA" sz="2000" dirty="0">
                <a:latin typeface="Pigiarniq Light" panose="02000303020000020004" pitchFamily="2" charset="0"/>
              </a:rPr>
              <a:t> </a:t>
            </a:r>
            <a:r>
              <a:rPr lang="fr-CA" sz="2000" dirty="0" err="1">
                <a:latin typeface="Pigiarniq Light" panose="02000303020000020004" pitchFamily="2" charset="0"/>
              </a:rPr>
              <a:t>ᐊᑐᐃᓐᓇᐅᔪᓐᓇᖅᑐᑦ</a:t>
            </a:r>
            <a:r>
              <a:rPr lang="fr-CA" sz="2000" dirty="0">
                <a:latin typeface="Pigiarniq Light" panose="02000303020000020004" pitchFamily="2" charset="0"/>
              </a:rPr>
              <a:t> </a:t>
            </a:r>
            <a:r>
              <a:rPr lang="fr-CA" sz="2000" dirty="0" err="1">
                <a:latin typeface="Pigiarniq Light" panose="02000303020000020004" pitchFamily="2" charset="0"/>
              </a:rPr>
              <a:t>ᐊᑲᐅᓈᖅᑐᒃᑯᑦ</a:t>
            </a:r>
            <a:r>
              <a:rPr lang="fr-CA" sz="2000" dirty="0">
                <a:latin typeface="Pigiarniq Light" panose="02000303020000020004" pitchFamily="2" charset="0"/>
              </a:rPr>
              <a:t> </a:t>
            </a:r>
            <a:r>
              <a:rPr lang="fr-CA" sz="2000" dirty="0" err="1">
                <a:latin typeface="Pigiarniq Light" panose="02000303020000020004" pitchFamily="2" charset="0"/>
              </a:rPr>
              <a:t>ᐱᕙᓪᓕᐊᑎᓪᓗᒋᑦ</a:t>
            </a:r>
            <a:r>
              <a:rPr lang="fr-CA" sz="2000" dirty="0">
                <a:latin typeface="Pigiarniq Light" panose="02000303020000020004" pitchFamily="2" charset="0"/>
              </a:rPr>
              <a:t>. </a:t>
            </a:r>
          </a:p>
          <a:p>
            <a:endParaRPr lang="en-US" dirty="0">
              <a:latin typeface="Pigiarniq Light" panose="02000303020000020004" pitchFamily="2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6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F21849B-4814-4A3E-99E7-0243B0D8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marR="0" lvl="0" indent="-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endParaRPr kumimoji="0" lang="en-CA" sz="3600" b="1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81000"/>
            <a:ext cx="7467600" cy="328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7B900">
                    <a:lumMod val="60000"/>
                    <a:lumOff val="40000"/>
                  </a:srgbClr>
                </a:solidFill>
                <a:effectLst/>
                <a:uLnTx/>
                <a:uFillTx/>
                <a:latin typeface="Pigiarniq Light" panose="02000303020000020004" pitchFamily="2" charset="0"/>
              </a:rPr>
              <a:t>L</a:t>
            </a:r>
            <a:r>
              <a:rPr kumimoji="0" lang="en-US" sz="4400" b="1" i="0" u="none" strike="noStrike" kern="1200" cap="none" spc="0" normalizeH="0" baseline="30000" noProof="0" dirty="0" err="1">
                <a:ln>
                  <a:noFill/>
                </a:ln>
                <a:solidFill>
                  <a:srgbClr val="E7B900">
                    <a:lumMod val="60000"/>
                    <a:lumOff val="40000"/>
                  </a:srgbClr>
                </a:solidFill>
                <a:effectLst/>
                <a:uLnTx/>
                <a:uFillTx/>
                <a:latin typeface="Pigiarniq Light" panose="02000303020000020004" pitchFamily="2" charset="0"/>
              </a:rPr>
              <a:t>c</a:t>
            </a:r>
            <a:r>
              <a:rPr kumimoji="0" lang="iu-Cans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B900">
                    <a:lumMod val="60000"/>
                    <a:lumOff val="40000"/>
                  </a:srgbClr>
                </a:solidFill>
                <a:effectLst/>
                <a:uLnTx/>
                <a:uFillTx/>
                <a:latin typeface="Pigiarniq Light" panose="02000303020000020004" pitchFamily="2" charset="0"/>
              </a:rPr>
              <a:t>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B900">
                    <a:lumMod val="60000"/>
                    <a:lumOff val="40000"/>
                  </a:srgbClr>
                </a:solidFill>
                <a:effectLst/>
                <a:uLnTx/>
                <a:uFillTx/>
                <a:latin typeface="Pigiarniq Light" panose="02000303020000020004" pitchFamily="2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B9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Matna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B9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B900">
                    <a:lumMod val="60000"/>
                    <a:lumOff val="40000"/>
                  </a:srgbClr>
                </a:solidFill>
                <a:effectLst/>
                <a:uLnTx/>
                <a:uFillTx/>
                <a:latin typeface="Pigiarniq Light" panose="0200030302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ᖁᔭᓐᓇᒦᒃ</a:t>
            </a:r>
            <a:r>
              <a:rPr kumimoji="0" lang="en-CA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B9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B9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Qujannamiik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E7B900">
                  <a:lumMod val="60000"/>
                  <a:lumOff val="40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7B9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Thank you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B9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Merci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E7B900">
                  <a:lumMod val="60000"/>
                  <a:lumOff val="40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8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469900"/>
            <a:ext cx="3645406" cy="3048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031875"/>
            <a:ext cx="3898900" cy="55626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Roles </a:t>
            </a:r>
            <a:r>
              <a:rPr lang="en-US" altLang="en-US" sz="2400" dirty="0"/>
              <a:t>and Responsibilities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Contributions </a:t>
            </a:r>
            <a:r>
              <a:rPr lang="en-US" altLang="en-US" sz="2400" dirty="0"/>
              <a:t>to the Water </a:t>
            </a:r>
            <a:r>
              <a:rPr lang="en-US" altLang="en-US" sz="2400" dirty="0" err="1" smtClean="0"/>
              <a:t>Licence</a:t>
            </a:r>
            <a:r>
              <a:rPr lang="en-US" altLang="en-US" sz="2400" dirty="0" smtClean="0"/>
              <a:t> Review</a:t>
            </a:r>
            <a:endParaRPr lang="en-US" altLang="en-US" sz="2400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Topics discussed:</a:t>
            </a:r>
            <a:endParaRPr lang="en-US" altLang="en-US" sz="2400" dirty="0"/>
          </a:p>
          <a:p>
            <a:pPr marL="706438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romanUcPeriod"/>
            </a:pPr>
            <a:r>
              <a:rPr lang="en-US" sz="2000" dirty="0"/>
              <a:t>Interflow seepage from W</a:t>
            </a:r>
            <a:r>
              <a:rPr lang="en-US" sz="2000" dirty="0" smtClean="0"/>
              <a:t>aste Rock Storage Facility </a:t>
            </a:r>
            <a:r>
              <a:rPr lang="en-US" sz="2000" dirty="0"/>
              <a:t>(WRSF) into Mammoth </a:t>
            </a:r>
            <a:r>
              <a:rPr lang="en-US" sz="2000" dirty="0" smtClean="0"/>
              <a:t>Lake</a:t>
            </a:r>
          </a:p>
          <a:p>
            <a:pPr marL="706438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romanUcPeriod"/>
            </a:pPr>
            <a:r>
              <a:rPr lang="en-US" sz="2000" dirty="0" smtClean="0"/>
              <a:t>Revised thermal cover modeling and potential water quality impacts </a:t>
            </a:r>
          </a:p>
          <a:p>
            <a:pPr marL="706438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romanUcPeriod"/>
            </a:pPr>
            <a:r>
              <a:rPr lang="en-US" sz="2000" dirty="0" smtClean="0"/>
              <a:t>WSRF design uncertainty</a:t>
            </a:r>
          </a:p>
          <a:p>
            <a:pPr marL="706438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romanUcPeriod"/>
            </a:pPr>
            <a:r>
              <a:rPr lang="en-US" sz="2000" dirty="0"/>
              <a:t>Waste </a:t>
            </a:r>
            <a:r>
              <a:rPr lang="en-US" sz="2000" dirty="0" smtClean="0"/>
              <a:t>rock disposal alternatives </a:t>
            </a:r>
          </a:p>
          <a:p>
            <a:pPr marL="706438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romanUcPeriod"/>
            </a:pPr>
            <a:r>
              <a:rPr lang="en-US" sz="2000" dirty="0" smtClean="0"/>
              <a:t>Prior management plan revisions</a:t>
            </a:r>
            <a:endParaRPr lang="en-US" sz="1800" dirty="0" smtClean="0"/>
          </a:p>
          <a:p>
            <a:pPr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Conclusion</a:t>
            </a:r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07406" y="1012825"/>
            <a:ext cx="4200017" cy="584517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err="1">
                <a:latin typeface="Pigiarniq Light" panose="02000303020000020004" pitchFamily="2" charset="0"/>
              </a:rPr>
              <a:t>ᐃᖅᑲᓇᐃᔮᖏᑦ</a:t>
            </a:r>
            <a:r>
              <a:rPr lang="fr-CA" sz="2000" dirty="0">
                <a:latin typeface="Pigiarniq Light" panose="02000303020000020004" pitchFamily="2" charset="0"/>
              </a:rPr>
              <a:t> </a:t>
            </a:r>
            <a:r>
              <a:rPr lang="fr-CA" sz="2000" dirty="0" err="1">
                <a:latin typeface="Pigiarniq Light" panose="02000303020000020004" pitchFamily="2" charset="0"/>
              </a:rPr>
              <a:t>ᐊᒻᒪᓗ</a:t>
            </a:r>
            <a:r>
              <a:rPr lang="fr-CA" sz="2000" dirty="0">
                <a:latin typeface="Pigiarniq Light" panose="02000303020000020004" pitchFamily="2" charset="0"/>
              </a:rPr>
              <a:t> </a:t>
            </a:r>
            <a:r>
              <a:rPr lang="fr-CA" sz="2000" dirty="0" err="1">
                <a:latin typeface="Pigiarniq Light" panose="02000303020000020004" pitchFamily="2" charset="0"/>
              </a:rPr>
              <a:t>ᐱᓕᕆᐊᔅᓴᖏᑦ</a:t>
            </a:r>
            <a:endParaRPr lang="fr-CA" sz="2000" dirty="0">
              <a:latin typeface="Pigiarniq Light" panose="02000303020000020004" pitchFamily="2" charset="0"/>
            </a:endParaRP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err="1">
                <a:latin typeface="Pigiarniq Light" panose="02000303020000020004" pitchFamily="2" charset="0"/>
              </a:rPr>
              <a:t>ᐃᑲᔫᓯᐊᑦ</a:t>
            </a:r>
            <a:r>
              <a:rPr lang="fr-CA" sz="2000" dirty="0">
                <a:latin typeface="Pigiarniq Light" panose="02000303020000020004" pitchFamily="2" charset="0"/>
              </a:rPr>
              <a:t> </a:t>
            </a:r>
            <a:r>
              <a:rPr lang="fr-CA" sz="2000" dirty="0" err="1">
                <a:latin typeface="Pigiarniq Light" panose="02000303020000020004" pitchFamily="2" charset="0"/>
              </a:rPr>
              <a:t>ᐃᒪᒧᑦ</a:t>
            </a:r>
            <a:r>
              <a:rPr lang="fr-CA" sz="2000" dirty="0">
                <a:latin typeface="Pigiarniq Light" panose="02000303020000020004" pitchFamily="2" charset="0"/>
              </a:rPr>
              <a:t> </a:t>
            </a:r>
            <a:r>
              <a:rPr lang="fr-CA" sz="2000" dirty="0" err="1">
                <a:latin typeface="Pigiarniq Light" panose="02000303020000020004" pitchFamily="2" charset="0"/>
              </a:rPr>
              <a:t>ᓚᐃᓴᒧᑦ</a:t>
            </a:r>
            <a:r>
              <a:rPr lang="fr-CA" sz="2000" dirty="0">
                <a:latin typeface="Pigiarniq Light" panose="02000303020000020004" pitchFamily="2" charset="0"/>
              </a:rPr>
              <a:t> </a:t>
            </a:r>
            <a:r>
              <a:rPr lang="fr-CA" sz="2000" dirty="0" err="1">
                <a:latin typeface="Pigiarniq Light" panose="02000303020000020004" pitchFamily="2" charset="0"/>
              </a:rPr>
              <a:t>ᖃᐅᔨᓴᕐᓂᖅ</a:t>
            </a:r>
            <a:endParaRPr lang="fr-CA" sz="2000" dirty="0">
              <a:latin typeface="Pigiarniq Light" panose="02000303020000020004" pitchFamily="2" charset="0"/>
            </a:endParaRP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sz="2000" dirty="0" smtClean="0">
                <a:latin typeface="Pigiarniq Light" panose="02000303020000020004" pitchFamily="2" charset="0"/>
              </a:rPr>
              <a:t>ᐅᓂᒃᑳᕐᑕᐅᓂᐊᖅᑐᑦ</a:t>
            </a:r>
            <a:r>
              <a:rPr lang="en-CA" sz="2000" dirty="0" smtClean="0">
                <a:latin typeface="Pigiarniq Light" panose="02000303020000020004" pitchFamily="2" charset="0"/>
              </a:rPr>
              <a:t>:</a:t>
            </a:r>
            <a:endParaRPr lang="fr-CA" sz="2000" dirty="0" smtClean="0">
              <a:latin typeface="Pigiarniq Light" panose="02000303020000020004" pitchFamily="2" charset="0"/>
            </a:endParaRPr>
          </a:p>
          <a:p>
            <a:pPr marL="706438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romanUcPeriod"/>
            </a:pPr>
            <a:r>
              <a:rPr lang="iu-Cans-CA" sz="1600" dirty="0">
                <a:latin typeface="Pigiarniq Light" panose="02000303020000020004" pitchFamily="2" charset="0"/>
              </a:rPr>
              <a:t>ᐃᓗᐊᓂᑦ ᑯᕕᓂᖅ ᐊᒃᑕᑰᖅᑕᐅᔪᑦ ᐅᔭᖅᑲᐃᑦ ᑐᖅᑯᖅᓯᓯᒪᕝᕕᖕᒥᑦ (WRSF) ᒫᒪᑦ </a:t>
            </a:r>
            <a:r>
              <a:rPr lang="iu-Cans-CA" sz="1600" dirty="0" smtClean="0">
                <a:latin typeface="Pigiarniq Light" panose="02000303020000020004" pitchFamily="2" charset="0"/>
              </a:rPr>
              <a:t>ᑕᓯᕐᒧᑦ</a:t>
            </a:r>
            <a:endParaRPr lang="en-US" sz="1600" dirty="0">
              <a:solidFill>
                <a:srgbClr val="FF0000"/>
              </a:solidFill>
              <a:latin typeface="Pigiarniq Light" panose="02000303020000020004" pitchFamily="2" charset="0"/>
            </a:endParaRPr>
          </a:p>
          <a:p>
            <a:pPr marL="706438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romanUcPeriod"/>
            </a:pPr>
            <a:r>
              <a:rPr lang="iu-Cans-CA" sz="1600" dirty="0">
                <a:latin typeface="Pigiarniq Light" panose="02000303020000020004" pitchFamily="2" charset="0"/>
              </a:rPr>
              <a:t>ᐋᖅᑭᒋᐊᖅᑕᐅᔪᖅ ᐆᓇᖅᑎᑦᑎᔪᖅ ᖄᖓ ᐋᖅᑭᒃᓱᐃᓂᖅ ᐊᒻᒪᓗ ᐃᒪᐅᑉ ᖃᓄᐃᓐᓂᖓᓄᑦ </a:t>
            </a:r>
            <a:r>
              <a:rPr lang="iu-Cans-CA" sz="1600" dirty="0" smtClean="0">
                <a:latin typeface="Pigiarniq Light" panose="02000303020000020004" pitchFamily="2" charset="0"/>
              </a:rPr>
              <a:t>ᐊᒃᑐᖅᓯᓂᐅᔪᖕᓇᖅᑐᖅ</a:t>
            </a:r>
            <a:r>
              <a:rPr lang="en-US" sz="1600" dirty="0" smtClean="0">
                <a:solidFill>
                  <a:srgbClr val="FF0000"/>
                </a:solidFill>
                <a:latin typeface="Pigiarniq Light" panose="02000303020000020004" pitchFamily="2" charset="0"/>
              </a:rPr>
              <a:t> </a:t>
            </a:r>
            <a:endParaRPr lang="en-US" sz="1600" dirty="0">
              <a:solidFill>
                <a:srgbClr val="FF0000"/>
              </a:solidFill>
              <a:latin typeface="Pigiarniq Light" panose="02000303020000020004" pitchFamily="2" charset="0"/>
            </a:endParaRPr>
          </a:p>
          <a:p>
            <a:pPr marL="706438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romanUcPeriod"/>
            </a:pPr>
            <a:r>
              <a:rPr lang="iu-Cans-CA" sz="1600" dirty="0">
                <a:latin typeface="Pigiarniq Light" panose="02000303020000020004" pitchFamily="2" charset="0"/>
              </a:rPr>
              <a:t>WRSF ᖃᓄᐃᑦᑑᓂᖓ </a:t>
            </a:r>
            <a:r>
              <a:rPr lang="iu-Cans-CA" sz="1600" dirty="0" smtClean="0">
                <a:latin typeface="Pigiarniq Light" panose="02000303020000020004" pitchFamily="2" charset="0"/>
              </a:rPr>
              <a:t>ᓇᓗᓇᖅᑐᖅ</a:t>
            </a:r>
            <a:endParaRPr lang="en-US" sz="1600" dirty="0">
              <a:solidFill>
                <a:srgbClr val="FF0000"/>
              </a:solidFill>
              <a:latin typeface="Pigiarniq Light" panose="02000303020000020004" pitchFamily="2" charset="0"/>
            </a:endParaRPr>
          </a:p>
          <a:p>
            <a:pPr marL="706438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romanUcPeriod"/>
            </a:pPr>
            <a:r>
              <a:rPr lang="iu-Cans-CA" sz="1600" dirty="0">
                <a:latin typeface="Pigiarniq Light" panose="02000303020000020004" pitchFamily="2" charset="0"/>
              </a:rPr>
              <a:t>ᐊᒃᑕᑰᖅᑕᐅᔪᖅ ᐅᔭᖅᑲᐃᑦ ᐊᓯᐊᒍᖔᖅ </a:t>
            </a:r>
            <a:r>
              <a:rPr lang="iu-Cans-CA" sz="1600" dirty="0" smtClean="0">
                <a:latin typeface="Pigiarniq Light" panose="02000303020000020004" pitchFamily="2" charset="0"/>
              </a:rPr>
              <a:t>ᐊᑐᖅᑕᐅᔪᖕᓇᖅᑐᑦ</a:t>
            </a:r>
            <a:endParaRPr lang="en-US" sz="1600" dirty="0">
              <a:solidFill>
                <a:srgbClr val="FF0000"/>
              </a:solidFill>
              <a:latin typeface="Pigiarniq Light" panose="02000303020000020004" pitchFamily="2" charset="0"/>
            </a:endParaRPr>
          </a:p>
          <a:p>
            <a:pPr marL="706438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romanUcPeriod"/>
            </a:pPr>
            <a:r>
              <a:rPr lang="iu-Cans-CA" sz="1600" dirty="0">
                <a:latin typeface="Pigiarniq Light" panose="02000303020000020004" pitchFamily="2" charset="0"/>
              </a:rPr>
              <a:t>ᓯᕗᓂᐊᒍᑦ ᐊᐅᓚᑦᑎᓂᕐᒧᑦ ᐸᕐᓇᐅᑎᒥᒃ </a:t>
            </a:r>
            <a:r>
              <a:rPr lang="iu-Cans-CA" sz="1600" dirty="0" smtClean="0">
                <a:latin typeface="Pigiarniq Light" panose="02000303020000020004" pitchFamily="2" charset="0"/>
              </a:rPr>
              <a:t>ᓄᑖᙳᖅᑎᕆᓃᑦ</a:t>
            </a:r>
            <a:endParaRPr lang="en-US" sz="1600" dirty="0">
              <a:solidFill>
                <a:srgbClr val="FF0000"/>
              </a:solidFill>
              <a:latin typeface="Pigiarniq Light" panose="02000303020000020004" pitchFamily="2" charset="0"/>
            </a:endParaRP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u-Cans-CA" dirty="0" smtClean="0">
                <a:latin typeface="Pigiarniq Light" panose="02000303020000020004" pitchFamily="2" charset="0"/>
              </a:rPr>
              <a:t>ᐃᓱᖓ</a:t>
            </a:r>
            <a:endParaRPr lang="fr-CA" dirty="0" smtClean="0">
              <a:latin typeface="Pigiarniq Light" panose="02000303020000020004" pitchFamily="2" charset="0"/>
            </a:endParaRPr>
          </a:p>
          <a:p>
            <a:pPr marL="231775" lvl="0" indent="-231775"/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407406" y="3810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giarniq Light" panose="02000303020000020004" pitchFamily="2" charset="0"/>
                <a:cs typeface="Arial" panose="020B0604020202020204" pitchFamily="34" charset="0"/>
              </a:rPr>
              <a:t>ᐃᓗᓕᖏᑦ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igiarniq Light" panose="0200030302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1690" y="554274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CA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Roles and responsibilities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3166" y="998706"/>
            <a:ext cx="3822700" cy="4940301"/>
          </a:xfrm>
        </p:spPr>
        <p:txBody>
          <a:bodyPr>
            <a:noAutofit/>
          </a:bodyPr>
          <a:lstStyle/>
          <a:p>
            <a:pPr marL="0" lvl="0" indent="0" eaLnBrk="1" hangingPunct="1"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Crown-Indigenous Relations and Northern Affairs Canada’s (CIRNAC) responsibilities, mandate, and obligations are in alignment with the following:</a:t>
            </a:r>
          </a:p>
          <a:p>
            <a:pPr marL="512763" lvl="0" indent="-277813" eaLnBrk="1" hangingPunct="1">
              <a:defRPr/>
            </a:pPr>
            <a:r>
              <a:rPr lang="en-CA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Crown-Indigenous Relations and Northern Affairs Act</a:t>
            </a:r>
            <a:endParaRPr lang="en-CA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 eaLnBrk="1" hangingPunct="1">
              <a:defRPr/>
            </a:pPr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Nunavut Agreement</a:t>
            </a:r>
          </a:p>
          <a:p>
            <a:pPr marL="512763" lvl="0" indent="-277813" eaLnBrk="1" hangingPunct="1">
              <a:defRPr/>
            </a:pPr>
            <a:r>
              <a:rPr lang="en-CA" sz="1700" i="1" dirty="0">
                <a:latin typeface="Arial" panose="020B0604020202020204" pitchFamily="34" charset="0"/>
                <a:cs typeface="Arial" panose="020B0604020202020204" pitchFamily="34" charset="0"/>
              </a:rPr>
              <a:t>Nunavut Land Claims Agreement Act</a:t>
            </a:r>
          </a:p>
          <a:p>
            <a:pPr marL="512763" lvl="0" indent="-277813" eaLnBrk="1" hangingPunct="1">
              <a:defRPr/>
            </a:pPr>
            <a:r>
              <a:rPr lang="en-CA" sz="1700" i="1" dirty="0">
                <a:latin typeface="Arial" panose="020B0604020202020204" pitchFamily="34" charset="0"/>
                <a:cs typeface="Arial" panose="020B0604020202020204" pitchFamily="34" charset="0"/>
              </a:rPr>
              <a:t>Nunavut Waters and Nunavut Surface Rights Tribunal Act</a:t>
            </a:r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1700" i="1" dirty="0">
                <a:latin typeface="Arial" panose="020B0604020202020204" pitchFamily="34" charset="0"/>
                <a:cs typeface="Arial" panose="020B0604020202020204" pitchFamily="34" charset="0"/>
              </a:rPr>
              <a:t>Nunavut Planning and Project Assessment Act</a:t>
            </a:r>
          </a:p>
          <a:p>
            <a:pPr marL="512763" lvl="0" indent="-277813" eaLnBrk="1" hangingPunct="1">
              <a:defRPr/>
            </a:pPr>
            <a:r>
              <a:rPr lang="en-CA" sz="1700" i="1" dirty="0">
                <a:latin typeface="Arial" panose="020B0604020202020204" pitchFamily="34" charset="0"/>
                <a:cs typeface="Arial" panose="020B0604020202020204" pitchFamily="34" charset="0"/>
              </a:rPr>
              <a:t>Territorial Lands Act</a:t>
            </a:r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1700" i="1" dirty="0">
                <a:latin typeface="Arial" panose="020B0604020202020204" pitchFamily="34" charset="0"/>
                <a:cs typeface="Arial" panose="020B0604020202020204" pitchFamily="34" charset="0"/>
              </a:rPr>
              <a:t>Arctic Waters Pollution Prevention Act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998706"/>
            <a:ext cx="3974592" cy="5235575"/>
          </a:xfrm>
        </p:spPr>
        <p:txBody>
          <a:bodyPr>
            <a:noAutofit/>
          </a:bodyPr>
          <a:lstStyle/>
          <a:p>
            <a:pPr marL="0" lvl="0" indent="0" eaLnBrk="1" hangingPunct="1">
              <a:buNone/>
              <a:defRPr/>
            </a:pPr>
            <a:r>
              <a:rPr lang="fr-CA" sz="1800" dirty="0" err="1">
                <a:latin typeface="Pigiarniq Light" panose="02000303020000020004" pitchFamily="2" charset="0"/>
                <a:cs typeface="Arial" panose="020B0604020202020204" pitchFamily="34" charset="0"/>
              </a:rPr>
              <a:t>ᐃᓄᓕᕆᔨᑐᖃᒃᑯᑦ</a:t>
            </a:r>
            <a:r>
              <a:rPr lang="iu-Cans-CA" sz="1800" dirty="0">
                <a:latin typeface="Pigiarniq Light" panose="02000303020000020004" pitchFamily="2" charset="0"/>
                <a:cs typeface="Arial" panose="020B0604020202020204" pitchFamily="34" charset="0"/>
              </a:rPr>
              <a:t> ᑲᓇᑕ </a:t>
            </a:r>
            <a:r>
              <a:rPr lang="fr-CA" sz="1800" dirty="0" err="1">
                <a:latin typeface="Pigiarniq Light" panose="02000303020000020004" pitchFamily="2" charset="0"/>
                <a:cs typeface="Arial" panose="020B0604020202020204" pitchFamily="34" charset="0"/>
              </a:rPr>
              <a:t>ᐱᓕᕆᐊᔅᓴᖏᑦ</a:t>
            </a:r>
            <a:r>
              <a:rPr lang="fr-CA" sz="1800" dirty="0">
                <a:latin typeface="Pigiarniq Light" panose="02000303020000020004" pitchFamily="2" charset="0"/>
                <a:cs typeface="Arial" panose="020B0604020202020204" pitchFamily="34" charset="0"/>
              </a:rPr>
              <a:t>, </a:t>
            </a:r>
            <a:r>
              <a:rPr lang="iu-Cans-CA" sz="1800" dirty="0">
                <a:latin typeface="Pigiarniq Light" panose="02000303020000020004" pitchFamily="2" charset="0"/>
                <a:cs typeface="Arial" panose="020B0604020202020204" pitchFamily="34" charset="0"/>
              </a:rPr>
              <a:t>ᑎᓕᔭᐅᓯᒪᔪᑦ</a:t>
            </a:r>
            <a:r>
              <a:rPr lang="fr-CA" sz="1800" dirty="0">
                <a:latin typeface="Pigiarniq Light" panose="02000303020000020004" pitchFamily="2" charset="0"/>
                <a:cs typeface="Arial" panose="020B0604020202020204" pitchFamily="34" charset="0"/>
              </a:rPr>
              <a:t>, </a:t>
            </a:r>
            <a:r>
              <a:rPr lang="fr-CA" sz="1800" dirty="0" err="1">
                <a:latin typeface="Pigiarniq Light" panose="02000303020000020004" pitchFamily="2" charset="0"/>
                <a:cs typeface="Arial" panose="020B0604020202020204" pitchFamily="34" charset="0"/>
              </a:rPr>
              <a:t>ᐊᒻᒪᓗ</a:t>
            </a:r>
            <a:r>
              <a:rPr lang="fr-CA" sz="1800" dirty="0">
                <a:latin typeface="Pigiarniq Light" panose="02000303020000020004" pitchFamily="2" charset="0"/>
                <a:cs typeface="Arial" panose="020B0604020202020204" pitchFamily="34" charset="0"/>
              </a:rPr>
              <a:t> </a:t>
            </a:r>
            <a:r>
              <a:rPr lang="fr-CA" sz="1800" dirty="0" err="1">
                <a:latin typeface="Pigiarniq Light" panose="02000303020000020004" pitchFamily="2" charset="0"/>
                <a:cs typeface="Arial" panose="020B0604020202020204" pitchFamily="34" charset="0"/>
              </a:rPr>
              <a:t>ᒪᓕᒐᖅᑎᒍᑦ</a:t>
            </a:r>
            <a:r>
              <a:rPr lang="fr-CA" sz="1800" dirty="0">
                <a:latin typeface="Pigiarniq Light" panose="02000303020000020004" pitchFamily="2" charset="0"/>
                <a:cs typeface="Arial" panose="020B0604020202020204" pitchFamily="34" charset="0"/>
              </a:rPr>
              <a:t> </a:t>
            </a:r>
            <a:r>
              <a:rPr lang="iu-Cans-CA" sz="1800" dirty="0">
                <a:latin typeface="Pigiarniq Light" panose="02000303020000020004" pitchFamily="2" charset="0"/>
                <a:cs typeface="Arial" panose="020B0604020202020204" pitchFamily="34" charset="0"/>
              </a:rPr>
              <a:t>ᐊᑐᕆᐊᖃᖅᑕᖏᑦ</a:t>
            </a:r>
            <a:r>
              <a:rPr lang="fr-CA" sz="1800" dirty="0">
                <a:latin typeface="Pigiarniq Light" panose="02000303020000020004" pitchFamily="2" charset="0"/>
                <a:cs typeface="Arial" panose="020B0604020202020204" pitchFamily="34" charset="0"/>
              </a:rPr>
              <a:t> </a:t>
            </a:r>
            <a:r>
              <a:rPr lang="fr-CA" sz="1800" dirty="0" err="1">
                <a:latin typeface="Pigiarniq Light" panose="02000303020000020004" pitchFamily="2" charset="0"/>
                <a:cs typeface="Arial" panose="020B0604020202020204" pitchFamily="34" charset="0"/>
              </a:rPr>
              <a:t>ᐅᑯᓄᖓ</a:t>
            </a:r>
            <a:r>
              <a:rPr lang="iu-Cans-CA" sz="1800" dirty="0">
                <a:latin typeface="Pigiarniq Light" panose="02000303020000020004" pitchFamily="2" charset="0"/>
                <a:cs typeface="Arial" panose="020B0604020202020204" pitchFamily="34" charset="0"/>
              </a:rPr>
              <a:t> ᒪᓕᑦᑎᐊᕐᓗᑎᒃ ᐊᑖᓂ ᑎᑎᕋᖅᓯᒪᔪᓂᒃ</a:t>
            </a:r>
            <a:r>
              <a:rPr lang="fr-CA" sz="1800" dirty="0" smtClean="0">
                <a:latin typeface="Pigiarniq Light" panose="02000303020000020004" pitchFamily="2" charset="0"/>
                <a:cs typeface="Arial" panose="020B0604020202020204" pitchFamily="34" charset="0"/>
              </a:rPr>
              <a:t>:</a:t>
            </a:r>
          </a:p>
          <a:p>
            <a:pPr marL="52070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u-Cans-CA" sz="1600" i="1" dirty="0">
                <a:latin typeface="Pigiarniq Light" panose="02000303020000020004" pitchFamily="2" charset="0"/>
              </a:rPr>
              <a:t>ᑲᓇᑕᐅᑉ-ᓄᓇᖃᖅᑳᖅᑐᑦ ᐱᓕᕆᖃᑎᒌᖕᓂᖏᑦ ᐊᒻᒪᓗ ᐅᑭᐅᖅᑕᖅᑐᓕᕆᓂᕐᒧᑦ </a:t>
            </a:r>
            <a:r>
              <a:rPr lang="iu-Cans-CA" sz="1600" i="1" dirty="0" smtClean="0">
                <a:latin typeface="Pigiarniq Light" panose="02000303020000020004" pitchFamily="2" charset="0"/>
              </a:rPr>
              <a:t>ᐱᖁᔭᖅ</a:t>
            </a:r>
            <a:endParaRPr lang="en-CA" sz="1600" i="1" dirty="0">
              <a:solidFill>
                <a:srgbClr val="FF0000"/>
              </a:solidFill>
              <a:latin typeface="Pigiarniq Light" panose="02000303020000020004" pitchFamily="2" charset="0"/>
              <a:cs typeface="Arial" panose="020B0604020202020204" pitchFamily="34" charset="0"/>
            </a:endParaRPr>
          </a:p>
          <a:p>
            <a:pPr marL="52070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u-Cans-CA" sz="1600" dirty="0">
                <a:latin typeface="Pigiarniq Light" panose="02000303020000020004" pitchFamily="2" charset="0"/>
              </a:rPr>
              <a:t>ᓄᓇᕗᒻᒧᑦ </a:t>
            </a:r>
            <a:r>
              <a:rPr lang="iu-Cans-CA" sz="1600" dirty="0" smtClean="0">
                <a:latin typeface="Pigiarniq Light" panose="02000303020000020004" pitchFamily="2" charset="0"/>
              </a:rPr>
              <a:t>ᐊᖏᖃᑎᒌᒍᑎ</a:t>
            </a:r>
            <a:endParaRPr lang="en-CA" sz="1600" dirty="0">
              <a:solidFill>
                <a:srgbClr val="FF0000"/>
              </a:solidFill>
              <a:latin typeface="Pigiarniq Light" panose="02000303020000020004" pitchFamily="2" charset="0"/>
              <a:cs typeface="Arial" panose="020B0604020202020204" pitchFamily="34" charset="0"/>
            </a:endParaRPr>
          </a:p>
          <a:p>
            <a:pPr marL="52070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u-Cans-CA" sz="1600" i="1" dirty="0">
                <a:latin typeface="Pigiarniq Light" panose="02000303020000020004" pitchFamily="2" charset="0"/>
              </a:rPr>
              <a:t>ᓄᓇᕗᒻᒥ ᓄᓇᑖᕐᓂᕐᒧᑦ ᐊᖏᖃᑎᒌᒍᑎᒧᑦ </a:t>
            </a:r>
            <a:r>
              <a:rPr lang="iu-Cans-CA" sz="1600" i="1" dirty="0" smtClean="0">
                <a:latin typeface="Pigiarniq Light" panose="02000303020000020004" pitchFamily="2" charset="0"/>
              </a:rPr>
              <a:t>ᐱᖁᔭᖅ</a:t>
            </a:r>
            <a:endParaRPr lang="en-CA" sz="1600" i="1" dirty="0" smtClean="0">
              <a:latin typeface="Pigiarniq Light" panose="02000303020000020004" pitchFamily="2" charset="0"/>
            </a:endParaRPr>
          </a:p>
          <a:p>
            <a:pPr marL="52070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u-Cans-CA" sz="1600" i="1" dirty="0">
                <a:latin typeface="Pigiarniq Light" panose="02000303020000020004" pitchFamily="2" charset="0"/>
              </a:rPr>
              <a:t>ᓄᓇᕗᒻᒥ ᐃᒪᐃᑦ ᐊᒻᒪᓗ ᖄᖏᓐᓄᑦ ᐱᔪᖕᓇᐅᑎᓕᕆᓂᕐᒧᑦ ᐱᖁᔭᖅ ᑕᒪᒃᑯᓄᙵᓗ </a:t>
            </a:r>
            <a:r>
              <a:rPr lang="iu-Cans-CA" sz="1600" i="1" dirty="0" smtClean="0">
                <a:latin typeface="Pigiarniq Light" panose="02000303020000020004" pitchFamily="2" charset="0"/>
              </a:rPr>
              <a:t>ᒪᓕᒐᕋᓛᑦ</a:t>
            </a:r>
            <a:endParaRPr lang="en-CA" sz="1600" i="1" dirty="0" smtClean="0">
              <a:latin typeface="Pigiarniq Light" panose="02000303020000020004" pitchFamily="2" charset="0"/>
            </a:endParaRPr>
          </a:p>
          <a:p>
            <a:pPr marL="52070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u-Cans-CA" sz="1600" i="1" dirty="0">
                <a:latin typeface="Pigiarniq Light" panose="02000303020000020004" pitchFamily="2" charset="0"/>
              </a:rPr>
              <a:t>ᓄᓇᕗᒻᒥ ᐸᕐᓇᐃᓂᖅ ᐊᒻᒪᓗ ᐱᓕᕆᐊᕐᒥᒃ ᖃᐅᔨᓴᐃᓂᕐᒧᑦ </a:t>
            </a:r>
            <a:r>
              <a:rPr lang="iu-Cans-CA" sz="1600" i="1" dirty="0" smtClean="0">
                <a:latin typeface="Pigiarniq Light" panose="02000303020000020004" pitchFamily="2" charset="0"/>
              </a:rPr>
              <a:t>ᐱᖁᔭᖅ</a:t>
            </a:r>
            <a:endParaRPr lang="en-CA" sz="1600" i="1" dirty="0" smtClean="0">
              <a:latin typeface="Pigiarniq Light" panose="02000303020000020004" pitchFamily="2" charset="0"/>
            </a:endParaRPr>
          </a:p>
          <a:p>
            <a:pPr marL="52070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u-Cans-CA" sz="1600" i="1" dirty="0">
                <a:latin typeface="Pigiarniq Light" panose="02000303020000020004" pitchFamily="2" charset="0"/>
              </a:rPr>
              <a:t>ᐅᑭᐅᖅᑕᖅᑐᒥᑦ ᓄᓇᐃᑦ ᒥᒃᓵᓄᑦ ᐱᖁᔭᖅ ᑕᒪᒃᑯᓄᙵᓗ </a:t>
            </a:r>
            <a:r>
              <a:rPr lang="iu-Cans-CA" sz="1600" i="1" dirty="0" smtClean="0">
                <a:latin typeface="Pigiarniq Light" panose="02000303020000020004" pitchFamily="2" charset="0"/>
              </a:rPr>
              <a:t>ᒪᓕᒐᕋᓛᑦ</a:t>
            </a:r>
            <a:endParaRPr lang="en-CA" sz="1600" i="1" dirty="0" smtClean="0">
              <a:latin typeface="Pigiarniq Light" panose="02000303020000020004" pitchFamily="2" charset="0"/>
            </a:endParaRPr>
          </a:p>
          <a:p>
            <a:pPr marL="52070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u-Cans-CA" sz="1600" i="1" dirty="0">
                <a:latin typeface="Pigiarniq Light" panose="02000303020000020004" pitchFamily="2" charset="0"/>
              </a:rPr>
              <a:t>ᐅᑭᐅᖅᑕᖅᑐᒥᑦ ᐃᒪᐃᑦ ᐱᐅᖏᑦᑐᖃᓕᖅᑎᑦᑕᐃᓕᓂᕐᒧᑦ ᐱᖁᔭᖅ</a:t>
            </a:r>
            <a:endParaRPr lang="fr-CA" sz="1600" i="1" dirty="0" smtClean="0">
              <a:latin typeface="Pigiarniq Light" panose="02000303020000020004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fr-CA" sz="2000" dirty="0">
              <a:latin typeface="Pigiarniq Light" panose="02000303020000020004" pitchFamily="2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fr-CA" sz="2000" dirty="0">
              <a:latin typeface="Pigiarniq Light" panose="02000303020000020004" pitchFamily="2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08" y="989181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648200" y="989181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8266" y="480509"/>
            <a:ext cx="48057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giarniq Light" panose="02000303020000020004" pitchFamily="2" charset="0"/>
                <a:cs typeface="Arial" panose="020B0604020202020204" pitchFamily="34" charset="0"/>
              </a:rPr>
              <a:t>ᐃᖅᑲᓇᐃᔮᖅ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giarniq Light" panose="02000303020000020004" pitchFamily="2" charset="0"/>
                <a:cs typeface="Arial" panose="020B0604020202020204" pitchFamily="34" charset="0"/>
              </a:rPr>
              <a:t>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giarniq Light" panose="02000303020000020004" pitchFamily="2" charset="0"/>
                <a:cs typeface="Arial" panose="020B0604020202020204" pitchFamily="34" charset="0"/>
              </a:rPr>
              <a:t>ᐊᒻᒪᓗ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giarniq Light" panose="02000303020000020004" pitchFamily="2" charset="0"/>
                <a:cs typeface="Arial" panose="020B0604020202020204" pitchFamily="34" charset="0"/>
              </a:rPr>
              <a:t>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giarniq Light" panose="02000303020000020004" pitchFamily="2" charset="0"/>
                <a:cs typeface="Arial" panose="020B0604020202020204" pitchFamily="34" charset="0"/>
              </a:rPr>
              <a:t>ᐱᓕᕆᐊᔅᓴᐃᑦ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igiarniq Light" panose="020003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0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4038600" cy="609600"/>
          </a:xfrm>
        </p:spPr>
        <p:txBody>
          <a:bodyPr>
            <a:noAutofit/>
          </a:bodyPr>
          <a:lstStyle/>
          <a:p>
            <a:pPr algn="l"/>
            <a:r>
              <a:rPr lang="en-CA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Contributions to </a:t>
            </a:r>
            <a:r>
              <a:rPr lang="en-CA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review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724401"/>
          </a:xfrm>
        </p:spPr>
        <p:txBody>
          <a:bodyPr>
            <a:normAutofit/>
          </a:bodyPr>
          <a:lstStyle/>
          <a:p>
            <a:pPr marL="0" lvl="0" indent="0" eaLnBrk="1" hangingPunct="1">
              <a:spcAft>
                <a:spcPts val="1800"/>
              </a:spcAft>
              <a:buNone/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CIRNAC made the following submissions to the Nunavut Water </a:t>
            </a:r>
            <a:r>
              <a:rPr lang="en-C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Board: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en-US" altLang="en-US" sz="1700" dirty="0" smtClean="0"/>
              <a:t>Information Requests: July 18, 2019</a:t>
            </a:r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en-US" altLang="en-US" sz="1700" dirty="0" smtClean="0"/>
              <a:t>Response to Information Requests: August 9, </a:t>
            </a:r>
            <a:r>
              <a:rPr lang="en-US" altLang="en-US" sz="1700" dirty="0"/>
              <a:t>2019</a:t>
            </a:r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en-US" altLang="en-US" sz="1700" dirty="0"/>
              <a:t>Technical Review </a:t>
            </a:r>
            <a:r>
              <a:rPr lang="en-US" altLang="en-US" sz="1700" dirty="0" smtClean="0"/>
              <a:t>Comments: September 16, 2019</a:t>
            </a:r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en-US" altLang="en-US" sz="1700" dirty="0" smtClean="0"/>
              <a:t>Meeting between AEM and CIRNAC: September 24-25, 2019</a:t>
            </a:r>
            <a:endParaRPr lang="en-US" altLang="en-US" sz="17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9146" y="76822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572000" y="152400"/>
            <a:ext cx="427621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457200"/>
            <a:ext cx="4276216" cy="1695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r>
              <a:rPr kumimoji="0" lang="iu-Cans-C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giarniq Light" panose="02000303020000020004" pitchFamily="2" charset="0"/>
                <a:cs typeface="Arial" panose="020B0604020202020204" pitchFamily="34" charset="0"/>
              </a:rPr>
              <a:t>ᐃᑲᔪᕈᑎᑦᓴᐃᑦ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giarniq Light" panose="02000303020000020004" pitchFamily="2" charset="0"/>
                <a:cs typeface="Arial" panose="020B0604020202020204" pitchFamily="34" charset="0"/>
              </a:rPr>
              <a:t> </a:t>
            </a:r>
            <a:r>
              <a:rPr kumimoji="0" lang="iu-Cans-C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giarniq Light" panose="02000303020000020004" pitchFamily="2" charset="0"/>
                <a:cs typeface="Arial" panose="020B0604020202020204" pitchFamily="34" charset="0"/>
              </a:rPr>
              <a:t>ᑕᑕᑎᕆᐊᓕᓐᓂᒃ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giarniq Light" panose="02000303020000020004" pitchFamily="2" charset="0"/>
                <a:cs typeface="Arial" panose="020B0604020202020204" pitchFamily="34" charset="0"/>
              </a:rPr>
              <a:t> </a:t>
            </a:r>
            <a:r>
              <a:rPr kumimoji="0" lang="iu-Cans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giarniq Light" panose="02000303020000020004" pitchFamily="2" charset="0"/>
                <a:cs typeface="Arial" panose="020B0604020202020204" pitchFamily="34" charset="0"/>
              </a:rPr>
              <a:t>ᕿᒥᕐᕈᓂᕐᒧᑦ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igiarniq Light" panose="02000303020000020004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igiarniq Light" panose="02000303020000020004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igiarniq Light" panose="02000303020000020004" pitchFamily="2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1F7A1A8-1E23-9446-8100-C03AD61AC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2845" y="1524000"/>
            <a:ext cx="4276216" cy="4940300"/>
          </a:xfrm>
        </p:spPr>
        <p:txBody>
          <a:bodyPr>
            <a:normAutofit/>
          </a:bodyPr>
          <a:lstStyle/>
          <a:p>
            <a:pPr marL="0" lvl="0" indent="0" eaLnBrk="1" hangingPunct="1">
              <a:spcAft>
                <a:spcPts val="1800"/>
              </a:spcAft>
              <a:buNone/>
              <a:defRPr/>
            </a:pPr>
            <a:r>
              <a:rPr lang="iu-Cans-CA" sz="2000" dirty="0">
                <a:latin typeface="Pigiarniq Light" panose="02000303020000020004" pitchFamily="2" charset="0"/>
              </a:rPr>
              <a:t>CIRNAC-ᑯᑦ ᐅᑯᓂᙵᑦ ᑐᓂᓯᓚᐅᖅᑐᑦ ᓄᓇᕗᒻᒥ ᐃᒪᓕᕆᔨᒃᑯᓐᓄᑦ</a:t>
            </a:r>
            <a:r>
              <a:rPr lang="iu-Cans-CA" sz="2000" dirty="0" smtClean="0">
                <a:latin typeface="Pigiarniq Light" panose="02000303020000020004" pitchFamily="2" charset="0"/>
              </a:rPr>
              <a:t>:</a:t>
            </a:r>
            <a:endParaRPr lang="en-CA" altLang="en-US" sz="2000" dirty="0">
              <a:latin typeface="Pigiarniq Light" panose="02000303020000020004" pitchFamily="2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u-Cans-CA" sz="1800" dirty="0">
                <a:latin typeface="Pigiarniq Light" panose="02000303020000020004" pitchFamily="2" charset="0"/>
              </a:rPr>
              <a:t>ᑐᑭᓯᐅᒪᔾᔪᑎᓂᒃ ᑐᒃᓯᕋᐅᑕᐅᔪᑦ</a:t>
            </a:r>
            <a:r>
              <a:rPr lang="iu-Cans-CA" sz="1800" dirty="0" smtClean="0">
                <a:latin typeface="Pigiarniq Light" panose="02000303020000020004" pitchFamily="2" charset="0"/>
              </a:rPr>
              <a:t>:</a:t>
            </a:r>
            <a:r>
              <a:rPr lang="en-CA" sz="1800" dirty="0" smtClean="0">
                <a:latin typeface="Pigiarniq Light" panose="02000303020000020004" pitchFamily="2" charset="0"/>
              </a:rPr>
              <a:t> </a:t>
            </a:r>
            <a:r>
              <a:rPr lang="iu-Cans-CA" sz="1800" dirty="0" smtClean="0">
                <a:latin typeface="Pigiarniq Light" panose="02000303020000020004" pitchFamily="2" charset="0"/>
              </a:rPr>
              <a:t>ᔪᓚᐃ</a:t>
            </a:r>
            <a:r>
              <a:rPr lang="en-CA" sz="1800" dirty="0" smtClean="0">
                <a:latin typeface="Pigiarniq Light" panose="02000303020000020004" pitchFamily="2" charset="0"/>
              </a:rPr>
              <a:t> </a:t>
            </a:r>
            <a:r>
              <a:rPr lang="en-US" altLang="en-US" sz="1700" dirty="0" smtClean="0">
                <a:latin typeface="Pigiarniq Light" panose="02000303020000020004" pitchFamily="2" charset="0"/>
              </a:rPr>
              <a:t>18</a:t>
            </a:r>
            <a:r>
              <a:rPr lang="en-US" altLang="en-US" sz="1700" dirty="0">
                <a:latin typeface="Pigiarniq Light" panose="02000303020000020004" pitchFamily="2" charset="0"/>
              </a:rPr>
              <a:t>, 2019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u-Cans-CA" sz="1800" dirty="0">
                <a:latin typeface="Pigiarniq Light" panose="02000303020000020004" pitchFamily="2" charset="0"/>
              </a:rPr>
              <a:t>ᑭᐅᔾᔪᑏᑦ ᑐᑭᓯᐅᒪᔾᔪᑎᓂᒃ ᑐᒃᓯᕋᐅᑕᐅᔪᓄᑦ</a:t>
            </a:r>
            <a:r>
              <a:rPr lang="iu-Cans-CA" sz="1800" dirty="0" smtClean="0">
                <a:latin typeface="Pigiarniq Light" panose="02000303020000020004" pitchFamily="2" charset="0"/>
              </a:rPr>
              <a:t>:</a:t>
            </a:r>
            <a:r>
              <a:rPr lang="en-CA" sz="1800" dirty="0" smtClean="0">
                <a:latin typeface="Pigiarniq Light" panose="02000303020000020004" pitchFamily="2" charset="0"/>
              </a:rPr>
              <a:t> </a:t>
            </a:r>
            <a:r>
              <a:rPr lang="iu-Cans-CA" altLang="en-US" sz="1700" dirty="0">
                <a:latin typeface="Pigiarniq Light" panose="02000303020000020004" pitchFamily="2" charset="0"/>
              </a:rPr>
              <a:t>ᐋᒍᔅᑎ</a:t>
            </a:r>
            <a:r>
              <a:rPr lang="en-US" altLang="en-US" sz="1700" dirty="0" smtClean="0">
                <a:latin typeface="Pigiarniq Light" panose="02000303020000020004" pitchFamily="2" charset="0"/>
              </a:rPr>
              <a:t> </a:t>
            </a:r>
            <a:r>
              <a:rPr lang="en-US" altLang="en-US" sz="1700" dirty="0">
                <a:latin typeface="Pigiarniq Light" panose="02000303020000020004" pitchFamily="2" charset="0"/>
              </a:rPr>
              <a:t>9, 2019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u-Cans-CA" sz="1800" dirty="0">
                <a:latin typeface="Pigiarniq Light" panose="02000303020000020004" pitchFamily="2" charset="0"/>
              </a:rPr>
              <a:t>ᐱᓕᕆᐊᕐᒥᒃ ᕿᒥᕐᕈᓂᕐᒧᑦ </a:t>
            </a:r>
            <a:r>
              <a:rPr lang="iu-Cans-CA" sz="1800" dirty="0" smtClean="0">
                <a:latin typeface="Pigiarniq Light" panose="02000303020000020004" pitchFamily="2" charset="0"/>
              </a:rPr>
              <a:t>ᐅᖃᐅᓯᐅᔪᑦ:</a:t>
            </a:r>
            <a:r>
              <a:rPr lang="en-CA" sz="1800" dirty="0">
                <a:latin typeface="Pigiarniq Light" panose="02000303020000020004" pitchFamily="2" charset="0"/>
              </a:rPr>
              <a:t> </a:t>
            </a:r>
            <a:r>
              <a:rPr lang="iu-Cans-CA" altLang="en-US" sz="1700" dirty="0" smtClean="0">
                <a:latin typeface="Pigiarniq Light" panose="02000303020000020004" pitchFamily="2" charset="0"/>
              </a:rPr>
              <a:t>ᓯᑎᐱᕆ</a:t>
            </a:r>
            <a:r>
              <a:rPr lang="en-US" altLang="en-US" sz="1700" dirty="0" smtClean="0">
                <a:latin typeface="Pigiarniq Light" panose="02000303020000020004" pitchFamily="2" charset="0"/>
              </a:rPr>
              <a:t> </a:t>
            </a:r>
            <a:r>
              <a:rPr lang="en-US" altLang="en-US" sz="1700" dirty="0">
                <a:latin typeface="Pigiarniq Light" panose="02000303020000020004" pitchFamily="2" charset="0"/>
              </a:rPr>
              <a:t>16, 2019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u-Cans-CA" sz="1800" dirty="0">
                <a:latin typeface="Pigiarniq Light" panose="02000303020000020004" pitchFamily="2" charset="0"/>
              </a:rPr>
              <a:t>ᑲᑎᒪᓂᖏᑦ ᐊᒡᓃᑯᒃᑯᑦ ᐊᒻᒪᓗ </a:t>
            </a:r>
            <a:r>
              <a:rPr lang="iu-Cans-CA" sz="1800" dirty="0" smtClean="0">
                <a:latin typeface="Pigiarniq Light" panose="02000303020000020004" pitchFamily="2" charset="0"/>
              </a:rPr>
              <a:t>CIRNAC-ᑯᑦ:</a:t>
            </a:r>
            <a:r>
              <a:rPr lang="en-CA" sz="1800" dirty="0">
                <a:latin typeface="Pigiarniq Light" panose="02000303020000020004" pitchFamily="2" charset="0"/>
              </a:rPr>
              <a:t> </a:t>
            </a:r>
            <a:r>
              <a:rPr lang="iu-Cans-CA" altLang="en-US" sz="1700" dirty="0" smtClean="0">
                <a:latin typeface="Pigiarniq Light" panose="02000303020000020004" pitchFamily="2" charset="0"/>
              </a:rPr>
              <a:t>ᓯᑎᐱᕆ</a:t>
            </a:r>
            <a:r>
              <a:rPr lang="en-US" altLang="en-US" sz="1700" dirty="0" smtClean="0">
                <a:latin typeface="Pigiarniq Light" panose="02000303020000020004" pitchFamily="2" charset="0"/>
              </a:rPr>
              <a:t> </a:t>
            </a:r>
            <a:r>
              <a:rPr lang="en-US" altLang="en-US" sz="1700" dirty="0">
                <a:latin typeface="Pigiarniq Light" panose="02000303020000020004" pitchFamily="2" charset="0"/>
              </a:rPr>
              <a:t>24-25, 2019</a:t>
            </a:r>
          </a:p>
          <a:p>
            <a:pPr marL="0" lvl="0" indent="0" eaLnBrk="1" hangingPunct="1">
              <a:spcAft>
                <a:spcPts val="1800"/>
              </a:spcAft>
              <a:buNone/>
              <a:defRPr/>
            </a:pPr>
            <a:endParaRPr lang="en-US" altLang="en-US" sz="1700" dirty="0">
              <a:latin typeface="Pigiarniq Light" panose="020003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2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7848600" cy="5334000"/>
          </a:xfrm>
        </p:spPr>
        <p:txBody>
          <a:bodyPr anchor="ctr"/>
          <a:lstStyle/>
          <a:p>
            <a:pPr algn="ctr"/>
            <a:r>
              <a:rPr lang="en-US" dirty="0"/>
              <a:t>Technical Review </a:t>
            </a:r>
            <a:r>
              <a:rPr lang="en-US" dirty="0" smtClean="0"/>
              <a:t>Topics</a:t>
            </a:r>
            <a:r>
              <a:rPr lang="en-US" dirty="0"/>
              <a:t/>
            </a:r>
            <a:br>
              <a:rPr lang="en-US" dirty="0"/>
            </a:br>
            <a:r>
              <a:rPr lang="iu-Cans-CA" dirty="0">
                <a:latin typeface="Pigiarniq Light" panose="02000303020000020004" pitchFamily="2" charset="0"/>
              </a:rPr>
              <a:t>ᐱᓕᕆᐊᕐᒥᒃ ᕿᒥᕐᕈᓂᕐᒧᑦ ᐱᔾᔪᑕᐅᔪᑦ</a:t>
            </a:r>
            <a:endParaRPr lang="en-US" dirty="0">
              <a:solidFill>
                <a:srgbClr val="FF0000"/>
              </a:solidFill>
              <a:latin typeface="Pigiarniq Light" panose="0200030302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92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I. Interflow seepage from WRSF into Mammoth Lake</a:t>
            </a:r>
            <a:r>
              <a:rPr lang="en-US" dirty="0"/>
              <a:t/>
            </a:r>
            <a:br>
              <a:rPr lang="en-US" dirty="0"/>
            </a:br>
            <a:r>
              <a:rPr lang="iu-Cans-CA" dirty="0">
                <a:latin typeface="Pigiarniq Light" panose="02000303020000020004" pitchFamily="2" charset="0"/>
              </a:rPr>
              <a:t>ᐃᓗᐊᓂᑦ ᑯᕕᓂᖅ WRSF ᒫᒪᑦ ᑕᓯᕐᒧᑦ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2876"/>
            <a:ext cx="3733800" cy="49418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700" u="sng" dirty="0" smtClean="0"/>
              <a:t>Concern</a:t>
            </a:r>
          </a:p>
          <a:p>
            <a:pPr marL="0" indent="0">
              <a:buNone/>
            </a:pPr>
            <a:r>
              <a:rPr lang="en-US" sz="1700" dirty="0" smtClean="0"/>
              <a:t>AEM </a:t>
            </a:r>
            <a:r>
              <a:rPr lang="en-US" sz="1700" dirty="0"/>
              <a:t>predicts </a:t>
            </a:r>
            <a:r>
              <a:rPr lang="en-US" sz="1700" dirty="0" smtClean="0"/>
              <a:t>an increase </a:t>
            </a:r>
            <a:r>
              <a:rPr lang="en-US" sz="1700" dirty="0"/>
              <a:t>of arsenic concentrations in Mammoth </a:t>
            </a:r>
            <a:r>
              <a:rPr lang="en-US" sz="1700" dirty="0" smtClean="0"/>
              <a:t>Lake 80 </a:t>
            </a:r>
            <a:r>
              <a:rPr lang="en-US" sz="1700" dirty="0"/>
              <a:t>years following </a:t>
            </a:r>
            <a:r>
              <a:rPr lang="en-US" sz="1700" dirty="0" smtClean="0"/>
              <a:t>the development of the WRSFs.</a:t>
            </a:r>
          </a:p>
          <a:p>
            <a:pPr marL="0" indent="0">
              <a:buNone/>
            </a:pPr>
            <a:r>
              <a:rPr lang="en-US" sz="1700" u="sng" dirty="0" smtClean="0"/>
              <a:t>Recommendation</a:t>
            </a:r>
          </a:p>
          <a:p>
            <a:r>
              <a:rPr lang="en-US" sz="1700" dirty="0" smtClean="0"/>
              <a:t>Reduce uncertainty.</a:t>
            </a:r>
          </a:p>
          <a:p>
            <a:r>
              <a:rPr lang="en-US" sz="1700" dirty="0" smtClean="0"/>
              <a:t>Provide adaptive management options.</a:t>
            </a:r>
          </a:p>
          <a:p>
            <a:r>
              <a:rPr lang="en-US" sz="1700" dirty="0" smtClean="0"/>
              <a:t>Closure/post-closure monitoring requirements.</a:t>
            </a:r>
          </a:p>
          <a:p>
            <a:pPr marL="0" indent="0">
              <a:buNone/>
            </a:pPr>
            <a:r>
              <a:rPr lang="en-US" sz="1700" u="sng" dirty="0" smtClean="0"/>
              <a:t>Status</a:t>
            </a:r>
            <a:endParaRPr lang="en-US" sz="1700" u="sng" dirty="0"/>
          </a:p>
          <a:p>
            <a:r>
              <a:rPr lang="en-US" sz="1700" dirty="0" smtClean="0"/>
              <a:t>AEM to validate and update their model prediction through monitoring data.</a:t>
            </a:r>
          </a:p>
          <a:p>
            <a:r>
              <a:rPr lang="en-US" sz="1700" dirty="0" smtClean="0"/>
              <a:t>AEM to implement adaptive management based on thresholds.</a:t>
            </a:r>
          </a:p>
          <a:p>
            <a:r>
              <a:rPr lang="en-US" sz="1700" dirty="0" smtClean="0"/>
              <a:t>AEM to conduct long-term post-closure monitoring if model indicates exceedance of water quality criteria. </a:t>
            </a:r>
            <a:endParaRPr lang="en-US" sz="1700" dirty="0"/>
          </a:p>
          <a:p>
            <a:endParaRPr lang="en-US" dirty="0" smtClean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97216" y="6301273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fld id="{E00B6E52-F07A-44C8-B7AE-D6EEC3D50429}" type="slidenum">
              <a:rPr kumimoji="0" lang="en-CA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>
                  <a:tab pos="5715000" algn="l"/>
                </a:tabLst>
                <a:defRPr/>
              </a:pPr>
              <a:t>6</a:t>
            </a:fld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562475" y="1412876"/>
            <a:ext cx="373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5000" algn="l"/>
              </a:tabLst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20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8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r>
              <a:rPr kumimoji="0" lang="iu-Cans-CA" sz="1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igiarniq Light" panose="02000303020000020004" pitchFamily="2" charset="0"/>
              </a:rPr>
              <a:t>ᐃᓱᒫᓘᑎ</a:t>
            </a:r>
            <a:endParaRPr kumimoji="0" lang="en-US" sz="18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marL="0" lvl="0" indent="0">
              <a:buNone/>
              <a:defRPr/>
            </a:pPr>
            <a:r>
              <a:rPr lang="iu-Cans-CA" sz="1800" dirty="0">
                <a:latin typeface="Pigiarniq Light" panose="02000303020000020004" pitchFamily="2" charset="0"/>
              </a:rPr>
              <a:t>ᐊᒡᓃᑯᒃᑯᑦ ᓂᕆᐅᒃᑐᑦ ᐊᖏᒡᓕᒋᐊᕐᓂᐊᕐᓂᖓᓄᑦ ᐋᓯᓂᒃ ᑲᑎᓯᒪᔪᑦ ᒫᒪᑦ ᑕᓯᕐᒧᑦ 80 ᐅᑭᐅᑦ ᑭᖑᓂᐊᒍᑦ WRSF-ᓕᐅᖅᑳᖅᑎᓪᓗᒋᑦ</a:t>
            </a:r>
            <a:r>
              <a:rPr lang="iu-Cans-CA" sz="1800" dirty="0" smtClean="0">
                <a:latin typeface="Pigiarniq Light" panose="02000303020000020004" pitchFamily="2" charset="0"/>
              </a:rPr>
              <a:t>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r>
              <a:rPr kumimoji="0" lang="iu-Cans-CA" sz="1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igiarniq Light" panose="02000303020000020004" pitchFamily="2" charset="0"/>
              </a:rPr>
              <a:t>ᐃᒪᓐᓈᖅᑑᑎ</a:t>
            </a:r>
            <a:endParaRPr kumimoji="0" lang="en-US" sz="18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iu-Cans-CA" sz="1800" dirty="0">
                <a:latin typeface="Pigiarniq Light" panose="02000303020000020004" pitchFamily="2" charset="0"/>
              </a:rPr>
              <a:t>ᓇᓗᓇᕈᖕᓃᒃᑲᓐᓂᕐᓗᒍ</a:t>
            </a:r>
            <a:r>
              <a:rPr lang="iu-Cans-CA" sz="1800" dirty="0" smtClean="0">
                <a:latin typeface="Pigiarniq Light" panose="02000303020000020004" pitchFamily="2" charset="0"/>
              </a:rPr>
              <a:t>.</a:t>
            </a: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iu-Cans-CA" sz="1800" dirty="0">
                <a:latin typeface="Pigiarniq Light" panose="02000303020000020004" pitchFamily="2" charset="0"/>
              </a:rPr>
              <a:t>ᐊᑐᕐᓂᐊᖅᑐᒥᒃ ᐊᐅᓚᑦᑎᓂᕐᒧᑦ ᐊᑐᖅᑕᐅᔪᖕᓇᖅᑐᖃᕐᓗᓂ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igiarniq Light" panose="02000303020000020004" pitchFamily="2" charset="0"/>
              </a:rPr>
              <a:t>.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iu-Cans-CA" sz="1800" dirty="0">
                <a:latin typeface="Pigiarniq Light" panose="02000303020000020004" pitchFamily="2" charset="0"/>
              </a:rPr>
              <a:t>ᐅᒃᑯᐊᕐᓂᖅ/ᐅᒃᑯᐊᖅᓯᒪᓕᖅᑎᓪᓗᒍ ᖃᐅᔨᓴᐃᓂᕐᒧᑦ ᐱᔭᕆᐊᖃᖅᑐᑦ</a:t>
            </a:r>
            <a:r>
              <a:rPr lang="iu-Cans-CA" sz="1800" dirty="0" smtClean="0">
                <a:latin typeface="Pigiarniq Light" panose="02000303020000020004" pitchFamily="2" charset="0"/>
              </a:rPr>
              <a:t>.</a:t>
            </a: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r>
              <a:rPr kumimoji="0" lang="iu-Cans-CA" sz="1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igiarniq Light" panose="02000303020000020004" pitchFamily="2" charset="0"/>
              </a:rPr>
              <a:t>ᖃᓄᐃᖓᓂᖓ</a:t>
            </a:r>
            <a:endParaRPr kumimoji="0" lang="en-US" sz="18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iu-Cans-CA" sz="1800" dirty="0">
                <a:latin typeface="Pigiarniq Light" panose="02000303020000020004" pitchFamily="2" charset="0"/>
              </a:rPr>
              <a:t>ᐊᒡᓃᑯᒃᑯᑦ ᓇᓗᓇᐃᕐᓂᐊᖅᑐᑦ ᐅᑉᓗᒥᒨᓕᖅᑐᕐᓗᒋᓪᓗ ᐋᖅᑭᐅᒪᔭᖓᓐᓄᑦ ᓇᓚᐅᑦᑖᖅᑕᐅᔪᑦ ᖃᐅᔨᒋᐊᖃᑦᑕᓂᕐᒧᑦ ᓈᓴᐅᑎᒃᑯᑦ/ᑎᑎᖅᑲᐅᑎᒃᑯᑦ</a:t>
            </a:r>
            <a:r>
              <a:rPr lang="iu-Cans-CA" sz="1800" dirty="0" smtClean="0">
                <a:latin typeface="Pigiarniq Light" panose="02000303020000020004" pitchFamily="2" charset="0"/>
              </a:rPr>
              <a:t>.</a:t>
            </a: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iu-Cans-CA" sz="1600" dirty="0">
                <a:latin typeface="Pigiarniq Light" panose="02000303020000020004" pitchFamily="2" charset="0"/>
              </a:rPr>
              <a:t>ᐊᒡᓃᑯᒃᑯᑦ ᐊᑐᓕᖅᑎᑦᑎᓂᐊᖅᑐᑦ ᐊᑐᖅᑕᐅᓂᐊᖅᑐᒥᒃ ᐊᐅᓚᑦᑎᓂᕐᒧᑦ ᐊᑐᕐᓗᒋᑦ ᑎᑭᐅᑎᓂᐅᖃᑦᑕᖅᑐᑦ</a:t>
            </a:r>
            <a:r>
              <a:rPr lang="iu-Cans-CA" sz="1600" dirty="0" smtClean="0">
                <a:latin typeface="Pigiarniq Light" panose="02000303020000020004" pitchFamily="2" charset="0"/>
              </a:rPr>
              <a:t>.</a:t>
            </a: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iu-Cans-CA" sz="1600" dirty="0">
                <a:latin typeface="Pigiarniq Light" panose="02000303020000020004" pitchFamily="2" charset="0"/>
              </a:rPr>
              <a:t>ᐊᒡᓃᑯᒃᑯᑦ ᐊᑯᓂᐅᔪᒥᒃ ᐅᒃᑯᐊᖅᓯᒪᓕᖅᑎᓪᓗᒍ ᖃᐅᔨᓴᐃᖃᑦᑕᕐᓂᐊᖅᑐᑦ ᐋᖅᑭᐅᒪᔪᖅ ᓇᓗᓇᐃᖅᓯᒃᐸᑦ ᐅᖓᑕᐅᑦᑎᖕᒪᑦ ᐃᒪᐅᑉ ᖃᓄᐃᓐᓂᖓᓂᑦ ᐊᑐᖅᑕᐅᔪᒃᓴᕐᒥᑦ.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7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II. </a:t>
            </a:r>
            <a:r>
              <a:rPr lang="en-US" dirty="0" smtClean="0"/>
              <a:t>Climate change impacts to WSRF thermal </a:t>
            </a:r>
            <a:r>
              <a:rPr lang="en-US" dirty="0"/>
              <a:t>cover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u-Cans-CA" sz="1800" dirty="0">
                <a:latin typeface="Pigiarniq Light" panose="02000303020000020004" pitchFamily="2" charset="0"/>
              </a:rPr>
              <a:t>ᓯᓚᐅᑉ ᐊᓯᔾᔨᖅᐸᓪᓕᐊᓂᖓᓄᑦ ᐊᒃᑐᖅᓯᓃᑦ WRSF ᐆᓇᖅᑎᑦᑎᔪᖅ ᖄᖓᓂᑦ</a:t>
            </a:r>
            <a:endParaRPr lang="en-US" sz="1800" dirty="0">
              <a:solidFill>
                <a:srgbClr val="FF0000"/>
              </a:solidFill>
              <a:latin typeface="Pigiarniq Light" panose="02000303020000020004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3733800" cy="4591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u="sng" dirty="0" smtClean="0"/>
              <a:t>Concern</a:t>
            </a:r>
            <a:endParaRPr lang="en-US" sz="1800" u="sng" dirty="0"/>
          </a:p>
          <a:p>
            <a:pPr marL="0" indent="0">
              <a:buNone/>
            </a:pPr>
            <a:r>
              <a:rPr lang="en-US" sz="1800" dirty="0" smtClean="0"/>
              <a:t>WRSF thermal cover may not be thick enough due to climate change thereby impacting surface water.</a:t>
            </a:r>
            <a:endParaRPr lang="en-US" sz="1800" dirty="0"/>
          </a:p>
          <a:p>
            <a:pPr marL="0" indent="0">
              <a:buNone/>
            </a:pPr>
            <a:r>
              <a:rPr lang="en-US" sz="1800" u="sng" dirty="0" smtClean="0"/>
              <a:t>Recommendation</a:t>
            </a:r>
            <a:endParaRPr lang="en-US" sz="1800" u="sng" dirty="0"/>
          </a:p>
          <a:p>
            <a:r>
              <a:rPr lang="en-US" sz="1800" dirty="0" smtClean="0"/>
              <a:t>Specify quantity of clean rock available at end of project to increase thermal cover thickness.</a:t>
            </a:r>
            <a:endParaRPr lang="en-US" sz="1800" dirty="0"/>
          </a:p>
          <a:p>
            <a:r>
              <a:rPr lang="en-US" sz="1800" dirty="0" smtClean="0"/>
              <a:t>Water quality modeling.</a:t>
            </a:r>
          </a:p>
          <a:p>
            <a:pPr marL="0" indent="0">
              <a:buNone/>
            </a:pPr>
            <a:r>
              <a:rPr lang="en-US" sz="1800" u="sng" dirty="0" smtClean="0"/>
              <a:t>Status</a:t>
            </a:r>
            <a:endParaRPr lang="en-US" sz="1800" u="sng" dirty="0"/>
          </a:p>
          <a:p>
            <a:r>
              <a:rPr lang="en-US" sz="1800" dirty="0" smtClean="0"/>
              <a:t>AEM committed to conduct thermal modeling of the active layer of WRSF Cover System under climate change scenario RCP 8.5. </a:t>
            </a:r>
            <a:endParaRPr lang="en-US" sz="180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fld id="{E00B6E52-F07A-44C8-B7AE-D6EEC3D50429}" type="slidenum">
              <a:rPr kumimoji="0" lang="en-CA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>
                  <a:tab pos="5715000" algn="l"/>
                </a:tabLst>
                <a:defRPr/>
              </a:pPr>
              <a:t>7</a:t>
            </a:fld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600575" y="1535113"/>
            <a:ext cx="3733800" cy="459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5000" algn="l"/>
              </a:tabLst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20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8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r>
              <a:rPr kumimoji="0" lang="iu-Cans-CA" sz="16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igiarniq Light" panose="02000303020000020004" pitchFamily="2" charset="0"/>
              </a:rPr>
              <a:t>ᐃᓱᒫᓘᑎ</a:t>
            </a:r>
            <a:endParaRPr kumimoji="0" lang="en-US" sz="16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marL="0" lvl="0" indent="0">
              <a:buNone/>
              <a:defRPr/>
            </a:pPr>
            <a:r>
              <a:rPr lang="iu-Cans-CA" sz="1600" dirty="0">
                <a:latin typeface="Pigiarniq Light" panose="02000303020000020004" pitchFamily="2" charset="0"/>
              </a:rPr>
              <a:t>WRSF ᐆᓇᖅᑎᑦᑎᔪᖅ ᖄᖓ ᐃᑉᔪᙱᓗᐊᕈᖕᓇᖅᑐᖅ ᓯᓚᐅᑉ ᐊᓯᔾᔨᖅᐸᓪᓕᐊᓂᖓᓄᑦ ᑕᐃᒪᓐᓇᒧᑦ ᐊᒃᑐᖅᓯᑉᓗᓂ ᐃᒪᐅᑉ ᖄᖓᓂᑦ</a:t>
            </a:r>
            <a:r>
              <a:rPr lang="iu-Cans-CA" sz="1600" dirty="0" smtClean="0">
                <a:latin typeface="Pigiarniq Light" panose="02000303020000020004" pitchFamily="2" charset="0"/>
              </a:rPr>
              <a:t>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r>
              <a:rPr kumimoji="0" lang="iu-Cans-CA" sz="16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igiarniq Light" panose="02000303020000020004" pitchFamily="2" charset="0"/>
              </a:rPr>
              <a:t>ᐃᒪᓐᓈᖅᑑᑎ</a:t>
            </a:r>
            <a:endParaRPr kumimoji="0" lang="en-US" sz="16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iu-Cans-CA" sz="1600" dirty="0">
                <a:latin typeface="Pigiarniq Light" panose="02000303020000020004" pitchFamily="2" charset="0"/>
              </a:rPr>
              <a:t>ᓇᓗᓇᐃᕐᓗᒍ ᖃᑉᓯᐅᓂᖏᑦ ᓴᓗᒪᔪᑦ ᐅᔭᖅᑲᐃᑦ ᒪᓂᒪᔪᑦ ᐃᓱᓕᑎᓪᓗᒍ ᐱᓪᕆᐊᖅ ᐆᓇᖅᑎᑦᑎᔫᑉ ᖄᖓ ᓯᓕᒃᓯᒋᐊᕐᓂᐊᕐᓗᒍ</a:t>
            </a:r>
            <a:r>
              <a:rPr lang="iu-Cans-CA" sz="1600" dirty="0" smtClean="0">
                <a:latin typeface="Pigiarniq Light" panose="02000303020000020004" pitchFamily="2" charset="0"/>
              </a:rPr>
              <a:t>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iu-Cans-CA" sz="1600" dirty="0">
                <a:latin typeface="Pigiarniq Light" panose="02000303020000020004" pitchFamily="2" charset="0"/>
              </a:rPr>
              <a:t>ᐃᒪᐅᑉ ᖃᓄᐃᓐᓂᖓᓄᑦ ᐋᖅᑭᐅᒪᔪᓕᕆᓂᖅ</a:t>
            </a:r>
            <a:r>
              <a:rPr lang="iu-Cans-CA" sz="1600" dirty="0" smtClean="0">
                <a:latin typeface="Pigiarniq Light" panose="02000303020000020004" pitchFamily="2" charset="0"/>
              </a:rPr>
              <a:t>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r>
              <a:rPr kumimoji="0" lang="iu-Cans-CA" sz="16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igiarniq Light" panose="02000303020000020004" pitchFamily="2" charset="0"/>
              </a:rPr>
              <a:t>ᖃᓄᐃᖓᓂᖓ</a:t>
            </a:r>
            <a:endParaRPr kumimoji="0" lang="en-US" sz="16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iu-Cans-CA" sz="1600" dirty="0">
                <a:latin typeface="Pigiarniq Light" panose="02000303020000020004" pitchFamily="2" charset="0"/>
              </a:rPr>
              <a:t>ᐊᒡᓃᑯᒃᑯᑦ ᐱᓕᕆᐊᖃᕐᓂᐊᖅᑐᑦ ᐆᓇᖅᑎᑦᑎᔪᒥᒃ ᐋᖅᑭᐅᒪᔪᒥᒃ ᐊᑐᖅᑕᐅᔪᒥᑦ WRSF ᖄᖓᓄᑦ ᐋᖅᑭᐅᒪᔪᒥᒃ ᓯᓚᐅᑉ ᐊᓯᔾᔨᖅᐸᓪᓕᐊᓂᖓᓄᑦ ᐱᔪᒥᒃ RCP 8.5.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III</a:t>
            </a:r>
            <a:r>
              <a:rPr lang="en-US" dirty="0"/>
              <a:t>. </a:t>
            </a:r>
            <a:r>
              <a:rPr lang="en-US" dirty="0" smtClean="0"/>
              <a:t>Uncertainty surrounding WSRF design</a:t>
            </a:r>
            <a:r>
              <a:rPr lang="en-US" dirty="0"/>
              <a:t/>
            </a:r>
            <a:br>
              <a:rPr lang="en-US" dirty="0"/>
            </a:br>
            <a:r>
              <a:rPr lang="iu-Cans-CA" sz="2000" dirty="0">
                <a:latin typeface="Pigiarniq Light" panose="02000303020000020004" pitchFamily="2" charset="0"/>
              </a:rPr>
              <a:t>ᓇᓗᓇᕐᓂᖓ WRSF ᖃᓄᐃᑦᑑᓂᖓᓄᑦ</a:t>
            </a:r>
            <a:endParaRPr lang="en-US" sz="2000" dirty="0">
              <a:solidFill>
                <a:srgbClr val="FF0000"/>
              </a:solidFill>
              <a:latin typeface="Pigiarniq Light" panose="02000303020000020004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3733800" cy="4591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 smtClean="0"/>
              <a:t>Concern</a:t>
            </a:r>
            <a:endParaRPr lang="en-US" sz="1800" u="sng" dirty="0"/>
          </a:p>
          <a:p>
            <a:pPr marL="0" indent="0">
              <a:buNone/>
            </a:pPr>
            <a:r>
              <a:rPr lang="en-US" sz="1800" dirty="0" smtClean="0"/>
              <a:t>Multiple </a:t>
            </a:r>
            <a:r>
              <a:rPr lang="en-US" sz="1800" dirty="0"/>
              <a:t>uncertainties </a:t>
            </a:r>
            <a:r>
              <a:rPr lang="en-US" sz="1800" dirty="0" smtClean="0"/>
              <a:t>with the </a:t>
            </a:r>
            <a:r>
              <a:rPr lang="en-US" sz="1800" dirty="0"/>
              <a:t>potential to affect the long-term performance of the </a:t>
            </a:r>
            <a:r>
              <a:rPr lang="en-US" sz="1800" dirty="0" smtClean="0"/>
              <a:t>WRSF.</a:t>
            </a:r>
          </a:p>
          <a:p>
            <a:pPr marL="0" indent="0">
              <a:buNone/>
            </a:pPr>
            <a:r>
              <a:rPr lang="en-US" sz="1800" u="sng" dirty="0" smtClean="0"/>
              <a:t>Recommendation</a:t>
            </a:r>
            <a:endParaRPr lang="en-US" sz="1800" u="sng" dirty="0"/>
          </a:p>
          <a:p>
            <a:r>
              <a:rPr lang="en-US" sz="1800" dirty="0" smtClean="0"/>
              <a:t>Explain </a:t>
            </a:r>
            <a:r>
              <a:rPr lang="en-US" sz="1800" dirty="0"/>
              <a:t>the work and/or research that </a:t>
            </a:r>
            <a:r>
              <a:rPr lang="en-US" sz="1800" dirty="0" smtClean="0"/>
              <a:t>will be done </a:t>
            </a:r>
            <a:r>
              <a:rPr lang="en-US" sz="1800" dirty="0"/>
              <a:t>to minimize the </a:t>
            </a:r>
            <a:r>
              <a:rPr lang="en-US" sz="1800" dirty="0" smtClean="0"/>
              <a:t>uncertainty.</a:t>
            </a:r>
          </a:p>
          <a:p>
            <a:pPr marL="0" indent="0">
              <a:buNone/>
            </a:pPr>
            <a:r>
              <a:rPr lang="en-US" sz="1800" u="sng" dirty="0" smtClean="0"/>
              <a:t>Status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AEM has committed to increased monitoring and adaptive management of the WSRF based on thresholds.</a:t>
            </a:r>
            <a:endParaRPr lang="en-US" sz="180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fld id="{E00B6E52-F07A-44C8-B7AE-D6EEC3D50429}" type="slidenum">
              <a:rPr kumimoji="0" lang="en-CA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>
                  <a:tab pos="5715000" algn="l"/>
                </a:tabLst>
                <a:defRPr/>
              </a:pPr>
              <a:t>8</a:t>
            </a:fld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572000" y="1596232"/>
            <a:ext cx="3733800" cy="459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5000" algn="l"/>
              </a:tabLst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20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8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r>
              <a:rPr kumimoji="0" lang="iu-Cans-CA" sz="1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igiarniq Light" panose="02000303020000020004" pitchFamily="2" charset="0"/>
              </a:rPr>
              <a:t>ᐃᓱᒫᓘᑎ</a:t>
            </a:r>
            <a:endParaRPr kumimoji="0" lang="en-US" sz="18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marL="0" lvl="0" indent="0">
              <a:buNone/>
              <a:defRPr/>
            </a:pPr>
            <a:r>
              <a:rPr lang="iu-Cans-CA" sz="1800" dirty="0">
                <a:latin typeface="Pigiarniq Light" panose="02000303020000020004" pitchFamily="2" charset="0"/>
              </a:rPr>
              <a:t>ᖃᑉᓯᐅᓂᖏᑦ ᓇᓗᓇᖅᑐᑦ ᖃᓄᐃᖓᓕᖅᑎᑦᑎᔪᖕᓇᖅᖢᓂ ᐊᑯᓂᐅᔪᒥᑦ ᖃᓄᐃᓕᐅᕐᓂᖓᑕ WRSF</a:t>
            </a:r>
            <a:r>
              <a:rPr lang="iu-Cans-CA" sz="1800" dirty="0" smtClean="0">
                <a:latin typeface="Pigiarniq Light" panose="02000303020000020004" pitchFamily="2" charset="0"/>
              </a:rPr>
              <a:t>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r>
              <a:rPr kumimoji="0" lang="iu-Cans-CA" sz="1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igiarniq Light" panose="02000303020000020004" pitchFamily="2" charset="0"/>
              </a:rPr>
              <a:t>ᐃᒪᓐᓈᖅᑑᑎ</a:t>
            </a:r>
            <a:endParaRPr kumimoji="0" lang="en-US" sz="18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iu-Cans-CA" sz="1800" dirty="0">
                <a:latin typeface="Pigiarniq Light" panose="02000303020000020004" pitchFamily="2" charset="0"/>
              </a:rPr>
              <a:t>ᐅᖃᐅᓯᕆᓗᒋᑦ ᐱᓕᕆᐊᖅ ᐊᒻᒪᓗ/ᐅᕝᕙᓘᓐᓂᑦ ᖃᐃᔨᓴᐃᓂᖃᕐᓗᓂ </a:t>
            </a:r>
            <a:r>
              <a:rPr lang="iu-Cans-CA" sz="1800" dirty="0" smtClean="0">
                <a:latin typeface="Pigiarniq Light" panose="02000303020000020004" pitchFamily="2" charset="0"/>
              </a:rPr>
              <a:t>ᓇᓗᓇᕐᓂᖃᕈᖕᓃᖅᑎᓐᓂᐊᕐᓗᒍ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r>
              <a:rPr kumimoji="0" lang="iu-Cans-CA" sz="1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igiarniq Light" panose="02000303020000020004" pitchFamily="2" charset="0"/>
              </a:rPr>
              <a:t>ᖃᓄᐃᖓᓂᖓ</a:t>
            </a:r>
            <a:endParaRPr kumimoji="0" lang="en-US" sz="18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IV</a:t>
            </a:r>
            <a:r>
              <a:rPr lang="en-US" dirty="0"/>
              <a:t>. </a:t>
            </a:r>
            <a:r>
              <a:rPr lang="en-US" dirty="0" smtClean="0"/>
              <a:t>Waste rock disposal alternatives</a:t>
            </a:r>
            <a:r>
              <a:rPr lang="en-US" dirty="0"/>
              <a:t/>
            </a:r>
            <a:br>
              <a:rPr lang="en-US" dirty="0"/>
            </a:br>
            <a:r>
              <a:rPr lang="iu-Cans-CA" dirty="0">
                <a:latin typeface="Pigiarniq Light" panose="02000303020000020004" pitchFamily="2" charset="0"/>
              </a:rPr>
              <a:t>ᐊᒃᑕᑰᖅᑕᐅᔪᑦ ᐅᔭᖅᑲᐃᑦ ᐊᓯᐊᒍᑦ ᐊᑐᖅᑕᐅᔪᖕᓇᖅᑐᑦ</a:t>
            </a:r>
            <a:endParaRPr lang="en-US" dirty="0">
              <a:solidFill>
                <a:srgbClr val="FF0000"/>
              </a:solidFill>
              <a:latin typeface="Pigiarniq Light" panose="02000303020000020004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3733800" cy="4591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u="sng" dirty="0" smtClean="0"/>
              <a:t>Concern</a:t>
            </a:r>
            <a:endParaRPr lang="en-US" sz="1800" u="sng" dirty="0"/>
          </a:p>
          <a:p>
            <a:pPr marL="0" indent="0">
              <a:buNone/>
            </a:pPr>
            <a:r>
              <a:rPr lang="en-US" sz="1800" dirty="0" smtClean="0"/>
              <a:t>Information to assess waste </a:t>
            </a:r>
            <a:r>
              <a:rPr lang="en-US" sz="1800" dirty="0"/>
              <a:t>rock disposal into the IVR </a:t>
            </a:r>
            <a:r>
              <a:rPr lang="en-US" sz="1800" dirty="0" smtClean="0"/>
              <a:t>Pit is not provided in Whale Tail Expansion application.</a:t>
            </a:r>
          </a:p>
          <a:p>
            <a:pPr marL="0" indent="0">
              <a:buNone/>
            </a:pPr>
            <a:r>
              <a:rPr lang="en-US" sz="1800" u="sng" dirty="0" smtClean="0"/>
              <a:t>Recommendation</a:t>
            </a:r>
          </a:p>
          <a:p>
            <a:r>
              <a:rPr lang="en-US" sz="1800" dirty="0" smtClean="0"/>
              <a:t>Waste </a:t>
            </a:r>
            <a:r>
              <a:rPr lang="en-US" sz="1800" dirty="0"/>
              <a:t>rock disposal </a:t>
            </a:r>
            <a:r>
              <a:rPr lang="en-US" sz="1800" dirty="0" smtClean="0"/>
              <a:t>alternatives are provided with the application in order to assess a project in its entirety.</a:t>
            </a:r>
          </a:p>
          <a:p>
            <a:pPr marL="0" indent="0">
              <a:buNone/>
            </a:pPr>
            <a:r>
              <a:rPr lang="en-US" sz="1800" u="sng" dirty="0" smtClean="0"/>
              <a:t>Status</a:t>
            </a:r>
          </a:p>
          <a:p>
            <a:r>
              <a:rPr lang="en-US" sz="1800" dirty="0" smtClean="0"/>
              <a:t>AEM has confirmed that the WRD alternative is not part of this application for Whale Tail Expansion. </a:t>
            </a:r>
            <a:endParaRPr lang="en-US" sz="180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fld id="{E00B6E52-F07A-44C8-B7AE-D6EEC3D50429}" type="slidenum">
              <a:rPr kumimoji="0" lang="en-CA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>
                  <a:tab pos="5715000" algn="l"/>
                </a:tabLst>
                <a:defRPr/>
              </a:pPr>
              <a:t>9</a:t>
            </a:fld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495800" y="1525588"/>
            <a:ext cx="3733800" cy="459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5000" algn="l"/>
              </a:tabLst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20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8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r>
              <a:rPr kumimoji="0" lang="iu-Cans-CA" sz="1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igiarniq Light" panose="02000303020000020004" pitchFamily="2" charset="0"/>
              </a:rPr>
              <a:t>ᐃᓱᒫᓘᑎ</a:t>
            </a:r>
            <a:endParaRPr kumimoji="0" lang="en-US" sz="18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marL="0" lvl="0" indent="0">
              <a:buNone/>
              <a:defRPr/>
            </a:pPr>
            <a:r>
              <a:rPr lang="iu-Cans-CA" sz="1800" dirty="0">
                <a:latin typeface="Pigiarniq Light" panose="02000303020000020004" pitchFamily="2" charset="0"/>
              </a:rPr>
              <a:t>ᑐᑭᓯᐅᒪᔾᔪᑏᑦ ᖃᐅᔨᓴᕐᓂᐊᕐᓗᒋᑦ ᐊᒃᑕᑰᖅᑕᐅᔪᑦ ᐅᔭᖅᑲᐃᑦ IVR ᓄᓇᒥᑦ ᐃᓗᑦᑐᖅᓯᒪᔪᒧᑦ ᐱᑕᖃᙱᑦᑐᖅ ᐊᒪᕈᕐᒥᑦ ᐊᖏᒡᓕᒋᐊᖅᓯᓂᕐᒧᑦ ᑐᒃᓯᕋᐅᑕᐅᔪᒥᑦ</a:t>
            </a:r>
            <a:r>
              <a:rPr lang="iu-Cans-CA" sz="1800" dirty="0" smtClean="0">
                <a:latin typeface="Pigiarniq Light" panose="02000303020000020004" pitchFamily="2" charset="0"/>
              </a:rPr>
              <a:t>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r>
              <a:rPr kumimoji="0" lang="iu-Cans-CA" sz="1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igiarniq Light" panose="02000303020000020004" pitchFamily="2" charset="0"/>
              </a:rPr>
              <a:t>ᐃᒪᓐᓈᖅᑑᑎ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igiarniq Light" panose="02000303020000020004" pitchFamily="2" charset="0"/>
              </a:rPr>
              <a:t>s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iu-Cans-CA" sz="1800" dirty="0">
                <a:latin typeface="Pigiarniq Light" panose="02000303020000020004" pitchFamily="2" charset="0"/>
              </a:rPr>
              <a:t>ᐊᒃᑕᑰᖅᑕᐅᔪᑦ ᐅᔭᖅᑲᐃᑦ ᐊᓯᐊᒍᑦ ᐊᑐᖅᑕᐅᔪᖕᓇᖅᑐᑦ ᑕᐃᒪᐅᖃᑕᐅᔪᑦ ᑐᒃᓯᕋᐅᑕᐅᔪᒥᑦ ᖃᐅᔨᓴᓗᒃᑖᕐᓂᐊᕐᓗᒍ ᐱᓕᕆᐊᖅ</a:t>
            </a:r>
            <a:r>
              <a:rPr lang="iu-Cans-CA" sz="1800" dirty="0" smtClean="0">
                <a:latin typeface="Pigiarniq Light" panose="02000303020000020004" pitchFamily="2" charset="0"/>
              </a:rPr>
              <a:t>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r>
              <a:rPr kumimoji="0" lang="iu-Cans-CA" sz="1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igiarniq Light" panose="02000303020000020004" pitchFamily="2" charset="0"/>
              </a:rPr>
              <a:t>ᖃᓄᐃᖓᓂᖓ</a:t>
            </a:r>
            <a:endParaRPr kumimoji="0" lang="en-US" sz="18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u-Cans-CA" sz="1800" dirty="0">
                <a:latin typeface="Pigiarniq Light" panose="02000303020000020004" pitchFamily="2" charset="0"/>
              </a:rPr>
              <a:t>ᐊᒡᓃᑯᒃᑯᑦ ᓇᓗᓇᐃᖅᑐᑦ WRD-ᒧᑦ ᐊᑐᖅᑕᐅᖔᕈᖕᓇᖅᑐᑦ ᐃᓚᒋᔭᐅᖏᒻᒪᑦ ᑐᒃᓯᕋᐅᑎᒥᑦ ᐊᒪᕈᕐᒥᒃ ᐊᖏᒡᓕᒋᐊᖅᓯᔪᒪᓂᕐᒧᑦ.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1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948</Words>
  <Application>Microsoft Office PowerPoint</Application>
  <PresentationFormat>On-screen Show (4:3)</PresentationFormat>
  <Paragraphs>159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Pigiarniq Light</vt:lpstr>
      <vt:lpstr>Verdana</vt:lpstr>
      <vt:lpstr>Office Theme</vt:lpstr>
      <vt:lpstr>Standard_white</vt:lpstr>
      <vt:lpstr>PowerPoint Presentation</vt:lpstr>
      <vt:lpstr>Outline</vt:lpstr>
      <vt:lpstr>Roles and responsibilities</vt:lpstr>
      <vt:lpstr>Contributions to application review</vt:lpstr>
      <vt:lpstr>Technical Review Topics ᐱᓕᕆᐊᕐᒥᒃ ᕿᒥᕐᕈᓂᕐᒧᑦ ᐱᔾᔪᑕᐅᔪᑦ</vt:lpstr>
      <vt:lpstr>I. Interflow seepage from WRSF into Mammoth Lake ᐃᓗᐊᓂᑦ ᑯᕕᓂᖅ WRSF ᒫᒪᑦ ᑕᓯᕐᒧᑦ </vt:lpstr>
      <vt:lpstr>II. Climate change impacts to WSRF thermal cover  ᓯᓚᐅᑉ ᐊᓯᔾᔨᖅᐸᓪᓕᐊᓂᖓᓄᑦ ᐊᒃᑐᖅᓯᓃᑦ WRSF ᐆᓇᖅᑎᑦᑎᔪᖅ ᖄᖓᓂᑦ</vt:lpstr>
      <vt:lpstr>III. Uncertainty surrounding WSRF design ᓇᓗᓇᕐᓂᖓ WRSF ᖃᓄᐃᑦᑑᓂᖓᓄᑦ</vt:lpstr>
      <vt:lpstr>IV. Waste rock disposal alternatives ᐊᒃᑕᑰᖅᑕᐅᔪᑦ ᐅᔭᖅᑲᐃᑦ ᐊᓯᐊᒍᑦ ᐊᑐᖅᑕᐅᔪᖕᓇᖅᑐᑦ</vt:lpstr>
      <vt:lpstr>V. Prior management plan revisions ᓯᕗᓂᐊᒍᑦ ᐊᐅᓚᑦᑎᓂᖅ ᐸᕐᓇᐅᑎᒥᒃ ᓄᑖᙳᖅᑎᕆᓂᐅᑉ</vt:lpstr>
      <vt:lpstr>Conclusion ᐃᓱᖓ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Seeley</dc:creator>
  <cp:lastModifiedBy>Richard Dwyer.</cp:lastModifiedBy>
  <cp:revision>8</cp:revision>
  <dcterms:created xsi:type="dcterms:W3CDTF">2006-08-16T00:00:00Z</dcterms:created>
  <dcterms:modified xsi:type="dcterms:W3CDTF">2019-10-18T21:07:19Z</dcterms:modified>
</cp:coreProperties>
</file>