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4"/>
  </p:sldMasterIdLst>
  <p:sldIdLst>
    <p:sldId id="276" r:id="rId5"/>
    <p:sldId id="355" r:id="rId6"/>
    <p:sldId id="278" r:id="rId7"/>
    <p:sldId id="280" r:id="rId8"/>
    <p:sldId id="370" r:id="rId9"/>
    <p:sldId id="357" r:id="rId10"/>
    <p:sldId id="358" r:id="rId11"/>
    <p:sldId id="359" r:id="rId12"/>
    <p:sldId id="356" r:id="rId13"/>
    <p:sldId id="361" r:id="rId14"/>
    <p:sldId id="371" r:id="rId15"/>
    <p:sldId id="364" r:id="rId16"/>
    <p:sldId id="374" r:id="rId17"/>
    <p:sldId id="365" r:id="rId18"/>
    <p:sldId id="375" r:id="rId19"/>
    <p:sldId id="379" r:id="rId20"/>
    <p:sldId id="380" r:id="rId21"/>
    <p:sldId id="323" r:id="rId22"/>
    <p:sldId id="287" r:id="rId23"/>
    <p:sldId id="360" r:id="rId24"/>
    <p:sldId id="362" r:id="rId25"/>
    <p:sldId id="378" r:id="rId26"/>
    <p:sldId id="373" r:id="rId27"/>
    <p:sldId id="369" r:id="rId28"/>
    <p:sldId id="368" r:id="rId29"/>
    <p:sldId id="366" r:id="rId30"/>
    <p:sldId id="372" r:id="rId31"/>
    <p:sldId id="367" r:id="rId32"/>
    <p:sldId id="377" r:id="rId33"/>
    <p:sldId id="376" r:id="rId34"/>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69E523-3F22-4E5B-AB0D-2FAF2A20F4ED}" v="58" dt="2019-10-15T20:01:56.682"/>
    <p1510:client id="{905B1319-40A4-4F8C-BD36-F50AA21ED246}" v="1" dt="2019-10-16T16:17:00.0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1" autoAdjust="0"/>
  </p:normalViewPr>
  <p:slideViewPr>
    <p:cSldViewPr>
      <p:cViewPr varScale="1">
        <p:scale>
          <a:sx n="109" d="100"/>
          <a:sy n="109" d="100"/>
        </p:scale>
        <p:origin x="1812"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905B1319-40A4-4F8C-BD36-F50AA21ED246}"/>
    <pc:docChg chg="custSel modSld">
      <pc:chgData name="Richard Nesbitt" userId="44893b61-f974-41af-84f3-719ae9a39a27" providerId="ADAL" clId="{905B1319-40A4-4F8C-BD36-F50AA21ED246}" dt="2019-10-16T16:17:00.074" v="3" actId="207"/>
      <pc:docMkLst>
        <pc:docMk/>
      </pc:docMkLst>
      <pc:sldChg chg="modSp">
        <pc:chgData name="Richard Nesbitt" userId="44893b61-f974-41af-84f3-719ae9a39a27" providerId="ADAL" clId="{905B1319-40A4-4F8C-BD36-F50AA21ED246}" dt="2019-10-16T16:17:00.074" v="3" actId="207"/>
        <pc:sldMkLst>
          <pc:docMk/>
          <pc:sldMk cId="1049300515" sldId="379"/>
        </pc:sldMkLst>
        <pc:spChg chg="mod">
          <ac:chgData name="Richard Nesbitt" userId="44893b61-f974-41af-84f3-719ae9a39a27" providerId="ADAL" clId="{905B1319-40A4-4F8C-BD36-F50AA21ED246}" dt="2019-10-16T16:17:00.074" v="3" actId="207"/>
          <ac:spMkLst>
            <pc:docMk/>
            <pc:sldMk cId="1049300515" sldId="379"/>
            <ac:spMk id="3" creationId="{032FFB61-2615-4222-BC82-C68862315347}"/>
          </ac:spMkLst>
        </pc:spChg>
        <pc:spChg chg="mod">
          <ac:chgData name="Richard Nesbitt" userId="44893b61-f974-41af-84f3-719ae9a39a27" providerId="ADAL" clId="{905B1319-40A4-4F8C-BD36-F50AA21ED246}" dt="2019-10-16T16:16:55.382" v="1" actId="27636"/>
          <ac:spMkLst>
            <pc:docMk/>
            <pc:sldMk cId="1049300515" sldId="379"/>
            <ac:spMk id="4" creationId="{8E4F07C9-8B9A-493A-AE89-DABDDE8242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pic>
        <p:nvPicPr>
          <p:cNvPr id="9" name="Picture 8" descr="NTI Logo 4Colour copy">
            <a:extLst>
              <a:ext uri="{FF2B5EF4-FFF2-40B4-BE49-F238E27FC236}">
                <a16:creationId xmlns:a16="http://schemas.microsoft.com/office/drawing/2014/main" id="{00D4A542-5CB7-4319-8779-E043BDD5B2E9}"/>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26520" y="102158"/>
            <a:ext cx="786557"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2019-10-22</a:t>
            </a:fld>
            <a:endParaRPr lang="en-CA" dirty="0"/>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2019-10-22</a:t>
            </a:fld>
            <a:endParaRPr lang="en-CA" dirty="0"/>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pPr algn="ctr"/>
            <a:r>
              <a:rPr lang="en-CA" sz="2800" dirty="0">
                <a:latin typeface="Pigiarniq Light" panose="02000303020000020004" pitchFamily="2" charset="0"/>
              </a:rPr>
              <a:t>WHALE TAIL EXPANSION PROJECT</a:t>
            </a:r>
            <a:br>
              <a:rPr lang="en-CA" sz="2800" dirty="0">
                <a:latin typeface="Pigiarniq Light" panose="02000303020000020004" pitchFamily="2" charset="0"/>
              </a:rPr>
            </a:br>
            <a:r>
              <a:rPr lang="en-CA" sz="2800" dirty="0">
                <a:latin typeface="Pigiarniq Light" panose="02000303020000020004" pitchFamily="2" charset="0"/>
              </a:rPr>
              <a:t>WATER LICENCE AMENDMENT </a:t>
            </a:r>
            <a:r>
              <a:rPr lang="en-CA" sz="2800" dirty="0" smtClean="0">
                <a:latin typeface="Pigiarniq Light" panose="02000303020000020004" pitchFamily="2" charset="0"/>
              </a:rPr>
              <a:t>APPLICATION</a:t>
            </a:r>
            <a:br>
              <a:rPr lang="en-CA" sz="2800" dirty="0" smtClean="0">
                <a:latin typeface="Pigiarniq Light" panose="02000303020000020004" pitchFamily="2" charset="0"/>
              </a:rPr>
            </a:br>
            <a:r>
              <a:rPr lang="en-CA" sz="2400" dirty="0" err="1" smtClean="0">
                <a:latin typeface="Pigiarniq Light" panose="02000303020000020004" pitchFamily="2" charset="0"/>
              </a:rPr>
              <a:t>ᐱᖁᖓᓂᐅᑉ</a:t>
            </a:r>
            <a:r>
              <a:rPr lang="en-CA" sz="2400" dirty="0" smtClean="0">
                <a:latin typeface="Pigiarniq Light" panose="02000303020000020004" pitchFamily="2" charset="0"/>
              </a:rPr>
              <a:t> </a:t>
            </a:r>
            <a:r>
              <a:rPr lang="en-CA" sz="2400" dirty="0" err="1" smtClean="0">
                <a:latin typeface="Pigiarniq Light" panose="02000303020000020004" pitchFamily="2" charset="0"/>
              </a:rPr>
              <a:t>ᐃᓱᐊᓂ</a:t>
            </a:r>
            <a:r>
              <a:rPr lang="en-CA" sz="2400" dirty="0" smtClean="0">
                <a:latin typeface="Pigiarniq Light" panose="02000303020000020004" pitchFamily="2" charset="0"/>
              </a:rPr>
              <a:t> </a:t>
            </a:r>
            <a:r>
              <a:rPr lang="en-CA" sz="2400" dirty="0" err="1" smtClean="0">
                <a:latin typeface="Pigiarniq Light" panose="02000303020000020004" pitchFamily="2" charset="0"/>
              </a:rPr>
              <a:t>ᐃᓚᒋᐊᖅᓯᔪᒪᓂᕐᒧᑦ</a:t>
            </a:r>
            <a:r>
              <a:rPr lang="en-CA" sz="2400" dirty="0" smtClean="0">
                <a:latin typeface="Pigiarniq Light" panose="02000303020000020004" pitchFamily="2" charset="0"/>
              </a:rPr>
              <a:t> </a:t>
            </a:r>
            <a:r>
              <a:rPr lang="en-CA" sz="2400" dirty="0" err="1" smtClean="0">
                <a:latin typeface="Pigiarniq Light" panose="02000303020000020004" pitchFamily="2" charset="0"/>
              </a:rPr>
              <a:t>ᐱᓕᕆᐊᖑᔪᖅ</a:t>
            </a:r>
            <a:r>
              <a:rPr lang="en-CA" sz="2400" dirty="0" smtClean="0">
                <a:latin typeface="Pigiarniq Light" panose="02000303020000020004" pitchFamily="2" charset="0"/>
              </a:rPr>
              <a:t/>
            </a:r>
            <a:br>
              <a:rPr lang="en-CA" sz="2400" dirty="0" smtClean="0">
                <a:latin typeface="Pigiarniq Light" panose="02000303020000020004" pitchFamily="2" charset="0"/>
              </a:rPr>
            </a:br>
            <a:r>
              <a:rPr lang="en-CA" sz="2400" dirty="0" err="1" smtClean="0">
                <a:latin typeface="Pigiarniq Light" panose="02000303020000020004" pitchFamily="2" charset="0"/>
              </a:rPr>
              <a:t>ᐃᒪᕐᒧᑦ</a:t>
            </a:r>
            <a:r>
              <a:rPr lang="en-CA" sz="2400" dirty="0" smtClean="0">
                <a:latin typeface="Pigiarniq Light" panose="02000303020000020004" pitchFamily="2" charset="0"/>
              </a:rPr>
              <a:t> </a:t>
            </a:r>
            <a:r>
              <a:rPr lang="en-CA" sz="2400" dirty="0" err="1" smtClean="0">
                <a:latin typeface="Pigiarniq Light" panose="02000303020000020004" pitchFamily="2" charset="0"/>
              </a:rPr>
              <a:t>ᓚᐃᓴᓐᓯᒥᒃ</a:t>
            </a:r>
            <a:r>
              <a:rPr lang="en-CA" sz="2400" dirty="0" smtClean="0">
                <a:latin typeface="Pigiarniq Light" panose="02000303020000020004" pitchFamily="2" charset="0"/>
              </a:rPr>
              <a:t> </a:t>
            </a:r>
            <a:r>
              <a:rPr lang="en-CA" sz="2400" dirty="0" err="1" smtClean="0">
                <a:latin typeface="Pigiarniq Light" panose="02000303020000020004" pitchFamily="2" charset="0"/>
              </a:rPr>
              <a:t>ᐋᖅᑭᒋᐊᖅᓯᔪᒪᓂᕐᒧᑦ</a:t>
            </a:r>
            <a:r>
              <a:rPr lang="en-CA" sz="2400" dirty="0" smtClean="0">
                <a:latin typeface="Pigiarniq Light" panose="02000303020000020004" pitchFamily="2" charset="0"/>
              </a:rPr>
              <a:t> </a:t>
            </a:r>
            <a:r>
              <a:rPr lang="en-CA" sz="2400" dirty="0" err="1" smtClean="0">
                <a:latin typeface="Pigiarniq Light" panose="02000303020000020004" pitchFamily="2" charset="0"/>
              </a:rPr>
              <a:t>ᑐᒃᓯᕋᐅᑎ</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smtClean="0">
                <a:latin typeface="Pigiarniq Light" panose="02000303020000020004" pitchFamily="2" charset="0"/>
              </a:rPr>
              <a:t/>
            </a:r>
            <a:br>
              <a:rPr lang="en-CA" sz="2800" dirty="0" smtClean="0">
                <a:latin typeface="Pigiarniq Light" panose="02000303020000020004" pitchFamily="2" charset="0"/>
              </a:rPr>
            </a:br>
            <a:endParaRPr lang="en-CA" sz="2800" dirty="0">
              <a:latin typeface="Pigiarniq Light" panose="02000303020000020004" pitchFamily="2" charset="0"/>
            </a:endParaRPr>
          </a:p>
        </p:txBody>
      </p:sp>
      <p:sp>
        <p:nvSpPr>
          <p:cNvPr id="2" name="Content Placeholder 1"/>
          <p:cNvSpPr>
            <a:spLocks noGrp="1"/>
          </p:cNvSpPr>
          <p:nvPr>
            <p:ph type="subTitle" idx="1"/>
          </p:nvPr>
        </p:nvSpPr>
        <p:spPr/>
        <p:txBody>
          <a:bodyPr>
            <a:normAutofit/>
          </a:bodyPr>
          <a:lstStyle/>
          <a:p>
            <a:pPr marL="109728" indent="0">
              <a:buNone/>
            </a:pPr>
            <a:endParaRPr lang="en-CA" dirty="0"/>
          </a:p>
          <a:p>
            <a:endParaRPr lang="en-CA" dirty="0"/>
          </a:p>
          <a:p>
            <a:endParaRPr lang="en-CA" dirty="0"/>
          </a:p>
        </p:txBody>
      </p:sp>
      <p:sp>
        <p:nvSpPr>
          <p:cNvPr id="4" name="Rectangle 3"/>
          <p:cNvSpPr/>
          <p:nvPr/>
        </p:nvSpPr>
        <p:spPr>
          <a:xfrm>
            <a:off x="2060848" y="4115653"/>
            <a:ext cx="5022304" cy="2031325"/>
          </a:xfrm>
          <a:prstGeom prst="rect">
            <a:avLst/>
          </a:prstGeom>
        </p:spPr>
        <p:txBody>
          <a:bodyPr wrap="square">
            <a:spAutoFit/>
          </a:bodyPr>
          <a:lstStyle/>
          <a:p>
            <a:pPr algn="ctr"/>
            <a:r>
              <a:rPr lang="en-CA" dirty="0">
                <a:latin typeface="Pigiarniq Light" panose="02000303020000020004" pitchFamily="2" charset="0"/>
              </a:rPr>
              <a:t>KIA – NTI </a:t>
            </a:r>
          </a:p>
          <a:p>
            <a:pPr algn="ctr"/>
            <a:r>
              <a:rPr lang="en-CA" dirty="0">
                <a:latin typeface="Pigiarniq Light" panose="02000303020000020004" pitchFamily="2" charset="0"/>
              </a:rPr>
              <a:t>TECHNICAL REVIEW</a:t>
            </a:r>
          </a:p>
          <a:p>
            <a:pPr algn="ctr"/>
            <a:r>
              <a:rPr lang="en-CA" dirty="0">
                <a:latin typeface="Pigiarniq Light" panose="02000303020000020004" pitchFamily="2" charset="0"/>
              </a:rPr>
              <a:t>of the </a:t>
            </a:r>
          </a:p>
          <a:p>
            <a:pPr algn="ctr"/>
            <a:r>
              <a:rPr lang="en-CA" dirty="0">
                <a:latin typeface="Pigiarniq Light" panose="02000303020000020004" pitchFamily="2" charset="0"/>
              </a:rPr>
              <a:t>Water </a:t>
            </a:r>
            <a:r>
              <a:rPr lang="en-CA" dirty="0" smtClean="0">
                <a:latin typeface="Pigiarniq Light" panose="02000303020000020004" pitchFamily="2" charset="0"/>
              </a:rPr>
              <a:t>License</a:t>
            </a:r>
          </a:p>
          <a:p>
            <a:pPr algn="ctr"/>
            <a:r>
              <a:rPr lang="iu-Latn-CA" dirty="0" smtClean="0">
                <a:latin typeface="Pigiarniq Light" panose="02000303020000020004" pitchFamily="2" charset="0"/>
              </a:rPr>
              <a:t>ᑭᕙᓪᓕᕐᒥ ᐃᓄᐃᑦ ᑲᑐᔾᔨᖃᑎᒌᒃᑯᑦ - </a:t>
            </a:r>
          </a:p>
          <a:p>
            <a:pPr algn="ctr"/>
            <a:r>
              <a:rPr lang="iu-Latn-CA" dirty="0" smtClean="0">
                <a:latin typeface="Pigiarniq Light" panose="02000303020000020004" pitchFamily="2" charset="0"/>
              </a:rPr>
              <a:t>ᓄᓇᕗᑦ ᑐᙵᕕᒃᑯᑦ ᑎᒥᖓᓗ ᕿᒥᕐᕈᓂᖓ </a:t>
            </a:r>
          </a:p>
          <a:p>
            <a:pPr algn="ctr"/>
            <a:r>
              <a:rPr lang="iu-Latn-CA" dirty="0" smtClean="0">
                <a:latin typeface="Pigiarniq Light" panose="02000303020000020004" pitchFamily="2" charset="0"/>
              </a:rPr>
              <a:t>ᐃᒪᕐᒧᑦ ᓚᐃᓴᓐᓯᑖᕈᑎᒧᑦ</a:t>
            </a:r>
            <a:endParaRPr lang="en-CA" dirty="0">
              <a:latin typeface="Pigiarniq Light" panose="02000303020000020004" pitchFamily="2" charset="0"/>
            </a:endParaRPr>
          </a:p>
        </p:txBody>
      </p:sp>
      <p:pic>
        <p:nvPicPr>
          <p:cNvPr id="1026" name="Picture 2" descr="NTI Logo 4Colour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969" y="3425210"/>
            <a:ext cx="1821911" cy="1858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kiacolour">
            <a:extLst>
              <a:ext uri="{FF2B5EF4-FFF2-40B4-BE49-F238E27FC236}">
                <a16:creationId xmlns:a16="http://schemas.microsoft.com/office/drawing/2014/main" id="{7745BDC1-FC83-4F23-AC5F-FB212D513CB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3460" y="3348034"/>
            <a:ext cx="2385388" cy="1927242"/>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7128422" y="6211669"/>
            <a:ext cx="1932003" cy="954107"/>
          </a:xfrm>
          <a:prstGeom prst="rect">
            <a:avLst/>
          </a:prstGeom>
          <a:noFill/>
        </p:spPr>
        <p:txBody>
          <a:bodyPr wrap="none" rtlCol="0">
            <a:spAutoFit/>
          </a:bodyPr>
          <a:lstStyle/>
          <a:p>
            <a:pPr algn="r"/>
            <a:r>
              <a:rPr lang="en-CA" sz="1400" dirty="0">
                <a:latin typeface="Pigiarniq Light" panose="02000303020000020004" pitchFamily="2" charset="0"/>
              </a:rPr>
              <a:t>Baker Lake, Nunavut.</a:t>
            </a:r>
          </a:p>
          <a:p>
            <a:pPr algn="r"/>
            <a:r>
              <a:rPr lang="en-CA" sz="1400" dirty="0">
                <a:latin typeface="Pigiarniq Light" panose="02000303020000020004" pitchFamily="2" charset="0"/>
              </a:rPr>
              <a:t>October 29-30, </a:t>
            </a:r>
            <a:r>
              <a:rPr lang="en-CA" sz="1400" dirty="0" smtClean="0">
                <a:latin typeface="Pigiarniq Light" panose="02000303020000020004" pitchFamily="2" charset="0"/>
              </a:rPr>
              <a:t>2019</a:t>
            </a:r>
          </a:p>
          <a:p>
            <a:pPr algn="r"/>
            <a:r>
              <a:rPr lang="iu-Latn-CA" sz="1400" dirty="0" smtClean="0">
                <a:latin typeface="Pigiarniq Light" panose="02000303020000020004" pitchFamily="2" charset="0"/>
              </a:rPr>
              <a:t>ᖃᒪᓂ’ᑐᐊᖅ, ᓄᓇᕗᑦ</a:t>
            </a:r>
          </a:p>
          <a:p>
            <a:pPr algn="r"/>
            <a:r>
              <a:rPr lang="iu-Latn-CA" sz="1400" dirty="0" smtClean="0">
                <a:latin typeface="Pigiarniq Light" panose="02000303020000020004" pitchFamily="2" charset="0"/>
              </a:rPr>
              <a:t>ᐅᑐᐱᕆ 29-30, 2019</a:t>
            </a:r>
            <a:endParaRPr lang="en-CA" sz="1400" dirty="0">
              <a:latin typeface="Pigiarniq Light" panose="02000303020000020004" pitchFamily="2" charset="0"/>
            </a:endParaRP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sz="2400" dirty="0">
                <a:latin typeface="Pigiarniq Light" panose="02000303020000020004" pitchFamily="2" charset="0"/>
              </a:rPr>
              <a:t>KivIA-WL-TC#7</a:t>
            </a:r>
            <a:br>
              <a:rPr lang="en-CA" sz="2400" dirty="0">
                <a:latin typeface="Pigiarniq Light" panose="02000303020000020004" pitchFamily="2" charset="0"/>
              </a:rPr>
            </a:br>
            <a:r>
              <a:rPr lang="en-CA" sz="2400" dirty="0">
                <a:latin typeface="Pigiarniq Light" panose="02000303020000020004" pitchFamily="2" charset="0"/>
              </a:rPr>
              <a:t>Climate Change and Project </a:t>
            </a:r>
            <a:r>
              <a:rPr lang="en-CA" sz="2400" dirty="0" smtClean="0">
                <a:latin typeface="Pigiarniq Light" panose="02000303020000020004" pitchFamily="2" charset="0"/>
              </a:rPr>
              <a:t>Timeline</a:t>
            </a:r>
            <a:br>
              <a:rPr lang="en-CA" sz="2400" dirty="0" smtClean="0">
                <a:latin typeface="Pigiarniq Light" panose="02000303020000020004" pitchFamily="2" charset="0"/>
              </a:rPr>
            </a:br>
            <a:r>
              <a:rPr lang="en-CA" sz="2400" dirty="0" err="1" smtClean="0">
                <a:latin typeface="Pigiarniq Light" panose="02000303020000020004" pitchFamily="2" charset="0"/>
              </a:rPr>
              <a:t>ᓯᓚᐅᑉ</a:t>
            </a:r>
            <a:r>
              <a:rPr lang="en-CA" sz="2400" dirty="0" smtClean="0">
                <a:latin typeface="Pigiarniq Light" panose="02000303020000020004" pitchFamily="2" charset="0"/>
              </a:rPr>
              <a:t> </a:t>
            </a:r>
            <a:r>
              <a:rPr lang="en-CA" sz="2400" dirty="0" err="1" smtClean="0">
                <a:latin typeface="Pigiarniq Light" panose="02000303020000020004" pitchFamily="2" charset="0"/>
              </a:rPr>
              <a:t>ᐊᓯᔾᔨᖅᐸᓪᓕᐊᓂᖓ</a:t>
            </a:r>
            <a:r>
              <a:rPr lang="en-CA" sz="2400" dirty="0" smtClean="0">
                <a:latin typeface="Pigiarniq Light" panose="02000303020000020004" pitchFamily="2" charset="0"/>
              </a:rPr>
              <a:t> </a:t>
            </a:r>
            <a:r>
              <a:rPr lang="en-CA" sz="2400" dirty="0" err="1" smtClean="0">
                <a:latin typeface="Pigiarniq Light" panose="02000303020000020004" pitchFamily="2" charset="0"/>
              </a:rPr>
              <a:t>ᐊᒻᒪᓗ</a:t>
            </a:r>
            <a:r>
              <a:rPr lang="en-CA" sz="2400" dirty="0" smtClean="0">
                <a:latin typeface="Pigiarniq Light" panose="02000303020000020004" pitchFamily="2" charset="0"/>
              </a:rPr>
              <a:t> </a:t>
            </a:r>
            <a:r>
              <a:rPr lang="en-CA" sz="2400" dirty="0" err="1" smtClean="0">
                <a:latin typeface="Pigiarniq Light" panose="02000303020000020004" pitchFamily="2" charset="0"/>
              </a:rPr>
              <a:t>ᐱᓕᕆᐊᖑᔪᒃᑯᑦ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ᑭᒡᓕᖃᕐᕖᑦ</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2263526A-1FF9-4E85-9BB4-DF91244FC385}"/>
              </a:ext>
            </a:extLst>
          </p:cNvPr>
          <p:cNvSpPr>
            <a:spLocks noGrp="1"/>
          </p:cNvSpPr>
          <p:nvPr>
            <p:ph sz="half" idx="1"/>
          </p:nvPr>
        </p:nvSpPr>
        <p:spPr/>
        <p:txBody>
          <a:bodyPr>
            <a:normAutofit fontScale="55000" lnSpcReduction="20000"/>
          </a:bodyPr>
          <a:lstStyle/>
          <a:p>
            <a:r>
              <a:rPr lang="en-CA" dirty="0"/>
              <a:t>We requested AEM provide the water balance results for the wet weather scenario to determine whether water management infrastructure was sufficiently conservative.</a:t>
            </a:r>
          </a:p>
          <a:p>
            <a:r>
              <a:rPr lang="en-CA" dirty="0"/>
              <a:t>AEM calculated water balance results for two wet weather scenarios (10-year and 100-year return periods) and found that water quantity exceedances are expected to occur during 2020 freshet from the Whale Tail Attenuation Pond. </a:t>
            </a:r>
          </a:p>
          <a:p>
            <a:r>
              <a:rPr lang="en-CA" dirty="0"/>
              <a:t>AEM states that the Expansion Project has contingency water management storage (e.g., in the Groundwater Storage Ponds) to handle such upset conditions. However, these GSPs will not be built until after 2020. </a:t>
            </a:r>
          </a:p>
          <a:p>
            <a:r>
              <a:rPr lang="en-CA" dirty="0"/>
              <a:t>Given recent trends for increased annual precipitation for the area, AEM should plan for additional water management options early on in the project (i.e., for 2020; see KivIA-WL-TC#4). </a:t>
            </a:r>
          </a:p>
          <a:p>
            <a:r>
              <a:rPr lang="en-CA" dirty="0"/>
              <a:t>Given AEM plans on building additional storage capacity over the life of the project, we recommend AEM provide options for stakeholder consideration to better manage excess water quantity in 2020 at least 30 days prior to the final hearing, and implement the selected strategy to mitigate the risk of potential contact water overflow prior to freshet 2020.</a:t>
            </a:r>
          </a:p>
          <a:p>
            <a:pPr lvl="1"/>
            <a:r>
              <a:rPr lang="en-CA" dirty="0"/>
              <a:t>A potential option may include an accelerated construction schedule to make additional water management infrastructure (e.g. the GSPs) available in 2020.</a:t>
            </a:r>
          </a:p>
          <a:p>
            <a:pPr lvl="1"/>
            <a:endParaRPr lang="en-CA" dirty="0"/>
          </a:p>
        </p:txBody>
      </p:sp>
      <p:sp>
        <p:nvSpPr>
          <p:cNvPr id="10" name="Content Placeholder 9">
            <a:extLst>
              <a:ext uri="{FF2B5EF4-FFF2-40B4-BE49-F238E27FC236}">
                <a16:creationId xmlns:a16="http://schemas.microsoft.com/office/drawing/2014/main" id="{BA941744-EA90-4009-8BC1-1F03D249E3BB}"/>
              </a:ext>
            </a:extLst>
          </p:cNvPr>
          <p:cNvSpPr>
            <a:spLocks noGrp="1"/>
          </p:cNvSpPr>
          <p:nvPr>
            <p:ph sz="half" idx="2"/>
          </p:nvPr>
        </p:nvSpPr>
        <p:spPr/>
        <p:txBody>
          <a:bodyPr>
            <a:noAutofit/>
          </a:bodyPr>
          <a:lstStyle/>
          <a:p>
            <a:r>
              <a:rPr lang="iu-Latn-CA" sz="900" dirty="0" smtClean="0">
                <a:latin typeface="Pigiarniq Light" panose="02000303020000020004" pitchFamily="2" charset="0"/>
              </a:rPr>
              <a:t>ᐊᒡᓂᒍ ᐃᒍᒃᑯᑦ ᑐᒃᓯᕋᕐᕕᒋᔭᖅᐳᑦ ᐊᑐᐃᓐᓇᕈᖅᑎᑦᑎᖁᑉᓗᒋᑦ ᐃᒪᐅᑉ ᖃᓄᐃᓕᖓᓕᕐᓂᖓᓄᑦ ᓇᓗᓇᐃᔭᐅᑎᒥᒃ ᓯᓚ ᖃᐅᔨᓯᖃᑦᑕᖅᑎᓪᓗᒍ ᐆᒃᑑᑕᐅᔪᒃᑯᑦ ᓇᓗᓇᐃᔭᐃᓂᕐᒧᑦ ᐃᒪᕐᒥᒃ ᐊᐅᓚᑦᑎᓂᕐᒧᑦ ᐱᖁᑎᕐᔪᐊᖅ ᓈᒻᒪᓚᐅᕐᒪᖔᑦ.</a:t>
            </a:r>
          </a:p>
          <a:p>
            <a:r>
              <a:rPr lang="iu-Latn-CA" sz="900" dirty="0" smtClean="0">
                <a:latin typeface="Pigiarniq Light" panose="02000303020000020004" pitchFamily="2" charset="0"/>
              </a:rPr>
              <a:t>ᐊᒡᓂᒍ ᐃᒍᒃᑯᑦ ᓈᓴᐅᓯᕆᓚᐅᖅᑐᑦ ᐃᒪᐅᑉ ᖃᐅᔨᓴᖅᑕᐅᓂᕆᓯᒪᔭᖓᓂᒃ ᒪᕐᕉᖑᔪᒃᑯᑦ ᓯᓚ ᖃᐅᓯᕐᓇᖅᑎᓪᓗᒍ ᐆᒃᑑᑕᐅᔪᒃᑯᑦ (ᖁᓕᓄᑦ ᐅᑭᐅᓄᑦ ᐊᒻᒪᓗ 100-ᓄᑦ ᐅᑭᐅᓄᑦ)  ᐊᒻᒪᓗ ᖃᐅᔨᓚᐅᖅᑐᑦ ᐃᒪᖃᕐᓂᐅᔪᖅ ᐅᖓᑕᐅᔾᔨᓯᒪᓂᒃᑯᑦ ᓂᕆᐅᒋᔭᐅᓂᐊᕐᒪᑕ 2020-ᒥ ᒪᖁᖃᑦᑕᖅᑐᒃᑯᑦ ᐊᐳᑎᒃᑯᓪᓗ ᐃᒻᒪᒃᓯᒪᖃᑦᑕᕐᓂᐊᕐᓂᖓᓄᑦ ᐱᖁᖓᓂᐅᑉ ᐃᓱᐊᓂ ᐅᓕᕕᒡᔪᐊᖁᓇᒍ ᑕᓯᕐᒥ.</a:t>
            </a:r>
          </a:p>
          <a:p>
            <a:r>
              <a:rPr lang="iu-Latn-CA" sz="900" dirty="0" smtClean="0">
                <a:latin typeface="Pigiarniq Light" panose="02000303020000020004" pitchFamily="2" charset="0"/>
              </a:rPr>
              <a:t>ᐊᒡᓂᒍ ᐃᒍᒃᑯᑦ ᐅᖃᖅᓯᒪᔪᑦ ᐃᓚᓯᒋᐊᕈᒪᓂᕐᒧᑦ ᐱᓕᕆᐊᖅ ᐃᒪᒃᑯᑦ ᐊᐅᓚᑦᑎᕕᖃᖅᑐᖅ ᐸᐸᑦᑎᕕᐅᓂᐊᖅᑐᒥᒃ (ᐆᒃᑑᑎᒋᓗᒍ, ᓄᓇᒥ ᐃᒪᒃᑯᑦ ᐸᐸᑦᑎᕕᒃ ᑕᓯᖅ) ᓈᒻᒪᙱᑦᑐᒃᑯᑦ ᓴᖅᑭᑳᓪᓚᒃᑐᓂᒃ ᐊᐅᓚᑦᑎᔪᓐᓇᕈᒪᓂᕐᒧᑦ.  ᑭᓯᐊᓂᓕ, ᑕᒪᒃᑯᐊ ᓄᓇᐅᑉ ᖄᖓᒍᑦ ᐃᒪᖁᑎᒋᔭᐅᔪᒃᑯᑦ ᐸᐸᑦᑎᕖᑦ ᓴᓇᔭᐅᔾᔮᙱᑦᑐᑦ ᑭᓯᐊᓂ 2020 ᐅᖓᑖᓂ.</a:t>
            </a:r>
          </a:p>
          <a:p>
            <a:r>
              <a:rPr lang="iu-Latn-CA" sz="900" dirty="0" smtClean="0">
                <a:latin typeface="Pigiarniq Light" panose="02000303020000020004" pitchFamily="2" charset="0"/>
              </a:rPr>
              <a:t>ᒫᓐᓇᓵᖑᓯᒪᔪᖅ ᐃᓚᕚᓪᓕᖅᓯᒪᖃᑦᑕᓕᖅᑎᓪᓗᒋᑦ ᐃᒪᕆᔭᐅᔪᑦ ᑕᐅᕙᓂ, ᐊᒡᓂᒍ ᐃᒍᒃᑯᑦ ᐸᕐᓇᐃᓇᔭᕐᒪᑕ ᐊᓯᖏᓐᓂᒃ ᐃᒪᒃᑯᑦ ᐊᐅᓚᑦᑎᕕᖕᓂᒃ ᖃᓄᖅᑑᕈᑎᓂᒃ ᐱᓕᕆᐊᖑᔪᖅ ᐱᓕᕆᐊᖑᓕᓵᖅᑎᓪᓗᒍ (ᐆᒃᑑᑎᒋᓗᒍ 2020-ᒧᑦ; ᑕᑯᓗᒍ ᓚᐃᓴᓐᓯ KivIA-WL-TC#4).</a:t>
            </a:r>
          </a:p>
          <a:p>
            <a:r>
              <a:rPr lang="iu-Latn-CA" sz="900" dirty="0" smtClean="0">
                <a:latin typeface="Pigiarniq Light" panose="02000303020000020004" pitchFamily="2" charset="0"/>
              </a:rPr>
              <a:t>ᐊᒡᓂᒍ ᐃᒍᒃᑯᑦ ᐸᕐᓇᐃᓯᒪᑎᓪᓗᒋᑦ ᓴᓇᕙᓪᓕᐊᓂᐊᕐᓂᕐᒧᑦ ᐊᓯᖏᓐᓂᒃ ᓯᕐᓗᐊᒃᓴᓂᒃ ᐱᓕᕆᐊᖑᔪᖅ ᑕᒪᓐᓇ ᐱᓕᕆᐊᖑᕙᓪᓕᐊᑎᓪᓗᒍ, ᐊᑐᓕᖁᔨᔪᒍᑦ ᐊᒡᓂᒍ ᐃᒍᒃᑯᓐᓂᒃ ᐊᑐᐃᓐᓇᕈᖅᑎᖁᑉᓗᒋᑦ ᖃᓄᖅᑑᕈᑎᓂᒃ ᓇᖕᒥᓂᓖᑦ ᐃᓱᒪᒃᓴᖅᓯᐅᕈᑎᒋᔪᓐᓇᖅᑕᖏᓐᓂᒃ ᐊᐅᓚᑦᑎᑦᑎᐊᕐᓂᖅᓴᐅᓇᔭᕐᓂᕐᒧᑦ ᐅᖓᑕᐅᔾᔨᔪᓂᒃ ᐃᒪᒃᑯᑦ 2020-ᒥ 30 ᐅᑉᓗᓪᓘᓐᓃᑦ ᑐᖔᓂ ᑭᖑᓪᓕᖅᐸᒃᑯᑦ ᐃᓄᐃᑦ ᑲᑎᒪᑎᑕᐅᖅᑳᖅᑎᓐᓇᒋᑦ, ᐊᒻᒪᓗ ᐊᑐᓕᖅᑎᕐᓗᒍ ᖃᓄᖅᑑᕈᑕᐅᔪᒪᔪᖅ ᐋᖅᑭᒋᐊᖅᓯᓂᕐᒧᑦ ᐅᓗᕆᐊᓇᖅᑑᓂᕆᔭᖏᓐᓂᒃ ᐃᒪᒃᑯᑦ ᖄᒥᒍᑕᐅᓇᔭᖅᑐᓄᑦ ᓯᕗᓂᐊᓂ 2020-ᒥ ᒪᖁᒃᑯᑦ ᐊᐳᑎᒃᑯᓪᓘᓐᓃᑦ ᐃᒻᒪᒍᑕᐅᓇᔭᖅᑐᒧᑦ.</a:t>
            </a:r>
          </a:p>
          <a:p>
            <a:pPr lvl="1"/>
            <a:r>
              <a:rPr lang="iu-Latn-CA" sz="900" dirty="0" smtClean="0">
                <a:latin typeface="Pigiarniq Light" panose="02000303020000020004" pitchFamily="2" charset="0"/>
              </a:rPr>
              <a:t>ᐊᑐᖅᑕᐅᔪᓐᓇᖅᑐᖅ ᐃᒻᒪᖄ ᓇᑉᐸᖅᑎᕆᑲᐅᑎᒋᒃᐸᑕ ᐃᒪᕐᒧᑦ ᐊᐅᓚᑦᑎᕕᖕᓂᒃ (ᓲᕐᓗ ᓄᓇᐅᑉ ᖄᖓᒍᑦ ᐃᒪᖁᑎᒋᔭᐅᔪᓂᒃ ᐸᐸᑦᑎᕕᖕᓂᒃ) ᐊᑐᐃᓐᓇᐅᓗᑎᒃ 2020-ᒥ.</a:t>
            </a:r>
          </a:p>
        </p:txBody>
      </p:sp>
    </p:spTree>
    <p:extLst>
      <p:ext uri="{BB962C8B-B14F-4D97-AF65-F5344CB8AC3E}">
        <p14:creationId xmlns:p14="http://schemas.microsoft.com/office/powerpoint/2010/main" val="2452668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sz="2400" dirty="0">
                <a:latin typeface="Pigiarniq Light" panose="02000303020000020004" pitchFamily="2" charset="0"/>
              </a:rPr>
              <a:t>KivIA-WL-TC#9</a:t>
            </a:r>
            <a:br>
              <a:rPr lang="en-CA" sz="2400" dirty="0">
                <a:latin typeface="Pigiarniq Light" panose="02000303020000020004" pitchFamily="2" charset="0"/>
              </a:rPr>
            </a:br>
            <a:r>
              <a:rPr lang="en-CA" sz="2400" dirty="0">
                <a:latin typeface="Pigiarniq Light" panose="02000303020000020004" pitchFamily="2" charset="0"/>
              </a:rPr>
              <a:t>Arsenic and ARD mitigation on Whale Tail Pit </a:t>
            </a:r>
            <a:r>
              <a:rPr lang="en-CA" sz="2400" dirty="0" smtClean="0">
                <a:latin typeface="Pigiarniq Light" panose="02000303020000020004" pitchFamily="2" charset="0"/>
              </a:rPr>
              <a:t>Wall</a:t>
            </a:r>
            <a:br>
              <a:rPr lang="en-CA" sz="2400" dirty="0" smtClean="0">
                <a:latin typeface="Pigiarniq Light" panose="02000303020000020004" pitchFamily="2" charset="0"/>
              </a:rPr>
            </a:br>
            <a:r>
              <a:rPr lang="en-CA" sz="2400" dirty="0" err="1" smtClean="0">
                <a:latin typeface="Pigiarniq Light" panose="02000303020000020004" pitchFamily="2" charset="0"/>
              </a:rPr>
              <a:t>ᓴᕕᕋᔭᑦ</a:t>
            </a:r>
            <a:r>
              <a:rPr lang="en-CA" sz="2400" dirty="0" smtClean="0">
                <a:latin typeface="Pigiarniq Light" panose="02000303020000020004" pitchFamily="2" charset="0"/>
              </a:rPr>
              <a:t> </a:t>
            </a:r>
            <a:r>
              <a:rPr lang="en-CA" sz="2400" dirty="0" err="1" smtClean="0">
                <a:latin typeface="Pigiarniq Light" panose="02000303020000020004" pitchFamily="2" charset="0"/>
              </a:rPr>
              <a:t>ᐊᒻᒪᓗ</a:t>
            </a:r>
            <a:r>
              <a:rPr lang="en-CA" sz="2400" dirty="0" smtClean="0">
                <a:latin typeface="Pigiarniq Light" panose="02000303020000020004" pitchFamily="2" charset="0"/>
              </a:rPr>
              <a:t> </a:t>
            </a:r>
            <a:r>
              <a:rPr lang="en-CA" sz="2400" dirty="0" err="1" smtClean="0">
                <a:latin typeface="Pigiarniq Light" panose="02000303020000020004" pitchFamily="2" charset="0"/>
              </a:rPr>
              <a:t>ARD-ᑯᑦ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ᐋᖅᑭᒋᐊᕈᑏᑦ</a:t>
            </a:r>
            <a:r>
              <a:rPr lang="en-CA" sz="2400" dirty="0" smtClean="0">
                <a:latin typeface="Pigiarniq Light" panose="02000303020000020004" pitchFamily="2" charset="0"/>
              </a:rPr>
              <a:t> </a:t>
            </a:r>
            <a:r>
              <a:rPr lang="en-CA" sz="2400" dirty="0" err="1" smtClean="0">
                <a:latin typeface="Pigiarniq Light" panose="02000303020000020004" pitchFamily="2" charset="0"/>
              </a:rPr>
              <a:t>ᐱᖁᖓᓂᐅᑉ</a:t>
            </a:r>
            <a:r>
              <a:rPr lang="en-CA" sz="2400" dirty="0" smtClean="0">
                <a:latin typeface="Pigiarniq Light" panose="02000303020000020004" pitchFamily="2" charset="0"/>
              </a:rPr>
              <a:t> </a:t>
            </a:r>
            <a:r>
              <a:rPr lang="en-CA" sz="2400" dirty="0" err="1" smtClean="0">
                <a:latin typeface="Pigiarniq Light" panose="02000303020000020004" pitchFamily="2" charset="0"/>
              </a:rPr>
              <a:t>ᐃᓱᐊᓂ</a:t>
            </a:r>
            <a:r>
              <a:rPr lang="en-CA" sz="2400" dirty="0" smtClean="0">
                <a:latin typeface="Pigiarniq Light" panose="02000303020000020004" pitchFamily="2" charset="0"/>
              </a:rPr>
              <a:t> </a:t>
            </a:r>
            <a:r>
              <a:rPr lang="en-CA" sz="2400" dirty="0" err="1" smtClean="0">
                <a:latin typeface="Pigiarniq Light" panose="02000303020000020004" pitchFamily="2" charset="0"/>
              </a:rPr>
              <a:t>ᐃᓗᑦᑐᖅᑎᖅᓯᒪᔪᒃᑯᑦ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ᓴᓂᕋᕆᔭᐅᔪᖅ</a:t>
            </a:r>
            <a:r>
              <a:rPr lang="en-CA" sz="2400" dirty="0" smtClean="0">
                <a:latin typeface="Pigiarniq Light" panose="02000303020000020004" pitchFamily="2" charset="0"/>
              </a:rPr>
              <a:t> </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246DF52D-1461-44EB-9633-5F4F611A2F3A}"/>
              </a:ext>
            </a:extLst>
          </p:cNvPr>
          <p:cNvSpPr>
            <a:spLocks noGrp="1"/>
          </p:cNvSpPr>
          <p:nvPr>
            <p:ph sz="half" idx="1"/>
          </p:nvPr>
        </p:nvSpPr>
        <p:spPr/>
        <p:txBody>
          <a:bodyPr>
            <a:normAutofit fontScale="70000" lnSpcReduction="20000"/>
          </a:bodyPr>
          <a:lstStyle/>
          <a:p>
            <a:r>
              <a:rPr lang="en-CA" dirty="0"/>
              <a:t>Arsenic release from exposed Whale Tail and IVR Pit walls is a source of uncertainty in the prediction of the long-term water quality of the flooded pit lake and Whale Tail Lake (North Basin).  The source of the uncertainty lies in the occurrence of arsenic in the wall rock and in waste rock and its leachability, particularly with respect to the IVR Pit, which has shown through geochemical testing to leach higher amounts of arsenic than similar lithologies in Whale Tail Pit</a:t>
            </a:r>
          </a:p>
          <a:p>
            <a:r>
              <a:rPr lang="en-CA" dirty="0"/>
              <a:t>We requested AEM to provide documentation supporting their assertion that water treatment can effectively reduce arsenic concentrations to safe levels. </a:t>
            </a:r>
          </a:p>
          <a:p>
            <a:r>
              <a:rPr lang="en-CA" dirty="0"/>
              <a:t>We further request AEM provide documentation to support an increased fill rate, and what the greatest potential rate may be, for the pits intended to prevent ongoing oxidation of the pit walls. </a:t>
            </a:r>
          </a:p>
        </p:txBody>
      </p:sp>
      <p:sp>
        <p:nvSpPr>
          <p:cNvPr id="10" name="Content Placeholder 9">
            <a:extLst>
              <a:ext uri="{FF2B5EF4-FFF2-40B4-BE49-F238E27FC236}">
                <a16:creationId xmlns:a16="http://schemas.microsoft.com/office/drawing/2014/main" id="{34D3DC1D-FDA9-4912-B3A4-4EB0FA848FA4}"/>
              </a:ext>
            </a:extLst>
          </p:cNvPr>
          <p:cNvSpPr>
            <a:spLocks noGrp="1"/>
          </p:cNvSpPr>
          <p:nvPr>
            <p:ph sz="half" idx="2"/>
          </p:nvPr>
        </p:nvSpPr>
        <p:spPr/>
        <p:txBody>
          <a:bodyPr>
            <a:normAutofit fontScale="70000" lnSpcReduction="20000"/>
          </a:bodyPr>
          <a:lstStyle/>
          <a:p>
            <a:r>
              <a:rPr lang="iu-Latn-CA" sz="1800" dirty="0" smtClean="0">
                <a:latin typeface="Pigiarniq Light" panose="02000303020000020004" pitchFamily="2" charset="0"/>
              </a:rPr>
              <a:t>ᓴᕕᕋᔭᐃᑦ ᓴᖅᑭᑦᑐᑦ ᐱᖁᖓᓂᐅᑉ ᐃᓱᐊᓂ ᐊᒻᒪᓗ IVR ᐃᓗᑦᑐᖅᑎᖅᓯᒪᔪᒥᒃ ᓴᓂᕋᕆᔭᐅᔪᒃᑯᑦ ᓇᓗᓇᕈᑕᐅᔪᖅ ᓇᓚᐅᑦᑖᕐᓂᐊᕐᓗᓂ ᓯᕗᓂᒃᓴᒧᑦ ᐅᖓᓯᒃᑐᒃᑯᑦ ᐃᒪᐅᑉ ᖃᓄᐃᓐᓂᕆᓂᐊᖅᑕᖓᓄᑦ ᖄᒥᓯᒪᔪᒃᑯᑦ ᑕᓯᕆᔭᐅᔪᒃᑯᑦ ᐊᒻᒪᓗ ᐱᖁᖓᓂᐅᑉ ᐃᓱᐊᓂ ᑕᓯᕐᒥ (ᐅᐊᖕᓇᖓᓃᑦᑐᒥ).  ᓇᓗᓇᕈᑕᐅᔪᖅ ᓴᖅᑭᖃᑦᑕᕐᓂᖏᑦ ᓴᕕᕋᔭᐃᑦ ᓴᓂᕋᖓᒍᑦ ᐃᓗᑦᑐᖅᑎᖅᓯᒪᔫᑉ ᐊᒻᒪᓗ ᐅᔭᕋᒃᑯᑦ ᐊᑐᖅᑕᐅᔾᔮᙱᑦᑐᒃᑯᑦ ᐊᒻᒪᓗ ᐃᕐᖓᕈᓐᓇᕐᓂᖏᑦᑎᒍᑦ, ᐱᓗᐊᖅᑐᒥ IVR ᐃᓗᑦᑐᖅᑎᖅᓯᒪᔪᒥ, ᑕᑯᒃᓴᐅᔪᖅ ᓄᓇᒥ ᖃᐅᔨᓴᕈᑕᐅᔪᓂᒃ ᓴᖅᑭᑦᑐᖃᖅᑎᓪᓗᒍ ᐊᒥᓲᓂᖅᓴᓂᒃ ᓴᕕᕋᔭᖕᓂᒃ ᑕᐃᒪᐃᑦᑐᓕᕆᓯᒪᓂᖏᑦ ᒪᓕᒃᖢᒋᑦ ᐊᓯᐊᒍᑦ ᐱᖁᖓᓂᐅᑉ ᐃᓱᐊᓂ ᐃᓗᑦᑐᖅᑎᖅᓯᒪᔪᒥ.</a:t>
            </a:r>
          </a:p>
          <a:p>
            <a:r>
              <a:rPr lang="iu-Latn-CA" sz="1800" dirty="0" smtClean="0">
                <a:latin typeface="Pigiarniq Light" panose="02000303020000020004" pitchFamily="2" charset="0"/>
              </a:rPr>
              <a:t>ᑐᒃᓯᕋᕐᕕᒋᔭᖅᐳᑦ ᐊᒡᓂᒍ ᐃᒍᒃᑯᑦ ᐊᑐᐃᓐᓇᕈᖅᑎᑦᑎᖁᑉᓗᒋᑦ ᑎᑎᕋᖅᓯᒪᔪᓂᒃ ᐃᑲᔫᑕᐅᓂᐊᖅᑐᓂᒃ ᓇᓗᓇᐃᖅᓯᓯᒪᓂᕋᖅᑎᓪᓗᒋᑦ ᐃᒪᐅᑉ ᖃᐅᔨᓴᖅᑕᐅᓂᖏᑦᑎᒍᑦ ᐊᑑᑎᖃᖅᑐᒃᑯᑦ ᐱᑕᖃᙱᓐᓂᖅᓴᐅᓕᕈᓐᓇᕐᒪᑦ ᓴᕕᕋᔭᖃᕐᓂᖓ ᐊᑦᑕᓇᖅᑐᒦᑦᑐᓐᓃᕐᓗᓂ.</a:t>
            </a:r>
          </a:p>
          <a:p>
            <a:r>
              <a:rPr lang="iu-Latn-CA" sz="1800" dirty="0" smtClean="0">
                <a:latin typeface="Pigiarniq Light" panose="02000303020000020004" pitchFamily="2" charset="0"/>
              </a:rPr>
              <a:t>ᐊᒡᓂᒍ ᐃᒍᒃᑯᑦ ᐊᑐᐃᓐᓇᕈᖅᑎᑦᑎᖁᖕᒥᔭᖅᐳᑦ ᑎᑎᕋᖅᓯᒪᔪᓂᒃ ᐃᑲᔫᑕᐅᓂᐊᖅᑐᓂᒃ ᐃᓚᕙᓪᓕᐊᓂᖓᓄᑦ ᖃᓄᖅ ᐱᕙᓪᓕᐊᑎᒋᖕᒪᖔᑦ ᓇᓗᓇᐃᔭᐅᑎᒥᒃ, ᐊᒻᒪᓗ ᓱᓇᐅᖕᒪᖔᑦ ᖁᑦᑎᖕᓂᖅᐹᖑᓇᔭᖅᑐᖅ, ᐃᓗᑦᑐᖅᑎᖅᑕᐅᓯᒪᔪᒃᑯᑦ ᐅᓗᕆᓇᖅᑐᖃᖁᓇᒍ ᐃᓗᑦᑐᖅᑎᖅᑕᐅᓯᒪᔫᑉ ᓴᓂᕋᖓ.</a:t>
            </a:r>
          </a:p>
          <a:p>
            <a:endParaRPr lang="en-CA" sz="1200" dirty="0">
              <a:latin typeface="Pigiarniq Light" panose="02000303020000020004" pitchFamily="2" charset="0"/>
            </a:endParaRPr>
          </a:p>
        </p:txBody>
      </p:sp>
    </p:spTree>
    <p:extLst>
      <p:ext uri="{BB962C8B-B14F-4D97-AF65-F5344CB8AC3E}">
        <p14:creationId xmlns:p14="http://schemas.microsoft.com/office/powerpoint/2010/main" val="2566751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2400" dirty="0" err="1">
                <a:latin typeface="Pigiarniq Light" panose="02000303020000020004" pitchFamily="2" charset="0"/>
              </a:rPr>
              <a:t>KivIA-WL-TC#9</a:t>
            </a:r>
            <a:r>
              <a:rPr lang="en-CA" sz="2400" dirty="0">
                <a:latin typeface="Pigiarniq Light" panose="02000303020000020004" pitchFamily="2" charset="0"/>
              </a:rPr>
              <a:t/>
            </a:r>
            <a:br>
              <a:rPr lang="en-CA" sz="2400" dirty="0">
                <a:latin typeface="Pigiarniq Light" panose="02000303020000020004" pitchFamily="2" charset="0"/>
              </a:rPr>
            </a:br>
            <a:r>
              <a:rPr lang="en-CA" sz="2400" dirty="0">
                <a:latin typeface="Pigiarniq Light" panose="02000303020000020004" pitchFamily="2" charset="0"/>
              </a:rPr>
              <a:t>Arsenic and </a:t>
            </a:r>
            <a:r>
              <a:rPr lang="en-CA" sz="2400" dirty="0" err="1">
                <a:latin typeface="Pigiarniq Light" panose="02000303020000020004" pitchFamily="2" charset="0"/>
              </a:rPr>
              <a:t>ARD</a:t>
            </a:r>
            <a:r>
              <a:rPr lang="en-CA" sz="2400" dirty="0">
                <a:latin typeface="Pigiarniq Light" panose="02000303020000020004" pitchFamily="2" charset="0"/>
              </a:rPr>
              <a:t> mitigation on Whale Tail Pit Wall</a:t>
            </a:r>
            <a:br>
              <a:rPr lang="en-CA" sz="2400" dirty="0">
                <a:latin typeface="Pigiarniq Light" panose="02000303020000020004" pitchFamily="2" charset="0"/>
              </a:rPr>
            </a:br>
            <a:r>
              <a:rPr lang="en-CA" sz="2400" dirty="0" err="1">
                <a:latin typeface="Pigiarniq Light" panose="02000303020000020004" pitchFamily="2" charset="0"/>
              </a:rPr>
              <a:t>ᓴᕕᕋᔭᑦ</a:t>
            </a:r>
            <a:r>
              <a:rPr lang="en-CA" sz="2400" dirty="0">
                <a:latin typeface="Pigiarniq Light" panose="02000303020000020004" pitchFamily="2" charset="0"/>
              </a:rPr>
              <a:t> </a:t>
            </a:r>
            <a:r>
              <a:rPr lang="en-CA" sz="2400" dirty="0" err="1">
                <a:latin typeface="Pigiarniq Light" panose="02000303020000020004" pitchFamily="2" charset="0"/>
              </a:rPr>
              <a:t>ᐊᒻᒪᓗ</a:t>
            </a:r>
            <a:r>
              <a:rPr lang="en-CA" sz="2400" dirty="0">
                <a:latin typeface="Pigiarniq Light" panose="02000303020000020004" pitchFamily="2" charset="0"/>
              </a:rPr>
              <a:t> </a:t>
            </a:r>
            <a:r>
              <a:rPr lang="en-CA" sz="2400" dirty="0" err="1">
                <a:latin typeface="Pigiarniq Light" panose="02000303020000020004" pitchFamily="2" charset="0"/>
              </a:rPr>
              <a:t>ARD-ᑯᑦ</a:t>
            </a:r>
            <a:r>
              <a:rPr lang="en-CA" sz="2400" dirty="0">
                <a:latin typeface="Pigiarniq Light" panose="02000303020000020004" pitchFamily="2" charset="0"/>
              </a:rPr>
              <a:t> </a:t>
            </a:r>
            <a:r>
              <a:rPr lang="en-CA" sz="2400" dirty="0" err="1">
                <a:latin typeface="Pigiarniq Light" panose="02000303020000020004" pitchFamily="2" charset="0"/>
              </a:rPr>
              <a:t>ᐋᖅᑭᒋᐊᕈᑏᑦ</a:t>
            </a:r>
            <a:r>
              <a:rPr lang="en-CA" sz="2400" dirty="0">
                <a:latin typeface="Pigiarniq Light" panose="02000303020000020004" pitchFamily="2" charset="0"/>
              </a:rPr>
              <a:t> </a:t>
            </a:r>
            <a:r>
              <a:rPr lang="en-CA" sz="2400" dirty="0" err="1">
                <a:latin typeface="Pigiarniq Light" panose="02000303020000020004" pitchFamily="2" charset="0"/>
              </a:rPr>
              <a:t>ᐱᖁᖓᓂᐅᑉ</a:t>
            </a:r>
            <a:r>
              <a:rPr lang="en-CA" sz="2400" dirty="0">
                <a:latin typeface="Pigiarniq Light" panose="02000303020000020004" pitchFamily="2" charset="0"/>
              </a:rPr>
              <a:t> </a:t>
            </a:r>
            <a:r>
              <a:rPr lang="en-CA" sz="2400" dirty="0" err="1">
                <a:latin typeface="Pigiarniq Light" panose="02000303020000020004" pitchFamily="2" charset="0"/>
              </a:rPr>
              <a:t>ᐃᓱᐊᓂ</a:t>
            </a:r>
            <a:r>
              <a:rPr lang="en-CA" sz="2400" dirty="0">
                <a:latin typeface="Pigiarniq Light" panose="02000303020000020004" pitchFamily="2" charset="0"/>
              </a:rPr>
              <a:t> </a:t>
            </a:r>
            <a:r>
              <a:rPr lang="en-CA" sz="2400" dirty="0" err="1">
                <a:latin typeface="Pigiarniq Light" panose="02000303020000020004" pitchFamily="2" charset="0"/>
              </a:rPr>
              <a:t>ᐃᓗᑦᑐᖅᑎᖅᓯᒪᔪᒃᑯᑦ</a:t>
            </a:r>
            <a:r>
              <a:rPr lang="en-CA" sz="2400" dirty="0">
                <a:latin typeface="Pigiarniq Light" panose="02000303020000020004" pitchFamily="2" charset="0"/>
              </a:rPr>
              <a:t> </a:t>
            </a:r>
            <a:r>
              <a:rPr lang="en-CA" sz="2400" dirty="0" err="1">
                <a:latin typeface="Pigiarniq Light" panose="02000303020000020004" pitchFamily="2" charset="0"/>
              </a:rPr>
              <a:t>ᓴᓂᕋᕆᔭᐅᔪᖅ</a:t>
            </a:r>
            <a:endParaRPr lang="en-CA" sz="2400" dirty="0"/>
          </a:p>
        </p:txBody>
      </p:sp>
      <p:sp>
        <p:nvSpPr>
          <p:cNvPr id="9" name="Content Placeholder 8">
            <a:extLst>
              <a:ext uri="{FF2B5EF4-FFF2-40B4-BE49-F238E27FC236}">
                <a16:creationId xmlns:a16="http://schemas.microsoft.com/office/drawing/2014/main" id="{246DF52D-1461-44EB-9633-5F4F611A2F3A}"/>
              </a:ext>
            </a:extLst>
          </p:cNvPr>
          <p:cNvSpPr>
            <a:spLocks noGrp="1"/>
          </p:cNvSpPr>
          <p:nvPr>
            <p:ph sz="half" idx="1"/>
          </p:nvPr>
        </p:nvSpPr>
        <p:spPr/>
        <p:txBody>
          <a:bodyPr>
            <a:normAutofit fontScale="70000" lnSpcReduction="20000"/>
          </a:bodyPr>
          <a:lstStyle/>
          <a:p>
            <a:r>
              <a:rPr lang="en-CA" dirty="0"/>
              <a:t>AEM has indicated that an increased fill rate would require water to be pumped from another large lake; Nemo, Lake D1 and Lake D5 are provided as potential sources. AEM has further indicated that these alternatives will be assessed as an adaptive management option as part of the final closure plan. </a:t>
            </a:r>
          </a:p>
          <a:p>
            <a:r>
              <a:rPr lang="en-CA" dirty="0"/>
              <a:t>We are concerned that a quantitative evaluation has not been conducted to provide confidence that this adaptive management option is viable should water exceed the predicted concentrations. </a:t>
            </a:r>
          </a:p>
          <a:p>
            <a:r>
              <a:rPr lang="en-CA" dirty="0"/>
              <a:t>We therefore recommend AEM commit to providing a quantitative analysis from at least one potential source of water to demonstrate the feasibility of an increased pit flood rate at least 30 days prior to the final hearing.</a:t>
            </a:r>
          </a:p>
          <a:p>
            <a:r>
              <a:rPr lang="en-CA" dirty="0"/>
              <a:t>We also reference KivIA-WL-TC#6. The water quantity management decision tree is required to demonstrate whether arsenic rich water can be effectively isolated for treatment.</a:t>
            </a:r>
          </a:p>
        </p:txBody>
      </p:sp>
      <p:sp>
        <p:nvSpPr>
          <p:cNvPr id="10" name="Content Placeholder 9">
            <a:extLst>
              <a:ext uri="{FF2B5EF4-FFF2-40B4-BE49-F238E27FC236}">
                <a16:creationId xmlns:a16="http://schemas.microsoft.com/office/drawing/2014/main" id="{34D3DC1D-FDA9-4912-B3A4-4EB0FA848FA4}"/>
              </a:ext>
            </a:extLst>
          </p:cNvPr>
          <p:cNvSpPr>
            <a:spLocks noGrp="1"/>
          </p:cNvSpPr>
          <p:nvPr>
            <p:ph sz="half" idx="2"/>
          </p:nvPr>
        </p:nvSpPr>
        <p:spPr/>
        <p:txBody>
          <a:bodyPr>
            <a:noAutofit/>
          </a:bodyPr>
          <a:lstStyle/>
          <a:p>
            <a:r>
              <a:rPr lang="iu-Latn-CA" sz="1200" dirty="0" smtClean="0">
                <a:latin typeface="Pigiarniq Light" panose="02000303020000020004" pitchFamily="2" charset="0"/>
              </a:rPr>
              <a:t>ᐊᒡᓂᒍ ᐃᒍᒃᑯᑦ ᐅᖃᖅᓯᒪᔪᑦ ᐃᒻᒥᖅᐹᓪᓕᖅᓯᒪᒃᐸᑦ ᐃᒪᖅ ᒥᓗᑲᖅᑕᐅᔭᕆᐊᖃᕋᔭᖅᑐᖅ ᐊᓯᖓᓂᒃ ᐊᖏᔪᒥᒃ ᑕᓯᕐᒥ; Nemo, Lake D1 ᐊᒻᒪᓗ Lake 5 ᐃᓱᒪᒋᔭᐅᓯᒪᔪᑦ ᐊᑐᖅᑕᐅᓇᔭᕐᓂᖏᓐᓄᑦ.  ᐊᒡᓂᒍ ᐃᒍᒃᑯᑦ ᓇᓗᓇᐃᖅᓯᓯᒪᖕᒥᔪᑦ ᑕᒪᒃᑯᐊ ᐃᓱᒪᒋᔭᐅᓯᒪᔪᑦ ᖃᐅᔨᓴᖅᑕᐅᓂᐊᖅᑐᑦ ᐊᐅᓚᑦᑎᕕᐅᔪᓐᓇᖅᓯᖁᑉᓗᒋᑦ ᐃᓚᐅᖃᑕᐅᓗᒋᑦ ᑭᖑᓪᓕᖅᐹᒃᑯᑦ ᒪᑐᓕᖅᐸᑦ ᐸᕐᓇᐅᑎᒃᑯᑦ.</a:t>
            </a:r>
          </a:p>
          <a:p>
            <a:r>
              <a:rPr lang="iu-Latn-CA" sz="1200" dirty="0" smtClean="0">
                <a:latin typeface="Pigiarniq Light" panose="02000303020000020004" pitchFamily="2" charset="0"/>
              </a:rPr>
              <a:t>ᐃᓱᒫᓘᑎᖃᖅᑐᒍᑦ ᐃᑎᓂᖓᓄᑦ ᖃᐅᔨᓴᐃᓂᖅ ᐱᓕᕆᐊᖑᓯᒪᙱᒻᒪᑦ ᓇᓗᓇᐃᖅᓯᓯᒪᑦᑎᐊᖁᑉᓗᒍ ᑕᒪᓐᓇ ᐊᐅᓚᑦᑎᓂᕐᒧᑦ ᐊᑐᖅᑐᒃᓴᖅ ᐱᒻᒪᕆᐅᓂᖓᓄᑦ ᐃᒪᖅ ᖄᒥᓐᓇᔭᖅᐸᑦ ᓂᕆᐅᒋᔭᐅᔫᑉ ᐅᖓᑖᒍᑦ.</a:t>
            </a:r>
          </a:p>
          <a:p>
            <a:r>
              <a:rPr lang="iu-Latn-CA" sz="1200" dirty="0" smtClean="0">
                <a:latin typeface="Pigiarniq Light" panose="02000303020000020004" pitchFamily="2" charset="0"/>
              </a:rPr>
              <a:t>ᑕᐃᒪᐃᒻᒪᑦ ᐊᑐᓕᖁᔨᔪᒍᑦ ᐊᒡᓂᒍ ᐃᒍᒃᑯᓐᓄᑦ ᐃᑎᓂᖓᓂᒃ ᖃᐅᔨᓴᐃᓂᖃᖁᑉᓗᒍ ᐊᑕᐅᓯᕐᒥᒡᓘᓐᓃᑦ ᐃᒥᖅᑕᕐᕕᐅᕙᒃᑐᒥ ᓇᓗᓇᐃᔭᐃᓂᕐᒧᑦ ᐊᑑᑎᖃᕋᔭᕐᒪᖔᑦ ᐃᓗᑦᑐᖅᑎᖅᑕᐅᓯᒪᔪᖅ ᖄᒥᓐᓇᔭᖅᐸᑦ 30 ᐅᑉᓗᑦ ᑐᖔᓂᓘᓐᓃᑦ ᑭᖑᓪᓕᖅᐹᒃᑯᑦ ᐃᓄᐃᑦ ᑲᑎᒪᖅᑳᕐᓇᑎᒃ.</a:t>
            </a:r>
          </a:p>
          <a:p>
            <a:r>
              <a:rPr lang="iu-Latn-CA" sz="1200" dirty="0" smtClean="0">
                <a:latin typeface="Pigiarniq Light" panose="02000303020000020004" pitchFamily="2" charset="0"/>
              </a:rPr>
              <a:t>ᐅᖃᐅᓯᕆᓚᐅᕐᒥᔭᖅᐳᑦ  ᓚᐃᓴᓐᓯ KivIA-WL-TL#6.  ᐃᒪᐅᑉ ᐃᑎᓂᖓᓄᑦ ᐊᐅᓚᑦᑎᓂᕐᒧᑦ ᐃᓱᒪᓕᐅᕈᑎ ᐊᑐᖅᑕᐅᔭᕆᐊᓕᒃ ᓇᓗᓇᐃᔭᐅᓂᕐᒧᑦ ᓴᕕᕋᔭᖃᕐᓂᖓ ᐊᑑᑎᖃᖅᑐᒃᑯᑦ ᐃᓛᒃᑯᑦ ᑲᒪᒋᔭᐅᔪᓐᓇᕋᔭᕐᒪᖔᑦ.</a:t>
            </a:r>
            <a:endParaRPr lang="en-CA" sz="1200" dirty="0">
              <a:latin typeface="Pigiarniq Light" panose="02000303020000020004" pitchFamily="2" charset="0"/>
            </a:endParaRPr>
          </a:p>
        </p:txBody>
      </p:sp>
    </p:spTree>
    <p:extLst>
      <p:ext uri="{BB962C8B-B14F-4D97-AF65-F5344CB8AC3E}">
        <p14:creationId xmlns:p14="http://schemas.microsoft.com/office/powerpoint/2010/main" val="757988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775AF-284E-4723-B5B3-51A8C947D6D5}"/>
              </a:ext>
            </a:extLst>
          </p:cNvPr>
          <p:cNvSpPr>
            <a:spLocks noGrp="1"/>
          </p:cNvSpPr>
          <p:nvPr>
            <p:ph type="title"/>
          </p:nvPr>
        </p:nvSpPr>
        <p:spPr/>
        <p:txBody>
          <a:bodyPr>
            <a:normAutofit/>
          </a:bodyPr>
          <a:lstStyle/>
          <a:p>
            <a:r>
              <a:rPr lang="en-CA" sz="2000" dirty="0">
                <a:latin typeface="Pigiarniq Light" panose="02000303020000020004" pitchFamily="2" charset="0"/>
              </a:rPr>
              <a:t>KivIA-WL-TC#10</a:t>
            </a:r>
            <a:br>
              <a:rPr lang="en-CA" sz="2000" dirty="0">
                <a:latin typeface="Pigiarniq Light" panose="02000303020000020004" pitchFamily="2" charset="0"/>
              </a:rPr>
            </a:br>
            <a:r>
              <a:rPr lang="en-CA" sz="2000" dirty="0">
                <a:latin typeface="Pigiarniq Light" panose="02000303020000020004" pitchFamily="2" charset="0"/>
              </a:rPr>
              <a:t>Implications of rock fracturing on groundwater </a:t>
            </a:r>
            <a:r>
              <a:rPr lang="en-CA" sz="2000" dirty="0" smtClean="0">
                <a:latin typeface="Pigiarniq Light" panose="02000303020000020004" pitchFamily="2" charset="0"/>
              </a:rPr>
              <a:t>volumes</a:t>
            </a:r>
            <a:br>
              <a:rPr lang="en-CA" sz="2000" dirty="0" smtClean="0">
                <a:latin typeface="Pigiarniq Light" panose="02000303020000020004" pitchFamily="2" charset="0"/>
              </a:rPr>
            </a:br>
            <a:r>
              <a:rPr lang="en-CA" sz="2000" dirty="0" err="1" smtClean="0">
                <a:latin typeface="Pigiarniq Light" panose="02000303020000020004" pitchFamily="2" charset="0"/>
              </a:rPr>
              <a:t>ᐊᒃᑐᖅᓯᓂᐅᓇᔭᖅᑐᑦ</a:t>
            </a:r>
            <a:r>
              <a:rPr lang="en-CA" sz="2000" dirty="0" smtClean="0">
                <a:latin typeface="Pigiarniq Light" panose="02000303020000020004" pitchFamily="2" charset="0"/>
              </a:rPr>
              <a:t> </a:t>
            </a:r>
            <a:r>
              <a:rPr lang="en-CA" sz="2000" dirty="0" err="1" smtClean="0">
                <a:latin typeface="Pigiarniq Light" panose="02000303020000020004" pitchFamily="2" charset="0"/>
              </a:rPr>
              <a:t>ᐅᔭᖅᑲᑦ</a:t>
            </a:r>
            <a:r>
              <a:rPr lang="en-CA" sz="2000" dirty="0" smtClean="0">
                <a:latin typeface="Pigiarniq Light" panose="02000303020000020004" pitchFamily="2" charset="0"/>
              </a:rPr>
              <a:t> </a:t>
            </a:r>
            <a:r>
              <a:rPr lang="en-CA" sz="2000" dirty="0" err="1" smtClean="0">
                <a:latin typeface="Pigiarniq Light" panose="02000303020000020004" pitchFamily="2" charset="0"/>
              </a:rPr>
              <a:t>ᓯᖁᑉᑎᖅᐸᑕ</a:t>
            </a:r>
            <a:r>
              <a:rPr lang="en-CA" sz="2000" dirty="0" smtClean="0">
                <a:latin typeface="Pigiarniq Light" panose="02000303020000020004" pitchFamily="2" charset="0"/>
              </a:rPr>
              <a:t> </a:t>
            </a:r>
            <a:r>
              <a:rPr lang="en-CA" sz="2000" dirty="0" err="1" smtClean="0">
                <a:latin typeface="Pigiarniq Light" panose="02000303020000020004" pitchFamily="2" charset="0"/>
              </a:rPr>
              <a:t>ᓄᓇᐅᑉ</a:t>
            </a:r>
            <a:r>
              <a:rPr lang="en-CA" sz="2000" dirty="0" smtClean="0">
                <a:latin typeface="Pigiarniq Light" panose="02000303020000020004" pitchFamily="2" charset="0"/>
              </a:rPr>
              <a:t> </a:t>
            </a:r>
            <a:r>
              <a:rPr lang="en-CA" sz="2000" dirty="0" err="1" smtClean="0">
                <a:latin typeface="Pigiarniq Light" panose="02000303020000020004" pitchFamily="2" charset="0"/>
              </a:rPr>
              <a:t>ᖄᖓᓂ</a:t>
            </a:r>
            <a:r>
              <a:rPr lang="en-CA" sz="2000" dirty="0" smtClean="0">
                <a:latin typeface="Pigiarniq Light" panose="02000303020000020004" pitchFamily="2" charset="0"/>
              </a:rPr>
              <a:t> </a:t>
            </a:r>
            <a:r>
              <a:rPr lang="en-CA" sz="2000" dirty="0" err="1" smtClean="0">
                <a:latin typeface="Pigiarniq Light" panose="02000303020000020004" pitchFamily="2" charset="0"/>
              </a:rPr>
              <a:t>ᐃᒪᖁᑎᒋᔭᐅᔪᒃᑯᑦ</a:t>
            </a:r>
            <a:endParaRPr lang="en-CA" sz="20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C630F7CA-9770-4DC2-8ED3-C262B810F804}"/>
              </a:ext>
            </a:extLst>
          </p:cNvPr>
          <p:cNvSpPr>
            <a:spLocks noGrp="1"/>
          </p:cNvSpPr>
          <p:nvPr>
            <p:ph sz="half" idx="1"/>
          </p:nvPr>
        </p:nvSpPr>
        <p:spPr/>
        <p:txBody>
          <a:bodyPr>
            <a:normAutofit fontScale="77500" lnSpcReduction="20000"/>
          </a:bodyPr>
          <a:lstStyle/>
          <a:p>
            <a:r>
              <a:rPr lang="en-CA" dirty="0"/>
              <a:t>The site and hydrogeological conditions are summarized in this section, including current, operational and post-closure conditions.  Hydraulic conductivities and seepage are described for the development timeline in the different subsurface strata to provide context for the monitoring program.</a:t>
            </a:r>
          </a:p>
          <a:p>
            <a:r>
              <a:rPr lang="en-CA" dirty="0"/>
              <a:t>We requested AEM provide a quantity estimate of relative groundwater contributions from rock fracturing.</a:t>
            </a:r>
          </a:p>
          <a:p>
            <a:r>
              <a:rPr lang="en-CA" dirty="0"/>
              <a:t>AEM has not provided the requested estimate but indicated that blast damage is less than one metre and the modelling assumes no freeze back to control flow. </a:t>
            </a:r>
          </a:p>
          <a:p>
            <a:r>
              <a:rPr lang="en-CA" dirty="0"/>
              <a:t>While we appreciate this will limit the overall flow, we still request the estimate to provide certainty sufficient storage capacity is available. This should be provided at least 30 days prior to the final hearings. </a:t>
            </a:r>
          </a:p>
        </p:txBody>
      </p:sp>
      <p:sp>
        <p:nvSpPr>
          <p:cNvPr id="4" name="Content Placeholder 3">
            <a:extLst>
              <a:ext uri="{FF2B5EF4-FFF2-40B4-BE49-F238E27FC236}">
                <a16:creationId xmlns:a16="http://schemas.microsoft.com/office/drawing/2014/main" id="{72EA9BAB-6CE9-4961-BB6D-710F90D12901}"/>
              </a:ext>
            </a:extLst>
          </p:cNvPr>
          <p:cNvSpPr>
            <a:spLocks noGrp="1"/>
          </p:cNvSpPr>
          <p:nvPr>
            <p:ph sz="half" idx="2"/>
          </p:nvPr>
        </p:nvSpPr>
        <p:spPr/>
        <p:txBody>
          <a:bodyPr>
            <a:noAutofit/>
          </a:bodyPr>
          <a:lstStyle/>
          <a:p>
            <a:r>
              <a:rPr lang="iu-Latn-CA" sz="1200" dirty="0" smtClean="0">
                <a:latin typeface="Pigiarniq Light" panose="02000303020000020004" pitchFamily="2" charset="0"/>
              </a:rPr>
              <a:t>ᓄᓇ ᐊᒻᒪᓗ ᐃᒪᖃᕐᓂᐅᔪᖅ ᓄᓇᒥ ᓇᐃᓪᓕᒋᐊᖅᓯᒪᔪᒃᑯᑦ ᐅᖃᐅᓯᐅᓯᒪᔪᑦ ᑕᒡᕘᓇ, ᐃᓚᐅᖃᑕᐅᑉᓗᒍ ᒫᓐᓇᐅᔪᖅ, ᐊᐅᓚᑦᑎᓂᕐᒧᑦ ᐊᒻᒪᓗ ᒪᑐᓂᐊᓕᖅᐸᑦ ᖃᓄᐃᓐᓂᐊᕐᓂᖓᓄᑦ.ᐃᒪᖃᕐᓂᖓ ᐊᒻᒪᓗ ᐃᕐᖓᕐᓂᖓ ᐅᖃᐅᓯᐅᓯᒪᔪᖅ ᐱᕙᓪᓕᐊᓂᐊᕐᓂᖓᓄᑦ ᐊᔾᔨᒌᙱᑦᑑᑕᐅᔪᒃᑯᑦ ᖃᐅᔨᓴᐃᓂᒃᑯᑦ ᑐᑭᓯᓇᖅᓯᓯᒪᔪᓐᓇᖁᑉᓗᒍ.</a:t>
            </a:r>
          </a:p>
          <a:p>
            <a:r>
              <a:rPr lang="iu-Latn-CA" sz="1200" dirty="0" smtClean="0">
                <a:latin typeface="Pigiarniq Light" panose="02000303020000020004" pitchFamily="2" charset="0"/>
              </a:rPr>
              <a:t>ᐊᒡᓂᒍ ᐃᒍᒃᑯᑦ ᑐᒃᓯᕋᕐᕕᒋᔭᖅᐳᑦ ᐊᑐᐃᓐᓇᕈᖅᑎᑦᑎᖁᑉᓗᒋᑦ ᐃᑎᓂᖏᓐᓂᒃ ᓇᓚᐅᑦᑖᖅᑕᐅᓯᒪᔪᓂᒃ ᓄᓇᐅᑉ ᖄᖓᒍᑦ ᐃᒪᖁᑎᒋᔭᐅᔪᒃᑯᑦ ᓴᖅᑭᓯᒪᔪᓂᒃ ᐅᔭᖅᑲᑦ ᓯᖁᑉᑎᖅᓯᒪᓂᖏᓐᓄᑦ.</a:t>
            </a:r>
          </a:p>
          <a:p>
            <a:r>
              <a:rPr lang="iu-Latn-CA" sz="1200" dirty="0" smtClean="0">
                <a:latin typeface="Pigiarniq Light" panose="02000303020000020004" pitchFamily="2" charset="0"/>
              </a:rPr>
              <a:t>ᐊᒡᓂᒍ ᐃᒍᒃᑯᑦ ᐊᑐᐃᓐᓇᕈᖅᑎᑦᑎᓯᒪᙱᑦᑐᑦ ᑐᒃᓯᕋᐅᑕᐅᓯᒪᔪᓂᒃ ᓇᓚᐅᑦᑖᖅᑕᐅᓯᒪᔪᓂᒃ ᑭᓯᐊᓂ ᓇᓗᓇᐃᖅᓯᓯᒪᔪᑦ ᖄᖅᑕᖅᑐᒃᑯᑦ ᓱᕈᖅᓯᒪᔪᑦ 1 ᒦᑕᓂᒃ ᓇᐃᓐᓂᖅᓴᐅᖕᒪᑕ ᐊᒻᒪᓗ ᐆᒃᑑᑏᑦ ᐃᓱᒪᒋᔭᐅᔪᑦ ᖁᐊᖑᓇᔭᕐᓂᖏᓐᓄᑦ ᐊᐅᓚᑕᐅᔪᓐᓇᖁᑉᓗᒍ ᑰᖕᓂᖓ.</a:t>
            </a:r>
          </a:p>
          <a:p>
            <a:r>
              <a:rPr lang="iu-Latn-CA" sz="1200" dirty="0" smtClean="0">
                <a:latin typeface="Pigiarniq Light" panose="02000303020000020004" pitchFamily="2" charset="0"/>
              </a:rPr>
              <a:t>ᑕᒪᓐᓇ ᖁᔭᓇᕋᓗᐊᖅᖢᓂ ᑕᒪᓐᓇ ᑭᒡᓕᖃᖅᑎᑦᑎᓂᐊᖅᑐᖅ ᖄᒥᓐᓂᐅᔪᒥᒃ, ᑐᒃᓯᕋᖅᓯᒪᔪᒍᑦ ᓱᓕ ᓇᓚᐅᑦᑖᖅᑕᐅᓯᒪᔪᒥᒃ ᐊᑐᐃᓐᓇᕈᖅᑎᑦᑎᔪᒪᓂᕐᒧᑦ ᓈᒻᒪᒃᑐᓂᒃ ᓯᕐᓗᐊᒃᓴᓂᒃ.  ᑕᒪᓐᓇ ᐊᑐᐃᓐᓇᕈᖅᑎᑕᐅᔭᕆᐊᓕᒃ 30-ᓘᓐᓃᑦ ᐅᑉᓗᑦ ᑐᖔᓂ ᑭᖑᓪᓕᖅᐹᒃᑯᑦ ᐃᓄᖕᓂᒃ ᑲᑎᒪᑎᑦᑎᓂᐊᖅᑎᓪᓗᒋᑦ.</a:t>
            </a:r>
            <a:endParaRPr lang="en-CA" sz="1200" dirty="0">
              <a:latin typeface="Pigiarniq Light" panose="02000303020000020004" pitchFamily="2" charset="0"/>
            </a:endParaRPr>
          </a:p>
        </p:txBody>
      </p:sp>
    </p:spTree>
    <p:extLst>
      <p:ext uri="{BB962C8B-B14F-4D97-AF65-F5344CB8AC3E}">
        <p14:creationId xmlns:p14="http://schemas.microsoft.com/office/powerpoint/2010/main" val="3690550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KivIA-WL-TC#18</a:t>
            </a:r>
            <a:br>
              <a:rPr lang="en-CA" sz="2400" dirty="0">
                <a:latin typeface="Pigiarniq Light" panose="02000303020000020004" pitchFamily="2" charset="0"/>
              </a:rPr>
            </a:br>
            <a:r>
              <a:rPr lang="en-CA" sz="2400" dirty="0">
                <a:latin typeface="Pigiarniq Light" panose="02000303020000020004" pitchFamily="2" charset="0"/>
              </a:rPr>
              <a:t>Water Quality </a:t>
            </a:r>
            <a:r>
              <a:rPr lang="en-CA" sz="2400" dirty="0" smtClean="0">
                <a:latin typeface="Pigiarniq Light" panose="02000303020000020004" pitchFamily="2" charset="0"/>
              </a:rPr>
              <a:t>Contingencies</a:t>
            </a:r>
            <a:br>
              <a:rPr lang="en-CA" sz="2400" dirty="0" smtClean="0">
                <a:latin typeface="Pigiarniq Light" panose="02000303020000020004" pitchFamily="2" charset="0"/>
              </a:rPr>
            </a:br>
            <a:r>
              <a:rPr lang="en-CA" sz="2400" dirty="0" err="1" smtClean="0">
                <a:latin typeface="Pigiarniq Light" panose="02000303020000020004" pitchFamily="2" charset="0"/>
              </a:rPr>
              <a:t>ᐃᒪᐅᑉ</a:t>
            </a:r>
            <a:r>
              <a:rPr lang="en-CA" sz="2400" dirty="0" smtClean="0">
                <a:latin typeface="Pigiarniq Light" panose="02000303020000020004" pitchFamily="2" charset="0"/>
              </a:rPr>
              <a:t> </a:t>
            </a:r>
            <a:r>
              <a:rPr lang="en-CA" sz="2400" dirty="0" err="1" smtClean="0">
                <a:latin typeface="Pigiarniq Light" panose="02000303020000020004" pitchFamily="2" charset="0"/>
              </a:rPr>
              <a:t>ᖃᓄᐃᓐᓂᖓᒍᑦ</a:t>
            </a:r>
            <a:r>
              <a:rPr lang="en-CA" sz="2400" dirty="0" smtClean="0">
                <a:latin typeface="Pigiarniq Light" panose="02000303020000020004" pitchFamily="2" charset="0"/>
              </a:rPr>
              <a:t> </a:t>
            </a:r>
            <a:r>
              <a:rPr lang="en-CA" sz="2400" dirty="0" err="1" smtClean="0">
                <a:latin typeface="Pigiarniq Light" panose="02000303020000020004" pitchFamily="2" charset="0"/>
              </a:rPr>
              <a:t>ᓈᒻᒪᒍᓐᓃᕈᑕᐅᓇᔭᖅᑐᑦ</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976BF32B-BB79-4983-97C0-17334A94E818}"/>
              </a:ext>
            </a:extLst>
          </p:cNvPr>
          <p:cNvSpPr>
            <a:spLocks noGrp="1"/>
          </p:cNvSpPr>
          <p:nvPr>
            <p:ph sz="half" idx="1"/>
          </p:nvPr>
        </p:nvSpPr>
        <p:spPr/>
        <p:txBody>
          <a:bodyPr>
            <a:normAutofit fontScale="62500" lnSpcReduction="20000"/>
          </a:bodyPr>
          <a:lstStyle/>
          <a:p>
            <a:r>
              <a:rPr lang="en-CA" dirty="0"/>
              <a:t>AEM</a:t>
            </a:r>
            <a:r>
              <a:rPr lang="en-CA" i="1" dirty="0"/>
              <a:t> </a:t>
            </a:r>
            <a:r>
              <a:rPr lang="en-CA" dirty="0"/>
              <a:t>states that it would consider using the O-WTP as a primary contingency option to treat water during the flooding sequence.  However, this contingency would require treatment of large water volumes of low concentration water and may not achieve CWQG water quality guidelines for pit water. Isolation of high arsenic loadings from pit walls would allow efficient treatment of the source term and increase the feasibility of mitigation. </a:t>
            </a:r>
          </a:p>
          <a:p>
            <a:r>
              <a:rPr lang="en-CA" dirty="0"/>
              <a:t>We are concerned whether water quality that does not meet appropriate concentrations can be treated to meet a concentration that is protective of aquatic life</a:t>
            </a:r>
          </a:p>
          <a:p>
            <a:r>
              <a:rPr lang="en-CA" dirty="0"/>
              <a:t>We therefore reiterate KivIA-WL-TC#6 and #9. We recommend that AEM demonstrate the feasibility of segregating arsenic from pit walls or of the water mass in the pit itself to show the feasibility of the proposed water treatment option. This information should be provided at least 30 days prior to the final hearings. </a:t>
            </a:r>
          </a:p>
        </p:txBody>
      </p:sp>
      <p:sp>
        <p:nvSpPr>
          <p:cNvPr id="10" name="Content Placeholder 9">
            <a:extLst>
              <a:ext uri="{FF2B5EF4-FFF2-40B4-BE49-F238E27FC236}">
                <a16:creationId xmlns:a16="http://schemas.microsoft.com/office/drawing/2014/main" id="{ACE9F0BF-2EEB-4D8D-B6C5-078A012AE0B5}"/>
              </a:ext>
            </a:extLst>
          </p:cNvPr>
          <p:cNvSpPr>
            <a:spLocks noGrp="1"/>
          </p:cNvSpPr>
          <p:nvPr>
            <p:ph sz="half" idx="2"/>
          </p:nvPr>
        </p:nvSpPr>
        <p:spPr/>
        <p:txBody>
          <a:bodyPr>
            <a:normAutofit fontScale="62500" lnSpcReduction="20000"/>
          </a:bodyPr>
          <a:lstStyle/>
          <a:p>
            <a:r>
              <a:rPr lang="iu-Latn-CA" sz="2000" dirty="0" smtClean="0">
                <a:latin typeface="Pigiarniq Light" panose="02000303020000020004" pitchFamily="2" charset="0"/>
              </a:rPr>
              <a:t>ᐊᒡᓂᒍ ᐃᒍᒃᑯᑦ ᐅᖃᖅᓯᒪᔪᑦ ᐃᓱᒪᒋᔭᖃᕈᓐᓇᖅᑐᒡᒎᖅ ᐊᑐᕋᔭᕐᓂᕐᒧᑦ O-WTP-ᒥᒃ ᑐᐊᕕᕐᓇᖅᑐᖃᕋᔭᖅᐸᑦ ᖃᓄᖅᑑᕈᑎᒋᓂᐊᕐᓗᒍ ᑲᒪᓂᐊᕐᓂᕐᒧᑦ ᐃᒪᕐᒥᒃ ᖄᒥᓕᖅᐸᑦ.  ᑭᓯᐊᓂᓕ ᑕᒪᓐᓇ ᑐᐊᕕᕐᓇᖅᑐᖅ ᑲᒪᔭᕆᐊᖃᕐᓇᕋᔭᖅᑐᖅ ᐊᖏᔪᒥᒃ ᐃᒪᖁᑎᒋᔭᐅᔪᒥᒃ ᐃᒪᖃᙱᓐᓂᖅᓴᐅᔪᒃᑯᑦ ᐊᒻᒪᓗ ᑎᑭᐅᑎᙱᑐᐃᓐᓇᕆᐊᓕᒃ CWQG-ᑯᑦ ᐃᒪᐅᑉ ᖃᓄᐃᓐᓂᖓᓄᑦ ᒪᓕᒃᑕᒃᓴᕆᔭᐅᔪᓂᒃ ᐃᓗᑦᑐᖅᑎᖅᑕᐅᓯᒪᔪᒃᑯᑦ ᐃᒪᖃᖃᑦᑕᖅᑎᓪᓗᒍ.  ᐃᖕᒥᒃᑰᕐᓗᒋᑦ ᓴᕕᕋᔭᖃᖅᑐᑦ ᐃᓗᑦᑐᖅᑎᖅᓯᒪᔪᓂᙶᖅᑐᑦ ᓴᓂᕋᖏᓐᓂᒃ ᑲᒪᒋᔭᐅᔪᓐᓇᕋᔭᖅᑐᑦ ᓇᑭᙶᖅᓯᒪᓂᖏᓐᓄᑦ ᐊᒻᒪᓗ ᐃᓚᒋᐊᕈᑕᐅᓗᓂ ᐋᖅᑭᒋᐊᕈᑎᒃᑯᑦ.</a:t>
            </a:r>
          </a:p>
          <a:p>
            <a:r>
              <a:rPr lang="iu-Latn-CA" sz="2000" dirty="0" smtClean="0">
                <a:latin typeface="Pigiarniq Light" panose="02000303020000020004" pitchFamily="2" charset="0"/>
              </a:rPr>
              <a:t>ᐃᓱᒫᓘᑎᖃᖅᑐᒍᑦ ᐃᒪᐅᑉ ᖃᓄᐃᓐᓂᖓ ᒪᓕᙱᑐᐃᓐᓇᕆᐊᖃᕐᓂᖓᓄᑦ ᐃᓗᓕᕆᔭᕆᐊᖃᖅᑕᖏᓐᓂᒃ ᑲᒪᒋᔭᐅᔪᓐᓇᕋᔭᕐᒪᖔᑕ ᐃᓗᓕᖃᕈᓐᓇᖁᑉᓗᒋᑦ ᓴᐳᓐᓂᐊᕈᑎᒃᓴᓂᒃ ᐃᒪᕐᒥᐅᑕᓄᑦ.</a:t>
            </a:r>
          </a:p>
          <a:p>
            <a:r>
              <a:rPr lang="iu-Latn-CA" sz="2000" dirty="0" smtClean="0">
                <a:latin typeface="Pigiarniq Light" panose="02000303020000020004" pitchFamily="2" charset="0"/>
              </a:rPr>
              <a:t>ᑕᐃᒪᐃᒻᒪᑦ ᑎᑎᕋᑦᑎᐊᕆᐊᖅᓯᒪᔭᖅᐳᑦ ᓚᐃᓴᓐᓯ KivIA-WL-TC#6 ᐊᒻᒪᓗ #9.  ᐊᑐᓕᖁᔨᔪᒍᑦ ᐊᒡᓂᒍ ᐃᒍᒃᑯᑦ ᑲᒪᖁᑉᓗᒋᑦ ᖃᓄᖅ ᐱᑕᖃᕋᔭᕐᒪᖔᑦ ᑲᑎᑦᑎᓂᕐᒧᑦ ᓴᕕᕋᔭᖕᓂᒃ ᐃᓗᑦᑐᖅᑎᖅᑕᐅᓯᒪᔫᑉ ᓴᓂᕋᖓᓂᒃ ᐅᕝᕙᓘᓐᓃᑦ ᐃᒪᖁᑎᒋᔭᐅᔪᒥᒃ ᐃᓗᑦᑐᖅᑎᖅᑕᐅᓯᒪᔪᒃᑯᑦ ᑕᑯᑎᑦᑎᔪᓐᓇᖁᑉᓗᒋᑦ ᐱᑕᖃᕋᔭᖅᐸᑦ ᐃᒪᓕᕆᕝᕕᒃᑖᖑᔪᒪᔪᒃᑯᑦ.  ᑕᒪᓐᓇ ᑐᑭᓯᒋᐊᕈᑎᒃᓴᖅ ᐊᑐᐃᓐᓇᕈᖅᑎᑕᐅᓇᔭᖅᑐᖅ </a:t>
            </a:r>
            <a:r>
              <a:rPr lang="iu-Latn-CA" sz="2000" dirty="0">
                <a:latin typeface="Pigiarniq Light" panose="02000303020000020004" pitchFamily="2" charset="0"/>
              </a:rPr>
              <a:t>30-ᓘᓐᓃᑦ ᐅᑉᓗᑦ ᑐᖔᓂ ᑭᖑᓪᓕᖅᐹᒃᑯᑦ ᐃᓄᖕᓂᒃ ᑲᑎᒪᑎᑦᑎᓂᐊᖅᑎᓪᓗᒋᑦ</a:t>
            </a:r>
            <a:r>
              <a:rPr lang="iu-Latn-CA" sz="1400" dirty="0">
                <a:latin typeface="Pigiarniq Light" panose="02000303020000020004" pitchFamily="2" charset="0"/>
              </a:rPr>
              <a:t>.</a:t>
            </a:r>
            <a:endParaRPr lang="iu-Latn-CA" sz="1400" dirty="0" smtClean="0">
              <a:latin typeface="Pigiarniq Light" panose="02000303020000020004" pitchFamily="2" charset="0"/>
            </a:endParaRPr>
          </a:p>
        </p:txBody>
      </p:sp>
    </p:spTree>
    <p:extLst>
      <p:ext uri="{BB962C8B-B14F-4D97-AF65-F5344CB8AC3E}">
        <p14:creationId xmlns:p14="http://schemas.microsoft.com/office/powerpoint/2010/main" val="471944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D95F-4333-4295-BBF8-AA61A5B3FFF3}"/>
              </a:ext>
            </a:extLst>
          </p:cNvPr>
          <p:cNvSpPr>
            <a:spLocks noGrp="1"/>
          </p:cNvSpPr>
          <p:nvPr>
            <p:ph type="title"/>
          </p:nvPr>
        </p:nvSpPr>
        <p:spPr/>
        <p:txBody>
          <a:bodyPr>
            <a:normAutofit fontScale="90000"/>
          </a:bodyPr>
          <a:lstStyle/>
          <a:p>
            <a:r>
              <a:rPr lang="en-CA" sz="2400" dirty="0">
                <a:latin typeface="Pigiarniq Light" panose="02000303020000020004" pitchFamily="2" charset="0"/>
              </a:rPr>
              <a:t>KivIA-WL-TC#21</a:t>
            </a:r>
            <a:br>
              <a:rPr lang="en-CA" sz="2400" dirty="0">
                <a:latin typeface="Pigiarniq Light" panose="02000303020000020004" pitchFamily="2" charset="0"/>
              </a:rPr>
            </a:br>
            <a:r>
              <a:rPr lang="en-CA" sz="2400" dirty="0">
                <a:latin typeface="Pigiarniq Light" panose="02000303020000020004" pitchFamily="2" charset="0"/>
              </a:rPr>
              <a:t>Waste Rock Storage Facility </a:t>
            </a:r>
            <a:r>
              <a:rPr lang="en-CA" sz="2400" dirty="0" smtClean="0">
                <a:latin typeface="Pigiarniq Light" panose="02000303020000020004" pitchFamily="2" charset="0"/>
              </a:rPr>
              <a:t>Design</a:t>
            </a:r>
            <a:br>
              <a:rPr lang="en-CA" sz="2400" dirty="0" smtClean="0">
                <a:latin typeface="Pigiarniq Light" panose="02000303020000020004" pitchFamily="2" charset="0"/>
              </a:rPr>
            </a:br>
            <a:r>
              <a:rPr lang="en-CA" sz="2400" dirty="0" err="1" smtClean="0">
                <a:latin typeface="Pigiarniq Light" panose="02000303020000020004" pitchFamily="2" charset="0"/>
              </a:rPr>
              <a:t>ᐊᑐᖅᑕᐅᙱᑦᑐᑦ</a:t>
            </a:r>
            <a:r>
              <a:rPr lang="en-CA" sz="2400" dirty="0" smtClean="0">
                <a:latin typeface="Pigiarniq Light" panose="02000303020000020004" pitchFamily="2" charset="0"/>
              </a:rPr>
              <a:t> </a:t>
            </a:r>
            <a:r>
              <a:rPr lang="en-CA" sz="2400" dirty="0" err="1" smtClean="0">
                <a:latin typeface="Pigiarniq Light" panose="02000303020000020004" pitchFamily="2" charset="0"/>
              </a:rPr>
              <a:t>ᐅᔭᖅᑲᑦ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ᐃᓂᖃᕐᕕᖓᑕ</a:t>
            </a:r>
            <a:r>
              <a:rPr lang="en-CA" sz="2400" dirty="0" smtClean="0">
                <a:latin typeface="Pigiarniq Light" panose="02000303020000020004" pitchFamily="2" charset="0"/>
              </a:rPr>
              <a:t> </a:t>
            </a:r>
            <a:r>
              <a:rPr lang="en-CA" sz="2400" dirty="0" err="1" smtClean="0">
                <a:latin typeface="Pigiarniq Light" panose="02000303020000020004" pitchFamily="2" charset="0"/>
              </a:rPr>
              <a:t>ᐋᖅᑭᐅᒪᓂᕆᓂᐊᖅᑕᖓ</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691DD85F-F39E-4102-ABD7-988C9A4CB13A}"/>
              </a:ext>
            </a:extLst>
          </p:cNvPr>
          <p:cNvSpPr>
            <a:spLocks noGrp="1"/>
          </p:cNvSpPr>
          <p:nvPr>
            <p:ph sz="half" idx="1"/>
          </p:nvPr>
        </p:nvSpPr>
        <p:spPr/>
        <p:txBody>
          <a:bodyPr>
            <a:normAutofit fontScale="85000" lnSpcReduction="20000"/>
          </a:bodyPr>
          <a:lstStyle/>
          <a:p>
            <a:r>
              <a:rPr lang="en-CA" dirty="0"/>
              <a:t>The proponent will be a using a 4.7 metre thick NPAG / NML cap to host the thawed layer and prevent liquids from contacting the centre of the waste rock pile. The rationale for this is based on results to date on thermal modelling that considers thermistor readings at the Portage waste rock facility.</a:t>
            </a:r>
            <a:endParaRPr lang="en-CA" dirty="0">
              <a:highlight>
                <a:srgbClr val="FFFF00"/>
              </a:highlight>
            </a:endParaRPr>
          </a:p>
          <a:p>
            <a:r>
              <a:rPr lang="en-US" dirty="0"/>
              <a:t>The </a:t>
            </a:r>
            <a:r>
              <a:rPr lang="en-US" dirty="0" err="1"/>
              <a:t>KivIA</a:t>
            </a:r>
            <a:r>
              <a:rPr lang="en-US" dirty="0"/>
              <a:t> agree with AEM’s response on the outcomes that will result from thermistor strings in the expanded WRST. </a:t>
            </a:r>
            <a:endParaRPr lang="en-CA" dirty="0"/>
          </a:p>
          <a:p>
            <a:r>
              <a:rPr lang="en-US" dirty="0"/>
              <a:t>However, the </a:t>
            </a:r>
            <a:r>
              <a:rPr lang="en-US" dirty="0" err="1"/>
              <a:t>KivIA</a:t>
            </a:r>
            <a:r>
              <a:rPr lang="en-US" dirty="0"/>
              <a:t> requests that AEM provide an accurate plan map that shows the planned locations of the drill holes that will contain the thermistor strings. This plan map needs to be provided prior to the 60-day construction notice for the WRSF.</a:t>
            </a:r>
            <a:endParaRPr lang="en-CA" dirty="0"/>
          </a:p>
          <a:p>
            <a:endParaRPr lang="en-CA" dirty="0"/>
          </a:p>
        </p:txBody>
      </p:sp>
      <p:sp>
        <p:nvSpPr>
          <p:cNvPr id="4" name="Content Placeholder 3">
            <a:extLst>
              <a:ext uri="{FF2B5EF4-FFF2-40B4-BE49-F238E27FC236}">
                <a16:creationId xmlns:a16="http://schemas.microsoft.com/office/drawing/2014/main" id="{CBE7FB9E-9C55-4999-8B44-38BF015D2A62}"/>
              </a:ext>
            </a:extLst>
          </p:cNvPr>
          <p:cNvSpPr>
            <a:spLocks noGrp="1"/>
          </p:cNvSpPr>
          <p:nvPr>
            <p:ph sz="half" idx="2"/>
          </p:nvPr>
        </p:nvSpPr>
        <p:spPr/>
        <p:txBody>
          <a:bodyPr>
            <a:noAutofit/>
          </a:bodyPr>
          <a:lstStyle/>
          <a:p>
            <a:r>
              <a:rPr lang="iu-Latn-CA" sz="1400" dirty="0" smtClean="0">
                <a:latin typeface="Pigiarniq Light" panose="02000303020000020004" pitchFamily="2" charset="0"/>
              </a:rPr>
              <a:t>ᐅᔭᕋᖕᓂᐊᖅᑐᓕᕆᔨᒃᑯᑦ ᐊᑐᕐᓂᐊᖅᑐᑦ 4.7 ᒦᑕᓂᒃ ᐃᑉᔪᓂᖃᖅᑐᒥᒃ NPAG/NML ᖁᑦᑎᖕᓂᖅᐹᒃᑯᑦ ᑲᒪᓂᐊᕐᓗᓂ ᐊᐅᒃᓯᒪᔪᒥᒃ ᐃᑉᔪᓂᕐᒥᒃ ᐊᒻᒪᓗ ᐃᓗᓕᕆᔭᖏᑦ ᐊᒃᑐᖅᑎᑦᑎᑦᑕᐃᓕᒪᓗᒋᑦ ᐅᔭᖅᑲᓄᑦ ᐊᑐᖅᑕᐅᔾᔮᙱᑦᑐᓄᑦ ᑲᑎᑕᐅᓯᒪᔪᓄᑦ.  ᑕᐃᒪᐃᓐᓇᓱᒃᑐᑦ ᖃᐅᔨᓯᒪᔭᖏᑦ ᒪᓕᒃᖢᒋᑦ ᐅᑉᓗᒥᒧᑦ ᓂᒡᓕᓇᕐᓂᖓᓄᑦ ᖃᐅᔨᓴᕐᓂᐊᕐᓗᒍ Portage-ᒥ ᐅᔭᕋᖃᕐᕕᒃᑯᑦ ᐱᐊᓂᒃᑕᐅᔪᓐᓇᕐᓂᐊᕐᒪᖔᑕ.</a:t>
            </a:r>
          </a:p>
          <a:p>
            <a:r>
              <a:rPr lang="iu-Latn-CA" sz="1400" dirty="0" smtClean="0">
                <a:latin typeface="Pigiarniq Light" panose="02000303020000020004" pitchFamily="2" charset="0"/>
              </a:rPr>
              <a:t>ᑭᕙᓪᓕᕐᒥ ᐃᓄᐃᑦ ᑲᑐᔾᔨᖃᑎᒌᒃᑯᑦ ᐊᖏᖃᑎᖃᖅᑐᑦ ᐊᒡᓂᒍ ᐃᒍᒃᑯᓐᓂᒃ ᑭᐅᔾᔪᑕᐅᓯᒪᔪᒃᑯᑦ ᓴᖅᑭᓐᓂᐊᖅᑐᓄᑦ ᓂᒡᓕᓇᕐᓂᖓᒍᑦ ᐃᓚᒋᐊᖅᓯᒪᔪᒃᑯᑦ WRST-ᑯᑦ.</a:t>
            </a:r>
          </a:p>
          <a:p>
            <a:r>
              <a:rPr lang="iu-Latn-CA" sz="1400" dirty="0" smtClean="0">
                <a:latin typeface="Pigiarniq Light" panose="02000303020000020004" pitchFamily="2" charset="0"/>
              </a:rPr>
              <a:t>ᑭᓯᐊᓂᓕ, ᑭᕙᓪᓕᕐᒥ ᐃᓄᐃᑦ ᑲᑐᔾᔨᖃᑎᒌᒃᑯᑦ ᑐᒃᓯᕋᖅᑐᑦ ᐊᒡᓂᒍ ᐃᒍᒃᑯᑦ ᐊᑐᐃᓐᓇᕈᖅᑎᑦᑎᖁᑉᓗᒋᑦ ᓈᒻᒪᑦᑎᐊᖅᑐᒥᒃ ᐸᕐᓇᐅᑎᒥᒃ ᓄᓇᙳᐊᒃᑯᑦ ᑕᑯᑎᑦᑎᓗᑎᒃ ᐸᕐᓇᐅᑕᐅᔪᖅ ᓇᐅᒃᑰᖓᖕᒪᖔᑦ ᐃᑰᑕᕐᕕᐅᓂᐊᖅᑐᓂᒃ ᖃᐅᔨᓴᕈᑕᐅᓂᐊᖅᑐᒃᑯᑦ ᓂᒡᓕᓇᕐᓂᖓᒍᑦ.  ᑕᒪᓐᓇ ᐸᕐᓇᐅᑎᒃᑯᑦ ᓄᓇᙳᐊᖅ ᐊᑐᐃᓐᓇᕈᖅᑎᑕᐅᔭᕆᐊᓕᒃ 60 ᐅᑉᓗᑦ ᑐᖔᓂ ᓴᓇᔭᐅᒋᐊᖅᑳᖅᑎᓐᓇᒍ WRSF.</a:t>
            </a:r>
            <a:endParaRPr lang="en-CA" sz="1400" dirty="0">
              <a:latin typeface="Pigiarniq Light" panose="02000303020000020004" pitchFamily="2" charset="0"/>
            </a:endParaRPr>
          </a:p>
        </p:txBody>
      </p:sp>
    </p:spTree>
    <p:extLst>
      <p:ext uri="{BB962C8B-B14F-4D97-AF65-F5344CB8AC3E}">
        <p14:creationId xmlns:p14="http://schemas.microsoft.com/office/powerpoint/2010/main" val="35689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6211-1478-4B29-AE48-DCE39138F7D0}"/>
              </a:ext>
            </a:extLst>
          </p:cNvPr>
          <p:cNvSpPr>
            <a:spLocks noGrp="1"/>
          </p:cNvSpPr>
          <p:nvPr>
            <p:ph type="title"/>
          </p:nvPr>
        </p:nvSpPr>
        <p:spPr/>
        <p:txBody>
          <a:bodyPr>
            <a:normAutofit/>
          </a:bodyPr>
          <a:lstStyle/>
          <a:p>
            <a:r>
              <a:rPr lang="en-CA" sz="2400" dirty="0">
                <a:latin typeface="Pigiarniq Light" panose="02000303020000020004" pitchFamily="2" charset="0"/>
              </a:rPr>
              <a:t>Summary of Requests and </a:t>
            </a:r>
            <a:r>
              <a:rPr lang="en-CA" sz="2400" dirty="0" smtClean="0">
                <a:latin typeface="Pigiarniq Light" panose="02000303020000020004" pitchFamily="2" charset="0"/>
              </a:rPr>
              <a:t>Recommendations</a:t>
            </a:r>
            <a:br>
              <a:rPr lang="en-CA" sz="2400" dirty="0" smtClean="0">
                <a:latin typeface="Pigiarniq Light" panose="02000303020000020004" pitchFamily="2" charset="0"/>
              </a:rPr>
            </a:br>
            <a:r>
              <a:rPr lang="en-CA" sz="2400" dirty="0" err="1" smtClean="0">
                <a:latin typeface="Pigiarniq Light" panose="02000303020000020004" pitchFamily="2" charset="0"/>
              </a:rPr>
              <a:t>ᓇᐃᓪᓕᒋᐊᖅᓯᒪᔪᒃᑯᑦ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ᑐᒃᓯᕋᐅᑕᐅᔪᑦ</a:t>
            </a:r>
            <a:r>
              <a:rPr lang="en-CA" sz="2400" dirty="0" smtClean="0">
                <a:latin typeface="Pigiarniq Light" panose="02000303020000020004" pitchFamily="2" charset="0"/>
              </a:rPr>
              <a:t> </a:t>
            </a:r>
            <a:r>
              <a:rPr lang="en-CA" sz="2400" dirty="0" err="1" smtClean="0">
                <a:latin typeface="Pigiarniq Light" panose="02000303020000020004" pitchFamily="2" charset="0"/>
              </a:rPr>
              <a:t>ᐊᑐᓕᖁᔭᐅᔪᓪᓗ</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032FFB61-2615-4222-BC82-C68862315347}"/>
              </a:ext>
            </a:extLst>
          </p:cNvPr>
          <p:cNvSpPr>
            <a:spLocks noGrp="1"/>
          </p:cNvSpPr>
          <p:nvPr>
            <p:ph sz="half" idx="1"/>
          </p:nvPr>
        </p:nvSpPr>
        <p:spPr/>
        <p:txBody>
          <a:bodyPr>
            <a:normAutofit fontScale="92500" lnSpcReduction="20000"/>
          </a:bodyPr>
          <a:lstStyle/>
          <a:p>
            <a:r>
              <a:rPr lang="en-CA" dirty="0"/>
              <a:t>We request that AEM commit to provide a Quantitative Water Management Decision Tree to show how water volumes exceeding average conditions would be effectively managed at least 30 days prior to the final hearings</a:t>
            </a:r>
          </a:p>
          <a:p>
            <a:pPr lvl="1"/>
            <a:r>
              <a:rPr lang="en-CA" dirty="0"/>
              <a:t>This must include evidence that effluent streams, particularly those rich in arsenic, can be effectively segregated for water treatment to safe concentrations.  </a:t>
            </a:r>
          </a:p>
          <a:p>
            <a:r>
              <a:rPr lang="en-CA" dirty="0"/>
              <a:t>AEM should provide additional detail as to how the upper and lower bounds of the phosphorus uptake ratios were derived in the new water quality model, and associated literature references. This should be provided at least 30 days prior to the final hearings. </a:t>
            </a:r>
          </a:p>
          <a:p>
            <a:endParaRPr lang="en-CA" dirty="0"/>
          </a:p>
          <a:p>
            <a:endParaRPr lang="en-CA" dirty="0"/>
          </a:p>
        </p:txBody>
      </p:sp>
      <p:sp>
        <p:nvSpPr>
          <p:cNvPr id="4" name="Content Placeholder 3">
            <a:extLst>
              <a:ext uri="{FF2B5EF4-FFF2-40B4-BE49-F238E27FC236}">
                <a16:creationId xmlns:a16="http://schemas.microsoft.com/office/drawing/2014/main" id="{8E4F07C9-8B9A-493A-AE89-DABDDE8242DA}"/>
              </a:ext>
            </a:extLst>
          </p:cNvPr>
          <p:cNvSpPr>
            <a:spLocks noGrp="1"/>
          </p:cNvSpPr>
          <p:nvPr>
            <p:ph sz="half" idx="2"/>
          </p:nvPr>
        </p:nvSpPr>
        <p:spPr>
          <a:xfrm>
            <a:off x="4514850" y="1825625"/>
            <a:ext cx="4000500" cy="4351338"/>
          </a:xfrm>
        </p:spPr>
        <p:txBody>
          <a:bodyPr>
            <a:noAutofit/>
          </a:bodyPr>
          <a:lstStyle/>
          <a:p>
            <a:r>
              <a:rPr lang="iu-Latn-CA" sz="1500" dirty="0" smtClean="0">
                <a:latin typeface="Pigiarniq Light" panose="02000303020000020004" pitchFamily="2" charset="0"/>
              </a:rPr>
              <a:t>ᑐᒃᓯᕋᖅᑐᒍᑦ ᐊᒡᓂᒍ ᐃᒍᒃᑯᑦ ᐊᑐᐃᓐᓇᕈᖅᑎᑦᑎᖁᑉᓗᒋᑦ ᐃᑎᓂᖓᒍᑦ ᐃᒪᐅᑉ ᐊᐅᓚᑦᑎᓂᕐᒧᑦ ᐃᓱᒪᓕᐅᕐᕕᖕᒥᒃ ᐱᑕᖃᖁᑉᓗᒍ ᑕᑯᑎᑦᑎᔪᓐᓇᕐᓂᐊᕐᒪᑕ ᖃᓄᖅ ᐃᒪᐅᑉ ᐃᑎᓂᖓ ᐅᖓᑕᐅᔾᔨᓯᒪᓕᕋᔭᕐᒪᖔᑦ ᐊᐅᓚᑕᐅᑦᑎᐊᕈᓐᓇᕋᔭᕐᓂᖓᓗ 30 ᐅᑉᓗᓪᓘᓐᓃᑦ ᑐᖔᓂ ᐃᓄᐃᑦ ᑲᑎᒪᑎᑕᐅᖅᑳᕐᓇᑎᒃ.</a:t>
            </a:r>
          </a:p>
          <a:p>
            <a:pPr lvl="1"/>
            <a:r>
              <a:rPr lang="iu-Latn-CA" sz="1500" dirty="0" smtClean="0">
                <a:latin typeface="Pigiarniq Light" panose="02000303020000020004" pitchFamily="2" charset="0"/>
              </a:rPr>
              <a:t>ᐅᓇ ᐃᓚᐅᖃᑕᐅᑎᑦᑎᔭᕆᐊᓕᒃ ᓇᓗᓇᐃᔭᐅᑎᓂᒃ ᑰᑦ, ᐱᓗᐊᖅᖢᒍ ᓴᕕᕋᔭᓖᑦ, ᑲᒪᒋᔭᐅᑦᑎᐊᕋᔭᕐᓂᖏᓐᓄᑦ ᐊᑦᑕᓇᖅᑐᖃᕈᓐᓃᖁᑉᓗᒋᑦ.</a:t>
            </a:r>
          </a:p>
          <a:p>
            <a:r>
              <a:rPr lang="iu-Latn-CA" sz="1500" dirty="0" smtClean="0">
                <a:latin typeface="Pigiarniq Light" panose="02000303020000020004" pitchFamily="2" charset="0"/>
              </a:rPr>
              <a:t>ᐊᒡᓂᒍ ᐃᒍᒃᑯᑦ ᐊᑐᐃᓐᓇᕈᖅᑎᑦᑎᓇᔭᕐᒪᑕᑦᑕᐅᖅ ᓇᓗᓇᐃᔭᐅᑎᒃᑲᓐᓂᕐᓂᒃ ᖃᓄᖅ ᖁᑦᑎᖕᓂᖅᓴᒃᑯᑦ ᐊᑦᑎᖕᓂᖅᓴᒃᑯᓪᓗ phosphorus-ᓖᑦ ᓇᓗᓇᐃᖅᑕᐅᓯᒪᖕᒪᖔᑕ ᓄᑖᒥ ᐃᒪᖁᑎᒋᔭᐅᔪᒃᑯᑦ, ᐊᒻᒪᓗ ᐊᒃᑐᐊᓂᓖᑦ ᑎᑎᕋᖅᓯᒪᔪᑦ ᖃᐅᔨᒋᐊᕈᑎᒃᓴᑦ.  </a:t>
            </a:r>
            <a:r>
              <a:rPr lang="iu-Latn-CA" sz="1500" dirty="0">
                <a:latin typeface="Pigiarniq Light" panose="02000303020000020004" pitchFamily="2" charset="0"/>
              </a:rPr>
              <a:t>ᑕᒪᓐᓇ ᐊᑐᐃᓐᓇᕈᖅᑎᑕᐅᓇᔭᖅᑐᖅ 30-ᓘᓐᓃᑦ ᐅᑉᓗᑦ ᑐᖔᓂ ᑭᖑᓪᓕᖅᐹᒃᑯᑦ ᐃᓄᖕᓂᒃ ᑲᑎᒪᑎᑦᑎᓂᐊᖅᑎᓪᓗᒋᑦ.</a:t>
            </a:r>
            <a:endParaRPr lang="en-CA" sz="1500" dirty="0">
              <a:latin typeface="Pigiarniq Light" panose="02000303020000020004" pitchFamily="2" charset="0"/>
            </a:endParaRPr>
          </a:p>
        </p:txBody>
      </p:sp>
    </p:spTree>
    <p:extLst>
      <p:ext uri="{BB962C8B-B14F-4D97-AF65-F5344CB8AC3E}">
        <p14:creationId xmlns:p14="http://schemas.microsoft.com/office/powerpoint/2010/main" val="1049300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6211-1478-4B29-AE48-DCE39138F7D0}"/>
              </a:ext>
            </a:extLst>
          </p:cNvPr>
          <p:cNvSpPr>
            <a:spLocks noGrp="1"/>
          </p:cNvSpPr>
          <p:nvPr>
            <p:ph type="title"/>
          </p:nvPr>
        </p:nvSpPr>
        <p:spPr/>
        <p:txBody>
          <a:bodyPr>
            <a:normAutofit/>
          </a:bodyPr>
          <a:lstStyle/>
          <a:p>
            <a:r>
              <a:rPr lang="en-CA" sz="2400" dirty="0">
                <a:latin typeface="Pigiarniq Light" panose="02000303020000020004" pitchFamily="2" charset="0"/>
              </a:rPr>
              <a:t>Summary of Requests and Recommendations</a:t>
            </a:r>
            <a:br>
              <a:rPr lang="en-CA" sz="2400" dirty="0">
                <a:latin typeface="Pigiarniq Light" panose="02000303020000020004" pitchFamily="2" charset="0"/>
              </a:rPr>
            </a:br>
            <a:r>
              <a:rPr lang="en-CA" sz="2400" dirty="0" err="1">
                <a:latin typeface="Pigiarniq Light" panose="02000303020000020004" pitchFamily="2" charset="0"/>
              </a:rPr>
              <a:t>ᓇᐃᓪᓕᒋᐊᖅᓯᒪᔪᒃᑯᑦ</a:t>
            </a:r>
            <a:r>
              <a:rPr lang="en-CA" sz="2400" dirty="0">
                <a:latin typeface="Pigiarniq Light" panose="02000303020000020004" pitchFamily="2" charset="0"/>
              </a:rPr>
              <a:t> </a:t>
            </a:r>
            <a:r>
              <a:rPr lang="en-CA" sz="2400" dirty="0" err="1">
                <a:latin typeface="Pigiarniq Light" panose="02000303020000020004" pitchFamily="2" charset="0"/>
              </a:rPr>
              <a:t>ᑐᒃᓯᕋᐅᑕᐅᔪᑦ</a:t>
            </a:r>
            <a:r>
              <a:rPr lang="en-CA" sz="2400" dirty="0">
                <a:latin typeface="Pigiarniq Light" panose="02000303020000020004" pitchFamily="2" charset="0"/>
              </a:rPr>
              <a:t> </a:t>
            </a:r>
            <a:r>
              <a:rPr lang="en-CA" sz="2400" dirty="0" err="1">
                <a:latin typeface="Pigiarniq Light" panose="02000303020000020004" pitchFamily="2" charset="0"/>
              </a:rPr>
              <a:t>ᐊᑐᓕᖁᔭᐅᔪᓪᓗ</a:t>
            </a:r>
            <a:endParaRPr lang="en-CA" sz="2400" dirty="0"/>
          </a:p>
        </p:txBody>
      </p:sp>
      <p:sp>
        <p:nvSpPr>
          <p:cNvPr id="3" name="Content Placeholder 2">
            <a:extLst>
              <a:ext uri="{FF2B5EF4-FFF2-40B4-BE49-F238E27FC236}">
                <a16:creationId xmlns:a16="http://schemas.microsoft.com/office/drawing/2014/main" id="{032FFB61-2615-4222-BC82-C68862315347}"/>
              </a:ext>
            </a:extLst>
          </p:cNvPr>
          <p:cNvSpPr>
            <a:spLocks noGrp="1"/>
          </p:cNvSpPr>
          <p:nvPr>
            <p:ph sz="half" idx="1"/>
          </p:nvPr>
        </p:nvSpPr>
        <p:spPr/>
        <p:txBody>
          <a:bodyPr>
            <a:normAutofit fontScale="70000" lnSpcReduction="20000"/>
          </a:bodyPr>
          <a:lstStyle/>
          <a:p>
            <a:r>
              <a:rPr lang="en-CA" dirty="0"/>
              <a:t>AEM should commit to providing options to manage excess water quantity in 2020 at least 30 days prior to the final hearings  for stakeholder consideration. </a:t>
            </a:r>
          </a:p>
          <a:p>
            <a:pPr lvl="1"/>
            <a:r>
              <a:rPr lang="en-CA" dirty="0"/>
              <a:t>The NWB should include a condition in the water licence that the agreed upon option for additional water storage should be constructed and available prior to freshet 2020 to mitigate the risk of potential contact water overflow. </a:t>
            </a:r>
          </a:p>
          <a:p>
            <a:r>
              <a:rPr lang="en-CA" dirty="0"/>
              <a:t>AEM should commit to providing a quantitative analysis from at least one potential source of water to demonstrate the feasibility of an increased pit flood rate at least 30 days prior to the final hearing.</a:t>
            </a:r>
          </a:p>
          <a:p>
            <a:r>
              <a:rPr lang="en-CA" dirty="0"/>
              <a:t>AEM should commit to provide a quantity estimate of relative groundwater contributions from rock fracturing</a:t>
            </a:r>
          </a:p>
          <a:p>
            <a:r>
              <a:rPr lang="en-US" dirty="0"/>
              <a:t>AEM provide an accurate plan map that shows the planned locations of the drill holes that will contain the thermistor strings. This plan map needs to be provided prior to the 60-day construction notice for the WRSF.</a:t>
            </a:r>
            <a:endParaRPr lang="en-CA" dirty="0"/>
          </a:p>
          <a:p>
            <a:endParaRPr lang="en-CA" dirty="0"/>
          </a:p>
          <a:p>
            <a:endParaRPr lang="en-CA" dirty="0"/>
          </a:p>
        </p:txBody>
      </p:sp>
      <p:sp>
        <p:nvSpPr>
          <p:cNvPr id="4" name="Content Placeholder 3">
            <a:extLst>
              <a:ext uri="{FF2B5EF4-FFF2-40B4-BE49-F238E27FC236}">
                <a16:creationId xmlns:a16="http://schemas.microsoft.com/office/drawing/2014/main" id="{8E4F07C9-8B9A-493A-AE89-DABDDE8242DA}"/>
              </a:ext>
            </a:extLst>
          </p:cNvPr>
          <p:cNvSpPr>
            <a:spLocks noGrp="1"/>
          </p:cNvSpPr>
          <p:nvPr>
            <p:ph sz="half" idx="2"/>
          </p:nvPr>
        </p:nvSpPr>
        <p:spPr/>
        <p:txBody>
          <a:bodyPr>
            <a:noAutofit/>
          </a:bodyPr>
          <a:lstStyle/>
          <a:p>
            <a:r>
              <a:rPr lang="iu-Latn-CA" sz="1200" dirty="0" smtClean="0">
                <a:latin typeface="Pigiarniq Light" panose="02000303020000020004" pitchFamily="2" charset="0"/>
              </a:rPr>
              <a:t>ᐊᒡᓂᒍ ᐃᒍᒃᑯᑦ ᐊᑐᐃᓐᓇᕈᖅᑎᑦᑎᓂᐊᕐᓂᕋᕋᔭᕐᒪᑕ ᐊᑐᖅᑕᐅᔪᓐᓇᖅᑐᓂᒃ ᐊᐅᓚᑦᑎᓂᕐᒧᑦ ᖄᒥᑦᑐᖃᕋᔭᖅᐸᑦ 2020-ᒥ 30 ᐅᑉᓗᓪᓘᓐᓃᑦ ᑐᖔᓂ ᐃᓄᐃᑦ ᑲᑎᒪᑎᑕᐅᖅᑳᕐᓇᑎᒃ ᓇᖕᒥᓂᖃᖃᑕᐅᔪᑦ ᐃᓱᒪᒃᓴᖅᓯᐅᕈᑎᖃᕈᓐᓇᖁᑉᓗᒋᑦ.</a:t>
            </a:r>
          </a:p>
          <a:p>
            <a:pPr lvl="1"/>
            <a:r>
              <a:rPr lang="iu-Latn-CA" sz="1200" dirty="0" smtClean="0">
                <a:latin typeface="Pigiarniq Light" panose="02000303020000020004" pitchFamily="2" charset="0"/>
              </a:rPr>
              <a:t>ᓄᓇᕗᒥ ᐃᒪᕐᒧᑦ ᑲᑎᒪᔩᑦ ᐃᓚᐅᖃᑕᐅᑎᑦᑎᓇᔭᕐᒪᑕ ᐃᒪᕐᒧᑦ ᓚᐃᓴᓐᓯᒃᑯᑦ ᐊᖏᕈᑕᐅᔪᖅ ᖃᓄᐃᓕᐅᕈᑎᒃᓴᖅ ᐃᒪᕐᒧᑦ ᓯᕐᓗᐊᒃᓴᒃᑲᓐᓂᕐᒧᑦ ᓴᓇᔭᐅᔭᕆᐊᖃᕐᓂᖓᓄᑦ ᐊᒻᒪᓗ ᐊᑐᐃᓐᓇᐅᓕᕐᓗᓂ ᒪᖁᑲᑕᖅᑳᖅᑎᓐᓇᒍ ᐊᐳᑎᒃᑯᓪᓗ ᐃᒻᒪᖅᑳᖅᑎᓐᓇᒍ 2020-ᒥ ᐋᖅᑭᒋᐊᕈᑕᐅᔪᓐᓇᕐᓂᐊᕐᒪᑦ ᐅᓗᕆᐊᓇᖅᑐᒥᒃ ᐅᖓᑕᐅᔾᔨᓂᐅᓇᔭᖅᑐᒧᑦ.</a:t>
            </a:r>
          </a:p>
          <a:p>
            <a:r>
              <a:rPr lang="iu-Latn-CA" sz="1200" dirty="0" smtClean="0">
                <a:latin typeface="Pigiarniq Light" panose="02000303020000020004" pitchFamily="2" charset="0"/>
              </a:rPr>
              <a:t>ᐊᒡᓂᒍ ᐃᒍᒃᑯᑦ ᐊᑐᐃᓐᓇᕈᖅᑎᑦᑎᓂᐊᕐᓂᕋᕋᔭᕐᒪᑕ ᖃᓄᖅ ᐃᑎᓂᖓᓄᑦ ᖃᐅᔨᓴᕈᑎᒥᒃ ᐊᑕᐅᓯᕐᒥᒡᓘᓐᓃᑦ ᐃᒪᖃᕐᕕᒃᑯᑦ ᖃᐅᔨᓴᕈᓐᓇᖁᑉᓗᒋᑦ ᐃᒻᒥᒃᑲᓐᓂᕋᔭᕐᒪᖔᑦ ᐃᓗᑦᑐᖅᑎᖅᑕᐅᓯᒪᔪᖅ 30 ᐅᑉᓗᓪᓘᓐᓃᑦ ᑐᖔᓂ ᐃᓄᐃᑦ ᑲᑎᒪᑎᑕᐅᖅᑳᕐᓇᑎᒃ.</a:t>
            </a:r>
          </a:p>
          <a:p>
            <a:r>
              <a:rPr lang="iu-Latn-CA" sz="1200" dirty="0" smtClean="0">
                <a:latin typeface="Pigiarniq Light" panose="02000303020000020004" pitchFamily="2" charset="0"/>
              </a:rPr>
              <a:t>ᐊᒡᓂᒍ ᐃᒍᒃᑯᑦ ᐊᑐᐃᓐᓇᕈᖅᑎᑦᑎᓂᐊᕐᓂᕋᕋᔭᕐᒪᑕ ᐃᑎᓂᖓᒍᑦ ᓇᓚᐅᑦᑖᕈᑕᐅᓯᒪᔪᒥᒃ ᓄᓇᐅᑉ ᖄᖓᒍᑦ ᐃᒪᖃᕐᕕᐅᔪᒃᑯᑦ  ᐅᔭᖅᑲᑦ ᓯᖁᑉᑎᖅᓯᒪᓂᖏᑦᑎᒍᑦ.</a:t>
            </a:r>
          </a:p>
          <a:p>
            <a:r>
              <a:rPr lang="iu-Latn-CA" sz="1200" dirty="0" smtClean="0">
                <a:latin typeface="Pigiarniq Light" panose="02000303020000020004" pitchFamily="2" charset="0"/>
              </a:rPr>
              <a:t>ᐊᒡᓂᒍ ᐃᒍᒃᑯᑦ ᐊᑐᐃᓐᓇᕈᖅᑎᑦᑎᓯᒪᓗᑎᒃ ᓈᒻᒪᒃᑐᒥᒃ ᐸᕐᓇᐅᑕᐅᓯᒪᔪᒃᑯᑦ ᓄᓇᙳᐊᕐᒥᒃ ᑕᑯᑎᑦᑎᓂᐅᓂᐊᖅᑐᒥᒃ ᓇᓂ ᐃᑰᑕᕐᕕᐅᓂᐊᖅᑐᓂᒃ ᖁᐊᖑᓂᖓᒍᑦ ᓇᓗᓇᐃᒃᑯᑕᖃᕐᓂᐊᖅᑐᓂᒃ.  ᐅᓇ ᐸᕐᓇᐅᑎ ᓄᓇᙳᐊᖅ ᐊᑐᐃᓐᓇᐅᔭᕆᐊᓕᒃ 60 ᐅᑉᓗᑦ ᑐᖔᓂ ᓴᓇᔭᐅᓂᐊᕐᓂᖓᓄᑦ ᑐᓴᖅᑎᑦᑎᖅᑳᕐᓇᑎᒃ WRSF-ᒥᒃ.</a:t>
            </a:r>
            <a:endParaRPr lang="en-CA" sz="1200" dirty="0">
              <a:latin typeface="Pigiarniq Light" panose="02000303020000020004" pitchFamily="2" charset="0"/>
            </a:endParaRPr>
          </a:p>
        </p:txBody>
      </p:sp>
    </p:spTree>
    <p:extLst>
      <p:ext uri="{BB962C8B-B14F-4D97-AF65-F5344CB8AC3E}">
        <p14:creationId xmlns:p14="http://schemas.microsoft.com/office/powerpoint/2010/main" val="5166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200" dirty="0">
                <a:latin typeface="Pigiarniq Light" panose="02000303020000020004" pitchFamily="2" charset="0"/>
              </a:rPr>
              <a:t>Resolved </a:t>
            </a:r>
            <a:r>
              <a:rPr lang="en-CA" sz="3200" dirty="0" smtClean="0">
                <a:latin typeface="Pigiarniq Light" panose="02000303020000020004" pitchFamily="2" charset="0"/>
              </a:rPr>
              <a:t>Issues</a:t>
            </a:r>
            <a:br>
              <a:rPr lang="en-CA" sz="3200" dirty="0" smtClean="0">
                <a:latin typeface="Pigiarniq Light" panose="02000303020000020004" pitchFamily="2" charset="0"/>
              </a:rPr>
            </a:br>
            <a:r>
              <a:rPr lang="en-CA" sz="3200" dirty="0" err="1" smtClean="0">
                <a:latin typeface="Pigiarniq Light" panose="02000303020000020004" pitchFamily="2" charset="0"/>
              </a:rPr>
              <a:t>ᐋᖅᑭᒃᑕᐅᓯᒪᔪᑦ</a:t>
            </a:r>
            <a:r>
              <a:rPr lang="en-CA" sz="3200" dirty="0" smtClean="0">
                <a:latin typeface="Pigiarniq Light" panose="02000303020000020004" pitchFamily="2" charset="0"/>
              </a:rPr>
              <a:t> </a:t>
            </a:r>
            <a:r>
              <a:rPr lang="en-CA" sz="3200" dirty="0" err="1" smtClean="0">
                <a:latin typeface="Pigiarniq Light" panose="02000303020000020004" pitchFamily="2" charset="0"/>
              </a:rPr>
              <a:t>ᐃᖢᐊᖏᓕᐅᕈᑕᐅᓚᐅᖅᑐᑦ</a:t>
            </a:r>
            <a:endParaRPr lang="en-CA" sz="3200" dirty="0">
              <a:latin typeface="Pigiarniq Light" panose="02000303020000020004" pitchFamily="2" charset="0"/>
            </a:endParaRPr>
          </a:p>
        </p:txBody>
      </p:sp>
      <p:sp>
        <p:nvSpPr>
          <p:cNvPr id="5" name="Text Placeholder 4"/>
          <p:cNvSpPr>
            <a:spLocks noGrp="1"/>
          </p:cNvSpPr>
          <p:nvPr>
            <p:ph type="body" idx="1"/>
          </p:nvPr>
        </p:nvSpPr>
        <p:spPr/>
        <p:txBody>
          <a:bodyPr>
            <a:normAutofit/>
          </a:bodyPr>
          <a:lstStyle/>
          <a:p>
            <a:r>
              <a:rPr lang="en-CA" sz="1400" dirty="0">
                <a:latin typeface="Pigiarniq Light" panose="02000303020000020004" pitchFamily="2" charset="0"/>
              </a:rPr>
              <a:t>Tracking Issues and their </a:t>
            </a:r>
            <a:r>
              <a:rPr lang="en-CA" sz="1400" dirty="0" smtClean="0">
                <a:latin typeface="Pigiarniq Light" panose="02000303020000020004" pitchFamily="2" charset="0"/>
              </a:rPr>
              <a:t>Resolutions</a:t>
            </a:r>
          </a:p>
          <a:p>
            <a:r>
              <a:rPr lang="iu-Latn-CA" sz="1400" dirty="0" smtClean="0">
                <a:latin typeface="Pigiarniq Light" panose="02000303020000020004" pitchFamily="2" charset="0"/>
              </a:rPr>
              <a:t>ᑕᑯᒋᐊᕐᓗᒋᑦ ᐃᖢᐊᖏᓕᐅᕈᑕᐅᔪᑦ ᐊᒻᒪᓗ ᖃᓄᖅ ᐋᖅᑭᒃᑕᐅᓂᖏᑦ</a:t>
            </a:r>
            <a:endParaRPr lang="en-CA" sz="1400" dirty="0">
              <a:latin typeface="Pigiarniq Light" panose="02000303020000020004" pitchFamily="2" charset="0"/>
            </a:endParaRPr>
          </a:p>
          <a:p>
            <a:r>
              <a:rPr lang="en-CA" sz="1400" dirty="0">
                <a:latin typeface="Pigiarniq Light" panose="02000303020000020004" pitchFamily="2" charset="0"/>
              </a:rPr>
              <a:t>12 of 21 issues are now </a:t>
            </a:r>
            <a:r>
              <a:rPr lang="en-CA" sz="1400" dirty="0" smtClean="0">
                <a:latin typeface="Pigiarniq Light" panose="02000303020000020004" pitchFamily="2" charset="0"/>
              </a:rPr>
              <a:t>resolved</a:t>
            </a:r>
          </a:p>
          <a:p>
            <a:r>
              <a:rPr lang="iu-Latn-CA" sz="1400" dirty="0" smtClean="0">
                <a:latin typeface="Pigiarniq Light" panose="02000303020000020004" pitchFamily="2" charset="0"/>
              </a:rPr>
              <a:t>12-ᖑᔪᑦ 21-ᖑᓚᐅᖅᑐᓂᒃ ᐃᖢᐊᙱᓕᐅᕈᑕᐅᔪᑦ ᐋᖅᑭᒃᑕᐅᓯᒪᓕᖅᑐᑦ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4165844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KivIA-WL-TC#1</a:t>
            </a:r>
            <a:br>
              <a:rPr lang="en-CA" sz="2400" dirty="0">
                <a:latin typeface="Pigiarniq Light" panose="02000303020000020004" pitchFamily="2" charset="0"/>
              </a:rPr>
            </a:br>
            <a:r>
              <a:rPr lang="en-CA" sz="2400" dirty="0">
                <a:latin typeface="Pigiarniq Light" panose="02000303020000020004" pitchFamily="2" charset="0"/>
              </a:rPr>
              <a:t>Mercury concentrations in </a:t>
            </a:r>
            <a:r>
              <a:rPr lang="en-CA" sz="2400" dirty="0" smtClean="0">
                <a:latin typeface="Pigiarniq Light" panose="02000303020000020004" pitchFamily="2" charset="0"/>
              </a:rPr>
              <a:t>fish</a:t>
            </a:r>
            <a:br>
              <a:rPr lang="en-CA" sz="2400" dirty="0" smtClean="0">
                <a:latin typeface="Pigiarniq Light" panose="02000303020000020004" pitchFamily="2" charset="0"/>
              </a:rPr>
            </a:br>
            <a:r>
              <a:rPr lang="en-CA" sz="2400" dirty="0" smtClean="0">
                <a:latin typeface="Pigiarniq Light" panose="02000303020000020004" pitchFamily="2" charset="0"/>
              </a:rPr>
              <a:t>Mercury-</a:t>
            </a:r>
            <a:r>
              <a:rPr lang="en-CA" sz="2400" dirty="0" err="1" smtClean="0">
                <a:latin typeface="Pigiarniq Light" panose="02000303020000020004" pitchFamily="2" charset="0"/>
              </a:rPr>
              <a:t>ᖃᕐᓂᐅᔪᑦ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ᐃᖃᓗᖕᓂᒃ</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fontScale="85000" lnSpcReduction="20000"/>
          </a:bodyPr>
          <a:lstStyle/>
          <a:p>
            <a:r>
              <a:rPr lang="en-CA" dirty="0"/>
              <a:t>We requested additional detail to address:</a:t>
            </a:r>
          </a:p>
          <a:p>
            <a:pPr lvl="1"/>
            <a:r>
              <a:rPr lang="en-CA" dirty="0"/>
              <a:t>the methodology used to determine the peak-increase-factor (PIF) for lake trout in the project area, specifically, why the value of 2.67 was used in contradiction of the stated methods which gave a range of 3.6-4.4 for PIFs, and</a:t>
            </a:r>
          </a:p>
          <a:p>
            <a:pPr lvl="1"/>
            <a:r>
              <a:rPr lang="en-CA" dirty="0"/>
              <a:t>how any impacts from greater than anticipated mercury concentrations resulting from the project can be adequately mitigated. </a:t>
            </a:r>
          </a:p>
          <a:p>
            <a:r>
              <a:rPr lang="en-CA" dirty="0"/>
              <a:t>AEM has now clarified how the PIF was calculated. </a:t>
            </a:r>
          </a:p>
          <a:p>
            <a:r>
              <a:rPr lang="en-CA" dirty="0"/>
              <a:t>AEM has also clarified the communication based strategy that will be used to ensure residents of Baker Lake are not exposed to elevated mercury risks associated with the project. </a:t>
            </a:r>
          </a:p>
          <a:p>
            <a:endParaRPr lang="en-CA" dirty="0"/>
          </a:p>
        </p:txBody>
      </p:sp>
      <p:sp>
        <p:nvSpPr>
          <p:cNvPr id="10" name="Content Placeholder 9">
            <a:extLst>
              <a:ext uri="{FF2B5EF4-FFF2-40B4-BE49-F238E27FC236}">
                <a16:creationId xmlns:a16="http://schemas.microsoft.com/office/drawing/2014/main" id="{89E9C287-5CC9-493F-8E19-A4D3462C6CC5}"/>
              </a:ext>
            </a:extLst>
          </p:cNvPr>
          <p:cNvSpPr>
            <a:spLocks noGrp="1"/>
          </p:cNvSpPr>
          <p:nvPr>
            <p:ph sz="half" idx="2"/>
          </p:nvPr>
        </p:nvSpPr>
        <p:spPr>
          <a:xfrm>
            <a:off x="4629150" y="1690689"/>
            <a:ext cx="3886200" cy="4486274"/>
          </a:xfrm>
        </p:spPr>
        <p:txBody>
          <a:bodyPr>
            <a:noAutofit/>
          </a:bodyPr>
          <a:lstStyle/>
          <a:p>
            <a:r>
              <a:rPr lang="iu-Latn-CA" sz="1400" dirty="0" smtClean="0">
                <a:latin typeface="Pigiarniq Light" panose="02000303020000020004" pitchFamily="2" charset="0"/>
              </a:rPr>
              <a:t>ᑐᒃᓯᕋᓚᐅᕋᑉᑕ ᑐᑭᓯᒋᐊᕈᑎᒃᓴᒃᑲᓐᓂᕐᓂᒃ ᐅᑯᐊ ᑲᒪᒋᔭᐅᖁᑉᓗᒋᑦ:</a:t>
            </a:r>
          </a:p>
          <a:p>
            <a:pPr lvl="1"/>
            <a:r>
              <a:rPr lang="iu-Latn-CA" sz="1400" dirty="0" smtClean="0">
                <a:latin typeface="Pigiarniq Light" panose="02000303020000020004" pitchFamily="2" charset="0"/>
              </a:rPr>
              <a:t>ᓇᓗᓇᐃᖅᓯᔾᔪᑕᐅᓚᐅᖅᑐᖅ ᐃᓚᕙᓪᓕᐊᔾᔪᑕᐅᓇᔭᖅᑐᖅ ᐃᖣᕋᕆᔭᐅᔪᓂᒃ ᓂᕆᐅᒋᔭᐅᔪᒥ ᐃᒪᕆᔭᐅᔪᒥ, ᐱᓗᐊᖅᑐᒥ, ᓱᖕᒪᑦ ᓈᓴᐅᑎ 2.67 ᐊᑐᖅᑕᐅᓚᐅᕐᒪᖔᑦ ᒪᓕᒍᒪᙱᓐᓂᖅᓴᐅᑉᓗᑎᒃ ᐅᖃᐅᓯᐅᓯᒪᔪᒥᒃ ᖃᓄᐃᓕᐅᕈᑎᒃᓴᒥᒃ ᓈᓴᐅᑎᑎᒍᑦ ᐋᖅᑭᒃᓯᒪᓚᐅᖅᑐᖅ 3.6-4.4-ᒥᒃ ᐃᓚᕙᓪᓕᐊᔾᔪᑕᐅᓇᔭᖅᑐᒃᑯᑦ, ᐊᒻᒪᓗ</a:t>
            </a:r>
          </a:p>
          <a:p>
            <a:pPr lvl="1"/>
            <a:r>
              <a:rPr lang="iu-Latn-CA" sz="1400" dirty="0" smtClean="0">
                <a:latin typeface="Pigiarniq Light" panose="02000303020000020004" pitchFamily="2" charset="0"/>
              </a:rPr>
              <a:t>ᖃᓄᖅ ᐊᒃᑐᖅᓯᔾᔪᑕᐅᓇᔭᖅᑐᑦ ᐅᖓᑖᒍᑦ ᓂᕆᐅᒋᔭᐅᔫᑉ mercury-ᖃᕐᓂᒃᑯᑦ ᓴᖅᑭᓯᒪᔪᑦ ᐱᓕᕆᐊᖑᔪᒃᑯᑦ ᖃᓄᖅ ᐋᖅᑭᒃᑕᐅᔪᓐᓇᕋᔭᕐᒪᖔᑦ.</a:t>
            </a:r>
          </a:p>
          <a:p>
            <a:r>
              <a:rPr lang="iu-Latn-CA" sz="1400" dirty="0" smtClean="0">
                <a:latin typeface="Pigiarniq Light" panose="02000303020000020004" pitchFamily="2" charset="0"/>
              </a:rPr>
              <a:t>ᐊᒡᓂᒍ ᐃᒍᒃᑯᑦ ᓇᓗᓇᐃᖅᓯᓯᒪᓕᖅᑐᑦ ᖃᓄᖅ  ᐃᓚᕙᓪᓕᐊᓇᔭᕐᓂᖓ ᓈᓴᐅᑎᑎᒍᑦ ᑲᒪᒋᔭᐅᓯᒪᖕᒪᖔᑦ.</a:t>
            </a:r>
          </a:p>
          <a:p>
            <a:r>
              <a:rPr lang="iu-Latn-CA" sz="1400" dirty="0" smtClean="0">
                <a:latin typeface="Pigiarniq Light" panose="02000303020000020004" pitchFamily="2" charset="0"/>
              </a:rPr>
              <a:t>ᐊᒡᓂᒍ ᐃᒍᒃᑯᑦ ᓇᓗᓇᐃᖅᓯᓯᒪᖕᒥᔪᑦ ᑐᓴᐅᒪᖃᑦᑕᐅᑎᓂᒃᑯᑦ ᑐᙵᕕᒋᔭᐅᔪᒥᒃ ᐊᑐᖅᑕᐅᓂᐊᖅᑐᖅ ᖃᒪᓂ’ᑐᐊᕐᒥᐅᑕᑦ ᐊᒃᑐᖅᑕᐅᖁᓇᒋᑦ ᐃᓚᕙᓪᓕᐊᓇᔭᖅᐸᑦ mercury-ᖃᕐᓂᐅᔪᖅ ᐅᓗᕆᓇᖅᑐᒃᑯᑦ ᑕᒡᕘᓇ ᐱᓕᕆᐊᖑᔪᒃᑯᑦ.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695758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800" dirty="0" err="1">
                <a:latin typeface="Pigiarniq Light" panose="02000303020000020004" pitchFamily="2" charset="0"/>
              </a:rPr>
              <a:t>KivIA</a:t>
            </a:r>
            <a:r>
              <a:rPr lang="en-CA" sz="2800" dirty="0">
                <a:latin typeface="Pigiarniq Light" panose="02000303020000020004" pitchFamily="2" charset="0"/>
              </a:rPr>
              <a:t> </a:t>
            </a:r>
            <a:r>
              <a:rPr lang="en-CA" sz="2800" dirty="0" smtClean="0">
                <a:latin typeface="Pigiarniq Light" panose="02000303020000020004" pitchFamily="2" charset="0"/>
              </a:rPr>
              <a:t>Role</a:t>
            </a:r>
            <a:br>
              <a:rPr lang="en-CA" sz="2800" dirty="0" smtClean="0">
                <a:latin typeface="Pigiarniq Light" panose="02000303020000020004" pitchFamily="2" charset="0"/>
              </a:rPr>
            </a:br>
            <a:r>
              <a:rPr lang="en-CA" sz="2400" dirty="0" err="1" smtClean="0">
                <a:latin typeface="Pigiarniq Light" panose="02000303020000020004" pitchFamily="2" charset="0"/>
              </a:rPr>
              <a:t>ᑭᕙᓪᓕᕐᒥ</a:t>
            </a:r>
            <a:r>
              <a:rPr lang="en-CA" sz="2400" dirty="0" smtClean="0">
                <a:latin typeface="Pigiarniq Light" panose="02000303020000020004" pitchFamily="2" charset="0"/>
              </a:rPr>
              <a:t> </a:t>
            </a:r>
            <a:r>
              <a:rPr lang="en-CA" sz="2400" dirty="0" err="1" smtClean="0">
                <a:latin typeface="Pigiarniq Light" panose="02000303020000020004" pitchFamily="2" charset="0"/>
              </a:rPr>
              <a:t>ᐃᓄᐃᑦ</a:t>
            </a:r>
            <a:r>
              <a:rPr lang="en-CA" sz="2400" dirty="0" smtClean="0">
                <a:latin typeface="Pigiarniq Light" panose="02000303020000020004" pitchFamily="2" charset="0"/>
              </a:rPr>
              <a:t> </a:t>
            </a:r>
            <a:r>
              <a:rPr lang="en-CA" sz="2400" dirty="0" err="1" smtClean="0">
                <a:latin typeface="Pigiarniq Light" panose="02000303020000020004" pitchFamily="2" charset="0"/>
              </a:rPr>
              <a:t>ᑲᑐᔾᔨᖃᑎᒌᒃᑯᑦ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ᐱᓕᕆᐊᒃᓴᖏᑦ</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US" sz="1400" dirty="0" err="1">
                <a:latin typeface="Pigiarniq Light" panose="02000303020000020004" pitchFamily="2" charset="0"/>
              </a:rPr>
              <a:t>KivIA</a:t>
            </a:r>
            <a:r>
              <a:rPr lang="en-US" sz="1400" dirty="0">
                <a:latin typeface="Pigiarniq Light" panose="02000303020000020004" pitchFamily="2" charset="0"/>
              </a:rPr>
              <a:t> represents Inuit, administers and monitors certain provisions of the Nunavut Final Agreement in the Kivalliq Region. </a:t>
            </a:r>
          </a:p>
          <a:p>
            <a:r>
              <a:rPr lang="en-US" sz="1400" dirty="0" err="1">
                <a:latin typeface="Pigiarniq Light" panose="02000303020000020004" pitchFamily="2" charset="0"/>
              </a:rPr>
              <a:t>KivIA’s</a:t>
            </a:r>
            <a:r>
              <a:rPr lang="en-US" sz="1400" dirty="0">
                <a:latin typeface="Pigiarniq Light" panose="02000303020000020004" pitchFamily="2" charset="0"/>
              </a:rPr>
              <a:t> mission is to represent Inuit in a fair and democratic manner in the development, protection, administration and advancement of their rights and benefits; and to promote economic, social, political and cultural well-being. </a:t>
            </a:r>
          </a:p>
          <a:p>
            <a:r>
              <a:rPr lang="en-US" sz="1400" dirty="0">
                <a:latin typeface="Pigiarniq Light" panose="02000303020000020004" pitchFamily="2" charset="0"/>
              </a:rPr>
              <a:t>The aim of Inuit Owned Land management is to administer IOL’s so as to promote self-reliance and the cultural and social well-being of Inuit now and in the future. </a:t>
            </a:r>
          </a:p>
          <a:p>
            <a:r>
              <a:rPr lang="en-US" sz="1400" dirty="0">
                <a:latin typeface="Pigiarniq Light" panose="02000303020000020004" pitchFamily="2" charset="0"/>
              </a:rPr>
              <a:t>Inuit Owned Lands must be managed in such a way as to sustain and enhance the value of the lands.</a:t>
            </a:r>
            <a:endParaRPr lang="en-CA" sz="1400" dirty="0">
              <a:latin typeface="Pigiarniq Light" panose="02000303020000020004" pitchFamily="2" charset="0"/>
            </a:endParaRPr>
          </a:p>
          <a:p>
            <a:endParaRPr lang="en-CA" sz="1400" dirty="0">
              <a:latin typeface="Pigiarniq Light" panose="02000303020000020004" pitchFamily="2" charset="0"/>
            </a:endParaRPr>
          </a:p>
        </p:txBody>
      </p:sp>
      <p:sp>
        <p:nvSpPr>
          <p:cNvPr id="10" name="Content Placeholder 9">
            <a:extLst>
              <a:ext uri="{FF2B5EF4-FFF2-40B4-BE49-F238E27FC236}">
                <a16:creationId xmlns:a16="http://schemas.microsoft.com/office/drawing/2014/main" id="{25DEF682-CBF9-4FAA-8847-FC6D0573C125}"/>
              </a:ext>
            </a:extLst>
          </p:cNvPr>
          <p:cNvSpPr>
            <a:spLocks noGrp="1"/>
          </p:cNvSpPr>
          <p:nvPr>
            <p:ph sz="half" idx="2"/>
          </p:nvPr>
        </p:nvSpPr>
        <p:spPr/>
        <p:txBody>
          <a:bodyPr>
            <a:normAutofit/>
          </a:bodyPr>
          <a:lstStyle/>
          <a:p>
            <a:r>
              <a:rPr lang="iu-Latn-CA" sz="1200" dirty="0" smtClean="0">
                <a:latin typeface="Pigiarniq Light" panose="02000303020000020004" pitchFamily="2" charset="0"/>
              </a:rPr>
              <a:t>ᑭᕙᓪᓕᕐᒥ ᐃᓄᐃᑦ ᑲᑐᔾᔨᖃᑎᒌᒃᑯᑦ ᑭᒡᒐᖅᑐᐃᔨᐅᔪᑦ ᐃᓄᖕᓂᒃ, ᐊᐅᓚᑦᑎᔨᐅᔪᑦ ᐊᒻᒪᓗ ᖃᐅᔨᓴᐃᔨᐅᔪᑦ ᐃᓚᖏᓐᓂᒃ ᓄᓇᕗᒥ ᓄᓇᑖᕐᓂᕐᒧᑦ ᐊᖏᕈᑎᓕᐊᒃᑰᖓᔪᓂᒃ ᑭᕙᓪᓕᕐᒥ.</a:t>
            </a:r>
          </a:p>
          <a:p>
            <a:r>
              <a:rPr lang="iu-Latn-CA" sz="1200" dirty="0">
                <a:latin typeface="Pigiarniq Light" panose="02000303020000020004" pitchFamily="2" charset="0"/>
              </a:rPr>
              <a:t>ᑭᕙᓪᓕᕐᒥ ᐃᓄᐃᑦ </a:t>
            </a:r>
            <a:r>
              <a:rPr lang="iu-Latn-CA" sz="1200" dirty="0" smtClean="0">
                <a:latin typeface="Pigiarniq Light" panose="02000303020000020004" pitchFamily="2" charset="0"/>
              </a:rPr>
              <a:t>ᑲᑐᔾᔨᖃᑎᒌᒃᑯᑦ ᑐᕌᒐᕆᔭᖓ ᑭᒡᒐᖅᑐᐃᓂᐊᕐᓂᕐᒧᑦ ᐃᓄᖕᓂᒃ ᐊᔾᔨᒌᒃᑎᑦᑎᓂᒃᑯᑦ ᒐᕙᒪᓕᕆᓂᒃᑯᑦ ᐱᕙᓪᓕᐊᑎᑦᑎᓂᕐᒧᑦ, ᓴᐳᓐᓂᐊᓂᕐᒧᑦ, ᐊᐅᓚᑦᑎᓂᕐᒧᑦ ᐊᒻᒪᓗ ᖁᕝᕙᖅᑎᕆᓂᕐᒧᑦ ᐱᔪᓐᓇᐅᑎᖏᓐᓂᒃ ᐊᒻᒪᓗ ᐃᑲᔫᑎᒃᓴᖏᓐᓂᒃ; ᐊᒻᒪᓗ ᖁᕝᕙᖅᑎᕆᓂᕐᒧᑦ ᑮᓇᐅᔭᓕᐅᕈᑎᒃᓴᓂᒃ, ᐃᓅᖄᑎᒌᒍᑎᓂᒃ, ᒐᕙᒪᓕᕆᓂᕐᒨᖓᔪᓂᒃ ᐊᒻᒪᓗ ᐃᓕᖅᑯᓯᑐᖃᑎᒍᑦ ᖃᓄᐃᙱᑦᑎᐊᕈᓐᓇᖁᑉᓗᒋᑦ.</a:t>
            </a:r>
          </a:p>
          <a:p>
            <a:r>
              <a:rPr lang="iu-Latn-CA" sz="1200" dirty="0" smtClean="0">
                <a:latin typeface="Pigiarniq Light" panose="02000303020000020004" pitchFamily="2" charset="0"/>
              </a:rPr>
              <a:t>ᑐᕌᒐᕆᔭᐅᔪᖅ ᐃᓄᐃᑦ ᓄᓇᖁᑎᖏᑦᑎᒍᑦ ᐊᐅᓚᑦᑎᓂᒃᑯᑦ ᐊᐅᓚᑦᑎᔪᒪᓂᖅ ᐃᓄᐃᑦ ᓄᓇᖁᑎᖏᓐᓂᒃ ᖁᕝᕙᖅᑎᕆᓂᒃᑯᑦ ᐃᖕᒥᓂᒃ ᐱᒋᐊᕈᓐᓇᖅᓯᓂᕐᒧᑦ ᐊᒻᒪᓗ ᐃᓕᖅᑯᓯᑐᖃᑎᒍᑦ ᐃᓅᖃᑎᒌᖕᓂᒃᑯᑦ ᖃᓄᐃᙱᓐᓂᖅᓴᐅᔪᓐᓇᖁᑉᓗᒋᑦ ᐃᓄᐃᑦ ᒫᓐᓇᐅᔪᖅ ᐊᒻᒪᓗ ᓯᕗᓂᒃᓴᒥ.</a:t>
            </a:r>
          </a:p>
          <a:p>
            <a:r>
              <a:rPr lang="iu-Latn-CA" sz="1200" dirty="0" smtClean="0">
                <a:latin typeface="Pigiarniq Light" panose="02000303020000020004" pitchFamily="2" charset="0"/>
              </a:rPr>
              <a:t>ᐃᓄᐃᑦ ᓄᓇᖁᑎᖏᑦ ᐊᐅᓚᑕᐅᔭᕆᐊᓖᑦ ᐸᐸᑐᑦᑎᐊᕐᓂᒃᑯᑦ ᖁᕝᕙᖅᑎᕆᓂᒃᑯᓪᓗ ᐱᒻᒪᕆᐅᑎᑕᐅᔪᓂᒃ ᓄᓇᒥ.</a:t>
            </a:r>
          </a:p>
          <a:p>
            <a:endParaRPr lang="en-CA" sz="1400" dirty="0">
              <a:latin typeface="Pigiarniq Light" panose="02000303020000020004" pitchFamily="2" charset="0"/>
            </a:endParaRPr>
          </a:p>
        </p:txBody>
      </p:sp>
    </p:spTree>
    <p:extLst>
      <p:ext uri="{BB962C8B-B14F-4D97-AF65-F5344CB8AC3E}">
        <p14:creationId xmlns:p14="http://schemas.microsoft.com/office/powerpoint/2010/main" val="52018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KivIA-WL-TC#5</a:t>
            </a:r>
            <a:br>
              <a:rPr lang="en-CA" sz="2400" dirty="0">
                <a:latin typeface="Pigiarniq Light" panose="02000303020000020004" pitchFamily="2" charset="0"/>
              </a:rPr>
            </a:br>
            <a:r>
              <a:rPr lang="en-CA" sz="2400" dirty="0">
                <a:latin typeface="Pigiarniq Light" panose="02000303020000020004" pitchFamily="2" charset="0"/>
              </a:rPr>
              <a:t>Thermal Modelling of </a:t>
            </a:r>
            <a:r>
              <a:rPr lang="en-CA" sz="2400" dirty="0" smtClean="0">
                <a:latin typeface="Pigiarniq Light" panose="02000303020000020004" pitchFamily="2" charset="0"/>
              </a:rPr>
              <a:t>Permafrost</a:t>
            </a:r>
            <a:br>
              <a:rPr lang="en-CA" sz="2400" dirty="0" smtClean="0">
                <a:latin typeface="Pigiarniq Light" panose="02000303020000020004" pitchFamily="2" charset="0"/>
              </a:rPr>
            </a:br>
            <a:r>
              <a:rPr lang="en-CA" sz="2400" dirty="0" err="1" smtClean="0">
                <a:latin typeface="Pigiarniq Light" panose="02000303020000020004" pitchFamily="2" charset="0"/>
              </a:rPr>
              <a:t>ᓂᒡᓕᓇᕐᓂᖓ</a:t>
            </a:r>
            <a:r>
              <a:rPr lang="en-CA" sz="2400" dirty="0" smtClean="0">
                <a:latin typeface="Pigiarniq Light" panose="02000303020000020004" pitchFamily="2" charset="0"/>
              </a:rPr>
              <a:t> </a:t>
            </a:r>
            <a:r>
              <a:rPr lang="en-CA" sz="2400" dirty="0" err="1" smtClean="0">
                <a:latin typeface="Pigiarniq Light" panose="02000303020000020004" pitchFamily="2" charset="0"/>
              </a:rPr>
              <a:t>ᖁᐊᖑᓂᖓᒍᑦ</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C7756B8C-7381-440B-8203-CCA19B8DA5E2}"/>
              </a:ext>
            </a:extLst>
          </p:cNvPr>
          <p:cNvSpPr>
            <a:spLocks noGrp="1"/>
          </p:cNvSpPr>
          <p:nvPr>
            <p:ph sz="half" idx="1"/>
          </p:nvPr>
        </p:nvSpPr>
        <p:spPr/>
        <p:txBody>
          <a:bodyPr>
            <a:normAutofit fontScale="70000" lnSpcReduction="20000"/>
          </a:bodyPr>
          <a:lstStyle/>
          <a:p>
            <a:r>
              <a:rPr lang="en-CA" dirty="0" err="1"/>
              <a:t>KivIA</a:t>
            </a:r>
            <a:r>
              <a:rPr lang="en-CA" dirty="0"/>
              <a:t> were concerned that the thermal modelling did not consider the effects of climate change on permafrost degradation</a:t>
            </a:r>
          </a:p>
          <a:p>
            <a:r>
              <a:rPr lang="en-CA" dirty="0"/>
              <a:t>We were concerned permafrost degradation will affect groundwater dynamics and ground stability in the vicinity of the pits. Climate change will exacerbate thawing of the permafrost caused by flooding the pits after the mine is closed.</a:t>
            </a:r>
          </a:p>
          <a:p>
            <a:r>
              <a:rPr lang="en-CA" dirty="0"/>
              <a:t>AEM had not incorporated climate change into the post closure thermal analysis. </a:t>
            </a:r>
          </a:p>
          <a:p>
            <a:r>
              <a:rPr lang="en-CA" dirty="0"/>
              <a:t>AEM has clarified how estimates of permafrost degradation are conservative (i.e., fast rate of degradation), which reflect expected climate change patterns. </a:t>
            </a:r>
          </a:p>
          <a:p>
            <a:r>
              <a:rPr lang="en-CA" dirty="0"/>
              <a:t>We accept AEM’s response with respect to near surface groundwater reporting to the pits. </a:t>
            </a:r>
          </a:p>
          <a:p>
            <a:r>
              <a:rPr lang="en-CA" dirty="0"/>
              <a:t>Thermal characterization of the ground in proximity to the WRSF is outstanding and addressed separately as part of KivIA-WL-TC#21</a:t>
            </a:r>
          </a:p>
          <a:p>
            <a:endParaRPr lang="en-CA" dirty="0"/>
          </a:p>
        </p:txBody>
      </p:sp>
      <p:sp>
        <p:nvSpPr>
          <p:cNvPr id="10" name="Content Placeholder 9">
            <a:extLst>
              <a:ext uri="{FF2B5EF4-FFF2-40B4-BE49-F238E27FC236}">
                <a16:creationId xmlns:a16="http://schemas.microsoft.com/office/drawing/2014/main" id="{5E08FBD1-E93E-4B1D-9453-466F0A36C8F0}"/>
              </a:ext>
            </a:extLst>
          </p:cNvPr>
          <p:cNvSpPr>
            <a:spLocks noGrp="1"/>
          </p:cNvSpPr>
          <p:nvPr>
            <p:ph sz="half" idx="2"/>
          </p:nvPr>
        </p:nvSpPr>
        <p:spPr/>
        <p:txBody>
          <a:bodyPr>
            <a:noAutofit/>
          </a:bodyPr>
          <a:lstStyle/>
          <a:p>
            <a:r>
              <a:rPr lang="iu-Latn-CA" sz="1200" dirty="0" smtClean="0">
                <a:latin typeface="Pigiarniq Light" panose="02000303020000020004" pitchFamily="2" charset="0"/>
              </a:rPr>
              <a:t>ᑭᕙᓪᓕᕐᒥ ᐃᓄᐃᑦ ᑲᑐᔾᔨᖃᑎᒌᒃᑯᑦ ᐃᓱᒫᓘᑎᖃᓚᐅᖅᑐᑦ ᓂᒡᓕᓇᕐᓂᖓᓂᒃ ᑲᒪᓂᖃᖅᑎᓪᓗᒋᑦ ᐃᓱᒪᓂᖃᓚᐅᙱᒻᒪᑕ ᓯᓚᐅᑉ ᐊᓯᔾᔨᖅᐸᓪᓕᐊᓂᕆᓂᐊᖅᑕᖓᓂᒃ ᓄᓇᐅᑉ ᖁᐊᖑᓂᖓᒍᑦ.</a:t>
            </a:r>
          </a:p>
          <a:p>
            <a:r>
              <a:rPr lang="iu-Latn-CA" sz="1200" dirty="0" smtClean="0">
                <a:latin typeface="Pigiarniq Light" panose="02000303020000020004" pitchFamily="2" charset="0"/>
              </a:rPr>
              <a:t>ᐃᓱᒫᓘᑎᖃᓚᐅᖅᑐᒍᑦ ᓄᓇᐅᑉ ᖁᐊᖑᓂᖓ ᐊᒃᑐᖅᓯᓯᒪᓂᖃᕐᓂᐊᕐᒪᑦ ᓄᓇᐅᑉ ᐃᒪᖁᑎᖓᓄᑦ ᐊᒻᒪᓗ ᓄᓇᐅᑉ ᑐᙵᕕᖃᑦᑎᐊᕐᓂᐊᕐᓂᖓᓄᑦ ᐃᓗᑦᑐᖅᑎᖅᑕᐅᓯᒪᔪᒃᑯᑦ.  ᓯᓚᐅᑉ ᐊᓯᔾᔨᖅᐸᓪᓕᐊᓂᖓ ᐱᕙᓪᓕᐊᑎᑦᑎᒃᑲᓐᓂᕐᓂᐊᖅᑐᖅ ᐊᐅᒃᐸᓪᓕᐊᔪᒥᒃ ᓄᓇᒥ ᖁᐊᖑᓂᐅᔪᒥ ᓴᖅᑭᑎᑕᐅᓯᒪᔪᒥᒃ ᖄᒥᑦᑐᒃᑯᑦ ᐃᓗᑦᑐᖅᑎᖅᑕᐅᓯᒪᔪᒥ ᐅᔭᕋᖕᓂᐊᕐᕕᒃ ᒪᑐᓯᒪᓕᖅᐸᑦ.</a:t>
            </a:r>
          </a:p>
          <a:p>
            <a:r>
              <a:rPr lang="iu-Latn-CA" sz="1200" dirty="0" smtClean="0">
                <a:latin typeface="Pigiarniq Light" panose="02000303020000020004" pitchFamily="2" charset="0"/>
              </a:rPr>
              <a:t>ᐊᒡᓂᒍ ᐃᒍᒃᑯᑦ ᐊᑐᓕᖅᑎᕆᓚᐅᙱᒻᒪᑕ ᓯᓚᐅᑉ ᐊᓯᔾᔨᖅᐸᓪᓕᐊᓂᕆᓂᐊᖅᑕᖓᓂᒃ ᒪᑐᓕᖅᐸᑦ ᓂᒡᓕᓇᕐᓂᖓᒍᑦ ᖃᐅᔨᓴᕈᑎᒃᑯᑦ.</a:t>
            </a:r>
          </a:p>
          <a:p>
            <a:r>
              <a:rPr lang="iu-Latn-CA" sz="1200" dirty="0" smtClean="0">
                <a:latin typeface="Pigiarniq Light" panose="02000303020000020004" pitchFamily="2" charset="0"/>
              </a:rPr>
              <a:t>ᐊᒡᓂᒍ ᐃᒍᒃᑯᑦ ᓇᓗᓇᐃᖅᓯᓯᒪᓕᖅᑐᑦᖃᓄᖅ ᓄᓇᐅᑉ ᖁᐊᖑᓂᖓᒍᑦ ᓈᒻᒪᒍᓐᓃᕐᓂᖓ ᑕᐃᒪᐃᖏᓐᓇᖅᓯᒪᖕᒪᖔᑦ (ᐆᒃᑑᑎᒋᓗᒍ ᓱᕈᖅᐸᓪᓕᐊᓂᖓᑕ ᓱᑲᓐᓂᖓ), ᑕᒪᓐᓇ ᐊᒃᑐᖅᓯᓯᒪᓲᖅ ᓂᕆᐅᒋᔭᐅᔪᒃᑯᑦ ᓯᓚᐅᑉ ᐊᓯᔾᔨᖅᐸᓪᓕᐊᓂᖓᓄᑦ ᖃᓄᐃᑦᑑᓂᖓᓄᑦ.</a:t>
            </a:r>
          </a:p>
          <a:p>
            <a:r>
              <a:rPr lang="iu-Latn-CA" sz="1200" dirty="0" smtClean="0">
                <a:latin typeface="Pigiarniq Light" panose="02000303020000020004" pitchFamily="2" charset="0"/>
              </a:rPr>
              <a:t>ᓈᒻᒪᒋᔭᖅᐳᑦ ᐊᒡᓂᒍ ᐃᒍᒃᑯᑦ ᑭᐅᔾᔪᑎᖓ ᐱᔾᔪᑎᒋᑉᓗᒍ ᓄᓇᐅᑉ ᖄᖓᓄᑦ ᖃᓂᓐᓂᖅᓴᒃᑯᑦ ᐃᒪᖁᑎᒋᔭᐅᔫᑉ ᐅᓂᑉᑳᓕᐊᖑᓂᖓ ᐃᓗᑦᑐᖅᑎᖅᑕᐅᓯᒪᔪᒃᑯᑦ.</a:t>
            </a:r>
          </a:p>
          <a:p>
            <a:r>
              <a:rPr lang="iu-Latn-CA" sz="1200" dirty="0" smtClean="0">
                <a:latin typeface="Pigiarniq Light" panose="02000303020000020004" pitchFamily="2" charset="0"/>
              </a:rPr>
              <a:t>ᓂᒡᓕᓇᕐᓂᖓᑕ ᖃᓄᐃᓐᓂᖓ ᓄᓇᐅᑉ ᖃᓂᒋᔭᖓᒍᑦ WRSF  ᓈᒻᒪᑦᑎᐊᖅᑐᖅ ᐊᒻᒪᓗ ᑲᒪᒋᔭᐅᓯᒪᔪᖅ ᐃᓛᒃᑯᑦ  ᐃᓚᐅᖃᑕᐅᑉᓗᒍ KivIA-WL-TC#21-ᑯᑦ.</a:t>
            </a:r>
            <a:endParaRPr lang="en-CA" sz="1200" dirty="0">
              <a:latin typeface="Pigiarniq Light" panose="02000303020000020004" pitchFamily="2" charset="0"/>
            </a:endParaRPr>
          </a:p>
        </p:txBody>
      </p:sp>
    </p:spTree>
    <p:extLst>
      <p:ext uri="{BB962C8B-B14F-4D97-AF65-F5344CB8AC3E}">
        <p14:creationId xmlns:p14="http://schemas.microsoft.com/office/powerpoint/2010/main" val="234611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sz="2400" dirty="0">
                <a:latin typeface="Pigiarniq Light" panose="02000303020000020004" pitchFamily="2" charset="0"/>
              </a:rPr>
              <a:t>KivIA-WL-TC#8</a:t>
            </a:r>
            <a:br>
              <a:rPr lang="en-CA" sz="2400" dirty="0">
                <a:latin typeface="Pigiarniq Light" panose="02000303020000020004" pitchFamily="2" charset="0"/>
              </a:rPr>
            </a:br>
            <a:r>
              <a:rPr lang="en-CA" sz="2400" dirty="0">
                <a:latin typeface="Pigiarniq Light" panose="02000303020000020004" pitchFamily="2" charset="0"/>
              </a:rPr>
              <a:t>Addressing a Changing Climate in Project </a:t>
            </a:r>
            <a:r>
              <a:rPr lang="en-CA" sz="2400" dirty="0" smtClean="0">
                <a:latin typeface="Pigiarniq Light" panose="02000303020000020004" pitchFamily="2" charset="0"/>
              </a:rPr>
              <a:t>Design</a:t>
            </a:r>
            <a:br>
              <a:rPr lang="en-CA" sz="2400" dirty="0" smtClean="0">
                <a:latin typeface="Pigiarniq Light" panose="02000303020000020004" pitchFamily="2" charset="0"/>
              </a:rPr>
            </a:br>
            <a:r>
              <a:rPr lang="en-CA" sz="2200" dirty="0" err="1" smtClean="0">
                <a:latin typeface="Pigiarniq Light" panose="02000303020000020004" pitchFamily="2" charset="0"/>
              </a:rPr>
              <a:t>ᑲᒪᓂᖅ</a:t>
            </a:r>
            <a:r>
              <a:rPr lang="en-CA" sz="2200" dirty="0" smtClean="0">
                <a:latin typeface="Pigiarniq Light" panose="02000303020000020004" pitchFamily="2" charset="0"/>
              </a:rPr>
              <a:t> </a:t>
            </a:r>
            <a:r>
              <a:rPr lang="en-CA" sz="2200" dirty="0" err="1" smtClean="0">
                <a:latin typeface="Pigiarniq Light" panose="02000303020000020004" pitchFamily="2" charset="0"/>
              </a:rPr>
              <a:t>ᓯᓚᐅᑉ</a:t>
            </a:r>
            <a:r>
              <a:rPr lang="en-CA" sz="2200" dirty="0" smtClean="0">
                <a:latin typeface="Pigiarniq Light" panose="02000303020000020004" pitchFamily="2" charset="0"/>
              </a:rPr>
              <a:t> </a:t>
            </a:r>
            <a:r>
              <a:rPr lang="en-CA" sz="2200" dirty="0" err="1" smtClean="0">
                <a:latin typeface="Pigiarniq Light" panose="02000303020000020004" pitchFamily="2" charset="0"/>
              </a:rPr>
              <a:t>ᐊᓯᔾᔨᖅᐸᓪᓕᐊᓂᖓᓂᒃ</a:t>
            </a:r>
            <a:r>
              <a:rPr lang="en-CA" sz="2200" dirty="0" smtClean="0">
                <a:latin typeface="Pigiarniq Light" panose="02000303020000020004" pitchFamily="2" charset="0"/>
              </a:rPr>
              <a:t> </a:t>
            </a:r>
            <a:r>
              <a:rPr lang="en-CA" sz="2200" dirty="0" err="1" smtClean="0">
                <a:latin typeface="Pigiarniq Light" panose="02000303020000020004" pitchFamily="2" charset="0"/>
              </a:rPr>
              <a:t>ᐱᓕᕆᐊᖑᔫᑉ</a:t>
            </a:r>
            <a:r>
              <a:rPr lang="en-CA" sz="2200" dirty="0" smtClean="0">
                <a:latin typeface="Pigiarniq Light" panose="02000303020000020004" pitchFamily="2" charset="0"/>
              </a:rPr>
              <a:t> </a:t>
            </a:r>
            <a:r>
              <a:rPr lang="en-CA" sz="2200" dirty="0" err="1" smtClean="0">
                <a:latin typeface="Pigiarniq Light" panose="02000303020000020004" pitchFamily="2" charset="0"/>
              </a:rPr>
              <a:t>ᐋᖅᑭᐅᒪᓂᖓᒍᑦ</a:t>
            </a:r>
            <a:endParaRPr lang="en-CA" sz="22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CA107E0E-4DFC-45A6-8647-1A367F7F60B8}"/>
              </a:ext>
            </a:extLst>
          </p:cNvPr>
          <p:cNvSpPr>
            <a:spLocks noGrp="1"/>
          </p:cNvSpPr>
          <p:nvPr>
            <p:ph sz="half" idx="1"/>
          </p:nvPr>
        </p:nvSpPr>
        <p:spPr/>
        <p:txBody>
          <a:bodyPr>
            <a:normAutofit fontScale="70000" lnSpcReduction="20000"/>
          </a:bodyPr>
          <a:lstStyle/>
          <a:p>
            <a:r>
              <a:rPr lang="en-CA" dirty="0"/>
              <a:t>We requested AEM demonstrate the long-term feasibility of the current closure plan under climate change (i.e., beyond 2085), especially with respect to permafrost dynamics beneath water bodies and in the WRSF</a:t>
            </a:r>
          </a:p>
          <a:p>
            <a:r>
              <a:rPr lang="en-CA" dirty="0"/>
              <a:t>AEM presented thermal assessment modelling under two climate change scenarios: representative concentration pathway (RCP) 6 </a:t>
            </a:r>
            <a:r>
              <a:rPr lang="en-CA"/>
              <a:t>and RCP 8.5 </a:t>
            </a:r>
            <a:r>
              <a:rPr lang="en-CA" dirty="0"/>
              <a:t>for the WRSF. </a:t>
            </a:r>
          </a:p>
          <a:p>
            <a:r>
              <a:rPr lang="en-CA" dirty="0"/>
              <a:t>Results suggest that the depth of the active layer will increase. Net infiltration, however, will decrease, resulting in a low probability of mobilization of ML/ARD products from waste rock. </a:t>
            </a:r>
          </a:p>
          <a:p>
            <a:r>
              <a:rPr lang="en-CA" dirty="0"/>
              <a:t>The rate of permafrost degradation below pits will be influenced mainly by the pit lake water temperature.</a:t>
            </a:r>
          </a:p>
          <a:p>
            <a:r>
              <a:rPr lang="en-CA" dirty="0"/>
              <a:t>However, we request CIRNAC clarify whether their concerns regarding interflow through the WRSF have been adequately addressed: CIRNAC-TRC#1. </a:t>
            </a:r>
          </a:p>
        </p:txBody>
      </p:sp>
      <p:sp>
        <p:nvSpPr>
          <p:cNvPr id="10" name="Content Placeholder 9">
            <a:extLst>
              <a:ext uri="{FF2B5EF4-FFF2-40B4-BE49-F238E27FC236}">
                <a16:creationId xmlns:a16="http://schemas.microsoft.com/office/drawing/2014/main" id="{9F578AE7-0AA8-4B11-8321-51C153A582CF}"/>
              </a:ext>
            </a:extLst>
          </p:cNvPr>
          <p:cNvSpPr>
            <a:spLocks noGrp="1"/>
          </p:cNvSpPr>
          <p:nvPr>
            <p:ph sz="half" idx="2"/>
          </p:nvPr>
        </p:nvSpPr>
        <p:spPr/>
        <p:txBody>
          <a:bodyPr>
            <a:noAutofit/>
          </a:bodyPr>
          <a:lstStyle/>
          <a:p>
            <a:r>
              <a:rPr lang="iu-Latn-CA" sz="1200" dirty="0" smtClean="0">
                <a:latin typeface="Pigiarniq Light" panose="02000303020000020004" pitchFamily="2" charset="0"/>
              </a:rPr>
              <a:t>ᑐᒃᓯᕋᓚᐅᖅᑐᒍᑦ ᐊᒡᓂᒍ ᐃᒍᒃᑯᑦ ᓇᓗᓇᐃᖅᓯᖁᑉᓗᒋᑦ ᐅᖓᓯᒃᑐᒧᑦ ᓯᕗᓂᒃᓴᒧᑦ ᒫᓐᓇᐅᔪᖅ ᒪᑐᔪᒫᕐᓂᖓᓄᑦ ᐸᕐᓇᐅᑎ ᐱᔾᔪᑎᒋᑉᓗᒍ ᓯᓚᐅᑉ ᐊᓯᔾᔨᖅᐸᓪᓕᐊᓂᖓ (ᐆᒃᑑᑎᒋᓗᒍ, 2085-ᒧᑦ), ᐱᓗᐊᖅᑐᒥ ᐱᔾᔪᑎᒋᑉᓗᒍ ᓄᓇᐅᑉ ᖁᐊᖑᓂᖓᒍᑦ ᐃᒪᖃᕐᕕᐅᔪᑦ ᐊᑖᓂ ᐊᒻᒪᓗ WRSF-ᑯᑦ.</a:t>
            </a:r>
          </a:p>
          <a:p>
            <a:r>
              <a:rPr lang="iu-Latn-CA" sz="1200" dirty="0" smtClean="0">
                <a:latin typeface="Pigiarniq Light" panose="02000303020000020004" pitchFamily="2" charset="0"/>
              </a:rPr>
              <a:t>ᐊᒡᓂᒍ ᐃᒍᒃᑯᑦ ᓴᖅᑭᑎᑦᑎᓚᐅᖅᑐᑦ ᓂᒡᓕᓇᕐᓂᐅᔪᒃᑯᑦ ᖃᐅᔨᓴᕈᑎᒥᓂᒃ ᒪᕐᕉᒃ ᓯᓚᐅᑉ ᐊᓯᔾᔨᖅᐸᓪᓕᐊᓂᖓᒍᑦ ᐆᒃᑑᑏᒃ ᒪᓕᒃᖢᒋᑦ: ᒪᓕᒃᖢᒍ ᐃᓗᓕᖃᕐᓂᖓᒍᑦ ᓇᐅᒃᑰᕐᕕᒃ 6 ᐊᒻᒪᓗ ᒪᓕᒃᖢᒍ ᐃᓗᓕᖃᕐᓂᖓᒍᑦ ᓇᐅᒃᑰᕐᕕᒃ 8.5 WRSF-ᑯᑎᒍᑦ.</a:t>
            </a:r>
          </a:p>
          <a:p>
            <a:r>
              <a:rPr lang="iu-Latn-CA" sz="1200" dirty="0" smtClean="0">
                <a:latin typeface="Pigiarniq Light" panose="02000303020000020004" pitchFamily="2" charset="0"/>
              </a:rPr>
              <a:t>ᓴᖅᑭᓯᒪᔪᑦ ᓇᓗᓇᐃᖅᓯᓯᒪᔪᑦ ᐃᑎᓂᖓ ᐱᓕᕆᕝᕕᐅᔫᑉ ᐃᓚᕚᓪᓕᕐᓂᐊᕐᒪᑦ.  ᑲᑎᖦᖢᒋᑦ ᐃᕐᕈᖅᑑᑏᑦ, ᑭᓯᐊᓂᓕ ᒥᑭᓪᓕᕚᓪᓕᕐᓂᐊᖅᑐᑦ, ᓴᖅᑭᓪᓗᓂ ᐊᑦᑎᖕᓂᖅᓴᒃᑯᑦ ᓅᑉᐸᓪᓕᐊᙱᓐᓂᖅᓴᐅᔪᓐᓇᕐᓂᒃᑯᑦ ML\ARD-ᑯᑦ ᓴᖅᑭᑦᑐᑦ ᐊᑐᖅᑕᐅᙱᑦᑐᓂᒃ ᐅᔭᖅᑲᓂᒃ.</a:t>
            </a:r>
          </a:p>
          <a:p>
            <a:r>
              <a:rPr lang="iu-Latn-CA" sz="1200" dirty="0" smtClean="0">
                <a:latin typeface="Pigiarniq Light" panose="02000303020000020004" pitchFamily="2" charset="0"/>
              </a:rPr>
              <a:t>ᖁᐊᖑᓂᐅᔫᑉ ᓱᕈᖅᐸᓪᓕᐊᓂᖓ ᐃᓗᑦᑐᖅᑎᖅᑕᐅᓯᒪᔫᑉ ᐊᑖᒍᑦ ᐊᒃᑐᖅᑕᐅᓂᖃᖅᓯᒪᓂᐊᖅᑐᖅ ᐱᓗᐊᖅᑐᒥ ᐃᓗᑦᑐᖅᑎᖅᑕᐅᓯᒪᔪᒃᑯᑦ ᑕᓯᒃᑯᑦ ᐃᒪᐅᑉ ᖃᓄᖅ ᓂᒡᓕᓇᕐᓂᖓᒍᑦ ᐆᓇᕐᓂᖓᒍᑦ.</a:t>
            </a:r>
          </a:p>
          <a:p>
            <a:r>
              <a:rPr lang="iu-Latn-CA" sz="1200" dirty="0" smtClean="0">
                <a:latin typeface="Pigiarniq Light" panose="02000303020000020004" pitchFamily="2" charset="0"/>
              </a:rPr>
              <a:t>ᑭᓯᐊᓂᓕ, ᑐᒃᓯᕋᖅᓯᒪᔪᒍᑦ ᐃᓄᓕᕆᔨᑐᖃᒃᑯᓐᓂᒃ ᓇᓗᓇᐃᖅᓯᕝᕕᐅᔪᒪᑉᓗᑕ ᐃᓱᒫᓘᑎᖏᑦ ᐱᔾᔪᑎᒋᑉᓗᒋᑦ ᐃᓗᐊᓄᑦ ᑰᒃᐸᓪᓕᐊᔪᑦ WRSF-ᑯᑦ ᑲᒪᒋᔭᐅᑦᑎᐊᖅᓯᒪᖕᒪᖔᑕ: CIRNAC-TRC#1.</a:t>
            </a:r>
            <a:endParaRPr lang="en-CA" sz="1200" dirty="0">
              <a:latin typeface="Pigiarniq Light" panose="02000303020000020004" pitchFamily="2" charset="0"/>
            </a:endParaRPr>
          </a:p>
        </p:txBody>
      </p:sp>
    </p:spTree>
    <p:extLst>
      <p:ext uri="{BB962C8B-B14F-4D97-AF65-F5344CB8AC3E}">
        <p14:creationId xmlns:p14="http://schemas.microsoft.com/office/powerpoint/2010/main" val="2230233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79FD0-5ED4-46DC-9632-3AB81EE7CED8}"/>
              </a:ext>
            </a:extLst>
          </p:cNvPr>
          <p:cNvSpPr>
            <a:spLocks noGrp="1"/>
          </p:cNvSpPr>
          <p:nvPr>
            <p:ph type="title"/>
          </p:nvPr>
        </p:nvSpPr>
        <p:spPr/>
        <p:txBody>
          <a:bodyPr>
            <a:normAutofit/>
          </a:bodyPr>
          <a:lstStyle/>
          <a:p>
            <a:r>
              <a:rPr lang="en-CA" sz="2400" dirty="0">
                <a:latin typeface="Pigiarniq Light" panose="02000303020000020004" pitchFamily="2" charset="0"/>
              </a:rPr>
              <a:t>KivIA-WL-TC#11</a:t>
            </a:r>
            <a:br>
              <a:rPr lang="en-CA" sz="2400" dirty="0">
                <a:latin typeface="Pigiarniq Light" panose="02000303020000020004" pitchFamily="2" charset="0"/>
              </a:rPr>
            </a:br>
            <a:r>
              <a:rPr lang="en-CA" sz="2400" dirty="0" smtClean="0">
                <a:latin typeface="Pigiarniq Light" panose="02000303020000020004" pitchFamily="2" charset="0"/>
              </a:rPr>
              <a:t>Alternative </a:t>
            </a:r>
            <a:r>
              <a:rPr lang="en-CA" sz="2400" dirty="0">
                <a:latin typeface="Pigiarniq Light" panose="02000303020000020004" pitchFamily="2" charset="0"/>
              </a:rPr>
              <a:t>effluent discharge </a:t>
            </a:r>
            <a:r>
              <a:rPr lang="en-CA" sz="2400" dirty="0" smtClean="0">
                <a:latin typeface="Pigiarniq Light" panose="02000303020000020004" pitchFamily="2" charset="0"/>
              </a:rPr>
              <a:t>locations</a:t>
            </a:r>
            <a:br>
              <a:rPr lang="en-CA" sz="2400" dirty="0" smtClean="0">
                <a:latin typeface="Pigiarniq Light" panose="02000303020000020004" pitchFamily="2" charset="0"/>
              </a:rPr>
            </a:br>
            <a:r>
              <a:rPr lang="en-CA" sz="2400" dirty="0" err="1" smtClean="0">
                <a:latin typeface="Pigiarniq Light" panose="02000303020000020004" pitchFamily="2" charset="0"/>
              </a:rPr>
              <a:t>ᓇᓂᒃᑲᓐᓂᖅ</a:t>
            </a:r>
            <a:r>
              <a:rPr lang="en-CA" sz="2400" dirty="0" smtClean="0">
                <a:latin typeface="Pigiarniq Light" panose="02000303020000020004" pitchFamily="2" charset="0"/>
              </a:rPr>
              <a:t> </a:t>
            </a:r>
            <a:r>
              <a:rPr lang="en-CA" sz="2400" dirty="0" err="1" smtClean="0">
                <a:latin typeface="Pigiarniq Light" panose="02000303020000020004" pitchFamily="2" charset="0"/>
              </a:rPr>
              <a:t>ᑯᕕᖅᑕᕋᔭᕐᒪᖔᑕ</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6C60A0BE-9406-4D69-9D65-4E7B87A1FBCE}"/>
              </a:ext>
            </a:extLst>
          </p:cNvPr>
          <p:cNvSpPr>
            <a:spLocks noGrp="1"/>
          </p:cNvSpPr>
          <p:nvPr>
            <p:ph sz="half" idx="1"/>
          </p:nvPr>
        </p:nvSpPr>
        <p:spPr/>
        <p:txBody>
          <a:bodyPr>
            <a:normAutofit lnSpcReduction="10000"/>
          </a:bodyPr>
          <a:lstStyle/>
          <a:p>
            <a:r>
              <a:rPr lang="en-CA" dirty="0" err="1"/>
              <a:t>KivIA</a:t>
            </a:r>
            <a:r>
              <a:rPr lang="en-CA" dirty="0"/>
              <a:t> were concerned AEM had proposed alternative discharge locations without fully assessing them. </a:t>
            </a:r>
          </a:p>
          <a:p>
            <a:r>
              <a:rPr lang="en-CA" dirty="0"/>
              <a:t>AEM explained that discharge to D1 and D5 lakes is not part of the current water management strategy. Further details will be included in the Water Management Plan following amendment of the Water Licence. Full evaluation of these discharge locations will be conducted for D1 and D5 lakes if their use is required.</a:t>
            </a:r>
          </a:p>
          <a:p>
            <a:endParaRPr lang="en-CA" dirty="0"/>
          </a:p>
        </p:txBody>
      </p:sp>
      <p:sp>
        <p:nvSpPr>
          <p:cNvPr id="4" name="Content Placeholder 3">
            <a:extLst>
              <a:ext uri="{FF2B5EF4-FFF2-40B4-BE49-F238E27FC236}">
                <a16:creationId xmlns:a16="http://schemas.microsoft.com/office/drawing/2014/main" id="{9DBA971C-24F2-4775-AC8D-118F3EDAAA4A}"/>
              </a:ext>
            </a:extLst>
          </p:cNvPr>
          <p:cNvSpPr>
            <a:spLocks noGrp="1"/>
          </p:cNvSpPr>
          <p:nvPr>
            <p:ph sz="half" idx="2"/>
          </p:nvPr>
        </p:nvSpPr>
        <p:spPr/>
        <p:txBody>
          <a:bodyPr>
            <a:normAutofit lnSpcReduction="10000"/>
          </a:bodyPr>
          <a:lstStyle/>
          <a:p>
            <a:r>
              <a:rPr lang="iu-Latn-CA" sz="1600" dirty="0" smtClean="0">
                <a:latin typeface="Pigiarniq Light" panose="02000303020000020004" pitchFamily="2" charset="0"/>
              </a:rPr>
              <a:t>ᑭᕙᓪᓕᕐᒥ ᐃᓄᐃᑦ ᑲᑐᔾᔨᖃᑎᒌᒃᑯᑦ ᐃᓱᒫᓘᑎᖃᓚᐅᖅᑐᑦ ᐊᒡᓂᒍ ᐃᒍᒃᑯᑦ  ᑐᒃᓯᕋᖅᓯᒪᓂᖏᓐᓄᑦ ᐊᓯᒃᑲᓐᓂᖏᓐᓂᒃ ᑯᕕᖅᑕᕐᕕᐅᓇᔭᖅᑐᓂᒃ ᖃᐅᔨᓴᓪᓚᑦᑖᖅᓯᒪᙱᖦᖢᒋᑦ.</a:t>
            </a:r>
          </a:p>
          <a:p>
            <a:r>
              <a:rPr lang="iu-Latn-CA" sz="1600" dirty="0" smtClean="0">
                <a:latin typeface="Pigiarniq Light" panose="02000303020000020004" pitchFamily="2" charset="0"/>
              </a:rPr>
              <a:t>ᐊᒡᓂᒍ ᐃᒍᒃᑯᑦ ᑐᑭᓯᒋᐊᖅᑎᑦᑎᓯᒪᔪᑦ ᑯᕕᖅᑕᕐᓂᖅ D1-ᒧᑦ ᐊᒻᒪᓗ D5-ᒧᑦ ᐃᓚᐅᖃᑕᐅᙱᒻᒪᑦ ᒫᓐᓇᐅᔪᖅ ᐃᒪᕐᒥᒃ ᐊᐅᓚᑦᑎᓂᕐᒧᑦ ᖃᓄᖅᑑᕈᑎᒧᑦ. ᑐᑭᓯᒋᐊᕈᑎᒃᓴᑦ ᐃᓚᐅᖃᑕᐅᓕᕐᓂᐊᖅᑐᑦ ᐃᒪᕐᒥᒃ ᐊᐅᓚᑦᑎᓂᕐᒧᑦ ᐸᕐᓇᐅᑎᒃᑯᑦ ᐋᖅᑭᒋᐊᖅᑕᐅᕌᓂᒃᐸᑦ ᐃᒪᕐᒧᑦ ᓚᐃᓴᓐᓯ.  ᐃᓗᐃᑦᑐᒃᑯᑦ ᖃᐅᔨᓴᕈᑎ ᑖᑉᑯᓇᙵᑦ ᑯᕕᖅᑕᕐᕕᒃᓴᒃᑯᑦ ᑲᒪᒋᔭᐅᓂᐊᖅᑐᑦ D1-ᑯᑦ ᐊᒻᒪᓗ D5-ᑯᑦ ᑕᓯᒃᑯᑦ ᐊᑐᖅᑕᐅᔭᕆᐊᖃᖅᐸᑕ.</a:t>
            </a:r>
            <a:endParaRPr lang="en-CA" sz="1600" dirty="0">
              <a:latin typeface="Pigiarniq Light" panose="02000303020000020004" pitchFamily="2" charset="0"/>
            </a:endParaRPr>
          </a:p>
        </p:txBody>
      </p:sp>
    </p:spTree>
    <p:extLst>
      <p:ext uri="{BB962C8B-B14F-4D97-AF65-F5344CB8AC3E}">
        <p14:creationId xmlns:p14="http://schemas.microsoft.com/office/powerpoint/2010/main" val="8101777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7539-16A6-4D80-9919-34397986EE7B}"/>
              </a:ext>
            </a:extLst>
          </p:cNvPr>
          <p:cNvSpPr>
            <a:spLocks noGrp="1"/>
          </p:cNvSpPr>
          <p:nvPr>
            <p:ph type="title"/>
          </p:nvPr>
        </p:nvSpPr>
        <p:spPr/>
        <p:txBody>
          <a:bodyPr>
            <a:normAutofit/>
          </a:bodyPr>
          <a:lstStyle/>
          <a:p>
            <a:r>
              <a:rPr lang="en-CA" sz="2400" dirty="0">
                <a:latin typeface="Pigiarniq Light" panose="02000303020000020004" pitchFamily="2" charset="0"/>
              </a:rPr>
              <a:t>KivIA-WL-TC#12</a:t>
            </a:r>
            <a:br>
              <a:rPr lang="en-CA" sz="2400" dirty="0">
                <a:latin typeface="Pigiarniq Light" panose="02000303020000020004" pitchFamily="2" charset="0"/>
              </a:rPr>
            </a:br>
            <a:r>
              <a:rPr lang="en-CA" sz="2400" dirty="0">
                <a:latin typeface="Pigiarniq Light" panose="02000303020000020004" pitchFamily="2" charset="0"/>
              </a:rPr>
              <a:t>Early warning trigger </a:t>
            </a:r>
            <a:r>
              <a:rPr lang="en-CA" sz="2400" dirty="0" smtClean="0">
                <a:latin typeface="Pigiarniq Light" panose="02000303020000020004" pitchFamily="2" charset="0"/>
              </a:rPr>
              <a:t>development</a:t>
            </a:r>
            <a:br>
              <a:rPr lang="en-CA" sz="2400" dirty="0" smtClean="0">
                <a:latin typeface="Pigiarniq Light" panose="02000303020000020004" pitchFamily="2" charset="0"/>
              </a:rPr>
            </a:br>
            <a:r>
              <a:rPr lang="en-CA" sz="2400" dirty="0" err="1" smtClean="0">
                <a:latin typeface="Pigiarniq Light" panose="02000303020000020004" pitchFamily="2" charset="0"/>
              </a:rPr>
              <a:t>ᐅᔾᔨᖅᑐᕈᑏᑦ</a:t>
            </a:r>
            <a:r>
              <a:rPr lang="en-CA" sz="2400" dirty="0" smtClean="0">
                <a:latin typeface="Pigiarniq Light" panose="02000303020000020004" pitchFamily="2" charset="0"/>
              </a:rPr>
              <a:t> </a:t>
            </a:r>
            <a:r>
              <a:rPr lang="en-CA" sz="2400" dirty="0" err="1" smtClean="0">
                <a:latin typeface="Pigiarniq Light" panose="02000303020000020004" pitchFamily="2" charset="0"/>
              </a:rPr>
              <a:t>ᐱᕙᓪᓕᐊᓕᕐᓂᐊᕐᓂᖓᓄᑦ</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7ED88AD-7EB1-43DB-B104-A43450023F36}"/>
              </a:ext>
            </a:extLst>
          </p:cNvPr>
          <p:cNvSpPr>
            <a:spLocks noGrp="1"/>
          </p:cNvSpPr>
          <p:nvPr>
            <p:ph sz="half" idx="1"/>
          </p:nvPr>
        </p:nvSpPr>
        <p:spPr/>
        <p:txBody>
          <a:bodyPr>
            <a:normAutofit fontScale="85000" lnSpcReduction="20000"/>
          </a:bodyPr>
          <a:lstStyle/>
          <a:p>
            <a:r>
              <a:rPr lang="en-CA" dirty="0"/>
              <a:t>We were concerned that mine operations began this year (2019) but triggers and thresholds for implementing adaptive management had yet to be developed. </a:t>
            </a:r>
          </a:p>
          <a:p>
            <a:r>
              <a:rPr lang="en-CA" dirty="0"/>
              <a:t>These are required to provide confidence AEM will follow procedures and protocols laid out in the CREMP that depend on them.  </a:t>
            </a:r>
          </a:p>
          <a:p>
            <a:r>
              <a:rPr lang="en-CA" dirty="0"/>
              <a:t>AEM has stated that the new area‐specific trigger and threshold values for Whale Tail will be incorporated into the formal statistical analysis conducted as part of the 2019 CREMP report. </a:t>
            </a:r>
          </a:p>
          <a:p>
            <a:r>
              <a:rPr lang="en-CA" dirty="0"/>
              <a:t>AEM has clarified that these will be submitted by AEM as part of the 2019 Whale Tail Project Annual Report.</a:t>
            </a:r>
          </a:p>
          <a:p>
            <a:pPr lvl="1"/>
            <a:r>
              <a:rPr lang="en-CA" dirty="0" err="1"/>
              <a:t>KivIA</a:t>
            </a:r>
            <a:r>
              <a:rPr lang="en-CA" dirty="0"/>
              <a:t> will review that submission as part of our Annual Report review</a:t>
            </a:r>
          </a:p>
        </p:txBody>
      </p:sp>
      <p:sp>
        <p:nvSpPr>
          <p:cNvPr id="4" name="Content Placeholder 3">
            <a:extLst>
              <a:ext uri="{FF2B5EF4-FFF2-40B4-BE49-F238E27FC236}">
                <a16:creationId xmlns:a16="http://schemas.microsoft.com/office/drawing/2014/main" id="{748208EB-9220-445B-BBFC-E687078F434F}"/>
              </a:ext>
            </a:extLst>
          </p:cNvPr>
          <p:cNvSpPr>
            <a:spLocks noGrp="1"/>
          </p:cNvSpPr>
          <p:nvPr>
            <p:ph sz="half" idx="2"/>
          </p:nvPr>
        </p:nvSpPr>
        <p:spPr/>
        <p:txBody>
          <a:bodyPr>
            <a:noAutofit/>
          </a:bodyPr>
          <a:lstStyle/>
          <a:p>
            <a:r>
              <a:rPr lang="iu-Latn-CA" sz="1400" dirty="0" smtClean="0">
                <a:latin typeface="Pigiarniq Light" panose="02000303020000020004" pitchFamily="2" charset="0"/>
              </a:rPr>
              <a:t>ᐃᓱᒫᓘᑎᖃᓚᐅᖅᑐᒍᑦ ᐅᔭᕋᖕᓂᐊᕐᕕᒃ ᒪᑐᐃᖅᑎᓪᓗᒍ ᐅᑭᐅᖅ (2019) ᑭᓯᐊᓂ ᐊᑐᓕᖅᑎᕆᔾᔪᑏᑦ ᐊᐅᓚᑦᑎᓂᕐᒧᑦ ᐱᕙᓪᓕᐊᑎᑕᐅᓯᒪᙱᖦᖢᑎᒃ ᓱᓕ.</a:t>
            </a:r>
          </a:p>
          <a:p>
            <a:r>
              <a:rPr lang="iu-Latn-CA" sz="1400" dirty="0" smtClean="0">
                <a:latin typeface="Pigiarniq Light" panose="02000303020000020004" pitchFamily="2" charset="0"/>
              </a:rPr>
              <a:t>ᑕᐃᒪᐃᑦᑕᕆᐊᓖᑦ ᐊᒡᓂᒍ ᐃᒍᒃᑯᑦ ᐅᒃᐱᕆᔭᐅᔪᓐᓇᖁᑉᓗᒋᑦ ᒪᓕᑦᑎᐊᕐᓂᐊᕐᓂᖏᓐᓄᑦ ᒪᓕᒃᑕᐅᔭᕆᐊᓕᖕᓂᒃ ᓴᖅᑭᑎᑕᐅᓯᒪᔪᓂᒃ CREMP-ᑯᑎᒍᑦ ᑕᒪᒃᑯᐊ ᑕᒡᕙ ᑐᙵᕕᓖᑦ ᐃᖕᒥᓄᑦ.</a:t>
            </a:r>
          </a:p>
          <a:p>
            <a:r>
              <a:rPr lang="iu-Latn-CA" sz="1400" dirty="0" smtClean="0">
                <a:latin typeface="Pigiarniq Light" panose="02000303020000020004" pitchFamily="2" charset="0"/>
              </a:rPr>
              <a:t>ᐊᒡᓂᒍ ᐃᒍᒃᑯᑦ ᐅᖃᖅᓯᒪᔪᑦ ᓄᑖᖅ ᐱᒋᐊᕈᑎ ᐱᒻᒪᕆᐅᓇᔭᖅᑐᖅ ᐱᖁᖓᓂᐅᑉ ᐃᓱᐊᓄᑦ ᐊᑐᓕᖅᑎᖅᑕᐅᓂᐊᖅᑐᖅ ᓇᓴᐅᑎᓕᕆᔾᔪᑎᒧᑦ ᖃᐅᔨᓴᕈᑎᒃᑯᑦ ᐱᓕᕆᐊᖑᓯᒪᔪᖅ ᐃᓚᐅᖃᑕᐅᑉᓗᒍ 2019-ᒥ CREMP ᐅᓂᑉᑳᓕᐊᖓᒍᑦ.</a:t>
            </a:r>
          </a:p>
          <a:p>
            <a:r>
              <a:rPr lang="iu-Latn-CA" sz="1400" dirty="0" smtClean="0">
                <a:latin typeface="Pigiarniq Light" panose="02000303020000020004" pitchFamily="2" charset="0"/>
              </a:rPr>
              <a:t>ᐊᒡᓂᒍ ᐃᒍᒃᑯᑦ ᓇᓗᓇᐃᖅᓯᓯᒪᔪᑦ ᑕᒪᒃᑯᐊ ᓴᖅᑭᑎᑕᐅᓂᐊᕐᒪᑕ ᐊᒡᓂᒍ ᐃᒍᒃᑯᓐᓄᑦ ᐃᓚᐅᖃᑕᐅᓗᒍ 2019-ᒥ ᐱᖁᖓᓂᐅᑉ ᐃᓱᐊᒍᑦ ᐱᓕᕆᐊᖑᔪᒃᑯᑦ ᐊᕐᕌᒍᑕᒫᖅᓯᐅᑎᒥ ᐅᓂᑉᑳᓕᐊᕐᒥ.</a:t>
            </a:r>
          </a:p>
          <a:p>
            <a:pPr lvl="1"/>
            <a:r>
              <a:rPr lang="iu-Latn-CA" sz="1400" dirty="0" smtClean="0">
                <a:latin typeface="Pigiarniq Light" panose="02000303020000020004" pitchFamily="2" charset="0"/>
              </a:rPr>
              <a:t>ᑭᕙᓪᓕᕐᒥ ᐃᓄᐃᑦ ᑲᑐᔾᔨᖃᑎᒌᒃᑯᑦ ᕿᒥᕐᕈᓂᐊᖅᑐᑦ ᑖᑉᓱᒥᙵ ᐅᓂᑉᑳᓕᐊᕐᒥ ᐃᓚᐅᖃᑕᐅᓗᒍ ᐊᕐᕌᒍᑕᒫᖅᓯᐅᑎᒃᑯᑦ ᐅᓂᑉᑳᓕᐊᒃᑯᑦ ᕿᒥᕐᕈᓂᐅᖃᑦᑕᖅᑐᒃᑯᑦ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3512036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1881254-EB5B-40FB-8023-1EB007D40D76}"/>
              </a:ext>
            </a:extLst>
          </p:cNvPr>
          <p:cNvSpPr>
            <a:spLocks noGrp="1"/>
          </p:cNvSpPr>
          <p:nvPr>
            <p:ph type="title"/>
          </p:nvPr>
        </p:nvSpPr>
        <p:spPr/>
        <p:txBody>
          <a:bodyPr>
            <a:normAutofit fontScale="90000"/>
          </a:bodyPr>
          <a:lstStyle/>
          <a:p>
            <a:r>
              <a:rPr lang="en-CA" sz="2400" dirty="0">
                <a:latin typeface="Pigiarniq Light" panose="02000303020000020004" pitchFamily="2" charset="0"/>
              </a:rPr>
              <a:t>KivIA-WL-TC#13</a:t>
            </a:r>
            <a:br>
              <a:rPr lang="en-CA" sz="2400" dirty="0">
                <a:latin typeface="Pigiarniq Light" panose="02000303020000020004" pitchFamily="2" charset="0"/>
              </a:rPr>
            </a:br>
            <a:r>
              <a:rPr lang="en-CA" sz="2400" dirty="0">
                <a:latin typeface="Pigiarniq Light" panose="02000303020000020004" pitchFamily="2" charset="0"/>
              </a:rPr>
              <a:t>IVR High Pit Walls As </a:t>
            </a:r>
            <a:r>
              <a:rPr lang="en-CA" sz="2400" dirty="0" smtClean="0">
                <a:latin typeface="Pigiarniq Light" panose="02000303020000020004" pitchFamily="2" charset="0"/>
              </a:rPr>
              <a:t>Mitigation</a:t>
            </a:r>
            <a:br>
              <a:rPr lang="en-CA" sz="2400" dirty="0" smtClean="0">
                <a:latin typeface="Pigiarniq Light" panose="02000303020000020004" pitchFamily="2" charset="0"/>
              </a:rPr>
            </a:br>
            <a:r>
              <a:rPr lang="en-CA" sz="2200" dirty="0" err="1" smtClean="0">
                <a:latin typeface="Pigiarniq Light" panose="02000303020000020004" pitchFamily="2" charset="0"/>
              </a:rPr>
              <a:t>IVR</a:t>
            </a:r>
            <a:r>
              <a:rPr lang="en-CA" sz="2200" dirty="0" smtClean="0">
                <a:latin typeface="Pigiarniq Light" panose="02000303020000020004" pitchFamily="2" charset="0"/>
              </a:rPr>
              <a:t> </a:t>
            </a:r>
            <a:r>
              <a:rPr lang="en-CA" sz="2200" dirty="0" err="1" smtClean="0">
                <a:latin typeface="Pigiarniq Light" panose="02000303020000020004" pitchFamily="2" charset="0"/>
              </a:rPr>
              <a:t>ᖁᑦᑎᒃᑐᑦ</a:t>
            </a:r>
            <a:r>
              <a:rPr lang="en-CA" sz="2200" dirty="0" smtClean="0">
                <a:latin typeface="Pigiarniq Light" panose="02000303020000020004" pitchFamily="2" charset="0"/>
              </a:rPr>
              <a:t> </a:t>
            </a:r>
            <a:r>
              <a:rPr lang="en-CA" sz="2200" dirty="0" err="1" smtClean="0">
                <a:latin typeface="Pigiarniq Light" panose="02000303020000020004" pitchFamily="2" charset="0"/>
              </a:rPr>
              <a:t>ᐃᓗᑦᑐᖅᑎᖅᓯᒪᔪᒃᑯᑦ</a:t>
            </a:r>
            <a:r>
              <a:rPr lang="en-CA" sz="2200" dirty="0" smtClean="0">
                <a:latin typeface="Pigiarniq Light" panose="02000303020000020004" pitchFamily="2" charset="0"/>
              </a:rPr>
              <a:t> </a:t>
            </a:r>
            <a:r>
              <a:rPr lang="en-CA" sz="2200" dirty="0" err="1" smtClean="0">
                <a:latin typeface="Pigiarniq Light" panose="02000303020000020004" pitchFamily="2" charset="0"/>
              </a:rPr>
              <a:t>ᓴᓂᕋᕆᔭᐅᔪᑦ</a:t>
            </a:r>
            <a:r>
              <a:rPr lang="en-CA" sz="2200" dirty="0" smtClean="0">
                <a:latin typeface="Pigiarniq Light" panose="02000303020000020004" pitchFamily="2" charset="0"/>
              </a:rPr>
              <a:t> </a:t>
            </a:r>
            <a:r>
              <a:rPr lang="en-CA" sz="2200" dirty="0" err="1" smtClean="0">
                <a:latin typeface="Pigiarniq Light" panose="02000303020000020004" pitchFamily="2" charset="0"/>
              </a:rPr>
              <a:t>ᐋᖅᑭᒃᓱᖅᑕᐅᓯᒪᓗᑎᒃ</a:t>
            </a:r>
            <a:endParaRPr lang="en-CA" sz="22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2C228656-1FA6-4BFF-BC25-8B22C0A204B0}"/>
              </a:ext>
            </a:extLst>
          </p:cNvPr>
          <p:cNvSpPr>
            <a:spLocks noGrp="1"/>
          </p:cNvSpPr>
          <p:nvPr>
            <p:ph sz="half" idx="1"/>
          </p:nvPr>
        </p:nvSpPr>
        <p:spPr/>
        <p:txBody>
          <a:bodyPr>
            <a:normAutofit fontScale="77500" lnSpcReduction="20000"/>
          </a:bodyPr>
          <a:lstStyle/>
          <a:p>
            <a:r>
              <a:rPr lang="en-CA" dirty="0"/>
              <a:t>The water quality modelling has determined that, due to arsenic leaching from the lithologies in the IVR Pit high walls, rehabilitation of the exposed walls is needed to meet the water quality criteria. AEM indicated that the IVR exposed walls above the final water level will be mined at a flatter angle so that they can be covered with overburden after closure. Erosion protection will be placed over the cover. However, the feasibility of this mitigation needed to be demonstrated. </a:t>
            </a:r>
          </a:p>
          <a:p>
            <a:r>
              <a:rPr lang="en-CA" dirty="0"/>
              <a:t>AEM has clarified that the overburden will be covered / armoured with a stable thermal cap. Details were also provided on the cap thickness as well as the constructed setback from the sloping and potentially less stable weathered pit walls.</a:t>
            </a:r>
          </a:p>
          <a:p>
            <a:endParaRPr lang="en-CA" dirty="0"/>
          </a:p>
        </p:txBody>
      </p:sp>
      <p:sp>
        <p:nvSpPr>
          <p:cNvPr id="10" name="Content Placeholder 9">
            <a:extLst>
              <a:ext uri="{FF2B5EF4-FFF2-40B4-BE49-F238E27FC236}">
                <a16:creationId xmlns:a16="http://schemas.microsoft.com/office/drawing/2014/main" id="{7BE7432E-94DC-4B44-8B56-D3797067E3C8}"/>
              </a:ext>
            </a:extLst>
          </p:cNvPr>
          <p:cNvSpPr>
            <a:spLocks noGrp="1"/>
          </p:cNvSpPr>
          <p:nvPr>
            <p:ph sz="half" idx="2"/>
          </p:nvPr>
        </p:nvSpPr>
        <p:spPr/>
        <p:txBody>
          <a:bodyPr>
            <a:noAutofit/>
          </a:bodyPr>
          <a:lstStyle/>
          <a:p>
            <a:r>
              <a:rPr lang="iu-Latn-CA" sz="1300" dirty="0" smtClean="0">
                <a:latin typeface="Pigiarniq Light" panose="02000303020000020004" pitchFamily="2" charset="0"/>
              </a:rPr>
              <a:t>ᐃᒪᐅᑉ ᖃᓄᐃᓐᓂᖓ ᐋᖅᑭᒃᓱᖅᑕᐅᓯᒪᑎᓪᓗᒍ ᓇᓗᓇᐃᖅᓯᓯᒪᔪᖅ, ᓴᕕᕋᔭᐃᑦ ᓴᖅᑭᖃᑦᑕᖅᑎᓪᓗᒋᑦ ᐃᓗᑦᑐᖅᑎᖅᑕᐅᓯᒪᔪᒃᑯᑦ ᓴᓂᕋᕆᔭᐅᔪᒥ, ᐋᖅᑭᒋᐊᖅᑕᐅᔭᕆᐊᖃᕐᒪᑦ ᓴᖅᑭᔮᕐᓂᕆᔭᐅᔪᖅ ᓴᓂᕋᕆᔭᐅᔪᒃᑯᑦ ᒪᓕᓕᕈᓐᓇᖁᑉᓗᒍ ᐃᒪᐅᑉ ᖃᓄᐃᓐᓂᖓᒍᑦ ᒪᓕᒃᑕᒃᓴᖅ.  ᐊᒡᓂᒍ ᐃᒍᒃᑯᑦ ᓇᓗᓇᐃᖅᓯᓯᒪᔪᖅ ᓴᖅᑭᔮᖅᑐᖅ ᐃᓗᑦᑐᖅᑎᖅᓯᒪᔪᒃᑯᑦ ᓴᓂᕋᖅ ᐅᖓᑖᒍᑦ ᑭᖑᓪᓕᖅᐹᒃᑯᑦ ᐃᒪᖁᑎᒋᔭᐅᔫᑉ ᐃᑎᓂᖓᒍᑦ ᐅᔭᕋᖕᓂᐊᖅᑕᐅᓂᐊᕐᒪᑦ ᓇᓕᒧᒌᓂᖅᓴᐅᔪᒃᑯᑦ ᖄᓕᖅᑐᖅᑕᐅᓯᒪᔪᓐᓇᖁᑉᓗᒍ ᐅᔭᖅᑲᓄᑦ ᒪᑐᓯᒪᓕᖅᐸᑦ.  ᖄᒥᖁᓇᒍ ᐃᓕᓯᕝᕕᐅᓯᒪᓂᐊᖅᑐᖅ ᖄᖓᒍᑦ.  ᑭᓯᐊᓂᓕ, ᑕᐃᒪᐃᓐᓇᔭᖅᐸᑦ  ᐋᖅᑭᒋᐊᖅᑕᐅᔭᕆᐊᖃᕐᓂᖓᓂᒃ ᑕᑯᑎᑕᐅᓯᒪᔭᕆᐊᖃᖅᑐᒍᑦ.</a:t>
            </a:r>
          </a:p>
          <a:p>
            <a:r>
              <a:rPr lang="iu-Latn-CA" sz="1300" dirty="0" smtClean="0">
                <a:latin typeface="Pigiarniq Light" panose="02000303020000020004" pitchFamily="2" charset="0"/>
              </a:rPr>
              <a:t>ᐊᒡᓂᒍ ᐃᒍᒃᑯᑦ ᓇᓗᓇᐃᖅᓯᓯᒪᔪᑦ ᖄᓕᖅᑐᖅᑕᐅᓂᐊᕐᒪᑦ/ ᖄᓕᖅᑕᐅᓗᓂ ᓈᒻᒪᒃᑐᒥᒃ ᓂᒡᓕᓇᕐᓂᐅᔪᒥᒃ.  ᓇᓗᓇᐃᔭᖅᑕᐅᑦᑎᐊᖅᓯᒪᓚᐅᖅᑐᖅ ᖃᓄᖅ ᐃᑉᔪᑎᒋᓇᔭᕐᒪᖔᑦ ᐊᒻᒪᓗ ᖃᓄᖅ ᓴᓇᔭᐅᓇᔭᕐᓂᖓᓄᑦ ᓯᑐᖅᑲᖓᒍᑦ ᐊᒻᒪᓗ ᑐᙵᕕᖃᑦᑎᐊᙱᓐᓂᕆᔭᖓᒍᑦ ᐋᖅᑭᐅᒪᔪᓐᓇᖁᑉᓗᒍ ᐃᓗᑦᑐᖅᑎᖅᓯᒪᔫᑉ ᓴᓂᕋᖓ.</a:t>
            </a:r>
            <a:endParaRPr lang="en-CA" sz="1300" dirty="0">
              <a:latin typeface="Pigiarniq Light" panose="02000303020000020004" pitchFamily="2" charset="0"/>
            </a:endParaRPr>
          </a:p>
        </p:txBody>
      </p:sp>
    </p:spTree>
    <p:extLst>
      <p:ext uri="{BB962C8B-B14F-4D97-AF65-F5344CB8AC3E}">
        <p14:creationId xmlns:p14="http://schemas.microsoft.com/office/powerpoint/2010/main" val="3896722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6617685-F9B1-4F3A-AC0B-5AC40D7E0177}"/>
              </a:ext>
            </a:extLst>
          </p:cNvPr>
          <p:cNvSpPr>
            <a:spLocks noGrp="1"/>
          </p:cNvSpPr>
          <p:nvPr>
            <p:ph type="title"/>
          </p:nvPr>
        </p:nvSpPr>
        <p:spPr/>
        <p:txBody>
          <a:bodyPr>
            <a:normAutofit/>
          </a:bodyPr>
          <a:lstStyle/>
          <a:p>
            <a:r>
              <a:rPr lang="en-CA" sz="2400" dirty="0">
                <a:latin typeface="Pigiarniq Light" panose="02000303020000020004" pitchFamily="2" charset="0"/>
              </a:rPr>
              <a:t>KivIA-WL-TC#14</a:t>
            </a:r>
            <a:br>
              <a:rPr lang="en-CA" sz="2400" dirty="0">
                <a:latin typeface="Pigiarniq Light" panose="02000303020000020004" pitchFamily="2" charset="0"/>
              </a:rPr>
            </a:br>
            <a:r>
              <a:rPr lang="en-CA" sz="2400" dirty="0" smtClean="0">
                <a:latin typeface="Pigiarniq Light" panose="02000303020000020004" pitchFamily="2" charset="0"/>
              </a:rPr>
              <a:t>Fate </a:t>
            </a:r>
            <a:r>
              <a:rPr lang="en-CA" sz="2400" dirty="0">
                <a:latin typeface="Pigiarniq Light" panose="02000303020000020004" pitchFamily="2" charset="0"/>
              </a:rPr>
              <a:t>of </a:t>
            </a:r>
            <a:r>
              <a:rPr lang="en-CA" sz="2400" dirty="0" smtClean="0">
                <a:latin typeface="Pigiarniq Light" panose="02000303020000020004" pitchFamily="2" charset="0"/>
              </a:rPr>
              <a:t>Equipment</a:t>
            </a:r>
            <a:br>
              <a:rPr lang="en-CA" sz="2400" dirty="0" smtClean="0">
                <a:latin typeface="Pigiarniq Light" panose="02000303020000020004" pitchFamily="2" charset="0"/>
              </a:rPr>
            </a:br>
            <a:r>
              <a:rPr lang="iu-Latn-CA" sz="2400" dirty="0" smtClean="0">
                <a:latin typeface="Pigiarniq Light" panose="02000303020000020004" pitchFamily="2" charset="0"/>
              </a:rPr>
              <a:t>ᖃᓄᐃᑕᐅᓂᐊᕐᓂᖏᑦ ᐱᖁᑎᑦ</a:t>
            </a:r>
            <a:r>
              <a:rPr lang="en-CA" sz="2400" dirty="0" smtClean="0">
                <a:latin typeface="Pigiarniq Light" panose="02000303020000020004" pitchFamily="2" charset="0"/>
              </a:rPr>
              <a:t> </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4A0EBEA6-7074-459A-A11B-100A14678103}"/>
              </a:ext>
            </a:extLst>
          </p:cNvPr>
          <p:cNvSpPr>
            <a:spLocks noGrp="1"/>
          </p:cNvSpPr>
          <p:nvPr>
            <p:ph sz="half" idx="1"/>
          </p:nvPr>
        </p:nvSpPr>
        <p:spPr/>
        <p:txBody>
          <a:bodyPr>
            <a:normAutofit fontScale="85000" lnSpcReduction="20000"/>
          </a:bodyPr>
          <a:lstStyle/>
          <a:p>
            <a:r>
              <a:rPr lang="en-CA" dirty="0"/>
              <a:t>We requested AEM include removal of equipment and machinery from the underground and transport to secure disposal off site in the RECLAIM cost estimate, affording the </a:t>
            </a:r>
            <a:r>
              <a:rPr lang="en-CA" dirty="0" err="1"/>
              <a:t>KivIA</a:t>
            </a:r>
            <a:r>
              <a:rPr lang="en-CA" dirty="0"/>
              <a:t> with the option to revisit underground storage of equipment and heavy machinery at closure should security be tapped prior to the completion of planned mining activities. </a:t>
            </a:r>
          </a:p>
          <a:p>
            <a:r>
              <a:rPr lang="en-CA" dirty="0"/>
              <a:t>AEM clarified in discussions held in Winnipeg on September 20, 2019 that the RECLAIM costing will include sufficient funds to ensure equipment and machinery left underground does not pose a residual risk. </a:t>
            </a:r>
          </a:p>
          <a:p>
            <a:r>
              <a:rPr lang="en-CA" dirty="0" err="1"/>
              <a:t>KivIA</a:t>
            </a:r>
            <a:r>
              <a:rPr lang="en-CA" dirty="0"/>
              <a:t> will confirm that the associated security values adequately mitigate the risk of equipment and machinery left in the underground.</a:t>
            </a:r>
          </a:p>
        </p:txBody>
      </p:sp>
      <p:sp>
        <p:nvSpPr>
          <p:cNvPr id="10" name="Content Placeholder 9">
            <a:extLst>
              <a:ext uri="{FF2B5EF4-FFF2-40B4-BE49-F238E27FC236}">
                <a16:creationId xmlns:a16="http://schemas.microsoft.com/office/drawing/2014/main" id="{7FC4139D-033B-4686-A2C3-36C23FA26149}"/>
              </a:ext>
            </a:extLst>
          </p:cNvPr>
          <p:cNvSpPr>
            <a:spLocks noGrp="1"/>
          </p:cNvSpPr>
          <p:nvPr>
            <p:ph sz="half" idx="2"/>
          </p:nvPr>
        </p:nvSpPr>
        <p:spPr/>
        <p:txBody>
          <a:bodyPr>
            <a:noAutofit/>
          </a:bodyPr>
          <a:lstStyle/>
          <a:p>
            <a:r>
              <a:rPr lang="iu-Latn-CA" sz="1300" dirty="0" smtClean="0">
                <a:latin typeface="Pigiarniq Light" panose="02000303020000020004" pitchFamily="2" charset="0"/>
              </a:rPr>
              <a:t>ᑐᒃᓯᕋᓚᐅᖅᑐᒍᑦ ᐊᒡᓂᒍ ᐃᒍᒃᑯᑦ ᐃᓚᐅᖃᑕᐅᑎᑦᑎᖁᑉᓗᒋᑦ ᐲᔭᖅᑕᐅᓂᐊᕐᓂᖏᓐᓄᑦ ᐱᖁᑎᑦ ᓴᓇᕐᕈᑎᒐᓚᐃᓪᓗ ᓄᓇᐅᑉ ᐊᑖᓂᙶᖅᑐᑦ ᐊᒻᒪᓗ ᐊᔾᔭᖅᑐᖅᑕᐅᓗᑎᒃ ᐅᔭᕋᖕᓂᐊᕐᕕᐅᑉ ᓯᓚᑖᓄᑦ ᖃᓄᐃᙱᑦᑎᐊᖅᑐᒧᑦ ᐃᓂᒃᓴᖓᓄᑦ ᐊᑭᒋᓚᐅᖅᑕᖓᒍᑦ ᐅᑎᖅᑎᑕᐅᔪᓐᓇᖁᑉᓗᒋᑦ ᓇᓚᐅᑦᑖᖅᑕᐅᓯᒪᔪᒃᑯᑦ, ᐱᕕᒃᓴᖃᖅᑎᓪᓗᒋᑦ ᑭᕙᓪᓕᕐᒥ ᐃᓄᐃᑦ ᑲᑐᔾᔨᖃᑎᒌᒃᑯᑦ ᑕᑯᒋᐊᕈᓐᓇᕐᓂᕐᒧᑦ ᓄᓇᐅᑉ ᐊᑖᓄᑦ ᐱᖁᑎᓂᒃ ᑐᖅᑯᖅᑎᖅᑕᐅᓯᒪᔪᓂᒃ ᐊᒻᒪᓗ ᐱᖁᑎᕐᔪᐊᓂᒃ ᒪᑐᔭᐅᓕᖅᐸᑦ ᒥᐊᓂᕆᔭᐅᑎᓪᓗᒋᑦ ᐱᐊᓂᖅᑳᖅᑎᓐᓇᒋᑦ ᐸᕐᓇᐃᓂᕐᒧᑦ ᐅᔭᕋᖕᓂᐊᕐᕕᖕᒥ ᖃᓄᐃᓕᐅᕈᑕᐅᓂᐊᖅᑐᓂᒃ.</a:t>
            </a:r>
          </a:p>
          <a:p>
            <a:r>
              <a:rPr lang="iu-Latn-CA" sz="1300" dirty="0" smtClean="0">
                <a:latin typeface="Pigiarniq Light" panose="02000303020000020004" pitchFamily="2" charset="0"/>
              </a:rPr>
              <a:t>ᐊᒡᓂᒍ ᐃᒍᒃᑯᑦ ᓇᓗᓇᐃᖅᓯᔪᑦ ᐅᖃᖃᑎᒋᔭᐅᑉᓗᑎᒃ ᕕᓂᐲᒃᒥ ᓯᑎᐱᕆ 20, 2019-ᒥ ᐅᑎᖅᑎᑦᑎᓂᕐᒧᑦ ᐊᑭᒋᔭᐅᓚᐅᖅᑐᓂᒃ ᑮᓇᐅᔭᑎᒎᕐᓂᐊᖅᑐᑦ ᐱᖁᑎᑦ ᓴᓇᕐᕈᑎᒐᓚᐃᓪᓗ ᓄᓇᐅᑉ ᐊᑖᓃᑦᑐᑦ ᐅᓗᕆᐊᓇᖅᑐᒦᑎᑦᑎᖁᓇᒋᑦ.</a:t>
            </a:r>
          </a:p>
          <a:p>
            <a:r>
              <a:rPr lang="iu-Latn-CA" sz="1300" dirty="0" smtClean="0">
                <a:latin typeface="Pigiarniq Light" panose="02000303020000020004" pitchFamily="2" charset="0"/>
              </a:rPr>
              <a:t>ᑭᕙᓪᓕᕐᒥ ᐃᓄᐃᑦ ᑲᑐᔾᔨᖃᑎᒌᒃᑯᑦ ᓇᓗᓇᐃᖅᓯᓂᐊᖅᑐᑦ ᐊᒃᑐᐊᓂᓕᒃ ᓴᐳᓐᓂᐊᖅᑕᐅᖁᑉᓗᒋᑦ ᐱᒻᒪᕆᐅᑎᑕᐅᔪᑦ ᐋᖅᑭᒋᐊᖅᓯᒍᑕᐅᖕᒪᑕ ᐱᖁᑎᑦ ᓴᓇᕐᕈᑎᒐᓚᐃᓪᓗ ᐅᓗᕆᐊᓇᖅᑐᒦᓐᓇᔭᕐᓂᖏᓐᓄᑦ ᓄᓇᐅᑉ ᐊᑖᓂ.</a:t>
            </a:r>
            <a:endParaRPr lang="en-CA" sz="1300" dirty="0">
              <a:latin typeface="Pigiarniq Light" panose="02000303020000020004" pitchFamily="2" charset="0"/>
            </a:endParaRPr>
          </a:p>
        </p:txBody>
      </p:sp>
    </p:spTree>
    <p:extLst>
      <p:ext uri="{BB962C8B-B14F-4D97-AF65-F5344CB8AC3E}">
        <p14:creationId xmlns:p14="http://schemas.microsoft.com/office/powerpoint/2010/main" val="3827863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E0C230E-3E15-4F34-B2FC-313CEB372EFB}"/>
              </a:ext>
            </a:extLst>
          </p:cNvPr>
          <p:cNvSpPr>
            <a:spLocks noGrp="1"/>
          </p:cNvSpPr>
          <p:nvPr>
            <p:ph type="title"/>
          </p:nvPr>
        </p:nvSpPr>
        <p:spPr/>
        <p:txBody>
          <a:bodyPr>
            <a:normAutofit/>
          </a:bodyPr>
          <a:lstStyle/>
          <a:p>
            <a:r>
              <a:rPr lang="en-CA" sz="2400" dirty="0">
                <a:latin typeface="Pigiarniq Light" panose="02000303020000020004" pitchFamily="2" charset="0"/>
              </a:rPr>
              <a:t>KivIA-WL-TC#15</a:t>
            </a:r>
            <a:br>
              <a:rPr lang="en-CA" sz="2400" dirty="0">
                <a:latin typeface="Pigiarniq Light" panose="02000303020000020004" pitchFamily="2" charset="0"/>
              </a:rPr>
            </a:br>
            <a:r>
              <a:rPr lang="en-CA" sz="2400" dirty="0">
                <a:latin typeface="Pigiarniq Light" panose="02000303020000020004" pitchFamily="2" charset="0"/>
              </a:rPr>
              <a:t>Inuit Input into Closure </a:t>
            </a:r>
            <a:r>
              <a:rPr lang="en-CA" sz="2400" dirty="0" smtClean="0">
                <a:latin typeface="Pigiarniq Light" panose="02000303020000020004" pitchFamily="2" charset="0"/>
              </a:rPr>
              <a:t>Objectives</a:t>
            </a:r>
            <a:br>
              <a:rPr lang="en-CA" sz="2400" dirty="0" smtClean="0">
                <a:latin typeface="Pigiarniq Light" panose="02000303020000020004" pitchFamily="2" charset="0"/>
              </a:rPr>
            </a:br>
            <a:r>
              <a:rPr lang="en-CA" sz="2400" dirty="0" err="1" smtClean="0">
                <a:latin typeface="Pigiarniq Light" panose="02000303020000020004" pitchFamily="2" charset="0"/>
              </a:rPr>
              <a:t>ᐃᓄᐃᑦ</a:t>
            </a:r>
            <a:r>
              <a:rPr lang="en-CA" sz="2400" dirty="0" smtClean="0">
                <a:latin typeface="Pigiarniq Light" panose="02000303020000020004" pitchFamily="2" charset="0"/>
              </a:rPr>
              <a:t> </a:t>
            </a:r>
            <a:r>
              <a:rPr lang="en-CA" sz="2400" dirty="0" err="1" smtClean="0">
                <a:latin typeface="Pigiarniq Light" panose="02000303020000020004" pitchFamily="2" charset="0"/>
              </a:rPr>
              <a:t>ᐅᖃᐅᓯᒃᓴᖏᑦ</a:t>
            </a:r>
            <a:r>
              <a:rPr lang="en-CA" sz="2400" dirty="0" smtClean="0">
                <a:latin typeface="Pigiarniq Light" panose="02000303020000020004" pitchFamily="2" charset="0"/>
              </a:rPr>
              <a:t> </a:t>
            </a:r>
            <a:r>
              <a:rPr lang="en-CA" sz="2400" dirty="0" err="1" smtClean="0">
                <a:latin typeface="Pigiarniq Light" panose="02000303020000020004" pitchFamily="2" charset="0"/>
              </a:rPr>
              <a:t>ᒪᑐᓇᔭᖅᐸᑦ</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90CEE37A-558A-4596-AEFC-E57CAC9BFEAF}"/>
              </a:ext>
            </a:extLst>
          </p:cNvPr>
          <p:cNvSpPr>
            <a:spLocks noGrp="1"/>
          </p:cNvSpPr>
          <p:nvPr>
            <p:ph sz="half" idx="1"/>
          </p:nvPr>
        </p:nvSpPr>
        <p:spPr/>
        <p:txBody>
          <a:bodyPr>
            <a:normAutofit lnSpcReduction="10000"/>
          </a:bodyPr>
          <a:lstStyle/>
          <a:p>
            <a:r>
              <a:rPr lang="en-CA" dirty="0"/>
              <a:t>While AEM committed to water quality in the open pits being </a:t>
            </a:r>
            <a:r>
              <a:rPr lang="en-CA" i="1" dirty="0"/>
              <a:t>“non-toxic to fish”</a:t>
            </a:r>
            <a:r>
              <a:rPr lang="en-CA" dirty="0"/>
              <a:t> it was not clear what water quality objectives were proposed for the pits prior to breaching the dikes post-closure</a:t>
            </a:r>
          </a:p>
          <a:p>
            <a:r>
              <a:rPr lang="en-CA" dirty="0"/>
              <a:t>AEM confirmed that water quality in the pits will meet CCME criteria for the Protection of Aquatic Life or site-specific water quality objectives prior to dike breaching in the expansion project as per the existing Water Licence for the approved project. </a:t>
            </a:r>
          </a:p>
        </p:txBody>
      </p:sp>
      <p:sp>
        <p:nvSpPr>
          <p:cNvPr id="10" name="Content Placeholder 9">
            <a:extLst>
              <a:ext uri="{FF2B5EF4-FFF2-40B4-BE49-F238E27FC236}">
                <a16:creationId xmlns:a16="http://schemas.microsoft.com/office/drawing/2014/main" id="{7A7366B2-A993-4303-ADE3-1385D0456C72}"/>
              </a:ext>
            </a:extLst>
          </p:cNvPr>
          <p:cNvSpPr>
            <a:spLocks noGrp="1"/>
          </p:cNvSpPr>
          <p:nvPr>
            <p:ph sz="half" idx="2"/>
          </p:nvPr>
        </p:nvSpPr>
        <p:spPr/>
        <p:txBody>
          <a:bodyPr>
            <a:noAutofit/>
          </a:bodyPr>
          <a:lstStyle/>
          <a:p>
            <a:r>
              <a:rPr lang="iu-Latn-CA" sz="1600" dirty="0" smtClean="0">
                <a:latin typeface="Pigiarniq Light" panose="02000303020000020004" pitchFamily="2" charset="0"/>
              </a:rPr>
              <a:t>ᐊᒡᓂᒍ ᐃᒍᒃᑯᑦ ᐱᓕᕆᓯᒪᒐᓗᐊᖅᑎᓪᓗᒋᑦ ᐃᒪᖅ ᖃᓄᐃᙱᑦᑐᓐᓇᖁᑉᓗᒍ ᐃᓗᑦᑐᖅᑎᖅᑕᐅᓯᒪᔪᒥ “ᐅᓗᕆᐊᓇᖅᑐᖃᖁᓇᒍ ᐃᖃᓗᖕᓄᑦ” ᑐᑭᓯᓇᓚᐅᙱᑦᑐᖅ ᖃᓄᐃᑦᑐᓂᒃ ᐃᒪᒃᑯᑦ ᖃᓄᐃᙱᔾᔪᑕᐅᓇᔭᖅᑐᓂᒃ ᐊᑐᓕᖁᔨᓯᒪᖕᒪᖔᑕ ᐃᓗᑦᑐᖅᑎᖅᓯᒪᔪᒃᑯᑦ ᒪᑐᓯᖅᑳᕋᑎᒃ ᐅᔭᕋᖕᓂᐊᕐᕕᒃ ᒪᑐᓕᖅᐸᑦ</a:t>
            </a:r>
          </a:p>
          <a:p>
            <a:r>
              <a:rPr lang="iu-Latn-CA" sz="1600" dirty="0" smtClean="0">
                <a:latin typeface="Pigiarniq Light" panose="02000303020000020004" pitchFamily="2" charset="0"/>
              </a:rPr>
              <a:t>ᐊᒡᓂᒍ ᐃᒍᒃᑯᑦ ᓇᓗᓇᐃᖅᓯᓯᒪᔪᑦ ᐃᒪᐅᑉ ᖃᓄᐃᓐᓂᖓ ᐃᓗᑦᑐᖅᑎᖅᓯᒪᔪᒥ ᒪᓕᖕᓂᐊᕐᒪᑦ CCME-ᑯᑦ ᒪᓕᒋᐊᖃᖅᓯᒪᓂᕋᖅᑕᖏᓐᓂᒃ ᒥᐊᓂᕆᔭᐅᑦᑎᐊᕈᓐᓇᖁᑉᓗᒋᑦ ᐃᒪᕐᒥᐅᑕᑦ ᐅᕝᕙᓘᓐᓃᑦ ᐃᒪᒃᑯᑦ ᖃᓄᐃᙱᑦᑐᓐᓇᖁᑉᓗᒋᑦ ᖃᓄᐃᓕᐅᕈᑎᒃᑯᑦ ᒪᑐᔭᐅᖅᑳᕐᓇᓂ ᖄᒥᒡᒌᒃᑯᑎ ᐃᓚᒋᐊᖅᑕᐅᑎᓪᓗᒍ ᒪᓕᒃᖢᒍ ᐊᑐᖅᑕᐅᔪᖅ ᐃᒪᕐᒧᑦ ᓚᐃᓴᓐᓯ ᐊᖏᖅᑕᐅᓂᐊᕐᓗᓂ ᐱᓕᕆᐊᖑᔪᒪᔪᖅ.</a:t>
            </a:r>
            <a:endParaRPr lang="en-CA" sz="1600" dirty="0">
              <a:latin typeface="Pigiarniq Light" panose="02000303020000020004" pitchFamily="2" charset="0"/>
            </a:endParaRPr>
          </a:p>
        </p:txBody>
      </p:sp>
    </p:spTree>
    <p:extLst>
      <p:ext uri="{BB962C8B-B14F-4D97-AF65-F5344CB8AC3E}">
        <p14:creationId xmlns:p14="http://schemas.microsoft.com/office/powerpoint/2010/main" val="4048227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32794-1075-4D37-A58F-CC8D87E6D432}"/>
              </a:ext>
            </a:extLst>
          </p:cNvPr>
          <p:cNvSpPr>
            <a:spLocks noGrp="1"/>
          </p:cNvSpPr>
          <p:nvPr>
            <p:ph type="title"/>
          </p:nvPr>
        </p:nvSpPr>
        <p:spPr/>
        <p:txBody>
          <a:bodyPr>
            <a:normAutofit/>
          </a:bodyPr>
          <a:lstStyle/>
          <a:p>
            <a:r>
              <a:rPr lang="en-CA" sz="2400" dirty="0">
                <a:latin typeface="Pigiarniq Light" panose="02000303020000020004" pitchFamily="2" charset="0"/>
              </a:rPr>
              <a:t>KivIA-WL-TC#16</a:t>
            </a:r>
            <a:br>
              <a:rPr lang="en-CA" sz="2400" dirty="0">
                <a:latin typeface="Pigiarniq Light" panose="02000303020000020004" pitchFamily="2" charset="0"/>
              </a:rPr>
            </a:br>
            <a:r>
              <a:rPr lang="en-CA" sz="2400" dirty="0">
                <a:latin typeface="Pigiarniq Light" panose="02000303020000020004" pitchFamily="2" charset="0"/>
              </a:rPr>
              <a:t>High TSS Concentrations during </a:t>
            </a:r>
            <a:r>
              <a:rPr lang="en-CA" sz="2400" dirty="0" smtClean="0">
                <a:latin typeface="Pigiarniq Light" panose="02000303020000020004" pitchFamily="2" charset="0"/>
              </a:rPr>
              <a:t>Construction</a:t>
            </a:r>
            <a:br>
              <a:rPr lang="en-CA" sz="2400" dirty="0" smtClean="0">
                <a:latin typeface="Pigiarniq Light" panose="02000303020000020004" pitchFamily="2" charset="0"/>
              </a:rPr>
            </a:br>
            <a:r>
              <a:rPr lang="en-CA" sz="2400" dirty="0" err="1" smtClean="0">
                <a:latin typeface="Pigiarniq Light" panose="02000303020000020004" pitchFamily="2" charset="0"/>
              </a:rPr>
              <a:t>ᖁᑦᑎᒃᑐᒃᑯᑦ</a:t>
            </a:r>
            <a:r>
              <a:rPr lang="en-CA" sz="2400" dirty="0" smtClean="0">
                <a:latin typeface="Pigiarniq Light" panose="02000303020000020004" pitchFamily="2" charset="0"/>
              </a:rPr>
              <a:t> </a:t>
            </a:r>
            <a:r>
              <a:rPr lang="en-CA" sz="2400" dirty="0" err="1" smtClean="0">
                <a:latin typeface="Pigiarniq Light" panose="02000303020000020004" pitchFamily="2" charset="0"/>
              </a:rPr>
              <a:t>TSS-ᖃᕐᓂᖓ</a:t>
            </a:r>
            <a:r>
              <a:rPr lang="en-CA" sz="2400" dirty="0" smtClean="0">
                <a:latin typeface="Pigiarniq Light" panose="02000303020000020004" pitchFamily="2" charset="0"/>
              </a:rPr>
              <a:t> </a:t>
            </a:r>
            <a:r>
              <a:rPr lang="en-CA" sz="2400" dirty="0" err="1" smtClean="0">
                <a:latin typeface="Pigiarniq Light" panose="02000303020000020004" pitchFamily="2" charset="0"/>
              </a:rPr>
              <a:t>ᓴᓇᔭᐅᕙᓪᓕᐊᑎᓪᓗᒍ</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2DE95A49-DD78-456A-A7C4-A1F91CF0AB8B}"/>
              </a:ext>
            </a:extLst>
          </p:cNvPr>
          <p:cNvSpPr>
            <a:spLocks noGrp="1"/>
          </p:cNvSpPr>
          <p:nvPr>
            <p:ph sz="half" idx="1"/>
          </p:nvPr>
        </p:nvSpPr>
        <p:spPr/>
        <p:txBody>
          <a:bodyPr>
            <a:normAutofit fontScale="92500" lnSpcReduction="20000"/>
          </a:bodyPr>
          <a:lstStyle/>
          <a:p>
            <a:r>
              <a:rPr lang="en-CA" dirty="0"/>
              <a:t>We were concerned with TSS limits AEM had proposed during construction within waterbodies.</a:t>
            </a:r>
          </a:p>
          <a:p>
            <a:r>
              <a:rPr lang="en-CA" dirty="0"/>
              <a:t>While a resolution has not been reached for the proposed TSS concentration for construction in a waterbody, AEM has confirmed they are not planning to build any dikes or dams within waterbodies under the amendment application, so no generation of high TSS concentrations is expected. </a:t>
            </a:r>
          </a:p>
          <a:p>
            <a:r>
              <a:rPr lang="en-CA" dirty="0"/>
              <a:t>If this situation changes or AEM proposes additional construction in a waterbody, we reiterate the need to apply a short term TSS limit that meets either CCME or MDMER guidelines</a:t>
            </a:r>
          </a:p>
        </p:txBody>
      </p:sp>
      <p:sp>
        <p:nvSpPr>
          <p:cNvPr id="4" name="Content Placeholder 3">
            <a:extLst>
              <a:ext uri="{FF2B5EF4-FFF2-40B4-BE49-F238E27FC236}">
                <a16:creationId xmlns:a16="http://schemas.microsoft.com/office/drawing/2014/main" id="{FF58EAFD-2DB0-40D4-B764-EF54052B9F7F}"/>
              </a:ext>
            </a:extLst>
          </p:cNvPr>
          <p:cNvSpPr>
            <a:spLocks noGrp="1"/>
          </p:cNvSpPr>
          <p:nvPr>
            <p:ph sz="half" idx="2"/>
          </p:nvPr>
        </p:nvSpPr>
        <p:spPr/>
        <p:txBody>
          <a:bodyPr>
            <a:noAutofit/>
          </a:bodyPr>
          <a:lstStyle/>
          <a:p>
            <a:r>
              <a:rPr lang="iu-Latn-CA" sz="1500" dirty="0" smtClean="0">
                <a:latin typeface="Pigiarniq Light" panose="02000303020000020004" pitchFamily="2" charset="0"/>
              </a:rPr>
              <a:t>ᐃᓱᒫᓘᑎᖃᓚᐅᖅᑐᒍᑦ TSS -ᑯᑦ ᑭᒡᓕᖃᕐᓂᖓ ᐊᒡᓂᒍ ᐃᒍᒃᑯᑦ ᐊᑐᓕᖁᓯᒪᔭᖓᒍᑦ ᓴᓇᔭᐅᕙᓪᓕᐊᑎᓪᓗᒍ ᐃᒪᖃᕐᕕᒃ.</a:t>
            </a:r>
          </a:p>
          <a:p>
            <a:r>
              <a:rPr lang="iu-Latn-CA" sz="1500" dirty="0" smtClean="0">
                <a:latin typeface="Pigiarniq Light" panose="02000303020000020004" pitchFamily="2" charset="0"/>
              </a:rPr>
              <a:t>ᐋᖅᑭᒋᐊᕈᑎᒃᓴᒧᑦ ᑎᑭᐅᑎᓯᒪᙱᒃᑲᓗᐊᖅᑎᓪᓗᒋᑦ TSS-ᖃᕐᓂᕆᓇᔭᖅᑕᖓᒍᑦ ᓇᑉᐸᖅᑎᕆᓂᒃᑯᑦ ᐃᒪᖃᕐᕕᐅᔪᒥ, ᐊᒡᓂᒍ ᐃᒍᒃᑯᑦ ᓇᓗᓇᐃᖅᓯᓯᒪᔪᑦ ᖄᒥᑕᐃᓕᒍᑎᓂᒃ ᓴᓇᔾᔮᙱᓐᓂᕋᖅᖢᑎᒃ ᐃᒪᖃᕐᕕᐅᔪᒃᑯᑦ ᒪᓕᒃᖢᒍ ᐋᖅᑭᒋᐊᖅᑕᐅᓯᒪᔪᖅ ᑐᒃᓯᕋᐅᑎ, ᑕᐃᒪᐃᒻᒪᑦ ᖁᑦᑎᒃᑐᒃᑯᑦ TSS-ᖃᕋᔭᕐᓂᖓ ᓂᕆᐅᒋᔭᐅᙱᑦᑐᖅ.</a:t>
            </a:r>
          </a:p>
          <a:p>
            <a:r>
              <a:rPr lang="iu-Latn-CA" sz="1500" dirty="0" smtClean="0">
                <a:latin typeface="Pigiarniq Light" panose="02000303020000020004" pitchFamily="2" charset="0"/>
              </a:rPr>
              <a:t>ᑕᒪᓐᓇ ᐊᓯᔾᔨᖅᐸᑦ ᐅᕝᕙᓘᓐᓃᑦ ᐊᒡᓂᒍ ᐃᒍᒃᑯᑦ ᐅᔭᕋᖕᓂᐊᖅᑐᓕᕆᔨᒃᑯᖏᑦ ᑐᒃᓯᕋᐅᑎᖃᒃᑲᓐᓂᖅᐸᑕ ᐊᓯᖏᓐᓂᒃ ᐋᖅᑭᒋᐊᖅᓯᒍᑎᓂᒃ ᐃᒪᖃᕐᕕᐅᔪᒃᑯᑦ, ᐅᖃᒃᑲᓐᓂᖅᑐᒍᑦ ᐆᒃᑐᕈᑎᖃᕆᐊᖃᕋᔭᕐᒪᑕ ᓇᐃᑦᑐᒃᑯᑦ TSS-ᑯᑦ ᑭᒡᓕᖃᖅᑐᒃᑯᑦ  ᒪᓕᑦᑎᐊᕋᔭᖅᑐᓂᒃ CCME-ᑯᑦ ᐅᕝᕙᓘᓐᓃᑦ MDMER-ᑯᑦ ᐊᑐᐊᒐᖏᓐᓂᒃ.</a:t>
            </a:r>
            <a:endParaRPr lang="en-CA" sz="1500" dirty="0">
              <a:latin typeface="Pigiarniq Light" panose="02000303020000020004" pitchFamily="2" charset="0"/>
            </a:endParaRPr>
          </a:p>
        </p:txBody>
      </p:sp>
    </p:spTree>
    <p:extLst>
      <p:ext uri="{BB962C8B-B14F-4D97-AF65-F5344CB8AC3E}">
        <p14:creationId xmlns:p14="http://schemas.microsoft.com/office/powerpoint/2010/main" val="1378965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D64B4A5-E9BB-4227-8862-8630C4A3FB31}"/>
              </a:ext>
            </a:extLst>
          </p:cNvPr>
          <p:cNvSpPr>
            <a:spLocks noGrp="1"/>
          </p:cNvSpPr>
          <p:nvPr>
            <p:ph type="title"/>
          </p:nvPr>
        </p:nvSpPr>
        <p:spPr/>
        <p:txBody>
          <a:bodyPr>
            <a:normAutofit/>
          </a:bodyPr>
          <a:lstStyle/>
          <a:p>
            <a:r>
              <a:rPr lang="en-CA" sz="2400" dirty="0">
                <a:latin typeface="Pigiarniq Light" panose="02000303020000020004" pitchFamily="2" charset="0"/>
              </a:rPr>
              <a:t>KivIA-WL-TC#17</a:t>
            </a:r>
            <a:br>
              <a:rPr lang="en-CA" sz="2400" dirty="0">
                <a:latin typeface="Pigiarniq Light" panose="02000303020000020004" pitchFamily="2" charset="0"/>
              </a:rPr>
            </a:br>
            <a:r>
              <a:rPr lang="en-CA" sz="2400" dirty="0">
                <a:latin typeface="Pigiarniq Light" panose="02000303020000020004" pitchFamily="2" charset="0"/>
              </a:rPr>
              <a:t>Overburden </a:t>
            </a:r>
            <a:r>
              <a:rPr lang="en-CA" sz="2400" dirty="0" smtClean="0">
                <a:latin typeface="Pigiarniq Light" panose="02000303020000020004" pitchFamily="2" charset="0"/>
              </a:rPr>
              <a:t>for Closure</a:t>
            </a:r>
            <a:br>
              <a:rPr lang="en-CA" sz="2400" dirty="0" smtClean="0">
                <a:latin typeface="Pigiarniq Light" panose="02000303020000020004" pitchFamily="2" charset="0"/>
              </a:rPr>
            </a:br>
            <a:r>
              <a:rPr lang="en-CA" sz="2400" dirty="0" err="1" smtClean="0">
                <a:latin typeface="Pigiarniq Light" panose="02000303020000020004" pitchFamily="2" charset="0"/>
              </a:rPr>
              <a:t>ᐅᔭᖅᑲᑦ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ᐃᑉᔪᐃᓪᓗ</a:t>
            </a:r>
            <a:r>
              <a:rPr lang="en-CA" sz="2400" dirty="0" smtClean="0">
                <a:latin typeface="Pigiarniq Light" panose="02000303020000020004" pitchFamily="2" charset="0"/>
              </a:rPr>
              <a:t> </a:t>
            </a:r>
            <a:r>
              <a:rPr lang="en-CA" sz="2400" dirty="0" err="1" smtClean="0">
                <a:latin typeface="Pigiarniq Light" panose="02000303020000020004" pitchFamily="2" charset="0"/>
              </a:rPr>
              <a:t>ᒪᑐᓂᐊᖅᑎᓪᓗᒍ</a:t>
            </a:r>
            <a:r>
              <a:rPr lang="en-CA" sz="2400" dirty="0" smtClean="0">
                <a:latin typeface="Pigiarniq Light" panose="02000303020000020004" pitchFamily="2" charset="0"/>
              </a:rPr>
              <a:t> </a:t>
            </a:r>
            <a:r>
              <a:rPr lang="en-CA" sz="2400" dirty="0" err="1" smtClean="0">
                <a:latin typeface="Pigiarniq Light" panose="02000303020000020004" pitchFamily="2" charset="0"/>
              </a:rPr>
              <a:t>ᐅᔭᕋᖕᓂᐊᕐᕕᒃ</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C473E3A0-4572-4F6C-9CB4-BCE7ED0F235F}"/>
              </a:ext>
            </a:extLst>
          </p:cNvPr>
          <p:cNvSpPr>
            <a:spLocks noGrp="1"/>
          </p:cNvSpPr>
          <p:nvPr>
            <p:ph sz="half" idx="1"/>
          </p:nvPr>
        </p:nvSpPr>
        <p:spPr/>
        <p:txBody>
          <a:bodyPr>
            <a:normAutofit fontScale="92500" lnSpcReduction="20000"/>
          </a:bodyPr>
          <a:lstStyle/>
          <a:p>
            <a:r>
              <a:rPr lang="en-CA" dirty="0"/>
              <a:t>AEM stated that most of the overburden arising from the project will be disposed of in the WRSF instead of being used for revegetation of mine and road footprint areas, because it will come from bed lake sediments which are not considered </a:t>
            </a:r>
            <a:r>
              <a:rPr lang="en-CA" i="1" dirty="0"/>
              <a:t>“adequate for revegetation”</a:t>
            </a:r>
            <a:r>
              <a:rPr lang="en-CA" dirty="0"/>
              <a:t> purposes.</a:t>
            </a:r>
          </a:p>
          <a:p>
            <a:r>
              <a:rPr lang="en-CA" dirty="0"/>
              <a:t> It was not clear why lake bed sediments are not adequate for revegetation</a:t>
            </a:r>
          </a:p>
          <a:p>
            <a:r>
              <a:rPr lang="en-CA" dirty="0"/>
              <a:t>AEM has now clarified that the lake sediments lack appropriate geotechnical properties for revegetation during closure. They consist of water saturated soft soils which could cause instability and erosion into surface waters.</a:t>
            </a:r>
          </a:p>
        </p:txBody>
      </p:sp>
      <p:sp>
        <p:nvSpPr>
          <p:cNvPr id="10" name="Content Placeholder 9">
            <a:extLst>
              <a:ext uri="{FF2B5EF4-FFF2-40B4-BE49-F238E27FC236}">
                <a16:creationId xmlns:a16="http://schemas.microsoft.com/office/drawing/2014/main" id="{A1D4EB2F-EE97-498F-B523-2FE04D5937C6}"/>
              </a:ext>
            </a:extLst>
          </p:cNvPr>
          <p:cNvSpPr>
            <a:spLocks noGrp="1"/>
          </p:cNvSpPr>
          <p:nvPr>
            <p:ph sz="half" idx="2"/>
          </p:nvPr>
        </p:nvSpPr>
        <p:spPr/>
        <p:txBody>
          <a:bodyPr>
            <a:noAutofit/>
          </a:bodyPr>
          <a:lstStyle/>
          <a:p>
            <a:r>
              <a:rPr lang="iu-Latn-CA" sz="1600" dirty="0" smtClean="0">
                <a:latin typeface="Pigiarniq Light" panose="02000303020000020004" pitchFamily="2" charset="0"/>
              </a:rPr>
              <a:t>ᐊᒡᓂᒍ ᐃᒍᒃᑯᑦ ᐅᖃᖅᓯᒪᔪᑦ ᐅᔭᖅᑲᑦ ᐃᑉᔪᐃᓪᓗ ᓴᖅᑭᓯᒪᔪᑦ ᐱᓕᕆᐊᖑᔪᒃᑯᑦ ᐃᓕᔭᐅᓂᐊᖅᑐᑦ WRSF-ᑯᑎᒍᑦ ᐊᑐᖅᑕᐅᙱᖔᕐᓗᑎᒃ ᐱᕈᖅᑎᑦᑎᓂᕐᒧᑦ ᓄᓇᒃᑯᑦ ᐅᔭᕋᖕᓂᐊᕐᕕᖕᒥ ᐊᒻᒪᓗ ᐊᑉᖁᑎᓕᐅᖅᓯᒪᔪᒥ, ᑕᓰᑦ ᓇᑎᖓᓂᙶᕐᓂᐊᕐᒪᑕ “ᐊᑐᕈᒥᓇᙱᓐᓂᖅᓴᐅᔪᑦ ᐱᕈᖅᓰᓂᕐᒧᑦ”.</a:t>
            </a:r>
          </a:p>
          <a:p>
            <a:r>
              <a:rPr lang="iu-Latn-CA" sz="1600" dirty="0" smtClean="0">
                <a:latin typeface="Pigiarniq Light" panose="02000303020000020004" pitchFamily="2" charset="0"/>
              </a:rPr>
              <a:t>ᑐᑭᓯᓇᓚᐅᙱᑦᑐᖅ ᓱᖕᒪᑦ ᑕᓰᑦ ᓇᑎᖓᓂᙶᖅᑐᑦ ᓈᒻᒪᙱᒻᒪᖔᑕ ᐱᕈᖅᓰᓂᕐᒧᑦ</a:t>
            </a:r>
          </a:p>
          <a:p>
            <a:r>
              <a:rPr lang="iu-Latn-CA" sz="1600" dirty="0" smtClean="0">
                <a:latin typeface="Pigiarniq Light" panose="02000303020000020004" pitchFamily="2" charset="0"/>
              </a:rPr>
              <a:t>ᐊᒡᓂᒍ ᐃᒍᒃᑯᑦ ᓇᓗᓇᐃᖅᓯᓯᒪᓕᖅᑐᑦ ᑕᓯᐅᑉ ᓇᑎᖓᓂᒃ ᐃᓗᓕᖃᙱᓗᐊᕐᒪᑦ ᓈᒻᒪᒃᑐᒃᑯᑦ ᐱᕈᖅᓰᓇᔭᕐᓂᕐᒧᑦ ᐱᕈᖅᓯᐊᒐᓚᖕᓂᒃ ᒪᑐᕙᓪᓕᐊᑎᓪᓗᒍ ᐅᔭᕋᖕᓂᐊᕐᕕᒃ.  ᐃᓗᓕᖃᕐᒪᑕ ᐃᒪᕐᒥᒃ ᐊᕿᑦᑐᒥᒡᓗ ᐃᑉᔪᕐᒥ ᓈᒻᒪᒍᓐᓃᖅᑎᑦᑎᔪᓐᓇᖅᑐᖅ ᐃᒪᖁᑎᒋᔭᐅᒧᒃᑯᑦ.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286655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05475-FA80-4D7C-A542-1E3FECF5DAE9}"/>
              </a:ext>
            </a:extLst>
          </p:cNvPr>
          <p:cNvSpPr>
            <a:spLocks noGrp="1"/>
          </p:cNvSpPr>
          <p:nvPr>
            <p:ph type="title"/>
          </p:nvPr>
        </p:nvSpPr>
        <p:spPr/>
        <p:txBody>
          <a:bodyPr>
            <a:normAutofit fontScale="90000"/>
          </a:bodyPr>
          <a:lstStyle/>
          <a:p>
            <a:r>
              <a:rPr lang="en-CA" sz="2400" dirty="0">
                <a:latin typeface="Pigiarniq Light" panose="02000303020000020004" pitchFamily="2" charset="0"/>
              </a:rPr>
              <a:t>KivIA-WL-TC#19</a:t>
            </a:r>
            <a:br>
              <a:rPr lang="en-CA" sz="2400" dirty="0">
                <a:latin typeface="Pigiarniq Light" panose="02000303020000020004" pitchFamily="2" charset="0"/>
              </a:rPr>
            </a:br>
            <a:r>
              <a:rPr lang="en-CA" sz="2400" dirty="0">
                <a:latin typeface="Pigiarniq Light" panose="02000303020000020004" pitchFamily="2" charset="0"/>
              </a:rPr>
              <a:t>Testing of used oil/waste </a:t>
            </a:r>
            <a:r>
              <a:rPr lang="en-CA" sz="2400" dirty="0" smtClean="0">
                <a:latin typeface="Pigiarniq Light" panose="02000303020000020004" pitchFamily="2" charset="0"/>
              </a:rPr>
              <a:t>fuel</a:t>
            </a:r>
            <a:br>
              <a:rPr lang="en-CA" sz="2400" dirty="0" smtClean="0">
                <a:latin typeface="Pigiarniq Light" panose="02000303020000020004" pitchFamily="2" charset="0"/>
              </a:rPr>
            </a:br>
            <a:r>
              <a:rPr lang="en-CA" sz="2400" dirty="0" err="1" smtClean="0">
                <a:latin typeface="Pigiarniq Light" panose="02000303020000020004" pitchFamily="2" charset="0"/>
              </a:rPr>
              <a:t>ᖃᐅᔨᓴᐃᓂᖅ</a:t>
            </a:r>
            <a:r>
              <a:rPr lang="en-CA" sz="2400" dirty="0" smtClean="0">
                <a:latin typeface="Pigiarniq Light" panose="02000303020000020004" pitchFamily="2" charset="0"/>
              </a:rPr>
              <a:t> </a:t>
            </a:r>
            <a:r>
              <a:rPr lang="en-CA" sz="2400" dirty="0" err="1" smtClean="0">
                <a:latin typeface="Pigiarniq Light" panose="02000303020000020004" pitchFamily="2" charset="0"/>
              </a:rPr>
              <a:t>ᐊᑐᖅᑕᐅᓯᒪᔪᒥᒃ</a:t>
            </a:r>
            <a:r>
              <a:rPr lang="en-CA" sz="2400" dirty="0" smtClean="0">
                <a:latin typeface="Pigiarniq Light" panose="02000303020000020004" pitchFamily="2" charset="0"/>
              </a:rPr>
              <a:t> </a:t>
            </a:r>
            <a:r>
              <a:rPr lang="en-CA" sz="2400" dirty="0" err="1" smtClean="0">
                <a:latin typeface="Pigiarniq Light" panose="02000303020000020004" pitchFamily="2" charset="0"/>
              </a:rPr>
              <a:t>ᐅᖅᓱᐊᓗᖕᒥ</a:t>
            </a:r>
            <a:r>
              <a:rPr lang="en-CA" sz="2400" dirty="0" smtClean="0">
                <a:latin typeface="Pigiarniq Light" panose="02000303020000020004" pitchFamily="2" charset="0"/>
              </a:rPr>
              <a:t>/</a:t>
            </a:r>
            <a:r>
              <a:rPr lang="en-CA" sz="2400" dirty="0" err="1" smtClean="0">
                <a:latin typeface="Pigiarniq Light" panose="02000303020000020004" pitchFamily="2" charset="0"/>
              </a:rPr>
              <a:t>ᐅᖅᓱᕐᒥᒡᓗ</a:t>
            </a:r>
            <a:r>
              <a:rPr lang="en-CA" sz="2400" dirty="0" smtClean="0">
                <a:latin typeface="Pigiarniq Light" panose="02000303020000020004" pitchFamily="2" charset="0"/>
              </a:rPr>
              <a:t> </a:t>
            </a:r>
            <a:r>
              <a:rPr lang="en-CA" sz="2400" dirty="0" err="1" smtClean="0">
                <a:latin typeface="Pigiarniq Light" panose="02000303020000020004" pitchFamily="2" charset="0"/>
              </a:rPr>
              <a:t>ᐊᑐᖅᓯᒪᔪᒥᒃ</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F6178556-F754-42E1-A193-2400B664FFBC}"/>
              </a:ext>
            </a:extLst>
          </p:cNvPr>
          <p:cNvSpPr>
            <a:spLocks noGrp="1"/>
          </p:cNvSpPr>
          <p:nvPr>
            <p:ph sz="half" idx="1"/>
          </p:nvPr>
        </p:nvSpPr>
        <p:spPr/>
        <p:txBody>
          <a:bodyPr>
            <a:normAutofit fontScale="92500"/>
          </a:bodyPr>
          <a:lstStyle/>
          <a:p>
            <a:r>
              <a:rPr lang="en-CA" dirty="0"/>
              <a:t>AEM indicated that samples of used oil/waste fuel will be tested to ensure they meet standards for disposal through incineration. Any batches not meeting standards will be shipped offsite.</a:t>
            </a:r>
          </a:p>
          <a:p>
            <a:r>
              <a:rPr lang="en-CA" dirty="0"/>
              <a:t>It was not clear what the monitoring schedule for feedstock samples will be.</a:t>
            </a:r>
          </a:p>
          <a:p>
            <a:r>
              <a:rPr lang="en-CA" dirty="0"/>
              <a:t>AEM clarified that it will use oil/waste fuel guidelines identified by the Nunavut Government. AEM tests one sample per year and burns used oil/waste fuel as it becomes available. </a:t>
            </a:r>
          </a:p>
        </p:txBody>
      </p:sp>
      <p:sp>
        <p:nvSpPr>
          <p:cNvPr id="4" name="Content Placeholder 3">
            <a:extLst>
              <a:ext uri="{FF2B5EF4-FFF2-40B4-BE49-F238E27FC236}">
                <a16:creationId xmlns:a16="http://schemas.microsoft.com/office/drawing/2014/main" id="{506B87C4-760D-4441-86C1-1E3B46598D2A}"/>
              </a:ext>
            </a:extLst>
          </p:cNvPr>
          <p:cNvSpPr>
            <a:spLocks noGrp="1"/>
          </p:cNvSpPr>
          <p:nvPr>
            <p:ph sz="half" idx="2"/>
          </p:nvPr>
        </p:nvSpPr>
        <p:spPr/>
        <p:txBody>
          <a:bodyPr>
            <a:normAutofit fontScale="92500"/>
          </a:bodyPr>
          <a:lstStyle/>
          <a:p>
            <a:r>
              <a:rPr lang="iu-Latn-CA" sz="1600" dirty="0" smtClean="0">
                <a:latin typeface="Pigiarniq Light" panose="02000303020000020004" pitchFamily="2" charset="0"/>
              </a:rPr>
              <a:t>ᐊᒡᓂᒍ ᐃᒍᒃᑯᑦ ᐅᖃᖅᓯᒪᔪᑦ ᐆᒃᑑᑎᒡᒎᖅ ᐊᑐᖅᓯᒪᔪᒃᑯᑦ ᐅᖅᓱᐊᓗᒃᑯᑦ/ᐅᖅᓱᒃᑯᑦ ᖃᐅᔨᓴᖅᑕᐅᓂᐊᖅᑐᑦ ᐃᒋᑕᐅᔪᓐᓇᕐᒪᖔᑕ ᐃᑭᑎᑕᐅᓗᑎᒃ.  ᐃᑭᑎᑕᐅᔪᓐᓇᙱᑦᑐᑦ ᐅᒥᐊᕐᔪᐊᒃᑯᑦ ᐊᐅᓪᓚᖅᑎᑕᐅᓇᔭᖅᑐᑦ.</a:t>
            </a:r>
          </a:p>
          <a:p>
            <a:r>
              <a:rPr lang="iu-Latn-CA" sz="1600" dirty="0" smtClean="0">
                <a:latin typeface="Pigiarniq Light" panose="02000303020000020004" pitchFamily="2" charset="0"/>
              </a:rPr>
              <a:t>ᑐᑭᓯᓇᓚᐅᙱᑦᑐᖅ ᖃᐅᔨᓴᐃᓂᒃᑯᑦ ᒪᓕᒃᑕᒃᓴᖅ ᐆᒃᑑᑎᒃᑯᑦ ᖃᓄᐃᑦᑑᓂᐊᕐᒪᖔᑦ.</a:t>
            </a:r>
          </a:p>
          <a:p>
            <a:r>
              <a:rPr lang="iu-Latn-CA" sz="1600" dirty="0" smtClean="0">
                <a:latin typeface="Pigiarniq Light" panose="02000303020000020004" pitchFamily="2" charset="0"/>
              </a:rPr>
              <a:t>ᐊᒡᓂᒍ ᐃᒍᒃᑯᑦ ᓇᓗᓇᐃᖅᓯᓚᐅᖅᑐᑦ ᐊᑐᕐᓂᐊᕐᒪᑕ ᐅᖅᓱᐊᓗᖕᒥᒃ/ᐅᖅᓱᕐᒥᒃ ᐃᒋᑕᐅᔪᒃᓴᒃᑯᑦ ᒪᓕᒃᑕᒃᓴᓂᒃ ᓇᓗᓇᐃᔭᖅᑕᐅᓯᒪᔪᓂᒃ ᓄᓇᕗᑦ ᒐᕙᒪᒃᑯᖏᓐᓄᑦ.  ᐊᒡᓂᒍ ᐃᒍᒃᑯᑦ ᐆᒃᑐᕋᓚᐅᖅᑐᑦ ᐊᑕᐅᓯᕐᒥᒃ ᐆᒃᑑᑎᒥᒃ ᐊᕐᕌᒍᑕᒫᒃᑯᑦ ᐊᒻᒪᓗ ᐃᑭᑦᑎᕙᒃᖢᑎᒃ ᐅᖅᓱᐊᓗᖕᒥᒃ/ ᐅᖅᓱᕐᒥᒃ ᐊᑐᔾᔮᙱᑦᑐᓂᒃ ᐊᑐᐃᓐᓇᐅᓕᕌᖓᑕ.</a:t>
            </a:r>
            <a:endParaRPr lang="en-CA" sz="1600" dirty="0">
              <a:latin typeface="Pigiarniq Light" panose="02000303020000020004" pitchFamily="2" charset="0"/>
            </a:endParaRPr>
          </a:p>
        </p:txBody>
      </p:sp>
    </p:spTree>
    <p:extLst>
      <p:ext uri="{BB962C8B-B14F-4D97-AF65-F5344CB8AC3E}">
        <p14:creationId xmlns:p14="http://schemas.microsoft.com/office/powerpoint/2010/main" val="2665830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smtClean="0">
                <a:latin typeface="Pigiarniq Light" panose="02000303020000020004" pitchFamily="2" charset="0"/>
              </a:rPr>
              <a:t>Water </a:t>
            </a:r>
            <a:r>
              <a:rPr lang="en-CA" sz="2400" dirty="0">
                <a:latin typeface="Pigiarniq Light" panose="02000303020000020004" pitchFamily="2" charset="0"/>
              </a:rPr>
              <a:t>Licence </a:t>
            </a:r>
            <a:r>
              <a:rPr lang="en-CA" sz="2400" dirty="0" smtClean="0">
                <a:latin typeface="Pigiarniq Light" panose="02000303020000020004" pitchFamily="2" charset="0"/>
              </a:rPr>
              <a:t>Review</a:t>
            </a:r>
            <a:br>
              <a:rPr lang="en-CA" sz="2400" dirty="0" smtClean="0">
                <a:latin typeface="Pigiarniq Light" panose="02000303020000020004" pitchFamily="2" charset="0"/>
              </a:rPr>
            </a:br>
            <a:r>
              <a:rPr lang="en-CA" sz="2400" dirty="0" err="1" smtClean="0">
                <a:latin typeface="Pigiarniq Light" panose="02000303020000020004" pitchFamily="2" charset="0"/>
              </a:rPr>
              <a:t>ᐃᒪᓕᕆᓂᒃᑯᑦ</a:t>
            </a:r>
            <a:r>
              <a:rPr lang="en-CA" sz="2400" dirty="0">
                <a:latin typeface="Pigiarniq Light" panose="02000303020000020004" pitchFamily="2" charset="0"/>
              </a:rPr>
              <a:t> </a:t>
            </a:r>
            <a:r>
              <a:rPr lang="en-CA" sz="2400" dirty="0" err="1" smtClean="0">
                <a:latin typeface="Pigiarniq Light" panose="02000303020000020004" pitchFamily="2" charset="0"/>
              </a:rPr>
              <a:t>ᓚᐃᓴᓐᓯᒥᒃ</a:t>
            </a:r>
            <a:r>
              <a:rPr lang="en-CA" sz="2400" dirty="0" smtClean="0">
                <a:latin typeface="Pigiarniq Light" panose="02000303020000020004" pitchFamily="2" charset="0"/>
              </a:rPr>
              <a:t> </a:t>
            </a:r>
            <a:r>
              <a:rPr lang="en-CA" sz="2400" dirty="0" err="1" smtClean="0">
                <a:latin typeface="Pigiarniq Light" panose="02000303020000020004" pitchFamily="2" charset="0"/>
              </a:rPr>
              <a:t>ᕿᒥᕐᕈᓂᖅ</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US" sz="1800" dirty="0">
                <a:latin typeface="Pigiarniq Light" panose="02000303020000020004" pitchFamily="2" charset="0"/>
              </a:rPr>
              <a:t>The purpose of our technical review was to ensure the project can operate in line with the potential impacts and benefits described through the concurrent impact assessment; and</a:t>
            </a:r>
          </a:p>
          <a:p>
            <a:r>
              <a:rPr lang="en-US" sz="1800" dirty="0">
                <a:latin typeface="Pigiarniq Light" panose="02000303020000020004" pitchFamily="2" charset="0"/>
              </a:rPr>
              <a:t>To ensure Inuit Qaujimajatuqangit (IQ) values and Traditional Knowledge (TK) were incorporated into impact determination, mitigation, project design and monitoring.</a:t>
            </a:r>
          </a:p>
          <a:p>
            <a:endParaRPr lang="en-CA" sz="1800" dirty="0">
              <a:latin typeface="Pigiarniq Light" panose="02000303020000020004" pitchFamily="2" charset="0"/>
            </a:endParaRPr>
          </a:p>
        </p:txBody>
      </p:sp>
      <p:sp>
        <p:nvSpPr>
          <p:cNvPr id="13" name="Content Placeholder 12">
            <a:extLst>
              <a:ext uri="{FF2B5EF4-FFF2-40B4-BE49-F238E27FC236}">
                <a16:creationId xmlns:a16="http://schemas.microsoft.com/office/drawing/2014/main" id="{AFA90C0B-AEE4-400D-A40D-181C8F5835BF}"/>
              </a:ext>
            </a:extLst>
          </p:cNvPr>
          <p:cNvSpPr>
            <a:spLocks noGrp="1"/>
          </p:cNvSpPr>
          <p:nvPr>
            <p:ph sz="half" idx="2"/>
          </p:nvPr>
        </p:nvSpPr>
        <p:spPr/>
        <p:txBody>
          <a:bodyPr>
            <a:normAutofit/>
          </a:bodyPr>
          <a:lstStyle/>
          <a:p>
            <a:r>
              <a:rPr lang="iu-Latn-CA" sz="1600" dirty="0" smtClean="0">
                <a:latin typeface="Pigiarniq Light" panose="02000303020000020004" pitchFamily="2" charset="0"/>
              </a:rPr>
              <a:t>ᕿᒥᕐᕈᓂᖃᖅᑐᒍᑦ ᐱᓕᕆᐊᖑᔪᖅ ᐊᐅᓚᑕᐅᑦᑎᐊᖁᑉᓗᒍ ᒪᓕᒡᓗᓂ ᐊᒃᑐᖅᓯᓂᐅᓂᐊᖅᑐᓂᒃ ᐱᕚᓪᓕᕈᑎᒃᓴᓂᒡᓗ ᐅᖃᐅᓯᐅᓯᒪᔪᓂᒃ ᒫᓐᓇᐅᔪᖅ ᐊᒃᑐᖅᑕᐅᓂᖃᕐᓂᐊᖅᑎᓪᓗᒋᑦ ᖃᐅᔨᓴᕈᑎᒃᑯᑦ; ᐊᒻᒪᓗ</a:t>
            </a:r>
          </a:p>
          <a:p>
            <a:r>
              <a:rPr lang="iu-Latn-CA" sz="1600" dirty="0" smtClean="0">
                <a:latin typeface="Pigiarniq Light" panose="02000303020000020004" pitchFamily="2" charset="0"/>
              </a:rPr>
              <a:t>ᐃᓄᐃᑦ ᖃᐅᔨᒪᔭᑐᖃᖏᑦᑎᒍᑦ ᐱᒻᒪᕆᐅᑎᑕᐅᓄᔪᑦ ᐊᒻᒪᓗ ᐃᓄᐃᑦ ᖃᐅᔨᒪᔭᑐᖃᖏᑦ ᐊᑐᓕᖅᑎᖅᑕᐅᖁᑉᓗᒋᑦ ᐊᒃᑐᖅᓯᓂᖃᕐᓂᐊᖅᑐᒃᑯᑦ ᓇᓗᓇᐃᔭᐅᑎᒃᑯᑦ, ᐋᖅᑭᒋᐊᕈᑎᒃᑯᑦ, ᐱᓕᕆᐊᑉ ᐋᖅᑭᐅᒪᓂᕆᓂᐊᖅᑕᖓᒍᑦ ᐊᒻᒪᓗ ᖃᐅᔨᓴᐃᓂᒃᑯᑦ.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1304359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FC3D7-EEFA-4BCB-B3C6-89F7A83CC714}"/>
              </a:ext>
            </a:extLst>
          </p:cNvPr>
          <p:cNvSpPr>
            <a:spLocks noGrp="1"/>
          </p:cNvSpPr>
          <p:nvPr>
            <p:ph type="title"/>
          </p:nvPr>
        </p:nvSpPr>
        <p:spPr/>
        <p:txBody>
          <a:bodyPr>
            <a:normAutofit fontScale="90000"/>
          </a:bodyPr>
          <a:lstStyle/>
          <a:p>
            <a:r>
              <a:rPr lang="en-CA" sz="2400" dirty="0">
                <a:latin typeface="Pigiarniq Light" panose="02000303020000020004" pitchFamily="2" charset="0"/>
              </a:rPr>
              <a:t>KivIA-WL-TC#20</a:t>
            </a:r>
            <a:br>
              <a:rPr lang="en-CA" sz="2400" dirty="0">
                <a:latin typeface="Pigiarniq Light" panose="02000303020000020004" pitchFamily="2" charset="0"/>
              </a:rPr>
            </a:br>
            <a:r>
              <a:rPr lang="en-CA" sz="2400" dirty="0">
                <a:latin typeface="Pigiarniq Light" panose="02000303020000020004" pitchFamily="2" charset="0"/>
              </a:rPr>
              <a:t>Conceptual fish habitat offsetting </a:t>
            </a:r>
            <a:r>
              <a:rPr lang="en-CA" sz="2400" dirty="0" smtClean="0">
                <a:latin typeface="Pigiarniq Light" panose="02000303020000020004" pitchFamily="2" charset="0"/>
              </a:rPr>
              <a:t>plan</a:t>
            </a:r>
            <a:br>
              <a:rPr lang="en-CA" sz="2400" dirty="0" smtClean="0">
                <a:latin typeface="Pigiarniq Light" panose="02000303020000020004" pitchFamily="2" charset="0"/>
              </a:rPr>
            </a:br>
            <a:r>
              <a:rPr lang="en-CA" sz="2400" dirty="0" err="1" smtClean="0">
                <a:latin typeface="Pigiarniq Light" panose="02000303020000020004" pitchFamily="2" charset="0"/>
              </a:rPr>
              <a:t>ᐃᓱᒪᒋᔭᐅᔪᑦ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ᐃᖃᓗᐃᑦ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ᐃᓂᒋᕙᒃᑕᖏᓐᓂᒃ</a:t>
            </a:r>
            <a:r>
              <a:rPr lang="en-CA" sz="2400" dirty="0" smtClean="0">
                <a:latin typeface="Pigiarniq Light" panose="02000303020000020004" pitchFamily="2" charset="0"/>
              </a:rPr>
              <a:t> </a:t>
            </a:r>
            <a:r>
              <a:rPr lang="en-CA" sz="2400" dirty="0" err="1" smtClean="0">
                <a:latin typeface="Pigiarniq Light" panose="02000303020000020004" pitchFamily="2" charset="0"/>
              </a:rPr>
              <a:t>ᐸᕐᓇᐅᑎᖃᖅᑎᓪᓗᒋᑦ</a:t>
            </a:r>
            <a:endParaRPr lang="en-CA" sz="24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0EDEEE59-F106-4FD4-A16E-5F515BDDD311}"/>
              </a:ext>
            </a:extLst>
          </p:cNvPr>
          <p:cNvSpPr>
            <a:spLocks noGrp="1"/>
          </p:cNvSpPr>
          <p:nvPr>
            <p:ph sz="half" idx="1"/>
          </p:nvPr>
        </p:nvSpPr>
        <p:spPr/>
        <p:txBody>
          <a:bodyPr>
            <a:noAutofit/>
          </a:bodyPr>
          <a:lstStyle/>
          <a:p>
            <a:r>
              <a:rPr lang="en-CA" sz="1600" dirty="0" err="1"/>
              <a:t>KivIA</a:t>
            </a:r>
            <a:r>
              <a:rPr lang="en-CA" sz="1600" dirty="0"/>
              <a:t> requested details on the Fish Habitat Offsetting Plan, including overall approach, timeline, monitoring, complementary measures and contingency options. </a:t>
            </a:r>
          </a:p>
          <a:p>
            <a:r>
              <a:rPr lang="en-CA" sz="1600" dirty="0"/>
              <a:t>We note that this information can be provided during the regulatory phase of the project; we recommend the NWB include this requirement as a condition of the water licence and include appropriate time for review by the </a:t>
            </a:r>
            <a:r>
              <a:rPr lang="en-CA" sz="1600" dirty="0" err="1"/>
              <a:t>KivIA</a:t>
            </a:r>
            <a:r>
              <a:rPr lang="en-CA" sz="1600" dirty="0"/>
              <a:t> and other intervenors as appropriate. </a:t>
            </a:r>
          </a:p>
          <a:p>
            <a:r>
              <a:rPr lang="en-CA" sz="1600" dirty="0"/>
              <a:t>Updates on several proposed components of the offsetting plan (i.e., offsetting measures, monitoring plans, contingency options) were provided during the teleconference between </a:t>
            </a:r>
            <a:r>
              <a:rPr lang="en-CA" sz="1600" dirty="0" err="1"/>
              <a:t>KivIA</a:t>
            </a:r>
            <a:r>
              <a:rPr lang="en-CA" sz="1600" dirty="0"/>
              <a:t>, AEM and DFO on September 30, 2019. We look forward to further involvement as the plan develops.</a:t>
            </a:r>
          </a:p>
        </p:txBody>
      </p:sp>
      <p:sp>
        <p:nvSpPr>
          <p:cNvPr id="4" name="Content Placeholder 3">
            <a:extLst>
              <a:ext uri="{FF2B5EF4-FFF2-40B4-BE49-F238E27FC236}">
                <a16:creationId xmlns:a16="http://schemas.microsoft.com/office/drawing/2014/main" id="{6699FAAD-6372-492E-916F-775C5E359249}"/>
              </a:ext>
            </a:extLst>
          </p:cNvPr>
          <p:cNvSpPr>
            <a:spLocks noGrp="1"/>
          </p:cNvSpPr>
          <p:nvPr>
            <p:ph sz="half" idx="2"/>
          </p:nvPr>
        </p:nvSpPr>
        <p:spPr/>
        <p:txBody>
          <a:bodyPr>
            <a:normAutofit fontScale="92500" lnSpcReduction="10000"/>
          </a:bodyPr>
          <a:lstStyle/>
          <a:p>
            <a:r>
              <a:rPr lang="iu-Latn-CA" sz="1400" dirty="0" smtClean="0">
                <a:latin typeface="Pigiarniq Light" panose="02000303020000020004" pitchFamily="2" charset="0"/>
              </a:rPr>
              <a:t>ᑭᕙᓪᓕᕐᒥ ᐃᓄᐃᑦ ᑲᑐᔾᔨᖃᑎᒌᒃᑯᑦ ᑐᒃᓯᕋᓚᐅᖅᑐᑦ ᓇᓗᓇᐃᔭᐅᑎᓂᒃ ᐃᖃᓗᐃᑦ ᐃᓂᒋᕙᒃᑕᖏᓐᓄᑦ ᓇᓕᒧᒌᓕᕈᓐᓇᖁᑉᓗᒋᑦ ᐸᕐᓇᐅᑎᒥᒃ, ᐃᓚᐅᖃᑕᐅᓗᒍ ᐃᓗᐃᑦᑐᒃᑯᑦ ᖃᓄᐃᓕᒋᐊᕈᑎᑦ, ᑭᒡᓕᖃᕐᕕᐅᔪᑦ, ᖃᐅᔨᓴᕈᑏᑦ, ᐃᑲᔫᑏᑦ ᐆᒃᑐᕋᐅᑎᓄᑦ ᐊᒻᒪᓗ ᖃᓄᖅᑑᕈᑎᒃᓴᒃᑲᓐᓃᑦ.</a:t>
            </a:r>
          </a:p>
          <a:p>
            <a:r>
              <a:rPr lang="iu-Latn-CA" sz="1400" dirty="0" smtClean="0">
                <a:latin typeface="Pigiarniq Light" panose="02000303020000020004" pitchFamily="2" charset="0"/>
              </a:rPr>
              <a:t>ᖃᐅᔨᒪᔪᒍᑦ ᑕᒪᒃᑯᐊ ᑐᑭᓯᒋᐊᕈᑎᒃᓴᑦ ᐊᑐᐃᓐᓇᕈᖅᑎᑕᐅᔪᓐᓇᕐᒪᑕ ᒪᓕᒐᓕᕆᓂᒃᑯᑦ ᐱᓕᕆᐊᖑᔪᒃᑯᑦ; ᐊᑐᓕᖁᔨᔪᒍᑦ ᓄᓇᕗᒥ ᐃᒪᕐᒧᑦ ᑲᑎᒪᔨᒃᑯᑦ ᐃᓚᐅᖃᑕᐅᑎᑦᑎᖕᒪᑕ ᑕᒪᑐᒥᙵ ᐱᓕᕆᐊᖑᔭᕆᐊᓕᖕᒥᒃ ᒪᓕᒃᑕᐅᔭᕆᐊᖃᖅᑐᒃᑯᑦ ᐃᒪᒃᑯᑦ ᓚᐃᓴᓐᓯᒃᑯᑦ ᐊᒻᒪᓗ ᐃᓚᐅᖃᑕᐅᑎᑦᑎᑉᓗᓂ ᓈᒻᒪᒃᑐᒃᑯᑦ ᐱᕕᒃᓴᕆᔭᐅᔪᒃᑯᑦ ᕿᒥᕐᕈᓂᕐᒧᑦ ᑭᕙᓪᓕᕐᒥ ᐃᓄᐃᑦ ᑲᑐᔾᔨᖃᑎᒌᒃᑯᑎᒍᑦ ᐊᒻᒪᓗ ᐊᓯᖏᑦᑎᒍᑦ ᐱᖃᑕᐅᔭᕆᐊᖃᖅᑐᒃᑯᑦ ᐱᔭᕆᐊᖃᓕᖅᐸᑕ.</a:t>
            </a:r>
          </a:p>
          <a:p>
            <a:r>
              <a:rPr lang="iu-Latn-CA" sz="1400" dirty="0" smtClean="0">
                <a:latin typeface="Pigiarniq Light" panose="02000303020000020004" pitchFamily="2" charset="0"/>
              </a:rPr>
              <a:t>ᖃᓄᐃᓕᖓᓕᕐᒪᖔᑕ ᖃᑉᓯᑲᓪᓚᑦ ᑐᒃᓯᕋᐅᑕᐅᓯᒪᔪᑦ ᓇᓕᒧᒌᓕᖅᑎᑦᑎᔪᒪᓂᕐᒧᑦ ᐸᕐᓇᐅᑎᒃᑯᑦ (ᐆᒃᑑᑎᒋᓗᒍ ᓇᓕᒧᒌᓕᖅᑎᑦᑎᔪᒪᓂᕐᒧᑦ ᐆᒃᑐᕋᐅᑎ, ᖃᐅᔨᓴᐃᓂᕐᒧᑦ ᐸᕐᓇᐅᑎᑦ, ᖃᓄᖅᑑᕈᑎᒃᓴᒃᑲᓐᓃᓪᓗ) ᐊᑐᐃᓐᓇᕈᖅᑎᑕᐅᓚᐅᖅᑐᑦ ᐅᖃᓘᑎᒃᑯᑦ ᑲᑎᒪᑎᓪᓗᒋᑦ ᑭᕙᓪᓕᕐᒥ ᐃᓄᐃᑦ ᑲᑐᔾᔨᖃᑎᒌᒃᑯᑦ, ᐊᒡᓂᒍ ᐃᒍᒃᑯᑦ ᐊᒻᒪᓗ ᒐᕙᒪᑐᖃᒃᑯᑦ ᐃᖃᓗᓕᕆᔨᒃᑯᖏᑦ ᐃᒪᕐᒥᐅᑕᓕᕆᔨᒃᑯᖏᑦ ᓯᑎᐱᕆ 30, 2019-ᒥ. ᐱᓕᕆᖃᑎᖃᒃᑲᓐᓂᕈᒪᔪᒍᑦ ᐸᕐᓇᐅᑎ ᐱᕙᓪᓕᐊᓂᖃᖅᑎᓪᓗᒍ.</a:t>
            </a:r>
            <a:endParaRPr lang="en-CA" sz="1400" dirty="0">
              <a:latin typeface="Pigiarniq Light" panose="02000303020000020004" pitchFamily="2" charset="0"/>
            </a:endParaRPr>
          </a:p>
        </p:txBody>
      </p:sp>
    </p:spTree>
    <p:extLst>
      <p:ext uri="{BB962C8B-B14F-4D97-AF65-F5344CB8AC3E}">
        <p14:creationId xmlns:p14="http://schemas.microsoft.com/office/powerpoint/2010/main" val="3030797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Submission to Nunavut Water </a:t>
            </a:r>
            <a:r>
              <a:rPr lang="en-CA" sz="2400" dirty="0" smtClean="0">
                <a:latin typeface="Pigiarniq Light" panose="02000303020000020004" pitchFamily="2" charset="0"/>
              </a:rPr>
              <a:t>Board</a:t>
            </a:r>
            <a:br>
              <a:rPr lang="en-CA" sz="2400" dirty="0" smtClean="0">
                <a:latin typeface="Pigiarniq Light" panose="02000303020000020004" pitchFamily="2" charset="0"/>
              </a:rPr>
            </a:br>
            <a:r>
              <a:rPr lang="en-CA" sz="2400" dirty="0" err="1" smtClean="0">
                <a:latin typeface="Pigiarniq Light" panose="02000303020000020004" pitchFamily="2" charset="0"/>
              </a:rPr>
              <a:t>ᑐᓂᕐᕈᑏᑦ</a:t>
            </a:r>
            <a:r>
              <a:rPr lang="en-CA" sz="2400" dirty="0" smtClean="0">
                <a:latin typeface="Pigiarniq Light" panose="02000303020000020004" pitchFamily="2" charset="0"/>
              </a:rPr>
              <a:t> </a:t>
            </a:r>
            <a:r>
              <a:rPr lang="en-CA" sz="2400" dirty="0" err="1" smtClean="0">
                <a:latin typeface="Pigiarniq Light" panose="02000303020000020004" pitchFamily="2" charset="0"/>
              </a:rPr>
              <a:t>ᓄᓇᕗᒥ</a:t>
            </a:r>
            <a:r>
              <a:rPr lang="en-CA" sz="2400" dirty="0" smtClean="0">
                <a:latin typeface="Pigiarniq Light" panose="02000303020000020004" pitchFamily="2" charset="0"/>
              </a:rPr>
              <a:t> </a:t>
            </a:r>
            <a:r>
              <a:rPr lang="en-CA" sz="2400" dirty="0" err="1" smtClean="0">
                <a:latin typeface="Pigiarniq Light" panose="02000303020000020004" pitchFamily="2" charset="0"/>
              </a:rPr>
              <a:t>ᐃᒪᕐᒧᑦ</a:t>
            </a:r>
            <a:r>
              <a:rPr lang="en-CA" sz="2400" dirty="0" smtClean="0">
                <a:latin typeface="Pigiarniq Light" panose="02000303020000020004" pitchFamily="2" charset="0"/>
              </a:rPr>
              <a:t> </a:t>
            </a:r>
            <a:r>
              <a:rPr lang="en-CA" sz="2400" dirty="0" err="1" smtClean="0">
                <a:latin typeface="Pigiarniq Light" panose="02000303020000020004" pitchFamily="2" charset="0"/>
              </a:rPr>
              <a:t>ᑲᑎᒪᔨᓄᑦ</a:t>
            </a:r>
            <a:endParaRPr lang="en-CA" sz="2400" dirty="0">
              <a:latin typeface="Pigiarniq Light" panose="02000303020000020004" pitchFamily="2" charset="0"/>
            </a:endParaRPr>
          </a:p>
        </p:txBody>
      </p:sp>
      <p:sp>
        <p:nvSpPr>
          <p:cNvPr id="2" name="Content Placeholder 1"/>
          <p:cNvSpPr>
            <a:spLocks noGrp="1"/>
          </p:cNvSpPr>
          <p:nvPr>
            <p:ph sz="half" idx="1"/>
          </p:nvPr>
        </p:nvSpPr>
        <p:spPr/>
        <p:txBody>
          <a:bodyPr>
            <a:normAutofit fontScale="92500" lnSpcReduction="10000"/>
          </a:bodyPr>
          <a:lstStyle/>
          <a:p>
            <a:r>
              <a:rPr lang="en-CA" dirty="0"/>
              <a:t>A Technical Review of the water licence amendment application was submitted to NWB on September 16th, 2019.</a:t>
            </a:r>
          </a:p>
          <a:p>
            <a:r>
              <a:rPr lang="en-US" dirty="0"/>
              <a:t>Our review highlighted 21 technical concerns, the majority of which followed directly from our completeness review submitted in July 2019.</a:t>
            </a:r>
          </a:p>
          <a:p>
            <a:r>
              <a:rPr lang="en-CA" dirty="0"/>
              <a:t>We raised several concerns with respect to understanding potential impacts to water quality and quantity from the expansion project</a:t>
            </a:r>
          </a:p>
          <a:p>
            <a:r>
              <a:rPr lang="en-CA" dirty="0"/>
              <a:t>We also raised several concerns pertaining to water management and mitigation</a:t>
            </a:r>
            <a:endParaRPr lang="en-US" dirty="0"/>
          </a:p>
          <a:p>
            <a:endParaRPr lang="en-CA" dirty="0"/>
          </a:p>
          <a:p>
            <a:endParaRPr lang="en-CA" dirty="0"/>
          </a:p>
          <a:p>
            <a:endParaRPr lang="en-CA" dirty="0"/>
          </a:p>
        </p:txBody>
      </p:sp>
      <p:sp>
        <p:nvSpPr>
          <p:cNvPr id="10" name="Content Placeholder 9">
            <a:extLst>
              <a:ext uri="{FF2B5EF4-FFF2-40B4-BE49-F238E27FC236}">
                <a16:creationId xmlns:a16="http://schemas.microsoft.com/office/drawing/2014/main" id="{3F9B966C-27A4-45E3-AA78-D8B4B97BF27C}"/>
              </a:ext>
            </a:extLst>
          </p:cNvPr>
          <p:cNvSpPr>
            <a:spLocks noGrp="1"/>
          </p:cNvSpPr>
          <p:nvPr>
            <p:ph sz="half" idx="2"/>
          </p:nvPr>
        </p:nvSpPr>
        <p:spPr/>
        <p:txBody>
          <a:bodyPr>
            <a:normAutofit fontScale="92500" lnSpcReduction="10000"/>
          </a:bodyPr>
          <a:lstStyle/>
          <a:p>
            <a:r>
              <a:rPr lang="iu-Latn-CA" sz="1600" dirty="0" smtClean="0">
                <a:latin typeface="Pigiarniq Light" panose="02000303020000020004" pitchFamily="2" charset="0"/>
              </a:rPr>
              <a:t>ᓯᕕᑐᔪᒃᑯᑦ ᕿᒥᕐᕈᓂᐅᔪᖅ ᐃᒪᕐᒧᑦ ᓚᐃᓴᓐᓯᒃᑯᑦ ᐋᖅᑭᒋᐊᖅᓯᓂᕐᒧᑦ ᑐᒃᓯᕋᐅᑎ ᑐᓂᕐᕈᑕᐅᓚᐅᖅᑐᖅ ᓄᓇᕗᒥ ᐃᒪᕐᒥᒃ ᑲᑎᒪᔨᒃᑯᖏᓐᓄᑦ ᓯᑎᐱᕆ 16, 2019-ᒥ.</a:t>
            </a:r>
          </a:p>
          <a:p>
            <a:r>
              <a:rPr lang="iu-Latn-CA" sz="1600" dirty="0" smtClean="0">
                <a:latin typeface="Pigiarniq Light" panose="02000303020000020004" pitchFamily="2" charset="0"/>
              </a:rPr>
              <a:t>ᕿᒥᕐᕈᓂᕆᔭᖅᐳᑦ ᓇᓗᓇᐃᖅᓯᓚᐅᖅᑐᑦ 21-ᓂᒃ ᐃᓱᒫᓘᑕᐅᓯᒪᔪᓂᒃ, ᐊᒥᓲᓂᖅᓴᑦ ᐱᐊᓂᒃᓯᒪᔪᓂᒃ ᕿᒥᕐᕈᓂᒃᑯᑦ ᑐᓂᕐᕈᑎᒋᓚᐅᖅᑕᑉᑎᓐᓃᖦᖢᑎᒃ ᔪᓚᐃ 2019-ᒥ.</a:t>
            </a:r>
          </a:p>
          <a:p>
            <a:r>
              <a:rPr lang="iu-Latn-CA" sz="1600" dirty="0" smtClean="0">
                <a:latin typeface="Pigiarniq Light" panose="02000303020000020004" pitchFamily="2" charset="0"/>
              </a:rPr>
              <a:t>ᖃᑉᓯᑲᓪᓚᖕᓂᒃ ᐃᓱᒫᓘᑎᖃᓚᐅᖅᑐᒍᑦ ᑐᑭᓯᓇᓱᖕᓂᕐᒧᑦ ᐊᒃᑐᖅᓯᓂᐅᓇᔭᖅᑐᓂᒃ ᐃᒪᐅᑉ ᖃᓄᐃᓐᓂᖓᓄᑦ ᐊᒻᒪᓗ ᐃᑎᓂᖓᓄᑦ ᐊᖏᓪᓕᒋᐊᖅᑎᑦᑎᔪᒪᔪᒃᑯᑦ.</a:t>
            </a:r>
          </a:p>
          <a:p>
            <a:r>
              <a:rPr lang="iu-Latn-CA" sz="1600" dirty="0" smtClean="0">
                <a:latin typeface="Pigiarniq Light" panose="02000303020000020004" pitchFamily="2" charset="0"/>
              </a:rPr>
              <a:t>ᐃᓱᒫᓘᑎᓂᒃ ᓴᖅᑭᑎᑦᑎᓚᐅᕐᒥᔪᒍᑦ ᐱᔾᔪᑎᒋᑉᓗᒍ ᐃᒪᕐᒥᒃ ᐊᐅᓚᑦᑎᓂᖅ ᐊᒻᒪᓗ ᐋᖅᑭᒋᐊᖅᓯᓂᕐᒧᑦ.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600" dirty="0">
                <a:latin typeface="Pigiarniq Light" panose="02000303020000020004" pitchFamily="2" charset="0"/>
              </a:rPr>
              <a:t>Outstanding </a:t>
            </a:r>
            <a:r>
              <a:rPr lang="en-CA" sz="3600" dirty="0" smtClean="0">
                <a:latin typeface="Pigiarniq Light" panose="02000303020000020004" pitchFamily="2" charset="0"/>
              </a:rPr>
              <a:t>Issues</a:t>
            </a:r>
            <a:br>
              <a:rPr lang="en-CA" sz="3600" dirty="0" smtClean="0">
                <a:latin typeface="Pigiarniq Light" panose="02000303020000020004" pitchFamily="2" charset="0"/>
              </a:rPr>
            </a:br>
            <a:r>
              <a:rPr lang="en-CA" sz="3600" dirty="0" err="1" smtClean="0">
                <a:latin typeface="Pigiarniq Light" panose="02000303020000020004" pitchFamily="2" charset="0"/>
              </a:rPr>
              <a:t>ᑲᒪᒋᔭᐅᔭᕆᐊᓖᑦ</a:t>
            </a:r>
            <a:r>
              <a:rPr lang="en-CA" sz="3600" dirty="0" smtClean="0">
                <a:latin typeface="Pigiarniq Light" panose="02000303020000020004" pitchFamily="2" charset="0"/>
              </a:rPr>
              <a:t> </a:t>
            </a:r>
            <a:r>
              <a:rPr lang="en-CA" sz="3600" dirty="0" err="1" smtClean="0">
                <a:latin typeface="Pigiarniq Light" panose="02000303020000020004" pitchFamily="2" charset="0"/>
              </a:rPr>
              <a:t>ᐃᓱᒫᓘᑕᐅᔪᑦ</a:t>
            </a:r>
            <a:endParaRPr lang="en-CA" sz="3600" dirty="0">
              <a:latin typeface="Pigiarniq Light" panose="02000303020000020004" pitchFamily="2" charset="0"/>
            </a:endParaRPr>
          </a:p>
        </p:txBody>
      </p:sp>
      <p:sp>
        <p:nvSpPr>
          <p:cNvPr id="5" name="Text Placeholder 4"/>
          <p:cNvSpPr>
            <a:spLocks noGrp="1"/>
          </p:cNvSpPr>
          <p:nvPr>
            <p:ph type="body" idx="1"/>
          </p:nvPr>
        </p:nvSpPr>
        <p:spPr/>
        <p:txBody>
          <a:bodyPr>
            <a:normAutofit/>
          </a:bodyPr>
          <a:lstStyle/>
          <a:p>
            <a:r>
              <a:rPr lang="en-CA" sz="1600" dirty="0">
                <a:latin typeface="Pigiarniq Light" panose="02000303020000020004" pitchFamily="2" charset="0"/>
              </a:rPr>
              <a:t>9 of 21 issues are currently </a:t>
            </a:r>
            <a:r>
              <a:rPr lang="en-CA" sz="1600" dirty="0" smtClean="0">
                <a:latin typeface="Pigiarniq Light" panose="02000303020000020004" pitchFamily="2" charset="0"/>
              </a:rPr>
              <a:t>outstanding</a:t>
            </a:r>
          </a:p>
          <a:p>
            <a:r>
              <a:rPr lang="iu-Latn-CA" sz="1600" dirty="0" smtClean="0">
                <a:latin typeface="Pigiarniq Light" panose="02000303020000020004" pitchFamily="2" charset="0"/>
              </a:rPr>
              <a:t>9-ᖑᔪᑦ 21-ᖑᔪᓂᒃ ᐃᓱᒫᓘᑕᐅᔪᑦ ᑲᒪᒋᔭᐅᔭᕆᐊᓖᑦ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4025123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000" dirty="0">
                <a:latin typeface="Pigiarniq Light" panose="02000303020000020004" pitchFamily="2" charset="0"/>
              </a:rPr>
              <a:t>KivIA-WL-TC#2</a:t>
            </a:r>
            <a:br>
              <a:rPr lang="en-CA" sz="2000" dirty="0">
                <a:latin typeface="Pigiarniq Light" panose="02000303020000020004" pitchFamily="2" charset="0"/>
              </a:rPr>
            </a:br>
            <a:r>
              <a:rPr lang="en-CA" sz="2000" dirty="0">
                <a:latin typeface="Pigiarniq Light" panose="02000303020000020004" pitchFamily="2" charset="0"/>
              </a:rPr>
              <a:t>Removal of pit walls from water quality model </a:t>
            </a:r>
            <a:r>
              <a:rPr lang="en-CA" sz="2000" dirty="0" smtClean="0">
                <a:latin typeface="Pigiarniq Light" panose="02000303020000020004" pitchFamily="2" charset="0"/>
              </a:rPr>
              <a:t>predictions</a:t>
            </a:r>
            <a:br>
              <a:rPr lang="en-CA" sz="2000" dirty="0" smtClean="0">
                <a:latin typeface="Pigiarniq Light" panose="02000303020000020004" pitchFamily="2" charset="0"/>
              </a:rPr>
            </a:br>
            <a:r>
              <a:rPr lang="en-CA" sz="2000" dirty="0" err="1" smtClean="0">
                <a:latin typeface="Pigiarniq Light" panose="02000303020000020004" pitchFamily="2" charset="0"/>
              </a:rPr>
              <a:t>ᐲᔭᐃᓂᖅ</a:t>
            </a:r>
            <a:r>
              <a:rPr lang="en-CA" sz="2000" dirty="0" smtClean="0">
                <a:latin typeface="Pigiarniq Light" panose="02000303020000020004" pitchFamily="2" charset="0"/>
              </a:rPr>
              <a:t> </a:t>
            </a:r>
            <a:r>
              <a:rPr lang="en-CA" sz="2000" dirty="0" err="1" smtClean="0">
                <a:latin typeface="Pigiarniq Light" panose="02000303020000020004" pitchFamily="2" charset="0"/>
              </a:rPr>
              <a:t>ᐃᓗᑦᑐᖅᑎᖅᑕᐅᓯᒪᔫᑉ</a:t>
            </a:r>
            <a:r>
              <a:rPr lang="en-CA" sz="2000" dirty="0" smtClean="0">
                <a:latin typeface="Pigiarniq Light" panose="02000303020000020004" pitchFamily="2" charset="0"/>
              </a:rPr>
              <a:t> </a:t>
            </a:r>
            <a:r>
              <a:rPr lang="en-CA" sz="2000" dirty="0" err="1" smtClean="0">
                <a:latin typeface="Pigiarniq Light" panose="02000303020000020004" pitchFamily="2" charset="0"/>
              </a:rPr>
              <a:t>ᓴᓂᕋᖓᓂᒃ</a:t>
            </a:r>
            <a:r>
              <a:rPr lang="en-CA" sz="2000" dirty="0" smtClean="0">
                <a:latin typeface="Pigiarniq Light" panose="02000303020000020004" pitchFamily="2" charset="0"/>
              </a:rPr>
              <a:t> </a:t>
            </a:r>
            <a:r>
              <a:rPr lang="en-CA" sz="2000" dirty="0" err="1" smtClean="0">
                <a:latin typeface="Pigiarniq Light" panose="02000303020000020004" pitchFamily="2" charset="0"/>
              </a:rPr>
              <a:t>ᐃᒪᐅᑉ</a:t>
            </a:r>
            <a:r>
              <a:rPr lang="en-CA" sz="2000" dirty="0" smtClean="0">
                <a:latin typeface="Pigiarniq Light" panose="02000303020000020004" pitchFamily="2" charset="0"/>
              </a:rPr>
              <a:t> </a:t>
            </a:r>
            <a:r>
              <a:rPr lang="en-CA" sz="2000" dirty="0" err="1" smtClean="0">
                <a:latin typeface="Pigiarniq Light" panose="02000303020000020004" pitchFamily="2" charset="0"/>
              </a:rPr>
              <a:t>ᖃᓄᐃᓐᓂᖓᓄᑦ</a:t>
            </a:r>
            <a:r>
              <a:rPr lang="en-CA" sz="2000" dirty="0" smtClean="0">
                <a:latin typeface="Pigiarniq Light" panose="02000303020000020004" pitchFamily="2" charset="0"/>
              </a:rPr>
              <a:t> </a:t>
            </a:r>
            <a:r>
              <a:rPr lang="en-CA" sz="2000" dirty="0" err="1" smtClean="0">
                <a:latin typeface="Pigiarniq Light" panose="02000303020000020004" pitchFamily="2" charset="0"/>
              </a:rPr>
              <a:t>ᓇᓚᐅᑦᑖᖅᑕᐅᓯᒪᔪᒃᑯᑦ</a:t>
            </a:r>
            <a:r>
              <a:rPr lang="en-CA" sz="2000" dirty="0" smtClean="0">
                <a:latin typeface="Pigiarniq Light" panose="02000303020000020004" pitchFamily="2" charset="0"/>
              </a:rPr>
              <a:t> </a:t>
            </a:r>
            <a:endParaRPr lang="en-CA" sz="20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70000" lnSpcReduction="20000"/>
          </a:bodyPr>
          <a:lstStyle/>
          <a:p>
            <a:r>
              <a:rPr lang="en-CA" dirty="0"/>
              <a:t>AEM has removed interactions with pit walls from the water quality model thereby excluding a potentially significant source of arsenic and phosphorus. Insufficient rationale was provided to justify the removal of pit walls from the water quality model.</a:t>
            </a:r>
          </a:p>
          <a:p>
            <a:r>
              <a:rPr lang="en-CA" dirty="0"/>
              <a:t>AEM clarified during a meeting with the </a:t>
            </a:r>
            <a:r>
              <a:rPr lang="en-CA" dirty="0" err="1"/>
              <a:t>KivIA</a:t>
            </a:r>
            <a:r>
              <a:rPr lang="en-CA" dirty="0"/>
              <a:t> that the model outlined in the EIS can be considered an upper bound of potential concentrations while the revised water licence model can be considered a lower bound for expected concentrations. </a:t>
            </a:r>
          </a:p>
          <a:p>
            <a:r>
              <a:rPr lang="en-CA" dirty="0"/>
              <a:t>AEM asserted that concentrations can be managed throughout the range of concentrations. We are still concerned whether this is feasible. </a:t>
            </a:r>
          </a:p>
          <a:p>
            <a:r>
              <a:rPr lang="en-CA" dirty="0"/>
              <a:t>This issue would be resolved if AEM provided a water management decision tree as per KIA-WL-TC#6 for review prior to receipt of the water license. </a:t>
            </a:r>
          </a:p>
          <a:p>
            <a:r>
              <a:rPr lang="en-CA" dirty="0"/>
              <a:t>This information is required to determine whether  enriched effluent streams can be segregated to ensure treatment is feasible during the mine life.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Autofit/>
          </a:bodyPr>
          <a:lstStyle/>
          <a:p>
            <a:r>
              <a:rPr lang="iu-Latn-CA" sz="1100" dirty="0" smtClean="0">
                <a:latin typeface="Pigiarniq Light" panose="02000303020000020004" pitchFamily="2" charset="0"/>
              </a:rPr>
              <a:t>ᐊᒡᓂᒍ ᐃᒍ ᐅᔭᕋᖕᓂᐊᖅᑐᓕᕆᔨᒃᑯᑦ ᑲᒪᔪᓐᓃᖅᑐᑦ ᐃᓗᑦᑐᖅᑎᖅᓯᒪᔫᑉ ᓴᓂᕋᖓᓂᒃ ᐃᒪᐅᑉ ᖃᓄᐃᓐᓂᖓᓄᑦ ᑕᐃᒪᐃᒻᒪᑦ ᐃᓚᐅᖃᑕᐅᑎᑦᑎᙱᖦᖢᑎᒃ ᐱᒻᒪᕆᐅᔪᒃᑯᑦ ᓴᕕᕋᔭᖕᓂᒃ ᐊᒻᒪᓗ phosphorus-ᓂᒃ.  ᓈᒻᒪᙱᑦᑐᓂᒃ ᐱᔾᔪᑕᐅᔪᓂᒃ ᑐᓴᖅᑎᑕᐅᓚᐅᕋᑉᑕ ᓇᓗᓇᐃᖅᓯᓂᕐᒧᑦ ᓱᖕᒪᑦ ᐲᔭᑦᑕᐅᔭᕆᐊᖃᕋᔭᕐᒪᖔᑕ ᐃᓗᑦᑐᖅᑎᖅᓯᒪᔫᑉ ᓴᓂᕋᖏᑦ ᐃᒪᐅᑉ ᖃᓄᐃᓐᓂᖓᒍᑦ ᑲᒪᒋᔭᐅᔪᒃᑯᑦ.</a:t>
            </a:r>
          </a:p>
          <a:p>
            <a:r>
              <a:rPr lang="iu-Latn-CA" sz="1100" dirty="0" smtClean="0">
                <a:latin typeface="Pigiarniq Light" panose="02000303020000020004" pitchFamily="2" charset="0"/>
              </a:rPr>
              <a:t>ᐊᒡᓂᒍ ᐃᒍ ᐅᔭᕋᖕᓂᐊᖅᑐᓕᕆᔨᒃᑯᑦ ᓇᓗᓇᐃᖅᓯᓚᐅᖅᑐᑦ ᑲᑎᒪᖃᑎᖃᖅᑎᓪᓗᒋᑦ ᑭᕙᓪᓕᕐᒥ ᐃᓄᐃᑦ ᑲᑐᔾᔨᖃᑎᒌᒃᑯᖏᓐᓂᒃ ᐅᖃᐅᓯᐅᓯᒪᔪᖅ ᐊᕙᑎᓕᕆᓂᒃᑯᑦ ᐊᒃᑐᖅᓯᓂᐅᓇᔭᖅᑐᓄᑦ ᑎᑎᕋᖅᓯᒪᔪᒃᑯᑦ ᐃᓱᒪᒋᔭᐅᔪᓐᓇᕐᒪᑦ ᖁᑦᑎᖕᓂᖅᓴᒃᑯᑦ ᐃᓗᓕᖃᕋᔭᕐᓂᖓᓄᑦ ᐋᖅᑭᒋᐊᖅᑕᐅᓯᒪᔪᖅ ᐃᒪᕐᒧᑦ ᓚᐃᓴᓐᓯ ᐃᓱᒪᒋᔭᐅᔪᓐᓇᖅᖢᓂ ᐊᑦᑎᖕᓂᖅᓴᒃᑯᑦ  ᓂᕆᐅᒋᔭᐅᔪᒃᑯᑦ ᐃᓗᓕᖃᕋᔭᕐᓂᖓᓐᓄᑦ.</a:t>
            </a:r>
          </a:p>
          <a:p>
            <a:r>
              <a:rPr lang="iu-Latn-CA" sz="1100" dirty="0" smtClean="0">
                <a:latin typeface="Pigiarniq Light" panose="02000303020000020004" pitchFamily="2" charset="0"/>
              </a:rPr>
              <a:t>ᐊᒡᓂᒍ ᐃᒍᒃᑯᑦ ᓇᓗᓇᐃᖅᓯᓚᐅᖅᑐᑦ ᐃᓗᓕᕆᔭᖏᑦ ᐊᐅᓚᑕᐅᔪᓐᓇᕐᒪᑕ ᐊᔾᔨᒌᙱᑦᑑᑕᐅᔪᒃᑯᑦ ᐃᓗᓕᕆᔭᖏᑦᑎᒍᑦ.  ᐃᓱᒫᓘᑎᖃᖅᑐᒍᑦ ᑕᒪᓐᓇ ᐊᑑᑎᖃᕋᔭᕐᒪᖔᑦ.</a:t>
            </a:r>
          </a:p>
          <a:p>
            <a:r>
              <a:rPr lang="iu-Latn-CA" sz="1100" dirty="0" smtClean="0">
                <a:latin typeface="Pigiarniq Light" panose="02000303020000020004" pitchFamily="2" charset="0"/>
              </a:rPr>
              <a:t>ᑕᒪᓐᓇ ᐋᖅᑭᒃᑕᐅᔪᓐᓇᖅᑐᖅ ᐊᒡᓂᒍ ᐃᒍᒃᑯᑦ ᑐᓂᓯᔪᓐᓇᖅᐸᑕ ᐃᒪᕐᒧᑦ ᐊᐅᓚᑦᑎᓂᕐᒧᑦ ᐃᓱᒪᓕᐅᕈᑎᒥᓂᒃ ᒪᓕᒡᓗᒍ ᓚᐃᓴᓐᓯ KIA-WL-TC#6 ᕿᒥᕐᕈᓂᕐᒧᑦ ᑐᓂᔭᐅᖅᑳᕐᓇᑎᒃ ᐃᒪᕐᒧᑦ ᓚᐃᓴᓐᓯᒥᒃ.</a:t>
            </a:r>
          </a:p>
          <a:p>
            <a:r>
              <a:rPr lang="iu-Latn-CA" sz="1100" dirty="0" smtClean="0">
                <a:latin typeface="Pigiarniq Light" panose="02000303020000020004" pitchFamily="2" charset="0"/>
              </a:rPr>
              <a:t>ᑕᒪᓐᓇ ᑐᑭᓯᒋᐊᕈᑎᒃᓴᖅ ᓇᓗᓇᐃᖅᑕᐅᔭᕆᐊᓕᒃ ᑰᒋᔭᐅᔪᒃᑯᑦ ᐃᓗᓕᖃᖅᑐᑦ ᐊᕕᒃᑐᖅᑕᐅᔪᓐᓇᕐᒪᖔᑕ ᑲᒪᒋᔭᐅᔪᓐᓇᖁᑉᓗᒋᑦ ᐊᑑᑎᖃᖅᑐᒃᑯᑦ ᐅᔭᕋᖕᓂᐊᕐᕕᒃ ᒪᑐᐃᖓᑎᓪᓗᒍ.</a:t>
            </a:r>
            <a:endParaRPr lang="en-CA" sz="1100" dirty="0">
              <a:latin typeface="Pigiarniq Light" panose="02000303020000020004" pitchFamily="2" charset="0"/>
            </a:endParaRPr>
          </a:p>
        </p:txBody>
      </p:sp>
    </p:spTree>
    <p:extLst>
      <p:ext uri="{BB962C8B-B14F-4D97-AF65-F5344CB8AC3E}">
        <p14:creationId xmlns:p14="http://schemas.microsoft.com/office/powerpoint/2010/main" val="516806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000" dirty="0">
                <a:latin typeface="Pigiarniq Light" panose="02000303020000020004" pitchFamily="2" charset="0"/>
              </a:rPr>
              <a:t>KivIA-WL-TC#3</a:t>
            </a:r>
            <a:br>
              <a:rPr lang="en-CA" sz="2000" dirty="0">
                <a:latin typeface="Pigiarniq Light" panose="02000303020000020004" pitchFamily="2" charset="0"/>
              </a:rPr>
            </a:br>
            <a:r>
              <a:rPr lang="en-CA" sz="2000" dirty="0">
                <a:latin typeface="Pigiarniq Light" panose="02000303020000020004" pitchFamily="2" charset="0"/>
              </a:rPr>
              <a:t>Cryo-concentration in water quality model </a:t>
            </a:r>
            <a:r>
              <a:rPr lang="en-CA" sz="2000" dirty="0" smtClean="0">
                <a:latin typeface="Pigiarniq Light" panose="02000303020000020004" pitchFamily="2" charset="0"/>
              </a:rPr>
              <a:t>assumptions</a:t>
            </a:r>
            <a:br>
              <a:rPr lang="en-CA" sz="2000" dirty="0" smtClean="0">
                <a:latin typeface="Pigiarniq Light" panose="02000303020000020004" pitchFamily="2" charset="0"/>
              </a:rPr>
            </a:br>
            <a:r>
              <a:rPr lang="en-CA" sz="2000" dirty="0" err="1" smtClean="0">
                <a:latin typeface="Pigiarniq Light" panose="02000303020000020004" pitchFamily="2" charset="0"/>
              </a:rPr>
              <a:t>Cryo-ᖃᕋᔭᕐᓂᖓ</a:t>
            </a:r>
            <a:r>
              <a:rPr lang="en-CA" sz="2000" dirty="0" smtClean="0">
                <a:latin typeface="Pigiarniq Light" panose="02000303020000020004" pitchFamily="2" charset="0"/>
              </a:rPr>
              <a:t> </a:t>
            </a:r>
            <a:r>
              <a:rPr lang="en-CA" sz="2000" dirty="0" err="1" smtClean="0">
                <a:latin typeface="Pigiarniq Light" panose="02000303020000020004" pitchFamily="2" charset="0"/>
              </a:rPr>
              <a:t>ᐃᒪᖅ</a:t>
            </a:r>
            <a:r>
              <a:rPr lang="en-CA" sz="2000" dirty="0" smtClean="0">
                <a:latin typeface="Pigiarniq Light" panose="02000303020000020004" pitchFamily="2" charset="0"/>
              </a:rPr>
              <a:t> </a:t>
            </a:r>
            <a:r>
              <a:rPr lang="en-CA" sz="2000" dirty="0" err="1" smtClean="0">
                <a:latin typeface="Pigiarniq Light" panose="02000303020000020004" pitchFamily="2" charset="0"/>
              </a:rPr>
              <a:t>ᐃᓱᒪᒋᔭᐅᓯᒪᔪᖅ</a:t>
            </a:r>
            <a:endParaRPr lang="en-CA" sz="20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1D342D63-2D54-4C15-8594-89CA3385334C}"/>
              </a:ext>
            </a:extLst>
          </p:cNvPr>
          <p:cNvSpPr>
            <a:spLocks noGrp="1"/>
          </p:cNvSpPr>
          <p:nvPr>
            <p:ph sz="half" idx="1"/>
          </p:nvPr>
        </p:nvSpPr>
        <p:spPr/>
        <p:txBody>
          <a:bodyPr>
            <a:normAutofit fontScale="70000" lnSpcReduction="20000"/>
          </a:bodyPr>
          <a:lstStyle/>
          <a:p>
            <a:r>
              <a:rPr lang="en-CA" dirty="0"/>
              <a:t>AEM committed to update the water quality model to include cryo-concentration during the NIRB technical hearings in June 2019. The model accompanying the water licence submission had not been updated. This update was required to increase confidence in arsenic and phosphorus concentrations within the receiving environment.</a:t>
            </a:r>
          </a:p>
          <a:p>
            <a:r>
              <a:rPr lang="en-CA" dirty="0"/>
              <a:t>AEM has now provided an updated model including cryo-concentration.</a:t>
            </a:r>
          </a:p>
          <a:p>
            <a:r>
              <a:rPr lang="en-CA" dirty="0"/>
              <a:t>We consider our concern with respect to arsenic modelling resolved in light of the modeled concentrations and the potential for adaptive management. However, we refer to KivIA-WL-TC#6 which must be addressed to provide confidence that treatment is a viable option if arsenic concentrations are elevated. </a:t>
            </a:r>
          </a:p>
          <a:p>
            <a:r>
              <a:rPr lang="en-CA" dirty="0"/>
              <a:t>We also request additional detail as to how the upper and lower bounds of the phosphorus uptake ratios were derived in the new model. AEM made reference to literature values. More detail is required on how those formulae were derived and the associated literature references.</a:t>
            </a:r>
          </a:p>
        </p:txBody>
      </p:sp>
      <p:sp>
        <p:nvSpPr>
          <p:cNvPr id="10" name="Content Placeholder 9">
            <a:extLst>
              <a:ext uri="{FF2B5EF4-FFF2-40B4-BE49-F238E27FC236}">
                <a16:creationId xmlns:a16="http://schemas.microsoft.com/office/drawing/2014/main" id="{1BC5CB33-C770-4459-9B45-8E8E12CDF59C}"/>
              </a:ext>
            </a:extLst>
          </p:cNvPr>
          <p:cNvSpPr>
            <a:spLocks noGrp="1"/>
          </p:cNvSpPr>
          <p:nvPr>
            <p:ph sz="half" idx="2"/>
          </p:nvPr>
        </p:nvSpPr>
        <p:spPr/>
        <p:txBody>
          <a:bodyPr>
            <a:noAutofit/>
          </a:bodyPr>
          <a:lstStyle/>
          <a:p>
            <a:r>
              <a:rPr lang="iu-Latn-CA" sz="1200" dirty="0" smtClean="0">
                <a:latin typeface="Pigiarniq Light" panose="02000303020000020004" pitchFamily="2" charset="0"/>
              </a:rPr>
              <a:t>ᐊᒡᓂᒍ ᐃᒍᒃᑯᑦ ᐱᓕᕆᓂᐊᕐᓂᕋᖅᓯᒪᔪᑦ ᐅᑉᓗᒥᒧᑦ ᐋᖅᑭᒋᐊᖅᓯᓂᐊᕐᓂᕋᖅᖢᑎᒃ ᐃᒪᐅᑉ ᖃᓄᐃᓐᓂᖓᓄᑦ ᐃᓚᐅᖃᑕᐅᑎᑦᑎᓂᐊᕐᓂᕐᒧᑦ cryo-ᓕᖕᒥᒃ ᓄᓇᕗᒥ ᐊᕙᑎᓕᕆᔨᒃᑯᑦ ᑲᑎᒪᔨᖏᑦ ᑲᑎᒪᑎᑦᑎᓕᖅᐸᑕ ᐃᓄᖕᓂᒃ ᔫᓐ 2019-ᒥ.  ᑕᒪᓐᓇ ᐋᖅᑭᐅᒪᓂᕆᓂᐊᖅᑕᖓ ᐃᓚᐅᖃᑕᐅᓂᐊᖅᑐᖅ ᐃᒪᕐᒧᑦ ᓚᐃᓴᓐᓯᒥᒃ ᓴᖅᑭᑎᑦᑎᓂᕐᒧᑦ ᐅᑉᓗᒥᒧᑦ ᐋᖅᑭᒋᐊᖅᑕᐅᓚᐅᙱᒻᒪᑦ.  ᑕᒪᓐᓇ ᐊᖅᑭᒋᐊᖅᓯᒍᑎ ᐱᔭᐅᔭᕆᐊᖃᓚᐅᖅᑐᖅ ᑲᒪᑦᑎᐊᕈᓐᓇᖅᓯᓂᕐᒧᑦ ᓴᕕᕋᔭᓕᖕᓂᒃ phosphorus-ᓕᖕᓂᒡᓗ ᐊᕙᑎᒋᔭᐅᔪᒃᑯᑦ.</a:t>
            </a:r>
          </a:p>
          <a:p>
            <a:r>
              <a:rPr lang="iu-Latn-CA" sz="1200" dirty="0" smtClean="0">
                <a:latin typeface="Pigiarniq Light" panose="02000303020000020004" pitchFamily="2" charset="0"/>
              </a:rPr>
              <a:t>ᐊᒡᓂᒍ ᐃᒍᒃᑯᑦ ᑐᓴᖅᑎᑦᑎᓯᒪᓕᖅᑐᑦ ᐋᖅᑭᒋᐊᖅᓯᓯᒪᓂᕐᒧᑦ ᐃᓚᐅᖃᑕᐅᑎᑦᑎᑉᓗᑎᒃ cyro-ᖃᖅᑐᒃᑯᑦ.</a:t>
            </a:r>
          </a:p>
          <a:p>
            <a:r>
              <a:rPr lang="iu-Latn-CA" sz="1200" dirty="0" smtClean="0">
                <a:latin typeface="Pigiarniq Light" panose="02000303020000020004" pitchFamily="2" charset="0"/>
              </a:rPr>
              <a:t>ᐃᓱᒪᒃᓴᖅᓯᐅᕈᑎᖃᓚᐅᖅᑐᒍᑦ ᐃᓱᒫᓘᑎᑉᑎᓐᓂᒃ ᐱᔾᔪᑎᒋᑉᓗᒍ ᓴᕕᕋᔭᒃ ᐋᖅᑭᒋᐊᖅᑕᐅᓯᒪᔪᖅ ᐃᓗᓕᕆᔭᒃᑯᑦ ᐊᒻᒪᓗ ᓱᖏᐅᑎᔪᓐᓇᖅᓯᓂᒃᑯᑦ ᐊᐅᓚᑦᑎᓂᕐᒧᑦ.  ᑭᓯᐊᓂᓕ, ᐅᖃᐅᓯᕆᔭᖅᐳᑦ ᑐᕌᖓᑎᖃᑦᑕᖅᑕᖅᐳᑦ KivIA-WL-TC#6-ᒧᑦ ᑲᒪᒋᔭᐅᔭᕆᐊᓕᒃ ᐅᒃᐱᕈᓱᓕᕈᓐᓇᖁᑉᓗᒋᑦ ᑲᒪᒋᔭᐅᓂᖓ ᐱᒻᒪᕆᐅᓂᖓᓄᑦ ᓴᕕᕋᔭᓖᑦ ᐃᓚᒋᐊᖅᐸᑕ.</a:t>
            </a:r>
          </a:p>
          <a:p>
            <a:r>
              <a:rPr lang="iu-Latn-CA" sz="1200" dirty="0" smtClean="0">
                <a:latin typeface="Pigiarniq Light" panose="02000303020000020004" pitchFamily="2" charset="0"/>
              </a:rPr>
              <a:t>ᑐᑭᓯᕋᓚᐅᕐᒥᔪᒍᑦ ᐊᓯᖏᓐᓂᒃ ᓇᓗᓇᐃᔭᐅᑎᓂᒃ ᖃᓄᖅ ᖁᑦᑎᖕᓂᖅᓴᒃᑯᑦ ᐊᑦᑎᖕᓂᖅᓴᒃᑯᑦ phosphorus-ᓖᑦ ᓴᖅᑭᓚᐅᕐᒪᖔᑕ ᓄᑖᒥ ᐊᑐᖅᑕᐅᔪᒥ.  ᐊᒡᓂᒍ ᐃᒍᒃᑯᑦ ᐅᖃᐅᓯᖃᓚᐅᖅᑐᑦ ᑎᑎᕋᖅᓯᒪᔪᒃᑯᑦ ᐱᒻᒪᕆᐅᑎᑕᐅᔪᓂᒃ.  ᑕᒪᓐᓇ ᑐᑭᓯᓇᖅᓯᒃᑲᓐᓂᕆᐊᓕᒃ ᖃᓄᖅ ᑕᒪᒃᑯᐊ ᖃᓄᐃᓕᐅᕈᑕᐅᓲᑦ ᓴᖅᑭᓯᒪᖕᒪᖔᑕ ᐊᒻᒪᓗ ᐊᒃᑐᐊᓂᓖᑦ ᑎᑎᕋᖅᓯᒪᔪᑦ ᑕᑯᒋᐊᖅᑕᐅᓲᑦ.</a:t>
            </a:r>
            <a:endParaRPr lang="en-CA" sz="1200" dirty="0">
              <a:latin typeface="Pigiarniq Light" panose="02000303020000020004" pitchFamily="2" charset="0"/>
            </a:endParaRPr>
          </a:p>
        </p:txBody>
      </p:sp>
    </p:spTree>
    <p:extLst>
      <p:ext uri="{BB962C8B-B14F-4D97-AF65-F5344CB8AC3E}">
        <p14:creationId xmlns:p14="http://schemas.microsoft.com/office/powerpoint/2010/main" val="3401463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000" dirty="0">
                <a:latin typeface="Pigiarniq Light" panose="02000303020000020004" pitchFamily="2" charset="0"/>
              </a:rPr>
              <a:t>KivIA-WL-TC#4</a:t>
            </a:r>
            <a:br>
              <a:rPr lang="en-CA" sz="2000" dirty="0">
                <a:latin typeface="Pigiarniq Light" panose="02000303020000020004" pitchFamily="2" charset="0"/>
              </a:rPr>
            </a:br>
            <a:r>
              <a:rPr lang="en-CA" sz="2000" dirty="0">
                <a:latin typeface="Pigiarniq Light" panose="02000303020000020004" pitchFamily="2" charset="0"/>
              </a:rPr>
              <a:t>Uncertainty in Waste Rock Seepage Estimates </a:t>
            </a:r>
            <a:r>
              <a:rPr lang="en-CA" sz="2000" dirty="0" smtClean="0">
                <a:latin typeface="Pigiarniq Light" panose="02000303020000020004" pitchFamily="2" charset="0"/>
              </a:rPr>
              <a:t/>
            </a:r>
            <a:br>
              <a:rPr lang="en-CA" sz="2000" dirty="0" smtClean="0">
                <a:latin typeface="Pigiarniq Light" panose="02000303020000020004" pitchFamily="2" charset="0"/>
              </a:rPr>
            </a:br>
            <a:r>
              <a:rPr lang="en-CA" sz="2000" dirty="0" err="1" smtClean="0">
                <a:latin typeface="Pigiarniq Light" panose="02000303020000020004" pitchFamily="2" charset="0"/>
              </a:rPr>
              <a:t>ᓇᓗᓇᕈᑕᐅᔪᑦ</a:t>
            </a:r>
            <a:r>
              <a:rPr lang="en-CA" sz="2000" dirty="0" smtClean="0">
                <a:latin typeface="Pigiarniq Light" panose="02000303020000020004" pitchFamily="2" charset="0"/>
              </a:rPr>
              <a:t> </a:t>
            </a:r>
            <a:r>
              <a:rPr lang="en-CA" sz="2000" dirty="0" err="1" smtClean="0">
                <a:latin typeface="Pigiarniq Light" panose="02000303020000020004" pitchFamily="2" charset="0"/>
              </a:rPr>
              <a:t>ᐅᔭᖅᑲᑎᒍᑦ</a:t>
            </a:r>
            <a:r>
              <a:rPr lang="en-CA" sz="2000" dirty="0" smtClean="0">
                <a:latin typeface="Pigiarniq Light" panose="02000303020000020004" pitchFamily="2" charset="0"/>
              </a:rPr>
              <a:t> </a:t>
            </a:r>
            <a:r>
              <a:rPr lang="en-CA" sz="2000" dirty="0" err="1" smtClean="0">
                <a:latin typeface="Pigiarniq Light" panose="02000303020000020004" pitchFamily="2" charset="0"/>
              </a:rPr>
              <a:t>ᐊᑐᖅᑕᐅᙱᑦᑐᒃᑯᑦ</a:t>
            </a:r>
            <a:r>
              <a:rPr lang="en-CA" sz="2000" dirty="0" smtClean="0">
                <a:latin typeface="Pigiarniq Light" panose="02000303020000020004" pitchFamily="2" charset="0"/>
              </a:rPr>
              <a:t> </a:t>
            </a:r>
            <a:r>
              <a:rPr lang="en-CA" sz="2000" dirty="0" err="1" smtClean="0">
                <a:latin typeface="Pigiarniq Light" panose="02000303020000020004" pitchFamily="2" charset="0"/>
              </a:rPr>
              <a:t>ᐃᕐᖓᕈᑕᐅᔪᒃᑯᑦ</a:t>
            </a:r>
            <a:endParaRPr lang="en-CA" sz="20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9905613B-A73B-48B5-BD4A-E45779F41ED3}"/>
              </a:ext>
            </a:extLst>
          </p:cNvPr>
          <p:cNvSpPr>
            <a:spLocks noGrp="1"/>
          </p:cNvSpPr>
          <p:nvPr>
            <p:ph sz="half" idx="1"/>
          </p:nvPr>
        </p:nvSpPr>
        <p:spPr/>
        <p:txBody>
          <a:bodyPr>
            <a:normAutofit fontScale="62500" lnSpcReduction="20000"/>
          </a:bodyPr>
          <a:lstStyle/>
          <a:p>
            <a:r>
              <a:rPr lang="en-CA" dirty="0"/>
              <a:t>We were concerned with how excess water associated with a greater than 1:100-year flood event will be dealt with. </a:t>
            </a:r>
          </a:p>
          <a:p>
            <a:r>
              <a:rPr lang="en-CA" dirty="0"/>
              <a:t>AEM has indicated that sufficient storage water capacity will exist during most stages of the project aside from 2020. </a:t>
            </a:r>
          </a:p>
          <a:p>
            <a:r>
              <a:rPr lang="en-CA" dirty="0"/>
              <a:t>A potential for overflow in 2020 exists, particularly under conditions exhibiting greater than average year (1:2 return) precipitation and during freshet when melt rates approach the 1:1000 return level</a:t>
            </a:r>
          </a:p>
          <a:p>
            <a:r>
              <a:rPr lang="en-CA" dirty="0"/>
              <a:t>Given AEM plans on building additional storage capacity over the life of the project, we recommend AEM provide options for stakeholder consideration to better manage excess water quantity in 2020 at least 30 days prior to the final hearing, and implement the selected strategy to mitigate the risk of potential contact water overflow prior to freshet 2020.</a:t>
            </a:r>
          </a:p>
          <a:p>
            <a:pPr lvl="1"/>
            <a:r>
              <a:rPr lang="en-CA" dirty="0"/>
              <a:t>A potential option may include an accelerated construction schedule to make additional water management infrastructure (e.g. the GSPs) available in 2020.</a:t>
            </a:r>
          </a:p>
          <a:p>
            <a:r>
              <a:rPr lang="en-CA" dirty="0"/>
              <a:t>These concerns are exacerbated under wet weather model conditions outlined in response to KivIA-WL-TC#7 and ECCC-TC4.</a:t>
            </a:r>
          </a:p>
        </p:txBody>
      </p:sp>
      <p:sp>
        <p:nvSpPr>
          <p:cNvPr id="10" name="Content Placeholder 9">
            <a:extLst>
              <a:ext uri="{FF2B5EF4-FFF2-40B4-BE49-F238E27FC236}">
                <a16:creationId xmlns:a16="http://schemas.microsoft.com/office/drawing/2014/main" id="{B89B646B-30CF-4EDB-A602-D81F48C24164}"/>
              </a:ext>
            </a:extLst>
          </p:cNvPr>
          <p:cNvSpPr>
            <a:spLocks noGrp="1"/>
          </p:cNvSpPr>
          <p:nvPr>
            <p:ph sz="half" idx="2"/>
          </p:nvPr>
        </p:nvSpPr>
        <p:spPr/>
        <p:txBody>
          <a:bodyPr>
            <a:normAutofit fontScale="62500" lnSpcReduction="20000"/>
          </a:bodyPr>
          <a:lstStyle/>
          <a:p>
            <a:r>
              <a:rPr lang="iu-Latn-CA" dirty="0" smtClean="0">
                <a:latin typeface="Pigiarniq Light" panose="02000303020000020004" pitchFamily="2" charset="0"/>
              </a:rPr>
              <a:t>ᐃᓱᒫᓘᑎᖃᓚᐅᕋᑉᑕ ᖃᓄᖅ ᐃᒪᖃᒃᑲᓐᓂᕐᒪᖔᑦ ᖃᓄᕐᓗ ᓯᕗᓂᒃᓴᒧᑦ ᐊᒃᑐᐊᓂᖃᕋᔭᕐᓂᖓᓄᑦ.</a:t>
            </a:r>
          </a:p>
          <a:p>
            <a:r>
              <a:rPr lang="iu-Latn-CA" dirty="0" smtClean="0">
                <a:latin typeface="Pigiarniq Light" panose="02000303020000020004" pitchFamily="2" charset="0"/>
              </a:rPr>
              <a:t>ᐊᒡᓂᒍ ᐃᒍᒃᑯᑦ ᐅᖃᖅᓯᒪᔪᑦ ᐸᐸᑐᖅᑕᐅᔪᑦ ᐃᒪᐃᑦ ᐱᑕᖃᐃᓐᓇᕐᓂᐊᕐᒪᑕ ᐱᓕᕆᐊᖑᔪᖅ ᐱᓕᕆᐊᖑᓂᓗᒃᑖᖓᓄᑦ 2020 ᐊᓯᐊᒍᑦ.</a:t>
            </a:r>
          </a:p>
          <a:p>
            <a:r>
              <a:rPr lang="iu-Latn-CA" dirty="0" smtClean="0">
                <a:latin typeface="Pigiarniq Light" panose="02000303020000020004" pitchFamily="2" charset="0"/>
              </a:rPr>
              <a:t>ᖄᒥᓯᒪᔪᓐᓇᕐᓂᖓ 2020-ᒥ ᑕᐃᒪᐅᔪᖅ, ᐱᓗᐊᖅᑐᒥ ᐅᑭᐅᖑᓚᐅᖅᑐᒥ ᐱᑕᖃᕐᓂᖅᓴᐅᒃᐸᑦ ᓯᓚ ᑭᓂᕐᓂᖅᓴᐅᓗᓂ ᐊᒻᒪᓗ ᖄᒥᓯᒪᒃᐸᑦ ᒪᖁᖃᑦᑕᓗᐊᕐᓂᖓᓄᑦ ᐅᕝᕙᓘᓐᓃᑦ ᐊᐳᑎᖃᕐᓂᕐᒧᑦ.</a:t>
            </a:r>
          </a:p>
          <a:p>
            <a:r>
              <a:rPr lang="iu-Latn-CA" dirty="0" smtClean="0">
                <a:latin typeface="Pigiarniq Light" panose="02000303020000020004" pitchFamily="2" charset="0"/>
              </a:rPr>
              <a:t>ᐊᒡᓂᒍ ᐃᒍᒃᑯᑦ ᓴᓇᓂᐊᕐᓂᕋᖅᓯᒪᑎᓪᓗᒋᑦ ᓯᕐᓗᐊᒃᓴᒃᑲᓐᓂᕐᓂᒃ ᐅᔭᕋᖕᓂᐊᕐᓂᖅ ᑲᔪᓯᓂᖃᖅᑎᓪᓗᒍ, ᐊᒡᓂᒍ ᐃᒍᒃᑯᑦ ᖃᓄᖅᑑᕈᑎᓂᒃ ᓴᖅᑭᑎᑦᑎᓯᒪᓇᔭᕐᒪᑕ ᓇᖕᒥᓂᖃᖃᑕᐅᔪᓄᑦ ᖃᓄᖅ ᐃᓱᒪᓯᒪᖕᒪᖔᑕ ᐊᐅᓚᑦᑎᑦᑎᐊᕐᓂᖅᓴᐅᓇᔭᕐᓂᕐᒧᑦ ᐃᒪᖃᕐᓂᖅᓴᐅᓂᖓᓄᑦ 2020-ᒥ 30 ᐅᑉᓗᓪᓘᓐᓃᑦ ᑭᖑᓪᓕᖅᐹᒃᑯᑦ ᐃᓄᐃᑦ ᑲᑎᒪᑎᑕᐅᖅᑳᕋᑎᒃ, ᐊᒻᒪᓗ ᐊᑐᓕᖅᑎᕆᓂᖅ ᖃᓄᖅᑑᕈᑕᐅᔪᒪᔪᓂᒃ ᐋᖅᑭᒋᐊᖅᓯᓂᕐᒧᑦ ᐅᓗᕆᐊᓇᖅᑐᓂᒃ ᖄᒥᓐᓇᔭᕐᓂᖓ ᐃᓱᒪᒋᓗᒍ ᒪᖁᖃᑦᑕᕐᓂᕐᒧᑦ ᐊᐳᑎᒧᓪᓘᓐᓃᑦ 2020-ᒥ.</a:t>
            </a:r>
          </a:p>
          <a:p>
            <a:pPr lvl="1"/>
            <a:r>
              <a:rPr lang="iu-Latn-CA" dirty="0" smtClean="0">
                <a:latin typeface="Pigiarniq Light" panose="02000303020000020004" pitchFamily="2" charset="0"/>
              </a:rPr>
              <a:t>ᐃᓱᒪᒋᔭᐅᔪᓐᓇᖅᑐᖅ ᐃᒪᓕᕆᕝᕕᖕᓂᒃ  ᑐᐊᕕᕐᓇᖅᑐᒃᑯᑦ ᓴᖅᑭᑎᑦᑎᓗᑎᒃ (ᓲᕐᓗ GSP) ᐊᑐᐃᓐᓇᐅᓗᑎᒃ 2020-ᒥ.</a:t>
            </a:r>
          </a:p>
          <a:p>
            <a:r>
              <a:rPr lang="iu-Latn-CA" dirty="0" smtClean="0">
                <a:latin typeface="Pigiarniq Light" panose="02000303020000020004" pitchFamily="2" charset="0"/>
              </a:rPr>
              <a:t>ᑕᒪᒃᑯᐊ ᐃᓱᒫᓘᑕᐅᔪᑦ ᓈᒻᒪᒍᓐᓃᕐᓂᖅᓴᐅᒍᑕᐅᔪᑦ ᓯᓚ ᓈᒻᒪᙱᓐᓂᖅᓴᐅᖃᑦᑕᕐᓂᖓᓄᑦ ᐅᖃᐅᓯᐅᓯᒪᔪᑦ ᑭᐅᔾᔪᑎᒥᒃ KivIA-WL-TC#7-ᑯᑦ ᐊᒻᒪᓗ ECCC-TC4-ᑯᑦ.</a:t>
            </a:r>
          </a:p>
        </p:txBody>
      </p:sp>
    </p:spTree>
    <p:extLst>
      <p:ext uri="{BB962C8B-B14F-4D97-AF65-F5344CB8AC3E}">
        <p14:creationId xmlns:p14="http://schemas.microsoft.com/office/powerpoint/2010/main" val="2564176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400" dirty="0">
                <a:latin typeface="Pigiarniq Light" panose="02000303020000020004" pitchFamily="2" charset="0"/>
              </a:rPr>
              <a:t>KivIA-WL-TC#6</a:t>
            </a:r>
            <a:br>
              <a:rPr lang="en-CA" sz="2400" dirty="0">
                <a:latin typeface="Pigiarniq Light" panose="02000303020000020004" pitchFamily="2" charset="0"/>
              </a:rPr>
            </a:br>
            <a:r>
              <a:rPr lang="en-CA" sz="2400" dirty="0">
                <a:latin typeface="Pigiarniq Light" panose="02000303020000020004" pitchFamily="2" charset="0"/>
              </a:rPr>
              <a:t>Climatic inputs for water quality </a:t>
            </a:r>
            <a:r>
              <a:rPr lang="en-CA" sz="2400" dirty="0" smtClean="0">
                <a:latin typeface="Pigiarniq Light" panose="02000303020000020004" pitchFamily="2" charset="0"/>
              </a:rPr>
              <a:t>model</a:t>
            </a:r>
            <a:br>
              <a:rPr lang="en-CA" sz="2400" dirty="0" smtClean="0">
                <a:latin typeface="Pigiarniq Light" panose="02000303020000020004" pitchFamily="2" charset="0"/>
              </a:rPr>
            </a:br>
            <a:r>
              <a:rPr lang="en-CA" sz="2400" dirty="0" err="1" smtClean="0">
                <a:latin typeface="Pigiarniq Light" panose="02000303020000020004" pitchFamily="2" charset="0"/>
              </a:rPr>
              <a:t>ᓯᓚᒧᑦ</a:t>
            </a:r>
            <a:r>
              <a:rPr lang="en-CA" sz="2400" dirty="0" smtClean="0">
                <a:latin typeface="Pigiarniq Light" panose="02000303020000020004" pitchFamily="2" charset="0"/>
              </a:rPr>
              <a:t> </a:t>
            </a:r>
            <a:r>
              <a:rPr lang="en-CA" sz="2400" dirty="0" err="1" smtClean="0">
                <a:latin typeface="Pigiarniq Light" panose="02000303020000020004" pitchFamily="2" charset="0"/>
              </a:rPr>
              <a:t>ᐅᖃᐅᓯᒃᓴᑦ</a:t>
            </a:r>
            <a:r>
              <a:rPr lang="en-CA" sz="2400" dirty="0" smtClean="0">
                <a:latin typeface="Pigiarniq Light" panose="02000303020000020004" pitchFamily="2" charset="0"/>
              </a:rPr>
              <a:t> </a:t>
            </a:r>
            <a:r>
              <a:rPr lang="en-CA" sz="2400" dirty="0" err="1" smtClean="0">
                <a:latin typeface="Pigiarniq Light" panose="02000303020000020004" pitchFamily="2" charset="0"/>
              </a:rPr>
              <a:t>ᐃᒪᐅᑉ</a:t>
            </a:r>
            <a:r>
              <a:rPr lang="en-CA" sz="2400" dirty="0" smtClean="0">
                <a:latin typeface="Pigiarniq Light" panose="02000303020000020004" pitchFamily="2" charset="0"/>
              </a:rPr>
              <a:t> </a:t>
            </a:r>
            <a:r>
              <a:rPr lang="en-CA" sz="2400" dirty="0" err="1" smtClean="0">
                <a:latin typeface="Pigiarniq Light" panose="02000303020000020004" pitchFamily="2" charset="0"/>
              </a:rPr>
              <a:t>ᖃᓄᐃᓐᓂᖓᓄᑦ</a:t>
            </a:r>
            <a:endParaRPr lang="en-CA" sz="24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E7117773-D147-41BC-B721-1AF9A3319CB6}"/>
              </a:ext>
            </a:extLst>
          </p:cNvPr>
          <p:cNvSpPr>
            <a:spLocks noGrp="1"/>
          </p:cNvSpPr>
          <p:nvPr>
            <p:ph sz="half" idx="1"/>
          </p:nvPr>
        </p:nvSpPr>
        <p:spPr>
          <a:xfrm>
            <a:off x="628650" y="1825624"/>
            <a:ext cx="3886200" cy="4667249"/>
          </a:xfrm>
        </p:spPr>
        <p:txBody>
          <a:bodyPr>
            <a:normAutofit fontScale="47500" lnSpcReduction="20000"/>
          </a:bodyPr>
          <a:lstStyle/>
          <a:p>
            <a:r>
              <a:rPr lang="en-CA" sz="2500" dirty="0"/>
              <a:t>AEM’s water balance was based on monthly mean values. Given the uncertainties associated with the modelling exercise and use of an average climate year, the predicted concentrations are considered to be order-of-magnitude estimates.</a:t>
            </a:r>
          </a:p>
          <a:p>
            <a:r>
              <a:rPr lang="en-CA" sz="2500" dirty="0"/>
              <a:t>We therefore asked for a water management decision tree to provide confidence that water volumes exceeding average conditions could be adequately managed. The decision tree was also required to provide confidence arsenic rich water sources could be segregated for treatment.</a:t>
            </a:r>
          </a:p>
          <a:p>
            <a:r>
              <a:rPr lang="en-CA" sz="2500" dirty="0"/>
              <a:t>AEM committed to providing this quantitative decision tree during the EIS hearings in June 2019. The delivery date committed to was during the Water Licence technical review period. </a:t>
            </a:r>
          </a:p>
          <a:p>
            <a:r>
              <a:rPr lang="en-CA" sz="2500" dirty="0"/>
              <a:t>This decision tree has not yet been provided. </a:t>
            </a:r>
          </a:p>
          <a:p>
            <a:r>
              <a:rPr lang="en-CA" sz="2500" dirty="0"/>
              <a:t>AEM has indicated they will update the Water Management Plan with the requested decision tree and action items for water quantity 60 days following the reception of the amended water licence. </a:t>
            </a:r>
          </a:p>
          <a:p>
            <a:r>
              <a:rPr lang="en-CA" sz="2500" dirty="0"/>
              <a:t>This is not acceptable nor in keeping with their EIS commitment. We remain unsure whether key contact water streams can be effectively segregated for treatment. </a:t>
            </a:r>
          </a:p>
          <a:p>
            <a:r>
              <a:rPr lang="en-CA" sz="2500" dirty="0"/>
              <a:t>We recommend AEM provide a Quantitative Water Management Decision Tree to show how water volumes exceeding average conditions would be managed for review and approval at least 30 days prior to the final hearings. </a:t>
            </a:r>
            <a:endParaRPr lang="en-CA" dirty="0"/>
          </a:p>
        </p:txBody>
      </p:sp>
      <p:sp>
        <p:nvSpPr>
          <p:cNvPr id="10" name="Content Placeholder 9">
            <a:extLst>
              <a:ext uri="{FF2B5EF4-FFF2-40B4-BE49-F238E27FC236}">
                <a16:creationId xmlns:a16="http://schemas.microsoft.com/office/drawing/2014/main" id="{6609126B-3C0B-4EBA-8770-68D76A1CF1AC}"/>
              </a:ext>
            </a:extLst>
          </p:cNvPr>
          <p:cNvSpPr>
            <a:spLocks noGrp="1"/>
          </p:cNvSpPr>
          <p:nvPr>
            <p:ph sz="half" idx="2"/>
          </p:nvPr>
        </p:nvSpPr>
        <p:spPr>
          <a:xfrm>
            <a:off x="4629150" y="1825625"/>
            <a:ext cx="3886200" cy="4667248"/>
          </a:xfrm>
        </p:spPr>
        <p:txBody>
          <a:bodyPr>
            <a:normAutofit fontScale="47500" lnSpcReduction="20000"/>
          </a:bodyPr>
          <a:lstStyle/>
          <a:p>
            <a:r>
              <a:rPr lang="iu-Latn-CA" dirty="0" smtClean="0">
                <a:latin typeface="Pigiarniq Light" panose="02000303020000020004" pitchFamily="2" charset="0"/>
              </a:rPr>
              <a:t>ᐊᒡᓂᒍ ᐃᒍᒃᑯᑦ ᐃᒪᒃᑯᑦ ᓇᓕᒧᒌᒍᑎᖓ ᒪᓕᓚᐅᖅᑐᖅ ᑕᖅᑭᑕᒫᒃᑯᑦ ᐱᒻᒪᕆᐅᑎᑕᐅᕙᒃᑐᒃᑯᑦ.  ᓇᓗᓇᕈᑕᐅᕙᒃᑎᓪᓗᒋᑦ ᐋᖅᑭᐅᒪᓂᕆᕙᒃᑕᖏᑦ ᖃᓄᐃᓕᐅᕈᑎᒃᑯᑦ ᐊᒻᒪᓗ ᒪᓕᒃᖢᑎᒃ ᐅᑭᐅᒥ ᓯᓚᐅᑉ ᖃᓄᐃᓐᓂᕆᒐᔪᒃᑕᖓᓄᑦ, ᓂᕆᐅᒋᔭᐅᔪᑦ ᐃᓱᒪᒋᔭᐅᔪᑦ ᖁᑦᑎᖕᓂᖅᐹᒃᑯᑦ ᐋᖅᑭᐅᒪᓇᔭᕐᓂᖏᓐᓄᑦ ᓂᕆᐅᒋᔭᒃᑯᑦ.</a:t>
            </a:r>
          </a:p>
          <a:p>
            <a:r>
              <a:rPr lang="iu-Latn-CA" dirty="0" smtClean="0">
                <a:latin typeface="Pigiarniq Light" panose="02000303020000020004" pitchFamily="2" charset="0"/>
              </a:rPr>
              <a:t>ᑕᐃᒪᒻᒪᑦ ᑐᒃᓯᕋᖅᓯᒪᔪᒍᑦ ᐃᒪᐅᑉ ᐊᐅᓚᑕᐅᓂᖓᒍᑦ ᐃᓱᒪᓕᐅᕈᑎᒥᒃ ᓇᓗᓇᙱᑦᑎᐊᖅᑐᒃᑯᑦ ᓇᓗᓇᐃᖅᑕᐅᔪᓐᓇᖁᑉᓗᒍ ᐃᒪᖃᕐᓂᖓ ᐅᖓᑕᐅᔾᔨᓯᒪᒃᐸᑦ ᖃᓄᐃᓐᓂᕆᕙᒃᑕᖓᓄᑦ ᐊᐅᓚᑕᐅᑦᑎᐊᕈᓐᓇᖁᑉᓗᒍ. ᐃᓱᒪᓕᐅᕈᑎᒃᓴᖅ ᓴᖅᑭᑎᑕᐅᓚᐅᕐᒥᔪᖅ ᓇᓗᓇᐃᖅᓯᓯᒪᑦᑎᐊᕈᓐᓇᖁᑉᓗᒋᑦ ᓴᕕᕋᔭᖃᕋᔭᖅᑐᓂᒃ ᑲᒪᒋᔭᐅᔪᓐᓇᖁᑉᓗᒍ.</a:t>
            </a:r>
          </a:p>
          <a:p>
            <a:r>
              <a:rPr lang="iu-Latn-CA" dirty="0" smtClean="0">
                <a:latin typeface="Pigiarniq Light" panose="02000303020000020004" pitchFamily="2" charset="0"/>
              </a:rPr>
              <a:t>ᐊᒡᓂᒍ ᐃᒍᒃᑯᑦ ᐊᑐᐃᓐᓇᕈᖅᑎᑦᑎᓯᒪᓂᐊᕐᓂᕋᓚᐅᖅᑐᑦ ᐃᑎᓂᖓᓄᑦ ᐃᓱᒪᓕᐅᕈᑎᒥᒃ ᐊᕙᑎᕗᑦ ᐊᒃᑐᖅᑕᐅᓂᖃᖅᑎᓪᓗᒍ ᐅᖃᐅᓯᒃᓴᓕᐊᒃᑯᑦ ᐃᓄᐃᑦ ᑲᑎᒪᑎᑕᐅᑎᓪᓗᒋᑦ ᔫᓐ 2019-ᒥ.  ᓴᖅᑭᑎᑕᐅᓂᐊᕐᓂᖓᓄᑦ ᐅᑉᓗᖅ ᒪᓕᒃᑕᐅᓂᐊᕐᓂᕋᖅᑕᐅᓚᐅᖅᑐᖅ ᐃᒪᕐᒧᑦ ᓚᐃᓴᓐᓯ ᕿᒥᕐᕈᔭᐅᓂᖃᓕᖅᐸᑦ.</a:t>
            </a:r>
          </a:p>
          <a:p>
            <a:r>
              <a:rPr lang="iu-Latn-CA" dirty="0" smtClean="0">
                <a:latin typeface="Pigiarniq Light" panose="02000303020000020004" pitchFamily="2" charset="0"/>
              </a:rPr>
              <a:t>ᑕᒪᓐᓇ ᐃᓱᒪᓕᐅᕈᑎᒧᑦ ᓇᓗᓇᐃᔭᐅᑎ ᐊᑐᐃᓐᓇᕈᖅᑎᑕᐅᓯᒪᙱᑦᑐᖅ ᓱᓕ.</a:t>
            </a:r>
          </a:p>
          <a:p>
            <a:r>
              <a:rPr lang="iu-Latn-CA" dirty="0" smtClean="0">
                <a:latin typeface="Pigiarniq Light" panose="02000303020000020004" pitchFamily="2" charset="0"/>
              </a:rPr>
              <a:t>ᐊᒡᓂᒍ ᐃᒍᒃᑯᑦ ᐅᖃᖅᓯᒪᔪᑦ ᐃᒪᕐᒧᑦ ᐊᐅᓚᑦᑎᓂᕐᒧᑦ ᐸᕐᓇᐅᑎ ᐅᑉᓗᒥᒧᑦ ᒪᓕᒃᑎᒋᐊᕐᓂᐊᕐᒪᒍ ᐃᓱᒪᓕᐅᕈᑕᐅᓯᒪᔪᑦ ᓇᓗᓇᐃᔭᐅᑎᒃᑯᑦ ᐊᒻᒪᓗ ᖃᓄᖅᑑᕈᑎᒃᓴᑦ ᐃᒪᐅᑉ ᖃᓄᐃᓐᓂᖓᓄᑦ 60 ᐅᑉᓗᑦ ᐃᓗᐊᓂ ᐱᔭᐅᓯᒪᓕᖅᐸᑦ ᐋᖅᑭᒋᐊᖅᑕᐅᓯᒪᔪᖅ ᐃᒪᕐᒧᑦ ᓚᐃᓴᓐᓯ.</a:t>
            </a:r>
          </a:p>
          <a:p>
            <a:r>
              <a:rPr lang="iu-Latn-CA" dirty="0" smtClean="0">
                <a:latin typeface="Pigiarniq Light" panose="02000303020000020004" pitchFamily="2" charset="0"/>
              </a:rPr>
              <a:t>ᑕᒪᓐᓇᓈᒻᒪᙱᑦᑐᖅ ᒪᓕᒍᑎᙱᑦᑐᕐᓗ ᐊᕙᑎᕗᑦ ᐊᒃᑐᖅᑕᐅᓂᖃᕐᓂᐊᖅᑎᓪᓗᒍ ᐅᖃᐅᓯᒃᓴᓕᐊᖑᓚᐅᖅᑐᒃᑯᑦ ᐱᓕᕆᐊᖑᓂᐊᕐᓂᕋᖅᑕᐅᓚᐅᖅᑐᓄᑦ.  ᓇᓗᓇᖅᑐᖅ ᓱᓕ ᐃᒪᖃᕐᕖᑦ ᑰᕋᓛᑦ ᐊᑑᑎᖃᖅᑐᒃᑯᑦ ᑲᒪᒋᔭᐅᔪᓐᓇᕐᒪᖔᑕ.</a:t>
            </a:r>
          </a:p>
          <a:p>
            <a:r>
              <a:rPr lang="iu-Latn-CA" dirty="0" smtClean="0">
                <a:latin typeface="Pigiarniq Light" panose="02000303020000020004" pitchFamily="2" charset="0"/>
              </a:rPr>
              <a:t>ᐊᑐᓕᖁᔨᔪᒍᑦ ᐊᒡᓂᒍ ᐃᒍᒃᑯᑦ ᐊᑐᐃᓐᓇᕈᖅᑎᑦᑎᖁᑉᓗᒋᑦ ᐃᑎᓂᖓᒍᑦ ᐃᒪᐅᑉ ᐊᐅᓚᑦᑎᔾᔪᑎᒥᒃ ᐃᓱᒪᓕᐅᕈᑎᒥᒃ ᓇᓗᓇᐅᔭᐅᑎᒥᒃ ᑕᑯᑎᑦᑎᔪᓐᓇᖁᑉᓗᒋᑦ ᖃᓄᖅ ᐃᒪᐅᑉ ᐃᑎᓂᖓ ᐊᐅᓚᑕᐅᓇᔭᕐᒪᖔᑦ ᐅᖓᑕᐅᓯᔾᔨᓯᒪᒃᐸᑦ ᖃᓄᐃᓐᓂᕆᒐᔪᒃᑕᖓᒍᑦ ᕿᒥᕐᕈᔭᐅᔪᓐᓇᖁᑉᓗᒍ ᐊᒻᒪᓗ ᐊᖏᖅᑕᐅᔪᓐᓇᖁᑉᓗᒍ 30 ᐅᑉᓗᑦ ᑐᖔᓂᓘᓐᓃᑦ ᑭᕙᓪᓕᖅᐹᒃᑯᑦ ᐃᓄᖕᓄᑦ ᑲᑎᒪᔾᔪᑎᑕᐅᖅᑳᕋᓂ.</a:t>
            </a:r>
            <a:endParaRPr lang="en-CA" dirty="0">
              <a:latin typeface="Pigiarniq Light" panose="02000303020000020004" pitchFamily="2" charset="0"/>
            </a:endParaRPr>
          </a:p>
        </p:txBody>
      </p:sp>
    </p:spTree>
    <p:extLst>
      <p:ext uri="{BB962C8B-B14F-4D97-AF65-F5344CB8AC3E}">
        <p14:creationId xmlns:p14="http://schemas.microsoft.com/office/powerpoint/2010/main" val="3721960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EFDEBFD3B22684E9B359AB0B33045AA" ma:contentTypeVersion="8" ma:contentTypeDescription="Create a new document." ma:contentTypeScope="" ma:versionID="00ee622c4cda223cd9f9c18d276e758a">
  <xsd:schema xmlns:xsd="http://www.w3.org/2001/XMLSchema" xmlns:xs="http://www.w3.org/2001/XMLSchema" xmlns:p="http://schemas.microsoft.com/office/2006/metadata/properties" xmlns:ns2="811ccfab-b234-4ab7-b66d-8e2a2137dd3c" targetNamespace="http://schemas.microsoft.com/office/2006/metadata/properties" ma:root="true" ma:fieldsID="667f94a70b2def82dcc8c46b82eeef03" ns2:_="">
    <xsd:import namespace="811ccfab-b234-4ab7-b66d-8e2a2137dd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1ccfab-b234-4ab7-b66d-8e2a2137dd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160094-4D71-4F00-BA53-3CDD8A789616}">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811ccfab-b234-4ab7-b66d-8e2a2137dd3c"/>
    <ds:schemaRef ds:uri="http://www.w3.org/XML/1998/namespace"/>
  </ds:schemaRefs>
</ds:datastoreItem>
</file>

<file path=customXml/itemProps2.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3.xml><?xml version="1.0" encoding="utf-8"?>
<ds:datastoreItem xmlns:ds="http://schemas.openxmlformats.org/officeDocument/2006/customXml" ds:itemID="{87784F88-2782-4676-A8FA-EF36D6D852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1ccfab-b234-4ab7-b66d-8e2a2137dd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10360</TotalTime>
  <Words>5412</Words>
  <Application>Microsoft Office PowerPoint</Application>
  <PresentationFormat>On-screen Show (4:3)</PresentationFormat>
  <Paragraphs>259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Pigiarniq Light</vt:lpstr>
      <vt:lpstr>Office Theme</vt:lpstr>
      <vt:lpstr>WHALE TAIL EXPANSION PROJECT WATER LICENCE AMENDMENT APPLICATION ᐱᖁᖓᓂᐅᑉ ᐃᓱᐊᓂ ᐃᓚᒋᐊᖅᓯᔪᒪᓂᕐᒧᑦ ᐱᓕᕆᐊᖑᔪᖅ ᐃᒪᕐᒧᑦ ᓚᐃᓴᓐᓯᒥᒃ ᐋᖅᑭᒋᐊᖅᓯᔪᒪᓂᕐᒧᑦ ᑐᒃᓯᕋᐅᑎ  </vt:lpstr>
      <vt:lpstr>KivIA Role ᑭᕙᓪᓕᕐᒥ ᐃᓄᐃᑦ ᑲᑐᔾᔨᖃᑎᒌᒃᑯᑦ ᐱᓕᕆᐊᒃᓴᖏᑦ</vt:lpstr>
      <vt:lpstr>Water Licence Review ᐃᒪᓕᕆᓂᒃᑯᑦ ᓚᐃᓴᓐᓯᒥᒃ ᕿᒥᕐᕈᓂᖅ</vt:lpstr>
      <vt:lpstr>Submission to Nunavut Water Board ᑐᓂᕐᕈᑏᑦ ᓄᓇᕗᒥ ᐃᒪᕐᒧᑦ ᑲᑎᒪᔨᓄᑦ</vt:lpstr>
      <vt:lpstr>Outstanding Issues ᑲᒪᒋᔭᐅᔭᕆᐊᓖᑦ ᐃᓱᒫᓘᑕᐅᔪᑦ</vt:lpstr>
      <vt:lpstr>KivIA-WL-TC#2 Removal of pit walls from water quality model predictions ᐲᔭᐃᓂᖅ ᐃᓗᑦᑐᖅᑎᖅᑕᐅᓯᒪᔫᑉ ᓴᓂᕋᖓᓂᒃ ᐃᒪᐅᑉ ᖃᓄᐃᓐᓂᖓᓄᑦ ᓇᓚᐅᑦᑖᖅᑕᐅᓯᒪᔪᒃᑯᑦ </vt:lpstr>
      <vt:lpstr>KivIA-WL-TC#3 Cryo-concentration in water quality model assumptions Cryo-ᖃᕋᔭᕐᓂᖓ ᐃᒪᖅ ᐃᓱᒪᒋᔭᐅᓯᒪᔪᖅ</vt:lpstr>
      <vt:lpstr>KivIA-WL-TC#4 Uncertainty in Waste Rock Seepage Estimates  ᓇᓗᓇᕈᑕᐅᔪᑦ ᐅᔭᖅᑲᑎᒍᑦ ᐊᑐᖅᑕᐅᙱᑦᑐᒃᑯᑦ ᐃᕐᖓᕈᑕᐅᔪᒃᑯᑦ</vt:lpstr>
      <vt:lpstr>KivIA-WL-TC#6 Climatic inputs for water quality model ᓯᓚᒧᑦ ᐅᖃᐅᓯᒃᓴᑦ ᐃᒪᐅᑉ ᖃᓄᐃᓐᓂᖓᓄᑦ</vt:lpstr>
      <vt:lpstr>KivIA-WL-TC#7 Climate Change and Project Timeline ᓯᓚᐅᑉ ᐊᓯᔾᔨᖅᐸᓪᓕᐊᓂᖓ ᐊᒻᒪᓗ ᐱᓕᕆᐊᖑᔪᒃᑯᑦ ᑭᒡᓕᖃᕐᕖᑦ</vt:lpstr>
      <vt:lpstr>KivIA-WL-TC#9 Arsenic and ARD mitigation on Whale Tail Pit Wall ᓴᕕᕋᔭᑦ ᐊᒻᒪᓗ ARD-ᑯᑦ ᐋᖅᑭᒋᐊᕈᑏᑦ ᐱᖁᖓᓂᐅᑉ ᐃᓱᐊᓂ ᐃᓗᑦᑐᖅᑎᖅᓯᒪᔪᒃᑯᑦ ᓴᓂᕋᕆᔭᐅᔪᖅ </vt:lpstr>
      <vt:lpstr>KivIA-WL-TC#9 Arsenic and ARD mitigation on Whale Tail Pit Wall ᓴᕕᕋᔭᑦ ᐊᒻᒪᓗ ARD-ᑯᑦ ᐋᖅᑭᒋᐊᕈᑏᑦ ᐱᖁᖓᓂᐅᑉ ᐃᓱᐊᓂ ᐃᓗᑦᑐᖅᑎᖅᓯᒪᔪᒃᑯᑦ ᓴᓂᕋᕆᔭᐅᔪᖅ</vt:lpstr>
      <vt:lpstr>KivIA-WL-TC#10 Implications of rock fracturing on groundwater volumes ᐊᒃᑐᖅᓯᓂᐅᓇᔭᖅᑐᑦ ᐅᔭᖅᑲᑦ ᓯᖁᑉᑎᖅᐸᑕ ᓄᓇᐅᑉ ᖄᖓᓂ ᐃᒪᖁᑎᒋᔭᐅᔪᒃᑯᑦ</vt:lpstr>
      <vt:lpstr>KivIA-WL-TC#18 Water Quality Contingencies ᐃᒪᐅᑉ ᖃᓄᐃᓐᓂᖓᒍᑦ ᓈᒻᒪᒍᓐᓃᕈᑕᐅᓇᔭᖅᑐᑦ</vt:lpstr>
      <vt:lpstr>KivIA-WL-TC#21 Waste Rock Storage Facility Design ᐊᑐᖅᑕᐅᙱᑦᑐᑦ ᐅᔭᖅᑲᑦ ᐃᓂᖃᕐᕕᖓᑕ ᐋᖅᑭᐅᒪᓂᕆᓂᐊᖅᑕᖓ</vt:lpstr>
      <vt:lpstr>Summary of Requests and Recommendations ᓇᐃᓪᓕᒋᐊᖅᓯᒪᔪᒃᑯᑦ ᑐᒃᓯᕋᐅᑕᐅᔪᑦ ᐊᑐᓕᖁᔭᐅᔪᓪᓗ</vt:lpstr>
      <vt:lpstr>Summary of Requests and Recommendations ᓇᐃᓪᓕᒋᐊᖅᓯᒪᔪᒃᑯᑦ ᑐᒃᓯᕋᐅᑕᐅᔪᑦ ᐊᑐᓕᖁᔭᐅᔪᓪᓗ</vt:lpstr>
      <vt:lpstr>Resolved Issues ᐋᖅᑭᒃᑕᐅᓯᒪᔪᑦ ᐃᖢᐊᖏᓕᐅᕈᑕᐅᓚᐅᖅᑐᑦ</vt:lpstr>
      <vt:lpstr>KivIA-WL-TC#1 Mercury concentrations in fish Mercury-ᖃᕐᓂᐅᔪᑦ ᐃᖃᓗᖕᓂᒃ</vt:lpstr>
      <vt:lpstr>KivIA-WL-TC#5 Thermal Modelling of Permafrost ᓂᒡᓕᓇᕐᓂᖓ ᖁᐊᖑᓂᖓᒍᑦ</vt:lpstr>
      <vt:lpstr>KivIA-WL-TC#8 Addressing a Changing Climate in Project Design ᑲᒪᓂᖅ ᓯᓚᐅᑉ ᐊᓯᔾᔨᖅᐸᓪᓕᐊᓂᖓᓂᒃ ᐱᓕᕆᐊᖑᔫᑉ ᐋᖅᑭᐅᒪᓂᖓᒍᑦ</vt:lpstr>
      <vt:lpstr>KivIA-WL-TC#11 Alternative effluent discharge locations ᓇᓂᒃᑲᓐᓂᖅ ᑯᕕᖅᑕᕋᔭᕐᒪᖔᑕ</vt:lpstr>
      <vt:lpstr>KivIA-WL-TC#12 Early warning trigger development ᐅᔾᔨᖅᑐᕈᑏᑦ ᐱᕙᓪᓕᐊᓕᕐᓂᐊᕐᓂᖓᓄᑦ</vt:lpstr>
      <vt:lpstr>KivIA-WL-TC#13 IVR High Pit Walls As Mitigation IVR ᖁᑦᑎᒃᑐᑦ ᐃᓗᑦᑐᖅᑎᖅᓯᒪᔪᒃᑯᑦ ᓴᓂᕋᕆᔭᐅᔪᑦ ᐋᖅᑭᒃᓱᖅᑕᐅᓯᒪᓗᑎᒃ</vt:lpstr>
      <vt:lpstr>KivIA-WL-TC#14 Fate of Equipment ᖃᓄᐃᑕᐅᓂᐊᕐᓂᖏᑦ ᐱᖁᑎᑦ </vt:lpstr>
      <vt:lpstr>KivIA-WL-TC#15 Inuit Input into Closure Objectives ᐃᓄᐃᑦ ᐅᖃᐅᓯᒃᓴᖏᑦ ᒪᑐᓇᔭᖅᐸᑦ</vt:lpstr>
      <vt:lpstr>KivIA-WL-TC#16 High TSS Concentrations during Construction ᖁᑦᑎᒃᑐᒃᑯᑦ TSS-ᖃᕐᓂᖓ ᓴᓇᔭᐅᕙᓪᓕᐊᑎᓪᓗᒍ</vt:lpstr>
      <vt:lpstr>KivIA-WL-TC#17 Overburden for Closure ᐅᔭᖅᑲᑦ ᐃᑉᔪᐃᓪᓗ ᒪᑐᓂᐊᖅᑎᓪᓗᒍ ᐅᔭᕋᖕᓂᐊᕐᕕᒃ</vt:lpstr>
      <vt:lpstr>KivIA-WL-TC#19 Testing of used oil/waste fuel ᖃᐅᔨᓴᐃᓂᖅ ᐊᑐᖅᑕᐅᓯᒪᔪᒥᒃ ᐅᖅᓱᐊᓗᖕᒥ/ᐅᖅᓱᕐᒥᒡᓗ ᐊᑐᖅᓯᒪᔪᒥᒃ</vt:lpstr>
      <vt:lpstr>KivIA-WL-TC#20 Conceptual fish habitat offsetting plan ᐃᓱᒪᒋᔭᐅᔪᑦ ᐃᖃᓗᐃᑦ ᐃᓂᒋᕙᒃᑕᖏᓐᓂᒃ ᐸᕐᓇᐅᑎᖃᖅᑎᓪᓗᒋᑦ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Gilson</dc:creator>
  <cp:lastModifiedBy>Richard Dwyer.</cp:lastModifiedBy>
  <cp:revision>291</cp:revision>
  <cp:lastPrinted>2017-04-21T21:24:31Z</cp:lastPrinted>
  <dcterms:created xsi:type="dcterms:W3CDTF">2014-01-06T13:31:09Z</dcterms:created>
  <dcterms:modified xsi:type="dcterms:W3CDTF">2019-10-22T16:57:47Z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0x010100AEFDEBFD3B22684E9B359AB0B33045AA</vt:lpwstr>
  </property>
</Properties>
</file>