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6" autoAdjust="0"/>
  </p:normalViewPr>
  <p:slideViewPr>
    <p:cSldViewPr>
      <p:cViewPr varScale="1">
        <p:scale>
          <a:sx n="93" d="100"/>
          <a:sy n="93" d="100"/>
        </p:scale>
        <p:origin x="21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8E97E-1AB2-4318-8873-BA8F7920A89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0A6F-D60E-459F-BFE2-7FB7FE700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799" indent="-285691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767" indent="-228554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873" indent="-228554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980" indent="-228554" defTabSz="92373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086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192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299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406" indent="-228554" defTabSz="92373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237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4F3551-6772-4ED3-AD12-7448C81BF950}" type="slidenum">
              <a:rPr kumimoji="0" lang="en-CA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7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8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7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7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2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82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4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0A6F-D60E-459F-BFE2-7FB7FE700B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7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4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03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CC13169C-8036-465D-8D70-7686CE982DB3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10/29/2019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6F711A52-F43C-4C30-A158-C802C0F8EA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1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Click to edit master text styles</a:t>
            </a:r>
          </a:p>
          <a:p>
            <a:pPr lvl="1"/>
            <a:r>
              <a:rPr lang="en-CA" altLang="en-GB" dirty="0" smtClean="0"/>
              <a:t>Second level</a:t>
            </a:r>
          </a:p>
          <a:p>
            <a:pPr lvl="2"/>
            <a:r>
              <a:rPr lang="en-CA" altLang="en-GB" dirty="0" smtClean="0"/>
              <a:t>Third level</a:t>
            </a:r>
          </a:p>
          <a:p>
            <a:pPr lvl="3"/>
            <a:r>
              <a:rPr lang="en-CA" altLang="en-GB" dirty="0" smtClean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0105" y="2442262"/>
            <a:ext cx="5181600" cy="215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Demande de modification de permis d’utilisation des eaux pour </a:t>
            </a:r>
            <a:r>
              <a:rPr lang="fr-FR" b="1" dirty="0" err="1">
                <a:solidFill>
                  <a:srgbClr val="EAEAEA"/>
                </a:solidFill>
                <a:latin typeface="Pigiarniq Light" panose="02000303020000020004" pitchFamily="2" charset="0"/>
              </a:rPr>
              <a:t>Agnico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 </a:t>
            </a:r>
            <a:r>
              <a:rPr lang="fr-FR" b="1" dirty="0" err="1">
                <a:solidFill>
                  <a:srgbClr val="EAEAEA"/>
                </a:solidFill>
                <a:latin typeface="Pigiarniq Light" panose="02000303020000020004" pitchFamily="2" charset="0"/>
              </a:rPr>
              <a:t>Eagle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 Ltd. (AEM), projet d’agrandissement de </a:t>
            </a:r>
            <a:r>
              <a:rPr lang="fr-FR" b="1" dirty="0" err="1">
                <a:solidFill>
                  <a:srgbClr val="EAEAEA"/>
                </a:solidFill>
                <a:latin typeface="Pigiarniq Light" panose="02000303020000020004" pitchFamily="2" charset="0"/>
              </a:rPr>
              <a:t>Whale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 </a:t>
            </a:r>
            <a:r>
              <a:rPr lang="fr-FR" b="1" dirty="0" err="1">
                <a:solidFill>
                  <a:srgbClr val="EAEAEA"/>
                </a:solidFill>
                <a:latin typeface="Pigiarniq Light" panose="02000303020000020004" pitchFamily="2" charset="0"/>
              </a:rPr>
              <a:t>Tail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, permis no 2AM-WTP1826, 2AM-MEA1526 et </a:t>
            </a:r>
            <a:r>
              <a:rPr lang="fr-FR" b="1" dirty="0" smtClean="0">
                <a:solidFill>
                  <a:srgbClr val="EAEAEA"/>
                </a:solidFill>
                <a:latin typeface="Pigiarniq Light" panose="02000303020000020004" pitchFamily="2" charset="0"/>
              </a:rPr>
              <a:t>2BB-MEA1828 Réunion 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technique </a:t>
            </a:r>
            <a:r>
              <a:rPr lang="fr-FR" b="1" dirty="0" smtClean="0">
                <a:solidFill>
                  <a:srgbClr val="EAEAEA"/>
                </a:solidFill>
                <a:latin typeface="Pigiarniq Light" panose="02000303020000020004" pitchFamily="2" charset="0"/>
              </a:rPr>
              <a:t>de 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rgbClr val="EAEAEA"/>
                </a:solidFill>
                <a:latin typeface="Pigiarniq Light" panose="02000303020000020004" pitchFamily="2" charset="0"/>
              </a:rPr>
              <a:t>l’Office 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des eaux du </a:t>
            </a:r>
            <a:r>
              <a:rPr lang="fr-FR" b="1" dirty="0" smtClean="0">
                <a:solidFill>
                  <a:srgbClr val="EAEAEA"/>
                </a:solidFill>
                <a:latin typeface="Pigiarniq Light" panose="02000303020000020004" pitchFamily="2" charset="0"/>
              </a:rPr>
              <a:t>Nunavut 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 smtClean="0">
                <a:solidFill>
                  <a:srgbClr val="EAEAEA"/>
                </a:solidFill>
                <a:latin typeface="Pigiarniq Light" panose="02000303020000020004" pitchFamily="2" charset="0"/>
              </a:rPr>
              <a:t>Les </a:t>
            </a:r>
            <a:r>
              <a:rPr lang="fr-FR" b="1" dirty="0">
                <a:solidFill>
                  <a:srgbClr val="EAEAEA"/>
                </a:solidFill>
                <a:latin typeface="Pigiarniq Light" panose="02000303020000020004" pitchFamily="2" charset="0"/>
              </a:rPr>
              <a:t>29 et 30 octobre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0105" y="454217"/>
            <a:ext cx="6400800" cy="19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Licence Amendment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for </a:t>
            </a:r>
            <a:endParaRPr kumimoji="0" lang="en-CA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Agnico</a:t>
            </a: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Eagle Ltd. (AEM), Whale Tail Expansion Project, Water </a:t>
            </a:r>
            <a:r>
              <a:rPr kumimoji="0" lang="en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Licence</a:t>
            </a:r>
            <a:r>
              <a:rPr kumimoji="0" lang="iu-Cans-CA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No. </a:t>
            </a: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2AM-WTP1826,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2AM-MEA1526, and 2BB-MEA1828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Nunavut Water Board Technical Meeting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29-30, 2019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</a:t>
            </a:r>
            <a:r>
              <a:rPr lang="en-US" dirty="0"/>
              <a:t>. P</a:t>
            </a:r>
            <a:r>
              <a:rPr lang="en-US" dirty="0" smtClean="0"/>
              <a:t>rior </a:t>
            </a:r>
            <a:r>
              <a:rPr lang="en-US" dirty="0"/>
              <a:t>management plan </a:t>
            </a:r>
            <a:r>
              <a:rPr lang="en-US" dirty="0" smtClean="0"/>
              <a:t>revisions</a:t>
            </a:r>
            <a:r>
              <a:rPr lang="en-US" dirty="0"/>
              <a:t/>
            </a:r>
            <a:br>
              <a:rPr lang="en-US" dirty="0"/>
            </a:br>
            <a:r>
              <a:rPr lang="fr-CA" i="1" dirty="0"/>
              <a:t>Révision du plan de gestion précédent</a:t>
            </a:r>
            <a:endParaRPr lang="en-US" i="1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is unclear whether </a:t>
            </a:r>
            <a:r>
              <a:rPr lang="en-US" sz="1800" dirty="0" smtClean="0"/>
              <a:t>CIRNAC’s </a:t>
            </a:r>
            <a:r>
              <a:rPr lang="en-US" sz="1800" dirty="0"/>
              <a:t>input </a:t>
            </a:r>
            <a:r>
              <a:rPr lang="en-US" sz="1800" dirty="0" smtClean="0"/>
              <a:t>from the approved project are included in the expansion management plans.</a:t>
            </a:r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</a:p>
          <a:p>
            <a:r>
              <a:rPr lang="en-US" sz="1800" dirty="0" smtClean="0"/>
              <a:t>A table be provided summarizing </a:t>
            </a:r>
            <a:r>
              <a:rPr lang="en-US" sz="1800" dirty="0"/>
              <a:t>if and how </a:t>
            </a:r>
            <a:r>
              <a:rPr lang="en-US" sz="1800" dirty="0" smtClean="0"/>
              <a:t>CIRNAC’s inputs on prior management plan have </a:t>
            </a:r>
            <a:r>
              <a:rPr lang="en-US" sz="1800" dirty="0"/>
              <a:t>been incorporated into the revised submissions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  <a:endParaRPr lang="en-US" sz="1800" u="sng" dirty="0"/>
          </a:p>
          <a:p>
            <a:r>
              <a:rPr lang="en-US" sz="1800" dirty="0"/>
              <a:t>AEM provided the table, and CIRNAC is conducting a review of the table.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10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0" y="1525588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fr-CA" sz="1800" u="sng" dirty="0"/>
              <a:t>Préoccupation</a:t>
            </a:r>
          </a:p>
          <a:p>
            <a:pPr marL="0" indent="0">
              <a:buNone/>
            </a:pPr>
            <a:r>
              <a:rPr lang="fr-CA" sz="1800" dirty="0"/>
              <a:t>On ne sait pas si les observations de RCAANC sur le projet approuvé ont été prises en compte dans les plans de gestion concernant l’agrandissement.</a:t>
            </a:r>
          </a:p>
          <a:p>
            <a:pPr marL="0" indent="0">
              <a:buNone/>
            </a:pPr>
            <a:r>
              <a:rPr lang="fr-CA" sz="1800" u="sng" dirty="0"/>
              <a:t>Recommandation</a:t>
            </a:r>
          </a:p>
          <a:p>
            <a:r>
              <a:rPr lang="fr-CA" sz="1800" dirty="0"/>
              <a:t>Fournir un tableau résumant dans quelle mesure les observations de RCAANC sur le plan de gestion précédent ont été incorporées aux présentations révisées.</a:t>
            </a:r>
          </a:p>
          <a:p>
            <a:pPr marL="0" indent="0">
              <a:buNone/>
            </a:pPr>
            <a:r>
              <a:rPr lang="fr-CA" sz="1800" u="sng" dirty="0"/>
              <a:t>État de la situation</a:t>
            </a:r>
          </a:p>
          <a:p>
            <a:r>
              <a:rPr lang="fr-CA" sz="1800" dirty="0"/>
              <a:t>AEM a fourni un tableau, et  RCAANC procède actuellement à son examen. </a:t>
            </a:r>
          </a:p>
        </p:txBody>
      </p:sp>
    </p:spTree>
    <p:extLst>
      <p:ext uri="{BB962C8B-B14F-4D97-AF65-F5344CB8AC3E}">
        <p14:creationId xmlns:p14="http://schemas.microsoft.com/office/powerpoint/2010/main" val="585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</a:t>
            </a:r>
            <a:br>
              <a:rPr lang="en-US" dirty="0"/>
            </a:br>
            <a:endParaRPr lang="en-US" dirty="0">
              <a:latin typeface="Pigiarniq Light" panose="02000303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733800" cy="4144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000" dirty="0" smtClean="0"/>
              <a:t>CIRNAC </a:t>
            </a:r>
            <a:r>
              <a:rPr lang="en-US" altLang="en-US" sz="2000" dirty="0"/>
              <a:t>will continue to work through the water licence application review process with the aim of protecting Nunavut’s inland water resources while promoting sustainable development.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114800" cy="42211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altLang="en-US" sz="2000" dirty="0"/>
              <a:t>Dans le cadre du processus d’examen des demandes de permis d’utilisation des eaux, RCAANC continuera de chercher à protéger les eaux intérieures du Nunavut tout en favorisant le développement durable</a:t>
            </a:r>
            <a:r>
              <a:rPr lang="fr-CA" altLang="en-US" sz="2000" dirty="0" smtClean="0"/>
              <a:t>.</a:t>
            </a:r>
            <a:endParaRPr lang="fr-CA" altLang="en-US" sz="20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marR="0" lvl="0" indent="-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endParaRPr kumimoji="0" lang="en-CA" sz="3600" b="1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81000"/>
            <a:ext cx="74676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L</a:t>
            </a:r>
            <a:r>
              <a:rPr kumimoji="0" lang="en-US" sz="4400" b="1" i="0" u="none" strike="noStrike" kern="1200" cap="none" spc="0" normalizeH="0" baseline="30000" noProof="0" dirty="0" err="1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c</a:t>
            </a:r>
            <a:r>
              <a:rPr kumimoji="0" lang="iu-Cans-C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Matna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Pigiarniq Light" panose="0200030302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ᖁᔭᓐᓇᒦᒃ</a:t>
            </a:r>
            <a:r>
              <a:rPr kumimoji="0" lang="en-CA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Qujannamiik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7B900">
                  <a:lumMod val="60000"/>
                  <a:lumOff val="4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Thank you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B900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Merci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E7B900">
                  <a:lumMod val="60000"/>
                  <a:lumOff val="4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" y="469900"/>
            <a:ext cx="3645406" cy="3048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31875"/>
            <a:ext cx="3898900" cy="5562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Roles </a:t>
            </a:r>
            <a:r>
              <a:rPr lang="en-US" altLang="en-US" sz="2400" dirty="0"/>
              <a:t>and Responsibilities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Contributions </a:t>
            </a:r>
            <a:r>
              <a:rPr lang="en-US" altLang="en-US" sz="2400" dirty="0"/>
              <a:t>to the Water </a:t>
            </a:r>
            <a:r>
              <a:rPr lang="en-US" altLang="en-US" sz="2400" dirty="0" err="1" smtClean="0"/>
              <a:t>Licence</a:t>
            </a:r>
            <a:r>
              <a:rPr lang="en-US" altLang="en-US" sz="2400" dirty="0" smtClean="0"/>
              <a:t> Review</a:t>
            </a:r>
            <a:endParaRPr lang="en-US" altLang="en-US" sz="240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Topics discussed:</a:t>
            </a:r>
            <a:endParaRPr lang="en-US" altLang="en-US" sz="2400" dirty="0"/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/>
              <a:t>Interflow seepage from W</a:t>
            </a:r>
            <a:r>
              <a:rPr lang="en-US" sz="2000" dirty="0" smtClean="0"/>
              <a:t>aste Rock Storage Facility </a:t>
            </a:r>
            <a:r>
              <a:rPr lang="en-US" sz="2000" dirty="0"/>
              <a:t>(WRSF) into Mammoth </a:t>
            </a:r>
            <a:r>
              <a:rPr lang="en-US" sz="2000" dirty="0" smtClean="0"/>
              <a:t>Lake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 smtClean="0"/>
              <a:t>Revised thermal cover modeling and potential water quality impacts 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 smtClean="0"/>
              <a:t>WSRF design uncertainty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/>
              <a:t>Waste </a:t>
            </a:r>
            <a:r>
              <a:rPr lang="en-US" sz="2000" dirty="0" smtClean="0"/>
              <a:t>rock disposal alternatives </a:t>
            </a:r>
          </a:p>
          <a:p>
            <a:pPr marL="706438" lvl="1" indent="-514350">
              <a:lnSpc>
                <a:spcPct val="120000"/>
              </a:lnSpc>
              <a:spcAft>
                <a:spcPts val="300"/>
              </a:spcAft>
              <a:buFont typeface="+mj-lt"/>
              <a:buAutoNum type="romanUcPeriod"/>
            </a:pPr>
            <a:r>
              <a:rPr lang="en-US" sz="2000" dirty="0" smtClean="0"/>
              <a:t>Prior management plan revisions</a:t>
            </a:r>
            <a:endParaRPr lang="en-US" sz="1800" dirty="0" smtClean="0"/>
          </a:p>
          <a:p>
            <a:pPr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Conclusion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07406" y="990600"/>
            <a:ext cx="4200017" cy="584517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altLang="en-US" sz="1800" dirty="0"/>
              <a:t>Rôles et responsabilités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altLang="en-US" sz="1800" dirty="0"/>
              <a:t>Contributions à l’examen de la demande de permis d’utilisation des eaux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altLang="en-US" sz="1800" dirty="0"/>
              <a:t>Sujets abordés :</a:t>
            </a:r>
          </a:p>
          <a:p>
            <a:pPr marL="706438" lvl="1" indent="-514350">
              <a:spcAft>
                <a:spcPts val="300"/>
              </a:spcAft>
              <a:buFont typeface="+mj-lt"/>
              <a:buAutoNum type="romanUcPeriod"/>
            </a:pPr>
            <a:r>
              <a:rPr lang="fr-CA" sz="1700" dirty="0"/>
              <a:t>Écoulement d’eaux d’infiltration de l’installation d’entreposage des stériles dans le lac </a:t>
            </a:r>
            <a:r>
              <a:rPr lang="fr-CA" sz="1700" dirty="0" err="1"/>
              <a:t>Mammoth</a:t>
            </a:r>
            <a:endParaRPr lang="fr-CA" sz="1700" dirty="0"/>
          </a:p>
          <a:p>
            <a:pPr marL="706438" lvl="1" indent="-514350">
              <a:spcAft>
                <a:spcPts val="300"/>
              </a:spcAft>
              <a:buFont typeface="+mj-lt"/>
              <a:buAutoNum type="romanUcPeriod"/>
            </a:pPr>
            <a:r>
              <a:rPr lang="fr-CA" sz="1700" dirty="0"/>
              <a:t>Modélisation révisée de la protection thermique et impacts potentiels sur la qualité de l’eau </a:t>
            </a:r>
          </a:p>
          <a:p>
            <a:pPr marL="706438" lvl="1" indent="-514350">
              <a:spcAft>
                <a:spcPts val="300"/>
              </a:spcAft>
              <a:buFont typeface="+mj-lt"/>
              <a:buAutoNum type="romanUcPeriod"/>
            </a:pPr>
            <a:r>
              <a:rPr lang="fr-CA" sz="1700" dirty="0"/>
              <a:t>Incertitude relative à la conception de l’installation d’entreposage des stériles</a:t>
            </a:r>
          </a:p>
          <a:p>
            <a:pPr marL="706438" lvl="1" indent="-514350">
              <a:spcAft>
                <a:spcPts val="300"/>
              </a:spcAft>
              <a:buFont typeface="+mj-lt"/>
              <a:buAutoNum type="romanUcPeriod"/>
            </a:pPr>
            <a:r>
              <a:rPr lang="fr-CA" sz="1700" dirty="0"/>
              <a:t>Solutions de rechange pour l’élimination des stériles </a:t>
            </a:r>
          </a:p>
          <a:p>
            <a:pPr marL="706438" lvl="1" indent="-514350">
              <a:spcAft>
                <a:spcPts val="300"/>
              </a:spcAft>
              <a:buFont typeface="+mj-lt"/>
              <a:buAutoNum type="romanUcPeriod"/>
            </a:pPr>
            <a:r>
              <a:rPr lang="fr-CA" sz="1700" dirty="0"/>
              <a:t>Révision du plan de gestion précédent</a:t>
            </a:r>
          </a:p>
          <a:p>
            <a:pPr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altLang="en-US" sz="1800" dirty="0" smtClean="0"/>
              <a:t>Conclusion</a:t>
            </a:r>
            <a:endParaRPr lang="fr-CA" alt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407406" y="3810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lnSpc>
                <a:spcPct val="90000"/>
              </a:lnSpc>
              <a:spcAft>
                <a:spcPct val="37000"/>
              </a:spcAft>
              <a:defRPr/>
            </a:pPr>
            <a:r>
              <a:rPr lang="fr-CA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Aperçu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690" y="554274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3166" y="998706"/>
            <a:ext cx="3822700" cy="4940301"/>
          </a:xfrm>
        </p:spPr>
        <p:txBody>
          <a:bodyPr>
            <a:noAutofit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are in alignment with the following:</a:t>
            </a:r>
          </a:p>
          <a:p>
            <a:pPr marL="512763" lvl="0" indent="-277813" eaLnBrk="1" hangingPunct="1">
              <a:defRPr/>
            </a:pPr>
            <a:r>
              <a:rPr lang="en-CA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Act</a:t>
            </a:r>
            <a:endParaRPr lang="en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7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98706"/>
            <a:ext cx="3974592" cy="5235575"/>
          </a:xfrm>
        </p:spPr>
        <p:txBody>
          <a:bodyPr>
            <a:noAutofit/>
          </a:bodyPr>
          <a:lstStyle/>
          <a:p>
            <a:pPr marL="0" lvl="0" indent="0" eaLnBrk="1" hangingPunct="1">
              <a:buNone/>
              <a:defRPr/>
            </a:pPr>
            <a:r>
              <a:rPr lang="fr-CA" sz="1600" dirty="0">
                <a:cs typeface="Arial" panose="020B0604020202020204" pitchFamily="34" charset="0"/>
              </a:rPr>
              <a:t>Les responsabilités, le mandat et les obligations de Relations Couronne-Autochtones et Affaires du Nord du Canada (RCAANC) sont conformes à ce qui suit :</a:t>
            </a:r>
          </a:p>
          <a:p>
            <a:pPr marL="512763" lvl="0" indent="-277813" eaLnBrk="1" hangingPunct="1">
              <a:defRPr/>
            </a:pPr>
            <a:r>
              <a:rPr lang="fr-CA" sz="1600" i="1" dirty="0">
                <a:cs typeface="Arial" panose="020B0604020202020204" pitchFamily="34" charset="0"/>
              </a:rPr>
              <a:t>Loi sur le ministère des Relations Couronne-Autochtones et des Affaires du Nord</a:t>
            </a:r>
            <a:endParaRPr lang="fr-CA" sz="1600" dirty="0"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fr-CA" sz="1600" dirty="0">
                <a:cs typeface="Arial" panose="020B0604020202020204" pitchFamily="34" charset="0"/>
              </a:rPr>
              <a:t>Accord sur les revendications territoriales du Nunavut</a:t>
            </a:r>
          </a:p>
          <a:p>
            <a:pPr marL="512763" lvl="0" indent="-277813" eaLnBrk="1" hangingPunct="1">
              <a:defRPr/>
            </a:pPr>
            <a:r>
              <a:rPr lang="fr-CA" sz="1600" i="1" dirty="0">
                <a:cs typeface="Arial" panose="020B0604020202020204" pitchFamily="34" charset="0"/>
              </a:rPr>
              <a:t>Loi concernant l’Accord sur les revendications territoriales du Nunavut</a:t>
            </a:r>
          </a:p>
          <a:p>
            <a:pPr marL="512763" lvl="0" indent="-277813" eaLnBrk="1" hangingPunct="1">
              <a:defRPr/>
            </a:pPr>
            <a:r>
              <a:rPr lang="fr-CA" sz="1600" i="1" dirty="0">
                <a:cs typeface="Arial" panose="020B0604020202020204" pitchFamily="34" charset="0"/>
              </a:rPr>
              <a:t>Loi sur les eaux du Nunavut et le Tribunal des droits de surface du Nunavut,</a:t>
            </a:r>
            <a:r>
              <a:rPr lang="fr-CA" sz="1600" dirty="0">
                <a:cs typeface="Arial" panose="020B0604020202020204" pitchFamily="34" charset="0"/>
              </a:rPr>
              <a:t> et règlement connexe</a:t>
            </a:r>
          </a:p>
          <a:p>
            <a:pPr marL="512763" lvl="0" indent="-277813" eaLnBrk="1" hangingPunct="1">
              <a:defRPr/>
            </a:pPr>
            <a:r>
              <a:rPr lang="fr-CA" sz="1600" i="1" dirty="0">
                <a:cs typeface="Arial" panose="020B0604020202020204" pitchFamily="34" charset="0"/>
              </a:rPr>
              <a:t>Loi sur l’aménagement du territoire et l’évaluation des projets au Nunavut</a:t>
            </a:r>
          </a:p>
          <a:p>
            <a:pPr marL="512763" lvl="0" indent="-277813" eaLnBrk="1" hangingPunct="1">
              <a:defRPr/>
            </a:pPr>
            <a:r>
              <a:rPr lang="fr-CA" sz="1600" i="1" dirty="0">
                <a:cs typeface="Arial" panose="020B0604020202020204" pitchFamily="34" charset="0"/>
              </a:rPr>
              <a:t>Loi sur les terres territoriales,</a:t>
            </a:r>
            <a:r>
              <a:rPr lang="fr-CA" sz="1600" dirty="0">
                <a:cs typeface="Arial" panose="020B0604020202020204" pitchFamily="34" charset="0"/>
              </a:rPr>
              <a:t> et règlement connexe</a:t>
            </a:r>
          </a:p>
          <a:p>
            <a:pPr marL="512763" lvl="0" indent="-277813" eaLnBrk="1" hangingPunct="1">
              <a:defRPr/>
            </a:pPr>
            <a:r>
              <a:rPr lang="fr-CA" sz="1600" i="1" dirty="0">
                <a:cs typeface="Arial" panose="020B0604020202020204" pitchFamily="34" charset="0"/>
              </a:rPr>
              <a:t>Loi sur la prévention de la pollution des eaux arctiques</a:t>
            </a:r>
          </a:p>
          <a:p>
            <a:pPr eaLnBrk="1" hangingPunct="1">
              <a:defRPr/>
            </a:pPr>
            <a:endParaRPr lang="fr-CA" sz="2000" dirty="0"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fr-CA" sz="2000" dirty="0"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08" y="989181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989181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8266" y="480509"/>
            <a:ext cx="48057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r>
              <a:rPr lang="fr-CA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Rôles et responsabilités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26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</a:t>
            </a:r>
            <a:r>
              <a:rPr lang="en-CA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review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submissions to the Nunavut Water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 smtClean="0"/>
              <a:t>Information Requests: July 18,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 smtClean="0"/>
              <a:t>Response to Information Requests: August 9, </a:t>
            </a:r>
            <a:r>
              <a:rPr lang="en-US" altLang="en-US" sz="1700" dirty="0"/>
              <a:t>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/>
              <a:t>Technical Review </a:t>
            </a:r>
            <a:r>
              <a:rPr lang="en-US" altLang="en-US" sz="1700" dirty="0" smtClean="0"/>
              <a:t>Comments: September 16,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1700" dirty="0" smtClean="0"/>
              <a:t>Meeting between AEM and CIRNAC: September 24-25, 2019</a:t>
            </a:r>
            <a:endParaRPr lang="en-US" altLang="en-US" sz="17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146" y="76822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457200"/>
            <a:ext cx="4276216" cy="122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Contributions à l’examen de la demande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igiarniq Light" panose="02000303020000020004" pitchFamily="2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1F7A1A8-1E23-9446-8100-C03AD61AC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845" y="1524000"/>
            <a:ext cx="4276216" cy="4940300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fr-CA" altLang="en-US" sz="2000" dirty="0">
                <a:cs typeface="Arial" panose="020B0604020202020204" pitchFamily="34" charset="0"/>
              </a:rPr>
              <a:t>RCAANC a présenté les observations suivantes à l’Office des eaux du Nunavut :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fr-CA" altLang="en-US" sz="1700" dirty="0"/>
              <a:t>Demandes de renseignements </a:t>
            </a:r>
            <a:r>
              <a:rPr lang="fr-CA" altLang="en-US" sz="1700" dirty="0" smtClean="0"/>
              <a:t>:           18 </a:t>
            </a:r>
            <a:r>
              <a:rPr lang="fr-CA" altLang="en-US" sz="1700" dirty="0"/>
              <a:t>juillet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fr-CA" altLang="en-US" sz="1700" dirty="0"/>
              <a:t>Réponse aux demandes de renseignements : 9 août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fr-CA" altLang="en-US" sz="1700" dirty="0"/>
              <a:t>Commentaires à la suite de l’examen technique : 16 septembre 2019</a:t>
            </a:r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fr-CA" altLang="en-US" sz="1700" dirty="0"/>
              <a:t>Rencontre entre AEM et RCAANC :   </a:t>
            </a:r>
            <a:r>
              <a:rPr lang="fr-CA" altLang="en-US" sz="1700" dirty="0" smtClean="0"/>
              <a:t>  24 </a:t>
            </a:r>
            <a:r>
              <a:rPr lang="fr-CA" altLang="en-US" sz="1700" dirty="0"/>
              <a:t>et 25 septembre 2019</a:t>
            </a:r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1700" dirty="0">
              <a:latin typeface="Pigiarniq Light" panose="020003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848600" cy="5334000"/>
          </a:xfrm>
        </p:spPr>
        <p:txBody>
          <a:bodyPr anchor="ctr"/>
          <a:lstStyle/>
          <a:p>
            <a:pPr algn="ctr"/>
            <a:r>
              <a:rPr lang="en-US" dirty="0"/>
              <a:t>Technical Review </a:t>
            </a:r>
            <a:r>
              <a:rPr lang="en-US" dirty="0" smtClean="0"/>
              <a:t>Topics</a:t>
            </a:r>
            <a:r>
              <a:rPr lang="en-US" dirty="0"/>
              <a:t/>
            </a:r>
            <a:br>
              <a:rPr lang="en-US" dirty="0"/>
            </a:br>
            <a:r>
              <a:rPr lang="fr-CA" i="1" dirty="0"/>
              <a:t>Sujets de l’examen technique</a:t>
            </a:r>
            <a:endParaRPr lang="en-US" i="1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/>
              <a:defRPr/>
            </a:pPr>
            <a:fld id="{E00B6E52-F07A-44C8-B7AE-D6EEC3D5042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I. Interflow seepage from WRSF into Mammoth Lake</a:t>
            </a:r>
            <a:r>
              <a:rPr lang="en-US" dirty="0"/>
              <a:t/>
            </a:r>
            <a:br>
              <a:rPr lang="en-US" dirty="0"/>
            </a:br>
            <a:r>
              <a:rPr lang="fr-CA" i="1" dirty="0"/>
              <a:t>Écoulement d’eaux d’infiltration de l’installation d’entreposage des stériles dans le lac </a:t>
            </a:r>
            <a:r>
              <a:rPr lang="fr-CA" i="1" dirty="0" err="1"/>
              <a:t>Mammoth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2876"/>
            <a:ext cx="3733800" cy="49418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u="sng" dirty="0" smtClean="0"/>
              <a:t>Concern</a:t>
            </a:r>
          </a:p>
          <a:p>
            <a:pPr marL="0" indent="0">
              <a:buNone/>
            </a:pPr>
            <a:r>
              <a:rPr lang="en-US" sz="1700" dirty="0" smtClean="0"/>
              <a:t>AEM </a:t>
            </a:r>
            <a:r>
              <a:rPr lang="en-US" sz="1700" dirty="0"/>
              <a:t>predicts </a:t>
            </a:r>
            <a:r>
              <a:rPr lang="en-US" sz="1700" dirty="0" smtClean="0"/>
              <a:t>an increase </a:t>
            </a:r>
            <a:r>
              <a:rPr lang="en-US" sz="1700" dirty="0"/>
              <a:t>of arsenic concentrations in Mammoth </a:t>
            </a:r>
            <a:r>
              <a:rPr lang="en-US" sz="1700" dirty="0" smtClean="0"/>
              <a:t>Lake 80 </a:t>
            </a:r>
            <a:r>
              <a:rPr lang="en-US" sz="1700" dirty="0"/>
              <a:t>years following </a:t>
            </a:r>
            <a:r>
              <a:rPr lang="en-US" sz="1700" dirty="0" smtClean="0"/>
              <a:t>the development of the WRSFs.</a:t>
            </a:r>
          </a:p>
          <a:p>
            <a:pPr marL="0" indent="0">
              <a:buNone/>
            </a:pPr>
            <a:r>
              <a:rPr lang="en-US" sz="1700" u="sng" dirty="0" smtClean="0"/>
              <a:t>Recommendation</a:t>
            </a:r>
          </a:p>
          <a:p>
            <a:r>
              <a:rPr lang="en-US" sz="1700" dirty="0" smtClean="0"/>
              <a:t>Reduce uncertainty.</a:t>
            </a:r>
          </a:p>
          <a:p>
            <a:r>
              <a:rPr lang="en-US" sz="1700" dirty="0" smtClean="0"/>
              <a:t>Provide adaptive management options.</a:t>
            </a:r>
          </a:p>
          <a:p>
            <a:r>
              <a:rPr lang="en-US" sz="1700" dirty="0" smtClean="0"/>
              <a:t>Closure/post-closure monitoring requirements.</a:t>
            </a:r>
          </a:p>
          <a:p>
            <a:pPr marL="0" indent="0">
              <a:buNone/>
            </a:pPr>
            <a:r>
              <a:rPr lang="en-US" sz="1700" u="sng" dirty="0" smtClean="0"/>
              <a:t>Status</a:t>
            </a:r>
            <a:endParaRPr lang="en-US" sz="1700" u="sng" dirty="0"/>
          </a:p>
          <a:p>
            <a:r>
              <a:rPr lang="en-US" sz="1700" dirty="0" smtClean="0"/>
              <a:t>AEM to validate and update their model prediction through monitoring data.</a:t>
            </a:r>
          </a:p>
          <a:p>
            <a:r>
              <a:rPr lang="en-US" sz="1700" dirty="0" smtClean="0"/>
              <a:t>AEM to implement adaptive management based on thresholds.</a:t>
            </a:r>
          </a:p>
          <a:p>
            <a:r>
              <a:rPr lang="en-US" sz="1700" dirty="0" smtClean="0"/>
              <a:t>AEM to conduct long-term post-closure monitoring if model indicates exceedance of water quality criteria. </a:t>
            </a:r>
            <a:endParaRPr lang="en-US" sz="1700" dirty="0"/>
          </a:p>
          <a:p>
            <a:endParaRPr lang="en-US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97216" y="6301273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6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562475" y="1412876"/>
            <a:ext cx="373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fr-CA" sz="1800" u="sng" dirty="0"/>
              <a:t>Préoccupation</a:t>
            </a:r>
          </a:p>
          <a:p>
            <a:pPr marL="0" indent="0">
              <a:buNone/>
            </a:pPr>
            <a:r>
              <a:rPr lang="fr-CA" sz="1800" dirty="0"/>
              <a:t>AEM prévoit une augmentation des concentrations d’arsenic dans le lac </a:t>
            </a:r>
            <a:r>
              <a:rPr lang="fr-CA" sz="1800" dirty="0" err="1"/>
              <a:t>Mammoth</a:t>
            </a:r>
            <a:r>
              <a:rPr lang="fr-CA" sz="1800" dirty="0"/>
              <a:t> 80 ans après la mise en place de l’installation.</a:t>
            </a:r>
          </a:p>
          <a:p>
            <a:pPr marL="0" indent="0">
              <a:buNone/>
            </a:pPr>
            <a:r>
              <a:rPr lang="fr-CA" sz="1800" u="sng" dirty="0"/>
              <a:t>Recommandation</a:t>
            </a:r>
          </a:p>
          <a:p>
            <a:r>
              <a:rPr lang="fr-CA" sz="1800" dirty="0"/>
              <a:t>Réduire l’incertitude</a:t>
            </a:r>
          </a:p>
          <a:p>
            <a:r>
              <a:rPr lang="fr-CA" sz="1800" dirty="0"/>
              <a:t>Formuler des options de gestion adaptée</a:t>
            </a:r>
          </a:p>
          <a:p>
            <a:r>
              <a:rPr lang="fr-CA" sz="1800" dirty="0"/>
              <a:t>Établir des exigences en matière de surveillance au moment de la fermeture et par la suite</a:t>
            </a:r>
          </a:p>
          <a:p>
            <a:pPr marL="0" indent="0">
              <a:buNone/>
            </a:pPr>
            <a:r>
              <a:rPr lang="fr-CA" sz="1800" u="sng" dirty="0"/>
              <a:t>État de la situation</a:t>
            </a:r>
          </a:p>
          <a:p>
            <a:r>
              <a:rPr lang="fr-CA" sz="1800" dirty="0"/>
              <a:t>AEM doit valider et mettre à jour ses prédictions de modèle à l’aide des données de surveillance.</a:t>
            </a:r>
          </a:p>
          <a:p>
            <a:r>
              <a:rPr lang="fr-CA" sz="1800" dirty="0"/>
              <a:t>AEM doit mettre en œuvre une gestion adaptée fondée sur des seuils.</a:t>
            </a:r>
          </a:p>
          <a:p>
            <a:r>
              <a:rPr lang="fr-CA" sz="1800" dirty="0"/>
              <a:t>AEM doit effectuer une surveillance à long terme après la fermeture si le modèle indique des données supérieures aux critères de qualité de l’eau.</a:t>
            </a:r>
          </a:p>
        </p:txBody>
      </p:sp>
    </p:spTree>
    <p:extLst>
      <p:ext uri="{BB962C8B-B14F-4D97-AF65-F5344CB8AC3E}">
        <p14:creationId xmlns:p14="http://schemas.microsoft.com/office/powerpoint/2010/main" val="166757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II. </a:t>
            </a:r>
            <a:r>
              <a:rPr lang="en-US" dirty="0" smtClean="0"/>
              <a:t>Climate change impacts to WSRF thermal </a:t>
            </a:r>
            <a:r>
              <a:rPr lang="en-US" dirty="0"/>
              <a:t>cover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CA" i="1" dirty="0"/>
              <a:t>Impacts des changements climatiques sur la protection thermique de l’installation d’entreposage des stériles</a:t>
            </a:r>
            <a:endParaRPr lang="en-US" i="1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WRSF thermal cover may not be thick enough due to climate change thereby impacting surface water.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  <a:endParaRPr lang="en-US" sz="1800" u="sng" dirty="0"/>
          </a:p>
          <a:p>
            <a:r>
              <a:rPr lang="en-US" sz="1800" dirty="0" smtClean="0"/>
              <a:t>Specify quantity of clean rock available at end of project to increase thermal cover thickness.</a:t>
            </a:r>
            <a:endParaRPr lang="en-US" sz="1800" dirty="0"/>
          </a:p>
          <a:p>
            <a:r>
              <a:rPr lang="en-US" sz="1800" dirty="0" smtClean="0"/>
              <a:t>Water quality modeling.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  <a:endParaRPr lang="en-US" sz="1800" u="sng" dirty="0"/>
          </a:p>
          <a:p>
            <a:r>
              <a:rPr lang="en-US" sz="1800" dirty="0" smtClean="0"/>
              <a:t>AEM committed to conduct thermal modeling of the active layer of WRSF Cover System under climate change scenario RCP 8.5. </a:t>
            </a:r>
            <a:endParaRPr lang="en-US" sz="18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7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00575" y="1535113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fr-CA" sz="1600" u="sng" dirty="0"/>
              <a:t>Préoccupation</a:t>
            </a:r>
          </a:p>
          <a:p>
            <a:pPr marL="0" indent="0">
              <a:buNone/>
            </a:pPr>
            <a:r>
              <a:rPr lang="fr-CA" sz="1600" dirty="0"/>
              <a:t>La protection thermique de l’installation d’entreposage des stériles n’est peut-être pas assez épaisse en raison des changements climatiques, ce qui a une incidence sur les eaux de surface.</a:t>
            </a:r>
          </a:p>
          <a:p>
            <a:pPr marL="0" indent="0">
              <a:buNone/>
            </a:pPr>
            <a:r>
              <a:rPr lang="fr-CA" sz="1600" u="sng" dirty="0"/>
              <a:t>Recommandation</a:t>
            </a:r>
          </a:p>
          <a:p>
            <a:r>
              <a:rPr lang="fr-CA" sz="1600" dirty="0"/>
              <a:t>Préciser la quantité de stériles propres accessibles à la fin du projet pour augmenter l’épaisseur de la protection thermique</a:t>
            </a:r>
          </a:p>
          <a:p>
            <a:r>
              <a:rPr lang="fr-CA" sz="1600" dirty="0"/>
              <a:t>Modélisation de la qualité de l’eau</a:t>
            </a:r>
          </a:p>
          <a:p>
            <a:pPr marL="0" indent="0">
              <a:buNone/>
            </a:pPr>
            <a:r>
              <a:rPr lang="fr-CA" sz="1600" u="sng" dirty="0"/>
              <a:t>État de la situation</a:t>
            </a:r>
          </a:p>
          <a:p>
            <a:r>
              <a:rPr lang="fr-CA" sz="1600" dirty="0"/>
              <a:t>AEM s’est engagée à effectuer une modélisation thermique de la couche active du système de protection de l’installation dans le cadre du scénario de changement climatique RCP 8.5.</a:t>
            </a:r>
          </a:p>
        </p:txBody>
      </p:sp>
    </p:spTree>
    <p:extLst>
      <p:ext uri="{BB962C8B-B14F-4D97-AF65-F5344CB8AC3E}">
        <p14:creationId xmlns:p14="http://schemas.microsoft.com/office/powerpoint/2010/main" val="27071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III</a:t>
            </a:r>
            <a:r>
              <a:rPr lang="en-US" dirty="0"/>
              <a:t>. </a:t>
            </a:r>
            <a:r>
              <a:rPr lang="en-US" dirty="0" smtClean="0"/>
              <a:t>Uncertainty surrounding WSRF design</a:t>
            </a:r>
            <a:r>
              <a:rPr lang="en-US" dirty="0"/>
              <a:t/>
            </a:r>
            <a:br>
              <a:rPr lang="en-US" dirty="0"/>
            </a:br>
            <a:r>
              <a:rPr lang="fr-CA" i="1" dirty="0"/>
              <a:t>Incertitude relative à la conception de l’installation d’entreposage des stériles</a:t>
            </a:r>
            <a:endParaRPr lang="en-US" i="1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Multiple </a:t>
            </a:r>
            <a:r>
              <a:rPr lang="en-US" sz="1800" dirty="0"/>
              <a:t>uncertainties </a:t>
            </a:r>
            <a:r>
              <a:rPr lang="en-US" sz="1800" dirty="0" smtClean="0"/>
              <a:t>with the </a:t>
            </a:r>
            <a:r>
              <a:rPr lang="en-US" sz="1800" dirty="0"/>
              <a:t>potential to affect the long-term performance of the </a:t>
            </a:r>
            <a:r>
              <a:rPr lang="en-US" sz="1800" dirty="0" smtClean="0"/>
              <a:t>WRSF.</a:t>
            </a:r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  <a:endParaRPr lang="en-US" sz="1800" u="sng" dirty="0"/>
          </a:p>
          <a:p>
            <a:r>
              <a:rPr lang="en-US" sz="1800" dirty="0" smtClean="0"/>
              <a:t>Explain </a:t>
            </a:r>
            <a:r>
              <a:rPr lang="en-US" sz="1800" dirty="0"/>
              <a:t>the work and/or research that </a:t>
            </a:r>
            <a:r>
              <a:rPr lang="en-US" sz="1800" dirty="0" smtClean="0"/>
              <a:t>will be done </a:t>
            </a:r>
            <a:r>
              <a:rPr lang="en-US" sz="1800" dirty="0"/>
              <a:t>to minimize the </a:t>
            </a:r>
            <a:r>
              <a:rPr lang="en-US" sz="1800" dirty="0" smtClean="0"/>
              <a:t>uncertainty.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AEM has committed to increased monitoring and adaptive management of the WSRF based on thresholds.</a:t>
            </a:r>
            <a:endParaRPr lang="en-US" sz="18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8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572000" y="1596232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fr-CA" sz="1800" u="sng" dirty="0"/>
              <a:t>Préoccupation</a:t>
            </a:r>
          </a:p>
          <a:p>
            <a:pPr marL="0" indent="0">
              <a:buNone/>
            </a:pPr>
            <a:r>
              <a:rPr lang="fr-CA" sz="1800" dirty="0"/>
              <a:t>Incertitudes multiples susceptibles d’avoir une incidence sur le rendement à long terme de l’installation</a:t>
            </a:r>
          </a:p>
          <a:p>
            <a:pPr marL="0" indent="0">
              <a:buNone/>
            </a:pPr>
            <a:r>
              <a:rPr lang="fr-CA" sz="1800" u="sng" dirty="0"/>
              <a:t>Recommandation</a:t>
            </a:r>
          </a:p>
          <a:p>
            <a:r>
              <a:rPr lang="fr-CA" sz="1800" dirty="0"/>
              <a:t>Expliquer le travail et/ou la recherche qui sera effectué pour réduire l’incertitude au minimum</a:t>
            </a:r>
          </a:p>
          <a:p>
            <a:pPr marL="0" indent="0">
              <a:buNone/>
            </a:pPr>
            <a:r>
              <a:rPr lang="fr-CA" sz="1800" u="sng" dirty="0"/>
              <a:t>État de la situation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dirty="0"/>
              <a:t>AEM s’est engagée à accroître la surveillance et la gestion adaptée de l’installation en fonction des seuils.</a:t>
            </a:r>
          </a:p>
        </p:txBody>
      </p:sp>
    </p:spTree>
    <p:extLst>
      <p:ext uri="{BB962C8B-B14F-4D97-AF65-F5344CB8AC3E}">
        <p14:creationId xmlns:p14="http://schemas.microsoft.com/office/powerpoint/2010/main" val="15268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IV</a:t>
            </a:r>
            <a:r>
              <a:rPr lang="en-US" dirty="0"/>
              <a:t>. </a:t>
            </a:r>
            <a:r>
              <a:rPr lang="en-US" dirty="0" smtClean="0"/>
              <a:t>Waste rock disposal alternatives</a:t>
            </a:r>
            <a:r>
              <a:rPr lang="en-US" dirty="0"/>
              <a:t/>
            </a:r>
            <a:br>
              <a:rPr lang="en-US" dirty="0"/>
            </a:br>
            <a:r>
              <a:rPr lang="fr-CA" i="1" dirty="0"/>
              <a:t>Solutions de rechange pour l’élimination des stériles</a:t>
            </a:r>
            <a:endParaRPr lang="en-US" i="1" dirty="0">
              <a:solidFill>
                <a:srgbClr val="FF0000"/>
              </a:solidFill>
              <a:latin typeface="Pigiarniq Light" panose="02000303020000020004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3733800" cy="459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Concern</a:t>
            </a:r>
            <a:endParaRPr lang="en-US" sz="1800" u="sng" dirty="0"/>
          </a:p>
          <a:p>
            <a:pPr marL="0" indent="0">
              <a:buNone/>
            </a:pPr>
            <a:r>
              <a:rPr lang="en-US" sz="1800" dirty="0" smtClean="0"/>
              <a:t>Information to assess waste </a:t>
            </a:r>
            <a:r>
              <a:rPr lang="en-US" sz="1800" dirty="0"/>
              <a:t>rock disposal into the IVR </a:t>
            </a:r>
            <a:r>
              <a:rPr lang="en-US" sz="1800" dirty="0" smtClean="0"/>
              <a:t>Pit is not provided in Whale Tail Expansion application.</a:t>
            </a:r>
          </a:p>
          <a:p>
            <a:pPr marL="0" indent="0">
              <a:buNone/>
            </a:pPr>
            <a:r>
              <a:rPr lang="en-US" sz="1800" u="sng" dirty="0" smtClean="0"/>
              <a:t>Recommendation</a:t>
            </a:r>
          </a:p>
          <a:p>
            <a:r>
              <a:rPr lang="en-US" sz="1800" dirty="0" smtClean="0"/>
              <a:t>Waste </a:t>
            </a:r>
            <a:r>
              <a:rPr lang="en-US" sz="1800" dirty="0"/>
              <a:t>rock disposal </a:t>
            </a:r>
            <a:r>
              <a:rPr lang="en-US" sz="1800" dirty="0" smtClean="0"/>
              <a:t>alternatives are provided with the application in order to assess a project in its entirety.</a:t>
            </a:r>
          </a:p>
          <a:p>
            <a:pPr marL="0" indent="0">
              <a:buNone/>
            </a:pPr>
            <a:r>
              <a:rPr lang="en-US" sz="1800" u="sng" dirty="0" smtClean="0"/>
              <a:t>Status</a:t>
            </a:r>
          </a:p>
          <a:p>
            <a:r>
              <a:rPr lang="en-US" sz="1800" dirty="0" smtClean="0"/>
              <a:t>AEM has confirmed that the WRD alternative is not part of this application for Whale Tail Expansion. </a:t>
            </a:r>
            <a:endParaRPr lang="en-US" sz="18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  <a:defRPr/>
            </a:pPr>
            <a:fld id="{E00B6E52-F07A-44C8-B7AE-D6EEC3D50429}" type="slidenum">
              <a:rPr kumimoji="0" lang="en-CA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37000"/>
                </a:spcAft>
                <a:buClrTx/>
                <a:buSzTx/>
                <a:buFontTx/>
                <a:buNone/>
                <a:tabLst>
                  <a:tab pos="5715000" algn="l"/>
                </a:tabLst>
                <a:defRPr/>
              </a:pPr>
              <a:t>9</a:t>
            </a:fld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495800" y="1525588"/>
            <a:ext cx="3733800" cy="4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0500" indent="-190500" algn="l" rtl="0" eaLnBrk="0" fontAlgn="base" hangingPunct="0">
              <a:spcBef>
                <a:spcPct val="0"/>
              </a:spcBef>
              <a:spcAft>
                <a:spcPct val="37000"/>
              </a:spcAft>
              <a:buChar char="•"/>
              <a:tabLst>
                <a:tab pos="5715000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20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8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fr-CA" sz="1800" u="sng" dirty="0"/>
              <a:t>Préoccupation</a:t>
            </a:r>
          </a:p>
          <a:p>
            <a:pPr marL="0" indent="0">
              <a:buNone/>
            </a:pPr>
            <a:r>
              <a:rPr lang="fr-CA" sz="1800" dirty="0"/>
              <a:t>L’information permettant d’évaluer l’élimination des stériles dans la fosse IVR n’est pas fournie dans la demande d’agrandissement de </a:t>
            </a:r>
            <a:r>
              <a:rPr lang="fr-CA" sz="1800" dirty="0" err="1"/>
              <a:t>Whale</a:t>
            </a:r>
            <a:r>
              <a:rPr lang="fr-CA" sz="1800" dirty="0"/>
              <a:t> </a:t>
            </a:r>
            <a:r>
              <a:rPr lang="fr-CA" sz="1800" dirty="0" err="1"/>
              <a:t>Tail</a:t>
            </a:r>
            <a:r>
              <a:rPr lang="fr-CA" sz="1800" dirty="0"/>
              <a:t>.</a:t>
            </a:r>
          </a:p>
          <a:p>
            <a:pPr marL="0" indent="0">
              <a:buNone/>
            </a:pPr>
            <a:r>
              <a:rPr lang="fr-CA" sz="1800" u="sng" dirty="0"/>
              <a:t>Recommandation</a:t>
            </a:r>
          </a:p>
          <a:p>
            <a:r>
              <a:rPr lang="fr-CA" sz="1800" dirty="0"/>
              <a:t>Fournir des solutions de rechange pour l’élimination des stériles dans la demande afin que le projet puisse être évalué dans son ensemble</a:t>
            </a:r>
          </a:p>
          <a:p>
            <a:pPr marL="0" indent="0">
              <a:buNone/>
            </a:pPr>
            <a:r>
              <a:rPr lang="fr-CA" sz="1800" u="sng" dirty="0"/>
              <a:t>État de la situation</a:t>
            </a:r>
          </a:p>
          <a:p>
            <a:r>
              <a:rPr lang="fr-CA" sz="1800" dirty="0"/>
              <a:t>AEM a confirmé que la solution de rechange ne fait pas partie de la demande d’agrandissement de </a:t>
            </a:r>
            <a:r>
              <a:rPr lang="fr-CA" sz="1800" dirty="0" err="1"/>
              <a:t>Whale</a:t>
            </a:r>
            <a:r>
              <a:rPr lang="fr-CA" sz="1800" dirty="0"/>
              <a:t> </a:t>
            </a:r>
            <a:r>
              <a:rPr lang="fr-CA" sz="1800" dirty="0" err="1"/>
              <a:t>Tail</a:t>
            </a:r>
            <a:r>
              <a:rPr lang="fr-CA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31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1283</Words>
  <Application>Microsoft Office PowerPoint</Application>
  <PresentationFormat>On-screen Show (4:3)</PresentationFormat>
  <Paragraphs>160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Pigiarniq Light</vt:lpstr>
      <vt:lpstr>Verdana</vt:lpstr>
      <vt:lpstr>Office Theme</vt:lpstr>
      <vt:lpstr>Standard_white</vt:lpstr>
      <vt:lpstr>PowerPoint Presentation</vt:lpstr>
      <vt:lpstr>Outline</vt:lpstr>
      <vt:lpstr>Roles and responsibilities</vt:lpstr>
      <vt:lpstr>Contributions to application review</vt:lpstr>
      <vt:lpstr>Technical Review Topics Sujets de l’examen technique</vt:lpstr>
      <vt:lpstr>I. Interflow seepage from WRSF into Mammoth Lake Écoulement d’eaux d’infiltration de l’installation d’entreposage des stériles dans le lac Mammoth </vt:lpstr>
      <vt:lpstr>II. Climate change impacts to WSRF thermal cover  Impacts des changements climatiques sur la protection thermique de l’installation d’entreposage des stériles</vt:lpstr>
      <vt:lpstr>III. Uncertainty surrounding WSRF design Incertitude relative à la conception de l’installation d’entreposage des stériles</vt:lpstr>
      <vt:lpstr>IV. Waste rock disposal alternatives Solutions de rechange pour l’élimination des stériles</vt:lpstr>
      <vt:lpstr>V. Prior management plan revisions Révision du plan de gestion précédent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Seeley</dc:creator>
  <cp:lastModifiedBy>Richard Dwyer.</cp:lastModifiedBy>
  <cp:revision>15</cp:revision>
  <dcterms:created xsi:type="dcterms:W3CDTF">2006-08-16T00:00:00Z</dcterms:created>
  <dcterms:modified xsi:type="dcterms:W3CDTF">2019-10-29T21:10:50Z</dcterms:modified>
</cp:coreProperties>
</file>