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4"/>
  </p:sldMasterIdLst>
  <p:sldIdLst>
    <p:sldId id="276" r:id="rId5"/>
    <p:sldId id="355" r:id="rId6"/>
    <p:sldId id="278" r:id="rId7"/>
    <p:sldId id="280" r:id="rId8"/>
    <p:sldId id="370" r:id="rId9"/>
    <p:sldId id="357" r:id="rId10"/>
    <p:sldId id="381" r:id="rId11"/>
    <p:sldId id="382" r:id="rId12"/>
    <p:sldId id="383" r:id="rId13"/>
    <p:sldId id="387" r:id="rId14"/>
    <p:sldId id="384" r:id="rId15"/>
    <p:sldId id="385" r:id="rId16"/>
    <p:sldId id="386" r:id="rId1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eil Hutchinson" initials="NH" lastIdx="6" clrIdx="0"/>
  <p:cmAuthor id="1" name="D. Bruce Stewart" initials="" lastIdx="4" clrIdx="1"/>
  <p:cmAuthor id="2" name="Richard Nesbitt" initials="RAN" lastIdx="5" clrIdx="2"/>
  <p:cmAuthor id="3" name="Richard Nesbitt" initials="RN" lastIdx="1" clrIdx="3">
    <p:extLst>
      <p:ext uri="{19B8F6BF-5375-455C-9EA6-DF929625EA0E}">
        <p15:presenceInfo xmlns:p15="http://schemas.microsoft.com/office/powerpoint/2012/main" userId="S::richard.nesbitt@environmentalsciences.ca::44893b61-f974-41af-84f3-719ae9a39a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A4ED1F-393C-4EC0-9E8A-B17BE851087A}" v="97" dt="2019-10-22T19:46:02.1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8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Nesbitt" userId="44893b61-f974-41af-84f3-719ae9a39a27" providerId="ADAL" clId="{905B1319-40A4-4F8C-BD36-F50AA21ED246}"/>
    <pc:docChg chg="undo redo custSel addSld delSld modSld sldOrd">
      <pc:chgData name="Richard Nesbitt" userId="44893b61-f974-41af-84f3-719ae9a39a27" providerId="ADAL" clId="{905B1319-40A4-4F8C-BD36-F50AA21ED246}" dt="2019-10-22T19:46:06.529" v="2560" actId="27636"/>
      <pc:docMkLst>
        <pc:docMk/>
      </pc:docMkLst>
      <pc:sldChg chg="modSp">
        <pc:chgData name="Richard Nesbitt" userId="44893b61-f974-41af-84f3-719ae9a39a27" providerId="ADAL" clId="{905B1319-40A4-4F8C-BD36-F50AA21ED246}" dt="2019-10-22T18:56:48.349" v="1009" actId="14100"/>
        <pc:sldMkLst>
          <pc:docMk/>
          <pc:sldMk cId="2412293851" sldId="276"/>
        </pc:sldMkLst>
        <pc:spChg chg="mod">
          <ac:chgData name="Richard Nesbitt" userId="44893b61-f974-41af-84f3-719ae9a39a27" providerId="ADAL" clId="{905B1319-40A4-4F8C-BD36-F50AA21ED246}" dt="2019-10-22T18:55:51.794" v="938" actId="14100"/>
          <ac:spMkLst>
            <pc:docMk/>
            <pc:sldMk cId="2412293851" sldId="276"/>
            <ac:spMk id="3" creationId="{00000000-0000-0000-0000-000000000000}"/>
          </ac:spMkLst>
        </pc:spChg>
        <pc:spChg chg="mod">
          <ac:chgData name="Richard Nesbitt" userId="44893b61-f974-41af-84f3-719ae9a39a27" providerId="ADAL" clId="{905B1319-40A4-4F8C-BD36-F50AA21ED246}" dt="2019-10-22T18:56:14.407" v="982" actId="20577"/>
          <ac:spMkLst>
            <pc:docMk/>
            <pc:sldMk cId="2412293851" sldId="276"/>
            <ac:spMk id="4" creationId="{00000000-0000-0000-0000-000000000000}"/>
          </ac:spMkLst>
        </pc:spChg>
        <pc:spChg chg="mod">
          <ac:chgData name="Richard Nesbitt" userId="44893b61-f974-41af-84f3-719ae9a39a27" providerId="ADAL" clId="{905B1319-40A4-4F8C-BD36-F50AA21ED246}" dt="2019-10-22T18:56:48.349" v="1009" actId="14100"/>
          <ac:spMkLst>
            <pc:docMk/>
            <pc:sldMk cId="2412293851" sldId="276"/>
            <ac:spMk id="5" creationId="{027EB76A-D327-4E1E-98D3-3E97771D8FD5}"/>
          </ac:spMkLst>
        </pc:spChg>
        <pc:picChg chg="mod">
          <ac:chgData name="Richard Nesbitt" userId="44893b61-f974-41af-84f3-719ae9a39a27" providerId="ADAL" clId="{905B1319-40A4-4F8C-BD36-F50AA21ED246}" dt="2019-10-22T18:56:37.822" v="1001" actId="1035"/>
          <ac:picMkLst>
            <pc:docMk/>
            <pc:sldMk cId="2412293851" sldId="276"/>
            <ac:picMk id="7" creationId="{7745BDC1-FC83-4F23-AC5F-FB212D513CBF}"/>
          </ac:picMkLst>
        </pc:picChg>
        <pc:picChg chg="mod">
          <ac:chgData name="Richard Nesbitt" userId="44893b61-f974-41af-84f3-719ae9a39a27" providerId="ADAL" clId="{905B1319-40A4-4F8C-BD36-F50AA21ED246}" dt="2019-10-22T18:56:37.822" v="1001" actId="1035"/>
          <ac:picMkLst>
            <pc:docMk/>
            <pc:sldMk cId="2412293851" sldId="276"/>
            <ac:picMk id="1026" creationId="{00000000-0000-0000-0000-000000000000}"/>
          </ac:picMkLst>
        </pc:picChg>
      </pc:sldChg>
      <pc:sldChg chg="add del">
        <pc:chgData name="Richard Nesbitt" userId="44893b61-f974-41af-84f3-719ae9a39a27" providerId="ADAL" clId="{905B1319-40A4-4F8C-BD36-F50AA21ED246}" dt="2019-10-22T18:52:58.769" v="909"/>
        <pc:sldMkLst>
          <pc:docMk/>
          <pc:sldMk cId="1304359098" sldId="278"/>
        </pc:sldMkLst>
      </pc:sldChg>
      <pc:sldChg chg="add del">
        <pc:chgData name="Richard Nesbitt" userId="44893b61-f974-41af-84f3-719ae9a39a27" providerId="ADAL" clId="{905B1319-40A4-4F8C-BD36-F50AA21ED246}" dt="2019-10-22T18:52:58.769" v="909"/>
        <pc:sldMkLst>
          <pc:docMk/>
          <pc:sldMk cId="2169023207" sldId="280"/>
        </pc:sldMkLst>
      </pc:sldChg>
      <pc:sldChg chg="del ord">
        <pc:chgData name="Richard Nesbitt" userId="44893b61-f974-41af-84f3-719ae9a39a27" providerId="ADAL" clId="{905B1319-40A4-4F8C-BD36-F50AA21ED246}" dt="2019-10-22T18:44:08.004" v="907" actId="47"/>
        <pc:sldMkLst>
          <pc:docMk/>
          <pc:sldMk cId="695758113" sldId="287"/>
        </pc:sldMkLst>
      </pc:sldChg>
      <pc:sldChg chg="del">
        <pc:chgData name="Richard Nesbitt" userId="44893b61-f974-41af-84f3-719ae9a39a27" providerId="ADAL" clId="{905B1319-40A4-4F8C-BD36-F50AA21ED246}" dt="2019-10-22T19:30:43.854" v="2468" actId="47"/>
        <pc:sldMkLst>
          <pc:docMk/>
          <pc:sldMk cId="4165844884" sldId="323"/>
        </pc:sldMkLst>
      </pc:sldChg>
      <pc:sldChg chg="add del">
        <pc:chgData name="Richard Nesbitt" userId="44893b61-f974-41af-84f3-719ae9a39a27" providerId="ADAL" clId="{905B1319-40A4-4F8C-BD36-F50AA21ED246}" dt="2019-10-22T18:52:58.769" v="909"/>
        <pc:sldMkLst>
          <pc:docMk/>
          <pc:sldMk cId="520184396" sldId="355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3721960532" sldId="356"/>
        </pc:sldMkLst>
      </pc:sldChg>
      <pc:sldChg chg="addSp delSp modSp">
        <pc:chgData name="Richard Nesbitt" userId="44893b61-f974-41af-84f3-719ae9a39a27" providerId="ADAL" clId="{905B1319-40A4-4F8C-BD36-F50AA21ED246}" dt="2019-10-22T18:54:28.361" v="922"/>
        <pc:sldMkLst>
          <pc:docMk/>
          <pc:sldMk cId="516806275" sldId="357"/>
        </pc:sldMkLst>
        <pc:spChg chg="add del">
          <ac:chgData name="Richard Nesbitt" userId="44893b61-f974-41af-84f3-719ae9a39a27" providerId="ADAL" clId="{905B1319-40A4-4F8C-BD36-F50AA21ED246}" dt="2019-10-22T18:53:28.187" v="911"/>
          <ac:spMkLst>
            <pc:docMk/>
            <pc:sldMk cId="516806275" sldId="357"/>
            <ac:spMk id="2" creationId="{28DE8432-7E80-477D-A281-668871838A2C}"/>
          </ac:spMkLst>
        </pc:spChg>
        <pc:spChg chg="mod">
          <ac:chgData name="Richard Nesbitt" userId="44893b61-f974-41af-84f3-719ae9a39a27" providerId="ADAL" clId="{905B1319-40A4-4F8C-BD36-F50AA21ED246}" dt="2019-10-22T16:03:59.786" v="135" actId="20577"/>
          <ac:spMkLst>
            <pc:docMk/>
            <pc:sldMk cId="516806275" sldId="357"/>
            <ac:spMk id="3" creationId="{00000000-0000-0000-0000-000000000000}"/>
          </ac:spMkLst>
        </pc:spChg>
        <pc:spChg chg="mod">
          <ac:chgData name="Richard Nesbitt" userId="44893b61-f974-41af-84f3-719ae9a39a27" providerId="ADAL" clId="{905B1319-40A4-4F8C-BD36-F50AA21ED246}" dt="2019-10-22T16:07:07.749" v="259" actId="27636"/>
          <ac:spMkLst>
            <pc:docMk/>
            <pc:sldMk cId="516806275" sldId="357"/>
            <ac:spMk id="9" creationId="{76291EDF-D6C0-46FA-AF70-20DDE1E4E7AD}"/>
          </ac:spMkLst>
        </pc:spChg>
        <pc:spChg chg="mod">
          <ac:chgData name="Richard Nesbitt" userId="44893b61-f974-41af-84f3-719ae9a39a27" providerId="ADAL" clId="{905B1319-40A4-4F8C-BD36-F50AA21ED246}" dt="2019-10-22T18:54:28.361" v="922"/>
          <ac:spMkLst>
            <pc:docMk/>
            <pc:sldMk cId="516806275" sldId="357"/>
            <ac:spMk id="10" creationId="{22F439CF-BB40-437C-83CB-FCB2D8F5D242}"/>
          </ac:spMkLst>
        </pc:spChg>
      </pc:sldChg>
      <pc:sldChg chg="del">
        <pc:chgData name="Richard Nesbitt" userId="44893b61-f974-41af-84f3-719ae9a39a27" providerId="ADAL" clId="{905B1319-40A4-4F8C-BD36-F50AA21ED246}" dt="2019-10-22T16:09:11.709" v="322" actId="47"/>
        <pc:sldMkLst>
          <pc:docMk/>
          <pc:sldMk cId="3401463969" sldId="358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2564176400" sldId="359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234611893" sldId="360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2452668844" sldId="361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2230233446" sldId="362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757988563" sldId="364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471944421" sldId="365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4048227048" sldId="366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286655987" sldId="367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3827863075" sldId="368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3896722218" sldId="369"/>
        </pc:sldMkLst>
      </pc:sldChg>
      <pc:sldChg chg="add del">
        <pc:chgData name="Richard Nesbitt" userId="44893b61-f974-41af-84f3-719ae9a39a27" providerId="ADAL" clId="{905B1319-40A4-4F8C-BD36-F50AA21ED246}" dt="2019-10-22T18:52:58.769" v="909"/>
        <pc:sldMkLst>
          <pc:docMk/>
          <pc:sldMk cId="4025123248" sldId="370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2566751909" sldId="371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1378965608" sldId="372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3512036001" sldId="373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3690550903" sldId="374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35689896" sldId="375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3030797679" sldId="376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2665830850" sldId="377"/>
        </pc:sldMkLst>
      </pc:sldChg>
      <pc:sldChg chg="del">
        <pc:chgData name="Richard Nesbitt" userId="44893b61-f974-41af-84f3-719ae9a39a27" providerId="ADAL" clId="{905B1319-40A4-4F8C-BD36-F50AA21ED246}" dt="2019-10-22T18:44:08.004" v="907" actId="47"/>
        <pc:sldMkLst>
          <pc:docMk/>
          <pc:sldMk cId="810177773" sldId="378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1049300515" sldId="379"/>
        </pc:sldMkLst>
      </pc:sldChg>
      <pc:sldChg chg="del">
        <pc:chgData name="Richard Nesbitt" userId="44893b61-f974-41af-84f3-719ae9a39a27" providerId="ADAL" clId="{905B1319-40A4-4F8C-BD36-F50AA21ED246}" dt="2019-10-22T16:11:34.460" v="346" actId="47"/>
        <pc:sldMkLst>
          <pc:docMk/>
          <pc:sldMk cId="5166572" sldId="380"/>
        </pc:sldMkLst>
      </pc:sldChg>
      <pc:sldChg chg="modSp add">
        <pc:chgData name="Richard Nesbitt" userId="44893b61-f974-41af-84f3-719ae9a39a27" providerId="ADAL" clId="{905B1319-40A4-4F8C-BD36-F50AA21ED246}" dt="2019-10-22T19:45:16.216" v="2518" actId="20577"/>
        <pc:sldMkLst>
          <pc:docMk/>
          <pc:sldMk cId="1176557004" sldId="381"/>
        </pc:sldMkLst>
        <pc:spChg chg="mod">
          <ac:chgData name="Richard Nesbitt" userId="44893b61-f974-41af-84f3-719ae9a39a27" providerId="ADAL" clId="{905B1319-40A4-4F8C-BD36-F50AA21ED246}" dt="2019-10-22T19:18:09.514" v="1681" actId="404"/>
          <ac:spMkLst>
            <pc:docMk/>
            <pc:sldMk cId="1176557004" sldId="381"/>
            <ac:spMk id="2" creationId="{776D3FB3-FFC7-48F6-9600-C9FA0048CCD2}"/>
          </ac:spMkLst>
        </pc:spChg>
        <pc:spChg chg="mod">
          <ac:chgData name="Richard Nesbitt" userId="44893b61-f974-41af-84f3-719ae9a39a27" providerId="ADAL" clId="{905B1319-40A4-4F8C-BD36-F50AA21ED246}" dt="2019-10-22T19:45:16.216" v="2518" actId="20577"/>
          <ac:spMkLst>
            <pc:docMk/>
            <pc:sldMk cId="1176557004" sldId="381"/>
            <ac:spMk id="3" creationId="{01BB44AB-9F2D-4640-B993-250EC0E27C5F}"/>
          </ac:spMkLst>
        </pc:spChg>
        <pc:spChg chg="mod">
          <ac:chgData name="Richard Nesbitt" userId="44893b61-f974-41af-84f3-719ae9a39a27" providerId="ADAL" clId="{905B1319-40A4-4F8C-BD36-F50AA21ED246}" dt="2019-10-22T19:17:11.172" v="1659" actId="27636"/>
          <ac:spMkLst>
            <pc:docMk/>
            <pc:sldMk cId="1176557004" sldId="381"/>
            <ac:spMk id="4" creationId="{445A1019-796C-4339-A80B-82B291ADE158}"/>
          </ac:spMkLst>
        </pc:spChg>
      </pc:sldChg>
      <pc:sldChg chg="modSp add">
        <pc:chgData name="Richard Nesbitt" userId="44893b61-f974-41af-84f3-719ae9a39a27" providerId="ADAL" clId="{905B1319-40A4-4F8C-BD36-F50AA21ED246}" dt="2019-10-22T18:55:08.704" v="927"/>
        <pc:sldMkLst>
          <pc:docMk/>
          <pc:sldMk cId="1111522486" sldId="382"/>
        </pc:sldMkLst>
        <pc:spChg chg="mod">
          <ac:chgData name="Richard Nesbitt" userId="44893b61-f974-41af-84f3-719ae9a39a27" providerId="ADAL" clId="{905B1319-40A4-4F8C-BD36-F50AA21ED246}" dt="2019-10-22T16:07:28.449" v="264" actId="20577"/>
          <ac:spMkLst>
            <pc:docMk/>
            <pc:sldMk cId="1111522486" sldId="382"/>
            <ac:spMk id="2" creationId="{339BD1DB-3CF2-49BD-8830-DD594911EDB4}"/>
          </ac:spMkLst>
        </pc:spChg>
        <pc:spChg chg="mod">
          <ac:chgData name="Richard Nesbitt" userId="44893b61-f974-41af-84f3-719ae9a39a27" providerId="ADAL" clId="{905B1319-40A4-4F8C-BD36-F50AA21ED246}" dt="2019-10-22T16:07:31.373" v="266"/>
          <ac:spMkLst>
            <pc:docMk/>
            <pc:sldMk cId="1111522486" sldId="382"/>
            <ac:spMk id="3" creationId="{D0CB4983-920B-407B-93C1-8B1B8799EAF9}"/>
          </ac:spMkLst>
        </pc:spChg>
        <pc:spChg chg="mod">
          <ac:chgData name="Richard Nesbitt" userId="44893b61-f974-41af-84f3-719ae9a39a27" providerId="ADAL" clId="{905B1319-40A4-4F8C-BD36-F50AA21ED246}" dt="2019-10-22T18:55:08.704" v="927"/>
          <ac:spMkLst>
            <pc:docMk/>
            <pc:sldMk cId="1111522486" sldId="382"/>
            <ac:spMk id="4" creationId="{2A0CB715-D3C9-4D1D-A12E-AEE4CB0A7BA1}"/>
          </ac:spMkLst>
        </pc:spChg>
      </pc:sldChg>
      <pc:sldChg chg="modSp add">
        <pc:chgData name="Richard Nesbitt" userId="44893b61-f974-41af-84f3-719ae9a39a27" providerId="ADAL" clId="{905B1319-40A4-4F8C-BD36-F50AA21ED246}" dt="2019-10-22T19:46:06.529" v="2560" actId="27636"/>
        <pc:sldMkLst>
          <pc:docMk/>
          <pc:sldMk cId="3810475579" sldId="383"/>
        </pc:sldMkLst>
        <pc:spChg chg="mod">
          <ac:chgData name="Richard Nesbitt" userId="44893b61-f974-41af-84f3-719ae9a39a27" providerId="ADAL" clId="{905B1319-40A4-4F8C-BD36-F50AA21ED246}" dt="2019-10-22T19:18:36.478" v="1702" actId="404"/>
          <ac:spMkLst>
            <pc:docMk/>
            <pc:sldMk cId="3810475579" sldId="383"/>
            <ac:spMk id="2" creationId="{776D3FB3-FFC7-48F6-9600-C9FA0048CCD2}"/>
          </ac:spMkLst>
        </pc:spChg>
        <pc:spChg chg="mod">
          <ac:chgData name="Richard Nesbitt" userId="44893b61-f974-41af-84f3-719ae9a39a27" providerId="ADAL" clId="{905B1319-40A4-4F8C-BD36-F50AA21ED246}" dt="2019-10-22T19:46:06.529" v="2560" actId="27636"/>
          <ac:spMkLst>
            <pc:docMk/>
            <pc:sldMk cId="3810475579" sldId="383"/>
            <ac:spMk id="3" creationId="{01BB44AB-9F2D-4640-B993-250EC0E27C5F}"/>
          </ac:spMkLst>
        </pc:spChg>
        <pc:spChg chg="mod">
          <ac:chgData name="Richard Nesbitt" userId="44893b61-f974-41af-84f3-719ae9a39a27" providerId="ADAL" clId="{905B1319-40A4-4F8C-BD36-F50AA21ED246}" dt="2019-10-22T19:46:06.523" v="2559" actId="27636"/>
          <ac:spMkLst>
            <pc:docMk/>
            <pc:sldMk cId="3810475579" sldId="383"/>
            <ac:spMk id="4" creationId="{445A1019-796C-4339-A80B-82B291ADE158}"/>
          </ac:spMkLst>
        </pc:spChg>
      </pc:sldChg>
      <pc:sldChg chg="add del">
        <pc:chgData name="Richard Nesbitt" userId="44893b61-f974-41af-84f3-719ae9a39a27" providerId="ADAL" clId="{905B1319-40A4-4F8C-BD36-F50AA21ED246}" dt="2019-10-22T16:11:40.615" v="348"/>
        <pc:sldMkLst>
          <pc:docMk/>
          <pc:sldMk cId="528285963" sldId="384"/>
        </pc:sldMkLst>
      </pc:sldChg>
      <pc:sldChg chg="modSp add del">
        <pc:chgData name="Richard Nesbitt" userId="44893b61-f974-41af-84f3-719ae9a39a27" providerId="ADAL" clId="{905B1319-40A4-4F8C-BD36-F50AA21ED246}" dt="2019-10-22T16:11:12.760" v="345" actId="47"/>
        <pc:sldMkLst>
          <pc:docMk/>
          <pc:sldMk cId="3733229902" sldId="384"/>
        </pc:sldMkLst>
        <pc:spChg chg="mod">
          <ac:chgData name="Richard Nesbitt" userId="44893b61-f974-41af-84f3-719ae9a39a27" providerId="ADAL" clId="{905B1319-40A4-4F8C-BD36-F50AA21ED246}" dt="2019-10-22T16:10:21.531" v="333" actId="27636"/>
          <ac:spMkLst>
            <pc:docMk/>
            <pc:sldMk cId="3733229902" sldId="384"/>
            <ac:spMk id="3" creationId="{01BB44AB-9F2D-4640-B993-250EC0E27C5F}"/>
          </ac:spMkLst>
        </pc:spChg>
        <pc:spChg chg="mod">
          <ac:chgData name="Richard Nesbitt" userId="44893b61-f974-41af-84f3-719ae9a39a27" providerId="ADAL" clId="{905B1319-40A4-4F8C-BD36-F50AA21ED246}" dt="2019-10-22T16:10:21.526" v="332" actId="27636"/>
          <ac:spMkLst>
            <pc:docMk/>
            <pc:sldMk cId="3733229902" sldId="384"/>
            <ac:spMk id="4" creationId="{445A1019-796C-4339-A80B-82B291ADE158}"/>
          </ac:spMkLst>
        </pc:spChg>
      </pc:sldChg>
      <pc:sldChg chg="addSp delSp modSp add">
        <pc:chgData name="Richard Nesbitt" userId="44893b61-f974-41af-84f3-719ae9a39a27" providerId="ADAL" clId="{905B1319-40A4-4F8C-BD36-F50AA21ED246}" dt="2019-10-22T19:31:41.388" v="2479"/>
        <pc:sldMkLst>
          <pc:docMk/>
          <pc:sldMk cId="3829043667" sldId="384"/>
        </pc:sldMkLst>
        <pc:spChg chg="mod">
          <ac:chgData name="Richard Nesbitt" userId="44893b61-f974-41af-84f3-719ae9a39a27" providerId="ADAL" clId="{905B1319-40A4-4F8C-BD36-F50AA21ED246}" dt="2019-10-22T16:30:42.567" v="417" actId="27636"/>
          <ac:spMkLst>
            <pc:docMk/>
            <pc:sldMk cId="3829043667" sldId="384"/>
            <ac:spMk id="2" creationId="{00000000-0000-0000-0000-000000000000}"/>
          </ac:spMkLst>
        </pc:spChg>
        <pc:spChg chg="mod">
          <ac:chgData name="Richard Nesbitt" userId="44893b61-f974-41af-84f3-719ae9a39a27" providerId="ADAL" clId="{905B1319-40A4-4F8C-BD36-F50AA21ED246}" dt="2019-10-22T16:11:46.468" v="365" actId="20577"/>
          <ac:spMkLst>
            <pc:docMk/>
            <pc:sldMk cId="3829043667" sldId="384"/>
            <ac:spMk id="3" creationId="{00000000-0000-0000-0000-000000000000}"/>
          </ac:spMkLst>
        </pc:spChg>
        <pc:spChg chg="add del">
          <ac:chgData name="Richard Nesbitt" userId="44893b61-f974-41af-84f3-719ae9a39a27" providerId="ADAL" clId="{905B1319-40A4-4F8C-BD36-F50AA21ED246}" dt="2019-10-22T16:11:52.063" v="370"/>
          <ac:spMkLst>
            <pc:docMk/>
            <pc:sldMk cId="3829043667" sldId="384"/>
            <ac:spMk id="4" creationId="{F3C66EC0-0195-448C-BCF9-435FFC79AE46}"/>
          </ac:spMkLst>
        </pc:spChg>
        <pc:spChg chg="mod">
          <ac:chgData name="Richard Nesbitt" userId="44893b61-f974-41af-84f3-719ae9a39a27" providerId="ADAL" clId="{905B1319-40A4-4F8C-BD36-F50AA21ED246}" dt="2019-10-22T19:31:41.388" v="2479"/>
          <ac:spMkLst>
            <pc:docMk/>
            <pc:sldMk cId="3829043667" sldId="384"/>
            <ac:spMk id="10" creationId="{89E9C287-5CC9-493F-8E19-A4D3462C6CC5}"/>
          </ac:spMkLst>
        </pc:spChg>
      </pc:sldChg>
      <pc:sldChg chg="add del">
        <pc:chgData name="Richard Nesbitt" userId="44893b61-f974-41af-84f3-719ae9a39a27" providerId="ADAL" clId="{905B1319-40A4-4F8C-BD36-F50AA21ED246}" dt="2019-10-22T16:29:00.346" v="381"/>
        <pc:sldMkLst>
          <pc:docMk/>
          <pc:sldMk cId="2056782942" sldId="385"/>
        </pc:sldMkLst>
      </pc:sldChg>
      <pc:sldChg chg="modSp add">
        <pc:chgData name="Richard Nesbitt" userId="44893b61-f974-41af-84f3-719ae9a39a27" providerId="ADAL" clId="{905B1319-40A4-4F8C-BD36-F50AA21ED246}" dt="2019-10-22T19:32:33.609" v="2490"/>
        <pc:sldMkLst>
          <pc:docMk/>
          <pc:sldMk cId="2204129225" sldId="385"/>
        </pc:sldMkLst>
        <pc:spChg chg="mod">
          <ac:chgData name="Richard Nesbitt" userId="44893b61-f974-41af-84f3-719ae9a39a27" providerId="ADAL" clId="{905B1319-40A4-4F8C-BD36-F50AA21ED246}" dt="2019-10-22T16:30:02.217" v="411" actId="27636"/>
          <ac:spMkLst>
            <pc:docMk/>
            <pc:sldMk cId="2204129225" sldId="385"/>
            <ac:spMk id="2" creationId="{00000000-0000-0000-0000-000000000000}"/>
          </ac:spMkLst>
        </pc:spChg>
        <pc:spChg chg="mod">
          <ac:chgData name="Richard Nesbitt" userId="44893b61-f974-41af-84f3-719ae9a39a27" providerId="ADAL" clId="{905B1319-40A4-4F8C-BD36-F50AA21ED246}" dt="2019-10-22T19:32:33.609" v="2490"/>
          <ac:spMkLst>
            <pc:docMk/>
            <pc:sldMk cId="2204129225" sldId="385"/>
            <ac:spMk id="10" creationId="{89E9C287-5CC9-493F-8E19-A4D3462C6CC5}"/>
          </ac:spMkLst>
        </pc:spChg>
      </pc:sldChg>
      <pc:sldChg chg="modSp add">
        <pc:chgData name="Richard Nesbitt" userId="44893b61-f974-41af-84f3-719ae9a39a27" providerId="ADAL" clId="{905B1319-40A4-4F8C-BD36-F50AA21ED246}" dt="2019-10-22T19:30:06.221" v="2466" actId="20577"/>
        <pc:sldMkLst>
          <pc:docMk/>
          <pc:sldMk cId="4015976387" sldId="386"/>
        </pc:sldMkLst>
        <pc:spChg chg="mod">
          <ac:chgData name="Richard Nesbitt" userId="44893b61-f974-41af-84f3-719ae9a39a27" providerId="ADAL" clId="{905B1319-40A4-4F8C-BD36-F50AA21ED246}" dt="2019-10-22T18:36:01.305" v="488" actId="20577"/>
          <ac:spMkLst>
            <pc:docMk/>
            <pc:sldMk cId="4015976387" sldId="386"/>
            <ac:spMk id="2" creationId="{7E3C0D7C-62FB-4122-879F-42013FB59720}"/>
          </ac:spMkLst>
        </pc:spChg>
        <pc:spChg chg="mod">
          <ac:chgData name="Richard Nesbitt" userId="44893b61-f974-41af-84f3-719ae9a39a27" providerId="ADAL" clId="{905B1319-40A4-4F8C-BD36-F50AA21ED246}" dt="2019-10-22T19:30:06.221" v="2466" actId="20577"/>
          <ac:spMkLst>
            <pc:docMk/>
            <pc:sldMk cId="4015976387" sldId="386"/>
            <ac:spMk id="3" creationId="{B379870A-BE10-4208-8C2C-6F01D74F72D4}"/>
          </ac:spMkLst>
        </pc:spChg>
        <pc:spChg chg="mod">
          <ac:chgData name="Richard Nesbitt" userId="44893b61-f974-41af-84f3-719ae9a39a27" providerId="ADAL" clId="{905B1319-40A4-4F8C-BD36-F50AA21ED246}" dt="2019-10-22T18:43:59.187" v="899" actId="27636"/>
          <ac:spMkLst>
            <pc:docMk/>
            <pc:sldMk cId="4015976387" sldId="386"/>
            <ac:spMk id="4" creationId="{7453EC7A-F933-4AC1-96B3-E13B45676075}"/>
          </ac:spMkLst>
        </pc:spChg>
      </pc:sldChg>
      <pc:sldChg chg="add">
        <pc:chgData name="Richard Nesbitt" userId="44893b61-f974-41af-84f3-719ae9a39a27" providerId="ADAL" clId="{905B1319-40A4-4F8C-BD36-F50AA21ED246}" dt="2019-10-22T19:30:41.926" v="2467"/>
        <pc:sldMkLst>
          <pc:docMk/>
          <pc:sldMk cId="1680152765" sldId="3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8BE63-196D-4F5C-805F-198EF9BC9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2E2F4-062D-42B7-B0A9-64B2584FF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EDF01-85C7-414E-AC86-7B86630A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7345F-F47E-44F6-83BB-507554A4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559FE-43A1-4D0C-9D79-DB50F845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7673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2930-A37B-4C55-949A-CDF822303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9C43C-AB8B-4652-8997-D127B6541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44958-A1F5-4867-BB8D-C434F290D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030C3-7352-454C-ACD4-458C2157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1554B-A06A-41A3-9BF7-EFD9CFD8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733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6C1A05-50B7-4476-B7AA-131B501D5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C6A5B-25DA-4A80-9D60-D13C5CB30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11BB5-A4EA-43F4-8A2B-D1D0297A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0808F-52F6-4527-A707-364CD162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2896B-787C-4DB0-964B-A5E62281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379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2CA17-9C23-4143-BD84-BCCC10D15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13DE2-34DE-4769-9C58-4131D47CE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6C93C-B598-4760-9607-9BC09894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8C1ED-C7CB-45F5-9ADB-A99DBE27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B1063-B006-438E-8CAE-00EFA650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617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FBB41-54F3-47BD-80B8-A2B66D1C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5A415-FC41-4EE3-AA35-3CE8B1718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8F6C4-4AC1-4204-8FA0-C8F3C28F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E75EE-FD83-4AA9-98F8-3861DD0E1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9CAE1-9A00-4214-A4B0-795A89571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498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FA731-7EDE-4082-8477-B52E937E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52FBF-656C-4184-ABB7-3B0A3500F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BB5F4-DFEF-4943-97D7-BDD254B5F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7E2A09-12CE-413A-8EC4-A80A097A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ADCA5-EF4A-4BF4-B06C-B82A52B1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2B25A-23BA-4BC8-B817-5A49F88AA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7" descr="kiacolour">
            <a:extLst>
              <a:ext uri="{FF2B5EF4-FFF2-40B4-BE49-F238E27FC236}">
                <a16:creationId xmlns:a16="http://schemas.microsoft.com/office/drawing/2014/main" id="{9B2624A0-AF3A-4D0B-8A25-6A90650A5572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218" y="34607"/>
            <a:ext cx="992782" cy="802105"/>
          </a:xfrm>
          <a:prstGeom prst="rect">
            <a:avLst/>
          </a:prstGeom>
          <a:noFill/>
        </p:spPr>
      </p:pic>
      <p:pic>
        <p:nvPicPr>
          <p:cNvPr id="9" name="Picture 8" descr="NTI Logo 4Colour copy">
            <a:extLst>
              <a:ext uri="{FF2B5EF4-FFF2-40B4-BE49-F238E27FC236}">
                <a16:creationId xmlns:a16="http://schemas.microsoft.com/office/drawing/2014/main" id="{00D4A542-5CB7-4319-8779-E043BDD5B2E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520" y="102158"/>
            <a:ext cx="786557" cy="8021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8141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E4AB-1D4D-4748-8005-55DB334D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C01DE-E204-48D8-A85D-B83D96CA1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6ABA89-A9CC-4B40-A7F3-0DF14FE3D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9750DA-8034-4564-8B9A-F33B7F174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64A26-E64F-4D09-AB11-50596429DE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9930B-CD2C-4C9D-9FDF-8A2BCA87D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3DC75D-6240-4186-9C87-EE428555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F11802-E793-40DC-AAC5-7311776E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845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C1D9C-226D-4566-8EE9-F4ABF700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D6AB50-3190-4061-887E-1C1BE436C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6907E5-CFA5-4660-A914-1E69A0366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4EE71-9AD4-4F84-B456-862975EF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194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A58864-4E68-43B6-BAA0-E110BFD7E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C71F0-C7C9-40EF-8F87-D19D3227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25DA9-B1D1-45AA-AD2C-83FADAC4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50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FE55E-21A7-4985-B4E9-B8891AB9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C4EFF-2A00-44C9-8802-E02C65741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20B6-F695-40AB-97F5-6410B79D2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2A97F-110D-4D5F-BFCF-6CA0F836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968DE-94F4-4F37-90C0-14661127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9E350-D6C6-40B4-8894-EEB8E9E5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244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73F4-B409-4B9B-915A-17CE5EB42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34AD2D-1160-42A1-8523-90E59FA6A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26776-F8F6-4415-91F5-330532E19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99ABA-9FB9-4EE4-BB4E-8371F4DF1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107EC-80C6-444A-B3C4-1C781E341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A610D-A938-4F55-9EB6-0BF3515D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617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CAF9A-FA1C-454B-9AA3-BC6881F29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69919-AF9E-4AA2-8B31-87D2C9644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3854B-C087-41DE-B6B4-14B21E5DD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69E1-EC83-43FF-9D77-228C18DFD004}" type="datetimeFigureOut">
              <a:rPr lang="en-CA" smtClean="0"/>
              <a:pPr/>
              <a:t>2019-10-29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4D4F5-0670-4761-B187-4CFD075DF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9A3B7-7255-42C0-884B-A95375DBB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AE8C0-9948-43F5-9300-02EF804D2C7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3487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51520" y="1122363"/>
            <a:ext cx="8667328" cy="2387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CA" sz="3200" dirty="0">
                <a:latin typeface="Pigiarniq Light" panose="02000303020000020004" pitchFamily="2" charset="0"/>
              </a:rPr>
              <a:t>WHALE TAIL EXPANSION PROJECT</a:t>
            </a:r>
            <a:br>
              <a:rPr lang="en-CA" sz="3200" dirty="0">
                <a:latin typeface="Pigiarniq Light" panose="02000303020000020004" pitchFamily="2" charset="0"/>
              </a:rPr>
            </a:br>
            <a:r>
              <a:rPr lang="en-CA" sz="3200" dirty="0">
                <a:latin typeface="Pigiarniq Light" panose="02000303020000020004" pitchFamily="2" charset="0"/>
              </a:rPr>
              <a:t>WATER LICENCE AMENDMENT APPLICATION</a:t>
            </a:r>
            <a:r>
              <a:rPr lang="en-CA" sz="3600" dirty="0">
                <a:latin typeface="Pigiarniq Light" panose="02000303020000020004" pitchFamily="2" charset="0"/>
              </a:rPr>
              <a:t/>
            </a:r>
            <a:br>
              <a:rPr lang="en-CA" sz="3600" dirty="0">
                <a:latin typeface="Pigiarniq Light" panose="02000303020000020004" pitchFamily="2" charset="0"/>
              </a:rPr>
            </a:br>
            <a:r>
              <a:rPr lang="en-CA" sz="2800" dirty="0" err="1">
                <a:latin typeface="Pigiarniq Light" panose="02000303020000020004" pitchFamily="2" charset="0"/>
              </a:rPr>
              <a:t>ᐱᖁᖓᓂᐅᑉ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ᐃᓱᐊᓂ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ᐃᓚᒋᐊᖅᓯᔪᒪᓂᕐᒧᑦ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ᐱᓕᕆᐊᖑᔪᖅ</a:t>
            </a:r>
            <a:r>
              <a:rPr lang="en-CA" sz="2800" dirty="0">
                <a:latin typeface="Pigiarniq Light" panose="02000303020000020004" pitchFamily="2" charset="0"/>
              </a:rPr>
              <a:t/>
            </a:r>
            <a:br>
              <a:rPr lang="en-CA" sz="2800" dirty="0">
                <a:latin typeface="Pigiarniq Light" panose="02000303020000020004" pitchFamily="2" charset="0"/>
              </a:rPr>
            </a:br>
            <a:r>
              <a:rPr lang="en-CA" sz="2800" dirty="0" err="1">
                <a:latin typeface="Pigiarniq Light" panose="02000303020000020004" pitchFamily="2" charset="0"/>
              </a:rPr>
              <a:t>ᐃᒪᕐᒧᑦ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ᓚᐃᓴᓐᓯᒥᒃ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ᐋᖅᑭᒋᐊᖅᓯᔪᒪᓂᕐᒧᑦ</a:t>
            </a:r>
            <a:r>
              <a:rPr lang="en-CA" sz="2800" dirty="0">
                <a:latin typeface="Pigiarniq Light" panose="02000303020000020004" pitchFamily="2" charset="0"/>
              </a:rPr>
              <a:t> </a:t>
            </a:r>
            <a:r>
              <a:rPr lang="en-CA" sz="2800" dirty="0" err="1">
                <a:latin typeface="Pigiarniq Light" panose="02000303020000020004" pitchFamily="2" charset="0"/>
              </a:rPr>
              <a:t>ᑐᒃᓯᕋᐅᑎ</a:t>
            </a:r>
            <a:r>
              <a:rPr lang="en-CA" sz="3600" dirty="0">
                <a:latin typeface="Pigiarniq Light" panose="02000303020000020004" pitchFamily="2" charset="0"/>
              </a:rPr>
              <a:t/>
            </a:r>
            <a:br>
              <a:rPr lang="en-CA" sz="3600" dirty="0">
                <a:latin typeface="Pigiarniq Light" panose="02000303020000020004" pitchFamily="2" charset="0"/>
              </a:rPr>
            </a:br>
            <a:r>
              <a:rPr lang="en-CA" sz="2400" dirty="0">
                <a:latin typeface="Pigiarniq Light" panose="02000303020000020004" pitchFamily="2" charset="0"/>
              </a:rPr>
              <a:t/>
            </a:r>
            <a:br>
              <a:rPr lang="en-CA" sz="2400" dirty="0">
                <a:latin typeface="Pigiarniq Light" panose="02000303020000020004" pitchFamily="2" charset="0"/>
              </a:rPr>
            </a:br>
            <a:endParaRPr lang="en-CA" sz="2400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2060848" y="2996952"/>
            <a:ext cx="502230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dirty="0">
                <a:latin typeface="Pigiarniq Light" panose="02000303020000020004" pitchFamily="2" charset="0"/>
              </a:rPr>
              <a:t>KIA – NTI </a:t>
            </a:r>
          </a:p>
          <a:p>
            <a:pPr algn="ctr"/>
            <a:r>
              <a:rPr lang="en-CA" sz="2400" dirty="0">
                <a:latin typeface="Pigiarniq Light" panose="02000303020000020004" pitchFamily="2" charset="0"/>
              </a:rPr>
              <a:t>TECHNICAL REVIEW</a:t>
            </a:r>
          </a:p>
          <a:p>
            <a:pPr algn="ctr"/>
            <a:r>
              <a:rPr lang="en-CA" sz="2400" dirty="0">
                <a:latin typeface="Pigiarniq Light" panose="02000303020000020004" pitchFamily="2" charset="0"/>
              </a:rPr>
              <a:t>of the </a:t>
            </a:r>
          </a:p>
          <a:p>
            <a:pPr algn="ctr"/>
            <a:r>
              <a:rPr lang="en-CA" sz="2400" dirty="0">
                <a:latin typeface="Pigiarniq Light" panose="02000303020000020004" pitchFamily="2" charset="0"/>
              </a:rPr>
              <a:t>Water License</a:t>
            </a:r>
          </a:p>
          <a:p>
            <a:pPr algn="ctr"/>
            <a:r>
              <a:rPr lang="iu-Latn-CA" sz="2000" dirty="0">
                <a:latin typeface="Pigiarniq Light" panose="02000303020000020004" pitchFamily="2" charset="0"/>
              </a:rPr>
              <a:t>ᑭᕙᓪᓕᕐᒥ ᐃᓄᐃᑦ ᑲᑐᔾᔨᖃᑎᒌᒃᑯᑦ - </a:t>
            </a:r>
          </a:p>
          <a:p>
            <a:pPr algn="ctr"/>
            <a:r>
              <a:rPr lang="iu-Latn-CA" sz="2000" dirty="0">
                <a:latin typeface="Pigiarniq Light" panose="02000303020000020004" pitchFamily="2" charset="0"/>
              </a:rPr>
              <a:t>ᓄᓇᕗᑦ ᑐᙵᕕᒃᑯᑦ ᑎᒥᖓᓗ </a:t>
            </a:r>
            <a:endParaRPr lang="iu-Latn-CA" sz="2000" dirty="0" smtClean="0">
              <a:latin typeface="Pigiarniq Light" panose="02000303020000020004" pitchFamily="2" charset="0"/>
            </a:endParaRPr>
          </a:p>
          <a:p>
            <a:pPr algn="ctr"/>
            <a:r>
              <a:rPr lang="iu-Latn-CA" sz="2000" dirty="0" smtClean="0">
                <a:latin typeface="Pigiarniq Light" panose="02000303020000020004" pitchFamily="2" charset="0"/>
              </a:rPr>
              <a:t>ᕿᒥᕐᕈᓂᖓ ᐃᒪᕐᒧᑦ </a:t>
            </a:r>
            <a:r>
              <a:rPr lang="iu-Latn-CA" sz="2000" dirty="0">
                <a:latin typeface="Pigiarniq Light" panose="02000303020000020004" pitchFamily="2" charset="0"/>
              </a:rPr>
              <a:t>ᓚᐃᓴᓐᓯᑖᕈᑎᒧᑦ</a:t>
            </a:r>
          </a:p>
          <a:p>
            <a:pPr algn="ctr"/>
            <a:endParaRPr lang="iu-Latn-CA" sz="2400" dirty="0">
              <a:latin typeface="Pigiarniq Light" panose="02000303020000020004" pitchFamily="2" charset="0"/>
            </a:endParaRPr>
          </a:p>
          <a:p>
            <a:pPr algn="ctr"/>
            <a:r>
              <a:rPr lang="iu-Latn-CA" sz="2000" dirty="0">
                <a:latin typeface="Pigiarniq Light" panose="02000303020000020004" pitchFamily="2" charset="0"/>
              </a:rPr>
              <a:t>Community </a:t>
            </a:r>
            <a:r>
              <a:rPr lang="iu-Latn-CA" sz="2000" dirty="0" smtClean="0">
                <a:latin typeface="Pigiarniq Light" panose="02000303020000020004" pitchFamily="2" charset="0"/>
              </a:rPr>
              <a:t>Presentation</a:t>
            </a:r>
          </a:p>
          <a:p>
            <a:pPr algn="ctr"/>
            <a:r>
              <a:rPr lang="iu-Latn-CA" sz="2000" dirty="0" smtClean="0">
                <a:latin typeface="Pigiarniq Light" panose="02000303020000020004" pitchFamily="2" charset="0"/>
              </a:rPr>
              <a:t>ᓄᓇᓕᖕᒥ ᐅᖃᐅᓯᒃᓴᖅ</a:t>
            </a:r>
            <a:endParaRPr lang="iu-Latn-CA" sz="2000" dirty="0">
              <a:latin typeface="Pigiarniq Light" panose="02000303020000020004" pitchFamily="2" charset="0"/>
            </a:endParaRPr>
          </a:p>
          <a:p>
            <a:pPr algn="ctr"/>
            <a:endParaRPr lang="en-CA" sz="2400" dirty="0">
              <a:latin typeface="Pigiarniq Light" panose="02000303020000020004" pitchFamily="2" charset="0"/>
            </a:endParaRPr>
          </a:p>
        </p:txBody>
      </p:sp>
      <p:pic>
        <p:nvPicPr>
          <p:cNvPr id="1026" name="Picture 2" descr="NTI Logo 4Colour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47168"/>
            <a:ext cx="1821911" cy="185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kiacolour">
            <a:extLst>
              <a:ext uri="{FF2B5EF4-FFF2-40B4-BE49-F238E27FC236}">
                <a16:creationId xmlns:a16="http://schemas.microsoft.com/office/drawing/2014/main" id="{7745BDC1-FC83-4F23-AC5F-FB212D513CB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460" y="3212976"/>
            <a:ext cx="2385388" cy="1927242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7EB76A-D327-4E1E-98D3-3E97771D8FD5}"/>
              </a:ext>
            </a:extLst>
          </p:cNvPr>
          <p:cNvSpPr txBox="1"/>
          <p:nvPr/>
        </p:nvSpPr>
        <p:spPr>
          <a:xfrm>
            <a:off x="7020272" y="5805264"/>
            <a:ext cx="20401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>
                <a:latin typeface="Pigiarniq Light" panose="02000303020000020004" pitchFamily="2" charset="0"/>
              </a:rPr>
              <a:t>Baker Lake, Nunavut.</a:t>
            </a:r>
          </a:p>
          <a:p>
            <a:pPr algn="r"/>
            <a:r>
              <a:rPr lang="en-CA" sz="1400" dirty="0">
                <a:latin typeface="Pigiarniq Light" panose="02000303020000020004" pitchFamily="2" charset="0"/>
              </a:rPr>
              <a:t>October 29-30, 2019</a:t>
            </a:r>
          </a:p>
          <a:p>
            <a:pPr algn="r"/>
            <a:r>
              <a:rPr lang="iu-Latn-CA" sz="1400" dirty="0">
                <a:latin typeface="Pigiarniq Light" panose="02000303020000020004" pitchFamily="2" charset="0"/>
              </a:rPr>
              <a:t>ᖃᒪᓂ’ᑐᐊᖅ, ᓄᓇᕗᑦ</a:t>
            </a:r>
          </a:p>
          <a:p>
            <a:pPr algn="r"/>
            <a:r>
              <a:rPr lang="iu-Latn-CA" sz="1400" dirty="0">
                <a:latin typeface="Pigiarniq Light" panose="02000303020000020004" pitchFamily="2" charset="0"/>
              </a:rPr>
              <a:t>ᐅᑐᐱᕆ 29-30, 2019</a:t>
            </a:r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293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latin typeface="Pigiarniq Light" panose="02000303020000020004" pitchFamily="2" charset="0"/>
              </a:rPr>
              <a:t>Resolved Issues</a:t>
            </a:r>
            <a:br>
              <a:rPr lang="en-CA" sz="3200" dirty="0">
                <a:latin typeface="Pigiarniq Light" panose="02000303020000020004" pitchFamily="2" charset="0"/>
              </a:rPr>
            </a:br>
            <a:r>
              <a:rPr lang="en-CA" sz="3200" dirty="0" err="1">
                <a:latin typeface="Pigiarniq Light" panose="02000303020000020004" pitchFamily="2" charset="0"/>
              </a:rPr>
              <a:t>ᐋᖅᑭᒃᑕᐅᓯᒪᔪᑦ</a:t>
            </a:r>
            <a:r>
              <a:rPr lang="en-CA" sz="3200" dirty="0">
                <a:latin typeface="Pigiarniq Light" panose="02000303020000020004" pitchFamily="2" charset="0"/>
              </a:rPr>
              <a:t> </a:t>
            </a:r>
            <a:r>
              <a:rPr lang="en-CA" sz="3200" dirty="0" err="1">
                <a:latin typeface="Pigiarniq Light" panose="02000303020000020004" pitchFamily="2" charset="0"/>
              </a:rPr>
              <a:t>ᐃᖢᐊᖏᓕᐅᕈᑕᐅᓚᐅᖅᑐᑦ</a:t>
            </a:r>
            <a:endParaRPr lang="en-CA" sz="3200" dirty="0">
              <a:latin typeface="Pigiarniq Light" panose="02000303020000020004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sz="1400" dirty="0">
                <a:latin typeface="Pigiarniq Light" panose="02000303020000020004" pitchFamily="2" charset="0"/>
              </a:rPr>
              <a:t>Tracking Issues and their Resolutions</a:t>
            </a:r>
          </a:p>
          <a:p>
            <a:r>
              <a:rPr lang="iu-Latn-CA" sz="1400" dirty="0">
                <a:latin typeface="Pigiarniq Light" panose="02000303020000020004" pitchFamily="2" charset="0"/>
              </a:rPr>
              <a:t>ᑕᑯᒋᐊᕐᓗᒋᑦ ᐃᖢᐊᖏᓕᐅᕈᑕᐅᔪᑦ ᐊᒻᒪᓗ ᖃᓄᖅ ᐋᖅᑭᒃᑕᐅᓂᖏᑦ</a:t>
            </a:r>
            <a:endParaRPr lang="en-CA" sz="1400" dirty="0">
              <a:latin typeface="Pigiarniq Light" panose="02000303020000020004" pitchFamily="2" charset="0"/>
            </a:endParaRPr>
          </a:p>
          <a:p>
            <a:r>
              <a:rPr lang="en-CA" sz="1400" dirty="0">
                <a:latin typeface="Pigiarniq Light" panose="02000303020000020004" pitchFamily="2" charset="0"/>
              </a:rPr>
              <a:t>12 of 21 issues are now resolved</a:t>
            </a:r>
          </a:p>
          <a:p>
            <a:r>
              <a:rPr lang="iu-Latn-CA" sz="1400" dirty="0">
                <a:latin typeface="Pigiarniq Light" panose="02000303020000020004" pitchFamily="2" charset="0"/>
              </a:rPr>
              <a:t>12-ᖑᔪᑦ 21-ᖑᓚᐅᖅᑐᓂᒃ ᐃᖢᐊᙱᓕᐅᕈᑕᐅᔪᑦ ᐋᖅᑭᒃᑕᐅᓯᒪᓕᖅᑐᑦ</a:t>
            </a:r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15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Resolved Issues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CA" dirty="0"/>
              <a:t>KivIA-WL-TC#1</a:t>
            </a:r>
            <a:br>
              <a:rPr lang="en-CA" dirty="0"/>
            </a:br>
            <a:r>
              <a:rPr lang="en-CA" dirty="0"/>
              <a:t>Mercury concentrations in fish</a:t>
            </a:r>
          </a:p>
          <a:p>
            <a:r>
              <a:rPr lang="en-CA" dirty="0"/>
              <a:t>KivIA-WL-TC#5</a:t>
            </a:r>
            <a:br>
              <a:rPr lang="en-CA" dirty="0"/>
            </a:br>
            <a:r>
              <a:rPr lang="en-CA" dirty="0"/>
              <a:t>Thermal Modelling of Permafrost</a:t>
            </a:r>
          </a:p>
          <a:p>
            <a:r>
              <a:rPr lang="en-CA" dirty="0"/>
              <a:t>KivIA-WL-TC#8</a:t>
            </a:r>
            <a:br>
              <a:rPr lang="en-CA" dirty="0"/>
            </a:br>
            <a:r>
              <a:rPr lang="en-CA" dirty="0"/>
              <a:t>Addressing a Changing Climate in Project Design</a:t>
            </a:r>
          </a:p>
          <a:p>
            <a:r>
              <a:rPr lang="en-CA" dirty="0"/>
              <a:t>KivIA-WL-TC#11</a:t>
            </a:r>
            <a:br>
              <a:rPr lang="en-CA" dirty="0"/>
            </a:br>
            <a:r>
              <a:rPr lang="en-CA" dirty="0"/>
              <a:t>Alternative effluent discharge locations</a:t>
            </a:r>
          </a:p>
          <a:p>
            <a:r>
              <a:rPr lang="en-CA" dirty="0"/>
              <a:t>KivIA-WL-TC#12</a:t>
            </a:r>
            <a:br>
              <a:rPr lang="en-CA" dirty="0"/>
            </a:br>
            <a:r>
              <a:rPr lang="en-CA" dirty="0"/>
              <a:t>Early warning trigger development</a:t>
            </a:r>
          </a:p>
          <a:p>
            <a:r>
              <a:rPr lang="en-CA" dirty="0"/>
              <a:t>KivIA-WL-TC#13</a:t>
            </a:r>
            <a:br>
              <a:rPr lang="en-CA" dirty="0"/>
            </a:br>
            <a:r>
              <a:rPr lang="en-CA" dirty="0"/>
              <a:t>IVR High Pit Walls As Mitigation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9E9C287-5CC9-493F-8E19-A4D3462C6C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CA" sz="2000" dirty="0" err="1"/>
              <a:t>KivIA-WL-TC#1</a:t>
            </a:r>
            <a:r>
              <a:rPr lang="en-CA" sz="2000" dirty="0"/>
              <a:t> </a:t>
            </a:r>
            <a:r>
              <a:rPr lang="en-CA" sz="2000" dirty="0" smtClean="0">
                <a:latin typeface="Pigiarniq Light" panose="02000303020000020004" pitchFamily="2" charset="0"/>
              </a:rPr>
              <a:t>Mercury-</a:t>
            </a:r>
            <a:r>
              <a:rPr lang="en-CA" sz="2000" dirty="0" err="1" smtClean="0">
                <a:latin typeface="Pigiarniq Light" panose="02000303020000020004" pitchFamily="2" charset="0"/>
              </a:rPr>
              <a:t>ᖃᕐᓂᐅᔪᑦ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ᐃᖃᓗᖕᓂᒃ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KivIA-WL-TC#5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ᓂᒡᓕᓇᕐᓂᖓ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ᖁᐊᖑᓂᖓᒍᑦ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KivIA-WL-TC#8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ᑲᒪᓂᖅ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ᓯᓚᐅᑉ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ᐊᓯᔾᔨᖅᐸᓪᓕᐊᓂᖓᓂᒃ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ᐱᓕᕆᐊᖑᔫᑉ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ᐋᖅᑭᐅᒪᓂᖓᒍᑦ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KivIA-WL-TC#11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ᓇᓂᒃᑲᓐᓂᖅ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ᑯᕕᖅᑕᕋᔭᕐᒪᖔᑕ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KivIA-WL-TC#12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ᐅᔾᔨᖅᑐᕈᑏᑦ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ᐱᕙᓪᓕᐊᓕᕐᓂᐊᕐᓂᖓᓄᑦ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KivIA-WL-TC#13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IVR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ᖁᑦᑎᒃᑐᑦ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ᐃᓗᑦᑐᖅᑎᖅᓯᒪᔪᒃᑯᑦ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ᓴᓂᕋᕆᔭᐅᔪᑦ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ᐋᖅᑭᒃᓱᖅᑕᐅᓯᒪᓗᑎᒃ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9043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Pigiarniq Light" panose="02000303020000020004" pitchFamily="2" charset="0"/>
              </a:rPr>
              <a:t>Resolved </a:t>
            </a:r>
            <a:r>
              <a:rPr lang="en-CA" sz="2400" dirty="0" smtClean="0">
                <a:latin typeface="Pigiarniq Light" panose="02000303020000020004" pitchFamily="2" charset="0"/>
              </a:rPr>
              <a:t>Issues</a:t>
            </a:r>
            <a:br>
              <a:rPr lang="en-CA" sz="2400" dirty="0" smtClean="0">
                <a:latin typeface="Pigiarniq Light" panose="02000303020000020004" pitchFamily="2" charset="0"/>
              </a:rPr>
            </a:br>
            <a:r>
              <a:rPr lang="en-CA" sz="2400" dirty="0" err="1" smtClean="0">
                <a:latin typeface="Pigiarniq Light" panose="02000303020000020004" pitchFamily="2" charset="0"/>
              </a:rPr>
              <a:t>ᐋᖅᑭᒃᑕᐅᓯᒪᔪᑦ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KivIA-WL-TC#14</a:t>
            </a:r>
            <a:br>
              <a:rPr lang="en-CA" dirty="0"/>
            </a:br>
            <a:r>
              <a:rPr lang="en-CA" dirty="0"/>
              <a:t>Fate of Equipment </a:t>
            </a:r>
          </a:p>
          <a:p>
            <a:r>
              <a:rPr lang="en-CA" dirty="0"/>
              <a:t>KivIA-WL-TC#15</a:t>
            </a:r>
            <a:br>
              <a:rPr lang="en-CA" dirty="0"/>
            </a:br>
            <a:r>
              <a:rPr lang="en-CA" dirty="0"/>
              <a:t>Inuit Input into Closure Objectives</a:t>
            </a:r>
          </a:p>
          <a:p>
            <a:r>
              <a:rPr lang="en-CA" dirty="0"/>
              <a:t>KivIA-WL-TC#16</a:t>
            </a:r>
            <a:br>
              <a:rPr lang="en-CA" dirty="0"/>
            </a:br>
            <a:r>
              <a:rPr lang="en-CA" dirty="0"/>
              <a:t>High TSS Concentrations during Construction</a:t>
            </a:r>
          </a:p>
          <a:p>
            <a:r>
              <a:rPr lang="en-CA" dirty="0"/>
              <a:t>KivIA-WL-TC#17</a:t>
            </a:r>
            <a:br>
              <a:rPr lang="en-CA" dirty="0"/>
            </a:br>
            <a:r>
              <a:rPr lang="en-CA" dirty="0"/>
              <a:t>Overburden for Closure</a:t>
            </a:r>
          </a:p>
          <a:p>
            <a:r>
              <a:rPr lang="en-CA" dirty="0"/>
              <a:t>KivIA-WL-TC#19</a:t>
            </a:r>
            <a:br>
              <a:rPr lang="en-CA" dirty="0"/>
            </a:br>
            <a:r>
              <a:rPr lang="en-CA" dirty="0"/>
              <a:t>Testing of used oil/waste fuel</a:t>
            </a:r>
          </a:p>
          <a:p>
            <a:r>
              <a:rPr lang="en-CA" dirty="0"/>
              <a:t>KivIA-WL-TC#20</a:t>
            </a:r>
            <a:br>
              <a:rPr lang="en-CA" dirty="0"/>
            </a:br>
            <a:r>
              <a:rPr lang="en-CA" dirty="0"/>
              <a:t>Conceptual fish habitat offsetting plan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9E9C287-5CC9-493F-8E19-A4D3462C6C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sz="2000" dirty="0" err="1"/>
              <a:t>KivIA-WL-TC#14</a:t>
            </a:r>
            <a:r>
              <a:rPr lang="en-CA" sz="2000" dirty="0"/>
              <a:t> </a:t>
            </a:r>
            <a:r>
              <a:rPr lang="iu-Latn-CA" sz="2000" dirty="0" smtClean="0">
                <a:latin typeface="Pigiarniq Light" panose="02000303020000020004" pitchFamily="2" charset="0"/>
              </a:rPr>
              <a:t>ᖃᓄᐃᑕᐅᓂᐊᕐᓂᖏᑦ </a:t>
            </a:r>
            <a:r>
              <a:rPr lang="iu-Latn-CA" sz="2000" dirty="0">
                <a:latin typeface="Pigiarniq Light" panose="02000303020000020004" pitchFamily="2" charset="0"/>
              </a:rPr>
              <a:t>ᐱᖁᑎᑦ</a:t>
            </a:r>
          </a:p>
          <a:p>
            <a:r>
              <a:rPr lang="en-CA" sz="2000" dirty="0" err="1"/>
              <a:t>KivIA-WL-TC#15</a:t>
            </a:r>
            <a:r>
              <a:rPr lang="en-CA" sz="2000" dirty="0"/>
              <a:t> </a:t>
            </a:r>
            <a:r>
              <a:rPr lang="en-CA" sz="2000" dirty="0" smtClean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ᐃᓄᐃᑦ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ᐅᖃᐅᓯᒃᓴᖏᑦ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ᒪᑐᓇᔭᖅᐸᑦ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KivIA-WL-TC#16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ᖁᑦᑎᒃᑐᒃᑯᑦ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TSS-ᖃᕐᓂᖓ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ᓴᓇᔭᐅᕙᓪᓕᐊᑎᓪᓗᒍ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KivIA-WL-TC#17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ᐅᔭᖅᑲᑦ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ᐃᑉᔪᐃᓪᓗ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ᒪᑐᓂᐊᖅᑎᓪᓗᒍ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ᐅᔭᕋᖕᓂᐊᕐᕕᒃ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KivIA-WL-TC#19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ᖃᐅᔨᓴᐃᓂᖅ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ᐊᑐᖅᑕᐅᓯᒪᔪᒥᒃ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ᐅᖅᓱᐊᓗᖕᒥ</a:t>
            </a:r>
            <a:r>
              <a:rPr lang="en-CA" sz="2000" dirty="0">
                <a:latin typeface="Pigiarniq Light" panose="02000303020000020004" pitchFamily="2" charset="0"/>
              </a:rPr>
              <a:t>/</a:t>
            </a:r>
            <a:r>
              <a:rPr lang="en-CA" sz="2000" dirty="0" err="1">
                <a:latin typeface="Pigiarniq Light" panose="02000303020000020004" pitchFamily="2" charset="0"/>
              </a:rPr>
              <a:t>ᐅᖅᓱᕐᒥᒡᓗ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ᐊᑐᖅᓯᒪᔪᒥᒃ</a:t>
            </a:r>
            <a:endParaRPr lang="en-CA" sz="20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KivIA-WL-TC#20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ᐃᓱᒪᒋᔭᐅᔪᑦ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ᐃᖃᓗᐃᑦ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ᐃᓂᒋᕙᒃᑕᖏᓐᓂᒃ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ᐸᕐᓇᐅᑎᖃᖅᑎᓪᓗᒋᑦ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4129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0D7C-62FB-4122-879F-42013FB59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Pigiarniq Light" panose="02000303020000020004" pitchFamily="2" charset="0"/>
              </a:rPr>
              <a:t>Issues have been resolved through</a:t>
            </a:r>
            <a:r>
              <a:rPr lang="en-CA" sz="2400" dirty="0" smtClean="0">
                <a:latin typeface="Pigiarniq Light" panose="02000303020000020004" pitchFamily="2" charset="0"/>
              </a:rPr>
              <a:t>:</a:t>
            </a:r>
            <a:br>
              <a:rPr lang="en-CA" sz="2400" dirty="0" smtClean="0">
                <a:latin typeface="Pigiarniq Light" panose="02000303020000020004" pitchFamily="2" charset="0"/>
              </a:rPr>
            </a:br>
            <a:r>
              <a:rPr lang="en-CA" sz="2400" dirty="0" err="1" smtClean="0">
                <a:latin typeface="Pigiarniq Light" panose="02000303020000020004" pitchFamily="2" charset="0"/>
              </a:rPr>
              <a:t>ᐃᖢᐊᖏᓕᐅᕈᑕᐅᓯᒪᔪᑦ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ᐋᖅᑭᒃᑕᐅᓯᒪᔪᑦ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ᐅᑯᑎᒎᓇᖅ</a:t>
            </a:r>
            <a:r>
              <a:rPr lang="en-CA" sz="2400" dirty="0" smtClean="0">
                <a:latin typeface="Pigiarniq Light" panose="02000303020000020004" pitchFamily="2" charset="0"/>
              </a:rPr>
              <a:t>: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9870A-BE10-4208-8C2C-6F01D74F72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AEM providing clarifying details for several technical questions</a:t>
            </a:r>
          </a:p>
          <a:p>
            <a:r>
              <a:rPr lang="en-CA" dirty="0"/>
              <a:t>Commitments to update relevant management plans as required</a:t>
            </a:r>
          </a:p>
          <a:p>
            <a:r>
              <a:rPr lang="en-CA" dirty="0"/>
              <a:t>Commitments to provide requested information for evaluation by the </a:t>
            </a:r>
            <a:r>
              <a:rPr lang="en-CA" dirty="0" err="1"/>
              <a:t>KivIA</a:t>
            </a:r>
            <a:endParaRPr lang="en-CA" dirty="0"/>
          </a:p>
          <a:p>
            <a:r>
              <a:rPr lang="en-CA" dirty="0"/>
              <a:t>Forthcoming security management agreements</a:t>
            </a:r>
          </a:p>
          <a:p>
            <a:r>
              <a:rPr lang="en-CA" dirty="0"/>
              <a:t>Commitments to include the </a:t>
            </a:r>
            <a:r>
              <a:rPr lang="en-CA" dirty="0" err="1"/>
              <a:t>KivIA</a:t>
            </a:r>
            <a:r>
              <a:rPr lang="en-CA" dirty="0"/>
              <a:t> in ongoing discussions to ensure Inuit interests are represented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3EC7A-F933-4AC1-96B3-E13B456760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iu-Latn-CA" sz="1400" dirty="0" smtClean="0">
                <a:latin typeface="Pigiarniq Light" panose="02000303020000020004" pitchFamily="2" charset="0"/>
              </a:rPr>
              <a:t>ᐊᒡᓂᒍ ᐃᒍᒃᑯᑦ ᑐᑭᓯᑎᑦᑎᒋᐊᖅᓯᒪᑉᓗᑎᒃ ᖃᑉᓯᑲᓪᓚᒃᑯᑦ ᐊᐱᖅᑯᑕᐅᓯᒪᔪᒃᑯᑦ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ᐱᓕᕆᓂᐊᕐᓂᕋᖅᓯᒪᔪᑦ ᐅᑉᓗᒥᒧᑦ ᐋᖅᑭᒋᐊᖅᓯᓂᐊᕐᓂᕐᒧᑦ ᐊᐅᓚᑦᑎᔾᔪᑎᓂᒃ ᐸᕐᓇᐅᑎᓂᒃ ᐱᔭᕆᐊᖃᖅᑐᒃᑯᑦ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ᐱᓕᕆᔪᒪᓂᖅ ᐊᑐᐃᓐᓇᕈᖅᑎᑦᑎᔪᒪᓂᕐᒧᑦ ᑐᒃᓯᕋᐅᑕᐅᓯᒪᔪᓂᒃ ᑐᑭᓯᒋᐊᕈᑎᒃᓴᓂᒃ ᖃᐅᔨᓴᐃᓂᕐᒧᑦ ᑭᕙᓪᓕᕐᒥ ᐃᓄᐃᑦ ᑲᑐᔾᔨᖃᑎᒌᒃᑯᖏᓐᓂᒃ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ᓴᖅᑭᓐᓂᐊᖅᑐᑦ ᓴᐳᓐᓂᐊᕈᑏᑦ ᐊᐅᓚᑦᑎᓂᕐᒧᑦ ᐊᖏᕈᑎᒃᑯᑦ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ᐱᓕᕆᔪᒪᓂᖅ ᐃᓚᐅᖃᑕᐅᑎᖁᑉᓗᒋᑦ ᑭᕙᓪᓕᕐᒥ ᐃᓄᐃᑦ ᑲᑐᔾᔨᖃᑎᒌᒃᑯᑦ ᐅᖃᖃᑎᒌᖃᑦᑕᕐᓂᐊᖅᑐᓂᒃ ᐃᓄᐃᑦ ᐱᔫᒥᒋᔭᖏᑦ ᑭᒡᒐᖅᑐᖅᑕᐅᑦᑎᐊᖁᑉᓗᒋᑦ.</a:t>
            </a:r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97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 err="1">
                <a:latin typeface="Pigiarniq Light" panose="02000303020000020004" pitchFamily="2" charset="0"/>
              </a:rPr>
              <a:t>KivIA</a:t>
            </a:r>
            <a:r>
              <a:rPr lang="en-CA" sz="2800" dirty="0">
                <a:latin typeface="Pigiarniq Light" panose="02000303020000020004" pitchFamily="2" charset="0"/>
              </a:rPr>
              <a:t> Role</a:t>
            </a:r>
            <a:br>
              <a:rPr lang="en-CA" sz="2800" dirty="0">
                <a:latin typeface="Pigiarniq Light" panose="02000303020000020004" pitchFamily="2" charset="0"/>
              </a:rPr>
            </a:br>
            <a:r>
              <a:rPr lang="en-CA" sz="2400" dirty="0" err="1">
                <a:latin typeface="Pigiarniq Light" panose="02000303020000020004" pitchFamily="2" charset="0"/>
              </a:rPr>
              <a:t>ᑭᕙᓪᓕᕐᒥ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ᐃᓄᐃᑦ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ᑲᑐᔾᔨᖃᑎᒌᒃᑯᑦ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ᐱᓕᕆᐊᒃᓴᖏᑦ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400" dirty="0" err="1">
                <a:latin typeface="Pigiarniq Light" panose="02000303020000020004" pitchFamily="2" charset="0"/>
              </a:rPr>
              <a:t>KivIA</a:t>
            </a:r>
            <a:r>
              <a:rPr lang="en-US" sz="1400" dirty="0">
                <a:latin typeface="Pigiarniq Light" panose="02000303020000020004" pitchFamily="2" charset="0"/>
              </a:rPr>
              <a:t> represents Inuit, administers and monitors certain provisions of the Nunavut Final Agreement in the Kivalliq Region. </a:t>
            </a:r>
          </a:p>
          <a:p>
            <a:r>
              <a:rPr lang="en-US" sz="1400" dirty="0" err="1">
                <a:latin typeface="Pigiarniq Light" panose="02000303020000020004" pitchFamily="2" charset="0"/>
              </a:rPr>
              <a:t>KivIA’s</a:t>
            </a:r>
            <a:r>
              <a:rPr lang="en-US" sz="1400" dirty="0">
                <a:latin typeface="Pigiarniq Light" panose="02000303020000020004" pitchFamily="2" charset="0"/>
              </a:rPr>
              <a:t> mission is to represent Inuit in a fair and democratic manner in the development, protection, administration and advancement of their rights and benefits; and to promote economic, social, political and cultural well-being. </a:t>
            </a:r>
          </a:p>
          <a:p>
            <a:r>
              <a:rPr lang="en-US" sz="1400" dirty="0">
                <a:latin typeface="Pigiarniq Light" panose="02000303020000020004" pitchFamily="2" charset="0"/>
              </a:rPr>
              <a:t>The aim of Inuit Owned Land management is to administer IOL’s so as to promote self-reliance and the cultural and social well-being of Inuit now and in the future. </a:t>
            </a:r>
          </a:p>
          <a:p>
            <a:r>
              <a:rPr lang="en-US" sz="1400" dirty="0">
                <a:latin typeface="Pigiarniq Light" panose="02000303020000020004" pitchFamily="2" charset="0"/>
              </a:rPr>
              <a:t>Inuit Owned Lands must be managed in such a way as to sustain and enhance the value of the lands.</a:t>
            </a:r>
            <a:endParaRPr lang="en-CA" sz="1400" dirty="0">
              <a:latin typeface="Pigiarniq Light" panose="02000303020000020004" pitchFamily="2" charset="0"/>
            </a:endParaRPr>
          </a:p>
          <a:p>
            <a:endParaRPr lang="en-CA" sz="1400" dirty="0">
              <a:latin typeface="Pigiarniq Light" panose="02000303020000020004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5DEF682-CBF9-4FAA-8847-FC6D0573C1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u-Latn-CA" sz="1200" dirty="0">
                <a:latin typeface="Pigiarniq Light" panose="02000303020000020004" pitchFamily="2" charset="0"/>
              </a:rPr>
              <a:t>ᑭᕙᓪᓕᕐᒥ ᐃᓄᐃᑦ ᑲᑐᔾᔨᖃᑎᒌᒃᑯᑦ ᑭᒡᒐᖅᑐᐃᔨᐅᔪᑦ ᐃᓄᖕᓂᒃ, ᐊᐅᓚᑦᑎᔨᐅᔪᑦ ᐊᒻᒪᓗ ᖃᐅᔨᓴᐃᔨᐅᔪᑦ ᐃᓚᖏᓐᓂᒃ ᓄᓇᕗᒥ ᓄᓇᑖᕐᓂᕐᒧᑦ ᐊᖏᕈᑎᓕᐊᒃᑰᖓᔪᓂᒃ ᑭᕙᓪᓕᕐᒥ.</a:t>
            </a:r>
          </a:p>
          <a:p>
            <a:r>
              <a:rPr lang="iu-Latn-CA" sz="1200" dirty="0">
                <a:latin typeface="Pigiarniq Light" panose="02000303020000020004" pitchFamily="2" charset="0"/>
              </a:rPr>
              <a:t>ᑭᕙᓪᓕᕐᒥ ᐃᓄᐃᑦ ᑲᑐᔾᔨᖃᑎᒌᒃᑯᑦ ᑐᕌᒐᕆᔭᖓ ᑭᒡᒐᖅᑐᐃᓂᐊᕐᓂᕐᒧᑦ ᐃᓄᖕᓂᒃ ᐊᔾᔨᒌᒃᑎᑦᑎᓂᒃᑯᑦ ᒐᕙᒪᓕᕆᓂᒃᑯᑦ ᐱᕙᓪᓕᐊᑎᑦᑎᓂᕐᒧᑦ, ᓴᐳᓐᓂᐊᓂᕐᒧᑦ, ᐊᐅᓚᑦᑎᓂᕐᒧᑦ ᐊᒻᒪᓗ ᖁᕝᕙᖅᑎᕆᓂᕐᒧᑦ ᐱᔪᓐᓇᐅᑎᖏᓐᓂᒃ ᐊᒻᒪᓗ ᐃᑲᔫᑎᒃᓴᖏᓐᓂᒃ; ᐊᒻᒪᓗ ᖁᕝᕙᖅᑎᕆᓂᕐᒧᑦ ᑮᓇᐅᔭᓕᐅᕈᑎᒃᓴᓂᒃ, ᐃᓅᖄᑎᒌᒍᑎᓂᒃ, ᒐᕙᒪᓕᕆᓂᕐᒨᖓᔪᓂᒃ ᐊᒻᒪᓗ ᐃᓕᖅᑯᓯᑐᖃᑎᒍᑦ ᖃᓄᐃᙱᑦᑎᐊᕈᓐᓇᖁᑉᓗᒋᑦ.</a:t>
            </a:r>
          </a:p>
          <a:p>
            <a:r>
              <a:rPr lang="iu-Latn-CA" sz="1200" dirty="0">
                <a:latin typeface="Pigiarniq Light" panose="02000303020000020004" pitchFamily="2" charset="0"/>
              </a:rPr>
              <a:t>ᑐᕌᒐᕆᔭᐅᔪᖅ ᐃᓄᐃᑦ ᓄᓇᖁᑎᖏᑦᑎᒍᑦ ᐊᐅᓚᑦᑎᓂᒃᑯᑦ ᐊᐅᓚᑦᑎᔪᒪᓂᖅ ᐃᓄᐃᑦ ᓄᓇᖁᑎᖏᓐᓂᒃ ᖁᕝᕙᖅᑎᕆᓂᒃᑯᑦ ᐃᖕᒥᓂᒃ ᐱᒋᐊᕈᓐᓇᖅᓯᓂᕐᒧᑦ ᐊᒻᒪᓗ ᐃᓕᖅᑯᓯᑐᖃᑎᒍᑦ ᐃᓅᖃᑎᒌᖕᓂᒃᑯᑦ ᖃᓄᐃᙱᓐᓂᖅᓴᐅᔪᓐᓇᖁᑉᓗᒋᑦ ᐃᓄᐃᑦ ᒫᓐᓇᐅᔪᖅ ᐊᒻᒪᓗ ᓯᕗᓂᒃᓴᒥ.</a:t>
            </a:r>
          </a:p>
          <a:p>
            <a:r>
              <a:rPr lang="iu-Latn-CA" sz="1200" dirty="0">
                <a:latin typeface="Pigiarniq Light" panose="02000303020000020004" pitchFamily="2" charset="0"/>
              </a:rPr>
              <a:t>ᐃᓄᐃᑦ ᓄᓇᖁᑎᖏᑦ ᐊᐅᓚᑕᐅᔭᕆᐊᓖᑦ ᐸᐸᑐᑦᑎᐊᕐᓂᒃᑯᑦ ᖁᕝᕙᖅᑎᕆᓂᒃᑯᓪᓗ ᐱᒻᒪᕆᐅᑎᑕᐅᔪᓂᒃ ᓄᓇᒥ.</a:t>
            </a:r>
          </a:p>
          <a:p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8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Pigiarniq Light" panose="02000303020000020004" pitchFamily="2" charset="0"/>
              </a:rPr>
              <a:t>Water Licence Review</a:t>
            </a:r>
            <a:br>
              <a:rPr lang="en-CA" sz="2400" dirty="0">
                <a:latin typeface="Pigiarniq Light" panose="02000303020000020004" pitchFamily="2" charset="0"/>
              </a:rPr>
            </a:br>
            <a:r>
              <a:rPr lang="en-CA" sz="2400" dirty="0" err="1">
                <a:latin typeface="Pigiarniq Light" panose="02000303020000020004" pitchFamily="2" charset="0"/>
              </a:rPr>
              <a:t>ᐃᒪᓕᕆᓂᒃᑯᑦ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ᓚᐃᓴᓐᓯᒥᒃ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ᕿᒥᕐᕈᓂᖅ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Pigiarniq Light" panose="02000303020000020004" pitchFamily="2" charset="0"/>
              </a:rPr>
              <a:t>The purpose of our technical review was to ensure the project can operate in line with the potential impacts and benefits described through the concurrent impact assessment; and</a:t>
            </a:r>
          </a:p>
          <a:p>
            <a:r>
              <a:rPr lang="en-US" sz="1800" dirty="0">
                <a:latin typeface="Pigiarniq Light" panose="02000303020000020004" pitchFamily="2" charset="0"/>
              </a:rPr>
              <a:t>To ensure Inuit Qaujimajatuqangit (IQ) values and Traditional Knowledge (TK) were incorporated into impact determination, mitigation, project design and monitoring.</a:t>
            </a:r>
          </a:p>
          <a:p>
            <a:endParaRPr lang="en-CA" sz="1800" dirty="0">
              <a:latin typeface="Pigiarniq Light" panose="02000303020000020004" pitchFamily="2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FA90C0B-AEE4-400D-A40D-181C8F5835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u-Latn-CA" sz="1600" dirty="0">
                <a:latin typeface="Pigiarniq Light" panose="02000303020000020004" pitchFamily="2" charset="0"/>
              </a:rPr>
              <a:t>ᕿᒥᕐᕈᓂᖃᖅᑐᒍᑦ ᐱᓕᕆᐊᖑᔪᖅ ᐊᐅᓚᑕᐅᑦᑎᐊᖁᑉᓗᒍ ᒪᓕᒡᓗᓂ ᐊᒃᑐᖅᓯᓂᐅᓂᐊᖅᑐᓂᒃ ᐱᕚᓪᓕᕈᑎᒃᓴᓂᒡᓗ ᐅᖃᐅᓯᐅᓯᒪᔪᓂᒃ ᒫᓐᓇᐅᔪᖅ ᐊᒃᑐᖅᑕᐅᓂᖃᕐᓂᐊᖅᑎᓪᓗᒋᑦ ᖃᐅᔨᓴᕈᑎᒃᑯᑦ; ᐊᒻᒪᓗ</a:t>
            </a:r>
          </a:p>
          <a:p>
            <a:r>
              <a:rPr lang="iu-Latn-CA" sz="1600" dirty="0">
                <a:latin typeface="Pigiarniq Light" panose="02000303020000020004" pitchFamily="2" charset="0"/>
              </a:rPr>
              <a:t>ᐃᓄᐃᑦ ᖃᐅᔨᒪᔭᑐᖃᖏᑦᑎᒍᑦ ᐱᒻᒪᕆᐅᑎᑕᐅᓄᔪᑦ ᐊᒻᒪᓗ ᐃᓄᐃᑦ ᖃᐅᔨᒪᔭᑐᖃᖏᑦ ᐊᑐᓕᖅᑎᖅᑕᐅᖁᑉᓗᒋᑦ ᐊᒃᑐᖅᓯᓂᖃᕐᓂᐊᖅᑐᒃᑯᑦ ᓇᓗᓇᐃᔭᐅᑎᒃᑯᑦ, ᐋᖅᑭᒋᐊᕈᑎᒃᑯᑦ, ᐱᓕᕆᐊᑉ ᐋᖅᑭᐅᒪᓂᕆᓂᐊᖅᑕᖓᒍᑦ ᐊᒻᒪᓗ ᖃᐅᔨᓴᐃᓂᒃᑯᑦ.</a:t>
            </a:r>
            <a:endParaRPr lang="en-CA" sz="16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5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dirty="0">
                <a:latin typeface="Pigiarniq Light" panose="02000303020000020004" pitchFamily="2" charset="0"/>
              </a:rPr>
              <a:t>Submission to Nunavut Water Board</a:t>
            </a:r>
            <a:br>
              <a:rPr lang="en-CA" sz="2400" dirty="0">
                <a:latin typeface="Pigiarniq Light" panose="02000303020000020004" pitchFamily="2" charset="0"/>
              </a:rPr>
            </a:br>
            <a:r>
              <a:rPr lang="en-CA" sz="2400" dirty="0" err="1">
                <a:latin typeface="Pigiarniq Light" panose="02000303020000020004" pitchFamily="2" charset="0"/>
              </a:rPr>
              <a:t>ᑐᓂᕐᕈᑏᑦ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ᓄᓇᕗᒥ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ᐃᒪᕐᒧᑦ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ᑲᑎᒪᔨᓄᑦ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A Technical Review of the water licence amendment application was submitted to NWB on September 16th, 2019.</a:t>
            </a:r>
          </a:p>
          <a:p>
            <a:r>
              <a:rPr lang="en-US" dirty="0"/>
              <a:t>Our review highlighted 21 technical concerns, the majority of which followed directly from our completeness review submitted in July 2019.</a:t>
            </a:r>
          </a:p>
          <a:p>
            <a:r>
              <a:rPr lang="en-CA" dirty="0"/>
              <a:t>We raised several concerns with respect to understanding potential impacts to water quality and quantity from the expansion project</a:t>
            </a:r>
          </a:p>
          <a:p>
            <a:r>
              <a:rPr lang="en-CA" dirty="0"/>
              <a:t>We also raised several concerns pertaining to water management and mitigation</a:t>
            </a:r>
            <a:endParaRPr lang="en-US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9B966C-27A4-45E3-AA78-D8B4B97BF2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u-Latn-CA" sz="1600" dirty="0">
                <a:latin typeface="Pigiarniq Light" panose="02000303020000020004" pitchFamily="2" charset="0"/>
              </a:rPr>
              <a:t>ᓯᕕᑐᔪᒃᑯᑦ ᕿᒥᕐᕈᓂᐅᔪᖅ ᐃᒪᕐᒧᑦ ᓚᐃᓴᓐᓯᒃᑯᑦ ᐋᖅᑭᒋᐊᖅᓯᓂᕐᒧᑦ ᑐᒃᓯᕋᐅᑎ ᑐᓂᕐᕈᑕᐅᓚᐅᖅᑐᖅ ᓄᓇᕗᒥ ᐃᒪᕐᒥᒃ ᑲᑎᒪᔨᒃᑯᖏᓐᓄᑦ ᓯᑎᐱᕆ 16, 2019-ᒥ.</a:t>
            </a:r>
          </a:p>
          <a:p>
            <a:r>
              <a:rPr lang="iu-Latn-CA" sz="1600" dirty="0">
                <a:latin typeface="Pigiarniq Light" panose="02000303020000020004" pitchFamily="2" charset="0"/>
              </a:rPr>
              <a:t>ᕿᒥᕐᕈᓂᕆᔭᖅᐳᑦ ᓇᓗᓇᐃᖅᓯᓚᐅᖅᑐᑦ 21-ᓂᒃ ᐃᓱᒫᓘᑕᐅᓯᒪᔪᓂᒃ, ᐊᒥᓲᓂᖅᓴᑦ ᐱᐊᓂᒃᓯᒪᔪᓂᒃ ᕿᒥᕐᕈᓂᒃᑯᑦ ᑐᓂᕐᕈᑎᒋᓚᐅᖅᑕᑉᑎᓐᓃᖦᖢᑎᒃ ᔪᓚᐃ 2019-ᒥ.</a:t>
            </a:r>
          </a:p>
          <a:p>
            <a:r>
              <a:rPr lang="iu-Latn-CA" sz="1600" dirty="0">
                <a:latin typeface="Pigiarniq Light" panose="02000303020000020004" pitchFamily="2" charset="0"/>
              </a:rPr>
              <a:t>ᖃᑉᓯᑲᓪᓚᖕᓂᒃ ᐃᓱᒫᓘᑎᖃᓚᐅᖅᑐᒍᑦ ᑐᑭᓯᓇᓱᖕᓂᕐᒧᑦ ᐊᒃᑐᖅᓯᓂᐅᓇᔭᖅᑐᓂᒃ ᐃᒪᐅᑉ ᖃᓄᐃᓐᓂᖓᓄᑦ ᐊᒻᒪᓗ ᐃᑎᓂᖓᓄᑦ ᐊᖏᓪᓕᒋᐊᖅᑎᑦᑎᔪᒪᔪᒃᑯᑦ.</a:t>
            </a:r>
          </a:p>
          <a:p>
            <a:r>
              <a:rPr lang="iu-Latn-CA" sz="1600" dirty="0">
                <a:latin typeface="Pigiarniq Light" panose="02000303020000020004" pitchFamily="2" charset="0"/>
              </a:rPr>
              <a:t>ᐃᓱᒫᓘᑎᓂᒃ ᓴᖅᑭᑎᑦᑎᓚᐅᕐᒥᔪᒍᑦ ᐱᔾᔪᑎᒋᑉᓗᒍ ᐃᒪᕐᒥᒃ ᐊᐅᓚᑦᑎᓂᖅ ᐊᒻᒪᓗ ᐋᖅᑭᒋᐊᖅᓯᓂᕐᒧᑦ.</a:t>
            </a:r>
            <a:endParaRPr lang="en-CA" sz="16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2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>
                <a:latin typeface="Pigiarniq Light" panose="02000303020000020004" pitchFamily="2" charset="0"/>
              </a:rPr>
              <a:t>Outstanding Issues</a:t>
            </a:r>
            <a:br>
              <a:rPr lang="en-CA" sz="3600" dirty="0">
                <a:latin typeface="Pigiarniq Light" panose="02000303020000020004" pitchFamily="2" charset="0"/>
              </a:rPr>
            </a:br>
            <a:r>
              <a:rPr lang="en-CA" sz="3600" dirty="0" err="1">
                <a:latin typeface="Pigiarniq Light" panose="02000303020000020004" pitchFamily="2" charset="0"/>
              </a:rPr>
              <a:t>ᑲᒪᒋᔭᐅᔭᕆᐊᓖᑦ</a:t>
            </a:r>
            <a:r>
              <a:rPr lang="en-CA" sz="3600" dirty="0">
                <a:latin typeface="Pigiarniq Light" panose="02000303020000020004" pitchFamily="2" charset="0"/>
              </a:rPr>
              <a:t> </a:t>
            </a:r>
            <a:r>
              <a:rPr lang="en-CA" sz="3600" dirty="0" err="1">
                <a:latin typeface="Pigiarniq Light" panose="02000303020000020004" pitchFamily="2" charset="0"/>
              </a:rPr>
              <a:t>ᐃᓱᒫᓘᑕᐅᔪᑦ</a:t>
            </a:r>
            <a:endParaRPr lang="en-CA" sz="3600" dirty="0">
              <a:latin typeface="Pigiarniq Light" panose="02000303020000020004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sz="1600" dirty="0">
                <a:latin typeface="Pigiarniq Light" panose="02000303020000020004" pitchFamily="2" charset="0"/>
              </a:rPr>
              <a:t>9 of 21 issues are currently outstanding</a:t>
            </a:r>
          </a:p>
          <a:p>
            <a:r>
              <a:rPr lang="iu-Latn-CA" sz="1600" dirty="0">
                <a:latin typeface="Pigiarniq Light" panose="02000303020000020004" pitchFamily="2" charset="0"/>
              </a:rPr>
              <a:t>9-ᖑᔪᑦ 21-ᖑᔪᓂᒃ ᐃᓱᒫᓘᑕᐅᔪᑦ ᑲᒪᒋᔭᐅᔭᕆᐊᓖᑦ</a:t>
            </a:r>
            <a:endParaRPr lang="en-CA" sz="16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2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Water Management Issues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6291EDF-D6C0-46FA-AF70-20DDE1E4E7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KivIA-WL-TC#2</a:t>
            </a:r>
            <a:br>
              <a:rPr lang="en-CA" dirty="0"/>
            </a:br>
            <a:r>
              <a:rPr lang="en-CA" dirty="0"/>
              <a:t>Removal of pit walls from water quality model predictions </a:t>
            </a:r>
          </a:p>
          <a:p>
            <a:r>
              <a:rPr lang="en-CA" dirty="0"/>
              <a:t>KivIA-WL-TC#4</a:t>
            </a:r>
            <a:br>
              <a:rPr lang="en-CA" dirty="0"/>
            </a:br>
            <a:r>
              <a:rPr lang="en-CA" dirty="0"/>
              <a:t>Uncertainty in Waste Rock Seepage Estimates </a:t>
            </a:r>
          </a:p>
          <a:p>
            <a:r>
              <a:rPr lang="en-CA" dirty="0"/>
              <a:t>KivIA-WL-TC#6</a:t>
            </a:r>
            <a:br>
              <a:rPr lang="en-CA" dirty="0"/>
            </a:br>
            <a:r>
              <a:rPr lang="en-CA" dirty="0"/>
              <a:t>Climatic inputs for water quality model</a:t>
            </a:r>
          </a:p>
          <a:p>
            <a:r>
              <a:rPr lang="en-CA" dirty="0"/>
              <a:t>KivIA-WL-TC#7</a:t>
            </a:r>
            <a:br>
              <a:rPr lang="en-CA" dirty="0"/>
            </a:br>
            <a:r>
              <a:rPr lang="en-CA" dirty="0"/>
              <a:t>Climate Change and Project Timeline</a:t>
            </a:r>
          </a:p>
          <a:p>
            <a:r>
              <a:rPr lang="en-CA" dirty="0"/>
              <a:t>KivIA-WL-TC#9</a:t>
            </a:r>
            <a:br>
              <a:rPr lang="en-CA" dirty="0"/>
            </a:br>
            <a:r>
              <a:rPr lang="en-CA" dirty="0"/>
              <a:t>Arsenic and ARD mitigation on Whale Tail Pit Wall </a:t>
            </a:r>
          </a:p>
          <a:p>
            <a:r>
              <a:rPr lang="en-CA" dirty="0"/>
              <a:t>KivIA-WL-TC#18</a:t>
            </a:r>
            <a:br>
              <a:rPr lang="en-CA" dirty="0"/>
            </a:br>
            <a:r>
              <a:rPr lang="en-CA" dirty="0"/>
              <a:t>Water Quality Contingencies</a:t>
            </a:r>
          </a:p>
          <a:p>
            <a:endParaRPr lang="en-CA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2F439CF-BB40-437C-83CB-FCB2D8F5D2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sz="1800" dirty="0" err="1"/>
              <a:t>KivIA-WL-TC#2</a:t>
            </a:r>
            <a:r>
              <a:rPr lang="en-CA" sz="1800" dirty="0"/>
              <a:t/>
            </a:r>
            <a:br>
              <a:rPr lang="en-CA" sz="1800" dirty="0"/>
            </a:br>
            <a:r>
              <a:rPr lang="en-CA" sz="1800" dirty="0" err="1" smtClean="0">
                <a:latin typeface="Pigiarniq Light" panose="02000303020000020004" pitchFamily="2" charset="0"/>
              </a:rPr>
              <a:t>ᐲᔭᐃᓂᖅ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ᐃᓗᑦᑐᖅᑎᖅᑕᐅᓯᒪᔫᑉ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ᓴᓂᕋᖓᓂᒃ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ᐃᒪᐅᑉ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ᖃᓄᐃᓐᓂᖓᓄᑦ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ᓇᓚᐅᑦᑖᖅᑕᐅᓯᒪᔪᒃᑯᑦ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</a:p>
          <a:p>
            <a:r>
              <a:rPr lang="en-CA" sz="1800" dirty="0" err="1"/>
              <a:t>KivIA-WL-TC#4</a:t>
            </a:r>
            <a:r>
              <a:rPr lang="en-CA" sz="1800" dirty="0"/>
              <a:t> </a:t>
            </a:r>
            <a:r>
              <a:rPr lang="en-CA" sz="1800" dirty="0" smtClean="0"/>
              <a:t> </a:t>
            </a:r>
            <a:r>
              <a:rPr lang="en-CA" sz="1800" dirty="0" err="1" smtClean="0">
                <a:latin typeface="Pigiarniq Light" panose="02000303020000020004" pitchFamily="2" charset="0"/>
              </a:rPr>
              <a:t>ᓇᓗᓇᕈᑕᐅᔪᑦ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ᐅᔭᖅᑲᑎᒍᑦ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ᐊᑐᖅᑕᐅᙱᑦᑐᒃᑯᑦ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ᐃᕐᖓᕈᑕᐅᔪᒃᑯᑦ</a:t>
            </a:r>
            <a:endParaRPr lang="en-CA" sz="1800" dirty="0">
              <a:latin typeface="Pigiarniq Light" panose="02000303020000020004" pitchFamily="2" charset="0"/>
            </a:endParaRPr>
          </a:p>
          <a:p>
            <a:r>
              <a:rPr lang="en-CA" sz="1800" dirty="0" err="1"/>
              <a:t>KivIA-WL-TC#6</a:t>
            </a:r>
            <a:r>
              <a:rPr lang="en-CA" sz="1800" dirty="0"/>
              <a:t> </a:t>
            </a:r>
            <a:r>
              <a:rPr lang="en-CA" sz="1800" dirty="0" err="1" smtClean="0">
                <a:latin typeface="Pigiarniq Light" panose="02000303020000020004" pitchFamily="2" charset="0"/>
              </a:rPr>
              <a:t>ᓯᓚᒧᑦ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ᐅᖃᐅᓯᒃᓴᑦ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ᐃᒪᐅᑉ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ᖃᓄᐃᓐᓂᖓᓄᑦ</a:t>
            </a:r>
            <a:endParaRPr lang="en-CA" sz="1800" dirty="0">
              <a:latin typeface="Pigiarniq Light" panose="02000303020000020004" pitchFamily="2" charset="0"/>
            </a:endParaRPr>
          </a:p>
          <a:p>
            <a:r>
              <a:rPr lang="en-CA" sz="1800" dirty="0" err="1"/>
              <a:t>KivIA-WL-TC#7</a:t>
            </a:r>
            <a:r>
              <a:rPr lang="en-CA" sz="1800" dirty="0"/>
              <a:t> </a:t>
            </a:r>
            <a:r>
              <a:rPr lang="en-CA" sz="1800" dirty="0" err="1" smtClean="0">
                <a:latin typeface="Pigiarniq Light" panose="02000303020000020004" pitchFamily="2" charset="0"/>
              </a:rPr>
              <a:t>ᓯᓚᐅᑉ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ᐊᓯᔾᔨᖅᐸᓪᓕᐊᓂᖓ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ᐊᒻᒪᓗ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ᐱᓕᕆᐊᖑᔪᒃᑯᑦ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ᑭᒡᓕᖃᕐᕖᑦ</a:t>
            </a:r>
            <a:endParaRPr lang="en-CA" sz="1800" dirty="0">
              <a:latin typeface="Pigiarniq Light" panose="02000303020000020004" pitchFamily="2" charset="0"/>
            </a:endParaRPr>
          </a:p>
          <a:p>
            <a:r>
              <a:rPr lang="en-CA" sz="1800" dirty="0" err="1"/>
              <a:t>KivIA-WL-TC#9</a:t>
            </a:r>
            <a:r>
              <a:rPr lang="en-CA" sz="1800" dirty="0"/>
              <a:t> </a:t>
            </a:r>
            <a:r>
              <a:rPr lang="en-CA" sz="1800" dirty="0" err="1" smtClean="0">
                <a:latin typeface="Pigiarniq Light" panose="02000303020000020004" pitchFamily="2" charset="0"/>
              </a:rPr>
              <a:t>ᓴᕕᕋᔭᑦ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ᐊᒻᒪᓗ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ARD-ᑯᑦ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ᐋᖅᑭᒋᐊᕈᑏᑦ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ᐱᖁᖓᓂᐅᑉ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ᐃᓱᐊᓂ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ᐃᓗᑦᑐᖅᑎᖅᓯᒪᔪᒃᑯᑦ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ᓴᓂᕋᕆᔭᐅᔪᖅ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</a:p>
          <a:p>
            <a:r>
              <a:rPr lang="en-CA" sz="1800" dirty="0" err="1"/>
              <a:t>KivIA-WL-TC#18</a:t>
            </a:r>
            <a:r>
              <a:rPr lang="en-CA" sz="1800" dirty="0"/>
              <a:t> </a:t>
            </a:r>
            <a:r>
              <a:rPr lang="en-CA" sz="1800" dirty="0" err="1" smtClean="0">
                <a:latin typeface="Pigiarniq Light" panose="02000303020000020004" pitchFamily="2" charset="0"/>
              </a:rPr>
              <a:t>ᐃᒪᐅᑉ</a:t>
            </a:r>
            <a:r>
              <a:rPr lang="en-CA" sz="1800" dirty="0" smtClean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ᖃᓄᐃᓐᓂᖓᒍᑦ</a:t>
            </a:r>
            <a:r>
              <a:rPr lang="en-CA" sz="1800" dirty="0">
                <a:latin typeface="Pigiarniq Light" panose="02000303020000020004" pitchFamily="2" charset="0"/>
              </a:rPr>
              <a:t> </a:t>
            </a:r>
            <a:r>
              <a:rPr lang="en-CA" sz="1800" dirty="0" err="1">
                <a:latin typeface="Pigiarniq Light" panose="02000303020000020004" pitchFamily="2" charset="0"/>
              </a:rPr>
              <a:t>ᓈᒻᒪᒍᓐᓃᕈᑕᐅᓇᔭᖅᑐᑦ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51680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3FB3-FFC7-48F6-9600-C9FA0048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400" dirty="0" smtClean="0">
                <a:latin typeface="Pigiarniq Light" panose="02000303020000020004" pitchFamily="2" charset="0"/>
              </a:rPr>
              <a:t/>
            </a:r>
            <a:br>
              <a:rPr lang="en-CA" sz="2400" dirty="0" smtClean="0">
                <a:latin typeface="Pigiarniq Light" panose="02000303020000020004" pitchFamily="2" charset="0"/>
              </a:rPr>
            </a:br>
            <a:r>
              <a:rPr lang="en-CA" sz="2400" dirty="0" smtClean="0">
                <a:latin typeface="Pigiarniq Light" panose="02000303020000020004" pitchFamily="2" charset="0"/>
              </a:rPr>
              <a:t>Proposed </a:t>
            </a:r>
            <a:r>
              <a:rPr lang="en-CA" sz="2400" dirty="0">
                <a:latin typeface="Pigiarniq Light" panose="02000303020000020004" pitchFamily="2" charset="0"/>
              </a:rPr>
              <a:t>Resolutions for Water Management Issues</a:t>
            </a:r>
            <a:br>
              <a:rPr lang="en-CA" sz="2400" dirty="0">
                <a:latin typeface="Pigiarniq Light" panose="02000303020000020004" pitchFamily="2" charset="0"/>
              </a:rPr>
            </a:br>
            <a:r>
              <a:rPr lang="en-CA" sz="2000" dirty="0" err="1" smtClean="0">
                <a:latin typeface="Pigiarniq Light" panose="02000303020000020004" pitchFamily="2" charset="0"/>
              </a:rPr>
              <a:t>ᐋᖅᑭᒋᐊᕈᑕᐅᔪᒪᔪᖅ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ᐃᒪᐅᑉ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ᐊᐅᓚᑕᐅᓂᖓᒍᑦ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ᐃᖢᐊᖏᓕᐅᕈᑕᐅᔪᒧᑦ</a:t>
            </a:r>
            <a:endParaRPr lang="en-CA" sz="2000" dirty="0">
              <a:latin typeface="Pigiarniq Light" panose="0200030302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B44AB-9F2D-4640-B993-250EC0E27C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We asked AEM to provide a Water Management Decision Tree to show how water volumes greater than average conditions would be effectively managed</a:t>
            </a:r>
          </a:p>
          <a:p>
            <a:pPr lvl="1"/>
            <a:r>
              <a:rPr lang="en-CA" dirty="0"/>
              <a:t>It needs to demonstrate contaminated water can be kept separate for treatment if needed</a:t>
            </a:r>
          </a:p>
          <a:p>
            <a:r>
              <a:rPr lang="en-CA" dirty="0"/>
              <a:t>We asked AEM to provide and build water control structures to manage excess water by spring 2020</a:t>
            </a:r>
          </a:p>
          <a:p>
            <a:r>
              <a:rPr lang="en-CA" dirty="0"/>
              <a:t>We also asked AEM to demonstrate they could refill the pits with water faster than currently planned to limit arsenic concentrations in Mammoth Lake and further downstream if needed</a:t>
            </a:r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A1019-796C-4339-A80B-82B291ADE1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u-Latn-CA" sz="1400" dirty="0" smtClean="0">
                <a:latin typeface="Pigiarniq Light" panose="02000303020000020004" pitchFamily="2" charset="0"/>
              </a:rPr>
              <a:t>ᐊᐱᕆᑉᓗᑎᒍᑦ ᐊᒡᓂᒍ ᐃᒍᒃᑯᑦ ᐊᑐᐃᓐᓇᕈᖅᑎᖁᑉᓗᒋᑦ ᐃᒪᕐᒥᒃ ᐊᐅᓚᑦᑎᓂᕐᒧᑦ ᐃᓱᒪᓕᐅᕈᑎᒃᓴᒥᒃ ᑕᑯᑎᑦᑎᔪᓐᓇᖁᑉᓗᒋᑦ ᐃᒪᐅᑉ ᐃᑎᓂᖓᓂᒃ ᐅᖓᑖᒎᖅᓯᒪᖕᒪᖔᑦ ᖃᓄᐃᓐᓂᕆᒐᔪᒃᑕᖓᓄᑦ ᐊᐅᓚᑕᐅᑦᑎᐊᕈᓐᓇᕋᔭᕐᒪᖔᑦ</a:t>
            </a:r>
          </a:p>
          <a:p>
            <a:pPr lvl="1"/>
            <a:r>
              <a:rPr lang="iu-Latn-CA" sz="1400" dirty="0" smtClean="0">
                <a:latin typeface="Pigiarniq Light" panose="02000303020000020004" pitchFamily="2" charset="0"/>
              </a:rPr>
              <a:t>ᑕᑯᑎᑦᑎᔪᓐᓇᕆᐊᓖᑦ ᐅᓗᕆᐊᓇᖅᑐᓖᑦ ᐃᒪᐃᑦ ᐃᓛᒃᑰᖅᑎᑕᐅᔪᓐᓇᕐᒪᖔᑕ ᑲᒪᒋᔭᐅᔪᓐᓇᖁᑉᓗᒋᑦ ᐱᔭᕆᐊᖃᕈᑎᒃ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ᐊᐱᕆᓯᒪᔭᖅᐳᑦ ᐊᒡᓂᒍ ᐃᒍᒃᑯᑦ ᐊᑐᐃᓐᓇᕈᖅᑎᑦᑎᖁᑉᓗᒋᑦ ᐊᒻᒪᓗ ᓴᓇᖁᑉᓗᒋᑦ ᐃᒪᕐᒥᒃ ᐊᐅᓚᑦᑎᕕᖕᒥ ᑲᒪᒋᔭᐅᔪᓐᓇᖁᑉᓗᒋᑦ ᐃᒪᐃᑦ ᖄᒥᒍᔾᔭᐅᓯᒪᓇᔭᖅᑐᑦ ᐅᐱᕐᖔᒃᑯᑦ 2020-ᒥ.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ᐊᐱᕆᓚᐅᕐᒥᔭᖅᐳᑦ ᐊᒡᓂᒍ ᐃᒍᒃᑯᑦ ᑕᑯᑎᑦᑎᔪᓐᓇᖁᑉᓗᒋᑦ ᐃᓗᑦᑐᖅᑎᖅᓯᒪᔪᑦ ᐃᒻᒥᖅᑐᖅᑕᐅᒃᑲᓐᓂᕈᓐᓇᕋᔭᕐᒪᖔᑕ ᓱᑲᓂᖅᓴᒃᑯᑦ ᐸᕐᓇᒃᑕᐅᓯᒪᔪᒥᒃ ᐱᑕᖃᙱᓐᓂᖅᓴᐅᓗᓂ ᓴᕕᕋᔭᓕᖕᓂᒃ Mammoth Lake-ᒥ ᐊᒻᒪᓗ ᑕᐅᓇᓂᒃᑲᓐᓂᖅ ᑰᖑᔪᒃᑯᑦ ᐱᔭᕆᐊᖃᕈᑎᒃ.</a:t>
            </a:r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57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BD1DB-3CF2-49BD-8830-DD594911E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Issues with 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B4983-920B-407B-93C1-8B1B8799EA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CA" dirty="0"/>
              <a:t>KivIA-WL-TC#3</a:t>
            </a:r>
            <a:br>
              <a:rPr lang="en-CA" dirty="0"/>
            </a:br>
            <a:r>
              <a:rPr lang="en-CA" dirty="0"/>
              <a:t>Cryo-concentration in water quality model assumptions</a:t>
            </a:r>
          </a:p>
          <a:p>
            <a:r>
              <a:rPr lang="en-CA" dirty="0"/>
              <a:t>KivIA-WL-TC#10</a:t>
            </a:r>
            <a:br>
              <a:rPr lang="en-CA" dirty="0"/>
            </a:br>
            <a:r>
              <a:rPr lang="en-CA" dirty="0"/>
              <a:t>Implications of rock fracturing on groundwater volumes</a:t>
            </a:r>
          </a:p>
          <a:p>
            <a:r>
              <a:rPr lang="en-CA" dirty="0"/>
              <a:t>KivIA-WL-TC#21</a:t>
            </a:r>
            <a:br>
              <a:rPr lang="en-CA" dirty="0"/>
            </a:br>
            <a:r>
              <a:rPr lang="en-CA" dirty="0"/>
              <a:t>Waste Rock Storage Facility Design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CB715-D3C9-4D1D-A12E-AEE4CB0A7B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sz="2400" dirty="0" err="1"/>
              <a:t>KivIA-WL-TC#3</a:t>
            </a:r>
            <a:r>
              <a:rPr lang="en-CA" sz="2400" dirty="0"/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Cryo-ᖃᕋᔭᕐᓂᖓ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ᐃᒪᖅ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ᐃᓱᒪᒋᔭᐅᓯᒪᔪᖅ</a:t>
            </a:r>
            <a:endParaRPr lang="en-CA" sz="2400" dirty="0">
              <a:latin typeface="Pigiarniq Light" panose="02000303020000020004" pitchFamily="2" charset="0"/>
            </a:endParaRPr>
          </a:p>
          <a:p>
            <a:r>
              <a:rPr lang="en-CA" sz="2400" dirty="0" err="1"/>
              <a:t>KivIA-WL-TC#10</a:t>
            </a:r>
            <a:r>
              <a:rPr lang="en-CA" sz="2400" dirty="0"/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ᐊᒃᑐᖅᓯᓂᐅᓇᔭᖅᑐᑦ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ᐅᔭᖅᑲᑦ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ᓯᖁᑉᑎᖅᐸᑕ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ᓄᓇᐅᑉ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ᖄᖓᓂ</a:t>
            </a:r>
            <a:r>
              <a:rPr lang="en-CA" sz="2400" dirty="0">
                <a:latin typeface="Pigiarniq Light" panose="02000303020000020004" pitchFamily="2" charset="0"/>
              </a:rPr>
              <a:t> </a:t>
            </a:r>
            <a:r>
              <a:rPr lang="en-CA" sz="2400" dirty="0" err="1">
                <a:latin typeface="Pigiarniq Light" panose="02000303020000020004" pitchFamily="2" charset="0"/>
              </a:rPr>
              <a:t>ᐃᒪᖁᑎᒋᔭᐅᔪᒃᑯᑦ</a:t>
            </a:r>
            <a:endParaRPr lang="en-CA" sz="2400" dirty="0">
              <a:latin typeface="Pigiarniq Light" panose="02000303020000020004" pitchFamily="2" charset="0"/>
            </a:endParaRPr>
          </a:p>
          <a:p>
            <a:r>
              <a:rPr lang="en-CA" sz="2000" dirty="0" err="1"/>
              <a:t>KivIA-WL-TC#21</a:t>
            </a:r>
            <a:r>
              <a:rPr lang="en-CA" sz="2000" dirty="0"/>
              <a:t> </a:t>
            </a:r>
            <a:r>
              <a:rPr lang="en-CA" sz="2000" dirty="0" err="1" smtClean="0">
                <a:latin typeface="Pigiarniq Light" panose="02000303020000020004" pitchFamily="2" charset="0"/>
              </a:rPr>
              <a:t>ᐊᑐᖅᑕᐅᙱᑦᑐᑦ</a:t>
            </a:r>
            <a:r>
              <a:rPr lang="en-CA" sz="2000" dirty="0" smtClean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ᐅᔭᖅᑲᑦ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ᐃᓂᖃᕐᕕᖓᑕ</a:t>
            </a:r>
            <a:r>
              <a:rPr lang="en-CA" sz="2000" dirty="0">
                <a:latin typeface="Pigiarniq Light" panose="02000303020000020004" pitchFamily="2" charset="0"/>
              </a:rPr>
              <a:t> </a:t>
            </a:r>
            <a:r>
              <a:rPr lang="en-CA" sz="2000" dirty="0" err="1">
                <a:latin typeface="Pigiarniq Light" panose="02000303020000020004" pitchFamily="2" charset="0"/>
              </a:rPr>
              <a:t>ᐋᖅᑭᐅᒪᓂᕆᓂᐊᖅᑕᖓ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1522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3FB3-FFC7-48F6-9600-C9FA0048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92696"/>
            <a:ext cx="7886700" cy="997993"/>
          </a:xfrm>
        </p:spPr>
        <p:txBody>
          <a:bodyPr>
            <a:normAutofit fontScale="90000"/>
          </a:bodyPr>
          <a:lstStyle/>
          <a:p>
            <a:r>
              <a:rPr lang="en-CA" sz="2400" dirty="0">
                <a:latin typeface="Pigiarniq Light" panose="02000303020000020004" pitchFamily="2" charset="0"/>
              </a:rPr>
              <a:t>Proposed Resolutions for </a:t>
            </a:r>
            <a:r>
              <a:rPr lang="en-CA" sz="2400" dirty="0" smtClean="0">
                <a:latin typeface="Pigiarniq Light" panose="02000303020000020004" pitchFamily="2" charset="0"/>
              </a:rPr>
              <a:t>Issues </a:t>
            </a:r>
            <a:r>
              <a:rPr lang="en-CA" sz="2400" dirty="0">
                <a:latin typeface="Pigiarniq Light" panose="02000303020000020004" pitchFamily="2" charset="0"/>
              </a:rPr>
              <a:t>with </a:t>
            </a:r>
            <a:r>
              <a:rPr lang="en-CA" sz="2400" dirty="0" smtClean="0">
                <a:latin typeface="Pigiarniq Light" panose="02000303020000020004" pitchFamily="2" charset="0"/>
              </a:rPr>
              <a:t>Predictions</a:t>
            </a:r>
            <a:br>
              <a:rPr lang="en-CA" sz="2400" dirty="0" smtClean="0">
                <a:latin typeface="Pigiarniq Light" panose="02000303020000020004" pitchFamily="2" charset="0"/>
              </a:rPr>
            </a:br>
            <a:r>
              <a:rPr lang="en-CA" sz="2400" dirty="0" err="1" smtClean="0">
                <a:latin typeface="Pigiarniq Light" panose="02000303020000020004" pitchFamily="2" charset="0"/>
              </a:rPr>
              <a:t>ᐋᖅᑭᒋᐊᕈᑕᐅᔪᒪᔪᑦ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ᐃᖢᐊᖏᓕᐅᕈᑕᐅᔪᒃᑯᑦ</a:t>
            </a:r>
            <a:r>
              <a:rPr lang="en-CA" sz="2400" dirty="0" smtClean="0">
                <a:latin typeface="Pigiarniq Light" panose="02000303020000020004" pitchFamily="2" charset="0"/>
              </a:rPr>
              <a:t> </a:t>
            </a:r>
            <a:r>
              <a:rPr lang="en-CA" sz="2400" dirty="0" err="1" smtClean="0">
                <a:latin typeface="Pigiarniq Light" panose="02000303020000020004" pitchFamily="2" charset="0"/>
              </a:rPr>
              <a:t>ᓇᓚᐅᑦᑖᖅᑕᐅᓯᒪᔪᓄᑦ</a:t>
            </a:r>
            <a:endParaRPr lang="en-CA" sz="2400" dirty="0">
              <a:latin typeface="Pigiarniq Light" panose="0200030302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B44AB-9F2D-4640-B993-250EC0E27C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CA" dirty="0"/>
              <a:t>We asked AEM for additional details on how they predicted the levels of nutrients in Mammoth Lake and further downstream that may result from the Project</a:t>
            </a:r>
          </a:p>
          <a:p>
            <a:r>
              <a:rPr lang="en-CA" dirty="0"/>
              <a:t>We asked AEM to estimate how much water was going to flow through fractured rock in the Project area</a:t>
            </a:r>
          </a:p>
          <a:p>
            <a:r>
              <a:rPr lang="en-US" dirty="0"/>
              <a:t>AEM was asked to provide an accurate map showing locations </a:t>
            </a:r>
            <a:r>
              <a:rPr lang="en-US"/>
              <a:t>they planned to </a:t>
            </a:r>
            <a:r>
              <a:rPr lang="en-US" dirty="0"/>
              <a:t>measure ground temperature below the surface near key project infrastructure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A1019-796C-4339-A80B-82B291ADE1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iu-Latn-CA" sz="1400" dirty="0" smtClean="0">
                <a:latin typeface="Pigiarniq Light" panose="02000303020000020004" pitchFamily="2" charset="0"/>
              </a:rPr>
              <a:t>ᐊᒡᓂᒍ ᐃᒍᒃᑯᑦ ᐊᐱᕆᓯᒪᔭᖅᐳᑦ ᓇᓗᓇᐃᔭᐃᒃᑲᓐᓂᖁᑉᓗᒋᑦ ᖃᓄᖅ ᓇᓚᐅᑦᑖᖅᓯᒪᖕᒪᖔᑕ ᐃᓗᓕᕆᔭᖏᓐᓂᒃ Mammoth Lake ᐊᒻᒪᓗ ᑕᐅᓇᓂᒃᑲᓐᓂᖅ ᑰᖑᔫᑉ ᓴᖅᑭᓐᓂᐊᖅᑐᓂᒃ ᐱᓕᕆᐊᖑᔪᒃᑯᑦ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ᐊᐱᕆᓯᒪᑉᓗᒋᓪᓗ ᐊᒡᓂᒍ ᐃᒍᒃᑯᑦ ᓇᓚᐅᑦᑖᖁᑉᓗᒋᑦ ᖃᓄᖅ ᐊᖏᑎᒋᔪᖅ ᐃᒪᖅ ᑰᖃᑦᑕᕐᓂᐊᕐᒪᖔᑦ ᓱᕋᒃᓯᒪᔪᒃᑯᑦ ᐅᔭᖅᑲᑎᒍᑦ ᐱᓕᕆᕝᕕᐅᔪᒥ</a:t>
            </a:r>
          </a:p>
          <a:p>
            <a:r>
              <a:rPr lang="iu-Latn-CA" sz="1400" dirty="0" smtClean="0">
                <a:latin typeface="Pigiarniq Light" panose="02000303020000020004" pitchFamily="2" charset="0"/>
              </a:rPr>
              <a:t>ᐊᒡᓂᒍ ᐃᒍᒃᑯᑦ ᐊᐱᕆᔭᐅᓚᐅᖅᑐᑦ ᓴᖅᑭᑎᑦᑎᖁᑉᓗᒋᑦ ᓈᒻᒪᒃᑐᒥᒃ ᓄᓇᙳᐊᕐᒥ ᓇᓗᓇᐃᔭᐃᓯᒪᓗᑎᒃ ᓄᓇᓂᒃ ᐆᒃᑐᕋᕐᕕᐅᓂᐊᖅᑐᓂᒃ ᓄᓇᒃᑯᑦ  ᓂᒡᓕᓇᕐᓂᖏᓐᓂᒃ ᓄᓇᐅᑉ ᐊᑖᒍᑦ ᖄᖓᒍᑦ ᐱᓕᕆᕝᕕᐅᓂᐊᖅᑐᓂᒃ</a:t>
            </a:r>
            <a:endParaRPr lang="en-CA" sz="1400" dirty="0">
              <a:latin typeface="Pigiarniq Light" panose="020003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75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FDEBFD3B22684E9B359AB0B33045AA" ma:contentTypeVersion="8" ma:contentTypeDescription="Create a new document." ma:contentTypeScope="" ma:versionID="00ee622c4cda223cd9f9c18d276e758a">
  <xsd:schema xmlns:xsd="http://www.w3.org/2001/XMLSchema" xmlns:xs="http://www.w3.org/2001/XMLSchema" xmlns:p="http://schemas.microsoft.com/office/2006/metadata/properties" xmlns:ns2="811ccfab-b234-4ab7-b66d-8e2a2137dd3c" targetNamespace="http://schemas.microsoft.com/office/2006/metadata/properties" ma:root="true" ma:fieldsID="667f94a70b2def82dcc8c46b82eeef03" ns2:_="">
    <xsd:import namespace="811ccfab-b234-4ab7-b66d-8e2a2137dd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ccfab-b234-4ab7-b66d-8e2a2137dd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784F88-2782-4676-A8FA-EF36D6D85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ccfab-b234-4ab7-b66d-8e2a2137dd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D3AED1-49CA-4991-BB7E-CC8F3A95DE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160094-4D71-4F00-BA53-3CDD8A78961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11ccfab-b234-4ab7-b66d-8e2a2137dd3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7074</TotalTime>
  <Words>882</Words>
  <Application>Microsoft Office PowerPoint</Application>
  <PresentationFormat>On-screen Show (4:3)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Pigiarniq Light</vt:lpstr>
      <vt:lpstr>Office Theme</vt:lpstr>
      <vt:lpstr>WHALE TAIL EXPANSION PROJECT WATER LICENCE AMENDMENT APPLICATION ᐱᖁᖓᓂᐅᑉ ᐃᓱᐊᓂ ᐃᓚᒋᐊᖅᓯᔪᒪᓂᕐᒧᑦ ᐱᓕᕆᐊᖑᔪᖅ ᐃᒪᕐᒧᑦ ᓚᐃᓴᓐᓯᒥᒃ ᐋᖅᑭᒋᐊᖅᓯᔪᒪᓂᕐᒧᑦ ᑐᒃᓯᕋᐅᑎ  </vt:lpstr>
      <vt:lpstr>KivIA Role ᑭᕙᓪᓕᕐᒥ ᐃᓄᐃᑦ ᑲᑐᔾᔨᖃᑎᒌᒃᑯᑦ ᐱᓕᕆᐊᒃᓴᖏᑦ</vt:lpstr>
      <vt:lpstr>Water Licence Review ᐃᒪᓕᕆᓂᒃᑯᑦ ᓚᐃᓴᓐᓯᒥᒃ ᕿᒥᕐᕈᓂᖅ</vt:lpstr>
      <vt:lpstr>Submission to Nunavut Water Board ᑐᓂᕐᕈᑏᑦ ᓄᓇᕗᒥ ᐃᒪᕐᒧᑦ ᑲᑎᒪᔨᓄᑦ</vt:lpstr>
      <vt:lpstr>Outstanding Issues ᑲᒪᒋᔭᐅᔭᕆᐊᓖᑦ ᐃᓱᒫᓘᑕᐅᔪᑦ</vt:lpstr>
      <vt:lpstr>Water Management Issues</vt:lpstr>
      <vt:lpstr> Proposed Resolutions for Water Management Issues ᐋᖅᑭᒋᐊᕈᑕᐅᔪᒪᔪᖅ ᐃᒪᐅᑉ ᐊᐅᓚᑕᐅᓂᖓᒍᑦ ᐃᖢᐊᖏᓕᐅᕈᑕᐅᔪᒧᑦ</vt:lpstr>
      <vt:lpstr>Issues with Predictions</vt:lpstr>
      <vt:lpstr>Proposed Resolutions for Issues with Predictions ᐋᖅᑭᒋᐊᕈᑕᐅᔪᒪᔪᑦ ᐃᖢᐊᖏᓕᐅᕈᑕᐅᔪᒃᑯᑦ ᓇᓚᐅᑦᑖᖅᑕᐅᓯᒪᔪᓄᑦ</vt:lpstr>
      <vt:lpstr>Resolved Issues ᐋᖅᑭᒃᑕᐅᓯᒪᔪᑦ ᐃᖢᐊᖏᓕᐅᕈᑕᐅᓚᐅᖅᑐᑦ</vt:lpstr>
      <vt:lpstr>Resolved Issues</vt:lpstr>
      <vt:lpstr>Resolved Issues ᐋᖅᑭᒃᑕᐅᓯᒪᔪᑦ</vt:lpstr>
      <vt:lpstr>Issues have been resolved through: ᐃᖢᐊᖏᓕᐅᕈᑕᐅᓯᒪᔪᑦ ᐋᖅᑭᒃᑕᐅᓯᒪᔪᑦ ᐅᑯᑎᒎᓇᖅ: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Gilson</dc:creator>
  <cp:lastModifiedBy>Richard Dwyer.</cp:lastModifiedBy>
  <cp:revision>253</cp:revision>
  <cp:lastPrinted>2017-04-21T21:24:31Z</cp:lastPrinted>
  <dcterms:created xsi:type="dcterms:W3CDTF">2014-01-06T13:31:09Z</dcterms:created>
  <dcterms:modified xsi:type="dcterms:W3CDTF">2019-10-29T21:15:27Z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0x010100AEFDEBFD3B22684E9B359AB0B33045AA</vt:lpwstr>
  </property>
</Properties>
</file>