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4"/>
  </p:sldMasterIdLst>
  <p:sldIdLst>
    <p:sldId id="276" r:id="rId5"/>
    <p:sldId id="381" r:id="rId6"/>
    <p:sldId id="382" r:id="rId7"/>
    <p:sldId id="383" r:id="rId8"/>
    <p:sldId id="384" r:id="rId9"/>
    <p:sldId id="388" r:id="rId10"/>
    <p:sldId id="385" r:id="rId11"/>
    <p:sldId id="391" r:id="rId12"/>
    <p:sldId id="390" r:id="rId13"/>
    <p:sldId id="392" r:id="rId14"/>
    <p:sldId id="393" r:id="rId15"/>
    <p:sldId id="398" r:id="rId16"/>
    <p:sldId id="402" r:id="rId17"/>
    <p:sldId id="399" r:id="rId18"/>
    <p:sldId id="400" r:id="rId19"/>
    <p:sldId id="401" r:id="rId20"/>
    <p:sldId id="403" r:id="rId21"/>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eil Hutchinson" initials="NH" lastIdx="17" clrIdx="0"/>
  <p:cmAuthor id="1" name="D. Bruce Stewart" initials="" lastIdx="4" clrIdx="1"/>
  <p:cmAuthor id="2" name="Richard Nesbitt" initials="RAN" lastIdx="5" clrIdx="2"/>
  <p:cmAuthor id="3" name="Richard Nesbitt" initials="RN" lastIdx="2" clrIdx="3">
    <p:extLst>
      <p:ext uri="{19B8F6BF-5375-455C-9EA6-DF929625EA0E}">
        <p15:presenceInfo xmlns:p15="http://schemas.microsoft.com/office/powerpoint/2012/main" userId="S::richard.nesbitt@environmentalsciences.ca::44893b61-f974-41af-84f3-719ae9a39a2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E11431-5E1D-4382-8D94-A8F97BC3AE5C}" v="22" dt="2020-02-06T18:08:21.4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69" autoAdjust="0"/>
    <p:restoredTop sz="94671" autoAdjust="0"/>
  </p:normalViewPr>
  <p:slideViewPr>
    <p:cSldViewPr>
      <p:cViewPr varScale="1">
        <p:scale>
          <a:sx n="109" d="100"/>
          <a:sy n="109" d="100"/>
        </p:scale>
        <p:origin x="1878"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 Id="rId27"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8BE63-196D-4F5C-805F-198EF9BC955F}"/>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CA"/>
          </a:p>
        </p:txBody>
      </p:sp>
      <p:sp>
        <p:nvSpPr>
          <p:cNvPr id="3" name="Subtitle 2">
            <a:extLst>
              <a:ext uri="{FF2B5EF4-FFF2-40B4-BE49-F238E27FC236}">
                <a16:creationId xmlns:a16="http://schemas.microsoft.com/office/drawing/2014/main" id="{C8D2E2F4-062D-42B7-B0A9-64B2584FF6AD}"/>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32BEDF01-85C7-414E-AC86-7B86630A7155}"/>
              </a:ext>
            </a:extLst>
          </p:cNvPr>
          <p:cNvSpPr>
            <a:spLocks noGrp="1"/>
          </p:cNvSpPr>
          <p:nvPr>
            <p:ph type="dt" sz="half" idx="10"/>
          </p:nvPr>
        </p:nvSpPr>
        <p:spPr/>
        <p:txBody>
          <a:bodyPr/>
          <a:lstStyle/>
          <a:p>
            <a:fld id="{685669E1-EC83-43FF-9D77-228C18DFD004}" type="datetimeFigureOut">
              <a:rPr lang="en-CA" smtClean="0"/>
              <a:pPr/>
              <a:t>2020-02-07</a:t>
            </a:fld>
            <a:endParaRPr lang="en-CA" dirty="0"/>
          </a:p>
        </p:txBody>
      </p:sp>
      <p:sp>
        <p:nvSpPr>
          <p:cNvPr id="5" name="Footer Placeholder 4">
            <a:extLst>
              <a:ext uri="{FF2B5EF4-FFF2-40B4-BE49-F238E27FC236}">
                <a16:creationId xmlns:a16="http://schemas.microsoft.com/office/drawing/2014/main" id="{01D7345F-F47E-44F6-83BB-507554A41C2D}"/>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D61559FE-43A1-4D0C-9D79-DB50F845D060}"/>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687673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D2930-A37B-4C55-949A-CDF822303128}"/>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96D9C43C-AB8B-4652-8997-D127B65412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E144958-A1F5-4867-BB8D-C434F290D6F7}"/>
              </a:ext>
            </a:extLst>
          </p:cNvPr>
          <p:cNvSpPr>
            <a:spLocks noGrp="1"/>
          </p:cNvSpPr>
          <p:nvPr>
            <p:ph type="dt" sz="half" idx="10"/>
          </p:nvPr>
        </p:nvSpPr>
        <p:spPr/>
        <p:txBody>
          <a:bodyPr/>
          <a:lstStyle/>
          <a:p>
            <a:fld id="{685669E1-EC83-43FF-9D77-228C18DFD004}" type="datetimeFigureOut">
              <a:rPr lang="en-CA" smtClean="0"/>
              <a:pPr/>
              <a:t>2020-02-07</a:t>
            </a:fld>
            <a:endParaRPr lang="en-CA" dirty="0"/>
          </a:p>
        </p:txBody>
      </p:sp>
      <p:sp>
        <p:nvSpPr>
          <p:cNvPr id="5" name="Footer Placeholder 4">
            <a:extLst>
              <a:ext uri="{FF2B5EF4-FFF2-40B4-BE49-F238E27FC236}">
                <a16:creationId xmlns:a16="http://schemas.microsoft.com/office/drawing/2014/main" id="{BEB030C3-7352-454C-ACD4-458C21571926}"/>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3301554B-A06A-41A3-9BF7-EFD9CFD8B64B}"/>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1097338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76C1A05-50B7-4476-B7AA-131B501D5388}"/>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14EC6A5B-25DA-4A80-9D60-D13C5CB30D4A}"/>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DB11BB5-A4EA-43F4-8A2B-D1D0297A717D}"/>
              </a:ext>
            </a:extLst>
          </p:cNvPr>
          <p:cNvSpPr>
            <a:spLocks noGrp="1"/>
          </p:cNvSpPr>
          <p:nvPr>
            <p:ph type="dt" sz="half" idx="10"/>
          </p:nvPr>
        </p:nvSpPr>
        <p:spPr/>
        <p:txBody>
          <a:bodyPr/>
          <a:lstStyle/>
          <a:p>
            <a:fld id="{685669E1-EC83-43FF-9D77-228C18DFD004}" type="datetimeFigureOut">
              <a:rPr lang="en-CA" smtClean="0"/>
              <a:pPr/>
              <a:t>2020-02-07</a:t>
            </a:fld>
            <a:endParaRPr lang="en-CA" dirty="0"/>
          </a:p>
        </p:txBody>
      </p:sp>
      <p:sp>
        <p:nvSpPr>
          <p:cNvPr id="5" name="Footer Placeholder 4">
            <a:extLst>
              <a:ext uri="{FF2B5EF4-FFF2-40B4-BE49-F238E27FC236}">
                <a16:creationId xmlns:a16="http://schemas.microsoft.com/office/drawing/2014/main" id="{40C0808F-52F6-4527-A707-364CD1621168}"/>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8672896B-787C-4DB0-964B-A5E622816AB3}"/>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3733796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2CA17-9C23-4143-BD84-BCCC10D15AC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88913DE2-34DE-4769-9C58-4131D47CE2F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D66C93C-B598-4760-9607-9BC098941275}"/>
              </a:ext>
            </a:extLst>
          </p:cNvPr>
          <p:cNvSpPr>
            <a:spLocks noGrp="1"/>
          </p:cNvSpPr>
          <p:nvPr>
            <p:ph type="dt" sz="half" idx="10"/>
          </p:nvPr>
        </p:nvSpPr>
        <p:spPr/>
        <p:txBody>
          <a:bodyPr/>
          <a:lstStyle/>
          <a:p>
            <a:fld id="{685669E1-EC83-43FF-9D77-228C18DFD004}" type="datetimeFigureOut">
              <a:rPr lang="en-CA" smtClean="0"/>
              <a:pPr/>
              <a:t>2020-02-07</a:t>
            </a:fld>
            <a:endParaRPr lang="en-CA" dirty="0"/>
          </a:p>
        </p:txBody>
      </p:sp>
      <p:sp>
        <p:nvSpPr>
          <p:cNvPr id="5" name="Footer Placeholder 4">
            <a:extLst>
              <a:ext uri="{FF2B5EF4-FFF2-40B4-BE49-F238E27FC236}">
                <a16:creationId xmlns:a16="http://schemas.microsoft.com/office/drawing/2014/main" id="{51E8C1ED-C7CB-45F5-9ADB-A99DBE27DE4D}"/>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55AB1063-B006-438E-8CAE-00EFA6507F95}"/>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556178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FBB41-54F3-47BD-80B8-A2B66D1C0E7F}"/>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F485A415-FC41-4EE3-AA35-3CE8B1718F7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788F6C4-4AC1-4204-8FA0-C8F3C28FE0CC}"/>
              </a:ext>
            </a:extLst>
          </p:cNvPr>
          <p:cNvSpPr>
            <a:spLocks noGrp="1"/>
          </p:cNvSpPr>
          <p:nvPr>
            <p:ph type="dt" sz="half" idx="10"/>
          </p:nvPr>
        </p:nvSpPr>
        <p:spPr/>
        <p:txBody>
          <a:bodyPr/>
          <a:lstStyle/>
          <a:p>
            <a:fld id="{685669E1-EC83-43FF-9D77-228C18DFD004}" type="datetimeFigureOut">
              <a:rPr lang="en-CA" smtClean="0"/>
              <a:pPr/>
              <a:t>2020-02-07</a:t>
            </a:fld>
            <a:endParaRPr lang="en-CA" dirty="0"/>
          </a:p>
        </p:txBody>
      </p:sp>
      <p:sp>
        <p:nvSpPr>
          <p:cNvPr id="5" name="Footer Placeholder 4">
            <a:extLst>
              <a:ext uri="{FF2B5EF4-FFF2-40B4-BE49-F238E27FC236}">
                <a16:creationId xmlns:a16="http://schemas.microsoft.com/office/drawing/2014/main" id="{388E75EE-FD83-4AA9-98F8-3861DD0E1A14}"/>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03E9CAE1-9A00-4214-A4B0-795A8957193A}"/>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624987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FA731-7EDE-4082-8477-B52E937ED431}"/>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72552FBF-656C-4184-ABB7-3B0A3500F10B}"/>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BD6BB5F4-DFEF-4943-97D7-BDD254B5F9FA}"/>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827E2A09-12CE-413A-8EC4-A80A097A0F55}"/>
              </a:ext>
            </a:extLst>
          </p:cNvPr>
          <p:cNvSpPr>
            <a:spLocks noGrp="1"/>
          </p:cNvSpPr>
          <p:nvPr>
            <p:ph type="dt" sz="half" idx="10"/>
          </p:nvPr>
        </p:nvSpPr>
        <p:spPr/>
        <p:txBody>
          <a:bodyPr/>
          <a:lstStyle/>
          <a:p>
            <a:fld id="{685669E1-EC83-43FF-9D77-228C18DFD004}" type="datetimeFigureOut">
              <a:rPr lang="en-CA" smtClean="0"/>
              <a:pPr/>
              <a:t>2020-02-07</a:t>
            </a:fld>
            <a:endParaRPr lang="en-CA" dirty="0"/>
          </a:p>
        </p:txBody>
      </p:sp>
      <p:sp>
        <p:nvSpPr>
          <p:cNvPr id="6" name="Footer Placeholder 5">
            <a:extLst>
              <a:ext uri="{FF2B5EF4-FFF2-40B4-BE49-F238E27FC236}">
                <a16:creationId xmlns:a16="http://schemas.microsoft.com/office/drawing/2014/main" id="{133ADCA5-EF4A-4BF4-B06C-B82A52B1F865}"/>
              </a:ext>
            </a:extLst>
          </p:cNvPr>
          <p:cNvSpPr>
            <a:spLocks noGrp="1"/>
          </p:cNvSpPr>
          <p:nvPr>
            <p:ph type="ftr" sz="quarter" idx="11"/>
          </p:nvPr>
        </p:nvSpPr>
        <p:spPr/>
        <p:txBody>
          <a:bodyPr/>
          <a:lstStyle/>
          <a:p>
            <a:endParaRPr lang="en-CA" dirty="0"/>
          </a:p>
        </p:txBody>
      </p:sp>
      <p:sp>
        <p:nvSpPr>
          <p:cNvPr id="7" name="Slide Number Placeholder 6">
            <a:extLst>
              <a:ext uri="{FF2B5EF4-FFF2-40B4-BE49-F238E27FC236}">
                <a16:creationId xmlns:a16="http://schemas.microsoft.com/office/drawing/2014/main" id="{6692B25A-23BA-4BC8-B817-5A49F88AA225}"/>
              </a:ext>
            </a:extLst>
          </p:cNvPr>
          <p:cNvSpPr>
            <a:spLocks noGrp="1"/>
          </p:cNvSpPr>
          <p:nvPr>
            <p:ph type="sldNum" sz="quarter" idx="12"/>
          </p:nvPr>
        </p:nvSpPr>
        <p:spPr/>
        <p:txBody>
          <a:bodyPr/>
          <a:lstStyle/>
          <a:p>
            <a:fld id="{D9FAE8C0-9948-43F5-9300-02EF804D2C73}" type="slidenum">
              <a:rPr lang="en-CA" smtClean="0"/>
              <a:pPr/>
              <a:t>‹#›</a:t>
            </a:fld>
            <a:endParaRPr lang="en-CA" dirty="0"/>
          </a:p>
        </p:txBody>
      </p:sp>
      <p:pic>
        <p:nvPicPr>
          <p:cNvPr id="8" name="Picture 7" descr="kiacolour">
            <a:extLst>
              <a:ext uri="{FF2B5EF4-FFF2-40B4-BE49-F238E27FC236}">
                <a16:creationId xmlns:a16="http://schemas.microsoft.com/office/drawing/2014/main" id="{9B2624A0-AF3A-4D0B-8A25-6A90650A5572}"/>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1218" y="34607"/>
            <a:ext cx="992782" cy="802105"/>
          </a:xfrm>
          <a:prstGeom prst="rect">
            <a:avLst/>
          </a:prstGeom>
          <a:noFill/>
        </p:spPr>
      </p:pic>
      <p:pic>
        <p:nvPicPr>
          <p:cNvPr id="9" name="Picture 8" descr="NTI Logo 4Colour copy">
            <a:extLst>
              <a:ext uri="{FF2B5EF4-FFF2-40B4-BE49-F238E27FC236}">
                <a16:creationId xmlns:a16="http://schemas.microsoft.com/office/drawing/2014/main" id="{00D4A542-5CB7-4319-8779-E043BDD5B2E9}"/>
              </a:ext>
            </a:extLst>
          </p:cNvPr>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26520" y="102158"/>
            <a:ext cx="786557" cy="802105"/>
          </a:xfrm>
          <a:prstGeom prst="rect">
            <a:avLst/>
          </a:prstGeom>
          <a:noFill/>
        </p:spPr>
      </p:pic>
    </p:spTree>
    <p:extLst>
      <p:ext uri="{BB962C8B-B14F-4D97-AF65-F5344CB8AC3E}">
        <p14:creationId xmlns:p14="http://schemas.microsoft.com/office/powerpoint/2010/main" val="3281415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CE4AB-1D4D-4748-8005-55DB334D0C8B}"/>
              </a:ext>
            </a:extLst>
          </p:cNvPr>
          <p:cNvSpPr>
            <a:spLocks noGrp="1"/>
          </p:cNvSpPr>
          <p:nvPr>
            <p:ph type="title"/>
          </p:nvPr>
        </p:nvSpPr>
        <p:spPr>
          <a:xfrm>
            <a:off x="629841" y="365126"/>
            <a:ext cx="78867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2FDC01DE-E204-48D8-A85D-B83D96CA17A6}"/>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C6ABA89-A9CC-4B40-A7F3-0DF14FE3DB8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C59750DA-8034-4564-8B9A-F33B7F17410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4B64A26-E64F-4D09-AB11-50596429DEF4}"/>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55A9930B-CD2C-4C9D-9FDF-8A2BCA87D44B}"/>
              </a:ext>
            </a:extLst>
          </p:cNvPr>
          <p:cNvSpPr>
            <a:spLocks noGrp="1"/>
          </p:cNvSpPr>
          <p:nvPr>
            <p:ph type="dt" sz="half" idx="10"/>
          </p:nvPr>
        </p:nvSpPr>
        <p:spPr/>
        <p:txBody>
          <a:bodyPr/>
          <a:lstStyle/>
          <a:p>
            <a:fld id="{685669E1-EC83-43FF-9D77-228C18DFD004}" type="datetimeFigureOut">
              <a:rPr lang="en-CA" smtClean="0"/>
              <a:pPr/>
              <a:t>2020-02-07</a:t>
            </a:fld>
            <a:endParaRPr lang="en-CA" dirty="0"/>
          </a:p>
        </p:txBody>
      </p:sp>
      <p:sp>
        <p:nvSpPr>
          <p:cNvPr id="8" name="Footer Placeholder 7">
            <a:extLst>
              <a:ext uri="{FF2B5EF4-FFF2-40B4-BE49-F238E27FC236}">
                <a16:creationId xmlns:a16="http://schemas.microsoft.com/office/drawing/2014/main" id="{B13DC75D-6240-4186-9C87-EE42855545B6}"/>
              </a:ext>
            </a:extLst>
          </p:cNvPr>
          <p:cNvSpPr>
            <a:spLocks noGrp="1"/>
          </p:cNvSpPr>
          <p:nvPr>
            <p:ph type="ftr" sz="quarter" idx="11"/>
          </p:nvPr>
        </p:nvSpPr>
        <p:spPr/>
        <p:txBody>
          <a:bodyPr/>
          <a:lstStyle/>
          <a:p>
            <a:endParaRPr lang="en-CA" dirty="0"/>
          </a:p>
        </p:txBody>
      </p:sp>
      <p:sp>
        <p:nvSpPr>
          <p:cNvPr id="9" name="Slide Number Placeholder 8">
            <a:extLst>
              <a:ext uri="{FF2B5EF4-FFF2-40B4-BE49-F238E27FC236}">
                <a16:creationId xmlns:a16="http://schemas.microsoft.com/office/drawing/2014/main" id="{F8F11802-E793-40DC-AAC5-7311776E1C92}"/>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3588454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C1D9C-226D-4566-8EE9-F4ABF700EC21}"/>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C8D6AB50-3190-4061-887E-1C1BE436C920}"/>
              </a:ext>
            </a:extLst>
          </p:cNvPr>
          <p:cNvSpPr>
            <a:spLocks noGrp="1"/>
          </p:cNvSpPr>
          <p:nvPr>
            <p:ph type="dt" sz="half" idx="10"/>
          </p:nvPr>
        </p:nvSpPr>
        <p:spPr/>
        <p:txBody>
          <a:bodyPr/>
          <a:lstStyle/>
          <a:p>
            <a:fld id="{685669E1-EC83-43FF-9D77-228C18DFD004}" type="datetimeFigureOut">
              <a:rPr lang="en-CA" smtClean="0"/>
              <a:pPr/>
              <a:t>2020-02-07</a:t>
            </a:fld>
            <a:endParaRPr lang="en-CA" dirty="0"/>
          </a:p>
        </p:txBody>
      </p:sp>
      <p:sp>
        <p:nvSpPr>
          <p:cNvPr id="4" name="Footer Placeholder 3">
            <a:extLst>
              <a:ext uri="{FF2B5EF4-FFF2-40B4-BE49-F238E27FC236}">
                <a16:creationId xmlns:a16="http://schemas.microsoft.com/office/drawing/2014/main" id="{7D6907E5-CFA5-4660-A914-1E69A0366EFA}"/>
              </a:ext>
            </a:extLst>
          </p:cNvPr>
          <p:cNvSpPr>
            <a:spLocks noGrp="1"/>
          </p:cNvSpPr>
          <p:nvPr>
            <p:ph type="ftr" sz="quarter" idx="11"/>
          </p:nvPr>
        </p:nvSpPr>
        <p:spPr/>
        <p:txBody>
          <a:bodyPr/>
          <a:lstStyle/>
          <a:p>
            <a:endParaRPr lang="en-CA" dirty="0"/>
          </a:p>
        </p:txBody>
      </p:sp>
      <p:sp>
        <p:nvSpPr>
          <p:cNvPr id="5" name="Slide Number Placeholder 4">
            <a:extLst>
              <a:ext uri="{FF2B5EF4-FFF2-40B4-BE49-F238E27FC236}">
                <a16:creationId xmlns:a16="http://schemas.microsoft.com/office/drawing/2014/main" id="{8064EE71-9AD4-4F84-B456-862975EFD30A}"/>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1651941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A58864-4E68-43B6-BAA0-E110BFD7E2F8}"/>
              </a:ext>
            </a:extLst>
          </p:cNvPr>
          <p:cNvSpPr>
            <a:spLocks noGrp="1"/>
          </p:cNvSpPr>
          <p:nvPr>
            <p:ph type="dt" sz="half" idx="10"/>
          </p:nvPr>
        </p:nvSpPr>
        <p:spPr/>
        <p:txBody>
          <a:bodyPr/>
          <a:lstStyle/>
          <a:p>
            <a:fld id="{685669E1-EC83-43FF-9D77-228C18DFD004}" type="datetimeFigureOut">
              <a:rPr lang="en-CA" smtClean="0"/>
              <a:pPr/>
              <a:t>2020-02-07</a:t>
            </a:fld>
            <a:endParaRPr lang="en-CA" dirty="0"/>
          </a:p>
        </p:txBody>
      </p:sp>
      <p:sp>
        <p:nvSpPr>
          <p:cNvPr id="3" name="Footer Placeholder 2">
            <a:extLst>
              <a:ext uri="{FF2B5EF4-FFF2-40B4-BE49-F238E27FC236}">
                <a16:creationId xmlns:a16="http://schemas.microsoft.com/office/drawing/2014/main" id="{388C71F0-C7C9-40EF-8F87-D19D3227155B}"/>
              </a:ext>
            </a:extLst>
          </p:cNvPr>
          <p:cNvSpPr>
            <a:spLocks noGrp="1"/>
          </p:cNvSpPr>
          <p:nvPr>
            <p:ph type="ftr" sz="quarter" idx="11"/>
          </p:nvPr>
        </p:nvSpPr>
        <p:spPr/>
        <p:txBody>
          <a:bodyPr/>
          <a:lstStyle/>
          <a:p>
            <a:endParaRPr lang="en-CA" dirty="0"/>
          </a:p>
        </p:txBody>
      </p:sp>
      <p:sp>
        <p:nvSpPr>
          <p:cNvPr id="4" name="Slide Number Placeholder 3">
            <a:extLst>
              <a:ext uri="{FF2B5EF4-FFF2-40B4-BE49-F238E27FC236}">
                <a16:creationId xmlns:a16="http://schemas.microsoft.com/office/drawing/2014/main" id="{84A25DA9-B1D1-45AA-AD2C-83FADAC4C30A}"/>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693504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FE55E-21A7-4985-B4E9-B8891AB9539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920C4EFF-2A00-44C9-8802-E02C657413BF}"/>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A6EF20B6-F695-40AB-97F5-6410B79D2F8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B572A97F-110D-4D5F-BFCF-6CA0F83600C9}"/>
              </a:ext>
            </a:extLst>
          </p:cNvPr>
          <p:cNvSpPr>
            <a:spLocks noGrp="1"/>
          </p:cNvSpPr>
          <p:nvPr>
            <p:ph type="dt" sz="half" idx="10"/>
          </p:nvPr>
        </p:nvSpPr>
        <p:spPr/>
        <p:txBody>
          <a:bodyPr/>
          <a:lstStyle/>
          <a:p>
            <a:fld id="{685669E1-EC83-43FF-9D77-228C18DFD004}" type="datetimeFigureOut">
              <a:rPr lang="en-CA" smtClean="0"/>
              <a:pPr/>
              <a:t>2020-02-07</a:t>
            </a:fld>
            <a:endParaRPr lang="en-CA" dirty="0"/>
          </a:p>
        </p:txBody>
      </p:sp>
      <p:sp>
        <p:nvSpPr>
          <p:cNvPr id="6" name="Footer Placeholder 5">
            <a:extLst>
              <a:ext uri="{FF2B5EF4-FFF2-40B4-BE49-F238E27FC236}">
                <a16:creationId xmlns:a16="http://schemas.microsoft.com/office/drawing/2014/main" id="{66A968DE-94F4-4F37-90C0-14661127C45E}"/>
              </a:ext>
            </a:extLst>
          </p:cNvPr>
          <p:cNvSpPr>
            <a:spLocks noGrp="1"/>
          </p:cNvSpPr>
          <p:nvPr>
            <p:ph type="ftr" sz="quarter" idx="11"/>
          </p:nvPr>
        </p:nvSpPr>
        <p:spPr/>
        <p:txBody>
          <a:bodyPr/>
          <a:lstStyle/>
          <a:p>
            <a:endParaRPr lang="en-CA" dirty="0"/>
          </a:p>
        </p:txBody>
      </p:sp>
      <p:sp>
        <p:nvSpPr>
          <p:cNvPr id="7" name="Slide Number Placeholder 6">
            <a:extLst>
              <a:ext uri="{FF2B5EF4-FFF2-40B4-BE49-F238E27FC236}">
                <a16:creationId xmlns:a16="http://schemas.microsoft.com/office/drawing/2014/main" id="{9B89E350-D6C6-40B4-8894-EEB8E9E57ED0}"/>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1642443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573F4-B409-4B9B-915A-17CE5EB42038}"/>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5D34AD2D-1160-42A1-8523-90E59FA6A58A}"/>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CA"/>
          </a:p>
        </p:txBody>
      </p:sp>
      <p:sp>
        <p:nvSpPr>
          <p:cNvPr id="4" name="Text Placeholder 3">
            <a:extLst>
              <a:ext uri="{FF2B5EF4-FFF2-40B4-BE49-F238E27FC236}">
                <a16:creationId xmlns:a16="http://schemas.microsoft.com/office/drawing/2014/main" id="{28626776-F8F6-4415-91F5-330532E194F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E7699ABA-9FB9-4EE4-BB4E-8371F4DF1F38}"/>
              </a:ext>
            </a:extLst>
          </p:cNvPr>
          <p:cNvSpPr>
            <a:spLocks noGrp="1"/>
          </p:cNvSpPr>
          <p:nvPr>
            <p:ph type="dt" sz="half" idx="10"/>
          </p:nvPr>
        </p:nvSpPr>
        <p:spPr/>
        <p:txBody>
          <a:bodyPr/>
          <a:lstStyle/>
          <a:p>
            <a:fld id="{685669E1-EC83-43FF-9D77-228C18DFD004}" type="datetimeFigureOut">
              <a:rPr lang="en-CA" smtClean="0"/>
              <a:pPr/>
              <a:t>2020-02-07</a:t>
            </a:fld>
            <a:endParaRPr lang="en-CA" dirty="0"/>
          </a:p>
        </p:txBody>
      </p:sp>
      <p:sp>
        <p:nvSpPr>
          <p:cNvPr id="6" name="Footer Placeholder 5">
            <a:extLst>
              <a:ext uri="{FF2B5EF4-FFF2-40B4-BE49-F238E27FC236}">
                <a16:creationId xmlns:a16="http://schemas.microsoft.com/office/drawing/2014/main" id="{47A107EC-80C6-444A-B3C4-1C781E341940}"/>
              </a:ext>
            </a:extLst>
          </p:cNvPr>
          <p:cNvSpPr>
            <a:spLocks noGrp="1"/>
          </p:cNvSpPr>
          <p:nvPr>
            <p:ph type="ftr" sz="quarter" idx="11"/>
          </p:nvPr>
        </p:nvSpPr>
        <p:spPr/>
        <p:txBody>
          <a:bodyPr/>
          <a:lstStyle/>
          <a:p>
            <a:endParaRPr lang="en-CA" dirty="0"/>
          </a:p>
        </p:txBody>
      </p:sp>
      <p:sp>
        <p:nvSpPr>
          <p:cNvPr id="7" name="Slide Number Placeholder 6">
            <a:extLst>
              <a:ext uri="{FF2B5EF4-FFF2-40B4-BE49-F238E27FC236}">
                <a16:creationId xmlns:a16="http://schemas.microsoft.com/office/drawing/2014/main" id="{EADA610D-A938-4F55-9EB6-0BF3515D6BD4}"/>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4286172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9CAF9A-FA1C-454B-9AA3-BC6881F296DD}"/>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10469919-AF9E-4AA2-8B31-87D2C964476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7E3854B-C087-41DE-B6B4-14B21E5DD377}"/>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85669E1-EC83-43FF-9D77-228C18DFD004}" type="datetimeFigureOut">
              <a:rPr lang="en-CA" smtClean="0"/>
              <a:pPr/>
              <a:t>2020-02-07</a:t>
            </a:fld>
            <a:endParaRPr lang="en-CA" dirty="0"/>
          </a:p>
        </p:txBody>
      </p:sp>
      <p:sp>
        <p:nvSpPr>
          <p:cNvPr id="5" name="Footer Placeholder 4">
            <a:extLst>
              <a:ext uri="{FF2B5EF4-FFF2-40B4-BE49-F238E27FC236}">
                <a16:creationId xmlns:a16="http://schemas.microsoft.com/office/drawing/2014/main" id="{14E4D4F5-0670-4761-B187-4CFD075DFF69}"/>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dirty="0"/>
          </a:p>
        </p:txBody>
      </p:sp>
      <p:sp>
        <p:nvSpPr>
          <p:cNvPr id="6" name="Slide Number Placeholder 5">
            <a:extLst>
              <a:ext uri="{FF2B5EF4-FFF2-40B4-BE49-F238E27FC236}">
                <a16:creationId xmlns:a16="http://schemas.microsoft.com/office/drawing/2014/main" id="{37B9A3B7-7255-42C0-884B-A95375DBBB3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1134870044"/>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1143000" y="548680"/>
            <a:ext cx="6858000" cy="2387600"/>
          </a:xfrm>
        </p:spPr>
        <p:txBody>
          <a:bodyPr>
            <a:normAutofit fontScale="90000"/>
          </a:bodyPr>
          <a:lstStyle/>
          <a:p>
            <a:pPr algn="ctr"/>
            <a:r>
              <a:rPr lang="en-CA" sz="2800" dirty="0">
                <a:latin typeface="Pigiarniq Light" panose="02000303020000020004" pitchFamily="2" charset="0"/>
              </a:rPr>
              <a:t>Whale Tail Expansion Project</a:t>
            </a:r>
            <a:br>
              <a:rPr lang="en-CA" sz="2800" dirty="0">
                <a:latin typeface="Pigiarniq Light" panose="02000303020000020004" pitchFamily="2" charset="0"/>
              </a:rPr>
            </a:br>
            <a:r>
              <a:rPr lang="en-CA" sz="2800" dirty="0">
                <a:latin typeface="Pigiarniq Light" panose="02000303020000020004" pitchFamily="2" charset="0"/>
              </a:rPr>
              <a:t>Water </a:t>
            </a:r>
            <a:r>
              <a:rPr lang="en-CA" sz="2800">
                <a:latin typeface="Pigiarniq Light" panose="02000303020000020004" pitchFamily="2" charset="0"/>
              </a:rPr>
              <a:t>Licence Amendment </a:t>
            </a:r>
            <a:r>
              <a:rPr lang="en-CA" sz="2800" dirty="0">
                <a:latin typeface="Pigiarniq Light" panose="02000303020000020004" pitchFamily="2" charset="0"/>
              </a:rPr>
              <a:t>Application </a:t>
            </a:r>
            <a:r>
              <a:rPr lang="en-CA" sz="2400" dirty="0" err="1">
                <a:latin typeface="Pigiarniq Light" panose="02000303020000020004" pitchFamily="2" charset="0"/>
              </a:rPr>
              <a:t>ᐱᖁᖓᓂᐅᑉ</a:t>
            </a:r>
            <a:r>
              <a:rPr lang="en-CA" sz="2400" dirty="0">
                <a:latin typeface="Pigiarniq Light" panose="02000303020000020004" pitchFamily="2" charset="0"/>
              </a:rPr>
              <a:t> </a:t>
            </a:r>
            <a:r>
              <a:rPr lang="en-CA" sz="2400" dirty="0" err="1">
                <a:latin typeface="Pigiarniq Light" panose="02000303020000020004" pitchFamily="2" charset="0"/>
              </a:rPr>
              <a:t>ᐃᓱᐊᓂ</a:t>
            </a:r>
            <a:r>
              <a:rPr lang="en-CA" sz="2400" dirty="0">
                <a:latin typeface="Pigiarniq Light" panose="02000303020000020004" pitchFamily="2" charset="0"/>
              </a:rPr>
              <a:t> </a:t>
            </a:r>
            <a:r>
              <a:rPr lang="en-CA" sz="2400" dirty="0" err="1">
                <a:latin typeface="Pigiarniq Light" panose="02000303020000020004" pitchFamily="2" charset="0"/>
              </a:rPr>
              <a:t>ᐃᓚᒋᐊᖅᓯᔪᒪᓂᕐᒧᑦ</a:t>
            </a:r>
            <a:r>
              <a:rPr lang="en-CA" sz="2400" dirty="0">
                <a:latin typeface="Pigiarniq Light" panose="02000303020000020004" pitchFamily="2" charset="0"/>
              </a:rPr>
              <a:t> </a:t>
            </a:r>
            <a:r>
              <a:rPr lang="en-CA" sz="2400" dirty="0" err="1">
                <a:latin typeface="Pigiarniq Light" panose="02000303020000020004" pitchFamily="2" charset="0"/>
              </a:rPr>
              <a:t>ᐱᓕᕆᐊᖑᔪᖅ</a:t>
            </a:r>
            <a:r>
              <a:rPr lang="en-CA" sz="2400" dirty="0">
                <a:latin typeface="Pigiarniq Light" panose="02000303020000020004" pitchFamily="2" charset="0"/>
              </a:rPr>
              <a:t/>
            </a:r>
            <a:br>
              <a:rPr lang="en-CA" sz="2400" dirty="0">
                <a:latin typeface="Pigiarniq Light" panose="02000303020000020004" pitchFamily="2" charset="0"/>
              </a:rPr>
            </a:br>
            <a:r>
              <a:rPr lang="en-CA" sz="2400" dirty="0" err="1">
                <a:latin typeface="Pigiarniq Light" panose="02000303020000020004" pitchFamily="2" charset="0"/>
              </a:rPr>
              <a:t>ᐃᒪᕐᒧᑦ</a:t>
            </a:r>
            <a:r>
              <a:rPr lang="en-CA" sz="2400" dirty="0">
                <a:latin typeface="Pigiarniq Light" panose="02000303020000020004" pitchFamily="2" charset="0"/>
              </a:rPr>
              <a:t> </a:t>
            </a:r>
            <a:r>
              <a:rPr lang="en-CA" sz="2400" dirty="0" err="1">
                <a:latin typeface="Pigiarniq Light" panose="02000303020000020004" pitchFamily="2" charset="0"/>
              </a:rPr>
              <a:t>ᓚᐃᓴᓐᓯᒥᒃ</a:t>
            </a:r>
            <a:r>
              <a:rPr lang="en-CA" sz="2400" dirty="0">
                <a:latin typeface="Pigiarniq Light" panose="02000303020000020004" pitchFamily="2" charset="0"/>
              </a:rPr>
              <a:t> </a:t>
            </a:r>
            <a:r>
              <a:rPr lang="en-CA" sz="2400" dirty="0" err="1">
                <a:latin typeface="Pigiarniq Light" panose="02000303020000020004" pitchFamily="2" charset="0"/>
              </a:rPr>
              <a:t>ᐋᖅᑭᒋᐊᖅᓯᔪᒪᓂᕐᒧᑦ</a:t>
            </a:r>
            <a:r>
              <a:rPr lang="en-CA" sz="2400" dirty="0">
                <a:latin typeface="Pigiarniq Light" panose="02000303020000020004" pitchFamily="2" charset="0"/>
              </a:rPr>
              <a:t> </a:t>
            </a:r>
            <a:r>
              <a:rPr lang="en-CA" sz="2400" dirty="0" err="1">
                <a:latin typeface="Pigiarniq Light" panose="02000303020000020004" pitchFamily="2" charset="0"/>
              </a:rPr>
              <a:t>ᑐᒃᓯᕋᐅᑎ</a:t>
            </a:r>
            <a:r>
              <a:rPr lang="en-CA" sz="2800" dirty="0">
                <a:latin typeface="Pigiarniq Light" panose="02000303020000020004" pitchFamily="2" charset="0"/>
              </a:rPr>
              <a:t/>
            </a:r>
            <a:br>
              <a:rPr lang="en-CA" sz="2800" dirty="0">
                <a:latin typeface="Pigiarniq Light" panose="02000303020000020004" pitchFamily="2" charset="0"/>
              </a:rPr>
            </a:br>
            <a:r>
              <a:rPr lang="en-CA" sz="2800" dirty="0">
                <a:latin typeface="Pigiarniq Light" panose="02000303020000020004" pitchFamily="2" charset="0"/>
              </a:rPr>
              <a:t/>
            </a:r>
            <a:br>
              <a:rPr lang="en-CA" sz="2800" dirty="0">
                <a:latin typeface="Pigiarniq Light" panose="02000303020000020004" pitchFamily="2" charset="0"/>
              </a:rPr>
            </a:br>
            <a:endParaRPr lang="en-CA" sz="2800" dirty="0">
              <a:latin typeface="Pigiarniq Light" panose="02000303020000020004" pitchFamily="2" charset="0"/>
            </a:endParaRPr>
          </a:p>
        </p:txBody>
      </p:sp>
      <p:sp>
        <p:nvSpPr>
          <p:cNvPr id="2" name="Content Placeholder 1"/>
          <p:cNvSpPr>
            <a:spLocks noGrp="1"/>
          </p:cNvSpPr>
          <p:nvPr>
            <p:ph type="subTitle" idx="1"/>
          </p:nvPr>
        </p:nvSpPr>
        <p:spPr/>
        <p:txBody>
          <a:bodyPr>
            <a:normAutofit/>
          </a:bodyPr>
          <a:lstStyle/>
          <a:p>
            <a:pPr marL="109728" indent="0">
              <a:buNone/>
            </a:pPr>
            <a:endParaRPr lang="en-CA" dirty="0"/>
          </a:p>
          <a:p>
            <a:endParaRPr lang="en-CA" dirty="0"/>
          </a:p>
          <a:p>
            <a:endParaRPr lang="en-CA" dirty="0"/>
          </a:p>
        </p:txBody>
      </p:sp>
      <p:sp>
        <p:nvSpPr>
          <p:cNvPr id="4" name="Rectangle 3"/>
          <p:cNvSpPr/>
          <p:nvPr/>
        </p:nvSpPr>
        <p:spPr>
          <a:xfrm>
            <a:off x="0" y="2910423"/>
            <a:ext cx="9144000" cy="2554545"/>
          </a:xfrm>
          <a:prstGeom prst="rect">
            <a:avLst/>
          </a:prstGeom>
        </p:spPr>
        <p:txBody>
          <a:bodyPr wrap="square">
            <a:spAutoFit/>
          </a:bodyPr>
          <a:lstStyle/>
          <a:p>
            <a:pPr algn="ctr"/>
            <a:r>
              <a:rPr lang="en-CA" sz="2000" dirty="0">
                <a:latin typeface="Pigiarniq Light" panose="02000303020000020004" pitchFamily="2" charset="0"/>
              </a:rPr>
              <a:t>KIA – NTI </a:t>
            </a:r>
          </a:p>
          <a:p>
            <a:pPr algn="ctr"/>
            <a:r>
              <a:rPr lang="en-CA" sz="2000" dirty="0">
                <a:latin typeface="Pigiarniq Light" panose="02000303020000020004" pitchFamily="2" charset="0"/>
              </a:rPr>
              <a:t>TECHNICAL REVIEW</a:t>
            </a:r>
          </a:p>
          <a:p>
            <a:pPr algn="ctr"/>
            <a:r>
              <a:rPr lang="en-CA" sz="2000" dirty="0">
                <a:latin typeface="Pigiarniq Light" panose="02000303020000020004" pitchFamily="2" charset="0"/>
              </a:rPr>
              <a:t>of the </a:t>
            </a:r>
          </a:p>
          <a:p>
            <a:pPr algn="ctr"/>
            <a:r>
              <a:rPr lang="en-CA" sz="2000" dirty="0">
                <a:latin typeface="Pigiarniq Light" panose="02000303020000020004" pitchFamily="2" charset="0"/>
              </a:rPr>
              <a:t>Water License</a:t>
            </a:r>
          </a:p>
          <a:p>
            <a:pPr algn="ctr"/>
            <a:endParaRPr lang="en-CA" sz="2000" dirty="0">
              <a:latin typeface="Pigiarniq Light" panose="02000303020000020004" pitchFamily="2" charset="0"/>
            </a:endParaRPr>
          </a:p>
          <a:p>
            <a:pPr algn="ctr"/>
            <a:r>
              <a:rPr lang="iu-Latn-CA" sz="2000" dirty="0">
                <a:latin typeface="Pigiarniq Light" panose="02000303020000020004" pitchFamily="2" charset="0"/>
              </a:rPr>
              <a:t>ᑭᕙᓪᓕᕐᒥ ᐃᓄᐃᑦ ᑲᑐᔾᔨᖃᑎᒌᒃᑯᑦ - </a:t>
            </a:r>
          </a:p>
          <a:p>
            <a:pPr algn="ctr"/>
            <a:r>
              <a:rPr lang="iu-Latn-CA" sz="2000" dirty="0">
                <a:latin typeface="Pigiarniq Light" panose="02000303020000020004" pitchFamily="2" charset="0"/>
              </a:rPr>
              <a:t>ᓄᓇᕗᑦ ᑐᙵᕕᒃᑯᑦ ᑎᒥᖓᓗ </a:t>
            </a:r>
            <a:endParaRPr lang="iu-Latn-CA" sz="2000" dirty="0" smtClean="0">
              <a:latin typeface="Pigiarniq Light" panose="02000303020000020004" pitchFamily="2" charset="0"/>
            </a:endParaRPr>
          </a:p>
          <a:p>
            <a:pPr algn="ctr"/>
            <a:r>
              <a:rPr lang="iu-Latn-CA" sz="2000" dirty="0" smtClean="0">
                <a:latin typeface="Pigiarniq Light" panose="02000303020000020004" pitchFamily="2" charset="0"/>
              </a:rPr>
              <a:t>ᕿᒥᕐᕈᓂᖓ ᐃᒪᕐᒧᑦ </a:t>
            </a:r>
            <a:r>
              <a:rPr lang="iu-Latn-CA" sz="2000" dirty="0">
                <a:latin typeface="Pigiarniq Light" panose="02000303020000020004" pitchFamily="2" charset="0"/>
              </a:rPr>
              <a:t>ᓚᐃᓴᓐᓯᑖᕈᑎᒧᑦ</a:t>
            </a:r>
            <a:endParaRPr lang="en-CA" sz="2000" dirty="0">
              <a:latin typeface="Pigiarniq Light" panose="02000303020000020004" pitchFamily="2" charset="0"/>
            </a:endParaRPr>
          </a:p>
        </p:txBody>
      </p:sp>
      <p:pic>
        <p:nvPicPr>
          <p:cNvPr id="1026" name="Picture 2" descr="NTI Logo 4Colour cop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9849" y="3425210"/>
            <a:ext cx="1821911" cy="18588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kiacolour">
            <a:extLst>
              <a:ext uri="{FF2B5EF4-FFF2-40B4-BE49-F238E27FC236}">
                <a16:creationId xmlns:a16="http://schemas.microsoft.com/office/drawing/2014/main" id="{7745BDC1-FC83-4F23-AC5F-FB212D513CBF}"/>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3460" y="3348034"/>
            <a:ext cx="2385388" cy="1927242"/>
          </a:xfrm>
          <a:prstGeom prst="rect">
            <a:avLst/>
          </a:prstGeom>
          <a:noFill/>
        </p:spPr>
      </p:pic>
      <p:sp>
        <p:nvSpPr>
          <p:cNvPr id="5" name="TextBox 4">
            <a:extLst>
              <a:ext uri="{FF2B5EF4-FFF2-40B4-BE49-F238E27FC236}">
                <a16:creationId xmlns:a16="http://schemas.microsoft.com/office/drawing/2014/main" id="{027EB76A-D327-4E1E-98D3-3E97771D8FD5}"/>
              </a:ext>
            </a:extLst>
          </p:cNvPr>
          <p:cNvSpPr txBox="1"/>
          <p:nvPr/>
        </p:nvSpPr>
        <p:spPr>
          <a:xfrm>
            <a:off x="7128421" y="5877272"/>
            <a:ext cx="1932004" cy="954107"/>
          </a:xfrm>
          <a:prstGeom prst="rect">
            <a:avLst/>
          </a:prstGeom>
          <a:noFill/>
        </p:spPr>
        <p:txBody>
          <a:bodyPr wrap="none" rtlCol="0">
            <a:spAutoFit/>
          </a:bodyPr>
          <a:lstStyle/>
          <a:p>
            <a:pPr algn="r"/>
            <a:r>
              <a:rPr lang="en-CA" sz="1400" dirty="0">
                <a:latin typeface="Pigiarniq Light" panose="02000303020000020004" pitchFamily="2" charset="0"/>
              </a:rPr>
              <a:t>Baker Lake, Nunavut.</a:t>
            </a:r>
          </a:p>
          <a:p>
            <a:pPr algn="r"/>
            <a:r>
              <a:rPr lang="en-CA" sz="1400" dirty="0">
                <a:latin typeface="Pigiarniq Light" panose="02000303020000020004" pitchFamily="2" charset="0"/>
              </a:rPr>
              <a:t>February, 2020</a:t>
            </a:r>
          </a:p>
          <a:p>
            <a:pPr algn="r"/>
            <a:r>
              <a:rPr lang="iu-Latn-CA" sz="1400" dirty="0">
                <a:latin typeface="Pigiarniq Light" panose="02000303020000020004" pitchFamily="2" charset="0"/>
              </a:rPr>
              <a:t>ᖃᒪᓂ’ᑐᐊᖅ, </a:t>
            </a:r>
            <a:r>
              <a:rPr lang="iu-Latn-CA" sz="1400" dirty="0" smtClean="0">
                <a:latin typeface="Pigiarniq Light" panose="02000303020000020004" pitchFamily="2" charset="0"/>
              </a:rPr>
              <a:t>ᓄᓇᕗᑦ</a:t>
            </a:r>
          </a:p>
          <a:p>
            <a:pPr algn="r"/>
            <a:r>
              <a:rPr lang="iu-Latn-CA" sz="1400" dirty="0" smtClean="0">
                <a:latin typeface="Pigiarniq Light" panose="02000303020000020004" pitchFamily="2" charset="0"/>
              </a:rPr>
              <a:t>ᕕᕗᐊᕆ, 2020</a:t>
            </a:r>
            <a:endParaRPr lang="iu-Latn-CA" sz="1400" dirty="0">
              <a:latin typeface="Pigiarniq Light" panose="02000303020000020004" pitchFamily="2" charset="0"/>
            </a:endParaRPr>
          </a:p>
        </p:txBody>
      </p:sp>
    </p:spTree>
    <p:extLst>
      <p:ext uri="{BB962C8B-B14F-4D97-AF65-F5344CB8AC3E}">
        <p14:creationId xmlns:p14="http://schemas.microsoft.com/office/powerpoint/2010/main" val="24122938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F5DF4-C8F5-4B00-85E1-BE1DED745C80}"/>
              </a:ext>
            </a:extLst>
          </p:cNvPr>
          <p:cNvSpPr>
            <a:spLocks noGrp="1"/>
          </p:cNvSpPr>
          <p:nvPr>
            <p:ph type="title"/>
          </p:nvPr>
        </p:nvSpPr>
        <p:spPr/>
        <p:txBody>
          <a:bodyPr>
            <a:normAutofit/>
          </a:bodyPr>
          <a:lstStyle/>
          <a:p>
            <a:r>
              <a:rPr lang="en-CA" sz="2400" dirty="0">
                <a:latin typeface="+mn-lt"/>
              </a:rPr>
              <a:t>Recently Resolved Issues – Water Quality </a:t>
            </a:r>
            <a:r>
              <a:rPr lang="en-CA" sz="2400" dirty="0" smtClean="0">
                <a:latin typeface="+mn-lt"/>
              </a:rPr>
              <a:t>Concerns</a:t>
            </a:r>
            <a:br>
              <a:rPr lang="en-CA" sz="2400" dirty="0" smtClean="0">
                <a:latin typeface="+mn-lt"/>
              </a:rPr>
            </a:br>
            <a:r>
              <a:rPr lang="en-CA" sz="2000" dirty="0" err="1" smtClean="0">
                <a:latin typeface="Pigiarniq Light" panose="02000303020000020004" pitchFamily="2" charset="0"/>
              </a:rPr>
              <a:t>ᒫᓐᓇᓵᖑᓯᒪᔪᖅ</a:t>
            </a:r>
            <a:r>
              <a:rPr lang="en-CA" sz="2000" dirty="0" smtClean="0">
                <a:latin typeface="Pigiarniq Light" panose="02000303020000020004" pitchFamily="2" charset="0"/>
              </a:rPr>
              <a:t> </a:t>
            </a:r>
            <a:r>
              <a:rPr lang="en-CA" sz="2000" dirty="0" err="1" smtClean="0">
                <a:latin typeface="Pigiarniq Light" panose="02000303020000020004" pitchFamily="2" charset="0"/>
              </a:rPr>
              <a:t>ᐋᖅᑭᒃᑕᐅᓚᐅᖅᑐᑦ</a:t>
            </a:r>
            <a:r>
              <a:rPr lang="en-CA" sz="2000" dirty="0" smtClean="0">
                <a:latin typeface="Pigiarniq Light" panose="02000303020000020004" pitchFamily="2" charset="0"/>
              </a:rPr>
              <a:t> </a:t>
            </a:r>
            <a:r>
              <a:rPr lang="en-CA" sz="2000" dirty="0" err="1" smtClean="0">
                <a:latin typeface="Pigiarniq Light" panose="02000303020000020004" pitchFamily="2" charset="0"/>
              </a:rPr>
              <a:t>ᐃᖢᐊᖏᓕᐅᕈᑏᑦ</a:t>
            </a:r>
            <a:r>
              <a:rPr lang="en-CA" sz="2000" dirty="0" smtClean="0">
                <a:latin typeface="Pigiarniq Light" panose="02000303020000020004" pitchFamily="2" charset="0"/>
              </a:rPr>
              <a:t> - </a:t>
            </a:r>
            <a:r>
              <a:rPr lang="en-CA" sz="2000" dirty="0" err="1" smtClean="0">
                <a:latin typeface="Pigiarniq Light" panose="02000303020000020004" pitchFamily="2" charset="0"/>
              </a:rPr>
              <a:t>ᐃᒪᐅᑉ</a:t>
            </a:r>
            <a:r>
              <a:rPr lang="en-CA" sz="2000" dirty="0" smtClean="0">
                <a:latin typeface="Pigiarniq Light" panose="02000303020000020004" pitchFamily="2" charset="0"/>
              </a:rPr>
              <a:t> </a:t>
            </a:r>
            <a:r>
              <a:rPr lang="en-CA" sz="2000" dirty="0" err="1" smtClean="0">
                <a:latin typeface="Pigiarniq Light" panose="02000303020000020004" pitchFamily="2" charset="0"/>
              </a:rPr>
              <a:t>ᖃᓄᐃᓐᓂᖓᓄᑦ</a:t>
            </a:r>
            <a:r>
              <a:rPr lang="en-CA" sz="2000" dirty="0" smtClean="0">
                <a:latin typeface="Pigiarniq Light" panose="02000303020000020004" pitchFamily="2" charset="0"/>
              </a:rPr>
              <a:t> </a:t>
            </a:r>
            <a:r>
              <a:rPr lang="en-CA" sz="2000" dirty="0" err="1" smtClean="0">
                <a:latin typeface="Pigiarniq Light" panose="02000303020000020004" pitchFamily="2" charset="0"/>
              </a:rPr>
              <a:t>ᐃᓱᒫᓘᑕᐅᔪᑦ</a:t>
            </a:r>
            <a:endParaRPr lang="en-CA" sz="2400" dirty="0">
              <a:latin typeface="+mn-lt"/>
            </a:endParaRPr>
          </a:p>
        </p:txBody>
      </p:sp>
      <p:sp>
        <p:nvSpPr>
          <p:cNvPr id="3" name="Content Placeholder 2">
            <a:extLst>
              <a:ext uri="{FF2B5EF4-FFF2-40B4-BE49-F238E27FC236}">
                <a16:creationId xmlns:a16="http://schemas.microsoft.com/office/drawing/2014/main" id="{3425B132-5C11-4641-A44A-BF2A7FC9CD38}"/>
              </a:ext>
            </a:extLst>
          </p:cNvPr>
          <p:cNvSpPr>
            <a:spLocks noGrp="1"/>
          </p:cNvSpPr>
          <p:nvPr>
            <p:ph sz="half" idx="1"/>
          </p:nvPr>
        </p:nvSpPr>
        <p:spPr/>
        <p:txBody>
          <a:bodyPr>
            <a:noAutofit/>
          </a:bodyPr>
          <a:lstStyle/>
          <a:p>
            <a:r>
              <a:rPr lang="en-CA" sz="1600" dirty="0"/>
              <a:t>Agnico Eagle provided evidence to partially resolve these issues in response to the KIA’s technical submission in September 2019.</a:t>
            </a:r>
          </a:p>
          <a:p>
            <a:r>
              <a:rPr lang="en-CA" sz="1600" dirty="0"/>
              <a:t>However, it became evident that a structured adaptive management approach was required based on uncertainties in the outputs of the water quality and water balance models as well as the potential for both arsenic and acid rock drainage</a:t>
            </a:r>
          </a:p>
          <a:p>
            <a:r>
              <a:rPr lang="en-CA" sz="1600" dirty="0"/>
              <a:t>Agnico Eagle has developed an Adaptive Management Plan outlining specific monitoring, management and mitigation measures</a:t>
            </a:r>
          </a:p>
        </p:txBody>
      </p:sp>
      <p:sp>
        <p:nvSpPr>
          <p:cNvPr id="4" name="Content Placeholder 3">
            <a:extLst>
              <a:ext uri="{FF2B5EF4-FFF2-40B4-BE49-F238E27FC236}">
                <a16:creationId xmlns:a16="http://schemas.microsoft.com/office/drawing/2014/main" id="{F58002CA-8BA0-4F1B-803D-D6077101C4D9}"/>
              </a:ext>
            </a:extLst>
          </p:cNvPr>
          <p:cNvSpPr>
            <a:spLocks noGrp="1"/>
          </p:cNvSpPr>
          <p:nvPr>
            <p:ph sz="half" idx="2"/>
          </p:nvPr>
        </p:nvSpPr>
        <p:spPr/>
        <p:txBody>
          <a:bodyPr>
            <a:normAutofit/>
          </a:bodyPr>
          <a:lstStyle/>
          <a:p>
            <a:r>
              <a:rPr lang="iu-Latn-CA" sz="1400" dirty="0" smtClean="0">
                <a:latin typeface="Pigiarniq Light" panose="02000303020000020004" pitchFamily="2" charset="0"/>
              </a:rPr>
              <a:t>ᐊᒡᓂᒍ ᐃᒍ ᐅᔭᕋᖕᓂᐊᖅᑐᓕᕆᔨᒃᑯᑦ ᓇᓗᓇᐃᖅᓯᓚᐅᖅᑐᑦ ᐃᓚᖓᒍᑦ ᐋᖅᑭᒃᓯᓂᕐᒧᑦ ᑕᒪᒃᑯᓂᙵ ᐃᓱᒫᓘᑕᐅᔪᓂᒃ ᑭᐅᔾᔪᑎᒋᑉᓗᒋᑦ ᑭᕙᓪᓕᕐᒥ ᐃᓄᐃᑦ ᑲᑐᔾᔨᖃᑎᒌᒃᑯᑦ ᑎᑎᕋᐅᓯᕆᓚᐅᖅᑕᖏᓐᓄᑦ ᓯᑎᐱᕆ 2019-ᒥ.</a:t>
            </a:r>
          </a:p>
          <a:p>
            <a:r>
              <a:rPr lang="iu-Latn-CA" sz="1400" dirty="0" smtClean="0">
                <a:latin typeface="Pigiarniq Light" panose="02000303020000020004" pitchFamily="2" charset="0"/>
              </a:rPr>
              <a:t>ᑭᓯᐊᓂᓕ, ᐅᔾᔨᕐᓇᖅᓯᓚᐅᖅᑐᖅ ᐋᖅᑭᐅᒪᓂᖓ ᐊᐅᓚᑦᑎᓂᕐᒧᑦ ᐊᑐᖅᑕᐅᔭᕆᐊᖃᓚᐅᕐᒪᑦ ᓇᓗᓕᐅᖅᑲᒍᑕᐅᓯᒪᔪᑦ ᐱᔾᔪᑎᒋᑉᓗᒋᑦ ᐃᒪᐃᔭᕈᑕᐅᔪᓄᑦ ᐃᒪᐅᑉ ᖃᓄᐃᓐᓂᖓᓄᑦ ᐊᒻᒪᓗ ᐃᒪᐅᑉ ᐋᖅᑭᐅᒪᓂᖓᓄᑦ ᐊᒻᒪᓗ ᐱᑕᖃᑐᐃᓐᓇᕆᐊᖃᕐᓂᖓᓄᑦ ᓴᕕᕋᔭᖕᓂᒃ acid-ᒥᒡᓗ ᑯᕕᔭᐅᕙᓪᓕᐊᔪᒃᑯᑦ ᐅᔭᖅᑭᕆᔭᐅᓯᒪᔪᓂᒃ</a:t>
            </a:r>
          </a:p>
          <a:p>
            <a:r>
              <a:rPr lang="iu-Latn-CA" sz="1400" dirty="0" smtClean="0">
                <a:latin typeface="Pigiarniq Light" panose="02000303020000020004" pitchFamily="2" charset="0"/>
              </a:rPr>
              <a:t>ᐊᒡᓂᒍ ᐃᒍ ᐅᔭᕋᖕᓂᐊᖅᑐᓕᕆᔨᒃᑯᑦ ᓴᖅᑭᑎᑦᑎᓯᒪᔪᑦ ᓱᖏᐅᑎᓂᕐᒧᑦ ᐊᐅᓚᑦᑎᔾᔪᑎᒥᒃ ᐸᕐᓇᐅᑎᒥᒃ ᓇᓗᓇᐃᔭᐅᓯᒪᔪᖅ ᖃᐅᔨᓴᕈᑎᒃᓴᓂᒃ, ᐊᐅᓚᑦᑎᔾᔪᑎᒃᓴᓂᒃ ᐊᒻᒪᓗ ᐋᖅᑭᒋᐊᕈᑎᒃᓴᓂᒃ ᐊᑐᖅᑕᐅᖃᑦᑕᕋᔭᖅᑐᓂᒃ</a:t>
            </a:r>
            <a:endParaRPr lang="en-CA" sz="1400" dirty="0">
              <a:latin typeface="Pigiarniq Light" panose="02000303020000020004" pitchFamily="2" charset="0"/>
            </a:endParaRPr>
          </a:p>
        </p:txBody>
      </p:sp>
    </p:spTree>
    <p:extLst>
      <p:ext uri="{BB962C8B-B14F-4D97-AF65-F5344CB8AC3E}">
        <p14:creationId xmlns:p14="http://schemas.microsoft.com/office/powerpoint/2010/main" val="8424365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F5DF4-C8F5-4B00-85E1-BE1DED745C80}"/>
              </a:ext>
            </a:extLst>
          </p:cNvPr>
          <p:cNvSpPr>
            <a:spLocks noGrp="1"/>
          </p:cNvSpPr>
          <p:nvPr>
            <p:ph type="title"/>
          </p:nvPr>
        </p:nvSpPr>
        <p:spPr/>
        <p:txBody>
          <a:bodyPr>
            <a:normAutofit/>
          </a:bodyPr>
          <a:lstStyle/>
          <a:p>
            <a:r>
              <a:rPr lang="en-CA" sz="2400" dirty="0" smtClean="0">
                <a:latin typeface="+mn-lt"/>
              </a:rPr>
              <a:t>Recently </a:t>
            </a:r>
            <a:r>
              <a:rPr lang="en-CA" sz="2400" dirty="0">
                <a:latin typeface="+mn-lt"/>
              </a:rPr>
              <a:t>Resolved Issues – Water Quality </a:t>
            </a:r>
            <a:r>
              <a:rPr lang="en-CA" sz="2400" dirty="0" smtClean="0">
                <a:latin typeface="+mn-lt"/>
              </a:rPr>
              <a:t>Concerns</a:t>
            </a:r>
            <a:br>
              <a:rPr lang="en-CA" sz="2400" dirty="0" smtClean="0">
                <a:latin typeface="+mn-lt"/>
              </a:rPr>
            </a:br>
            <a:r>
              <a:rPr lang="en-CA" sz="1800" dirty="0" err="1">
                <a:latin typeface="Pigiarniq Light" panose="02000303020000020004" pitchFamily="2" charset="0"/>
              </a:rPr>
              <a:t>ᒫᓐᓇᓵᖑᓯᒪᔪᖅ</a:t>
            </a:r>
            <a:r>
              <a:rPr lang="en-CA" sz="1800" dirty="0">
                <a:latin typeface="Pigiarniq Light" panose="02000303020000020004" pitchFamily="2" charset="0"/>
              </a:rPr>
              <a:t> </a:t>
            </a:r>
            <a:r>
              <a:rPr lang="en-CA" sz="1800" dirty="0" err="1">
                <a:latin typeface="Pigiarniq Light" panose="02000303020000020004" pitchFamily="2" charset="0"/>
              </a:rPr>
              <a:t>ᐋᖅᑭᒃᑕᐅᓚᐅᖅᑐᑦ</a:t>
            </a:r>
            <a:r>
              <a:rPr lang="en-CA" sz="1800" dirty="0">
                <a:latin typeface="Pigiarniq Light" panose="02000303020000020004" pitchFamily="2" charset="0"/>
              </a:rPr>
              <a:t> </a:t>
            </a:r>
            <a:r>
              <a:rPr lang="en-CA" sz="1800" dirty="0" err="1">
                <a:latin typeface="Pigiarniq Light" panose="02000303020000020004" pitchFamily="2" charset="0"/>
              </a:rPr>
              <a:t>ᐃᖢᐊᖏᓕᐅᕈᑏᑦ</a:t>
            </a:r>
            <a:r>
              <a:rPr lang="en-CA" sz="1800" dirty="0">
                <a:latin typeface="Pigiarniq Light" panose="02000303020000020004" pitchFamily="2" charset="0"/>
              </a:rPr>
              <a:t> - </a:t>
            </a:r>
            <a:r>
              <a:rPr lang="en-CA" sz="1800" dirty="0" err="1">
                <a:latin typeface="Pigiarniq Light" panose="02000303020000020004" pitchFamily="2" charset="0"/>
              </a:rPr>
              <a:t>ᐃᒪᐅᑉ</a:t>
            </a:r>
            <a:r>
              <a:rPr lang="en-CA" sz="1800" dirty="0">
                <a:latin typeface="Pigiarniq Light" panose="02000303020000020004" pitchFamily="2" charset="0"/>
              </a:rPr>
              <a:t> </a:t>
            </a:r>
            <a:r>
              <a:rPr lang="en-CA" sz="1800" dirty="0" err="1">
                <a:latin typeface="Pigiarniq Light" panose="02000303020000020004" pitchFamily="2" charset="0"/>
              </a:rPr>
              <a:t>ᖃᓄᐃᓐᓂᖓᓄᑦ</a:t>
            </a:r>
            <a:r>
              <a:rPr lang="en-CA" sz="1800" dirty="0">
                <a:latin typeface="Pigiarniq Light" panose="02000303020000020004" pitchFamily="2" charset="0"/>
              </a:rPr>
              <a:t> </a:t>
            </a:r>
            <a:r>
              <a:rPr lang="en-CA" sz="1800" dirty="0" err="1">
                <a:latin typeface="Pigiarniq Light" panose="02000303020000020004" pitchFamily="2" charset="0"/>
              </a:rPr>
              <a:t>ᐃᓱᒫᓘᑕᐅᔪᑦ</a:t>
            </a:r>
            <a:endParaRPr lang="en-CA" sz="1800" dirty="0">
              <a:latin typeface="+mn-lt"/>
            </a:endParaRPr>
          </a:p>
        </p:txBody>
      </p:sp>
      <p:sp>
        <p:nvSpPr>
          <p:cNvPr id="3" name="Content Placeholder 2">
            <a:extLst>
              <a:ext uri="{FF2B5EF4-FFF2-40B4-BE49-F238E27FC236}">
                <a16:creationId xmlns:a16="http://schemas.microsoft.com/office/drawing/2014/main" id="{3425B132-5C11-4641-A44A-BF2A7FC9CD38}"/>
              </a:ext>
            </a:extLst>
          </p:cNvPr>
          <p:cNvSpPr>
            <a:spLocks noGrp="1"/>
          </p:cNvSpPr>
          <p:nvPr>
            <p:ph sz="half" idx="1"/>
          </p:nvPr>
        </p:nvSpPr>
        <p:spPr/>
        <p:txBody>
          <a:bodyPr>
            <a:normAutofit/>
          </a:bodyPr>
          <a:lstStyle/>
          <a:p>
            <a:r>
              <a:rPr lang="en-CA" sz="1600" dirty="0"/>
              <a:t>Adaptive Management strategies were proposed for waste rock and water management. Specifically: </a:t>
            </a:r>
          </a:p>
          <a:p>
            <a:pPr lvl="1"/>
            <a:r>
              <a:rPr lang="en-CA" sz="1400" dirty="0"/>
              <a:t>Permafrost aggradation</a:t>
            </a:r>
          </a:p>
          <a:p>
            <a:pPr lvl="1"/>
            <a:r>
              <a:rPr lang="en-CA" sz="1400" dirty="0"/>
              <a:t>Surface water balance and active layer development</a:t>
            </a:r>
          </a:p>
          <a:p>
            <a:pPr lvl="1"/>
            <a:r>
              <a:rPr lang="en-CA" sz="1400" dirty="0"/>
              <a:t>Receiving environment water quality</a:t>
            </a:r>
          </a:p>
          <a:p>
            <a:pPr lvl="1"/>
            <a:r>
              <a:rPr lang="en-CA" sz="1400" dirty="0"/>
              <a:t>Surface water quantity</a:t>
            </a:r>
          </a:p>
          <a:p>
            <a:pPr lvl="1"/>
            <a:r>
              <a:rPr lang="en-CA" sz="1400" dirty="0"/>
              <a:t>Underground water management</a:t>
            </a:r>
          </a:p>
          <a:p>
            <a:r>
              <a:rPr lang="en-CA" sz="1600" dirty="0"/>
              <a:t>The proposed measures are intended to minimize potential project related environmental impacts and ensure the site will be able to meet its closure objectives.</a:t>
            </a:r>
          </a:p>
        </p:txBody>
      </p:sp>
      <p:sp>
        <p:nvSpPr>
          <p:cNvPr id="4" name="Content Placeholder 3">
            <a:extLst>
              <a:ext uri="{FF2B5EF4-FFF2-40B4-BE49-F238E27FC236}">
                <a16:creationId xmlns:a16="http://schemas.microsoft.com/office/drawing/2014/main" id="{F58002CA-8BA0-4F1B-803D-D6077101C4D9}"/>
              </a:ext>
            </a:extLst>
          </p:cNvPr>
          <p:cNvSpPr>
            <a:spLocks noGrp="1"/>
          </p:cNvSpPr>
          <p:nvPr>
            <p:ph sz="half" idx="2"/>
          </p:nvPr>
        </p:nvSpPr>
        <p:spPr/>
        <p:txBody>
          <a:bodyPr>
            <a:normAutofit/>
          </a:bodyPr>
          <a:lstStyle/>
          <a:p>
            <a:r>
              <a:rPr lang="iu-Latn-CA" sz="1400" dirty="0" smtClean="0">
                <a:latin typeface="Pigiarniq Light" panose="02000303020000020004" pitchFamily="2" charset="0"/>
              </a:rPr>
              <a:t>ᓱᖏᐅᑎᓂᕐᒧᑦ ᐊᐅᓚᑦᑎᔾᔪᑏᑦ ᐊᑐᓕᖅᑎᖅᑕᐅᔪᒪᓚᐅᖅᑐᑦ ᐅᔭᖅᑲᑦ ᐊᑐᖅᑕᐅᔾᔮᙱᑦᑐᒃᑯᑦ ᐊᒻᒪᓗ ᐃᒪᕐᒥᒃ ᐊᐅᓚᑦᑎᓂᕐᒧᑦ. ᐱᓗᐊᖅᑐᒥ:</a:t>
            </a:r>
          </a:p>
          <a:p>
            <a:pPr lvl="1"/>
            <a:r>
              <a:rPr lang="iu-Latn-CA" sz="1200" dirty="0" smtClean="0">
                <a:latin typeface="Pigiarniq Light" panose="02000303020000020004" pitchFamily="2" charset="0"/>
              </a:rPr>
              <a:t>ᓄᓇᐅᑉ ᐊᑖᓂ ᖁᐊᖑᓂᐅᔪᒃᑯᑦ</a:t>
            </a:r>
          </a:p>
          <a:p>
            <a:pPr lvl="1"/>
            <a:r>
              <a:rPr lang="iu-Latn-CA" sz="1200" dirty="0" smtClean="0">
                <a:latin typeface="Pigiarniq Light" panose="02000303020000020004" pitchFamily="2" charset="0"/>
              </a:rPr>
              <a:t>ᓄᓇᐅᑉ ᖄᖓᓂ ᐃᒪᐅᑉ ᖃᓄᐃᓐᓂᖓ ᐊᒻᒪᓗ ᖃᓕᕇᓕᖅᓯᒪᔪᒃᑯᑦ ᐱᕙᓪᓕᐊᓂᐅᔪᖅ</a:t>
            </a:r>
          </a:p>
          <a:p>
            <a:pPr lvl="1"/>
            <a:r>
              <a:rPr lang="iu-Latn-CA" sz="1200" dirty="0" smtClean="0">
                <a:latin typeface="Pigiarniq Light" panose="02000303020000020004" pitchFamily="2" charset="0"/>
              </a:rPr>
              <a:t>ᐱᕙᓪᓕᐊᓂᖅ ᐊᕙᑎᒋᔭᒃᑯᑦ ᐃᒪᐅᑉ ᖃᓄᐃᓐᓂᖓᓂᒃ</a:t>
            </a:r>
          </a:p>
          <a:p>
            <a:pPr lvl="1"/>
            <a:r>
              <a:rPr lang="iu-Latn-CA" sz="1200" dirty="0" smtClean="0">
                <a:latin typeface="Pigiarniq Light" panose="02000303020000020004" pitchFamily="2" charset="0"/>
              </a:rPr>
              <a:t>ᓄᓇᐅᑉ ᖄᖓᓂ ᐃᒪᐅᑉ ᐃᑎᓂᖓ</a:t>
            </a:r>
          </a:p>
          <a:p>
            <a:pPr lvl="1"/>
            <a:r>
              <a:rPr lang="iu-Latn-CA" sz="1200" dirty="0" smtClean="0">
                <a:latin typeface="Pigiarniq Light" panose="02000303020000020004" pitchFamily="2" charset="0"/>
              </a:rPr>
              <a:t>ᓄᓇᐅᑉ ᐊᑖᓂ ᐃᒪᐅᑉ ᐊᐅᓚᑕᐅᓂᖓ</a:t>
            </a:r>
          </a:p>
          <a:p>
            <a:pPr lvl="1"/>
            <a:endParaRPr lang="iu-Latn-CA" sz="1300" dirty="0">
              <a:latin typeface="Pigiarniq Light" panose="02000303020000020004" pitchFamily="2" charset="0"/>
            </a:endParaRPr>
          </a:p>
          <a:p>
            <a:pPr lvl="1"/>
            <a:r>
              <a:rPr lang="iu-Latn-CA" sz="1400" dirty="0" smtClean="0">
                <a:latin typeface="Pigiarniq Light" panose="02000303020000020004" pitchFamily="2" charset="0"/>
              </a:rPr>
              <a:t>ᐊᑐᓕᖅᑎᖅᑕᐅᔪᒪᔪᑦ ᖃᓄᐃᓕᐅᕈᑏᑦ ᒥᑭᓪᓕᒋᐊᖅᑎᑦᑎᓇᓱᒃᑐᑦ ᐊᕙᑎᒃᑯᑦ ᐊᒃᑐᖅᓯᓂᐅᓇᔭᖅᑐᓂᒃ ᐊᒻᒪᓗ ᐱᓕᕆᕝᕕᒃ ᓈᒻᒪᒋᔭᐅᔪᓐᓇᖁᑉᓗᒍ ᒪᑐᓕᖅᐸᑦ ᐱᓕᕆᐊᖑᔭᕆᐊᖃᖅᓯᒪᔪᓄᑦ.</a:t>
            </a:r>
            <a:endParaRPr lang="iu-Latn-CA" sz="1400" dirty="0">
              <a:latin typeface="Pigiarniq Light" panose="02000303020000020004" pitchFamily="2" charset="0"/>
            </a:endParaRPr>
          </a:p>
          <a:p>
            <a:pPr marL="342900" lvl="1" indent="0">
              <a:buNone/>
            </a:pPr>
            <a:endParaRPr lang="iu-Latn-CA" sz="1400" dirty="0">
              <a:latin typeface="Pigiarniq Light" panose="02000303020000020004" pitchFamily="2" charset="0"/>
            </a:endParaRPr>
          </a:p>
          <a:p>
            <a:pPr marL="342900" lvl="1" indent="0">
              <a:buNone/>
            </a:pPr>
            <a:endParaRPr lang="iu-Latn-CA" sz="1300" dirty="0">
              <a:latin typeface="Pigiarniq Light" panose="02000303020000020004" pitchFamily="2" charset="0"/>
            </a:endParaRPr>
          </a:p>
        </p:txBody>
      </p:sp>
    </p:spTree>
    <p:extLst>
      <p:ext uri="{BB962C8B-B14F-4D97-AF65-F5344CB8AC3E}">
        <p14:creationId xmlns:p14="http://schemas.microsoft.com/office/powerpoint/2010/main" val="2551520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F7E65-D2DE-4F36-B83A-733823ED0AE3}"/>
              </a:ext>
            </a:extLst>
          </p:cNvPr>
          <p:cNvSpPr>
            <a:spLocks noGrp="1"/>
          </p:cNvSpPr>
          <p:nvPr>
            <p:ph type="title"/>
          </p:nvPr>
        </p:nvSpPr>
        <p:spPr/>
        <p:txBody>
          <a:bodyPr>
            <a:normAutofit/>
          </a:bodyPr>
          <a:lstStyle/>
          <a:p>
            <a:r>
              <a:rPr lang="en-CA" sz="2400" dirty="0">
                <a:latin typeface="+mn-lt"/>
              </a:rPr>
              <a:t>Recently Resolved Issues – Water Quality </a:t>
            </a:r>
            <a:r>
              <a:rPr lang="en-CA" sz="2400" dirty="0" smtClean="0">
                <a:latin typeface="+mn-lt"/>
              </a:rPr>
              <a:t>Concerns</a:t>
            </a:r>
            <a:br>
              <a:rPr lang="en-CA" sz="2400" dirty="0" smtClean="0">
                <a:latin typeface="+mn-lt"/>
              </a:rPr>
            </a:br>
            <a:r>
              <a:rPr lang="en-CA" sz="2000" dirty="0" err="1">
                <a:latin typeface="Pigiarniq Light" panose="02000303020000020004" pitchFamily="2" charset="0"/>
              </a:rPr>
              <a:t>ᒫᓐᓇᓵᖑᓯᒪᔪᖅ</a:t>
            </a:r>
            <a:r>
              <a:rPr lang="en-CA" sz="2000" dirty="0">
                <a:latin typeface="Pigiarniq Light" panose="02000303020000020004" pitchFamily="2" charset="0"/>
              </a:rPr>
              <a:t> </a:t>
            </a:r>
            <a:r>
              <a:rPr lang="en-CA" sz="2000" dirty="0" err="1">
                <a:latin typeface="Pigiarniq Light" panose="02000303020000020004" pitchFamily="2" charset="0"/>
              </a:rPr>
              <a:t>ᐋᖅᑭᒃᑕᐅᓚᐅᖅᑐᑦ</a:t>
            </a:r>
            <a:r>
              <a:rPr lang="en-CA" sz="2000" dirty="0">
                <a:latin typeface="Pigiarniq Light" panose="02000303020000020004" pitchFamily="2" charset="0"/>
              </a:rPr>
              <a:t> </a:t>
            </a:r>
            <a:r>
              <a:rPr lang="en-CA" sz="2000" dirty="0" err="1">
                <a:latin typeface="Pigiarniq Light" panose="02000303020000020004" pitchFamily="2" charset="0"/>
              </a:rPr>
              <a:t>ᐃᖢᐊᖏᓕᐅᕈᑏᑦ</a:t>
            </a:r>
            <a:r>
              <a:rPr lang="en-CA" sz="2000" dirty="0">
                <a:latin typeface="Pigiarniq Light" panose="02000303020000020004" pitchFamily="2" charset="0"/>
              </a:rPr>
              <a:t> - </a:t>
            </a:r>
            <a:r>
              <a:rPr lang="en-CA" sz="2000" dirty="0" err="1">
                <a:latin typeface="Pigiarniq Light" panose="02000303020000020004" pitchFamily="2" charset="0"/>
              </a:rPr>
              <a:t>ᐃᒪᐅᑉ</a:t>
            </a:r>
            <a:r>
              <a:rPr lang="en-CA" sz="2000" dirty="0">
                <a:latin typeface="Pigiarniq Light" panose="02000303020000020004" pitchFamily="2" charset="0"/>
              </a:rPr>
              <a:t> </a:t>
            </a:r>
            <a:r>
              <a:rPr lang="en-CA" sz="2000" dirty="0" err="1">
                <a:latin typeface="Pigiarniq Light" panose="02000303020000020004" pitchFamily="2" charset="0"/>
              </a:rPr>
              <a:t>ᖃᓄᐃᓐᓂᖓᓄᑦ</a:t>
            </a:r>
            <a:r>
              <a:rPr lang="en-CA" sz="2000" dirty="0">
                <a:latin typeface="Pigiarniq Light" panose="02000303020000020004" pitchFamily="2" charset="0"/>
              </a:rPr>
              <a:t> </a:t>
            </a:r>
            <a:r>
              <a:rPr lang="en-CA" sz="2000" dirty="0" err="1">
                <a:latin typeface="Pigiarniq Light" panose="02000303020000020004" pitchFamily="2" charset="0"/>
              </a:rPr>
              <a:t>ᐃᓱᒫᓘᑕᐅᔪᑦ</a:t>
            </a:r>
            <a:endParaRPr lang="en-CA" sz="2000" dirty="0">
              <a:latin typeface="+mn-lt"/>
            </a:endParaRPr>
          </a:p>
        </p:txBody>
      </p:sp>
      <p:sp>
        <p:nvSpPr>
          <p:cNvPr id="3" name="Content Placeholder 2">
            <a:extLst>
              <a:ext uri="{FF2B5EF4-FFF2-40B4-BE49-F238E27FC236}">
                <a16:creationId xmlns:a16="http://schemas.microsoft.com/office/drawing/2014/main" id="{B5AF62A8-B0AF-4815-A759-B500BEA11897}"/>
              </a:ext>
            </a:extLst>
          </p:cNvPr>
          <p:cNvSpPr>
            <a:spLocks noGrp="1"/>
          </p:cNvSpPr>
          <p:nvPr>
            <p:ph sz="half" idx="1"/>
          </p:nvPr>
        </p:nvSpPr>
        <p:spPr/>
        <p:txBody>
          <a:bodyPr>
            <a:noAutofit/>
          </a:bodyPr>
          <a:lstStyle/>
          <a:p>
            <a:r>
              <a:rPr lang="en-CA" sz="1600" dirty="0"/>
              <a:t>KIA have reviewed the final iteration of the Plan to confirm it has been updated to incorporate KIA input provided in December 2019 and January 2020.</a:t>
            </a:r>
          </a:p>
          <a:p>
            <a:r>
              <a:rPr lang="en-CA" sz="1600" dirty="0"/>
              <a:t>KIA are satisfied that the plan addresses their previous technical concerns</a:t>
            </a:r>
          </a:p>
          <a:p>
            <a:endParaRPr lang="en-CA" sz="1600" dirty="0"/>
          </a:p>
          <a:p>
            <a:r>
              <a:rPr lang="en-CA" sz="1600" dirty="0"/>
              <a:t>KIA wish to provide one additional technical comment on the Adaptive Management Plan</a:t>
            </a:r>
            <a:endParaRPr lang="en-CA" sz="1400" dirty="0"/>
          </a:p>
        </p:txBody>
      </p:sp>
      <p:sp>
        <p:nvSpPr>
          <p:cNvPr id="4" name="Content Placeholder 3">
            <a:extLst>
              <a:ext uri="{FF2B5EF4-FFF2-40B4-BE49-F238E27FC236}">
                <a16:creationId xmlns:a16="http://schemas.microsoft.com/office/drawing/2014/main" id="{D7AF1BEA-32A6-40BC-95D4-BA6E3C08F269}"/>
              </a:ext>
            </a:extLst>
          </p:cNvPr>
          <p:cNvSpPr>
            <a:spLocks noGrp="1"/>
          </p:cNvSpPr>
          <p:nvPr>
            <p:ph sz="half" idx="2"/>
          </p:nvPr>
        </p:nvSpPr>
        <p:spPr/>
        <p:txBody>
          <a:bodyPr>
            <a:normAutofit/>
          </a:bodyPr>
          <a:lstStyle/>
          <a:p>
            <a:r>
              <a:rPr lang="iu-Latn-CA" sz="1400" dirty="0" smtClean="0">
                <a:latin typeface="Pigiarniq Light" panose="02000303020000020004" pitchFamily="2" charset="0"/>
              </a:rPr>
              <a:t>ᑭᕙᓪᓕᕐᒥ ᐃᓄᐃᑦ ᑲᑐᔾᔨᖃᑎᒌᒃᑯᑦ ᕿᒥᕐᕈᓯᒪᔪᑦ ᑭᖑᓪᓕᖅᐹᒃᑯᑦ ᐅᖃᐅᓯᐅᒃᑲᓐᓂᖅᓯᒪᔪᓂᒃ ᐸᕐᓇᐅᑎᒃᑯᑦ ᓇᓗᓇᐃᖅᓯᓂᕐᒧᑦ ᑐᓴᐅᒪᑎᑕᐅᓕᕐᓂᖏᓐᓄᑦ ᐊᑐᓕᖅᑎᕆᓂᕐᒧᑦ ᑭᕙᓪᓕᕐᒥ ᐃᓄᐃᑦ ᑲᑐᔾᔨᖃᑎᒌᒃᑯᑦ ᐅᖃᐅᓯᕆᓯᒪᔭᖏᓐᓂᒃ ᓴᖅᑭᑎᑕᐅᓚᐅᖅᑐᓂᒃ ᑎᓯᐱᕆ 2019-ᒥ ᐊᒻᒪᓗ ᔭᓄᐊᕆ 2020-ᒥ.</a:t>
            </a:r>
          </a:p>
          <a:p>
            <a:r>
              <a:rPr lang="iu-Latn-CA" sz="1400" dirty="0" smtClean="0">
                <a:latin typeface="Pigiarniq Light" panose="02000303020000020004" pitchFamily="2" charset="0"/>
              </a:rPr>
              <a:t>ᑭᕙᓪᓕᕐᒥ ᐃᓄᐃᑦ ᑲᑐᔾᔨᖃᑎᒌᒃᑯᑦ ᓈᒻᒪᒃᓴᖅᑐᑦ ᐸᕐᓇᐅᑎ ᐅᖃᐅᓯᖃᖅᓯᒪᖕᒪᑦ ᐃᓱᒫᓘᑎᒋᓚᐅᖅᑕᖏᓐᓂᒃ</a:t>
            </a:r>
          </a:p>
          <a:p>
            <a:r>
              <a:rPr lang="iu-Latn-CA" sz="1400" dirty="0" smtClean="0">
                <a:latin typeface="Pigiarniq Light" panose="02000303020000020004" pitchFamily="2" charset="0"/>
              </a:rPr>
              <a:t>ᑭᕙᓪᓕᕐᒥ ᐃᓄᐃᑦ ᑲᑐᔾᔨᖃᑎᒌᒃᑯᑦ ᓴᖅᑭᑎᑦᑎᒃᑲᓐᓂᕈᒪᔪᑦ ᐊᑕᐅᓯᕐᒥᒃ ᐅᖃᐅᓯᒃᓴᒥᓂᒃ ᓱᖏᐅᑎᓂᕐᒧᑦ ᐊᐅᓚᑦᑎᓂᒃᑯᑦ ᐸᕐᓇᐅᑎᒧᑦ</a:t>
            </a:r>
            <a:endParaRPr lang="en-CA" sz="1400" dirty="0">
              <a:latin typeface="Pigiarniq Light" panose="02000303020000020004" pitchFamily="2" charset="0"/>
            </a:endParaRPr>
          </a:p>
        </p:txBody>
      </p:sp>
    </p:spTree>
    <p:extLst>
      <p:ext uri="{BB962C8B-B14F-4D97-AF65-F5344CB8AC3E}">
        <p14:creationId xmlns:p14="http://schemas.microsoft.com/office/powerpoint/2010/main" val="1335959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4A0BF-763E-4CAF-B266-DF4763277986}"/>
              </a:ext>
            </a:extLst>
          </p:cNvPr>
          <p:cNvSpPr>
            <a:spLocks noGrp="1"/>
          </p:cNvSpPr>
          <p:nvPr>
            <p:ph type="title"/>
          </p:nvPr>
        </p:nvSpPr>
        <p:spPr/>
        <p:txBody>
          <a:bodyPr>
            <a:normAutofit/>
          </a:bodyPr>
          <a:lstStyle/>
          <a:p>
            <a:r>
              <a:rPr lang="en-CA" sz="2400" dirty="0">
                <a:latin typeface="+mn-lt"/>
              </a:rPr>
              <a:t>Adaptive Management Plan </a:t>
            </a:r>
            <a:r>
              <a:rPr lang="en-CA" sz="2400" dirty="0" smtClean="0">
                <a:latin typeface="+mn-lt"/>
              </a:rPr>
              <a:t>Comment</a:t>
            </a:r>
            <a:br>
              <a:rPr lang="en-CA" sz="2400" dirty="0" smtClean="0">
                <a:latin typeface="+mn-lt"/>
              </a:rPr>
            </a:br>
            <a:r>
              <a:rPr lang="en-CA" sz="1800" dirty="0" err="1" smtClean="0">
                <a:latin typeface="Pigiarniq Light" panose="02000303020000020004" pitchFamily="2" charset="0"/>
              </a:rPr>
              <a:t>ᓱᖏᐅᑎᓂᕐᒧᑦ</a:t>
            </a:r>
            <a:r>
              <a:rPr lang="en-CA" sz="1800" dirty="0" smtClean="0">
                <a:latin typeface="Pigiarniq Light" panose="02000303020000020004" pitchFamily="2" charset="0"/>
              </a:rPr>
              <a:t> </a:t>
            </a:r>
            <a:r>
              <a:rPr lang="en-CA" sz="1800" dirty="0" err="1" smtClean="0">
                <a:latin typeface="Pigiarniq Light" panose="02000303020000020004" pitchFamily="2" charset="0"/>
              </a:rPr>
              <a:t>ᐊᐅᓚᑦᑎᓂᒃᑯᑦ</a:t>
            </a:r>
            <a:r>
              <a:rPr lang="en-CA" sz="1800" dirty="0" smtClean="0">
                <a:latin typeface="Pigiarniq Light" panose="02000303020000020004" pitchFamily="2" charset="0"/>
              </a:rPr>
              <a:t> </a:t>
            </a:r>
            <a:r>
              <a:rPr lang="en-CA" sz="1800" dirty="0" err="1" smtClean="0">
                <a:latin typeface="Pigiarniq Light" panose="02000303020000020004" pitchFamily="2" charset="0"/>
              </a:rPr>
              <a:t>ᐸᕐᓇᐅᑎᒧᑦ</a:t>
            </a:r>
            <a:r>
              <a:rPr lang="en-CA" sz="1800" dirty="0" smtClean="0">
                <a:latin typeface="Pigiarniq Light" panose="02000303020000020004" pitchFamily="2" charset="0"/>
              </a:rPr>
              <a:t> </a:t>
            </a:r>
            <a:r>
              <a:rPr lang="en-CA" sz="1800" dirty="0" err="1" smtClean="0">
                <a:latin typeface="Pigiarniq Light" panose="02000303020000020004" pitchFamily="2" charset="0"/>
              </a:rPr>
              <a:t>ᐅᖃᐅᓯᒃᓴᖅ</a:t>
            </a:r>
            <a:endParaRPr lang="en-CA" sz="2400" dirty="0">
              <a:latin typeface="+mn-lt"/>
            </a:endParaRPr>
          </a:p>
        </p:txBody>
      </p:sp>
      <p:sp>
        <p:nvSpPr>
          <p:cNvPr id="3" name="Content Placeholder 2">
            <a:extLst>
              <a:ext uri="{FF2B5EF4-FFF2-40B4-BE49-F238E27FC236}">
                <a16:creationId xmlns:a16="http://schemas.microsoft.com/office/drawing/2014/main" id="{1A19BCC8-5992-4E52-8498-5F95AB3CF95F}"/>
              </a:ext>
            </a:extLst>
          </p:cNvPr>
          <p:cNvSpPr>
            <a:spLocks noGrp="1"/>
          </p:cNvSpPr>
          <p:nvPr>
            <p:ph sz="half" idx="1"/>
          </p:nvPr>
        </p:nvSpPr>
        <p:spPr/>
        <p:txBody>
          <a:bodyPr>
            <a:normAutofit/>
          </a:bodyPr>
          <a:lstStyle/>
          <a:p>
            <a:r>
              <a:rPr lang="en-CA" sz="1600" dirty="0"/>
              <a:t>Adaptive management measures for surface water quantity (Table 4 in the Adaptive Management Plan) should be implemented prior to reaching the maximum operational capacity of the water storage infrastructure.</a:t>
            </a:r>
          </a:p>
          <a:p>
            <a:r>
              <a:rPr lang="en-CA" sz="1600" dirty="0"/>
              <a:t>This concern applies both to Level 1 and Level 2 of the surface water quantity adaptive management strategy.</a:t>
            </a:r>
          </a:p>
          <a:p>
            <a:r>
              <a:rPr lang="en-CA" sz="1600" dirty="0"/>
              <a:t>We recommend Agnico Eagle begin implementing management strategies at 90% storage capacity withing the noted water management infrastructure</a:t>
            </a:r>
          </a:p>
        </p:txBody>
      </p:sp>
      <p:sp>
        <p:nvSpPr>
          <p:cNvPr id="4" name="Content Placeholder 3">
            <a:extLst>
              <a:ext uri="{FF2B5EF4-FFF2-40B4-BE49-F238E27FC236}">
                <a16:creationId xmlns:a16="http://schemas.microsoft.com/office/drawing/2014/main" id="{25D86CBE-980A-4B47-9AEC-2B84F131E95A}"/>
              </a:ext>
            </a:extLst>
          </p:cNvPr>
          <p:cNvSpPr>
            <a:spLocks noGrp="1"/>
          </p:cNvSpPr>
          <p:nvPr>
            <p:ph sz="half" idx="2"/>
          </p:nvPr>
        </p:nvSpPr>
        <p:spPr/>
        <p:txBody>
          <a:bodyPr>
            <a:normAutofit/>
          </a:bodyPr>
          <a:lstStyle/>
          <a:p>
            <a:r>
              <a:rPr lang="iu-Latn-CA" sz="1400" dirty="0" smtClean="0">
                <a:latin typeface="Pigiarniq Light" panose="02000303020000020004" pitchFamily="2" charset="0"/>
              </a:rPr>
              <a:t>ᓱᖏᐅᑎᓂᒃᑯᑦ ᐊᐅᓚᑦᑎᓂᕐᒧᑦ ᐊᑐᖅᑐᒃᓴᑦ ᓄᓇᐅᑉ ᖄᖓᓂ ᐃᒪᖁᑎᒋᔭᐅᔫᑉ ᐃᑎᓂᖓᓄᑦ (ᓇᓗᓇᐃᔭᐅᑎ 4 ᓱᖏᐅᑎᓂᕐᒧᑦ ᐊᐅᓚᑦᑎᓂᒃᑯᑦ ᐸᕐᓇᐅᑎᒃᑯᑦ) ᐊᑐᓕᖅᑎᖅᑕᐅᓇᔭᕐᒪᑦ ᑎᑭᐅᑎᖅᑳᕐᓇᑎᒃ ᖁᑦᑎᖕᓂᖅᐹᒃᑯᑦ ᐊᐅᓚᑦᑎᓂᕐᒧᑦ ᐊᑐᖅᑕᐅᔭᕆᐊᓕᖕᓂᒃ ᐃᒪᖃᕐᕕᐅᔪᒧᑦ ᐱᖁᑎᕐᔪᐊᓕᕆᓂᒃᑯᑦ.</a:t>
            </a:r>
          </a:p>
          <a:p>
            <a:r>
              <a:rPr lang="iu-Latn-CA" sz="1400" dirty="0" smtClean="0">
                <a:latin typeface="Pigiarniq Light" panose="02000303020000020004" pitchFamily="2" charset="0"/>
              </a:rPr>
              <a:t>ᑕᒪᓐᓇ ᐃᓱᒫᓘᑕᐅᔪᖅ ᑐᕌᖓᔪᖅ ᑕᒪᐃᓐᓄᑦ ᓯᕗᓪᓕᖅᐹᒧᑦ ᑐᒡᓕᐊᓄᓪᓗ ᓄᓇᐅᑉ ᖄᖓᓂ ᐃᒪᐅᑉ ᐃᑎᓂᖓᓄᑦ ᓱᖏᐅᑎᓂᕐᒧᑦ ᐊᐅᓚᑦᑎᔾᔪᑎᒃᑯᑦ ᖃᓄᖅᑑᕈᑎᓄᑦ.</a:t>
            </a:r>
          </a:p>
          <a:p>
            <a:r>
              <a:rPr lang="iu-Latn-CA" sz="1400" dirty="0" smtClean="0">
                <a:latin typeface="Pigiarniq Light" panose="02000303020000020004" pitchFamily="2" charset="0"/>
              </a:rPr>
              <a:t>ᐊᑐᓕᖁᔨᔪᒍᑦ ᐊᒡᓂᒍ ᐃᒍ ᐅᔭᕋᖕᓂᐊᖅᑐᓕᕆᔨᒃᑯᓐᓄᑦ ᐊᑐᓕᖅᑎᕆᕙᓪᓕᐊᖁᑉᓗᒋᑦ ᐊᐅᓚᑦᑎᓂᕐᒧᑦ ᖃᓄᖅᑑᕈᑎᓂᒃ 90%-ᒥᒃ ᐃᒪᖃᕐᕕᐅᔪᒃᑯᑦ ᐃᓗᐊᓂ ᐃᒪᐅᑉ ᐊᐅᓚᑕᐅᓂᖓᓄᑦ ᐱᖁᑎᕐᔪᐊᒃᑯᑦ</a:t>
            </a:r>
            <a:endParaRPr lang="en-CA" sz="1400" dirty="0">
              <a:latin typeface="Pigiarniq Light" panose="02000303020000020004" pitchFamily="2" charset="0"/>
            </a:endParaRPr>
          </a:p>
        </p:txBody>
      </p:sp>
    </p:spTree>
    <p:extLst>
      <p:ext uri="{BB962C8B-B14F-4D97-AF65-F5344CB8AC3E}">
        <p14:creationId xmlns:p14="http://schemas.microsoft.com/office/powerpoint/2010/main" val="37883619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CA" sz="3200" dirty="0">
                <a:latin typeface="+mn-lt"/>
              </a:rPr>
              <a:t>Security and </a:t>
            </a:r>
            <a:r>
              <a:rPr lang="en-CA" sz="3200" dirty="0" smtClean="0">
                <a:latin typeface="+mn-lt"/>
              </a:rPr>
              <a:t>Compensation</a:t>
            </a:r>
            <a:br>
              <a:rPr lang="en-CA" sz="3200" dirty="0" smtClean="0">
                <a:latin typeface="+mn-lt"/>
              </a:rPr>
            </a:br>
            <a:r>
              <a:rPr lang="en-CA" sz="2400" dirty="0" err="1" smtClean="0">
                <a:latin typeface="Pigiarniq Light" panose="02000303020000020004" pitchFamily="2" charset="0"/>
              </a:rPr>
              <a:t>ᓴᐳᓐᓂᐊᕈᑏᑦ</a:t>
            </a:r>
            <a:r>
              <a:rPr lang="en-CA" sz="2400" dirty="0" smtClean="0">
                <a:latin typeface="Pigiarniq Light" panose="02000303020000020004" pitchFamily="2" charset="0"/>
              </a:rPr>
              <a:t> </a:t>
            </a:r>
            <a:r>
              <a:rPr lang="en-CA" sz="2400" dirty="0" err="1" smtClean="0">
                <a:latin typeface="Pigiarniq Light" panose="02000303020000020004" pitchFamily="2" charset="0"/>
              </a:rPr>
              <a:t>ᐊᒻᒪᓗ</a:t>
            </a:r>
            <a:r>
              <a:rPr lang="en-CA" sz="2400" dirty="0" smtClean="0">
                <a:latin typeface="Pigiarniq Light" panose="02000303020000020004" pitchFamily="2" charset="0"/>
              </a:rPr>
              <a:t> </a:t>
            </a:r>
            <a:r>
              <a:rPr lang="en-CA" sz="2400" dirty="0" err="1" smtClean="0">
                <a:latin typeface="Pigiarniq Light" panose="02000303020000020004" pitchFamily="2" charset="0"/>
              </a:rPr>
              <a:t>ᓇᓪᓕᐅᒃᑯᒫᖅᑖᕈᑏᑦ</a:t>
            </a:r>
            <a:r>
              <a:rPr lang="en-CA" sz="3200" dirty="0">
                <a:latin typeface="+mn-lt"/>
              </a:rPr>
              <a:t/>
            </a:r>
            <a:br>
              <a:rPr lang="en-CA" sz="3200" dirty="0">
                <a:latin typeface="+mn-lt"/>
              </a:rPr>
            </a:br>
            <a:endParaRPr lang="en-CA" sz="3200" dirty="0">
              <a:latin typeface="+mn-lt"/>
            </a:endParaRPr>
          </a:p>
        </p:txBody>
      </p:sp>
      <p:sp>
        <p:nvSpPr>
          <p:cNvPr id="5" name="Text Placeholder 4"/>
          <p:cNvSpPr>
            <a:spLocks noGrp="1"/>
          </p:cNvSpPr>
          <p:nvPr>
            <p:ph type="body" idx="1"/>
          </p:nvPr>
        </p:nvSpPr>
        <p:spPr/>
        <p:txBody>
          <a:bodyPr/>
          <a:lstStyle/>
          <a:p>
            <a:endParaRPr lang="en-CA" dirty="0"/>
          </a:p>
        </p:txBody>
      </p:sp>
    </p:spTree>
    <p:extLst>
      <p:ext uri="{BB962C8B-B14F-4D97-AF65-F5344CB8AC3E}">
        <p14:creationId xmlns:p14="http://schemas.microsoft.com/office/powerpoint/2010/main" val="4907545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sz="2400" dirty="0" smtClean="0"/>
              <a:t>Security</a:t>
            </a:r>
            <a:br>
              <a:rPr lang="en-CA" sz="2400" dirty="0" smtClean="0"/>
            </a:br>
            <a:r>
              <a:rPr lang="en-CA" sz="2000" dirty="0" err="1" smtClean="0">
                <a:latin typeface="Pigiarniq Light" panose="02000303020000020004" pitchFamily="2" charset="0"/>
              </a:rPr>
              <a:t>ᓴᐳᓐᓂᐊᕈᑏᑦ</a:t>
            </a:r>
            <a:endParaRPr lang="en-CA" sz="2400" dirty="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rmAutofit/>
          </a:bodyPr>
          <a:lstStyle/>
          <a:p>
            <a:r>
              <a:rPr lang="en-CA" sz="1600" dirty="0"/>
              <a:t>The KIA has worked with Agnico Eagle and Crown Indigenous Relations and Northern Affairs Canada to update the Security estimate for the Whale Tail Expansion Project.</a:t>
            </a:r>
          </a:p>
          <a:p>
            <a:r>
              <a:rPr lang="en-CA" sz="1600" dirty="0"/>
              <a:t>Total security is currently estimated by the KIA at </a:t>
            </a:r>
            <a:r>
              <a:rPr lang="en-CA" sz="1600"/>
              <a:t>$</a:t>
            </a:r>
            <a:r>
              <a:rPr lang="en-CA" sz="1600" smtClean="0"/>
              <a:t>50,663,508</a:t>
            </a:r>
            <a:endParaRPr lang="en-CA" sz="1600" dirty="0"/>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r>
              <a:rPr lang="iu-Latn-CA" sz="1600" dirty="0" smtClean="0">
                <a:latin typeface="Pigiarniq Light" panose="02000303020000020004" pitchFamily="2" charset="0"/>
              </a:rPr>
              <a:t>ᑭᕙᓪᓕᕐᒥ ᐃᓄᐃᑦ ᑲᑐᔾᔨᖃᑎᒌᒃᑯᑦ ᐱᓕᕆᖃᑎᖃᖅᓯᒪᔪᑦ ᐊᒡᓂᒍ ᐃᒍ ᐅᔭᕋᖕᓂᐊᖅᑐᓕᕆᔨᒃᑯᓐᓂᒃ ᐊᒻᒪᓗ ᓄᓇᖃᖅᑳᖅᓯᒪᔪᓂᒃ ᐅᑭᐅᖅᑕᖅᑐᒥ ᑲᒪᔨᒋᔭᐅᔪᓂᒃ ᒐᕙᒪᑐᖃᒃᑯᑎᒍᑦ ᐅᑉᓗᒥᒧᑦ ᐋᖅᑭᒋᐊᖅᑕᐅᖁᑉᓗᒍ ᓴᐳᓐᓂᐊᕈᑎ ᓇᓚᐅᑦᑖᖅᑕᐅᓯᒪᔪᒃᑯᑦ ᐱᖁᖓᓂᐅᑉ ᐃᓱᐊᓂ ᐃᓚᒋᐊᖅᓯᒪᓂᕐᒧᑦ.</a:t>
            </a:r>
          </a:p>
          <a:p>
            <a:r>
              <a:rPr lang="iu-Latn-CA" sz="1600" dirty="0" smtClean="0">
                <a:latin typeface="Pigiarniq Light" panose="02000303020000020004" pitchFamily="2" charset="0"/>
              </a:rPr>
              <a:t>ᑲᑎᖦᖢᒍ ᓴᐳᓐᓂᐊᕈᑎ ᒫᓐᓇᐅᔪᖅ ᓇᓚᐅᑦᑖᖅᑕᐅᓯᒪᔪᒃᑯᑦ ᑭᕙᓪᓕᕐᒥ ᐃᓄᐃᑦ ᑲᑐᔾᔨᖃᑎᒌᒃᑯᓐᓄᑦ $50,663,508-ᒦᑦᑐᖅ</a:t>
            </a:r>
            <a:endParaRPr lang="en-CA" sz="1600" dirty="0">
              <a:latin typeface="Pigiarniq Light" panose="02000303020000020004" pitchFamily="2" charset="0"/>
            </a:endParaRPr>
          </a:p>
        </p:txBody>
      </p:sp>
    </p:spTree>
    <p:extLst>
      <p:ext uri="{BB962C8B-B14F-4D97-AF65-F5344CB8AC3E}">
        <p14:creationId xmlns:p14="http://schemas.microsoft.com/office/powerpoint/2010/main" val="10565659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501C2-F8A9-4D6E-92C1-DED41E247B0E}"/>
              </a:ext>
            </a:extLst>
          </p:cNvPr>
          <p:cNvSpPr>
            <a:spLocks noGrp="1"/>
          </p:cNvSpPr>
          <p:nvPr>
            <p:ph type="title"/>
          </p:nvPr>
        </p:nvSpPr>
        <p:spPr/>
        <p:txBody>
          <a:bodyPr>
            <a:normAutofit/>
          </a:bodyPr>
          <a:lstStyle/>
          <a:p>
            <a:r>
              <a:rPr lang="en-CA" sz="2400" dirty="0" smtClean="0"/>
              <a:t>Compensation</a:t>
            </a:r>
            <a:br>
              <a:rPr lang="en-CA" sz="2400" dirty="0" smtClean="0"/>
            </a:br>
            <a:r>
              <a:rPr lang="en-CA" sz="2000" dirty="0" err="1" smtClean="0">
                <a:latin typeface="Pigiarniq Light" panose="02000303020000020004" pitchFamily="2" charset="0"/>
              </a:rPr>
              <a:t>ᓇᓪᓕᐅᒃᑯᒫᖅᑖᕈᑎ</a:t>
            </a:r>
            <a:endParaRPr lang="en-CA" sz="2400" dirty="0"/>
          </a:p>
        </p:txBody>
      </p:sp>
      <p:sp>
        <p:nvSpPr>
          <p:cNvPr id="3" name="Content Placeholder 2">
            <a:extLst>
              <a:ext uri="{FF2B5EF4-FFF2-40B4-BE49-F238E27FC236}">
                <a16:creationId xmlns:a16="http://schemas.microsoft.com/office/drawing/2014/main" id="{998C97D4-22B1-4717-AE49-17AD0BA2F4F0}"/>
              </a:ext>
            </a:extLst>
          </p:cNvPr>
          <p:cNvSpPr>
            <a:spLocks noGrp="1"/>
          </p:cNvSpPr>
          <p:nvPr>
            <p:ph sz="half" idx="1"/>
          </p:nvPr>
        </p:nvSpPr>
        <p:spPr/>
        <p:txBody>
          <a:bodyPr>
            <a:normAutofit/>
          </a:bodyPr>
          <a:lstStyle/>
          <a:p>
            <a:r>
              <a:rPr lang="en-CA" sz="1600" dirty="0"/>
              <a:t>The KIA and Agnico Eagle have had productive discussions to determine appropriate compensation for changes to water quality, quantity and flow as per Article 20 of the Nunavut Agreement.</a:t>
            </a:r>
          </a:p>
          <a:p>
            <a:r>
              <a:rPr lang="en-CA" sz="1600" dirty="0"/>
              <a:t>We are hopeful that our two parties will be able to come to an agreement</a:t>
            </a:r>
          </a:p>
        </p:txBody>
      </p:sp>
      <p:sp>
        <p:nvSpPr>
          <p:cNvPr id="4" name="Content Placeholder 3">
            <a:extLst>
              <a:ext uri="{FF2B5EF4-FFF2-40B4-BE49-F238E27FC236}">
                <a16:creationId xmlns:a16="http://schemas.microsoft.com/office/drawing/2014/main" id="{3A84DB6F-4226-40F8-8CBF-0909FBC86827}"/>
              </a:ext>
            </a:extLst>
          </p:cNvPr>
          <p:cNvSpPr>
            <a:spLocks noGrp="1"/>
          </p:cNvSpPr>
          <p:nvPr>
            <p:ph sz="half" idx="2"/>
          </p:nvPr>
        </p:nvSpPr>
        <p:spPr/>
        <p:txBody>
          <a:bodyPr>
            <a:normAutofit/>
          </a:bodyPr>
          <a:lstStyle/>
          <a:p>
            <a:r>
              <a:rPr lang="iu-Latn-CA" sz="1600" dirty="0" smtClean="0">
                <a:latin typeface="Pigiarniq Light" panose="02000303020000020004" pitchFamily="2" charset="0"/>
              </a:rPr>
              <a:t>ᑭᕙᓪᓕᕐᒥ ᐃᓄᐃᑦ ᑲᑐᔾᔨᖃᑎᒌᒃᑯᑦ ᐊᒻᒪᓗ ᐊᒡᓂᒍ ᐃᒍ ᐅᔭᕋᖕᓂᐊᖅᑐᓕᕆᔨᒃᑯᑦ ᐱᕙᓪᓕᐊᑎᑦᑎᓂᒃᑯᑦ ᐅᖃᖃᑎᖃᖅᓯᒪᔪᑦ ᓇᓗᓇᐃᔭᐃᓂᕐᒧᑦ ᓇᓪᓕᐅᒃᑯᒫᖅᑖᕈᑕᐅᔭᕆᐊᖃᖅᑐᓂᒃ ᐊᓯᔾᔩᓂᕐᒧᑦ ᐃᒪᐅᑉ ᖃᓄᐃᓐᓂᖓᓄᑦ, ᐃᑎᓂᖓᓄᑦ ᐊᒻᒪᓗ ᑰᖃᑦᑕᕐᓂᖓᓄᑦ ᒪᓕᒃᖢᒍ ᓄᓇᕗᒥ ᐊᖏᕈᑎᓕᐊᑉ ᐃᓚᖓ 20.</a:t>
            </a:r>
          </a:p>
          <a:p>
            <a:r>
              <a:rPr lang="iu-Latn-CA" sz="1600" dirty="0" smtClean="0">
                <a:latin typeface="Pigiarniq Light" panose="02000303020000020004" pitchFamily="2" charset="0"/>
              </a:rPr>
              <a:t>ᓂᕆᐅᒃᑐᒍᑦ ᐱᓕᕆᖃᑎᒌᒃᑑᒃ ᐊᖏᖃᑎᒌᒍᓐᓇᖅᓯᓂᐊᕐᓂᖏᓐᓄᑦ</a:t>
            </a:r>
            <a:endParaRPr lang="en-CA" sz="1600" dirty="0">
              <a:latin typeface="Pigiarniq Light" panose="02000303020000020004" pitchFamily="2" charset="0"/>
            </a:endParaRPr>
          </a:p>
        </p:txBody>
      </p:sp>
    </p:spTree>
    <p:extLst>
      <p:ext uri="{BB962C8B-B14F-4D97-AF65-F5344CB8AC3E}">
        <p14:creationId xmlns:p14="http://schemas.microsoft.com/office/powerpoint/2010/main" val="7930275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CA" sz="3200" dirty="0">
                <a:latin typeface="+mn-lt"/>
              </a:rPr>
              <a:t>Questions</a:t>
            </a:r>
            <a:br>
              <a:rPr lang="en-CA" sz="3200" dirty="0">
                <a:latin typeface="+mn-lt"/>
              </a:rPr>
            </a:br>
            <a:r>
              <a:rPr lang="en-CA" sz="2000" dirty="0" err="1" smtClean="0">
                <a:latin typeface="Pigiarniq Light" panose="02000303020000020004" pitchFamily="2" charset="0"/>
              </a:rPr>
              <a:t>ᐊᐱᖅᑯᑏᑦ</a:t>
            </a:r>
            <a:endParaRPr lang="en-CA" sz="3200" dirty="0">
              <a:latin typeface="+mn-lt"/>
            </a:endParaRPr>
          </a:p>
        </p:txBody>
      </p:sp>
      <p:sp>
        <p:nvSpPr>
          <p:cNvPr id="5" name="Text Placeholder 4"/>
          <p:cNvSpPr>
            <a:spLocks noGrp="1"/>
          </p:cNvSpPr>
          <p:nvPr>
            <p:ph type="body" idx="1"/>
          </p:nvPr>
        </p:nvSpPr>
        <p:spPr/>
        <p:txBody>
          <a:bodyPr/>
          <a:lstStyle/>
          <a:p>
            <a:endParaRPr lang="en-CA" dirty="0"/>
          </a:p>
        </p:txBody>
      </p:sp>
      <p:pic>
        <p:nvPicPr>
          <p:cNvPr id="6" name="Picture 2" descr="NTI Logo 4Colour copy">
            <a:extLst>
              <a:ext uri="{FF2B5EF4-FFF2-40B4-BE49-F238E27FC236}">
                <a16:creationId xmlns:a16="http://schemas.microsoft.com/office/drawing/2014/main" id="{0BD7C349-0119-48A4-B0C5-1DC9005DEC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5327" y="1095720"/>
            <a:ext cx="1821911" cy="18588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kiacolour">
            <a:extLst>
              <a:ext uri="{FF2B5EF4-FFF2-40B4-BE49-F238E27FC236}">
                <a16:creationId xmlns:a16="http://schemas.microsoft.com/office/drawing/2014/main" id="{B49BFD9A-8BE7-4C08-AA44-B925DF181D9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3116" y="1061528"/>
            <a:ext cx="2385388" cy="1927242"/>
          </a:xfrm>
          <a:prstGeom prst="rect">
            <a:avLst/>
          </a:prstGeom>
          <a:noFill/>
        </p:spPr>
      </p:pic>
    </p:spTree>
    <p:extLst>
      <p:ext uri="{BB962C8B-B14F-4D97-AF65-F5344CB8AC3E}">
        <p14:creationId xmlns:p14="http://schemas.microsoft.com/office/powerpoint/2010/main" val="2429943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sz="2400" dirty="0">
                <a:latin typeface="+mn-lt"/>
              </a:rPr>
              <a:t>KIA Role</a:t>
            </a:r>
            <a:r>
              <a:rPr lang="en-CA" sz="2400" dirty="0">
                <a:latin typeface="Pigiarniq Light" panose="02000303020000020004" pitchFamily="2" charset="0"/>
              </a:rPr>
              <a:t/>
            </a:r>
            <a:br>
              <a:rPr lang="en-CA" sz="2400" dirty="0">
                <a:latin typeface="Pigiarniq Light" panose="02000303020000020004" pitchFamily="2" charset="0"/>
              </a:rPr>
            </a:br>
            <a:r>
              <a:rPr lang="en-CA" sz="2400" dirty="0" err="1">
                <a:latin typeface="Pigiarniq Light" panose="02000303020000020004" pitchFamily="2" charset="0"/>
              </a:rPr>
              <a:t>ᑭᕙᓪᓕᕐᒥ</a:t>
            </a:r>
            <a:r>
              <a:rPr lang="en-CA" sz="2400" dirty="0">
                <a:latin typeface="Pigiarniq Light" panose="02000303020000020004" pitchFamily="2" charset="0"/>
              </a:rPr>
              <a:t> </a:t>
            </a:r>
            <a:r>
              <a:rPr lang="en-CA" sz="2400" dirty="0" err="1">
                <a:latin typeface="Pigiarniq Light" panose="02000303020000020004" pitchFamily="2" charset="0"/>
              </a:rPr>
              <a:t>ᐃᓄᐃᑦ</a:t>
            </a:r>
            <a:r>
              <a:rPr lang="en-CA" sz="2400" dirty="0">
                <a:latin typeface="Pigiarniq Light" panose="02000303020000020004" pitchFamily="2" charset="0"/>
              </a:rPr>
              <a:t> </a:t>
            </a:r>
            <a:r>
              <a:rPr lang="en-CA" sz="2400" dirty="0" err="1">
                <a:latin typeface="Pigiarniq Light" panose="02000303020000020004" pitchFamily="2" charset="0"/>
              </a:rPr>
              <a:t>ᑲᑐᔾᔨᖃᑎᒌᒃᑯᑦ</a:t>
            </a:r>
            <a:r>
              <a:rPr lang="en-CA" sz="2400" dirty="0">
                <a:latin typeface="Pigiarniq Light" panose="02000303020000020004" pitchFamily="2" charset="0"/>
              </a:rPr>
              <a:t> </a:t>
            </a:r>
            <a:r>
              <a:rPr lang="en-CA" sz="2400" dirty="0" err="1">
                <a:latin typeface="Pigiarniq Light" panose="02000303020000020004" pitchFamily="2" charset="0"/>
              </a:rPr>
              <a:t>ᐱᓕᕆᐊᒃᓴᖏᑦ</a:t>
            </a:r>
            <a:endParaRPr lang="en-CA" sz="2400" dirty="0">
              <a:latin typeface="Pigiarniq Light" panose="02000303020000020004" pitchFamily="2" charset="0"/>
            </a:endParaRPr>
          </a:p>
        </p:txBody>
      </p:sp>
      <p:sp>
        <p:nvSpPr>
          <p:cNvPr id="2" name="Content Placeholder 1"/>
          <p:cNvSpPr>
            <a:spLocks noGrp="1"/>
          </p:cNvSpPr>
          <p:nvPr>
            <p:ph sz="half" idx="1"/>
          </p:nvPr>
        </p:nvSpPr>
        <p:spPr/>
        <p:txBody>
          <a:bodyPr>
            <a:normAutofit/>
          </a:bodyPr>
          <a:lstStyle/>
          <a:p>
            <a:r>
              <a:rPr lang="en-US" sz="1600" dirty="0"/>
              <a:t>KIA represents Inuit, administers and monitors certain provisions of the Nunavut Final Agreement in the Kivalliq Region. </a:t>
            </a:r>
          </a:p>
          <a:p>
            <a:r>
              <a:rPr lang="en-US" sz="1600" dirty="0"/>
              <a:t>KIA’s mission is to represent Inuit in a fair and democratic manner in the development, protection, administration and advancement of their rights and benefits; and to promote economic, social, political and cultural well-being. </a:t>
            </a:r>
          </a:p>
          <a:p>
            <a:r>
              <a:rPr lang="en-US" sz="1600" dirty="0"/>
              <a:t>The aim of Inuit Owned Land management is to administer IOL’s so as to promote self-reliance and the cultural and social well-being of Inuit now and in the future. </a:t>
            </a:r>
          </a:p>
          <a:p>
            <a:r>
              <a:rPr lang="en-US" sz="1600" dirty="0"/>
              <a:t>Inuit Owned Lands must be managed in such a way as to sustain and enhance the value of the lands.</a:t>
            </a:r>
            <a:endParaRPr lang="en-CA" sz="1600" dirty="0"/>
          </a:p>
          <a:p>
            <a:endParaRPr lang="en-CA" sz="1600" dirty="0"/>
          </a:p>
        </p:txBody>
      </p:sp>
      <p:sp>
        <p:nvSpPr>
          <p:cNvPr id="10" name="Content Placeholder 9">
            <a:extLst>
              <a:ext uri="{FF2B5EF4-FFF2-40B4-BE49-F238E27FC236}">
                <a16:creationId xmlns:a16="http://schemas.microsoft.com/office/drawing/2014/main" id="{25DEF682-CBF9-4FAA-8847-FC6D0573C125}"/>
              </a:ext>
            </a:extLst>
          </p:cNvPr>
          <p:cNvSpPr>
            <a:spLocks noGrp="1"/>
          </p:cNvSpPr>
          <p:nvPr>
            <p:ph sz="half" idx="2"/>
          </p:nvPr>
        </p:nvSpPr>
        <p:spPr/>
        <p:txBody>
          <a:bodyPr>
            <a:normAutofit/>
          </a:bodyPr>
          <a:lstStyle/>
          <a:p>
            <a:r>
              <a:rPr lang="iu-Latn-CA" sz="1200" dirty="0">
                <a:latin typeface="Pigiarniq Light" panose="02000303020000020004" pitchFamily="2" charset="0"/>
              </a:rPr>
              <a:t>ᑭᕙᓪᓕᕐᒥ ᐃᓄᐃᑦ ᑲᑐᔾᔨᖃᑎᒌᒃᑯᑦ ᑭᒡᒐᖅᑐᐃᔨᐅᔪᑦ ᐃᓄᖕᓂᒃ, ᐊᐅᓚᑦᑎᔨᐅᔪᑦ ᐊᒻᒪᓗ ᖃᐅᔨᓴᐃᔨᐅᔪᑦ ᐃᓚᖏᓐᓂᒃ ᓄᓇᕗᒥ ᓄᓇᑖᕐᓂᕐᒧᑦ ᐊᖏᕈᑎᓕᐊᒃᑰᖓᔪᓂᒃ ᑭᕙᓪᓕᕐᒥ.</a:t>
            </a:r>
          </a:p>
          <a:p>
            <a:r>
              <a:rPr lang="iu-Latn-CA" sz="1200" dirty="0">
                <a:latin typeface="Pigiarniq Light" panose="02000303020000020004" pitchFamily="2" charset="0"/>
              </a:rPr>
              <a:t>ᑭᕙᓪᓕᕐᒥ ᐃᓄᐃᑦ ᑲᑐᔾᔨᖃᑎᒌᒃᑯᑦ ᑐᕌᒐᕆᔭᖓ ᑭᒡᒐᖅᑐᐃᓂᐊᕐᓂᕐᒧᑦ ᐃᓄᖕᓂᒃ ᐊᔾᔨᒌᒃᑎᑦᑎᓂᒃᑯᑦ ᒐᕙᒪᓕᕆᓂᒃᑯᑦ ᐱᕙᓪᓕᐊᑎᑦᑎᓂᕐᒧᑦ, ᓴᐳᓐᓂᐊᓂᕐᒧᑦ, ᐊᐅᓚᑦᑎᓂᕐᒧᑦ ᐊᒻᒪᓗ ᖁᕝᕙᖅᑎᕆᓂᕐᒧᑦ ᐱᔪᓐᓇᐅᑎᖏᓐᓂᒃ ᐊᒻᒪᓗ ᐃᑲᔫᑎᒃᓴᖏᓐᓂᒃ; ᐊᒻᒪᓗ ᖁᕝᕙᖅᑎᕆᓂᕐᒧᑦ ᑮᓇᐅᔭᓕᐅᕈᑎᒃᓴᓂᒃ, ᐃᓅᖄᑎᒌᒍᑎᓂᒃ, ᒐᕙᒪᓕᕆᓂᕐᒨᖓᔪᓂᒃ ᐊᒻᒪᓗ ᐃᓕᖅᑯᓯᑐᖃᑎᒍᑦ ᖃᓄᐃᙱᑦᑎᐊᕈᓐᓇᖁᑉᓗᒋᑦ.</a:t>
            </a:r>
          </a:p>
          <a:p>
            <a:r>
              <a:rPr lang="iu-Latn-CA" sz="1200" dirty="0">
                <a:latin typeface="Pigiarniq Light" panose="02000303020000020004" pitchFamily="2" charset="0"/>
              </a:rPr>
              <a:t>ᑐᕌᒐᕆᔭᐅᔪᖅ ᐃᓄᐃᑦ ᓄᓇᖁᑎᖏᑦᑎᒍᑦ ᐊᐅᓚᑦᑎᓂᒃᑯᑦ ᐊᐅᓚᑦᑎᔪᒪᓂᖅ ᐃᓄᐃᑦ ᓄᓇᖁᑎᖏᓐᓂᒃ ᖁᕝᕙᖅᑎᕆᓂᒃᑯᑦ ᐃᖕᒥᓂᒃ ᐱᒋᐊᕈᓐᓇᖅᓯᓂᕐᒧᑦ ᐊᒻᒪᓗ ᐃᓕᖅᑯᓯᑐᖃᑎᒍᑦ ᐃᓅᖃᑎᒌᖕᓂᒃᑯᑦ ᖃᓄᐃᙱᓐᓂᖅᓴᐅᔪᓐᓇᖁᑉᓗᒋᑦ ᐃᓄᐃᑦ ᒫᓐᓇᐅᔪᖅ ᐊᒻᒪᓗ ᓯᕗᓂᒃᓴᒥ.</a:t>
            </a:r>
          </a:p>
          <a:p>
            <a:r>
              <a:rPr lang="iu-Latn-CA" sz="1200" dirty="0">
                <a:latin typeface="Pigiarniq Light" panose="02000303020000020004" pitchFamily="2" charset="0"/>
              </a:rPr>
              <a:t>ᐃᓄᐃᑦ ᓄᓇᖁᑎᖏᑦ ᐊᐅᓚᑕᐅᔭᕆᐊᓖᑦ ᐸᐸᑐᑦᑎᐊᕐᓂᒃᑯᑦ ᖁᕝᕙᖅᑎᕆᓂᒃᑯᓪᓗ ᐱᒻᒪᕆᐅᑎᑕᐅᔪᓂᒃ ᓄᓇᒥ.</a:t>
            </a:r>
          </a:p>
          <a:p>
            <a:endParaRPr lang="en-CA" sz="1400" dirty="0">
              <a:latin typeface="Pigiarniq Light" panose="02000303020000020004" pitchFamily="2" charset="0"/>
            </a:endParaRPr>
          </a:p>
        </p:txBody>
      </p:sp>
    </p:spTree>
    <p:extLst>
      <p:ext uri="{BB962C8B-B14F-4D97-AF65-F5344CB8AC3E}">
        <p14:creationId xmlns:p14="http://schemas.microsoft.com/office/powerpoint/2010/main" val="205971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sz="2400" dirty="0">
                <a:latin typeface="Pigiarniq Light" panose="02000303020000020004" pitchFamily="2" charset="0"/>
              </a:rPr>
              <a:t>Water Licence Review</a:t>
            </a:r>
            <a:br>
              <a:rPr lang="en-CA" sz="2400" dirty="0">
                <a:latin typeface="Pigiarniq Light" panose="02000303020000020004" pitchFamily="2" charset="0"/>
              </a:rPr>
            </a:br>
            <a:r>
              <a:rPr lang="en-CA" sz="2400" dirty="0" err="1">
                <a:latin typeface="Pigiarniq Light" panose="02000303020000020004" pitchFamily="2" charset="0"/>
              </a:rPr>
              <a:t>ᐃᒪᓕᕆᓂᒃᑯᑦ</a:t>
            </a:r>
            <a:r>
              <a:rPr lang="en-CA" sz="2400" dirty="0">
                <a:latin typeface="Pigiarniq Light" panose="02000303020000020004" pitchFamily="2" charset="0"/>
              </a:rPr>
              <a:t> </a:t>
            </a:r>
            <a:r>
              <a:rPr lang="en-CA" sz="2400" dirty="0" err="1">
                <a:latin typeface="Pigiarniq Light" panose="02000303020000020004" pitchFamily="2" charset="0"/>
              </a:rPr>
              <a:t>ᓚᐃᓴᓐᓯᒥᒃ</a:t>
            </a:r>
            <a:r>
              <a:rPr lang="en-CA" sz="2400" dirty="0">
                <a:latin typeface="Pigiarniq Light" panose="02000303020000020004" pitchFamily="2" charset="0"/>
              </a:rPr>
              <a:t> </a:t>
            </a:r>
            <a:r>
              <a:rPr lang="en-CA" sz="2400" dirty="0" err="1">
                <a:latin typeface="Pigiarniq Light" panose="02000303020000020004" pitchFamily="2" charset="0"/>
              </a:rPr>
              <a:t>ᕿᒥᕐᕈᓂᖅ</a:t>
            </a:r>
            <a:endParaRPr lang="en-CA" sz="2400" dirty="0">
              <a:latin typeface="Pigiarniq Light" panose="02000303020000020004" pitchFamily="2" charset="0"/>
            </a:endParaRPr>
          </a:p>
        </p:txBody>
      </p:sp>
      <p:sp>
        <p:nvSpPr>
          <p:cNvPr id="2" name="Content Placeholder 1"/>
          <p:cNvSpPr>
            <a:spLocks noGrp="1"/>
          </p:cNvSpPr>
          <p:nvPr>
            <p:ph sz="half" idx="1"/>
          </p:nvPr>
        </p:nvSpPr>
        <p:spPr/>
        <p:txBody>
          <a:bodyPr>
            <a:normAutofit/>
          </a:bodyPr>
          <a:lstStyle/>
          <a:p>
            <a:r>
              <a:rPr lang="en-US" sz="1600" dirty="0"/>
              <a:t>The purpose of our technical review was to ensure the project can operate in line with the potential impacts and benefits described through the concurrent impact assessment; and</a:t>
            </a:r>
          </a:p>
          <a:p>
            <a:r>
              <a:rPr lang="en-US" sz="1600" dirty="0"/>
              <a:t>To ensure Inuit Qaujimajatuqangit (IQ) values and Traditional Knowledge (TK) were incorporated into impact determination, mitigation, project design and monitoring.</a:t>
            </a:r>
          </a:p>
          <a:p>
            <a:endParaRPr lang="en-CA" sz="1600" dirty="0"/>
          </a:p>
        </p:txBody>
      </p:sp>
      <p:sp>
        <p:nvSpPr>
          <p:cNvPr id="13" name="Content Placeholder 12">
            <a:extLst>
              <a:ext uri="{FF2B5EF4-FFF2-40B4-BE49-F238E27FC236}">
                <a16:creationId xmlns:a16="http://schemas.microsoft.com/office/drawing/2014/main" id="{AFA90C0B-AEE4-400D-A40D-181C8F5835BF}"/>
              </a:ext>
            </a:extLst>
          </p:cNvPr>
          <p:cNvSpPr>
            <a:spLocks noGrp="1"/>
          </p:cNvSpPr>
          <p:nvPr>
            <p:ph sz="half" idx="2"/>
          </p:nvPr>
        </p:nvSpPr>
        <p:spPr/>
        <p:txBody>
          <a:bodyPr>
            <a:normAutofit/>
          </a:bodyPr>
          <a:lstStyle/>
          <a:p>
            <a:r>
              <a:rPr lang="iu-Latn-CA" sz="1600" dirty="0">
                <a:latin typeface="Pigiarniq Light" panose="02000303020000020004" pitchFamily="2" charset="0"/>
              </a:rPr>
              <a:t>ᕿᒥᕐᕈᓂᖃᖅᑐᒍᑦ ᐱᓕᕆᐊᖑᔪᖅ ᐊᐅᓚᑕᐅᑦᑎᐊᖁᑉᓗᒍ ᒪᓕᒡᓗᓂ ᐊᒃᑐᖅᓯᓂᐅᓂᐊᖅᑐᓂᒃ ᐱᕚᓪᓕᕈᑎᒃᓴᓂᒡᓗ ᐅᖃᐅᓯᐅᓯᒪᔪᓂᒃ ᒫᓐᓇᐅᔪᖅ ᐊᒃᑐᖅᑕᐅᓂᖃᕐᓂᐊᖅᑎᓪᓗᒋᑦ ᖃᐅᔨᓴᕈᑎᒃᑯᑦ; ᐊᒻᒪᓗ</a:t>
            </a:r>
          </a:p>
          <a:p>
            <a:r>
              <a:rPr lang="iu-Latn-CA" sz="1600" dirty="0">
                <a:latin typeface="Pigiarniq Light" panose="02000303020000020004" pitchFamily="2" charset="0"/>
              </a:rPr>
              <a:t>ᐃᓄᐃᑦ ᖃᐅᔨᒪᔭᑐᖃᖏᑦᑎᒍᑦ ᐱᒻᒪᕆᐅᑎᑕᐅᓄᔪᑦ ᐊᒻᒪᓗ ᐃᓄᐃᑦ ᖃᐅᔨᒪᔭᑐᖃᖏᑦ ᐊᑐᓕᖅᑎᖅᑕᐅᖁᑉᓗᒋᑦ ᐊᒃᑐᖅᓯᓂᖃᕐᓂᐊᖅᑐᒃᑯᑦ ᓇᓗᓇᐃᔭᐅᑎᒃᑯᑦ, ᐋᖅᑭᒋᐊᕈᑎᒃᑯᑦ, ᐱᓕᕆᐊᑉ ᐋᖅᑭᐅᒪᓂᕆᓂᐊᖅᑕᖓᒍᑦ ᐊᒻᒪᓗ ᖃᐅᔨᓴᐃᓂᒃᑯᑦ.</a:t>
            </a:r>
            <a:endParaRPr lang="en-CA" sz="1600" dirty="0">
              <a:latin typeface="Pigiarniq Light" panose="02000303020000020004" pitchFamily="2" charset="0"/>
            </a:endParaRPr>
          </a:p>
        </p:txBody>
      </p:sp>
    </p:spTree>
    <p:extLst>
      <p:ext uri="{BB962C8B-B14F-4D97-AF65-F5344CB8AC3E}">
        <p14:creationId xmlns:p14="http://schemas.microsoft.com/office/powerpoint/2010/main" val="3190858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sz="2400" dirty="0">
                <a:latin typeface="Pigiarniq Light" panose="02000303020000020004" pitchFamily="2" charset="0"/>
              </a:rPr>
              <a:t>Submission to Nunavut Water Board</a:t>
            </a:r>
            <a:br>
              <a:rPr lang="en-CA" sz="2400" dirty="0">
                <a:latin typeface="Pigiarniq Light" panose="02000303020000020004" pitchFamily="2" charset="0"/>
              </a:rPr>
            </a:br>
            <a:r>
              <a:rPr lang="en-CA" sz="2400" dirty="0" err="1">
                <a:latin typeface="Pigiarniq Light" panose="02000303020000020004" pitchFamily="2" charset="0"/>
              </a:rPr>
              <a:t>ᑐᓂᕐᕈᑏᑦ</a:t>
            </a:r>
            <a:r>
              <a:rPr lang="en-CA" sz="2400" dirty="0">
                <a:latin typeface="Pigiarniq Light" panose="02000303020000020004" pitchFamily="2" charset="0"/>
              </a:rPr>
              <a:t> </a:t>
            </a:r>
            <a:r>
              <a:rPr lang="en-CA" sz="2400" dirty="0" err="1">
                <a:latin typeface="Pigiarniq Light" panose="02000303020000020004" pitchFamily="2" charset="0"/>
              </a:rPr>
              <a:t>ᓄᓇᕗᒥ</a:t>
            </a:r>
            <a:r>
              <a:rPr lang="en-CA" sz="2400" dirty="0">
                <a:latin typeface="Pigiarniq Light" panose="02000303020000020004" pitchFamily="2" charset="0"/>
              </a:rPr>
              <a:t> </a:t>
            </a:r>
            <a:r>
              <a:rPr lang="en-CA" sz="2400" dirty="0" err="1">
                <a:latin typeface="Pigiarniq Light" panose="02000303020000020004" pitchFamily="2" charset="0"/>
              </a:rPr>
              <a:t>ᐃᒪᕐᒧᑦ</a:t>
            </a:r>
            <a:r>
              <a:rPr lang="en-CA" sz="2400" dirty="0">
                <a:latin typeface="Pigiarniq Light" panose="02000303020000020004" pitchFamily="2" charset="0"/>
              </a:rPr>
              <a:t> </a:t>
            </a:r>
            <a:r>
              <a:rPr lang="en-CA" sz="2400" dirty="0" err="1">
                <a:latin typeface="Pigiarniq Light" panose="02000303020000020004" pitchFamily="2" charset="0"/>
              </a:rPr>
              <a:t>ᑲᑎᒪᔨᓄᑦ</a:t>
            </a:r>
            <a:endParaRPr lang="en-CA" sz="2400" dirty="0">
              <a:latin typeface="Pigiarniq Light" panose="02000303020000020004" pitchFamily="2" charset="0"/>
            </a:endParaRPr>
          </a:p>
        </p:txBody>
      </p:sp>
      <p:sp>
        <p:nvSpPr>
          <p:cNvPr id="2" name="Content Placeholder 1"/>
          <p:cNvSpPr>
            <a:spLocks noGrp="1"/>
          </p:cNvSpPr>
          <p:nvPr>
            <p:ph sz="half" idx="1"/>
          </p:nvPr>
        </p:nvSpPr>
        <p:spPr/>
        <p:txBody>
          <a:bodyPr>
            <a:normAutofit/>
          </a:bodyPr>
          <a:lstStyle/>
          <a:p>
            <a:r>
              <a:rPr lang="en-CA" sz="1600" dirty="0"/>
              <a:t>A Technical Review of the water licence amendment application was submitted to NWB on September 16th, 2019.</a:t>
            </a:r>
          </a:p>
          <a:p>
            <a:r>
              <a:rPr lang="en-US" sz="1600" dirty="0"/>
              <a:t>Our review highlighted 21 technical concerns, the majority of which followed directly from our completeness review submitted in July 2019.</a:t>
            </a:r>
          </a:p>
          <a:p>
            <a:r>
              <a:rPr lang="en-CA" sz="1600" dirty="0"/>
              <a:t>We raised several concerns with respect to understanding potential impacts to water quality and quantity from the expansion project</a:t>
            </a:r>
          </a:p>
          <a:p>
            <a:r>
              <a:rPr lang="en-CA" sz="1600" dirty="0"/>
              <a:t>We also raised several concerns pertaining to water management and mitigation</a:t>
            </a:r>
            <a:endParaRPr lang="en-US" sz="1600" dirty="0"/>
          </a:p>
        </p:txBody>
      </p:sp>
      <p:sp>
        <p:nvSpPr>
          <p:cNvPr id="10" name="Content Placeholder 9">
            <a:extLst>
              <a:ext uri="{FF2B5EF4-FFF2-40B4-BE49-F238E27FC236}">
                <a16:creationId xmlns:a16="http://schemas.microsoft.com/office/drawing/2014/main" id="{3F9B966C-27A4-45E3-AA78-D8B4B97BF27C}"/>
              </a:ext>
            </a:extLst>
          </p:cNvPr>
          <p:cNvSpPr>
            <a:spLocks noGrp="1"/>
          </p:cNvSpPr>
          <p:nvPr>
            <p:ph sz="half" idx="2"/>
          </p:nvPr>
        </p:nvSpPr>
        <p:spPr/>
        <p:txBody>
          <a:bodyPr>
            <a:normAutofit/>
          </a:bodyPr>
          <a:lstStyle/>
          <a:p>
            <a:r>
              <a:rPr lang="iu-Latn-CA" sz="1600" dirty="0">
                <a:latin typeface="Pigiarniq Light" panose="02000303020000020004" pitchFamily="2" charset="0"/>
              </a:rPr>
              <a:t>ᓯᕕᑐᔪᒃᑯᑦ ᕿᒥᕐᕈᓂᐅᔪᖅ ᐃᒪᕐᒧᑦ ᓚᐃᓴᓐᓯᒃᑯᑦ ᐋᖅᑭᒋᐊᖅᓯᓂᕐᒧᑦ ᑐᒃᓯᕋᐅᑎ ᑐᓂᕐᕈᑕᐅᓚᐅᖅᑐᖅ ᓄᓇᕗᒥ ᐃᒪᕐᒥᒃ ᑲᑎᒪᔨᒃᑯᖏᓐᓄᑦ ᓯᑎᐱᕆ 16, 2019-ᒥ.</a:t>
            </a:r>
          </a:p>
          <a:p>
            <a:r>
              <a:rPr lang="iu-Latn-CA" sz="1600" dirty="0">
                <a:latin typeface="Pigiarniq Light" panose="02000303020000020004" pitchFamily="2" charset="0"/>
              </a:rPr>
              <a:t>ᕿᒥᕐᕈᓂᕆᔭᖅᐳᑦ ᓇᓗᓇᐃᖅᓯᓚᐅᖅᑐᑦ 21-ᓂᒃ ᐃᓱᒫᓘᑕᐅᓯᒪᔪᓂᒃ, ᐊᒥᓲᓂᖅᓴᑦ ᐱᐊᓂᒃᓯᒪᔪᓂᒃ ᕿᒥᕐᕈᓂᒃᑯᑦ ᑐᓂᕐᕈᑎᒋᓚᐅᖅᑕᑉᑎᓐᓃᖦᖢᑎᒃ ᔪᓚᐃ 2019-ᒥ.</a:t>
            </a:r>
          </a:p>
          <a:p>
            <a:r>
              <a:rPr lang="iu-Latn-CA" sz="1600" dirty="0">
                <a:latin typeface="Pigiarniq Light" panose="02000303020000020004" pitchFamily="2" charset="0"/>
              </a:rPr>
              <a:t>ᖃᑉᓯᑲᓪᓚᖕᓂᒃ ᐃᓱᒫᓘᑎᖃᓚᐅᖅᑐᒍᑦ ᑐᑭᓯᓇᓱᖕᓂᕐᒧᑦ ᐊᒃᑐᖅᓯᓂᐅᓇᔭᖅᑐᓂᒃ ᐃᒪᐅᑉ ᖃᓄᐃᓐᓂᖓᓄᑦ ᐊᒻᒪᓗ ᐃᑎᓂᖓᓄᑦ ᐊᖏᓪᓕᒋᐊᖅᑎᑦᑎᔪᒪᔪᒃᑯᑦ.</a:t>
            </a:r>
          </a:p>
          <a:p>
            <a:r>
              <a:rPr lang="iu-Latn-CA" sz="1600" dirty="0">
                <a:latin typeface="Pigiarniq Light" panose="02000303020000020004" pitchFamily="2" charset="0"/>
              </a:rPr>
              <a:t>ᐃᓱᒫᓘᑎᓂᒃ ᓴᖅᑭᑎᑦᑎᓚᐅᕐᒥᔪᒍᑦ ᐱᔾᔪᑎᒋᑉᓗᒍ ᐃᒪᕐᒥᒃ ᐊᐅᓚᑦᑎᓂᖅ ᐊᒻᒪᓗ ᐋᖅᑭᒋᐊᖅᓯᓂᕐᒧᑦ.</a:t>
            </a:r>
            <a:endParaRPr lang="en-CA" sz="1600" dirty="0">
              <a:latin typeface="Pigiarniq Light" panose="02000303020000020004" pitchFamily="2" charset="0"/>
            </a:endParaRPr>
          </a:p>
        </p:txBody>
      </p:sp>
    </p:spTree>
    <p:extLst>
      <p:ext uri="{BB962C8B-B14F-4D97-AF65-F5344CB8AC3E}">
        <p14:creationId xmlns:p14="http://schemas.microsoft.com/office/powerpoint/2010/main" val="4223098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4EA5B-D91F-4EE4-A64A-FBC7D5364189}"/>
              </a:ext>
            </a:extLst>
          </p:cNvPr>
          <p:cNvSpPr>
            <a:spLocks noGrp="1"/>
          </p:cNvSpPr>
          <p:nvPr>
            <p:ph type="title"/>
          </p:nvPr>
        </p:nvSpPr>
        <p:spPr/>
        <p:txBody>
          <a:bodyPr>
            <a:normAutofit/>
          </a:bodyPr>
          <a:lstStyle/>
          <a:p>
            <a:r>
              <a:rPr lang="en-CA" sz="2400" dirty="0">
                <a:latin typeface="+mn-lt"/>
              </a:rPr>
              <a:t>History and Current </a:t>
            </a:r>
            <a:r>
              <a:rPr lang="en-CA" sz="2400" dirty="0" smtClean="0">
                <a:latin typeface="+mn-lt"/>
              </a:rPr>
              <a:t>Status</a:t>
            </a:r>
            <a:br>
              <a:rPr lang="en-CA" sz="2400" dirty="0" smtClean="0">
                <a:latin typeface="+mn-lt"/>
              </a:rPr>
            </a:br>
            <a:r>
              <a:rPr lang="iu-Latn-CA" sz="1600" b="1" dirty="0" smtClean="0">
                <a:latin typeface="Pigiarniq Light" panose="02000303020000020004" pitchFamily="2" charset="0"/>
              </a:rPr>
              <a:t>ᑕᐃᑉᓱᒪᓂ ᖃᓄᐃᓕᐅᕈᑕᐅᓯᒪᔪᑦ ᐊᒻᒪᓗ ᒫᓐᓇᐅᔪᖅ ᖃᓄᐃᓕᖓᓕᕐᓂᖏᑦ</a:t>
            </a:r>
            <a:endParaRPr lang="en-CA" sz="1600" b="1" dirty="0">
              <a:latin typeface="+mn-lt"/>
            </a:endParaRPr>
          </a:p>
        </p:txBody>
      </p:sp>
      <p:sp>
        <p:nvSpPr>
          <p:cNvPr id="3" name="Content Placeholder 2">
            <a:extLst>
              <a:ext uri="{FF2B5EF4-FFF2-40B4-BE49-F238E27FC236}">
                <a16:creationId xmlns:a16="http://schemas.microsoft.com/office/drawing/2014/main" id="{1CBE4A75-415A-4A0E-B99F-785CCB533E0B}"/>
              </a:ext>
            </a:extLst>
          </p:cNvPr>
          <p:cNvSpPr>
            <a:spLocks noGrp="1"/>
          </p:cNvSpPr>
          <p:nvPr>
            <p:ph sz="half" idx="1"/>
          </p:nvPr>
        </p:nvSpPr>
        <p:spPr/>
        <p:txBody>
          <a:bodyPr>
            <a:normAutofit/>
          </a:bodyPr>
          <a:lstStyle/>
          <a:p>
            <a:r>
              <a:rPr lang="en-CA" sz="1600" dirty="0"/>
              <a:t>Agnico Eagle and the KIA have worked to resolve our technical concerns with the project.</a:t>
            </a:r>
          </a:p>
          <a:p>
            <a:r>
              <a:rPr lang="en-CA" sz="1600" dirty="0"/>
              <a:t>As of the technical hearings in October 2019, 9 of the 21 issues were resolved. </a:t>
            </a:r>
          </a:p>
          <a:p>
            <a:r>
              <a:rPr lang="en-CA" sz="1600" dirty="0"/>
              <a:t>Agnico Eagle made new commitments during those hearings which have resolved most of our outstanding issues. </a:t>
            </a:r>
          </a:p>
          <a:p>
            <a:r>
              <a:rPr lang="en-CA" sz="1600" dirty="0"/>
              <a:t>Additional evidence was provided on January 30, 2020 in response to the KIA’s final submission</a:t>
            </a:r>
          </a:p>
          <a:p>
            <a:r>
              <a:rPr lang="en-CA" sz="1600" dirty="0"/>
              <a:t>All KIA’s previous technical issues have been resolved</a:t>
            </a:r>
          </a:p>
        </p:txBody>
      </p:sp>
      <p:sp>
        <p:nvSpPr>
          <p:cNvPr id="4" name="Content Placeholder 3">
            <a:extLst>
              <a:ext uri="{FF2B5EF4-FFF2-40B4-BE49-F238E27FC236}">
                <a16:creationId xmlns:a16="http://schemas.microsoft.com/office/drawing/2014/main" id="{651C5A30-8CFE-462C-BBE5-4BD982CFC0A0}"/>
              </a:ext>
            </a:extLst>
          </p:cNvPr>
          <p:cNvSpPr>
            <a:spLocks noGrp="1"/>
          </p:cNvSpPr>
          <p:nvPr>
            <p:ph sz="half" idx="2"/>
          </p:nvPr>
        </p:nvSpPr>
        <p:spPr/>
        <p:txBody>
          <a:bodyPr>
            <a:normAutofit/>
          </a:bodyPr>
          <a:lstStyle/>
          <a:p>
            <a:r>
              <a:rPr lang="iu-Latn-CA" sz="1400" dirty="0" smtClean="0">
                <a:latin typeface="Pigiarniq Light" panose="02000303020000020004" pitchFamily="2" charset="0"/>
              </a:rPr>
              <a:t>ᐊᒡᓂᒍ ᐃᒍ ᐅᔭᕋᖕᓂᐊᖅᑐᓕᕆᔨᒃᑯᑦ ᐊᒻᒪᓗ ᑭᕙᓪᓕᕐᒥ ᐃᓄᐃᑦ ᑲᑐᔾᔨᖃᑎᒌᒃᑯᑦ ᐱᓕᕆᓯᒪᔪᑦ ᐋᖅᑭᒋᐊᖅᑕᐅᖁᑉᓗᒋᑦ ᐃᓱᒫᓘᑕᐅᔪᑦ ᐱᓕᕆᐊᖑᔪᒃᑯᑦ.</a:t>
            </a:r>
          </a:p>
          <a:p>
            <a:r>
              <a:rPr lang="iu-Latn-CA" sz="1400" dirty="0" smtClean="0">
                <a:latin typeface="Pigiarniq Light" panose="02000303020000020004" pitchFamily="2" charset="0"/>
              </a:rPr>
              <a:t>ᐃᓄᐃᑦ ᑲᑎᒪᑎᑕᐅᑎᓪᓗᒋᑦ ᐅᑐᐱᕆ 2019-ᒥ, ᖁᓕᖏᓗᐊᖅᑐᑦ 21-ᖑᔪᓂᒃ ᐃᖢᐊᖏᓕᐅᕈᑕᐅᔪᑦ ᐋᖅᑭᒃᑕᐅᓚᐅᖅᑐᑦ.</a:t>
            </a:r>
          </a:p>
          <a:p>
            <a:r>
              <a:rPr lang="iu-Latn-CA" sz="1400" dirty="0" smtClean="0">
                <a:latin typeface="Pigiarniq Light" panose="02000303020000020004" pitchFamily="2" charset="0"/>
              </a:rPr>
              <a:t>ᐊᒡᓂᒍ ᐃᒍ ᐅᔭᕋᖕᓂᐊᖅᑐᓕᕆᔨᒃᑯᑦ ᓄᑖᓂᒃ ᐱᓕᕆᐊᖃᕐᓂᐊᕐᓂᕋᓚᐅᖅᓯᒪᔪᑦ ᐃᓄᐃᑦ ᑲᑎᒪᑎᓪᓗᒋᑦ ᐋᖅᑭᒃᓯᓯᒪᔪᑦ ᑕᒪᐃᓐᓂᖅᑲᔭᖅ ᐃᖢᐊᖏᓕᐅᕈᑎᓂᒃ ᓴᖅᑭᔮᓚᐅᖅᑐᓂᒃ.</a:t>
            </a:r>
          </a:p>
          <a:p>
            <a:r>
              <a:rPr lang="iu-Latn-CA" sz="1400" dirty="0" smtClean="0">
                <a:latin typeface="Pigiarniq Light" panose="02000303020000020004" pitchFamily="2" charset="0"/>
              </a:rPr>
              <a:t>ᐊᓯᖏᑦ ᓇᓗᓇᐃᔭᐅᑏᑦ ᐊᑐᐃᓐᓇᕈᖅᑎᑕᐅᓚᐅᖅᑐᑦ ᔭᓄᐊᕆ 30, 2020-ᒥ ᑭᐅᔾᔪᑕᐅᑉᓗᑎᒃ ᑭᕙᓪᓕᕐᒥ ᐃᓄᐃᑦ ᑲᑐᔾᔨᖃᑎᒌᒃᑯᑦ ᑭᖑᓪᓕᖅᐹᒃᑯᑦ ᐅᖃᐅᓯᒃᓴᓕᐊᖏᓐᓄᑦ</a:t>
            </a:r>
          </a:p>
          <a:p>
            <a:r>
              <a:rPr lang="iu-Latn-CA" sz="1400" dirty="0" smtClean="0">
                <a:latin typeface="Pigiarniq Light" panose="02000303020000020004" pitchFamily="2" charset="0"/>
              </a:rPr>
              <a:t>ᑕᒪᕐᒥᒃ ᑭᕙᓪᓕᕐᒥ ᐃᓄᐃᑦ ᑲᑐᔾᔨᖃᑎᒌᒃᑯᑦ ᐃᓱᒫᓘᑎᒋᓯᒪᔭᖏᑦ ᐋᖅᑭᒃᑕᐅᓯᒪᓕᖅᑐᑦ.</a:t>
            </a:r>
            <a:endParaRPr lang="en-CA" sz="1400" dirty="0">
              <a:latin typeface="Pigiarniq Light" panose="02000303020000020004" pitchFamily="2" charset="0"/>
            </a:endParaRPr>
          </a:p>
        </p:txBody>
      </p:sp>
    </p:spTree>
    <p:extLst>
      <p:ext uri="{BB962C8B-B14F-4D97-AF65-F5344CB8AC3E}">
        <p14:creationId xmlns:p14="http://schemas.microsoft.com/office/powerpoint/2010/main" val="2348591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28650" y="764704"/>
            <a:ext cx="7886700" cy="925985"/>
          </a:xfrm>
        </p:spPr>
        <p:txBody>
          <a:bodyPr>
            <a:normAutofit fontScale="90000"/>
          </a:bodyPr>
          <a:lstStyle/>
          <a:p>
            <a:r>
              <a:rPr lang="en-CA" sz="2400" dirty="0">
                <a:latin typeface="Pigiarniq Light" panose="02000303020000020004" pitchFamily="2" charset="0"/>
              </a:rPr>
              <a:t>Issues Resolved Prior to KIA Final </a:t>
            </a:r>
            <a:r>
              <a:rPr lang="en-CA" sz="2400" dirty="0" smtClean="0">
                <a:latin typeface="Pigiarniq Light" panose="02000303020000020004" pitchFamily="2" charset="0"/>
              </a:rPr>
              <a:t>Submission</a:t>
            </a:r>
            <a:br>
              <a:rPr lang="en-CA" sz="2400" dirty="0" smtClean="0">
                <a:latin typeface="Pigiarniq Light" panose="02000303020000020004" pitchFamily="2" charset="0"/>
              </a:rPr>
            </a:br>
            <a:r>
              <a:rPr lang="en-CA" sz="2000" dirty="0" err="1" smtClean="0">
                <a:latin typeface="Pigiarniq Light" panose="02000303020000020004" pitchFamily="2" charset="0"/>
              </a:rPr>
              <a:t>ᐃᖢᐊᖏᓕᐅᕈᑕᐅᔪᑦ</a:t>
            </a:r>
            <a:r>
              <a:rPr lang="en-CA" sz="2000" dirty="0" smtClean="0">
                <a:latin typeface="Pigiarniq Light" panose="02000303020000020004" pitchFamily="2" charset="0"/>
              </a:rPr>
              <a:t> </a:t>
            </a:r>
            <a:r>
              <a:rPr lang="en-CA" sz="2000" dirty="0" err="1" smtClean="0">
                <a:latin typeface="Pigiarniq Light" panose="02000303020000020004" pitchFamily="2" charset="0"/>
              </a:rPr>
              <a:t>ᐋᖅᑭᒃᑕᐅᔪᑦ</a:t>
            </a:r>
            <a:r>
              <a:rPr lang="en-CA" sz="2000" dirty="0" smtClean="0">
                <a:latin typeface="Pigiarniq Light" panose="02000303020000020004" pitchFamily="2" charset="0"/>
              </a:rPr>
              <a:t> </a:t>
            </a:r>
            <a:r>
              <a:rPr lang="en-CA" sz="2000" dirty="0" err="1" smtClean="0">
                <a:latin typeface="Pigiarniq Light" panose="02000303020000020004" pitchFamily="2" charset="0"/>
              </a:rPr>
              <a:t>ᑭᕙᓪᓕᕐᒥ</a:t>
            </a:r>
            <a:r>
              <a:rPr lang="en-CA" sz="2000" dirty="0" smtClean="0">
                <a:latin typeface="Pigiarniq Light" panose="02000303020000020004" pitchFamily="2" charset="0"/>
              </a:rPr>
              <a:t> </a:t>
            </a:r>
            <a:r>
              <a:rPr lang="en-CA" sz="2000" dirty="0" err="1" smtClean="0">
                <a:latin typeface="Pigiarniq Light" panose="02000303020000020004" pitchFamily="2" charset="0"/>
              </a:rPr>
              <a:t>ᐃᓄᐃᑦ</a:t>
            </a:r>
            <a:r>
              <a:rPr lang="en-CA" sz="2000" dirty="0" smtClean="0">
                <a:latin typeface="Pigiarniq Light" panose="02000303020000020004" pitchFamily="2" charset="0"/>
              </a:rPr>
              <a:t> </a:t>
            </a:r>
            <a:r>
              <a:rPr lang="en-CA" sz="2000" dirty="0" err="1" smtClean="0">
                <a:latin typeface="Pigiarniq Light" panose="02000303020000020004" pitchFamily="2" charset="0"/>
              </a:rPr>
              <a:t>ᑲᑐᔾᔨᖃᑎᒌᒃᑯᑦ</a:t>
            </a:r>
            <a:r>
              <a:rPr lang="en-CA" sz="2000" dirty="0" smtClean="0">
                <a:latin typeface="Pigiarniq Light" panose="02000303020000020004" pitchFamily="2" charset="0"/>
              </a:rPr>
              <a:t> </a:t>
            </a:r>
            <a:r>
              <a:rPr lang="en-CA" sz="2000" dirty="0" err="1" smtClean="0">
                <a:latin typeface="Pigiarniq Light" panose="02000303020000020004" pitchFamily="2" charset="0"/>
              </a:rPr>
              <a:t>ᑐᓂᓯᖅᑳᕐᓇᑎᒃ</a:t>
            </a:r>
            <a:r>
              <a:rPr lang="en-CA" sz="2000" dirty="0" smtClean="0">
                <a:latin typeface="Pigiarniq Light" panose="02000303020000020004" pitchFamily="2" charset="0"/>
              </a:rPr>
              <a:t> </a:t>
            </a:r>
            <a:r>
              <a:rPr lang="en-CA" sz="2000" dirty="0" err="1" smtClean="0">
                <a:latin typeface="Pigiarniq Light" panose="02000303020000020004" pitchFamily="2" charset="0"/>
              </a:rPr>
              <a:t>ᑭᖑᓪᓕᖅᐹᒃᑯᑦ</a:t>
            </a:r>
            <a:r>
              <a:rPr lang="en-CA" sz="2000" dirty="0" smtClean="0">
                <a:latin typeface="Pigiarniq Light" panose="02000303020000020004" pitchFamily="2" charset="0"/>
              </a:rPr>
              <a:t> </a:t>
            </a:r>
            <a:r>
              <a:rPr lang="en-CA" sz="2000" dirty="0" err="1" smtClean="0">
                <a:latin typeface="Pigiarniq Light" panose="02000303020000020004" pitchFamily="2" charset="0"/>
              </a:rPr>
              <a:t>ᐃᓱᒪᒋᔭᖏᓐᓂᒃ</a:t>
            </a:r>
            <a:r>
              <a:rPr lang="en-CA" sz="2400" dirty="0">
                <a:latin typeface="Pigiarniq Light" panose="02000303020000020004" pitchFamily="2" charset="0"/>
              </a:rPr>
              <a:t/>
            </a:r>
            <a:br>
              <a:rPr lang="en-CA" sz="2400" dirty="0">
                <a:latin typeface="Pigiarniq Light" panose="02000303020000020004" pitchFamily="2" charset="0"/>
              </a:rPr>
            </a:br>
            <a:endParaRPr lang="en-CA" sz="2400" dirty="0">
              <a:latin typeface="+mn-lt"/>
            </a:endParaRPr>
          </a:p>
        </p:txBody>
      </p:sp>
      <p:sp>
        <p:nvSpPr>
          <p:cNvPr id="2" name="Content Placeholder 1"/>
          <p:cNvSpPr>
            <a:spLocks noGrp="1"/>
          </p:cNvSpPr>
          <p:nvPr>
            <p:ph sz="half" idx="1"/>
          </p:nvPr>
        </p:nvSpPr>
        <p:spPr/>
        <p:txBody>
          <a:bodyPr>
            <a:noAutofit/>
          </a:bodyPr>
          <a:lstStyle/>
          <a:p>
            <a:r>
              <a:rPr lang="en-CA" sz="1600" dirty="0"/>
              <a:t>KIA-WL-TC#1</a:t>
            </a:r>
            <a:br>
              <a:rPr lang="en-CA" sz="1600" dirty="0"/>
            </a:br>
            <a:r>
              <a:rPr lang="en-CA" sz="1600" dirty="0"/>
              <a:t>Mercury concentrations in fish</a:t>
            </a:r>
          </a:p>
          <a:p>
            <a:r>
              <a:rPr lang="en-CA" sz="1600" dirty="0"/>
              <a:t>KIA-WL-TC#5</a:t>
            </a:r>
            <a:br>
              <a:rPr lang="en-CA" sz="1600" dirty="0"/>
            </a:br>
            <a:r>
              <a:rPr lang="en-CA" sz="1600" dirty="0"/>
              <a:t>Thermal Modelling of Permafrost</a:t>
            </a:r>
          </a:p>
          <a:p>
            <a:r>
              <a:rPr lang="en-CA" sz="1600" dirty="0"/>
              <a:t>KIA-WL-TC#8</a:t>
            </a:r>
            <a:br>
              <a:rPr lang="en-CA" sz="1600" dirty="0"/>
            </a:br>
            <a:r>
              <a:rPr lang="en-CA" sz="1600" dirty="0"/>
              <a:t>Addressing a Changing Climate in Project Design</a:t>
            </a:r>
          </a:p>
          <a:p>
            <a:r>
              <a:rPr lang="en-CA" sz="1600" dirty="0"/>
              <a:t>KIA-WL-TC#10</a:t>
            </a:r>
            <a:br>
              <a:rPr lang="en-CA" sz="1600" dirty="0"/>
            </a:br>
            <a:r>
              <a:rPr lang="en-CA" sz="1600" dirty="0"/>
              <a:t>Implications of rock fracturing on groundwater volumes</a:t>
            </a:r>
          </a:p>
          <a:p>
            <a:r>
              <a:rPr lang="en-CA" sz="1600" dirty="0"/>
              <a:t>KIA-WL-TC#11</a:t>
            </a:r>
            <a:br>
              <a:rPr lang="en-CA" sz="1600" dirty="0"/>
            </a:br>
            <a:r>
              <a:rPr lang="en-CA" sz="1600" dirty="0"/>
              <a:t>Alternative effluent discharge locations</a:t>
            </a:r>
          </a:p>
          <a:p>
            <a:r>
              <a:rPr lang="en-CA" sz="1600" dirty="0"/>
              <a:t>KIA-WL-TC#12</a:t>
            </a:r>
            <a:br>
              <a:rPr lang="en-CA" sz="1600" dirty="0"/>
            </a:br>
            <a:r>
              <a:rPr lang="en-CA" sz="1600" dirty="0"/>
              <a:t>Early warning trigger development</a:t>
            </a:r>
          </a:p>
          <a:p>
            <a:r>
              <a:rPr lang="en-CA" sz="1600" dirty="0"/>
              <a:t>KIA-WL-TC#13</a:t>
            </a:r>
            <a:br>
              <a:rPr lang="en-CA" sz="1600" dirty="0"/>
            </a:br>
            <a:r>
              <a:rPr lang="en-CA" sz="1600" dirty="0"/>
              <a:t>IVR High Pit Walls As Mitigation</a:t>
            </a:r>
          </a:p>
          <a:p>
            <a:endParaRPr lang="en-CA" sz="1600" dirty="0"/>
          </a:p>
        </p:txBody>
      </p:sp>
      <p:sp>
        <p:nvSpPr>
          <p:cNvPr id="10" name="Content Placeholder 9">
            <a:extLst>
              <a:ext uri="{FF2B5EF4-FFF2-40B4-BE49-F238E27FC236}">
                <a16:creationId xmlns:a16="http://schemas.microsoft.com/office/drawing/2014/main" id="{89E9C287-5CC9-493F-8E19-A4D3462C6CC5}"/>
              </a:ext>
            </a:extLst>
          </p:cNvPr>
          <p:cNvSpPr>
            <a:spLocks noGrp="1"/>
          </p:cNvSpPr>
          <p:nvPr>
            <p:ph sz="half" idx="2"/>
          </p:nvPr>
        </p:nvSpPr>
        <p:spPr/>
        <p:txBody>
          <a:bodyPr>
            <a:noAutofit/>
          </a:bodyPr>
          <a:lstStyle/>
          <a:p>
            <a:r>
              <a:rPr lang="en-CA" sz="1600" dirty="0"/>
              <a:t>KIA-WL-TC#1 </a:t>
            </a:r>
            <a:r>
              <a:rPr lang="en-CA" sz="1600" dirty="0">
                <a:latin typeface="Pigiarniq Light" panose="02000303020000020004" pitchFamily="2" charset="0"/>
              </a:rPr>
              <a:t>Mercury-</a:t>
            </a:r>
            <a:r>
              <a:rPr lang="en-CA" sz="1600" dirty="0" err="1">
                <a:latin typeface="Pigiarniq Light" panose="02000303020000020004" pitchFamily="2" charset="0"/>
              </a:rPr>
              <a:t>ᖃᕐᓂᐅᔪᑦ</a:t>
            </a:r>
            <a:r>
              <a:rPr lang="en-CA" sz="1600" dirty="0">
                <a:latin typeface="Pigiarniq Light" panose="02000303020000020004" pitchFamily="2" charset="0"/>
              </a:rPr>
              <a:t> </a:t>
            </a:r>
            <a:r>
              <a:rPr lang="en-CA" sz="1600" dirty="0" err="1">
                <a:latin typeface="Pigiarniq Light" panose="02000303020000020004" pitchFamily="2" charset="0"/>
              </a:rPr>
              <a:t>ᐃᖃᓗᖕᓂᒃ</a:t>
            </a:r>
            <a:endParaRPr lang="en-CA" sz="1600" dirty="0">
              <a:latin typeface="Pigiarniq Light" panose="02000303020000020004" pitchFamily="2" charset="0"/>
            </a:endParaRPr>
          </a:p>
          <a:p>
            <a:r>
              <a:rPr lang="en-CA" sz="1600" dirty="0"/>
              <a:t>KIA-WL-TC#5 </a:t>
            </a:r>
            <a:r>
              <a:rPr lang="en-CA" sz="1600" dirty="0" err="1">
                <a:latin typeface="Pigiarniq Light" panose="02000303020000020004" pitchFamily="2" charset="0"/>
              </a:rPr>
              <a:t>ᓂᒡᓕᓇᕐᓂᖓ</a:t>
            </a:r>
            <a:r>
              <a:rPr lang="en-CA" sz="1600" dirty="0">
                <a:latin typeface="Pigiarniq Light" panose="02000303020000020004" pitchFamily="2" charset="0"/>
              </a:rPr>
              <a:t> </a:t>
            </a:r>
            <a:r>
              <a:rPr lang="en-CA" sz="1600" dirty="0" err="1">
                <a:latin typeface="Pigiarniq Light" panose="02000303020000020004" pitchFamily="2" charset="0"/>
              </a:rPr>
              <a:t>ᖁᐊᖑᓂᖓᒍᑦ</a:t>
            </a:r>
            <a:endParaRPr lang="en-CA" sz="1600" dirty="0">
              <a:latin typeface="Pigiarniq Light" panose="02000303020000020004" pitchFamily="2" charset="0"/>
            </a:endParaRPr>
          </a:p>
          <a:p>
            <a:r>
              <a:rPr lang="en-CA" sz="1600" dirty="0"/>
              <a:t>KIA-WL-TC#8 </a:t>
            </a:r>
            <a:r>
              <a:rPr lang="en-CA" sz="1600" dirty="0" err="1">
                <a:latin typeface="Pigiarniq Light" panose="02000303020000020004" pitchFamily="2" charset="0"/>
              </a:rPr>
              <a:t>ᑲᒪᓂᖅ</a:t>
            </a:r>
            <a:r>
              <a:rPr lang="en-CA" sz="1600" dirty="0">
                <a:latin typeface="Pigiarniq Light" panose="02000303020000020004" pitchFamily="2" charset="0"/>
              </a:rPr>
              <a:t> </a:t>
            </a:r>
            <a:r>
              <a:rPr lang="en-CA" sz="1600" dirty="0" err="1">
                <a:latin typeface="Pigiarniq Light" panose="02000303020000020004" pitchFamily="2" charset="0"/>
              </a:rPr>
              <a:t>ᓯᓚᐅᑉ</a:t>
            </a:r>
            <a:r>
              <a:rPr lang="en-CA" sz="1600" dirty="0">
                <a:latin typeface="Pigiarniq Light" panose="02000303020000020004" pitchFamily="2" charset="0"/>
              </a:rPr>
              <a:t> </a:t>
            </a:r>
            <a:r>
              <a:rPr lang="en-CA" sz="1600" dirty="0" err="1">
                <a:latin typeface="Pigiarniq Light" panose="02000303020000020004" pitchFamily="2" charset="0"/>
              </a:rPr>
              <a:t>ᐊᓯᔾᔨᖅᐸᓪᓕᐊᓂᖓᓂᒃ</a:t>
            </a:r>
            <a:r>
              <a:rPr lang="en-CA" sz="1600" dirty="0">
                <a:latin typeface="Pigiarniq Light" panose="02000303020000020004" pitchFamily="2" charset="0"/>
              </a:rPr>
              <a:t> </a:t>
            </a:r>
            <a:r>
              <a:rPr lang="en-CA" sz="1600" dirty="0" err="1">
                <a:latin typeface="Pigiarniq Light" panose="02000303020000020004" pitchFamily="2" charset="0"/>
              </a:rPr>
              <a:t>ᐱᓕᕆᐊᖑᔫᑉ</a:t>
            </a:r>
            <a:r>
              <a:rPr lang="en-CA" sz="1600" dirty="0">
                <a:latin typeface="Pigiarniq Light" panose="02000303020000020004" pitchFamily="2" charset="0"/>
              </a:rPr>
              <a:t> </a:t>
            </a:r>
            <a:r>
              <a:rPr lang="en-CA" sz="1600" dirty="0" err="1">
                <a:latin typeface="Pigiarniq Light" panose="02000303020000020004" pitchFamily="2" charset="0"/>
              </a:rPr>
              <a:t>ᐋᖅᑭᐅᒪᓂᖓᒍᑦ</a:t>
            </a:r>
            <a:endParaRPr lang="en-CA" sz="1600" dirty="0">
              <a:latin typeface="Pigiarniq Light" panose="02000303020000020004" pitchFamily="2" charset="0"/>
            </a:endParaRPr>
          </a:p>
          <a:p>
            <a:r>
              <a:rPr lang="en-CA" sz="1600" dirty="0">
                <a:latin typeface="Pigiarniq Light" panose="02000303020000020004" pitchFamily="2" charset="0"/>
              </a:rPr>
              <a:t>KIA-WL-TC#10</a:t>
            </a:r>
            <a:br>
              <a:rPr lang="en-CA" sz="1600" dirty="0">
                <a:latin typeface="Pigiarniq Light" panose="02000303020000020004" pitchFamily="2" charset="0"/>
              </a:rPr>
            </a:br>
            <a:r>
              <a:rPr lang="en-CA" sz="1600" dirty="0" err="1">
                <a:latin typeface="Pigiarniq Light" panose="02000303020000020004" pitchFamily="2" charset="0"/>
              </a:rPr>
              <a:t>ᐊᒃᑐᖅᓯᓂᐅᓇᔭᖅᑐᑦ</a:t>
            </a:r>
            <a:r>
              <a:rPr lang="en-CA" sz="1600" dirty="0">
                <a:latin typeface="Pigiarniq Light" panose="02000303020000020004" pitchFamily="2" charset="0"/>
              </a:rPr>
              <a:t> </a:t>
            </a:r>
            <a:r>
              <a:rPr lang="en-CA" sz="1600" dirty="0" err="1">
                <a:latin typeface="Pigiarniq Light" panose="02000303020000020004" pitchFamily="2" charset="0"/>
              </a:rPr>
              <a:t>ᐅᔭᖅᑲᑦ</a:t>
            </a:r>
            <a:r>
              <a:rPr lang="en-CA" sz="1600" dirty="0">
                <a:latin typeface="Pigiarniq Light" panose="02000303020000020004" pitchFamily="2" charset="0"/>
              </a:rPr>
              <a:t> </a:t>
            </a:r>
            <a:r>
              <a:rPr lang="en-CA" sz="1600" dirty="0" err="1">
                <a:latin typeface="Pigiarniq Light" panose="02000303020000020004" pitchFamily="2" charset="0"/>
              </a:rPr>
              <a:t>ᓯᖁᑉᑎᖅᐸᑕ</a:t>
            </a:r>
            <a:r>
              <a:rPr lang="en-CA" sz="1600" dirty="0">
                <a:latin typeface="Pigiarniq Light" panose="02000303020000020004" pitchFamily="2" charset="0"/>
              </a:rPr>
              <a:t> </a:t>
            </a:r>
            <a:r>
              <a:rPr lang="en-CA" sz="1600" dirty="0" err="1">
                <a:latin typeface="Pigiarniq Light" panose="02000303020000020004" pitchFamily="2" charset="0"/>
              </a:rPr>
              <a:t>ᓄᓇᐅᑉ</a:t>
            </a:r>
            <a:r>
              <a:rPr lang="en-CA" sz="1600" dirty="0">
                <a:latin typeface="Pigiarniq Light" panose="02000303020000020004" pitchFamily="2" charset="0"/>
              </a:rPr>
              <a:t> </a:t>
            </a:r>
            <a:r>
              <a:rPr lang="en-CA" sz="1600" dirty="0" err="1">
                <a:latin typeface="Pigiarniq Light" panose="02000303020000020004" pitchFamily="2" charset="0"/>
              </a:rPr>
              <a:t>ᖄᖓᓂ</a:t>
            </a:r>
            <a:r>
              <a:rPr lang="en-CA" sz="1600" dirty="0">
                <a:latin typeface="Pigiarniq Light" panose="02000303020000020004" pitchFamily="2" charset="0"/>
              </a:rPr>
              <a:t> </a:t>
            </a:r>
            <a:r>
              <a:rPr lang="en-CA" sz="1600" dirty="0" err="1">
                <a:latin typeface="Pigiarniq Light" panose="02000303020000020004" pitchFamily="2" charset="0"/>
              </a:rPr>
              <a:t>ᐃᒪᖁᑎᒋᔭᐅᔪᒃᑯᑦ</a:t>
            </a:r>
            <a:endParaRPr lang="en-CA" sz="1600" dirty="0"/>
          </a:p>
          <a:p>
            <a:r>
              <a:rPr lang="en-CA" sz="1600" dirty="0"/>
              <a:t>KIA-WL-TC#11 </a:t>
            </a:r>
            <a:r>
              <a:rPr lang="en-CA" sz="1600" dirty="0" err="1">
                <a:latin typeface="Pigiarniq Light" panose="02000303020000020004" pitchFamily="2" charset="0"/>
              </a:rPr>
              <a:t>ᓇᓂᒃᑲᓐᓂᖅ</a:t>
            </a:r>
            <a:r>
              <a:rPr lang="en-CA" sz="1600" dirty="0">
                <a:latin typeface="Pigiarniq Light" panose="02000303020000020004" pitchFamily="2" charset="0"/>
              </a:rPr>
              <a:t> </a:t>
            </a:r>
            <a:r>
              <a:rPr lang="en-CA" sz="1600" dirty="0" err="1">
                <a:latin typeface="Pigiarniq Light" panose="02000303020000020004" pitchFamily="2" charset="0"/>
              </a:rPr>
              <a:t>ᑯᕕᖅᑕᕋᔭᕐᒪᖔᑕ</a:t>
            </a:r>
            <a:endParaRPr lang="en-CA" sz="1600" dirty="0">
              <a:latin typeface="Pigiarniq Light" panose="02000303020000020004" pitchFamily="2" charset="0"/>
            </a:endParaRPr>
          </a:p>
          <a:p>
            <a:r>
              <a:rPr lang="en-CA" sz="1600" dirty="0"/>
              <a:t>KIA-WL-TC#12 </a:t>
            </a:r>
            <a:r>
              <a:rPr lang="en-CA" sz="1600" dirty="0" err="1">
                <a:latin typeface="Pigiarniq Light" panose="02000303020000020004" pitchFamily="2" charset="0"/>
              </a:rPr>
              <a:t>ᐅᔾᔨᖅᑐᕈᑏᑦ</a:t>
            </a:r>
            <a:r>
              <a:rPr lang="en-CA" sz="1600" dirty="0">
                <a:latin typeface="Pigiarniq Light" panose="02000303020000020004" pitchFamily="2" charset="0"/>
              </a:rPr>
              <a:t> </a:t>
            </a:r>
            <a:r>
              <a:rPr lang="en-CA" sz="1600" dirty="0" err="1">
                <a:latin typeface="Pigiarniq Light" panose="02000303020000020004" pitchFamily="2" charset="0"/>
              </a:rPr>
              <a:t>ᐱᕙᓪᓕᐊᓕᕐᓂᐊᕐᓂᖓᓄᑦ</a:t>
            </a:r>
            <a:endParaRPr lang="en-CA" sz="1600" dirty="0">
              <a:latin typeface="Pigiarniq Light" panose="02000303020000020004" pitchFamily="2" charset="0"/>
            </a:endParaRPr>
          </a:p>
          <a:p>
            <a:r>
              <a:rPr lang="en-CA" sz="1600" dirty="0"/>
              <a:t>KIA-WL-TC#13 </a:t>
            </a:r>
            <a:r>
              <a:rPr lang="en-CA" sz="1600" dirty="0">
                <a:latin typeface="Pigiarniq Light" panose="02000303020000020004" pitchFamily="2" charset="0"/>
              </a:rPr>
              <a:t>IVR </a:t>
            </a:r>
            <a:r>
              <a:rPr lang="en-CA" sz="1600" dirty="0" err="1">
                <a:latin typeface="Pigiarniq Light" panose="02000303020000020004" pitchFamily="2" charset="0"/>
              </a:rPr>
              <a:t>ᖁᑦᑎᒃᑐᑦ</a:t>
            </a:r>
            <a:r>
              <a:rPr lang="en-CA" sz="1600" dirty="0">
                <a:latin typeface="Pigiarniq Light" panose="02000303020000020004" pitchFamily="2" charset="0"/>
              </a:rPr>
              <a:t> </a:t>
            </a:r>
            <a:r>
              <a:rPr lang="en-CA" sz="1600" dirty="0" err="1">
                <a:latin typeface="Pigiarniq Light" panose="02000303020000020004" pitchFamily="2" charset="0"/>
              </a:rPr>
              <a:t>ᐃᓗᑦᑐᖅᑎᖅᓯᒪᔪᒃᑯᑦ</a:t>
            </a:r>
            <a:r>
              <a:rPr lang="en-CA" sz="1600" dirty="0">
                <a:latin typeface="Pigiarniq Light" panose="02000303020000020004" pitchFamily="2" charset="0"/>
              </a:rPr>
              <a:t> </a:t>
            </a:r>
            <a:r>
              <a:rPr lang="en-CA" sz="1600" dirty="0" err="1">
                <a:latin typeface="Pigiarniq Light" panose="02000303020000020004" pitchFamily="2" charset="0"/>
              </a:rPr>
              <a:t>ᓴᓂᕋᕆᔭᐅᔪᑦ</a:t>
            </a:r>
            <a:r>
              <a:rPr lang="en-CA" sz="1600" dirty="0">
                <a:latin typeface="Pigiarniq Light" panose="02000303020000020004" pitchFamily="2" charset="0"/>
              </a:rPr>
              <a:t> </a:t>
            </a:r>
            <a:r>
              <a:rPr lang="en-CA" sz="1600" dirty="0" err="1">
                <a:latin typeface="Pigiarniq Light" panose="02000303020000020004" pitchFamily="2" charset="0"/>
              </a:rPr>
              <a:t>ᐋᖅᑭᒃᓱᖅᑕᐅᓯᒪᓗᑎᒃ</a:t>
            </a:r>
            <a:endParaRPr lang="en-CA" sz="1600" dirty="0"/>
          </a:p>
          <a:p>
            <a:endParaRPr lang="en-CA" sz="1600" dirty="0">
              <a:latin typeface="Pigiarniq Light" panose="02000303020000020004" pitchFamily="2" charset="0"/>
            </a:endParaRPr>
          </a:p>
        </p:txBody>
      </p:sp>
    </p:spTree>
    <p:extLst>
      <p:ext uri="{BB962C8B-B14F-4D97-AF65-F5344CB8AC3E}">
        <p14:creationId xmlns:p14="http://schemas.microsoft.com/office/powerpoint/2010/main" val="3829043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28650" y="692696"/>
            <a:ext cx="7886700" cy="997993"/>
          </a:xfrm>
        </p:spPr>
        <p:txBody>
          <a:bodyPr>
            <a:normAutofit fontScale="90000"/>
          </a:bodyPr>
          <a:lstStyle/>
          <a:p>
            <a:r>
              <a:rPr lang="en-CA" sz="2400" dirty="0">
                <a:latin typeface="Pigiarniq Light" panose="02000303020000020004" pitchFamily="2" charset="0"/>
              </a:rPr>
              <a:t>Issues Resolved Prior to KIA Final Submission</a:t>
            </a:r>
            <a:br>
              <a:rPr lang="en-CA" sz="2400" dirty="0">
                <a:latin typeface="Pigiarniq Light" panose="02000303020000020004" pitchFamily="2" charset="0"/>
              </a:rPr>
            </a:br>
            <a:r>
              <a:rPr lang="en-CA" sz="2400" dirty="0" err="1">
                <a:latin typeface="Pigiarniq Light" panose="02000303020000020004" pitchFamily="2" charset="0"/>
              </a:rPr>
              <a:t>ᐃᖢᐊᖏᓕᐅᕈᑕᐅᔪᑦ</a:t>
            </a:r>
            <a:r>
              <a:rPr lang="en-CA" sz="2400" dirty="0">
                <a:latin typeface="Pigiarniq Light" panose="02000303020000020004" pitchFamily="2" charset="0"/>
              </a:rPr>
              <a:t> </a:t>
            </a:r>
            <a:r>
              <a:rPr lang="en-CA" sz="2400" dirty="0" err="1">
                <a:latin typeface="Pigiarniq Light" panose="02000303020000020004" pitchFamily="2" charset="0"/>
              </a:rPr>
              <a:t>ᐋᖅᑭᒃᑕᐅᔪᑦ</a:t>
            </a:r>
            <a:r>
              <a:rPr lang="en-CA" sz="2400" dirty="0">
                <a:latin typeface="Pigiarniq Light" panose="02000303020000020004" pitchFamily="2" charset="0"/>
              </a:rPr>
              <a:t> </a:t>
            </a:r>
            <a:r>
              <a:rPr lang="en-CA" sz="2400" dirty="0" err="1">
                <a:latin typeface="Pigiarniq Light" panose="02000303020000020004" pitchFamily="2" charset="0"/>
              </a:rPr>
              <a:t>ᑭᕙᓪᓕᕐᒥ</a:t>
            </a:r>
            <a:r>
              <a:rPr lang="en-CA" sz="2400" dirty="0">
                <a:latin typeface="Pigiarniq Light" panose="02000303020000020004" pitchFamily="2" charset="0"/>
              </a:rPr>
              <a:t> </a:t>
            </a:r>
            <a:r>
              <a:rPr lang="en-CA" sz="2400" dirty="0" err="1">
                <a:latin typeface="Pigiarniq Light" panose="02000303020000020004" pitchFamily="2" charset="0"/>
              </a:rPr>
              <a:t>ᐃᓄᐃᑦ</a:t>
            </a:r>
            <a:r>
              <a:rPr lang="en-CA" sz="2400" dirty="0">
                <a:latin typeface="Pigiarniq Light" panose="02000303020000020004" pitchFamily="2" charset="0"/>
              </a:rPr>
              <a:t> </a:t>
            </a:r>
            <a:r>
              <a:rPr lang="en-CA" sz="2400" dirty="0" err="1">
                <a:latin typeface="Pigiarniq Light" panose="02000303020000020004" pitchFamily="2" charset="0"/>
              </a:rPr>
              <a:t>ᑲᑐᔾᔨᖃᑎᒌᒃᑯᑦ</a:t>
            </a:r>
            <a:r>
              <a:rPr lang="en-CA" sz="2400" dirty="0">
                <a:latin typeface="Pigiarniq Light" panose="02000303020000020004" pitchFamily="2" charset="0"/>
              </a:rPr>
              <a:t> </a:t>
            </a:r>
            <a:r>
              <a:rPr lang="en-CA" sz="2400" dirty="0" err="1">
                <a:latin typeface="Pigiarniq Light" panose="02000303020000020004" pitchFamily="2" charset="0"/>
              </a:rPr>
              <a:t>ᑐᓂᓯᖅᑳᕐᓇᑎᒃ</a:t>
            </a:r>
            <a:r>
              <a:rPr lang="en-CA" sz="2400" dirty="0">
                <a:latin typeface="Pigiarniq Light" panose="02000303020000020004" pitchFamily="2" charset="0"/>
              </a:rPr>
              <a:t> </a:t>
            </a:r>
            <a:r>
              <a:rPr lang="en-CA" sz="2400" dirty="0" err="1">
                <a:latin typeface="Pigiarniq Light" panose="02000303020000020004" pitchFamily="2" charset="0"/>
              </a:rPr>
              <a:t>ᑭᖑᓪᓕᖅᐹᒃᑯᑦ</a:t>
            </a:r>
            <a:r>
              <a:rPr lang="en-CA" sz="2400" dirty="0">
                <a:latin typeface="Pigiarniq Light" panose="02000303020000020004" pitchFamily="2" charset="0"/>
              </a:rPr>
              <a:t> </a:t>
            </a:r>
            <a:r>
              <a:rPr lang="en-CA" sz="2400" dirty="0" err="1">
                <a:latin typeface="Pigiarniq Light" panose="02000303020000020004" pitchFamily="2" charset="0"/>
              </a:rPr>
              <a:t>ᐃᓱᒪᒋᔭᖏᓐᓂᒃ</a:t>
            </a:r>
            <a:endParaRPr lang="en-CA" sz="2400" dirty="0">
              <a:latin typeface="Pigiarniq Light" panose="02000303020000020004" pitchFamily="2" charset="0"/>
            </a:endParaRPr>
          </a:p>
        </p:txBody>
      </p:sp>
      <p:sp>
        <p:nvSpPr>
          <p:cNvPr id="2" name="Content Placeholder 1"/>
          <p:cNvSpPr>
            <a:spLocks noGrp="1"/>
          </p:cNvSpPr>
          <p:nvPr>
            <p:ph sz="half" idx="1"/>
          </p:nvPr>
        </p:nvSpPr>
        <p:spPr/>
        <p:txBody>
          <a:bodyPr>
            <a:noAutofit/>
          </a:bodyPr>
          <a:lstStyle/>
          <a:p>
            <a:r>
              <a:rPr lang="en-CA" sz="1600" dirty="0"/>
              <a:t>KIA-WL-TC#14</a:t>
            </a:r>
            <a:br>
              <a:rPr lang="en-CA" sz="1600" dirty="0"/>
            </a:br>
            <a:r>
              <a:rPr lang="en-CA" sz="1600" dirty="0"/>
              <a:t>Fate of Equipment </a:t>
            </a:r>
          </a:p>
          <a:p>
            <a:r>
              <a:rPr lang="en-CA" sz="1600" dirty="0"/>
              <a:t>KIA-WL-TC#15</a:t>
            </a:r>
            <a:br>
              <a:rPr lang="en-CA" sz="1600" dirty="0"/>
            </a:br>
            <a:r>
              <a:rPr lang="en-CA" sz="1600" dirty="0"/>
              <a:t>Inuit Input into Closure Objectives</a:t>
            </a:r>
          </a:p>
          <a:p>
            <a:r>
              <a:rPr lang="en-CA" sz="1600" dirty="0"/>
              <a:t>KIA-WL-TC#16</a:t>
            </a:r>
            <a:br>
              <a:rPr lang="en-CA" sz="1600" dirty="0"/>
            </a:br>
            <a:r>
              <a:rPr lang="en-CA" sz="1600" dirty="0"/>
              <a:t>High TSS Concentrations during Construction</a:t>
            </a:r>
          </a:p>
          <a:p>
            <a:r>
              <a:rPr lang="en-CA" sz="1600" dirty="0"/>
              <a:t>KIA-WL-TC#17</a:t>
            </a:r>
            <a:br>
              <a:rPr lang="en-CA" sz="1600" dirty="0"/>
            </a:br>
            <a:r>
              <a:rPr lang="en-CA" sz="1600" dirty="0"/>
              <a:t>Overburden for Closure</a:t>
            </a:r>
          </a:p>
          <a:p>
            <a:r>
              <a:rPr lang="en-CA" sz="1600" dirty="0"/>
              <a:t>KIA-WL-TC#19</a:t>
            </a:r>
            <a:br>
              <a:rPr lang="en-CA" sz="1600" dirty="0"/>
            </a:br>
            <a:r>
              <a:rPr lang="en-CA" sz="1600" dirty="0"/>
              <a:t>Testing of used oil/waste fuel</a:t>
            </a:r>
          </a:p>
          <a:p>
            <a:r>
              <a:rPr lang="en-CA" sz="1600" dirty="0"/>
              <a:t>KIA-WL-TC#20</a:t>
            </a:r>
            <a:br>
              <a:rPr lang="en-CA" sz="1600" dirty="0"/>
            </a:br>
            <a:r>
              <a:rPr lang="en-CA" sz="1600" dirty="0"/>
              <a:t>Conceptual fish habitat offsetting plan</a:t>
            </a:r>
          </a:p>
          <a:p>
            <a:r>
              <a:rPr lang="en-CA" sz="1600" dirty="0"/>
              <a:t>KIA-WL-TC#21</a:t>
            </a:r>
            <a:br>
              <a:rPr lang="en-CA" sz="1600" dirty="0"/>
            </a:br>
            <a:r>
              <a:rPr lang="en-CA" sz="1600" dirty="0"/>
              <a:t>Waste Rock Storage Facility Design</a:t>
            </a:r>
          </a:p>
        </p:txBody>
      </p:sp>
      <p:sp>
        <p:nvSpPr>
          <p:cNvPr id="10" name="Content Placeholder 9">
            <a:extLst>
              <a:ext uri="{FF2B5EF4-FFF2-40B4-BE49-F238E27FC236}">
                <a16:creationId xmlns:a16="http://schemas.microsoft.com/office/drawing/2014/main" id="{89E9C287-5CC9-493F-8E19-A4D3462C6CC5}"/>
              </a:ext>
            </a:extLst>
          </p:cNvPr>
          <p:cNvSpPr>
            <a:spLocks noGrp="1"/>
          </p:cNvSpPr>
          <p:nvPr>
            <p:ph sz="half" idx="2"/>
          </p:nvPr>
        </p:nvSpPr>
        <p:spPr/>
        <p:txBody>
          <a:bodyPr>
            <a:noAutofit/>
          </a:bodyPr>
          <a:lstStyle/>
          <a:p>
            <a:r>
              <a:rPr lang="en-CA" sz="1600" dirty="0"/>
              <a:t>KIA-WL-TC#14 </a:t>
            </a:r>
            <a:r>
              <a:rPr lang="iu-Latn-CA" sz="1600" dirty="0">
                <a:latin typeface="Pigiarniq Light" panose="02000303020000020004" pitchFamily="2" charset="0"/>
              </a:rPr>
              <a:t>ᖃᓄᐃᑕᐅᓂᐊᕐᓂᖏᑦ ᐱᖁᑎᑦ</a:t>
            </a:r>
          </a:p>
          <a:p>
            <a:r>
              <a:rPr lang="en-CA" sz="1600" dirty="0"/>
              <a:t>KIA-WL-TC#15  </a:t>
            </a:r>
            <a:r>
              <a:rPr lang="en-CA" sz="1600" dirty="0" err="1">
                <a:latin typeface="Pigiarniq Light" panose="02000303020000020004" pitchFamily="2" charset="0"/>
              </a:rPr>
              <a:t>ᐃᓄᐃᑦ</a:t>
            </a:r>
            <a:r>
              <a:rPr lang="en-CA" sz="1600" dirty="0">
                <a:latin typeface="Pigiarniq Light" panose="02000303020000020004" pitchFamily="2" charset="0"/>
              </a:rPr>
              <a:t> </a:t>
            </a:r>
            <a:r>
              <a:rPr lang="en-CA" sz="1600" dirty="0" err="1">
                <a:latin typeface="Pigiarniq Light" panose="02000303020000020004" pitchFamily="2" charset="0"/>
              </a:rPr>
              <a:t>ᐅᖃᐅᓯᒃᓴᖏᑦ</a:t>
            </a:r>
            <a:r>
              <a:rPr lang="en-CA" sz="1600" dirty="0">
                <a:latin typeface="Pigiarniq Light" panose="02000303020000020004" pitchFamily="2" charset="0"/>
              </a:rPr>
              <a:t> </a:t>
            </a:r>
            <a:r>
              <a:rPr lang="en-CA" sz="1600" dirty="0" err="1">
                <a:latin typeface="Pigiarniq Light" panose="02000303020000020004" pitchFamily="2" charset="0"/>
              </a:rPr>
              <a:t>ᒪᑐᓇᔭᖅᐸᑦ</a:t>
            </a:r>
            <a:endParaRPr lang="en-CA" sz="1600" dirty="0">
              <a:latin typeface="Pigiarniq Light" panose="02000303020000020004" pitchFamily="2" charset="0"/>
            </a:endParaRPr>
          </a:p>
          <a:p>
            <a:r>
              <a:rPr lang="en-CA" sz="1600" dirty="0"/>
              <a:t>KIA-WL-TC#16 </a:t>
            </a:r>
            <a:r>
              <a:rPr lang="en-CA" sz="1600" dirty="0" err="1">
                <a:latin typeface="Pigiarniq Light" panose="02000303020000020004" pitchFamily="2" charset="0"/>
              </a:rPr>
              <a:t>ᖁᑦᑎᒃᑐᒃᑯᑦ</a:t>
            </a:r>
            <a:r>
              <a:rPr lang="en-CA" sz="1600" dirty="0">
                <a:latin typeface="Pigiarniq Light" panose="02000303020000020004" pitchFamily="2" charset="0"/>
              </a:rPr>
              <a:t> TSS-</a:t>
            </a:r>
            <a:r>
              <a:rPr lang="en-CA" sz="1600" dirty="0" err="1">
                <a:latin typeface="Pigiarniq Light" panose="02000303020000020004" pitchFamily="2" charset="0"/>
              </a:rPr>
              <a:t>ᖃᕐᓂᖓ</a:t>
            </a:r>
            <a:r>
              <a:rPr lang="en-CA" sz="1600" dirty="0">
                <a:latin typeface="Pigiarniq Light" panose="02000303020000020004" pitchFamily="2" charset="0"/>
              </a:rPr>
              <a:t> </a:t>
            </a:r>
            <a:r>
              <a:rPr lang="en-CA" sz="1600" dirty="0" err="1">
                <a:latin typeface="Pigiarniq Light" panose="02000303020000020004" pitchFamily="2" charset="0"/>
              </a:rPr>
              <a:t>ᓴᓇᔭᐅᕙᓪᓕᐊᑎᓪᓗᒍ</a:t>
            </a:r>
            <a:endParaRPr lang="en-CA" sz="1600" dirty="0">
              <a:latin typeface="Pigiarniq Light" panose="02000303020000020004" pitchFamily="2" charset="0"/>
            </a:endParaRPr>
          </a:p>
          <a:p>
            <a:r>
              <a:rPr lang="en-CA" sz="1600" dirty="0"/>
              <a:t>KIA-WL-TC#17 </a:t>
            </a:r>
            <a:r>
              <a:rPr lang="en-CA" sz="1600" dirty="0" err="1">
                <a:latin typeface="Pigiarniq Light" panose="02000303020000020004" pitchFamily="2" charset="0"/>
              </a:rPr>
              <a:t>ᐅᔭᖅᑲᑦ</a:t>
            </a:r>
            <a:r>
              <a:rPr lang="en-CA" sz="1600" dirty="0">
                <a:latin typeface="Pigiarniq Light" panose="02000303020000020004" pitchFamily="2" charset="0"/>
              </a:rPr>
              <a:t> </a:t>
            </a:r>
            <a:r>
              <a:rPr lang="en-CA" sz="1600" dirty="0" err="1">
                <a:latin typeface="Pigiarniq Light" panose="02000303020000020004" pitchFamily="2" charset="0"/>
              </a:rPr>
              <a:t>ᐃᑉᔪᐃᓪᓗ</a:t>
            </a:r>
            <a:r>
              <a:rPr lang="en-CA" sz="1600" dirty="0">
                <a:latin typeface="Pigiarniq Light" panose="02000303020000020004" pitchFamily="2" charset="0"/>
              </a:rPr>
              <a:t> </a:t>
            </a:r>
            <a:r>
              <a:rPr lang="en-CA" sz="1600" dirty="0" err="1">
                <a:latin typeface="Pigiarniq Light" panose="02000303020000020004" pitchFamily="2" charset="0"/>
              </a:rPr>
              <a:t>ᒪᑐᓂᐊᖅᑎᓪᓗᒍ</a:t>
            </a:r>
            <a:r>
              <a:rPr lang="en-CA" sz="1600" dirty="0">
                <a:latin typeface="Pigiarniq Light" panose="02000303020000020004" pitchFamily="2" charset="0"/>
              </a:rPr>
              <a:t> </a:t>
            </a:r>
            <a:r>
              <a:rPr lang="en-CA" sz="1600" dirty="0" err="1">
                <a:latin typeface="Pigiarniq Light" panose="02000303020000020004" pitchFamily="2" charset="0"/>
              </a:rPr>
              <a:t>ᐅᔭᕋᖕᓂᐊᕐᕕᒃ</a:t>
            </a:r>
            <a:endParaRPr lang="en-CA" sz="1600" dirty="0">
              <a:latin typeface="Pigiarniq Light" panose="02000303020000020004" pitchFamily="2" charset="0"/>
            </a:endParaRPr>
          </a:p>
          <a:p>
            <a:r>
              <a:rPr lang="en-CA" sz="1600" dirty="0"/>
              <a:t>KIA-WL-TC#19 </a:t>
            </a:r>
            <a:r>
              <a:rPr lang="en-CA" sz="1600" dirty="0" err="1">
                <a:latin typeface="Pigiarniq Light" panose="02000303020000020004" pitchFamily="2" charset="0"/>
              </a:rPr>
              <a:t>ᖃᐅᔨᓴᐃᓂᖅ</a:t>
            </a:r>
            <a:r>
              <a:rPr lang="en-CA" sz="1600" dirty="0">
                <a:latin typeface="Pigiarniq Light" panose="02000303020000020004" pitchFamily="2" charset="0"/>
              </a:rPr>
              <a:t> </a:t>
            </a:r>
            <a:r>
              <a:rPr lang="en-CA" sz="1600" dirty="0" err="1">
                <a:latin typeface="Pigiarniq Light" panose="02000303020000020004" pitchFamily="2" charset="0"/>
              </a:rPr>
              <a:t>ᐊᑐᖅᑕᐅᓯᒪᔪᒥᒃ</a:t>
            </a:r>
            <a:r>
              <a:rPr lang="en-CA" sz="1600" dirty="0">
                <a:latin typeface="Pigiarniq Light" panose="02000303020000020004" pitchFamily="2" charset="0"/>
              </a:rPr>
              <a:t> </a:t>
            </a:r>
            <a:r>
              <a:rPr lang="en-CA" sz="1600" dirty="0" err="1">
                <a:latin typeface="Pigiarniq Light" panose="02000303020000020004" pitchFamily="2" charset="0"/>
              </a:rPr>
              <a:t>ᐅᖅᓱᐊᓗᖕᒥ</a:t>
            </a:r>
            <a:r>
              <a:rPr lang="en-CA" sz="1600" dirty="0">
                <a:latin typeface="Pigiarniq Light" panose="02000303020000020004" pitchFamily="2" charset="0"/>
              </a:rPr>
              <a:t>/</a:t>
            </a:r>
            <a:r>
              <a:rPr lang="en-CA" sz="1600" dirty="0" err="1">
                <a:latin typeface="Pigiarniq Light" panose="02000303020000020004" pitchFamily="2" charset="0"/>
              </a:rPr>
              <a:t>ᐅᖅᓱᕐᒥᒡᓗ</a:t>
            </a:r>
            <a:r>
              <a:rPr lang="en-CA" sz="1600" dirty="0">
                <a:latin typeface="Pigiarniq Light" panose="02000303020000020004" pitchFamily="2" charset="0"/>
              </a:rPr>
              <a:t> </a:t>
            </a:r>
            <a:r>
              <a:rPr lang="en-CA" sz="1600" dirty="0" err="1">
                <a:latin typeface="Pigiarniq Light" panose="02000303020000020004" pitchFamily="2" charset="0"/>
              </a:rPr>
              <a:t>ᐊᑐᖅᓯᒪᔪᒥᒃ</a:t>
            </a:r>
            <a:endParaRPr lang="en-CA" sz="1600" dirty="0">
              <a:latin typeface="Pigiarniq Light" panose="02000303020000020004" pitchFamily="2" charset="0"/>
            </a:endParaRPr>
          </a:p>
          <a:p>
            <a:r>
              <a:rPr lang="en-CA" sz="1600" dirty="0"/>
              <a:t>KIA-WL-TC#20 </a:t>
            </a:r>
            <a:r>
              <a:rPr lang="en-CA" sz="1600" dirty="0" err="1">
                <a:latin typeface="Pigiarniq Light" panose="02000303020000020004" pitchFamily="2" charset="0"/>
              </a:rPr>
              <a:t>ᐃᓱᒪᒋᔭᐅᔪᑦ</a:t>
            </a:r>
            <a:r>
              <a:rPr lang="en-CA" sz="1600" dirty="0">
                <a:latin typeface="Pigiarniq Light" panose="02000303020000020004" pitchFamily="2" charset="0"/>
              </a:rPr>
              <a:t> </a:t>
            </a:r>
            <a:r>
              <a:rPr lang="en-CA" sz="1600" dirty="0" err="1">
                <a:latin typeface="Pigiarniq Light" panose="02000303020000020004" pitchFamily="2" charset="0"/>
              </a:rPr>
              <a:t>ᐃᖃᓗᐃᑦ</a:t>
            </a:r>
            <a:r>
              <a:rPr lang="en-CA" sz="1600" dirty="0">
                <a:latin typeface="Pigiarniq Light" panose="02000303020000020004" pitchFamily="2" charset="0"/>
              </a:rPr>
              <a:t> </a:t>
            </a:r>
            <a:r>
              <a:rPr lang="en-CA" sz="1600" dirty="0" err="1">
                <a:latin typeface="Pigiarniq Light" panose="02000303020000020004" pitchFamily="2" charset="0"/>
              </a:rPr>
              <a:t>ᐃᓂᒋᕙᒃᑕᖏᓐᓂᒃ</a:t>
            </a:r>
            <a:r>
              <a:rPr lang="en-CA" sz="1600" dirty="0">
                <a:latin typeface="Pigiarniq Light" panose="02000303020000020004" pitchFamily="2" charset="0"/>
              </a:rPr>
              <a:t> </a:t>
            </a:r>
            <a:r>
              <a:rPr lang="en-CA" sz="1600" dirty="0" err="1">
                <a:latin typeface="Pigiarniq Light" panose="02000303020000020004" pitchFamily="2" charset="0"/>
              </a:rPr>
              <a:t>ᐸᕐᓇᐅᑎᖃᖅᑎᓪᓗᒋᑦ</a:t>
            </a:r>
            <a:endParaRPr lang="en-CA" sz="1600" dirty="0">
              <a:latin typeface="Pigiarniq Light" panose="02000303020000020004" pitchFamily="2" charset="0"/>
            </a:endParaRPr>
          </a:p>
          <a:p>
            <a:r>
              <a:rPr lang="en-CA" sz="1600" dirty="0">
                <a:latin typeface="Pigiarniq Light" panose="02000303020000020004" pitchFamily="2" charset="0"/>
              </a:rPr>
              <a:t>KIA-WL-TC#21 </a:t>
            </a:r>
            <a:r>
              <a:rPr lang="en-CA" sz="1600" dirty="0" err="1">
                <a:latin typeface="Pigiarniq Light" panose="02000303020000020004" pitchFamily="2" charset="0"/>
              </a:rPr>
              <a:t>ᐊᑐᖅᑕᐅᙱᑦᑐᑦ</a:t>
            </a:r>
            <a:r>
              <a:rPr lang="en-CA" sz="1600" dirty="0">
                <a:latin typeface="Pigiarniq Light" panose="02000303020000020004" pitchFamily="2" charset="0"/>
              </a:rPr>
              <a:t> </a:t>
            </a:r>
            <a:r>
              <a:rPr lang="en-CA" sz="1600" dirty="0" err="1">
                <a:latin typeface="Pigiarniq Light" panose="02000303020000020004" pitchFamily="2" charset="0"/>
              </a:rPr>
              <a:t>ᐅᔭᖅᑲᑦ</a:t>
            </a:r>
            <a:r>
              <a:rPr lang="en-CA" sz="1600" dirty="0">
                <a:latin typeface="Pigiarniq Light" panose="02000303020000020004" pitchFamily="2" charset="0"/>
              </a:rPr>
              <a:t> </a:t>
            </a:r>
            <a:r>
              <a:rPr lang="en-CA" sz="1600" dirty="0" err="1">
                <a:latin typeface="Pigiarniq Light" panose="02000303020000020004" pitchFamily="2" charset="0"/>
              </a:rPr>
              <a:t>ᐃᓂᖃᕐᕕᖓᑕ</a:t>
            </a:r>
            <a:r>
              <a:rPr lang="en-CA" sz="1600" dirty="0">
                <a:latin typeface="Pigiarniq Light" panose="02000303020000020004" pitchFamily="2" charset="0"/>
              </a:rPr>
              <a:t> </a:t>
            </a:r>
            <a:r>
              <a:rPr lang="en-CA" sz="1600" dirty="0" err="1">
                <a:latin typeface="Pigiarniq Light" panose="02000303020000020004" pitchFamily="2" charset="0"/>
              </a:rPr>
              <a:t>ᐋᖅᑭᐅᒪᓂᕆᓂᐊᖅᑕᖓ</a:t>
            </a:r>
            <a:endParaRPr lang="en-CA" sz="1600" dirty="0"/>
          </a:p>
        </p:txBody>
      </p:sp>
    </p:spTree>
    <p:extLst>
      <p:ext uri="{BB962C8B-B14F-4D97-AF65-F5344CB8AC3E}">
        <p14:creationId xmlns:p14="http://schemas.microsoft.com/office/powerpoint/2010/main" val="2204129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28650" y="365125"/>
            <a:ext cx="7886700" cy="1623713"/>
          </a:xfrm>
        </p:spPr>
        <p:txBody>
          <a:bodyPr>
            <a:normAutofit/>
          </a:bodyPr>
          <a:lstStyle/>
          <a:p>
            <a:r>
              <a:rPr lang="en-CA" sz="2400" dirty="0">
                <a:latin typeface="+mn-lt"/>
              </a:rPr>
              <a:t>Issues Resolved Following KIA’s Final Submission</a:t>
            </a:r>
            <a:br>
              <a:rPr lang="en-CA" sz="2400" dirty="0">
                <a:latin typeface="+mn-lt"/>
              </a:rPr>
            </a:br>
            <a:r>
              <a:rPr lang="en-CA" sz="2400" dirty="0">
                <a:latin typeface="+mn-lt"/>
              </a:rPr>
              <a:t>Water Balance </a:t>
            </a:r>
            <a:r>
              <a:rPr lang="en-CA" sz="2400" dirty="0" smtClean="0">
                <a:latin typeface="+mn-lt"/>
              </a:rPr>
              <a:t>Concerns</a:t>
            </a:r>
            <a:br>
              <a:rPr lang="en-CA" sz="2400" dirty="0" smtClean="0">
                <a:latin typeface="+mn-lt"/>
              </a:rPr>
            </a:br>
            <a:r>
              <a:rPr lang="en-CA" sz="1800" dirty="0" err="1">
                <a:latin typeface="Pigiarniq Light" panose="02000303020000020004" pitchFamily="2" charset="0"/>
              </a:rPr>
              <a:t>ᐃᖢᐊᖏᓕᐅᕈᑕᐅᔪᑦ</a:t>
            </a:r>
            <a:r>
              <a:rPr lang="en-CA" sz="1800" dirty="0">
                <a:latin typeface="Pigiarniq Light" panose="02000303020000020004" pitchFamily="2" charset="0"/>
              </a:rPr>
              <a:t> </a:t>
            </a:r>
            <a:r>
              <a:rPr lang="en-CA" sz="1800" dirty="0" err="1">
                <a:latin typeface="Pigiarniq Light" panose="02000303020000020004" pitchFamily="2" charset="0"/>
              </a:rPr>
              <a:t>ᐋᖅᑭᒃᑕᐅᔪᑦ</a:t>
            </a:r>
            <a:r>
              <a:rPr lang="en-CA" sz="1800" dirty="0">
                <a:latin typeface="Pigiarniq Light" panose="02000303020000020004" pitchFamily="2" charset="0"/>
              </a:rPr>
              <a:t> </a:t>
            </a:r>
            <a:r>
              <a:rPr lang="en-CA" sz="1800" dirty="0" err="1">
                <a:latin typeface="Pigiarniq Light" panose="02000303020000020004" pitchFamily="2" charset="0"/>
              </a:rPr>
              <a:t>ᑭᕙᓪᓕᕐᒥ</a:t>
            </a:r>
            <a:r>
              <a:rPr lang="en-CA" sz="1800" dirty="0">
                <a:latin typeface="Pigiarniq Light" panose="02000303020000020004" pitchFamily="2" charset="0"/>
              </a:rPr>
              <a:t> </a:t>
            </a:r>
            <a:r>
              <a:rPr lang="en-CA" sz="1800" dirty="0" err="1">
                <a:latin typeface="Pigiarniq Light" panose="02000303020000020004" pitchFamily="2" charset="0"/>
              </a:rPr>
              <a:t>ᐃᓄᐃᑦ</a:t>
            </a:r>
            <a:r>
              <a:rPr lang="en-CA" sz="1800" dirty="0">
                <a:latin typeface="Pigiarniq Light" panose="02000303020000020004" pitchFamily="2" charset="0"/>
              </a:rPr>
              <a:t> </a:t>
            </a:r>
            <a:r>
              <a:rPr lang="en-CA" sz="1800" dirty="0" err="1">
                <a:latin typeface="Pigiarniq Light" panose="02000303020000020004" pitchFamily="2" charset="0"/>
              </a:rPr>
              <a:t>ᑲᑐᔾᔨᖃᑎᒌᒃᑯᑦ</a:t>
            </a:r>
            <a:r>
              <a:rPr lang="en-CA" sz="1800" dirty="0">
                <a:latin typeface="Pigiarniq Light" panose="02000303020000020004" pitchFamily="2" charset="0"/>
              </a:rPr>
              <a:t> </a:t>
            </a:r>
            <a:r>
              <a:rPr lang="en-CA" sz="1800" dirty="0" err="1" smtClean="0">
                <a:latin typeface="Pigiarniq Light" panose="02000303020000020004" pitchFamily="2" charset="0"/>
              </a:rPr>
              <a:t>ᑐᓂᓯᖅᑳᖅᑎᓪᓗᒋᑦ</a:t>
            </a:r>
            <a:r>
              <a:rPr lang="en-CA" sz="1800" dirty="0" smtClean="0">
                <a:latin typeface="Pigiarniq Light" panose="02000303020000020004" pitchFamily="2" charset="0"/>
              </a:rPr>
              <a:t> </a:t>
            </a:r>
            <a:r>
              <a:rPr lang="en-CA" sz="1800" dirty="0" err="1">
                <a:latin typeface="Pigiarniq Light" panose="02000303020000020004" pitchFamily="2" charset="0"/>
              </a:rPr>
              <a:t>ᑭᖑᓪᓕᖅᐹᒃᑯᑦ</a:t>
            </a:r>
            <a:r>
              <a:rPr lang="en-CA" sz="1800" dirty="0">
                <a:latin typeface="Pigiarniq Light" panose="02000303020000020004" pitchFamily="2" charset="0"/>
              </a:rPr>
              <a:t> </a:t>
            </a:r>
            <a:r>
              <a:rPr lang="en-CA" sz="1800" dirty="0" err="1">
                <a:latin typeface="Pigiarniq Light" panose="02000303020000020004" pitchFamily="2" charset="0"/>
              </a:rPr>
              <a:t>ᐃᓱᒪᒋᔭᖏᓐᓂᒃ</a:t>
            </a:r>
            <a:r>
              <a:rPr lang="en-CA" sz="1800" dirty="0">
                <a:latin typeface="+mn-lt"/>
              </a:rPr>
              <a:t/>
            </a:r>
            <a:br>
              <a:rPr lang="en-CA" sz="1800" dirty="0">
                <a:latin typeface="+mn-lt"/>
              </a:rPr>
            </a:br>
            <a:r>
              <a:rPr lang="en-CA" sz="1800" dirty="0" err="1" smtClean="0">
                <a:latin typeface="Pigiarniq Light" panose="02000303020000020004" pitchFamily="2" charset="0"/>
              </a:rPr>
              <a:t>ᐃᒪᐅᑉ</a:t>
            </a:r>
            <a:r>
              <a:rPr lang="en-CA" sz="1800" dirty="0" smtClean="0">
                <a:latin typeface="Pigiarniq Light" panose="02000303020000020004" pitchFamily="2" charset="0"/>
              </a:rPr>
              <a:t> </a:t>
            </a:r>
            <a:r>
              <a:rPr lang="en-CA" sz="1800" dirty="0" err="1" smtClean="0">
                <a:latin typeface="Pigiarniq Light" panose="02000303020000020004" pitchFamily="2" charset="0"/>
              </a:rPr>
              <a:t>ᖃᓄᐃᓐᓂᖓᓄᑦ</a:t>
            </a:r>
            <a:r>
              <a:rPr lang="en-CA" sz="1800" dirty="0" smtClean="0">
                <a:latin typeface="Pigiarniq Light" panose="02000303020000020004" pitchFamily="2" charset="0"/>
              </a:rPr>
              <a:t> </a:t>
            </a:r>
            <a:r>
              <a:rPr lang="en-CA" sz="1800" dirty="0" err="1" smtClean="0">
                <a:latin typeface="Pigiarniq Light" panose="02000303020000020004" pitchFamily="2" charset="0"/>
              </a:rPr>
              <a:t>ᐃᓱᒫᓘᑕᐅᔪᑦ</a:t>
            </a:r>
            <a:endParaRPr lang="en-CA" sz="18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a:xfrm>
            <a:off x="628650" y="2132856"/>
            <a:ext cx="3886200" cy="4044106"/>
          </a:xfrm>
        </p:spPr>
        <p:txBody>
          <a:bodyPr>
            <a:normAutofit/>
          </a:bodyPr>
          <a:lstStyle/>
          <a:p>
            <a:r>
              <a:rPr lang="en-CA" sz="1600" dirty="0"/>
              <a:t>KIA-WL-TC#4</a:t>
            </a:r>
            <a:br>
              <a:rPr lang="en-CA" sz="1600" dirty="0"/>
            </a:br>
            <a:r>
              <a:rPr lang="en-CA" sz="1600" dirty="0"/>
              <a:t>Uncertainty in Waste Rock Seepage Estimates </a:t>
            </a:r>
          </a:p>
          <a:p>
            <a:r>
              <a:rPr lang="en-CA" sz="1600" dirty="0">
                <a:latin typeface="Pigiarniq Light" panose="02000303020000020004" pitchFamily="2" charset="0"/>
              </a:rPr>
              <a:t>KIA-WL-TC#7</a:t>
            </a:r>
            <a:br>
              <a:rPr lang="en-CA" sz="1600" dirty="0">
                <a:latin typeface="Pigiarniq Light" panose="02000303020000020004" pitchFamily="2" charset="0"/>
              </a:rPr>
            </a:br>
            <a:r>
              <a:rPr lang="en-CA" sz="1600" dirty="0">
                <a:latin typeface="Pigiarniq Light" panose="02000303020000020004" pitchFamily="2" charset="0"/>
              </a:rPr>
              <a:t>Climate Change and Project Timeline</a:t>
            </a:r>
          </a:p>
          <a:p>
            <a:endParaRPr lang="en-CA" sz="1600" dirty="0"/>
          </a:p>
          <a:p>
            <a:r>
              <a:rPr lang="en-CA" sz="1600" dirty="0"/>
              <a:t>Agnico Eagle provided additional evidence to support the water balance model</a:t>
            </a:r>
          </a:p>
          <a:p>
            <a:r>
              <a:rPr lang="en-CA" sz="1600" dirty="0"/>
              <a:t>Agnico Eagle has also demonstrated that Quarry 1 and Groundwater Storage Pond (GSP) 1 can provide the required capacity to manage excess contact water in the first year of the expansion project</a:t>
            </a:r>
          </a:p>
          <a:p>
            <a:endParaRPr lang="en-CA" sz="1600" dirty="0"/>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a:xfrm>
            <a:off x="4629150" y="2132856"/>
            <a:ext cx="3886200" cy="4044106"/>
          </a:xfrm>
        </p:spPr>
        <p:txBody>
          <a:bodyPr>
            <a:normAutofit/>
          </a:bodyPr>
          <a:lstStyle/>
          <a:p>
            <a:r>
              <a:rPr lang="en-CA" sz="1600" dirty="0"/>
              <a:t>KIA-WL-TC#4 </a:t>
            </a:r>
            <a:br>
              <a:rPr lang="en-CA" sz="1600" dirty="0"/>
            </a:br>
            <a:r>
              <a:rPr lang="en-CA" sz="1600" dirty="0" err="1">
                <a:latin typeface="Pigiarniq Light" panose="02000303020000020004" pitchFamily="2" charset="0"/>
              </a:rPr>
              <a:t>ᓇᓗᓇᕈᑕᐅᔪᑦ</a:t>
            </a:r>
            <a:r>
              <a:rPr lang="en-CA" sz="1600" dirty="0">
                <a:latin typeface="Pigiarniq Light" panose="02000303020000020004" pitchFamily="2" charset="0"/>
              </a:rPr>
              <a:t> </a:t>
            </a:r>
            <a:r>
              <a:rPr lang="en-CA" sz="1600" dirty="0" err="1">
                <a:latin typeface="Pigiarniq Light" panose="02000303020000020004" pitchFamily="2" charset="0"/>
              </a:rPr>
              <a:t>ᐅᔭᖅᑲᑎᒍᑦ</a:t>
            </a:r>
            <a:r>
              <a:rPr lang="en-CA" sz="1600" dirty="0">
                <a:latin typeface="Pigiarniq Light" panose="02000303020000020004" pitchFamily="2" charset="0"/>
              </a:rPr>
              <a:t> </a:t>
            </a:r>
            <a:r>
              <a:rPr lang="en-CA" sz="1600" dirty="0" err="1">
                <a:latin typeface="Pigiarniq Light" panose="02000303020000020004" pitchFamily="2" charset="0"/>
              </a:rPr>
              <a:t>ᐊᑐᖅᑕᐅᙱᑦᑐᒃᑯᑦ</a:t>
            </a:r>
            <a:r>
              <a:rPr lang="en-CA" sz="1600" dirty="0">
                <a:latin typeface="Pigiarniq Light" panose="02000303020000020004" pitchFamily="2" charset="0"/>
              </a:rPr>
              <a:t> </a:t>
            </a:r>
            <a:r>
              <a:rPr lang="en-CA" sz="1600" dirty="0" err="1">
                <a:latin typeface="Pigiarniq Light" panose="02000303020000020004" pitchFamily="2" charset="0"/>
              </a:rPr>
              <a:t>ᐃᕐᖓᕈᑕᐅᔪᒃᑯᑦ</a:t>
            </a:r>
            <a:endParaRPr lang="en-CA" sz="1600" dirty="0">
              <a:latin typeface="Pigiarniq Light" panose="02000303020000020004" pitchFamily="2" charset="0"/>
            </a:endParaRPr>
          </a:p>
          <a:p>
            <a:r>
              <a:rPr lang="en-CA" sz="1600" dirty="0">
                <a:latin typeface="Pigiarniq Light" panose="02000303020000020004" pitchFamily="2" charset="0"/>
              </a:rPr>
              <a:t>KIA-WL-TC#7</a:t>
            </a:r>
            <a:br>
              <a:rPr lang="en-CA" sz="1600" dirty="0">
                <a:latin typeface="Pigiarniq Light" panose="02000303020000020004" pitchFamily="2" charset="0"/>
              </a:rPr>
            </a:br>
            <a:r>
              <a:rPr lang="en-CA" sz="1600" dirty="0" err="1">
                <a:latin typeface="Pigiarniq Light" panose="02000303020000020004" pitchFamily="2" charset="0"/>
              </a:rPr>
              <a:t>ᓯᓚᐅᑉ</a:t>
            </a:r>
            <a:r>
              <a:rPr lang="en-CA" sz="1600" dirty="0">
                <a:latin typeface="Pigiarniq Light" panose="02000303020000020004" pitchFamily="2" charset="0"/>
              </a:rPr>
              <a:t> </a:t>
            </a:r>
            <a:r>
              <a:rPr lang="en-CA" sz="1600" dirty="0" err="1">
                <a:latin typeface="Pigiarniq Light" panose="02000303020000020004" pitchFamily="2" charset="0"/>
              </a:rPr>
              <a:t>ᐊᓯᔾᔨᖅᐸᓪᓕᐊᓂᖓ</a:t>
            </a:r>
            <a:r>
              <a:rPr lang="en-CA" sz="1600" dirty="0">
                <a:latin typeface="Pigiarniq Light" panose="02000303020000020004" pitchFamily="2" charset="0"/>
              </a:rPr>
              <a:t> </a:t>
            </a:r>
            <a:r>
              <a:rPr lang="en-CA" sz="1600" dirty="0" err="1">
                <a:latin typeface="Pigiarniq Light" panose="02000303020000020004" pitchFamily="2" charset="0"/>
              </a:rPr>
              <a:t>ᐊᒻᒪᓗ</a:t>
            </a:r>
            <a:r>
              <a:rPr lang="en-CA" sz="1600" dirty="0">
                <a:latin typeface="Pigiarniq Light" panose="02000303020000020004" pitchFamily="2" charset="0"/>
              </a:rPr>
              <a:t> </a:t>
            </a:r>
            <a:r>
              <a:rPr lang="en-CA" sz="1600" dirty="0" err="1">
                <a:latin typeface="Pigiarniq Light" panose="02000303020000020004" pitchFamily="2" charset="0"/>
              </a:rPr>
              <a:t>ᐱᓕᕆᐊᖑᔪᒃᑯᑦ</a:t>
            </a:r>
            <a:r>
              <a:rPr lang="en-CA" sz="1600" dirty="0">
                <a:latin typeface="Pigiarniq Light" panose="02000303020000020004" pitchFamily="2" charset="0"/>
              </a:rPr>
              <a:t> </a:t>
            </a:r>
            <a:r>
              <a:rPr lang="en-CA" sz="1600" dirty="0" err="1" smtClean="0">
                <a:latin typeface="Pigiarniq Light" panose="02000303020000020004" pitchFamily="2" charset="0"/>
              </a:rPr>
              <a:t>ᑭᒡᓕᖃᕐᕖᑦ</a:t>
            </a:r>
            <a:endParaRPr lang="en-CA" sz="1600" dirty="0">
              <a:latin typeface="Pigiarniq Light" panose="02000303020000020004" pitchFamily="2" charset="0"/>
            </a:endParaRPr>
          </a:p>
          <a:p>
            <a:pPr marL="0" indent="0">
              <a:buNone/>
            </a:pPr>
            <a:endParaRPr lang="iu-Latn-CA" sz="1600" dirty="0">
              <a:latin typeface="Pigiarniq Light" panose="02000303020000020004" pitchFamily="2" charset="0"/>
            </a:endParaRPr>
          </a:p>
          <a:p>
            <a:r>
              <a:rPr lang="iu-Latn-CA" sz="1400" dirty="0" smtClean="0">
                <a:latin typeface="Pigiarniq Light" panose="02000303020000020004" pitchFamily="2" charset="0"/>
              </a:rPr>
              <a:t>ᐊᒡᓂᒍ ᐃᒍᒃᑯᑦ ᐅᔭᕋᖕᓂᐊᖅᑐᓕᕆᔨᒃᑯᑦ ᐊᑐᐃᓐᓇᕈᖅᑎᑦᑎᓚᐅᖅᑐᑦ ᐊᓯᖏᓐᓂᒃ ᓇᓗᓇᐃᔭᐅᑎᓂᒃ ᐃᑲᔫᑕᐅᖁᑉᓗᒋᑦ ᐃᒪᐅᑉ ᒥᒃᓵᓄᑦ ᐋᖅᑭᐅᒪᓂᖓᓂᒃ</a:t>
            </a:r>
          </a:p>
          <a:p>
            <a:r>
              <a:rPr lang="iu-Latn-CA" sz="1400" dirty="0" smtClean="0">
                <a:latin typeface="Pigiarniq Light" panose="02000303020000020004" pitchFamily="2" charset="0"/>
              </a:rPr>
              <a:t>ᐊᒡᓂᒍ ᐃᒍ ᐅᔭᕋᖕᓂᐊᖅᑐᓕᕆᔨᒃᑯᑦ ᓇᓗᓇᐃᖅᓯᓯᒪᖕᒥᔪᑦ ᑐᐊᐸᖃᕐᕕᒃ 1 ᐊᒻᒪᓗ ᓄᓇᒥ ᐃᒪᕆᔭᐅᔪᒃᑯᑦ ᐃᒪᖃᕐᕕᒃ ᑕᓯᖅ 1 ᐃᓂᖃᑦᑎᐊᖅᑐᖅ ᑲᒪᒋᔭᐅᔪᓐᓇᖁᑉᓗᒋᑦ ᐃᒪᐃᑦ ᓯᕗᓪᓕᖅᐹᒥ ᐅᑭᐅᒥ ᐃᓚᒋᐊᖅᑕᐅᑎᓪᓗᒍ</a:t>
            </a:r>
            <a:endParaRPr lang="en-CA" sz="1400" dirty="0"/>
          </a:p>
        </p:txBody>
      </p:sp>
    </p:spTree>
    <p:extLst>
      <p:ext uri="{BB962C8B-B14F-4D97-AF65-F5344CB8AC3E}">
        <p14:creationId xmlns:p14="http://schemas.microsoft.com/office/powerpoint/2010/main" val="4126853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28650" y="365126"/>
            <a:ext cx="7886700" cy="1623714"/>
          </a:xfrm>
        </p:spPr>
        <p:txBody>
          <a:bodyPr>
            <a:normAutofit fontScale="90000"/>
          </a:bodyPr>
          <a:lstStyle/>
          <a:p>
            <a:r>
              <a:rPr lang="en-CA" sz="2400" dirty="0">
                <a:latin typeface="+mn-lt"/>
              </a:rPr>
              <a:t>Issues Resolved Following KIA’s Final Submission</a:t>
            </a:r>
            <a:br>
              <a:rPr lang="en-CA" sz="2400" dirty="0">
                <a:latin typeface="+mn-lt"/>
              </a:rPr>
            </a:br>
            <a:r>
              <a:rPr lang="en-CA" sz="2400" dirty="0">
                <a:latin typeface="+mn-lt"/>
              </a:rPr>
              <a:t>Water Quality </a:t>
            </a:r>
            <a:r>
              <a:rPr lang="en-CA" sz="2400" dirty="0" smtClean="0">
                <a:latin typeface="+mn-lt"/>
              </a:rPr>
              <a:t>Concerns</a:t>
            </a:r>
            <a:br>
              <a:rPr lang="en-CA" sz="2400" dirty="0" smtClean="0">
                <a:latin typeface="+mn-lt"/>
              </a:rPr>
            </a:br>
            <a:r>
              <a:rPr lang="en-CA" sz="2000" dirty="0" err="1">
                <a:latin typeface="Pigiarniq Light" panose="02000303020000020004" pitchFamily="2" charset="0"/>
              </a:rPr>
              <a:t>ᐃᖢᐊᖏᓕᐅᕈᑕᐅᔪᑦ</a:t>
            </a:r>
            <a:r>
              <a:rPr lang="en-CA" sz="2000" dirty="0">
                <a:latin typeface="Pigiarniq Light" panose="02000303020000020004" pitchFamily="2" charset="0"/>
              </a:rPr>
              <a:t> </a:t>
            </a:r>
            <a:r>
              <a:rPr lang="en-CA" sz="2000" dirty="0" err="1">
                <a:latin typeface="Pigiarniq Light" panose="02000303020000020004" pitchFamily="2" charset="0"/>
              </a:rPr>
              <a:t>ᐋᖅᑭᒃᑕᐅᔪᑦ</a:t>
            </a:r>
            <a:r>
              <a:rPr lang="en-CA" sz="2000" dirty="0">
                <a:latin typeface="Pigiarniq Light" panose="02000303020000020004" pitchFamily="2" charset="0"/>
              </a:rPr>
              <a:t> </a:t>
            </a:r>
            <a:r>
              <a:rPr lang="en-CA" sz="2000" dirty="0" err="1">
                <a:latin typeface="Pigiarniq Light" panose="02000303020000020004" pitchFamily="2" charset="0"/>
              </a:rPr>
              <a:t>ᑭᕙᓪᓕᕐᒥ</a:t>
            </a:r>
            <a:r>
              <a:rPr lang="en-CA" sz="2000" dirty="0">
                <a:latin typeface="Pigiarniq Light" panose="02000303020000020004" pitchFamily="2" charset="0"/>
              </a:rPr>
              <a:t> </a:t>
            </a:r>
            <a:r>
              <a:rPr lang="en-CA" sz="2000" dirty="0" err="1">
                <a:latin typeface="Pigiarniq Light" panose="02000303020000020004" pitchFamily="2" charset="0"/>
              </a:rPr>
              <a:t>ᐃᓄᐃᑦ</a:t>
            </a:r>
            <a:r>
              <a:rPr lang="en-CA" sz="2000" dirty="0">
                <a:latin typeface="Pigiarniq Light" panose="02000303020000020004" pitchFamily="2" charset="0"/>
              </a:rPr>
              <a:t> </a:t>
            </a:r>
            <a:r>
              <a:rPr lang="en-CA" sz="2000" dirty="0" err="1">
                <a:latin typeface="Pigiarniq Light" panose="02000303020000020004" pitchFamily="2" charset="0"/>
              </a:rPr>
              <a:t>ᑲᑐᔾᔨᖃᑎᒌᒃᑯᑦ</a:t>
            </a:r>
            <a:r>
              <a:rPr lang="en-CA" sz="2000" dirty="0">
                <a:latin typeface="Pigiarniq Light" panose="02000303020000020004" pitchFamily="2" charset="0"/>
              </a:rPr>
              <a:t> </a:t>
            </a:r>
            <a:r>
              <a:rPr lang="en-CA" sz="2000" dirty="0" err="1">
                <a:latin typeface="Pigiarniq Light" panose="02000303020000020004" pitchFamily="2" charset="0"/>
              </a:rPr>
              <a:t>ᑐᓂᓯᖅᑳᖅᑎᓪᓗᒋᑦ</a:t>
            </a:r>
            <a:r>
              <a:rPr lang="en-CA" sz="2000" dirty="0">
                <a:latin typeface="Pigiarniq Light" panose="02000303020000020004" pitchFamily="2" charset="0"/>
              </a:rPr>
              <a:t> </a:t>
            </a:r>
            <a:r>
              <a:rPr lang="en-CA" sz="2000" dirty="0" err="1">
                <a:latin typeface="Pigiarniq Light" panose="02000303020000020004" pitchFamily="2" charset="0"/>
              </a:rPr>
              <a:t>ᑭᖑᓪᓕᖅᐹᒃᑯᑦ</a:t>
            </a:r>
            <a:r>
              <a:rPr lang="en-CA" sz="2000" dirty="0">
                <a:latin typeface="Pigiarniq Light" panose="02000303020000020004" pitchFamily="2" charset="0"/>
              </a:rPr>
              <a:t> </a:t>
            </a:r>
            <a:r>
              <a:rPr lang="en-CA" sz="2000" dirty="0" err="1" smtClean="0">
                <a:latin typeface="Pigiarniq Light" panose="02000303020000020004" pitchFamily="2" charset="0"/>
              </a:rPr>
              <a:t>ᐃᓱᒪᒋᔭᖏᓐᓂᒃ</a:t>
            </a:r>
            <a:r>
              <a:rPr lang="en-CA" sz="2000" dirty="0" smtClean="0">
                <a:latin typeface="Pigiarniq Light" panose="02000303020000020004" pitchFamily="2" charset="0"/>
              </a:rPr>
              <a:t/>
            </a:r>
            <a:br>
              <a:rPr lang="en-CA" sz="2000" dirty="0" smtClean="0">
                <a:latin typeface="Pigiarniq Light" panose="02000303020000020004" pitchFamily="2" charset="0"/>
              </a:rPr>
            </a:br>
            <a:r>
              <a:rPr lang="en-CA" sz="2000" dirty="0" err="1" smtClean="0">
                <a:latin typeface="Pigiarniq Light" panose="02000303020000020004" pitchFamily="2" charset="0"/>
              </a:rPr>
              <a:t>ᐃᒪᐅᑉ</a:t>
            </a:r>
            <a:r>
              <a:rPr lang="en-CA" sz="2000" dirty="0" smtClean="0">
                <a:latin typeface="Pigiarniq Light" panose="02000303020000020004" pitchFamily="2" charset="0"/>
              </a:rPr>
              <a:t> </a:t>
            </a:r>
            <a:r>
              <a:rPr lang="en-CA" sz="2000" dirty="0" err="1" smtClean="0">
                <a:latin typeface="Pigiarniq Light" panose="02000303020000020004" pitchFamily="2" charset="0"/>
              </a:rPr>
              <a:t>ᖃᓄᐃᓐᓂᖓᓄᑦ</a:t>
            </a:r>
            <a:r>
              <a:rPr lang="en-CA" sz="2000" dirty="0" smtClean="0">
                <a:latin typeface="Pigiarniq Light" panose="02000303020000020004" pitchFamily="2" charset="0"/>
              </a:rPr>
              <a:t> </a:t>
            </a:r>
            <a:r>
              <a:rPr lang="en-CA" sz="2000" dirty="0" err="1" smtClean="0">
                <a:latin typeface="Pigiarniq Light" panose="02000303020000020004" pitchFamily="2" charset="0"/>
              </a:rPr>
              <a:t>ᐃᓱᒫᓘᑕᐅᔪᑦ</a:t>
            </a:r>
            <a:r>
              <a:rPr lang="en-CA" sz="2000" dirty="0">
                <a:latin typeface="+mn-lt"/>
              </a:rPr>
              <a:t/>
            </a:r>
            <a:br>
              <a:rPr lang="en-CA" sz="2000" dirty="0">
                <a:latin typeface="+mn-lt"/>
              </a:rPr>
            </a:br>
            <a:endParaRPr lang="en-CA" sz="2000" dirty="0">
              <a:latin typeface="+mn-lt"/>
            </a:endParaRP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a:xfrm>
            <a:off x="4629150" y="2132855"/>
            <a:ext cx="3886200" cy="4044107"/>
          </a:xfrm>
        </p:spPr>
        <p:txBody>
          <a:bodyPr>
            <a:normAutofit/>
          </a:bodyPr>
          <a:lstStyle/>
          <a:p>
            <a:r>
              <a:rPr lang="en-CA" sz="1600" dirty="0">
                <a:latin typeface="Pigiarniq Light" panose="02000303020000020004" pitchFamily="2" charset="0"/>
              </a:rPr>
              <a:t>KIA-WL-TC#2 </a:t>
            </a:r>
            <a:br>
              <a:rPr lang="en-CA" sz="1600" dirty="0">
                <a:latin typeface="Pigiarniq Light" panose="02000303020000020004" pitchFamily="2" charset="0"/>
              </a:rPr>
            </a:br>
            <a:r>
              <a:rPr lang="en-CA" sz="1600" dirty="0" err="1">
                <a:latin typeface="Pigiarniq Light" panose="02000303020000020004" pitchFamily="2" charset="0"/>
              </a:rPr>
              <a:t>ᐲᔭᐃᓂᖅ</a:t>
            </a:r>
            <a:r>
              <a:rPr lang="en-CA" sz="1600" dirty="0">
                <a:latin typeface="Pigiarniq Light" panose="02000303020000020004" pitchFamily="2" charset="0"/>
              </a:rPr>
              <a:t> </a:t>
            </a:r>
            <a:r>
              <a:rPr lang="en-CA" sz="1600" dirty="0" err="1">
                <a:latin typeface="Pigiarniq Light" panose="02000303020000020004" pitchFamily="2" charset="0"/>
              </a:rPr>
              <a:t>ᐃᓗᑦᑐᖅᑎᖅᑕᐅᓯᒪᔫᑉ</a:t>
            </a:r>
            <a:r>
              <a:rPr lang="en-CA" sz="1600" dirty="0">
                <a:latin typeface="Pigiarniq Light" panose="02000303020000020004" pitchFamily="2" charset="0"/>
              </a:rPr>
              <a:t> </a:t>
            </a:r>
            <a:r>
              <a:rPr lang="en-CA" sz="1600" dirty="0" err="1">
                <a:latin typeface="Pigiarniq Light" panose="02000303020000020004" pitchFamily="2" charset="0"/>
              </a:rPr>
              <a:t>ᓴᓂᕋᖓᓂᒃ</a:t>
            </a:r>
            <a:r>
              <a:rPr lang="en-CA" sz="1600" dirty="0">
                <a:latin typeface="Pigiarniq Light" panose="02000303020000020004" pitchFamily="2" charset="0"/>
              </a:rPr>
              <a:t> </a:t>
            </a:r>
            <a:r>
              <a:rPr lang="en-CA" sz="1600" dirty="0" err="1">
                <a:latin typeface="Pigiarniq Light" panose="02000303020000020004" pitchFamily="2" charset="0"/>
              </a:rPr>
              <a:t>ᐃᒪᐅᑉ</a:t>
            </a:r>
            <a:r>
              <a:rPr lang="en-CA" sz="1600" dirty="0">
                <a:latin typeface="Pigiarniq Light" panose="02000303020000020004" pitchFamily="2" charset="0"/>
              </a:rPr>
              <a:t> </a:t>
            </a:r>
            <a:r>
              <a:rPr lang="en-CA" sz="1600" dirty="0" err="1">
                <a:latin typeface="Pigiarniq Light" panose="02000303020000020004" pitchFamily="2" charset="0"/>
              </a:rPr>
              <a:t>ᖃᓄᐃᓐᓂᖓᓄᑦ</a:t>
            </a:r>
            <a:r>
              <a:rPr lang="en-CA" sz="1600" dirty="0">
                <a:latin typeface="Pigiarniq Light" panose="02000303020000020004" pitchFamily="2" charset="0"/>
              </a:rPr>
              <a:t> </a:t>
            </a:r>
            <a:r>
              <a:rPr lang="en-CA" sz="1600" dirty="0" err="1">
                <a:latin typeface="Pigiarniq Light" panose="02000303020000020004" pitchFamily="2" charset="0"/>
              </a:rPr>
              <a:t>ᓇᓚᐅᑦᑖᖅᑕᐅᓯᒪᔪᒃᑯᑦ</a:t>
            </a:r>
            <a:r>
              <a:rPr lang="en-CA" sz="1600" dirty="0">
                <a:latin typeface="Pigiarniq Light" panose="02000303020000020004" pitchFamily="2" charset="0"/>
              </a:rPr>
              <a:t> </a:t>
            </a:r>
          </a:p>
          <a:p>
            <a:r>
              <a:rPr lang="en-CA" sz="1600" dirty="0"/>
              <a:t>KIA-WL-TC#3 </a:t>
            </a:r>
            <a:br>
              <a:rPr lang="en-CA" sz="1600" dirty="0"/>
            </a:br>
            <a:r>
              <a:rPr lang="en-CA" sz="1600" dirty="0">
                <a:latin typeface="Pigiarniq Light" panose="02000303020000020004" pitchFamily="2" charset="0"/>
              </a:rPr>
              <a:t>Cryo-</a:t>
            </a:r>
            <a:r>
              <a:rPr lang="en-CA" sz="1600" dirty="0" err="1">
                <a:latin typeface="Pigiarniq Light" panose="02000303020000020004" pitchFamily="2" charset="0"/>
              </a:rPr>
              <a:t>ᖃᕋᔭᕐᓂᖓ</a:t>
            </a:r>
            <a:r>
              <a:rPr lang="en-CA" sz="1600" dirty="0">
                <a:latin typeface="Pigiarniq Light" panose="02000303020000020004" pitchFamily="2" charset="0"/>
              </a:rPr>
              <a:t> </a:t>
            </a:r>
            <a:r>
              <a:rPr lang="en-CA" sz="1600" dirty="0" err="1">
                <a:latin typeface="Pigiarniq Light" panose="02000303020000020004" pitchFamily="2" charset="0"/>
              </a:rPr>
              <a:t>ᐃᒪᖅ</a:t>
            </a:r>
            <a:r>
              <a:rPr lang="en-CA" sz="1600" dirty="0">
                <a:latin typeface="Pigiarniq Light" panose="02000303020000020004" pitchFamily="2" charset="0"/>
              </a:rPr>
              <a:t> </a:t>
            </a:r>
            <a:r>
              <a:rPr lang="en-CA" sz="1600" dirty="0" err="1">
                <a:latin typeface="Pigiarniq Light" panose="02000303020000020004" pitchFamily="2" charset="0"/>
              </a:rPr>
              <a:t>ᐃᓱᒪᒋᔭᐅᓯᒪᔪᖅ</a:t>
            </a:r>
            <a:endParaRPr lang="en-CA" sz="1600" dirty="0">
              <a:latin typeface="Pigiarniq Light" panose="02000303020000020004" pitchFamily="2" charset="0"/>
            </a:endParaRPr>
          </a:p>
          <a:p>
            <a:r>
              <a:rPr lang="en-CA" sz="1600" dirty="0">
                <a:latin typeface="Pigiarniq Light" panose="02000303020000020004" pitchFamily="2" charset="0"/>
              </a:rPr>
              <a:t>KIA-WL-TC#6</a:t>
            </a:r>
            <a:br>
              <a:rPr lang="en-CA" sz="1600" dirty="0">
                <a:latin typeface="Pigiarniq Light" panose="02000303020000020004" pitchFamily="2" charset="0"/>
              </a:rPr>
            </a:br>
            <a:r>
              <a:rPr lang="en-CA" sz="1600" dirty="0" err="1">
                <a:latin typeface="Pigiarniq Light" panose="02000303020000020004" pitchFamily="2" charset="0"/>
              </a:rPr>
              <a:t>ᓯᓚᒧᑦ</a:t>
            </a:r>
            <a:r>
              <a:rPr lang="en-CA" sz="1600" dirty="0">
                <a:latin typeface="Pigiarniq Light" panose="02000303020000020004" pitchFamily="2" charset="0"/>
              </a:rPr>
              <a:t> </a:t>
            </a:r>
            <a:r>
              <a:rPr lang="en-CA" sz="1600" dirty="0" err="1">
                <a:latin typeface="Pigiarniq Light" panose="02000303020000020004" pitchFamily="2" charset="0"/>
              </a:rPr>
              <a:t>ᐅᖃᐅᓯᒃᓴᑦ</a:t>
            </a:r>
            <a:r>
              <a:rPr lang="en-CA" sz="1600" dirty="0">
                <a:latin typeface="Pigiarniq Light" panose="02000303020000020004" pitchFamily="2" charset="0"/>
              </a:rPr>
              <a:t> </a:t>
            </a:r>
            <a:r>
              <a:rPr lang="en-CA" sz="1600" dirty="0" err="1">
                <a:latin typeface="Pigiarniq Light" panose="02000303020000020004" pitchFamily="2" charset="0"/>
              </a:rPr>
              <a:t>ᐃᒪᐅᑉ</a:t>
            </a:r>
            <a:r>
              <a:rPr lang="en-CA" sz="1600" dirty="0">
                <a:latin typeface="Pigiarniq Light" panose="02000303020000020004" pitchFamily="2" charset="0"/>
              </a:rPr>
              <a:t> </a:t>
            </a:r>
            <a:r>
              <a:rPr lang="en-CA" sz="1600" dirty="0" err="1">
                <a:latin typeface="Pigiarniq Light" panose="02000303020000020004" pitchFamily="2" charset="0"/>
              </a:rPr>
              <a:t>ᖃᓄᐃᓐᓂᖓᓄᑦ</a:t>
            </a:r>
            <a:endParaRPr lang="en-CA" sz="1600" dirty="0"/>
          </a:p>
          <a:p>
            <a:r>
              <a:rPr lang="en-CA" sz="1600" dirty="0">
                <a:latin typeface="Pigiarniq Light" panose="02000303020000020004" pitchFamily="2" charset="0"/>
              </a:rPr>
              <a:t>KIA-WL-TC#9</a:t>
            </a:r>
            <a:br>
              <a:rPr lang="en-CA" sz="1600" dirty="0">
                <a:latin typeface="Pigiarniq Light" panose="02000303020000020004" pitchFamily="2" charset="0"/>
              </a:rPr>
            </a:br>
            <a:r>
              <a:rPr lang="en-CA" sz="1600" dirty="0" err="1">
                <a:latin typeface="Pigiarniq Light" panose="02000303020000020004" pitchFamily="2" charset="0"/>
              </a:rPr>
              <a:t>ᓴᕕᕋᔭᑦ</a:t>
            </a:r>
            <a:r>
              <a:rPr lang="en-CA" sz="1600" dirty="0">
                <a:latin typeface="Pigiarniq Light" panose="02000303020000020004" pitchFamily="2" charset="0"/>
              </a:rPr>
              <a:t> </a:t>
            </a:r>
            <a:r>
              <a:rPr lang="en-CA" sz="1600" dirty="0" err="1">
                <a:latin typeface="Pigiarniq Light" panose="02000303020000020004" pitchFamily="2" charset="0"/>
              </a:rPr>
              <a:t>ᐊᒻᒪᓗ</a:t>
            </a:r>
            <a:r>
              <a:rPr lang="en-CA" sz="1600" dirty="0">
                <a:latin typeface="Pigiarniq Light" panose="02000303020000020004" pitchFamily="2" charset="0"/>
              </a:rPr>
              <a:t> ARD-</a:t>
            </a:r>
            <a:r>
              <a:rPr lang="en-CA" sz="1600" dirty="0" err="1">
                <a:latin typeface="Pigiarniq Light" panose="02000303020000020004" pitchFamily="2" charset="0"/>
              </a:rPr>
              <a:t>ᑯᑦ</a:t>
            </a:r>
            <a:r>
              <a:rPr lang="en-CA" sz="1600" dirty="0">
                <a:latin typeface="Pigiarniq Light" panose="02000303020000020004" pitchFamily="2" charset="0"/>
              </a:rPr>
              <a:t> </a:t>
            </a:r>
            <a:r>
              <a:rPr lang="en-CA" sz="1600" dirty="0" err="1">
                <a:latin typeface="Pigiarniq Light" panose="02000303020000020004" pitchFamily="2" charset="0"/>
              </a:rPr>
              <a:t>ᐋᖅᑭᒋᐊᕈᑏᑦ</a:t>
            </a:r>
            <a:r>
              <a:rPr lang="en-CA" sz="1600" dirty="0">
                <a:latin typeface="Pigiarniq Light" panose="02000303020000020004" pitchFamily="2" charset="0"/>
              </a:rPr>
              <a:t> </a:t>
            </a:r>
            <a:r>
              <a:rPr lang="en-CA" sz="1600" dirty="0" err="1">
                <a:latin typeface="Pigiarniq Light" panose="02000303020000020004" pitchFamily="2" charset="0"/>
              </a:rPr>
              <a:t>ᐱᖁᖓᓂᐅᑉ</a:t>
            </a:r>
            <a:r>
              <a:rPr lang="en-CA" sz="1600" dirty="0">
                <a:latin typeface="Pigiarniq Light" panose="02000303020000020004" pitchFamily="2" charset="0"/>
              </a:rPr>
              <a:t> </a:t>
            </a:r>
            <a:r>
              <a:rPr lang="en-CA" sz="1600" dirty="0" err="1">
                <a:latin typeface="Pigiarniq Light" panose="02000303020000020004" pitchFamily="2" charset="0"/>
              </a:rPr>
              <a:t>ᐃᓱᐊᓂ</a:t>
            </a:r>
            <a:r>
              <a:rPr lang="en-CA" sz="1600" dirty="0">
                <a:latin typeface="Pigiarniq Light" panose="02000303020000020004" pitchFamily="2" charset="0"/>
              </a:rPr>
              <a:t> </a:t>
            </a:r>
            <a:r>
              <a:rPr lang="en-CA" sz="1600" dirty="0" err="1">
                <a:latin typeface="Pigiarniq Light" panose="02000303020000020004" pitchFamily="2" charset="0"/>
              </a:rPr>
              <a:t>ᐃᓗᑦᑐᖅᑎᖅᓯᒪᔪᒃᑯᑦ</a:t>
            </a:r>
            <a:r>
              <a:rPr lang="en-CA" sz="1600" dirty="0">
                <a:latin typeface="Pigiarniq Light" panose="02000303020000020004" pitchFamily="2" charset="0"/>
              </a:rPr>
              <a:t> </a:t>
            </a:r>
            <a:r>
              <a:rPr lang="en-CA" sz="1600" dirty="0" err="1">
                <a:latin typeface="Pigiarniq Light" panose="02000303020000020004" pitchFamily="2" charset="0"/>
              </a:rPr>
              <a:t>ᓴᓂᕋᕆᔭᐅᔪᖅ</a:t>
            </a:r>
            <a:r>
              <a:rPr lang="en-CA" sz="1600" dirty="0">
                <a:latin typeface="Pigiarniq Light" panose="02000303020000020004" pitchFamily="2" charset="0"/>
              </a:rPr>
              <a:t> </a:t>
            </a:r>
          </a:p>
          <a:p>
            <a:r>
              <a:rPr lang="en-CA" sz="1600" dirty="0">
                <a:latin typeface="Pigiarniq Light" panose="02000303020000020004" pitchFamily="2" charset="0"/>
              </a:rPr>
              <a:t>KIA-WL-TC#18</a:t>
            </a:r>
            <a:br>
              <a:rPr lang="en-CA" sz="1600" dirty="0">
                <a:latin typeface="Pigiarniq Light" panose="02000303020000020004" pitchFamily="2" charset="0"/>
              </a:rPr>
            </a:br>
            <a:r>
              <a:rPr lang="iu-Cans-CA" sz="1600" dirty="0">
                <a:latin typeface="Pigiarniq Light" panose="02000303020000020004" pitchFamily="2" charset="0"/>
              </a:rPr>
              <a:t>ᐃᒪᐅᑉ ᖃᓄᐃᓐᓂᖓᒍᑦ ᓈᒻᒪᒍᓐᓃᕈᑕᐅᓇᔭᖅᑐᑦ</a:t>
            </a:r>
            <a:endParaRPr lang="en-CA" sz="1600" dirty="0">
              <a:latin typeface="Pigiarniq Light" panose="02000303020000020004" pitchFamily="2" charset="0"/>
            </a:endParaRPr>
          </a:p>
          <a:p>
            <a:endParaRPr lang="en-CA" sz="1600" dirty="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a:xfrm>
            <a:off x="628650" y="2132855"/>
            <a:ext cx="3886200" cy="4044107"/>
          </a:xfrm>
        </p:spPr>
        <p:txBody>
          <a:bodyPr>
            <a:noAutofit/>
          </a:bodyPr>
          <a:lstStyle/>
          <a:p>
            <a:r>
              <a:rPr lang="en-CA" sz="1600" dirty="0">
                <a:latin typeface="Pigiarniq Light" panose="02000303020000020004" pitchFamily="2" charset="0"/>
              </a:rPr>
              <a:t>KIA-WL-TC#2</a:t>
            </a:r>
            <a:br>
              <a:rPr lang="en-CA" sz="1600" dirty="0">
                <a:latin typeface="Pigiarniq Light" panose="02000303020000020004" pitchFamily="2" charset="0"/>
              </a:rPr>
            </a:br>
            <a:r>
              <a:rPr lang="en-CA" sz="1600" dirty="0">
                <a:latin typeface="Pigiarniq Light" panose="02000303020000020004" pitchFamily="2" charset="0"/>
              </a:rPr>
              <a:t>Removal of pit walls from water quality model predictions</a:t>
            </a:r>
          </a:p>
          <a:p>
            <a:r>
              <a:rPr lang="en-CA" sz="1600" dirty="0">
                <a:latin typeface="Pigiarniq Light" panose="02000303020000020004" pitchFamily="2" charset="0"/>
              </a:rPr>
              <a:t>KIA-WL-TC#3</a:t>
            </a:r>
            <a:br>
              <a:rPr lang="en-CA" sz="1600" dirty="0">
                <a:latin typeface="Pigiarniq Light" panose="02000303020000020004" pitchFamily="2" charset="0"/>
              </a:rPr>
            </a:br>
            <a:r>
              <a:rPr lang="en-CA" sz="1600" dirty="0">
                <a:latin typeface="Pigiarniq Light" panose="02000303020000020004" pitchFamily="2" charset="0"/>
              </a:rPr>
              <a:t>Cryo-concentration in water quality model assumptions</a:t>
            </a:r>
          </a:p>
          <a:p>
            <a:r>
              <a:rPr lang="en-CA" sz="1600" dirty="0">
                <a:latin typeface="Pigiarniq Light" panose="02000303020000020004" pitchFamily="2" charset="0"/>
              </a:rPr>
              <a:t>KIA-WL-TC#6</a:t>
            </a:r>
            <a:br>
              <a:rPr lang="en-CA" sz="1600" dirty="0">
                <a:latin typeface="Pigiarniq Light" panose="02000303020000020004" pitchFamily="2" charset="0"/>
              </a:rPr>
            </a:br>
            <a:r>
              <a:rPr lang="en-CA" sz="1600" dirty="0">
                <a:latin typeface="Pigiarniq Light" panose="02000303020000020004" pitchFamily="2" charset="0"/>
              </a:rPr>
              <a:t>Climatic inputs for water quality model</a:t>
            </a:r>
          </a:p>
          <a:p>
            <a:r>
              <a:rPr lang="en-CA" sz="1600" dirty="0">
                <a:latin typeface="Pigiarniq Light" panose="02000303020000020004" pitchFamily="2" charset="0"/>
              </a:rPr>
              <a:t>KIA-WL-TC#9</a:t>
            </a:r>
            <a:br>
              <a:rPr lang="en-CA" sz="1600" dirty="0">
                <a:latin typeface="Pigiarniq Light" panose="02000303020000020004" pitchFamily="2" charset="0"/>
              </a:rPr>
            </a:br>
            <a:r>
              <a:rPr lang="en-CA" sz="1600" dirty="0">
                <a:latin typeface="Pigiarniq Light" panose="02000303020000020004" pitchFamily="2" charset="0"/>
              </a:rPr>
              <a:t>Arsenic and ARD mitigation on Whale Tail Pit Wall</a:t>
            </a:r>
          </a:p>
          <a:p>
            <a:r>
              <a:rPr lang="en-CA" sz="1600" dirty="0">
                <a:latin typeface="Pigiarniq Light" panose="02000303020000020004" pitchFamily="2" charset="0"/>
              </a:rPr>
              <a:t>KIA-WL-TC#18</a:t>
            </a:r>
            <a:br>
              <a:rPr lang="en-CA" sz="1600" dirty="0">
                <a:latin typeface="Pigiarniq Light" panose="02000303020000020004" pitchFamily="2" charset="0"/>
              </a:rPr>
            </a:br>
            <a:r>
              <a:rPr lang="en-CA" sz="1600" dirty="0">
                <a:latin typeface="Pigiarniq Light" panose="02000303020000020004" pitchFamily="2" charset="0"/>
              </a:rPr>
              <a:t>Water Quality Contingencies</a:t>
            </a:r>
          </a:p>
          <a:p>
            <a:endParaRPr lang="en-CA" sz="1600" dirty="0">
              <a:latin typeface="Pigiarniq Light" panose="02000303020000020004" pitchFamily="2" charset="0"/>
            </a:endParaRPr>
          </a:p>
        </p:txBody>
      </p:sp>
    </p:spTree>
    <p:extLst>
      <p:ext uri="{BB962C8B-B14F-4D97-AF65-F5344CB8AC3E}">
        <p14:creationId xmlns:p14="http://schemas.microsoft.com/office/powerpoint/2010/main" val="31074828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EFDEBFD3B22684E9B359AB0B33045AA" ma:contentTypeVersion="10" ma:contentTypeDescription="Create a new document." ma:contentTypeScope="" ma:versionID="6b205fef7d54d878b75904b301e8c663">
  <xsd:schema xmlns:xsd="http://www.w3.org/2001/XMLSchema" xmlns:xs="http://www.w3.org/2001/XMLSchema" xmlns:p="http://schemas.microsoft.com/office/2006/metadata/properties" xmlns:ns2="811ccfab-b234-4ab7-b66d-8e2a2137dd3c" targetNamespace="http://schemas.microsoft.com/office/2006/metadata/properties" ma:root="true" ma:fieldsID="8b1ad95064d414998df1df78fccc6a41" ns2:_="">
    <xsd:import namespace="811ccfab-b234-4ab7-b66d-8e2a2137dd3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1ccfab-b234-4ab7-b66d-8e2a2137dd3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5160094-4D71-4F00-BA53-3CDD8A789616}">
  <ds:schemaRefs>
    <ds:schemaRef ds:uri="http://purl.org/dc/dcmitype/"/>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http://schemas.microsoft.com/office/infopath/2007/PartnerControls"/>
    <ds:schemaRef ds:uri="811ccfab-b234-4ab7-b66d-8e2a2137dd3c"/>
    <ds:schemaRef ds:uri="http://www.w3.org/XML/1998/namespace"/>
  </ds:schemaRefs>
</ds:datastoreItem>
</file>

<file path=customXml/itemProps2.xml><?xml version="1.0" encoding="utf-8"?>
<ds:datastoreItem xmlns:ds="http://schemas.openxmlformats.org/officeDocument/2006/customXml" ds:itemID="{E2D3AED1-49CA-4991-BB7E-CC8F3A95DEC3}">
  <ds:schemaRefs>
    <ds:schemaRef ds:uri="http://schemas.microsoft.com/sharepoint/v3/contenttype/forms"/>
  </ds:schemaRefs>
</ds:datastoreItem>
</file>

<file path=customXml/itemProps3.xml><?xml version="1.0" encoding="utf-8"?>
<ds:datastoreItem xmlns:ds="http://schemas.openxmlformats.org/officeDocument/2006/customXml" ds:itemID="{C91E7882-5543-4386-B7C8-5D455BAFC39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1ccfab-b234-4ab7-b66d-8e2a2137dd3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13293</TotalTime>
  <Words>1244</Words>
  <Application>Microsoft Office PowerPoint</Application>
  <PresentationFormat>On-screen Show (4:3)</PresentationFormat>
  <Paragraphs>150</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Pigiarniq Light</vt:lpstr>
      <vt:lpstr>Office Theme</vt:lpstr>
      <vt:lpstr>Whale Tail Expansion Project Water Licence Amendment Application ᐱᖁᖓᓂᐅᑉ ᐃᓱᐊᓂ ᐃᓚᒋᐊᖅᓯᔪᒪᓂᕐᒧᑦ ᐱᓕᕆᐊᖑᔪᖅ ᐃᒪᕐᒧᑦ ᓚᐃᓴᓐᓯᒥᒃ ᐋᖅᑭᒋᐊᖅᓯᔪᒪᓂᕐᒧᑦ ᑐᒃᓯᕋᐅᑎ  </vt:lpstr>
      <vt:lpstr>KIA Role ᑭᕙᓪᓕᕐᒥ ᐃᓄᐃᑦ ᑲᑐᔾᔨᖃᑎᒌᒃᑯᑦ ᐱᓕᕆᐊᒃᓴᖏᑦ</vt:lpstr>
      <vt:lpstr>Water Licence Review ᐃᒪᓕᕆᓂᒃᑯᑦ ᓚᐃᓴᓐᓯᒥᒃ ᕿᒥᕐᕈᓂᖅ</vt:lpstr>
      <vt:lpstr>Submission to Nunavut Water Board ᑐᓂᕐᕈᑏᑦ ᓄᓇᕗᒥ ᐃᒪᕐᒧᑦ ᑲᑎᒪᔨᓄᑦ</vt:lpstr>
      <vt:lpstr>History and Current Status ᑕᐃᑉᓱᒪᓂ ᖃᓄᐃᓕᐅᕈᑕᐅᓯᒪᔪᑦ ᐊᒻᒪᓗ ᒫᓐᓇᐅᔪᖅ ᖃᓄᐃᓕᖓᓕᕐᓂᖏᑦ</vt:lpstr>
      <vt:lpstr>Issues Resolved Prior to KIA Final Submission ᐃᖢᐊᖏᓕᐅᕈᑕᐅᔪᑦ ᐋᖅᑭᒃᑕᐅᔪᑦ ᑭᕙᓪᓕᕐᒥ ᐃᓄᐃᑦ ᑲᑐᔾᔨᖃᑎᒌᒃᑯᑦ ᑐᓂᓯᖅᑳᕐᓇᑎᒃ ᑭᖑᓪᓕᖅᐹᒃᑯᑦ ᐃᓱᒪᒋᔭᖏᓐᓂᒃ </vt:lpstr>
      <vt:lpstr>Issues Resolved Prior to KIA Final Submission ᐃᖢᐊᖏᓕᐅᕈᑕᐅᔪᑦ ᐋᖅᑭᒃᑕᐅᔪᑦ ᑭᕙᓪᓕᕐᒥ ᐃᓄᐃᑦ ᑲᑐᔾᔨᖃᑎᒌᒃᑯᑦ ᑐᓂᓯᖅᑳᕐᓇᑎᒃ ᑭᖑᓪᓕᖅᐹᒃᑯᑦ ᐃᓱᒪᒋᔭᖏᓐᓂᒃ</vt:lpstr>
      <vt:lpstr>Issues Resolved Following KIA’s Final Submission Water Balance Concerns ᐃᖢᐊᖏᓕᐅᕈᑕᐅᔪᑦ ᐋᖅᑭᒃᑕᐅᔪᑦ ᑭᕙᓪᓕᕐᒥ ᐃᓄᐃᑦ ᑲᑐᔾᔨᖃᑎᒌᒃᑯᑦ ᑐᓂᓯᖅᑳᖅᑎᓪᓗᒋᑦ ᑭᖑᓪᓕᖅᐹᒃᑯᑦ ᐃᓱᒪᒋᔭᖏᓐᓂᒃ ᐃᒪᐅᑉ ᖃᓄᐃᓐᓂᖓᓄᑦ ᐃᓱᒫᓘᑕᐅᔪᑦ</vt:lpstr>
      <vt:lpstr>Issues Resolved Following KIA’s Final Submission Water Quality Concerns ᐃᖢᐊᖏᓕᐅᕈᑕᐅᔪᑦ ᐋᖅᑭᒃᑕᐅᔪᑦ ᑭᕙᓪᓕᕐᒥ ᐃᓄᐃᑦ ᑲᑐᔾᔨᖃᑎᒌᒃᑯᑦ ᑐᓂᓯᖅᑳᖅᑎᓪᓗᒋᑦ ᑭᖑᓪᓕᖅᐹᒃᑯᑦ ᐃᓱᒪᒋᔭᖏᓐᓂᒃ ᐃᒪᐅᑉ ᖃᓄᐃᓐᓂᖓᓄᑦ ᐃᓱᒫᓘᑕᐅᔪᑦ </vt:lpstr>
      <vt:lpstr>Recently Resolved Issues – Water Quality Concerns ᒫᓐᓇᓵᖑᓯᒪᔪᖅ ᐋᖅᑭᒃᑕᐅᓚᐅᖅᑐᑦ ᐃᖢᐊᖏᓕᐅᕈᑏᑦ - ᐃᒪᐅᑉ ᖃᓄᐃᓐᓂᖓᓄᑦ ᐃᓱᒫᓘᑕᐅᔪᑦ</vt:lpstr>
      <vt:lpstr>Recently Resolved Issues – Water Quality Concerns ᒫᓐᓇᓵᖑᓯᒪᔪᖅ ᐋᖅᑭᒃᑕᐅᓚᐅᖅᑐᑦ ᐃᖢᐊᖏᓕᐅᕈᑏᑦ - ᐃᒪᐅᑉ ᖃᓄᐃᓐᓂᖓᓄᑦ ᐃᓱᒫᓘᑕᐅᔪᑦ</vt:lpstr>
      <vt:lpstr>Recently Resolved Issues – Water Quality Concerns ᒫᓐᓇᓵᖑᓯᒪᔪᖅ ᐋᖅᑭᒃᑕᐅᓚᐅᖅᑐᑦ ᐃᖢᐊᖏᓕᐅᕈᑏᑦ - ᐃᒪᐅᑉ ᖃᓄᐃᓐᓂᖓᓄᑦ ᐃᓱᒫᓘᑕᐅᔪᑦ</vt:lpstr>
      <vt:lpstr>Adaptive Management Plan Comment ᓱᖏᐅᑎᓂᕐᒧᑦ ᐊᐅᓚᑦᑎᓂᒃᑯᑦ ᐸᕐᓇᐅᑎᒧᑦ ᐅᖃᐅᓯᒃᓴᖅ</vt:lpstr>
      <vt:lpstr>Security and Compensation ᓴᐳᓐᓂᐊᕈᑏᑦ ᐊᒻᒪᓗ ᓇᓪᓕᐅᒃᑯᒫᖅᑖᕈᑏᑦ </vt:lpstr>
      <vt:lpstr>Security ᓴᐳᓐᓂᐊᕈᑏᑦ</vt:lpstr>
      <vt:lpstr>Compensation ᓇᓪᓕᐅᒃᑯᒫᖅᑖᕈᑎ</vt:lpstr>
      <vt:lpstr>Questions ᐊᐱᖅᑯᑏᑦ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Kim Gilson</dc:creator>
  <cp:lastModifiedBy>Richard Dwyer.</cp:lastModifiedBy>
  <cp:revision>264</cp:revision>
  <cp:lastPrinted>2017-04-21T21:24:31Z</cp:lastPrinted>
  <dcterms:created xsi:type="dcterms:W3CDTF">2014-01-06T13:31:09Z</dcterms:created>
  <dcterms:modified xsi:type="dcterms:W3CDTF">2020-02-07T20:04:13Z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0x010100AEFDEBFD3B22684E9B359AB0B33045AA</vt:lpwstr>
  </property>
</Properties>
</file>