
<file path=[Content_Types].xml><?xml version="1.0" encoding="utf-8"?>
<Types xmlns="http://schemas.openxmlformats.org/package/2006/content-types">
  <Default Extension="jfif" ContentType="image/jpe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3"/>
  </p:notesMasterIdLst>
  <p:sldIdLst>
    <p:sldId id="256" r:id="rId2"/>
    <p:sldId id="262" r:id="rId3"/>
    <p:sldId id="261" r:id="rId4"/>
    <p:sldId id="260" r:id="rId5"/>
    <p:sldId id="263" r:id="rId6"/>
    <p:sldId id="264" r:id="rId7"/>
    <p:sldId id="268" r:id="rId8"/>
    <p:sldId id="274" r:id="rId9"/>
    <p:sldId id="265" r:id="rId10"/>
    <p:sldId id="267"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073" autoAdjust="0"/>
  </p:normalViewPr>
  <p:slideViewPr>
    <p:cSldViewPr snapToGrid="0">
      <p:cViewPr varScale="1">
        <p:scale>
          <a:sx n="71" d="100"/>
          <a:sy n="71" d="100"/>
        </p:scale>
        <p:origin x="27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56BD6-8A5F-471F-9A10-129F5E3869AE}" type="datetimeFigureOut">
              <a:rPr lang="en-US" smtClean="0"/>
              <a:t>2/13/2020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58F3F-2D0B-45A4-B0EA-1F789CEE35A8}" type="slidenum">
              <a:rPr lang="en-US" smtClean="0"/>
              <a:t>‹#›</a:t>
            </a:fld>
            <a:endParaRPr lang="en-US"/>
          </a:p>
        </p:txBody>
      </p:sp>
    </p:spTree>
    <p:extLst>
      <p:ext uri="{BB962C8B-B14F-4D97-AF65-F5344CB8AC3E}">
        <p14:creationId xmlns:p14="http://schemas.microsoft.com/office/powerpoint/2010/main" val="219039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latin typeface="Arial" panose="020B0604020202020204" pitchFamily="34" charset="0"/>
              <a:ea typeface="ヒラギノ角ゴ Pro W3"/>
              <a:cs typeface="ヒラギノ角ゴ Pro W3"/>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27075" indent="-279400">
              <a:defRPr>
                <a:solidFill>
                  <a:schemeClr val="tx1"/>
                </a:solidFill>
                <a:latin typeface="Calibri" panose="020F0502020204030204" pitchFamily="34" charset="0"/>
                <a:ea typeface="ヒラギノ角ゴ Pro W3"/>
                <a:cs typeface="ヒラギノ角ゴ Pro W3"/>
              </a:defRPr>
            </a:lvl2pPr>
            <a:lvl3pPr marL="1119188" indent="-223838">
              <a:defRPr>
                <a:solidFill>
                  <a:schemeClr val="tx1"/>
                </a:solidFill>
                <a:latin typeface="Calibri" panose="020F0502020204030204" pitchFamily="34" charset="0"/>
                <a:ea typeface="ヒラギノ角ゴ Pro W3"/>
                <a:cs typeface="ヒラギノ角ゴ Pro W3"/>
              </a:defRPr>
            </a:lvl3pPr>
            <a:lvl4pPr marL="1566863" indent="-223838">
              <a:defRPr>
                <a:solidFill>
                  <a:schemeClr val="tx1"/>
                </a:solidFill>
                <a:latin typeface="Calibri" panose="020F0502020204030204" pitchFamily="34" charset="0"/>
                <a:ea typeface="ヒラギノ角ゴ Pro W3"/>
                <a:cs typeface="ヒラギノ角ゴ Pro W3"/>
              </a:defRPr>
            </a:lvl4pPr>
            <a:lvl5pPr marL="2014538" indent="-223838">
              <a:defRPr>
                <a:solidFill>
                  <a:schemeClr val="tx1"/>
                </a:solidFill>
                <a:latin typeface="Calibri" panose="020F0502020204030204" pitchFamily="34" charset="0"/>
                <a:ea typeface="ヒラギノ角ゴ Pro W3"/>
                <a:cs typeface="ヒラギノ角ゴ Pro W3"/>
              </a:defRPr>
            </a:lvl5pPr>
            <a:lvl6pPr marL="2471738" indent="-223838"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28938" indent="-223838"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386138" indent="-223838"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43338" indent="-223838"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89565E39-DFF4-4170-B731-62F988C59F72}" type="slidenum">
              <a:rPr lang="en-US" altLang="en-US" smtClean="0"/>
              <a:pPr/>
              <a:t>3</a:t>
            </a:fld>
            <a:endParaRPr lang="en-US" altLang="en-US" smtClean="0"/>
          </a:p>
        </p:txBody>
      </p:sp>
    </p:spTree>
    <p:extLst>
      <p:ext uri="{BB962C8B-B14F-4D97-AF65-F5344CB8AC3E}">
        <p14:creationId xmlns:p14="http://schemas.microsoft.com/office/powerpoint/2010/main" val="283936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ea typeface="ヒラギノ角ゴ Pro W3"/>
              <a:cs typeface="ヒラギノ角ゴ Pro W3"/>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27075" indent="-279400">
              <a:defRPr>
                <a:solidFill>
                  <a:schemeClr val="tx1"/>
                </a:solidFill>
                <a:latin typeface="Calibri" panose="020F0502020204030204" pitchFamily="34" charset="0"/>
                <a:ea typeface="ヒラギノ角ゴ Pro W3"/>
                <a:cs typeface="ヒラギノ角ゴ Pro W3"/>
              </a:defRPr>
            </a:lvl2pPr>
            <a:lvl3pPr marL="1119188" indent="-223838">
              <a:defRPr>
                <a:solidFill>
                  <a:schemeClr val="tx1"/>
                </a:solidFill>
                <a:latin typeface="Calibri" panose="020F0502020204030204" pitchFamily="34" charset="0"/>
                <a:ea typeface="ヒラギノ角ゴ Pro W3"/>
                <a:cs typeface="ヒラギノ角ゴ Pro W3"/>
              </a:defRPr>
            </a:lvl3pPr>
            <a:lvl4pPr marL="1566863" indent="-223838">
              <a:defRPr>
                <a:solidFill>
                  <a:schemeClr val="tx1"/>
                </a:solidFill>
                <a:latin typeface="Calibri" panose="020F0502020204030204" pitchFamily="34" charset="0"/>
                <a:ea typeface="ヒラギノ角ゴ Pro W3"/>
                <a:cs typeface="ヒラギノ角ゴ Pro W3"/>
              </a:defRPr>
            </a:lvl4pPr>
            <a:lvl5pPr marL="2014538" indent="-223838">
              <a:defRPr>
                <a:solidFill>
                  <a:schemeClr val="tx1"/>
                </a:solidFill>
                <a:latin typeface="Calibri" panose="020F0502020204030204" pitchFamily="34" charset="0"/>
                <a:ea typeface="ヒラギノ角ゴ Pro W3"/>
                <a:cs typeface="ヒラギノ角ゴ Pro W3"/>
              </a:defRPr>
            </a:lvl5pPr>
            <a:lvl6pPr marL="2471738" indent="-223838"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28938" indent="-223838"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386138" indent="-223838"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43338" indent="-223838"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2E805484-5CFF-46AE-B1FB-941E566E733D}" type="slidenum">
              <a:rPr lang="en-US" altLang="en-US" smtClean="0"/>
              <a:pPr/>
              <a:t>4</a:t>
            </a:fld>
            <a:endParaRPr lang="en-US" altLang="en-US" smtClean="0"/>
          </a:p>
        </p:txBody>
      </p:sp>
    </p:spTree>
    <p:extLst>
      <p:ext uri="{BB962C8B-B14F-4D97-AF65-F5344CB8AC3E}">
        <p14:creationId xmlns:p14="http://schemas.microsoft.com/office/powerpoint/2010/main" val="180683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46ACAC-C1E8-4976-90C1-627A9BA54655}"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86F3B-43D4-4009-B60F-F0341E89496C}" type="slidenum">
              <a:rPr lang="en-US" smtClean="0"/>
              <a:t>‹#›</a:t>
            </a:fld>
            <a:endParaRPr lang="en-US"/>
          </a:p>
        </p:txBody>
      </p:sp>
    </p:spTree>
    <p:extLst>
      <p:ext uri="{BB962C8B-B14F-4D97-AF65-F5344CB8AC3E}">
        <p14:creationId xmlns:p14="http://schemas.microsoft.com/office/powerpoint/2010/main" val="312422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46ACAC-C1E8-4976-90C1-627A9BA54655}"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86F3B-43D4-4009-B60F-F0341E89496C}" type="slidenum">
              <a:rPr lang="en-US" smtClean="0"/>
              <a:t>‹#›</a:t>
            </a:fld>
            <a:endParaRPr lang="en-US"/>
          </a:p>
        </p:txBody>
      </p:sp>
    </p:spTree>
    <p:extLst>
      <p:ext uri="{BB962C8B-B14F-4D97-AF65-F5344CB8AC3E}">
        <p14:creationId xmlns:p14="http://schemas.microsoft.com/office/powerpoint/2010/main" val="293062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46ACAC-C1E8-4976-90C1-627A9BA54655}"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86F3B-43D4-4009-B60F-F0341E89496C}" type="slidenum">
              <a:rPr lang="en-US" smtClean="0"/>
              <a:t>‹#›</a:t>
            </a:fld>
            <a:endParaRPr lang="en-US"/>
          </a:p>
        </p:txBody>
      </p:sp>
    </p:spTree>
    <p:extLst>
      <p:ext uri="{BB962C8B-B14F-4D97-AF65-F5344CB8AC3E}">
        <p14:creationId xmlns:p14="http://schemas.microsoft.com/office/powerpoint/2010/main" val="171275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46ACAC-C1E8-4976-90C1-627A9BA54655}"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86F3B-43D4-4009-B60F-F0341E89496C}" type="slidenum">
              <a:rPr lang="en-US" smtClean="0"/>
              <a:t>‹#›</a:t>
            </a:fld>
            <a:endParaRPr lang="en-US"/>
          </a:p>
        </p:txBody>
      </p:sp>
    </p:spTree>
    <p:extLst>
      <p:ext uri="{BB962C8B-B14F-4D97-AF65-F5344CB8AC3E}">
        <p14:creationId xmlns:p14="http://schemas.microsoft.com/office/powerpoint/2010/main" val="156699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46ACAC-C1E8-4976-90C1-627A9BA54655}"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86F3B-43D4-4009-B60F-F0341E89496C}" type="slidenum">
              <a:rPr lang="en-US" smtClean="0"/>
              <a:t>‹#›</a:t>
            </a:fld>
            <a:endParaRPr lang="en-US"/>
          </a:p>
        </p:txBody>
      </p:sp>
    </p:spTree>
    <p:extLst>
      <p:ext uri="{BB962C8B-B14F-4D97-AF65-F5344CB8AC3E}">
        <p14:creationId xmlns:p14="http://schemas.microsoft.com/office/powerpoint/2010/main" val="180111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46ACAC-C1E8-4976-90C1-627A9BA54655}"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86F3B-43D4-4009-B60F-F0341E89496C}" type="slidenum">
              <a:rPr lang="en-US" smtClean="0"/>
              <a:t>‹#›</a:t>
            </a:fld>
            <a:endParaRPr lang="en-US"/>
          </a:p>
        </p:txBody>
      </p:sp>
    </p:spTree>
    <p:extLst>
      <p:ext uri="{BB962C8B-B14F-4D97-AF65-F5344CB8AC3E}">
        <p14:creationId xmlns:p14="http://schemas.microsoft.com/office/powerpoint/2010/main" val="304443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46ACAC-C1E8-4976-90C1-627A9BA54655}" type="datetimeFigureOut">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86F3B-43D4-4009-B60F-F0341E89496C}" type="slidenum">
              <a:rPr lang="en-US" smtClean="0"/>
              <a:t>‹#›</a:t>
            </a:fld>
            <a:endParaRPr lang="en-US"/>
          </a:p>
        </p:txBody>
      </p:sp>
    </p:spTree>
    <p:extLst>
      <p:ext uri="{BB962C8B-B14F-4D97-AF65-F5344CB8AC3E}">
        <p14:creationId xmlns:p14="http://schemas.microsoft.com/office/powerpoint/2010/main" val="153987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46ACAC-C1E8-4976-90C1-627A9BA54655}" type="datetimeFigureOut">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86F3B-43D4-4009-B60F-F0341E89496C}" type="slidenum">
              <a:rPr lang="en-US" smtClean="0"/>
              <a:t>‹#›</a:t>
            </a:fld>
            <a:endParaRPr lang="en-US"/>
          </a:p>
        </p:txBody>
      </p:sp>
    </p:spTree>
    <p:extLst>
      <p:ext uri="{BB962C8B-B14F-4D97-AF65-F5344CB8AC3E}">
        <p14:creationId xmlns:p14="http://schemas.microsoft.com/office/powerpoint/2010/main" val="93831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6ACAC-C1E8-4976-90C1-627A9BA54655}" type="datetimeFigureOut">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86F3B-43D4-4009-B60F-F0341E89496C}" type="slidenum">
              <a:rPr lang="en-US" smtClean="0"/>
              <a:t>‹#›</a:t>
            </a:fld>
            <a:endParaRPr lang="en-US"/>
          </a:p>
        </p:txBody>
      </p:sp>
    </p:spTree>
    <p:extLst>
      <p:ext uri="{BB962C8B-B14F-4D97-AF65-F5344CB8AC3E}">
        <p14:creationId xmlns:p14="http://schemas.microsoft.com/office/powerpoint/2010/main" val="126167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46ACAC-C1E8-4976-90C1-627A9BA54655}"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86F3B-43D4-4009-B60F-F0341E89496C}" type="slidenum">
              <a:rPr lang="en-US" smtClean="0"/>
              <a:t>‹#›</a:t>
            </a:fld>
            <a:endParaRPr lang="en-US"/>
          </a:p>
        </p:txBody>
      </p:sp>
    </p:spTree>
    <p:extLst>
      <p:ext uri="{BB962C8B-B14F-4D97-AF65-F5344CB8AC3E}">
        <p14:creationId xmlns:p14="http://schemas.microsoft.com/office/powerpoint/2010/main" val="383162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46ACAC-C1E8-4976-90C1-627A9BA54655}"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86F3B-43D4-4009-B60F-F0341E89496C}" type="slidenum">
              <a:rPr lang="en-US" smtClean="0"/>
              <a:t>‹#›</a:t>
            </a:fld>
            <a:endParaRPr lang="en-US"/>
          </a:p>
        </p:txBody>
      </p:sp>
    </p:spTree>
    <p:extLst>
      <p:ext uri="{BB962C8B-B14F-4D97-AF65-F5344CB8AC3E}">
        <p14:creationId xmlns:p14="http://schemas.microsoft.com/office/powerpoint/2010/main" val="4283786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46ACAC-C1E8-4976-90C1-627A9BA54655}" type="datetimeFigureOut">
              <a:rPr lang="en-US" smtClean="0"/>
              <a:t>2/13/2020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986F3B-43D4-4009-B60F-F0341E89496C}" type="slidenum">
              <a:rPr lang="en-US" smtClean="0"/>
              <a:t>‹#›</a:t>
            </a:fld>
            <a:endParaRPr lang="en-US"/>
          </a:p>
        </p:txBody>
      </p:sp>
    </p:spTree>
    <p:extLst>
      <p:ext uri="{BB962C8B-B14F-4D97-AF65-F5344CB8AC3E}">
        <p14:creationId xmlns:p14="http://schemas.microsoft.com/office/powerpoint/2010/main" val="4865920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fif"/><Relationship Id="rId4" Type="http://schemas.openxmlformats.org/officeDocument/2006/relationships/image" Target="../media/image6.jfif"/></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jf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956" t="-370" r="573" b="185"/>
          <a:stretch/>
        </p:blipFill>
        <p:spPr>
          <a:xfrm>
            <a:off x="0" y="-48284"/>
            <a:ext cx="9144000" cy="6946900"/>
          </a:xfrm>
          <a:prstGeom prst="rect">
            <a:avLst/>
          </a:prstGeom>
        </p:spPr>
      </p:pic>
      <p:sp>
        <p:nvSpPr>
          <p:cNvPr id="2" name="Title 1"/>
          <p:cNvSpPr>
            <a:spLocks noGrp="1"/>
          </p:cNvSpPr>
          <p:nvPr>
            <p:ph type="ctrTitle"/>
          </p:nvPr>
        </p:nvSpPr>
        <p:spPr>
          <a:xfrm>
            <a:off x="0" y="1654427"/>
            <a:ext cx="9144000" cy="1877130"/>
          </a:xfrm>
          <a:solidFill>
            <a:schemeClr val="bg1">
              <a:alpha val="30000"/>
            </a:schemeClr>
          </a:solidFill>
        </p:spPr>
        <p:txBody>
          <a:bodyPr>
            <a:normAutofit fontScale="90000"/>
          </a:bodyPr>
          <a:lstStyle/>
          <a:p>
            <a:r>
              <a:rPr lang="en-CA" sz="4950" b="1" dirty="0">
                <a:solidFill>
                  <a:schemeClr val="bg1"/>
                </a:solidFill>
                <a:effectLst>
                  <a:outerShdw blurRad="38100" dist="38100" dir="2700000" algn="tl">
                    <a:srgbClr val="000000">
                      <a:alpha val="43137"/>
                    </a:srgbClr>
                  </a:outerShdw>
                </a:effectLst>
              </a:rPr>
              <a:t>DFO’s Fish and Fish Habitat Protection Program</a:t>
            </a:r>
            <a:r>
              <a:rPr lang="en-CA" dirty="0" smtClean="0">
                <a:solidFill>
                  <a:schemeClr val="bg1"/>
                </a:solidFill>
              </a:rPr>
              <a:t/>
            </a:r>
            <a:br>
              <a:rPr lang="en-CA" dirty="0" smtClean="0">
                <a:solidFill>
                  <a:schemeClr val="bg1"/>
                </a:solidFill>
              </a:rPr>
            </a:br>
            <a:endParaRPr lang="en-US" sz="3300" dirty="0">
              <a:solidFill>
                <a:schemeClr val="bg1"/>
              </a:solidFill>
            </a:endParaRPr>
          </a:p>
        </p:txBody>
      </p:sp>
      <p:sp>
        <p:nvSpPr>
          <p:cNvPr id="3" name="Subtitle 2"/>
          <p:cNvSpPr>
            <a:spLocks noGrp="1"/>
          </p:cNvSpPr>
          <p:nvPr>
            <p:ph type="subTitle" idx="1"/>
          </p:nvPr>
        </p:nvSpPr>
        <p:spPr>
          <a:xfrm>
            <a:off x="-9525" y="3075796"/>
            <a:ext cx="9153525" cy="498196"/>
          </a:xfrm>
          <a:solidFill>
            <a:schemeClr val="bg1">
              <a:alpha val="30000"/>
            </a:schemeClr>
          </a:solidFill>
        </p:spPr>
        <p:txBody>
          <a:bodyPr>
            <a:normAutofit/>
          </a:bodyPr>
          <a:lstStyle/>
          <a:p>
            <a:r>
              <a:rPr lang="en-CA" sz="2400" b="1" dirty="0" smtClean="0">
                <a:solidFill>
                  <a:schemeClr val="tx2">
                    <a:lumMod val="75000"/>
                  </a:schemeClr>
                </a:solidFill>
              </a:rPr>
              <a:t>Community Meeting Baker Lake, NU </a:t>
            </a:r>
            <a:r>
              <a:rPr lang="en-CA" sz="2400" b="1" dirty="0" smtClean="0"/>
              <a:t>– February 2020</a:t>
            </a:r>
          </a:p>
          <a:p>
            <a:endParaRPr lang="en-US" sz="2400" b="1" dirty="0">
              <a:solidFill>
                <a:schemeClr val="tx2">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70901222"/>
              </p:ext>
            </p:extLst>
          </p:nvPr>
        </p:nvGraphicFramePr>
        <p:xfrm>
          <a:off x="6668750" y="664234"/>
          <a:ext cx="2303162" cy="318194"/>
        </p:xfrm>
        <a:graphic>
          <a:graphicData uri="http://schemas.openxmlformats.org/drawingml/2006/table">
            <a:tbl>
              <a:tblPr>
                <a:tableStyleId>{5C22544A-7EE6-4342-B048-85BDC9FD1C3A}</a:tableStyleId>
              </a:tblPr>
              <a:tblGrid>
                <a:gridCol w="395856">
                  <a:extLst>
                    <a:ext uri="{9D8B030D-6E8A-4147-A177-3AD203B41FA5}">
                      <a16:colId xmlns:a16="http://schemas.microsoft.com/office/drawing/2014/main" val="1936818192"/>
                    </a:ext>
                  </a:extLst>
                </a:gridCol>
                <a:gridCol w="935660">
                  <a:extLst>
                    <a:ext uri="{9D8B030D-6E8A-4147-A177-3AD203B41FA5}">
                      <a16:colId xmlns:a16="http://schemas.microsoft.com/office/drawing/2014/main" val="2310017709"/>
                    </a:ext>
                  </a:extLst>
                </a:gridCol>
                <a:gridCol w="971646">
                  <a:extLst>
                    <a:ext uri="{9D8B030D-6E8A-4147-A177-3AD203B41FA5}">
                      <a16:colId xmlns:a16="http://schemas.microsoft.com/office/drawing/2014/main" val="1112674872"/>
                    </a:ext>
                  </a:extLst>
                </a:gridCol>
              </a:tblGrid>
              <a:tr h="318194">
                <a:tc>
                  <a:txBody>
                    <a:bodyPr/>
                    <a:lstStyle/>
                    <a:p>
                      <a:pPr marL="0" marR="0">
                        <a:lnSpc>
                          <a:spcPct val="115000"/>
                        </a:lnSpc>
                        <a:spcBef>
                          <a:spcPts val="0"/>
                        </a:spcBef>
                        <a:spcAft>
                          <a:spcPts val="1000"/>
                        </a:spcAft>
                      </a:pP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CA" sz="800" dirty="0">
                          <a:solidFill>
                            <a:schemeClr val="tx2">
                              <a:lumMod val="75000"/>
                            </a:schemeClr>
                          </a:solidFill>
                          <a:effectLst/>
                        </a:rPr>
                        <a:t>Fisheries and Oceans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fr-CA" sz="800" dirty="0">
                          <a:solidFill>
                            <a:schemeClr val="tx2">
                              <a:lumMod val="75000"/>
                            </a:schemeClr>
                          </a:solidFill>
                          <a:effectLst/>
                        </a:rPr>
                        <a:t>Pêches et Océans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4653682"/>
                  </a:ext>
                </a:extLst>
              </a:tr>
            </a:tbl>
          </a:graphicData>
        </a:graphic>
      </p:graphicFrame>
      <p:pic>
        <p:nvPicPr>
          <p:cNvPr id="10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6662" y="700165"/>
            <a:ext cx="415700" cy="1827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1143001" y="1290465"/>
            <a:ext cx="9272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sp>
        <p:nvSpPr>
          <p:cNvPr id="7" name="TextBox 6"/>
          <p:cNvSpPr txBox="1"/>
          <p:nvPr/>
        </p:nvSpPr>
        <p:spPr>
          <a:xfrm>
            <a:off x="7105365" y="6451359"/>
            <a:ext cx="2038635" cy="300082"/>
          </a:xfrm>
          <a:prstGeom prst="rect">
            <a:avLst/>
          </a:prstGeom>
          <a:noFill/>
        </p:spPr>
        <p:txBody>
          <a:bodyPr wrap="none" rtlCol="0">
            <a:spAutoFit/>
          </a:bodyPr>
          <a:lstStyle/>
          <a:p>
            <a:r>
              <a:rPr lang="en-CA" sz="1350" dirty="0">
                <a:solidFill>
                  <a:schemeClr val="bg1"/>
                </a:solidFill>
              </a:rPr>
              <a:t>Photograph by Paul Vecsei</a:t>
            </a:r>
            <a:endParaRPr lang="en-US" sz="1350" dirty="0">
              <a:solidFill>
                <a:schemeClr val="bg1"/>
              </a:solidFill>
            </a:endParaRPr>
          </a:p>
        </p:txBody>
      </p:sp>
    </p:spTree>
    <p:extLst>
      <p:ext uri="{BB962C8B-B14F-4D97-AF65-F5344CB8AC3E}">
        <p14:creationId xmlns:p14="http://schemas.microsoft.com/office/powerpoint/2010/main" val="1362242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91" y="551837"/>
            <a:ext cx="7886700" cy="1325563"/>
          </a:xfrm>
        </p:spPr>
        <p:txBody>
          <a:bodyPr/>
          <a:lstStyle/>
          <a:p>
            <a:pPr algn="ctr"/>
            <a:r>
              <a:rPr lang="en-CA" b="1" dirty="0" smtClean="0">
                <a:effectLst>
                  <a:outerShdw blurRad="38100" dist="38100" dir="2700000" algn="tl">
                    <a:srgbClr val="000000">
                      <a:alpha val="43137"/>
                    </a:srgbClr>
                  </a:outerShdw>
                </a:effectLst>
              </a:rPr>
              <a:t>Downstream Environment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01280" y="1637340"/>
            <a:ext cx="7886700" cy="3574740"/>
          </a:xfrm>
        </p:spPr>
        <p:txBody>
          <a:bodyPr>
            <a:normAutofit/>
          </a:bodyPr>
          <a:lstStyle/>
          <a:p>
            <a:endParaRPr lang="en-CA" dirty="0" smtClean="0"/>
          </a:p>
          <a:p>
            <a:r>
              <a:rPr lang="en-CA" dirty="0" smtClean="0"/>
              <a:t>It is important to measure changes in water levels to downstream waterbodies to determine potential impacts to fish and fish habitat</a:t>
            </a:r>
          </a:p>
          <a:p>
            <a:r>
              <a:rPr lang="en-CA" dirty="0" smtClean="0"/>
              <a:t>Monitoring helps to determine if there are changes to these downstream environments</a:t>
            </a:r>
          </a:p>
          <a:p>
            <a:pPr marL="0" indent="0">
              <a:buNone/>
            </a:pPr>
            <a:r>
              <a:rPr lang="en-CA" dirty="0" smtClean="0"/>
              <a:t> </a:t>
            </a:r>
            <a:endParaRPr lang="en-CA" dirty="0"/>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0218" y="400393"/>
            <a:ext cx="415700" cy="1827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1892458534"/>
              </p:ext>
            </p:extLst>
          </p:nvPr>
        </p:nvGraphicFramePr>
        <p:xfrm>
          <a:off x="6668068" y="332687"/>
          <a:ext cx="2303162" cy="318194"/>
        </p:xfrm>
        <a:graphic>
          <a:graphicData uri="http://schemas.openxmlformats.org/drawingml/2006/table">
            <a:tbl>
              <a:tblPr>
                <a:tableStyleId>{5C22544A-7EE6-4342-B048-85BDC9FD1C3A}</a:tableStyleId>
              </a:tblPr>
              <a:tblGrid>
                <a:gridCol w="395856">
                  <a:extLst>
                    <a:ext uri="{9D8B030D-6E8A-4147-A177-3AD203B41FA5}">
                      <a16:colId xmlns:a16="http://schemas.microsoft.com/office/drawing/2014/main" val="1936818192"/>
                    </a:ext>
                  </a:extLst>
                </a:gridCol>
                <a:gridCol w="935660">
                  <a:extLst>
                    <a:ext uri="{9D8B030D-6E8A-4147-A177-3AD203B41FA5}">
                      <a16:colId xmlns:a16="http://schemas.microsoft.com/office/drawing/2014/main" val="2310017709"/>
                    </a:ext>
                  </a:extLst>
                </a:gridCol>
                <a:gridCol w="971646">
                  <a:extLst>
                    <a:ext uri="{9D8B030D-6E8A-4147-A177-3AD203B41FA5}">
                      <a16:colId xmlns:a16="http://schemas.microsoft.com/office/drawing/2014/main" val="1112674872"/>
                    </a:ext>
                  </a:extLst>
                </a:gridCol>
              </a:tblGrid>
              <a:tr h="318194">
                <a:tc>
                  <a:txBody>
                    <a:bodyPr/>
                    <a:lstStyle/>
                    <a:p>
                      <a:pPr marL="0" marR="0">
                        <a:lnSpc>
                          <a:spcPct val="115000"/>
                        </a:lnSpc>
                        <a:spcBef>
                          <a:spcPts val="0"/>
                        </a:spcBef>
                        <a:spcAft>
                          <a:spcPts val="1000"/>
                        </a:spcAft>
                      </a:pP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CA" sz="800" dirty="0">
                          <a:solidFill>
                            <a:schemeClr val="tx2">
                              <a:lumMod val="75000"/>
                            </a:schemeClr>
                          </a:solidFill>
                          <a:effectLst/>
                        </a:rPr>
                        <a:t>Fisheries and Oceans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fr-CA" sz="800" dirty="0">
                          <a:solidFill>
                            <a:schemeClr val="tx2">
                              <a:lumMod val="75000"/>
                            </a:schemeClr>
                          </a:solidFill>
                          <a:effectLst/>
                        </a:rPr>
                        <a:t>Pêches et Océans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4653682"/>
                  </a:ext>
                </a:extLst>
              </a:tr>
            </a:tbl>
          </a:graphicData>
        </a:graphic>
      </p:graphicFrame>
      <p:pic>
        <p:nvPicPr>
          <p:cNvPr id="10" name="Picture 9"/>
          <p:cNvPicPr>
            <a:picLocks noChangeAspect="1"/>
          </p:cNvPicPr>
          <p:nvPr/>
        </p:nvPicPr>
        <p:blipFill>
          <a:blip r:embed="rId3"/>
          <a:stretch>
            <a:fillRect/>
          </a:stretch>
        </p:blipFill>
        <p:spPr>
          <a:xfrm>
            <a:off x="5744817" y="4226111"/>
            <a:ext cx="3043163" cy="2372229"/>
          </a:xfrm>
          <a:prstGeom prst="rect">
            <a:avLst/>
          </a:prstGeom>
        </p:spPr>
      </p:pic>
      <p:pic>
        <p:nvPicPr>
          <p:cNvPr id="11" name="Picture 10"/>
          <p:cNvPicPr>
            <a:picLocks noChangeAspect="1"/>
          </p:cNvPicPr>
          <p:nvPr/>
        </p:nvPicPr>
        <p:blipFill rotWithShape="1">
          <a:blip r:embed="rId4"/>
          <a:srcRect r="-764" b="4662"/>
          <a:stretch/>
        </p:blipFill>
        <p:spPr>
          <a:xfrm>
            <a:off x="302522" y="3964885"/>
            <a:ext cx="3196052" cy="2633455"/>
          </a:xfrm>
          <a:prstGeom prst="rect">
            <a:avLst/>
          </a:prstGeom>
        </p:spPr>
      </p:pic>
      <p:sp>
        <p:nvSpPr>
          <p:cNvPr id="12" name="TextBox 11"/>
          <p:cNvSpPr txBox="1"/>
          <p:nvPr/>
        </p:nvSpPr>
        <p:spPr>
          <a:xfrm>
            <a:off x="198783" y="6390861"/>
            <a:ext cx="2226365" cy="369332"/>
          </a:xfrm>
          <a:prstGeom prst="rect">
            <a:avLst/>
          </a:prstGeom>
          <a:solidFill>
            <a:schemeClr val="bg1"/>
          </a:solidFill>
        </p:spPr>
        <p:txBody>
          <a:bodyPr wrap="square" rtlCol="0">
            <a:spAutoFit/>
          </a:bodyPr>
          <a:lstStyle/>
          <a:p>
            <a:r>
              <a:rPr lang="en-US" dirty="0" err="1" smtClean="0"/>
              <a:t>Shreyasi</a:t>
            </a:r>
            <a:r>
              <a:rPr lang="en-US" dirty="0" smtClean="0"/>
              <a:t> Sen, 2012</a:t>
            </a:r>
            <a:endParaRPr lang="en-US" dirty="0"/>
          </a:p>
        </p:txBody>
      </p:sp>
    </p:spTree>
    <p:extLst>
      <p:ext uri="{BB962C8B-B14F-4D97-AF65-F5344CB8AC3E}">
        <p14:creationId xmlns:p14="http://schemas.microsoft.com/office/powerpoint/2010/main" val="3681686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920" y="506895"/>
            <a:ext cx="7886700" cy="1325563"/>
          </a:xfrm>
        </p:spPr>
        <p:txBody>
          <a:bodyPr/>
          <a:lstStyle/>
          <a:p>
            <a:pPr algn="ctr"/>
            <a:r>
              <a:rPr lang="en-CA" b="1" dirty="0" smtClean="0">
                <a:effectLst>
                  <a:outerShdw blurRad="38100" dist="38100" dir="2700000" algn="tl">
                    <a:srgbClr val="000000">
                      <a:alpha val="43137"/>
                    </a:srgbClr>
                  </a:outerShdw>
                </a:effectLst>
              </a:rPr>
              <a:t>Questions?</a:t>
            </a:r>
            <a:endParaRPr lang="en-US" dirty="0"/>
          </a:p>
        </p:txBody>
      </p:sp>
      <p:sp>
        <p:nvSpPr>
          <p:cNvPr id="3" name="Content Placeholder 2"/>
          <p:cNvSpPr>
            <a:spLocks noGrp="1"/>
          </p:cNvSpPr>
          <p:nvPr>
            <p:ph idx="1"/>
          </p:nvPr>
        </p:nvSpPr>
        <p:spPr>
          <a:xfrm>
            <a:off x="747920" y="1702504"/>
            <a:ext cx="7886700" cy="4351338"/>
          </a:xfrm>
        </p:spPr>
        <p:txBody>
          <a:bodyPr>
            <a:normAutofit/>
          </a:bodyPr>
          <a:lstStyle/>
          <a:p>
            <a:pPr marL="0" indent="0">
              <a:buNone/>
            </a:pPr>
            <a:endParaRPr lang="en-CA" dirty="0" smtClean="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0218" y="400393"/>
            <a:ext cx="415700" cy="1827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892458534"/>
              </p:ext>
            </p:extLst>
          </p:nvPr>
        </p:nvGraphicFramePr>
        <p:xfrm>
          <a:off x="6668068" y="332687"/>
          <a:ext cx="2303162" cy="318194"/>
        </p:xfrm>
        <a:graphic>
          <a:graphicData uri="http://schemas.openxmlformats.org/drawingml/2006/table">
            <a:tbl>
              <a:tblPr>
                <a:tableStyleId>{5C22544A-7EE6-4342-B048-85BDC9FD1C3A}</a:tableStyleId>
              </a:tblPr>
              <a:tblGrid>
                <a:gridCol w="395856">
                  <a:extLst>
                    <a:ext uri="{9D8B030D-6E8A-4147-A177-3AD203B41FA5}">
                      <a16:colId xmlns:a16="http://schemas.microsoft.com/office/drawing/2014/main" val="1936818192"/>
                    </a:ext>
                  </a:extLst>
                </a:gridCol>
                <a:gridCol w="935660">
                  <a:extLst>
                    <a:ext uri="{9D8B030D-6E8A-4147-A177-3AD203B41FA5}">
                      <a16:colId xmlns:a16="http://schemas.microsoft.com/office/drawing/2014/main" val="2310017709"/>
                    </a:ext>
                  </a:extLst>
                </a:gridCol>
                <a:gridCol w="971646">
                  <a:extLst>
                    <a:ext uri="{9D8B030D-6E8A-4147-A177-3AD203B41FA5}">
                      <a16:colId xmlns:a16="http://schemas.microsoft.com/office/drawing/2014/main" val="1112674872"/>
                    </a:ext>
                  </a:extLst>
                </a:gridCol>
              </a:tblGrid>
              <a:tr h="318194">
                <a:tc>
                  <a:txBody>
                    <a:bodyPr/>
                    <a:lstStyle/>
                    <a:p>
                      <a:pPr marL="0" marR="0">
                        <a:lnSpc>
                          <a:spcPct val="115000"/>
                        </a:lnSpc>
                        <a:spcBef>
                          <a:spcPts val="0"/>
                        </a:spcBef>
                        <a:spcAft>
                          <a:spcPts val="1000"/>
                        </a:spcAft>
                      </a:pP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CA" sz="800" dirty="0">
                          <a:solidFill>
                            <a:schemeClr val="tx2">
                              <a:lumMod val="75000"/>
                            </a:schemeClr>
                          </a:solidFill>
                          <a:effectLst/>
                        </a:rPr>
                        <a:t>Fisheries and Oceans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fr-CA" sz="800" dirty="0">
                          <a:solidFill>
                            <a:schemeClr val="tx2">
                              <a:lumMod val="75000"/>
                            </a:schemeClr>
                          </a:solidFill>
                          <a:effectLst/>
                        </a:rPr>
                        <a:t>Pêches et Océans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4653682"/>
                  </a:ext>
                </a:extLst>
              </a:tr>
            </a:tbl>
          </a:graphicData>
        </a:graphic>
      </p:graphicFrame>
      <p:pic>
        <p:nvPicPr>
          <p:cNvPr id="8" name="Picture 7"/>
          <p:cNvPicPr>
            <a:picLocks noChangeAspect="1"/>
          </p:cNvPicPr>
          <p:nvPr/>
        </p:nvPicPr>
        <p:blipFill>
          <a:blip r:embed="rId3"/>
          <a:stretch>
            <a:fillRect/>
          </a:stretch>
        </p:blipFill>
        <p:spPr>
          <a:xfrm>
            <a:off x="-685801" y="1"/>
            <a:ext cx="10041833" cy="7531376"/>
          </a:xfrm>
          <a:prstGeom prst="rect">
            <a:avLst/>
          </a:prstGeom>
        </p:spPr>
      </p:pic>
    </p:spTree>
    <p:extLst>
      <p:ext uri="{BB962C8B-B14F-4D97-AF65-F5344CB8AC3E}">
        <p14:creationId xmlns:p14="http://schemas.microsoft.com/office/powerpoint/2010/main" val="1417352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956" t="-370" r="573" b="185"/>
          <a:stretch/>
        </p:blipFill>
        <p:spPr>
          <a:xfrm>
            <a:off x="0" y="-88900"/>
            <a:ext cx="9144000" cy="6946900"/>
          </a:xfrm>
          <a:prstGeom prst="rect">
            <a:avLst/>
          </a:prstGeom>
        </p:spPr>
      </p:pic>
      <p:sp>
        <p:nvSpPr>
          <p:cNvPr id="2" name="Title 1"/>
          <p:cNvSpPr>
            <a:spLocks noGrp="1"/>
          </p:cNvSpPr>
          <p:nvPr>
            <p:ph type="ctrTitle"/>
          </p:nvPr>
        </p:nvSpPr>
        <p:spPr>
          <a:xfrm>
            <a:off x="0" y="1654427"/>
            <a:ext cx="9144000" cy="1596773"/>
          </a:xfrm>
          <a:solidFill>
            <a:schemeClr val="bg1">
              <a:alpha val="30000"/>
            </a:schemeClr>
          </a:solidFill>
        </p:spPr>
        <p:txBody>
          <a:bodyPr>
            <a:normAutofit/>
          </a:bodyPr>
          <a:lstStyle/>
          <a:p>
            <a:r>
              <a:rPr lang="en-CA" sz="4950" b="1" dirty="0" smtClean="0">
                <a:solidFill>
                  <a:schemeClr val="bg1"/>
                </a:solidFill>
                <a:effectLst>
                  <a:outerShdw blurRad="38100" dist="38100" dir="2700000" algn="tl">
                    <a:srgbClr val="000000">
                      <a:alpha val="43137"/>
                    </a:srgbClr>
                  </a:outerShdw>
                </a:effectLst>
              </a:rPr>
              <a:t>OVERVIEW</a:t>
            </a:r>
            <a:r>
              <a:rPr lang="en-CA" dirty="0" smtClean="0">
                <a:solidFill>
                  <a:schemeClr val="bg1"/>
                </a:solidFill>
              </a:rPr>
              <a:t/>
            </a:r>
            <a:br>
              <a:rPr lang="en-CA" dirty="0" smtClean="0">
                <a:solidFill>
                  <a:schemeClr val="bg1"/>
                </a:solidFill>
              </a:rPr>
            </a:br>
            <a:endParaRPr lang="en-US" sz="3300" dirty="0">
              <a:solidFill>
                <a:schemeClr val="bg1"/>
              </a:solidFill>
            </a:endParaRPr>
          </a:p>
        </p:txBody>
      </p:sp>
      <p:sp>
        <p:nvSpPr>
          <p:cNvPr id="3" name="Subtitle 2"/>
          <p:cNvSpPr>
            <a:spLocks noGrp="1"/>
          </p:cNvSpPr>
          <p:nvPr>
            <p:ph type="subTitle" idx="1"/>
          </p:nvPr>
        </p:nvSpPr>
        <p:spPr>
          <a:xfrm>
            <a:off x="1506537" y="3675830"/>
            <a:ext cx="6742941" cy="2396979"/>
          </a:xfrm>
          <a:solidFill>
            <a:schemeClr val="bg1">
              <a:alpha val="30000"/>
            </a:schemeClr>
          </a:solidFill>
        </p:spPr>
        <p:txBody>
          <a:bodyPr>
            <a:noAutofit/>
          </a:bodyPr>
          <a:lstStyle/>
          <a:p>
            <a:pPr marL="342900" indent="-342900" algn="l">
              <a:buFont typeface="Arial" panose="020B0604020202020204" pitchFamily="34" charset="0"/>
              <a:buChar char="•"/>
            </a:pPr>
            <a:r>
              <a:rPr lang="en-CA" sz="3600" b="1" dirty="0" smtClean="0">
                <a:solidFill>
                  <a:schemeClr val="bg1"/>
                </a:solidFill>
              </a:rPr>
              <a:t>DFO’s Mandate and Legislation</a:t>
            </a:r>
          </a:p>
          <a:p>
            <a:pPr marL="342900" indent="-342900" algn="l">
              <a:buFont typeface="Arial" panose="020B0604020202020204" pitchFamily="34" charset="0"/>
              <a:buChar char="•"/>
            </a:pPr>
            <a:r>
              <a:rPr lang="en-CA" sz="3600" b="1" dirty="0" smtClean="0">
                <a:solidFill>
                  <a:schemeClr val="bg1"/>
                </a:solidFill>
              </a:rPr>
              <a:t>DFO’s Role in NWB process</a:t>
            </a:r>
            <a:endParaRPr lang="en-CA" sz="3600" b="1" dirty="0">
              <a:solidFill>
                <a:schemeClr val="bg1"/>
              </a:solidFill>
            </a:endParaRPr>
          </a:p>
          <a:p>
            <a:pPr marL="342900" indent="-342900" algn="l">
              <a:buFont typeface="Arial" panose="020B0604020202020204" pitchFamily="34" charset="0"/>
              <a:buChar char="•"/>
            </a:pPr>
            <a:r>
              <a:rPr lang="en-CA" sz="3600" b="1" dirty="0" smtClean="0">
                <a:solidFill>
                  <a:schemeClr val="bg1"/>
                </a:solidFill>
              </a:rPr>
              <a:t>Overview of Findings</a:t>
            </a:r>
          </a:p>
          <a:p>
            <a:pPr marL="342900" indent="-342900" algn="l">
              <a:buFont typeface="Arial" panose="020B0604020202020204" pitchFamily="34" charset="0"/>
              <a:buChar char="•"/>
            </a:pPr>
            <a:r>
              <a:rPr lang="en-CA" sz="3600" b="1" dirty="0" smtClean="0">
                <a:solidFill>
                  <a:schemeClr val="bg1"/>
                </a:solidFill>
              </a:rPr>
              <a:t>Questions?</a:t>
            </a:r>
            <a:endParaRPr lang="en-US" sz="36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70901222"/>
              </p:ext>
            </p:extLst>
          </p:nvPr>
        </p:nvGraphicFramePr>
        <p:xfrm>
          <a:off x="6668750" y="664234"/>
          <a:ext cx="2303162" cy="318194"/>
        </p:xfrm>
        <a:graphic>
          <a:graphicData uri="http://schemas.openxmlformats.org/drawingml/2006/table">
            <a:tbl>
              <a:tblPr>
                <a:tableStyleId>{5C22544A-7EE6-4342-B048-85BDC9FD1C3A}</a:tableStyleId>
              </a:tblPr>
              <a:tblGrid>
                <a:gridCol w="395856">
                  <a:extLst>
                    <a:ext uri="{9D8B030D-6E8A-4147-A177-3AD203B41FA5}">
                      <a16:colId xmlns:a16="http://schemas.microsoft.com/office/drawing/2014/main" val="1936818192"/>
                    </a:ext>
                  </a:extLst>
                </a:gridCol>
                <a:gridCol w="935660">
                  <a:extLst>
                    <a:ext uri="{9D8B030D-6E8A-4147-A177-3AD203B41FA5}">
                      <a16:colId xmlns:a16="http://schemas.microsoft.com/office/drawing/2014/main" val="2310017709"/>
                    </a:ext>
                  </a:extLst>
                </a:gridCol>
                <a:gridCol w="971646">
                  <a:extLst>
                    <a:ext uri="{9D8B030D-6E8A-4147-A177-3AD203B41FA5}">
                      <a16:colId xmlns:a16="http://schemas.microsoft.com/office/drawing/2014/main" val="1112674872"/>
                    </a:ext>
                  </a:extLst>
                </a:gridCol>
              </a:tblGrid>
              <a:tr h="318194">
                <a:tc>
                  <a:txBody>
                    <a:bodyPr/>
                    <a:lstStyle/>
                    <a:p>
                      <a:pPr marL="0" marR="0">
                        <a:lnSpc>
                          <a:spcPct val="115000"/>
                        </a:lnSpc>
                        <a:spcBef>
                          <a:spcPts val="0"/>
                        </a:spcBef>
                        <a:spcAft>
                          <a:spcPts val="1000"/>
                        </a:spcAft>
                      </a:pP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CA" sz="800" dirty="0">
                          <a:solidFill>
                            <a:schemeClr val="tx2">
                              <a:lumMod val="75000"/>
                            </a:schemeClr>
                          </a:solidFill>
                          <a:effectLst/>
                        </a:rPr>
                        <a:t>Fisheries and Oceans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fr-CA" sz="800" dirty="0">
                          <a:solidFill>
                            <a:schemeClr val="tx2">
                              <a:lumMod val="75000"/>
                            </a:schemeClr>
                          </a:solidFill>
                          <a:effectLst/>
                        </a:rPr>
                        <a:t>Pêches et Océans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4653682"/>
                  </a:ext>
                </a:extLst>
              </a:tr>
            </a:tbl>
          </a:graphicData>
        </a:graphic>
      </p:graphicFrame>
      <p:pic>
        <p:nvPicPr>
          <p:cNvPr id="10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6662" y="700165"/>
            <a:ext cx="415700" cy="1827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1143001" y="1290465"/>
            <a:ext cx="9272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sp>
        <p:nvSpPr>
          <p:cNvPr id="7" name="TextBox 6"/>
          <p:cNvSpPr txBox="1"/>
          <p:nvPr/>
        </p:nvSpPr>
        <p:spPr>
          <a:xfrm>
            <a:off x="7105365" y="6451359"/>
            <a:ext cx="2038635" cy="300082"/>
          </a:xfrm>
          <a:prstGeom prst="rect">
            <a:avLst/>
          </a:prstGeom>
          <a:noFill/>
        </p:spPr>
        <p:txBody>
          <a:bodyPr wrap="none" rtlCol="0">
            <a:spAutoFit/>
          </a:bodyPr>
          <a:lstStyle/>
          <a:p>
            <a:r>
              <a:rPr lang="en-CA" sz="1350" dirty="0">
                <a:solidFill>
                  <a:schemeClr val="bg1"/>
                </a:solidFill>
              </a:rPr>
              <a:t>Photograph by Paul Vecsei</a:t>
            </a:r>
            <a:endParaRPr lang="en-US" sz="1350" dirty="0">
              <a:solidFill>
                <a:schemeClr val="bg1"/>
              </a:solidFill>
            </a:endParaRPr>
          </a:p>
        </p:txBody>
      </p:sp>
    </p:spTree>
    <p:extLst>
      <p:ext uri="{BB962C8B-B14F-4D97-AF65-F5344CB8AC3E}">
        <p14:creationId xmlns:p14="http://schemas.microsoft.com/office/powerpoint/2010/main" val="2262276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846" r="2386"/>
          <a:stretch/>
        </p:blipFill>
        <p:spPr>
          <a:xfrm>
            <a:off x="0" y="0"/>
            <a:ext cx="9144000" cy="6858000"/>
          </a:xfrm>
          <a:prstGeom prst="rect">
            <a:avLst/>
          </a:prstGeom>
        </p:spPr>
      </p:pic>
      <p:sp>
        <p:nvSpPr>
          <p:cNvPr id="25602" name="Title 1"/>
          <p:cNvSpPr>
            <a:spLocks noGrp="1"/>
          </p:cNvSpPr>
          <p:nvPr>
            <p:ph type="title"/>
          </p:nvPr>
        </p:nvSpPr>
        <p:spPr>
          <a:xfrm>
            <a:off x="628650" y="365127"/>
            <a:ext cx="7886700" cy="653256"/>
          </a:xfrm>
          <a:solidFill>
            <a:schemeClr val="bg1">
              <a:alpha val="28000"/>
            </a:schemeClr>
          </a:solidFill>
        </p:spPr>
        <p:txBody>
          <a:bodyPr anchor="t">
            <a:normAutofit fontScale="90000"/>
          </a:bodyPr>
          <a:lstStyle/>
          <a:p>
            <a:pPr algn="ctr"/>
            <a:r>
              <a:rPr lang="en-CA" altLang="en-US" sz="4950" b="1" dirty="0" smtClean="0">
                <a:solidFill>
                  <a:schemeClr val="bg1"/>
                </a:solidFill>
                <a:effectLst>
                  <a:outerShdw blurRad="38100" dist="38100" dir="2700000" algn="tl">
                    <a:srgbClr val="000000">
                      <a:alpha val="43137"/>
                    </a:srgbClr>
                  </a:outerShdw>
                </a:effectLst>
                <a:ea typeface="ヒラギノ角ゴ Pro W3"/>
              </a:rPr>
              <a:t>DFO – FFHPP– Mandate</a:t>
            </a:r>
          </a:p>
        </p:txBody>
      </p:sp>
      <p:sp>
        <p:nvSpPr>
          <p:cNvPr id="3" name="Content Placeholder 2"/>
          <p:cNvSpPr>
            <a:spLocks noGrp="1"/>
          </p:cNvSpPr>
          <p:nvPr>
            <p:ph idx="1"/>
          </p:nvPr>
        </p:nvSpPr>
        <p:spPr>
          <a:xfrm>
            <a:off x="0" y="1154907"/>
            <a:ext cx="9144000" cy="1469421"/>
          </a:xfrm>
          <a:noFill/>
        </p:spPr>
        <p:txBody>
          <a:bodyPr>
            <a:noAutofit/>
          </a:bodyPr>
          <a:lstStyle/>
          <a:p>
            <a:pPr>
              <a:defRPr/>
            </a:pPr>
            <a:r>
              <a:rPr altLang="en-US" sz="2800" b="1" dirty="0" smtClean="0">
                <a:solidFill>
                  <a:schemeClr val="bg1"/>
                </a:solidFill>
                <a:latin typeface="+mj-lt"/>
                <a:cs typeface="Arial" charset="0"/>
              </a:rPr>
              <a:t>Amended </a:t>
            </a:r>
            <a:r>
              <a:rPr altLang="en-US" sz="2800" b="1" dirty="0">
                <a:solidFill>
                  <a:schemeClr val="bg1"/>
                </a:solidFill>
                <a:latin typeface="+mj-lt"/>
                <a:cs typeface="Arial" charset="0"/>
              </a:rPr>
              <a:t>Fisheries Act came into force on August 28, 2019</a:t>
            </a:r>
          </a:p>
          <a:p>
            <a:pPr>
              <a:defRPr/>
            </a:pPr>
            <a:endParaRPr lang="en-US" altLang="en-US" sz="2800" dirty="0" smtClean="0">
              <a:solidFill>
                <a:schemeClr val="bg1"/>
              </a:solidFill>
              <a:latin typeface="+mj-lt"/>
              <a:cs typeface="Arial" charset="0"/>
            </a:endParaRPr>
          </a:p>
          <a:p>
            <a:pPr marL="0" indent="0">
              <a:buNone/>
              <a:defRPr/>
            </a:pPr>
            <a:endParaRPr lang="en-US" altLang="en-US" sz="2800" dirty="0">
              <a:solidFill>
                <a:schemeClr val="bg1"/>
              </a:solidFill>
              <a:latin typeface="+mj-lt"/>
              <a:cs typeface="Arial" charset="0"/>
            </a:endParaRPr>
          </a:p>
          <a:p>
            <a:pPr>
              <a:defRPr/>
            </a:pPr>
            <a:r>
              <a:rPr lang="en-US" altLang="en-US" sz="2800" b="1" dirty="0" smtClean="0">
                <a:solidFill>
                  <a:schemeClr val="bg1"/>
                </a:solidFill>
                <a:latin typeface="+mj-lt"/>
                <a:cs typeface="Arial" charset="0"/>
              </a:rPr>
              <a:t>The</a:t>
            </a:r>
            <a:r>
              <a:rPr altLang="en-US" sz="2800" b="1" dirty="0" smtClean="0">
                <a:solidFill>
                  <a:schemeClr val="bg1"/>
                </a:solidFill>
                <a:latin typeface="+mj-lt"/>
                <a:cs typeface="Arial" charset="0"/>
              </a:rPr>
              <a:t> </a:t>
            </a:r>
            <a:r>
              <a:rPr altLang="en-US" sz="2800" b="1" dirty="0">
                <a:solidFill>
                  <a:schemeClr val="bg1"/>
                </a:solidFill>
                <a:latin typeface="+mj-lt"/>
                <a:cs typeface="Arial" charset="0"/>
              </a:rPr>
              <a:t>mandate of the Fish and Fish Habitat Protection Program is to </a:t>
            </a:r>
            <a:r>
              <a:rPr lang="en-US" altLang="en-US" sz="2800" b="1" dirty="0" smtClean="0">
                <a:solidFill>
                  <a:schemeClr val="bg1"/>
                </a:solidFill>
                <a:latin typeface="+mj-lt"/>
                <a:cs typeface="Arial" charset="0"/>
              </a:rPr>
              <a:t>conserve and protect fish and fish habitat</a:t>
            </a:r>
            <a:endParaRPr sz="2800" b="1" dirty="0"/>
          </a:p>
        </p:txBody>
      </p:sp>
      <p:sp>
        <p:nvSpPr>
          <p:cNvPr id="25604" name="Slide Number Placeholder 3"/>
          <p:cNvSpPr>
            <a:spLocks noGrp="1"/>
          </p:cNvSpPr>
          <p:nvPr>
            <p:ph type="sldNum" sz="quarter" idx="12"/>
          </p:nvPr>
        </p:nvSpPr>
        <p:spPr bwMode="auto">
          <a:xfrm>
            <a:off x="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1950">
                <a:solidFill>
                  <a:srgbClr val="595959"/>
                </a:solidFill>
                <a:latin typeface="Century Gothic" panose="020B0502020202020204" pitchFamily="34" charset="0"/>
                <a:ea typeface="ヒラギノ角ゴ Pro W3"/>
                <a:cs typeface="Century Gothic" panose="020B0502020202020204" pitchFamily="34" charset="0"/>
              </a:defRPr>
            </a:lvl1pPr>
            <a:lvl2pPr marL="557199" indent="-214308">
              <a:spcBef>
                <a:spcPct val="20000"/>
              </a:spcBef>
              <a:buClr>
                <a:srgbClr val="064163"/>
              </a:buClr>
              <a:buFont typeface="Arial" panose="020B0604020202020204" pitchFamily="34" charset="0"/>
              <a:buChar char="•"/>
              <a:defRPr sz="1800">
                <a:solidFill>
                  <a:srgbClr val="595959"/>
                </a:solidFill>
                <a:latin typeface="Century Gothic" panose="020B0502020202020204" pitchFamily="34" charset="0"/>
                <a:ea typeface="ヒラギノ角ゴ Pro W3"/>
                <a:cs typeface="Century Gothic" panose="020B0502020202020204" pitchFamily="34" charset="0"/>
              </a:defRPr>
            </a:lvl2pPr>
            <a:lvl3pPr marL="857228" indent="-171446">
              <a:spcBef>
                <a:spcPct val="20000"/>
              </a:spcBef>
              <a:buClr>
                <a:srgbClr val="064163"/>
              </a:buClr>
              <a:buFont typeface="Arial" panose="020B0604020202020204" pitchFamily="34" charset="0"/>
              <a:buChar char="•"/>
              <a:defRPr sz="1650">
                <a:solidFill>
                  <a:srgbClr val="595959"/>
                </a:solidFill>
                <a:latin typeface="Century Gothic" panose="020B0502020202020204" pitchFamily="34" charset="0"/>
                <a:ea typeface="ヒラギノ角ゴ Pro W3"/>
                <a:cs typeface="Century Gothic" panose="020B0502020202020204" pitchFamily="34" charset="0"/>
              </a:defRPr>
            </a:lvl3pPr>
            <a:lvl4pPr marL="1200120" indent="-171446">
              <a:spcBef>
                <a:spcPct val="20000"/>
              </a:spcBef>
              <a:buClr>
                <a:srgbClr val="064163"/>
              </a:buClr>
              <a:buFont typeface="Arial" panose="020B0604020202020204" pitchFamily="34" charset="0"/>
              <a:buChar char="•"/>
              <a:defRPr sz="1500">
                <a:solidFill>
                  <a:srgbClr val="595959"/>
                </a:solidFill>
                <a:latin typeface="Century Gothic" panose="020B0502020202020204" pitchFamily="34" charset="0"/>
                <a:ea typeface="ヒラギノ角ゴ Pro W3"/>
                <a:cs typeface="Century Gothic" panose="020B0502020202020204" pitchFamily="34" charset="0"/>
              </a:defRPr>
            </a:lvl4pPr>
            <a:lvl5pPr marL="1543012" indent="-171446">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1885903" indent="-171446" defTabSz="342892"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228795" indent="-171446" defTabSz="342892"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2571686" indent="-171446" defTabSz="342892"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2914577" indent="-171446" defTabSz="342892"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spcBef>
                <a:spcPct val="0"/>
              </a:spcBef>
              <a:buClrTx/>
              <a:buFontTx/>
              <a:buNone/>
            </a:pPr>
            <a:fld id="{F77F0CF8-F5D9-4EC6-AECD-599A46759FD9}" type="slidenum">
              <a:rPr lang="en-US" altLang="en-US" sz="900">
                <a:solidFill>
                  <a:srgbClr val="7F7F7F"/>
                </a:solidFill>
                <a:cs typeface="ヒラギノ角ゴ Pro W3"/>
              </a:rPr>
              <a:pPr>
                <a:spcBef>
                  <a:spcPct val="0"/>
                </a:spcBef>
                <a:buClrTx/>
                <a:buFontTx/>
                <a:buNone/>
              </a:pPr>
              <a:t>3</a:t>
            </a:fld>
            <a:endParaRPr lang="en-US" altLang="en-US" sz="900">
              <a:solidFill>
                <a:srgbClr val="7F7F7F"/>
              </a:solidFill>
              <a:cs typeface="ヒラギノ角ゴ Pro W3"/>
            </a:endParaRPr>
          </a:p>
        </p:txBody>
      </p:sp>
      <p:sp>
        <p:nvSpPr>
          <p:cNvPr id="6" name="TextBox 5"/>
          <p:cNvSpPr txBox="1"/>
          <p:nvPr/>
        </p:nvSpPr>
        <p:spPr>
          <a:xfrm>
            <a:off x="7105365" y="6451359"/>
            <a:ext cx="2038635" cy="300082"/>
          </a:xfrm>
          <a:prstGeom prst="rect">
            <a:avLst/>
          </a:prstGeom>
          <a:noFill/>
        </p:spPr>
        <p:txBody>
          <a:bodyPr wrap="none" rtlCol="0">
            <a:spAutoFit/>
          </a:bodyPr>
          <a:lstStyle/>
          <a:p>
            <a:r>
              <a:rPr lang="en-CA" sz="1350" dirty="0">
                <a:solidFill>
                  <a:schemeClr val="bg1"/>
                </a:solidFill>
              </a:rPr>
              <a:t>Photograph by Paul Vecsei</a:t>
            </a:r>
            <a:endParaRPr lang="en-US" sz="1350" dirty="0">
              <a:solidFill>
                <a:schemeClr val="bg1"/>
              </a:solidFill>
            </a:endParaRPr>
          </a:p>
        </p:txBody>
      </p:sp>
    </p:spTree>
    <p:extLst>
      <p:ext uri="{BB962C8B-B14F-4D97-AF65-F5344CB8AC3E}">
        <p14:creationId xmlns:p14="http://schemas.microsoft.com/office/powerpoint/2010/main" val="27133950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882" t="-555" r="5964"/>
          <a:stretch/>
        </p:blipFill>
        <p:spPr>
          <a:xfrm>
            <a:off x="-574007" y="-38100"/>
            <a:ext cx="9718007" cy="6896100"/>
          </a:xfrm>
          <a:prstGeom prst="rect">
            <a:avLst/>
          </a:prstGeom>
        </p:spPr>
      </p:pic>
      <p:sp>
        <p:nvSpPr>
          <p:cNvPr id="27652" name="Slide Number Placeholder 3"/>
          <p:cNvSpPr>
            <a:spLocks noGrp="1"/>
          </p:cNvSpPr>
          <p:nvPr>
            <p:ph type="sldNum" sz="quarter" idx="12"/>
          </p:nvPr>
        </p:nvSpPr>
        <p:spPr bwMode="auto">
          <a:xfrm>
            <a:off x="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1950">
                <a:solidFill>
                  <a:srgbClr val="595959"/>
                </a:solidFill>
                <a:latin typeface="Century Gothic" panose="020B0502020202020204" pitchFamily="34" charset="0"/>
                <a:ea typeface="ヒラギノ角ゴ Pro W3"/>
                <a:cs typeface="Century Gothic" panose="020B0502020202020204" pitchFamily="34" charset="0"/>
              </a:defRPr>
            </a:lvl1pPr>
            <a:lvl2pPr marL="557199" indent="-214308">
              <a:spcBef>
                <a:spcPct val="20000"/>
              </a:spcBef>
              <a:buClr>
                <a:srgbClr val="064163"/>
              </a:buClr>
              <a:buFont typeface="Arial" panose="020B0604020202020204" pitchFamily="34" charset="0"/>
              <a:buChar char="•"/>
              <a:defRPr sz="1800">
                <a:solidFill>
                  <a:srgbClr val="595959"/>
                </a:solidFill>
                <a:latin typeface="Century Gothic" panose="020B0502020202020204" pitchFamily="34" charset="0"/>
                <a:ea typeface="ヒラギノ角ゴ Pro W3"/>
                <a:cs typeface="Century Gothic" panose="020B0502020202020204" pitchFamily="34" charset="0"/>
              </a:defRPr>
            </a:lvl2pPr>
            <a:lvl3pPr marL="857228" indent="-171446">
              <a:spcBef>
                <a:spcPct val="20000"/>
              </a:spcBef>
              <a:buClr>
                <a:srgbClr val="064163"/>
              </a:buClr>
              <a:buFont typeface="Arial" panose="020B0604020202020204" pitchFamily="34" charset="0"/>
              <a:buChar char="•"/>
              <a:defRPr sz="1650">
                <a:solidFill>
                  <a:srgbClr val="595959"/>
                </a:solidFill>
                <a:latin typeface="Century Gothic" panose="020B0502020202020204" pitchFamily="34" charset="0"/>
                <a:ea typeface="ヒラギノ角ゴ Pro W3"/>
                <a:cs typeface="Century Gothic" panose="020B0502020202020204" pitchFamily="34" charset="0"/>
              </a:defRPr>
            </a:lvl3pPr>
            <a:lvl4pPr marL="1200120" indent="-171446">
              <a:spcBef>
                <a:spcPct val="20000"/>
              </a:spcBef>
              <a:buClr>
                <a:srgbClr val="064163"/>
              </a:buClr>
              <a:buFont typeface="Arial" panose="020B0604020202020204" pitchFamily="34" charset="0"/>
              <a:buChar char="•"/>
              <a:defRPr sz="1500">
                <a:solidFill>
                  <a:srgbClr val="595959"/>
                </a:solidFill>
                <a:latin typeface="Century Gothic" panose="020B0502020202020204" pitchFamily="34" charset="0"/>
                <a:ea typeface="ヒラギノ角ゴ Pro W3"/>
                <a:cs typeface="Century Gothic" panose="020B0502020202020204" pitchFamily="34" charset="0"/>
              </a:defRPr>
            </a:lvl4pPr>
            <a:lvl5pPr marL="1543012" indent="-171446">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1885903" indent="-171446" defTabSz="342892"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228795" indent="-171446" defTabSz="342892"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2571686" indent="-171446" defTabSz="342892"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2914577" indent="-171446" defTabSz="342892"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spcBef>
                <a:spcPct val="0"/>
              </a:spcBef>
              <a:buClrTx/>
              <a:buFontTx/>
              <a:buNone/>
            </a:pPr>
            <a:fld id="{EF12665F-E696-47C9-8547-D87B364FA60C}" type="slidenum">
              <a:rPr lang="en-US" altLang="en-US" sz="900">
                <a:solidFill>
                  <a:srgbClr val="7F7F7F"/>
                </a:solidFill>
                <a:cs typeface="ヒラギノ角ゴ Pro W3"/>
              </a:rPr>
              <a:pPr>
                <a:spcBef>
                  <a:spcPct val="0"/>
                </a:spcBef>
                <a:buClrTx/>
                <a:buFontTx/>
                <a:buNone/>
              </a:pPr>
              <a:t>4</a:t>
            </a:fld>
            <a:endParaRPr lang="en-US" altLang="en-US" sz="900">
              <a:solidFill>
                <a:srgbClr val="7F7F7F"/>
              </a:solidFill>
              <a:cs typeface="ヒラギノ角ゴ Pro W3"/>
            </a:endParaRPr>
          </a:p>
        </p:txBody>
      </p:sp>
      <p:sp>
        <p:nvSpPr>
          <p:cNvPr id="8" name="Title 1"/>
          <p:cNvSpPr txBox="1">
            <a:spLocks/>
          </p:cNvSpPr>
          <p:nvPr/>
        </p:nvSpPr>
        <p:spPr>
          <a:xfrm>
            <a:off x="467106" y="898724"/>
            <a:ext cx="7886700" cy="653256"/>
          </a:xfrm>
          <a:prstGeom prst="rect">
            <a:avLst/>
          </a:prstGeom>
          <a:solidFill>
            <a:schemeClr val="bg1">
              <a:alpha val="28000"/>
            </a:schemeClr>
          </a:solidFill>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tLang="en-US" sz="4950" b="1" dirty="0" smtClean="0">
                <a:solidFill>
                  <a:schemeClr val="bg1">
                    <a:lumMod val="95000"/>
                  </a:schemeClr>
                </a:solidFill>
                <a:effectLst>
                  <a:outerShdw blurRad="38100" dist="38100" dir="2700000" algn="tl">
                    <a:srgbClr val="000000">
                      <a:alpha val="43137"/>
                    </a:srgbClr>
                  </a:outerShdw>
                </a:effectLst>
                <a:ea typeface="ヒラギノ角ゴ Pro W3"/>
              </a:rPr>
              <a:t>DFO – FFHPP– Legislation</a:t>
            </a:r>
          </a:p>
        </p:txBody>
      </p:sp>
      <p:sp>
        <p:nvSpPr>
          <p:cNvPr id="9" name="Content Placeholder 2"/>
          <p:cNvSpPr txBox="1">
            <a:spLocks/>
          </p:cNvSpPr>
          <p:nvPr/>
        </p:nvSpPr>
        <p:spPr>
          <a:xfrm>
            <a:off x="9383" y="3795315"/>
            <a:ext cx="9144000" cy="274359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solidFill>
                  <a:schemeClr val="bg1">
                    <a:lumMod val="95000"/>
                  </a:schemeClr>
                </a:solidFill>
                <a:ea typeface="ヒラギノ角ゴ Pro W3"/>
              </a:rPr>
              <a:t>Fisheries Act </a:t>
            </a:r>
          </a:p>
          <a:p>
            <a:pPr marL="544103" lvl="1" indent="-257168"/>
            <a:r>
              <a:rPr lang="en-US" altLang="en-US" sz="2800" b="1" dirty="0">
                <a:solidFill>
                  <a:schemeClr val="bg1">
                    <a:lumMod val="95000"/>
                  </a:schemeClr>
                </a:solidFill>
                <a:ea typeface="ヒラギノ角ゴ Pro W3"/>
              </a:rPr>
              <a:t>Sections 34.4 and 35 </a:t>
            </a:r>
          </a:p>
          <a:p>
            <a:pPr marL="803652" lvl="2" indent="-259550"/>
            <a:r>
              <a:rPr lang="en-US" altLang="en-US" sz="2800" b="1" dirty="0">
                <a:solidFill>
                  <a:schemeClr val="bg1">
                    <a:lumMod val="95000"/>
                  </a:schemeClr>
                </a:solidFill>
                <a:ea typeface="ヒラギノ角ゴ Pro W3"/>
              </a:rPr>
              <a:t>Prohibit “death of fish” and “harmful alteration, disruption or destruction” of fish habitat (HADD)</a:t>
            </a:r>
          </a:p>
          <a:p>
            <a:pPr marL="803652" lvl="2" indent="-259550"/>
            <a:r>
              <a:rPr lang="en-US" altLang="en-US" sz="2800" b="1" dirty="0">
                <a:solidFill>
                  <a:schemeClr val="bg1">
                    <a:lumMod val="95000"/>
                  </a:schemeClr>
                </a:solidFill>
                <a:ea typeface="ヒラギノ角ゴ Pro W3"/>
              </a:rPr>
              <a:t>Allow for authorization of impacts with conditions</a:t>
            </a:r>
          </a:p>
          <a:p>
            <a:pPr marL="803652" lvl="2" indent="-259550"/>
            <a:r>
              <a:rPr lang="en-US" altLang="en-US" sz="2800" b="1" dirty="0">
                <a:solidFill>
                  <a:schemeClr val="bg1">
                    <a:lumMod val="95000"/>
                  </a:schemeClr>
                </a:solidFill>
                <a:ea typeface="ヒラギノ角ゴ Pro W3"/>
              </a:rPr>
              <a:t>Allow authorization amendments under HADD</a:t>
            </a:r>
          </a:p>
        </p:txBody>
      </p:sp>
      <p:sp>
        <p:nvSpPr>
          <p:cNvPr id="11" name="TextBox 10"/>
          <p:cNvSpPr txBox="1"/>
          <p:nvPr/>
        </p:nvSpPr>
        <p:spPr>
          <a:xfrm>
            <a:off x="7105365" y="6451359"/>
            <a:ext cx="2038635" cy="300082"/>
          </a:xfrm>
          <a:prstGeom prst="rect">
            <a:avLst/>
          </a:prstGeom>
          <a:noFill/>
        </p:spPr>
        <p:txBody>
          <a:bodyPr wrap="none" rtlCol="0">
            <a:spAutoFit/>
          </a:bodyPr>
          <a:lstStyle/>
          <a:p>
            <a:r>
              <a:rPr lang="en-CA" sz="1350" dirty="0">
                <a:solidFill>
                  <a:schemeClr val="bg1"/>
                </a:solidFill>
              </a:rPr>
              <a:t>Photograph by Paul Vecsei</a:t>
            </a:r>
            <a:endParaRPr lang="en-US" sz="1350" dirty="0">
              <a:solidFill>
                <a:schemeClr val="bg1"/>
              </a:solidFill>
            </a:endParaRPr>
          </a:p>
        </p:txBody>
      </p:sp>
    </p:spTree>
    <p:extLst>
      <p:ext uri="{BB962C8B-B14F-4D97-AF65-F5344CB8AC3E}">
        <p14:creationId xmlns:p14="http://schemas.microsoft.com/office/powerpoint/2010/main" val="565456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81" y="121659"/>
            <a:ext cx="9271000" cy="2120900"/>
          </a:xfrm>
          <a:noFill/>
        </p:spPr>
        <p:txBody>
          <a:bodyPr>
            <a:normAutofit/>
          </a:bodyPr>
          <a:lstStyle/>
          <a:p>
            <a:pPr algn="ctr"/>
            <a:r>
              <a:rPr lang="en-CA" sz="4800" b="1" dirty="0" smtClean="0">
                <a:solidFill>
                  <a:schemeClr val="tx2">
                    <a:lumMod val="50000"/>
                  </a:schemeClr>
                </a:solidFill>
                <a:effectLst>
                  <a:outerShdw blurRad="38100" dist="38100" dir="2700000" algn="tl">
                    <a:srgbClr val="000000">
                      <a:alpha val="43137"/>
                    </a:srgbClr>
                  </a:outerShdw>
                </a:effectLst>
              </a:rPr>
              <a:t>YK OFFICE </a:t>
            </a:r>
            <a:r>
              <a:rPr lang="en-US" sz="4800" b="1" dirty="0">
                <a:solidFill>
                  <a:schemeClr val="tx2">
                    <a:lumMod val="50000"/>
                  </a:schemeClr>
                </a:solidFill>
                <a:effectLst>
                  <a:outerShdw blurRad="38100" dist="38100" dir="2700000" algn="tl">
                    <a:srgbClr val="000000">
                      <a:alpha val="43137"/>
                    </a:srgbClr>
                  </a:outerShdw>
                </a:effectLst>
              </a:rPr>
              <a:t>REGULATORY REVIEW – NWT AND </a:t>
            </a:r>
            <a:r>
              <a:rPr lang="en-US" sz="4800" b="1" dirty="0" smtClean="0">
                <a:solidFill>
                  <a:schemeClr val="tx2">
                    <a:lumMod val="50000"/>
                  </a:schemeClr>
                </a:solidFill>
                <a:effectLst>
                  <a:outerShdw blurRad="38100" dist="38100" dir="2700000" algn="tl">
                    <a:srgbClr val="000000">
                      <a:alpha val="43137"/>
                    </a:srgbClr>
                  </a:outerShdw>
                </a:effectLst>
              </a:rPr>
              <a:t>NUNAVUT</a:t>
            </a:r>
            <a:endParaRPr lang="en-US" sz="4800" b="1" dirty="0">
              <a:solidFill>
                <a:schemeClr val="tx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9581" y="2242558"/>
            <a:ext cx="9144000" cy="4744111"/>
          </a:xfrm>
          <a:noFill/>
        </p:spPr>
        <p:txBody>
          <a:bodyPr>
            <a:normAutofit/>
          </a:bodyPr>
          <a:lstStyle/>
          <a:p>
            <a:r>
              <a:rPr lang="en-CA" sz="2200" dirty="0" smtClean="0"/>
              <a:t>We review project proposals</a:t>
            </a:r>
          </a:p>
          <a:p>
            <a:r>
              <a:rPr lang="en-CA" sz="2200" dirty="0" smtClean="0"/>
              <a:t>We </a:t>
            </a:r>
            <a:r>
              <a:rPr lang="en-CA" sz="2200" dirty="0"/>
              <a:t>review Offsetting Plans and resulting monitoring reports</a:t>
            </a:r>
          </a:p>
          <a:p>
            <a:r>
              <a:rPr lang="en-CA" sz="2200" dirty="0" smtClean="0"/>
              <a:t>We continuously engage with Proponents and consult with Indigenous communities</a:t>
            </a:r>
          </a:p>
          <a:p>
            <a:r>
              <a:rPr lang="en-CA" sz="2200" dirty="0"/>
              <a:t>We provide proponents with Fisheries Act Authorizations</a:t>
            </a:r>
          </a:p>
          <a:p>
            <a:r>
              <a:rPr lang="en-CA" sz="2200" dirty="0" smtClean="0"/>
              <a:t>We intervene when conditions of Authorization are not met</a:t>
            </a:r>
          </a:p>
          <a:p>
            <a:endParaRPr lang="en-US" sz="22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662" y="306104"/>
            <a:ext cx="415700" cy="1827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145928964"/>
              </p:ext>
            </p:extLst>
          </p:nvPr>
        </p:nvGraphicFramePr>
        <p:xfrm>
          <a:off x="6704512" y="238398"/>
          <a:ext cx="2303162" cy="318194"/>
        </p:xfrm>
        <a:graphic>
          <a:graphicData uri="http://schemas.openxmlformats.org/drawingml/2006/table">
            <a:tbl>
              <a:tblPr>
                <a:tableStyleId>{5C22544A-7EE6-4342-B048-85BDC9FD1C3A}</a:tableStyleId>
              </a:tblPr>
              <a:tblGrid>
                <a:gridCol w="395856">
                  <a:extLst>
                    <a:ext uri="{9D8B030D-6E8A-4147-A177-3AD203B41FA5}">
                      <a16:colId xmlns:a16="http://schemas.microsoft.com/office/drawing/2014/main" val="1936818192"/>
                    </a:ext>
                  </a:extLst>
                </a:gridCol>
                <a:gridCol w="935660">
                  <a:extLst>
                    <a:ext uri="{9D8B030D-6E8A-4147-A177-3AD203B41FA5}">
                      <a16:colId xmlns:a16="http://schemas.microsoft.com/office/drawing/2014/main" val="2310017709"/>
                    </a:ext>
                  </a:extLst>
                </a:gridCol>
                <a:gridCol w="971646">
                  <a:extLst>
                    <a:ext uri="{9D8B030D-6E8A-4147-A177-3AD203B41FA5}">
                      <a16:colId xmlns:a16="http://schemas.microsoft.com/office/drawing/2014/main" val="1112674872"/>
                    </a:ext>
                  </a:extLst>
                </a:gridCol>
              </a:tblGrid>
              <a:tr h="318194">
                <a:tc>
                  <a:txBody>
                    <a:bodyPr/>
                    <a:lstStyle/>
                    <a:p>
                      <a:pPr marL="0" marR="0">
                        <a:lnSpc>
                          <a:spcPct val="115000"/>
                        </a:lnSpc>
                        <a:spcBef>
                          <a:spcPts val="0"/>
                        </a:spcBef>
                        <a:spcAft>
                          <a:spcPts val="1000"/>
                        </a:spcAft>
                      </a:pP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CA" sz="800" dirty="0">
                          <a:solidFill>
                            <a:schemeClr val="tx2">
                              <a:lumMod val="75000"/>
                            </a:schemeClr>
                          </a:solidFill>
                          <a:effectLst/>
                        </a:rPr>
                        <a:t>Fisheries and Oceans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fr-CA" sz="800" dirty="0">
                          <a:solidFill>
                            <a:schemeClr val="tx2">
                              <a:lumMod val="75000"/>
                            </a:schemeClr>
                          </a:solidFill>
                          <a:effectLst/>
                        </a:rPr>
                        <a:t>Pêches et Océans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4653682"/>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0825"/>
            <a:ext cx="3165565" cy="160790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765" y="5130825"/>
            <a:ext cx="3424631" cy="160790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3040" y="5130825"/>
            <a:ext cx="3165565" cy="1607906"/>
          </a:xfrm>
          <a:prstGeom prst="rect">
            <a:avLst/>
          </a:prstGeom>
        </p:spPr>
      </p:pic>
      <p:sp>
        <p:nvSpPr>
          <p:cNvPr id="12" name="TextBox 11"/>
          <p:cNvSpPr txBox="1"/>
          <p:nvPr/>
        </p:nvSpPr>
        <p:spPr>
          <a:xfrm>
            <a:off x="-70687" y="6467442"/>
            <a:ext cx="2038635" cy="300082"/>
          </a:xfrm>
          <a:prstGeom prst="rect">
            <a:avLst/>
          </a:prstGeom>
          <a:noFill/>
        </p:spPr>
        <p:txBody>
          <a:bodyPr wrap="none" rtlCol="0">
            <a:spAutoFit/>
          </a:bodyPr>
          <a:lstStyle/>
          <a:p>
            <a:r>
              <a:rPr lang="en-CA" sz="1350" dirty="0">
                <a:solidFill>
                  <a:schemeClr val="bg1"/>
                </a:solidFill>
              </a:rPr>
              <a:t>Photograph by Paul Vecsei</a:t>
            </a:r>
            <a:endParaRPr lang="en-US" sz="1350" dirty="0">
              <a:solidFill>
                <a:schemeClr val="bg1"/>
              </a:solidFill>
            </a:endParaRPr>
          </a:p>
        </p:txBody>
      </p:sp>
    </p:spTree>
    <p:extLst>
      <p:ext uri="{BB962C8B-B14F-4D97-AF65-F5344CB8AC3E}">
        <p14:creationId xmlns:p14="http://schemas.microsoft.com/office/powerpoint/2010/main" val="657601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82" y="458504"/>
            <a:ext cx="9411162" cy="1736242"/>
          </a:xfrm>
        </p:spPr>
        <p:txBody>
          <a:bodyPr>
            <a:normAutofit/>
          </a:bodyPr>
          <a:lstStyle/>
          <a:p>
            <a:pPr algn="ctr"/>
            <a:r>
              <a:rPr lang="en-CA" sz="4800" b="1" dirty="0" smtClean="0">
                <a:effectLst>
                  <a:outerShdw blurRad="38100" dist="38100" dir="2700000" algn="tl">
                    <a:srgbClr val="000000">
                      <a:alpha val="43137"/>
                    </a:srgbClr>
                  </a:outerShdw>
                </a:effectLst>
              </a:rPr>
              <a:t>DFO’s Role in the Nunavut Water Board</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0541" y="2194746"/>
            <a:ext cx="8602916" cy="2048070"/>
          </a:xfrm>
          <a:noFill/>
        </p:spPr>
        <p:txBody>
          <a:bodyPr>
            <a:noAutofit/>
          </a:bodyPr>
          <a:lstStyle/>
          <a:p>
            <a:r>
              <a:rPr lang="en-CA" sz="2000" dirty="0" smtClean="0"/>
              <a:t>We </a:t>
            </a:r>
            <a:r>
              <a:rPr lang="en-CA" sz="2000" dirty="0"/>
              <a:t>take part in </a:t>
            </a:r>
            <a:r>
              <a:rPr lang="en-CA" sz="2000" dirty="0" smtClean="0"/>
              <a:t>hearings, and discussions </a:t>
            </a:r>
          </a:p>
          <a:p>
            <a:r>
              <a:rPr lang="en-CA" sz="2000" dirty="0" smtClean="0"/>
              <a:t>We provide </a:t>
            </a:r>
            <a:r>
              <a:rPr lang="en-CA" sz="2000" dirty="0"/>
              <a:t>expert advice to the Boards</a:t>
            </a:r>
          </a:p>
          <a:p>
            <a:r>
              <a:rPr lang="en-CA" sz="2000" dirty="0" smtClean="0"/>
              <a:t>DFO may also make recommendations to the board:</a:t>
            </a:r>
          </a:p>
          <a:p>
            <a:pPr lvl="1"/>
            <a:r>
              <a:rPr lang="en-CA" sz="2000" dirty="0" smtClean="0"/>
              <a:t>Information the board may need</a:t>
            </a:r>
          </a:p>
          <a:p>
            <a:pPr lvl="1"/>
            <a:r>
              <a:rPr lang="en-CA" sz="2000" dirty="0" smtClean="0"/>
              <a:t>Potential conditions for water license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2486"/>
            <a:ext cx="3355672" cy="208404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705" y="4502487"/>
            <a:ext cx="3143155" cy="208404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3938" y="4502486"/>
            <a:ext cx="3143156" cy="2084049"/>
          </a:xfrm>
          <a:prstGeom prst="rect">
            <a:avLst/>
          </a:prstGeom>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062" y="458504"/>
            <a:ext cx="415700" cy="1827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2323807265"/>
              </p:ext>
            </p:extLst>
          </p:nvPr>
        </p:nvGraphicFramePr>
        <p:xfrm>
          <a:off x="6856912" y="390798"/>
          <a:ext cx="2303162" cy="318194"/>
        </p:xfrm>
        <a:graphic>
          <a:graphicData uri="http://schemas.openxmlformats.org/drawingml/2006/table">
            <a:tbl>
              <a:tblPr>
                <a:tableStyleId>{5C22544A-7EE6-4342-B048-85BDC9FD1C3A}</a:tableStyleId>
              </a:tblPr>
              <a:tblGrid>
                <a:gridCol w="395856">
                  <a:extLst>
                    <a:ext uri="{9D8B030D-6E8A-4147-A177-3AD203B41FA5}">
                      <a16:colId xmlns:a16="http://schemas.microsoft.com/office/drawing/2014/main" val="1936818192"/>
                    </a:ext>
                  </a:extLst>
                </a:gridCol>
                <a:gridCol w="935660">
                  <a:extLst>
                    <a:ext uri="{9D8B030D-6E8A-4147-A177-3AD203B41FA5}">
                      <a16:colId xmlns:a16="http://schemas.microsoft.com/office/drawing/2014/main" val="2310017709"/>
                    </a:ext>
                  </a:extLst>
                </a:gridCol>
                <a:gridCol w="971646">
                  <a:extLst>
                    <a:ext uri="{9D8B030D-6E8A-4147-A177-3AD203B41FA5}">
                      <a16:colId xmlns:a16="http://schemas.microsoft.com/office/drawing/2014/main" val="1112674872"/>
                    </a:ext>
                  </a:extLst>
                </a:gridCol>
              </a:tblGrid>
              <a:tr h="318194">
                <a:tc>
                  <a:txBody>
                    <a:bodyPr/>
                    <a:lstStyle/>
                    <a:p>
                      <a:pPr marL="0" marR="0">
                        <a:lnSpc>
                          <a:spcPct val="115000"/>
                        </a:lnSpc>
                        <a:spcBef>
                          <a:spcPts val="0"/>
                        </a:spcBef>
                        <a:spcAft>
                          <a:spcPts val="1000"/>
                        </a:spcAft>
                      </a:pP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CA" sz="800" dirty="0">
                          <a:solidFill>
                            <a:schemeClr val="tx2">
                              <a:lumMod val="75000"/>
                            </a:schemeClr>
                          </a:solidFill>
                          <a:effectLst/>
                        </a:rPr>
                        <a:t>Fisheries and Oceans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fr-CA" sz="800" dirty="0">
                          <a:solidFill>
                            <a:schemeClr val="tx2">
                              <a:lumMod val="75000"/>
                            </a:schemeClr>
                          </a:solidFill>
                          <a:effectLst/>
                        </a:rPr>
                        <a:t>Pêches et Océans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4653682"/>
                  </a:ext>
                </a:extLst>
              </a:tr>
            </a:tbl>
          </a:graphicData>
        </a:graphic>
      </p:graphicFrame>
      <p:sp>
        <p:nvSpPr>
          <p:cNvPr id="15" name="TextBox 14"/>
          <p:cNvSpPr txBox="1"/>
          <p:nvPr/>
        </p:nvSpPr>
        <p:spPr>
          <a:xfrm>
            <a:off x="93471" y="6286454"/>
            <a:ext cx="2038635" cy="300082"/>
          </a:xfrm>
          <a:prstGeom prst="rect">
            <a:avLst/>
          </a:prstGeom>
          <a:noFill/>
        </p:spPr>
        <p:txBody>
          <a:bodyPr wrap="none" rtlCol="0">
            <a:spAutoFit/>
          </a:bodyPr>
          <a:lstStyle/>
          <a:p>
            <a:r>
              <a:rPr lang="en-CA" sz="1350" dirty="0">
                <a:solidFill>
                  <a:schemeClr val="bg1"/>
                </a:solidFill>
              </a:rPr>
              <a:t>Photograph by Paul Vecsei</a:t>
            </a:r>
            <a:endParaRPr lang="en-US" sz="1350" dirty="0">
              <a:solidFill>
                <a:schemeClr val="bg1"/>
              </a:solidFill>
            </a:endParaRPr>
          </a:p>
        </p:txBody>
      </p:sp>
    </p:spTree>
    <p:extLst>
      <p:ext uri="{BB962C8B-B14F-4D97-AF65-F5344CB8AC3E}">
        <p14:creationId xmlns:p14="http://schemas.microsoft.com/office/powerpoint/2010/main" val="3777709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sz="3600" b="1" dirty="0" err="1" smtClean="0">
                <a:effectLst>
                  <a:outerShdw blurRad="38100" dist="38100" dir="2700000" algn="tl">
                    <a:srgbClr val="000000">
                      <a:alpha val="43137"/>
                    </a:srgbClr>
                  </a:outerShdw>
                </a:effectLst>
              </a:rPr>
              <a:t>Whaletail</a:t>
            </a:r>
            <a:r>
              <a:rPr lang="en-CA" sz="3600" b="1" dirty="0" smtClean="0">
                <a:effectLst>
                  <a:outerShdw blurRad="38100" dist="38100" dir="2700000" algn="tl">
                    <a:srgbClr val="000000">
                      <a:alpha val="43137"/>
                    </a:srgbClr>
                  </a:outerShdw>
                </a:effectLst>
              </a:rPr>
              <a:t> Expansion: Overview of Findings</a:t>
            </a:r>
            <a:endParaRPr lang="en-US" dirty="0"/>
          </a:p>
        </p:txBody>
      </p:sp>
      <p:sp>
        <p:nvSpPr>
          <p:cNvPr id="5" name="Content Placeholder 4"/>
          <p:cNvSpPr>
            <a:spLocks noGrp="1"/>
          </p:cNvSpPr>
          <p:nvPr>
            <p:ph idx="1"/>
          </p:nvPr>
        </p:nvSpPr>
        <p:spPr/>
        <p:txBody>
          <a:bodyPr>
            <a:normAutofit/>
          </a:bodyPr>
          <a:lstStyle/>
          <a:p>
            <a:r>
              <a:rPr lang="en-US" sz="2400" dirty="0" smtClean="0"/>
              <a:t>DFOs comments are focused on the three followings areas:</a:t>
            </a:r>
          </a:p>
          <a:p>
            <a:endParaRPr lang="en-US" sz="2400" dirty="0" smtClean="0"/>
          </a:p>
          <a:p>
            <a:pPr marL="800100" lvl="1" indent="-457200">
              <a:buFont typeface="+mj-lt"/>
              <a:buAutoNum type="arabicPeriod"/>
            </a:pPr>
            <a:r>
              <a:rPr lang="en-US" sz="2400" b="1" dirty="0" smtClean="0"/>
              <a:t>Fish Passage</a:t>
            </a:r>
          </a:p>
          <a:p>
            <a:pPr lvl="2"/>
            <a:r>
              <a:rPr lang="en-US" sz="2400" dirty="0" smtClean="0"/>
              <a:t>Impacts of road widening to </a:t>
            </a:r>
            <a:r>
              <a:rPr lang="en-US" sz="2400" dirty="0" err="1" smtClean="0"/>
              <a:t>watercrossings</a:t>
            </a:r>
            <a:endParaRPr lang="en-US" sz="2400" dirty="0" smtClean="0"/>
          </a:p>
          <a:p>
            <a:pPr marL="800100" lvl="1" indent="-457200">
              <a:buFont typeface="+mj-lt"/>
              <a:buAutoNum type="arabicPeriod"/>
            </a:pPr>
            <a:r>
              <a:rPr lang="en-US" sz="2400" b="1" dirty="0" smtClean="0"/>
              <a:t>Water Use</a:t>
            </a:r>
          </a:p>
          <a:p>
            <a:pPr lvl="2"/>
            <a:r>
              <a:rPr lang="en-US" sz="2400" dirty="0" smtClean="0"/>
              <a:t>Water use volume requirements and source lakes</a:t>
            </a:r>
          </a:p>
          <a:p>
            <a:pPr marL="800100" lvl="1" indent="-457200">
              <a:buFont typeface="+mj-lt"/>
              <a:buAutoNum type="arabicPeriod"/>
            </a:pPr>
            <a:r>
              <a:rPr lang="en-US" sz="2400" b="1" dirty="0" smtClean="0"/>
              <a:t>Downstream Environment</a:t>
            </a:r>
          </a:p>
          <a:p>
            <a:pPr lvl="2"/>
            <a:r>
              <a:rPr lang="en-US" sz="2400" dirty="0" smtClean="0"/>
              <a:t>Accounting for changes in fish habitat</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0218" y="400393"/>
            <a:ext cx="415700" cy="1827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773838699"/>
              </p:ext>
            </p:extLst>
          </p:nvPr>
        </p:nvGraphicFramePr>
        <p:xfrm>
          <a:off x="6668068" y="332687"/>
          <a:ext cx="2303162" cy="318194"/>
        </p:xfrm>
        <a:graphic>
          <a:graphicData uri="http://schemas.openxmlformats.org/drawingml/2006/table">
            <a:tbl>
              <a:tblPr>
                <a:tableStyleId>{5C22544A-7EE6-4342-B048-85BDC9FD1C3A}</a:tableStyleId>
              </a:tblPr>
              <a:tblGrid>
                <a:gridCol w="395856">
                  <a:extLst>
                    <a:ext uri="{9D8B030D-6E8A-4147-A177-3AD203B41FA5}">
                      <a16:colId xmlns:a16="http://schemas.microsoft.com/office/drawing/2014/main" val="1936818192"/>
                    </a:ext>
                  </a:extLst>
                </a:gridCol>
                <a:gridCol w="935660">
                  <a:extLst>
                    <a:ext uri="{9D8B030D-6E8A-4147-A177-3AD203B41FA5}">
                      <a16:colId xmlns:a16="http://schemas.microsoft.com/office/drawing/2014/main" val="2310017709"/>
                    </a:ext>
                  </a:extLst>
                </a:gridCol>
                <a:gridCol w="971646">
                  <a:extLst>
                    <a:ext uri="{9D8B030D-6E8A-4147-A177-3AD203B41FA5}">
                      <a16:colId xmlns:a16="http://schemas.microsoft.com/office/drawing/2014/main" val="1112674872"/>
                    </a:ext>
                  </a:extLst>
                </a:gridCol>
              </a:tblGrid>
              <a:tr h="318194">
                <a:tc>
                  <a:txBody>
                    <a:bodyPr/>
                    <a:lstStyle/>
                    <a:p>
                      <a:pPr marL="0" marR="0">
                        <a:lnSpc>
                          <a:spcPct val="115000"/>
                        </a:lnSpc>
                        <a:spcBef>
                          <a:spcPts val="0"/>
                        </a:spcBef>
                        <a:spcAft>
                          <a:spcPts val="1000"/>
                        </a:spcAft>
                      </a:pP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CA" sz="800" dirty="0">
                          <a:solidFill>
                            <a:schemeClr val="tx2">
                              <a:lumMod val="75000"/>
                            </a:schemeClr>
                          </a:solidFill>
                          <a:effectLst/>
                        </a:rPr>
                        <a:t>Fisheries and Oceans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fr-CA" sz="800" dirty="0">
                          <a:solidFill>
                            <a:schemeClr val="tx2">
                              <a:lumMod val="75000"/>
                            </a:schemeClr>
                          </a:solidFill>
                          <a:effectLst/>
                        </a:rPr>
                        <a:t>Pêches et Océans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4653682"/>
                  </a:ext>
                </a:extLst>
              </a:tr>
            </a:tbl>
          </a:graphicData>
        </a:graphic>
      </p:graphicFrame>
      <p:pic>
        <p:nvPicPr>
          <p:cNvPr id="8" name="Picture 7"/>
          <p:cNvPicPr>
            <a:picLocks noChangeAspect="1"/>
          </p:cNvPicPr>
          <p:nvPr/>
        </p:nvPicPr>
        <p:blipFill>
          <a:blip r:embed="rId3"/>
          <a:stretch>
            <a:fillRect/>
          </a:stretch>
        </p:blipFill>
        <p:spPr>
          <a:xfrm>
            <a:off x="171864" y="5178286"/>
            <a:ext cx="1320404" cy="1570383"/>
          </a:xfrm>
          <a:prstGeom prst="rect">
            <a:avLst/>
          </a:prstGeom>
        </p:spPr>
      </p:pic>
    </p:spTree>
    <p:extLst>
      <p:ext uri="{BB962C8B-B14F-4D97-AF65-F5344CB8AC3E}">
        <p14:creationId xmlns:p14="http://schemas.microsoft.com/office/powerpoint/2010/main" val="838720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045" y="378196"/>
            <a:ext cx="7886700" cy="1325563"/>
          </a:xfrm>
        </p:spPr>
        <p:txBody>
          <a:bodyPr/>
          <a:lstStyle/>
          <a:p>
            <a:r>
              <a:rPr lang="en-CA" sz="3200" b="1" dirty="0" smtClean="0">
                <a:effectLst>
                  <a:outerShdw blurRad="38100" dist="38100" dir="2700000" algn="tl">
                    <a:srgbClr val="000000">
                      <a:alpha val="43137"/>
                    </a:srgbClr>
                  </a:outerShdw>
                </a:effectLst>
              </a:rPr>
              <a:t>             Fish Passage</a:t>
            </a:r>
            <a:endParaRPr lang="en-US" dirty="0"/>
          </a:p>
        </p:txBody>
      </p:sp>
      <p:sp>
        <p:nvSpPr>
          <p:cNvPr id="3" name="Content Placeholder 2"/>
          <p:cNvSpPr>
            <a:spLocks noGrp="1"/>
          </p:cNvSpPr>
          <p:nvPr>
            <p:ph idx="1"/>
          </p:nvPr>
        </p:nvSpPr>
        <p:spPr>
          <a:xfrm>
            <a:off x="153163" y="1444752"/>
            <a:ext cx="3266694" cy="5413248"/>
          </a:xfrm>
        </p:spPr>
        <p:txBody>
          <a:bodyPr>
            <a:normAutofit/>
          </a:bodyPr>
          <a:lstStyle/>
          <a:p>
            <a:r>
              <a:rPr lang="en-US" dirty="0" smtClean="0"/>
              <a:t>The mine’s haul road may impact fish passage at some stream crossings. </a:t>
            </a:r>
          </a:p>
          <a:p>
            <a:r>
              <a:rPr lang="en-US" dirty="0" smtClean="0"/>
              <a:t>Fish passage can be maintained with proper construction methods.</a:t>
            </a:r>
          </a:p>
          <a:p>
            <a:r>
              <a:rPr lang="en-US" dirty="0" smtClean="0"/>
              <a:t>AEM has provided DFO with information about their crossings, and DFO has no further concerns.</a:t>
            </a:r>
          </a:p>
          <a:p>
            <a:r>
              <a:rPr lang="en-US" dirty="0" smtClean="0"/>
              <a:t>DFO will continue to work with </a:t>
            </a:r>
            <a:r>
              <a:rPr lang="en-US" dirty="0" err="1" smtClean="0"/>
              <a:t>Agnico</a:t>
            </a:r>
            <a:r>
              <a:rPr lang="en-US" dirty="0" smtClean="0"/>
              <a:t> Eagle Mines Limited to ensure that all watercourse crossings with fish allow for proper fish passage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512" y="400393"/>
            <a:ext cx="415700" cy="1827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915022521"/>
              </p:ext>
            </p:extLst>
          </p:nvPr>
        </p:nvGraphicFramePr>
        <p:xfrm>
          <a:off x="584362" y="332687"/>
          <a:ext cx="2303162" cy="318194"/>
        </p:xfrm>
        <a:graphic>
          <a:graphicData uri="http://schemas.openxmlformats.org/drawingml/2006/table">
            <a:tbl>
              <a:tblPr>
                <a:tableStyleId>{5C22544A-7EE6-4342-B048-85BDC9FD1C3A}</a:tableStyleId>
              </a:tblPr>
              <a:tblGrid>
                <a:gridCol w="395856">
                  <a:extLst>
                    <a:ext uri="{9D8B030D-6E8A-4147-A177-3AD203B41FA5}">
                      <a16:colId xmlns:a16="http://schemas.microsoft.com/office/drawing/2014/main" val="1936818192"/>
                    </a:ext>
                  </a:extLst>
                </a:gridCol>
                <a:gridCol w="935660">
                  <a:extLst>
                    <a:ext uri="{9D8B030D-6E8A-4147-A177-3AD203B41FA5}">
                      <a16:colId xmlns:a16="http://schemas.microsoft.com/office/drawing/2014/main" val="2310017709"/>
                    </a:ext>
                  </a:extLst>
                </a:gridCol>
                <a:gridCol w="971646">
                  <a:extLst>
                    <a:ext uri="{9D8B030D-6E8A-4147-A177-3AD203B41FA5}">
                      <a16:colId xmlns:a16="http://schemas.microsoft.com/office/drawing/2014/main" val="1112674872"/>
                    </a:ext>
                  </a:extLst>
                </a:gridCol>
              </a:tblGrid>
              <a:tr h="318194">
                <a:tc>
                  <a:txBody>
                    <a:bodyPr/>
                    <a:lstStyle/>
                    <a:p>
                      <a:pPr marL="0" marR="0">
                        <a:lnSpc>
                          <a:spcPct val="115000"/>
                        </a:lnSpc>
                        <a:spcBef>
                          <a:spcPts val="0"/>
                        </a:spcBef>
                        <a:spcAft>
                          <a:spcPts val="1000"/>
                        </a:spcAft>
                      </a:pP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CA" sz="800" dirty="0">
                          <a:solidFill>
                            <a:schemeClr val="tx2">
                              <a:lumMod val="75000"/>
                            </a:schemeClr>
                          </a:solidFill>
                          <a:effectLst/>
                        </a:rPr>
                        <a:t>Fisheries and Oceans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fr-CA" sz="800" dirty="0">
                          <a:solidFill>
                            <a:schemeClr val="tx2">
                              <a:lumMod val="75000"/>
                            </a:schemeClr>
                          </a:solidFill>
                          <a:effectLst/>
                        </a:rPr>
                        <a:t>Pêches et Océans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4653682"/>
                  </a:ext>
                </a:extLst>
              </a:tr>
            </a:tbl>
          </a:graphicData>
        </a:graphic>
      </p:graphicFrame>
      <p:pic>
        <p:nvPicPr>
          <p:cNvPr id="6" name="Picture 5"/>
          <p:cNvPicPr>
            <a:picLocks noChangeAspect="1"/>
          </p:cNvPicPr>
          <p:nvPr/>
        </p:nvPicPr>
        <p:blipFill>
          <a:blip r:embed="rId3"/>
          <a:stretch>
            <a:fillRect/>
          </a:stretch>
        </p:blipFill>
        <p:spPr>
          <a:xfrm>
            <a:off x="3529585" y="166429"/>
            <a:ext cx="4965192" cy="6524061"/>
          </a:xfrm>
          <a:prstGeom prst="rect">
            <a:avLst/>
          </a:prstGeom>
        </p:spPr>
      </p:pic>
    </p:spTree>
    <p:extLst>
      <p:ext uri="{BB962C8B-B14F-4D97-AF65-F5344CB8AC3E}">
        <p14:creationId xmlns:p14="http://schemas.microsoft.com/office/powerpoint/2010/main" val="3113648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3200" b="1" dirty="0" smtClean="0">
                <a:effectLst>
                  <a:outerShdw blurRad="38100" dist="38100" dir="2700000" algn="tl">
                    <a:srgbClr val="000000">
                      <a:alpha val="43137"/>
                    </a:srgbClr>
                  </a:outerShdw>
                </a:effectLst>
              </a:rPr>
              <a:t>Water Use</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380745"/>
            <a:ext cx="6039418" cy="4864608"/>
          </a:xfrm>
        </p:spPr>
        <p:txBody>
          <a:bodyPr>
            <a:normAutofit/>
          </a:bodyPr>
          <a:lstStyle/>
          <a:p>
            <a:r>
              <a:rPr lang="en-CA" sz="2400" dirty="0" smtClean="0"/>
              <a:t>Taking too much water from lakes and streams in the winter can harm or kill fish. </a:t>
            </a:r>
          </a:p>
          <a:p>
            <a:r>
              <a:rPr lang="en-CA" sz="2400" dirty="0" smtClean="0"/>
              <a:t>Taking water can be done safely, and DFO had provided advice to the board and AEM on how to be as safe as possible, including monitoring to make sure everything is working how it is expected to. </a:t>
            </a:r>
          </a:p>
          <a:p>
            <a:r>
              <a:rPr lang="en-CA" sz="2400" dirty="0" smtClean="0"/>
              <a:t>AEM has provided DFO with additional information about the road crossings. </a:t>
            </a:r>
          </a:p>
          <a:p>
            <a:r>
              <a:rPr lang="en-CA" sz="2400" dirty="0" smtClean="0"/>
              <a:t>DFO will continue to discuss with AEM regarding fish-outs and data requirements. </a:t>
            </a:r>
          </a:p>
          <a:p>
            <a:r>
              <a:rPr lang="en-CA" sz="2400" dirty="0" smtClean="0"/>
              <a:t>DFO has no further concerns at this time.</a:t>
            </a:r>
          </a:p>
          <a:p>
            <a:pPr marL="0" indent="0">
              <a:buNone/>
            </a:pPr>
            <a:endParaRPr lang="en-CA" dirty="0" smtClean="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0218" y="400393"/>
            <a:ext cx="415700" cy="1827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892458534"/>
              </p:ext>
            </p:extLst>
          </p:nvPr>
        </p:nvGraphicFramePr>
        <p:xfrm>
          <a:off x="6668068" y="332687"/>
          <a:ext cx="2303162" cy="318194"/>
        </p:xfrm>
        <a:graphic>
          <a:graphicData uri="http://schemas.openxmlformats.org/drawingml/2006/table">
            <a:tbl>
              <a:tblPr>
                <a:tableStyleId>{5C22544A-7EE6-4342-B048-85BDC9FD1C3A}</a:tableStyleId>
              </a:tblPr>
              <a:tblGrid>
                <a:gridCol w="395856">
                  <a:extLst>
                    <a:ext uri="{9D8B030D-6E8A-4147-A177-3AD203B41FA5}">
                      <a16:colId xmlns:a16="http://schemas.microsoft.com/office/drawing/2014/main" val="1936818192"/>
                    </a:ext>
                  </a:extLst>
                </a:gridCol>
                <a:gridCol w="935660">
                  <a:extLst>
                    <a:ext uri="{9D8B030D-6E8A-4147-A177-3AD203B41FA5}">
                      <a16:colId xmlns:a16="http://schemas.microsoft.com/office/drawing/2014/main" val="2310017709"/>
                    </a:ext>
                  </a:extLst>
                </a:gridCol>
                <a:gridCol w="971646">
                  <a:extLst>
                    <a:ext uri="{9D8B030D-6E8A-4147-A177-3AD203B41FA5}">
                      <a16:colId xmlns:a16="http://schemas.microsoft.com/office/drawing/2014/main" val="1112674872"/>
                    </a:ext>
                  </a:extLst>
                </a:gridCol>
              </a:tblGrid>
              <a:tr h="318194">
                <a:tc>
                  <a:txBody>
                    <a:bodyPr/>
                    <a:lstStyle/>
                    <a:p>
                      <a:pPr marL="0" marR="0">
                        <a:lnSpc>
                          <a:spcPct val="115000"/>
                        </a:lnSpc>
                        <a:spcBef>
                          <a:spcPts val="0"/>
                        </a:spcBef>
                        <a:spcAft>
                          <a:spcPts val="1000"/>
                        </a:spcAft>
                      </a:pP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CA" sz="800" dirty="0">
                          <a:solidFill>
                            <a:schemeClr val="tx2">
                              <a:lumMod val="75000"/>
                            </a:schemeClr>
                          </a:solidFill>
                          <a:effectLst/>
                        </a:rPr>
                        <a:t>Fisheries and Oceans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fr-CA" sz="800" dirty="0">
                          <a:solidFill>
                            <a:schemeClr val="tx2">
                              <a:lumMod val="75000"/>
                            </a:schemeClr>
                          </a:solidFill>
                          <a:effectLst/>
                        </a:rPr>
                        <a:t>Pêches et Océans Canada</a:t>
                      </a:r>
                      <a:endParaRPr lang="en-US" sz="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4653682"/>
                  </a:ext>
                </a:extLst>
              </a:tr>
            </a:tbl>
          </a:graphicData>
        </a:graphic>
      </p:graphicFrame>
      <p:pic>
        <p:nvPicPr>
          <p:cNvPr id="7" name="Picture 6"/>
          <p:cNvPicPr>
            <a:picLocks noChangeAspect="1"/>
          </p:cNvPicPr>
          <p:nvPr/>
        </p:nvPicPr>
        <p:blipFill>
          <a:blip r:embed="rId3"/>
          <a:stretch>
            <a:fillRect/>
          </a:stretch>
        </p:blipFill>
        <p:spPr>
          <a:xfrm>
            <a:off x="6460219" y="3658688"/>
            <a:ext cx="2307168" cy="2933234"/>
          </a:xfrm>
          <a:prstGeom prst="rect">
            <a:avLst/>
          </a:prstGeom>
        </p:spPr>
      </p:pic>
      <p:sp>
        <p:nvSpPr>
          <p:cNvPr id="8" name="TextBox 7"/>
          <p:cNvSpPr txBox="1"/>
          <p:nvPr/>
        </p:nvSpPr>
        <p:spPr>
          <a:xfrm>
            <a:off x="7474226" y="6488668"/>
            <a:ext cx="2761118" cy="369332"/>
          </a:xfrm>
          <a:prstGeom prst="rect">
            <a:avLst/>
          </a:prstGeom>
          <a:noFill/>
        </p:spPr>
        <p:txBody>
          <a:bodyPr wrap="square" rtlCol="0">
            <a:spAutoFit/>
          </a:bodyPr>
          <a:lstStyle/>
          <a:p>
            <a:r>
              <a:rPr lang="en-US" dirty="0" smtClean="0"/>
              <a:t>DFO, 2019</a:t>
            </a:r>
            <a:endParaRPr lang="en-US" dirty="0"/>
          </a:p>
        </p:txBody>
      </p:sp>
    </p:spTree>
    <p:extLst>
      <p:ext uri="{BB962C8B-B14F-4D97-AF65-F5344CB8AC3E}">
        <p14:creationId xmlns:p14="http://schemas.microsoft.com/office/powerpoint/2010/main" val="4094063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1560</TotalTime>
  <Words>542</Words>
  <Application>Microsoft Office PowerPoint</Application>
  <PresentationFormat>On-screen Show (4:3)</PresentationFormat>
  <Paragraphs>86</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 Gothic</vt:lpstr>
      <vt:lpstr>Times New Roman</vt:lpstr>
      <vt:lpstr>ヒラギノ角ゴ Pro W3</vt:lpstr>
      <vt:lpstr>Office Theme</vt:lpstr>
      <vt:lpstr>DFO’s Fish and Fish Habitat Protection Program </vt:lpstr>
      <vt:lpstr>OVERVIEW </vt:lpstr>
      <vt:lpstr>DFO – FFHPP– Mandate</vt:lpstr>
      <vt:lpstr>PowerPoint Presentation</vt:lpstr>
      <vt:lpstr>YK OFFICE REGULATORY REVIEW – NWT AND NUNAVUT</vt:lpstr>
      <vt:lpstr>DFO’s Role in the Nunavut Water Board</vt:lpstr>
      <vt:lpstr>Whaletail Expansion: Overview of Findings</vt:lpstr>
      <vt:lpstr>             Fish Passage</vt:lpstr>
      <vt:lpstr>Water Use</vt:lpstr>
      <vt:lpstr>Downstream Environment</vt:lpstr>
      <vt:lpstr>Questions?</vt:lpstr>
    </vt:vector>
  </TitlesOfParts>
  <Company>DFO-MPO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 Habitat Offsetting</dc:title>
  <dc:creator>Leclerc-Beaulieu, Tatiana</dc:creator>
  <cp:lastModifiedBy>Richard Dwyer.</cp:lastModifiedBy>
  <cp:revision>59</cp:revision>
  <dcterms:created xsi:type="dcterms:W3CDTF">2020-01-29T19:07:17Z</dcterms:created>
  <dcterms:modified xsi:type="dcterms:W3CDTF">2020-02-14T02:11:43Z</dcterms:modified>
</cp:coreProperties>
</file>