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86" r:id="rId2"/>
  </p:sldMasterIdLst>
  <p:notesMasterIdLst>
    <p:notesMasterId r:id="rId17"/>
  </p:notesMasterIdLst>
  <p:handoutMasterIdLst>
    <p:handoutMasterId r:id="rId18"/>
  </p:handoutMasterIdLst>
  <p:sldIdLst>
    <p:sldId id="556" r:id="rId3"/>
    <p:sldId id="557" r:id="rId4"/>
    <p:sldId id="558" r:id="rId5"/>
    <p:sldId id="584" r:id="rId6"/>
    <p:sldId id="561" r:id="rId7"/>
    <p:sldId id="563" r:id="rId8"/>
    <p:sldId id="565" r:id="rId9"/>
    <p:sldId id="596" r:id="rId10"/>
    <p:sldId id="569" r:id="rId11"/>
    <p:sldId id="571" r:id="rId12"/>
    <p:sldId id="595" r:id="rId13"/>
    <p:sldId id="578" r:id="rId14"/>
    <p:sldId id="579" r:id="rId15"/>
    <p:sldId id="580" r:id="rId16"/>
  </p:sldIdLst>
  <p:sldSz cx="9144000" cy="6858000" type="screen4x3"/>
  <p:notesSz cx="6881813" cy="9296400"/>
  <p:custDataLst>
    <p:tags r:id="rId19"/>
  </p:custDataLst>
  <p:defaultTextStyle>
    <a:defPPr>
      <a:defRPr lang="en-CA"/>
    </a:defPPr>
    <a:lvl1pPr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>
          <p15:clr>
            <a:srgbClr val="A4A3A4"/>
          </p15:clr>
        </p15:guide>
        <p15:guide id="2" pos="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0035DE"/>
    <a:srgbClr val="0000DE"/>
    <a:srgbClr val="969696"/>
    <a:srgbClr val="335C64"/>
    <a:srgbClr val="66CCFF"/>
    <a:srgbClr val="33CC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31" autoAdjust="0"/>
    <p:restoredTop sz="93979" autoAdjust="0"/>
  </p:normalViewPr>
  <p:slideViewPr>
    <p:cSldViewPr snapToObjects="1">
      <p:cViewPr varScale="1">
        <p:scale>
          <a:sx n="113" d="100"/>
          <a:sy n="113" d="100"/>
        </p:scale>
        <p:origin x="1344" y="102"/>
      </p:cViewPr>
      <p:guideLst>
        <p:guide orient="horz" pos="4224"/>
        <p:guide pos="96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>
        <p:scale>
          <a:sx n="75" d="100"/>
          <a:sy n="75" d="100"/>
        </p:scale>
        <p:origin x="-3252" y="-342"/>
      </p:cViewPr>
      <p:guideLst>
        <p:guide orient="horz" pos="2929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8430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9" tIns="45804" rIns="91609" bIns="45804" numCol="1" anchor="t" anchorCtr="0" compatLnSpc="1">
            <a:prstTxWarp prst="textNoShape">
              <a:avLst/>
            </a:prstTxWarp>
          </a:bodyPr>
          <a:lstStyle>
            <a:lvl1pPr defTabSz="916354">
              <a:lnSpc>
                <a:spcPct val="100000"/>
              </a:lnSpc>
              <a:spcAft>
                <a:spcPct val="0"/>
              </a:spcAft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5954" y="2"/>
            <a:ext cx="298430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9" tIns="45804" rIns="91609" bIns="45804" numCol="1" anchor="t" anchorCtr="0" compatLnSpc="1">
            <a:prstTxWarp prst="textNoShape">
              <a:avLst/>
            </a:prstTxWarp>
          </a:bodyPr>
          <a:lstStyle>
            <a:lvl1pPr algn="r" defTabSz="916354">
              <a:lnSpc>
                <a:spcPct val="100000"/>
              </a:lnSpc>
              <a:spcAft>
                <a:spcPct val="0"/>
              </a:spcAft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7"/>
            <a:ext cx="298430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9" tIns="45804" rIns="91609" bIns="45804" numCol="1" anchor="b" anchorCtr="0" compatLnSpc="1">
            <a:prstTxWarp prst="textNoShape">
              <a:avLst/>
            </a:prstTxWarp>
          </a:bodyPr>
          <a:lstStyle>
            <a:lvl1pPr defTabSz="916354">
              <a:lnSpc>
                <a:spcPct val="100000"/>
              </a:lnSpc>
              <a:spcAft>
                <a:spcPct val="0"/>
              </a:spcAft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5954" y="8829677"/>
            <a:ext cx="298430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9" tIns="45804" rIns="91609" bIns="45804" numCol="1" anchor="b" anchorCtr="0" compatLnSpc="1">
            <a:prstTxWarp prst="textNoShape">
              <a:avLst/>
            </a:prstTxWarp>
          </a:bodyPr>
          <a:lstStyle>
            <a:lvl1pPr algn="r" defTabSz="916354">
              <a:lnSpc>
                <a:spcPct val="100000"/>
              </a:lnSpc>
              <a:spcAft>
                <a:spcPct val="0"/>
              </a:spcAft>
              <a:defRPr sz="1100">
                <a:latin typeface="Arial" charset="0"/>
              </a:defRPr>
            </a:lvl1pPr>
          </a:lstStyle>
          <a:p>
            <a:pPr>
              <a:defRPr/>
            </a:pPr>
            <a:fld id="{2B19D8C8-5948-455E-A605-1EA89F85FCA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7254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8430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9" tIns="45804" rIns="91609" bIns="45804" numCol="1" anchor="t" anchorCtr="0" compatLnSpc="1">
            <a:prstTxWarp prst="textNoShape">
              <a:avLst/>
            </a:prstTxWarp>
          </a:bodyPr>
          <a:lstStyle>
            <a:lvl1pPr defTabSz="916354">
              <a:lnSpc>
                <a:spcPct val="100000"/>
              </a:lnSpc>
              <a:spcAft>
                <a:spcPct val="0"/>
              </a:spcAft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5954" y="2"/>
            <a:ext cx="298430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9" tIns="45804" rIns="91609" bIns="45804" numCol="1" anchor="t" anchorCtr="0" compatLnSpc="1">
            <a:prstTxWarp prst="textNoShape">
              <a:avLst/>
            </a:prstTxWarp>
          </a:bodyPr>
          <a:lstStyle>
            <a:lvl1pPr algn="r" defTabSz="916354">
              <a:lnSpc>
                <a:spcPct val="100000"/>
              </a:lnSpc>
              <a:spcAft>
                <a:spcPct val="0"/>
              </a:spcAft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07" y="4416428"/>
            <a:ext cx="5504204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9" tIns="45804" rIns="91609" bIns="458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7"/>
            <a:ext cx="298430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9" tIns="45804" rIns="91609" bIns="45804" numCol="1" anchor="b" anchorCtr="0" compatLnSpc="1">
            <a:prstTxWarp prst="textNoShape">
              <a:avLst/>
            </a:prstTxWarp>
          </a:bodyPr>
          <a:lstStyle>
            <a:lvl1pPr defTabSz="916354">
              <a:lnSpc>
                <a:spcPct val="100000"/>
              </a:lnSpc>
              <a:spcAft>
                <a:spcPct val="0"/>
              </a:spcAft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5954" y="8829677"/>
            <a:ext cx="298430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9" tIns="45804" rIns="91609" bIns="45804" numCol="1" anchor="b" anchorCtr="0" compatLnSpc="1">
            <a:prstTxWarp prst="textNoShape">
              <a:avLst/>
            </a:prstTxWarp>
          </a:bodyPr>
          <a:lstStyle>
            <a:lvl1pPr algn="r" defTabSz="916354">
              <a:lnSpc>
                <a:spcPct val="100000"/>
              </a:lnSpc>
              <a:spcAft>
                <a:spcPct val="0"/>
              </a:spcAft>
              <a:defRPr sz="1100">
                <a:latin typeface="Arial" charset="0"/>
              </a:defRPr>
            </a:lvl1pPr>
          </a:lstStyle>
          <a:p>
            <a:pPr>
              <a:defRPr/>
            </a:pPr>
            <a:fld id="{FE284EBD-CBB1-4A99-ABB1-E39FD790435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2723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35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36862" indent="-283407" defTabSz="91635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33634" indent="-226728" defTabSz="91635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87088" indent="-226728" defTabSz="91635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40541" indent="-226728" defTabSz="91635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493994" indent="-226728" defTabSz="91635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47448" indent="-226728" defTabSz="91635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00902" indent="-226728" defTabSz="91635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54355" indent="-226728" defTabSz="91635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24F3551-6772-4ED3-AD12-7448C81BF950}" type="slidenum">
              <a:rPr lang="en-CA" altLang="en-US" smtClean="0">
                <a:latin typeface="Arial" charset="0"/>
              </a:rPr>
              <a:pPr eaLnBrk="1" hangingPunct="1"/>
              <a:t>1</a:t>
            </a:fld>
            <a:endParaRPr lang="en-CA" altLang="en-US">
              <a:latin typeface="Arial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324" eaLnBrk="1" hangingPunct="1">
              <a:defRPr/>
            </a:pPr>
            <a:endParaRPr lang="en-US" altLang="en-US" sz="1200" dirty="0"/>
          </a:p>
          <a:p>
            <a:pPr defTabSz="914324" eaLnBrk="1" hangingPunct="1">
              <a:defRPr/>
            </a:pP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65407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sz="12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4606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2550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7827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1797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4"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9108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3053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1882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4324">
              <a:buFont typeface="Arial" panose="020B0604020202020204" pitchFamily="34" charset="0"/>
              <a:buNone/>
              <a:defRPr/>
            </a:pPr>
            <a:endParaRPr lang="en-US" sz="1200" b="0" baseline="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9089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5909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2088" lvl="1" indent="0">
              <a:spcAft>
                <a:spcPts val="200"/>
              </a:spcAft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5261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5717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3648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1298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reative\media$\GRAPHICS 2018\Corporate Branding - Templates\CIRNAC\PNG\CIRNA-RCAANC-Cover-8x1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86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412" y="209931"/>
            <a:ext cx="3866388" cy="24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76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8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1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42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88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86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96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35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04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24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79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093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1308100"/>
            <a:ext cx="3822700" cy="49403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7408" y="1308101"/>
            <a:ext cx="3822192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58810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5059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2832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4730750" cy="5562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91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3899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763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13169C-8036-465D-8D70-7686CE982DB3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A52-F43C-4C30-A158-C802C0F8E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80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\\creative\media$\GRAPHICS 2018\Corporate Branding - Templates\CIRNAC\PNG\FIP-CIRNA.pn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38745"/>
            <a:ext cx="3014472" cy="19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838200"/>
            <a:ext cx="784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GB" dirty="0"/>
              <a:t>Insert section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0" y="1308100"/>
            <a:ext cx="7861300" cy="50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GB" dirty="0"/>
              <a:t>Click to edit master text styles</a:t>
            </a:r>
          </a:p>
          <a:p>
            <a:pPr lvl="1"/>
            <a:r>
              <a:rPr lang="en-CA" altLang="en-GB" dirty="0"/>
              <a:t>Second level</a:t>
            </a:r>
          </a:p>
          <a:p>
            <a:pPr lvl="2"/>
            <a:r>
              <a:rPr lang="en-CA" altLang="en-GB" dirty="0"/>
              <a:t>Third level</a:t>
            </a:r>
          </a:p>
          <a:p>
            <a:pPr lvl="3"/>
            <a:r>
              <a:rPr lang="en-CA" altLang="en-GB" dirty="0"/>
              <a:t>Fourth level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  <p:pic>
        <p:nvPicPr>
          <p:cNvPr id="2050" name="Picture 2" descr="\\creative\media$\GRAPHICS 2018\Corporate Branding - Templates\CIRNAC\PNG\CIRNA-symbol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" y="6172200"/>
            <a:ext cx="6191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6" r:id="rId3"/>
    <p:sldLayoutId id="2147483679" r:id="rId4"/>
    <p:sldLayoutId id="2147483685" r:id="rId5"/>
    <p:sldLayoutId id="2147483680" r:id="rId6"/>
    <p:sldLayoutId id="2147483681" r:id="rId7"/>
    <p:sldLayoutId id="2147483698" r:id="rId8"/>
  </p:sldLayoutIdLst>
  <p:hf hdr="0" ftr="0" dt="0"/>
  <p:txStyles>
    <p:titleStyle>
      <a:lvl1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 baseline="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2pPr>
      <a:lvl3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3pPr>
      <a:lvl4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4pPr>
      <a:lvl5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0"/>
        </a:spcBef>
        <a:spcAft>
          <a:spcPct val="37000"/>
        </a:spcAft>
        <a:buChar char="•"/>
        <a:tabLst>
          <a:tab pos="5715000" algn="l"/>
        </a:tabLst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382588" indent="-190500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600">
          <a:solidFill>
            <a:srgbClr val="000000"/>
          </a:solidFill>
          <a:latin typeface="+mn-lt"/>
        </a:defRPr>
      </a:lvl2pPr>
      <a:lvl3pPr marL="574675" indent="-190500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400">
          <a:solidFill>
            <a:srgbClr val="000000"/>
          </a:solidFill>
          <a:latin typeface="+mn-lt"/>
        </a:defRPr>
      </a:lvl3pPr>
      <a:lvl4pPr marL="771525" indent="-195263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200">
          <a:solidFill>
            <a:srgbClr val="000000"/>
          </a:solidFill>
          <a:latin typeface="+mn-lt"/>
        </a:defRPr>
      </a:lvl4pPr>
      <a:lvl5pPr marL="960438" indent="-187325" algn="l" rtl="0" eaLnBrk="0" fontAlgn="base" hangingPunct="0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5pPr>
      <a:lvl6pPr marL="14176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6pPr>
      <a:lvl7pPr marL="18748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7pPr>
      <a:lvl8pPr marL="23320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8pPr>
      <a:lvl9pPr marL="27892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E18F2-A75B-4836-B936-4E44D9535B7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38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533400"/>
            <a:ext cx="5562599" cy="2251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endParaRPr lang="en-CA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Hamlet of Arviat Renewal Application for Type “A” Water Licence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3AM-ARV----</a:t>
            </a: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endParaRPr lang="en-CA" altLang="en-US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Nunavut Water Board Technical Meeting</a:t>
            </a:r>
            <a:endParaRPr lang="en-CA" alt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22 - 23,  2022</a:t>
            </a: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8401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Technical Review Comments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6349"/>
            <a:ext cx="8077200" cy="762001"/>
          </a:xfrm>
        </p:spPr>
        <p:txBody>
          <a:bodyPr>
            <a:normAutofit/>
          </a:bodyPr>
          <a:lstStyle/>
          <a:p>
            <a:r>
              <a:rPr lang="en-US" dirty="0"/>
              <a:t>VI. Sludge Management Plan</a:t>
            </a: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1752600"/>
            <a:ext cx="7315200" cy="2590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600" dirty="0"/>
              <a:t>(R-06) CIRNAC recommended that the Licensee update section 6 of its sewage treatment facility operation and maintenance plan to include acceptable methods of sludge disposal as required by the water </a:t>
            </a:r>
            <a:r>
              <a:rPr lang="en-US" sz="2600" dirty="0" err="1"/>
              <a:t>licence</a:t>
            </a:r>
            <a:r>
              <a:rPr lang="en-US" sz="2600" dirty="0"/>
              <a:t>. </a:t>
            </a:r>
          </a:p>
          <a:p>
            <a:endParaRPr lang="en-US" dirty="0"/>
          </a:p>
          <a:p>
            <a:r>
              <a:rPr lang="en-US" sz="2800" dirty="0"/>
              <a:t>Resolved with commitment.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indent="0" algn="r">
              <a:buNone/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None/>
                <a:defRPr/>
              </a:pPr>
              <a:t>10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338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Status of Technical Review Recommendations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11</a:t>
            </a:fld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8300" y="1585823"/>
            <a:ext cx="8242300" cy="44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84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077200" cy="685800"/>
          </a:xfrm>
        </p:spPr>
        <p:txBody>
          <a:bodyPr/>
          <a:lstStyle/>
          <a:p>
            <a:pPr algn="ctr"/>
            <a:r>
              <a:rPr lang="en-US" dirty="0"/>
              <a:t>Summary of Next Steps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673" y="838200"/>
            <a:ext cx="8229600" cy="5715000"/>
          </a:xfrm>
        </p:spPr>
        <p:txBody>
          <a:bodyPr/>
          <a:lstStyle/>
          <a:p>
            <a:pPr marL="192088" lvl="1" indent="0">
              <a:spcAft>
                <a:spcPts val="200"/>
              </a:spcAft>
              <a:buNone/>
            </a:pPr>
            <a:r>
              <a:rPr lang="en-US" dirty="0"/>
              <a:t>Resolved issues requiring further action are: </a:t>
            </a:r>
          </a:p>
          <a:p>
            <a:pPr marL="192088" lvl="1" indent="0">
              <a:spcAft>
                <a:spcPts val="200"/>
              </a:spcAft>
              <a:buNone/>
            </a:pPr>
            <a:endParaRPr lang="en-US" dirty="0"/>
          </a:p>
          <a:p>
            <a:pPr lvl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(R-03): The Licensee commits to updating operation and maintenance (OM) plan to reflect BOD and TSS change request as 100 mg/L and 120 mg/L respectively.</a:t>
            </a:r>
          </a:p>
          <a:p>
            <a:pPr marL="192088" lvl="1" indent="0">
              <a:spcAft>
                <a:spcPts val="200"/>
              </a:spcAft>
              <a:buNone/>
            </a:pPr>
            <a:endParaRPr lang="en-US" dirty="0"/>
          </a:p>
          <a:p>
            <a:pPr lvl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(R-04): The licensee commits </a:t>
            </a:r>
            <a:r>
              <a:rPr lang="en-US" kern="1200" dirty="0"/>
              <a:t>to monitoring leaks via water levels in the wetland area and immediate repair liners. </a:t>
            </a:r>
          </a:p>
          <a:p>
            <a:pPr marL="192088" lvl="1" indent="0">
              <a:spcAft>
                <a:spcPts val="200"/>
              </a:spcAft>
              <a:buNone/>
            </a:pPr>
            <a:endParaRPr lang="en-US" sz="2000" dirty="0"/>
          </a:p>
          <a:p>
            <a:pPr lvl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(R-05): The Licensee commits to </a:t>
            </a:r>
            <a:r>
              <a:rPr lang="en-US" kern="1200" dirty="0">
                <a:latin typeface="Arial" charset="0"/>
              </a:rPr>
              <a:t>including the sludge management plan that will contain assessment and disposal techniques, as well as a disposal location into the new OM plan.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1616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7155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001000" cy="4144963"/>
          </a:xfrm>
        </p:spPr>
        <p:txBody>
          <a:bodyPr>
            <a:normAutofit/>
          </a:bodyPr>
          <a:lstStyle/>
          <a:p>
            <a:pPr marL="346075" indent="-346075">
              <a:spcAft>
                <a:spcPts val="1200"/>
              </a:spcAft>
            </a:pPr>
            <a:r>
              <a:rPr lang="en-US" altLang="en-US" sz="2400" dirty="0"/>
              <a:t>CIRNAC will continue to work through the water </a:t>
            </a:r>
            <a:r>
              <a:rPr lang="en-US" altLang="en-US" sz="2400" dirty="0" err="1"/>
              <a:t>licence</a:t>
            </a:r>
            <a:r>
              <a:rPr lang="en-US" altLang="en-US" sz="2400" dirty="0"/>
              <a:t> application review process with the aim of protecting Nunavut’s inland water resources while promoting sustainable development.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13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835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14</a:t>
            </a:fld>
            <a:endParaRPr lang="en-CA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14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FF21849B-4814-4A3E-99E7-0243B0D80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14800" y="1143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0500" lvl="0" indent="-190500" algn="ctr">
              <a:lnSpc>
                <a:spcPct val="100000"/>
              </a:lnSpc>
              <a:tabLst>
                <a:tab pos="5715000" algn="l"/>
              </a:tabLst>
              <a:defRPr/>
            </a:pPr>
            <a:endParaRPr lang="en-CA" sz="3600" b="1" kern="0" dirty="0">
              <a:solidFill>
                <a:srgbClr val="FFCC00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90600"/>
            <a:ext cx="4572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3600" b="1" dirty="0"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914400"/>
            <a:ext cx="4191000" cy="3281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en-US" sz="44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Qujannamiik</a:t>
            </a:r>
            <a:endParaRPr lang="en-US" altLang="en-US" sz="4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r>
              <a:rPr lang="en-US" alt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Thank you</a:t>
            </a:r>
          </a:p>
          <a:p>
            <a:pPr algn="ctr">
              <a:buNone/>
            </a:pPr>
            <a:r>
              <a:rPr lang="en-US" alt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Merci</a:t>
            </a:r>
          </a:p>
          <a:p>
            <a:pPr algn="ctr">
              <a:buNone/>
            </a:pPr>
            <a:r>
              <a:rPr lang="en-CA" altLang="en-US" sz="4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Pigiarniq Light" pitchFamily="2" charset="0"/>
              </a:rPr>
              <a:t>ᖁᔭᓐᓇᒦᒃ</a:t>
            </a:r>
            <a:endParaRPr lang="en-CA" altLang="en-US" sz="4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584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5528" y="507999"/>
            <a:ext cx="5529072" cy="812800"/>
          </a:xfrm>
        </p:spPr>
        <p:txBody>
          <a:bodyPr>
            <a:noAutofit/>
          </a:bodyPr>
          <a:lstStyle/>
          <a:p>
            <a:pPr algn="ctr"/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Presentation 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828800" y="1191768"/>
            <a:ext cx="6248400" cy="49530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en-US" sz="2400" dirty="0"/>
              <a:t>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/>
              <a:t>Role and Responsibilities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/>
              <a:t>Contributions to the Water Licence Application Review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/>
              <a:t>Technical Review Comments   </a:t>
            </a:r>
            <a:endParaRPr lang="en-US" altLang="en-US" sz="1800" dirty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/>
              <a:t>Summary of Next Steps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/>
              <a:t>Conclusion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2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498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609600"/>
            <a:ext cx="8001000" cy="533400"/>
          </a:xfrm>
        </p:spPr>
        <p:txBody>
          <a:bodyPr>
            <a:noAutofit/>
          </a:bodyPr>
          <a:lstStyle/>
          <a:p>
            <a:pPr algn="ctr"/>
            <a:br>
              <a:rPr lang="en-CA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Roles and Responsibilities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66800" y="1447801"/>
            <a:ext cx="7315200" cy="5181600"/>
          </a:xfrm>
        </p:spPr>
        <p:txBody>
          <a:bodyPr>
            <a:normAutofit/>
          </a:bodyPr>
          <a:lstStyle/>
          <a:p>
            <a:pPr marL="0" lvl="0" indent="0" eaLnBrk="1" hangingPunct="1">
              <a:buNone/>
              <a:defRPr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Crown-Indigenous Relations and Northern Affairs Canada’s (CIRNAC) responsibilities, mandate, and obligations are in alignment with the following:</a:t>
            </a:r>
          </a:p>
          <a:p>
            <a:pPr marL="0" lvl="0" indent="0" eaLnBrk="1" hangingPunct="1">
              <a:buNone/>
              <a:defRPr/>
            </a:pP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lvl="0" indent="-277813" eaLnBrk="1" hangingPunct="1">
              <a:defRPr/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Crown-Indigenous Relations and Northern Affairs Act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lvl="0" indent="-277813" eaLnBrk="1" hangingPunct="1">
              <a:defRPr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Nunavut Agreement</a:t>
            </a:r>
          </a:p>
          <a:p>
            <a:pPr marL="512763" lvl="0" indent="-277813" eaLnBrk="1" hangingPunct="1">
              <a:defRPr/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Nunavut Land Claims Agreement Act</a:t>
            </a:r>
          </a:p>
          <a:p>
            <a:pPr marL="512763" lvl="0" indent="-277813" eaLnBrk="1" hangingPunct="1">
              <a:defRPr/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Nunavut Waters and Nunavut Surface Rights Tribunal Act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and the associated regulations</a:t>
            </a:r>
          </a:p>
          <a:p>
            <a:pPr marL="512763" lvl="0" indent="-277813" eaLnBrk="1" hangingPunct="1">
              <a:defRPr/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Nunavut Planning and Project Assessment Act</a:t>
            </a:r>
          </a:p>
          <a:p>
            <a:pPr marL="512763" lvl="0" indent="-277813" eaLnBrk="1" hangingPunct="1">
              <a:defRPr/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Territorial Lands Act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and the associated regulations</a:t>
            </a:r>
          </a:p>
          <a:p>
            <a:pPr marL="512763" lvl="0" indent="-277813" eaLnBrk="1" hangingPunct="1">
              <a:defRPr/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Arctic Waters Pollution Prevention Act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3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648200" y="838200"/>
            <a:ext cx="40386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778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77200" cy="1295400"/>
          </a:xfrm>
        </p:spPr>
        <p:txBody>
          <a:bodyPr>
            <a:noAutofit/>
          </a:bodyPr>
          <a:lstStyle/>
          <a:p>
            <a:pPr algn="ctr"/>
            <a:br>
              <a:rPr lang="en-CA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Contributions to Water Licence </a:t>
            </a:r>
            <a:br>
              <a:rPr lang="en-CA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Application Review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66800" y="1524000"/>
            <a:ext cx="7391400" cy="4724401"/>
          </a:xfrm>
        </p:spPr>
        <p:txBody>
          <a:bodyPr>
            <a:normAutofit lnSpcReduction="10000"/>
          </a:bodyPr>
          <a:lstStyle/>
          <a:p>
            <a:pPr marL="0" lvl="0" indent="0" eaLnBrk="1" hangingPunct="1">
              <a:spcAft>
                <a:spcPts val="1800"/>
              </a:spcAft>
              <a:buNone/>
              <a:defRPr/>
            </a:pPr>
            <a: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CIRNAC made the following submissions to the Nunavut Water Board regarding </a:t>
            </a:r>
            <a:r>
              <a:rPr lang="en-US" altLang="en-US" sz="2400" dirty="0"/>
              <a:t>application for Type “A” Water Licence 3AM-ARV---- by Hamlet of Arviat</a:t>
            </a:r>
            <a:endParaRPr lang="en-US" altLang="en-US" sz="1200" dirty="0"/>
          </a:p>
          <a:p>
            <a:pPr marL="338138" indent="-338138">
              <a:lnSpc>
                <a:spcPct val="110000"/>
              </a:lnSpc>
              <a:spcAft>
                <a:spcPts val="600"/>
              </a:spcAft>
            </a:pPr>
            <a:r>
              <a:rPr lang="en-US" altLang="en-US" sz="2000" dirty="0"/>
              <a:t>Completeness Check for Type “A” Water Licence Application: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altLang="en-US" sz="2000" dirty="0"/>
              <a:t>     November 30, 2021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altLang="en-US" sz="2000" dirty="0"/>
          </a:p>
          <a:p>
            <a:pPr marL="338138" indent="-338138">
              <a:lnSpc>
                <a:spcPct val="110000"/>
              </a:lnSpc>
              <a:spcAft>
                <a:spcPts val="600"/>
              </a:spcAft>
            </a:pPr>
            <a:r>
              <a:rPr lang="en-US" altLang="en-US" sz="2000" dirty="0"/>
              <a:t>Technical Review Comments for Type “A” Water Licence Application: January 20, 2022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altLang="en-US" sz="1200" dirty="0"/>
          </a:p>
          <a:p>
            <a:pPr marL="338138" indent="-338138">
              <a:lnSpc>
                <a:spcPct val="110000"/>
              </a:lnSpc>
              <a:spcAft>
                <a:spcPts val="600"/>
              </a:spcAft>
            </a:pPr>
            <a:r>
              <a:rPr lang="en-US" altLang="en-US" sz="2000" dirty="0"/>
              <a:t>Reply to Government of Nunavut Department of Community and Government services (GN-CGS) Response on Completeness Check and Technical Review Comments for Type “A” Water Licence Application: March XX, 2022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4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0" y="152400"/>
            <a:ext cx="4276216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279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1143000"/>
          </a:xfrm>
        </p:spPr>
        <p:txBody>
          <a:bodyPr>
            <a:normAutofit/>
          </a:bodyPr>
          <a:lstStyle/>
          <a:p>
            <a:pPr algn="ctr"/>
            <a:br>
              <a:rPr lang="en-US" dirty="0"/>
            </a:br>
            <a:r>
              <a:rPr lang="en-US" dirty="0"/>
              <a:t>Technical Review Comments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1276349"/>
            <a:ext cx="8362950" cy="762001"/>
          </a:xfrm>
        </p:spPr>
        <p:txBody>
          <a:bodyPr>
            <a:normAutofit/>
          </a:bodyPr>
          <a:lstStyle/>
          <a:p>
            <a:r>
              <a:rPr lang="en-US" dirty="0"/>
              <a:t>I. </a:t>
            </a:r>
            <a:r>
              <a:rPr lang="en-CA" dirty="0"/>
              <a:t>Over Capacity of the Solid Waste Management Facility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527" y="2419348"/>
            <a:ext cx="8382000" cy="3706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(R-01) CIRNAC recommended that the Licensee provide the detailed steps that it plans to take to address the overcapacity issue at the solid waste management facility (SWMF) until such time as a new facility can be constructed. </a:t>
            </a:r>
            <a:endParaRPr lang="en-US" dirty="0"/>
          </a:p>
          <a:p>
            <a:r>
              <a:rPr lang="en-CA" dirty="0"/>
              <a:t>Resolved: </a:t>
            </a:r>
          </a:p>
          <a:p>
            <a:pPr marL="0" indent="0">
              <a:buNone/>
            </a:pPr>
            <a:endParaRPr lang="en-US" sz="1300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indent="0" algn="r">
              <a:buFontTx/>
              <a:buNone/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marL="0" indent="0" algn="r">
                <a:buFontTx/>
                <a:buNone/>
                <a:defRPr/>
              </a:pPr>
              <a:t>5</a:t>
            </a:fld>
            <a:endParaRPr lang="en-CA" sz="1600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13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br>
              <a:rPr lang="en-US" dirty="0"/>
            </a:br>
            <a:r>
              <a:rPr lang="en-US" dirty="0"/>
              <a:t>Technical Review Comments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19200"/>
            <a:ext cx="7924799" cy="914400"/>
          </a:xfrm>
        </p:spPr>
        <p:txBody>
          <a:bodyPr>
            <a:normAutofit/>
          </a:bodyPr>
          <a:lstStyle/>
          <a:p>
            <a:r>
              <a:rPr lang="en-US" dirty="0"/>
              <a:t>II. Lagoon Effluent Discharge Rate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905000"/>
            <a:ext cx="8001000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(R-02) CIRNAC recommended that Licensee should clarify: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The retention time of the effluent in the lagoon to achieve treatment goals before manual discharge by pumping.</a:t>
            </a:r>
          </a:p>
          <a:p>
            <a:pPr lvl="0"/>
            <a:r>
              <a:rPr lang="en-US" dirty="0"/>
              <a:t>The pumping rate from the lagoon discharge point to the wetland treatment area.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CA" dirty="0"/>
              <a:t>Resolved.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indent="0" algn="r">
              <a:buNone/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None/>
                <a:defRPr/>
              </a:pPr>
              <a:t>6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034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1143000"/>
          </a:xfrm>
        </p:spPr>
        <p:txBody>
          <a:bodyPr>
            <a:normAutofit/>
          </a:bodyPr>
          <a:lstStyle/>
          <a:p>
            <a:pPr algn="ctr"/>
            <a:br>
              <a:rPr lang="en-US" dirty="0"/>
            </a:br>
            <a:r>
              <a:rPr lang="en-US" dirty="0"/>
              <a:t>Technical Review Comments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725" y="1486504"/>
            <a:ext cx="7974330" cy="704851"/>
          </a:xfrm>
        </p:spPr>
        <p:txBody>
          <a:bodyPr>
            <a:normAutofit/>
          </a:bodyPr>
          <a:lstStyle/>
          <a:p>
            <a:r>
              <a:rPr lang="en-US" dirty="0"/>
              <a:t>III. Effluent Parameters change Request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755617"/>
            <a:ext cx="8382000" cy="43945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dirty="0"/>
              <a:t>(R-03) CIRNAC recommended that the licensee clarify the change in parameters being requested in the two documents and update the documents accordingly.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CA" dirty="0"/>
              <a:t>Resolved with commitment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indent="0" algn="r">
              <a:buNone/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None/>
                <a:defRPr/>
              </a:pPr>
              <a:t>7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995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848600" cy="609600"/>
          </a:xfrm>
        </p:spPr>
        <p:txBody>
          <a:bodyPr/>
          <a:lstStyle/>
          <a:p>
            <a:pPr algn="ctr"/>
            <a:r>
              <a:rPr lang="en-US" dirty="0"/>
              <a:t>Technical Review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297636"/>
            <a:ext cx="8394700" cy="5008563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b="1" dirty="0"/>
              <a:t>IV. Lagoon Seepage Control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(R-04) CIRNAC recommended that Licensee provide a           detailed plan on how it intends to prevent seepage of the effluent into ground water in the event that localized thawing of the permafrost damages the impermeable liner.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CA" sz="2400" dirty="0"/>
              <a:t>Resolved with commitment.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30921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63976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Technical Review Comments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5" y="1295183"/>
            <a:ext cx="7905750" cy="53339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V. Monitoring Program </a:t>
            </a:r>
            <a:r>
              <a:rPr lang="en-US" sz="2800" dirty="0"/>
              <a:t>Stations</a:t>
            </a:r>
            <a:r>
              <a:rPr lang="en-US" dirty="0"/>
              <a:t> ARV-3, ARV-10 and ARV-11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385093"/>
            <a:ext cx="8458200" cy="4221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(R-05) CIRNAC recommended that the licensee provide rationales as to why:</a:t>
            </a:r>
          </a:p>
          <a:p>
            <a:pPr lvl="0"/>
            <a:r>
              <a:rPr lang="en-US" dirty="0"/>
              <a:t>the stations are being listed as “inactive”, and;</a:t>
            </a:r>
          </a:p>
          <a:p>
            <a:pPr lvl="0"/>
            <a:r>
              <a:rPr lang="en-US" dirty="0"/>
              <a:t>the Licensee is requesting that ARV-10 and ARV-11 monitoring stations be deleted from the </a:t>
            </a:r>
            <a:r>
              <a:rPr lang="en-US" dirty="0" err="1"/>
              <a:t>licence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dirty="0"/>
              <a:t>Resolved:</a:t>
            </a:r>
          </a:p>
          <a:p>
            <a:endParaRPr lang="en-CA" b="1" dirty="0"/>
          </a:p>
          <a:p>
            <a:endParaRPr lang="en-CA" b="1" dirty="0"/>
          </a:p>
          <a:p>
            <a:endParaRPr lang="en-CA" b="1" dirty="0"/>
          </a:p>
          <a:p>
            <a:endParaRPr lang="en-CA" b="1" dirty="0"/>
          </a:p>
          <a:p>
            <a:endParaRPr lang="en-CA" b="1" dirty="0"/>
          </a:p>
          <a:p>
            <a:pPr marL="0" indent="0">
              <a:buNone/>
            </a:pPr>
            <a:endParaRPr lang="en-CA" b="1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indent="0" algn="r">
              <a:buNone/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None/>
                <a:defRPr/>
              </a:pPr>
              <a:t>9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5617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9661250|-6926519|-3161487|-10379576|-10856873|INAC / AANC&quot;,&quot;Id&quot;:&quot;578794d93533352f046df19f&quot;,&quot;SmartGridHorizontal&quot;:0,&quot;LinkedExcelSources&quot;:{},&quot;LinkedProjectSources&quot;:{}}"/>
</p:tagLst>
</file>

<file path=ppt/theme/theme1.xml><?xml version="1.0" encoding="utf-8"?>
<a:theme xmlns:a="http://schemas.openxmlformats.org/drawingml/2006/main" name="Standard_white">
  <a:themeElements>
    <a:clrScheme name="Standard_white 1">
      <a:dk1>
        <a:srgbClr val="000066"/>
      </a:dk1>
      <a:lt1>
        <a:srgbClr val="E5E5CC"/>
      </a:lt1>
      <a:dk2>
        <a:srgbClr val="000066"/>
      </a:dk2>
      <a:lt2>
        <a:srgbClr val="E5E5CC"/>
      </a:lt2>
      <a:accent1>
        <a:srgbClr val="009999"/>
      </a:accent1>
      <a:accent2>
        <a:srgbClr val="FFCC00"/>
      </a:accent2>
      <a:accent3>
        <a:srgbClr val="F0F0E2"/>
      </a:accent3>
      <a:accent4>
        <a:srgbClr val="000056"/>
      </a:accent4>
      <a:accent5>
        <a:srgbClr val="AACACA"/>
      </a:accent5>
      <a:accent6>
        <a:srgbClr val="E7B900"/>
      </a:accent6>
      <a:hlink>
        <a:srgbClr val="003399"/>
      </a:hlink>
      <a:folHlink>
        <a:srgbClr val="336699"/>
      </a:folHlink>
    </a:clrScheme>
    <a:fontScheme name="Standard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E5CC"/>
        </a:solidFill>
        <a:ln w="2540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90500" marR="0" indent="-19050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37000"/>
          </a:spcAft>
          <a:buClrTx/>
          <a:buSzTx/>
          <a:buFontTx/>
          <a:buNone/>
          <a:tabLst>
            <a:tab pos="5715000" algn="l"/>
          </a:tabLst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E5CC"/>
        </a:solidFill>
        <a:ln w="2540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90500" marR="0" indent="-19050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37000"/>
          </a:spcAft>
          <a:buClrTx/>
          <a:buSzTx/>
          <a:buFontTx/>
          <a:buNone/>
          <a:tabLst>
            <a:tab pos="5715000" algn="l"/>
          </a:tabLst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_white 1">
        <a:dk1>
          <a:srgbClr val="000066"/>
        </a:dk1>
        <a:lt1>
          <a:srgbClr val="E5E5CC"/>
        </a:lt1>
        <a:dk2>
          <a:srgbClr val="000066"/>
        </a:dk2>
        <a:lt2>
          <a:srgbClr val="E5E5CC"/>
        </a:lt2>
        <a:accent1>
          <a:srgbClr val="009999"/>
        </a:accent1>
        <a:accent2>
          <a:srgbClr val="FFCC00"/>
        </a:accent2>
        <a:accent3>
          <a:srgbClr val="F0F0E2"/>
        </a:accent3>
        <a:accent4>
          <a:srgbClr val="000056"/>
        </a:accent4>
        <a:accent5>
          <a:srgbClr val="AACACA"/>
        </a:accent5>
        <a:accent6>
          <a:srgbClr val="E7B900"/>
        </a:accent6>
        <a:hlink>
          <a:srgbClr val="003399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Standard_white</Template>
  <TotalTime>54207</TotalTime>
  <Words>694</Words>
  <Application>Microsoft Office PowerPoint</Application>
  <PresentationFormat>On-screen Show (4:3)</PresentationFormat>
  <Paragraphs>120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Pigiarniq Light</vt:lpstr>
      <vt:lpstr>Verdana</vt:lpstr>
      <vt:lpstr>Wingdings</vt:lpstr>
      <vt:lpstr>Standard_white</vt:lpstr>
      <vt:lpstr>Custom Design</vt:lpstr>
      <vt:lpstr>PowerPoint Presentation</vt:lpstr>
      <vt:lpstr> Presentation Outline</vt:lpstr>
      <vt:lpstr> Roles and Responsibilities</vt:lpstr>
      <vt:lpstr> Contributions to Water Licence  Application Review</vt:lpstr>
      <vt:lpstr> Technical Review Comments </vt:lpstr>
      <vt:lpstr> Technical Review Comments </vt:lpstr>
      <vt:lpstr> Technical Review Comments </vt:lpstr>
      <vt:lpstr>Technical Review Comments</vt:lpstr>
      <vt:lpstr>Technical Review Comments </vt:lpstr>
      <vt:lpstr>Technical Review Comments </vt:lpstr>
      <vt:lpstr>Status of Technical Review Recommendations </vt:lpstr>
      <vt:lpstr>Summary of Next Steps </vt:lpstr>
      <vt:lpstr>Conclusion</vt:lpstr>
      <vt:lpstr>PowerPoint Presentation</vt:lpstr>
    </vt:vector>
  </TitlesOfParts>
  <Manager>Ray Luoma</Manager>
  <Company>Deloitte.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Alain Giroux</dc:creator>
  <cp:lastModifiedBy>Richard Dwyer</cp:lastModifiedBy>
  <cp:revision>1095</cp:revision>
  <cp:lastPrinted>2021-11-26T15:55:03Z</cp:lastPrinted>
  <dcterms:created xsi:type="dcterms:W3CDTF">2007-03-13T16:30:24Z</dcterms:created>
  <dcterms:modified xsi:type="dcterms:W3CDTF">2022-02-07T22:03:31Z</dcterms:modified>
</cp:coreProperties>
</file>