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6" r:id="rId2"/>
    <p:sldId id="319" r:id="rId3"/>
    <p:sldId id="298" r:id="rId4"/>
    <p:sldId id="292" r:id="rId5"/>
    <p:sldId id="258" r:id="rId6"/>
    <p:sldId id="259" r:id="rId7"/>
    <p:sldId id="282" r:id="rId8"/>
    <p:sldId id="278" r:id="rId9"/>
    <p:sldId id="280" r:id="rId10"/>
    <p:sldId id="283" r:id="rId11"/>
    <p:sldId id="301" r:id="rId12"/>
    <p:sldId id="322" r:id="rId13"/>
    <p:sldId id="326" r:id="rId14"/>
    <p:sldId id="327" r:id="rId15"/>
    <p:sldId id="329" r:id="rId16"/>
    <p:sldId id="303" r:id="rId17"/>
    <p:sldId id="304" r:id="rId18"/>
    <p:sldId id="324" r:id="rId19"/>
    <p:sldId id="335" r:id="rId20"/>
    <p:sldId id="306" r:id="rId21"/>
    <p:sldId id="307" r:id="rId22"/>
    <p:sldId id="308" r:id="rId23"/>
    <p:sldId id="314" r:id="rId24"/>
    <p:sldId id="311" r:id="rId25"/>
    <p:sldId id="31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A647D"/>
    <a:srgbClr val="FAFDD3"/>
    <a:srgbClr val="C9E7A7"/>
    <a:srgbClr val="E2F5FA"/>
    <a:srgbClr val="D5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9783" autoAdjust="0"/>
  </p:normalViewPr>
  <p:slideViewPr>
    <p:cSldViewPr>
      <p:cViewPr varScale="1">
        <p:scale>
          <a:sx n="101" d="100"/>
          <a:sy n="101" d="100"/>
        </p:scale>
        <p:origin x="198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69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5EFF-95BB-415C-B0A4-A6367933A772}" type="datetimeFigureOut">
              <a:rPr lang="en-CA" smtClean="0"/>
              <a:t>2022-02-16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D3000-3A5E-4A86-8F4B-BAC295742059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519590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E28D9-46A8-4AB4-9189-1D060735CBBC}" type="datetimeFigureOut">
              <a:rPr lang="en-CA" smtClean="0"/>
              <a:t>2022-02-16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FFB53-840E-44D0-8DD2-A1BBDE0D75A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63164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6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3088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9123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88509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CA"/>
              <a:t>Whale Tail Pit - TM/PHC April-May 2017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FFB53-840E-44D0-8DD2-A1BBDE0D75A3}" type="slidenum">
              <a:rPr lang="en-CA" smtClean="0"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47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3BED33-764C-415F-B915-32F152B0CC66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627784" y="6237312"/>
            <a:ext cx="4065240" cy="365125"/>
          </a:xfrm>
        </p:spPr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05DF2-DC73-4C72-BE48-27A4E9FD655A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1A17D-811C-4145-9F09-8D06E77634A5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428" y="476672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45" y="1988840"/>
            <a:ext cx="8229600" cy="43891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BD38-312C-4535-905A-00D7ACC305B8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849216" cy="365125"/>
          </a:xfrm>
        </p:spPr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302B-69B4-449A-B22F-C42E48CC3C41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EA3-7C82-476A-B2E0-FC7C654EF6FF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13E71-5876-44E1-9D86-98EAD9424F0F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A1CB4-7D70-45DB-9612-5A431E8B6D10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7106B-937B-4026-8F28-ED52EB93646B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13A1-3B69-4BD8-8535-4E9B42B49BF0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49FE7-6EBB-4468-80AF-DE5517E8587D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Water Licence Amendment Application  2AM-MRY1325 Technical Meeting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1" y="25679"/>
            <a:ext cx="661985" cy="62372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531293-AB9F-4E18-8541-0273E52AA5D2}" type="datetime1">
              <a:rPr lang="en-CA" smtClean="0"/>
              <a:t>2022-02-16</a:t>
            </a:fld>
            <a:endParaRPr lang="en-CA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97224" y="6309320"/>
            <a:ext cx="3865525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CA" dirty="0"/>
              <a:t>Water Licence Amendment Application  2AM-MRY1325 Technical Meeting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43DBDE-EEB0-4B35-80BE-167CFC5089B8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3" y="0"/>
            <a:ext cx="806001" cy="75941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ftp://ftp.nwb-oen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anie.autut@nwb-oen.ca" TargetMode="External"/><Relationship Id="rId7" Type="http://schemas.openxmlformats.org/officeDocument/2006/relationships/hyperlink" Target="mailto:assol.kubeisinova@nwb-oen.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richard.dwyer@nwb-oen.ca" TargetMode="External"/><Relationship Id="rId5" Type="http://schemas.openxmlformats.org/officeDocument/2006/relationships/hyperlink" Target="mailto:ben.kogvik@nwb-oen.ca" TargetMode="External"/><Relationship Id="rId4" Type="http://schemas.openxmlformats.org/officeDocument/2006/relationships/hyperlink" Target="mailto:karen.kharatyan@nwb-oen.ca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1</a:t>
            </a:fld>
            <a:endParaRPr lang="en-CA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53095"/>
              </p:ext>
            </p:extLst>
          </p:nvPr>
        </p:nvGraphicFramePr>
        <p:xfrm>
          <a:off x="539552" y="692696"/>
          <a:ext cx="8064896" cy="54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1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3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600">
                <a:tc>
                  <a:txBody>
                    <a:bodyPr/>
                    <a:lstStyle/>
                    <a:p>
                      <a:pPr lvl="1"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lvl="1"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8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Nunavut Water Board Technical Meeting Community Session Presentation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200" b="1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Regarding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 Application </a:t>
                      </a: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for renewal-amendment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endParaRPr lang="en-US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 “A” Water </a:t>
                      </a:r>
                      <a:r>
                        <a:rPr lang="en-C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Licence  </a:t>
                      </a:r>
                    </a:p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3AM–ARV1016</a:t>
                      </a:r>
                      <a:endParaRPr lang="en-CA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1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/>
                      </a:pPr>
                      <a:r>
                        <a:rPr lang="en-CA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Hamlet of Arviat</a:t>
                      </a:r>
                      <a:endParaRPr lang="en-CA" sz="2000" b="1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400" b="1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marR="0" algn="ctr"/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32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wmoEpf5 kNo1j5 si]vq5 </a:t>
                      </a:r>
                      <a:endParaRPr lang="en-US" sz="32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1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WJto4 g4yCstu4 </a:t>
                      </a: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k]bj5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ckE5]giz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“A”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 panose="020B0500000000000000" pitchFamily="34" charset="0"/>
                        </a:rPr>
                        <a:t>wm6j5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MwnsJ6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3AM–ARV1016</a:t>
                      </a:r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marR="0" algn="ctr"/>
                      <a:r>
                        <a:rPr lang="en-US" sz="2000" b="1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B]x7Mfz x3=x5</a:t>
                      </a: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algn="ctr"/>
                      <a:endParaRPr lang="en-CA" sz="1400" dirty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endParaRPr lang="en-CA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726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825602"/>
              </p:ext>
            </p:extLst>
          </p:nvPr>
        </p:nvGraphicFramePr>
        <p:xfrm>
          <a:off x="533400" y="1844824"/>
          <a:ext cx="8431088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76464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before the Board is</a:t>
                      </a:r>
                      <a:r>
                        <a:rPr lang="en-CA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Hamlet of Arviat </a:t>
                      </a:r>
                      <a:r>
                        <a:rPr lang="en-CA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(Hamlet) related to renewal and amendment of water licence</a:t>
                      </a:r>
                      <a:r>
                        <a:rPr lang="en-CA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Allow for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renewal of the water licence and approval of the following:</a:t>
                      </a: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Increase of water withdrawal from 86,000 to 235,393 m3 annually to meet the current and future water demands of the community;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g4yCs5 </a:t>
                      </a:r>
                      <a:r>
                        <a:rPr lang="en-CA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nCE</a:t>
                      </a:r>
                      <a:r>
                        <a:rPr lang="en-CA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/z5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vtmp5 ]b4fNz6ymJ6 B]x7Mz x3=x5 GB]x7M4f5H gCzJ6 k]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baDtz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x7m ]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xeQxDtz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wm6j5 </a:t>
                      </a:r>
                      <a:r>
                        <a:rPr lang="en-CA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Mwnz</a:t>
                      </a:r>
                      <a:r>
                        <a:rPr lang="en-CA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. </a:t>
                      </a:r>
                      <a:endParaRPr lang="en-CA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WJ1N6t5iz s/C4ys6=4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k]baDt5z wm6j5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xq6bsiz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bmfkz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wMQx6iz wu6bZsJ1N6iz b[?z 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86,000 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tr5lA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235,393 m3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xCAo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]m6 Wt5iz ]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yKi4nu wm6 W/c6iz kNosJj5;</a:t>
                      </a:r>
                      <a:endParaRPr lang="en-US" sz="18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484067"/>
            <a:ext cx="756084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Scope of Application	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euD/siz 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0BBA3870-2E69-4D6C-9590-B6A1C3289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7826764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89861"/>
              </p:ext>
            </p:extLst>
          </p:nvPr>
        </p:nvGraphicFramePr>
        <p:xfrm>
          <a:off x="0" y="1772816"/>
          <a:ext cx="8964488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4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0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8514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Construction of a new sewage lagoon and upgrades to the existing sewage lagoon;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Operation of three already constructed and commissioned water storage reservoirs, a water treatment plant, and a </a:t>
                      </a:r>
                      <a:r>
                        <a:rPr lang="en-US" sz="2000" b="0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truckfill</a:t>
                      </a: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station;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Modification of sewage lagoon Effluent quality limits to a more relaxed set;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 ten-year licence term is requested.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wMQx6iz wm6 xg6iz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/st5lA x7m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xsMizi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siz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]b4fNz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kxP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Cw9?w Wbc6li k]bi4 w]vDt5 x7m h9lw5 wmw5 f4=5nq, y]Nq ]xeQx6iq, hC4bwomiq kNw5, x7m r=sy6iq ]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fZs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/w5; x0/6gw=5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xdtz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]xeQx6Juiz;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nN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siz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k]b6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xdtq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k]ba6t6iq ]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wmw5 xsM5Jtq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WoE5J]t5; ]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xeQxD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]t5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czi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wmw5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xsMbsiq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b[?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s/C5ys6=7u x7m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eaxi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gM4=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zi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8775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CA" sz="1800" b="0" baseline="0" dirty="0">
                        <a:solidFill>
                          <a:schemeClr val="tx2"/>
                        </a:solidFill>
                        <a:latin typeface="ProSyl" panose="020B0500000000000000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990">
                <a:tc>
                  <a:txBody>
                    <a:bodyPr/>
                    <a:lstStyle/>
                    <a:p>
                      <a:pPr marL="6858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CA" sz="2000" b="0" baseline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154094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55576" y="484067"/>
            <a:ext cx="7931224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114800" algn="l"/>
              </a:tabLst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Scope of Application Cont’d	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 </a:t>
            </a:r>
            <a:r>
              <a:rPr lang="en-US" sz="2400" b="1" dirty="0" err="1">
                <a:solidFill>
                  <a:srgbClr val="035F79"/>
                </a:solidFill>
                <a:latin typeface="ProSyl"/>
              </a:rPr>
              <a:t>euD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/</a:t>
            </a:r>
            <a:r>
              <a:rPr lang="en-US" sz="2400" b="1" dirty="0" err="1">
                <a:solidFill>
                  <a:srgbClr val="035F79"/>
                </a:solidFill>
                <a:latin typeface="ProSyl"/>
              </a:rPr>
              <a:t>siz</a:t>
            </a:r>
            <a:r>
              <a:rPr lang="en-US" sz="2400" b="1" dirty="0">
                <a:solidFill>
                  <a:srgbClr val="035F79"/>
                </a:solidFill>
                <a:latin typeface="ProSyl"/>
              </a:rPr>
              <a:t> g4yCs5 vJyJ6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3728035-A339-4D31-A31C-86285C042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431409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343145"/>
              </p:ext>
            </p:extLst>
          </p:nvPr>
        </p:nvGraphicFramePr>
        <p:xfrm>
          <a:off x="395536" y="1556792"/>
          <a:ext cx="8291264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6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27, 2015</a:t>
                      </a:r>
                      <a:endParaRPr lang="en-CA" sz="2000" b="1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from the  Hamlet an application for Renewal-Amendment to Type “A” Water Licence. </a:t>
                      </a:r>
                      <a:endParaRPr lang="en-CA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CA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March 27, 2015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Completeness check of the Application initiated by the NWB.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May 4, 2015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Interveners provided their completeness check feedback, which was provided to the Applicant for response.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27, 2015</a:t>
                      </a:r>
                      <a:r>
                        <a:rPr lang="en-CA" sz="20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]wmoEp5 Wb6ym/z ]b2fNz B]x7Mf5i5 g4yCs5 k]baDtj5_]xeQxDtj5 vkE5]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giz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“A”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wm6j5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]m5p</a:t>
                      </a: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27, 2015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Wxi4ymiqk5 cspQx6iq g4yCst5 WQx6tbz wmoEp5.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mq</a:t>
                      </a: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4, 2015</a:t>
                      </a:r>
                    </a:p>
                    <a:p>
                      <a:pPr marL="284163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W5Jto5 Wc6tbq Wxi4ym4mzq cspQx6iq scsyq5, Wc6tbsJ5 g4yC6g5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rs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/4mq. </a:t>
                      </a:r>
                      <a:endParaRPr lang="en-US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987896" y="332656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Application Procedural History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g4yCs]t5 ckwos3bscb3ymm]zb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1342991-188E-4F45-9263-5358D0BB6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519528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79317"/>
              </p:ext>
            </p:extLst>
          </p:nvPr>
        </p:nvGraphicFramePr>
        <p:xfrm>
          <a:off x="611560" y="1700808"/>
          <a:ext cx="8305800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12568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27, 2016</a:t>
                      </a:r>
                    </a:p>
                    <a:p>
                      <a:pPr marL="34607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Licence 3AM-ARV1016 expired on February 27, 2015.</a:t>
                      </a: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July 29, 2020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NPC determined that the addition of a water reservoir and a water treatment plant along with the decommissioning of the sewage lagoon do not require NIRB screening, and previous conformity determinations apply. </a:t>
                      </a: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September 17,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Application for a completeness check.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9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27, 2016</a:t>
                      </a:r>
                      <a:r>
                        <a:rPr lang="en-CA" sz="19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9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wm6j5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3AM-ARV1016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who5g6 b[?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=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CA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27, 2015.</a:t>
                      </a:r>
                      <a:endParaRPr lang="en-CA" sz="19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9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9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JMw</a:t>
                      </a:r>
                      <a:r>
                        <a:rPr kumimoji="0" lang="en-CA" sz="19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29, 2020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X3Nwp5 NlNw6bq bmfx5 wMQxDt5 wu6b6=Z x7m wm6j5 nlm6nw=Z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WctQlA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xgDw2Xoxiz d6bw5 f=5b6=z W/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Excqbz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x?toEp5 cspn6iz, x7m </a:t>
                      </a:r>
                      <a:r>
                        <a:rPr lang="en-CA" sz="1900" b="0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yKxi</a:t>
                      </a:r>
                      <a:r>
                        <a:rPr lang="en-CA" sz="19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mo4n6iq NlNw6iq xgExo5.</a:t>
                      </a: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ytWE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17, 2020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bmfx5 g4yCst5 Wxi4ym4mzq cspQx6iq.</a:t>
                      </a:r>
                      <a:r>
                        <a:rPr lang="en-US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9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9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42695930-99E9-4611-991A-4D67210EB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990127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895719"/>
              </p:ext>
            </p:extLst>
          </p:nvPr>
        </p:nvGraphicFramePr>
        <p:xfrm>
          <a:off x="381000" y="1556792"/>
          <a:ext cx="83058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20, 2020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deferred further review process on the recommendation from Environment and Climate Change Canada (ECCC)</a:t>
                      </a: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Comments from CIRNA also received.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16,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NPC issued conformity to the Keewatin Regional Land Use Plan and referred the proposal for screening by the Nunavut Impact Review Board for upgrades to sewage lagoon.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14, 2018</a:t>
                      </a:r>
                      <a:r>
                        <a:rPr lang="en-CA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ra?Ex6bz cspQxvi6iq WoE5Jy6 xgChxdizA5 x?toEp5 x7m </a:t>
                      </a:r>
                      <a:r>
                        <a:rPr lang="en-CA" sz="18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yM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xy5p6iz </a:t>
                      </a:r>
                      <a:r>
                        <a:rPr lang="en-CA" sz="18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(ECCC)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1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CA" sz="18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xwWE</a:t>
                      </a:r>
                      <a:r>
                        <a:rPr kumimoji="0" lang="en-US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16, 2021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X3Nwp5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gi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 mo4n6iqk5 bmfx5 r?o6us5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kN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xg6iz X3Ns5 x7m </a:t>
                      </a:r>
                      <a:r>
                        <a:rPr lang="en-CA" sz="18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WoEd</a:t>
                      </a:r>
                      <a:r>
                        <a:rPr lang="en-CA" sz="18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/z5 ]b7N ]s4gD5 cspn6iz ]b2fNz kNK5 x?toEp5 vtmpk5 k]ba6t5iq d6bw5 vF5b6=z.</a:t>
                      </a:r>
                      <a:r>
                        <a:rPr lang="en-CA" sz="18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2BE40D9A-5EB6-49BD-91E9-16A431241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414023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404441"/>
              </p:ext>
            </p:extLst>
          </p:nvPr>
        </p:nvGraphicFramePr>
        <p:xfrm>
          <a:off x="381000" y="1556792"/>
          <a:ext cx="830580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520">
                <a:tc>
                  <a:txBody>
                    <a:bodyPr/>
                    <a:lstStyle/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April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Applicant requested to pause the application process in order to undergo screening by NIRB for additional activities in the scope of the application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August 17,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NIRB screening complete; review not required.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November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supplemental info from Applicant. NWB resumed completeness check. </a:t>
                      </a:r>
                      <a:r>
                        <a:rPr kumimoji="0"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CA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xwWE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19, 2021</a:t>
                      </a:r>
                      <a:r>
                        <a:rPr lang="en-CA" sz="1800" b="1" i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g5yC6g5 g4y6bz kczd2kA WoE5Jy6 </a:t>
                      </a:r>
                      <a:r>
                        <a:rPr lang="en-CA" sz="1800" b="0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WoExa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/4nzk5 cson6bsiz x?toEp5 wMQxDt4nk5 WoEx4b5 WoEiqk5 ]b7N g4yCs5.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0" kern="1200" dirty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</a:t>
                      </a:r>
                      <a:r>
                        <a:rPr kumimoji="0"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xZy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17, 2021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x?toEp5 cspn6bz5 Wxi4ym4mzq, euD6iq W/Excq5g5.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800" b="0" kern="1200" baseline="0" dirty="0">
                        <a:solidFill>
                          <a:schemeClr val="tx1"/>
                        </a:solidFill>
                        <a:effectLst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k=WE</a:t>
                      </a:r>
                      <a:r>
                        <a:rPr kumimoji="0"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19, 2021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Wb6bq wMQxDt5 gnZ4n5 g4yC6gu5. wmoEp5 WQx6tbz Wxi4ym4mz5 cspQx6iq.</a:t>
                      </a:r>
                      <a:r>
                        <a:rPr lang="en-CA" sz="18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671C2642-CBCC-4AE4-A665-7140BFF75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6098365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733633"/>
              </p:ext>
            </p:extLst>
          </p:nvPr>
        </p:nvGraphicFramePr>
        <p:xfrm>
          <a:off x="533400" y="1828799"/>
          <a:ext cx="81534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7663" marR="0" lvl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1, 2021</a:t>
                      </a:r>
                    </a:p>
                    <a:p>
                      <a:pPr marL="346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received comments on completeness from  ECCC and CIRNA. DFO stated it would participate in technical review of Application. </a:t>
                      </a: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December 10,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publicly 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distributed the water licence application 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a full technical review.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]b4fx5 wmoEp5 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Wb6bq scsy5 Wxi4ymiqk5 ]b2fNz x?toEp5 </a:t>
                      </a:r>
                      <a:r>
                        <a:rPr lang="en-CA" sz="20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v?mfgcf5. wm6usboEp5 sc6g5 </a:t>
                      </a:r>
                      <a:r>
                        <a:rPr lang="en-CA" sz="2000" b="0" i="0" u="none" kern="1200" baseline="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WcbsN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/6g5 Wdyodtk5 euD6iq5 g4yCst5.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6075" indent="0"/>
                      <a:endParaRPr lang="en-CA" sz="20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tyWE</a:t>
                      </a: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10, 2021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]b4fx5 wmoEp5 </a:t>
                      </a:r>
                      <a:r>
                        <a:rPr lang="en-CA" sz="20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wko</a:t>
                      </a:r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]mk5 N4yst/q ]b2fx5 wm6j5 </a:t>
                      </a:r>
                      <a:r>
                        <a:rPr lang="en-CA" sz="2000" b="0" i="0" u="none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Mwnz</a:t>
                      </a:r>
                      <a:r>
                        <a:rPr lang="en-CA" sz="2000" b="0" i="0" u="none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g4yCs5 bml4]bqk5 Wdyodt5 euD6iqk5</a:t>
                      </a:r>
                      <a:r>
                        <a:rPr lang="en-CA" sz="2000" b="0" i="0" u="none" kern="1200" baseline="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FCA1BAD-BC8B-4E73-9234-B6EB48AB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59812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21058"/>
              </p:ext>
            </p:extLst>
          </p:nvPr>
        </p:nvGraphicFramePr>
        <p:xfrm>
          <a:off x="533400" y="1556792"/>
          <a:ext cx="81534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6201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January 25, 2022</a:t>
                      </a:r>
                      <a:endParaRPr lang="en-US" sz="20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received technical review comments on the water licence application from</a:t>
                      </a:r>
                      <a:r>
                        <a:rPr lang="en-CA" sz="20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DFO, ECCC, and CIRNA</a:t>
                      </a:r>
                      <a:r>
                        <a:rPr lang="en-CA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0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3 and 7,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the Hamlet’s responses to technical review comments.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4, 2022</a:t>
                      </a:r>
                      <a:endParaRPr kumimoji="0" 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distributed the TM draft Agenda and advised of holding the meetings via teleconference.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]/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kxE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25, 2022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]b2fx5 wmoEp5 Wb6bq Wdyodt5 euD6iq scsy5 wm6j5 Mwnzk5 g4yCs5 ]b2fNz wm6usboEp5, x&gt;toEp5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, x7m v?mgcf5. 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kumimoji="0" lang="en-US" sz="1800" b="1" i="1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3 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x7m</a:t>
                      </a:r>
                      <a:r>
                        <a:rPr kumimoji="0" lang="en-US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7, 2022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Wb6bq B]x7Mf5 rs5Jtq Wdyodtk5 euD6iq scsy5.</a:t>
                      </a: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kumimoji="0" lang="en-CA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kumimoji="0" lang="en-CA" sz="1800" b="1" i="1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kumimoji="0" lang="en-CA" sz="18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4, </a:t>
                      </a:r>
                      <a:r>
                        <a:rPr lang="en-US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6075" indent="0"/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Wdyodt5 vtmi6 ]s4gD5 vtm5Jt4n5 scst2lQ5l xg6bsiz vtmi5 y?/st4f5.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A9B1FFF5-E1E1-4E68-9A6F-642A708C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448121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769304"/>
              </p:ext>
            </p:extLst>
          </p:nvPr>
        </p:nvGraphicFramePr>
        <p:xfrm>
          <a:off x="539552" y="1844824"/>
          <a:ext cx="79208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347663" lvl="0" indent="-347663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15,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NWB received confirmation of participation and presentation documents from Applicant and its Representatives, CIRNA, ECCC, and DFO.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2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18,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NWB distributed the final agenda for the technical meeting, community session, and pre-hearing conference scheduled for the file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endParaRPr lang="en-CA" sz="2200" b="1" i="1" u="sng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15, 2022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wmoEp5 N4yst/q ttcw5 Wb6bq NlNw6bsiz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Wcbsiq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 x7m ne6tb4bw5 ttc5 g4yC6gu5 x7m eZ6g6tq, v?mgcf5, x?toEp5 </a:t>
                      </a:r>
                      <a:r>
                        <a:rPr kumimoji="0" lang="en-CA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vNb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, x7m wm6usboEp5.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18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18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18, 2022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]b2fx5 wmoEp5 N4yst/q ]b2fx5 ra9o6X6 vtm5Jt4n5 Wdyodt5 vtmi6, kNo4k5 vtmi6, x7m xW6hwixn6izi vtmi6 xgZ4nox5 ttck5</a:t>
                      </a:r>
                      <a:r>
                        <a:rPr kumimoji="0" lang="en-C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62DE45D-7D96-4F0E-A87B-D2140C8F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97765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19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53103"/>
              </p:ext>
            </p:extLst>
          </p:nvPr>
        </p:nvGraphicFramePr>
        <p:xfrm>
          <a:off x="539552" y="1844824"/>
          <a:ext cx="7920880" cy="3879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79736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22,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Technical Meeting and Community Session.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February 23, 2022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Pre-Hearing Conference for the Application.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22, 2022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Wdyodt5 vtmi6 x7m kNo5 vtmi6.</a:t>
                      </a: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=</a:t>
                      </a:r>
                      <a:r>
                        <a:rPr lang="en-CA" sz="2000" b="1" i="1" u="sng" kern="1200" dirty="0" err="1">
                          <a:solidFill>
                            <a:schemeClr val="tx1"/>
                          </a:solidFill>
                          <a:effectLst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DxE</a:t>
                      </a:r>
                      <a:r>
                        <a:rPr lang="en-CA" sz="2000" b="1" i="1" u="sng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23, 2022 </a:t>
                      </a:r>
                    </a:p>
                    <a:p>
                      <a:pPr marL="27305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xW6hwixn6izi vtvwi6 g4yCstk5. 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endParaRPr lang="en-US" sz="2000" b="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899592" y="412059"/>
            <a:ext cx="74168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Application Procedural History Con’t.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g4yCs]t5 ckwos3bscb3ymm]zb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71BF931-87D8-441D-9963-856DD7E9E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04481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345601"/>
              </p:ext>
            </p:extLst>
          </p:nvPr>
        </p:nvGraphicFramePr>
        <p:xfrm>
          <a:off x="533400" y="1412776"/>
          <a:ext cx="8153400" cy="424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48472"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Background Info.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Authorizations NWB may issue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Type “A” Licensing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Process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Scope of the Application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Application Procedural History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Next Steps in the process for the Type “A” Application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Intervener Participation 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Public Participation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NWB Staff Contact Information</a:t>
                      </a:r>
                    </a:p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and Comments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wmoEpf5 ckwgymiz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wmoEpfk5 xq3bsgwNEx]o5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wmoEpf5 ckE5]giz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WJNstoEiq5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euD/siz mNsJ6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g4yCs]t5 ckwosbscb3ymm]zb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rao3u WoExE/s/Ex]o5 ckE5]giz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“A”</a:t>
                      </a: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g4yCs5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scsy4nccbsJmJ5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wkgwNw5 wMsiq5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WJNs]t5 gi/symJ5 WoExzk5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wmoEpf5 vtmpqb wcNw/3tqb s]cMstq5 gCDtq9l </a:t>
                      </a:r>
                    </a:p>
                    <a:p>
                      <a:pPr marL="522288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xWd]t5 scsy4nw9l 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971600" y="620688"/>
            <a:ext cx="6248400" cy="572367"/>
          </a:xfrm>
          <a:prstGeom prst="rect">
            <a:avLst/>
          </a:prstGeom>
          <a:noFill/>
          <a:ln w="9525">
            <a:noFill/>
          </a:ln>
        </p:spPr>
        <p:txBody>
          <a:bodyPr vert="horz" lIns="0" rIns="0" bIns="0" anchor="b">
            <a:normAutofit fontScale="7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4225925" algn="l"/>
              </a:tabLst>
            </a:pPr>
            <a:r>
              <a:rPr lang="en-US" sz="2800" b="1" dirty="0">
                <a:solidFill>
                  <a:srgbClr val="0A647D"/>
                </a:solidFill>
                <a:latin typeface="Times New Roman" pitchFamily="18" charset="0"/>
                <a:cs typeface="Times New Roman" pitchFamily="18" charset="0"/>
              </a:rPr>
              <a:t>List of Topics	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scsy4nsix3g5</a:t>
            </a:r>
            <a:endParaRPr lang="en-US" sz="2800" b="1" dirty="0">
              <a:solidFill>
                <a:srgbClr val="0A64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0B5B19EC-C3EB-4618-ACF8-F1C47127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793868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20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780723"/>
              </p:ext>
            </p:extLst>
          </p:nvPr>
        </p:nvGraphicFramePr>
        <p:xfrm>
          <a:off x="395536" y="1700808"/>
          <a:ext cx="8431088" cy="3962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1"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Information already filed and information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provided during the TM will assist the Board in determining whether all substantive issues are sufficiently addressed at this stage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in the process.</a:t>
                      </a:r>
                      <a:endParaRPr lang="en-CA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Wingdings" panose="05000000000000000000" pitchFamily="2" charset="2"/>
                        <a:buChar char="Ø"/>
                      </a:pP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gZ4n5 ttckQ6ymJ5 x7m gnZ4n5 Wc6tbsiq xg6t5lA Wdyodt5 vtmi6 </a:t>
                      </a:r>
                      <a:r>
                        <a:rPr lang="en-CA" sz="22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wvJC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/6bq vtmp5 NlNw6iz WZlx6mzq </a:t>
                      </a:r>
                      <a:r>
                        <a:rPr lang="en-CA" sz="22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bmwb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xqi6n5 W5Jt5 ]Nm4gu4 </a:t>
                      </a:r>
                      <a:r>
                        <a:rPr lang="en-CA" sz="22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WoE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/s4mzq ]</a:t>
                      </a:r>
                      <a:r>
                        <a:rPr lang="en-CA" sz="22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smi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22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WoEizi</a:t>
                      </a: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W5Jy6u</a:t>
                      </a:r>
                      <a:r>
                        <a:rPr lang="en-CA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. </a:t>
                      </a:r>
                      <a:endParaRPr lang="en-CA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4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12059"/>
            <a:ext cx="8028384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Next Steps for the Type “A” Application</a:t>
            </a:r>
            <a:br>
              <a:rPr lang="en-US" sz="2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rao3u xgZ4n5 ]b2hjz ckE5]giz </a:t>
            </a:r>
            <a:r>
              <a:rPr lang="en-US" sz="28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800C047A-7E8C-47C2-BA22-8633322A9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445985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21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663647"/>
              </p:ext>
            </p:extLst>
          </p:nvPr>
        </p:nvGraphicFramePr>
        <p:xfrm>
          <a:off x="467544" y="1643216"/>
          <a:ext cx="864096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86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32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8160"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 TM and PHC are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facilitated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by the Board’s staff.  However,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the decision on the application will be made by a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Board Panel, led by the Board's Chair.</a:t>
                      </a:r>
                      <a:endParaRPr lang="en-US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After the PHC is held, the NWB Panel will take some time (about 2-3 weeks) to consider all the received submissions and will issue a PHC report to the</a:t>
                      </a:r>
                      <a:r>
                        <a:rPr lang="en-US" sz="2200" b="0" i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Applicant </a:t>
                      </a:r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indicating the Board’s decision in regards to holding a Public Hearing.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]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b4fx5 wmoEp5 Wdyodtk5 vtmi5 x7m xW6hwixn6iqk5 vtmvwi6 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vmQ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/sJw5 ]b4fNz vtmp5 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wcNw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/6tqi5. ryxi5o, ]b8N whmosD5 g5yCstk5 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WoE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/sJm6 vtmpi5, yKo6bsli vtmp5 w4y?sbozi5. </a:t>
                      </a:r>
                    </a:p>
                    <a:p>
                      <a:pPr marL="342900" lvl="0" indent="-342900" algn="l">
                        <a:buFont typeface="Wingdings" pitchFamily="2" charset="2"/>
                        <a:buChar char="Ø"/>
                      </a:pPr>
                      <a:r>
                        <a:rPr lang="en-US" sz="1800" b="0" i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raxA5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xW6hwixn6iqk5 vtmvwi6 xg6bsc6t5lA, ]b4fx5 wmoEp5 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vtm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]p5 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WoE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=5ncD]m5 Gu5]</a:t>
                      </a:r>
                      <a:r>
                        <a:rPr lang="en-US" sz="1800" b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ni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2-3 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WNhxDy5H whmQQx6iqk5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bml5]</a:t>
                      </a:r>
                      <a:r>
                        <a:rPr lang="en-US" sz="1800" b="0" i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bq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b="0" i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gi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/sJw5 x7m giylt4 xW6hwixn6iqk5 vtmvwi6j5 gn6ybst5 g5yC6gj5 scsyElQ5 vtmp5 </a:t>
                      </a:r>
                      <a:r>
                        <a:rPr lang="en-US" sz="1800" b="0" i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whmosDtq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W5lQ5 xg6bsiq </a:t>
                      </a:r>
                      <a:r>
                        <a:rPr lang="en-US" sz="1800" b="0" i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wko</a:t>
                      </a:r>
                      <a:r>
                        <a:rPr lang="en-US" sz="1800" b="0" i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]mi4 xW6hwi6j5. </a:t>
                      </a:r>
                      <a:endParaRPr lang="en-US" sz="17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04664"/>
            <a:ext cx="853244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Next Steps for the Type “A” Application Cont.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rao3u xgZ4n5 ]b2hjz ckE5]giz </a:t>
            </a:r>
            <a:r>
              <a:rPr lang="en-US" sz="28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800" b="1" dirty="0">
                <a:solidFill>
                  <a:srgbClr val="035F79"/>
                </a:solidFill>
                <a:latin typeface="ProSyl"/>
              </a:rPr>
              <a:t>g4yCs5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571ACE5-A82C-4961-8BBA-5574728F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558635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22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005290"/>
              </p:ext>
            </p:extLst>
          </p:nvPr>
        </p:nvGraphicFramePr>
        <p:xfrm>
          <a:off x="533400" y="1752600"/>
          <a:ext cx="81534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7200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the licensing process for the application from the onset.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Provide the Board and the proponent with valuable technical information (questions and concerns) on relevant issues.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Participate in formal and informal discussions aimed at resolving relevant issues. 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Wcbslt4 WJNstu4 gi/sNh1iq5 WoExatlQ5 g4yCts]J WQx3izi5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Wc6t5lQ5 vtmpsJ5 xml ]s5gDt]o5 xgME4gi4 gnZ4n5 GxWdt5 x7ml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wh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]mlAt5H gCzJk5 W5J]t5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Wcbslt4 vtzME1i3u vtzMEi3usqgl3]i5 scsysJi4 xe4bsdlQ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xvsqosD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]t5 W5Jtk5. </a:t>
                      </a:r>
                    </a:p>
                    <a:p>
                      <a:r>
                        <a:rPr lang="en-US" sz="24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04664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Intervener Participation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W5Jt]o5 Wcbsiq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9E5C7107-2CF7-4D38-A7E1-A0487A9A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9018778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23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565630"/>
              </p:ext>
            </p:extLst>
          </p:nvPr>
        </p:nvGraphicFramePr>
        <p:xfrm>
          <a:off x="611560" y="1570261"/>
          <a:ext cx="8359080" cy="504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6454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CA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Everyone is encouraged to participate in the TM and this community session.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Interested persons can also contact NWB staff to provide written comments or to review the documents filed for the application. 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endParaRPr lang="en-US" sz="22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All documents received have been posted on the NWB’s FTP site at 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ftp.nwb-oen.ca</a:t>
                      </a:r>
                      <a:endParaRPr lang="en-US" sz="22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9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rfo</a:t>
                      </a: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]m5 vJq3n3bslt4 WcbsdlQ5 wko]m3tyi3u NM1ictlQ5 xml kNous5 vtztlQ5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9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rfgwNw5 wkw5 gC6=QJ1N6bz5 ]CW8 w]ft{L4 W/ExcDu4 Wbc6tti6 ttC6ymJi4 scsy6i4 s?l]i5 euD6iq ttc5 gi/sJ5 g4yCstj5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9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9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hoJw5 ttCymJ5 W/symJ5 scom3bsJN3g5 wmoEpf5 cEbs/f5 bfQx3=xA5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19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ftp.nwb-oen.ca</a:t>
                      </a:r>
                      <a:endParaRPr lang="en-US" sz="19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99592" y="404664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Public Participation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wko]m5 Wcbsiq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ABFD1D15-3F61-47B6-A5C6-392B1F61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8203934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24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774614"/>
              </p:ext>
            </p:extLst>
          </p:nvPr>
        </p:nvGraphicFramePr>
        <p:xfrm>
          <a:off x="381000" y="1556793"/>
          <a:ext cx="84582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0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8660"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Stephanie Autut, Executive Director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Karén Kharatyan, Director of Technical Services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Ben Kogvik, Director of Board Administration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Richard Dwyer, Manager of Licensing</a:t>
                      </a: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richard.dwyer@nwb-oen.ca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Assol Kubeisinova, Technical Advisor</a:t>
                      </a: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assol.kubeisinova@nwb-oen.ca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4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 err="1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yt?i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 xsg5, xzJc6 grjx6t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stephanie.autut@nwb-oen.ca</a:t>
                      </a:r>
                      <a:endParaRPr lang="en-US" sz="1800" b="0" baseline="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spcBef>
                          <a:spcPts val="375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vE8 vC5/8, grjx6t Wdyodt5 rZ6gt5</a:t>
                      </a: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karen.kharatyan@nwb-oen.ca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Wx8 d[=4, grjx6t vtmp5 xsM5Jtqk5      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ben.kogvik@nwb-oen.ca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E5h35 gxwJ3, xsM5tp Mwnostk5 </a:t>
                      </a:r>
                      <a:r>
                        <a:rPr lang="en-US" sz="18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hlinkClick r:id="rId6"/>
                        </a:rPr>
                        <a:t>richard.dwyer@nwb-oen.ca</a:t>
                      </a:r>
                      <a:endParaRPr lang="en-US" sz="1800" b="0" baseline="0" dirty="0">
                        <a:solidFill>
                          <a:schemeClr val="tx1"/>
                        </a:solidFill>
                        <a:latin typeface="ProSyl" panose="020B0500000000000000" pitchFamily="34" charset="0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x{h9 f]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Wyk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?, Wdyodtk5 </a:t>
                      </a:r>
                      <a:r>
                        <a:rPr kumimoji="0" lang="en-US" sz="1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ProSyl" panose="020B0500000000000000" pitchFamily="34" charset="0"/>
                          <a:ea typeface="+mn-ea"/>
                          <a:cs typeface="Times New Roman" pitchFamily="18" charset="0"/>
                        </a:rPr>
                        <a:t>scspp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ProSyl" panose="020B0500000000000000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556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hlinkClick r:id="rId7"/>
                        </a:rPr>
                        <a:t>assol.kubeisinova@nwb-oen.ca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  <a:hlinkClick r:id="rId4"/>
                      </a:endParaRPr>
                    </a:p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spcBef>
                          <a:spcPts val="375"/>
                        </a:spcBef>
                        <a:buFont typeface="Wingdings" panose="05000000000000000000" pitchFamily="2" charset="2"/>
                        <a:buNone/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787"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73050" indent="82550">
                        <a:spcBef>
                          <a:spcPts val="375"/>
                        </a:spcBef>
                      </a:pPr>
                      <a:endParaRPr lang="en-US" sz="1800" b="0" baseline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876228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755576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NWB Staff Contact Information</a:t>
            </a:r>
            <a:br>
              <a:rPr lang="en-US" sz="2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wmoEp4f5 wcNw/6t5 gC6=q gnZ4n5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B0CF25E-97DA-44E4-AA7F-F48BFAD9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4115617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25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618590"/>
              </p:ext>
            </p:extLst>
          </p:nvPr>
        </p:nvGraphicFramePr>
        <p:xfrm>
          <a:off x="533400" y="1988840"/>
          <a:ext cx="8153400" cy="4805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5942">
                <a:tc>
                  <a:txBody>
                    <a:bodyPr/>
                    <a:lstStyle/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Questions / Comments?</a:t>
                      </a: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Thank You!</a:t>
                      </a:r>
                      <a:endParaRPr lang="en-US" sz="18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pPr algn="ctr"/>
                      <a:endParaRPr lang="en-US" sz="2200" b="0" dirty="0">
                        <a:solidFill>
                          <a:schemeClr val="tx2"/>
                        </a:solidFill>
                        <a:cs typeface="Times New Roman" pitchFamily="18" charset="0"/>
                      </a:endParaRPr>
                    </a:p>
                    <a:p>
                      <a:pPr marL="358775" indent="0"/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xWd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]t5 F scsy4nw5V </a:t>
                      </a:r>
                    </a:p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990600" indent="0"/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latin typeface="ProSyl"/>
                        </a:rPr>
                        <a:t>m5NsKy</a:t>
                      </a:r>
                      <a:r>
                        <a:rPr lang="en-US" sz="2000" b="0" i="0" u="none" strike="noStrike" baseline="0">
                          <a:solidFill>
                            <a:srgbClr val="000000"/>
                          </a:solidFill>
                          <a:latin typeface="+mn-lt"/>
                        </a:rPr>
                        <a:t>!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1568">
                <a:tc>
                  <a:txBody>
                    <a:bodyPr/>
                    <a:lstStyle/>
                    <a:p>
                      <a:pPr algn="ctr"/>
                      <a:endParaRPr lang="en-US" sz="1800" b="0" u="non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58775" indent="0"/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0271375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827584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Questions and Comments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xWdt4nw5 scsy4nw9l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7C0E1B61-7A03-4280-82CF-6A7AD014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566193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/>
              <a:t>3</a:t>
            </a:fld>
            <a:endParaRPr lang="en-CA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477394"/>
              </p:ext>
            </p:extLst>
          </p:nvPr>
        </p:nvGraphicFramePr>
        <p:xfrm>
          <a:off x="523258" y="1739984"/>
          <a:ext cx="8153400" cy="4114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14801"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The NWB</a:t>
                      </a: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 an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Institution of Public Government (IPG) established under Article 13 of the </a:t>
                      </a:r>
                      <a:r>
                        <a:rPr lang="en-US" sz="2200" b="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Nunavut Agreement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responsibilities and powers over the regulation, use, and management of freshwater in the Nunavut Settlement Area</a:t>
                      </a:r>
                      <a:endParaRPr lang="en-CA" sz="24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Nebsiz rao]m3i4 Wpy3g5 Z?msJ5 nebsMsymJ5 moLA ttCymiz !#ug6 </a:t>
                      </a:r>
                      <a:r>
                        <a:rPr lang="en-US" sz="2000" b="0" i="1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kNK3u kNb3i3j5 xqctQAtu5 ]b4fxl]i5 kNK5 xqDt5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</a:p>
                    <a:p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W/4nq5 xml WJN3iq5 moZsJ5 W9lQ5, xg3bsiqk5 xml xsMyi3j5 bEsaqg3u wmw5 kNK3b3ij5 xqDt5 kNw5 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187624" y="412059"/>
            <a:ext cx="640871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Background Info.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wmoEp5 si2vsyz gnZ4n5 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ABBE8A5-A953-4204-B833-7BC609361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612572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>
            <a:normAutofit/>
          </a:bodyPr>
          <a:lstStyle/>
          <a:p>
            <a:fld id="{7743DBDE-EEB0-4B35-80BE-167CFC5089B8}" type="slidenum">
              <a:rPr lang="en-CA" smtClean="0">
                <a:solidFill>
                  <a:srgbClr val="0A647D"/>
                </a:solidFill>
                <a:latin typeface="Times New Roman" pitchFamily="18" charset="0"/>
                <a:cs typeface="Times New Roman" panose="02020603050405020304" pitchFamily="18" charset="0"/>
              </a:rPr>
              <a:t>4</a:t>
            </a:fld>
            <a:endParaRPr lang="en-CA" dirty="0">
              <a:solidFill>
                <a:srgbClr val="0A647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577889"/>
              </p:ext>
            </p:extLst>
          </p:nvPr>
        </p:nvGraphicFramePr>
        <p:xfrm>
          <a:off x="533400" y="1844824"/>
          <a:ext cx="8153400" cy="381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Objects of the NWB are to provide for the conservation and utilization of waters in Nunavut, except in a national park, in a manner that will provide the optimum benefit from those waters for Nunavut’s residents in particular and Canadians in general.</a:t>
                      </a:r>
                      <a:endParaRPr lang="en-CA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gCZE/z kNK3u wmoEpf5 W=c3tydlQ5 xsMbsyx3dlA xml xg3bsiq5 wmw5 kNK3u, wMsqgglt4 uawy3=u5g5, wvJtcyx3dlA bmfNz5 wm3i5 kNK3usk5 Wlx3g3u xml vNbus5 rfgwNw5. </a:t>
                      </a:r>
                    </a:p>
                    <a:p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187624" y="412059"/>
            <a:ext cx="7488832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Background Info. Cont.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kNK3u wmoEpf5 ckwgymiz. </a:t>
            </a:r>
            <a:r>
              <a:rPr lang="en-US" sz="2900" dirty="0">
                <a:solidFill>
                  <a:srgbClr val="035F79"/>
                </a:solidFill>
                <a:latin typeface="ProSyl"/>
              </a:rPr>
              <a:t>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DF124603-A620-4E4C-B6ED-53FD69861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518602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5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134683"/>
              </p:ext>
            </p:extLst>
          </p:nvPr>
        </p:nvGraphicFramePr>
        <p:xfrm>
          <a:off x="533400" y="1953736"/>
          <a:ext cx="81534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1">
                <a:tc>
                  <a:txBody>
                    <a:bodyPr/>
                    <a:lstStyle/>
                    <a:p>
                      <a:pPr marL="342900" indent="-342900" algn="l">
                        <a:buFont typeface="Wingdings" pitchFamily="2" charset="2"/>
                        <a:buChar char="Ø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Based on its mandate and Nunavut Waters Regulations (Regulations), the NWB may issue any of the following authorizations for the use of water and/or deposit of waste for undertakings in Nunavut:</a:t>
                      </a:r>
                    </a:p>
                    <a:p>
                      <a:pPr marL="0" indent="0" algn="l">
                        <a:buFont typeface="Wingdings" pitchFamily="2" charset="2"/>
                        <a:buNone/>
                      </a:pP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Authorization without a  Licence (less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than 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gz=QlA W/4nz5, wmoEpf5 WJNstu4 giygwNExc3S5 sm xb]igk5 xg3bsJtn3k5 wm3j5 xmlFs?l]i5 xg3ifi4 wm3i4 WoExq5 vJydlQ5 kNK3u: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22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xq3bsJN3g5     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WJNst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]b3tbsqlt4 Gg]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zi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  <a:cs typeface="+mn-cs"/>
                        </a:rPr>
                        <a:t>cs</a:t>
                      </a:r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b]m5 wm6 xgExo4H  </a:t>
                      </a:r>
                      <a:endParaRPr lang="en-US" sz="2200" b="0" dirty="0">
                        <a:solidFill>
                          <a:srgbClr val="315EDB"/>
                        </a:solidFill>
                        <a:cs typeface="Times New Roman" pitchFamily="18" charset="0"/>
                      </a:endParaRPr>
                    </a:p>
                    <a:p>
                      <a:endParaRPr lang="en-CA" sz="2400" b="0" dirty="0">
                        <a:solidFill>
                          <a:srgbClr val="315EDB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1043608" y="412059"/>
            <a:ext cx="624840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Authorizations NWB may Issue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wmoEpfk5 xq3bsgwNEx]o5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09978243-87FD-45E4-ABC7-E2CB35AA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211008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6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992011"/>
              </p:ext>
            </p:extLst>
          </p:nvPr>
        </p:nvGraphicFramePr>
        <p:xfrm>
          <a:off x="533400" y="1484784"/>
          <a:ext cx="81534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9816"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“B” Water </a:t>
                      </a:r>
                      <a:r>
                        <a:rPr lang="en-US" sz="22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Licence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(between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and 300 m</a:t>
                      </a:r>
                      <a:r>
                        <a:rPr lang="en-US" sz="22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800100" lvl="1" indent="-342900" algn="l">
                        <a:buFont typeface="Courier New" panose="02070309020205020404" pitchFamily="49" charset="0"/>
                        <a:buChar char="o"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 “A”  Water Licence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r>
                        <a:rPr kumimoji="0" lang="en-US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(more than 300 m</a:t>
                      </a:r>
                      <a:r>
                        <a:rPr kumimoji="0" lang="en-US" sz="22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per day water required)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None/>
                        <a:tabLst/>
                        <a:defRPr/>
                      </a:pPr>
                      <a:endParaRPr kumimoji="0" lang="en-CA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Font typeface="Wingdings" pitchFamily="2" charset="2"/>
                        <a:buChar char="Ø"/>
                        <a:tabLst>
                          <a:tab pos="898525" algn="l"/>
                        </a:tabLs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This week’s Technical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Meeting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for an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amendment to a 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“A” water licence application based</a:t>
                      </a:r>
                      <a:r>
                        <a:rPr lang="en-US" sz="22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criteria set out in Schedules 2 and 3 of the Regulations</a:t>
                      </a: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endParaRPr lang="en-US" sz="2200" b="0" dirty="0">
                        <a:solidFill>
                          <a:schemeClr val="tx1"/>
                        </a:solidFill>
                        <a:cs typeface="Times New Roman" pitchFamily="18" charset="0"/>
                      </a:endParaRPr>
                    </a:p>
                    <a:p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Courier New"/>
                        </a:rPr>
                        <a:t>O  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“B”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wm3j5 WJNst4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Gxfzi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 m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x7ml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300 m</a:t>
                      </a:r>
                      <a:r>
                        <a:rPr lang="en-US" sz="2000" b="0" baseline="30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 b]m5 wm6 W/Exc6izH</a:t>
                      </a:r>
                      <a:endParaRPr lang="en-CA" sz="2400" b="0" dirty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ckE5]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giz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“A”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wm3j5 WJNst4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Gsz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]bi 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 m</a:t>
                      </a:r>
                      <a:r>
                        <a:rPr kumimoji="0" lang="en-US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baseline="0" dirty="0">
                          <a:solidFill>
                            <a:schemeClr val="tx1"/>
                          </a:solidFill>
                          <a:latin typeface="ProSyl" panose="020B0500000000000000" pitchFamily="34" charset="0"/>
                          <a:cs typeface="Times New Roman" pitchFamily="18" charset="0"/>
                        </a:rPr>
                        <a:t>cs b]m5 wm6 W/Exc6izH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en-US" sz="2000" b="0" i="0" u="none" strike="noStrike" baseline="0" dirty="0">
                        <a:solidFill>
                          <a:srgbClr val="000000"/>
                        </a:solidFill>
                        <a:latin typeface="ProSyl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bmgmi WNhxDysJ3u NM1i3j5 vtzisJ6 WJto4 ckE5]giz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+mn-lt"/>
                        </a:rPr>
                        <a:t>“A” 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wm3j5 WJNstj5 g4yCs5 W5lQ5 </a:t>
                      </a:r>
                      <a:r>
                        <a:rPr lang="en-US" sz="2000" b="0" i="0" u="none" strike="noStrike" baseline="0" dirty="0" err="1">
                          <a:solidFill>
                            <a:srgbClr val="000000"/>
                          </a:solidFill>
                          <a:latin typeface="ProSyl"/>
                        </a:rPr>
                        <a:t>xgEx</a:t>
                      </a:r>
                      <a:r>
                        <a:rPr lang="en-US" sz="20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]o5 ]xe4ymiq xgZ4noxi @ x7ml # moz6i. </a:t>
                      </a:r>
                    </a:p>
                    <a:p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latin typeface="ProSyl"/>
                        </a:rPr>
                        <a:t>	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043608" y="378277"/>
            <a:ext cx="6629400" cy="1144733"/>
          </a:xfrm>
          <a:prstGeom prst="rect">
            <a:avLst/>
          </a:prstGeom>
          <a:noFill/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Authorizations NWB May Issue Cont.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>
                <a:solidFill>
                  <a:srgbClr val="035F79"/>
                </a:solidFill>
                <a:latin typeface="ProSyl"/>
              </a:rPr>
              <a:t>wmoEpfk5 xq3bsgwNEx]o5 vJyJ6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F484AF07-08EC-45F3-B8E5-02B19407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13557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5"/>
          <p:cNvSpPr>
            <a:spLocks noChangeShapeType="1"/>
          </p:cNvSpPr>
          <p:nvPr/>
        </p:nvSpPr>
        <p:spPr bwMode="auto">
          <a:xfrm flipH="1">
            <a:off x="5867400" y="4114800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7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0390" y="1752600"/>
            <a:ext cx="7485409" cy="10668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600" dirty="0">
                <a:latin typeface="Times New Roman" pitchFamily="18" charset="0"/>
                <a:cs typeface="Times New Roman" pitchFamily="18" charset="0"/>
              </a:rPr>
              <a:t>NWB receives application and confirms classification of undertaking and type of licence as a Type “A” licence</a:t>
            </a:r>
          </a:p>
          <a:p>
            <a:pPr algn="ctr"/>
            <a:r>
              <a:rPr lang="en-US" sz="1600" dirty="0">
                <a:solidFill>
                  <a:srgbClr val="000000"/>
                </a:solidFill>
                <a:latin typeface="ProSyl"/>
              </a:rPr>
              <a:t>kNK3u wmoEpf5 vtmpq5 Wtbs1mb g4yCstu4 NlNwyJ5 Noxi4 moix3m]zb xml ckwg4n/3u WJNstu4 ckE5]giz </a:t>
            </a:r>
            <a:r>
              <a:rPr lang="en-US" sz="1600" dirty="0">
                <a:solidFill>
                  <a:srgbClr val="000000"/>
                </a:solidFill>
                <a:latin typeface="Times New Roman"/>
              </a:rPr>
              <a:t>“A” </a:t>
            </a:r>
            <a:r>
              <a:rPr lang="en-US" sz="1600" dirty="0">
                <a:solidFill>
                  <a:srgbClr val="000000"/>
                </a:solidFill>
                <a:latin typeface="ProSyl"/>
              </a:rPr>
              <a:t>WJNs5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 flipH="1">
            <a:off x="5867400" y="2819399"/>
            <a:ext cx="0" cy="381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4267200" y="3200400"/>
            <a:ext cx="3633713" cy="110490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conducts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concordance review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cspn3lt4 Noxkz/Excm]zb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820391" y="2915839"/>
            <a:ext cx="2687960" cy="142575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Applicant provides additional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information if required 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g4yCtsJ6 gnDtvi3i giyli bwmwosExc3X5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62399" y="4495801"/>
            <a:ext cx="4343399" cy="160019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NWB issues notice of application and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requests technical review and submission of comments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(30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days minimum)</a:t>
            </a:r>
          </a:p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1600" dirty="0">
                <a:solidFill>
                  <a:srgbClr val="000000"/>
                </a:solidFill>
                <a:latin typeface="ProSyl"/>
              </a:rPr>
              <a:t>wmoEpf5 giyJ5 gnDtu4 g4yCst4 W9lA Gs9lw5 skq]M5 #)sJ5 wlxiH 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3657600" y="3733800"/>
            <a:ext cx="517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6660232" y="6116840"/>
            <a:ext cx="0" cy="4085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H="1">
            <a:off x="3591694" y="3429000"/>
            <a:ext cx="51778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95144" y="6146140"/>
            <a:ext cx="14106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Next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slide</a:t>
            </a:r>
          </a:p>
          <a:p>
            <a:r>
              <a:rPr lang="en-US" sz="1400" b="1" dirty="0">
                <a:solidFill>
                  <a:srgbClr val="FF0000"/>
                </a:solidFill>
                <a:latin typeface="ProSyl"/>
              </a:rPr>
              <a:t>rao6 eu]D5 </a:t>
            </a:r>
            <a:endParaRPr lang="en-US" sz="1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820390" y="332656"/>
            <a:ext cx="8323610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 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C914F67A-E3B0-42D4-8FD7-0350CE05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1490866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itchFamily="18" charset="0"/>
                <a:cs typeface="Times New Roman" pitchFamily="18" charset="0"/>
              </a:rPr>
              <a:t>8</a:t>
            </a:fld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3528" y="1595549"/>
            <a:ext cx="7935341" cy="4943363"/>
            <a:chOff x="446659" y="1699096"/>
            <a:chExt cx="7935341" cy="5087813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1752600" y="2971800"/>
              <a:ext cx="3138526" cy="84815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holds TM and PHC</a:t>
              </a:r>
            </a:p>
            <a:p>
              <a:pPr marR="7266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r4oyix3g5 vtzlt4 xml NM1is2 yKixi vtzJ5 </a:t>
              </a:r>
              <a:endParaRPr lang="en-US" sz="1400" dirty="0"/>
            </a:p>
          </p:txBody>
        </p:sp>
        <p:sp>
          <p:nvSpPr>
            <p:cNvPr id="11" name="Text Box 5"/>
            <p:cNvSpPr txBox="1">
              <a:spLocks noChangeArrowheads="1"/>
            </p:cNvSpPr>
            <p:nvPr/>
          </p:nvSpPr>
          <p:spPr bwMode="auto">
            <a:xfrm>
              <a:off x="1752600" y="5168201"/>
              <a:ext cx="3769588" cy="1042069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notice of Public Hearing (a 60 day minimum requirement)</a:t>
              </a:r>
            </a:p>
            <a:p>
              <a:pPr marR="6452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giylt4 gnDtu4 rfo]m5 NM4bsix3iqi4 Gs9lw5 ^) sz]bkqg6 </a:t>
              </a:r>
              <a:endParaRPr lang="en-CA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5584900" y="1699096"/>
              <a:ext cx="2797100" cy="1419847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If required, applicant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provides additional information or clarification</a:t>
              </a:r>
            </a:p>
            <a:p>
              <a:pPr marR="2075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bwmwbExc3X5, g4yCg6 gnDtvi3i4 giyli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689452" y="3872055"/>
              <a:ext cx="2692547" cy="2084330"/>
            </a:xfrm>
            <a:prstGeom prst="rect">
              <a:avLst/>
            </a:prstGeom>
            <a:solidFill>
              <a:srgbClr val="FF9900"/>
            </a:solidFill>
            <a:ln w="9525" algn="ctr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If directed in PHC decision, applicant provides additional information</a:t>
              </a:r>
            </a:p>
            <a:p>
              <a:pPr marR="1615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NM1is2 yKixi vtzi3j5 whmos3gk5 bwmwd/s4Xb, g4yC3t gnDtvi3i4 giyli 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5115696" y="4537493"/>
              <a:ext cx="523104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1752600" y="4042178"/>
              <a:ext cx="3271890" cy="83462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CA" sz="1600" dirty="0">
                  <a:latin typeface="Times New Roman" pitchFamily="18" charset="0"/>
                  <a:cs typeface="Times New Roman" pitchFamily="18" charset="0"/>
                </a:rPr>
                <a:t>NWB Issues PHC Decision</a:t>
              </a:r>
            </a:p>
            <a:p>
              <a:pPr marR="7332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wmoEpf5 NM1is2 yKixi vtzi3ui whmos3lt4 </a:t>
              </a:r>
              <a:endParaRPr lang="en-US" sz="1600" dirty="0"/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3363928" y="6210270"/>
              <a:ext cx="0" cy="26673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H="1">
              <a:off x="4891126" y="2286000"/>
              <a:ext cx="63106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894538" y="2016642"/>
              <a:ext cx="642332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 flipV="1">
              <a:off x="5105400" y="4800600"/>
              <a:ext cx="512380" cy="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47799" y="6248400"/>
              <a:ext cx="1272339" cy="5385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Next</a:t>
              </a:r>
              <a:r>
                <a:rPr lang="en-US" sz="1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slide</a:t>
              </a:r>
              <a:endParaRPr lang="en-US" sz="1200" dirty="0">
                <a:solidFill>
                  <a:srgbClr val="000000"/>
                </a:solidFill>
                <a:latin typeface="ProSyl"/>
              </a:endParaRPr>
            </a:p>
            <a:p>
              <a:pPr marR="107320"/>
              <a:r>
                <a:rPr lang="en-US" sz="1400" b="1" dirty="0">
                  <a:solidFill>
                    <a:srgbClr val="FF0000"/>
                  </a:solidFill>
                  <a:latin typeface="ProSyl"/>
                </a:rPr>
                <a:t>rao6 eu]D5 </a:t>
              </a:r>
              <a:endParaRPr lang="en-US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1752600" y="1699097"/>
              <a:ext cx="3060584" cy="96790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accent1">
                  <a:shade val="50000"/>
                </a:schemeClr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CA" sz="1500" dirty="0">
                  <a:latin typeface="Times New Roman" pitchFamily="18" charset="0"/>
                  <a:cs typeface="Times New Roman" pitchFamily="18" charset="0"/>
                </a:rPr>
                <a:t>Parties submit written representations</a:t>
              </a:r>
            </a:p>
            <a:p>
              <a:pPr marR="7513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WoE]p5 giylt4 ttCymJi4 si]v4n3i4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352800" y="3810000"/>
              <a:ext cx="0" cy="232783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eft Brace 22"/>
            <p:cNvSpPr/>
            <p:nvPr/>
          </p:nvSpPr>
          <p:spPr>
            <a:xfrm>
              <a:off x="1096351" y="2154960"/>
              <a:ext cx="543667" cy="3329998"/>
            </a:xfrm>
            <a:prstGeom prst="leftBrace">
              <a:avLst/>
            </a:prstGeom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 rot="16200000">
              <a:off x="-927329" y="3583819"/>
              <a:ext cx="3394307" cy="646331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Technical Review Stage</a:t>
              </a:r>
            </a:p>
            <a:p>
              <a:pPr marR="130190" algn="ctr"/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Wdyodt5 euDJ5 </a:t>
              </a:r>
              <a:r>
                <a:rPr lang="en-US" sz="1600" b="1" dirty="0" err="1">
                  <a:solidFill>
                    <a:srgbClr val="C00000"/>
                  </a:solidFill>
                  <a:latin typeface="ProSyl"/>
                </a:rPr>
                <a:t>WoEiz</a:t>
              </a:r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 </a:t>
              </a:r>
              <a:endParaRPr lang="en-US" sz="1600" b="1" dirty="0">
                <a:solidFill>
                  <a:srgbClr val="C00000"/>
                </a:solidFill>
              </a:endParaRPr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3352800" y="4876801"/>
              <a:ext cx="0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3336134" y="2667000"/>
              <a:ext cx="10717" cy="304800"/>
            </a:xfrm>
            <a:prstGeom prst="line">
              <a:avLst/>
            </a:prstGeom>
            <a:noFill/>
            <a:ln w="38100">
              <a:solidFill>
                <a:schemeClr val="accent1">
                  <a:shade val="50000"/>
                </a:schemeClr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423330" y="3205271"/>
              <a:ext cx="1644502" cy="601863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Current Stage</a:t>
              </a:r>
            </a:p>
            <a:p>
              <a:pPr marR="27340"/>
              <a:r>
                <a:rPr lang="en-US" sz="1600" b="1" dirty="0">
                  <a:solidFill>
                    <a:srgbClr val="C00000"/>
                  </a:solidFill>
                  <a:latin typeface="ProSyl"/>
                </a:rPr>
                <a:t>]mN xg6bz </a:t>
              </a:r>
              <a:endParaRPr lang="en-US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5"/>
            <p:cNvSpPr>
              <a:spLocks noChangeShapeType="1"/>
            </p:cNvSpPr>
            <p:nvPr/>
          </p:nvSpPr>
          <p:spPr bwMode="auto">
            <a:xfrm flipH="1" flipV="1">
              <a:off x="5074122" y="3362461"/>
              <a:ext cx="123066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itle 1"/>
          <p:cNvSpPr txBox="1">
            <a:spLocks/>
          </p:cNvSpPr>
          <p:nvPr/>
        </p:nvSpPr>
        <p:spPr>
          <a:xfrm>
            <a:off x="792088" y="332656"/>
            <a:ext cx="8388424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9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9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29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29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2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515255" y="2636912"/>
            <a:ext cx="3368622" cy="11988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ooter Placeholder 1">
            <a:extLst>
              <a:ext uri="{FF2B5EF4-FFF2-40B4-BE49-F238E27FC236}">
                <a16:creationId xmlns:a16="http://schemas.microsoft.com/office/drawing/2014/main" id="{CE3E0456-AD2B-4867-8068-0A40BD0E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4109041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3DBDE-EEB0-4B35-80BE-167CFC5089B8}" type="slidenum">
              <a:rPr lang="en-C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4800" y="1412777"/>
            <a:ext cx="8731696" cy="5005156"/>
            <a:chOff x="304800" y="1600202"/>
            <a:chExt cx="8610600" cy="4907083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2057400" y="2368349"/>
              <a:ext cx="5075307" cy="527251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prepare for public hearing</a:t>
              </a:r>
            </a:p>
            <a:p>
              <a:pPr marR="4241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wMsJ5 sXlzw/3lt4 rfo]m5 Nm3bsizk5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04800" y="5271247"/>
              <a:ext cx="1952767" cy="1236036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the issuance of the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cence</a:t>
              </a:r>
            </a:p>
            <a:p>
              <a:pPr marR="10955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Nm4n3g6 gi/sizi4 WJNsts 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362200" y="5271247"/>
              <a:ext cx="2208508" cy="1236037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does not approve the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issuance of the licence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R="7572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Nm4nqg6 gi/sizi4 WJNsts2 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723108" y="5271247"/>
              <a:ext cx="1906292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Minister approves of NWB decision</a:t>
              </a:r>
            </a:p>
            <a:p>
              <a:pPr marR="4715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Nm4n3g6 wmoEpf5 whmos3izi4 </a:t>
              </a:r>
              <a:endParaRPr kumimoji="0" lang="en-US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6744424" y="5271247"/>
              <a:ext cx="2170976" cy="1236038"/>
            </a:xfrm>
            <a:prstGeom prst="rect">
              <a:avLst/>
            </a:prstGeom>
            <a:solidFill>
              <a:srgbClr val="FFFF00">
                <a:alpha val="70000"/>
              </a:srgb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Minister does not approve of NWB decision</a:t>
              </a:r>
            </a:p>
            <a:p>
              <a:pPr marR="3690"/>
              <a:r>
                <a:rPr lang="en-US" sz="1200" dirty="0">
                  <a:solidFill>
                    <a:srgbClr val="000000"/>
                  </a:solidFill>
                  <a:latin typeface="ProSyl"/>
                </a:rPr>
                <a:t>ui{b Nm4nqg6 wmoEpf5 wnmos3izi4 </a:t>
              </a:r>
              <a:endParaRPr kumimoji="0" lang="en-US" sz="1200" b="0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Text Box 4"/>
            <p:cNvSpPr txBox="1">
              <a:spLocks noChangeArrowheads="1"/>
            </p:cNvSpPr>
            <p:nvPr/>
          </p:nvSpPr>
          <p:spPr bwMode="auto">
            <a:xfrm>
              <a:off x="2667000" y="3124200"/>
              <a:ext cx="3759610" cy="535992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holds Public </a:t>
              </a:r>
              <a:r>
                <a:rPr lang="en-US" sz="1600" dirty="0">
                  <a:latin typeface="Times New Roman" pitchFamily="18" charset="0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earing</a:t>
              </a:r>
            </a:p>
            <a:p>
              <a:pPr marR="43180" algn="ctr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wMsJ5 sXlzw/3lt4 rfo]m5 Nm3bsizk5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4725848" y="3886200"/>
              <a:ext cx="4037152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600"/>
                </a:spcAft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</a:t>
              </a:r>
              <a:r>
                <a:rPr lang="en-US" sz="1500" dirty="0">
                  <a:latin typeface="Times New Roman" pitchFamily="18" charset="0"/>
                  <a:cs typeface="Times New Roman" pitchFamily="18" charset="0"/>
                </a:rPr>
                <a:t>to not approve 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of application with reasons to Minister</a:t>
              </a:r>
            </a:p>
            <a:p>
              <a:pPr marR="5670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giyJ6 whmosDtui4 NmQ/sqizi4 g4yCsts2 WJtqi4l ui{bj5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457200" y="3886200"/>
              <a:ext cx="4089605" cy="1243621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</a:pP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NWB issues decision to approve of application and provides</a:t>
              </a: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a draft </a:t>
              </a:r>
              <a:r>
                <a:rPr kumimoji="0" lang="en-CA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licence</a:t>
              </a:r>
              <a:r>
                <a:rPr kumimoji="0" lang="en-US" sz="15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to Minister (Northern Affairs</a:t>
              </a:r>
              <a:r>
                <a:rPr kumimoji="0" lang="en-US" sz="15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)</a:t>
              </a:r>
              <a:endParaRPr kumimoji="0" lang="en-US" sz="1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R="73970"/>
              <a:r>
                <a:rPr lang="en-US" sz="1400" dirty="0">
                  <a:solidFill>
                    <a:srgbClr val="000000"/>
                  </a:solidFill>
                  <a:latin typeface="ProSyl"/>
                </a:rPr>
                <a:t>wmoEpf5 giylt4 whmosDtu4 NmQ/sizi4 g4yCtsJ2 xml WJNstu4 ui”bj5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4648200" y="2895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Text Box 2"/>
            <p:cNvSpPr txBox="1">
              <a:spLocks noChangeArrowheads="1"/>
            </p:cNvSpPr>
            <p:nvPr/>
          </p:nvSpPr>
          <p:spPr bwMode="auto">
            <a:xfrm>
              <a:off x="2253680" y="1600202"/>
              <a:ext cx="4680520" cy="609598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Parties exchange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written interventions</a:t>
              </a:r>
            </a:p>
            <a:p>
              <a:pPr marR="47470" algn="ctr"/>
              <a:r>
                <a:rPr lang="en-US" sz="1600" dirty="0">
                  <a:solidFill>
                    <a:srgbClr val="000000"/>
                  </a:solidFill>
                  <a:latin typeface="ProSyl"/>
                </a:rPr>
                <a:t>wMsJ5 ttCcbstvb4lt4 xfizi 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33528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 flipH="1">
              <a:off x="137160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4648200" y="2209800"/>
              <a:ext cx="0" cy="1585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Line 5"/>
            <p:cNvSpPr>
              <a:spLocks noChangeShapeType="1"/>
            </p:cNvSpPr>
            <p:nvPr/>
          </p:nvSpPr>
          <p:spPr bwMode="auto">
            <a:xfrm>
              <a:off x="5715000" y="3657600"/>
              <a:ext cx="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 flipH="1">
              <a:off x="3347270" y="5129589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57094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H="1">
              <a:off x="7919270" y="5129124"/>
              <a:ext cx="5530" cy="14165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7" name="Title 1"/>
          <p:cNvSpPr txBox="1">
            <a:spLocks/>
          </p:cNvSpPr>
          <p:nvPr/>
        </p:nvSpPr>
        <p:spPr>
          <a:xfrm>
            <a:off x="755576" y="268043"/>
            <a:ext cx="8126377" cy="1144733"/>
          </a:xfrm>
          <a:prstGeom prst="rect">
            <a:avLst/>
          </a:prstGeom>
          <a:noFill/>
        </p:spPr>
        <p:txBody>
          <a:bodyPr vert="horz" lIns="0" rIns="0" bIns="0" anchor="b">
            <a:normAutofit fontScale="9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NWB Type “A” Licensing Process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100" b="1" dirty="0">
                <a:solidFill>
                  <a:srgbClr val="035F79"/>
                </a:solidFill>
                <a:latin typeface="ProSyl"/>
              </a:rPr>
              <a:t>wmoEpf5 ckE5]giz </a:t>
            </a:r>
            <a:r>
              <a:rPr lang="en-US" sz="3100" b="1" dirty="0">
                <a:solidFill>
                  <a:srgbClr val="035F79"/>
                </a:solidFill>
                <a:latin typeface="Times New Roman"/>
              </a:rPr>
              <a:t>“A” </a:t>
            </a:r>
            <a:r>
              <a:rPr lang="en-US" sz="3100" b="1" dirty="0">
                <a:solidFill>
                  <a:srgbClr val="035F79"/>
                </a:solidFill>
                <a:latin typeface="ProSyl"/>
              </a:rPr>
              <a:t>Mwnodt5 WoE5Jyq</a:t>
            </a:r>
            <a:endParaRPr lang="en-US" sz="3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Footer Placeholder 1">
            <a:extLst>
              <a:ext uri="{FF2B5EF4-FFF2-40B4-BE49-F238E27FC236}">
                <a16:creationId xmlns:a16="http://schemas.microsoft.com/office/drawing/2014/main" id="{61594AA5-56BB-4A97-8890-0206ABB40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37738" y="6309320"/>
            <a:ext cx="4355286" cy="432048"/>
          </a:xfrm>
        </p:spPr>
        <p:txBody>
          <a:bodyPr/>
          <a:lstStyle/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Water Licence Renewal-Amendment Application  3AM–ARV1016</a:t>
            </a:r>
          </a:p>
          <a:p>
            <a:pPr algn="ctr"/>
            <a:r>
              <a:rPr lang="en-CA" dirty="0">
                <a:latin typeface="Times New Roman" pitchFamily="18" charset="0"/>
                <a:cs typeface="Times New Roman" pitchFamily="18" charset="0"/>
              </a:rPr>
              <a:t>Technical Meeting</a:t>
            </a:r>
          </a:p>
        </p:txBody>
      </p:sp>
    </p:spTree>
    <p:extLst>
      <p:ext uri="{BB962C8B-B14F-4D97-AF65-F5344CB8AC3E}">
        <p14:creationId xmlns:p14="http://schemas.microsoft.com/office/powerpoint/2010/main" val="3697335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3180</Words>
  <Application>Microsoft Office PowerPoint</Application>
  <PresentationFormat>On-screen Show (4:3)</PresentationFormat>
  <Paragraphs>409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Constantia</vt:lpstr>
      <vt:lpstr>Courier New</vt:lpstr>
      <vt:lpstr>ProSyl</vt:lpstr>
      <vt:lpstr>Times New Roman</vt:lpstr>
      <vt:lpstr>Wingdings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2015-10-16T22:59:36Z</dcterms:created>
  <dcterms:modified xsi:type="dcterms:W3CDTF">2022-02-16T23:34:37Z</dcterms:modified>
</cp:coreProperties>
</file>