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12" r:id="rId6"/>
    <p:sldId id="257" r:id="rId7"/>
    <p:sldId id="317" r:id="rId8"/>
    <p:sldId id="290" r:id="rId9"/>
    <p:sldId id="314" r:id="rId10"/>
    <p:sldId id="289" r:id="rId11"/>
    <p:sldId id="292" r:id="rId12"/>
    <p:sldId id="315" r:id="rId13"/>
    <p:sldId id="309" r:id="rId14"/>
    <p:sldId id="316" r:id="rId15"/>
    <p:sldId id="313" r:id="rId16"/>
    <p:sldId id="261" r:id="rId17"/>
    <p:sldId id="294" r:id="rId18"/>
    <p:sldId id="295" r:id="rId19"/>
    <p:sldId id="296" r:id="rId20"/>
    <p:sldId id="297" r:id="rId21"/>
    <p:sldId id="298" r:id="rId22"/>
    <p:sldId id="300" r:id="rId23"/>
    <p:sldId id="301" r:id="rId24"/>
    <p:sldId id="318" r:id="rId25"/>
    <p:sldId id="319" r:id="rId26"/>
    <p:sldId id="320" r:id="rId27"/>
    <p:sldId id="321" r:id="rId28"/>
    <p:sldId id="322" r:id="rId29"/>
    <p:sldId id="276" r:id="rId30"/>
    <p:sldId id="303" r:id="rId31"/>
    <p:sldId id="304" r:id="rId32"/>
    <p:sldId id="323" r:id="rId33"/>
    <p:sldId id="324" r:id="rId34"/>
    <p:sldId id="325" r:id="rId35"/>
    <p:sldId id="326" r:id="rId36"/>
    <p:sldId id="264" r:id="rId3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14464B-4049-CB30-F4A6-4BFE174F76F1}" name="Lusty, Megan" initials="LM" userId="S::MLusty@gov.nu.ca::23397521-fc92-4ac2-8bc0-6d3efb5a1d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91F"/>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02" autoAdjust="0"/>
    <p:restoredTop sz="78640" autoAdjust="0"/>
  </p:normalViewPr>
  <p:slideViewPr>
    <p:cSldViewPr>
      <p:cViewPr varScale="1">
        <p:scale>
          <a:sx n="89" d="100"/>
          <a:sy n="89" d="100"/>
        </p:scale>
        <p:origin x="1842" y="78"/>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301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04581CEE-22B7-4448-9AE9-06DBD7A1EB41}" type="datetimeFigureOut">
              <a:rPr lang="en-CA" smtClean="0"/>
              <a:t>2022-02-17</a:t>
            </a:fld>
            <a:endParaRPr lang="en-CA"/>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B0A21360-F632-412E-845D-6D0FEDE6BCA0}" type="slidenum">
              <a:rPr lang="en-CA" smtClean="0"/>
              <a:t>‹#›</a:t>
            </a:fld>
            <a:endParaRPr lang="en-CA"/>
          </a:p>
        </p:txBody>
      </p:sp>
    </p:spTree>
    <p:extLst>
      <p:ext uri="{BB962C8B-B14F-4D97-AF65-F5344CB8AC3E}">
        <p14:creationId xmlns:p14="http://schemas.microsoft.com/office/powerpoint/2010/main" val="316678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3</a:t>
            </a:fld>
            <a:endParaRPr lang="en-CA" dirty="0"/>
          </a:p>
        </p:txBody>
      </p:sp>
    </p:spTree>
    <p:extLst>
      <p:ext uri="{BB962C8B-B14F-4D97-AF65-F5344CB8AC3E}">
        <p14:creationId xmlns:p14="http://schemas.microsoft.com/office/powerpoint/2010/main" val="356130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13</a:t>
            </a:fld>
            <a:endParaRPr lang="en-CA"/>
          </a:p>
        </p:txBody>
      </p:sp>
    </p:spTree>
    <p:extLst>
      <p:ext uri="{BB962C8B-B14F-4D97-AF65-F5344CB8AC3E}">
        <p14:creationId xmlns:p14="http://schemas.microsoft.com/office/powerpoint/2010/main" val="300145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14</a:t>
            </a:fld>
            <a:endParaRPr lang="en-CA"/>
          </a:p>
        </p:txBody>
      </p:sp>
    </p:spTree>
    <p:extLst>
      <p:ext uri="{BB962C8B-B14F-4D97-AF65-F5344CB8AC3E}">
        <p14:creationId xmlns:p14="http://schemas.microsoft.com/office/powerpoint/2010/main" val="329229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15</a:t>
            </a:fld>
            <a:endParaRPr lang="en-CA"/>
          </a:p>
        </p:txBody>
      </p:sp>
    </p:spTree>
    <p:extLst>
      <p:ext uri="{BB962C8B-B14F-4D97-AF65-F5344CB8AC3E}">
        <p14:creationId xmlns:p14="http://schemas.microsoft.com/office/powerpoint/2010/main" val="327902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16</a:t>
            </a:fld>
            <a:endParaRPr lang="en-CA"/>
          </a:p>
        </p:txBody>
      </p:sp>
    </p:spTree>
    <p:extLst>
      <p:ext uri="{BB962C8B-B14F-4D97-AF65-F5344CB8AC3E}">
        <p14:creationId xmlns:p14="http://schemas.microsoft.com/office/powerpoint/2010/main" val="110122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17</a:t>
            </a:fld>
            <a:endParaRPr lang="en-CA"/>
          </a:p>
        </p:txBody>
      </p:sp>
    </p:spTree>
    <p:extLst>
      <p:ext uri="{BB962C8B-B14F-4D97-AF65-F5344CB8AC3E}">
        <p14:creationId xmlns:p14="http://schemas.microsoft.com/office/powerpoint/2010/main" val="137723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18</a:t>
            </a:fld>
            <a:endParaRPr lang="en-CA"/>
          </a:p>
        </p:txBody>
      </p:sp>
    </p:spTree>
    <p:extLst>
      <p:ext uri="{BB962C8B-B14F-4D97-AF65-F5344CB8AC3E}">
        <p14:creationId xmlns:p14="http://schemas.microsoft.com/office/powerpoint/2010/main" val="78544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19</a:t>
            </a:fld>
            <a:endParaRPr lang="en-CA"/>
          </a:p>
        </p:txBody>
      </p:sp>
    </p:spTree>
    <p:extLst>
      <p:ext uri="{BB962C8B-B14F-4D97-AF65-F5344CB8AC3E}">
        <p14:creationId xmlns:p14="http://schemas.microsoft.com/office/powerpoint/2010/main" val="690413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20</a:t>
            </a:fld>
            <a:endParaRPr lang="en-CA"/>
          </a:p>
        </p:txBody>
      </p:sp>
    </p:spTree>
    <p:extLst>
      <p:ext uri="{BB962C8B-B14F-4D97-AF65-F5344CB8AC3E}">
        <p14:creationId xmlns:p14="http://schemas.microsoft.com/office/powerpoint/2010/main" val="3156042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21</a:t>
            </a:fld>
            <a:endParaRPr lang="en-CA"/>
          </a:p>
        </p:txBody>
      </p:sp>
    </p:spTree>
    <p:extLst>
      <p:ext uri="{BB962C8B-B14F-4D97-AF65-F5344CB8AC3E}">
        <p14:creationId xmlns:p14="http://schemas.microsoft.com/office/powerpoint/2010/main" val="79115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22</a:t>
            </a:fld>
            <a:endParaRPr lang="en-CA"/>
          </a:p>
        </p:txBody>
      </p:sp>
    </p:spTree>
    <p:extLst>
      <p:ext uri="{BB962C8B-B14F-4D97-AF65-F5344CB8AC3E}">
        <p14:creationId xmlns:p14="http://schemas.microsoft.com/office/powerpoint/2010/main" val="74820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4</a:t>
            </a:fld>
            <a:endParaRPr lang="en-CA" dirty="0"/>
          </a:p>
        </p:txBody>
      </p:sp>
    </p:spTree>
    <p:extLst>
      <p:ext uri="{BB962C8B-B14F-4D97-AF65-F5344CB8AC3E}">
        <p14:creationId xmlns:p14="http://schemas.microsoft.com/office/powerpoint/2010/main" val="257674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23</a:t>
            </a:fld>
            <a:endParaRPr lang="en-CA"/>
          </a:p>
        </p:txBody>
      </p:sp>
    </p:spTree>
    <p:extLst>
      <p:ext uri="{BB962C8B-B14F-4D97-AF65-F5344CB8AC3E}">
        <p14:creationId xmlns:p14="http://schemas.microsoft.com/office/powerpoint/2010/main" val="232391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24</a:t>
            </a:fld>
            <a:endParaRPr lang="en-CA"/>
          </a:p>
        </p:txBody>
      </p:sp>
    </p:spTree>
    <p:extLst>
      <p:ext uri="{BB962C8B-B14F-4D97-AF65-F5344CB8AC3E}">
        <p14:creationId xmlns:p14="http://schemas.microsoft.com/office/powerpoint/2010/main" val="2980562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25</a:t>
            </a:fld>
            <a:endParaRPr lang="en-CA"/>
          </a:p>
        </p:txBody>
      </p:sp>
    </p:spTree>
    <p:extLst>
      <p:ext uri="{BB962C8B-B14F-4D97-AF65-F5344CB8AC3E}">
        <p14:creationId xmlns:p14="http://schemas.microsoft.com/office/powerpoint/2010/main" val="4133726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26</a:t>
            </a:fld>
            <a:endParaRPr lang="en-CA"/>
          </a:p>
        </p:txBody>
      </p:sp>
    </p:spTree>
    <p:extLst>
      <p:ext uri="{BB962C8B-B14F-4D97-AF65-F5344CB8AC3E}">
        <p14:creationId xmlns:p14="http://schemas.microsoft.com/office/powerpoint/2010/main" val="845537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27</a:t>
            </a:fld>
            <a:endParaRPr lang="en-CA"/>
          </a:p>
        </p:txBody>
      </p:sp>
    </p:spTree>
    <p:extLst>
      <p:ext uri="{BB962C8B-B14F-4D97-AF65-F5344CB8AC3E}">
        <p14:creationId xmlns:p14="http://schemas.microsoft.com/office/powerpoint/2010/main" val="1774622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28</a:t>
            </a:fld>
            <a:endParaRPr lang="en-CA"/>
          </a:p>
        </p:txBody>
      </p:sp>
    </p:spTree>
    <p:extLst>
      <p:ext uri="{BB962C8B-B14F-4D97-AF65-F5344CB8AC3E}">
        <p14:creationId xmlns:p14="http://schemas.microsoft.com/office/powerpoint/2010/main" val="2961683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29</a:t>
            </a:fld>
            <a:endParaRPr lang="en-CA"/>
          </a:p>
        </p:txBody>
      </p:sp>
    </p:spTree>
    <p:extLst>
      <p:ext uri="{BB962C8B-B14F-4D97-AF65-F5344CB8AC3E}">
        <p14:creationId xmlns:p14="http://schemas.microsoft.com/office/powerpoint/2010/main" val="4155324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30</a:t>
            </a:fld>
            <a:endParaRPr lang="en-CA"/>
          </a:p>
        </p:txBody>
      </p:sp>
    </p:spTree>
    <p:extLst>
      <p:ext uri="{BB962C8B-B14F-4D97-AF65-F5344CB8AC3E}">
        <p14:creationId xmlns:p14="http://schemas.microsoft.com/office/powerpoint/2010/main" val="555911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31</a:t>
            </a:fld>
            <a:endParaRPr lang="en-CA"/>
          </a:p>
        </p:txBody>
      </p:sp>
    </p:spTree>
    <p:extLst>
      <p:ext uri="{BB962C8B-B14F-4D97-AF65-F5344CB8AC3E}">
        <p14:creationId xmlns:p14="http://schemas.microsoft.com/office/powerpoint/2010/main" val="3491668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32</a:t>
            </a:fld>
            <a:endParaRPr lang="en-CA"/>
          </a:p>
        </p:txBody>
      </p:sp>
    </p:spTree>
    <p:extLst>
      <p:ext uri="{BB962C8B-B14F-4D97-AF65-F5344CB8AC3E}">
        <p14:creationId xmlns:p14="http://schemas.microsoft.com/office/powerpoint/2010/main" val="389431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5</a:t>
            </a:fld>
            <a:endParaRPr lang="en-CA"/>
          </a:p>
        </p:txBody>
      </p:sp>
    </p:spTree>
    <p:extLst>
      <p:ext uri="{BB962C8B-B14F-4D97-AF65-F5344CB8AC3E}">
        <p14:creationId xmlns:p14="http://schemas.microsoft.com/office/powerpoint/2010/main" val="301312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6</a:t>
            </a:fld>
            <a:endParaRPr lang="en-CA"/>
          </a:p>
        </p:txBody>
      </p:sp>
    </p:spTree>
    <p:extLst>
      <p:ext uri="{BB962C8B-B14F-4D97-AF65-F5344CB8AC3E}">
        <p14:creationId xmlns:p14="http://schemas.microsoft.com/office/powerpoint/2010/main" val="383238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7</a:t>
            </a:fld>
            <a:endParaRPr lang="en-CA"/>
          </a:p>
        </p:txBody>
      </p:sp>
    </p:spTree>
    <p:extLst>
      <p:ext uri="{BB962C8B-B14F-4D97-AF65-F5344CB8AC3E}">
        <p14:creationId xmlns:p14="http://schemas.microsoft.com/office/powerpoint/2010/main" val="214794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8</a:t>
            </a:fld>
            <a:endParaRPr lang="en-CA"/>
          </a:p>
        </p:txBody>
      </p:sp>
    </p:spTree>
    <p:extLst>
      <p:ext uri="{BB962C8B-B14F-4D97-AF65-F5344CB8AC3E}">
        <p14:creationId xmlns:p14="http://schemas.microsoft.com/office/powerpoint/2010/main" val="25977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9</a:t>
            </a:fld>
            <a:endParaRPr lang="en-CA"/>
          </a:p>
        </p:txBody>
      </p:sp>
    </p:spTree>
    <p:extLst>
      <p:ext uri="{BB962C8B-B14F-4D97-AF65-F5344CB8AC3E}">
        <p14:creationId xmlns:p14="http://schemas.microsoft.com/office/powerpoint/2010/main" val="100454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10</a:t>
            </a:fld>
            <a:endParaRPr lang="en-CA"/>
          </a:p>
        </p:txBody>
      </p:sp>
    </p:spTree>
    <p:extLst>
      <p:ext uri="{BB962C8B-B14F-4D97-AF65-F5344CB8AC3E}">
        <p14:creationId xmlns:p14="http://schemas.microsoft.com/office/powerpoint/2010/main" val="238587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11</a:t>
            </a:fld>
            <a:endParaRPr lang="en-CA"/>
          </a:p>
        </p:txBody>
      </p:sp>
    </p:spTree>
    <p:extLst>
      <p:ext uri="{BB962C8B-B14F-4D97-AF65-F5344CB8AC3E}">
        <p14:creationId xmlns:p14="http://schemas.microsoft.com/office/powerpoint/2010/main" val="297857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t>2022-02-17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t>2022-02-17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t>2022-02-17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t>2022-02-17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t>2022-02-17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2022-02-17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2022-02-17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t>2022-02-17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84276" y="2816932"/>
            <a:ext cx="4392488" cy="1224136"/>
          </a:xfrm>
        </p:spPr>
        <p:txBody>
          <a:bodyPr>
            <a:normAutofit/>
          </a:bodyPr>
          <a:lstStyle/>
          <a:p>
            <a:pPr algn="l"/>
            <a:r>
              <a:rPr lang="en-CA" sz="3200" b="1" dirty="0">
                <a:solidFill>
                  <a:schemeClr val="bg1"/>
                </a:solidFill>
                <a:latin typeface="Arial" pitchFamily="34" charset="0"/>
                <a:cs typeface="Arial" pitchFamily="34" charset="0"/>
              </a:rPr>
              <a:t>Nunavut Water Board </a:t>
            </a:r>
            <a:br>
              <a:rPr lang="en-CA" sz="3200" b="1" dirty="0">
                <a:solidFill>
                  <a:schemeClr val="bg1"/>
                </a:solidFill>
                <a:latin typeface="Arial" pitchFamily="34" charset="0"/>
                <a:cs typeface="Arial" pitchFamily="34" charset="0"/>
              </a:rPr>
            </a:br>
            <a:r>
              <a:rPr lang="en-CA" sz="3200" b="1" dirty="0">
                <a:solidFill>
                  <a:schemeClr val="bg1"/>
                </a:solidFill>
                <a:latin typeface="Arial" pitchFamily="34" charset="0"/>
                <a:cs typeface="Arial" pitchFamily="34" charset="0"/>
              </a:rPr>
              <a:t>Public Meeting</a:t>
            </a:r>
          </a:p>
        </p:txBody>
      </p:sp>
      <p:sp>
        <p:nvSpPr>
          <p:cNvPr id="3" name="Subtitle 2"/>
          <p:cNvSpPr>
            <a:spLocks noGrp="1"/>
          </p:cNvSpPr>
          <p:nvPr>
            <p:ph type="subTitle" idx="1"/>
          </p:nvPr>
        </p:nvSpPr>
        <p:spPr>
          <a:xfrm>
            <a:off x="2484276" y="4509120"/>
            <a:ext cx="3960440" cy="1752600"/>
          </a:xfrm>
        </p:spPr>
        <p:txBody>
          <a:bodyPr>
            <a:normAutofit/>
          </a:bodyPr>
          <a:lstStyle/>
          <a:p>
            <a:pPr algn="l"/>
            <a:r>
              <a:rPr lang="en-CA" sz="2400" dirty="0">
                <a:solidFill>
                  <a:schemeClr val="bg1"/>
                </a:solidFill>
                <a:latin typeface="Arial" pitchFamily="34" charset="0"/>
                <a:cs typeface="Arial" pitchFamily="34" charset="0"/>
              </a:rPr>
              <a:t>Water Licence Renewal and Amendment </a:t>
            </a:r>
          </a:p>
          <a:p>
            <a:pPr algn="l"/>
            <a:r>
              <a:rPr lang="en-US" sz="2400" dirty="0">
                <a:solidFill>
                  <a:schemeClr val="bg1"/>
                </a:solidFill>
                <a:latin typeface="Arial" pitchFamily="34" charset="0"/>
                <a:cs typeface="Arial" pitchFamily="34" charset="0"/>
              </a:rPr>
              <a:t>Arviat </a:t>
            </a:r>
          </a:p>
          <a:p>
            <a:pPr algn="l"/>
            <a:r>
              <a:rPr lang="en-US" sz="2400" dirty="0">
                <a:solidFill>
                  <a:schemeClr val="bg1"/>
                </a:solidFill>
                <a:latin typeface="Arial" pitchFamily="34" charset="0"/>
                <a:cs typeface="Arial" pitchFamily="34" charset="0"/>
              </a:rPr>
              <a:t>3AM-ARV----</a:t>
            </a:r>
          </a:p>
        </p:txBody>
      </p:sp>
    </p:spTree>
    <p:extLst>
      <p:ext uri="{BB962C8B-B14F-4D97-AF65-F5344CB8AC3E}">
        <p14:creationId xmlns:p14="http://schemas.microsoft.com/office/powerpoint/2010/main" val="352861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rgbClr val="D8491F"/>
                </a:solidFill>
                <a:latin typeface="Arial" pitchFamily="34" charset="0"/>
                <a:cs typeface="Arial" pitchFamily="34" charset="0"/>
              </a:rPr>
              <a:t>Sampling Program</a:t>
            </a:r>
          </a:p>
        </p:txBody>
      </p:sp>
      <p:graphicFrame>
        <p:nvGraphicFramePr>
          <p:cNvPr id="2" name="Table 3">
            <a:extLst>
              <a:ext uri="{FF2B5EF4-FFF2-40B4-BE49-F238E27FC236}">
                <a16:creationId xmlns:a16="http://schemas.microsoft.com/office/drawing/2014/main" id="{D2379A79-6630-43E9-BA62-78575CE505CA}"/>
              </a:ext>
            </a:extLst>
          </p:cNvPr>
          <p:cNvGraphicFramePr>
            <a:graphicFrameLocks noGrp="1"/>
          </p:cNvGraphicFramePr>
          <p:nvPr>
            <p:extLst>
              <p:ext uri="{D42A27DB-BD31-4B8C-83A1-F6EECF244321}">
                <p14:modId xmlns:p14="http://schemas.microsoft.com/office/powerpoint/2010/main" val="4135244729"/>
              </p:ext>
            </p:extLst>
          </p:nvPr>
        </p:nvGraphicFramePr>
        <p:xfrm>
          <a:off x="539552" y="1052736"/>
          <a:ext cx="7776863" cy="4882249"/>
        </p:xfrm>
        <a:graphic>
          <a:graphicData uri="http://schemas.openxmlformats.org/drawingml/2006/table">
            <a:tbl>
              <a:tblPr firstRow="1" bandRow="1">
                <a:tableStyleId>{5C22544A-7EE6-4342-B048-85BDC9FD1C3A}</a:tableStyleId>
              </a:tblPr>
              <a:tblGrid>
                <a:gridCol w="859736">
                  <a:extLst>
                    <a:ext uri="{9D8B030D-6E8A-4147-A177-3AD203B41FA5}">
                      <a16:colId xmlns:a16="http://schemas.microsoft.com/office/drawing/2014/main" val="302411477"/>
                    </a:ext>
                  </a:extLst>
                </a:gridCol>
                <a:gridCol w="2305709">
                  <a:extLst>
                    <a:ext uri="{9D8B030D-6E8A-4147-A177-3AD203B41FA5}">
                      <a16:colId xmlns:a16="http://schemas.microsoft.com/office/drawing/2014/main" val="4086495915"/>
                    </a:ext>
                  </a:extLst>
                </a:gridCol>
                <a:gridCol w="2305709">
                  <a:extLst>
                    <a:ext uri="{9D8B030D-6E8A-4147-A177-3AD203B41FA5}">
                      <a16:colId xmlns:a16="http://schemas.microsoft.com/office/drawing/2014/main" val="1120656815"/>
                    </a:ext>
                  </a:extLst>
                </a:gridCol>
                <a:gridCol w="2305709">
                  <a:extLst>
                    <a:ext uri="{9D8B030D-6E8A-4147-A177-3AD203B41FA5}">
                      <a16:colId xmlns:a16="http://schemas.microsoft.com/office/drawing/2014/main" val="626794973"/>
                    </a:ext>
                  </a:extLst>
                </a:gridCol>
              </a:tblGrid>
              <a:tr h="401689">
                <a:tc>
                  <a:txBody>
                    <a:bodyPr/>
                    <a:lstStyle/>
                    <a:p>
                      <a:r>
                        <a:rPr lang="en-AU" dirty="0"/>
                        <a:t>Station</a:t>
                      </a:r>
                      <a:endParaRPr lang="en-CA" dirty="0"/>
                    </a:p>
                  </a:txBody>
                  <a:tcPr>
                    <a:lnB w="12700" cap="flat" cmpd="sng" algn="ctr">
                      <a:solidFill>
                        <a:schemeClr val="tx1"/>
                      </a:solidFill>
                      <a:prstDash val="solid"/>
                      <a:round/>
                      <a:headEnd type="none" w="med" len="med"/>
                      <a:tailEnd type="none" w="med" len="med"/>
                    </a:lnB>
                  </a:tcPr>
                </a:tc>
                <a:tc>
                  <a:txBody>
                    <a:bodyPr/>
                    <a:lstStyle/>
                    <a:p>
                      <a:r>
                        <a:rPr lang="en-AU" dirty="0"/>
                        <a:t>Description</a:t>
                      </a:r>
                      <a:endParaRPr lang="en-CA" dirty="0"/>
                    </a:p>
                  </a:txBody>
                  <a:tcPr>
                    <a:lnB w="12700" cap="flat" cmpd="sng" algn="ctr">
                      <a:solidFill>
                        <a:schemeClr val="tx1"/>
                      </a:solidFill>
                      <a:prstDash val="solid"/>
                      <a:round/>
                      <a:headEnd type="none" w="med" len="med"/>
                      <a:tailEnd type="none" w="med" len="med"/>
                    </a:lnB>
                  </a:tcPr>
                </a:tc>
                <a:tc>
                  <a:txBody>
                    <a:bodyPr/>
                    <a:lstStyle/>
                    <a:p>
                      <a:endParaRPr lang="en-CA" dirty="0"/>
                    </a:p>
                  </a:txBody>
                  <a:tcPr>
                    <a:lnB w="12700" cap="flat" cmpd="sng" algn="ctr">
                      <a:solidFill>
                        <a:schemeClr val="tx1"/>
                      </a:solidFill>
                      <a:prstDash val="solid"/>
                      <a:round/>
                      <a:headEnd type="none" w="med" len="med"/>
                      <a:tailEnd type="none" w="med" len="med"/>
                    </a:lnB>
                  </a:tcPr>
                </a:tc>
                <a:tc>
                  <a:txBody>
                    <a:bodyPr/>
                    <a:lstStyle/>
                    <a:p>
                      <a:r>
                        <a:rPr lang="en-AU" dirty="0"/>
                        <a:t>Request</a:t>
                      </a:r>
                      <a:endParaRPr lang="en-CA"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401689">
                <a:tc>
                  <a:txBody>
                    <a:bodyPr/>
                    <a:lstStyle/>
                    <a:p>
                      <a:r>
                        <a:rPr lang="en-AU" dirty="0"/>
                        <a:t>ARV-4</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Effluent from the</a:t>
                      </a:r>
                    </a:p>
                    <a:p>
                      <a:r>
                        <a:rPr lang="en-CA" dirty="0"/>
                        <a:t>discharge point of the</a:t>
                      </a:r>
                    </a:p>
                    <a:p>
                      <a:r>
                        <a:rPr lang="en-CA" dirty="0"/>
                        <a:t>Sewage Disposal</a:t>
                      </a:r>
                    </a:p>
                    <a:p>
                      <a:r>
                        <a:rPr lang="en-CA" dirty="0"/>
                        <a:t>Facility (end of</a:t>
                      </a:r>
                    </a:p>
                    <a:p>
                      <a:r>
                        <a:rPr lang="en-CA" dirty="0"/>
                        <a:t>Wetland).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800" b="0" i="0" u="none" strike="noStrike" kern="1200" baseline="0" dirty="0">
                          <a:solidFill>
                            <a:schemeClr val="dk1"/>
                          </a:solidFill>
                          <a:latin typeface="+mn-lt"/>
                          <a:ea typeface="+mn-ea"/>
                          <a:cs typeface="+mn-cs"/>
                        </a:rPr>
                        <a:t>Quality</a:t>
                      </a:r>
                    </a:p>
                    <a:p>
                      <a:r>
                        <a:rPr lang="en-CA" sz="1800" b="0" i="0" u="none" strike="noStrike" kern="1200" baseline="0" dirty="0">
                          <a:solidFill>
                            <a:schemeClr val="dk1"/>
                          </a:solidFill>
                          <a:latin typeface="+mn-lt"/>
                          <a:ea typeface="+mn-ea"/>
                          <a:cs typeface="+mn-cs"/>
                        </a:rPr>
                        <a:t>Monthly during the</a:t>
                      </a:r>
                    </a:p>
                    <a:p>
                      <a:r>
                        <a:rPr lang="en-CA" sz="1800" b="0" i="0" u="none" strike="noStrike" kern="1200" baseline="0" dirty="0">
                          <a:solidFill>
                            <a:schemeClr val="dk1"/>
                          </a:solidFill>
                          <a:latin typeface="+mn-lt"/>
                          <a:ea typeface="+mn-ea"/>
                          <a:cs typeface="+mn-cs"/>
                        </a:rPr>
                        <a:t>months of May to</a:t>
                      </a:r>
                    </a:p>
                    <a:p>
                      <a:r>
                        <a:rPr lang="en-CA" sz="1800" b="0" i="0" u="none" strike="noStrike" kern="1200" baseline="0" dirty="0">
                          <a:solidFill>
                            <a:schemeClr val="dk1"/>
                          </a:solidFill>
                          <a:latin typeface="+mn-lt"/>
                          <a:ea typeface="+mn-ea"/>
                          <a:cs typeface="+mn-cs"/>
                        </a:rPr>
                        <a:t>August.</a:t>
                      </a:r>
                    </a:p>
                    <a:p>
                      <a:endParaRPr lang="en-CA" sz="1800" b="0" i="0" u="none" strike="noStrike" kern="1200" baseline="0" dirty="0">
                        <a:solidFill>
                          <a:schemeClr val="dk1"/>
                        </a:solidFill>
                        <a:latin typeface="+mn-lt"/>
                        <a:ea typeface="+mn-ea"/>
                        <a:cs typeface="+mn-cs"/>
                      </a:endParaRPr>
                    </a:p>
                    <a:p>
                      <a:r>
                        <a:rPr lang="en-CA" sz="1800" b="0" i="0" u="none" strike="noStrike" kern="1200" baseline="0" dirty="0">
                          <a:solidFill>
                            <a:schemeClr val="dk1"/>
                          </a:solidFill>
                          <a:highlight>
                            <a:srgbClr val="FFFF00"/>
                          </a:highlight>
                          <a:latin typeface="+mn-lt"/>
                          <a:ea typeface="+mn-ea"/>
                          <a:cs typeface="+mn-cs"/>
                        </a:rPr>
                        <a:t>Acute Toxicity</a:t>
                      </a:r>
                    </a:p>
                    <a:p>
                      <a:r>
                        <a:rPr lang="en-CA" sz="1800" b="0" i="0" u="none" strike="noStrike" kern="1200" baseline="0" dirty="0">
                          <a:solidFill>
                            <a:schemeClr val="dk1"/>
                          </a:solidFill>
                          <a:latin typeface="+mn-lt"/>
                          <a:ea typeface="+mn-ea"/>
                          <a:cs typeface="+mn-cs"/>
                        </a:rPr>
                        <a:t>Annually</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Remove acute toxicity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635007"/>
                  </a:ext>
                </a:extLst>
              </a:tr>
              <a:tr h="637778">
                <a:tc>
                  <a:txBody>
                    <a:bodyPr/>
                    <a:lstStyle/>
                    <a:p>
                      <a:r>
                        <a:rPr lang="en-AU" dirty="0"/>
                        <a:t>ARV-5</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Discharge from the</a:t>
                      </a:r>
                    </a:p>
                    <a:p>
                      <a:r>
                        <a:rPr lang="en-CA" dirty="0"/>
                        <a:t>Bulky Metal Waste</a:t>
                      </a:r>
                    </a:p>
                    <a:p>
                      <a:r>
                        <a:rPr lang="en-CA" dirty="0"/>
                        <a:t>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CA" dirty="0"/>
                        <a:t>Monthly during</a:t>
                      </a:r>
                    </a:p>
                    <a:p>
                      <a:r>
                        <a:rPr lang="en-CA" dirty="0"/>
                        <a:t>periods of observed</a:t>
                      </a:r>
                    </a:p>
                    <a:p>
                      <a:r>
                        <a:rPr lang="en-CA" dirty="0"/>
                        <a:t>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AU" dirty="0"/>
                        <a:t>N/A</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07775"/>
                  </a:ext>
                </a:extLst>
              </a:tr>
              <a:tr h="693326">
                <a:tc>
                  <a:txBody>
                    <a:bodyPr/>
                    <a:lstStyle/>
                    <a:p>
                      <a:r>
                        <a:rPr lang="en-AU" dirty="0"/>
                        <a:t>ARV-6</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Discharge from the</a:t>
                      </a:r>
                    </a:p>
                    <a:p>
                      <a:r>
                        <a:rPr lang="en-CA" dirty="0"/>
                        <a:t>Hazardous Waste</a:t>
                      </a:r>
                    </a:p>
                    <a:p>
                      <a:r>
                        <a:rPr lang="en-CA" dirty="0"/>
                        <a:t>Storage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35463"/>
                  </a:ext>
                </a:extLst>
              </a:tr>
              <a:tr h="363171">
                <a:tc>
                  <a:txBody>
                    <a:bodyPr/>
                    <a:lstStyle/>
                    <a:p>
                      <a:r>
                        <a:rPr lang="en-AU" dirty="0"/>
                        <a:t>ARV-7</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Water level in Wolf</a:t>
                      </a:r>
                    </a:p>
                    <a:p>
                      <a:r>
                        <a:rPr lang="en-CA" dirty="0"/>
                        <a:t>River.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Monthly during</a:t>
                      </a:r>
                    </a:p>
                    <a:p>
                      <a:r>
                        <a:rPr lang="en-CA" dirty="0"/>
                        <a:t>periods of </a:t>
                      </a:r>
                      <a:r>
                        <a:rPr lang="en-CA" dirty="0">
                          <a:highlight>
                            <a:srgbClr val="FFFF00"/>
                          </a:highlight>
                        </a:rPr>
                        <a:t>open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Remove resupply</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7978387"/>
                  </a:ext>
                </a:extLst>
              </a:tr>
            </a:tbl>
          </a:graphicData>
        </a:graphic>
      </p:graphicFrame>
    </p:spTree>
    <p:extLst>
      <p:ext uri="{BB962C8B-B14F-4D97-AF65-F5344CB8AC3E}">
        <p14:creationId xmlns:p14="http://schemas.microsoft.com/office/powerpoint/2010/main" val="263852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rgbClr val="D8491F"/>
                </a:solidFill>
                <a:latin typeface="Arial" pitchFamily="34" charset="0"/>
                <a:cs typeface="Arial" pitchFamily="34" charset="0"/>
              </a:rPr>
              <a:t>Sampling Program</a:t>
            </a:r>
          </a:p>
        </p:txBody>
      </p:sp>
      <p:graphicFrame>
        <p:nvGraphicFramePr>
          <p:cNvPr id="2" name="Table 3">
            <a:extLst>
              <a:ext uri="{FF2B5EF4-FFF2-40B4-BE49-F238E27FC236}">
                <a16:creationId xmlns:a16="http://schemas.microsoft.com/office/drawing/2014/main" id="{D2379A79-6630-43E9-BA62-78575CE505CA}"/>
              </a:ext>
            </a:extLst>
          </p:cNvPr>
          <p:cNvGraphicFramePr>
            <a:graphicFrameLocks noGrp="1"/>
          </p:cNvGraphicFramePr>
          <p:nvPr>
            <p:extLst>
              <p:ext uri="{D42A27DB-BD31-4B8C-83A1-F6EECF244321}">
                <p14:modId xmlns:p14="http://schemas.microsoft.com/office/powerpoint/2010/main" val="3548534605"/>
              </p:ext>
            </p:extLst>
          </p:nvPr>
        </p:nvGraphicFramePr>
        <p:xfrm>
          <a:off x="539552" y="1052736"/>
          <a:ext cx="7776863" cy="5156569"/>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302411477"/>
                    </a:ext>
                  </a:extLst>
                </a:gridCol>
                <a:gridCol w="2229341">
                  <a:extLst>
                    <a:ext uri="{9D8B030D-6E8A-4147-A177-3AD203B41FA5}">
                      <a16:colId xmlns:a16="http://schemas.microsoft.com/office/drawing/2014/main" val="4086495915"/>
                    </a:ext>
                  </a:extLst>
                </a:gridCol>
                <a:gridCol w="2305709">
                  <a:extLst>
                    <a:ext uri="{9D8B030D-6E8A-4147-A177-3AD203B41FA5}">
                      <a16:colId xmlns:a16="http://schemas.microsoft.com/office/drawing/2014/main" val="1120656815"/>
                    </a:ext>
                  </a:extLst>
                </a:gridCol>
                <a:gridCol w="2305709">
                  <a:extLst>
                    <a:ext uri="{9D8B030D-6E8A-4147-A177-3AD203B41FA5}">
                      <a16:colId xmlns:a16="http://schemas.microsoft.com/office/drawing/2014/main" val="626794973"/>
                    </a:ext>
                  </a:extLst>
                </a:gridCol>
              </a:tblGrid>
              <a:tr h="401689">
                <a:tc>
                  <a:txBody>
                    <a:bodyPr/>
                    <a:lstStyle/>
                    <a:p>
                      <a:r>
                        <a:rPr lang="en-AU" dirty="0"/>
                        <a:t>Station</a:t>
                      </a:r>
                      <a:endParaRPr lang="en-CA" dirty="0"/>
                    </a:p>
                  </a:txBody>
                  <a:tcPr>
                    <a:lnB w="12700" cap="flat" cmpd="sng" algn="ctr">
                      <a:solidFill>
                        <a:schemeClr val="tx1"/>
                      </a:solidFill>
                      <a:prstDash val="solid"/>
                      <a:round/>
                      <a:headEnd type="none" w="med" len="med"/>
                      <a:tailEnd type="none" w="med" len="med"/>
                    </a:lnB>
                  </a:tcPr>
                </a:tc>
                <a:tc>
                  <a:txBody>
                    <a:bodyPr/>
                    <a:lstStyle/>
                    <a:p>
                      <a:r>
                        <a:rPr lang="en-AU" dirty="0"/>
                        <a:t>Description</a:t>
                      </a:r>
                      <a:endParaRPr lang="en-CA" dirty="0"/>
                    </a:p>
                  </a:txBody>
                  <a:tcPr>
                    <a:lnB w="12700" cap="flat" cmpd="sng" algn="ctr">
                      <a:solidFill>
                        <a:schemeClr val="tx1"/>
                      </a:solidFill>
                      <a:prstDash val="solid"/>
                      <a:round/>
                      <a:headEnd type="none" w="med" len="med"/>
                      <a:tailEnd type="none" w="med" len="med"/>
                    </a:lnB>
                  </a:tcPr>
                </a:tc>
                <a:tc>
                  <a:txBody>
                    <a:bodyPr/>
                    <a:lstStyle/>
                    <a:p>
                      <a:endParaRPr lang="en-CA" dirty="0"/>
                    </a:p>
                  </a:txBody>
                  <a:tcPr>
                    <a:lnB w="12700" cap="flat" cmpd="sng" algn="ctr">
                      <a:solidFill>
                        <a:schemeClr val="tx1"/>
                      </a:solidFill>
                      <a:prstDash val="solid"/>
                      <a:round/>
                      <a:headEnd type="none" w="med" len="med"/>
                      <a:tailEnd type="none" w="med" len="med"/>
                    </a:lnB>
                  </a:tcPr>
                </a:tc>
                <a:tc>
                  <a:txBody>
                    <a:bodyPr/>
                    <a:lstStyle/>
                    <a:p>
                      <a:r>
                        <a:rPr lang="en-AU" dirty="0"/>
                        <a:t>Request</a:t>
                      </a:r>
                      <a:endParaRPr lang="en-CA"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489730">
                <a:tc>
                  <a:txBody>
                    <a:bodyPr/>
                    <a:lstStyle/>
                    <a:p>
                      <a:r>
                        <a:rPr lang="en-AU" dirty="0"/>
                        <a:t>ARV-8</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highlight>
                            <a:srgbClr val="FFFF00"/>
                          </a:highlight>
                        </a:rPr>
                        <a:t>Water level </a:t>
                      </a:r>
                      <a:r>
                        <a:rPr lang="en-CA" dirty="0"/>
                        <a:t>in Sewage</a:t>
                      </a:r>
                    </a:p>
                    <a:p>
                      <a:r>
                        <a:rPr lang="en-CA" dirty="0"/>
                        <a:t>Disposal Facility</a:t>
                      </a:r>
                    </a:p>
                    <a:p>
                      <a:r>
                        <a:rPr lang="en-CA" dirty="0"/>
                        <a:t>lagoon.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Monthly during</a:t>
                      </a:r>
                    </a:p>
                    <a:p>
                      <a:r>
                        <a:rPr lang="en-CA" dirty="0"/>
                        <a:t>Thawed 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Remove</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0721534"/>
                  </a:ext>
                </a:extLst>
              </a:tr>
              <a:tr h="693326">
                <a:tc>
                  <a:txBody>
                    <a:bodyPr/>
                    <a:lstStyle/>
                    <a:p>
                      <a:r>
                        <a:rPr lang="en-AU" dirty="0"/>
                        <a:t>ARV-9</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Run-off from Solid Waste Disposal Facility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Monthly</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N/A</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629566"/>
                  </a:ext>
                </a:extLst>
              </a:tr>
              <a:tr h="401689">
                <a:tc>
                  <a:txBody>
                    <a:bodyPr/>
                    <a:lstStyle/>
                    <a:p>
                      <a:r>
                        <a:rPr lang="en-AU" dirty="0"/>
                        <a:t>ARV-10</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Effluent from the</a:t>
                      </a:r>
                    </a:p>
                    <a:p>
                      <a:r>
                        <a:rPr lang="en-CA" dirty="0"/>
                        <a:t>Final Discharge Point</a:t>
                      </a:r>
                    </a:p>
                    <a:p>
                      <a:r>
                        <a:rPr lang="en-CA" dirty="0"/>
                        <a:t>of the Hydrocarbon</a:t>
                      </a:r>
                    </a:p>
                    <a:p>
                      <a:r>
                        <a:rPr lang="en-CA" dirty="0"/>
                        <a:t>Impacted Soil Storage</a:t>
                      </a:r>
                    </a:p>
                    <a:p>
                      <a:r>
                        <a:rPr lang="en-CA" dirty="0"/>
                        <a:t>and Treatment</a:t>
                      </a:r>
                    </a:p>
                    <a:p>
                      <a:r>
                        <a:rPr lang="en-CA" dirty="0"/>
                        <a:t>Facility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highlight>
                            <a:srgbClr val="FFFF00"/>
                          </a:highlight>
                        </a:rPr>
                        <a:t>To be determined </a:t>
                      </a:r>
                      <a:r>
                        <a:rPr lang="en-CA" dirty="0"/>
                        <a:t>in</a:t>
                      </a:r>
                    </a:p>
                    <a:p>
                      <a:r>
                        <a:rPr lang="en-CA" dirty="0"/>
                        <a:t>accordance with Part</a:t>
                      </a:r>
                    </a:p>
                    <a:p>
                      <a:r>
                        <a:rPr lang="en-CA" dirty="0"/>
                        <a:t>D, Item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Remove</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8058044"/>
                  </a:ext>
                </a:extLst>
              </a:tr>
              <a:tr h="401689">
                <a:tc>
                  <a:txBody>
                    <a:bodyPr/>
                    <a:lstStyle/>
                    <a:p>
                      <a:r>
                        <a:rPr lang="en-AU" dirty="0"/>
                        <a:t>ARV-11</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Effluent discharge</a:t>
                      </a:r>
                    </a:p>
                    <a:p>
                      <a:r>
                        <a:rPr lang="en-CA" dirty="0"/>
                        <a:t>from dewatering</a:t>
                      </a:r>
                    </a:p>
                    <a:p>
                      <a:r>
                        <a:rPr lang="en-CA" dirty="0"/>
                        <a:t>contaminated soil</a:t>
                      </a:r>
                    </a:p>
                    <a:p>
                      <a:r>
                        <a:rPr lang="en-CA" dirty="0"/>
                        <a:t>areas.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highlight>
                            <a:srgbClr val="FFFF00"/>
                          </a:highlight>
                        </a:rPr>
                        <a:t>To be determined </a:t>
                      </a:r>
                      <a:r>
                        <a:rPr lang="en-CA" dirty="0"/>
                        <a:t>in</a:t>
                      </a:r>
                    </a:p>
                    <a:p>
                      <a:r>
                        <a:rPr lang="en-CA" dirty="0"/>
                        <a:t>accordance with Part</a:t>
                      </a:r>
                    </a:p>
                    <a:p>
                      <a:r>
                        <a:rPr lang="en-CA" dirty="0"/>
                        <a:t>D, Item 14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Remove</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044056"/>
                  </a:ext>
                </a:extLst>
              </a:tr>
            </a:tbl>
          </a:graphicData>
        </a:graphic>
      </p:graphicFrame>
    </p:spTree>
    <p:extLst>
      <p:ext uri="{BB962C8B-B14F-4D97-AF65-F5344CB8AC3E}">
        <p14:creationId xmlns:p14="http://schemas.microsoft.com/office/powerpoint/2010/main" val="58142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E24A641-2C80-45B1-8A88-69A931F86E21}"/>
              </a:ext>
            </a:extLst>
          </p:cNvPr>
          <p:cNvSpPr txBox="1">
            <a:spLocks/>
          </p:cNvSpPr>
          <p:nvPr/>
        </p:nvSpPr>
        <p:spPr>
          <a:xfrm>
            <a:off x="1115616" y="3429000"/>
            <a:ext cx="6912768"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50000"/>
                  </a:schemeClr>
                </a:solidFill>
                <a:latin typeface="Arial" pitchFamily="34" charset="0"/>
                <a:cs typeface="Arial" pitchFamily="34" charset="0"/>
              </a:rPr>
              <a:t>Regulatory Review</a:t>
            </a:r>
          </a:p>
        </p:txBody>
      </p:sp>
    </p:spTree>
    <p:extLst>
      <p:ext uri="{BB962C8B-B14F-4D97-AF65-F5344CB8AC3E}">
        <p14:creationId xmlns:p14="http://schemas.microsoft.com/office/powerpoint/2010/main" val="279421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ECCC Comments</a:t>
            </a:r>
          </a:p>
        </p:txBody>
      </p:sp>
      <p:sp>
        <p:nvSpPr>
          <p:cNvPr id="3" name="Content Placeholder 2"/>
          <p:cNvSpPr>
            <a:spLocks noGrp="1"/>
          </p:cNvSpPr>
          <p:nvPr>
            <p:ph idx="1"/>
          </p:nvPr>
        </p:nvSpPr>
        <p:spPr>
          <a:xfrm>
            <a:off x="457200" y="1347438"/>
            <a:ext cx="7931224" cy="5105898"/>
          </a:xfrm>
        </p:spPr>
        <p:txBody>
          <a:bodyPr>
            <a:normAutofit/>
          </a:bodyPr>
          <a:lstStyle/>
          <a:p>
            <a:pPr marL="0" indent="0">
              <a:buNone/>
            </a:pPr>
            <a:r>
              <a:rPr lang="en-CA" sz="2800" b="1" dirty="0"/>
              <a:t>01. Monitoring Program Compliance Point ARV-4</a:t>
            </a:r>
          </a:p>
          <a:p>
            <a:pPr marL="0" indent="0">
              <a:buNone/>
            </a:pPr>
            <a:endParaRPr lang="en-CA" sz="2800" b="1" dirty="0"/>
          </a:p>
          <a:p>
            <a:pPr marL="0" indent="0">
              <a:buNone/>
            </a:pPr>
            <a:r>
              <a:rPr lang="en-CA" sz="2800" b="1" dirty="0"/>
              <a:t>CGS Response:</a:t>
            </a:r>
          </a:p>
          <a:p>
            <a:pPr marL="0" indent="0">
              <a:buNone/>
            </a:pPr>
            <a:endParaRPr lang="en-CA" sz="2800" b="1" dirty="0"/>
          </a:p>
          <a:p>
            <a:r>
              <a:rPr lang="en-CA" sz="1800" b="0" i="0" u="none" strike="noStrike" baseline="0" dirty="0">
                <a:solidFill>
                  <a:srgbClr val="000000"/>
                </a:solidFill>
                <a:latin typeface="Calibri" panose="020F0502020204030204" pitchFamily="34" charset="0"/>
              </a:rPr>
              <a:t>CGS accepts this recommendation and is petitioning that ARV-4 be established at the recommended location downstream in the wetland in an area accessible by municipal staff. 		</a:t>
            </a:r>
          </a:p>
          <a:p>
            <a:pPr marL="0" indent="0">
              <a:buNone/>
            </a:pPr>
            <a:endParaRPr lang="en-CA" sz="2800" b="1" dirty="0"/>
          </a:p>
        </p:txBody>
      </p:sp>
    </p:spTree>
    <p:extLst>
      <p:ext uri="{BB962C8B-B14F-4D97-AF65-F5344CB8AC3E}">
        <p14:creationId xmlns:p14="http://schemas.microsoft.com/office/powerpoint/2010/main" val="274468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ECCC Comments</a:t>
            </a:r>
          </a:p>
        </p:txBody>
      </p:sp>
      <p:sp>
        <p:nvSpPr>
          <p:cNvPr id="3" name="Content Placeholder 2"/>
          <p:cNvSpPr>
            <a:spLocks noGrp="1"/>
          </p:cNvSpPr>
          <p:nvPr>
            <p:ph idx="1"/>
          </p:nvPr>
        </p:nvSpPr>
        <p:spPr>
          <a:xfrm>
            <a:off x="755576" y="1556792"/>
            <a:ext cx="7530007" cy="4569371"/>
          </a:xfrm>
        </p:spPr>
        <p:txBody>
          <a:bodyPr>
            <a:normAutofit/>
          </a:bodyPr>
          <a:lstStyle/>
          <a:p>
            <a:pPr marL="0" indent="0">
              <a:buNone/>
            </a:pPr>
            <a:r>
              <a:rPr lang="en-CA" sz="2800" b="1" dirty="0"/>
              <a:t>02. Project Timelines</a:t>
            </a:r>
          </a:p>
          <a:p>
            <a:pPr marL="514350" indent="-514350">
              <a:buAutoNum type="arabicPeriod" startAt="2"/>
            </a:pPr>
            <a:endParaRPr lang="en-CA" sz="2800" b="1" dirty="0"/>
          </a:p>
          <a:p>
            <a:pPr marL="0" indent="0">
              <a:buNone/>
            </a:pPr>
            <a:r>
              <a:rPr lang="en-CA" sz="2800" b="1" dirty="0"/>
              <a:t>CGS Response:</a:t>
            </a:r>
          </a:p>
          <a:p>
            <a:r>
              <a:rPr lang="en-CA" sz="1800" b="0" i="0" u="none" strike="noStrike" baseline="0" dirty="0">
                <a:solidFill>
                  <a:srgbClr val="000000"/>
                </a:solidFill>
                <a:latin typeface="Calibri" panose="020F0502020204030204" pitchFamily="34" charset="0"/>
              </a:rPr>
              <a:t>CGS will provide an updated timeline for the wastewater and solid waste projects. </a:t>
            </a:r>
          </a:p>
          <a:p>
            <a:pPr marL="0" indent="0">
              <a:buNone/>
            </a:pPr>
            <a:endParaRPr lang="en-CA" sz="1800" b="0" i="0" u="none" strike="noStrike" baseline="0" dirty="0">
              <a:solidFill>
                <a:srgbClr val="000000"/>
              </a:solidFill>
              <a:latin typeface="Calibri" panose="020F0502020204030204" pitchFamily="34" charset="0"/>
            </a:endParaRPr>
          </a:p>
          <a:p>
            <a:r>
              <a:rPr lang="en-CA" sz="1800" b="0" i="0" u="none" strike="noStrike" baseline="0" dirty="0">
                <a:solidFill>
                  <a:srgbClr val="000000"/>
                </a:solidFill>
                <a:latin typeface="Calibri" panose="020F0502020204030204" pitchFamily="34" charset="0"/>
              </a:rPr>
              <a:t>CGS expects to have confirmation of funding for both projects by April 2022, which will allow a more definite schedule to be prepared and submitted to NWB for distribution. Until then, anticipated schedules can be provided. 	</a:t>
            </a:r>
          </a:p>
          <a:p>
            <a:pPr marL="0" indent="0">
              <a:buNone/>
            </a:pPr>
            <a:endParaRPr lang="en-CA" sz="2800" b="1" dirty="0"/>
          </a:p>
          <a:p>
            <a:endParaRPr lang="en-CA" b="1" dirty="0"/>
          </a:p>
          <a:p>
            <a:endParaRPr lang="en-CA" b="1" dirty="0"/>
          </a:p>
        </p:txBody>
      </p:sp>
    </p:spTree>
    <p:extLst>
      <p:ext uri="{BB962C8B-B14F-4D97-AF65-F5344CB8AC3E}">
        <p14:creationId xmlns:p14="http://schemas.microsoft.com/office/powerpoint/2010/main" val="147473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ECCC Comments</a:t>
            </a:r>
          </a:p>
        </p:txBody>
      </p:sp>
      <p:sp>
        <p:nvSpPr>
          <p:cNvPr id="3" name="Content Placeholder 2"/>
          <p:cNvSpPr>
            <a:spLocks noGrp="1"/>
          </p:cNvSpPr>
          <p:nvPr>
            <p:ph idx="1"/>
          </p:nvPr>
        </p:nvSpPr>
        <p:spPr>
          <a:xfrm>
            <a:off x="971600" y="1413172"/>
            <a:ext cx="7715200" cy="4569371"/>
          </a:xfrm>
        </p:spPr>
        <p:txBody>
          <a:bodyPr>
            <a:normAutofit/>
          </a:bodyPr>
          <a:lstStyle/>
          <a:p>
            <a:pPr marL="0" indent="0">
              <a:buNone/>
            </a:pPr>
            <a:r>
              <a:rPr lang="en-CA" sz="2800" b="1" dirty="0"/>
              <a:t>03.  Abandonment and Restoration Plans</a:t>
            </a:r>
          </a:p>
          <a:p>
            <a:pPr marL="0" indent="0">
              <a:buNone/>
            </a:pPr>
            <a:endParaRPr lang="en-CA" sz="2800" b="1" dirty="0"/>
          </a:p>
          <a:p>
            <a:pPr marL="0" indent="0">
              <a:buNone/>
            </a:pPr>
            <a:r>
              <a:rPr lang="en-CA" sz="2800" b="1" dirty="0"/>
              <a:t>CGS Response:</a:t>
            </a:r>
          </a:p>
          <a:p>
            <a:r>
              <a:rPr lang="en-CA" sz="1800" b="0" i="0" u="none" strike="noStrike" baseline="0" dirty="0">
                <a:solidFill>
                  <a:srgbClr val="000000"/>
                </a:solidFill>
                <a:latin typeface="Calibri" panose="020F0502020204030204" pitchFamily="34" charset="0"/>
              </a:rPr>
              <a:t>There is no plan to close the solid waste disposal area or the bulky metals area. The business case recommended that both areas remain in use indefinitely, and expansion take place. </a:t>
            </a:r>
          </a:p>
          <a:p>
            <a:pPr marL="0" indent="0">
              <a:buNone/>
            </a:pPr>
            <a:endParaRPr lang="en-CA" sz="1800" b="0" i="0" u="none" strike="noStrike" baseline="0" dirty="0">
              <a:solidFill>
                <a:srgbClr val="000000"/>
              </a:solidFill>
              <a:latin typeface="Calibri" panose="020F0502020204030204" pitchFamily="34" charset="0"/>
            </a:endParaRPr>
          </a:p>
          <a:p>
            <a:r>
              <a:rPr lang="en-CA" sz="1800" b="0" i="0" u="none" strike="noStrike" baseline="0" dirty="0">
                <a:solidFill>
                  <a:srgbClr val="000000"/>
                </a:solidFill>
                <a:latin typeface="Calibri" panose="020F0502020204030204" pitchFamily="34" charset="0"/>
              </a:rPr>
              <a:t>An investigation of the abandoned lagoon cells to assess their potential to be remediated and re-used to expand the current solid waste will be included in the next phase of the solid waste project, pending the funding approval by the federal government. 	</a:t>
            </a:r>
          </a:p>
          <a:p>
            <a:endParaRPr lang="en-CA" b="1" dirty="0"/>
          </a:p>
          <a:p>
            <a:endParaRPr lang="en-CA" b="1" dirty="0"/>
          </a:p>
        </p:txBody>
      </p:sp>
    </p:spTree>
    <p:extLst>
      <p:ext uri="{BB962C8B-B14F-4D97-AF65-F5344CB8AC3E}">
        <p14:creationId xmlns:p14="http://schemas.microsoft.com/office/powerpoint/2010/main" val="196461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ECCC Comments</a:t>
            </a:r>
          </a:p>
        </p:txBody>
      </p:sp>
      <p:sp>
        <p:nvSpPr>
          <p:cNvPr id="3" name="Content Placeholder 2"/>
          <p:cNvSpPr>
            <a:spLocks noGrp="1"/>
          </p:cNvSpPr>
          <p:nvPr>
            <p:ph idx="1"/>
          </p:nvPr>
        </p:nvSpPr>
        <p:spPr>
          <a:xfrm>
            <a:off x="827584" y="1309867"/>
            <a:ext cx="7416824" cy="5301208"/>
          </a:xfrm>
        </p:spPr>
        <p:txBody>
          <a:bodyPr>
            <a:normAutofit/>
          </a:bodyPr>
          <a:lstStyle/>
          <a:p>
            <a:pPr marL="0" indent="0">
              <a:buNone/>
            </a:pPr>
            <a:r>
              <a:rPr lang="en-CA" sz="2900" b="1" dirty="0"/>
              <a:t>04.  Lagoon Desludging</a:t>
            </a:r>
          </a:p>
          <a:p>
            <a:pPr marL="0" indent="0">
              <a:buNone/>
            </a:pPr>
            <a:endParaRPr lang="en-CA" sz="2900" b="1" dirty="0"/>
          </a:p>
          <a:p>
            <a:pPr marL="0" indent="0">
              <a:buNone/>
            </a:pPr>
            <a:r>
              <a:rPr lang="en-CA" sz="2900" b="1" dirty="0"/>
              <a:t>CGS Response:</a:t>
            </a:r>
          </a:p>
          <a:p>
            <a:r>
              <a:rPr lang="en-CA" sz="1800" b="0" i="0" u="none" strike="noStrike" baseline="0" dirty="0">
                <a:solidFill>
                  <a:srgbClr val="000000"/>
                </a:solidFill>
                <a:latin typeface="Calibri" panose="020F0502020204030204" pitchFamily="34" charset="0"/>
              </a:rPr>
              <a:t>It was determined that since the lagoon cell is expected to be decommissioned, </a:t>
            </a:r>
            <a:r>
              <a:rPr lang="en-CA" sz="1800" b="0" i="0" u="none" strike="noStrike" baseline="0" dirty="0" err="1">
                <a:solidFill>
                  <a:srgbClr val="000000"/>
                </a:solidFill>
                <a:latin typeface="Calibri" panose="020F0502020204030204" pitchFamily="34" charset="0"/>
              </a:rPr>
              <a:t>desludged</a:t>
            </a:r>
            <a:r>
              <a:rPr lang="en-CA" sz="1800" b="0" i="0" u="none" strike="noStrike" baseline="0" dirty="0">
                <a:solidFill>
                  <a:srgbClr val="000000"/>
                </a:solidFill>
                <a:latin typeface="Calibri" panose="020F0502020204030204" pitchFamily="34" charset="0"/>
              </a:rPr>
              <a:t>, remediated, and upgraded in 2024, desludging in 2021 would provide minimal benefit compared to the labor required for the undertaking. </a:t>
            </a:r>
          </a:p>
          <a:p>
            <a:pPr marL="0" indent="0">
              <a:buNone/>
            </a:pPr>
            <a:endParaRPr lang="en-CA" sz="1800" b="0" i="0" u="none" strike="noStrike" baseline="0" dirty="0">
              <a:solidFill>
                <a:srgbClr val="000000"/>
              </a:solidFill>
              <a:latin typeface="Calibri" panose="020F0502020204030204" pitchFamily="34" charset="0"/>
            </a:endParaRPr>
          </a:p>
          <a:p>
            <a:r>
              <a:rPr lang="en-CA" sz="1800" b="0" i="0" u="none" strike="noStrike" baseline="0" dirty="0">
                <a:solidFill>
                  <a:srgbClr val="000000"/>
                </a:solidFill>
                <a:latin typeface="Calibri" panose="020F0502020204030204" pitchFamily="34" charset="0"/>
              </a:rPr>
              <a:t>A new OM plan containing a sludge management plan that includes assessment and disposal techniques, as well as a disposal location, will be prepared by the design consultant and contractor for the new 2-cell lagoon. 	</a:t>
            </a:r>
          </a:p>
          <a:p>
            <a:pPr marL="0" indent="0">
              <a:buNone/>
            </a:pPr>
            <a:endParaRPr lang="en-CA" sz="2900" b="1" dirty="0"/>
          </a:p>
        </p:txBody>
      </p:sp>
    </p:spTree>
    <p:extLst>
      <p:ext uri="{BB962C8B-B14F-4D97-AF65-F5344CB8AC3E}">
        <p14:creationId xmlns:p14="http://schemas.microsoft.com/office/powerpoint/2010/main" val="69606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ECCC Comments</a:t>
            </a:r>
          </a:p>
        </p:txBody>
      </p:sp>
      <p:sp>
        <p:nvSpPr>
          <p:cNvPr id="3" name="Content Placeholder 2"/>
          <p:cNvSpPr>
            <a:spLocks noGrp="1"/>
          </p:cNvSpPr>
          <p:nvPr>
            <p:ph idx="1"/>
          </p:nvPr>
        </p:nvSpPr>
        <p:spPr>
          <a:xfrm>
            <a:off x="827584" y="1556792"/>
            <a:ext cx="7704856" cy="5026570"/>
          </a:xfrm>
        </p:spPr>
        <p:txBody>
          <a:bodyPr>
            <a:normAutofit/>
          </a:bodyPr>
          <a:lstStyle/>
          <a:p>
            <a:pPr marL="0" indent="0">
              <a:buNone/>
            </a:pPr>
            <a:r>
              <a:rPr lang="en-CA" sz="2800" b="1" dirty="0"/>
              <a:t>05.  Additional Monitoring Stations</a:t>
            </a:r>
          </a:p>
          <a:p>
            <a:pPr marL="0" indent="0">
              <a:buNone/>
            </a:pPr>
            <a:endParaRPr lang="en-CA" sz="2800" b="1" dirty="0"/>
          </a:p>
          <a:p>
            <a:pPr marL="0" indent="0">
              <a:buNone/>
            </a:pPr>
            <a:r>
              <a:rPr lang="en-CA" sz="2800" b="1" dirty="0"/>
              <a:t>CGS Response:</a:t>
            </a:r>
          </a:p>
          <a:p>
            <a:r>
              <a:rPr lang="en-CA" sz="1800" b="0" i="0" u="none" strike="noStrike" baseline="0" dirty="0">
                <a:solidFill>
                  <a:srgbClr val="000000"/>
                </a:solidFill>
                <a:latin typeface="Calibri" panose="020F0502020204030204" pitchFamily="34" charset="0"/>
              </a:rPr>
              <a:t>The licensee agrees that a monitoring station at the point of discharge from the lagoon should be included in the new license.</a:t>
            </a:r>
          </a:p>
          <a:p>
            <a:pPr marL="0" indent="0">
              <a:buNone/>
            </a:pPr>
            <a:endParaRPr lang="en-CA" sz="1800" dirty="0">
              <a:solidFill>
                <a:srgbClr val="000000"/>
              </a:solidFill>
              <a:latin typeface="Calibri" panose="020F0502020204030204" pitchFamily="34" charset="0"/>
            </a:endParaRPr>
          </a:p>
          <a:p>
            <a:r>
              <a:rPr lang="en-CA" sz="1800" b="0" i="0" u="none" strike="noStrike" baseline="0" dirty="0">
                <a:solidFill>
                  <a:srgbClr val="000000"/>
                </a:solidFill>
                <a:latin typeface="Calibri" panose="020F0502020204030204" pitchFamily="34" charset="0"/>
              </a:rPr>
              <a:t>However, this station should not be considered a compliance point and no effluent limits should be imposed at this point since it represents only partially treated effluent. 	</a:t>
            </a:r>
          </a:p>
          <a:p>
            <a:endParaRPr lang="en-CA" sz="2400" b="1" dirty="0"/>
          </a:p>
        </p:txBody>
      </p:sp>
    </p:spTree>
    <p:extLst>
      <p:ext uri="{BB962C8B-B14F-4D97-AF65-F5344CB8AC3E}">
        <p14:creationId xmlns:p14="http://schemas.microsoft.com/office/powerpoint/2010/main" val="28765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ECCC Comments</a:t>
            </a:r>
          </a:p>
        </p:txBody>
      </p:sp>
      <p:sp>
        <p:nvSpPr>
          <p:cNvPr id="3" name="Content Placeholder 2"/>
          <p:cNvSpPr>
            <a:spLocks noGrp="1"/>
          </p:cNvSpPr>
          <p:nvPr>
            <p:ph idx="1"/>
          </p:nvPr>
        </p:nvSpPr>
        <p:spPr>
          <a:xfrm>
            <a:off x="755577" y="1328523"/>
            <a:ext cx="7632848" cy="5301208"/>
          </a:xfrm>
        </p:spPr>
        <p:txBody>
          <a:bodyPr>
            <a:noAutofit/>
          </a:bodyPr>
          <a:lstStyle/>
          <a:p>
            <a:pPr marL="0" indent="0">
              <a:buNone/>
            </a:pPr>
            <a:r>
              <a:rPr lang="en-CA" sz="2800" b="1" dirty="0"/>
              <a:t>06. Duplicate Sampling</a:t>
            </a:r>
          </a:p>
          <a:p>
            <a:pPr marL="0" indent="0">
              <a:buNone/>
            </a:pPr>
            <a:endParaRPr lang="en-CA" sz="2800" b="1" dirty="0"/>
          </a:p>
          <a:p>
            <a:pPr marL="0" indent="0">
              <a:buNone/>
            </a:pPr>
            <a:r>
              <a:rPr lang="en-CA" sz="2800" b="1" dirty="0"/>
              <a:t>CGS Response:</a:t>
            </a:r>
          </a:p>
          <a:p>
            <a:r>
              <a:rPr lang="en-CA" sz="1800" b="0" i="0" u="none" strike="noStrike" baseline="0" dirty="0">
                <a:solidFill>
                  <a:srgbClr val="000000"/>
                </a:solidFill>
                <a:latin typeface="Calibri" panose="020F0502020204030204" pitchFamily="34" charset="0"/>
              </a:rPr>
              <a:t>The QA/QC Plan will be updated to include information on the frequency of replicate/duplicate samples in the sampling program. 	</a:t>
            </a:r>
          </a:p>
          <a:p>
            <a:pPr marL="0" indent="0">
              <a:buNone/>
            </a:pPr>
            <a:endParaRPr lang="en-CA" sz="2800" b="1" dirty="0"/>
          </a:p>
        </p:txBody>
      </p:sp>
    </p:spTree>
    <p:extLst>
      <p:ext uri="{BB962C8B-B14F-4D97-AF65-F5344CB8AC3E}">
        <p14:creationId xmlns:p14="http://schemas.microsoft.com/office/powerpoint/2010/main" val="32122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CIRNAC Comments</a:t>
            </a:r>
          </a:p>
        </p:txBody>
      </p:sp>
      <p:sp>
        <p:nvSpPr>
          <p:cNvPr id="3" name="Content Placeholder 2"/>
          <p:cNvSpPr>
            <a:spLocks noGrp="1"/>
          </p:cNvSpPr>
          <p:nvPr>
            <p:ph idx="1"/>
          </p:nvPr>
        </p:nvSpPr>
        <p:spPr>
          <a:xfrm>
            <a:off x="827585" y="1378435"/>
            <a:ext cx="7488832" cy="5026570"/>
          </a:xfrm>
        </p:spPr>
        <p:txBody>
          <a:bodyPr>
            <a:noAutofit/>
          </a:bodyPr>
          <a:lstStyle/>
          <a:p>
            <a:pPr marL="0" indent="0">
              <a:buNone/>
            </a:pPr>
            <a:r>
              <a:rPr lang="en-CA" sz="2800" b="1" dirty="0"/>
              <a:t>01.  Solid Waste Site Capacity</a:t>
            </a:r>
          </a:p>
          <a:p>
            <a:pPr marL="0" indent="0">
              <a:buNone/>
            </a:pPr>
            <a:endParaRPr lang="en-CA" sz="2800" b="1" dirty="0"/>
          </a:p>
          <a:p>
            <a:pPr marL="0" indent="0">
              <a:buNone/>
            </a:pPr>
            <a:r>
              <a:rPr lang="en-CA" sz="2800" b="1" dirty="0"/>
              <a:t>CGS Response:</a:t>
            </a:r>
          </a:p>
          <a:p>
            <a:r>
              <a:rPr lang="en-CA" sz="1800" b="0" i="0" u="none" strike="noStrike" baseline="0" dirty="0">
                <a:solidFill>
                  <a:srgbClr val="000000"/>
                </a:solidFill>
                <a:latin typeface="Calibri" panose="020F0502020204030204" pitchFamily="34" charset="0"/>
              </a:rPr>
              <a:t>Beginning in 2018, the Municipality began shredding depolluted metal waste to increase capacity at the site. The metal was then used as cover material for the landfill which resulted in compaction that drastically increased the capacity.</a:t>
            </a:r>
          </a:p>
          <a:p>
            <a:endParaRPr lang="en-CA" sz="1800" b="0" i="0" u="none" strike="noStrike" baseline="0" dirty="0">
              <a:solidFill>
                <a:srgbClr val="000000"/>
              </a:solidFill>
              <a:latin typeface="Calibri" panose="020F0502020204030204" pitchFamily="34" charset="0"/>
            </a:endParaRPr>
          </a:p>
          <a:p>
            <a:r>
              <a:rPr lang="en-CA" sz="1800" b="0" i="0" u="none" strike="noStrike" baseline="0" dirty="0">
                <a:solidFill>
                  <a:srgbClr val="000000"/>
                </a:solidFill>
                <a:latin typeface="Calibri" panose="020F0502020204030204" pitchFamily="34" charset="0"/>
              </a:rPr>
              <a:t>The Municipality also partnered with the local mine to have hazardous waste backhauled. </a:t>
            </a:r>
          </a:p>
          <a:p>
            <a:pPr marL="0" indent="0">
              <a:buNone/>
            </a:pPr>
            <a:endParaRPr lang="en-CA" sz="1800" b="0" i="0" u="none" strike="noStrike" baseline="0" dirty="0">
              <a:solidFill>
                <a:srgbClr val="000000"/>
              </a:solidFill>
              <a:latin typeface="Calibri" panose="020F0502020204030204" pitchFamily="34" charset="0"/>
            </a:endParaRPr>
          </a:p>
          <a:p>
            <a:r>
              <a:rPr lang="en-CA" sz="1800" b="0" i="0" u="none" strike="noStrike" baseline="0" dirty="0">
                <a:solidFill>
                  <a:srgbClr val="000000"/>
                </a:solidFill>
                <a:latin typeface="Calibri" panose="020F0502020204030204" pitchFamily="34" charset="0"/>
              </a:rPr>
              <a:t>Pending federal funding approval, CGS will undertake a study in 2022/23 to determine how to further improve capacity of the current solid waste site and evaluate the feasibility of expanding into the abandoned lagoon cells after proper remediation.	</a:t>
            </a:r>
          </a:p>
          <a:p>
            <a:pPr marL="0" indent="0">
              <a:buNone/>
            </a:pPr>
            <a:endParaRPr lang="en-CA" sz="2800" b="1" dirty="0"/>
          </a:p>
        </p:txBody>
      </p:sp>
    </p:spTree>
    <p:extLst>
      <p:ext uri="{BB962C8B-B14F-4D97-AF65-F5344CB8AC3E}">
        <p14:creationId xmlns:p14="http://schemas.microsoft.com/office/powerpoint/2010/main" val="108012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B7EA6AF-E719-49FB-8C96-834C8255D812}"/>
              </a:ext>
            </a:extLst>
          </p:cNvPr>
          <p:cNvSpPr txBox="1">
            <a:spLocks noGrp="1"/>
          </p:cNvSpPr>
          <p:nvPr>
            <p:ph type="ctrTitle"/>
          </p:nvPr>
        </p:nvSpPr>
        <p:spPr>
          <a:xfrm>
            <a:off x="685800" y="3140968"/>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50000"/>
                  </a:schemeClr>
                </a:solidFill>
                <a:latin typeface="Arial" pitchFamily="34" charset="0"/>
                <a:cs typeface="Arial" pitchFamily="34" charset="0"/>
              </a:rPr>
              <a:t>Existing Licence</a:t>
            </a:r>
          </a:p>
        </p:txBody>
      </p:sp>
    </p:spTree>
    <p:extLst>
      <p:ext uri="{BB962C8B-B14F-4D97-AF65-F5344CB8AC3E}">
        <p14:creationId xmlns:p14="http://schemas.microsoft.com/office/powerpoint/2010/main" val="359183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CIRNAC Comments</a:t>
            </a:r>
          </a:p>
        </p:txBody>
      </p:sp>
      <p:sp>
        <p:nvSpPr>
          <p:cNvPr id="3" name="Content Placeholder 2"/>
          <p:cNvSpPr>
            <a:spLocks noGrp="1"/>
          </p:cNvSpPr>
          <p:nvPr>
            <p:ph idx="1"/>
          </p:nvPr>
        </p:nvSpPr>
        <p:spPr>
          <a:xfrm>
            <a:off x="1043608" y="1417638"/>
            <a:ext cx="7200800" cy="5323730"/>
          </a:xfrm>
        </p:spPr>
        <p:txBody>
          <a:bodyPr>
            <a:noAutofit/>
          </a:bodyPr>
          <a:lstStyle/>
          <a:p>
            <a:pPr marL="0" indent="0">
              <a:buNone/>
            </a:pPr>
            <a:r>
              <a:rPr lang="en-CA" sz="2400" b="1" dirty="0"/>
              <a:t>02.  Lagoon Design Parameters</a:t>
            </a:r>
          </a:p>
          <a:p>
            <a:pPr marL="0" indent="0">
              <a:buNone/>
            </a:pPr>
            <a:endParaRPr lang="en-CA" sz="2400" b="1" dirty="0"/>
          </a:p>
          <a:p>
            <a:pPr marL="0" indent="0">
              <a:buNone/>
            </a:pPr>
            <a:r>
              <a:rPr lang="en-CA" sz="2400" b="1" dirty="0"/>
              <a:t>CGS Response:</a:t>
            </a:r>
          </a:p>
          <a:p>
            <a:r>
              <a:rPr lang="en-CA" sz="1600" b="0" i="0" u="none" strike="noStrike" baseline="0" dirty="0">
                <a:solidFill>
                  <a:srgbClr val="000000"/>
                </a:solidFill>
                <a:latin typeface="Calibri" panose="020F0502020204030204" pitchFamily="34" charset="0"/>
              </a:rPr>
              <a:t>Lagoon-wetland systems do not function to achieve treatment goals prior to discharging into the wetland. The wetland treatment area is a significant component of the treatment facility. The 2-cell lagoon system will be sized to retain wastewater for 12 months for a 20-year design life </a:t>
            </a:r>
          </a:p>
          <a:p>
            <a:r>
              <a:rPr lang="en-CA" sz="1600" b="0" i="0" u="none" strike="noStrike" baseline="0" dirty="0">
                <a:solidFill>
                  <a:srgbClr val="000000"/>
                </a:solidFill>
                <a:latin typeface="Calibri" panose="020F0502020204030204" pitchFamily="34" charset="0"/>
              </a:rPr>
              <a:t>Effluent will be decanted into the wetland treatment area in late summer once the wetland has had the opportunity to develop and runoff has passed through. Currently the effluent is benefiting from dilution rather than treatment, potentially resulting in lower effluent concentrations, but in reality, not better-quality effluent. </a:t>
            </a:r>
          </a:p>
          <a:p>
            <a:r>
              <a:rPr lang="en-CA" sz="1600" b="0" i="0" u="none" strike="noStrike" baseline="0" dirty="0">
                <a:solidFill>
                  <a:srgbClr val="000000"/>
                </a:solidFill>
                <a:latin typeface="Calibri" panose="020F0502020204030204" pitchFamily="34" charset="0"/>
              </a:rPr>
              <a:t>The pumping rate will be determined during design to optimize both drawn down time and effectiveness off the wetland treatment but it will be below the recommended maximum of 2500 m3/day to preserve the health of the marine receiving environment.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333697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CIRNAC Comments</a:t>
            </a:r>
          </a:p>
        </p:txBody>
      </p:sp>
      <p:sp>
        <p:nvSpPr>
          <p:cNvPr id="3" name="Content Placeholder 2"/>
          <p:cNvSpPr>
            <a:spLocks noGrp="1"/>
          </p:cNvSpPr>
          <p:nvPr>
            <p:ph idx="1"/>
          </p:nvPr>
        </p:nvSpPr>
        <p:spPr>
          <a:xfrm>
            <a:off x="1043608" y="1417638"/>
            <a:ext cx="7200800" cy="5323730"/>
          </a:xfrm>
        </p:spPr>
        <p:txBody>
          <a:bodyPr>
            <a:noAutofit/>
          </a:bodyPr>
          <a:lstStyle/>
          <a:p>
            <a:pPr marL="0" indent="0">
              <a:buNone/>
            </a:pPr>
            <a:r>
              <a:rPr lang="en-CA" sz="2400" b="1" dirty="0"/>
              <a:t>03.  Lagoon Effluent Parameters</a:t>
            </a:r>
          </a:p>
          <a:p>
            <a:pPr marL="0" indent="0">
              <a:buNone/>
            </a:pPr>
            <a:endParaRPr lang="en-CA" sz="2400" b="1" dirty="0"/>
          </a:p>
          <a:p>
            <a:pPr marL="0" indent="0">
              <a:buNone/>
            </a:pPr>
            <a:r>
              <a:rPr lang="en-CA" sz="2400" b="1" dirty="0"/>
              <a:t>CGS Response:</a:t>
            </a:r>
          </a:p>
          <a:p>
            <a:r>
              <a:rPr lang="en-CA" sz="1800" b="0" i="0" u="none" strike="noStrike" baseline="0" dirty="0">
                <a:solidFill>
                  <a:srgbClr val="000000"/>
                </a:solidFill>
                <a:latin typeface="Calibri" panose="020F0502020204030204" pitchFamily="34" charset="0"/>
              </a:rPr>
              <a:t>The licensee is requesting that the effluent parameter limits at the end of the wastewater treatment facility be changed to </a:t>
            </a:r>
            <a:r>
              <a:rPr lang="en-CA" sz="1800" b="0" i="0" u="none" strike="noStrike" baseline="0" dirty="0" err="1">
                <a:solidFill>
                  <a:srgbClr val="000000"/>
                </a:solidFill>
                <a:latin typeface="Calibri" panose="020F0502020204030204" pitchFamily="34" charset="0"/>
              </a:rPr>
              <a:t>cBOD</a:t>
            </a:r>
            <a:r>
              <a:rPr lang="en-CA" sz="1800" b="0" i="0" u="none" strike="noStrike" baseline="0" dirty="0">
                <a:solidFill>
                  <a:srgbClr val="000000"/>
                </a:solidFill>
                <a:latin typeface="Calibri" panose="020F0502020204030204" pitchFamily="34" charset="0"/>
              </a:rPr>
              <a:t>/TSS of 100/120 mg/L. This error in the OM Plan will be fixed in the newer version.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305844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CIRNAC Comments</a:t>
            </a:r>
          </a:p>
        </p:txBody>
      </p:sp>
      <p:sp>
        <p:nvSpPr>
          <p:cNvPr id="3" name="Content Placeholder 2"/>
          <p:cNvSpPr>
            <a:spLocks noGrp="1"/>
          </p:cNvSpPr>
          <p:nvPr>
            <p:ph idx="1"/>
          </p:nvPr>
        </p:nvSpPr>
        <p:spPr>
          <a:xfrm>
            <a:off x="1043608" y="1417638"/>
            <a:ext cx="7200800" cy="5323730"/>
          </a:xfrm>
        </p:spPr>
        <p:txBody>
          <a:bodyPr>
            <a:noAutofit/>
          </a:bodyPr>
          <a:lstStyle/>
          <a:p>
            <a:pPr marL="0" indent="0">
              <a:buNone/>
            </a:pPr>
            <a:r>
              <a:rPr lang="en-CA" sz="2400" b="1" dirty="0"/>
              <a:t>04.  Lagoon Liner</a:t>
            </a:r>
          </a:p>
          <a:p>
            <a:pPr marL="0" indent="0">
              <a:buNone/>
            </a:pPr>
            <a:endParaRPr lang="en-CA" sz="2400" b="1" dirty="0"/>
          </a:p>
          <a:p>
            <a:pPr marL="0" indent="0">
              <a:buNone/>
            </a:pPr>
            <a:r>
              <a:rPr lang="en-CA" sz="2400" b="1" dirty="0"/>
              <a:t>CGS Response:</a:t>
            </a:r>
          </a:p>
          <a:p>
            <a:r>
              <a:rPr lang="en-CA" sz="1800" b="0" i="0" u="none" strike="noStrike" baseline="0" dirty="0">
                <a:solidFill>
                  <a:srgbClr val="000000"/>
                </a:solidFill>
                <a:latin typeface="Calibri" panose="020F0502020204030204" pitchFamily="34" charset="0"/>
              </a:rPr>
              <a:t>In the event that the liner is damaged resulting in a leak, the effluent will passively exfiltrate into the wetland treatment area, which is downgrade from the lagoon, in the same way that it does with the current permeable lagoon. </a:t>
            </a:r>
          </a:p>
          <a:p>
            <a:r>
              <a:rPr lang="en-CA" sz="1800" b="0" i="0" u="none" strike="noStrike" baseline="0" dirty="0">
                <a:solidFill>
                  <a:srgbClr val="000000"/>
                </a:solidFill>
                <a:latin typeface="Calibri" panose="020F0502020204030204" pitchFamily="34" charset="0"/>
              </a:rPr>
              <a:t>The new lagoon will use the same wetland as the current lagoon therefore no additional land will be contaminated. </a:t>
            </a:r>
          </a:p>
          <a:p>
            <a:r>
              <a:rPr lang="en-CA" sz="1800" b="0" i="0" u="none" strike="noStrike" baseline="0" dirty="0">
                <a:solidFill>
                  <a:srgbClr val="000000"/>
                </a:solidFill>
                <a:latin typeface="Calibri" panose="020F0502020204030204" pitchFamily="34" charset="0"/>
              </a:rPr>
              <a:t>In addition, the effluent samples taken, and lagoon water levels will be monitored in order to detect evidence of a leak. Repairs to the liner will be completed if there is a leak.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150687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CIRNAC Comments</a:t>
            </a:r>
          </a:p>
        </p:txBody>
      </p:sp>
      <p:sp>
        <p:nvSpPr>
          <p:cNvPr id="3" name="Content Placeholder 2"/>
          <p:cNvSpPr>
            <a:spLocks noGrp="1"/>
          </p:cNvSpPr>
          <p:nvPr>
            <p:ph idx="1"/>
          </p:nvPr>
        </p:nvSpPr>
        <p:spPr>
          <a:xfrm>
            <a:off x="1043608" y="1417638"/>
            <a:ext cx="7200800" cy="5323730"/>
          </a:xfrm>
        </p:spPr>
        <p:txBody>
          <a:bodyPr>
            <a:noAutofit/>
          </a:bodyPr>
          <a:lstStyle/>
          <a:p>
            <a:pPr marL="0" indent="0">
              <a:buNone/>
            </a:pPr>
            <a:r>
              <a:rPr lang="en-CA" sz="2400" b="1" dirty="0"/>
              <a:t>05.  Removal of Inactive Monitoring Stations</a:t>
            </a:r>
          </a:p>
          <a:p>
            <a:pPr marL="0" indent="0">
              <a:buNone/>
            </a:pPr>
            <a:endParaRPr lang="en-CA" sz="2400" b="1" dirty="0"/>
          </a:p>
          <a:p>
            <a:pPr marL="0" indent="0">
              <a:buNone/>
            </a:pPr>
            <a:r>
              <a:rPr lang="en-CA" sz="2400" b="1" dirty="0"/>
              <a:t>CGS Response:</a:t>
            </a:r>
          </a:p>
          <a:p>
            <a:r>
              <a:rPr lang="en-CA" sz="1800" b="0" i="0" u="none" strike="noStrike" baseline="0" dirty="0">
                <a:solidFill>
                  <a:srgbClr val="000000"/>
                </a:solidFill>
                <a:latin typeface="Calibri" panose="020F0502020204030204" pitchFamily="34" charset="0"/>
              </a:rPr>
              <a:t>A “hydrocarbon impacted storage facility” was never constructed and does not exist therefore ARV-10 and ARV-11 do not exist. </a:t>
            </a:r>
          </a:p>
          <a:p>
            <a:r>
              <a:rPr lang="en-CA" sz="1800" b="0" i="0" u="none" strike="noStrike" baseline="0" dirty="0">
                <a:solidFill>
                  <a:srgbClr val="000000"/>
                </a:solidFill>
                <a:latin typeface="Calibri" panose="020F0502020204030204" pitchFamily="34" charset="0"/>
              </a:rPr>
              <a:t>Having inactive compliance points listed in the monitoring station program table is unnecessarily cumbersome for operational staff and provide no benefit. </a:t>
            </a:r>
          </a:p>
          <a:p>
            <a:r>
              <a:rPr lang="en-CA" sz="1800" b="0" i="0" u="none" strike="noStrike" baseline="0" dirty="0">
                <a:solidFill>
                  <a:srgbClr val="000000"/>
                </a:solidFill>
                <a:latin typeface="Calibri" panose="020F0502020204030204" pitchFamily="34" charset="0"/>
              </a:rPr>
              <a:t>Historical information on previous compliance points is stored on the Nunavut Water Board FTP site and therefore should not be included in active licenses. The licensee agrees with removing these stations from the licence.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2830248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CIRNAC Comments</a:t>
            </a:r>
          </a:p>
        </p:txBody>
      </p:sp>
      <p:sp>
        <p:nvSpPr>
          <p:cNvPr id="3" name="Content Placeholder 2"/>
          <p:cNvSpPr>
            <a:spLocks noGrp="1"/>
          </p:cNvSpPr>
          <p:nvPr>
            <p:ph idx="1"/>
          </p:nvPr>
        </p:nvSpPr>
        <p:spPr>
          <a:xfrm>
            <a:off x="1043608" y="1417638"/>
            <a:ext cx="7200800" cy="5323730"/>
          </a:xfrm>
        </p:spPr>
        <p:txBody>
          <a:bodyPr>
            <a:noAutofit/>
          </a:bodyPr>
          <a:lstStyle/>
          <a:p>
            <a:pPr marL="0" indent="0">
              <a:buNone/>
            </a:pPr>
            <a:r>
              <a:rPr lang="en-CA" sz="2400" b="1" dirty="0"/>
              <a:t>06.  Sludge Disposal</a:t>
            </a:r>
          </a:p>
          <a:p>
            <a:pPr marL="0" indent="0">
              <a:buNone/>
            </a:pPr>
            <a:endParaRPr lang="en-CA" sz="2400" b="1" dirty="0"/>
          </a:p>
          <a:p>
            <a:pPr marL="0" indent="0">
              <a:buNone/>
            </a:pPr>
            <a:r>
              <a:rPr lang="en-CA" sz="2400" b="1" dirty="0"/>
              <a:t>CGS Response:</a:t>
            </a:r>
          </a:p>
          <a:p>
            <a:r>
              <a:rPr lang="en-CA" sz="1800" b="0" i="0" u="none" strike="noStrike" baseline="0" dirty="0">
                <a:solidFill>
                  <a:srgbClr val="000000"/>
                </a:solidFill>
                <a:latin typeface="Calibri" panose="020F0502020204030204" pitchFamily="34" charset="0"/>
              </a:rPr>
              <a:t>A new OM plan will be prepared by the design consultant and contractor for the new 2-cell lagoon. The plan will contain a sludge management plan that includes assessment and disposal techniques, as well as a disposal location. </a:t>
            </a:r>
          </a:p>
          <a:p>
            <a:r>
              <a:rPr lang="en-CA" sz="1800" b="0" i="0" u="none" strike="noStrike" baseline="0" dirty="0">
                <a:solidFill>
                  <a:srgbClr val="000000"/>
                </a:solidFill>
                <a:latin typeface="Calibri" panose="020F0502020204030204" pitchFamily="34" charset="0"/>
              </a:rPr>
              <a:t>The upgraded lagoon will be sized to accommodate 20 years of sludge accumulation. </a:t>
            </a:r>
          </a:p>
          <a:p>
            <a:r>
              <a:rPr lang="en-CA" sz="1800" dirty="0">
                <a:solidFill>
                  <a:srgbClr val="000000"/>
                </a:solidFill>
                <a:latin typeface="Calibri" panose="020F0502020204030204" pitchFamily="34" charset="0"/>
              </a:rPr>
              <a:t>E</a:t>
            </a:r>
            <a:r>
              <a:rPr lang="en-CA" sz="1800" b="0" i="0" u="none" strike="noStrike" baseline="0" dirty="0">
                <a:solidFill>
                  <a:srgbClr val="000000"/>
                </a:solidFill>
                <a:latin typeface="Calibri" panose="020F0502020204030204" pitchFamily="34" charset="0"/>
              </a:rPr>
              <a:t>ffluent samples as well as visual inspection will indicate if sludge accumulates more than anticipated, and appropriate methods to remove and dispose of the sludge will be included in the new, upgraded lagoon Operation and Maintenance plan.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425304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DFO Comments</a:t>
            </a:r>
          </a:p>
        </p:txBody>
      </p:sp>
      <p:sp>
        <p:nvSpPr>
          <p:cNvPr id="3" name="Content Placeholder 2"/>
          <p:cNvSpPr>
            <a:spLocks noGrp="1"/>
          </p:cNvSpPr>
          <p:nvPr>
            <p:ph idx="1"/>
          </p:nvPr>
        </p:nvSpPr>
        <p:spPr>
          <a:xfrm>
            <a:off x="1043608" y="1417638"/>
            <a:ext cx="7200800" cy="5323730"/>
          </a:xfrm>
        </p:spPr>
        <p:txBody>
          <a:bodyPr>
            <a:noAutofit/>
          </a:bodyPr>
          <a:lstStyle/>
          <a:p>
            <a:pPr marL="0" indent="0">
              <a:buNone/>
            </a:pPr>
            <a:r>
              <a:rPr lang="en-CA" sz="2400" b="1" dirty="0"/>
              <a:t>01.  Fish Screen</a:t>
            </a:r>
          </a:p>
          <a:p>
            <a:pPr marL="0" indent="0">
              <a:buNone/>
            </a:pPr>
            <a:endParaRPr lang="en-CA" sz="2400" b="1" dirty="0"/>
          </a:p>
          <a:p>
            <a:pPr marL="0" indent="0">
              <a:buNone/>
            </a:pPr>
            <a:r>
              <a:rPr lang="en-CA" sz="2400" b="1" dirty="0"/>
              <a:t>CGS Response:</a:t>
            </a:r>
          </a:p>
          <a:p>
            <a:pPr marL="0" indent="0">
              <a:buNone/>
            </a:pPr>
            <a:r>
              <a:rPr lang="en-CA" sz="1800" b="0" i="0" u="none" strike="noStrike" baseline="0" dirty="0">
                <a:solidFill>
                  <a:srgbClr val="000000"/>
                </a:solidFill>
                <a:latin typeface="Calibri" panose="020F0502020204030204" pitchFamily="34" charset="0"/>
              </a:rPr>
              <a:t>Information on the fish screen has been requested from the staff involved with the resupply. If the fish screen does not meet DFO requirements actions will be initiated to replace it.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161730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2972171606"/>
              </p:ext>
            </p:extLst>
          </p:nvPr>
        </p:nvGraphicFramePr>
        <p:xfrm>
          <a:off x="431540" y="1340768"/>
          <a:ext cx="8280920" cy="4690435"/>
        </p:xfrm>
        <a:graphic>
          <a:graphicData uri="http://schemas.openxmlformats.org/drawingml/2006/table">
            <a:tbl>
              <a:tblPr firstRow="1" bandRow="1">
                <a:tableStyleId>{68D230F3-CF80-4859-8CE7-A43EE81993B5}</a:tableStyleId>
              </a:tblPr>
              <a:tblGrid>
                <a:gridCol w="3600400">
                  <a:extLst>
                    <a:ext uri="{9D8B030D-6E8A-4147-A177-3AD203B41FA5}">
                      <a16:colId xmlns:a16="http://schemas.microsoft.com/office/drawing/2014/main" val="3065526445"/>
                    </a:ext>
                  </a:extLst>
                </a:gridCol>
                <a:gridCol w="4680520">
                  <a:extLst>
                    <a:ext uri="{9D8B030D-6E8A-4147-A177-3AD203B41FA5}">
                      <a16:colId xmlns:a16="http://schemas.microsoft.com/office/drawing/2014/main" val="4056868445"/>
                    </a:ext>
                  </a:extLst>
                </a:gridCol>
              </a:tblGrid>
              <a:tr h="447285">
                <a:tc>
                  <a:txBody>
                    <a:bodyPr/>
                    <a:lstStyle/>
                    <a:p>
                      <a:r>
                        <a:rPr lang="en-CA" sz="24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4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594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0" u="none" strike="noStrike" baseline="0" dirty="0">
                          <a:solidFill>
                            <a:srgbClr val="000000"/>
                          </a:solidFill>
                        </a:rPr>
                        <a:t>Licence Term: 10 years </a:t>
                      </a:r>
                    </a:p>
                  </a:txBody>
                  <a:tcPr>
                    <a:lnL w="12700" cap="flat" cmpd="sng" algn="ctr">
                      <a:solidFill>
                        <a:schemeClr val="tx1"/>
                      </a:solidFill>
                      <a:prstDash val="solid"/>
                      <a:round/>
                      <a:headEnd type="none" w="med" len="med"/>
                      <a:tailEnd type="none" w="med" len="med"/>
                    </a:lnL>
                  </a:tcPr>
                </a:tc>
                <a:tc>
                  <a:txBody>
                    <a:bodyPr/>
                    <a:lstStyle/>
                    <a:p>
                      <a:r>
                        <a:rPr lang="en-CA" sz="2000" dirty="0"/>
                        <a:t>This amendment includes upgrades to the water supply, wastewater disposal, and solid waste disposal infrastructure. The water consumption is not expected to exceed the reservoir capacity in the next 10-years.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7538539"/>
                  </a:ext>
                </a:extLst>
              </a:tr>
              <a:tr h="1638981">
                <a:tc>
                  <a:txBody>
                    <a:bodyPr/>
                    <a:lstStyle/>
                    <a:p>
                      <a:r>
                        <a:rPr lang="en-CA" sz="2000" dirty="0"/>
                        <a:t>Maximum Annual Water Withdrawal: 235,393 m</a:t>
                      </a:r>
                      <a:r>
                        <a:rPr lang="en-CA" sz="2000" baseline="30000" dirty="0"/>
                        <a:t>3</a:t>
                      </a:r>
                    </a:p>
                  </a:txBody>
                  <a:tcPr>
                    <a:lnL w="12700" cap="flat" cmpd="sng" algn="ctr">
                      <a:solidFill>
                        <a:schemeClr val="tx1"/>
                      </a:solidFill>
                      <a:prstDash val="solid"/>
                      <a:round/>
                      <a:headEnd type="none" w="med" len="med"/>
                      <a:tailEnd type="none" w="med" len="med"/>
                    </a:lnL>
                  </a:tcPr>
                </a:tc>
                <a:tc>
                  <a:txBody>
                    <a:bodyPr/>
                    <a:lstStyle/>
                    <a:p>
                      <a:r>
                        <a:rPr lang="en-CA" sz="2000" dirty="0"/>
                        <a:t>The reservoir capacity 235,393 m</a:t>
                      </a:r>
                      <a:r>
                        <a:rPr lang="en-CA" sz="2000" baseline="30000" dirty="0"/>
                        <a:t>3</a:t>
                      </a:r>
                      <a:r>
                        <a:rPr lang="en-CA" sz="2000" dirty="0"/>
                        <a:t> will be sufficient to supply the municipality until at least 2034 based on design calculations.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5501226"/>
                  </a:ext>
                </a:extLst>
              </a:tr>
            </a:tbl>
          </a:graphicData>
        </a:graphic>
      </p:graphicFrame>
    </p:spTree>
    <p:extLst>
      <p:ext uri="{BB962C8B-B14F-4D97-AF65-F5344CB8AC3E}">
        <p14:creationId xmlns:p14="http://schemas.microsoft.com/office/powerpoint/2010/main" val="148951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36286173"/>
              </p:ext>
            </p:extLst>
          </p:nvPr>
        </p:nvGraphicFramePr>
        <p:xfrm>
          <a:off x="449542" y="1268760"/>
          <a:ext cx="8244916" cy="4718624"/>
        </p:xfrm>
        <a:graphic>
          <a:graphicData uri="http://schemas.openxmlformats.org/drawingml/2006/table">
            <a:tbl>
              <a:tblPr firstRow="1" bandRow="1">
                <a:tableStyleId>{68D230F3-CF80-4859-8CE7-A43EE81993B5}</a:tableStyleId>
              </a:tblPr>
              <a:tblGrid>
                <a:gridCol w="2545170">
                  <a:extLst>
                    <a:ext uri="{9D8B030D-6E8A-4147-A177-3AD203B41FA5}">
                      <a16:colId xmlns:a16="http://schemas.microsoft.com/office/drawing/2014/main" val="3065526445"/>
                    </a:ext>
                  </a:extLst>
                </a:gridCol>
                <a:gridCol w="5699746">
                  <a:extLst>
                    <a:ext uri="{9D8B030D-6E8A-4147-A177-3AD203B41FA5}">
                      <a16:colId xmlns:a16="http://schemas.microsoft.com/office/drawing/2014/main" val="4056868445"/>
                    </a:ext>
                  </a:extLst>
                </a:gridCol>
              </a:tblGrid>
              <a:tr h="355906">
                <a:tc>
                  <a:txBody>
                    <a:bodyPr/>
                    <a:lstStyle/>
                    <a:p>
                      <a:r>
                        <a:rPr lang="en-CA" sz="18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8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355906">
                <a:tc rowSpan="6">
                  <a:txBody>
                    <a:bodyPr/>
                    <a:lstStyle/>
                    <a:p>
                      <a:r>
                        <a:rPr lang="en-CA" sz="1800" dirty="0"/>
                        <a:t>Changes to the Sampling Program</a:t>
                      </a:r>
                      <a:endParaRPr lang="en-CA" sz="1800" baseline="30000" dirty="0"/>
                    </a:p>
                  </a:txBody>
                  <a:tcPr>
                    <a:lnL w="12700" cap="flat" cmpd="sng" algn="ctr">
                      <a:solidFill>
                        <a:schemeClr val="tx1"/>
                      </a:solidFill>
                      <a:prstDash val="solid"/>
                      <a:round/>
                      <a:headEnd type="none" w="med" len="med"/>
                      <a:tailEnd type="none" w="med" len="med"/>
                    </a:lnL>
                  </a:tcPr>
                </a:tc>
                <a:tc>
                  <a:txBody>
                    <a:bodyPr/>
                    <a:lstStyle/>
                    <a:p>
                      <a:pPr marL="342900" indent="-342900">
                        <a:buFont typeface="Arial" panose="020B0604020202020204" pitchFamily="34" charset="0"/>
                        <a:buChar char="•"/>
                      </a:pPr>
                      <a:r>
                        <a:rPr lang="en-AU" sz="1800" dirty="0"/>
                        <a:t>The water source is named Wolf Creek</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9898508"/>
                  </a:ext>
                </a:extLst>
              </a:tr>
              <a:tr h="1156695">
                <a:tc vMerge="1">
                  <a:txBody>
                    <a:bodyPr/>
                    <a:lstStyle/>
                    <a:p>
                      <a:endParaRPr lang="en-CA" sz="2000" baseline="30000" dirty="0"/>
                    </a:p>
                  </a:txBody>
                  <a:tcPr>
                    <a:lnL w="12700" cap="flat" cmpd="sng" algn="ctr">
                      <a:solidFill>
                        <a:schemeClr val="tx1"/>
                      </a:solidFill>
                      <a:prstDash val="solid"/>
                      <a:round/>
                      <a:headEnd type="none" w="med" len="med"/>
                      <a:tailEnd type="none" w="med" len="med"/>
                    </a:lnL>
                  </a:tcPr>
                </a:tc>
                <a:tc>
                  <a:txBody>
                    <a:bodyPr/>
                    <a:lstStyle/>
                    <a:p>
                      <a:pPr marL="342900" indent="-342900">
                        <a:buFont typeface="Arial" panose="020B0604020202020204" pitchFamily="34" charset="0"/>
                        <a:buChar char="•"/>
                      </a:pPr>
                      <a:r>
                        <a:rPr lang="en-CA" sz="1800" dirty="0"/>
                        <a:t>Acute toxicity was removed from other Nunavut municipal water licences due to being deemed inappropriate for northern jurisdictions by the regulators.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6860160"/>
                  </a:ext>
                </a:extLst>
              </a:tr>
              <a:tr h="622836">
                <a:tc vMerge="1">
                  <a:txBody>
                    <a:bodyPr/>
                    <a:lstStyle/>
                    <a:p>
                      <a:endParaRPr lang="en-CA" sz="2000" baseline="30000" dirty="0"/>
                    </a:p>
                  </a:txBody>
                  <a:tcPr>
                    <a:lnL w="12700" cap="flat" cmpd="sng" algn="ctr">
                      <a:solidFill>
                        <a:schemeClr val="tx1"/>
                      </a:solidFill>
                      <a:prstDash val="solid"/>
                      <a:round/>
                      <a:headEnd type="none" w="med" len="med"/>
                      <a:tailEnd type="none" w="med" len="med"/>
                    </a:lnL>
                  </a:tcPr>
                </a:tc>
                <a:tc>
                  <a:txBody>
                    <a:bodyPr/>
                    <a:lstStyle/>
                    <a:p>
                      <a:pPr marL="342900" indent="-342900">
                        <a:buFont typeface="Arial" panose="020B0604020202020204" pitchFamily="34" charset="0"/>
                        <a:buChar char="•"/>
                      </a:pPr>
                      <a:r>
                        <a:rPr lang="en-CA" sz="1800" dirty="0"/>
                        <a:t>ARV-3 to test at the outlet of the lagoon to monitor treatment efficacy.</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8722655"/>
                  </a:ext>
                </a:extLst>
              </a:tr>
              <a:tr h="889765">
                <a:tc vMerge="1">
                  <a:txBody>
                    <a:bodyPr/>
                    <a:lstStyle/>
                    <a:p>
                      <a:endParaRPr lang="en-CA" sz="2000" baseline="30000" dirty="0"/>
                    </a:p>
                  </a:txBody>
                  <a:tcPr>
                    <a:lnL w="12700" cap="flat" cmpd="sng" algn="ctr">
                      <a:solidFill>
                        <a:schemeClr val="tx1"/>
                      </a:solidFill>
                      <a:prstDash val="solid"/>
                      <a:round/>
                      <a:headEnd type="none" w="med" len="med"/>
                      <a:tailEnd type="none" w="med" len="med"/>
                    </a:ln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t>Remove ARV-7 as the hydrology study demonstrated Wolf Creek can support the resupply which is 0.22% of flow.</a:t>
                      </a:r>
                      <a:endParaRPr lang="en-CA" sz="1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8438762"/>
                  </a:ext>
                </a:extLst>
              </a:tr>
              <a:tr h="622836">
                <a:tc vMerge="1">
                  <a:txBody>
                    <a:bodyPr/>
                    <a:lstStyle/>
                    <a:p>
                      <a:endParaRPr lang="en-CA" sz="2000" baseline="30000" dirty="0"/>
                    </a:p>
                  </a:txBody>
                  <a:tcPr>
                    <a:lnL w="12700" cap="flat" cmpd="sng" algn="ctr">
                      <a:solidFill>
                        <a:schemeClr val="tx1"/>
                      </a:solidFill>
                      <a:prstDash val="solid"/>
                      <a:round/>
                      <a:headEnd type="none" w="med" len="med"/>
                      <a:tailEnd type="none" w="med" len="med"/>
                    </a:ln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Remove ARV-8 since level is monitored annually by the lagoon’s ability to maintain 1 m freeboard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7549963"/>
                  </a:ext>
                </a:extLst>
              </a:tr>
              <a:tr h="603824">
                <a:tc vMerge="1">
                  <a:txBody>
                    <a:bodyPr/>
                    <a:lstStyle/>
                    <a:p>
                      <a:endParaRPr lang="en-CA" sz="1800" baseline="30000" dirty="0"/>
                    </a:p>
                  </a:txBody>
                  <a:tcPr>
                    <a:lnL w="12700" cap="flat" cmpd="sng" algn="ctr">
                      <a:solidFill>
                        <a:schemeClr val="tx1"/>
                      </a:solidFill>
                      <a:prstDash val="solid"/>
                      <a:round/>
                      <a:headEnd type="none" w="med" len="med"/>
                      <a:tailEnd type="none" w="med" len="med"/>
                    </a:ln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Remove ARV-10 and ARV 11 because they do not exist.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9072864"/>
                  </a:ext>
                </a:extLst>
              </a:tr>
            </a:tbl>
          </a:graphicData>
        </a:graphic>
      </p:graphicFrame>
    </p:spTree>
    <p:extLst>
      <p:ext uri="{BB962C8B-B14F-4D97-AF65-F5344CB8AC3E}">
        <p14:creationId xmlns:p14="http://schemas.microsoft.com/office/powerpoint/2010/main" val="1636543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2691578622"/>
              </p:ext>
            </p:extLst>
          </p:nvPr>
        </p:nvGraphicFramePr>
        <p:xfrm>
          <a:off x="431540" y="1387221"/>
          <a:ext cx="8280920" cy="4520097"/>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91513">
                <a:tc>
                  <a:txBody>
                    <a:bodyPr/>
                    <a:lstStyle/>
                    <a:p>
                      <a:r>
                        <a:rPr lang="en-CA" sz="21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1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609553">
                <a:tc>
                  <a:txBody>
                    <a:bodyPr/>
                    <a:lstStyle/>
                    <a:p>
                      <a:r>
                        <a:rPr lang="en-CA" sz="2100" dirty="0"/>
                        <a:t>Effluent Parameters at the end of the wetland-treatment-area</a:t>
                      </a:r>
                      <a:endParaRPr lang="en-CA" sz="2100" baseline="30000" dirty="0"/>
                    </a:p>
                  </a:txBody>
                  <a:tcPr>
                    <a:lnL w="12700" cap="flat" cmpd="sng" algn="ctr">
                      <a:solidFill>
                        <a:schemeClr val="tx1"/>
                      </a:solidFill>
                      <a:prstDash val="solid"/>
                      <a:round/>
                      <a:headEnd type="none" w="med" len="med"/>
                      <a:tailEnd type="none" w="med" len="med"/>
                    </a:lnL>
                  </a:tcPr>
                </a:tc>
                <a:tc>
                  <a:txBody>
                    <a:bodyPr/>
                    <a:lstStyle/>
                    <a:p>
                      <a:r>
                        <a:rPr lang="en-CA" sz="2100" dirty="0"/>
                        <a:t>Change CBOD limit to 100 mg/L and Total Suspended Solid limit to 120 mg/L; levels are based off of the multi year Nunavut based lagoon-wetland treatment research.</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2416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100" dirty="0"/>
                        <a:t>Remove references to “Hydrocarbon Impacted Soil Storage and Treatment Facility” and “New Solid Waste Disposal Facility”</a:t>
                      </a:r>
                      <a:endParaRPr lang="en-CA" sz="2100" baseline="30000" dirty="0"/>
                    </a:p>
                  </a:txBody>
                  <a:tcPr>
                    <a:lnL w="12700" cap="flat" cmpd="sng" algn="ctr">
                      <a:solidFill>
                        <a:schemeClr val="tx1"/>
                      </a:solidFill>
                      <a:prstDash val="solid"/>
                      <a:round/>
                      <a:headEnd type="none" w="med" len="med"/>
                      <a:tailEnd type="none" w="med" len="med"/>
                    </a:lnL>
                  </a:tcPr>
                </a:tc>
                <a:tc>
                  <a:txBody>
                    <a:bodyPr/>
                    <a:lstStyle/>
                    <a:p>
                      <a:r>
                        <a:rPr lang="en-AU" sz="2100" dirty="0"/>
                        <a:t>These facilities do not exist.</a:t>
                      </a:r>
                      <a:endParaRPr lang="en-CA" sz="2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1222450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1454019023"/>
              </p:ext>
            </p:extLst>
          </p:nvPr>
        </p:nvGraphicFramePr>
        <p:xfrm>
          <a:off x="431540" y="1387221"/>
          <a:ext cx="8280920" cy="4438010"/>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91513">
                <a:tc>
                  <a:txBody>
                    <a:bodyPr/>
                    <a:lstStyle/>
                    <a:p>
                      <a:r>
                        <a:rPr lang="en-CA" sz="2100"/>
                        <a:t>Request</a:t>
                      </a:r>
                      <a:endParaRPr lang="en-CA" sz="2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100"/>
                        <a:t>Justification</a:t>
                      </a:r>
                      <a:endParaRPr lang="en-CA" sz="2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609553">
                <a:tc>
                  <a:txBody>
                    <a:bodyPr/>
                    <a:lstStyle/>
                    <a:p>
                      <a:r>
                        <a:rPr lang="en-CA" sz="2100"/>
                        <a:t>Remove requirement for annual geotechnical engineer inspection</a:t>
                      </a:r>
                      <a:endParaRPr lang="en-CA" sz="2100" baseline="30000" dirty="0"/>
                    </a:p>
                  </a:txBody>
                  <a:tcPr>
                    <a:lnL w="12700" cap="flat" cmpd="sng" algn="ctr">
                      <a:solidFill>
                        <a:schemeClr val="tx1"/>
                      </a:solidFill>
                      <a:prstDash val="solid"/>
                      <a:round/>
                      <a:headEnd type="none" w="med" len="med"/>
                      <a:tailEnd type="none" w="med" len="med"/>
                    </a:lnL>
                  </a:tcPr>
                </a:tc>
                <a:tc>
                  <a:txBody>
                    <a:bodyPr/>
                    <a:lstStyle/>
                    <a:p>
                      <a:r>
                        <a:rPr lang="en-CA" sz="2100"/>
                        <a:t>Hiring a geotechnical engineer to conduct an annual inspection is not practical and is not supported by the Dam Safety Guidelines (CDA, 2013). </a:t>
                      </a:r>
                      <a:endParaRPr lang="en-CA" sz="2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2416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100" dirty="0"/>
                        <a:t>Remove prescriptive recommendations on how to carry out reclamation of abandoned facilities</a:t>
                      </a:r>
                      <a:endParaRPr lang="en-CA" sz="2100" baseline="30000" dirty="0"/>
                    </a:p>
                  </a:txBody>
                  <a:tcPr>
                    <a:lnL w="12700" cap="flat" cmpd="sng" algn="ctr">
                      <a:solidFill>
                        <a:schemeClr val="tx1"/>
                      </a:solidFill>
                      <a:prstDash val="solid"/>
                      <a:round/>
                      <a:headEnd type="none" w="med" len="med"/>
                      <a:tailEnd type="none" w="med" len="med"/>
                    </a:lnL>
                  </a:tcPr>
                </a:tc>
                <a:tc>
                  <a:txBody>
                    <a:bodyPr/>
                    <a:lstStyle/>
                    <a:p>
                      <a:r>
                        <a:rPr lang="en-AU" sz="2100" dirty="0"/>
                        <a:t>Licenced professionals will dictate appropriate remediation activities</a:t>
                      </a:r>
                      <a:endParaRPr lang="en-CA" sz="2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248314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692696"/>
            <a:ext cx="4572000" cy="893514"/>
          </a:xfrm>
        </p:spPr>
        <p:txBody>
          <a:bodyPr>
            <a:noAutofit/>
          </a:bodyPr>
          <a:lstStyle/>
          <a:p>
            <a:r>
              <a:rPr lang="en-CA" sz="3200" b="1" dirty="0">
                <a:solidFill>
                  <a:srgbClr val="D8491F"/>
                </a:solidFill>
                <a:latin typeface="Arial" pitchFamily="34" charset="0"/>
                <a:cs typeface="Arial" pitchFamily="34" charset="0"/>
              </a:rPr>
              <a:t>Water Licence: </a:t>
            </a:r>
            <a:br>
              <a:rPr lang="en-CA" sz="3200" b="1" dirty="0">
                <a:solidFill>
                  <a:srgbClr val="D8491F"/>
                </a:solidFill>
                <a:latin typeface="Arial" pitchFamily="34" charset="0"/>
                <a:cs typeface="Arial" pitchFamily="34" charset="0"/>
              </a:rPr>
            </a:br>
            <a:r>
              <a:rPr lang="en-CA" sz="3200" b="1" dirty="0">
                <a:solidFill>
                  <a:srgbClr val="D8491F"/>
                </a:solidFill>
                <a:latin typeface="Arial" pitchFamily="34" charset="0"/>
                <a:cs typeface="Arial" pitchFamily="34" charset="0"/>
              </a:rPr>
              <a:t>3AM-ARV--- </a:t>
            </a:r>
          </a:p>
        </p:txBody>
      </p:sp>
      <p:sp>
        <p:nvSpPr>
          <p:cNvPr id="6" name="Content Placeholder 5"/>
          <p:cNvSpPr>
            <a:spLocks noGrp="1"/>
          </p:cNvSpPr>
          <p:nvPr>
            <p:ph idx="1"/>
          </p:nvPr>
        </p:nvSpPr>
        <p:spPr>
          <a:xfrm>
            <a:off x="395536" y="1844824"/>
            <a:ext cx="8352928" cy="4669979"/>
          </a:xfrm>
        </p:spPr>
        <p:txBody>
          <a:bodyPr>
            <a:normAutofit/>
          </a:bodyPr>
          <a:lstStyle/>
          <a:p>
            <a:pPr marL="0" indent="0">
              <a:buNone/>
            </a:pPr>
            <a:r>
              <a:rPr lang="en-CA" sz="1800" dirty="0"/>
              <a:t>This application is for the renewal and amendment of the expired 3AM-ARV1015 licence. </a:t>
            </a:r>
          </a:p>
          <a:p>
            <a:pPr marL="0" indent="0" algn="l">
              <a:buNone/>
            </a:pPr>
            <a:endParaRPr lang="en-US" sz="1800" dirty="0"/>
          </a:p>
          <a:p>
            <a:pPr algn="l"/>
            <a:r>
              <a:rPr lang="en-CA" sz="1800" dirty="0"/>
              <a:t>Date of Licence Issuance: August 23, 2010</a:t>
            </a:r>
          </a:p>
          <a:p>
            <a:pPr algn="l"/>
            <a:r>
              <a:rPr lang="en-CA" sz="1800" dirty="0"/>
              <a:t>Expiry of Licence: August 31, 2015</a:t>
            </a:r>
          </a:p>
          <a:p>
            <a:pPr algn="l"/>
            <a:r>
              <a:rPr lang="en-CA" sz="1800" dirty="0"/>
              <a:t>Short Term Renewal: June 16, 2015</a:t>
            </a:r>
          </a:p>
          <a:p>
            <a:pPr algn="l"/>
            <a:r>
              <a:rPr lang="en-CA" sz="1800" dirty="0"/>
              <a:t>Short Term Expiry: February 27, 2016</a:t>
            </a:r>
          </a:p>
          <a:p>
            <a:pPr algn="l"/>
            <a:r>
              <a:rPr lang="en-CA" sz="1800" dirty="0"/>
              <a:t>Scope of Licence:</a:t>
            </a:r>
          </a:p>
          <a:p>
            <a:pPr algn="l"/>
            <a:endParaRPr lang="en-CA" sz="1800" dirty="0"/>
          </a:p>
          <a:p>
            <a:pPr marL="0" indent="0" algn="ctr">
              <a:buNone/>
            </a:pPr>
            <a:r>
              <a:rPr lang="en-CA" sz="1800" i="1" dirty="0">
                <a:solidFill>
                  <a:srgbClr val="000000"/>
                </a:solidFill>
                <a:latin typeface="Calibri" panose="020F0502020204030204" pitchFamily="34" charset="0"/>
                <a:cs typeface="Calibri" panose="020F0502020204030204" pitchFamily="34" charset="0"/>
              </a:rPr>
              <a:t>This Licence allows for the use of Water and disposal of Waste including operation of a</a:t>
            </a:r>
          </a:p>
          <a:p>
            <a:pPr marL="0" indent="0" algn="ctr">
              <a:buNone/>
            </a:pPr>
            <a:r>
              <a:rPr lang="en-CA" sz="1800" i="1" dirty="0">
                <a:solidFill>
                  <a:srgbClr val="000000"/>
                </a:solidFill>
                <a:latin typeface="Calibri" panose="020F0502020204030204" pitchFamily="34" charset="0"/>
                <a:cs typeface="Calibri" panose="020F0502020204030204" pitchFamily="34" charset="0"/>
              </a:rPr>
              <a:t>Water Supply Facility, Solid Waste Disposal Facility, Hazardous Waste Storage Area,</a:t>
            </a:r>
          </a:p>
          <a:p>
            <a:pPr marL="0" indent="0" algn="ctr">
              <a:buNone/>
            </a:pPr>
            <a:r>
              <a:rPr lang="en-CA" sz="1800" i="1" dirty="0">
                <a:solidFill>
                  <a:srgbClr val="000000"/>
                </a:solidFill>
                <a:latin typeface="Calibri" panose="020F0502020204030204" pitchFamily="34" charset="0"/>
                <a:cs typeface="Calibri" panose="020F0502020204030204" pitchFamily="34" charset="0"/>
              </a:rPr>
              <a:t>Bulky Metals Area, and Sewage Disposal Facility.</a:t>
            </a:r>
            <a:br>
              <a:rPr lang="en-CA" sz="1800" i="1" dirty="0">
                <a:solidFill>
                  <a:srgbClr val="000000"/>
                </a:solidFill>
                <a:latin typeface="Calibri" panose="020F0502020204030204" pitchFamily="34" charset="0"/>
                <a:cs typeface="Calibri" panose="020F0502020204030204" pitchFamily="34" charset="0"/>
              </a:rPr>
            </a:br>
            <a:endParaRPr lang="en-CA" sz="18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28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13336859"/>
              </p:ext>
            </p:extLst>
          </p:nvPr>
        </p:nvGraphicFramePr>
        <p:xfrm>
          <a:off x="431540" y="1387221"/>
          <a:ext cx="8280920" cy="4814723"/>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58195">
                <a:tc>
                  <a:txBody>
                    <a:bodyPr/>
                    <a:lstStyle/>
                    <a:p>
                      <a:r>
                        <a:rPr lang="en-CA" sz="21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1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r>
                        <a:rPr lang="en-CA" sz="2100" dirty="0"/>
                        <a:t>Remove ARV-7</a:t>
                      </a:r>
                      <a:endParaRPr lang="en-CA" sz="2100" baseline="30000" dirty="0"/>
                    </a:p>
                  </a:txBody>
                  <a:tcPr>
                    <a:lnL w="12700" cap="flat" cmpd="sng" algn="ctr">
                      <a:solidFill>
                        <a:schemeClr val="tx1"/>
                      </a:solidFill>
                      <a:prstDash val="solid"/>
                      <a:round/>
                      <a:headEnd type="none" w="med" len="med"/>
                      <a:tailEnd type="none" w="med" len="med"/>
                    </a:lnL>
                  </a:tcPr>
                </a:tc>
                <a:tc>
                  <a:txBody>
                    <a:bodyPr/>
                    <a:lstStyle/>
                    <a:p>
                      <a:r>
                        <a:rPr lang="en-CA" sz="2100" dirty="0"/>
                        <a:t>The hydrology study was done on Wolf Creek indicated the annual reservoir resupply uses 0.22% of the flow. DFO allows up to 10% withdrawal. The licensee requests that this condition be removed since the licensee has demonstrated the water source can support the annual reservoir resupply.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100" dirty="0"/>
                        <a:t>Remove ARV-8</a:t>
                      </a:r>
                      <a:endParaRPr lang="en-CA" sz="2100" baseline="30000" dirty="0"/>
                    </a:p>
                  </a:txBody>
                  <a:tcPr>
                    <a:lnL w="12700" cap="flat" cmpd="sng" algn="ctr">
                      <a:solidFill>
                        <a:schemeClr val="tx1"/>
                      </a:solidFill>
                      <a:prstDash val="solid"/>
                      <a:round/>
                      <a:headEnd type="none" w="med" len="med"/>
                      <a:tailEnd type="none" w="med" len="med"/>
                    </a:lnL>
                  </a:tcPr>
                </a:tc>
                <a:tc>
                  <a:txBody>
                    <a:bodyPr/>
                    <a:lstStyle/>
                    <a:p>
                      <a:r>
                        <a:rPr lang="en-AU" sz="2100" dirty="0"/>
                        <a:t>The Level is monitored, by staff and the CIRNAC inspector through the lagoon’s ability to maintain 1 m freeboard.</a:t>
                      </a:r>
                      <a:endParaRPr lang="en-CA" sz="2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2188198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3013051471"/>
              </p:ext>
            </p:extLst>
          </p:nvPr>
        </p:nvGraphicFramePr>
        <p:xfrm>
          <a:off x="431540" y="1387221"/>
          <a:ext cx="8280920" cy="4814723"/>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58195">
                <a:tc>
                  <a:txBody>
                    <a:bodyPr/>
                    <a:lstStyle/>
                    <a:p>
                      <a:r>
                        <a:rPr lang="en-CA" sz="21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1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r>
                        <a:rPr lang="en-CA" sz="2100" dirty="0"/>
                        <a:t>Remove requirement for weekly inspection of Monitoring Program Stations</a:t>
                      </a:r>
                      <a:endParaRPr lang="en-CA" sz="2100" baseline="30000" dirty="0"/>
                    </a:p>
                  </a:txBody>
                  <a:tcPr>
                    <a:lnL w="12700" cap="flat" cmpd="sng" algn="ctr">
                      <a:solidFill>
                        <a:schemeClr val="tx1"/>
                      </a:solidFill>
                      <a:prstDash val="solid"/>
                      <a:round/>
                      <a:headEnd type="none" w="med" len="med"/>
                      <a:tailEnd type="none" w="med" len="med"/>
                    </a:lnL>
                  </a:tcPr>
                </a:tc>
                <a:tc>
                  <a:txBody>
                    <a:bodyPr/>
                    <a:lstStyle/>
                    <a:p>
                      <a:r>
                        <a:rPr lang="en-CA" sz="2100" dirty="0"/>
                        <a:t>This requirement is inconsistent with other NWB issued water licences. The monitoring stations are regularly monitored, multiple times a week, during regular municipal operations and sampling begins when flow is present. Preparing a weekly report is too high of a burden on staff.</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100" dirty="0"/>
                        <a:t>Change sampling “May-August” to “Monthly during thawed conditions”</a:t>
                      </a:r>
                      <a:endParaRPr lang="en-CA" sz="2100" baseline="30000" dirty="0"/>
                    </a:p>
                  </a:txBody>
                  <a:tcPr>
                    <a:lnL w="12700" cap="flat" cmpd="sng" algn="ctr">
                      <a:solidFill>
                        <a:schemeClr val="tx1"/>
                      </a:solidFill>
                      <a:prstDash val="solid"/>
                      <a:round/>
                      <a:headEnd type="none" w="med" len="med"/>
                      <a:tailEnd type="none" w="med" len="med"/>
                    </a:lnL>
                  </a:tcPr>
                </a:tc>
                <a:tc>
                  <a:txBody>
                    <a:bodyPr/>
                    <a:lstStyle/>
                    <a:p>
                      <a:r>
                        <a:rPr lang="en-AU" sz="2100" dirty="0"/>
                        <a:t>Thaw typically does not occur until June or July and freeze-up may be as late as September or October depending on the year.</a:t>
                      </a:r>
                      <a:endParaRPr lang="en-CA" sz="2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343462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3011577877"/>
              </p:ext>
            </p:extLst>
          </p:nvPr>
        </p:nvGraphicFramePr>
        <p:xfrm>
          <a:off x="431540" y="1387221"/>
          <a:ext cx="8280920" cy="4471328"/>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58195">
                <a:tc>
                  <a:txBody>
                    <a:bodyPr/>
                    <a:lstStyle/>
                    <a:p>
                      <a:r>
                        <a:rPr lang="en-CA" sz="21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1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r>
                        <a:rPr lang="en-CA" sz="2100" dirty="0"/>
                        <a:t>Remove acute lethality testing</a:t>
                      </a:r>
                      <a:endParaRPr lang="en-CA" sz="2100" baseline="30000" dirty="0"/>
                    </a:p>
                  </a:txBody>
                  <a:tcPr>
                    <a:lnL w="12700" cap="flat" cmpd="sng" algn="ctr">
                      <a:solidFill>
                        <a:schemeClr val="tx1"/>
                      </a:solidFill>
                      <a:prstDash val="solid"/>
                      <a:round/>
                      <a:headEnd type="none" w="med" len="med"/>
                      <a:tailEnd type="none" w="med" len="med"/>
                    </a:lnL>
                  </a:tcPr>
                </a:tc>
                <a:tc>
                  <a:txBody>
                    <a:bodyPr/>
                    <a:lstStyle/>
                    <a:p>
                      <a:r>
                        <a:rPr lang="en-CA" sz="2100" dirty="0"/>
                        <a:t>ECCC has recognized that this test is not practical for remote northern communities and it has been removed from other licences.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100" dirty="0"/>
                        <a:t>Remove the requirement to submit paper copies</a:t>
                      </a:r>
                      <a:endParaRPr lang="en-CA" sz="2100" baseline="30000" dirty="0"/>
                    </a:p>
                  </a:txBody>
                  <a:tcPr>
                    <a:lnL w="12700" cap="flat" cmpd="sng" algn="ctr">
                      <a:solidFill>
                        <a:schemeClr val="tx1"/>
                      </a:solidFill>
                      <a:prstDash val="solid"/>
                      <a:round/>
                      <a:headEnd type="none" w="med" len="med"/>
                      <a:tailEnd type="none" w="med" len="med"/>
                    </a:lnL>
                  </a:tcPr>
                </a:tc>
                <a:tc>
                  <a:txBody>
                    <a:bodyPr/>
                    <a:lstStyle/>
                    <a:p>
                      <a:r>
                        <a:rPr lang="en-AU" sz="2100" dirty="0"/>
                        <a:t>Electronic submission is standard practice.</a:t>
                      </a:r>
                      <a:endParaRPr lang="en-CA" sz="2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365516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FF795E-9CF7-438F-A8A2-C2BEABC71663}"/>
              </a:ext>
            </a:extLst>
          </p:cNvPr>
          <p:cNvSpPr txBox="1">
            <a:spLocks/>
          </p:cNvSpPr>
          <p:nvPr/>
        </p:nvSpPr>
        <p:spPr>
          <a:xfrm>
            <a:off x="0" y="0"/>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The End</a:t>
            </a:r>
          </a:p>
        </p:txBody>
      </p:sp>
      <p:pic>
        <p:nvPicPr>
          <p:cNvPr id="3" name="Picture 2" descr="Diagram, timeline, map&#10;&#10;Description automatically generated">
            <a:extLst>
              <a:ext uri="{FF2B5EF4-FFF2-40B4-BE49-F238E27FC236}">
                <a16:creationId xmlns:a16="http://schemas.microsoft.com/office/drawing/2014/main" id="{7EB3788A-0EC0-4E3A-8804-F93523C79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902" y="1412776"/>
            <a:ext cx="6536196" cy="4357464"/>
          </a:xfrm>
          <a:prstGeom prst="rect">
            <a:avLst/>
          </a:prstGeom>
        </p:spPr>
      </p:pic>
    </p:spTree>
    <p:extLst>
      <p:ext uri="{BB962C8B-B14F-4D97-AF65-F5344CB8AC3E}">
        <p14:creationId xmlns:p14="http://schemas.microsoft.com/office/powerpoint/2010/main" val="249157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692696"/>
            <a:ext cx="4572000" cy="893514"/>
          </a:xfrm>
        </p:spPr>
        <p:txBody>
          <a:bodyPr>
            <a:noAutofit/>
          </a:bodyPr>
          <a:lstStyle/>
          <a:p>
            <a:r>
              <a:rPr lang="en-CA" sz="3200" b="1" dirty="0">
                <a:solidFill>
                  <a:srgbClr val="D8491F"/>
                </a:solidFill>
                <a:latin typeface="Arial" pitchFamily="34" charset="0"/>
                <a:cs typeface="Arial" pitchFamily="34" charset="0"/>
              </a:rPr>
              <a:t>Water Licence: </a:t>
            </a:r>
            <a:br>
              <a:rPr lang="en-CA" sz="3200" b="1" dirty="0">
                <a:solidFill>
                  <a:srgbClr val="D8491F"/>
                </a:solidFill>
                <a:latin typeface="Arial" pitchFamily="34" charset="0"/>
                <a:cs typeface="Arial" pitchFamily="34" charset="0"/>
              </a:rPr>
            </a:br>
            <a:r>
              <a:rPr lang="en-CA" sz="3200" b="1" dirty="0">
                <a:solidFill>
                  <a:srgbClr val="D8491F"/>
                </a:solidFill>
                <a:latin typeface="Arial" pitchFamily="34" charset="0"/>
                <a:cs typeface="Arial" pitchFamily="34" charset="0"/>
              </a:rPr>
              <a:t>3AM-ARV--- </a:t>
            </a:r>
          </a:p>
        </p:txBody>
      </p:sp>
      <p:sp>
        <p:nvSpPr>
          <p:cNvPr id="6" name="Content Placeholder 5"/>
          <p:cNvSpPr>
            <a:spLocks noGrp="1"/>
          </p:cNvSpPr>
          <p:nvPr>
            <p:ph idx="1"/>
          </p:nvPr>
        </p:nvSpPr>
        <p:spPr>
          <a:xfrm>
            <a:off x="395536" y="1844824"/>
            <a:ext cx="8352928" cy="4669979"/>
          </a:xfrm>
        </p:spPr>
        <p:txBody>
          <a:bodyPr>
            <a:normAutofit fontScale="85000" lnSpcReduction="20000"/>
          </a:bodyPr>
          <a:lstStyle/>
          <a:p>
            <a:pPr marL="0" indent="0">
              <a:buNone/>
            </a:pPr>
            <a:r>
              <a:rPr lang="en-CA" sz="2400" dirty="0"/>
              <a:t>In the absence of an active licence Arviat has continued to:</a:t>
            </a:r>
            <a:endParaRPr lang="en-US" sz="2400" dirty="0"/>
          </a:p>
          <a:p>
            <a:pPr algn="l"/>
            <a:r>
              <a:rPr lang="en-CA" sz="2400" dirty="0"/>
              <a:t>Report quantities of water withdrawn &amp;wastewater deposited</a:t>
            </a:r>
          </a:p>
          <a:p>
            <a:pPr algn="l"/>
            <a:r>
              <a:rPr lang="en-CA" sz="2400" dirty="0"/>
              <a:t>Improve the management of solid waste</a:t>
            </a:r>
          </a:p>
          <a:p>
            <a:pPr algn="l"/>
            <a:r>
              <a:rPr lang="en-CA" sz="2400" dirty="0"/>
              <a:t>Understand studies to improve water and waste infrastructure</a:t>
            </a:r>
          </a:p>
          <a:p>
            <a:pPr algn="l"/>
            <a:r>
              <a:rPr lang="en-CA" sz="2400" dirty="0"/>
              <a:t>Conduct monitoring program sampling</a:t>
            </a:r>
          </a:p>
          <a:p>
            <a:pPr algn="l"/>
            <a:r>
              <a:rPr lang="en-CA" sz="2400" dirty="0"/>
              <a:t>Engage in regular communication with the CIRNAC Inspector on compliance issues</a:t>
            </a:r>
          </a:p>
          <a:p>
            <a:pPr algn="l"/>
            <a:endParaRPr lang="en-CA" sz="2400" dirty="0"/>
          </a:p>
          <a:p>
            <a:pPr marL="0" indent="0" algn="l">
              <a:buNone/>
            </a:pPr>
            <a:r>
              <a:rPr lang="en-CA" sz="2400" dirty="0"/>
              <a:t>Completed Projects:</a:t>
            </a:r>
          </a:p>
          <a:p>
            <a:r>
              <a:rPr lang="en-CA" sz="2400" dirty="0"/>
              <a:t>Additional raw water reservoir cell</a:t>
            </a:r>
          </a:p>
          <a:p>
            <a:r>
              <a:rPr lang="en-CA" sz="2400" dirty="0"/>
              <a:t>Upgraded water treatment plant</a:t>
            </a:r>
          </a:p>
          <a:p>
            <a:endParaRPr lang="en-CA" sz="2400" dirty="0"/>
          </a:p>
          <a:p>
            <a:pPr marL="0" indent="0">
              <a:buNone/>
            </a:pPr>
            <a:r>
              <a:rPr lang="en-CA" sz="2400" dirty="0"/>
              <a:t>Ongoing Projects</a:t>
            </a:r>
          </a:p>
          <a:p>
            <a:r>
              <a:rPr lang="en-CA" sz="2400" dirty="0"/>
              <a:t>Upgrade and expansion of the wastewater lagoon</a:t>
            </a:r>
          </a:p>
          <a:p>
            <a:r>
              <a:rPr lang="en-CA" sz="2400" dirty="0"/>
              <a:t>Upgrade and expansion of the solid waste site</a:t>
            </a:r>
          </a:p>
          <a:p>
            <a:pPr algn="l"/>
            <a:endParaRPr lang="en-CA" sz="2400" dirty="0"/>
          </a:p>
          <a:p>
            <a:pPr algn="l"/>
            <a:endParaRPr lang="en-CA" sz="2400" dirty="0"/>
          </a:p>
          <a:p>
            <a:pPr marL="0" indent="0" algn="l">
              <a:buNone/>
            </a:pPr>
            <a:endParaRPr lang="en-CA" sz="1600" dirty="0"/>
          </a:p>
        </p:txBody>
      </p:sp>
    </p:spTree>
    <p:extLst>
      <p:ext uri="{BB962C8B-B14F-4D97-AF65-F5344CB8AC3E}">
        <p14:creationId xmlns:p14="http://schemas.microsoft.com/office/powerpoint/2010/main" val="31145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982986" y="45722"/>
            <a:ext cx="7296534" cy="11459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rgbClr val="D8491F"/>
                </a:solidFill>
                <a:latin typeface="Arial" pitchFamily="34" charset="0"/>
                <a:cs typeface="Arial" pitchFamily="34" charset="0"/>
              </a:rPr>
              <a:t>Infrastructure </a:t>
            </a:r>
          </a:p>
        </p:txBody>
      </p:sp>
      <p:pic>
        <p:nvPicPr>
          <p:cNvPr id="4" name="Picture 3">
            <a:extLst>
              <a:ext uri="{FF2B5EF4-FFF2-40B4-BE49-F238E27FC236}">
                <a16:creationId xmlns:a16="http://schemas.microsoft.com/office/drawing/2014/main" id="{860B617B-C35C-4C31-9233-53D7375AF6EE}"/>
              </a:ext>
            </a:extLst>
          </p:cNvPr>
          <p:cNvPicPr>
            <a:picLocks noChangeAspect="1"/>
          </p:cNvPicPr>
          <p:nvPr/>
        </p:nvPicPr>
        <p:blipFill>
          <a:blip r:embed="rId3"/>
          <a:stretch>
            <a:fillRect/>
          </a:stretch>
        </p:blipFill>
        <p:spPr>
          <a:xfrm>
            <a:off x="864479" y="980728"/>
            <a:ext cx="7415041" cy="5258589"/>
          </a:xfrm>
          <a:prstGeom prst="rect">
            <a:avLst/>
          </a:prstGeom>
        </p:spPr>
      </p:pic>
    </p:spTree>
    <p:extLst>
      <p:ext uri="{BB962C8B-B14F-4D97-AF65-F5344CB8AC3E}">
        <p14:creationId xmlns:p14="http://schemas.microsoft.com/office/powerpoint/2010/main" val="196087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460" y="366751"/>
            <a:ext cx="8247047" cy="609525"/>
          </a:xfrm>
        </p:spPr>
        <p:txBody>
          <a:bodyPr>
            <a:normAutofit fontScale="90000"/>
          </a:bodyPr>
          <a:lstStyle/>
          <a:p>
            <a:r>
              <a:rPr lang="en-CA" b="1" dirty="0">
                <a:solidFill>
                  <a:srgbClr val="D8491F"/>
                </a:solidFill>
                <a:latin typeface="Arial" pitchFamily="34" charset="0"/>
                <a:cs typeface="Arial" pitchFamily="34" charset="0"/>
              </a:rPr>
              <a:t>Background </a:t>
            </a:r>
          </a:p>
        </p:txBody>
      </p:sp>
      <p:sp>
        <p:nvSpPr>
          <p:cNvPr id="6" name="Content Placeholder 5"/>
          <p:cNvSpPr>
            <a:spLocks noGrp="1"/>
          </p:cNvSpPr>
          <p:nvPr>
            <p:ph idx="1"/>
          </p:nvPr>
        </p:nvSpPr>
        <p:spPr>
          <a:xfrm>
            <a:off x="566682" y="1268760"/>
            <a:ext cx="8010635" cy="5384344"/>
          </a:xfrm>
        </p:spPr>
        <p:txBody>
          <a:bodyPr>
            <a:normAutofit fontScale="92500"/>
          </a:bodyPr>
          <a:lstStyle/>
          <a:p>
            <a:r>
              <a:rPr lang="en-CA" sz="2400" dirty="0"/>
              <a:t>Wolf Creek is the domestic water supply for the Municipality of Arviat, approximate population of 2,657 (2016 Census)</a:t>
            </a:r>
          </a:p>
          <a:p>
            <a:pPr marL="0" indent="0" algn="l">
              <a:buNone/>
            </a:pPr>
            <a:endParaRPr lang="en-CA" sz="2400" b="0" i="0" u="none" strike="noStrike" baseline="0" dirty="0"/>
          </a:p>
          <a:p>
            <a:r>
              <a:rPr lang="en-CA" sz="2400" b="0" i="0" u="none" strike="noStrike" baseline="0" dirty="0"/>
              <a:t>The watershed is frozen for seven to nine months a year; therefore, </a:t>
            </a:r>
            <a:r>
              <a:rPr lang="en-CA" sz="2400" dirty="0"/>
              <a:t>a 3- cell raw water reservoir with capacity 235,393 m</a:t>
            </a:r>
            <a:r>
              <a:rPr lang="en-CA" sz="2400" baseline="30000" dirty="0"/>
              <a:t>3</a:t>
            </a:r>
            <a:r>
              <a:rPr lang="en-CA" sz="2400" b="0" i="0" u="none" strike="noStrike" baseline="0" dirty="0"/>
              <a:t> must be adequately supplied through an 8 km transmission line prior to freeze-up each year</a:t>
            </a:r>
            <a:r>
              <a:rPr lang="en-CA" sz="2400" dirty="0"/>
              <a:t>. The first cell of the reservoir was built and has been in use since 1988, the second cell was constructed in 1998, and the third cell in 2019.</a:t>
            </a:r>
            <a:br>
              <a:rPr lang="en-CA" sz="2400" dirty="0"/>
            </a:br>
            <a:endParaRPr lang="en-CA" sz="2400" dirty="0"/>
          </a:p>
          <a:p>
            <a:r>
              <a:rPr lang="en-CA" sz="2400" dirty="0"/>
              <a:t>The </a:t>
            </a:r>
            <a:r>
              <a:rPr lang="en-CA" sz="2400" i="1" dirty="0"/>
              <a:t>Wolf Creek 2019 Hydrologic Assessment </a:t>
            </a:r>
            <a:r>
              <a:rPr lang="en-CA" sz="2400" dirty="0"/>
              <a:t>report indicated that only 0.2% of water is being diverted for the reservoir resupply which is below the Fisheries and Oceans Canada limits to preserve fish passage.</a:t>
            </a:r>
            <a:br>
              <a:rPr lang="en-CA" sz="2000" dirty="0"/>
            </a:br>
            <a:endParaRPr lang="en-CA" sz="2000" dirty="0"/>
          </a:p>
        </p:txBody>
      </p:sp>
    </p:spTree>
    <p:extLst>
      <p:ext uri="{BB962C8B-B14F-4D97-AF65-F5344CB8AC3E}">
        <p14:creationId xmlns:p14="http://schemas.microsoft.com/office/powerpoint/2010/main" val="92391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5402" y="0"/>
            <a:ext cx="6193196" cy="1257598"/>
          </a:xfrm>
        </p:spPr>
        <p:txBody>
          <a:bodyPr>
            <a:normAutofit/>
          </a:bodyPr>
          <a:lstStyle/>
          <a:p>
            <a:r>
              <a:rPr lang="en-CA" sz="4000" b="1" dirty="0">
                <a:solidFill>
                  <a:srgbClr val="D8491F"/>
                </a:solidFill>
                <a:latin typeface="Arial" pitchFamily="34" charset="0"/>
                <a:cs typeface="Arial" pitchFamily="34" charset="0"/>
              </a:rPr>
              <a:t>Background </a:t>
            </a:r>
          </a:p>
        </p:txBody>
      </p:sp>
      <p:sp>
        <p:nvSpPr>
          <p:cNvPr id="6" name="Content Placeholder 5"/>
          <p:cNvSpPr>
            <a:spLocks noGrp="1"/>
          </p:cNvSpPr>
          <p:nvPr>
            <p:ph idx="1"/>
          </p:nvPr>
        </p:nvSpPr>
        <p:spPr>
          <a:xfrm>
            <a:off x="539552" y="1257598"/>
            <a:ext cx="8064896" cy="5040560"/>
          </a:xfrm>
        </p:spPr>
        <p:txBody>
          <a:bodyPr>
            <a:normAutofit fontScale="55000" lnSpcReduction="20000"/>
          </a:bodyPr>
          <a:lstStyle/>
          <a:p>
            <a:r>
              <a:rPr lang="en-CA" sz="3800" dirty="0"/>
              <a:t>A passive lagoon has received wastewater since 2005. The 37,960 m</a:t>
            </a:r>
            <a:r>
              <a:rPr lang="en-CA" sz="3800" baseline="30000" dirty="0"/>
              <a:t>3</a:t>
            </a:r>
            <a:r>
              <a:rPr lang="en-CA" sz="3800" dirty="0"/>
              <a:t> lagoon acts as a holding cell during the frozen month and effluent freely flows out upon thaw. Most of the effluent treatment is attributed to the wetland treatment area.</a:t>
            </a:r>
          </a:p>
          <a:p>
            <a:endParaRPr lang="en-CA" sz="3800" dirty="0"/>
          </a:p>
          <a:p>
            <a:r>
              <a:rPr lang="en-CA" sz="3800" dirty="0"/>
              <a:t>The 7.3-hectare wetland treatment area directs effluent flow away from the municipality and towards Hudson Bay at the end of the wetland.</a:t>
            </a:r>
            <a:br>
              <a:rPr lang="en-CA" sz="3800" dirty="0"/>
            </a:br>
            <a:endParaRPr lang="en-CA" sz="3800" dirty="0"/>
          </a:p>
          <a:p>
            <a:r>
              <a:rPr lang="en-CA" sz="3800" dirty="0"/>
              <a:t>A new 2-cell lagoon project is underway that will upgrade the current lagoon and construct an adjoining cell. The new capacity is sized to accept wastewater for 10-12 month for the next 20 years. It will also be sized to hold sludge for the lifespan of the asset.</a:t>
            </a:r>
          </a:p>
          <a:p>
            <a:endParaRPr lang="en-CA" sz="3800" dirty="0"/>
          </a:p>
          <a:p>
            <a:r>
              <a:rPr lang="en-CA" sz="3800" dirty="0"/>
              <a:t>2 legacy abandoned lagoon cells adjacent to the active lagoon cells require remediation.</a:t>
            </a:r>
          </a:p>
          <a:p>
            <a:pPr marL="0" indent="0">
              <a:buNone/>
            </a:pPr>
            <a:endParaRPr lang="en-CA" sz="2000" dirty="0"/>
          </a:p>
        </p:txBody>
      </p:sp>
    </p:spTree>
    <p:extLst>
      <p:ext uri="{BB962C8B-B14F-4D97-AF65-F5344CB8AC3E}">
        <p14:creationId xmlns:p14="http://schemas.microsoft.com/office/powerpoint/2010/main" val="114510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3972" y="1071"/>
            <a:ext cx="5076056" cy="1257598"/>
          </a:xfrm>
        </p:spPr>
        <p:txBody>
          <a:bodyPr>
            <a:normAutofit/>
          </a:bodyPr>
          <a:lstStyle/>
          <a:p>
            <a:r>
              <a:rPr lang="en-CA" sz="4000" b="1" dirty="0">
                <a:solidFill>
                  <a:srgbClr val="D8491F"/>
                </a:solidFill>
                <a:latin typeface="Arial" pitchFamily="34" charset="0"/>
                <a:cs typeface="Arial" pitchFamily="34" charset="0"/>
              </a:rPr>
              <a:t>Background </a:t>
            </a:r>
          </a:p>
        </p:txBody>
      </p:sp>
      <p:sp>
        <p:nvSpPr>
          <p:cNvPr id="6" name="Content Placeholder 5"/>
          <p:cNvSpPr>
            <a:spLocks noGrp="1"/>
          </p:cNvSpPr>
          <p:nvPr>
            <p:ph idx="1"/>
          </p:nvPr>
        </p:nvSpPr>
        <p:spPr>
          <a:xfrm>
            <a:off x="440668" y="1124744"/>
            <a:ext cx="8262664" cy="5256584"/>
          </a:xfrm>
        </p:spPr>
        <p:txBody>
          <a:bodyPr>
            <a:normAutofit fontScale="85000" lnSpcReduction="10000"/>
          </a:bodyPr>
          <a:lstStyle/>
          <a:p>
            <a:r>
              <a:rPr lang="en-CA" sz="2400" dirty="0"/>
              <a:t>Arviat’s primary solid waste site has been in use since 1977 with an area 160 x 200 within the fenced containment berms. The metal waste area has an approximate area of 40,000 m</a:t>
            </a:r>
            <a:r>
              <a:rPr lang="en-CA" sz="2400" baseline="30000" dirty="0"/>
              <a:t>2</a:t>
            </a:r>
            <a:endParaRPr lang="en-CA" sz="2400" dirty="0"/>
          </a:p>
          <a:p>
            <a:endParaRPr lang="en-CA" sz="2400" dirty="0"/>
          </a:p>
          <a:p>
            <a:r>
              <a:rPr lang="en-CA" sz="2400" dirty="0"/>
              <a:t>A metals shredder was purchased by the municipality in 2017. Since operation, approximately 25% of the metals have been shredded. Non-polluted shredded metal is used as cover on the landfill site with gravel.</a:t>
            </a:r>
          </a:p>
          <a:p>
            <a:endParaRPr lang="en-CA" sz="2400" dirty="0"/>
          </a:p>
          <a:p>
            <a:r>
              <a:rPr lang="en-CA" sz="2400" dirty="0"/>
              <a:t>Arviat has a summer-long clean up program, inclusive of 12 summer hires and 25 students. They have also partnered with the local mining company to back-haul hazardous waste to southern Canada for proper disposal.</a:t>
            </a:r>
          </a:p>
          <a:p>
            <a:endParaRPr lang="en-CA" sz="2400" dirty="0"/>
          </a:p>
          <a:p>
            <a:r>
              <a:rPr lang="en-CA" sz="2400" dirty="0"/>
              <a:t>There is an ongoing solid waste improvement project managed by CGS. Pending federal funding approval, the abandoned lagoon cells will be evaluated for suitability to be remediated and upgraded to act as an extension to the current landfill.</a:t>
            </a:r>
          </a:p>
          <a:p>
            <a:pPr marL="0" indent="0">
              <a:buNone/>
            </a:pPr>
            <a:endParaRPr lang="en-CA" sz="2400" dirty="0"/>
          </a:p>
        </p:txBody>
      </p:sp>
    </p:spTree>
    <p:extLst>
      <p:ext uri="{BB962C8B-B14F-4D97-AF65-F5344CB8AC3E}">
        <p14:creationId xmlns:p14="http://schemas.microsoft.com/office/powerpoint/2010/main" val="131533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rgbClr val="D8491F"/>
                </a:solidFill>
                <a:latin typeface="Arial" pitchFamily="34" charset="0"/>
                <a:cs typeface="Arial" pitchFamily="34" charset="0"/>
              </a:rPr>
              <a:t>Sampling Program</a:t>
            </a:r>
          </a:p>
        </p:txBody>
      </p:sp>
      <p:graphicFrame>
        <p:nvGraphicFramePr>
          <p:cNvPr id="2" name="Table 3">
            <a:extLst>
              <a:ext uri="{FF2B5EF4-FFF2-40B4-BE49-F238E27FC236}">
                <a16:creationId xmlns:a16="http://schemas.microsoft.com/office/drawing/2014/main" id="{D2379A79-6630-43E9-BA62-78575CE505CA}"/>
              </a:ext>
            </a:extLst>
          </p:cNvPr>
          <p:cNvGraphicFramePr>
            <a:graphicFrameLocks noGrp="1"/>
          </p:cNvGraphicFramePr>
          <p:nvPr>
            <p:extLst>
              <p:ext uri="{D42A27DB-BD31-4B8C-83A1-F6EECF244321}">
                <p14:modId xmlns:p14="http://schemas.microsoft.com/office/powerpoint/2010/main" val="1313059151"/>
              </p:ext>
            </p:extLst>
          </p:nvPr>
        </p:nvGraphicFramePr>
        <p:xfrm>
          <a:off x="539552" y="1052736"/>
          <a:ext cx="7776863" cy="5339449"/>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302411477"/>
                    </a:ext>
                  </a:extLst>
                </a:gridCol>
                <a:gridCol w="2229341">
                  <a:extLst>
                    <a:ext uri="{9D8B030D-6E8A-4147-A177-3AD203B41FA5}">
                      <a16:colId xmlns:a16="http://schemas.microsoft.com/office/drawing/2014/main" val="4086495915"/>
                    </a:ext>
                  </a:extLst>
                </a:gridCol>
                <a:gridCol w="2523187">
                  <a:extLst>
                    <a:ext uri="{9D8B030D-6E8A-4147-A177-3AD203B41FA5}">
                      <a16:colId xmlns:a16="http://schemas.microsoft.com/office/drawing/2014/main" val="1120656815"/>
                    </a:ext>
                  </a:extLst>
                </a:gridCol>
                <a:gridCol w="2088231">
                  <a:extLst>
                    <a:ext uri="{9D8B030D-6E8A-4147-A177-3AD203B41FA5}">
                      <a16:colId xmlns:a16="http://schemas.microsoft.com/office/drawing/2014/main" val="626794973"/>
                    </a:ext>
                  </a:extLst>
                </a:gridCol>
              </a:tblGrid>
              <a:tr h="401689">
                <a:tc>
                  <a:txBody>
                    <a:bodyPr/>
                    <a:lstStyle/>
                    <a:p>
                      <a:r>
                        <a:rPr lang="en-AU" dirty="0"/>
                        <a:t>Station</a:t>
                      </a:r>
                      <a:endParaRPr lang="en-CA" dirty="0"/>
                    </a:p>
                  </a:txBody>
                  <a:tcPr>
                    <a:lnB w="12700" cap="flat" cmpd="sng" algn="ctr">
                      <a:solidFill>
                        <a:schemeClr val="tx1"/>
                      </a:solidFill>
                      <a:prstDash val="solid"/>
                      <a:round/>
                      <a:headEnd type="none" w="med" len="med"/>
                      <a:tailEnd type="none" w="med" len="med"/>
                    </a:lnB>
                  </a:tcPr>
                </a:tc>
                <a:tc>
                  <a:txBody>
                    <a:bodyPr/>
                    <a:lstStyle/>
                    <a:p>
                      <a:r>
                        <a:rPr lang="en-AU" dirty="0"/>
                        <a:t>Description</a:t>
                      </a:r>
                      <a:endParaRPr lang="en-CA" dirty="0"/>
                    </a:p>
                  </a:txBody>
                  <a:tcPr>
                    <a:lnB w="12700" cap="flat" cmpd="sng" algn="ctr">
                      <a:solidFill>
                        <a:schemeClr val="tx1"/>
                      </a:solidFill>
                      <a:prstDash val="solid"/>
                      <a:round/>
                      <a:headEnd type="none" w="med" len="med"/>
                      <a:tailEnd type="none" w="med" len="med"/>
                    </a:lnB>
                  </a:tcPr>
                </a:tc>
                <a:tc>
                  <a:txBody>
                    <a:bodyPr/>
                    <a:lstStyle/>
                    <a:p>
                      <a:r>
                        <a:rPr lang="en-AU" dirty="0"/>
                        <a:t>Frequency</a:t>
                      </a:r>
                      <a:endParaRPr lang="en-CA" dirty="0"/>
                    </a:p>
                  </a:txBody>
                  <a:tcPr>
                    <a:lnB w="12700" cap="flat" cmpd="sng" algn="ctr">
                      <a:solidFill>
                        <a:schemeClr val="tx1"/>
                      </a:solidFill>
                      <a:prstDash val="solid"/>
                      <a:round/>
                      <a:headEnd type="none" w="med" len="med"/>
                      <a:tailEnd type="none" w="med" len="med"/>
                    </a:lnB>
                  </a:tcPr>
                </a:tc>
                <a:tc>
                  <a:txBody>
                    <a:bodyPr/>
                    <a:lstStyle/>
                    <a:p>
                      <a:r>
                        <a:rPr lang="en-AU" dirty="0"/>
                        <a:t>Request</a:t>
                      </a:r>
                      <a:endParaRPr lang="en-CA"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401689">
                <a:tc>
                  <a:txBody>
                    <a:bodyPr/>
                    <a:lstStyle/>
                    <a:p>
                      <a:r>
                        <a:rPr lang="en-AU" dirty="0"/>
                        <a:t>ARV-1</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Raw water supply at Wolf </a:t>
                      </a:r>
                      <a:r>
                        <a:rPr lang="en-CA" dirty="0">
                          <a:highlight>
                            <a:srgbClr val="FFFF00"/>
                          </a:highlight>
                        </a:rPr>
                        <a:t>River</a:t>
                      </a:r>
                      <a:r>
                        <a:rPr lang="en-CA" dirty="0"/>
                        <a:t> prior to 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800" b="0" i="0" u="none" strike="noStrike" kern="1200" baseline="0" dirty="0">
                          <a:solidFill>
                            <a:schemeClr val="dk1"/>
                          </a:solidFill>
                          <a:latin typeface="+mn-lt"/>
                          <a:ea typeface="+mn-ea"/>
                          <a:cs typeface="+mn-cs"/>
                        </a:rPr>
                        <a:t>Monthly</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Change to Wolf Creek</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635007"/>
                  </a:ext>
                </a:extLst>
              </a:tr>
              <a:tr h="637778">
                <a:tc>
                  <a:txBody>
                    <a:bodyPr/>
                    <a:lstStyle/>
                    <a:p>
                      <a:r>
                        <a:rPr lang="en-AU" dirty="0"/>
                        <a:t>ARV-2a</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Effluent from the discharge point of the</a:t>
                      </a:r>
                    </a:p>
                    <a:p>
                      <a:r>
                        <a:rPr lang="en-CA" dirty="0"/>
                        <a:t>Solid Waste Disposal Facility.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CA" dirty="0"/>
                        <a:t>Monthly during the</a:t>
                      </a:r>
                    </a:p>
                    <a:p>
                      <a:r>
                        <a:rPr lang="en-CA" dirty="0"/>
                        <a:t>months of May to</a:t>
                      </a:r>
                    </a:p>
                    <a:p>
                      <a:r>
                        <a:rPr lang="en-CA" dirty="0"/>
                        <a:t>August and prior to</a:t>
                      </a:r>
                    </a:p>
                    <a:p>
                      <a:r>
                        <a:rPr lang="en-CA" dirty="0"/>
                        <a:t>discharge of</a:t>
                      </a:r>
                    </a:p>
                    <a:p>
                      <a:r>
                        <a:rPr lang="en-CA" dirty="0"/>
                        <a:t>accumulated impacted</a:t>
                      </a:r>
                    </a:p>
                    <a:p>
                      <a:r>
                        <a:rPr lang="en-CA" dirty="0"/>
                        <a:t>water.</a:t>
                      </a:r>
                    </a:p>
                    <a:p>
                      <a:endParaRPr lang="en-CA" dirty="0"/>
                    </a:p>
                    <a:p>
                      <a:r>
                        <a:rPr lang="en-CA" dirty="0">
                          <a:highlight>
                            <a:srgbClr val="FFFF00"/>
                          </a:highlight>
                        </a:rPr>
                        <a:t>Acute Toxicity</a:t>
                      </a:r>
                    </a:p>
                    <a:p>
                      <a:r>
                        <a:rPr lang="en-CA" dirty="0"/>
                        <a:t>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Remove acute toxicity testing</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07775"/>
                  </a:ext>
                </a:extLst>
              </a:tr>
              <a:tr h="693326">
                <a:tc>
                  <a:txBody>
                    <a:bodyPr/>
                    <a:lstStyle/>
                    <a:p>
                      <a:r>
                        <a:rPr lang="en-AU" dirty="0"/>
                        <a:t>ARV-2b</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Effluent from the</a:t>
                      </a:r>
                    </a:p>
                    <a:p>
                      <a:r>
                        <a:rPr lang="en-CA" dirty="0"/>
                        <a:t>discharge point of the</a:t>
                      </a:r>
                    </a:p>
                    <a:p>
                      <a:r>
                        <a:rPr lang="en-CA" dirty="0">
                          <a:highlight>
                            <a:srgbClr val="FFFF00"/>
                          </a:highlight>
                        </a:rPr>
                        <a:t>New Solid Waste</a:t>
                      </a:r>
                    </a:p>
                    <a:p>
                      <a:r>
                        <a:rPr lang="en-CA" dirty="0">
                          <a:highlight>
                            <a:srgbClr val="FFFF00"/>
                          </a:highlight>
                        </a:rPr>
                        <a:t>Disposal </a:t>
                      </a:r>
                      <a:r>
                        <a:rPr lang="en-CA" dirty="0"/>
                        <a:t>Facility.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Remove the reference to a new solid waste facility</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35463"/>
                  </a:ext>
                </a:extLst>
              </a:tr>
              <a:tr h="363171">
                <a:tc>
                  <a:txBody>
                    <a:bodyPr/>
                    <a:lstStyle/>
                    <a:p>
                      <a:r>
                        <a:rPr lang="en-AU" dirty="0"/>
                        <a:t>ARV-3</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a:t>Raw Sewage </a:t>
                      </a:r>
                      <a:r>
                        <a:rPr lang="en-CA" dirty="0">
                          <a:highlight>
                            <a:srgbClr val="FFFF00"/>
                          </a:highlight>
                        </a:rPr>
                        <a:t>at truck</a:t>
                      </a:r>
                    </a:p>
                    <a:p>
                      <a:r>
                        <a:rPr lang="en-CA" dirty="0">
                          <a:highlight>
                            <a:srgbClr val="FFFF00"/>
                          </a:highlight>
                        </a:rPr>
                        <a:t>offload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highlight>
                            <a:srgbClr val="FFFF00"/>
                          </a:highlight>
                        </a:rPr>
                        <a:t>Not Active</a:t>
                      </a:r>
                      <a:endParaRPr lang="en-CA" dirty="0">
                        <a:highlight>
                          <a:srgbClr val="FFFF0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dirty="0"/>
                        <a:t>Re-activate and add a point where effluent discharges from new lagoon to wetland</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7978387"/>
                  </a:ext>
                </a:extLst>
              </a:tr>
            </a:tbl>
          </a:graphicData>
        </a:graphic>
      </p:graphicFrame>
    </p:spTree>
    <p:extLst>
      <p:ext uri="{BB962C8B-B14F-4D97-AF65-F5344CB8AC3E}">
        <p14:creationId xmlns:p14="http://schemas.microsoft.com/office/powerpoint/2010/main" val="407546727"/>
      </p:ext>
    </p:extLst>
  </p:cSld>
  <p:clrMapOvr>
    <a:masterClrMapping/>
  </p:clrMapOvr>
</p:sld>
</file>

<file path=ppt/theme/theme1.xml><?xml version="1.0" encoding="utf-8"?>
<a:theme xmlns:a="http://schemas.openxmlformats.org/drawingml/2006/main" name="GN Powerpoint C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9868AF8FA94B40945B60C79FB290B1" ma:contentTypeVersion="9" ma:contentTypeDescription="Create a new document." ma:contentTypeScope="" ma:versionID="bbf816693f83c105829e6adedd16fc0a">
  <xsd:schema xmlns:xsd="http://www.w3.org/2001/XMLSchema" xmlns:xs="http://www.w3.org/2001/XMLSchema" xmlns:p="http://schemas.microsoft.com/office/2006/metadata/properties" xmlns:ns2="fc4293c6-6472-47fa-9d2f-94bd9eace04c" targetNamespace="http://schemas.microsoft.com/office/2006/metadata/properties" ma:root="true" ma:fieldsID="6d4f3cf08471256e9594f5fde3c1719a" ns2:_="">
    <xsd:import namespace="fc4293c6-6472-47fa-9d2f-94bd9eace0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293c6-6472-47fa-9d2f-94bd9eace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2983E6-65DD-4E3B-9730-356EA1BD60B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8B91C6-D454-4D5A-8FFF-6046BAE88B80}">
  <ds:schemaRefs>
    <ds:schemaRef ds:uri="http://schemas.microsoft.com/sharepoint/v3/contenttype/forms"/>
  </ds:schemaRefs>
</ds:datastoreItem>
</file>

<file path=customXml/itemProps3.xml><?xml version="1.0" encoding="utf-8"?>
<ds:datastoreItem xmlns:ds="http://schemas.openxmlformats.org/officeDocument/2006/customXml" ds:itemID="{E8F456DD-288F-4500-A176-1B4EFFEA2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4293c6-6472-47fa-9d2f-94bd9eace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GN Powerpoint CGS</Template>
  <TotalTime>4345</TotalTime>
  <Words>2511</Words>
  <Application>Microsoft Office PowerPoint</Application>
  <PresentationFormat>On-screen Show (4:3)</PresentationFormat>
  <Paragraphs>328</Paragraphs>
  <Slides>33</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GN Powerpoint CGS</vt:lpstr>
      <vt:lpstr>Nunavut Water Board  Public Meeting</vt:lpstr>
      <vt:lpstr>Existing Licence</vt:lpstr>
      <vt:lpstr>Water Licence:  3AM-ARV--- </vt:lpstr>
      <vt:lpstr>Water Licence:  3AM-ARV--- </vt:lpstr>
      <vt:lpstr>PowerPoint Presentation</vt:lpstr>
      <vt:lpstr>Background </vt:lpstr>
      <vt:lpstr>Background </vt:lpstr>
      <vt:lpstr>Background </vt:lpstr>
      <vt:lpstr>PowerPoint Presentation</vt:lpstr>
      <vt:lpstr>PowerPoint Presentation</vt:lpstr>
      <vt:lpstr>PowerPoint Presentation</vt:lpstr>
      <vt:lpstr>PowerPoint Presentation</vt:lpstr>
      <vt:lpstr>ECCC Comments</vt:lpstr>
      <vt:lpstr>ECCC Comments</vt:lpstr>
      <vt:lpstr>ECCC Comments</vt:lpstr>
      <vt:lpstr>ECCC Comments</vt:lpstr>
      <vt:lpstr>ECCC Comments</vt:lpstr>
      <vt:lpstr>ECCC Comments</vt:lpstr>
      <vt:lpstr>CIRNAC Comments</vt:lpstr>
      <vt:lpstr>CIRNAC Comments</vt:lpstr>
      <vt:lpstr>CIRNAC Comments</vt:lpstr>
      <vt:lpstr>CIRNAC Comments</vt:lpstr>
      <vt:lpstr>CIRNAC Comments</vt:lpstr>
      <vt:lpstr>CIRNAC Comments</vt:lpstr>
      <vt:lpstr>DFO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Nunavut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Nunavut Water Board  Public Meeting</dc:title>
  <dc:creator>Duguay, Brian</dc:creator>
  <cp:lastModifiedBy>Richard Dwyer</cp:lastModifiedBy>
  <cp:revision>168</cp:revision>
  <cp:lastPrinted>2012-06-13T22:26:17Z</cp:lastPrinted>
  <dcterms:created xsi:type="dcterms:W3CDTF">2014-01-14T23:28:13Z</dcterms:created>
  <dcterms:modified xsi:type="dcterms:W3CDTF">2022-02-17T15:47:02Z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0x0101005B9868AF8FA94B40945B60C79FB290B1</vt:lpwstr>
  </property>
</Properties>
</file>