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6" r:id="rId2"/>
  </p:sldMasterIdLst>
  <p:notesMasterIdLst>
    <p:notesMasterId r:id="rId17"/>
  </p:notesMasterIdLst>
  <p:handoutMasterIdLst>
    <p:handoutMasterId r:id="rId18"/>
  </p:handoutMasterIdLst>
  <p:sldIdLst>
    <p:sldId id="597" r:id="rId3"/>
    <p:sldId id="557" r:id="rId4"/>
    <p:sldId id="558" r:id="rId5"/>
    <p:sldId id="584" r:id="rId6"/>
    <p:sldId id="561" r:id="rId7"/>
    <p:sldId id="563" r:id="rId8"/>
    <p:sldId id="565" r:id="rId9"/>
    <p:sldId id="596" r:id="rId10"/>
    <p:sldId id="569" r:id="rId11"/>
    <p:sldId id="571" r:id="rId12"/>
    <p:sldId id="595" r:id="rId13"/>
    <p:sldId id="578" r:id="rId14"/>
    <p:sldId id="579" r:id="rId15"/>
    <p:sldId id="610" r:id="rId16"/>
  </p:sldIdLst>
  <p:sldSz cx="9144000" cy="6858000" type="screen4x3"/>
  <p:notesSz cx="6881813" cy="9296400"/>
  <p:custDataLst>
    <p:tags r:id="rId19"/>
  </p:custDataLst>
  <p:defaultTex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4224">
          <p15:clr>
            <a:srgbClr val="A4A3A4"/>
          </p15:clr>
        </p15:guide>
        <p15:guide id="2" pos="96">
          <p15:clr>
            <a:srgbClr val="A4A3A4"/>
          </p15:clr>
        </p15:guide>
      </p15:sldGuideLst>
    </p:ext>
    <p:ext uri="{2D200454-40CA-4A62-9FC3-DE9A4176ACB9}">
      <p15:notesGuideLst xmlns:p15="http://schemas.microsoft.com/office/powerpoint/2012/main">
        <p15:guide id="1" orient="horz" pos="2929"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35DE"/>
    <a:srgbClr val="0000DE"/>
    <a:srgbClr val="969696"/>
    <a:srgbClr val="335C64"/>
    <a:srgbClr val="66CCFF"/>
    <a:srgbClr val="33CC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83" autoAdjust="0"/>
    <p:restoredTop sz="78438" autoAdjust="0"/>
  </p:normalViewPr>
  <p:slideViewPr>
    <p:cSldViewPr snapToObjects="1">
      <p:cViewPr varScale="1">
        <p:scale>
          <a:sx n="90" d="100"/>
          <a:sy n="90" d="100"/>
        </p:scale>
        <p:origin x="2016" y="90"/>
      </p:cViewPr>
      <p:guideLst>
        <p:guide orient="horz" pos="4224"/>
        <p:guide pos="96"/>
      </p:guideLst>
    </p:cSldViewPr>
  </p:slideViewPr>
  <p:outlineViewPr>
    <p:cViewPr>
      <p:scale>
        <a:sx n="25" d="100"/>
        <a:sy n="25" d="100"/>
      </p:scale>
      <p:origin x="0" y="0"/>
    </p:cViewPr>
    <p:sldLst>
      <p:sld r:id="rId1" collapse="1"/>
    </p:sldLst>
  </p:outlineViewPr>
  <p:notesTextViewPr>
    <p:cViewPr>
      <p:scale>
        <a:sx n="150" d="100"/>
        <a:sy n="150" d="100"/>
      </p:scale>
      <p:origin x="0" y="0"/>
    </p:cViewPr>
  </p:notesTextViewPr>
  <p:sorterViewPr>
    <p:cViewPr>
      <p:scale>
        <a:sx n="100" d="100"/>
        <a:sy n="100" d="100"/>
      </p:scale>
      <p:origin x="0" y="0"/>
    </p:cViewPr>
  </p:sorterViewPr>
  <p:notesViewPr>
    <p:cSldViewPr snapToObjects="1">
      <p:cViewPr>
        <p:scale>
          <a:sx n="75" d="100"/>
          <a:sy n="75" d="100"/>
        </p:scale>
        <p:origin x="-3252" y="-342"/>
      </p:cViewPr>
      <p:guideLst>
        <p:guide orient="horz" pos="2929"/>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2"/>
            <a:ext cx="2984302" cy="465138"/>
          </a:xfrm>
          <a:prstGeom prst="rect">
            <a:avLst/>
          </a:prstGeom>
          <a:noFill/>
          <a:ln w="9525">
            <a:noFill/>
            <a:miter lim="800000"/>
            <a:headEnd/>
            <a:tailEnd/>
          </a:ln>
          <a:effectLst/>
        </p:spPr>
        <p:txBody>
          <a:bodyPr vert="horz" wrap="square" lIns="91609" tIns="45804" rIns="91609" bIns="45804" numCol="1" anchor="t" anchorCtr="0" compatLnSpc="1">
            <a:prstTxWarp prst="textNoShape">
              <a:avLst/>
            </a:prstTxWarp>
          </a:bodyPr>
          <a:lstStyle>
            <a:lvl1pPr defTabSz="916354">
              <a:lnSpc>
                <a:spcPct val="100000"/>
              </a:lnSpc>
              <a:spcAft>
                <a:spcPct val="0"/>
              </a:spcAft>
              <a:defRPr sz="1100">
                <a:latin typeface="Arial" charset="0"/>
              </a:defRPr>
            </a:lvl1pPr>
          </a:lstStyle>
          <a:p>
            <a:pPr>
              <a:defRPr/>
            </a:pPr>
            <a:endParaRPr lang="en-CA"/>
          </a:p>
        </p:txBody>
      </p:sp>
      <p:sp>
        <p:nvSpPr>
          <p:cNvPr id="190467" name="Rectangle 3"/>
          <p:cNvSpPr>
            <a:spLocks noGrp="1" noChangeArrowheads="1"/>
          </p:cNvSpPr>
          <p:nvPr>
            <p:ph type="dt" sz="quarter" idx="1"/>
          </p:nvPr>
        </p:nvSpPr>
        <p:spPr bwMode="auto">
          <a:xfrm>
            <a:off x="3895954" y="2"/>
            <a:ext cx="2984302" cy="465138"/>
          </a:xfrm>
          <a:prstGeom prst="rect">
            <a:avLst/>
          </a:prstGeom>
          <a:noFill/>
          <a:ln w="9525">
            <a:noFill/>
            <a:miter lim="800000"/>
            <a:headEnd/>
            <a:tailEnd/>
          </a:ln>
          <a:effectLst/>
        </p:spPr>
        <p:txBody>
          <a:bodyPr vert="horz" wrap="square" lIns="91609" tIns="45804" rIns="91609" bIns="45804" numCol="1" anchor="t" anchorCtr="0" compatLnSpc="1">
            <a:prstTxWarp prst="textNoShape">
              <a:avLst/>
            </a:prstTxWarp>
          </a:bodyPr>
          <a:lstStyle>
            <a:lvl1pPr algn="r" defTabSz="916354">
              <a:lnSpc>
                <a:spcPct val="100000"/>
              </a:lnSpc>
              <a:spcAft>
                <a:spcPct val="0"/>
              </a:spcAft>
              <a:defRPr sz="1100">
                <a:latin typeface="Arial" charset="0"/>
              </a:defRPr>
            </a:lvl1pPr>
          </a:lstStyle>
          <a:p>
            <a:pPr>
              <a:defRPr/>
            </a:pPr>
            <a:endParaRPr lang="en-CA"/>
          </a:p>
        </p:txBody>
      </p:sp>
      <p:sp>
        <p:nvSpPr>
          <p:cNvPr id="190468" name="Rectangle 4"/>
          <p:cNvSpPr>
            <a:spLocks noGrp="1" noChangeArrowheads="1"/>
          </p:cNvSpPr>
          <p:nvPr>
            <p:ph type="ftr" sz="quarter" idx="2"/>
          </p:nvPr>
        </p:nvSpPr>
        <p:spPr bwMode="auto">
          <a:xfrm>
            <a:off x="0" y="8829677"/>
            <a:ext cx="2984302" cy="465138"/>
          </a:xfrm>
          <a:prstGeom prst="rect">
            <a:avLst/>
          </a:prstGeom>
          <a:noFill/>
          <a:ln w="9525">
            <a:noFill/>
            <a:miter lim="800000"/>
            <a:headEnd/>
            <a:tailEnd/>
          </a:ln>
          <a:effectLst/>
        </p:spPr>
        <p:txBody>
          <a:bodyPr vert="horz" wrap="square" lIns="91609" tIns="45804" rIns="91609" bIns="45804" numCol="1" anchor="b" anchorCtr="0" compatLnSpc="1">
            <a:prstTxWarp prst="textNoShape">
              <a:avLst/>
            </a:prstTxWarp>
          </a:bodyPr>
          <a:lstStyle>
            <a:lvl1pPr defTabSz="916354">
              <a:lnSpc>
                <a:spcPct val="100000"/>
              </a:lnSpc>
              <a:spcAft>
                <a:spcPct val="0"/>
              </a:spcAft>
              <a:defRPr sz="1100">
                <a:latin typeface="Arial" charset="0"/>
              </a:defRPr>
            </a:lvl1pPr>
          </a:lstStyle>
          <a:p>
            <a:pPr>
              <a:defRPr/>
            </a:pPr>
            <a:endParaRPr lang="en-CA"/>
          </a:p>
        </p:txBody>
      </p:sp>
      <p:sp>
        <p:nvSpPr>
          <p:cNvPr id="190469" name="Rectangle 5"/>
          <p:cNvSpPr>
            <a:spLocks noGrp="1" noChangeArrowheads="1"/>
          </p:cNvSpPr>
          <p:nvPr>
            <p:ph type="sldNum" sz="quarter" idx="3"/>
          </p:nvPr>
        </p:nvSpPr>
        <p:spPr bwMode="auto">
          <a:xfrm>
            <a:off x="3895954" y="8829677"/>
            <a:ext cx="2984302" cy="465138"/>
          </a:xfrm>
          <a:prstGeom prst="rect">
            <a:avLst/>
          </a:prstGeom>
          <a:noFill/>
          <a:ln w="9525">
            <a:noFill/>
            <a:miter lim="800000"/>
            <a:headEnd/>
            <a:tailEnd/>
          </a:ln>
          <a:effectLst/>
        </p:spPr>
        <p:txBody>
          <a:bodyPr vert="horz" wrap="square" lIns="91609" tIns="45804" rIns="91609" bIns="45804" numCol="1" anchor="b" anchorCtr="0" compatLnSpc="1">
            <a:prstTxWarp prst="textNoShape">
              <a:avLst/>
            </a:prstTxWarp>
          </a:bodyPr>
          <a:lstStyle>
            <a:lvl1pPr algn="r" defTabSz="916354">
              <a:lnSpc>
                <a:spcPct val="100000"/>
              </a:lnSpc>
              <a:spcAft>
                <a:spcPct val="0"/>
              </a:spcAft>
              <a:defRPr sz="1100">
                <a:latin typeface="Arial" charset="0"/>
              </a:defRPr>
            </a:lvl1pPr>
          </a:lstStyle>
          <a:p>
            <a:pPr>
              <a:defRPr/>
            </a:pPr>
            <a:fld id="{2B19D8C8-5948-455E-A605-1EA89F85FCA0}" type="slidenum">
              <a:rPr lang="en-CA"/>
              <a:pPr>
                <a:defRPr/>
              </a:pPr>
              <a:t>‹#›</a:t>
            </a:fld>
            <a:endParaRPr lang="en-CA"/>
          </a:p>
        </p:txBody>
      </p:sp>
    </p:spTree>
    <p:extLst>
      <p:ext uri="{BB962C8B-B14F-4D97-AF65-F5344CB8AC3E}">
        <p14:creationId xmlns:p14="http://schemas.microsoft.com/office/powerpoint/2010/main" val="54725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2984302" cy="465138"/>
          </a:xfrm>
          <a:prstGeom prst="rect">
            <a:avLst/>
          </a:prstGeom>
          <a:noFill/>
          <a:ln w="9525">
            <a:noFill/>
            <a:miter lim="800000"/>
            <a:headEnd/>
            <a:tailEnd/>
          </a:ln>
          <a:effectLst/>
        </p:spPr>
        <p:txBody>
          <a:bodyPr vert="horz" wrap="square" lIns="91609" tIns="45804" rIns="91609" bIns="45804" numCol="1" anchor="t" anchorCtr="0" compatLnSpc="1">
            <a:prstTxWarp prst="textNoShape">
              <a:avLst/>
            </a:prstTxWarp>
          </a:bodyPr>
          <a:lstStyle>
            <a:lvl1pPr defTabSz="916354">
              <a:lnSpc>
                <a:spcPct val="100000"/>
              </a:lnSpc>
              <a:spcAft>
                <a:spcPct val="0"/>
              </a:spcAft>
              <a:defRPr sz="1100">
                <a:latin typeface="Arial" charset="0"/>
              </a:defRPr>
            </a:lvl1pPr>
          </a:lstStyle>
          <a:p>
            <a:pPr>
              <a:defRPr/>
            </a:pPr>
            <a:endParaRPr lang="en-CA"/>
          </a:p>
        </p:txBody>
      </p:sp>
      <p:sp>
        <p:nvSpPr>
          <p:cNvPr id="3075" name="Rectangle 3"/>
          <p:cNvSpPr>
            <a:spLocks noGrp="1" noChangeArrowheads="1"/>
          </p:cNvSpPr>
          <p:nvPr>
            <p:ph type="dt" idx="1"/>
          </p:nvPr>
        </p:nvSpPr>
        <p:spPr bwMode="auto">
          <a:xfrm>
            <a:off x="3895954" y="2"/>
            <a:ext cx="2984302" cy="465138"/>
          </a:xfrm>
          <a:prstGeom prst="rect">
            <a:avLst/>
          </a:prstGeom>
          <a:noFill/>
          <a:ln w="9525">
            <a:noFill/>
            <a:miter lim="800000"/>
            <a:headEnd/>
            <a:tailEnd/>
          </a:ln>
          <a:effectLst/>
        </p:spPr>
        <p:txBody>
          <a:bodyPr vert="horz" wrap="square" lIns="91609" tIns="45804" rIns="91609" bIns="45804" numCol="1" anchor="t" anchorCtr="0" compatLnSpc="1">
            <a:prstTxWarp prst="textNoShape">
              <a:avLst/>
            </a:prstTxWarp>
          </a:bodyPr>
          <a:lstStyle>
            <a:lvl1pPr algn="r" defTabSz="916354">
              <a:lnSpc>
                <a:spcPct val="100000"/>
              </a:lnSpc>
              <a:spcAft>
                <a:spcPct val="0"/>
              </a:spcAft>
              <a:defRPr sz="1100">
                <a:latin typeface="Arial" charset="0"/>
              </a:defRPr>
            </a:lvl1pPr>
          </a:lstStyle>
          <a:p>
            <a:pPr>
              <a:defRPr/>
            </a:pPr>
            <a:endParaRPr lang="en-CA"/>
          </a:p>
        </p:txBody>
      </p:sp>
      <p:sp>
        <p:nvSpPr>
          <p:cNvPr id="5124"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8807" y="4416428"/>
            <a:ext cx="5504204" cy="4183063"/>
          </a:xfrm>
          <a:prstGeom prst="rect">
            <a:avLst/>
          </a:prstGeom>
          <a:noFill/>
          <a:ln w="9525">
            <a:noFill/>
            <a:miter lim="800000"/>
            <a:headEnd/>
            <a:tailEnd/>
          </a:ln>
          <a:effectLst/>
        </p:spPr>
        <p:txBody>
          <a:bodyPr vert="horz" wrap="square" lIns="91609" tIns="45804" rIns="91609" bIns="4580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0" y="8829677"/>
            <a:ext cx="2984302" cy="465138"/>
          </a:xfrm>
          <a:prstGeom prst="rect">
            <a:avLst/>
          </a:prstGeom>
          <a:noFill/>
          <a:ln w="9525">
            <a:noFill/>
            <a:miter lim="800000"/>
            <a:headEnd/>
            <a:tailEnd/>
          </a:ln>
          <a:effectLst/>
        </p:spPr>
        <p:txBody>
          <a:bodyPr vert="horz" wrap="square" lIns="91609" tIns="45804" rIns="91609" bIns="45804" numCol="1" anchor="b" anchorCtr="0" compatLnSpc="1">
            <a:prstTxWarp prst="textNoShape">
              <a:avLst/>
            </a:prstTxWarp>
          </a:bodyPr>
          <a:lstStyle>
            <a:lvl1pPr defTabSz="916354">
              <a:lnSpc>
                <a:spcPct val="100000"/>
              </a:lnSpc>
              <a:spcAft>
                <a:spcPct val="0"/>
              </a:spcAft>
              <a:defRPr sz="1100">
                <a:latin typeface="Arial" charset="0"/>
              </a:defRPr>
            </a:lvl1pPr>
          </a:lstStyle>
          <a:p>
            <a:pPr>
              <a:defRPr/>
            </a:pPr>
            <a:endParaRPr lang="en-CA"/>
          </a:p>
        </p:txBody>
      </p:sp>
      <p:sp>
        <p:nvSpPr>
          <p:cNvPr id="3079" name="Rectangle 7"/>
          <p:cNvSpPr>
            <a:spLocks noGrp="1" noChangeArrowheads="1"/>
          </p:cNvSpPr>
          <p:nvPr>
            <p:ph type="sldNum" sz="quarter" idx="5"/>
          </p:nvPr>
        </p:nvSpPr>
        <p:spPr bwMode="auto">
          <a:xfrm>
            <a:off x="3895954" y="8829677"/>
            <a:ext cx="2984302" cy="465138"/>
          </a:xfrm>
          <a:prstGeom prst="rect">
            <a:avLst/>
          </a:prstGeom>
          <a:noFill/>
          <a:ln w="9525">
            <a:noFill/>
            <a:miter lim="800000"/>
            <a:headEnd/>
            <a:tailEnd/>
          </a:ln>
          <a:effectLst/>
        </p:spPr>
        <p:txBody>
          <a:bodyPr vert="horz" wrap="square" lIns="91609" tIns="45804" rIns="91609" bIns="45804" numCol="1" anchor="b" anchorCtr="0" compatLnSpc="1">
            <a:prstTxWarp prst="textNoShape">
              <a:avLst/>
            </a:prstTxWarp>
          </a:bodyPr>
          <a:lstStyle>
            <a:lvl1pPr algn="r" defTabSz="916354">
              <a:lnSpc>
                <a:spcPct val="100000"/>
              </a:lnSpc>
              <a:spcAft>
                <a:spcPct val="0"/>
              </a:spcAft>
              <a:defRPr sz="1100">
                <a:latin typeface="Arial" charset="0"/>
              </a:defRPr>
            </a:lvl1pPr>
          </a:lstStyle>
          <a:p>
            <a:pPr>
              <a:defRPr/>
            </a:pPr>
            <a:fld id="{FE284EBD-CBB1-4A99-ABB1-E39FD7904359}" type="slidenum">
              <a:rPr lang="en-CA"/>
              <a:pPr>
                <a:defRPr/>
              </a:pPr>
              <a:t>‹#›</a:t>
            </a:fld>
            <a:endParaRPr lang="en-CA"/>
          </a:p>
        </p:txBody>
      </p:sp>
    </p:spTree>
    <p:extLst>
      <p:ext uri="{BB962C8B-B14F-4D97-AF65-F5344CB8AC3E}">
        <p14:creationId xmlns:p14="http://schemas.microsoft.com/office/powerpoint/2010/main" val="216272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54" eaLnBrk="0" hangingPunct="0">
              <a:defRPr>
                <a:solidFill>
                  <a:schemeClr val="tx1"/>
                </a:solidFill>
                <a:latin typeface="Verdana" pitchFamily="34" charset="0"/>
              </a:defRPr>
            </a:lvl1pPr>
            <a:lvl2pPr marL="736862" indent="-283407" defTabSz="916354" eaLnBrk="0" hangingPunct="0">
              <a:defRPr>
                <a:solidFill>
                  <a:schemeClr val="tx1"/>
                </a:solidFill>
                <a:latin typeface="Verdana" pitchFamily="34" charset="0"/>
              </a:defRPr>
            </a:lvl2pPr>
            <a:lvl3pPr marL="1133634" indent="-226728" defTabSz="916354" eaLnBrk="0" hangingPunct="0">
              <a:defRPr>
                <a:solidFill>
                  <a:schemeClr val="tx1"/>
                </a:solidFill>
                <a:latin typeface="Verdana" pitchFamily="34" charset="0"/>
              </a:defRPr>
            </a:lvl3pPr>
            <a:lvl4pPr marL="1587088" indent="-226728" defTabSz="916354" eaLnBrk="0" hangingPunct="0">
              <a:defRPr>
                <a:solidFill>
                  <a:schemeClr val="tx1"/>
                </a:solidFill>
                <a:latin typeface="Verdana" pitchFamily="34" charset="0"/>
              </a:defRPr>
            </a:lvl4pPr>
            <a:lvl5pPr marL="2040541" indent="-226728" defTabSz="916354" eaLnBrk="0" hangingPunct="0">
              <a:defRPr>
                <a:solidFill>
                  <a:schemeClr val="tx1"/>
                </a:solidFill>
                <a:latin typeface="Verdana" pitchFamily="34" charset="0"/>
              </a:defRPr>
            </a:lvl5pPr>
            <a:lvl6pPr marL="2493994" indent="-226728" defTabSz="916354" eaLnBrk="0" fontAlgn="base" hangingPunct="0">
              <a:lnSpc>
                <a:spcPct val="90000"/>
              </a:lnSpc>
              <a:spcBef>
                <a:spcPct val="0"/>
              </a:spcBef>
              <a:spcAft>
                <a:spcPct val="37000"/>
              </a:spcAft>
              <a:defRPr>
                <a:solidFill>
                  <a:schemeClr val="tx1"/>
                </a:solidFill>
                <a:latin typeface="Verdana" pitchFamily="34" charset="0"/>
              </a:defRPr>
            </a:lvl6pPr>
            <a:lvl7pPr marL="2947448" indent="-226728" defTabSz="916354" eaLnBrk="0" fontAlgn="base" hangingPunct="0">
              <a:lnSpc>
                <a:spcPct val="90000"/>
              </a:lnSpc>
              <a:spcBef>
                <a:spcPct val="0"/>
              </a:spcBef>
              <a:spcAft>
                <a:spcPct val="37000"/>
              </a:spcAft>
              <a:defRPr>
                <a:solidFill>
                  <a:schemeClr val="tx1"/>
                </a:solidFill>
                <a:latin typeface="Verdana" pitchFamily="34" charset="0"/>
              </a:defRPr>
            </a:lvl7pPr>
            <a:lvl8pPr marL="3400902" indent="-226728" defTabSz="916354" eaLnBrk="0" fontAlgn="base" hangingPunct="0">
              <a:lnSpc>
                <a:spcPct val="90000"/>
              </a:lnSpc>
              <a:spcBef>
                <a:spcPct val="0"/>
              </a:spcBef>
              <a:spcAft>
                <a:spcPct val="37000"/>
              </a:spcAft>
              <a:defRPr>
                <a:solidFill>
                  <a:schemeClr val="tx1"/>
                </a:solidFill>
                <a:latin typeface="Verdana" pitchFamily="34" charset="0"/>
              </a:defRPr>
            </a:lvl8pPr>
            <a:lvl9pPr marL="3854355" indent="-226728" defTabSz="916354"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24" eaLnBrk="1" hangingPunct="1">
              <a:defRPr/>
            </a:pPr>
            <a:endParaRPr lang="en-US" altLang="en-US" sz="1200" dirty="0"/>
          </a:p>
          <a:p>
            <a:pPr defTabSz="914324" eaLnBrk="1" hangingPunct="1">
              <a:defRPr/>
            </a:pPr>
            <a:endParaRPr lang="en-US" altLang="en-US" sz="1200" dirty="0"/>
          </a:p>
        </p:txBody>
      </p:sp>
    </p:spTree>
    <p:extLst>
      <p:ext uri="{BB962C8B-B14F-4D97-AF65-F5344CB8AC3E}">
        <p14:creationId xmlns:p14="http://schemas.microsoft.com/office/powerpoint/2010/main" val="2365407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a:p>
            <a:endParaRPr lang="en-US" sz="1200" b="1" i="1"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414460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Resolved = Réglé</a:t>
            </a:r>
          </a:p>
          <a:p>
            <a:r>
              <a:rPr lang="en-US" dirty="0"/>
              <a:t>Resolved by Commitment = Réglé au moyen d’un engagement</a:t>
            </a:r>
          </a:p>
          <a:p>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56255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407782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13</a:t>
            </a:fld>
            <a:endParaRPr lang="en-CA"/>
          </a:p>
        </p:txBody>
      </p:sp>
    </p:spTree>
    <p:extLst>
      <p:ext uri="{BB962C8B-B14F-4D97-AF65-F5344CB8AC3E}">
        <p14:creationId xmlns:p14="http://schemas.microsoft.com/office/powerpoint/2010/main" val="416179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4">
              <a:defRPr/>
            </a:pPr>
            <a:endParaRPr lang="en-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402910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a:t>
            </a:fld>
            <a:endParaRPr lang="en-CA"/>
          </a:p>
        </p:txBody>
      </p:sp>
    </p:spTree>
    <p:extLst>
      <p:ext uri="{BB962C8B-B14F-4D97-AF65-F5344CB8AC3E}">
        <p14:creationId xmlns:p14="http://schemas.microsoft.com/office/powerpoint/2010/main" val="153305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a:p>
        </p:txBody>
      </p:sp>
    </p:spTree>
    <p:extLst>
      <p:ext uri="{BB962C8B-B14F-4D97-AF65-F5344CB8AC3E}">
        <p14:creationId xmlns:p14="http://schemas.microsoft.com/office/powerpoint/2010/main" val="227188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24">
              <a:buFont typeface="Arial" panose="020B0604020202020204" pitchFamily="34" charset="0"/>
              <a:buNone/>
              <a:defRPr/>
            </a:pPr>
            <a:endParaRPr lang="en-US" sz="1200" b="0" baseline="0" dirty="0">
              <a:solidFill>
                <a:srgbClr val="000000"/>
              </a:solidFill>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4</a:t>
            </a:fld>
            <a:endParaRPr lang="en-CA"/>
          </a:p>
        </p:txBody>
      </p:sp>
    </p:spTree>
    <p:extLst>
      <p:ext uri="{BB962C8B-B14F-4D97-AF65-F5344CB8AC3E}">
        <p14:creationId xmlns:p14="http://schemas.microsoft.com/office/powerpoint/2010/main" val="659089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5</a:t>
            </a:fld>
            <a:endParaRPr lang="en-CA"/>
          </a:p>
        </p:txBody>
      </p:sp>
    </p:spTree>
    <p:extLst>
      <p:ext uri="{BB962C8B-B14F-4D97-AF65-F5344CB8AC3E}">
        <p14:creationId xmlns:p14="http://schemas.microsoft.com/office/powerpoint/2010/main" val="251590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2088" lvl="1" indent="0">
              <a:spcAft>
                <a:spcPts val="200"/>
              </a:spcAft>
              <a:buNone/>
            </a:pPr>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6</a:t>
            </a:fld>
            <a:endParaRPr lang="en-CA"/>
          </a:p>
        </p:txBody>
      </p:sp>
    </p:spTree>
    <p:extLst>
      <p:ext uri="{BB962C8B-B14F-4D97-AF65-F5344CB8AC3E}">
        <p14:creationId xmlns:p14="http://schemas.microsoft.com/office/powerpoint/2010/main" val="4195261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283571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348364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3191298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reative\media$\GRAPHICS 2018\Corporate Branding - Templates\CIRNAC\PNG\CIRNA-RCAANC-Cover-8x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53525" cy="6865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48412" y="209931"/>
            <a:ext cx="3866388" cy="24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76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E18F2-A75B-4836-B936-4E44D9535B76}"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313598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E18F2-A75B-4836-B936-4E44D9535B76}"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370991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7E18F2-A75B-4836-B936-4E44D9535B76}"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3698242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7E18F2-A75B-4836-B936-4E44D9535B76}"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1302388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7E18F2-A75B-4836-B936-4E44D9535B76}"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1395686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E18F2-A75B-4836-B936-4E44D9535B76}"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749496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7E18F2-A75B-4836-B936-4E44D9535B76}"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1756635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7E18F2-A75B-4836-B936-4E44D9535B76}"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1057304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E18F2-A75B-4836-B936-4E44D9535B76}"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943724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E18F2-A75B-4836-B936-4E44D9535B76}"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403547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327093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308100"/>
            <a:ext cx="3822700" cy="49403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1308101"/>
            <a:ext cx="3822192" cy="494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145881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407505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108283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5800"/>
            <a:ext cx="4730750" cy="5562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223389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180763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C13169C-8036-465D-8D70-7686CE982DB3}" type="datetimeFigureOut">
              <a:rPr lang="en-US" smtClean="0"/>
              <a:t>3/22/2022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F711A52-F43C-4C30-A158-C802C0F8EA5C}" type="slidenum">
              <a:rPr lang="en-US" smtClean="0"/>
              <a:t>‹#›</a:t>
            </a:fld>
            <a:endParaRPr lang="en-US"/>
          </a:p>
        </p:txBody>
      </p:sp>
    </p:spTree>
    <p:extLst>
      <p:ext uri="{BB962C8B-B14F-4D97-AF65-F5344CB8AC3E}">
        <p14:creationId xmlns:p14="http://schemas.microsoft.com/office/powerpoint/2010/main" val="1054880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7E18F2-A75B-4836-B936-4E44D9535B76}"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27983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3" descr="\\creative\media$\GRAPHICS 2018\Corporate Branding - Templates\CIRNAC\PNG\FIP-CIRNA.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3350" y="138745"/>
            <a:ext cx="3014472" cy="192786"/>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81000" y="8382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0" y="1308100"/>
            <a:ext cx="78613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Click to edit master text styles</a:t>
            </a:r>
          </a:p>
          <a:p>
            <a:pPr lvl="1"/>
            <a:r>
              <a:rPr lang="en-CA" altLang="en-GB" dirty="0"/>
              <a:t>Second level</a:t>
            </a:r>
          </a:p>
          <a:p>
            <a:pPr lvl="2"/>
            <a:r>
              <a:rPr lang="en-CA" altLang="en-GB" dirty="0"/>
              <a:t>Third level</a:t>
            </a:r>
          </a:p>
          <a:p>
            <a:pPr lvl="3"/>
            <a:r>
              <a:rPr lang="en-CA" altLang="en-GB" dirty="0"/>
              <a:t>Fourth level</a:t>
            </a:r>
          </a:p>
        </p:txBody>
      </p:sp>
      <p:sp>
        <p:nvSpPr>
          <p:cNvPr id="12"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pic>
        <p:nvPicPr>
          <p:cNvPr id="2050" name="Picture 2" descr="\\creative\media$\GRAPHICS 2018\Corporate Branding - Templates\CIRNAC\PNG\CIRNA-symbol.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4137" y="6172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9" r:id="rId4"/>
    <p:sldLayoutId id="2147483685" r:id="rId5"/>
    <p:sldLayoutId id="2147483680" r:id="rId6"/>
    <p:sldLayoutId id="2147483681" r:id="rId7"/>
    <p:sldLayoutId id="2147483698" r:id="rId8"/>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E18F2-A75B-4836-B936-4E44D9535B76}" type="datetimeFigureOut">
              <a:rPr lang="en-US" smtClean="0"/>
              <a:t>3/22/2022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ABC79-298D-47EE-ADF8-742064065DD7}" type="slidenum">
              <a:rPr lang="en-US" smtClean="0"/>
              <a:t>‹#›</a:t>
            </a:fld>
            <a:endParaRPr lang="en-US"/>
          </a:p>
        </p:txBody>
      </p:sp>
    </p:spTree>
    <p:extLst>
      <p:ext uri="{BB962C8B-B14F-4D97-AF65-F5344CB8AC3E}">
        <p14:creationId xmlns:p14="http://schemas.microsoft.com/office/powerpoint/2010/main" val="16703383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38400"/>
            <a:ext cx="4876800" cy="1996509"/>
          </a:xfrm>
          <a:prstGeom prst="rect">
            <a:avLst/>
          </a:prstGeom>
          <a:noFill/>
        </p:spPr>
        <p:txBody>
          <a:bodyPr wrap="square" rtlCol="0">
            <a:spAutoFit/>
          </a:bodyPr>
          <a:lstStyle/>
          <a:p>
            <a:pPr marL="0" indent="0" algn="ctr">
              <a:lnSpc>
                <a:spcPct val="107000"/>
              </a:lnSpc>
              <a:spcAft>
                <a:spcPct val="0"/>
              </a:spcAft>
              <a:buFontTx/>
              <a:buNone/>
            </a:pPr>
            <a:r>
              <a:rPr lang="en-CA" altLang="en-US" sz="1200" dirty="0" smtClean="0">
                <a:solidFill>
                  <a:prstClr val="black"/>
                </a:solidFill>
                <a:latin typeface="Arial" panose="020B0604020202020204" pitchFamily="34" charset="0"/>
                <a:cs typeface="Arial" panose="020B0604020202020204" pitchFamily="34" charset="0"/>
              </a:rPr>
              <a:t> </a:t>
            </a:r>
            <a:endParaRPr lang="en-CA" altLang="en-US" sz="1200" dirty="0">
              <a:solidFill>
                <a:prstClr val="black"/>
              </a:solidFill>
              <a:latin typeface="Arial" panose="020B0604020202020204" pitchFamily="34" charset="0"/>
              <a:cs typeface="Arial" panose="020B0604020202020204" pitchFamily="34" charset="0"/>
            </a:endParaRPr>
          </a:p>
          <a:p>
            <a:r>
              <a:rPr lang="en-CA" altLang="en-US" b="1" dirty="0">
                <a:latin typeface="Arial" panose="020B0604020202020204" pitchFamily="34" charset="0"/>
                <a:cs typeface="Arial" panose="020B0604020202020204" pitchFamily="34" charset="0"/>
              </a:rPr>
              <a:t>Demande de renouvellement d’un permis de type A 3AM-ARV du hameau d’Arviat----</a:t>
            </a:r>
          </a:p>
          <a:p>
            <a:pPr marL="0" indent="0" algn="ctr">
              <a:lnSpc>
                <a:spcPct val="107000"/>
              </a:lnSpc>
              <a:spcAft>
                <a:spcPct val="0"/>
              </a:spcAft>
              <a:buFontTx/>
              <a:buNone/>
            </a:pPr>
            <a:r>
              <a:rPr lang="en-US" altLang="en-US" dirty="0">
                <a:solidFill>
                  <a:prstClr val="black"/>
                </a:solidFill>
                <a:latin typeface="Arial" panose="020B0604020202020204" pitchFamily="34" charset="0"/>
                <a:cs typeface="Arial" panose="020B0604020202020204" pitchFamily="34" charset="0"/>
              </a:rPr>
              <a:t>Réunion technique de l’Office des eaux du Nunavut</a:t>
            </a:r>
            <a:endParaRPr lang="en-CA" altLang="en-US" dirty="0">
              <a:solidFill>
                <a:prstClr val="black"/>
              </a:solidFill>
              <a:latin typeface="Arial" panose="020B0604020202020204" pitchFamily="34" charset="0"/>
              <a:cs typeface="Arial" panose="020B0604020202020204" pitchFamily="34" charset="0"/>
            </a:endParaRPr>
          </a:p>
          <a:p>
            <a:pPr marL="0" indent="0" algn="ctr">
              <a:lnSpc>
                <a:spcPct val="107000"/>
              </a:lnSpc>
              <a:spcAft>
                <a:spcPct val="0"/>
              </a:spcAft>
              <a:buFontTx/>
              <a:buNone/>
            </a:pPr>
            <a:r>
              <a:rPr lang="en-CA" altLang="en-US" sz="1600" dirty="0">
                <a:solidFill>
                  <a:prstClr val="black"/>
                </a:solidFill>
                <a:latin typeface="Arial" panose="020B0604020202020204" pitchFamily="34" charset="0"/>
                <a:cs typeface="Arial" panose="020B0604020202020204" pitchFamily="34" charset="0"/>
              </a:rPr>
              <a:t>22 et 23 février 2022</a:t>
            </a:r>
          </a:p>
          <a:p>
            <a:endParaRPr lang="en-CA" dirty="0"/>
          </a:p>
        </p:txBody>
      </p:sp>
    </p:spTree>
    <p:extLst>
      <p:ext uri="{BB962C8B-B14F-4D97-AF65-F5344CB8AC3E}">
        <p14:creationId xmlns:p14="http://schemas.microsoft.com/office/powerpoint/2010/main" val="3976769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1143000"/>
          </a:xfrm>
        </p:spPr>
        <p:txBody>
          <a:bodyPr>
            <a:normAutofit/>
          </a:bodyPr>
          <a:lstStyle/>
          <a:p>
            <a:pPr algn="ctr"/>
            <a:r>
              <a:rPr lang="en-US" dirty="0"/>
              <a:t>Commentaires issus de l’examen technique</a:t>
            </a:r>
            <a:br>
              <a:rPr lang="en-US" dirty="0"/>
            </a:br>
            <a:endParaRPr lang="en-US" dirty="0"/>
          </a:p>
        </p:txBody>
      </p:sp>
      <p:sp>
        <p:nvSpPr>
          <p:cNvPr id="3" name="Text Placeholder 2"/>
          <p:cNvSpPr>
            <a:spLocks noGrp="1"/>
          </p:cNvSpPr>
          <p:nvPr>
            <p:ph type="body" idx="1"/>
          </p:nvPr>
        </p:nvSpPr>
        <p:spPr>
          <a:xfrm>
            <a:off x="457200" y="1276349"/>
            <a:ext cx="8077200" cy="762001"/>
          </a:xfrm>
        </p:spPr>
        <p:txBody>
          <a:bodyPr>
            <a:normAutofit/>
          </a:bodyPr>
          <a:lstStyle/>
          <a:p>
            <a:r>
              <a:rPr lang="en-US" dirty="0"/>
              <a:t>VI. Plan de gestion des boues</a:t>
            </a:r>
          </a:p>
          <a:p>
            <a:endParaRPr lang="en-CA" dirty="0"/>
          </a:p>
        </p:txBody>
      </p:sp>
      <p:sp>
        <p:nvSpPr>
          <p:cNvPr id="4" name="Content Placeholder 3"/>
          <p:cNvSpPr>
            <a:spLocks noGrp="1"/>
          </p:cNvSpPr>
          <p:nvPr>
            <p:ph sz="half" idx="2"/>
          </p:nvPr>
        </p:nvSpPr>
        <p:spPr>
          <a:xfrm>
            <a:off x="838200" y="1752600"/>
            <a:ext cx="7315200" cy="2590800"/>
          </a:xfrm>
        </p:spPr>
        <p:txBody>
          <a:bodyPr>
            <a:normAutofit fontScale="85000" lnSpcReduction="10000"/>
          </a:bodyPr>
          <a:lstStyle/>
          <a:p>
            <a:pPr marL="0" indent="0">
              <a:buNone/>
            </a:pPr>
            <a:r>
              <a:rPr lang="en-US" sz="2600" dirty="0"/>
              <a:t>(R-06) RCAANC a recommandé que le titulaire de permis mette à jour la section 6 de son plan d’exploitation et d’entretien des installations d’épuration des eaux afin d’y inclure des méthodes acceptables d’élimination des boues comme l’exige le permis d’utilisation des eaux. </a:t>
            </a:r>
            <a:endParaRPr lang="en-US" dirty="0"/>
          </a:p>
          <a:p>
            <a:r>
              <a:rPr lang="en-US" sz="2800" dirty="0"/>
              <a:t>Réglé au moyen d’un engagement.</a:t>
            </a:r>
          </a:p>
          <a:p>
            <a:pPr marL="0" indent="0">
              <a:buNone/>
            </a:pPr>
            <a:r>
              <a:rPr lang="en-US" dirty="0"/>
              <a:t>	</a:t>
            </a:r>
          </a:p>
          <a:p>
            <a:pPr marL="0" lvl="0" indent="0">
              <a:buNone/>
            </a:pPr>
            <a:endParaRPr lang="en-US" dirty="0"/>
          </a:p>
        </p:txBody>
      </p:sp>
      <p:sp>
        <p:nvSpPr>
          <p:cNvPr id="9" name="Slide Number Placeholder 2"/>
          <p:cNvSpPr>
            <a:spLocks noGrp="1"/>
          </p:cNvSpPr>
          <p:nvPr>
            <p:ph type="sldNum" sz="quarter" idx="4"/>
          </p:nvPr>
        </p:nvSpPr>
        <p:spPr>
          <a:xfrm>
            <a:off x="6553200" y="6248400"/>
            <a:ext cx="2133600" cy="365125"/>
          </a:xfrm>
          <a:prstGeom prst="rect">
            <a:avLst/>
          </a:prstGeom>
        </p:spPr>
        <p:txBody>
          <a:bodyPr/>
          <a:lstStyle/>
          <a:p>
            <a:pPr marL="0" indent="0" algn="r">
              <a:buNone/>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marL="0" indent="0" algn="r">
                <a:buNone/>
                <a:defRPr/>
              </a:pPr>
              <a:t>10</a:t>
            </a:fld>
            <a:endParaRPr lang="en-CA"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33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534400" cy="304800"/>
          </a:xfrm>
        </p:spPr>
        <p:txBody>
          <a:bodyPr/>
          <a:lstStyle/>
          <a:p>
            <a:pPr algn="ctr"/>
            <a:r>
              <a:rPr lang="en-US" dirty="0"/>
              <a:t>État des recommandations issues de l’examen technique</a:t>
            </a:r>
          </a:p>
        </p:txBody>
      </p:sp>
      <p:sp>
        <p:nvSpPr>
          <p:cNvPr id="4" name="Slide Number Placeholder 3"/>
          <p:cNvSpPr>
            <a:spLocks noGrp="1"/>
          </p:cNvSpPr>
          <p:nvPr>
            <p:ph type="sldNum" sz="quarter" idx="4"/>
          </p:nvPr>
        </p:nvSpPr>
        <p:spPr/>
        <p:txBody>
          <a:bodyPr/>
          <a:lstStyle/>
          <a:p>
            <a:pPr>
              <a:defRPr/>
            </a:pPr>
            <a:fld id="{E00B6E52-F07A-44C8-B7AE-D6EEC3D50429}" type="slidenum">
              <a:rPr lang="en-CA" smtClean="0"/>
              <a:pPr>
                <a:defRPr/>
              </a:pPr>
              <a:t>11</a:t>
            </a:fld>
            <a:endParaRPr lang="en-CA" dirty="0"/>
          </a:p>
        </p:txBody>
      </p:sp>
      <p:pic>
        <p:nvPicPr>
          <p:cNvPr id="5" name="Content Placeholder 4"/>
          <p:cNvPicPr>
            <a:picLocks noGrp="1" noChangeAspect="1"/>
          </p:cNvPicPr>
          <p:nvPr>
            <p:ph idx="1"/>
          </p:nvPr>
        </p:nvPicPr>
        <p:blipFill>
          <a:blip r:embed="rId3"/>
          <a:stretch>
            <a:fillRect/>
          </a:stretch>
        </p:blipFill>
        <p:spPr>
          <a:xfrm>
            <a:off x="368300" y="1585823"/>
            <a:ext cx="8242300" cy="4453116"/>
          </a:xfrm>
          <a:prstGeom prst="rect">
            <a:avLst/>
          </a:prstGeom>
        </p:spPr>
      </p:pic>
    </p:spTree>
    <p:extLst>
      <p:ext uri="{BB962C8B-B14F-4D97-AF65-F5344CB8AC3E}">
        <p14:creationId xmlns:p14="http://schemas.microsoft.com/office/powerpoint/2010/main" val="178848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378" y="451338"/>
            <a:ext cx="8077200" cy="685800"/>
          </a:xfrm>
        </p:spPr>
        <p:txBody>
          <a:bodyPr/>
          <a:lstStyle/>
          <a:p>
            <a:pPr algn="ctr"/>
            <a:r>
              <a:rPr lang="en-US" dirty="0"/>
              <a:t>Résumé des prochaines étapes</a:t>
            </a:r>
            <a:br>
              <a:rPr lang="en-US" dirty="0"/>
            </a:br>
            <a:endParaRPr lang="en-US" dirty="0"/>
          </a:p>
        </p:txBody>
      </p:sp>
      <p:sp>
        <p:nvSpPr>
          <p:cNvPr id="3" name="Content Placeholder 2"/>
          <p:cNvSpPr>
            <a:spLocks noGrp="1"/>
          </p:cNvSpPr>
          <p:nvPr>
            <p:ph sz="half" idx="1"/>
          </p:nvPr>
        </p:nvSpPr>
        <p:spPr>
          <a:xfrm>
            <a:off x="287215" y="794238"/>
            <a:ext cx="8617527" cy="5715000"/>
          </a:xfrm>
        </p:spPr>
        <p:txBody>
          <a:bodyPr/>
          <a:lstStyle/>
          <a:p>
            <a:pPr marL="192088" lvl="1" indent="0">
              <a:spcAft>
                <a:spcPts val="200"/>
              </a:spcAft>
              <a:buNone/>
            </a:pPr>
            <a:r>
              <a:rPr lang="en-US" dirty="0"/>
              <a:t>Les enjeux réglés qui nécessitent d’autres mesures sont les suivants : </a:t>
            </a:r>
          </a:p>
          <a:p>
            <a:pPr marL="192088" lvl="1" indent="0">
              <a:spcAft>
                <a:spcPts val="200"/>
              </a:spcAft>
              <a:buNone/>
            </a:pPr>
            <a:endParaRPr lang="en-US" dirty="0"/>
          </a:p>
          <a:p>
            <a:pPr lvl="1">
              <a:spcAft>
                <a:spcPts val="200"/>
              </a:spcAft>
              <a:buFont typeface="Arial" panose="020B0604020202020204" pitchFamily="34" charset="0"/>
              <a:buChar char="•"/>
            </a:pPr>
            <a:r>
              <a:rPr lang="en-US" dirty="0"/>
              <a:t>(R-03) : Le titulaire de permis s’engage à mettre à jour son plan d’exploitation et d’entretien pour tenir compte de la demande de changement de la DBO et des TSS établis à 100 mg/L et 120 mg/L, respectivement.</a:t>
            </a:r>
          </a:p>
          <a:p>
            <a:pPr marL="192088" lvl="1" indent="0">
              <a:spcAft>
                <a:spcPts val="200"/>
              </a:spcAft>
              <a:buNone/>
            </a:pPr>
            <a:endParaRPr lang="en-US" dirty="0"/>
          </a:p>
          <a:p>
            <a:pPr lvl="1">
              <a:spcAft>
                <a:spcPts val="200"/>
              </a:spcAft>
              <a:buFont typeface="Arial" panose="020B0604020202020204" pitchFamily="34" charset="0"/>
              <a:buChar char="•"/>
            </a:pPr>
            <a:r>
              <a:rPr lang="en-US" dirty="0"/>
              <a:t>(R-04) : Le titulaire de permis s’engage à surveiller les fuites en utilisant les niveaux de l’eau dans la zone humide et à réparer immédiatement les revêtements.</a:t>
            </a:r>
            <a:r>
              <a:rPr lang="en-US" kern="1200" dirty="0"/>
              <a:t> </a:t>
            </a:r>
          </a:p>
          <a:p>
            <a:pPr marL="192088" lvl="1" indent="0">
              <a:spcAft>
                <a:spcPts val="200"/>
              </a:spcAft>
              <a:buNone/>
            </a:pPr>
            <a:endParaRPr lang="en-US" sz="2000" dirty="0"/>
          </a:p>
          <a:p>
            <a:pPr lvl="1">
              <a:spcAft>
                <a:spcPts val="200"/>
              </a:spcAft>
              <a:buFont typeface="Arial" panose="020B0604020202020204" pitchFamily="34" charset="0"/>
              <a:buChar char="•"/>
            </a:pPr>
            <a:r>
              <a:rPr lang="en-US" dirty="0"/>
              <a:t>(R-05) : Le titulaire de permis s’engage à inclure, dans le nouveau plan d’exploitation et d’entretien, le plan de gestion des boues qui contiendra des techniques d’évaluation et d’élimination, ainsi qu’un lieu pour l’élimination. </a:t>
            </a:r>
          </a:p>
        </p:txBody>
      </p:sp>
      <p:sp>
        <p:nvSpPr>
          <p:cNvPr id="5" name="Slide Number Placeholder 4"/>
          <p:cNvSpPr>
            <a:spLocks noGrp="1"/>
          </p:cNvSpPr>
          <p:nvPr>
            <p:ph type="sldNum" sz="quarter" idx="4"/>
          </p:nvPr>
        </p:nvSpPr>
        <p:spPr/>
        <p:txBody>
          <a:bodyPr/>
          <a:lstStyle/>
          <a:p>
            <a:pPr>
              <a:defRPr/>
            </a:pPr>
            <a:fld id="{E00B6E52-F07A-44C8-B7AE-D6EEC3D50429}" type="slidenum">
              <a:rPr lang="en-CA" smtClean="0"/>
              <a:pPr>
                <a:defRPr/>
              </a:pPr>
              <a:t>12</a:t>
            </a:fld>
            <a:endParaRPr lang="en-CA" dirty="0"/>
          </a:p>
        </p:txBody>
      </p:sp>
    </p:spTree>
    <p:extLst>
      <p:ext uri="{BB962C8B-B14F-4D97-AF65-F5344CB8AC3E}">
        <p14:creationId xmlns:p14="http://schemas.microsoft.com/office/powerpoint/2010/main" val="361161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71550"/>
          </a:xfrm>
        </p:spPr>
        <p:txBody>
          <a:bodyPr>
            <a:normAutofit/>
          </a:bodyPr>
          <a:lstStyle/>
          <a:p>
            <a:pPr algn="ctr"/>
            <a:r>
              <a:rPr lang="en-US" sz="2800" dirty="0"/>
              <a:t>Conclusion</a:t>
            </a:r>
          </a:p>
        </p:txBody>
      </p:sp>
      <p:sp>
        <p:nvSpPr>
          <p:cNvPr id="3" name="Content Placeholder 2"/>
          <p:cNvSpPr>
            <a:spLocks noGrp="1"/>
          </p:cNvSpPr>
          <p:nvPr>
            <p:ph sz="half" idx="1"/>
          </p:nvPr>
        </p:nvSpPr>
        <p:spPr>
          <a:xfrm>
            <a:off x="457200" y="1981200"/>
            <a:ext cx="8001000" cy="4144963"/>
          </a:xfrm>
        </p:spPr>
        <p:txBody>
          <a:bodyPr>
            <a:normAutofit/>
          </a:bodyPr>
          <a:lstStyle/>
          <a:p>
            <a:pPr marL="346075" indent="-346075">
              <a:spcAft>
                <a:spcPts val="1200"/>
              </a:spcAft>
            </a:pPr>
            <a:r>
              <a:rPr lang="en-US" altLang="en-US" sz="2400" dirty="0"/>
              <a:t>RCAANC continuera de suivre le processus d’examen des demandes de permis d’utilisation des eaux dans le but de protéger les ressources en eaux intérieures du Nunavut tout en favorisant le développement durable. </a:t>
            </a:r>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13</a:t>
            </a:fld>
            <a:endParaRPr lang="en-CA"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83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457200" y="6356350"/>
            <a:ext cx="2133600" cy="365125"/>
          </a:xfrm>
          <a:prstGeom prst="rect">
            <a:avLst/>
          </a:prstGeom>
        </p:spPr>
        <p:txBody>
          <a:bodyPr/>
          <a:lstStyle/>
          <a:p>
            <a:pPr>
              <a:defRPr/>
            </a:pPr>
            <a:fld id="{E00B6E52-F07A-44C8-B7AE-D6EEC3D50429}" type="slidenum">
              <a:rPr lang="en-CA" smtClean="0"/>
              <a:pPr>
                <a:defRPr/>
              </a:pPr>
              <a:t>14</a:t>
            </a:fld>
            <a:endParaRPr lang="en-CA" dirty="0"/>
          </a:p>
        </p:txBody>
      </p:sp>
      <p:sp>
        <p:nvSpPr>
          <p:cNvPr id="5" name="Slide Number Placeholder 2"/>
          <p:cNvSpPr>
            <a:spLocks noGrp="1"/>
          </p:cNvSpPr>
          <p:nvPr>
            <p:ph type="sldNum" sz="quarter" idx="4294967295"/>
          </p:nvPr>
        </p:nvSpPr>
        <p:spPr>
          <a:xfrm>
            <a:off x="7010400" y="6248400"/>
            <a:ext cx="2133600" cy="365125"/>
          </a:xfrm>
          <a:prstGeom prst="rect">
            <a:avLst/>
          </a:prstGeom>
        </p:spPr>
        <p:txBody>
          <a:bodyPr/>
          <a:lstStyle/>
          <a:p>
            <a:pPr algn="r">
              <a:defRPr/>
            </a:pPr>
            <a:fld id="{E00B6E52-F07A-44C8-B7AE-D6EEC3D50429}" type="slidenum">
              <a:rPr lang="en-CA" sz="1600" smtClean="0">
                <a:latin typeface="Arial" panose="020B0604020202020204" pitchFamily="34" charset="0"/>
                <a:cs typeface="Arial" panose="020B0604020202020204" pitchFamily="34" charset="0"/>
              </a:rPr>
              <a:pPr algn="r">
                <a:defRPr/>
              </a:pPr>
              <a:t>14</a:t>
            </a:fld>
            <a:endParaRPr lang="en-CA" sz="1600" dirty="0">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FF21849B-4814-4A3E-99E7-0243B0D807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4" name="Rectangle 3"/>
          <p:cNvSpPr/>
          <p:nvPr/>
        </p:nvSpPr>
        <p:spPr>
          <a:xfrm>
            <a:off x="4114800" y="1143000"/>
            <a:ext cx="4572000" cy="646331"/>
          </a:xfrm>
          <a:prstGeom prst="rect">
            <a:avLst/>
          </a:prstGeom>
        </p:spPr>
        <p:txBody>
          <a:bodyPr>
            <a:spAutoFit/>
          </a:bodyPr>
          <a:lstStyle/>
          <a:p>
            <a:pPr marL="190500" lvl="0" indent="-190500" algn="ctr">
              <a:lnSpc>
                <a:spcPct val="100000"/>
              </a:lnSpc>
              <a:tabLst>
                <a:tab pos="5715000" algn="l"/>
              </a:tabLst>
              <a:defRPr/>
            </a:pPr>
            <a:endParaRPr lang="en-CA" sz="3600" b="1" kern="0" dirty="0">
              <a:solidFill>
                <a:srgbClr val="FFCC00"/>
              </a:solidFill>
              <a:latin typeface="Arial"/>
            </a:endParaRPr>
          </a:p>
        </p:txBody>
      </p:sp>
      <p:sp>
        <p:nvSpPr>
          <p:cNvPr id="6" name="Rectangle 5"/>
          <p:cNvSpPr/>
          <p:nvPr/>
        </p:nvSpPr>
        <p:spPr>
          <a:xfrm>
            <a:off x="0" y="990600"/>
            <a:ext cx="4572000" cy="590931"/>
          </a:xfrm>
          <a:prstGeom prst="rect">
            <a:avLst/>
          </a:prstGeom>
        </p:spPr>
        <p:txBody>
          <a:bodyPr>
            <a:spAutoFit/>
          </a:bodyPr>
          <a:lstStyle/>
          <a:p>
            <a:pPr algn="ctr">
              <a:defRPr/>
            </a:pPr>
            <a:r>
              <a:rPr lang="en-US" sz="3600" b="1" dirty="0">
                <a:solidFill>
                  <a:srgbClr val="FFCC00"/>
                </a:solidFill>
                <a:latin typeface="Arial" panose="020B0604020202020204" pitchFamily="34" charset="0"/>
                <a:cs typeface="Arial" panose="020B0604020202020204" pitchFamily="34" charset="0"/>
              </a:rPr>
              <a:t> </a:t>
            </a:r>
            <a:endParaRPr lang="en-CA" sz="3600" b="1" dirty="0">
              <a:solidFill>
                <a:srgbClr val="FFCC00"/>
              </a:solidFill>
              <a:latin typeface="Arial" panose="020B0604020202020204" pitchFamily="34" charset="0"/>
              <a:cs typeface="Arial" panose="020B0604020202020204" pitchFamily="34" charset="0"/>
            </a:endParaRPr>
          </a:p>
        </p:txBody>
      </p:sp>
      <p:sp>
        <p:nvSpPr>
          <p:cNvPr id="7" name="Rectangle 6"/>
          <p:cNvSpPr/>
          <p:nvPr/>
        </p:nvSpPr>
        <p:spPr>
          <a:xfrm>
            <a:off x="76200" y="914400"/>
            <a:ext cx="4191000" cy="3281476"/>
          </a:xfrm>
          <a:prstGeom prst="rect">
            <a:avLst/>
          </a:prstGeom>
        </p:spPr>
        <p:txBody>
          <a:bodyPr wrap="square">
            <a:spAutoFit/>
          </a:bodyPr>
          <a:lstStyle/>
          <a:p>
            <a:pPr algn="ctr">
              <a:buNone/>
            </a:pPr>
            <a:r>
              <a:rPr lang="en-US" altLang="en-US" sz="4400" b="1" dirty="0" err="1">
                <a:solidFill>
                  <a:schemeClr val="accent6">
                    <a:lumMod val="60000"/>
                    <a:lumOff val="40000"/>
                  </a:schemeClr>
                </a:solidFill>
              </a:rPr>
              <a:t>Qujannamiik</a:t>
            </a:r>
            <a:endParaRPr lang="en-US" altLang="en-US" sz="4400" b="1" dirty="0">
              <a:solidFill>
                <a:schemeClr val="accent6">
                  <a:lumMod val="60000"/>
                  <a:lumOff val="40000"/>
                </a:schemeClr>
              </a:solidFill>
            </a:endParaRPr>
          </a:p>
          <a:p>
            <a:pPr algn="ctr">
              <a:buNone/>
            </a:pPr>
            <a:r>
              <a:rPr lang="en-US" altLang="en-US" sz="4400" b="1" dirty="0">
                <a:solidFill>
                  <a:schemeClr val="accent6">
                    <a:lumMod val="60000"/>
                    <a:lumOff val="40000"/>
                  </a:schemeClr>
                </a:solidFill>
              </a:rPr>
              <a:t>Thank you</a:t>
            </a:r>
          </a:p>
          <a:p>
            <a:pPr algn="ctr">
              <a:buNone/>
            </a:pPr>
            <a:r>
              <a:rPr lang="en-US" altLang="en-US" sz="4400" b="1" dirty="0">
                <a:solidFill>
                  <a:schemeClr val="accent6">
                    <a:lumMod val="60000"/>
                    <a:lumOff val="40000"/>
                  </a:schemeClr>
                </a:solidFill>
              </a:rPr>
              <a:t>Merci</a:t>
            </a:r>
          </a:p>
          <a:p>
            <a:pPr algn="ctr">
              <a:buNone/>
            </a:pPr>
            <a:r>
              <a:rPr lang="en-CA" altLang="en-US" sz="4400" b="1" dirty="0">
                <a:solidFill>
                  <a:schemeClr val="accent6">
                    <a:lumMod val="60000"/>
                    <a:lumOff val="40000"/>
                  </a:schemeClr>
                </a:solidFill>
                <a:latin typeface="Pigiarniq Light" pitchFamily="2" charset="0"/>
              </a:rPr>
              <a:t>ᖁᔭᓐᓇᒦᒃ</a:t>
            </a:r>
          </a:p>
        </p:txBody>
      </p:sp>
    </p:spTree>
    <p:extLst>
      <p:ext uri="{BB962C8B-B14F-4D97-AF65-F5344CB8AC3E}">
        <p14:creationId xmlns:p14="http://schemas.microsoft.com/office/powerpoint/2010/main" val="276566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5528" y="507999"/>
            <a:ext cx="5529072" cy="812800"/>
          </a:xfrm>
        </p:spPr>
        <p:txBody>
          <a:bodyPr>
            <a:noAutofit/>
          </a:bodyPr>
          <a:lstStyle/>
          <a:p>
            <a:pPr algn="ct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Survol de la présentation</a:t>
            </a:r>
          </a:p>
        </p:txBody>
      </p:sp>
      <p:sp>
        <p:nvSpPr>
          <p:cNvPr id="5" name="Content Placeholder 4"/>
          <p:cNvSpPr>
            <a:spLocks noGrp="1"/>
          </p:cNvSpPr>
          <p:nvPr>
            <p:ph sz="half" idx="1"/>
          </p:nvPr>
        </p:nvSpPr>
        <p:spPr>
          <a:xfrm>
            <a:off x="1828800" y="1191768"/>
            <a:ext cx="6248400" cy="4953000"/>
          </a:xfrm>
        </p:spPr>
        <p:txBody>
          <a:bodyPr>
            <a:normAutofit/>
          </a:bodyPr>
          <a:lstStyle/>
          <a:p>
            <a:pPr marL="0" indent="0">
              <a:spcAft>
                <a:spcPts val="1200"/>
              </a:spcAft>
              <a:buNone/>
            </a:pPr>
            <a:r>
              <a:rPr lang="en-US" altLang="en-US" sz="2400" dirty="0"/>
              <a:t> </a:t>
            </a:r>
          </a:p>
          <a:p>
            <a:pPr>
              <a:spcAft>
                <a:spcPts val="1200"/>
              </a:spcAft>
              <a:buFont typeface="Wingdings" panose="05000000000000000000" pitchFamily="2" charset="2"/>
              <a:buChar char="Ø"/>
            </a:pPr>
            <a:r>
              <a:rPr lang="en-US" altLang="en-US" sz="2400" dirty="0"/>
              <a:t>Rôle et responsabilités</a:t>
            </a:r>
          </a:p>
          <a:p>
            <a:pPr>
              <a:spcAft>
                <a:spcPts val="1200"/>
              </a:spcAft>
              <a:buFont typeface="Wingdings" panose="05000000000000000000" pitchFamily="2" charset="2"/>
              <a:buChar char="Ø"/>
            </a:pPr>
            <a:r>
              <a:rPr lang="en-US" altLang="en-US" sz="2400" dirty="0"/>
              <a:t>Contributions à l’examen de la demande de permis d’utilisation des eaux </a:t>
            </a:r>
          </a:p>
          <a:p>
            <a:pPr>
              <a:spcAft>
                <a:spcPts val="1200"/>
              </a:spcAft>
              <a:buFont typeface="Wingdings" panose="05000000000000000000" pitchFamily="2" charset="2"/>
              <a:buChar char="Ø"/>
            </a:pPr>
            <a:r>
              <a:rPr lang="en-US" altLang="en-US" sz="2400" dirty="0"/>
              <a:t>Commentaires issus de l’examen technique</a:t>
            </a:r>
            <a:endParaRPr lang="en-US" altLang="en-US" sz="1800" dirty="0"/>
          </a:p>
          <a:p>
            <a:pPr>
              <a:spcAft>
                <a:spcPts val="1200"/>
              </a:spcAft>
              <a:buFont typeface="Wingdings" panose="05000000000000000000" pitchFamily="2" charset="2"/>
              <a:buChar char="Ø"/>
            </a:pPr>
            <a:r>
              <a:rPr lang="en-US" altLang="en-US" sz="2400" dirty="0"/>
              <a:t>Résumé des prochaines étapes</a:t>
            </a:r>
          </a:p>
          <a:p>
            <a:pPr>
              <a:spcAft>
                <a:spcPts val="1200"/>
              </a:spcAft>
              <a:buFont typeface="Wingdings" panose="05000000000000000000" pitchFamily="2" charset="2"/>
              <a:buChar char="Ø"/>
            </a:pPr>
            <a:r>
              <a:rPr lang="en-US" altLang="en-US" sz="2400" dirty="0"/>
              <a:t>Conclusion</a:t>
            </a:r>
          </a:p>
        </p:txBody>
      </p:sp>
      <p:sp>
        <p:nvSpPr>
          <p:cNvPr id="3" name="Slide Number Placeholder 2"/>
          <p:cNvSpPr>
            <a:spLocks noGrp="1"/>
          </p:cNvSpPr>
          <p:nvPr>
            <p:ph type="sldNum" sz="quarter" idx="4"/>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2</a:t>
            </a:fld>
            <a:endParaRPr lang="en-CA"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49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09600"/>
            <a:ext cx="8001000" cy="533400"/>
          </a:xfrm>
        </p:spPr>
        <p:txBody>
          <a:bodyPr>
            <a:noAutofit/>
          </a:bodyPr>
          <a:lstStyle/>
          <a:p>
            <a:pPr algn="ctr"/>
            <a:r>
              <a:rPr lang="en-CA" altLang="en-US" sz="2800" b="1" dirty="0">
                <a:latin typeface="Arial" panose="020B0604020202020204" pitchFamily="34" charset="0"/>
                <a:cs typeface="Arial" panose="020B0604020202020204" pitchFamily="34" charset="0"/>
              </a:rPr>
              <a:t/>
            </a:r>
            <a:br>
              <a:rPr lang="en-CA" altLang="en-US" sz="2800" b="1" dirty="0">
                <a:latin typeface="Arial" panose="020B0604020202020204" pitchFamily="34" charset="0"/>
                <a:cs typeface="Arial" panose="020B0604020202020204" pitchFamily="34" charset="0"/>
              </a:rPr>
            </a:br>
            <a:r>
              <a:rPr lang="en-CA" altLang="en-US" sz="2800" b="1" dirty="0">
                <a:latin typeface="Arial" panose="020B0604020202020204" pitchFamily="34" charset="0"/>
                <a:cs typeface="Arial" panose="020B0604020202020204" pitchFamily="34" charset="0"/>
              </a:rPr>
              <a:t>Rôles et responsabilités </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1066800" y="1447801"/>
            <a:ext cx="7315200" cy="5181600"/>
          </a:xfrm>
        </p:spPr>
        <p:txBody>
          <a:bodyPr>
            <a:normAutofit fontScale="92500" lnSpcReduction="10000"/>
          </a:bodyPr>
          <a:lstStyle/>
          <a:p>
            <a:pPr marL="0" lvl="0" indent="0" eaLnBrk="1" hangingPunct="1">
              <a:buNone/>
              <a:defRPr/>
            </a:pPr>
            <a:r>
              <a:rPr lang="en-CA" sz="2400" dirty="0">
                <a:latin typeface="Arial" panose="020B0604020202020204" pitchFamily="34" charset="0"/>
                <a:cs typeface="Arial" panose="020B0604020202020204" pitchFamily="34" charset="0"/>
              </a:rPr>
              <a:t>Les responsabilités, le mandat et les obligations de Relations Couronne-Autochtones et Affaires du Nord Canada (RCAANC) cadrent avec ce qui suit :</a:t>
            </a:r>
          </a:p>
          <a:p>
            <a:pPr marL="0" lvl="0" indent="0" eaLnBrk="1" hangingPunct="1">
              <a:buNone/>
              <a:defRPr/>
            </a:pPr>
            <a:endParaRPr lang="en-CA" sz="1400" dirty="0">
              <a:latin typeface="Arial" panose="020B0604020202020204" pitchFamily="34" charset="0"/>
              <a:cs typeface="Arial" panose="020B0604020202020204" pitchFamily="34" charset="0"/>
            </a:endParaRPr>
          </a:p>
          <a:p>
            <a:pPr marL="512763" lvl="0" indent="-277813" eaLnBrk="1" hangingPunct="1">
              <a:defRPr/>
            </a:pPr>
            <a:r>
              <a:rPr lang="en-CA" sz="2000" i="1" dirty="0">
                <a:latin typeface="Arial" panose="020B0604020202020204" pitchFamily="34" charset="0"/>
                <a:cs typeface="Arial" panose="020B0604020202020204" pitchFamily="34" charset="0"/>
              </a:rPr>
              <a:t>Loi sur le ministère Relations Couronne-Autochtones et des Affaires du Nord</a:t>
            </a:r>
          </a:p>
          <a:p>
            <a:pPr marL="512763" lvl="0" indent="-277813" eaLnBrk="1" hangingPunct="1">
              <a:defRPr/>
            </a:pPr>
            <a:r>
              <a:rPr lang="en-CA" sz="2000" dirty="0">
                <a:latin typeface="Arial" panose="020B0604020202020204" pitchFamily="34" charset="0"/>
                <a:cs typeface="Arial" panose="020B0604020202020204" pitchFamily="34" charset="0"/>
              </a:rPr>
              <a:t>Accord du Nunavut </a:t>
            </a:r>
          </a:p>
          <a:p>
            <a:pPr marL="512763" lvl="0" indent="-277813" eaLnBrk="1" hangingPunct="1">
              <a:defRPr/>
            </a:pPr>
            <a:r>
              <a:rPr lang="en-CA" sz="2000" i="1" dirty="0">
                <a:latin typeface="Arial" panose="020B0604020202020204" pitchFamily="34" charset="0"/>
                <a:cs typeface="Arial" panose="020B0604020202020204" pitchFamily="34" charset="0"/>
              </a:rPr>
              <a:t>Loi concernant l’Accord sur les revendications territoriales du Nunavut</a:t>
            </a:r>
          </a:p>
          <a:p>
            <a:pPr marL="512763" lvl="0" indent="-277813" eaLnBrk="1" hangingPunct="1">
              <a:defRPr/>
            </a:pPr>
            <a:r>
              <a:rPr lang="en-CA" sz="2000" i="1" dirty="0">
                <a:latin typeface="Arial" panose="020B0604020202020204" pitchFamily="34" charset="0"/>
                <a:cs typeface="Arial" panose="020B0604020202020204" pitchFamily="34" charset="0"/>
              </a:rPr>
              <a:t>Loi sur les eaux du Nunavut et le Tribunal des droits de surface du Nunavut </a:t>
            </a:r>
            <a:r>
              <a:rPr lang="en-CA" sz="2000" dirty="0">
                <a:latin typeface="Arial" panose="020B0604020202020204" pitchFamily="34" charset="0"/>
                <a:cs typeface="Arial" panose="020B0604020202020204" pitchFamily="34" charset="0"/>
              </a:rPr>
              <a:t>et le règlement connexe</a:t>
            </a:r>
          </a:p>
          <a:p>
            <a:pPr marL="512763" lvl="0" indent="-277813" eaLnBrk="1" hangingPunct="1">
              <a:defRPr/>
            </a:pPr>
            <a:r>
              <a:rPr lang="en-CA" sz="2000" i="1" dirty="0">
                <a:latin typeface="Arial" panose="020B0604020202020204" pitchFamily="34" charset="0"/>
                <a:cs typeface="Arial" panose="020B0604020202020204" pitchFamily="34" charset="0"/>
              </a:rPr>
              <a:t>Loi sur l’aménagement du territoire et l’évaluation des projets au Nunavut</a:t>
            </a:r>
          </a:p>
          <a:p>
            <a:pPr marL="512763" lvl="0" indent="-277813" eaLnBrk="1" hangingPunct="1">
              <a:defRPr/>
            </a:pPr>
            <a:r>
              <a:rPr lang="en-CA" sz="2000" i="1" dirty="0">
                <a:latin typeface="Arial" panose="020B0604020202020204" pitchFamily="34" charset="0"/>
                <a:cs typeface="Arial" panose="020B0604020202020204" pitchFamily="34" charset="0"/>
              </a:rPr>
              <a:t>Loi sur les terres territoriales </a:t>
            </a:r>
            <a:r>
              <a:rPr lang="en-CA" sz="2000" dirty="0">
                <a:latin typeface="Arial" panose="020B0604020202020204" pitchFamily="34" charset="0"/>
                <a:cs typeface="Arial" panose="020B0604020202020204" pitchFamily="34" charset="0"/>
              </a:rPr>
              <a:t>et le règlement connexe</a:t>
            </a:r>
          </a:p>
          <a:p>
            <a:pPr marL="512763" lvl="0" indent="-277813" eaLnBrk="1" hangingPunct="1">
              <a:defRPr/>
            </a:pPr>
            <a:r>
              <a:rPr lang="en-CA" sz="2000" i="1" dirty="0">
                <a:latin typeface="Arial" panose="020B0604020202020204" pitchFamily="34" charset="0"/>
                <a:cs typeface="Arial" panose="020B0604020202020204" pitchFamily="34" charset="0"/>
              </a:rPr>
              <a:t>Loi sur la prévention de la pollution des eaux arctiques</a:t>
            </a:r>
          </a:p>
          <a:p>
            <a:pPr marL="0" indent="0">
              <a:buNone/>
            </a:pPr>
            <a:endParaRPr lang="en-US" sz="2400" dirty="0"/>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3</a:t>
            </a:fld>
            <a:endParaRPr lang="en-CA" sz="1600" dirty="0">
              <a:solidFill>
                <a:prstClr val="black">
                  <a:tint val="75000"/>
                </a:prstClr>
              </a:solidFill>
              <a:latin typeface="Arial" panose="020B0604020202020204" pitchFamily="34" charset="0"/>
              <a:cs typeface="Arial" panose="020B0604020202020204" pitchFamily="34" charset="0"/>
            </a:endParaRPr>
          </a:p>
        </p:txBody>
      </p:sp>
      <p:sp>
        <p:nvSpPr>
          <p:cNvPr id="8" name="Title 3"/>
          <p:cNvSpPr txBox="1">
            <a:spLocks/>
          </p:cNvSpPr>
          <p:nvPr/>
        </p:nvSpPr>
        <p:spPr>
          <a:xfrm>
            <a:off x="4648200" y="838200"/>
            <a:ext cx="4038600" cy="30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778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8077200" cy="1295400"/>
          </a:xfrm>
        </p:spPr>
        <p:txBody>
          <a:bodyPr>
            <a:noAutofit/>
          </a:bodyPr>
          <a:lstStyle/>
          <a:p>
            <a:pPr algn="ctr"/>
            <a:r>
              <a:rPr lang="en-CA" altLang="en-US" sz="2800" b="1" dirty="0">
                <a:latin typeface="Arial" panose="020B0604020202020204" pitchFamily="34" charset="0"/>
                <a:cs typeface="Arial" panose="020B0604020202020204" pitchFamily="34" charset="0"/>
              </a:rPr>
              <a:t/>
            </a:r>
            <a:br>
              <a:rPr lang="en-CA" altLang="en-US" sz="2800" b="1" dirty="0">
                <a:latin typeface="Arial" panose="020B0604020202020204" pitchFamily="34" charset="0"/>
                <a:cs typeface="Arial" panose="020B0604020202020204" pitchFamily="34" charset="0"/>
              </a:rPr>
            </a:br>
            <a:r>
              <a:rPr lang="en-CA" altLang="en-US" sz="2800" b="1" dirty="0">
                <a:latin typeface="Arial" panose="020B0604020202020204" pitchFamily="34" charset="0"/>
                <a:cs typeface="Arial" panose="020B0604020202020204" pitchFamily="34" charset="0"/>
              </a:rPr>
              <a:t>Contributions à l’examen de la </a:t>
            </a:r>
            <a:r>
              <a:rPr lang="en-CA" altLang="en-US" sz="2800" b="1" dirty="0" err="1">
                <a:latin typeface="Arial" panose="020B0604020202020204" pitchFamily="34" charset="0"/>
                <a:cs typeface="Arial" panose="020B0604020202020204" pitchFamily="34" charset="0"/>
              </a:rPr>
              <a:t>demande</a:t>
            </a:r>
            <a:r>
              <a:rPr lang="en-CA" altLang="en-US" sz="2800" b="1" dirty="0">
                <a:latin typeface="Arial" panose="020B0604020202020204" pitchFamily="34" charset="0"/>
                <a:cs typeface="Arial" panose="020B0604020202020204" pitchFamily="34" charset="0"/>
              </a:rPr>
              <a:t> de permis d’utilisation des eaux</a:t>
            </a:r>
            <a:endParaRPr lang="en-US"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1066800" y="1524000"/>
            <a:ext cx="7391400" cy="4724401"/>
          </a:xfrm>
        </p:spPr>
        <p:txBody>
          <a:bodyPr>
            <a:normAutofit fontScale="85000" lnSpcReduction="10000"/>
          </a:bodyPr>
          <a:lstStyle/>
          <a:p>
            <a:pPr marL="0" lvl="0" indent="0" eaLnBrk="1" hangingPunct="1">
              <a:spcAft>
                <a:spcPts val="1800"/>
              </a:spcAft>
              <a:buNone/>
              <a:defRPr/>
            </a:pPr>
            <a:r>
              <a:rPr lang="en-CA" altLang="en-US" sz="2400" dirty="0">
                <a:latin typeface="Arial" panose="020B0604020202020204" pitchFamily="34" charset="0"/>
                <a:cs typeface="Arial" panose="020B0604020202020204" pitchFamily="34" charset="0"/>
              </a:rPr>
              <a:t>RCAANC a présenté les soumissions suivantes à l’Office des eaux du Nunavut concernant la </a:t>
            </a:r>
            <a:r>
              <a:rPr lang="en-CA" altLang="en-US" sz="2400" dirty="0" err="1">
                <a:latin typeface="Arial" panose="020B0604020202020204" pitchFamily="34" charset="0"/>
                <a:cs typeface="Arial" panose="020B0604020202020204" pitchFamily="34" charset="0"/>
              </a:rPr>
              <a:t>demande</a:t>
            </a:r>
            <a:r>
              <a:rPr lang="en-CA" altLang="en-US" sz="2400" dirty="0">
                <a:latin typeface="Arial" panose="020B0604020202020204" pitchFamily="34" charset="0"/>
                <a:cs typeface="Arial" panose="020B0604020202020204" pitchFamily="34" charset="0"/>
              </a:rPr>
              <a:t> pour le permis de type </a:t>
            </a:r>
            <a:r>
              <a:rPr lang="en-US" altLang="en-US" sz="2400" dirty="0"/>
              <a:t>A 3AM-ARV---- à proximité du hameau d’Arviat</a:t>
            </a:r>
            <a:endParaRPr lang="en-US" altLang="en-US" sz="1200" dirty="0"/>
          </a:p>
          <a:p>
            <a:pPr marL="338138" indent="-338138">
              <a:lnSpc>
                <a:spcPct val="110000"/>
              </a:lnSpc>
              <a:spcAft>
                <a:spcPts val="600"/>
              </a:spcAft>
            </a:pPr>
            <a:r>
              <a:rPr lang="en-US" altLang="en-US" sz="2000" dirty="0"/>
              <a:t>Contrôle de conformité concernant la demande de permis de type A d’utilisation des eaux :</a:t>
            </a:r>
          </a:p>
          <a:p>
            <a:pPr marL="0" indent="0">
              <a:lnSpc>
                <a:spcPct val="110000"/>
              </a:lnSpc>
              <a:spcAft>
                <a:spcPts val="600"/>
              </a:spcAft>
              <a:buNone/>
            </a:pPr>
            <a:r>
              <a:rPr lang="en-US" altLang="en-US" sz="2000" dirty="0"/>
              <a:t>     30 novembre 2021</a:t>
            </a:r>
          </a:p>
          <a:p>
            <a:pPr marL="0" indent="0">
              <a:lnSpc>
                <a:spcPct val="110000"/>
              </a:lnSpc>
              <a:spcAft>
                <a:spcPts val="600"/>
              </a:spcAft>
              <a:buNone/>
            </a:pPr>
            <a:endParaRPr lang="en-US" altLang="en-US" sz="2000" dirty="0"/>
          </a:p>
          <a:p>
            <a:pPr marL="338138" indent="-338138">
              <a:lnSpc>
                <a:spcPct val="110000"/>
              </a:lnSpc>
              <a:spcAft>
                <a:spcPts val="600"/>
              </a:spcAft>
            </a:pPr>
            <a:r>
              <a:rPr lang="en-US" altLang="en-US" sz="2000" dirty="0"/>
              <a:t>Commentaires issus de l’examen technique concernant la demande de permis de type A d’utilisation des eaux : 20 janvier 2022</a:t>
            </a:r>
          </a:p>
          <a:p>
            <a:pPr marL="0" indent="0">
              <a:lnSpc>
                <a:spcPct val="110000"/>
              </a:lnSpc>
              <a:spcAft>
                <a:spcPts val="600"/>
              </a:spcAft>
              <a:buNone/>
            </a:pPr>
            <a:endParaRPr lang="en-US" altLang="en-US" sz="1200" dirty="0"/>
          </a:p>
          <a:p>
            <a:pPr marL="338138" indent="-338138">
              <a:lnSpc>
                <a:spcPct val="110000"/>
              </a:lnSpc>
              <a:spcAft>
                <a:spcPts val="600"/>
              </a:spcAft>
            </a:pPr>
            <a:r>
              <a:rPr lang="en-US" altLang="en-US" sz="2000" dirty="0"/>
              <a:t>Réponse au ministère des Services communautaires et gouvernementaux du Nunavut (GN-SCG) – Réponse sur le contrôle de conformité et les commentaires issus de l’examen technique pour la demande de permis de type A d’utilisation des eaux : XX mars 2022</a:t>
            </a:r>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algn="r">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algn="r">
                <a:defRPr/>
              </a:pPr>
              <a:t>4</a:t>
            </a:fld>
            <a:endParaRPr lang="en-CA" sz="1600" dirty="0">
              <a:solidFill>
                <a:prstClr val="black">
                  <a:tint val="75000"/>
                </a:prstClr>
              </a:solidFill>
              <a:latin typeface="Arial" panose="020B0604020202020204" pitchFamily="34" charset="0"/>
              <a:cs typeface="Arial" panose="020B0604020202020204" pitchFamily="34" charset="0"/>
            </a:endParaRPr>
          </a:p>
        </p:txBody>
      </p:sp>
      <p:sp>
        <p:nvSpPr>
          <p:cNvPr id="8" name="Title 3"/>
          <p:cNvSpPr txBox="1">
            <a:spLocks/>
          </p:cNvSpPr>
          <p:nvPr/>
        </p:nvSpPr>
        <p:spPr>
          <a:xfrm>
            <a:off x="4572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27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1143000"/>
          </a:xfrm>
        </p:spPr>
        <p:txBody>
          <a:bodyPr>
            <a:normAutofit/>
          </a:bodyPr>
          <a:lstStyle/>
          <a:p>
            <a:pPr algn="ctr"/>
            <a:r>
              <a:rPr lang="en-US" dirty="0"/>
              <a:t/>
            </a:r>
            <a:br>
              <a:rPr lang="en-US" dirty="0"/>
            </a:br>
            <a:r>
              <a:rPr lang="en-US" dirty="0"/>
              <a:t>Commentaires issus de l’examen technique</a:t>
            </a:r>
            <a:br>
              <a:rPr lang="en-US" dirty="0"/>
            </a:br>
            <a:endParaRPr lang="en-US" dirty="0"/>
          </a:p>
        </p:txBody>
      </p:sp>
      <p:sp>
        <p:nvSpPr>
          <p:cNvPr id="3" name="Text Placeholder 2"/>
          <p:cNvSpPr>
            <a:spLocks noGrp="1"/>
          </p:cNvSpPr>
          <p:nvPr>
            <p:ph type="body" idx="1"/>
          </p:nvPr>
        </p:nvSpPr>
        <p:spPr>
          <a:xfrm>
            <a:off x="476250" y="1276349"/>
            <a:ext cx="8362950" cy="762001"/>
          </a:xfrm>
        </p:spPr>
        <p:txBody>
          <a:bodyPr>
            <a:normAutofit/>
          </a:bodyPr>
          <a:lstStyle/>
          <a:p>
            <a:r>
              <a:rPr lang="en-US" dirty="0"/>
              <a:t>I. </a:t>
            </a:r>
            <a:r>
              <a:rPr lang="en-CA" dirty="0"/>
              <a:t>Surcapacité des installations de gestion des déchets solides</a:t>
            </a:r>
            <a:endParaRPr lang="en-US" dirty="0"/>
          </a:p>
        </p:txBody>
      </p:sp>
      <p:sp>
        <p:nvSpPr>
          <p:cNvPr id="4" name="Content Placeholder 3"/>
          <p:cNvSpPr>
            <a:spLocks noGrp="1"/>
          </p:cNvSpPr>
          <p:nvPr>
            <p:ph sz="half" idx="2"/>
          </p:nvPr>
        </p:nvSpPr>
        <p:spPr>
          <a:xfrm>
            <a:off x="743527" y="2419348"/>
            <a:ext cx="8382000" cy="3706813"/>
          </a:xfrm>
        </p:spPr>
        <p:txBody>
          <a:bodyPr>
            <a:normAutofit/>
          </a:bodyPr>
          <a:lstStyle/>
          <a:p>
            <a:pPr marL="0" indent="0">
              <a:buNone/>
            </a:pPr>
            <a:r>
              <a:rPr lang="en-CA" dirty="0"/>
              <a:t>(R-01) RCAANC a recommandé que le titulaire de permis fournisse les étapes détaillées qu’il prévoit mettre en œuvre pour gérer le problème de surcapacité aux installations de gestion des déchets solides jusqu’à ce que de nouvelles installations puissent être construites. </a:t>
            </a:r>
            <a:endParaRPr lang="en-US" dirty="0"/>
          </a:p>
          <a:p>
            <a:r>
              <a:rPr lang="en-CA" dirty="0"/>
              <a:t>Réglé. </a:t>
            </a:r>
          </a:p>
          <a:p>
            <a:pPr marL="0" indent="0">
              <a:buNone/>
            </a:pPr>
            <a:endParaRPr lang="en-US" sz="1300" dirty="0"/>
          </a:p>
        </p:txBody>
      </p:sp>
      <p:sp>
        <p:nvSpPr>
          <p:cNvPr id="9" name="Slide Number Placeholder 2"/>
          <p:cNvSpPr>
            <a:spLocks noGrp="1"/>
          </p:cNvSpPr>
          <p:nvPr>
            <p:ph type="sldNum" sz="quarter" idx="4"/>
          </p:nvPr>
        </p:nvSpPr>
        <p:spPr>
          <a:xfrm>
            <a:off x="6553200" y="6248400"/>
            <a:ext cx="2133600" cy="365125"/>
          </a:xfrm>
          <a:prstGeom prst="rect">
            <a:avLst/>
          </a:prstGeom>
        </p:spPr>
        <p:txBody>
          <a:bodyPr/>
          <a:lstStyle/>
          <a:p>
            <a:pPr marL="0" indent="0" algn="r">
              <a:buFontTx/>
              <a:buNone/>
              <a:defRPr/>
            </a:pPr>
            <a:fld id="{E00B6E52-F07A-44C8-B7AE-D6EEC3D50429}" type="slidenum">
              <a:rPr lang="en-CA" sz="1600" smtClean="0">
                <a:solidFill>
                  <a:prstClr val="black">
                    <a:tint val="75000"/>
                  </a:prstClr>
                </a:solidFill>
                <a:cs typeface="Arial" panose="020B0604020202020204" pitchFamily="34" charset="0"/>
              </a:rPr>
              <a:pPr marL="0" indent="0" algn="r">
                <a:buFontTx/>
                <a:buNone/>
                <a:defRPr/>
              </a:pPr>
              <a:t>5</a:t>
            </a:fld>
            <a:endParaRPr lang="en-CA" sz="1600"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21811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229600" cy="1143000"/>
          </a:xfrm>
        </p:spPr>
        <p:txBody>
          <a:bodyPr>
            <a:normAutofit/>
          </a:bodyPr>
          <a:lstStyle/>
          <a:p>
            <a:pPr algn="ctr"/>
            <a:r>
              <a:rPr lang="en-US" dirty="0"/>
              <a:t/>
            </a:r>
            <a:br>
              <a:rPr lang="en-US" dirty="0"/>
            </a:br>
            <a:r>
              <a:rPr lang="en-US" dirty="0"/>
              <a:t>Commentaires issus de l’examen technique</a:t>
            </a:r>
            <a:br>
              <a:rPr lang="en-US" dirty="0"/>
            </a:br>
            <a:endParaRPr lang="en-US" dirty="0"/>
          </a:p>
        </p:txBody>
      </p:sp>
      <p:sp>
        <p:nvSpPr>
          <p:cNvPr id="3" name="Text Placeholder 2"/>
          <p:cNvSpPr>
            <a:spLocks noGrp="1"/>
          </p:cNvSpPr>
          <p:nvPr>
            <p:ph type="body" idx="1"/>
          </p:nvPr>
        </p:nvSpPr>
        <p:spPr>
          <a:xfrm>
            <a:off x="381000" y="1219200"/>
            <a:ext cx="7924799" cy="914400"/>
          </a:xfrm>
        </p:spPr>
        <p:txBody>
          <a:bodyPr>
            <a:normAutofit/>
          </a:bodyPr>
          <a:lstStyle/>
          <a:p>
            <a:r>
              <a:rPr lang="en-US" dirty="0"/>
              <a:t>II. Taux de rejet de l’effluent de la lagune</a:t>
            </a:r>
          </a:p>
          <a:p>
            <a:endParaRPr lang="en-US" dirty="0"/>
          </a:p>
        </p:txBody>
      </p:sp>
      <p:sp>
        <p:nvSpPr>
          <p:cNvPr id="4" name="Content Placeholder 3"/>
          <p:cNvSpPr>
            <a:spLocks noGrp="1"/>
          </p:cNvSpPr>
          <p:nvPr>
            <p:ph sz="half" idx="2"/>
          </p:nvPr>
        </p:nvSpPr>
        <p:spPr>
          <a:xfrm>
            <a:off x="685800" y="1905000"/>
            <a:ext cx="8001000" cy="4708525"/>
          </a:xfrm>
        </p:spPr>
        <p:txBody>
          <a:bodyPr>
            <a:normAutofit/>
          </a:bodyPr>
          <a:lstStyle/>
          <a:p>
            <a:pPr marL="0" indent="0">
              <a:buNone/>
            </a:pPr>
            <a:r>
              <a:rPr lang="en-US" dirty="0"/>
              <a:t>(R-02) RCAANC a recommandé que le titulaire de permis précise :</a:t>
            </a:r>
          </a:p>
          <a:p>
            <a:pPr marL="0" indent="0">
              <a:buNone/>
            </a:pPr>
            <a:endParaRPr lang="en-US" dirty="0"/>
          </a:p>
          <a:p>
            <a:pPr lvl="0"/>
            <a:r>
              <a:rPr lang="en-US" dirty="0"/>
              <a:t>Le temps de rétention de l’effluent dans la lagune pour atteindre les buts relatifs au traitement avant le rejet manuel par le pompage.</a:t>
            </a:r>
          </a:p>
          <a:p>
            <a:pPr lvl="0"/>
            <a:r>
              <a:rPr lang="en-US" dirty="0"/>
              <a:t>Le taux de pompage à partir du point de rejet de la lagune jusqu’au secteur de traitement de la zone humide.</a:t>
            </a:r>
          </a:p>
          <a:p>
            <a:pPr marL="0" indent="0">
              <a:buNone/>
            </a:pPr>
            <a:endParaRPr lang="en-US" sz="1200" dirty="0"/>
          </a:p>
          <a:p>
            <a:r>
              <a:rPr lang="en-CA" dirty="0"/>
              <a:t>Réglé.</a:t>
            </a:r>
          </a:p>
          <a:p>
            <a:pPr marL="0" indent="0">
              <a:buNone/>
            </a:pPr>
            <a:r>
              <a:rPr lang="en-US" dirty="0"/>
              <a:t>	</a:t>
            </a:r>
          </a:p>
        </p:txBody>
      </p:sp>
      <p:sp>
        <p:nvSpPr>
          <p:cNvPr id="9" name="Slide Number Placeholder 2"/>
          <p:cNvSpPr>
            <a:spLocks noGrp="1"/>
          </p:cNvSpPr>
          <p:nvPr>
            <p:ph type="sldNum" sz="quarter" idx="4"/>
          </p:nvPr>
        </p:nvSpPr>
        <p:spPr>
          <a:xfrm>
            <a:off x="6553200" y="6248400"/>
            <a:ext cx="2133600" cy="365125"/>
          </a:xfrm>
          <a:prstGeom prst="rect">
            <a:avLst/>
          </a:prstGeom>
        </p:spPr>
        <p:txBody>
          <a:bodyPr/>
          <a:lstStyle/>
          <a:p>
            <a:pPr marL="0" indent="0" algn="r">
              <a:buNone/>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marL="0" indent="0" algn="r">
                <a:buNone/>
                <a:defRPr/>
              </a:pPr>
              <a:t>6</a:t>
            </a:fld>
            <a:endParaRPr lang="en-CA"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034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1143000"/>
          </a:xfrm>
        </p:spPr>
        <p:txBody>
          <a:bodyPr>
            <a:normAutofit/>
          </a:bodyPr>
          <a:lstStyle/>
          <a:p>
            <a:pPr algn="ctr"/>
            <a:r>
              <a:rPr lang="en-US" dirty="0"/>
              <a:t/>
            </a:r>
            <a:br>
              <a:rPr lang="en-US" dirty="0"/>
            </a:br>
            <a:r>
              <a:rPr lang="en-US" dirty="0"/>
              <a:t>Commentaires issus de l’examen technique</a:t>
            </a:r>
            <a:br>
              <a:rPr lang="en-US" dirty="0"/>
            </a:br>
            <a:endParaRPr lang="en-US" dirty="0"/>
          </a:p>
        </p:txBody>
      </p:sp>
      <p:sp>
        <p:nvSpPr>
          <p:cNvPr id="3" name="Text Placeholder 2"/>
          <p:cNvSpPr>
            <a:spLocks noGrp="1"/>
          </p:cNvSpPr>
          <p:nvPr>
            <p:ph type="body" idx="1"/>
          </p:nvPr>
        </p:nvSpPr>
        <p:spPr>
          <a:xfrm>
            <a:off x="497725" y="1486504"/>
            <a:ext cx="7974330" cy="704851"/>
          </a:xfrm>
        </p:spPr>
        <p:txBody>
          <a:bodyPr>
            <a:normAutofit fontScale="92500"/>
          </a:bodyPr>
          <a:lstStyle/>
          <a:p>
            <a:r>
              <a:rPr lang="en-US" dirty="0"/>
              <a:t>III. Demande de changement des paramètres de l’effluent</a:t>
            </a:r>
          </a:p>
          <a:p>
            <a:endParaRPr lang="en-US" dirty="0"/>
          </a:p>
        </p:txBody>
      </p:sp>
      <p:sp>
        <p:nvSpPr>
          <p:cNvPr id="4" name="Content Placeholder 3"/>
          <p:cNvSpPr>
            <a:spLocks noGrp="1"/>
          </p:cNvSpPr>
          <p:nvPr>
            <p:ph sz="half" idx="2"/>
          </p:nvPr>
        </p:nvSpPr>
        <p:spPr>
          <a:xfrm>
            <a:off x="914400" y="1755617"/>
            <a:ext cx="8382000" cy="4394516"/>
          </a:xfrm>
        </p:spPr>
        <p:txBody>
          <a:bodyPr>
            <a:normAutofit/>
          </a:bodyPr>
          <a:lstStyle/>
          <a:p>
            <a:pPr marL="0" indent="0">
              <a:buNone/>
            </a:pPr>
            <a:endParaRPr lang="en-CA" dirty="0"/>
          </a:p>
          <a:p>
            <a:pPr marL="0" indent="0">
              <a:buNone/>
            </a:pPr>
            <a:r>
              <a:rPr lang="en-US" dirty="0"/>
              <a:t>(R-03) RCAANC a recommandé que le titulaire du permis précise le changement demandé dans les deux documents par rapport aux paramètres et qu’il mette à jour les documents en conséquence. </a:t>
            </a:r>
          </a:p>
          <a:p>
            <a:pPr marL="0" indent="0">
              <a:buNone/>
            </a:pPr>
            <a:endParaRPr lang="en-US" dirty="0"/>
          </a:p>
          <a:p>
            <a:r>
              <a:rPr lang="en-CA" dirty="0"/>
              <a:t>Réglé au moyen d’un engagement.</a:t>
            </a:r>
          </a:p>
          <a:p>
            <a:endParaRPr lang="en-US" dirty="0"/>
          </a:p>
          <a:p>
            <a:endParaRPr lang="en-US" dirty="0"/>
          </a:p>
        </p:txBody>
      </p:sp>
      <p:sp>
        <p:nvSpPr>
          <p:cNvPr id="9" name="Slide Number Placeholder 2"/>
          <p:cNvSpPr>
            <a:spLocks noGrp="1"/>
          </p:cNvSpPr>
          <p:nvPr>
            <p:ph type="sldNum" sz="quarter" idx="4"/>
          </p:nvPr>
        </p:nvSpPr>
        <p:spPr>
          <a:xfrm>
            <a:off x="6553200" y="6248400"/>
            <a:ext cx="2133600" cy="365125"/>
          </a:xfrm>
          <a:prstGeom prst="rect">
            <a:avLst/>
          </a:prstGeom>
        </p:spPr>
        <p:txBody>
          <a:bodyPr/>
          <a:lstStyle/>
          <a:p>
            <a:pPr marL="0" indent="0" algn="r">
              <a:buNone/>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marL="0" indent="0" algn="r">
                <a:buNone/>
                <a:defRPr/>
              </a:pPr>
              <a:t>7</a:t>
            </a:fld>
            <a:endParaRPr lang="en-CA"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995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848600" cy="609600"/>
          </a:xfrm>
        </p:spPr>
        <p:txBody>
          <a:bodyPr/>
          <a:lstStyle/>
          <a:p>
            <a:pPr algn="ctr"/>
            <a:r>
              <a:rPr lang="en-US" dirty="0"/>
              <a:t>Commentaires issus de l’examen technique</a:t>
            </a:r>
          </a:p>
        </p:txBody>
      </p:sp>
      <p:sp>
        <p:nvSpPr>
          <p:cNvPr id="3" name="Content Placeholder 2"/>
          <p:cNvSpPr>
            <a:spLocks noGrp="1"/>
          </p:cNvSpPr>
          <p:nvPr>
            <p:ph idx="1"/>
          </p:nvPr>
        </p:nvSpPr>
        <p:spPr>
          <a:xfrm>
            <a:off x="444500" y="1297636"/>
            <a:ext cx="8394700" cy="5008563"/>
          </a:xfrm>
        </p:spPr>
        <p:txBody>
          <a:bodyPr/>
          <a:lstStyle/>
          <a:p>
            <a:pPr marL="0" lvl="0" indent="0">
              <a:buNone/>
            </a:pPr>
            <a:r>
              <a:rPr lang="en-US" sz="2400" b="1" dirty="0"/>
              <a:t>IV. Contrôle des infiltrations de la lagune</a:t>
            </a:r>
            <a:endParaRPr lang="en-US" sz="2400" dirty="0"/>
          </a:p>
          <a:p>
            <a:pPr marL="0" indent="0">
              <a:buNone/>
            </a:pPr>
            <a:endParaRPr lang="en-US" sz="2400" dirty="0"/>
          </a:p>
          <a:p>
            <a:pPr marL="0" indent="0">
              <a:buNone/>
            </a:pPr>
            <a:r>
              <a:rPr lang="en-US" sz="2400" dirty="0"/>
              <a:t>(R-04) RCAANC a recommandé que le titulaire de permis fournisse un plan détaillé sur la façon dont il compte prévenir l’infiltration de l’effluent dans les eaux souterraines en cas de dommages au revêtement imperméable occasionnés par un dégel localisé du pergélisol. </a:t>
            </a:r>
          </a:p>
          <a:p>
            <a:pPr marL="0" indent="0">
              <a:buNone/>
            </a:pPr>
            <a:endParaRPr lang="en-US" dirty="0"/>
          </a:p>
          <a:p>
            <a:r>
              <a:rPr lang="en-CA" sz="2400" dirty="0"/>
              <a:t>Réglé au moyen d’un engagement.  </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00B6E52-F07A-44C8-B7AE-D6EEC3D50429}" type="slidenum">
              <a:rPr lang="en-CA" smtClean="0"/>
              <a:pPr>
                <a:defRPr/>
              </a:pPr>
              <a:t>8</a:t>
            </a:fld>
            <a:endParaRPr lang="en-CA" dirty="0"/>
          </a:p>
        </p:txBody>
      </p:sp>
    </p:spTree>
    <p:extLst>
      <p:ext uri="{BB962C8B-B14F-4D97-AF65-F5344CB8AC3E}">
        <p14:creationId xmlns:p14="http://schemas.microsoft.com/office/powerpoint/2010/main" val="353092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639760"/>
          </a:xfrm>
        </p:spPr>
        <p:txBody>
          <a:bodyPr>
            <a:normAutofit/>
          </a:bodyPr>
          <a:lstStyle/>
          <a:p>
            <a:pPr algn="ctr"/>
            <a:r>
              <a:rPr lang="en-US" dirty="0"/>
              <a:t>Commentaires issus de l’examen technique</a:t>
            </a:r>
            <a:br>
              <a:rPr lang="en-US" dirty="0"/>
            </a:br>
            <a:endParaRPr lang="en-US" dirty="0"/>
          </a:p>
        </p:txBody>
      </p:sp>
      <p:sp>
        <p:nvSpPr>
          <p:cNvPr id="3" name="Text Placeholder 2"/>
          <p:cNvSpPr>
            <a:spLocks noGrp="1"/>
          </p:cNvSpPr>
          <p:nvPr>
            <p:ph type="body" idx="1"/>
          </p:nvPr>
        </p:nvSpPr>
        <p:spPr>
          <a:xfrm>
            <a:off x="619125" y="1295183"/>
            <a:ext cx="7905750" cy="533399"/>
          </a:xfrm>
        </p:spPr>
        <p:txBody>
          <a:bodyPr>
            <a:normAutofit fontScale="77500" lnSpcReduction="20000"/>
          </a:bodyPr>
          <a:lstStyle/>
          <a:p>
            <a:r>
              <a:rPr lang="en-US" dirty="0"/>
              <a:t>V. Stations du programme de surveillance ARV-3, ARV-10 et ARV-11</a:t>
            </a:r>
          </a:p>
          <a:p>
            <a:endParaRPr lang="en-US" dirty="0"/>
          </a:p>
        </p:txBody>
      </p:sp>
      <p:sp>
        <p:nvSpPr>
          <p:cNvPr id="4" name="Content Placeholder 3"/>
          <p:cNvSpPr>
            <a:spLocks noGrp="1"/>
          </p:cNvSpPr>
          <p:nvPr>
            <p:ph sz="half" idx="2"/>
          </p:nvPr>
        </p:nvSpPr>
        <p:spPr>
          <a:xfrm>
            <a:off x="914400" y="1385093"/>
            <a:ext cx="8458200" cy="4221162"/>
          </a:xfrm>
        </p:spPr>
        <p:txBody>
          <a:bodyPr>
            <a:normAutofit/>
          </a:bodyPr>
          <a:lstStyle/>
          <a:p>
            <a:pPr marL="0" indent="0">
              <a:buNone/>
            </a:pPr>
            <a:r>
              <a:rPr lang="en-US" dirty="0"/>
              <a:t> </a:t>
            </a:r>
          </a:p>
          <a:p>
            <a:pPr marL="0" indent="0">
              <a:buNone/>
            </a:pPr>
            <a:r>
              <a:rPr lang="en-US" dirty="0"/>
              <a:t>(R-05) RCAANC a recommandé que le titulaire de permis fournisse une justification pour ce qui suit :</a:t>
            </a:r>
          </a:p>
          <a:p>
            <a:pPr lvl="0"/>
            <a:r>
              <a:rPr lang="en-US" dirty="0"/>
              <a:t>les stations énumérées comme étant « inactives »;</a:t>
            </a:r>
          </a:p>
          <a:p>
            <a:pPr lvl="0"/>
            <a:r>
              <a:rPr lang="en-US" dirty="0"/>
              <a:t>le titulaire de permis demande que les stations de surveillance ARV-10 et ARV-11 soient retirées du permis. </a:t>
            </a:r>
          </a:p>
          <a:p>
            <a:pPr lvl="0"/>
            <a:endParaRPr lang="en-US" sz="1200" dirty="0"/>
          </a:p>
          <a:p>
            <a:r>
              <a:rPr lang="en-US" dirty="0"/>
              <a:t>Réglé.</a:t>
            </a:r>
          </a:p>
          <a:p>
            <a:endParaRPr lang="en-CA" b="1" dirty="0"/>
          </a:p>
          <a:p>
            <a:endParaRPr lang="en-CA" b="1" dirty="0"/>
          </a:p>
          <a:p>
            <a:endParaRPr lang="en-CA" b="1" dirty="0"/>
          </a:p>
          <a:p>
            <a:endParaRPr lang="en-CA" b="1" dirty="0"/>
          </a:p>
          <a:p>
            <a:endParaRPr lang="en-CA" b="1" dirty="0"/>
          </a:p>
          <a:p>
            <a:pPr marL="0" indent="0">
              <a:buNone/>
            </a:pPr>
            <a:endParaRPr lang="en-CA" b="1" dirty="0"/>
          </a:p>
        </p:txBody>
      </p:sp>
      <p:sp>
        <p:nvSpPr>
          <p:cNvPr id="9" name="Slide Number Placeholder 2"/>
          <p:cNvSpPr>
            <a:spLocks noGrp="1"/>
          </p:cNvSpPr>
          <p:nvPr>
            <p:ph type="sldNum" sz="quarter" idx="4"/>
          </p:nvPr>
        </p:nvSpPr>
        <p:spPr>
          <a:xfrm>
            <a:off x="6553200" y="6248400"/>
            <a:ext cx="2133600" cy="365125"/>
          </a:xfrm>
          <a:prstGeom prst="rect">
            <a:avLst/>
          </a:prstGeom>
        </p:spPr>
        <p:txBody>
          <a:bodyPr/>
          <a:lstStyle/>
          <a:p>
            <a:pPr marL="0" indent="0" algn="r">
              <a:buNone/>
              <a:defRPr/>
            </a:pPr>
            <a:fld id="{E00B6E52-F07A-44C8-B7AE-D6EEC3D50429}" type="slidenum">
              <a:rPr lang="en-CA" sz="1600" smtClean="0">
                <a:solidFill>
                  <a:prstClr val="black">
                    <a:tint val="75000"/>
                  </a:prstClr>
                </a:solidFill>
                <a:latin typeface="Arial" panose="020B0604020202020204" pitchFamily="34" charset="0"/>
                <a:cs typeface="Arial" panose="020B0604020202020204" pitchFamily="34" charset="0"/>
              </a:rPr>
              <a:pPr marL="0" indent="0" algn="r">
                <a:buNone/>
                <a:defRPr/>
              </a:pPr>
              <a:t>9</a:t>
            </a:fld>
            <a:endParaRPr lang="en-CA"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5617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9661250|-6926519|-3161487|-10379576|-10856873|INAC / AANC&quot;,&quot;Id&quot;:&quot;578794d93533352f046df19f&quot;,&quot;SmartGridHorizontal&quot;:0,&quot;LinkedExcelSources&quot;:{},&quot;LinkedProjectSources&quot;:{}}"/>
</p:tagLst>
</file>

<file path=ppt/theme/theme1.xml><?xml version="1.0" encoding="utf-8"?>
<a:theme xmlns:a="http://schemas.openxmlformats.org/drawingml/2006/main" name="Standard_white">
  <a:themeElements>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fontScheme name="Standard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Standard_white</Template>
  <TotalTime>55270</TotalTime>
  <Words>885</Words>
  <Application>Microsoft Office PowerPoint</Application>
  <PresentationFormat>On-screen Show (4:3)</PresentationFormat>
  <Paragraphs>119</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Pigiarniq Light</vt:lpstr>
      <vt:lpstr>Verdana</vt:lpstr>
      <vt:lpstr>Wingdings</vt:lpstr>
      <vt:lpstr>Standard_white</vt:lpstr>
      <vt:lpstr>Custom Design</vt:lpstr>
      <vt:lpstr>PowerPoint Presentation</vt:lpstr>
      <vt:lpstr> Survol de la présentation</vt:lpstr>
      <vt:lpstr> Rôles et responsabilités </vt:lpstr>
      <vt:lpstr> Contributions à l’examen de la demande de permis d’utilisation des eaux</vt:lpstr>
      <vt:lpstr> Commentaires issus de l’examen technique </vt:lpstr>
      <vt:lpstr> Commentaires issus de l’examen technique </vt:lpstr>
      <vt:lpstr> Commentaires issus de l’examen technique </vt:lpstr>
      <vt:lpstr>Commentaires issus de l’examen technique</vt:lpstr>
      <vt:lpstr>Commentaires issus de l’examen technique </vt:lpstr>
      <vt:lpstr>Commentaires issus de l’examen technique </vt:lpstr>
      <vt:lpstr>État des recommandations issues de l’examen technique</vt:lpstr>
      <vt:lpstr>Résumé des prochaines étapes </vt:lpstr>
      <vt:lpstr>Conclusion</vt:lpstr>
      <vt:lpstr>PowerPoint Presentation</vt:lpstr>
    </vt:vector>
  </TitlesOfParts>
  <Manager>Ray Luoma</Manager>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Alain Giroux</dc:creator>
  <cp:lastModifiedBy>Okonkwo, Vincent</cp:lastModifiedBy>
  <cp:revision>1104</cp:revision>
  <cp:lastPrinted>2021-11-26T15:55:03Z</cp:lastPrinted>
  <dcterms:created xsi:type="dcterms:W3CDTF">2007-03-13T16:30:24Z</dcterms:created>
  <dcterms:modified xsi:type="dcterms:W3CDTF">2022-03-22T19:00:45Z</dcterms:modified>
</cp:coreProperties>
</file>