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556" r:id="rId3"/>
    <p:sldId id="557" r:id="rId4"/>
    <p:sldId id="558" r:id="rId5"/>
    <p:sldId id="584" r:id="rId6"/>
    <p:sldId id="561" r:id="rId7"/>
    <p:sldId id="563" r:id="rId8"/>
    <p:sldId id="565" r:id="rId9"/>
    <p:sldId id="596" r:id="rId10"/>
    <p:sldId id="569" r:id="rId11"/>
    <p:sldId id="571" r:id="rId12"/>
    <p:sldId id="595" r:id="rId13"/>
    <p:sldId id="578" r:id="rId14"/>
    <p:sldId id="579" r:id="rId15"/>
    <p:sldId id="580" r:id="rId16"/>
  </p:sldIdLst>
  <p:sldSz cx="9144000" cy="6858000" type="screen4x3"/>
  <p:notesSz cx="6881813" cy="9296400"/>
  <p:custDataLst>
    <p:tags r:id="rId19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3979" autoAdjust="0"/>
  </p:normalViewPr>
  <p:slideViewPr>
    <p:cSldViewPr snapToObjects="1">
      <p:cViewPr varScale="1">
        <p:scale>
          <a:sx n="113" d="100"/>
          <a:sy n="113" d="100"/>
        </p:scale>
        <p:origin x="1344" y="102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7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4" eaLnBrk="1" hangingPunct="1">
              <a:defRPr/>
            </a:pPr>
            <a:endParaRPr lang="en-US" altLang="en-US" sz="1200" dirty="0"/>
          </a:p>
          <a:p>
            <a:pPr defTabSz="914324"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6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24">
              <a:buFont typeface="Arial" panose="020B0604020202020204" pitchFamily="34" charset="0"/>
              <a:buNone/>
              <a:defRPr/>
            </a:pPr>
            <a:endParaRPr lang="en-US" sz="1200" b="0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26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64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5562599" cy="2251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Hamlet of Arviat Renewal Application for Type “A” Water Licence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3AM-ARV----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Public Hearing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31 – June 1,  2022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40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77200" cy="762001"/>
          </a:xfrm>
        </p:spPr>
        <p:txBody>
          <a:bodyPr>
            <a:normAutofit/>
          </a:bodyPr>
          <a:lstStyle/>
          <a:p>
            <a:r>
              <a:rPr lang="en-US" dirty="0"/>
              <a:t>VI. Sludge Management Plan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52600"/>
            <a:ext cx="7315200" cy="259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/>
              <a:t>(R-06) CIRNAC recommended that the Licensee update section 6 of its sewage treatment facility operation and maintenance plan to include acceptable methods of sludge disposal as required by the water </a:t>
            </a:r>
            <a:r>
              <a:rPr lang="en-US" sz="2600" dirty="0" err="1"/>
              <a:t>licence</a:t>
            </a:r>
            <a:r>
              <a:rPr lang="en-US" sz="2600" dirty="0"/>
              <a:t>. </a:t>
            </a:r>
          </a:p>
          <a:p>
            <a:endParaRPr lang="en-US" dirty="0"/>
          </a:p>
          <a:p>
            <a:r>
              <a:rPr lang="en-US" sz="2800" dirty="0"/>
              <a:t>Resolved with commitment.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10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3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of Technical Review Recommendations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00" y="1585823"/>
            <a:ext cx="8242300" cy="44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8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algn="ctr"/>
            <a:r>
              <a:rPr lang="en-US" dirty="0"/>
              <a:t>Summary of Next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838200"/>
            <a:ext cx="8229600" cy="5715000"/>
          </a:xfrm>
        </p:spPr>
        <p:txBody>
          <a:bodyPr/>
          <a:lstStyle/>
          <a:p>
            <a:pPr marL="192088" lvl="1" indent="0">
              <a:spcAft>
                <a:spcPts val="200"/>
              </a:spcAft>
              <a:buNone/>
            </a:pPr>
            <a:r>
              <a:rPr lang="en-US" dirty="0"/>
              <a:t>Resolved issues requiring further action are: 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(R-03): The Licensee commits to updating operation and maintenance (OM) plan to reflect BOD and TSS change request as 100 mg/L and 120 mg/L respectively.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(R-04): The licensee commits </a:t>
            </a:r>
            <a:r>
              <a:rPr lang="en-US" kern="1200" dirty="0"/>
              <a:t>to monitoring leaks via water levels in the wetland area and immediate repair liners. </a:t>
            </a:r>
          </a:p>
          <a:p>
            <a:pPr marL="192088" lvl="1" indent="0">
              <a:spcAft>
                <a:spcPts val="200"/>
              </a:spcAft>
              <a:buNone/>
            </a:pPr>
            <a:endParaRPr lang="en-US" sz="2000" dirty="0"/>
          </a:p>
          <a:p>
            <a:pPr lvl="1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(R-05): The Licensee commits to </a:t>
            </a:r>
            <a:r>
              <a:rPr lang="en-US" kern="1200" dirty="0">
                <a:latin typeface="Arial" charset="0"/>
              </a:rPr>
              <a:t>including the sludge management plan that will contain assessment and disposal techniques, as well as a disposal location into the new OM plan.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161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4144963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1200"/>
              </a:spcAft>
            </a:pPr>
            <a:r>
              <a:rPr lang="en-US" altLang="en-US" sz="2400" dirty="0"/>
              <a:t>CIRNAC will continue to work through the water </a:t>
            </a:r>
            <a:r>
              <a:rPr lang="en-US" altLang="en-US" sz="2400" dirty="0" err="1"/>
              <a:t>licence</a:t>
            </a:r>
            <a:r>
              <a:rPr lang="en-US" altLang="en-US" sz="2400" dirty="0"/>
              <a:t> application review process with the aim of protecting Nunavut’s inland water resources while promoting sustainable development.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en-CA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07999"/>
            <a:ext cx="5529072" cy="812800"/>
          </a:xfrm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191768"/>
            <a:ext cx="6248400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en-US" sz="2400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Role and Responsibilities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Contributions to the Water Licence Application Review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Technical Review Comments   </a:t>
            </a:r>
            <a:endParaRPr lang="en-US" altLang="en-US" sz="1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Summary of Next Steps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9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33400"/>
          </a:xfrm>
        </p:spPr>
        <p:txBody>
          <a:bodyPr>
            <a:noAutofit/>
          </a:bodyPr>
          <a:lstStyle/>
          <a:p>
            <a:pPr algn="ctr"/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447801"/>
            <a:ext cx="7315200" cy="5181600"/>
          </a:xfrm>
        </p:spPr>
        <p:txBody>
          <a:bodyPr>
            <a:normAutofit/>
          </a:bodyPr>
          <a:lstStyle/>
          <a:p>
            <a:pPr marL="0" lvl="0" indent="0" eaLnBrk="1" hangingPunct="1">
              <a:buNone/>
              <a:defRPr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are in alignment with the following:</a:t>
            </a:r>
          </a:p>
          <a:p>
            <a:pPr marL="0" lvl="0" indent="0" eaLnBrk="1" hangingPunct="1">
              <a:buNone/>
              <a:defRPr/>
            </a:pP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Act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295400"/>
          </a:xfrm>
        </p:spPr>
        <p:txBody>
          <a:bodyPr>
            <a:noAutofit/>
          </a:bodyPr>
          <a:lstStyle/>
          <a:p>
            <a:pPr algn="ctr"/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Water Licence </a:t>
            </a:r>
            <a:b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7391400" cy="4724401"/>
          </a:xfrm>
        </p:spPr>
        <p:txBody>
          <a:bodyPr>
            <a:normAutofit lnSpcReduction="10000"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submissions to the Nunavut Water Board regarding </a:t>
            </a:r>
            <a:r>
              <a:rPr lang="en-US" altLang="en-US" sz="2400" dirty="0"/>
              <a:t>application for Type “A” Water Licence 3AM-ARV---- by Hamlet of Arviat</a:t>
            </a: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Check for Type “A” Water Licence Application: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en-US" sz="2000" dirty="0"/>
              <a:t>     November 30, 2021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20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Comments for Type “A” Water Licence Application: January 20, 2022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sz="1200" dirty="0"/>
          </a:p>
          <a:p>
            <a:pPr marL="338138" indent="-338138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Reply to Government of Nunavut Department of Community and Government services (GN-CGS) Response on Completeness Check and Technical Review Comments for Type “A” Water Licence Application: March XX, 2022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276349"/>
            <a:ext cx="8362950" cy="762001"/>
          </a:xfrm>
        </p:spPr>
        <p:txBody>
          <a:bodyPr>
            <a:normAutofit/>
          </a:bodyPr>
          <a:lstStyle/>
          <a:p>
            <a:r>
              <a:rPr lang="en-US" dirty="0"/>
              <a:t>I. </a:t>
            </a:r>
            <a:r>
              <a:rPr lang="en-CA" dirty="0"/>
              <a:t>Over Capacity of the Solid Waste Management Facility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527" y="2419348"/>
            <a:ext cx="8382000" cy="370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(R-01) CIRNAC recommended that the Licensee provide the detailed steps that it plans to take to address the overcapacity issue at the solid waste management facility (SWMF) until such time as a new facility can be constructed. </a:t>
            </a:r>
            <a:endParaRPr lang="en-US" dirty="0"/>
          </a:p>
          <a:p>
            <a:r>
              <a:rPr lang="en-CA" dirty="0"/>
              <a:t>Resolved: 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FontTx/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>
                <a:buFontTx/>
                <a:buNone/>
                <a:defRPr/>
              </a:pPr>
              <a:t>5</a:t>
            </a:fld>
            <a:endParaRPr lang="en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924799" cy="914400"/>
          </a:xfrm>
        </p:spPr>
        <p:txBody>
          <a:bodyPr>
            <a:normAutofit/>
          </a:bodyPr>
          <a:lstStyle/>
          <a:p>
            <a:r>
              <a:rPr lang="en-US" dirty="0"/>
              <a:t>II. Lagoon Effluent Discharge Rate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80010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(R-02) CIRNAC recommended that Licensee should clarify: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The retention time of the effluent in the lagoon to achieve treatment goals before manual discharge by pumping.</a:t>
            </a:r>
          </a:p>
          <a:p>
            <a:pPr lvl="0"/>
            <a:r>
              <a:rPr lang="en-US" dirty="0"/>
              <a:t>The pumping rate from the lagoon discharge point to the wetland treatment area.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CA" dirty="0"/>
              <a:t>Resolved.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6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25" y="1486504"/>
            <a:ext cx="7974330" cy="704851"/>
          </a:xfrm>
        </p:spPr>
        <p:txBody>
          <a:bodyPr>
            <a:normAutofit/>
          </a:bodyPr>
          <a:lstStyle/>
          <a:p>
            <a:r>
              <a:rPr lang="en-US" dirty="0"/>
              <a:t>III. Effluent Parameters change Request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55617"/>
            <a:ext cx="8382000" cy="4394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(R-03) CIRNAC recommended that the licensee clarify the change in parameters being requested in the two documents and update the documents accordingly.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dirty="0"/>
              <a:t>Resolved with commitment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7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9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09600"/>
          </a:xfrm>
        </p:spPr>
        <p:txBody>
          <a:bodyPr/>
          <a:lstStyle/>
          <a:p>
            <a:pPr algn="ctr"/>
            <a:r>
              <a:rPr lang="en-US" dirty="0"/>
              <a:t>Technical Review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97636"/>
            <a:ext cx="8394700" cy="500856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/>
              <a:t>IV. Lagoon Seepage Control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(R-04) CIRNAC recommended that Licensee provide a           detailed plan on how it intends to prevent seepage of the effluent into ground water in the event that localized thawing of the permafrost damages the impermeable liner.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sz="2400" dirty="0"/>
              <a:t>Resolved with commitment.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9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397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Review Comments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1295183"/>
            <a:ext cx="7905750" cy="5333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V. Monitoring Program </a:t>
            </a:r>
            <a:r>
              <a:rPr lang="en-US" sz="2800" dirty="0"/>
              <a:t>Stations</a:t>
            </a:r>
            <a:r>
              <a:rPr lang="en-US" dirty="0"/>
              <a:t> ARV-3, ARV-10 and ARV-11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85093"/>
            <a:ext cx="8458200" cy="422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(R-05) CIRNAC recommended that the licensee provide rationales as to why:</a:t>
            </a:r>
          </a:p>
          <a:p>
            <a:pPr lvl="0"/>
            <a:r>
              <a:rPr lang="en-US" dirty="0"/>
              <a:t>the stations are being listed as “inactive”, and;</a:t>
            </a:r>
          </a:p>
          <a:p>
            <a:pPr lvl="0"/>
            <a:r>
              <a:rPr lang="en-US" dirty="0"/>
              <a:t>the Licensee is requesting that ARV-10 and ARV-11 monitoring stations be deleted from the </a:t>
            </a:r>
            <a:r>
              <a:rPr lang="en-US" dirty="0" err="1"/>
              <a:t>licence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Resolved: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/>
            </a:pPr>
            <a:fld id="{E00B6E52-F07A-44C8-B7AE-D6EEC3D50429}" type="slidenum">
              <a:rPr lang="en-CA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None/>
                <a:defRPr/>
              </a:pPr>
              <a:t>9</a:t>
            </a:fld>
            <a:endParaRPr lang="en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1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54212</TotalTime>
  <Words>695</Words>
  <Application>Microsoft Office PowerPoint</Application>
  <PresentationFormat>On-screen Show (4:3)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Pigiarniq Light</vt:lpstr>
      <vt:lpstr>Verdana</vt:lpstr>
      <vt:lpstr>Wingdings</vt:lpstr>
      <vt:lpstr>Standard_white</vt:lpstr>
      <vt:lpstr>Custom Design</vt:lpstr>
      <vt:lpstr>PowerPoint Presentation</vt:lpstr>
      <vt:lpstr> Presentation Outline</vt:lpstr>
      <vt:lpstr> Roles and Responsibilities</vt:lpstr>
      <vt:lpstr> Contributions to Water Licence  Application Review</vt:lpstr>
      <vt:lpstr> Technical Review Comments </vt:lpstr>
      <vt:lpstr> Technical Review Comments </vt:lpstr>
      <vt:lpstr> Technical Review Comments </vt:lpstr>
      <vt:lpstr>Technical Review Comments</vt:lpstr>
      <vt:lpstr>Technical Review Comments </vt:lpstr>
      <vt:lpstr>Technical Review Comments </vt:lpstr>
      <vt:lpstr>Status of Technical Review Recommendations </vt:lpstr>
      <vt:lpstr>Summary of Next Steps </vt:lpstr>
      <vt:lpstr>Conclusion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Richard Dwyer</cp:lastModifiedBy>
  <cp:revision>1096</cp:revision>
  <cp:lastPrinted>2021-11-26T15:55:03Z</cp:lastPrinted>
  <dcterms:created xsi:type="dcterms:W3CDTF">2007-03-13T16:30:24Z</dcterms:created>
  <dcterms:modified xsi:type="dcterms:W3CDTF">2022-05-16T19:06:14Z</dcterms:modified>
</cp:coreProperties>
</file>