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2" r:id="rId6"/>
    <p:sldId id="327" r:id="rId7"/>
    <p:sldId id="328" r:id="rId8"/>
    <p:sldId id="290" r:id="rId9"/>
    <p:sldId id="329" r:id="rId10"/>
    <p:sldId id="330" r:id="rId11"/>
    <p:sldId id="331" r:id="rId12"/>
    <p:sldId id="315" r:id="rId13"/>
    <p:sldId id="309" r:id="rId14"/>
    <p:sldId id="316" r:id="rId15"/>
    <p:sldId id="313"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276" r:id="rId30"/>
    <p:sldId id="303" r:id="rId31"/>
    <p:sldId id="304" r:id="rId32"/>
    <p:sldId id="323" r:id="rId33"/>
    <p:sldId id="324" r:id="rId34"/>
    <p:sldId id="325" r:id="rId35"/>
    <p:sldId id="326" r:id="rId36"/>
    <p:sldId id="264"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4464B-4049-CB30-F4A6-4BFE174F76F1}" name="Lusty, Megan" initials="LM" userId="S::MLusty@gov.nu.ca::23397521-fc92-4ac2-8bc0-6d3efb5a1d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02" autoAdjust="0"/>
    <p:restoredTop sz="97707" autoAdjust="0"/>
  </p:normalViewPr>
  <p:slideViewPr>
    <p:cSldViewPr>
      <p:cViewPr varScale="1">
        <p:scale>
          <a:sx n="76" d="100"/>
          <a:sy n="76" d="100"/>
        </p:scale>
        <p:origin x="1044" y="7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2022-05-24</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301312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29</a:t>
            </a:fld>
            <a:endParaRPr lang="en-CA"/>
          </a:p>
        </p:txBody>
      </p:sp>
    </p:spTree>
    <p:extLst>
      <p:ext uri="{BB962C8B-B14F-4D97-AF65-F5344CB8AC3E}">
        <p14:creationId xmlns:p14="http://schemas.microsoft.com/office/powerpoint/2010/main" val="415532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30</a:t>
            </a:fld>
            <a:endParaRPr lang="en-CA"/>
          </a:p>
        </p:txBody>
      </p:sp>
    </p:spTree>
    <p:extLst>
      <p:ext uri="{BB962C8B-B14F-4D97-AF65-F5344CB8AC3E}">
        <p14:creationId xmlns:p14="http://schemas.microsoft.com/office/powerpoint/2010/main" val="55591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31</a:t>
            </a:fld>
            <a:endParaRPr lang="en-CA"/>
          </a:p>
        </p:txBody>
      </p:sp>
    </p:spTree>
    <p:extLst>
      <p:ext uri="{BB962C8B-B14F-4D97-AF65-F5344CB8AC3E}">
        <p14:creationId xmlns:p14="http://schemas.microsoft.com/office/powerpoint/2010/main" val="349166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32</a:t>
            </a:fld>
            <a:endParaRPr lang="en-CA"/>
          </a:p>
        </p:txBody>
      </p:sp>
    </p:spTree>
    <p:extLst>
      <p:ext uri="{BB962C8B-B14F-4D97-AF65-F5344CB8AC3E}">
        <p14:creationId xmlns:p14="http://schemas.microsoft.com/office/powerpoint/2010/main" val="389431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269978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13202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100454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238587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297857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26</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27</a:t>
            </a:fld>
            <a:endParaRPr lang="en-CA"/>
          </a:p>
        </p:txBody>
      </p:sp>
    </p:spTree>
    <p:extLst>
      <p:ext uri="{BB962C8B-B14F-4D97-AF65-F5344CB8AC3E}">
        <p14:creationId xmlns:p14="http://schemas.microsoft.com/office/powerpoint/2010/main" val="177462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28</a:t>
            </a:fld>
            <a:endParaRPr lang="en-CA"/>
          </a:p>
        </p:txBody>
      </p:sp>
    </p:spTree>
    <p:extLst>
      <p:ext uri="{BB962C8B-B14F-4D97-AF65-F5344CB8AC3E}">
        <p14:creationId xmlns:p14="http://schemas.microsoft.com/office/powerpoint/2010/main" val="296168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2022-05-24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2022-05-24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2022-05-24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2022-05-24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816932"/>
            <a:ext cx="4320480" cy="1224136"/>
          </a:xfrm>
        </p:spPr>
        <p:txBody>
          <a:bodyPr>
            <a:normAutofit/>
          </a:bodyPr>
          <a:lstStyle/>
          <a:p>
            <a:pPr algn="l"/>
            <a:r>
              <a:rPr lang="iu-Cans-CA" sz="3200" b="1" dirty="0">
                <a:solidFill>
                  <a:schemeClr val="bg1"/>
                </a:solidFill>
                <a:latin typeface="Arial" pitchFamily="34" charset="0"/>
                <a:cs typeface="Arial" pitchFamily="34" charset="0"/>
              </a:rPr>
              <a:t>ᓄᓇᕗᒻᒥ ᐃᒪᓕᕆᔩᑦ ᑲᑎᒪᔨᖏᑕ ᑲᑎᒪᓂᖓ</a:t>
            </a:r>
            <a:endParaRPr lang="en-CA" sz="32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4572000" y="4509120"/>
            <a:ext cx="4320480" cy="1752600"/>
          </a:xfrm>
        </p:spPr>
        <p:txBody>
          <a:bodyPr>
            <a:normAutofit fontScale="92500" lnSpcReduction="10000"/>
          </a:bodyPr>
          <a:lstStyle/>
          <a:p>
            <a:pPr algn="l"/>
            <a:r>
              <a:rPr lang="iu-Cans-CA" sz="2400" dirty="0">
                <a:solidFill>
                  <a:schemeClr val="bg1"/>
                </a:solidFill>
                <a:latin typeface="Arial" pitchFamily="34" charset="0"/>
                <a:cs typeface="Arial" pitchFamily="34" charset="0"/>
              </a:rPr>
              <a:t>ᐃᒥᕐᒧ ᐱᔪᓐᓇᐅᑎᖓ ᓄᑖᙳᕆᐊᖅᑕᐅᓂᖓ ᐊᒻᒪ ᐋᖅᑭᒋᐊᖅᑕᐅᓂᖓ </a:t>
            </a:r>
          </a:p>
          <a:p>
            <a:pPr algn="l"/>
            <a:r>
              <a:rPr lang="iu-Cans-CA" sz="2400" dirty="0">
                <a:solidFill>
                  <a:schemeClr val="bg1"/>
                </a:solidFill>
                <a:latin typeface="Arial" pitchFamily="34" charset="0"/>
                <a:cs typeface="Arial" pitchFamily="34" charset="0"/>
              </a:rPr>
              <a:t>ᐊᕐᕕᐊᑦ </a:t>
            </a:r>
          </a:p>
          <a:p>
            <a:pPr algn="l"/>
            <a:r>
              <a:rPr lang="iu-Cans-CA" sz="2400" dirty="0">
                <a:solidFill>
                  <a:schemeClr val="bg1"/>
                </a:solidFill>
                <a:latin typeface="Arial" pitchFamily="34" charset="0"/>
                <a:cs typeface="Arial" pitchFamily="34" charset="0"/>
              </a:rPr>
              <a:t>3</a:t>
            </a:r>
            <a:r>
              <a:rPr lang="en-US" sz="2400" dirty="0">
                <a:solidFill>
                  <a:schemeClr val="bg1"/>
                </a:solidFill>
                <a:latin typeface="Arial" pitchFamily="34" charset="0"/>
                <a:cs typeface="Arial" pitchFamily="34" charset="0"/>
              </a:rPr>
              <a:t>AM-ARV----</a:t>
            </a:r>
          </a:p>
          <a:p>
            <a:pPr algn="l"/>
            <a:endParaRPr lang="en-US" sz="2400" dirty="0">
              <a:solidFill>
                <a:schemeClr val="bg1"/>
              </a:solidFill>
              <a:latin typeface="Arial" pitchFamily="34" charset="0"/>
              <a:cs typeface="Arial" pitchFamily="34" charset="0"/>
            </a:endParaRPr>
          </a:p>
        </p:txBody>
      </p:sp>
      <p:sp>
        <p:nvSpPr>
          <p:cNvPr id="7" name="TextBox 6">
            <a:extLst>
              <a:ext uri="{FF2B5EF4-FFF2-40B4-BE49-F238E27FC236}">
                <a16:creationId xmlns:a16="http://schemas.microsoft.com/office/drawing/2014/main" id="{7BFCD0E6-B231-0BFB-39CA-1B69BBED89E3}"/>
              </a:ext>
            </a:extLst>
          </p:cNvPr>
          <p:cNvSpPr txBox="1"/>
          <p:nvPr/>
        </p:nvSpPr>
        <p:spPr>
          <a:xfrm>
            <a:off x="251520" y="2890391"/>
            <a:ext cx="4320480" cy="1077218"/>
          </a:xfrm>
          <a:prstGeom prst="rect">
            <a:avLst/>
          </a:prstGeom>
          <a:noFill/>
        </p:spPr>
        <p:txBody>
          <a:bodyPr wrap="square">
            <a:spAutoFit/>
          </a:bodyPr>
          <a:lstStyle/>
          <a:p>
            <a:r>
              <a:rPr lang="en-CA" sz="3200" b="1" dirty="0">
                <a:solidFill>
                  <a:schemeClr val="bg1"/>
                </a:solidFill>
                <a:latin typeface="Arial" pitchFamily="34" charset="0"/>
                <a:cs typeface="Arial" pitchFamily="34" charset="0"/>
              </a:rPr>
              <a:t>Nunavut Water Board </a:t>
            </a:r>
            <a:br>
              <a:rPr lang="en-CA" sz="3200" b="1" dirty="0">
                <a:solidFill>
                  <a:schemeClr val="bg1"/>
                </a:solidFill>
                <a:latin typeface="Arial" pitchFamily="34" charset="0"/>
                <a:cs typeface="Arial" pitchFamily="34" charset="0"/>
              </a:rPr>
            </a:br>
            <a:r>
              <a:rPr lang="en-CA" sz="3200" b="1" dirty="0">
                <a:solidFill>
                  <a:schemeClr val="bg1"/>
                </a:solidFill>
                <a:latin typeface="Arial" pitchFamily="34" charset="0"/>
                <a:cs typeface="Arial" pitchFamily="34" charset="0"/>
              </a:rPr>
              <a:t>Public Meeting</a:t>
            </a:r>
            <a:endParaRPr lang="en-CA" sz="3200" dirty="0"/>
          </a:p>
        </p:txBody>
      </p:sp>
      <p:sp>
        <p:nvSpPr>
          <p:cNvPr id="9" name="TextBox 8">
            <a:extLst>
              <a:ext uri="{FF2B5EF4-FFF2-40B4-BE49-F238E27FC236}">
                <a16:creationId xmlns:a16="http://schemas.microsoft.com/office/drawing/2014/main" id="{6C1E3DA4-D0D8-D51F-0C60-9E0EC98A9214}"/>
              </a:ext>
            </a:extLst>
          </p:cNvPr>
          <p:cNvSpPr txBox="1"/>
          <p:nvPr/>
        </p:nvSpPr>
        <p:spPr>
          <a:xfrm>
            <a:off x="220933" y="4509120"/>
            <a:ext cx="4351067" cy="1569660"/>
          </a:xfrm>
          <a:prstGeom prst="rect">
            <a:avLst/>
          </a:prstGeom>
          <a:noFill/>
        </p:spPr>
        <p:txBody>
          <a:bodyPr wrap="square">
            <a:spAutoFit/>
          </a:bodyPr>
          <a:lstStyle/>
          <a:p>
            <a:pPr algn="l"/>
            <a:r>
              <a:rPr lang="en-CA" sz="2400" dirty="0">
                <a:solidFill>
                  <a:schemeClr val="bg1"/>
                </a:solidFill>
                <a:latin typeface="Arial" pitchFamily="34" charset="0"/>
                <a:cs typeface="Arial" pitchFamily="34" charset="0"/>
              </a:rPr>
              <a:t>Water Licence Renewal and Amendment </a:t>
            </a:r>
          </a:p>
          <a:p>
            <a:pPr algn="l"/>
            <a:r>
              <a:rPr lang="en-US" sz="2400" dirty="0">
                <a:solidFill>
                  <a:schemeClr val="bg1"/>
                </a:solidFill>
                <a:latin typeface="Arial" pitchFamily="34" charset="0"/>
                <a:cs typeface="Arial" pitchFamily="34" charset="0"/>
              </a:rPr>
              <a:t>Arviat </a:t>
            </a:r>
          </a:p>
          <a:p>
            <a:pPr algn="l"/>
            <a:r>
              <a:rPr lang="en-US" sz="2400" dirty="0">
                <a:solidFill>
                  <a:schemeClr val="bg1"/>
                </a:solidFill>
                <a:latin typeface="Arial" pitchFamily="34" charset="0"/>
                <a:cs typeface="Arial" pitchFamily="34" charset="0"/>
              </a:rPr>
              <a:t>3AM-ARV----</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4572000" y="13093"/>
            <a:ext cx="4368134"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rgbClr val="D8491F"/>
                </a:solidFill>
                <a:latin typeface="Arial" pitchFamily="34" charset="0"/>
                <a:cs typeface="Arial" pitchFamily="34" charset="0"/>
              </a:rPr>
              <a:t>ᖃᐅᔨᓴᕈᑎᓕᕆᓂᖅ ᐱᓕᕆᐊᖅ</a:t>
            </a:r>
            <a:endParaRPr lang="en-CA" sz="2800"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3773507364"/>
              </p:ext>
            </p:extLst>
          </p:nvPr>
        </p:nvGraphicFramePr>
        <p:xfrm>
          <a:off x="4572000" y="882315"/>
          <a:ext cx="4392488" cy="5369573"/>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02411477"/>
                    </a:ext>
                  </a:extLst>
                </a:gridCol>
                <a:gridCol w="1211826">
                  <a:extLst>
                    <a:ext uri="{9D8B030D-6E8A-4147-A177-3AD203B41FA5}">
                      <a16:colId xmlns:a16="http://schemas.microsoft.com/office/drawing/2014/main" val="4086495915"/>
                    </a:ext>
                  </a:extLst>
                </a:gridCol>
                <a:gridCol w="1302299">
                  <a:extLst>
                    <a:ext uri="{9D8B030D-6E8A-4147-A177-3AD203B41FA5}">
                      <a16:colId xmlns:a16="http://schemas.microsoft.com/office/drawing/2014/main" val="1120656815"/>
                    </a:ext>
                  </a:extLst>
                </a:gridCol>
                <a:gridCol w="1302299">
                  <a:extLst>
                    <a:ext uri="{9D8B030D-6E8A-4147-A177-3AD203B41FA5}">
                      <a16:colId xmlns:a16="http://schemas.microsoft.com/office/drawing/2014/main" val="626794973"/>
                    </a:ext>
                  </a:extLst>
                </a:gridCol>
              </a:tblGrid>
              <a:tr h="436383">
                <a:tc>
                  <a:txBody>
                    <a:bodyPr/>
                    <a:lstStyle/>
                    <a:p>
                      <a:pPr>
                        <a:lnSpc>
                          <a:spcPct val="107000"/>
                        </a:lnSpc>
                        <a:spcAft>
                          <a:spcPts val="800"/>
                        </a:spcAft>
                      </a:pPr>
                      <a:r>
                        <a:rPr lang="iu-Cans-CA" sz="1100" dirty="0">
                          <a:solidFill>
                            <a:schemeClr val="bg1"/>
                          </a:solidFill>
                          <a:effectLst/>
                          <a:latin typeface="Gadugi" panose="020B0502040204020203" pitchFamily="34" charset="0"/>
                          <a:ea typeface="Gadugi" panose="020B0502040204020203" pitchFamily="34" charset="0"/>
                          <a:cs typeface="Gadugi" panose="020B0502040204020203" pitchFamily="34" charset="0"/>
                        </a:rPr>
                        <a:t>ᐃᓂᖓ</a:t>
                      </a:r>
                      <a:endParaRPr lang="en-C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dirty="0">
                          <a:solidFill>
                            <a:schemeClr val="bg1"/>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pPr>
                      <a:endParaRPr lang="en-CA" sz="1100" dirty="0">
                        <a:solidFill>
                          <a:schemeClr val="bg1"/>
                        </a:solidFill>
                        <a:effectLst/>
                        <a:latin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100" dirty="0">
                          <a:solidFill>
                            <a:schemeClr val="bg1"/>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2003640">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ᐲᖅᓯᕕᖕᒥ</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ᓴᓂᕐᓂᑦ ᐊᓂᑦᑎᓂᖅ</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ᑭᓱᓕᕆᕝᕕᒃ (ᐃᓱᐊᓂ</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ᐃᒪᖅᓱᒃ).</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ᐱᐅᓂᕆᔭᖓ</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ᑕᖅᑮᑦ ᒪᐃᒥ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ᐊᐅᒍᔅᑎ.</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ᐅᓗᕆᐊᓇᕐᓂᖏ ᐊᑦᑕᕐᓇᖅᑐᓖᑦ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ᐊᕐᕌᒍᑕᒫᑦ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ᐲᕐᓗᒍ ᐅᓗᕆᐊᓇᕈᓐᓇᖅᑐᓂ ᖃᐅᔨᓴᕐᓂᖅ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992304">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ARV-5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ᐲᔭᐅᓗᓂ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ᓴᕕᕋᔭᖃᕐᕕᒃ ᐊᑐᕈᓐᓃᖅᑐᓂᒃ</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ᐃᓂᒋᔭᖓᓂ.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ᖃᐅᔨᔭᐅᓇᓱᒃᓇᓂ</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ᑯᕕᔪᓂ.</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ᐊᑐᙱᑦᑐᖅ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992304">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ᐲᔭᐅᓗᓂ</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ᐅᓗᕆᐊᓇᖅᑐᓂᑦ ᐊᒃᑕᑯᑦ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ᓱᓇᒃᑯᑖᖃᕐᕕᖕᒥ.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714343">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ARV-7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 ᐃᑎᓂᖓ ᐊᒪᕈᖅ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ᑰᖕᒥ.</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ᐃᒪᖅ ᐊᐅᒃᓯᒪᓕᕌᖓᑦ.</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ᐲᕐᓗᒍ ᐱᖁᑎᖃᕐᕕᒃᑲᓐᓂᖅ</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graphicFrame>
        <p:nvGraphicFramePr>
          <p:cNvPr id="4" name="Table 3">
            <a:extLst>
              <a:ext uri="{FF2B5EF4-FFF2-40B4-BE49-F238E27FC236}">
                <a16:creationId xmlns:a16="http://schemas.microsoft.com/office/drawing/2014/main" id="{3A9B9602-9B22-BF28-DFD6-4ED0BF7B9FEE}"/>
              </a:ext>
            </a:extLst>
          </p:cNvPr>
          <p:cNvGraphicFramePr>
            <a:graphicFrameLocks noGrp="1"/>
          </p:cNvGraphicFramePr>
          <p:nvPr>
            <p:extLst>
              <p:ext uri="{D42A27DB-BD31-4B8C-83A1-F6EECF244321}">
                <p14:modId xmlns:p14="http://schemas.microsoft.com/office/powerpoint/2010/main" val="2134439423"/>
              </p:ext>
            </p:extLst>
          </p:nvPr>
        </p:nvGraphicFramePr>
        <p:xfrm>
          <a:off x="185328" y="882314"/>
          <a:ext cx="4320478" cy="5369574"/>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302411477"/>
                    </a:ext>
                  </a:extLst>
                </a:gridCol>
                <a:gridCol w="1038501">
                  <a:extLst>
                    <a:ext uri="{9D8B030D-6E8A-4147-A177-3AD203B41FA5}">
                      <a16:colId xmlns:a16="http://schemas.microsoft.com/office/drawing/2014/main" val="4086495915"/>
                    </a:ext>
                  </a:extLst>
                </a:gridCol>
                <a:gridCol w="1280949">
                  <a:extLst>
                    <a:ext uri="{9D8B030D-6E8A-4147-A177-3AD203B41FA5}">
                      <a16:colId xmlns:a16="http://schemas.microsoft.com/office/drawing/2014/main" val="1120656815"/>
                    </a:ext>
                  </a:extLst>
                </a:gridCol>
                <a:gridCol w="1280949">
                  <a:extLst>
                    <a:ext uri="{9D8B030D-6E8A-4147-A177-3AD203B41FA5}">
                      <a16:colId xmlns:a16="http://schemas.microsoft.com/office/drawing/2014/main" val="626794973"/>
                    </a:ext>
                  </a:extLst>
                </a:gridCol>
              </a:tblGrid>
              <a:tr h="450497">
                <a:tc>
                  <a:txBody>
                    <a:bodyPr/>
                    <a:lstStyle/>
                    <a:p>
                      <a:r>
                        <a:rPr lang="en-AU" sz="1200" dirty="0"/>
                        <a:t>Station</a:t>
                      </a:r>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Description</a:t>
                      </a:r>
                      <a:endParaRPr lang="en-CA" sz="1200" dirty="0"/>
                    </a:p>
                  </a:txBody>
                  <a:tcPr>
                    <a:lnB w="12700" cap="flat" cmpd="sng" algn="ctr">
                      <a:solidFill>
                        <a:schemeClr val="tx1"/>
                      </a:solidFill>
                      <a:prstDash val="solid"/>
                      <a:round/>
                      <a:headEnd type="none" w="med" len="med"/>
                      <a:tailEnd type="none" w="med" len="med"/>
                    </a:lnB>
                  </a:tcPr>
                </a:tc>
                <a:tc>
                  <a:txBody>
                    <a:bodyPr/>
                    <a:lstStyle/>
                    <a:p>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Request</a:t>
                      </a:r>
                      <a:endParaRPr lang="en-CA"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1807927">
                <a:tc>
                  <a:txBody>
                    <a:bodyPr/>
                    <a:lstStyle/>
                    <a:p>
                      <a:r>
                        <a:rPr lang="en-AU" sz="1400" dirty="0"/>
                        <a:t>ARV-4</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Effluent from the</a:t>
                      </a:r>
                    </a:p>
                    <a:p>
                      <a:r>
                        <a:rPr lang="en-CA" sz="1200" dirty="0"/>
                        <a:t>discharge point of the</a:t>
                      </a:r>
                    </a:p>
                    <a:p>
                      <a:r>
                        <a:rPr lang="en-CA" sz="1200" dirty="0"/>
                        <a:t>Sewage Disposal</a:t>
                      </a:r>
                    </a:p>
                    <a:p>
                      <a:r>
                        <a:rPr lang="en-CA" sz="1200" dirty="0"/>
                        <a:t>Facility (end of</a:t>
                      </a:r>
                    </a:p>
                    <a:p>
                      <a:r>
                        <a:rPr lang="en-CA" sz="1200" dirty="0"/>
                        <a:t>Wetland).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b="0" i="0" u="none" strike="noStrike" kern="1200" baseline="0" dirty="0">
                          <a:solidFill>
                            <a:schemeClr val="dk1"/>
                          </a:solidFill>
                          <a:latin typeface="+mn-lt"/>
                          <a:ea typeface="+mn-ea"/>
                          <a:cs typeface="+mn-cs"/>
                        </a:rPr>
                        <a:t>Quality</a:t>
                      </a:r>
                    </a:p>
                    <a:p>
                      <a:r>
                        <a:rPr lang="en-CA" sz="1200" b="0" i="0" u="none" strike="noStrike" kern="1200" baseline="0" dirty="0">
                          <a:solidFill>
                            <a:schemeClr val="dk1"/>
                          </a:solidFill>
                          <a:latin typeface="+mn-lt"/>
                          <a:ea typeface="+mn-ea"/>
                          <a:cs typeface="+mn-cs"/>
                        </a:rPr>
                        <a:t>Monthly during the</a:t>
                      </a:r>
                    </a:p>
                    <a:p>
                      <a:r>
                        <a:rPr lang="en-CA" sz="1200" b="0" i="0" u="none" strike="noStrike" kern="1200" baseline="0" dirty="0">
                          <a:solidFill>
                            <a:schemeClr val="dk1"/>
                          </a:solidFill>
                          <a:latin typeface="+mn-lt"/>
                          <a:ea typeface="+mn-ea"/>
                          <a:cs typeface="+mn-cs"/>
                        </a:rPr>
                        <a:t>months of May to</a:t>
                      </a:r>
                    </a:p>
                    <a:p>
                      <a:r>
                        <a:rPr lang="en-CA" sz="1200" b="0" i="0" u="none" strike="noStrike" kern="1200" baseline="0" dirty="0">
                          <a:solidFill>
                            <a:schemeClr val="dk1"/>
                          </a:solidFill>
                          <a:latin typeface="+mn-lt"/>
                          <a:ea typeface="+mn-ea"/>
                          <a:cs typeface="+mn-cs"/>
                        </a:rPr>
                        <a:t>August.</a:t>
                      </a:r>
                    </a:p>
                    <a:p>
                      <a:endParaRPr lang="en-CA" sz="1200" b="0" i="0" u="none" strike="noStrike" kern="1200" baseline="0" dirty="0">
                        <a:solidFill>
                          <a:schemeClr val="dk1"/>
                        </a:solidFill>
                        <a:latin typeface="+mn-lt"/>
                        <a:ea typeface="+mn-ea"/>
                        <a:cs typeface="+mn-cs"/>
                      </a:endParaRPr>
                    </a:p>
                    <a:p>
                      <a:r>
                        <a:rPr lang="en-CA" sz="1200" b="0" i="0" u="none" strike="noStrike" kern="1200" baseline="0" dirty="0">
                          <a:solidFill>
                            <a:schemeClr val="dk1"/>
                          </a:solidFill>
                          <a:highlight>
                            <a:srgbClr val="FFFF00"/>
                          </a:highlight>
                          <a:latin typeface="+mn-lt"/>
                          <a:ea typeface="+mn-ea"/>
                          <a:cs typeface="+mn-cs"/>
                        </a:rPr>
                        <a:t>Acute Toxicity</a:t>
                      </a:r>
                    </a:p>
                    <a:p>
                      <a:r>
                        <a:rPr lang="en-CA" sz="1200" b="0" i="0" u="none" strike="noStrike" kern="1200" baseline="0" dirty="0">
                          <a:solidFill>
                            <a:schemeClr val="dk1"/>
                          </a:solidFill>
                          <a:latin typeface="+mn-lt"/>
                          <a:ea typeface="+mn-ea"/>
                          <a:cs typeface="+mn-cs"/>
                        </a:rPr>
                        <a:t>Annually</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Remove acute toxicity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1232677">
                <a:tc>
                  <a:txBody>
                    <a:bodyPr/>
                    <a:lstStyle/>
                    <a:p>
                      <a:r>
                        <a:rPr lang="en-AU" sz="1400" dirty="0"/>
                        <a:t>ARV-5</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Discharge from the</a:t>
                      </a:r>
                    </a:p>
                    <a:p>
                      <a:r>
                        <a:rPr lang="en-CA" sz="1200" dirty="0"/>
                        <a:t>Bulky Metal Waste</a:t>
                      </a:r>
                    </a:p>
                    <a:p>
                      <a:r>
                        <a:rPr lang="en-CA" sz="1200" dirty="0"/>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CA" sz="1200" dirty="0"/>
                        <a:t>Monthly during</a:t>
                      </a:r>
                    </a:p>
                    <a:p>
                      <a:r>
                        <a:rPr lang="en-CA" sz="1200" dirty="0"/>
                        <a:t>periods of observed</a:t>
                      </a:r>
                    </a:p>
                    <a:p>
                      <a:r>
                        <a:rPr lang="en-CA" sz="1200" dirty="0"/>
                        <a:t>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AU" sz="1200" dirty="0"/>
                        <a:t>N/A</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1232677">
                <a:tc>
                  <a:txBody>
                    <a:bodyPr/>
                    <a:lstStyle/>
                    <a:p>
                      <a:r>
                        <a:rPr lang="en-AU" sz="1400" dirty="0"/>
                        <a:t>ARV-6</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Discharge from the</a:t>
                      </a:r>
                    </a:p>
                    <a:p>
                      <a:r>
                        <a:rPr lang="en-CA" sz="1200" dirty="0"/>
                        <a:t>Hazardous Waste</a:t>
                      </a:r>
                    </a:p>
                    <a:p>
                      <a:r>
                        <a:rPr lang="en-CA" sz="1200" dirty="0"/>
                        <a:t>Storage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645796">
                <a:tc>
                  <a:txBody>
                    <a:bodyPr/>
                    <a:lstStyle/>
                    <a:p>
                      <a:r>
                        <a:rPr lang="en-AU" sz="1400" dirty="0"/>
                        <a:t>ARV-7</a:t>
                      </a: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Water level in Wolf</a:t>
                      </a:r>
                    </a:p>
                    <a:p>
                      <a:r>
                        <a:rPr lang="en-CA" sz="1200" dirty="0"/>
                        <a:t>River.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Monthly during</a:t>
                      </a:r>
                    </a:p>
                    <a:p>
                      <a:r>
                        <a:rPr lang="en-CA" sz="1200" dirty="0"/>
                        <a:t>periods of </a:t>
                      </a:r>
                      <a:r>
                        <a:rPr lang="en-CA" sz="1200" dirty="0">
                          <a:highlight>
                            <a:srgbClr val="FFFF00"/>
                          </a:highlight>
                        </a:rPr>
                        <a:t>open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Remove resupply</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
        <p:nvSpPr>
          <p:cNvPr id="5" name="TextBox 4">
            <a:extLst>
              <a:ext uri="{FF2B5EF4-FFF2-40B4-BE49-F238E27FC236}">
                <a16:creationId xmlns:a16="http://schemas.microsoft.com/office/drawing/2014/main" id="{2BF7B9F4-6284-5BAA-8EC0-DB908F9C5178}"/>
              </a:ext>
            </a:extLst>
          </p:cNvPr>
          <p:cNvSpPr txBox="1"/>
          <p:nvPr/>
        </p:nvSpPr>
        <p:spPr>
          <a:xfrm>
            <a:off x="203865" y="173744"/>
            <a:ext cx="4296129" cy="584775"/>
          </a:xfrm>
          <a:prstGeom prst="rect">
            <a:avLst/>
          </a:prstGeom>
          <a:noFill/>
        </p:spPr>
        <p:txBody>
          <a:bodyPr wrap="square">
            <a:spAutoFit/>
          </a:bodyPr>
          <a:lstStyle/>
          <a:p>
            <a:pPr algn="ctr"/>
            <a:r>
              <a:rPr lang="en-CA" sz="3200" b="1" dirty="0">
                <a:solidFill>
                  <a:srgbClr val="D8491F"/>
                </a:solidFill>
                <a:latin typeface="Arial" pitchFamily="34" charset="0"/>
                <a:cs typeface="Arial" pitchFamily="34" charset="0"/>
              </a:rPr>
              <a:t>Sampling Program</a:t>
            </a:r>
          </a:p>
        </p:txBody>
      </p:sp>
    </p:spTree>
    <p:extLst>
      <p:ext uri="{BB962C8B-B14F-4D97-AF65-F5344CB8AC3E}">
        <p14:creationId xmlns:p14="http://schemas.microsoft.com/office/powerpoint/2010/main" val="26385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4644007" y="13093"/>
            <a:ext cx="4320479" cy="869221"/>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rgbClr val="D8491F"/>
                </a:solidFill>
                <a:latin typeface="Arial" pitchFamily="34" charset="0"/>
                <a:cs typeface="Arial" pitchFamily="34" charset="0"/>
              </a:rPr>
              <a:t>ᖃᐅᔨᓴᕈᑎᓕᕆᓂᖅ ᐱᓕᕆᐊᖅ</a:t>
            </a:r>
            <a:endParaRPr lang="en-CA"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1337717042"/>
              </p:ext>
            </p:extLst>
          </p:nvPr>
        </p:nvGraphicFramePr>
        <p:xfrm>
          <a:off x="4644008" y="908721"/>
          <a:ext cx="4320479" cy="5868271"/>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302411477"/>
                    </a:ext>
                  </a:extLst>
                </a:gridCol>
                <a:gridCol w="1110509">
                  <a:extLst>
                    <a:ext uri="{9D8B030D-6E8A-4147-A177-3AD203B41FA5}">
                      <a16:colId xmlns:a16="http://schemas.microsoft.com/office/drawing/2014/main" val="4086495915"/>
                    </a:ext>
                  </a:extLst>
                </a:gridCol>
                <a:gridCol w="1280949">
                  <a:extLst>
                    <a:ext uri="{9D8B030D-6E8A-4147-A177-3AD203B41FA5}">
                      <a16:colId xmlns:a16="http://schemas.microsoft.com/office/drawing/2014/main" val="1120656815"/>
                    </a:ext>
                  </a:extLst>
                </a:gridCol>
                <a:gridCol w="1280949">
                  <a:extLst>
                    <a:ext uri="{9D8B030D-6E8A-4147-A177-3AD203B41FA5}">
                      <a16:colId xmlns:a16="http://schemas.microsoft.com/office/drawing/2014/main" val="626794973"/>
                    </a:ext>
                  </a:extLst>
                </a:gridCol>
              </a:tblGrid>
              <a:tr h="398377">
                <a:tc>
                  <a:txBody>
                    <a:bodyPr/>
                    <a:lstStyle/>
                    <a:p>
                      <a:pPr>
                        <a:lnSpc>
                          <a:spcPct val="107000"/>
                        </a:lnSpc>
                        <a:spcAft>
                          <a:spcPts val="800"/>
                        </a:spcAft>
                      </a:pPr>
                      <a:r>
                        <a:rPr lang="iu-Cans-CA" sz="1050" b="1" dirty="0">
                          <a:effectLst/>
                          <a:latin typeface="Gadugi" panose="020B0502040204020203" pitchFamily="34" charset="0"/>
                          <a:ea typeface="Gadugi" panose="020B0502040204020203" pitchFamily="34" charset="0"/>
                          <a:cs typeface="Gadugi" panose="020B0502040204020203" pitchFamily="34" charset="0"/>
                        </a:rPr>
                        <a:t>ᐃᓂᖓ</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050" b="1">
                          <a:solidFill>
                            <a:srgbClr val="000000"/>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pPr>
                      <a:endParaRPr lang="en-CA" sz="1050">
                        <a:effectLst/>
                        <a:latin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050" b="1">
                          <a:solidFill>
                            <a:srgbClr val="000000"/>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1130293">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ARV-8</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ᐃᒪᖅ ᐃᑎᓂᖓ ᑭᓈᓗᖕᓄᑦ</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ᐊᒃᑕᖅᑕᐅᔪᕕᓂᕐᓄᑦ ᐃᓂᖓ</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ᑭᓈᓗᖃᕐᕕᒃ.</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ᒪᙳᒃᓯᒪᔪᑦ ᖃᓄᐃᓕᖓᓂᖏᑦ.</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ᐲᕐᓗᒍᑦ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721534"/>
                  </a:ext>
                </a:extLst>
              </a:tr>
              <a:tr h="626124">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ARV-9</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ᓱᕈᕐᓇᖅᑑᑉ ᑰᒍᔾᔭᐅᓂᖓ ᐊᑦᑕᕐᕕᒻᒥᑦ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ᑕᖅᑭᑕᒫᑦ</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ᐊᑐᙱᑦᑐᖅ</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629566"/>
                  </a:ext>
                </a:extLst>
              </a:tr>
              <a:tr h="2107509">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ARV-10</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ᐲᖅᓯᕕᖕᒥ</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ᐅᖅᓱᐊᓗᒃᓴᒥ</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ᓱᕈᖅᓯᒪᔪᓂ ᐃᔾᔪᒃᑯᕕᒃ</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ᐃᓅᓕᓴᕐᑕᐅᓃᑦ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ᐱᓕᕆᕕᒃ</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ᓇᓗᓇᐃᕐᑕᐅᓛᖅᑐᖅ</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ᑎᑎᕋᖅᓯᒪᔪᑦ ᐃᓚᖓ </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D, ᐱᖁᑎ 10</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ᐲᕐᓗᒍᑦ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058044"/>
                  </a:ext>
                </a:extLst>
              </a:tr>
              <a:tr h="1570344">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ARV-11</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ᐃᒻᒥᒃᑲᓐᓂᖁᓇᒍ </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ᓱᕈᖅᓯᒪᔪᒥ ᐃᔾᔪᓂᑦ</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a:effectLst/>
                          <a:latin typeface="Gadugi" panose="020B0502040204020203" pitchFamily="34" charset="0"/>
                          <a:ea typeface="Gadugi" panose="020B0502040204020203" pitchFamily="34" charset="0"/>
                          <a:cs typeface="Gadugi" panose="020B0502040204020203" pitchFamily="34" charset="0"/>
                        </a:rPr>
                        <a:t>ᐊᕙᑎᖏᓐᓂ.</a:t>
                      </a:r>
                      <a:endParaRPr lang="en-CA" sz="105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ᓇᓗᓇᐃᕐᑕᐅᓛᖅᑐᖅ</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ᑎᑎᕋᖅᓯᒪᔪᑦ ᐃᓚᖓ </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D, ᐱᖁᑎ 14 (c)</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50" dirty="0">
                          <a:effectLst/>
                          <a:latin typeface="Gadugi" panose="020B0502040204020203" pitchFamily="34" charset="0"/>
                          <a:ea typeface="Gadugi" panose="020B0502040204020203" pitchFamily="34" charset="0"/>
                          <a:cs typeface="Gadugi" panose="020B0502040204020203" pitchFamily="34" charset="0"/>
                        </a:rPr>
                        <a:t>ᐲᕐᓗᒍᑦ</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4056"/>
                  </a:ext>
                </a:extLst>
              </a:tr>
            </a:tbl>
          </a:graphicData>
        </a:graphic>
      </p:graphicFrame>
      <p:graphicFrame>
        <p:nvGraphicFramePr>
          <p:cNvPr id="4" name="Table 3">
            <a:extLst>
              <a:ext uri="{FF2B5EF4-FFF2-40B4-BE49-F238E27FC236}">
                <a16:creationId xmlns:a16="http://schemas.microsoft.com/office/drawing/2014/main" id="{FB193579-A634-11A7-8D5C-F3178F01EDCB}"/>
              </a:ext>
            </a:extLst>
          </p:cNvPr>
          <p:cNvGraphicFramePr>
            <a:graphicFrameLocks noGrp="1"/>
          </p:cNvGraphicFramePr>
          <p:nvPr>
            <p:extLst>
              <p:ext uri="{D42A27DB-BD31-4B8C-83A1-F6EECF244321}">
                <p14:modId xmlns:p14="http://schemas.microsoft.com/office/powerpoint/2010/main" val="2992045996"/>
              </p:ext>
            </p:extLst>
          </p:nvPr>
        </p:nvGraphicFramePr>
        <p:xfrm>
          <a:off x="222164" y="908721"/>
          <a:ext cx="4320481" cy="5868271"/>
        </p:xfrm>
        <a:graphic>
          <a:graphicData uri="http://schemas.openxmlformats.org/drawingml/2006/table">
            <a:tbl>
              <a:tblPr firstRow="1" bandRow="1">
                <a:tableStyleId>{5C22544A-7EE6-4342-B048-85BDC9FD1C3A}</a:tableStyleId>
              </a:tblPr>
              <a:tblGrid>
                <a:gridCol w="752619">
                  <a:extLst>
                    <a:ext uri="{9D8B030D-6E8A-4147-A177-3AD203B41FA5}">
                      <a16:colId xmlns:a16="http://schemas.microsoft.com/office/drawing/2014/main" val="302411477"/>
                    </a:ext>
                  </a:extLst>
                </a:gridCol>
                <a:gridCol w="1005962">
                  <a:extLst>
                    <a:ext uri="{9D8B030D-6E8A-4147-A177-3AD203B41FA5}">
                      <a16:colId xmlns:a16="http://schemas.microsoft.com/office/drawing/2014/main" val="4086495915"/>
                    </a:ext>
                  </a:extLst>
                </a:gridCol>
                <a:gridCol w="1280950">
                  <a:extLst>
                    <a:ext uri="{9D8B030D-6E8A-4147-A177-3AD203B41FA5}">
                      <a16:colId xmlns:a16="http://schemas.microsoft.com/office/drawing/2014/main" val="1120656815"/>
                    </a:ext>
                  </a:extLst>
                </a:gridCol>
                <a:gridCol w="1280950">
                  <a:extLst>
                    <a:ext uri="{9D8B030D-6E8A-4147-A177-3AD203B41FA5}">
                      <a16:colId xmlns:a16="http://schemas.microsoft.com/office/drawing/2014/main" val="626794973"/>
                    </a:ext>
                  </a:extLst>
                </a:gridCol>
              </a:tblGrid>
              <a:tr h="462529">
                <a:tc>
                  <a:txBody>
                    <a:bodyPr/>
                    <a:lstStyle/>
                    <a:p>
                      <a:r>
                        <a:rPr lang="en-AU" sz="1200" dirty="0"/>
                        <a:t>Station</a:t>
                      </a:r>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Description</a:t>
                      </a:r>
                      <a:endParaRPr lang="en-CA" sz="1200" dirty="0"/>
                    </a:p>
                  </a:txBody>
                  <a:tcPr>
                    <a:lnB w="12700" cap="flat" cmpd="sng" algn="ctr">
                      <a:solidFill>
                        <a:schemeClr val="tx1"/>
                      </a:solidFill>
                      <a:prstDash val="solid"/>
                      <a:round/>
                      <a:headEnd type="none" w="med" len="med"/>
                      <a:tailEnd type="none" w="med" len="med"/>
                    </a:lnB>
                  </a:tcPr>
                </a:tc>
                <a:tc>
                  <a:txBody>
                    <a:bodyPr/>
                    <a:lstStyle/>
                    <a:p>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Request</a:t>
                      </a:r>
                      <a:endParaRPr lang="en-CA"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969840">
                <a:tc>
                  <a:txBody>
                    <a:bodyPr/>
                    <a:lstStyle/>
                    <a:p>
                      <a:r>
                        <a:rPr lang="en-AU" sz="1100" dirty="0"/>
                        <a:t>ARV-8</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highlight>
                            <a:srgbClr val="FFFF00"/>
                          </a:highlight>
                        </a:rPr>
                        <a:t>Water level </a:t>
                      </a:r>
                      <a:r>
                        <a:rPr lang="en-CA" sz="1100" dirty="0"/>
                        <a:t>in Sewage</a:t>
                      </a:r>
                    </a:p>
                    <a:p>
                      <a:r>
                        <a:rPr lang="en-CA" sz="1100" dirty="0"/>
                        <a:t>Disposal Facility</a:t>
                      </a:r>
                    </a:p>
                    <a:p>
                      <a:r>
                        <a:rPr lang="en-CA" sz="1100" dirty="0"/>
                        <a:t>lagoon.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t>Monthly during</a:t>
                      </a:r>
                    </a:p>
                    <a:p>
                      <a:r>
                        <a:rPr lang="en-CA" sz="1100" dirty="0"/>
                        <a:t>Thawed 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100" dirty="0"/>
                        <a:t>Remove</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721534"/>
                  </a:ext>
                </a:extLst>
              </a:tr>
              <a:tr h="794951">
                <a:tc>
                  <a:txBody>
                    <a:bodyPr/>
                    <a:lstStyle/>
                    <a:p>
                      <a:r>
                        <a:rPr lang="en-AU" sz="1100" dirty="0"/>
                        <a:t>ARV-9</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t>Run-off from Solid Waste Disposal 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100" dirty="0"/>
                        <a:t>Monthly</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100" dirty="0"/>
                        <a:t>N/A</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629566"/>
                  </a:ext>
                </a:extLst>
              </a:tr>
              <a:tr h="2251498">
                <a:tc>
                  <a:txBody>
                    <a:bodyPr/>
                    <a:lstStyle/>
                    <a:p>
                      <a:r>
                        <a:rPr lang="en-AU" sz="1100" dirty="0"/>
                        <a:t>ARV-10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t>Effluent from the</a:t>
                      </a:r>
                    </a:p>
                    <a:p>
                      <a:r>
                        <a:rPr lang="en-CA" sz="1100" dirty="0"/>
                        <a:t>Final Discharge Point</a:t>
                      </a:r>
                    </a:p>
                    <a:p>
                      <a:r>
                        <a:rPr lang="en-CA" sz="1100" dirty="0"/>
                        <a:t>of the Hydrocarbon</a:t>
                      </a:r>
                    </a:p>
                    <a:p>
                      <a:r>
                        <a:rPr lang="en-CA" sz="1100" dirty="0"/>
                        <a:t>Impacted Soil Storage</a:t>
                      </a:r>
                    </a:p>
                    <a:p>
                      <a:r>
                        <a:rPr lang="en-CA" sz="1100" dirty="0"/>
                        <a:t>and Treatment</a:t>
                      </a:r>
                    </a:p>
                    <a:p>
                      <a:r>
                        <a:rPr lang="en-CA" sz="1100" dirty="0"/>
                        <a:t>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highlight>
                            <a:srgbClr val="FFFF00"/>
                          </a:highlight>
                        </a:rPr>
                        <a:t>To be determined </a:t>
                      </a:r>
                      <a:r>
                        <a:rPr lang="en-CA" sz="1100" dirty="0"/>
                        <a:t>in</a:t>
                      </a:r>
                    </a:p>
                    <a:p>
                      <a:r>
                        <a:rPr lang="en-CA" sz="1100" dirty="0"/>
                        <a:t>accordance with Part</a:t>
                      </a:r>
                    </a:p>
                    <a:p>
                      <a:r>
                        <a:rPr lang="en-CA" sz="1100" dirty="0"/>
                        <a:t>D, Item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100" dirty="0"/>
                        <a:t>Remove</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058044"/>
                  </a:ext>
                </a:extLst>
              </a:tr>
              <a:tr h="1389453">
                <a:tc>
                  <a:txBody>
                    <a:bodyPr/>
                    <a:lstStyle/>
                    <a:p>
                      <a:r>
                        <a:rPr lang="en-AU" sz="1100" dirty="0"/>
                        <a:t>ARV-11</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t>Effluent discharge</a:t>
                      </a:r>
                    </a:p>
                    <a:p>
                      <a:r>
                        <a:rPr lang="en-CA" sz="1100" dirty="0"/>
                        <a:t>from dewatering</a:t>
                      </a:r>
                    </a:p>
                    <a:p>
                      <a:r>
                        <a:rPr lang="en-CA" sz="1100" dirty="0"/>
                        <a:t>contaminated soil</a:t>
                      </a:r>
                    </a:p>
                    <a:p>
                      <a:r>
                        <a:rPr lang="en-CA" sz="1100" dirty="0"/>
                        <a:t>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100" dirty="0">
                          <a:highlight>
                            <a:srgbClr val="FFFF00"/>
                          </a:highlight>
                        </a:rPr>
                        <a:t>To be determined </a:t>
                      </a:r>
                      <a:r>
                        <a:rPr lang="en-CA" sz="1100" dirty="0"/>
                        <a:t>in</a:t>
                      </a:r>
                    </a:p>
                    <a:p>
                      <a:r>
                        <a:rPr lang="en-CA" sz="1100" dirty="0"/>
                        <a:t>accordance with Part</a:t>
                      </a:r>
                    </a:p>
                    <a:p>
                      <a:r>
                        <a:rPr lang="en-CA" sz="1100" dirty="0"/>
                        <a:t>D, Item 14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100" dirty="0"/>
                        <a:t>Remove</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4056"/>
                  </a:ext>
                </a:extLst>
              </a:tr>
            </a:tbl>
          </a:graphicData>
        </a:graphic>
      </p:graphicFrame>
      <p:sp>
        <p:nvSpPr>
          <p:cNvPr id="5" name="TextBox 4">
            <a:extLst>
              <a:ext uri="{FF2B5EF4-FFF2-40B4-BE49-F238E27FC236}">
                <a16:creationId xmlns:a16="http://schemas.microsoft.com/office/drawing/2014/main" id="{2F54D84A-785C-201F-F42B-1A9F8B5C8E8A}"/>
              </a:ext>
            </a:extLst>
          </p:cNvPr>
          <p:cNvSpPr txBox="1"/>
          <p:nvPr/>
        </p:nvSpPr>
        <p:spPr>
          <a:xfrm>
            <a:off x="203865" y="173744"/>
            <a:ext cx="4296129" cy="584775"/>
          </a:xfrm>
          <a:prstGeom prst="rect">
            <a:avLst/>
          </a:prstGeom>
          <a:noFill/>
        </p:spPr>
        <p:txBody>
          <a:bodyPr wrap="square">
            <a:spAutoFit/>
          </a:bodyPr>
          <a:lstStyle/>
          <a:p>
            <a:pPr algn="ctr"/>
            <a:r>
              <a:rPr lang="en-CA" sz="3200" b="1" dirty="0">
                <a:solidFill>
                  <a:srgbClr val="D8491F"/>
                </a:solidFill>
                <a:latin typeface="Arial" pitchFamily="34" charset="0"/>
                <a:cs typeface="Arial" pitchFamily="34" charset="0"/>
              </a:rPr>
              <a:t>Sampling Program</a:t>
            </a:r>
          </a:p>
        </p:txBody>
      </p:sp>
    </p:spTree>
    <p:extLst>
      <p:ext uri="{BB962C8B-B14F-4D97-AF65-F5344CB8AC3E}">
        <p14:creationId xmlns:p14="http://schemas.microsoft.com/office/powerpoint/2010/main" val="58142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E24A641-2C80-45B1-8A88-69A931F86E21}"/>
              </a:ext>
            </a:extLst>
          </p:cNvPr>
          <p:cNvSpPr txBox="1">
            <a:spLocks/>
          </p:cNvSpPr>
          <p:nvPr/>
        </p:nvSpPr>
        <p:spPr>
          <a:xfrm>
            <a:off x="2335736" y="3429000"/>
            <a:ext cx="4464496"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50000"/>
                  </a:schemeClr>
                </a:solidFill>
                <a:latin typeface="Arial" pitchFamily="34" charset="0"/>
                <a:cs typeface="Arial" pitchFamily="34" charset="0"/>
              </a:rPr>
              <a:t>ᒪᓕᒋᐊᓕᓐᓂᑦ ᕿᒥᕐᕈᓂᖅ</a:t>
            </a:r>
            <a:endParaRPr lang="en-CA" b="1" dirty="0">
              <a:solidFill>
                <a:schemeClr val="accent6">
                  <a:lumMod val="50000"/>
                </a:schemeClr>
              </a:solidFill>
              <a:latin typeface="Arial" pitchFamily="34" charset="0"/>
              <a:cs typeface="Arial" pitchFamily="34" charset="0"/>
            </a:endParaRPr>
          </a:p>
        </p:txBody>
      </p:sp>
      <p:sp>
        <p:nvSpPr>
          <p:cNvPr id="4" name="Title 4">
            <a:extLst>
              <a:ext uri="{FF2B5EF4-FFF2-40B4-BE49-F238E27FC236}">
                <a16:creationId xmlns:a16="http://schemas.microsoft.com/office/drawing/2014/main" id="{7F8DCC9B-D7CC-0BE0-800F-AE0E5F0FFB39}"/>
              </a:ext>
            </a:extLst>
          </p:cNvPr>
          <p:cNvSpPr txBox="1">
            <a:spLocks/>
          </p:cNvSpPr>
          <p:nvPr/>
        </p:nvSpPr>
        <p:spPr>
          <a:xfrm>
            <a:off x="2339752" y="4509120"/>
            <a:ext cx="4464496"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latin typeface="Arial" pitchFamily="34" charset="0"/>
                <a:cs typeface="Arial" pitchFamily="34" charset="0"/>
              </a:rPr>
              <a:t>Regulatory Review</a:t>
            </a:r>
          </a:p>
        </p:txBody>
      </p:sp>
    </p:spTree>
    <p:extLst>
      <p:ext uri="{BB962C8B-B14F-4D97-AF65-F5344CB8AC3E}">
        <p14:creationId xmlns:p14="http://schemas.microsoft.com/office/powerpoint/2010/main" val="279421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fontScale="77500" lnSpcReduction="20000"/>
          </a:bodyPr>
          <a:lstStyle/>
          <a:p>
            <a:pPr marL="0" indent="0">
              <a:buNone/>
            </a:pPr>
            <a:r>
              <a:rPr lang="en-CA" sz="3400" b="1" dirty="0"/>
              <a:t>01. Monitoring Program Compliance Point ARV-4</a:t>
            </a:r>
          </a:p>
          <a:p>
            <a:pPr marL="0" indent="0">
              <a:buNone/>
            </a:pPr>
            <a:endParaRPr lang="en-CA" sz="3400" b="1" dirty="0"/>
          </a:p>
          <a:p>
            <a:pPr marL="0" indent="0">
              <a:buNone/>
            </a:pPr>
            <a:r>
              <a:rPr lang="en-CA" sz="3400" b="1" dirty="0"/>
              <a:t>CGS Response:</a:t>
            </a:r>
          </a:p>
          <a:p>
            <a:pPr marL="0" indent="0">
              <a:buNone/>
            </a:pPr>
            <a:endParaRPr lang="en-CA" sz="4000" b="1" dirty="0"/>
          </a:p>
          <a:p>
            <a:r>
              <a:rPr lang="en-CA" sz="2800" b="0" i="0" u="none" strike="noStrike" baseline="0" dirty="0">
                <a:solidFill>
                  <a:srgbClr val="000000"/>
                </a:solidFill>
                <a:latin typeface="Calibri" panose="020F0502020204030204" pitchFamily="34" charset="0"/>
              </a:rPr>
              <a:t>ARV-4 will be established downstream in the wetland treatment area accessible by municipal staff. 		</a:t>
            </a:r>
          </a:p>
          <a:p>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p:txBody>
          <a:bodyPr>
            <a:normAutofit fontScale="77500" lnSpcReduction="20000"/>
          </a:bodyPr>
          <a:lstStyle/>
          <a:p>
            <a:pPr marL="0" indent="0">
              <a:buNone/>
            </a:pPr>
            <a:r>
              <a:rPr lang="iu-Cans-CA" sz="2900" b="1" dirty="0">
                <a:cs typeface="Calibri" panose="020F0502020204030204" pitchFamily="34" charset="0"/>
              </a:rPr>
              <a:t>01. ᖃᐅᔨᓴᐃᓐᓇᕐᓂᖅ ᐱᓕᕆᐊᒃᓴᒧᑦ ᒪᓕᑦᑎᐊᕐᓂᕐᒥᒃ </a:t>
            </a:r>
            <a:r>
              <a:rPr lang="en-CA" sz="2900" b="1" dirty="0">
                <a:latin typeface="Calibri" panose="020F0502020204030204" pitchFamily="34" charset="0"/>
                <a:cs typeface="Calibri" panose="020F0502020204030204" pitchFamily="34" charset="0"/>
              </a:rPr>
              <a:t>ARV-4</a:t>
            </a:r>
          </a:p>
          <a:p>
            <a:pPr marL="0" indent="0">
              <a:buNone/>
            </a:pPr>
            <a:endParaRPr lang="en-CA" sz="2900" b="1" dirty="0">
              <a:latin typeface="Calibri" panose="020F0502020204030204" pitchFamily="34" charset="0"/>
              <a:cs typeface="Calibri" panose="020F0502020204030204" pitchFamily="34" charset="0"/>
            </a:endParaRPr>
          </a:p>
          <a:p>
            <a:pPr marL="0" indent="0">
              <a:buNone/>
            </a:pPr>
            <a:r>
              <a:rPr lang="iu-Cans-CA" sz="2900" b="1" dirty="0">
                <a:cs typeface="Calibri" panose="020F0502020204030204" pitchFamily="34" charset="0"/>
              </a:rPr>
              <a:t>ᓄᓇᓕᖕᓂ ᒐᕙᒪᒃᑯᓐᓂᓗ ᐱᔨᑦᑎᕋᖅᑎᒃᑯᑦ ᑭᐅᔾᔪᑎᖓ:</a:t>
            </a:r>
            <a:endParaRPr lang="en-CA" sz="2900" b="1" dirty="0">
              <a:cs typeface="Calibri" panose="020F0502020204030204" pitchFamily="34" charset="0"/>
            </a:endParaRPr>
          </a:p>
          <a:p>
            <a:pPr marL="0" indent="0">
              <a:buNone/>
            </a:pPr>
            <a:endParaRPr lang="en-CA" sz="3600" b="1" dirty="0">
              <a:latin typeface="Calibri" panose="020F0502020204030204" pitchFamily="34" charset="0"/>
              <a:cs typeface="Calibri" panose="020F0502020204030204" pitchFamily="34" charset="0"/>
            </a:endParaRPr>
          </a:p>
          <a:p>
            <a:r>
              <a:rPr lang="en-CA" sz="2800" b="0" i="0" u="none" strike="noStrike" baseline="0" dirty="0">
                <a:solidFill>
                  <a:srgbClr val="000000"/>
                </a:solidFill>
                <a:latin typeface="Calibri" panose="020F0502020204030204" pitchFamily="34" charset="0"/>
              </a:rPr>
              <a:t>ARV-4 </a:t>
            </a:r>
            <a:r>
              <a:rPr lang="iu-Cans-CA" sz="2800" b="0" i="0" u="none" strike="noStrike" baseline="0" dirty="0">
                <a:solidFill>
                  <a:srgbClr val="000000"/>
                </a:solidFill>
                <a:latin typeface="Calibri" panose="020F0502020204030204" pitchFamily="34" charset="0"/>
              </a:rPr>
              <a:t>ᐋᖅᑭᒃᑕᐅᓗᓂ ᐊᑐᓕᖁᔭᐅᔪᒧᑦ ᐃᓂᒧᑦ ᐃᖏᕐᕋᓗᓂ ᐃᒪᖅᓱᕐᒧᑦ ᐊᕙᑎᖓᓄᑦ ᐅᐸᒃᑕᐅᔪᓐᓇᖅᑐᒧᑦ </a:t>
            </a:r>
            <a:r>
              <a:rPr lang="en-CA" sz="2800" b="0" i="0" u="none" strike="noStrike" baseline="0" dirty="0">
                <a:solidFill>
                  <a:srgbClr val="000000"/>
                </a:solidFill>
                <a:latin typeface="Calibri" panose="020F0502020204030204" pitchFamily="34" charset="0"/>
              </a:rPr>
              <a:t>H</a:t>
            </a:r>
            <a:r>
              <a:rPr lang="iu-Cans-CA" sz="2800" b="0" i="0" u="none" strike="noStrike" baseline="0" dirty="0">
                <a:solidFill>
                  <a:srgbClr val="000000"/>
                </a:solidFill>
                <a:latin typeface="Calibri" panose="020F0502020204030204" pitchFamily="34" charset="0"/>
              </a:rPr>
              <a:t>ᐋᒻᒪᓚᒃᑯᑦ ᐃᖅᑲᓇᐃᔭᖅᑎᖏᓐᓄᑦ.</a:t>
            </a:r>
            <a:endParaRPr lang="en-CA" dirty="0"/>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25530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a:bodyPr>
          <a:lstStyle/>
          <a:p>
            <a:pPr marL="0" indent="0">
              <a:buNone/>
            </a:pPr>
            <a:r>
              <a:rPr lang="en-CA" sz="1900" b="1" dirty="0"/>
              <a:t>02. Project Timelines</a:t>
            </a:r>
          </a:p>
          <a:p>
            <a:pPr marL="514350" indent="-514350">
              <a:buAutoNum type="arabicPeriod" startAt="2"/>
            </a:pPr>
            <a:endParaRPr lang="en-CA" sz="1900" b="1" dirty="0"/>
          </a:p>
          <a:p>
            <a:pPr marL="0" indent="0">
              <a:buNone/>
            </a:pPr>
            <a:r>
              <a:rPr lang="en-CA" sz="1900" b="1" dirty="0"/>
              <a:t>CGS Response:</a:t>
            </a:r>
          </a:p>
          <a:p>
            <a:r>
              <a:rPr lang="en-CA" sz="1900" b="0" i="0" u="none" strike="noStrike" baseline="0" dirty="0">
                <a:solidFill>
                  <a:srgbClr val="000000"/>
                </a:solidFill>
                <a:latin typeface="Calibri" panose="020F0502020204030204" pitchFamily="34" charset="0"/>
              </a:rPr>
              <a:t>CGS will provide an updated timeline for the wastewater and solid waste projects. </a:t>
            </a:r>
            <a:endParaRPr lang="en-CA" sz="2800" b="0" i="0" u="none" strike="noStrike" baseline="0" dirty="0">
              <a:solidFill>
                <a:srgbClr val="000000"/>
              </a:solidFill>
              <a:latin typeface="Calibri" panose="020F0502020204030204" pitchFamily="34" charset="0"/>
            </a:endParaRPr>
          </a:p>
          <a:p>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p:txBody>
          <a:bodyPr>
            <a:noAutofit/>
          </a:bodyPr>
          <a:lstStyle/>
          <a:p>
            <a:pPr marL="0" indent="0">
              <a:buNone/>
            </a:pPr>
            <a:r>
              <a:rPr lang="iu-Cans-CA" sz="2000" b="1" dirty="0"/>
              <a:t>02. ᐱᓕᕆᐊᒃᓴᒧᑦ ᖃᖓᒃᑰᕈᑎᒃᓴᖏᑦ</a:t>
            </a:r>
            <a:endParaRPr lang="en-CA" sz="2000" b="1" dirty="0"/>
          </a:p>
          <a:p>
            <a:pPr marL="0" indent="0">
              <a:buNone/>
            </a:pPr>
            <a:endParaRPr lang="en-CA" sz="2000" b="1" dirty="0"/>
          </a:p>
          <a:p>
            <a:pPr marL="0" indent="0">
              <a:buNone/>
            </a:pPr>
            <a:r>
              <a:rPr lang="iu-Cans-CA" sz="2000" b="1" dirty="0"/>
              <a:t>ᓄᓇᓕᖕᓂ ᒐᕙᒪᒃᑯᓐᓂᓗ ᐱᔨᑦᑎᕋᖅᑎᒃᑯᑦ ᑭᐅᔾᔪᑎᖓ:</a:t>
            </a:r>
            <a:endParaRPr lang="en-CA" sz="1600" b="1" i="0" u="none" strike="noStrike" baseline="0" dirty="0">
              <a:solidFill>
                <a:srgbClr val="000000"/>
              </a:solidFill>
              <a:latin typeface="Calibri" panose="020F0502020204030204" pitchFamily="34" charset="0"/>
            </a:endParaRPr>
          </a:p>
          <a:p>
            <a:r>
              <a:rPr lang="iu-Cans-CA" sz="1600" b="0" i="0" u="none" strike="noStrike" baseline="0" dirty="0">
                <a:solidFill>
                  <a:srgbClr val="000000"/>
                </a:solidFill>
                <a:latin typeface="Calibri" panose="020F0502020204030204" pitchFamily="34" charset="0"/>
              </a:rPr>
              <a:t>ᓄᓇᓕᖕᓂ ᒐᕙᒪᒃᑯᓐᓂᓗ ᐱᔨᑦᑎᕋᖅᑎᒃᑯᑦ ᐱᑎᑦᑎᓇᔭᖅᑐᑦ ᓄᑖᖑᕆᐊᖅᓯᒪᔪᒥᒃ ᖃᖓᒃᑰᓇᔭᖅᑐᓂ ᐃᒪᑦᑎᐊᕙᐅᙱᑦᑐᓄᑦ ᐊᒃᑕᑯᓄᓪᓗ ᐱᓕᕆᐊᒃᓴᓄᑦ. </a:t>
            </a:r>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41866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fontScale="25000" lnSpcReduction="20000"/>
          </a:bodyPr>
          <a:lstStyle/>
          <a:p>
            <a:pPr marL="0" indent="0">
              <a:buNone/>
            </a:pPr>
            <a:r>
              <a:rPr lang="en-CA" sz="8000" b="1" dirty="0"/>
              <a:t>03.  Abandonment and Restoration Plans</a:t>
            </a:r>
          </a:p>
          <a:p>
            <a:pPr marL="0" indent="0">
              <a:buNone/>
            </a:pPr>
            <a:endParaRPr lang="en-CA" sz="8000" b="1" dirty="0"/>
          </a:p>
          <a:p>
            <a:pPr marL="0" indent="0">
              <a:buNone/>
            </a:pPr>
            <a:r>
              <a:rPr lang="en-CA" sz="8000" b="1" dirty="0"/>
              <a:t>CGS Response:</a:t>
            </a:r>
          </a:p>
          <a:p>
            <a:r>
              <a:rPr lang="en-CA" sz="6000" b="0" i="0" u="none" strike="noStrike" baseline="0" dirty="0">
                <a:solidFill>
                  <a:srgbClr val="000000"/>
                </a:solidFill>
                <a:latin typeface="Calibri" panose="020F0502020204030204" pitchFamily="34" charset="0"/>
              </a:rPr>
              <a:t>There is no plan to close the solid waste disposal area or the bulky metals area. The business case recommended that both areas remain in use indefinitely, and expansion take place. </a:t>
            </a:r>
          </a:p>
          <a:p>
            <a:pPr marL="0" indent="0">
              <a:buNone/>
            </a:pPr>
            <a:endParaRPr lang="en-CA" sz="6000" b="0" i="0" u="none" strike="noStrike" baseline="0" dirty="0">
              <a:solidFill>
                <a:srgbClr val="000000"/>
              </a:solidFill>
              <a:latin typeface="Calibri" panose="020F0502020204030204" pitchFamily="34" charset="0"/>
            </a:endParaRPr>
          </a:p>
          <a:p>
            <a:r>
              <a:rPr lang="en-CA" sz="6000" b="0" i="0" u="none" strike="noStrike" baseline="0" dirty="0">
                <a:solidFill>
                  <a:srgbClr val="000000"/>
                </a:solidFill>
                <a:latin typeface="Calibri" panose="020F0502020204030204" pitchFamily="34" charset="0"/>
              </a:rPr>
              <a:t>An investigation of the abandoned lagoon cells to assess their potential to be remediated and re-used to expand the current solid waste will be included in the next phase of the solid waste project</a:t>
            </a:r>
            <a:r>
              <a:rPr lang="en-CA" sz="6000" dirty="0">
                <a:solidFill>
                  <a:srgbClr val="000000"/>
                </a:solidFill>
                <a:latin typeface="Calibri" panose="020F0502020204030204" pitchFamily="34" charset="0"/>
              </a:rPr>
              <a:t>.</a:t>
            </a:r>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a:xfrm>
            <a:off x="4648200" y="1600200"/>
            <a:ext cx="4244280" cy="4637112"/>
          </a:xfrm>
        </p:spPr>
        <p:txBody>
          <a:bodyPr>
            <a:noAutofit/>
          </a:bodyPr>
          <a:lstStyle/>
          <a:p>
            <a:pPr marL="0" indent="0">
              <a:buNone/>
            </a:pPr>
            <a:r>
              <a:rPr lang="en-CA" sz="1800" b="1" dirty="0"/>
              <a:t>03.  </a:t>
            </a:r>
            <a:r>
              <a:rPr lang="iu-Cans-CA" sz="1800" b="1" dirty="0"/>
              <a:t>ᑲᒪᒋᔭᐅᔾᔮᕈᓐᓃᖅᑐᓄᑦ ᐅᑎᖅᑎᑎᓂᕐᒧᓪᓗ ᐸᕐᓇᐅᑎᑦ</a:t>
            </a:r>
            <a:endParaRPr lang="en-CA" sz="1800" b="1" dirty="0"/>
          </a:p>
          <a:p>
            <a:pPr marL="0" indent="0">
              <a:buNone/>
            </a:pPr>
            <a:endParaRPr lang="en-CA" sz="1800" b="1" dirty="0"/>
          </a:p>
          <a:p>
            <a:pPr marL="0" indent="0">
              <a:buNone/>
            </a:pPr>
            <a:r>
              <a:rPr lang="iu-Cans-CA" sz="1800" b="1" dirty="0"/>
              <a:t>ᓄᓇᓕᖕᓂ ᒐᕙᒪᒃᑯᓐᓂᓗ ᐱᔨᑦᑎᕋᖅᑎᒃᑯᑦ ᑭᐅᔾᔪᑎᖓ:</a:t>
            </a:r>
            <a:endParaRPr lang="en-CA" sz="1800" b="1" dirty="0"/>
          </a:p>
          <a:p>
            <a:r>
              <a:rPr lang="iu-Cans-CA" sz="1400" b="0" i="0" u="none" strike="noStrike" baseline="0" dirty="0">
                <a:solidFill>
                  <a:srgbClr val="000000"/>
                </a:solidFill>
                <a:latin typeface="Calibri" panose="020F0502020204030204" pitchFamily="34" charset="0"/>
              </a:rPr>
              <a:t>ᐸᕐᓇᐅᑎᑕᖃᙱᑦᑐᖅ ᒪᑐᑎᓪᓗᒍ ᐊᒃᑕᕐᕕᒃ ᐊᕙᑎᖓ ᓄᑕᐅᙱᑦᑐᓪᓘᓐᓃᑦ ᓴᕕᕋᔭᖃᕐᕕᖕᒥ. ᐱᓕᕆᐊᒃᓴᕆᔭᐅᔪᖅ ᐱᖁᔨᓪᓗᓂ ᑕᒪᒃᑮ ᐊᕙᑎᖏᑦ ᐊᑐᖅᑕᐅᙱᓐᓇᕐᓗᑎᒃ, ᐊᖏᒃᓕᒋᐊᖅᑎᑦᑎᓂᕐᓗ ᐊᑐᕐᓗᓂ. </a:t>
            </a:r>
            <a:endParaRPr lang="en-CA" sz="1400" b="0" i="0" u="none" strike="noStrike" baseline="0" dirty="0">
              <a:solidFill>
                <a:srgbClr val="000000"/>
              </a:solidFill>
              <a:latin typeface="Calibri" panose="020F0502020204030204" pitchFamily="34" charset="0"/>
            </a:endParaRPr>
          </a:p>
          <a:p>
            <a:pPr marL="0" indent="0">
              <a:buNone/>
            </a:pPr>
            <a:endParaRPr lang="iu-Cans-CA" sz="1400" b="0" i="0" u="none" strike="noStrike" baseline="0" dirty="0">
              <a:solidFill>
                <a:srgbClr val="000000"/>
              </a:solidFill>
              <a:latin typeface="Calibri" panose="020F0502020204030204" pitchFamily="34" charset="0"/>
            </a:endParaRPr>
          </a:p>
          <a:p>
            <a:r>
              <a:rPr lang="iu-Cans-CA" sz="1400" b="0" i="0" u="none" strike="noStrike" baseline="0" dirty="0">
                <a:solidFill>
                  <a:srgbClr val="000000"/>
                </a:solidFill>
                <a:latin typeface="Calibri" panose="020F0502020204030204" pitchFamily="34" charset="0"/>
              </a:rPr>
              <a:t>ᖃᐅᔨᓴᕐᓂᖅ ᖓᑐᖅᑕᐅᔪᓐᓃᖅᑐᒥᒃ ᑭᓈᓗᖃᕐᕕᖕᒥ ᖃᐅᔨᓴᕐᓗᒍ ᐊᑐᒃᑲᓐᓂᕈᓐᓇᕐᒪᖔᑦ ᐋᖅᑭᒋᐊᖅᑕᐅᓗᓂ ᐊᑐᖅᑕᐅᒃᑲᓐᓂᓕᕐᓗᓂᓗ ᐊᖏᒃᓕᒋᐊᕐᓗᒍ ᒫᓐᓇ ᑭᓈᓗᖃᕐᕕᒃ ᐃᓚᐅᑎᑕᐅᓂᐊᖅᑐᖅ ᑭᖑᓪᓕᕐᒥ ᐊᑐᓕᖅᐸᑦ ᑭᓈᓗᖃᕐᕕᖕᒧᑦ ᐱᓕᕆᐊᖅ</a:t>
            </a:r>
            <a:r>
              <a:rPr lang="en-CA" sz="1400" dirty="0">
                <a:solidFill>
                  <a:srgbClr val="000000"/>
                </a:solidFill>
                <a:latin typeface="Calibri" panose="020F0502020204030204" pitchFamily="34" charset="0"/>
              </a:rPr>
              <a:t>.</a:t>
            </a:r>
            <a:endParaRPr lang="en-CA" sz="1100" dirty="0"/>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6931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fontScale="25000" lnSpcReduction="20000"/>
          </a:bodyPr>
          <a:lstStyle/>
          <a:p>
            <a:pPr marL="0" indent="0">
              <a:buNone/>
            </a:pPr>
            <a:r>
              <a:rPr lang="en-CA" sz="8000" b="1" dirty="0"/>
              <a:t>04.  Lagoon Desludging</a:t>
            </a:r>
          </a:p>
          <a:p>
            <a:pPr marL="0" indent="0">
              <a:buNone/>
            </a:pPr>
            <a:endParaRPr lang="en-CA" sz="8000" b="1" dirty="0"/>
          </a:p>
          <a:p>
            <a:pPr marL="0" indent="0">
              <a:buNone/>
            </a:pPr>
            <a:r>
              <a:rPr lang="en-CA" sz="8000" b="1" dirty="0"/>
              <a:t>CGS Response:</a:t>
            </a:r>
          </a:p>
          <a:p>
            <a:r>
              <a:rPr lang="en-CA" sz="7200" b="0" i="0" u="none" strike="noStrike" baseline="0" dirty="0">
                <a:solidFill>
                  <a:srgbClr val="000000"/>
                </a:solidFill>
                <a:latin typeface="Calibri" panose="020F0502020204030204" pitchFamily="34" charset="0"/>
              </a:rPr>
              <a:t>It was determined that since the lagoon cell is expected to be decommissioned, </a:t>
            </a:r>
            <a:r>
              <a:rPr lang="en-CA" sz="7200" b="0" i="0" u="none" strike="noStrike" baseline="0" dirty="0" err="1">
                <a:solidFill>
                  <a:srgbClr val="000000"/>
                </a:solidFill>
                <a:latin typeface="Calibri" panose="020F0502020204030204" pitchFamily="34" charset="0"/>
              </a:rPr>
              <a:t>desludged</a:t>
            </a:r>
            <a:r>
              <a:rPr lang="en-CA" sz="7200" b="0" i="0" u="none" strike="noStrike" baseline="0" dirty="0">
                <a:solidFill>
                  <a:srgbClr val="000000"/>
                </a:solidFill>
                <a:latin typeface="Calibri" panose="020F0502020204030204" pitchFamily="34" charset="0"/>
              </a:rPr>
              <a:t>, remediated, and upgraded in 2024, desludging in 2021 would provide minimal benefit compared to the labor required for the undertaking. </a:t>
            </a:r>
          </a:p>
          <a:p>
            <a:pPr marL="0" indent="0">
              <a:buNone/>
            </a:pPr>
            <a:endParaRPr lang="en-CA" sz="7200" b="0" i="0" u="none" strike="noStrike" baseline="0" dirty="0">
              <a:solidFill>
                <a:srgbClr val="000000"/>
              </a:solidFill>
              <a:latin typeface="Calibri" panose="020F0502020204030204" pitchFamily="34" charset="0"/>
            </a:endParaRPr>
          </a:p>
          <a:p>
            <a:r>
              <a:rPr lang="en-CA" sz="7200" b="0" i="0" u="none" strike="noStrike" baseline="0" dirty="0">
                <a:solidFill>
                  <a:srgbClr val="000000"/>
                </a:solidFill>
                <a:latin typeface="Calibri" panose="020F0502020204030204" pitchFamily="34" charset="0"/>
              </a:rPr>
              <a:t>A new OM plan containing a sludge management plan that includes assessment and disposal techniques, as well as a disposal location, will be prepared by the design consultant and contractor for the new 2-cell lagoon. </a:t>
            </a:r>
            <a:r>
              <a:rPr lang="en-CA" sz="2400" b="0" i="0" u="none" strike="noStrike" baseline="0" dirty="0">
                <a:solidFill>
                  <a:srgbClr val="000000"/>
                </a:solidFill>
                <a:latin typeface="Calibri" panose="020F0502020204030204" pitchFamily="34" charset="0"/>
              </a:rPr>
              <a:t>	</a:t>
            </a:r>
          </a:p>
          <a:p>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a:xfrm>
            <a:off x="4648200" y="1600200"/>
            <a:ext cx="4244280" cy="4637112"/>
          </a:xfrm>
        </p:spPr>
        <p:txBody>
          <a:bodyPr>
            <a:noAutofit/>
          </a:bodyPr>
          <a:lstStyle/>
          <a:p>
            <a:pPr marL="0" indent="0">
              <a:lnSpc>
                <a:spcPct val="107000"/>
              </a:lnSpc>
              <a:spcAft>
                <a:spcPts val="800"/>
              </a:spcAft>
              <a:buNone/>
            </a:pPr>
            <a:r>
              <a:rPr lang="iu-Cans-CA" sz="1800" b="1" dirty="0">
                <a:effectLst/>
                <a:ea typeface="Gadugi" panose="020B0502040204020203" pitchFamily="34" charset="0"/>
                <a:cs typeface="Gadugi" panose="020B0502040204020203" pitchFamily="34" charset="0"/>
              </a:rPr>
              <a:t>04.  ᑭᓈᓗᖃᕐᕕᖕᒥ ᐃᕐᕈᖅᑐᐃᓂᖅ</a:t>
            </a:r>
            <a:endParaRPr lang="en-CA" sz="2400" b="1" dirty="0"/>
          </a:p>
          <a:p>
            <a:pPr marL="0" indent="0">
              <a:buNone/>
            </a:pPr>
            <a:r>
              <a:rPr lang="iu-Cans-CA" sz="1800" b="1" dirty="0"/>
              <a:t>ᓄᓇᓕᖕᓂ ᒐᕙᒪᒃᑯᓐᓂᓗ ᐱᔨᑦᑎᕋᖅᑎᒃᑯᑦ ᑭᐅᔾᔪᑎᖓ:</a:t>
            </a:r>
            <a:endParaRPr lang="en-CA" sz="1800" b="1" dirty="0"/>
          </a:p>
          <a:p>
            <a:r>
              <a:rPr lang="iu-Cans-CA" sz="1400" b="0" i="0" u="none" strike="noStrike" baseline="0" dirty="0">
                <a:solidFill>
                  <a:srgbClr val="000000"/>
                </a:solidFill>
                <a:latin typeface="Calibri" panose="020F0502020204030204" pitchFamily="34" charset="0"/>
              </a:rPr>
              <a:t>ᐱᔭᐅᔪᒪᓚᐅᖅᑐᖅ ᑭᓈᓗᖃᕐᕕᒃ ᓂᕆᐅᒋᔭᐅᓂᖓᓄᑦ ᐃᕐᕈᖅᑐᖅᑕᐅᒃᑲᓐᓂᕐᓂᐊᕐᓂᕐᒧᑦ, ᐋᖅᑭᒋᐊᖅᑕᐅᓂᕐᒧᑦ ᓄᑖᖑᕆᐊᖅᑕᐅᓂᕐᒧᓪᓗ 2024−ᒥ, ᐃᕐᕈᖅᑐᖅᑕᐅᓪᓗᓂ 2021−ᒥ ᐱᑎᑦᑎᓇᔭᖅᑐᖅ ᐱᕚᓪᓕᕈᑎᐊᕐᔪᖕᒥᒃ ᐊᔾᔨᒋᙱᓪᓗᓂᐅᒃ ᓴᓇᔨᖃᕆᐊᖃᕐᓂᖓ ᐱᓕᕆᐊᖃᕐᓂᕐᒧᑦ.  </a:t>
            </a:r>
            <a:endParaRPr lang="en-CA" sz="1400" b="0" i="0" u="none" strike="noStrike" baseline="0" dirty="0">
              <a:solidFill>
                <a:srgbClr val="000000"/>
              </a:solidFill>
              <a:latin typeface="Calibri" panose="020F0502020204030204" pitchFamily="34" charset="0"/>
            </a:endParaRPr>
          </a:p>
          <a:p>
            <a:pPr marL="0" indent="0">
              <a:buNone/>
            </a:pPr>
            <a:endParaRPr lang="iu-Cans-CA" sz="1400" b="0" i="0" u="none" strike="noStrike" baseline="0" dirty="0">
              <a:solidFill>
                <a:srgbClr val="000000"/>
              </a:solidFill>
              <a:latin typeface="Calibri" panose="020F0502020204030204" pitchFamily="34" charset="0"/>
            </a:endParaRPr>
          </a:p>
          <a:p>
            <a:r>
              <a:rPr lang="iu-Cans-CA" sz="1400" b="0" i="0" u="none" strike="noStrike" baseline="0" dirty="0">
                <a:solidFill>
                  <a:srgbClr val="000000"/>
                </a:solidFill>
                <a:latin typeface="Calibri" panose="020F0502020204030204" pitchFamily="34" charset="0"/>
              </a:rPr>
              <a:t>ᓄᑖᖅ ᐊᐅᓚᔾᔪᑏᑦ ᐋᖅᑭᐅᒪᔾᔪᑎᓪᓗ ᐸᕐᓇᐅᑎ ᐃᓗᓕᖃᕐᖢᓂ ᐃᒪᖅᓱᕐᓄᑦ ᐊᐅᓚᑦᑎᓂᕐᒥᒃ ᐸᕐᓇᐅᑎ ᐃᓚᐅᑎᑦᑎᓪᓗᓂ ᖃᐅᔨᓴᕈᑎᒃᓴᓂᑦ ᐃᒋᑦᑎᓂᕐᒧᓪᓗ ᐊᑐᕈᓯᕐᓂᒃ, ᐊᒻᒪᓗᑦᑕᐅᖅ ᐃᒋᑦᑎᓂᕐᒧᑦ ᐃᓂᖓᓂᒃ, ᐸᕐᓇᒃᑕᐅᓂᐊᖅᑐᖅ ᐋᖅᑭᒃᓯᒪᓂᒃᓴᖓᓄᑦ ᖃᐅᔨᒃᑲᐃᔨᒧᑦ ᐊᒻᒪ ᐊᖏᖃᑎᒌᓂᕐᒧᑦ ᐱᓕᕆᑎᑕᐅᔪᒃᓴᒧᑦ ᓄᑖᒧᑦ ᒪᕐᕈᐃᓕᖓᓪᓗᓂ ᑭᓈᓗᖃᕐᕕᖕᓄᑦ.</a:t>
            </a:r>
            <a:endParaRPr lang="en-CA" sz="1000" dirty="0"/>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0531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fontScale="25000" lnSpcReduction="20000"/>
          </a:bodyPr>
          <a:lstStyle/>
          <a:p>
            <a:pPr marL="0" indent="0">
              <a:buNone/>
            </a:pPr>
            <a:r>
              <a:rPr lang="en-CA" sz="9600" b="1" dirty="0"/>
              <a:t>05.  Additional Monitoring Stations</a:t>
            </a:r>
          </a:p>
          <a:p>
            <a:pPr marL="0" indent="0">
              <a:buNone/>
            </a:pPr>
            <a:endParaRPr lang="en-CA" sz="9600" b="1" dirty="0"/>
          </a:p>
          <a:p>
            <a:pPr marL="0" indent="0">
              <a:buNone/>
            </a:pPr>
            <a:r>
              <a:rPr lang="en-CA" sz="9600" b="1" dirty="0"/>
              <a:t>CGS Response:</a:t>
            </a:r>
          </a:p>
          <a:p>
            <a:r>
              <a:rPr lang="en-CA" sz="8000" b="0" i="0" u="none" strike="noStrike" baseline="0" dirty="0">
                <a:solidFill>
                  <a:srgbClr val="000000"/>
                </a:solidFill>
                <a:latin typeface="Calibri" panose="020F0502020204030204" pitchFamily="34" charset="0"/>
              </a:rPr>
              <a:t>The licensee agrees that a monitoring station at the point of discharge from the lagoon should be included in the new license.</a:t>
            </a:r>
          </a:p>
          <a:p>
            <a:pPr marL="0" indent="0">
              <a:buNone/>
            </a:pPr>
            <a:endParaRPr lang="en-CA" sz="8000" dirty="0">
              <a:solidFill>
                <a:srgbClr val="000000"/>
              </a:solidFill>
              <a:latin typeface="Calibri" panose="020F0502020204030204" pitchFamily="34" charset="0"/>
            </a:endParaRPr>
          </a:p>
          <a:p>
            <a:r>
              <a:rPr lang="en-CA" sz="8000" b="0" i="0" u="none" strike="noStrike" baseline="0" dirty="0">
                <a:solidFill>
                  <a:srgbClr val="000000"/>
                </a:solidFill>
                <a:latin typeface="Calibri" panose="020F0502020204030204" pitchFamily="34" charset="0"/>
              </a:rPr>
              <a:t>However, this station should not be considered a compliance point and no effluent limits should be imposed at this point since it represents only partially treated effluent. 	</a:t>
            </a:r>
          </a:p>
          <a:p>
            <a:pPr marL="0" indent="0">
              <a:buNone/>
            </a:pPr>
            <a:r>
              <a:rPr lang="en-CA" sz="2400" b="0" i="0" u="none" strike="noStrike" baseline="0" dirty="0">
                <a:solidFill>
                  <a:srgbClr val="000000"/>
                </a:solidFill>
                <a:latin typeface="Calibri" panose="020F0502020204030204" pitchFamily="34" charset="0"/>
              </a:rPr>
              <a:t>	</a:t>
            </a:r>
          </a:p>
          <a:p>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a:xfrm>
            <a:off x="4648200" y="1600200"/>
            <a:ext cx="4244280" cy="4637112"/>
          </a:xfrm>
        </p:spPr>
        <p:txBody>
          <a:bodyPr>
            <a:noAutofit/>
          </a:bodyPr>
          <a:lstStyle/>
          <a:p>
            <a:pPr marL="0" indent="0">
              <a:buNone/>
            </a:pPr>
            <a:r>
              <a:rPr lang="iu-Cans-CA" sz="2000" b="1" dirty="0"/>
              <a:t>05.  ᖃᐅᔨᓴᕈᑎᒃᑲᓐᓂᐅᔪᓐᓇᕐᑐᑦ ᐃᓂᖃᕐᕕᖏᑦ</a:t>
            </a:r>
            <a:endParaRPr lang="en-CA" sz="2000" b="1" dirty="0"/>
          </a:p>
          <a:p>
            <a:pPr marL="0" indent="0">
              <a:buNone/>
            </a:pPr>
            <a:r>
              <a:rPr lang="iu-Cans-CA" sz="2000" b="1" dirty="0"/>
              <a:t>ᓄᓇᓕᖕᓂ ᒐᕙᒪᒃᑯᓐᓂᓗ ᐱᔨᑦᑎᕋᖅᑎᒃᑯᑦ ᑭᐅᔾᔪᑎᖓ:</a:t>
            </a:r>
            <a:endParaRPr lang="en-CA" sz="2000" b="1" dirty="0"/>
          </a:p>
          <a:p>
            <a:pPr marL="0" indent="0">
              <a:buNone/>
            </a:pPr>
            <a:endParaRPr lang="en-CA" sz="2000" b="1" dirty="0"/>
          </a:p>
          <a:p>
            <a:r>
              <a:rPr lang="iu-Cans-CA" sz="1600" b="0" i="0" u="none" strike="noStrike" baseline="0" dirty="0">
                <a:solidFill>
                  <a:srgbClr val="000000"/>
                </a:solidFill>
                <a:latin typeface="Calibri" panose="020F0502020204030204" pitchFamily="34" charset="0"/>
              </a:rPr>
              <a:t>ᐱᔪᓐᓇᐅᑎᑖᖅᓯᒪᔪᖅ ᐊᖏᖃᑎᖃᖅᐳᖅ ᖃᐅᔨᓴᐃᓐᓇᕐᕕᒃ ᖁᕕᑎᑦᑎᕕᐅᓂᐊᖅᑐᒥ ᑭᓈᓗᖃᕐᕕᖕᒥ ᐃᓚᐅᑎᑕᐅᓪᓗᐊᖅᑐᖅ ᓄᑖᒧᑦ ᐱᔪᓐᓇᐅᑎᒧᑦ.</a:t>
            </a:r>
            <a:endParaRPr lang="en-CA" sz="1600" b="0" i="0" u="none" strike="noStrike" baseline="0" dirty="0">
              <a:solidFill>
                <a:srgbClr val="000000"/>
              </a:solidFill>
              <a:latin typeface="Calibri" panose="020F0502020204030204" pitchFamily="34" charset="0"/>
            </a:endParaRPr>
          </a:p>
          <a:p>
            <a:pPr marL="0" indent="0">
              <a:buNone/>
            </a:pPr>
            <a:endParaRPr lang="iu-Cans-CA" sz="1600" b="0" i="0" u="none" strike="noStrike" baseline="0" dirty="0">
              <a:solidFill>
                <a:srgbClr val="000000"/>
              </a:solidFill>
              <a:latin typeface="Calibri" panose="020F0502020204030204" pitchFamily="34" charset="0"/>
            </a:endParaRPr>
          </a:p>
          <a:p>
            <a:r>
              <a:rPr lang="iu-Cans-CA" sz="1600" b="0" i="0" u="none" strike="noStrike" baseline="0" dirty="0">
                <a:solidFill>
                  <a:srgbClr val="000000"/>
                </a:solidFill>
                <a:latin typeface="Calibri" panose="020F0502020204030204" pitchFamily="34" charset="0"/>
              </a:rPr>
              <a:t>ᑕᐃᒪᐃᒃᑲᓗᐊᖅᑎᓪᓗᒍ, ᑖᓐᓇ ᐃᓂᐅᓂᐊᖅᑐᖅ ᐃᓱᒪᒋᔭᐅᔭᕆᐊᖃᙱᑦᑐᖅ ᒪᓕᑦᑎᐊᕐᕕᐅᖕᒪᖔᑦ ᐃᓱᖃᕐᕕᖃᕐᓂᖓᓗ ᐊᑐᖅᑕᐅᔭᕆᐊᖃᙱᑦᑐᖅ ᒫᓐᓇᐅᔪᖅ ᑭᒡᒐᖅᑐᐃᓂᖓᓄᑦ ᐃᓚᐅᓐᓇᖓᓂ ᐋᖅᑭᒋᐊᖅᓯᒪᔪᒥ ᑭᓈᓗᖃᕐᕕᖕᒥ. </a:t>
            </a:r>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914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2B4A-90EE-2230-31A1-6A27824EAC85}"/>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ᐊᕙᑎᓕᕆᓂᕐᒧᑦ ᐊᒻᒪ ᓯᓚᐅᑉ ᐊᓯᔾᔨᖅᐸᓪᓕᐊᓂᖓᓄᑦ ᑲᓇᑕᒥᑦ ᐅᖃᐅᓯᐅᔪᑦ</a:t>
            </a:r>
            <a:endParaRPr lang="en-CA" sz="2400" dirty="0"/>
          </a:p>
        </p:txBody>
      </p:sp>
      <p:sp>
        <p:nvSpPr>
          <p:cNvPr id="3" name="Content Placeholder 2">
            <a:extLst>
              <a:ext uri="{FF2B5EF4-FFF2-40B4-BE49-F238E27FC236}">
                <a16:creationId xmlns:a16="http://schemas.microsoft.com/office/drawing/2014/main" id="{79323CAA-9C9B-F2C6-924D-3DAD0216FC63}"/>
              </a:ext>
            </a:extLst>
          </p:cNvPr>
          <p:cNvSpPr>
            <a:spLocks noGrp="1"/>
          </p:cNvSpPr>
          <p:nvPr>
            <p:ph sz="half" idx="1"/>
          </p:nvPr>
        </p:nvSpPr>
        <p:spPr/>
        <p:txBody>
          <a:bodyPr>
            <a:normAutofit fontScale="47500" lnSpcReduction="20000"/>
          </a:bodyPr>
          <a:lstStyle/>
          <a:p>
            <a:pPr marL="0" indent="0">
              <a:buNone/>
            </a:pPr>
            <a:r>
              <a:rPr lang="en-CA" sz="5900" b="1" dirty="0"/>
              <a:t>06. Duplicate Sampling</a:t>
            </a:r>
          </a:p>
          <a:p>
            <a:pPr marL="0" indent="0">
              <a:buNone/>
            </a:pPr>
            <a:endParaRPr lang="en-CA" sz="5900" b="1" dirty="0"/>
          </a:p>
          <a:p>
            <a:pPr marL="0" indent="0">
              <a:buNone/>
            </a:pPr>
            <a:r>
              <a:rPr lang="en-CA" sz="5900" b="1" dirty="0"/>
              <a:t>CGS Response:</a:t>
            </a:r>
          </a:p>
          <a:p>
            <a:pPr marL="0" indent="0">
              <a:buNone/>
            </a:pPr>
            <a:endParaRPr lang="en-CA" sz="5900" b="1" dirty="0"/>
          </a:p>
          <a:p>
            <a:r>
              <a:rPr lang="en-CA" sz="5900" b="0" i="0" u="none" strike="noStrike" baseline="0" dirty="0">
                <a:solidFill>
                  <a:srgbClr val="000000"/>
                </a:solidFill>
                <a:latin typeface="Calibri" panose="020F0502020204030204" pitchFamily="34" charset="0"/>
              </a:rPr>
              <a:t>The QA/QC Plan was updated to include information on the frequency of replicate/duplicate samples in the sampling program. </a:t>
            </a:r>
            <a:r>
              <a:rPr lang="en-CA" sz="8000" b="0" i="0" u="none" strike="noStrike" baseline="0" dirty="0">
                <a:solidFill>
                  <a:srgbClr val="000000"/>
                </a:solidFill>
                <a:latin typeface="Calibri" panose="020F0502020204030204" pitchFamily="34" charset="0"/>
              </a:rPr>
              <a:t>	</a:t>
            </a:r>
          </a:p>
          <a:p>
            <a:pPr marL="0" indent="0">
              <a:buNone/>
            </a:pPr>
            <a:r>
              <a:rPr lang="en-CA" sz="2400" b="0" i="0" u="none" strike="noStrike" baseline="0" dirty="0">
                <a:solidFill>
                  <a:srgbClr val="000000"/>
                </a:solidFill>
                <a:latin typeface="Calibri" panose="020F0502020204030204" pitchFamily="34" charset="0"/>
              </a:rPr>
              <a:t>	</a:t>
            </a:r>
          </a:p>
          <a:p>
            <a:endParaRPr lang="en-CA" dirty="0"/>
          </a:p>
        </p:txBody>
      </p:sp>
      <p:sp>
        <p:nvSpPr>
          <p:cNvPr id="4" name="Content Placeholder 3">
            <a:extLst>
              <a:ext uri="{FF2B5EF4-FFF2-40B4-BE49-F238E27FC236}">
                <a16:creationId xmlns:a16="http://schemas.microsoft.com/office/drawing/2014/main" id="{B5AD8AFE-81D0-46E3-07BC-6ECC9C56C64B}"/>
              </a:ext>
            </a:extLst>
          </p:cNvPr>
          <p:cNvSpPr>
            <a:spLocks noGrp="1"/>
          </p:cNvSpPr>
          <p:nvPr>
            <p:ph sz="half" idx="2"/>
          </p:nvPr>
        </p:nvSpPr>
        <p:spPr>
          <a:xfrm>
            <a:off x="4648200" y="1600200"/>
            <a:ext cx="4244280" cy="4637112"/>
          </a:xfrm>
        </p:spPr>
        <p:txBody>
          <a:bodyPr>
            <a:noAutofit/>
          </a:bodyPr>
          <a:lstStyle/>
          <a:p>
            <a:pPr marL="0" indent="0">
              <a:buNone/>
            </a:pPr>
            <a:r>
              <a:rPr lang="iu-Cans-CA" sz="2800" b="1" dirty="0"/>
              <a:t>06. ᖃᐅᔨᓴᕈᑎᓕᕆᓂᖅ</a:t>
            </a:r>
            <a:endParaRPr lang="en-CA" sz="2800" b="1" dirty="0"/>
          </a:p>
          <a:p>
            <a:pPr marL="0" indent="0">
              <a:buNone/>
            </a:pPr>
            <a:r>
              <a:rPr lang="iu-Cans-CA" sz="2800" b="1" dirty="0"/>
              <a:t>ᓄᓇᓕᖕᓂ ᒐᕙᒪᒃᑯᓐᓂᓗ ᐱᔨᑦᑎᕋᖅᑎᒃᑯᑦ ᑭᐅᔾᔪᑎᖓ:</a:t>
            </a:r>
            <a:endParaRPr lang="en-CA" sz="2800" b="1" dirty="0"/>
          </a:p>
          <a:p>
            <a:pPr marL="0" indent="0">
              <a:buNone/>
            </a:pPr>
            <a:endParaRPr lang="en-CA" sz="2800" b="1" i="0" u="none" strike="noStrike" baseline="0" dirty="0">
              <a:solidFill>
                <a:srgbClr val="000000"/>
              </a:solidFill>
              <a:latin typeface="Calibri" panose="020F0502020204030204" pitchFamily="34" charset="0"/>
            </a:endParaRPr>
          </a:p>
          <a:p>
            <a:r>
              <a:rPr lang="iu-Cans-CA" sz="2000" b="0" i="0" u="none" strike="noStrike" baseline="0" dirty="0">
                <a:solidFill>
                  <a:srgbClr val="000000"/>
                </a:solidFill>
                <a:latin typeface="Calibri" panose="020F0502020204030204" pitchFamily="34" charset="0"/>
              </a:rPr>
              <a:t>ᐱᐅᓂᖓ ᖃᐅᔨᒪᓗᒍ/ᐱᐅᓂᖓ ᐊᐅᓚᓪᓗᒍ ᐸᕐᓇᐅᑎ ᓄᑖᖑᕆᐊᖅᑕᐅᓂᐊᖅᑐᖅ ᐃᓚᐅᑎᑦᑎᓗᑎᒃ ᓇᓗᓇᐃᔭᐅᑎᓂᒃ ᐊᑐᒐᔪᖕᓂᖓᒍᑦ ᐱᐅᕋᕐᓗᑎᒃ/ᐲᔭᐃᓗᑎᒃ ᖃᐅᔨᓴᒐᒃᓴᓂᒃ ᖃᐅᔨᓴᕐᓂᕐᒧᑦ ᐱᓕᕆᐊᒃᓴᒥ.</a:t>
            </a:r>
            <a:endParaRPr lang="en-CA" sz="3200" b="1" dirty="0"/>
          </a:p>
        </p:txBody>
      </p:sp>
      <p:sp>
        <p:nvSpPr>
          <p:cNvPr id="5" name="Title 1">
            <a:extLst>
              <a:ext uri="{FF2B5EF4-FFF2-40B4-BE49-F238E27FC236}">
                <a16:creationId xmlns:a16="http://schemas.microsoft.com/office/drawing/2014/main" id="{26975CBD-236A-AA20-F368-FE45265745FC}"/>
              </a:ext>
            </a:extLst>
          </p:cNvPr>
          <p:cNvSpPr txBox="1">
            <a:spLocks/>
          </p:cNvSpPr>
          <p:nvPr/>
        </p:nvSpPr>
        <p:spPr>
          <a:xfrm>
            <a:off x="457200" y="274638"/>
            <a:ext cx="4038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a:solidFill>
                  <a:schemeClr val="accent6">
                    <a:lumMod val="75000"/>
                  </a:schemeClr>
                </a:solidFill>
                <a:latin typeface="Arial" pitchFamily="34" charset="0"/>
                <a:cs typeface="Arial" pitchFamily="34" charset="0"/>
              </a:rPr>
              <a:t>ECCC Comments</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3292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p:txBody>
          <a:bodyPr>
            <a:normAutofit fontScale="55000" lnSpcReduction="20000"/>
          </a:bodyPr>
          <a:lstStyle/>
          <a:p>
            <a:pPr marL="0" indent="0">
              <a:buNone/>
            </a:pPr>
            <a:r>
              <a:rPr lang="en-CA" sz="4000" b="1" dirty="0"/>
              <a:t>01.  Solid Waste Site Capacity</a:t>
            </a:r>
          </a:p>
          <a:p>
            <a:pPr marL="0" indent="0">
              <a:buNone/>
            </a:pPr>
            <a:endParaRPr lang="en-CA" sz="4000" b="1" dirty="0"/>
          </a:p>
          <a:p>
            <a:pPr marL="0" indent="0">
              <a:buNone/>
            </a:pPr>
            <a:r>
              <a:rPr lang="en-CA" sz="4000" b="1" dirty="0"/>
              <a:t>CGS Response:</a:t>
            </a:r>
          </a:p>
          <a:p>
            <a:r>
              <a:rPr lang="en-CA" sz="2800" b="0" i="0" u="none" strike="noStrike" baseline="0" dirty="0">
                <a:solidFill>
                  <a:srgbClr val="000000"/>
                </a:solidFill>
                <a:latin typeface="Calibri" panose="020F0502020204030204" pitchFamily="34" charset="0"/>
              </a:rPr>
              <a:t>Beginning in 2017, the Municipality began shredding depolluted metal waste to increase capacity at the site. The metal was then used as cover material for the landfill which resulted in compaction that drastically increased the capacity.</a:t>
            </a:r>
          </a:p>
          <a:p>
            <a:pPr marL="0" indent="0">
              <a:buNone/>
            </a:pPr>
            <a:endParaRPr lang="en-CA" sz="2800" b="0" i="0" u="none" strike="noStrike" baseline="0" dirty="0">
              <a:solidFill>
                <a:srgbClr val="000000"/>
              </a:solidFill>
              <a:latin typeface="Calibri" panose="020F0502020204030204" pitchFamily="34" charset="0"/>
            </a:endParaRPr>
          </a:p>
          <a:p>
            <a:r>
              <a:rPr lang="en-CA" sz="2800" b="0" i="0" u="none" strike="noStrike" baseline="0" dirty="0">
                <a:solidFill>
                  <a:srgbClr val="000000"/>
                </a:solidFill>
                <a:latin typeface="Calibri" panose="020F0502020204030204" pitchFamily="34" charset="0"/>
              </a:rPr>
              <a:t>CGS will undertake a study in 2022/23 to determine how to further improve capacity of the current solid waste site and evaluate the feasibility of expanding into the abandoned lagoon cells after proper remediation.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p:txBody>
          <a:bodyPr>
            <a:normAutofit fontScale="55000" lnSpcReduction="20000"/>
          </a:bodyPr>
          <a:lstStyle/>
          <a:p>
            <a:pPr marL="0" indent="0">
              <a:buNone/>
            </a:pPr>
            <a:r>
              <a:rPr lang="en-CA" sz="3600" b="1" dirty="0"/>
              <a:t>01.   </a:t>
            </a:r>
            <a:r>
              <a:rPr lang="iu-Cans-CA" sz="3600" b="1" dirty="0"/>
              <a:t>ᐊᑕᕐᕕᐅᑉ ᐃᓂᒋᔭᐅᔪᓇᕐᓂᖓ</a:t>
            </a:r>
            <a:endParaRPr lang="en-CA" sz="3600" b="1" dirty="0"/>
          </a:p>
          <a:p>
            <a:pPr marL="0" indent="0">
              <a:buNone/>
            </a:pPr>
            <a:r>
              <a:rPr lang="iu-Cans-CA" sz="3600" b="1" dirty="0"/>
              <a:t>ᓄᓇᓕᖕᓂ ᒐᕙᒪᒃᑯᓐᓂᓗ ᐱᔨᑦᑎᕋᖅᑎᒃᑯᑦ ᑭᐅᔾᔪᑎᖓ:</a:t>
            </a:r>
            <a:endParaRPr lang="en-CA" sz="3600" b="1" dirty="0"/>
          </a:p>
          <a:p>
            <a:pPr marL="0" indent="0">
              <a:buNone/>
            </a:pPr>
            <a:endParaRPr lang="en-CA" sz="3600" b="1" dirty="0"/>
          </a:p>
          <a:p>
            <a:r>
              <a:rPr lang="iu-Cans-CA" sz="2800" b="0" i="0" u="none" strike="noStrike" baseline="0" dirty="0">
                <a:solidFill>
                  <a:srgbClr val="000000"/>
                </a:solidFill>
                <a:latin typeface="Calibri" panose="020F0502020204030204" pitchFamily="34" charset="0"/>
              </a:rPr>
              <a:t>ᐱᒋᐊᕐᖢᓂ 201</a:t>
            </a:r>
            <a:r>
              <a:rPr lang="en-CA" sz="2800" b="0" i="0" u="none" strike="noStrike" baseline="0" dirty="0">
                <a:solidFill>
                  <a:srgbClr val="000000"/>
                </a:solidFill>
                <a:latin typeface="Calibri" panose="020F0502020204030204" pitchFamily="34" charset="0"/>
              </a:rPr>
              <a:t>7</a:t>
            </a:r>
            <a:r>
              <a:rPr lang="iu-Cans-CA" sz="2800" b="0" i="0" u="none" strike="noStrike" baseline="0" dirty="0">
                <a:solidFill>
                  <a:srgbClr val="000000"/>
                </a:solidFill>
                <a:latin typeface="Calibri" panose="020F0502020204030204" pitchFamily="34" charset="0"/>
              </a:rPr>
              <a:t>-ᒥ, </a:t>
            </a:r>
            <a:r>
              <a:rPr lang="en-CA" sz="2800" b="0" i="0" u="none" strike="noStrike" baseline="0" dirty="0">
                <a:solidFill>
                  <a:srgbClr val="000000"/>
                </a:solidFill>
                <a:latin typeface="Calibri" panose="020F0502020204030204" pitchFamily="34" charset="0"/>
              </a:rPr>
              <a:t>H</a:t>
            </a:r>
            <a:r>
              <a:rPr lang="iu-Cans-CA" sz="2800" b="0" i="0" u="none" strike="noStrike" baseline="0" dirty="0">
                <a:solidFill>
                  <a:srgbClr val="000000"/>
                </a:solidFill>
                <a:latin typeface="Calibri" panose="020F0502020204030204" pitchFamily="34" charset="0"/>
              </a:rPr>
              <a:t>ᐋᒻᒪᓚᒃᑯᑦ ᓱᕋᒃᑎᕆᕙᓪᓕᐊᕙᓕᕐᖢᑎᒃ ᓱᕈᖅᓯᒪᔪᓂᒃ ᓴᕕᕋᔭᖕᓂᑦ ᐃᓂᖃᓕᒃᑲᓐᓂᖁᓪᓗᒍ. ᓴᕕᕋᔭᐃᑦ ᐊᑐᖅᑕᐅᓕᕆᓪᓗᑎᒃ ᕐᑳᕆᓪᓗᓂᒋᑦ ᐊᒃᑕᕐᕕᖕᒥ ᐱᑎᑦᑎᓪᓗᓂ ᐱᖁᑎᖃᕐᕕᐅᓪᓗᓂ ᐃᓂᖃᓕᖅᑎᑦᑎᒃᑲᓐᓂᕐᔪᐊᖅᑐᒥᒃ.</a:t>
            </a:r>
            <a:endParaRPr lang="en-CA" sz="2800" b="0" i="0" u="none" strike="noStrike" baseline="0" dirty="0">
              <a:solidFill>
                <a:srgbClr val="000000"/>
              </a:solidFill>
              <a:latin typeface="Calibri" panose="020F0502020204030204" pitchFamily="34" charset="0"/>
            </a:endParaRPr>
          </a:p>
          <a:p>
            <a:pPr marL="0" indent="0">
              <a:buNone/>
            </a:pPr>
            <a:endParaRPr lang="iu-Cans-CA" sz="2800" b="0" i="0" u="none" strike="noStrike" baseline="0" dirty="0">
              <a:solidFill>
                <a:srgbClr val="000000"/>
              </a:solidFill>
              <a:latin typeface="Calibri" panose="020F0502020204030204" pitchFamily="34" charset="0"/>
            </a:endParaRPr>
          </a:p>
          <a:p>
            <a:r>
              <a:rPr lang="iu-Cans-CA" sz="2800" b="0" i="0" u="none" strike="noStrike" baseline="0" dirty="0">
                <a:solidFill>
                  <a:srgbClr val="000000"/>
                </a:solidFill>
                <a:latin typeface="Calibri" panose="020F0502020204030204" pitchFamily="34" charset="0"/>
              </a:rPr>
              <a:t>ᓄᓇᓕᖕᓂ ᒐᕙᒪᒃᑯᓐᓂᓗ ᐱᔨᑦᑎᕋᖅᑎᒃᑯᑦ ᐱᓕᕆᐊᖃᕋᔭᖅᑐᑦ ᖃᐅᔨᓴᕈᑎᒃᓴᓂᒃ 2022/23 ᖃᐅᔨᓇᓱᒃᓗᑎᒃ ᖃᓄᖅ ᐱᐅᓯᒋᐊᒃᑲᓐᓂᕈᓐᓇᕐᒪᖔᑦ ᐊᖏᓂᖓ ᒫᓐᓇ ᐊᒃᑕᕐᕕᒃ ᐃᓂᖓ ᖃᐅᔨᓴᕐᓗᒍᓗ ᑲᔪᓯᔪᓐᓇᑦᑎᐊᕐᒪᖔᑦ ᐊᖏᒃᓕᒋᐊᕐᓗᒍ ᐊᑐᖅᑕᐅᔪᓐᓃᖅᑐᒧᑦ ᑭᓈᓗᖃᕐᕕᖕᒧᑦ ᓈᒻᒪᒃᑐᒃᑯᑦ ᐋᖅᑭᒋᐊᖅᑕᐅᓚᐅᖅᑎᓪᓗᒍ.</a:t>
            </a:r>
            <a:endParaRPr lang="en-CA" dirty="0"/>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253905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B7EA6AF-E719-49FB-8C96-834C8255D812}"/>
              </a:ext>
            </a:extLst>
          </p:cNvPr>
          <p:cNvSpPr txBox="1">
            <a:spLocks noGrp="1"/>
          </p:cNvSpPr>
          <p:nvPr>
            <p:ph type="ctrTitle"/>
          </p:nvPr>
        </p:nvSpPr>
        <p:spPr>
          <a:xfrm>
            <a:off x="2375756" y="3140968"/>
            <a:ext cx="4392488"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50000"/>
                  </a:schemeClr>
                </a:solidFill>
                <a:latin typeface="Arial" pitchFamily="34" charset="0"/>
                <a:cs typeface="Arial" pitchFamily="34" charset="0"/>
              </a:rPr>
              <a:t>ᐱᔪᓐᓇᐅᑕᐅᒌᖅᑐᖅ</a:t>
            </a:r>
            <a:endParaRPr lang="en-CA" b="1" dirty="0">
              <a:solidFill>
                <a:schemeClr val="accent6">
                  <a:lumMod val="50000"/>
                </a:schemeClr>
              </a:solidFill>
              <a:latin typeface="Arial" pitchFamily="34" charset="0"/>
              <a:cs typeface="Arial" pitchFamily="34" charset="0"/>
            </a:endParaRPr>
          </a:p>
        </p:txBody>
      </p:sp>
      <p:sp>
        <p:nvSpPr>
          <p:cNvPr id="4" name="TextBox 3">
            <a:extLst>
              <a:ext uri="{FF2B5EF4-FFF2-40B4-BE49-F238E27FC236}">
                <a16:creationId xmlns:a16="http://schemas.microsoft.com/office/drawing/2014/main" id="{75C24AED-0EAA-1B28-A0E9-847904262188}"/>
              </a:ext>
            </a:extLst>
          </p:cNvPr>
          <p:cNvSpPr txBox="1"/>
          <p:nvPr/>
        </p:nvSpPr>
        <p:spPr>
          <a:xfrm>
            <a:off x="2375756" y="4437112"/>
            <a:ext cx="4392488" cy="646331"/>
          </a:xfrm>
          <a:prstGeom prst="rect">
            <a:avLst/>
          </a:prstGeom>
          <a:noFill/>
        </p:spPr>
        <p:txBody>
          <a:bodyPr wrap="square">
            <a:spAutoFit/>
          </a:bodyPr>
          <a:lstStyle/>
          <a:p>
            <a:pPr algn="ctr"/>
            <a:r>
              <a:rPr lang="en-CA" sz="3600" b="1" dirty="0">
                <a:solidFill>
                  <a:schemeClr val="accent6">
                    <a:lumMod val="50000"/>
                  </a:schemeClr>
                </a:solidFill>
                <a:latin typeface="Arial" pitchFamily="34" charset="0"/>
                <a:cs typeface="Arial" pitchFamily="34" charset="0"/>
              </a:rPr>
              <a:t>Existing Licence</a:t>
            </a:r>
            <a:endParaRPr lang="en-CA" sz="3600" dirty="0"/>
          </a:p>
        </p:txBody>
      </p:sp>
    </p:spTree>
    <p:extLst>
      <p:ext uri="{BB962C8B-B14F-4D97-AF65-F5344CB8AC3E}">
        <p14:creationId xmlns:p14="http://schemas.microsoft.com/office/powerpoint/2010/main" val="35918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a:xfrm>
            <a:off x="457200" y="1600200"/>
            <a:ext cx="4038600" cy="5141168"/>
          </a:xfrm>
        </p:spPr>
        <p:txBody>
          <a:bodyPr>
            <a:normAutofit fontScale="25000" lnSpcReduction="20000"/>
          </a:bodyPr>
          <a:lstStyle/>
          <a:p>
            <a:pPr marL="0" indent="0">
              <a:buNone/>
            </a:pPr>
            <a:r>
              <a:rPr lang="en-CA" sz="7200" b="1" dirty="0"/>
              <a:t>02.  Lagoon Design Parameters</a:t>
            </a:r>
          </a:p>
          <a:p>
            <a:pPr marL="0" indent="0">
              <a:buNone/>
            </a:pPr>
            <a:endParaRPr lang="en-CA" sz="7200" b="1" dirty="0"/>
          </a:p>
          <a:p>
            <a:pPr marL="0" indent="0">
              <a:buNone/>
            </a:pPr>
            <a:r>
              <a:rPr lang="en-CA" sz="7200" b="1" dirty="0"/>
              <a:t>CGS Response:</a:t>
            </a:r>
          </a:p>
          <a:p>
            <a:r>
              <a:rPr lang="en-CA" sz="4800" b="0" i="0" u="none" strike="noStrike" baseline="0" dirty="0">
                <a:solidFill>
                  <a:srgbClr val="000000"/>
                </a:solidFill>
                <a:latin typeface="Calibri" panose="020F0502020204030204" pitchFamily="34" charset="0"/>
              </a:rPr>
              <a:t>Lagoon-wetland systems do not function to achieve treatment goals prior to discharging into the wetland. The wetland treatment area is a significant component of the treatment facility. The 2-cell lagoon system will be sized to retain wastewater for 12 months for a 20-year design life </a:t>
            </a:r>
          </a:p>
          <a:p>
            <a:pPr marL="0" indent="0">
              <a:buNone/>
            </a:pPr>
            <a:endParaRPr lang="en-CA" sz="4800" b="0" i="0" u="none" strike="noStrike" baseline="0" dirty="0">
              <a:solidFill>
                <a:srgbClr val="000000"/>
              </a:solidFill>
              <a:latin typeface="Calibri" panose="020F0502020204030204" pitchFamily="34" charset="0"/>
            </a:endParaRPr>
          </a:p>
          <a:p>
            <a:r>
              <a:rPr lang="en-CA" sz="4800" b="0" i="0" u="none" strike="noStrike" baseline="0" dirty="0">
                <a:solidFill>
                  <a:srgbClr val="000000"/>
                </a:solidFill>
                <a:latin typeface="Calibri" panose="020F0502020204030204" pitchFamily="34" charset="0"/>
              </a:rPr>
              <a:t>Effluent will be decanted into the wetland treatment area in late summer once the wetland has had the opportunity to develop and runoff has passed through. Currently the effluent is benefiting from dilution rather than treatment, potentially resulting in lower effluent concentrations, but in reality, not better-quality effluent. </a:t>
            </a:r>
          </a:p>
          <a:p>
            <a:pPr marL="0" indent="0">
              <a:buNone/>
            </a:pPr>
            <a:endParaRPr lang="en-CA" sz="4800" b="0" i="0" u="none" strike="noStrike" baseline="0" dirty="0">
              <a:solidFill>
                <a:srgbClr val="000000"/>
              </a:solidFill>
              <a:latin typeface="Calibri" panose="020F0502020204030204" pitchFamily="34" charset="0"/>
            </a:endParaRPr>
          </a:p>
          <a:p>
            <a:r>
              <a:rPr lang="en-CA" sz="4800" b="0" i="0" u="none" strike="noStrike" baseline="0" dirty="0">
                <a:solidFill>
                  <a:srgbClr val="000000"/>
                </a:solidFill>
                <a:latin typeface="Calibri" panose="020F0502020204030204" pitchFamily="34" charset="0"/>
              </a:rPr>
              <a:t>The pumping rate will be determined during design to optimize both drawn down time and effectiveness off the wetland treatment but it will be below the recommended maximum of 2500 m3/day to preserve the health of the marine receiving environment. </a:t>
            </a:r>
            <a:r>
              <a:rPr lang="en-CA" sz="2800" b="0" i="0" u="none" strike="noStrike" baseline="0" dirty="0">
                <a:solidFill>
                  <a:srgbClr val="000000"/>
                </a:solidFill>
                <a:latin typeface="Calibri" panose="020F0502020204030204" pitchFamily="34" charset="0"/>
              </a:rPr>
              <a:t>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p:txBody>
          <a:bodyPr>
            <a:noAutofit/>
          </a:bodyPr>
          <a:lstStyle/>
          <a:p>
            <a:pPr marL="0" indent="0">
              <a:buNone/>
            </a:pPr>
            <a:r>
              <a:rPr lang="en-CA" sz="1400" b="1" dirty="0"/>
              <a:t>02.   </a:t>
            </a:r>
            <a:r>
              <a:rPr lang="iu-Cans-CA" sz="1400" b="1" dirty="0"/>
              <a:t>ᑭᓈᓗᖃᕐᕕᐅᑉ ᑕᐅᑦᑐᒃᓴᖓᑕ ᖃᐅᔨᓴᕈᑎᑦ</a:t>
            </a:r>
            <a:endParaRPr lang="en-CA" sz="1400" b="1" dirty="0"/>
          </a:p>
          <a:p>
            <a:pPr marL="0" indent="0">
              <a:buNone/>
            </a:pPr>
            <a:endParaRPr lang="en-CA" sz="1400" b="1" dirty="0"/>
          </a:p>
          <a:p>
            <a:pPr marL="0" indent="0">
              <a:buNone/>
            </a:pPr>
            <a:r>
              <a:rPr lang="iu-Cans-CA" sz="1400" b="1" dirty="0"/>
              <a:t>ᓄᓇᓕᖕᓂ ᒐᕙᒪᒃᑯᓐᓂᓗ ᐱᔨᑦᑎᕋᖅᑎᒃᑯᑦ ᑭᐅᔾᔪᑎᖓ:</a:t>
            </a:r>
            <a:endParaRPr lang="en-CA" sz="1400" b="1" dirty="0"/>
          </a:p>
          <a:p>
            <a:r>
              <a:rPr lang="iu-Cans-CA" sz="1100" b="0" i="0" u="none" strike="noStrike" baseline="0" dirty="0">
                <a:solidFill>
                  <a:srgbClr val="000000"/>
                </a:solidFill>
                <a:latin typeface="Calibri" panose="020F0502020204030204" pitchFamily="34" charset="0"/>
              </a:rPr>
              <a:t>ᑭᓈᓗᖃᕐᕕᖕᒥ ᐃᒪᖅᓱᓄᑦ ᐊᑐᖃᑦᑕᖅᑐᑦ ᐊᐅᓚᓂᖃᑦᑎᐊᙱᒻᒪᑕ ᐋᖅᑭᐊᓂᒃᓗᒋᑦ ᑐᕌᕆᔭᖏᑦ ᑯᕕᑎᑦᑎᓚᐅᙱᓐᓂᖏᓐᓂ ᐃᒪᖅᓱᕐᒧᑦ. ᐃᒪᖅᓱᕐᒥᑦ ᐋᖅᑭᒃᓱᐃᓂᖅ ᐊᕙᑎᖓ ᐱᔭᕆᐊᖃᓪᓚᕆᒃᑐᖅ ᐃᓗᓕᖓᓂ ᐋᖅᑭᒃᓱᐃᕕᒃ. ᒪᕐᕈᐃᓕᖓᔪᖅ ᑭᓈᓗᖃᕐᕕᒃ ᐊᑐᖃᑦᑕᖅᑐᒥ ᐊᖏᓂᖃᖅᑎᑕᐅᓂᐊᖅᑐᖅ ᐱᓯᒪᔪᓐᓇᕐᓗᒍ ᐃᒥᑦᑎᐊᕙᐅᙱᑦᑐᖅ ᑕᖅᑭᓄᑦ 12-ᓄᑦ ᐊᕐᕌᒍᓄᑦ 20-ᓄᑦ ᐊᑐᐃᓐᓇᕈᓐᓇᕐᓗᓂ. </a:t>
            </a:r>
            <a:endParaRPr lang="en-CA" sz="1100" b="0" i="0" u="none" strike="noStrike" baseline="0" dirty="0">
              <a:solidFill>
                <a:srgbClr val="000000"/>
              </a:solidFill>
              <a:latin typeface="Calibri" panose="020F0502020204030204" pitchFamily="34" charset="0"/>
            </a:endParaRPr>
          </a:p>
          <a:p>
            <a:pPr marL="0" indent="0">
              <a:buNone/>
            </a:pPr>
            <a:endParaRPr lang="iu-Cans-CA" sz="1100" b="0" i="0" u="none" strike="noStrike" baseline="0" dirty="0">
              <a:solidFill>
                <a:srgbClr val="000000"/>
              </a:solidFill>
              <a:latin typeface="Calibri" panose="020F0502020204030204" pitchFamily="34" charset="0"/>
            </a:endParaRPr>
          </a:p>
          <a:p>
            <a:r>
              <a:rPr lang="iu-Cans-CA" sz="1100" b="0" i="0" u="none" strike="noStrike" baseline="0" dirty="0">
                <a:solidFill>
                  <a:srgbClr val="000000"/>
                </a:solidFill>
                <a:latin typeface="Calibri" panose="020F0502020204030204" pitchFamily="34" charset="0"/>
              </a:rPr>
              <a:t>ᑭᓈᓗᒃ ᑯᕕᔭᐅᓂᖓ ᑰᒻᒧᑦ ᐃᒫᓄᓪᓘᓐᓃᑦ ᑯᕕᔭᐅᓗᓂ ᐃᒪᖅᓱᕐᒧᑦ ᐋᖅᑭᒋᐊᖅᑕᒧᑦ ᐊᐅᔭᐅᑐᖃᓚᐅᖅᑎᓪᓗᒍ ᐃᒪᖅᓱᖅ ᐱᕕᖃᓚᐅᖅᑎᓪᓗᒍ ᐋᖅᑭᒃᓗᓂ ᑰᕌᓂᓚᐅᖅᑎᓪᓗᒍᓗ. ᒫᓐᓇᓕ ᑭᓈᓗᒃ ᑯᕕᔭᐅᓂᖓ ᑰᒻᒧᑦ ᐃᒫᓄᓪᓘᓐᓃᑦ ᐱᕚᓪᓕᖅᑎᑦᑎᔪᖅ ᓴᙲᒃᓕᒋᐊᕈᑎᓂᑦ ᒪᒥᓴᐃᓂᕐᒨᙱᑦᑐᖅ, ᐱᑎᑦᑎᓗᓂᐅᔪᒃᓴᐅᔪᖅ ᐊᑦᑎᖕᓂᖅᓴᒥ ᑭᓈᓗᒃ ᑯᕕᔭᐅᓂᖓ ᑰᒻᒧᑦ ᐃᒫᓄᓪᓘᓐᓃᑦ ᐱᓕᕆᐊᖑᔪᓂᑦ, ᑭᓯᐊᓂ ᐱᓪᓚᑦᑖᖅᑐᒥ, ᐱᐅᓂᖅᓴᐅᓗᓂᐅᙱᑦᑐᖅ ᑭᓈᓗᒃ ᑯᕕᔭᐅᓂᖓ ᑰᒻᒧᑦ ᐃᒫᓄᓪᓘᓐᓃᑦ. </a:t>
            </a:r>
            <a:endParaRPr lang="en-CA" sz="1100" b="0" i="0" u="none" strike="noStrike" baseline="0" dirty="0">
              <a:solidFill>
                <a:srgbClr val="000000"/>
              </a:solidFill>
              <a:latin typeface="Calibri" panose="020F0502020204030204" pitchFamily="34" charset="0"/>
            </a:endParaRPr>
          </a:p>
          <a:p>
            <a:pPr marL="0" indent="0">
              <a:buNone/>
            </a:pPr>
            <a:endParaRPr lang="iu-Cans-CA" sz="1100" b="0" i="0" u="none" strike="noStrike" baseline="0" dirty="0">
              <a:solidFill>
                <a:srgbClr val="000000"/>
              </a:solidFill>
              <a:latin typeface="Calibri" panose="020F0502020204030204" pitchFamily="34" charset="0"/>
            </a:endParaRPr>
          </a:p>
          <a:p>
            <a:r>
              <a:rPr lang="iu-Cans-CA" sz="1100" b="0" i="0" u="none" strike="noStrike" baseline="0" dirty="0">
                <a:solidFill>
                  <a:srgbClr val="000000"/>
                </a:solidFill>
                <a:latin typeface="Calibri" panose="020F0502020204030204" pitchFamily="34" charset="0"/>
              </a:rPr>
              <a:t>ᒥᓪᓗᐊᖅᑕᐅᓂᖓᓄᑦ ᖃᓄᑎᒋᐅᓂᖓ ᖃᐅᔨᔭᐅᓂᐊᖅᑐᖅ ᐋᖅᑭᒃᓯᒪᓂᖓᒎᓕᖅᐸᑦ ᐱᐅᓯᒋᐊᖁᓪᓗᒋᑦ ᑕᒪᒃᑮ ᑯᕕᑎᑕᐅᔭᕆᐊᖃᓕᕌᖓᑦ ᐊᑑᑎᖃᑦᑎᐊᕐᓂᖓᓗ ᐃᒪᖅᓱᒃ ᐋᖅᑭᒋᐊᖅᑕᐅᑎᓪᓗᒍ, ᑭᓯᐊᓂ ᑐᖔᓃᓐᓂᐊᖅᑐᖅ ᐱᖁᔭᐅᔫᑉ ᐊᖏᓛᖓᓂ 2500 </a:t>
            </a:r>
            <a:r>
              <a:rPr lang="en-CA" sz="1100" b="0" i="0" u="none" strike="noStrike" baseline="0" dirty="0">
                <a:solidFill>
                  <a:srgbClr val="000000"/>
                </a:solidFill>
                <a:latin typeface="Calibri" panose="020F0502020204030204" pitchFamily="34" charset="0"/>
              </a:rPr>
              <a:t>m3/</a:t>
            </a:r>
            <a:r>
              <a:rPr lang="iu-Cans-CA" sz="1100" b="0" i="0" u="none" strike="noStrike" baseline="0" dirty="0">
                <a:solidFill>
                  <a:srgbClr val="000000"/>
                </a:solidFill>
                <a:latin typeface="Calibri" panose="020F0502020204030204" pitchFamily="34" charset="0"/>
              </a:rPr>
              <a:t>ᐅᓪᓗᕐᒧᑦ ᐱᓗᐊᖅᑕᐅᓕᓗᒍ ᐋᓐᓂᐊᖃᖅᑕᐃᓕᒪᓂᖅ ᐃᒪᕐᒥᐅᑕᓄᑦ ᐱᔪᓂᒃ ᐊᕙᑎᒥᒃ.</a:t>
            </a:r>
            <a:endParaRPr lang="en-CA" sz="1100" dirty="0"/>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207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p:txBody>
          <a:bodyPr>
            <a:normAutofit/>
          </a:bodyPr>
          <a:lstStyle/>
          <a:p>
            <a:pPr marL="0" indent="0">
              <a:buNone/>
            </a:pPr>
            <a:r>
              <a:rPr lang="en-CA" sz="2000" b="1" dirty="0"/>
              <a:t>03.  Lagoon Effluent Parameters</a:t>
            </a:r>
          </a:p>
          <a:p>
            <a:pPr marL="0" indent="0">
              <a:buNone/>
            </a:pPr>
            <a:endParaRPr lang="en-CA" sz="2400" b="1" dirty="0"/>
          </a:p>
          <a:p>
            <a:pPr marL="0" indent="0">
              <a:buNone/>
            </a:pPr>
            <a:r>
              <a:rPr lang="en-CA" sz="2000" b="1" dirty="0"/>
              <a:t>CGS Response:</a:t>
            </a:r>
          </a:p>
          <a:p>
            <a:pPr marL="0" indent="0">
              <a:buNone/>
            </a:pPr>
            <a:endParaRPr lang="en-CA" sz="2400" b="1" dirty="0"/>
          </a:p>
          <a:p>
            <a:r>
              <a:rPr lang="en-CA" sz="1800" b="0" i="0" u="none" strike="noStrike" baseline="0" dirty="0">
                <a:solidFill>
                  <a:srgbClr val="000000"/>
                </a:solidFill>
                <a:latin typeface="Calibri" panose="020F0502020204030204" pitchFamily="34" charset="0"/>
              </a:rPr>
              <a:t>The licensee is requesting that the effluent parameter limits at the end of the wastewater treatment facility be changed to </a:t>
            </a:r>
            <a:r>
              <a:rPr lang="en-CA" sz="1800" b="0" i="0" u="none" strike="noStrike" baseline="0" dirty="0" err="1">
                <a:solidFill>
                  <a:srgbClr val="000000"/>
                </a:solidFill>
                <a:latin typeface="Calibri" panose="020F0502020204030204" pitchFamily="34" charset="0"/>
              </a:rPr>
              <a:t>cBOD</a:t>
            </a:r>
            <a:r>
              <a:rPr lang="en-CA" sz="1800" b="0" i="0" u="none" strike="noStrike" baseline="0" dirty="0">
                <a:solidFill>
                  <a:srgbClr val="000000"/>
                </a:solidFill>
                <a:latin typeface="Calibri" panose="020F0502020204030204" pitchFamily="34" charset="0"/>
              </a:rPr>
              <a:t>/TSS of 100/120 mg/L. This error in the OM Plan </a:t>
            </a:r>
            <a:r>
              <a:rPr lang="en-CA" sz="1800" dirty="0">
                <a:solidFill>
                  <a:srgbClr val="000000"/>
                </a:solidFill>
                <a:latin typeface="Calibri" panose="020F0502020204030204" pitchFamily="34" charset="0"/>
              </a:rPr>
              <a:t>was</a:t>
            </a:r>
            <a:r>
              <a:rPr lang="en-CA" sz="1800" b="0" i="0" u="none" strike="noStrike" baseline="0" dirty="0">
                <a:solidFill>
                  <a:srgbClr val="000000"/>
                </a:solidFill>
                <a:latin typeface="Calibri" panose="020F0502020204030204" pitchFamily="34" charset="0"/>
              </a:rPr>
              <a:t> fixed in the newer version. </a:t>
            </a:r>
            <a:r>
              <a:rPr lang="en-CA" sz="700" b="0" i="0" u="none" strike="noStrike" baseline="0" dirty="0">
                <a:solidFill>
                  <a:srgbClr val="000000"/>
                </a:solidFill>
                <a:latin typeface="Calibri" panose="020F0502020204030204" pitchFamily="34" charset="0"/>
              </a:rPr>
              <a:t>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p:txBody>
          <a:bodyPr>
            <a:noAutofit/>
          </a:bodyPr>
          <a:lstStyle/>
          <a:p>
            <a:pPr marL="0" indent="0">
              <a:buNone/>
            </a:pPr>
            <a:r>
              <a:rPr lang="en-CA" sz="1600" b="1" dirty="0"/>
              <a:t>03.   </a:t>
            </a:r>
            <a:r>
              <a:rPr lang="iu-Cans-CA" sz="1600" b="1" dirty="0"/>
              <a:t>ᑭᓈᓗᖃᕐᕕᒃ ᑭᓈᓗᒃ ᑯᕕᔭᐅᓂᖓ ᑰᒻᒧᑦ ᐃᒫᓄᓪᓘᓐᓃᑦ ᖃᐅᔨᓴᕈᑎᑦ</a:t>
            </a:r>
            <a:endParaRPr lang="en-CA" sz="1600" b="1" dirty="0"/>
          </a:p>
          <a:p>
            <a:pPr marL="0" indent="0">
              <a:buNone/>
            </a:pPr>
            <a:endParaRPr lang="en-CA" sz="1600" b="1" dirty="0"/>
          </a:p>
          <a:p>
            <a:pPr marL="0" indent="0">
              <a:buNone/>
            </a:pPr>
            <a:r>
              <a:rPr lang="iu-Cans-CA" sz="1600" b="1" dirty="0"/>
              <a:t>ᓄᓇᓕᖕᓂ ᒐᕙᒪᒃᑯᓐᓂᓗ ᐱᔨᑦᑎᕋᖅᑎᒃᑯᑦ ᑭᐅᔾᔪᑎᖓ:</a:t>
            </a:r>
            <a:endParaRPr lang="en-CA" sz="1600" b="1" dirty="0"/>
          </a:p>
          <a:p>
            <a:pPr marL="0" indent="0">
              <a:buNone/>
            </a:pPr>
            <a:endParaRPr lang="en-CA" sz="1600" b="1" i="0" u="none" strike="noStrike" baseline="0" dirty="0">
              <a:solidFill>
                <a:srgbClr val="000000"/>
              </a:solidFill>
              <a:latin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iu-Cans-CA" sz="1400" dirty="0">
                <a:effectLst/>
                <a:latin typeface="Gadugi" panose="020B0502040204020203" pitchFamily="34" charset="0"/>
                <a:ea typeface="Gadugi" panose="020B0502040204020203" pitchFamily="34" charset="0"/>
                <a:cs typeface="Gadugi" panose="020B0502040204020203" pitchFamily="34" charset="0"/>
              </a:rPr>
              <a:t>ᐱᔪᓐᓇᐅᑎᑖᖅᓯᒪᔪᖅ ᑐᒃᓯᕋᖅᑐᖅ ᑭᓈᓗᒃ ᑯᕕᔭᐅᓂᖓ ᑰᒻᒧᑦ ᐃᒫᓄᓪᓘᓐᓃᑦ ᖃᐅᔨᓴᕈᑎᑦ ᐃᓱᖃᖅᑎᑦᑎᓗᓂ ᐃᓱᐊᓂ ᐃᒪᑦᑎᐊᕙᐅᙱᑦᑐᖅ ᐋᖅᑭᒃᓱᕐᕕᖓᓂ ᐊᓯᔾᔨᖅᑕᐅᓗᓂ cBOD/TSS ᐅᕗᖓ 100/120 mg/L. ᑖᓐᓇ ᑕᒻᒪᖅᓯᒪᔪᖅ ᐊᐅᓚᔾᔪᑏᑦ ᐋᖅᑭᐅᒪᔾᔪᑎᓪᓗ ᐸᕐᓇᐅᑎ ᐋᖅᑭᒃᑕᐅᓂᐊᖅᑐᖅ ᓄᑖᖑᓂᖅᓴᒧᑦ.</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275302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p:txBody>
          <a:bodyPr>
            <a:normAutofit fontScale="77500" lnSpcReduction="20000"/>
          </a:bodyPr>
          <a:lstStyle/>
          <a:p>
            <a:pPr marL="0" indent="0">
              <a:buNone/>
            </a:pPr>
            <a:r>
              <a:rPr lang="en-CA" sz="2800" b="1" dirty="0"/>
              <a:t>04.  Lagoon Liner</a:t>
            </a:r>
          </a:p>
          <a:p>
            <a:pPr marL="0" indent="0">
              <a:buNone/>
            </a:pPr>
            <a:endParaRPr lang="en-CA" sz="2800" b="1" dirty="0"/>
          </a:p>
          <a:p>
            <a:pPr marL="0" indent="0">
              <a:buNone/>
            </a:pPr>
            <a:r>
              <a:rPr lang="en-CA" sz="2800" b="1" dirty="0"/>
              <a:t>CGS Response:</a:t>
            </a:r>
          </a:p>
          <a:p>
            <a:r>
              <a:rPr lang="en-CA" sz="2000" b="0" i="0" u="none" strike="noStrike" baseline="0" dirty="0">
                <a:solidFill>
                  <a:srgbClr val="000000"/>
                </a:solidFill>
                <a:latin typeface="Calibri" panose="020F0502020204030204" pitchFamily="34" charset="0"/>
              </a:rPr>
              <a:t>In the event that the liner is damaged resulting in a leak, the effluent will passively exfiltrate into the wetland treatment area, which is downgrade from the lagoon, in the same way that it does with the current permeable lagoon. </a:t>
            </a:r>
          </a:p>
          <a:p>
            <a:pPr marL="0" indent="0">
              <a:buNone/>
            </a:pPr>
            <a:endParaRPr lang="en-CA" sz="2000" b="0" i="0" u="none" strike="noStrike" baseline="0" dirty="0">
              <a:solidFill>
                <a:srgbClr val="000000"/>
              </a:solidFill>
              <a:latin typeface="Calibri" panose="020F0502020204030204" pitchFamily="34" charset="0"/>
            </a:endParaRPr>
          </a:p>
          <a:p>
            <a:r>
              <a:rPr lang="en-CA" sz="2000" b="0" i="0" u="none" strike="noStrike" baseline="0" dirty="0">
                <a:solidFill>
                  <a:srgbClr val="000000"/>
                </a:solidFill>
                <a:latin typeface="Calibri" panose="020F0502020204030204" pitchFamily="34" charset="0"/>
              </a:rPr>
              <a:t>The new lagoon will use the same wetland as the current lagoon therefore no additional land will be contaminated. </a:t>
            </a:r>
          </a:p>
          <a:p>
            <a:pPr marL="0" indent="0">
              <a:buNone/>
            </a:pPr>
            <a:endParaRPr lang="en-CA" sz="2000" b="0" i="0" u="none" strike="noStrike" baseline="0" dirty="0">
              <a:solidFill>
                <a:srgbClr val="000000"/>
              </a:solidFill>
              <a:latin typeface="Calibri" panose="020F0502020204030204" pitchFamily="34" charset="0"/>
            </a:endParaRPr>
          </a:p>
          <a:p>
            <a:r>
              <a:rPr lang="en-CA" sz="2000" b="0" i="0" u="none" strike="noStrike" baseline="0" dirty="0">
                <a:solidFill>
                  <a:srgbClr val="000000"/>
                </a:solidFill>
                <a:latin typeface="Calibri" panose="020F0502020204030204" pitchFamily="34" charset="0"/>
              </a:rPr>
              <a:t>In addition, the effluent samples taken, and lagoon water levels will be monitored in order to detect evidence of a leak. Repairs to the liner will be completed if there is a leak. </a:t>
            </a:r>
            <a:r>
              <a:rPr lang="en-CA" sz="700" b="0" i="0" u="none" strike="noStrike" baseline="0" dirty="0">
                <a:solidFill>
                  <a:srgbClr val="000000"/>
                </a:solidFill>
                <a:latin typeface="Calibri" panose="020F0502020204030204" pitchFamily="34" charset="0"/>
              </a:rPr>
              <a:t>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p:txBody>
          <a:bodyPr>
            <a:noAutofit/>
          </a:bodyPr>
          <a:lstStyle/>
          <a:p>
            <a:pPr marL="0" indent="0">
              <a:buNone/>
            </a:pPr>
            <a:r>
              <a:rPr lang="en-CA" sz="1600" b="1" dirty="0"/>
              <a:t>04.   </a:t>
            </a:r>
            <a:r>
              <a:rPr lang="iu-Cans-CA" sz="1600" b="1" dirty="0"/>
              <a:t>ᑭᓈᓗᖃᕐᕕᒃ ᐃᑭᐊᕐᒥᖓ </a:t>
            </a:r>
            <a:endParaRPr lang="en-CA" sz="1600" b="1" dirty="0"/>
          </a:p>
          <a:p>
            <a:pPr marL="0" indent="0">
              <a:buNone/>
            </a:pPr>
            <a:endParaRPr lang="en-CA" sz="1600" b="1" dirty="0"/>
          </a:p>
          <a:p>
            <a:pPr marL="0" indent="0">
              <a:buNone/>
            </a:pPr>
            <a:r>
              <a:rPr lang="iu-Cans-CA" sz="1600" b="1" dirty="0"/>
              <a:t>ᓄᓇᓕᖕᓂ ᒐᕙᒪᒃᑯᓐᓂᓗ ᐱᔨᑦᑎᕋᖅᑎᒃᑯᑦ ᑭᐅᔾᔪᑎᖓ:</a:t>
            </a:r>
            <a:endParaRPr lang="en-CA" sz="1600" b="1" dirty="0"/>
          </a:p>
          <a:p>
            <a:pPr marL="0" indent="0">
              <a:buNone/>
            </a:pPr>
            <a:endParaRPr lang="en-CA" sz="1600" b="1" i="0" u="none" strike="noStrike" baseline="0" dirty="0">
              <a:solidFill>
                <a:srgbClr val="000000"/>
              </a:solidFill>
              <a:latin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iu-Cans-CA" sz="1200" dirty="0">
                <a:effectLst/>
                <a:latin typeface="Gadugi" panose="020B0502040204020203" pitchFamily="34" charset="0"/>
                <a:ea typeface="Gadugi" panose="020B0502040204020203" pitchFamily="34" charset="0"/>
                <a:cs typeface="Gadugi" panose="020B0502040204020203" pitchFamily="34" charset="0"/>
              </a:rPr>
              <a:t>ᐊᑐᕋᔭᖅᐸᑦ ᐃᑭᐊᕐᒥᖓ ᓱᕋᒃᓗᓂ ᑯᑐᒃᑎᑦᑎᓗᓂ, ᑭᓈᓗᒃ ᑯᕕᔭᐅᓂᖓ ᑰᒻᒧᑦ ᐃᒫᓄᓪᓘᓐᓃᑦ ᐊᖅᑯᑎᖓᒍᑦ ᓅᑉᐸᓪᓕᐊᖏᓐᓇᕐᓂᐊᖅᑐᖅ ᐃᒪᖅᓱᖅ ᐋᖅᑭᒋᐊᖅᑕᐅᓯᒪᔪᒧᑦ, ᐊᑦᑎᖕᓂᖅᓴᐅᑎᑦᑎᔪᖅ ᖃᓄᐃᓕᖓᓂᖓᓂᒃ ᑭᓈᓗᖃᕐᕕᖕᒥ, ᑕᐃᒪᓐᓇᑎᒋ ᐱᖃᑦᑕᖅᑕᖓᑐᑦ ᒫᓐᓇ ᐱᕕᖃᖅᑎᑦᑎᔪᒥᒃ ᑭᓈᓗᖃᕐᕕᖕᒥ.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u-Cans-CA" sz="1200" dirty="0">
                <a:effectLst/>
                <a:latin typeface="Gadugi" panose="020B0502040204020203" pitchFamily="34" charset="0"/>
                <a:ea typeface="Gadugi" panose="020B0502040204020203" pitchFamily="34" charset="0"/>
                <a:cs typeface="Gadugi" panose="020B0502040204020203" pitchFamily="34" charset="0"/>
              </a:rPr>
              <a:t>ᓄᑖᖅ ᑭᓈᓗᖃᕐᕕᒃ ᐊᑐᕐᓂᐊᖅᑐᖅ ᑖᓐᓇᑦᑕᐃᓐᓇᖅ ᐃᒪᖅᓱᕐᒥᒃ ᒫᓐᓇ ᑭᓈᓗᖃᕐᕕᖕᒥ ᑕᐃᒪᐃᒻᒪᑦ ᓄᓇᒃᑲᓐᓂᕐᒥᒃ ᓱᕈᖅᑐᖃᔾᔮᙱᒻᒪᑦ.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u-Cans-CA" sz="1200" dirty="0">
                <a:effectLst/>
                <a:latin typeface="Gadugi" panose="020B0502040204020203" pitchFamily="34" charset="0"/>
                <a:ea typeface="Gadugi" panose="020B0502040204020203" pitchFamily="34" charset="0"/>
                <a:cs typeface="Gadugi" panose="020B0502040204020203" pitchFamily="34" charset="0"/>
              </a:rPr>
              <a:t>ᐃᓚᒃᑲᓐᓂᖓ, ᑭᓈᓗᒃ ᑯᕕᔭᐅᓂᖓ ᑰᒻᒧᑦ ᐃᒫᓄᓪᓘᓐᓃᑦ ᖃᐅᔨᓴᕈᑎᒃᓴᑦᐱᔭᐅᒃᐸᑕ, ᑭᓈᓗᖃᕐᕕᒃᓗ ᐃᒪᖓ ᖃᓄᑎᒋᐅᓂᖏᑦ ᖃᐅᔨᓴᖅᑕᐅᖏᓐᓇᕋᔭᖅᑐᑦ ᖃᐅᔨᔪᓐᓇᕐᓗᑎᒃ ᑯᑐᒃᑐᒥᒃ. ᐋᖅᑭᒋᐊᕈᑎᑦ ᐃᑭᐊᕐᒥᖓᓄᑦ ᐱᔭᕇᖅᑕᐅᓇᔭᖅᑐᑦ ᑯᑐᒃᑐᖃᕋᔭᖅᐸᑦ.</a:t>
            </a:r>
            <a:r>
              <a:rPr lang="en-CA" sz="1200" b="0" i="0" u="none" strike="noStrike" baseline="0" dirty="0">
                <a:solidFill>
                  <a:srgbClr val="000000"/>
                </a:solidFill>
                <a:latin typeface="Calibri" panose="020F0502020204030204" pitchFamily="34" charset="0"/>
              </a:rPr>
              <a:t>	</a:t>
            </a:r>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34875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p:txBody>
          <a:bodyPr>
            <a:normAutofit fontScale="70000" lnSpcReduction="20000"/>
          </a:bodyPr>
          <a:lstStyle/>
          <a:p>
            <a:pPr marL="0" indent="0">
              <a:buNone/>
            </a:pPr>
            <a:r>
              <a:rPr lang="en-CA" sz="3600" b="1" dirty="0"/>
              <a:t>05.  Removal of Inactive Monitoring Stations</a:t>
            </a:r>
          </a:p>
          <a:p>
            <a:pPr marL="0" indent="0">
              <a:buNone/>
            </a:pPr>
            <a:endParaRPr lang="en-CA" sz="3600" b="1" dirty="0"/>
          </a:p>
          <a:p>
            <a:pPr marL="0" indent="0">
              <a:buNone/>
            </a:pPr>
            <a:r>
              <a:rPr lang="en-CA" sz="3600" b="1" dirty="0"/>
              <a:t>CGS Response:</a:t>
            </a:r>
          </a:p>
          <a:p>
            <a:r>
              <a:rPr lang="en-CA" sz="2800" b="0" i="0" u="none" strike="noStrike" baseline="0" dirty="0">
                <a:solidFill>
                  <a:srgbClr val="000000"/>
                </a:solidFill>
                <a:latin typeface="Calibri" panose="020F0502020204030204" pitchFamily="34" charset="0"/>
              </a:rPr>
              <a:t>A “hydrocarbon impacted storage facility” was never constructed and does not exist therefore ARV-10 and ARV-11 do not exist. </a:t>
            </a:r>
          </a:p>
          <a:p>
            <a:pPr marL="0" indent="0">
              <a:buNone/>
            </a:pPr>
            <a:endParaRPr lang="en-CA" sz="2800" b="0" i="0" u="none" strike="noStrike" baseline="0" dirty="0">
              <a:solidFill>
                <a:srgbClr val="000000"/>
              </a:solidFill>
              <a:latin typeface="Calibri" panose="020F0502020204030204" pitchFamily="34" charset="0"/>
            </a:endParaRPr>
          </a:p>
          <a:p>
            <a:r>
              <a:rPr lang="en-CA" sz="2800" b="0" i="0" u="none" strike="noStrike" baseline="0" dirty="0">
                <a:solidFill>
                  <a:srgbClr val="000000"/>
                </a:solidFill>
                <a:latin typeface="Calibri" panose="020F0502020204030204" pitchFamily="34" charset="0"/>
              </a:rPr>
              <a:t>Having inactive compliance points listed in the monitoring station program table is unnecessarily cumbersome for operational staff and provide no benefit. </a:t>
            </a:r>
          </a:p>
          <a:p>
            <a:pPr marL="0" indent="0">
              <a:buNone/>
            </a:pPr>
            <a:endParaRPr lang="en-CA" sz="2800" b="0" i="0" u="none" strike="noStrike" baseline="0" dirty="0">
              <a:solidFill>
                <a:srgbClr val="000000"/>
              </a:solidFill>
              <a:latin typeface="Calibri" panose="020F0502020204030204" pitchFamily="34" charset="0"/>
            </a:endParaRP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p:txBody>
          <a:bodyPr>
            <a:noAutofit/>
          </a:bodyPr>
          <a:lstStyle/>
          <a:p>
            <a:pPr marL="0" indent="0">
              <a:buNone/>
            </a:pPr>
            <a:r>
              <a:rPr lang="en-CA" sz="1800" b="1" dirty="0"/>
              <a:t>05.   </a:t>
            </a:r>
            <a:r>
              <a:rPr lang="iu-Cans-CA" sz="1800" b="1" dirty="0"/>
              <a:t>ᐲᔭᐃᓂᖅ ᐊᑐᙱᑦᑐᓂᒃ</a:t>
            </a:r>
            <a:r>
              <a:rPr lang="en-CA" sz="1800" b="1" dirty="0"/>
              <a:t> </a:t>
            </a:r>
            <a:r>
              <a:rPr lang="iu-Cans-CA" sz="1800" b="1" dirty="0"/>
              <a:t>ᖃᐅᔨᓴᐃᓐᓇᕐᕕᖕᓂᑦ</a:t>
            </a:r>
            <a:endParaRPr lang="en-CA" sz="1800" b="1" dirty="0"/>
          </a:p>
          <a:p>
            <a:pPr marL="0" indent="0">
              <a:buNone/>
            </a:pPr>
            <a:endParaRPr lang="en-CA" sz="1800" b="1" dirty="0"/>
          </a:p>
          <a:p>
            <a:pPr marL="0" indent="0">
              <a:buNone/>
            </a:pPr>
            <a:r>
              <a:rPr lang="iu-Cans-CA" sz="1800" b="1" dirty="0"/>
              <a:t>ᓄᓇᓕᖕᓂ ᒐᕙᒪᒃᑯᓐᓂᓗ ᐱᔨᑦᑎᕋᖅᑎᒃᑯᑦ ᑭᐅᔾᔪᑎᖓ:</a:t>
            </a:r>
            <a:endParaRPr lang="en-CA" sz="1800" b="1" dirty="0"/>
          </a:p>
          <a:p>
            <a:r>
              <a:rPr lang="iu-Cans-CA" sz="1800" b="0" i="0" u="none" strike="noStrike" baseline="0" dirty="0">
                <a:solidFill>
                  <a:srgbClr val="000000"/>
                </a:solidFill>
                <a:latin typeface="Calibri" panose="020F0502020204030204" pitchFamily="34" charset="0"/>
              </a:rPr>
              <a:t>“ᐅᖅᓱᐊᓗᒃᓴᕐᒧᑦ ᐊᒃᑐᖅᑕᐅᔪᓄᑦ ᑐᖅᑯᖅᓯᕝᕕᒃ” ᓴᓇᔭᐅᓚᐅᖅᓯᒪᙱᑦᑐᖅ ᐱᑕᖃᙱᖦᖢᓂᓗ ᑕᐃᒪᐃᒻᒪᑦ </a:t>
            </a:r>
            <a:r>
              <a:rPr lang="en-CA" sz="1800" b="0" i="0" u="none" strike="noStrike" baseline="0" dirty="0">
                <a:solidFill>
                  <a:srgbClr val="000000"/>
                </a:solidFill>
                <a:latin typeface="Calibri" panose="020F0502020204030204" pitchFamily="34" charset="0"/>
              </a:rPr>
              <a:t>ARV-10 </a:t>
            </a:r>
            <a:r>
              <a:rPr lang="iu-Cans-CA" sz="1800" b="0" i="0" u="none" strike="noStrike" baseline="0" dirty="0">
                <a:solidFill>
                  <a:srgbClr val="000000"/>
                </a:solidFill>
                <a:latin typeface="Calibri" panose="020F0502020204030204" pitchFamily="34" charset="0"/>
              </a:rPr>
              <a:t>ᐊᒻᒪ </a:t>
            </a:r>
            <a:r>
              <a:rPr lang="en-CA" sz="1800" b="0" i="0" u="none" strike="noStrike" baseline="0" dirty="0">
                <a:solidFill>
                  <a:srgbClr val="000000"/>
                </a:solidFill>
                <a:latin typeface="Calibri" panose="020F0502020204030204" pitchFamily="34" charset="0"/>
              </a:rPr>
              <a:t>ARV-11 </a:t>
            </a:r>
            <a:r>
              <a:rPr lang="iu-Cans-CA" sz="1800" b="0" i="0" u="none" strike="noStrike" baseline="0" dirty="0">
                <a:solidFill>
                  <a:srgbClr val="000000"/>
                </a:solidFill>
                <a:latin typeface="Calibri" panose="020F0502020204030204" pitchFamily="34" charset="0"/>
              </a:rPr>
              <a:t>ᐱᑕᖃᙱᑦᑑᒃ. </a:t>
            </a:r>
            <a:endParaRPr lang="en-CA" sz="1800" b="0" i="0" u="none" strike="noStrike" baseline="0" dirty="0">
              <a:solidFill>
                <a:srgbClr val="000000"/>
              </a:solidFill>
              <a:latin typeface="Calibri" panose="020F0502020204030204" pitchFamily="34" charset="0"/>
            </a:endParaRPr>
          </a:p>
          <a:p>
            <a:pPr marL="0" indent="0">
              <a:buNone/>
            </a:pPr>
            <a:endParaRPr lang="iu-Cans-CA" sz="1800" b="0" i="0" u="none" strike="noStrike" baseline="0" dirty="0">
              <a:solidFill>
                <a:srgbClr val="000000"/>
              </a:solidFill>
              <a:latin typeface="Calibri" panose="020F0502020204030204" pitchFamily="34" charset="0"/>
            </a:endParaRPr>
          </a:p>
          <a:p>
            <a:r>
              <a:rPr lang="iu-Cans-CA" sz="1800" b="0" i="0" u="none" strike="noStrike" baseline="0" dirty="0">
                <a:solidFill>
                  <a:srgbClr val="000000"/>
                </a:solidFill>
                <a:latin typeface="Calibri" panose="020F0502020204030204" pitchFamily="34" charset="0"/>
              </a:rPr>
              <a:t>ᐊᑐᙱᑦᑐᓂᒃ ᒪᓕᑦᑎᐊᕈᑎᒃᓴᓂᒃ ᑎᑎᕋᖅᓯᒪᔪᓂᒃ ᖃᐅᔨᓴᐃᓐᓇᕐᕕᖕᒥ ᐱᓕᕆᐊᒃᓴᓄᑦ ᐱᔭᕆᐊᖃᙱᑦᑐᒥᒃ ᐊᔪᕐᓇᖅᑐᖅᓯᐅᕈᑎᐅᕗᖅ ᐊᐅᓚᓂᖏᓐᓄᑦ ᐃᖅᑲᓇᐃᔭᖅᑎᓄᑦ ᐱᕚᓪᓕᖅᑎᑦᑎᙱᖦᓗᑎᒃᓗ. </a:t>
            </a:r>
            <a:endParaRPr lang="en-CA" sz="1800" b="0" i="0" u="none" strike="noStrike" baseline="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230249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ᑯᐄᓐ ᑭᒡᒐᖅᑐᖅᑎᖓ−ᓄᓇᖃᖅᑳᖅᓯᒪᔪᓕᕆᓂᖅ ᐊᒻᒪ ᐃᓄᓕᕆᔨᑐᖃᒃᑯᑦ ᑲᓇᑕᒥ ᐅᖃᐅᓯᐅᔪᑦ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a:xfrm>
            <a:off x="457200" y="1700808"/>
            <a:ext cx="4038600" cy="4425355"/>
          </a:xfrm>
        </p:spPr>
        <p:txBody>
          <a:bodyPr>
            <a:normAutofit fontScale="40000" lnSpcReduction="20000"/>
          </a:bodyPr>
          <a:lstStyle/>
          <a:p>
            <a:pPr marL="0" indent="0">
              <a:buNone/>
            </a:pPr>
            <a:r>
              <a:rPr lang="en-CA" sz="4400" b="1" dirty="0"/>
              <a:t>06.  Sludge Disposal</a:t>
            </a:r>
          </a:p>
          <a:p>
            <a:pPr marL="0" indent="0">
              <a:buNone/>
            </a:pPr>
            <a:endParaRPr lang="en-CA" sz="4400" b="1" dirty="0"/>
          </a:p>
          <a:p>
            <a:pPr marL="0" indent="0">
              <a:buNone/>
            </a:pPr>
            <a:r>
              <a:rPr lang="en-CA" sz="4400" b="1" dirty="0"/>
              <a:t>CGS Response:</a:t>
            </a:r>
          </a:p>
          <a:p>
            <a:r>
              <a:rPr lang="en-CA" sz="3600" b="0" i="0" u="none" strike="noStrike" baseline="0" dirty="0">
                <a:solidFill>
                  <a:srgbClr val="000000"/>
                </a:solidFill>
                <a:latin typeface="Calibri" panose="020F0502020204030204" pitchFamily="34" charset="0"/>
              </a:rPr>
              <a:t>A new OM plan will be prepared by the design consultant and contractor for the new 2-cell lagoon. The plan will contain a sludge management plan that includes assessment and disposal techniques, as well as a disposal location. </a:t>
            </a:r>
          </a:p>
          <a:p>
            <a:pPr marL="0" indent="0">
              <a:buNone/>
            </a:pPr>
            <a:endParaRPr lang="en-CA" sz="3600" b="0" i="0" u="none" strike="noStrike" baseline="0" dirty="0">
              <a:solidFill>
                <a:srgbClr val="000000"/>
              </a:solidFill>
              <a:latin typeface="Calibri" panose="020F0502020204030204" pitchFamily="34" charset="0"/>
            </a:endParaRPr>
          </a:p>
          <a:p>
            <a:r>
              <a:rPr lang="en-CA" sz="3600" b="0" i="0" u="none" strike="noStrike" baseline="0" dirty="0">
                <a:solidFill>
                  <a:srgbClr val="000000"/>
                </a:solidFill>
                <a:latin typeface="Calibri" panose="020F0502020204030204" pitchFamily="34" charset="0"/>
              </a:rPr>
              <a:t>The upgraded lagoon will be sized to accommodate 20 years of sludge accumulation. </a:t>
            </a:r>
          </a:p>
          <a:p>
            <a:pPr marL="0" indent="0">
              <a:buNone/>
            </a:pPr>
            <a:endParaRPr lang="en-CA" sz="3600" b="0" i="0" u="none" strike="noStrike" baseline="0" dirty="0">
              <a:solidFill>
                <a:srgbClr val="000000"/>
              </a:solidFill>
              <a:latin typeface="Calibri" panose="020F0502020204030204" pitchFamily="34" charset="0"/>
            </a:endParaRPr>
          </a:p>
          <a:p>
            <a:r>
              <a:rPr lang="en-CA" sz="3600" dirty="0">
                <a:solidFill>
                  <a:srgbClr val="000000"/>
                </a:solidFill>
                <a:latin typeface="Calibri" panose="020F0502020204030204" pitchFamily="34" charset="0"/>
              </a:rPr>
              <a:t>E</a:t>
            </a:r>
            <a:r>
              <a:rPr lang="en-CA" sz="3600" b="0" i="0" u="none" strike="noStrike" baseline="0" dirty="0">
                <a:solidFill>
                  <a:srgbClr val="000000"/>
                </a:solidFill>
                <a:latin typeface="Calibri" panose="020F0502020204030204" pitchFamily="34" charset="0"/>
              </a:rPr>
              <a:t>ffluent samples as well as visual inspection will indicate if sludge accumulates more than anticipated, and appropriate methods to remove and dispose of the sludge will be included in the new, upgraded lagoon Operation and Maintenance plan. </a:t>
            </a:r>
            <a:r>
              <a:rPr lang="en-CA" sz="700" b="0" i="0" u="none" strike="noStrike" baseline="0" dirty="0">
                <a:solidFill>
                  <a:srgbClr val="000000"/>
                </a:solidFill>
                <a:latin typeface="Calibri" panose="020F0502020204030204" pitchFamily="34" charset="0"/>
              </a:rPr>
              <a:t>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a:xfrm>
            <a:off x="4648200" y="1600200"/>
            <a:ext cx="4038600" cy="4709120"/>
          </a:xfrm>
        </p:spPr>
        <p:txBody>
          <a:bodyPr>
            <a:noAutofit/>
          </a:bodyPr>
          <a:lstStyle/>
          <a:p>
            <a:pPr marL="0" indent="0">
              <a:buNone/>
            </a:pPr>
            <a:r>
              <a:rPr lang="en-CA" sz="1600" b="1" dirty="0"/>
              <a:t>06.   </a:t>
            </a:r>
            <a:r>
              <a:rPr lang="iu-Cans-CA" sz="1600" b="1" dirty="0"/>
              <a:t>ᓴᓂᕐᓂᑦ ᐊᓂᑦᑎᓂᖅ</a:t>
            </a:r>
            <a:endParaRPr lang="en-CA" sz="1600" b="1" dirty="0"/>
          </a:p>
          <a:p>
            <a:pPr marL="0" indent="0">
              <a:buNone/>
            </a:pPr>
            <a:endParaRPr lang="en-CA" sz="1600" b="1" dirty="0"/>
          </a:p>
          <a:p>
            <a:pPr marL="0" indent="0">
              <a:buNone/>
            </a:pPr>
            <a:r>
              <a:rPr lang="iu-Cans-CA" sz="1600" b="1" dirty="0"/>
              <a:t>ᓄᓇᓕᖕᓂ ᒐᕙᒪᒃᑯᓐᓂᓗ ᐱᔨᑦᑎᕋᖅᑎᒃᑯᑦ ᑭᐅᔾᔪᑎᖓ:</a:t>
            </a:r>
            <a:endParaRPr lang="en-CA" sz="1600" b="1" dirty="0"/>
          </a:p>
          <a:p>
            <a:r>
              <a:rPr lang="iu-Cans-CA" sz="1200" b="0" i="0" u="none" strike="noStrike" baseline="0" dirty="0">
                <a:solidFill>
                  <a:srgbClr val="000000"/>
                </a:solidFill>
                <a:latin typeface="Calibri" panose="020F0502020204030204" pitchFamily="34" charset="0"/>
              </a:rPr>
              <a:t>ᓄᑖᖅ ᐊᐅᓚᔾᔪᑏᑦ ᐋᖅᑭᐅᒪᔾᔪᑎᓪᓗ ᐸᕐᓇᐅᑎ ᐸᕐᓇᒃᑕᐅᓂᐊᖅᑐᖅ ᐋᖅᑭᒃᓯᒪᓂᒃᓴᓕᕆᔨᒧᑦ ᐊᖏᖃᑎᒌᒃᓗᑎᒃᓗ ᐱᓕᕆᑎᑕᐅᔪᒧᑦ ᓄᑖᓄᑦ ᒪᕐᕈᐃᓕᖓᔪᓄᑦ ᑭᓈᓗᖃᕐᕕᖕᓄᑦ. ᐸᕐᓇᐅᑎ ᐃᓗᓕᖃᕐᓂᐊᖅᑐᖅ ᑭᓂᖅᑎᓯᒪᔪᒥ ᐊᐅᓚᑦᓯᓂᖅ ᐸᕐᓇᐅᑎ ᐃᓚᐅᑎᑦᑎᓗᓂ ᖃᐅᔨᓴᕈᑎᓂᒃ ᐃᒋᑦᑎᓂᕐᒧᓪᓗ ᐊᑐᕈᓯᕐᓂᒃ, ᐊᒻᒪᓗᑦᑕᐅᖅ ᐃᒋᑦᑎᕕᒃᓴᐅᑉ ᐃᓂᖓᓂ. </a:t>
            </a:r>
            <a:endParaRPr lang="en-CA" sz="1200" b="0" i="0" u="none" strike="noStrike" baseline="0" dirty="0">
              <a:solidFill>
                <a:srgbClr val="000000"/>
              </a:solidFill>
              <a:latin typeface="Calibri" panose="020F0502020204030204" pitchFamily="34" charset="0"/>
            </a:endParaRPr>
          </a:p>
          <a:p>
            <a:pPr marL="0" indent="0">
              <a:buNone/>
            </a:pPr>
            <a:endParaRPr lang="iu-Cans-CA" sz="1200" b="0" i="0" u="none" strike="noStrike" baseline="0" dirty="0">
              <a:solidFill>
                <a:srgbClr val="000000"/>
              </a:solidFill>
              <a:latin typeface="Calibri" panose="020F0502020204030204" pitchFamily="34" charset="0"/>
            </a:endParaRPr>
          </a:p>
          <a:p>
            <a:r>
              <a:rPr lang="iu-Cans-CA" sz="1200" b="0" i="0" u="none" strike="noStrike" baseline="0" dirty="0">
                <a:solidFill>
                  <a:srgbClr val="000000"/>
                </a:solidFill>
                <a:latin typeface="Calibri" panose="020F0502020204030204" pitchFamily="34" charset="0"/>
              </a:rPr>
              <a:t>ᓄᑖᖑᕆᐊᖅᓯᒪᔪᖅ ᑭᓈᓗᖃᕐᕕᒃ ᐊᖏᓂᖃᖅᑎᑕᐅᓂᐊᖅᑐᖅ ᐃᓂᖃᖅᑎᓪᓗᒍ ᐊᕙᑎᑦ ᐊᕐᕌᒍᓄᑦ ᑭᓂᖅᓯᒪᔪᓂᒃ ᑲᑎᑉᐸᓪᓕᐊᑎᑦᑎᓂᕐᓂ. </a:t>
            </a:r>
            <a:endParaRPr lang="en-CA" sz="1200" b="0" i="0" u="none" strike="noStrike" baseline="0" dirty="0">
              <a:solidFill>
                <a:srgbClr val="000000"/>
              </a:solidFill>
              <a:latin typeface="Calibri" panose="020F0502020204030204" pitchFamily="34" charset="0"/>
            </a:endParaRPr>
          </a:p>
          <a:p>
            <a:pPr marL="0" indent="0">
              <a:buNone/>
            </a:pPr>
            <a:endParaRPr lang="iu-Cans-CA" sz="1200" b="0" i="0" u="none" strike="noStrike" baseline="0" dirty="0">
              <a:solidFill>
                <a:srgbClr val="000000"/>
              </a:solidFill>
              <a:latin typeface="Calibri" panose="020F0502020204030204" pitchFamily="34" charset="0"/>
            </a:endParaRPr>
          </a:p>
          <a:p>
            <a:r>
              <a:rPr lang="iu-Cans-CA" sz="1200" b="0" i="0" u="none" strike="noStrike" baseline="0" dirty="0">
                <a:solidFill>
                  <a:srgbClr val="000000"/>
                </a:solidFill>
                <a:latin typeface="Calibri" panose="020F0502020204030204" pitchFamily="34" charset="0"/>
              </a:rPr>
              <a:t>ᑭᓈᓗᒃ ᑯᕕᔭᐅᓂᖓ ᑰᒻᒧᑦ ᐃᒫᓄᓪᓘᓐᓃᑦ ᖃᐅᔨᓴᒐᒃᓴᑦ ᐊᒻᒪᓗᑦᑕᐅᖅ ᑕᐅᑐᒃᓗᑎᒃ ᖃᐅᔨᓴᕈᑎᑦ ᓇᓗᓇᐃᖅᓯᓂᐊᖅᑐᑦ ᐃᒪᖅᓱᕈᖅᐸᓪᓕᐊᖕᒪᖔᑦ ᕿᓚᓈᕆᔭᐅᙱᓐᓂᖅᓴᒃᑯᑦ, ᓈᒻᒪᒃᑐᓪᓗ ᐊᑐᕈᑎᑦ ᐲᕐᓗᒋᑦ ᐃᒋᓪᓗᒋᓪᓗ ᐃᒪᖅᓱᕐᓂᑦ ᐃᓚᐅᑎᑕᐅᓂᐊᖅᑐᖅ ᓄᑖᒥ, ᓄᑖᖑᕆᐊᖅᑎᓯᒪᔪᒥᒃ ᑭᓈᓗᖃᕐᕕᖕᒥ ᐊᐅᓚᑦᑎᓂᖅ ᒪᑭᒪᑎᑦᑏᓐᓇᕐᓂᕐᓗ ᐸᕐᓇᐅᑎᖓᓂᒃ. </a:t>
            </a:r>
            <a:endParaRPr lang="en-CA" sz="1200" b="0" i="0" u="none" strike="noStrike" baseline="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A10A8B73-7ADD-4D89-3273-DC0FB96B9DFE}"/>
              </a:ext>
            </a:extLst>
          </p:cNvPr>
          <p:cNvSpPr txBox="1"/>
          <p:nvPr/>
        </p:nvSpPr>
        <p:spPr>
          <a:xfrm>
            <a:off x="457200" y="661472"/>
            <a:ext cx="4038600" cy="523220"/>
          </a:xfrm>
          <a:prstGeom prst="rect">
            <a:avLst/>
          </a:prstGeom>
          <a:noFill/>
        </p:spPr>
        <p:txBody>
          <a:bodyPr wrap="square">
            <a:spAutoFit/>
          </a:bodyPr>
          <a:lstStyle/>
          <a:p>
            <a:pPr algn="ctr"/>
            <a:r>
              <a:rPr lang="en-CA" sz="2800" b="1" dirty="0">
                <a:solidFill>
                  <a:schemeClr val="accent6">
                    <a:lumMod val="75000"/>
                  </a:schemeClr>
                </a:solidFill>
                <a:latin typeface="Arial" pitchFamily="34" charset="0"/>
                <a:cs typeface="Arial" pitchFamily="34" charset="0"/>
              </a:rPr>
              <a:t>CIRNAC Comments</a:t>
            </a:r>
            <a:endParaRPr lang="en-CA" sz="2800" dirty="0"/>
          </a:p>
        </p:txBody>
      </p:sp>
    </p:spTree>
    <p:extLst>
      <p:ext uri="{BB962C8B-B14F-4D97-AF65-F5344CB8AC3E}">
        <p14:creationId xmlns:p14="http://schemas.microsoft.com/office/powerpoint/2010/main" val="190946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60E-BC89-3F4B-A66D-BD03D960D86C}"/>
              </a:ext>
            </a:extLst>
          </p:cNvPr>
          <p:cNvSpPr>
            <a:spLocks noGrp="1"/>
          </p:cNvSpPr>
          <p:nvPr>
            <p:ph type="title"/>
          </p:nvPr>
        </p:nvSpPr>
        <p:spPr>
          <a:xfrm>
            <a:off x="4648200" y="274638"/>
            <a:ext cx="4038600" cy="1143000"/>
          </a:xfrm>
        </p:spPr>
        <p:txBody>
          <a:bodyPr>
            <a:noAutofit/>
          </a:bodyPr>
          <a:lstStyle/>
          <a:p>
            <a:r>
              <a:rPr lang="iu-Cans-CA" sz="2400" b="1" dirty="0">
                <a:solidFill>
                  <a:schemeClr val="accent6">
                    <a:lumMod val="75000"/>
                  </a:schemeClr>
                </a:solidFill>
                <a:latin typeface="Arial" pitchFamily="34" charset="0"/>
                <a:cs typeface="Arial" pitchFamily="34" charset="0"/>
              </a:rPr>
              <a:t>ᐃᒪᕐᒥᐅᑕᓕᕆᔨᒃᑯᑦ ᑲᓇᑕᒥ ᐅᖃᐅᓯᒃᓴᖏᑦ</a:t>
            </a:r>
            <a:endParaRPr lang="en-CA" sz="2400" dirty="0"/>
          </a:p>
        </p:txBody>
      </p:sp>
      <p:sp>
        <p:nvSpPr>
          <p:cNvPr id="3" name="Content Placeholder 2">
            <a:extLst>
              <a:ext uri="{FF2B5EF4-FFF2-40B4-BE49-F238E27FC236}">
                <a16:creationId xmlns:a16="http://schemas.microsoft.com/office/drawing/2014/main" id="{F592F1C0-3D8B-5CF0-ED0A-E8A5FC858139}"/>
              </a:ext>
            </a:extLst>
          </p:cNvPr>
          <p:cNvSpPr>
            <a:spLocks noGrp="1"/>
          </p:cNvSpPr>
          <p:nvPr>
            <p:ph sz="half" idx="1"/>
          </p:nvPr>
        </p:nvSpPr>
        <p:spPr>
          <a:xfrm>
            <a:off x="457200" y="1700808"/>
            <a:ext cx="4038600" cy="4425355"/>
          </a:xfrm>
        </p:spPr>
        <p:txBody>
          <a:bodyPr>
            <a:normAutofit/>
          </a:bodyPr>
          <a:lstStyle/>
          <a:p>
            <a:pPr marL="0" indent="0">
              <a:buNone/>
            </a:pPr>
            <a:r>
              <a:rPr lang="en-CA" sz="2400" b="1" dirty="0"/>
              <a:t>01.  Fish Screen</a:t>
            </a:r>
            <a:endParaRPr lang="en-CA" sz="3200" b="1" dirty="0"/>
          </a:p>
          <a:p>
            <a:pPr marL="0" indent="0">
              <a:buNone/>
            </a:pPr>
            <a:r>
              <a:rPr lang="en-CA" sz="2000" b="1" dirty="0"/>
              <a:t>CGS Response:</a:t>
            </a:r>
          </a:p>
          <a:p>
            <a:pPr marL="0" indent="0">
              <a:buNone/>
            </a:pPr>
            <a:endParaRPr lang="en-CA" sz="2000" b="1" dirty="0"/>
          </a:p>
          <a:p>
            <a:r>
              <a:rPr lang="en-CA" sz="1600" b="0" i="0" u="none" strike="noStrike" baseline="0" dirty="0">
                <a:solidFill>
                  <a:srgbClr val="000000"/>
                </a:solidFill>
                <a:latin typeface="Calibri" panose="020F0502020204030204" pitchFamily="34" charset="0"/>
              </a:rPr>
              <a:t>Information on the fish screen has been requested from the staff involved with the resupply. If the fish screen does not meet DFO requirements actions will be initiated to replace it. </a:t>
            </a:r>
            <a:r>
              <a:rPr lang="en-CA" sz="400" b="0" i="0" u="none" strike="noStrike" baseline="0" dirty="0">
                <a:solidFill>
                  <a:srgbClr val="000000"/>
                </a:solidFill>
                <a:latin typeface="Calibri" panose="020F0502020204030204" pitchFamily="34" charset="0"/>
              </a:rPr>
              <a:t>	</a:t>
            </a:r>
          </a:p>
        </p:txBody>
      </p:sp>
      <p:sp>
        <p:nvSpPr>
          <p:cNvPr id="4" name="Content Placeholder 3">
            <a:extLst>
              <a:ext uri="{FF2B5EF4-FFF2-40B4-BE49-F238E27FC236}">
                <a16:creationId xmlns:a16="http://schemas.microsoft.com/office/drawing/2014/main" id="{BE9ABFFF-97E8-D559-3D75-C8C76886CA98}"/>
              </a:ext>
            </a:extLst>
          </p:cNvPr>
          <p:cNvSpPr>
            <a:spLocks noGrp="1"/>
          </p:cNvSpPr>
          <p:nvPr>
            <p:ph sz="half" idx="2"/>
          </p:nvPr>
        </p:nvSpPr>
        <p:spPr>
          <a:xfrm>
            <a:off x="4648200" y="1600200"/>
            <a:ext cx="4038600" cy="4709120"/>
          </a:xfrm>
        </p:spPr>
        <p:txBody>
          <a:bodyPr>
            <a:noAutofit/>
          </a:bodyPr>
          <a:lstStyle/>
          <a:p>
            <a:pPr marL="0" indent="0">
              <a:buNone/>
            </a:pPr>
            <a:r>
              <a:rPr lang="iu-Cans-CA" sz="2000" b="1" dirty="0"/>
              <a:t>01.  ᐃᖃᓗᖕᓄᑦ ᓯᒥᒃ</a:t>
            </a:r>
            <a:endParaRPr lang="en-CA" sz="2000" b="1" dirty="0"/>
          </a:p>
          <a:p>
            <a:pPr marL="0" indent="0">
              <a:buNone/>
            </a:pPr>
            <a:r>
              <a:rPr lang="iu-Cans-CA" sz="1800" b="1" dirty="0"/>
              <a:t>ᓄᓇᓕᖕᓂ ᒐᕙᒪᒃᑯᓐᓂᓗ ᐱᔨᑦᑎᕋᖅᑎᒃᑯᑦ ᑭᐅᔾᔪᑎᖓ:</a:t>
            </a:r>
            <a:endParaRPr lang="en-CA" sz="1800" b="1" dirty="0"/>
          </a:p>
          <a:p>
            <a:pPr marL="0" indent="0">
              <a:buNone/>
            </a:pPr>
            <a:endParaRPr lang="en-CA" sz="1800" b="1" i="0" u="none" strike="noStrike" baseline="0" dirty="0">
              <a:solidFill>
                <a:srgbClr val="000000"/>
              </a:solidFill>
              <a:latin typeface="Calibri" panose="020F0502020204030204" pitchFamily="34" charset="0"/>
            </a:endParaRPr>
          </a:p>
          <a:p>
            <a:r>
              <a:rPr lang="iu-Cans-CA" sz="1600" b="0" i="0" u="none" strike="noStrike" baseline="0" dirty="0">
                <a:solidFill>
                  <a:srgbClr val="000000"/>
                </a:solidFill>
                <a:latin typeface="Calibri" panose="020F0502020204030204" pitchFamily="34" charset="0"/>
              </a:rPr>
              <a:t>ᓇᓗᓇᐃᔭᐅᑎ ᐃᖃᓗᖕᓄᑦ ᓯᒥᖕᓄᑦ ᑐᒃᓯᕋᖅᑕᐅᓯᒪᔪᖅ ᐃᖅᑲᓇᐃᔭᖅᑎᓄᑦ ᐃᓚᐅᖃᑕᐅᔪᓄᑦ ᐋᖅᑭᒃᓱᐃᔪᓄᑦ. ᐃᖃᓗᖕᓄᑦ ᓯᒥᒃ ᑲᑎᒍᑎᓯᒪᙱᑦᑐᖅ ᐃᒪᕐᒥᐅᑕᓕᕆᔨᒃᑯᑦ ᑲᓇᑕᒥ ᐱᔭᕆᐊᖃᖅᑎᑕᖏᑕ ᖃᓄᐃᓕᐅᕈᑎᖏᓐᓄᑦ ᐱᒋᐊᖅᑎᑕᐅᓂᐊᖅᑐᑦ ᑭᖑᕝᕕᕐᓗᒍ.</a:t>
            </a:r>
            <a:endParaRPr lang="en-CA" sz="1200" b="0" i="0" u="none" strike="noStrike" baseline="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A10A8B73-7ADD-4D89-3273-DC0FB96B9DFE}"/>
              </a:ext>
            </a:extLst>
          </p:cNvPr>
          <p:cNvSpPr txBox="1"/>
          <p:nvPr/>
        </p:nvSpPr>
        <p:spPr>
          <a:xfrm>
            <a:off x="426671" y="522972"/>
            <a:ext cx="4038600" cy="646331"/>
          </a:xfrm>
          <a:prstGeom prst="rect">
            <a:avLst/>
          </a:prstGeom>
          <a:noFill/>
        </p:spPr>
        <p:txBody>
          <a:bodyPr wrap="square">
            <a:spAutoFit/>
          </a:bodyPr>
          <a:lstStyle/>
          <a:p>
            <a:pPr algn="ctr"/>
            <a:r>
              <a:rPr lang="en-CA" sz="3600" b="1" dirty="0">
                <a:solidFill>
                  <a:schemeClr val="accent6">
                    <a:lumMod val="75000"/>
                  </a:schemeClr>
                </a:solidFill>
                <a:latin typeface="Arial" pitchFamily="34" charset="0"/>
                <a:cs typeface="Arial" pitchFamily="34" charset="0"/>
              </a:rPr>
              <a:t>DFO Comments</a:t>
            </a:r>
            <a:endParaRPr lang="en-CA" sz="1400" dirty="0"/>
          </a:p>
        </p:txBody>
      </p:sp>
    </p:spTree>
    <p:extLst>
      <p:ext uri="{BB962C8B-B14F-4D97-AF65-F5344CB8AC3E}">
        <p14:creationId xmlns:p14="http://schemas.microsoft.com/office/powerpoint/2010/main" val="4071323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11770"/>
            <a:ext cx="4068452" cy="122899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153052359"/>
              </p:ext>
            </p:extLst>
          </p:nvPr>
        </p:nvGraphicFramePr>
        <p:xfrm>
          <a:off x="4644008" y="1340768"/>
          <a:ext cx="4068452" cy="4680520"/>
        </p:xfrm>
        <a:graphic>
          <a:graphicData uri="http://schemas.openxmlformats.org/drawingml/2006/table">
            <a:tbl>
              <a:tblPr firstRow="1" bandRow="1">
                <a:tableStyleId>{68D230F3-CF80-4859-8CE7-A43EE81993B5}</a:tableStyleId>
              </a:tblPr>
              <a:tblGrid>
                <a:gridCol w="1768892">
                  <a:extLst>
                    <a:ext uri="{9D8B030D-6E8A-4147-A177-3AD203B41FA5}">
                      <a16:colId xmlns:a16="http://schemas.microsoft.com/office/drawing/2014/main" val="3065526445"/>
                    </a:ext>
                  </a:extLst>
                </a:gridCol>
                <a:gridCol w="2299560">
                  <a:extLst>
                    <a:ext uri="{9D8B030D-6E8A-4147-A177-3AD203B41FA5}">
                      <a16:colId xmlns:a16="http://schemas.microsoft.com/office/drawing/2014/main" val="4056868445"/>
                    </a:ext>
                  </a:extLst>
                </a:gridCol>
              </a:tblGrid>
              <a:tr h="447285">
                <a:tc>
                  <a:txBody>
                    <a:bodyPr/>
                    <a:lstStyle/>
                    <a:p>
                      <a:pPr>
                        <a:lnSpc>
                          <a:spcPct val="107000"/>
                        </a:lnSpc>
                        <a:spcAft>
                          <a:spcPts val="800"/>
                        </a:spcAft>
                      </a:pPr>
                      <a:r>
                        <a:rPr lang="iu-Cans-CA" sz="11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1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594254">
                <a:tc>
                  <a:txBody>
                    <a:bodyPr/>
                    <a:lstStyle/>
                    <a:p>
                      <a:pPr>
                        <a:lnSpc>
                          <a:spcPct val="107000"/>
                        </a:lnSpc>
                        <a:spcAft>
                          <a:spcPts val="800"/>
                        </a:spcAft>
                      </a:pPr>
                      <a:r>
                        <a:rPr lang="iu-Cans-CA" sz="1100">
                          <a:solidFill>
                            <a:srgbClr val="000000"/>
                          </a:solidFill>
                          <a:effectLst/>
                          <a:latin typeface="Gadugi" panose="020B0502040204020203" pitchFamily="34" charset="0"/>
                          <a:ea typeface="Gadugi" panose="020B0502040204020203" pitchFamily="34" charset="0"/>
                          <a:cs typeface="Gadugi" panose="020B0502040204020203" pitchFamily="34" charset="0"/>
                        </a:rPr>
                        <a:t>ᐱᔪᓐᓇᐅᑎᖓᑕ ᐃᓱᓕᕝᕕᑦᓴᖓ: ᐅᑭᐅᓄᑦ ᖁᓕᓄᑦ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ᑖᓐᓇ ᐋᖅᑭᒋᐊᕈᑎ ᐃᓚᐅᑎᑦᑎᔪᖅ ᓄᑖᖑᕆᐊᖅᑎᑦᑎᓂᕐᓂ ᐃᒪᖃᕐᕕᖕᓂ, ᐃᒪᑦᑎᐊᕙᐅᙱᑦᑐᓂᒃ ᐃᒋᑦᑎᓂᕐᓂ, ᐊᒻᒪ ᑭᓈᓗᖕᓂᑦ ᐃᒋᑦᑎᓂᕐᓂ ᒪᑭᒪᐃᓐᓇᕈᑎᒃᓴᓂᑦ. ᐃᒥᖅᑖᕐᕕᒃ ᓂᕆᐅᒋᔭᐅᙱᑦᑐᖅ ᐅᖓᑖᓅᕐᓂᐊᕐᓗᓂ ᐃᒥᖅᑕᕐᕕᐅᑉ ᐊᖏᓂᖓᓄᑦ ᓯᕗᓂᑦᑎᓐᓂ ᐊᕐᕌᒍᑦ ᖁᓕᑦ.</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7538539"/>
                  </a:ext>
                </a:extLst>
              </a:tr>
              <a:tr h="1638981">
                <a:tc>
                  <a:txBody>
                    <a:bodyPr/>
                    <a:lstStyle/>
                    <a:p>
                      <a:pPr>
                        <a:lnSpc>
                          <a:spcPct val="107000"/>
                        </a:lnSpc>
                        <a:spcAft>
                          <a:spcPts val="800"/>
                        </a:spcAft>
                      </a:pPr>
                      <a:r>
                        <a:rPr lang="iu-Cans-CA" sz="1100">
                          <a:effectLst/>
                          <a:latin typeface="Gadugi" panose="020B0502040204020203" pitchFamily="34" charset="0"/>
                          <a:ea typeface="Gadugi" panose="020B0502040204020203" pitchFamily="34" charset="0"/>
                          <a:cs typeface="Gadugi" panose="020B0502040204020203" pitchFamily="34" charset="0"/>
                        </a:rPr>
                        <a:t>ᐊᒥᓲᓛᖑᔪᓐᓇᕐᑐᑦ ᐊᕐᕌᒍᓕᒫᖅᓯᐅᑎᑦ ᐃᒥᕐᒧᑦ: 235,393 m</a:t>
                      </a:r>
                      <a:r>
                        <a:rPr lang="iu-Cans-CA" sz="1100" baseline="30000">
                          <a:effectLst/>
                          <a:latin typeface="Gadugi" panose="020B0502040204020203" pitchFamily="34" charset="0"/>
                          <a:ea typeface="Gadugi" panose="020B0502040204020203" pitchFamily="34" charset="0"/>
                          <a:cs typeface="Gadugi" panose="020B0502040204020203" pitchFamily="34" charset="0"/>
                        </a:rPr>
                        <a:t>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100" dirty="0">
                          <a:effectLst/>
                          <a:latin typeface="Gadugi" panose="020B0502040204020203" pitchFamily="34" charset="0"/>
                          <a:ea typeface="Gadugi" panose="020B0502040204020203" pitchFamily="34" charset="0"/>
                          <a:cs typeface="Gadugi" panose="020B0502040204020203" pitchFamily="34" charset="0"/>
                        </a:rPr>
                        <a:t>ᐃᒪᓕᕆᕝᕕᖕᒥ ᐊᖏᓂᖓ 235,393 m</a:t>
                      </a:r>
                      <a:r>
                        <a:rPr lang="iu-Cans-CA" sz="1100" baseline="30000" dirty="0">
                          <a:effectLst/>
                          <a:latin typeface="Gadugi" panose="020B0502040204020203" pitchFamily="34" charset="0"/>
                          <a:ea typeface="Gadugi" panose="020B0502040204020203" pitchFamily="34" charset="0"/>
                          <a:cs typeface="Gadugi" panose="020B0502040204020203" pitchFamily="34" charset="0"/>
                        </a:rPr>
                        <a:t>3</a:t>
                      </a:r>
                      <a:r>
                        <a:rPr lang="iu-Cans-CA" sz="1100" dirty="0">
                          <a:effectLst/>
                          <a:latin typeface="Gadugi" panose="020B0502040204020203" pitchFamily="34" charset="0"/>
                          <a:ea typeface="Gadugi" panose="020B0502040204020203" pitchFamily="34" charset="0"/>
                          <a:cs typeface="Gadugi" panose="020B0502040204020203" pitchFamily="34" charset="0"/>
                        </a:rPr>
                        <a:t> ᐊᑑᑎᖃᕐᓂᐊᖅᑐᖅ ᐱᖃᖅᑎᓪᓗᒍ Hᐋᒻᒪᓚᒃᑯᑦ ᐊᒃᓱᓪᓘᓐᓃᑦ 2034 ᑐᙵᕕᖓᓂ ᐋᖅᑭᒃᓯᒪᓂᒃᓴᖓᑕ ᓈᓴᐅᓯᕆᔾᔪᑎᖏᓐᓂ.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501226"/>
                  </a:ext>
                </a:extLst>
              </a:tr>
            </a:tbl>
          </a:graphicData>
        </a:graphic>
      </p:graphicFrame>
      <p:graphicFrame>
        <p:nvGraphicFramePr>
          <p:cNvPr id="3" name="Table 2">
            <a:extLst>
              <a:ext uri="{FF2B5EF4-FFF2-40B4-BE49-F238E27FC236}">
                <a16:creationId xmlns:a16="http://schemas.microsoft.com/office/drawing/2014/main" id="{613C9C99-0C12-992F-F5AB-93107CAB7010}"/>
              </a:ext>
            </a:extLst>
          </p:cNvPr>
          <p:cNvGraphicFramePr>
            <a:graphicFrameLocks noGrp="1"/>
          </p:cNvGraphicFramePr>
          <p:nvPr>
            <p:extLst>
              <p:ext uri="{D42A27DB-BD31-4B8C-83A1-F6EECF244321}">
                <p14:modId xmlns:p14="http://schemas.microsoft.com/office/powerpoint/2010/main" val="1285222718"/>
              </p:ext>
            </p:extLst>
          </p:nvPr>
        </p:nvGraphicFramePr>
        <p:xfrm>
          <a:off x="457200" y="1340769"/>
          <a:ext cx="3970784" cy="4680519"/>
        </p:xfrm>
        <a:graphic>
          <a:graphicData uri="http://schemas.openxmlformats.org/drawingml/2006/table">
            <a:tbl>
              <a:tblPr firstRow="1" bandRow="1">
                <a:tableStyleId>{68D230F3-CF80-4859-8CE7-A43EE81993B5}</a:tableStyleId>
              </a:tblPr>
              <a:tblGrid>
                <a:gridCol w="1726428">
                  <a:extLst>
                    <a:ext uri="{9D8B030D-6E8A-4147-A177-3AD203B41FA5}">
                      <a16:colId xmlns:a16="http://schemas.microsoft.com/office/drawing/2014/main" val="3671796608"/>
                    </a:ext>
                  </a:extLst>
                </a:gridCol>
                <a:gridCol w="2244356">
                  <a:extLst>
                    <a:ext uri="{9D8B030D-6E8A-4147-A177-3AD203B41FA5}">
                      <a16:colId xmlns:a16="http://schemas.microsoft.com/office/drawing/2014/main" val="3171340707"/>
                    </a:ext>
                  </a:extLst>
                </a:gridCol>
              </a:tblGrid>
              <a:tr h="447285">
                <a:tc>
                  <a:txBody>
                    <a:bodyPr/>
                    <a:lstStyle/>
                    <a:p>
                      <a:r>
                        <a:rPr lang="en-CA" sz="18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14902358"/>
                  </a:ext>
                </a:extLst>
              </a:tr>
              <a:tr h="2594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u="none" strike="noStrike" baseline="0" dirty="0">
                          <a:solidFill>
                            <a:srgbClr val="000000"/>
                          </a:solidFill>
                        </a:rPr>
                        <a:t>Licence Term: 10 years </a:t>
                      </a:r>
                    </a:p>
                  </a:txBody>
                  <a:tcPr>
                    <a:lnL w="12700" cap="flat" cmpd="sng" algn="ctr">
                      <a:solidFill>
                        <a:schemeClr val="tx1"/>
                      </a:solidFill>
                      <a:prstDash val="solid"/>
                      <a:round/>
                      <a:headEnd type="none" w="med" len="med"/>
                      <a:tailEnd type="none" w="med" len="med"/>
                    </a:lnL>
                  </a:tcPr>
                </a:tc>
                <a:tc>
                  <a:txBody>
                    <a:bodyPr/>
                    <a:lstStyle/>
                    <a:p>
                      <a:r>
                        <a:rPr lang="en-CA" sz="1600" dirty="0"/>
                        <a:t>This amendment includes upgrades to the water supply, wastewater disposal, and solid waste disposal infrastructure. The water consumption is not expected to exceed the reservoir capacity in the next 10-years.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4299107"/>
                  </a:ext>
                </a:extLst>
              </a:tr>
              <a:tr h="1638980">
                <a:tc>
                  <a:txBody>
                    <a:bodyPr/>
                    <a:lstStyle/>
                    <a:p>
                      <a:r>
                        <a:rPr lang="en-CA" sz="1600"/>
                        <a:t>Maximum Annual Water Withdrawal: 235,393 m</a:t>
                      </a:r>
                      <a:r>
                        <a:rPr lang="en-CA" sz="1600" baseline="30000"/>
                        <a:t>3</a:t>
                      </a:r>
                      <a:endParaRPr lang="en-CA" sz="1600" baseline="30000" dirty="0"/>
                    </a:p>
                  </a:txBody>
                  <a:tcPr>
                    <a:lnL w="12700" cap="flat" cmpd="sng" algn="ctr">
                      <a:solidFill>
                        <a:schemeClr val="tx1"/>
                      </a:solidFill>
                      <a:prstDash val="solid"/>
                      <a:round/>
                      <a:headEnd type="none" w="med" len="med"/>
                      <a:tailEnd type="none" w="med" len="med"/>
                    </a:lnL>
                  </a:tcPr>
                </a:tc>
                <a:tc>
                  <a:txBody>
                    <a:bodyPr/>
                    <a:lstStyle/>
                    <a:p>
                      <a:r>
                        <a:rPr lang="en-CA" sz="1600" dirty="0"/>
                        <a:t>The reservoir capacity 235,393 m</a:t>
                      </a:r>
                      <a:r>
                        <a:rPr lang="en-CA" sz="1600" baseline="30000" dirty="0"/>
                        <a:t>3</a:t>
                      </a:r>
                      <a:r>
                        <a:rPr lang="en-CA" sz="1600" dirty="0"/>
                        <a:t> will be sufficient to supply the municipality until at least 2034 based on design calculations.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1114826"/>
                  </a:ext>
                </a:extLst>
              </a:tr>
            </a:tbl>
          </a:graphicData>
        </a:graphic>
      </p:graphicFrame>
      <p:sp>
        <p:nvSpPr>
          <p:cNvPr id="7" name="Title 1">
            <a:extLst>
              <a:ext uri="{FF2B5EF4-FFF2-40B4-BE49-F238E27FC236}">
                <a16:creationId xmlns:a16="http://schemas.microsoft.com/office/drawing/2014/main" id="{DB10017D-F688-BB07-EC68-072339A041E2}"/>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spTree>
    <p:extLst>
      <p:ext uri="{BB962C8B-B14F-4D97-AF65-F5344CB8AC3E}">
        <p14:creationId xmlns:p14="http://schemas.microsoft.com/office/powerpoint/2010/main" val="148951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28831"/>
            <a:ext cx="405045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650323858"/>
              </p:ext>
            </p:extLst>
          </p:nvPr>
        </p:nvGraphicFramePr>
        <p:xfrm>
          <a:off x="4644008" y="1268760"/>
          <a:ext cx="4050450" cy="5190093"/>
        </p:xfrm>
        <a:graphic>
          <a:graphicData uri="http://schemas.openxmlformats.org/drawingml/2006/table">
            <a:tbl>
              <a:tblPr firstRow="1" bandRow="1">
                <a:tableStyleId>{68D230F3-CF80-4859-8CE7-A43EE81993B5}</a:tableStyleId>
              </a:tblPr>
              <a:tblGrid>
                <a:gridCol w="1250356">
                  <a:extLst>
                    <a:ext uri="{9D8B030D-6E8A-4147-A177-3AD203B41FA5}">
                      <a16:colId xmlns:a16="http://schemas.microsoft.com/office/drawing/2014/main" val="3065526445"/>
                    </a:ext>
                  </a:extLst>
                </a:gridCol>
                <a:gridCol w="2800094">
                  <a:extLst>
                    <a:ext uri="{9D8B030D-6E8A-4147-A177-3AD203B41FA5}">
                      <a16:colId xmlns:a16="http://schemas.microsoft.com/office/drawing/2014/main" val="4056868445"/>
                    </a:ext>
                  </a:extLst>
                </a:gridCol>
              </a:tblGrid>
              <a:tr h="355906">
                <a:tc>
                  <a:txBody>
                    <a:bodyPr/>
                    <a:lstStyle/>
                    <a:p>
                      <a:pPr>
                        <a:lnSpc>
                          <a:spcPct val="107000"/>
                        </a:lnSpc>
                        <a:spcAft>
                          <a:spcPts val="800"/>
                        </a:spcAft>
                      </a:pPr>
                      <a:r>
                        <a:rPr lang="iu-Cans-CA" sz="1200" b="1">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2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55906">
                <a:tc rowSpan="6">
                  <a:txBody>
                    <a:bodyPr/>
                    <a:lstStyle/>
                    <a:p>
                      <a:pPr>
                        <a:lnSpc>
                          <a:spcPct val="107000"/>
                        </a:lnSpc>
                        <a:spcAft>
                          <a:spcPts val="800"/>
                        </a:spcAft>
                      </a:pPr>
                      <a:r>
                        <a:rPr lang="iu-Cans-CA" sz="1200">
                          <a:solidFill>
                            <a:srgbClr val="000000"/>
                          </a:solidFill>
                          <a:effectLst/>
                          <a:latin typeface="Gadugi" panose="020B0502040204020203" pitchFamily="34" charset="0"/>
                          <a:ea typeface="Gadugi" panose="020B0502040204020203" pitchFamily="34" charset="0"/>
                          <a:cs typeface="Gadugi" panose="020B0502040204020203" pitchFamily="34" charset="0"/>
                        </a:rPr>
                        <a:t>ᐊᓯᔾᔨᕈᑎᑦ ᖃᐅᔨᓴᕈᑎᒃᓴᓄᑦ ᐱᓕᕆᐊᒃᓴᒥ</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a:solidFill>
                            <a:srgbClr val="000000"/>
                          </a:solidFill>
                          <a:effectLst/>
                          <a:latin typeface="Gadugi" panose="020B0502040204020203" pitchFamily="34" charset="0"/>
                          <a:ea typeface="Gadugi" panose="020B0502040204020203" pitchFamily="34" charset="0"/>
                          <a:cs typeface="Gadugi" panose="020B0502040204020203" pitchFamily="34" charset="0"/>
                        </a:rPr>
                        <a:t>ᐃᒪᖃᕐᕕᖓ ᐊᑎᖃᖅᑎᑕᖅ ᐊᒪᕈᖅ ᑰᕈᖅ</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98508"/>
                  </a:ext>
                </a:extLst>
              </a:tr>
              <a:tr h="115669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dirty="0">
                          <a:effectLst/>
                          <a:latin typeface="Gadugi" panose="020B0502040204020203" pitchFamily="34" charset="0"/>
                          <a:ea typeface="Gadugi" panose="020B0502040204020203" pitchFamily="34" charset="0"/>
                          <a:cs typeface="Gadugi" panose="020B0502040204020203" pitchFamily="34" charset="0"/>
                        </a:rPr>
                        <a:t>ᐱᓗᐊᙱᑦᑐᖅ ᐅᓗᕆᐊᓇᖅᑐᖅ ᐲᖅᑕᐅᓪᓗᓂ ᐊᓯᖏᓐᓂ ᓄᓇᕗᒻᒥ Hᐋᒻᒪᓚᒃᑯᑦ ᐃᒪᕐᒧᑦ ᐱᔪᓐᓇᐅᑎᓂ ᐱᓪᓗᒍ ᓈᒻᒪᙱᓐᓂᕋᖅᑕᐅᓂᖏᓐᓄᑦ ᐅᑭᐅᖅᑕᖅᑐᒥ ᓄᓇᓕᖏᓐᓄᑦ ᐊᑐᐊᒐᓕᐅᖅᑎᓄᑦ.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860160"/>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ARV-3 ᖃᐅᔨᓴᕐᓗᑎᒃ ᑲᑉᐳᔾᔭᖅᑐᖏᓐᓂᒃ ᑭᓈᓗᖃᕐᕕᒃ ᖃᐅᔨᓇᓱᐃᓐᓇᕐᓗᑎᒃ ᐋᖅᑭᒋᐊᖅᑕᐅᑦᑎᐊᖅᓯᒪᖕᒪᖔᑕ.</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722655"/>
                  </a:ext>
                </a:extLst>
              </a:tr>
              <a:tr h="88976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a:effectLst/>
                          <a:latin typeface="Gadugi" panose="020B0502040204020203" pitchFamily="34" charset="0"/>
                          <a:ea typeface="Gadugi" panose="020B0502040204020203" pitchFamily="34" charset="0"/>
                          <a:cs typeface="Gadugi" panose="020B0502040204020203" pitchFamily="34" charset="0"/>
                        </a:rPr>
                        <a:t>ᐲᕐᓗᒍ ARV-7 ᐆᒻᒪᖅᑯᑎᒃᓴᓕᐅᖅᓯᒪᔪᓂᒃ ᖃᐅᔨᓴᕐᓂᖅ ᐊᒪᕈᖅ ᑰᕈᖅ ᐃᑲᔪᕈᓐᓇᕐᓂᖓᓂᒃ ᐱᑲᓐᓂᕈᑎᓂᒃ 0.22% ᑯᕕᔪᒥᒃ.</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8438762"/>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ARV-8 ᓇᓃᓐᓂᖓ ᖃᐅᔨᓴᖅᑕᐅᖃᑦᑕᕐᓂᖓᓄᑦ ᐊᕐᕌᒍᑕᒫᑦ ᑭᓈᓗᖃᕐᕕᐅᑉ ᐊᔪᙱᓐᓂᖓᓂ ᐋᖅᑭᒃᓯᒪᑎᓪᓗᒍ ᐊᑕᐅᓯᖅ ᒦᑕ ᐊᕙᓗᖓᑕ ᑕᑭᓂᖓᒍᑦ.</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7549963"/>
                  </a:ext>
                </a:extLst>
              </a:tr>
              <a:tr h="603824">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iu-Cans-CA" sz="1200" dirty="0">
                          <a:effectLst/>
                          <a:latin typeface="Gadugi" panose="020B0502040204020203" pitchFamily="34" charset="0"/>
                          <a:ea typeface="Gadugi" panose="020B0502040204020203" pitchFamily="34" charset="0"/>
                          <a:cs typeface="Gadugi" panose="020B0502040204020203" pitchFamily="34" charset="0"/>
                        </a:rPr>
                        <a:t>ᐲᕐᓗᒍ ARV-10 ᐊᒻᒪ ARV 11 ᓲᖃᐃᒻᒪ ᐱᑕᖃᙱᒻᒪᑕ.</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9072864"/>
                  </a:ext>
                </a:extLst>
              </a:tr>
            </a:tbl>
          </a:graphicData>
        </a:graphic>
      </p:graphicFrame>
      <p:graphicFrame>
        <p:nvGraphicFramePr>
          <p:cNvPr id="2" name="Table 1">
            <a:extLst>
              <a:ext uri="{FF2B5EF4-FFF2-40B4-BE49-F238E27FC236}">
                <a16:creationId xmlns:a16="http://schemas.microsoft.com/office/drawing/2014/main" id="{241BD1EC-133E-3592-C358-57775F157A5A}"/>
              </a:ext>
            </a:extLst>
          </p:cNvPr>
          <p:cNvGraphicFramePr>
            <a:graphicFrameLocks noGrp="1"/>
          </p:cNvGraphicFramePr>
          <p:nvPr>
            <p:extLst>
              <p:ext uri="{D42A27DB-BD31-4B8C-83A1-F6EECF244321}">
                <p14:modId xmlns:p14="http://schemas.microsoft.com/office/powerpoint/2010/main" val="65759123"/>
              </p:ext>
            </p:extLst>
          </p:nvPr>
        </p:nvGraphicFramePr>
        <p:xfrm>
          <a:off x="457200" y="1268760"/>
          <a:ext cx="4050450" cy="5190093"/>
        </p:xfrm>
        <a:graphic>
          <a:graphicData uri="http://schemas.openxmlformats.org/drawingml/2006/table">
            <a:tbl>
              <a:tblPr firstRow="1" bandRow="1">
                <a:tableStyleId>{68D230F3-CF80-4859-8CE7-A43EE81993B5}</a:tableStyleId>
              </a:tblPr>
              <a:tblGrid>
                <a:gridCol w="1250356">
                  <a:extLst>
                    <a:ext uri="{9D8B030D-6E8A-4147-A177-3AD203B41FA5}">
                      <a16:colId xmlns:a16="http://schemas.microsoft.com/office/drawing/2014/main" val="842517717"/>
                    </a:ext>
                  </a:extLst>
                </a:gridCol>
                <a:gridCol w="2800094">
                  <a:extLst>
                    <a:ext uri="{9D8B030D-6E8A-4147-A177-3AD203B41FA5}">
                      <a16:colId xmlns:a16="http://schemas.microsoft.com/office/drawing/2014/main" val="1778196529"/>
                    </a:ext>
                  </a:extLst>
                </a:gridCol>
              </a:tblGrid>
              <a:tr h="324972">
                <a:tc>
                  <a:txBody>
                    <a:bodyPr/>
                    <a:lstStyle/>
                    <a:p>
                      <a:r>
                        <a:rPr lang="en-CA" sz="14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1457396"/>
                  </a:ext>
                </a:extLst>
              </a:tr>
              <a:tr h="473124">
                <a:tc rowSpan="6">
                  <a:txBody>
                    <a:bodyPr/>
                    <a:lstStyle/>
                    <a:p>
                      <a:r>
                        <a:rPr lang="en-CA" sz="1200" dirty="0"/>
                        <a:t>Changes to the Sampling Program</a:t>
                      </a:r>
                      <a:endParaRPr lang="en-CA" sz="12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AU" sz="1200" dirty="0"/>
                        <a:t>The water source is named Wolf Creek</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1877062"/>
                  </a:ext>
                </a:extLst>
              </a:tr>
              <a:tr h="1252387">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CA" sz="1200" dirty="0"/>
                        <a:t>Acute toxicity was removed from other Nunavut municipal water licences due to being deemed inappropriate for northern jurisdictions by the regulators.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2695814"/>
                  </a:ext>
                </a:extLst>
              </a:tr>
              <a:tr h="667940">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indent="-342900">
                        <a:buFont typeface="Arial" panose="020B0604020202020204" pitchFamily="34" charset="0"/>
                        <a:buChar char="•"/>
                      </a:pPr>
                      <a:r>
                        <a:rPr lang="en-CA" sz="1200" dirty="0"/>
                        <a:t>ARV-3 to test at the outlet of the lagoon to monitor treatment efficacy.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3199203"/>
                  </a:ext>
                </a:extLst>
              </a:tr>
              <a:tr h="1057571">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Remove ARV-7 as the hydrology study demonstrated Wolf Creek can support the resupply which is 0.22% of flow.</a:t>
                      </a:r>
                      <a:endParaRPr lang="en-CA" sz="12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7706967"/>
                  </a:ext>
                </a:extLst>
              </a:tr>
              <a:tr h="862756">
                <a:tc vMerge="1">
                  <a:txBody>
                    <a:bodyPr/>
                    <a:lstStyle/>
                    <a:p>
                      <a:endParaRPr lang="en-CA" sz="20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Remove ARV-8 since level is monitored annually by the lagoon’s ability to maintain 1 m freeboard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5963153"/>
                  </a:ext>
                </a:extLst>
              </a:tr>
              <a:tr h="551343">
                <a:tc vMerge="1">
                  <a:txBody>
                    <a:bodyPr/>
                    <a:lstStyle/>
                    <a:p>
                      <a:endParaRPr lang="en-CA" sz="1800" baseline="30000" dirty="0"/>
                    </a:p>
                  </a:txBody>
                  <a:tcP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Remove ARV-10 and ARV 11 because they do not exist.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0226822"/>
                  </a:ext>
                </a:extLst>
              </a:tr>
            </a:tbl>
          </a:graphicData>
        </a:graphic>
      </p:graphicFrame>
      <p:sp>
        <p:nvSpPr>
          <p:cNvPr id="6" name="Title 1">
            <a:extLst>
              <a:ext uri="{FF2B5EF4-FFF2-40B4-BE49-F238E27FC236}">
                <a16:creationId xmlns:a16="http://schemas.microsoft.com/office/drawing/2014/main" id="{C5D4751D-3D99-B969-82D0-C62A5437C8D9}"/>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spTree>
    <p:extLst>
      <p:ext uri="{BB962C8B-B14F-4D97-AF65-F5344CB8AC3E}">
        <p14:creationId xmlns:p14="http://schemas.microsoft.com/office/powerpoint/2010/main" val="163654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88640"/>
            <a:ext cx="4068452" cy="122899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4243177339"/>
              </p:ext>
            </p:extLst>
          </p:nvPr>
        </p:nvGraphicFramePr>
        <p:xfrm>
          <a:off x="4644008" y="1387221"/>
          <a:ext cx="4068452" cy="4651451"/>
        </p:xfrm>
        <a:graphic>
          <a:graphicData uri="http://schemas.openxmlformats.org/drawingml/2006/table">
            <a:tbl>
              <a:tblPr firstRow="1" bandRow="1">
                <a:tableStyleId>{68D230F3-CF80-4859-8CE7-A43EE81993B5}</a:tableStyleId>
              </a:tblPr>
              <a:tblGrid>
                <a:gridCol w="1733514">
                  <a:extLst>
                    <a:ext uri="{9D8B030D-6E8A-4147-A177-3AD203B41FA5}">
                      <a16:colId xmlns:a16="http://schemas.microsoft.com/office/drawing/2014/main" val="3065526445"/>
                    </a:ext>
                  </a:extLst>
                </a:gridCol>
                <a:gridCol w="233493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iu-Cans-CA" sz="1200" b="1" dirty="0">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2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 ᖃᐅᔨᓴᖅᑕᐅᔪᒧᑦ ᖃᐅᔨᓴᖅᑕᐅᖃᓯᐅᑎᒋᐊᓖᑦ ᐃᓱᐊᓂ ᐃᒪᖅᓱᙳᖅᑎᓗᐊᔾᔭᐃᒃᑯᑎ</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ᐊᓯᔾᔨᕐᓗᒍ ᐃᓚᐅᕈᑎ ᐆᒪᔪᓄᑦ ᐊᓂᖅᑎᕆᔭᐅᖃᑦᑕᖅᑐᓄᑦ ᐱᔪᒪᔭᐅᓂᖓ ᐃᓱᖃᕐᕕᖓ 100 mg/L ᐊᒻᒪ ᑲᑎᖦᖢᒋᑦ ᓄᖅᑲᖓᑎᑕᐅᔪᖅ ᑭᓈᓗᖕᓄᑦ ᐃᓱᖃᕐᕕᖓ 120 mg/L; ᓇᓃᓐᓂᖏᑦ ᐱᑎᑕᐅᔪᑦ ᐊᕐᕌᒍᒐᓴᖕᓄᑦ ᓄᓇᕗᒻᒦᑦᑐᓂ ᑭᓈᓗᖃᕐᕕᒃ ᐃᒪᖅᓲᓗᐊᖅᑎᑦᑎᑕᐃᓕᓂᕐᒧᑦ ᖃᐅᔨᓴᕈᑎᒥᑦ.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iu-Cans-CA" sz="1200">
                          <a:effectLst/>
                          <a:latin typeface="Gadugi" panose="020B0502040204020203" pitchFamily="34" charset="0"/>
                          <a:ea typeface="Gadugi" panose="020B0502040204020203" pitchFamily="34" charset="0"/>
                          <a:cs typeface="Gadugi" panose="020B0502040204020203" pitchFamily="34" charset="0"/>
                        </a:rPr>
                        <a:t>ᐲᕐᓗᒋᑦ ᖃᐅᔨᒪᓇᕈᑎᑦ “ᐅᓗᕆᐊᓇᖅᑐᓄᑦ ᐊᒃᑐᖅᑕᐅᓯᒪᔪᑦ ᓱᕈᖅᓯᒪᔪᓂ ᐃᔾᔪᒃᑯᕕᒃ ᐊᒻᒪ ᐋᖅᑭᒋᐊᕐᕕᖕᓂ” ᐊᒻᒪᓗ “ᓄᑖᖅ ᑕᖏᓕᖕᓄᑦ ᐊᒃᑕᕐᕕᒃ”</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effectLst/>
                          <a:latin typeface="Gadugi" panose="020B0502040204020203" pitchFamily="34" charset="0"/>
                          <a:ea typeface="Gadugi" panose="020B0502040204020203" pitchFamily="34" charset="0"/>
                          <a:cs typeface="Gadugi" panose="020B0502040204020203" pitchFamily="34" charset="0"/>
                        </a:rPr>
                        <a:t>ᑖᒃᑯᐊ ᐱᓕᕆᕖᑦ ᐱᑕᖃᙱᑦᑐᑦ.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
        <p:nvSpPr>
          <p:cNvPr id="6" name="Title 1">
            <a:extLst>
              <a:ext uri="{FF2B5EF4-FFF2-40B4-BE49-F238E27FC236}">
                <a16:creationId xmlns:a16="http://schemas.microsoft.com/office/drawing/2014/main" id="{6244C62A-1B79-AA98-32EB-7C29C10CE29A}"/>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2" name="Table 1">
            <a:extLst>
              <a:ext uri="{FF2B5EF4-FFF2-40B4-BE49-F238E27FC236}">
                <a16:creationId xmlns:a16="http://schemas.microsoft.com/office/drawing/2014/main" id="{07FB5FFA-C337-FBDE-26C2-7B3F20B67B00}"/>
              </a:ext>
            </a:extLst>
          </p:cNvPr>
          <p:cNvGraphicFramePr>
            <a:graphicFrameLocks noGrp="1"/>
          </p:cNvGraphicFramePr>
          <p:nvPr>
            <p:extLst>
              <p:ext uri="{D42A27DB-BD31-4B8C-83A1-F6EECF244321}">
                <p14:modId xmlns:p14="http://schemas.microsoft.com/office/powerpoint/2010/main" val="1006280109"/>
              </p:ext>
            </p:extLst>
          </p:nvPr>
        </p:nvGraphicFramePr>
        <p:xfrm>
          <a:off x="457200" y="1417638"/>
          <a:ext cx="3970784" cy="4621034"/>
        </p:xfrm>
        <a:graphic>
          <a:graphicData uri="http://schemas.openxmlformats.org/drawingml/2006/table">
            <a:tbl>
              <a:tblPr firstRow="1" bandRow="1">
                <a:tableStyleId>{68D230F3-CF80-4859-8CE7-A43EE81993B5}</a:tableStyleId>
              </a:tblPr>
              <a:tblGrid>
                <a:gridCol w="1691899">
                  <a:extLst>
                    <a:ext uri="{9D8B030D-6E8A-4147-A177-3AD203B41FA5}">
                      <a16:colId xmlns:a16="http://schemas.microsoft.com/office/drawing/2014/main" val="3619003888"/>
                    </a:ext>
                  </a:extLst>
                </a:gridCol>
                <a:gridCol w="2278885">
                  <a:extLst>
                    <a:ext uri="{9D8B030D-6E8A-4147-A177-3AD203B41FA5}">
                      <a16:colId xmlns:a16="http://schemas.microsoft.com/office/drawing/2014/main" val="2303303940"/>
                    </a:ext>
                  </a:extLst>
                </a:gridCol>
              </a:tblGrid>
              <a:tr h="372980">
                <a:tc>
                  <a:txBody>
                    <a:bodyPr/>
                    <a:lstStyle/>
                    <a:p>
                      <a:r>
                        <a:rPr lang="en-CA" sz="14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0987260"/>
                  </a:ext>
                </a:extLst>
              </a:tr>
              <a:tr h="1945490">
                <a:tc>
                  <a:txBody>
                    <a:bodyPr/>
                    <a:lstStyle/>
                    <a:p>
                      <a:r>
                        <a:rPr lang="en-CA" sz="1400" dirty="0"/>
                        <a:t>Effluent Parameters at the end of the wetland-treatment-area</a:t>
                      </a:r>
                      <a:endParaRPr lang="en-CA" sz="1400" baseline="30000" dirty="0"/>
                    </a:p>
                  </a:txBody>
                  <a:tcPr>
                    <a:lnL w="12700" cap="flat" cmpd="sng" algn="ctr">
                      <a:solidFill>
                        <a:schemeClr val="tx1"/>
                      </a:solidFill>
                      <a:prstDash val="solid"/>
                      <a:round/>
                      <a:headEnd type="none" w="med" len="med"/>
                      <a:tailEnd type="none" w="med" len="med"/>
                    </a:lnL>
                  </a:tcPr>
                </a:tc>
                <a:tc>
                  <a:txBody>
                    <a:bodyPr/>
                    <a:lstStyle/>
                    <a:p>
                      <a:r>
                        <a:rPr lang="en-CA" sz="1400" dirty="0"/>
                        <a:t>Change CBOD limit to 100 mg/L and Total Suspended Solid limit to 120 mg/L; levels are based off of the multi year Nunavut based lagoon-wetland treatment research.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5819443"/>
                  </a:ext>
                </a:extLst>
              </a:tr>
              <a:tr h="2302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Remove references to “Hydrocarbon Impacted Soil Storage and Treatment Facility” and “New Solid Waste Disposal Facility”</a:t>
                      </a:r>
                      <a:endParaRPr lang="en-CA" sz="1400" baseline="30000" dirty="0"/>
                    </a:p>
                  </a:txBody>
                  <a:tcPr>
                    <a:lnL w="12700" cap="flat" cmpd="sng" algn="ctr">
                      <a:solidFill>
                        <a:schemeClr val="tx1"/>
                      </a:solidFill>
                      <a:prstDash val="solid"/>
                      <a:round/>
                      <a:headEnd type="none" w="med" len="med"/>
                      <a:tailEnd type="none" w="med" len="med"/>
                    </a:lnL>
                  </a:tcPr>
                </a:tc>
                <a:tc>
                  <a:txBody>
                    <a:bodyPr/>
                    <a:lstStyle/>
                    <a:p>
                      <a:r>
                        <a:rPr lang="en-AU" sz="1400" dirty="0"/>
                        <a:t>These facilities do not exist.</a:t>
                      </a:r>
                      <a:endParaRPr lang="en-CA"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1756940"/>
                  </a:ext>
                </a:extLst>
              </a:tr>
            </a:tbl>
          </a:graphicData>
        </a:graphic>
      </p:graphicFrame>
    </p:spTree>
    <p:extLst>
      <p:ext uri="{BB962C8B-B14F-4D97-AF65-F5344CB8AC3E}">
        <p14:creationId xmlns:p14="http://schemas.microsoft.com/office/powerpoint/2010/main" val="1222450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88640"/>
            <a:ext cx="4068452" cy="122899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4121989472"/>
              </p:ext>
            </p:extLst>
          </p:nvPr>
        </p:nvGraphicFramePr>
        <p:xfrm>
          <a:off x="4644008" y="1387221"/>
          <a:ext cx="4068452" cy="5171262"/>
        </p:xfrm>
        <a:graphic>
          <a:graphicData uri="http://schemas.openxmlformats.org/drawingml/2006/table">
            <a:tbl>
              <a:tblPr firstRow="1" bandRow="1">
                <a:tableStyleId>{68D230F3-CF80-4859-8CE7-A43EE81993B5}</a:tableStyleId>
              </a:tblPr>
              <a:tblGrid>
                <a:gridCol w="1733514">
                  <a:extLst>
                    <a:ext uri="{9D8B030D-6E8A-4147-A177-3AD203B41FA5}">
                      <a16:colId xmlns:a16="http://schemas.microsoft.com/office/drawing/2014/main" val="3065526445"/>
                    </a:ext>
                  </a:extLst>
                </a:gridCol>
                <a:gridCol w="233493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iu-Cans-CA" sz="1400" b="1" dirty="0">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4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iu-Cans-CA" sz="14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ᐲᕐᓗᒋᑦ ᐱᔭᕆᐊᓕᑦ ᐊᕐᕌᒍᑕᒫᑦ ᓄᓇᓕᕆᔾᔪᑎᑦ ᖃᐅᔨᓴᖅᑐᓕᕆᓂᙶᖅᑐᓂᒃ ᐊᑐᖅᑎᑦᑎᔪᓐᓇᖅᑐᖅ ᖃᐅᔨᓴᕈᑎᓂ</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4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ᐃᖅᑲᓇᐃᔭᖅᑎᑦᑎᓂᖅ ᓄᓇᓕᕆᔾᔪᑎᑦ ᖃᐅᔨᓴᖅᑐᓕᕆᓂᙶᖅᑐᓂᒃ ᐊᑐᖅᑎᑦᑎᔪᓐᓇᖅᑐᖅ ᐱᓕᕆᐊᖃᕐᓗᓂ ᐊᕐᕌᒍᑕᒫᖅᓯᐅᑦ ᖃᐅᔨᓴᕐᓂᕐᒥᒃ ᐊᑐᖅᑕᐅᔭᕆᐊᖃᓪᓚᕆᙱᑦᑐᖅ ᐃᑲᔪᖅᓱᖅᑕᐅᙱᖦᖢᓂᓗ ᑖᒻ ᐊᑦᑕᕐᓇᖅᑕᐃᓕᒪᓂᕐᒧᑦ ᒪᓕᒋᐊᓕᖕᓂ (CDA, 2013).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iu-Cans-CA" sz="1400">
                          <a:effectLst/>
                          <a:latin typeface="Gadugi" panose="020B0502040204020203" pitchFamily="34" charset="0"/>
                          <a:ea typeface="Gadugi" panose="020B0502040204020203" pitchFamily="34" charset="0"/>
                          <a:cs typeface="Gadugi" panose="020B0502040204020203" pitchFamily="34" charset="0"/>
                        </a:rPr>
                        <a:t>ᐲᕐᓗᒋᑦ ᐅᖃᐅᓯᖃᑦᑎᐊᖅᓯᒪᔪᑦ ᐱᖁᔭᐅᓯᒪᔪᑦ ᖃᓄᖅ ᐃᓂᑐᖃᖓᓄᑦ ᐅᑎᖅᑎᑦᑎᓂᖅ ᐊᑐᖅᑕᐅᔪᓐᓃᖅᑐᓂᒃ ᐱᓕᕆᕕᖕᓂ</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400" dirty="0">
                          <a:effectLst/>
                          <a:latin typeface="Gadugi" panose="020B0502040204020203" pitchFamily="34" charset="0"/>
                          <a:ea typeface="Gadugi" panose="020B0502040204020203" pitchFamily="34" charset="0"/>
                          <a:cs typeface="Gadugi" panose="020B0502040204020203" pitchFamily="34" charset="0"/>
                        </a:rPr>
                        <a:t>ᐱᔪᓐᓇᐅᑎᓕᕆᔨᒻᒪᕆᑦ ᐱᒋᐊᖅᑎᑦᑎᓇᔭᖅᑐᑦ ᓈᒻᒪᒃᑐᓂᒃ ᐋᖅᑭᒋᐊᖅᑕᐅᓂᖏᓐᓂ ᖃᓄᐃᓕᐅᕈᑎᓂᑦ</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graphicFrame>
        <p:nvGraphicFramePr>
          <p:cNvPr id="2" name="Table 1">
            <a:extLst>
              <a:ext uri="{FF2B5EF4-FFF2-40B4-BE49-F238E27FC236}">
                <a16:creationId xmlns:a16="http://schemas.microsoft.com/office/drawing/2014/main" id="{6A6E8EB6-D13A-FCDA-3B54-256B0DC6B930}"/>
              </a:ext>
            </a:extLst>
          </p:cNvPr>
          <p:cNvGraphicFramePr>
            <a:graphicFrameLocks noGrp="1"/>
          </p:cNvGraphicFramePr>
          <p:nvPr>
            <p:extLst>
              <p:ext uri="{D42A27DB-BD31-4B8C-83A1-F6EECF244321}">
                <p14:modId xmlns:p14="http://schemas.microsoft.com/office/powerpoint/2010/main" val="2541391348"/>
              </p:ext>
            </p:extLst>
          </p:nvPr>
        </p:nvGraphicFramePr>
        <p:xfrm>
          <a:off x="457200" y="1387221"/>
          <a:ext cx="4068452" cy="5171262"/>
        </p:xfrm>
        <a:graphic>
          <a:graphicData uri="http://schemas.openxmlformats.org/drawingml/2006/table">
            <a:tbl>
              <a:tblPr firstRow="1" bandRow="1">
                <a:tableStyleId>{68D230F3-CF80-4859-8CE7-A43EE81993B5}</a:tableStyleId>
              </a:tblPr>
              <a:tblGrid>
                <a:gridCol w="1733514">
                  <a:extLst>
                    <a:ext uri="{9D8B030D-6E8A-4147-A177-3AD203B41FA5}">
                      <a16:colId xmlns:a16="http://schemas.microsoft.com/office/drawing/2014/main" val="616678590"/>
                    </a:ext>
                  </a:extLst>
                </a:gridCol>
                <a:gridCol w="2334938">
                  <a:extLst>
                    <a:ext uri="{9D8B030D-6E8A-4147-A177-3AD203B41FA5}">
                      <a16:colId xmlns:a16="http://schemas.microsoft.com/office/drawing/2014/main" val="1950805794"/>
                    </a:ext>
                  </a:extLst>
                </a:gridCol>
              </a:tblGrid>
              <a:tr h="420030">
                <a:tc>
                  <a:txBody>
                    <a:bodyPr/>
                    <a:lstStyle/>
                    <a:p>
                      <a:r>
                        <a:rPr lang="en-CA" sz="18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03284546"/>
                  </a:ext>
                </a:extLst>
              </a:tr>
              <a:tr h="2158207">
                <a:tc>
                  <a:txBody>
                    <a:bodyPr/>
                    <a:lstStyle/>
                    <a:p>
                      <a:r>
                        <a:rPr lang="en-CA" sz="1800" dirty="0"/>
                        <a:t>Remove requirement for annual geotechnical engineer inspection</a:t>
                      </a:r>
                      <a:endParaRPr lang="en-CA" sz="1800" baseline="30000" dirty="0"/>
                    </a:p>
                  </a:txBody>
                  <a:tcPr>
                    <a:lnL w="12700" cap="flat" cmpd="sng" algn="ctr">
                      <a:solidFill>
                        <a:schemeClr val="tx1"/>
                      </a:solidFill>
                      <a:prstDash val="solid"/>
                      <a:round/>
                      <a:headEnd type="none" w="med" len="med"/>
                      <a:tailEnd type="none" w="med" len="med"/>
                    </a:lnL>
                  </a:tcPr>
                </a:tc>
                <a:tc>
                  <a:txBody>
                    <a:bodyPr/>
                    <a:lstStyle/>
                    <a:p>
                      <a:r>
                        <a:rPr lang="en-CA" sz="1800" dirty="0"/>
                        <a:t>Hiring a geotechnical engineer to conduct an annual inspection is not practical and is not supported by the Dam Safety Guidelines (CDA, 2013).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7594791"/>
                  </a:ext>
                </a:extLst>
              </a:tr>
              <a:tr h="2593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Remove prescriptive recommendations on how to carry out reclamation of abandoned facilities</a:t>
                      </a:r>
                      <a:endParaRPr lang="en-CA" sz="1800" baseline="30000" dirty="0"/>
                    </a:p>
                  </a:txBody>
                  <a:tcPr>
                    <a:lnL w="12700" cap="flat" cmpd="sng" algn="ctr">
                      <a:solidFill>
                        <a:schemeClr val="tx1"/>
                      </a:solidFill>
                      <a:prstDash val="solid"/>
                      <a:round/>
                      <a:headEnd type="none" w="med" len="med"/>
                      <a:tailEnd type="none" w="med" len="med"/>
                    </a:lnL>
                  </a:tcPr>
                </a:tc>
                <a:tc>
                  <a:txBody>
                    <a:bodyPr/>
                    <a:lstStyle/>
                    <a:p>
                      <a:r>
                        <a:rPr lang="en-AU" sz="1800" dirty="0"/>
                        <a:t>Licenced professionals will dictate appropriate remediation activities</a:t>
                      </a:r>
                      <a:endParaRPr lang="en-CA" sz="1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942991"/>
                  </a:ext>
                </a:extLst>
              </a:tr>
            </a:tbl>
          </a:graphicData>
        </a:graphic>
      </p:graphicFrame>
      <p:sp>
        <p:nvSpPr>
          <p:cNvPr id="6" name="Title 1">
            <a:extLst>
              <a:ext uri="{FF2B5EF4-FFF2-40B4-BE49-F238E27FC236}">
                <a16:creationId xmlns:a16="http://schemas.microsoft.com/office/drawing/2014/main" id="{C30C777C-A7E7-B712-A7B4-5F562021346D}"/>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spTree>
    <p:extLst>
      <p:ext uri="{BB962C8B-B14F-4D97-AF65-F5344CB8AC3E}">
        <p14:creationId xmlns:p14="http://schemas.microsoft.com/office/powerpoint/2010/main" val="24831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824A-F19B-E1CA-C35E-B53E11D3E733}"/>
              </a:ext>
            </a:extLst>
          </p:cNvPr>
          <p:cNvSpPr>
            <a:spLocks noGrp="1"/>
          </p:cNvSpPr>
          <p:nvPr>
            <p:ph type="title"/>
          </p:nvPr>
        </p:nvSpPr>
        <p:spPr>
          <a:xfrm>
            <a:off x="457200" y="274638"/>
            <a:ext cx="4038600" cy="1143000"/>
          </a:xfrm>
        </p:spPr>
        <p:txBody>
          <a:bodyPr>
            <a:normAutofit fontScale="90000"/>
          </a:bodyPr>
          <a:lstStyle/>
          <a:p>
            <a:r>
              <a:rPr lang="en-CA" sz="4400" b="1" dirty="0">
                <a:solidFill>
                  <a:srgbClr val="D8491F"/>
                </a:solidFill>
                <a:latin typeface="Arial" pitchFamily="34" charset="0"/>
                <a:cs typeface="Arial" pitchFamily="34" charset="0"/>
              </a:rPr>
              <a:t>Water Licence: </a:t>
            </a:r>
            <a:br>
              <a:rPr lang="en-CA" sz="4400" b="1" dirty="0">
                <a:solidFill>
                  <a:srgbClr val="D8491F"/>
                </a:solidFill>
                <a:latin typeface="Arial" pitchFamily="34" charset="0"/>
                <a:cs typeface="Arial" pitchFamily="34" charset="0"/>
              </a:rPr>
            </a:br>
            <a:r>
              <a:rPr lang="en-CA" sz="4400" b="1" dirty="0">
                <a:solidFill>
                  <a:srgbClr val="D8491F"/>
                </a:solidFill>
                <a:latin typeface="Arial" pitchFamily="34" charset="0"/>
                <a:cs typeface="Arial" pitchFamily="34" charset="0"/>
              </a:rPr>
              <a:t>3AM-ARV--- </a:t>
            </a:r>
            <a:endParaRPr lang="en-CA" dirty="0"/>
          </a:p>
        </p:txBody>
      </p:sp>
      <p:sp>
        <p:nvSpPr>
          <p:cNvPr id="3" name="Content Placeholder 2">
            <a:extLst>
              <a:ext uri="{FF2B5EF4-FFF2-40B4-BE49-F238E27FC236}">
                <a16:creationId xmlns:a16="http://schemas.microsoft.com/office/drawing/2014/main" id="{C05354B7-9987-A5C9-30CC-63007C3FD60D}"/>
              </a:ext>
            </a:extLst>
          </p:cNvPr>
          <p:cNvSpPr>
            <a:spLocks noGrp="1"/>
          </p:cNvSpPr>
          <p:nvPr>
            <p:ph sz="half" idx="1"/>
          </p:nvPr>
        </p:nvSpPr>
        <p:spPr>
          <a:xfrm>
            <a:off x="457200" y="2060848"/>
            <a:ext cx="4038600" cy="4065315"/>
          </a:xfrm>
        </p:spPr>
        <p:txBody>
          <a:bodyPr>
            <a:normAutofit fontScale="55000" lnSpcReduction="20000"/>
          </a:bodyPr>
          <a:lstStyle/>
          <a:p>
            <a:pPr marL="0" indent="0">
              <a:buNone/>
            </a:pPr>
            <a:r>
              <a:rPr lang="en-CA" sz="2800" dirty="0"/>
              <a:t>This application is for the renewal and amendment of the expired 3AM-ARV1015 licence. </a:t>
            </a:r>
          </a:p>
          <a:p>
            <a:pPr marL="0" indent="0" algn="l">
              <a:buNone/>
            </a:pPr>
            <a:endParaRPr lang="en-US" sz="2800" dirty="0"/>
          </a:p>
          <a:p>
            <a:pPr algn="l"/>
            <a:r>
              <a:rPr lang="en-CA" sz="2800" dirty="0"/>
              <a:t>Date of Licence Issuance: August 23, 2010</a:t>
            </a:r>
          </a:p>
          <a:p>
            <a:pPr algn="l"/>
            <a:r>
              <a:rPr lang="en-CA" sz="2800" dirty="0"/>
              <a:t>Expiry of Licence: August 31, 2015</a:t>
            </a:r>
          </a:p>
          <a:p>
            <a:pPr algn="l"/>
            <a:r>
              <a:rPr lang="en-CA" sz="2800" dirty="0"/>
              <a:t>Short Term Renewal: June 16, 2015</a:t>
            </a:r>
          </a:p>
          <a:p>
            <a:pPr algn="l"/>
            <a:r>
              <a:rPr lang="en-CA" sz="2800" dirty="0"/>
              <a:t>Short Term Expiry: February 27, 2016</a:t>
            </a:r>
          </a:p>
          <a:p>
            <a:pPr algn="l"/>
            <a:r>
              <a:rPr lang="en-CA" sz="2800" dirty="0"/>
              <a:t>Scope of Licence:</a:t>
            </a:r>
          </a:p>
          <a:p>
            <a:pPr algn="l"/>
            <a:endParaRPr lang="en-CA" sz="2800" dirty="0"/>
          </a:p>
          <a:p>
            <a:pPr marL="0" indent="0" algn="ctr">
              <a:buNone/>
            </a:pPr>
            <a:r>
              <a:rPr lang="en-CA" sz="2800" i="1" dirty="0">
                <a:solidFill>
                  <a:srgbClr val="000000"/>
                </a:solidFill>
                <a:latin typeface="Calibri" panose="020F0502020204030204" pitchFamily="34" charset="0"/>
                <a:cs typeface="Calibri" panose="020F0502020204030204" pitchFamily="34" charset="0"/>
              </a:rPr>
              <a:t>This Licence allows for the use of Water and disposal of Waste including operation of a</a:t>
            </a:r>
          </a:p>
          <a:p>
            <a:pPr marL="0" indent="0" algn="ctr">
              <a:buNone/>
            </a:pPr>
            <a:r>
              <a:rPr lang="en-CA" sz="2800" i="1" dirty="0">
                <a:solidFill>
                  <a:srgbClr val="000000"/>
                </a:solidFill>
                <a:latin typeface="Calibri" panose="020F0502020204030204" pitchFamily="34" charset="0"/>
                <a:cs typeface="Calibri" panose="020F0502020204030204" pitchFamily="34" charset="0"/>
              </a:rPr>
              <a:t>Water Supply Facility, Solid Waste Disposal Facility, Hazardous Waste Storage Area,</a:t>
            </a:r>
          </a:p>
          <a:p>
            <a:pPr marL="0" indent="0" algn="ctr">
              <a:buNone/>
            </a:pPr>
            <a:r>
              <a:rPr lang="en-CA" sz="2800" i="1" dirty="0">
                <a:solidFill>
                  <a:srgbClr val="000000"/>
                </a:solidFill>
                <a:latin typeface="Calibri" panose="020F0502020204030204" pitchFamily="34" charset="0"/>
                <a:cs typeface="Calibri" panose="020F0502020204030204" pitchFamily="34" charset="0"/>
              </a:rPr>
              <a:t>Bulky Metals Area, and Sewage Disposal Facility.</a:t>
            </a:r>
            <a:br>
              <a:rPr lang="en-CA" sz="2800" i="1" dirty="0">
                <a:solidFill>
                  <a:srgbClr val="000000"/>
                </a:solidFill>
                <a:latin typeface="Calibri" panose="020F0502020204030204" pitchFamily="34" charset="0"/>
                <a:cs typeface="Calibri" panose="020F0502020204030204" pitchFamily="34" charset="0"/>
              </a:rPr>
            </a:br>
            <a:endParaRPr lang="en-CA" sz="2800" i="1" dirty="0">
              <a:solidFill>
                <a:srgbClr val="000000"/>
              </a:solidFill>
              <a:latin typeface="Calibri" panose="020F0502020204030204" pitchFamily="34" charset="0"/>
              <a:cs typeface="Calibri" panose="020F0502020204030204" pitchFamily="34" charset="0"/>
            </a:endParaRPr>
          </a:p>
          <a:p>
            <a:pPr marL="0" indent="0">
              <a:buNone/>
            </a:pPr>
            <a:endParaRPr lang="en-CA" dirty="0"/>
          </a:p>
        </p:txBody>
      </p:sp>
      <p:sp>
        <p:nvSpPr>
          <p:cNvPr id="4" name="Content Placeholder 3">
            <a:extLst>
              <a:ext uri="{FF2B5EF4-FFF2-40B4-BE49-F238E27FC236}">
                <a16:creationId xmlns:a16="http://schemas.microsoft.com/office/drawing/2014/main" id="{051F60C2-CD64-DB6F-DC59-35BD212E7AF6}"/>
              </a:ext>
            </a:extLst>
          </p:cNvPr>
          <p:cNvSpPr>
            <a:spLocks noGrp="1"/>
          </p:cNvSpPr>
          <p:nvPr>
            <p:ph sz="half" idx="2"/>
          </p:nvPr>
        </p:nvSpPr>
        <p:spPr>
          <a:xfrm>
            <a:off x="4648200" y="1700808"/>
            <a:ext cx="4038600" cy="4425355"/>
          </a:xfrm>
        </p:spPr>
        <p:txBody>
          <a:bodyPr>
            <a:normAutofit fontScale="55000" lnSpcReduction="20000"/>
          </a:bodyPr>
          <a:lstStyle/>
          <a:p>
            <a:pPr marL="0" indent="0">
              <a:buNone/>
            </a:pPr>
            <a:r>
              <a:rPr lang="iu-Cans-CA" sz="2800" dirty="0"/>
              <a:t>ᑖᓐᓇ ᐱᓇᔫᑎ ᓄᑖᖑᕆᐊᖅᑎᑦᑎᓂᕐᒨᖓᔪᖅ ᐋᖅᑭᒋᐊᖅᑕᓄᓪᓗ ᐃᓱᓕᔾᔪᔨᔪᒧᑦ 3</a:t>
            </a:r>
            <a:r>
              <a:rPr lang="en-CA" sz="2800" dirty="0"/>
              <a:t>AM-ARV1015 </a:t>
            </a:r>
            <a:r>
              <a:rPr lang="iu-Cans-CA" sz="2800" dirty="0"/>
              <a:t>ᐱᔪᓐᓇᐅᑎ. </a:t>
            </a:r>
          </a:p>
          <a:p>
            <a:pPr marL="0" indent="0">
              <a:buNone/>
            </a:pPr>
            <a:r>
              <a:rPr lang="iu-Cans-CA" sz="2800" dirty="0"/>
              <a:t>•	ᐅᓪᓗᖓ ᐱᔪᓐᓇᐅᑎᑖᕐᕕᒋᓯᒪᔭᖓ: ᐋᒡᒌᓯ 23, 2010</a:t>
            </a:r>
          </a:p>
          <a:p>
            <a:pPr marL="0" indent="0">
              <a:buNone/>
            </a:pPr>
            <a:r>
              <a:rPr lang="iu-Cans-CA" sz="2800" dirty="0"/>
              <a:t>•	ᐱᔪᓐᓇᐅᑎᐅᑉ ᐃᓱᓕᕝᕕᑦᓴᖓ: ᐋᒡᒌᓯ 31, 2015</a:t>
            </a:r>
          </a:p>
          <a:p>
            <a:pPr marL="0" indent="0">
              <a:buNone/>
            </a:pPr>
            <a:r>
              <a:rPr lang="iu-Cans-CA" sz="2800" dirty="0"/>
              <a:t>•	ᓇᐃᑦᑐᒥᒃ ᐃᓱᓕᕝᕕᒃᓴᓕᒃ ᓄᑖᖑᕆᐊᖅᑎᑦᑎᓂᕐᒧᑦ: ᔫᓂ 16, 2015</a:t>
            </a:r>
          </a:p>
          <a:p>
            <a:pPr marL="0" indent="0">
              <a:buNone/>
            </a:pPr>
            <a:r>
              <a:rPr lang="iu-Cans-CA" sz="2800" dirty="0"/>
              <a:t>•	ᓇᐃᑦᑐᒥᒃ ᐃᓱᓕᕝᕕᒃᓴᓕᒃ ᐃᓱᓕᕝᕕᖓ: ᕕᕗᐊᕆ 27, 2016</a:t>
            </a:r>
          </a:p>
          <a:p>
            <a:pPr marL="0" indent="0">
              <a:buNone/>
            </a:pPr>
            <a:r>
              <a:rPr lang="iu-Cans-CA" sz="2800" dirty="0"/>
              <a:t>•	ᖃᓄᐃᓕᖓᓂᖓ ᐱᔪᓐᓇᐅᑎᖓᑕ:</a:t>
            </a:r>
          </a:p>
          <a:p>
            <a:pPr marL="0" indent="0" algn="l">
              <a:buNone/>
            </a:pPr>
            <a:endParaRPr lang="en-CA" sz="2800" dirty="0"/>
          </a:p>
          <a:p>
            <a:pPr marL="0" indent="0" algn="ctr">
              <a:buNone/>
            </a:pPr>
            <a:r>
              <a:rPr lang="iu-Cans-CA" sz="2800" i="1" dirty="0">
                <a:solidFill>
                  <a:srgbClr val="000000"/>
                </a:solidFill>
                <a:latin typeface="Calibri" panose="020F0502020204030204" pitchFamily="34" charset="0"/>
                <a:cs typeface="Calibri" panose="020F0502020204030204" pitchFamily="34" charset="0"/>
              </a:rPr>
              <a:t>ᑖᓐᓇ ᐱᔪᓐᓇᐅᑎ ᐱᔪᓐᓇᖅᑎᑦᑎᔪᖅ ᐊᑐᕐᓗᓂ ᐃᒪᕐᒥᑦ ᐊᒻᒪ ᐱᓯᒪᔪᓐᓃᕐᓂᖅ ᐊᑐᒐᒃᓴᐅᔪᓐᓃᖅᑐᒥᒃ ᐃᒪᕐᒥᑦ ᐃᓚᐅᓗᓂ ᐊᐅᓚᓂᖓ</a:t>
            </a:r>
          </a:p>
          <a:p>
            <a:pPr marL="0" indent="0" algn="ctr">
              <a:buNone/>
            </a:pPr>
            <a:r>
              <a:rPr lang="iu-Cans-CA" sz="2800" i="1" dirty="0">
                <a:solidFill>
                  <a:srgbClr val="000000"/>
                </a:solidFill>
                <a:latin typeface="Calibri" panose="020F0502020204030204" pitchFamily="34" charset="0"/>
                <a:cs typeface="Calibri" panose="020F0502020204030204" pitchFamily="34" charset="0"/>
              </a:rPr>
              <a:t>ᐃᒪᖃᕐᕕᒃ, ᐊᒃᑕᕐᕕᖃᕐᕕᒃ, ᓴᓃᑦ ᐅᓗᕆᐊᓇᖅᑐᑦ ᐃᓕᓯᕕᖓ,</a:t>
            </a:r>
          </a:p>
          <a:p>
            <a:pPr marL="0" indent="0" algn="ctr">
              <a:buNone/>
            </a:pPr>
            <a:r>
              <a:rPr lang="iu-Cans-CA" sz="2800" i="1" dirty="0">
                <a:solidFill>
                  <a:srgbClr val="000000"/>
                </a:solidFill>
                <a:latin typeface="Calibri" panose="020F0502020204030204" pitchFamily="34" charset="0"/>
                <a:cs typeface="Calibri" panose="020F0502020204030204" pitchFamily="34" charset="0"/>
              </a:rPr>
              <a:t>ᓴᕕᕋᔭᖕᓄᑦ ᐃᓕᓯᕕᒃ, ᐊᒻᒪ ᑭᓈᓗᖃᕐᕕᒃ,</a:t>
            </a:r>
          </a:p>
          <a:p>
            <a:pPr marL="0" indent="0">
              <a:buNone/>
            </a:pPr>
            <a:endParaRPr lang="en-CA" dirty="0"/>
          </a:p>
        </p:txBody>
      </p:sp>
      <p:sp>
        <p:nvSpPr>
          <p:cNvPr id="6" name="TextBox 5">
            <a:extLst>
              <a:ext uri="{FF2B5EF4-FFF2-40B4-BE49-F238E27FC236}">
                <a16:creationId xmlns:a16="http://schemas.microsoft.com/office/drawing/2014/main" id="{3D125DD6-FC7D-0E67-726A-22BC84528738}"/>
              </a:ext>
            </a:extLst>
          </p:cNvPr>
          <p:cNvSpPr txBox="1"/>
          <p:nvPr/>
        </p:nvSpPr>
        <p:spPr>
          <a:xfrm>
            <a:off x="4576482" y="271989"/>
            <a:ext cx="4572000" cy="1200329"/>
          </a:xfrm>
          <a:prstGeom prst="rect">
            <a:avLst/>
          </a:prstGeom>
          <a:noFill/>
        </p:spPr>
        <p:txBody>
          <a:bodyPr wrap="square">
            <a:spAutoFit/>
          </a:bodyPr>
          <a:lstStyle/>
          <a:p>
            <a:r>
              <a:rPr lang="iu-Cans-CA" sz="3600" b="1" dirty="0">
                <a:solidFill>
                  <a:srgbClr val="D8491F"/>
                </a:solidFill>
                <a:latin typeface="Arial" pitchFamily="34" charset="0"/>
                <a:cs typeface="Arial" pitchFamily="34" charset="0"/>
              </a:rPr>
              <a:t>ᐃᒥᕐᒧᑦ ᐱᔪᓐᓇᐅᑎᖓ: </a:t>
            </a:r>
            <a:br>
              <a:rPr lang="iu-Cans-CA" sz="3600" b="1" dirty="0">
                <a:solidFill>
                  <a:srgbClr val="D8491F"/>
                </a:solidFill>
                <a:latin typeface="Arial" pitchFamily="34" charset="0"/>
                <a:cs typeface="Arial" pitchFamily="34" charset="0"/>
              </a:rPr>
            </a:br>
            <a:r>
              <a:rPr lang="iu-Cans-CA" sz="3600" b="1" dirty="0">
                <a:solidFill>
                  <a:srgbClr val="D8491F"/>
                </a:solidFill>
                <a:latin typeface="Arial" pitchFamily="34" charset="0"/>
                <a:cs typeface="Arial" pitchFamily="34" charset="0"/>
              </a:rPr>
              <a:t>3</a:t>
            </a:r>
            <a:r>
              <a:rPr lang="en-CA" sz="3600" b="1" dirty="0">
                <a:solidFill>
                  <a:srgbClr val="D8491F"/>
                </a:solidFill>
                <a:latin typeface="Arial" pitchFamily="34" charset="0"/>
                <a:cs typeface="Arial" pitchFamily="34" charset="0"/>
              </a:rPr>
              <a:t>AM-ARV----</a:t>
            </a:r>
            <a:endParaRPr lang="en-CA" sz="3600" dirty="0"/>
          </a:p>
        </p:txBody>
      </p:sp>
    </p:spTree>
    <p:extLst>
      <p:ext uri="{BB962C8B-B14F-4D97-AF65-F5344CB8AC3E}">
        <p14:creationId xmlns:p14="http://schemas.microsoft.com/office/powerpoint/2010/main" val="1832812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16632"/>
            <a:ext cx="4068452" cy="130100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436913275"/>
              </p:ext>
            </p:extLst>
          </p:nvPr>
        </p:nvGraphicFramePr>
        <p:xfrm>
          <a:off x="4644008" y="1387221"/>
          <a:ext cx="4068452" cy="4539760"/>
        </p:xfrm>
        <a:graphic>
          <a:graphicData uri="http://schemas.openxmlformats.org/drawingml/2006/table">
            <a:tbl>
              <a:tblPr firstRow="1" bandRow="1">
                <a:tableStyleId>{68D230F3-CF80-4859-8CE7-A43EE81993B5}</a:tableStyleId>
              </a:tblPr>
              <a:tblGrid>
                <a:gridCol w="1733514">
                  <a:extLst>
                    <a:ext uri="{9D8B030D-6E8A-4147-A177-3AD203B41FA5}">
                      <a16:colId xmlns:a16="http://schemas.microsoft.com/office/drawing/2014/main" val="3065526445"/>
                    </a:ext>
                  </a:extLst>
                </a:gridCol>
                <a:gridCol w="233493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1200" b="1" dirty="0">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2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ARV-7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ᐆᒻᒪᖅᑯᑎᒃᓴᓕᐅᖅᓯᒪᔪᓂᒃ ᖃᐅᔨᓴᕐᓂᖅ ᐱᔭᕇᖅᑕᐅᓪᓗᓂ ᐊᒪᕈᖅ ᑰᕈᕐᒥ ᓇᓗᓇᐃᖅᓯᓪᓗᓂ ᐊᕐᕌᒍᑕᒫᖅᓯᐅᑦ ᐱᖃᒃᑲᓐᓂᕐᓂᖅ ᐊᑐᕐᓂᕐᓂ 0.22% ᑰᕈᔪᒃᓗᓂ. ᐃᒪᕐᒥᐅᑕᓕᕆᔨᒃᑯᑦ ᑲᓇᑕᒥ ᐱᔪᓐᓇᖅᑎᑦᑎᔪᑦ 10% ᐲᖅᓯᓂᕐᒥ. ᐱᔪᓐᓇᐅᑎᑖᖅᓯᒪᓂᕐᒧᑦ ᑐᒃᓯᕋᖅᑕᖅ ᑖᓐᓇ ᖃᓄᐃᓕᖓᓂᖅ ᐲᖅᑕᐅᓗᓂ ᐱᔪᓐᓇᐅᑎᑖᖅᓯᒪᑎᑦᑎᔨ ᓇᓗᓇᐃᔭᐃᓯᒪᓂᖓᓄᑦ ᐃᒪᖅ ᐃᑲᔪᕈᓐᓇᖅᑐᖅ ᐊᕐᕌᒍᑕᒫᖅᓯᐅᑦ ᐃᒥᖅᑕᕐᕕᖕᒥ ᐱᖃᖅᑎᑦᑎᒃᑲᓐᓂᕐᓂᕐᒥᒃ.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1200">
                          <a:effectLst/>
                          <a:latin typeface="Gadugi" panose="020B0502040204020203" pitchFamily="34" charset="0"/>
                          <a:ea typeface="Gadugi" panose="020B0502040204020203" pitchFamily="34" charset="0"/>
                          <a:cs typeface="Gadugi" panose="020B0502040204020203" pitchFamily="34" charset="0"/>
                        </a:rPr>
                        <a:t>ᐲᕐᓗᒍ ARV-8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effectLst/>
                          <a:latin typeface="Gadugi" panose="020B0502040204020203" pitchFamily="34" charset="0"/>
                          <a:ea typeface="Gadugi" panose="020B0502040204020203" pitchFamily="34" charset="0"/>
                          <a:cs typeface="Gadugi" panose="020B0502040204020203" pitchFamily="34" charset="0"/>
                        </a:rPr>
                        <a:t>ᖃᓕᕇᖕᓂᖓ ᖃᐅᔨᓴᖅᑕᐅᙱᓐᓇᓲᖅ, ᐃᖅᑲᓇᐃᔭᖅᑎᓄᑦ ᐊᒻᒪ ᑯᐄᓐ ᑭᒡᒐᖅᑐᖅᑎᖓ−ᓄᓇᖃᖅᑳᖅᓯᒪᔪᓕᕆᓂᖅ ᐊᒻᒪ ᐃᓄᓕᕆᔨᑐᖃᒃᑯᑦ ᑲᓇᑕᒥ ᖃᐅᔨᓴᖅᑎᒧᑦ ᑭᓈᓗᖃᕐᕕᐅᑉ ᐱᔪᓐᓇᖅᑕᖓᒍᑦ ᐋᖅᑭᒃᓯᒪᑎᓪᓗᒍ 1 ᒦᑕ ᐊᕙᓗᖓᑕ ᑕᑭᓂᖓᒍᑦ.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
        <p:nvSpPr>
          <p:cNvPr id="6" name="Title 1">
            <a:extLst>
              <a:ext uri="{FF2B5EF4-FFF2-40B4-BE49-F238E27FC236}">
                <a16:creationId xmlns:a16="http://schemas.microsoft.com/office/drawing/2014/main" id="{1DBFDBE1-B139-CE31-AC4B-D027DFABC00E}"/>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2" name="Table 1">
            <a:extLst>
              <a:ext uri="{FF2B5EF4-FFF2-40B4-BE49-F238E27FC236}">
                <a16:creationId xmlns:a16="http://schemas.microsoft.com/office/drawing/2014/main" id="{FD9FCADA-4760-101A-4117-79ED8EFBD447}"/>
              </a:ext>
            </a:extLst>
          </p:cNvPr>
          <p:cNvGraphicFramePr>
            <a:graphicFrameLocks noGrp="1"/>
          </p:cNvGraphicFramePr>
          <p:nvPr>
            <p:extLst>
              <p:ext uri="{D42A27DB-BD31-4B8C-83A1-F6EECF244321}">
                <p14:modId xmlns:p14="http://schemas.microsoft.com/office/powerpoint/2010/main" val="4242032801"/>
              </p:ext>
            </p:extLst>
          </p:nvPr>
        </p:nvGraphicFramePr>
        <p:xfrm>
          <a:off x="457200" y="1417638"/>
          <a:ext cx="3970784" cy="4509344"/>
        </p:xfrm>
        <a:graphic>
          <a:graphicData uri="http://schemas.openxmlformats.org/drawingml/2006/table">
            <a:tbl>
              <a:tblPr firstRow="1" bandRow="1">
                <a:tableStyleId>{68D230F3-CF80-4859-8CE7-A43EE81993B5}</a:tableStyleId>
              </a:tblPr>
              <a:tblGrid>
                <a:gridCol w="1691899">
                  <a:extLst>
                    <a:ext uri="{9D8B030D-6E8A-4147-A177-3AD203B41FA5}">
                      <a16:colId xmlns:a16="http://schemas.microsoft.com/office/drawing/2014/main" val="3715476734"/>
                    </a:ext>
                  </a:extLst>
                </a:gridCol>
                <a:gridCol w="2278885">
                  <a:extLst>
                    <a:ext uri="{9D8B030D-6E8A-4147-A177-3AD203B41FA5}">
                      <a16:colId xmlns:a16="http://schemas.microsoft.com/office/drawing/2014/main" val="4243461962"/>
                    </a:ext>
                  </a:extLst>
                </a:gridCol>
              </a:tblGrid>
              <a:tr h="324682">
                <a:tc>
                  <a:txBody>
                    <a:bodyPr/>
                    <a:lstStyle/>
                    <a:p>
                      <a:r>
                        <a:rPr lang="en-CA" sz="14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9043776"/>
                  </a:ext>
                </a:extLst>
              </a:tr>
              <a:tr h="2597052">
                <a:tc>
                  <a:txBody>
                    <a:bodyPr/>
                    <a:lstStyle/>
                    <a:p>
                      <a:r>
                        <a:rPr lang="en-CA" sz="1200" dirty="0"/>
                        <a:t>Remove ARV-7</a:t>
                      </a:r>
                      <a:endParaRPr lang="en-CA" sz="1200" baseline="30000" dirty="0"/>
                    </a:p>
                  </a:txBody>
                  <a:tcPr>
                    <a:lnL w="12700" cap="flat" cmpd="sng" algn="ctr">
                      <a:solidFill>
                        <a:schemeClr val="tx1"/>
                      </a:solidFill>
                      <a:prstDash val="solid"/>
                      <a:round/>
                      <a:headEnd type="none" w="med" len="med"/>
                      <a:tailEnd type="none" w="med" len="med"/>
                    </a:lnL>
                  </a:tcPr>
                </a:tc>
                <a:tc>
                  <a:txBody>
                    <a:bodyPr/>
                    <a:lstStyle/>
                    <a:p>
                      <a:r>
                        <a:rPr lang="en-CA" sz="1200" dirty="0"/>
                        <a:t>The hydrology study was done on Wolf Creek indicated the annual reservoir resupply uses 0.22% of the flow. DFO allows up to 10% withdrawal. The licensee requests that this condition be removed since the licensee has demonstrated the water source can support the annual reservoir resupply.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5192790"/>
                  </a:ext>
                </a:extLst>
              </a:tr>
              <a:tr h="1587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Remove ARV-8</a:t>
                      </a:r>
                      <a:endParaRPr lang="en-CA" sz="1200" baseline="30000" dirty="0"/>
                    </a:p>
                  </a:txBody>
                  <a:tcPr>
                    <a:lnL w="12700" cap="flat" cmpd="sng" algn="ctr">
                      <a:solidFill>
                        <a:schemeClr val="tx1"/>
                      </a:solidFill>
                      <a:prstDash val="solid"/>
                      <a:round/>
                      <a:headEnd type="none" w="med" len="med"/>
                      <a:tailEnd type="none" w="med" len="med"/>
                    </a:lnL>
                  </a:tcPr>
                </a:tc>
                <a:tc>
                  <a:txBody>
                    <a:bodyPr/>
                    <a:lstStyle/>
                    <a:p>
                      <a:r>
                        <a:rPr lang="en-AU" sz="1200" dirty="0"/>
                        <a:t>The Level is monitored, by staff and the CIRNAC inspector through the lagoon’s ability to maintain 1 m freeboard.</a:t>
                      </a:r>
                      <a:endParaRPr lang="en-CA" sz="12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6288157"/>
                  </a:ext>
                </a:extLst>
              </a:tr>
            </a:tbl>
          </a:graphicData>
        </a:graphic>
      </p:graphicFrame>
    </p:spTree>
    <p:extLst>
      <p:ext uri="{BB962C8B-B14F-4D97-AF65-F5344CB8AC3E}">
        <p14:creationId xmlns:p14="http://schemas.microsoft.com/office/powerpoint/2010/main" val="21881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626800391"/>
              </p:ext>
            </p:extLst>
          </p:nvPr>
        </p:nvGraphicFramePr>
        <p:xfrm>
          <a:off x="4716016" y="1387221"/>
          <a:ext cx="3996444" cy="4418043"/>
        </p:xfrm>
        <a:graphic>
          <a:graphicData uri="http://schemas.openxmlformats.org/drawingml/2006/table">
            <a:tbl>
              <a:tblPr firstRow="1" bandRow="1">
                <a:tableStyleId>{68D230F3-CF80-4859-8CE7-A43EE81993B5}</a:tableStyleId>
              </a:tblPr>
              <a:tblGrid>
                <a:gridCol w="1702833">
                  <a:extLst>
                    <a:ext uri="{9D8B030D-6E8A-4147-A177-3AD203B41FA5}">
                      <a16:colId xmlns:a16="http://schemas.microsoft.com/office/drawing/2014/main" val="3065526445"/>
                    </a:ext>
                  </a:extLst>
                </a:gridCol>
                <a:gridCol w="2293611">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1200" b="1" dirty="0">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2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ᐱᔭᕆᐊᖃᖅᑎᑕᖅ ᐱᓇᓱᐊᕈᓯᑕᒫᒃᑯᑦ ᖃᐅᔨᓴᕐᓂᕐᒧᑦ ᖃᐅᔨᓴᐃᓐᓇᕐᓂᕐᒧᑦ ᐱᓕᕆᐊᒃᓴᖅ ᐱᓕᕆᕕᖕᓂ</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ᑖᓐᓇ ᐱᔭᕆᐊᓕᒃ ᒪᓕᑦᑎᐊᙱᑦᑐᖅ ᐊᓯᖏᓐᓂ ᓄᓇᕗᒻᒥ ᐃᒪᕐᒧᑦ ᑲᑎᒪᔩᑦ ᑲᔪᓯᑎᑕᖏᓐᓂ ᐃᒪᕐᒧᑦ ᐱᔪᓐᓇᐅᑎᓂ. ᖃᐅᔨᓴᐃᓐᓇᕐᓂᕐᒧᑦ ᐱᓕᕆᕖᑦ ᖃᐅᔨᓴᐃᓐᓇᕐᕕᐅᒐᔪᒃᑐᑦ, ᐅᓄᖅᓱᐃᖅᖢᑎᒃ ᐱᓇᓱᐊᕈᓯᕐᒥ, ᐃᑲᕐᕋᐅᒐᔪᒃᑐᒃᑯᑦ Hᐋᒻᒪᓚᒃᑯᑦ ᐊᐅᓚᓂᖏᑎᒍᑦ ᖃᐅᔨᓴᕈᑎᒃᓴᓪᓗ ᐱᒋᐊᕐᖢᑎᒃ ᑰᓕᕌᖓᑦ. ᐸᕐᓇᐃᓂᖅ ᐱᓇᓱᐊᕈᓯᑕᒫᑦ ᐅᓂᒃᑳᒥᒃ ᑕᖃᓇᓗᐊᕐᒪᑦ ᐃᖅᑲᓇᐃᔭᖅᑎᓄᑦ.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1200">
                          <a:effectLst/>
                          <a:latin typeface="Gadugi" panose="020B0502040204020203" pitchFamily="34" charset="0"/>
                          <a:ea typeface="Gadugi" panose="020B0502040204020203" pitchFamily="34" charset="0"/>
                          <a:cs typeface="Gadugi" panose="020B0502040204020203" pitchFamily="34" charset="0"/>
                        </a:rPr>
                        <a:t>ᐊᓯᔾᔨᕐᓗᒍ ᖃᐅᔨᓴᕈᑎᒃᓴᓂ “ᒪᐃ−ᐊᐅᒍᓯ” ᐅᕗᖓ “ᑕᖅᑭᑕᒫᑦ ᒪᙳᒃᓯᒪᓐᓇᖅᑎᓪᓗᒍ.</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200" dirty="0">
                          <a:effectLst/>
                          <a:latin typeface="Gadugi" panose="020B0502040204020203" pitchFamily="34" charset="0"/>
                          <a:ea typeface="Gadugi" panose="020B0502040204020203" pitchFamily="34" charset="0"/>
                          <a:cs typeface="Gadugi" panose="020B0502040204020203" pitchFamily="34" charset="0"/>
                        </a:rPr>
                        <a:t>ᒪᙳᖃᑦᑕᙱᑦᑐᖅ ᑎᑭᓐᓇᓱᖕᓂᖓᓂ ᔫᓂ ᔪᒪᐃᓘᓐᓃᑦ ᖁᐊᕈᑎᓪᓗᑎᒃᓗ ᓄᖑᓕᖅᑎᓪᓗᒍ ᓯᑎᐱᕆ ᐅᑐᐱᕆᓘᓐᓃᑦ ᐊᕐᕌᒍ ᒪᓕᒃᖢᒍ.</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
        <p:nvSpPr>
          <p:cNvPr id="6" name="Title 1">
            <a:extLst>
              <a:ext uri="{FF2B5EF4-FFF2-40B4-BE49-F238E27FC236}">
                <a16:creationId xmlns:a16="http://schemas.microsoft.com/office/drawing/2014/main" id="{88C3E8FE-4435-FCFA-EDB1-2BB7E1655A6D}"/>
              </a:ext>
            </a:extLst>
          </p:cNvPr>
          <p:cNvSpPr txBox="1">
            <a:spLocks/>
          </p:cNvSpPr>
          <p:nvPr/>
        </p:nvSpPr>
        <p:spPr>
          <a:xfrm>
            <a:off x="4644008" y="116632"/>
            <a:ext cx="4068452" cy="130100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sp>
        <p:nvSpPr>
          <p:cNvPr id="7" name="Title 1">
            <a:extLst>
              <a:ext uri="{FF2B5EF4-FFF2-40B4-BE49-F238E27FC236}">
                <a16:creationId xmlns:a16="http://schemas.microsoft.com/office/drawing/2014/main" id="{28DE84AE-6363-DD53-7236-8344034B9A9E}"/>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2" name="Table 1">
            <a:extLst>
              <a:ext uri="{FF2B5EF4-FFF2-40B4-BE49-F238E27FC236}">
                <a16:creationId xmlns:a16="http://schemas.microsoft.com/office/drawing/2014/main" id="{6B16C9B1-5808-6231-9358-956FC053ACB1}"/>
              </a:ext>
            </a:extLst>
          </p:cNvPr>
          <p:cNvGraphicFramePr>
            <a:graphicFrameLocks noGrp="1"/>
          </p:cNvGraphicFramePr>
          <p:nvPr>
            <p:extLst>
              <p:ext uri="{D42A27DB-BD31-4B8C-83A1-F6EECF244321}">
                <p14:modId xmlns:p14="http://schemas.microsoft.com/office/powerpoint/2010/main" val="1816899421"/>
              </p:ext>
            </p:extLst>
          </p:nvPr>
        </p:nvGraphicFramePr>
        <p:xfrm>
          <a:off x="457200" y="1417638"/>
          <a:ext cx="4114800" cy="4387626"/>
        </p:xfrm>
        <a:graphic>
          <a:graphicData uri="http://schemas.openxmlformats.org/drawingml/2006/table">
            <a:tbl>
              <a:tblPr firstRow="1" bandRow="1">
                <a:tableStyleId>{68D230F3-CF80-4859-8CE7-A43EE81993B5}</a:tableStyleId>
              </a:tblPr>
              <a:tblGrid>
                <a:gridCol w="1753263">
                  <a:extLst>
                    <a:ext uri="{9D8B030D-6E8A-4147-A177-3AD203B41FA5}">
                      <a16:colId xmlns:a16="http://schemas.microsoft.com/office/drawing/2014/main" val="1247828725"/>
                    </a:ext>
                  </a:extLst>
                </a:gridCol>
                <a:gridCol w="2361537">
                  <a:extLst>
                    <a:ext uri="{9D8B030D-6E8A-4147-A177-3AD203B41FA5}">
                      <a16:colId xmlns:a16="http://schemas.microsoft.com/office/drawing/2014/main" val="3003752125"/>
                    </a:ext>
                  </a:extLst>
                </a:gridCol>
              </a:tblGrid>
              <a:tr h="345558">
                <a:tc>
                  <a:txBody>
                    <a:bodyPr/>
                    <a:lstStyle/>
                    <a:p>
                      <a:r>
                        <a:rPr lang="en-CA" sz="14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4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6434422"/>
                  </a:ext>
                </a:extLst>
              </a:tr>
              <a:tr h="2352376">
                <a:tc>
                  <a:txBody>
                    <a:bodyPr/>
                    <a:lstStyle/>
                    <a:p>
                      <a:r>
                        <a:rPr lang="en-CA" sz="1200" dirty="0"/>
                        <a:t>Remove requirement for weekly inspection of Monitoring Program Stations</a:t>
                      </a:r>
                      <a:endParaRPr lang="en-CA" sz="1200" baseline="30000" dirty="0"/>
                    </a:p>
                  </a:txBody>
                  <a:tcPr>
                    <a:lnL w="12700" cap="flat" cmpd="sng" algn="ctr">
                      <a:solidFill>
                        <a:schemeClr val="tx1"/>
                      </a:solidFill>
                      <a:prstDash val="solid"/>
                      <a:round/>
                      <a:headEnd type="none" w="med" len="med"/>
                      <a:tailEnd type="none" w="med" len="med"/>
                    </a:lnL>
                  </a:tcPr>
                </a:tc>
                <a:tc>
                  <a:txBody>
                    <a:bodyPr/>
                    <a:lstStyle/>
                    <a:p>
                      <a:r>
                        <a:rPr lang="en-CA" sz="1200" dirty="0"/>
                        <a:t>This requirement is inconsistent with other NWB issued water licences. The monitoring stations are regularly monitored, multiple times a week, during regular municipal operations and sampling begins when flow is present. Preparing a weekly report is too high of a burden on staff.</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5257926"/>
                  </a:ext>
                </a:extLst>
              </a:tr>
              <a:tr h="1689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Change sampling “May-August” to “Monthly during thawed conditions”</a:t>
                      </a:r>
                      <a:endParaRPr lang="en-CA" sz="1200" baseline="30000" dirty="0"/>
                    </a:p>
                  </a:txBody>
                  <a:tcPr>
                    <a:lnL w="12700" cap="flat" cmpd="sng" algn="ctr">
                      <a:solidFill>
                        <a:schemeClr val="tx1"/>
                      </a:solidFill>
                      <a:prstDash val="solid"/>
                      <a:round/>
                      <a:headEnd type="none" w="med" len="med"/>
                      <a:tailEnd type="none" w="med" len="med"/>
                    </a:lnL>
                  </a:tcPr>
                </a:tc>
                <a:tc>
                  <a:txBody>
                    <a:bodyPr/>
                    <a:lstStyle/>
                    <a:p>
                      <a:r>
                        <a:rPr lang="en-AU" sz="1200" dirty="0"/>
                        <a:t>Thaw typically does not occur until June or July and freeze-up may be as late as September or October depending on the year.</a:t>
                      </a:r>
                      <a:endParaRPr lang="en-CA" sz="12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2977924"/>
                  </a:ext>
                </a:extLst>
              </a:tr>
            </a:tbl>
          </a:graphicData>
        </a:graphic>
      </p:graphicFrame>
    </p:spTree>
    <p:extLst>
      <p:ext uri="{BB962C8B-B14F-4D97-AF65-F5344CB8AC3E}">
        <p14:creationId xmlns:p14="http://schemas.microsoft.com/office/powerpoint/2010/main" val="343462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4644008" y="188640"/>
            <a:ext cx="4068452" cy="122899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sz="2800" b="1" dirty="0">
                <a:solidFill>
                  <a:schemeClr val="accent6">
                    <a:lumMod val="75000"/>
                  </a:schemeClr>
                </a:solidFill>
                <a:latin typeface="Arial" pitchFamily="34" charset="0"/>
                <a:cs typeface="Arial" pitchFamily="34" charset="0"/>
              </a:rPr>
              <a:t>ᓄᑖᖑᕆᐊᑐᑦ ᐋᖅᑭᒋᐊᖅᑕᐅᔪᖅ ᐃᒥᕐᒧ ᐱᔪᓐᓇᐅᑎ</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912167516"/>
              </p:ext>
            </p:extLst>
          </p:nvPr>
        </p:nvGraphicFramePr>
        <p:xfrm>
          <a:off x="4644008" y="1387221"/>
          <a:ext cx="4068452" cy="4839615"/>
        </p:xfrm>
        <a:graphic>
          <a:graphicData uri="http://schemas.openxmlformats.org/drawingml/2006/table">
            <a:tbl>
              <a:tblPr firstRow="1" bandRow="1">
                <a:tableStyleId>{68D230F3-CF80-4859-8CE7-A43EE81993B5}</a:tableStyleId>
              </a:tblPr>
              <a:tblGrid>
                <a:gridCol w="1733514">
                  <a:extLst>
                    <a:ext uri="{9D8B030D-6E8A-4147-A177-3AD203B41FA5}">
                      <a16:colId xmlns:a16="http://schemas.microsoft.com/office/drawing/2014/main" val="3065526445"/>
                    </a:ext>
                  </a:extLst>
                </a:gridCol>
                <a:gridCol w="233493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iu-Cans-CA" sz="1800" b="1" dirty="0">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iu-Cans-CA" sz="1800" b="1">
                          <a:effectLst/>
                          <a:latin typeface="Gadugi" panose="020B0502040204020203" pitchFamily="34" charset="0"/>
                          <a:ea typeface="Gadugi" panose="020B0502040204020203" pitchFamily="34" charset="0"/>
                          <a:cs typeface="Gadugi" panose="020B0502040204020203" pitchFamily="34" charset="0"/>
                        </a:rPr>
                        <a:t>ᓇᓗᓇᐃᖅᓯᔾᔪᑎ</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iu-Cans-CA" sz="18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ᐲᕐᓗᒍ ᐱᓗᐊᙱᑦᑐᓂ ᑐᖁᓐᓇᖅᑑᔪᓐᓇᖅᑐᓂ ᖃᐅᔨᓴᕐᓂᖅ</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ᐊᕙᑎᒧᑦ ᓯᓚᐅᑉ ᐊᓯᔾᔨᖅᐸᓪᓕᐊᓂᖓᓄᑦ ᑲᓇᑕᒥ ᐃᓕᓴᖅᓯᓯᒪᔪᑦ ᑖᓐᓇ ᖃᐅᔨᓴᕈᑎ ᐱᔭᕆᐊᖃᓪᓚᕆᙱᑦᑐᖅ ᐅᑭᐅᖅᑕᖅᑐᒥ ᓄᓇᓕᕋᓛᖑᓂᖅᓴᐅᔪᓄᑦ, ᐲᖅᑕᐅᓯᒪᓪᓗᓂᓗ ᐊᓯᖏᓐᓂ ᐱᔪᓐᓇᐅᑎᓂ.</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iu-Cans-CA" sz="1800">
                          <a:effectLst/>
                          <a:latin typeface="Gadugi" panose="020B0502040204020203" pitchFamily="34" charset="0"/>
                          <a:ea typeface="Gadugi" panose="020B0502040204020203" pitchFamily="34" charset="0"/>
                          <a:cs typeface="Gadugi" panose="020B0502040204020203" pitchFamily="34" charset="0"/>
                        </a:rPr>
                        <a:t>ᐲᕐᓗᒍ ᐱᔭᕆᐊᖃᖅᑕᐅᔪᖅ ᑐᓂᓯᓗᓂ ᑎᑎᖅᑲᑦ ᐊᔾᔨᖏᓐᓂ</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iu-Cans-CA" sz="1800" dirty="0">
                          <a:effectLst/>
                          <a:latin typeface="Gadugi" panose="020B0502040204020203" pitchFamily="34" charset="0"/>
                          <a:ea typeface="Gadugi" panose="020B0502040204020203" pitchFamily="34" charset="0"/>
                          <a:cs typeface="Gadugi" panose="020B0502040204020203" pitchFamily="34" charset="0"/>
                        </a:rPr>
                        <a:t>ᖃᕆᑕᐅᔭᒃᑯᑦ ᑐᓂᓯᓂᖅ ᒪᓕᒋᐊᖃᖅᑕᐅᓪᓗᓂ ᐊᑐᕋᓲᑎᐅᔪᖅ.</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
        <p:nvSpPr>
          <p:cNvPr id="6" name="Title 1">
            <a:extLst>
              <a:ext uri="{FF2B5EF4-FFF2-40B4-BE49-F238E27FC236}">
                <a16:creationId xmlns:a16="http://schemas.microsoft.com/office/drawing/2014/main" id="{9C02B4B7-6DD2-7434-4D85-E99310B270E5}"/>
              </a:ext>
            </a:extLst>
          </p:cNvPr>
          <p:cNvSpPr txBox="1">
            <a:spLocks/>
          </p:cNvSpPr>
          <p:nvPr/>
        </p:nvSpPr>
        <p:spPr>
          <a:xfrm>
            <a:off x="457200" y="111770"/>
            <a:ext cx="3970784" cy="115699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7" name="Table 5">
            <a:extLst>
              <a:ext uri="{FF2B5EF4-FFF2-40B4-BE49-F238E27FC236}">
                <a16:creationId xmlns:a16="http://schemas.microsoft.com/office/drawing/2014/main" id="{F69F8393-CEA8-C426-D705-6BB1BEF4C7A8}"/>
              </a:ext>
            </a:extLst>
          </p:cNvPr>
          <p:cNvGraphicFramePr>
            <a:graphicFrameLocks noGrp="1"/>
          </p:cNvGraphicFramePr>
          <p:nvPr>
            <p:extLst>
              <p:ext uri="{D42A27DB-BD31-4B8C-83A1-F6EECF244321}">
                <p14:modId xmlns:p14="http://schemas.microsoft.com/office/powerpoint/2010/main" val="1283540843"/>
              </p:ext>
            </p:extLst>
          </p:nvPr>
        </p:nvGraphicFramePr>
        <p:xfrm>
          <a:off x="431540" y="1387220"/>
          <a:ext cx="4140460" cy="4839615"/>
        </p:xfrm>
        <a:graphic>
          <a:graphicData uri="http://schemas.openxmlformats.org/drawingml/2006/table">
            <a:tbl>
              <a:tblPr firstRow="1" bandRow="1">
                <a:tableStyleId>{68D230F3-CF80-4859-8CE7-A43EE81993B5}</a:tableStyleId>
              </a:tblPr>
              <a:tblGrid>
                <a:gridCol w="1764196">
                  <a:extLst>
                    <a:ext uri="{9D8B030D-6E8A-4147-A177-3AD203B41FA5}">
                      <a16:colId xmlns:a16="http://schemas.microsoft.com/office/drawing/2014/main" val="3065526445"/>
                    </a:ext>
                  </a:extLst>
                </a:gridCol>
                <a:gridCol w="2376264">
                  <a:extLst>
                    <a:ext uri="{9D8B030D-6E8A-4147-A177-3AD203B41FA5}">
                      <a16:colId xmlns:a16="http://schemas.microsoft.com/office/drawing/2014/main" val="4056868445"/>
                    </a:ext>
                  </a:extLst>
                </a:gridCol>
              </a:tblGrid>
              <a:tr h="400304">
                <a:tc>
                  <a:txBody>
                    <a:bodyPr/>
                    <a:lstStyle/>
                    <a:p>
                      <a:r>
                        <a:rPr lang="en-CA" sz="2000" dirty="0"/>
                        <a:t>Request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2000"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524122">
                <a:tc>
                  <a:txBody>
                    <a:bodyPr/>
                    <a:lstStyle/>
                    <a:p>
                      <a:r>
                        <a:rPr lang="en-CA" sz="2000" dirty="0"/>
                        <a:t>Remove acute lethality testing</a:t>
                      </a:r>
                      <a:endParaRPr lang="en-CA" sz="2000" baseline="30000" dirty="0"/>
                    </a:p>
                  </a:txBody>
                  <a:tcPr>
                    <a:lnL w="12700" cap="flat" cmpd="sng" algn="ctr">
                      <a:solidFill>
                        <a:schemeClr val="tx1"/>
                      </a:solidFill>
                      <a:prstDash val="solid"/>
                      <a:round/>
                      <a:headEnd type="none" w="med" len="med"/>
                      <a:tailEnd type="none" w="med" len="med"/>
                    </a:lnL>
                  </a:tcPr>
                </a:tc>
                <a:tc>
                  <a:txBody>
                    <a:bodyPr/>
                    <a:lstStyle/>
                    <a:p>
                      <a:r>
                        <a:rPr lang="en-CA" sz="2000" dirty="0"/>
                        <a:t>ECCC has recognized that this test is not practical for remote northern communities and it has been removed from other licences.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91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Remove the requirement to submit paper copies</a:t>
                      </a:r>
                      <a:endParaRPr lang="en-CA" sz="2000" baseline="30000" dirty="0"/>
                    </a:p>
                  </a:txBody>
                  <a:tcPr>
                    <a:lnL w="12700" cap="flat" cmpd="sng" algn="ctr">
                      <a:solidFill>
                        <a:schemeClr val="tx1"/>
                      </a:solidFill>
                      <a:prstDash val="solid"/>
                      <a:round/>
                      <a:headEnd type="none" w="med" len="med"/>
                      <a:tailEnd type="none" w="med" len="med"/>
                    </a:lnL>
                  </a:tcPr>
                </a:tc>
                <a:tc>
                  <a:txBody>
                    <a:bodyPr/>
                    <a:lstStyle/>
                    <a:p>
                      <a:r>
                        <a:rPr lang="en-AU" sz="2000" dirty="0"/>
                        <a:t>Electronic submission is standard practice.</a:t>
                      </a:r>
                      <a:endParaRPr lang="en-CA" sz="20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65516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u-Cans-CA" b="1" dirty="0">
                <a:solidFill>
                  <a:schemeClr val="accent6">
                    <a:lumMod val="75000"/>
                  </a:schemeClr>
                </a:solidFill>
                <a:latin typeface="Arial" pitchFamily="34" charset="0"/>
                <a:cs typeface="Arial" pitchFamily="34" charset="0"/>
              </a:rPr>
              <a:t>ᐃᓱᐊ</a:t>
            </a:r>
            <a:endParaRPr lang="en-CA" b="1" dirty="0">
              <a:solidFill>
                <a:schemeClr val="accent6">
                  <a:lumMod val="75000"/>
                </a:schemeClr>
              </a:solidFill>
              <a:latin typeface="Arial" pitchFamily="34" charset="0"/>
              <a:cs typeface="Arial" pitchFamily="34" charset="0"/>
            </a:endParaRPr>
          </a:p>
        </p:txBody>
      </p:sp>
      <p:pic>
        <p:nvPicPr>
          <p:cNvPr id="3" name="Picture 2" descr="Diagram, timeline, map&#10;&#10;Description automatically generated">
            <a:extLst>
              <a:ext uri="{FF2B5EF4-FFF2-40B4-BE49-F238E27FC236}">
                <a16:creationId xmlns:a16="http://schemas.microsoft.com/office/drawing/2014/main" id="{7EB3788A-0EC0-4E3A-8804-F93523C7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902" y="1143000"/>
            <a:ext cx="6536196" cy="4374232"/>
          </a:xfrm>
          <a:prstGeom prst="rect">
            <a:avLst/>
          </a:prstGeom>
        </p:spPr>
      </p:pic>
      <p:sp>
        <p:nvSpPr>
          <p:cNvPr id="4" name="Title 1">
            <a:extLst>
              <a:ext uri="{FF2B5EF4-FFF2-40B4-BE49-F238E27FC236}">
                <a16:creationId xmlns:a16="http://schemas.microsoft.com/office/drawing/2014/main" id="{13063A18-DBC6-91D9-C101-7520F4B0209E}"/>
              </a:ext>
            </a:extLst>
          </p:cNvPr>
          <p:cNvSpPr txBox="1">
            <a:spLocks/>
          </p:cNvSpPr>
          <p:nvPr/>
        </p:nvSpPr>
        <p:spPr>
          <a:xfrm>
            <a:off x="0" y="5702843"/>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The End</a:t>
            </a:r>
          </a:p>
        </p:txBody>
      </p:sp>
    </p:spTree>
    <p:extLst>
      <p:ext uri="{BB962C8B-B14F-4D97-AF65-F5344CB8AC3E}">
        <p14:creationId xmlns:p14="http://schemas.microsoft.com/office/powerpoint/2010/main" val="249157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7440-0BBF-A40F-5297-50245D88A36E}"/>
              </a:ext>
            </a:extLst>
          </p:cNvPr>
          <p:cNvSpPr>
            <a:spLocks noGrp="1"/>
          </p:cNvSpPr>
          <p:nvPr>
            <p:ph type="title"/>
          </p:nvPr>
        </p:nvSpPr>
        <p:spPr>
          <a:xfrm>
            <a:off x="457200" y="274638"/>
            <a:ext cx="4038600" cy="1143000"/>
          </a:xfrm>
        </p:spPr>
        <p:txBody>
          <a:bodyPr>
            <a:normAutofit fontScale="90000"/>
          </a:bodyPr>
          <a:lstStyle/>
          <a:p>
            <a:r>
              <a:rPr lang="en-CA" sz="4400" b="1" dirty="0">
                <a:solidFill>
                  <a:srgbClr val="D8491F"/>
                </a:solidFill>
                <a:latin typeface="Arial" pitchFamily="34" charset="0"/>
                <a:cs typeface="Arial" pitchFamily="34" charset="0"/>
              </a:rPr>
              <a:t>Water Licence: </a:t>
            </a:r>
            <a:br>
              <a:rPr lang="en-CA" sz="4400" b="1" dirty="0">
                <a:solidFill>
                  <a:srgbClr val="D8491F"/>
                </a:solidFill>
                <a:latin typeface="Arial" pitchFamily="34" charset="0"/>
                <a:cs typeface="Arial" pitchFamily="34" charset="0"/>
              </a:rPr>
            </a:br>
            <a:r>
              <a:rPr lang="en-CA" sz="4400" b="1" dirty="0">
                <a:solidFill>
                  <a:srgbClr val="D8491F"/>
                </a:solidFill>
                <a:latin typeface="Arial" pitchFamily="34" charset="0"/>
                <a:cs typeface="Arial" pitchFamily="34" charset="0"/>
              </a:rPr>
              <a:t>3AM-ARV--- </a:t>
            </a:r>
            <a:endParaRPr lang="en-CA" dirty="0"/>
          </a:p>
        </p:txBody>
      </p:sp>
      <p:sp>
        <p:nvSpPr>
          <p:cNvPr id="3" name="Content Placeholder 2">
            <a:extLst>
              <a:ext uri="{FF2B5EF4-FFF2-40B4-BE49-F238E27FC236}">
                <a16:creationId xmlns:a16="http://schemas.microsoft.com/office/drawing/2014/main" id="{E14A6D59-047D-9FE7-B9F8-2CE4EFEBCEAC}"/>
              </a:ext>
            </a:extLst>
          </p:cNvPr>
          <p:cNvSpPr>
            <a:spLocks noGrp="1"/>
          </p:cNvSpPr>
          <p:nvPr>
            <p:ph sz="half" idx="1"/>
          </p:nvPr>
        </p:nvSpPr>
        <p:spPr>
          <a:xfrm>
            <a:off x="457200" y="1916832"/>
            <a:ext cx="4038600" cy="4209331"/>
          </a:xfrm>
        </p:spPr>
        <p:txBody>
          <a:bodyPr>
            <a:normAutofit fontScale="47500" lnSpcReduction="20000"/>
          </a:bodyPr>
          <a:lstStyle/>
          <a:p>
            <a:pPr marL="0" indent="0">
              <a:buNone/>
            </a:pPr>
            <a:r>
              <a:rPr lang="en-CA" sz="2800" dirty="0"/>
              <a:t>In the absence of an active licence Arviat has continued to:</a:t>
            </a:r>
            <a:endParaRPr lang="en-US" sz="2800" dirty="0"/>
          </a:p>
          <a:p>
            <a:pPr algn="l"/>
            <a:r>
              <a:rPr lang="en-CA" sz="2800" dirty="0"/>
              <a:t>Report quantities of water withdrawn &amp;wastewater deposited</a:t>
            </a:r>
          </a:p>
          <a:p>
            <a:pPr algn="l"/>
            <a:r>
              <a:rPr lang="en-CA" sz="2800" dirty="0"/>
              <a:t>Improve the management of solid waste</a:t>
            </a:r>
          </a:p>
          <a:p>
            <a:pPr algn="l"/>
            <a:r>
              <a:rPr lang="en-CA" sz="2800" dirty="0"/>
              <a:t>Understand studies to improve water and waste infrastructure</a:t>
            </a:r>
          </a:p>
          <a:p>
            <a:pPr algn="l"/>
            <a:r>
              <a:rPr lang="en-CA" sz="2800" dirty="0"/>
              <a:t>Conduct monitoring program sampling</a:t>
            </a:r>
          </a:p>
          <a:p>
            <a:pPr algn="l"/>
            <a:r>
              <a:rPr lang="en-CA" sz="2800" dirty="0"/>
              <a:t>Engage in regular communication with the CIRNAC Inspector on compliance issues</a:t>
            </a:r>
          </a:p>
          <a:p>
            <a:pPr algn="l"/>
            <a:endParaRPr lang="en-CA" sz="2800" dirty="0"/>
          </a:p>
          <a:p>
            <a:pPr marL="0" indent="0" algn="l">
              <a:buNone/>
            </a:pPr>
            <a:r>
              <a:rPr lang="en-CA" sz="2800" dirty="0"/>
              <a:t>Completed Projects:</a:t>
            </a:r>
          </a:p>
          <a:p>
            <a:r>
              <a:rPr lang="en-CA" sz="2800" dirty="0"/>
              <a:t>Additional raw water reservoir cell</a:t>
            </a:r>
          </a:p>
          <a:p>
            <a:pPr marL="0" indent="0">
              <a:buNone/>
            </a:pPr>
            <a:r>
              <a:rPr lang="en-CA" sz="2800" dirty="0"/>
              <a:t>Ongoing Projects</a:t>
            </a:r>
          </a:p>
          <a:p>
            <a:r>
              <a:rPr lang="en-CA" sz="2800" dirty="0"/>
              <a:t>Upgrade and expansion of the wastewater lagoon</a:t>
            </a:r>
          </a:p>
          <a:p>
            <a:r>
              <a:rPr lang="en-CA" sz="2800" dirty="0"/>
              <a:t>Upgrade and expansion of the solid waste site</a:t>
            </a:r>
          </a:p>
          <a:p>
            <a:pPr marL="0" indent="0">
              <a:buNone/>
            </a:pPr>
            <a:endParaRPr lang="en-CA" dirty="0"/>
          </a:p>
        </p:txBody>
      </p:sp>
      <p:sp>
        <p:nvSpPr>
          <p:cNvPr id="4" name="Content Placeholder 3">
            <a:extLst>
              <a:ext uri="{FF2B5EF4-FFF2-40B4-BE49-F238E27FC236}">
                <a16:creationId xmlns:a16="http://schemas.microsoft.com/office/drawing/2014/main" id="{D81898F4-B17F-ABE6-A634-06EBDFFD55B5}"/>
              </a:ext>
            </a:extLst>
          </p:cNvPr>
          <p:cNvSpPr>
            <a:spLocks noGrp="1"/>
          </p:cNvSpPr>
          <p:nvPr>
            <p:ph sz="half" idx="2"/>
          </p:nvPr>
        </p:nvSpPr>
        <p:spPr/>
        <p:txBody>
          <a:bodyPr>
            <a:normAutofit fontScale="47500" lnSpcReduction="20000"/>
          </a:bodyPr>
          <a:lstStyle/>
          <a:p>
            <a:pPr marL="0" indent="0">
              <a:buNone/>
            </a:pPr>
            <a:r>
              <a:rPr lang="iu-Cans-CA" sz="2800" dirty="0"/>
              <a:t>ᐱᑕᖃᙱᑎᓪᓗᒍ ᐊᑐᖅᑐᒥᒃ ᐱᔪᓐᓇᐅᑎᒥᒃ ᐊᕐᕕᐊᑦ ᑲᔪᓯᔪᖅ:</a:t>
            </a:r>
            <a:endParaRPr lang="en-CA" sz="2800" dirty="0"/>
          </a:p>
          <a:p>
            <a:r>
              <a:rPr lang="iu-Cans-CA" sz="2800" dirty="0"/>
              <a:t>ᑎᑎᕋᕐᓗᒋᑦ ᖃᓄᑎᒋᐅᓂᖏᑦ ᐃᒻᒥᕆᔾᔪᑕᐅᔪᑦ ᐃᒥᑦᑎᐊᕙᐅᙱᑦᑐᓂᒃᓗ ᐃᓕᔭᐅᔪᓂᒃ</a:t>
            </a:r>
          </a:p>
          <a:p>
            <a:r>
              <a:rPr lang="iu-Cans-CA" sz="2800" dirty="0"/>
              <a:t>ᐱᐅᓯᒋᐊᕐᓗᒍ ᐊᐅᓚᑦᑎᓂᖅ ᐃᒪᕐᒥᒃ</a:t>
            </a:r>
          </a:p>
          <a:p>
            <a:r>
              <a:rPr lang="iu-Cans-CA" sz="2800" dirty="0"/>
              <a:t>ᑐᑭᓯᓗᒍ ᖃᐅᔨᔭᐅᓇᓱᒍᑎᑦ ᐱᐅᓯᒋᐊᕐᓗᒍ ᐃᒪᖅ ᐃᒥᑦᑎᐊᕙᐅᙱᑦᑐᕐᓗ ᒪᑭᒪᐃᓐᓇᕈᑎᒃᓴᓂᑦ</a:t>
            </a:r>
          </a:p>
          <a:p>
            <a:r>
              <a:rPr lang="iu-Cans-CA" sz="2800" dirty="0"/>
              <a:t>ᐱᓕᕆᐊᖃᕐᓗᓂ ᖃᐅᔨᓴᐃᓐᓇᕈᑎᓄᑦ ᐱᓕᕆᐊᒃᓴᒥᑦ ᖃᐅᔨᓴᕈᑎᒃᓴᓂᑦ</a:t>
            </a:r>
          </a:p>
          <a:p>
            <a:r>
              <a:rPr lang="iu-Cans-CA" sz="2800" dirty="0"/>
              <a:t>ᐃᓚᐅᖃᑕᐅᓗᓂ ᑐᓴᐅᒪᖃᑦᑕᐅᑎᔾᔪᑎᐅᒐᔪᒃᑐᓂᑦ ᑯᐄᓐ ᑭᒡᒐᖅᑐᖅᑎᖓ−ᓄᓇᖃᖅᑳᖅᓯᒪᔪᓕᕆᓂᖅ ᐊᒻᒪ ᐃᓄᓕᕆᔨᑐᖃᒃᑯᑦ ᑲᓇᑕᒥ ᖃᐅᔨᓴᖅᑎ ᒪᓕᑦᑎᐊᕐᒪᖔᑦ ᐱᔾᔪᑎᓄᑦ</a:t>
            </a:r>
          </a:p>
          <a:p>
            <a:pPr marL="0" indent="0" algn="l">
              <a:buNone/>
            </a:pPr>
            <a:endParaRPr lang="en-CA" sz="2800" dirty="0"/>
          </a:p>
          <a:p>
            <a:pPr marL="0" indent="0" algn="l">
              <a:buNone/>
            </a:pPr>
            <a:r>
              <a:rPr lang="iu-Cans-CA" sz="2800" dirty="0"/>
              <a:t>ᐱᔭᕇᖅᓯᒪᔪᑦ ᐱᓕᕆᐊᒃᓴᑦ:</a:t>
            </a:r>
            <a:endParaRPr lang="en-CA" sz="2800" dirty="0"/>
          </a:p>
          <a:p>
            <a:r>
              <a:rPr lang="iu-Cans-CA" sz="2800" dirty="0"/>
              <a:t>ᐃᓚᒃᑲᓐᓂᖓ ᐃᒥᖅᑕᕐᕕᒃ</a:t>
            </a:r>
          </a:p>
          <a:p>
            <a:endParaRPr lang="en-CA" sz="2800" dirty="0"/>
          </a:p>
          <a:p>
            <a:pPr marL="0" indent="0">
              <a:buNone/>
            </a:pPr>
            <a:r>
              <a:rPr lang="iu-Cans-CA" sz="2800" dirty="0"/>
              <a:t>ᐱᓕᕆᐊᒃᓴᓪᓗᐊᑕᐃᑦ</a:t>
            </a:r>
            <a:endParaRPr lang="en-CA" sz="2800" dirty="0"/>
          </a:p>
          <a:p>
            <a:r>
              <a:rPr lang="iu-Cans-CA" sz="2800" dirty="0"/>
              <a:t>ᓄᑖᖑᕆᐊᕈᑎᑦ ᐊᖏᒃᓕᒋᐊᕈᑎᓪᓗ ᑭᓈᓗᖃᕐᕕᖕᓂ</a:t>
            </a:r>
          </a:p>
          <a:p>
            <a:r>
              <a:rPr lang="iu-Cans-CA" sz="2800" dirty="0"/>
              <a:t>ᓄᑖᖑᕆᐊᕈᑎᑦ ᐊᖏᒃᓕᒋᐊᕈᑎᓪᓗ ᐊᒃᑕᕐᕕᖕᓂ</a:t>
            </a:r>
          </a:p>
          <a:p>
            <a:pPr marL="0" indent="0">
              <a:buNone/>
            </a:pPr>
            <a:endParaRPr lang="en-CA" dirty="0"/>
          </a:p>
        </p:txBody>
      </p:sp>
      <p:sp>
        <p:nvSpPr>
          <p:cNvPr id="6" name="TextBox 5">
            <a:extLst>
              <a:ext uri="{FF2B5EF4-FFF2-40B4-BE49-F238E27FC236}">
                <a16:creationId xmlns:a16="http://schemas.microsoft.com/office/drawing/2014/main" id="{F404F2F2-98B4-763A-481B-5BA707318751}"/>
              </a:ext>
            </a:extLst>
          </p:cNvPr>
          <p:cNvSpPr txBox="1"/>
          <p:nvPr/>
        </p:nvSpPr>
        <p:spPr>
          <a:xfrm>
            <a:off x="4648200" y="285436"/>
            <a:ext cx="4572000" cy="1200329"/>
          </a:xfrm>
          <a:prstGeom prst="rect">
            <a:avLst/>
          </a:prstGeom>
          <a:noFill/>
        </p:spPr>
        <p:txBody>
          <a:bodyPr wrap="square">
            <a:spAutoFit/>
          </a:bodyPr>
          <a:lstStyle/>
          <a:p>
            <a:r>
              <a:rPr lang="iu-Cans-CA" sz="3600" b="1" dirty="0">
                <a:solidFill>
                  <a:srgbClr val="D8491F"/>
                </a:solidFill>
                <a:latin typeface="Arial" pitchFamily="34" charset="0"/>
                <a:cs typeface="Arial" pitchFamily="34" charset="0"/>
              </a:rPr>
              <a:t>ᐃᒥᕐᒧᑦ ᐱᔪᓐᓇᐅᑎᖓ: </a:t>
            </a:r>
            <a:br>
              <a:rPr lang="iu-Cans-CA" sz="3600" b="1" dirty="0">
                <a:solidFill>
                  <a:srgbClr val="D8491F"/>
                </a:solidFill>
                <a:latin typeface="Arial" pitchFamily="34" charset="0"/>
                <a:cs typeface="Arial" pitchFamily="34" charset="0"/>
              </a:rPr>
            </a:br>
            <a:r>
              <a:rPr lang="iu-Cans-CA" sz="3600" b="1" dirty="0">
                <a:solidFill>
                  <a:srgbClr val="D8491F"/>
                </a:solidFill>
                <a:latin typeface="Arial" pitchFamily="34" charset="0"/>
                <a:cs typeface="Arial" pitchFamily="34" charset="0"/>
              </a:rPr>
              <a:t>3</a:t>
            </a:r>
            <a:r>
              <a:rPr lang="en-CA" sz="3600" b="1" dirty="0">
                <a:solidFill>
                  <a:srgbClr val="D8491F"/>
                </a:solidFill>
                <a:latin typeface="Arial" pitchFamily="34" charset="0"/>
                <a:cs typeface="Arial" pitchFamily="34" charset="0"/>
              </a:rPr>
              <a:t>AM-ARV----</a:t>
            </a:r>
            <a:endParaRPr lang="en-CA" sz="3600" dirty="0"/>
          </a:p>
        </p:txBody>
      </p:sp>
    </p:spTree>
    <p:extLst>
      <p:ext uri="{BB962C8B-B14F-4D97-AF65-F5344CB8AC3E}">
        <p14:creationId xmlns:p14="http://schemas.microsoft.com/office/powerpoint/2010/main" val="312304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4572000" y="116633"/>
            <a:ext cx="3707520"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u-Cans-CA" b="1" dirty="0">
                <a:solidFill>
                  <a:srgbClr val="D8491F"/>
                </a:solidFill>
                <a:latin typeface="Arial" pitchFamily="34" charset="0"/>
                <a:cs typeface="Arial" pitchFamily="34" charset="0"/>
              </a:rPr>
              <a:t>ᒪᑭᒪᔾᔪᑎᑦ </a:t>
            </a:r>
            <a:r>
              <a:rPr lang="en-CA" b="1" dirty="0">
                <a:solidFill>
                  <a:srgbClr val="D8491F"/>
                </a:solidFill>
                <a:latin typeface="Arial" pitchFamily="34" charset="0"/>
                <a:cs typeface="Arial" pitchFamily="34" charset="0"/>
              </a:rPr>
              <a:t> </a:t>
            </a:r>
          </a:p>
        </p:txBody>
      </p:sp>
      <p:pic>
        <p:nvPicPr>
          <p:cNvPr id="4" name="Picture 3">
            <a:extLst>
              <a:ext uri="{FF2B5EF4-FFF2-40B4-BE49-F238E27FC236}">
                <a16:creationId xmlns:a16="http://schemas.microsoft.com/office/drawing/2014/main" id="{860B617B-C35C-4C31-9233-53D7375AF6EE}"/>
              </a:ext>
            </a:extLst>
          </p:cNvPr>
          <p:cNvPicPr>
            <a:picLocks noChangeAspect="1"/>
          </p:cNvPicPr>
          <p:nvPr/>
        </p:nvPicPr>
        <p:blipFill>
          <a:blip r:embed="rId3"/>
          <a:stretch>
            <a:fillRect/>
          </a:stretch>
        </p:blipFill>
        <p:spPr>
          <a:xfrm>
            <a:off x="864479" y="980728"/>
            <a:ext cx="7415041" cy="5258589"/>
          </a:xfrm>
          <a:prstGeom prst="rect">
            <a:avLst/>
          </a:prstGeom>
        </p:spPr>
      </p:pic>
      <p:sp>
        <p:nvSpPr>
          <p:cNvPr id="5" name="TextBox 4">
            <a:extLst>
              <a:ext uri="{FF2B5EF4-FFF2-40B4-BE49-F238E27FC236}">
                <a16:creationId xmlns:a16="http://schemas.microsoft.com/office/drawing/2014/main" id="{B3CA3F32-171A-7A21-8860-10718E715C7D}"/>
              </a:ext>
            </a:extLst>
          </p:cNvPr>
          <p:cNvSpPr txBox="1"/>
          <p:nvPr/>
        </p:nvSpPr>
        <p:spPr>
          <a:xfrm>
            <a:off x="864479" y="225515"/>
            <a:ext cx="4572000" cy="646331"/>
          </a:xfrm>
          <a:prstGeom prst="rect">
            <a:avLst/>
          </a:prstGeom>
          <a:noFill/>
        </p:spPr>
        <p:txBody>
          <a:bodyPr wrap="square">
            <a:spAutoFit/>
          </a:bodyPr>
          <a:lstStyle/>
          <a:p>
            <a:r>
              <a:rPr lang="en-CA" sz="3600" b="1" dirty="0">
                <a:solidFill>
                  <a:srgbClr val="D8491F"/>
                </a:solidFill>
                <a:latin typeface="Arial" pitchFamily="34" charset="0"/>
                <a:cs typeface="Arial" pitchFamily="34" charset="0"/>
              </a:rPr>
              <a:t>Infrastructure</a:t>
            </a:r>
            <a:endParaRPr lang="en-CA" sz="3600" dirty="0"/>
          </a:p>
        </p:txBody>
      </p:sp>
    </p:spTree>
    <p:extLst>
      <p:ext uri="{BB962C8B-B14F-4D97-AF65-F5344CB8AC3E}">
        <p14:creationId xmlns:p14="http://schemas.microsoft.com/office/powerpoint/2010/main" val="19608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0A61-CAA0-11FB-ED0D-158A02E31EEA}"/>
              </a:ext>
            </a:extLst>
          </p:cNvPr>
          <p:cNvSpPr>
            <a:spLocks noGrp="1"/>
          </p:cNvSpPr>
          <p:nvPr>
            <p:ph type="title"/>
          </p:nvPr>
        </p:nvSpPr>
        <p:spPr>
          <a:xfrm>
            <a:off x="457200" y="274638"/>
            <a:ext cx="4038600" cy="1143000"/>
          </a:xfrm>
        </p:spPr>
        <p:txBody>
          <a:bodyPr/>
          <a:lstStyle/>
          <a:p>
            <a:r>
              <a:rPr lang="en-CA" sz="4400" b="1" dirty="0">
                <a:solidFill>
                  <a:srgbClr val="D8491F"/>
                </a:solidFill>
                <a:latin typeface="Arial" pitchFamily="34" charset="0"/>
                <a:cs typeface="Arial" pitchFamily="34" charset="0"/>
              </a:rPr>
              <a:t>Background</a:t>
            </a:r>
            <a:endParaRPr lang="en-CA" dirty="0"/>
          </a:p>
        </p:txBody>
      </p:sp>
      <p:sp>
        <p:nvSpPr>
          <p:cNvPr id="3" name="Content Placeholder 2">
            <a:extLst>
              <a:ext uri="{FF2B5EF4-FFF2-40B4-BE49-F238E27FC236}">
                <a16:creationId xmlns:a16="http://schemas.microsoft.com/office/drawing/2014/main" id="{094F3F3C-4093-D38C-AC9D-1DCEAC813FB0}"/>
              </a:ext>
            </a:extLst>
          </p:cNvPr>
          <p:cNvSpPr>
            <a:spLocks noGrp="1"/>
          </p:cNvSpPr>
          <p:nvPr>
            <p:ph sz="half" idx="1"/>
          </p:nvPr>
        </p:nvSpPr>
        <p:spPr>
          <a:xfrm>
            <a:off x="457200" y="2060848"/>
            <a:ext cx="4038600" cy="4065315"/>
          </a:xfrm>
        </p:spPr>
        <p:txBody>
          <a:bodyPr>
            <a:normAutofit fontScale="47500" lnSpcReduction="20000"/>
          </a:bodyPr>
          <a:lstStyle/>
          <a:p>
            <a:r>
              <a:rPr lang="en-CA" sz="2800" dirty="0"/>
              <a:t>Wolf Creek is the domestic water supply for the Municipality of Arviat, approximate population of 2,657 (2016 Census)</a:t>
            </a:r>
          </a:p>
          <a:p>
            <a:pPr marL="0" indent="0" algn="l">
              <a:buNone/>
            </a:pPr>
            <a:endParaRPr lang="en-CA" sz="2800" b="0" i="0" u="none" strike="noStrike" baseline="0" dirty="0"/>
          </a:p>
          <a:p>
            <a:r>
              <a:rPr lang="en-CA" sz="2800" b="0" i="0" u="none" strike="noStrike" baseline="0" dirty="0"/>
              <a:t>The watershed is frozen for seven to nine months a year; therefore, </a:t>
            </a:r>
            <a:r>
              <a:rPr lang="en-CA" sz="2800" dirty="0"/>
              <a:t>a 3- cell raw water reservoir with capacity 235,393 m</a:t>
            </a:r>
            <a:r>
              <a:rPr lang="en-CA" sz="2800" baseline="30000" dirty="0"/>
              <a:t>3</a:t>
            </a:r>
            <a:r>
              <a:rPr lang="en-CA" sz="2800" b="0" i="0" u="none" strike="noStrike" baseline="0" dirty="0"/>
              <a:t> must be adequately supplied through an 8 km transmission line prior to freeze-up each year</a:t>
            </a:r>
            <a:r>
              <a:rPr lang="en-CA" sz="2800" dirty="0"/>
              <a:t>. The first cell of the reservoir was built and has been in use since 1988, the second cell was constructed in 1998, and the third cell in 2019.</a:t>
            </a:r>
            <a:br>
              <a:rPr lang="en-CA" sz="2800" dirty="0"/>
            </a:br>
            <a:endParaRPr lang="en-CA" sz="2800" dirty="0"/>
          </a:p>
          <a:p>
            <a:r>
              <a:rPr lang="en-CA" sz="2800" dirty="0"/>
              <a:t>The </a:t>
            </a:r>
            <a:r>
              <a:rPr lang="en-CA" sz="2800" i="1" dirty="0"/>
              <a:t>Wolf Creek 2019 Hydrologic Assessment </a:t>
            </a:r>
            <a:r>
              <a:rPr lang="en-CA" sz="2800" dirty="0"/>
              <a:t>report indicated that only 0.2% of water is being diverted for the reservoir resupply which is below the Fisheries and Oceans Canada limits to preserve fish passage.</a:t>
            </a:r>
          </a:p>
        </p:txBody>
      </p:sp>
      <p:sp>
        <p:nvSpPr>
          <p:cNvPr id="4" name="Content Placeholder 3">
            <a:extLst>
              <a:ext uri="{FF2B5EF4-FFF2-40B4-BE49-F238E27FC236}">
                <a16:creationId xmlns:a16="http://schemas.microsoft.com/office/drawing/2014/main" id="{C84BAA22-B713-01E3-032E-5792EF0C46BE}"/>
              </a:ext>
            </a:extLst>
          </p:cNvPr>
          <p:cNvSpPr>
            <a:spLocks noGrp="1"/>
          </p:cNvSpPr>
          <p:nvPr>
            <p:ph sz="half" idx="2"/>
          </p:nvPr>
        </p:nvSpPr>
        <p:spPr>
          <a:xfrm>
            <a:off x="4648200" y="1772816"/>
            <a:ext cx="4038600" cy="4353347"/>
          </a:xfrm>
        </p:spPr>
        <p:txBody>
          <a:bodyPr>
            <a:normAutofit fontScale="47500" lnSpcReduction="20000"/>
          </a:bodyPr>
          <a:lstStyle/>
          <a:p>
            <a:r>
              <a:rPr lang="iu-Cans-CA" sz="2800" dirty="0"/>
              <a:t>ᑰᖓᓂ ᑖᓐᓇ ᐃᓄᓐᓄᑦ ᐃᒥᖅᑖᕐᕕᐅᖃᑦᑕᖅᑐᖅ ᕼᐋᒻᒪᓚᒃᑯᓄᑦ ᓴᓪᓕᖅᒥ, ᐃᓄᒋᐊᓐᓂᖃᑦᑐᖅ 2,657 (2016-ᒥ ᓈᓴᖅᑕᐅᓯᒪᔪᑦ)</a:t>
            </a:r>
            <a:endParaRPr lang="en-CA" sz="2800" dirty="0"/>
          </a:p>
          <a:p>
            <a:endParaRPr lang="iu-Cans-CA" sz="2800" dirty="0"/>
          </a:p>
          <a:p>
            <a:r>
              <a:rPr lang="iu-Cans-CA" sz="2800" dirty="0"/>
              <a:t>ᑖᓐᓇ ᖁᐊᖑᖃᑦᑕᖅᑐᖅ ᑕᖅᑭᓄᑦ 7ᓂᑦ 9ᓄᑦ ᐊᕐᕌᒎᑉ ᐃᓗᐊᓂ, ᑕᐃᒪᐃᓐᓂᖓᓄᑦ, ᐱᖓᓱᐃᓕᖓᔪᖅ ᐃᒥᕐᑕᖅᕕᒃ ᐃᓂᖃᖅᑎᒋᓪᓗᓂ 235,393 </a:t>
            </a:r>
            <a:r>
              <a:rPr lang="en-CA" sz="2800" dirty="0"/>
              <a:t>m3 </a:t>
            </a:r>
            <a:r>
              <a:rPr lang="iu-Cans-CA" sz="2800" dirty="0"/>
              <a:t>ᓈᒻᒪᒋᔭᖓᓂ ᐱᖃᖅᑎᑕᐅᔭᕆᐊᓕᒃ ᑕᐃᑰᓇ  8 ᑭᓚᒦᑕ ᐃᒥᖅᑕᕐᕕᖕᒧᑦ ᖁᐊᓚᐅᙱᓐᓂᖓᓂᒃ ᐊᕐᕌᒍᑕᒫᑦ. ᓯᕗᓪᓕᖅ ᐃᒥᕐᑕᖅᕕᒃ ᓴᓇᔭᐅᓚᐅᖅᓯᒪᔪᖅ ᐊᑐᖅᑕᐅᖏᓐᓇᖅᓱᓂᓗ 1988-ᒥᓂ, ᐊᐃᑉᐸᖓ (ᐃᒪᓕᕆᓂᖅ ᑲᓲᑎᓯᒪᑦᓱᓂ) ᓴᓇᔭᐅᓯᒪᔪᖅ 1998-ᒥ, ᐱᖓᔪᖓᓪᓗ 2019-ᒥ.</a:t>
            </a:r>
            <a:endParaRPr lang="en-CA" sz="2800" dirty="0"/>
          </a:p>
          <a:p>
            <a:pPr marL="0" indent="0">
              <a:buNone/>
            </a:pPr>
            <a:endParaRPr lang="iu-Cans-CA" sz="2800" dirty="0"/>
          </a:p>
          <a:p>
            <a:r>
              <a:rPr lang="iu-Cans-CA" sz="2800" dirty="0"/>
              <a:t>ᐊᒪᕈᖅ ᑰᕈᖅ 2019 ᐃᒥᕐᓄᑦ ᖃᐅᔨᓴᕈᑎ ᐅᓂᒃᑳᖅ ᓇᓗᓇᐃᖅᓯᓪᓗᓂ ᐃᒪᓐᓇᑐᐃᓐᓇᖅ 0.2% ᐃᒪᕐᒥ ᐅᑎᕆᐊᖅᑎᑕᐅᔪᓂ ᐃᒥᖅᑕᕐᕕᖃᒃᑲᓐᓂᕈᑎᓂ ᑐᖔᓃᑦᑐᖅ ᐃᒪᕐᒥᐅᑕᓕᕆᔨᒃᑯᑦ ᑲᓇᑕᒥ ᐃᓱᖃᖅᑎᑕᖓᓄᑦ ᔭᒐᑎᑦᑕᐃᓕᓗᒍ ᐃᖃᓗᐃᑦ ᐊᖅᑯᑎᖏᑦ. </a:t>
            </a:r>
          </a:p>
          <a:p>
            <a:endParaRPr lang="en-CA" dirty="0"/>
          </a:p>
        </p:txBody>
      </p:sp>
      <p:sp>
        <p:nvSpPr>
          <p:cNvPr id="6" name="TextBox 5">
            <a:extLst>
              <a:ext uri="{FF2B5EF4-FFF2-40B4-BE49-F238E27FC236}">
                <a16:creationId xmlns:a16="http://schemas.microsoft.com/office/drawing/2014/main" id="{3C80FA0D-A0C2-AFDD-8106-5A52D60B3113}"/>
              </a:ext>
            </a:extLst>
          </p:cNvPr>
          <p:cNvSpPr txBox="1"/>
          <p:nvPr/>
        </p:nvSpPr>
        <p:spPr>
          <a:xfrm>
            <a:off x="4648200" y="461417"/>
            <a:ext cx="4572000" cy="769441"/>
          </a:xfrm>
          <a:prstGeom prst="rect">
            <a:avLst/>
          </a:prstGeom>
          <a:noFill/>
        </p:spPr>
        <p:txBody>
          <a:bodyPr wrap="square">
            <a:spAutoFit/>
          </a:bodyPr>
          <a:lstStyle/>
          <a:p>
            <a:r>
              <a:rPr lang="iu-Cans-CA" sz="4400" b="1" dirty="0">
                <a:solidFill>
                  <a:srgbClr val="D8491F"/>
                </a:solidFill>
                <a:latin typeface="Arial" pitchFamily="34" charset="0"/>
                <a:cs typeface="Arial" pitchFamily="34" charset="0"/>
              </a:rPr>
              <a:t>ᐱᓕᕆᐊᖑᓯᒪᔪᑦ</a:t>
            </a:r>
            <a:endParaRPr lang="en-CA" sz="4400" dirty="0"/>
          </a:p>
        </p:txBody>
      </p:sp>
    </p:spTree>
    <p:extLst>
      <p:ext uri="{BB962C8B-B14F-4D97-AF65-F5344CB8AC3E}">
        <p14:creationId xmlns:p14="http://schemas.microsoft.com/office/powerpoint/2010/main" val="201762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0A61-CAA0-11FB-ED0D-158A02E31EEA}"/>
              </a:ext>
            </a:extLst>
          </p:cNvPr>
          <p:cNvSpPr>
            <a:spLocks noGrp="1"/>
          </p:cNvSpPr>
          <p:nvPr>
            <p:ph type="title"/>
          </p:nvPr>
        </p:nvSpPr>
        <p:spPr>
          <a:xfrm>
            <a:off x="457200" y="274638"/>
            <a:ext cx="4038600" cy="1143000"/>
          </a:xfrm>
        </p:spPr>
        <p:txBody>
          <a:bodyPr/>
          <a:lstStyle/>
          <a:p>
            <a:r>
              <a:rPr lang="en-CA" sz="4400" b="1" dirty="0">
                <a:solidFill>
                  <a:srgbClr val="D8491F"/>
                </a:solidFill>
                <a:latin typeface="Arial" pitchFamily="34" charset="0"/>
                <a:cs typeface="Arial" pitchFamily="34" charset="0"/>
              </a:rPr>
              <a:t>Background</a:t>
            </a:r>
            <a:endParaRPr lang="en-CA" dirty="0"/>
          </a:p>
        </p:txBody>
      </p:sp>
      <p:sp>
        <p:nvSpPr>
          <p:cNvPr id="3" name="Content Placeholder 2">
            <a:extLst>
              <a:ext uri="{FF2B5EF4-FFF2-40B4-BE49-F238E27FC236}">
                <a16:creationId xmlns:a16="http://schemas.microsoft.com/office/drawing/2014/main" id="{094F3F3C-4093-D38C-AC9D-1DCEAC813FB0}"/>
              </a:ext>
            </a:extLst>
          </p:cNvPr>
          <p:cNvSpPr>
            <a:spLocks noGrp="1"/>
          </p:cNvSpPr>
          <p:nvPr>
            <p:ph sz="half" idx="1"/>
          </p:nvPr>
        </p:nvSpPr>
        <p:spPr>
          <a:xfrm>
            <a:off x="457200" y="1340768"/>
            <a:ext cx="4038600" cy="4785395"/>
          </a:xfrm>
        </p:spPr>
        <p:txBody>
          <a:bodyPr>
            <a:normAutofit/>
          </a:bodyPr>
          <a:lstStyle/>
          <a:p>
            <a:r>
              <a:rPr lang="en-CA" sz="1400" dirty="0"/>
              <a:t>A passive lagoon has received wastewater since 2005. The 37,960 m</a:t>
            </a:r>
            <a:r>
              <a:rPr lang="en-CA" sz="1400" baseline="30000" dirty="0"/>
              <a:t>3</a:t>
            </a:r>
            <a:r>
              <a:rPr lang="en-CA" sz="1400" dirty="0"/>
              <a:t> lagoon acts as a holding cell during the frozen month and effluent freely flows out upon thaw. Most of the effluent treatment is attributed to the wetland treatment area.</a:t>
            </a:r>
          </a:p>
          <a:p>
            <a:endParaRPr lang="en-CA" sz="1400" dirty="0"/>
          </a:p>
          <a:p>
            <a:r>
              <a:rPr lang="en-CA" sz="1400" dirty="0"/>
              <a:t>The 7.3-hectare wetland treatment area directs effluent flow away from the municipality and towards Hudson Bay at the end of the wetland.</a:t>
            </a:r>
            <a:br>
              <a:rPr lang="en-CA" sz="1400" dirty="0"/>
            </a:br>
            <a:endParaRPr lang="en-CA" sz="1400" dirty="0"/>
          </a:p>
          <a:p>
            <a:r>
              <a:rPr lang="en-CA" sz="1400" dirty="0"/>
              <a:t>A new 2-cell lagoon project is underway that will upgrade the current lagoon and construct an adjoining cell. The new capacity is sized to accept wastewater for 12 month for the next 20 years. It will also be sized to hold sludge for the lifespan of the asset.</a:t>
            </a:r>
          </a:p>
          <a:p>
            <a:endParaRPr lang="en-CA" sz="1400" dirty="0"/>
          </a:p>
          <a:p>
            <a:r>
              <a:rPr lang="en-CA" sz="1400" dirty="0"/>
              <a:t>2 legacy abandoned lagoon cells adjacent to the active lagoon cells require remediation.</a:t>
            </a:r>
          </a:p>
        </p:txBody>
      </p:sp>
      <p:sp>
        <p:nvSpPr>
          <p:cNvPr id="4" name="Content Placeholder 3">
            <a:extLst>
              <a:ext uri="{FF2B5EF4-FFF2-40B4-BE49-F238E27FC236}">
                <a16:creationId xmlns:a16="http://schemas.microsoft.com/office/drawing/2014/main" id="{C84BAA22-B713-01E3-032E-5792EF0C46BE}"/>
              </a:ext>
            </a:extLst>
          </p:cNvPr>
          <p:cNvSpPr>
            <a:spLocks noGrp="1"/>
          </p:cNvSpPr>
          <p:nvPr>
            <p:ph sz="half" idx="2"/>
          </p:nvPr>
        </p:nvSpPr>
        <p:spPr>
          <a:xfrm>
            <a:off x="4648200" y="1340768"/>
            <a:ext cx="4038600" cy="5256584"/>
          </a:xfrm>
        </p:spPr>
        <p:txBody>
          <a:bodyPr>
            <a:noAutofit/>
          </a:bodyPr>
          <a:lstStyle/>
          <a:p>
            <a:r>
              <a:rPr lang="iu-Cans-CA" sz="1200" dirty="0"/>
              <a:t>ᐱᔪᓐᓇᖅᑎᑦᑎᔾᔪᑎ ᑭᓈᓗᖃᐅᑎ ᐱᓪᓗᑎᒃ ᑭᓈᓗᖕᓂᑦ ᑕᐃᒪᙵᑦ 2005. 37,960 </a:t>
            </a:r>
            <a:r>
              <a:rPr lang="en-CA" sz="1200" dirty="0"/>
              <a:t>m3 </a:t>
            </a:r>
            <a:r>
              <a:rPr lang="iu-Cans-CA" sz="1200" dirty="0"/>
              <a:t>ᑭᓈᓗᖃᕐᕕᐅᖃᑦᑕᖅᑐᖅ ᐅᑭᐅᖑᑎᓪᓗᒍ ᐊᒻᒪᓗ ᑭᓈᓗᒃ ᑯᕕᔭᐅᓂᖓ ᑰᒻᒧᑦ ᐃᒫᓄᓪᓘᓐᓃᑦ ᒪᙳᕋᐃᒻᒪᑦ. ᐃᓚᖓ ᑭᓈᓗᒃ ᑯᕕᔭᐅᓂᖓ ᑰᒻᒧᑦ ᐃᒫᓄᓪᓘᓐᓃᑦ ᓴᓗᒻᒪᖅᓴᖅᑕᐅᓂᖅ ᑐᓂᔭᐅᓪᓗᓂ ᐃᒪᖃᕐᓂᐅᔪᕐᒥᒃ ᐱᓕᕆᐊᖃᕐᕕᐅᔪᒧᑦ</a:t>
            </a:r>
            <a:endParaRPr lang="en-CA" sz="1200" dirty="0"/>
          </a:p>
          <a:p>
            <a:pPr marL="0" indent="0">
              <a:buNone/>
            </a:pPr>
            <a:endParaRPr lang="iu-Cans-CA" sz="1200" dirty="0"/>
          </a:p>
          <a:p>
            <a:r>
              <a:rPr lang="iu-Cans-CA" sz="1200" dirty="0"/>
              <a:t>7.3-ᓄᓇᐅᑉ ᐆᑦᑐᖅᓯᒪᓂᖓ ᐃᒪᖅᓱᖃᓗᐊᕈᓐᓃᖅᑎᓪᓗᒍ ᐊᕙᑎᖓ ᑐᑭᒧᐊᒃᑎᑦᑎᔪᖅ ᑭᓈᓗᒃ ᑯᕕᔭᐅᓂᖓ ᑰᒻᒧᑦ ᐃᒫᓄᓪᓘᓐᓃᑦ ᑰᒃᓗᓂ ᓄᓇᖓᓂ ᑕᐃᑯᖓ ᑲᖏᖅᓱᐊᓘᑉ ᐃᓗᐊ ᐃᓱᖓᓄᑦ ᐃᒪᖅᓲᑉ.</a:t>
            </a:r>
            <a:endParaRPr lang="en-CA" sz="1200" dirty="0"/>
          </a:p>
          <a:p>
            <a:pPr marL="0" indent="0">
              <a:buNone/>
            </a:pPr>
            <a:endParaRPr lang="iu-Cans-CA" sz="1200" dirty="0"/>
          </a:p>
          <a:p>
            <a:r>
              <a:rPr lang="iu-Cans-CA" sz="1200" dirty="0"/>
              <a:t>ᓄᑖᖅ ᒪᕐᕈᐃᓕᖓᔪᖅ ᑭᓈᓗᖃᕐᕕᖕᒧᑦ ᐱᓕᕆᐊᒃᓴᖅ ᐱᒋᐊᕐᓂᐊᖅᑐᖅ ᓄᑖᖑᕆᐊᖅᑎᑦᑎᓗᓂ ᒫᓐᓇ ᑭᓈᓗᖃᕐᕕᖕᒥᑦ ᐱᓕᕆᐊᖃᕐᓗᑎᒃᓗ ᑲᑎᙵᔪᒥᒃ ᐃᓂᒃᓴᒥᑦ. ᐃᓂᖃᕐᕕᐅᓕᓵᖅᑐᖅ ᐊᖏᓂᖃᖅᑎᑕᖅ ᓈᒻᒪᒋᓗᒍ ᐃᒪᕐᓘᑎᒃᑯᕕᖕᒧᑦ 12 ᑕᖅᑭᓄᑦ ᑭᖑᓂᖏᓐᓄᒃ 20 ᐊᕐᕌᒍᓄᑦ. ᐊᖏᓂᖃᖅᑎᑕᐅᓂᐊᕐᒥᔪᖅ ᐱᓯᒪᐃᓐᓇᕈᓐᓇᕐᓗᑎᒃ ᐊᑐᕈᓐᓇᐃᓐᓇᕈᑎᒃᓴᖓᓄᑦ ᐱᖁᑎ.</a:t>
            </a:r>
            <a:endParaRPr lang="en-CA" sz="1200" dirty="0"/>
          </a:p>
          <a:p>
            <a:pPr marL="0" indent="0">
              <a:buNone/>
            </a:pPr>
            <a:endParaRPr lang="iu-Cans-CA" sz="1200" dirty="0"/>
          </a:p>
          <a:p>
            <a:r>
              <a:rPr lang="iu-Cans-CA" sz="1200" dirty="0"/>
              <a:t>ᒪᕐᕉᒃ ᐊᑐᕐᓂᑯᑐᖃᕐᓂ ᐊᑐᖅᑕᐅᔪᓐᓃᖅᑑᒃ ᑭᓈᓗᖃᕐᕖᒃ ᓴᓂᖏᓐᓃᑦᑐᑦ ᑭᓈᓗᖃᕐᕕᖕᓂ ᓄᑖᖑᕆᐊᖅᑕᐅᕐᔪᐊᕆᐊᓕᑦ.</a:t>
            </a:r>
          </a:p>
          <a:p>
            <a:endParaRPr lang="en-CA" sz="1400" dirty="0"/>
          </a:p>
        </p:txBody>
      </p:sp>
      <p:sp>
        <p:nvSpPr>
          <p:cNvPr id="6" name="TextBox 5">
            <a:extLst>
              <a:ext uri="{FF2B5EF4-FFF2-40B4-BE49-F238E27FC236}">
                <a16:creationId xmlns:a16="http://schemas.microsoft.com/office/drawing/2014/main" id="{3C80FA0D-A0C2-AFDD-8106-5A52D60B3113}"/>
              </a:ext>
            </a:extLst>
          </p:cNvPr>
          <p:cNvSpPr txBox="1"/>
          <p:nvPr/>
        </p:nvSpPr>
        <p:spPr>
          <a:xfrm>
            <a:off x="4648200" y="461417"/>
            <a:ext cx="4572000" cy="769441"/>
          </a:xfrm>
          <a:prstGeom prst="rect">
            <a:avLst/>
          </a:prstGeom>
          <a:noFill/>
        </p:spPr>
        <p:txBody>
          <a:bodyPr wrap="square">
            <a:spAutoFit/>
          </a:bodyPr>
          <a:lstStyle/>
          <a:p>
            <a:r>
              <a:rPr lang="iu-Cans-CA" sz="4400" b="1" dirty="0">
                <a:solidFill>
                  <a:srgbClr val="D8491F"/>
                </a:solidFill>
                <a:latin typeface="Arial" pitchFamily="34" charset="0"/>
                <a:cs typeface="Arial" pitchFamily="34" charset="0"/>
              </a:rPr>
              <a:t>ᐱᓕᕆᐊᖑᓯᒪᔪᑦ</a:t>
            </a:r>
            <a:endParaRPr lang="en-CA" sz="4400" dirty="0"/>
          </a:p>
        </p:txBody>
      </p:sp>
    </p:spTree>
    <p:extLst>
      <p:ext uri="{BB962C8B-B14F-4D97-AF65-F5344CB8AC3E}">
        <p14:creationId xmlns:p14="http://schemas.microsoft.com/office/powerpoint/2010/main" val="293329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0A61-CAA0-11FB-ED0D-158A02E31EEA}"/>
              </a:ext>
            </a:extLst>
          </p:cNvPr>
          <p:cNvSpPr>
            <a:spLocks noGrp="1"/>
          </p:cNvSpPr>
          <p:nvPr>
            <p:ph type="title"/>
          </p:nvPr>
        </p:nvSpPr>
        <p:spPr>
          <a:xfrm>
            <a:off x="457200" y="274638"/>
            <a:ext cx="4038600" cy="1143000"/>
          </a:xfrm>
        </p:spPr>
        <p:txBody>
          <a:bodyPr/>
          <a:lstStyle/>
          <a:p>
            <a:r>
              <a:rPr lang="en-CA" sz="4400" b="1" dirty="0">
                <a:solidFill>
                  <a:srgbClr val="D8491F"/>
                </a:solidFill>
                <a:latin typeface="Arial" pitchFamily="34" charset="0"/>
                <a:cs typeface="Arial" pitchFamily="34" charset="0"/>
              </a:rPr>
              <a:t>Background</a:t>
            </a:r>
            <a:endParaRPr lang="en-CA" dirty="0"/>
          </a:p>
        </p:txBody>
      </p:sp>
      <p:sp>
        <p:nvSpPr>
          <p:cNvPr id="3" name="Content Placeholder 2">
            <a:extLst>
              <a:ext uri="{FF2B5EF4-FFF2-40B4-BE49-F238E27FC236}">
                <a16:creationId xmlns:a16="http://schemas.microsoft.com/office/drawing/2014/main" id="{094F3F3C-4093-D38C-AC9D-1DCEAC813FB0}"/>
              </a:ext>
            </a:extLst>
          </p:cNvPr>
          <p:cNvSpPr>
            <a:spLocks noGrp="1"/>
          </p:cNvSpPr>
          <p:nvPr>
            <p:ph sz="half" idx="1"/>
          </p:nvPr>
        </p:nvSpPr>
        <p:spPr>
          <a:xfrm>
            <a:off x="107504" y="1484784"/>
            <a:ext cx="4388296" cy="4641379"/>
          </a:xfrm>
        </p:spPr>
        <p:txBody>
          <a:bodyPr>
            <a:normAutofit/>
          </a:bodyPr>
          <a:lstStyle/>
          <a:p>
            <a:r>
              <a:rPr lang="en-CA" sz="1400" dirty="0"/>
              <a:t>Arviat’s primary solid waste site has been in use since 1977 with an area 160 x 200 within the fenced containment berms. The metal waste area has an approximate area of 40,000 m</a:t>
            </a:r>
            <a:r>
              <a:rPr lang="en-CA" sz="1400" baseline="30000" dirty="0"/>
              <a:t>2</a:t>
            </a:r>
            <a:r>
              <a:rPr lang="en-CA" sz="1400" dirty="0"/>
              <a:t>.</a:t>
            </a:r>
          </a:p>
          <a:p>
            <a:endParaRPr lang="en-CA" sz="1400" dirty="0"/>
          </a:p>
          <a:p>
            <a:r>
              <a:rPr lang="en-CA" sz="1400" dirty="0"/>
              <a:t>A metals shredder was purchased by the municipality in 2017. Since operation, approximately 25% of the metals have been shredded. Non-polluted shredded metal is used as cover on the landfill site with gravel.</a:t>
            </a:r>
          </a:p>
          <a:p>
            <a:endParaRPr lang="en-CA" sz="1400" dirty="0"/>
          </a:p>
          <a:p>
            <a:r>
              <a:rPr lang="en-CA" sz="1400" dirty="0"/>
              <a:t>Arviat has a summer-long clean up program, inclusive of 12 summer hires and 25 students.</a:t>
            </a:r>
            <a:br>
              <a:rPr lang="en-CA" sz="1400" dirty="0"/>
            </a:br>
            <a:endParaRPr lang="en-CA" sz="1400" dirty="0"/>
          </a:p>
          <a:p>
            <a:r>
              <a:rPr lang="en-CA" sz="1400" dirty="0"/>
              <a:t>There is an ongoing solid waste improvement project managed by CGS. The project will improve compliance, capacity, and evaluate the abandoned lagoon cells for suitability to be remediated and upgraded to act as an extension to the current landfill.</a:t>
            </a:r>
            <a:endParaRPr lang="en-CA" sz="1200" dirty="0"/>
          </a:p>
        </p:txBody>
      </p:sp>
      <p:sp>
        <p:nvSpPr>
          <p:cNvPr id="4" name="Content Placeholder 3">
            <a:extLst>
              <a:ext uri="{FF2B5EF4-FFF2-40B4-BE49-F238E27FC236}">
                <a16:creationId xmlns:a16="http://schemas.microsoft.com/office/drawing/2014/main" id="{C84BAA22-B713-01E3-032E-5792EF0C46BE}"/>
              </a:ext>
            </a:extLst>
          </p:cNvPr>
          <p:cNvSpPr>
            <a:spLocks noGrp="1"/>
          </p:cNvSpPr>
          <p:nvPr>
            <p:ph sz="half" idx="2"/>
          </p:nvPr>
        </p:nvSpPr>
        <p:spPr>
          <a:xfrm>
            <a:off x="4648200" y="1340768"/>
            <a:ext cx="4388296" cy="5256584"/>
          </a:xfrm>
        </p:spPr>
        <p:txBody>
          <a:bodyPr>
            <a:noAutofit/>
          </a:bodyPr>
          <a:lstStyle/>
          <a:p>
            <a:r>
              <a:rPr lang="iu-Cans-CA" sz="1200" dirty="0"/>
              <a:t>ᐊᕐᕕᐊᑦ ᐊᒃᑕᑰᓯᖃᕐᕕᖓᑕ ᐃᓂᖓ ᐊᑐᖅᓯᒪᓕᖅᑐᖅ ᑕᐃᒪᙵᑦ 1977 ᐃᒪᓐᓇᐅᑎᒋᓪᓗᓂ 160 </a:t>
            </a:r>
            <a:r>
              <a:rPr lang="en-CA" sz="1200" dirty="0"/>
              <a:t>x 200 </a:t>
            </a:r>
            <a:r>
              <a:rPr lang="iu-Cans-CA" sz="1200" dirty="0"/>
              <a:t>ᓴᐴᓗᑕᖃᖅᖢᓂ ᑰᒃᕕᓕᐊᖑᓯᒪᔪᒥᒃ. ᓴᕕᕋᔭᖕᓄᑦ ᐊᒃᑕᕐᕕᒃ ᐃᒪᓐᓇᐸᓘᑎᒋᔪᖅ 40,000 </a:t>
            </a:r>
            <a:r>
              <a:rPr lang="en-CA" sz="1200" dirty="0"/>
              <a:t>m</a:t>
            </a:r>
            <a:r>
              <a:rPr lang="en-CA" sz="1200" baseline="30000" dirty="0"/>
              <a:t>2</a:t>
            </a:r>
            <a:r>
              <a:rPr lang="en-CA" sz="1200" dirty="0"/>
              <a:t>.</a:t>
            </a:r>
          </a:p>
          <a:p>
            <a:pPr marL="0" indent="0">
              <a:buNone/>
            </a:pPr>
            <a:endParaRPr lang="en-CA" sz="1200" dirty="0"/>
          </a:p>
          <a:p>
            <a:r>
              <a:rPr lang="iu-Cans-CA" sz="1200" dirty="0"/>
              <a:t>ᓴᕕᕋᔭᖕᓄᑦ ᓯᖁᑦᑎᕆᔾᔪᑎ ᓂᐅᕕᖅᑕᐅᓚᐅᖅᑐᖅ </a:t>
            </a:r>
            <a:r>
              <a:rPr lang="en-CA" sz="1200" dirty="0"/>
              <a:t>H</a:t>
            </a:r>
            <a:r>
              <a:rPr lang="iu-Cans-CA" sz="1200" dirty="0"/>
              <a:t>ᐋᒻᒪᓚᒃᑯᖓᓂ 2017-ᒥ. ᐊᐅᓚᓂᖃᓕᖅᑎᓪᓗᒍ, ᐃᒪᓐᓇᐸᓗᒃ 25% ᓴᕕᕋᔭᐃᑦ ᓯᖁᑦᑎᖅᑕᐅᓯᒪᓕᖅᑐᑦ. ᓱᕈᖅᓴᐃᔭᙱᑦᑐᑦ ᓯᖁᑦᑎᖅᑕᐅᓯᒪᔪᑦ ᓴᕕᕋᔭᑦ ᐊᑐᖅᑕᐅᓪᓗᑎᒃ ᕐᑳᕆᓪᓗᓂᐅᒃ ᓄᓇᖓᑕ ᐃᓂᖓᓂ ᑐᐊᐸᖃᕐᖢᓂ.</a:t>
            </a:r>
            <a:endParaRPr lang="en-CA" sz="1200" dirty="0"/>
          </a:p>
          <a:p>
            <a:pPr marL="0" indent="0">
              <a:buNone/>
            </a:pPr>
            <a:endParaRPr lang="iu-Cans-CA" sz="1200" dirty="0"/>
          </a:p>
          <a:p>
            <a:r>
              <a:rPr lang="iu-Cans-CA" sz="1200" dirty="0"/>
              <a:t>ᐊᕐᕕᐊᓂ ᐊᐅᔭᓕᒫᒃᑯᑦ ᓴᓗᒻᒪᖅᓴᐃᓂᕐᒥ ᐱᓕᕆᐊᒃᓴᓕᑦ, ᐃᓚᐅᑎᑦᑎᓪᓗᓂ 12−ᓄᑦ ᐊᐅᔭᒃᑯᑦ ᐃᖅᑲᓇᐃᔭᖅᑎᑦᑎᓂᕐᒥᒃ ᐊᒻᒪ 25−ᓂᑦ ᐃᓕᓐᓂᐊᖅᑎᓂᑦ. </a:t>
            </a:r>
            <a:br>
              <a:rPr lang="en-CA" sz="1200" dirty="0"/>
            </a:br>
            <a:endParaRPr lang="iu-Cans-CA" sz="1200" dirty="0"/>
          </a:p>
          <a:p>
            <a:r>
              <a:rPr lang="iu-Cans-CA" sz="1200" dirty="0"/>
              <a:t>ᐊᒃᑕᑯᓄᑦ ᐱᐅᓯᒋᐊᕈᓐᓇᕈᑎᐅᔪᓄᑦ ᐱᓕᕆᐊᒃᓴᖅᑕᓕᒃ ᐊᐅᓚᑕᐅᓪᓗᓂ ᓄᓇᓕᖕᓂ ᒐᕙᒪᒃᑯᓐᓂᓗ ᐱᔨᑦᑎᕋᖅᑎᒃᑯᓐᓄᑦ. ᐱᓇᔭᖅᐸᑕ ᒐᕙᒪᑐᖃᒃᑯᓐᓄᑦ ᑮᓇᐅᔭᖃᖅᑎᑕᐅᔾᔪᑎᓂᒃ ᐊᖏᖅᑕᐅᓂᕐᒥᒃ, ᐃᒃᓯᓐᓇᖅᑕᐅᓯᒪᔪᖅ ᑭᓈᓗᖃᕐᕖᑦ ᖃᐅᔨᓴᖅᑕᐅᒃᑲᓐᓂᕋᔭᖅᑐᑦ ᓈᒻᒪᒍᑎᔪᑦ ᓴᓗᒻᒪᖅᓴᖅᑕᐅᓗᑎᒃ ᓄᑖᖑᕆᐊᖅᑕᐅᓗᑎᒃᓗ ᐱᓕᕆᐊᖃᕐᓗᓂ ᐃᓚᒋᐊᕐᓗᒍ ᒫᓐᓇ ᐊᒃᑕᕐᕕᖓᓂ.</a:t>
            </a:r>
          </a:p>
        </p:txBody>
      </p:sp>
      <p:sp>
        <p:nvSpPr>
          <p:cNvPr id="6" name="TextBox 5">
            <a:extLst>
              <a:ext uri="{FF2B5EF4-FFF2-40B4-BE49-F238E27FC236}">
                <a16:creationId xmlns:a16="http://schemas.microsoft.com/office/drawing/2014/main" id="{3C80FA0D-A0C2-AFDD-8106-5A52D60B3113}"/>
              </a:ext>
            </a:extLst>
          </p:cNvPr>
          <p:cNvSpPr txBox="1"/>
          <p:nvPr/>
        </p:nvSpPr>
        <p:spPr>
          <a:xfrm>
            <a:off x="5076056" y="461417"/>
            <a:ext cx="4144144" cy="769441"/>
          </a:xfrm>
          <a:prstGeom prst="rect">
            <a:avLst/>
          </a:prstGeom>
          <a:noFill/>
        </p:spPr>
        <p:txBody>
          <a:bodyPr wrap="square">
            <a:spAutoFit/>
          </a:bodyPr>
          <a:lstStyle/>
          <a:p>
            <a:r>
              <a:rPr lang="iu-Cans-CA" sz="4400" b="1" dirty="0">
                <a:solidFill>
                  <a:srgbClr val="D8491F"/>
                </a:solidFill>
                <a:latin typeface="Arial" pitchFamily="34" charset="0"/>
                <a:cs typeface="Arial" pitchFamily="34" charset="0"/>
              </a:rPr>
              <a:t>ᐱᓕᕆᐊᖑᓯᒪᔪᑦ</a:t>
            </a:r>
            <a:endParaRPr lang="en-CA" sz="4400" dirty="0"/>
          </a:p>
        </p:txBody>
      </p:sp>
    </p:spTree>
    <p:extLst>
      <p:ext uri="{BB962C8B-B14F-4D97-AF65-F5344CB8AC3E}">
        <p14:creationId xmlns:p14="http://schemas.microsoft.com/office/powerpoint/2010/main" val="301679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4596352" y="13093"/>
            <a:ext cx="4368135" cy="9676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u-Cans-CA" sz="2800" b="1" dirty="0">
                <a:solidFill>
                  <a:srgbClr val="D8491F"/>
                </a:solidFill>
                <a:latin typeface="Arial" pitchFamily="34" charset="0"/>
                <a:cs typeface="Arial" pitchFamily="34" charset="0"/>
              </a:rPr>
              <a:t>ᖃᐅᔨᓴᕈᑎᓕᕆᓂᖅ ᐱᓕᕆᐊᖅ</a:t>
            </a:r>
            <a:endParaRPr lang="en-CA" sz="2800" b="1" dirty="0">
              <a:solidFill>
                <a:srgbClr val="D8491F"/>
              </a:solidFill>
              <a:latin typeface="Arial" pitchFamily="34" charset="0"/>
              <a:cs typeface="Arial" pitchFamily="34" charset="0"/>
            </a:endParaRPr>
          </a:p>
        </p:txBody>
      </p:sp>
      <p:graphicFrame>
        <p:nvGraphicFramePr>
          <p:cNvPr id="2" name="Table 3">
            <a:extLst>
              <a:ext uri="{FF2B5EF4-FFF2-40B4-BE49-F238E27FC236}">
                <a16:creationId xmlns:a16="http://schemas.microsoft.com/office/drawing/2014/main" id="{D2379A79-6630-43E9-BA62-78575CE505CA}"/>
              </a:ext>
            </a:extLst>
          </p:cNvPr>
          <p:cNvGraphicFramePr>
            <a:graphicFrameLocks noGrp="1"/>
          </p:cNvGraphicFramePr>
          <p:nvPr>
            <p:extLst>
              <p:ext uri="{D42A27DB-BD31-4B8C-83A1-F6EECF244321}">
                <p14:modId xmlns:p14="http://schemas.microsoft.com/office/powerpoint/2010/main" val="2451846795"/>
              </p:ext>
            </p:extLst>
          </p:nvPr>
        </p:nvGraphicFramePr>
        <p:xfrm>
          <a:off x="4596353" y="980728"/>
          <a:ext cx="4368135" cy="5780377"/>
        </p:xfrm>
        <a:graphic>
          <a:graphicData uri="http://schemas.openxmlformats.org/drawingml/2006/table">
            <a:tbl>
              <a:tblPr firstRow="1" bandRow="1">
                <a:tableStyleId>{5C22544A-7EE6-4342-B048-85BDC9FD1C3A}</a:tableStyleId>
              </a:tblPr>
              <a:tblGrid>
                <a:gridCol w="695727">
                  <a:extLst>
                    <a:ext uri="{9D8B030D-6E8A-4147-A177-3AD203B41FA5}">
                      <a16:colId xmlns:a16="http://schemas.microsoft.com/office/drawing/2014/main" val="302411477"/>
                    </a:ext>
                  </a:extLst>
                </a:gridCol>
                <a:gridCol w="1082251">
                  <a:extLst>
                    <a:ext uri="{9D8B030D-6E8A-4147-A177-3AD203B41FA5}">
                      <a16:colId xmlns:a16="http://schemas.microsoft.com/office/drawing/2014/main" val="4086495915"/>
                    </a:ext>
                  </a:extLst>
                </a:gridCol>
                <a:gridCol w="1294013">
                  <a:extLst>
                    <a:ext uri="{9D8B030D-6E8A-4147-A177-3AD203B41FA5}">
                      <a16:colId xmlns:a16="http://schemas.microsoft.com/office/drawing/2014/main" val="1120656815"/>
                    </a:ext>
                  </a:extLst>
                </a:gridCol>
                <a:gridCol w="1296144">
                  <a:extLst>
                    <a:ext uri="{9D8B030D-6E8A-4147-A177-3AD203B41FA5}">
                      <a16:colId xmlns:a16="http://schemas.microsoft.com/office/drawing/2014/main" val="626794973"/>
                    </a:ext>
                  </a:extLst>
                </a:gridCol>
              </a:tblGrid>
              <a:tr h="557119">
                <a:tc>
                  <a:txBody>
                    <a:bodyPr/>
                    <a:lstStyle/>
                    <a:p>
                      <a:pPr>
                        <a:lnSpc>
                          <a:spcPct val="107000"/>
                        </a:lnSpc>
                        <a:spcAft>
                          <a:spcPts val="800"/>
                        </a:spcAft>
                      </a:pPr>
                      <a:r>
                        <a:rPr lang="iu-Cans-CA" sz="1050" b="1" dirty="0">
                          <a:effectLst/>
                          <a:latin typeface="Gadugi" panose="020B0502040204020203" pitchFamily="34" charset="0"/>
                          <a:ea typeface="Gadugi" panose="020B0502040204020203" pitchFamily="34" charset="0"/>
                          <a:cs typeface="Gadugi" panose="020B0502040204020203" pitchFamily="34" charset="0"/>
                        </a:rPr>
                        <a:t>ᐃᓂᖓ</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050" b="1" dirty="0">
                          <a:solidFill>
                            <a:schemeClr val="bg1"/>
                          </a:solidFill>
                          <a:effectLst/>
                          <a:latin typeface="Gadugi" panose="020B0502040204020203" pitchFamily="34" charset="0"/>
                          <a:ea typeface="Gadugi" panose="020B0502040204020203" pitchFamily="34" charset="0"/>
                          <a:cs typeface="Gadugi" panose="020B0502040204020203" pitchFamily="34" charset="0"/>
                        </a:rPr>
                        <a:t>ᑭᓲᓂᖓ</a:t>
                      </a:r>
                      <a:endParaRPr lang="en-CA"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050" b="1" dirty="0">
                          <a:solidFill>
                            <a:schemeClr val="bg1"/>
                          </a:solidFill>
                          <a:effectLst/>
                          <a:latin typeface="Gadugi" panose="020B0502040204020203" pitchFamily="34" charset="0"/>
                          <a:ea typeface="Gadugi" panose="020B0502040204020203" pitchFamily="34" charset="0"/>
                          <a:cs typeface="Gadugi" panose="020B0502040204020203" pitchFamily="34" charset="0"/>
                        </a:rPr>
                        <a:t>ᐊᑯᓚᐃᓐᓂᖓ</a:t>
                      </a:r>
                      <a:endParaRPr lang="en-CA"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u-Cans-CA" sz="1050" b="1" dirty="0">
                          <a:solidFill>
                            <a:schemeClr val="bg1"/>
                          </a:solidFill>
                          <a:effectLst/>
                          <a:latin typeface="Gadugi" panose="020B0502040204020203" pitchFamily="34" charset="0"/>
                          <a:ea typeface="Gadugi" panose="020B0502040204020203" pitchFamily="34" charset="0"/>
                          <a:cs typeface="Gadugi" panose="020B0502040204020203" pitchFamily="34" charset="0"/>
                        </a:rPr>
                        <a:t>ᐱᔭᐅᔪᒪᔪᖅ</a:t>
                      </a:r>
                      <a:endParaRPr lang="en-CA"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930331">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ARV-1</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ᐃᒥᓪᓚᑦᑖᖃᕐᓂᖅ ᐊᒪᕈᖅ ᑰᖕᒥ ᓴᓗᒻᒪᖅᓴᖅᑕᐅᓚᐅᙱᑎᓪᓗᒍ.</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ᑕᖅᑭᑕᒫᑦ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ᐊᓯᔾᔨᕐᓗᒍ ᐊᒪᕈᖅ ᑰᖓᓄᑦ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1199818">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ARV-2a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 ᑯᕕᑎᑕᐅᕝᕕᖕᒥ</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ᐊᒃᑕᑯᓄᑦ ᐃᒋᑦᑎᕕᒃ.</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ᑕᖅᑭᑕᒫᑦ ᐊᑐᖅᑎᓪᓗᒍ</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ᑕᖅᑮᑦ ᒪᐃᒥ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ᐋᒍᓯᒧᑦ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ᑯᕕᑎᑕᐅᓚᐅᙱᑎᓪᓗᒍ</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ᐊᒃᑐᖅᑕᐅᓇᔭᖅᑐᓂ</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ᐃᒪᕐᒧᑦ.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ᐅᓗᕆᐊᓇᕐᓂᖏ ᐊᑦᑕᕐᓇᖅᑐᓖᑦ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ᐊᕐᕌᒍᑕᒫᑦ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a:effectLst/>
                          <a:latin typeface="Gadugi" panose="020B0502040204020203" pitchFamily="34" charset="0"/>
                          <a:ea typeface="Gadugi" panose="020B0502040204020203" pitchFamily="34" charset="0"/>
                          <a:cs typeface="Gadugi" panose="020B0502040204020203" pitchFamily="34" charset="0"/>
                        </a:rPr>
                        <a:t>ᐲᕐᓗᒍ ᐅᓗᕆᐊᓇᕈᓐᓇᖅᑐᓂ ᖃᐅᔨᓴᕐᓂᖅ</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1518665">
                <a:tc>
                  <a:txBody>
                    <a:bodyPr/>
                    <a:lstStyle/>
                    <a:p>
                      <a:pPr>
                        <a:lnSpc>
                          <a:spcPct val="107000"/>
                        </a:lnSpc>
                        <a:spcAft>
                          <a:spcPts val="800"/>
                        </a:spcAft>
                      </a:pPr>
                      <a:r>
                        <a:rPr lang="iu-Cans-CA" sz="1000">
                          <a:effectLst/>
                          <a:latin typeface="Gadugi" panose="020B0502040204020203" pitchFamily="34" charset="0"/>
                          <a:ea typeface="Gadugi" panose="020B0502040204020203" pitchFamily="34" charset="0"/>
                          <a:cs typeface="Gadugi" panose="020B0502040204020203" pitchFamily="34" charset="0"/>
                        </a:rPr>
                        <a:t>ARV-2b</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ᑭᓈᓗᒃ ᑯᕕᔭᐅᓂᖓ ᑰᒻᒧᑦ ᐃᒫᓄᓪᓘᓐᓃᑦ</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ᐲᖅᓯᕕᖕᒥ</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ᓄᑖᖅ ᐊᒃᑕᕐᕕᒃ</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ᐊᒃᑕᖅᑕᐅᔪᕕᓂᕐᓄᑦ ᐃᓂᖓ.</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ᐲᔭᕐᓗᒍ ᖃᐅᔨᒪᔪᒧᑦ ᓄᑖᖅ ᐊᒃᑕᕐᕕᖕᒥ</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1563648">
                <a:tc>
                  <a:txBody>
                    <a:bodyPr/>
                    <a:lstStyle/>
                    <a:p>
                      <a:pPr>
                        <a:lnSpc>
                          <a:spcPct val="107000"/>
                        </a:lnSpc>
                        <a:spcAft>
                          <a:spcPts val="800"/>
                        </a:spcAft>
                      </a:pPr>
                      <a:r>
                        <a:rPr lang="iu-Cans-CA" sz="1000">
                          <a:effectLst/>
                          <a:latin typeface="Gadugi" panose="020B0502040204020203" pitchFamily="34" charset="0"/>
                          <a:ea typeface="Gadugi" panose="020B0502040204020203" pitchFamily="34" charset="0"/>
                          <a:cs typeface="Gadugi" panose="020B0502040204020203" pitchFamily="34" charset="0"/>
                        </a:rPr>
                        <a:t>ARV-3</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ᑭᓈᓗᒃ ᓄᓇᓯᐅᑎᒥ</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ᓂᐅᕋᐃᕕᖕᒥ.</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a:effectLst/>
                          <a:latin typeface="Gadugi" panose="020B0502040204020203" pitchFamily="34" charset="0"/>
                          <a:ea typeface="Gadugi" panose="020B0502040204020203" pitchFamily="34" charset="0"/>
                          <a:cs typeface="Gadugi" panose="020B0502040204020203" pitchFamily="34" charset="0"/>
                        </a:rPr>
                        <a:t>ᐊᑐᙱᑦᑐᖅ</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iu-Cans-CA" sz="1000" dirty="0">
                          <a:effectLst/>
                          <a:latin typeface="Gadugi" panose="020B0502040204020203" pitchFamily="34" charset="0"/>
                          <a:ea typeface="Gadugi" panose="020B0502040204020203" pitchFamily="34" charset="0"/>
                          <a:cs typeface="Gadugi" panose="020B0502040204020203" pitchFamily="34" charset="0"/>
                        </a:rPr>
                        <a:t>ᐊᑐᓕᖅᑎᒃᑲᓐᓂᕐᓗᒍ ᐃᓚᓗᒍᓗ ᑭᓈᓗᒃ ᑯᕕᔭᐅᓂᖓ ᑰᒻᒧᑦ ᐃᒫᓄᓪᓘᓐᓃᑦ ᓂᐅᕋᖅᑕᑦ ᓄᑖᒧᑦ ᑭᓈᓗᖃᐅᑎᒧᑦ ᐃᒪᖅᓲᓂᕐᒧᓪᓗ</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graphicFrame>
        <p:nvGraphicFramePr>
          <p:cNvPr id="4" name="Table 3">
            <a:extLst>
              <a:ext uri="{FF2B5EF4-FFF2-40B4-BE49-F238E27FC236}">
                <a16:creationId xmlns:a16="http://schemas.microsoft.com/office/drawing/2014/main" id="{3FC2C4B0-D5CC-FA14-1070-B5A72313FD75}"/>
              </a:ext>
            </a:extLst>
          </p:cNvPr>
          <p:cNvGraphicFramePr>
            <a:graphicFrameLocks noGrp="1"/>
          </p:cNvGraphicFramePr>
          <p:nvPr>
            <p:extLst>
              <p:ext uri="{D42A27DB-BD31-4B8C-83A1-F6EECF244321}">
                <p14:modId xmlns:p14="http://schemas.microsoft.com/office/powerpoint/2010/main" val="2132876789"/>
              </p:ext>
            </p:extLst>
          </p:nvPr>
        </p:nvGraphicFramePr>
        <p:xfrm>
          <a:off x="131861" y="980729"/>
          <a:ext cx="4368134" cy="5769580"/>
        </p:xfrm>
        <a:graphic>
          <a:graphicData uri="http://schemas.openxmlformats.org/drawingml/2006/table">
            <a:tbl>
              <a:tblPr firstRow="1" bandRow="1">
                <a:tableStyleId>{5C22544A-7EE6-4342-B048-85BDC9FD1C3A}</a:tableStyleId>
              </a:tblPr>
              <a:tblGrid>
                <a:gridCol w="695723">
                  <a:extLst>
                    <a:ext uri="{9D8B030D-6E8A-4147-A177-3AD203B41FA5}">
                      <a16:colId xmlns:a16="http://schemas.microsoft.com/office/drawing/2014/main" val="302411477"/>
                    </a:ext>
                  </a:extLst>
                </a:gridCol>
                <a:gridCol w="1082255">
                  <a:extLst>
                    <a:ext uri="{9D8B030D-6E8A-4147-A177-3AD203B41FA5}">
                      <a16:colId xmlns:a16="http://schemas.microsoft.com/office/drawing/2014/main" val="4086495915"/>
                    </a:ext>
                  </a:extLst>
                </a:gridCol>
                <a:gridCol w="1417232">
                  <a:extLst>
                    <a:ext uri="{9D8B030D-6E8A-4147-A177-3AD203B41FA5}">
                      <a16:colId xmlns:a16="http://schemas.microsoft.com/office/drawing/2014/main" val="1120656815"/>
                    </a:ext>
                  </a:extLst>
                </a:gridCol>
                <a:gridCol w="1172924">
                  <a:extLst>
                    <a:ext uri="{9D8B030D-6E8A-4147-A177-3AD203B41FA5}">
                      <a16:colId xmlns:a16="http://schemas.microsoft.com/office/drawing/2014/main" val="626794973"/>
                    </a:ext>
                  </a:extLst>
                </a:gridCol>
              </a:tblGrid>
              <a:tr h="554619">
                <a:tc>
                  <a:txBody>
                    <a:bodyPr/>
                    <a:lstStyle/>
                    <a:p>
                      <a:r>
                        <a:rPr lang="en-AU" sz="1200" dirty="0"/>
                        <a:t>Station</a:t>
                      </a:r>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Description</a:t>
                      </a:r>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Frequency</a:t>
                      </a:r>
                      <a:endParaRPr lang="en-CA" sz="1200" dirty="0"/>
                    </a:p>
                  </a:txBody>
                  <a:tcPr>
                    <a:lnB w="12700" cap="flat" cmpd="sng" algn="ctr">
                      <a:solidFill>
                        <a:schemeClr val="tx1"/>
                      </a:solidFill>
                      <a:prstDash val="solid"/>
                      <a:round/>
                      <a:headEnd type="none" w="med" len="med"/>
                      <a:tailEnd type="none" w="med" len="med"/>
                    </a:lnB>
                  </a:tcPr>
                </a:tc>
                <a:tc>
                  <a:txBody>
                    <a:bodyPr/>
                    <a:lstStyle/>
                    <a:p>
                      <a:r>
                        <a:rPr lang="en-AU" sz="1200" dirty="0"/>
                        <a:t>Request</a:t>
                      </a:r>
                      <a:endParaRPr lang="en-CA"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108262"/>
                  </a:ext>
                </a:extLst>
              </a:tr>
              <a:tr h="998313">
                <a:tc>
                  <a:txBody>
                    <a:bodyPr/>
                    <a:lstStyle/>
                    <a:p>
                      <a:r>
                        <a:rPr lang="en-AU" sz="1200" dirty="0"/>
                        <a:t>ARV-1</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Raw water supply at Wolf </a:t>
                      </a:r>
                      <a:r>
                        <a:rPr lang="en-CA" sz="1200" dirty="0">
                          <a:highlight>
                            <a:srgbClr val="FFFF00"/>
                          </a:highlight>
                        </a:rPr>
                        <a:t>River</a:t>
                      </a:r>
                      <a:r>
                        <a:rPr lang="en-CA" sz="1200" dirty="0"/>
                        <a:t> prior to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b="0" i="0" u="none" strike="noStrike" kern="1200" baseline="0" dirty="0">
                          <a:solidFill>
                            <a:schemeClr val="dk1"/>
                          </a:solidFill>
                          <a:latin typeface="+mn-lt"/>
                          <a:ea typeface="+mn-ea"/>
                          <a:cs typeface="+mn-cs"/>
                        </a:rPr>
                        <a:t>Monthly</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Change to Wolf Creek</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635007"/>
                  </a:ext>
                </a:extLst>
              </a:tr>
              <a:tr h="1220160">
                <a:tc>
                  <a:txBody>
                    <a:bodyPr/>
                    <a:lstStyle/>
                    <a:p>
                      <a:r>
                        <a:rPr lang="en-AU" sz="1200" dirty="0"/>
                        <a:t>ARV-2a</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Effluent from the discharge point of the</a:t>
                      </a:r>
                    </a:p>
                    <a:p>
                      <a:r>
                        <a:rPr lang="en-CA" sz="1200" dirty="0"/>
                        <a:t>Solid Waste Disposal 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CA" sz="1200" dirty="0"/>
                        <a:t>Monthly during the</a:t>
                      </a:r>
                    </a:p>
                    <a:p>
                      <a:r>
                        <a:rPr lang="en-CA" sz="1200" dirty="0"/>
                        <a:t>months of </a:t>
                      </a:r>
                      <a:r>
                        <a:rPr lang="en-CA" sz="1200" dirty="0">
                          <a:highlight>
                            <a:srgbClr val="FFFF00"/>
                          </a:highlight>
                        </a:rPr>
                        <a:t>May to</a:t>
                      </a:r>
                    </a:p>
                    <a:p>
                      <a:r>
                        <a:rPr lang="en-CA" sz="1200" dirty="0">
                          <a:highlight>
                            <a:srgbClr val="FFFF00"/>
                          </a:highlight>
                        </a:rPr>
                        <a:t>August</a:t>
                      </a:r>
                      <a:r>
                        <a:rPr lang="en-CA" sz="1200" dirty="0"/>
                        <a:t> and prior to</a:t>
                      </a:r>
                    </a:p>
                    <a:p>
                      <a:r>
                        <a:rPr lang="en-CA" sz="1200" dirty="0"/>
                        <a:t>discharge of</a:t>
                      </a:r>
                    </a:p>
                    <a:p>
                      <a:r>
                        <a:rPr lang="en-CA" sz="1200" dirty="0"/>
                        <a:t>accumulated impacted</a:t>
                      </a:r>
                    </a:p>
                    <a:p>
                      <a:r>
                        <a:rPr lang="en-CA" sz="1200" dirty="0"/>
                        <a:t>water.</a:t>
                      </a:r>
                    </a:p>
                    <a:p>
                      <a:endParaRPr lang="en-CA" sz="1200" dirty="0"/>
                    </a:p>
                    <a:p>
                      <a:r>
                        <a:rPr lang="en-CA" sz="1200" dirty="0">
                          <a:highlight>
                            <a:srgbClr val="FFFF00"/>
                          </a:highlight>
                        </a:rPr>
                        <a:t>Acute Toxicity</a:t>
                      </a:r>
                    </a:p>
                    <a:p>
                      <a:r>
                        <a:rPr lang="en-CA" sz="1200" dirty="0"/>
                        <a:t>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Remove acute toxicity testing</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7775"/>
                  </a:ext>
                </a:extLst>
              </a:tr>
              <a:tr h="1524170">
                <a:tc>
                  <a:txBody>
                    <a:bodyPr/>
                    <a:lstStyle/>
                    <a:p>
                      <a:r>
                        <a:rPr lang="en-AU" sz="1200" dirty="0"/>
                        <a:t>ARV-2b</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Effluent from the</a:t>
                      </a:r>
                    </a:p>
                    <a:p>
                      <a:r>
                        <a:rPr lang="en-CA" sz="1200" dirty="0"/>
                        <a:t>discharge point of the</a:t>
                      </a:r>
                    </a:p>
                    <a:p>
                      <a:r>
                        <a:rPr lang="en-CA" sz="1200" dirty="0">
                          <a:highlight>
                            <a:srgbClr val="FFFF00"/>
                          </a:highlight>
                        </a:rPr>
                        <a:t>New Solid Waste</a:t>
                      </a:r>
                    </a:p>
                    <a:p>
                      <a:r>
                        <a:rPr lang="en-CA" sz="1200" dirty="0">
                          <a:highlight>
                            <a:srgbClr val="FFFF00"/>
                          </a:highlight>
                        </a:rPr>
                        <a:t>Disposal </a:t>
                      </a:r>
                      <a:r>
                        <a:rPr lang="en-CA" sz="1200" dirty="0"/>
                        <a:t>Facility.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Remove the reference to a new solid waste facility</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35463"/>
                  </a:ext>
                </a:extLst>
              </a:tr>
              <a:tr h="1442008">
                <a:tc>
                  <a:txBody>
                    <a:bodyPr/>
                    <a:lstStyle/>
                    <a:p>
                      <a:r>
                        <a:rPr lang="en-AU" sz="1200" dirty="0"/>
                        <a:t>ARV-3</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200" dirty="0"/>
                        <a:t>Raw Sewage </a:t>
                      </a:r>
                      <a:r>
                        <a:rPr lang="en-CA" sz="1200" dirty="0">
                          <a:highlight>
                            <a:srgbClr val="FFFF00"/>
                          </a:highlight>
                        </a:rPr>
                        <a:t>at truck</a:t>
                      </a:r>
                    </a:p>
                    <a:p>
                      <a:r>
                        <a:rPr lang="en-CA" sz="1200" dirty="0">
                          <a:highlight>
                            <a:srgbClr val="FFFF00"/>
                          </a:highlight>
                        </a:rPr>
                        <a:t>offload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highlight>
                            <a:srgbClr val="FFFF00"/>
                          </a:highlight>
                        </a:rPr>
                        <a:t>Not Active</a:t>
                      </a:r>
                      <a:endParaRPr lang="en-CA" sz="1200"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200" dirty="0"/>
                        <a:t>Re-activate and add a point where effluent discharges from new lagoon to wetland</a:t>
                      </a:r>
                      <a:endParaRPr lang="en-CA"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7978387"/>
                  </a:ext>
                </a:extLst>
              </a:tr>
            </a:tbl>
          </a:graphicData>
        </a:graphic>
      </p:graphicFrame>
      <p:sp>
        <p:nvSpPr>
          <p:cNvPr id="6" name="TextBox 5">
            <a:extLst>
              <a:ext uri="{FF2B5EF4-FFF2-40B4-BE49-F238E27FC236}">
                <a16:creationId xmlns:a16="http://schemas.microsoft.com/office/drawing/2014/main" id="{5492D0AB-276F-2855-5DB3-E346ADDF45BB}"/>
              </a:ext>
            </a:extLst>
          </p:cNvPr>
          <p:cNvSpPr txBox="1"/>
          <p:nvPr/>
        </p:nvSpPr>
        <p:spPr>
          <a:xfrm>
            <a:off x="131861" y="173744"/>
            <a:ext cx="4368134" cy="646331"/>
          </a:xfrm>
          <a:prstGeom prst="rect">
            <a:avLst/>
          </a:prstGeom>
          <a:noFill/>
        </p:spPr>
        <p:txBody>
          <a:bodyPr wrap="square">
            <a:spAutoFit/>
          </a:bodyPr>
          <a:lstStyle/>
          <a:p>
            <a:r>
              <a:rPr lang="en-CA" sz="3600" b="1" dirty="0">
                <a:solidFill>
                  <a:srgbClr val="D8491F"/>
                </a:solidFill>
                <a:latin typeface="Arial" pitchFamily="34" charset="0"/>
                <a:cs typeface="Arial" pitchFamily="34" charset="0"/>
              </a:rPr>
              <a:t>Sampling Program</a:t>
            </a:r>
          </a:p>
        </p:txBody>
      </p:sp>
    </p:spTree>
    <p:extLst>
      <p:ext uri="{BB962C8B-B14F-4D97-AF65-F5344CB8AC3E}">
        <p14:creationId xmlns:p14="http://schemas.microsoft.com/office/powerpoint/2010/main" val="407546727"/>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868AF8FA94B40945B60C79FB290B1" ma:contentTypeVersion="9" ma:contentTypeDescription="Create a new document." ma:contentTypeScope="" ma:versionID="bbf816693f83c105829e6adedd16fc0a">
  <xsd:schema xmlns:xsd="http://www.w3.org/2001/XMLSchema" xmlns:xs="http://www.w3.org/2001/XMLSchema" xmlns:p="http://schemas.microsoft.com/office/2006/metadata/properties" xmlns:ns2="fc4293c6-6472-47fa-9d2f-94bd9eace04c" targetNamespace="http://schemas.microsoft.com/office/2006/metadata/properties" ma:root="true" ma:fieldsID="6d4f3cf08471256e9594f5fde3c1719a" ns2:_="">
    <xsd:import namespace="fc4293c6-6472-47fa-9d2f-94bd9eace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293c6-6472-47fa-9d2f-94bd9eac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983E6-65DD-4E3B-9730-356EA1BD60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B91C6-D454-4D5A-8FFF-6046BAE88B80}">
  <ds:schemaRefs>
    <ds:schemaRef ds:uri="http://schemas.microsoft.com/sharepoint/v3/contenttype/forms"/>
  </ds:schemaRefs>
</ds:datastoreItem>
</file>

<file path=customXml/itemProps3.xml><?xml version="1.0" encoding="utf-8"?>
<ds:datastoreItem xmlns:ds="http://schemas.openxmlformats.org/officeDocument/2006/customXml" ds:itemID="{E8F456DD-288F-4500-A176-1B4EFFEA2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293c6-6472-47fa-9d2f-94bd9eace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 Powerpoint CGS</Template>
  <TotalTime>5053</TotalTime>
  <Words>4018</Words>
  <Application>Microsoft Office PowerPoint</Application>
  <PresentationFormat>On-screen Show (4:3)</PresentationFormat>
  <Paragraphs>608</Paragraphs>
  <Slides>33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Euphemia</vt:lpstr>
      <vt:lpstr>Gadugi</vt:lpstr>
      <vt:lpstr>Symbol</vt:lpstr>
      <vt:lpstr>GN Powerpoint CGS</vt:lpstr>
      <vt:lpstr>ᓄᓇᕗᒻᒥ ᐃᒪᓕᕆᔩᑦ ᑲᑎᒪᔨᖏᑕ ᑲᑎᒪᓂᖓ</vt:lpstr>
      <vt:lpstr>ᐱᔪᓐᓇᐅᑕᐅᒌᖅᑐᖅ</vt:lpstr>
      <vt:lpstr>Water Licence:  3AM-ARV--- </vt:lpstr>
      <vt:lpstr>Water Licence:  3AM-ARV--- </vt:lpstr>
      <vt:lpstr>PowerPoint Presentation</vt:lpstr>
      <vt:lpstr>Background</vt:lpstr>
      <vt:lpstr>Background</vt:lpstr>
      <vt:lpstr>Background</vt:lpstr>
      <vt:lpstr>PowerPoint Presentation</vt:lpstr>
      <vt:lpstr>PowerPoint Presentation</vt:lpstr>
      <vt:lpstr>PowerPoint Presentation</vt:lpstr>
      <vt:lpstr>PowerPoint Presentation</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ᐊᕙᑎᓕᕆᓂᕐᒧᑦ ᐊᒻᒪ ᓯᓚᐅᑉ ᐊᓯᔾᔨᖅᐸᓪᓕᐊᓂᖓᓄᑦ ᑲᓇᑕᒥᑦ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ᑯᐄᓐ ᑭᒡᒐᖅᑐᖅᑎᖓ−ᓄᓇᖃᖅᑳᖅᓯᒪᔪᓕᕆᓂᖅ ᐊᒻᒪ ᐃᓄᓕᕆᔨᑐᖃᒃᑯᑦ ᑲᓇᑕᒥ ᐅᖃᐅᓯᐅᔪᑦ</vt:lpstr>
      <vt:lpstr>ᐃᒪᕐᒥᐅᑕᓕᕆᔨᒃᑯᑦ ᑲᓇᑕᒥ ᐅᖃᐅᓯᒃᓴᖏᑦ</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Chalmers, Elan</cp:lastModifiedBy>
  <cp:revision>194</cp:revision>
  <cp:lastPrinted>2012-06-13T22:26:17Z</cp:lastPrinted>
  <dcterms:created xsi:type="dcterms:W3CDTF">2014-01-14T23:28:13Z</dcterms:created>
  <dcterms:modified xsi:type="dcterms:W3CDTF">2022-05-24T20:46:37Z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0x0101005B9868AF8FA94B40945B60C79FB290B1</vt:lpwstr>
  </property>
</Properties>
</file>