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56" r:id="rId5"/>
    <p:sldId id="312" r:id="rId6"/>
    <p:sldId id="257" r:id="rId7"/>
    <p:sldId id="317" r:id="rId8"/>
    <p:sldId id="290" r:id="rId9"/>
    <p:sldId id="314" r:id="rId10"/>
    <p:sldId id="289" r:id="rId11"/>
    <p:sldId id="292" r:id="rId12"/>
    <p:sldId id="315" r:id="rId13"/>
    <p:sldId id="309" r:id="rId14"/>
    <p:sldId id="316" r:id="rId15"/>
    <p:sldId id="313" r:id="rId16"/>
    <p:sldId id="261" r:id="rId17"/>
    <p:sldId id="294" r:id="rId18"/>
    <p:sldId id="295" r:id="rId19"/>
    <p:sldId id="296" r:id="rId20"/>
    <p:sldId id="297" r:id="rId21"/>
    <p:sldId id="298" r:id="rId22"/>
    <p:sldId id="300" r:id="rId23"/>
    <p:sldId id="301" r:id="rId24"/>
    <p:sldId id="318" r:id="rId25"/>
    <p:sldId id="319" r:id="rId26"/>
    <p:sldId id="320" r:id="rId27"/>
    <p:sldId id="321" r:id="rId28"/>
    <p:sldId id="322" r:id="rId29"/>
    <p:sldId id="276" r:id="rId30"/>
    <p:sldId id="303" r:id="rId31"/>
    <p:sldId id="304" r:id="rId32"/>
    <p:sldId id="323" r:id="rId33"/>
    <p:sldId id="324" r:id="rId34"/>
    <p:sldId id="325" r:id="rId35"/>
    <p:sldId id="326" r:id="rId36"/>
    <p:sldId id="264" r:id="rId3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14464B-4049-CB30-F4A6-4BFE174F76F1}" name="Lusty, Megan" initials="LM" userId="S::MLusty@gov.nu.ca::23397521-fc92-4ac2-8bc0-6d3efb5a1dd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8491F"/>
    <a:srgbClr val="BAC233"/>
    <a:srgbClr val="006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02" autoAdjust="0"/>
    <p:restoredTop sz="78640" autoAdjust="0"/>
  </p:normalViewPr>
  <p:slideViewPr>
    <p:cSldViewPr>
      <p:cViewPr varScale="1">
        <p:scale>
          <a:sx n="60" d="100"/>
          <a:sy n="60" d="100"/>
        </p:scale>
        <p:origin x="1494" y="60"/>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301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650"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6688" y="0"/>
            <a:ext cx="3041650" cy="466725"/>
          </a:xfrm>
          <a:prstGeom prst="rect">
            <a:avLst/>
          </a:prstGeom>
        </p:spPr>
        <p:txBody>
          <a:bodyPr vert="horz" lIns="91440" tIns="45720" rIns="91440" bIns="45720" rtlCol="0"/>
          <a:lstStyle>
            <a:lvl1pPr algn="r">
              <a:defRPr sz="1200"/>
            </a:lvl1pPr>
          </a:lstStyle>
          <a:p>
            <a:fld id="{04581CEE-22B7-4448-9AE9-06DBD7A1EB41}" type="datetimeFigureOut">
              <a:rPr lang="en-CA" smtClean="0"/>
              <a:t>2022-05-24</a:t>
            </a:fld>
            <a:endParaRPr lang="en-CA"/>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8338"/>
            <a:ext cx="5616575" cy="36639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39200"/>
            <a:ext cx="3041650"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6688" y="8839200"/>
            <a:ext cx="3041650" cy="466725"/>
          </a:xfrm>
          <a:prstGeom prst="rect">
            <a:avLst/>
          </a:prstGeom>
        </p:spPr>
        <p:txBody>
          <a:bodyPr vert="horz" lIns="91440" tIns="45720" rIns="91440" bIns="45720" rtlCol="0" anchor="b"/>
          <a:lstStyle>
            <a:lvl1pPr algn="r">
              <a:defRPr sz="1200"/>
            </a:lvl1pPr>
          </a:lstStyle>
          <a:p>
            <a:fld id="{B0A21360-F632-412E-845D-6D0FEDE6BCA0}" type="slidenum">
              <a:rPr lang="en-CA" smtClean="0"/>
              <a:t>‹#›</a:t>
            </a:fld>
            <a:endParaRPr lang="en-CA"/>
          </a:p>
        </p:txBody>
      </p:sp>
    </p:spTree>
    <p:extLst>
      <p:ext uri="{BB962C8B-B14F-4D97-AF65-F5344CB8AC3E}">
        <p14:creationId xmlns:p14="http://schemas.microsoft.com/office/powerpoint/2010/main" val="316678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3</a:t>
            </a:fld>
            <a:endParaRPr lang="en-CA" dirty="0"/>
          </a:p>
        </p:txBody>
      </p:sp>
    </p:spTree>
    <p:extLst>
      <p:ext uri="{BB962C8B-B14F-4D97-AF65-F5344CB8AC3E}">
        <p14:creationId xmlns:p14="http://schemas.microsoft.com/office/powerpoint/2010/main" val="3561301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13</a:t>
            </a:fld>
            <a:endParaRPr lang="en-CA"/>
          </a:p>
        </p:txBody>
      </p:sp>
    </p:spTree>
    <p:extLst>
      <p:ext uri="{BB962C8B-B14F-4D97-AF65-F5344CB8AC3E}">
        <p14:creationId xmlns:p14="http://schemas.microsoft.com/office/powerpoint/2010/main" val="300145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14</a:t>
            </a:fld>
            <a:endParaRPr lang="en-CA"/>
          </a:p>
        </p:txBody>
      </p:sp>
    </p:spTree>
    <p:extLst>
      <p:ext uri="{BB962C8B-B14F-4D97-AF65-F5344CB8AC3E}">
        <p14:creationId xmlns:p14="http://schemas.microsoft.com/office/powerpoint/2010/main" val="3292295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15</a:t>
            </a:fld>
            <a:endParaRPr lang="en-CA"/>
          </a:p>
        </p:txBody>
      </p:sp>
    </p:spTree>
    <p:extLst>
      <p:ext uri="{BB962C8B-B14F-4D97-AF65-F5344CB8AC3E}">
        <p14:creationId xmlns:p14="http://schemas.microsoft.com/office/powerpoint/2010/main" val="327902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16</a:t>
            </a:fld>
            <a:endParaRPr lang="en-CA"/>
          </a:p>
        </p:txBody>
      </p:sp>
    </p:spTree>
    <p:extLst>
      <p:ext uri="{BB962C8B-B14F-4D97-AF65-F5344CB8AC3E}">
        <p14:creationId xmlns:p14="http://schemas.microsoft.com/office/powerpoint/2010/main" val="110122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17</a:t>
            </a:fld>
            <a:endParaRPr lang="en-CA"/>
          </a:p>
        </p:txBody>
      </p:sp>
    </p:spTree>
    <p:extLst>
      <p:ext uri="{BB962C8B-B14F-4D97-AF65-F5344CB8AC3E}">
        <p14:creationId xmlns:p14="http://schemas.microsoft.com/office/powerpoint/2010/main" val="1377230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18</a:t>
            </a:fld>
            <a:endParaRPr lang="en-CA"/>
          </a:p>
        </p:txBody>
      </p:sp>
    </p:spTree>
    <p:extLst>
      <p:ext uri="{BB962C8B-B14F-4D97-AF65-F5344CB8AC3E}">
        <p14:creationId xmlns:p14="http://schemas.microsoft.com/office/powerpoint/2010/main" val="785445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19</a:t>
            </a:fld>
            <a:endParaRPr lang="en-CA"/>
          </a:p>
        </p:txBody>
      </p:sp>
    </p:spTree>
    <p:extLst>
      <p:ext uri="{BB962C8B-B14F-4D97-AF65-F5344CB8AC3E}">
        <p14:creationId xmlns:p14="http://schemas.microsoft.com/office/powerpoint/2010/main" val="690413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20</a:t>
            </a:fld>
            <a:endParaRPr lang="en-CA"/>
          </a:p>
        </p:txBody>
      </p:sp>
    </p:spTree>
    <p:extLst>
      <p:ext uri="{BB962C8B-B14F-4D97-AF65-F5344CB8AC3E}">
        <p14:creationId xmlns:p14="http://schemas.microsoft.com/office/powerpoint/2010/main" val="31560420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21</a:t>
            </a:fld>
            <a:endParaRPr lang="en-CA"/>
          </a:p>
        </p:txBody>
      </p:sp>
    </p:spTree>
    <p:extLst>
      <p:ext uri="{BB962C8B-B14F-4D97-AF65-F5344CB8AC3E}">
        <p14:creationId xmlns:p14="http://schemas.microsoft.com/office/powerpoint/2010/main" val="791150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22</a:t>
            </a:fld>
            <a:endParaRPr lang="en-CA"/>
          </a:p>
        </p:txBody>
      </p:sp>
    </p:spTree>
    <p:extLst>
      <p:ext uri="{BB962C8B-B14F-4D97-AF65-F5344CB8AC3E}">
        <p14:creationId xmlns:p14="http://schemas.microsoft.com/office/powerpoint/2010/main" val="748203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4</a:t>
            </a:fld>
            <a:endParaRPr lang="en-CA" dirty="0"/>
          </a:p>
        </p:txBody>
      </p:sp>
    </p:spTree>
    <p:extLst>
      <p:ext uri="{BB962C8B-B14F-4D97-AF65-F5344CB8AC3E}">
        <p14:creationId xmlns:p14="http://schemas.microsoft.com/office/powerpoint/2010/main" val="2576741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23</a:t>
            </a:fld>
            <a:endParaRPr lang="en-CA"/>
          </a:p>
        </p:txBody>
      </p:sp>
    </p:spTree>
    <p:extLst>
      <p:ext uri="{BB962C8B-B14F-4D97-AF65-F5344CB8AC3E}">
        <p14:creationId xmlns:p14="http://schemas.microsoft.com/office/powerpoint/2010/main" val="23239195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24</a:t>
            </a:fld>
            <a:endParaRPr lang="en-CA"/>
          </a:p>
        </p:txBody>
      </p:sp>
    </p:spTree>
    <p:extLst>
      <p:ext uri="{BB962C8B-B14F-4D97-AF65-F5344CB8AC3E}">
        <p14:creationId xmlns:p14="http://schemas.microsoft.com/office/powerpoint/2010/main" val="2980562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25</a:t>
            </a:fld>
            <a:endParaRPr lang="en-CA"/>
          </a:p>
        </p:txBody>
      </p:sp>
    </p:spTree>
    <p:extLst>
      <p:ext uri="{BB962C8B-B14F-4D97-AF65-F5344CB8AC3E}">
        <p14:creationId xmlns:p14="http://schemas.microsoft.com/office/powerpoint/2010/main" val="4133726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26</a:t>
            </a:fld>
            <a:endParaRPr lang="en-CA"/>
          </a:p>
        </p:txBody>
      </p:sp>
    </p:spTree>
    <p:extLst>
      <p:ext uri="{BB962C8B-B14F-4D97-AF65-F5344CB8AC3E}">
        <p14:creationId xmlns:p14="http://schemas.microsoft.com/office/powerpoint/2010/main" val="845537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27</a:t>
            </a:fld>
            <a:endParaRPr lang="en-CA"/>
          </a:p>
        </p:txBody>
      </p:sp>
    </p:spTree>
    <p:extLst>
      <p:ext uri="{BB962C8B-B14F-4D97-AF65-F5344CB8AC3E}">
        <p14:creationId xmlns:p14="http://schemas.microsoft.com/office/powerpoint/2010/main" val="1774622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28</a:t>
            </a:fld>
            <a:endParaRPr lang="en-CA"/>
          </a:p>
        </p:txBody>
      </p:sp>
    </p:spTree>
    <p:extLst>
      <p:ext uri="{BB962C8B-B14F-4D97-AF65-F5344CB8AC3E}">
        <p14:creationId xmlns:p14="http://schemas.microsoft.com/office/powerpoint/2010/main" val="2961683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29</a:t>
            </a:fld>
            <a:endParaRPr lang="en-CA"/>
          </a:p>
        </p:txBody>
      </p:sp>
    </p:spTree>
    <p:extLst>
      <p:ext uri="{BB962C8B-B14F-4D97-AF65-F5344CB8AC3E}">
        <p14:creationId xmlns:p14="http://schemas.microsoft.com/office/powerpoint/2010/main" val="4155324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30</a:t>
            </a:fld>
            <a:endParaRPr lang="en-CA"/>
          </a:p>
        </p:txBody>
      </p:sp>
    </p:spTree>
    <p:extLst>
      <p:ext uri="{BB962C8B-B14F-4D97-AF65-F5344CB8AC3E}">
        <p14:creationId xmlns:p14="http://schemas.microsoft.com/office/powerpoint/2010/main" val="5559113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31</a:t>
            </a:fld>
            <a:endParaRPr lang="en-CA"/>
          </a:p>
        </p:txBody>
      </p:sp>
    </p:spTree>
    <p:extLst>
      <p:ext uri="{BB962C8B-B14F-4D97-AF65-F5344CB8AC3E}">
        <p14:creationId xmlns:p14="http://schemas.microsoft.com/office/powerpoint/2010/main" val="3491668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B0A21360-F632-412E-845D-6D0FEDE6BCA0}" type="slidenum">
              <a:rPr lang="en-CA" smtClean="0"/>
              <a:t>32</a:t>
            </a:fld>
            <a:endParaRPr lang="en-CA"/>
          </a:p>
        </p:txBody>
      </p:sp>
    </p:spTree>
    <p:extLst>
      <p:ext uri="{BB962C8B-B14F-4D97-AF65-F5344CB8AC3E}">
        <p14:creationId xmlns:p14="http://schemas.microsoft.com/office/powerpoint/2010/main" val="389431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5</a:t>
            </a:fld>
            <a:endParaRPr lang="en-CA"/>
          </a:p>
        </p:txBody>
      </p:sp>
    </p:spTree>
    <p:extLst>
      <p:ext uri="{BB962C8B-B14F-4D97-AF65-F5344CB8AC3E}">
        <p14:creationId xmlns:p14="http://schemas.microsoft.com/office/powerpoint/2010/main" val="301312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6</a:t>
            </a:fld>
            <a:endParaRPr lang="en-CA"/>
          </a:p>
        </p:txBody>
      </p:sp>
    </p:spTree>
    <p:extLst>
      <p:ext uri="{BB962C8B-B14F-4D97-AF65-F5344CB8AC3E}">
        <p14:creationId xmlns:p14="http://schemas.microsoft.com/office/powerpoint/2010/main" val="3832383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7</a:t>
            </a:fld>
            <a:endParaRPr lang="en-CA"/>
          </a:p>
        </p:txBody>
      </p:sp>
    </p:spTree>
    <p:extLst>
      <p:ext uri="{BB962C8B-B14F-4D97-AF65-F5344CB8AC3E}">
        <p14:creationId xmlns:p14="http://schemas.microsoft.com/office/powerpoint/2010/main" val="2147946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8</a:t>
            </a:fld>
            <a:endParaRPr lang="en-CA"/>
          </a:p>
        </p:txBody>
      </p:sp>
    </p:spTree>
    <p:extLst>
      <p:ext uri="{BB962C8B-B14F-4D97-AF65-F5344CB8AC3E}">
        <p14:creationId xmlns:p14="http://schemas.microsoft.com/office/powerpoint/2010/main" val="259779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9</a:t>
            </a:fld>
            <a:endParaRPr lang="en-CA"/>
          </a:p>
        </p:txBody>
      </p:sp>
    </p:spTree>
    <p:extLst>
      <p:ext uri="{BB962C8B-B14F-4D97-AF65-F5344CB8AC3E}">
        <p14:creationId xmlns:p14="http://schemas.microsoft.com/office/powerpoint/2010/main" val="1004545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10</a:t>
            </a:fld>
            <a:endParaRPr lang="en-CA"/>
          </a:p>
        </p:txBody>
      </p:sp>
    </p:spTree>
    <p:extLst>
      <p:ext uri="{BB962C8B-B14F-4D97-AF65-F5344CB8AC3E}">
        <p14:creationId xmlns:p14="http://schemas.microsoft.com/office/powerpoint/2010/main" val="238587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a:buFont typeface="Arial" panose="020B0604020202020204" pitchFamily="34" charset="0"/>
              <a:buChar char="•"/>
            </a:pPr>
            <a:endParaRPr lang="en-CA" sz="1800" b="0" i="0" u="none" strike="noStrike" baseline="0" dirty="0">
              <a:latin typeface="Arial" panose="020B0604020202020204" pitchFamily="34" charset="0"/>
            </a:endParaRPr>
          </a:p>
        </p:txBody>
      </p:sp>
      <p:sp>
        <p:nvSpPr>
          <p:cNvPr id="4" name="Slide Number Placeholder 3"/>
          <p:cNvSpPr>
            <a:spLocks noGrp="1"/>
          </p:cNvSpPr>
          <p:nvPr>
            <p:ph type="sldNum" sz="quarter" idx="5"/>
          </p:nvPr>
        </p:nvSpPr>
        <p:spPr/>
        <p:txBody>
          <a:bodyPr/>
          <a:lstStyle/>
          <a:p>
            <a:fld id="{B0A21360-F632-412E-845D-6D0FEDE6BCA0}" type="slidenum">
              <a:rPr lang="en-CA" smtClean="0"/>
              <a:t>11</a:t>
            </a:fld>
            <a:endParaRPr lang="en-CA"/>
          </a:p>
        </p:txBody>
      </p:sp>
    </p:spTree>
    <p:extLst>
      <p:ext uri="{BB962C8B-B14F-4D97-AF65-F5344CB8AC3E}">
        <p14:creationId xmlns:p14="http://schemas.microsoft.com/office/powerpoint/2010/main" val="2978576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5112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61965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28057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2326878B-36E5-4F09-9214-176A1E1FBA10}" type="datetimeFigureOut">
              <a:rPr lang="en-CA" smtClean="0"/>
              <a:t>2022-05-24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3603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26878B-36E5-4F09-9214-176A1E1FBA10}" type="datetimeFigureOut">
              <a:rPr lang="en-CA" smtClean="0"/>
              <a:t>2022-05-24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55443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2326878B-36E5-4F09-9214-176A1E1FBA10}" type="datetimeFigureOut">
              <a:rPr lang="en-CA" smtClean="0"/>
              <a:t>2022-05-24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4182186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2326878B-36E5-4F09-9214-176A1E1FBA10}" type="datetimeFigureOut">
              <a:rPr lang="en-CA" smtClean="0"/>
              <a:t>2022-05-24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89952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2326878B-36E5-4F09-9214-176A1E1FBA10}" type="datetimeFigureOut">
              <a:rPr lang="en-CA" smtClean="0"/>
              <a:t>2022-05-24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66634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26878B-36E5-4F09-9214-176A1E1FBA10}" type="datetimeFigureOut">
              <a:rPr lang="en-CA" smtClean="0"/>
              <a:t>2022-05-24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242046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2022-05-24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380690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26878B-36E5-4F09-9214-176A1E1FBA10}" type="datetimeFigureOut">
              <a:rPr lang="en-CA" smtClean="0"/>
              <a:t>2022-05-24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1FCD0E6-9D1D-4FEB-939D-095AAEFE68BF}" type="slidenum">
              <a:rPr lang="en-CA" smtClean="0"/>
              <a:t>‹#›</a:t>
            </a:fld>
            <a:endParaRPr lang="en-CA"/>
          </a:p>
        </p:txBody>
      </p:sp>
    </p:spTree>
    <p:extLst>
      <p:ext uri="{BB962C8B-B14F-4D97-AF65-F5344CB8AC3E}">
        <p14:creationId xmlns:p14="http://schemas.microsoft.com/office/powerpoint/2010/main" val="1237418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26878B-36E5-4F09-9214-176A1E1FBA10}" type="datetimeFigureOut">
              <a:rPr lang="en-CA" smtClean="0"/>
              <a:t>2022-05-24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CD0E6-9D1D-4FEB-939D-095AAEFE68BF}" type="slidenum">
              <a:rPr lang="en-CA" smtClean="0"/>
              <a:t>‹#›</a:t>
            </a:fld>
            <a:endParaRPr lang="en-CA"/>
          </a:p>
        </p:txBody>
      </p:sp>
    </p:spTree>
    <p:extLst>
      <p:ext uri="{BB962C8B-B14F-4D97-AF65-F5344CB8AC3E}">
        <p14:creationId xmlns:p14="http://schemas.microsoft.com/office/powerpoint/2010/main" val="4148378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484276" y="2816932"/>
            <a:ext cx="4392488" cy="1224136"/>
          </a:xfrm>
        </p:spPr>
        <p:txBody>
          <a:bodyPr>
            <a:normAutofit fontScale="90000"/>
          </a:bodyPr>
          <a:lstStyle/>
          <a:p>
            <a:pPr algn="l"/>
            <a:r>
              <a:rPr lang="fr-FR" sz="3200" b="1" dirty="0">
                <a:solidFill>
                  <a:schemeClr val="bg1"/>
                </a:solidFill>
                <a:latin typeface="Arial" pitchFamily="34" charset="0"/>
                <a:cs typeface="Arial" pitchFamily="34" charset="0"/>
              </a:rPr>
              <a:t>Réunion publique de l’Office des eaux du Nunavut</a:t>
            </a:r>
            <a:endParaRPr lang="en-CA" sz="3200" b="1"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2484276" y="4509120"/>
            <a:ext cx="3960440" cy="1752600"/>
          </a:xfrm>
        </p:spPr>
        <p:txBody>
          <a:bodyPr>
            <a:normAutofit fontScale="92500" lnSpcReduction="10000"/>
          </a:bodyPr>
          <a:lstStyle/>
          <a:p>
            <a:pPr algn="l"/>
            <a:r>
              <a:rPr lang="fr-FR" sz="2400" dirty="0">
                <a:solidFill>
                  <a:schemeClr val="bg1"/>
                </a:solidFill>
                <a:latin typeface="Arial" pitchFamily="34" charset="0"/>
                <a:cs typeface="Arial" pitchFamily="34" charset="0"/>
              </a:rPr>
              <a:t>Renouvellements et modifications des permis d’utilisation de l’eau </a:t>
            </a:r>
          </a:p>
          <a:p>
            <a:pPr algn="l"/>
            <a:r>
              <a:rPr lang="fr-FR" sz="2400" dirty="0" err="1">
                <a:solidFill>
                  <a:schemeClr val="bg1"/>
                </a:solidFill>
                <a:latin typeface="Arial" pitchFamily="34" charset="0"/>
                <a:cs typeface="Arial" pitchFamily="34" charset="0"/>
              </a:rPr>
              <a:t>Arviat</a:t>
            </a:r>
            <a:r>
              <a:rPr lang="fr-FR" sz="2400" dirty="0">
                <a:solidFill>
                  <a:schemeClr val="bg1"/>
                </a:solidFill>
                <a:latin typeface="Arial" pitchFamily="34" charset="0"/>
                <a:cs typeface="Arial" pitchFamily="34" charset="0"/>
              </a:rPr>
              <a:t> </a:t>
            </a:r>
          </a:p>
          <a:p>
            <a:pPr algn="l"/>
            <a:r>
              <a:rPr lang="fr-FR" sz="2400" dirty="0">
                <a:solidFill>
                  <a:schemeClr val="bg1"/>
                </a:solidFill>
                <a:latin typeface="Arial" pitchFamily="34" charset="0"/>
                <a:cs typeface="Arial" pitchFamily="34" charset="0"/>
              </a:rPr>
              <a:t>3AM-ARV----</a:t>
            </a:r>
          </a:p>
          <a:p>
            <a:pPr algn="l"/>
            <a:endParaRPr lang="en-US"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528617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rgbClr val="D8491F"/>
                </a:solidFill>
                <a:latin typeface="Arial" pitchFamily="34" charset="0"/>
                <a:cs typeface="Arial" pitchFamily="34" charset="0"/>
              </a:rPr>
              <a:t>Programme </a:t>
            </a:r>
            <a:r>
              <a:rPr lang="en-CA" b="1" dirty="0" err="1">
                <a:solidFill>
                  <a:srgbClr val="D8491F"/>
                </a:solidFill>
                <a:latin typeface="Arial" pitchFamily="34" charset="0"/>
                <a:cs typeface="Arial" pitchFamily="34" charset="0"/>
              </a:rPr>
              <a:t>d’échantillonnage</a:t>
            </a:r>
            <a:endParaRPr lang="en-CA" b="1" dirty="0">
              <a:solidFill>
                <a:srgbClr val="D8491F"/>
              </a:solidFill>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A68714EF-EADF-409B-BAB4-802C52C11581}"/>
              </a:ext>
            </a:extLst>
          </p:cNvPr>
          <p:cNvGraphicFramePr>
            <a:graphicFrameLocks noGrp="1"/>
          </p:cNvGraphicFramePr>
          <p:nvPr>
            <p:extLst>
              <p:ext uri="{D42A27DB-BD31-4B8C-83A1-F6EECF244321}">
                <p14:modId xmlns:p14="http://schemas.microsoft.com/office/powerpoint/2010/main" val="2357039816"/>
              </p:ext>
            </p:extLst>
          </p:nvPr>
        </p:nvGraphicFramePr>
        <p:xfrm>
          <a:off x="1038486" y="1196752"/>
          <a:ext cx="6912768" cy="4294093"/>
        </p:xfrm>
        <a:graphic>
          <a:graphicData uri="http://schemas.openxmlformats.org/drawingml/2006/table">
            <a:tbl>
              <a:tblPr firstRow="1" bandRow="1"/>
              <a:tblGrid>
                <a:gridCol w="767114">
                  <a:extLst>
                    <a:ext uri="{9D8B030D-6E8A-4147-A177-3AD203B41FA5}">
                      <a16:colId xmlns:a16="http://schemas.microsoft.com/office/drawing/2014/main" val="175653941"/>
                    </a:ext>
                  </a:extLst>
                </a:gridCol>
                <a:gridCol w="2049000">
                  <a:extLst>
                    <a:ext uri="{9D8B030D-6E8A-4147-A177-3AD203B41FA5}">
                      <a16:colId xmlns:a16="http://schemas.microsoft.com/office/drawing/2014/main" val="2227719828"/>
                    </a:ext>
                  </a:extLst>
                </a:gridCol>
                <a:gridCol w="2048327">
                  <a:extLst>
                    <a:ext uri="{9D8B030D-6E8A-4147-A177-3AD203B41FA5}">
                      <a16:colId xmlns:a16="http://schemas.microsoft.com/office/drawing/2014/main" val="2890150"/>
                    </a:ext>
                  </a:extLst>
                </a:gridCol>
                <a:gridCol w="2048327">
                  <a:extLst>
                    <a:ext uri="{9D8B030D-6E8A-4147-A177-3AD203B41FA5}">
                      <a16:colId xmlns:a16="http://schemas.microsoft.com/office/drawing/2014/main" val="3271900184"/>
                    </a:ext>
                  </a:extLst>
                </a:gridCol>
              </a:tblGrid>
              <a:tr h="467396">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Site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07000"/>
                        </a:lnSpc>
                        <a:spcAft>
                          <a:spcPts val="800"/>
                        </a:spcAft>
                      </a:pPr>
                      <a:r>
                        <a:rPr lang="fr-CA"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07000"/>
                        </a:lnSpc>
                      </a:pPr>
                      <a:endParaRPr lang="en-CA" sz="1100">
                        <a:effectLst/>
                        <a:latin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07000"/>
                        </a:lnSpc>
                        <a:spcAft>
                          <a:spcPts val="800"/>
                        </a:spcAft>
                      </a:pPr>
                      <a:r>
                        <a:rPr lang="fr-CA"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Demande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4256168419"/>
                  </a:ext>
                </a:extLst>
              </a:tr>
              <a:tr h="1695356">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ARV-4</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Effluent du point de décharge de l’installation d’élimination des eaux usées (extrémité du milieu humide).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Qualité</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Mensuellement durant les mois de mai à août.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Toxicité aiguë</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Annuellement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Supprimer les tests de toxicité aiguë</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600809"/>
                  </a:ext>
                </a:extLst>
              </a:tr>
              <a:tr h="741299">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ARV-5</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Décharge de l’aire des déchets de métaux encombrants.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Mensuellement durant les périodes de débit observé.</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S.O.</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313424"/>
                  </a:ext>
                </a:extLst>
              </a:tr>
              <a:tr h="806634">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ARV-6</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Décharge de l’aire de stockage des déchets dangereux.</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CA"/>
                    </a:p>
                  </a:txBody>
                  <a:tcPr/>
                </a:tc>
                <a:tc vMerge="1">
                  <a:txBody>
                    <a:bodyPr/>
                    <a:lstStyle/>
                    <a:p>
                      <a:endParaRPr lang="en-CA"/>
                    </a:p>
                  </a:txBody>
                  <a:tcPr/>
                </a:tc>
                <a:extLst>
                  <a:ext uri="{0D108BD9-81ED-4DB2-BD59-A6C34878D82A}">
                    <a16:rowId xmlns:a16="http://schemas.microsoft.com/office/drawing/2014/main" val="2242664481"/>
                  </a:ext>
                </a:extLst>
              </a:tr>
              <a:tr h="583408">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ARV-7</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Niveau d’eau de la Wolf River.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Mensuellement durant les périodes d’eau libre.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Supprimer le réapprovisionnement</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1833649"/>
                  </a:ext>
                </a:extLst>
              </a:tr>
            </a:tbl>
          </a:graphicData>
        </a:graphic>
      </p:graphicFrame>
    </p:spTree>
    <p:extLst>
      <p:ext uri="{BB962C8B-B14F-4D97-AF65-F5344CB8AC3E}">
        <p14:creationId xmlns:p14="http://schemas.microsoft.com/office/powerpoint/2010/main" val="2638527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rgbClr val="D8491F"/>
                </a:solidFill>
                <a:latin typeface="Arial" pitchFamily="34" charset="0"/>
                <a:cs typeface="Arial" pitchFamily="34" charset="0"/>
              </a:rPr>
              <a:t>Programme </a:t>
            </a:r>
            <a:r>
              <a:rPr lang="en-CA" b="1" dirty="0" err="1">
                <a:solidFill>
                  <a:srgbClr val="D8491F"/>
                </a:solidFill>
                <a:latin typeface="Arial" pitchFamily="34" charset="0"/>
                <a:cs typeface="Arial" pitchFamily="34" charset="0"/>
              </a:rPr>
              <a:t>d’échantillonnage</a:t>
            </a:r>
            <a:endParaRPr lang="en-CA" b="1" dirty="0">
              <a:solidFill>
                <a:srgbClr val="D8491F"/>
              </a:solidFill>
              <a:latin typeface="Arial" pitchFamily="34" charset="0"/>
              <a:cs typeface="Arial" pitchFamily="34" charset="0"/>
            </a:endParaRPr>
          </a:p>
        </p:txBody>
      </p:sp>
      <p:graphicFrame>
        <p:nvGraphicFramePr>
          <p:cNvPr id="3" name="Table 2">
            <a:extLst>
              <a:ext uri="{FF2B5EF4-FFF2-40B4-BE49-F238E27FC236}">
                <a16:creationId xmlns:a16="http://schemas.microsoft.com/office/drawing/2014/main" id="{7E30BD41-E271-455B-8728-67B2BB480484}"/>
              </a:ext>
            </a:extLst>
          </p:cNvPr>
          <p:cNvGraphicFramePr>
            <a:graphicFrameLocks noGrp="1"/>
          </p:cNvGraphicFramePr>
          <p:nvPr>
            <p:extLst>
              <p:ext uri="{D42A27DB-BD31-4B8C-83A1-F6EECF244321}">
                <p14:modId xmlns:p14="http://schemas.microsoft.com/office/powerpoint/2010/main" val="1454915443"/>
              </p:ext>
            </p:extLst>
          </p:nvPr>
        </p:nvGraphicFramePr>
        <p:xfrm>
          <a:off x="1038486" y="1412776"/>
          <a:ext cx="6912768" cy="4068384"/>
        </p:xfrm>
        <a:graphic>
          <a:graphicData uri="http://schemas.openxmlformats.org/drawingml/2006/table">
            <a:tbl>
              <a:tblPr firstRow="1" bandRow="1"/>
              <a:tblGrid>
                <a:gridCol w="833831">
                  <a:extLst>
                    <a:ext uri="{9D8B030D-6E8A-4147-A177-3AD203B41FA5}">
                      <a16:colId xmlns:a16="http://schemas.microsoft.com/office/drawing/2014/main" val="2744231875"/>
                    </a:ext>
                  </a:extLst>
                </a:gridCol>
                <a:gridCol w="1981878">
                  <a:extLst>
                    <a:ext uri="{9D8B030D-6E8A-4147-A177-3AD203B41FA5}">
                      <a16:colId xmlns:a16="http://schemas.microsoft.com/office/drawing/2014/main" val="986410232"/>
                    </a:ext>
                  </a:extLst>
                </a:gridCol>
                <a:gridCol w="2049210">
                  <a:extLst>
                    <a:ext uri="{9D8B030D-6E8A-4147-A177-3AD203B41FA5}">
                      <a16:colId xmlns:a16="http://schemas.microsoft.com/office/drawing/2014/main" val="3498791335"/>
                    </a:ext>
                  </a:extLst>
                </a:gridCol>
                <a:gridCol w="2047849">
                  <a:extLst>
                    <a:ext uri="{9D8B030D-6E8A-4147-A177-3AD203B41FA5}">
                      <a16:colId xmlns:a16="http://schemas.microsoft.com/office/drawing/2014/main" val="2787235822"/>
                    </a:ext>
                  </a:extLst>
                </a:gridCol>
              </a:tblGrid>
              <a:tr h="467034">
                <a:tc>
                  <a:txBody>
                    <a:bodyPr/>
                    <a:lstStyle/>
                    <a:p>
                      <a:pPr>
                        <a:lnSpc>
                          <a:spcPct val="107000"/>
                        </a:lnSpc>
                        <a:spcAft>
                          <a:spcPts val="800"/>
                        </a:spcAft>
                      </a:pPr>
                      <a:r>
                        <a:rPr lang="fr-CA" sz="1100" b="1">
                          <a:effectLst/>
                          <a:latin typeface="Calibri" panose="020F0502020204030204" pitchFamily="34" charset="0"/>
                          <a:ea typeface="Calibri" panose="020F0502020204030204" pitchFamily="34" charset="0"/>
                          <a:cs typeface="Times New Roman" panose="02020603050405020304" pitchFamily="18" charset="0"/>
                        </a:rPr>
                        <a:t>Site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07000"/>
                        </a:lnSpc>
                        <a:spcAft>
                          <a:spcPts val="800"/>
                        </a:spcAft>
                      </a:pPr>
                      <a:r>
                        <a:rPr lang="fr-C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07000"/>
                        </a:lnSpc>
                      </a:pPr>
                      <a:endParaRPr lang="en-CA" sz="1100">
                        <a:effectLst/>
                        <a:latin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07000"/>
                        </a:lnSpc>
                        <a:spcAft>
                          <a:spcPts val="800"/>
                        </a:spcAft>
                      </a:pPr>
                      <a:r>
                        <a:rPr lang="fr-C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Demande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2526755593"/>
                  </a:ext>
                </a:extLst>
              </a:tr>
              <a:tr h="781583">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ARV-8</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Niveau de l’eau dans la lagune de l’installation de l’élimination des eaux usées.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Mensuellement durant les conditions de dégel.</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Supprimer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838455"/>
                  </a:ext>
                </a:extLst>
              </a:tr>
              <a:tr h="805534">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ARV-9</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Écoulements de l’installation d’élimination des déchets solides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Mensuellement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S.O.</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4803142"/>
                  </a:ext>
                </a:extLst>
              </a:tr>
              <a:tr h="1232650">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ARV-10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Effluent du dernier point de décharge de l’installation de stockage et de traitement du sol contaminé par les hydrocarbures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À déterminer conformément à la partie D, sujet 10</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Supprimer</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169119"/>
                  </a:ext>
                </a:extLst>
              </a:tr>
              <a:tr h="781583">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ARV-11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Décharge de l’effluent des aires de déshydratation des sols contaminés.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À déterminer conformément à la partie D, sujet 14 (c)</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Supprimer</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690653"/>
                  </a:ext>
                </a:extLst>
              </a:tr>
            </a:tbl>
          </a:graphicData>
        </a:graphic>
      </p:graphicFrame>
    </p:spTree>
    <p:extLst>
      <p:ext uri="{BB962C8B-B14F-4D97-AF65-F5344CB8AC3E}">
        <p14:creationId xmlns:p14="http://schemas.microsoft.com/office/powerpoint/2010/main" val="581429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6E24A641-2C80-45B1-8A88-69A931F86E21}"/>
              </a:ext>
            </a:extLst>
          </p:cNvPr>
          <p:cNvSpPr txBox="1">
            <a:spLocks/>
          </p:cNvSpPr>
          <p:nvPr/>
        </p:nvSpPr>
        <p:spPr>
          <a:xfrm>
            <a:off x="1115616" y="3429000"/>
            <a:ext cx="6912768" cy="8692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50000"/>
                  </a:schemeClr>
                </a:solidFill>
                <a:latin typeface="Arial" pitchFamily="34" charset="0"/>
                <a:cs typeface="Arial" pitchFamily="34" charset="0"/>
              </a:rPr>
              <a:t>Examen </a:t>
            </a:r>
            <a:r>
              <a:rPr lang="en-CA" b="1" dirty="0" err="1">
                <a:solidFill>
                  <a:schemeClr val="accent6">
                    <a:lumMod val="50000"/>
                  </a:schemeClr>
                </a:solidFill>
                <a:latin typeface="Arial" pitchFamily="34" charset="0"/>
                <a:cs typeface="Arial" pitchFamily="34" charset="0"/>
              </a:rPr>
              <a:t>réglementaire</a:t>
            </a:r>
            <a:endParaRPr lang="en-CA"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794212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438"/>
            <a:ext cx="8229600" cy="1143000"/>
          </a:xfrm>
        </p:spPr>
        <p:txBody>
          <a:bodyPr>
            <a:noAutofit/>
          </a:bodyPr>
          <a:lstStyle/>
          <a:p>
            <a:r>
              <a:rPr lang="fr-FR" sz="3600" b="1" dirty="0">
                <a:solidFill>
                  <a:schemeClr val="accent6">
                    <a:lumMod val="75000"/>
                  </a:schemeClr>
                </a:solidFill>
                <a:latin typeface="Arial" pitchFamily="34" charset="0"/>
                <a:cs typeface="Arial" pitchFamily="34" charset="0"/>
              </a:rPr>
              <a:t>Commentaires de Environnement et Changement climatique Canada</a:t>
            </a:r>
            <a:endParaRPr lang="en-CA" sz="36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457200" y="1347438"/>
            <a:ext cx="7931224" cy="5105898"/>
          </a:xfrm>
        </p:spPr>
        <p:txBody>
          <a:bodyPr>
            <a:normAutofit/>
          </a:bodyPr>
          <a:lstStyle/>
          <a:p>
            <a:pPr marL="0" indent="0">
              <a:buNone/>
            </a:pPr>
            <a:endParaRPr lang="fr-FR" sz="2800" b="1" dirty="0"/>
          </a:p>
          <a:p>
            <a:pPr marL="0" indent="0">
              <a:buNone/>
            </a:pPr>
            <a:r>
              <a:rPr lang="fr-FR" sz="2800" b="1" dirty="0"/>
              <a:t>01. Surveillance du point de conformité du programme ARV-4</a:t>
            </a:r>
            <a:endParaRPr lang="en-CA" sz="2800" b="1" dirty="0"/>
          </a:p>
          <a:p>
            <a:pPr marL="0" indent="0">
              <a:buNone/>
            </a:pPr>
            <a:endParaRPr lang="en-CA" sz="2800" b="1" dirty="0"/>
          </a:p>
          <a:p>
            <a:pPr marL="0" indent="0">
              <a:buNone/>
            </a:pPr>
            <a:r>
              <a:rPr lang="fr-FR" sz="2800" b="1" dirty="0"/>
              <a:t>Réponse de Services communautaires et gouvernementaux :</a:t>
            </a:r>
            <a:endParaRPr lang="en-CA" sz="2800" b="1" dirty="0"/>
          </a:p>
          <a:p>
            <a:r>
              <a:rPr lang="fr-CA" sz="1800" dirty="0">
                <a:effectLst/>
                <a:latin typeface="Calibri" panose="020F0502020204030204" pitchFamily="34" charset="0"/>
                <a:ea typeface="Calibri" panose="020F0502020204030204" pitchFamily="34" charset="0"/>
                <a:cs typeface="Times New Roman" panose="02020603050405020304" pitchFamily="18" charset="0"/>
              </a:rPr>
              <a:t>ARV-4 soit situé à l’endroit recommandé en aval dans le milieu humide dans une aire accessible aux employés municipaux. </a:t>
            </a:r>
            <a:r>
              <a:rPr lang="en-CA" sz="1800" b="0" i="0" u="none" strike="noStrike" baseline="0" dirty="0">
                <a:solidFill>
                  <a:srgbClr val="000000"/>
                </a:solidFill>
                <a:latin typeface="Calibri" panose="020F0502020204030204" pitchFamily="34" charset="0"/>
              </a:rPr>
              <a:t>		</a:t>
            </a:r>
          </a:p>
          <a:p>
            <a:pPr marL="0" indent="0">
              <a:buNone/>
            </a:pPr>
            <a:endParaRPr lang="en-CA" sz="2800" b="1" dirty="0"/>
          </a:p>
        </p:txBody>
      </p:sp>
    </p:spTree>
    <p:extLst>
      <p:ext uri="{BB962C8B-B14F-4D97-AF65-F5344CB8AC3E}">
        <p14:creationId xmlns:p14="http://schemas.microsoft.com/office/powerpoint/2010/main" val="2744687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b="1" dirty="0">
                <a:solidFill>
                  <a:schemeClr val="accent6">
                    <a:lumMod val="75000"/>
                  </a:schemeClr>
                </a:solidFill>
                <a:latin typeface="Arial" pitchFamily="34" charset="0"/>
                <a:cs typeface="Arial" pitchFamily="34" charset="0"/>
              </a:rPr>
              <a:t>Commentaires de Environnement et Changement climatique Canada</a:t>
            </a:r>
            <a:endParaRPr lang="en-CA" sz="36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755576" y="1556792"/>
            <a:ext cx="7530007" cy="4569371"/>
          </a:xfrm>
        </p:spPr>
        <p:txBody>
          <a:bodyPr>
            <a:normAutofit/>
          </a:bodyPr>
          <a:lstStyle/>
          <a:p>
            <a:pPr marL="0" indent="0">
              <a:buNone/>
            </a:pPr>
            <a:endParaRPr lang="en-CA" sz="2800" b="1" dirty="0"/>
          </a:p>
          <a:p>
            <a:pPr marL="0" indent="0">
              <a:buNone/>
            </a:pPr>
            <a:r>
              <a:rPr lang="en-CA" sz="2800" b="1" dirty="0"/>
              <a:t>02. </a:t>
            </a:r>
            <a:r>
              <a:rPr lang="en-CA" sz="2800" b="1" dirty="0" err="1"/>
              <a:t>Échéanciers</a:t>
            </a:r>
            <a:r>
              <a:rPr lang="en-CA" sz="2800" b="1" dirty="0"/>
              <a:t> du </a:t>
            </a:r>
            <a:r>
              <a:rPr lang="en-CA" sz="2800" b="1" dirty="0" err="1"/>
              <a:t>projet</a:t>
            </a:r>
            <a:endParaRPr lang="en-CA" sz="2800" b="1" dirty="0"/>
          </a:p>
          <a:p>
            <a:pPr marL="0" indent="0">
              <a:buNone/>
            </a:pPr>
            <a:endParaRPr lang="en-CA" sz="2800" b="1" dirty="0"/>
          </a:p>
          <a:p>
            <a:pPr marL="0" indent="0">
              <a:buNone/>
            </a:pPr>
            <a:r>
              <a:rPr lang="fr-FR" sz="2800" b="1" dirty="0"/>
              <a:t>Réponse de Services communautaires et gouvernementaux :</a:t>
            </a:r>
          </a:p>
          <a:p>
            <a:r>
              <a:rPr lang="fr-FR" sz="1800" b="0" i="0" u="none" strike="noStrike" baseline="0" dirty="0">
                <a:solidFill>
                  <a:srgbClr val="000000"/>
                </a:solidFill>
                <a:latin typeface="Calibri" panose="020F0502020204030204" pitchFamily="34" charset="0"/>
              </a:rPr>
              <a:t>Services communautaires et gouvernementaux fournira un échéancier mis à jour pour les projets des eaux usées et des déchets solides. </a:t>
            </a:r>
          </a:p>
          <a:p>
            <a:pPr marL="0" indent="0">
              <a:buNone/>
            </a:pPr>
            <a:r>
              <a:rPr lang="en-CA" sz="1800" b="0" i="0" u="none" strike="noStrike" baseline="0" dirty="0">
                <a:solidFill>
                  <a:srgbClr val="000000"/>
                </a:solidFill>
                <a:latin typeface="Calibri" panose="020F0502020204030204" pitchFamily="34" charset="0"/>
              </a:rPr>
              <a:t>	</a:t>
            </a:r>
          </a:p>
          <a:p>
            <a:pPr marL="0" indent="0">
              <a:buNone/>
            </a:pPr>
            <a:endParaRPr lang="en-CA" sz="2800" b="1" dirty="0"/>
          </a:p>
          <a:p>
            <a:endParaRPr lang="en-CA" b="1" dirty="0"/>
          </a:p>
          <a:p>
            <a:endParaRPr lang="en-CA" b="1" dirty="0"/>
          </a:p>
        </p:txBody>
      </p:sp>
    </p:spTree>
    <p:extLst>
      <p:ext uri="{BB962C8B-B14F-4D97-AF65-F5344CB8AC3E}">
        <p14:creationId xmlns:p14="http://schemas.microsoft.com/office/powerpoint/2010/main" val="1474739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b="1" dirty="0">
                <a:solidFill>
                  <a:schemeClr val="accent6">
                    <a:lumMod val="75000"/>
                  </a:schemeClr>
                </a:solidFill>
                <a:latin typeface="Arial" pitchFamily="34" charset="0"/>
                <a:cs typeface="Arial" pitchFamily="34" charset="0"/>
              </a:rPr>
              <a:t>Commentaires de Environnement et Changement climatique Canada</a:t>
            </a:r>
            <a:endParaRPr lang="en-CA" sz="36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971600" y="1413172"/>
            <a:ext cx="7715200" cy="4569371"/>
          </a:xfrm>
        </p:spPr>
        <p:txBody>
          <a:bodyPr>
            <a:normAutofit fontScale="92500"/>
          </a:bodyPr>
          <a:lstStyle/>
          <a:p>
            <a:pPr marL="0" indent="0">
              <a:buNone/>
            </a:pPr>
            <a:endParaRPr lang="fr-FR" sz="2800" b="1" dirty="0"/>
          </a:p>
          <a:p>
            <a:pPr marL="0" indent="0">
              <a:buNone/>
            </a:pPr>
            <a:r>
              <a:rPr lang="fr-FR" sz="2800" b="1" dirty="0"/>
              <a:t>03. Plans de désaffectation et de restauration</a:t>
            </a:r>
            <a:endParaRPr lang="en-CA" sz="2800" b="1" dirty="0"/>
          </a:p>
          <a:p>
            <a:pPr marL="0" indent="0">
              <a:buNone/>
            </a:pPr>
            <a:endParaRPr lang="en-CA" sz="2800" b="1" dirty="0"/>
          </a:p>
          <a:p>
            <a:pPr marL="0" indent="0">
              <a:buNone/>
            </a:pPr>
            <a:r>
              <a:rPr lang="fr-FR" sz="2800" b="1" dirty="0"/>
              <a:t>Réponse de Services communautaires et gouvernementaux :</a:t>
            </a:r>
          </a:p>
          <a:p>
            <a:pPr marL="342900" lvl="0" indent="-342900">
              <a:lnSpc>
                <a:spcPct val="107000"/>
              </a:lnSpc>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Il n’existe aucun plan visant la fermeture de l’aire d’élimination des déchets solides ni de celle des métaux encombrants. L’analyse de rentabilité recommandait que les deux aires demeurent indéfiniment en exploitation et soient agrandies.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Une étude des cellules de la lagune abandonnée pour évaluer la possibilité qu’elles soient restaurées et réutilisées pour agrandir l’aire actuelle des déchets solides sera incluse dans la prochaine phase du projet des déchets solides</a:t>
            </a:r>
            <a:r>
              <a:rPr lang="fr-CA" sz="1800" dirty="0">
                <a:latin typeface="Calibri" panose="020F0502020204030204" pitchFamily="34" charset="0"/>
                <a:ea typeface="Calibri" panose="020F0502020204030204" pitchFamily="34" charset="0"/>
                <a:cs typeface="Times New Roman" panose="02020603050405020304" pitchFamily="18" charset="0"/>
              </a:rPr>
              <a:t>.</a:t>
            </a:r>
            <a:endParaRPr lang="en-CA" b="1" dirty="0"/>
          </a:p>
          <a:p>
            <a:endParaRPr lang="en-CA" b="1" dirty="0"/>
          </a:p>
        </p:txBody>
      </p:sp>
    </p:spTree>
    <p:extLst>
      <p:ext uri="{BB962C8B-B14F-4D97-AF65-F5344CB8AC3E}">
        <p14:creationId xmlns:p14="http://schemas.microsoft.com/office/powerpoint/2010/main" val="196461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b="1" dirty="0">
                <a:solidFill>
                  <a:schemeClr val="accent6">
                    <a:lumMod val="75000"/>
                  </a:schemeClr>
                </a:solidFill>
                <a:latin typeface="Arial" pitchFamily="34" charset="0"/>
                <a:cs typeface="Arial" pitchFamily="34" charset="0"/>
              </a:rPr>
              <a:t>Commentaires de Environnement et Changement climatique Canada</a:t>
            </a:r>
            <a:endParaRPr lang="en-CA" sz="36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827584" y="1309867"/>
            <a:ext cx="7416824" cy="5301208"/>
          </a:xfrm>
        </p:spPr>
        <p:txBody>
          <a:bodyPr>
            <a:normAutofit/>
          </a:bodyPr>
          <a:lstStyle/>
          <a:p>
            <a:pPr marL="0" indent="0">
              <a:buNone/>
            </a:pPr>
            <a:endParaRPr lang="fr-FR" sz="2900" b="1" dirty="0"/>
          </a:p>
          <a:p>
            <a:pPr marL="0" indent="0">
              <a:buNone/>
            </a:pPr>
            <a:r>
              <a:rPr lang="fr-FR" sz="2900" b="1" dirty="0"/>
              <a:t>04. Enlèvement des boues de la lagune</a:t>
            </a:r>
          </a:p>
          <a:p>
            <a:pPr marL="0" indent="0">
              <a:buNone/>
            </a:pPr>
            <a:endParaRPr lang="en-CA" sz="2900" b="1" dirty="0"/>
          </a:p>
          <a:p>
            <a:pPr marL="0" indent="0">
              <a:buNone/>
            </a:pPr>
            <a:r>
              <a:rPr lang="fr-FR" sz="2900" b="1" dirty="0"/>
              <a:t>Réponse de Services communautaires et gouvernementaux :</a:t>
            </a:r>
          </a:p>
          <a:p>
            <a:r>
              <a:rPr lang="fr-FR" sz="1800" b="0" i="0" u="none" strike="noStrike" baseline="0" dirty="0">
                <a:solidFill>
                  <a:srgbClr val="000000"/>
                </a:solidFill>
                <a:latin typeface="Calibri" panose="020F0502020204030204" pitchFamily="34" charset="0"/>
              </a:rPr>
              <a:t>Il a été déterminé qu’étant donné que la cellule de la lagune devrait être déclassée, libérée de ses boues, restaurée et mise à niveau en 2024, l’enlèvement des boues en 2021 constituerait un avantage minimal en comparaison du travail requis pour réaliser ces activités. </a:t>
            </a:r>
          </a:p>
          <a:p>
            <a:r>
              <a:rPr lang="fr-FR" sz="1800" b="0" i="0" u="none" strike="noStrike" baseline="0" dirty="0">
                <a:solidFill>
                  <a:srgbClr val="000000"/>
                </a:solidFill>
                <a:latin typeface="Calibri" panose="020F0502020204030204" pitchFamily="34" charset="0"/>
              </a:rPr>
              <a:t>Un nouveau plan de fonctionnement et d’entretien comprenant un plan de gestion des boues qui inclut des techniques d’évaluation et d’élimination, ainsi qu’un endroit d’élimination, sera préparé par le consultant en conception et l’entrepreneur pour la nouvelle lagune à deux cellules. </a:t>
            </a:r>
            <a:r>
              <a:rPr lang="en-CA" sz="1800" b="0" i="0" u="none" strike="noStrike" baseline="0" dirty="0">
                <a:solidFill>
                  <a:srgbClr val="000000"/>
                </a:solidFill>
                <a:latin typeface="Calibri" panose="020F0502020204030204" pitchFamily="34" charset="0"/>
              </a:rPr>
              <a:t>	</a:t>
            </a:r>
          </a:p>
          <a:p>
            <a:pPr marL="0" indent="0">
              <a:buNone/>
            </a:pPr>
            <a:endParaRPr lang="en-CA" sz="2900" b="1" dirty="0"/>
          </a:p>
        </p:txBody>
      </p:sp>
    </p:spTree>
    <p:extLst>
      <p:ext uri="{BB962C8B-B14F-4D97-AF65-F5344CB8AC3E}">
        <p14:creationId xmlns:p14="http://schemas.microsoft.com/office/powerpoint/2010/main" val="696066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b="1" dirty="0">
                <a:solidFill>
                  <a:schemeClr val="accent6">
                    <a:lumMod val="75000"/>
                  </a:schemeClr>
                </a:solidFill>
                <a:latin typeface="Arial" pitchFamily="34" charset="0"/>
                <a:cs typeface="Arial" pitchFamily="34" charset="0"/>
              </a:rPr>
              <a:t>Commentaires de Environnement et Changement climatique Canada</a:t>
            </a:r>
            <a:endParaRPr lang="en-CA" sz="36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827584" y="1556792"/>
            <a:ext cx="7704856" cy="5026570"/>
          </a:xfrm>
        </p:spPr>
        <p:txBody>
          <a:bodyPr>
            <a:normAutofit/>
          </a:bodyPr>
          <a:lstStyle/>
          <a:p>
            <a:pPr marL="0" indent="0">
              <a:buNone/>
            </a:pPr>
            <a:r>
              <a:rPr lang="fr-FR" sz="2800" b="1" dirty="0"/>
              <a:t>05. Sites additionnels de surveillance</a:t>
            </a:r>
          </a:p>
          <a:p>
            <a:pPr marL="0" indent="0">
              <a:buNone/>
            </a:pPr>
            <a:endParaRPr lang="en-CA" sz="2800" b="1" dirty="0"/>
          </a:p>
          <a:p>
            <a:pPr marL="0" indent="0">
              <a:buNone/>
            </a:pPr>
            <a:r>
              <a:rPr lang="fr-FR" sz="2800" b="1" dirty="0"/>
              <a:t>Réponse de Services communautaires et gouvernementaux :</a:t>
            </a:r>
          </a:p>
          <a:p>
            <a:pPr marL="342900" lvl="0" indent="-342900">
              <a:lnSpc>
                <a:spcPct val="107000"/>
              </a:lnSpc>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Le titulaire de permis est d’accord à ce qu’un site de surveillance au point de décharge de la lagune soit inclus avec le nouveau permis.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r>
              <a:rPr lang="fr-CA" sz="1800" dirty="0">
                <a:effectLst/>
                <a:latin typeface="Calibri" panose="020F0502020204030204" pitchFamily="34" charset="0"/>
                <a:ea typeface="Calibri" panose="020F0502020204030204" pitchFamily="34" charset="0"/>
                <a:cs typeface="Times New Roman" panose="02020603050405020304" pitchFamily="18" charset="0"/>
              </a:rPr>
              <a:t>Toutefois, ce site ne devrait pas être considéré comme un point de conformité, et aucune limite d’effluent ne devrait être imposée à ce stade étant donné qu’il ne représente que partiellement l’effluent traité.</a:t>
            </a:r>
            <a:r>
              <a:rPr lang="fr-CA"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CA" sz="2400" b="1" dirty="0"/>
          </a:p>
        </p:txBody>
      </p:sp>
    </p:spTree>
    <p:extLst>
      <p:ext uri="{BB962C8B-B14F-4D97-AF65-F5344CB8AC3E}">
        <p14:creationId xmlns:p14="http://schemas.microsoft.com/office/powerpoint/2010/main" val="287650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600" b="1" dirty="0">
                <a:solidFill>
                  <a:schemeClr val="accent6">
                    <a:lumMod val="75000"/>
                  </a:schemeClr>
                </a:solidFill>
                <a:latin typeface="Arial" pitchFamily="34" charset="0"/>
                <a:cs typeface="Arial" pitchFamily="34" charset="0"/>
              </a:rPr>
              <a:t>Commentaires de Environnement et Changement climatique Canada</a:t>
            </a:r>
            <a:endParaRPr lang="en-CA" sz="36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755577" y="1328523"/>
            <a:ext cx="7632848" cy="5301208"/>
          </a:xfrm>
        </p:spPr>
        <p:txBody>
          <a:bodyPr>
            <a:noAutofit/>
          </a:bodyPr>
          <a:lstStyle/>
          <a:p>
            <a:pPr marL="0" indent="0">
              <a:buNone/>
            </a:pPr>
            <a:endParaRPr lang="en-CA" sz="2800" b="1" dirty="0"/>
          </a:p>
          <a:p>
            <a:pPr marL="0" indent="0">
              <a:buNone/>
            </a:pPr>
            <a:r>
              <a:rPr lang="en-CA" sz="2800" b="1" dirty="0"/>
              <a:t>06. Double </a:t>
            </a:r>
            <a:r>
              <a:rPr lang="en-CA" sz="2800" b="1" dirty="0" err="1"/>
              <a:t>échantillonnage</a:t>
            </a:r>
            <a:endParaRPr lang="en-CA" sz="2800" b="1" dirty="0"/>
          </a:p>
          <a:p>
            <a:pPr marL="0" indent="0">
              <a:buNone/>
            </a:pPr>
            <a:endParaRPr lang="en-CA" sz="2800" b="1" dirty="0"/>
          </a:p>
          <a:p>
            <a:pPr marL="0" indent="0">
              <a:buNone/>
            </a:pPr>
            <a:r>
              <a:rPr lang="fr-FR" sz="2800" b="1" dirty="0"/>
              <a:t>Réponse de Services communautaires et gouvernementaux :</a:t>
            </a:r>
          </a:p>
          <a:p>
            <a:r>
              <a:rPr lang="fr-CA" sz="1800" dirty="0">
                <a:effectLst/>
                <a:latin typeface="Calibri" panose="020F0502020204030204" pitchFamily="34" charset="0"/>
                <a:ea typeface="Calibri" panose="020F0502020204030204" pitchFamily="34" charset="0"/>
                <a:cs typeface="Times New Roman" panose="02020603050405020304" pitchFamily="18" charset="0"/>
              </a:rPr>
              <a:t>Le Plan d’assurance de la qualité/contrôle de la qualité é</a:t>
            </a:r>
            <a:r>
              <a:rPr lang="fr-CA" sz="1800" dirty="0">
                <a:latin typeface="Calibri" panose="020F0502020204030204" pitchFamily="34" charset="0"/>
                <a:ea typeface="Calibri" panose="020F0502020204030204" pitchFamily="34" charset="0"/>
                <a:cs typeface="Times New Roman" panose="02020603050405020304" pitchFamily="18" charset="0"/>
              </a:rPr>
              <a:t>tait</a:t>
            </a:r>
            <a:r>
              <a:rPr lang="fr-CA" sz="1800" dirty="0">
                <a:effectLst/>
                <a:latin typeface="Calibri" panose="020F0502020204030204" pitchFamily="34" charset="0"/>
                <a:ea typeface="Calibri" panose="020F0502020204030204" pitchFamily="34" charset="0"/>
                <a:cs typeface="Times New Roman" panose="02020603050405020304" pitchFamily="18" charset="0"/>
              </a:rPr>
              <a:t> mis à jour pour inclure des renseignements sur la fréquence des échantillonnages répétés/doubles dans le programme d’échantillonnage.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CA" sz="1800" b="0" i="0" u="none" strike="noStrike" baseline="0" dirty="0">
                <a:solidFill>
                  <a:srgbClr val="000000"/>
                </a:solidFill>
                <a:latin typeface="Calibri" panose="020F0502020204030204" pitchFamily="34" charset="0"/>
              </a:rPr>
              <a:t>	</a:t>
            </a:r>
          </a:p>
          <a:p>
            <a:pPr marL="0" indent="0">
              <a:buNone/>
            </a:pPr>
            <a:endParaRPr lang="en-CA" sz="2800" b="1" dirty="0"/>
          </a:p>
        </p:txBody>
      </p:sp>
    </p:spTree>
    <p:extLst>
      <p:ext uri="{BB962C8B-B14F-4D97-AF65-F5344CB8AC3E}">
        <p14:creationId xmlns:p14="http://schemas.microsoft.com/office/powerpoint/2010/main" val="321227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b="1" dirty="0">
                <a:solidFill>
                  <a:schemeClr val="accent6">
                    <a:lumMod val="75000"/>
                  </a:schemeClr>
                </a:solidFill>
                <a:latin typeface="Arial" pitchFamily="34" charset="0"/>
                <a:cs typeface="Arial" pitchFamily="34" charset="0"/>
              </a:rPr>
              <a:t>Commentaires de Relations Couronne-Autochtones et Affaires du Nord Canada</a:t>
            </a:r>
            <a:endParaRPr lang="en-CA" sz="32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539552" y="1378435"/>
            <a:ext cx="8064896" cy="5026570"/>
          </a:xfrm>
        </p:spPr>
        <p:txBody>
          <a:bodyPr>
            <a:noAutofit/>
          </a:bodyPr>
          <a:lstStyle/>
          <a:p>
            <a:pPr marL="0" indent="0">
              <a:buNone/>
            </a:pPr>
            <a:r>
              <a:rPr lang="fr-FR" sz="2800" b="1" dirty="0"/>
              <a:t>01. Capacité du site de déchets solides</a:t>
            </a:r>
            <a:endParaRPr lang="en-CA" sz="2800" b="1" dirty="0"/>
          </a:p>
          <a:p>
            <a:pPr marL="0" indent="0">
              <a:buNone/>
            </a:pPr>
            <a:endParaRPr lang="fr-FR" sz="2800" b="1" dirty="0"/>
          </a:p>
          <a:p>
            <a:pPr marL="0" indent="0">
              <a:buNone/>
            </a:pPr>
            <a:r>
              <a:rPr lang="fr-FR" sz="2800" b="1" dirty="0"/>
              <a:t>Réponse de Services communautaires et gouvernementaux :</a:t>
            </a:r>
          </a:p>
          <a:p>
            <a:pPr marL="342900" lvl="0" indent="-342900">
              <a:lnSpc>
                <a:spcPct val="107000"/>
              </a:lnSpc>
              <a:spcAft>
                <a:spcPts val="800"/>
              </a:spcAft>
              <a:buFont typeface="Arial" panose="020B0604020202020204" pitchFamily="34" charset="0"/>
              <a:buChar char="•"/>
              <a:tabLst>
                <a:tab pos="457200" algn="l"/>
              </a:tabLst>
            </a:pPr>
            <a:r>
              <a:rPr lang="fr-CA" sz="1600" dirty="0">
                <a:effectLst/>
                <a:latin typeface="Calibri" panose="020F0502020204030204" pitchFamily="34" charset="0"/>
                <a:ea typeface="Calibri" panose="020F0502020204030204" pitchFamily="34" charset="0"/>
                <a:cs typeface="Times New Roman" panose="02020603050405020304" pitchFamily="18" charset="0"/>
              </a:rPr>
              <a:t>Au début de 2017, la Municipalité a commencé à déchiqueter les déchets de métal dépollués pour augmenter la capacité sur le site. Le métal a ensuite été utilisé comme matériel pour couvrir le site d’enfouissement, ce qui a entraîné un compactage qui en a considérablement augmenté la capacité.</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600" dirty="0">
                <a:effectLst/>
                <a:latin typeface="Calibri" panose="020F0502020204030204" pitchFamily="34" charset="0"/>
                <a:ea typeface="Calibri" panose="020F0502020204030204" pitchFamily="34" charset="0"/>
                <a:cs typeface="Times New Roman" panose="02020603050405020304" pitchFamily="18" charset="0"/>
              </a:rPr>
              <a:t>Services communautaires et gouvernementaux entreprendra une étude en 2022-2023 pour établir la façon d’améliorer davantage la capacité du site actuel de déchets solides et pour évaluer la faisabilité d’un agrandissement dans les cellules de la lagune abandonnées une fois qu’elles auront été restaurées de manière appropriée.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2800" b="1" dirty="0"/>
          </a:p>
        </p:txBody>
      </p:sp>
    </p:spTree>
    <p:extLst>
      <p:ext uri="{BB962C8B-B14F-4D97-AF65-F5344CB8AC3E}">
        <p14:creationId xmlns:p14="http://schemas.microsoft.com/office/powerpoint/2010/main" val="1080122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2B7EA6AF-E719-49FB-8C96-834C8255D812}"/>
              </a:ext>
            </a:extLst>
          </p:cNvPr>
          <p:cNvSpPr txBox="1">
            <a:spLocks noGrp="1"/>
          </p:cNvSpPr>
          <p:nvPr>
            <p:ph type="ctrTitle"/>
          </p:nvPr>
        </p:nvSpPr>
        <p:spPr>
          <a:xfrm>
            <a:off x="685800" y="3140968"/>
            <a:ext cx="7772400" cy="147002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err="1">
                <a:solidFill>
                  <a:schemeClr val="accent6">
                    <a:lumMod val="50000"/>
                  </a:schemeClr>
                </a:solidFill>
                <a:latin typeface="Arial" pitchFamily="34" charset="0"/>
                <a:cs typeface="Arial" pitchFamily="34" charset="0"/>
              </a:rPr>
              <a:t>Permis</a:t>
            </a:r>
            <a:r>
              <a:rPr lang="en-CA" b="1" dirty="0">
                <a:solidFill>
                  <a:schemeClr val="accent6">
                    <a:lumMod val="50000"/>
                  </a:schemeClr>
                </a:solidFill>
                <a:latin typeface="Arial" pitchFamily="34" charset="0"/>
                <a:cs typeface="Arial" pitchFamily="34" charset="0"/>
              </a:rPr>
              <a:t> </a:t>
            </a:r>
            <a:r>
              <a:rPr lang="en-CA" b="1" dirty="0" err="1">
                <a:solidFill>
                  <a:schemeClr val="accent6">
                    <a:lumMod val="50000"/>
                  </a:schemeClr>
                </a:solidFill>
                <a:latin typeface="Arial" pitchFamily="34" charset="0"/>
                <a:cs typeface="Arial" pitchFamily="34" charset="0"/>
              </a:rPr>
              <a:t>existant</a:t>
            </a:r>
            <a:endParaRPr lang="en-CA" b="1" dirty="0">
              <a:solidFill>
                <a:schemeClr val="accent6">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59183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b="1" dirty="0">
                <a:solidFill>
                  <a:schemeClr val="accent6">
                    <a:lumMod val="75000"/>
                  </a:schemeClr>
                </a:solidFill>
                <a:latin typeface="Arial" pitchFamily="34" charset="0"/>
                <a:cs typeface="Arial" pitchFamily="34" charset="0"/>
              </a:rPr>
              <a:t>Commentaires de Relations Couronne-Autochtones et Affaires du Nord Canada</a:t>
            </a:r>
            <a:endParaRPr lang="en-CA" sz="32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611560" y="1417638"/>
            <a:ext cx="7632848" cy="5323730"/>
          </a:xfrm>
        </p:spPr>
        <p:txBody>
          <a:bodyPr>
            <a:noAutofit/>
          </a:bodyPr>
          <a:lstStyle/>
          <a:p>
            <a:pPr marL="0" indent="0">
              <a:buNone/>
            </a:pPr>
            <a:endParaRPr lang="fr-FR" sz="2400" b="1" dirty="0"/>
          </a:p>
          <a:p>
            <a:pPr marL="0" indent="0">
              <a:buNone/>
            </a:pPr>
            <a:r>
              <a:rPr lang="fr-FR" sz="2400" b="1" dirty="0"/>
              <a:t>02. Paramètres de conception de la lagune</a:t>
            </a:r>
          </a:p>
          <a:p>
            <a:pPr marL="0" indent="0">
              <a:buNone/>
            </a:pPr>
            <a:endParaRPr lang="en-CA" sz="2400" b="1" dirty="0"/>
          </a:p>
          <a:p>
            <a:pPr marL="0" indent="0">
              <a:buNone/>
            </a:pPr>
            <a:r>
              <a:rPr lang="fr-FR" sz="2400" b="1" dirty="0"/>
              <a:t>Réponse de Services communautaires et gouvernementaux :</a:t>
            </a:r>
          </a:p>
          <a:p>
            <a:pPr marL="342900" lvl="0" indent="-342900">
              <a:lnSpc>
                <a:spcPct val="107000"/>
              </a:lnSpc>
              <a:spcAft>
                <a:spcPts val="800"/>
              </a:spcAft>
              <a:buFont typeface="Arial" panose="020B0604020202020204" pitchFamily="34" charset="0"/>
              <a:buChar char="•"/>
              <a:tabLst>
                <a:tab pos="457200" algn="l"/>
              </a:tabLst>
            </a:pPr>
            <a:r>
              <a:rPr lang="fr-CA" sz="1400" dirty="0">
                <a:effectLst/>
                <a:latin typeface="Calibri" panose="020F0502020204030204" pitchFamily="34" charset="0"/>
                <a:ea typeface="Calibri" panose="020F0502020204030204" pitchFamily="34" charset="0"/>
                <a:cs typeface="Times New Roman" panose="02020603050405020304" pitchFamily="18" charset="0"/>
              </a:rPr>
              <a:t>Le fonctionnement des systèmes de milieu humide de la lagune n’a pas pour objectif premier le traitement mais plutôt la décharge dans le milieu humide. L’aire de traitement du milieu humide est un composant important de l’installation de traitement. Le système de lagune à deux cellules sera dimensionné pour retenir les eaux usées pendant 12 mois pour une durée de vie de 20 ans.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400" dirty="0">
                <a:effectLst/>
                <a:latin typeface="Calibri" panose="020F0502020204030204" pitchFamily="34" charset="0"/>
                <a:ea typeface="Calibri" panose="020F0502020204030204" pitchFamily="34" charset="0"/>
                <a:cs typeface="Times New Roman" panose="02020603050405020304" pitchFamily="18" charset="0"/>
              </a:rPr>
              <a:t>L’effluent sera décanté dans l’aire de traitement du milieu humide tard à l’été une fois que le milieu humide aura pu se développer et que le ruissellement aura cessé. Actuellement, l’effluent profite de la dilution plutôt que du traitement, ce qui entraîne potentiellement des concentrations plus faibles d’effluent, mais en réalité, l’effluent n’est pas de meilleure qualité. </a:t>
            </a: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400" dirty="0">
                <a:effectLst/>
                <a:latin typeface="Calibri" panose="020F0502020204030204" pitchFamily="34" charset="0"/>
                <a:ea typeface="Calibri" panose="020F0502020204030204" pitchFamily="34" charset="0"/>
                <a:cs typeface="Times New Roman" panose="02020603050405020304" pitchFamily="18" charset="0"/>
              </a:rPr>
              <a:t>Le débit de pompage sera déterminé lors de la conception pour optimiser à la fois la réduction du temps et l’efficacité du traitement du milieu humide, mais il sera inférieur au maximum recommandé de 2 500 m</a:t>
            </a:r>
            <a:r>
              <a:rPr lang="fr-CA" sz="14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fr-CA" sz="1400" dirty="0">
                <a:effectLst/>
                <a:latin typeface="Calibri" panose="020F0502020204030204" pitchFamily="34" charset="0"/>
                <a:ea typeface="Calibri" panose="020F0502020204030204" pitchFamily="34" charset="0"/>
                <a:cs typeface="Times New Roman" panose="02020603050405020304" pitchFamily="18" charset="0"/>
              </a:rPr>
              <a:t>/jour pour préserver la santé de l’environnement marin récepteur.</a:t>
            </a:r>
            <a:r>
              <a:rPr lang="fr-CA" sz="1400" b="1"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CA" sz="1600" b="0" i="0" u="none" strike="noStrike" baseline="0" dirty="0">
                <a:solidFill>
                  <a:srgbClr val="000000"/>
                </a:solidFill>
                <a:latin typeface="Calibri" panose="020F0502020204030204" pitchFamily="34" charset="0"/>
              </a:rPr>
              <a:t>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333697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b="1" dirty="0">
                <a:solidFill>
                  <a:schemeClr val="accent6">
                    <a:lumMod val="75000"/>
                  </a:schemeClr>
                </a:solidFill>
                <a:latin typeface="Arial" pitchFamily="34" charset="0"/>
                <a:cs typeface="Arial" pitchFamily="34" charset="0"/>
              </a:rPr>
              <a:t>Commentaires de Relations Couronne-Autochtones et Affaires du Nord Canada</a:t>
            </a:r>
            <a:endParaRPr lang="en-CA" sz="32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1043608" y="1417638"/>
            <a:ext cx="7200800" cy="5323730"/>
          </a:xfrm>
        </p:spPr>
        <p:txBody>
          <a:bodyPr>
            <a:noAutofit/>
          </a:bodyPr>
          <a:lstStyle/>
          <a:p>
            <a:pPr marL="0" indent="0">
              <a:buNone/>
            </a:pPr>
            <a:endParaRPr lang="fr-FR" sz="2400" b="1" dirty="0"/>
          </a:p>
          <a:p>
            <a:pPr marL="0" indent="0">
              <a:buNone/>
            </a:pPr>
            <a:r>
              <a:rPr lang="fr-FR" sz="2400" b="1" dirty="0"/>
              <a:t>03. Paramètres de l’effluent de la lagune</a:t>
            </a:r>
          </a:p>
          <a:p>
            <a:pPr marL="0" indent="0">
              <a:buNone/>
            </a:pPr>
            <a:endParaRPr lang="en-CA" sz="2400" b="1" dirty="0"/>
          </a:p>
          <a:p>
            <a:pPr marL="0" indent="0">
              <a:buNone/>
            </a:pPr>
            <a:r>
              <a:rPr lang="fr-FR" sz="2400" b="1" dirty="0"/>
              <a:t>Réponse de Services communautaires et gouvernementaux :</a:t>
            </a:r>
          </a:p>
          <a:p>
            <a:pPr marL="0" indent="0">
              <a:buNone/>
            </a:pPr>
            <a:endParaRPr lang="fr-FR" sz="2400" b="1" dirty="0"/>
          </a:p>
          <a:p>
            <a:r>
              <a:rPr lang="fr-CA" sz="1800" dirty="0">
                <a:effectLst/>
                <a:latin typeface="Calibri" panose="020F0502020204030204" pitchFamily="34" charset="0"/>
                <a:ea typeface="Calibri" panose="020F0502020204030204" pitchFamily="34" charset="0"/>
                <a:cs typeface="Times New Roman" panose="02020603050405020304" pitchFamily="18" charset="0"/>
              </a:rPr>
              <a:t>Le titulaire de permis demande que les limites du paramètre de l’effluent à l’extrémité de l’installation de traitement des eaux usées soient changées pour la demande biochimique en oxygène des matières carbonées/le total des solides en suspension à 100/120 mg/L. Cette erreur dans le plan de fonctionnement et d’entretien était corrigée dans la version plus récente.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CA" sz="1800" b="0" i="0" u="none" strike="noStrike" baseline="0" dirty="0">
                <a:solidFill>
                  <a:srgbClr val="000000"/>
                </a:solidFill>
                <a:latin typeface="Calibri" panose="020F0502020204030204" pitchFamily="34" charset="0"/>
              </a:rPr>
              <a:t>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3058440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b="1" dirty="0">
                <a:solidFill>
                  <a:schemeClr val="accent6">
                    <a:lumMod val="75000"/>
                  </a:schemeClr>
                </a:solidFill>
                <a:latin typeface="Arial" pitchFamily="34" charset="0"/>
                <a:cs typeface="Arial" pitchFamily="34" charset="0"/>
              </a:rPr>
              <a:t>Commentaires de Relations Couronne-Autochtones et Affaires du Nord Canada</a:t>
            </a:r>
            <a:endParaRPr lang="en-CA" sz="32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1043608" y="1417638"/>
            <a:ext cx="7200800" cy="5323730"/>
          </a:xfrm>
        </p:spPr>
        <p:txBody>
          <a:bodyPr>
            <a:noAutofit/>
          </a:bodyPr>
          <a:lstStyle/>
          <a:p>
            <a:pPr marL="0" indent="0">
              <a:buNone/>
            </a:pPr>
            <a:endParaRPr lang="fr-FR" sz="2400" b="1" dirty="0"/>
          </a:p>
          <a:p>
            <a:pPr marL="0" indent="0">
              <a:buNone/>
            </a:pPr>
            <a:r>
              <a:rPr lang="fr-FR" sz="2400" b="1" dirty="0"/>
              <a:t>04. Revêtement de la lagune</a:t>
            </a:r>
            <a:endParaRPr lang="en-CA" sz="2400" b="1" dirty="0"/>
          </a:p>
          <a:p>
            <a:pPr marL="0" indent="0">
              <a:buNone/>
            </a:pPr>
            <a:endParaRPr lang="en-CA" sz="2400" b="1" dirty="0"/>
          </a:p>
          <a:p>
            <a:pPr marL="0" indent="0">
              <a:buNone/>
            </a:pPr>
            <a:r>
              <a:rPr lang="fr-FR" sz="2400" b="1" dirty="0"/>
              <a:t>Réponse de Services communautaires et gouvernementaux :</a:t>
            </a:r>
          </a:p>
          <a:p>
            <a:pPr marL="342900" lvl="0" indent="-342900">
              <a:lnSpc>
                <a:spcPct val="107000"/>
              </a:lnSpc>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Dans l’éventualité où le revêtement est endommagé et qu’une fuite en résulte, l’effluent exfiltrera passivement dans l’aire de traitement du milieu humide, laquelle est abaissée par rapport à la lagune, de la même manière qu’il le fait avec la lagune perméable actuelle.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La nouvelle lagune utilisera le même milieu humide que la lagune actuelle; ainsi, aucune terre additionnelle ne sera contaminée.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De plus, les échantillons d’effluent prélevés, ainsi que les niveaux d’eau de la lagune, seront surveillés afin de détecter toute évidence de fuite. Des réparations au revêtement seront effectuées en cas de fuite.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CA" sz="1800" b="0" i="0" u="none" strike="noStrike" baseline="0" dirty="0">
                <a:solidFill>
                  <a:srgbClr val="000000"/>
                </a:solidFill>
                <a:latin typeface="Calibri" panose="020F0502020204030204" pitchFamily="34" charset="0"/>
              </a:rPr>
              <a:t>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1506876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b="1" dirty="0">
                <a:solidFill>
                  <a:schemeClr val="accent6">
                    <a:lumMod val="75000"/>
                  </a:schemeClr>
                </a:solidFill>
                <a:latin typeface="Arial" pitchFamily="34" charset="0"/>
                <a:cs typeface="Arial" pitchFamily="34" charset="0"/>
              </a:rPr>
              <a:t>Commentaires de Relations Couronne-Autochtones et Affaires du Nord Canada</a:t>
            </a:r>
            <a:endParaRPr lang="en-CA" sz="32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755576" y="1417638"/>
            <a:ext cx="7488832" cy="5323730"/>
          </a:xfrm>
        </p:spPr>
        <p:txBody>
          <a:bodyPr>
            <a:noAutofit/>
          </a:bodyPr>
          <a:lstStyle/>
          <a:p>
            <a:pPr marL="0" indent="0">
              <a:buNone/>
            </a:pPr>
            <a:endParaRPr lang="fr-FR" sz="2400" b="1" dirty="0"/>
          </a:p>
          <a:p>
            <a:pPr marL="0" indent="0">
              <a:buNone/>
            </a:pPr>
            <a:r>
              <a:rPr lang="fr-FR" sz="2400" b="1" dirty="0"/>
              <a:t>05. Démantèlement de sites de surveillance inactifs</a:t>
            </a:r>
            <a:endParaRPr lang="en-CA" sz="2400" b="1" dirty="0"/>
          </a:p>
          <a:p>
            <a:pPr marL="0" indent="0">
              <a:buNone/>
            </a:pPr>
            <a:endParaRPr lang="en-CA" sz="2400" b="1" dirty="0"/>
          </a:p>
          <a:p>
            <a:pPr marL="0" indent="0">
              <a:buNone/>
            </a:pPr>
            <a:r>
              <a:rPr lang="fr-FR" sz="2400" b="1" dirty="0"/>
              <a:t>Réponse de Services communautaires et gouvernementaux :</a:t>
            </a:r>
          </a:p>
          <a:p>
            <a:pPr marL="342900" lvl="0" indent="-342900">
              <a:lnSpc>
                <a:spcPct val="107000"/>
              </a:lnSpc>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Une « installation de stockage contaminée par des hydrocarbures » n’a jamais été construite et n’existe pas; ainsi ARV-10 et ARV-11 n’existent pas.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La présence de points de conformité inactifs au tableau des programmes du site de surveillance est indûment encombrante pour le personnel d’exploitation et ne présente aucun avantage.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28302484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sz="3200" b="1" dirty="0">
                <a:solidFill>
                  <a:schemeClr val="accent6">
                    <a:lumMod val="75000"/>
                  </a:schemeClr>
                </a:solidFill>
                <a:latin typeface="Arial" pitchFamily="34" charset="0"/>
                <a:cs typeface="Arial" pitchFamily="34" charset="0"/>
              </a:rPr>
              <a:t>Commentaires de Relations Couronne-Autochtones et Affaires du Nord Canada</a:t>
            </a:r>
            <a:endParaRPr lang="en-CA" sz="3200"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611560" y="1417638"/>
            <a:ext cx="7632848" cy="5323730"/>
          </a:xfrm>
        </p:spPr>
        <p:txBody>
          <a:bodyPr>
            <a:noAutofit/>
          </a:bodyPr>
          <a:lstStyle/>
          <a:p>
            <a:pPr marL="0" indent="0">
              <a:buNone/>
            </a:pPr>
            <a:endParaRPr lang="en-CA" sz="2400" b="1" dirty="0"/>
          </a:p>
          <a:p>
            <a:pPr marL="0" indent="0">
              <a:buNone/>
            </a:pPr>
            <a:r>
              <a:rPr lang="en-CA" sz="2400" b="1" dirty="0"/>
              <a:t>06. </a:t>
            </a:r>
            <a:r>
              <a:rPr lang="en-CA" sz="2400" b="1" dirty="0" err="1"/>
              <a:t>Élimination</a:t>
            </a:r>
            <a:r>
              <a:rPr lang="en-CA" sz="2400" b="1" dirty="0"/>
              <a:t> des </a:t>
            </a:r>
            <a:r>
              <a:rPr lang="en-CA" sz="2400" b="1" dirty="0" err="1"/>
              <a:t>boues</a:t>
            </a:r>
            <a:endParaRPr lang="en-CA" sz="2400" b="1" dirty="0"/>
          </a:p>
          <a:p>
            <a:pPr marL="0" indent="0">
              <a:buNone/>
            </a:pPr>
            <a:endParaRPr lang="en-CA" sz="2400" b="1" dirty="0"/>
          </a:p>
          <a:p>
            <a:pPr marL="0" indent="0">
              <a:buNone/>
            </a:pPr>
            <a:r>
              <a:rPr lang="fr-FR" sz="2400" b="1" dirty="0"/>
              <a:t>Réponse de Services communautaires et gouvernementaux :</a:t>
            </a:r>
          </a:p>
          <a:p>
            <a:pPr marL="342900" lvl="0" indent="-342900">
              <a:lnSpc>
                <a:spcPct val="107000"/>
              </a:lnSpc>
              <a:spcAft>
                <a:spcPts val="800"/>
              </a:spcAft>
              <a:buFont typeface="Arial" panose="020B0604020202020204" pitchFamily="34" charset="0"/>
              <a:buChar char="•"/>
              <a:tabLst>
                <a:tab pos="457200" algn="l"/>
              </a:tabLst>
            </a:pPr>
            <a:r>
              <a:rPr lang="fr-CA" sz="1600" dirty="0">
                <a:effectLst/>
                <a:latin typeface="Calibri" panose="020F0502020204030204" pitchFamily="34" charset="0"/>
                <a:ea typeface="Calibri" panose="020F0502020204030204" pitchFamily="34" charset="0"/>
                <a:cs typeface="Times New Roman" panose="02020603050405020304" pitchFamily="18" charset="0"/>
              </a:rPr>
              <a:t>Un nouveau plan de fonctionnement et d’entretien sera préparé par le consultant en conception et l’entrepreneur pour la nouvelle lagune à deux cellules. Le plan contiendra un plan de gestion des boues qui inclut des techniques d’évaluation et d’élimination, ainsi qu’un endroit d’élimination.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600" dirty="0">
                <a:effectLst/>
                <a:latin typeface="Calibri" panose="020F0502020204030204" pitchFamily="34" charset="0"/>
                <a:ea typeface="Calibri" panose="020F0502020204030204" pitchFamily="34" charset="0"/>
                <a:cs typeface="Times New Roman" panose="02020603050405020304" pitchFamily="18" charset="0"/>
              </a:rPr>
              <a:t>La lagune mise à niveau sera dimensionnée pour accumuler les boues sur 20 ans.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CA" sz="1600" dirty="0">
                <a:effectLst/>
                <a:latin typeface="Calibri" panose="020F0502020204030204" pitchFamily="34" charset="0"/>
                <a:ea typeface="Calibri" panose="020F0502020204030204" pitchFamily="34" charset="0"/>
                <a:cs typeface="Times New Roman" panose="02020603050405020304" pitchFamily="18" charset="0"/>
              </a:rPr>
              <a:t>Des échantillons d’effluent, de même qu’une inspection visuelle, indiqueront si l’accumulation des boues est supérieure à celle anticipée, et des méthodes pertinentes pour les retirer et en disposer seront incluses dans le nouveau plan de fonctionnement et d’entretien de la nouvelle lagune mise à niveau. 	</a:t>
            </a:r>
            <a:endParaRPr lang="en-CA" sz="1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CA" sz="1800" b="0" i="0" u="none" strike="noStrike" baseline="0" dirty="0">
                <a:solidFill>
                  <a:srgbClr val="000000"/>
                </a:solidFill>
                <a:latin typeface="Calibri" panose="020F0502020204030204" pitchFamily="34" charset="0"/>
              </a:rPr>
              <a:t>	</a:t>
            </a: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4253048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b="1" dirty="0">
                <a:solidFill>
                  <a:schemeClr val="accent6">
                    <a:lumMod val="75000"/>
                  </a:schemeClr>
                </a:solidFill>
                <a:latin typeface="Arial" pitchFamily="34" charset="0"/>
                <a:cs typeface="Arial" pitchFamily="34" charset="0"/>
              </a:rPr>
              <a:t>Commentaires de Pêches et Océans Canada</a:t>
            </a:r>
            <a:endParaRPr lang="en-CA" b="1" dirty="0">
              <a:solidFill>
                <a:schemeClr val="accent6">
                  <a:lumMod val="75000"/>
                </a:schemeClr>
              </a:solidFill>
              <a:latin typeface="Arial" pitchFamily="34" charset="0"/>
              <a:cs typeface="Arial" pitchFamily="34" charset="0"/>
            </a:endParaRPr>
          </a:p>
        </p:txBody>
      </p:sp>
      <p:sp>
        <p:nvSpPr>
          <p:cNvPr id="3" name="Content Placeholder 2"/>
          <p:cNvSpPr>
            <a:spLocks noGrp="1"/>
          </p:cNvSpPr>
          <p:nvPr>
            <p:ph idx="1"/>
          </p:nvPr>
        </p:nvSpPr>
        <p:spPr>
          <a:xfrm>
            <a:off x="1043608" y="1417638"/>
            <a:ext cx="7200800" cy="5323730"/>
          </a:xfrm>
        </p:spPr>
        <p:txBody>
          <a:bodyPr>
            <a:noAutofit/>
          </a:bodyPr>
          <a:lstStyle/>
          <a:p>
            <a:pPr marL="0" indent="0">
              <a:buNone/>
            </a:pPr>
            <a:endParaRPr lang="en-CA" sz="2400" b="1" dirty="0"/>
          </a:p>
          <a:p>
            <a:pPr marL="0" indent="0">
              <a:buNone/>
            </a:pPr>
            <a:r>
              <a:rPr lang="en-CA" sz="2400" b="1" dirty="0"/>
              <a:t>01. Grillages à </a:t>
            </a:r>
            <a:r>
              <a:rPr lang="en-CA" sz="2400" b="1" dirty="0" err="1"/>
              <a:t>poissons</a:t>
            </a:r>
            <a:endParaRPr lang="en-CA" sz="2400" b="1" dirty="0"/>
          </a:p>
          <a:p>
            <a:pPr marL="0" indent="0">
              <a:buNone/>
            </a:pPr>
            <a:endParaRPr lang="fr-FR" sz="2400" b="1" dirty="0"/>
          </a:p>
          <a:p>
            <a:pPr marL="0" indent="0">
              <a:buNone/>
            </a:pPr>
            <a:r>
              <a:rPr lang="fr-FR" sz="2400" b="1" dirty="0"/>
              <a:t>Réponse de Services communautaires et gouvernementaux :</a:t>
            </a:r>
            <a:endParaRPr lang="en-CA" sz="2400" b="1" dirty="0"/>
          </a:p>
          <a:p>
            <a:r>
              <a:rPr lang="fr-CA" sz="1800" dirty="0">
                <a:effectLst/>
                <a:latin typeface="Calibri" panose="020F0502020204030204" pitchFamily="34" charset="0"/>
                <a:ea typeface="Calibri" panose="020F0502020204030204" pitchFamily="34" charset="0"/>
                <a:cs typeface="Times New Roman" panose="02020603050405020304" pitchFamily="18" charset="0"/>
              </a:rPr>
              <a:t>Des informations sur les grillages à poissons ont été demandées par le personnel impliqué dans le réapprovisionnement. Si les grillages à poissons ne respectent pas les exigences de Pêches et Océans Canada, des mesures seront prises pour les remplacer.</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sz="2400" b="1" dirty="0"/>
          </a:p>
          <a:p>
            <a:pPr marL="0" indent="0">
              <a:buNone/>
            </a:pPr>
            <a:endParaRPr lang="en-CA" sz="1800" b="1" dirty="0"/>
          </a:p>
        </p:txBody>
      </p:sp>
    </p:spTree>
    <p:extLst>
      <p:ext uri="{BB962C8B-B14F-4D97-AF65-F5344CB8AC3E}">
        <p14:creationId xmlns:p14="http://schemas.microsoft.com/office/powerpoint/2010/main" val="1617305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accent6">
                    <a:lumMod val="75000"/>
                  </a:schemeClr>
                </a:solidFill>
                <a:latin typeface="Arial" pitchFamily="34" charset="0"/>
                <a:cs typeface="Arial" pitchFamily="34" charset="0"/>
              </a:rPr>
              <a:t>Renouvellements et modifications des permis d’utilisation de l’eau</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2817355463"/>
              </p:ext>
            </p:extLst>
          </p:nvPr>
        </p:nvGraphicFramePr>
        <p:xfrm>
          <a:off x="395536" y="1340768"/>
          <a:ext cx="8316924" cy="4680520"/>
        </p:xfrm>
        <a:graphic>
          <a:graphicData uri="http://schemas.openxmlformats.org/drawingml/2006/table">
            <a:tbl>
              <a:tblPr firstRow="1" bandRow="1">
                <a:tableStyleId>{68D230F3-CF80-4859-8CE7-A43EE81993B5}</a:tableStyleId>
              </a:tblPr>
              <a:tblGrid>
                <a:gridCol w="3636404">
                  <a:extLst>
                    <a:ext uri="{9D8B030D-6E8A-4147-A177-3AD203B41FA5}">
                      <a16:colId xmlns:a16="http://schemas.microsoft.com/office/drawing/2014/main" val="3065526445"/>
                    </a:ext>
                  </a:extLst>
                </a:gridCol>
                <a:gridCol w="4680520">
                  <a:extLst>
                    <a:ext uri="{9D8B030D-6E8A-4147-A177-3AD203B41FA5}">
                      <a16:colId xmlns:a16="http://schemas.microsoft.com/office/drawing/2014/main" val="4056868445"/>
                    </a:ext>
                  </a:extLst>
                </a:gridCol>
              </a:tblGrid>
              <a:tr h="447285">
                <a:tc>
                  <a:txBody>
                    <a:bodyPr/>
                    <a:lstStyle/>
                    <a:p>
                      <a:pPr>
                        <a:lnSpc>
                          <a:spcPct val="107000"/>
                        </a:lnSpc>
                        <a:spcAft>
                          <a:spcPts val="800"/>
                        </a:spcAft>
                      </a:pPr>
                      <a:r>
                        <a:rPr lang="fr-CA" sz="1800" b="1" dirty="0">
                          <a:effectLst/>
                          <a:latin typeface="Calibri" panose="020F0502020204030204" pitchFamily="34" charset="0"/>
                          <a:ea typeface="Calibri" panose="020F0502020204030204" pitchFamily="34" charset="0"/>
                          <a:cs typeface="Times New Roman" panose="02020603050405020304" pitchFamily="18" charset="0"/>
                        </a:rPr>
                        <a:t>Demande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fr-CA" sz="1800" b="1" dirty="0">
                          <a:effectLst/>
                          <a:latin typeface="Calibri" panose="020F0502020204030204" pitchFamily="34" charset="0"/>
                          <a:ea typeface="Calibri" panose="020F0502020204030204" pitchFamily="34" charset="0"/>
                          <a:cs typeface="Times New Roman" panose="02020603050405020304" pitchFamily="18" charset="0"/>
                        </a:rPr>
                        <a:t>Justification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594254">
                <a:tc>
                  <a:txBody>
                    <a:bodyPr/>
                    <a:lstStyle/>
                    <a:p>
                      <a:pPr>
                        <a:lnSpc>
                          <a:spcPct val="107000"/>
                        </a:lnSpc>
                        <a:spcAft>
                          <a:spcPts val="800"/>
                        </a:spcAft>
                      </a:pPr>
                      <a: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Durée du permis : 10 ans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Cette modification inclut des mises à niveau des infrastructures d’approvisionnement en eau, d’élimination des eaux usées et d’élimination des déchets solides. Nous ne nous attendons pas à ce que la consommation d’eau excède la capacité du réservoir au cours des 10 prochaines années.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17538539"/>
                  </a:ext>
                </a:extLst>
              </a:tr>
              <a:tr h="1638981">
                <a:tc>
                  <a:txBody>
                    <a:bodyPr/>
                    <a:lstStyle/>
                    <a:p>
                      <a:pPr>
                        <a:lnSpc>
                          <a:spcPct val="107000"/>
                        </a:lnSpc>
                        <a:spcAft>
                          <a:spcPts val="800"/>
                        </a:spcAft>
                      </a:pPr>
                      <a:r>
                        <a:rPr lang="fr-CA" sz="1800">
                          <a:effectLst/>
                          <a:latin typeface="Calibri" panose="020F0502020204030204" pitchFamily="34" charset="0"/>
                          <a:ea typeface="Calibri" panose="020F0502020204030204" pitchFamily="34" charset="0"/>
                          <a:cs typeface="Times New Roman" panose="02020603050405020304" pitchFamily="18" charset="0"/>
                        </a:rPr>
                        <a:t>Prélèvement annuel maximal d’eau : 235 393 m</a:t>
                      </a:r>
                      <a:r>
                        <a:rPr lang="fr-CA" sz="1800" baseline="30000">
                          <a:effectLst/>
                          <a:latin typeface="Calibri" panose="020F0502020204030204" pitchFamily="34" charset="0"/>
                          <a:ea typeface="Calibri" panose="020F0502020204030204" pitchFamily="34" charset="0"/>
                          <a:cs typeface="Times New Roman" panose="02020603050405020304" pitchFamily="18" charset="0"/>
                        </a:rPr>
                        <a:t>3</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La capacité de 235 393 m</a:t>
                      </a:r>
                      <a:r>
                        <a:rPr lang="fr-CA" sz="1800" baseline="30000" dirty="0">
                          <a:effectLst/>
                          <a:latin typeface="Calibri" panose="020F0502020204030204" pitchFamily="34" charset="0"/>
                          <a:ea typeface="Calibri" panose="020F0502020204030204" pitchFamily="34" charset="0"/>
                          <a:cs typeface="Times New Roman" panose="02020603050405020304" pitchFamily="18" charset="0"/>
                        </a:rPr>
                        <a:t>3</a:t>
                      </a:r>
                      <a:r>
                        <a:rPr lang="fr-CA" sz="1800" dirty="0">
                          <a:effectLst/>
                          <a:latin typeface="Calibri" panose="020F0502020204030204" pitchFamily="34" charset="0"/>
                          <a:ea typeface="Calibri" panose="020F0502020204030204" pitchFamily="34" charset="0"/>
                          <a:cs typeface="Times New Roman" panose="02020603050405020304" pitchFamily="18" charset="0"/>
                        </a:rPr>
                        <a:t> du réservoir suffira à approvisionner la municipalité au moins jusqu’en 2034, selon les calculs de conception.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5501226"/>
                  </a:ext>
                </a:extLst>
              </a:tr>
            </a:tbl>
          </a:graphicData>
        </a:graphic>
      </p:graphicFrame>
    </p:spTree>
    <p:extLst>
      <p:ext uri="{BB962C8B-B14F-4D97-AF65-F5344CB8AC3E}">
        <p14:creationId xmlns:p14="http://schemas.microsoft.com/office/powerpoint/2010/main" val="1489511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accent6">
                    <a:lumMod val="75000"/>
                  </a:schemeClr>
                </a:solidFill>
                <a:latin typeface="Arial" pitchFamily="34" charset="0"/>
                <a:cs typeface="Arial" pitchFamily="34" charset="0"/>
              </a:rPr>
              <a:t>Renouvellements et modifications des permis d’utilisation de l’eau</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3021671160"/>
              </p:ext>
            </p:extLst>
          </p:nvPr>
        </p:nvGraphicFramePr>
        <p:xfrm>
          <a:off x="449542" y="1268760"/>
          <a:ext cx="8244916" cy="5244913"/>
        </p:xfrm>
        <a:graphic>
          <a:graphicData uri="http://schemas.openxmlformats.org/drawingml/2006/table">
            <a:tbl>
              <a:tblPr firstRow="1" bandRow="1">
                <a:tableStyleId>{68D230F3-CF80-4859-8CE7-A43EE81993B5}</a:tableStyleId>
              </a:tblPr>
              <a:tblGrid>
                <a:gridCol w="2545170">
                  <a:extLst>
                    <a:ext uri="{9D8B030D-6E8A-4147-A177-3AD203B41FA5}">
                      <a16:colId xmlns:a16="http://schemas.microsoft.com/office/drawing/2014/main" val="3065526445"/>
                    </a:ext>
                  </a:extLst>
                </a:gridCol>
                <a:gridCol w="5699746">
                  <a:extLst>
                    <a:ext uri="{9D8B030D-6E8A-4147-A177-3AD203B41FA5}">
                      <a16:colId xmlns:a16="http://schemas.microsoft.com/office/drawing/2014/main" val="4056868445"/>
                    </a:ext>
                  </a:extLst>
                </a:gridCol>
              </a:tblGrid>
              <a:tr h="355906">
                <a:tc>
                  <a:txBody>
                    <a:bodyPr/>
                    <a:lstStyle/>
                    <a:p>
                      <a:pPr>
                        <a:lnSpc>
                          <a:spcPct val="107000"/>
                        </a:lnSpc>
                        <a:spcAft>
                          <a:spcPts val="800"/>
                        </a:spcAft>
                      </a:pPr>
                      <a:r>
                        <a:rPr lang="fr-CA" sz="1800" b="1" dirty="0">
                          <a:effectLst/>
                          <a:latin typeface="Calibri" panose="020F0502020204030204" pitchFamily="34" charset="0"/>
                          <a:ea typeface="Calibri" panose="020F0502020204030204" pitchFamily="34" charset="0"/>
                          <a:cs typeface="Times New Roman" panose="02020603050405020304" pitchFamily="18" charset="0"/>
                        </a:rPr>
                        <a:t>Demande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Justification</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355906">
                <a:tc rowSpan="6">
                  <a:txBody>
                    <a:bodyPr/>
                    <a:lstStyle/>
                    <a:p>
                      <a:pPr>
                        <a:lnSpc>
                          <a:spcPct val="107000"/>
                        </a:lnSpc>
                        <a:spcAft>
                          <a:spcPts val="800"/>
                        </a:spcAft>
                      </a:pPr>
                      <a: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Changements aux programmes d’échantillonnage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La source d’eau se nomme Wolf Creek.</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689898508"/>
                  </a:ext>
                </a:extLst>
              </a:tr>
              <a:tr h="1156695">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Le test de toxicité aiguë a été retiré d’autres permis municipaux d’utilisation de l’eau du Nunavut parce que des organismes de réglementation l’ont considéré comme inapproprié pour des juridictions nordiques.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836860160"/>
                  </a:ext>
                </a:extLst>
              </a:tr>
              <a:tr h="622836">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ARV-3 doit tester à la décharge de la lagune pour surveiller l’efficacité du traitement.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88722655"/>
                  </a:ext>
                </a:extLst>
              </a:tr>
              <a:tr h="889765">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Supprimer ARV-7 étant donné que l’étude hydrologique a démontré que Wolf Creek peut supporter le réapprovisionnement, lequel se situe à 0,22 % du débit.</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68438762"/>
                  </a:ext>
                </a:extLst>
              </a:tr>
              <a:tr h="622836">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fr-C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Supprimer ARV-8 étant donné que le niveau est surveillé chaque année par la capacité de la lagune de maintenir un dégagement de 1 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57549963"/>
                  </a:ext>
                </a:extLst>
              </a:tr>
              <a:tr h="603824">
                <a:tc vMerge="1">
                  <a:txBody>
                    <a:bodyPr/>
                    <a:lstStyle/>
                    <a:p>
                      <a:endParaRPr lang="en-CA"/>
                    </a:p>
                  </a:txBody>
                  <a:tcPr>
                    <a:lnL w="12700" cap="flat" cmpd="sng" algn="ctr">
                      <a:solidFill>
                        <a:schemeClr val="tx1"/>
                      </a:solidFill>
                      <a:prstDash val="solid"/>
                      <a:round/>
                      <a:headEnd type="none" w="med" len="med"/>
                      <a:tailEnd type="none" w="med" len="med"/>
                    </a:lnL>
                  </a:tcPr>
                </a:tc>
                <a:tc>
                  <a:txBody>
                    <a:bodyPr/>
                    <a:lstStyle/>
                    <a:p>
                      <a:pPr marL="342900" lvl="0" indent="-342900">
                        <a:lnSpc>
                          <a:spcPct val="107000"/>
                        </a:lnSpc>
                        <a:spcAft>
                          <a:spcPts val="800"/>
                        </a:spcAft>
                        <a:buFont typeface="Arial" panose="020B0604020202020204" pitchFamily="34" charset="0"/>
                        <a:buChar char="•"/>
                        <a:tabLst>
                          <a:tab pos="457200" algn="l"/>
                        </a:tabLst>
                      </a:pPr>
                      <a:r>
                        <a:rPr lang="fr-CA" sz="1800" dirty="0">
                          <a:effectLst/>
                          <a:latin typeface="Calibri" panose="020F0502020204030204" pitchFamily="34" charset="0"/>
                          <a:ea typeface="Calibri" panose="020F0502020204030204" pitchFamily="34" charset="0"/>
                          <a:cs typeface="Times New Roman" panose="02020603050405020304" pitchFamily="18" charset="0"/>
                        </a:rPr>
                        <a:t>Supprimer ARV-10 et ARV-11 parce qu’ils n’existent pas.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69072864"/>
                  </a:ext>
                </a:extLst>
              </a:tr>
            </a:tbl>
          </a:graphicData>
        </a:graphic>
      </p:graphicFrame>
    </p:spTree>
    <p:extLst>
      <p:ext uri="{BB962C8B-B14F-4D97-AF65-F5344CB8AC3E}">
        <p14:creationId xmlns:p14="http://schemas.microsoft.com/office/powerpoint/2010/main" val="1636543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accent6">
                    <a:lumMod val="75000"/>
                  </a:schemeClr>
                </a:solidFill>
                <a:latin typeface="Arial" pitchFamily="34" charset="0"/>
                <a:cs typeface="Arial" pitchFamily="34" charset="0"/>
              </a:rPr>
              <a:t>Renouvellements et modifications des permis d’utilisation de l’eau</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295714935"/>
              </p:ext>
            </p:extLst>
          </p:nvPr>
        </p:nvGraphicFramePr>
        <p:xfrm>
          <a:off x="431540" y="1387221"/>
          <a:ext cx="8280920" cy="4941392"/>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91513">
                <a:tc>
                  <a:txBody>
                    <a:bodyPr/>
                    <a:lstStyle/>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Demande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Justification</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609553">
                <a:tc>
                  <a:txBody>
                    <a:bodyPr/>
                    <a:lstStyle/>
                    <a:p>
                      <a:pPr>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Paramètres de l’effluent à l’extrémité de l’aire de traitement du milieu humide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Changer la limite de la demande biochimique en oxygène des matières carbonées à 100 mg/L et la limite totale des solides en suspension à 120 mg/L; les niveaux sont basés sur les résultats de la recherche sur le traitement du milieu humide de la lagune au Nunavut qui s’est étendue sur plusieurs années.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2416977">
                <a:tc>
                  <a:txBody>
                    <a:bodyPr/>
                    <a:lstStyle/>
                    <a:p>
                      <a:pPr>
                        <a:lnSpc>
                          <a:spcPct val="107000"/>
                        </a:lnSpc>
                        <a:spcAft>
                          <a:spcPts val="800"/>
                        </a:spcAft>
                      </a:pPr>
                      <a:r>
                        <a:rPr lang="fr-CA" sz="1800">
                          <a:effectLst/>
                          <a:latin typeface="Calibri" panose="020F0502020204030204" pitchFamily="34" charset="0"/>
                          <a:ea typeface="Calibri" panose="020F0502020204030204" pitchFamily="34" charset="0"/>
                          <a:cs typeface="Times New Roman" panose="02020603050405020304" pitchFamily="18" charset="0"/>
                        </a:rPr>
                        <a:t>Supprimer les références à « l’installation de stockage et de traitement du sol contaminé par des hydrocarbures » et à la « nouvelle installation d’élimination des déchets solides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Ces installations n’existent pas.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1222450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800" b="1" dirty="0">
                <a:solidFill>
                  <a:schemeClr val="accent6">
                    <a:lumMod val="75000"/>
                  </a:schemeClr>
                </a:solidFill>
                <a:latin typeface="Arial" pitchFamily="34" charset="0"/>
                <a:cs typeface="Arial" pitchFamily="34" charset="0"/>
              </a:rPr>
              <a:t>Renewals and Amendments for the Water License</a:t>
            </a: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2310745461"/>
              </p:ext>
            </p:extLst>
          </p:nvPr>
        </p:nvGraphicFramePr>
        <p:xfrm>
          <a:off x="431540" y="1387221"/>
          <a:ext cx="8280920" cy="4418043"/>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91513">
                <a:tc>
                  <a:txBody>
                    <a:bodyPr/>
                    <a:lstStyle/>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Demande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Justification</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1609553">
                <a:tc>
                  <a:txBody>
                    <a:bodyPr/>
                    <a:lstStyle/>
                    <a:p>
                      <a:pPr>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Supprimer l’exigence d’une inspection annuelle par un ingénieur en géotechnique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L’embauche d’un ingénieur en géotechnique pour mener une inspection annuelle n’est pas pratique et n’est pas supportée par les Directives sur la sécurité des barrages (ACB, 2013).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2416977">
                <a:tc>
                  <a:txBody>
                    <a:bodyPr/>
                    <a:lstStyle/>
                    <a:p>
                      <a:pPr>
                        <a:lnSpc>
                          <a:spcPct val="107000"/>
                        </a:lnSpc>
                        <a:spcAft>
                          <a:spcPts val="800"/>
                        </a:spcAft>
                      </a:pPr>
                      <a:r>
                        <a:rPr lang="fr-CA" sz="1800">
                          <a:effectLst/>
                          <a:latin typeface="Calibri" panose="020F0502020204030204" pitchFamily="34" charset="0"/>
                          <a:ea typeface="Calibri" panose="020F0502020204030204" pitchFamily="34" charset="0"/>
                          <a:cs typeface="Times New Roman" panose="02020603050405020304" pitchFamily="18" charset="0"/>
                        </a:rPr>
                        <a:t>Supprimer les recommandations normatives sur la façon d’effectuer des travaux de remise en état d’installations abandonnées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Les professionnels agréés détermineront les activités de restauration appropriées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2483148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59632" y="692696"/>
            <a:ext cx="6048672" cy="893514"/>
          </a:xfrm>
        </p:spPr>
        <p:txBody>
          <a:bodyPr>
            <a:noAutofit/>
          </a:bodyPr>
          <a:lstStyle/>
          <a:p>
            <a:r>
              <a:rPr lang="fr-FR" sz="3200" b="1" dirty="0">
                <a:solidFill>
                  <a:srgbClr val="D8491F"/>
                </a:solidFill>
                <a:latin typeface="Arial" pitchFamily="34" charset="0"/>
                <a:cs typeface="Arial" pitchFamily="34" charset="0"/>
              </a:rPr>
              <a:t>Permis d’utilisation de l’eau : </a:t>
            </a:r>
            <a:br>
              <a:rPr lang="fr-FR" sz="3200" b="1" dirty="0">
                <a:solidFill>
                  <a:srgbClr val="D8491F"/>
                </a:solidFill>
                <a:latin typeface="Arial" pitchFamily="34" charset="0"/>
                <a:cs typeface="Arial" pitchFamily="34" charset="0"/>
              </a:rPr>
            </a:br>
            <a:r>
              <a:rPr lang="fr-FR" sz="3200" b="1" dirty="0">
                <a:solidFill>
                  <a:srgbClr val="D8491F"/>
                </a:solidFill>
                <a:latin typeface="Arial" pitchFamily="34" charset="0"/>
                <a:cs typeface="Arial" pitchFamily="34" charset="0"/>
              </a:rPr>
              <a:t>3AM-ARV----</a:t>
            </a:r>
            <a:br>
              <a:rPr lang="fr-FR" sz="3200" b="1" dirty="0">
                <a:solidFill>
                  <a:srgbClr val="D8491F"/>
                </a:solidFill>
                <a:latin typeface="Arial" pitchFamily="34" charset="0"/>
                <a:cs typeface="Arial" pitchFamily="34" charset="0"/>
              </a:rPr>
            </a:br>
            <a:endParaRPr lang="en-CA" sz="3200"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395536" y="1844824"/>
            <a:ext cx="8352928" cy="4669979"/>
          </a:xfrm>
        </p:spPr>
        <p:txBody>
          <a:bodyPr>
            <a:normAutofit/>
          </a:bodyPr>
          <a:lstStyle/>
          <a:p>
            <a:pPr marL="0" indent="0">
              <a:buNone/>
            </a:pPr>
            <a:r>
              <a:rPr lang="fr-FR" sz="1800" dirty="0">
                <a:solidFill>
                  <a:srgbClr val="000000"/>
                </a:solidFill>
                <a:latin typeface="Calibri" panose="020F0502020204030204" pitchFamily="34" charset="0"/>
                <a:cs typeface="Calibri" panose="020F0502020204030204" pitchFamily="34" charset="0"/>
              </a:rPr>
              <a:t>Cette demande vise le renouvellement et la modification du permis 3AM-ARV1015 qui est échu. </a:t>
            </a:r>
          </a:p>
          <a:p>
            <a:pPr marL="400050" lvl="1" indent="0">
              <a:buNone/>
            </a:pPr>
            <a:r>
              <a:rPr lang="fr-FR" sz="1800" dirty="0">
                <a:solidFill>
                  <a:srgbClr val="000000"/>
                </a:solidFill>
                <a:latin typeface="Calibri" panose="020F0502020204030204" pitchFamily="34" charset="0"/>
                <a:cs typeface="Calibri" panose="020F0502020204030204" pitchFamily="34" charset="0"/>
              </a:rPr>
              <a:t>•	Date d’émission du permis : 23 août 2010</a:t>
            </a:r>
          </a:p>
          <a:p>
            <a:pPr marL="400050" lvl="1" indent="0">
              <a:buNone/>
            </a:pPr>
            <a:r>
              <a:rPr lang="fr-FR" sz="1800" dirty="0">
                <a:solidFill>
                  <a:srgbClr val="000000"/>
                </a:solidFill>
                <a:latin typeface="Calibri" panose="020F0502020204030204" pitchFamily="34" charset="0"/>
                <a:cs typeface="Calibri" panose="020F0502020204030204" pitchFamily="34" charset="0"/>
              </a:rPr>
              <a:t>•	Échéance du permis : 31 août 2015</a:t>
            </a:r>
          </a:p>
          <a:p>
            <a:pPr marL="400050" lvl="1" indent="0">
              <a:buNone/>
            </a:pPr>
            <a:r>
              <a:rPr lang="fr-FR" sz="1800" dirty="0">
                <a:solidFill>
                  <a:srgbClr val="000000"/>
                </a:solidFill>
                <a:latin typeface="Calibri" panose="020F0502020204030204" pitchFamily="34" charset="0"/>
                <a:cs typeface="Calibri" panose="020F0502020204030204" pitchFamily="34" charset="0"/>
              </a:rPr>
              <a:t>•	Renouvellement à court terme : 16 juin 2015</a:t>
            </a:r>
          </a:p>
          <a:p>
            <a:pPr marL="400050" lvl="1" indent="0">
              <a:buNone/>
            </a:pPr>
            <a:r>
              <a:rPr lang="fr-FR" sz="1800" dirty="0">
                <a:solidFill>
                  <a:srgbClr val="000000"/>
                </a:solidFill>
                <a:latin typeface="Calibri" panose="020F0502020204030204" pitchFamily="34" charset="0"/>
                <a:cs typeface="Calibri" panose="020F0502020204030204" pitchFamily="34" charset="0"/>
              </a:rPr>
              <a:t>•	Échéance du renouvellement à court terme : 27 février 2016</a:t>
            </a:r>
          </a:p>
          <a:p>
            <a:pPr marL="400050" lvl="1" indent="0">
              <a:buNone/>
            </a:pPr>
            <a:r>
              <a:rPr lang="fr-FR" sz="1800" dirty="0">
                <a:solidFill>
                  <a:srgbClr val="000000"/>
                </a:solidFill>
                <a:latin typeface="Calibri" panose="020F0502020204030204" pitchFamily="34" charset="0"/>
                <a:cs typeface="Calibri" panose="020F0502020204030204" pitchFamily="34" charset="0"/>
              </a:rPr>
              <a:t>•	Droit d’utilisation du permis :</a:t>
            </a:r>
          </a:p>
          <a:p>
            <a:pPr marL="0" indent="0">
              <a:buNone/>
            </a:pPr>
            <a:endParaRPr lang="fr-FR" sz="1800" i="1" dirty="0">
              <a:solidFill>
                <a:srgbClr val="000000"/>
              </a:solidFill>
              <a:latin typeface="Calibri" panose="020F0502020204030204" pitchFamily="34" charset="0"/>
              <a:cs typeface="Calibri" panose="020F0502020204030204" pitchFamily="34" charset="0"/>
            </a:endParaRPr>
          </a:p>
          <a:p>
            <a:pPr marL="0" indent="0">
              <a:buNone/>
            </a:pPr>
            <a:r>
              <a:rPr lang="fr-FR" sz="1800" i="1" dirty="0">
                <a:solidFill>
                  <a:srgbClr val="000000"/>
                </a:solidFill>
                <a:latin typeface="Calibri" panose="020F0502020204030204" pitchFamily="34" charset="0"/>
                <a:cs typeface="Calibri" panose="020F0502020204030204" pitchFamily="34" charset="0"/>
              </a:rPr>
              <a:t>Ce permis autorise l’utilisation de l’eau et l’élimination des déchets, y compris l’exploitation d’une installation d’approvisionnement en eau, d’une installation d’élimination de déchets solides, d’une aire de stockage de déchets dangereux, d’une aire pour métaux encombrants, ainsi que d’une installation d’élimination des eaux usées.</a:t>
            </a:r>
          </a:p>
          <a:p>
            <a:pPr marL="0" indent="0">
              <a:buNone/>
            </a:pPr>
            <a:br>
              <a:rPr lang="en-CA" sz="1800" i="1" dirty="0">
                <a:solidFill>
                  <a:srgbClr val="000000"/>
                </a:solidFill>
                <a:latin typeface="Calibri" panose="020F0502020204030204" pitchFamily="34" charset="0"/>
                <a:cs typeface="Calibri" panose="020F0502020204030204" pitchFamily="34" charset="0"/>
              </a:rPr>
            </a:br>
            <a:endParaRPr lang="en-CA" sz="1800" i="1"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7628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accent6">
                    <a:lumMod val="75000"/>
                  </a:schemeClr>
                </a:solidFill>
                <a:latin typeface="Arial" pitchFamily="34" charset="0"/>
                <a:cs typeface="Arial" pitchFamily="34" charset="0"/>
              </a:rPr>
              <a:t>Renouvellements et modifications des permis d’utilisation de l’eau</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1213086679"/>
              </p:ext>
            </p:extLst>
          </p:nvPr>
        </p:nvGraphicFramePr>
        <p:xfrm>
          <a:off x="431540" y="1387221"/>
          <a:ext cx="8280920" cy="4843299"/>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58195">
                <a:tc>
                  <a:txBody>
                    <a:bodyPr/>
                    <a:lstStyle/>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Demande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Justification</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pPr>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Supprimer ARV-7</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L’étude hydrologique menée sur Wolf Creek indiquait que le réapprovisionnement annuel du réservoir utilisait 0,22 % du débit. Pêches et Océans Canada permet un prélèvement maximal de 10 %. Le titulaire de permis demande que cette condition soit supprimée étant donné que celui-ci a démontré que la source d’eau peut supporter le réapprovisionnement annuel du réservoir.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a:lnSpc>
                          <a:spcPct val="107000"/>
                        </a:lnSpc>
                        <a:spcAft>
                          <a:spcPts val="800"/>
                        </a:spcAft>
                      </a:pPr>
                      <a:r>
                        <a:rPr lang="fr-CA" sz="1800">
                          <a:effectLst/>
                          <a:latin typeface="Calibri" panose="020F0502020204030204" pitchFamily="34" charset="0"/>
                          <a:ea typeface="Calibri" panose="020F0502020204030204" pitchFamily="34" charset="0"/>
                          <a:cs typeface="Times New Roman" panose="02020603050405020304" pitchFamily="18" charset="0"/>
                        </a:rPr>
                        <a:t>Supprimer ARV-8</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Le niveau est surveillé par le personnel et l’inspecteur de Relations Couronne-Autochtones et Affaires du Nord Canada grâce à la capacité de la lagune de maintenir un dégagement de 1 m.</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2188198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accent6">
                    <a:lumMod val="75000"/>
                  </a:schemeClr>
                </a:solidFill>
                <a:latin typeface="Arial" pitchFamily="34" charset="0"/>
                <a:cs typeface="Arial" pitchFamily="34" charset="0"/>
              </a:rPr>
              <a:t>Renouvellements et modifications des permis d’utilisation de l’eau</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623946211"/>
              </p:ext>
            </p:extLst>
          </p:nvPr>
        </p:nvGraphicFramePr>
        <p:xfrm>
          <a:off x="431540" y="1387221"/>
          <a:ext cx="8280920" cy="4843299"/>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58195">
                <a:tc>
                  <a:txBody>
                    <a:bodyPr/>
                    <a:lstStyle/>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Demande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Justification</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pPr>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Supprimer les exigences pour une inspection hebdomadaire des sites de surveillance de programmes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Cette exigence est incompatible avec d’autres permis d’utilisation de l’eau émis par l’Office des eaux du Nunavut. Les sites de surveillance sont contrôlés régulièrement, plusieurs fois par semaine, pendant les activités municipales normales, et l’échantillonnage débute lorsqu’il y a débit. La préparation d’un rapport hebdomadaire constitue un fardeau trop important pour le personnel.</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a:lnSpc>
                          <a:spcPct val="107000"/>
                        </a:lnSpc>
                        <a:spcAft>
                          <a:spcPts val="800"/>
                        </a:spcAft>
                      </a:pPr>
                      <a:r>
                        <a:rPr lang="fr-CA" sz="1800">
                          <a:effectLst/>
                          <a:latin typeface="Calibri" panose="020F0502020204030204" pitchFamily="34" charset="0"/>
                          <a:ea typeface="Calibri" panose="020F0502020204030204" pitchFamily="34" charset="0"/>
                          <a:cs typeface="Times New Roman" panose="02020603050405020304" pitchFamily="18" charset="0"/>
                        </a:rPr>
                        <a:t>Changer l’échantillonnage « mai-août » à « mensuellement lors des conditions de dégel »</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Le dégel ne se produit pas normalement avant les mois de juin ou de juillet, et le gel peut survenir aussi tard qu’en septembre ou en octobre selon l’année.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3434626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268E2F4-F141-4396-8B4D-6E79312BEFF3}"/>
              </a:ext>
            </a:extLst>
          </p:cNvPr>
          <p:cNvSpPr txBox="1">
            <a:spLocks/>
          </p:cNvSpPr>
          <p:nvPr/>
        </p:nvSpPr>
        <p:spPr>
          <a:xfrm>
            <a:off x="0" y="274638"/>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800" b="1" dirty="0">
                <a:solidFill>
                  <a:schemeClr val="accent6">
                    <a:lumMod val="75000"/>
                  </a:schemeClr>
                </a:solidFill>
                <a:latin typeface="Arial" pitchFamily="34" charset="0"/>
                <a:cs typeface="Arial" pitchFamily="34" charset="0"/>
              </a:rPr>
              <a:t>Renouvellements et modifications des permis d’utilisation de l’eau</a:t>
            </a:r>
            <a:endParaRPr lang="en-CA" sz="2800" b="1" dirty="0">
              <a:solidFill>
                <a:schemeClr val="accent6">
                  <a:lumMod val="75000"/>
                </a:schemeClr>
              </a:solidFill>
              <a:latin typeface="Arial" pitchFamily="34" charset="0"/>
              <a:cs typeface="Arial" pitchFamily="34" charset="0"/>
            </a:endParaRPr>
          </a:p>
        </p:txBody>
      </p:sp>
      <p:graphicFrame>
        <p:nvGraphicFramePr>
          <p:cNvPr id="5" name="Table 5">
            <a:extLst>
              <a:ext uri="{FF2B5EF4-FFF2-40B4-BE49-F238E27FC236}">
                <a16:creationId xmlns:a16="http://schemas.microsoft.com/office/drawing/2014/main" id="{3D6D5718-B1FA-4FD2-B7CA-C5A29E384C1E}"/>
              </a:ext>
            </a:extLst>
          </p:cNvPr>
          <p:cNvGraphicFramePr>
            <a:graphicFrameLocks noGrp="1"/>
          </p:cNvGraphicFramePr>
          <p:nvPr>
            <p:extLst>
              <p:ext uri="{D42A27DB-BD31-4B8C-83A1-F6EECF244321}">
                <p14:modId xmlns:p14="http://schemas.microsoft.com/office/powerpoint/2010/main" val="3930411492"/>
              </p:ext>
            </p:extLst>
          </p:nvPr>
        </p:nvGraphicFramePr>
        <p:xfrm>
          <a:off x="431540" y="1387221"/>
          <a:ext cx="8280920" cy="4431768"/>
        </p:xfrm>
        <a:graphic>
          <a:graphicData uri="http://schemas.openxmlformats.org/drawingml/2006/table">
            <a:tbl>
              <a:tblPr firstRow="1" bandRow="1">
                <a:tableStyleId>{68D230F3-CF80-4859-8CE7-A43EE81993B5}</a:tableStyleId>
              </a:tblPr>
              <a:tblGrid>
                <a:gridCol w="3528392">
                  <a:extLst>
                    <a:ext uri="{9D8B030D-6E8A-4147-A177-3AD203B41FA5}">
                      <a16:colId xmlns:a16="http://schemas.microsoft.com/office/drawing/2014/main" val="3065526445"/>
                    </a:ext>
                  </a:extLst>
                </a:gridCol>
                <a:gridCol w="4752528">
                  <a:extLst>
                    <a:ext uri="{9D8B030D-6E8A-4147-A177-3AD203B41FA5}">
                      <a16:colId xmlns:a16="http://schemas.microsoft.com/office/drawing/2014/main" val="4056868445"/>
                    </a:ext>
                  </a:extLst>
                </a:gridCol>
              </a:tblGrid>
              <a:tr h="358195">
                <a:tc>
                  <a:txBody>
                    <a:bodyPr/>
                    <a:lstStyle/>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Demande</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nSpc>
                          <a:spcPct val="107000"/>
                        </a:lnSpc>
                        <a:spcAft>
                          <a:spcPts val="800"/>
                        </a:spcAft>
                      </a:pPr>
                      <a:r>
                        <a:rPr lang="fr-CA" sz="1800" b="1">
                          <a:effectLst/>
                          <a:latin typeface="Calibri" panose="020F0502020204030204" pitchFamily="34" charset="0"/>
                          <a:ea typeface="Calibri" panose="020F0502020204030204" pitchFamily="34" charset="0"/>
                          <a:cs typeface="Times New Roman" panose="02020603050405020304" pitchFamily="18" charset="0"/>
                        </a:rPr>
                        <a:t>Justification</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10478322"/>
                  </a:ext>
                </a:extLst>
              </a:tr>
              <a:tr h="2308365">
                <a:tc>
                  <a:txBody>
                    <a:bodyPr/>
                    <a:lstStyle/>
                    <a:p>
                      <a:pPr>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Supprimer les tests de létalité aiguë</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Environnement et Changement climatique Canada a reconnu que ce test n’est pas pratique pour les communautés éloignées du Nord, et celui-ci a été supprimé sur d’autres permis.</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1113067"/>
                  </a:ext>
                </a:extLst>
              </a:tr>
              <a:tr h="1751483">
                <a:tc>
                  <a:txBody>
                    <a:bodyPr/>
                    <a:lstStyle/>
                    <a:p>
                      <a:pPr>
                        <a:lnSpc>
                          <a:spcPct val="107000"/>
                        </a:lnSpc>
                        <a:spcAft>
                          <a:spcPts val="800"/>
                        </a:spcAft>
                      </a:pPr>
                      <a:r>
                        <a:rPr lang="fr-CA" sz="1800">
                          <a:effectLst/>
                          <a:latin typeface="Calibri" panose="020F0502020204030204" pitchFamily="34" charset="0"/>
                          <a:ea typeface="Calibri" panose="020F0502020204030204" pitchFamily="34" charset="0"/>
                          <a:cs typeface="Times New Roman" panose="02020603050405020304" pitchFamily="18" charset="0"/>
                        </a:rPr>
                        <a:t>Supprimer l’exigence de soumettre des copies format papier</a:t>
                      </a:r>
                      <a:endParaRPr lang="en-CA" sz="18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La transmission électronique est une pratique courante.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7502768"/>
                  </a:ext>
                </a:extLst>
              </a:tr>
            </a:tbl>
          </a:graphicData>
        </a:graphic>
      </p:graphicFrame>
    </p:spTree>
    <p:extLst>
      <p:ext uri="{BB962C8B-B14F-4D97-AF65-F5344CB8AC3E}">
        <p14:creationId xmlns:p14="http://schemas.microsoft.com/office/powerpoint/2010/main" val="3655167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FF795E-9CF7-438F-A8A2-C2BEABC71663}"/>
              </a:ext>
            </a:extLst>
          </p:cNvPr>
          <p:cNvSpPr txBox="1">
            <a:spLocks/>
          </p:cNvSpPr>
          <p:nvPr/>
        </p:nvSpPr>
        <p:spPr>
          <a:xfrm>
            <a:off x="0" y="0"/>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chemeClr val="accent6">
                    <a:lumMod val="75000"/>
                  </a:schemeClr>
                </a:solidFill>
                <a:latin typeface="Arial" pitchFamily="34" charset="0"/>
                <a:cs typeface="Arial" pitchFamily="34" charset="0"/>
              </a:rPr>
              <a:t>Fin</a:t>
            </a:r>
          </a:p>
        </p:txBody>
      </p:sp>
      <p:pic>
        <p:nvPicPr>
          <p:cNvPr id="3" name="Picture 2" descr="Diagram, timeline, map&#10;&#10;Description automatically generated">
            <a:extLst>
              <a:ext uri="{FF2B5EF4-FFF2-40B4-BE49-F238E27FC236}">
                <a16:creationId xmlns:a16="http://schemas.microsoft.com/office/drawing/2014/main" id="{7EB3788A-0EC0-4E3A-8804-F93523C790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3902" y="1412776"/>
            <a:ext cx="6536196" cy="4357464"/>
          </a:xfrm>
          <a:prstGeom prst="rect">
            <a:avLst/>
          </a:prstGeom>
        </p:spPr>
      </p:pic>
    </p:spTree>
    <p:extLst>
      <p:ext uri="{BB962C8B-B14F-4D97-AF65-F5344CB8AC3E}">
        <p14:creationId xmlns:p14="http://schemas.microsoft.com/office/powerpoint/2010/main" val="2491572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43608" y="692696"/>
            <a:ext cx="6984776" cy="893514"/>
          </a:xfrm>
        </p:spPr>
        <p:txBody>
          <a:bodyPr>
            <a:noAutofit/>
          </a:bodyPr>
          <a:lstStyle/>
          <a:p>
            <a:r>
              <a:rPr lang="fr-FR" sz="3200" b="1" dirty="0">
                <a:solidFill>
                  <a:srgbClr val="D8491F"/>
                </a:solidFill>
                <a:latin typeface="Arial" pitchFamily="34" charset="0"/>
                <a:cs typeface="Arial" pitchFamily="34" charset="0"/>
              </a:rPr>
              <a:t>Permis d’utilisation de l’eau : </a:t>
            </a:r>
            <a:br>
              <a:rPr lang="fr-FR" sz="3200" b="1" dirty="0">
                <a:solidFill>
                  <a:srgbClr val="D8491F"/>
                </a:solidFill>
                <a:latin typeface="Arial" pitchFamily="34" charset="0"/>
                <a:cs typeface="Arial" pitchFamily="34" charset="0"/>
              </a:rPr>
            </a:br>
            <a:r>
              <a:rPr lang="fr-FR" sz="3200" b="1" dirty="0">
                <a:solidFill>
                  <a:srgbClr val="D8491F"/>
                </a:solidFill>
                <a:latin typeface="Arial" pitchFamily="34" charset="0"/>
                <a:cs typeface="Arial" pitchFamily="34" charset="0"/>
              </a:rPr>
              <a:t>3AM-ARV----</a:t>
            </a:r>
            <a:br>
              <a:rPr lang="fr-FR" sz="3200" b="1" dirty="0">
                <a:solidFill>
                  <a:srgbClr val="D8491F"/>
                </a:solidFill>
                <a:latin typeface="Arial" pitchFamily="34" charset="0"/>
                <a:cs typeface="Arial" pitchFamily="34" charset="0"/>
              </a:rPr>
            </a:br>
            <a:endParaRPr lang="en-CA" sz="3200"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395536" y="1844824"/>
            <a:ext cx="8352928" cy="4669979"/>
          </a:xfrm>
        </p:spPr>
        <p:txBody>
          <a:bodyPr>
            <a:normAutofit fontScale="92500"/>
          </a:bodyPr>
          <a:lstStyle/>
          <a:p>
            <a:pPr marL="0" indent="0" algn="l">
              <a:buNone/>
            </a:pPr>
            <a:r>
              <a:rPr lang="fr-FR" sz="2400" dirty="0"/>
              <a:t>Alors qu’elle n’avait pas de permis actif, </a:t>
            </a:r>
            <a:r>
              <a:rPr lang="fr-FR" sz="2400" dirty="0" err="1"/>
              <a:t>Arviat</a:t>
            </a:r>
            <a:r>
              <a:rPr lang="fr-FR" sz="2400" dirty="0"/>
              <a:t> a continué :</a:t>
            </a:r>
          </a:p>
          <a:p>
            <a:pPr lvl="1">
              <a:buFont typeface="Arial" panose="020B0604020202020204" pitchFamily="34" charset="0"/>
              <a:buChar char="•"/>
            </a:pPr>
            <a:r>
              <a:rPr lang="fr-FR" sz="2000" dirty="0"/>
              <a:t>De faire rapport sur les quantités d’eau soutirées et les eaux usées rejetées</a:t>
            </a:r>
          </a:p>
          <a:p>
            <a:pPr lvl="1">
              <a:buFont typeface="Arial" panose="020B0604020202020204" pitchFamily="34" charset="0"/>
              <a:buChar char="•"/>
            </a:pPr>
            <a:r>
              <a:rPr lang="fr-FR" sz="2000" dirty="0"/>
              <a:t>D’améliorer la gestion des déchets solides</a:t>
            </a:r>
          </a:p>
          <a:p>
            <a:pPr lvl="1">
              <a:buFont typeface="Arial" panose="020B0604020202020204" pitchFamily="34" charset="0"/>
              <a:buChar char="•"/>
            </a:pPr>
            <a:r>
              <a:rPr lang="fr-FR" sz="2000" dirty="0"/>
              <a:t>De se familiariser avec des études pour améliorer les infrastructures d’eau et de déchets</a:t>
            </a:r>
          </a:p>
          <a:p>
            <a:pPr lvl="1">
              <a:buFont typeface="Arial" panose="020B0604020202020204" pitchFamily="34" charset="0"/>
              <a:buChar char="•"/>
            </a:pPr>
            <a:r>
              <a:rPr lang="fr-FR" sz="2000" dirty="0"/>
              <a:t>De surveiller le programme d’échantillonnage</a:t>
            </a:r>
          </a:p>
          <a:p>
            <a:pPr lvl="1">
              <a:buFont typeface="Arial" panose="020B0604020202020204" pitchFamily="34" charset="0"/>
              <a:buChar char="•"/>
            </a:pPr>
            <a:r>
              <a:rPr lang="fr-FR" sz="2000" dirty="0"/>
              <a:t>De communiquer régulièrement avec l’inspecteur de Relations Couronne-Autochtones et Affaires du Nord Canada sur les questions de conformité</a:t>
            </a:r>
          </a:p>
          <a:p>
            <a:pPr marL="0" indent="0" algn="l">
              <a:buNone/>
            </a:pPr>
            <a:r>
              <a:rPr lang="fr-FR" sz="2400" dirty="0"/>
              <a:t>Projets terminés :</a:t>
            </a:r>
          </a:p>
          <a:p>
            <a:pPr lvl="1">
              <a:buFont typeface="Arial" panose="020B0604020202020204" pitchFamily="34" charset="0"/>
              <a:buChar char="•"/>
            </a:pPr>
            <a:r>
              <a:rPr lang="fr-FR" sz="2000" dirty="0"/>
              <a:t>Cellule de réservoir additionnelle d’eau brute</a:t>
            </a:r>
          </a:p>
          <a:p>
            <a:pPr marL="0" indent="0" algn="l">
              <a:buNone/>
            </a:pPr>
            <a:r>
              <a:rPr lang="fr-FR" sz="2400" dirty="0"/>
              <a:t>Projets en cours</a:t>
            </a:r>
          </a:p>
          <a:p>
            <a:pPr lvl="1">
              <a:buFont typeface="Arial" panose="020B0604020202020204" pitchFamily="34" charset="0"/>
              <a:buChar char="•"/>
            </a:pPr>
            <a:r>
              <a:rPr lang="fr-FR" sz="2000" dirty="0"/>
              <a:t>Mise à niveau et agrandissement de la lagune d’eaux usées</a:t>
            </a:r>
          </a:p>
          <a:p>
            <a:pPr lvl="1">
              <a:buFont typeface="Arial" panose="020B0604020202020204" pitchFamily="34" charset="0"/>
              <a:buChar char="•"/>
            </a:pPr>
            <a:r>
              <a:rPr lang="fr-FR" sz="2000" dirty="0"/>
              <a:t>Mise à niveau et agrandissement du site de déchets solides</a:t>
            </a:r>
          </a:p>
          <a:p>
            <a:pPr marL="0" indent="0" algn="l">
              <a:buNone/>
            </a:pPr>
            <a:endParaRPr lang="en-CA" sz="2400" dirty="0"/>
          </a:p>
          <a:p>
            <a:pPr algn="l"/>
            <a:endParaRPr lang="en-CA" sz="2400" dirty="0"/>
          </a:p>
          <a:p>
            <a:pPr marL="0" indent="0" algn="l">
              <a:buNone/>
            </a:pPr>
            <a:endParaRPr lang="en-CA" sz="1600" dirty="0"/>
          </a:p>
        </p:txBody>
      </p:sp>
    </p:spTree>
    <p:extLst>
      <p:ext uri="{BB962C8B-B14F-4D97-AF65-F5344CB8AC3E}">
        <p14:creationId xmlns:p14="http://schemas.microsoft.com/office/powerpoint/2010/main" val="311454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982986" y="45722"/>
            <a:ext cx="7296534" cy="114592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rgbClr val="D8491F"/>
                </a:solidFill>
                <a:latin typeface="Arial" pitchFamily="34" charset="0"/>
                <a:cs typeface="Arial" pitchFamily="34" charset="0"/>
              </a:rPr>
              <a:t>Infrastructure </a:t>
            </a:r>
          </a:p>
        </p:txBody>
      </p:sp>
      <p:pic>
        <p:nvPicPr>
          <p:cNvPr id="4" name="Picture 3">
            <a:extLst>
              <a:ext uri="{FF2B5EF4-FFF2-40B4-BE49-F238E27FC236}">
                <a16:creationId xmlns:a16="http://schemas.microsoft.com/office/drawing/2014/main" id="{860B617B-C35C-4C31-9233-53D7375AF6EE}"/>
              </a:ext>
            </a:extLst>
          </p:cNvPr>
          <p:cNvPicPr>
            <a:picLocks noChangeAspect="1"/>
          </p:cNvPicPr>
          <p:nvPr/>
        </p:nvPicPr>
        <p:blipFill>
          <a:blip r:embed="rId3"/>
          <a:stretch>
            <a:fillRect/>
          </a:stretch>
        </p:blipFill>
        <p:spPr>
          <a:xfrm>
            <a:off x="864479" y="980728"/>
            <a:ext cx="7415041" cy="5258589"/>
          </a:xfrm>
          <a:prstGeom prst="rect">
            <a:avLst/>
          </a:prstGeom>
        </p:spPr>
      </p:pic>
    </p:spTree>
    <p:extLst>
      <p:ext uri="{BB962C8B-B14F-4D97-AF65-F5344CB8AC3E}">
        <p14:creationId xmlns:p14="http://schemas.microsoft.com/office/powerpoint/2010/main" val="1960878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460" y="366751"/>
            <a:ext cx="8247047" cy="609525"/>
          </a:xfrm>
        </p:spPr>
        <p:txBody>
          <a:bodyPr>
            <a:normAutofit fontScale="90000"/>
          </a:bodyPr>
          <a:lstStyle/>
          <a:p>
            <a:r>
              <a:rPr lang="en-CA" b="1" dirty="0" err="1">
                <a:solidFill>
                  <a:srgbClr val="D8491F"/>
                </a:solidFill>
                <a:latin typeface="Arial" pitchFamily="34" charset="0"/>
                <a:cs typeface="Arial" pitchFamily="34" charset="0"/>
              </a:rPr>
              <a:t>Contexte</a:t>
            </a:r>
            <a:endParaRPr lang="en-CA"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566682" y="1268760"/>
            <a:ext cx="8010635" cy="5384344"/>
          </a:xfrm>
        </p:spPr>
        <p:txBody>
          <a:bodyPr>
            <a:normAutofit lnSpcReduction="10000"/>
          </a:bodyPr>
          <a:lstStyle/>
          <a:p>
            <a:r>
              <a:rPr lang="fr-FR" sz="2000" dirty="0"/>
              <a:t>C’est à Wolf Creek que se trouve le site d’approvisionnement en eau domestique pour la municipalité d’</a:t>
            </a:r>
            <a:r>
              <a:rPr lang="fr-FR" sz="2000" dirty="0" err="1"/>
              <a:t>Arviat</a:t>
            </a:r>
            <a:r>
              <a:rPr lang="fr-FR" sz="2000" dirty="0"/>
              <a:t>, dont la population s’établit à environ 2 657 habitants (recensement de 2016) </a:t>
            </a:r>
          </a:p>
          <a:p>
            <a:pPr marL="0" indent="0">
              <a:buNone/>
            </a:pPr>
            <a:endParaRPr lang="fr-FR" sz="2000" dirty="0"/>
          </a:p>
          <a:p>
            <a:r>
              <a:rPr lang="fr-FR" sz="2000" dirty="0"/>
              <a:t>Le bassin hydrographique est gelé pendant sept à neuf mois par année; ainsi, un réservoir d’eau brute à trois cellules d’une capacité de 235 393 m3 doit être adéquatement approvisionné à l’aide d’une ligne de transmission de 8 km avant le gel chaque année. La première cellule du réservoir a été construite en 1988 et est opérationnelle depuis lors, la seconde a été construite en 1998, et la troisième en 2019.</a:t>
            </a:r>
          </a:p>
          <a:p>
            <a:pPr marL="0" indent="0">
              <a:buNone/>
            </a:pPr>
            <a:endParaRPr lang="fr-FR" sz="2000" dirty="0"/>
          </a:p>
          <a:p>
            <a:r>
              <a:rPr lang="fr-FR" sz="2000" dirty="0"/>
              <a:t>Le rapport de l’Évaluation hydrologique de Wolf Creek de 2019 indiquait que seulement 0,2 % de l’eau est déviée pour le réapprovisionnement du réservoir, ce qui se situe en deçà des limites de Pêches et Océans Canada pour permettre le passage migratoire des poissons.</a:t>
            </a:r>
          </a:p>
          <a:p>
            <a:pPr marL="0" indent="0">
              <a:buNone/>
            </a:pPr>
            <a:br>
              <a:rPr lang="en-CA" sz="2000" dirty="0"/>
            </a:br>
            <a:endParaRPr lang="en-CA" sz="2000" dirty="0"/>
          </a:p>
        </p:txBody>
      </p:sp>
    </p:spTree>
    <p:extLst>
      <p:ext uri="{BB962C8B-B14F-4D97-AF65-F5344CB8AC3E}">
        <p14:creationId xmlns:p14="http://schemas.microsoft.com/office/powerpoint/2010/main" val="92391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75402" y="0"/>
            <a:ext cx="6193196" cy="1257598"/>
          </a:xfrm>
        </p:spPr>
        <p:txBody>
          <a:bodyPr>
            <a:normAutofit/>
          </a:bodyPr>
          <a:lstStyle/>
          <a:p>
            <a:r>
              <a:rPr lang="en-CA" sz="4000" b="1" dirty="0" err="1">
                <a:solidFill>
                  <a:srgbClr val="D8491F"/>
                </a:solidFill>
                <a:latin typeface="Arial" pitchFamily="34" charset="0"/>
                <a:cs typeface="Arial" pitchFamily="34" charset="0"/>
              </a:rPr>
              <a:t>Contexte</a:t>
            </a:r>
            <a:endParaRPr lang="en-CA" sz="4000"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539552" y="1257598"/>
            <a:ext cx="8064896" cy="5040560"/>
          </a:xfrm>
        </p:spPr>
        <p:txBody>
          <a:bodyPr>
            <a:normAutofit/>
          </a:bodyPr>
          <a:lstStyle/>
          <a:p>
            <a:r>
              <a:rPr lang="fr-FR" sz="2000" dirty="0"/>
              <a:t>Une lagune passive reçoit les eaux usées depuis 2005. La lagune de 37 960 m3 agit comme réservoir de rétention durant les mois de gel, et l’effluent circule librement au dégel. La majeure partie du traitement de l’effluent est attribuée à l’aire de traitement du milieu humide.</a:t>
            </a:r>
          </a:p>
          <a:p>
            <a:r>
              <a:rPr lang="fr-FR" sz="2000" dirty="0"/>
              <a:t>L’aire de traitement du milieu humide de 7,3 hectares dirige le flux de l’effluent de la municipalité vers la Baie d’Hudson à l’extrémité du milieu humide.</a:t>
            </a:r>
          </a:p>
          <a:p>
            <a:r>
              <a:rPr lang="fr-FR" sz="2000" dirty="0"/>
              <a:t>Un projet pour une nouvelle lagune à deux cellules est en cours; il consiste en la mise à niveau de la lagune actuelle et la construction d’une cellule adjacente. La nouvelle capacité est calculée pour recevoir les eaux usées pendant 12 mois au cours des 20 prochaines années. Elle sera également dimensionnée pour retenir les boues pour la durée de vie de l’installation.</a:t>
            </a:r>
          </a:p>
          <a:p>
            <a:r>
              <a:rPr lang="fr-FR" sz="2000" dirty="0"/>
              <a:t>Deux cellules de lagunes abandonnées en héritage adjacentes aux cellules de la lagune active ont besoin d’être restaurées.</a:t>
            </a:r>
          </a:p>
          <a:p>
            <a:pPr marL="0" indent="0">
              <a:buNone/>
            </a:pPr>
            <a:endParaRPr lang="en-CA" sz="2000" dirty="0"/>
          </a:p>
        </p:txBody>
      </p:sp>
    </p:spTree>
    <p:extLst>
      <p:ext uri="{BB962C8B-B14F-4D97-AF65-F5344CB8AC3E}">
        <p14:creationId xmlns:p14="http://schemas.microsoft.com/office/powerpoint/2010/main" val="1145103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3972" y="1071"/>
            <a:ext cx="5076056" cy="1257598"/>
          </a:xfrm>
        </p:spPr>
        <p:txBody>
          <a:bodyPr>
            <a:normAutofit/>
          </a:bodyPr>
          <a:lstStyle/>
          <a:p>
            <a:r>
              <a:rPr lang="en-CA" sz="4000" b="1" dirty="0" err="1">
                <a:solidFill>
                  <a:srgbClr val="D8491F"/>
                </a:solidFill>
                <a:latin typeface="Arial" pitchFamily="34" charset="0"/>
                <a:cs typeface="Arial" pitchFamily="34" charset="0"/>
              </a:rPr>
              <a:t>Contexte</a:t>
            </a:r>
            <a:endParaRPr lang="en-CA" sz="4000" b="1" dirty="0">
              <a:solidFill>
                <a:srgbClr val="D8491F"/>
              </a:solidFill>
              <a:latin typeface="Arial" pitchFamily="34" charset="0"/>
              <a:cs typeface="Arial" pitchFamily="34" charset="0"/>
            </a:endParaRPr>
          </a:p>
        </p:txBody>
      </p:sp>
      <p:sp>
        <p:nvSpPr>
          <p:cNvPr id="6" name="Content Placeholder 5"/>
          <p:cNvSpPr>
            <a:spLocks noGrp="1"/>
          </p:cNvSpPr>
          <p:nvPr>
            <p:ph idx="1"/>
          </p:nvPr>
        </p:nvSpPr>
        <p:spPr>
          <a:xfrm>
            <a:off x="440668" y="1124744"/>
            <a:ext cx="8262664" cy="5256584"/>
          </a:xfrm>
        </p:spPr>
        <p:txBody>
          <a:bodyPr>
            <a:normAutofit fontScale="92500" lnSpcReduction="10000"/>
          </a:bodyPr>
          <a:lstStyle/>
          <a:p>
            <a:r>
              <a:rPr lang="fr-FR" sz="2400" dirty="0"/>
              <a:t>Le principal site de déchets solides d’</a:t>
            </a:r>
            <a:r>
              <a:rPr lang="fr-FR" sz="2400" dirty="0" err="1"/>
              <a:t>Arviat</a:t>
            </a:r>
            <a:r>
              <a:rPr lang="fr-FR" sz="2400" dirty="0"/>
              <a:t> est exploité depuis 1977 avec une superficie de 160 x 200 à l’intérieur de talus de confinement clôturés. L’aire de déchets de métaux représente une superficie d’environ 40 000 m2.</a:t>
            </a:r>
          </a:p>
          <a:p>
            <a:r>
              <a:rPr lang="fr-FR" sz="2400" dirty="0"/>
              <a:t>Un déchiqueteur de métal a été acheté par la municipalité en 2017. Depuis sa mise en service, environ 25 % du métal a été déchiqueté. Le métal déchiqueté non pollué est utilisé pour couvrir le site d’enfouissement, de même que du gravier.</a:t>
            </a:r>
          </a:p>
          <a:p>
            <a:r>
              <a:rPr lang="fr-FR" sz="2400" dirty="0" err="1"/>
              <a:t>Arviat</a:t>
            </a:r>
            <a:r>
              <a:rPr lang="fr-FR" sz="2400" dirty="0"/>
              <a:t> dispose d’un programme de nettoyage d’été, qui inclut 12 employés pour l’été et 25 étudiants. </a:t>
            </a:r>
          </a:p>
          <a:p>
            <a:r>
              <a:rPr lang="fr-FR" sz="2400" dirty="0"/>
              <a:t>Un projet d’amélioration des déchets solides géré par Services communautaires et gouvernementaux est en cours. Les cellules abandonnées de la lagune seront évaluées pour établir la pertinence de les restaurer et de les mettre à niveau pour qu’elles deviennent un agrandissement de l’actuel site d’enfouissement.</a:t>
            </a:r>
          </a:p>
          <a:p>
            <a:pPr marL="0" indent="0">
              <a:buNone/>
            </a:pPr>
            <a:endParaRPr lang="en-CA" sz="2400" dirty="0"/>
          </a:p>
        </p:txBody>
      </p:sp>
    </p:spTree>
    <p:extLst>
      <p:ext uri="{BB962C8B-B14F-4D97-AF65-F5344CB8AC3E}">
        <p14:creationId xmlns:p14="http://schemas.microsoft.com/office/powerpoint/2010/main" val="131533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CBD2063-429B-B140-8245-C6C632D7E6C5}"/>
              </a:ext>
            </a:extLst>
          </p:cNvPr>
          <p:cNvSpPr txBox="1">
            <a:spLocks/>
          </p:cNvSpPr>
          <p:nvPr/>
        </p:nvSpPr>
        <p:spPr>
          <a:xfrm>
            <a:off x="1038486" y="13093"/>
            <a:ext cx="6912768" cy="869221"/>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b="1" dirty="0">
                <a:solidFill>
                  <a:srgbClr val="D8491F"/>
                </a:solidFill>
                <a:latin typeface="Arial" pitchFamily="34" charset="0"/>
                <a:cs typeface="Arial" pitchFamily="34" charset="0"/>
              </a:rPr>
              <a:t>Programme </a:t>
            </a:r>
            <a:r>
              <a:rPr lang="en-CA" b="1" dirty="0" err="1">
                <a:solidFill>
                  <a:srgbClr val="D8491F"/>
                </a:solidFill>
                <a:latin typeface="Arial" pitchFamily="34" charset="0"/>
                <a:cs typeface="Arial" pitchFamily="34" charset="0"/>
              </a:rPr>
              <a:t>d’échantillonnage</a:t>
            </a:r>
            <a:endParaRPr lang="en-CA" b="1" dirty="0">
              <a:solidFill>
                <a:srgbClr val="D8491F"/>
              </a:solidFill>
              <a:latin typeface="Arial" pitchFamily="34" charset="0"/>
              <a:cs typeface="Arial" pitchFamily="34" charset="0"/>
            </a:endParaRPr>
          </a:p>
        </p:txBody>
      </p:sp>
      <p:graphicFrame>
        <p:nvGraphicFramePr>
          <p:cNvPr id="8" name="Table 7">
            <a:extLst>
              <a:ext uri="{FF2B5EF4-FFF2-40B4-BE49-F238E27FC236}">
                <a16:creationId xmlns:a16="http://schemas.microsoft.com/office/drawing/2014/main" id="{EED47EC0-7AEA-4A72-B33D-704AD857134B}"/>
              </a:ext>
            </a:extLst>
          </p:cNvPr>
          <p:cNvGraphicFramePr>
            <a:graphicFrameLocks noGrp="1"/>
          </p:cNvGraphicFramePr>
          <p:nvPr>
            <p:extLst>
              <p:ext uri="{D42A27DB-BD31-4B8C-83A1-F6EECF244321}">
                <p14:modId xmlns:p14="http://schemas.microsoft.com/office/powerpoint/2010/main" val="2080932474"/>
              </p:ext>
            </p:extLst>
          </p:nvPr>
        </p:nvGraphicFramePr>
        <p:xfrm>
          <a:off x="1038486" y="1124745"/>
          <a:ext cx="6912768" cy="4471988"/>
        </p:xfrm>
        <a:graphic>
          <a:graphicData uri="http://schemas.openxmlformats.org/drawingml/2006/table">
            <a:tbl>
              <a:tblPr firstRow="1" bandRow="1"/>
              <a:tblGrid>
                <a:gridCol w="834641">
                  <a:extLst>
                    <a:ext uri="{9D8B030D-6E8A-4147-A177-3AD203B41FA5}">
                      <a16:colId xmlns:a16="http://schemas.microsoft.com/office/drawing/2014/main" val="1793175206"/>
                    </a:ext>
                  </a:extLst>
                </a:gridCol>
                <a:gridCol w="1984834">
                  <a:extLst>
                    <a:ext uri="{9D8B030D-6E8A-4147-A177-3AD203B41FA5}">
                      <a16:colId xmlns:a16="http://schemas.microsoft.com/office/drawing/2014/main" val="3121955073"/>
                    </a:ext>
                  </a:extLst>
                </a:gridCol>
                <a:gridCol w="2244379">
                  <a:extLst>
                    <a:ext uri="{9D8B030D-6E8A-4147-A177-3AD203B41FA5}">
                      <a16:colId xmlns:a16="http://schemas.microsoft.com/office/drawing/2014/main" val="3137043385"/>
                    </a:ext>
                  </a:extLst>
                </a:gridCol>
                <a:gridCol w="1848914">
                  <a:extLst>
                    <a:ext uri="{9D8B030D-6E8A-4147-A177-3AD203B41FA5}">
                      <a16:colId xmlns:a16="http://schemas.microsoft.com/office/drawing/2014/main" val="3676387226"/>
                    </a:ext>
                  </a:extLst>
                </a:gridCol>
              </a:tblGrid>
              <a:tr h="339085">
                <a:tc>
                  <a:txBody>
                    <a:bodyPr/>
                    <a:lstStyle/>
                    <a:p>
                      <a:pPr>
                        <a:lnSpc>
                          <a:spcPct val="107000"/>
                        </a:lnSpc>
                        <a:spcAft>
                          <a:spcPts val="800"/>
                        </a:spcAft>
                      </a:pPr>
                      <a:r>
                        <a:rPr lang="fr-CA" sz="1100" b="1">
                          <a:effectLst/>
                          <a:latin typeface="Calibri" panose="020F0502020204030204" pitchFamily="34" charset="0"/>
                          <a:ea typeface="Calibri" panose="020F0502020204030204" pitchFamily="34" charset="0"/>
                          <a:cs typeface="Times New Roman" panose="02020603050405020304" pitchFamily="18" charset="0"/>
                        </a:rPr>
                        <a:t>Site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07000"/>
                        </a:lnSpc>
                        <a:spcAft>
                          <a:spcPts val="800"/>
                        </a:spcAft>
                      </a:pPr>
                      <a:r>
                        <a:rPr lang="fr-C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Description</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07000"/>
                        </a:lnSpc>
                        <a:spcAft>
                          <a:spcPts val="800"/>
                        </a:spcAft>
                      </a:pPr>
                      <a:r>
                        <a:rPr lang="fr-C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Fréquence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nSpc>
                          <a:spcPct val="107000"/>
                        </a:lnSpc>
                        <a:spcAft>
                          <a:spcPts val="800"/>
                        </a:spcAft>
                      </a:pPr>
                      <a:r>
                        <a:rPr lang="fr-CA" sz="1100" b="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Demande</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extLst>
                  <a:ext uri="{0D108BD9-81ED-4DB2-BD59-A6C34878D82A}">
                    <a16:rowId xmlns:a16="http://schemas.microsoft.com/office/drawing/2014/main" val="3115994834"/>
                  </a:ext>
                </a:extLst>
              </a:tr>
              <a:tr h="801845">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ARV-1</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Approvisionnement en eau brute à Wolf River avant d’être traitée.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Mensuellement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Changer pour Wolf Creek</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4442413"/>
                  </a:ext>
                </a:extLst>
              </a:tr>
              <a:tr h="1033226">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ARV-2a</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Effluent du point de décharge del’installation d’élimination de déchets solides.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Mensuellement pendant les mois de mai à août et avant la décharge des eaux contaminées accumulées.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Toxicité aiguë</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Annuellement</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Supprimer les tests de toxicité aiguë</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8708777"/>
                  </a:ext>
                </a:extLst>
              </a:tr>
              <a:tr h="1033226">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ARV-2b</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Effluent du point de décharge de la nouvelle installation d’élimination de déchets solides.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CA"/>
                    </a:p>
                  </a:txBody>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Supprimer la référence à une nouvelle installation de déchets solides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495187"/>
                  </a:ext>
                </a:extLst>
              </a:tr>
              <a:tr h="1264606">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ARV-3</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Eaux usées au point de déchargement des camions.</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a:effectLst/>
                          <a:latin typeface="Calibri" panose="020F0502020204030204" pitchFamily="34" charset="0"/>
                          <a:ea typeface="Calibri" panose="020F0502020204030204" pitchFamily="34" charset="0"/>
                          <a:cs typeface="Times New Roman" panose="02020603050405020304" pitchFamily="18" charset="0"/>
                        </a:rPr>
                        <a:t>Inactif</a:t>
                      </a:r>
                      <a:endParaRPr lang="en-CA" sz="110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fr-CA" sz="1100" dirty="0">
                          <a:effectLst/>
                          <a:latin typeface="Calibri" panose="020F0502020204030204" pitchFamily="34" charset="0"/>
                          <a:ea typeface="Calibri" panose="020F0502020204030204" pitchFamily="34" charset="0"/>
                          <a:cs typeface="Times New Roman" panose="02020603050405020304" pitchFamily="18" charset="0"/>
                        </a:rPr>
                        <a:t>Réactiver et ajouter un point à l’endroit où l’effluent décharge de la nouvelle lagune vers le milieu humide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819367"/>
                  </a:ext>
                </a:extLst>
              </a:tr>
            </a:tbl>
          </a:graphicData>
        </a:graphic>
      </p:graphicFrame>
    </p:spTree>
    <p:extLst>
      <p:ext uri="{BB962C8B-B14F-4D97-AF65-F5344CB8AC3E}">
        <p14:creationId xmlns:p14="http://schemas.microsoft.com/office/powerpoint/2010/main" val="407546727"/>
      </p:ext>
    </p:extLst>
  </p:cSld>
  <p:clrMapOvr>
    <a:masterClrMapping/>
  </p:clrMapOvr>
</p:sld>
</file>

<file path=ppt/theme/theme1.xml><?xml version="1.0" encoding="utf-8"?>
<a:theme xmlns:a="http://schemas.openxmlformats.org/drawingml/2006/main" name="GN Powerpoint CG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B9868AF8FA94B40945B60C79FB290B1" ma:contentTypeVersion="9" ma:contentTypeDescription="Create a new document." ma:contentTypeScope="" ma:versionID="bbf816693f83c105829e6adedd16fc0a">
  <xsd:schema xmlns:xsd="http://www.w3.org/2001/XMLSchema" xmlns:xs="http://www.w3.org/2001/XMLSchema" xmlns:p="http://schemas.microsoft.com/office/2006/metadata/properties" xmlns:ns2="fc4293c6-6472-47fa-9d2f-94bd9eace04c" targetNamespace="http://schemas.microsoft.com/office/2006/metadata/properties" ma:root="true" ma:fieldsID="6d4f3cf08471256e9594f5fde3c1719a" ns2:_="">
    <xsd:import namespace="fc4293c6-6472-47fa-9d2f-94bd9eace04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4293c6-6472-47fa-9d2f-94bd9eace0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2983E6-65DD-4E3B-9730-356EA1BD60B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08B91C6-D454-4D5A-8FFF-6046BAE88B80}">
  <ds:schemaRefs>
    <ds:schemaRef ds:uri="http://schemas.microsoft.com/sharepoint/v3/contenttype/forms"/>
  </ds:schemaRefs>
</ds:datastoreItem>
</file>

<file path=customXml/itemProps3.xml><?xml version="1.0" encoding="utf-8"?>
<ds:datastoreItem xmlns:ds="http://schemas.openxmlformats.org/officeDocument/2006/customXml" ds:itemID="{E8F456DD-288F-4500-A176-1B4EFFEA27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4293c6-6472-47fa-9d2f-94bd9eace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GN Powerpoint CGS</Template>
  <TotalTime>4560</TotalTime>
  <Words>3013</Words>
  <Application>Microsoft Office PowerPoint</Application>
  <PresentationFormat>On-screen Show (4:3)</PresentationFormat>
  <Paragraphs>287</Paragraphs>
  <Slides>33</Slides>
  <Notes>29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33</vt:i4>
      </vt:variant>
    </vt:vector>
  </HeadingPairs>
  <TitlesOfParts>
    <vt:vector size="36" baseType="lpstr">
      <vt:lpstr>Arial</vt:lpstr>
      <vt:lpstr>Calibri</vt:lpstr>
      <vt:lpstr>GN Powerpoint CGS</vt:lpstr>
      <vt:lpstr>Réunion publique de l’Office des eaux du Nunavut</vt:lpstr>
      <vt:lpstr>Permis existant</vt:lpstr>
      <vt:lpstr>Permis d’utilisation de l’eau :  3AM-ARV---- </vt:lpstr>
      <vt:lpstr>Permis d’utilisation de l’eau :  3AM-ARV---- </vt:lpstr>
      <vt:lpstr>PowerPoint Presentation</vt:lpstr>
      <vt:lpstr>Contexte</vt:lpstr>
      <vt:lpstr>Contexte</vt:lpstr>
      <vt:lpstr>Contexte</vt:lpstr>
      <vt:lpstr>PowerPoint Presentation</vt:lpstr>
      <vt:lpstr>PowerPoint Presentation</vt:lpstr>
      <vt:lpstr>PowerPoint Presentation</vt:lpstr>
      <vt:lpstr>PowerPoint Presentation</vt:lpstr>
      <vt:lpstr>Commentaires de Environnement et Changement climatique Canada</vt:lpstr>
      <vt:lpstr>Commentaires de Environnement et Changement climatique Canada</vt:lpstr>
      <vt:lpstr>Commentaires de Environnement et Changement climatique Canada</vt:lpstr>
      <vt:lpstr>Commentaires de Environnement et Changement climatique Canada</vt:lpstr>
      <vt:lpstr>Commentaires de Environnement et Changement climatique Canada</vt:lpstr>
      <vt:lpstr>Commentaires de Environnement et Changement climatique Canada</vt:lpstr>
      <vt:lpstr>Commentaires de Relations Couronne-Autochtones et Affaires du Nord Canada</vt:lpstr>
      <vt:lpstr>Commentaires de Relations Couronne-Autochtones et Affaires du Nord Canada</vt:lpstr>
      <vt:lpstr>Commentaires de Relations Couronne-Autochtones et Affaires du Nord Canada</vt:lpstr>
      <vt:lpstr>Commentaires de Relations Couronne-Autochtones et Affaires du Nord Canada</vt:lpstr>
      <vt:lpstr>Commentaires de Relations Couronne-Autochtones et Affaires du Nord Canada</vt:lpstr>
      <vt:lpstr>Commentaires de Relations Couronne-Autochtones et Affaires du Nord Canada</vt:lpstr>
      <vt:lpstr>Commentaires de Pêches et Océans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Nunavut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Nunavut Water Board  Public Meeting</dc:title>
  <dc:creator>Duguay, Brian</dc:creator>
  <cp:lastModifiedBy>Chalmers, Elan</cp:lastModifiedBy>
  <cp:revision>186</cp:revision>
  <cp:lastPrinted>2012-06-13T22:26:17Z</cp:lastPrinted>
  <dcterms:created xsi:type="dcterms:W3CDTF">2014-01-14T23:28:13Z</dcterms:created>
  <dcterms:modified xsi:type="dcterms:W3CDTF">2022-05-24T20:46:39Z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0x0101005B9868AF8FA94B40945B60C79FB290B1</vt:lpwstr>
  </property>
</Properties>
</file>