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256" r:id="rId2"/>
    <p:sldId id="319" r:id="rId3"/>
    <p:sldId id="298" r:id="rId4"/>
    <p:sldId id="292" r:id="rId5"/>
    <p:sldId id="258" r:id="rId6"/>
    <p:sldId id="259" r:id="rId7"/>
    <p:sldId id="282" r:id="rId8"/>
    <p:sldId id="278" r:id="rId9"/>
    <p:sldId id="280" r:id="rId10"/>
    <p:sldId id="283" r:id="rId11"/>
    <p:sldId id="301" r:id="rId12"/>
    <p:sldId id="326" r:id="rId13"/>
    <p:sldId id="327" r:id="rId14"/>
    <p:sldId id="329" r:id="rId15"/>
    <p:sldId id="303" r:id="rId16"/>
    <p:sldId id="304" r:id="rId17"/>
    <p:sldId id="324" r:id="rId18"/>
    <p:sldId id="336" r:id="rId19"/>
    <p:sldId id="337" r:id="rId20"/>
    <p:sldId id="338" r:id="rId21"/>
    <p:sldId id="331" r:id="rId22"/>
    <p:sldId id="332" r:id="rId23"/>
    <p:sldId id="333" r:id="rId24"/>
    <p:sldId id="340" r:id="rId25"/>
    <p:sldId id="315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0A647D"/>
    <a:srgbClr val="FAFDD3"/>
    <a:srgbClr val="C9E7A7"/>
    <a:srgbClr val="E2F5FA"/>
    <a:srgbClr val="D5F0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5" autoAdjust="0"/>
    <p:restoredTop sz="89783" autoAdjust="0"/>
  </p:normalViewPr>
  <p:slideViewPr>
    <p:cSldViewPr>
      <p:cViewPr varScale="1">
        <p:scale>
          <a:sx n="101" d="100"/>
          <a:sy n="101" d="100"/>
        </p:scale>
        <p:origin x="198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0" d="100"/>
          <a:sy n="90" d="100"/>
        </p:scale>
        <p:origin x="-369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C65EFF-95BB-415C-B0A4-A6367933A772}" type="datetimeFigureOut">
              <a:rPr lang="en-CA" smtClean="0"/>
              <a:t>2022-05-27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CA"/>
              <a:t>Whale Tail Pit - TM/PHC April-May 2017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2D3000-3A5E-4A86-8F4B-BAC295742059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45195905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AE28D9-46A8-4AB4-9189-1D060735CBBC}" type="datetimeFigureOut">
              <a:rPr lang="en-CA" smtClean="0"/>
              <a:t>2022-05-27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CA"/>
              <a:t>Whale Tail Pit - TM/PHC April-May 2017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5FFB53-840E-44D0-8DD2-A1BBDE0D75A3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9631646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5FFB53-840E-44D0-8DD2-A1BBDE0D75A3}" type="slidenum">
              <a:rPr lang="en-CA" smtClean="0"/>
              <a:t>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Whale Tail Pit - TM/PHC April-May 2017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38063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CA"/>
              <a:t>Whale Tail Pit - TM/PHC April-May 2017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5FFB53-840E-44D0-8DD2-A1BBDE0D75A3}" type="slidenum">
              <a:rPr lang="en-CA" smtClean="0"/>
              <a:t>7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33088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CA"/>
              <a:t>Whale Tail Pit - TM/PHC April-May 2017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5FFB53-840E-44D0-8DD2-A1BBDE0D75A3}" type="slidenum">
              <a:rPr lang="en-CA" smtClean="0"/>
              <a:t>24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64787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3BED33-764C-415F-B915-32F152B0CC66}" type="datetime1">
              <a:rPr lang="en-CA" smtClean="0"/>
              <a:t>2022-05-27</a:t>
            </a:fld>
            <a:endParaRPr lang="en-CA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2627784" y="6237312"/>
            <a:ext cx="4065240" cy="365125"/>
          </a:xfrm>
        </p:spPr>
        <p:txBody>
          <a:bodyPr/>
          <a:lstStyle/>
          <a:p>
            <a:r>
              <a:rPr lang="en-CA"/>
              <a:t>Water Licence Amendment Application  2AM-MRY1325 Technical Meeting</a:t>
            </a:r>
            <a:endParaRPr lang="en-CA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05DF2-DC73-4C72-BE48-27A4E9FD655A}" type="datetime1">
              <a:rPr lang="en-CA" smtClean="0"/>
              <a:t>2022-05-27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Water Licence Amendment Application  2AM-MRY1325 Technical Meeting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1A17D-811C-4145-9F09-8D06E77634A5}" type="datetime1">
              <a:rPr lang="en-CA" smtClean="0"/>
              <a:t>2022-05-27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Water Licence Amendment Application  2AM-MRY1325 Technical Meeting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428" y="476672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045" y="1988840"/>
            <a:ext cx="8229600" cy="43891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7BD38-312C-4535-905A-00D7ACC305B8}" type="datetime1">
              <a:rPr lang="en-CA" smtClean="0"/>
              <a:t>2022-05-27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71800" y="6237312"/>
            <a:ext cx="3849216" cy="365125"/>
          </a:xfrm>
        </p:spPr>
        <p:txBody>
          <a:bodyPr/>
          <a:lstStyle/>
          <a:p>
            <a:r>
              <a:rPr lang="en-CA"/>
              <a:t>Water Licence Amendment Application  2AM-MRY1325 Technical Meeting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2302B-69B4-449A-B22F-C42E48CC3C41}" type="datetime1">
              <a:rPr lang="en-CA" smtClean="0"/>
              <a:t>2022-05-27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Water Licence Amendment Application  2AM-MRY1325 Technical Meeting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CEA3-7C82-476A-B2E0-FC7C654EF6FF}" type="datetime1">
              <a:rPr lang="en-CA" smtClean="0"/>
              <a:t>2022-05-27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Water Licence Amendment Application  2AM-MRY1325 Technical Meeting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13E71-5876-44E1-9D86-98EAD9424F0F}" type="datetime1">
              <a:rPr lang="en-CA" smtClean="0"/>
              <a:t>2022-05-27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Water Licence Amendment Application  2AM-MRY1325 Technical Meeting</a:t>
            </a:r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A1CB4-7D70-45DB-9612-5A431E8B6D10}" type="datetime1">
              <a:rPr lang="en-CA" smtClean="0"/>
              <a:t>2022-05-27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Water Licence Amendment Application  2AM-MRY1325 Technical Meeting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7106B-937B-4026-8F28-ED52EB93646B}" type="datetime1">
              <a:rPr lang="en-CA" smtClean="0"/>
              <a:t>2022-05-27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Water Licence Amendment Application  2AM-MRY1325 Technical Meeting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213A1-3B69-4BD8-8535-4E9B42B49BF0}" type="datetime1">
              <a:rPr lang="en-CA" smtClean="0"/>
              <a:t>2022-05-27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Water Licence Amendment Application  2AM-MRY1325 Technical Meeting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9FE7-6EBB-4468-80AF-DE5517E8587D}" type="datetime1">
              <a:rPr lang="en-CA" smtClean="0"/>
              <a:t>2022-05-27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Water Licence Amendment Application  2AM-MRY1325 Technical Meeting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1531293-AB9F-4E18-8541-0273E52AA5D2}" type="datetime1">
              <a:rPr lang="en-CA" smtClean="0"/>
              <a:t>2022-05-27</a:t>
            </a:fld>
            <a:endParaRPr lang="en-CA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897224" y="6309320"/>
            <a:ext cx="3865525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CA" dirty="0"/>
              <a:t>Water Licence Amendment Application  2AM-MRY1325 Technical Meeting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  <p:pic>
        <p:nvPicPr>
          <p:cNvPr id="14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63" y="0"/>
            <a:ext cx="806001" cy="75941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ftp://ftp.nwb-oen.ca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stephanie.autut@nwb-oen.ca" TargetMode="External"/><Relationship Id="rId7" Type="http://schemas.openxmlformats.org/officeDocument/2006/relationships/hyperlink" Target="mailto:assol.kubeisinova@nwb-oen.ca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ben.kogvik@nwb-oen.ca" TargetMode="External"/><Relationship Id="rId5" Type="http://schemas.openxmlformats.org/officeDocument/2006/relationships/hyperlink" Target="mailto:richard.dwyer@nwb-oen.ca" TargetMode="External"/><Relationship Id="rId4" Type="http://schemas.openxmlformats.org/officeDocument/2006/relationships/hyperlink" Target="mailto:karen.kharatyan@nwb-oen.ca" TargetMode="Externa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1</a:t>
            </a:fld>
            <a:endParaRPr lang="en-CA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Public Hearing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7944176"/>
              </p:ext>
            </p:extLst>
          </p:nvPr>
        </p:nvGraphicFramePr>
        <p:xfrm>
          <a:off x="539552" y="692696"/>
          <a:ext cx="8064896" cy="540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512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36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00600">
                <a:tc>
                  <a:txBody>
                    <a:bodyPr/>
                    <a:lstStyle/>
                    <a:p>
                      <a:pPr lvl="1" algn="ctr"/>
                      <a:endParaRPr lang="en-US" sz="2400" b="1" dirty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lvl="1" algn="ctr"/>
                      <a:endParaRPr lang="en-US" sz="2400" b="1" dirty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28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Nunavut Water Board Public Hearing Presentation </a:t>
                      </a: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US" sz="2200" b="1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Regarding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an Application </a:t>
                      </a: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for renewal-amendment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US" sz="2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Type “A” Water </a:t>
                      </a:r>
                      <a:r>
                        <a:rPr lang="en-CA" sz="20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Licence  </a:t>
                      </a:r>
                    </a:p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3AM–ARV1016</a:t>
                      </a:r>
                      <a:endParaRPr lang="en-CA" sz="2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CA" sz="20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Hamlet of Arviat</a:t>
                      </a:r>
                      <a:endParaRPr lang="en-CA" sz="2000" b="1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marR="0" algn="ctr"/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 </a:t>
                      </a:r>
                      <a:r>
                        <a:rPr lang="en-US" sz="3200" b="1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kNK3u wmoEpf5 kNo1j5 si]vq5 </a:t>
                      </a:r>
                      <a:endParaRPr lang="en-US" sz="3200" b="0" i="0" u="none" strike="noStrike" baseline="0" dirty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marR="0" algn="ctr"/>
                      <a:endParaRPr lang="en-US" sz="2000" b="1" i="0" u="none" strike="noStrike" baseline="0" dirty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marR="0" algn="ctr"/>
                      <a:r>
                        <a:rPr lang="en-US" sz="2000" b="1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WJto4 g4yCstu4 </a:t>
                      </a:r>
                    </a:p>
                    <a:p>
                      <a:pPr marR="0" algn="ctr"/>
                      <a:r>
                        <a:rPr lang="en-US" sz="2000" b="1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k]baD5_]xeQxD5</a:t>
                      </a:r>
                      <a:endParaRPr lang="en-US" sz="2000" b="0" i="0" u="none" strike="noStrike" baseline="0" dirty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marR="0" algn="ctr"/>
                      <a:endParaRPr lang="en-US" sz="2000" b="0" i="0" u="none" strike="noStrike" baseline="0" dirty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marR="0" algn="ctr"/>
                      <a:r>
                        <a:rPr lang="en-US" sz="2000" b="1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ckE5]giz </a:t>
                      </a:r>
                      <a:r>
                        <a:rPr lang="en-US" sz="2000" b="1" i="0" u="none" strike="noStrike" baseline="0" dirty="0">
                          <a:solidFill>
                            <a:srgbClr val="000000"/>
                          </a:solidFill>
                          <a:latin typeface="Times New Roman"/>
                        </a:rPr>
                        <a:t>“A” </a:t>
                      </a:r>
                      <a:r>
                        <a:rPr lang="en-US" sz="2000" b="1" i="0" u="none" strike="noStrike" baseline="0" dirty="0">
                          <a:solidFill>
                            <a:srgbClr val="000000"/>
                          </a:solidFill>
                          <a:latin typeface="ProSyl" panose="020B0500000000000000" pitchFamily="34" charset="0"/>
                        </a:rPr>
                        <a:t>wm6j5</a:t>
                      </a:r>
                      <a:r>
                        <a:rPr lang="en-US" sz="2000" b="1" i="0" u="none" strike="noStrike" baseline="0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en-US" sz="2000" b="1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MwnsJ6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3AM–ARV1016</a:t>
                      </a:r>
                      <a:r>
                        <a:rPr lang="en-US" sz="2000" b="1" i="0" u="none" strike="noStrike" baseline="0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endParaRPr lang="en-US" sz="2000" b="0" i="0" u="none" strike="noStrike" baseline="0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marR="0" algn="ctr"/>
                      <a:r>
                        <a:rPr lang="en-US" sz="2000" b="1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B]x7Mfz x3=x5</a:t>
                      </a:r>
                      <a:endParaRPr lang="en-US" sz="2000" b="0" i="0" u="none" strike="noStrike" baseline="0" dirty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algn="ctr"/>
                      <a:endParaRPr lang="en-CA" sz="1400" dirty="0">
                        <a:solidFill>
                          <a:schemeClr val="tx2"/>
                        </a:solidFill>
                        <a:cs typeface="Times New Roman" pitchFamily="18" charset="0"/>
                      </a:endParaRPr>
                    </a:p>
                    <a:p>
                      <a:endParaRPr lang="en-CA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72620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10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1226269"/>
              </p:ext>
            </p:extLst>
          </p:nvPr>
        </p:nvGraphicFramePr>
        <p:xfrm>
          <a:off x="179513" y="1340768"/>
          <a:ext cx="8640960" cy="527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323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76464">
                <a:tc>
                  <a:txBody>
                    <a:bodyPr/>
                    <a:lstStyle/>
                    <a:p>
                      <a:pPr marL="342900" lvl="0" indent="-342900" algn="l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Application before the Board is</a:t>
                      </a:r>
                      <a:r>
                        <a:rPr lang="en-CA" sz="2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by the Government of Nunavut, Community and Government Services (GN-CGS) on behalf of Hamlet of Arviat </a:t>
                      </a:r>
                      <a:r>
                        <a:rPr lang="en-CA" sz="2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(Hamlet) related to renewal and amendment of water licence</a:t>
                      </a:r>
                      <a:r>
                        <a:rPr lang="en-CA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endParaRPr lang="en-CA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CA" sz="20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Allow for</a:t>
                      </a:r>
                      <a:r>
                        <a:rPr lang="en-CA" sz="2000" b="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renewal of the water licence and approval of the following:</a:t>
                      </a: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Increase of water withdrawal from 86,000 to 235,393 m3 annually to meet the current and future water demands of the community;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en-CA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buFont typeface="Wingdings" panose="05000000000000000000" pitchFamily="2" charset="2"/>
                        <a:buChar char="Ø"/>
                      </a:pPr>
                      <a:r>
                        <a:rPr lang="en-CA" sz="1800" b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g4yCs5 </a:t>
                      </a:r>
                      <a:r>
                        <a:rPr lang="en-CA" sz="1800" b="0" dirty="0" err="1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nCE</a:t>
                      </a:r>
                      <a:r>
                        <a:rPr lang="en-CA" sz="1800" b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/z5</a:t>
                      </a:r>
                      <a:r>
                        <a:rPr lang="en-CA" sz="1800" b="0" baseline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 vtmp5 ]b4fNz6ymJ6 v?mf5 kNK5, kNo8i v?mf8il Wo5yEp4f5 </a:t>
                      </a:r>
                      <a:r>
                        <a:rPr lang="en-CA" sz="18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(GN-CGS)</a:t>
                      </a:r>
                      <a:r>
                        <a:rPr lang="en-CA" sz="1800" b="0" baseline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 B]x7MzrZ6g6LQ5 x3=x5 GB]x7M4f5H gCzJ6 k]</a:t>
                      </a:r>
                      <a:r>
                        <a:rPr lang="en-CA" sz="1800" b="0" baseline="0" dirty="0" err="1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baDtz</a:t>
                      </a:r>
                      <a:r>
                        <a:rPr lang="en-CA" sz="1800" b="0" baseline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 x7m ]</a:t>
                      </a:r>
                      <a:r>
                        <a:rPr lang="en-CA" sz="1800" b="0" baseline="0" dirty="0" err="1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xeQxDtz</a:t>
                      </a:r>
                      <a:r>
                        <a:rPr lang="en-CA" sz="1800" b="0" baseline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 wm6j5 </a:t>
                      </a:r>
                      <a:r>
                        <a:rPr lang="en-CA" sz="1800" b="0" baseline="0" dirty="0" err="1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Mwnz</a:t>
                      </a:r>
                      <a:r>
                        <a:rPr lang="en-CA" sz="1800" b="0" baseline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. </a:t>
                      </a:r>
                    </a:p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endParaRPr lang="en-CA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CA" sz="1800" b="0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WJ1N6t5iz s/C4ys6=4</a:t>
                      </a: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k]baDt5z wm6j5 </a:t>
                      </a:r>
                      <a:r>
                        <a:rPr lang="en-CA" sz="1800" b="0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Mwnz</a:t>
                      </a: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x7m xq6bsiz </a:t>
                      </a:r>
                      <a:r>
                        <a:rPr lang="en-CA" sz="1800" b="0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bmfkz</a:t>
                      </a: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:</a:t>
                      </a:r>
                      <a:endParaRPr lang="en-CA" sz="1800" b="0" kern="1200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wMQx6iz wu6bZsJ1N6iz b[?z </a:t>
                      </a: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86,000 </a:t>
                      </a: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tr5lA</a:t>
                      </a: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235,393 m3 </a:t>
                      </a:r>
                      <a:r>
                        <a:rPr lang="en-CA" sz="1800" b="0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xCAo</a:t>
                      </a: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]m6 Wt5iz ]</a:t>
                      </a:r>
                      <a:r>
                        <a:rPr lang="en-CA" sz="1800" b="0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mN</a:t>
                      </a: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x7m yKi4nu wm6 W/c6iz kNosJj5;</a:t>
                      </a:r>
                      <a:endParaRPr lang="en-US" sz="1800" b="0" i="0" u="none" strike="noStrike" baseline="0" dirty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	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1043608" y="404664"/>
            <a:ext cx="7560840" cy="712685"/>
          </a:xfrm>
          <a:prstGeom prst="rect">
            <a:avLst/>
          </a:prstGeom>
          <a:noFill/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4114800" algn="l"/>
              </a:tabLst>
            </a:pP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Scope of Application	</a:t>
            </a:r>
            <a:r>
              <a:rPr lang="en-US" sz="2800" b="1" dirty="0">
                <a:solidFill>
                  <a:srgbClr val="035F79"/>
                </a:solidFill>
                <a:latin typeface="ProSyl"/>
              </a:rPr>
              <a:t>euD/siz g4yCs5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F50EF110-323E-4FA6-8DA6-BEC6147FB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Public Hearing</a:t>
            </a:r>
          </a:p>
        </p:txBody>
      </p:sp>
    </p:spTree>
    <p:extLst>
      <p:ext uri="{BB962C8B-B14F-4D97-AF65-F5344CB8AC3E}">
        <p14:creationId xmlns:p14="http://schemas.microsoft.com/office/powerpoint/2010/main" val="17826764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11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3847908"/>
              </p:ext>
            </p:extLst>
          </p:nvPr>
        </p:nvGraphicFramePr>
        <p:xfrm>
          <a:off x="251520" y="1556792"/>
          <a:ext cx="8712968" cy="533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33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795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48514">
                <a:tc>
                  <a:txBody>
                    <a:bodyPr/>
                    <a:lstStyle/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en-CA" sz="2000" b="0" kern="1200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000" b="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Construction of a new sewage lagoon and upgrades to the existing sewage lagoon;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000" b="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Operation of three already constructed and commissioned water storage reservoirs, a water treatment plant, and a </a:t>
                      </a:r>
                      <a:r>
                        <a:rPr lang="en-US" sz="2000" b="0" kern="1200" baseline="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truckfill</a:t>
                      </a:r>
                      <a:r>
                        <a:rPr lang="en-US" sz="2000" b="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station;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000" b="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Modification of sewage lagoon Effluent quality limits to a more relaxed set;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000" b="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 ten-year licence term is requested.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58775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en-CA" sz="2000" b="0" kern="1200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CA" sz="2000" b="0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nN</a:t>
                      </a:r>
                      <a:r>
                        <a:rPr lang="en-CA" sz="20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lang="en-CA" sz="2000" b="0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siz</a:t>
                      </a:r>
                      <a:r>
                        <a:rPr lang="en-CA" sz="20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k]b6 d6bw5 f=5b6=z x7m k]ba6iq ]</a:t>
                      </a:r>
                      <a:r>
                        <a:rPr lang="en-CA" sz="2000" b="0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mN</a:t>
                      </a:r>
                      <a:r>
                        <a:rPr lang="en-CA" sz="20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xg6g5 d6bw5 f=5b6=z</a:t>
                      </a:r>
                      <a:r>
                        <a:rPr lang="en-CA" sz="2000" b="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CA" sz="2000" b="0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xsMbsiq</a:t>
                      </a:r>
                      <a:r>
                        <a:rPr lang="en-CA" sz="20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Wzj5 </a:t>
                      </a:r>
                      <a:r>
                        <a:rPr lang="en-CA" sz="2000" b="0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nN</a:t>
                      </a:r>
                      <a:r>
                        <a:rPr lang="en-CA" sz="20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/E6g5 x7m xgo6g5 wmc6=5, wm6j5 nlm6nw=4, x7m wu6bst5 w7u6g6=z; 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CA" sz="20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]xeQx6bsiz d6bw5 f=5b6=z wm6bq </a:t>
                      </a:r>
                      <a:r>
                        <a:rPr lang="en-CA" sz="2000" b="0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xvsiq</a:t>
                      </a:r>
                      <a:r>
                        <a:rPr lang="en-CA" sz="20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r4oQ/q hlxq5i6nj5 wLx6yiq;</a:t>
                      </a:r>
                      <a:endParaRPr lang="en-CA" sz="2000" b="0" kern="1200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CA" sz="20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Do5 xCA5 </a:t>
                      </a:r>
                      <a:r>
                        <a:rPr lang="en-CA" sz="2000" b="0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Mwn</a:t>
                      </a:r>
                      <a:r>
                        <a:rPr lang="en-CA" sz="20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y=</a:t>
                      </a:r>
                      <a:r>
                        <a:rPr lang="en-CA" sz="2000" b="0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giz</a:t>
                      </a:r>
                      <a:r>
                        <a:rPr lang="en-CA" sz="20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g4yZsJ6</a:t>
                      </a:r>
                      <a:endParaRPr lang="en-CA" sz="2000" b="0" kern="1200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58775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en-CA" sz="1800" b="0" baseline="0" dirty="0">
                        <a:solidFill>
                          <a:schemeClr val="tx2"/>
                        </a:solidFill>
                        <a:latin typeface="ProSyl" panose="020B0500000000000000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990">
                <a:tc>
                  <a:txBody>
                    <a:bodyPr/>
                    <a:lstStyle/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kumimoji="0" lang="en-CA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CA" sz="2000" b="0" baseline="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1154094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755576" y="620688"/>
            <a:ext cx="7931224" cy="720080"/>
          </a:xfrm>
          <a:prstGeom prst="rect">
            <a:avLst/>
          </a:prstGeom>
          <a:noFill/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4114800" algn="l"/>
              </a:tabLst>
            </a:pP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Scope of Application Cont’d	</a:t>
            </a:r>
            <a:r>
              <a:rPr lang="en-US" sz="2400" b="1" dirty="0">
                <a:solidFill>
                  <a:srgbClr val="035F79"/>
                </a:solidFill>
                <a:latin typeface="ProSyl"/>
              </a:rPr>
              <a:t> </a:t>
            </a:r>
            <a:r>
              <a:rPr lang="en-US" sz="2400" b="1" dirty="0" err="1">
                <a:solidFill>
                  <a:srgbClr val="035F79"/>
                </a:solidFill>
                <a:latin typeface="ProSyl"/>
              </a:rPr>
              <a:t>euD</a:t>
            </a:r>
            <a:r>
              <a:rPr lang="en-US" sz="2400" b="1" dirty="0">
                <a:solidFill>
                  <a:srgbClr val="035F79"/>
                </a:solidFill>
                <a:latin typeface="ProSyl"/>
              </a:rPr>
              <a:t>/</a:t>
            </a:r>
            <a:r>
              <a:rPr lang="en-US" sz="2400" b="1" dirty="0" err="1">
                <a:solidFill>
                  <a:srgbClr val="035F79"/>
                </a:solidFill>
                <a:latin typeface="ProSyl"/>
              </a:rPr>
              <a:t>siz</a:t>
            </a:r>
            <a:r>
              <a:rPr lang="en-US" sz="2400" b="1" dirty="0">
                <a:solidFill>
                  <a:srgbClr val="035F79"/>
                </a:solidFill>
                <a:latin typeface="ProSyl"/>
              </a:rPr>
              <a:t> g4yCs5 vJyJ6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5FF4638C-8115-4A9C-85DE-D4D6A40BC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Public Hearing</a:t>
            </a:r>
          </a:p>
        </p:txBody>
      </p:sp>
    </p:spTree>
    <p:extLst>
      <p:ext uri="{BB962C8B-B14F-4D97-AF65-F5344CB8AC3E}">
        <p14:creationId xmlns:p14="http://schemas.microsoft.com/office/powerpoint/2010/main" val="24314094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12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1392945"/>
              </p:ext>
            </p:extLst>
          </p:nvPr>
        </p:nvGraphicFramePr>
        <p:xfrm>
          <a:off x="611560" y="1700808"/>
          <a:ext cx="8305800" cy="5112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1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42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12568">
                <a:tc>
                  <a:txBody>
                    <a:bodyPr/>
                    <a:lstStyle/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February 27, 2016</a:t>
                      </a:r>
                    </a:p>
                    <a:p>
                      <a:pPr marL="346075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Water Licence 3AM-ARV1016 expired on February 27, 2016.</a:t>
                      </a:r>
                    </a:p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July 29, 2020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0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Nunavut Planning Commission (NPC) determined that the addition of a water reservoir and a water treatment plant along with the decommissioning of the sewage lagoon do not require NIRB screening, and previous conformity determinations apply. </a:t>
                      </a:r>
                      <a:endParaRPr lang="en-CA" sz="2000" b="0" kern="1200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7663" marR="0" lvl="0" indent="-3476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September 17, 2020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distributed the Application for a completeness check.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CA" sz="1800" b="1" i="1" u="sng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=</a:t>
                      </a:r>
                      <a:r>
                        <a:rPr lang="en-CA" sz="1800" b="1" i="1" u="sng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DxE</a:t>
                      </a:r>
                      <a:r>
                        <a:rPr lang="en-CA" sz="1800" b="1" i="1" u="sng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9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27, 2016</a:t>
                      </a:r>
                      <a:r>
                        <a:rPr lang="en-CA" sz="1900" b="1" i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en-US" sz="1900" b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900" b="0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wm6j5 </a:t>
                      </a:r>
                      <a:r>
                        <a:rPr lang="en-CA" sz="1900" b="0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Mwnz</a:t>
                      </a:r>
                      <a:r>
                        <a:rPr lang="en-CA" sz="1900" b="0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8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3AM-ARV1016</a:t>
                      </a:r>
                      <a:r>
                        <a:rPr lang="en-CA" sz="1900" b="0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who5g6 b[?</a:t>
                      </a:r>
                      <a:r>
                        <a:rPr lang="en-CA" sz="1900" b="0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i</a:t>
                      </a:r>
                      <a:r>
                        <a:rPr lang="en-CA" sz="1900" b="0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=</a:t>
                      </a:r>
                      <a:r>
                        <a:rPr lang="en-CA" sz="1900" b="0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DxE</a:t>
                      </a:r>
                      <a:r>
                        <a:rPr lang="en-CA" sz="1900" b="0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8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27, 2016.</a:t>
                      </a:r>
                      <a:endParaRPr lang="en-CA" sz="1900" b="0" kern="1200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7663" marR="0" lvl="0" indent="-3476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1900" b="1" i="1" u="sng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JMw</a:t>
                      </a:r>
                      <a:r>
                        <a:rPr kumimoji="0" lang="en-CA" sz="19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29, 2020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900" b="0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X3Nwp5 NlNw6bq bmfx5 wMQxDt5 wu6b6=Z x7m wm6j5 nlm6nw=Z </a:t>
                      </a:r>
                      <a:r>
                        <a:rPr lang="en-CA" sz="1900" b="0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WctQlA</a:t>
                      </a:r>
                      <a:r>
                        <a:rPr lang="en-CA" sz="1900" b="0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xgDw2Xoxiz d6bw5 f=5b6=z W/</a:t>
                      </a:r>
                      <a:r>
                        <a:rPr lang="en-CA" sz="1900" b="0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Excqbz</a:t>
                      </a:r>
                      <a:r>
                        <a:rPr lang="en-CA" sz="1900" b="0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x?toEp5 cspn6iz, x7m </a:t>
                      </a:r>
                      <a:r>
                        <a:rPr lang="en-CA" sz="1900" b="0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yKxi</a:t>
                      </a:r>
                      <a:r>
                        <a:rPr lang="en-CA" sz="1900" b="0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mo4n6iq NlNw6iq xgExo5.</a:t>
                      </a:r>
                    </a:p>
                    <a:p>
                      <a:pPr marL="347663" marR="0" lvl="0" indent="-3476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1800" b="1" i="1" u="sng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ytWE</a:t>
                      </a:r>
                      <a:r>
                        <a:rPr kumimoji="0" lang="en-CA" sz="18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17, 2020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b="0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wmoEp5 N4yst/q bmfx5 g4yCst5 Wxi4ym4mzq cspQx6iq.</a:t>
                      </a:r>
                      <a:r>
                        <a:rPr lang="en-US" sz="1800" b="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900" b="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en-US" sz="1900" b="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899592" y="412059"/>
            <a:ext cx="7416824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Application Procedural History Con’t.</a:t>
            </a:r>
            <a:br>
              <a:rPr lang="en-US" sz="29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900" b="1" dirty="0">
                <a:solidFill>
                  <a:srgbClr val="035F79"/>
                </a:solidFill>
                <a:latin typeface="ProSyl"/>
              </a:rPr>
              <a:t>g4yCs]t5 ckwos3bscb3ymm]zb vJyJ6</a:t>
            </a:r>
            <a:endParaRPr lang="en-US" sz="2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21A96261-4194-41FE-B9C4-0E221AF13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Public Hearing</a:t>
            </a:r>
          </a:p>
        </p:txBody>
      </p:sp>
    </p:spTree>
    <p:extLst>
      <p:ext uri="{BB962C8B-B14F-4D97-AF65-F5344CB8AC3E}">
        <p14:creationId xmlns:p14="http://schemas.microsoft.com/office/powerpoint/2010/main" val="19901278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13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769599"/>
              </p:ext>
            </p:extLst>
          </p:nvPr>
        </p:nvGraphicFramePr>
        <p:xfrm>
          <a:off x="179512" y="1412776"/>
          <a:ext cx="8712968" cy="527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45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684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80520">
                <a:tc>
                  <a:txBody>
                    <a:bodyPr/>
                    <a:lstStyle/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November 20, 2020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deferred further review process on the recommendation from Environment and Climate Change Canada (ECCC)</a:t>
                      </a:r>
                      <a:r>
                        <a:rPr lang="en-US" sz="2000" b="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Comments from Crown-Indigenous Relations and Northern Affairs (CIRNA) also received. 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kern="1200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7663" marR="0" lvl="0" indent="-3476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US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April 16, 2021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NPC issued conformity to the Keewatin Regional Land Use Plan and referred the proposal for screening by the Nunavut Impact Review Board (NIRB) for upgrades to sewage lagoon.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kern="1200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CA" sz="1800" b="1" i="1" u="sng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k=WE</a:t>
                      </a:r>
                      <a:r>
                        <a:rPr lang="en-CA" sz="18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20, 2020</a:t>
                      </a:r>
                      <a:r>
                        <a:rPr lang="en-CA" sz="1800" b="1" i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b="0" i="0" u="none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wmoEp5 ra?Ex6bz eu9D4vi6iq WoE5Jy6 xgChxdizA5 x?toEp5 x7m </a:t>
                      </a:r>
                      <a:r>
                        <a:rPr lang="en-CA" sz="1800" b="0" i="0" u="none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yM</a:t>
                      </a:r>
                      <a:r>
                        <a:rPr lang="en-CA" sz="1800" b="0" i="0" u="none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xy5p6iz </a:t>
                      </a:r>
                      <a:r>
                        <a:rPr lang="en-CA" sz="1800" b="0" i="0" u="none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vNb</a:t>
                      </a:r>
                      <a:r>
                        <a:rPr lang="en-CA" sz="1800" b="0" i="0" u="none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(ECCC)</a:t>
                      </a:r>
                      <a:r>
                        <a:rPr lang="en-CA" sz="1800" b="0" i="0" u="none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. Scsy5 ]b2fNz v?mgcf5_kNcc6g5 WoEctQ5 x7m srs6b6gu </a:t>
                      </a:r>
                      <a:r>
                        <a:rPr lang="en-US" sz="1800" b="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(CIRNA) </a:t>
                      </a:r>
                      <a:r>
                        <a:rPr lang="en-CA" sz="1800" b="0" i="0" u="none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WoEp5 WbZs4uJ5.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b="1" i="0" u="none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en-US" sz="1800" b="0" kern="1200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7663" marR="0" lvl="0" indent="-3476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CA" sz="1800" b="1" i="1" u="sng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xwWE</a:t>
                      </a:r>
                      <a:r>
                        <a:rPr kumimoji="0" lang="en-US" sz="18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16, 2021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b="0" i="0" u="none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X3Nwp5 </a:t>
                      </a:r>
                      <a:r>
                        <a:rPr lang="en-CA" sz="1800" b="0" i="0" u="none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gi</a:t>
                      </a:r>
                      <a:r>
                        <a:rPr lang="en-CA" sz="1800" b="0" i="0" u="none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/z mo4n6iqk5 bmfx5 r?o6us5 </a:t>
                      </a:r>
                      <a:r>
                        <a:rPr lang="en-CA" sz="1800" b="0" i="0" u="none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kN</a:t>
                      </a:r>
                      <a:r>
                        <a:rPr lang="en-CA" sz="1800" b="0" i="0" u="none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xg6iz X3Ns5 x7m </a:t>
                      </a:r>
                      <a:r>
                        <a:rPr lang="en-CA" sz="1800" b="0" i="0" u="none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WoEd</a:t>
                      </a:r>
                      <a:r>
                        <a:rPr lang="en-CA" sz="1800" b="0" i="0" u="none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/z5 ]b7N ]s4gD5 cspn6iz ]b2fNz kNK5 x?toEp5 </a:t>
                      </a:r>
                      <a:r>
                        <a:rPr lang="en-US" sz="1800" b="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(NIRB)</a:t>
                      </a:r>
                      <a:r>
                        <a:rPr lang="en-US" sz="18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i="0" u="none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vtmpk5 k]ba6t5iq d6bw5 v=5b6=z.</a:t>
                      </a:r>
                      <a:r>
                        <a:rPr lang="en-CA" sz="1800" b="0" i="0" u="none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en-CA" sz="1800" b="0" kern="1200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899592" y="260648"/>
            <a:ext cx="7632848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Application Procedural History Con’t.</a:t>
            </a:r>
            <a:br>
              <a:rPr lang="en-US" sz="29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900" b="1" dirty="0">
                <a:solidFill>
                  <a:srgbClr val="035F79"/>
                </a:solidFill>
                <a:latin typeface="ProSyl"/>
              </a:rPr>
              <a:t>g4yCs]t5 ckwos3bscb3ymm]zb vJyJ6</a:t>
            </a:r>
            <a:endParaRPr lang="en-US" sz="2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8780D166-FD0D-4286-9B8D-A9758D426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Public Hearing</a:t>
            </a:r>
          </a:p>
        </p:txBody>
      </p:sp>
    </p:spTree>
    <p:extLst>
      <p:ext uri="{BB962C8B-B14F-4D97-AF65-F5344CB8AC3E}">
        <p14:creationId xmlns:p14="http://schemas.microsoft.com/office/powerpoint/2010/main" val="4140237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14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8404441"/>
              </p:ext>
            </p:extLst>
          </p:nvPr>
        </p:nvGraphicFramePr>
        <p:xfrm>
          <a:off x="381000" y="1556792"/>
          <a:ext cx="8305800" cy="527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1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42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80520">
                <a:tc>
                  <a:txBody>
                    <a:bodyPr/>
                    <a:lstStyle/>
                    <a:p>
                      <a:pPr marL="347663" marR="0" lvl="0" indent="-3476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US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April 19, 2021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Applicant requested to pause the application process in order to undergo screening by NIRB for additional activities in the scope of the application</a:t>
                      </a:r>
                      <a:r>
                        <a:rPr lang="en-CA" sz="2000" b="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000" b="0" kern="1200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7663" marR="0" lvl="0" indent="-3476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August 17, 2021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000" b="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NIRB screening complete; review not required.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000" b="0" kern="1200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7663" marR="0" lvl="0" indent="-3476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November 19, 2021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000" b="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received supplemental info from Applicant. NWB resumed completeness check. </a:t>
                      </a:r>
                      <a:r>
                        <a:rPr kumimoji="0" lang="en-US" sz="20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347663" marR="0" lvl="0" indent="-3476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en-CA" sz="2000" b="0" kern="1200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kern="1200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CA" sz="1800" b="1" i="1" u="sng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xwWE</a:t>
                      </a:r>
                      <a:r>
                        <a:rPr lang="en-CA" sz="18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19, 2021</a:t>
                      </a:r>
                      <a:r>
                        <a:rPr lang="en-CA" sz="1800" b="1" i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g5yC6g5 g4y6bz kczd2kA WoE5Jy6 </a:t>
                      </a:r>
                      <a:r>
                        <a:rPr lang="en-CA" sz="1800" b="0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WoExa</a:t>
                      </a: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/4nzk5 cson6bsiz x?toEp5 wMQxDt4nk5 WoEx4b5 WoEiqk5 ]b7N g4yCs5.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800" b="0" kern="1200" dirty="0">
                        <a:solidFill>
                          <a:schemeClr val="tx1"/>
                        </a:solidFill>
                        <a:effectLst/>
                        <a:latin typeface="ProSyl" panose="020B0500000000000000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7663" marR="0" lvl="0" indent="-3476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1800" b="1" i="1" u="sng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]</a:t>
                      </a:r>
                      <a:r>
                        <a:rPr kumimoji="0" lang="en-CA" sz="1800" b="1" i="1" u="sng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xZy</a:t>
                      </a:r>
                      <a:r>
                        <a:rPr kumimoji="0" lang="en-CA" sz="18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17, 2021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x?toEp5 cspn6bz5 Wxi4ym4mzq, euD6iq W/Excq5g5.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800" b="0" kern="1200" baseline="0" dirty="0">
                        <a:solidFill>
                          <a:schemeClr val="tx1"/>
                        </a:solidFill>
                        <a:effectLst/>
                        <a:latin typeface="ProSyl" panose="020B0500000000000000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7663" marR="0" lvl="0" indent="-3476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CA" sz="1800" b="1" i="1" u="sng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k=WE</a:t>
                      </a:r>
                      <a:r>
                        <a:rPr kumimoji="0" lang="en-CA" sz="18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19, 2021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wmoEp5 Wb6bq wMQxDt5 gnZ4n5 g4yC6gu5. wmoEp5 WQx6tbz Wxi4ym4mz5 cspQx6iq.</a:t>
                      </a: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899592" y="412059"/>
            <a:ext cx="7416824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Application Procedural History Con’t.</a:t>
            </a:r>
            <a:br>
              <a:rPr lang="en-US" sz="29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900" b="1" dirty="0">
                <a:solidFill>
                  <a:srgbClr val="035F79"/>
                </a:solidFill>
                <a:latin typeface="ProSyl"/>
              </a:rPr>
              <a:t>g4yCs]t5 ckwos3bscb3ymm]zb vJyJ6</a:t>
            </a:r>
            <a:endParaRPr lang="en-US" sz="2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40D3B85C-866E-4468-A8EB-710DFB9E2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Public Hearing</a:t>
            </a:r>
          </a:p>
        </p:txBody>
      </p:sp>
    </p:spTree>
    <p:extLst>
      <p:ext uri="{BB962C8B-B14F-4D97-AF65-F5344CB8AC3E}">
        <p14:creationId xmlns:p14="http://schemas.microsoft.com/office/powerpoint/2010/main" val="26098365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15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5170073"/>
              </p:ext>
            </p:extLst>
          </p:nvPr>
        </p:nvGraphicFramePr>
        <p:xfrm>
          <a:off x="533400" y="1828799"/>
          <a:ext cx="8153400" cy="435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8160">
                <a:tc>
                  <a:txBody>
                    <a:bodyPr/>
                    <a:lstStyle/>
                    <a:p>
                      <a:pPr marL="347663" marR="0" lvl="0" indent="-3476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US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December 1, 2021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000" b="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The NWB received comments on completeness from  ECCC and CIRNA. Fisheries and Oceans Canada (DFO) stated it would participate in technical review of Application. </a:t>
                      </a:r>
                      <a:endParaRPr lang="en-CA" sz="2000" b="1" i="1" u="sng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endParaRPr lang="en-CA" sz="2000" b="1" i="1" u="sng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December 10, 2021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indent="0"/>
                      <a:r>
                        <a:rPr lang="en-CA" sz="20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The NWB publicly </a:t>
                      </a:r>
                      <a:r>
                        <a:rPr lang="en-CA" sz="2000" b="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distributed the water licence application </a:t>
                      </a:r>
                      <a:r>
                        <a:rPr lang="en-CA" sz="20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for a full technical review.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tyWE</a:t>
                      </a:r>
                      <a:r>
                        <a:rPr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1, 2021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indent="0"/>
                      <a:r>
                        <a:rPr lang="en-CA" sz="2000" b="0" i="0" u="none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]b4fx5 wmoEp5 </a:t>
                      </a:r>
                      <a:r>
                        <a:rPr lang="en-CA" sz="2000" b="0" i="0" u="none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Wb6bq scsy5 Wxi4ymiqk5 ]b2fNz x?toEp5 </a:t>
                      </a:r>
                      <a:r>
                        <a:rPr lang="en-CA" sz="2000" b="0" i="0" u="none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vNb</a:t>
                      </a:r>
                      <a:r>
                        <a:rPr lang="en-CA" sz="2000" b="0" i="0" u="none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x7m v?mfgcf5. wm6usboEp5 sc6g5 </a:t>
                      </a:r>
                      <a:r>
                        <a:rPr lang="en-CA" sz="2000" b="0" i="0" u="none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WcbsN</a:t>
                      </a:r>
                      <a:r>
                        <a:rPr lang="en-CA" sz="2000" b="0" i="0" u="none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/6g5 Wdyodtk5 euD6iq5 g4yCst5.</a:t>
                      </a:r>
                      <a:r>
                        <a:rPr lang="en-CA" sz="20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346075" indent="0"/>
                      <a:endParaRPr lang="en-CA" sz="2000" b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US" sz="2000" b="1" i="1" u="sng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tyWE</a:t>
                      </a:r>
                      <a:r>
                        <a:rPr lang="en-US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10, 2021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indent="0"/>
                      <a:r>
                        <a:rPr lang="en-CA" sz="2000" b="0" i="0" u="none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]b4fx5 wmoEp5 </a:t>
                      </a:r>
                      <a:r>
                        <a:rPr lang="en-CA" sz="2000" b="0" i="0" u="none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wko</a:t>
                      </a:r>
                      <a:r>
                        <a:rPr lang="en-CA" sz="2000" b="0" i="0" u="none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]mk5 N4yst/q ]b2fx5 wm6j5 </a:t>
                      </a:r>
                      <a:r>
                        <a:rPr lang="en-CA" sz="2000" b="0" i="0" u="none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Mwnz</a:t>
                      </a:r>
                      <a:r>
                        <a:rPr lang="en-CA" sz="2000" b="0" i="0" u="none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g4yCs5 bml4]bqk5 Wdyodt5 euD6iqk5</a:t>
                      </a:r>
                      <a:r>
                        <a:rPr lang="en-CA" sz="2000" b="0" i="0" u="none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en-US" sz="2000" b="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899592" y="412059"/>
            <a:ext cx="7416824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Application Procedural History Con’t.</a:t>
            </a:r>
            <a:br>
              <a:rPr lang="en-US" sz="29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900" b="1" dirty="0">
                <a:solidFill>
                  <a:srgbClr val="035F79"/>
                </a:solidFill>
                <a:latin typeface="ProSyl"/>
              </a:rPr>
              <a:t>g4yCs]t5 ckwos3bscb3ymm]zb vJyJ6</a:t>
            </a:r>
            <a:endParaRPr lang="en-US" sz="2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A84A5091-0F36-4504-A142-011796870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Public Hearing</a:t>
            </a:r>
          </a:p>
        </p:txBody>
      </p:sp>
    </p:spTree>
    <p:extLst>
      <p:ext uri="{BB962C8B-B14F-4D97-AF65-F5344CB8AC3E}">
        <p14:creationId xmlns:p14="http://schemas.microsoft.com/office/powerpoint/2010/main" val="15981246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16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8121058"/>
              </p:ext>
            </p:extLst>
          </p:nvPr>
        </p:nvGraphicFramePr>
        <p:xfrm>
          <a:off x="533400" y="1556792"/>
          <a:ext cx="815340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6201">
                <a:tc>
                  <a:txBody>
                    <a:bodyPr/>
                    <a:lstStyle/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US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January 25, 2022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indent="0"/>
                      <a:r>
                        <a:rPr lang="en-CA" sz="20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The NWB received technical review comments on the water licence application from</a:t>
                      </a:r>
                      <a:r>
                        <a:rPr lang="en-CA" sz="2000" b="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DFO, ECCC, and CIRNA</a:t>
                      </a:r>
                      <a:r>
                        <a:rPr lang="en-CA" sz="20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endParaRPr lang="en-CA" sz="2000" b="1" i="1" u="sng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February 3 and 7, 2022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received the Hamlet’s responses to technical review comments.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February 4, 2022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distributed the TM draft Agenda and advised of holding the meetings via teleconference.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CA" sz="1800" b="1" i="1" u="sng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]/</a:t>
                      </a:r>
                      <a:r>
                        <a:rPr lang="en-CA" sz="1800" b="1" i="1" u="sng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kxE</a:t>
                      </a:r>
                      <a:r>
                        <a:rPr lang="en-CA" sz="18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25, 2022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]b2fx5 wmoEp5 Wb6bq Wdyodt5 euD6iq scsy5 wm6j5 Mwnzk5 g4yCs5 ]b2fNz wm6usboEp5, x&gt;toEp5 </a:t>
                      </a:r>
                      <a:r>
                        <a:rPr kumimoji="0" lang="en-CA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vNb</a:t>
                      </a:r>
                      <a:r>
                        <a:rPr kumimoji="0" lang="en-CA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, x7m v?mgcf5. </a:t>
                      </a:r>
                      <a:endParaRPr kumimoji="0" lang="en-CA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US" sz="1800" b="1" i="1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=</a:t>
                      </a:r>
                      <a:r>
                        <a:rPr kumimoji="0" lang="en-US" sz="1800" b="1" i="1" u="sng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DxE</a:t>
                      </a:r>
                      <a:r>
                        <a:rPr kumimoji="0" lang="en-US" sz="1800" b="1" i="1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3 </a:t>
                      </a:r>
                      <a:r>
                        <a:rPr kumimoji="0" lang="en-US" sz="1800" b="1" i="1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x7m</a:t>
                      </a:r>
                      <a:r>
                        <a:rPr kumimoji="0" lang="en-US" sz="1800" b="1" i="1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7, 2022</a:t>
                      </a:r>
                      <a:endParaRPr kumimoji="0" 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wmoEp5 Wb6bq B]x7Mf5 rs5Jtq Wdyodtk5 euD6iq scsy5.</a:t>
                      </a:r>
                      <a:endParaRPr kumimoji="0" lang="en-CA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kumimoji="0" lang="en-CA" sz="1800" b="1" i="1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=</a:t>
                      </a:r>
                      <a:r>
                        <a:rPr kumimoji="0" lang="en-CA" sz="1800" b="1" i="1" u="sng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DxE</a:t>
                      </a:r>
                      <a:r>
                        <a:rPr kumimoji="0" lang="en-CA" sz="1800" b="1" i="1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4, </a:t>
                      </a:r>
                      <a:r>
                        <a:rPr lang="en-US" sz="18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2022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indent="0"/>
                      <a:r>
                        <a:rPr kumimoji="0" lang="en-CA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wmoEp5 N4yst/q Wdyodt5 vtmi6 ]s4gD5 vtm5Jt4n5 scst2lQ5l xg6bsiz vtmi5 y?/st4f5.</a:t>
                      </a:r>
                      <a:endParaRPr lang="en-US" sz="1800" b="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899592" y="412059"/>
            <a:ext cx="7416824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Application Procedural History Con’t.</a:t>
            </a:r>
            <a:br>
              <a:rPr lang="en-US" sz="29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900" b="1" dirty="0">
                <a:solidFill>
                  <a:srgbClr val="035F79"/>
                </a:solidFill>
                <a:latin typeface="ProSyl"/>
              </a:rPr>
              <a:t>g4yCs]t5 ckwos3bscb3ymm]zb vJyJ6</a:t>
            </a:r>
            <a:endParaRPr lang="en-US" sz="2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Footer Placeholder 1">
            <a:extLst>
              <a:ext uri="{FF2B5EF4-FFF2-40B4-BE49-F238E27FC236}">
                <a16:creationId xmlns:a16="http://schemas.microsoft.com/office/drawing/2014/main" id="{B10C1864-0323-4B93-9350-6FCD5A94F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Public Hearing</a:t>
            </a:r>
          </a:p>
        </p:txBody>
      </p:sp>
    </p:spTree>
    <p:extLst>
      <p:ext uri="{BB962C8B-B14F-4D97-AF65-F5344CB8AC3E}">
        <p14:creationId xmlns:p14="http://schemas.microsoft.com/office/powerpoint/2010/main" val="14481212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17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1769304"/>
              </p:ext>
            </p:extLst>
          </p:nvPr>
        </p:nvGraphicFramePr>
        <p:xfrm>
          <a:off x="539552" y="1844824"/>
          <a:ext cx="792088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9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71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79736">
                <a:tc>
                  <a:txBody>
                    <a:bodyPr/>
                    <a:lstStyle/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US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February 15, 2022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received confirmation of participation and presentation documents from Applicant and its Representatives, CIRNA, ECCC, and DFO.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endParaRPr lang="en-CA" sz="2200" b="1" i="1" u="sng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February 18, 2022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The NWB distributed the final agenda for the technical meeting, community session, and pre-hearing conference scheduled for the file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endParaRPr lang="en-CA" sz="2200" b="1" i="1" u="sng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CA" sz="1800" b="1" i="1" u="sng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=</a:t>
                      </a:r>
                      <a:r>
                        <a:rPr lang="en-CA" sz="1800" b="1" i="1" u="sng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DxE</a:t>
                      </a:r>
                      <a:r>
                        <a:rPr lang="en-CA" sz="18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15, 2022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wmoEp5 N4yst/q ttcw5 Wb6bq NlNw6bsiz </a:t>
                      </a:r>
                      <a:r>
                        <a:rPr kumimoji="0" lang="en-CA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Wcbsiq</a:t>
                      </a:r>
                      <a:r>
                        <a:rPr kumimoji="0" lang="en-CA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x7m ne6tb4bw5 ttc5 g4yC6gu5 x7m eZ6g6tq, v?mgcf5, x?toEp5 </a:t>
                      </a:r>
                      <a:r>
                        <a:rPr kumimoji="0" lang="en-CA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vNb</a:t>
                      </a:r>
                      <a:r>
                        <a:rPr kumimoji="0" lang="en-CA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, x7m wm6usboEp5.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CA" sz="1800" b="1" i="1" u="sng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=</a:t>
                      </a:r>
                      <a:r>
                        <a:rPr lang="en-CA" sz="1800" b="1" i="1" u="sng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DxE</a:t>
                      </a:r>
                      <a:r>
                        <a:rPr lang="en-CA" sz="18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18, 2022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]b2fx5 wmoEp5 N4yst/q ]b2fx5 ra9o6X6 vtm5Jt4n5 Wdyodt5 vtmi6, kNo4k5 vtmi6, x7m xW6hwixn6izi vtmi6 xgZ4nox5 ttck5</a:t>
                      </a:r>
                      <a:r>
                        <a:rPr kumimoji="0" lang="en-CA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en-US" sz="1800" b="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899592" y="412059"/>
            <a:ext cx="7416824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Application Procedural History Con’t.</a:t>
            </a:r>
            <a:br>
              <a:rPr lang="en-US" sz="29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900" b="1" dirty="0">
                <a:solidFill>
                  <a:srgbClr val="035F79"/>
                </a:solidFill>
                <a:latin typeface="ProSyl"/>
              </a:rPr>
              <a:t>g4yCs]t5 ckwos3bscb3ymm]zb vJyJ6</a:t>
            </a:r>
            <a:endParaRPr lang="en-US" sz="2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Footer Placeholder 1">
            <a:extLst>
              <a:ext uri="{FF2B5EF4-FFF2-40B4-BE49-F238E27FC236}">
                <a16:creationId xmlns:a16="http://schemas.microsoft.com/office/drawing/2014/main" id="{690E98A4-AE4D-4F38-B1C7-5AB91A871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Public Hearing</a:t>
            </a:r>
          </a:p>
        </p:txBody>
      </p:sp>
    </p:spTree>
    <p:extLst>
      <p:ext uri="{BB962C8B-B14F-4D97-AF65-F5344CB8AC3E}">
        <p14:creationId xmlns:p14="http://schemas.microsoft.com/office/powerpoint/2010/main" val="29776503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18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6427659"/>
              </p:ext>
            </p:extLst>
          </p:nvPr>
        </p:nvGraphicFramePr>
        <p:xfrm>
          <a:off x="539552" y="1844824"/>
          <a:ext cx="7920880" cy="496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9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71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79736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February 22, 2022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Technical Meeting and Community Session.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February 23, 2022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Pre-Hearing Conference for the Application.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2000" b="1" i="1" u="sng" kern="1200" noProof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March 21, 2022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issued Pre-Hearing Conference Decision Report and Notice of Public Hearing</a:t>
                      </a:r>
                      <a:endParaRPr kumimoji="0" lang="en-CA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=</a:t>
                      </a:r>
                      <a:r>
                        <a:rPr lang="en-CA" sz="2000" b="1" i="1" u="sng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DxE</a:t>
                      </a:r>
                      <a:r>
                        <a:rPr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22, 2022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Wdyodt5 vtmi6 x7m kNo5 vtmi6.</a:t>
                      </a:r>
                      <a:endParaRPr kumimoji="0" lang="en-CA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=</a:t>
                      </a:r>
                      <a:r>
                        <a:rPr lang="en-CA" sz="2000" b="1" i="1" u="sng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DxE</a:t>
                      </a:r>
                      <a:r>
                        <a:rPr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23, 2022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xW6hwixn6izi vtvwi6 g4yCstk5.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]m5y </a:t>
                      </a:r>
                      <a:r>
                        <a:rPr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21, 2022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wmoEp5 </a:t>
                      </a:r>
                      <a:r>
                        <a:rPr kumimoji="0" lang="en-CA" sz="2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gi</a:t>
                      </a:r>
                      <a:r>
                        <a:rPr kumimoji="0" lang="en-CA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/z xW6hwixn6izi vtvwi6 whmosD5 gn6y5J6 x7m gnsm5J5 </a:t>
                      </a:r>
                      <a:r>
                        <a:rPr kumimoji="0" lang="en-CA" sz="2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wko</a:t>
                      </a:r>
                      <a:r>
                        <a:rPr kumimoji="0" lang="en-CA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]mi4 xW6hwi6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ProSyl" panose="020B0500000000000000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endParaRPr lang="en-US" sz="2000" b="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899592" y="412059"/>
            <a:ext cx="7416824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Application Procedural History Con’t.</a:t>
            </a:r>
            <a:br>
              <a:rPr lang="en-US" sz="29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900" b="1" dirty="0">
                <a:solidFill>
                  <a:srgbClr val="035F79"/>
                </a:solidFill>
                <a:latin typeface="ProSyl"/>
              </a:rPr>
              <a:t>g4yCs]t5 ckwos3bscb3ymm]zb vJyJ6</a:t>
            </a:r>
            <a:endParaRPr lang="en-US" sz="2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3176D9E5-7495-4D65-BFF4-BC98A2533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Public Hearing</a:t>
            </a:r>
          </a:p>
        </p:txBody>
      </p:sp>
    </p:spTree>
    <p:extLst>
      <p:ext uri="{BB962C8B-B14F-4D97-AF65-F5344CB8AC3E}">
        <p14:creationId xmlns:p14="http://schemas.microsoft.com/office/powerpoint/2010/main" val="34436024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19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9786659"/>
              </p:ext>
            </p:extLst>
          </p:nvPr>
        </p:nvGraphicFramePr>
        <p:xfrm>
          <a:off x="539552" y="1844824"/>
          <a:ext cx="792088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9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71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79736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April 6, 2022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Additional submissions fulfilling Applicant commitments received by NWB.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May 3, 2022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received final submissions from CIRNA and ECCC.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2000" b="1" i="1" u="sng" kern="1200" noProof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May 12, 2022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distributed draft agenda for PH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xwWE</a:t>
                      </a:r>
                      <a:r>
                        <a:rPr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6, 2022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wMQxDt5 </a:t>
                      </a:r>
                      <a:r>
                        <a:rPr kumimoji="0" lang="en-CA" sz="2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gi</a:t>
                      </a:r>
                      <a:r>
                        <a:rPr kumimoji="0" lang="en-CA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/sJ5 WoE5lQ5 g4yC6g2 xgMEQxc6iq Wb6bsJ5 wmoEpi5. </a:t>
                      </a:r>
                      <a:r>
                        <a:rPr kumimoji="0" lang="en-CA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mw</a:t>
                      </a:r>
                      <a:r>
                        <a:rPr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3, 2022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wmoEp5 Wb6bz ra9o6X6 </a:t>
                      </a:r>
                      <a:r>
                        <a:rPr kumimoji="0" lang="en-CA" sz="2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gi</a:t>
                      </a:r>
                      <a:r>
                        <a:rPr kumimoji="0" lang="en-CA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/sJ5 ]b2fNz v?mgv5f5i5 x7m x?toEp4f5i5. </a:t>
                      </a:r>
                      <a:endParaRPr kumimoji="0" lang="en-CA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mw</a:t>
                      </a:r>
                      <a:r>
                        <a:rPr kumimoji="0" lang="en-CA" sz="2000" b="1" i="1" u="sng" kern="1200" noProof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12, 2022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wmoEp5 N4yst/z ]s4gD5 vtm5Jt4n5 </a:t>
                      </a:r>
                      <a:r>
                        <a:rPr kumimoji="0" lang="en-CA" sz="2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wko</a:t>
                      </a:r>
                      <a:r>
                        <a:rPr kumimoji="0" lang="en-CA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]m5 xW6h6iqk5</a:t>
                      </a:r>
                      <a:endParaRPr kumimoji="0" lang="en-CA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endParaRPr lang="en-US" sz="2000" b="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899592" y="412059"/>
            <a:ext cx="7416824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Application Procedural History Con’t.</a:t>
            </a:r>
            <a:br>
              <a:rPr lang="en-US" sz="29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900" b="1" dirty="0">
                <a:solidFill>
                  <a:srgbClr val="035F79"/>
                </a:solidFill>
                <a:latin typeface="ProSyl"/>
              </a:rPr>
              <a:t>g4yCs]t5 ckwos3bscb3ymm]zb vJyJ6</a:t>
            </a:r>
            <a:endParaRPr lang="en-US" sz="2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BAAB0953-64F2-465C-B9BC-2E063DAAF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Public Hearing</a:t>
            </a:r>
          </a:p>
        </p:txBody>
      </p:sp>
    </p:spTree>
    <p:extLst>
      <p:ext uri="{BB962C8B-B14F-4D97-AF65-F5344CB8AC3E}">
        <p14:creationId xmlns:p14="http://schemas.microsoft.com/office/powerpoint/2010/main" val="843530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2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7345601"/>
              </p:ext>
            </p:extLst>
          </p:nvPr>
        </p:nvGraphicFramePr>
        <p:xfrm>
          <a:off x="533400" y="1412776"/>
          <a:ext cx="8153400" cy="4248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48472">
                <a:tc>
                  <a:txBody>
                    <a:bodyPr/>
                    <a:lstStyle/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NWB Background Info.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Authorizations NWB may issue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NWB Type “A” Licensing</a:t>
                      </a:r>
                      <a:r>
                        <a:rPr lang="en-US" sz="2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Process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Scope of the Application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Application Procedural History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Next Steps in the process for the Type “A” Application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Intervener Participation 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Public Participation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NWB Staff Contact Information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Questions and Comments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522288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kNK3u wmoEpf5 ckwgymiz </a:t>
                      </a:r>
                    </a:p>
                    <a:p>
                      <a:pPr marL="522288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wmoEpfk5 xq3bsgwNEx]o5 </a:t>
                      </a:r>
                    </a:p>
                    <a:p>
                      <a:pPr marL="522288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wmoEpf5 ckE5]giz 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“A”</a:t>
                      </a:r>
                      <a:r>
                        <a:rPr lang="en-US" sz="17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 WJNstoEiq5 </a:t>
                      </a:r>
                    </a:p>
                    <a:p>
                      <a:pPr marL="522288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euD/siz mNsJ6 g4yCs5 </a:t>
                      </a:r>
                    </a:p>
                    <a:p>
                      <a:pPr marL="522288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g4yCs]t5 ckwosbscb3ymm]zb </a:t>
                      </a:r>
                    </a:p>
                    <a:p>
                      <a:pPr marL="522288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rao3u WoExE/s/Ex]o5 ckE5]giz 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“A”</a:t>
                      </a:r>
                      <a:r>
                        <a:rPr lang="en-US" sz="17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 g4yCs5 </a:t>
                      </a:r>
                    </a:p>
                    <a:p>
                      <a:pPr marL="522288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scsy4nccbsJmJ5 wMsiq5 </a:t>
                      </a:r>
                    </a:p>
                    <a:p>
                      <a:pPr marL="522288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wkgwNw5 wMsiq5 </a:t>
                      </a:r>
                    </a:p>
                    <a:p>
                      <a:pPr marL="522288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WJNs]t5 gi/symJ5 WoExzk5 </a:t>
                      </a:r>
                    </a:p>
                    <a:p>
                      <a:pPr marL="522288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wmoEpf5 vtmpqb wcNw/3tqb s]cMstq5 gCDtq9l </a:t>
                      </a:r>
                    </a:p>
                    <a:p>
                      <a:pPr marL="522288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xWd]t5 scsy4nw9l 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971600" y="620688"/>
            <a:ext cx="6248400" cy="572367"/>
          </a:xfrm>
          <a:prstGeom prst="rect">
            <a:avLst/>
          </a:prstGeom>
          <a:noFill/>
          <a:ln w="9525">
            <a:noFill/>
          </a:ln>
        </p:spPr>
        <p:txBody>
          <a:bodyPr vert="horz" lIns="0" rIns="0" bIns="0" anchor="b">
            <a:normAutofit fontScale="77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4225925" algn="l"/>
              </a:tabLst>
            </a:pPr>
            <a:r>
              <a:rPr lang="en-US" sz="2800" b="1" dirty="0">
                <a:solidFill>
                  <a:srgbClr val="0A647D"/>
                </a:solidFill>
                <a:latin typeface="Times New Roman" pitchFamily="18" charset="0"/>
                <a:cs typeface="Times New Roman" pitchFamily="18" charset="0"/>
              </a:rPr>
              <a:t>List of Topics	</a:t>
            </a:r>
            <a:r>
              <a:rPr lang="en-US" sz="2800" b="1" dirty="0">
                <a:solidFill>
                  <a:srgbClr val="035F79"/>
                </a:solidFill>
                <a:latin typeface="ProSyl"/>
              </a:rPr>
              <a:t>scsy4nsix3g5</a:t>
            </a:r>
            <a:endParaRPr lang="en-US" sz="2800" b="1" dirty="0">
              <a:solidFill>
                <a:srgbClr val="0A647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Footer Placeholder 1">
            <a:extLst>
              <a:ext uri="{FF2B5EF4-FFF2-40B4-BE49-F238E27FC236}">
                <a16:creationId xmlns:a16="http://schemas.microsoft.com/office/drawing/2014/main" id="{7EC56B0B-E257-4A61-B1F8-3F7C51866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Public Hearing</a:t>
            </a:r>
          </a:p>
        </p:txBody>
      </p:sp>
    </p:spTree>
    <p:extLst>
      <p:ext uri="{BB962C8B-B14F-4D97-AF65-F5344CB8AC3E}">
        <p14:creationId xmlns:p14="http://schemas.microsoft.com/office/powerpoint/2010/main" val="37938688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20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3237990"/>
              </p:ext>
            </p:extLst>
          </p:nvPr>
        </p:nvGraphicFramePr>
        <p:xfrm>
          <a:off x="539552" y="1844824"/>
          <a:ext cx="7920880" cy="405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9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71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79736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2000" b="1" i="1" u="sng" kern="1200" noProof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May 19, 2022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GN-CGS, CIRNA and ECCC filed their presentation materials and confirmation of attendance of PH.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2000" b="1" i="1" u="sng" kern="1200" noProof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May 26, 2022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distributed final agenda for PH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2000" b="1" i="1" u="sng" kern="1200" noProof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mw</a:t>
                      </a:r>
                      <a:r>
                        <a:rPr kumimoji="0" lang="en-CA" sz="2000" b="1" i="1" u="sng" kern="1200" noProof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19, 2022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v?m5f5 kNK5_kNo8i v?mf5i Wp5yC6t5, v?mgc5f5 x7m x?toeP4f5 </a:t>
                      </a:r>
                      <a:r>
                        <a:rPr kumimoji="0" lang="en-CA" sz="2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gi</a:t>
                      </a:r>
                      <a:r>
                        <a:rPr kumimoji="0" lang="en-CA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/z ne/6tb4n6t4 ttc5 x7m NlNw6hQ5 WcbsJ5 </a:t>
                      </a:r>
                      <a:r>
                        <a:rPr kumimoji="0" lang="en-CA" sz="2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wko</a:t>
                      </a:r>
                      <a:r>
                        <a:rPr kumimoji="0" lang="en-CA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]mi4 xW6hwi6j5. </a:t>
                      </a:r>
                      <a:endParaRPr kumimoji="0" lang="en-CA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2000" b="1" i="1" u="sng" kern="1200" noProof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mw</a:t>
                      </a:r>
                      <a:r>
                        <a:rPr kumimoji="0" lang="en-CA" sz="2000" b="1" i="1" u="sng" kern="1200" noProof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26, 2022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wmoEp5 N4yst/q ra9o6X5 vtm5Jt4n5 </a:t>
                      </a:r>
                      <a:r>
                        <a:rPr kumimoji="0" lang="en-CA" sz="2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wko</a:t>
                      </a:r>
                      <a:r>
                        <a:rPr kumimoji="0" lang="en-CA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]mi4 xW6hwi6j5</a:t>
                      </a:r>
                      <a:endParaRPr kumimoji="0" lang="en-CA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endParaRPr lang="en-US" sz="2000" b="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899592" y="412059"/>
            <a:ext cx="7416824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Application Procedural History Con’t.</a:t>
            </a:r>
            <a:br>
              <a:rPr lang="en-US" sz="29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900" b="1" dirty="0">
                <a:solidFill>
                  <a:srgbClr val="035F79"/>
                </a:solidFill>
                <a:latin typeface="ProSyl"/>
              </a:rPr>
              <a:t>g4yCs]t5 ckwos3bscb3ymm]zb vJyJ6</a:t>
            </a:r>
            <a:endParaRPr lang="en-US" sz="2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4476DA75-BECF-4157-884B-C9381DA69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Public Hearing</a:t>
            </a:r>
          </a:p>
        </p:txBody>
      </p:sp>
    </p:spTree>
    <p:extLst>
      <p:ext uri="{BB962C8B-B14F-4D97-AF65-F5344CB8AC3E}">
        <p14:creationId xmlns:p14="http://schemas.microsoft.com/office/powerpoint/2010/main" val="9920045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21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7635273"/>
              </p:ext>
            </p:extLst>
          </p:nvPr>
        </p:nvGraphicFramePr>
        <p:xfrm>
          <a:off x="323528" y="1484784"/>
          <a:ext cx="8640960" cy="496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323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67200">
                <a:tc>
                  <a:txBody>
                    <a:bodyPr/>
                    <a:lstStyle/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CA" sz="22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GN-CGS on behalf of Applicant, CIRNA</a:t>
                      </a:r>
                      <a:r>
                        <a:rPr lang="en-CA" sz="22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and</a:t>
                      </a:r>
                      <a:r>
                        <a:rPr lang="en-CA" sz="22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ECCC have all contributed to the review process for the Application</a:t>
                      </a: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endParaRPr lang="en-US" sz="2200" b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Participated in formal and informal discussions aimed at resolving relevant issues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2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Provided the Board and the Applicant with valuable technical information (questions and concerns) on relevant issues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]b2fx5 </a:t>
                      </a:r>
                      <a:r>
                        <a:rPr kumimoji="0" lang="en-CA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v?m5f5 kNK5_kNo8i v?mf5i Wp5yC6t5 rZ6g6LQ5 g4yC6g5, v?mgcf5 x7m x?toEp4f5 bm6u4 wvJ6ystJ5 eu9D6iqk5 WoE5Jy6 g4yCstj5</a:t>
                      </a:r>
                      <a:endParaRPr lang="en-US" sz="2000" b="0" i="0" u="none" strike="noStrike" baseline="0" dirty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2000" b="0" i="0" u="none" strike="noStrike" baseline="0" dirty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WcbsJ5 ttctA5 x7m ttCsq5g4f5 scctQ4iq gCzJ5 ]xeQx6iqk5 gCzJ5 W5Jtk5 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endParaRPr lang="en-US" sz="2000" b="0" i="0" u="none" strike="noStrike" baseline="0" dirty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WtlQ5 vtmpsJ5 xml ]s4gDt]o5 xgME4gi4 gnZ4n5 GxWdt5 x7ml </a:t>
                      </a:r>
                      <a:r>
                        <a:rPr lang="en-US" sz="2000" b="0" i="0" u="none" strike="noStrike" baseline="0" dirty="0" err="1">
                          <a:solidFill>
                            <a:srgbClr val="000000"/>
                          </a:solidFill>
                          <a:latin typeface="ProSyl"/>
                        </a:rPr>
                        <a:t>wh</a:t>
                      </a: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]mlAt5H gCzJk5 W5J]t5 </a:t>
                      </a:r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	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899592" y="620688"/>
            <a:ext cx="6552728" cy="856701"/>
          </a:xfrm>
          <a:prstGeom prst="rect">
            <a:avLst/>
          </a:prstGeom>
          <a:noFill/>
        </p:spPr>
        <p:txBody>
          <a:bodyPr vert="horz" lIns="0" rIns="0" bIns="0" anchor="b">
            <a:normAutofit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Applicant and Interveners’ Participation</a:t>
            </a:r>
            <a:b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iu-Cans-CA" sz="2800" b="1" dirty="0">
                <a:solidFill>
                  <a:schemeClr val="tx1"/>
                </a:solidFill>
                <a:latin typeface="ProSyl"/>
              </a:rPr>
              <a:t>x[if ]wA9 x7ml </a:t>
            </a:r>
            <a:r>
              <a:rPr lang="en-US" sz="2800" b="1" dirty="0">
                <a:solidFill>
                  <a:schemeClr val="tx1"/>
                </a:solidFill>
                <a:latin typeface="ProSyl"/>
              </a:rPr>
              <a:t>W5Jt]o5 Wcbsiq </a:t>
            </a:r>
            <a:endParaRPr lang="en-US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2551084D-BEAF-42D5-B527-A38C9A80C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Public Hearing</a:t>
            </a:r>
          </a:p>
        </p:txBody>
      </p:sp>
    </p:spTree>
    <p:extLst>
      <p:ext uri="{BB962C8B-B14F-4D97-AF65-F5344CB8AC3E}">
        <p14:creationId xmlns:p14="http://schemas.microsoft.com/office/powerpoint/2010/main" val="7247246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22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3486920"/>
              </p:ext>
            </p:extLst>
          </p:nvPr>
        </p:nvGraphicFramePr>
        <p:xfrm>
          <a:off x="467544" y="1584960"/>
          <a:ext cx="8496944" cy="4566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52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17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66454">
                <a:tc>
                  <a:txBody>
                    <a:bodyPr/>
                    <a:lstStyle/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CA" sz="22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Everyone is encouraged to participate in the PH and this community session</a:t>
                      </a: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endParaRPr lang="en-US" sz="2200" b="0" kern="1200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Interested persons can also contact the NWB staff if needing to provide written comments or to review the documents filed for application </a:t>
                      </a: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endParaRPr lang="en-US" sz="2200" b="0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All documents received have been posted on the NWB’s FTP site at </a:t>
                      </a:r>
                      <a:r>
                        <a:rPr lang="en-US" sz="22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2"/>
                        </a:rPr>
                        <a:t>ftp.nwb-oen.ca</a:t>
                      </a:r>
                      <a:endParaRPr lang="en-US" sz="2200" b="0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1900" b="0" i="0" u="none" strike="noStrike" baseline="0" dirty="0" err="1">
                          <a:solidFill>
                            <a:srgbClr val="000000"/>
                          </a:solidFill>
                          <a:latin typeface="ProSyl"/>
                        </a:rPr>
                        <a:t>rgo</a:t>
                      </a:r>
                      <a:r>
                        <a:rPr lang="en-US" sz="19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]m5 </a:t>
                      </a:r>
                      <a:r>
                        <a:rPr lang="en-US" sz="1900" b="0" i="0" u="none" strike="noStrike" baseline="0" dirty="0" err="1">
                          <a:solidFill>
                            <a:srgbClr val="000000"/>
                          </a:solidFill>
                          <a:latin typeface="ProSyl"/>
                        </a:rPr>
                        <a:t>WNhxd</a:t>
                      </a:r>
                      <a:r>
                        <a:rPr lang="en-US" sz="19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/sJ5 wMsdlQ5 wko]mi4 xW6hwi6j5 NM1ictlQ5 xml kNous5 vtztlQ5 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900" b="0" i="0" u="none" strike="noStrike" baseline="0" dirty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19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rfgwNw5 wkw5 gC6=QJ1N6bz5 ]CW8 w]ft{L4 W/ExcDu4 Wbc6tti6 ttC6ymJi4 scsy6i4 s?l]i5 euD6iq ttc5 gi/sJ5 g4yCstj5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900" b="0" i="0" u="none" strike="noStrike" baseline="0" dirty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9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hoJw5 ttCymJ5 W/symJ5 scom3bsJN3g5 wmoEpf5 cEbs/f5 bfQx3=xA5 </a:t>
                      </a:r>
                      <a:r>
                        <a:rPr lang="en-US" sz="19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2"/>
                        </a:rPr>
                        <a:t>ftp.nwb-oen.ca</a:t>
                      </a: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	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899592" y="404664"/>
            <a:ext cx="7416824" cy="1144733"/>
          </a:xfrm>
          <a:prstGeom prst="rect">
            <a:avLst/>
          </a:prstGeom>
          <a:noFill/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Public Participation</a:t>
            </a:r>
            <a:r>
              <a:rPr lang="iu-Cans-CA" sz="2800" b="1" dirty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800" b="1" dirty="0" err="1">
                <a:solidFill>
                  <a:srgbClr val="035F79"/>
                </a:solidFill>
                <a:latin typeface="ProSyl"/>
              </a:rPr>
              <a:t>wko</a:t>
            </a:r>
            <a:r>
              <a:rPr lang="en-US" sz="2800" b="1" dirty="0">
                <a:solidFill>
                  <a:srgbClr val="035F79"/>
                </a:solidFill>
                <a:latin typeface="ProSyl"/>
              </a:rPr>
              <a:t>]m5 </a:t>
            </a:r>
            <a:r>
              <a:rPr lang="en-US" sz="2800" b="1" dirty="0" err="1">
                <a:solidFill>
                  <a:srgbClr val="035F79"/>
                </a:solidFill>
                <a:latin typeface="ProSyl"/>
              </a:rPr>
              <a:t>Wcbsiq</a:t>
            </a:r>
            <a:r>
              <a:rPr lang="en-US" sz="2800" b="1" dirty="0">
                <a:solidFill>
                  <a:srgbClr val="035F79"/>
                </a:solidFill>
                <a:latin typeface="ProSyl"/>
              </a:rPr>
              <a:t> </a:t>
            </a:r>
            <a:br>
              <a:rPr lang="en-US" sz="2800" b="1" dirty="0">
                <a:latin typeface="Times New Roman" pitchFamily="18" charset="0"/>
                <a:cs typeface="Times New Roman" pitchFamily="18" charset="0"/>
              </a:rPr>
            </a:b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2D6183E2-A649-4540-A78A-01C8177AE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Public Hearing</a:t>
            </a:r>
          </a:p>
        </p:txBody>
      </p:sp>
    </p:spTree>
    <p:extLst>
      <p:ext uri="{BB962C8B-B14F-4D97-AF65-F5344CB8AC3E}">
        <p14:creationId xmlns:p14="http://schemas.microsoft.com/office/powerpoint/2010/main" val="30282855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23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7970239"/>
              </p:ext>
            </p:extLst>
          </p:nvPr>
        </p:nvGraphicFramePr>
        <p:xfrm>
          <a:off x="323528" y="1628800"/>
          <a:ext cx="8640960" cy="432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86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32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8160">
                <a:tc>
                  <a:txBody>
                    <a:bodyPr/>
                    <a:lstStyle/>
                    <a:p>
                      <a:pPr marL="342900" lvl="0" indent="-342900" algn="l">
                        <a:buFont typeface="Wingdings" pitchFamily="2" charset="2"/>
                        <a:buChar char="Ø"/>
                      </a:pPr>
                      <a:r>
                        <a:rPr lang="en-CA" sz="22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Public Hearing of this week is chaired by the Board Panel and led by the Board's Chair</a:t>
                      </a:r>
                    </a:p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endParaRPr lang="en-US" sz="2200" b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2900" lvl="0" indent="-342900" algn="l">
                        <a:buFont typeface="Wingdings" pitchFamily="2" charset="2"/>
                        <a:buChar char="Ø"/>
                      </a:pPr>
                      <a:r>
                        <a:rPr lang="en-CA" sz="22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NWB Panel is here to consider the evidence provided during the hearing before issuing a decision in about 30-45 days</a:t>
                      </a:r>
                      <a:endParaRPr lang="en-CA" sz="2200" b="0" i="0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 algn="l">
                        <a:buFont typeface="Wingdings" pitchFamily="2" charset="2"/>
                        <a:buChar char="Ø"/>
                      </a:pPr>
                      <a:endParaRPr lang="en-CA" sz="2200" b="0" i="0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 algn="l">
                        <a:buFont typeface="Wingdings" pitchFamily="2" charset="2"/>
                        <a:buChar char="Ø"/>
                      </a:pPr>
                      <a:r>
                        <a:rPr lang="en-CA" sz="22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NWB will inform the public of the Board's decision  once rendered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700" b="0" i="0" u="none" strike="noStrike" baseline="0" dirty="0">
                          <a:solidFill>
                            <a:schemeClr val="tx1"/>
                          </a:solidFill>
                          <a:latin typeface="ProSyl"/>
                        </a:rPr>
                        <a:t>]b7N </a:t>
                      </a:r>
                      <a:r>
                        <a:rPr lang="en-US" sz="1700" b="0" i="0" u="none" strike="noStrike" baseline="0" dirty="0" err="1">
                          <a:solidFill>
                            <a:schemeClr val="tx1"/>
                          </a:solidFill>
                          <a:latin typeface="ProSyl"/>
                        </a:rPr>
                        <a:t>wko</a:t>
                      </a:r>
                      <a:r>
                        <a:rPr lang="en-US" sz="1700" b="0" i="0" u="none" strike="noStrike" baseline="0" dirty="0">
                          <a:solidFill>
                            <a:schemeClr val="tx1"/>
                          </a:solidFill>
                          <a:latin typeface="ProSyl"/>
                        </a:rPr>
                        <a:t>]mi4 xW6hwi6 ]</a:t>
                      </a:r>
                      <a:r>
                        <a:rPr lang="en-US" sz="1700" b="0" i="0" u="none" strike="noStrike" baseline="0" dirty="0" err="1">
                          <a:solidFill>
                            <a:schemeClr val="tx1"/>
                          </a:solidFill>
                          <a:latin typeface="ProSyl"/>
                        </a:rPr>
                        <a:t>smi</a:t>
                      </a:r>
                      <a:r>
                        <a:rPr lang="en-US" sz="1700" b="0" i="0" u="none" strike="noStrike" baseline="0" dirty="0">
                          <a:solidFill>
                            <a:schemeClr val="tx1"/>
                          </a:solidFill>
                          <a:latin typeface="ProSyl"/>
                        </a:rPr>
                        <a:t> WNhxDy6u w4y?sbc6g6 x7ml yKo6bsJ6 ]b2fx5 vtmp5 x=4ymizk5 w4y?sbos2 g4ozi4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700" b="0" i="0" u="none" strike="noStrike" baseline="0" dirty="0">
                          <a:solidFill>
                            <a:schemeClr val="tx1"/>
                          </a:solidFill>
                          <a:latin typeface="ProSyl"/>
                        </a:rPr>
                        <a:t>	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1700" b="0" i="0" u="none" strike="noStrike" baseline="0" dirty="0">
                          <a:solidFill>
                            <a:schemeClr val="tx1"/>
                          </a:solidFill>
                          <a:latin typeface="ProSyl"/>
                        </a:rPr>
                        <a:t>]b2fx5 vtmp5 x=4ymizk5 ]mi5g5 whmosdtzk5 bmfx5 ne6tbsJ5 xg6t5lA ]b7N </a:t>
                      </a:r>
                      <a:r>
                        <a:rPr lang="en-US" sz="1700" b="0" i="0" u="none" strike="noStrike" baseline="0" dirty="0" err="1">
                          <a:solidFill>
                            <a:schemeClr val="tx1"/>
                          </a:solidFill>
                          <a:latin typeface="ProSyl"/>
                        </a:rPr>
                        <a:t>wko</a:t>
                      </a:r>
                      <a:r>
                        <a:rPr lang="en-US" sz="1700" b="0" i="0" u="none" strike="noStrike" baseline="0" dirty="0">
                          <a:solidFill>
                            <a:schemeClr val="tx1"/>
                          </a:solidFill>
                          <a:latin typeface="ProSyl"/>
                        </a:rPr>
                        <a:t>]m6ysD5 giyixn6lt4 whmosdtu4 u4]</a:t>
                      </a:r>
                      <a:r>
                        <a:rPr lang="en-US" sz="1700" b="0" i="0" u="none" strike="noStrike" baseline="0" dirty="0" err="1">
                          <a:solidFill>
                            <a:schemeClr val="tx1"/>
                          </a:solidFill>
                          <a:latin typeface="ProSyl"/>
                        </a:rPr>
                        <a:t>ni</a:t>
                      </a:r>
                      <a:r>
                        <a:rPr lang="en-US" sz="1700" b="0" i="0" u="none" strike="noStrike" baseline="0" dirty="0">
                          <a:solidFill>
                            <a:schemeClr val="tx1"/>
                          </a:solidFill>
                          <a:latin typeface="ProSyl"/>
                        </a:rPr>
                        <a:t> </a:t>
                      </a:r>
                      <a:r>
                        <a:rPr lang="en-CA" sz="18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30-45</a:t>
                      </a:r>
                      <a:r>
                        <a:rPr lang="en-US" sz="1700" b="0" i="0" u="none" strike="noStrike" baseline="0" dirty="0">
                          <a:solidFill>
                            <a:schemeClr val="tx1"/>
                          </a:solidFill>
                          <a:latin typeface="ProSyl"/>
                        </a:rPr>
                        <a:t>- s2li</a:t>
                      </a:r>
                      <a:r>
                        <a:rPr lang="iu-Cans-CA" sz="1700" b="0" i="0" u="none" strike="noStrike" baseline="0" dirty="0">
                          <a:solidFill>
                            <a:schemeClr val="tx1"/>
                          </a:solidFill>
                          <a:latin typeface="ProSyl"/>
                        </a:rPr>
                        <a:t> xq6bsc6t5lA WoExaJ6 ]s4gDtx x?toEp5</a:t>
                      </a:r>
                      <a:r>
                        <a:rPr lang="en-US" sz="1700" b="0" i="0" u="none" strike="noStrike" baseline="0" dirty="0">
                          <a:solidFill>
                            <a:schemeClr val="tx1"/>
                          </a:solidFill>
                          <a:latin typeface="ProSyl"/>
                        </a:rPr>
                        <a:t> </a:t>
                      </a:r>
                      <a:endParaRPr lang="en-CA" sz="1700" b="0" i="0" u="none" strike="noStrike" baseline="0" dirty="0">
                        <a:solidFill>
                          <a:schemeClr val="tx1"/>
                        </a:solidFill>
                        <a:latin typeface="ProSyl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700" b="0" i="0" u="none" strike="noStrike" baseline="0" dirty="0">
                        <a:solidFill>
                          <a:schemeClr val="tx1"/>
                        </a:solidFill>
                        <a:latin typeface="ProSyl"/>
                      </a:endParaRP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1700" b="0" i="0" u="none" strike="noStrike" baseline="0" dirty="0">
                          <a:solidFill>
                            <a:schemeClr val="tx1"/>
                          </a:solidFill>
                          <a:latin typeface="ProSyl"/>
                        </a:rPr>
                        <a:t>]b2fx5 wmoEp5 gn6y5g]m6bq </a:t>
                      </a:r>
                      <a:r>
                        <a:rPr lang="en-US" sz="1700" b="0" i="0" u="none" strike="noStrike" baseline="0" dirty="0" err="1">
                          <a:solidFill>
                            <a:schemeClr val="tx1"/>
                          </a:solidFill>
                          <a:latin typeface="ProSyl"/>
                        </a:rPr>
                        <a:t>wko</a:t>
                      </a:r>
                      <a:r>
                        <a:rPr lang="en-US" sz="1700" b="0" i="0" u="none" strike="noStrike" baseline="0" dirty="0">
                          <a:solidFill>
                            <a:schemeClr val="tx1"/>
                          </a:solidFill>
                          <a:latin typeface="ProSyl"/>
                        </a:rPr>
                        <a:t>]m5 ]b2fx5 vtmp5 whmosDtzi4 NlNDw6X5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endParaRPr lang="en-US" sz="1700" b="0" i="0" u="none" strike="noStrike" baseline="0" dirty="0">
                        <a:solidFill>
                          <a:schemeClr val="tx1"/>
                        </a:solidFill>
                        <a:latin typeface="ProSyl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827584" y="692696"/>
            <a:ext cx="8532440" cy="856701"/>
          </a:xfrm>
          <a:prstGeom prst="rect">
            <a:avLst/>
          </a:prstGeom>
          <a:noFill/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Next Steps for the Type “A” Applications </a:t>
            </a:r>
            <a:br>
              <a:rPr lang="en-US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rgbClr val="035F79"/>
                </a:solidFill>
                <a:latin typeface="ProSyl"/>
              </a:rPr>
              <a:t>rao3u xgZ4n5 ]b2hjz ckE5]giz </a:t>
            </a:r>
            <a:r>
              <a:rPr lang="en-US" sz="2800" b="1" dirty="0">
                <a:solidFill>
                  <a:srgbClr val="035F79"/>
                </a:solidFill>
                <a:latin typeface="Times New Roman"/>
              </a:rPr>
              <a:t>“A”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EBFA26F1-5365-475C-8260-8E6486DD8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Public Hearing</a:t>
            </a:r>
          </a:p>
        </p:txBody>
      </p:sp>
    </p:spTree>
    <p:extLst>
      <p:ext uri="{BB962C8B-B14F-4D97-AF65-F5344CB8AC3E}">
        <p14:creationId xmlns:p14="http://schemas.microsoft.com/office/powerpoint/2010/main" val="24523813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24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81000" y="1556793"/>
          <a:ext cx="8439472" cy="434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81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313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88660">
                <a:tc>
                  <a:txBody>
                    <a:bodyPr/>
                    <a:lstStyle/>
                    <a:p>
                      <a:pPr marL="342900" indent="-342900" algn="l">
                        <a:spcBef>
                          <a:spcPts val="375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en-US" sz="18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Stephanie Autut, Executive Director</a:t>
                      </a:r>
                    </a:p>
                    <a:p>
                      <a:pPr marL="0" indent="0" algn="l">
                        <a:spcBef>
                          <a:spcPts val="375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sz="18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r>
                        <a:rPr lang="en-US" sz="1800" b="0" baseline="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  <a:hlinkClick r:id="rId3"/>
                        </a:rPr>
                        <a:t>stephanie.autut@nwb-oen.ca</a:t>
                      </a:r>
                      <a:endParaRPr lang="en-US" sz="1800" b="0" baseline="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spcBef>
                          <a:spcPts val="375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en-US" sz="18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Karén Kharatyan, Director of Technical Services</a:t>
                      </a:r>
                    </a:p>
                    <a:p>
                      <a:pPr marL="0" indent="0" algn="l">
                        <a:spcBef>
                          <a:spcPts val="375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sz="18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r>
                        <a:rPr lang="en-US" sz="18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4"/>
                        </a:rPr>
                        <a:t>karen.kharatyan@nwb-oen.ca</a:t>
                      </a:r>
                      <a:endParaRPr lang="en-US" sz="1800" b="0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spcBef>
                          <a:spcPts val="375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pt-BR" sz="18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Richard Dwyer, Manager of Licensing</a:t>
                      </a:r>
                    </a:p>
                    <a:p>
                      <a:pPr marL="273050" indent="82550">
                        <a:spcBef>
                          <a:spcPts val="375"/>
                        </a:spcBef>
                      </a:pPr>
                      <a:r>
                        <a:rPr lang="en-US" sz="18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5"/>
                        </a:rPr>
                        <a:t>richard.dwyer@nwb-oen.ca</a:t>
                      </a:r>
                      <a:endParaRPr lang="en-US" sz="1800" b="0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Ben </a:t>
                      </a:r>
                      <a:r>
                        <a:rPr lang="en-US" sz="1800" b="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Kogvik</a:t>
                      </a:r>
                      <a:r>
                        <a:rPr lang="en-US" sz="18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Director of Board Administration</a:t>
                      </a:r>
                    </a:p>
                    <a:p>
                      <a:pPr marL="273050" indent="82550">
                        <a:spcBef>
                          <a:spcPts val="375"/>
                        </a:spcBef>
                      </a:pPr>
                      <a:r>
                        <a:rPr lang="en-US" sz="18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6"/>
                        </a:rPr>
                        <a:t>ben.kogvik@nwb-oen.ca</a:t>
                      </a:r>
                      <a:endParaRPr lang="en-US" sz="1800" b="0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Assol</a:t>
                      </a: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Kubeisinova, Technical Advisor</a:t>
                      </a:r>
                    </a:p>
                    <a:p>
                      <a:pPr marL="3556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  <a:hlinkClick r:id="rId7"/>
                        </a:rPr>
                        <a:t>assol.kubeisinova@nwb-oen.ca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  <a:hlinkClick r:id="rId4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spcBef>
                          <a:spcPts val="375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en-US" sz="1700" b="0" baseline="0" dirty="0" err="1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yt?i</a:t>
                      </a:r>
                      <a:r>
                        <a:rPr lang="en-US" sz="1700" b="0" baseline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 xsg5, xzJc6 grjx6t</a:t>
                      </a:r>
                    </a:p>
                    <a:p>
                      <a:pPr marL="0" indent="0" algn="l">
                        <a:spcBef>
                          <a:spcPts val="375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sz="17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r>
                        <a:rPr lang="en-US" sz="1700" b="0" baseline="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  <a:hlinkClick r:id="rId3"/>
                        </a:rPr>
                        <a:t>stephanie.autut@nwb-oen.ca</a:t>
                      </a:r>
                      <a:endParaRPr lang="en-US" sz="1700" b="0" baseline="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700" b="0" baseline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vE8 vC5/8, grjx6t W5dyodt5 r}Z6gt5</a:t>
                      </a:r>
                    </a:p>
                    <a:p>
                      <a:pPr marL="0" indent="0" algn="l">
                        <a:spcBef>
                          <a:spcPts val="375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sz="17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r>
                        <a:rPr lang="en-US" sz="17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4"/>
                        </a:rPr>
                        <a:t>karen.kharatyan@nwb-oen.ca</a:t>
                      </a:r>
                      <a:endParaRPr lang="en-US" sz="1700" b="0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spcBef>
                          <a:spcPts val="375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pt-BR" sz="1700" b="0" baseline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E5h5 gxwJ3, xsM5tp WJ1Nstk5</a:t>
                      </a:r>
                    </a:p>
                    <a:p>
                      <a:pPr marL="273050" indent="82550">
                        <a:spcBef>
                          <a:spcPts val="375"/>
                        </a:spcBef>
                      </a:pPr>
                      <a:r>
                        <a:rPr lang="en-US" sz="17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5"/>
                        </a:rPr>
                        <a:t>richard.dwyer@nwb-oen.ca</a:t>
                      </a:r>
                      <a:endParaRPr lang="en-US" sz="1700" b="0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700" b="0" baseline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Wx8 d[=4, grjx6t vtmp5 xsM5Jtq</a:t>
                      </a:r>
                    </a:p>
                    <a:p>
                      <a:pPr marL="273050" indent="82550">
                        <a:spcBef>
                          <a:spcPts val="375"/>
                        </a:spcBef>
                      </a:pPr>
                      <a:r>
                        <a:rPr lang="en-US" sz="17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6"/>
                        </a:rPr>
                        <a:t>ben.kogvik@nwb-oen.ca</a:t>
                      </a:r>
                      <a:endParaRPr lang="en-US" sz="1700" b="0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en-US" sz="1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x{n9 </a:t>
                      </a:r>
                      <a:r>
                        <a:rPr kumimoji="0" lang="en-US" sz="1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fWwyk</a:t>
                      </a:r>
                      <a:r>
                        <a:rPr kumimoji="0" lang="en-US" sz="1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?, </a:t>
                      </a:r>
                      <a:r>
                        <a:rPr lang="en-US" sz="1700" b="0" baseline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W5dyodtk5 </a:t>
                      </a:r>
                      <a:r>
                        <a:rPr lang="en-US" sz="1700" b="0" baseline="0" dirty="0" err="1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scspp</a:t>
                      </a:r>
                      <a:endParaRPr kumimoji="0" lang="en-US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ProSyl" panose="020B0500000000000000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556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  <a:hlinkClick r:id="rId7"/>
                        </a:rPr>
                        <a:t>assol.kubeisinova@nwb-oen.ca</a:t>
                      </a:r>
                      <a:endParaRPr kumimoji="0" lang="en-US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  <a:hlinkClick r:id="rId4"/>
                      </a:endParaRPr>
                    </a:p>
                    <a:p>
                      <a:pPr marL="342900" indent="-342900" algn="l">
                        <a:spcBef>
                          <a:spcPts val="375"/>
                        </a:spcBef>
                        <a:buFont typeface="Wingdings" panose="05000000000000000000" pitchFamily="2" charset="2"/>
                        <a:buChar char="§"/>
                      </a:pPr>
                      <a:endParaRPr lang="en-US" sz="1800" b="0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787">
                <a:tc>
                  <a:txBody>
                    <a:bodyPr/>
                    <a:lstStyle/>
                    <a:p>
                      <a:pPr marL="273050" indent="82550">
                        <a:spcBef>
                          <a:spcPts val="375"/>
                        </a:spcBef>
                      </a:pPr>
                      <a:endParaRPr lang="en-US" sz="1800" b="0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73050" indent="82550">
                        <a:spcBef>
                          <a:spcPts val="375"/>
                        </a:spcBef>
                      </a:pPr>
                      <a:endParaRPr lang="en-US" sz="1800" b="0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5876228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755576" y="412059"/>
            <a:ext cx="6248400" cy="1144733"/>
          </a:xfrm>
          <a:prstGeom prst="rect">
            <a:avLst/>
          </a:prstGeom>
          <a:noFill/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NWB Staff Contact Information</a:t>
            </a:r>
            <a:br>
              <a:rPr lang="en-US" sz="22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rgbClr val="035F79"/>
                </a:solidFill>
                <a:latin typeface="ProSyl"/>
              </a:rPr>
              <a:t>wmoEp4f5 wcNw/6t5 gC6=q gnZ4n5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F52E34A5-E63A-407B-BEC3-7A32D8C45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Public Hearing</a:t>
            </a:r>
          </a:p>
        </p:txBody>
      </p:sp>
    </p:spTree>
    <p:extLst>
      <p:ext uri="{BB962C8B-B14F-4D97-AF65-F5344CB8AC3E}">
        <p14:creationId xmlns:p14="http://schemas.microsoft.com/office/powerpoint/2010/main" val="33269931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25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9618590"/>
              </p:ext>
            </p:extLst>
          </p:nvPr>
        </p:nvGraphicFramePr>
        <p:xfrm>
          <a:off x="533400" y="1988840"/>
          <a:ext cx="8153400" cy="4805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35942">
                <a:tc>
                  <a:txBody>
                    <a:bodyPr/>
                    <a:lstStyle/>
                    <a:p>
                      <a:pPr algn="ctr"/>
                      <a:endParaRPr lang="en-US" sz="2200" b="0" dirty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endParaRPr lang="en-US" sz="2200" b="0" dirty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endParaRPr lang="en-US" sz="2200" b="0" dirty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endParaRPr lang="en-US" sz="2200" b="0" dirty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2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Questions / Comments?</a:t>
                      </a:r>
                    </a:p>
                    <a:p>
                      <a:pPr algn="ctr"/>
                      <a:endParaRPr lang="en-US" sz="2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2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2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Thank You!</a:t>
                      </a:r>
                      <a:endParaRPr lang="en-US" sz="1800" b="0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b="0" dirty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endParaRPr lang="en-US" sz="2200" b="0" dirty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endParaRPr lang="en-US" sz="2200" b="0" dirty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endParaRPr lang="en-US" sz="2200" b="0" dirty="0">
                        <a:solidFill>
                          <a:schemeClr val="tx2"/>
                        </a:solidFill>
                        <a:cs typeface="Times New Roman" pitchFamily="18" charset="0"/>
                      </a:endParaRPr>
                    </a:p>
                    <a:p>
                      <a:pPr marL="358775" indent="0"/>
                      <a:r>
                        <a:rPr lang="en-US" sz="2000" b="0" i="0" u="none" strike="noStrike" baseline="0" dirty="0" err="1">
                          <a:solidFill>
                            <a:srgbClr val="000000"/>
                          </a:solidFill>
                          <a:latin typeface="ProSyl"/>
                        </a:rPr>
                        <a:t>xWd</a:t>
                      </a: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]t5 F scsy4nw5V </a:t>
                      </a:r>
                    </a:p>
                    <a:p>
                      <a:pPr marL="358775" indent="0"/>
                      <a:endParaRPr lang="en-US" sz="2000" b="0" i="0" u="none" strike="noStrike" baseline="0" dirty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marL="358775" indent="0"/>
                      <a:endParaRPr lang="en-US" sz="2000" b="0" i="0" u="none" strike="noStrike" baseline="0" dirty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marL="990600" indent="0"/>
                      <a:r>
                        <a:rPr lang="en-US" sz="2000" b="0" i="0" u="none" strike="noStrike" baseline="0">
                          <a:solidFill>
                            <a:srgbClr val="000000"/>
                          </a:solidFill>
                          <a:latin typeface="ProSyl"/>
                        </a:rPr>
                        <a:t>m5NsKy</a:t>
                      </a:r>
                      <a:r>
                        <a:rPr lang="en-US" sz="2000" b="0" i="0" u="none" strike="noStrike" baseline="0">
                          <a:solidFill>
                            <a:srgbClr val="000000"/>
                          </a:solidFill>
                          <a:latin typeface="+mn-lt"/>
                        </a:rPr>
                        <a:t>! </a:t>
                      </a: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+mn-lt"/>
                        </a:rPr>
                        <a:t>	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31568">
                <a:tc>
                  <a:txBody>
                    <a:bodyPr/>
                    <a:lstStyle/>
                    <a:p>
                      <a:pPr algn="ctr"/>
                      <a:endParaRPr lang="en-US" sz="1800" b="0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58775" indent="0"/>
                      <a:endParaRPr lang="en-US" sz="2000" b="0" i="0" u="none" strike="noStrike" baseline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0271375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827584" y="412059"/>
            <a:ext cx="6248400" cy="1144733"/>
          </a:xfrm>
          <a:prstGeom prst="rect">
            <a:avLst/>
          </a:prstGeom>
          <a:noFill/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Questions and Comments</a:t>
            </a:r>
            <a:br>
              <a:rPr lang="en-US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rgbClr val="035F79"/>
                </a:solidFill>
                <a:latin typeface="ProSyl"/>
              </a:rPr>
              <a:t>xWdt4nw5 scsy4nw9l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5815E90F-F5E3-489E-A9A1-ACB2FA3FC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Public Hearing</a:t>
            </a:r>
          </a:p>
        </p:txBody>
      </p:sp>
    </p:spTree>
    <p:extLst>
      <p:ext uri="{BB962C8B-B14F-4D97-AF65-F5344CB8AC3E}">
        <p14:creationId xmlns:p14="http://schemas.microsoft.com/office/powerpoint/2010/main" val="3566193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3</a:t>
            </a:fld>
            <a:endParaRPr lang="en-CA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2477394"/>
              </p:ext>
            </p:extLst>
          </p:nvPr>
        </p:nvGraphicFramePr>
        <p:xfrm>
          <a:off x="523258" y="1739984"/>
          <a:ext cx="8153400" cy="41148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14801">
                <a:tc>
                  <a:txBody>
                    <a:bodyPr/>
                    <a:lstStyle/>
                    <a:p>
                      <a:pPr marL="0" indent="0" algn="l">
                        <a:buFont typeface="Wingdings" pitchFamily="2" charset="2"/>
                        <a:buNone/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NWB</a:t>
                      </a: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is an 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Institution of Public Government (IPG) established under Article 13 of the </a:t>
                      </a:r>
                      <a:r>
                        <a:rPr lang="en-US" sz="2200" b="0" i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Nunavut Agreement</a:t>
                      </a:r>
                      <a:endParaRPr lang="en-US" sz="2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US" sz="2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has responsibilities and powers over the regulation, use, and management of freshwater in the Nunavut Settlement Area</a:t>
                      </a:r>
                      <a:endParaRPr lang="en-CA" sz="24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Nebsiz rao]m3i4 Wpy3g5 Z?msJ5 nebsMsymJ5 moLA ttCymiz !#ug6 </a:t>
                      </a:r>
                      <a:r>
                        <a:rPr lang="en-US" sz="2000" b="0" i="1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kNK3u kNb3i3j5 xqctQAtu5 ]b4fxl]i5 kNK5 xqDt5 </a:t>
                      </a: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 </a:t>
                      </a:r>
                    </a:p>
                    <a:p>
                      <a:endParaRPr lang="en-US" sz="2000" b="0" i="0" u="none" strike="noStrike" baseline="0" dirty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W/4nq5 xml WJN3iq5 moZsJ5 W9lQ5, xg3bsiqk5 xml xsMyi3j5 bEsaqg3u wmw5 kNK3b3ij5 xqDt5 kNw5 </a:t>
                      </a:r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	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1187624" y="412059"/>
            <a:ext cx="6408712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NWB Background Info.</a:t>
            </a:r>
            <a:br>
              <a:rPr lang="en-US" sz="29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900" b="1" dirty="0">
                <a:solidFill>
                  <a:srgbClr val="035F79"/>
                </a:solidFill>
                <a:latin typeface="ProSyl"/>
              </a:rPr>
              <a:t>kNK3u wmoEp5 si2vsyz gnZ4n5 </a:t>
            </a:r>
            <a:endParaRPr lang="en-US" sz="2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388D6121-2AAB-4197-BFEA-2CE226900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Public Hearing</a:t>
            </a:r>
          </a:p>
        </p:txBody>
      </p:sp>
    </p:spTree>
    <p:extLst>
      <p:ext uri="{BB962C8B-B14F-4D97-AF65-F5344CB8AC3E}">
        <p14:creationId xmlns:p14="http://schemas.microsoft.com/office/powerpoint/2010/main" val="612572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wrap="square">
            <a:normAutofit/>
          </a:bodyPr>
          <a:lstStyle/>
          <a:p>
            <a:fld id="{7743DBDE-EEB0-4B35-80BE-167CFC5089B8}" type="slidenum">
              <a:rPr lang="en-CA" smtClean="0">
                <a:solidFill>
                  <a:srgbClr val="0A647D"/>
                </a:solidFill>
                <a:latin typeface="Times New Roman" pitchFamily="18" charset="0"/>
                <a:cs typeface="Times New Roman" panose="02020603050405020304" pitchFamily="18" charset="0"/>
              </a:rPr>
              <a:t>4</a:t>
            </a:fld>
            <a:endParaRPr lang="en-CA" dirty="0">
              <a:solidFill>
                <a:srgbClr val="0A64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4577889"/>
              </p:ext>
            </p:extLst>
          </p:nvPr>
        </p:nvGraphicFramePr>
        <p:xfrm>
          <a:off x="533400" y="1844824"/>
          <a:ext cx="8153400" cy="3810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1">
                <a:tc>
                  <a:txBody>
                    <a:bodyPr/>
                    <a:lstStyle/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Objects of the NWB are to provide for the conservation and utilization of waters in Nunavut, except in a national park, in a manner that will provide the optimum benefit from those waters for Nunavut’s residents in particular and Canadians in general.</a:t>
                      </a:r>
                      <a:endParaRPr lang="en-CA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gCZE/z kNK3u wmoEpf5 W=c3tydlQ5 xsMbsyx3dlA xml xg3bsiq5 wmw5 kNK3u, wMsqgglt4 uawy3=u5g5, wvJtcyx3dlA bmfNz5 wm3i5 kNK3usk5 Wlx3g3u xml vNbus5 rfgwNw5. </a:t>
                      </a:r>
                    </a:p>
                    <a:p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	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1187624" y="412059"/>
            <a:ext cx="7488832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NWB Background Info. Cont.</a:t>
            </a:r>
            <a:br>
              <a:rPr lang="en-US" sz="29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900" b="1" dirty="0">
                <a:solidFill>
                  <a:srgbClr val="035F79"/>
                </a:solidFill>
                <a:latin typeface="ProSyl"/>
              </a:rPr>
              <a:t>kNK3u wmoEpf5 ckwgymiz. </a:t>
            </a:r>
            <a:r>
              <a:rPr lang="en-US" sz="2900" dirty="0">
                <a:solidFill>
                  <a:srgbClr val="035F79"/>
                </a:solidFill>
                <a:latin typeface="ProSyl"/>
              </a:rPr>
              <a:t>vJyJ6</a:t>
            </a:r>
            <a:endParaRPr lang="en-US" sz="2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140977A3-01C9-4C70-B60C-3BD08DDF0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Public Hearing</a:t>
            </a:r>
          </a:p>
        </p:txBody>
      </p:sp>
    </p:spTree>
    <p:extLst>
      <p:ext uri="{BB962C8B-B14F-4D97-AF65-F5344CB8AC3E}">
        <p14:creationId xmlns:p14="http://schemas.microsoft.com/office/powerpoint/2010/main" val="2518602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5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0134683"/>
              </p:ext>
            </p:extLst>
          </p:nvPr>
        </p:nvGraphicFramePr>
        <p:xfrm>
          <a:off x="533400" y="1953736"/>
          <a:ext cx="815340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1">
                <a:tc>
                  <a:txBody>
                    <a:bodyPr/>
                    <a:lstStyle/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Based on its mandate and Nunavut Waters Regulations (Regulations), the NWB may issue any of the following authorizations for the use of water and/or deposit of waste for undertakings in Nunavut:</a:t>
                      </a: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r>
                        <a:rPr lang="en-US" sz="22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800100" lvl="1" indent="-342900" algn="l">
                        <a:buFont typeface="Courier New" panose="02070309020205020404" pitchFamily="49" charset="0"/>
                        <a:buChar char="o"/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Authorization without a  Licence (less</a:t>
                      </a:r>
                      <a:r>
                        <a:rPr lang="en-US" sz="22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than 50 m</a:t>
                      </a:r>
                      <a:r>
                        <a:rPr lang="en-US" sz="2200" b="0" baseline="30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22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per day water required)</a:t>
                      </a:r>
                      <a:endParaRPr lang="en-CA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gz=QlA W/4nz5, wmoEpf5 WJNstu4 giygwNExc3S5 sm xb]igk5 xg3bsJtn3k5 wm3j5 xmlFs?l]i5 xg3ifi4 wm3i4 WoExq5 vJydlQ5 kNK3u: 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2200" b="0" i="0" u="none" strike="noStrike" baseline="0" dirty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marL="342900" indent="-342900">
                        <a:buFont typeface="Courier New" panose="02070309020205020404" pitchFamily="49" charset="0"/>
                        <a:buChar char="o"/>
                      </a:pPr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 xq3bsJN3g5     </a:t>
                      </a:r>
                      <a:r>
                        <a:rPr lang="en-US" sz="2200" b="0" i="0" u="none" strike="noStrike" baseline="0" dirty="0" err="1">
                          <a:solidFill>
                            <a:srgbClr val="000000"/>
                          </a:solidFill>
                          <a:latin typeface="ProSyl"/>
                        </a:rPr>
                        <a:t>WJNst</a:t>
                      </a:r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]b3tbsqlt4 Gg]</a:t>
                      </a:r>
                      <a:r>
                        <a:rPr lang="en-US" sz="2200" b="0" i="0" u="none" strike="noStrike" baseline="0" dirty="0" err="1">
                          <a:solidFill>
                            <a:srgbClr val="000000"/>
                          </a:solidFill>
                          <a:latin typeface="ProSyl"/>
                        </a:rPr>
                        <a:t>zi</a:t>
                      </a:r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 </a:t>
                      </a:r>
                      <a:r>
                        <a:rPr lang="en-US" sz="22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 m</a:t>
                      </a:r>
                      <a:r>
                        <a:rPr lang="en-US" sz="2200" b="0" baseline="30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22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="0" i="0" u="none" strike="noStrike" baseline="0" dirty="0" err="1">
                          <a:solidFill>
                            <a:srgbClr val="000000"/>
                          </a:solidFill>
                          <a:latin typeface="ProSyl"/>
                          <a:cs typeface="+mn-cs"/>
                        </a:rPr>
                        <a:t>cs</a:t>
                      </a:r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 b]m5 wm6 xgExo4H  </a:t>
                      </a:r>
                      <a:endParaRPr lang="en-US" sz="2200" b="0" dirty="0">
                        <a:solidFill>
                          <a:srgbClr val="315EDB"/>
                        </a:solidFill>
                        <a:cs typeface="Times New Roman" pitchFamily="18" charset="0"/>
                      </a:endParaRPr>
                    </a:p>
                    <a:p>
                      <a:endParaRPr lang="en-CA" sz="2400" b="0" dirty="0">
                        <a:solidFill>
                          <a:srgbClr val="315EDB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1043608" y="412059"/>
            <a:ext cx="6248400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Authorizations NWB may Issue</a:t>
            </a:r>
            <a:br>
              <a:rPr lang="en-US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900" b="1" dirty="0">
                <a:solidFill>
                  <a:srgbClr val="035F79"/>
                </a:solidFill>
                <a:latin typeface="ProSyl"/>
              </a:rPr>
              <a:t>wmoEpfk5 xq3bsgwNEx]o5</a:t>
            </a:r>
            <a:endParaRPr lang="en-US" sz="2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6B6FBF7A-47B0-43D8-AEAC-1E06BC79B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Public Hearing</a:t>
            </a:r>
          </a:p>
        </p:txBody>
      </p:sp>
    </p:spTree>
    <p:extLst>
      <p:ext uri="{BB962C8B-B14F-4D97-AF65-F5344CB8AC3E}">
        <p14:creationId xmlns:p14="http://schemas.microsoft.com/office/powerpoint/2010/main" val="2110085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6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483114"/>
              </p:ext>
            </p:extLst>
          </p:nvPr>
        </p:nvGraphicFramePr>
        <p:xfrm>
          <a:off x="533400" y="1484784"/>
          <a:ext cx="8153400" cy="496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99816">
                <a:tc>
                  <a:txBody>
                    <a:bodyPr/>
                    <a:lstStyle/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endParaRPr lang="en-US" sz="2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Type “B” Water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Licence</a:t>
                      </a:r>
                      <a:endParaRPr lang="en-US" sz="2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(between</a:t>
                      </a:r>
                      <a:r>
                        <a:rPr lang="en-US" sz="22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50 m</a:t>
                      </a:r>
                      <a:r>
                        <a:rPr lang="en-US" sz="2200" b="0" baseline="30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22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and 300 m</a:t>
                      </a:r>
                      <a:r>
                        <a:rPr lang="en-US" sz="2200" b="0" baseline="30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22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per day water required)</a:t>
                      </a:r>
                    </a:p>
                    <a:p>
                      <a:pPr marL="800100" lvl="1" indent="-342900" algn="l">
                        <a:buFont typeface="Courier New" panose="02070309020205020404" pitchFamily="49" charset="0"/>
                        <a:buChar char="o"/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Type  “A”  Water Licence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r>
                        <a:rPr kumimoji="0" lang="en-US" sz="2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(more than 300 m</a:t>
                      </a:r>
                      <a:r>
                        <a:rPr kumimoji="0" lang="en-US" sz="2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2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per day water required)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endParaRPr kumimoji="0" lang="en-CA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  <a:tabLst>
                          <a:tab pos="898525" algn="l"/>
                        </a:tabLs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This week’s Public Hearing</a:t>
                      </a:r>
                      <a:r>
                        <a:rPr lang="en-US" sz="22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 for renewal-</a:t>
                      </a:r>
                      <a:r>
                        <a:rPr lang="en-US" sz="22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amendment to a 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Type “A” water licence application based</a:t>
                      </a:r>
                      <a:r>
                        <a:rPr lang="en-US" sz="22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on criteria set out in Schedules 2 and 3 of the Regulations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en-CA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endParaRPr lang="en-US" sz="2200" b="0" dirty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Courier New"/>
                        </a:rPr>
                        <a:t>O   </a:t>
                      </a: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ckE5]</a:t>
                      </a:r>
                      <a:r>
                        <a:rPr lang="en-US" sz="2000" b="0" i="0" u="none" strike="noStrike" baseline="0" dirty="0" err="1">
                          <a:solidFill>
                            <a:srgbClr val="000000"/>
                          </a:solidFill>
                          <a:latin typeface="ProSyl"/>
                        </a:rPr>
                        <a:t>giz</a:t>
                      </a: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 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“B”</a:t>
                      </a: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 wm3j5 WJNst4 </a:t>
                      </a:r>
                      <a:r>
                        <a:rPr lang="en-US" sz="2000" b="0" i="0" u="none" strike="noStrike" baseline="0" dirty="0" err="1">
                          <a:solidFill>
                            <a:srgbClr val="000000"/>
                          </a:solidFill>
                          <a:latin typeface="ProSyl"/>
                        </a:rPr>
                        <a:t>Gxfzi</a:t>
                      </a: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 </a:t>
                      </a:r>
                      <a:r>
                        <a:rPr lang="en-US" sz="2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 m</a:t>
                      </a:r>
                      <a:r>
                        <a:rPr lang="en-US" sz="2000" b="0" baseline="30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2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baseline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x7ml</a:t>
                      </a:r>
                      <a:r>
                        <a:rPr lang="en-US" sz="2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300 m</a:t>
                      </a:r>
                      <a:r>
                        <a:rPr lang="en-US" sz="2000" b="0" baseline="30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2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baseline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cs b]m5 wm6 W/Exc6izH</a:t>
                      </a:r>
                      <a:endParaRPr lang="en-CA" sz="2400" b="0" dirty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Font typeface="Courier New" panose="02070309020205020404" pitchFamily="49" charset="0"/>
                        <a:buChar char="o"/>
                      </a:pP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ckE5]</a:t>
                      </a:r>
                      <a:r>
                        <a:rPr lang="en-US" sz="2000" b="0" i="0" u="none" strike="noStrike" baseline="0" dirty="0" err="1">
                          <a:solidFill>
                            <a:srgbClr val="000000"/>
                          </a:solidFill>
                          <a:latin typeface="ProSyl"/>
                        </a:rPr>
                        <a:t>giz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“A” </a:t>
                      </a: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wm3j5 WJNst4 </a:t>
                      </a:r>
                      <a:r>
                        <a:rPr lang="en-US" sz="2000" b="0" i="0" u="none" strike="noStrike" baseline="0" dirty="0" err="1">
                          <a:solidFill>
                            <a:srgbClr val="000000"/>
                          </a:solidFill>
                          <a:latin typeface="ProSyl"/>
                        </a:rPr>
                        <a:t>Gsz</a:t>
                      </a: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]bi </a:t>
                      </a: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300 m</a:t>
                      </a:r>
                      <a:r>
                        <a:rPr kumimoji="0" lang="en-US" sz="20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baseline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cs b]m5 wm6 W/Exc6izH</a:t>
                      </a:r>
                    </a:p>
                    <a:p>
                      <a:pPr marL="0" indent="0">
                        <a:buFont typeface="Courier New" panose="02070309020205020404" pitchFamily="49" charset="0"/>
                        <a:buNone/>
                      </a:pPr>
                      <a:endParaRPr lang="en-US" sz="2000" b="0" i="0" u="none" strike="noStrike" baseline="0" dirty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bmgmi WNhxDysJ3u NM1i3j5 vtzisJ6 WJto4 ckE5]giz </a:t>
                      </a: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+mn-lt"/>
                        </a:rPr>
                        <a:t>“A” </a:t>
                      </a: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wm3j5 WJNstj5 g4yCs5 W5lQ5 </a:t>
                      </a:r>
                      <a:r>
                        <a:rPr lang="en-US" sz="2000" b="0" i="0" u="none" strike="noStrike" baseline="0" dirty="0" err="1">
                          <a:solidFill>
                            <a:srgbClr val="000000"/>
                          </a:solidFill>
                          <a:latin typeface="ProSyl"/>
                        </a:rPr>
                        <a:t>xgEx</a:t>
                      </a: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]o5 ]xe4ymiq xgZ4noxi @ x7ml # moz6i. </a:t>
                      </a:r>
                    </a:p>
                    <a:p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	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1043608" y="378277"/>
            <a:ext cx="6629400" cy="1144733"/>
          </a:xfrm>
          <a:prstGeom prst="rect">
            <a:avLst/>
          </a:prstGeom>
          <a:noFill/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Authorizations NWB May Issue Cont.</a:t>
            </a:r>
            <a:br>
              <a:rPr lang="en-US" sz="29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rgbClr val="035F79"/>
                </a:solidFill>
                <a:latin typeface="ProSyl"/>
              </a:rPr>
              <a:t>wmoEpfk5 xq3bsgwNEx]o5 vJyJ6</a:t>
            </a:r>
            <a:endParaRPr lang="en-US" sz="2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B493A9E9-FC79-48E5-A57D-FEAF023D6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Public Hearing</a:t>
            </a:r>
          </a:p>
        </p:txBody>
      </p:sp>
    </p:spTree>
    <p:extLst>
      <p:ext uri="{BB962C8B-B14F-4D97-AF65-F5344CB8AC3E}">
        <p14:creationId xmlns:p14="http://schemas.microsoft.com/office/powerpoint/2010/main" val="3135579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Line 5"/>
          <p:cNvSpPr>
            <a:spLocks noChangeShapeType="1"/>
          </p:cNvSpPr>
          <p:nvPr/>
        </p:nvSpPr>
        <p:spPr bwMode="auto">
          <a:xfrm flipH="1">
            <a:off x="5867400" y="4114800"/>
            <a:ext cx="0" cy="38100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7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820390" y="1752600"/>
            <a:ext cx="7485409" cy="1066800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600" dirty="0">
                <a:latin typeface="Times New Roman" pitchFamily="18" charset="0"/>
                <a:cs typeface="Times New Roman" pitchFamily="18" charset="0"/>
              </a:rPr>
              <a:t>NWB receives application and confirms classification of undertaking and type of licence as a Type “A” licence</a:t>
            </a:r>
          </a:p>
          <a:p>
            <a:pPr algn="ctr"/>
            <a:r>
              <a:rPr lang="en-US" sz="1600" dirty="0">
                <a:solidFill>
                  <a:srgbClr val="000000"/>
                </a:solidFill>
                <a:latin typeface="ProSyl"/>
              </a:rPr>
              <a:t>kNK3u wmoEpf5 vtmpq5 Wtbs1mb g4yCstu4 NlNwyJ5 Noxi4 moix3m]zb xml ckwg4n/3u WJNstu4 ckE5]giz </a:t>
            </a:r>
            <a:r>
              <a:rPr lang="en-US" sz="1600" dirty="0">
                <a:solidFill>
                  <a:srgbClr val="000000"/>
                </a:solidFill>
                <a:latin typeface="Times New Roman"/>
              </a:rPr>
              <a:t>“A” </a:t>
            </a:r>
            <a:r>
              <a:rPr lang="en-US" sz="1600" dirty="0">
                <a:solidFill>
                  <a:srgbClr val="000000"/>
                </a:solidFill>
                <a:latin typeface="ProSyl"/>
              </a:rPr>
              <a:t>WJNs5 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 flipH="1">
            <a:off x="5867400" y="2819399"/>
            <a:ext cx="0" cy="38100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4267200" y="3200400"/>
            <a:ext cx="3633713" cy="1104900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NWB conducts</a:t>
            </a:r>
            <a:r>
              <a:rPr kumimoji="0" lang="en-US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concordance review</a:t>
            </a:r>
          </a:p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1600" dirty="0">
                <a:solidFill>
                  <a:srgbClr val="000000"/>
                </a:solidFill>
                <a:latin typeface="ProSyl"/>
              </a:rPr>
              <a:t>wmoEpf5 cspn3lt4 Noxkz/Excm]zb 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820391" y="2915839"/>
            <a:ext cx="2687960" cy="1425752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Applicant provides additional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information if required </a:t>
            </a:r>
          </a:p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1600" dirty="0">
                <a:solidFill>
                  <a:srgbClr val="000000"/>
                </a:solidFill>
                <a:latin typeface="ProSyl"/>
              </a:rPr>
              <a:t>g4yCtsJ6 gnDtvi3i giyli bwmwosExc3X5 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3962399" y="4495801"/>
            <a:ext cx="4343399" cy="1600199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NWB issues notice of application and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requests technical review and submission of comments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(30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days minimum)</a:t>
            </a:r>
          </a:p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1600" dirty="0">
                <a:solidFill>
                  <a:srgbClr val="000000"/>
                </a:solidFill>
                <a:latin typeface="ProSyl"/>
              </a:rPr>
              <a:t>wmoEpf5 giyJ5 gnDtu4 g4yCst4 W9lA Gs9lw5 skq]M5 #)sJ5 wlxiH 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Line 5"/>
          <p:cNvSpPr>
            <a:spLocks noChangeShapeType="1"/>
          </p:cNvSpPr>
          <p:nvPr/>
        </p:nvSpPr>
        <p:spPr bwMode="auto">
          <a:xfrm>
            <a:off x="3657600" y="3733800"/>
            <a:ext cx="5177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" name="Line 5"/>
          <p:cNvSpPr>
            <a:spLocks noChangeShapeType="1"/>
          </p:cNvSpPr>
          <p:nvPr/>
        </p:nvSpPr>
        <p:spPr bwMode="auto">
          <a:xfrm>
            <a:off x="6660232" y="6116840"/>
            <a:ext cx="0" cy="4085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" name="Line 5"/>
          <p:cNvSpPr>
            <a:spLocks noChangeShapeType="1"/>
          </p:cNvSpPr>
          <p:nvPr/>
        </p:nvSpPr>
        <p:spPr bwMode="auto">
          <a:xfrm flipH="1">
            <a:off x="3591694" y="3429000"/>
            <a:ext cx="517789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895144" y="6146140"/>
            <a:ext cx="141065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Next</a:t>
            </a: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slide</a:t>
            </a:r>
          </a:p>
          <a:p>
            <a:r>
              <a:rPr lang="en-US" sz="1400" b="1" dirty="0">
                <a:solidFill>
                  <a:srgbClr val="FF0000"/>
                </a:solidFill>
                <a:latin typeface="ProSyl"/>
              </a:rPr>
              <a:t>rao6 eu]D5 </a:t>
            </a:r>
            <a:endParaRPr lang="en-US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820390" y="332656"/>
            <a:ext cx="8323610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NWB Type “A” Licensing Process</a:t>
            </a:r>
            <a:br>
              <a:rPr lang="en-US" sz="29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100" b="1" dirty="0">
                <a:solidFill>
                  <a:srgbClr val="035F79"/>
                </a:solidFill>
                <a:latin typeface="ProSyl"/>
              </a:rPr>
              <a:t>wmoEpf5 ckE5]giz </a:t>
            </a:r>
            <a:r>
              <a:rPr lang="en-US" sz="3100" b="1" dirty="0">
                <a:solidFill>
                  <a:srgbClr val="035F79"/>
                </a:solidFill>
                <a:latin typeface="Times New Roman"/>
              </a:rPr>
              <a:t>“A” </a:t>
            </a:r>
            <a:r>
              <a:rPr lang="en-US" sz="3100" b="1" dirty="0">
                <a:solidFill>
                  <a:srgbClr val="035F79"/>
                </a:solidFill>
                <a:latin typeface="ProSyl"/>
              </a:rPr>
              <a:t>Mwnodt5 WoE5Jyq </a:t>
            </a:r>
            <a:endParaRPr lang="en-US" sz="3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Footer Placeholder 1">
            <a:extLst>
              <a:ext uri="{FF2B5EF4-FFF2-40B4-BE49-F238E27FC236}">
                <a16:creationId xmlns:a16="http://schemas.microsoft.com/office/drawing/2014/main" id="{1BA35EEA-D6DE-40CA-8FC2-9DBB75378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Public Hearing</a:t>
            </a:r>
          </a:p>
        </p:txBody>
      </p:sp>
    </p:spTree>
    <p:extLst>
      <p:ext uri="{BB962C8B-B14F-4D97-AF65-F5344CB8AC3E}">
        <p14:creationId xmlns:p14="http://schemas.microsoft.com/office/powerpoint/2010/main" val="1490866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8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23528" y="1595549"/>
            <a:ext cx="7935341" cy="4943363"/>
            <a:chOff x="446659" y="1699096"/>
            <a:chExt cx="7935341" cy="5087813"/>
          </a:xfrm>
        </p:grpSpPr>
        <p:sp>
          <p:nvSpPr>
            <p:cNvPr id="10" name="Text Box 4"/>
            <p:cNvSpPr txBox="1">
              <a:spLocks noChangeArrowheads="1"/>
            </p:cNvSpPr>
            <p:nvPr/>
          </p:nvSpPr>
          <p:spPr bwMode="auto">
            <a:xfrm>
              <a:off x="1752600" y="2971800"/>
              <a:ext cx="3138526" cy="848159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accent1">
                  <a:shade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CA" sz="1600" dirty="0">
                  <a:latin typeface="Times New Roman" pitchFamily="18" charset="0"/>
                  <a:cs typeface="Times New Roman" pitchFamily="18" charset="0"/>
                </a:rPr>
                <a:t>NWB holds TM and PHC</a:t>
              </a:r>
            </a:p>
            <a:p>
              <a:pPr marR="72660" algn="ctr"/>
              <a:r>
                <a:rPr lang="en-US" sz="1400" dirty="0">
                  <a:solidFill>
                    <a:srgbClr val="000000"/>
                  </a:solidFill>
                  <a:latin typeface="ProSyl"/>
                </a:rPr>
                <a:t>wmoEpf5 r4oyix3g5 vtzlt4 xml NM1is2 yKixi vtzJ5 </a:t>
              </a:r>
              <a:endParaRPr lang="en-US" sz="1400" dirty="0"/>
            </a:p>
          </p:txBody>
        </p:sp>
        <p:sp>
          <p:nvSpPr>
            <p:cNvPr id="11" name="Text Box 5"/>
            <p:cNvSpPr txBox="1">
              <a:spLocks noChangeArrowheads="1"/>
            </p:cNvSpPr>
            <p:nvPr/>
          </p:nvSpPr>
          <p:spPr bwMode="auto">
            <a:xfrm>
              <a:off x="1752600" y="5168201"/>
              <a:ext cx="3769588" cy="1042069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accent1">
                  <a:shade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CA" sz="1600" dirty="0">
                  <a:latin typeface="Times New Roman" pitchFamily="18" charset="0"/>
                  <a:cs typeface="Times New Roman" pitchFamily="18" charset="0"/>
                </a:rPr>
                <a:t>NWB issues notice of Public Hearing (a 60 day minimum requirement)</a:t>
              </a:r>
            </a:p>
            <a:p>
              <a:pPr marR="64520" algn="ctr"/>
              <a:r>
                <a:rPr lang="en-US" sz="1400" dirty="0">
                  <a:solidFill>
                    <a:srgbClr val="000000"/>
                  </a:solidFill>
                  <a:latin typeface="ProSyl"/>
                </a:rPr>
                <a:t>wmoEpf5 giylt4 gnDtu4 rfo]m5 NM4bsix3iqi4 Gs9lw5 ^) sz]bkqg6 </a:t>
              </a:r>
              <a:endParaRPr lang="en-CA" sz="1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Text Box 6"/>
            <p:cNvSpPr txBox="1">
              <a:spLocks noChangeArrowheads="1"/>
            </p:cNvSpPr>
            <p:nvPr/>
          </p:nvSpPr>
          <p:spPr bwMode="auto">
            <a:xfrm>
              <a:off x="5584900" y="1699096"/>
              <a:ext cx="2797100" cy="1419847"/>
            </a:xfrm>
            <a:prstGeom prst="rect">
              <a:avLst/>
            </a:prstGeom>
            <a:solidFill>
              <a:srgbClr val="FF9900"/>
            </a:solidFill>
            <a:ln w="9525" algn="ctr">
              <a:solidFill>
                <a:schemeClr val="accent1">
                  <a:shade val="50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If required, applicant</a:t>
              </a:r>
              <a:r>
                <a:rPr kumimoji="0" lang="en-US" sz="1600" b="0" i="0" u="none" strike="noStrike" cap="none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provides additional information or clarification</a:t>
              </a:r>
            </a:p>
            <a:p>
              <a:pPr marR="20750" algn="ctr"/>
              <a:r>
                <a:rPr lang="en-US" sz="1600" dirty="0">
                  <a:solidFill>
                    <a:srgbClr val="000000"/>
                  </a:solidFill>
                  <a:latin typeface="ProSyl"/>
                </a:rPr>
                <a:t>bwmwbExc3X5, g4yCg6 gnDtvi3i4 giyli 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Text Box 7"/>
            <p:cNvSpPr txBox="1">
              <a:spLocks noChangeArrowheads="1"/>
            </p:cNvSpPr>
            <p:nvPr/>
          </p:nvSpPr>
          <p:spPr bwMode="auto">
            <a:xfrm>
              <a:off x="5689452" y="3872055"/>
              <a:ext cx="2692547" cy="2084330"/>
            </a:xfrm>
            <a:prstGeom prst="rect">
              <a:avLst/>
            </a:prstGeom>
            <a:solidFill>
              <a:srgbClr val="FF9900"/>
            </a:solidFill>
            <a:ln w="9525" algn="ctr">
              <a:solidFill>
                <a:schemeClr val="accent1">
                  <a:shade val="50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CA" sz="1600" dirty="0">
                  <a:latin typeface="Times New Roman" pitchFamily="18" charset="0"/>
                  <a:cs typeface="Times New Roman" pitchFamily="18" charset="0"/>
                </a:rPr>
                <a:t>If directed in PHC decision, applicant provides additional information</a:t>
              </a:r>
            </a:p>
            <a:p>
              <a:pPr marR="16150" algn="ctr"/>
              <a:r>
                <a:rPr lang="en-US" sz="1600" dirty="0">
                  <a:solidFill>
                    <a:srgbClr val="000000"/>
                  </a:solidFill>
                  <a:latin typeface="ProSyl"/>
                </a:rPr>
                <a:t>NM1is2 yKixi vtzi3j5 whmos3gk5 bwmwd/s4Xb, g4yC3t gnDtvi3i4 giyli 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Line 5"/>
            <p:cNvSpPr>
              <a:spLocks noChangeShapeType="1"/>
            </p:cNvSpPr>
            <p:nvPr/>
          </p:nvSpPr>
          <p:spPr bwMode="auto">
            <a:xfrm>
              <a:off x="5115696" y="4537493"/>
              <a:ext cx="523104" cy="0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Text Box 4"/>
            <p:cNvSpPr txBox="1">
              <a:spLocks noChangeArrowheads="1"/>
            </p:cNvSpPr>
            <p:nvPr/>
          </p:nvSpPr>
          <p:spPr bwMode="auto">
            <a:xfrm>
              <a:off x="1752600" y="4042178"/>
              <a:ext cx="3271890" cy="834622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accent1">
                  <a:shade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CA" sz="1600" dirty="0">
                  <a:latin typeface="Times New Roman" pitchFamily="18" charset="0"/>
                  <a:cs typeface="Times New Roman" pitchFamily="18" charset="0"/>
                </a:rPr>
                <a:t>NWB Issues PHC Decision</a:t>
              </a:r>
            </a:p>
            <a:p>
              <a:pPr marR="73320" algn="ctr"/>
              <a:r>
                <a:rPr lang="en-US" sz="1600" dirty="0">
                  <a:solidFill>
                    <a:srgbClr val="000000"/>
                  </a:solidFill>
                  <a:latin typeface="ProSyl"/>
                </a:rPr>
                <a:t>wmoEpf5 NM1is2 yKixi vtzi3ui whmos3lt4 </a:t>
              </a:r>
              <a:endParaRPr lang="en-US" sz="1600" dirty="0"/>
            </a:p>
          </p:txBody>
        </p:sp>
        <p:sp>
          <p:nvSpPr>
            <p:cNvPr id="16" name="Line 5"/>
            <p:cNvSpPr>
              <a:spLocks noChangeShapeType="1"/>
            </p:cNvSpPr>
            <p:nvPr/>
          </p:nvSpPr>
          <p:spPr bwMode="auto">
            <a:xfrm>
              <a:off x="3363928" y="6210270"/>
              <a:ext cx="0" cy="266730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Line 5"/>
            <p:cNvSpPr>
              <a:spLocks noChangeShapeType="1"/>
            </p:cNvSpPr>
            <p:nvPr/>
          </p:nvSpPr>
          <p:spPr bwMode="auto">
            <a:xfrm flipH="1">
              <a:off x="4891126" y="2286000"/>
              <a:ext cx="631062" cy="0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Line 5"/>
            <p:cNvSpPr>
              <a:spLocks noChangeShapeType="1"/>
            </p:cNvSpPr>
            <p:nvPr/>
          </p:nvSpPr>
          <p:spPr bwMode="auto">
            <a:xfrm>
              <a:off x="4894538" y="2016642"/>
              <a:ext cx="642332" cy="0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Line 5"/>
            <p:cNvSpPr>
              <a:spLocks noChangeShapeType="1"/>
            </p:cNvSpPr>
            <p:nvPr/>
          </p:nvSpPr>
          <p:spPr bwMode="auto">
            <a:xfrm flipH="1" flipV="1">
              <a:off x="5105400" y="4800600"/>
              <a:ext cx="512380" cy="0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447799" y="6248400"/>
              <a:ext cx="1272339" cy="53850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Next</a:t>
              </a:r>
              <a:r>
                <a:rPr lang="en-US" sz="1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slide</a:t>
              </a:r>
              <a:endParaRPr lang="en-US" sz="1200" dirty="0">
                <a:solidFill>
                  <a:srgbClr val="000000"/>
                </a:solidFill>
                <a:latin typeface="ProSyl"/>
              </a:endParaRPr>
            </a:p>
            <a:p>
              <a:pPr marR="107320"/>
              <a:r>
                <a:rPr lang="en-US" sz="1400" b="1" dirty="0">
                  <a:solidFill>
                    <a:srgbClr val="FF0000"/>
                  </a:solidFill>
                  <a:latin typeface="ProSyl"/>
                </a:rPr>
                <a:t>rao6 eu]D5 </a:t>
              </a:r>
              <a:endParaRPr lang="en-US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Text Box 3"/>
            <p:cNvSpPr txBox="1">
              <a:spLocks noChangeArrowheads="1"/>
            </p:cNvSpPr>
            <p:nvPr/>
          </p:nvSpPr>
          <p:spPr bwMode="auto">
            <a:xfrm>
              <a:off x="1752600" y="1699097"/>
              <a:ext cx="3060584" cy="967903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chemeClr val="accent1">
                  <a:shade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CA" sz="1500" dirty="0">
                  <a:latin typeface="Times New Roman" pitchFamily="18" charset="0"/>
                  <a:cs typeface="Times New Roman" pitchFamily="18" charset="0"/>
                </a:rPr>
                <a:t>Parties submit written representations</a:t>
              </a:r>
            </a:p>
            <a:p>
              <a:pPr marR="75130" algn="ctr"/>
              <a:r>
                <a:rPr lang="en-US" sz="1600" dirty="0">
                  <a:solidFill>
                    <a:srgbClr val="000000"/>
                  </a:solidFill>
                  <a:latin typeface="ProSyl"/>
                </a:rPr>
                <a:t>WoE]p5 giylt4 ttCymJi4 si]v4n3i4 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Line 5"/>
            <p:cNvSpPr>
              <a:spLocks noChangeShapeType="1"/>
            </p:cNvSpPr>
            <p:nvPr/>
          </p:nvSpPr>
          <p:spPr bwMode="auto">
            <a:xfrm>
              <a:off x="3352800" y="3810000"/>
              <a:ext cx="0" cy="232783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" name="Left Brace 22"/>
            <p:cNvSpPr/>
            <p:nvPr/>
          </p:nvSpPr>
          <p:spPr>
            <a:xfrm>
              <a:off x="1096351" y="2154960"/>
              <a:ext cx="543667" cy="3329998"/>
            </a:xfrm>
            <a:prstGeom prst="leftBrace">
              <a:avLst/>
            </a:prstGeom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 rot="16200000">
              <a:off x="-927329" y="3583819"/>
              <a:ext cx="3394307" cy="646331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Technical Review Stage</a:t>
              </a:r>
            </a:p>
            <a:p>
              <a:pPr marR="130190" algn="ctr"/>
              <a:r>
                <a:rPr lang="en-US" sz="1600" b="1" dirty="0">
                  <a:solidFill>
                    <a:srgbClr val="C00000"/>
                  </a:solidFill>
                  <a:latin typeface="ProSyl"/>
                </a:rPr>
                <a:t>Wdyodt5 euDJ5 </a:t>
              </a:r>
              <a:r>
                <a:rPr lang="en-US" sz="1600" b="1" dirty="0" err="1">
                  <a:solidFill>
                    <a:srgbClr val="C00000"/>
                  </a:solidFill>
                  <a:latin typeface="ProSyl"/>
                </a:rPr>
                <a:t>WoEiz</a:t>
              </a:r>
              <a:r>
                <a:rPr lang="en-US" sz="1600" b="1" dirty="0">
                  <a:solidFill>
                    <a:srgbClr val="C00000"/>
                  </a:solidFill>
                  <a:latin typeface="ProSyl"/>
                </a:rPr>
                <a:t> </a:t>
              </a:r>
              <a:endParaRPr lang="en-US" sz="1600" b="1" dirty="0">
                <a:solidFill>
                  <a:srgbClr val="C00000"/>
                </a:solidFill>
              </a:endParaRPr>
            </a:p>
          </p:txBody>
        </p:sp>
        <p:sp>
          <p:nvSpPr>
            <p:cNvPr id="25" name="Line 5"/>
            <p:cNvSpPr>
              <a:spLocks noChangeShapeType="1"/>
            </p:cNvSpPr>
            <p:nvPr/>
          </p:nvSpPr>
          <p:spPr bwMode="auto">
            <a:xfrm flipH="1">
              <a:off x="3352800" y="4876801"/>
              <a:ext cx="0" cy="304800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Line 5"/>
            <p:cNvSpPr>
              <a:spLocks noChangeShapeType="1"/>
            </p:cNvSpPr>
            <p:nvPr/>
          </p:nvSpPr>
          <p:spPr bwMode="auto">
            <a:xfrm>
              <a:off x="3336134" y="2667000"/>
              <a:ext cx="10717" cy="304800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9" name="Title 1"/>
          <p:cNvSpPr txBox="1">
            <a:spLocks/>
          </p:cNvSpPr>
          <p:nvPr/>
        </p:nvSpPr>
        <p:spPr>
          <a:xfrm>
            <a:off x="792088" y="332656"/>
            <a:ext cx="8388424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NWB Type “A” Licensing Process</a:t>
            </a:r>
            <a:br>
              <a:rPr lang="en-US" sz="29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900" b="1" dirty="0">
                <a:solidFill>
                  <a:srgbClr val="035F79"/>
                </a:solidFill>
                <a:latin typeface="ProSyl"/>
              </a:rPr>
              <a:t>wmoEpf5 ckE5]giz </a:t>
            </a:r>
            <a:r>
              <a:rPr lang="en-US" sz="2900" b="1" dirty="0">
                <a:solidFill>
                  <a:srgbClr val="035F79"/>
                </a:solidFill>
                <a:latin typeface="Times New Roman"/>
              </a:rPr>
              <a:t>“A” </a:t>
            </a:r>
            <a:r>
              <a:rPr lang="en-US" sz="2900" b="1" dirty="0">
                <a:solidFill>
                  <a:srgbClr val="035F79"/>
                </a:solidFill>
                <a:latin typeface="ProSyl"/>
              </a:rPr>
              <a:t>Mwnodt5 WoE5Jyq</a:t>
            </a:r>
            <a:endParaRPr lang="en-US" sz="2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Footer Placeholder 1">
            <a:extLst>
              <a:ext uri="{FF2B5EF4-FFF2-40B4-BE49-F238E27FC236}">
                <a16:creationId xmlns:a16="http://schemas.microsoft.com/office/drawing/2014/main" id="{23CFE6C6-D2A5-4661-AAE6-20463DDFD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Public Hearing</a:t>
            </a:r>
          </a:p>
        </p:txBody>
      </p:sp>
    </p:spTree>
    <p:extLst>
      <p:ext uri="{BB962C8B-B14F-4D97-AF65-F5344CB8AC3E}">
        <p14:creationId xmlns:p14="http://schemas.microsoft.com/office/powerpoint/2010/main" val="41090416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fld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04800" y="1412777"/>
            <a:ext cx="8731696" cy="5005156"/>
            <a:chOff x="304800" y="1600202"/>
            <a:chExt cx="8610600" cy="4907083"/>
          </a:xfrm>
        </p:grpSpPr>
        <p:sp>
          <p:nvSpPr>
            <p:cNvPr id="10" name="Text Box 3"/>
            <p:cNvSpPr txBox="1">
              <a:spLocks noChangeArrowheads="1"/>
            </p:cNvSpPr>
            <p:nvPr/>
          </p:nvSpPr>
          <p:spPr bwMode="auto">
            <a:xfrm>
              <a:off x="2057400" y="2368349"/>
              <a:ext cx="5075307" cy="527251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Parties prepare for public hearing</a:t>
              </a:r>
            </a:p>
            <a:p>
              <a:pPr marR="42410" algn="ctr"/>
              <a:r>
                <a:rPr lang="en-US" sz="1600" dirty="0">
                  <a:solidFill>
                    <a:srgbClr val="000000"/>
                  </a:solidFill>
                  <a:latin typeface="ProSyl"/>
                </a:rPr>
                <a:t>wMsJ5 sXlzw/3lt4 rfo]m5 Nm3bsizk5 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304800" y="5271247"/>
              <a:ext cx="1952767" cy="1236036"/>
            </a:xfrm>
            <a:prstGeom prst="rect">
              <a:avLst/>
            </a:prstGeom>
            <a:solidFill>
              <a:srgbClr val="FFFF00">
                <a:alpha val="7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fontAlgn="base">
                <a:spcBef>
                  <a:spcPct val="0"/>
                </a:spcBef>
                <a:spcAft>
                  <a:spcPts val="600"/>
                </a:spcAft>
              </a:pPr>
              <a:r>
                <a:rPr kumimoji="0" 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Minister approves the issuance of the </a:t>
              </a:r>
              <a:r>
                <a:rPr lang="en-US" sz="1500" dirty="0"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kumimoji="0" 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sz="1500" dirty="0">
                  <a:latin typeface="Times New Roman" pitchFamily="18" charset="0"/>
                  <a:cs typeface="Times New Roman" pitchFamily="18" charset="0"/>
                </a:rPr>
                <a:t>cence</a:t>
              </a:r>
            </a:p>
            <a:p>
              <a:pPr marR="109550"/>
              <a:r>
                <a:rPr lang="en-US" sz="1200" dirty="0">
                  <a:solidFill>
                    <a:srgbClr val="000000"/>
                  </a:solidFill>
                  <a:latin typeface="ProSyl"/>
                </a:rPr>
                <a:t>ui{b Nm4n3g6 gi/sizi4 WJNsts 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2362200" y="5271247"/>
              <a:ext cx="2208508" cy="1236037"/>
            </a:xfrm>
            <a:prstGeom prst="rect">
              <a:avLst/>
            </a:prstGeom>
            <a:solidFill>
              <a:srgbClr val="FFFF00">
                <a:alpha val="7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Minister does not approve the </a:t>
              </a:r>
              <a:r>
                <a:rPr lang="en-US" sz="1500" dirty="0">
                  <a:latin typeface="Times New Roman" pitchFamily="18" charset="0"/>
                  <a:cs typeface="Times New Roman" pitchFamily="18" charset="0"/>
                </a:rPr>
                <a:t>issuance of the licence</a:t>
              </a:r>
              <a:r>
                <a:rPr kumimoji="0" 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marR="75720"/>
              <a:r>
                <a:rPr lang="en-US" sz="1200" dirty="0">
                  <a:solidFill>
                    <a:srgbClr val="000000"/>
                  </a:solidFill>
                  <a:latin typeface="ProSyl"/>
                </a:rPr>
                <a:t>ui{b Nm4nqg6 gi/sizi4 WJNsts2 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4723108" y="5271247"/>
              <a:ext cx="1906292" cy="1236038"/>
            </a:xfrm>
            <a:prstGeom prst="rect">
              <a:avLst/>
            </a:prstGeom>
            <a:solidFill>
              <a:srgbClr val="FFFF00">
                <a:alpha val="7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Minister approves of NWB decision</a:t>
              </a:r>
            </a:p>
            <a:p>
              <a:pPr marR="47150"/>
              <a:r>
                <a:rPr lang="en-US" sz="1200" dirty="0">
                  <a:solidFill>
                    <a:srgbClr val="000000"/>
                  </a:solidFill>
                  <a:latin typeface="ProSyl"/>
                </a:rPr>
                <a:t>ui{b Nm4n3g6 wmoEpf5 whmos3izi4 </a:t>
              </a:r>
              <a:endParaRPr kumimoji="0" lang="en-US" sz="1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6744424" y="5271247"/>
              <a:ext cx="2170976" cy="1236038"/>
            </a:xfrm>
            <a:prstGeom prst="rect">
              <a:avLst/>
            </a:prstGeom>
            <a:solidFill>
              <a:srgbClr val="FFFF00">
                <a:alpha val="7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dirty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Minister does not approve of NWB decision</a:t>
              </a:r>
            </a:p>
            <a:p>
              <a:pPr marR="3690"/>
              <a:r>
                <a:rPr lang="en-US" sz="1200" dirty="0">
                  <a:solidFill>
                    <a:srgbClr val="000000"/>
                  </a:solidFill>
                  <a:latin typeface="ProSyl"/>
                </a:rPr>
                <a:t>ui{b Nm4nqg6 wmoEpf5 wnmos3izi4 </a:t>
              </a:r>
              <a:endParaRPr kumimoji="0" lang="en-US" sz="1200" b="0" i="0" u="none" strike="noStrike" cap="none" normalizeH="0" dirty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Text Box 4"/>
            <p:cNvSpPr txBox="1">
              <a:spLocks noChangeArrowheads="1"/>
            </p:cNvSpPr>
            <p:nvPr/>
          </p:nvSpPr>
          <p:spPr bwMode="auto">
            <a:xfrm>
              <a:off x="2667000" y="3124200"/>
              <a:ext cx="3759610" cy="535992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NWB holds Public </a:t>
              </a:r>
              <a:r>
                <a:rPr lang="en-US" sz="1600" dirty="0"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earing</a:t>
              </a:r>
            </a:p>
            <a:p>
              <a:pPr marR="43180" algn="ctr"/>
              <a:r>
                <a:rPr lang="en-US" sz="1400" dirty="0">
                  <a:solidFill>
                    <a:srgbClr val="000000"/>
                  </a:solidFill>
                  <a:latin typeface="ProSyl"/>
                </a:rPr>
                <a:t>wMsJ5 sXlzw/3lt4 rfo]m5 Nm3bsizk5 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Text Box 6"/>
            <p:cNvSpPr txBox="1">
              <a:spLocks noChangeArrowheads="1"/>
            </p:cNvSpPr>
            <p:nvPr/>
          </p:nvSpPr>
          <p:spPr bwMode="auto">
            <a:xfrm>
              <a:off x="4725848" y="3886200"/>
              <a:ext cx="4037152" cy="1243621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fontAlgn="base">
                <a:spcBef>
                  <a:spcPct val="0"/>
                </a:spcBef>
                <a:spcAft>
                  <a:spcPts val="600"/>
                </a:spcAft>
              </a:pPr>
              <a:r>
                <a:rPr kumimoji="0" 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NWB issues decision </a:t>
              </a:r>
              <a:r>
                <a:rPr lang="en-US" sz="1500" dirty="0">
                  <a:latin typeface="Times New Roman" pitchFamily="18" charset="0"/>
                  <a:cs typeface="Times New Roman" pitchFamily="18" charset="0"/>
                </a:rPr>
                <a:t>to not approve </a:t>
              </a:r>
              <a:r>
                <a:rPr kumimoji="0" 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of application with reasons to Minister</a:t>
              </a:r>
            </a:p>
            <a:p>
              <a:pPr marR="5670"/>
              <a:r>
                <a:rPr lang="en-US" sz="1400" dirty="0">
                  <a:solidFill>
                    <a:srgbClr val="000000"/>
                  </a:solidFill>
                  <a:latin typeface="ProSyl"/>
                </a:rPr>
                <a:t>wmoEpf5 giyJ6 whmosDtui4 NmQ/sqizi4 g4yCsts2 WJtqi4l ui{bj5 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Text Box 5"/>
            <p:cNvSpPr txBox="1">
              <a:spLocks noChangeArrowheads="1"/>
            </p:cNvSpPr>
            <p:nvPr/>
          </p:nvSpPr>
          <p:spPr bwMode="auto">
            <a:xfrm>
              <a:off x="457200" y="3886200"/>
              <a:ext cx="4089605" cy="1243621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NWB issues decision to approve of application and provides</a:t>
              </a:r>
              <a:r>
                <a:rPr kumimoji="0" lang="en-US" sz="1500" b="0" i="0" u="none" strike="noStrike" cap="none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a draft </a:t>
              </a:r>
              <a:r>
                <a:rPr kumimoji="0" lang="en-CA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licence</a:t>
              </a:r>
              <a:r>
                <a:rPr kumimoji="0" 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to Minister (Northern Affairs</a:t>
              </a:r>
              <a:r>
                <a:rPr kumimoji="0" lang="en-US" sz="1500" b="0" i="0" u="none" strike="noStrike" cap="none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)</a:t>
              </a:r>
              <a:endParaRPr kumimoji="0" lang="en-US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R="73970"/>
              <a:r>
                <a:rPr lang="en-US" sz="1400" dirty="0">
                  <a:solidFill>
                    <a:srgbClr val="000000"/>
                  </a:solidFill>
                  <a:latin typeface="ProSyl"/>
                </a:rPr>
                <a:t>wmoEpf5 giylt4 whmosDtu4 NmQ/sizi4 g4yCtsJ2 xml WJNstu4 ui”bj5 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Line 5"/>
            <p:cNvSpPr>
              <a:spLocks noChangeShapeType="1"/>
            </p:cNvSpPr>
            <p:nvPr/>
          </p:nvSpPr>
          <p:spPr bwMode="auto">
            <a:xfrm>
              <a:off x="4648200" y="2895600"/>
              <a:ext cx="0" cy="2286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Text Box 2"/>
            <p:cNvSpPr txBox="1">
              <a:spLocks noChangeArrowheads="1"/>
            </p:cNvSpPr>
            <p:nvPr/>
          </p:nvSpPr>
          <p:spPr bwMode="auto">
            <a:xfrm>
              <a:off x="2253680" y="1600202"/>
              <a:ext cx="4680520" cy="609598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Parties exchange</a:t>
              </a:r>
              <a:r>
                <a:rPr kumimoji="0" lang="en-US" sz="1600" b="0" i="0" u="none" strike="noStrike" cap="none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written interventions</a:t>
              </a:r>
            </a:p>
            <a:p>
              <a:pPr marR="47470" algn="ctr"/>
              <a:r>
                <a:rPr lang="en-US" sz="1600" dirty="0">
                  <a:solidFill>
                    <a:srgbClr val="000000"/>
                  </a:solidFill>
                  <a:latin typeface="ProSyl"/>
                </a:rPr>
                <a:t>wMsJ5 ttCcbstvb4lt4 xfizi 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Line 5"/>
            <p:cNvSpPr>
              <a:spLocks noChangeShapeType="1"/>
            </p:cNvSpPr>
            <p:nvPr/>
          </p:nvSpPr>
          <p:spPr bwMode="auto">
            <a:xfrm>
              <a:off x="3352800" y="3657600"/>
              <a:ext cx="0" cy="2286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1" name="Line 5"/>
            <p:cNvSpPr>
              <a:spLocks noChangeShapeType="1"/>
            </p:cNvSpPr>
            <p:nvPr/>
          </p:nvSpPr>
          <p:spPr bwMode="auto">
            <a:xfrm flipH="1">
              <a:off x="1371600" y="5129589"/>
              <a:ext cx="5530" cy="14165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2" name="Line 5"/>
            <p:cNvSpPr>
              <a:spLocks noChangeShapeType="1"/>
            </p:cNvSpPr>
            <p:nvPr/>
          </p:nvSpPr>
          <p:spPr bwMode="auto">
            <a:xfrm>
              <a:off x="4648200" y="2209800"/>
              <a:ext cx="0" cy="15854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" name="Line 5"/>
            <p:cNvSpPr>
              <a:spLocks noChangeShapeType="1"/>
            </p:cNvSpPr>
            <p:nvPr/>
          </p:nvSpPr>
          <p:spPr bwMode="auto">
            <a:xfrm>
              <a:off x="5715000" y="3657600"/>
              <a:ext cx="0" cy="2286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" name="Line 5"/>
            <p:cNvSpPr>
              <a:spLocks noChangeShapeType="1"/>
            </p:cNvSpPr>
            <p:nvPr/>
          </p:nvSpPr>
          <p:spPr bwMode="auto">
            <a:xfrm flipH="1">
              <a:off x="3347270" y="5129589"/>
              <a:ext cx="5530" cy="14165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5" name="Line 5"/>
            <p:cNvSpPr>
              <a:spLocks noChangeShapeType="1"/>
            </p:cNvSpPr>
            <p:nvPr/>
          </p:nvSpPr>
          <p:spPr bwMode="auto">
            <a:xfrm flipH="1">
              <a:off x="5709470" y="5129124"/>
              <a:ext cx="5530" cy="14165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Line 5"/>
            <p:cNvSpPr>
              <a:spLocks noChangeShapeType="1"/>
            </p:cNvSpPr>
            <p:nvPr/>
          </p:nvSpPr>
          <p:spPr bwMode="auto">
            <a:xfrm flipH="1">
              <a:off x="7919270" y="5129124"/>
              <a:ext cx="5530" cy="14165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7" name="Title 1"/>
          <p:cNvSpPr txBox="1">
            <a:spLocks/>
          </p:cNvSpPr>
          <p:nvPr/>
        </p:nvSpPr>
        <p:spPr>
          <a:xfrm>
            <a:off x="755576" y="268043"/>
            <a:ext cx="8126377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NWB Type “A” Licensing Process</a:t>
            </a:r>
            <a:br>
              <a:rPr lang="en-US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100" b="1" dirty="0">
                <a:solidFill>
                  <a:srgbClr val="035F79"/>
                </a:solidFill>
                <a:latin typeface="ProSyl"/>
              </a:rPr>
              <a:t>wmoEpf5 ckE5]giz </a:t>
            </a:r>
            <a:r>
              <a:rPr lang="en-US" sz="3100" b="1" dirty="0">
                <a:solidFill>
                  <a:srgbClr val="035F79"/>
                </a:solidFill>
                <a:latin typeface="Times New Roman"/>
              </a:rPr>
              <a:t>“A” </a:t>
            </a:r>
            <a:r>
              <a:rPr lang="en-US" sz="3100" b="1" dirty="0">
                <a:solidFill>
                  <a:srgbClr val="035F79"/>
                </a:solidFill>
                <a:latin typeface="ProSyl"/>
              </a:rPr>
              <a:t>Mwnodt5 WoE5Jyq</a:t>
            </a:r>
            <a:endParaRPr lang="en-US" sz="3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58380E2B-86CE-4D01-A1DA-896C5B3B43E6}"/>
              </a:ext>
            </a:extLst>
          </p:cNvPr>
          <p:cNvSpPr/>
          <p:nvPr/>
        </p:nvSpPr>
        <p:spPr>
          <a:xfrm>
            <a:off x="2616806" y="2727832"/>
            <a:ext cx="4209256" cy="101004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7C294F1-49C7-4C62-9D71-DC89BA4D6825}"/>
              </a:ext>
            </a:extLst>
          </p:cNvPr>
          <p:cNvSpPr txBox="1"/>
          <p:nvPr/>
        </p:nvSpPr>
        <p:spPr>
          <a:xfrm>
            <a:off x="7283674" y="2948198"/>
            <a:ext cx="1644502" cy="584775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Current Stage</a:t>
            </a:r>
          </a:p>
          <a:p>
            <a:pPr marR="27340"/>
            <a:r>
              <a:rPr lang="en-US" sz="1600" b="1" dirty="0">
                <a:solidFill>
                  <a:srgbClr val="C00000"/>
                </a:solidFill>
                <a:latin typeface="ProSyl"/>
              </a:rPr>
              <a:t>]mN xg6bz </a:t>
            </a:r>
            <a:endParaRPr lang="en-US" sz="1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Line 5">
            <a:extLst>
              <a:ext uri="{FF2B5EF4-FFF2-40B4-BE49-F238E27FC236}">
                <a16:creationId xmlns:a16="http://schemas.microsoft.com/office/drawing/2014/main" id="{52FC93C6-EC76-4913-845D-8654F65825B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847874" y="3209568"/>
            <a:ext cx="460430" cy="340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2" name="Footer Placeholder 1">
            <a:extLst>
              <a:ext uri="{FF2B5EF4-FFF2-40B4-BE49-F238E27FC236}">
                <a16:creationId xmlns:a16="http://schemas.microsoft.com/office/drawing/2014/main" id="{5D5CD059-0AE0-4C8C-A7C6-C146C9B3C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Public Hearing</a:t>
            </a:r>
          </a:p>
        </p:txBody>
      </p:sp>
    </p:spTree>
    <p:extLst>
      <p:ext uri="{BB962C8B-B14F-4D97-AF65-F5344CB8AC3E}">
        <p14:creationId xmlns:p14="http://schemas.microsoft.com/office/powerpoint/2010/main" val="36973355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3229</Words>
  <Application>Microsoft Office PowerPoint</Application>
  <PresentationFormat>On-screen Show (4:3)</PresentationFormat>
  <Paragraphs>426</Paragraphs>
  <Slides>25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4" baseType="lpstr">
      <vt:lpstr>Arial</vt:lpstr>
      <vt:lpstr>Calibri</vt:lpstr>
      <vt:lpstr>Constantia</vt:lpstr>
      <vt:lpstr>Courier New</vt:lpstr>
      <vt:lpstr>ProSyl</vt:lpstr>
      <vt:lpstr>Times New Roman</vt:lpstr>
      <vt:lpstr>Wingdings</vt:lpstr>
      <vt:lpstr>Wingdings 2</vt:lpstr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2015-10-16T22:59:36Z</dcterms:created>
  <dcterms:modified xsi:type="dcterms:W3CDTF">2022-05-27T15:32:35Z</dcterms:modified>
</cp:coreProperties>
</file>