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6" r:id="rId5"/>
    <p:sldId id="312" r:id="rId6"/>
    <p:sldId id="257" r:id="rId7"/>
    <p:sldId id="275" r:id="rId8"/>
    <p:sldId id="290" r:id="rId9"/>
    <p:sldId id="289" r:id="rId10"/>
    <p:sldId id="291" r:id="rId11"/>
    <p:sldId id="292" r:id="rId12"/>
    <p:sldId id="293" r:id="rId13"/>
    <p:sldId id="309" r:id="rId14"/>
    <p:sldId id="308" r:id="rId15"/>
    <p:sldId id="313" r:id="rId16"/>
    <p:sldId id="261" r:id="rId17"/>
    <p:sldId id="294" r:id="rId18"/>
    <p:sldId id="300" r:id="rId19"/>
    <p:sldId id="301" r:id="rId20"/>
    <p:sldId id="314" r:id="rId21"/>
    <p:sldId id="315" r:id="rId22"/>
    <p:sldId id="316" r:id="rId23"/>
    <p:sldId id="276" r:id="rId24"/>
    <p:sldId id="304" r:id="rId25"/>
    <p:sldId id="305" r:id="rId26"/>
    <p:sldId id="264" r:id="rId27"/>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F14464B-4049-CB30-F4A6-4BFE174F76F1}" name="Lusty, Megan" initials="LM" userId="S::MLusty@gov.nu.ca::23397521-fc92-4ac2-8bc0-6d3efb5a1dd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8491F"/>
    <a:srgbClr val="BAC233"/>
    <a:srgbClr val="0067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78726" autoAdjust="0"/>
  </p:normalViewPr>
  <p:slideViewPr>
    <p:cSldViewPr>
      <p:cViewPr varScale="1">
        <p:scale>
          <a:sx n="112" d="100"/>
          <a:sy n="112" d="100"/>
        </p:scale>
        <p:origin x="1620" y="96"/>
      </p:cViewPr>
      <p:guideLst>
        <p:guide orient="horz" pos="2160"/>
        <p:guide pos="2880"/>
      </p:guideLst>
    </p:cSldViewPr>
  </p:slideViewPr>
  <p:notesTextViewPr>
    <p:cViewPr>
      <p:scale>
        <a:sx n="1" d="1"/>
        <a:sy n="1" d="1"/>
      </p:scale>
      <p:origin x="0" y="0"/>
    </p:cViewPr>
  </p:notesTextViewPr>
  <p:notesViewPr>
    <p:cSldViewPr>
      <p:cViewPr varScale="1">
        <p:scale>
          <a:sx n="57" d="100"/>
          <a:sy n="57" d="100"/>
        </p:scale>
        <p:origin x="301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650" cy="466725"/>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976688" y="0"/>
            <a:ext cx="3041650" cy="466725"/>
          </a:xfrm>
          <a:prstGeom prst="rect">
            <a:avLst/>
          </a:prstGeom>
        </p:spPr>
        <p:txBody>
          <a:bodyPr vert="horz" lIns="91440" tIns="45720" rIns="91440" bIns="45720" rtlCol="0"/>
          <a:lstStyle>
            <a:lvl1pPr algn="r">
              <a:defRPr sz="1200"/>
            </a:lvl1pPr>
          </a:lstStyle>
          <a:p>
            <a:fld id="{04581CEE-22B7-4448-9AE9-06DBD7A1EB41}" type="datetimeFigureOut">
              <a:rPr lang="en-CA" smtClean="0"/>
              <a:t>2023-07-05</a:t>
            </a:fld>
            <a:endParaRPr lang="en-CA"/>
          </a:p>
        </p:txBody>
      </p:sp>
      <p:sp>
        <p:nvSpPr>
          <p:cNvPr id="4" name="Slide Image Placeholder 3"/>
          <p:cNvSpPr>
            <a:spLocks noGrp="1" noRot="1" noChangeAspect="1"/>
          </p:cNvSpPr>
          <p:nvPr>
            <p:ph type="sldImg" idx="2"/>
          </p:nvPr>
        </p:nvSpPr>
        <p:spPr>
          <a:xfrm>
            <a:off x="1416050" y="1163638"/>
            <a:ext cx="4187825" cy="3140075"/>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701675" y="4478338"/>
            <a:ext cx="5616575" cy="36639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39200"/>
            <a:ext cx="3041650" cy="466725"/>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976688" y="8839200"/>
            <a:ext cx="3041650" cy="466725"/>
          </a:xfrm>
          <a:prstGeom prst="rect">
            <a:avLst/>
          </a:prstGeom>
        </p:spPr>
        <p:txBody>
          <a:bodyPr vert="horz" lIns="91440" tIns="45720" rIns="91440" bIns="45720" rtlCol="0" anchor="b"/>
          <a:lstStyle>
            <a:lvl1pPr algn="r">
              <a:defRPr sz="1200"/>
            </a:lvl1pPr>
          </a:lstStyle>
          <a:p>
            <a:fld id="{B0A21360-F632-412E-845D-6D0FEDE6BCA0}" type="slidenum">
              <a:rPr lang="en-CA" smtClean="0"/>
              <a:t>‹#›</a:t>
            </a:fld>
            <a:endParaRPr lang="en-CA"/>
          </a:p>
        </p:txBody>
      </p:sp>
    </p:spTree>
    <p:extLst>
      <p:ext uri="{BB962C8B-B14F-4D97-AF65-F5344CB8AC3E}">
        <p14:creationId xmlns:p14="http://schemas.microsoft.com/office/powerpoint/2010/main" val="3166781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0A21360-F632-412E-845D-6D0FEDE6BCA0}" type="slidenum">
              <a:rPr lang="en-CA" smtClean="0"/>
              <a:t>1</a:t>
            </a:fld>
            <a:endParaRPr lang="en-CA"/>
          </a:p>
        </p:txBody>
      </p:sp>
    </p:spTree>
    <p:extLst>
      <p:ext uri="{BB962C8B-B14F-4D97-AF65-F5344CB8AC3E}">
        <p14:creationId xmlns:p14="http://schemas.microsoft.com/office/powerpoint/2010/main" val="991966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CA" sz="1800" b="0" i="0" u="none" strike="noStrike" baseline="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A21360-F632-412E-845D-6D0FEDE6BCA0}" type="slidenum">
              <a:rPr lang="en-CA" smtClean="0"/>
              <a:t>11</a:t>
            </a:fld>
            <a:endParaRPr lang="en-CA"/>
          </a:p>
        </p:txBody>
      </p:sp>
    </p:spTree>
    <p:extLst>
      <p:ext uri="{BB962C8B-B14F-4D97-AF65-F5344CB8AC3E}">
        <p14:creationId xmlns:p14="http://schemas.microsoft.com/office/powerpoint/2010/main" val="1522233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B0A21360-F632-412E-845D-6D0FEDE6BCA0}" type="slidenum">
              <a:rPr lang="en-CA" smtClean="0"/>
              <a:t>13</a:t>
            </a:fld>
            <a:endParaRPr lang="en-CA"/>
          </a:p>
        </p:txBody>
      </p:sp>
    </p:spTree>
    <p:extLst>
      <p:ext uri="{BB962C8B-B14F-4D97-AF65-F5344CB8AC3E}">
        <p14:creationId xmlns:p14="http://schemas.microsoft.com/office/powerpoint/2010/main" val="3001459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B0A21360-F632-412E-845D-6D0FEDE6BCA0}" type="slidenum">
              <a:rPr lang="en-CA" smtClean="0"/>
              <a:t>14</a:t>
            </a:fld>
            <a:endParaRPr lang="en-CA"/>
          </a:p>
        </p:txBody>
      </p:sp>
    </p:spTree>
    <p:extLst>
      <p:ext uri="{BB962C8B-B14F-4D97-AF65-F5344CB8AC3E}">
        <p14:creationId xmlns:p14="http://schemas.microsoft.com/office/powerpoint/2010/main" val="3292295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B0A21360-F632-412E-845D-6D0FEDE6BCA0}" type="slidenum">
              <a:rPr lang="en-CA" smtClean="0"/>
              <a:t>15</a:t>
            </a:fld>
            <a:endParaRPr lang="en-CA"/>
          </a:p>
        </p:txBody>
      </p:sp>
    </p:spTree>
    <p:extLst>
      <p:ext uri="{BB962C8B-B14F-4D97-AF65-F5344CB8AC3E}">
        <p14:creationId xmlns:p14="http://schemas.microsoft.com/office/powerpoint/2010/main" val="690413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B0A21360-F632-412E-845D-6D0FEDE6BCA0}" type="slidenum">
              <a:rPr lang="en-CA" smtClean="0"/>
              <a:t>16</a:t>
            </a:fld>
            <a:endParaRPr lang="en-CA"/>
          </a:p>
        </p:txBody>
      </p:sp>
    </p:spTree>
    <p:extLst>
      <p:ext uri="{BB962C8B-B14F-4D97-AF65-F5344CB8AC3E}">
        <p14:creationId xmlns:p14="http://schemas.microsoft.com/office/powerpoint/2010/main" val="3156042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B0A21360-F632-412E-845D-6D0FEDE6BCA0}" type="slidenum">
              <a:rPr lang="en-CA" smtClean="0"/>
              <a:t>17</a:t>
            </a:fld>
            <a:endParaRPr lang="en-CA"/>
          </a:p>
        </p:txBody>
      </p:sp>
    </p:spTree>
    <p:extLst>
      <p:ext uri="{BB962C8B-B14F-4D97-AF65-F5344CB8AC3E}">
        <p14:creationId xmlns:p14="http://schemas.microsoft.com/office/powerpoint/2010/main" val="3822159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B0A21360-F632-412E-845D-6D0FEDE6BCA0}" type="slidenum">
              <a:rPr lang="en-CA" smtClean="0"/>
              <a:t>18</a:t>
            </a:fld>
            <a:endParaRPr lang="en-CA"/>
          </a:p>
        </p:txBody>
      </p:sp>
    </p:spTree>
    <p:extLst>
      <p:ext uri="{BB962C8B-B14F-4D97-AF65-F5344CB8AC3E}">
        <p14:creationId xmlns:p14="http://schemas.microsoft.com/office/powerpoint/2010/main" val="689371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B0A21360-F632-412E-845D-6D0FEDE6BCA0}" type="slidenum">
              <a:rPr lang="en-CA" smtClean="0"/>
              <a:t>19</a:t>
            </a:fld>
            <a:endParaRPr lang="en-CA"/>
          </a:p>
        </p:txBody>
      </p:sp>
    </p:spTree>
    <p:extLst>
      <p:ext uri="{BB962C8B-B14F-4D97-AF65-F5344CB8AC3E}">
        <p14:creationId xmlns:p14="http://schemas.microsoft.com/office/powerpoint/2010/main" val="492484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B0A21360-F632-412E-845D-6D0FEDE6BCA0}" type="slidenum">
              <a:rPr lang="en-CA" smtClean="0"/>
              <a:t>20</a:t>
            </a:fld>
            <a:endParaRPr lang="en-CA"/>
          </a:p>
        </p:txBody>
      </p:sp>
    </p:spTree>
    <p:extLst>
      <p:ext uri="{BB962C8B-B14F-4D97-AF65-F5344CB8AC3E}">
        <p14:creationId xmlns:p14="http://schemas.microsoft.com/office/powerpoint/2010/main" val="845537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B0A21360-F632-412E-845D-6D0FEDE6BCA0}" type="slidenum">
              <a:rPr lang="en-CA" smtClean="0"/>
              <a:t>21</a:t>
            </a:fld>
            <a:endParaRPr lang="en-CA"/>
          </a:p>
        </p:txBody>
      </p:sp>
    </p:spTree>
    <p:extLst>
      <p:ext uri="{BB962C8B-B14F-4D97-AF65-F5344CB8AC3E}">
        <p14:creationId xmlns:p14="http://schemas.microsoft.com/office/powerpoint/2010/main" val="2961683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CA" sz="1800" b="0" i="0" u="none" strike="noStrike" baseline="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A21360-F632-412E-845D-6D0FEDE6BCA0}" type="slidenum">
              <a:rPr lang="en-CA" smtClean="0"/>
              <a:t>3</a:t>
            </a:fld>
            <a:endParaRPr lang="en-CA" dirty="0"/>
          </a:p>
        </p:txBody>
      </p:sp>
    </p:spTree>
    <p:extLst>
      <p:ext uri="{BB962C8B-B14F-4D97-AF65-F5344CB8AC3E}">
        <p14:creationId xmlns:p14="http://schemas.microsoft.com/office/powerpoint/2010/main" val="3561301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B0A21360-F632-412E-845D-6D0FEDE6BCA0}" type="slidenum">
              <a:rPr lang="en-CA" smtClean="0"/>
              <a:t>22</a:t>
            </a:fld>
            <a:endParaRPr lang="en-CA"/>
          </a:p>
        </p:txBody>
      </p:sp>
    </p:spTree>
    <p:extLst>
      <p:ext uri="{BB962C8B-B14F-4D97-AF65-F5344CB8AC3E}">
        <p14:creationId xmlns:p14="http://schemas.microsoft.com/office/powerpoint/2010/main" val="821571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CA" sz="1800" b="0" i="0" u="none" strike="noStrike" baseline="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A21360-F632-412E-845D-6D0FEDE6BCA0}" type="slidenum">
              <a:rPr lang="en-CA" smtClean="0"/>
              <a:t>4</a:t>
            </a:fld>
            <a:endParaRPr lang="en-CA"/>
          </a:p>
        </p:txBody>
      </p:sp>
    </p:spTree>
    <p:extLst>
      <p:ext uri="{BB962C8B-B14F-4D97-AF65-F5344CB8AC3E}">
        <p14:creationId xmlns:p14="http://schemas.microsoft.com/office/powerpoint/2010/main" val="1532038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CA" sz="1800" b="0" i="0" u="none" strike="noStrike" baseline="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A21360-F632-412E-845D-6D0FEDE6BCA0}" type="slidenum">
              <a:rPr lang="en-CA" smtClean="0"/>
              <a:t>5</a:t>
            </a:fld>
            <a:endParaRPr lang="en-CA"/>
          </a:p>
        </p:txBody>
      </p:sp>
    </p:spTree>
    <p:extLst>
      <p:ext uri="{BB962C8B-B14F-4D97-AF65-F5344CB8AC3E}">
        <p14:creationId xmlns:p14="http://schemas.microsoft.com/office/powerpoint/2010/main" val="3013125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endParaRPr lang="en-CA" sz="1800" b="0" i="0" u="none" strike="noStrike" baseline="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A21360-F632-412E-845D-6D0FEDE6BCA0}" type="slidenum">
              <a:rPr lang="en-CA" smtClean="0"/>
              <a:t>6</a:t>
            </a:fld>
            <a:endParaRPr lang="en-CA"/>
          </a:p>
        </p:txBody>
      </p:sp>
    </p:spTree>
    <p:extLst>
      <p:ext uri="{BB962C8B-B14F-4D97-AF65-F5344CB8AC3E}">
        <p14:creationId xmlns:p14="http://schemas.microsoft.com/office/powerpoint/2010/main" val="2147946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CA" sz="1800" b="0" i="0" u="none" strike="noStrike" baseline="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A21360-F632-412E-845D-6D0FEDE6BCA0}" type="slidenum">
              <a:rPr lang="en-CA" smtClean="0"/>
              <a:t>7</a:t>
            </a:fld>
            <a:endParaRPr lang="en-CA"/>
          </a:p>
        </p:txBody>
      </p:sp>
    </p:spTree>
    <p:extLst>
      <p:ext uri="{BB962C8B-B14F-4D97-AF65-F5344CB8AC3E}">
        <p14:creationId xmlns:p14="http://schemas.microsoft.com/office/powerpoint/2010/main" val="3384379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endParaRPr lang="en-CA" sz="1800" b="0" i="0" u="none" strike="noStrike" baseline="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A21360-F632-412E-845D-6D0FEDE6BCA0}" type="slidenum">
              <a:rPr lang="en-CA" smtClean="0"/>
              <a:t>8</a:t>
            </a:fld>
            <a:endParaRPr lang="en-CA"/>
          </a:p>
        </p:txBody>
      </p:sp>
    </p:spTree>
    <p:extLst>
      <p:ext uri="{BB962C8B-B14F-4D97-AF65-F5344CB8AC3E}">
        <p14:creationId xmlns:p14="http://schemas.microsoft.com/office/powerpoint/2010/main" val="259779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CA" sz="1800" b="0" i="0" u="none" strike="noStrike" baseline="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A21360-F632-412E-845D-6D0FEDE6BCA0}" type="slidenum">
              <a:rPr lang="en-CA" smtClean="0"/>
              <a:t>9</a:t>
            </a:fld>
            <a:endParaRPr lang="en-CA"/>
          </a:p>
        </p:txBody>
      </p:sp>
    </p:spTree>
    <p:extLst>
      <p:ext uri="{BB962C8B-B14F-4D97-AF65-F5344CB8AC3E}">
        <p14:creationId xmlns:p14="http://schemas.microsoft.com/office/powerpoint/2010/main" val="3226539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CA" sz="1800" b="0" i="0" u="none" strike="noStrike" baseline="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A21360-F632-412E-845D-6D0FEDE6BCA0}" type="slidenum">
              <a:rPr lang="en-CA" smtClean="0"/>
              <a:t>10</a:t>
            </a:fld>
            <a:endParaRPr lang="en-CA"/>
          </a:p>
        </p:txBody>
      </p:sp>
    </p:spTree>
    <p:extLst>
      <p:ext uri="{BB962C8B-B14F-4D97-AF65-F5344CB8AC3E}">
        <p14:creationId xmlns:p14="http://schemas.microsoft.com/office/powerpoint/2010/main" val="2385873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2326878B-36E5-4F09-9214-176A1E1FBA10}" type="datetimeFigureOut">
              <a:rPr lang="en-CA" smtClean="0"/>
              <a:t>2023-07-05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1FCD0E6-9D1D-4FEB-939D-095AAEFE68BF}" type="slidenum">
              <a:rPr lang="en-CA" smtClean="0"/>
              <a:t>‹#›</a:t>
            </a:fld>
            <a:endParaRPr lang="en-CA"/>
          </a:p>
        </p:txBody>
      </p:sp>
    </p:spTree>
    <p:extLst>
      <p:ext uri="{BB962C8B-B14F-4D97-AF65-F5344CB8AC3E}">
        <p14:creationId xmlns:p14="http://schemas.microsoft.com/office/powerpoint/2010/main" val="251129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2326878B-36E5-4F09-9214-176A1E1FBA10}" type="datetimeFigureOut">
              <a:rPr lang="en-CA" smtClean="0"/>
              <a:t>2023-07-05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1FCD0E6-9D1D-4FEB-939D-095AAEFE68BF}" type="slidenum">
              <a:rPr lang="en-CA" smtClean="0"/>
              <a:t>‹#›</a:t>
            </a:fld>
            <a:endParaRPr lang="en-CA"/>
          </a:p>
        </p:txBody>
      </p:sp>
    </p:spTree>
    <p:extLst>
      <p:ext uri="{BB962C8B-B14F-4D97-AF65-F5344CB8AC3E}">
        <p14:creationId xmlns:p14="http://schemas.microsoft.com/office/powerpoint/2010/main" val="3619657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2326878B-36E5-4F09-9214-176A1E1FBA10}" type="datetimeFigureOut">
              <a:rPr lang="en-CA" smtClean="0"/>
              <a:t>2023-07-05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1FCD0E6-9D1D-4FEB-939D-095AAEFE68BF}" type="slidenum">
              <a:rPr lang="en-CA" smtClean="0"/>
              <a:t>‹#›</a:t>
            </a:fld>
            <a:endParaRPr lang="en-CA"/>
          </a:p>
        </p:txBody>
      </p:sp>
    </p:spTree>
    <p:extLst>
      <p:ext uri="{BB962C8B-B14F-4D97-AF65-F5344CB8AC3E}">
        <p14:creationId xmlns:p14="http://schemas.microsoft.com/office/powerpoint/2010/main" val="428057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2326878B-36E5-4F09-9214-176A1E1FBA10}" type="datetimeFigureOut">
              <a:rPr lang="en-CA" smtClean="0"/>
              <a:t>2023-07-05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1FCD0E6-9D1D-4FEB-939D-095AAEFE68BF}" type="slidenum">
              <a:rPr lang="en-CA" smtClean="0"/>
              <a:t>‹#›</a:t>
            </a:fld>
            <a:endParaRPr lang="en-CA"/>
          </a:p>
        </p:txBody>
      </p:sp>
    </p:spTree>
    <p:extLst>
      <p:ext uri="{BB962C8B-B14F-4D97-AF65-F5344CB8AC3E}">
        <p14:creationId xmlns:p14="http://schemas.microsoft.com/office/powerpoint/2010/main" val="3360355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26878B-36E5-4F09-9214-176A1E1FBA10}" type="datetimeFigureOut">
              <a:rPr lang="en-CA" smtClean="0"/>
              <a:t>2023-07-05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1FCD0E6-9D1D-4FEB-939D-095AAEFE68BF}" type="slidenum">
              <a:rPr lang="en-CA" smtClean="0"/>
              <a:t>‹#›</a:t>
            </a:fld>
            <a:endParaRPr lang="en-CA"/>
          </a:p>
        </p:txBody>
      </p:sp>
    </p:spTree>
    <p:extLst>
      <p:ext uri="{BB962C8B-B14F-4D97-AF65-F5344CB8AC3E}">
        <p14:creationId xmlns:p14="http://schemas.microsoft.com/office/powerpoint/2010/main" val="155443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2326878B-36E5-4F09-9214-176A1E1FBA10}" type="datetimeFigureOut">
              <a:rPr lang="en-CA" smtClean="0"/>
              <a:t>2023-07-05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1FCD0E6-9D1D-4FEB-939D-095AAEFE68BF}" type="slidenum">
              <a:rPr lang="en-CA" smtClean="0"/>
              <a:t>‹#›</a:t>
            </a:fld>
            <a:endParaRPr lang="en-CA"/>
          </a:p>
        </p:txBody>
      </p:sp>
    </p:spTree>
    <p:extLst>
      <p:ext uri="{BB962C8B-B14F-4D97-AF65-F5344CB8AC3E}">
        <p14:creationId xmlns:p14="http://schemas.microsoft.com/office/powerpoint/2010/main" val="4182186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2326878B-36E5-4F09-9214-176A1E1FBA10}" type="datetimeFigureOut">
              <a:rPr lang="en-CA" smtClean="0"/>
              <a:t>2023-07-05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51FCD0E6-9D1D-4FEB-939D-095AAEFE68BF}" type="slidenum">
              <a:rPr lang="en-CA" smtClean="0"/>
              <a:t>‹#›</a:t>
            </a:fld>
            <a:endParaRPr lang="en-CA"/>
          </a:p>
        </p:txBody>
      </p:sp>
    </p:spTree>
    <p:extLst>
      <p:ext uri="{BB962C8B-B14F-4D97-AF65-F5344CB8AC3E}">
        <p14:creationId xmlns:p14="http://schemas.microsoft.com/office/powerpoint/2010/main" val="89952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2326878B-36E5-4F09-9214-176A1E1FBA10}" type="datetimeFigureOut">
              <a:rPr lang="en-CA" smtClean="0"/>
              <a:t>2023-07-05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51FCD0E6-9D1D-4FEB-939D-095AAEFE68BF}" type="slidenum">
              <a:rPr lang="en-CA" smtClean="0"/>
              <a:t>‹#›</a:t>
            </a:fld>
            <a:endParaRPr lang="en-CA"/>
          </a:p>
        </p:txBody>
      </p:sp>
    </p:spTree>
    <p:extLst>
      <p:ext uri="{BB962C8B-B14F-4D97-AF65-F5344CB8AC3E}">
        <p14:creationId xmlns:p14="http://schemas.microsoft.com/office/powerpoint/2010/main" val="666341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26878B-36E5-4F09-9214-176A1E1FBA10}" type="datetimeFigureOut">
              <a:rPr lang="en-CA" smtClean="0"/>
              <a:t>2023-07-05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51FCD0E6-9D1D-4FEB-939D-095AAEFE68BF}" type="slidenum">
              <a:rPr lang="en-CA" smtClean="0"/>
              <a:t>‹#›</a:t>
            </a:fld>
            <a:endParaRPr lang="en-CA"/>
          </a:p>
        </p:txBody>
      </p:sp>
    </p:spTree>
    <p:extLst>
      <p:ext uri="{BB962C8B-B14F-4D97-AF65-F5344CB8AC3E}">
        <p14:creationId xmlns:p14="http://schemas.microsoft.com/office/powerpoint/2010/main" val="242046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26878B-36E5-4F09-9214-176A1E1FBA10}" type="datetimeFigureOut">
              <a:rPr lang="en-CA" smtClean="0"/>
              <a:t>2023-07-05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1FCD0E6-9D1D-4FEB-939D-095AAEFE68BF}" type="slidenum">
              <a:rPr lang="en-CA" smtClean="0"/>
              <a:t>‹#›</a:t>
            </a:fld>
            <a:endParaRPr lang="en-CA"/>
          </a:p>
        </p:txBody>
      </p:sp>
    </p:spTree>
    <p:extLst>
      <p:ext uri="{BB962C8B-B14F-4D97-AF65-F5344CB8AC3E}">
        <p14:creationId xmlns:p14="http://schemas.microsoft.com/office/powerpoint/2010/main" val="3806905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26878B-36E5-4F09-9214-176A1E1FBA10}" type="datetimeFigureOut">
              <a:rPr lang="en-CA" smtClean="0"/>
              <a:t>2023-07-05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1FCD0E6-9D1D-4FEB-939D-095AAEFE68BF}" type="slidenum">
              <a:rPr lang="en-CA" smtClean="0"/>
              <a:t>‹#›</a:t>
            </a:fld>
            <a:endParaRPr lang="en-CA"/>
          </a:p>
        </p:txBody>
      </p:sp>
    </p:spTree>
    <p:extLst>
      <p:ext uri="{BB962C8B-B14F-4D97-AF65-F5344CB8AC3E}">
        <p14:creationId xmlns:p14="http://schemas.microsoft.com/office/powerpoint/2010/main" val="1237418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26878B-36E5-4F09-9214-176A1E1FBA10}" type="datetimeFigureOut">
              <a:rPr lang="en-CA" smtClean="0"/>
              <a:t>2023-07-05</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CD0E6-9D1D-4FEB-939D-095AAEFE68BF}" type="slidenum">
              <a:rPr lang="en-CA" smtClean="0"/>
              <a:t>‹#›</a:t>
            </a:fld>
            <a:endParaRPr lang="en-CA"/>
          </a:p>
        </p:txBody>
      </p:sp>
    </p:spTree>
    <p:extLst>
      <p:ext uri="{BB962C8B-B14F-4D97-AF65-F5344CB8AC3E}">
        <p14:creationId xmlns:p14="http://schemas.microsoft.com/office/powerpoint/2010/main" val="4148378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84276" y="2816932"/>
            <a:ext cx="4392488" cy="1224136"/>
          </a:xfrm>
        </p:spPr>
        <p:txBody>
          <a:bodyPr>
            <a:normAutofit/>
          </a:bodyPr>
          <a:lstStyle/>
          <a:p>
            <a:pPr algn="l"/>
            <a:r>
              <a:rPr lang="en-CA" sz="3200" b="1" dirty="0">
                <a:solidFill>
                  <a:schemeClr val="bg1"/>
                </a:solidFill>
                <a:latin typeface="Arial" pitchFamily="34" charset="0"/>
                <a:cs typeface="Arial" pitchFamily="34" charset="0"/>
              </a:rPr>
              <a:t>Nunavut Water Board </a:t>
            </a:r>
            <a:br>
              <a:rPr lang="en-CA" sz="3200" b="1" dirty="0">
                <a:solidFill>
                  <a:schemeClr val="bg1"/>
                </a:solidFill>
                <a:latin typeface="Arial" pitchFamily="34" charset="0"/>
                <a:cs typeface="Arial" pitchFamily="34" charset="0"/>
              </a:rPr>
            </a:br>
            <a:r>
              <a:rPr lang="en-CA" sz="3200" b="1" dirty="0">
                <a:solidFill>
                  <a:schemeClr val="bg1"/>
                </a:solidFill>
                <a:latin typeface="Arial" pitchFamily="34" charset="0"/>
                <a:cs typeface="Arial" pitchFamily="34" charset="0"/>
              </a:rPr>
              <a:t>Technical Meeting</a:t>
            </a:r>
          </a:p>
        </p:txBody>
      </p:sp>
      <p:sp>
        <p:nvSpPr>
          <p:cNvPr id="3" name="Subtitle 2"/>
          <p:cNvSpPr>
            <a:spLocks noGrp="1"/>
          </p:cNvSpPr>
          <p:nvPr>
            <p:ph type="subTitle" idx="1"/>
          </p:nvPr>
        </p:nvSpPr>
        <p:spPr>
          <a:xfrm>
            <a:off x="2484276" y="4509120"/>
            <a:ext cx="3960440" cy="1752600"/>
          </a:xfrm>
        </p:spPr>
        <p:txBody>
          <a:bodyPr>
            <a:normAutofit/>
          </a:bodyPr>
          <a:lstStyle/>
          <a:p>
            <a:pPr algn="l"/>
            <a:r>
              <a:rPr lang="en-CA" sz="2400" dirty="0">
                <a:solidFill>
                  <a:schemeClr val="bg1"/>
                </a:solidFill>
                <a:latin typeface="Arial" pitchFamily="34" charset="0"/>
                <a:cs typeface="Arial" pitchFamily="34" charset="0"/>
              </a:rPr>
              <a:t>Water Licence Renewal and Amendment </a:t>
            </a:r>
          </a:p>
          <a:p>
            <a:pPr algn="l"/>
            <a:r>
              <a:rPr lang="en-US" sz="2400" dirty="0">
                <a:solidFill>
                  <a:schemeClr val="bg1"/>
                </a:solidFill>
                <a:latin typeface="Arial" pitchFamily="34" charset="0"/>
                <a:cs typeface="Arial" pitchFamily="34" charset="0"/>
              </a:rPr>
              <a:t>Chesterfield Inlet</a:t>
            </a:r>
          </a:p>
          <a:p>
            <a:pPr algn="l"/>
            <a:r>
              <a:rPr lang="en-US" sz="2400" dirty="0">
                <a:solidFill>
                  <a:schemeClr val="bg1"/>
                </a:solidFill>
                <a:latin typeface="Arial" pitchFamily="34" charset="0"/>
                <a:cs typeface="Arial" pitchFamily="34" charset="0"/>
              </a:rPr>
              <a:t>3AM-CHE----</a:t>
            </a:r>
          </a:p>
        </p:txBody>
      </p:sp>
    </p:spTree>
    <p:extLst>
      <p:ext uri="{BB962C8B-B14F-4D97-AF65-F5344CB8AC3E}">
        <p14:creationId xmlns:p14="http://schemas.microsoft.com/office/powerpoint/2010/main" val="3528617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4CBD2063-429B-B140-8245-C6C632D7E6C5}"/>
              </a:ext>
            </a:extLst>
          </p:cNvPr>
          <p:cNvSpPr txBox="1">
            <a:spLocks/>
          </p:cNvSpPr>
          <p:nvPr/>
        </p:nvSpPr>
        <p:spPr>
          <a:xfrm>
            <a:off x="1038486" y="13093"/>
            <a:ext cx="6912768" cy="86922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b="1" dirty="0">
                <a:solidFill>
                  <a:srgbClr val="D8491F"/>
                </a:solidFill>
                <a:latin typeface="Arial" pitchFamily="34" charset="0"/>
                <a:cs typeface="Arial" pitchFamily="34" charset="0"/>
              </a:rPr>
              <a:t>Sampling Program</a:t>
            </a:r>
          </a:p>
        </p:txBody>
      </p:sp>
      <p:graphicFrame>
        <p:nvGraphicFramePr>
          <p:cNvPr id="2" name="Table 3">
            <a:extLst>
              <a:ext uri="{FF2B5EF4-FFF2-40B4-BE49-F238E27FC236}">
                <a16:creationId xmlns:a16="http://schemas.microsoft.com/office/drawing/2014/main" id="{D2379A79-6630-43E9-BA62-78575CE505CA}"/>
              </a:ext>
            </a:extLst>
          </p:cNvPr>
          <p:cNvGraphicFramePr>
            <a:graphicFrameLocks noGrp="1"/>
          </p:cNvGraphicFramePr>
          <p:nvPr>
            <p:extLst>
              <p:ext uri="{D42A27DB-BD31-4B8C-83A1-F6EECF244321}">
                <p14:modId xmlns:p14="http://schemas.microsoft.com/office/powerpoint/2010/main" val="2125494548"/>
              </p:ext>
            </p:extLst>
          </p:nvPr>
        </p:nvGraphicFramePr>
        <p:xfrm>
          <a:off x="499707" y="1290789"/>
          <a:ext cx="7990325" cy="3506120"/>
        </p:xfrm>
        <a:graphic>
          <a:graphicData uri="http://schemas.openxmlformats.org/drawingml/2006/table">
            <a:tbl>
              <a:tblPr firstRow="1" bandRow="1">
                <a:tableStyleId>{5C22544A-7EE6-4342-B048-85BDC9FD1C3A}</a:tableStyleId>
              </a:tblPr>
              <a:tblGrid>
                <a:gridCol w="1446784">
                  <a:extLst>
                    <a:ext uri="{9D8B030D-6E8A-4147-A177-3AD203B41FA5}">
                      <a16:colId xmlns:a16="http://schemas.microsoft.com/office/drawing/2014/main" val="302411477"/>
                    </a:ext>
                  </a:extLst>
                </a:gridCol>
                <a:gridCol w="3849645">
                  <a:extLst>
                    <a:ext uri="{9D8B030D-6E8A-4147-A177-3AD203B41FA5}">
                      <a16:colId xmlns:a16="http://schemas.microsoft.com/office/drawing/2014/main" val="4086495915"/>
                    </a:ext>
                  </a:extLst>
                </a:gridCol>
                <a:gridCol w="2693896">
                  <a:extLst>
                    <a:ext uri="{9D8B030D-6E8A-4147-A177-3AD203B41FA5}">
                      <a16:colId xmlns:a16="http://schemas.microsoft.com/office/drawing/2014/main" val="3088947541"/>
                    </a:ext>
                  </a:extLst>
                </a:gridCol>
              </a:tblGrid>
              <a:tr h="401689">
                <a:tc>
                  <a:txBody>
                    <a:bodyPr/>
                    <a:lstStyle/>
                    <a:p>
                      <a:r>
                        <a:rPr lang="en-AU" dirty="0"/>
                        <a:t>Station</a:t>
                      </a:r>
                      <a:endParaRPr lang="en-CA" dirty="0"/>
                    </a:p>
                  </a:txBody>
                  <a:tcPr>
                    <a:lnB w="12700" cap="flat" cmpd="sng" algn="ctr">
                      <a:solidFill>
                        <a:schemeClr val="tx1"/>
                      </a:solidFill>
                      <a:prstDash val="solid"/>
                      <a:round/>
                      <a:headEnd type="none" w="med" len="med"/>
                      <a:tailEnd type="none" w="med" len="med"/>
                    </a:lnB>
                  </a:tcPr>
                </a:tc>
                <a:tc>
                  <a:txBody>
                    <a:bodyPr/>
                    <a:lstStyle/>
                    <a:p>
                      <a:r>
                        <a:rPr lang="en-AU"/>
                        <a:t>Description</a:t>
                      </a:r>
                      <a:endParaRPr lang="en-CA" dirty="0"/>
                    </a:p>
                  </a:txBody>
                  <a:tcPr>
                    <a:lnB w="12700" cap="flat" cmpd="sng" algn="ctr">
                      <a:solidFill>
                        <a:schemeClr val="tx1"/>
                      </a:solidFill>
                      <a:prstDash val="solid"/>
                      <a:round/>
                      <a:headEnd type="none" w="med" len="med"/>
                      <a:tailEnd type="none" w="med" len="med"/>
                    </a:lnB>
                  </a:tcPr>
                </a:tc>
                <a:tc>
                  <a:txBody>
                    <a:bodyPr/>
                    <a:lstStyle/>
                    <a:p>
                      <a:r>
                        <a:rPr lang="en-AU"/>
                        <a:t>Frequency</a:t>
                      </a:r>
                      <a:endParaRPr lang="en-CA"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2108262"/>
                  </a:ext>
                </a:extLst>
              </a:tr>
              <a:tr h="401689">
                <a:tc>
                  <a:txBody>
                    <a:bodyPr/>
                    <a:lstStyle/>
                    <a:p>
                      <a:r>
                        <a:rPr lang="en-AU" dirty="0"/>
                        <a:t>CHE-1</a:t>
                      </a:r>
                      <a:endParaRPr lang="en-CA"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b="0" i="0" u="none" strike="noStrike" kern="1200" baseline="0" dirty="0">
                          <a:solidFill>
                            <a:schemeClr val="dk1"/>
                          </a:solidFill>
                          <a:latin typeface="+mn-lt"/>
                          <a:ea typeface="+mn-ea"/>
                          <a:cs typeface="+mn-cs"/>
                        </a:rPr>
                        <a:t>Raw Water supply intake at First Lake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r>
                        <a:rPr lang="en-AU" dirty="0"/>
                        <a:t>Daily, Monthly, Annually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5635007"/>
                  </a:ext>
                </a:extLst>
              </a:tr>
              <a:tr h="145819">
                <a:tc rowSpan="2">
                  <a:txBody>
                    <a:bodyPr/>
                    <a:lstStyle/>
                    <a:p>
                      <a:r>
                        <a:rPr lang="en-AU" dirty="0"/>
                        <a:t>CHE-2</a:t>
                      </a:r>
                      <a:endParaRPr lang="en-CA"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r>
                        <a:rPr lang="en-CA" sz="1800" b="0" i="0" u="none" strike="noStrike" kern="1200" baseline="0" dirty="0">
                          <a:solidFill>
                            <a:schemeClr val="dk1"/>
                          </a:solidFill>
                          <a:latin typeface="+mn-lt"/>
                          <a:ea typeface="+mn-ea"/>
                          <a:cs typeface="+mn-cs"/>
                        </a:rPr>
                        <a:t>Runoff from the Solid Waste Disposal Facility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r>
                        <a:rPr lang="en-CA" dirty="0"/>
                        <a:t>Daily, Monthly, Annually</a:t>
                      </a:r>
                    </a:p>
                    <a:p>
                      <a:endParaRPr lang="en-CA" dirty="0"/>
                    </a:p>
                  </a:txBody>
                  <a:tcPr anchor="ctr"/>
                </a:tc>
                <a:extLst>
                  <a:ext uri="{0D108BD9-81ED-4DB2-BD59-A6C34878D82A}">
                    <a16:rowId xmlns:a16="http://schemas.microsoft.com/office/drawing/2014/main" val="259307775"/>
                  </a:ext>
                </a:extLst>
              </a:tr>
              <a:tr h="547508">
                <a:tc vMerge="1">
                  <a:txBody>
                    <a:bodyPr/>
                    <a:lstStyle/>
                    <a:p>
                      <a:endParaRPr lang="en-CA"/>
                    </a:p>
                  </a:txBody>
                  <a:tcPr/>
                </a:tc>
                <a:tc vMerge="1">
                  <a:txBody>
                    <a:bodyPr/>
                    <a:lstStyle/>
                    <a:p>
                      <a:endParaRPr lang="en-CA"/>
                    </a:p>
                  </a:txBody>
                  <a:tcPr/>
                </a:tc>
                <a:tc rowSpan="4">
                  <a:txBody>
                    <a:bodyPr/>
                    <a:lstStyle/>
                    <a:p>
                      <a:endParaRPr lang="en-CA" sz="1800" b="0" i="0" u="none" strike="noStrike" kern="1200" baseline="0" dirty="0">
                        <a:solidFill>
                          <a:schemeClr val="dk1"/>
                        </a:solidFill>
                        <a:latin typeface="+mn-lt"/>
                        <a:ea typeface="+mn-ea"/>
                        <a:cs typeface="+mn-cs"/>
                      </a:endParaRPr>
                    </a:p>
                    <a:p>
                      <a:r>
                        <a:rPr lang="en-CA" sz="1800" b="0" i="0" u="none" strike="noStrike" kern="1200" baseline="0" dirty="0">
                          <a:solidFill>
                            <a:schemeClr val="dk1"/>
                          </a:solidFill>
                          <a:latin typeface="+mn-lt"/>
                          <a:ea typeface="+mn-ea"/>
                          <a:cs typeface="+mn-cs"/>
                        </a:rPr>
                        <a:t>Once per month in May, June, July and August during periods of observed flow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4702681"/>
                  </a:ext>
                </a:extLst>
              </a:tr>
              <a:tr h="693326">
                <a:tc>
                  <a:txBody>
                    <a:bodyPr/>
                    <a:lstStyle/>
                    <a:p>
                      <a:r>
                        <a:rPr lang="en-AU" dirty="0"/>
                        <a:t>CHE-3</a:t>
                      </a:r>
                      <a:endParaRPr lang="en-CA"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b="0" i="0" u="none" strike="noStrike" kern="1200" baseline="0" dirty="0">
                          <a:solidFill>
                            <a:schemeClr val="dk1"/>
                          </a:solidFill>
                          <a:latin typeface="+mn-lt"/>
                          <a:ea typeface="+mn-ea"/>
                          <a:cs typeface="+mn-cs"/>
                        </a:rPr>
                        <a:t>Effluent from the Sewage Holding Cell 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CA" sz="1800" b="0" i="0" u="none" strike="noStrike" kern="1200" baseline="0" dirty="0">
                        <a:solidFill>
                          <a:schemeClr val="dk1"/>
                        </a:solidFill>
                        <a:latin typeface="+mn-lt"/>
                        <a:ea typeface="+mn-ea"/>
                        <a:cs typeface="+mn-cs"/>
                      </a:endParaRPr>
                    </a:p>
                    <a:p>
                      <a:r>
                        <a:rPr lang="en-CA" sz="1800" b="0" i="0" u="none" strike="noStrike" kern="1200" baseline="0" dirty="0">
                          <a:solidFill>
                            <a:schemeClr val="dk1"/>
                          </a:solidFill>
                          <a:latin typeface="+mn-lt"/>
                          <a:ea typeface="+mn-ea"/>
                          <a:cs typeface="+mn-cs"/>
                        </a:rPr>
                        <a:t>once per month in May, June, July and August during periods of observed flow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835463"/>
                  </a:ext>
                </a:extLst>
              </a:tr>
              <a:tr h="401689">
                <a:tc>
                  <a:txBody>
                    <a:bodyPr/>
                    <a:lstStyle/>
                    <a:p>
                      <a:r>
                        <a:rPr lang="en-AU" dirty="0"/>
                        <a:t>CHE-3a</a:t>
                      </a:r>
                      <a:endParaRPr lang="en-CA"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b="0" i="0" u="none" strike="noStrike" kern="1200" baseline="0" dirty="0">
                          <a:solidFill>
                            <a:schemeClr val="dk1"/>
                          </a:solidFill>
                          <a:latin typeface="+mn-lt"/>
                          <a:ea typeface="+mn-ea"/>
                          <a:cs typeface="+mn-cs"/>
                        </a:rPr>
                        <a:t>Effluent from Sewage Holding Cell 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CA" dirty="0"/>
                    </a:p>
                  </a:txBody>
                  <a:tcPr/>
                </a:tc>
                <a:extLst>
                  <a:ext uri="{0D108BD9-81ED-4DB2-BD59-A6C34878D82A}">
                    <a16:rowId xmlns:a16="http://schemas.microsoft.com/office/drawing/2014/main" val="497978387"/>
                  </a:ext>
                </a:extLst>
              </a:tr>
              <a:tr h="489730">
                <a:tc>
                  <a:txBody>
                    <a:bodyPr/>
                    <a:lstStyle/>
                    <a:p>
                      <a:r>
                        <a:rPr lang="en-AU" dirty="0"/>
                        <a:t>CHE-4</a:t>
                      </a:r>
                      <a:endParaRPr lang="en-CA"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b="0" i="0" u="none" strike="noStrike" kern="1200" baseline="0" dirty="0">
                          <a:solidFill>
                            <a:schemeClr val="dk1"/>
                          </a:solidFill>
                          <a:latin typeface="+mn-lt"/>
                          <a:ea typeface="+mn-ea"/>
                          <a:cs typeface="+mn-cs"/>
                        </a:rPr>
                        <a:t>Final Discharge Point for Effluent from the wetland treatment area prior to Finger Bay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CA" dirty="0"/>
                    </a:p>
                  </a:txBody>
                  <a:tcPr/>
                </a:tc>
                <a:extLst>
                  <a:ext uri="{0D108BD9-81ED-4DB2-BD59-A6C34878D82A}">
                    <a16:rowId xmlns:a16="http://schemas.microsoft.com/office/drawing/2014/main" val="1980721534"/>
                  </a:ext>
                </a:extLst>
              </a:tr>
            </a:tbl>
          </a:graphicData>
        </a:graphic>
      </p:graphicFrame>
    </p:spTree>
    <p:extLst>
      <p:ext uri="{BB962C8B-B14F-4D97-AF65-F5344CB8AC3E}">
        <p14:creationId xmlns:p14="http://schemas.microsoft.com/office/powerpoint/2010/main" val="2638527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4CBD2063-429B-B140-8245-C6C632D7E6C5}"/>
              </a:ext>
            </a:extLst>
          </p:cNvPr>
          <p:cNvSpPr txBox="1">
            <a:spLocks/>
          </p:cNvSpPr>
          <p:nvPr/>
        </p:nvSpPr>
        <p:spPr>
          <a:xfrm>
            <a:off x="1038486" y="13093"/>
            <a:ext cx="6912768" cy="86922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b="1" dirty="0">
                <a:solidFill>
                  <a:srgbClr val="D8491F"/>
                </a:solidFill>
                <a:latin typeface="Arial" pitchFamily="34" charset="0"/>
                <a:cs typeface="Arial" pitchFamily="34" charset="0"/>
              </a:rPr>
              <a:t>Sampling Program</a:t>
            </a:r>
          </a:p>
        </p:txBody>
      </p:sp>
      <p:pic>
        <p:nvPicPr>
          <p:cNvPr id="4" name="Picture 3">
            <a:extLst>
              <a:ext uri="{FF2B5EF4-FFF2-40B4-BE49-F238E27FC236}">
                <a16:creationId xmlns:a16="http://schemas.microsoft.com/office/drawing/2014/main" id="{D81A4C57-E059-C08B-AA10-E60540432900}"/>
              </a:ext>
            </a:extLst>
          </p:cNvPr>
          <p:cNvPicPr>
            <a:picLocks noChangeAspect="1"/>
          </p:cNvPicPr>
          <p:nvPr/>
        </p:nvPicPr>
        <p:blipFill>
          <a:blip r:embed="rId3"/>
          <a:stretch>
            <a:fillRect/>
          </a:stretch>
        </p:blipFill>
        <p:spPr>
          <a:xfrm>
            <a:off x="760433" y="788570"/>
            <a:ext cx="7623134" cy="5280860"/>
          </a:xfrm>
          <a:prstGeom prst="rect">
            <a:avLst/>
          </a:prstGeom>
        </p:spPr>
      </p:pic>
    </p:spTree>
    <p:extLst>
      <p:ext uri="{BB962C8B-B14F-4D97-AF65-F5344CB8AC3E}">
        <p14:creationId xmlns:p14="http://schemas.microsoft.com/office/powerpoint/2010/main" val="2209461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6E24A641-2C80-45B1-8A88-69A931F86E21}"/>
              </a:ext>
            </a:extLst>
          </p:cNvPr>
          <p:cNvSpPr txBox="1">
            <a:spLocks/>
          </p:cNvSpPr>
          <p:nvPr/>
        </p:nvSpPr>
        <p:spPr>
          <a:xfrm>
            <a:off x="1115616" y="3429000"/>
            <a:ext cx="6912768" cy="86922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b="1" dirty="0">
                <a:solidFill>
                  <a:schemeClr val="accent6">
                    <a:lumMod val="50000"/>
                  </a:schemeClr>
                </a:solidFill>
                <a:latin typeface="Arial" pitchFamily="34" charset="0"/>
                <a:cs typeface="Arial" pitchFamily="34" charset="0"/>
              </a:rPr>
              <a:t>Regulatory Review</a:t>
            </a:r>
          </a:p>
        </p:txBody>
      </p:sp>
    </p:spTree>
    <p:extLst>
      <p:ext uri="{BB962C8B-B14F-4D97-AF65-F5344CB8AC3E}">
        <p14:creationId xmlns:p14="http://schemas.microsoft.com/office/powerpoint/2010/main" val="2794212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b="1" dirty="0">
                <a:solidFill>
                  <a:schemeClr val="accent6">
                    <a:lumMod val="75000"/>
                  </a:schemeClr>
                </a:solidFill>
                <a:latin typeface="Arial" pitchFamily="34" charset="0"/>
                <a:cs typeface="Arial" pitchFamily="34" charset="0"/>
              </a:rPr>
              <a:t>ECCC Comments</a:t>
            </a:r>
          </a:p>
        </p:txBody>
      </p:sp>
      <p:sp>
        <p:nvSpPr>
          <p:cNvPr id="3" name="Content Placeholder 2"/>
          <p:cNvSpPr>
            <a:spLocks noGrp="1"/>
          </p:cNvSpPr>
          <p:nvPr>
            <p:ph idx="1"/>
          </p:nvPr>
        </p:nvSpPr>
        <p:spPr>
          <a:xfrm>
            <a:off x="899592" y="1347438"/>
            <a:ext cx="7488832" cy="5105898"/>
          </a:xfrm>
        </p:spPr>
        <p:txBody>
          <a:bodyPr>
            <a:normAutofit/>
          </a:bodyPr>
          <a:lstStyle/>
          <a:p>
            <a:pPr marL="0" indent="0">
              <a:buNone/>
            </a:pPr>
            <a:r>
              <a:rPr lang="en-CA" b="1" dirty="0"/>
              <a:t>01.  Sludge Management</a:t>
            </a:r>
          </a:p>
          <a:p>
            <a:pPr marL="0" indent="0">
              <a:buNone/>
            </a:pPr>
            <a:endParaRPr lang="en-CA" b="1" dirty="0"/>
          </a:p>
          <a:p>
            <a:pPr marL="0" indent="0">
              <a:buNone/>
            </a:pPr>
            <a:r>
              <a:rPr lang="en-CA" b="1" dirty="0"/>
              <a:t>CGS Response:</a:t>
            </a:r>
          </a:p>
          <a:p>
            <a:pPr marL="0" indent="0">
              <a:buNone/>
            </a:pPr>
            <a:r>
              <a:rPr lang="en-US" sz="2800" dirty="0"/>
              <a:t>The sludge level is observed through visual inspection during the annual inspection and has not been identified as a compliance issue in the reports. </a:t>
            </a:r>
          </a:p>
          <a:p>
            <a:pPr marL="0" indent="0">
              <a:buNone/>
            </a:pPr>
            <a:r>
              <a:rPr lang="en-CA" sz="2800" b="0" i="0" u="none" strike="noStrike" baseline="0" dirty="0">
                <a:solidFill>
                  <a:srgbClr val="000000"/>
                </a:solidFill>
              </a:rPr>
              <a:t>GN-CGS is seeking funding to upgrade the wastewater treatment facility, and this will include a sludge management plan. </a:t>
            </a:r>
            <a:r>
              <a:rPr lang="en-CA" sz="1800" b="0" i="0" u="none" strike="noStrike" baseline="0"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2744687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b="1" dirty="0">
                <a:solidFill>
                  <a:schemeClr val="accent6">
                    <a:lumMod val="75000"/>
                  </a:schemeClr>
                </a:solidFill>
                <a:latin typeface="Arial" pitchFamily="34" charset="0"/>
                <a:cs typeface="Arial" pitchFamily="34" charset="0"/>
              </a:rPr>
              <a:t>ECCC Comments</a:t>
            </a:r>
          </a:p>
        </p:txBody>
      </p:sp>
      <p:sp>
        <p:nvSpPr>
          <p:cNvPr id="3" name="Content Placeholder 2"/>
          <p:cNvSpPr>
            <a:spLocks noGrp="1"/>
          </p:cNvSpPr>
          <p:nvPr>
            <p:ph idx="1"/>
          </p:nvPr>
        </p:nvSpPr>
        <p:spPr>
          <a:xfrm>
            <a:off x="899592" y="1556792"/>
            <a:ext cx="7385991" cy="4569371"/>
          </a:xfrm>
        </p:spPr>
        <p:txBody>
          <a:bodyPr>
            <a:normAutofit/>
          </a:bodyPr>
          <a:lstStyle/>
          <a:p>
            <a:pPr marL="0" indent="0">
              <a:buNone/>
            </a:pPr>
            <a:r>
              <a:rPr lang="en-CA" sz="2800" b="1" dirty="0"/>
              <a:t>02.  Runoff Collection</a:t>
            </a:r>
          </a:p>
          <a:p>
            <a:pPr marL="0" indent="0">
              <a:buNone/>
            </a:pPr>
            <a:endParaRPr lang="en-CA" sz="2800" b="1" dirty="0"/>
          </a:p>
          <a:p>
            <a:pPr marL="0" indent="0">
              <a:buNone/>
            </a:pPr>
            <a:r>
              <a:rPr lang="en-CA" sz="2800" b="1" dirty="0"/>
              <a:t>CGS Response:</a:t>
            </a:r>
          </a:p>
          <a:p>
            <a:pPr marL="0" indent="0">
              <a:buNone/>
            </a:pPr>
            <a:r>
              <a:rPr lang="en-CA" sz="2400" b="0" i="0" u="none" strike="noStrike" baseline="0" dirty="0">
                <a:solidFill>
                  <a:srgbClr val="000000"/>
                </a:solidFill>
              </a:rPr>
              <a:t>Runoff from the Solid Waste Facility is not collected. Monitoring location CHE-2 monitors free flowing runoff from the Municipal Solid Waste Facility prior to entering the Wetland Treatment Area. There has been no indication that leachate has caused a negative impact on the wetland historically based on sampling results, but monitoring stations will continue to be monitored in the future. </a:t>
            </a:r>
            <a:r>
              <a:rPr lang="en-CA" sz="1800" b="0" i="0" u="none" strike="noStrike" baseline="0" dirty="0">
                <a:solidFill>
                  <a:srgbClr val="000000"/>
                </a:solidFill>
                <a:latin typeface="Calibri" panose="020F0502020204030204" pitchFamily="34" charset="0"/>
              </a:rPr>
              <a:t>	</a:t>
            </a:r>
          </a:p>
          <a:p>
            <a:pPr marL="0" indent="0">
              <a:buNone/>
            </a:pPr>
            <a:endParaRPr lang="en-CA" b="1" dirty="0"/>
          </a:p>
          <a:p>
            <a:endParaRPr lang="en-CA" b="1" dirty="0"/>
          </a:p>
        </p:txBody>
      </p:sp>
    </p:spTree>
    <p:extLst>
      <p:ext uri="{BB962C8B-B14F-4D97-AF65-F5344CB8AC3E}">
        <p14:creationId xmlns:p14="http://schemas.microsoft.com/office/powerpoint/2010/main" val="1474739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b="1" dirty="0">
                <a:solidFill>
                  <a:schemeClr val="accent6">
                    <a:lumMod val="75000"/>
                  </a:schemeClr>
                </a:solidFill>
                <a:latin typeface="Arial" pitchFamily="34" charset="0"/>
                <a:cs typeface="Arial" pitchFamily="34" charset="0"/>
              </a:rPr>
              <a:t>CIRNAC Comments</a:t>
            </a:r>
          </a:p>
        </p:txBody>
      </p:sp>
      <p:sp>
        <p:nvSpPr>
          <p:cNvPr id="3" name="Content Placeholder 2"/>
          <p:cNvSpPr>
            <a:spLocks noGrp="1"/>
          </p:cNvSpPr>
          <p:nvPr>
            <p:ph idx="1"/>
          </p:nvPr>
        </p:nvSpPr>
        <p:spPr>
          <a:xfrm>
            <a:off x="827585" y="1378435"/>
            <a:ext cx="7488832" cy="5026570"/>
          </a:xfrm>
        </p:spPr>
        <p:txBody>
          <a:bodyPr>
            <a:noAutofit/>
          </a:bodyPr>
          <a:lstStyle/>
          <a:p>
            <a:pPr marL="0" indent="0">
              <a:buNone/>
            </a:pPr>
            <a:r>
              <a:rPr lang="en-CA" sz="2800" b="1" dirty="0"/>
              <a:t>01.  Abandonment and Restoration Plans</a:t>
            </a:r>
          </a:p>
          <a:p>
            <a:pPr marL="0" indent="0">
              <a:buNone/>
            </a:pPr>
            <a:endParaRPr lang="en-CA" sz="2800" b="1" dirty="0"/>
          </a:p>
          <a:p>
            <a:pPr marL="0" indent="0">
              <a:buNone/>
            </a:pPr>
            <a:r>
              <a:rPr lang="en-CA" sz="2800" b="1" dirty="0"/>
              <a:t>CGS Response:</a:t>
            </a:r>
          </a:p>
          <a:p>
            <a:pPr marL="0" indent="0">
              <a:buNone/>
            </a:pPr>
            <a:r>
              <a:rPr lang="en-CA" sz="2800" b="0" i="0" u="none" strike="noStrike" baseline="0" dirty="0">
                <a:solidFill>
                  <a:srgbClr val="000000"/>
                </a:solidFill>
              </a:rPr>
              <a:t>Abandonment and Restoration plans are developed by third parties hired by GN-CGS at the time the plan is required, as they are site and asset specific. </a:t>
            </a:r>
            <a:r>
              <a:rPr lang="en-CA" sz="1800" b="0" i="0" u="none" strike="noStrike" baseline="0"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1080122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b="1" dirty="0">
                <a:solidFill>
                  <a:schemeClr val="accent6">
                    <a:lumMod val="75000"/>
                  </a:schemeClr>
                </a:solidFill>
                <a:latin typeface="Arial" pitchFamily="34" charset="0"/>
                <a:cs typeface="Arial" pitchFamily="34" charset="0"/>
              </a:rPr>
              <a:t>CIRNAC Comments</a:t>
            </a:r>
          </a:p>
        </p:txBody>
      </p:sp>
      <p:sp>
        <p:nvSpPr>
          <p:cNvPr id="3" name="Content Placeholder 2"/>
          <p:cNvSpPr>
            <a:spLocks noGrp="1"/>
          </p:cNvSpPr>
          <p:nvPr>
            <p:ph idx="1"/>
          </p:nvPr>
        </p:nvSpPr>
        <p:spPr>
          <a:xfrm>
            <a:off x="1043608" y="1417638"/>
            <a:ext cx="7200800" cy="5323730"/>
          </a:xfrm>
        </p:spPr>
        <p:txBody>
          <a:bodyPr>
            <a:noAutofit/>
          </a:bodyPr>
          <a:lstStyle/>
          <a:p>
            <a:pPr marL="0" indent="0">
              <a:buNone/>
            </a:pPr>
            <a:r>
              <a:rPr lang="en-CA" sz="2400" b="1" dirty="0"/>
              <a:t>02.  Inspection Reports</a:t>
            </a:r>
          </a:p>
          <a:p>
            <a:pPr marL="0" indent="0">
              <a:buNone/>
            </a:pPr>
            <a:endParaRPr lang="en-CA" sz="2400" b="1" dirty="0"/>
          </a:p>
          <a:p>
            <a:pPr marL="0" indent="0">
              <a:buNone/>
            </a:pPr>
            <a:r>
              <a:rPr lang="en-CA" sz="2400" b="1" dirty="0"/>
              <a:t>CGS Response:</a:t>
            </a:r>
          </a:p>
          <a:p>
            <a:pPr marL="0" indent="0">
              <a:buNone/>
            </a:pPr>
            <a:r>
              <a:rPr lang="en-CA" sz="2400" b="0" i="0" u="none" strike="noStrike" baseline="0" dirty="0">
                <a:solidFill>
                  <a:srgbClr val="000000"/>
                </a:solidFill>
              </a:rPr>
              <a:t>CGS is currently undertaking a project to identify the type of inspection, frequency of inspection, and the appropriate professional with the specific training to undertake the inspections for assets authorized under the municipal water license. This report is expected to be complete in 23/24 and will be provided to NWB for distribution. 	</a:t>
            </a:r>
          </a:p>
          <a:p>
            <a:pPr marL="0" indent="0">
              <a:buNone/>
            </a:pPr>
            <a:endParaRPr lang="en-CA" sz="2400" b="1" dirty="0"/>
          </a:p>
          <a:p>
            <a:pPr marL="0" indent="0">
              <a:buNone/>
            </a:pPr>
            <a:endParaRPr lang="en-CA" sz="1800" b="1" dirty="0"/>
          </a:p>
        </p:txBody>
      </p:sp>
    </p:spTree>
    <p:extLst>
      <p:ext uri="{BB962C8B-B14F-4D97-AF65-F5344CB8AC3E}">
        <p14:creationId xmlns:p14="http://schemas.microsoft.com/office/powerpoint/2010/main" val="3336970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b="1" dirty="0">
                <a:solidFill>
                  <a:schemeClr val="accent6">
                    <a:lumMod val="75000"/>
                  </a:schemeClr>
                </a:solidFill>
                <a:latin typeface="Arial" pitchFamily="34" charset="0"/>
                <a:cs typeface="Arial" pitchFamily="34" charset="0"/>
              </a:rPr>
              <a:t>CIRNAC Comments</a:t>
            </a:r>
          </a:p>
        </p:txBody>
      </p:sp>
      <p:sp>
        <p:nvSpPr>
          <p:cNvPr id="3" name="Content Placeholder 2"/>
          <p:cNvSpPr>
            <a:spLocks noGrp="1"/>
          </p:cNvSpPr>
          <p:nvPr>
            <p:ph idx="1"/>
          </p:nvPr>
        </p:nvSpPr>
        <p:spPr>
          <a:xfrm>
            <a:off x="1043608" y="1417638"/>
            <a:ext cx="7200800" cy="5323730"/>
          </a:xfrm>
        </p:spPr>
        <p:txBody>
          <a:bodyPr>
            <a:noAutofit/>
          </a:bodyPr>
          <a:lstStyle/>
          <a:p>
            <a:pPr marL="0" indent="0">
              <a:buNone/>
            </a:pPr>
            <a:r>
              <a:rPr lang="en-CA" sz="2400" b="1" dirty="0"/>
              <a:t>03.  CHE-1 Daily Volumes</a:t>
            </a:r>
          </a:p>
          <a:p>
            <a:pPr marL="0" indent="0">
              <a:buNone/>
            </a:pPr>
            <a:endParaRPr lang="en-CA" sz="2400" b="1" dirty="0"/>
          </a:p>
          <a:p>
            <a:pPr marL="0" indent="0">
              <a:buNone/>
            </a:pPr>
            <a:r>
              <a:rPr lang="en-CA" sz="2400" b="1" dirty="0"/>
              <a:t>CGS Response:</a:t>
            </a:r>
          </a:p>
          <a:p>
            <a:pPr marL="0" indent="0">
              <a:buNone/>
            </a:pPr>
            <a:r>
              <a:rPr lang="en-CA" sz="2800" b="0" i="0" u="none" strike="noStrike" baseline="0" dirty="0">
                <a:solidFill>
                  <a:srgbClr val="000000"/>
                </a:solidFill>
              </a:rPr>
              <a:t>GN-CGS will report the daily volumes pumped from First Lake during the annual resupply in the annual report. 	</a:t>
            </a:r>
          </a:p>
          <a:p>
            <a:pPr marL="0" indent="0">
              <a:buNone/>
            </a:pPr>
            <a:r>
              <a:rPr lang="en-CA" sz="2400" b="0" i="0" u="none" strike="noStrike" baseline="0" dirty="0">
                <a:solidFill>
                  <a:srgbClr val="000000"/>
                </a:solidFill>
              </a:rPr>
              <a:t>	</a:t>
            </a:r>
          </a:p>
          <a:p>
            <a:pPr marL="0" indent="0">
              <a:buNone/>
            </a:pPr>
            <a:endParaRPr lang="en-CA" sz="2400" b="1" dirty="0"/>
          </a:p>
          <a:p>
            <a:pPr marL="0" indent="0">
              <a:buNone/>
            </a:pPr>
            <a:endParaRPr lang="en-CA" sz="1800" b="1" dirty="0"/>
          </a:p>
        </p:txBody>
      </p:sp>
    </p:spTree>
    <p:extLst>
      <p:ext uri="{BB962C8B-B14F-4D97-AF65-F5344CB8AC3E}">
        <p14:creationId xmlns:p14="http://schemas.microsoft.com/office/powerpoint/2010/main" val="3051465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b="1" dirty="0">
                <a:solidFill>
                  <a:schemeClr val="accent6">
                    <a:lumMod val="75000"/>
                  </a:schemeClr>
                </a:solidFill>
                <a:latin typeface="Arial" pitchFamily="34" charset="0"/>
                <a:cs typeface="Arial" pitchFamily="34" charset="0"/>
              </a:rPr>
              <a:t>CIRNAC Comments</a:t>
            </a:r>
          </a:p>
        </p:txBody>
      </p:sp>
      <p:sp>
        <p:nvSpPr>
          <p:cNvPr id="3" name="Content Placeholder 2"/>
          <p:cNvSpPr>
            <a:spLocks noGrp="1"/>
          </p:cNvSpPr>
          <p:nvPr>
            <p:ph idx="1"/>
          </p:nvPr>
        </p:nvSpPr>
        <p:spPr>
          <a:xfrm>
            <a:off x="1043608" y="1417638"/>
            <a:ext cx="7200800" cy="5323730"/>
          </a:xfrm>
        </p:spPr>
        <p:txBody>
          <a:bodyPr>
            <a:noAutofit/>
          </a:bodyPr>
          <a:lstStyle/>
          <a:p>
            <a:pPr marL="0" indent="0">
              <a:buNone/>
            </a:pPr>
            <a:r>
              <a:rPr lang="en-CA" sz="2400" b="1" dirty="0"/>
              <a:t>04.  CHE-1a</a:t>
            </a:r>
          </a:p>
          <a:p>
            <a:pPr marL="0" indent="0">
              <a:buNone/>
            </a:pPr>
            <a:endParaRPr lang="en-CA" sz="2400" b="1" dirty="0"/>
          </a:p>
          <a:p>
            <a:pPr marL="0" indent="0">
              <a:buNone/>
            </a:pPr>
            <a:r>
              <a:rPr lang="en-CA" sz="2400" b="1" dirty="0"/>
              <a:t>CGS Response:</a:t>
            </a:r>
          </a:p>
          <a:p>
            <a:pPr marL="0" indent="0">
              <a:buNone/>
            </a:pPr>
            <a:r>
              <a:rPr lang="en-CA" sz="2000" b="0" i="0" u="none" strike="noStrike" baseline="0" dirty="0">
                <a:solidFill>
                  <a:srgbClr val="000000"/>
                </a:solidFill>
              </a:rPr>
              <a:t>Monthly volumes are currently reported in the annual report based on billing records from the community. Given that the pump house draws water for consumption from an engineered reservoir and not a natural water source, GN-CGS will report based on resupply volumes going forward, rather than withdrawal at the pump house. </a:t>
            </a:r>
          </a:p>
          <a:p>
            <a:pPr marL="0" indent="0">
              <a:buNone/>
            </a:pPr>
            <a:endParaRPr lang="en-CA" sz="2000" b="0" i="0" u="none" strike="noStrike" baseline="0" dirty="0">
              <a:solidFill>
                <a:srgbClr val="000000"/>
              </a:solidFill>
            </a:endParaRPr>
          </a:p>
          <a:p>
            <a:pPr marL="0" indent="0">
              <a:buNone/>
            </a:pPr>
            <a:r>
              <a:rPr lang="en-CA" sz="2000" b="0" i="0" u="none" strike="noStrike" baseline="0" dirty="0">
                <a:solidFill>
                  <a:srgbClr val="000000"/>
                </a:solidFill>
              </a:rPr>
              <a:t>Sewage disposal reported in the annual report will continue to correlate with monthly water usage based on billing records. </a:t>
            </a:r>
            <a:r>
              <a:rPr lang="en-CA" sz="1800" b="0" i="0" u="none" strike="noStrike" baseline="0" dirty="0">
                <a:solidFill>
                  <a:srgbClr val="000000"/>
                </a:solidFill>
                <a:latin typeface="Calibri" panose="020F0502020204030204" pitchFamily="34" charset="0"/>
              </a:rPr>
              <a:t>	</a:t>
            </a:r>
          </a:p>
          <a:p>
            <a:pPr marL="0" indent="0">
              <a:buNone/>
            </a:pPr>
            <a:r>
              <a:rPr lang="en-CA" sz="2400" b="0" i="0" u="none" strike="noStrike" baseline="0" dirty="0">
                <a:solidFill>
                  <a:srgbClr val="000000"/>
                </a:solidFill>
              </a:rPr>
              <a:t>	</a:t>
            </a:r>
          </a:p>
          <a:p>
            <a:pPr marL="0" indent="0">
              <a:buNone/>
            </a:pPr>
            <a:endParaRPr lang="en-CA" sz="2400" b="1" dirty="0"/>
          </a:p>
          <a:p>
            <a:pPr marL="0" indent="0">
              <a:buNone/>
            </a:pPr>
            <a:endParaRPr lang="en-CA" sz="1800" b="1" dirty="0"/>
          </a:p>
        </p:txBody>
      </p:sp>
    </p:spTree>
    <p:extLst>
      <p:ext uri="{BB962C8B-B14F-4D97-AF65-F5344CB8AC3E}">
        <p14:creationId xmlns:p14="http://schemas.microsoft.com/office/powerpoint/2010/main" val="486493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b="1" dirty="0">
                <a:solidFill>
                  <a:schemeClr val="accent6">
                    <a:lumMod val="75000"/>
                  </a:schemeClr>
                </a:solidFill>
                <a:latin typeface="Arial" pitchFamily="34" charset="0"/>
                <a:cs typeface="Arial" pitchFamily="34" charset="0"/>
              </a:rPr>
              <a:t>CIRNAC Comments</a:t>
            </a:r>
          </a:p>
        </p:txBody>
      </p:sp>
      <p:sp>
        <p:nvSpPr>
          <p:cNvPr id="3" name="Content Placeholder 2"/>
          <p:cNvSpPr>
            <a:spLocks noGrp="1"/>
          </p:cNvSpPr>
          <p:nvPr>
            <p:ph idx="1"/>
          </p:nvPr>
        </p:nvSpPr>
        <p:spPr>
          <a:xfrm>
            <a:off x="1043608" y="1417638"/>
            <a:ext cx="7200800" cy="5323730"/>
          </a:xfrm>
        </p:spPr>
        <p:txBody>
          <a:bodyPr>
            <a:noAutofit/>
          </a:bodyPr>
          <a:lstStyle/>
          <a:p>
            <a:pPr marL="0" indent="0">
              <a:buNone/>
            </a:pPr>
            <a:r>
              <a:rPr lang="en-CA" sz="2400" b="1" dirty="0"/>
              <a:t>05.  </a:t>
            </a:r>
            <a:r>
              <a:rPr lang="en-CA" sz="2400" b="1" dirty="0" err="1"/>
              <a:t>Landfarm</a:t>
            </a:r>
            <a:r>
              <a:rPr lang="en-CA" sz="2400" b="1" dirty="0"/>
              <a:t> Use</a:t>
            </a:r>
          </a:p>
          <a:p>
            <a:pPr marL="0" indent="0">
              <a:buNone/>
            </a:pPr>
            <a:endParaRPr lang="en-CA" sz="2400" b="1" dirty="0"/>
          </a:p>
          <a:p>
            <a:pPr marL="0" indent="0">
              <a:buNone/>
            </a:pPr>
            <a:r>
              <a:rPr lang="en-CA" sz="2400" b="1" dirty="0"/>
              <a:t>CGS Response:</a:t>
            </a:r>
          </a:p>
          <a:p>
            <a:pPr marL="0" indent="0">
              <a:buNone/>
            </a:pPr>
            <a:r>
              <a:rPr lang="en-CA" sz="2400" b="0" i="0" u="none" strike="noStrike" baseline="0" dirty="0">
                <a:solidFill>
                  <a:srgbClr val="000000"/>
                </a:solidFill>
              </a:rPr>
              <a:t>The </a:t>
            </a:r>
            <a:r>
              <a:rPr lang="en-CA" sz="2400" b="0" i="0" u="none" strike="noStrike" baseline="0" dirty="0" err="1">
                <a:solidFill>
                  <a:srgbClr val="000000"/>
                </a:solidFill>
              </a:rPr>
              <a:t>landfarm</a:t>
            </a:r>
            <a:r>
              <a:rPr lang="en-CA" sz="2400" b="0" i="0" u="none" strike="noStrike" baseline="0" dirty="0">
                <a:solidFill>
                  <a:srgbClr val="000000"/>
                </a:solidFill>
              </a:rPr>
              <a:t> is not currently in use by the Municipality for remediation of contaminated soils. A letter of authorization will be requested from the owner in the event that use of the </a:t>
            </a:r>
            <a:r>
              <a:rPr lang="en-CA" sz="2400" b="0" i="0" u="none" strike="noStrike" baseline="0" dirty="0" err="1">
                <a:solidFill>
                  <a:srgbClr val="000000"/>
                </a:solidFill>
              </a:rPr>
              <a:t>landfarm</a:t>
            </a:r>
            <a:r>
              <a:rPr lang="en-CA" sz="2400" b="0" i="0" u="none" strike="noStrike" baseline="0" dirty="0">
                <a:solidFill>
                  <a:srgbClr val="000000"/>
                </a:solidFill>
              </a:rPr>
              <a:t> by the municipality is required. </a:t>
            </a:r>
            <a:r>
              <a:rPr lang="en-CA" sz="1800" b="0" i="0" u="none" strike="noStrike" baseline="0" dirty="0">
                <a:solidFill>
                  <a:srgbClr val="000000"/>
                </a:solidFill>
                <a:latin typeface="Calibri" panose="020F0502020204030204" pitchFamily="34" charset="0"/>
              </a:rPr>
              <a:t>	</a:t>
            </a:r>
          </a:p>
          <a:p>
            <a:pPr marL="0" indent="0">
              <a:buNone/>
            </a:pPr>
            <a:r>
              <a:rPr lang="en-CA" sz="2400" b="0" i="0" u="none" strike="noStrike" baseline="0" dirty="0">
                <a:solidFill>
                  <a:srgbClr val="000000"/>
                </a:solidFill>
              </a:rPr>
              <a:t>	</a:t>
            </a:r>
          </a:p>
          <a:p>
            <a:pPr marL="0" indent="0">
              <a:buNone/>
            </a:pPr>
            <a:endParaRPr lang="en-CA" sz="2400" b="1" dirty="0"/>
          </a:p>
          <a:p>
            <a:pPr marL="0" indent="0">
              <a:buNone/>
            </a:pPr>
            <a:endParaRPr lang="en-CA" sz="1800" b="1" dirty="0"/>
          </a:p>
        </p:txBody>
      </p:sp>
    </p:spTree>
    <p:extLst>
      <p:ext uri="{BB962C8B-B14F-4D97-AF65-F5344CB8AC3E}">
        <p14:creationId xmlns:p14="http://schemas.microsoft.com/office/powerpoint/2010/main" val="4129561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2B7EA6AF-E719-49FB-8C96-834C8255D812}"/>
              </a:ext>
            </a:extLst>
          </p:cNvPr>
          <p:cNvSpPr txBox="1">
            <a:spLocks noGrp="1"/>
          </p:cNvSpPr>
          <p:nvPr>
            <p:ph type="ctrTitle"/>
          </p:nvPr>
        </p:nvSpPr>
        <p:spPr>
          <a:xfrm>
            <a:off x="685800" y="3140968"/>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b="1" dirty="0">
                <a:solidFill>
                  <a:schemeClr val="accent6">
                    <a:lumMod val="50000"/>
                  </a:schemeClr>
                </a:solidFill>
                <a:latin typeface="Arial" pitchFamily="34" charset="0"/>
                <a:cs typeface="Arial" pitchFamily="34" charset="0"/>
              </a:rPr>
              <a:t>Existing Licence</a:t>
            </a:r>
          </a:p>
        </p:txBody>
      </p:sp>
    </p:spTree>
    <p:extLst>
      <p:ext uri="{BB962C8B-B14F-4D97-AF65-F5344CB8AC3E}">
        <p14:creationId xmlns:p14="http://schemas.microsoft.com/office/powerpoint/2010/main" val="3591839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268E2F4-F141-4396-8B4D-6E79312BEFF3}"/>
              </a:ext>
            </a:extLst>
          </p:cNvPr>
          <p:cNvSpPr txBox="1">
            <a:spLocks/>
          </p:cNvSpPr>
          <p:nvPr/>
        </p:nvSpPr>
        <p:spPr>
          <a:xfrm>
            <a:off x="0" y="274638"/>
            <a:ext cx="91440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b="1" dirty="0">
                <a:solidFill>
                  <a:schemeClr val="accent6">
                    <a:lumMod val="75000"/>
                  </a:schemeClr>
                </a:solidFill>
                <a:latin typeface="Arial" pitchFamily="34" charset="0"/>
                <a:cs typeface="Arial" pitchFamily="34" charset="0"/>
              </a:rPr>
              <a:t>Renewals and Amendments for the Water License</a:t>
            </a:r>
          </a:p>
        </p:txBody>
      </p:sp>
      <p:graphicFrame>
        <p:nvGraphicFramePr>
          <p:cNvPr id="5" name="Table 5">
            <a:extLst>
              <a:ext uri="{FF2B5EF4-FFF2-40B4-BE49-F238E27FC236}">
                <a16:creationId xmlns:a16="http://schemas.microsoft.com/office/drawing/2014/main" id="{3D6D5718-B1FA-4FD2-B7CA-C5A29E384C1E}"/>
              </a:ext>
            </a:extLst>
          </p:cNvPr>
          <p:cNvGraphicFramePr>
            <a:graphicFrameLocks noGrp="1"/>
          </p:cNvGraphicFramePr>
          <p:nvPr>
            <p:extLst>
              <p:ext uri="{D42A27DB-BD31-4B8C-83A1-F6EECF244321}">
                <p14:modId xmlns:p14="http://schemas.microsoft.com/office/powerpoint/2010/main" val="1128740329"/>
              </p:ext>
            </p:extLst>
          </p:nvPr>
        </p:nvGraphicFramePr>
        <p:xfrm>
          <a:off x="431540" y="1417638"/>
          <a:ext cx="8280920" cy="3811561"/>
        </p:xfrm>
        <a:graphic>
          <a:graphicData uri="http://schemas.openxmlformats.org/drawingml/2006/table">
            <a:tbl>
              <a:tblPr firstRow="1" bandRow="1">
                <a:tableStyleId>{68D230F3-CF80-4859-8CE7-A43EE81993B5}</a:tableStyleId>
              </a:tblPr>
              <a:tblGrid>
                <a:gridCol w="3600400">
                  <a:extLst>
                    <a:ext uri="{9D8B030D-6E8A-4147-A177-3AD203B41FA5}">
                      <a16:colId xmlns:a16="http://schemas.microsoft.com/office/drawing/2014/main" val="3065526445"/>
                    </a:ext>
                  </a:extLst>
                </a:gridCol>
                <a:gridCol w="4680520">
                  <a:extLst>
                    <a:ext uri="{9D8B030D-6E8A-4147-A177-3AD203B41FA5}">
                      <a16:colId xmlns:a16="http://schemas.microsoft.com/office/drawing/2014/main" val="4056868445"/>
                    </a:ext>
                  </a:extLst>
                </a:gridCol>
              </a:tblGrid>
              <a:tr h="786870">
                <a:tc>
                  <a:txBody>
                    <a:bodyPr/>
                    <a:lstStyle/>
                    <a:p>
                      <a:r>
                        <a:rPr lang="en-CA" sz="2400" dirty="0"/>
                        <a:t>Request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CA" sz="2400" dirty="0"/>
                        <a:t>Justification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610478322"/>
                  </a:ext>
                </a:extLst>
              </a:tr>
              <a:tr h="30246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b="0" u="none" strike="noStrike" baseline="0" dirty="0">
                          <a:solidFill>
                            <a:srgbClr val="000000"/>
                          </a:solidFill>
                        </a:rPr>
                        <a:t>Licence Term: 10 years </a:t>
                      </a:r>
                    </a:p>
                  </a:txBody>
                  <a:tcPr>
                    <a:lnL w="12700" cap="flat" cmpd="sng" algn="ctr">
                      <a:solidFill>
                        <a:schemeClr val="tx1"/>
                      </a:solidFill>
                      <a:prstDash val="solid"/>
                      <a:round/>
                      <a:headEnd type="none" w="med" len="med"/>
                      <a:tailEnd type="none" w="med" len="med"/>
                    </a:lnL>
                  </a:tcPr>
                </a:tc>
                <a:tc>
                  <a:txBody>
                    <a:bodyPr/>
                    <a:lstStyle/>
                    <a:p>
                      <a:r>
                        <a:rPr lang="en-CA" sz="2400" dirty="0"/>
                        <a:t>There is no change in municipal operations and water use is not expected to increase beyond the current annual limit within the next 10 years, based on population projections.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17538539"/>
                  </a:ext>
                </a:extLst>
              </a:tr>
            </a:tbl>
          </a:graphicData>
        </a:graphic>
      </p:graphicFrame>
    </p:spTree>
    <p:extLst>
      <p:ext uri="{BB962C8B-B14F-4D97-AF65-F5344CB8AC3E}">
        <p14:creationId xmlns:p14="http://schemas.microsoft.com/office/powerpoint/2010/main" val="1489511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268E2F4-F141-4396-8B4D-6E79312BEFF3}"/>
              </a:ext>
            </a:extLst>
          </p:cNvPr>
          <p:cNvSpPr txBox="1">
            <a:spLocks/>
          </p:cNvSpPr>
          <p:nvPr/>
        </p:nvSpPr>
        <p:spPr>
          <a:xfrm>
            <a:off x="0" y="274638"/>
            <a:ext cx="91440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b="1" dirty="0">
                <a:solidFill>
                  <a:schemeClr val="accent6">
                    <a:lumMod val="75000"/>
                  </a:schemeClr>
                </a:solidFill>
                <a:latin typeface="Arial" pitchFamily="34" charset="0"/>
                <a:cs typeface="Arial" pitchFamily="34" charset="0"/>
              </a:rPr>
              <a:t>Renewals and Amendments for the Water License</a:t>
            </a:r>
          </a:p>
        </p:txBody>
      </p:sp>
      <p:graphicFrame>
        <p:nvGraphicFramePr>
          <p:cNvPr id="5" name="Table 5">
            <a:extLst>
              <a:ext uri="{FF2B5EF4-FFF2-40B4-BE49-F238E27FC236}">
                <a16:creationId xmlns:a16="http://schemas.microsoft.com/office/drawing/2014/main" id="{3D6D5718-B1FA-4FD2-B7CA-C5A29E384C1E}"/>
              </a:ext>
            </a:extLst>
          </p:cNvPr>
          <p:cNvGraphicFramePr>
            <a:graphicFrameLocks noGrp="1"/>
          </p:cNvGraphicFramePr>
          <p:nvPr>
            <p:extLst>
              <p:ext uri="{D42A27DB-BD31-4B8C-83A1-F6EECF244321}">
                <p14:modId xmlns:p14="http://schemas.microsoft.com/office/powerpoint/2010/main" val="2041428207"/>
              </p:ext>
            </p:extLst>
          </p:nvPr>
        </p:nvGraphicFramePr>
        <p:xfrm>
          <a:off x="431540" y="1417638"/>
          <a:ext cx="8280920" cy="4387625"/>
        </p:xfrm>
        <a:graphic>
          <a:graphicData uri="http://schemas.openxmlformats.org/drawingml/2006/table">
            <a:tbl>
              <a:tblPr firstRow="1" bandRow="1">
                <a:tableStyleId>{68D230F3-CF80-4859-8CE7-A43EE81993B5}</a:tableStyleId>
              </a:tblPr>
              <a:tblGrid>
                <a:gridCol w="3528392">
                  <a:extLst>
                    <a:ext uri="{9D8B030D-6E8A-4147-A177-3AD203B41FA5}">
                      <a16:colId xmlns:a16="http://schemas.microsoft.com/office/drawing/2014/main" val="3065526445"/>
                    </a:ext>
                  </a:extLst>
                </a:gridCol>
                <a:gridCol w="4752528">
                  <a:extLst>
                    <a:ext uri="{9D8B030D-6E8A-4147-A177-3AD203B41FA5}">
                      <a16:colId xmlns:a16="http://schemas.microsoft.com/office/drawing/2014/main" val="4056868445"/>
                    </a:ext>
                  </a:extLst>
                </a:gridCol>
              </a:tblGrid>
              <a:tr h="563330">
                <a:tc>
                  <a:txBody>
                    <a:bodyPr/>
                    <a:lstStyle/>
                    <a:p>
                      <a:r>
                        <a:rPr lang="en-CA" sz="2100" dirty="0"/>
                        <a:t>Request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CA" sz="2100" dirty="0"/>
                        <a:t>Justification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610478322"/>
                  </a:ext>
                </a:extLst>
              </a:tr>
              <a:tr h="3824295">
                <a:tc>
                  <a:txBody>
                    <a:bodyPr/>
                    <a:lstStyle/>
                    <a:p>
                      <a:r>
                        <a:rPr lang="en-CA" sz="2100" dirty="0"/>
                        <a:t>Maximum Daily Water Withdrawal: </a:t>
                      </a:r>
                    </a:p>
                    <a:p>
                      <a:r>
                        <a:rPr lang="en-CA" sz="2100" dirty="0"/>
                        <a:t>2000 m</a:t>
                      </a:r>
                      <a:r>
                        <a:rPr lang="en-CA" sz="2100" baseline="30000" dirty="0"/>
                        <a:t>3</a:t>
                      </a:r>
                    </a:p>
                  </a:txBody>
                  <a:tcPr>
                    <a:lnL w="12700" cap="flat" cmpd="sng" algn="ctr">
                      <a:solidFill>
                        <a:schemeClr val="tx1"/>
                      </a:solidFill>
                      <a:prstDash val="solid"/>
                      <a:round/>
                      <a:headEnd type="none" w="med" len="med"/>
                      <a:tailEnd type="none" w="med" len="med"/>
                    </a:lnL>
                  </a:tcPr>
                </a:tc>
                <a:tc>
                  <a:txBody>
                    <a:bodyPr/>
                    <a:lstStyle/>
                    <a:p>
                      <a:r>
                        <a:rPr lang="en-CA" sz="2000" b="0" i="0" u="none" strike="noStrike" baseline="0" dirty="0"/>
                        <a:t>The watershed is frozen for seven to nine months a year; therefore, </a:t>
                      </a:r>
                      <a:r>
                        <a:rPr lang="en-CA" sz="2000" dirty="0"/>
                        <a:t>a raw water reservoir</a:t>
                      </a:r>
                      <a:r>
                        <a:rPr lang="en-CA" sz="2000" b="0" i="0" u="none" strike="noStrike" baseline="0" dirty="0"/>
                        <a:t> must be adequately supplied prior to freeze-up each year</a:t>
                      </a:r>
                      <a:r>
                        <a:rPr lang="en-CA" sz="2000" dirty="0"/>
                        <a:t>. There is no change to the resupply operations at First Lake, or the required annual volume of water required.</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91113067"/>
                  </a:ext>
                </a:extLst>
              </a:tr>
            </a:tbl>
          </a:graphicData>
        </a:graphic>
      </p:graphicFrame>
    </p:spTree>
    <p:extLst>
      <p:ext uri="{BB962C8B-B14F-4D97-AF65-F5344CB8AC3E}">
        <p14:creationId xmlns:p14="http://schemas.microsoft.com/office/powerpoint/2010/main" val="1222450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268E2F4-F141-4396-8B4D-6E79312BEFF3}"/>
              </a:ext>
            </a:extLst>
          </p:cNvPr>
          <p:cNvSpPr txBox="1">
            <a:spLocks/>
          </p:cNvSpPr>
          <p:nvPr/>
        </p:nvSpPr>
        <p:spPr>
          <a:xfrm>
            <a:off x="0" y="274638"/>
            <a:ext cx="91440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b="1" dirty="0">
                <a:solidFill>
                  <a:schemeClr val="accent6">
                    <a:lumMod val="75000"/>
                  </a:schemeClr>
                </a:solidFill>
                <a:latin typeface="Arial" pitchFamily="34" charset="0"/>
                <a:cs typeface="Arial" pitchFamily="34" charset="0"/>
              </a:rPr>
              <a:t>Renewals and Amendments for the Water License</a:t>
            </a:r>
          </a:p>
        </p:txBody>
      </p:sp>
      <p:graphicFrame>
        <p:nvGraphicFramePr>
          <p:cNvPr id="5" name="Table 5">
            <a:extLst>
              <a:ext uri="{FF2B5EF4-FFF2-40B4-BE49-F238E27FC236}">
                <a16:creationId xmlns:a16="http://schemas.microsoft.com/office/drawing/2014/main" id="{3D6D5718-B1FA-4FD2-B7CA-C5A29E384C1E}"/>
              </a:ext>
            </a:extLst>
          </p:cNvPr>
          <p:cNvGraphicFramePr>
            <a:graphicFrameLocks noGrp="1"/>
          </p:cNvGraphicFramePr>
          <p:nvPr>
            <p:extLst>
              <p:ext uri="{D42A27DB-BD31-4B8C-83A1-F6EECF244321}">
                <p14:modId xmlns:p14="http://schemas.microsoft.com/office/powerpoint/2010/main" val="923163978"/>
              </p:ext>
            </p:extLst>
          </p:nvPr>
        </p:nvGraphicFramePr>
        <p:xfrm>
          <a:off x="431540" y="1417638"/>
          <a:ext cx="8280920" cy="4459633"/>
        </p:xfrm>
        <a:graphic>
          <a:graphicData uri="http://schemas.openxmlformats.org/drawingml/2006/table">
            <a:tbl>
              <a:tblPr firstRow="1" bandRow="1">
                <a:tableStyleId>{68D230F3-CF80-4859-8CE7-A43EE81993B5}</a:tableStyleId>
              </a:tblPr>
              <a:tblGrid>
                <a:gridCol w="3528392">
                  <a:extLst>
                    <a:ext uri="{9D8B030D-6E8A-4147-A177-3AD203B41FA5}">
                      <a16:colId xmlns:a16="http://schemas.microsoft.com/office/drawing/2014/main" val="3065526445"/>
                    </a:ext>
                  </a:extLst>
                </a:gridCol>
                <a:gridCol w="4752528">
                  <a:extLst>
                    <a:ext uri="{9D8B030D-6E8A-4147-A177-3AD203B41FA5}">
                      <a16:colId xmlns:a16="http://schemas.microsoft.com/office/drawing/2014/main" val="4056868445"/>
                    </a:ext>
                  </a:extLst>
                </a:gridCol>
              </a:tblGrid>
              <a:tr h="625321">
                <a:tc>
                  <a:txBody>
                    <a:bodyPr/>
                    <a:lstStyle/>
                    <a:p>
                      <a:r>
                        <a:rPr lang="en-CA" sz="2000" dirty="0"/>
                        <a:t>Request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CA" sz="2000" dirty="0"/>
                        <a:t>Justification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610478322"/>
                  </a:ext>
                </a:extLst>
              </a:tr>
              <a:tr h="3834312">
                <a:tc>
                  <a:txBody>
                    <a:bodyPr/>
                    <a:lstStyle/>
                    <a:p>
                      <a:r>
                        <a:rPr lang="en-CA" sz="2000" dirty="0"/>
                        <a:t>Removal of requirements that are not practical or are no longer applicable. This includes:</a:t>
                      </a:r>
                    </a:p>
                    <a:p>
                      <a:pPr marL="285750" indent="-285750">
                        <a:buFont typeface="Arial" panose="020B0604020202020204" pitchFamily="34" charset="0"/>
                        <a:buChar char="•"/>
                      </a:pPr>
                      <a:r>
                        <a:rPr lang="en-CA" sz="2000" dirty="0"/>
                        <a:t>Submission of paper documents</a:t>
                      </a:r>
                    </a:p>
                    <a:p>
                      <a:pPr marL="285750" indent="-285750">
                        <a:buFont typeface="Arial" panose="020B0604020202020204" pitchFamily="34" charset="0"/>
                        <a:buChar char="•"/>
                      </a:pPr>
                      <a:r>
                        <a:rPr lang="en-CA" sz="2000" dirty="0"/>
                        <a:t>Aligning submission deadlines with the annual report</a:t>
                      </a:r>
                    </a:p>
                    <a:p>
                      <a:pPr marL="285750" indent="-285750">
                        <a:buFont typeface="Arial" panose="020B0604020202020204" pitchFamily="34" charset="0"/>
                        <a:buChar char="•"/>
                      </a:pPr>
                      <a:r>
                        <a:rPr lang="en-CA" sz="2000" dirty="0"/>
                        <a:t>Daily waste disposal reporting</a:t>
                      </a:r>
                    </a:p>
                  </a:txBody>
                  <a:tcPr>
                    <a:lnL w="12700" cap="flat" cmpd="sng" algn="ctr">
                      <a:solidFill>
                        <a:schemeClr val="tx1"/>
                      </a:solidFill>
                      <a:prstDash val="solid"/>
                      <a:round/>
                      <a:headEnd type="none" w="med" len="med"/>
                      <a:tailEnd type="none" w="med" len="med"/>
                    </a:lnL>
                  </a:tcPr>
                </a:tc>
                <a:tc>
                  <a:txBody>
                    <a:bodyPr/>
                    <a:lstStyle/>
                    <a:p>
                      <a:pPr marL="0" indent="0">
                        <a:buFont typeface="Arial" panose="020B0604020202020204" pitchFamily="34" charset="0"/>
                        <a:buNone/>
                      </a:pPr>
                      <a:r>
                        <a:rPr lang="en-CA" sz="2000" dirty="0"/>
                        <a:t>A justification for these items was submitted with the licence application.</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13516662"/>
                  </a:ext>
                </a:extLst>
              </a:tr>
            </a:tbl>
          </a:graphicData>
        </a:graphic>
      </p:graphicFrame>
    </p:spTree>
    <p:extLst>
      <p:ext uri="{BB962C8B-B14F-4D97-AF65-F5344CB8AC3E}">
        <p14:creationId xmlns:p14="http://schemas.microsoft.com/office/powerpoint/2010/main" val="1867416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BFF795E-9CF7-438F-A8A2-C2BEABC71663}"/>
              </a:ext>
            </a:extLst>
          </p:cNvPr>
          <p:cNvSpPr txBox="1">
            <a:spLocks/>
          </p:cNvSpPr>
          <p:nvPr/>
        </p:nvSpPr>
        <p:spPr>
          <a:xfrm>
            <a:off x="0" y="2857500"/>
            <a:ext cx="91440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b="1" dirty="0">
                <a:solidFill>
                  <a:schemeClr val="accent6">
                    <a:lumMod val="75000"/>
                  </a:schemeClr>
                </a:solidFill>
                <a:latin typeface="Arial" pitchFamily="34" charset="0"/>
                <a:cs typeface="Arial" pitchFamily="34" charset="0"/>
              </a:rPr>
              <a:t>Thank You</a:t>
            </a:r>
          </a:p>
        </p:txBody>
      </p:sp>
    </p:spTree>
    <p:extLst>
      <p:ext uri="{BB962C8B-B14F-4D97-AF65-F5344CB8AC3E}">
        <p14:creationId xmlns:p14="http://schemas.microsoft.com/office/powerpoint/2010/main" val="2491572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0" y="692696"/>
            <a:ext cx="4572000" cy="893514"/>
          </a:xfrm>
        </p:spPr>
        <p:txBody>
          <a:bodyPr>
            <a:noAutofit/>
          </a:bodyPr>
          <a:lstStyle/>
          <a:p>
            <a:r>
              <a:rPr lang="en-CA" sz="3200" b="1" dirty="0">
                <a:solidFill>
                  <a:srgbClr val="D8491F"/>
                </a:solidFill>
                <a:latin typeface="Arial" pitchFamily="34" charset="0"/>
                <a:cs typeface="Arial" pitchFamily="34" charset="0"/>
              </a:rPr>
              <a:t>Water Licence: </a:t>
            </a:r>
            <a:br>
              <a:rPr lang="en-CA" sz="3200" b="1" dirty="0">
                <a:solidFill>
                  <a:srgbClr val="D8491F"/>
                </a:solidFill>
                <a:latin typeface="Arial" pitchFamily="34" charset="0"/>
                <a:cs typeface="Arial" pitchFamily="34" charset="0"/>
              </a:rPr>
            </a:br>
            <a:r>
              <a:rPr lang="en-CA" sz="3200" b="1" dirty="0">
                <a:solidFill>
                  <a:srgbClr val="D8491F"/>
                </a:solidFill>
                <a:latin typeface="Arial" pitchFamily="34" charset="0"/>
                <a:cs typeface="Arial" pitchFamily="34" charset="0"/>
              </a:rPr>
              <a:t>3AM-CHE--- </a:t>
            </a:r>
          </a:p>
        </p:txBody>
      </p:sp>
      <p:sp>
        <p:nvSpPr>
          <p:cNvPr id="6" name="Content Placeholder 5"/>
          <p:cNvSpPr>
            <a:spLocks noGrp="1"/>
          </p:cNvSpPr>
          <p:nvPr>
            <p:ph idx="1"/>
          </p:nvPr>
        </p:nvSpPr>
        <p:spPr>
          <a:xfrm>
            <a:off x="395536" y="1844824"/>
            <a:ext cx="8352928" cy="4669979"/>
          </a:xfrm>
        </p:spPr>
        <p:txBody>
          <a:bodyPr>
            <a:normAutofit/>
          </a:bodyPr>
          <a:lstStyle/>
          <a:p>
            <a:pPr marL="0" indent="0" algn="l">
              <a:buNone/>
            </a:pPr>
            <a:endParaRPr lang="en-US" sz="1600" dirty="0"/>
          </a:p>
          <a:p>
            <a:pPr algn="l"/>
            <a:r>
              <a:rPr lang="en-CA" sz="1600" dirty="0"/>
              <a:t>Date of Licence Issuance: May 15, 2015</a:t>
            </a:r>
          </a:p>
          <a:p>
            <a:pPr algn="l"/>
            <a:r>
              <a:rPr lang="en-CA" sz="1600" dirty="0"/>
              <a:t>Expiry of Licence: May 14, 2023</a:t>
            </a:r>
          </a:p>
          <a:p>
            <a:pPr algn="l"/>
            <a:r>
              <a:rPr lang="en-CA" sz="1600" dirty="0"/>
              <a:t>Scope of Licence:</a:t>
            </a:r>
          </a:p>
          <a:p>
            <a:pPr algn="l"/>
            <a:endParaRPr lang="en-CA" sz="1600" dirty="0"/>
          </a:p>
          <a:p>
            <a:pPr marL="0" indent="0" algn="ctr">
              <a:buNone/>
            </a:pPr>
            <a:r>
              <a:rPr lang="en-CA" sz="1600" b="0" i="1" u="none" strike="noStrike" baseline="0" dirty="0">
                <a:solidFill>
                  <a:srgbClr val="000000"/>
                </a:solidFill>
              </a:rPr>
              <a:t>This Licence allows for the use of Water and the deposit of Waste for a Municipal undertaking classified as per Schedule 1 of the Regulations at the Hamlet of Chesterfield Inlet.</a:t>
            </a:r>
          </a:p>
          <a:p>
            <a:pPr marL="0" indent="0">
              <a:buNone/>
            </a:pPr>
            <a:endParaRPr lang="en-CA" sz="1600" b="0" i="1" u="none" strike="noStrike" baseline="0" dirty="0">
              <a:solidFill>
                <a:srgbClr val="000000"/>
              </a:solidFill>
              <a:latin typeface="Calibri" panose="020F0502020204030204" pitchFamily="34" charset="0"/>
              <a:cs typeface="Calibri" panose="020F0502020204030204" pitchFamily="34" charset="0"/>
            </a:endParaRPr>
          </a:p>
          <a:p>
            <a:r>
              <a:rPr lang="en-CA" sz="1600" dirty="0"/>
              <a:t>This application is for the renewal of the existing licence and an amendment to change to a Type A licence to reflect that the annual resupply of the raw water reservoir exceeds 299 m</a:t>
            </a:r>
            <a:r>
              <a:rPr lang="en-CA" sz="1600" baseline="30000" dirty="0"/>
              <a:t>3/</a:t>
            </a:r>
            <a:r>
              <a:rPr lang="en-CA" sz="1600" dirty="0"/>
              <a:t>day. All water use and waste disposal activities remain the same as in the existing licence.</a:t>
            </a:r>
          </a:p>
        </p:txBody>
      </p:sp>
    </p:spTree>
    <p:extLst>
      <p:ext uri="{BB962C8B-B14F-4D97-AF65-F5344CB8AC3E}">
        <p14:creationId xmlns:p14="http://schemas.microsoft.com/office/powerpoint/2010/main" val="247628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460" y="366751"/>
            <a:ext cx="8247047" cy="609525"/>
          </a:xfrm>
        </p:spPr>
        <p:txBody>
          <a:bodyPr>
            <a:normAutofit fontScale="90000"/>
          </a:bodyPr>
          <a:lstStyle/>
          <a:p>
            <a:r>
              <a:rPr lang="en-CA" b="1" dirty="0">
                <a:solidFill>
                  <a:srgbClr val="D8491F"/>
                </a:solidFill>
                <a:latin typeface="Arial" pitchFamily="34" charset="0"/>
                <a:cs typeface="Arial" pitchFamily="34" charset="0"/>
              </a:rPr>
              <a:t>Background </a:t>
            </a:r>
          </a:p>
        </p:txBody>
      </p:sp>
      <p:sp>
        <p:nvSpPr>
          <p:cNvPr id="6" name="Content Placeholder 5"/>
          <p:cNvSpPr>
            <a:spLocks noGrp="1"/>
          </p:cNvSpPr>
          <p:nvPr>
            <p:ph idx="1"/>
          </p:nvPr>
        </p:nvSpPr>
        <p:spPr>
          <a:xfrm>
            <a:off x="566682" y="1268760"/>
            <a:ext cx="8010635" cy="5384344"/>
          </a:xfrm>
        </p:spPr>
        <p:txBody>
          <a:bodyPr>
            <a:normAutofit/>
          </a:bodyPr>
          <a:lstStyle/>
          <a:p>
            <a:r>
              <a:rPr lang="en-CA" sz="2000" dirty="0"/>
              <a:t>First Lake is the domestic water supply for the Municipality of Chesterfield Inlet, approximate population of 437 (2016 Census)</a:t>
            </a:r>
          </a:p>
          <a:p>
            <a:pPr marL="0" indent="0" algn="l">
              <a:buNone/>
            </a:pPr>
            <a:endParaRPr lang="en-CA" sz="2000" b="0" i="0" u="none" strike="noStrike" baseline="0" dirty="0"/>
          </a:p>
          <a:p>
            <a:r>
              <a:rPr lang="en-CA" sz="2000" b="0" i="0" u="none" strike="noStrike" baseline="0" dirty="0"/>
              <a:t>The watershed is frozen for seven to nine months a year; therefore, </a:t>
            </a:r>
            <a:r>
              <a:rPr lang="en-CA" sz="2000" dirty="0"/>
              <a:t>a raw water reservoir</a:t>
            </a:r>
            <a:r>
              <a:rPr lang="en-CA" sz="2000" b="0" i="0" u="none" strike="noStrike" baseline="0" dirty="0"/>
              <a:t> must be adequately supplied prior to freeze-up each year</a:t>
            </a:r>
            <a:r>
              <a:rPr lang="en-CA" sz="2000" dirty="0"/>
              <a:t>. There is no change to the resupply operations at First Lake.</a:t>
            </a:r>
            <a:br>
              <a:rPr lang="en-CA" sz="2000" dirty="0"/>
            </a:br>
            <a:endParaRPr lang="en-CA" sz="2000" dirty="0"/>
          </a:p>
          <a:p>
            <a:r>
              <a:rPr lang="en-CA" sz="2000" dirty="0"/>
              <a:t>Chesterfield Inlet currently uses up to 2000 m</a:t>
            </a:r>
            <a:r>
              <a:rPr lang="en-CA" sz="2000" baseline="30000" dirty="0"/>
              <a:t>3/</a:t>
            </a:r>
            <a:r>
              <a:rPr lang="en-CA" sz="2000" dirty="0"/>
              <a:t>day for approximately 14 days to fill the reservoir.</a:t>
            </a:r>
          </a:p>
          <a:p>
            <a:pPr marL="0" indent="0">
              <a:buNone/>
            </a:pPr>
            <a:endParaRPr lang="en-CA" sz="2000" dirty="0"/>
          </a:p>
          <a:p>
            <a:r>
              <a:rPr lang="en-CA" sz="2000" dirty="0"/>
              <a:t>The reservoir was built and has been in use since the early 1990s.</a:t>
            </a:r>
          </a:p>
        </p:txBody>
      </p:sp>
    </p:spTree>
    <p:extLst>
      <p:ext uri="{BB962C8B-B14F-4D97-AF65-F5344CB8AC3E}">
        <p14:creationId xmlns:p14="http://schemas.microsoft.com/office/powerpoint/2010/main" val="3872937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4CBD2063-429B-B140-8245-C6C632D7E6C5}"/>
              </a:ext>
            </a:extLst>
          </p:cNvPr>
          <p:cNvSpPr txBox="1">
            <a:spLocks/>
          </p:cNvSpPr>
          <p:nvPr/>
        </p:nvSpPr>
        <p:spPr>
          <a:xfrm>
            <a:off x="1163898" y="39498"/>
            <a:ext cx="7296534" cy="1145921"/>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b="1" dirty="0">
                <a:solidFill>
                  <a:srgbClr val="D8491F"/>
                </a:solidFill>
                <a:latin typeface="Arial" pitchFamily="34" charset="0"/>
                <a:cs typeface="Arial" pitchFamily="34" charset="0"/>
              </a:rPr>
              <a:t>Water Supply Infrastructure </a:t>
            </a:r>
          </a:p>
        </p:txBody>
      </p:sp>
      <p:pic>
        <p:nvPicPr>
          <p:cNvPr id="4" name="Picture 3">
            <a:extLst>
              <a:ext uri="{FF2B5EF4-FFF2-40B4-BE49-F238E27FC236}">
                <a16:creationId xmlns:a16="http://schemas.microsoft.com/office/drawing/2014/main" id="{D97D57C4-A67E-4E19-20D2-8DF78D963D92}"/>
              </a:ext>
            </a:extLst>
          </p:cNvPr>
          <p:cNvPicPr>
            <a:picLocks noChangeAspect="1"/>
          </p:cNvPicPr>
          <p:nvPr/>
        </p:nvPicPr>
        <p:blipFill>
          <a:blip r:embed="rId3"/>
          <a:stretch>
            <a:fillRect/>
          </a:stretch>
        </p:blipFill>
        <p:spPr>
          <a:xfrm>
            <a:off x="251520" y="1412776"/>
            <a:ext cx="8640960" cy="4536504"/>
          </a:xfrm>
          <a:prstGeom prst="rect">
            <a:avLst/>
          </a:prstGeom>
        </p:spPr>
      </p:pic>
    </p:spTree>
    <p:extLst>
      <p:ext uri="{BB962C8B-B14F-4D97-AF65-F5344CB8AC3E}">
        <p14:creationId xmlns:p14="http://schemas.microsoft.com/office/powerpoint/2010/main" val="1960878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75402" y="0"/>
            <a:ext cx="6193196" cy="1257598"/>
          </a:xfrm>
        </p:spPr>
        <p:txBody>
          <a:bodyPr>
            <a:normAutofit/>
          </a:bodyPr>
          <a:lstStyle/>
          <a:p>
            <a:r>
              <a:rPr lang="en-CA" sz="4000" b="1" dirty="0">
                <a:solidFill>
                  <a:srgbClr val="D8491F"/>
                </a:solidFill>
                <a:latin typeface="Arial" pitchFamily="34" charset="0"/>
                <a:cs typeface="Arial" pitchFamily="34" charset="0"/>
              </a:rPr>
              <a:t>Background </a:t>
            </a:r>
          </a:p>
        </p:txBody>
      </p:sp>
      <p:sp>
        <p:nvSpPr>
          <p:cNvPr id="6" name="Content Placeholder 5"/>
          <p:cNvSpPr>
            <a:spLocks noGrp="1"/>
          </p:cNvSpPr>
          <p:nvPr>
            <p:ph idx="1"/>
          </p:nvPr>
        </p:nvSpPr>
        <p:spPr>
          <a:xfrm>
            <a:off x="323528" y="1052736"/>
            <a:ext cx="8496944" cy="5513462"/>
          </a:xfrm>
        </p:spPr>
        <p:txBody>
          <a:bodyPr>
            <a:normAutofit/>
          </a:bodyPr>
          <a:lstStyle/>
          <a:p>
            <a:r>
              <a:rPr lang="en-CA" sz="2400" b="0" i="0" u="none" strike="noStrike" baseline="0" dirty="0"/>
              <a:t>The sewage treatment facility is located approximately 2.2 km west of the community.</a:t>
            </a:r>
          </a:p>
          <a:p>
            <a:pPr marL="0" indent="0">
              <a:buNone/>
            </a:pPr>
            <a:endParaRPr lang="en-CA" sz="2400" dirty="0"/>
          </a:p>
          <a:p>
            <a:pPr algn="l"/>
            <a:r>
              <a:rPr lang="en-CA" sz="2400" b="0" i="0" u="none" strike="noStrike" baseline="0" dirty="0"/>
              <a:t>The facility was upgraded in 2010 and is comprised of two truck discharge areas, two sewage detention cells, and a wetlands area with a series of four small ponds and two flow diversion berms. </a:t>
            </a:r>
          </a:p>
          <a:p>
            <a:pPr marL="0" indent="0" algn="l">
              <a:buNone/>
            </a:pPr>
            <a:endParaRPr lang="en-CA" sz="2400" dirty="0"/>
          </a:p>
          <a:p>
            <a:pPr algn="l"/>
            <a:r>
              <a:rPr lang="en-CA" sz="2400" b="0" i="0" u="none" strike="noStrike" baseline="0" dirty="0"/>
              <a:t>The wetlands encompass an area that is approximately 10.4 hectares. Effluent flows 800 to 1000 metres through the wetlands from the sewage detention cells to the marine environment of Finger Bay on Hudson Bay.</a:t>
            </a:r>
            <a:endParaRPr lang="en-CA" sz="2400" dirty="0"/>
          </a:p>
          <a:p>
            <a:pPr marL="0" indent="0">
              <a:buNone/>
            </a:pPr>
            <a:endParaRPr lang="en-CA" sz="2000" dirty="0"/>
          </a:p>
        </p:txBody>
      </p:sp>
    </p:spTree>
    <p:extLst>
      <p:ext uri="{BB962C8B-B14F-4D97-AF65-F5344CB8AC3E}">
        <p14:creationId xmlns:p14="http://schemas.microsoft.com/office/powerpoint/2010/main" val="1145103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4CBD2063-429B-B140-8245-C6C632D7E6C5}"/>
              </a:ext>
            </a:extLst>
          </p:cNvPr>
          <p:cNvSpPr txBox="1">
            <a:spLocks/>
          </p:cNvSpPr>
          <p:nvPr/>
        </p:nvSpPr>
        <p:spPr>
          <a:xfrm>
            <a:off x="1281710" y="39499"/>
            <a:ext cx="6008338" cy="652116"/>
          </a:xfrm>
          <a:prstGeom prst="rect">
            <a:avLst/>
          </a:prstGeom>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b="1" dirty="0">
                <a:solidFill>
                  <a:srgbClr val="D8491F"/>
                </a:solidFill>
                <a:latin typeface="Arial" pitchFamily="34" charset="0"/>
                <a:cs typeface="Arial" pitchFamily="34" charset="0"/>
              </a:rPr>
              <a:t>Wastewater Disposal Infrastructure </a:t>
            </a:r>
          </a:p>
        </p:txBody>
      </p:sp>
      <p:pic>
        <p:nvPicPr>
          <p:cNvPr id="4" name="Picture 3">
            <a:extLst>
              <a:ext uri="{FF2B5EF4-FFF2-40B4-BE49-F238E27FC236}">
                <a16:creationId xmlns:a16="http://schemas.microsoft.com/office/drawing/2014/main" id="{7E32B372-6C22-C3F0-1240-E7AD36F4AD57}"/>
              </a:ext>
            </a:extLst>
          </p:cNvPr>
          <p:cNvPicPr>
            <a:picLocks noChangeAspect="1"/>
          </p:cNvPicPr>
          <p:nvPr/>
        </p:nvPicPr>
        <p:blipFill>
          <a:blip r:embed="rId3"/>
          <a:stretch>
            <a:fillRect/>
          </a:stretch>
        </p:blipFill>
        <p:spPr>
          <a:xfrm>
            <a:off x="751671" y="595114"/>
            <a:ext cx="7640658" cy="5667772"/>
          </a:xfrm>
          <a:prstGeom prst="rect">
            <a:avLst/>
          </a:prstGeom>
        </p:spPr>
      </p:pic>
    </p:spTree>
    <p:extLst>
      <p:ext uri="{BB962C8B-B14F-4D97-AF65-F5344CB8AC3E}">
        <p14:creationId xmlns:p14="http://schemas.microsoft.com/office/powerpoint/2010/main" val="2315324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33972" y="1071"/>
            <a:ext cx="5076056" cy="1257598"/>
          </a:xfrm>
        </p:spPr>
        <p:txBody>
          <a:bodyPr>
            <a:normAutofit/>
          </a:bodyPr>
          <a:lstStyle/>
          <a:p>
            <a:r>
              <a:rPr lang="en-CA" sz="4000" b="1" dirty="0">
                <a:solidFill>
                  <a:srgbClr val="D8491F"/>
                </a:solidFill>
                <a:latin typeface="Arial" pitchFamily="34" charset="0"/>
                <a:cs typeface="Arial" pitchFamily="34" charset="0"/>
              </a:rPr>
              <a:t>Background </a:t>
            </a:r>
          </a:p>
        </p:txBody>
      </p:sp>
      <p:sp>
        <p:nvSpPr>
          <p:cNvPr id="6" name="Content Placeholder 5"/>
          <p:cNvSpPr>
            <a:spLocks noGrp="1"/>
          </p:cNvSpPr>
          <p:nvPr>
            <p:ph idx="1"/>
          </p:nvPr>
        </p:nvSpPr>
        <p:spPr>
          <a:xfrm>
            <a:off x="440668" y="1124744"/>
            <a:ext cx="8262664" cy="5400600"/>
          </a:xfrm>
        </p:spPr>
        <p:txBody>
          <a:bodyPr>
            <a:normAutofit/>
          </a:bodyPr>
          <a:lstStyle/>
          <a:p>
            <a:r>
              <a:rPr lang="en-CA" sz="2000" b="0" i="0" u="none" strike="noStrike" baseline="0" dirty="0">
                <a:solidFill>
                  <a:srgbClr val="000000"/>
                </a:solidFill>
              </a:rPr>
              <a:t>Chesterfield Inlet’s solid waste disposal facilities consist of a fenced disposal area for municipal solid waste (MSW), a separate bulk metal disposal area approximately 200 m south of the fenced MSW area, and two drum storage areas, approximately 150 m and 270 m southeast of the MSW area.</a:t>
            </a:r>
          </a:p>
          <a:p>
            <a:endParaRPr lang="en-CA" sz="2000" dirty="0">
              <a:solidFill>
                <a:srgbClr val="000000"/>
              </a:solidFill>
            </a:endParaRPr>
          </a:p>
          <a:p>
            <a:r>
              <a:rPr lang="en-CA" sz="2000" b="0" i="0" u="none" strike="noStrike" baseline="0" dirty="0">
                <a:solidFill>
                  <a:srgbClr val="000000"/>
                </a:solidFill>
              </a:rPr>
              <a:t>A decommissioned landfill is present between the fenced MSW area and the bulk metal disposal area, at the head of the sewage treatment wetland.</a:t>
            </a:r>
          </a:p>
          <a:p>
            <a:pPr marL="0" indent="0">
              <a:buNone/>
            </a:pPr>
            <a:endParaRPr lang="en-CA" sz="2000" dirty="0"/>
          </a:p>
          <a:p>
            <a:r>
              <a:rPr lang="en-CA" sz="2000" b="0" i="0" u="none" strike="noStrike" baseline="0" dirty="0">
                <a:solidFill>
                  <a:srgbClr val="000000"/>
                </a:solidFill>
              </a:rPr>
              <a:t>The Hamlet collects solid waste from community buildings five days a week with a garbage truck and transports the waste to the MSW disposal facility, located 2.2 km west of the community. The MSW disposal facility covers an area approximately 24,000 m2 and is situated adjacent to and north of the sewage disposal facility.</a:t>
            </a:r>
            <a:endParaRPr lang="en-CA" sz="2000" dirty="0"/>
          </a:p>
        </p:txBody>
      </p:sp>
    </p:spTree>
    <p:extLst>
      <p:ext uri="{BB962C8B-B14F-4D97-AF65-F5344CB8AC3E}">
        <p14:creationId xmlns:p14="http://schemas.microsoft.com/office/powerpoint/2010/main" val="1315333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4CBD2063-429B-B140-8245-C6C632D7E6C5}"/>
              </a:ext>
            </a:extLst>
          </p:cNvPr>
          <p:cNvSpPr txBox="1">
            <a:spLocks/>
          </p:cNvSpPr>
          <p:nvPr/>
        </p:nvSpPr>
        <p:spPr>
          <a:xfrm>
            <a:off x="1038486" y="13093"/>
            <a:ext cx="6912768" cy="869221"/>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b="1" dirty="0">
                <a:solidFill>
                  <a:srgbClr val="D8491F"/>
                </a:solidFill>
                <a:latin typeface="Arial" pitchFamily="34" charset="0"/>
                <a:cs typeface="Arial" pitchFamily="34" charset="0"/>
              </a:rPr>
              <a:t>Solid Waste Disposal Infrastructure </a:t>
            </a:r>
          </a:p>
        </p:txBody>
      </p:sp>
      <p:pic>
        <p:nvPicPr>
          <p:cNvPr id="3" name="Picture 2">
            <a:extLst>
              <a:ext uri="{FF2B5EF4-FFF2-40B4-BE49-F238E27FC236}">
                <a16:creationId xmlns:a16="http://schemas.microsoft.com/office/drawing/2014/main" id="{4544764D-1581-4576-82C9-0DA59F809C38}"/>
              </a:ext>
            </a:extLst>
          </p:cNvPr>
          <p:cNvPicPr>
            <a:picLocks noChangeAspect="1"/>
          </p:cNvPicPr>
          <p:nvPr/>
        </p:nvPicPr>
        <p:blipFill>
          <a:blip r:embed="rId3"/>
          <a:stretch>
            <a:fillRect/>
          </a:stretch>
        </p:blipFill>
        <p:spPr>
          <a:xfrm>
            <a:off x="578584" y="889246"/>
            <a:ext cx="7986831" cy="5110264"/>
          </a:xfrm>
          <a:prstGeom prst="rect">
            <a:avLst/>
          </a:prstGeom>
        </p:spPr>
      </p:pic>
    </p:spTree>
    <p:extLst>
      <p:ext uri="{BB962C8B-B14F-4D97-AF65-F5344CB8AC3E}">
        <p14:creationId xmlns:p14="http://schemas.microsoft.com/office/powerpoint/2010/main" val="3422527545"/>
      </p:ext>
    </p:extLst>
  </p:cSld>
  <p:clrMapOvr>
    <a:masterClrMapping/>
  </p:clrMapOvr>
</p:sld>
</file>

<file path=ppt/theme/theme1.xml><?xml version="1.0" encoding="utf-8"?>
<a:theme xmlns:a="http://schemas.openxmlformats.org/drawingml/2006/main" name="GN Powerpoint CG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B9868AF8FA94B40945B60C79FB290B1" ma:contentTypeVersion="9" ma:contentTypeDescription="Create a new document." ma:contentTypeScope="" ma:versionID="bbf816693f83c105829e6adedd16fc0a">
  <xsd:schema xmlns:xsd="http://www.w3.org/2001/XMLSchema" xmlns:xs="http://www.w3.org/2001/XMLSchema" xmlns:p="http://schemas.microsoft.com/office/2006/metadata/properties" xmlns:ns2="fc4293c6-6472-47fa-9d2f-94bd9eace04c" targetNamespace="http://schemas.microsoft.com/office/2006/metadata/properties" ma:root="true" ma:fieldsID="6d4f3cf08471256e9594f5fde3c1719a" ns2:_="">
    <xsd:import namespace="fc4293c6-6472-47fa-9d2f-94bd9eace04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4293c6-6472-47fa-9d2f-94bd9eace0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8B91C6-D454-4D5A-8FFF-6046BAE88B80}">
  <ds:schemaRefs>
    <ds:schemaRef ds:uri="http://schemas.microsoft.com/sharepoint/v3/contenttype/forms"/>
  </ds:schemaRefs>
</ds:datastoreItem>
</file>

<file path=customXml/itemProps2.xml><?xml version="1.0" encoding="utf-8"?>
<ds:datastoreItem xmlns:ds="http://schemas.openxmlformats.org/officeDocument/2006/customXml" ds:itemID="{512983E6-65DD-4E3B-9730-356EA1BD60B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8F456DD-288F-4500-A176-1B4EFFEA27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4293c6-6472-47fa-9d2f-94bd9eace0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GN Powerpoint CGS</Template>
  <TotalTime>4814</TotalTime>
  <Words>1128</Words>
  <Application>Microsoft Office PowerPoint</Application>
  <PresentationFormat>On-screen Show (4:3)</PresentationFormat>
  <Paragraphs>136</Paragraphs>
  <Slides>23</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GN Powerpoint CGS</vt:lpstr>
      <vt:lpstr>Nunavut Water Board  Technical Meeting</vt:lpstr>
      <vt:lpstr>Existing Licence</vt:lpstr>
      <vt:lpstr>Water Licence:  3AM-CHE--- </vt:lpstr>
      <vt:lpstr>Background </vt:lpstr>
      <vt:lpstr>PowerPoint Presentation</vt:lpstr>
      <vt:lpstr>Background </vt:lpstr>
      <vt:lpstr>PowerPoint Presentation</vt:lpstr>
      <vt:lpstr>Background </vt:lpstr>
      <vt:lpstr>PowerPoint Presentation</vt:lpstr>
      <vt:lpstr>PowerPoint Presentation</vt:lpstr>
      <vt:lpstr>PowerPoint Presentation</vt:lpstr>
      <vt:lpstr>PowerPoint Presentation</vt:lpstr>
      <vt:lpstr>ECCC Comments</vt:lpstr>
      <vt:lpstr>ECCC Comments</vt:lpstr>
      <vt:lpstr>CIRNAC Comments</vt:lpstr>
      <vt:lpstr>CIRNAC Comments</vt:lpstr>
      <vt:lpstr>CIRNAC Comments</vt:lpstr>
      <vt:lpstr>CIRNAC Comments</vt:lpstr>
      <vt:lpstr>CIRNAC Comments</vt:lpstr>
      <vt:lpstr>PowerPoint Presentation</vt:lpstr>
      <vt:lpstr>PowerPoint Presentation</vt:lpstr>
      <vt:lpstr>PowerPoint Presentation</vt:lpstr>
      <vt:lpstr>PowerPoint Presentation</vt:lpstr>
    </vt:vector>
  </TitlesOfParts>
  <Company>Government of Nunavut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Nunavut Water Board  Public Meeting</dc:title>
  <dc:creator>Duguay, Brian</dc:creator>
  <cp:lastModifiedBy>Clouter, Kayla</cp:lastModifiedBy>
  <cp:revision>140</cp:revision>
  <cp:lastPrinted>2012-06-13T22:26:17Z</cp:lastPrinted>
  <dcterms:created xsi:type="dcterms:W3CDTF">2014-01-14T23:28:13Z</dcterms:created>
  <dcterms:modified xsi:type="dcterms:W3CDTF">2023-07-05T19:16:40Z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0x0101005B9868AF8FA94B40945B60C79FB290B1</vt:lpwstr>
  </property>
</Properties>
</file>