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12" r:id="rId6"/>
    <p:sldId id="257" r:id="rId7"/>
    <p:sldId id="275" r:id="rId8"/>
    <p:sldId id="290" r:id="rId9"/>
    <p:sldId id="289" r:id="rId10"/>
    <p:sldId id="291" r:id="rId11"/>
    <p:sldId id="292" r:id="rId12"/>
    <p:sldId id="293" r:id="rId13"/>
    <p:sldId id="309" r:id="rId14"/>
    <p:sldId id="308" r:id="rId15"/>
    <p:sldId id="313" r:id="rId16"/>
    <p:sldId id="261" r:id="rId17"/>
    <p:sldId id="294" r:id="rId18"/>
    <p:sldId id="300" r:id="rId19"/>
    <p:sldId id="301" r:id="rId20"/>
    <p:sldId id="314" r:id="rId21"/>
    <p:sldId id="315" r:id="rId22"/>
    <p:sldId id="316" r:id="rId23"/>
    <p:sldId id="276" r:id="rId24"/>
    <p:sldId id="304" r:id="rId25"/>
    <p:sldId id="305" r:id="rId26"/>
    <p:sldId id="264" r:id="rId2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14464B-4049-CB30-F4A6-4BFE174F76F1}" name="Lusty, Megan" initials="LM" userId="S::MLusty@gov.nu.ca::23397521-fc92-4ac2-8bc0-6d3efb5a1d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491F"/>
    <a:srgbClr val="BAC233"/>
    <a:srgbClr val="006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78726" autoAdjust="0"/>
  </p:normalViewPr>
  <p:slideViewPr>
    <p:cSldViewPr>
      <p:cViewPr varScale="1">
        <p:scale>
          <a:sx n="112" d="100"/>
          <a:sy n="112" d="100"/>
        </p:scale>
        <p:origin x="1620" y="96"/>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301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6688" y="0"/>
            <a:ext cx="3041650" cy="466725"/>
          </a:xfrm>
          <a:prstGeom prst="rect">
            <a:avLst/>
          </a:prstGeom>
        </p:spPr>
        <p:txBody>
          <a:bodyPr vert="horz" lIns="91440" tIns="45720" rIns="91440" bIns="45720" rtlCol="0"/>
          <a:lstStyle>
            <a:lvl1pPr algn="r">
              <a:defRPr sz="1200"/>
            </a:lvl1pPr>
          </a:lstStyle>
          <a:p>
            <a:fld id="{04581CEE-22B7-4448-9AE9-06DBD7A1EB41}" type="datetimeFigureOut">
              <a:rPr lang="en-CA" smtClean="0"/>
              <a:t>2023-07-11</a:t>
            </a:fld>
            <a:endParaRPr lang="en-CA"/>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8338"/>
            <a:ext cx="5616575" cy="36639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39200"/>
            <a:ext cx="3041650"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6688" y="8839200"/>
            <a:ext cx="3041650" cy="466725"/>
          </a:xfrm>
          <a:prstGeom prst="rect">
            <a:avLst/>
          </a:prstGeom>
        </p:spPr>
        <p:txBody>
          <a:bodyPr vert="horz" lIns="91440" tIns="45720" rIns="91440" bIns="45720" rtlCol="0" anchor="b"/>
          <a:lstStyle>
            <a:lvl1pPr algn="r">
              <a:defRPr sz="1200"/>
            </a:lvl1pPr>
          </a:lstStyle>
          <a:p>
            <a:fld id="{B0A21360-F632-412E-845D-6D0FEDE6BCA0}" type="slidenum">
              <a:rPr lang="en-CA" smtClean="0"/>
              <a:t>‹#›</a:t>
            </a:fld>
            <a:endParaRPr lang="en-CA"/>
          </a:p>
        </p:txBody>
      </p:sp>
    </p:spTree>
    <p:extLst>
      <p:ext uri="{BB962C8B-B14F-4D97-AF65-F5344CB8AC3E}">
        <p14:creationId xmlns:p14="http://schemas.microsoft.com/office/powerpoint/2010/main" val="316678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a:t>
            </a:fld>
            <a:endParaRPr lang="en-CA"/>
          </a:p>
        </p:txBody>
      </p:sp>
    </p:spTree>
    <p:extLst>
      <p:ext uri="{BB962C8B-B14F-4D97-AF65-F5344CB8AC3E}">
        <p14:creationId xmlns:p14="http://schemas.microsoft.com/office/powerpoint/2010/main" val="99196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11</a:t>
            </a:fld>
            <a:endParaRPr lang="en-CA"/>
          </a:p>
        </p:txBody>
      </p:sp>
    </p:spTree>
    <p:extLst>
      <p:ext uri="{BB962C8B-B14F-4D97-AF65-F5344CB8AC3E}">
        <p14:creationId xmlns:p14="http://schemas.microsoft.com/office/powerpoint/2010/main" val="1522233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13</a:t>
            </a:fld>
            <a:endParaRPr lang="en-CA"/>
          </a:p>
        </p:txBody>
      </p:sp>
    </p:spTree>
    <p:extLst>
      <p:ext uri="{BB962C8B-B14F-4D97-AF65-F5344CB8AC3E}">
        <p14:creationId xmlns:p14="http://schemas.microsoft.com/office/powerpoint/2010/main" val="300145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14</a:t>
            </a:fld>
            <a:endParaRPr lang="en-CA"/>
          </a:p>
        </p:txBody>
      </p:sp>
    </p:spTree>
    <p:extLst>
      <p:ext uri="{BB962C8B-B14F-4D97-AF65-F5344CB8AC3E}">
        <p14:creationId xmlns:p14="http://schemas.microsoft.com/office/powerpoint/2010/main" val="329229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15</a:t>
            </a:fld>
            <a:endParaRPr lang="en-CA"/>
          </a:p>
        </p:txBody>
      </p:sp>
    </p:spTree>
    <p:extLst>
      <p:ext uri="{BB962C8B-B14F-4D97-AF65-F5344CB8AC3E}">
        <p14:creationId xmlns:p14="http://schemas.microsoft.com/office/powerpoint/2010/main" val="69041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16</a:t>
            </a:fld>
            <a:endParaRPr lang="en-CA"/>
          </a:p>
        </p:txBody>
      </p:sp>
    </p:spTree>
    <p:extLst>
      <p:ext uri="{BB962C8B-B14F-4D97-AF65-F5344CB8AC3E}">
        <p14:creationId xmlns:p14="http://schemas.microsoft.com/office/powerpoint/2010/main" val="315604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17</a:t>
            </a:fld>
            <a:endParaRPr lang="en-CA"/>
          </a:p>
        </p:txBody>
      </p:sp>
    </p:spTree>
    <p:extLst>
      <p:ext uri="{BB962C8B-B14F-4D97-AF65-F5344CB8AC3E}">
        <p14:creationId xmlns:p14="http://schemas.microsoft.com/office/powerpoint/2010/main" val="382215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18</a:t>
            </a:fld>
            <a:endParaRPr lang="en-CA"/>
          </a:p>
        </p:txBody>
      </p:sp>
    </p:spTree>
    <p:extLst>
      <p:ext uri="{BB962C8B-B14F-4D97-AF65-F5344CB8AC3E}">
        <p14:creationId xmlns:p14="http://schemas.microsoft.com/office/powerpoint/2010/main" val="68937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19</a:t>
            </a:fld>
            <a:endParaRPr lang="en-CA"/>
          </a:p>
        </p:txBody>
      </p:sp>
    </p:spTree>
    <p:extLst>
      <p:ext uri="{BB962C8B-B14F-4D97-AF65-F5344CB8AC3E}">
        <p14:creationId xmlns:p14="http://schemas.microsoft.com/office/powerpoint/2010/main" val="49248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20</a:t>
            </a:fld>
            <a:endParaRPr lang="en-CA"/>
          </a:p>
        </p:txBody>
      </p:sp>
    </p:spTree>
    <p:extLst>
      <p:ext uri="{BB962C8B-B14F-4D97-AF65-F5344CB8AC3E}">
        <p14:creationId xmlns:p14="http://schemas.microsoft.com/office/powerpoint/2010/main" val="84553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21</a:t>
            </a:fld>
            <a:endParaRPr lang="en-CA"/>
          </a:p>
        </p:txBody>
      </p:sp>
    </p:spTree>
    <p:extLst>
      <p:ext uri="{BB962C8B-B14F-4D97-AF65-F5344CB8AC3E}">
        <p14:creationId xmlns:p14="http://schemas.microsoft.com/office/powerpoint/2010/main" val="296168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3</a:t>
            </a:fld>
            <a:endParaRPr lang="en-CA" dirty="0"/>
          </a:p>
        </p:txBody>
      </p:sp>
    </p:spTree>
    <p:extLst>
      <p:ext uri="{BB962C8B-B14F-4D97-AF65-F5344CB8AC3E}">
        <p14:creationId xmlns:p14="http://schemas.microsoft.com/office/powerpoint/2010/main" val="356130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B0A21360-F632-412E-845D-6D0FEDE6BCA0}" type="slidenum">
              <a:rPr lang="en-CA" smtClean="0"/>
              <a:t>22</a:t>
            </a:fld>
            <a:endParaRPr lang="en-CA"/>
          </a:p>
        </p:txBody>
      </p:sp>
    </p:spTree>
    <p:extLst>
      <p:ext uri="{BB962C8B-B14F-4D97-AF65-F5344CB8AC3E}">
        <p14:creationId xmlns:p14="http://schemas.microsoft.com/office/powerpoint/2010/main" val="82157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4</a:t>
            </a:fld>
            <a:endParaRPr lang="en-CA"/>
          </a:p>
        </p:txBody>
      </p:sp>
    </p:spTree>
    <p:extLst>
      <p:ext uri="{BB962C8B-B14F-4D97-AF65-F5344CB8AC3E}">
        <p14:creationId xmlns:p14="http://schemas.microsoft.com/office/powerpoint/2010/main" val="153203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5</a:t>
            </a:fld>
            <a:endParaRPr lang="en-CA"/>
          </a:p>
        </p:txBody>
      </p:sp>
    </p:spTree>
    <p:extLst>
      <p:ext uri="{BB962C8B-B14F-4D97-AF65-F5344CB8AC3E}">
        <p14:creationId xmlns:p14="http://schemas.microsoft.com/office/powerpoint/2010/main" val="301312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6</a:t>
            </a:fld>
            <a:endParaRPr lang="en-CA"/>
          </a:p>
        </p:txBody>
      </p:sp>
    </p:spTree>
    <p:extLst>
      <p:ext uri="{BB962C8B-B14F-4D97-AF65-F5344CB8AC3E}">
        <p14:creationId xmlns:p14="http://schemas.microsoft.com/office/powerpoint/2010/main" val="214794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7</a:t>
            </a:fld>
            <a:endParaRPr lang="en-CA"/>
          </a:p>
        </p:txBody>
      </p:sp>
    </p:spTree>
    <p:extLst>
      <p:ext uri="{BB962C8B-B14F-4D97-AF65-F5344CB8AC3E}">
        <p14:creationId xmlns:p14="http://schemas.microsoft.com/office/powerpoint/2010/main" val="338437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8</a:t>
            </a:fld>
            <a:endParaRPr lang="en-CA"/>
          </a:p>
        </p:txBody>
      </p:sp>
    </p:spTree>
    <p:extLst>
      <p:ext uri="{BB962C8B-B14F-4D97-AF65-F5344CB8AC3E}">
        <p14:creationId xmlns:p14="http://schemas.microsoft.com/office/powerpoint/2010/main" val="25977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9</a:t>
            </a:fld>
            <a:endParaRPr lang="en-CA"/>
          </a:p>
        </p:txBody>
      </p:sp>
    </p:spTree>
    <p:extLst>
      <p:ext uri="{BB962C8B-B14F-4D97-AF65-F5344CB8AC3E}">
        <p14:creationId xmlns:p14="http://schemas.microsoft.com/office/powerpoint/2010/main" val="322653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CA"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0A21360-F632-412E-845D-6D0FEDE6BCA0}" type="slidenum">
              <a:rPr lang="en-CA" smtClean="0"/>
              <a:t>10</a:t>
            </a:fld>
            <a:endParaRPr lang="en-CA"/>
          </a:p>
        </p:txBody>
      </p:sp>
    </p:spTree>
    <p:extLst>
      <p:ext uri="{BB962C8B-B14F-4D97-AF65-F5344CB8AC3E}">
        <p14:creationId xmlns:p14="http://schemas.microsoft.com/office/powerpoint/2010/main" val="238587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25112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61965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428057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326878B-36E5-4F09-9214-176A1E1FBA10}" type="datetimeFigureOut">
              <a:rPr lang="en-CA" smtClean="0"/>
              <a:t>2023-07-11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36035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26878B-36E5-4F09-9214-176A1E1FBA10}" type="datetimeFigureOut">
              <a:rPr lang="en-CA" smtClean="0"/>
              <a:t>2023-07-11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15544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326878B-36E5-4F09-9214-176A1E1FBA10}" type="datetimeFigureOut">
              <a:rPr lang="en-CA" smtClean="0"/>
              <a:t>2023-07-11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418218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26878B-36E5-4F09-9214-176A1E1FBA10}" type="datetimeFigureOut">
              <a:rPr lang="en-CA" smtClean="0"/>
              <a:t>2023-07-11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89952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26878B-36E5-4F09-9214-176A1E1FBA10}" type="datetimeFigureOut">
              <a:rPr lang="en-CA" smtClean="0"/>
              <a:t>2023-07-11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66634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6878B-36E5-4F09-9214-176A1E1FBA10}" type="datetimeFigureOut">
              <a:rPr lang="en-CA" smtClean="0"/>
              <a:t>2023-07-11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24204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26878B-36E5-4F09-9214-176A1E1FBA10}" type="datetimeFigureOut">
              <a:rPr lang="en-CA" smtClean="0"/>
              <a:t>2023-07-11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380690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26878B-36E5-4F09-9214-176A1E1FBA10}" type="datetimeFigureOut">
              <a:rPr lang="en-CA" smtClean="0"/>
              <a:t>2023-07-11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1FCD0E6-9D1D-4FEB-939D-095AAEFE68BF}" type="slidenum">
              <a:rPr lang="en-CA" smtClean="0"/>
              <a:t>‹#›</a:t>
            </a:fld>
            <a:endParaRPr lang="en-CA"/>
          </a:p>
        </p:txBody>
      </p:sp>
    </p:spTree>
    <p:extLst>
      <p:ext uri="{BB962C8B-B14F-4D97-AF65-F5344CB8AC3E}">
        <p14:creationId xmlns:p14="http://schemas.microsoft.com/office/powerpoint/2010/main" val="123741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6878B-36E5-4F09-9214-176A1E1FBA10}" type="datetimeFigureOut">
              <a:rPr lang="en-CA" smtClean="0"/>
              <a:t>2023-07-11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CD0E6-9D1D-4FEB-939D-095AAEFE68BF}" type="slidenum">
              <a:rPr lang="en-CA" smtClean="0"/>
              <a:t>‹#›</a:t>
            </a:fld>
            <a:endParaRPr lang="en-CA"/>
          </a:p>
        </p:txBody>
      </p:sp>
    </p:spTree>
    <p:extLst>
      <p:ext uri="{BB962C8B-B14F-4D97-AF65-F5344CB8AC3E}">
        <p14:creationId xmlns:p14="http://schemas.microsoft.com/office/powerpoint/2010/main" val="414837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84276" y="2816932"/>
            <a:ext cx="4392488" cy="1224136"/>
          </a:xfrm>
        </p:spPr>
        <p:txBody>
          <a:bodyPr>
            <a:normAutofit fontScale="90000"/>
          </a:bodyPr>
          <a:lstStyle/>
          <a:p>
            <a:pPr algn="l"/>
            <a:r>
              <a:rPr lang="fr-FR" sz="3200" b="1" dirty="0">
                <a:solidFill>
                  <a:schemeClr val="bg1"/>
                </a:solidFill>
                <a:latin typeface="Arial" pitchFamily="34" charset="0"/>
                <a:cs typeface="Arial" pitchFamily="34" charset="0"/>
              </a:rPr>
              <a:t>Réunion technique de l’Office des eaux du Nunavut</a:t>
            </a:r>
            <a:endParaRPr lang="en-CA" sz="3200" b="1"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2484276" y="4509120"/>
            <a:ext cx="3960440" cy="1752600"/>
          </a:xfrm>
        </p:spPr>
        <p:txBody>
          <a:bodyPr>
            <a:normAutofit fontScale="92500" lnSpcReduction="10000"/>
          </a:bodyPr>
          <a:lstStyle/>
          <a:p>
            <a:pPr algn="l"/>
            <a:r>
              <a:rPr lang="fr-FR" sz="2400" dirty="0">
                <a:solidFill>
                  <a:schemeClr val="bg1"/>
                </a:solidFill>
                <a:latin typeface="Arial" pitchFamily="34" charset="0"/>
                <a:cs typeface="Arial" pitchFamily="34" charset="0"/>
              </a:rPr>
              <a:t>Renouvellements et modifications des permis d’utilisation de l’eau </a:t>
            </a:r>
          </a:p>
          <a:p>
            <a:pPr algn="l"/>
            <a:r>
              <a:rPr lang="fr-FR" sz="2400" dirty="0">
                <a:solidFill>
                  <a:schemeClr val="bg1"/>
                </a:solidFill>
                <a:latin typeface="Arial" pitchFamily="34" charset="0"/>
                <a:cs typeface="Arial" pitchFamily="34" charset="0"/>
              </a:rPr>
              <a:t>Chesterfield Inlet</a:t>
            </a:r>
          </a:p>
          <a:p>
            <a:pPr algn="l"/>
            <a:r>
              <a:rPr lang="fr-FR" sz="2400" dirty="0">
                <a:solidFill>
                  <a:schemeClr val="bg1"/>
                </a:solidFill>
                <a:latin typeface="Arial" pitchFamily="34" charset="0"/>
                <a:cs typeface="Arial" pitchFamily="34" charset="0"/>
              </a:rPr>
              <a:t>3AM-CHE----</a:t>
            </a:r>
          </a:p>
        </p:txBody>
      </p:sp>
    </p:spTree>
    <p:extLst>
      <p:ext uri="{BB962C8B-B14F-4D97-AF65-F5344CB8AC3E}">
        <p14:creationId xmlns:p14="http://schemas.microsoft.com/office/powerpoint/2010/main" val="352861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Programme </a:t>
            </a:r>
            <a:r>
              <a:rPr lang="en-CA" b="1" dirty="0" err="1">
                <a:solidFill>
                  <a:srgbClr val="D8491F"/>
                </a:solidFill>
                <a:latin typeface="Arial" pitchFamily="34" charset="0"/>
                <a:cs typeface="Arial" pitchFamily="34" charset="0"/>
              </a:rPr>
              <a:t>d’échantillonnage</a:t>
            </a:r>
            <a:endParaRPr lang="en-CA" b="1" dirty="0">
              <a:solidFill>
                <a:srgbClr val="D8491F"/>
              </a:solidFill>
              <a:latin typeface="Arial" pitchFamily="34" charset="0"/>
              <a:cs typeface="Arial" pitchFamily="34" charset="0"/>
            </a:endParaRPr>
          </a:p>
        </p:txBody>
      </p:sp>
      <p:graphicFrame>
        <p:nvGraphicFramePr>
          <p:cNvPr id="3" name="Table 2">
            <a:extLst>
              <a:ext uri="{FF2B5EF4-FFF2-40B4-BE49-F238E27FC236}">
                <a16:creationId xmlns:a16="http://schemas.microsoft.com/office/drawing/2014/main" id="{5A8A273F-7915-B052-18C5-56491AABD999}"/>
              </a:ext>
            </a:extLst>
          </p:cNvPr>
          <p:cNvGraphicFramePr>
            <a:graphicFrameLocks noGrp="1"/>
          </p:cNvGraphicFramePr>
          <p:nvPr>
            <p:extLst>
              <p:ext uri="{D42A27DB-BD31-4B8C-83A1-F6EECF244321}">
                <p14:modId xmlns:p14="http://schemas.microsoft.com/office/powerpoint/2010/main" val="545264142"/>
              </p:ext>
            </p:extLst>
          </p:nvPr>
        </p:nvGraphicFramePr>
        <p:xfrm>
          <a:off x="755576" y="980728"/>
          <a:ext cx="7776863" cy="4896544"/>
        </p:xfrm>
        <a:graphic>
          <a:graphicData uri="http://schemas.openxmlformats.org/drawingml/2006/table">
            <a:tbl>
              <a:tblPr firstRow="1" bandRow="1">
                <a:tableStyleId>{5C22544A-7EE6-4342-B048-85BDC9FD1C3A}</a:tableStyleId>
              </a:tblPr>
              <a:tblGrid>
                <a:gridCol w="2814484">
                  <a:extLst>
                    <a:ext uri="{9D8B030D-6E8A-4147-A177-3AD203B41FA5}">
                      <a16:colId xmlns:a16="http://schemas.microsoft.com/office/drawing/2014/main" val="2529420343"/>
                    </a:ext>
                  </a:extLst>
                </a:gridCol>
                <a:gridCol w="2147895">
                  <a:extLst>
                    <a:ext uri="{9D8B030D-6E8A-4147-A177-3AD203B41FA5}">
                      <a16:colId xmlns:a16="http://schemas.microsoft.com/office/drawing/2014/main" val="2438209081"/>
                    </a:ext>
                  </a:extLst>
                </a:gridCol>
                <a:gridCol w="2814484">
                  <a:extLst>
                    <a:ext uri="{9D8B030D-6E8A-4147-A177-3AD203B41FA5}">
                      <a16:colId xmlns:a16="http://schemas.microsoft.com/office/drawing/2014/main" val="3458485862"/>
                    </a:ext>
                  </a:extLst>
                </a:gridCol>
              </a:tblGrid>
              <a:tr h="578429">
                <a:tc>
                  <a:txBody>
                    <a:bodyPr/>
                    <a:lstStyle/>
                    <a:p>
                      <a:pPr algn="l">
                        <a:lnSpc>
                          <a:spcPct val="107000"/>
                        </a:lnSpc>
                        <a:spcAft>
                          <a:spcPts val="800"/>
                        </a:spcAft>
                      </a:pPr>
                      <a:r>
                        <a:rPr lang="fr-CA" sz="1400" kern="100" dirty="0">
                          <a:effectLst/>
                        </a:rPr>
                        <a:t>Site</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fr-CA" sz="1400" kern="100">
                          <a:effectLst/>
                        </a:rPr>
                        <a:t>Description</a:t>
                      </a:r>
                      <a:endParaRPr lang="en-CA" sz="1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fr-CA" sz="1400" kern="100" dirty="0">
                          <a:effectLst/>
                        </a:rPr>
                        <a:t>Fréquence</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25180015"/>
                  </a:ext>
                </a:extLst>
              </a:tr>
              <a:tr h="636455">
                <a:tc>
                  <a:txBody>
                    <a:bodyPr/>
                    <a:lstStyle/>
                    <a:p>
                      <a:pPr algn="l">
                        <a:lnSpc>
                          <a:spcPct val="107000"/>
                        </a:lnSpc>
                        <a:spcAft>
                          <a:spcPts val="800"/>
                        </a:spcAft>
                      </a:pPr>
                      <a:r>
                        <a:rPr lang="fr-CA" sz="1200" kern="100" dirty="0">
                          <a:effectLst/>
                        </a:rPr>
                        <a:t>CHE-1</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107000"/>
                        </a:lnSpc>
                        <a:spcAft>
                          <a:spcPts val="800"/>
                        </a:spcAft>
                      </a:pPr>
                      <a:r>
                        <a:rPr lang="fr-CA" sz="1200" kern="100">
                          <a:effectLst/>
                        </a:rPr>
                        <a:t>Approvisionnement en eau brute du lac First 	</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rowSpan="2">
                  <a:txBody>
                    <a:bodyPr/>
                    <a:lstStyle/>
                    <a:p>
                      <a:pPr algn="l">
                        <a:lnSpc>
                          <a:spcPct val="107000"/>
                        </a:lnSpc>
                        <a:spcAft>
                          <a:spcPts val="800"/>
                        </a:spcAft>
                      </a:pPr>
                      <a:r>
                        <a:rPr lang="fr-CA" sz="1200" kern="100">
                          <a:effectLst/>
                        </a:rPr>
                        <a:t>Quotidiennement, mensuellement, annuellement</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03664729"/>
                  </a:ext>
                </a:extLst>
              </a:tr>
              <a:tr h="102345">
                <a:tc rowSpan="2">
                  <a:txBody>
                    <a:bodyPr/>
                    <a:lstStyle/>
                    <a:p>
                      <a:pPr algn="l">
                        <a:lnSpc>
                          <a:spcPct val="107000"/>
                        </a:lnSpc>
                        <a:spcAft>
                          <a:spcPts val="800"/>
                        </a:spcAft>
                      </a:pPr>
                      <a:r>
                        <a:rPr lang="fr-CA" sz="1200" kern="100" dirty="0">
                          <a:effectLst/>
                        </a:rPr>
                        <a:t>CHE-2</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rowSpan="2">
                  <a:txBody>
                    <a:bodyPr/>
                    <a:lstStyle/>
                    <a:p>
                      <a:pPr algn="l">
                        <a:lnSpc>
                          <a:spcPct val="107000"/>
                        </a:lnSpc>
                        <a:spcAft>
                          <a:spcPts val="800"/>
                        </a:spcAft>
                      </a:pPr>
                      <a:r>
                        <a:rPr lang="fr-CA" sz="1200" kern="100" dirty="0">
                          <a:effectLst/>
                        </a:rPr>
                        <a:t>Ruissèlement de l’installation d’élimination des déchets solides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vMerge="1">
                  <a:txBody>
                    <a:bodyPr/>
                    <a:lstStyle/>
                    <a:p>
                      <a:endParaRPr lang="en-CA"/>
                    </a:p>
                  </a:txBody>
                  <a:tcPr/>
                </a:tc>
                <a:extLst>
                  <a:ext uri="{0D108BD9-81ED-4DB2-BD59-A6C34878D82A}">
                    <a16:rowId xmlns:a16="http://schemas.microsoft.com/office/drawing/2014/main" val="1199576927"/>
                  </a:ext>
                </a:extLst>
              </a:tr>
              <a:tr h="792255">
                <a:tc vMerge="1">
                  <a:txBody>
                    <a:bodyPr/>
                    <a:lstStyle/>
                    <a:p>
                      <a:endParaRPr lang="en-CA"/>
                    </a:p>
                  </a:txBody>
                  <a:tcPr/>
                </a:tc>
                <a:tc vMerge="1">
                  <a:txBody>
                    <a:bodyPr/>
                    <a:lstStyle/>
                    <a:p>
                      <a:endParaRPr lang="en-CA"/>
                    </a:p>
                  </a:txBody>
                  <a:tcPr/>
                </a:tc>
                <a:tc rowSpan="4">
                  <a:txBody>
                    <a:bodyPr/>
                    <a:lstStyle/>
                    <a:p>
                      <a:pPr algn="l">
                        <a:lnSpc>
                          <a:spcPct val="107000"/>
                        </a:lnSpc>
                        <a:spcAft>
                          <a:spcPts val="800"/>
                        </a:spcAft>
                      </a:pPr>
                      <a:r>
                        <a:rPr lang="fr-CA" sz="1200" kern="100" dirty="0">
                          <a:effectLst/>
                        </a:rPr>
                        <a:t>Une fois par mois en mai, juin, juillet et aout pendant les périodes de débit observé</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55904724"/>
                  </a:ext>
                </a:extLst>
              </a:tr>
              <a:tr h="997858">
                <a:tc>
                  <a:txBody>
                    <a:bodyPr/>
                    <a:lstStyle/>
                    <a:p>
                      <a:pPr algn="l">
                        <a:lnSpc>
                          <a:spcPct val="107000"/>
                        </a:lnSpc>
                        <a:spcAft>
                          <a:spcPts val="800"/>
                        </a:spcAft>
                      </a:pPr>
                      <a:r>
                        <a:rPr lang="fr-CA" sz="1200" kern="100">
                          <a:effectLst/>
                        </a:rPr>
                        <a:t>CHE-3</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107000"/>
                        </a:lnSpc>
                        <a:spcAft>
                          <a:spcPts val="800"/>
                        </a:spcAft>
                      </a:pPr>
                      <a:r>
                        <a:rPr lang="fr-CA" sz="1200" kern="100" dirty="0">
                          <a:effectLst/>
                        </a:rPr>
                        <a:t>Effluent de la cellule de rétention des eaux usées 1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vMerge="1">
                  <a:txBody>
                    <a:bodyPr/>
                    <a:lstStyle/>
                    <a:p>
                      <a:endParaRPr lang="en-CA"/>
                    </a:p>
                  </a:txBody>
                  <a:tcPr/>
                </a:tc>
                <a:extLst>
                  <a:ext uri="{0D108BD9-81ED-4DB2-BD59-A6C34878D82A}">
                    <a16:rowId xmlns:a16="http://schemas.microsoft.com/office/drawing/2014/main" val="3639369205"/>
                  </a:ext>
                </a:extLst>
              </a:tr>
              <a:tr h="636455">
                <a:tc>
                  <a:txBody>
                    <a:bodyPr/>
                    <a:lstStyle/>
                    <a:p>
                      <a:pPr algn="l">
                        <a:lnSpc>
                          <a:spcPct val="107000"/>
                        </a:lnSpc>
                        <a:spcAft>
                          <a:spcPts val="800"/>
                        </a:spcAft>
                      </a:pPr>
                      <a:r>
                        <a:rPr lang="fr-CA" sz="1200" kern="100">
                          <a:effectLst/>
                        </a:rPr>
                        <a:t>CHE-3a</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107000"/>
                        </a:lnSpc>
                        <a:spcAft>
                          <a:spcPts val="800"/>
                        </a:spcAft>
                      </a:pPr>
                      <a:r>
                        <a:rPr lang="fr-CA" sz="1200" kern="100" dirty="0">
                          <a:effectLst/>
                        </a:rPr>
                        <a:t>Effluent de la cellule de rétention des eaux usées 2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vMerge="1">
                  <a:txBody>
                    <a:bodyPr/>
                    <a:lstStyle/>
                    <a:p>
                      <a:endParaRPr lang="en-CA"/>
                    </a:p>
                  </a:txBody>
                  <a:tcPr/>
                </a:tc>
                <a:extLst>
                  <a:ext uri="{0D108BD9-81ED-4DB2-BD59-A6C34878D82A}">
                    <a16:rowId xmlns:a16="http://schemas.microsoft.com/office/drawing/2014/main" val="1352777412"/>
                  </a:ext>
                </a:extLst>
              </a:tr>
              <a:tr h="1152747">
                <a:tc>
                  <a:txBody>
                    <a:bodyPr/>
                    <a:lstStyle/>
                    <a:p>
                      <a:pPr algn="l">
                        <a:lnSpc>
                          <a:spcPct val="107000"/>
                        </a:lnSpc>
                        <a:spcAft>
                          <a:spcPts val="800"/>
                        </a:spcAft>
                      </a:pPr>
                      <a:r>
                        <a:rPr lang="fr-CA" sz="1200" kern="100">
                          <a:effectLst/>
                        </a:rPr>
                        <a:t>CHE-4</a:t>
                      </a:r>
                      <a:endParaRPr lang="en-CA"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107000"/>
                        </a:lnSpc>
                        <a:spcAft>
                          <a:spcPts val="800"/>
                        </a:spcAft>
                      </a:pPr>
                      <a:r>
                        <a:rPr lang="fr-CA" sz="1200" kern="100" dirty="0">
                          <a:effectLst/>
                        </a:rPr>
                        <a:t>Point de déversement final de l’effluent provenant de l’aire de traitement des zones humides avant son arrivée à Finger Bay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vMerge="1">
                  <a:txBody>
                    <a:bodyPr/>
                    <a:lstStyle/>
                    <a:p>
                      <a:endParaRPr lang="en-CA"/>
                    </a:p>
                  </a:txBody>
                  <a:tcPr/>
                </a:tc>
                <a:extLst>
                  <a:ext uri="{0D108BD9-81ED-4DB2-BD59-A6C34878D82A}">
                    <a16:rowId xmlns:a16="http://schemas.microsoft.com/office/drawing/2014/main" val="1639548524"/>
                  </a:ext>
                </a:extLst>
              </a:tr>
            </a:tbl>
          </a:graphicData>
        </a:graphic>
      </p:graphicFrame>
    </p:spTree>
    <p:extLst>
      <p:ext uri="{BB962C8B-B14F-4D97-AF65-F5344CB8AC3E}">
        <p14:creationId xmlns:p14="http://schemas.microsoft.com/office/powerpoint/2010/main" val="263852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rgbClr val="D8491F"/>
                </a:solidFill>
                <a:latin typeface="Arial" pitchFamily="34" charset="0"/>
                <a:cs typeface="Arial" pitchFamily="34" charset="0"/>
              </a:rPr>
              <a:t>Programme </a:t>
            </a:r>
            <a:r>
              <a:rPr lang="en-CA" b="1" dirty="0" err="1">
                <a:solidFill>
                  <a:srgbClr val="D8491F"/>
                </a:solidFill>
                <a:latin typeface="Arial" pitchFamily="34" charset="0"/>
                <a:cs typeface="Arial" pitchFamily="34" charset="0"/>
              </a:rPr>
              <a:t>d’échantillonnage</a:t>
            </a:r>
            <a:endParaRPr lang="en-CA" b="1" dirty="0">
              <a:solidFill>
                <a:srgbClr val="D8491F"/>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D81A4C57-E059-C08B-AA10-E60540432900}"/>
              </a:ext>
            </a:extLst>
          </p:cNvPr>
          <p:cNvPicPr>
            <a:picLocks noChangeAspect="1"/>
          </p:cNvPicPr>
          <p:nvPr/>
        </p:nvPicPr>
        <p:blipFill>
          <a:blip r:embed="rId3"/>
          <a:stretch>
            <a:fillRect/>
          </a:stretch>
        </p:blipFill>
        <p:spPr>
          <a:xfrm>
            <a:off x="760433" y="788570"/>
            <a:ext cx="7623134" cy="5280860"/>
          </a:xfrm>
          <a:prstGeom prst="rect">
            <a:avLst/>
          </a:prstGeom>
        </p:spPr>
      </p:pic>
    </p:spTree>
    <p:extLst>
      <p:ext uri="{BB962C8B-B14F-4D97-AF65-F5344CB8AC3E}">
        <p14:creationId xmlns:p14="http://schemas.microsoft.com/office/powerpoint/2010/main" val="220946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E24A641-2C80-45B1-8A88-69A931F86E21}"/>
              </a:ext>
            </a:extLst>
          </p:cNvPr>
          <p:cNvSpPr txBox="1">
            <a:spLocks/>
          </p:cNvSpPr>
          <p:nvPr/>
        </p:nvSpPr>
        <p:spPr>
          <a:xfrm>
            <a:off x="1115616" y="3429000"/>
            <a:ext cx="6912768" cy="86922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chemeClr val="accent6">
                    <a:lumMod val="50000"/>
                  </a:schemeClr>
                </a:solidFill>
                <a:latin typeface="Arial" pitchFamily="34" charset="0"/>
                <a:cs typeface="Arial" pitchFamily="34" charset="0"/>
              </a:rPr>
              <a:t>Analyse </a:t>
            </a:r>
            <a:r>
              <a:rPr lang="en-CA" b="1" dirty="0" err="1">
                <a:solidFill>
                  <a:schemeClr val="accent6">
                    <a:lumMod val="50000"/>
                  </a:schemeClr>
                </a:solidFill>
                <a:latin typeface="Arial" pitchFamily="34" charset="0"/>
                <a:cs typeface="Arial" pitchFamily="34" charset="0"/>
              </a:rPr>
              <a:t>règlementaire</a:t>
            </a:r>
            <a:endParaRPr lang="en-CA" b="1"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79421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d’Environnement et Changement climatique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899592" y="1916832"/>
            <a:ext cx="7488832" cy="4536504"/>
          </a:xfrm>
        </p:spPr>
        <p:txBody>
          <a:bodyPr>
            <a:normAutofit/>
          </a:bodyPr>
          <a:lstStyle/>
          <a:p>
            <a:pPr marL="0" indent="0">
              <a:lnSpc>
                <a:spcPct val="107000"/>
              </a:lnSpc>
              <a:spcAft>
                <a:spcPts val="800"/>
              </a:spcAft>
              <a:buNone/>
            </a:pPr>
            <a:r>
              <a:rPr lang="fr-CA" sz="2400" b="1" kern="100" dirty="0">
                <a:effectLst/>
                <a:latin typeface="Calibri" panose="020F0502020204030204" pitchFamily="34" charset="0"/>
                <a:ea typeface="Gadugi" panose="020B0502040204020203" pitchFamily="34" charset="0"/>
                <a:cs typeface="Calibri" panose="020F0502020204030204" pitchFamily="34" charset="0"/>
              </a:rPr>
              <a:t>01. Gestion des boues</a:t>
            </a:r>
          </a:p>
          <a:p>
            <a:pPr marL="0" indent="0">
              <a:lnSpc>
                <a:spcPct val="107000"/>
              </a:lnSpc>
              <a:spcAft>
                <a:spcPts val="800"/>
              </a:spcAft>
              <a:buNone/>
            </a:pP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La mesure de la teneur en boues se fait par examen visuel lors de l’inspection annuelle et ne constitue pas un problème de conformité dans les rapports.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Les Services communautaires et gouvernementaux du GN cherchent à obtenir du financement pour moderniser l’installation de traitement des eaux usées et y inclure un plan de gestion des boues.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468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276872"/>
            <a:ext cx="7385991" cy="3849291"/>
          </a:xfrm>
        </p:spPr>
        <p:txBody>
          <a:bodyPr>
            <a:normAutofit fontScale="92500" lnSpcReduction="10000"/>
          </a:bodyPr>
          <a:lstStyle/>
          <a:p>
            <a:pPr marL="0" indent="0">
              <a:buNone/>
            </a:pPr>
            <a:r>
              <a:rPr lang="en-CA" sz="2800" b="1" dirty="0"/>
              <a:t>02.  </a:t>
            </a:r>
            <a:r>
              <a:rPr lang="en-CA" sz="2600" b="1" dirty="0"/>
              <a:t>Runoff</a:t>
            </a:r>
            <a:r>
              <a:rPr lang="en-CA" sz="2800" b="1" dirty="0"/>
              <a:t> Collection</a:t>
            </a:r>
          </a:p>
          <a:p>
            <a:pPr marL="0" indent="0">
              <a:buNone/>
            </a:pPr>
            <a:endParaRPr lang="en-CA" sz="2800" b="1" dirty="0"/>
          </a:p>
          <a:p>
            <a:pPr marL="0" indent="0">
              <a:lnSpc>
                <a:spcPct val="107000"/>
              </a:lnSpc>
              <a:spcAft>
                <a:spcPts val="800"/>
              </a:spcAft>
              <a:buNone/>
            </a:pPr>
            <a:r>
              <a:rPr lang="fr-CA" sz="18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Il n’y a pas de collecte des eaux de ruissèlement provenant de l’installation de traitement des déchets solides. Le site de surveillance CHE-2 permet de mesurer l’écoulement libre des eaux de ruissèlement provenant de l’installation municipale de traitement des déchets solides avant qu’elles ne pénètrent dans l’aire de traitement des zones humides. Rien n’indique que les eaux de lixiviation aient eu un impact négatif sur la zone humide d’après les résultats de l’échantillonnage, mais les stations de surveillance continueront de faire l’objet d’un suivi dans le futur.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800" b="0" i="0" u="none" strike="noStrike" baseline="0" dirty="0">
                <a:solidFill>
                  <a:srgbClr val="000000"/>
                </a:solidFill>
                <a:latin typeface="Calibri" panose="020F0502020204030204" pitchFamily="34" charset="0"/>
              </a:rPr>
              <a:t>	</a:t>
            </a:r>
          </a:p>
          <a:p>
            <a:pPr marL="0" indent="0">
              <a:buNone/>
            </a:pPr>
            <a:endParaRPr lang="en-CA" b="1" dirty="0"/>
          </a:p>
          <a:p>
            <a:endParaRPr lang="en-CA" b="1" dirty="0"/>
          </a:p>
        </p:txBody>
      </p:sp>
      <p:sp>
        <p:nvSpPr>
          <p:cNvPr id="4" name="Title 1">
            <a:extLst>
              <a:ext uri="{FF2B5EF4-FFF2-40B4-BE49-F238E27FC236}">
                <a16:creationId xmlns:a16="http://schemas.microsoft.com/office/drawing/2014/main" id="{1E0D3CBE-986D-D7B3-74B3-5C2463C9B422}"/>
              </a:ext>
            </a:extLst>
          </p:cNvPr>
          <p:cNvSpPr txBox="1">
            <a:spLocks/>
          </p:cNvSpPr>
          <p:nvPr/>
        </p:nvSpPr>
        <p:spPr>
          <a:xfrm>
            <a:off x="611560" y="1772816"/>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b="1" dirty="0">
              <a:solidFill>
                <a:schemeClr val="accent6">
                  <a:lumMod val="75000"/>
                </a:schemeClr>
              </a:solidFill>
              <a:latin typeface="Arial" pitchFamily="34" charset="0"/>
              <a:cs typeface="Arial" pitchFamily="34" charset="0"/>
            </a:endParaRPr>
          </a:p>
        </p:txBody>
      </p:sp>
      <p:sp>
        <p:nvSpPr>
          <p:cNvPr id="6" name="Title 5">
            <a:extLst>
              <a:ext uri="{FF2B5EF4-FFF2-40B4-BE49-F238E27FC236}">
                <a16:creationId xmlns:a16="http://schemas.microsoft.com/office/drawing/2014/main" id="{5493CF54-7CAF-C49B-59DF-66923834D46A}"/>
              </a:ext>
            </a:extLst>
          </p:cNvPr>
          <p:cNvSpPr>
            <a:spLocks noGrp="1"/>
          </p:cNvSpPr>
          <p:nvPr>
            <p:ph type="title"/>
          </p:nvPr>
        </p:nvSpPr>
        <p:spPr>
          <a:xfrm>
            <a:off x="457200" y="629816"/>
            <a:ext cx="8229600" cy="1143000"/>
          </a:xfrm>
        </p:spPr>
        <p:txBody>
          <a:bodyPr>
            <a:normAutofit fontScale="90000"/>
          </a:bodyPr>
          <a:lstStyle/>
          <a:p>
            <a:r>
              <a:rPr lang="fr-FR" b="1" dirty="0">
                <a:solidFill>
                  <a:schemeClr val="accent6">
                    <a:lumMod val="75000"/>
                  </a:schemeClr>
                </a:solidFill>
                <a:latin typeface="Arial" pitchFamily="34" charset="0"/>
                <a:cs typeface="Arial" pitchFamily="34" charset="0"/>
              </a:rPr>
              <a:t>Commentaires d’Environnement et Changement climatique Canada</a:t>
            </a:r>
            <a:br>
              <a:rPr lang="en-CA" b="1" dirty="0">
                <a:solidFill>
                  <a:schemeClr val="accent6">
                    <a:lumMod val="75000"/>
                  </a:schemeClr>
                </a:solidFill>
                <a:latin typeface="Arial" pitchFamily="34" charset="0"/>
                <a:cs typeface="Arial" pitchFamily="34" charset="0"/>
              </a:rPr>
            </a:br>
            <a:endParaRPr lang="en-CA" dirty="0"/>
          </a:p>
        </p:txBody>
      </p:sp>
    </p:spTree>
    <p:extLst>
      <p:ext uri="{BB962C8B-B14F-4D97-AF65-F5344CB8AC3E}">
        <p14:creationId xmlns:p14="http://schemas.microsoft.com/office/powerpoint/2010/main" val="147473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 Relations Couronne-Autochtones et Affaires du Nord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827585" y="2204863"/>
            <a:ext cx="7488832" cy="4200141"/>
          </a:xfrm>
        </p:spPr>
        <p:txBody>
          <a:bodyPr>
            <a:noAutofit/>
          </a:bodyPr>
          <a:lstStyle/>
          <a:p>
            <a:pPr marL="0" indent="0">
              <a:lnSpc>
                <a:spcPct val="107000"/>
              </a:lnSpc>
              <a:spcAft>
                <a:spcPts val="800"/>
              </a:spcAft>
              <a:buNone/>
            </a:pPr>
            <a:r>
              <a:rPr lang="fr-CA" sz="2400" b="1" kern="100" dirty="0">
                <a:effectLst/>
                <a:latin typeface="Calibri" panose="020F0502020204030204" pitchFamily="34" charset="0"/>
                <a:ea typeface="Gadugi" panose="020B0502040204020203" pitchFamily="34" charset="0"/>
                <a:cs typeface="Calibri" panose="020F0502020204030204" pitchFamily="34" charset="0"/>
              </a:rPr>
              <a:t>01. Plans de désaffectation et de restauration</a:t>
            </a:r>
          </a:p>
          <a:p>
            <a:pPr marL="0" indent="0">
              <a:lnSpc>
                <a:spcPct val="107000"/>
              </a:lnSpc>
              <a:spcAft>
                <a:spcPts val="800"/>
              </a:spcAft>
              <a:buNone/>
            </a:pP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Les plans de désaffectation et de restauration sont élaborés par des tiers embauchés par le ministère des SERVICES COMMUNAUTAIRES ET GOUVERNEMENTAUX du GN au moment où un plan est requis, car ils sont spécifiques aux sites et aux biens.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08012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 Relations Couronne-Autochtones et Affaires du Nord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1043608" y="1988840"/>
            <a:ext cx="7200800" cy="4752528"/>
          </a:xfrm>
        </p:spPr>
        <p:txBody>
          <a:bodyPr>
            <a:noAutofit/>
          </a:bodyPr>
          <a:lstStyle/>
          <a:p>
            <a:pPr marL="0" indent="0">
              <a:lnSpc>
                <a:spcPct val="107000"/>
              </a:lnSpc>
              <a:spcAft>
                <a:spcPts val="800"/>
              </a:spcAft>
              <a:buNone/>
            </a:pPr>
            <a:r>
              <a:rPr lang="fr-CA" sz="2400" b="1" kern="100" dirty="0">
                <a:effectLst/>
                <a:latin typeface="Calibri" panose="020F0502020204030204" pitchFamily="34" charset="0"/>
                <a:ea typeface="Gadugi" panose="020B0502040204020203" pitchFamily="34" charset="0"/>
                <a:cs typeface="Calibri" panose="020F0502020204030204" pitchFamily="34" charset="0"/>
              </a:rPr>
              <a:t>02. Rapports d’inspection</a:t>
            </a:r>
          </a:p>
          <a:p>
            <a:pPr marL="0" indent="0">
              <a:lnSpc>
                <a:spcPct val="107000"/>
              </a:lnSpc>
              <a:spcAft>
                <a:spcPts val="800"/>
              </a:spcAft>
              <a:buNone/>
            </a:pP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Les Services communautaires et gouvernementaux mènent actuellement un projet visant à définir le type d’inspection requis pour les biens autorisés dans le cadre du permis municipal d’utilisation de l’eau, la fréquence de cette inspection et le professionnel approprié ayant reçu une formation spécifique pour effectuer les inspections en question. Le rapport sur ce projet est attendu pour 2023-2024 et doit être transmis à l’Office des eaux du Nunavut en vue de sa publication.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333697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 Relations Couronne-Autochtones et Affaires du Nord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1043608" y="2636912"/>
            <a:ext cx="7200800" cy="4104456"/>
          </a:xfrm>
        </p:spPr>
        <p:txBody>
          <a:bodyPr>
            <a:noAutofit/>
          </a:bodyPr>
          <a:lstStyle/>
          <a:p>
            <a:pPr marL="0" indent="0">
              <a:lnSpc>
                <a:spcPct val="107000"/>
              </a:lnSpc>
              <a:spcAft>
                <a:spcPts val="800"/>
              </a:spcAft>
              <a:buNone/>
            </a:pPr>
            <a:r>
              <a:rPr lang="fr-CA" sz="2400" b="1" kern="100" dirty="0">
                <a:effectLst/>
                <a:latin typeface="Calibri" panose="020F0502020204030204" pitchFamily="34" charset="0"/>
                <a:ea typeface="Gadugi" panose="020B0502040204020203" pitchFamily="34" charset="0"/>
                <a:cs typeface="Calibri" panose="020F0502020204030204" pitchFamily="34" charset="0"/>
              </a:rPr>
              <a:t>03. CHE-1 Volumes quotidiens</a:t>
            </a:r>
          </a:p>
          <a:p>
            <a:pPr marL="0" indent="0">
              <a:lnSpc>
                <a:spcPct val="107000"/>
              </a:lnSpc>
              <a:spcAft>
                <a:spcPts val="800"/>
              </a:spcAft>
              <a:buNone/>
            </a:pP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20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2000" kern="100" dirty="0">
                <a:effectLst/>
                <a:latin typeface="Calibri" panose="020F0502020204030204" pitchFamily="34" charset="0"/>
                <a:ea typeface="Gadugi" panose="020B0502040204020203" pitchFamily="34" charset="0"/>
                <a:cs typeface="Calibri" panose="020F0502020204030204" pitchFamily="34" charset="0"/>
              </a:rPr>
              <a:t>Les Services communautaires et gouvernementaux du GN doivent indiquer dans le rapport annuel les volumes quotidiens extraits de First Lake au cours du réapprovisionnement annuel.</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800" b="0" i="0" u="none" strike="noStrike" baseline="0" dirty="0">
                <a:solidFill>
                  <a:srgbClr val="000000"/>
                </a:solidFill>
              </a:rPr>
              <a:t>	</a:t>
            </a:r>
          </a:p>
          <a:p>
            <a:pPr marL="0" indent="0">
              <a:buNone/>
            </a:pP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3051465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 Relations Couronne-Autochtones et Affaires du Nord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1043608" y="1916832"/>
            <a:ext cx="7200800" cy="4824536"/>
          </a:xfrm>
        </p:spPr>
        <p:txBody>
          <a:bodyPr>
            <a:noAutofit/>
          </a:bodyPr>
          <a:lstStyle/>
          <a:p>
            <a:pPr marL="0" indent="0">
              <a:buNone/>
            </a:pPr>
            <a:r>
              <a:rPr lang="en-CA" sz="2400" b="1" dirty="0"/>
              <a:t>04.  CHE-1a</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fr-CA" sz="1800" b="1" kern="100" dirty="0">
              <a:effectLst/>
              <a:latin typeface="Calibri" panose="020F0502020204030204" pitchFamily="34" charset="0"/>
              <a:ea typeface="Gadugi" panose="020B0502040204020203" pitchFamily="34" charset="0"/>
              <a:cs typeface="Calibri" panose="020F0502020204030204" pitchFamily="34" charset="0"/>
            </a:endParaRPr>
          </a:p>
          <a:p>
            <a:pPr marL="0" indent="0">
              <a:lnSpc>
                <a:spcPct val="107000"/>
              </a:lnSpc>
              <a:spcAft>
                <a:spcPts val="800"/>
              </a:spcAft>
              <a:buNone/>
            </a:pPr>
            <a:r>
              <a:rPr lang="fr-CA" sz="18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1800" kern="100" dirty="0">
                <a:effectLst/>
                <a:latin typeface="Calibri" panose="020F0502020204030204" pitchFamily="34" charset="0"/>
                <a:ea typeface="Gadugi" panose="020B0502040204020203" pitchFamily="34" charset="0"/>
                <a:cs typeface="Calibri" panose="020F0502020204030204" pitchFamily="34" charset="0"/>
              </a:rPr>
              <a:t>Les volumes mensuels sont actuellement inclus dans le rapport annuel et reposent sur les relevés de facturation de la collectivité. Étant donné que la station de pompage tire l’eau destinée à la consommation d’un réservoir artificiel et non d’une source d’eau naturelle, les Services communautaires et gouvernementaux du GN rendront compte dorénavant des volumes de réapprovisionnement, plutôt que du tirage de l’eau à la station de pompage.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CA" sz="1800" dirty="0">
                <a:effectLst/>
                <a:latin typeface="Calibri" panose="020F0502020204030204" pitchFamily="34" charset="0"/>
                <a:ea typeface="Gadugi" panose="020B0502040204020203" pitchFamily="34" charset="0"/>
              </a:rPr>
              <a:t>L’évacuation des eaux usées mentionnée dans le rapport annuel doit continuer à correspondre à la consommation mensuelle d’eau sur la base des relevés de facturation. </a:t>
            </a: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48649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b="1" dirty="0">
                <a:solidFill>
                  <a:schemeClr val="accent6">
                    <a:lumMod val="75000"/>
                  </a:schemeClr>
                </a:solidFill>
                <a:latin typeface="Arial" pitchFamily="34" charset="0"/>
                <a:cs typeface="Arial" pitchFamily="34" charset="0"/>
              </a:rPr>
              <a:t>Commentaires de Relations Couronne-Autochtones et Affaires du Nord Canada</a:t>
            </a:r>
            <a:endParaRPr lang="en-CA" b="1" dirty="0">
              <a:solidFill>
                <a:schemeClr val="accent6">
                  <a:lumMod val="75000"/>
                </a:schemeClr>
              </a:solidFill>
              <a:latin typeface="Arial" pitchFamily="34" charset="0"/>
              <a:cs typeface="Arial" pitchFamily="34" charset="0"/>
            </a:endParaRPr>
          </a:p>
        </p:txBody>
      </p:sp>
      <p:sp>
        <p:nvSpPr>
          <p:cNvPr id="3" name="Content Placeholder 2"/>
          <p:cNvSpPr>
            <a:spLocks noGrp="1"/>
          </p:cNvSpPr>
          <p:nvPr>
            <p:ph idx="1"/>
          </p:nvPr>
        </p:nvSpPr>
        <p:spPr>
          <a:xfrm>
            <a:off x="1043608" y="2060848"/>
            <a:ext cx="7200800" cy="4680520"/>
          </a:xfrm>
        </p:spPr>
        <p:txBody>
          <a:bodyPr>
            <a:noAutofit/>
          </a:bodyPr>
          <a:lstStyle/>
          <a:p>
            <a:pPr marL="0" indent="0">
              <a:lnSpc>
                <a:spcPct val="107000"/>
              </a:lnSpc>
              <a:spcAft>
                <a:spcPts val="800"/>
              </a:spcAft>
              <a:buNone/>
            </a:pPr>
            <a:r>
              <a:rPr lang="fr-CA" sz="2400" b="1" kern="100" dirty="0">
                <a:effectLst/>
                <a:latin typeface="Calibri" panose="020F0502020204030204" pitchFamily="34" charset="0"/>
                <a:ea typeface="Gadugi" panose="020B0502040204020203" pitchFamily="34" charset="0"/>
                <a:cs typeface="Calibri" panose="020F0502020204030204" pitchFamily="34" charset="0"/>
              </a:rPr>
              <a:t>05. Utilisation du site de biodégradation par épandage</a:t>
            </a:r>
          </a:p>
          <a:p>
            <a:pPr marL="0" indent="0">
              <a:lnSpc>
                <a:spcPct val="107000"/>
              </a:lnSpc>
              <a:spcAft>
                <a:spcPts val="800"/>
              </a:spcAft>
              <a:buNone/>
            </a:pPr>
            <a:endParaRPr lang="en-CA" sz="2000" kern="100" dirty="0">
              <a:latin typeface="Calibri" panose="020F0502020204030204" pitchFamily="34" charset="0"/>
              <a:ea typeface="Gadugi" panose="020B0502040204020203" pitchFamily="34" charset="0"/>
              <a:cs typeface="Times New Roman" panose="02020603050405020304" pitchFamily="18" charset="0"/>
            </a:endParaRPr>
          </a:p>
          <a:p>
            <a:pPr marL="0" indent="0">
              <a:lnSpc>
                <a:spcPct val="107000"/>
              </a:lnSpc>
              <a:spcAft>
                <a:spcPts val="800"/>
              </a:spcAft>
              <a:buNone/>
            </a:pPr>
            <a:r>
              <a:rPr lang="fr-CA" sz="2000" b="1" kern="100" dirty="0">
                <a:effectLst/>
                <a:latin typeface="Calibri" panose="020F0502020204030204" pitchFamily="34" charset="0"/>
                <a:ea typeface="Gadugi" panose="020B0502040204020203" pitchFamily="34" charset="0"/>
                <a:cs typeface="Calibri" panose="020F0502020204030204" pitchFamily="34" charset="0"/>
              </a:rPr>
              <a:t>Réponse de Services communautaires et gouvernementaux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CA" sz="2000" kern="100" dirty="0">
                <a:effectLst/>
                <a:latin typeface="Calibri" panose="020F0502020204030204" pitchFamily="34" charset="0"/>
                <a:ea typeface="Gadugi" panose="020B0502040204020203" pitchFamily="34" charset="0"/>
                <a:cs typeface="Calibri" panose="020F0502020204030204" pitchFamily="34" charset="0"/>
              </a:rPr>
              <a:t>L’installation de biodégradation par épandage n’est pas actuellement utilisée par la municipalité pour l’assainissement des sols contaminés. Dans le cas où la municipalité doit utiliser le site à des fins d’épandage, elle doit demander au propriétaire de lui fournir une lettre d’autorisation.</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800" b="0" i="0" u="none" strike="noStrike" baseline="0" dirty="0">
                <a:solidFill>
                  <a:srgbClr val="000000"/>
                </a:solidFill>
                <a:latin typeface="Calibri" panose="020F0502020204030204" pitchFamily="34" charset="0"/>
              </a:rPr>
              <a:t>	</a:t>
            </a:r>
          </a:p>
          <a:p>
            <a:pPr marL="0" indent="0">
              <a:buNone/>
            </a:pPr>
            <a:r>
              <a:rPr lang="en-CA" sz="2400" b="0" i="0" u="none" strike="noStrike" baseline="0" dirty="0">
                <a:solidFill>
                  <a:srgbClr val="000000"/>
                </a:solidFill>
              </a:rPr>
              <a:t>	</a:t>
            </a:r>
          </a:p>
          <a:p>
            <a:pPr marL="0" indent="0">
              <a:buNone/>
            </a:pPr>
            <a:endParaRPr lang="en-CA" sz="2400" b="1" dirty="0"/>
          </a:p>
          <a:p>
            <a:pPr marL="0" indent="0">
              <a:buNone/>
            </a:pPr>
            <a:endParaRPr lang="en-CA" sz="1800" b="1" dirty="0"/>
          </a:p>
        </p:txBody>
      </p:sp>
    </p:spTree>
    <p:extLst>
      <p:ext uri="{BB962C8B-B14F-4D97-AF65-F5344CB8AC3E}">
        <p14:creationId xmlns:p14="http://schemas.microsoft.com/office/powerpoint/2010/main" val="412956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B7EA6AF-E719-49FB-8C96-834C8255D812}"/>
              </a:ext>
            </a:extLst>
          </p:cNvPr>
          <p:cNvSpPr txBox="1">
            <a:spLocks noGrp="1"/>
          </p:cNvSpPr>
          <p:nvPr>
            <p:ph type="ctrTitle"/>
          </p:nvPr>
        </p:nvSpPr>
        <p:spPr>
          <a:xfrm>
            <a:off x="685800" y="3140968"/>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err="1">
                <a:solidFill>
                  <a:schemeClr val="accent6">
                    <a:lumMod val="50000"/>
                  </a:schemeClr>
                </a:solidFill>
                <a:latin typeface="Arial" pitchFamily="34" charset="0"/>
                <a:cs typeface="Arial" pitchFamily="34" charset="0"/>
              </a:rPr>
              <a:t>Permis</a:t>
            </a:r>
            <a:r>
              <a:rPr lang="en-CA" b="1" dirty="0">
                <a:solidFill>
                  <a:schemeClr val="accent6">
                    <a:lumMod val="50000"/>
                  </a:schemeClr>
                </a:solidFill>
                <a:latin typeface="Arial" pitchFamily="34" charset="0"/>
                <a:cs typeface="Arial" pitchFamily="34" charset="0"/>
              </a:rPr>
              <a:t> </a:t>
            </a:r>
            <a:r>
              <a:rPr lang="en-CA" b="1" dirty="0" err="1">
                <a:solidFill>
                  <a:schemeClr val="accent6">
                    <a:lumMod val="50000"/>
                  </a:schemeClr>
                </a:solidFill>
                <a:latin typeface="Arial" pitchFamily="34" charset="0"/>
                <a:cs typeface="Arial" pitchFamily="34" charset="0"/>
              </a:rPr>
              <a:t>Existant</a:t>
            </a:r>
            <a:endParaRPr lang="en-CA" b="1"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59183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6">
                    <a:lumMod val="75000"/>
                  </a:schemeClr>
                </a:solidFill>
                <a:latin typeface="Arial" pitchFamily="34" charset="0"/>
                <a:cs typeface="Arial" pitchFamily="34" charset="0"/>
              </a:rPr>
              <a:t>Renouvèlements et modifications des permis d’utilisation de l’eau</a:t>
            </a:r>
            <a:endParaRPr lang="en-CA" sz="2800" b="1" dirty="0">
              <a:solidFill>
                <a:schemeClr val="accent6">
                  <a:lumMod val="75000"/>
                </a:schemeClr>
              </a:solidFill>
              <a:latin typeface="Arial" pitchFamily="34" charset="0"/>
              <a:cs typeface="Arial" pitchFamily="34" charset="0"/>
            </a:endParaRPr>
          </a:p>
        </p:txBody>
      </p:sp>
      <p:graphicFrame>
        <p:nvGraphicFramePr>
          <p:cNvPr id="3" name="Table 2">
            <a:extLst>
              <a:ext uri="{FF2B5EF4-FFF2-40B4-BE49-F238E27FC236}">
                <a16:creationId xmlns:a16="http://schemas.microsoft.com/office/drawing/2014/main" id="{37123C26-4DF0-B721-8357-D3E99B36C35B}"/>
              </a:ext>
            </a:extLst>
          </p:cNvPr>
          <p:cNvGraphicFramePr>
            <a:graphicFrameLocks noGrp="1"/>
          </p:cNvGraphicFramePr>
          <p:nvPr>
            <p:extLst>
              <p:ext uri="{D42A27DB-BD31-4B8C-83A1-F6EECF244321}">
                <p14:modId xmlns:p14="http://schemas.microsoft.com/office/powerpoint/2010/main" val="3237466293"/>
              </p:ext>
            </p:extLst>
          </p:nvPr>
        </p:nvGraphicFramePr>
        <p:xfrm>
          <a:off x="251520" y="1916832"/>
          <a:ext cx="8712968" cy="3600400"/>
        </p:xfrm>
        <a:graphic>
          <a:graphicData uri="http://schemas.openxmlformats.org/drawingml/2006/table">
            <a:tbl>
              <a:tblPr firstRow="1" bandRow="1"/>
              <a:tblGrid>
                <a:gridCol w="2197757">
                  <a:extLst>
                    <a:ext uri="{9D8B030D-6E8A-4147-A177-3AD203B41FA5}">
                      <a16:colId xmlns:a16="http://schemas.microsoft.com/office/drawing/2014/main" val="3253560643"/>
                    </a:ext>
                  </a:extLst>
                </a:gridCol>
                <a:gridCol w="6515211">
                  <a:extLst>
                    <a:ext uri="{9D8B030D-6E8A-4147-A177-3AD203B41FA5}">
                      <a16:colId xmlns:a16="http://schemas.microsoft.com/office/drawing/2014/main" val="2180074266"/>
                    </a:ext>
                  </a:extLst>
                </a:gridCol>
              </a:tblGrid>
              <a:tr h="1808226">
                <a:tc>
                  <a:txBody>
                    <a:bodyPr/>
                    <a:lstStyle/>
                    <a:p>
                      <a:pPr>
                        <a:lnSpc>
                          <a:spcPct val="107000"/>
                        </a:lnSpc>
                        <a:spcAft>
                          <a:spcPts val="800"/>
                        </a:spcAft>
                      </a:pPr>
                      <a:r>
                        <a:rPr lang="fr-CA" sz="1800" b="1" kern="100">
                          <a:effectLst/>
                          <a:latin typeface="Calibri" panose="020F0502020204030204" pitchFamily="34" charset="0"/>
                          <a:ea typeface="Gadugi" panose="020B0502040204020203" pitchFamily="34" charset="0"/>
                          <a:cs typeface="Calibri" panose="020F0502020204030204" pitchFamily="34" charset="0"/>
                        </a:rPr>
                        <a:t>Demande</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nSpc>
                          <a:spcPct val="107000"/>
                        </a:lnSpc>
                        <a:spcAft>
                          <a:spcPts val="800"/>
                        </a:spcAft>
                      </a:pPr>
                      <a:r>
                        <a:rPr lang="fr-CA" sz="1800" b="1" kern="100" dirty="0">
                          <a:effectLst/>
                          <a:latin typeface="Calibri" panose="020F0502020204030204" pitchFamily="34" charset="0"/>
                          <a:ea typeface="Gadugi" panose="020B0502040204020203" pitchFamily="34" charset="0"/>
                          <a:cs typeface="Calibri" panose="020F0502020204030204" pitchFamily="34" charset="0"/>
                        </a:rPr>
                        <a:t>Justification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val="489780902"/>
                  </a:ext>
                </a:extLst>
              </a:tr>
              <a:tr h="1792174">
                <a:tc>
                  <a:txBody>
                    <a:bodyPr/>
                    <a:lstStyle/>
                    <a:p>
                      <a:pPr>
                        <a:lnSpc>
                          <a:spcPct val="107000"/>
                        </a:lnSpc>
                        <a:spcAft>
                          <a:spcPts val="800"/>
                        </a:spcAft>
                      </a:pPr>
                      <a:r>
                        <a:rPr lang="fr-CA" sz="1800" kern="100">
                          <a:solidFill>
                            <a:srgbClr val="000000"/>
                          </a:solidFill>
                          <a:effectLst/>
                          <a:latin typeface="Calibri" panose="020F0502020204030204" pitchFamily="34" charset="0"/>
                          <a:ea typeface="Gadugi" panose="020B0502040204020203" pitchFamily="34" charset="0"/>
                          <a:cs typeface="Calibri" panose="020F0502020204030204" pitchFamily="34" charset="0"/>
                        </a:rPr>
                        <a:t>Durée du permis : 10 ans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tc>
                  <a:txBody>
                    <a:bodyPr/>
                    <a:lstStyle/>
                    <a:p>
                      <a:pPr>
                        <a:lnSpc>
                          <a:spcPct val="107000"/>
                        </a:lnSpc>
                        <a:spcAft>
                          <a:spcPts val="800"/>
                        </a:spcAft>
                      </a:pPr>
                      <a:r>
                        <a:rPr lang="fr-CA" sz="18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Aucun changement n’a été fait aux activités municipales et aucune augmentation au-delà de la limite annuelle actuelle n’est prévue au cours des prochains 10 ans, en se fondant sur les projections démographiques.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3324506873"/>
                  </a:ext>
                </a:extLst>
              </a:tr>
            </a:tbl>
          </a:graphicData>
        </a:graphic>
      </p:graphicFrame>
    </p:spTree>
    <p:extLst>
      <p:ext uri="{BB962C8B-B14F-4D97-AF65-F5344CB8AC3E}">
        <p14:creationId xmlns:p14="http://schemas.microsoft.com/office/powerpoint/2010/main" val="148951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6">
                    <a:lumMod val="75000"/>
                  </a:schemeClr>
                </a:solidFill>
                <a:latin typeface="Arial" pitchFamily="34" charset="0"/>
                <a:cs typeface="Arial" pitchFamily="34" charset="0"/>
              </a:rPr>
              <a:t>Renouvèlements et modifications des permis d’utilisation de l’eau</a:t>
            </a:r>
            <a:endParaRPr lang="en-CA" sz="2800" b="1" dirty="0">
              <a:solidFill>
                <a:schemeClr val="accent6">
                  <a:lumMod val="75000"/>
                </a:schemeClr>
              </a:solidFill>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id="{4192084D-B5F2-B134-E9F7-EBF9CECDAB43}"/>
              </a:ext>
            </a:extLst>
          </p:cNvPr>
          <p:cNvGraphicFramePr>
            <a:graphicFrameLocks noGrp="1"/>
          </p:cNvGraphicFramePr>
          <p:nvPr>
            <p:extLst>
              <p:ext uri="{D42A27DB-BD31-4B8C-83A1-F6EECF244321}">
                <p14:modId xmlns:p14="http://schemas.microsoft.com/office/powerpoint/2010/main" val="1748384373"/>
              </p:ext>
            </p:extLst>
          </p:nvPr>
        </p:nvGraphicFramePr>
        <p:xfrm>
          <a:off x="179512" y="2060848"/>
          <a:ext cx="8784976" cy="3096344"/>
        </p:xfrm>
        <a:graphic>
          <a:graphicData uri="http://schemas.openxmlformats.org/drawingml/2006/table">
            <a:tbl>
              <a:tblPr firstRow="1" bandRow="1"/>
              <a:tblGrid>
                <a:gridCol w="3465112">
                  <a:extLst>
                    <a:ext uri="{9D8B030D-6E8A-4147-A177-3AD203B41FA5}">
                      <a16:colId xmlns:a16="http://schemas.microsoft.com/office/drawing/2014/main" val="1340482250"/>
                    </a:ext>
                  </a:extLst>
                </a:gridCol>
                <a:gridCol w="5319864">
                  <a:extLst>
                    <a:ext uri="{9D8B030D-6E8A-4147-A177-3AD203B41FA5}">
                      <a16:colId xmlns:a16="http://schemas.microsoft.com/office/drawing/2014/main" val="3799372736"/>
                    </a:ext>
                  </a:extLst>
                </a:gridCol>
              </a:tblGrid>
              <a:tr h="973922">
                <a:tc>
                  <a:txBody>
                    <a:bodyPr/>
                    <a:lstStyle/>
                    <a:p>
                      <a:pPr>
                        <a:lnSpc>
                          <a:spcPct val="107000"/>
                        </a:lnSpc>
                        <a:spcAft>
                          <a:spcPts val="800"/>
                        </a:spcAft>
                      </a:pPr>
                      <a:r>
                        <a:rPr lang="fr-CA" sz="1600" b="1" kern="100">
                          <a:effectLst/>
                          <a:latin typeface="Calibri" panose="020F0502020204030204" pitchFamily="34" charset="0"/>
                          <a:ea typeface="Gadugi" panose="020B0502040204020203" pitchFamily="34" charset="0"/>
                          <a:cs typeface="Calibri" panose="020F0502020204030204" pitchFamily="34" charset="0"/>
                        </a:rPr>
                        <a:t>Demande</a:t>
                      </a:r>
                      <a:endParaRPr lang="en-CA" sz="16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nSpc>
                          <a:spcPct val="107000"/>
                        </a:lnSpc>
                        <a:spcAft>
                          <a:spcPts val="800"/>
                        </a:spcAft>
                      </a:pPr>
                      <a:r>
                        <a:rPr lang="fr-CA" sz="1600" b="1" kern="100">
                          <a:effectLst/>
                          <a:latin typeface="Calibri" panose="020F0502020204030204" pitchFamily="34" charset="0"/>
                          <a:ea typeface="Gadugi" panose="020B0502040204020203" pitchFamily="34" charset="0"/>
                          <a:cs typeface="Calibri" panose="020F0502020204030204" pitchFamily="34" charset="0"/>
                        </a:rPr>
                        <a:t>Justification</a:t>
                      </a:r>
                      <a:endParaRPr lang="en-CA" sz="1600" kern="10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val="1764417506"/>
                  </a:ext>
                </a:extLst>
              </a:tr>
              <a:tr h="2122422">
                <a:tc>
                  <a:txBody>
                    <a:bodyPr/>
                    <a:lstStyle/>
                    <a:p>
                      <a:pPr>
                        <a:lnSpc>
                          <a:spcPct val="107000"/>
                        </a:lnSpc>
                        <a:spcAft>
                          <a:spcPts val="800"/>
                        </a:spcAft>
                      </a:pPr>
                      <a:r>
                        <a:rPr lang="fr-CA" sz="1600" kern="100">
                          <a:solidFill>
                            <a:srgbClr val="000000"/>
                          </a:solidFill>
                          <a:effectLst/>
                          <a:latin typeface="Calibri" panose="020F0502020204030204" pitchFamily="34" charset="0"/>
                          <a:ea typeface="Gadugi" panose="020B0502040204020203" pitchFamily="34" charset="0"/>
                          <a:cs typeface="Calibri" panose="020F0502020204030204" pitchFamily="34" charset="0"/>
                        </a:rPr>
                        <a:t>Prélèvement maximal d’eau quotidiennement : </a:t>
                      </a:r>
                      <a:endParaRPr lang="en-CA"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600" kern="100">
                          <a:solidFill>
                            <a:srgbClr val="000000"/>
                          </a:solidFill>
                          <a:effectLst/>
                          <a:latin typeface="Calibri" panose="020F0502020204030204" pitchFamily="34" charset="0"/>
                          <a:ea typeface="Gadugi" panose="020B0502040204020203" pitchFamily="34" charset="0"/>
                          <a:cs typeface="Calibri" panose="020F0502020204030204" pitchFamily="34" charset="0"/>
                        </a:rPr>
                        <a:t>2000 m</a:t>
                      </a:r>
                      <a:r>
                        <a:rPr lang="fr-CA" sz="1600" kern="100" baseline="30000">
                          <a:solidFill>
                            <a:srgbClr val="000000"/>
                          </a:solidFill>
                          <a:effectLst/>
                          <a:latin typeface="Calibri" panose="020F0502020204030204" pitchFamily="34" charset="0"/>
                          <a:ea typeface="Gadugi" panose="020B0502040204020203" pitchFamily="34" charset="0"/>
                          <a:cs typeface="Calibri" panose="020F0502020204030204" pitchFamily="34" charset="0"/>
                        </a:rPr>
                        <a:t>3</a:t>
                      </a:r>
                      <a:endParaRPr lang="en-CA" sz="16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tc>
                  <a:txBody>
                    <a:bodyPr/>
                    <a:lstStyle/>
                    <a:p>
                      <a:pPr>
                        <a:lnSpc>
                          <a:spcPct val="107000"/>
                        </a:lnSpc>
                        <a:spcAft>
                          <a:spcPts val="800"/>
                        </a:spcAft>
                      </a:pPr>
                      <a:r>
                        <a:rPr lang="fr-CA" sz="16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Le bassin hydrographique est gelé de sept à neuf mois par année, pour ces motifs, un réservoir d’eau brute doit être alimenté adéquatement tous les ans avant la prise de la glace. Il n’y a aucun changement aux opérations de réapprovisionnement de First Lake ni au volume annuel d’eau requis.</a:t>
                      </a:r>
                      <a:endParaRPr lang="en-CA"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3958704867"/>
                  </a:ext>
                </a:extLst>
              </a:tr>
            </a:tbl>
          </a:graphicData>
        </a:graphic>
      </p:graphicFrame>
    </p:spTree>
    <p:extLst>
      <p:ext uri="{BB962C8B-B14F-4D97-AF65-F5344CB8AC3E}">
        <p14:creationId xmlns:p14="http://schemas.microsoft.com/office/powerpoint/2010/main" val="122245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68E2F4-F141-4396-8B4D-6E79312BEFF3}"/>
              </a:ext>
            </a:extLst>
          </p:cNvPr>
          <p:cNvSpPr txBox="1">
            <a:spLocks/>
          </p:cNvSpPr>
          <p:nvPr/>
        </p:nvSpPr>
        <p:spPr>
          <a:xfrm>
            <a:off x="0" y="274638"/>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6">
                    <a:lumMod val="75000"/>
                  </a:schemeClr>
                </a:solidFill>
                <a:latin typeface="Arial" pitchFamily="34" charset="0"/>
                <a:cs typeface="Arial" pitchFamily="34" charset="0"/>
              </a:rPr>
              <a:t>Renouvèlements et modifications des permis d’utilisation de l’eau</a:t>
            </a:r>
            <a:endParaRPr lang="en-CA" sz="2800" b="1" dirty="0">
              <a:solidFill>
                <a:schemeClr val="accent6">
                  <a:lumMod val="75000"/>
                </a:schemeClr>
              </a:solidFill>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id="{41C49323-D732-2FD6-0A4E-E8A7BD625AA8}"/>
              </a:ext>
            </a:extLst>
          </p:cNvPr>
          <p:cNvGraphicFramePr>
            <a:graphicFrameLocks noGrp="1"/>
          </p:cNvGraphicFramePr>
          <p:nvPr>
            <p:extLst>
              <p:ext uri="{D42A27DB-BD31-4B8C-83A1-F6EECF244321}">
                <p14:modId xmlns:p14="http://schemas.microsoft.com/office/powerpoint/2010/main" val="2132435653"/>
              </p:ext>
            </p:extLst>
          </p:nvPr>
        </p:nvGraphicFramePr>
        <p:xfrm>
          <a:off x="251520" y="1556792"/>
          <a:ext cx="8640960" cy="4176463"/>
        </p:xfrm>
        <a:graphic>
          <a:graphicData uri="http://schemas.openxmlformats.org/drawingml/2006/table">
            <a:tbl>
              <a:tblPr firstRow="1" bandRow="1"/>
              <a:tblGrid>
                <a:gridCol w="3605561">
                  <a:extLst>
                    <a:ext uri="{9D8B030D-6E8A-4147-A177-3AD203B41FA5}">
                      <a16:colId xmlns:a16="http://schemas.microsoft.com/office/drawing/2014/main" val="1784591920"/>
                    </a:ext>
                  </a:extLst>
                </a:gridCol>
                <a:gridCol w="5035399">
                  <a:extLst>
                    <a:ext uri="{9D8B030D-6E8A-4147-A177-3AD203B41FA5}">
                      <a16:colId xmlns:a16="http://schemas.microsoft.com/office/drawing/2014/main" val="1088565324"/>
                    </a:ext>
                  </a:extLst>
                </a:gridCol>
              </a:tblGrid>
              <a:tr h="930412">
                <a:tc>
                  <a:txBody>
                    <a:bodyPr/>
                    <a:lstStyle/>
                    <a:p>
                      <a:pPr>
                        <a:lnSpc>
                          <a:spcPct val="107000"/>
                        </a:lnSpc>
                        <a:spcAft>
                          <a:spcPts val="800"/>
                        </a:spcAft>
                      </a:pPr>
                      <a:r>
                        <a:rPr lang="fr-CA" sz="1400" b="1" kern="100" dirty="0">
                          <a:effectLst/>
                          <a:latin typeface="Calibri" panose="020F0502020204030204" pitchFamily="34" charset="0"/>
                          <a:ea typeface="Gadugi" panose="020B0502040204020203" pitchFamily="34" charset="0"/>
                          <a:cs typeface="Calibri" panose="020F0502020204030204" pitchFamily="34" charset="0"/>
                        </a:rPr>
                        <a:t>Demande</a:t>
                      </a:r>
                      <a:endParaRPr lang="en-CA"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nSpc>
                          <a:spcPct val="107000"/>
                        </a:lnSpc>
                        <a:spcAft>
                          <a:spcPts val="800"/>
                        </a:spcAft>
                      </a:pPr>
                      <a:r>
                        <a:rPr lang="fr-CA" sz="1400" b="1" kern="100">
                          <a:effectLst/>
                          <a:latin typeface="Calibri" panose="020F0502020204030204" pitchFamily="34" charset="0"/>
                          <a:ea typeface="Gadugi" panose="020B0502040204020203" pitchFamily="34" charset="0"/>
                          <a:cs typeface="Calibri" panose="020F0502020204030204" pitchFamily="34" charset="0"/>
                        </a:rPr>
                        <a:t>Justification</a:t>
                      </a:r>
                      <a:endParaRPr lang="en-CA" sz="1400" kern="10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val="1945949216"/>
                  </a:ext>
                </a:extLst>
              </a:tr>
              <a:tr h="3246051">
                <a:tc>
                  <a:txBody>
                    <a:bodyPr/>
                    <a:lstStyle/>
                    <a:p>
                      <a:pPr>
                        <a:lnSpc>
                          <a:spcPct val="107000"/>
                        </a:lnSpc>
                        <a:spcAft>
                          <a:spcPts val="800"/>
                        </a:spcAft>
                      </a:pPr>
                      <a:r>
                        <a:rPr lang="fr-CA" sz="14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Retrait des exigences non pratiques ou rendues non applicables. Il s’agit notamment :</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4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De soumettre des documents papier</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4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D’harmoniser les dates limites pour soumettre une demande à la présentation du rapport annuel</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4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De produire un rapport quotidien sur l’élimination des déchets</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tc>
                  <a:txBody>
                    <a:bodyPr/>
                    <a:lstStyle/>
                    <a:p>
                      <a:pPr>
                        <a:lnSpc>
                          <a:spcPct val="107000"/>
                        </a:lnSpc>
                        <a:spcAft>
                          <a:spcPts val="800"/>
                        </a:spcAft>
                      </a:pPr>
                      <a:r>
                        <a:rPr lang="fr-CA" sz="1400" kern="100" dirty="0">
                          <a:solidFill>
                            <a:srgbClr val="000000"/>
                          </a:solidFill>
                          <a:effectLst/>
                          <a:latin typeface="Calibri" panose="020F0502020204030204" pitchFamily="34" charset="0"/>
                          <a:ea typeface="Gadugi" panose="020B0502040204020203" pitchFamily="34" charset="0"/>
                          <a:cs typeface="Calibri" panose="020F0502020204030204" pitchFamily="34" charset="0"/>
                        </a:rPr>
                        <a:t>Une justification pour ces éléments a été soumise avec la demande de permis.</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a:noFill/>
                    </a:lnL>
                    <a:lnR w="12700" cap="flat" cmpd="sng" algn="ctr">
                      <a:solidFill>
                        <a:srgbClr val="000000"/>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405923822"/>
                  </a:ext>
                </a:extLst>
              </a:tr>
            </a:tbl>
          </a:graphicData>
        </a:graphic>
      </p:graphicFrame>
    </p:spTree>
    <p:extLst>
      <p:ext uri="{BB962C8B-B14F-4D97-AF65-F5344CB8AC3E}">
        <p14:creationId xmlns:p14="http://schemas.microsoft.com/office/powerpoint/2010/main" val="186741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FF795E-9CF7-438F-A8A2-C2BEABC71663}"/>
              </a:ext>
            </a:extLst>
          </p:cNvPr>
          <p:cNvSpPr txBox="1">
            <a:spLocks/>
          </p:cNvSpPr>
          <p:nvPr/>
        </p:nvSpPr>
        <p:spPr>
          <a:xfrm>
            <a:off x="0" y="285750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b="1" dirty="0">
                <a:solidFill>
                  <a:schemeClr val="accent6">
                    <a:lumMod val="75000"/>
                  </a:schemeClr>
                </a:solidFill>
                <a:latin typeface="Arial" pitchFamily="34" charset="0"/>
                <a:cs typeface="Arial" pitchFamily="34" charset="0"/>
              </a:rPr>
              <a:t>Merci.</a:t>
            </a:r>
          </a:p>
        </p:txBody>
      </p:sp>
    </p:spTree>
    <p:extLst>
      <p:ext uri="{BB962C8B-B14F-4D97-AF65-F5344CB8AC3E}">
        <p14:creationId xmlns:p14="http://schemas.microsoft.com/office/powerpoint/2010/main" val="249157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0" y="692696"/>
            <a:ext cx="4572000" cy="893514"/>
          </a:xfrm>
        </p:spPr>
        <p:txBody>
          <a:bodyPr>
            <a:noAutofit/>
          </a:bodyPr>
          <a:lstStyle/>
          <a:p>
            <a:r>
              <a:rPr lang="fr-FR" sz="3200" b="1" dirty="0">
                <a:solidFill>
                  <a:srgbClr val="D8491F"/>
                </a:solidFill>
                <a:latin typeface="Arial" pitchFamily="34" charset="0"/>
                <a:cs typeface="Arial" pitchFamily="34" charset="0"/>
              </a:rPr>
              <a:t>Permis d’utilisation de l’eau : </a:t>
            </a:r>
            <a:br>
              <a:rPr lang="fr-FR" sz="3200" b="1" dirty="0">
                <a:solidFill>
                  <a:srgbClr val="D8491F"/>
                </a:solidFill>
                <a:latin typeface="Arial" pitchFamily="34" charset="0"/>
                <a:cs typeface="Arial" pitchFamily="34" charset="0"/>
              </a:rPr>
            </a:br>
            <a:r>
              <a:rPr lang="fr-FR" sz="3200" b="1" dirty="0">
                <a:solidFill>
                  <a:srgbClr val="D8491F"/>
                </a:solidFill>
                <a:latin typeface="Arial" pitchFamily="34" charset="0"/>
                <a:cs typeface="Arial" pitchFamily="34" charset="0"/>
              </a:rPr>
              <a:t>3AM-CHE---</a:t>
            </a:r>
            <a:endParaRPr lang="en-CA" sz="3200" b="1" dirty="0">
              <a:solidFill>
                <a:srgbClr val="D8491F"/>
              </a:solidFill>
              <a:latin typeface="Arial" pitchFamily="34" charset="0"/>
              <a:cs typeface="Arial" pitchFamily="34" charset="0"/>
            </a:endParaRPr>
          </a:p>
        </p:txBody>
      </p:sp>
      <p:sp>
        <p:nvSpPr>
          <p:cNvPr id="6" name="Content Placeholder 5"/>
          <p:cNvSpPr>
            <a:spLocks noGrp="1"/>
          </p:cNvSpPr>
          <p:nvPr>
            <p:ph idx="1"/>
          </p:nvPr>
        </p:nvSpPr>
        <p:spPr>
          <a:xfrm>
            <a:off x="395536" y="1844824"/>
            <a:ext cx="8352928" cy="4669979"/>
          </a:xfrm>
        </p:spPr>
        <p:txBody>
          <a:bodyPr>
            <a:normAutofit/>
          </a:bodyPr>
          <a:lstStyle/>
          <a:p>
            <a:pPr marL="0" indent="0" algn="l">
              <a:buNone/>
            </a:pPr>
            <a:endParaRPr lang="en-US" sz="1600" dirty="0"/>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Date d’émission du permis : 15 mai 2015</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Échéance du permis : 14 mai 2023</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Droit d’utilisation du permis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CA" sz="1800" i="1" kern="100" dirty="0">
                <a:effectLst/>
                <a:latin typeface="Calibri" panose="020F0502020204030204" pitchFamily="34" charset="0"/>
                <a:ea typeface="Gadugi" panose="020B0502040204020203" pitchFamily="34" charset="0"/>
                <a:cs typeface="Calibri" panose="020F0502020204030204" pitchFamily="34" charset="0"/>
              </a:rPr>
              <a:t>Ce permis autorise une installation municipale désignée à l’annexe 1 du Règlement du hameau de Chesterfield Inlet à y mener des activités d’usage des eaux et d’élimination de déchets.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La présente demande concerne le renouvèlement du permis existant et sa modification pour devenir un permis de type A afin de refléter le fait que le réapprovisionnement annuel du réservoir d’eau brute excède 299 m</a:t>
            </a:r>
            <a:r>
              <a:rPr lang="fr-CA" sz="1800" kern="100" baseline="30000" dirty="0">
                <a:effectLst/>
                <a:latin typeface="Calibri" panose="020F0502020204030204" pitchFamily="34" charset="0"/>
                <a:ea typeface="Gadugi" panose="020B0502040204020203" pitchFamily="34" charset="0"/>
                <a:cs typeface="Calibri" panose="020F0502020204030204" pitchFamily="34" charset="0"/>
              </a:rPr>
              <a:t>3</a:t>
            </a:r>
            <a:r>
              <a:rPr lang="fr-CA" sz="1800" kern="100" dirty="0">
                <a:effectLst/>
                <a:latin typeface="Calibri" panose="020F0502020204030204" pitchFamily="34" charset="0"/>
                <a:ea typeface="Gadugi" panose="020B0502040204020203" pitchFamily="34" charset="0"/>
                <a:cs typeface="Calibri" panose="020F0502020204030204" pitchFamily="34" charset="0"/>
              </a:rPr>
              <a:t>/jour. Toutes les activités d’usage des eaux et d’élimination des déchets restent les mêmes que celles du permis existant.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2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460" y="366751"/>
            <a:ext cx="8247047" cy="609525"/>
          </a:xfrm>
        </p:spPr>
        <p:txBody>
          <a:bodyPr>
            <a:normAutofit fontScale="90000"/>
          </a:bodyPr>
          <a:lstStyle/>
          <a:p>
            <a:r>
              <a:rPr lang="en-CA" b="1" dirty="0" err="1">
                <a:solidFill>
                  <a:srgbClr val="D8491F"/>
                </a:solidFill>
                <a:latin typeface="Arial" pitchFamily="34" charset="0"/>
                <a:cs typeface="Arial" pitchFamily="34" charset="0"/>
              </a:rPr>
              <a:t>Contexte</a:t>
            </a:r>
            <a:endParaRPr lang="en-CA" b="1" dirty="0">
              <a:solidFill>
                <a:srgbClr val="D8491F"/>
              </a:solidFill>
              <a:latin typeface="Arial" pitchFamily="34" charset="0"/>
              <a:cs typeface="Arial" pitchFamily="34" charset="0"/>
            </a:endParaRPr>
          </a:p>
        </p:txBody>
      </p:sp>
      <p:sp>
        <p:nvSpPr>
          <p:cNvPr id="6" name="Content Placeholder 5"/>
          <p:cNvSpPr>
            <a:spLocks noGrp="1"/>
          </p:cNvSpPr>
          <p:nvPr>
            <p:ph idx="1"/>
          </p:nvPr>
        </p:nvSpPr>
        <p:spPr>
          <a:xfrm>
            <a:off x="566682" y="1700808"/>
            <a:ext cx="8010635" cy="4952296"/>
          </a:xfrm>
        </p:spPr>
        <p:txBody>
          <a:bodyPr>
            <a:normAutofit/>
          </a:bodyPr>
          <a:lstStyle/>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C’est à First Lake que se trouve le site d’approvisionnement en eau domestique pour la municipalité de Chesterfield Inlet, dont la population s’établit à environ 437 habitants (recensement de 2016)</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Le bassin hydrographique est gelé de sept à neuf mois par année, pour ces motifs, un réservoir d’eau brute doit être alimenté adéquatement tous les ans avant la prise de la glace. Il n’y a aucun changement aux opérations de réapprovisionnement à First Lake.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Chesterfield Inlet utilise actuellement jusqu’à 2000 m</a:t>
            </a:r>
            <a:r>
              <a:rPr lang="fr-CA" sz="1800" kern="100" baseline="30000" dirty="0">
                <a:effectLst/>
                <a:latin typeface="Calibri" panose="020F0502020204030204" pitchFamily="34" charset="0"/>
                <a:ea typeface="Gadugi" panose="020B0502040204020203" pitchFamily="34" charset="0"/>
                <a:cs typeface="Calibri" panose="020F0502020204030204" pitchFamily="34" charset="0"/>
              </a:rPr>
              <a:t>3/</a:t>
            </a:r>
            <a:r>
              <a:rPr lang="fr-CA" sz="1800" kern="100" dirty="0">
                <a:effectLst/>
                <a:latin typeface="Calibri" panose="020F0502020204030204" pitchFamily="34" charset="0"/>
                <a:ea typeface="Gadugi" panose="020B0502040204020203" pitchFamily="34" charset="0"/>
                <a:cs typeface="Calibri" panose="020F0502020204030204" pitchFamily="34" charset="0"/>
              </a:rPr>
              <a:t>jour sur une période d’environ 14 jours pour remplir le réservoir.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Le réservoir est en service depuis sa construction au début des années 1990.</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93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163898" y="39498"/>
            <a:ext cx="7296534" cy="1145921"/>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a:solidFill>
                  <a:srgbClr val="D8491F"/>
                </a:solidFill>
                <a:latin typeface="Arial" pitchFamily="34" charset="0"/>
                <a:cs typeface="Arial" pitchFamily="34" charset="0"/>
              </a:rPr>
              <a:t>Infrastructure de l’approvisionnement en eau </a:t>
            </a:r>
            <a:endParaRPr lang="en-CA" b="1" dirty="0">
              <a:solidFill>
                <a:srgbClr val="D8491F"/>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D97D57C4-A67E-4E19-20D2-8DF78D963D92}"/>
              </a:ext>
            </a:extLst>
          </p:cNvPr>
          <p:cNvPicPr>
            <a:picLocks noChangeAspect="1"/>
          </p:cNvPicPr>
          <p:nvPr/>
        </p:nvPicPr>
        <p:blipFill>
          <a:blip r:embed="rId3"/>
          <a:stretch>
            <a:fillRect/>
          </a:stretch>
        </p:blipFill>
        <p:spPr>
          <a:xfrm>
            <a:off x="251520" y="1412776"/>
            <a:ext cx="8640960" cy="4536504"/>
          </a:xfrm>
          <a:prstGeom prst="rect">
            <a:avLst/>
          </a:prstGeom>
        </p:spPr>
      </p:pic>
    </p:spTree>
    <p:extLst>
      <p:ext uri="{BB962C8B-B14F-4D97-AF65-F5344CB8AC3E}">
        <p14:creationId xmlns:p14="http://schemas.microsoft.com/office/powerpoint/2010/main" val="196087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75402" y="0"/>
            <a:ext cx="6193196" cy="1257598"/>
          </a:xfrm>
        </p:spPr>
        <p:txBody>
          <a:bodyPr>
            <a:normAutofit/>
          </a:bodyPr>
          <a:lstStyle/>
          <a:p>
            <a:r>
              <a:rPr lang="en-CA" sz="4000" b="1" dirty="0" err="1">
                <a:solidFill>
                  <a:srgbClr val="D8491F"/>
                </a:solidFill>
                <a:latin typeface="Arial" pitchFamily="34" charset="0"/>
                <a:cs typeface="Arial" pitchFamily="34" charset="0"/>
              </a:rPr>
              <a:t>Contexte</a:t>
            </a:r>
            <a:endParaRPr lang="en-CA" sz="4000" b="1" dirty="0">
              <a:solidFill>
                <a:srgbClr val="D8491F"/>
              </a:solidFill>
              <a:latin typeface="Arial" pitchFamily="34" charset="0"/>
              <a:cs typeface="Arial" pitchFamily="34" charset="0"/>
            </a:endParaRPr>
          </a:p>
        </p:txBody>
      </p:sp>
      <p:sp>
        <p:nvSpPr>
          <p:cNvPr id="6" name="Content Placeholder 5"/>
          <p:cNvSpPr>
            <a:spLocks noGrp="1"/>
          </p:cNvSpPr>
          <p:nvPr>
            <p:ph idx="1"/>
          </p:nvPr>
        </p:nvSpPr>
        <p:spPr>
          <a:xfrm>
            <a:off x="323528" y="1844824"/>
            <a:ext cx="8496944" cy="4721374"/>
          </a:xfrm>
        </p:spPr>
        <p:txBody>
          <a:bodyPr>
            <a:normAutofit/>
          </a:bodyPr>
          <a:lstStyle/>
          <a:p>
            <a:pPr marL="342900" lvl="0" indent="-342900">
              <a:lnSpc>
                <a:spcPct val="107000"/>
              </a:lnSpc>
              <a:spcAft>
                <a:spcPts val="800"/>
              </a:spcAft>
              <a:buFont typeface="Arial" panose="020B0604020202020204" pitchFamily="34" charset="0"/>
              <a:buChar char="•"/>
              <a:tabLst>
                <a:tab pos="457200" algn="l"/>
              </a:tabLst>
            </a:pPr>
            <a:r>
              <a:rPr lang="fr-CA" sz="2000" kern="100" dirty="0">
                <a:effectLst/>
                <a:latin typeface="Calibri" panose="020F0502020204030204" pitchFamily="34" charset="0"/>
                <a:ea typeface="Gadugi" panose="020B0502040204020203" pitchFamily="34" charset="0"/>
                <a:cs typeface="Calibri" panose="020F0502020204030204" pitchFamily="34" charset="0"/>
              </a:rPr>
              <a:t>L’installation de traitement des eaux usées est située à environ 2,2 km à l’ouest de la collectivité.</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000" kern="100" dirty="0">
                <a:effectLst/>
                <a:latin typeface="Calibri" panose="020F0502020204030204" pitchFamily="34" charset="0"/>
                <a:ea typeface="Gadugi" panose="020B0502040204020203" pitchFamily="34" charset="0"/>
                <a:cs typeface="Calibri" panose="020F0502020204030204" pitchFamily="34" charset="0"/>
              </a:rPr>
              <a:t>Elle a été modernisée en 2010 et comprend deux aires de déversement pour camions, deux cellules de rétention des eaux usées et des zones humides avec une série de quatre petits étangs et deux bermes de dérivation d’écoulement.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000" kern="100" dirty="0">
                <a:effectLst/>
                <a:latin typeface="Calibri" panose="020F0502020204030204" pitchFamily="34" charset="0"/>
                <a:ea typeface="Gadugi" panose="020B0502040204020203" pitchFamily="34" charset="0"/>
                <a:cs typeface="Calibri" panose="020F0502020204030204" pitchFamily="34" charset="0"/>
              </a:rPr>
              <a:t>Les zones humides couvrent une superficie d’environ 10,4 hectares. L’effluent s’écoule sur 800 à 1000 mètres à travers les zones humides, depuis les cellules de rétention des eaux usées jusqu’à l’environnement marin de Finger Bay de la Baie d’Hudson.</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2000" dirty="0"/>
          </a:p>
        </p:txBody>
      </p:sp>
    </p:spTree>
    <p:extLst>
      <p:ext uri="{BB962C8B-B14F-4D97-AF65-F5344CB8AC3E}">
        <p14:creationId xmlns:p14="http://schemas.microsoft.com/office/powerpoint/2010/main" val="114510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281710" y="39499"/>
            <a:ext cx="6008338" cy="652116"/>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a:solidFill>
                  <a:srgbClr val="D8491F"/>
                </a:solidFill>
                <a:latin typeface="Arial" pitchFamily="34" charset="0"/>
                <a:cs typeface="Arial" pitchFamily="34" charset="0"/>
              </a:rPr>
              <a:t>Infrastructure de l’évacuation des eaux usées </a:t>
            </a:r>
            <a:endParaRPr lang="en-CA" b="1" dirty="0">
              <a:solidFill>
                <a:srgbClr val="D8491F"/>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7E32B372-6C22-C3F0-1240-E7AD36F4AD57}"/>
              </a:ext>
            </a:extLst>
          </p:cNvPr>
          <p:cNvPicPr>
            <a:picLocks noChangeAspect="1"/>
          </p:cNvPicPr>
          <p:nvPr/>
        </p:nvPicPr>
        <p:blipFill>
          <a:blip r:embed="rId3"/>
          <a:stretch>
            <a:fillRect/>
          </a:stretch>
        </p:blipFill>
        <p:spPr>
          <a:xfrm>
            <a:off x="751671" y="595114"/>
            <a:ext cx="7640658" cy="5667772"/>
          </a:xfrm>
          <a:prstGeom prst="rect">
            <a:avLst/>
          </a:prstGeom>
        </p:spPr>
      </p:pic>
    </p:spTree>
    <p:extLst>
      <p:ext uri="{BB962C8B-B14F-4D97-AF65-F5344CB8AC3E}">
        <p14:creationId xmlns:p14="http://schemas.microsoft.com/office/powerpoint/2010/main" val="2315324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3972" y="1071"/>
            <a:ext cx="5076056" cy="1257598"/>
          </a:xfrm>
        </p:spPr>
        <p:txBody>
          <a:bodyPr>
            <a:normAutofit/>
          </a:bodyPr>
          <a:lstStyle/>
          <a:p>
            <a:r>
              <a:rPr lang="en-CA" sz="4000" b="1" dirty="0" err="1">
                <a:solidFill>
                  <a:srgbClr val="D8491F"/>
                </a:solidFill>
                <a:latin typeface="Arial" pitchFamily="34" charset="0"/>
                <a:cs typeface="Arial" pitchFamily="34" charset="0"/>
              </a:rPr>
              <a:t>Contexte</a:t>
            </a:r>
            <a:endParaRPr lang="en-CA" sz="4000" b="1" dirty="0">
              <a:solidFill>
                <a:srgbClr val="D8491F"/>
              </a:solidFill>
              <a:latin typeface="Arial" pitchFamily="34" charset="0"/>
              <a:cs typeface="Arial" pitchFamily="34" charset="0"/>
            </a:endParaRPr>
          </a:p>
        </p:txBody>
      </p:sp>
      <p:sp>
        <p:nvSpPr>
          <p:cNvPr id="6" name="Content Placeholder 5"/>
          <p:cNvSpPr>
            <a:spLocks noGrp="1"/>
          </p:cNvSpPr>
          <p:nvPr>
            <p:ph idx="1"/>
          </p:nvPr>
        </p:nvSpPr>
        <p:spPr>
          <a:xfrm>
            <a:off x="440668" y="1124744"/>
            <a:ext cx="8262664" cy="5400600"/>
          </a:xfrm>
        </p:spPr>
        <p:txBody>
          <a:bodyPr>
            <a:normAutofit/>
          </a:bodyPr>
          <a:lstStyle/>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Les installations d’élimination des déchets solides de Chesterfield Inlet se composent d’une zone de dépôt clôturée pour les déchets municipaux solides (DMS), d’une zone de dépôt séparée pour les métaux en vrac située à environ 200 m au sud de la zone clôturée des DMS et de deux zones de stockage de barils situées à environ 150 m et 270 m au sud-est de la zone des DMS.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Un site d’enfouissement désaffecté se trouve entre la zone clôturée des déchets solides municipaux et la zone d’élimination des métaux en vrac, en amont de la zone humide de traitement des eaux usées.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kern="100" dirty="0">
                <a:effectLst/>
                <a:latin typeface="Calibri" panose="020F0502020204030204" pitchFamily="34" charset="0"/>
                <a:ea typeface="Gadugi" panose="020B0502040204020203" pitchFamily="34" charset="0"/>
                <a:cs typeface="Calibri" panose="020F0502020204030204" pitchFamily="34" charset="0"/>
              </a:rPr>
              <a:t>Le hameau recueille les déchets solides des bâtiments communautaires cinq jours par semaine avec un camion à ordures et les transporte à l’installation d’élimination des DMS située à 2,2 km à l’ouest de la collectivité. L’installation d’élimination des DMS couvre une superficie d’environ 24 000 m</a:t>
            </a:r>
            <a:r>
              <a:rPr lang="fr-CA" sz="1800" kern="100" baseline="30000" dirty="0">
                <a:effectLst/>
                <a:latin typeface="Calibri" panose="020F0502020204030204" pitchFamily="34" charset="0"/>
                <a:ea typeface="Gadugi" panose="020B0502040204020203" pitchFamily="34" charset="0"/>
                <a:cs typeface="Calibri" panose="020F0502020204030204" pitchFamily="34" charset="0"/>
              </a:rPr>
              <a:t>2</a:t>
            </a:r>
            <a:r>
              <a:rPr lang="fr-CA" sz="1800" kern="100" dirty="0">
                <a:effectLst/>
                <a:latin typeface="Calibri" panose="020F0502020204030204" pitchFamily="34" charset="0"/>
                <a:ea typeface="Gadugi" panose="020B0502040204020203" pitchFamily="34" charset="0"/>
                <a:cs typeface="Calibri" panose="020F0502020204030204" pitchFamily="34" charset="0"/>
              </a:rPr>
              <a:t> et est attenante et au nord de l’installation d’évacuation des eaux usées.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33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CBD2063-429B-B140-8245-C6C632D7E6C5}"/>
              </a:ext>
            </a:extLst>
          </p:cNvPr>
          <p:cNvSpPr txBox="1">
            <a:spLocks/>
          </p:cNvSpPr>
          <p:nvPr/>
        </p:nvSpPr>
        <p:spPr>
          <a:xfrm>
            <a:off x="1038486" y="13093"/>
            <a:ext cx="6912768" cy="869221"/>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a:solidFill>
                  <a:srgbClr val="D8491F"/>
                </a:solidFill>
                <a:latin typeface="Arial" pitchFamily="34" charset="0"/>
                <a:cs typeface="Arial" pitchFamily="34" charset="0"/>
              </a:rPr>
              <a:t>Infrastructure de l’élimination des déchets solides </a:t>
            </a:r>
            <a:endParaRPr lang="en-CA" b="1" dirty="0">
              <a:solidFill>
                <a:srgbClr val="D8491F"/>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4544764D-1581-4576-82C9-0DA59F809C38}"/>
              </a:ext>
            </a:extLst>
          </p:cNvPr>
          <p:cNvPicPr>
            <a:picLocks noChangeAspect="1"/>
          </p:cNvPicPr>
          <p:nvPr/>
        </p:nvPicPr>
        <p:blipFill>
          <a:blip r:embed="rId3"/>
          <a:stretch>
            <a:fillRect/>
          </a:stretch>
        </p:blipFill>
        <p:spPr>
          <a:xfrm>
            <a:off x="578584" y="889246"/>
            <a:ext cx="7986831" cy="5110264"/>
          </a:xfrm>
          <a:prstGeom prst="rect">
            <a:avLst/>
          </a:prstGeom>
        </p:spPr>
      </p:pic>
    </p:spTree>
    <p:extLst>
      <p:ext uri="{BB962C8B-B14F-4D97-AF65-F5344CB8AC3E}">
        <p14:creationId xmlns:p14="http://schemas.microsoft.com/office/powerpoint/2010/main" val="3422527545"/>
      </p:ext>
    </p:extLst>
  </p:cSld>
  <p:clrMapOvr>
    <a:masterClrMapping/>
  </p:clrMapOvr>
</p:sld>
</file>

<file path=ppt/theme/theme1.xml><?xml version="1.0" encoding="utf-8"?>
<a:theme xmlns:a="http://schemas.openxmlformats.org/drawingml/2006/main" name="GN Powerpoint CG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9868AF8FA94B40945B60C79FB290B1" ma:contentTypeVersion="9" ma:contentTypeDescription="Create a new document." ma:contentTypeScope="" ma:versionID="bbf816693f83c105829e6adedd16fc0a">
  <xsd:schema xmlns:xsd="http://www.w3.org/2001/XMLSchema" xmlns:xs="http://www.w3.org/2001/XMLSchema" xmlns:p="http://schemas.microsoft.com/office/2006/metadata/properties" xmlns:ns2="fc4293c6-6472-47fa-9d2f-94bd9eace04c" targetNamespace="http://schemas.microsoft.com/office/2006/metadata/properties" ma:root="true" ma:fieldsID="6d4f3cf08471256e9594f5fde3c1719a" ns2:_="">
    <xsd:import namespace="fc4293c6-6472-47fa-9d2f-94bd9eace0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293c6-6472-47fa-9d2f-94bd9eac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983E6-65DD-4E3B-9730-356EA1BD60B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8B91C6-D454-4D5A-8FFF-6046BAE88B80}">
  <ds:schemaRefs>
    <ds:schemaRef ds:uri="http://schemas.microsoft.com/sharepoint/v3/contenttype/forms"/>
  </ds:schemaRefs>
</ds:datastoreItem>
</file>

<file path=customXml/itemProps3.xml><?xml version="1.0" encoding="utf-8"?>
<ds:datastoreItem xmlns:ds="http://schemas.openxmlformats.org/officeDocument/2006/customXml" ds:itemID="{E8F456DD-288F-4500-A176-1B4EFFEA27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4293c6-6472-47fa-9d2f-94bd9eace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GN Powerpoint CGS</Template>
  <TotalTime>4850</TotalTime>
  <Words>1429</Words>
  <Application>Microsoft Office PowerPoint</Application>
  <PresentationFormat>On-screen Show (4:3)</PresentationFormat>
  <Paragraphs>129</Paragraphs>
  <Slides>23</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GN Powerpoint CGS</vt:lpstr>
      <vt:lpstr>Réunion technique de l’Office des eaux du Nunavut</vt:lpstr>
      <vt:lpstr>Permis Existant</vt:lpstr>
      <vt:lpstr>Permis d’utilisation de l’eau :  3AM-CHE---</vt:lpstr>
      <vt:lpstr>Contexte</vt:lpstr>
      <vt:lpstr>PowerPoint Presentation</vt:lpstr>
      <vt:lpstr>Contexte</vt:lpstr>
      <vt:lpstr>PowerPoint Presentation</vt:lpstr>
      <vt:lpstr>Contexte</vt:lpstr>
      <vt:lpstr>PowerPoint Presentation</vt:lpstr>
      <vt:lpstr>PowerPoint Presentation</vt:lpstr>
      <vt:lpstr>PowerPoint Presentation</vt:lpstr>
      <vt:lpstr>PowerPoint Presentation</vt:lpstr>
      <vt:lpstr>Commentaires d’Environnement et Changement climatique Canada</vt:lpstr>
      <vt:lpstr>Commentaires d’Environnement et Changement climatique Canada </vt:lpstr>
      <vt:lpstr>Commentaires de Relations Couronne-Autochtones et Affaires du Nord Canada</vt:lpstr>
      <vt:lpstr>Commentaires de Relations Couronne-Autochtones et Affaires du Nord Canada</vt:lpstr>
      <vt:lpstr>Commentaires de Relations Couronne-Autochtones et Affaires du Nord Canada</vt:lpstr>
      <vt:lpstr>Commentaires de Relations Couronne-Autochtones et Affaires du Nord Canada</vt:lpstr>
      <vt:lpstr>Commentaires de Relations Couronne-Autochtones et Affaires du Nord Canada</vt:lpstr>
      <vt:lpstr>PowerPoint Presentation</vt:lpstr>
      <vt:lpstr>PowerPoint Presentation</vt:lpstr>
      <vt:lpstr>PowerPoint Presentation</vt:lpstr>
      <vt:lpstr>PowerPoint Presentation</vt:lpstr>
    </vt:vector>
  </TitlesOfParts>
  <Company>Government of Nunavut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Nunavut Water Board  Public Meeting</dc:title>
  <dc:creator>Duguay, Brian</dc:creator>
  <cp:lastModifiedBy>Clouter, Kayla</cp:lastModifiedBy>
  <cp:revision>143</cp:revision>
  <cp:lastPrinted>2012-06-13T22:26:17Z</cp:lastPrinted>
  <dcterms:created xsi:type="dcterms:W3CDTF">2014-01-14T23:28:13Z</dcterms:created>
  <dcterms:modified xsi:type="dcterms:W3CDTF">2023-07-11T16:59:37Z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0x0101005B9868AF8FA94B40945B60C79FB290B1</vt:lpwstr>
  </property>
</Properties>
</file>