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6" r:id="rId5"/>
    <p:sldId id="312" r:id="rId6"/>
    <p:sldId id="257" r:id="rId7"/>
    <p:sldId id="275" r:id="rId8"/>
    <p:sldId id="290" r:id="rId9"/>
    <p:sldId id="289" r:id="rId10"/>
    <p:sldId id="291" r:id="rId11"/>
    <p:sldId id="292" r:id="rId12"/>
    <p:sldId id="293" r:id="rId13"/>
    <p:sldId id="309" r:id="rId14"/>
    <p:sldId id="308" r:id="rId15"/>
    <p:sldId id="313" r:id="rId16"/>
    <p:sldId id="261" r:id="rId17"/>
    <p:sldId id="294" r:id="rId18"/>
    <p:sldId id="300" r:id="rId19"/>
    <p:sldId id="301" r:id="rId20"/>
    <p:sldId id="314" r:id="rId21"/>
    <p:sldId id="315" r:id="rId22"/>
    <p:sldId id="316" r:id="rId23"/>
    <p:sldId id="276" r:id="rId24"/>
    <p:sldId id="304" r:id="rId25"/>
    <p:sldId id="305" r:id="rId26"/>
    <p:sldId id="264" r:id="rId27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14464B-4049-CB30-F4A6-4BFE174F76F1}" name="Lusty, Megan" initials="LM" userId="S::MLusty@gov.nu.ca::23397521-fc92-4ac2-8bc0-6d3efb5a1d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91F"/>
    <a:srgbClr val="BAC233"/>
    <a:srgbClr val="006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78726" autoAdjust="0"/>
  </p:normalViewPr>
  <p:slideViewPr>
    <p:cSldViewPr>
      <p:cViewPr varScale="1">
        <p:scale>
          <a:sx n="112" d="100"/>
          <a:sy n="112" d="100"/>
        </p:scale>
        <p:origin x="162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301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81CEE-22B7-4448-9AE9-06DBD7A1EB41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21360-F632-412E-845D-6D0FEDE6BC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6781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1966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CA" sz="18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2233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1459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2295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413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6042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2159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9371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2484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5537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1683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CA" sz="18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1301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157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CA" sz="18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2038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CA" sz="18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3125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CA" sz="18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7946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CA" sz="18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4379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CA" sz="18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79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CA" sz="18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6539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CA" sz="18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21360-F632-412E-845D-6D0FEDE6BCA0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587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878B-36E5-4F09-9214-176A1E1FBA10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D0E6-9D1D-4FEB-939D-095AAEFE6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129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878B-36E5-4F09-9214-176A1E1FBA10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D0E6-9D1D-4FEB-939D-095AAEFE6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965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878B-36E5-4F09-9214-176A1E1FBA10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D0E6-9D1D-4FEB-939D-095AAEFE6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057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878B-36E5-4F09-9214-176A1E1FBA10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D0E6-9D1D-4FEB-939D-095AAEFE6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035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878B-36E5-4F09-9214-176A1E1FBA10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D0E6-9D1D-4FEB-939D-095AAEFE6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44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878B-36E5-4F09-9214-176A1E1FBA10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D0E6-9D1D-4FEB-939D-095AAEFE6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218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878B-36E5-4F09-9214-176A1E1FBA10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D0E6-9D1D-4FEB-939D-095AAEFE6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952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878B-36E5-4F09-9214-176A1E1FBA10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D0E6-9D1D-4FEB-939D-095AAEFE6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6341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878B-36E5-4F09-9214-176A1E1FBA10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D0E6-9D1D-4FEB-939D-095AAEFE6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0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878B-36E5-4F09-9214-176A1E1FBA10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D0E6-9D1D-4FEB-939D-095AAEFE6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6905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6878B-36E5-4F09-9214-176A1E1FBA10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CD0E6-9D1D-4FEB-939D-095AAEFE6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741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6878B-36E5-4F09-9214-176A1E1FBA10}" type="datetimeFigureOut">
              <a:rPr lang="en-CA" smtClean="0"/>
              <a:t>2023-07-11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D0E6-9D1D-4FEB-939D-095AAEFE68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837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4276" y="2816932"/>
            <a:ext cx="4392488" cy="1224136"/>
          </a:xfrm>
        </p:spPr>
        <p:txBody>
          <a:bodyPr>
            <a:normAutofit/>
          </a:bodyPr>
          <a:lstStyle/>
          <a:p>
            <a:pPr algn="l"/>
            <a:r>
              <a:rPr lang="iu-Cans-CA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ᓄᓇᕗᒻᒥ ᐃᒪᓕᕆᔩᑦ ᑲᑎᒪᔨᖏᑕ ᑲᑎᒪᓂᖓ</a:t>
            </a:r>
            <a:endParaRPr lang="en-CA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4276" y="4509120"/>
            <a:ext cx="3960440" cy="1752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iu-Cans-C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ᐃᒪᕐᒧᑦ ᐱᔪᓐᓇᐅᑎᖓ ᓄᑖᙳᕆᐊᖅᑕᐅᓂᖓ ᐊᒻᒪ ᐋᖅᑭᒋᐊᖅᑕᐅᓂᖓ </a:t>
            </a:r>
          </a:p>
          <a:p>
            <a:pPr algn="l"/>
            <a:r>
              <a:rPr lang="iu-Cans-C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ᐃᒡᓗᓕᒑᕐᔪᒃ</a:t>
            </a:r>
          </a:p>
          <a:p>
            <a:pPr algn="l"/>
            <a:r>
              <a:rPr lang="iu-Cans-C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CA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AM-CHE----</a:t>
            </a:r>
          </a:p>
        </p:txBody>
      </p:sp>
    </p:spTree>
    <p:extLst>
      <p:ext uri="{BB962C8B-B14F-4D97-AF65-F5344CB8AC3E}">
        <p14:creationId xmlns:p14="http://schemas.microsoft.com/office/powerpoint/2010/main" val="3528617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4CBD2063-429B-B140-8245-C6C632D7E6C5}"/>
              </a:ext>
            </a:extLst>
          </p:cNvPr>
          <p:cNvSpPr txBox="1">
            <a:spLocks/>
          </p:cNvSpPr>
          <p:nvPr/>
        </p:nvSpPr>
        <p:spPr>
          <a:xfrm>
            <a:off x="1038486" y="13093"/>
            <a:ext cx="6912768" cy="869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u-Cans-CA" b="1" dirty="0">
                <a:solidFill>
                  <a:srgbClr val="D8491F"/>
                </a:solidFill>
                <a:latin typeface="Arial" pitchFamily="34" charset="0"/>
                <a:cs typeface="Arial" pitchFamily="34" charset="0"/>
              </a:rPr>
              <a:t>ᖃᐅᔨᓴᕈᑎᓕᕆᓂᖅ ᐱᓕᕆᐊᖅ</a:t>
            </a:r>
            <a:endParaRPr lang="en-CA" b="1" dirty="0">
              <a:solidFill>
                <a:srgbClr val="D8491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53A1994-E1D1-ABF9-201F-AD4CDF60B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323577"/>
              </p:ext>
            </p:extLst>
          </p:nvPr>
        </p:nvGraphicFramePr>
        <p:xfrm>
          <a:off x="971600" y="1124745"/>
          <a:ext cx="7200799" cy="4849496"/>
        </p:xfrm>
        <a:graphic>
          <a:graphicData uri="http://schemas.openxmlformats.org/drawingml/2006/table">
            <a:tbl>
              <a:tblPr firstRow="1" bandRow="1"/>
              <a:tblGrid>
                <a:gridCol w="2606004">
                  <a:extLst>
                    <a:ext uri="{9D8B030D-6E8A-4147-A177-3AD203B41FA5}">
                      <a16:colId xmlns:a16="http://schemas.microsoft.com/office/drawing/2014/main" val="1053083617"/>
                    </a:ext>
                  </a:extLst>
                </a:gridCol>
                <a:gridCol w="1988791">
                  <a:extLst>
                    <a:ext uri="{9D8B030D-6E8A-4147-A177-3AD203B41FA5}">
                      <a16:colId xmlns:a16="http://schemas.microsoft.com/office/drawing/2014/main" val="3547188695"/>
                    </a:ext>
                  </a:extLst>
                </a:gridCol>
                <a:gridCol w="2606004">
                  <a:extLst>
                    <a:ext uri="{9D8B030D-6E8A-4147-A177-3AD203B41FA5}">
                      <a16:colId xmlns:a16="http://schemas.microsoft.com/office/drawing/2014/main" val="3058066204"/>
                    </a:ext>
                  </a:extLst>
                </a:gridCol>
              </a:tblGrid>
              <a:tr h="4616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b="1" kern="100" dirty="0"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ᐃᓂᖓ</a:t>
                      </a:r>
                      <a:endParaRPr lang="en-CA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b="1" kern="100"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ᑭᓲᓂᖓ</a:t>
                      </a:r>
                      <a:endParaRPr lang="en-CA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b="1" kern="100" dirty="0"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ᐊᑯᓚᐃᓐᓂᖓ</a:t>
                      </a:r>
                      <a:endParaRPr lang="en-CA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107649"/>
                  </a:ext>
                </a:extLst>
              </a:tr>
              <a:tr h="7127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b="1" kern="100" dirty="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CHE-1</a:t>
                      </a:r>
                      <a:endParaRPr lang="en-CA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kern="100" dirty="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ᐃᒻᒥᖅᓱᐃᕝᕕᒃ ᓇᑭᖔᕐᒪᖔᑦ First Lake−ᒥ 	</a:t>
                      </a:r>
                      <a:endParaRPr lang="en-CA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kern="10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ᖃᐅᑕᒫᑦ, ᑕᖅᑭᑕᒫᑦ, ᐊᕐᕌᒍᑕᒫᑦ </a:t>
                      </a:r>
                      <a:endParaRPr lang="en-CA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325291"/>
                  </a:ext>
                </a:extLst>
              </a:tr>
              <a:tr h="81688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b="1" kern="10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CHE-2</a:t>
                      </a:r>
                      <a:endParaRPr lang="en-CA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kern="100" dirty="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ᓱᕈᕐᓇᖅᑑᑉ ᑰᒍᔾᔭᐅᓂᖓ ᐊᒃᑕᕐᕕᖕᒥᑦ 	</a:t>
                      </a:r>
                      <a:endParaRPr lang="en-CA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659143"/>
                  </a:ext>
                </a:extLst>
              </a:tr>
              <a:tr h="424997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kern="10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ᐊᑕᐅᓯᐊᖅ ᑕᖅᑭᒥᑦ ᒪᐃ, ᔫᓂ, ᔪᓚᐃ ᐊᒻᒪ ᐋᒡᒌᓯᒥᑦ ᖃᐅᔨᓴᖅᑕᐅᑎᓪᓗᒍ ᑯᕕᔪᖅ</a:t>
                      </a:r>
                      <a:endParaRPr lang="en-CA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8158990"/>
                  </a:ext>
                </a:extLst>
              </a:tr>
              <a:tr h="9187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b="1" kern="10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CHE-3</a:t>
                      </a:r>
                      <a:endParaRPr lang="en-CA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kern="100" dirty="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ᑭᓈᓗᒃ ᑯᕕᔭᐅᓂᖓ ᑰᖕᒧᑦ ᐃᒫᓄᓪᓘᓐᓃᑦ ᑭᓈᓗᖃᕐᕕᖕᒥᑦ 1−ᒥ 	</a:t>
                      </a:r>
                      <a:endParaRPr lang="en-CA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009434"/>
                  </a:ext>
                </a:extLst>
              </a:tr>
              <a:tr h="9187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b="1" kern="10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CHE-3a</a:t>
                      </a:r>
                      <a:endParaRPr lang="en-CA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kern="100" dirty="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ᑭᓈᓗᒃ ᑯᕕᔭᐅᓂᖓ ᑰᖕᒧᑦ ᐃᒫᓄᓪᓘᓐᓃᑦ ᑭᓈᓗᖃᕐᕕᖕᒥᑦ 2−ᒥ 	</a:t>
                      </a:r>
                      <a:endParaRPr lang="en-CA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46079"/>
                  </a:ext>
                </a:extLst>
              </a:tr>
              <a:tr h="133085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b="1" kern="10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CHE-4</a:t>
                      </a:r>
                      <a:endParaRPr lang="en-CA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200" kern="100" dirty="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ᑭᖑᓪᓕᖅᐹᒥ ᑯᕕᑎᑕᐅᔪᖅ ᑭᓈᓗᒃ ᑯᕕᔭᐅᓂᖓ ᑰᖕᒧᑦ ᐃᒫᓄᓪᓘᓐᓃᑦ ᐃᒪᖅᓱᕐᒥᙶᖅᑐᖅ Finger Bay−ᒧᐊᓚᐅᙱᓐᓂᖓᓂ  	</a:t>
                      </a:r>
                      <a:endParaRPr lang="en-CA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2017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8527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4CBD2063-429B-B140-8245-C6C632D7E6C5}"/>
              </a:ext>
            </a:extLst>
          </p:cNvPr>
          <p:cNvSpPr txBox="1">
            <a:spLocks/>
          </p:cNvSpPr>
          <p:nvPr/>
        </p:nvSpPr>
        <p:spPr>
          <a:xfrm>
            <a:off x="1038486" y="13093"/>
            <a:ext cx="6912768" cy="869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u-Cans-CA" b="1" dirty="0">
                <a:solidFill>
                  <a:srgbClr val="D8491F"/>
                </a:solidFill>
                <a:latin typeface="Arial" pitchFamily="34" charset="0"/>
                <a:cs typeface="Arial" pitchFamily="34" charset="0"/>
              </a:rPr>
              <a:t>ᖃᐅᔨᓴᕈᑎᓕᕆᓂᖅ ᐱᓕᕆᐊᖅ</a:t>
            </a:r>
            <a:endParaRPr lang="en-CA" b="1" dirty="0">
              <a:solidFill>
                <a:srgbClr val="D8491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A4C57-E059-C08B-AA10-E60540432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33" y="788570"/>
            <a:ext cx="7623134" cy="52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61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6E24A641-2C80-45B1-8A88-69A931F86E21}"/>
              </a:ext>
            </a:extLst>
          </p:cNvPr>
          <p:cNvSpPr txBox="1">
            <a:spLocks/>
          </p:cNvSpPr>
          <p:nvPr/>
        </p:nvSpPr>
        <p:spPr>
          <a:xfrm>
            <a:off x="1115616" y="3429000"/>
            <a:ext cx="6912768" cy="869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u-Cans-CA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ᒪᓕᒋᐊᓕᖕᓂᑦ ᕿᒥᕐᕈᓂᖅ</a:t>
            </a:r>
            <a:endParaRPr lang="en-CA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12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u-Cans-CA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ᐊᕙᑎᓕᕆᓂᕐᒧᑦ ᐊᒻᒪ ᓯᓚᐅᑉ ᐊᓯᔾᔨᖅᐸᓪᓕᐊᓂᖓᓄᑦ ᑲᓇᑕᒥ ᐅᖃᐅᓯᐅᔪᑦ</a:t>
            </a:r>
            <a:endParaRPr lang="en-CA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132856"/>
            <a:ext cx="7488832" cy="432048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24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01.  ᒪᕋᐅᓂᖓᓂ ᐊᐅᓚᑦᓯᓂᖅ</a:t>
            </a:r>
            <a:endParaRPr lang="en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1800" b="1" kern="100" dirty="0">
              <a:effectLst/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18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ᓄᓇᓕᖕᓂ ᒐᕙᒪᒃᑯᓐᓂᓗ ᐱᔨᑦᑎᕋᖅᑎᒃᑯᑦ ᑭᐅᔾᔪᑎᖓ: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ᒪᕋᐅᓂᖓ ᑕᑯᓐᓇᖅᑕᐅᖃᑦᑕᖅᑐᖅ ᑕᑯᒃᓴᐅᔪᒧᑦ ᖃᐅᔨᓴᕐᓂᕐᒧᑦ ᐊᕐᕌᒍᑕᒫᑦ ᖃᐅᔨᓴᕐᓂᖃᖅᑎᓪᓗᒋᑦ ᓇᓗᓇᐃᖅᑕᐅᓯᒪᒐᓂᓗ ᒪᓕᑦᓯᐊᙱᓐᓂᕐᒧᑦ ᐅᓂᒃᑳᓂᒃ.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ᓄᓇᕗᑦ ᒐᕙᒪᒃᑯᑦ−ᓄᓇᓕᖕᓂ ᒐᕙᒪᒃᑯᓐᓂᓪᓗ ᐱᔨᑦᑎᕋᖅᑎᒃᑯᑦ ᑮᓇᐅᔭᓂᒃ ᕿᓂᖅᐳᑦ ᐱᐅᓯᒋᐊᕈᑎᒃᓴᓂᒃ ᑭᓈᓗᖃᕐᕕᖕᒧᑦ ᓴᓗᒻᒪᖅᓴᐃᕝᕕᖕᒧᑦ, ᐃᓚᖃᕐᓂᐊᖅᖢᓂᓗ ᒪᕋᐅᓂᕐᒧᑦ ᐊᐅᓚᑦᑎᓂᕐᒧᑦ ᐸᕐᓇᐅᑎᒥᒃ.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CA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44687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u-Cans-CA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ᐊᕙᑎᓕᕆᓂᕐᒧᑦ ᐊᒻᒪ ᓯᓚᐅᑉ ᐊᓯᔾᔨᖅᐸᓪᓕᐊᓂᖓᓄᑦ ᑲᓇᑕᒥ ᐅᖃᐅᓯᐅᔪᑦ</a:t>
            </a:r>
            <a:endParaRPr lang="en-CA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204864"/>
            <a:ext cx="7385991" cy="392129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24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02.  ᑰᒡᕕᖕᒦᑦᑐᖅ ᑲᑎᖅᓱᓚᐅᖅᑎᓪᓗᒍ</a:t>
            </a:r>
            <a:endParaRPr lang="en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1800" b="1" kern="100" dirty="0">
              <a:effectLst/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18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ᓄᓇᓕᖕᓂ ᒐᕙᒪᒃᑯᓐᓂᓗ ᐱᔨᑦᑎᕋᖅᑎᒃᑯᑦ ᑭᐅᔾᔪᑎᖓ: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ᑰᒡᕕᖕᒦᑦᑐᖅ ᐊᒃᑕᕐᕕᐊᓗᖕᒥ ᑲᑎᖅᓱᖅᑕᐅᖃᑦᑕᙱᑦᑐᖅ.  ᖃᐅᔨᓴᕐᕕᐅᔪᖅ ᓇᓃᓐᓂᖓ CHE-2 ᖃᐅᔨᓴᖃᑦᑕᖅᑐᖅ ᑯᕕᖃᑦᑕᙱᑦᑐᓂᑦ ᓄᓇᓕᖕᒧᑦ ᐊᒃᑕᕐᕕᐊᓗᖕᒧᑦ ᐃᒪᖅᓱᖕᒧᐊᓚᐅᙱᓐᓂᖓᓂ. ᓇᓗᓇᐃᖅᓯᔪᖃᖅᓯᒪᙱᑦᑐᖅ ᑯᕕᔪᖅ ᐊᒃᑐᐃᓂᖃᖅᓯᒪᓂᖓᓄᑦ ᐃᒪᖅᓲᓂᕐᒥᑦ ᑐᙵᓂᖃᖅᑐᓂ ᖃᐅᔨᓴᓂᕐᒧᑦ ᖃᓄᐃᓐᓂᕆᔭᖏᓐᓂᑦ, ᑭᓯᐊᓂ ᖃᐅᔨᓴᕐᕕᐅᔪᑦ ᖃᐅᔨᓴᖅᑕᐅᖏᓐᓇᓂᐊᖅᑐᑦ ᓯᕗᓂᒃᓴᑎᓐᓂ.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b="1" dirty="0"/>
          </a:p>
          <a:p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474739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u-Cans-CA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ᑯᐄᓐ ᑭᒡᒐᖅᑐᖅᑎᖓ−ᓄᓇᖃᖅᑳᖅᓯᒪᔪᓕᕆᓂᖅ ᐊᒻᒪ ᐃᓄᓕᕆᔨᑐᖃᒃᑯᑦ ᑲᓇᑕᒥ ᐅᖃᐅᓯᐅᔪᑦ</a:t>
            </a:r>
            <a:endParaRPr lang="en-CA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5" y="3140968"/>
            <a:ext cx="7488832" cy="3264036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24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01.  ᑲᒪᒋᔭᐅᔾᔮᕈᓐᓃᖅᑐᓄᑦ ᐅᑎᖅᑎᑎᓂᕐᒧᓪᓗ ᐸᕐᓇᐅᑎᑦ</a:t>
            </a:r>
            <a:endParaRPr lang="en-CA" sz="2400" kern="100" dirty="0">
              <a:latin typeface="Calibri" panose="020F0502020204030204" pitchFamily="34" charset="0"/>
              <a:ea typeface="Gadugi" panose="020B0502040204020203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1800" b="1" kern="100" dirty="0">
              <a:effectLst/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18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ᓄᓇᓕᖕᓂ ᒐᕙᒪᒃᑯᓐᓂᓗ ᐱᔨᑦᑎᕋᖅᑎᒃᑯᑦ ᑭᐅᔾᔪᑎᖓ: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ᐃᒃᓯᖕᓇᖅᑕᐅᓂᕐᒧᑦ ᐊᒻᒪ ᐅᑎᖅᑎᑦᑎᓂᕐᒧᑦ ᐸᕐᓇᐅᑏᑦ ᐱᕙᓪᓕᐊᑎᑕᐅᖃᑦᑕᖅᑐᑦ ᓯᓚᑖᓃᑦᑐᓄᑦ ᐱᓕᕆᔨᓄᑦ ᐃᖅᑲᓇᐃᔭᖅᑎᑕᐅᔪᑦ ᓄᓇᕗᑦ ᒐᕙᒪᒃᑯᑦ−ᓄᓇᓕᖕᓂᑦ ᒐᕙᒪᒃᑯᓂᓪᓗ ᐱᔨᑦᑎᕋᖅᑎᒃᑯᓐᓄᑦ ᑖᓐᓇ ᐸᕐᓇᐅᑎ ᐱᔭᐅᔭᕆᐊᖃᖅᑎᓪᓗᒍ, ᐃᓂᒋᔭᖓᓄᑦ ᐊᒻᒪ ᐱᖁᑎᖏᓐᓄᑦ ᑐᕌᖓᓂᖏᓐᓄᑦ.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CA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80122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u-Cans-CA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ᑯᐄᓐ ᑭᒡᒐᖅᑐᖅᑎᖓ−ᓄᓇᖃᖅᑳᖅᓯᒪᔪᓕᕆᓂᖅ ᐊᒻᒪ ᐃᓄᓕᕆᔨᑐᖃᒃᑯᑦ ᑲᓇᑕᒥ ᐅᖃᐅᓯᐅᔪᑦ</a:t>
            </a:r>
            <a:endParaRPr lang="en-CA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708920"/>
            <a:ext cx="7200800" cy="4032448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24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02.  ᖃᐅᔨᓴᖅᑕᐅᓂᖏᓐᓄᑦ ᐅᓂᒃᑳᑦ</a:t>
            </a:r>
            <a:endParaRPr lang="en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1800" b="1" kern="100" dirty="0">
              <a:effectLst/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18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ᓄᓇᓕᖕᓂ ᒐᕙᒪᒃᑯᓐᓂᓗ ᐱᔨᑦᑎᕋᖅᑎᒃᑯᑦ ᑭᐅᔾᔪᑎᖓ: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ᓄᓇᓕᖕᓂ ᒐᕙᒪᒃᑯᓐᓂᓪᓗ ᐱᔨᑦᑎᕋᖅᑎᒃᑯᑦ ᒫᓐᓇ ᐱᓕᕆᕙᓪᓕᐊᕗᑦ ᓇᓗᓇᐃᖅᓯᓇᓱᒃᖢᑎᒃ ᖃᓄᐃᑦᑑᖕᒪᖔᑦ ᖃᐅᔨᓴᖅᑕᐅᖃᑦᑕᕐᓂᖓ, ᖃᐅᔨᓴᖅᑕᐅᒐᔪᖕᓂᖓ, ᐊᒻᒪ ᓈᒻᒪᒃᑐᑦ ᐱᓕᕆᔨᒻᒪᕇᑦ ᐱᓕᒻᒪᒃᓴᖅᓯᒪᔪᑦ ᖃᐅᔨᓴᕈᓐᓇᖁᓪᓗᒋᑦ ᐱᖁᑎᓄᑦ ᐱᔪᓐᓇᖅᑎᑕᐅᔪᓄᑦ ᓄᓇᓕᖕᓂ ᐃᒪᕐᒧᑦ ᓚᐃᓴᓐᓯᒧᑦ. ᑖᓐᓇ ᐅᓂᒃᑳᖅ ᓂᕆᐅᒋᔭᐅᔪᖅ ᐱᔭᕇᖅᑕᐅᓛᕐᓂᖓᓂᒃ 23/24 ᐱᑎᑕᐅᓗᓂᓗ ᓄᓇᕗᒻᒥ ᐃᒪᓕᕆᔩᑦ ᑲᑎᒪᔨᖏᓐᓄᑦ ᑐᓂᐅᖅᑲᐃᓂᕐᒧᑦ.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CA" sz="2400" b="0" i="0" u="none" strike="noStrike" baseline="0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</a:pPr>
            <a:endParaRPr lang="en-CA" sz="2400" b="1" dirty="0"/>
          </a:p>
          <a:p>
            <a:pPr marL="0" indent="0">
              <a:buNone/>
            </a:pPr>
            <a:endParaRPr lang="en-CA" sz="1800" b="1" dirty="0"/>
          </a:p>
        </p:txBody>
      </p:sp>
    </p:spTree>
    <p:extLst>
      <p:ext uri="{BB962C8B-B14F-4D97-AF65-F5344CB8AC3E}">
        <p14:creationId xmlns:p14="http://schemas.microsoft.com/office/powerpoint/2010/main" val="3336970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292894"/>
          </a:xfrm>
        </p:spPr>
        <p:txBody>
          <a:bodyPr>
            <a:normAutofit fontScale="90000"/>
          </a:bodyPr>
          <a:lstStyle/>
          <a:p>
            <a:r>
              <a:rPr lang="iu-Cans-CA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ᑯᐄᓐ ᑭᒡᒐᖅᑐᖅᑎᖓ−ᓄᓇᖃᖅᑳᖅᓯᒪᔪᓕᕆᓂᖅ ᐊᒻᒪ ᐃᓄᓕᕆᔨᑐᖃᒃᑯᑦ ᑲᓇᑕᒥ ᐅᖃᐅᓯᐅᔪᑦ</a:t>
            </a:r>
            <a:endParaRPr lang="en-CA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636912"/>
            <a:ext cx="7200800" cy="4104456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24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03.  CHE-1 ᖃᐅᑕᒫᑦ ᐃᒻᒥᖅᑎᒋᔪᓐᓇᕐᓂᖓ</a:t>
            </a:r>
            <a:endParaRPr lang="en-CA" sz="2400" b="1" kern="100" dirty="0">
              <a:effectLst/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20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ᓄᓇᓕᖕᓂ ᒐᕙᒪᒃᑯᓐᓂᓗ ᐱᔨᑦᑎᕋᖅᑎᒃᑯᑦ ᑭᐅᔾᔪᑎᖓ:</a:t>
            </a:r>
            <a:endParaRPr lang="en-C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20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ᓄᓇᕗᑦ ᒐᕙᒪᒃᑯᑦ−ᓄᓇᓕᖕᓂ ᒐᕙᒪᒃᑯᓐᓂᓪᓗ ᐱᔨᑦᑎᕋᖅᑎᒃᑯᑦ ᐅᖃᐅᓯᖃᖃᑦᑕᕐᓂᐊᖅᐳᑦ ᖃᐅᑕᒫᑦ ᐃᒻᒥᖅᑎᒋᔪᓐᓇᕐᓂᖓᓂᒃ ᒥᓪᓗᐊᖅᑕᐅᔪᒥᒃ First Lake−ᒥ ᐊᕐᕌᒍᓕᒫᖅᓯᐅᑎᒥᒃ ᐃᒻᒥᖅᑕᐅᒃᑲᓐᓂᖅᑎᓪᓗᒋᑦ ᐊᕐᕌᒍᓕᒫᖅᓯᐅᑦ ᐅᓂᒃᑳᒥ.</a:t>
            </a:r>
            <a:endParaRPr lang="en-C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CA" sz="2800" b="0" i="0" u="none" strike="noStrike" baseline="0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</a:pPr>
            <a:r>
              <a:rPr lang="en-CA" sz="2400" b="0" i="0" u="none" strike="noStrike" baseline="0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</a:pPr>
            <a:endParaRPr lang="en-CA" sz="2400" b="1" dirty="0"/>
          </a:p>
          <a:p>
            <a:pPr marL="0" indent="0">
              <a:buNone/>
            </a:pPr>
            <a:endParaRPr lang="en-CA" sz="1800" b="1" dirty="0"/>
          </a:p>
        </p:txBody>
      </p:sp>
    </p:spTree>
    <p:extLst>
      <p:ext uri="{BB962C8B-B14F-4D97-AF65-F5344CB8AC3E}">
        <p14:creationId xmlns:p14="http://schemas.microsoft.com/office/powerpoint/2010/main" val="3051465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u-Cans-CA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ᑯᐄᓐ ᑭᒡᒐᖅᑐᖅᑎᖓ−ᓄᓇᖃᖅᑳᖅᓯᒪᔪᓕᕆᓂᖅ ᐊᒻᒪ ᐃᓄᓕᕆᔨᑐᖃᒃᑯᑦ ᑲᓇᑕᒥ ᐅᖃᐅᓯᐅᔪᑦ</a:t>
            </a:r>
            <a:endParaRPr lang="en-CA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708920"/>
            <a:ext cx="7200800" cy="4032448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24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04.  CHE-1a</a:t>
            </a:r>
            <a:endParaRPr lang="en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16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ᓄᓇᓕᖕᓂ ᒐᕙᒪᒃᑯᓐᓂᓗ ᐱᔨᑦᑎᕋᖅᑎᒃᑯᑦ ᑭᐅᔾᔪᑎᖓ:</a:t>
            </a:r>
            <a:endParaRPr lang="en-C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16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ᑕᖅᑭᑕᒫᑦ ᐊᒥᓲᓂᖏᑦ ᒫᓐᓇ ᐅᓂᒃᑲᐅᓯᐅᕙᒃᐳᑦ ᐊᕐᕌᒍᑕᒫᖅᓯᐅᑎᒥ ᐅᓂᒃᑲᐅᓯᕐᒥ ᑕᒪᓐᓇ ᑐᙵᕕᖃᖅᑎᑕᐅᓪᓗᓂ ᐊᑭᓕᒐᒃᓴᓄᑦ ᑎᑎᕋᖅᓯᒪᔪᖁᑎᒋᔭᐅᔪᓄᑦ ᓄᓇᓕᖕᓂᑦ. ᐱᔾᔪᑎᒋᓪᓗᒍ ᒥᓪᓗᐊᕐᕕᒃ ᐃᒥᖅᑕᖃᑦᑕᕐᓂᐊᕐᒪᑦ ᓴᓇᔭᐅᓂᐊᖅᑐᒥᒃ ᐃᒥᖅᑕᕐᕕᖕᒥᙶᖅᑐᒥᒃ ᐊᒻᒪ ᐃᒥᖅᑕᕐᕕᐅᙱᖦᖢᓂ, ᓄᓇᕗᑦ ᒐᕙᒪᒃᑯᑦ−ᓄᓇᓕᖕᓂ ᒐᕙᒪᒃᑯᓐᓂᓪᓗ ᐱᔨᑦᑎᕋᖅᑎᒃᑯᑦ ᐅᖃᖃᑦᑕᕐᓂᐊᖅᐳᑦ ᑐᙵᕕᖃᕐᓗᑎᒃ ᐃᒥᖅᑕᖅᑕᐅᒃᑲᓐᓂᖅᐸᒃᑐᑦ ᐊᖏᓂᖓᓂᒃ ᓯᕗᒻᒧᑦ ᐃᖏᕐᕋᓗᑎᒃ, ᒥᓪᓗᐊᕐᕕᖕᒧᐊᙱᖔᕐᓗᑎᒃ. </a:t>
            </a:r>
            <a:endParaRPr lang="en-C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16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ᑭᓈᓗᖕᒥᑦ ᑯᕕᓯᓂᕐᒧᑦ ᐅᖃᐅᓯᐅᓯᒪᔪᖅ ᐊᕐᕌᒍᑕᒫᖅᓯᐅᑎᒥᑦ ᐅᓂᒃᑳᕐᒥᑦ ᑲᔪᓯᓂᐊᖅᑐᖅ ᐊᔾᔨᒌᒃᑎᑦᑎᓂᕐᒥᑦ ᑕᖅᑭᑕᒫᑦ ᐃᒪᐅᑉ ᐊᑐᖅᑕᐅᓂᖓᓄᑦ ᑐᙵᕕᒋᓗᒋᑦ ᐊᑭᓕᖅᑐᕆᐊᓕᖏᑦ ᑎᑎᕋᖅᓯᒪᔪᑦ. </a:t>
            </a:r>
            <a:endParaRPr lang="en-CA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CA" sz="2400" b="0" i="0" u="none" strike="noStrike" baseline="0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</a:pPr>
            <a:endParaRPr lang="en-CA" sz="2400" b="1" dirty="0"/>
          </a:p>
          <a:p>
            <a:pPr marL="0" indent="0">
              <a:buNone/>
            </a:pPr>
            <a:endParaRPr lang="en-CA" sz="1800" b="1" dirty="0"/>
          </a:p>
        </p:txBody>
      </p:sp>
    </p:spTree>
    <p:extLst>
      <p:ext uri="{BB962C8B-B14F-4D97-AF65-F5344CB8AC3E}">
        <p14:creationId xmlns:p14="http://schemas.microsoft.com/office/powerpoint/2010/main" val="486493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u-Cans-CA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ᑯᐄᓐ ᑭᒡᒐᖅᑐᖅᑎᖓ−ᓄᓇᖃᖅᑳᖅᓯᒪᔪᓕᕆᓂᖅ ᐊᒻᒪ ᐃᓄᓕᕆᔨᑐᖃᒃᑯᑦ ᑲᓇᑕᒥ ᐅᖃᐅᓯᐅᔪᑦ</a:t>
            </a:r>
            <a:endParaRPr lang="en-CA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3068960"/>
            <a:ext cx="7200800" cy="3672408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24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05.  ᓄᓇᒥᒃ ᐊᑐᕐᓂᖅ</a:t>
            </a:r>
            <a:endParaRPr lang="en-C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CA" sz="1800" b="1" kern="100" dirty="0">
              <a:effectLst/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20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ᓄᓇᓕᖕᓂ ᒐᕙᒪᒃᑯᓐᓂᓗ ᐱᔨᑦᑎᕋᖅᑎᒃᑯᑦ ᑭᐅᔾᔪᑎᖓ:</a:t>
            </a:r>
            <a:endParaRPr lang="en-C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20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ᓄᓇᖓ ᒫᓐᓇ ᐊᑐᖅᑕᐅᙱᑦᑐᖅ ᕼᐋᒻᒪᓚᒃᑯᓐᓄᑦ ᓴᓗᒻᒪᖅᓴᖅᑕᐅᓂᖓᓄᑦ ᓱᕈᖅᓯᒪᔪᑦ ᐃᔾᔪᐃᑦ. ᑎᑎᖅᑲᒥᒃ ᐱᔪᓐᓇᖅᑎᑦᑎᔾᔪᑎᒥᒃ ᑐᒃᓯᕋᖅᑐᖃᕐᓂᐊᖅᐳᖅ ᓇᖕᒥᓂᖃᖅᑎᒥᒃ ᐊᑐᖅᑐᖃᕆᐊᖃᓕᕐᓂᖅᐸᑦ ᓄᓇᒥᒃ ᕼᐋᒻᒪᓚᒃᑯᓐᓂ.</a:t>
            </a:r>
            <a:endParaRPr lang="en-C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CA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r>
              <a:rPr lang="en-CA" sz="2400" b="0" i="0" u="none" strike="noStrike" baseline="0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</a:pPr>
            <a:endParaRPr lang="en-CA" sz="2400" b="1" dirty="0"/>
          </a:p>
          <a:p>
            <a:pPr marL="0" indent="0">
              <a:buNone/>
            </a:pPr>
            <a:endParaRPr lang="en-CA" sz="1800" b="1" dirty="0"/>
          </a:p>
        </p:txBody>
      </p:sp>
    </p:spTree>
    <p:extLst>
      <p:ext uri="{BB962C8B-B14F-4D97-AF65-F5344CB8AC3E}">
        <p14:creationId xmlns:p14="http://schemas.microsoft.com/office/powerpoint/2010/main" val="4129561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2B7EA6AF-E719-49FB-8C96-834C8255D81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314096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u-Cans-CA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ᐱᔪᓐᓇᐅᑕᐅᒌᖅᑐᖅ</a:t>
            </a:r>
            <a:endParaRPr lang="en-CA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39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68E2F4-F141-4396-8B4D-6E79312BEFF3}"/>
              </a:ext>
            </a:extLst>
          </p:cNvPr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u-Cans-CA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ᓄᑖᙳᕆᐊᑐᑦ ᐋᖅᑭᒋᐊᖅᑕᐅᔪᖅ ᐃᒪᕐᒧᑦ ᐱᔪᓐᓇᐅᑎᒧᑦ</a:t>
            </a:r>
            <a:endParaRPr lang="en-CA" sz="28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A17D8EC-0380-B678-3FD3-F396E217F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567605"/>
              </p:ext>
            </p:extLst>
          </p:nvPr>
        </p:nvGraphicFramePr>
        <p:xfrm>
          <a:off x="467544" y="1916832"/>
          <a:ext cx="8352928" cy="3456383"/>
        </p:xfrm>
        <a:graphic>
          <a:graphicData uri="http://schemas.openxmlformats.org/drawingml/2006/table">
            <a:tbl>
              <a:tblPr firstRow="1" bandRow="1"/>
              <a:tblGrid>
                <a:gridCol w="2106940">
                  <a:extLst>
                    <a:ext uri="{9D8B030D-6E8A-4147-A177-3AD203B41FA5}">
                      <a16:colId xmlns:a16="http://schemas.microsoft.com/office/drawing/2014/main" val="2580856172"/>
                    </a:ext>
                  </a:extLst>
                </a:gridCol>
                <a:gridCol w="6245988">
                  <a:extLst>
                    <a:ext uri="{9D8B030D-6E8A-4147-A177-3AD203B41FA5}">
                      <a16:colId xmlns:a16="http://schemas.microsoft.com/office/drawing/2014/main" val="144546713"/>
                    </a:ext>
                  </a:extLst>
                </a:gridCol>
              </a:tblGrid>
              <a:tr h="1735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400" b="1" kern="10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ᐱᔭᐅᔪᒪᔪᖅ</a:t>
                      </a:r>
                      <a:endParaRPr lang="en-C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400" b="1" kern="10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ᓇᓗᓇᐃᖅᓯᔾᔪᑎ</a:t>
                      </a:r>
                      <a:endParaRPr lang="en-C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243654"/>
                  </a:ext>
                </a:extLst>
              </a:tr>
              <a:tr h="17204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400" kern="100"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ᐱᔪᓐᓇᐅᑎᖓᑕ ᐃᓱᓕᕝᕕᒃᓴᖓ: ᐅᑭᐅᓄᑦ ᖁᓕᓄᑦ </a:t>
                      </a:r>
                      <a:endParaRPr lang="en-C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400" kern="100" dirty="0"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ᐊᓯᔾᔨᕐᓂᖅᑕᖃᙱᑦᑐᖅ ᕼᐋᒻᒪᓚᒃᑯᑦ ᐊᐅᓚᓂᖏᓐᓄᑦ ᐃᒪᕐᒥᓪᓗ ᐊᑐᕐᓂᕐᒧᑦ ᓂᕆᐅᒋᔭᐅᙱᑦᑐᖅ ᐅᓄᖅᓯᓚᖓᒋᐊᖓᓂᑦ ᐅᖓᑖᓄᑦ ᐊᕐᕌᒍᓕᒫᖅᓯᐅᑎᑦ ᑭᒡᓕᖓᓂᑦ ᐅᑭᐅᑦ ᖁᓕᑦ ᐊᑐᖅᑎᓪᓗᒋᑦ, ᑐᙵᕕᒋᓪᓗᒍ ᐃᓄᒋᐊᓐᓂᖏᑦ ᖃᓅᓂᐊᕋᓱᒋᔭᐅᔪᑦ.</a:t>
                      </a:r>
                      <a:endParaRPr lang="en-C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434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9511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68E2F4-F141-4396-8B4D-6E79312BEFF3}"/>
              </a:ext>
            </a:extLst>
          </p:cNvPr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u-Cans-CA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ᓄᑖᙳᕆᐊᑐᑦ ᐋᖅᑭᒋᐊᖅᑕᐅᔪᖅ ᐃᒪᕐᒧᑦ ᐱᔪᓐᓇᐅᑎᒧᑦ</a:t>
            </a:r>
            <a:endParaRPr lang="en-CA" sz="28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151DD8-B365-7C42-697E-0C7379F98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87641"/>
              </p:ext>
            </p:extLst>
          </p:nvPr>
        </p:nvGraphicFramePr>
        <p:xfrm>
          <a:off x="395536" y="1700808"/>
          <a:ext cx="8352928" cy="3384376"/>
        </p:xfrm>
        <a:graphic>
          <a:graphicData uri="http://schemas.openxmlformats.org/drawingml/2006/table">
            <a:tbl>
              <a:tblPr firstRow="1" bandRow="1"/>
              <a:tblGrid>
                <a:gridCol w="3294697">
                  <a:extLst>
                    <a:ext uri="{9D8B030D-6E8A-4147-A177-3AD203B41FA5}">
                      <a16:colId xmlns:a16="http://schemas.microsoft.com/office/drawing/2014/main" val="2707511696"/>
                    </a:ext>
                  </a:extLst>
                </a:gridCol>
                <a:gridCol w="5058231">
                  <a:extLst>
                    <a:ext uri="{9D8B030D-6E8A-4147-A177-3AD203B41FA5}">
                      <a16:colId xmlns:a16="http://schemas.microsoft.com/office/drawing/2014/main" val="3487168268"/>
                    </a:ext>
                  </a:extLst>
                </a:gridCol>
              </a:tblGrid>
              <a:tr h="10645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400" b="1" kern="10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ᐱᔭᐅᔪᒪᔪᖅ</a:t>
                      </a:r>
                      <a:endParaRPr lang="en-C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400" b="1" kern="10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ᓇᓗᓇᐃᖅᓯᔾᔪᑎ</a:t>
                      </a:r>
                      <a:endParaRPr lang="en-C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9226469"/>
                  </a:ext>
                </a:extLst>
              </a:tr>
              <a:tr h="23198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400" kern="100"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ᖃᐅᑕᒫᑦ ᐃᒥᖅᑕᖅᑕᐅᑎᒋᔪᓐᓇᖅᑐᖅ: </a:t>
                      </a:r>
                      <a:endParaRPr lang="en-C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400" kern="100"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2000 m</a:t>
                      </a:r>
                      <a:r>
                        <a:rPr lang="iu-Cans-CA" sz="1400" kern="100" baseline="30000"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3</a:t>
                      </a:r>
                      <a:endParaRPr lang="en-C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400" kern="100" dirty="0"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ᑖᓐᓇ ᖁᐊᖑᖃᑦᑕᖅᑐᖅ ᑕᖅᑭᓄᑦ 7ᓂᑦ 9ᓄᑦ ᐊᕐᕌᒎᑉ ᐃᓗᐊᓂ, ᑕᐃᒪᐃᓐᓂᖓᓄᑦ, ᐃᒥᕐᑕᖅᕕᒃ ᐃᒥᖅᑕᖅᓯᒪᖃᑦᑕᕆᐊᓖᑦ ᖁᐊᓚᐅᙱᓐᓂᖓᓂᒃ ᐊᕐᕌᒍᑕᒫᑦ. ᐊᓯᔾᔨᖅᓯᒪᔪᖃᙱᑦᑐᖅ ᐅᖅᓴᒃᓴᐅᑎᓄᑦ ᐊᐅᓚᓂᕆᔭᐅᔪᓄᑦ ᑕᐃᑲᓂ First Lake-ᒥ, ᐅᕝᕙᓘᓐᓃᑦ ᐊᕐᕌᒍᑕᒫᑦ ᐃᒪᖅᑐᑎᒋᔭᕆᐊᖃᖅᐸᖕᓂᖓᓄᑦ.</a:t>
                      </a:r>
                      <a:endParaRPr lang="en-C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109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2450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68E2F4-F141-4396-8B4D-6E79312BEFF3}"/>
              </a:ext>
            </a:extLst>
          </p:cNvPr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u-Cans-CA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ᓄᑖᙳᕆᐊᑐᑦ ᐋᖅᑭᒋᐊᖅᑕᐅᔪᖅ ᐃᒪᕐᒧᑦ ᐱᔪᓐᓇᐅᑎᒧᑦ</a:t>
            </a:r>
            <a:endParaRPr lang="en-CA" sz="28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77021A-3AAA-306C-DA54-F09F69EFF6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867710"/>
              </p:ext>
            </p:extLst>
          </p:nvPr>
        </p:nvGraphicFramePr>
        <p:xfrm>
          <a:off x="503548" y="1772816"/>
          <a:ext cx="8136904" cy="3595538"/>
        </p:xfrm>
        <a:graphic>
          <a:graphicData uri="http://schemas.openxmlformats.org/drawingml/2006/table">
            <a:tbl>
              <a:tblPr firstRow="1" bandRow="1"/>
              <a:tblGrid>
                <a:gridCol w="3395237">
                  <a:extLst>
                    <a:ext uri="{9D8B030D-6E8A-4147-A177-3AD203B41FA5}">
                      <a16:colId xmlns:a16="http://schemas.microsoft.com/office/drawing/2014/main" val="2030143424"/>
                    </a:ext>
                  </a:extLst>
                </a:gridCol>
                <a:gridCol w="4741667">
                  <a:extLst>
                    <a:ext uri="{9D8B030D-6E8A-4147-A177-3AD203B41FA5}">
                      <a16:colId xmlns:a16="http://schemas.microsoft.com/office/drawing/2014/main" val="4047287303"/>
                    </a:ext>
                  </a:extLst>
                </a:gridCol>
              </a:tblGrid>
              <a:tr h="856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400" b="1" kern="100" dirty="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ᐱᔭᐅᔪᒪᔪᖅ</a:t>
                      </a:r>
                      <a:endParaRPr lang="en-CA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400" b="1" kern="10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ᓇᓗᓇᐃᖅᓯᔾᔪᑎ</a:t>
                      </a:r>
                      <a:endParaRPr lang="en-C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190036"/>
                  </a:ext>
                </a:extLst>
              </a:tr>
              <a:tr h="27394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400" kern="100"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ᐲᖅᑕᐅᓂᖓᓄᑦ ᐊᑐᕆᐊᓕᒃ ᐊᑐᖅᑕᐅᔪᓐᓇᙱᑦᑐᑦ ᐊᑐᙱᑦᑐᓪᓘᓐᓃᑦ. ᑖᓐᓇ ᐃᓚᖃᕐᒥᔪᖅ:</a:t>
                      </a:r>
                      <a:endParaRPr lang="en-C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iu-Cans-CA" sz="1400" kern="100"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ᑐᓂᓯᓂᕐᒧᑦ ᐸᐃᑉᐹᓂᑦ ᑎᑎᕋᖅᓯᒪᔪᓂᑦ</a:t>
                      </a:r>
                      <a:endParaRPr lang="en-C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iu-Cans-CA" sz="1400" kern="100"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ᓇᓕᒧᑎᑦᑎᓂᖅ ᑐᓂᔭᐅᔪᓄᑦ ᐃᓱᓕᕝᕕᒃᓴᖓ ᐊᕐᕌᒍᓕᒫᖅᓯᐅᑎᑦ ᐅᓂᒃᑳᒥ</a:t>
                      </a:r>
                      <a:endParaRPr lang="en-C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iu-Cans-CA" sz="1400" kern="100"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ᖃᐅᑕᒫᑦ ᐊᒃᑕᑯᓂᑦ ᐃᒋᑦᓯᓂᕐᒧᑦ ᖃᐅᔨᒃᑲᐃᖃᑦᑕᕐᓂᖅ</a:t>
                      </a:r>
                      <a:endParaRPr lang="en-CA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u-Cans-CA" sz="1400" kern="100" dirty="0">
                          <a:solidFill>
                            <a:srgbClr val="000000"/>
                          </a:solidFill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  <a:cs typeface="Gadugi" panose="020B0502040204020203" pitchFamily="34" charset="0"/>
                        </a:rPr>
                        <a:t>ᓇᓗᓇᐃᖅᓯᔾᔪᑎ ᑖᒃᑯᓄᖓ ᑐᓂᔭᐅᔪᖅ ᐱᔪᓐᓇᐅᑎᑖᕋᓱᐊᕐᓂᕐᒧᑦ ᑐᒃᓯᕋᐅᒻᒥ.</a:t>
                      </a:r>
                      <a:endParaRPr lang="en-CA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840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416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FF795E-9CF7-438F-A8A2-C2BEABC71663}"/>
              </a:ext>
            </a:extLst>
          </p:cNvPr>
          <p:cNvSpPr txBox="1">
            <a:spLocks/>
          </p:cNvSpPr>
          <p:nvPr/>
        </p:nvSpPr>
        <p:spPr>
          <a:xfrm>
            <a:off x="0" y="28575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u-Cans-CA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ᖁᔭᓐᓇᒦᒃ</a:t>
            </a:r>
            <a:endParaRPr lang="en-CA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572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0" y="692696"/>
            <a:ext cx="4572000" cy="893514"/>
          </a:xfrm>
        </p:spPr>
        <p:txBody>
          <a:bodyPr>
            <a:noAutofit/>
          </a:bodyPr>
          <a:lstStyle/>
          <a:p>
            <a:r>
              <a:rPr lang="en-CA" sz="3200" b="1" dirty="0">
                <a:solidFill>
                  <a:srgbClr val="D8491F"/>
                </a:solidFill>
                <a:latin typeface="Arial" pitchFamily="34" charset="0"/>
                <a:cs typeface="Arial" pitchFamily="34" charset="0"/>
              </a:rPr>
              <a:t>Water Licence: </a:t>
            </a:r>
            <a:br>
              <a:rPr lang="en-CA" sz="3200" b="1" dirty="0">
                <a:solidFill>
                  <a:srgbClr val="D8491F"/>
                </a:solidFill>
                <a:latin typeface="Arial" pitchFamily="34" charset="0"/>
                <a:cs typeface="Arial" pitchFamily="34" charset="0"/>
              </a:rPr>
            </a:br>
            <a:r>
              <a:rPr lang="en-CA" sz="3200" b="1" dirty="0">
                <a:solidFill>
                  <a:srgbClr val="D8491F"/>
                </a:solidFill>
                <a:latin typeface="Arial" pitchFamily="34" charset="0"/>
                <a:cs typeface="Arial" pitchFamily="34" charset="0"/>
              </a:rPr>
              <a:t>3AM-CHE---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1844824"/>
            <a:ext cx="8352928" cy="4669979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endParaRPr lang="en-US" sz="16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u-Cans-CA" sz="1800" b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ᐃᒪᕐᒧᑦ ᐱᔪᓐᓇᐅᑎᖓ: 3AM-CHE---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ᐅᓪᓗᖓ ᐱᔪᓐᓇᐅᑎᑖᕐᕕᒋᓯᒪᔭᖓ: ᒪᐃ 15, 2015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ᐱᔪᓐᓇᐅᑎᐅᑉ ᐃᓱᓕᕝᕕᒃᓴᖓ: ᒪᐃ 14, 2023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ᖃᓄᐃᓕᖓᓂᖓ ᐱᔪᓐᓇᐅᑎᖓᑕ: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iu-Cans-CA" sz="1800" i="1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ᑖᓐᓇ ᐱᔪᓐᓇᐅᑎ ᐃᒪᓕᕆᔾᔪᑎᖃᖅᑎᑦᑎᔪᓐᓇᖅᐳᖅ ᐊᒻᒪ ᐊᒃᑕᑯᓂᒃ ᐴᖅᓯᔪᓐᓇᖅᑎᑦᑎᓪᓗᓂ ᕼᐋᒻᒪᓚᐅᔪᒧᑦ ᓇᓗᓇᐃᖅᑕᐅᓯᒪᓪᓗᓂ ᒪᓕᒡᓗᒍ ᑎᑎᕋᖅᓯᒪᓂᓕᒃ 1 ᒪᓕᒋᐊᓕᖕᓂᒃ ᐃᒡᓗᓕᒑᕐᔪᖕᒥ ᕼᐋᒻᒪᓚᒃᑯᓐᓂ.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ᑖᓐᓇ ᑐᒃᓯᕋᐅᑎ ᓄᑖᙳᖅᑎᑦᑎᓂᕐᒧᑦ ᐱᔪᓐᓇᐅᑎᐅᒌᖅᑐᒥ ᐋᖅᑭᒋᐊᕆᓂᕐᒧᓪᓗ ᐊᓯᔾᔨᖅᑕᐅᓂᖓᓄᑦ ᖃᓄᐃᑦᑑᓂᖓ A ᐱᔪᓐᓇᐅᑎᐅᑉ ᐊᒃᑐᐊᓂᖃᖅᑐᒥ ᐊᕐᕌᒍᓕᒫᖅᓯᐅᑎᑦ ᐃᒻᒥᖅᑕᐅᒃᑲᓐᓂᕐᓂᕐᒧᑦ ᓴᓗᒻᒪᓴᖅᓯᒪᙱᑦᑐᒧᑦ ᐃᒪᑐᐃᓐᓇᖅ ᐃᒥᕐᑕᖅᕕᒃᒥ ᐅᖓᑖᓄᑦ 299 m3/ᖃᐅᑕᒫᑦ. ᐃᒪᖅ ᐊᑐᖅᑕᐅᓂᓕᒫᖓ ᐊᑦᑕᖅᑕᐅᔪᒃᓴᓪᓗ ᓱᓕᕆᓂᐅᔪᑦ ᐊᓯᔾᔨᔾᔮᙱᑦᑐᑦ ᐱᔪᓐᓇᐅᑎᐅᒌᖅᑐᒧᑦ.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8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460" y="366751"/>
            <a:ext cx="8247047" cy="609525"/>
          </a:xfrm>
        </p:spPr>
        <p:txBody>
          <a:bodyPr>
            <a:normAutofit fontScale="90000"/>
          </a:bodyPr>
          <a:lstStyle/>
          <a:p>
            <a:r>
              <a:rPr lang="iu-Cans-CA" b="1" dirty="0">
                <a:solidFill>
                  <a:srgbClr val="D8491F"/>
                </a:solidFill>
                <a:latin typeface="Arial" pitchFamily="34" charset="0"/>
                <a:cs typeface="Arial" pitchFamily="34" charset="0"/>
              </a:rPr>
              <a:t>ᐱᓕᕆᐊᖑᓯᒪᔪᑦ</a:t>
            </a:r>
            <a:endParaRPr lang="en-CA" b="1" dirty="0">
              <a:solidFill>
                <a:srgbClr val="D8491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6682" y="1412776"/>
            <a:ext cx="8010635" cy="468052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ᑰᖓᓂ ᑖᓐᓇ ᐃᓄᖕᓄᑦ ᐃᒥᖅᑕᕐᕕᐅᖃᑦᑕᖅᑐᖅ ᕼᐋᒻᒪᓚᒃᑯᓐᓄᑦ ᐃᒡᓗᓕᒑᕐᔪᖕᒥ, ᐃᓄᒋᐊᖕᓂᖃᖅᑐᖅ 437 (2016-ᒥ ᓈᓴᖅᑕᐅᓯᒪᔪᑦ)</a:t>
            </a:r>
            <a:endParaRPr lang="en-CA" sz="1800" kern="100" dirty="0">
              <a:effectLst/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ᑖᓐᓇ ᖁᐊᖑᖃᑦᑕᖅᑐᖅ ᑕᖅᑭᓄᑦ 7ᓂᑦ 9ᓄᑦ ᐊᕐᕌᒎᑉ ᐃᓗᐊᓂ, ᑕᐃᒪᐃᓐᓂᖓᓄᑦ, ᐃᒥᕐᑕᖅᕕᒃ ᐃᒥᖅᑕᖅᓯᒪᖃᑦᑕᕆᐊᓖᑦ ᖁᐊᓚᐅᙱᓐᓂᖓᓂᒃ ᐊᕐᕌᒍᑕᒫᑦ. ᐊᓯᔾᔨᖅᓯᒪᔪᖃᙱᑦᑐᖅ ᐅᖅᓴᒃᓴᖅᑕᐅᒃᑲᓐᓂᖃᑦᑕᕐᓂᖏᓐᓂᑦ ᑕᐃᑲᓂ First Lake-ᒥ.</a:t>
            </a:r>
            <a:endParaRPr lang="en-CA" sz="1800" kern="100" dirty="0">
              <a:effectLst/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ᐃᒡᓗᓕᒑᕐᔪᒃ ᒫᓐᓇ ᐊᑐᓲᖑᕗᖅ 2000 m</a:t>
            </a:r>
            <a:r>
              <a:rPr lang="iu-Cans-CA" sz="1800" kern="100" baseline="300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3/</a:t>
            </a: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ᐅᓪᓗᓕᒫᖅ ᐃᒻᒪᖄ ᐅᓪᓗᓄᑦ 14-ᓄᑦ ᐃᒥᖅᑕᕐᕕᒃ ᑕᑕᓐᓂᐊᕐᓗᒍ.</a:t>
            </a:r>
            <a:endParaRPr lang="en-CA" sz="1800" kern="100" dirty="0">
              <a:effectLst/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ᐃᒥᖅᑕᕐᕕᒃ ᓴᓇᔭᐅᓚᐅᖅᓯᒪᔪᖅ ᐊᑐᖅᑕᐅᖃᑦᑕᖅᓯᒪᓪᓗᓂᓗ 1990s ᐱᒋᐊᓚᐅᖅᓯᒪᑎᓪᓗᒋᑦ.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37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4CBD2063-429B-B140-8245-C6C632D7E6C5}"/>
              </a:ext>
            </a:extLst>
          </p:cNvPr>
          <p:cNvSpPr txBox="1">
            <a:spLocks/>
          </p:cNvSpPr>
          <p:nvPr/>
        </p:nvSpPr>
        <p:spPr>
          <a:xfrm>
            <a:off x="1163898" y="39498"/>
            <a:ext cx="7296534" cy="114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u-Cans-CA" b="1" dirty="0">
                <a:solidFill>
                  <a:srgbClr val="D8491F"/>
                </a:solidFill>
                <a:latin typeface="Arial" pitchFamily="34" charset="0"/>
                <a:cs typeface="Arial" pitchFamily="34" charset="0"/>
              </a:rPr>
              <a:t>ᐃᒪᖃᕐᓂᕐᒧᑦ ᒪᑭᒪᔾᔪᑏᑦ </a:t>
            </a:r>
            <a:endParaRPr lang="en-CA" b="1" dirty="0">
              <a:solidFill>
                <a:srgbClr val="D8491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D57C4-A67E-4E19-20D2-8DF78D963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12776"/>
            <a:ext cx="864096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78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75402" y="0"/>
            <a:ext cx="6193196" cy="1257598"/>
          </a:xfrm>
        </p:spPr>
        <p:txBody>
          <a:bodyPr>
            <a:normAutofit/>
          </a:bodyPr>
          <a:lstStyle/>
          <a:p>
            <a:r>
              <a:rPr lang="iu-Cans-CA" sz="4000" b="1" dirty="0">
                <a:solidFill>
                  <a:srgbClr val="D8491F"/>
                </a:solidFill>
                <a:latin typeface="Arial" pitchFamily="34" charset="0"/>
                <a:cs typeface="Arial" pitchFamily="34" charset="0"/>
              </a:rPr>
              <a:t>ᐱᓕᕆᐊᖑᓯᒪᔪᑦ</a:t>
            </a:r>
            <a:r>
              <a:rPr lang="en-CA" sz="4000" b="1" dirty="0">
                <a:solidFill>
                  <a:srgbClr val="D8491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528" y="1772816"/>
            <a:ext cx="8496944" cy="4793382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u-Cans-CA" sz="20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ᒫᓐᓇ ᑭᓈᓗᖃᕐᕕᒃ ᐅᖓᓯᒃᑎᒋᔪᖅ 2.2 ᑭᓚᒦᑕᑦ ᓄᓇᓖᑦ ᐊᑭᓐᓇᖓᓂ.</a:t>
            </a:r>
            <a:endParaRPr lang="en-CA" sz="2000" kern="100" dirty="0">
              <a:effectLst/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C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u-Cans-CA" sz="20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ᐃᒡᓗ ᓄᑖᕈᕆᐊᖅᑕᐅᓚᐅᖅᑐᖅ 2010−ᖑᑎᓪᓗᒍ ᐊᒻᒪ ᒪᕐᕉᖕᓂᒃ ᓄᓇᒃᑰᕈᑎᓂᑦ ᑯᕕᑎᑦᑎᕕᐅᔪᓐᓇᖅᑐᖅ, ᒪᕐᕉᒃ ᑭᓈᓗᖃᕐᕕᐅᔪᑦ, ᐊᒻᒪ ᐃᒪᖅᓲᓂᖓ ᑎᓴᒪᓂᑦ ᒥᑭᑦᑐᓂᒃ ᑕᓯᕐᓂᑦ ᐊᒻᒪ ᒪᕐᕉᒃ ᑰᒡᕕᓕᐊᕆᓯᒪᔪᓂᒃ. </a:t>
            </a:r>
            <a:endParaRPr lang="en-CA" sz="2000" kern="100" dirty="0">
              <a:effectLst/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C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u-Cans-CA" sz="20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ᐃᒪᖅᓲᓃᖃᖅᑐᖅ 10.4 hectares-ᓂᒃ. ᑭᓈᓗᒃ ᑯᕕᔭᐅᓂᖓ ᑰᖕᒧᑦ ᐃᒫᓄᓪᓘᓐᓃᑦ ᑰᖑᔭᓲᖑᕗᖅ 1000 ᒥᑖᓂᒃ ᐅᖓᓯᒃᑎᒋᔪᒧᑦ ᐃᒪᖅᓱᒃᑰᖅᖢᓂ ᑭᓈᓗᖃᕐᕕᖕᓂᙶᖅᑐᖅ ᐃᒪᐅᓂᕐᒧᑦ Finger Bay-ᒧᑦ ᑕᓯᐅᔭᕐᔪᐊᒥ.</a:t>
            </a:r>
            <a:endParaRPr lang="en-C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145103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4CBD2063-429B-B140-8245-C6C632D7E6C5}"/>
              </a:ext>
            </a:extLst>
          </p:cNvPr>
          <p:cNvSpPr txBox="1">
            <a:spLocks/>
          </p:cNvSpPr>
          <p:nvPr/>
        </p:nvSpPr>
        <p:spPr>
          <a:xfrm>
            <a:off x="1281710" y="39499"/>
            <a:ext cx="6008338" cy="65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u-Cans-CA" b="1" dirty="0">
                <a:solidFill>
                  <a:srgbClr val="D8491F"/>
                </a:solidFill>
                <a:latin typeface="Arial" pitchFamily="34" charset="0"/>
                <a:cs typeface="Arial" pitchFamily="34" charset="0"/>
              </a:rPr>
              <a:t>ᑯᕕᖅᑕᕐᕕᐊᑕ ᒪᑭᒪᔾᔪᑎ </a:t>
            </a:r>
            <a:endParaRPr lang="en-CA" b="1" dirty="0">
              <a:solidFill>
                <a:srgbClr val="D8491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2B372-6C22-C3F0-1240-E7AD36F4A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71" y="595114"/>
            <a:ext cx="7640658" cy="566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24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3972" y="1071"/>
            <a:ext cx="5076056" cy="1257598"/>
          </a:xfrm>
        </p:spPr>
        <p:txBody>
          <a:bodyPr>
            <a:normAutofit/>
          </a:bodyPr>
          <a:lstStyle/>
          <a:p>
            <a:r>
              <a:rPr lang="iu-Cans-CA" sz="4000" b="1" dirty="0">
                <a:solidFill>
                  <a:srgbClr val="D8491F"/>
                </a:solidFill>
                <a:latin typeface="Arial" pitchFamily="34" charset="0"/>
                <a:cs typeface="Arial" pitchFamily="34" charset="0"/>
              </a:rPr>
              <a:t>ᐱᓕᕆᐊᖑᓯᒪᔪᑦ</a:t>
            </a:r>
            <a:r>
              <a:rPr lang="en-CA" sz="4000" b="1" dirty="0">
                <a:solidFill>
                  <a:srgbClr val="D8491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0668" y="1556792"/>
            <a:ext cx="8262664" cy="4968551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ᐃᒡᓗᓕᒑᕐᔪᖕᒥ ᐊᒃᑕᕐᕕᐊ ᐊᕙᓗᓕᖅᓯᒪᔪᖅ ᐊᒃᑕᕐᕕᒃ ᕼᐋᒻᒪᓚᒃᑯᓐᓄᑦ ᐊᒃᑕᕐᕕᐊᓗᖕᒧᑦ, ᐃᓛᒃᑰᖅᑐᖅ ᓴᕕᕋᔭᒃᑯᕕᒃ ᐊᒃᑕᕐᕕᒃ 200 ᒦᑕᓂᒃ ᐅᖓᓯᒃᑎᒋᔪᖅ ᓴᐴᓗᑕᓕᐅᑉ ᖃᓂᒋᔮᓂ, ᐊᒻᒪ ᒪᕐᕉᖕᓂᒃ ᖃᑦᑕᐅᔭᙳᐊᒃᑯᕕᖃᖅᖢᓂ, 150 ᒦᑕᓂᒃ ᐅᖓᓯᒃᑎᒋᓪᓗᓂ ᐊᒻᒪ 270 ᒦᑕᓂᒃ ᓂᒋᖅᐸᓯᐊᓂ MSW ᖃᓂᒋᔮᓂ.</a:t>
            </a:r>
            <a:endParaRPr lang="en-CA" sz="1800" kern="100" dirty="0">
              <a:effectLst/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ᐊᑐᕈᓐᓃᖅᑎᑕᐅᓯᒪᔪᖅ ᐃᓗᑦᑐᖅᑎᓯᒪᔪᖅ ᐱᑕᖃᖅᐳᖅ ᐊᕙᓗᓕᖅᓯᒪᔪᒥ MSW-ᒥ ᐊᒻᒪᓗ ᐊᖏᔫᑎᒥ ᓴᕕᕋᔭᖃᕐᕕᖕᒥ ᐃᒋᑦᑎᕕᖕᒥᑦ, ᐱᒋᐊᕐᕕᖓᓂ ᑭᓈᓗᖃᕐᕕᖕᒥ ᐃᒪᖅᓲᓂᕐᒥᑦ.</a:t>
            </a:r>
            <a:endParaRPr lang="en-CA" sz="1800" kern="100" dirty="0">
              <a:effectLst/>
              <a:latin typeface="Gadugi" panose="020B0502040204020203" pitchFamily="34" charset="0"/>
              <a:ea typeface="Gadugi" panose="020B0502040204020203" pitchFamily="34" charset="0"/>
              <a:cs typeface="Gadugi" panose="020B0502040204020203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iu-Cans-CA" sz="1800" kern="100" dirty="0">
                <a:effectLst/>
                <a:latin typeface="Gadugi" panose="020B0502040204020203" pitchFamily="34" charset="0"/>
                <a:ea typeface="Gadugi" panose="020B0502040204020203" pitchFamily="34" charset="0"/>
                <a:cs typeface="Gadugi" panose="020B0502040204020203" pitchFamily="34" charset="0"/>
              </a:rPr>
              <a:t>Hᐋᒻᒪᓚᒃᑯᑦ ᐊᒃᑕᑯᓂᒃ ᓄᐊᑦᑎᓲᑦ ᓄᓇᓕᖕᓂ ᐃᒡᓗᕐᔪᐊᓂᑦ ᐅᓪᓗᑦ ᑕᓪᓕᒪᑦ ᐱᓇᓱᐊᕈᓯᕐᒥ ᐊᒃᑕᑰᓯᕝᕕᖃᖅᖢᑎᒃ ᐊᒡᔭᖅᑕᐅᓪᓗᑎᒡᓗ ᐊᒃᑕᑯᑦ MSW ᐊᒃᑕᕐᕕᖕᒧᑦ, ᐃᓂᖃᖅᑐᖅ 2.2 ᑭᓚᒦᑕᑦ ᓄᓇᓕᐅᑉ ᐊᑭᓐᓇᖓᓂ. MSW−ᒧᑦ ᐃᒋᑦᑎᕝᕕᒃ ᐊᖏᓂᖃᖅᐳᖅ 24,000 m2−ᐸᓗᖕᓂᒃ ᐃᓂᖃᖅᖢᓂᓗ ᖃᓂᒋᔭᖓᓂ ᐅᐊᖕᓇᖅᐸᓯᐊᓂᓗ ᑭᓈᓗᖃᕐᕕᖕᒥ.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33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4CBD2063-429B-B140-8245-C6C632D7E6C5}"/>
              </a:ext>
            </a:extLst>
          </p:cNvPr>
          <p:cNvSpPr txBox="1">
            <a:spLocks/>
          </p:cNvSpPr>
          <p:nvPr/>
        </p:nvSpPr>
        <p:spPr>
          <a:xfrm>
            <a:off x="1038486" y="13093"/>
            <a:ext cx="6912768" cy="869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u-Cans-CA" b="1" dirty="0">
                <a:solidFill>
                  <a:srgbClr val="D8491F"/>
                </a:solidFill>
                <a:latin typeface="Arial" pitchFamily="34" charset="0"/>
                <a:cs typeface="Arial" pitchFamily="34" charset="0"/>
              </a:rPr>
              <a:t>ᑯᕕᖅᑕᕐᕕᖕᒥ ᒪᑭᒪᔾᔪᑎᑦ </a:t>
            </a:r>
            <a:endParaRPr lang="en-CA" b="1" dirty="0">
              <a:solidFill>
                <a:srgbClr val="D8491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4764D-1581-4576-82C9-0DA59F809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84" y="889246"/>
            <a:ext cx="7986831" cy="511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27545"/>
      </p:ext>
    </p:extLst>
  </p:cSld>
  <p:clrMapOvr>
    <a:masterClrMapping/>
  </p:clrMapOvr>
</p:sld>
</file>

<file path=ppt/theme/theme1.xml><?xml version="1.0" encoding="utf-8"?>
<a:theme xmlns:a="http://schemas.openxmlformats.org/drawingml/2006/main" name="GN Powerpoint CG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9868AF8FA94B40945B60C79FB290B1" ma:contentTypeVersion="9" ma:contentTypeDescription="Create a new document." ma:contentTypeScope="" ma:versionID="bbf816693f83c105829e6adedd16fc0a">
  <xsd:schema xmlns:xsd="http://www.w3.org/2001/XMLSchema" xmlns:xs="http://www.w3.org/2001/XMLSchema" xmlns:p="http://schemas.microsoft.com/office/2006/metadata/properties" xmlns:ns2="fc4293c6-6472-47fa-9d2f-94bd9eace04c" targetNamespace="http://schemas.microsoft.com/office/2006/metadata/properties" ma:root="true" ma:fieldsID="6d4f3cf08471256e9594f5fde3c1719a" ns2:_="">
    <xsd:import namespace="fc4293c6-6472-47fa-9d2f-94bd9eace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4293c6-6472-47fa-9d2f-94bd9eace0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8B91C6-D454-4D5A-8FFF-6046BAE88B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2983E6-65DD-4E3B-9730-356EA1BD60B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8F456DD-288F-4500-A176-1B4EFFEA27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4293c6-6472-47fa-9d2f-94bd9eace0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GN Powerpoint CGS</Template>
  <TotalTime>4838</TotalTime>
  <Words>781</Words>
  <Application>Microsoft Office PowerPoint</Application>
  <PresentationFormat>On-screen Show (4:3)</PresentationFormat>
  <Paragraphs>138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Gadugi</vt:lpstr>
      <vt:lpstr>GN Powerpoint CGS</vt:lpstr>
      <vt:lpstr>ᓄᓇᕗᒻᒥ ᐃᒪᓕᕆᔩᑦ ᑲᑎᒪᔨᖏᑕ ᑲᑎᒪᓂᖓ</vt:lpstr>
      <vt:lpstr>ᐱᔪᓐᓇᐅᑕᐅᒌᖅᑐᖅ</vt:lpstr>
      <vt:lpstr>Water Licence:  3AM-CHE--- </vt:lpstr>
      <vt:lpstr>ᐱᓕᕆᐊᖑᓯᒪᔪᑦ</vt:lpstr>
      <vt:lpstr>PowerPoint Presentation</vt:lpstr>
      <vt:lpstr>ᐱᓕᕆᐊᖑᓯᒪᔪᑦ </vt:lpstr>
      <vt:lpstr>PowerPoint Presentation</vt:lpstr>
      <vt:lpstr>ᐱᓕᕆᐊᖑᓯᒪᔪᑦ </vt:lpstr>
      <vt:lpstr>PowerPoint Presentation</vt:lpstr>
      <vt:lpstr>PowerPoint Presentation</vt:lpstr>
      <vt:lpstr>PowerPoint Presentation</vt:lpstr>
      <vt:lpstr>PowerPoint Presentation</vt:lpstr>
      <vt:lpstr>ᐊᕙᑎᓕᕆᓂᕐᒧᑦ ᐊᒻᒪ ᓯᓚᐅᑉ ᐊᓯᔾᔨᖅᐸᓪᓕᐊᓂᖓᓄᑦ ᑲᓇᑕᒥ ᐅᖃᐅᓯᐅᔪᑦ</vt:lpstr>
      <vt:lpstr>ᐊᕙᑎᓕᕆᓂᕐᒧᑦ ᐊᒻᒪ ᓯᓚᐅᑉ ᐊᓯᔾᔨᖅᐸᓪᓕᐊᓂᖓᓄᑦ ᑲᓇᑕᒥ ᐅᖃᐅᓯᐅᔪᑦ</vt:lpstr>
      <vt:lpstr>ᑯᐄᓐ ᑭᒡᒐᖅᑐᖅᑎᖓ−ᓄᓇᖃᖅᑳᖅᓯᒪᔪᓕᕆᓂᖅ ᐊᒻᒪ ᐃᓄᓕᕆᔨᑐᖃᒃᑯᑦ ᑲᓇᑕᒥ ᐅᖃᐅᓯᐅᔪᑦ</vt:lpstr>
      <vt:lpstr>ᑯᐄᓐ ᑭᒡᒐᖅᑐᖅᑎᖓ−ᓄᓇᖃᖅᑳᖅᓯᒪᔪᓕᕆᓂᖅ ᐊᒻᒪ ᐃᓄᓕᕆᔨᑐᖃᒃᑯᑦ ᑲᓇᑕᒥ ᐅᖃᐅᓯᐅᔪᑦ</vt:lpstr>
      <vt:lpstr>ᑯᐄᓐ ᑭᒡᒐᖅᑐᖅᑎᖓ−ᓄᓇᖃᖅᑳᖅᓯᒪᔪᓕᕆᓂᖅ ᐊᒻᒪ ᐃᓄᓕᕆᔨᑐᖃᒃᑯᑦ ᑲᓇᑕᒥ ᐅᖃᐅᓯᐅᔪᑦ</vt:lpstr>
      <vt:lpstr>ᑯᐄᓐ ᑭᒡᒐᖅᑐᖅᑎᖓ−ᓄᓇᖃᖅᑳᖅᓯᒪᔪᓕᕆᓂᖅ ᐊᒻᒪ ᐃᓄᓕᕆᔨᑐᖃᒃᑯᑦ ᑲᓇᑕᒥ ᐅᖃᐅᓯᐅᔪᑦ</vt:lpstr>
      <vt:lpstr>ᑯᐄᓐ ᑭᒡᒐᖅᑐᖅᑎᖓ−ᓄᓇᖃᖅᑳᖅᓯᒪᔪᓕᕆᓂᖅ ᐊᒻᒪ ᐃᓄᓕᕆᔨᑐᖃᒃᑯᑦ ᑲᓇᑕᒥ ᐅᖃᐅᓯᐅᔪᑦ</vt:lpstr>
      <vt:lpstr>PowerPoint Presentation</vt:lpstr>
      <vt:lpstr>PowerPoint Presentation</vt:lpstr>
      <vt:lpstr>PowerPoint Presentation</vt:lpstr>
      <vt:lpstr>PowerPoint Presentation</vt:lpstr>
    </vt:vector>
  </TitlesOfParts>
  <Company>Government of Nunavut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Nunavut Water Board  Public Meeting</dc:title>
  <dc:creator>Duguay, Brian</dc:creator>
  <cp:lastModifiedBy>Clouter, Kayla</cp:lastModifiedBy>
  <cp:revision>142</cp:revision>
  <cp:lastPrinted>2012-06-13T22:26:17Z</cp:lastPrinted>
  <dcterms:created xsi:type="dcterms:W3CDTF">2014-01-14T23:28:13Z</dcterms:created>
  <dcterms:modified xsi:type="dcterms:W3CDTF">2023-07-11T17:26:24Z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0x0101005B9868AF8FA94B40945B60C79FB290B1</vt:lpwstr>
  </property>
</Properties>
</file>