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21"/>
  </p:notesMasterIdLst>
  <p:handoutMasterIdLst>
    <p:handoutMasterId r:id="rId22"/>
  </p:handoutMasterIdLst>
  <p:sldIdLst>
    <p:sldId id="256" r:id="rId2"/>
    <p:sldId id="347" r:id="rId3"/>
    <p:sldId id="298" r:id="rId4"/>
    <p:sldId id="292" r:id="rId5"/>
    <p:sldId id="258" r:id="rId6"/>
    <p:sldId id="369" r:id="rId7"/>
    <p:sldId id="282" r:id="rId8"/>
    <p:sldId id="329" r:id="rId9"/>
    <p:sldId id="280" r:id="rId10"/>
    <p:sldId id="336" r:id="rId11"/>
    <p:sldId id="338" r:id="rId12"/>
    <p:sldId id="339" r:id="rId13"/>
    <p:sldId id="364" r:id="rId14"/>
    <p:sldId id="367" r:id="rId15"/>
    <p:sldId id="368" r:id="rId16"/>
    <p:sldId id="366" r:id="rId17"/>
    <p:sldId id="370" r:id="rId18"/>
    <p:sldId id="375" r:id="rId19"/>
    <p:sldId id="342"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6"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0C0"/>
    <a:srgbClr val="0A647D"/>
    <a:srgbClr val="FAFDD3"/>
    <a:srgbClr val="C9E7A7"/>
    <a:srgbClr val="E2F5FA"/>
    <a:srgbClr val="D5F0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651" autoAdjust="0"/>
    <p:restoredTop sz="95311" autoAdjust="0"/>
  </p:normalViewPr>
  <p:slideViewPr>
    <p:cSldViewPr>
      <p:cViewPr varScale="1">
        <p:scale>
          <a:sx n="113" d="100"/>
          <a:sy n="113" d="100"/>
        </p:scale>
        <p:origin x="1896"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90" d="100"/>
          <a:sy n="90" d="100"/>
        </p:scale>
        <p:origin x="-3696"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r>
              <a:rPr lang="en-CA"/>
              <a:t>2023-11-15</a:t>
            </a:r>
            <a:endParaRPr lang="en-CA"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en-CA"/>
              <a:t>3AM-CHE---- NWB Public Hearing</a:t>
            </a:r>
            <a:endParaRPr lang="en-CA"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92D3000-3A5E-4A86-8F4B-BAC295742059}" type="slidenum">
              <a:rPr lang="en-CA" smtClean="0"/>
              <a:t>‹#›</a:t>
            </a:fld>
            <a:endParaRPr lang="en-CA" dirty="0"/>
          </a:p>
        </p:txBody>
      </p:sp>
    </p:spTree>
    <p:extLst>
      <p:ext uri="{BB962C8B-B14F-4D97-AF65-F5344CB8AC3E}">
        <p14:creationId xmlns:p14="http://schemas.microsoft.com/office/powerpoint/2010/main" val="2545195905"/>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r>
              <a:rPr lang="en-CA"/>
              <a:t>2023-11-15</a:t>
            </a:r>
            <a:endParaRPr lang="en-CA"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en-CA"/>
              <a:t>3AM-CHE---- NWB Public Hearing</a:t>
            </a:r>
            <a:endParaRPr lang="en-CA"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15FFB53-840E-44D0-8DD2-A1BBDE0D75A3}" type="slidenum">
              <a:rPr lang="en-CA" smtClean="0"/>
              <a:t>‹#›</a:t>
            </a:fld>
            <a:endParaRPr lang="en-CA" dirty="0"/>
          </a:p>
        </p:txBody>
      </p:sp>
    </p:spTree>
    <p:extLst>
      <p:ext uri="{BB962C8B-B14F-4D97-AF65-F5344CB8AC3E}">
        <p14:creationId xmlns:p14="http://schemas.microsoft.com/office/powerpoint/2010/main" val="2296316463"/>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915FFB53-840E-44D0-8DD2-A1BBDE0D75A3}" type="slidenum">
              <a:rPr lang="en-CA" smtClean="0"/>
              <a:t>1</a:t>
            </a:fld>
            <a:endParaRPr lang="en-CA" dirty="0"/>
          </a:p>
        </p:txBody>
      </p:sp>
      <p:sp>
        <p:nvSpPr>
          <p:cNvPr id="5" name="Footer Placeholder 4"/>
          <p:cNvSpPr>
            <a:spLocks noGrp="1"/>
          </p:cNvSpPr>
          <p:nvPr>
            <p:ph type="ftr" sz="quarter" idx="11"/>
          </p:nvPr>
        </p:nvSpPr>
        <p:spPr/>
        <p:txBody>
          <a:bodyPr/>
          <a:lstStyle/>
          <a:p>
            <a:r>
              <a:rPr lang="en-CA"/>
              <a:t>3AM-CHE---- NWB Public Hearing</a:t>
            </a:r>
            <a:endParaRPr lang="en-CA" dirty="0"/>
          </a:p>
        </p:txBody>
      </p:sp>
      <p:sp>
        <p:nvSpPr>
          <p:cNvPr id="6" name="Date Placeholder 5">
            <a:extLst>
              <a:ext uri="{FF2B5EF4-FFF2-40B4-BE49-F238E27FC236}">
                <a16:creationId xmlns:a16="http://schemas.microsoft.com/office/drawing/2014/main" id="{CADDC308-F30B-4099-8C84-822F2E5B5306}"/>
              </a:ext>
            </a:extLst>
          </p:cNvPr>
          <p:cNvSpPr>
            <a:spLocks noGrp="1"/>
          </p:cNvSpPr>
          <p:nvPr>
            <p:ph type="dt" idx="1"/>
          </p:nvPr>
        </p:nvSpPr>
        <p:spPr/>
        <p:txBody>
          <a:bodyPr/>
          <a:lstStyle/>
          <a:p>
            <a:r>
              <a:rPr lang="en-CA"/>
              <a:t>2023-11-15</a:t>
            </a:r>
            <a:endParaRPr lang="en-CA" dirty="0"/>
          </a:p>
        </p:txBody>
      </p:sp>
    </p:spTree>
    <p:extLst>
      <p:ext uri="{BB962C8B-B14F-4D97-AF65-F5344CB8AC3E}">
        <p14:creationId xmlns:p14="http://schemas.microsoft.com/office/powerpoint/2010/main" val="39380637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CA"/>
              <a:t>3AM-CHE---- NWB Public Hearing</a:t>
            </a:r>
            <a:endParaRPr lang="en-CA" dirty="0"/>
          </a:p>
        </p:txBody>
      </p:sp>
      <p:sp>
        <p:nvSpPr>
          <p:cNvPr id="5" name="Slide Number Placeholder 4"/>
          <p:cNvSpPr>
            <a:spLocks noGrp="1"/>
          </p:cNvSpPr>
          <p:nvPr>
            <p:ph type="sldNum" sz="quarter" idx="11"/>
          </p:nvPr>
        </p:nvSpPr>
        <p:spPr/>
        <p:txBody>
          <a:bodyPr/>
          <a:lstStyle/>
          <a:p>
            <a:fld id="{915FFB53-840E-44D0-8DD2-A1BBDE0D75A3}" type="slidenum">
              <a:rPr lang="en-CA" smtClean="0"/>
              <a:t>7</a:t>
            </a:fld>
            <a:endParaRPr lang="en-CA" dirty="0"/>
          </a:p>
        </p:txBody>
      </p:sp>
      <p:sp>
        <p:nvSpPr>
          <p:cNvPr id="6" name="Date Placeholder 5">
            <a:extLst>
              <a:ext uri="{FF2B5EF4-FFF2-40B4-BE49-F238E27FC236}">
                <a16:creationId xmlns:a16="http://schemas.microsoft.com/office/drawing/2014/main" id="{33B2A1F4-F0A8-40EA-B44D-21846E311D0A}"/>
              </a:ext>
            </a:extLst>
          </p:cNvPr>
          <p:cNvSpPr>
            <a:spLocks noGrp="1"/>
          </p:cNvSpPr>
          <p:nvPr>
            <p:ph type="dt" idx="1"/>
          </p:nvPr>
        </p:nvSpPr>
        <p:spPr/>
        <p:txBody>
          <a:bodyPr/>
          <a:lstStyle/>
          <a:p>
            <a:r>
              <a:rPr lang="en-CA"/>
              <a:t>2023-11-15</a:t>
            </a:r>
            <a:endParaRPr lang="en-CA" dirty="0"/>
          </a:p>
        </p:txBody>
      </p:sp>
    </p:spTree>
    <p:extLst>
      <p:ext uri="{BB962C8B-B14F-4D97-AF65-F5344CB8AC3E}">
        <p14:creationId xmlns:p14="http://schemas.microsoft.com/office/powerpoint/2010/main" val="14330882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CA"/>
              <a:t>3AM-CHE---- NWB Public Hearing</a:t>
            </a:r>
            <a:endParaRPr lang="en-CA" dirty="0"/>
          </a:p>
        </p:txBody>
      </p:sp>
      <p:sp>
        <p:nvSpPr>
          <p:cNvPr id="5" name="Slide Number Placeholder 4"/>
          <p:cNvSpPr>
            <a:spLocks noGrp="1"/>
          </p:cNvSpPr>
          <p:nvPr>
            <p:ph type="sldNum" sz="quarter" idx="11"/>
          </p:nvPr>
        </p:nvSpPr>
        <p:spPr/>
        <p:txBody>
          <a:bodyPr/>
          <a:lstStyle/>
          <a:p>
            <a:fld id="{915FFB53-840E-44D0-8DD2-A1BBDE0D75A3}" type="slidenum">
              <a:rPr lang="en-CA" smtClean="0"/>
              <a:t>9</a:t>
            </a:fld>
            <a:endParaRPr lang="en-CA" dirty="0"/>
          </a:p>
        </p:txBody>
      </p:sp>
      <p:sp>
        <p:nvSpPr>
          <p:cNvPr id="6" name="Date Placeholder 5">
            <a:extLst>
              <a:ext uri="{FF2B5EF4-FFF2-40B4-BE49-F238E27FC236}">
                <a16:creationId xmlns:a16="http://schemas.microsoft.com/office/drawing/2014/main" id="{62E6854D-1007-469E-BFB6-5114594B24A4}"/>
              </a:ext>
            </a:extLst>
          </p:cNvPr>
          <p:cNvSpPr>
            <a:spLocks noGrp="1"/>
          </p:cNvSpPr>
          <p:nvPr>
            <p:ph type="dt" idx="1"/>
          </p:nvPr>
        </p:nvSpPr>
        <p:spPr/>
        <p:txBody>
          <a:bodyPr/>
          <a:lstStyle/>
          <a:p>
            <a:r>
              <a:rPr lang="en-CA"/>
              <a:t>2023-11-15</a:t>
            </a:r>
            <a:endParaRPr lang="en-CA" dirty="0"/>
          </a:p>
        </p:txBody>
      </p:sp>
    </p:spTree>
    <p:extLst>
      <p:ext uri="{BB962C8B-B14F-4D97-AF65-F5344CB8AC3E}">
        <p14:creationId xmlns:p14="http://schemas.microsoft.com/office/powerpoint/2010/main" val="15970894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915FFB53-840E-44D0-8DD2-A1BBDE0D75A3}" type="slidenum">
              <a:rPr lang="en-CA" smtClean="0"/>
              <a:t>19</a:t>
            </a:fld>
            <a:endParaRPr lang="en-CA" dirty="0"/>
          </a:p>
        </p:txBody>
      </p:sp>
      <p:sp>
        <p:nvSpPr>
          <p:cNvPr id="5" name="Footer Placeholder 4"/>
          <p:cNvSpPr>
            <a:spLocks noGrp="1"/>
          </p:cNvSpPr>
          <p:nvPr>
            <p:ph type="ftr" sz="quarter" idx="11"/>
          </p:nvPr>
        </p:nvSpPr>
        <p:spPr/>
        <p:txBody>
          <a:bodyPr/>
          <a:lstStyle/>
          <a:p>
            <a:r>
              <a:rPr lang="en-CA"/>
              <a:t>3AM-CHE---- NWB Public Hearing</a:t>
            </a:r>
            <a:endParaRPr lang="en-CA" dirty="0"/>
          </a:p>
        </p:txBody>
      </p:sp>
      <p:sp>
        <p:nvSpPr>
          <p:cNvPr id="6" name="Date Placeholder 5">
            <a:extLst>
              <a:ext uri="{FF2B5EF4-FFF2-40B4-BE49-F238E27FC236}">
                <a16:creationId xmlns:a16="http://schemas.microsoft.com/office/drawing/2014/main" id="{9257421A-B187-492C-8E09-5C4F89D567E7}"/>
              </a:ext>
            </a:extLst>
          </p:cNvPr>
          <p:cNvSpPr>
            <a:spLocks noGrp="1"/>
          </p:cNvSpPr>
          <p:nvPr>
            <p:ph type="dt" idx="1"/>
          </p:nvPr>
        </p:nvSpPr>
        <p:spPr/>
        <p:txBody>
          <a:bodyPr/>
          <a:lstStyle/>
          <a:p>
            <a:r>
              <a:rPr lang="en-CA"/>
              <a:t>2023-11-15</a:t>
            </a:r>
            <a:endParaRPr lang="en-CA" dirty="0"/>
          </a:p>
        </p:txBody>
      </p:sp>
    </p:spTree>
    <p:extLst>
      <p:ext uri="{BB962C8B-B14F-4D97-AF65-F5344CB8AC3E}">
        <p14:creationId xmlns:p14="http://schemas.microsoft.com/office/powerpoint/2010/main" val="4417921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1"/>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lvl1pPr>
              <a:defRPr/>
            </a:lvl1pPr>
          </a:lstStyle>
          <a:p>
            <a:fld id="{778F85CE-E682-492F-AD9F-94B58A3BF428}" type="datetime1">
              <a:rPr lang="en-CA" smtClean="0"/>
              <a:t>2023-11-07</a:t>
            </a:fld>
            <a:endParaRPr lang="en-CA" dirty="0"/>
          </a:p>
        </p:txBody>
      </p:sp>
      <p:sp>
        <p:nvSpPr>
          <p:cNvPr id="19" name="Footer Placeholder 18"/>
          <p:cNvSpPr>
            <a:spLocks noGrp="1"/>
          </p:cNvSpPr>
          <p:nvPr>
            <p:ph type="ftr" sz="quarter" idx="11"/>
          </p:nvPr>
        </p:nvSpPr>
        <p:spPr>
          <a:xfrm>
            <a:off x="2627784" y="6237312"/>
            <a:ext cx="4065240" cy="365125"/>
          </a:xfrm>
        </p:spPr>
        <p:txBody>
          <a:bodyPr/>
          <a:lstStyle/>
          <a:p>
            <a:r>
              <a:rPr lang="en-CA"/>
              <a:t>NWB Igloolik Panel (P22) Meeting  - January 2021</a:t>
            </a:r>
            <a:endParaRPr lang="en-CA" dirty="0"/>
          </a:p>
        </p:txBody>
      </p:sp>
      <p:sp>
        <p:nvSpPr>
          <p:cNvPr id="27" name="Slide Number Placeholder 26"/>
          <p:cNvSpPr>
            <a:spLocks noGrp="1"/>
          </p:cNvSpPr>
          <p:nvPr>
            <p:ph type="sldNum" sz="quarter" idx="12"/>
          </p:nvPr>
        </p:nvSpPr>
        <p:spPr/>
        <p:txBody>
          <a:bodyPr/>
          <a:lstStyle/>
          <a:p>
            <a:fld id="{7743DBDE-EEB0-4B35-80BE-167CFC5089B8}" type="slidenum">
              <a:rPr lang="en-CA" smtClean="0"/>
              <a:t>‹#›</a:t>
            </a:fld>
            <a:endParaRPr lang="en-CA"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8154425-D4D9-464B-889B-9358E35069CE}" type="datetime1">
              <a:rPr lang="en-CA" smtClean="0"/>
              <a:t>2023-11-07</a:t>
            </a:fld>
            <a:endParaRPr lang="en-CA" dirty="0"/>
          </a:p>
        </p:txBody>
      </p:sp>
      <p:sp>
        <p:nvSpPr>
          <p:cNvPr id="5" name="Footer Placeholder 4"/>
          <p:cNvSpPr>
            <a:spLocks noGrp="1"/>
          </p:cNvSpPr>
          <p:nvPr>
            <p:ph type="ftr" sz="quarter" idx="11"/>
          </p:nvPr>
        </p:nvSpPr>
        <p:spPr/>
        <p:txBody>
          <a:bodyPr/>
          <a:lstStyle/>
          <a:p>
            <a:r>
              <a:rPr lang="en-CA"/>
              <a:t>NWB Igloolik Panel (P22) Meeting  - January 2021</a:t>
            </a:r>
            <a:endParaRPr lang="en-CA" dirty="0"/>
          </a:p>
        </p:txBody>
      </p:sp>
      <p:sp>
        <p:nvSpPr>
          <p:cNvPr id="6" name="Slide Number Placeholder 5"/>
          <p:cNvSpPr>
            <a:spLocks noGrp="1"/>
          </p:cNvSpPr>
          <p:nvPr>
            <p:ph type="sldNum" sz="quarter" idx="12"/>
          </p:nvPr>
        </p:nvSpPr>
        <p:spPr/>
        <p:txBody>
          <a:bodyPr/>
          <a:lstStyle/>
          <a:p>
            <a:fld id="{7743DBDE-EEB0-4B35-80BE-167CFC5089B8}" type="slidenum">
              <a:rPr lang="en-CA" smtClean="0"/>
              <a:t>‹#›</a:t>
            </a:fld>
            <a:endParaRPr lang="en-CA" dirty="0"/>
          </a:p>
        </p:txBody>
      </p:sp>
      <p:pic>
        <p:nvPicPr>
          <p:cNvPr id="7"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3591" y="25679"/>
            <a:ext cx="661985" cy="623720"/>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F96FC2E-6673-4084-8861-34DCFC2F4801}" type="datetime1">
              <a:rPr lang="en-CA" smtClean="0"/>
              <a:t>2023-11-07</a:t>
            </a:fld>
            <a:endParaRPr lang="en-CA" dirty="0"/>
          </a:p>
        </p:txBody>
      </p:sp>
      <p:sp>
        <p:nvSpPr>
          <p:cNvPr id="5" name="Footer Placeholder 4"/>
          <p:cNvSpPr>
            <a:spLocks noGrp="1"/>
          </p:cNvSpPr>
          <p:nvPr>
            <p:ph type="ftr" sz="quarter" idx="11"/>
          </p:nvPr>
        </p:nvSpPr>
        <p:spPr/>
        <p:txBody>
          <a:bodyPr/>
          <a:lstStyle/>
          <a:p>
            <a:r>
              <a:rPr lang="en-CA"/>
              <a:t>NWB Igloolik Panel (P22) Meeting  - January 2021</a:t>
            </a:r>
            <a:endParaRPr lang="en-CA" dirty="0"/>
          </a:p>
        </p:txBody>
      </p:sp>
      <p:sp>
        <p:nvSpPr>
          <p:cNvPr id="6" name="Slide Number Placeholder 5"/>
          <p:cNvSpPr>
            <a:spLocks noGrp="1"/>
          </p:cNvSpPr>
          <p:nvPr>
            <p:ph type="sldNum" sz="quarter" idx="12"/>
          </p:nvPr>
        </p:nvSpPr>
        <p:spPr/>
        <p:txBody>
          <a:bodyPr/>
          <a:lstStyle/>
          <a:p>
            <a:fld id="{7743DBDE-EEB0-4B35-80BE-167CFC5089B8}" type="slidenum">
              <a:rPr lang="en-CA" smtClean="0"/>
              <a:t>‹#›</a:t>
            </a:fld>
            <a:endParaRPr lang="en-CA" dirty="0"/>
          </a:p>
        </p:txBody>
      </p:sp>
      <p:pic>
        <p:nvPicPr>
          <p:cNvPr id="7"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3591" y="25679"/>
            <a:ext cx="661985" cy="623720"/>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4428" y="476672"/>
            <a:ext cx="8229600" cy="1143000"/>
          </a:xfrm>
        </p:spPr>
        <p:txBody>
          <a:bodyPr/>
          <a:lstStyle/>
          <a:p>
            <a:r>
              <a:rPr kumimoji="0" lang="en-US"/>
              <a:t>Click to edit Master title style</a:t>
            </a:r>
          </a:p>
        </p:txBody>
      </p:sp>
      <p:sp>
        <p:nvSpPr>
          <p:cNvPr id="3" name="Content Placeholder 2"/>
          <p:cNvSpPr>
            <a:spLocks noGrp="1"/>
          </p:cNvSpPr>
          <p:nvPr>
            <p:ph idx="1"/>
          </p:nvPr>
        </p:nvSpPr>
        <p:spPr>
          <a:xfrm>
            <a:off x="417045" y="1988840"/>
            <a:ext cx="8229600" cy="438912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C18BC87-8480-4C64-9BB1-6D4E4023C991}" type="datetime1">
              <a:rPr lang="en-CA" smtClean="0"/>
              <a:t>2023-11-07</a:t>
            </a:fld>
            <a:endParaRPr lang="en-CA" dirty="0"/>
          </a:p>
        </p:txBody>
      </p:sp>
      <p:sp>
        <p:nvSpPr>
          <p:cNvPr id="5" name="Footer Placeholder 4"/>
          <p:cNvSpPr>
            <a:spLocks noGrp="1"/>
          </p:cNvSpPr>
          <p:nvPr>
            <p:ph type="ftr" sz="quarter" idx="11"/>
          </p:nvPr>
        </p:nvSpPr>
        <p:spPr>
          <a:xfrm>
            <a:off x="2771800" y="6237312"/>
            <a:ext cx="3849216" cy="365125"/>
          </a:xfrm>
        </p:spPr>
        <p:txBody>
          <a:bodyPr/>
          <a:lstStyle/>
          <a:p>
            <a:r>
              <a:rPr lang="en-CA"/>
              <a:t>NWB Igloolik Panel (P22) Meeting  - January 2021</a:t>
            </a:r>
            <a:endParaRPr lang="en-CA" dirty="0"/>
          </a:p>
        </p:txBody>
      </p:sp>
      <p:sp>
        <p:nvSpPr>
          <p:cNvPr id="6" name="Slide Number Placeholder 5"/>
          <p:cNvSpPr>
            <a:spLocks noGrp="1"/>
          </p:cNvSpPr>
          <p:nvPr>
            <p:ph type="sldNum" sz="quarter" idx="12"/>
          </p:nvPr>
        </p:nvSpPr>
        <p:spPr/>
        <p:txBody>
          <a:bodyPr/>
          <a:lstStyle/>
          <a:p>
            <a:fld id="{7743DBDE-EEB0-4B35-80BE-167CFC5089B8}" type="slidenum">
              <a:rPr lang="en-CA" smtClean="0"/>
              <a:t>‹#›</a:t>
            </a:fld>
            <a:endParaRPr lang="en-CA"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E9424222-548A-465B-A2ED-FCF8F68DF3E0}" type="datetime1">
              <a:rPr lang="en-CA" smtClean="0"/>
              <a:t>2023-11-07</a:t>
            </a:fld>
            <a:endParaRPr lang="en-CA" dirty="0"/>
          </a:p>
        </p:txBody>
      </p:sp>
      <p:sp>
        <p:nvSpPr>
          <p:cNvPr id="5" name="Footer Placeholder 4"/>
          <p:cNvSpPr>
            <a:spLocks noGrp="1"/>
          </p:cNvSpPr>
          <p:nvPr>
            <p:ph type="ftr" sz="quarter" idx="11"/>
          </p:nvPr>
        </p:nvSpPr>
        <p:spPr/>
        <p:txBody>
          <a:bodyPr/>
          <a:lstStyle/>
          <a:p>
            <a:r>
              <a:rPr lang="en-CA"/>
              <a:t>NWB Igloolik Panel (P22) Meeting  - January 2021</a:t>
            </a:r>
            <a:endParaRPr lang="en-CA" dirty="0"/>
          </a:p>
        </p:txBody>
      </p:sp>
      <p:sp>
        <p:nvSpPr>
          <p:cNvPr id="6" name="Slide Number Placeholder 5"/>
          <p:cNvSpPr>
            <a:spLocks noGrp="1"/>
          </p:cNvSpPr>
          <p:nvPr>
            <p:ph type="sldNum" sz="quarter" idx="12"/>
          </p:nvPr>
        </p:nvSpPr>
        <p:spPr/>
        <p:txBody>
          <a:bodyPr/>
          <a:lstStyle/>
          <a:p>
            <a:fld id="{7743DBDE-EEB0-4B35-80BE-167CFC5089B8}" type="slidenum">
              <a:rPr lang="en-CA" smtClean="0"/>
              <a:t>‹#›</a:t>
            </a:fld>
            <a:endParaRPr lang="en-CA" dirty="0"/>
          </a:p>
        </p:txBody>
      </p:sp>
      <p:pic>
        <p:nvPicPr>
          <p:cNvPr id="7"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3591" y="25679"/>
            <a:ext cx="661985" cy="623720"/>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0925D4E4-A5C8-4144-96DA-B80BD9BB65A6}" type="datetime1">
              <a:rPr lang="en-CA" smtClean="0"/>
              <a:t>2023-11-07</a:t>
            </a:fld>
            <a:endParaRPr lang="en-CA" dirty="0"/>
          </a:p>
        </p:txBody>
      </p:sp>
      <p:sp>
        <p:nvSpPr>
          <p:cNvPr id="6" name="Footer Placeholder 5"/>
          <p:cNvSpPr>
            <a:spLocks noGrp="1"/>
          </p:cNvSpPr>
          <p:nvPr>
            <p:ph type="ftr" sz="quarter" idx="11"/>
          </p:nvPr>
        </p:nvSpPr>
        <p:spPr/>
        <p:txBody>
          <a:bodyPr/>
          <a:lstStyle/>
          <a:p>
            <a:r>
              <a:rPr lang="en-CA"/>
              <a:t>NWB Igloolik Panel (P22) Meeting  - January 2021</a:t>
            </a:r>
            <a:endParaRPr lang="en-CA" dirty="0"/>
          </a:p>
        </p:txBody>
      </p:sp>
      <p:sp>
        <p:nvSpPr>
          <p:cNvPr id="7" name="Slide Number Placeholder 6"/>
          <p:cNvSpPr>
            <a:spLocks noGrp="1"/>
          </p:cNvSpPr>
          <p:nvPr>
            <p:ph type="sldNum" sz="quarter" idx="12"/>
          </p:nvPr>
        </p:nvSpPr>
        <p:spPr/>
        <p:txBody>
          <a:bodyPr/>
          <a:lstStyle/>
          <a:p>
            <a:fld id="{7743DBDE-EEB0-4B35-80BE-167CFC5089B8}" type="slidenum">
              <a:rPr lang="en-CA" smtClean="0"/>
              <a:t>‹#›</a:t>
            </a:fld>
            <a:endParaRPr lang="en-CA" dirty="0"/>
          </a:p>
        </p:txBody>
      </p:sp>
      <p:pic>
        <p:nvPicPr>
          <p:cNvPr id="8"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3591" y="25679"/>
            <a:ext cx="661985" cy="623720"/>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872D9524-515D-4234-AD04-C9DF2D22EC82}" type="datetime1">
              <a:rPr lang="en-CA" smtClean="0"/>
              <a:t>2023-11-07</a:t>
            </a:fld>
            <a:endParaRPr lang="en-CA" dirty="0"/>
          </a:p>
        </p:txBody>
      </p:sp>
      <p:sp>
        <p:nvSpPr>
          <p:cNvPr id="8" name="Footer Placeholder 7"/>
          <p:cNvSpPr>
            <a:spLocks noGrp="1"/>
          </p:cNvSpPr>
          <p:nvPr>
            <p:ph type="ftr" sz="quarter" idx="11"/>
          </p:nvPr>
        </p:nvSpPr>
        <p:spPr/>
        <p:txBody>
          <a:bodyPr/>
          <a:lstStyle/>
          <a:p>
            <a:r>
              <a:rPr lang="en-CA"/>
              <a:t>NWB Igloolik Panel (P22) Meeting  - January 2021</a:t>
            </a:r>
            <a:endParaRPr lang="en-CA" dirty="0"/>
          </a:p>
        </p:txBody>
      </p:sp>
      <p:sp>
        <p:nvSpPr>
          <p:cNvPr id="9" name="Slide Number Placeholder 8"/>
          <p:cNvSpPr>
            <a:spLocks noGrp="1"/>
          </p:cNvSpPr>
          <p:nvPr>
            <p:ph type="sldNum" sz="quarter" idx="12"/>
          </p:nvPr>
        </p:nvSpPr>
        <p:spPr/>
        <p:txBody>
          <a:bodyPr/>
          <a:lstStyle/>
          <a:p>
            <a:fld id="{7743DBDE-EEB0-4B35-80BE-167CFC5089B8}" type="slidenum">
              <a:rPr lang="en-CA" smtClean="0"/>
              <a:t>‹#›</a:t>
            </a:fld>
            <a:endParaRPr lang="en-CA" dirty="0"/>
          </a:p>
        </p:txBody>
      </p:sp>
      <p:pic>
        <p:nvPicPr>
          <p:cNvPr id="10"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3591" y="25679"/>
            <a:ext cx="661985" cy="623720"/>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7ACA47F2-E161-421B-98CD-ED2D1873A5DE}" type="datetime1">
              <a:rPr lang="en-CA" smtClean="0"/>
              <a:t>2023-11-07</a:t>
            </a:fld>
            <a:endParaRPr lang="en-CA" dirty="0"/>
          </a:p>
        </p:txBody>
      </p:sp>
      <p:sp>
        <p:nvSpPr>
          <p:cNvPr id="4" name="Footer Placeholder 3"/>
          <p:cNvSpPr>
            <a:spLocks noGrp="1"/>
          </p:cNvSpPr>
          <p:nvPr>
            <p:ph type="ftr" sz="quarter" idx="11"/>
          </p:nvPr>
        </p:nvSpPr>
        <p:spPr/>
        <p:txBody>
          <a:bodyPr/>
          <a:lstStyle/>
          <a:p>
            <a:r>
              <a:rPr lang="en-CA"/>
              <a:t>NWB Igloolik Panel (P22) Meeting  - January 2021</a:t>
            </a:r>
            <a:endParaRPr lang="en-CA" dirty="0"/>
          </a:p>
        </p:txBody>
      </p:sp>
      <p:sp>
        <p:nvSpPr>
          <p:cNvPr id="5" name="Slide Number Placeholder 4"/>
          <p:cNvSpPr>
            <a:spLocks noGrp="1"/>
          </p:cNvSpPr>
          <p:nvPr>
            <p:ph type="sldNum" sz="quarter" idx="12"/>
          </p:nvPr>
        </p:nvSpPr>
        <p:spPr/>
        <p:txBody>
          <a:bodyPr/>
          <a:lstStyle/>
          <a:p>
            <a:fld id="{7743DBDE-EEB0-4B35-80BE-167CFC5089B8}" type="slidenum">
              <a:rPr lang="en-CA" smtClean="0"/>
              <a:t>‹#›</a:t>
            </a:fld>
            <a:endParaRPr lang="en-CA" dirty="0"/>
          </a:p>
        </p:txBody>
      </p:sp>
      <p:pic>
        <p:nvPicPr>
          <p:cNvPr id="6"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3591" y="25679"/>
            <a:ext cx="661985" cy="623720"/>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C40145-71AA-45AD-B3E8-C01E3695FBE1}" type="datetime1">
              <a:rPr lang="en-CA" smtClean="0"/>
              <a:t>2023-11-07</a:t>
            </a:fld>
            <a:endParaRPr lang="en-CA" dirty="0"/>
          </a:p>
        </p:txBody>
      </p:sp>
      <p:sp>
        <p:nvSpPr>
          <p:cNvPr id="3" name="Footer Placeholder 2"/>
          <p:cNvSpPr>
            <a:spLocks noGrp="1"/>
          </p:cNvSpPr>
          <p:nvPr>
            <p:ph type="ftr" sz="quarter" idx="11"/>
          </p:nvPr>
        </p:nvSpPr>
        <p:spPr/>
        <p:txBody>
          <a:bodyPr/>
          <a:lstStyle/>
          <a:p>
            <a:r>
              <a:rPr lang="en-CA"/>
              <a:t>NWB Igloolik Panel (P22) Meeting  - January 2021</a:t>
            </a:r>
            <a:endParaRPr lang="en-CA" dirty="0"/>
          </a:p>
        </p:txBody>
      </p:sp>
      <p:sp>
        <p:nvSpPr>
          <p:cNvPr id="4" name="Slide Number Placeholder 3"/>
          <p:cNvSpPr>
            <a:spLocks noGrp="1"/>
          </p:cNvSpPr>
          <p:nvPr>
            <p:ph type="sldNum" sz="quarter" idx="12"/>
          </p:nvPr>
        </p:nvSpPr>
        <p:spPr/>
        <p:txBody>
          <a:bodyPr/>
          <a:lstStyle/>
          <a:p>
            <a:fld id="{7743DBDE-EEB0-4B35-80BE-167CFC5089B8}" type="slidenum">
              <a:rPr lang="en-CA" smtClean="0"/>
              <a:t>‹#›</a:t>
            </a:fld>
            <a:endParaRPr lang="en-CA" dirty="0"/>
          </a:p>
        </p:txBody>
      </p:sp>
      <p:pic>
        <p:nvPicPr>
          <p:cNvPr id="5"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3591" y="25679"/>
            <a:ext cx="661985" cy="623720"/>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E4E03280-A720-4364-8F56-D7C3984060BC}" type="datetime1">
              <a:rPr lang="en-CA" smtClean="0"/>
              <a:t>2023-11-07</a:t>
            </a:fld>
            <a:endParaRPr lang="en-CA" dirty="0"/>
          </a:p>
        </p:txBody>
      </p:sp>
      <p:sp>
        <p:nvSpPr>
          <p:cNvPr id="6" name="Footer Placeholder 5"/>
          <p:cNvSpPr>
            <a:spLocks noGrp="1"/>
          </p:cNvSpPr>
          <p:nvPr>
            <p:ph type="ftr" sz="quarter" idx="11"/>
          </p:nvPr>
        </p:nvSpPr>
        <p:spPr/>
        <p:txBody>
          <a:bodyPr/>
          <a:lstStyle/>
          <a:p>
            <a:r>
              <a:rPr lang="en-CA"/>
              <a:t>NWB Igloolik Panel (P22) Meeting  - January 2021</a:t>
            </a:r>
            <a:endParaRPr lang="en-CA" dirty="0"/>
          </a:p>
        </p:txBody>
      </p:sp>
      <p:sp>
        <p:nvSpPr>
          <p:cNvPr id="7" name="Slide Number Placeholder 6"/>
          <p:cNvSpPr>
            <a:spLocks noGrp="1"/>
          </p:cNvSpPr>
          <p:nvPr>
            <p:ph type="sldNum" sz="quarter" idx="12"/>
          </p:nvPr>
        </p:nvSpPr>
        <p:spPr/>
        <p:txBody>
          <a:bodyPr/>
          <a:lstStyle/>
          <a:p>
            <a:fld id="{7743DBDE-EEB0-4B35-80BE-167CFC5089B8}" type="slidenum">
              <a:rPr lang="en-CA" smtClean="0"/>
              <a:t>‹#›</a:t>
            </a:fld>
            <a:endParaRPr lang="en-CA" dirty="0"/>
          </a:p>
        </p:txBody>
      </p:sp>
      <p:pic>
        <p:nvPicPr>
          <p:cNvPr id="8"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3591" y="25679"/>
            <a:ext cx="661985" cy="623720"/>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3C7C3DEF-1D5B-4E9C-AA13-A40B3BF41053}" type="datetime1">
              <a:rPr lang="en-CA" smtClean="0"/>
              <a:t>2023-11-07</a:t>
            </a:fld>
            <a:endParaRPr lang="en-CA" dirty="0"/>
          </a:p>
        </p:txBody>
      </p:sp>
      <p:sp>
        <p:nvSpPr>
          <p:cNvPr id="6" name="Footer Placeholder 5"/>
          <p:cNvSpPr>
            <a:spLocks noGrp="1"/>
          </p:cNvSpPr>
          <p:nvPr>
            <p:ph type="ftr" sz="quarter" idx="11"/>
          </p:nvPr>
        </p:nvSpPr>
        <p:spPr/>
        <p:txBody>
          <a:bodyPr/>
          <a:lstStyle/>
          <a:p>
            <a:r>
              <a:rPr lang="en-CA"/>
              <a:t>NWB Igloolik Panel (P22) Meeting  - January 2021</a:t>
            </a:r>
            <a:endParaRPr lang="en-CA" dirty="0"/>
          </a:p>
        </p:txBody>
      </p:sp>
      <p:sp>
        <p:nvSpPr>
          <p:cNvPr id="7" name="Slide Number Placeholder 6"/>
          <p:cNvSpPr>
            <a:spLocks noGrp="1"/>
          </p:cNvSpPr>
          <p:nvPr>
            <p:ph type="sldNum" sz="quarter" idx="12"/>
          </p:nvPr>
        </p:nvSpPr>
        <p:spPr>
          <a:xfrm>
            <a:off x="8077200" y="6356350"/>
            <a:ext cx="609600" cy="365125"/>
          </a:xfrm>
        </p:spPr>
        <p:txBody>
          <a:bodyPr/>
          <a:lstStyle/>
          <a:p>
            <a:fld id="{7743DBDE-EEB0-4B35-80BE-167CFC5089B8}" type="slidenum">
              <a:rPr lang="en-CA" smtClean="0"/>
              <a:t>‹#›</a:t>
            </a:fld>
            <a:endParaRPr lang="en-CA"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a:t>Click icon to add picture</a:t>
            </a:r>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pic>
        <p:nvPicPr>
          <p:cNvPr id="13"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3591" y="25679"/>
            <a:ext cx="661985" cy="623720"/>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dirty="0"/>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dirty="0"/>
              <a:t>Click to edit Master text styles</a:t>
            </a:r>
          </a:p>
          <a:p>
            <a:pPr lvl="1" eaLnBrk="1" latinLnBrk="0" hangingPunct="1"/>
            <a:r>
              <a:rPr kumimoji="0" lang="en-US" dirty="0"/>
              <a:t>Second level</a:t>
            </a:r>
          </a:p>
          <a:p>
            <a:pPr lvl="2" eaLnBrk="1" latinLnBrk="0" hangingPunct="1"/>
            <a:r>
              <a:rPr kumimoji="0" lang="en-US" dirty="0"/>
              <a:t>Third level</a:t>
            </a:r>
          </a:p>
          <a:p>
            <a:pPr lvl="3" eaLnBrk="1" latinLnBrk="0" hangingPunct="1"/>
            <a:r>
              <a:rPr kumimoji="0" lang="en-US" dirty="0"/>
              <a:t>Fourth level</a:t>
            </a:r>
          </a:p>
          <a:p>
            <a:pPr lvl="4" eaLnBrk="1" latinLnBrk="0" hangingPunct="1"/>
            <a:r>
              <a:rPr kumimoji="0" lang="en-US" dirty="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1A52AF7-B274-4216-A282-B1FE216AAE02}" type="datetime1">
              <a:rPr lang="en-CA" smtClean="0"/>
              <a:t>2023-11-07</a:t>
            </a:fld>
            <a:endParaRPr lang="en-CA" dirty="0"/>
          </a:p>
        </p:txBody>
      </p:sp>
      <p:sp>
        <p:nvSpPr>
          <p:cNvPr id="22" name="Footer Placeholder 21"/>
          <p:cNvSpPr>
            <a:spLocks noGrp="1"/>
          </p:cNvSpPr>
          <p:nvPr>
            <p:ph type="ftr" sz="quarter" idx="3"/>
          </p:nvPr>
        </p:nvSpPr>
        <p:spPr>
          <a:xfrm>
            <a:off x="2897224" y="6309320"/>
            <a:ext cx="3865525"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n-CA"/>
              <a:t>NWB Igloolik Panel (P22) Meeting  - January 2021</a:t>
            </a:r>
            <a:endParaRPr lang="en-CA"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743DBDE-EEB0-4B35-80BE-167CFC5089B8}" type="slidenum">
              <a:rPr lang="en-CA" smtClean="0"/>
              <a:t>‹#›</a:t>
            </a:fld>
            <a:endParaRPr lang="en-CA"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pic>
        <p:nvPicPr>
          <p:cNvPr id="14" name="Picture 2"/>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20863" y="0"/>
            <a:ext cx="806001" cy="759411"/>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ftp://ftp.nwb-oen.ca/"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mailto:karen.kharatyan@nwb-oen.ca" TargetMode="External"/><Relationship Id="rId7" Type="http://schemas.openxmlformats.org/officeDocument/2006/relationships/hyperlink" Target="mailto:ali.shaikh@nwb-oen.ca" TargetMode="External"/><Relationship Id="rId2" Type="http://schemas.openxmlformats.org/officeDocument/2006/relationships/hyperlink" Target="mailto:stephanie.autut@nwb-oen.ca" TargetMode="External"/><Relationship Id="rId1" Type="http://schemas.openxmlformats.org/officeDocument/2006/relationships/slideLayout" Target="../slideLayouts/slideLayout2.xml"/><Relationship Id="rId6" Type="http://schemas.openxmlformats.org/officeDocument/2006/relationships/hyperlink" Target="mailto:ben.kogvik@nwb-oen.ca" TargetMode="External"/><Relationship Id="rId5" Type="http://schemas.openxmlformats.org/officeDocument/2006/relationships/hyperlink" Target="mailto:robert.hunter@nwb-oen.ca" TargetMode="External"/><Relationship Id="rId4" Type="http://schemas.openxmlformats.org/officeDocument/2006/relationships/hyperlink" Target="mailto:richard.dwyer@nwb-oen.ca"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mailto:karen.kharatyan@nwb-oen.ca" TargetMode="External"/><Relationship Id="rId7" Type="http://schemas.openxmlformats.org/officeDocument/2006/relationships/hyperlink" Target="mailto:ali.shaikh@nwb-oen.ca" TargetMode="External"/><Relationship Id="rId2" Type="http://schemas.openxmlformats.org/officeDocument/2006/relationships/hyperlink" Target="mailto:stephanie.autut@nwb-oen.ca" TargetMode="External"/><Relationship Id="rId1" Type="http://schemas.openxmlformats.org/officeDocument/2006/relationships/slideLayout" Target="../slideLayouts/slideLayout2.xml"/><Relationship Id="rId6" Type="http://schemas.openxmlformats.org/officeDocument/2006/relationships/hyperlink" Target="mailto:ben.kogvik@nwb-oen.ca" TargetMode="External"/><Relationship Id="rId5" Type="http://schemas.openxmlformats.org/officeDocument/2006/relationships/hyperlink" Target="mailto:robert.hunter@nwb-oen.ca" TargetMode="External"/><Relationship Id="rId4" Type="http://schemas.openxmlformats.org/officeDocument/2006/relationships/hyperlink" Target="mailto:richard.dwyer@nwb-oen.ca"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7743DBDE-EEB0-4B35-80BE-167CFC5089B8}" type="slidenum">
              <a:rPr lang="en-CA" smtClean="0"/>
              <a:t>1</a:t>
            </a:fld>
            <a:endParaRPr lang="en-CA" dirty="0"/>
          </a:p>
        </p:txBody>
      </p:sp>
      <p:sp>
        <p:nvSpPr>
          <p:cNvPr id="8" name="Title 1"/>
          <p:cNvSpPr>
            <a:spLocks noGrp="1"/>
          </p:cNvSpPr>
          <p:nvPr>
            <p:ph type="ctrTitle"/>
          </p:nvPr>
        </p:nvSpPr>
        <p:spPr>
          <a:xfrm>
            <a:off x="0" y="5863"/>
            <a:ext cx="9144000" cy="1822937"/>
          </a:xfrm>
          <a:solidFill>
            <a:schemeClr val="accent1">
              <a:lumMod val="50000"/>
            </a:schemeClr>
          </a:solidFill>
        </p:spPr>
        <p:txBody>
          <a:bodyPr>
            <a:normAutofit/>
          </a:bodyPr>
          <a:lstStyle/>
          <a:p>
            <a:pPr algn="ctr"/>
            <a:r>
              <a:rPr lang="en-US" sz="3600" dirty="0">
                <a:solidFill>
                  <a:schemeClr val="bg1"/>
                </a:solidFill>
                <a:latin typeface="Times New Roman" panose="02020603050405020304" pitchFamily="18" charset="0"/>
                <a:cs typeface="Times New Roman" panose="02020603050405020304" pitchFamily="18" charset="0"/>
              </a:rPr>
              <a:t>                     Nunavut Water Board (NWB)</a:t>
            </a:r>
            <a:br>
              <a:rPr lang="en-US" sz="3600" dirty="0">
                <a:solidFill>
                  <a:schemeClr val="bg1"/>
                </a:solidFill>
                <a:latin typeface="Times New Roman" panose="02020603050405020304" pitchFamily="18" charset="0"/>
                <a:cs typeface="Times New Roman" panose="02020603050405020304" pitchFamily="18" charset="0"/>
              </a:rPr>
            </a:br>
            <a:r>
              <a:rPr lang="en-US" sz="3600" dirty="0">
                <a:solidFill>
                  <a:schemeClr val="bg1"/>
                </a:solidFill>
                <a:latin typeface="Times New Roman" panose="02020603050405020304" pitchFamily="18" charset="0"/>
                <a:cs typeface="Times New Roman" panose="02020603050405020304" pitchFamily="18" charset="0"/>
              </a:rPr>
              <a:t>                     </a:t>
            </a:r>
            <a:r>
              <a:rPr lang="en-CA" sz="3600" dirty="0">
                <a:solidFill>
                  <a:schemeClr val="bg1"/>
                </a:solidFill>
                <a:latin typeface="Times New Roman" panose="02020603050405020304" pitchFamily="18" charset="0"/>
                <a:cs typeface="Times New Roman" panose="02020603050405020304" pitchFamily="18" charset="0"/>
              </a:rPr>
              <a:t>Licence Overview</a:t>
            </a:r>
            <a:br>
              <a:rPr lang="en-CA" sz="3600" dirty="0">
                <a:solidFill>
                  <a:schemeClr val="bg1"/>
                </a:solidFill>
                <a:latin typeface="Times New Roman" panose="02020603050405020304" pitchFamily="18" charset="0"/>
                <a:cs typeface="Times New Roman" panose="02020603050405020304" pitchFamily="18" charset="0"/>
              </a:rPr>
            </a:br>
            <a:endParaRPr lang="en-US" sz="2400" dirty="0">
              <a:solidFill>
                <a:schemeClr val="bg1"/>
              </a:solidFill>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504" y="260648"/>
            <a:ext cx="2284857" cy="1279520"/>
          </a:xfrm>
          <a:prstGeom prst="rect">
            <a:avLst/>
          </a:prstGeom>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277670" y="2742862"/>
            <a:ext cx="2409130" cy="2433466"/>
          </a:xfrm>
          <a:prstGeom prst="rect">
            <a:avLst/>
          </a:prstGeom>
        </p:spPr>
      </p:pic>
      <p:sp>
        <p:nvSpPr>
          <p:cNvPr id="7" name="Subtitle 2"/>
          <p:cNvSpPr>
            <a:spLocks noGrp="1"/>
          </p:cNvSpPr>
          <p:nvPr>
            <p:ph type="subTitle" idx="1"/>
          </p:nvPr>
        </p:nvSpPr>
        <p:spPr>
          <a:xfrm>
            <a:off x="457200" y="2443009"/>
            <a:ext cx="6141304" cy="3033172"/>
          </a:xfrm>
        </p:spPr>
        <p:txBody>
          <a:bodyPr>
            <a:noAutofit/>
          </a:bodyPr>
          <a:lstStyle/>
          <a:p>
            <a:pPr algn="l"/>
            <a:endParaRPr lang="en-CA" sz="1200" dirty="0">
              <a:solidFill>
                <a:schemeClr val="tx1"/>
              </a:solidFill>
              <a:latin typeface="Times New Roman" panose="02020603050405020304" pitchFamily="18" charset="0"/>
              <a:cs typeface="Times New Roman" panose="02020603050405020304" pitchFamily="18" charset="0"/>
            </a:endParaRPr>
          </a:p>
          <a:p>
            <a:pPr algn="ctr"/>
            <a:r>
              <a:rPr lang="en-CA" sz="2800" b="1" dirty="0">
                <a:solidFill>
                  <a:schemeClr val="tx1"/>
                </a:solidFill>
                <a:latin typeface="Times New Roman" panose="02020603050405020304" pitchFamily="18" charset="0"/>
                <a:cs typeface="Times New Roman" panose="02020603050405020304" pitchFamily="18" charset="0"/>
              </a:rPr>
              <a:t>Public Hearing</a:t>
            </a:r>
          </a:p>
          <a:p>
            <a:pPr algn="ctr"/>
            <a:endParaRPr lang="en-CA" sz="1100" b="1" dirty="0">
              <a:solidFill>
                <a:schemeClr val="tx1"/>
              </a:solidFill>
              <a:latin typeface="Times New Roman" panose="02020603050405020304" pitchFamily="18" charset="0"/>
              <a:cs typeface="Times New Roman" panose="02020603050405020304" pitchFamily="18" charset="0"/>
            </a:endParaRPr>
          </a:p>
          <a:p>
            <a:pPr algn="ctr"/>
            <a:r>
              <a:rPr lang="en-CA" sz="2000" dirty="0">
                <a:solidFill>
                  <a:schemeClr val="tx1"/>
                </a:solidFill>
                <a:latin typeface="Times New Roman" panose="02020603050405020304" pitchFamily="18" charset="0"/>
                <a:cs typeface="Times New Roman" panose="02020603050405020304" pitchFamily="18" charset="0"/>
              </a:rPr>
              <a:t>for</a:t>
            </a:r>
            <a:endParaRPr lang="en-CA" sz="2800" dirty="0">
              <a:solidFill>
                <a:schemeClr val="tx1"/>
              </a:solidFill>
              <a:latin typeface="Times New Roman" panose="02020603050405020304" pitchFamily="18" charset="0"/>
              <a:cs typeface="Times New Roman" panose="02020603050405020304" pitchFamily="18" charset="0"/>
            </a:endParaRPr>
          </a:p>
          <a:p>
            <a:pPr algn="ctr"/>
            <a:endParaRPr lang="en-US" sz="1050" dirty="0">
              <a:solidFill>
                <a:schemeClr val="tx1"/>
              </a:solidFill>
              <a:latin typeface="Times New Roman" panose="02020603050405020304" pitchFamily="18" charset="0"/>
              <a:cs typeface="Times New Roman" panose="02020603050405020304" pitchFamily="18" charset="0"/>
            </a:endParaRPr>
          </a:p>
          <a:p>
            <a:pPr algn="ctr"/>
            <a:r>
              <a:rPr lang="en-CA" sz="2800" b="1" dirty="0">
                <a:solidFill>
                  <a:schemeClr val="tx1"/>
                </a:solidFill>
                <a:latin typeface="Times New Roman" panose="02020603050405020304" pitchFamily="18" charset="0"/>
                <a:cs typeface="Times New Roman" panose="02020603050405020304" pitchFamily="18" charset="0"/>
              </a:rPr>
              <a:t>Hamlet of Chesterfield Inlet</a:t>
            </a:r>
          </a:p>
          <a:p>
            <a:pPr algn="ctr"/>
            <a:endParaRPr lang="en-US" sz="1050" b="1" dirty="0">
              <a:solidFill>
                <a:schemeClr val="tx1"/>
              </a:solidFill>
              <a:latin typeface="Times New Roman" panose="02020603050405020304" pitchFamily="18" charset="0"/>
              <a:cs typeface="Times New Roman" panose="02020603050405020304" pitchFamily="18" charset="0"/>
            </a:endParaRPr>
          </a:p>
          <a:p>
            <a:pPr algn="ctr"/>
            <a:r>
              <a:rPr lang="en-US" sz="2800" b="1" dirty="0">
                <a:solidFill>
                  <a:schemeClr val="tx1"/>
                </a:solidFill>
                <a:latin typeface="Times New Roman" panose="02020603050405020304" pitchFamily="18" charset="0"/>
                <a:cs typeface="Times New Roman" panose="02020603050405020304" pitchFamily="18" charset="0"/>
              </a:rPr>
              <a:t>Application for Type “A” Water licence</a:t>
            </a:r>
          </a:p>
        </p:txBody>
      </p:sp>
    </p:spTree>
    <p:extLst>
      <p:ext uri="{BB962C8B-B14F-4D97-AF65-F5344CB8AC3E}">
        <p14:creationId xmlns:p14="http://schemas.microsoft.com/office/powerpoint/2010/main" val="36272620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16357" y="941256"/>
            <a:ext cx="4760100" cy="432048"/>
          </a:xfrm>
        </p:spPr>
        <p:txBody>
          <a:bodyPr>
            <a:normAutofit fontScale="90000"/>
          </a:bodyPr>
          <a:lstStyle/>
          <a:p>
            <a:r>
              <a:rPr lang="en-US" sz="2400" b="1" dirty="0">
                <a:solidFill>
                  <a:srgbClr val="0A647D"/>
                </a:solidFill>
                <a:latin typeface="Times New Roman" pitchFamily="18" charset="0"/>
                <a:cs typeface="Times New Roman" pitchFamily="18" charset="0"/>
              </a:rPr>
              <a:t>Hamlet of Chesterfield Inlet: Overview</a:t>
            </a:r>
            <a:endParaRPr lang="en-US" sz="2400" dirty="0"/>
          </a:p>
        </p:txBody>
      </p:sp>
      <p:sp>
        <p:nvSpPr>
          <p:cNvPr id="3" name="Content Placeholder 2"/>
          <p:cNvSpPr>
            <a:spLocks noGrp="1"/>
          </p:cNvSpPr>
          <p:nvPr>
            <p:ph idx="1"/>
          </p:nvPr>
        </p:nvSpPr>
        <p:spPr>
          <a:xfrm>
            <a:off x="750873" y="1556792"/>
            <a:ext cx="7891069" cy="4751065"/>
          </a:xfrm>
        </p:spPr>
        <p:txBody>
          <a:bodyPr>
            <a:normAutofit fontScale="92500"/>
          </a:bodyPr>
          <a:lstStyle/>
          <a:p>
            <a:pPr marL="342900" indent="-342900">
              <a:buClrTx/>
              <a:buFont typeface="Arial" panose="020B0604020202020204" pitchFamily="34" charset="0"/>
              <a:buChar char="•"/>
            </a:pPr>
            <a:r>
              <a:rPr lang="en-CA" sz="2000" dirty="0">
                <a:latin typeface="Times New Roman" pitchFamily="18" charset="0"/>
                <a:cs typeface="Times New Roman" pitchFamily="18" charset="0"/>
              </a:rPr>
              <a:t>Located in the Kivalliq Region</a:t>
            </a:r>
          </a:p>
          <a:p>
            <a:pPr marL="342900" indent="-342900">
              <a:buClrTx/>
              <a:buFont typeface="Arial" panose="020B0604020202020204" pitchFamily="34" charset="0"/>
              <a:buChar char="•"/>
            </a:pPr>
            <a:r>
              <a:rPr lang="en-CA" sz="2000" dirty="0">
                <a:latin typeface="Times New Roman" pitchFamily="18" charset="0"/>
                <a:cs typeface="Times New Roman" pitchFamily="18" charset="0"/>
              </a:rPr>
              <a:t>Current population is 397 (2021 Census)</a:t>
            </a:r>
          </a:p>
          <a:p>
            <a:pPr marL="342900" indent="-342900">
              <a:buClrTx/>
              <a:buFont typeface="Arial" panose="020B0604020202020204" pitchFamily="34" charset="0"/>
              <a:buChar char="•"/>
            </a:pPr>
            <a:r>
              <a:rPr lang="en-CA" sz="2000" dirty="0">
                <a:latin typeface="Times New Roman" pitchFamily="18" charset="0"/>
                <a:cs typeface="Times New Roman" pitchFamily="18" charset="0"/>
              </a:rPr>
              <a:t>Projected population in 2033 is 489</a:t>
            </a:r>
          </a:p>
          <a:p>
            <a:pPr marL="342900" indent="-342900">
              <a:buClrTx/>
              <a:buFont typeface="Arial" panose="020B0604020202020204" pitchFamily="34" charset="0"/>
              <a:buChar char="•"/>
            </a:pPr>
            <a:r>
              <a:rPr lang="en-CA" sz="2000" dirty="0">
                <a:latin typeface="Times New Roman" pitchFamily="18" charset="0"/>
                <a:cs typeface="Times New Roman" pitchFamily="18" charset="0"/>
              </a:rPr>
              <a:t>Water Management Area: Wilson Watershed (13)</a:t>
            </a:r>
          </a:p>
          <a:p>
            <a:pPr marL="0" indent="0">
              <a:buClrTx/>
              <a:buNone/>
            </a:pPr>
            <a:endParaRPr lang="en-CA" sz="2000" dirty="0">
              <a:latin typeface="Times New Roman" pitchFamily="18" charset="0"/>
              <a:cs typeface="Times New Roman" pitchFamily="18" charset="0"/>
            </a:endParaRPr>
          </a:p>
          <a:p>
            <a:pPr marL="342900" indent="-342900">
              <a:buClrTx/>
              <a:buFont typeface="Arial" panose="020B0604020202020204" pitchFamily="34" charset="0"/>
              <a:buChar char="•"/>
            </a:pPr>
            <a:r>
              <a:rPr lang="en-CA" sz="2000" dirty="0">
                <a:latin typeface="Times New Roman" pitchFamily="18" charset="0"/>
                <a:cs typeface="Times New Roman" pitchFamily="18" charset="0"/>
              </a:rPr>
              <a:t>Previous Licence:</a:t>
            </a:r>
          </a:p>
          <a:p>
            <a:pPr marL="708660" lvl="1" indent="-342900">
              <a:buClrTx/>
              <a:buFont typeface="Arial" panose="020B0604020202020204" pitchFamily="34" charset="0"/>
              <a:buChar char="•"/>
            </a:pPr>
            <a:r>
              <a:rPr lang="en-CA" sz="1600" dirty="0">
                <a:latin typeface="Times New Roman" pitchFamily="18" charset="0"/>
                <a:cs typeface="Times New Roman" pitchFamily="18" charset="0"/>
              </a:rPr>
              <a:t>Type “B” 3BM-CHE1523</a:t>
            </a:r>
          </a:p>
          <a:p>
            <a:pPr marL="708660" lvl="1" indent="-342900">
              <a:buClrTx/>
              <a:buFont typeface="Arial" panose="020B0604020202020204" pitchFamily="34" charset="0"/>
              <a:buChar char="•"/>
            </a:pPr>
            <a:r>
              <a:rPr lang="en-CA" sz="1600" dirty="0">
                <a:latin typeface="Times New Roman" pitchFamily="18" charset="0"/>
                <a:cs typeface="Times New Roman" pitchFamily="18" charset="0"/>
              </a:rPr>
              <a:t>Expired on May 14, 2023</a:t>
            </a:r>
          </a:p>
          <a:p>
            <a:pPr marL="708660" lvl="1" indent="-342900">
              <a:buClrTx/>
              <a:buFont typeface="Arial" panose="020B0604020202020204" pitchFamily="34" charset="0"/>
              <a:buChar char="•"/>
            </a:pPr>
            <a:r>
              <a:rPr lang="en-CA" sz="1600" dirty="0">
                <a:latin typeface="Times New Roman" pitchFamily="18" charset="0"/>
                <a:cs typeface="Times New Roman" pitchFamily="18" charset="0"/>
              </a:rPr>
              <a:t>Water Use Authorized: 23,000 cubic metres per annum</a:t>
            </a:r>
          </a:p>
          <a:p>
            <a:pPr marL="342900" indent="-342900">
              <a:buClrTx/>
              <a:buFont typeface="Arial" panose="020B0604020202020204" pitchFamily="34" charset="0"/>
              <a:buChar char="•"/>
            </a:pPr>
            <a:endParaRPr lang="en-CA" sz="2000" dirty="0">
              <a:latin typeface="Times New Roman" pitchFamily="18" charset="0"/>
              <a:cs typeface="Times New Roman" pitchFamily="18" charset="0"/>
            </a:endParaRPr>
          </a:p>
          <a:p>
            <a:pPr marL="342900" indent="-342900">
              <a:buClrTx/>
              <a:buFont typeface="Arial" panose="020B0604020202020204" pitchFamily="34" charset="0"/>
              <a:buChar char="•"/>
            </a:pPr>
            <a:r>
              <a:rPr lang="en-CA" sz="2000" dirty="0">
                <a:latin typeface="Times New Roman" pitchFamily="18" charset="0"/>
                <a:cs typeface="Times New Roman" pitchFamily="18" charset="0"/>
              </a:rPr>
              <a:t>New Licence Application:</a:t>
            </a:r>
          </a:p>
          <a:p>
            <a:pPr marL="708660" lvl="1" indent="-342900">
              <a:buClrTx/>
              <a:buFont typeface="Arial" panose="020B0604020202020204" pitchFamily="34" charset="0"/>
              <a:buChar char="•"/>
            </a:pPr>
            <a:r>
              <a:rPr lang="en-CA" sz="1600" dirty="0">
                <a:latin typeface="Times New Roman" pitchFamily="18" charset="0"/>
                <a:cs typeface="Times New Roman" pitchFamily="18" charset="0"/>
              </a:rPr>
              <a:t>Type “A” 3AM-CHE----</a:t>
            </a:r>
          </a:p>
          <a:p>
            <a:pPr marL="708660" lvl="1" indent="-342900">
              <a:buClrTx/>
              <a:buFont typeface="Arial" panose="020B0604020202020204" pitchFamily="34" charset="0"/>
              <a:buChar char="•"/>
            </a:pPr>
            <a:r>
              <a:rPr lang="en-CA" sz="1600" dirty="0">
                <a:latin typeface="Times New Roman" pitchFamily="18" charset="0"/>
                <a:cs typeface="Times New Roman" pitchFamily="18" charset="0"/>
              </a:rPr>
              <a:t>Term requested is 10 years </a:t>
            </a:r>
            <a:r>
              <a:rPr lang="en-CA" sz="1400" i="1" dirty="0">
                <a:latin typeface="Times New Roman" pitchFamily="18" charset="0"/>
                <a:cs typeface="Times New Roman" pitchFamily="18" charset="0"/>
              </a:rPr>
              <a:t>(expiring in 2033)</a:t>
            </a:r>
          </a:p>
          <a:p>
            <a:pPr marL="708660" lvl="1" indent="-342900">
              <a:buClrTx/>
              <a:buFont typeface="Arial" panose="020B0604020202020204" pitchFamily="34" charset="0"/>
              <a:buChar char="•"/>
            </a:pPr>
            <a:r>
              <a:rPr lang="en-CA" sz="1600" dirty="0">
                <a:latin typeface="Times New Roman" pitchFamily="18" charset="0"/>
                <a:cs typeface="Times New Roman" pitchFamily="18" charset="0"/>
              </a:rPr>
              <a:t>Water Use requested: 23,000 cubic metres per annum </a:t>
            </a:r>
            <a:r>
              <a:rPr lang="en-CA" sz="1300" i="1" dirty="0">
                <a:latin typeface="Times New Roman" pitchFamily="18" charset="0"/>
                <a:cs typeface="Times New Roman" pitchFamily="18" charset="0"/>
              </a:rPr>
              <a:t>(no change)</a:t>
            </a:r>
            <a:endParaRPr lang="en-CA" sz="1600" i="1" dirty="0">
              <a:latin typeface="Times New Roman" pitchFamily="18" charset="0"/>
              <a:cs typeface="Times New Roman" pitchFamily="18" charset="0"/>
            </a:endParaRPr>
          </a:p>
          <a:p>
            <a:pPr marL="708660" lvl="1" indent="-342900">
              <a:buClrTx/>
              <a:buFont typeface="Arial" panose="020B0604020202020204" pitchFamily="34" charset="0"/>
              <a:buChar char="•"/>
            </a:pPr>
            <a:r>
              <a:rPr lang="en-CA" sz="1600" dirty="0">
                <a:latin typeface="Times New Roman" pitchFamily="18" charset="0"/>
                <a:cs typeface="Times New Roman" pitchFamily="18" charset="0"/>
              </a:rPr>
              <a:t>withdraw of up to 2,000 m3/day of water from First Lake during the open water season</a:t>
            </a:r>
          </a:p>
          <a:p>
            <a:pPr marL="708660" lvl="1" indent="-342900">
              <a:buClrTx/>
              <a:buFont typeface="Arial" panose="020B0604020202020204" pitchFamily="34" charset="0"/>
              <a:buChar char="•"/>
            </a:pPr>
            <a:endParaRPr lang="en-CA" sz="1800"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7743DBDE-EEB0-4B35-80BE-167CFC5089B8}" type="slidenum">
              <a:rPr lang="en-CA" smtClean="0"/>
              <a:t>10</a:t>
            </a:fld>
            <a:endParaRPr lang="en-CA" dirty="0"/>
          </a:p>
        </p:txBody>
      </p:sp>
    </p:spTree>
    <p:extLst>
      <p:ext uri="{BB962C8B-B14F-4D97-AF65-F5344CB8AC3E}">
        <p14:creationId xmlns:p14="http://schemas.microsoft.com/office/powerpoint/2010/main" val="24703934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76672"/>
            <a:ext cx="8684028" cy="792088"/>
          </a:xfrm>
        </p:spPr>
        <p:txBody>
          <a:bodyPr>
            <a:normAutofit/>
          </a:bodyPr>
          <a:lstStyle/>
          <a:p>
            <a:pPr algn="ctr"/>
            <a:r>
              <a:rPr lang="en-US" sz="2400" b="1" dirty="0">
                <a:latin typeface="Times New Roman" pitchFamily="18" charset="0"/>
                <a:cs typeface="Times New Roman" pitchFamily="18" charset="0"/>
              </a:rPr>
              <a:t>Scope of Application</a:t>
            </a:r>
            <a:endParaRPr lang="en-US" sz="2400" dirty="0"/>
          </a:p>
        </p:txBody>
      </p:sp>
      <p:sp>
        <p:nvSpPr>
          <p:cNvPr id="3" name="Content Placeholder 2"/>
          <p:cNvSpPr>
            <a:spLocks noGrp="1"/>
          </p:cNvSpPr>
          <p:nvPr>
            <p:ph idx="1"/>
          </p:nvPr>
        </p:nvSpPr>
        <p:spPr>
          <a:xfrm>
            <a:off x="483940" y="1759346"/>
            <a:ext cx="8424936" cy="4176464"/>
          </a:xfrm>
        </p:spPr>
        <p:txBody>
          <a:bodyPr>
            <a:normAutofit/>
          </a:bodyPr>
          <a:lstStyle/>
          <a:p>
            <a:pPr marL="342900" indent="-342900">
              <a:buClrTx/>
              <a:buFont typeface="Arial" panose="020B0604020202020204" pitchFamily="34" charset="0"/>
              <a:buChar char="•"/>
            </a:pPr>
            <a:r>
              <a:rPr lang="en-CA" sz="2000" dirty="0">
                <a:latin typeface="Times New Roman" pitchFamily="18" charset="0"/>
                <a:cs typeface="Times New Roman" pitchFamily="18" charset="0"/>
              </a:rPr>
              <a:t>Withdrawal of Water from First Lake to support community needs;</a:t>
            </a:r>
          </a:p>
          <a:p>
            <a:pPr marL="342900" indent="-342900">
              <a:buClrTx/>
              <a:buFont typeface="Arial" panose="020B0604020202020204" pitchFamily="34" charset="0"/>
              <a:buChar char="•"/>
            </a:pPr>
            <a:r>
              <a:rPr lang="en-CA" sz="2000" dirty="0">
                <a:latin typeface="Times New Roman" pitchFamily="18" charset="0"/>
                <a:cs typeface="Times New Roman" pitchFamily="18" charset="0"/>
              </a:rPr>
              <a:t>Continued operation and maintenance of the following municipal facilities:</a:t>
            </a:r>
          </a:p>
          <a:p>
            <a:pPr lvl="1">
              <a:buClrTx/>
              <a:buFont typeface="Wingdings" panose="05000000000000000000" pitchFamily="2" charset="2"/>
              <a:buChar char="§"/>
            </a:pPr>
            <a:r>
              <a:rPr lang="en-CA" sz="1800" dirty="0">
                <a:latin typeface="Times New Roman" pitchFamily="18" charset="0"/>
                <a:cs typeface="Times New Roman" pitchFamily="18" charset="0"/>
              </a:rPr>
              <a:t>Water Supply Facilities, including:</a:t>
            </a:r>
          </a:p>
          <a:p>
            <a:pPr marL="982980" lvl="2" indent="-342900">
              <a:buClrTx/>
              <a:buFont typeface="Arial" panose="020B0604020202020204" pitchFamily="34" charset="0"/>
              <a:buChar char="•"/>
            </a:pPr>
            <a:r>
              <a:rPr lang="en-CA" sz="1500" dirty="0">
                <a:latin typeface="Times New Roman" pitchFamily="18" charset="0"/>
                <a:cs typeface="Times New Roman" pitchFamily="18" charset="0"/>
              </a:rPr>
              <a:t>Pump station at First Lake, </a:t>
            </a:r>
          </a:p>
          <a:p>
            <a:pPr marL="982980" lvl="2" indent="-342900">
              <a:buClrTx/>
              <a:buFont typeface="Arial" panose="020B0604020202020204" pitchFamily="34" charset="0"/>
              <a:buChar char="•"/>
            </a:pPr>
            <a:r>
              <a:rPr lang="en-CA" sz="1500" dirty="0">
                <a:latin typeface="Times New Roman" pitchFamily="18" charset="0"/>
                <a:cs typeface="Times New Roman" pitchFamily="18" charset="0"/>
              </a:rPr>
              <a:t>Overland water supply pipeline;</a:t>
            </a:r>
          </a:p>
          <a:p>
            <a:pPr marL="982980" lvl="2" indent="-342900">
              <a:buClrTx/>
              <a:buFont typeface="Arial" panose="020B0604020202020204" pitchFamily="34" charset="0"/>
              <a:buChar char="•"/>
            </a:pPr>
            <a:r>
              <a:rPr lang="en-CA" sz="1500" dirty="0">
                <a:latin typeface="Times New Roman" pitchFamily="18" charset="0"/>
                <a:cs typeface="Times New Roman" pitchFamily="18" charset="0"/>
              </a:rPr>
              <a:t>Water Storage Reservoir; and</a:t>
            </a:r>
          </a:p>
          <a:p>
            <a:pPr marL="982980" lvl="2" indent="-342900">
              <a:buClrTx/>
              <a:buFont typeface="Arial" panose="020B0604020202020204" pitchFamily="34" charset="0"/>
              <a:buChar char="•"/>
            </a:pPr>
            <a:r>
              <a:rPr lang="en-CA" sz="1500" dirty="0">
                <a:latin typeface="Times New Roman" pitchFamily="18" charset="0"/>
                <a:cs typeface="Times New Roman" pitchFamily="18" charset="0"/>
              </a:rPr>
              <a:t>Truck-Fill Station.</a:t>
            </a:r>
          </a:p>
          <a:p>
            <a:pPr lvl="1">
              <a:buClrTx/>
              <a:buFont typeface="Wingdings" panose="05000000000000000000" pitchFamily="2" charset="2"/>
              <a:buChar char="§"/>
            </a:pPr>
            <a:r>
              <a:rPr lang="en-CA" sz="1800" dirty="0">
                <a:latin typeface="Times New Roman" pitchFamily="18" charset="0"/>
                <a:cs typeface="Times New Roman" pitchFamily="18" charset="0"/>
              </a:rPr>
              <a:t>Sewage Disposal Facility, including:</a:t>
            </a:r>
          </a:p>
          <a:p>
            <a:pPr lvl="2">
              <a:buClrTx/>
              <a:buFont typeface="Wingdings" panose="05000000000000000000" pitchFamily="2" charset="2"/>
              <a:buChar char="§"/>
            </a:pPr>
            <a:r>
              <a:rPr lang="en-CA" sz="1500" dirty="0">
                <a:latin typeface="Times New Roman" pitchFamily="18" charset="0"/>
                <a:cs typeface="Times New Roman" pitchFamily="18" charset="0"/>
              </a:rPr>
              <a:t>Two sewage detention cells; and</a:t>
            </a:r>
          </a:p>
          <a:p>
            <a:pPr lvl="2">
              <a:buClrTx/>
              <a:buFont typeface="Wingdings" panose="05000000000000000000" pitchFamily="2" charset="2"/>
              <a:buChar char="§"/>
            </a:pPr>
            <a:r>
              <a:rPr lang="en-CA" sz="1500" dirty="0">
                <a:latin typeface="Times New Roman" pitchFamily="18" charset="0"/>
                <a:cs typeface="Times New Roman" pitchFamily="18" charset="0"/>
              </a:rPr>
              <a:t>A wetland area for supplementary treatment.</a:t>
            </a:r>
            <a:endParaRPr lang="en-CA" sz="1200" dirty="0">
              <a:latin typeface="Times New Roman" pitchFamily="18" charset="0"/>
              <a:cs typeface="Times New Roman" pitchFamily="18" charset="0"/>
            </a:endParaRPr>
          </a:p>
          <a:p>
            <a:pPr lvl="1">
              <a:buClrTx/>
              <a:buFont typeface="Wingdings" panose="05000000000000000000" pitchFamily="2" charset="2"/>
              <a:buChar char="§"/>
            </a:pPr>
            <a:r>
              <a:rPr lang="en-CA" sz="1800" dirty="0">
                <a:latin typeface="Times New Roman" pitchFamily="18" charset="0"/>
                <a:cs typeface="Times New Roman" pitchFamily="18" charset="0"/>
              </a:rPr>
              <a:t>Solid Waste Disposal Facility.</a:t>
            </a:r>
          </a:p>
        </p:txBody>
      </p:sp>
      <p:sp>
        <p:nvSpPr>
          <p:cNvPr id="5" name="Slide Number Placeholder 4"/>
          <p:cNvSpPr>
            <a:spLocks noGrp="1"/>
          </p:cNvSpPr>
          <p:nvPr>
            <p:ph type="sldNum" sz="quarter" idx="12"/>
          </p:nvPr>
        </p:nvSpPr>
        <p:spPr/>
        <p:txBody>
          <a:bodyPr/>
          <a:lstStyle/>
          <a:p>
            <a:fld id="{7743DBDE-EEB0-4B35-80BE-167CFC5089B8}" type="slidenum">
              <a:rPr lang="en-CA" smtClean="0"/>
              <a:t>11</a:t>
            </a:fld>
            <a:endParaRPr lang="en-CA" dirty="0"/>
          </a:p>
        </p:txBody>
      </p:sp>
    </p:spTree>
    <p:extLst>
      <p:ext uri="{BB962C8B-B14F-4D97-AF65-F5344CB8AC3E}">
        <p14:creationId xmlns:p14="http://schemas.microsoft.com/office/powerpoint/2010/main" val="2262886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72" y="330500"/>
            <a:ext cx="8684028" cy="792088"/>
          </a:xfrm>
        </p:spPr>
        <p:txBody>
          <a:bodyPr>
            <a:normAutofit/>
          </a:bodyPr>
          <a:lstStyle/>
          <a:p>
            <a:pPr algn="ctr"/>
            <a:r>
              <a:rPr lang="en-US" sz="2400" b="1" dirty="0">
                <a:latin typeface="Times New Roman" pitchFamily="18" charset="0"/>
                <a:cs typeface="Times New Roman" pitchFamily="18" charset="0"/>
              </a:rPr>
              <a:t>Application Procedural History</a:t>
            </a:r>
            <a:endParaRPr lang="en-US" sz="2400" dirty="0"/>
          </a:p>
        </p:txBody>
      </p:sp>
      <p:sp>
        <p:nvSpPr>
          <p:cNvPr id="5" name="Slide Number Placeholder 4"/>
          <p:cNvSpPr>
            <a:spLocks noGrp="1"/>
          </p:cNvSpPr>
          <p:nvPr>
            <p:ph type="sldNum" sz="quarter" idx="12"/>
          </p:nvPr>
        </p:nvSpPr>
        <p:spPr/>
        <p:txBody>
          <a:bodyPr/>
          <a:lstStyle/>
          <a:p>
            <a:fld id="{7743DBDE-EEB0-4B35-80BE-167CFC5089B8}" type="slidenum">
              <a:rPr lang="en-CA" smtClean="0"/>
              <a:t>12</a:t>
            </a:fld>
            <a:endParaRPr lang="en-CA" dirty="0"/>
          </a:p>
        </p:txBody>
      </p:sp>
      <p:graphicFrame>
        <p:nvGraphicFramePr>
          <p:cNvPr id="9" name="Table 8">
            <a:extLst>
              <a:ext uri="{FF2B5EF4-FFF2-40B4-BE49-F238E27FC236}">
                <a16:creationId xmlns:a16="http://schemas.microsoft.com/office/drawing/2014/main" id="{5518312D-9C65-4E74-9AF8-E22123AC31EB}"/>
              </a:ext>
            </a:extLst>
          </p:cNvPr>
          <p:cNvGraphicFramePr>
            <a:graphicFrameLocks noGrp="1"/>
          </p:cNvGraphicFramePr>
          <p:nvPr>
            <p:extLst>
              <p:ext uri="{D42A27DB-BD31-4B8C-83A1-F6EECF244321}">
                <p14:modId xmlns:p14="http://schemas.microsoft.com/office/powerpoint/2010/main" val="1432978235"/>
              </p:ext>
            </p:extLst>
          </p:nvPr>
        </p:nvGraphicFramePr>
        <p:xfrm>
          <a:off x="647564" y="1352180"/>
          <a:ext cx="7848872" cy="5186732"/>
        </p:xfrm>
        <a:graphic>
          <a:graphicData uri="http://schemas.openxmlformats.org/drawingml/2006/table">
            <a:tbl>
              <a:tblPr firstRow="1" firstCol="1" bandRow="1">
                <a:tableStyleId>{0660B408-B3CF-4A94-85FC-2B1E0A45F4A2}</a:tableStyleId>
              </a:tblPr>
              <a:tblGrid>
                <a:gridCol w="1872208">
                  <a:extLst>
                    <a:ext uri="{9D8B030D-6E8A-4147-A177-3AD203B41FA5}">
                      <a16:colId xmlns:a16="http://schemas.microsoft.com/office/drawing/2014/main" val="2878028459"/>
                    </a:ext>
                  </a:extLst>
                </a:gridCol>
                <a:gridCol w="5976664">
                  <a:extLst>
                    <a:ext uri="{9D8B030D-6E8A-4147-A177-3AD203B41FA5}">
                      <a16:colId xmlns:a16="http://schemas.microsoft.com/office/drawing/2014/main" val="2176844150"/>
                    </a:ext>
                  </a:extLst>
                </a:gridCol>
              </a:tblGrid>
              <a:tr h="636118">
                <a:tc>
                  <a:txBody>
                    <a:bodyPr/>
                    <a:lstStyle/>
                    <a:p>
                      <a:pPr>
                        <a:lnSpc>
                          <a:spcPct val="115000"/>
                        </a:lnSpc>
                        <a:spcAft>
                          <a:spcPts val="1000"/>
                        </a:spcAft>
                      </a:pPr>
                      <a:r>
                        <a:rPr lang="en-US" sz="1600" u="sng" dirty="0">
                          <a:effectLst/>
                          <a:latin typeface="Times New Roman" panose="02020603050405020304" pitchFamily="18" charset="0"/>
                          <a:cs typeface="Times New Roman" panose="02020603050405020304" pitchFamily="18" charset="0"/>
                        </a:rPr>
                        <a:t>March 20, 2023</a:t>
                      </a:r>
                      <a:endParaRPr lang="en-CA"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1000"/>
                        </a:spcAft>
                      </a:pPr>
                      <a:r>
                        <a:rPr lang="en-US" sz="1600" dirty="0">
                          <a:effectLst/>
                          <a:latin typeface="Times New Roman" panose="02020603050405020304" pitchFamily="18" charset="0"/>
                          <a:cs typeface="Times New Roman" panose="02020603050405020304" pitchFamily="18" charset="0"/>
                        </a:rPr>
                        <a:t>NWB received from the GN-CGS an application for a Type “A” Water Licence 3AM-CHE---- </a:t>
                      </a:r>
                      <a:endParaRPr lang="en-CA"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899273338"/>
                  </a:ext>
                </a:extLst>
              </a:tr>
              <a:tr h="1342915">
                <a:tc>
                  <a:txBody>
                    <a:bodyPr/>
                    <a:lstStyle/>
                    <a:p>
                      <a:pPr>
                        <a:lnSpc>
                          <a:spcPct val="115000"/>
                        </a:lnSpc>
                        <a:spcAft>
                          <a:spcPts val="1000"/>
                        </a:spcAft>
                      </a:pPr>
                      <a:r>
                        <a:rPr lang="en-US" sz="1600" u="sng" dirty="0">
                          <a:effectLst/>
                          <a:latin typeface="Times New Roman" panose="02020603050405020304" pitchFamily="18" charset="0"/>
                          <a:cs typeface="Times New Roman" panose="02020603050405020304" pitchFamily="18" charset="0"/>
                        </a:rPr>
                        <a:t>March 22, 2023</a:t>
                      </a:r>
                      <a:endParaRPr lang="en-CA"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1000"/>
                        </a:spcAft>
                      </a:pPr>
                      <a:r>
                        <a:rPr lang="en-US" sz="1600" dirty="0">
                          <a:effectLst/>
                          <a:latin typeface="Times New Roman" panose="02020603050405020304" pitchFamily="18" charset="0"/>
                          <a:cs typeface="Times New Roman" panose="02020603050405020304" pitchFamily="18" charset="0"/>
                        </a:rPr>
                        <a:t>The NWB acknowledged receipt of application, determined that the application meets the requirements for public distribution, and invited interested parties to conduct an initial completeness check and provide information requests by April 12, 2023</a:t>
                      </a:r>
                      <a:endParaRPr lang="en-CA"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250365859"/>
                  </a:ext>
                </a:extLst>
              </a:tr>
              <a:tr h="748562">
                <a:tc>
                  <a:txBody>
                    <a:bodyPr/>
                    <a:lstStyle/>
                    <a:p>
                      <a:pPr>
                        <a:lnSpc>
                          <a:spcPct val="115000"/>
                        </a:lnSpc>
                        <a:spcAft>
                          <a:spcPts val="1000"/>
                        </a:spcAft>
                      </a:pPr>
                      <a:r>
                        <a:rPr lang="en-US" sz="1600" u="sng">
                          <a:effectLst/>
                          <a:latin typeface="Times New Roman" panose="02020603050405020304" pitchFamily="18" charset="0"/>
                          <a:cs typeface="Times New Roman" panose="02020603050405020304" pitchFamily="18" charset="0"/>
                        </a:rPr>
                        <a:t>April 12, 2023</a:t>
                      </a:r>
                      <a:endParaRPr lang="en-CA"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1000"/>
                        </a:spcAft>
                      </a:pPr>
                      <a:r>
                        <a:rPr lang="en-US" sz="1600" dirty="0">
                          <a:effectLst/>
                          <a:latin typeface="Times New Roman" panose="02020603050405020304" pitchFamily="18" charset="0"/>
                          <a:cs typeface="Times New Roman" panose="02020603050405020304" pitchFamily="18" charset="0"/>
                        </a:rPr>
                        <a:t>CIRNAC, ECCC and DFO provided technical comments and Information Requests (IR) in relation to the Application </a:t>
                      </a:r>
                      <a:endParaRPr lang="en-CA"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417735153"/>
                  </a:ext>
                </a:extLst>
              </a:tr>
              <a:tr h="452993">
                <a:tc>
                  <a:txBody>
                    <a:bodyPr/>
                    <a:lstStyle/>
                    <a:p>
                      <a:pPr>
                        <a:lnSpc>
                          <a:spcPct val="115000"/>
                        </a:lnSpc>
                        <a:spcAft>
                          <a:spcPts val="1000"/>
                        </a:spcAft>
                      </a:pPr>
                      <a:r>
                        <a:rPr lang="en-US" sz="1600" u="sng">
                          <a:effectLst/>
                          <a:latin typeface="Times New Roman" panose="02020603050405020304" pitchFamily="18" charset="0"/>
                          <a:cs typeface="Times New Roman" panose="02020603050405020304" pitchFamily="18" charset="0"/>
                        </a:rPr>
                        <a:t>May 3, 2023</a:t>
                      </a:r>
                      <a:endParaRPr lang="en-CA"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1000"/>
                        </a:spcAft>
                      </a:pPr>
                      <a:r>
                        <a:rPr lang="en-US" sz="1600" dirty="0">
                          <a:effectLst/>
                          <a:latin typeface="Times New Roman" panose="02020603050405020304" pitchFamily="18" charset="0"/>
                          <a:cs typeface="Times New Roman" panose="02020603050405020304" pitchFamily="18" charset="0"/>
                        </a:rPr>
                        <a:t>Applicant responded to intervenors’ comments</a:t>
                      </a:r>
                      <a:endParaRPr lang="en-CA"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874082931"/>
                  </a:ext>
                </a:extLst>
              </a:tr>
              <a:tr h="748562">
                <a:tc>
                  <a:txBody>
                    <a:bodyPr/>
                    <a:lstStyle/>
                    <a:p>
                      <a:pPr>
                        <a:lnSpc>
                          <a:spcPct val="115000"/>
                        </a:lnSpc>
                        <a:spcAft>
                          <a:spcPts val="1000"/>
                        </a:spcAft>
                      </a:pPr>
                      <a:r>
                        <a:rPr lang="en-US" sz="1600" u="sng">
                          <a:effectLst/>
                          <a:latin typeface="Times New Roman" panose="02020603050405020304" pitchFamily="18" charset="0"/>
                          <a:cs typeface="Times New Roman" panose="02020603050405020304" pitchFamily="18" charset="0"/>
                        </a:rPr>
                        <a:t>May 9, 2023</a:t>
                      </a:r>
                      <a:endParaRPr lang="en-CA"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1000"/>
                        </a:spcAft>
                      </a:pPr>
                      <a:r>
                        <a:rPr lang="en-US" sz="1600" dirty="0">
                          <a:effectLst/>
                          <a:latin typeface="Times New Roman" panose="02020603050405020304" pitchFamily="18" charset="0"/>
                          <a:cs typeface="Times New Roman" panose="02020603050405020304" pitchFamily="18" charset="0"/>
                        </a:rPr>
                        <a:t>CIRNAC and ECCC accepted the Applicant’s Responses and stated they were ready to move to the next step of the process.</a:t>
                      </a:r>
                      <a:endParaRPr lang="en-CA"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805162366"/>
                  </a:ext>
                </a:extLst>
              </a:tr>
              <a:tr h="1257582">
                <a:tc>
                  <a:txBody>
                    <a:bodyPr/>
                    <a:lstStyle/>
                    <a:p>
                      <a:pPr>
                        <a:lnSpc>
                          <a:spcPct val="115000"/>
                        </a:lnSpc>
                        <a:spcAft>
                          <a:spcPts val="1000"/>
                        </a:spcAft>
                      </a:pPr>
                      <a:r>
                        <a:rPr lang="en-US" sz="1600" u="sng" dirty="0">
                          <a:effectLst/>
                          <a:latin typeface="Times New Roman" panose="02020603050405020304" pitchFamily="18" charset="0"/>
                          <a:cs typeface="Times New Roman" panose="02020603050405020304" pitchFamily="18" charset="0"/>
                        </a:rPr>
                        <a:t>May 23, 2023</a:t>
                      </a:r>
                      <a:endParaRPr lang="en-CA"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1000"/>
                        </a:spcAft>
                      </a:pPr>
                      <a:r>
                        <a:rPr lang="en-US" sz="1600" dirty="0">
                          <a:effectLst/>
                          <a:latin typeface="Times New Roman" panose="02020603050405020304" pitchFamily="18" charset="0"/>
                          <a:cs typeface="Times New Roman" panose="02020603050405020304" pitchFamily="18" charset="0"/>
                        </a:rPr>
                        <a:t>The NWB provided public notice of an application for a Type "A" Water Licence Application, commencing a twenty-four (24) day technical review period, and timelines for the Technical Meeting / Pre-Hearing Conference.</a:t>
                      </a:r>
                      <a:endParaRPr lang="en-CA"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121860170"/>
                  </a:ext>
                </a:extLst>
              </a:tr>
            </a:tbl>
          </a:graphicData>
        </a:graphic>
      </p:graphicFrame>
    </p:spTree>
    <p:extLst>
      <p:ext uri="{BB962C8B-B14F-4D97-AF65-F5344CB8AC3E}">
        <p14:creationId xmlns:p14="http://schemas.microsoft.com/office/powerpoint/2010/main" val="21318014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7743DBDE-EEB0-4B35-80BE-167CFC5089B8}" type="slidenum">
              <a:rPr lang="en-CA" smtClean="0"/>
              <a:t>13</a:t>
            </a:fld>
            <a:endParaRPr lang="en-CA" dirty="0"/>
          </a:p>
        </p:txBody>
      </p:sp>
      <p:graphicFrame>
        <p:nvGraphicFramePr>
          <p:cNvPr id="2" name="Table 1">
            <a:extLst>
              <a:ext uri="{FF2B5EF4-FFF2-40B4-BE49-F238E27FC236}">
                <a16:creationId xmlns:a16="http://schemas.microsoft.com/office/drawing/2014/main" id="{6B52A6D6-09FD-4DF7-B6F1-8738B6F9632C}"/>
              </a:ext>
            </a:extLst>
          </p:cNvPr>
          <p:cNvGraphicFramePr>
            <a:graphicFrameLocks noGrp="1"/>
          </p:cNvGraphicFramePr>
          <p:nvPr>
            <p:extLst>
              <p:ext uri="{D42A27DB-BD31-4B8C-83A1-F6EECF244321}">
                <p14:modId xmlns:p14="http://schemas.microsoft.com/office/powerpoint/2010/main" val="1587988710"/>
              </p:ext>
            </p:extLst>
          </p:nvPr>
        </p:nvGraphicFramePr>
        <p:xfrm>
          <a:off x="755576" y="980728"/>
          <a:ext cx="7632848" cy="5472608"/>
        </p:xfrm>
        <a:graphic>
          <a:graphicData uri="http://schemas.openxmlformats.org/drawingml/2006/table">
            <a:tbl>
              <a:tblPr firstRow="1" firstCol="1" bandRow="1">
                <a:tableStyleId>{0660B408-B3CF-4A94-85FC-2B1E0A45F4A2}</a:tableStyleId>
              </a:tblPr>
              <a:tblGrid>
                <a:gridCol w="2144803">
                  <a:extLst>
                    <a:ext uri="{9D8B030D-6E8A-4147-A177-3AD203B41FA5}">
                      <a16:colId xmlns:a16="http://schemas.microsoft.com/office/drawing/2014/main" val="4052989091"/>
                    </a:ext>
                  </a:extLst>
                </a:gridCol>
                <a:gridCol w="5488045">
                  <a:extLst>
                    <a:ext uri="{9D8B030D-6E8A-4147-A177-3AD203B41FA5}">
                      <a16:colId xmlns:a16="http://schemas.microsoft.com/office/drawing/2014/main" val="1973924101"/>
                    </a:ext>
                  </a:extLst>
                </a:gridCol>
              </a:tblGrid>
              <a:tr h="659922">
                <a:tc>
                  <a:txBody>
                    <a:bodyPr/>
                    <a:lstStyle/>
                    <a:p>
                      <a:pPr>
                        <a:lnSpc>
                          <a:spcPct val="115000"/>
                        </a:lnSpc>
                        <a:spcAft>
                          <a:spcPts val="1000"/>
                        </a:spcAft>
                      </a:pPr>
                      <a:r>
                        <a:rPr lang="en-US" sz="1600" u="sng" dirty="0">
                          <a:effectLst/>
                          <a:latin typeface="Times New Roman" panose="02020603050405020304" pitchFamily="18" charset="0"/>
                          <a:cs typeface="Times New Roman" panose="02020603050405020304" pitchFamily="18" charset="0"/>
                        </a:rPr>
                        <a:t>June 15, 2023</a:t>
                      </a:r>
                      <a:endParaRPr lang="en-CA"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1000"/>
                        </a:spcAft>
                      </a:pPr>
                      <a:r>
                        <a:rPr lang="en-US" sz="1600" dirty="0">
                          <a:effectLst/>
                          <a:latin typeface="Times New Roman" panose="02020603050405020304" pitchFamily="18" charset="0"/>
                          <a:cs typeface="Times New Roman" panose="02020603050405020304" pitchFamily="18" charset="0"/>
                        </a:rPr>
                        <a:t>CIRNAC requested extension to submit Technical Review comments by June 21, 2023</a:t>
                      </a:r>
                      <a:endParaRPr lang="en-CA"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747182692"/>
                  </a:ext>
                </a:extLst>
              </a:tr>
              <a:tr h="439948">
                <a:tc>
                  <a:txBody>
                    <a:bodyPr/>
                    <a:lstStyle/>
                    <a:p>
                      <a:pPr>
                        <a:lnSpc>
                          <a:spcPct val="115000"/>
                        </a:lnSpc>
                        <a:spcAft>
                          <a:spcPts val="1000"/>
                        </a:spcAft>
                      </a:pPr>
                      <a:r>
                        <a:rPr lang="en-US" sz="1600" u="sng" dirty="0">
                          <a:effectLst/>
                          <a:latin typeface="Times New Roman" panose="02020603050405020304" pitchFamily="18" charset="0"/>
                          <a:cs typeface="Times New Roman" panose="02020603050405020304" pitchFamily="18" charset="0"/>
                        </a:rPr>
                        <a:t>June 21, 2023</a:t>
                      </a:r>
                      <a:endParaRPr lang="en-CA"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1000"/>
                        </a:spcAft>
                      </a:pPr>
                      <a:r>
                        <a:rPr lang="en-US" sz="1600" dirty="0">
                          <a:effectLst/>
                          <a:latin typeface="Times New Roman" panose="02020603050405020304" pitchFamily="18" charset="0"/>
                          <a:cs typeface="Times New Roman" panose="02020603050405020304" pitchFamily="18" charset="0"/>
                        </a:rPr>
                        <a:t>Parties submit Technical Review comments</a:t>
                      </a:r>
                      <a:endParaRPr lang="en-CA"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583774053"/>
                  </a:ext>
                </a:extLst>
              </a:tr>
              <a:tr h="439948">
                <a:tc>
                  <a:txBody>
                    <a:bodyPr/>
                    <a:lstStyle/>
                    <a:p>
                      <a:pPr>
                        <a:lnSpc>
                          <a:spcPct val="115000"/>
                        </a:lnSpc>
                        <a:spcAft>
                          <a:spcPts val="1000"/>
                        </a:spcAft>
                      </a:pPr>
                      <a:r>
                        <a:rPr lang="en-US" sz="1600" u="sng">
                          <a:effectLst/>
                          <a:latin typeface="Times New Roman" panose="02020603050405020304" pitchFamily="18" charset="0"/>
                          <a:cs typeface="Times New Roman" panose="02020603050405020304" pitchFamily="18" charset="0"/>
                        </a:rPr>
                        <a:t>June 29, 2023</a:t>
                      </a:r>
                      <a:endParaRPr lang="en-CA"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1000"/>
                        </a:spcAft>
                      </a:pPr>
                      <a:r>
                        <a:rPr lang="en-CA" sz="1600" dirty="0">
                          <a:effectLst/>
                          <a:latin typeface="Times New Roman" panose="02020603050405020304" pitchFamily="18" charset="0"/>
                          <a:cs typeface="Times New Roman" panose="02020603050405020304" pitchFamily="18" charset="0"/>
                        </a:rPr>
                        <a:t>GN-CGS provided response to interveners’ comments</a:t>
                      </a:r>
                      <a:endParaRPr lang="en-CA"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700364066"/>
                  </a:ext>
                </a:extLst>
              </a:tr>
              <a:tr h="659922">
                <a:tc>
                  <a:txBody>
                    <a:bodyPr/>
                    <a:lstStyle/>
                    <a:p>
                      <a:pPr>
                        <a:lnSpc>
                          <a:spcPct val="115000"/>
                        </a:lnSpc>
                        <a:spcAft>
                          <a:spcPts val="1000"/>
                        </a:spcAft>
                      </a:pPr>
                      <a:r>
                        <a:rPr lang="en-US" sz="1600" u="sng">
                          <a:effectLst/>
                          <a:latin typeface="Times New Roman" panose="02020603050405020304" pitchFamily="18" charset="0"/>
                          <a:cs typeface="Times New Roman" panose="02020603050405020304" pitchFamily="18" charset="0"/>
                        </a:rPr>
                        <a:t>July 6, 2023</a:t>
                      </a:r>
                      <a:endParaRPr lang="en-CA"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1000"/>
                        </a:spcAft>
                      </a:pPr>
                      <a:r>
                        <a:rPr lang="en-CA" sz="1600" dirty="0">
                          <a:effectLst/>
                          <a:latin typeface="Times New Roman" panose="02020603050405020304" pitchFamily="18" charset="0"/>
                          <a:cs typeface="Times New Roman" panose="02020603050405020304" pitchFamily="18" charset="0"/>
                        </a:rPr>
                        <a:t>NWB distributed the draft agenda for TM-PHC along with the timelines for the next steps in the process</a:t>
                      </a:r>
                      <a:endParaRPr lang="en-CA"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640312232"/>
                  </a:ext>
                </a:extLst>
              </a:tr>
              <a:tr h="659922">
                <a:tc>
                  <a:txBody>
                    <a:bodyPr/>
                    <a:lstStyle/>
                    <a:p>
                      <a:pPr>
                        <a:lnSpc>
                          <a:spcPct val="115000"/>
                        </a:lnSpc>
                        <a:spcAft>
                          <a:spcPts val="1000"/>
                        </a:spcAft>
                      </a:pPr>
                      <a:r>
                        <a:rPr lang="en-US" sz="1600" u="sng">
                          <a:effectLst/>
                          <a:latin typeface="Times New Roman" panose="02020603050405020304" pitchFamily="18" charset="0"/>
                          <a:cs typeface="Times New Roman" panose="02020603050405020304" pitchFamily="18" charset="0"/>
                        </a:rPr>
                        <a:t>July 13, 2023</a:t>
                      </a:r>
                      <a:endParaRPr lang="en-CA"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1000"/>
                        </a:spcAft>
                      </a:pPr>
                      <a:r>
                        <a:rPr lang="en-US" sz="1600" dirty="0">
                          <a:effectLst/>
                          <a:latin typeface="Times New Roman" panose="02020603050405020304" pitchFamily="18" charset="0"/>
                          <a:cs typeface="Times New Roman" panose="02020603050405020304" pitchFamily="18" charset="0"/>
                        </a:rPr>
                        <a:t>The NWB received confirmation of participation and presentation documents from CIRNA and the Applicant.</a:t>
                      </a:r>
                      <a:endParaRPr lang="en-CA"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912661611"/>
                  </a:ext>
                </a:extLst>
              </a:tr>
              <a:tr h="659922">
                <a:tc>
                  <a:txBody>
                    <a:bodyPr/>
                    <a:lstStyle/>
                    <a:p>
                      <a:pPr>
                        <a:lnSpc>
                          <a:spcPct val="115000"/>
                        </a:lnSpc>
                        <a:spcAft>
                          <a:spcPts val="1000"/>
                        </a:spcAft>
                      </a:pPr>
                      <a:r>
                        <a:rPr lang="en-US" sz="1600" u="sng" dirty="0">
                          <a:effectLst/>
                          <a:latin typeface="Times New Roman" panose="02020603050405020304" pitchFamily="18" charset="0"/>
                          <a:cs typeface="Times New Roman" panose="02020603050405020304" pitchFamily="18" charset="0"/>
                        </a:rPr>
                        <a:t>July 14, 2023</a:t>
                      </a:r>
                      <a:endParaRPr lang="en-CA"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1905" algn="just">
                        <a:lnSpc>
                          <a:spcPct val="115000"/>
                        </a:lnSpc>
                        <a:spcAft>
                          <a:spcPts val="1000"/>
                        </a:spcAft>
                      </a:pPr>
                      <a:r>
                        <a:rPr lang="en-CA" sz="1600" dirty="0">
                          <a:effectLst/>
                          <a:latin typeface="Times New Roman" panose="02020603050405020304" pitchFamily="18" charset="0"/>
                          <a:cs typeface="Times New Roman" panose="02020603050405020304" pitchFamily="18" charset="0"/>
                        </a:rPr>
                        <a:t>NWB provided correspondence with the final Agenda for the TM-PHC</a:t>
                      </a:r>
                      <a:endParaRPr lang="en-CA"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496701641"/>
                  </a:ext>
                </a:extLst>
              </a:tr>
              <a:tr h="548197">
                <a:tc>
                  <a:txBody>
                    <a:bodyPr/>
                    <a:lstStyle/>
                    <a:p>
                      <a:pPr>
                        <a:lnSpc>
                          <a:spcPct val="115000"/>
                        </a:lnSpc>
                        <a:spcAft>
                          <a:spcPts val="1000"/>
                        </a:spcAft>
                      </a:pPr>
                      <a:r>
                        <a:rPr lang="en-US" sz="1600" u="sng" dirty="0">
                          <a:effectLst/>
                          <a:latin typeface="Times New Roman" panose="02020603050405020304" pitchFamily="18" charset="0"/>
                          <a:cs typeface="Times New Roman" panose="02020603050405020304" pitchFamily="18" charset="0"/>
                        </a:rPr>
                        <a:t>July 19, 2023</a:t>
                      </a:r>
                      <a:endParaRPr lang="en-CA"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1000"/>
                        </a:spcAft>
                      </a:pPr>
                      <a:r>
                        <a:rPr lang="en-CA" sz="1600" dirty="0">
                          <a:effectLst/>
                          <a:latin typeface="Times New Roman" panose="02020603050405020304" pitchFamily="18" charset="0"/>
                          <a:cs typeface="Times New Roman" panose="02020603050405020304" pitchFamily="18" charset="0"/>
                        </a:rPr>
                        <a:t>The NWB hosted the TM-PHC via teleconference, followed by a Community Session in the evening</a:t>
                      </a:r>
                      <a:endParaRPr lang="en-CA"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643496205"/>
                  </a:ext>
                </a:extLst>
              </a:tr>
              <a:tr h="1404827">
                <a:tc>
                  <a:txBody>
                    <a:bodyPr/>
                    <a:lstStyle/>
                    <a:p>
                      <a:pPr>
                        <a:lnSpc>
                          <a:spcPct val="115000"/>
                        </a:lnSpc>
                        <a:spcAft>
                          <a:spcPts val="1000"/>
                        </a:spcAft>
                      </a:pPr>
                      <a:r>
                        <a:rPr lang="en-CA" sz="1600" u="sng" dirty="0">
                          <a:effectLst/>
                          <a:latin typeface="Times New Roman" panose="02020603050405020304" pitchFamily="18" charset="0"/>
                          <a:ea typeface="Calibri" panose="020F0502020204030204" pitchFamily="34" charset="0"/>
                          <a:cs typeface="Times New Roman" panose="02020603050405020304" pitchFamily="18" charset="0"/>
                        </a:rPr>
                        <a:t>August 25, 2023</a:t>
                      </a:r>
                    </a:p>
                  </a:txBody>
                  <a:tcPr marL="68580" marR="68580" marT="0" marB="0" anchor="ctr"/>
                </a:tc>
                <a:tc>
                  <a:txBody>
                    <a:bodyPr/>
                    <a:lstStyle/>
                    <a:p>
                      <a:pPr algn="just">
                        <a:lnSpc>
                          <a:spcPct val="115000"/>
                        </a:lnSpc>
                        <a:spcAft>
                          <a:spcPts val="100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The NWB issued the Pre-Hearing Conference Decision for the file; providing the Panel’s direction that the Public Hearing be conducted in-person, and proposing tentative timelines for the Pre-Hearing exchange of information by parties and the public as the Application proceeded to the Public Hearing</a:t>
                      </a:r>
                      <a:endParaRPr lang="en-CA"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764257522"/>
                  </a:ext>
                </a:extLst>
              </a:tr>
            </a:tbl>
          </a:graphicData>
        </a:graphic>
      </p:graphicFrame>
    </p:spTree>
    <p:extLst>
      <p:ext uri="{BB962C8B-B14F-4D97-AF65-F5344CB8AC3E}">
        <p14:creationId xmlns:p14="http://schemas.microsoft.com/office/powerpoint/2010/main" val="28130762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A6A4A228-4B78-413D-9824-4E628B47F1F2}"/>
              </a:ext>
            </a:extLst>
          </p:cNvPr>
          <p:cNvSpPr>
            <a:spLocks noGrp="1"/>
          </p:cNvSpPr>
          <p:nvPr>
            <p:ph type="sldNum" sz="quarter" idx="12"/>
          </p:nvPr>
        </p:nvSpPr>
        <p:spPr/>
        <p:txBody>
          <a:bodyPr/>
          <a:lstStyle/>
          <a:p>
            <a:fld id="{7743DBDE-EEB0-4B35-80BE-167CFC5089B8}" type="slidenum">
              <a:rPr lang="en-CA" smtClean="0"/>
              <a:t>14</a:t>
            </a:fld>
            <a:endParaRPr lang="en-CA" dirty="0"/>
          </a:p>
        </p:txBody>
      </p:sp>
      <p:graphicFrame>
        <p:nvGraphicFramePr>
          <p:cNvPr id="6" name="Table 5">
            <a:extLst>
              <a:ext uri="{FF2B5EF4-FFF2-40B4-BE49-F238E27FC236}">
                <a16:creationId xmlns:a16="http://schemas.microsoft.com/office/drawing/2014/main" id="{D7C946FC-E19B-4261-BAFB-90B15B69A8CA}"/>
              </a:ext>
            </a:extLst>
          </p:cNvPr>
          <p:cNvGraphicFramePr>
            <a:graphicFrameLocks noGrp="1"/>
          </p:cNvGraphicFramePr>
          <p:nvPr>
            <p:extLst>
              <p:ext uri="{D42A27DB-BD31-4B8C-83A1-F6EECF244321}">
                <p14:modId xmlns:p14="http://schemas.microsoft.com/office/powerpoint/2010/main" val="4119758471"/>
              </p:ext>
            </p:extLst>
          </p:nvPr>
        </p:nvGraphicFramePr>
        <p:xfrm>
          <a:off x="647564" y="1124744"/>
          <a:ext cx="7848872" cy="2450021"/>
        </p:xfrm>
        <a:graphic>
          <a:graphicData uri="http://schemas.openxmlformats.org/drawingml/2006/table">
            <a:tbl>
              <a:tblPr firstRow="1" firstCol="1" bandRow="1">
                <a:tableStyleId>{0660B408-B3CF-4A94-85FC-2B1E0A45F4A2}</a:tableStyleId>
              </a:tblPr>
              <a:tblGrid>
                <a:gridCol w="1872208">
                  <a:extLst>
                    <a:ext uri="{9D8B030D-6E8A-4147-A177-3AD203B41FA5}">
                      <a16:colId xmlns:a16="http://schemas.microsoft.com/office/drawing/2014/main" val="2878028459"/>
                    </a:ext>
                  </a:extLst>
                </a:gridCol>
                <a:gridCol w="5976664">
                  <a:extLst>
                    <a:ext uri="{9D8B030D-6E8A-4147-A177-3AD203B41FA5}">
                      <a16:colId xmlns:a16="http://schemas.microsoft.com/office/drawing/2014/main" val="2176844150"/>
                    </a:ext>
                  </a:extLst>
                </a:gridCol>
              </a:tblGrid>
              <a:tr h="726256">
                <a:tc>
                  <a:txBody>
                    <a:bodyPr/>
                    <a:lstStyle/>
                    <a:p>
                      <a:pPr>
                        <a:lnSpc>
                          <a:spcPct val="115000"/>
                        </a:lnSpc>
                        <a:spcAft>
                          <a:spcPts val="1000"/>
                        </a:spcAft>
                      </a:pPr>
                      <a:r>
                        <a:rPr lang="en-CA" sz="1600" u="sng"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August 25, 2023</a:t>
                      </a:r>
                    </a:p>
                  </a:txBody>
                  <a:tcPr marL="68580" marR="68580" marT="0" marB="0" anchor="ctr"/>
                </a:tc>
                <a:tc>
                  <a:txBody>
                    <a:bodyPr/>
                    <a:lstStyle/>
                    <a:p>
                      <a:pPr marL="1905" algn="just">
                        <a:lnSpc>
                          <a:spcPct val="106000"/>
                        </a:lnSpc>
                        <a:spcAft>
                          <a:spcPts val="800"/>
                        </a:spcAft>
                      </a:pPr>
                      <a:r>
                        <a:rPr lang="en-US" sz="16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The NWB issued Notice of the written Public Hearing</a:t>
                      </a:r>
                      <a:endParaRPr lang="en-CA"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899273338"/>
                  </a:ext>
                </a:extLst>
              </a:tr>
              <a:tr h="857920">
                <a:tc>
                  <a:txBody>
                    <a:bodyPr/>
                    <a:lstStyle/>
                    <a:p>
                      <a:pPr>
                        <a:lnSpc>
                          <a:spcPct val="115000"/>
                        </a:lnSpc>
                        <a:spcAft>
                          <a:spcPts val="1000"/>
                        </a:spcAft>
                      </a:pPr>
                      <a:r>
                        <a:rPr lang="en-CA" sz="1600" u="sng" dirty="0">
                          <a:effectLst/>
                          <a:latin typeface="Times New Roman" panose="02020603050405020304" pitchFamily="18" charset="0"/>
                          <a:ea typeface="Calibri" panose="020F0502020204030204" pitchFamily="34" charset="0"/>
                          <a:cs typeface="Times New Roman" panose="02020603050405020304" pitchFamily="18" charset="0"/>
                        </a:rPr>
                        <a:t>November 2, 2023</a:t>
                      </a:r>
                    </a:p>
                  </a:txBody>
                  <a:tcPr marL="68580" marR="68580" marT="0" marB="0" anchor="ctr"/>
                </a:tc>
                <a:tc>
                  <a:txBody>
                    <a:bodyPr/>
                    <a:lstStyle/>
                    <a:p>
                      <a:pPr algn="just">
                        <a:lnSpc>
                          <a:spcPct val="106000"/>
                        </a:lnSpc>
                        <a:spcAft>
                          <a:spcPts val="800"/>
                        </a:spcAft>
                      </a:pPr>
                      <a:r>
                        <a:rPr lang="en-CA"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NWB provided the final Agendas for the Public Hearing and the related Community Session</a:t>
                      </a:r>
                      <a:endParaRPr lang="en-CA"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250365859"/>
                  </a:ext>
                </a:extLst>
              </a:tr>
              <a:tr h="865845">
                <a:tc>
                  <a:txBody>
                    <a:bodyPr/>
                    <a:lstStyle/>
                    <a:p>
                      <a:pPr>
                        <a:lnSpc>
                          <a:spcPct val="115000"/>
                        </a:lnSpc>
                        <a:spcAft>
                          <a:spcPts val="1000"/>
                        </a:spcAft>
                      </a:pPr>
                      <a:r>
                        <a:rPr lang="en-CA" sz="1600" u="sng" dirty="0">
                          <a:effectLst/>
                          <a:latin typeface="Times New Roman" panose="02020603050405020304" pitchFamily="18" charset="0"/>
                          <a:ea typeface="Calibri" panose="020F0502020204030204" pitchFamily="34" charset="0"/>
                          <a:cs typeface="Times New Roman" panose="02020603050405020304" pitchFamily="18" charset="0"/>
                        </a:rPr>
                        <a:t>November 15, 2023</a:t>
                      </a:r>
                    </a:p>
                  </a:txBody>
                  <a:tcPr marL="68580" marR="68580" marT="0" marB="0" anchor="ctr"/>
                </a:tc>
                <a:tc>
                  <a:txBody>
                    <a:bodyPr/>
                    <a:lstStyle/>
                    <a:p>
                      <a:pPr algn="just">
                        <a:lnSpc>
                          <a:spcPct val="106000"/>
                        </a:lnSpc>
                        <a:spcAft>
                          <a:spcPts val="800"/>
                        </a:spcAft>
                      </a:pPr>
                      <a:r>
                        <a:rPr lang="en-US"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NWB Panel (P24) conducted an in-person Public Hearing, including hosting a Community Session, in the Hamlet of Chesterfield Inlet</a:t>
                      </a:r>
                      <a:endParaRPr lang="en-CA"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417735153"/>
                  </a:ext>
                </a:extLst>
              </a:tr>
            </a:tbl>
          </a:graphicData>
        </a:graphic>
      </p:graphicFrame>
    </p:spTree>
    <p:extLst>
      <p:ext uri="{BB962C8B-B14F-4D97-AF65-F5344CB8AC3E}">
        <p14:creationId xmlns:p14="http://schemas.microsoft.com/office/powerpoint/2010/main" val="27674158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7CD1A10B-8944-4E6D-908F-04FA7EB3905B}"/>
              </a:ext>
            </a:extLst>
          </p:cNvPr>
          <p:cNvSpPr>
            <a:spLocks noGrp="1"/>
          </p:cNvSpPr>
          <p:nvPr>
            <p:ph type="sldNum" sz="quarter" idx="12"/>
          </p:nvPr>
        </p:nvSpPr>
        <p:spPr/>
        <p:txBody>
          <a:bodyPr/>
          <a:lstStyle/>
          <a:p>
            <a:fld id="{7743DBDE-EEB0-4B35-80BE-167CFC5089B8}" type="slidenum">
              <a:rPr lang="en-CA" smtClean="0"/>
              <a:t>15</a:t>
            </a:fld>
            <a:endParaRPr lang="en-CA" dirty="0"/>
          </a:p>
        </p:txBody>
      </p:sp>
      <p:sp>
        <p:nvSpPr>
          <p:cNvPr id="6" name="Title 1">
            <a:extLst>
              <a:ext uri="{FF2B5EF4-FFF2-40B4-BE49-F238E27FC236}">
                <a16:creationId xmlns:a16="http://schemas.microsoft.com/office/drawing/2014/main" id="{5B514A64-0564-4C8C-91CB-B707EFECBE0D}"/>
              </a:ext>
            </a:extLst>
          </p:cNvPr>
          <p:cNvSpPr>
            <a:spLocks noGrp="1"/>
          </p:cNvSpPr>
          <p:nvPr>
            <p:ph type="title"/>
          </p:nvPr>
        </p:nvSpPr>
        <p:spPr>
          <a:xfrm>
            <a:off x="0" y="476672"/>
            <a:ext cx="8684028" cy="792088"/>
          </a:xfrm>
        </p:spPr>
        <p:txBody>
          <a:bodyPr>
            <a:normAutofit/>
          </a:bodyPr>
          <a:lstStyle/>
          <a:p>
            <a:pPr algn="ctr"/>
            <a:r>
              <a:rPr lang="en-US" sz="2400" b="1" dirty="0">
                <a:latin typeface="Times New Roman" pitchFamily="18" charset="0"/>
                <a:cs typeface="Times New Roman" pitchFamily="18" charset="0"/>
              </a:rPr>
              <a:t>Public Participation</a:t>
            </a:r>
            <a:endParaRPr lang="en-US" sz="2400" dirty="0"/>
          </a:p>
        </p:txBody>
      </p:sp>
      <p:sp>
        <p:nvSpPr>
          <p:cNvPr id="8" name="TextBox 7">
            <a:extLst>
              <a:ext uri="{FF2B5EF4-FFF2-40B4-BE49-F238E27FC236}">
                <a16:creationId xmlns:a16="http://schemas.microsoft.com/office/drawing/2014/main" id="{F1E5ACA6-E44F-475A-88C1-84E311B2A852}"/>
              </a:ext>
            </a:extLst>
          </p:cNvPr>
          <p:cNvSpPr txBox="1"/>
          <p:nvPr/>
        </p:nvSpPr>
        <p:spPr>
          <a:xfrm>
            <a:off x="467544" y="1628800"/>
            <a:ext cx="8136904" cy="1569660"/>
          </a:xfrm>
          <a:prstGeom prst="rect">
            <a:avLst/>
          </a:prstGeom>
          <a:noFill/>
        </p:spPr>
        <p:txBody>
          <a:bodyPr wrap="square">
            <a:spAutoFit/>
          </a:bodyPr>
          <a:lstStyle/>
          <a:p>
            <a:pPr marL="342900" indent="-342900" algn="l">
              <a:buFont typeface="Arial" panose="020B0604020202020204" pitchFamily="34" charset="0"/>
              <a:buChar char="•"/>
            </a:pPr>
            <a:r>
              <a:rPr lang="en-CA" sz="1600" b="0" baseline="0" dirty="0">
                <a:solidFill>
                  <a:schemeClr val="tx1"/>
                </a:solidFill>
                <a:latin typeface="Times New Roman" pitchFamily="18" charset="0"/>
                <a:cs typeface="Times New Roman" pitchFamily="18" charset="0"/>
              </a:rPr>
              <a:t>Everyone is encouraged to participate in the PH and this community session</a:t>
            </a:r>
          </a:p>
          <a:p>
            <a:pPr marL="342900" indent="-342900" algn="l">
              <a:buFont typeface="Arial" panose="020B0604020202020204" pitchFamily="34" charset="0"/>
              <a:buChar char="•"/>
            </a:pPr>
            <a:endParaRPr lang="en-US" sz="1600" b="0" kern="1200" baseline="0" dirty="0">
              <a:solidFill>
                <a:schemeClr val="tx1"/>
              </a:solidFill>
              <a:effectLst/>
              <a:latin typeface="Times New Roman" pitchFamily="18" charset="0"/>
              <a:ea typeface="+mn-ea"/>
              <a:cs typeface="Times New Roman" pitchFamily="18" charset="0"/>
            </a:endParaRPr>
          </a:p>
          <a:p>
            <a:pPr marL="342900" indent="-342900" algn="l">
              <a:buFont typeface="Arial" panose="020B0604020202020204" pitchFamily="34" charset="0"/>
              <a:buChar char="•"/>
            </a:pPr>
            <a:r>
              <a:rPr lang="en-US" sz="1600" b="0" baseline="0" dirty="0">
                <a:solidFill>
                  <a:schemeClr val="tx1"/>
                </a:solidFill>
                <a:latin typeface="Times New Roman" pitchFamily="18" charset="0"/>
                <a:cs typeface="Times New Roman" pitchFamily="18" charset="0"/>
              </a:rPr>
              <a:t>Interested persons can also contact the NWB staff if needing to provide written comments or to review the documents filed for application </a:t>
            </a:r>
          </a:p>
          <a:p>
            <a:pPr marL="342900" indent="-342900" algn="l">
              <a:buFont typeface="Arial" panose="020B0604020202020204" pitchFamily="34" charset="0"/>
              <a:buChar char="•"/>
            </a:pPr>
            <a:endParaRPr lang="en-US" sz="1600" b="0" baseline="0" dirty="0">
              <a:solidFill>
                <a:schemeClr val="tx1"/>
              </a:solidFill>
              <a:latin typeface="Times New Roman" pitchFamily="18" charset="0"/>
              <a:cs typeface="Times New Roman" pitchFamily="18" charset="0"/>
            </a:endParaRPr>
          </a:p>
          <a:p>
            <a:pPr marL="342900" indent="-342900" algn="l">
              <a:buFont typeface="Arial" panose="020B0604020202020204" pitchFamily="34" charset="0"/>
              <a:buChar char="•"/>
            </a:pPr>
            <a:r>
              <a:rPr lang="en-US" sz="1600" b="0" baseline="0" dirty="0">
                <a:solidFill>
                  <a:schemeClr val="tx1"/>
                </a:solidFill>
                <a:latin typeface="Times New Roman" pitchFamily="18" charset="0"/>
                <a:cs typeface="Times New Roman" pitchFamily="18" charset="0"/>
              </a:rPr>
              <a:t>All documents received have been posted on the NWB’s FTP site at </a:t>
            </a:r>
            <a:r>
              <a:rPr lang="en-US" sz="1600" b="0" baseline="0" dirty="0">
                <a:solidFill>
                  <a:schemeClr val="tx1"/>
                </a:solidFill>
                <a:latin typeface="Times New Roman" pitchFamily="18" charset="0"/>
                <a:cs typeface="Times New Roman" pitchFamily="18" charset="0"/>
                <a:hlinkClick r:id="rId2"/>
              </a:rPr>
              <a:t>ftp.nwb-oen.ca</a:t>
            </a:r>
            <a:endParaRPr lang="en-US" sz="1600" b="0" baseline="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33694354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76672"/>
            <a:ext cx="8684028" cy="792088"/>
          </a:xfrm>
        </p:spPr>
        <p:txBody>
          <a:bodyPr>
            <a:normAutofit/>
          </a:bodyPr>
          <a:lstStyle/>
          <a:p>
            <a:pPr algn="ctr"/>
            <a:r>
              <a:rPr lang="en-US" sz="2400" b="1" dirty="0">
                <a:latin typeface="Times New Roman" pitchFamily="18" charset="0"/>
                <a:cs typeface="Times New Roman" pitchFamily="18" charset="0"/>
              </a:rPr>
              <a:t>Next steps in the Application Process</a:t>
            </a:r>
            <a:endParaRPr lang="en-US" sz="2400" dirty="0"/>
          </a:p>
        </p:txBody>
      </p:sp>
      <p:sp>
        <p:nvSpPr>
          <p:cNvPr id="3" name="Content Placeholder 2"/>
          <p:cNvSpPr>
            <a:spLocks noGrp="1"/>
          </p:cNvSpPr>
          <p:nvPr>
            <p:ph idx="1"/>
          </p:nvPr>
        </p:nvSpPr>
        <p:spPr>
          <a:xfrm>
            <a:off x="483940" y="1700808"/>
            <a:ext cx="8424936" cy="4235002"/>
          </a:xfrm>
        </p:spPr>
        <p:txBody>
          <a:bodyPr>
            <a:normAutofit/>
          </a:bodyPr>
          <a:lstStyle/>
          <a:p>
            <a:pPr marL="342900" indent="-342900">
              <a:buClrTx/>
              <a:buFont typeface="Arial" panose="020B0604020202020204" pitchFamily="34" charset="0"/>
              <a:buChar char="•"/>
            </a:pPr>
            <a:r>
              <a:rPr lang="en-CA" sz="1800" b="0" dirty="0">
                <a:solidFill>
                  <a:schemeClr val="tx1"/>
                </a:solidFill>
                <a:latin typeface="Times New Roman" pitchFamily="18" charset="0"/>
                <a:cs typeface="Times New Roman" pitchFamily="18" charset="0"/>
              </a:rPr>
              <a:t>The Public Hearing of this week is chaired by the Board Panel and led by the Board's Chair</a:t>
            </a:r>
            <a:endParaRPr lang="en-CA" sz="1800" dirty="0">
              <a:latin typeface="Times New Roman" pitchFamily="18" charset="0"/>
              <a:cs typeface="Times New Roman" pitchFamily="18" charset="0"/>
            </a:endParaRPr>
          </a:p>
          <a:p>
            <a:pPr marL="342900" indent="-342900">
              <a:buClrTx/>
              <a:buFont typeface="Arial" panose="020B0604020202020204" pitchFamily="34" charset="0"/>
              <a:buChar char="•"/>
            </a:pPr>
            <a:r>
              <a:rPr lang="en-CA" sz="1800" b="0" i="0" dirty="0">
                <a:solidFill>
                  <a:schemeClr val="tx1"/>
                </a:solidFill>
                <a:latin typeface="Times New Roman" pitchFamily="18" charset="0"/>
                <a:cs typeface="Times New Roman" pitchFamily="18" charset="0"/>
              </a:rPr>
              <a:t>The NWB Panel is here to consider the evidence provided during the hearing before issuing a decision in about 30-45 days</a:t>
            </a:r>
            <a:endParaRPr lang="en-CA" sz="1800" dirty="0">
              <a:latin typeface="Times New Roman" pitchFamily="18" charset="0"/>
              <a:cs typeface="Times New Roman" pitchFamily="18" charset="0"/>
            </a:endParaRPr>
          </a:p>
          <a:p>
            <a:pPr marL="342900" indent="-342900">
              <a:buClrTx/>
              <a:buFont typeface="Arial" panose="020B0604020202020204" pitchFamily="34" charset="0"/>
              <a:buChar char="•"/>
            </a:pPr>
            <a:r>
              <a:rPr lang="en-CA" sz="1800" b="0" i="0" dirty="0">
                <a:solidFill>
                  <a:schemeClr val="tx1"/>
                </a:solidFill>
                <a:latin typeface="Times New Roman" pitchFamily="18" charset="0"/>
                <a:cs typeface="Times New Roman" pitchFamily="18" charset="0"/>
              </a:rPr>
              <a:t>The NWB will inform the public of the Board's decision  once rendered</a:t>
            </a:r>
          </a:p>
          <a:p>
            <a:pPr marL="0" indent="0">
              <a:buClrTx/>
              <a:buNone/>
            </a:pPr>
            <a:endParaRPr lang="en-CA" sz="2000"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3DBDE-EEB0-4B35-80BE-167CFC5089B8}" type="slidenum">
              <a:rPr kumimoji="0" lang="en-CA" sz="1200" b="0" i="0" u="none" strike="noStrike" kern="1200" cap="none" spc="0" normalizeH="0" baseline="0" noProof="0" smtClean="0">
                <a:ln>
                  <a:noFill/>
                </a:ln>
                <a:solidFill>
                  <a:srgbClr val="04617B">
                    <a:shade val="90000"/>
                  </a:srgbClr>
                </a:solidFill>
                <a:effectLst/>
                <a:uLnTx/>
                <a:uFillTx/>
                <a:latin typeface="Constanti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CA" sz="1200" b="0" i="0" u="none" strike="noStrike" kern="1200" cap="none" spc="0" normalizeH="0" baseline="0" noProof="0" dirty="0">
              <a:ln>
                <a:noFill/>
              </a:ln>
              <a:solidFill>
                <a:srgbClr val="04617B">
                  <a:shade val="90000"/>
                </a:srgbClr>
              </a:solidFill>
              <a:effectLst/>
              <a:uLnTx/>
              <a:uFillTx/>
              <a:latin typeface="Constantia"/>
              <a:ea typeface="+mn-ea"/>
              <a:cs typeface="+mn-cs"/>
            </a:endParaRPr>
          </a:p>
        </p:txBody>
      </p:sp>
    </p:spTree>
    <p:extLst>
      <p:ext uri="{BB962C8B-B14F-4D97-AF65-F5344CB8AC3E}">
        <p14:creationId xmlns:p14="http://schemas.microsoft.com/office/powerpoint/2010/main" val="42499142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699AD439-FBB6-40CC-B001-0BFD85EB4F04}"/>
              </a:ext>
            </a:extLst>
          </p:cNvPr>
          <p:cNvSpPr>
            <a:spLocks noGrp="1"/>
          </p:cNvSpPr>
          <p:nvPr>
            <p:ph type="title"/>
          </p:nvPr>
        </p:nvSpPr>
        <p:spPr>
          <a:xfrm>
            <a:off x="0" y="476672"/>
            <a:ext cx="8684028" cy="792088"/>
          </a:xfrm>
        </p:spPr>
        <p:txBody>
          <a:bodyPr>
            <a:normAutofit/>
          </a:bodyPr>
          <a:lstStyle/>
          <a:p>
            <a:pPr algn="ctr"/>
            <a:r>
              <a:rPr lang="en-US" sz="2400" b="1" dirty="0">
                <a:latin typeface="Times New Roman" pitchFamily="18" charset="0"/>
                <a:cs typeface="Times New Roman" pitchFamily="18" charset="0"/>
              </a:rPr>
              <a:t>NWB Staff Contact Information</a:t>
            </a:r>
            <a:endParaRPr lang="en-US" sz="2400" dirty="0"/>
          </a:p>
        </p:txBody>
      </p:sp>
      <p:graphicFrame>
        <p:nvGraphicFramePr>
          <p:cNvPr id="7" name="Table 6">
            <a:extLst>
              <a:ext uri="{FF2B5EF4-FFF2-40B4-BE49-F238E27FC236}">
                <a16:creationId xmlns:a16="http://schemas.microsoft.com/office/drawing/2014/main" id="{140E6759-B1CC-47EC-A94D-1EE855F61C65}"/>
              </a:ext>
            </a:extLst>
          </p:cNvPr>
          <p:cNvGraphicFramePr>
            <a:graphicFrameLocks noGrp="1"/>
          </p:cNvGraphicFramePr>
          <p:nvPr/>
        </p:nvGraphicFramePr>
        <p:xfrm>
          <a:off x="649711" y="1999410"/>
          <a:ext cx="7384606" cy="3626289"/>
        </p:xfrm>
        <a:graphic>
          <a:graphicData uri="http://schemas.openxmlformats.org/drawingml/2006/table">
            <a:tbl>
              <a:tblPr firstRow="1" bandRow="1">
                <a:tableStyleId>{5C22544A-7EE6-4342-B048-85BDC9FD1C3A}</a:tableStyleId>
              </a:tblPr>
              <a:tblGrid>
                <a:gridCol w="7384606">
                  <a:extLst>
                    <a:ext uri="{9D8B030D-6E8A-4147-A177-3AD203B41FA5}">
                      <a16:colId xmlns:a16="http://schemas.microsoft.com/office/drawing/2014/main" val="20000"/>
                    </a:ext>
                  </a:extLst>
                </a:gridCol>
              </a:tblGrid>
              <a:tr h="1534192">
                <a:tc>
                  <a:txBody>
                    <a:bodyPr/>
                    <a:lstStyle/>
                    <a:p>
                      <a:pPr marL="342900" indent="-342900" algn="l">
                        <a:lnSpc>
                          <a:spcPct val="150000"/>
                        </a:lnSpc>
                        <a:spcBef>
                          <a:spcPts val="375"/>
                        </a:spcBef>
                        <a:buFont typeface="Wingdings" panose="05000000000000000000" pitchFamily="2" charset="2"/>
                        <a:buChar char="§"/>
                      </a:pPr>
                      <a:r>
                        <a:rPr lang="en-US" sz="1600" b="0" baseline="0" dirty="0">
                          <a:solidFill>
                            <a:schemeClr val="tx1"/>
                          </a:solidFill>
                          <a:latin typeface="Times New Roman" pitchFamily="18" charset="0"/>
                          <a:cs typeface="Times New Roman" pitchFamily="18" charset="0"/>
                        </a:rPr>
                        <a:t>Stephanie Autut, </a:t>
                      </a:r>
                      <a:r>
                        <a:rPr lang="en-US" sz="1600" b="0" baseline="0" dirty="0">
                          <a:solidFill>
                            <a:schemeClr val="accent1"/>
                          </a:solidFill>
                          <a:latin typeface="Times New Roman" pitchFamily="18" charset="0"/>
                          <a:cs typeface="Times New Roman" pitchFamily="18" charset="0"/>
                        </a:rPr>
                        <a:t>Executive Director                          </a:t>
                      </a:r>
                      <a:r>
                        <a:rPr lang="en-US" sz="1600" b="0" baseline="0" dirty="0">
                          <a:solidFill>
                            <a:srgbClr val="0070C0"/>
                          </a:solidFill>
                          <a:latin typeface="Times New Roman" pitchFamily="18" charset="0"/>
                          <a:cs typeface="Times New Roman" pitchFamily="18" charset="0"/>
                          <a:hlinkClick r:id="rId2"/>
                        </a:rPr>
                        <a:t>stephanie.autut@nwb-oen.ca</a:t>
                      </a:r>
                      <a:endParaRPr lang="en-US" sz="1600" b="0" baseline="0" dirty="0">
                        <a:solidFill>
                          <a:srgbClr val="0070C0"/>
                        </a:solidFill>
                        <a:latin typeface="Times New Roman" pitchFamily="18" charset="0"/>
                        <a:cs typeface="Times New Roman" pitchFamily="18" charset="0"/>
                      </a:endParaRPr>
                    </a:p>
                    <a:p>
                      <a:pPr marL="342900" indent="-342900" algn="l">
                        <a:lnSpc>
                          <a:spcPct val="150000"/>
                        </a:lnSpc>
                        <a:spcBef>
                          <a:spcPts val="375"/>
                        </a:spcBef>
                        <a:buFont typeface="Wingdings" panose="05000000000000000000" pitchFamily="2" charset="2"/>
                        <a:buChar char="§"/>
                      </a:pPr>
                      <a:r>
                        <a:rPr lang="en-US" sz="1600" b="0" baseline="0" dirty="0">
                          <a:solidFill>
                            <a:schemeClr val="tx1"/>
                          </a:solidFill>
                          <a:latin typeface="Times New Roman" pitchFamily="18" charset="0"/>
                          <a:cs typeface="Times New Roman" pitchFamily="18" charset="0"/>
                        </a:rPr>
                        <a:t>Karén Kharatyan, </a:t>
                      </a:r>
                      <a:r>
                        <a:rPr lang="en-US" sz="1600" b="0" baseline="0" dirty="0">
                          <a:solidFill>
                            <a:schemeClr val="accent1"/>
                          </a:solidFill>
                          <a:latin typeface="Times New Roman" pitchFamily="18" charset="0"/>
                          <a:cs typeface="Times New Roman" pitchFamily="18" charset="0"/>
                        </a:rPr>
                        <a:t>Director of Technical Services      </a:t>
                      </a:r>
                      <a:r>
                        <a:rPr lang="en-US" sz="1600" b="0" baseline="0" dirty="0">
                          <a:solidFill>
                            <a:schemeClr val="tx1"/>
                          </a:solidFill>
                          <a:latin typeface="Times New Roman" pitchFamily="18" charset="0"/>
                          <a:cs typeface="Times New Roman" pitchFamily="18" charset="0"/>
                          <a:hlinkClick r:id="rId3"/>
                        </a:rPr>
                        <a:t>karen.kharatyan@nwb-oen.ca</a:t>
                      </a:r>
                      <a:endParaRPr lang="en-US" sz="1600" b="0" baseline="0" dirty="0">
                        <a:solidFill>
                          <a:schemeClr val="tx1"/>
                        </a:solidFill>
                        <a:latin typeface="Times New Roman" pitchFamily="18" charset="0"/>
                        <a:cs typeface="Times New Roman" pitchFamily="18" charset="0"/>
                      </a:endParaRPr>
                    </a:p>
                    <a:p>
                      <a:pPr marL="342900" indent="-342900" algn="l">
                        <a:lnSpc>
                          <a:spcPct val="150000"/>
                        </a:lnSpc>
                        <a:spcBef>
                          <a:spcPts val="375"/>
                        </a:spcBef>
                        <a:buFont typeface="Wingdings" panose="05000000000000000000" pitchFamily="2" charset="2"/>
                        <a:buChar char="§"/>
                      </a:pPr>
                      <a:r>
                        <a:rPr lang="pt-BR" sz="1600" b="0" baseline="0" dirty="0">
                          <a:solidFill>
                            <a:schemeClr val="tx1"/>
                          </a:solidFill>
                          <a:latin typeface="Times New Roman" pitchFamily="18" charset="0"/>
                          <a:cs typeface="Times New Roman" pitchFamily="18" charset="0"/>
                        </a:rPr>
                        <a:t>Richard Dwyer, </a:t>
                      </a:r>
                      <a:r>
                        <a:rPr lang="pt-BR" sz="1600" b="0" baseline="0" dirty="0">
                          <a:solidFill>
                            <a:schemeClr val="accent1"/>
                          </a:solidFill>
                          <a:latin typeface="Times New Roman" pitchFamily="18" charset="0"/>
                          <a:cs typeface="Times New Roman" pitchFamily="18" charset="0"/>
                        </a:rPr>
                        <a:t>Manager of Licensing                      </a:t>
                      </a:r>
                      <a:r>
                        <a:rPr lang="en-US" sz="1600" b="0" baseline="0" dirty="0">
                          <a:solidFill>
                            <a:schemeClr val="tx1"/>
                          </a:solidFill>
                          <a:latin typeface="Times New Roman" pitchFamily="18" charset="0"/>
                          <a:cs typeface="Times New Roman" pitchFamily="18" charset="0"/>
                          <a:hlinkClick r:id="rId4"/>
                        </a:rPr>
                        <a:t>richard.dwyer@nwb-oen.ca</a:t>
                      </a:r>
                      <a:endParaRPr lang="en-US" sz="1600" b="0" baseline="0" dirty="0">
                        <a:solidFill>
                          <a:schemeClr val="tx1"/>
                        </a:solidFill>
                        <a:latin typeface="Times New Roman" pitchFamily="18" charset="0"/>
                        <a:cs typeface="Times New Roman" pitchFamily="18" charset="0"/>
                      </a:endParaRPr>
                    </a:p>
                    <a:p>
                      <a:pPr marL="342900" indent="-342900" algn="l">
                        <a:lnSpc>
                          <a:spcPct val="150000"/>
                        </a:lnSpc>
                        <a:spcBef>
                          <a:spcPts val="375"/>
                        </a:spcBef>
                        <a:buFont typeface="Wingdings" panose="05000000000000000000" pitchFamily="2" charset="2"/>
                        <a:buChar char="§"/>
                      </a:pPr>
                      <a:r>
                        <a:rPr lang="en-US" sz="1600" b="0" baseline="0" dirty="0">
                          <a:solidFill>
                            <a:schemeClr val="tx1"/>
                          </a:solidFill>
                          <a:latin typeface="Times New Roman" pitchFamily="18" charset="0"/>
                          <a:cs typeface="Times New Roman" pitchFamily="18" charset="0"/>
                        </a:rPr>
                        <a:t>Robert Hunter, </a:t>
                      </a:r>
                      <a:r>
                        <a:rPr lang="en-US" sz="1600" b="0" baseline="0" dirty="0">
                          <a:solidFill>
                            <a:schemeClr val="accent1"/>
                          </a:solidFill>
                          <a:latin typeface="Times New Roman" pitchFamily="18" charset="0"/>
                          <a:cs typeface="Times New Roman" pitchFamily="18" charset="0"/>
                        </a:rPr>
                        <a:t>Licensing Administrator                    </a:t>
                      </a:r>
                      <a:r>
                        <a:rPr lang="en-US" sz="1600" b="0" baseline="0" dirty="0">
                          <a:solidFill>
                            <a:schemeClr val="tx1"/>
                          </a:solidFill>
                          <a:latin typeface="Times New Roman" pitchFamily="18" charset="0"/>
                          <a:cs typeface="Times New Roman" pitchFamily="18" charset="0"/>
                          <a:hlinkClick r:id="rId5"/>
                        </a:rPr>
                        <a:t>robert.hunter@nwb-oen.ca</a:t>
                      </a:r>
                      <a:r>
                        <a:rPr lang="en-US" sz="1600" b="0" baseline="0" dirty="0">
                          <a:solidFill>
                            <a:schemeClr val="tx1"/>
                          </a:solidFill>
                          <a:latin typeface="Times New Roman" pitchFamily="18" charset="0"/>
                          <a:cs typeface="Times New Roman" pitchFamily="18" charset="0"/>
                        </a:rPr>
                        <a:t> </a:t>
                      </a:r>
                    </a:p>
                    <a:p>
                      <a:pPr marL="342900" marR="0" lvl="1" indent="-342900" algn="l" defTabSz="914400" rtl="0" eaLnBrk="1" fontAlgn="auto" latinLnBrk="0" hangingPunct="1">
                        <a:lnSpc>
                          <a:spcPct val="150000"/>
                        </a:lnSpc>
                        <a:spcBef>
                          <a:spcPts val="375"/>
                        </a:spcBef>
                        <a:spcAft>
                          <a:spcPts val="0"/>
                        </a:spcAft>
                        <a:buClrTx/>
                        <a:buSzTx/>
                        <a:buFont typeface="Wingdings" panose="05000000000000000000" pitchFamily="2" charset="2"/>
                        <a:buChar char="§"/>
                        <a:tabLst/>
                        <a:defRPr/>
                      </a:pPr>
                      <a:r>
                        <a:rPr lang="en-US" sz="1600" b="0" baseline="0" dirty="0">
                          <a:solidFill>
                            <a:schemeClr val="tx1"/>
                          </a:solidFill>
                          <a:latin typeface="Times New Roman" pitchFamily="18" charset="0"/>
                          <a:cs typeface="Times New Roman" pitchFamily="18" charset="0"/>
                        </a:rPr>
                        <a:t>Ben Kogvik, </a:t>
                      </a:r>
                      <a:r>
                        <a:rPr lang="en-US" sz="1600" b="0" baseline="0" dirty="0">
                          <a:solidFill>
                            <a:schemeClr val="accent1"/>
                          </a:solidFill>
                          <a:latin typeface="Times New Roman" pitchFamily="18" charset="0"/>
                          <a:cs typeface="Times New Roman" pitchFamily="18" charset="0"/>
                        </a:rPr>
                        <a:t>Director of Board Administration         </a:t>
                      </a:r>
                      <a:r>
                        <a:rPr lang="en-US" sz="1600" b="0" baseline="0" dirty="0">
                          <a:solidFill>
                            <a:schemeClr val="tx1"/>
                          </a:solidFill>
                          <a:latin typeface="Times New Roman" pitchFamily="18" charset="0"/>
                          <a:cs typeface="Times New Roman" pitchFamily="18" charset="0"/>
                          <a:hlinkClick r:id="rId6"/>
                        </a:rPr>
                        <a:t>ben.kogvik@nwb-oen.ca</a:t>
                      </a:r>
                      <a:endParaRPr lang="en-US" sz="1600" b="0" baseline="0" dirty="0">
                        <a:solidFill>
                          <a:schemeClr val="tx1"/>
                        </a:solidFill>
                        <a:latin typeface="Times New Roman" pitchFamily="18" charset="0"/>
                        <a:cs typeface="Times New Roman" pitchFamily="18" charset="0"/>
                      </a:endParaRPr>
                    </a:p>
                    <a:p>
                      <a:pPr marL="342900" marR="0" lvl="1" indent="-342900" algn="l" defTabSz="914400" rtl="0" eaLnBrk="1" fontAlgn="auto" latinLnBrk="0" hangingPunct="1">
                        <a:lnSpc>
                          <a:spcPct val="150000"/>
                        </a:lnSpc>
                        <a:spcBef>
                          <a:spcPts val="375"/>
                        </a:spcBef>
                        <a:spcAft>
                          <a:spcPts val="0"/>
                        </a:spcAft>
                        <a:buClrTx/>
                        <a:buSzTx/>
                        <a:buFont typeface="Wingdings" panose="05000000000000000000" pitchFamily="2" charset="2"/>
                        <a:buChar char="§"/>
                        <a:tabLst/>
                        <a:defRPr/>
                      </a:pPr>
                      <a:r>
                        <a:rPr kumimoji="0" lang="en-US" sz="16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Mohammad Ali Shaikh, </a:t>
                      </a:r>
                      <a:r>
                        <a:rPr kumimoji="0" lang="en-US" sz="1600" b="0" i="0" u="none" strike="noStrike" kern="1200" cap="none" spc="0" normalizeH="0" baseline="0" noProof="0" dirty="0">
                          <a:ln>
                            <a:noFill/>
                          </a:ln>
                          <a:solidFill>
                            <a:schemeClr val="accent1"/>
                          </a:solidFill>
                          <a:effectLst/>
                          <a:uLnTx/>
                          <a:uFillTx/>
                          <a:latin typeface="Times New Roman" pitchFamily="18" charset="0"/>
                          <a:ea typeface="+mn-ea"/>
                          <a:cs typeface="Times New Roman" pitchFamily="18" charset="0"/>
                        </a:rPr>
                        <a:t>Technical Advisor               </a:t>
                      </a:r>
                      <a:r>
                        <a:rPr kumimoji="0" lang="en-US" sz="16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hlinkClick r:id="rId7"/>
                        </a:rPr>
                        <a:t>ali.shaikh@nwb-oen.ca</a:t>
                      </a:r>
                      <a:endParaRPr kumimoji="0" lang="en-US" sz="16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txBody>
                  <a:tcPr>
                    <a:noFill/>
                  </a:tcPr>
                </a:tc>
                <a:extLst>
                  <a:ext uri="{0D108BD9-81ED-4DB2-BD59-A6C34878D82A}">
                    <a16:rowId xmlns:a16="http://schemas.microsoft.com/office/drawing/2014/main" val="10000"/>
                  </a:ext>
                </a:extLst>
              </a:tr>
              <a:tr h="1130104">
                <a:tc>
                  <a:txBody>
                    <a:bodyPr/>
                    <a:lstStyle/>
                    <a:p>
                      <a:pPr marL="0" indent="0" algn="l">
                        <a:spcBef>
                          <a:spcPts val="375"/>
                        </a:spcBef>
                        <a:buFont typeface="Wingdings" panose="05000000000000000000" pitchFamily="2" charset="2"/>
                        <a:buNone/>
                      </a:pPr>
                      <a:endParaRPr kumimoji="0" lang="en-US" sz="18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hlinkClick r:id="rId3"/>
                      </a:endParaRPr>
                    </a:p>
                  </a:txBody>
                  <a:tcPr>
                    <a:noFill/>
                  </a:tcPr>
                </a:tc>
                <a:extLst>
                  <a:ext uri="{0D108BD9-81ED-4DB2-BD59-A6C34878D82A}">
                    <a16:rowId xmlns:a16="http://schemas.microsoft.com/office/drawing/2014/main" val="326441310"/>
                  </a:ext>
                </a:extLst>
              </a:tr>
            </a:tbl>
          </a:graphicData>
        </a:graphic>
      </p:graphicFrame>
      <p:sp>
        <p:nvSpPr>
          <p:cNvPr id="4" name="Slide Number Placeholder 4">
            <a:extLst>
              <a:ext uri="{FF2B5EF4-FFF2-40B4-BE49-F238E27FC236}">
                <a16:creationId xmlns:a16="http://schemas.microsoft.com/office/drawing/2014/main" id="{07920564-3823-4F58-BF74-75C4AF523E6C}"/>
              </a:ext>
            </a:extLst>
          </p:cNvPr>
          <p:cNvSpPr>
            <a:spLocks noGrp="1"/>
          </p:cNvSpPr>
          <p:nvPr>
            <p:ph type="sldNum" sz="quarter" idx="12"/>
          </p:nvPr>
        </p:nvSpPr>
        <p:spPr>
          <a:xfrm>
            <a:off x="7924800" y="6356350"/>
            <a:ext cx="762000" cy="365125"/>
          </a:xfrm>
        </p:spPr>
        <p:txBody>
          <a:bodyPr wrap="square">
            <a:normAutofit/>
          </a:bodyPr>
          <a:lstStyle/>
          <a:p>
            <a:fld id="{7743DBDE-EEB0-4B35-80BE-167CFC5089B8}" type="slidenum">
              <a:rPr lang="en-CA" smtClean="0">
                <a:solidFill>
                  <a:srgbClr val="0A647D"/>
                </a:solidFill>
                <a:latin typeface="Times New Roman" pitchFamily="18" charset="0"/>
                <a:cs typeface="Times New Roman" panose="02020603050405020304" pitchFamily="18" charset="0"/>
              </a:rPr>
              <a:t>17</a:t>
            </a:fld>
            <a:endParaRPr lang="en-CA" dirty="0">
              <a:solidFill>
                <a:srgbClr val="0A647D"/>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813924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699AD439-FBB6-40CC-B001-0BFD85EB4F04}"/>
              </a:ext>
            </a:extLst>
          </p:cNvPr>
          <p:cNvSpPr>
            <a:spLocks noGrp="1"/>
          </p:cNvSpPr>
          <p:nvPr>
            <p:ph type="title"/>
          </p:nvPr>
        </p:nvSpPr>
        <p:spPr>
          <a:xfrm>
            <a:off x="0" y="476672"/>
            <a:ext cx="8684028" cy="792088"/>
          </a:xfrm>
        </p:spPr>
        <p:txBody>
          <a:bodyPr>
            <a:normAutofit/>
          </a:bodyPr>
          <a:lstStyle/>
          <a:p>
            <a:pPr algn="ctr"/>
            <a:r>
              <a:rPr lang="iu-Cans-CA" sz="2400" b="1" dirty="0">
                <a:latin typeface="Times New Roman" pitchFamily="18" charset="0"/>
                <a:cs typeface="Times New Roman" pitchFamily="18" charset="0"/>
              </a:rPr>
              <a:t>ᐃᒪᓕᕆᔨᑦ ᓴᓇᔨᖏ ᑐᕋᕈᑎᑦ ᑐᓴᒐᒃᓴᑦ</a:t>
            </a:r>
            <a:endParaRPr lang="en-US" sz="2400" dirty="0"/>
          </a:p>
        </p:txBody>
      </p:sp>
      <p:graphicFrame>
        <p:nvGraphicFramePr>
          <p:cNvPr id="7" name="Table 6">
            <a:extLst>
              <a:ext uri="{FF2B5EF4-FFF2-40B4-BE49-F238E27FC236}">
                <a16:creationId xmlns:a16="http://schemas.microsoft.com/office/drawing/2014/main" id="{140E6759-B1CC-47EC-A94D-1EE855F61C65}"/>
              </a:ext>
            </a:extLst>
          </p:cNvPr>
          <p:cNvGraphicFramePr>
            <a:graphicFrameLocks noGrp="1"/>
          </p:cNvGraphicFramePr>
          <p:nvPr/>
        </p:nvGraphicFramePr>
        <p:xfrm>
          <a:off x="649711" y="1999410"/>
          <a:ext cx="7384606" cy="3625972"/>
        </p:xfrm>
        <a:graphic>
          <a:graphicData uri="http://schemas.openxmlformats.org/drawingml/2006/table">
            <a:tbl>
              <a:tblPr firstRow="1" bandRow="1">
                <a:tableStyleId>{5C22544A-7EE6-4342-B048-85BDC9FD1C3A}</a:tableStyleId>
              </a:tblPr>
              <a:tblGrid>
                <a:gridCol w="7384606">
                  <a:extLst>
                    <a:ext uri="{9D8B030D-6E8A-4147-A177-3AD203B41FA5}">
                      <a16:colId xmlns:a16="http://schemas.microsoft.com/office/drawing/2014/main" val="20000"/>
                    </a:ext>
                  </a:extLst>
                </a:gridCol>
              </a:tblGrid>
              <a:tr h="1534192">
                <a:tc>
                  <a:txBody>
                    <a:bodyPr/>
                    <a:lstStyle/>
                    <a:p>
                      <a:pPr marL="342900" indent="-342900" algn="l">
                        <a:lnSpc>
                          <a:spcPct val="150000"/>
                        </a:lnSpc>
                        <a:spcBef>
                          <a:spcPts val="375"/>
                        </a:spcBef>
                        <a:buFont typeface="Wingdings" panose="05000000000000000000" pitchFamily="2" charset="2"/>
                        <a:buChar char="§"/>
                      </a:pPr>
                      <a:r>
                        <a:rPr lang="iu-Cans-CA" sz="1600" b="0" baseline="0" dirty="0">
                          <a:solidFill>
                            <a:schemeClr val="tx1"/>
                          </a:solidFill>
                          <a:latin typeface="Times New Roman" pitchFamily="18" charset="0"/>
                          <a:cs typeface="Times New Roman" pitchFamily="18" charset="0"/>
                        </a:rPr>
                        <a:t>ᓯᑎᕙᓂ ᐊᐅᑐᑦ</a:t>
                      </a:r>
                      <a:r>
                        <a:rPr lang="en-US" sz="1600" b="0" baseline="0" dirty="0">
                          <a:solidFill>
                            <a:schemeClr val="tx1"/>
                          </a:solidFill>
                          <a:latin typeface="Times New Roman" pitchFamily="18" charset="0"/>
                          <a:cs typeface="Times New Roman" pitchFamily="18" charset="0"/>
                        </a:rPr>
                        <a:t>, </a:t>
                      </a:r>
                      <a:r>
                        <a:rPr lang="iu-Cans-CA" sz="1600" b="0" baseline="0" dirty="0">
                          <a:solidFill>
                            <a:schemeClr val="accent1"/>
                          </a:solidFill>
                          <a:latin typeface="Times New Roman" pitchFamily="18" charset="0"/>
                          <a:cs typeface="Times New Roman" pitchFamily="18" charset="0"/>
                        </a:rPr>
                        <a:t>ᐊᖓᔪᖃᖅ ᑐᑭᒧᐊᖅᑎ</a:t>
                      </a:r>
                      <a:r>
                        <a:rPr lang="en-US" sz="1600" b="0" baseline="0" dirty="0">
                          <a:solidFill>
                            <a:schemeClr val="accent1"/>
                          </a:solidFill>
                          <a:latin typeface="Times New Roman" pitchFamily="18" charset="0"/>
                          <a:cs typeface="Times New Roman" pitchFamily="18" charset="0"/>
                        </a:rPr>
                        <a:t>                          </a:t>
                      </a:r>
                      <a:r>
                        <a:rPr lang="en-US" sz="1600" b="0" baseline="0" dirty="0">
                          <a:solidFill>
                            <a:srgbClr val="0070C0"/>
                          </a:solidFill>
                          <a:latin typeface="Times New Roman" pitchFamily="18" charset="0"/>
                          <a:cs typeface="Times New Roman" pitchFamily="18" charset="0"/>
                          <a:hlinkClick r:id="rId2"/>
                        </a:rPr>
                        <a:t>stephanie.autut@nwb-oen.ca</a:t>
                      </a:r>
                      <a:endParaRPr lang="en-US" sz="1600" b="0" baseline="0" dirty="0">
                        <a:solidFill>
                          <a:srgbClr val="0070C0"/>
                        </a:solidFill>
                        <a:latin typeface="Times New Roman" pitchFamily="18" charset="0"/>
                        <a:cs typeface="Times New Roman" pitchFamily="18" charset="0"/>
                      </a:endParaRPr>
                    </a:p>
                    <a:p>
                      <a:pPr marL="342900" indent="-342900" algn="l">
                        <a:lnSpc>
                          <a:spcPct val="150000"/>
                        </a:lnSpc>
                        <a:spcBef>
                          <a:spcPts val="375"/>
                        </a:spcBef>
                        <a:buFont typeface="Wingdings" panose="05000000000000000000" pitchFamily="2" charset="2"/>
                        <a:buChar char="§"/>
                      </a:pPr>
                      <a:r>
                        <a:rPr lang="iu-Cans-CA" sz="1600" b="0" baseline="0" dirty="0">
                          <a:solidFill>
                            <a:schemeClr val="tx1"/>
                          </a:solidFill>
                          <a:latin typeface="Times New Roman" pitchFamily="18" charset="0"/>
                          <a:cs typeface="Times New Roman" pitchFamily="18" charset="0"/>
                        </a:rPr>
                        <a:t>ᑲᕆᓐ ᑲᕋᑦᔭᓐ</a:t>
                      </a:r>
                      <a:r>
                        <a:rPr lang="en-US" sz="1600" b="0" baseline="0" dirty="0">
                          <a:solidFill>
                            <a:schemeClr val="tx1"/>
                          </a:solidFill>
                          <a:latin typeface="Times New Roman" pitchFamily="18" charset="0"/>
                          <a:cs typeface="Times New Roman" pitchFamily="18" charset="0"/>
                        </a:rPr>
                        <a:t>, </a:t>
                      </a:r>
                      <a:r>
                        <a:rPr lang="iu-Cans-CA" sz="1600" b="0" baseline="0" dirty="0">
                          <a:solidFill>
                            <a:schemeClr val="accent1"/>
                          </a:solidFill>
                          <a:latin typeface="Times New Roman" pitchFamily="18" charset="0"/>
                          <a:cs typeface="Times New Roman" pitchFamily="18" charset="0"/>
                        </a:rPr>
                        <a:t>ᑐᑭᒧᐊᖅᑎ ᐱᖁᓯᓕᖁᑎᑦ ᑭᕝᒐᖅᑐᑎᑦ</a:t>
                      </a:r>
                      <a:r>
                        <a:rPr lang="en-US" sz="1600" b="0" baseline="0" dirty="0">
                          <a:solidFill>
                            <a:schemeClr val="accent1"/>
                          </a:solidFill>
                          <a:latin typeface="Times New Roman" pitchFamily="18" charset="0"/>
                          <a:cs typeface="Times New Roman" pitchFamily="18" charset="0"/>
                        </a:rPr>
                        <a:t>      </a:t>
                      </a:r>
                      <a:r>
                        <a:rPr lang="iu-Cans-CA" sz="1600" b="0" baseline="0" dirty="0">
                          <a:solidFill>
                            <a:schemeClr val="accent1"/>
                          </a:solidFill>
                          <a:latin typeface="Times New Roman" pitchFamily="18" charset="0"/>
                          <a:cs typeface="Times New Roman" pitchFamily="18" charset="0"/>
                        </a:rPr>
                        <a:t>    </a:t>
                      </a:r>
                      <a:r>
                        <a:rPr lang="en-US" sz="1600" b="0" baseline="0" dirty="0">
                          <a:solidFill>
                            <a:schemeClr val="tx1"/>
                          </a:solidFill>
                          <a:latin typeface="Times New Roman" pitchFamily="18" charset="0"/>
                          <a:cs typeface="Times New Roman" pitchFamily="18" charset="0"/>
                          <a:hlinkClick r:id="rId3"/>
                        </a:rPr>
                        <a:t>karen.kharatyan@nwb-oen.ca</a:t>
                      </a:r>
                      <a:endParaRPr lang="en-US" sz="1600" b="0" baseline="0" dirty="0">
                        <a:solidFill>
                          <a:schemeClr val="tx1"/>
                        </a:solidFill>
                        <a:latin typeface="Times New Roman" pitchFamily="18" charset="0"/>
                        <a:cs typeface="Times New Roman" pitchFamily="18" charset="0"/>
                      </a:endParaRPr>
                    </a:p>
                    <a:p>
                      <a:pPr marL="342900" indent="-342900" algn="l">
                        <a:lnSpc>
                          <a:spcPct val="150000"/>
                        </a:lnSpc>
                        <a:spcBef>
                          <a:spcPts val="375"/>
                        </a:spcBef>
                        <a:buFont typeface="Wingdings" panose="05000000000000000000" pitchFamily="2" charset="2"/>
                        <a:buChar char="§"/>
                      </a:pPr>
                      <a:r>
                        <a:rPr lang="iu-Cans-CA" sz="1600" b="0" baseline="0" dirty="0">
                          <a:solidFill>
                            <a:schemeClr val="tx1"/>
                          </a:solidFill>
                          <a:latin typeface="Times New Roman" pitchFamily="18" charset="0"/>
                          <a:cs typeface="Times New Roman" pitchFamily="18" charset="0"/>
                        </a:rPr>
                        <a:t>ᕆᑦᓱᕐᑦ ᑐᐊᐃᔪᕐ</a:t>
                      </a:r>
                      <a:r>
                        <a:rPr lang="pt-BR" sz="1600" b="0" baseline="0" dirty="0">
                          <a:solidFill>
                            <a:schemeClr val="tx1"/>
                          </a:solidFill>
                          <a:latin typeface="Times New Roman" pitchFamily="18" charset="0"/>
                          <a:cs typeface="Times New Roman" pitchFamily="18" charset="0"/>
                        </a:rPr>
                        <a:t>, </a:t>
                      </a:r>
                      <a:r>
                        <a:rPr lang="iu-Cans-CA" sz="1600" b="0" baseline="0" dirty="0">
                          <a:solidFill>
                            <a:schemeClr val="accent1"/>
                          </a:solidFill>
                          <a:latin typeface="Times New Roman" pitchFamily="18" charset="0"/>
                          <a:cs typeface="Times New Roman" pitchFamily="18" charset="0"/>
                        </a:rPr>
                        <a:t>ᐊᐅᓚᑦᑎᔨ ᓚᐃᓴᓕᖁᑎᑦ</a:t>
                      </a:r>
                      <a:r>
                        <a:rPr lang="pt-BR" sz="1600" b="0" baseline="0" dirty="0">
                          <a:solidFill>
                            <a:schemeClr val="accent1"/>
                          </a:solidFill>
                          <a:latin typeface="Times New Roman" pitchFamily="18" charset="0"/>
                          <a:cs typeface="Times New Roman" pitchFamily="18" charset="0"/>
                        </a:rPr>
                        <a:t>                      </a:t>
                      </a:r>
                      <a:r>
                        <a:rPr lang="en-US" sz="1600" b="0" baseline="0" dirty="0">
                          <a:solidFill>
                            <a:schemeClr val="tx1"/>
                          </a:solidFill>
                          <a:latin typeface="Times New Roman" pitchFamily="18" charset="0"/>
                          <a:cs typeface="Times New Roman" pitchFamily="18" charset="0"/>
                          <a:hlinkClick r:id="rId4"/>
                        </a:rPr>
                        <a:t>richard.dwyer@nwb-oen.ca</a:t>
                      </a:r>
                      <a:endParaRPr lang="en-US" sz="1600" b="0" baseline="0" dirty="0">
                        <a:solidFill>
                          <a:schemeClr val="tx1"/>
                        </a:solidFill>
                        <a:latin typeface="Times New Roman" pitchFamily="18" charset="0"/>
                        <a:cs typeface="Times New Roman" pitchFamily="18" charset="0"/>
                      </a:endParaRPr>
                    </a:p>
                    <a:p>
                      <a:pPr marL="342900" indent="-342900" algn="l">
                        <a:lnSpc>
                          <a:spcPct val="150000"/>
                        </a:lnSpc>
                        <a:spcBef>
                          <a:spcPts val="375"/>
                        </a:spcBef>
                        <a:buFont typeface="Wingdings" panose="05000000000000000000" pitchFamily="2" charset="2"/>
                        <a:buChar char="§"/>
                      </a:pPr>
                      <a:r>
                        <a:rPr lang="iu-Cans-CA" sz="1600" b="0" baseline="0" dirty="0">
                          <a:solidFill>
                            <a:schemeClr val="tx1"/>
                          </a:solidFill>
                          <a:latin typeface="Times New Roman" pitchFamily="18" charset="0"/>
                          <a:cs typeface="Times New Roman" pitchFamily="18" charset="0"/>
                        </a:rPr>
                        <a:t>ᕌᐳᕐᑦ ᕼᐊᓐᑐᕐ</a:t>
                      </a:r>
                      <a:r>
                        <a:rPr lang="en-US" sz="1600" b="0" baseline="0" dirty="0">
                          <a:solidFill>
                            <a:schemeClr val="tx1"/>
                          </a:solidFill>
                          <a:latin typeface="Times New Roman" pitchFamily="18" charset="0"/>
                          <a:cs typeface="Times New Roman" pitchFamily="18" charset="0"/>
                        </a:rPr>
                        <a:t>, </a:t>
                      </a:r>
                      <a:r>
                        <a:rPr lang="iu-Cans-CA" sz="1600" b="0" baseline="0" dirty="0">
                          <a:solidFill>
                            <a:schemeClr val="accent1"/>
                          </a:solidFill>
                          <a:latin typeface="Times New Roman" pitchFamily="18" charset="0"/>
                          <a:cs typeface="Times New Roman" pitchFamily="18" charset="0"/>
                        </a:rPr>
                        <a:t>ᓚᐃᓴᓕᕆᔨ</a:t>
                      </a:r>
                      <a:r>
                        <a:rPr lang="en-US" sz="1600" b="0" baseline="0" dirty="0">
                          <a:solidFill>
                            <a:schemeClr val="accent1"/>
                          </a:solidFill>
                          <a:latin typeface="Times New Roman" pitchFamily="18" charset="0"/>
                          <a:cs typeface="Times New Roman" pitchFamily="18" charset="0"/>
                        </a:rPr>
                        <a:t>                   </a:t>
                      </a:r>
                      <a:r>
                        <a:rPr lang="iu-Cans-CA" sz="1600" b="0" baseline="0" dirty="0">
                          <a:solidFill>
                            <a:schemeClr val="accent1"/>
                          </a:solidFill>
                          <a:latin typeface="Times New Roman" pitchFamily="18" charset="0"/>
                          <a:cs typeface="Times New Roman" pitchFamily="18" charset="0"/>
                        </a:rPr>
                        <a:t> </a:t>
                      </a:r>
                      <a:r>
                        <a:rPr lang="en-US" sz="1600" b="0" baseline="0" dirty="0">
                          <a:solidFill>
                            <a:schemeClr val="accent1"/>
                          </a:solidFill>
                          <a:latin typeface="Times New Roman" pitchFamily="18" charset="0"/>
                          <a:cs typeface="Times New Roman" pitchFamily="18" charset="0"/>
                        </a:rPr>
                        <a:t> </a:t>
                      </a:r>
                      <a:r>
                        <a:rPr lang="iu-Cans-CA" sz="1600" b="0" baseline="0" dirty="0">
                          <a:solidFill>
                            <a:schemeClr val="accent1"/>
                          </a:solidFill>
                          <a:latin typeface="Times New Roman" pitchFamily="18" charset="0"/>
                          <a:cs typeface="Times New Roman" pitchFamily="18" charset="0"/>
                        </a:rPr>
                        <a:t>                       </a:t>
                      </a:r>
                      <a:r>
                        <a:rPr lang="en-US" sz="1600" b="0" baseline="0" dirty="0">
                          <a:solidFill>
                            <a:schemeClr val="tx1"/>
                          </a:solidFill>
                          <a:latin typeface="Times New Roman" pitchFamily="18" charset="0"/>
                          <a:cs typeface="Times New Roman" pitchFamily="18" charset="0"/>
                          <a:hlinkClick r:id="rId5"/>
                        </a:rPr>
                        <a:t>robert.hunter@nwb-oen.ca</a:t>
                      </a:r>
                      <a:r>
                        <a:rPr lang="en-US" sz="1600" b="0" baseline="0" dirty="0">
                          <a:solidFill>
                            <a:schemeClr val="tx1"/>
                          </a:solidFill>
                          <a:latin typeface="Times New Roman" pitchFamily="18" charset="0"/>
                          <a:cs typeface="Times New Roman" pitchFamily="18" charset="0"/>
                        </a:rPr>
                        <a:t> </a:t>
                      </a:r>
                    </a:p>
                    <a:p>
                      <a:pPr marL="342900" marR="0" lvl="1" indent="-342900" algn="l" defTabSz="914400" rtl="0" eaLnBrk="1" fontAlgn="auto" latinLnBrk="0" hangingPunct="1">
                        <a:lnSpc>
                          <a:spcPct val="150000"/>
                        </a:lnSpc>
                        <a:spcBef>
                          <a:spcPts val="375"/>
                        </a:spcBef>
                        <a:spcAft>
                          <a:spcPts val="0"/>
                        </a:spcAft>
                        <a:buClrTx/>
                        <a:buSzTx/>
                        <a:buFont typeface="Wingdings" panose="05000000000000000000" pitchFamily="2" charset="2"/>
                        <a:buChar char="§"/>
                        <a:tabLst/>
                        <a:defRPr/>
                      </a:pPr>
                      <a:r>
                        <a:rPr lang="iu-Cans-CA" sz="1600" b="0" baseline="0" dirty="0">
                          <a:solidFill>
                            <a:schemeClr val="tx1"/>
                          </a:solidFill>
                          <a:latin typeface="Times New Roman" pitchFamily="18" charset="0"/>
                          <a:cs typeface="Times New Roman" pitchFamily="18" charset="0"/>
                        </a:rPr>
                        <a:t>ᐱᐊᓐ ᖁᒡᕕᒃ</a:t>
                      </a:r>
                      <a:r>
                        <a:rPr lang="en-US" sz="1600" b="0" baseline="0" dirty="0">
                          <a:solidFill>
                            <a:schemeClr val="tx1"/>
                          </a:solidFill>
                          <a:latin typeface="Times New Roman" pitchFamily="18" charset="0"/>
                          <a:cs typeface="Times New Roman" pitchFamily="18" charset="0"/>
                        </a:rPr>
                        <a:t>, </a:t>
                      </a:r>
                      <a:r>
                        <a:rPr lang="iu-Cans-CA" sz="1600" b="0" baseline="0" dirty="0">
                          <a:solidFill>
                            <a:schemeClr val="accent1"/>
                          </a:solidFill>
                          <a:latin typeface="Times New Roman" pitchFamily="18" charset="0"/>
                          <a:cs typeface="Times New Roman" pitchFamily="18" charset="0"/>
                        </a:rPr>
                        <a:t>ᑐᑭᒧᐊᖅᑎ ᑲᑎᒪᔨᑦ ᐊᐅᓚᑦᔪᑎᖏ</a:t>
                      </a:r>
                      <a:r>
                        <a:rPr lang="en-US" sz="1600" b="0" baseline="0" dirty="0">
                          <a:solidFill>
                            <a:schemeClr val="accent1"/>
                          </a:solidFill>
                          <a:latin typeface="Times New Roman" pitchFamily="18" charset="0"/>
                          <a:cs typeface="Times New Roman" pitchFamily="18" charset="0"/>
                        </a:rPr>
                        <a:t>         </a:t>
                      </a:r>
                      <a:r>
                        <a:rPr lang="iu-Cans-CA" sz="1600" b="0" baseline="0" dirty="0">
                          <a:solidFill>
                            <a:schemeClr val="accent1"/>
                          </a:solidFill>
                          <a:latin typeface="Times New Roman" pitchFamily="18" charset="0"/>
                          <a:cs typeface="Times New Roman" pitchFamily="18" charset="0"/>
                        </a:rPr>
                        <a:t>       </a:t>
                      </a:r>
                      <a:r>
                        <a:rPr lang="en-US" sz="1600" b="0" baseline="0" dirty="0">
                          <a:solidFill>
                            <a:schemeClr val="tx1"/>
                          </a:solidFill>
                          <a:latin typeface="Times New Roman" pitchFamily="18" charset="0"/>
                          <a:cs typeface="Times New Roman" pitchFamily="18" charset="0"/>
                          <a:hlinkClick r:id="rId6"/>
                        </a:rPr>
                        <a:t>ben.kogvik@nwb-oen.ca</a:t>
                      </a:r>
                      <a:endParaRPr lang="en-US" sz="1600" b="0" baseline="0" dirty="0">
                        <a:solidFill>
                          <a:schemeClr val="tx1"/>
                        </a:solidFill>
                        <a:latin typeface="Times New Roman" pitchFamily="18" charset="0"/>
                        <a:cs typeface="Times New Roman" pitchFamily="18" charset="0"/>
                      </a:endParaRPr>
                    </a:p>
                    <a:p>
                      <a:pPr marL="342900" marR="0" lvl="1" indent="-342900" algn="l" defTabSz="914400" rtl="0" eaLnBrk="1" fontAlgn="auto" latinLnBrk="0" hangingPunct="1">
                        <a:lnSpc>
                          <a:spcPct val="150000"/>
                        </a:lnSpc>
                        <a:spcBef>
                          <a:spcPts val="375"/>
                        </a:spcBef>
                        <a:spcAft>
                          <a:spcPts val="0"/>
                        </a:spcAft>
                        <a:buClrTx/>
                        <a:buSzTx/>
                        <a:buFont typeface="Wingdings" panose="05000000000000000000" pitchFamily="2" charset="2"/>
                        <a:buChar char="§"/>
                        <a:tabLst/>
                        <a:defRPr/>
                      </a:pPr>
                      <a:r>
                        <a:rPr kumimoji="0" lang="iu-Cans-CA" sz="16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ᒨᕼᐊᒻᒪᑦ ᐊᓕ ᓴᐃᒃᓪ</a:t>
                      </a:r>
                      <a:r>
                        <a:rPr kumimoji="0" lang="en-US" sz="16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 </a:t>
                      </a:r>
                      <a:r>
                        <a:rPr kumimoji="0" lang="iu-Cans-CA" sz="1600" b="0" i="0" u="none" strike="noStrike" kern="1200" cap="none" spc="0" normalizeH="0" baseline="0" noProof="0" dirty="0">
                          <a:ln>
                            <a:noFill/>
                          </a:ln>
                          <a:solidFill>
                            <a:schemeClr val="accent1"/>
                          </a:solidFill>
                          <a:effectLst/>
                          <a:uLnTx/>
                          <a:uFillTx/>
                          <a:latin typeface="Times New Roman" pitchFamily="18" charset="0"/>
                          <a:ea typeface="+mn-ea"/>
                          <a:cs typeface="Times New Roman" pitchFamily="18" charset="0"/>
                        </a:rPr>
                        <a:t>ᐱᑦᖁᓯᓕᖁᑎᑦ ᐅᖃᐅᑦᔨᔨ</a:t>
                      </a:r>
                      <a:r>
                        <a:rPr kumimoji="0" lang="en-US" sz="1600" b="0" i="0" u="none" strike="noStrike" kern="1200" cap="none" spc="0" normalizeH="0" baseline="0" noProof="0" dirty="0">
                          <a:ln>
                            <a:noFill/>
                          </a:ln>
                          <a:solidFill>
                            <a:schemeClr val="accent1"/>
                          </a:solidFill>
                          <a:effectLst/>
                          <a:uLnTx/>
                          <a:uFillTx/>
                          <a:latin typeface="Times New Roman" pitchFamily="18" charset="0"/>
                          <a:ea typeface="+mn-ea"/>
                          <a:cs typeface="Times New Roman" pitchFamily="18" charset="0"/>
                        </a:rPr>
                        <a:t>              </a:t>
                      </a:r>
                      <a:r>
                        <a:rPr kumimoji="0" lang="iu-Cans-CA" sz="1600" b="0" i="0" u="none" strike="noStrike" kern="1200" cap="none" spc="0" normalizeH="0" baseline="0" noProof="0" dirty="0">
                          <a:ln>
                            <a:noFill/>
                          </a:ln>
                          <a:solidFill>
                            <a:schemeClr val="accent1"/>
                          </a:solidFill>
                          <a:effectLst/>
                          <a:uLnTx/>
                          <a:uFillTx/>
                          <a:latin typeface="Times New Roman" pitchFamily="18" charset="0"/>
                          <a:ea typeface="+mn-ea"/>
                          <a:cs typeface="Times New Roman" pitchFamily="18" charset="0"/>
                        </a:rPr>
                        <a:t> </a:t>
                      </a:r>
                      <a:r>
                        <a:rPr kumimoji="0" lang="en-US" sz="1600" b="0" i="0" u="none" strike="noStrike" kern="1200" cap="none" spc="0" normalizeH="0" baseline="0" noProof="0" dirty="0">
                          <a:ln>
                            <a:noFill/>
                          </a:ln>
                          <a:solidFill>
                            <a:schemeClr val="accent1"/>
                          </a:solidFill>
                          <a:effectLst/>
                          <a:uLnTx/>
                          <a:uFillTx/>
                          <a:latin typeface="Times New Roman" pitchFamily="18" charset="0"/>
                          <a:ea typeface="+mn-ea"/>
                          <a:cs typeface="Times New Roman" pitchFamily="18" charset="0"/>
                        </a:rPr>
                        <a:t> </a:t>
                      </a:r>
                      <a:r>
                        <a:rPr kumimoji="0" lang="en-US" sz="16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hlinkClick r:id="rId7"/>
                        </a:rPr>
                        <a:t>ali.shaikh@nwb-oen.ca</a:t>
                      </a:r>
                      <a:endParaRPr kumimoji="0" lang="en-US" sz="16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txBody>
                  <a:tcPr>
                    <a:noFill/>
                  </a:tcPr>
                </a:tc>
                <a:extLst>
                  <a:ext uri="{0D108BD9-81ED-4DB2-BD59-A6C34878D82A}">
                    <a16:rowId xmlns:a16="http://schemas.microsoft.com/office/drawing/2014/main" val="10000"/>
                  </a:ext>
                </a:extLst>
              </a:tr>
              <a:tr h="1130104">
                <a:tc>
                  <a:txBody>
                    <a:bodyPr/>
                    <a:lstStyle/>
                    <a:p>
                      <a:pPr marL="0" indent="0" algn="l">
                        <a:spcBef>
                          <a:spcPts val="375"/>
                        </a:spcBef>
                        <a:buFont typeface="Wingdings" panose="05000000000000000000" pitchFamily="2" charset="2"/>
                        <a:buNone/>
                      </a:pPr>
                      <a:endParaRPr kumimoji="0" lang="en-US" sz="18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hlinkClick r:id="rId3"/>
                      </a:endParaRPr>
                    </a:p>
                  </a:txBody>
                  <a:tcPr>
                    <a:noFill/>
                  </a:tcPr>
                </a:tc>
                <a:extLst>
                  <a:ext uri="{0D108BD9-81ED-4DB2-BD59-A6C34878D82A}">
                    <a16:rowId xmlns:a16="http://schemas.microsoft.com/office/drawing/2014/main" val="326441310"/>
                  </a:ext>
                </a:extLst>
              </a:tr>
            </a:tbl>
          </a:graphicData>
        </a:graphic>
      </p:graphicFrame>
      <p:sp>
        <p:nvSpPr>
          <p:cNvPr id="4" name="Slide Number Placeholder 4">
            <a:extLst>
              <a:ext uri="{FF2B5EF4-FFF2-40B4-BE49-F238E27FC236}">
                <a16:creationId xmlns:a16="http://schemas.microsoft.com/office/drawing/2014/main" id="{4CD9D108-5651-4AE6-80C8-9BCF7CFA2C10}"/>
              </a:ext>
            </a:extLst>
          </p:cNvPr>
          <p:cNvSpPr>
            <a:spLocks noGrp="1"/>
          </p:cNvSpPr>
          <p:nvPr>
            <p:ph type="sldNum" sz="quarter" idx="12"/>
          </p:nvPr>
        </p:nvSpPr>
        <p:spPr>
          <a:xfrm>
            <a:off x="7924800" y="6356350"/>
            <a:ext cx="762000" cy="365125"/>
          </a:xfrm>
        </p:spPr>
        <p:txBody>
          <a:bodyPr wrap="square">
            <a:normAutofit/>
          </a:bodyPr>
          <a:lstStyle/>
          <a:p>
            <a:fld id="{7743DBDE-EEB0-4B35-80BE-167CFC5089B8}" type="slidenum">
              <a:rPr lang="en-CA" smtClean="0">
                <a:solidFill>
                  <a:srgbClr val="0A647D"/>
                </a:solidFill>
                <a:latin typeface="Times New Roman" pitchFamily="18" charset="0"/>
                <a:cs typeface="Times New Roman" panose="02020603050405020304" pitchFamily="18" charset="0"/>
              </a:rPr>
              <a:t>18</a:t>
            </a:fld>
            <a:endParaRPr lang="en-CA" dirty="0">
              <a:solidFill>
                <a:srgbClr val="0A647D"/>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760453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7743DBDE-EEB0-4B35-80BE-167CFC5089B8}" type="slidenum">
              <a:rPr lang="en-CA" smtClean="0"/>
              <a:t>19</a:t>
            </a:fld>
            <a:endParaRPr lang="en-CA" dirty="0"/>
          </a:p>
        </p:txBody>
      </p:sp>
      <p:sp>
        <p:nvSpPr>
          <p:cNvPr id="7" name="Subtitle 2"/>
          <p:cNvSpPr>
            <a:spLocks noGrp="1"/>
          </p:cNvSpPr>
          <p:nvPr>
            <p:ph type="subTitle" idx="1"/>
          </p:nvPr>
        </p:nvSpPr>
        <p:spPr>
          <a:xfrm>
            <a:off x="1143000" y="2283532"/>
            <a:ext cx="6858000" cy="2536304"/>
          </a:xfrm>
        </p:spPr>
        <p:txBody>
          <a:bodyPr>
            <a:noAutofit/>
          </a:bodyPr>
          <a:lstStyle/>
          <a:p>
            <a:pPr algn="ctr"/>
            <a:r>
              <a:rPr lang="en-US" sz="3600" dirty="0">
                <a:latin typeface="Times New Roman" panose="02020603050405020304" pitchFamily="18" charset="0"/>
                <a:cs typeface="Times New Roman" panose="02020603050405020304" pitchFamily="18" charset="0"/>
              </a:rPr>
              <a:t>Questions?</a:t>
            </a:r>
            <a:br>
              <a:rPr lang="en-US" sz="3600" dirty="0">
                <a:latin typeface="Times New Roman" panose="02020603050405020304" pitchFamily="18" charset="0"/>
                <a:cs typeface="Times New Roman" panose="02020603050405020304" pitchFamily="18" charset="0"/>
              </a:rPr>
            </a:br>
            <a:r>
              <a:rPr lang="en-US" sz="3600" dirty="0">
                <a:latin typeface="Times New Roman" panose="02020603050405020304" pitchFamily="18" charset="0"/>
                <a:cs typeface="Times New Roman" panose="02020603050405020304" pitchFamily="18" charset="0"/>
              </a:rPr>
              <a:t>Comments?</a:t>
            </a:r>
            <a:br>
              <a:rPr lang="en-US" sz="3600" dirty="0">
                <a:latin typeface="Times New Roman" panose="02020603050405020304" pitchFamily="18" charset="0"/>
                <a:cs typeface="Times New Roman" panose="02020603050405020304" pitchFamily="18" charset="0"/>
              </a:rPr>
            </a:br>
            <a:br>
              <a:rPr lang="en-US" sz="3600" dirty="0">
                <a:latin typeface="Times New Roman" panose="02020603050405020304" pitchFamily="18" charset="0"/>
                <a:cs typeface="Times New Roman" panose="02020603050405020304" pitchFamily="18" charset="0"/>
              </a:rPr>
            </a:br>
            <a:endParaRPr lang="en-US" sz="3600" dirty="0">
              <a:latin typeface="Times New Roman" panose="02020603050405020304" pitchFamily="18" charset="0"/>
              <a:cs typeface="Times New Roman" panose="02020603050405020304" pitchFamily="18" charset="0"/>
            </a:endParaRPr>
          </a:p>
          <a:p>
            <a:pPr algn="ctr"/>
            <a:r>
              <a:rPr lang="en-US" sz="3600" b="1" dirty="0" err="1"/>
              <a:t>Qujannamiiq</a:t>
            </a:r>
            <a:r>
              <a:rPr lang="en-US" dirty="0"/>
              <a:t> </a:t>
            </a:r>
            <a:endParaRPr lang="en-US" sz="3600" dirty="0">
              <a:latin typeface="Times New Roman" panose="02020603050405020304" pitchFamily="18" charset="0"/>
              <a:cs typeface="Times New Roman" panose="02020603050405020304" pitchFamily="18" charset="0"/>
            </a:endParaRPr>
          </a:p>
        </p:txBody>
      </p:sp>
      <p:sp>
        <p:nvSpPr>
          <p:cNvPr id="8" name="Title 1"/>
          <p:cNvSpPr>
            <a:spLocks noGrp="1"/>
          </p:cNvSpPr>
          <p:nvPr>
            <p:ph type="ctrTitle"/>
          </p:nvPr>
        </p:nvSpPr>
        <p:spPr>
          <a:xfrm>
            <a:off x="0" y="5863"/>
            <a:ext cx="9144000" cy="1822937"/>
          </a:xfrm>
          <a:solidFill>
            <a:schemeClr val="accent1">
              <a:lumMod val="50000"/>
            </a:schemeClr>
          </a:solidFill>
        </p:spPr>
        <p:txBody>
          <a:bodyPr>
            <a:normAutofit fontScale="90000"/>
          </a:bodyPr>
          <a:lstStyle/>
          <a:p>
            <a:pPr algn="ctr"/>
            <a:r>
              <a:rPr lang="en-US" sz="3600" dirty="0">
                <a:solidFill>
                  <a:schemeClr val="bg1"/>
                </a:solidFill>
                <a:latin typeface="Times New Roman" panose="02020603050405020304" pitchFamily="18" charset="0"/>
                <a:cs typeface="Times New Roman" panose="02020603050405020304" pitchFamily="18" charset="0"/>
              </a:rPr>
              <a:t>                     Nunavut Water Board (NWB)</a:t>
            </a:r>
            <a:br>
              <a:rPr lang="en-US" sz="3600" dirty="0">
                <a:solidFill>
                  <a:schemeClr val="bg1"/>
                </a:solidFill>
                <a:latin typeface="Times New Roman" panose="02020603050405020304" pitchFamily="18" charset="0"/>
                <a:cs typeface="Times New Roman" panose="02020603050405020304" pitchFamily="18" charset="0"/>
              </a:rPr>
            </a:br>
            <a:r>
              <a:rPr lang="en-US" sz="3600" dirty="0">
                <a:solidFill>
                  <a:schemeClr val="bg1"/>
                </a:solidFill>
                <a:latin typeface="Times New Roman" panose="02020603050405020304" pitchFamily="18" charset="0"/>
                <a:cs typeface="Times New Roman" panose="02020603050405020304" pitchFamily="18" charset="0"/>
              </a:rPr>
              <a:t>                     </a:t>
            </a:r>
            <a:r>
              <a:rPr lang="en-CA" sz="3600" dirty="0">
                <a:solidFill>
                  <a:schemeClr val="bg1"/>
                </a:solidFill>
                <a:latin typeface="Times New Roman" panose="02020603050405020304" pitchFamily="18" charset="0"/>
                <a:cs typeface="Times New Roman" panose="02020603050405020304" pitchFamily="18" charset="0"/>
              </a:rPr>
              <a:t>Chesterfield Inlet Type “A” Licence</a:t>
            </a:r>
            <a:br>
              <a:rPr lang="en-CA" sz="3600" dirty="0">
                <a:solidFill>
                  <a:schemeClr val="bg1"/>
                </a:solidFill>
                <a:latin typeface="Times New Roman" panose="02020603050405020304" pitchFamily="18" charset="0"/>
                <a:cs typeface="Times New Roman" panose="02020603050405020304" pitchFamily="18" charset="0"/>
              </a:rPr>
            </a:br>
            <a:endParaRPr lang="en-US" sz="2400" dirty="0">
              <a:solidFill>
                <a:schemeClr val="bg1"/>
              </a:solidFill>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504" y="260648"/>
            <a:ext cx="2284857" cy="1279520"/>
          </a:xfrm>
          <a:prstGeom prst="rect">
            <a:avLst/>
          </a:prstGeom>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67544" y="2652289"/>
            <a:ext cx="1780801" cy="1798790"/>
          </a:xfrm>
          <a:prstGeom prst="rect">
            <a:avLst/>
          </a:prstGeom>
        </p:spPr>
      </p:pic>
    </p:spTree>
    <p:extLst>
      <p:ext uri="{BB962C8B-B14F-4D97-AF65-F5344CB8AC3E}">
        <p14:creationId xmlns:p14="http://schemas.microsoft.com/office/powerpoint/2010/main" val="29248816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16395"/>
            <a:ext cx="8229600" cy="4389120"/>
          </a:xfrm>
        </p:spPr>
        <p:txBody>
          <a:bodyPr/>
          <a:lstStyle/>
          <a:p>
            <a:pPr>
              <a:spcAft>
                <a:spcPts val="600"/>
              </a:spcAft>
              <a:buClr>
                <a:srgbClr val="0070C0"/>
              </a:buClr>
              <a:buFont typeface="Wingdings" panose="05000000000000000000" pitchFamily="2" charset="2"/>
              <a:buChar char="§"/>
            </a:pPr>
            <a:r>
              <a:rPr lang="en-CA" sz="2000" dirty="0">
                <a:latin typeface="Times New Roman" panose="02020603050405020304" pitchFamily="18" charset="0"/>
                <a:cs typeface="Times New Roman" panose="02020603050405020304" pitchFamily="18" charset="0"/>
              </a:rPr>
              <a:t>Nunavut Water Board Background</a:t>
            </a:r>
          </a:p>
          <a:p>
            <a:pPr>
              <a:spcAft>
                <a:spcPts val="600"/>
              </a:spcAft>
              <a:buClr>
                <a:srgbClr val="0070C0"/>
              </a:buClr>
              <a:buFont typeface="Wingdings" panose="05000000000000000000" pitchFamily="2" charset="2"/>
              <a:buChar char="§"/>
            </a:pPr>
            <a:r>
              <a:rPr lang="en-CA" sz="2000" dirty="0">
                <a:latin typeface="Times New Roman" panose="02020603050405020304" pitchFamily="18" charset="0"/>
                <a:cs typeface="Times New Roman" panose="02020603050405020304" pitchFamily="18" charset="0"/>
              </a:rPr>
              <a:t>Types of Authorizations</a:t>
            </a:r>
          </a:p>
          <a:p>
            <a:pPr>
              <a:spcAft>
                <a:spcPts val="600"/>
              </a:spcAft>
              <a:buClr>
                <a:srgbClr val="0070C0"/>
              </a:buClr>
              <a:buFont typeface="Wingdings" panose="05000000000000000000" pitchFamily="2" charset="2"/>
              <a:buChar char="§"/>
            </a:pPr>
            <a:r>
              <a:rPr lang="en-CA" sz="2000" dirty="0">
                <a:latin typeface="Times New Roman" panose="02020603050405020304" pitchFamily="18" charset="0"/>
                <a:cs typeface="Times New Roman" panose="02020603050405020304" pitchFamily="18" charset="0"/>
              </a:rPr>
              <a:t>The NWB’s Licensing Process</a:t>
            </a:r>
          </a:p>
          <a:p>
            <a:pPr>
              <a:spcAft>
                <a:spcPts val="600"/>
              </a:spcAft>
              <a:buClr>
                <a:srgbClr val="0070C0"/>
              </a:buClr>
              <a:buFont typeface="Wingdings" panose="05000000000000000000" pitchFamily="2" charset="2"/>
              <a:buChar char="§"/>
            </a:pPr>
            <a:r>
              <a:rPr lang="en-CA" sz="2000" dirty="0">
                <a:latin typeface="Times New Roman" panose="02020603050405020304" pitchFamily="18" charset="0"/>
                <a:cs typeface="Times New Roman" panose="02020603050405020304" pitchFamily="18" charset="0"/>
              </a:rPr>
              <a:t>Overview of the Project</a:t>
            </a:r>
          </a:p>
          <a:p>
            <a:pPr>
              <a:spcAft>
                <a:spcPts val="600"/>
              </a:spcAft>
              <a:buClr>
                <a:srgbClr val="0070C0"/>
              </a:buClr>
              <a:buFont typeface="Wingdings" panose="05000000000000000000" pitchFamily="2" charset="2"/>
              <a:buChar char="§"/>
            </a:pPr>
            <a:r>
              <a:rPr lang="en-CA" sz="2000" dirty="0">
                <a:latin typeface="Times New Roman" panose="02020603050405020304" pitchFamily="18" charset="0"/>
                <a:cs typeface="Times New Roman" panose="02020603050405020304" pitchFamily="18" charset="0"/>
              </a:rPr>
              <a:t>Scope of the Application</a:t>
            </a:r>
          </a:p>
          <a:p>
            <a:pPr>
              <a:spcAft>
                <a:spcPts val="600"/>
              </a:spcAft>
              <a:buClr>
                <a:srgbClr val="0070C0"/>
              </a:buClr>
              <a:buFont typeface="Wingdings" panose="05000000000000000000" pitchFamily="2" charset="2"/>
              <a:buChar char="§"/>
            </a:pPr>
            <a:r>
              <a:rPr lang="en-CA" sz="2000" dirty="0">
                <a:latin typeface="Times New Roman" panose="02020603050405020304" pitchFamily="18" charset="0"/>
                <a:cs typeface="Times New Roman" panose="02020603050405020304" pitchFamily="18" charset="0"/>
              </a:rPr>
              <a:t>Application Procedural History</a:t>
            </a:r>
          </a:p>
          <a:p>
            <a:pPr>
              <a:spcAft>
                <a:spcPts val="600"/>
              </a:spcAft>
              <a:buClr>
                <a:srgbClr val="0070C0"/>
              </a:buClr>
              <a:buFont typeface="Wingdings" panose="05000000000000000000" pitchFamily="2" charset="2"/>
              <a:buChar char="§"/>
            </a:pPr>
            <a:r>
              <a:rPr lang="en-CA" sz="2000" dirty="0">
                <a:latin typeface="Times New Roman" panose="02020603050405020304" pitchFamily="18" charset="0"/>
                <a:cs typeface="Times New Roman" panose="02020603050405020304" pitchFamily="18" charset="0"/>
              </a:rPr>
              <a:t>Next Steps in the Application</a:t>
            </a:r>
          </a:p>
          <a:p>
            <a:pPr>
              <a:spcAft>
                <a:spcPts val="600"/>
              </a:spcAft>
              <a:buClr>
                <a:srgbClr val="0070C0"/>
              </a:buClr>
              <a:buFont typeface="Wingdings" panose="05000000000000000000" pitchFamily="2" charset="2"/>
              <a:buChar char="§"/>
            </a:pPr>
            <a:r>
              <a:rPr lang="en-CA" sz="2000" dirty="0">
                <a:latin typeface="Times New Roman" panose="02020603050405020304" pitchFamily="18" charset="0"/>
                <a:cs typeface="Times New Roman" panose="02020603050405020304" pitchFamily="18" charset="0"/>
              </a:rPr>
              <a:t>Questions and/or Comments</a:t>
            </a:r>
          </a:p>
          <a:p>
            <a:pPr marL="0" indent="0">
              <a:buNone/>
            </a:pPr>
            <a:endParaRPr lang="en-US" dirty="0"/>
          </a:p>
        </p:txBody>
      </p:sp>
      <p:sp>
        <p:nvSpPr>
          <p:cNvPr id="5" name="Slide Number Placeholder 4"/>
          <p:cNvSpPr>
            <a:spLocks noGrp="1"/>
          </p:cNvSpPr>
          <p:nvPr>
            <p:ph type="sldNum" sz="quarter" idx="12"/>
          </p:nvPr>
        </p:nvSpPr>
        <p:spPr/>
        <p:txBody>
          <a:bodyPr/>
          <a:lstStyle/>
          <a:p>
            <a:fld id="{7743DBDE-EEB0-4B35-80BE-167CFC5089B8}" type="slidenum">
              <a:rPr lang="en-CA" smtClean="0"/>
              <a:t>2</a:t>
            </a:fld>
            <a:endParaRPr lang="en-CA" dirty="0"/>
          </a:p>
        </p:txBody>
      </p:sp>
      <p:sp>
        <p:nvSpPr>
          <p:cNvPr id="6" name="TextBox 5">
            <a:extLst>
              <a:ext uri="{FF2B5EF4-FFF2-40B4-BE49-F238E27FC236}">
                <a16:creationId xmlns:a16="http://schemas.microsoft.com/office/drawing/2014/main" id="{C4EB31F2-52C3-4C54-9DC7-304FB86E5A68}"/>
              </a:ext>
            </a:extLst>
          </p:cNvPr>
          <p:cNvSpPr txBox="1"/>
          <p:nvPr/>
        </p:nvSpPr>
        <p:spPr>
          <a:xfrm>
            <a:off x="4499992" y="1912550"/>
            <a:ext cx="4392488" cy="4031873"/>
          </a:xfrm>
          <a:prstGeom prst="rect">
            <a:avLst/>
          </a:prstGeom>
          <a:noFill/>
        </p:spPr>
        <p:txBody>
          <a:bodyPr wrap="square" rtlCol="0">
            <a:spAutoFit/>
          </a:bodyPr>
          <a:lstStyle/>
          <a:p>
            <a:pPr marL="522288" indent="-285750">
              <a:buFont typeface="Wingdings" panose="05000000000000000000" pitchFamily="2" charset="2"/>
              <a:buChar char="§"/>
            </a:pPr>
            <a:r>
              <a:rPr lang="iu-Cans-CA" sz="1800" b="0" i="0" u="none" strike="noStrike" baseline="0" dirty="0">
                <a:solidFill>
                  <a:srgbClr val="000000"/>
                </a:solidFill>
                <a:latin typeface="ProSyl"/>
              </a:rPr>
              <a:t>ᓄᓇᕗᑦ ᐃᒥᓕᕆᓂᕐᒧᑦ ᖃᓄᐃᓕᖓᓂᑰᓂᖏᑦ </a:t>
            </a:r>
            <a:r>
              <a:rPr lang="en-US" sz="1800" b="0" i="0" u="none" strike="noStrike" baseline="0" dirty="0">
                <a:solidFill>
                  <a:srgbClr val="000000"/>
                </a:solidFill>
                <a:latin typeface="ProSyl"/>
              </a:rPr>
              <a:t> </a:t>
            </a:r>
          </a:p>
          <a:p>
            <a:pPr marL="522288" indent="-285750">
              <a:buFont typeface="Wingdings" panose="05000000000000000000" pitchFamily="2" charset="2"/>
              <a:buChar char="§"/>
            </a:pPr>
            <a:r>
              <a:rPr lang="iu-Cans-CA" sz="1800" b="0" i="0" u="none" strike="noStrike" baseline="0" dirty="0">
                <a:solidFill>
                  <a:srgbClr val="000000"/>
                </a:solidFill>
                <a:latin typeface="ProSyl"/>
              </a:rPr>
              <a:t>ᐊᖏᕐᑕᐅᔪᓐᓇᕐᑐᑦ ᐃᒥᓕᕆᔨᒃᑯᑦ ᑐᓂᔪᓐᓇᕐᑕᖏᑦ</a:t>
            </a:r>
            <a:endParaRPr lang="en-US" sz="1800" b="0" i="0" u="none" strike="noStrike" baseline="0" dirty="0">
              <a:solidFill>
                <a:srgbClr val="000000"/>
              </a:solidFill>
              <a:latin typeface="ProSyl"/>
            </a:endParaRPr>
          </a:p>
          <a:p>
            <a:pPr marL="522288" indent="-285750">
              <a:buFont typeface="Wingdings" panose="05000000000000000000" pitchFamily="2" charset="2"/>
              <a:buChar char="§"/>
            </a:pPr>
            <a:r>
              <a:rPr lang="iu-Cans-CA" sz="1800" b="0" i="0" u="none" strike="noStrike" baseline="0" dirty="0">
                <a:solidFill>
                  <a:srgbClr val="000000"/>
                </a:solidFill>
                <a:latin typeface="ProSyl"/>
              </a:rPr>
              <a:t>ᐃᒥᓕᕆᔨᒃᑯᑦ ᐃᒪᐃᑦᑐᖅ </a:t>
            </a:r>
            <a:r>
              <a:rPr lang="en-US" sz="2000" b="0" dirty="0">
                <a:solidFill>
                  <a:schemeClr val="tx1"/>
                </a:solidFill>
                <a:latin typeface="Times New Roman" pitchFamily="18" charset="0"/>
                <a:cs typeface="Times New Roman" pitchFamily="18" charset="0"/>
              </a:rPr>
              <a:t>“A”</a:t>
            </a:r>
            <a:r>
              <a:rPr lang="en-US" sz="1800" b="0" i="0" u="none" strike="noStrike" baseline="0" dirty="0">
                <a:solidFill>
                  <a:srgbClr val="000000"/>
                </a:solidFill>
                <a:latin typeface="ProSyl"/>
              </a:rPr>
              <a:t> </a:t>
            </a:r>
            <a:r>
              <a:rPr lang="iu-Cans-CA" sz="1800" b="0" i="0" u="none" strike="noStrike" baseline="0" dirty="0">
                <a:solidFill>
                  <a:srgbClr val="000000"/>
                </a:solidFill>
                <a:latin typeface="ProSyl"/>
              </a:rPr>
              <a:t>ᐱᔪᓐᓇᐅᑎᒧᑦ ᐊᐅᓚᓂᖏᑦ</a:t>
            </a:r>
          </a:p>
          <a:p>
            <a:pPr marL="522288" indent="-285750">
              <a:buFont typeface="Wingdings" panose="05000000000000000000" pitchFamily="2" charset="2"/>
              <a:buChar char="§"/>
            </a:pPr>
            <a:r>
              <a:rPr lang="iu-Cans-CA" sz="1800" b="0" i="0" u="none" strike="noStrike" baseline="0" dirty="0">
                <a:solidFill>
                  <a:srgbClr val="000000"/>
                </a:solidFill>
                <a:latin typeface="ProSyl"/>
              </a:rPr>
              <a:t>ᖃᓄᑎᒋ ᐱᔭᕆᑐᓂᖓ ᖃᐅᔨᒋᐊᕐᑕᐅᓂᖓ</a:t>
            </a:r>
            <a:endParaRPr lang="en-US" sz="1800" b="0" i="0" u="none" strike="noStrike" baseline="0" dirty="0">
              <a:solidFill>
                <a:srgbClr val="000000"/>
              </a:solidFill>
              <a:latin typeface="ProSyl"/>
            </a:endParaRPr>
          </a:p>
          <a:p>
            <a:pPr marL="522288" indent="-285750">
              <a:buFont typeface="Wingdings" panose="05000000000000000000" pitchFamily="2" charset="2"/>
              <a:buChar char="§"/>
            </a:pPr>
            <a:r>
              <a:rPr lang="iu-Cans-CA" sz="1800" b="0" i="0" u="none" strike="noStrike" baseline="0" dirty="0">
                <a:solidFill>
                  <a:srgbClr val="000000"/>
                </a:solidFill>
                <a:latin typeface="ProSyl"/>
              </a:rPr>
              <a:t>ᐱᓇᓱᒃᑐᑦ ᐊᐅᓚᓂᖏᑦ ᖃᓄᐃᓕᖓᓂᑰᓂᖏᑦ</a:t>
            </a:r>
          </a:p>
          <a:p>
            <a:pPr marL="522288" indent="-285750">
              <a:buFont typeface="Wingdings" panose="05000000000000000000" pitchFamily="2" charset="2"/>
              <a:buChar char="§"/>
            </a:pPr>
            <a:r>
              <a:rPr lang="iu-Cans-CA" sz="1800" b="0" i="0" u="none" strike="noStrike" baseline="0" dirty="0">
                <a:solidFill>
                  <a:srgbClr val="000000"/>
                </a:solidFill>
                <a:latin typeface="ProSyl"/>
              </a:rPr>
              <a:t>ᖃᓄᐃᓕᐅᒃᑲᓐᓂᕐᓂᐊᕐᓂᖏᑦ ᐃᒪᐃᑦᑐᖅ “</a:t>
            </a:r>
            <a:r>
              <a:rPr lang="en-US" sz="2000" b="0" kern="1200" dirty="0">
                <a:solidFill>
                  <a:schemeClr val="tx1"/>
                </a:solidFill>
                <a:effectLst/>
                <a:latin typeface="Times New Roman" pitchFamily="18" charset="0"/>
                <a:cs typeface="Times New Roman" pitchFamily="18" charset="0"/>
              </a:rPr>
              <a:t>A</a:t>
            </a:r>
            <a:r>
              <a:rPr lang="iu-Cans-CA" sz="1800" b="0" i="0" u="none" strike="noStrike" baseline="0" dirty="0">
                <a:solidFill>
                  <a:srgbClr val="000000"/>
                </a:solidFill>
                <a:latin typeface="ProSyl"/>
              </a:rPr>
              <a:t>” ᐱᓇᓱᒃᑐᓂ</a:t>
            </a:r>
            <a:endParaRPr lang="en-US" sz="1800" b="0" i="0" u="none" strike="noStrike" baseline="0" dirty="0">
              <a:solidFill>
                <a:srgbClr val="000000"/>
              </a:solidFill>
              <a:latin typeface="ProSyl"/>
            </a:endParaRPr>
          </a:p>
          <a:p>
            <a:pPr marL="522288" indent="-285750">
              <a:buFont typeface="Wingdings" panose="05000000000000000000" pitchFamily="2" charset="2"/>
              <a:buChar char="§"/>
            </a:pPr>
            <a:r>
              <a:rPr lang="iu-Cans-CA" sz="1800" b="0" i="0" u="none" strike="noStrike" baseline="0" dirty="0">
                <a:solidFill>
                  <a:srgbClr val="000000"/>
                </a:solidFill>
                <a:latin typeface="ProSyl"/>
              </a:rPr>
              <a:t>ᐃᒥᓕᕆᔨᒃᑯᑦ ᐃᖃᓇᐃᔭᕐᑎᖏᑦ ᖃᐅᔨᒋᐊᕐᕕᐅᔪᓐᓇᕐᑐᑦ</a:t>
            </a:r>
            <a:endParaRPr lang="en-US" sz="1800" b="0" i="0" u="none" strike="noStrike" baseline="0" dirty="0">
              <a:solidFill>
                <a:srgbClr val="000000"/>
              </a:solidFill>
              <a:latin typeface="ProSyl"/>
            </a:endParaRPr>
          </a:p>
          <a:p>
            <a:pPr marL="522288"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iu-Cans-CA" sz="1800" b="0" i="0" u="none" strike="noStrike" baseline="0" dirty="0">
                <a:solidFill>
                  <a:srgbClr val="000000"/>
                </a:solidFill>
                <a:latin typeface="ProSyl"/>
              </a:rPr>
              <a:t>ᐊᐱᖁᑎᒃᓴᐃᑦ ᐅᖃᐅᓯᒃᓴᒪᐃᓪᓗ</a:t>
            </a:r>
            <a:endParaRPr lang="en-US" sz="1800" b="0" i="0" u="none" strike="noStrike" baseline="0" dirty="0">
              <a:solidFill>
                <a:srgbClr val="000000"/>
              </a:solidFill>
              <a:latin typeface="ProSyl"/>
            </a:endParaRPr>
          </a:p>
          <a:p>
            <a:pPr marL="285750" indent="-285750">
              <a:buFont typeface="Wingdings" panose="05000000000000000000" pitchFamily="2" charset="2"/>
              <a:buChar char="§"/>
            </a:pPr>
            <a:endParaRPr lang="en-CA" dirty="0"/>
          </a:p>
        </p:txBody>
      </p:sp>
      <p:sp>
        <p:nvSpPr>
          <p:cNvPr id="9" name="Title 1">
            <a:extLst>
              <a:ext uri="{FF2B5EF4-FFF2-40B4-BE49-F238E27FC236}">
                <a16:creationId xmlns:a16="http://schemas.microsoft.com/office/drawing/2014/main" id="{9A98AD6A-12D5-4738-93CA-51D112B790E0}"/>
              </a:ext>
            </a:extLst>
          </p:cNvPr>
          <p:cNvSpPr txBox="1">
            <a:spLocks/>
          </p:cNvSpPr>
          <p:nvPr/>
        </p:nvSpPr>
        <p:spPr>
          <a:xfrm>
            <a:off x="2827412" y="764704"/>
            <a:ext cx="3489176" cy="460754"/>
          </a:xfrm>
          <a:prstGeom prst="rect">
            <a:avLst/>
          </a:prstGeom>
          <a:noFill/>
        </p:spPr>
        <p:txBody>
          <a:bodyPr vert="horz" lIns="0" rIns="0" bIns="0" anchor="b">
            <a:normAutofit fontScale="97500" lnSpcReduction="100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en-US" sz="2900" b="1" dirty="0">
                <a:latin typeface="Times New Roman" pitchFamily="18" charset="0"/>
                <a:cs typeface="Times New Roman" pitchFamily="18" charset="0"/>
              </a:rPr>
              <a:t>Topics</a:t>
            </a:r>
          </a:p>
        </p:txBody>
      </p:sp>
    </p:spTree>
    <p:extLst>
      <p:ext uri="{BB962C8B-B14F-4D97-AF65-F5344CB8AC3E}">
        <p14:creationId xmlns:p14="http://schemas.microsoft.com/office/powerpoint/2010/main" val="16428981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7743DBDE-EEB0-4B35-80BE-167CFC5089B8}" type="slidenum">
              <a:rPr lang="en-CA" smtClean="0"/>
              <a:t>3</a:t>
            </a:fld>
            <a:endParaRPr lang="en-CA" dirty="0"/>
          </a:p>
        </p:txBody>
      </p:sp>
      <p:sp>
        <p:nvSpPr>
          <p:cNvPr id="10" name="Title 1"/>
          <p:cNvSpPr txBox="1">
            <a:spLocks/>
          </p:cNvSpPr>
          <p:nvPr/>
        </p:nvSpPr>
        <p:spPr>
          <a:xfrm>
            <a:off x="2827412" y="764704"/>
            <a:ext cx="3489176" cy="460754"/>
          </a:xfrm>
          <a:prstGeom prst="rect">
            <a:avLst/>
          </a:prstGeom>
          <a:noFill/>
        </p:spPr>
        <p:txBody>
          <a:bodyPr vert="horz" lIns="0" rIns="0" bIns="0" anchor="b">
            <a:normAutofit fontScale="97500" lnSpcReduction="100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en-US" sz="2900" b="1" dirty="0">
                <a:latin typeface="Times New Roman" pitchFamily="18" charset="0"/>
                <a:cs typeface="Times New Roman" pitchFamily="18" charset="0"/>
              </a:rPr>
              <a:t>Background</a:t>
            </a:r>
          </a:p>
        </p:txBody>
      </p:sp>
      <p:sp>
        <p:nvSpPr>
          <p:cNvPr id="6" name="TextBox 5">
            <a:extLst>
              <a:ext uri="{FF2B5EF4-FFF2-40B4-BE49-F238E27FC236}">
                <a16:creationId xmlns:a16="http://schemas.microsoft.com/office/drawing/2014/main" id="{74E7D131-C809-4BF9-8E23-84BE23282479}"/>
              </a:ext>
            </a:extLst>
          </p:cNvPr>
          <p:cNvSpPr txBox="1"/>
          <p:nvPr/>
        </p:nvSpPr>
        <p:spPr>
          <a:xfrm>
            <a:off x="467544" y="1500466"/>
            <a:ext cx="8208912" cy="5016758"/>
          </a:xfrm>
          <a:prstGeom prst="rect">
            <a:avLst/>
          </a:prstGeom>
          <a:noFill/>
        </p:spPr>
        <p:txBody>
          <a:bodyPr wrap="square" rtlCol="0">
            <a:spAutoFit/>
          </a:bodyPr>
          <a:lstStyle/>
          <a:p>
            <a:pPr algn="just"/>
            <a:r>
              <a:rPr lang="en-US" sz="2000" b="0" dirty="0">
                <a:solidFill>
                  <a:schemeClr val="tx1"/>
                </a:solidFill>
                <a:latin typeface="Times New Roman" pitchFamily="18" charset="0"/>
                <a:cs typeface="Times New Roman" pitchFamily="18" charset="0"/>
              </a:rPr>
              <a:t>The Nunavut Water Board</a:t>
            </a:r>
          </a:p>
          <a:p>
            <a:pPr marL="0" indent="0" algn="just">
              <a:buFont typeface="Wingdings" pitchFamily="2" charset="2"/>
              <a:buNone/>
            </a:pPr>
            <a:endParaRPr lang="en-US" sz="2000" b="0" dirty="0">
              <a:solidFill>
                <a:schemeClr val="tx1"/>
              </a:solidFill>
              <a:latin typeface="Times New Roman" pitchFamily="18" charset="0"/>
              <a:cs typeface="Times New Roman" pitchFamily="18" charset="0"/>
            </a:endParaRPr>
          </a:p>
          <a:p>
            <a:pPr marL="342900" indent="-342900" algn="just">
              <a:buFont typeface="Wingdings" pitchFamily="2" charset="2"/>
              <a:buChar char="Ø"/>
            </a:pPr>
            <a:r>
              <a:rPr lang="en-US" sz="2000" b="0" baseline="0" dirty="0">
                <a:solidFill>
                  <a:schemeClr val="tx1"/>
                </a:solidFill>
                <a:latin typeface="Times New Roman" pitchFamily="18" charset="0"/>
                <a:cs typeface="Times New Roman" pitchFamily="18" charset="0"/>
              </a:rPr>
              <a:t>is an </a:t>
            </a:r>
            <a:r>
              <a:rPr lang="en-US" sz="2000" b="0" dirty="0">
                <a:solidFill>
                  <a:schemeClr val="tx1"/>
                </a:solidFill>
                <a:latin typeface="Times New Roman" pitchFamily="18" charset="0"/>
                <a:cs typeface="Times New Roman" pitchFamily="18" charset="0"/>
              </a:rPr>
              <a:t>Institution of Public Government (IPG) established under Article 13 of the </a:t>
            </a:r>
            <a:r>
              <a:rPr lang="en-US" sz="2000" b="0" i="1" dirty="0">
                <a:solidFill>
                  <a:schemeClr val="tx1"/>
                </a:solidFill>
                <a:latin typeface="Times New Roman" pitchFamily="18" charset="0"/>
                <a:cs typeface="Times New Roman" pitchFamily="18" charset="0"/>
              </a:rPr>
              <a:t> Nunavut Agreement</a:t>
            </a:r>
            <a:endParaRPr lang="en-US" sz="2000" b="0" dirty="0">
              <a:solidFill>
                <a:schemeClr val="tx1"/>
              </a:solidFill>
              <a:latin typeface="Times New Roman" pitchFamily="18" charset="0"/>
              <a:cs typeface="Times New Roman" pitchFamily="18" charset="0"/>
            </a:endParaRPr>
          </a:p>
          <a:p>
            <a:pPr marL="0" indent="0" algn="just">
              <a:buFont typeface="Wingdings" pitchFamily="2" charset="2"/>
              <a:buNone/>
            </a:pPr>
            <a:endParaRPr lang="en-US" sz="2000" b="0" dirty="0">
              <a:solidFill>
                <a:schemeClr val="tx1"/>
              </a:solidFill>
              <a:latin typeface="Times New Roman" pitchFamily="18" charset="0"/>
              <a:cs typeface="Times New Roman" pitchFamily="18" charset="0"/>
            </a:endParaRPr>
          </a:p>
          <a:p>
            <a:pPr marL="342900" indent="-342900" algn="just">
              <a:buFont typeface="Wingdings" pitchFamily="2" charset="2"/>
              <a:buChar char="Ø"/>
            </a:pPr>
            <a:r>
              <a:rPr lang="en-US" sz="2000" b="0" baseline="0" dirty="0">
                <a:solidFill>
                  <a:schemeClr val="tx1"/>
                </a:solidFill>
                <a:latin typeface="Times New Roman" pitchFamily="18" charset="0"/>
                <a:cs typeface="Times New Roman" pitchFamily="18" charset="0"/>
              </a:rPr>
              <a:t>has responsibilities and powers over the regulation, use, and management of freshwater in the Nunavut Settlement Area</a:t>
            </a:r>
          </a:p>
          <a:p>
            <a:pPr algn="just"/>
            <a:endParaRPr lang="en-US" sz="2000" b="0" baseline="0" dirty="0">
              <a:solidFill>
                <a:schemeClr val="tx1"/>
              </a:solidFill>
              <a:latin typeface="Times New Roman" pitchFamily="18" charset="0"/>
              <a:cs typeface="Times New Roman" pitchFamily="18" charset="0"/>
            </a:endParaRPr>
          </a:p>
          <a:p>
            <a:pPr marL="0" indent="0">
              <a:buFont typeface="Wingdings" panose="05000000000000000000" pitchFamily="2" charset="2"/>
              <a:buNone/>
            </a:pPr>
            <a:r>
              <a:rPr lang="iu-Cans-CA" sz="2000" b="0" i="0" u="none" strike="noStrike" baseline="0" dirty="0">
                <a:solidFill>
                  <a:srgbClr val="000000"/>
                </a:solidFill>
                <a:latin typeface="ProSyl"/>
              </a:rPr>
              <a:t>ᓄᓇᕗᑦ ᐃᒥᓕᕆᓂᕐᒧᑦ ᑲᑎᒪᔨᖏᑦ</a:t>
            </a:r>
            <a:endParaRPr lang="en-CA" sz="2000" b="0" i="0" u="none" strike="noStrike" baseline="0" dirty="0">
              <a:solidFill>
                <a:srgbClr val="000000"/>
              </a:solidFill>
              <a:latin typeface="ProSyl"/>
            </a:endParaRPr>
          </a:p>
          <a:p>
            <a:pPr marL="0" indent="0">
              <a:buFont typeface="Wingdings" panose="05000000000000000000" pitchFamily="2" charset="2"/>
              <a:buNone/>
            </a:pPr>
            <a:endParaRPr lang="iu-Cans-CA" sz="2000" b="0" i="0" u="none" strike="noStrike" baseline="0" dirty="0">
              <a:solidFill>
                <a:srgbClr val="000000"/>
              </a:solidFill>
              <a:latin typeface="ProSyl"/>
            </a:endParaRPr>
          </a:p>
          <a:p>
            <a:pPr marL="342900" indent="-342900">
              <a:buFont typeface="Wingdings" panose="05000000000000000000" pitchFamily="2" charset="2"/>
              <a:buChar char="Ø"/>
            </a:pPr>
            <a:r>
              <a:rPr lang="iu-Cans-CA" sz="2000" b="0" i="0" u="none" strike="noStrike" baseline="0" dirty="0">
                <a:solidFill>
                  <a:srgbClr val="000000"/>
                </a:solidFill>
                <a:latin typeface="ProSyl"/>
              </a:rPr>
              <a:t>ᐃᓄᒃᓄᑦ ᑭᒐᕐᑐᐃᓪᓗᑎᒃ ᒐᕙᒪᐅᔪᑦ ᓴᕿᑕᐅᓯᒪᔪᑦ ᑎᑎᕋᕐᓯᒪᓂᖓᓂ 13 ᓄᓇᕗᑦ ᐊᖏᕈᑎᓂ</a:t>
            </a:r>
            <a:endParaRPr lang="en-US" sz="2000" b="0" i="0" u="none" strike="noStrike" baseline="0" dirty="0">
              <a:solidFill>
                <a:srgbClr val="000000"/>
              </a:solidFill>
              <a:latin typeface="ProSyl"/>
            </a:endParaRPr>
          </a:p>
          <a:p>
            <a:endParaRPr lang="en-US" sz="2000" b="0" i="0" u="none" strike="noStrike" baseline="0" dirty="0">
              <a:solidFill>
                <a:srgbClr val="000000"/>
              </a:solidFill>
              <a:latin typeface="ProSyl"/>
            </a:endParaRPr>
          </a:p>
          <a:p>
            <a:pPr marL="342900" indent="-342900">
              <a:buFont typeface="Wingdings" panose="05000000000000000000" pitchFamily="2" charset="2"/>
              <a:buChar char="Ø"/>
            </a:pPr>
            <a:r>
              <a:rPr lang="iu-Cans-CA" sz="2000" b="0" i="0" u="none" strike="noStrike" baseline="0" dirty="0">
                <a:solidFill>
                  <a:srgbClr val="000000"/>
                </a:solidFill>
                <a:latin typeface="ProSyl"/>
              </a:rPr>
              <a:t>ᐱᓕᕆᐊᒃᓴᖃᕐᑐᑦ ᐱᔪᓐᓇᕐᓂᖃᕐᑐᓪᓗ ᒪᓕᒐᑎᒍᑦ, ᐊᑐᕐᑕᐅᓂᖓᓄᑦ ᐊᒻᒪᓗ ᐊᐅᓚᑕᐅᓂᖓᓄᑦ ᐃᒥᑐᐃᓐᓇᖅ ᓄᓇᕗᑦ ᓄᓇᖓᓂ ᐊᖏᕈᑕᐅᓯᒪᔫᑦ ᐃᓗᐊᓂ </a:t>
            </a:r>
            <a:endParaRPr lang="en-CA" sz="2000" b="0" dirty="0"/>
          </a:p>
          <a:p>
            <a:pPr algn="just"/>
            <a:endParaRPr lang="en-CA" sz="2000" dirty="0"/>
          </a:p>
        </p:txBody>
      </p:sp>
    </p:spTree>
    <p:extLst>
      <p:ext uri="{BB962C8B-B14F-4D97-AF65-F5344CB8AC3E}">
        <p14:creationId xmlns:p14="http://schemas.microsoft.com/office/powerpoint/2010/main" val="6125724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wrap="square">
            <a:normAutofit/>
          </a:bodyPr>
          <a:lstStyle/>
          <a:p>
            <a:fld id="{7743DBDE-EEB0-4B35-80BE-167CFC5089B8}" type="slidenum">
              <a:rPr lang="en-CA" smtClean="0">
                <a:solidFill>
                  <a:srgbClr val="0A647D"/>
                </a:solidFill>
                <a:latin typeface="Times New Roman" pitchFamily="18" charset="0"/>
                <a:cs typeface="Times New Roman" panose="02020603050405020304" pitchFamily="18" charset="0"/>
              </a:rPr>
              <a:t>4</a:t>
            </a:fld>
            <a:endParaRPr lang="en-CA" dirty="0">
              <a:solidFill>
                <a:srgbClr val="0A647D"/>
              </a:solidFill>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88F83B51-7660-4497-B47D-F80F3C14D68B}"/>
              </a:ext>
            </a:extLst>
          </p:cNvPr>
          <p:cNvSpPr txBox="1"/>
          <p:nvPr/>
        </p:nvSpPr>
        <p:spPr>
          <a:xfrm>
            <a:off x="1167408" y="1844824"/>
            <a:ext cx="6809184" cy="3785652"/>
          </a:xfrm>
          <a:prstGeom prst="rect">
            <a:avLst/>
          </a:prstGeom>
          <a:noFill/>
        </p:spPr>
        <p:txBody>
          <a:bodyPr wrap="square" rtlCol="0">
            <a:spAutoFit/>
          </a:bodyPr>
          <a:lstStyle/>
          <a:p>
            <a:pPr algn="just"/>
            <a:r>
              <a:rPr lang="en-US" sz="2000" b="0" dirty="0">
                <a:solidFill>
                  <a:schemeClr val="tx1"/>
                </a:solidFill>
                <a:latin typeface="Times New Roman" pitchFamily="18" charset="0"/>
                <a:cs typeface="Times New Roman" pitchFamily="18" charset="0"/>
              </a:rPr>
              <a:t>The objective of the NWB is to provide for the conservation and utilization of waters in Nunavut, except in a national park, in a manner that will provide the optimum benefit from those waters for Nunavut’s residents in particular and Canadians in general.</a:t>
            </a:r>
          </a:p>
          <a:p>
            <a:pPr algn="just"/>
            <a:endParaRPr lang="en-US" sz="2000" dirty="0">
              <a:latin typeface="Times New Roman" pitchFamily="18" charset="0"/>
              <a:cs typeface="Times New Roman" pitchFamily="18" charset="0"/>
            </a:endParaRPr>
          </a:p>
          <a:p>
            <a:pPr algn="just"/>
            <a:endParaRPr lang="en-US" sz="2000" dirty="0">
              <a:latin typeface="Times New Roman" pitchFamily="18" charset="0"/>
              <a:cs typeface="Times New Roman" pitchFamily="18" charset="0"/>
            </a:endParaRPr>
          </a:p>
          <a:p>
            <a:pPr algn="just"/>
            <a:r>
              <a:rPr lang="iu-Cans-CA" sz="2000" b="0" i="0" u="none" strike="noStrike" baseline="0" dirty="0">
                <a:solidFill>
                  <a:srgbClr val="000000"/>
                </a:solidFill>
                <a:latin typeface="ProSyl"/>
              </a:rPr>
              <a:t>ᑐᕋᒐᐅᔪᑦ ᐃᒥᓕᕆᔨᒃᑯᓐᓄᑦ ᐱᑕᖃᐃᓐᓇᕐᑎᑦᑎᓗᑎᒃ ᐊᒻᒪᓗ ᐊᑐᕐᑕᐅᓂᖓᓄᑦ ᐃᒥᖅ ᓄᓇᕘᒥ, ᑭᓯᐊᓂ ᑲᓇᑕᒥ ᒥᕐᖑᐃᓯᕐᕖᑦ, ᐱᐅᓚᖑᔪᒃᑯᑦ ᐃᑲᔪᑕᐅᖁᓪᓗᒍ ᓄᓇᕘᒥᐅᓄᑦᐱᓗᐊᕐᑐᒥᒃ ᐊᒻᒪᓗ ᑲᓇᑕᒥᐅᑕᐅᔪᓄᑦ. </a:t>
            </a:r>
            <a:endParaRPr lang="en-US" sz="2000" b="0" i="0" u="none" strike="noStrike" baseline="0" dirty="0">
              <a:solidFill>
                <a:srgbClr val="000000"/>
              </a:solidFill>
              <a:latin typeface="ProSyl"/>
            </a:endParaRPr>
          </a:p>
          <a:p>
            <a:pPr algn="just"/>
            <a:endParaRPr lang="en-CA" sz="2000" b="0" dirty="0">
              <a:latin typeface="Times New Roman" pitchFamily="18" charset="0"/>
              <a:cs typeface="Times New Roman" pitchFamily="18" charset="0"/>
            </a:endParaRPr>
          </a:p>
          <a:p>
            <a:endParaRPr lang="en-CA" sz="2000" dirty="0"/>
          </a:p>
        </p:txBody>
      </p:sp>
      <p:sp>
        <p:nvSpPr>
          <p:cNvPr id="8" name="Title 1">
            <a:extLst>
              <a:ext uri="{FF2B5EF4-FFF2-40B4-BE49-F238E27FC236}">
                <a16:creationId xmlns:a16="http://schemas.microsoft.com/office/drawing/2014/main" id="{77F44F5B-3A1D-41CD-B513-28DBBE7AC16F}"/>
              </a:ext>
            </a:extLst>
          </p:cNvPr>
          <p:cNvSpPr txBox="1">
            <a:spLocks/>
          </p:cNvSpPr>
          <p:nvPr/>
        </p:nvSpPr>
        <p:spPr>
          <a:xfrm>
            <a:off x="2827412" y="764704"/>
            <a:ext cx="3489176" cy="460754"/>
          </a:xfrm>
          <a:prstGeom prst="rect">
            <a:avLst/>
          </a:prstGeom>
          <a:noFill/>
        </p:spPr>
        <p:txBody>
          <a:bodyPr vert="horz" lIns="0" rIns="0" bIns="0" anchor="b">
            <a:normAutofit fontScale="97500" lnSpcReduction="100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en-US" sz="2900" b="1" dirty="0">
                <a:latin typeface="Times New Roman" pitchFamily="18" charset="0"/>
                <a:cs typeface="Times New Roman" pitchFamily="18" charset="0"/>
              </a:rPr>
              <a:t>Background</a:t>
            </a:r>
          </a:p>
        </p:txBody>
      </p:sp>
    </p:spTree>
    <p:extLst>
      <p:ext uri="{BB962C8B-B14F-4D97-AF65-F5344CB8AC3E}">
        <p14:creationId xmlns:p14="http://schemas.microsoft.com/office/powerpoint/2010/main" val="25186022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p:cNvSpPr txBox="1">
            <a:spLocks/>
          </p:cNvSpPr>
          <p:nvPr/>
        </p:nvSpPr>
        <p:spPr>
          <a:xfrm>
            <a:off x="2627783" y="764704"/>
            <a:ext cx="3888431" cy="504055"/>
          </a:xfrm>
          <a:prstGeom prst="rect">
            <a:avLst/>
          </a:prstGeom>
          <a:noFill/>
        </p:spPr>
        <p:txBody>
          <a:bodyPr vert="horz" lIns="0" rIns="0" bIns="0" anchor="b">
            <a:normAutofit fontScale="975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sz="2900" b="1" dirty="0">
                <a:latin typeface="Times New Roman" pitchFamily="18" charset="0"/>
                <a:cs typeface="Times New Roman" pitchFamily="18" charset="0"/>
              </a:rPr>
              <a:t>Types of Authorizations</a:t>
            </a:r>
          </a:p>
        </p:txBody>
      </p:sp>
      <p:sp>
        <p:nvSpPr>
          <p:cNvPr id="2" name="TextBox 1">
            <a:extLst>
              <a:ext uri="{FF2B5EF4-FFF2-40B4-BE49-F238E27FC236}">
                <a16:creationId xmlns:a16="http://schemas.microsoft.com/office/drawing/2014/main" id="{0186AF8C-2AD4-4B66-B6EB-D1B2E575958A}"/>
              </a:ext>
            </a:extLst>
          </p:cNvPr>
          <p:cNvSpPr txBox="1"/>
          <p:nvPr/>
        </p:nvSpPr>
        <p:spPr>
          <a:xfrm>
            <a:off x="498375" y="1844824"/>
            <a:ext cx="8147248" cy="4124206"/>
          </a:xfrm>
          <a:prstGeom prst="rect">
            <a:avLst/>
          </a:prstGeom>
          <a:noFill/>
        </p:spPr>
        <p:txBody>
          <a:bodyPr wrap="square" rtlCol="0">
            <a:spAutoFit/>
          </a:bodyPr>
          <a:lstStyle/>
          <a:p>
            <a:pPr marL="342900" indent="-342900" algn="just">
              <a:buFont typeface="Wingdings" pitchFamily="2" charset="2"/>
              <a:buChar char="Ø"/>
            </a:pPr>
            <a:r>
              <a:rPr lang="en-US" sz="1900" b="0" dirty="0">
                <a:solidFill>
                  <a:schemeClr val="tx1"/>
                </a:solidFill>
                <a:latin typeface="Times New Roman" pitchFamily="18" charset="0"/>
                <a:cs typeface="Times New Roman" pitchFamily="18" charset="0"/>
              </a:rPr>
              <a:t>Based on its mandate and the Nunavut Waters Regulations (</a:t>
            </a:r>
            <a:r>
              <a:rPr lang="en-US" sz="1900" b="0" i="1" dirty="0">
                <a:solidFill>
                  <a:schemeClr val="tx1"/>
                </a:solidFill>
                <a:latin typeface="Times New Roman" pitchFamily="18" charset="0"/>
                <a:cs typeface="Times New Roman" pitchFamily="18" charset="0"/>
              </a:rPr>
              <a:t>Regulations</a:t>
            </a:r>
            <a:r>
              <a:rPr lang="en-US" sz="1900" b="0" dirty="0">
                <a:solidFill>
                  <a:schemeClr val="tx1"/>
                </a:solidFill>
                <a:latin typeface="Times New Roman" pitchFamily="18" charset="0"/>
                <a:cs typeface="Times New Roman" pitchFamily="18" charset="0"/>
              </a:rPr>
              <a:t>), the NWB may issue one of the following authorizations for the use of water and/or deposit of waste for undertakings in Nunavut:</a:t>
            </a:r>
          </a:p>
          <a:p>
            <a:pPr marL="342900" indent="-342900" algn="just">
              <a:buFont typeface="Wingdings" pitchFamily="2" charset="2"/>
              <a:buChar char="Ø"/>
            </a:pPr>
            <a:endParaRPr lang="en-US" sz="1900" b="0" dirty="0">
              <a:solidFill>
                <a:schemeClr val="tx1"/>
              </a:solidFill>
              <a:latin typeface="Times New Roman" pitchFamily="18" charset="0"/>
              <a:cs typeface="Times New Roman" pitchFamily="18" charset="0"/>
            </a:endParaRPr>
          </a:p>
          <a:p>
            <a:pPr marL="342900" indent="-342900" algn="just">
              <a:buFont typeface="Wingdings" pitchFamily="2" charset="2"/>
              <a:buChar char="Ø"/>
            </a:pPr>
            <a:r>
              <a:rPr lang="iu-Cans-CA" sz="1800" b="0" i="0" u="none" strike="noStrike" baseline="0" dirty="0">
                <a:solidFill>
                  <a:srgbClr val="000000"/>
                </a:solidFill>
                <a:latin typeface="ProSyl"/>
              </a:rPr>
              <a:t>ᐱᓕᕆᐊᒃᓴᖓ ᒪᓕᒃᓗᒍ ᐊᒻᒪᓗ ᓄᓇᕗᑦ ᐃᒥᒧᑦ ᒪᓕᒐᓕᕆᓂᖅ </a:t>
            </a:r>
            <a:r>
              <a:rPr lang="en-US" sz="1800" b="0" i="0" u="none" strike="noStrike" baseline="0" dirty="0">
                <a:solidFill>
                  <a:srgbClr val="000000"/>
                </a:solidFill>
                <a:latin typeface="ProSyl"/>
              </a:rPr>
              <a:t>G</a:t>
            </a:r>
            <a:r>
              <a:rPr lang="iu-Cans-CA" sz="1800" b="0" i="0" u="none" strike="noStrike" baseline="0" dirty="0">
                <a:solidFill>
                  <a:srgbClr val="000000"/>
                </a:solidFill>
                <a:latin typeface="ProSyl"/>
              </a:rPr>
              <a:t>ᒪᓕᒐᐃᑦ</a:t>
            </a:r>
            <a:r>
              <a:rPr lang="en-US" sz="1800" b="0" i="0" u="none" strike="noStrike" baseline="0" dirty="0">
                <a:solidFill>
                  <a:srgbClr val="000000"/>
                </a:solidFill>
                <a:latin typeface="ProSyl"/>
              </a:rPr>
              <a:t>H</a:t>
            </a:r>
            <a:r>
              <a:rPr lang="iu-Cans-CA" sz="1800" b="0" i="0" u="none" strike="noStrike" baseline="0" dirty="0">
                <a:solidFill>
                  <a:srgbClr val="000000"/>
                </a:solidFill>
                <a:latin typeface="ProSyl"/>
              </a:rPr>
              <a:t>, ᓄᓇᓅᒻ ᐃᒥᓕᕆᓂᕐᒧᑦ ᑲᑎᒪᔨᑦ ᑐᓂᓯᔪᓐᓇᕐᑐᑦ ᓇᓕᐊᑐᐃᓐᓇᖅ ᐊᖏᕐᑕᐅᓗᑎᒃ ᐊᑐᕐᑕᐅᓂᖓᓄᑦ ᐃᒥᖅ ᐊᒻᒪᓗ ᐅᕙᓘᓐᓃᑦ ᑯᕕᔭᐅᓂᖓᓄᑦ ᐱᓕᕆᐊᒃᓴᐅᔪᓄᑦ ᓄᓇᕘᒥ:</a:t>
            </a:r>
            <a:endParaRPr lang="en-US" sz="1800" b="0" i="0" u="none" strike="noStrike" baseline="0" dirty="0">
              <a:solidFill>
                <a:srgbClr val="000000"/>
              </a:solidFill>
              <a:latin typeface="ProSyl"/>
            </a:endParaRPr>
          </a:p>
          <a:p>
            <a:pPr marL="0" indent="0" algn="just">
              <a:buFont typeface="Wingdings" pitchFamily="2" charset="2"/>
              <a:buNone/>
            </a:pPr>
            <a:r>
              <a:rPr lang="en-US" sz="1900" b="0" baseline="0" dirty="0">
                <a:solidFill>
                  <a:schemeClr val="tx1"/>
                </a:solidFill>
                <a:latin typeface="Times New Roman" pitchFamily="18" charset="0"/>
                <a:cs typeface="Times New Roman" pitchFamily="18" charset="0"/>
              </a:rPr>
              <a:t> </a:t>
            </a:r>
          </a:p>
          <a:p>
            <a:pPr marL="800100" lvl="1" indent="-342900" algn="just">
              <a:buFont typeface="Courier New" panose="02070309020205020404" pitchFamily="49" charset="0"/>
              <a:buChar char="o"/>
            </a:pPr>
            <a:r>
              <a:rPr lang="en-US" sz="1900" b="0" dirty="0">
                <a:solidFill>
                  <a:schemeClr val="tx1"/>
                </a:solidFill>
                <a:latin typeface="Times New Roman" pitchFamily="18" charset="0"/>
                <a:cs typeface="Times New Roman" pitchFamily="18" charset="0"/>
              </a:rPr>
              <a:t>Authorization without a  Licence </a:t>
            </a:r>
          </a:p>
          <a:p>
            <a:pPr lvl="1" algn="just"/>
            <a:r>
              <a:rPr lang="en-US" sz="1900" dirty="0">
                <a:latin typeface="Times New Roman" pitchFamily="18" charset="0"/>
                <a:cs typeface="Times New Roman" pitchFamily="18" charset="0"/>
              </a:rPr>
              <a:t>     </a:t>
            </a:r>
            <a:r>
              <a:rPr lang="en-US" sz="1900" b="0" dirty="0">
                <a:solidFill>
                  <a:schemeClr val="tx1"/>
                </a:solidFill>
                <a:latin typeface="Times New Roman" pitchFamily="18" charset="0"/>
                <a:cs typeface="Times New Roman" pitchFamily="18" charset="0"/>
              </a:rPr>
              <a:t>(less</a:t>
            </a:r>
            <a:r>
              <a:rPr lang="en-US" sz="1900" b="0" baseline="0" dirty="0">
                <a:solidFill>
                  <a:schemeClr val="tx1"/>
                </a:solidFill>
                <a:latin typeface="Times New Roman" pitchFamily="18" charset="0"/>
                <a:cs typeface="Times New Roman" pitchFamily="18" charset="0"/>
              </a:rPr>
              <a:t> than 50 m</a:t>
            </a:r>
            <a:r>
              <a:rPr lang="en-US" sz="1900" b="0" baseline="30000" dirty="0">
                <a:solidFill>
                  <a:schemeClr val="tx1"/>
                </a:solidFill>
                <a:latin typeface="Times New Roman" pitchFamily="18" charset="0"/>
                <a:cs typeface="Times New Roman" pitchFamily="18" charset="0"/>
              </a:rPr>
              <a:t>3</a:t>
            </a:r>
            <a:r>
              <a:rPr lang="en-US" sz="1900" b="0" baseline="0" dirty="0">
                <a:solidFill>
                  <a:schemeClr val="tx1"/>
                </a:solidFill>
                <a:latin typeface="Times New Roman" pitchFamily="18" charset="0"/>
                <a:cs typeface="Times New Roman" pitchFamily="18" charset="0"/>
              </a:rPr>
              <a:t> per day water required)</a:t>
            </a:r>
          </a:p>
          <a:p>
            <a:pPr marL="800100" lvl="1" indent="-342900" algn="just">
              <a:buFont typeface="Courier New" panose="02070309020205020404" pitchFamily="49" charset="0"/>
              <a:buChar char="o"/>
            </a:pPr>
            <a:endParaRPr lang="en-US" sz="1900" b="0" dirty="0">
              <a:solidFill>
                <a:schemeClr val="tx1"/>
              </a:solidFill>
              <a:latin typeface="Times New Roman" pitchFamily="18" charset="0"/>
              <a:cs typeface="Times New Roman" pitchFamily="18" charset="0"/>
            </a:endParaRPr>
          </a:p>
          <a:p>
            <a:pPr marL="800100" lvl="1" indent="-342900" algn="just">
              <a:buFont typeface="Courier New" panose="02070309020205020404" pitchFamily="49" charset="0"/>
              <a:buChar char="o"/>
            </a:pPr>
            <a:r>
              <a:rPr lang="iu-Cans-CA" sz="1800" b="0" i="0" u="none" strike="noStrike" baseline="0" dirty="0">
                <a:solidFill>
                  <a:srgbClr val="000000"/>
                </a:solidFill>
                <a:latin typeface="ProSyl"/>
              </a:rPr>
              <a:t>ᐊᖏᕐᓯᓗᑎᒃ ᐱᔪᓐᓇᐅᑎᖃᖏᓪᓗᑎᒃ </a:t>
            </a:r>
            <a:r>
              <a:rPr lang="en-US" sz="1800" b="0" i="0" u="none" strike="noStrike" baseline="0" dirty="0">
                <a:solidFill>
                  <a:srgbClr val="000000"/>
                </a:solidFill>
                <a:latin typeface="ProSyl"/>
              </a:rPr>
              <a:t>G</a:t>
            </a:r>
            <a:r>
              <a:rPr lang="iu-Cans-CA" sz="1800" b="0" i="0" u="none" strike="noStrike" baseline="0" dirty="0">
                <a:solidFill>
                  <a:srgbClr val="000000"/>
                </a:solidFill>
                <a:latin typeface="ProSyl"/>
              </a:rPr>
              <a:t>ᑐᖔᓂ </a:t>
            </a:r>
            <a:r>
              <a:rPr lang="en-US" sz="1800" b="0" baseline="0" dirty="0">
                <a:solidFill>
                  <a:schemeClr val="tx1"/>
                </a:solidFill>
                <a:latin typeface="Times New Roman" pitchFamily="18" charset="0"/>
                <a:cs typeface="Times New Roman" pitchFamily="18" charset="0"/>
              </a:rPr>
              <a:t>50 m</a:t>
            </a:r>
            <a:r>
              <a:rPr lang="en-US" sz="1800" b="0" baseline="30000" dirty="0">
                <a:solidFill>
                  <a:schemeClr val="tx1"/>
                </a:solidFill>
                <a:latin typeface="Times New Roman" pitchFamily="18" charset="0"/>
                <a:cs typeface="Times New Roman" pitchFamily="18" charset="0"/>
              </a:rPr>
              <a:t>3</a:t>
            </a:r>
            <a:r>
              <a:rPr lang="iu-Cans-CA" sz="1800" b="0" baseline="30000" dirty="0">
                <a:solidFill>
                  <a:schemeClr val="tx1"/>
                </a:solidFill>
                <a:latin typeface="Times New Roman" pitchFamily="18" charset="0"/>
                <a:cs typeface="Times New Roman" pitchFamily="18" charset="0"/>
              </a:rPr>
              <a:t> </a:t>
            </a:r>
            <a:r>
              <a:rPr lang="en-US" sz="1800" b="0" i="0" u="none" strike="noStrike" baseline="0" dirty="0">
                <a:solidFill>
                  <a:srgbClr val="000000"/>
                </a:solidFill>
                <a:latin typeface="ProSyl"/>
              </a:rPr>
              <a:t>q</a:t>
            </a:r>
            <a:r>
              <a:rPr lang="iu-Cans-CA" sz="1800" b="0" i="0" u="none" strike="noStrike" baseline="0" dirty="0">
                <a:solidFill>
                  <a:srgbClr val="000000"/>
                </a:solidFill>
                <a:latin typeface="ProSyl"/>
              </a:rPr>
              <a:t>ᐃᒥᕐᒥᒃ ᐱᔭᕆᐊᖃᕐᑕᖓᓂᑦ</a:t>
            </a:r>
            <a:r>
              <a:rPr lang="en-US" sz="1800" b="0" i="0" u="none" strike="noStrike" baseline="0" dirty="0">
                <a:solidFill>
                  <a:srgbClr val="000000"/>
                </a:solidFill>
                <a:latin typeface="ProSyl"/>
              </a:rPr>
              <a:t>H</a:t>
            </a:r>
            <a:endParaRPr lang="en-US" sz="1900" dirty="0">
              <a:latin typeface="Times New Roman" pitchFamily="18" charset="0"/>
              <a:cs typeface="Times New Roman" pitchFamily="18" charset="0"/>
            </a:endParaRPr>
          </a:p>
          <a:p>
            <a:pPr lvl="1" algn="just"/>
            <a:endParaRPr lang="en-US" sz="1900" b="0" baseline="0" dirty="0">
              <a:solidFill>
                <a:schemeClr val="tx1"/>
              </a:solidFill>
              <a:latin typeface="Times New Roman" pitchFamily="18" charset="0"/>
              <a:cs typeface="Times New Roman" pitchFamily="18" charset="0"/>
            </a:endParaRPr>
          </a:p>
          <a:p>
            <a:pPr marL="457200" marR="0" lvl="1" indent="0" algn="just" defTabSz="914400" rtl="0" eaLnBrk="1" fontAlgn="auto" latinLnBrk="0" hangingPunct="1">
              <a:lnSpc>
                <a:spcPct val="100000"/>
              </a:lnSpc>
              <a:spcBef>
                <a:spcPts val="0"/>
              </a:spcBef>
              <a:spcAft>
                <a:spcPts val="0"/>
              </a:spcAft>
              <a:buClrTx/>
              <a:buSzTx/>
              <a:buFont typeface="Courier New" panose="02070309020205020404" pitchFamily="49" charset="0"/>
              <a:buNone/>
              <a:tabLst/>
              <a:defRPr/>
            </a:pPr>
            <a:endParaRPr kumimoji="0" lang="en-US" sz="1900" b="0"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p:txBody>
      </p:sp>
      <p:sp>
        <p:nvSpPr>
          <p:cNvPr id="4" name="Slide Number Placeholder 4">
            <a:extLst>
              <a:ext uri="{FF2B5EF4-FFF2-40B4-BE49-F238E27FC236}">
                <a16:creationId xmlns:a16="http://schemas.microsoft.com/office/drawing/2014/main" id="{228EF679-BEF9-48D1-8EA7-6158A4433A6E}"/>
              </a:ext>
            </a:extLst>
          </p:cNvPr>
          <p:cNvSpPr>
            <a:spLocks noGrp="1"/>
          </p:cNvSpPr>
          <p:nvPr>
            <p:ph type="sldNum" sz="quarter" idx="12"/>
          </p:nvPr>
        </p:nvSpPr>
        <p:spPr>
          <a:xfrm>
            <a:off x="7924800" y="6356350"/>
            <a:ext cx="762000" cy="365125"/>
          </a:xfrm>
        </p:spPr>
        <p:txBody>
          <a:bodyPr wrap="square">
            <a:normAutofit/>
          </a:bodyPr>
          <a:lstStyle/>
          <a:p>
            <a:fld id="{7743DBDE-EEB0-4B35-80BE-167CFC5089B8}" type="slidenum">
              <a:rPr lang="en-CA" smtClean="0">
                <a:solidFill>
                  <a:srgbClr val="0A647D"/>
                </a:solidFill>
                <a:latin typeface="Times New Roman" pitchFamily="18" charset="0"/>
                <a:cs typeface="Times New Roman" panose="02020603050405020304" pitchFamily="18" charset="0"/>
              </a:rPr>
              <a:t>5</a:t>
            </a:fld>
            <a:endParaRPr lang="en-CA" dirty="0">
              <a:solidFill>
                <a:srgbClr val="0A647D"/>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100858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87AE9E9-6015-4684-AA47-97685C33DE92}"/>
              </a:ext>
            </a:extLst>
          </p:cNvPr>
          <p:cNvSpPr txBox="1">
            <a:spLocks/>
          </p:cNvSpPr>
          <p:nvPr/>
        </p:nvSpPr>
        <p:spPr>
          <a:xfrm>
            <a:off x="2627784" y="548680"/>
            <a:ext cx="3888431" cy="504055"/>
          </a:xfrm>
          <a:prstGeom prst="rect">
            <a:avLst/>
          </a:prstGeom>
          <a:noFill/>
        </p:spPr>
        <p:txBody>
          <a:bodyPr vert="horz" lIns="0" rIns="0" bIns="0" anchor="b">
            <a:normAutofit fontScale="975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sz="2900" b="1" dirty="0">
                <a:latin typeface="Times New Roman" pitchFamily="18" charset="0"/>
                <a:cs typeface="Times New Roman" pitchFamily="18" charset="0"/>
              </a:rPr>
              <a:t>Types of Authorizations</a:t>
            </a:r>
          </a:p>
        </p:txBody>
      </p:sp>
      <p:sp>
        <p:nvSpPr>
          <p:cNvPr id="6" name="TextBox 5">
            <a:extLst>
              <a:ext uri="{FF2B5EF4-FFF2-40B4-BE49-F238E27FC236}">
                <a16:creationId xmlns:a16="http://schemas.microsoft.com/office/drawing/2014/main" id="{A29590AF-7D40-4DD5-A60C-3663F7ED050F}"/>
              </a:ext>
            </a:extLst>
          </p:cNvPr>
          <p:cNvSpPr txBox="1"/>
          <p:nvPr/>
        </p:nvSpPr>
        <p:spPr>
          <a:xfrm>
            <a:off x="575556" y="1582340"/>
            <a:ext cx="7992888" cy="3693319"/>
          </a:xfrm>
          <a:prstGeom prst="rect">
            <a:avLst/>
          </a:prstGeom>
          <a:noFill/>
        </p:spPr>
        <p:txBody>
          <a:bodyPr wrap="square">
            <a:spAutoFit/>
          </a:bodyPr>
          <a:lstStyle/>
          <a:p>
            <a:pPr marL="800100" marR="0" lvl="1" indent="-342900" algn="just"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en-US" sz="1800" b="1" dirty="0">
                <a:solidFill>
                  <a:schemeClr val="tx1"/>
                </a:solidFill>
                <a:latin typeface="Times New Roman" panose="02020603050405020304" pitchFamily="18" charset="0"/>
                <a:cs typeface="Times New Roman" panose="02020603050405020304" pitchFamily="18" charset="0"/>
              </a:rPr>
              <a:t>Type “B”</a:t>
            </a:r>
            <a:r>
              <a:rPr lang="en-US" sz="1800" b="0" dirty="0">
                <a:solidFill>
                  <a:schemeClr val="tx1"/>
                </a:solidFill>
                <a:latin typeface="Times New Roman" panose="02020603050405020304" pitchFamily="18" charset="0"/>
                <a:cs typeface="Times New Roman" panose="02020603050405020304" pitchFamily="18" charset="0"/>
              </a:rPr>
              <a:t> Water Licence</a:t>
            </a:r>
          </a:p>
          <a:p>
            <a:pPr marL="457200" marR="0" lvl="1" indent="0" algn="just" defTabSz="914400" rtl="0" eaLnBrk="1" fontAlgn="auto" latinLnBrk="0" hangingPunct="1">
              <a:lnSpc>
                <a:spcPct val="100000"/>
              </a:lnSpc>
              <a:spcBef>
                <a:spcPts val="0"/>
              </a:spcBef>
              <a:spcAft>
                <a:spcPts val="0"/>
              </a:spcAft>
              <a:buClrTx/>
              <a:buSzTx/>
              <a:buFont typeface="Courier New" panose="02070309020205020404" pitchFamily="49" charset="0"/>
              <a:buNone/>
              <a:tabLst/>
              <a:defRPr/>
            </a:pPr>
            <a:r>
              <a:rPr lang="en-US" sz="1800" dirty="0">
                <a:latin typeface="Times New Roman" panose="02020603050405020304" pitchFamily="18" charset="0"/>
                <a:cs typeface="Times New Roman" panose="02020603050405020304" pitchFamily="18" charset="0"/>
              </a:rPr>
              <a:t>      </a:t>
            </a:r>
            <a:r>
              <a:rPr lang="en-US" sz="1800" b="0" dirty="0">
                <a:solidFill>
                  <a:schemeClr val="tx1"/>
                </a:solidFill>
                <a:latin typeface="Times New Roman" panose="02020603050405020304" pitchFamily="18" charset="0"/>
                <a:cs typeface="Times New Roman" panose="02020603050405020304" pitchFamily="18" charset="0"/>
              </a:rPr>
              <a:t>(between</a:t>
            </a:r>
            <a:r>
              <a:rPr lang="en-US" sz="1800" b="0" baseline="0" dirty="0">
                <a:solidFill>
                  <a:schemeClr val="tx1"/>
                </a:solidFill>
                <a:latin typeface="Times New Roman" pitchFamily="18" charset="0"/>
                <a:cs typeface="Times New Roman" pitchFamily="18" charset="0"/>
              </a:rPr>
              <a:t> 50 m</a:t>
            </a:r>
            <a:r>
              <a:rPr lang="en-US" sz="1800" b="0" baseline="30000" dirty="0">
                <a:solidFill>
                  <a:schemeClr val="tx1"/>
                </a:solidFill>
                <a:latin typeface="Times New Roman" pitchFamily="18" charset="0"/>
                <a:cs typeface="Times New Roman" pitchFamily="18" charset="0"/>
              </a:rPr>
              <a:t>3</a:t>
            </a:r>
            <a:r>
              <a:rPr lang="en-US" sz="1800" b="0" baseline="0" dirty="0">
                <a:solidFill>
                  <a:schemeClr val="tx1"/>
                </a:solidFill>
                <a:latin typeface="Times New Roman" pitchFamily="18" charset="0"/>
                <a:cs typeface="Times New Roman" pitchFamily="18" charset="0"/>
              </a:rPr>
              <a:t> and 299 m</a:t>
            </a:r>
            <a:r>
              <a:rPr lang="en-US" sz="1800" b="0" baseline="30000" dirty="0">
                <a:solidFill>
                  <a:schemeClr val="tx1"/>
                </a:solidFill>
                <a:latin typeface="Times New Roman" pitchFamily="18" charset="0"/>
                <a:cs typeface="Times New Roman" pitchFamily="18" charset="0"/>
              </a:rPr>
              <a:t>3</a:t>
            </a:r>
            <a:r>
              <a:rPr lang="en-US" sz="1800" b="0" baseline="0" dirty="0">
                <a:solidFill>
                  <a:schemeClr val="tx1"/>
                </a:solidFill>
                <a:latin typeface="Times New Roman" pitchFamily="18" charset="0"/>
                <a:cs typeface="Times New Roman" pitchFamily="18" charset="0"/>
              </a:rPr>
              <a:t> per day water required)</a:t>
            </a:r>
          </a:p>
          <a:p>
            <a:pPr marL="457200" marR="0" lvl="1" indent="0" algn="just" defTabSz="914400" rtl="0" eaLnBrk="1" fontAlgn="auto" latinLnBrk="0" hangingPunct="1">
              <a:lnSpc>
                <a:spcPct val="100000"/>
              </a:lnSpc>
              <a:spcBef>
                <a:spcPts val="0"/>
              </a:spcBef>
              <a:spcAft>
                <a:spcPts val="0"/>
              </a:spcAft>
              <a:buClrTx/>
              <a:buSzTx/>
              <a:buFont typeface="Courier New" panose="02070309020205020404" pitchFamily="49" charset="0"/>
              <a:buNone/>
              <a:tabLst/>
              <a:defRPr/>
            </a:pPr>
            <a:endParaRPr lang="en-CA" sz="1800" b="0" dirty="0">
              <a:solidFill>
                <a:schemeClr val="tx1"/>
              </a:solidFill>
            </a:endParaRPr>
          </a:p>
          <a:p>
            <a:pPr marL="742950" lvl="1" indent="-285750" algn="just">
              <a:buFont typeface="Courier New" panose="02070309020205020404" pitchFamily="49" charset="0"/>
              <a:buChar char="o"/>
              <a:defRPr/>
            </a:pPr>
            <a:r>
              <a:rPr lang="iu-Cans-CA" sz="1800" b="0" i="0" u="none" strike="noStrike" baseline="0" dirty="0">
                <a:solidFill>
                  <a:srgbClr val="000000"/>
                </a:solidFill>
                <a:latin typeface="Courier New"/>
              </a:rPr>
              <a:t>ᐃᒪᐃᑦᑐᖅ </a:t>
            </a:r>
            <a:r>
              <a:rPr lang="en-US" sz="1800" b="0" i="0" u="none" strike="noStrike" baseline="0" dirty="0">
                <a:solidFill>
                  <a:srgbClr val="000000"/>
                </a:solidFill>
                <a:latin typeface="ProSyl"/>
              </a:rPr>
              <a:t> </a:t>
            </a:r>
            <a:r>
              <a:rPr lang="en-US" sz="1800" b="0" dirty="0">
                <a:solidFill>
                  <a:schemeClr val="tx1"/>
                </a:solidFill>
                <a:latin typeface="Times New Roman" pitchFamily="18" charset="0"/>
                <a:cs typeface="Times New Roman" pitchFamily="18" charset="0"/>
              </a:rPr>
              <a:t>“B”</a:t>
            </a:r>
            <a:r>
              <a:rPr lang="en-US" sz="1800" b="0" i="0" u="none" strike="noStrike" baseline="0" dirty="0">
                <a:solidFill>
                  <a:srgbClr val="000000"/>
                </a:solidFill>
                <a:latin typeface="ProSyl"/>
              </a:rPr>
              <a:t> </a:t>
            </a:r>
            <a:r>
              <a:rPr lang="iu-Cans-CA" sz="1800" b="0" i="0" u="none" strike="noStrike" baseline="0" dirty="0">
                <a:solidFill>
                  <a:srgbClr val="000000"/>
                </a:solidFill>
                <a:latin typeface="ProSyl"/>
              </a:rPr>
              <a:t>ᐃᒥᕐᒧᑦ ᐱᔪᓐᓇᐅᑎ </a:t>
            </a:r>
            <a:r>
              <a:rPr lang="en-US" sz="1800" b="0" i="0" u="none" strike="noStrike" baseline="0" dirty="0">
                <a:solidFill>
                  <a:srgbClr val="000000"/>
                </a:solidFill>
                <a:latin typeface="ProSyl"/>
              </a:rPr>
              <a:t>G</a:t>
            </a:r>
            <a:r>
              <a:rPr lang="iu-Cans-CA" sz="1800" b="0" i="0" u="none" strike="noStrike" baseline="0" dirty="0">
                <a:solidFill>
                  <a:srgbClr val="000000"/>
                </a:solidFill>
                <a:latin typeface="ProSyl"/>
              </a:rPr>
              <a:t>ᐊᑯᓐᓂᖓᓂ </a:t>
            </a:r>
            <a:r>
              <a:rPr lang="en-US" sz="1800" b="0" baseline="0" dirty="0">
                <a:solidFill>
                  <a:schemeClr val="tx1"/>
                </a:solidFill>
                <a:latin typeface="Times New Roman" pitchFamily="18" charset="0"/>
                <a:cs typeface="Times New Roman" pitchFamily="18" charset="0"/>
              </a:rPr>
              <a:t>50 m</a:t>
            </a:r>
            <a:r>
              <a:rPr lang="en-US" sz="1800" b="0" baseline="30000" dirty="0">
                <a:solidFill>
                  <a:schemeClr val="tx1"/>
                </a:solidFill>
                <a:latin typeface="Times New Roman" pitchFamily="18" charset="0"/>
                <a:cs typeface="Times New Roman" pitchFamily="18" charset="0"/>
              </a:rPr>
              <a:t>3</a:t>
            </a:r>
            <a:r>
              <a:rPr lang="en-US" sz="1800" b="0" baseline="0" dirty="0">
                <a:solidFill>
                  <a:schemeClr val="tx1"/>
                </a:solidFill>
                <a:latin typeface="Times New Roman" pitchFamily="18" charset="0"/>
                <a:cs typeface="Times New Roman" pitchFamily="18" charset="0"/>
              </a:rPr>
              <a:t> </a:t>
            </a:r>
            <a:r>
              <a:rPr lang="iu-Cans-CA" sz="1800" b="0" baseline="0" dirty="0">
                <a:solidFill>
                  <a:schemeClr val="tx1"/>
                </a:solidFill>
                <a:latin typeface="Times New Roman" pitchFamily="18" charset="0"/>
                <a:cs typeface="Times New Roman" pitchFamily="18" charset="0"/>
              </a:rPr>
              <a:t>ᐊᒻᒪᓗ</a:t>
            </a:r>
            <a:r>
              <a:rPr lang="en-US" sz="1800" b="0" baseline="0" dirty="0">
                <a:solidFill>
                  <a:schemeClr val="tx1"/>
                </a:solidFill>
                <a:latin typeface="Times New Roman" pitchFamily="18" charset="0"/>
                <a:cs typeface="Times New Roman" pitchFamily="18" charset="0"/>
              </a:rPr>
              <a:t> 299 m</a:t>
            </a:r>
            <a:r>
              <a:rPr lang="en-US" sz="1800" b="0" baseline="30000" dirty="0">
                <a:solidFill>
                  <a:schemeClr val="tx1"/>
                </a:solidFill>
                <a:latin typeface="Times New Roman" pitchFamily="18" charset="0"/>
                <a:cs typeface="Times New Roman" pitchFamily="18" charset="0"/>
              </a:rPr>
              <a:t>3</a:t>
            </a:r>
            <a:r>
              <a:rPr lang="en-US" sz="1800" b="0" baseline="0" dirty="0">
                <a:solidFill>
                  <a:schemeClr val="tx1"/>
                </a:solidFill>
                <a:latin typeface="Times New Roman" pitchFamily="18" charset="0"/>
                <a:cs typeface="Times New Roman" pitchFamily="18" charset="0"/>
              </a:rPr>
              <a:t> </a:t>
            </a:r>
            <a:r>
              <a:rPr lang="iu-Cans-CA" sz="1800" b="0" baseline="0" dirty="0">
                <a:solidFill>
                  <a:schemeClr val="tx1"/>
                </a:solidFill>
                <a:latin typeface="Times New Roman" pitchFamily="18" charset="0"/>
                <a:cs typeface="Times New Roman" pitchFamily="18" charset="0"/>
              </a:rPr>
              <a:t>ᐅᓪᓗᕐᒧᑦ ᐃᒥᕐ ᐱᔭᕆᐊᖃᑕᖓᓂᑦ)</a:t>
            </a:r>
            <a:endParaRPr lang="en-CA" dirty="0"/>
          </a:p>
          <a:p>
            <a:pPr marL="457200" marR="0" lvl="1" indent="0" algn="just" defTabSz="914400" rtl="0" eaLnBrk="1" fontAlgn="auto" latinLnBrk="0" hangingPunct="1">
              <a:lnSpc>
                <a:spcPct val="100000"/>
              </a:lnSpc>
              <a:spcBef>
                <a:spcPts val="0"/>
              </a:spcBef>
              <a:spcAft>
                <a:spcPts val="0"/>
              </a:spcAft>
              <a:buClrTx/>
              <a:buSzTx/>
              <a:buFont typeface="Courier New" panose="02070309020205020404" pitchFamily="49" charset="0"/>
              <a:buNone/>
              <a:tabLst/>
              <a:defRPr/>
            </a:pPr>
            <a:endParaRPr lang="en-CA" dirty="0"/>
          </a:p>
          <a:p>
            <a:pPr marL="457200" marR="0" lvl="1" indent="0" algn="just" defTabSz="914400" rtl="0" eaLnBrk="1" fontAlgn="auto" latinLnBrk="0" hangingPunct="1">
              <a:lnSpc>
                <a:spcPct val="100000"/>
              </a:lnSpc>
              <a:spcBef>
                <a:spcPts val="0"/>
              </a:spcBef>
              <a:spcAft>
                <a:spcPts val="0"/>
              </a:spcAft>
              <a:buClrTx/>
              <a:buSzTx/>
              <a:buFont typeface="Courier New" panose="02070309020205020404" pitchFamily="49" charset="0"/>
              <a:buNone/>
              <a:tabLst/>
              <a:defRPr/>
            </a:pPr>
            <a:endParaRPr lang="en-CA" sz="1800" b="0" dirty="0">
              <a:solidFill>
                <a:schemeClr val="tx1"/>
              </a:solidFill>
            </a:endParaRPr>
          </a:p>
          <a:p>
            <a:pPr marL="800100" lvl="1" indent="-342900" algn="just">
              <a:buFont typeface="Courier New" panose="02070309020205020404" pitchFamily="49" charset="0"/>
              <a:buChar char="o"/>
            </a:pPr>
            <a:r>
              <a:rPr lang="en-US" sz="1800" b="1" dirty="0">
                <a:solidFill>
                  <a:schemeClr val="tx1"/>
                </a:solidFill>
                <a:latin typeface="Times New Roman" panose="02020603050405020304" pitchFamily="18" charset="0"/>
                <a:cs typeface="Times New Roman" panose="02020603050405020304" pitchFamily="18" charset="0"/>
              </a:rPr>
              <a:t>Type  “A”</a:t>
            </a:r>
            <a:r>
              <a:rPr lang="en-US" sz="1800" b="0" dirty="0">
                <a:solidFill>
                  <a:schemeClr val="tx1"/>
                </a:solidFill>
                <a:latin typeface="Times New Roman" panose="02020603050405020304" pitchFamily="18" charset="0"/>
                <a:cs typeface="Times New Roman" panose="02020603050405020304" pitchFamily="18" charset="0"/>
              </a:rPr>
              <a:t>  Water Licence</a:t>
            </a:r>
          </a:p>
          <a:p>
            <a:pPr marL="457200" marR="0" lvl="1" indent="0" algn="just" defTabSz="914400" rtl="0" eaLnBrk="1" fontAlgn="auto" latinLnBrk="0" hangingPunct="1">
              <a:lnSpc>
                <a:spcPct val="100000"/>
              </a:lnSpc>
              <a:spcBef>
                <a:spcPts val="0"/>
              </a:spcBef>
              <a:spcAft>
                <a:spcPts val="0"/>
              </a:spcAft>
              <a:buClrTx/>
              <a:buSzTx/>
              <a:buFont typeface="Courier New" panose="02070309020205020404" pitchFamily="49" charset="0"/>
              <a:buNone/>
              <a:tabLst/>
              <a:defRPr/>
            </a:pPr>
            <a:r>
              <a:rPr kumimoji="0" lang="en-US" sz="1800" b="0"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rPr>
              <a:t>      (300 m</a:t>
            </a:r>
            <a:r>
              <a:rPr kumimoji="0" lang="en-US" sz="1800" b="0" i="0" u="none" strike="noStrike" kern="1200" cap="none" spc="0" normalizeH="0" baseline="30000" noProof="0" dirty="0">
                <a:ln>
                  <a:noFill/>
                </a:ln>
                <a:solidFill>
                  <a:schemeClr val="tx1"/>
                </a:solidFill>
                <a:effectLst/>
                <a:uLnTx/>
                <a:uFillTx/>
                <a:latin typeface="Times New Roman" pitchFamily="18" charset="0"/>
                <a:ea typeface="+mn-ea"/>
                <a:cs typeface="Times New Roman" pitchFamily="18" charset="0"/>
              </a:rPr>
              <a:t>3</a:t>
            </a:r>
            <a:r>
              <a:rPr kumimoji="0" lang="en-US" sz="1800" b="0"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rPr>
              <a:t> or more per day water required)</a:t>
            </a:r>
          </a:p>
          <a:p>
            <a:pPr marL="457200" marR="0" lvl="1" indent="0" algn="just" defTabSz="914400" rtl="0" eaLnBrk="1" fontAlgn="auto" latinLnBrk="0" hangingPunct="1">
              <a:lnSpc>
                <a:spcPct val="100000"/>
              </a:lnSpc>
              <a:spcBef>
                <a:spcPts val="0"/>
              </a:spcBef>
              <a:spcAft>
                <a:spcPts val="0"/>
              </a:spcAft>
              <a:buClrTx/>
              <a:buSzTx/>
              <a:buFont typeface="Courier New" panose="02070309020205020404" pitchFamily="49" charset="0"/>
              <a:buNone/>
              <a:tabLst/>
              <a:defRPr/>
            </a:pPr>
            <a:endParaRPr lang="en-US" dirty="0">
              <a:latin typeface="Times New Roman" pitchFamily="18" charset="0"/>
              <a:cs typeface="Times New Roman" pitchFamily="18" charset="0"/>
            </a:endParaRPr>
          </a:p>
          <a:p>
            <a:pPr marL="742950" lvl="1" indent="-285750" algn="just">
              <a:buFont typeface="Courier New" panose="02070309020205020404" pitchFamily="49" charset="0"/>
              <a:buChar char="o"/>
              <a:defRPr/>
            </a:pPr>
            <a:r>
              <a:rPr lang="iu-Cans-CA" sz="1800" b="0" i="0" u="none" strike="noStrike" baseline="0" dirty="0">
                <a:solidFill>
                  <a:srgbClr val="000000"/>
                </a:solidFill>
                <a:latin typeface="ProSyl"/>
              </a:rPr>
              <a:t>ᐃᒪᐃᑦᑐᑦ </a:t>
            </a:r>
            <a:r>
              <a:rPr lang="en-US" sz="1800" b="0" dirty="0">
                <a:solidFill>
                  <a:schemeClr val="tx1"/>
                </a:solidFill>
                <a:latin typeface="Times New Roman" panose="02020603050405020304" pitchFamily="18" charset="0"/>
                <a:cs typeface="Times New Roman" panose="02020603050405020304" pitchFamily="18" charset="0"/>
              </a:rPr>
              <a:t>  “A” </a:t>
            </a:r>
            <a:r>
              <a:rPr lang="iu-Cans-CA" sz="1800" b="0" dirty="0">
                <a:solidFill>
                  <a:schemeClr val="tx1"/>
                </a:solidFill>
                <a:latin typeface="Times New Roman" panose="02020603050405020304" pitchFamily="18" charset="0"/>
                <a:cs typeface="Times New Roman" panose="02020603050405020304" pitchFamily="18" charset="0"/>
              </a:rPr>
              <a:t>ᐃᒥᕐᒧᑦ ᐱᔪᓐᓇᐅᑎ (</a:t>
            </a:r>
            <a:r>
              <a:rPr kumimoji="0" lang="en-US" sz="1800" b="0"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rPr>
              <a:t>300 m</a:t>
            </a:r>
            <a:r>
              <a:rPr kumimoji="0" lang="en-US" sz="1800" b="0" i="0" u="none" strike="noStrike" kern="1200" cap="none" spc="0" normalizeH="0" baseline="30000" noProof="0" dirty="0">
                <a:ln>
                  <a:noFill/>
                </a:ln>
                <a:solidFill>
                  <a:schemeClr val="tx1"/>
                </a:solidFill>
                <a:effectLst/>
                <a:uLnTx/>
                <a:uFillTx/>
                <a:latin typeface="Times New Roman" pitchFamily="18" charset="0"/>
                <a:ea typeface="+mn-ea"/>
                <a:cs typeface="Times New Roman" pitchFamily="18" charset="0"/>
              </a:rPr>
              <a:t>3</a:t>
            </a:r>
            <a:r>
              <a:rPr kumimoji="0" lang="en-US" sz="1800" b="0"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rPr>
              <a:t> </a:t>
            </a:r>
            <a:r>
              <a:rPr kumimoji="0" lang="iu-Cans-CA" sz="1800" b="0"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rPr>
              <a:t>ᐅᕙᓘᓐᓃᑦ ᐅᖓᑖᓂ ᐅᓪᓗᕐᒧᑦ ᐃᒥᕐ ᐱᔭᕆᐊᖃᑕᖓᓂᑦ)</a:t>
            </a:r>
          </a:p>
          <a:p>
            <a:pPr marL="742950" marR="0" lvl="1" indent="-285750" algn="just"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endParaRPr kumimoji="0" lang="en-US" sz="1800" b="0"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p:txBody>
      </p:sp>
      <p:sp>
        <p:nvSpPr>
          <p:cNvPr id="5" name="Slide Number Placeholder 4">
            <a:extLst>
              <a:ext uri="{FF2B5EF4-FFF2-40B4-BE49-F238E27FC236}">
                <a16:creationId xmlns:a16="http://schemas.microsoft.com/office/drawing/2014/main" id="{8250D062-325F-4BC3-B7EC-57844A256982}"/>
              </a:ext>
            </a:extLst>
          </p:cNvPr>
          <p:cNvSpPr>
            <a:spLocks noGrp="1"/>
          </p:cNvSpPr>
          <p:nvPr>
            <p:ph type="sldNum" sz="quarter" idx="12"/>
          </p:nvPr>
        </p:nvSpPr>
        <p:spPr>
          <a:xfrm>
            <a:off x="7924800" y="6356350"/>
            <a:ext cx="762000" cy="365125"/>
          </a:xfrm>
        </p:spPr>
        <p:txBody>
          <a:bodyPr wrap="square">
            <a:normAutofit/>
          </a:bodyPr>
          <a:lstStyle/>
          <a:p>
            <a:fld id="{7743DBDE-EEB0-4B35-80BE-167CFC5089B8}" type="slidenum">
              <a:rPr lang="en-CA" smtClean="0">
                <a:solidFill>
                  <a:srgbClr val="0A647D"/>
                </a:solidFill>
                <a:latin typeface="Times New Roman" pitchFamily="18" charset="0"/>
                <a:cs typeface="Times New Roman" panose="02020603050405020304" pitchFamily="18" charset="0"/>
              </a:rPr>
              <a:t>6</a:t>
            </a:fld>
            <a:endParaRPr lang="en-CA" dirty="0">
              <a:solidFill>
                <a:srgbClr val="0A647D"/>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760603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Line 5"/>
          <p:cNvSpPr>
            <a:spLocks noChangeShapeType="1"/>
          </p:cNvSpPr>
          <p:nvPr/>
        </p:nvSpPr>
        <p:spPr bwMode="auto">
          <a:xfrm flipH="1">
            <a:off x="5867400" y="4114800"/>
            <a:ext cx="0" cy="381001"/>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5" name="Slide Number Placeholder 4"/>
          <p:cNvSpPr>
            <a:spLocks noGrp="1"/>
          </p:cNvSpPr>
          <p:nvPr>
            <p:ph type="sldNum" sz="quarter" idx="12"/>
          </p:nvPr>
        </p:nvSpPr>
        <p:spPr/>
        <p:txBody>
          <a:bodyPr/>
          <a:lstStyle/>
          <a:p>
            <a:fld id="{7743DBDE-EEB0-4B35-80BE-167CFC5089B8}" type="slidenum">
              <a:rPr lang="en-CA" smtClean="0">
                <a:latin typeface="Times New Roman" pitchFamily="18" charset="0"/>
                <a:cs typeface="Times New Roman" pitchFamily="18" charset="0"/>
              </a:rPr>
              <a:t>7</a:t>
            </a:fld>
            <a:endParaRPr lang="en-CA" dirty="0">
              <a:latin typeface="Times New Roman" pitchFamily="18" charset="0"/>
              <a:cs typeface="Times New Roman" pitchFamily="18" charset="0"/>
            </a:endParaRPr>
          </a:p>
        </p:txBody>
      </p:sp>
      <p:sp>
        <p:nvSpPr>
          <p:cNvPr id="11" name="Text Box 4"/>
          <p:cNvSpPr txBox="1">
            <a:spLocks noChangeArrowheads="1"/>
          </p:cNvSpPr>
          <p:nvPr/>
        </p:nvSpPr>
        <p:spPr bwMode="auto">
          <a:xfrm>
            <a:off x="820390" y="1752600"/>
            <a:ext cx="7485409" cy="1066800"/>
          </a:xfrm>
          <a:prstGeom prst="rect">
            <a:avLst/>
          </a:prstGeom>
          <a:solidFill>
            <a:srgbClr val="00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a:r>
              <a:rPr lang="en-CA" sz="1600" dirty="0">
                <a:latin typeface="Times New Roman" pitchFamily="18" charset="0"/>
                <a:cs typeface="Times New Roman" pitchFamily="18" charset="0"/>
              </a:rPr>
              <a:t>NWB receives application and confirms classification of undertaking and type of licence as a Type “A” licence</a:t>
            </a:r>
          </a:p>
          <a:p>
            <a:pPr algn="ctr"/>
            <a:r>
              <a:rPr lang="iu-Cans-CA" sz="1600" dirty="0">
                <a:solidFill>
                  <a:srgbClr val="000000"/>
                </a:solidFill>
                <a:latin typeface="ProSyl"/>
              </a:rPr>
              <a:t>ᐃᒥᓕᕆᔨᒃᑯᑦ ᑐᓐᓂᕆᔭᐅᒍᑎᒃ ᐱᓇᓱᒃᑐᒥᑦ ᐊᒻᒪᓗ ᓇᓗᓇᐃᕐᑕᐅᓗᓂ ᐃᒪᐃᑦᑑᓂᖓᓂᒃ ᐱᓕᕆᐊᖑᔪᒪᔪᖅ ᐊᒻᒪᓗ ᐃᒪᐃᑦᑐᓂᖓᓂᒃ ᐱᔪᓐᓇᐅᑎ </a:t>
            </a:r>
            <a:r>
              <a:rPr lang="en-US" sz="1600" dirty="0">
                <a:solidFill>
                  <a:srgbClr val="000000"/>
                </a:solidFill>
                <a:latin typeface="Times New Roman"/>
              </a:rPr>
              <a:t>“A”</a:t>
            </a:r>
            <a:endParaRPr lang="en-US" sz="1600" dirty="0">
              <a:latin typeface="Times New Roman" pitchFamily="18" charset="0"/>
              <a:cs typeface="Times New Roman" pitchFamily="18" charset="0"/>
            </a:endParaRPr>
          </a:p>
        </p:txBody>
      </p:sp>
      <p:sp>
        <p:nvSpPr>
          <p:cNvPr id="12" name="Line 5"/>
          <p:cNvSpPr>
            <a:spLocks noChangeShapeType="1"/>
          </p:cNvSpPr>
          <p:nvPr/>
        </p:nvSpPr>
        <p:spPr bwMode="auto">
          <a:xfrm flipH="1">
            <a:off x="5867400" y="2819399"/>
            <a:ext cx="0" cy="381001"/>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3" name="Text Box 6"/>
          <p:cNvSpPr txBox="1">
            <a:spLocks noChangeArrowheads="1"/>
          </p:cNvSpPr>
          <p:nvPr/>
        </p:nvSpPr>
        <p:spPr bwMode="auto">
          <a:xfrm>
            <a:off x="4267200" y="3200400"/>
            <a:ext cx="3633713" cy="1104900"/>
          </a:xfrm>
          <a:prstGeom prst="rect">
            <a:avLst/>
          </a:prstGeom>
          <a:solidFill>
            <a:srgbClr val="00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1600" b="0" i="0" u="none" strike="noStrike" cap="none" normalizeH="0" baseline="0" dirty="0">
                <a:ln>
                  <a:noFill/>
                </a:ln>
                <a:solidFill>
                  <a:schemeClr val="tx1"/>
                </a:solidFill>
                <a:effectLst/>
                <a:latin typeface="Times New Roman" pitchFamily="18" charset="0"/>
                <a:cs typeface="Times New Roman" pitchFamily="18" charset="0"/>
              </a:rPr>
              <a:t>NWB conducts</a:t>
            </a:r>
            <a:r>
              <a:rPr kumimoji="0" lang="en-US" sz="1600" b="0" i="0" u="none" strike="noStrike" cap="none" normalizeH="0" dirty="0">
                <a:ln>
                  <a:noFill/>
                </a:ln>
                <a:solidFill>
                  <a:schemeClr val="tx1"/>
                </a:solidFill>
                <a:effectLst/>
                <a:latin typeface="Times New Roman" pitchFamily="18" charset="0"/>
                <a:cs typeface="Times New Roman" pitchFamily="18" charset="0"/>
              </a:rPr>
              <a:t> concordance review</a:t>
            </a:r>
          </a:p>
          <a:p>
            <a:pPr lvl="0" algn="ctr" fontAlgn="base">
              <a:spcBef>
                <a:spcPct val="0"/>
              </a:spcBef>
              <a:spcAft>
                <a:spcPts val="1000"/>
              </a:spcAft>
            </a:pPr>
            <a:r>
              <a:rPr lang="iu-Cans-CA" sz="1600" dirty="0">
                <a:solidFill>
                  <a:srgbClr val="000000"/>
                </a:solidFill>
                <a:latin typeface="ProSyl"/>
              </a:rPr>
              <a:t>ᐃᒥᓕᕆᔨᒃᑯᑦ ᕿᒥᕈᓪᓗᑎᒃ ᒪᓕᒃᓯᒪᒐᓗᐊᕐᒪᖔᑦ</a:t>
            </a:r>
            <a:endParaRPr kumimoji="0" lang="en-US" sz="1600" b="0" i="0" u="none" strike="noStrike" cap="none" normalizeH="0" baseline="0" dirty="0">
              <a:ln>
                <a:noFill/>
              </a:ln>
              <a:solidFill>
                <a:schemeClr val="tx1"/>
              </a:solidFill>
              <a:effectLst/>
              <a:latin typeface="Arial" pitchFamily="34" charset="0"/>
              <a:cs typeface="Arial" pitchFamily="34" charset="0"/>
            </a:endParaRPr>
          </a:p>
        </p:txBody>
      </p:sp>
      <p:sp>
        <p:nvSpPr>
          <p:cNvPr id="14" name="Text Box 7"/>
          <p:cNvSpPr txBox="1">
            <a:spLocks noChangeArrowheads="1"/>
          </p:cNvSpPr>
          <p:nvPr/>
        </p:nvSpPr>
        <p:spPr bwMode="auto">
          <a:xfrm>
            <a:off x="820391" y="2915839"/>
            <a:ext cx="2687960" cy="1425752"/>
          </a:xfrm>
          <a:prstGeom prst="rect">
            <a:avLst/>
          </a:prstGeom>
          <a:solidFill>
            <a:srgbClr val="FF99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kumimoji="0" lang="en-US" sz="1600" b="0" i="0" u="none" strike="noStrike" cap="none" normalizeH="0" baseline="0" dirty="0">
                <a:ln>
                  <a:noFill/>
                </a:ln>
                <a:solidFill>
                  <a:schemeClr val="tx1"/>
                </a:solidFill>
                <a:effectLst/>
                <a:latin typeface="Times New Roman" pitchFamily="18" charset="0"/>
                <a:cs typeface="Times New Roman" pitchFamily="18" charset="0"/>
              </a:rPr>
              <a:t>Applicant provides additional </a:t>
            </a:r>
            <a:r>
              <a:rPr lang="en-US" sz="1600" dirty="0">
                <a:latin typeface="Times New Roman" pitchFamily="18" charset="0"/>
                <a:cs typeface="Times New Roman" pitchFamily="18" charset="0"/>
              </a:rPr>
              <a:t>information if required </a:t>
            </a:r>
          </a:p>
          <a:p>
            <a:pPr lvl="0" algn="ctr" fontAlgn="base">
              <a:spcBef>
                <a:spcPct val="0"/>
              </a:spcBef>
              <a:spcAft>
                <a:spcPts val="1000"/>
              </a:spcAft>
            </a:pPr>
            <a:r>
              <a:rPr lang="iu-Cans-CA" sz="1600" dirty="0">
                <a:solidFill>
                  <a:srgbClr val="000000"/>
                </a:solidFill>
                <a:latin typeface="ProSyl"/>
              </a:rPr>
              <a:t>ᐱᓇᓱᒃᑐᖅ ᑐᓂᓯᒃᑲᓐᓂᕆᐊᖃᕐᑐᖅ ᖃᐅᔨᒪᔭᒃᓴᓂ ᐱᔭᕆᐊᖃᕈᓂ</a:t>
            </a:r>
            <a:endParaRPr kumimoji="0" lang="en-US" sz="1600"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15" name="Text Box 8"/>
          <p:cNvSpPr txBox="1">
            <a:spLocks noChangeArrowheads="1"/>
          </p:cNvSpPr>
          <p:nvPr/>
        </p:nvSpPr>
        <p:spPr bwMode="auto">
          <a:xfrm>
            <a:off x="3962399" y="4495801"/>
            <a:ext cx="4343399" cy="1808434"/>
          </a:xfrm>
          <a:prstGeom prst="rect">
            <a:avLst/>
          </a:prstGeom>
          <a:solidFill>
            <a:srgbClr val="00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pPr>
            <a:r>
              <a:rPr kumimoji="0" lang="en-US" sz="1600" b="0" i="0" u="none" strike="noStrike" cap="none" normalizeH="0" baseline="0" dirty="0">
                <a:ln>
                  <a:noFill/>
                </a:ln>
                <a:solidFill>
                  <a:schemeClr val="tx1"/>
                </a:solidFill>
                <a:effectLst/>
                <a:latin typeface="Times New Roman" pitchFamily="18" charset="0"/>
                <a:cs typeface="Times New Roman" pitchFamily="18" charset="0"/>
              </a:rPr>
              <a:t>NWB issues notice of application and </a:t>
            </a:r>
            <a:r>
              <a:rPr lang="en-US" sz="1600" dirty="0">
                <a:latin typeface="Times New Roman" pitchFamily="18" charset="0"/>
                <a:cs typeface="Times New Roman" pitchFamily="18" charset="0"/>
              </a:rPr>
              <a:t>requests technical review and submission of comments</a:t>
            </a:r>
            <a:endParaRPr kumimoji="0" lang="en-US" sz="1600" b="0" i="0" u="none" strike="noStrike" cap="none" normalizeH="0" baseline="0" dirty="0">
              <a:ln>
                <a:noFill/>
              </a:ln>
              <a:solidFill>
                <a:schemeClr val="tx1"/>
              </a:solidFill>
              <a:effectLst/>
              <a:latin typeface="Times New Roman" pitchFamily="18" charset="0"/>
              <a:cs typeface="Times New Roman" pitchFamily="18" charset="0"/>
            </a:endParaRPr>
          </a:p>
          <a:p>
            <a:pPr lvl="0" algn="ctr" fontAlgn="base">
              <a:spcBef>
                <a:spcPct val="0"/>
              </a:spcBef>
            </a:pPr>
            <a:r>
              <a:rPr kumimoji="0" lang="en-US" sz="1600" b="0" i="0" u="none" strike="noStrike" cap="none" normalizeH="0" baseline="0" dirty="0">
                <a:ln>
                  <a:noFill/>
                </a:ln>
                <a:solidFill>
                  <a:schemeClr val="tx1"/>
                </a:solidFill>
                <a:effectLst/>
                <a:latin typeface="Times New Roman" pitchFamily="18" charset="0"/>
                <a:cs typeface="Times New Roman" pitchFamily="18" charset="0"/>
              </a:rPr>
              <a:t> (30 </a:t>
            </a:r>
            <a:r>
              <a:rPr lang="en-US" sz="1600" dirty="0">
                <a:latin typeface="Times New Roman" pitchFamily="18" charset="0"/>
                <a:cs typeface="Times New Roman" pitchFamily="18" charset="0"/>
              </a:rPr>
              <a:t>days minimum)</a:t>
            </a:r>
          </a:p>
          <a:p>
            <a:pPr lvl="0" algn="ctr" fontAlgn="base">
              <a:spcBef>
                <a:spcPct val="0"/>
              </a:spcBef>
              <a:spcAft>
                <a:spcPts val="1000"/>
              </a:spcAft>
            </a:pPr>
            <a:r>
              <a:rPr lang="iu-Cans-CA" sz="1600" dirty="0">
                <a:solidFill>
                  <a:srgbClr val="000000"/>
                </a:solidFill>
                <a:latin typeface="ProSyl"/>
              </a:rPr>
              <a:t>ᐃᒥᓕᕆᔨᒃᑯᑦ ᓴᕿᑦᑎᓪᓗᑎᒃ ᖃᐅᔨᒃᑲᐃᔾᔪᑎᒥᒃ ᐱᓇᓱᒃᑐᖃᕐᓂᖓᓂᒃ ᐊᒻᒪᓗ ᐱᔪᒪᓪᓗᑎᒃ ᐃᓗᓕᖏᓐᓂᒃ ᕿᒥᕈᔭᐅᓂᖏᓐᓂᒃ ᐊᒻᒪᓗ ᐅᖃᐅᓯᒃᓴᓂᒃ ᐱᔪᒪᓪᓗᑎᒃ  (30 ᐅᓪᓗᐃᑦ)</a:t>
            </a:r>
            <a:r>
              <a:rPr lang="en-US" sz="1600" dirty="0">
                <a:solidFill>
                  <a:srgbClr val="000000"/>
                </a:solidFill>
                <a:latin typeface="ProSyl"/>
              </a:rPr>
              <a:t> </a:t>
            </a:r>
            <a:endParaRPr kumimoji="0" lang="en-US" sz="1600"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16" name="Line 5"/>
          <p:cNvSpPr>
            <a:spLocks noChangeShapeType="1"/>
          </p:cNvSpPr>
          <p:nvPr/>
        </p:nvSpPr>
        <p:spPr bwMode="auto">
          <a:xfrm>
            <a:off x="3657600" y="3733800"/>
            <a:ext cx="517788"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8" name="Line 5"/>
          <p:cNvSpPr>
            <a:spLocks noChangeShapeType="1"/>
          </p:cNvSpPr>
          <p:nvPr/>
        </p:nvSpPr>
        <p:spPr bwMode="auto">
          <a:xfrm>
            <a:off x="6516216" y="6188848"/>
            <a:ext cx="0" cy="408504"/>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9" name="Line 5"/>
          <p:cNvSpPr>
            <a:spLocks noChangeShapeType="1"/>
          </p:cNvSpPr>
          <p:nvPr/>
        </p:nvSpPr>
        <p:spPr bwMode="auto">
          <a:xfrm flipH="1">
            <a:off x="3591694" y="3429000"/>
            <a:ext cx="517789"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0" name="TextBox 19"/>
          <p:cNvSpPr txBox="1"/>
          <p:nvPr/>
        </p:nvSpPr>
        <p:spPr>
          <a:xfrm>
            <a:off x="6515182" y="6334780"/>
            <a:ext cx="1410654" cy="523220"/>
          </a:xfrm>
          <a:prstGeom prst="rect">
            <a:avLst/>
          </a:prstGeom>
          <a:noFill/>
          <a:ln>
            <a:noFill/>
          </a:ln>
        </p:spPr>
        <p:txBody>
          <a:bodyPr wrap="square" rtlCol="0">
            <a:spAutoFit/>
          </a:bodyPr>
          <a:lstStyle/>
          <a:p>
            <a:r>
              <a:rPr lang="en-US" sz="1400" b="1" dirty="0">
                <a:solidFill>
                  <a:srgbClr val="FF0000"/>
                </a:solidFill>
                <a:latin typeface="Times New Roman" pitchFamily="18" charset="0"/>
                <a:cs typeface="Times New Roman" pitchFamily="18" charset="0"/>
              </a:rPr>
              <a:t>Next</a:t>
            </a:r>
            <a:r>
              <a:rPr lang="en-US" sz="1400" b="1" dirty="0">
                <a:latin typeface="Times New Roman" pitchFamily="18" charset="0"/>
                <a:cs typeface="Times New Roman" pitchFamily="18" charset="0"/>
              </a:rPr>
              <a:t> </a:t>
            </a:r>
            <a:r>
              <a:rPr lang="en-US" sz="1400" b="1" dirty="0">
                <a:solidFill>
                  <a:srgbClr val="FF0000"/>
                </a:solidFill>
                <a:latin typeface="Times New Roman" pitchFamily="18" charset="0"/>
                <a:cs typeface="Times New Roman" pitchFamily="18" charset="0"/>
              </a:rPr>
              <a:t>slide</a:t>
            </a:r>
          </a:p>
          <a:p>
            <a:r>
              <a:rPr lang="iu-Cans-CA" sz="1400" b="1" dirty="0">
                <a:solidFill>
                  <a:srgbClr val="FF0000"/>
                </a:solidFill>
                <a:latin typeface="ProSyl"/>
              </a:rPr>
              <a:t>ᑲᔪᓯᔪᖅ</a:t>
            </a:r>
            <a:endParaRPr lang="en-US" sz="1400" b="1" dirty="0">
              <a:solidFill>
                <a:srgbClr val="FF0000"/>
              </a:solidFill>
              <a:latin typeface="Times New Roman" pitchFamily="18" charset="0"/>
              <a:cs typeface="Times New Roman" pitchFamily="18" charset="0"/>
            </a:endParaRPr>
          </a:p>
        </p:txBody>
      </p:sp>
      <p:sp>
        <p:nvSpPr>
          <p:cNvPr id="21" name="Title 1"/>
          <p:cNvSpPr txBox="1">
            <a:spLocks/>
          </p:cNvSpPr>
          <p:nvPr/>
        </p:nvSpPr>
        <p:spPr>
          <a:xfrm>
            <a:off x="410195" y="598212"/>
            <a:ext cx="8323610" cy="976122"/>
          </a:xfrm>
          <a:prstGeom prst="rect">
            <a:avLst/>
          </a:prstGeom>
          <a:noFill/>
        </p:spPr>
        <p:txBody>
          <a:bodyPr vert="horz" lIns="0" rIns="0" bIns="0" anchor="b">
            <a:normAutofit fontScale="900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en-US" sz="2900" b="1" dirty="0">
                <a:solidFill>
                  <a:schemeClr val="bg1"/>
                </a:solidFill>
                <a:latin typeface="Times New Roman" pitchFamily="18" charset="0"/>
                <a:cs typeface="Times New Roman" pitchFamily="18" charset="0"/>
              </a:rPr>
              <a:t> </a:t>
            </a:r>
            <a:r>
              <a:rPr lang="en-US" sz="3100" b="1" dirty="0">
                <a:latin typeface="Times New Roman" pitchFamily="18" charset="0"/>
                <a:cs typeface="Times New Roman" pitchFamily="18" charset="0"/>
              </a:rPr>
              <a:t>NWB Type “A” Licensing Process</a:t>
            </a:r>
            <a:br>
              <a:rPr lang="en-US" sz="2900" b="1" dirty="0">
                <a:latin typeface="Times New Roman" pitchFamily="18" charset="0"/>
                <a:cs typeface="Times New Roman" pitchFamily="18" charset="0"/>
              </a:rPr>
            </a:br>
            <a:r>
              <a:rPr lang="iu-Cans-CA" sz="2900" b="1" dirty="0">
                <a:latin typeface="Times New Roman" pitchFamily="18" charset="0"/>
                <a:cs typeface="Times New Roman" pitchFamily="18" charset="0"/>
              </a:rPr>
              <a:t>ᐃᒥᓕᕆᔨᒃᑯᑦ ᐃᒪᐃᑦᑐᒥ </a:t>
            </a:r>
            <a:r>
              <a:rPr lang="en-US" sz="3100" b="1" dirty="0">
                <a:solidFill>
                  <a:srgbClr val="035F79"/>
                </a:solidFill>
                <a:latin typeface="Times New Roman"/>
              </a:rPr>
              <a:t>“A” </a:t>
            </a:r>
            <a:r>
              <a:rPr lang="iu-Cans-CA" sz="3100" b="1" dirty="0">
                <a:solidFill>
                  <a:srgbClr val="035F79"/>
                </a:solidFill>
                <a:latin typeface="Times New Roman"/>
              </a:rPr>
              <a:t>ᐱᔪᓐᓇᐅᑎᓕᕆᓂᖅ ᐊᐅᓚᓂᖓ</a:t>
            </a:r>
            <a:endParaRPr lang="en-US" sz="3100" b="1" dirty="0">
              <a:latin typeface="Times New Roman" pitchFamily="18" charset="0"/>
              <a:cs typeface="Times New Roman" pitchFamily="18" charset="0"/>
            </a:endParaRPr>
          </a:p>
        </p:txBody>
      </p:sp>
    </p:spTree>
    <p:extLst>
      <p:ext uri="{BB962C8B-B14F-4D97-AF65-F5344CB8AC3E}">
        <p14:creationId xmlns:p14="http://schemas.microsoft.com/office/powerpoint/2010/main" val="14908667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7743DBDE-EEB0-4B35-80BE-167CFC5089B8}" type="slidenum">
              <a:rPr lang="en-CA" smtClean="0"/>
              <a:t>8</a:t>
            </a:fld>
            <a:endParaRPr lang="en-CA" dirty="0"/>
          </a:p>
        </p:txBody>
      </p:sp>
      <p:grpSp>
        <p:nvGrpSpPr>
          <p:cNvPr id="6" name="Group 5"/>
          <p:cNvGrpSpPr/>
          <p:nvPr/>
        </p:nvGrpSpPr>
        <p:grpSpPr>
          <a:xfrm>
            <a:off x="282297" y="1596837"/>
            <a:ext cx="8773343" cy="5000516"/>
            <a:chOff x="446659" y="1699097"/>
            <a:chExt cx="8773343" cy="5146636"/>
          </a:xfrm>
        </p:grpSpPr>
        <p:sp>
          <p:nvSpPr>
            <p:cNvPr id="7" name="Text Box 4"/>
            <p:cNvSpPr txBox="1">
              <a:spLocks noChangeArrowheads="1"/>
            </p:cNvSpPr>
            <p:nvPr/>
          </p:nvSpPr>
          <p:spPr bwMode="auto">
            <a:xfrm>
              <a:off x="1752600" y="2843676"/>
              <a:ext cx="3363096" cy="995761"/>
            </a:xfrm>
            <a:prstGeom prst="rect">
              <a:avLst/>
            </a:prstGeom>
            <a:solidFill>
              <a:srgbClr val="00FFFF"/>
            </a:solidFill>
            <a:ln w="9525">
              <a:solidFill>
                <a:schemeClr val="accent1">
                  <a:shade val="50000"/>
                </a:schemeClr>
              </a:solidFill>
              <a:miter lim="800000"/>
              <a:headEnd/>
              <a:tailEnd/>
            </a:ln>
          </p:spPr>
          <p:txBody>
            <a:bodyPr vert="horz" wrap="square" lIns="91440" tIns="45720" rIns="91440" bIns="45720" numCol="1" anchor="t" anchorCtr="0" compatLnSpc="1">
              <a:prstTxWarp prst="textNoShape">
                <a:avLst/>
              </a:prstTxWarp>
            </a:bodyPr>
            <a:lstStyle/>
            <a:p>
              <a:pPr algn="ctr"/>
              <a:r>
                <a:rPr lang="en-CA" sz="1600" dirty="0">
                  <a:latin typeface="Times New Roman" pitchFamily="18" charset="0"/>
                  <a:cs typeface="Times New Roman" pitchFamily="18" charset="0"/>
                </a:rPr>
                <a:t>NWB holds TM and PHC</a:t>
              </a:r>
            </a:p>
            <a:p>
              <a:pPr algn="ctr"/>
              <a:r>
                <a:rPr lang="iu-Cans-CA" sz="1600" dirty="0">
                  <a:latin typeface="Times New Roman" pitchFamily="18" charset="0"/>
                  <a:cs typeface="Times New Roman" pitchFamily="18" charset="0"/>
                </a:rPr>
                <a:t>ᐃᒥᓕᕆᔨᒃᑯᑦ ᐃᓗᓕᖏᓐᓂᒃ ᑲᑎᒪᔾᔪᑎᖃᕐᓗᑎᒃ ᐊᒻᒪᓗ ᑭᓇᒃᑯᑐᐃᓐᓇᕐᓂᒃ ᑲᑎᒪᑎᑦᑎᓗᑎᒃ</a:t>
              </a:r>
              <a:endParaRPr lang="en-CA" sz="1600" dirty="0">
                <a:latin typeface="Times New Roman" pitchFamily="18" charset="0"/>
                <a:cs typeface="Times New Roman" pitchFamily="18" charset="0"/>
              </a:endParaRPr>
            </a:p>
            <a:p>
              <a:pPr marR="72660" algn="ctr"/>
              <a:r>
                <a:rPr lang="en-US" sz="1400" dirty="0">
                  <a:solidFill>
                    <a:srgbClr val="000000"/>
                  </a:solidFill>
                  <a:latin typeface="ProSyl"/>
                </a:rPr>
                <a:t> </a:t>
              </a:r>
              <a:endParaRPr lang="en-US" sz="1400" dirty="0"/>
            </a:p>
          </p:txBody>
        </p:sp>
        <p:sp>
          <p:nvSpPr>
            <p:cNvPr id="8" name="Text Box 5"/>
            <p:cNvSpPr txBox="1">
              <a:spLocks noChangeArrowheads="1"/>
            </p:cNvSpPr>
            <p:nvPr/>
          </p:nvSpPr>
          <p:spPr bwMode="auto">
            <a:xfrm>
              <a:off x="1752600" y="5314596"/>
              <a:ext cx="3769588" cy="1214367"/>
            </a:xfrm>
            <a:prstGeom prst="rect">
              <a:avLst/>
            </a:prstGeom>
            <a:solidFill>
              <a:srgbClr val="00FFFF"/>
            </a:solidFill>
            <a:ln w="9525">
              <a:solidFill>
                <a:schemeClr val="accent1">
                  <a:shade val="50000"/>
                </a:schemeClr>
              </a:solidFill>
              <a:miter lim="800000"/>
              <a:headEnd/>
              <a:tailEnd/>
            </a:ln>
          </p:spPr>
          <p:txBody>
            <a:bodyPr vert="horz" wrap="square" lIns="91440" tIns="45720" rIns="91440" bIns="45720" numCol="1" anchor="t" anchorCtr="0" compatLnSpc="1">
              <a:prstTxWarp prst="textNoShape">
                <a:avLst/>
              </a:prstTxWarp>
            </a:bodyPr>
            <a:lstStyle/>
            <a:p>
              <a:pPr algn="ctr"/>
              <a:r>
                <a:rPr lang="en-CA" sz="1600" dirty="0">
                  <a:latin typeface="Times New Roman" pitchFamily="18" charset="0"/>
                  <a:cs typeface="Times New Roman" pitchFamily="18" charset="0"/>
                </a:rPr>
                <a:t>NWB issues notice of Public Hearing (a 60 day minimum requirement)</a:t>
              </a:r>
            </a:p>
            <a:p>
              <a:pPr marR="64520" algn="ctr"/>
              <a:r>
                <a:rPr lang="iu-Cans-CA" sz="1400" dirty="0">
                  <a:solidFill>
                    <a:srgbClr val="000000"/>
                  </a:solidFill>
                  <a:latin typeface="ProSyl"/>
                </a:rPr>
                <a:t>ᐃᒥᓕᕆᔨᒃᑯᑦ ᓴᕿᑦᑎᓗᑎᒃ ᖃᐅᔨᒃᑲᐃᔾᔪᑎᒥᒃ ᑭᓇᒃᑯᑐᐃᓐᓇᕐᓂᒃ ᓈᓛᒃᑎᑦᑎᓂᐊᕐᓂᖏᓐᓂᒃ (ᐅᓪᓗᐃᑦ 60  ᑐᖔᓂᐅᖏᑦᑐᖅ) </a:t>
              </a:r>
              <a:r>
                <a:rPr lang="en-US" sz="1400" dirty="0">
                  <a:solidFill>
                    <a:srgbClr val="000000"/>
                  </a:solidFill>
                  <a:latin typeface="ProSyl"/>
                </a:rPr>
                <a:t> </a:t>
              </a:r>
              <a:endParaRPr lang="en-CA" sz="1400" dirty="0">
                <a:latin typeface="Times New Roman" pitchFamily="18" charset="0"/>
                <a:cs typeface="Times New Roman" pitchFamily="18" charset="0"/>
              </a:endParaRPr>
            </a:p>
          </p:txBody>
        </p:sp>
        <p:sp>
          <p:nvSpPr>
            <p:cNvPr id="9" name="Text Box 6"/>
            <p:cNvSpPr txBox="1">
              <a:spLocks noChangeArrowheads="1"/>
            </p:cNvSpPr>
            <p:nvPr/>
          </p:nvSpPr>
          <p:spPr bwMode="auto">
            <a:xfrm>
              <a:off x="5689452" y="1699097"/>
              <a:ext cx="2686921" cy="1909853"/>
            </a:xfrm>
            <a:prstGeom prst="rect">
              <a:avLst/>
            </a:prstGeom>
            <a:solidFill>
              <a:srgbClr val="FF9900"/>
            </a:solidFill>
            <a:ln w="9525" algn="ctr">
              <a:solidFill>
                <a:schemeClr val="accent1">
                  <a:shade val="50000"/>
                </a:schemeClr>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1600" b="0" i="0" u="none" strike="noStrike" cap="none" normalizeH="0" baseline="0" dirty="0">
                  <a:ln>
                    <a:noFill/>
                  </a:ln>
                  <a:solidFill>
                    <a:schemeClr val="tx1"/>
                  </a:solidFill>
                  <a:effectLst/>
                  <a:latin typeface="Times New Roman" pitchFamily="18" charset="0"/>
                  <a:cs typeface="Times New Roman" pitchFamily="18" charset="0"/>
                </a:rPr>
                <a:t>If required, applicant</a:t>
              </a:r>
              <a:r>
                <a:rPr kumimoji="0" lang="en-US" sz="1600" b="0" i="0" u="none" strike="noStrike" cap="none" normalizeH="0" dirty="0">
                  <a:ln>
                    <a:noFill/>
                  </a:ln>
                  <a:solidFill>
                    <a:schemeClr val="tx1"/>
                  </a:solidFill>
                  <a:effectLst/>
                  <a:latin typeface="Times New Roman" pitchFamily="18" charset="0"/>
                  <a:cs typeface="Times New Roman" pitchFamily="18" charset="0"/>
                </a:rPr>
                <a:t> </a:t>
              </a:r>
              <a:r>
                <a:rPr kumimoji="0" lang="en-US" sz="1600" b="0" i="0" u="none" strike="noStrike" cap="none" normalizeH="0" baseline="0" dirty="0">
                  <a:ln>
                    <a:noFill/>
                  </a:ln>
                  <a:solidFill>
                    <a:schemeClr val="tx1"/>
                  </a:solidFill>
                  <a:effectLst/>
                  <a:latin typeface="Times New Roman" pitchFamily="18" charset="0"/>
                  <a:cs typeface="Times New Roman" pitchFamily="18" charset="0"/>
                </a:rPr>
                <a:t>provides additional information or clarification</a:t>
              </a:r>
            </a:p>
            <a:p>
              <a:pPr marR="20750" algn="ctr"/>
              <a:r>
                <a:rPr lang="iu-Cans-CA" sz="1600" dirty="0">
                  <a:solidFill>
                    <a:srgbClr val="000000"/>
                  </a:solidFill>
                  <a:latin typeface="ProSyl"/>
                </a:rPr>
                <a:t>ᐱᔭᕆᐊᖃᕈᓂ, ᐱᓇᓱᒃᑐᖅ ᑐᓂᓯᓗᓂ ᖃᐅᔨᒪᔭᐅᒃᑲᓐᓂᕆᐊᓕᒃᓂᒃ ᑐᑭᓯᒋᐊᕈᑎᓂᒃᓘᓐᓃᑦ</a:t>
              </a:r>
              <a:endParaRPr kumimoji="0" lang="en-US" sz="1600"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10" name="Text Box 7"/>
            <p:cNvSpPr txBox="1">
              <a:spLocks noChangeArrowheads="1"/>
            </p:cNvSpPr>
            <p:nvPr/>
          </p:nvSpPr>
          <p:spPr bwMode="auto">
            <a:xfrm>
              <a:off x="5689452" y="3872055"/>
              <a:ext cx="2692547" cy="2084330"/>
            </a:xfrm>
            <a:prstGeom prst="rect">
              <a:avLst/>
            </a:prstGeom>
            <a:solidFill>
              <a:srgbClr val="FF9900"/>
            </a:solidFill>
            <a:ln w="9525" algn="ctr">
              <a:solidFill>
                <a:schemeClr val="accent1">
                  <a:shade val="50000"/>
                </a:schemeClr>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pPr algn="ctr" fontAlgn="base">
                <a:spcBef>
                  <a:spcPct val="0"/>
                </a:spcBef>
                <a:spcAft>
                  <a:spcPts val="1000"/>
                </a:spcAft>
              </a:pPr>
              <a:r>
                <a:rPr lang="en-CA" sz="1600" dirty="0">
                  <a:latin typeface="Times New Roman" pitchFamily="18" charset="0"/>
                  <a:cs typeface="Times New Roman" pitchFamily="18" charset="0"/>
                </a:rPr>
                <a:t>If directed in PHC decision, applicant provides additional information</a:t>
              </a:r>
            </a:p>
            <a:p>
              <a:pPr marR="16150" algn="ctr"/>
              <a:r>
                <a:rPr lang="iu-Cans-CA" sz="1600" dirty="0">
                  <a:solidFill>
                    <a:srgbClr val="000000"/>
                  </a:solidFill>
                  <a:latin typeface="ProSyl"/>
                </a:rPr>
                <a:t>ᐱᖁᔭᐅᒍᑎᒃ ᑭᓇᒃᑯᑐᐃᓐᓇᐃᑦ ᓈᓚᒃᑎᑕᐅᑎᓪᓗᒋᑦ ᐋᕿᒃᓯᓂᒃᑯᑦ, ᐱᓇᓱᒃᑐᖅ ᑐᓂᓯᒃᑲᓐᓂᕐᓗᓂ ᖃᐅᔨᒪᔭᒃᓴᓂᒃ. </a:t>
              </a:r>
              <a:r>
                <a:rPr lang="en-US" sz="1600" dirty="0">
                  <a:solidFill>
                    <a:srgbClr val="000000"/>
                  </a:solidFill>
                  <a:latin typeface="ProSyl"/>
                </a:rPr>
                <a:t> </a:t>
              </a:r>
              <a:endParaRPr kumimoji="0" lang="en-US" sz="2000" b="0" i="0" u="none" strike="noStrike" cap="none" normalizeH="0" baseline="0" dirty="0">
                <a:ln>
                  <a:noFill/>
                </a:ln>
                <a:solidFill>
                  <a:schemeClr val="tx1"/>
                </a:solidFill>
                <a:effectLst/>
                <a:latin typeface="Arial" pitchFamily="34" charset="0"/>
                <a:cs typeface="Arial" pitchFamily="34" charset="0"/>
              </a:endParaRPr>
            </a:p>
          </p:txBody>
        </p:sp>
        <p:sp>
          <p:nvSpPr>
            <p:cNvPr id="11" name="Line 5"/>
            <p:cNvSpPr>
              <a:spLocks noChangeShapeType="1"/>
            </p:cNvSpPr>
            <p:nvPr/>
          </p:nvSpPr>
          <p:spPr bwMode="auto">
            <a:xfrm>
              <a:off x="5115696" y="4537493"/>
              <a:ext cx="523104" cy="0"/>
            </a:xfrm>
            <a:prstGeom prst="line">
              <a:avLst/>
            </a:prstGeom>
            <a:noFill/>
            <a:ln w="38100">
              <a:solidFill>
                <a:schemeClr val="accent1">
                  <a:shade val="50000"/>
                </a:schemeClr>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2" name="Text Box 4"/>
            <p:cNvSpPr txBox="1">
              <a:spLocks noChangeArrowheads="1"/>
            </p:cNvSpPr>
            <p:nvPr/>
          </p:nvSpPr>
          <p:spPr bwMode="auto">
            <a:xfrm>
              <a:off x="1752600" y="4042178"/>
              <a:ext cx="3271890" cy="1069072"/>
            </a:xfrm>
            <a:prstGeom prst="rect">
              <a:avLst/>
            </a:prstGeom>
            <a:solidFill>
              <a:srgbClr val="00FFFF"/>
            </a:solidFill>
            <a:ln w="9525">
              <a:solidFill>
                <a:schemeClr val="accent1">
                  <a:shade val="50000"/>
                </a:schemeClr>
              </a:solidFill>
              <a:miter lim="800000"/>
              <a:headEnd/>
              <a:tailEnd/>
            </a:ln>
          </p:spPr>
          <p:txBody>
            <a:bodyPr vert="horz" wrap="square" lIns="91440" tIns="45720" rIns="91440" bIns="45720" numCol="1" anchor="t" anchorCtr="0" compatLnSpc="1">
              <a:prstTxWarp prst="textNoShape">
                <a:avLst/>
              </a:prstTxWarp>
            </a:bodyPr>
            <a:lstStyle/>
            <a:p>
              <a:pPr algn="ctr"/>
              <a:r>
                <a:rPr lang="en-CA" sz="1600" dirty="0">
                  <a:latin typeface="Times New Roman" pitchFamily="18" charset="0"/>
                  <a:cs typeface="Times New Roman" pitchFamily="18" charset="0"/>
                </a:rPr>
                <a:t>NWB Issues PHC Decision</a:t>
              </a:r>
            </a:p>
            <a:p>
              <a:pPr algn="ctr"/>
              <a:r>
                <a:rPr lang="iu-Cans-CA" sz="1600" dirty="0">
                  <a:latin typeface="Times New Roman" pitchFamily="18" charset="0"/>
                  <a:cs typeface="Times New Roman" pitchFamily="18" charset="0"/>
                </a:rPr>
                <a:t>ᐃᒥᓕᕆᔨᒃᑯᑦ ᑐᓂᓯᓗᑎᒃ ᑭᓇᒃᑯᑐᐃᓐᓇᕐᓂᒃ ᓈᓚᒃᑎᓪᓗᒋᑦ ᐋᕿᒃᑕᐅᔪᑦ</a:t>
              </a:r>
              <a:endParaRPr lang="en-CA" sz="1600" dirty="0">
                <a:latin typeface="Times New Roman" pitchFamily="18" charset="0"/>
                <a:cs typeface="Times New Roman" pitchFamily="18" charset="0"/>
              </a:endParaRPr>
            </a:p>
          </p:txBody>
        </p:sp>
        <p:sp>
          <p:nvSpPr>
            <p:cNvPr id="13" name="Line 5"/>
            <p:cNvSpPr>
              <a:spLocks noChangeShapeType="1"/>
            </p:cNvSpPr>
            <p:nvPr/>
          </p:nvSpPr>
          <p:spPr bwMode="auto">
            <a:xfrm>
              <a:off x="3440218" y="6454966"/>
              <a:ext cx="0" cy="266730"/>
            </a:xfrm>
            <a:prstGeom prst="line">
              <a:avLst/>
            </a:prstGeom>
            <a:noFill/>
            <a:ln w="38100">
              <a:solidFill>
                <a:schemeClr val="accent1">
                  <a:shade val="50000"/>
                </a:schemeClr>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 name="Line 5"/>
            <p:cNvSpPr>
              <a:spLocks noChangeShapeType="1"/>
            </p:cNvSpPr>
            <p:nvPr/>
          </p:nvSpPr>
          <p:spPr bwMode="auto">
            <a:xfrm flipH="1">
              <a:off x="4891126" y="2286000"/>
              <a:ext cx="631062" cy="0"/>
            </a:xfrm>
            <a:prstGeom prst="line">
              <a:avLst/>
            </a:prstGeom>
            <a:noFill/>
            <a:ln w="38100">
              <a:solidFill>
                <a:schemeClr val="accent1">
                  <a:shade val="50000"/>
                </a:schemeClr>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5" name="Line 5"/>
            <p:cNvSpPr>
              <a:spLocks noChangeShapeType="1"/>
            </p:cNvSpPr>
            <p:nvPr/>
          </p:nvSpPr>
          <p:spPr bwMode="auto">
            <a:xfrm>
              <a:off x="4894538" y="2016642"/>
              <a:ext cx="642332" cy="0"/>
            </a:xfrm>
            <a:prstGeom prst="line">
              <a:avLst/>
            </a:prstGeom>
            <a:noFill/>
            <a:ln w="38100">
              <a:solidFill>
                <a:schemeClr val="accent1">
                  <a:shade val="50000"/>
                </a:schemeClr>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6" name="Line 5"/>
            <p:cNvSpPr>
              <a:spLocks noChangeShapeType="1"/>
            </p:cNvSpPr>
            <p:nvPr/>
          </p:nvSpPr>
          <p:spPr bwMode="auto">
            <a:xfrm flipH="1" flipV="1">
              <a:off x="5105400" y="4800600"/>
              <a:ext cx="512380" cy="0"/>
            </a:xfrm>
            <a:prstGeom prst="line">
              <a:avLst/>
            </a:prstGeom>
            <a:noFill/>
            <a:ln w="38100">
              <a:solidFill>
                <a:schemeClr val="accent1">
                  <a:shade val="50000"/>
                </a:schemeClr>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7" name="TextBox 16"/>
            <p:cNvSpPr txBox="1"/>
            <p:nvPr/>
          </p:nvSpPr>
          <p:spPr>
            <a:xfrm>
              <a:off x="7131771" y="6528962"/>
              <a:ext cx="2088231" cy="316771"/>
            </a:xfrm>
            <a:prstGeom prst="rect">
              <a:avLst/>
            </a:prstGeom>
            <a:noFill/>
            <a:ln>
              <a:noFill/>
            </a:ln>
          </p:spPr>
          <p:txBody>
            <a:bodyPr wrap="square" rtlCol="0">
              <a:spAutoFit/>
            </a:bodyPr>
            <a:lstStyle/>
            <a:p>
              <a:r>
                <a:rPr lang="en-US" sz="1400" b="1" dirty="0">
                  <a:solidFill>
                    <a:srgbClr val="FF0000"/>
                  </a:solidFill>
                  <a:latin typeface="Times New Roman" pitchFamily="18" charset="0"/>
                  <a:cs typeface="Times New Roman" pitchFamily="18" charset="0"/>
                </a:rPr>
                <a:t>Next</a:t>
              </a:r>
              <a:r>
                <a:rPr lang="en-US" sz="1400" b="1" dirty="0">
                  <a:latin typeface="Times New Roman" pitchFamily="18" charset="0"/>
                  <a:cs typeface="Times New Roman" pitchFamily="18" charset="0"/>
                </a:rPr>
                <a:t> </a:t>
              </a:r>
              <a:r>
                <a:rPr lang="en-US" sz="1400" b="1" dirty="0">
                  <a:solidFill>
                    <a:srgbClr val="FF0000"/>
                  </a:solidFill>
                  <a:latin typeface="Times New Roman" pitchFamily="18" charset="0"/>
                  <a:cs typeface="Times New Roman" pitchFamily="18" charset="0"/>
                </a:rPr>
                <a:t>slide</a:t>
              </a:r>
              <a:r>
                <a:rPr lang="iu-Cans-CA" sz="1400" b="1" dirty="0">
                  <a:solidFill>
                    <a:srgbClr val="FF0000"/>
                  </a:solidFill>
                  <a:latin typeface="Times New Roman" pitchFamily="18" charset="0"/>
                  <a:cs typeface="Times New Roman" pitchFamily="18" charset="0"/>
                </a:rPr>
                <a:t> ᑲᔪᓯᔪᖅ</a:t>
              </a:r>
              <a:endParaRPr lang="en-US" sz="1400" b="1" dirty="0">
                <a:solidFill>
                  <a:srgbClr val="FF0000"/>
                </a:solidFill>
                <a:latin typeface="Times New Roman" pitchFamily="18" charset="0"/>
                <a:cs typeface="Times New Roman" pitchFamily="18" charset="0"/>
              </a:endParaRPr>
            </a:p>
          </p:txBody>
        </p:sp>
        <p:sp>
          <p:nvSpPr>
            <p:cNvPr id="18" name="Text Box 3"/>
            <p:cNvSpPr txBox="1">
              <a:spLocks noChangeArrowheads="1"/>
            </p:cNvSpPr>
            <p:nvPr/>
          </p:nvSpPr>
          <p:spPr bwMode="auto">
            <a:xfrm>
              <a:off x="1752600" y="1699097"/>
              <a:ext cx="3060584" cy="967903"/>
            </a:xfrm>
            <a:prstGeom prst="rect">
              <a:avLst/>
            </a:prstGeom>
            <a:solidFill>
              <a:srgbClr val="CC99FF"/>
            </a:solidFill>
            <a:ln w="9525">
              <a:solidFill>
                <a:schemeClr val="accent1">
                  <a:shade val="50000"/>
                </a:schemeClr>
              </a:solidFill>
              <a:miter lim="800000"/>
              <a:headEnd/>
              <a:tailEnd/>
            </a:ln>
          </p:spPr>
          <p:txBody>
            <a:bodyPr vert="horz" wrap="square" lIns="91440" tIns="45720" rIns="91440" bIns="45720" numCol="1" anchor="t" anchorCtr="0" compatLnSpc="1">
              <a:prstTxWarp prst="textNoShape">
                <a:avLst/>
              </a:prstTxWarp>
            </a:bodyPr>
            <a:lstStyle/>
            <a:p>
              <a:pPr algn="ctr" fontAlgn="base">
                <a:spcBef>
                  <a:spcPct val="0"/>
                </a:spcBef>
                <a:spcAft>
                  <a:spcPts val="1000"/>
                </a:spcAft>
              </a:pPr>
              <a:r>
                <a:rPr lang="en-CA" sz="1500" dirty="0">
                  <a:latin typeface="Times New Roman" pitchFamily="18" charset="0"/>
                  <a:cs typeface="Times New Roman" pitchFamily="18" charset="0"/>
                </a:rPr>
                <a:t>Parties submit written representations</a:t>
              </a:r>
            </a:p>
            <a:p>
              <a:pPr marR="75130" algn="ctr"/>
              <a:r>
                <a:rPr lang="iu-Cans-CA" sz="1600" dirty="0">
                  <a:solidFill>
                    <a:srgbClr val="000000"/>
                  </a:solidFill>
                  <a:latin typeface="ProSyl"/>
                </a:rPr>
                <a:t>ᐅᖃᐅᓯᒃᓴᓖᑦ ᑐᓂᓯᓗᑎᒃ ᑎᑎᕋᕐᓯᒪᔪᒃᑯᑦ</a:t>
              </a: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19" name="Line 5"/>
            <p:cNvSpPr>
              <a:spLocks noChangeShapeType="1"/>
            </p:cNvSpPr>
            <p:nvPr/>
          </p:nvSpPr>
          <p:spPr bwMode="auto">
            <a:xfrm>
              <a:off x="3336134" y="3839436"/>
              <a:ext cx="16666" cy="203346"/>
            </a:xfrm>
            <a:prstGeom prst="line">
              <a:avLst/>
            </a:prstGeom>
            <a:noFill/>
            <a:ln w="38100">
              <a:solidFill>
                <a:schemeClr val="accent1">
                  <a:shade val="50000"/>
                </a:schemeClr>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0" name="Left Brace 19"/>
            <p:cNvSpPr/>
            <p:nvPr/>
          </p:nvSpPr>
          <p:spPr>
            <a:xfrm>
              <a:off x="1096351" y="2154960"/>
              <a:ext cx="543667" cy="3329998"/>
            </a:xfrm>
            <a:prstGeom prst="leftBrace">
              <a:avLst/>
            </a:prstGeom>
            <a:ln>
              <a:solidFill>
                <a:schemeClr val="accent1">
                  <a:shade val="50000"/>
                </a:schemeClr>
              </a:solidFill>
            </a:ln>
          </p:spPr>
          <p:style>
            <a:lnRef idx="3">
              <a:schemeClr val="dk1"/>
            </a:lnRef>
            <a:fillRef idx="0">
              <a:schemeClr val="dk1"/>
            </a:fillRef>
            <a:effectRef idx="2">
              <a:schemeClr val="dk1"/>
            </a:effectRef>
            <a:fontRef idx="minor">
              <a:schemeClr val="tx1"/>
            </a:fontRef>
          </p:style>
          <p:txBody>
            <a:bodyPr rtlCol="0" anchor="ctr"/>
            <a:lstStyle/>
            <a:p>
              <a:pPr algn="ctr"/>
              <a:endParaRPr lang="en-US" dirty="0"/>
            </a:p>
          </p:txBody>
        </p:sp>
        <p:sp>
          <p:nvSpPr>
            <p:cNvPr id="21" name="TextBox 20"/>
            <p:cNvSpPr txBox="1"/>
            <p:nvPr/>
          </p:nvSpPr>
          <p:spPr>
            <a:xfrm rot="16200000">
              <a:off x="-927329" y="3583819"/>
              <a:ext cx="3394307" cy="646331"/>
            </a:xfrm>
            <a:prstGeom prst="rect">
              <a:avLst/>
            </a:prstGeom>
            <a:noFill/>
            <a:ln>
              <a:solidFill>
                <a:schemeClr val="accent1">
                  <a:shade val="50000"/>
                </a:schemeClr>
              </a:solidFill>
            </a:ln>
          </p:spPr>
          <p:txBody>
            <a:bodyPr wrap="square" rtlCol="0">
              <a:spAutoFit/>
            </a:bodyPr>
            <a:lstStyle/>
            <a:p>
              <a:pPr algn="ctr"/>
              <a:r>
                <a:rPr lang="en-US" sz="2000" b="1" dirty="0">
                  <a:solidFill>
                    <a:srgbClr val="C00000"/>
                  </a:solidFill>
                  <a:latin typeface="Times New Roman" pitchFamily="18" charset="0"/>
                  <a:cs typeface="Times New Roman" pitchFamily="18" charset="0"/>
                </a:rPr>
                <a:t>Technical Review Stage</a:t>
              </a:r>
            </a:p>
            <a:p>
              <a:pPr marR="130190" algn="ctr"/>
              <a:r>
                <a:rPr lang="iu-Cans-CA" sz="1600" b="1" dirty="0">
                  <a:solidFill>
                    <a:srgbClr val="C00000"/>
                  </a:solidFill>
                  <a:latin typeface="ProSyl"/>
                </a:rPr>
                <a:t>ᐃᓗᓕᖏᓐᓂᒃ ᕿᒥᕈᓂᖅ ᐊᐅᓚᓂᖓ </a:t>
              </a:r>
              <a:r>
                <a:rPr lang="en-US" sz="1600" b="1" dirty="0">
                  <a:solidFill>
                    <a:srgbClr val="C00000"/>
                  </a:solidFill>
                  <a:latin typeface="ProSyl"/>
                </a:rPr>
                <a:t> </a:t>
              </a:r>
              <a:endParaRPr lang="en-US" sz="1600" b="1" dirty="0">
                <a:solidFill>
                  <a:srgbClr val="C00000"/>
                </a:solidFill>
              </a:endParaRPr>
            </a:p>
          </p:txBody>
        </p:sp>
        <p:sp>
          <p:nvSpPr>
            <p:cNvPr id="22" name="Line 5"/>
            <p:cNvSpPr>
              <a:spLocks noChangeShapeType="1"/>
            </p:cNvSpPr>
            <p:nvPr/>
          </p:nvSpPr>
          <p:spPr bwMode="auto">
            <a:xfrm flipH="1">
              <a:off x="3352800" y="5215265"/>
              <a:ext cx="0" cy="148224"/>
            </a:xfrm>
            <a:prstGeom prst="line">
              <a:avLst/>
            </a:prstGeom>
            <a:noFill/>
            <a:ln w="38100">
              <a:solidFill>
                <a:schemeClr val="accent1">
                  <a:shade val="50000"/>
                </a:schemeClr>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3" name="Line 5"/>
            <p:cNvSpPr>
              <a:spLocks noChangeShapeType="1"/>
            </p:cNvSpPr>
            <p:nvPr/>
          </p:nvSpPr>
          <p:spPr bwMode="auto">
            <a:xfrm>
              <a:off x="3336134" y="2667000"/>
              <a:ext cx="16666" cy="222219"/>
            </a:xfrm>
            <a:prstGeom prst="line">
              <a:avLst/>
            </a:prstGeom>
            <a:noFill/>
            <a:ln w="38100">
              <a:solidFill>
                <a:schemeClr val="accent1">
                  <a:shade val="50000"/>
                </a:schemeClr>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grpSp>
      <p:sp>
        <p:nvSpPr>
          <p:cNvPr id="25" name="Title 1">
            <a:extLst>
              <a:ext uri="{FF2B5EF4-FFF2-40B4-BE49-F238E27FC236}">
                <a16:creationId xmlns:a16="http://schemas.microsoft.com/office/drawing/2014/main" id="{2DECCE07-A476-45B5-BFDB-2045E38FA31A}"/>
              </a:ext>
            </a:extLst>
          </p:cNvPr>
          <p:cNvSpPr txBox="1">
            <a:spLocks/>
          </p:cNvSpPr>
          <p:nvPr/>
        </p:nvSpPr>
        <p:spPr>
          <a:xfrm>
            <a:off x="410195" y="598212"/>
            <a:ext cx="8323610" cy="976122"/>
          </a:xfrm>
          <a:prstGeom prst="rect">
            <a:avLst/>
          </a:prstGeom>
          <a:noFill/>
        </p:spPr>
        <p:txBody>
          <a:bodyPr vert="horz" lIns="0" rIns="0" bIns="0" anchor="b">
            <a:normAutofit fontScale="900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en-US" sz="2900" b="1" dirty="0">
                <a:solidFill>
                  <a:schemeClr val="bg1"/>
                </a:solidFill>
                <a:latin typeface="Times New Roman" pitchFamily="18" charset="0"/>
                <a:cs typeface="Times New Roman" pitchFamily="18" charset="0"/>
              </a:rPr>
              <a:t> </a:t>
            </a:r>
            <a:r>
              <a:rPr lang="en-US" sz="3100" b="1" dirty="0">
                <a:latin typeface="Times New Roman" pitchFamily="18" charset="0"/>
                <a:cs typeface="Times New Roman" pitchFamily="18" charset="0"/>
              </a:rPr>
              <a:t>NWB Type “A” Licensing Process</a:t>
            </a:r>
            <a:br>
              <a:rPr lang="en-US" sz="2900" b="1" dirty="0">
                <a:latin typeface="Times New Roman" pitchFamily="18" charset="0"/>
                <a:cs typeface="Times New Roman" pitchFamily="18" charset="0"/>
              </a:rPr>
            </a:br>
            <a:r>
              <a:rPr lang="iu-Cans-CA" sz="2900" b="1" dirty="0">
                <a:latin typeface="Times New Roman" pitchFamily="18" charset="0"/>
                <a:cs typeface="Times New Roman" pitchFamily="18" charset="0"/>
              </a:rPr>
              <a:t>ᐃᒥᓕᕆᔨᒃᑯᑦ ᐃᒪᐃᑦᑐᒥ </a:t>
            </a:r>
            <a:r>
              <a:rPr lang="en-US" sz="3100" b="1" dirty="0">
                <a:solidFill>
                  <a:srgbClr val="035F79"/>
                </a:solidFill>
                <a:latin typeface="Times New Roman"/>
              </a:rPr>
              <a:t>“A” </a:t>
            </a:r>
            <a:r>
              <a:rPr lang="iu-Cans-CA" sz="3100" b="1" dirty="0">
                <a:solidFill>
                  <a:srgbClr val="035F79"/>
                </a:solidFill>
                <a:latin typeface="Times New Roman"/>
              </a:rPr>
              <a:t>ᐱᔪᓐᓇᐅᑎᓕᕆᓂᖅ ᐊᐅᓚᓂᖓ</a:t>
            </a:r>
            <a:endParaRPr lang="en-US" sz="3100" b="1" dirty="0">
              <a:latin typeface="Times New Roman" pitchFamily="18" charset="0"/>
              <a:cs typeface="Times New Roman" pitchFamily="18" charset="0"/>
            </a:endParaRPr>
          </a:p>
        </p:txBody>
      </p:sp>
    </p:spTree>
    <p:extLst>
      <p:ext uri="{BB962C8B-B14F-4D97-AF65-F5344CB8AC3E}">
        <p14:creationId xmlns:p14="http://schemas.microsoft.com/office/powerpoint/2010/main" val="38640680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304800" y="1268760"/>
            <a:ext cx="8731696" cy="5149173"/>
            <a:chOff x="304800" y="1459007"/>
            <a:chExt cx="8610600" cy="5048278"/>
          </a:xfrm>
        </p:grpSpPr>
        <p:sp>
          <p:nvSpPr>
            <p:cNvPr id="10" name="Text Box 3"/>
            <p:cNvSpPr txBox="1">
              <a:spLocks noChangeArrowheads="1"/>
            </p:cNvSpPr>
            <p:nvPr/>
          </p:nvSpPr>
          <p:spPr bwMode="auto">
            <a:xfrm>
              <a:off x="2057400" y="2235575"/>
              <a:ext cx="5075307" cy="527251"/>
            </a:xfrm>
            <a:prstGeom prst="rect">
              <a:avLst/>
            </a:prstGeom>
            <a:solidFill>
              <a:srgbClr val="CC99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buClrTx/>
                <a:buSzTx/>
                <a:buFontTx/>
                <a:buNone/>
                <a:tabLst/>
              </a:pPr>
              <a:r>
                <a:rPr kumimoji="0" lang="en-US" sz="1600" b="0" i="0" u="none" strike="noStrike" cap="none" normalizeH="0" baseline="0" dirty="0">
                  <a:ln>
                    <a:noFill/>
                  </a:ln>
                  <a:solidFill>
                    <a:schemeClr val="tx1"/>
                  </a:solidFill>
                  <a:effectLst/>
                  <a:latin typeface="Times New Roman" pitchFamily="18" charset="0"/>
                  <a:cs typeface="Times New Roman" pitchFamily="18" charset="0"/>
                </a:rPr>
                <a:t>Parties prepare for public hearing</a:t>
              </a:r>
            </a:p>
            <a:p>
              <a:pPr marR="42410" algn="ctr"/>
              <a:r>
                <a:rPr lang="iu-Cans-CA" sz="1600" dirty="0">
                  <a:solidFill>
                    <a:srgbClr val="000000"/>
                  </a:solidFill>
                  <a:latin typeface="ProSyl"/>
                </a:rPr>
                <a:t>ᐱᓇᓱᒃᑐᑦ ᑭᐅᑲᑕᒃᑐᓪᓗ ᐱᕙᒌᔭᐃᓪᓗᑎᒃ ᑭᓇᒃᑯᑐᐃᓐᓇᕐᓂᒃ ᑲᑎᒪᑎᑦᑎᓂᑉᒥᒃ</a:t>
              </a:r>
              <a:endParaRPr kumimoji="0" lang="en-US" sz="1600"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11" name="Rectangle 9"/>
            <p:cNvSpPr>
              <a:spLocks noChangeArrowheads="1"/>
            </p:cNvSpPr>
            <p:nvPr/>
          </p:nvSpPr>
          <p:spPr bwMode="auto">
            <a:xfrm>
              <a:off x="304800" y="5624233"/>
              <a:ext cx="1952767" cy="883050"/>
            </a:xfrm>
            <a:prstGeom prst="rect">
              <a:avLst/>
            </a:prstGeom>
            <a:solidFill>
              <a:srgbClr val="FFFF00">
                <a:alpha val="70000"/>
              </a:srgbClr>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600"/>
                </a:spcAft>
              </a:pPr>
              <a:r>
                <a:rPr kumimoji="0" lang="en-US" sz="1100" b="0" i="0" u="none" strike="noStrike" cap="none" normalizeH="0" baseline="0" dirty="0">
                  <a:ln>
                    <a:noFill/>
                  </a:ln>
                  <a:solidFill>
                    <a:schemeClr val="tx1"/>
                  </a:solidFill>
                  <a:effectLst/>
                  <a:latin typeface="Times New Roman" pitchFamily="18" charset="0"/>
                  <a:cs typeface="Times New Roman" pitchFamily="18" charset="0"/>
                </a:rPr>
                <a:t>Minister approves the issuance of the </a:t>
              </a:r>
              <a:r>
                <a:rPr lang="en-US" sz="1100" dirty="0">
                  <a:latin typeface="Times New Roman" pitchFamily="18" charset="0"/>
                  <a:cs typeface="Times New Roman" pitchFamily="18" charset="0"/>
                </a:rPr>
                <a:t>l</a:t>
              </a:r>
              <a:r>
                <a:rPr kumimoji="0" lang="en-US" sz="1100" b="0" i="0" u="none" strike="noStrike" cap="none" normalizeH="0" baseline="0" dirty="0">
                  <a:ln>
                    <a:noFill/>
                  </a:ln>
                  <a:solidFill>
                    <a:schemeClr val="tx1"/>
                  </a:solidFill>
                  <a:effectLst/>
                  <a:latin typeface="Times New Roman" pitchFamily="18" charset="0"/>
                  <a:cs typeface="Times New Roman" pitchFamily="18" charset="0"/>
                </a:rPr>
                <a:t>i</a:t>
              </a:r>
              <a:r>
                <a:rPr lang="en-US" sz="1100" dirty="0">
                  <a:latin typeface="Times New Roman" pitchFamily="18" charset="0"/>
                  <a:cs typeface="Times New Roman" pitchFamily="18" charset="0"/>
                </a:rPr>
                <a:t>cence</a:t>
              </a:r>
            </a:p>
            <a:p>
              <a:pPr marR="109550"/>
              <a:r>
                <a:rPr lang="iu-Cans-CA" sz="1100" dirty="0">
                  <a:solidFill>
                    <a:srgbClr val="000000"/>
                  </a:solidFill>
                  <a:latin typeface="ProSyl"/>
                </a:rPr>
                <a:t>ᒥᓂᔅᑕ ᐊᖏᕐᑕᖓ ᑐᓂᔭᐅᖁᓪᓗᒍ ᐱᔪᓐᓇᐅᑎ </a:t>
              </a:r>
              <a:r>
                <a:rPr lang="en-US" sz="1100" dirty="0">
                  <a:solidFill>
                    <a:srgbClr val="000000"/>
                  </a:solidFill>
                  <a:latin typeface="ProSyl"/>
                </a:rPr>
                <a:t> </a:t>
              </a:r>
              <a:endParaRPr kumimoji="0" lang="en-US" sz="1100"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12" name="Rectangle 10"/>
            <p:cNvSpPr>
              <a:spLocks noChangeArrowheads="1"/>
            </p:cNvSpPr>
            <p:nvPr/>
          </p:nvSpPr>
          <p:spPr bwMode="auto">
            <a:xfrm>
              <a:off x="2362200" y="5624233"/>
              <a:ext cx="2208508" cy="883051"/>
            </a:xfrm>
            <a:prstGeom prst="rect">
              <a:avLst/>
            </a:prstGeom>
            <a:solidFill>
              <a:srgbClr val="FFFF00">
                <a:alpha val="70000"/>
              </a:srgbClr>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600"/>
                </a:spcAft>
                <a:buClrTx/>
                <a:buSzTx/>
                <a:buFontTx/>
                <a:buNone/>
                <a:tabLst/>
              </a:pPr>
              <a:r>
                <a:rPr kumimoji="0" lang="en-US" sz="1100" b="0" i="0" u="none" strike="noStrike" cap="none" normalizeH="0" baseline="0" dirty="0">
                  <a:ln>
                    <a:noFill/>
                  </a:ln>
                  <a:solidFill>
                    <a:schemeClr val="tx1"/>
                  </a:solidFill>
                  <a:effectLst/>
                  <a:latin typeface="Times New Roman" pitchFamily="18" charset="0"/>
                  <a:cs typeface="Times New Roman" pitchFamily="18" charset="0"/>
                </a:rPr>
                <a:t>Minister does not approve the </a:t>
              </a:r>
              <a:r>
                <a:rPr lang="en-US" sz="1100" dirty="0">
                  <a:latin typeface="Times New Roman" pitchFamily="18" charset="0"/>
                  <a:cs typeface="Times New Roman" pitchFamily="18" charset="0"/>
                </a:rPr>
                <a:t>issuance of the licence</a:t>
              </a:r>
              <a:r>
                <a:rPr kumimoji="0" lang="en-US" sz="1100" b="0" i="0" u="none" strike="noStrike" cap="none" normalizeH="0" baseline="0" dirty="0">
                  <a:ln>
                    <a:noFill/>
                  </a:ln>
                  <a:solidFill>
                    <a:schemeClr val="tx1"/>
                  </a:solidFill>
                  <a:effectLst/>
                  <a:latin typeface="Times New Roman" pitchFamily="18" charset="0"/>
                  <a:cs typeface="Times New Roman" pitchFamily="18" charset="0"/>
                </a:rPr>
                <a:t> </a:t>
              </a:r>
            </a:p>
            <a:p>
              <a:pPr marR="75720"/>
              <a:r>
                <a:rPr lang="iu-Cans-CA" sz="1100" dirty="0">
                  <a:solidFill>
                    <a:srgbClr val="000000"/>
                  </a:solidFill>
                  <a:latin typeface="ProSyl"/>
                </a:rPr>
                <a:t>ᒥᓂᔅᑕ ᐊᖏᖏᑦᑐᖅ ᑐᓂᔭᐅᓂᖓᓂᒃ ᐱᔪᓐᓇᐅᑎ</a:t>
              </a:r>
              <a:endParaRPr kumimoji="0" lang="en-US" sz="1100"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13" name="Rectangle 11"/>
            <p:cNvSpPr>
              <a:spLocks noChangeArrowheads="1"/>
            </p:cNvSpPr>
            <p:nvPr/>
          </p:nvSpPr>
          <p:spPr bwMode="auto">
            <a:xfrm>
              <a:off x="4723108" y="5624234"/>
              <a:ext cx="1906292" cy="883051"/>
            </a:xfrm>
            <a:prstGeom prst="rect">
              <a:avLst/>
            </a:prstGeom>
            <a:solidFill>
              <a:srgbClr val="FFFF00">
                <a:alpha val="70000"/>
              </a:srgbClr>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600"/>
                </a:spcAft>
                <a:buClrTx/>
                <a:buSzTx/>
                <a:buFontTx/>
                <a:buNone/>
                <a:tabLst/>
              </a:pPr>
              <a:r>
                <a:rPr kumimoji="0" lang="en-US" sz="1100" b="0" i="0" u="none" strike="noStrike" cap="none" normalizeH="0" dirty="0">
                  <a:ln>
                    <a:noFill/>
                  </a:ln>
                  <a:solidFill>
                    <a:schemeClr val="tx1"/>
                  </a:solidFill>
                  <a:effectLst/>
                  <a:latin typeface="Times New Roman" pitchFamily="18" charset="0"/>
                  <a:cs typeface="Times New Roman" pitchFamily="18" charset="0"/>
                </a:rPr>
                <a:t>Minister approves of NWB decision</a:t>
              </a:r>
            </a:p>
            <a:p>
              <a:pPr marR="47150"/>
              <a:r>
                <a:rPr lang="iu-Cans-CA" sz="1100" dirty="0">
                  <a:solidFill>
                    <a:srgbClr val="000000"/>
                  </a:solidFill>
                  <a:latin typeface="ProSyl"/>
                </a:rPr>
                <a:t>ᒥᓂᔅᑕ ᐊᖏᕐᑐᖅ ᐋᕿᒃᑕᖏᓐᓂᒃ ᐃᒥᓕᕆᔨᒃᑯᑦ</a:t>
              </a:r>
              <a:endParaRPr kumimoji="0" lang="en-US" sz="1100" b="0" i="0" u="none" strike="noStrike" cap="none" normalizeH="0" dirty="0">
                <a:ln>
                  <a:noFill/>
                </a:ln>
                <a:solidFill>
                  <a:schemeClr val="tx1"/>
                </a:solidFill>
                <a:effectLst/>
                <a:latin typeface="Times New Roman" pitchFamily="18" charset="0"/>
                <a:cs typeface="Times New Roman" pitchFamily="18" charset="0"/>
              </a:endParaRPr>
            </a:p>
          </p:txBody>
        </p:sp>
        <p:sp>
          <p:nvSpPr>
            <p:cNvPr id="14" name="Rectangle 12"/>
            <p:cNvSpPr>
              <a:spLocks noChangeArrowheads="1"/>
            </p:cNvSpPr>
            <p:nvPr/>
          </p:nvSpPr>
          <p:spPr bwMode="auto">
            <a:xfrm>
              <a:off x="6744424" y="5624234"/>
              <a:ext cx="2170976" cy="883051"/>
            </a:xfrm>
            <a:prstGeom prst="rect">
              <a:avLst/>
            </a:prstGeom>
            <a:solidFill>
              <a:srgbClr val="FFFF00">
                <a:alpha val="70000"/>
              </a:srgbClr>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600"/>
                </a:spcAft>
                <a:buClrTx/>
                <a:buSzTx/>
                <a:buFontTx/>
                <a:buNone/>
                <a:tabLst/>
              </a:pPr>
              <a:r>
                <a:rPr kumimoji="0" lang="en-US" sz="1100" b="0" i="0" u="none" strike="noStrike" cap="none" normalizeH="0" dirty="0">
                  <a:ln>
                    <a:noFill/>
                  </a:ln>
                  <a:effectLst/>
                  <a:latin typeface="Times New Roman" pitchFamily="18" charset="0"/>
                  <a:cs typeface="Times New Roman" pitchFamily="18" charset="0"/>
                </a:rPr>
                <a:t>Minister does not approve of NWB decision</a:t>
              </a:r>
            </a:p>
            <a:p>
              <a:pPr marR="3690"/>
              <a:r>
                <a:rPr lang="iu-Cans-CA" sz="1100" dirty="0">
                  <a:solidFill>
                    <a:srgbClr val="000000"/>
                  </a:solidFill>
                  <a:latin typeface="ProSyl"/>
                </a:rPr>
                <a:t>ᒥᓂᔅᑕ ᐊᖏᖏᑦᑐᖅ ᐃᒥᓕᕆᔨᒃᑯᑦ ᐋᖀᒃᑕᖏᓐᓂᒃ</a:t>
              </a:r>
              <a:endParaRPr kumimoji="0" lang="en-US" sz="1100" b="0" i="0" u="none" strike="noStrike" cap="none" normalizeH="0" dirty="0">
                <a:ln>
                  <a:noFill/>
                </a:ln>
                <a:effectLst/>
                <a:latin typeface="Times New Roman" pitchFamily="18" charset="0"/>
                <a:cs typeface="Times New Roman" pitchFamily="18" charset="0"/>
              </a:endParaRPr>
            </a:p>
          </p:txBody>
        </p:sp>
        <p:sp>
          <p:nvSpPr>
            <p:cNvPr id="15" name="Text Box 4"/>
            <p:cNvSpPr txBox="1">
              <a:spLocks noChangeArrowheads="1"/>
            </p:cNvSpPr>
            <p:nvPr/>
          </p:nvSpPr>
          <p:spPr bwMode="auto">
            <a:xfrm>
              <a:off x="2950614" y="3012142"/>
              <a:ext cx="3834505" cy="535992"/>
            </a:xfrm>
            <a:prstGeom prst="rect">
              <a:avLst/>
            </a:prstGeom>
            <a:solidFill>
              <a:srgbClr val="00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buClrTx/>
                <a:buSzTx/>
                <a:buFontTx/>
                <a:buNone/>
                <a:tabLst/>
              </a:pPr>
              <a:r>
                <a:rPr kumimoji="0" lang="en-US" sz="1600" b="0" i="0" u="none" strike="noStrike" cap="none" normalizeH="0" baseline="0" dirty="0">
                  <a:ln>
                    <a:noFill/>
                  </a:ln>
                  <a:solidFill>
                    <a:schemeClr val="tx1"/>
                  </a:solidFill>
                  <a:effectLst/>
                  <a:latin typeface="Times New Roman" pitchFamily="18" charset="0"/>
                  <a:cs typeface="Times New Roman" pitchFamily="18" charset="0"/>
                </a:rPr>
                <a:t>NWB holds Public </a:t>
              </a:r>
              <a:r>
                <a:rPr lang="en-US" sz="1600" dirty="0">
                  <a:latin typeface="Times New Roman" pitchFamily="18" charset="0"/>
                  <a:cs typeface="Times New Roman" pitchFamily="18" charset="0"/>
                </a:rPr>
                <a:t>H</a:t>
              </a:r>
              <a:r>
                <a:rPr kumimoji="0" lang="en-US" sz="1600" b="0" i="0" u="none" strike="noStrike" cap="none" normalizeH="0" baseline="0" dirty="0">
                  <a:ln>
                    <a:noFill/>
                  </a:ln>
                  <a:solidFill>
                    <a:schemeClr val="tx1"/>
                  </a:solidFill>
                  <a:effectLst/>
                  <a:latin typeface="Times New Roman" pitchFamily="18" charset="0"/>
                  <a:cs typeface="Times New Roman" pitchFamily="18" charset="0"/>
                </a:rPr>
                <a:t>earing</a:t>
              </a:r>
            </a:p>
            <a:p>
              <a:pPr marR="43180" algn="ctr"/>
              <a:r>
                <a:rPr lang="iu-Cans-CA" sz="1400" dirty="0">
                  <a:solidFill>
                    <a:srgbClr val="000000"/>
                  </a:solidFill>
                  <a:latin typeface="ProSyl"/>
                </a:rPr>
                <a:t>ᐃᒥᓕᕆᔨᒃᑯᑦ ᑭᓇᒃᑯᑐᐃᓐᓇᕐᓂᒃ ᓈᓚᒃᑎᑦᑎᓗᑎᒃ </a:t>
              </a:r>
              <a:r>
                <a:rPr lang="en-US" sz="1400" dirty="0">
                  <a:solidFill>
                    <a:srgbClr val="000000"/>
                  </a:solidFill>
                  <a:latin typeface="ProSyl"/>
                </a:rPr>
                <a:t> </a:t>
              </a:r>
              <a:endParaRPr kumimoji="0" lang="en-US" sz="1400"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16" name="Text Box 6"/>
            <p:cNvSpPr txBox="1">
              <a:spLocks noChangeArrowheads="1"/>
            </p:cNvSpPr>
            <p:nvPr/>
          </p:nvSpPr>
          <p:spPr bwMode="auto">
            <a:xfrm>
              <a:off x="4725848" y="4239418"/>
              <a:ext cx="4037152" cy="1243621"/>
            </a:xfrm>
            <a:prstGeom prst="rect">
              <a:avLst/>
            </a:prstGeom>
            <a:solidFill>
              <a:srgbClr val="00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600"/>
                </a:spcAft>
              </a:pPr>
              <a:r>
                <a:rPr kumimoji="0" lang="en-US" sz="1500" b="0" i="0" u="none" strike="noStrike" cap="none" normalizeH="0" baseline="0" dirty="0">
                  <a:ln>
                    <a:noFill/>
                  </a:ln>
                  <a:solidFill>
                    <a:schemeClr val="tx1"/>
                  </a:solidFill>
                  <a:effectLst/>
                  <a:latin typeface="Times New Roman" pitchFamily="18" charset="0"/>
                  <a:cs typeface="Times New Roman" pitchFamily="18" charset="0"/>
                </a:rPr>
                <a:t>NWB issues decision </a:t>
              </a:r>
              <a:r>
                <a:rPr lang="en-US" sz="1500" dirty="0">
                  <a:latin typeface="Times New Roman" pitchFamily="18" charset="0"/>
                  <a:cs typeface="Times New Roman" pitchFamily="18" charset="0"/>
                </a:rPr>
                <a:t>to not approve </a:t>
              </a:r>
              <a:r>
                <a:rPr kumimoji="0" lang="en-US" sz="1500" b="0" i="0" u="none" strike="noStrike" cap="none" normalizeH="0" baseline="0" dirty="0">
                  <a:ln>
                    <a:noFill/>
                  </a:ln>
                  <a:solidFill>
                    <a:schemeClr val="tx1"/>
                  </a:solidFill>
                  <a:effectLst/>
                  <a:latin typeface="Times New Roman" pitchFamily="18" charset="0"/>
                  <a:cs typeface="Times New Roman" pitchFamily="18" charset="0"/>
                </a:rPr>
                <a:t>of application with reasons to </a:t>
              </a:r>
              <a:r>
                <a:rPr lang="en-US" sz="1500" dirty="0">
                  <a:latin typeface="Times New Roman" pitchFamily="18" charset="0"/>
                  <a:cs typeface="Times New Roman" pitchFamily="18" charset="0"/>
                </a:rPr>
                <a:t>Minister (</a:t>
              </a:r>
              <a:r>
                <a:rPr lang="en-CA" sz="1500" dirty="0">
                  <a:latin typeface="Times New Roman" pitchFamily="18" charset="0"/>
                  <a:cs typeface="Times New Roman" pitchFamily="18" charset="0"/>
                </a:rPr>
                <a:t>Crown-Indigenous Relations and Northern Affairs</a:t>
              </a:r>
              <a:r>
                <a:rPr lang="en-US" sz="1500" dirty="0">
                  <a:latin typeface="Times New Roman" pitchFamily="18" charset="0"/>
                  <a:cs typeface="Times New Roman" pitchFamily="18" charset="0"/>
                </a:rPr>
                <a:t>)</a:t>
              </a:r>
              <a:endParaRPr kumimoji="0" lang="en-US" sz="1500" b="0" i="0" u="none" strike="noStrike" cap="none" normalizeH="0" baseline="0" dirty="0">
                <a:ln>
                  <a:noFill/>
                </a:ln>
                <a:effectLst/>
                <a:latin typeface="Times New Roman" pitchFamily="18" charset="0"/>
                <a:cs typeface="Times New Roman" pitchFamily="18" charset="0"/>
              </a:endParaRPr>
            </a:p>
            <a:p>
              <a:pPr marR="5670"/>
              <a:r>
                <a:rPr lang="iu-Cans-CA" sz="1000" dirty="0">
                  <a:solidFill>
                    <a:srgbClr val="000000"/>
                  </a:solidFill>
                  <a:latin typeface="ProSyl"/>
                </a:rPr>
                <a:t>ᐃᒥᓕᕆᔨᒃᑯᑦ ᓴᕿᑦᑎᓗᑎᒃ ᐋᖀᒃᑕᐅᔪᒥᒃ ᐊᖏᕐᑕᐅᖏᓐᓂᖓᓂᒃ ᐱᓇᓱᒃᑐᖅ ᐱᔾᔪᑎᖏᓐᓂᒃ ᑐᓂᓯᓗᓂ ᒥᓂᔅᑕᒧᑦ (ᒐᕙᒪᑐᖃᒃᑯᑦ− ᓄᓇᖃᕐᖄᕐᓯᒪᔪᑦ ᒥᒃᓵᓄᑦ ᐊᒻᒪᓗ ᐅᑭᐅᕐᑕᕐᑐᒥ ᐱᓕᕆᐊᓄᑦ )  </a:t>
              </a:r>
              <a:endParaRPr kumimoji="0" lang="en-US" sz="1000"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17" name="Text Box 5"/>
            <p:cNvSpPr txBox="1">
              <a:spLocks noChangeArrowheads="1"/>
            </p:cNvSpPr>
            <p:nvPr/>
          </p:nvSpPr>
          <p:spPr bwMode="auto">
            <a:xfrm>
              <a:off x="457200" y="4239418"/>
              <a:ext cx="4089605" cy="1243621"/>
            </a:xfrm>
            <a:prstGeom prst="rect">
              <a:avLst/>
            </a:prstGeom>
            <a:solidFill>
              <a:srgbClr val="00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600"/>
                </a:spcAft>
              </a:pPr>
              <a:r>
                <a:rPr kumimoji="0" lang="en-US" sz="1500" b="0" i="0" u="none" strike="noStrike" cap="none" normalizeH="0" baseline="0" dirty="0">
                  <a:ln>
                    <a:noFill/>
                  </a:ln>
                  <a:solidFill>
                    <a:schemeClr val="tx1"/>
                  </a:solidFill>
                  <a:effectLst/>
                  <a:latin typeface="Times New Roman" pitchFamily="18" charset="0"/>
                  <a:cs typeface="Times New Roman" pitchFamily="18" charset="0"/>
                </a:rPr>
                <a:t>NWB issues decision to approve of application and provides</a:t>
              </a:r>
              <a:r>
                <a:rPr kumimoji="0" lang="en-US" sz="1500" b="0" i="0" u="none" strike="noStrike" cap="none" normalizeH="0" dirty="0">
                  <a:ln>
                    <a:noFill/>
                  </a:ln>
                  <a:solidFill>
                    <a:schemeClr val="tx1"/>
                  </a:solidFill>
                  <a:effectLst/>
                  <a:latin typeface="Times New Roman" pitchFamily="18" charset="0"/>
                  <a:cs typeface="Times New Roman" pitchFamily="18" charset="0"/>
                </a:rPr>
                <a:t> a draft </a:t>
              </a:r>
              <a:r>
                <a:rPr kumimoji="0" lang="en-CA" sz="1500" b="0" i="0" u="none" strike="noStrike" cap="none" normalizeH="0" baseline="0" dirty="0">
                  <a:ln>
                    <a:noFill/>
                  </a:ln>
                  <a:solidFill>
                    <a:schemeClr val="tx1"/>
                  </a:solidFill>
                  <a:effectLst/>
                  <a:latin typeface="Times New Roman" pitchFamily="18" charset="0"/>
                  <a:cs typeface="Times New Roman" pitchFamily="18" charset="0"/>
                </a:rPr>
                <a:t>licence</a:t>
              </a:r>
              <a:r>
                <a:rPr kumimoji="0" lang="en-US" sz="1500" b="0" i="0" u="none" strike="noStrike" cap="none" normalizeH="0" baseline="0" dirty="0">
                  <a:ln>
                    <a:noFill/>
                  </a:ln>
                  <a:solidFill>
                    <a:schemeClr val="tx1"/>
                  </a:solidFill>
                  <a:effectLst/>
                  <a:latin typeface="Times New Roman" pitchFamily="18" charset="0"/>
                  <a:cs typeface="Times New Roman" pitchFamily="18" charset="0"/>
                </a:rPr>
                <a:t> to Minister (</a:t>
              </a:r>
              <a:r>
                <a:rPr lang="en-CA" sz="1500" dirty="0">
                  <a:latin typeface="Times New Roman" pitchFamily="18" charset="0"/>
                  <a:cs typeface="Times New Roman" pitchFamily="18" charset="0"/>
                </a:rPr>
                <a:t>Crown-Indigenous Relations and Northern Affairs</a:t>
              </a:r>
              <a:r>
                <a:rPr kumimoji="0" lang="en-US" sz="1500" b="0" i="0" u="none" strike="noStrike" cap="none" normalizeH="0" dirty="0">
                  <a:ln>
                    <a:noFill/>
                  </a:ln>
                  <a:solidFill>
                    <a:schemeClr val="tx1"/>
                  </a:solidFill>
                  <a:effectLst/>
                  <a:latin typeface="Times New Roman" pitchFamily="18" charset="0"/>
                  <a:cs typeface="Times New Roman" pitchFamily="18" charset="0"/>
                </a:rPr>
                <a:t>)</a:t>
              </a:r>
              <a:endParaRPr kumimoji="0" lang="en-US" sz="1500" b="0" i="0" u="none" strike="noStrike" cap="none" normalizeH="0" baseline="0" dirty="0">
                <a:ln>
                  <a:noFill/>
                </a:ln>
                <a:solidFill>
                  <a:schemeClr val="tx1"/>
                </a:solidFill>
                <a:effectLst/>
                <a:latin typeface="Times New Roman" pitchFamily="18" charset="0"/>
                <a:cs typeface="Times New Roman" pitchFamily="18" charset="0"/>
              </a:endParaRPr>
            </a:p>
            <a:p>
              <a:pPr marR="73970"/>
              <a:r>
                <a:rPr lang="iu-Cans-CA" sz="1000" dirty="0">
                  <a:solidFill>
                    <a:srgbClr val="000000"/>
                  </a:solidFill>
                  <a:latin typeface="ProSyl"/>
                </a:rPr>
                <a:t>ᐃᒥᓕᕆᔨᒃᑯᑦ ᓴᕿᑦᑎᓗᑎᒃ ᐋᕿᒃᑕᐅᔪᒥᒃ ᐊᖏᕐᑕᐅᓂᖓᓂᒃ ᐱᓇ)ᒃᑐᓄᑦ ᐊᒻᒪᓗ ᐊᑐᓚᐅᑲᒃᓂᐊᕐᑐᒥ ᐱᔪᓐᓇᐅᑎᒥᒃ ᒥᓂᔅᑕᒧᑦ  (ᒐᕙᒪᑐᖃᒃᑯᑦ− ᓄᓇᖃᕐᖄᕐᓯᒪᔪᑦ ᒥᒃᓵᓄᑦ ᐊᒻᒪᓗ ᐅᑭᐅᕐᑕᕐᑐᒥ ᐱᓕᕆᐊᓄᑦ )</a:t>
              </a:r>
              <a:endParaRPr kumimoji="0" lang="en-US" sz="1000" b="0" i="0" u="none" strike="noStrike" cap="none" normalizeH="0" baseline="0" dirty="0">
                <a:ln>
                  <a:noFill/>
                </a:ln>
                <a:solidFill>
                  <a:schemeClr val="tx1"/>
                </a:solidFill>
                <a:effectLst/>
                <a:latin typeface="Arial" pitchFamily="34" charset="0"/>
                <a:cs typeface="Arial" pitchFamily="34" charset="0"/>
              </a:endParaRPr>
            </a:p>
          </p:txBody>
        </p:sp>
        <p:sp>
          <p:nvSpPr>
            <p:cNvPr id="18" name="Line 5"/>
            <p:cNvSpPr>
              <a:spLocks noChangeShapeType="1"/>
            </p:cNvSpPr>
            <p:nvPr/>
          </p:nvSpPr>
          <p:spPr bwMode="auto">
            <a:xfrm>
              <a:off x="4648200" y="2783542"/>
              <a:ext cx="0" cy="2286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9" name="Text Box 2"/>
            <p:cNvSpPr txBox="1">
              <a:spLocks noChangeArrowheads="1"/>
            </p:cNvSpPr>
            <p:nvPr/>
          </p:nvSpPr>
          <p:spPr bwMode="auto">
            <a:xfrm>
              <a:off x="2253680" y="1459007"/>
              <a:ext cx="4680520" cy="609598"/>
            </a:xfrm>
            <a:prstGeom prst="rect">
              <a:avLst/>
            </a:prstGeom>
            <a:solidFill>
              <a:srgbClr val="CC99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buClrTx/>
                <a:buSzTx/>
                <a:buFontTx/>
                <a:buNone/>
                <a:tabLst/>
              </a:pPr>
              <a:r>
                <a:rPr kumimoji="0" lang="en-US" sz="1600" b="0" i="0" u="none" strike="noStrike" cap="none" normalizeH="0" baseline="0" dirty="0">
                  <a:ln>
                    <a:noFill/>
                  </a:ln>
                  <a:solidFill>
                    <a:schemeClr val="tx1"/>
                  </a:solidFill>
                  <a:effectLst/>
                  <a:latin typeface="Times New Roman" pitchFamily="18" charset="0"/>
                  <a:cs typeface="Times New Roman" pitchFamily="18" charset="0"/>
                </a:rPr>
                <a:t>Parties exchange</a:t>
              </a:r>
              <a:r>
                <a:rPr kumimoji="0" lang="en-US" sz="1600" b="0" i="0" u="none" strike="noStrike" cap="none" normalizeH="0" dirty="0">
                  <a:ln>
                    <a:noFill/>
                  </a:ln>
                  <a:solidFill>
                    <a:schemeClr val="tx1"/>
                  </a:solidFill>
                  <a:effectLst/>
                  <a:latin typeface="Times New Roman" pitchFamily="18" charset="0"/>
                  <a:cs typeface="Times New Roman" pitchFamily="18" charset="0"/>
                </a:rPr>
                <a:t> </a:t>
              </a:r>
              <a:r>
                <a:rPr kumimoji="0" lang="en-US" sz="1600" b="0" i="0" u="none" strike="noStrike" cap="none" normalizeH="0" baseline="0" dirty="0">
                  <a:ln>
                    <a:noFill/>
                  </a:ln>
                  <a:solidFill>
                    <a:schemeClr val="tx1"/>
                  </a:solidFill>
                  <a:effectLst/>
                  <a:latin typeface="Times New Roman" pitchFamily="18" charset="0"/>
                  <a:cs typeface="Times New Roman" pitchFamily="18" charset="0"/>
                </a:rPr>
                <a:t>written interventions</a:t>
              </a:r>
            </a:p>
            <a:p>
              <a:pPr marR="47470" algn="ctr"/>
              <a:r>
                <a:rPr lang="iu-Cans-CA" sz="1600" dirty="0">
                  <a:solidFill>
                    <a:srgbClr val="000000"/>
                  </a:solidFill>
                  <a:latin typeface="ProSyl"/>
                </a:rPr>
                <a:t>ᐱᓇᓱᒃᑐᑦ ᑭᐅᒪᔪᓪᓗ ᑎᑎᕋᖃᑦᑕᐅᑎᑲᑕᒃᖢᑎᒃ</a:t>
              </a:r>
              <a:endParaRPr kumimoji="0" lang="en-US" sz="1600"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21" name="Line 5"/>
            <p:cNvSpPr>
              <a:spLocks noChangeShapeType="1"/>
            </p:cNvSpPr>
            <p:nvPr/>
          </p:nvSpPr>
          <p:spPr bwMode="auto">
            <a:xfrm flipH="1">
              <a:off x="1371600" y="5482574"/>
              <a:ext cx="5530" cy="141659"/>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2" name="Line 5"/>
            <p:cNvSpPr>
              <a:spLocks noChangeShapeType="1"/>
            </p:cNvSpPr>
            <p:nvPr/>
          </p:nvSpPr>
          <p:spPr bwMode="auto">
            <a:xfrm>
              <a:off x="4648200" y="2068605"/>
              <a:ext cx="0" cy="184325"/>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4" name="Line 5"/>
            <p:cNvSpPr>
              <a:spLocks noChangeShapeType="1"/>
            </p:cNvSpPr>
            <p:nvPr/>
          </p:nvSpPr>
          <p:spPr bwMode="auto">
            <a:xfrm flipH="1">
              <a:off x="3347270" y="5482574"/>
              <a:ext cx="5530" cy="141659"/>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5" name="Line 5"/>
            <p:cNvSpPr>
              <a:spLocks noChangeShapeType="1"/>
            </p:cNvSpPr>
            <p:nvPr/>
          </p:nvSpPr>
          <p:spPr bwMode="auto">
            <a:xfrm flipH="1">
              <a:off x="5709470" y="5482110"/>
              <a:ext cx="5530" cy="141659"/>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6" name="Line 5"/>
            <p:cNvSpPr>
              <a:spLocks noChangeShapeType="1"/>
            </p:cNvSpPr>
            <p:nvPr/>
          </p:nvSpPr>
          <p:spPr bwMode="auto">
            <a:xfrm flipH="1">
              <a:off x="7919270" y="5482110"/>
              <a:ext cx="5530" cy="141659"/>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grpSp>
      <p:sp>
        <p:nvSpPr>
          <p:cNvPr id="34" name="Line 5"/>
          <p:cNvSpPr>
            <a:spLocks noChangeShapeType="1"/>
          </p:cNvSpPr>
          <p:nvPr/>
        </p:nvSpPr>
        <p:spPr bwMode="auto">
          <a:xfrm>
            <a:off x="4716016" y="3385007"/>
            <a:ext cx="0" cy="603304"/>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2" name="Slide Number Placeholder 4"/>
          <p:cNvSpPr>
            <a:spLocks noGrp="1"/>
          </p:cNvSpPr>
          <p:nvPr>
            <p:ph type="sldNum" sz="quarter" idx="12"/>
          </p:nvPr>
        </p:nvSpPr>
        <p:spPr>
          <a:xfrm>
            <a:off x="7924800" y="6356350"/>
            <a:ext cx="762000" cy="365125"/>
          </a:xfrm>
        </p:spPr>
        <p:txBody>
          <a:bodyPr/>
          <a:lstStyle/>
          <a:p>
            <a:fld id="{7743DBDE-EEB0-4B35-80BE-167CFC5089B8}" type="slidenum">
              <a:rPr lang="en-CA" smtClean="0">
                <a:latin typeface="Times New Roman" pitchFamily="18" charset="0"/>
                <a:cs typeface="Times New Roman" pitchFamily="18" charset="0"/>
              </a:rPr>
              <a:t>9</a:t>
            </a:fld>
            <a:endParaRPr lang="en-CA" dirty="0">
              <a:latin typeface="Times New Roman" pitchFamily="18" charset="0"/>
              <a:cs typeface="Times New Roman" pitchFamily="18" charset="0"/>
            </a:endParaRPr>
          </a:p>
        </p:txBody>
      </p:sp>
      <p:sp>
        <p:nvSpPr>
          <p:cNvPr id="23" name="Title 1">
            <a:extLst>
              <a:ext uri="{FF2B5EF4-FFF2-40B4-BE49-F238E27FC236}">
                <a16:creationId xmlns:a16="http://schemas.microsoft.com/office/drawing/2014/main" id="{061D8815-89AF-452A-BE78-99D46E8264A6}"/>
              </a:ext>
            </a:extLst>
          </p:cNvPr>
          <p:cNvSpPr txBox="1">
            <a:spLocks/>
          </p:cNvSpPr>
          <p:nvPr/>
        </p:nvSpPr>
        <p:spPr>
          <a:xfrm>
            <a:off x="459343" y="539275"/>
            <a:ext cx="8323610" cy="729011"/>
          </a:xfrm>
          <a:prstGeom prst="rect">
            <a:avLst/>
          </a:prstGeom>
          <a:noFill/>
        </p:spPr>
        <p:txBody>
          <a:bodyPr vert="horz" lIns="0" rIns="0" bIns="0" anchor="b">
            <a:normAutofit fontScale="975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en-US" sz="2200" b="1" dirty="0">
                <a:solidFill>
                  <a:schemeClr val="bg1"/>
                </a:solidFill>
                <a:latin typeface="Times New Roman" pitchFamily="18" charset="0"/>
                <a:cs typeface="Times New Roman" pitchFamily="18" charset="0"/>
              </a:rPr>
              <a:t> </a:t>
            </a:r>
            <a:r>
              <a:rPr lang="en-US" sz="2200" b="1" dirty="0">
                <a:latin typeface="Times New Roman" pitchFamily="18" charset="0"/>
                <a:cs typeface="Times New Roman" pitchFamily="18" charset="0"/>
              </a:rPr>
              <a:t>NWB Type “A” Licensing Process</a:t>
            </a:r>
            <a:br>
              <a:rPr lang="en-US" sz="2200" b="1" dirty="0">
                <a:latin typeface="Times New Roman" pitchFamily="18" charset="0"/>
                <a:cs typeface="Times New Roman" pitchFamily="18" charset="0"/>
              </a:rPr>
            </a:br>
            <a:r>
              <a:rPr lang="iu-Cans-CA" sz="2200" b="1" dirty="0">
                <a:latin typeface="Times New Roman" pitchFamily="18" charset="0"/>
                <a:cs typeface="Times New Roman" pitchFamily="18" charset="0"/>
              </a:rPr>
              <a:t>ᐃᒥᓕᕆᔨᒃᑯᑦ ᐃᒪᐃᑦᑐᒥ </a:t>
            </a:r>
            <a:r>
              <a:rPr lang="en-US" sz="2200" b="1" dirty="0">
                <a:solidFill>
                  <a:srgbClr val="035F79"/>
                </a:solidFill>
                <a:latin typeface="Times New Roman"/>
              </a:rPr>
              <a:t>“A” </a:t>
            </a:r>
            <a:r>
              <a:rPr lang="iu-Cans-CA" sz="2200" b="1" dirty="0">
                <a:solidFill>
                  <a:srgbClr val="035F79"/>
                </a:solidFill>
                <a:latin typeface="Times New Roman"/>
              </a:rPr>
              <a:t>ᐱᔪᓐᓇᐅᑎᓕᕆᓂᖅ ᐊᐅᓚᓂᖓ</a:t>
            </a:r>
            <a:endParaRPr lang="en-US" sz="2200" b="1" dirty="0">
              <a:latin typeface="Times New Roman" pitchFamily="18" charset="0"/>
              <a:cs typeface="Times New Roman" pitchFamily="18" charset="0"/>
            </a:endParaRPr>
          </a:p>
        </p:txBody>
      </p:sp>
      <p:sp>
        <p:nvSpPr>
          <p:cNvPr id="27" name="Oval 26">
            <a:extLst>
              <a:ext uri="{FF2B5EF4-FFF2-40B4-BE49-F238E27FC236}">
                <a16:creationId xmlns:a16="http://schemas.microsoft.com/office/drawing/2014/main" id="{403E28B3-3571-429E-AF76-85B86A704602}"/>
              </a:ext>
            </a:extLst>
          </p:cNvPr>
          <p:cNvSpPr/>
          <p:nvPr/>
        </p:nvSpPr>
        <p:spPr>
          <a:xfrm>
            <a:off x="2987824" y="2783650"/>
            <a:ext cx="3730519" cy="80100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extBox 27">
            <a:extLst>
              <a:ext uri="{FF2B5EF4-FFF2-40B4-BE49-F238E27FC236}">
                <a16:creationId xmlns:a16="http://schemas.microsoft.com/office/drawing/2014/main" id="{6008C4EF-8BB4-4713-97B5-97E13231D2C6}"/>
              </a:ext>
            </a:extLst>
          </p:cNvPr>
          <p:cNvSpPr txBox="1"/>
          <p:nvPr/>
        </p:nvSpPr>
        <p:spPr>
          <a:xfrm>
            <a:off x="7291370" y="2934577"/>
            <a:ext cx="1469973" cy="338554"/>
          </a:xfrm>
          <a:prstGeom prst="rect">
            <a:avLst/>
          </a:prstGeom>
          <a:noFill/>
          <a:ln>
            <a:solidFill>
              <a:schemeClr val="accent1">
                <a:shade val="50000"/>
              </a:schemeClr>
            </a:solidFill>
          </a:ln>
        </p:spPr>
        <p:txBody>
          <a:bodyPr wrap="square" rtlCol="0">
            <a:spAutoFit/>
          </a:bodyPr>
          <a:lstStyle/>
          <a:p>
            <a:r>
              <a:rPr lang="en-US" sz="1600" b="1" dirty="0">
                <a:solidFill>
                  <a:srgbClr val="C00000"/>
                </a:solidFill>
                <a:latin typeface="Times New Roman" pitchFamily="18" charset="0"/>
                <a:cs typeface="Times New Roman" pitchFamily="18" charset="0"/>
              </a:rPr>
              <a:t>Current Stage</a:t>
            </a:r>
          </a:p>
        </p:txBody>
      </p:sp>
      <p:sp>
        <p:nvSpPr>
          <p:cNvPr id="29" name="Line 5">
            <a:extLst>
              <a:ext uri="{FF2B5EF4-FFF2-40B4-BE49-F238E27FC236}">
                <a16:creationId xmlns:a16="http://schemas.microsoft.com/office/drawing/2014/main" id="{7CDD0FC9-0857-43BC-B5BA-B9A3A0B5DD75}"/>
              </a:ext>
            </a:extLst>
          </p:cNvPr>
          <p:cNvSpPr>
            <a:spLocks noChangeShapeType="1"/>
          </p:cNvSpPr>
          <p:nvPr/>
        </p:nvSpPr>
        <p:spPr bwMode="auto">
          <a:xfrm flipH="1" flipV="1">
            <a:off x="6834988" y="3100446"/>
            <a:ext cx="460430" cy="3408"/>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369733556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1666</Words>
  <Application>Microsoft Office PowerPoint</Application>
  <PresentationFormat>On-screen Show (4:3)</PresentationFormat>
  <Paragraphs>233</Paragraphs>
  <Slides>19</Slides>
  <Notes>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19</vt:i4>
      </vt:variant>
    </vt:vector>
  </HeadingPairs>
  <TitlesOfParts>
    <vt:vector size="28" baseType="lpstr">
      <vt:lpstr>Arial</vt:lpstr>
      <vt:lpstr>Calibri</vt:lpstr>
      <vt:lpstr>Constantia</vt:lpstr>
      <vt:lpstr>Courier New</vt:lpstr>
      <vt:lpstr>ProSyl</vt:lpstr>
      <vt:lpstr>Times New Roman</vt:lpstr>
      <vt:lpstr>Wingdings</vt:lpstr>
      <vt:lpstr>Wingdings 2</vt:lpstr>
      <vt:lpstr>Flow</vt:lpstr>
      <vt:lpstr>                     Nunavut Water Board (NWB)                      Licence Overview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Hamlet of Chesterfield Inlet: Overview</vt:lpstr>
      <vt:lpstr>Scope of Application</vt:lpstr>
      <vt:lpstr>Application Procedural History</vt:lpstr>
      <vt:lpstr>PowerPoint Presentation</vt:lpstr>
      <vt:lpstr>PowerPoint Presentation</vt:lpstr>
      <vt:lpstr>Public Participation</vt:lpstr>
      <vt:lpstr>Next steps in the Application Process</vt:lpstr>
      <vt:lpstr>NWB Staff Contact Information</vt:lpstr>
      <vt:lpstr>ᐃᒪᓕᕆᔨᑦ ᓴᓇᔨᖏ ᑐᕋᕈᑎᑦ ᑐᓴᒐᒃᓴᑦ</vt:lpstr>
      <vt:lpstr>                     Nunavut Water Board (NWB)                      Chesterfield Inlet Type “A” Licence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2015-10-16T22:59:36Z</dcterms:created>
  <dcterms:modified xsi:type="dcterms:W3CDTF">2023-11-07T20:37:40Z</dcterms:modified>
</cp:coreProperties>
</file>