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22"/>
  </p:notesMasterIdLst>
  <p:handoutMasterIdLst>
    <p:handoutMasterId r:id="rId23"/>
  </p:handoutMasterIdLst>
  <p:sldIdLst>
    <p:sldId id="256" r:id="rId2"/>
    <p:sldId id="347" r:id="rId3"/>
    <p:sldId id="298" r:id="rId4"/>
    <p:sldId id="292" r:id="rId5"/>
    <p:sldId id="258" r:id="rId6"/>
    <p:sldId id="369" r:id="rId7"/>
    <p:sldId id="282" r:id="rId8"/>
    <p:sldId id="329" r:id="rId9"/>
    <p:sldId id="280" r:id="rId10"/>
    <p:sldId id="336" r:id="rId11"/>
    <p:sldId id="338" r:id="rId12"/>
    <p:sldId id="339" r:id="rId13"/>
    <p:sldId id="364" r:id="rId14"/>
    <p:sldId id="367" r:id="rId15"/>
    <p:sldId id="368" r:id="rId16"/>
    <p:sldId id="366" r:id="rId17"/>
    <p:sldId id="370" r:id="rId18"/>
    <p:sldId id="376" r:id="rId19"/>
    <p:sldId id="375" r:id="rId20"/>
    <p:sldId id="342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0A647D"/>
    <a:srgbClr val="FAFDD3"/>
    <a:srgbClr val="C9E7A7"/>
    <a:srgbClr val="E2F5FA"/>
    <a:srgbClr val="D5F0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4" autoAdjust="0"/>
    <p:restoredTop sz="95311" autoAdjust="0"/>
  </p:normalViewPr>
  <p:slideViewPr>
    <p:cSldViewPr>
      <p:cViewPr varScale="1">
        <p:scale>
          <a:sx n="113" d="100"/>
          <a:sy n="113" d="100"/>
        </p:scale>
        <p:origin x="147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0" d="100"/>
          <a:sy n="90" d="100"/>
        </p:scale>
        <p:origin x="-3696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C65EFF-95BB-415C-B0A4-A6367933A772}" type="datetimeFigureOut">
              <a:rPr lang="en-CA" smtClean="0"/>
              <a:t>2023-11-06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CA" dirty="0"/>
              <a:t>2AM-WTP---- NWB Public Hearing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2D3000-3A5E-4A86-8F4B-BAC295742059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45195905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AE28D9-46A8-4AB4-9189-1D060735CBBC}" type="datetimeFigureOut">
              <a:rPr lang="en-CA" smtClean="0"/>
              <a:t>2023-11-06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CA" dirty="0"/>
              <a:t>2AM-WTP---- NWB Public Hearing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5FFB53-840E-44D0-8DD2-A1BBDE0D75A3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9631646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5FFB53-840E-44D0-8DD2-A1BBDE0D75A3}" type="slidenum">
              <a:rPr lang="en-CA" smtClean="0"/>
              <a:t>1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/>
              <a:t>2AM-WTP---- NWB Public Hearing </a:t>
            </a:r>
          </a:p>
        </p:txBody>
      </p:sp>
    </p:spTree>
    <p:extLst>
      <p:ext uri="{BB962C8B-B14F-4D97-AF65-F5344CB8AC3E}">
        <p14:creationId xmlns:p14="http://schemas.microsoft.com/office/powerpoint/2010/main" val="39380637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CA" dirty="0"/>
              <a:t>2AM-WTP---- NWB Public Hearing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15FFB53-840E-44D0-8DD2-A1BBDE0D75A3}" type="slidenum">
              <a:rPr lang="en-CA" smtClean="0"/>
              <a:t>7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4330882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CA" dirty="0"/>
              <a:t>2AM-WTP---- NWB Public Hearing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15FFB53-840E-44D0-8DD2-A1BBDE0D75A3}" type="slidenum">
              <a:rPr lang="en-CA" smtClean="0"/>
              <a:t>9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970894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5FFB53-840E-44D0-8DD2-A1BBDE0D75A3}" type="slidenum">
              <a:rPr lang="en-CA" smtClean="0"/>
              <a:t>20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/>
              <a:t>2AM-WTP---- NWB Public Hearing </a:t>
            </a:r>
          </a:p>
        </p:txBody>
      </p:sp>
    </p:spTree>
    <p:extLst>
      <p:ext uri="{BB962C8B-B14F-4D97-AF65-F5344CB8AC3E}">
        <p14:creationId xmlns:p14="http://schemas.microsoft.com/office/powerpoint/2010/main" val="4417921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66672B4-DB19-4EFA-9B81-F633733957BE}" type="datetime1">
              <a:rPr lang="en-CA" smtClean="0"/>
              <a:t>2023-11-06</a:t>
            </a:fld>
            <a:endParaRPr lang="en-CA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2627784" y="6237312"/>
            <a:ext cx="4065240" cy="365125"/>
          </a:xfrm>
        </p:spPr>
        <p:txBody>
          <a:bodyPr/>
          <a:lstStyle/>
          <a:p>
            <a:endParaRPr lang="en-CA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7804A-2ABA-4EEB-830B-C4F33C015EBB}" type="datetime1">
              <a:rPr lang="en-CA" smtClean="0"/>
              <a:t>2023-11-06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1" y="25679"/>
            <a:ext cx="661985" cy="62372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4B644-AC1E-4849-A5EE-BDC52B9EC2D2}" type="datetime1">
              <a:rPr lang="en-CA" smtClean="0"/>
              <a:t>2023-11-06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1" y="25679"/>
            <a:ext cx="661985" cy="62372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4428" y="476672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7045" y="1988840"/>
            <a:ext cx="8229600" cy="43891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E9850-1EA3-4E7B-B0F3-DAF0C5F9D8FE}" type="datetime1">
              <a:rPr lang="en-CA" smtClean="0"/>
              <a:t>2023-11-06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71800" y="6237312"/>
            <a:ext cx="3849216" cy="365125"/>
          </a:xfrm>
        </p:spPr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3FAC9-F8F6-4D17-8AB3-EC7060E38489}" type="datetime1">
              <a:rPr lang="en-CA" smtClean="0"/>
              <a:t>2023-11-06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1" y="25679"/>
            <a:ext cx="661985" cy="62372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77B16-B7CF-43D1-A9D2-2B9B7668C923}" type="datetime1">
              <a:rPr lang="en-CA" smtClean="0"/>
              <a:t>2023-11-06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1" y="25679"/>
            <a:ext cx="661985" cy="62372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E1FAF-7067-4B16-A13E-F502AF0DE29A}" type="datetime1">
              <a:rPr lang="en-CA" smtClean="0"/>
              <a:t>2023-11-06</a:t>
            </a:fld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1" y="25679"/>
            <a:ext cx="661985" cy="62372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ACDE9-4A56-4F46-8F4E-143D795DA5A0}" type="datetime1">
              <a:rPr lang="en-CA" smtClean="0"/>
              <a:t>2023-11-06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1" y="25679"/>
            <a:ext cx="661985" cy="62372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AF152-B072-4ED2-828A-82D58F6D8355}" type="datetime1">
              <a:rPr lang="en-CA" smtClean="0"/>
              <a:t>2023-11-06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1" y="25679"/>
            <a:ext cx="661985" cy="62372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2FFC1-C516-423F-B8A3-0E698210D113}" type="datetime1">
              <a:rPr lang="en-CA" smtClean="0"/>
              <a:t>2023-11-06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1" y="25679"/>
            <a:ext cx="661985" cy="62372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BAEB5-FBF3-44C5-93D6-0E6DDBA688E2}" type="datetime1">
              <a:rPr lang="en-CA" smtClean="0"/>
              <a:t>2023-11-06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1" y="25679"/>
            <a:ext cx="661985" cy="62372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</a:p>
          <a:p>
            <a:pPr lvl="1" eaLnBrk="1" latinLnBrk="0" hangingPunct="1"/>
            <a:r>
              <a:rPr kumimoji="0" lang="en-US" dirty="0"/>
              <a:t>Second level</a:t>
            </a:r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7C78ADA-9024-4C9B-89A4-7E536FF9D193}" type="datetime1">
              <a:rPr lang="en-CA" smtClean="0"/>
              <a:t>2023-11-06</a:t>
            </a:fld>
            <a:endParaRPr lang="en-CA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897224" y="6309320"/>
            <a:ext cx="3865525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CA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  <p:pic>
        <p:nvPicPr>
          <p:cNvPr id="14" name="Picture 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63" y="0"/>
            <a:ext cx="806001" cy="75941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ftp://ftp.nwb-oen.ca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karen.kharatyan@nwb-oen.ca" TargetMode="External"/><Relationship Id="rId7" Type="http://schemas.openxmlformats.org/officeDocument/2006/relationships/hyperlink" Target="mailto:ali.shaikh@nwb-oen.ca" TargetMode="External"/><Relationship Id="rId2" Type="http://schemas.openxmlformats.org/officeDocument/2006/relationships/hyperlink" Target="mailto:stephanie.autut@nwb-oen.c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ben.kogvik@nwb-oen.ca" TargetMode="External"/><Relationship Id="rId5" Type="http://schemas.openxmlformats.org/officeDocument/2006/relationships/hyperlink" Target="mailto:robert.hunter@nwb-oen.ca" TargetMode="External"/><Relationship Id="rId4" Type="http://schemas.openxmlformats.org/officeDocument/2006/relationships/hyperlink" Target="mailto:richard.dwyer@nwb-oen.ca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karen.kharatyan@nwb-oen.ca" TargetMode="External"/><Relationship Id="rId7" Type="http://schemas.openxmlformats.org/officeDocument/2006/relationships/hyperlink" Target="mailto:ali.shaikh@nwb-oen.ca" TargetMode="External"/><Relationship Id="rId2" Type="http://schemas.openxmlformats.org/officeDocument/2006/relationships/hyperlink" Target="mailto:stephanie.autut@nwb-oen.c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ben.kogvik@nwb-oen.ca" TargetMode="External"/><Relationship Id="rId5" Type="http://schemas.openxmlformats.org/officeDocument/2006/relationships/hyperlink" Target="mailto:robert.hunter@nwb-oen.ca" TargetMode="External"/><Relationship Id="rId4" Type="http://schemas.openxmlformats.org/officeDocument/2006/relationships/hyperlink" Target="mailto:richard.dwyer@nwb-oen.ca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karen.kharatyan@nwb-oen.ca" TargetMode="External"/><Relationship Id="rId7" Type="http://schemas.openxmlformats.org/officeDocument/2006/relationships/hyperlink" Target="mailto:ali.shaikh@nwb-oen.ca" TargetMode="External"/><Relationship Id="rId2" Type="http://schemas.openxmlformats.org/officeDocument/2006/relationships/hyperlink" Target="mailto:stephanie.autut@nwb-oen.c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ben.kogvik@nwb-oen.ca" TargetMode="External"/><Relationship Id="rId5" Type="http://schemas.openxmlformats.org/officeDocument/2006/relationships/hyperlink" Target="mailto:robert.hunter@nwb-oen.ca" TargetMode="External"/><Relationship Id="rId4" Type="http://schemas.openxmlformats.org/officeDocument/2006/relationships/hyperlink" Target="mailto:richard.dwyer@nwb-oen.ca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1</a:t>
            </a:fld>
            <a:endParaRPr lang="en-CA" dirty="0"/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0" y="5863"/>
            <a:ext cx="9144000" cy="1822937"/>
          </a:xfrm>
          <a:solidFill>
            <a:schemeClr val="accent1">
              <a:lumMod val="5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Office des eaux du Nunavut (OEN)</a:t>
            </a:r>
            <a:b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Aperçu du processus de délivrance d’un permis</a:t>
            </a:r>
            <a:b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5" y="260648"/>
            <a:ext cx="1728192" cy="127952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9486" y="2756634"/>
            <a:ext cx="2409130" cy="2433466"/>
          </a:xfrm>
          <a:prstGeom prst="rect">
            <a:avLst/>
          </a:prstGeom>
        </p:spPr>
      </p:pic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428248" y="2821239"/>
            <a:ext cx="6141304" cy="2304256"/>
          </a:xfrm>
        </p:spPr>
        <p:txBody>
          <a:bodyPr>
            <a:noAutofit/>
          </a:bodyPr>
          <a:lstStyle/>
          <a:p>
            <a:pPr algn="ctr"/>
            <a:r>
              <a:rPr lang="en-C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Audience publique </a:t>
            </a:r>
          </a:p>
          <a:p>
            <a:pPr algn="ctr"/>
            <a:r>
              <a:rPr lang="en-C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pour</a:t>
            </a:r>
          </a:p>
          <a:p>
            <a:pPr algn="ctr"/>
            <a:r>
              <a:rPr lang="en-C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C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demande de la municipalité de Chesterfield Inlet d’un permis d’utilisation des eaux, de type “A”</a:t>
            </a:r>
          </a:p>
          <a:p>
            <a:pPr algn="ctr"/>
            <a:endParaRPr lang="en-US" sz="105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72620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6357" y="941256"/>
            <a:ext cx="4760100" cy="43204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400" b="1" dirty="0">
                <a:solidFill>
                  <a:srgbClr val="0A647D"/>
                </a:solidFill>
                <a:latin typeface="Times New Roman" pitchFamily="18" charset="0"/>
                <a:cs typeface="Times New Roman" pitchFamily="18" charset="0"/>
              </a:rPr>
              <a:t>Municipalité de Chesterfield Inlet: Aperçu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0873" y="1556792"/>
            <a:ext cx="7891069" cy="4751065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ClrTx/>
              <a:buFont typeface="Arial" panose="020B0604020202020204" pitchFamily="34" charset="0"/>
              <a:buChar char="•"/>
            </a:pPr>
            <a:r>
              <a:rPr lang="fr-CA" sz="2000" dirty="0">
                <a:latin typeface="Times New Roman" pitchFamily="18" charset="0"/>
                <a:cs typeface="Times New Roman" pitchFamily="18" charset="0"/>
              </a:rPr>
              <a:t>Située dans la région de Kivalliq</a:t>
            </a:r>
          </a:p>
          <a:p>
            <a:pPr marL="342900" indent="-342900">
              <a:buClrTx/>
              <a:buFont typeface="Arial" panose="020B0604020202020204" pitchFamily="34" charset="0"/>
              <a:buChar char="•"/>
            </a:pPr>
            <a:r>
              <a:rPr lang="fr-CA" sz="2000" dirty="0">
                <a:latin typeface="Times New Roman" pitchFamily="18" charset="0"/>
                <a:cs typeface="Times New Roman" pitchFamily="18" charset="0"/>
              </a:rPr>
              <a:t>Population actuelle: 397 ( Recensement 2021)</a:t>
            </a:r>
          </a:p>
          <a:p>
            <a:pPr marL="342900" indent="-342900">
              <a:buClrTx/>
              <a:buFont typeface="Arial" panose="020B0604020202020204" pitchFamily="34" charset="0"/>
              <a:buChar char="•"/>
            </a:pPr>
            <a:r>
              <a:rPr lang="fr-CA" sz="2000" dirty="0">
                <a:latin typeface="Times New Roman" pitchFamily="18" charset="0"/>
                <a:cs typeface="Times New Roman" pitchFamily="18" charset="0"/>
              </a:rPr>
              <a:t>Population prévue en 2033:  489</a:t>
            </a:r>
          </a:p>
          <a:p>
            <a:pPr marL="342900" indent="-342900">
              <a:buClrTx/>
              <a:buFont typeface="Arial" panose="020B0604020202020204" pitchFamily="34" charset="0"/>
              <a:buChar char="•"/>
            </a:pPr>
            <a:r>
              <a:rPr lang="fr-CA" sz="2000" dirty="0">
                <a:latin typeface="Times New Roman" pitchFamily="18" charset="0"/>
                <a:cs typeface="Times New Roman" pitchFamily="18" charset="0"/>
              </a:rPr>
              <a:t>Zone de gestion de l’eau:  Wilson </a:t>
            </a:r>
            <a:r>
              <a:rPr lang="fr-CA" sz="2000" dirty="0" err="1">
                <a:latin typeface="Times New Roman" pitchFamily="18" charset="0"/>
                <a:cs typeface="Times New Roman" pitchFamily="18" charset="0"/>
              </a:rPr>
              <a:t>Watershed</a:t>
            </a:r>
            <a:r>
              <a:rPr lang="fr-CA" sz="2000" dirty="0">
                <a:latin typeface="Times New Roman" pitchFamily="18" charset="0"/>
                <a:cs typeface="Times New Roman" pitchFamily="18" charset="0"/>
              </a:rPr>
              <a:t> (13)</a:t>
            </a:r>
          </a:p>
          <a:p>
            <a:pPr marL="0" indent="0">
              <a:buClrTx/>
              <a:buNone/>
            </a:pPr>
            <a:endParaRPr lang="fr-CA" sz="20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ClrTx/>
              <a:buFont typeface="Arial" panose="020B0604020202020204" pitchFamily="34" charset="0"/>
              <a:buChar char="•"/>
            </a:pPr>
            <a:r>
              <a:rPr lang="fr-CA" sz="2000" dirty="0">
                <a:latin typeface="Times New Roman" pitchFamily="18" charset="0"/>
                <a:cs typeface="Times New Roman" pitchFamily="18" charset="0"/>
              </a:rPr>
              <a:t>Permis préalable:</a:t>
            </a:r>
          </a:p>
          <a:p>
            <a:pPr marL="708660" lvl="1" indent="-342900">
              <a:buClrTx/>
              <a:buFont typeface="Arial" panose="020B0604020202020204" pitchFamily="34" charset="0"/>
              <a:buChar char="•"/>
            </a:pPr>
            <a:r>
              <a:rPr lang="fr-CA" sz="1600" dirty="0">
                <a:latin typeface="Times New Roman" pitchFamily="18" charset="0"/>
                <a:cs typeface="Times New Roman" pitchFamily="18" charset="0"/>
              </a:rPr>
              <a:t>Type “B” 3BM-CHE1523</a:t>
            </a:r>
          </a:p>
          <a:p>
            <a:pPr marL="708660" lvl="1" indent="-342900">
              <a:buClrTx/>
              <a:buFont typeface="Arial" panose="020B0604020202020204" pitchFamily="34" charset="0"/>
              <a:buChar char="•"/>
            </a:pPr>
            <a:r>
              <a:rPr lang="fr-CA" sz="1600" dirty="0">
                <a:latin typeface="Times New Roman" pitchFamily="18" charset="0"/>
                <a:cs typeface="Times New Roman" pitchFamily="18" charset="0"/>
              </a:rPr>
              <a:t>Échu le 14 mai  2023</a:t>
            </a:r>
          </a:p>
          <a:p>
            <a:pPr marL="708660" lvl="1" indent="-342900">
              <a:buClrTx/>
              <a:buFont typeface="Arial" panose="020B0604020202020204" pitchFamily="34" charset="0"/>
              <a:buChar char="•"/>
            </a:pPr>
            <a:r>
              <a:rPr lang="fr-CA" sz="1600" dirty="0">
                <a:latin typeface="Times New Roman" pitchFamily="18" charset="0"/>
                <a:cs typeface="Times New Roman" pitchFamily="18" charset="0"/>
              </a:rPr>
              <a:t>Volume d’eau approuvé pour utilisation:  23 000 mètres cubes par an</a:t>
            </a:r>
          </a:p>
          <a:p>
            <a:pPr marL="342900" indent="-342900">
              <a:buClrTx/>
              <a:buFont typeface="Arial" panose="020B0604020202020204" pitchFamily="34" charset="0"/>
              <a:buChar char="•"/>
            </a:pPr>
            <a:endParaRPr lang="fr-CA" sz="20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ClrTx/>
              <a:buFont typeface="Arial" panose="020B0604020202020204" pitchFamily="34" charset="0"/>
              <a:buChar char="•"/>
            </a:pPr>
            <a:r>
              <a:rPr lang="fr-CA" sz="2000" dirty="0">
                <a:latin typeface="Times New Roman" pitchFamily="18" charset="0"/>
                <a:cs typeface="Times New Roman" pitchFamily="18" charset="0"/>
              </a:rPr>
              <a:t>Demande d’un nouveau permis:</a:t>
            </a:r>
          </a:p>
          <a:p>
            <a:pPr marL="708660" lvl="1" indent="-342900">
              <a:buClrTx/>
              <a:buFont typeface="Arial" panose="020B0604020202020204" pitchFamily="34" charset="0"/>
              <a:buChar char="•"/>
            </a:pPr>
            <a:r>
              <a:rPr lang="fr-CA" sz="1600" dirty="0">
                <a:latin typeface="Times New Roman" pitchFamily="18" charset="0"/>
                <a:cs typeface="Times New Roman" pitchFamily="18" charset="0"/>
              </a:rPr>
              <a:t>Type “A” 3AM-CHE----</a:t>
            </a:r>
          </a:p>
          <a:p>
            <a:pPr marL="708660" lvl="1" indent="-342900">
              <a:buClrTx/>
              <a:buFont typeface="Arial" panose="020B0604020202020204" pitchFamily="34" charset="0"/>
              <a:buChar char="•"/>
            </a:pPr>
            <a:r>
              <a:rPr lang="fr-CA" sz="1600" dirty="0">
                <a:latin typeface="Times New Roman" pitchFamily="18" charset="0"/>
                <a:cs typeface="Times New Roman" pitchFamily="18" charset="0"/>
              </a:rPr>
              <a:t>Durée demandée:  10 ans (</a:t>
            </a:r>
            <a:r>
              <a:rPr lang="fr-CA" sz="1600" i="1" dirty="0">
                <a:latin typeface="Times New Roman" pitchFamily="18" charset="0"/>
                <a:cs typeface="Times New Roman" pitchFamily="18" charset="0"/>
              </a:rPr>
              <a:t>expire en 2033</a:t>
            </a:r>
            <a:r>
              <a:rPr lang="fr-CA" sz="1600" dirty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marL="708660" lvl="1" indent="-342900">
              <a:buClrTx/>
              <a:buFont typeface="Arial" panose="020B0604020202020204" pitchFamily="34" charset="0"/>
              <a:buChar char="•"/>
            </a:pPr>
            <a:r>
              <a:rPr lang="fr-CA" sz="1600" dirty="0">
                <a:latin typeface="Times New Roman" pitchFamily="18" charset="0"/>
                <a:cs typeface="Times New Roman" pitchFamily="18" charset="0"/>
              </a:rPr>
              <a:t>Volume d’eau requis: 23 000 mètres cubes par an (</a:t>
            </a:r>
            <a:r>
              <a:rPr lang="fr-CA" sz="1600" i="1" dirty="0">
                <a:latin typeface="Times New Roman" pitchFamily="18" charset="0"/>
                <a:cs typeface="Times New Roman" pitchFamily="18" charset="0"/>
              </a:rPr>
              <a:t>pas de changement</a:t>
            </a:r>
            <a:r>
              <a:rPr lang="fr-CA" sz="1600" dirty="0">
                <a:latin typeface="Times New Roman" pitchFamily="18" charset="0"/>
                <a:cs typeface="Times New Roman" pitchFamily="18" charset="0"/>
              </a:rPr>
              <a:t>)</a:t>
            </a:r>
            <a:endParaRPr lang="fr-CA" sz="1600" i="1" dirty="0">
              <a:latin typeface="Times New Roman" pitchFamily="18" charset="0"/>
              <a:cs typeface="Times New Roman" pitchFamily="18" charset="0"/>
            </a:endParaRPr>
          </a:p>
          <a:p>
            <a:pPr marL="708660" lvl="1" indent="-342900">
              <a:buClrTx/>
              <a:buFont typeface="Arial" panose="020B0604020202020204" pitchFamily="34" charset="0"/>
              <a:buChar char="•"/>
            </a:pPr>
            <a:r>
              <a:rPr lang="fr-CA" sz="1600" dirty="0">
                <a:latin typeface="Times New Roman" pitchFamily="18" charset="0"/>
                <a:cs typeface="Times New Roman" pitchFamily="18" charset="0"/>
              </a:rPr>
              <a:t>Prélèvement maximum de 2 000 m3/jour of water de First Lake pendant la saison des eaux libres</a:t>
            </a:r>
          </a:p>
          <a:p>
            <a:pPr marL="708660" lvl="1" indent="-342900">
              <a:buClrTx/>
              <a:buFont typeface="Arial" panose="020B0604020202020204" pitchFamily="34" charset="0"/>
              <a:buChar char="•"/>
            </a:pPr>
            <a:endParaRPr lang="en-CA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10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703934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76672"/>
            <a:ext cx="8684028" cy="792088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Portée de la demande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3940" y="1759346"/>
            <a:ext cx="8424936" cy="4176464"/>
          </a:xfrm>
        </p:spPr>
        <p:txBody>
          <a:bodyPr>
            <a:normAutofit/>
          </a:bodyPr>
          <a:lstStyle/>
          <a:p>
            <a:pPr marL="342900" indent="-342900">
              <a:buClrTx/>
              <a:buFont typeface="Arial" panose="020B0604020202020204" pitchFamily="34" charset="0"/>
              <a:buChar char="•"/>
            </a:pPr>
            <a:r>
              <a:rPr lang="fr-CA" sz="2000" dirty="0">
                <a:latin typeface="Times New Roman" pitchFamily="18" charset="0"/>
                <a:cs typeface="Times New Roman" pitchFamily="18" charset="0"/>
              </a:rPr>
              <a:t>Prélèvement de l’eau du First Lake pour soutenir les besoins de la communauté;</a:t>
            </a:r>
          </a:p>
          <a:p>
            <a:pPr marL="342900" indent="-342900">
              <a:buClrTx/>
              <a:buFont typeface="Arial" panose="020B0604020202020204" pitchFamily="34" charset="0"/>
              <a:buChar char="•"/>
            </a:pPr>
            <a:r>
              <a:rPr lang="fr-CA" sz="2000" dirty="0">
                <a:latin typeface="Times New Roman" pitchFamily="18" charset="0"/>
                <a:cs typeface="Times New Roman" pitchFamily="18" charset="0"/>
              </a:rPr>
              <a:t>Exploitation et entretien soutenus des installations municipales suivantes: 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fr-CA" sz="1800" dirty="0">
                <a:latin typeface="Times New Roman" pitchFamily="18" charset="0"/>
                <a:cs typeface="Times New Roman" pitchFamily="18" charset="0"/>
              </a:rPr>
              <a:t>Installations d’approvisionnement en eau, incluant: </a:t>
            </a:r>
          </a:p>
          <a:p>
            <a:pPr marL="982980" lvl="2" indent="-342900">
              <a:buClrTx/>
              <a:buFont typeface="Arial" panose="020B0604020202020204" pitchFamily="34" charset="0"/>
              <a:buChar char="•"/>
            </a:pPr>
            <a:r>
              <a:rPr lang="fr-CA" sz="1500" dirty="0">
                <a:latin typeface="Times New Roman" pitchFamily="18" charset="0"/>
                <a:cs typeface="Times New Roman" pitchFamily="18" charset="0"/>
              </a:rPr>
              <a:t>une station de pompage à First Lake, </a:t>
            </a:r>
          </a:p>
          <a:p>
            <a:pPr marL="982980" lvl="2" indent="-342900">
              <a:buClrTx/>
              <a:buFont typeface="Arial" panose="020B0604020202020204" pitchFamily="34" charset="0"/>
              <a:buChar char="•"/>
            </a:pPr>
            <a:r>
              <a:rPr lang="fr-CA" sz="1500" dirty="0">
                <a:latin typeface="Times New Roman" pitchFamily="18" charset="0"/>
                <a:cs typeface="Times New Roman" pitchFamily="18" charset="0"/>
              </a:rPr>
              <a:t>une canalisation Terrestre d’approvisionnement en eau;</a:t>
            </a:r>
          </a:p>
          <a:p>
            <a:pPr marL="982980" lvl="2" indent="-342900">
              <a:buClrTx/>
              <a:buFont typeface="Arial" panose="020B0604020202020204" pitchFamily="34" charset="0"/>
              <a:buChar char="•"/>
            </a:pPr>
            <a:r>
              <a:rPr lang="fr-CA" sz="1500" dirty="0">
                <a:latin typeface="Times New Roman" pitchFamily="18" charset="0"/>
                <a:cs typeface="Times New Roman" pitchFamily="18" charset="0"/>
              </a:rPr>
              <a:t>un réservoir de retenue d’eau; et</a:t>
            </a:r>
          </a:p>
          <a:p>
            <a:pPr marL="982980" lvl="2" indent="-342900">
              <a:buClrTx/>
              <a:buFont typeface="Arial" panose="020B0604020202020204" pitchFamily="34" charset="0"/>
              <a:buChar char="•"/>
            </a:pPr>
            <a:r>
              <a:rPr lang="fr-CA" sz="1500" dirty="0">
                <a:latin typeface="Times New Roman" pitchFamily="18" charset="0"/>
                <a:cs typeface="Times New Roman" pitchFamily="18" charset="0"/>
              </a:rPr>
              <a:t>une station de remplissage des camions citernes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fr-CA" sz="1800" dirty="0">
                <a:latin typeface="Times New Roman" pitchFamily="18" charset="0"/>
                <a:cs typeface="Times New Roman" pitchFamily="18" charset="0"/>
              </a:rPr>
              <a:t>Station d’épuration des eaux usées, incluant: </a:t>
            </a:r>
          </a:p>
          <a:p>
            <a:pPr lvl="2">
              <a:buClrTx/>
              <a:buFont typeface="Wingdings" panose="05000000000000000000" pitchFamily="2" charset="2"/>
              <a:buChar char="§"/>
            </a:pPr>
            <a:r>
              <a:rPr lang="fr-CA" sz="1500" dirty="0">
                <a:latin typeface="Times New Roman" pitchFamily="18" charset="0"/>
                <a:cs typeface="Times New Roman" pitchFamily="18" charset="0"/>
              </a:rPr>
              <a:t>deux bassins de retenue des eaux d’égout; et </a:t>
            </a:r>
          </a:p>
          <a:p>
            <a:pPr lvl="2">
              <a:buClrTx/>
              <a:buFont typeface="Wingdings" panose="05000000000000000000" pitchFamily="2" charset="2"/>
              <a:buChar char="§"/>
            </a:pPr>
            <a:r>
              <a:rPr lang="fr-CA" sz="1500" dirty="0">
                <a:latin typeface="Times New Roman" pitchFamily="18" charset="0"/>
                <a:cs typeface="Times New Roman" pitchFamily="18" charset="0"/>
              </a:rPr>
              <a:t>une zone humide pour un traitement supplémentaire </a:t>
            </a:r>
            <a:endParaRPr lang="fr-CA" sz="1200" dirty="0">
              <a:latin typeface="Times New Roman" pitchFamily="18" charset="0"/>
              <a:cs typeface="Times New Roman" pitchFamily="18" charset="0"/>
            </a:endParaRP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fr-CA" sz="1800" dirty="0">
                <a:latin typeface="Times New Roman" pitchFamily="18" charset="0"/>
                <a:cs typeface="Times New Roman" pitchFamily="18" charset="0"/>
              </a:rPr>
              <a:t>Station d’élimination des déchets solides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11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62886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2" y="330500"/>
            <a:ext cx="8684028" cy="792088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Historique de la procédure de demande </a:t>
            </a: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12</a:t>
            </a:fld>
            <a:endParaRPr lang="en-CA" dirty="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5518312D-9C65-4E74-9AF8-E22123AC31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2569587"/>
              </p:ext>
            </p:extLst>
          </p:nvPr>
        </p:nvGraphicFramePr>
        <p:xfrm>
          <a:off x="647564" y="1352180"/>
          <a:ext cx="7848872" cy="5256939"/>
        </p:xfrm>
        <a:graphic>
          <a:graphicData uri="http://schemas.openxmlformats.org/drawingml/2006/table">
            <a:tbl>
              <a:tblPr firstRow="1" firstCol="1" bandRow="1">
                <a:tableStyleId>{0660B408-B3CF-4A94-85FC-2B1E0A45F4A2}</a:tableStyleId>
              </a:tblPr>
              <a:tblGrid>
                <a:gridCol w="1836204">
                  <a:extLst>
                    <a:ext uri="{9D8B030D-6E8A-4147-A177-3AD203B41FA5}">
                      <a16:colId xmlns:a16="http://schemas.microsoft.com/office/drawing/2014/main" val="2878028459"/>
                    </a:ext>
                  </a:extLst>
                </a:gridCol>
                <a:gridCol w="6012668">
                  <a:extLst>
                    <a:ext uri="{9D8B030D-6E8A-4147-A177-3AD203B41FA5}">
                      <a16:colId xmlns:a16="http://schemas.microsoft.com/office/drawing/2014/main" val="2176844150"/>
                    </a:ext>
                  </a:extLst>
                </a:gridCol>
              </a:tblGrid>
              <a:tr h="6361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u="sng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mars 2023</a:t>
                      </a:r>
                      <a:endParaRPr lang="en-C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16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L’OEN a reçu du SCG-GN une demande de permis d’utilisation des eaux de type “A”, 3AM-CHE---- </a:t>
                      </a:r>
                      <a:endParaRPr lang="fr-CA" sz="1400" noProof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99273338"/>
                  </a:ext>
                </a:extLst>
              </a:tr>
              <a:tr h="13429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u="sng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 mars 2023</a:t>
                      </a:r>
                      <a:endParaRPr lang="en-C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16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L’OEN a accusé réception de la demande, estimé qu’elle répondait aux exigences de distribution publique et a invité les parties intéressées à effectuer un contrôle d’intégralité et de soumettre des demandes d’information avant le 12 avril 2023. </a:t>
                      </a:r>
                      <a:endParaRPr lang="fr-CA" sz="1400" noProof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50365859"/>
                  </a:ext>
                </a:extLst>
              </a:tr>
              <a:tr h="7485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u="sng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avril 2023</a:t>
                      </a:r>
                      <a:endParaRPr lang="en-C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16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RCAANC, ECCC et MPO ont soumis des commentaires techniques ainsi que des demandes de renseignements (DR) concernant la demande déposée.  </a:t>
                      </a:r>
                      <a:endParaRPr lang="fr-CA" sz="1400" noProof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17735153"/>
                  </a:ext>
                </a:extLst>
              </a:tr>
              <a:tr h="4529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u="sng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mai 2023</a:t>
                      </a:r>
                      <a:endParaRPr lang="en-C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16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 demandeur a répondu aux observations des intervenants </a:t>
                      </a:r>
                      <a:endParaRPr lang="fr-CA" sz="1400" noProof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74082931"/>
                  </a:ext>
                </a:extLst>
              </a:tr>
              <a:tr h="7485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u="sng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mai 2023</a:t>
                      </a:r>
                      <a:endParaRPr lang="en-C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16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RCAANC et ECCC ont accepté les réponses du demandeur et ont déclaré être prêts à passer à l’étape suivante de la procédure. </a:t>
                      </a:r>
                      <a:endParaRPr lang="fr-CA" sz="1400" noProof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05162366"/>
                  </a:ext>
                </a:extLst>
              </a:tr>
              <a:tr h="12575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u="sng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 mai 2023</a:t>
                      </a:r>
                      <a:endParaRPr lang="en-C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16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L’OEN a émis un avis public de la demande de permis d’utilisation des eaux de type “A”, lance une période d’examen technique de vingt-quatre (24) jours et publié un calendrier pour la réunion technique/conférence pré-audience.</a:t>
                      </a:r>
                      <a:endParaRPr lang="fr-CA" sz="1400" noProof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218601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18014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13</a:t>
            </a:fld>
            <a:endParaRPr lang="en-CA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B52A6D6-09FD-4DF7-B6F1-8738B6F963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6035953"/>
              </p:ext>
            </p:extLst>
          </p:nvPr>
        </p:nvGraphicFramePr>
        <p:xfrm>
          <a:off x="755576" y="836712"/>
          <a:ext cx="7632848" cy="5782886"/>
        </p:xfrm>
        <a:graphic>
          <a:graphicData uri="http://schemas.openxmlformats.org/drawingml/2006/table">
            <a:tbl>
              <a:tblPr firstRow="1" firstCol="1" bandRow="1">
                <a:tableStyleId>{0660B408-B3CF-4A94-85FC-2B1E0A45F4A2}</a:tableStyleId>
              </a:tblPr>
              <a:tblGrid>
                <a:gridCol w="2144803">
                  <a:extLst>
                    <a:ext uri="{9D8B030D-6E8A-4147-A177-3AD203B41FA5}">
                      <a16:colId xmlns:a16="http://schemas.microsoft.com/office/drawing/2014/main" val="4052989091"/>
                    </a:ext>
                  </a:extLst>
                </a:gridCol>
                <a:gridCol w="5488045">
                  <a:extLst>
                    <a:ext uri="{9D8B030D-6E8A-4147-A177-3AD203B41FA5}">
                      <a16:colId xmlns:a16="http://schemas.microsoft.com/office/drawing/2014/main" val="1973924101"/>
                    </a:ext>
                  </a:extLst>
                </a:gridCol>
              </a:tblGrid>
              <a:tr h="6599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u="sng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juin 2023</a:t>
                      </a:r>
                      <a:endParaRPr lang="en-C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RCAANC a sollicité CIRNAC une demande de prolongation afin de pouvoir soumettre les commentaires d’examen technique le 21 juin 2023 au plus tard.   </a:t>
                      </a:r>
                      <a:endParaRPr lang="en-C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47182692"/>
                  </a:ext>
                </a:extLst>
              </a:tr>
              <a:tr h="4399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u="sng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 juin 2023</a:t>
                      </a:r>
                      <a:endParaRPr lang="en-C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15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Les parties ont soumis leurs commentaires d’examen technique. </a:t>
                      </a:r>
                      <a:endParaRPr lang="fr-CA" sz="1500" noProof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3774053"/>
                  </a:ext>
                </a:extLst>
              </a:tr>
              <a:tr h="4399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u="sng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 juin 2023</a:t>
                      </a:r>
                      <a:endParaRPr lang="en-C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15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 SCG-GN a émis ses réactions aux commentaires des intervenants.</a:t>
                      </a:r>
                      <a:endParaRPr lang="fr-CA" sz="1500" noProof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00364066"/>
                  </a:ext>
                </a:extLst>
              </a:tr>
              <a:tr h="6599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u="sng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Juillet 2023</a:t>
                      </a:r>
                      <a:endParaRPr lang="en-C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15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L’OEN a distribué un ordre du jour provisoire pour la RT/CPA ainsi qu’un calendrier des étapes suivantes de la procédure. </a:t>
                      </a:r>
                      <a:endParaRPr lang="fr-CA" sz="1500" noProof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40312232"/>
                  </a:ext>
                </a:extLst>
              </a:tr>
              <a:tr h="6599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u="sng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Juillet 2023</a:t>
                      </a:r>
                      <a:endParaRPr lang="en-C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15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L’OEN a reçu une confirmation de participation et de présentation de documents de la part de RCAANC et du demandeur..</a:t>
                      </a:r>
                      <a:endParaRPr lang="fr-CA" sz="1500" noProof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12661611"/>
                  </a:ext>
                </a:extLst>
              </a:tr>
              <a:tr h="6599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u="sng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 Juillet 2023</a:t>
                      </a:r>
                      <a:endParaRPr lang="en-C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905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15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L’OEN a envoyé l’ordre du jour définitif de la RT/CPA. 19 Juillet </a:t>
                      </a:r>
                      <a:endParaRPr lang="fr-CA" sz="1500" noProof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96701641"/>
                  </a:ext>
                </a:extLst>
              </a:tr>
              <a:tr h="5481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u="sng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 juillet 2023</a:t>
                      </a:r>
                      <a:endParaRPr lang="en-C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15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L’OEN a tenu la RT/CPA par téléconférence; elle a été suivie d’une séance communautaire en soirée. </a:t>
                      </a:r>
                      <a:endParaRPr lang="fr-CA" sz="1500" noProof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43496205"/>
                  </a:ext>
                </a:extLst>
              </a:tr>
              <a:tr h="14048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CA" sz="1600" u="sng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 août 2023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1500" noProof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L’OEN a émis sa décision de conférence pré-audience pour ce dossier; elle a communiqué les instructions du Comité selon lesquelles l’audience publique serait tenue en présentiel et proposé un calendrier provisoire pour permettre aux parties et au public d’échanger des informations pré-audience en attendant  la tenue de l’audience publique de la demande.   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642575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30762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A4A228-4B78-413D-9824-4E628B47F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14</a:t>
            </a:fld>
            <a:endParaRPr lang="en-CA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7C946FC-E19B-4261-BAFB-90B15B69A8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1803747"/>
              </p:ext>
            </p:extLst>
          </p:nvPr>
        </p:nvGraphicFramePr>
        <p:xfrm>
          <a:off x="647564" y="1124744"/>
          <a:ext cx="7848872" cy="2450021"/>
        </p:xfrm>
        <a:graphic>
          <a:graphicData uri="http://schemas.openxmlformats.org/drawingml/2006/table">
            <a:tbl>
              <a:tblPr firstRow="1" firstCol="1" bandRow="1">
                <a:tableStyleId>{0660B408-B3CF-4A94-85FC-2B1E0A45F4A2}</a:tableStyleId>
              </a:tblPr>
              <a:tblGrid>
                <a:gridCol w="1872208">
                  <a:extLst>
                    <a:ext uri="{9D8B030D-6E8A-4147-A177-3AD203B41FA5}">
                      <a16:colId xmlns:a16="http://schemas.microsoft.com/office/drawing/2014/main" val="2878028459"/>
                    </a:ext>
                  </a:extLst>
                </a:gridCol>
                <a:gridCol w="5976664">
                  <a:extLst>
                    <a:ext uri="{9D8B030D-6E8A-4147-A177-3AD203B41FA5}">
                      <a16:colId xmlns:a16="http://schemas.microsoft.com/office/drawing/2014/main" val="2176844150"/>
                    </a:ext>
                  </a:extLst>
                </a:gridCol>
              </a:tblGrid>
              <a:tr h="7262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CA" sz="1600" u="sng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 août 2023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905"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L’OEN a émis un avis écrit de l’audience publique </a:t>
                      </a:r>
                      <a:endParaRPr lang="en-CA" sz="16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99273338"/>
                  </a:ext>
                </a:extLst>
              </a:tr>
              <a:tr h="8579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CA" sz="1600" u="sng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novembre 2023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600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L’OEN a distribué les ordres du jour de définitifs de l’audience publique et de la séance communautaire connexe. </a:t>
                      </a:r>
                      <a:endParaRPr lang="fr-CA" sz="1600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50365859"/>
                  </a:ext>
                </a:extLst>
              </a:tr>
              <a:tr h="8658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CA" sz="1600" u="sng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 novembre 2023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fr-CA" sz="1600" noProof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 Comité de l’OEN  (P24) a tenu l’audience publique en présentiel, ainsi que la séance communautaire,  dans la municipalité de Chesterfield Inlet. </a:t>
                      </a:r>
                      <a:endParaRPr lang="fr-CA" sz="1600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177351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74158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D1A10B-8944-4E6D-908F-04FA7EB39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15</a:t>
            </a:fld>
            <a:endParaRPr lang="en-CA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B514A64-0564-4C8C-91CB-B707EFECB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76672"/>
            <a:ext cx="8684028" cy="792088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Participation publique </a:t>
            </a:r>
            <a:endParaRPr lang="en-US" sz="2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E5ACA6-E44F-475A-88C1-84E311B2A852}"/>
              </a:ext>
            </a:extLst>
          </p:cNvPr>
          <p:cNvSpPr txBox="1"/>
          <p:nvPr/>
        </p:nvSpPr>
        <p:spPr>
          <a:xfrm>
            <a:off x="467544" y="1628800"/>
            <a:ext cx="8136904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CA" sz="1600" dirty="0">
                <a:latin typeface="Times New Roman" pitchFamily="18" charset="0"/>
                <a:cs typeface="Times New Roman" pitchFamily="18" charset="0"/>
              </a:rPr>
              <a:t>La participation à l’audience publique et à la séance communautaire est ouverte à toutes et à tous. </a:t>
            </a:r>
            <a:endParaRPr lang="fr-CA" sz="1600" b="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r-CA" sz="1600" b="0" kern="1200" baseline="0" dirty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CA" sz="1600" dirty="0">
                <a:latin typeface="Times New Roman" pitchFamily="18" charset="0"/>
                <a:cs typeface="Times New Roman" pitchFamily="18" charset="0"/>
              </a:rPr>
              <a:t>Les personnes intéressées peuvent, si nécessaire, contacter le personnel de l’OEN pour soumettre des commentaires écrits ou examiner des documents déposés pour la demande.  </a:t>
            </a:r>
            <a:endParaRPr lang="fr-CA" sz="1600" b="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r-CA" sz="1600" b="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CA" sz="1600" b="0" baseline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Tous les documents reçus ont été affichés sur le site FTP de l’OEN à l’adresse </a:t>
            </a:r>
            <a:r>
              <a:rPr lang="fr-CA" sz="1600" b="0" baseline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ftp.nwb-oen.ca</a:t>
            </a:r>
            <a:endParaRPr lang="fr-CA" sz="1600" b="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94354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76672"/>
            <a:ext cx="8684028" cy="792088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Prochaines étapes de la procédure de demande de permis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3940" y="1700808"/>
            <a:ext cx="8424936" cy="4235002"/>
          </a:xfrm>
        </p:spPr>
        <p:txBody>
          <a:bodyPr>
            <a:normAutofit/>
          </a:bodyPr>
          <a:lstStyle/>
          <a:p>
            <a:pPr marL="342900" indent="-342900">
              <a:buClrTx/>
              <a:buFont typeface="Arial" panose="020B0604020202020204" pitchFamily="34" charset="0"/>
              <a:buChar char="•"/>
            </a:pPr>
            <a:r>
              <a:rPr lang="fr-CA" sz="18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L’audience publique de cette semaine sera placée sous la présidence d’un Comité de l’Office, dirigé par le/la président(e) de l’Office.  </a:t>
            </a:r>
            <a:endParaRPr lang="fr-CA" sz="18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ClrTx/>
              <a:buFont typeface="Arial" panose="020B0604020202020204" pitchFamily="34" charset="0"/>
              <a:buChar char="•"/>
            </a:pPr>
            <a:r>
              <a:rPr lang="fr-CA" sz="1800" dirty="0">
                <a:latin typeface="Times New Roman" pitchFamily="18" charset="0"/>
                <a:cs typeface="Times New Roman" pitchFamily="18" charset="0"/>
              </a:rPr>
              <a:t>Le Comité de l’OEN devra examiner les preuves fournies pendant l’audience avant d’émettre sa décision dans un délai de 30 à 45 jours.  </a:t>
            </a:r>
          </a:p>
          <a:p>
            <a:pPr marL="342900" indent="-342900">
              <a:buClrTx/>
              <a:buFont typeface="Arial" panose="020B0604020202020204" pitchFamily="34" charset="0"/>
              <a:buChar char="•"/>
            </a:pPr>
            <a:r>
              <a:rPr lang="fr-CA" sz="1800" b="0" i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L’OEN avisera la population de la décision de l’Office dès qu’elle aura été rendue. </a:t>
            </a:r>
          </a:p>
          <a:p>
            <a:pPr marL="0" indent="0">
              <a:buClrTx/>
              <a:buNone/>
            </a:pPr>
            <a:endParaRPr lang="en-CA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43DBDE-EEB0-4B35-80BE-167CFC5089B8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CA" sz="1200" b="0" i="0" u="none" strike="noStrike" kern="1200" cap="none" spc="0" normalizeH="0" baseline="0" noProof="0" dirty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499142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699AD439-FBB6-40CC-B001-0BFD85EB4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76672"/>
            <a:ext cx="8684028" cy="792088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Personnes-contacts de l’OEN </a:t>
            </a:r>
            <a:endParaRPr lang="en-US" sz="2400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140E6759-B1CC-47EC-A94D-1EE855F61C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3083658"/>
              </p:ext>
            </p:extLst>
          </p:nvPr>
        </p:nvGraphicFramePr>
        <p:xfrm>
          <a:off x="649711" y="1999410"/>
          <a:ext cx="7384606" cy="36262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846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534192">
                <a:tc>
                  <a:txBody>
                    <a:bodyPr/>
                    <a:lstStyle/>
                    <a:p>
                      <a:pPr marL="342900" indent="-342900" algn="l">
                        <a:lnSpc>
                          <a:spcPct val="150000"/>
                        </a:lnSpc>
                        <a:spcBef>
                          <a:spcPts val="375"/>
                        </a:spcBef>
                        <a:buFont typeface="Wingdings" panose="05000000000000000000" pitchFamily="2" charset="2"/>
                        <a:buChar char="§"/>
                      </a:pPr>
                      <a:r>
                        <a:rPr lang="en-US" sz="16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Stephanie Autut, </a:t>
                      </a:r>
                      <a:r>
                        <a:rPr lang="en-US" sz="1600" b="0" baseline="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directrice générale                            </a:t>
                      </a:r>
                      <a:r>
                        <a:rPr lang="en-US" sz="1600" b="0" baseline="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  <a:hlinkClick r:id="rId2"/>
                        </a:rPr>
                        <a:t>stephanie.autut@nwb-oen.ca</a:t>
                      </a:r>
                      <a:endParaRPr lang="en-US" sz="1600" b="0" baseline="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lnSpc>
                          <a:spcPct val="150000"/>
                        </a:lnSpc>
                        <a:spcBef>
                          <a:spcPts val="375"/>
                        </a:spcBef>
                        <a:buFont typeface="Wingdings" panose="05000000000000000000" pitchFamily="2" charset="2"/>
                        <a:buChar char="§"/>
                      </a:pPr>
                      <a:r>
                        <a:rPr lang="en-US" sz="16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Karén Kharatyan, </a:t>
                      </a:r>
                      <a:r>
                        <a:rPr lang="en-US" sz="1600" b="0" baseline="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directrice des Services techniques   </a:t>
                      </a:r>
                      <a:r>
                        <a:rPr lang="en-US" sz="16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3"/>
                        </a:rPr>
                        <a:t>karen.kharatyan@nwb-oen.ca</a:t>
                      </a:r>
                      <a:endParaRPr lang="en-US" sz="1600" b="0" baseline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lnSpc>
                          <a:spcPct val="150000"/>
                        </a:lnSpc>
                        <a:spcBef>
                          <a:spcPts val="375"/>
                        </a:spcBef>
                        <a:buFont typeface="Wingdings" panose="05000000000000000000" pitchFamily="2" charset="2"/>
                        <a:buChar char="§"/>
                      </a:pPr>
                      <a:r>
                        <a:rPr lang="pt-BR" sz="16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Richard Dwyer, </a:t>
                      </a:r>
                      <a:r>
                        <a:rPr lang="pt-BR" sz="1600" b="0" baseline="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gestionnaire, Service des permis        </a:t>
                      </a:r>
                      <a:r>
                        <a:rPr lang="en-US" sz="16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4"/>
                        </a:rPr>
                        <a:t>richard.dwyer@nwb-oen.ca</a:t>
                      </a:r>
                      <a:endParaRPr lang="en-US" sz="1600" b="0" baseline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lnSpc>
                          <a:spcPct val="150000"/>
                        </a:lnSpc>
                        <a:spcBef>
                          <a:spcPts val="375"/>
                        </a:spcBef>
                        <a:buFont typeface="Wingdings" panose="05000000000000000000" pitchFamily="2" charset="2"/>
                        <a:buChar char="§"/>
                      </a:pPr>
                      <a:r>
                        <a:rPr lang="en-US" sz="16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Robert Hunter, </a:t>
                      </a:r>
                      <a:r>
                        <a:rPr lang="en-US" sz="1600" b="0" baseline="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Administrateur, Service des permis      </a:t>
                      </a:r>
                      <a:r>
                        <a:rPr lang="en-US" sz="16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5"/>
                        </a:rPr>
                        <a:t>robert.hunter@nwb-oen.ca</a:t>
                      </a:r>
                      <a:r>
                        <a:rPr lang="en-US" sz="16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342900" marR="0" lvl="1" indent="-3429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6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Ben Kogvik, </a:t>
                      </a:r>
                      <a:r>
                        <a:rPr lang="en-US" sz="1600" b="0" baseline="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directeur de l’Administration de l’Office   </a:t>
                      </a:r>
                      <a:r>
                        <a:rPr lang="en-US" sz="16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6"/>
                        </a:rPr>
                        <a:t>ben.kogvik@nwb-oen.ca</a:t>
                      </a:r>
                      <a:endParaRPr lang="en-US" sz="1600" b="0" baseline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1" indent="-3429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Mohammad Ali Shaikh,  </a:t>
                      </a: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conseiller technique                  </a:t>
                      </a: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  <a:hlinkClick r:id="rId7"/>
                        </a:rPr>
                        <a:t>ali.shaikh@nwb-oen.ca</a:t>
                      </a:r>
                      <a:endPara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0104">
                <a:tc>
                  <a:txBody>
                    <a:bodyPr/>
                    <a:lstStyle/>
                    <a:p>
                      <a:pPr marL="0" indent="0" algn="l">
                        <a:spcBef>
                          <a:spcPts val="375"/>
                        </a:spcBef>
                        <a:buFont typeface="Wingdings" panose="05000000000000000000" pitchFamily="2" charset="2"/>
                        <a:buNone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  <a:hlinkClick r:id="rId3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441310"/>
                  </a:ext>
                </a:extLst>
              </a:tr>
            </a:tbl>
          </a:graphicData>
        </a:graphic>
      </p:graphicFrame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07920564-3823-4F58-BF74-75C4AF523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</p:spPr>
        <p:txBody>
          <a:bodyPr wrap="square">
            <a:normAutofit/>
          </a:bodyPr>
          <a:lstStyle/>
          <a:p>
            <a:fld id="{7743DBDE-EEB0-4B35-80BE-167CFC5089B8}" type="slidenum">
              <a:rPr lang="en-CA" smtClean="0">
                <a:solidFill>
                  <a:srgbClr val="0A647D"/>
                </a:solidFill>
                <a:latin typeface="Times New Roman" pitchFamily="18" charset="0"/>
                <a:cs typeface="Times New Roman" panose="02020603050405020304" pitchFamily="18" charset="0"/>
              </a:rPr>
              <a:t>17</a:t>
            </a:fld>
            <a:endParaRPr lang="en-CA" dirty="0">
              <a:solidFill>
                <a:srgbClr val="0A647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13924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B6EB5-186C-65D2-E47D-02D987F852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620" y="1068133"/>
            <a:ext cx="5980450" cy="566936"/>
          </a:xfrm>
        </p:spPr>
        <p:txBody>
          <a:bodyPr>
            <a:normAutofit/>
          </a:bodyPr>
          <a:lstStyle/>
          <a:p>
            <a:pPr algn="ctr"/>
            <a:r>
              <a:rPr lang="en-C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NWB Staff Contact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23EE25-9895-1F91-9536-D5F6C491CB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7472" indent="-347472" algn="l" rtl="0" eaLnBrk="1" fontAlgn="t" latinLnBrk="0" hangingPunct="1">
              <a:lnSpc>
                <a:spcPct val="150000"/>
              </a:lnSpc>
              <a:spcBef>
                <a:spcPts val="375"/>
              </a:spcBef>
              <a:spcAft>
                <a:spcPts val="0"/>
              </a:spcAft>
              <a:buClrTx/>
              <a:buSzPts val="1600"/>
              <a:buFont typeface="Wingdings" panose="05000000000000000000" pitchFamily="2" charset="2"/>
              <a:buChar char="§"/>
            </a:pPr>
            <a:r>
              <a:rPr lang="en-US" sz="1800" b="0" i="0" u="none" strike="noStrike" kern="12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Stephanie Autut, </a:t>
            </a:r>
            <a:r>
              <a:rPr lang="en-US" sz="1800" b="0" i="0" u="none" strike="noStrike" kern="1200" baseline="0" dirty="0">
                <a:solidFill>
                  <a:srgbClr val="0F6FC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Executive </a:t>
            </a:r>
            <a:r>
              <a:rPr lang="en-US" sz="1800" dirty="0">
                <a:solidFill>
                  <a:srgbClr val="0F6F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Director</a:t>
            </a:r>
            <a:r>
              <a:rPr lang="en-US" sz="1800" b="0" i="0" u="none" strike="noStrike" kern="1200" baseline="0" dirty="0">
                <a:solidFill>
                  <a:srgbClr val="0F6FC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en-US" sz="1800" b="0" i="0" u="none" strike="noStrike" kern="1200" baseline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stephanie.autut@nwb-oen.ca</a:t>
            </a:r>
            <a:endParaRPr lang="en-CA" sz="1800" b="0" i="0" u="none" strike="noStrike" dirty="0">
              <a:effectLst/>
              <a:latin typeface="Arial" panose="020B0604020202020204" pitchFamily="34" charset="0"/>
            </a:endParaRPr>
          </a:p>
          <a:p>
            <a:pPr marL="347472" indent="-347472" algn="l" rtl="0" eaLnBrk="1" fontAlgn="t" latinLnBrk="0" hangingPunct="1">
              <a:lnSpc>
                <a:spcPct val="150000"/>
              </a:lnSpc>
              <a:spcBef>
                <a:spcPts val="375"/>
              </a:spcBef>
              <a:spcAft>
                <a:spcPts val="0"/>
              </a:spcAft>
            </a:pPr>
            <a:r>
              <a:rPr lang="en-US" sz="1800" b="0" i="0" u="none" strike="noStrike" kern="12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Karén Kharatyan, </a:t>
            </a:r>
            <a:r>
              <a:rPr lang="en-US" sz="1800" b="0" i="0" u="none" strike="noStrike" kern="1200" baseline="0" dirty="0">
                <a:solidFill>
                  <a:srgbClr val="0F6FC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Director of Technical Services      </a:t>
            </a:r>
            <a:r>
              <a:rPr lang="en-US" sz="1800" b="0" i="0" u="none" strike="noStrike" kern="12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karen.kharatyan@nwb-oen.ca</a:t>
            </a:r>
            <a:endParaRPr lang="en-CA" sz="1800" b="0" i="0" u="none" strike="noStrike" dirty="0">
              <a:effectLst/>
              <a:latin typeface="Arial" panose="020B0604020202020204" pitchFamily="34" charset="0"/>
            </a:endParaRPr>
          </a:p>
          <a:p>
            <a:pPr marL="347472" indent="-347472" algn="l" rtl="0" eaLnBrk="1" fontAlgn="t" latinLnBrk="0" hangingPunct="1">
              <a:lnSpc>
                <a:spcPct val="150000"/>
              </a:lnSpc>
              <a:spcBef>
                <a:spcPts val="375"/>
              </a:spcBef>
              <a:spcAft>
                <a:spcPts val="0"/>
              </a:spcAft>
            </a:pPr>
            <a:r>
              <a:rPr lang="pt-BR" sz="1800" b="0" i="0" u="none" strike="noStrike" kern="12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Richard Dwyer, </a:t>
            </a:r>
            <a:r>
              <a:rPr lang="pt-BR" sz="1800" b="0" i="0" u="none" strike="noStrike" kern="1200" baseline="0" dirty="0">
                <a:solidFill>
                  <a:srgbClr val="0F6FC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Manager of Licensing                      </a:t>
            </a:r>
            <a:r>
              <a:rPr lang="en-US" sz="1800" b="0" i="0" u="none" strike="noStrike" kern="12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richard.dwyer@nwb-oen.ca</a:t>
            </a:r>
            <a:endParaRPr lang="en-CA" sz="1800" b="0" i="0" u="none" strike="noStrike" dirty="0">
              <a:effectLst/>
              <a:latin typeface="Arial" panose="020B0604020202020204" pitchFamily="34" charset="0"/>
            </a:endParaRPr>
          </a:p>
          <a:p>
            <a:pPr marL="347472" indent="-347472" algn="l" rtl="0" eaLnBrk="1" fontAlgn="t" latinLnBrk="0" hangingPunct="1">
              <a:lnSpc>
                <a:spcPct val="150000"/>
              </a:lnSpc>
              <a:spcBef>
                <a:spcPts val="375"/>
              </a:spcBef>
              <a:spcAft>
                <a:spcPts val="0"/>
              </a:spcAft>
            </a:pPr>
            <a:r>
              <a:rPr lang="en-US" sz="1800" b="0" i="0" u="none" strike="noStrike" kern="12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Robert Hunter, </a:t>
            </a:r>
            <a:r>
              <a:rPr lang="en-US" sz="1800" b="0" i="0" u="none" strike="noStrike" kern="1200" baseline="0" dirty="0">
                <a:solidFill>
                  <a:srgbClr val="0F6FC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Licensing Administrator                    </a:t>
            </a:r>
            <a:r>
              <a:rPr lang="en-US" sz="1800" b="0" i="0" u="none" strike="noStrike" kern="12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robert.hunter@nwb-oen.ca</a:t>
            </a:r>
            <a:r>
              <a:rPr lang="en-US" sz="1800" b="0" i="0" u="none" strike="noStrike" kern="12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CA" sz="1800" b="0" i="0" u="none" strike="noStrike" dirty="0">
              <a:effectLst/>
              <a:latin typeface="Arial" panose="020B0604020202020204" pitchFamily="34" charset="0"/>
            </a:endParaRPr>
          </a:p>
          <a:p>
            <a:pPr marL="347472" marR="0" indent="-347472" algn="l" rtl="0" eaLnBrk="1" fontAlgn="auto" latinLnBrk="0" hangingPunct="1">
              <a:lnSpc>
                <a:spcPct val="150000"/>
              </a:lnSpc>
              <a:spcBef>
                <a:spcPts val="375"/>
              </a:spcBef>
              <a:spcAft>
                <a:spcPts val="0"/>
              </a:spcAft>
            </a:pPr>
            <a:r>
              <a:rPr lang="en-US" sz="1800" b="0" i="0" u="none" strike="noStrike" kern="12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Ben Kogvik, </a:t>
            </a:r>
            <a:r>
              <a:rPr lang="en-US" sz="1800" b="0" i="0" u="none" strike="noStrike" kern="1200" baseline="0" dirty="0">
                <a:solidFill>
                  <a:srgbClr val="0F6FC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Director of Board Administration         </a:t>
            </a:r>
            <a:r>
              <a:rPr lang="en-US" sz="1800" b="0" i="0" u="none" strike="noStrike" kern="1200" baseline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ben.kogvik@nwb-oen.ca</a:t>
            </a:r>
            <a:endParaRPr lang="en-CA" sz="1800" b="0" i="0" u="none" strike="noStrike" dirty="0">
              <a:effectLst/>
              <a:latin typeface="Arial" panose="020B0604020202020204" pitchFamily="34" charset="0"/>
            </a:endParaRPr>
          </a:p>
          <a:p>
            <a:pPr marL="347472" marR="0" indent="-347472" algn="l" rtl="0" eaLnBrk="1" fontAlgn="auto" latinLnBrk="0" hangingPunct="1">
              <a:lnSpc>
                <a:spcPct val="150000"/>
              </a:lnSpc>
              <a:spcBef>
                <a:spcPts val="375"/>
              </a:spcBef>
              <a:spcAft>
                <a:spcPts val="0"/>
              </a:spcAft>
            </a:pPr>
            <a:r>
              <a:rPr lang="en-US" sz="1800" b="0" i="0" u="none" strike="noStrike" kern="1200" spc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Mohammad Ali Shaikh, </a:t>
            </a:r>
            <a:r>
              <a:rPr lang="en-US" sz="1800" b="0" i="0" u="none" strike="noStrike" kern="1200" spc="0" baseline="0" dirty="0">
                <a:ln>
                  <a:noFill/>
                </a:ln>
                <a:solidFill>
                  <a:srgbClr val="0F6FC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Technical Advisor               </a:t>
            </a:r>
            <a:r>
              <a:rPr lang="en-US" sz="1800" b="0" i="0" u="none" strike="noStrike" kern="1200" spc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ali.shaikh@nwb-oen.ca</a:t>
            </a:r>
            <a:endParaRPr lang="en-CA" sz="1800" b="0" i="0" u="none" strike="noStrike" dirty="0">
              <a:effectLst/>
              <a:latin typeface="Arial" panose="020B0604020202020204" pitchFamily="34" charset="0"/>
            </a:endParaRPr>
          </a:p>
          <a:p>
            <a:endParaRPr lang="en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880EA6-D0EF-8D34-9F12-A2D13253B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18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909661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699AD439-FBB6-40CC-B001-0BFD85EB4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76672"/>
            <a:ext cx="8684028" cy="792088"/>
          </a:xfrm>
        </p:spPr>
        <p:txBody>
          <a:bodyPr>
            <a:normAutofit/>
          </a:bodyPr>
          <a:lstStyle/>
          <a:p>
            <a:pPr algn="ctr"/>
            <a:r>
              <a:rPr lang="iu-Cans-CA" sz="2400" b="1" dirty="0">
                <a:latin typeface="Times New Roman" pitchFamily="18" charset="0"/>
                <a:cs typeface="Times New Roman" pitchFamily="18" charset="0"/>
              </a:rPr>
              <a:t>ᐃᒪᓕᕆᔨᑦ ᓴᓇᔨᖏ ᑐᕋᕈᑎᑦ ᑐᓴᒐᒃᓴᑦ</a:t>
            </a:r>
            <a:endParaRPr lang="en-US" sz="2400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140E6759-B1CC-47EC-A94D-1EE855F61C65}"/>
              </a:ext>
            </a:extLst>
          </p:cNvPr>
          <p:cNvGraphicFramePr>
            <a:graphicFrameLocks noGrp="1"/>
          </p:cNvGraphicFramePr>
          <p:nvPr/>
        </p:nvGraphicFramePr>
        <p:xfrm>
          <a:off x="649711" y="1999410"/>
          <a:ext cx="7384606" cy="36259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846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534192">
                <a:tc>
                  <a:txBody>
                    <a:bodyPr/>
                    <a:lstStyle/>
                    <a:p>
                      <a:pPr marL="342900" indent="-342900" algn="l">
                        <a:lnSpc>
                          <a:spcPct val="150000"/>
                        </a:lnSpc>
                        <a:spcBef>
                          <a:spcPts val="375"/>
                        </a:spcBef>
                        <a:buFont typeface="Wingdings" panose="05000000000000000000" pitchFamily="2" charset="2"/>
                        <a:buChar char="§"/>
                      </a:pPr>
                      <a:r>
                        <a:rPr lang="iu-Cans-CA" sz="16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ᓯᑎᕙᓂ ᐊᐅᑐᑦ</a:t>
                      </a:r>
                      <a:r>
                        <a:rPr lang="en-US" sz="16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iu-Cans-CA" sz="1600" b="0" baseline="0" dirty="0">
                          <a:solidFill>
                            <a:schemeClr val="accent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ᐊᖓᔪᖃᖅ ᑐᑭᒧᐊᖅᑎ</a:t>
                      </a:r>
                      <a:r>
                        <a:rPr lang="en-US" sz="1600" b="0" baseline="0" dirty="0">
                          <a:solidFill>
                            <a:schemeClr val="accent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           </a:t>
                      </a:r>
                      <a:r>
                        <a:rPr lang="en-US" sz="1600" b="0" baseline="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  <a:hlinkClick r:id="rId2"/>
                        </a:rPr>
                        <a:t>stephanie.autut@nwb-oen.ca</a:t>
                      </a:r>
                      <a:endParaRPr lang="en-US" sz="1600" b="0" baseline="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lnSpc>
                          <a:spcPct val="150000"/>
                        </a:lnSpc>
                        <a:spcBef>
                          <a:spcPts val="375"/>
                        </a:spcBef>
                        <a:buFont typeface="Wingdings" panose="05000000000000000000" pitchFamily="2" charset="2"/>
                        <a:buChar char="§"/>
                      </a:pPr>
                      <a:r>
                        <a:rPr lang="iu-Cans-CA" sz="16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ᑲᕆᓐ ᑲᕋᑦᔭᓐ</a:t>
                      </a:r>
                      <a:r>
                        <a:rPr lang="en-US" sz="16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iu-Cans-CA" sz="1600" b="0" baseline="0" dirty="0">
                          <a:solidFill>
                            <a:schemeClr val="accent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ᑐᑭᒧᐊᖅᑎ ᐱᖁᓯᓕᖁᑎᑦ ᑭᕝᒐᖅᑐᑎᑦ</a:t>
                      </a:r>
                      <a:r>
                        <a:rPr lang="en-US" sz="1600" b="0" baseline="0" dirty="0">
                          <a:solidFill>
                            <a:schemeClr val="accent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</a:t>
                      </a:r>
                      <a:r>
                        <a:rPr lang="iu-Cans-CA" sz="1600" b="0" baseline="0" dirty="0">
                          <a:solidFill>
                            <a:schemeClr val="accent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</a:t>
                      </a:r>
                      <a:r>
                        <a:rPr lang="en-US" sz="16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3"/>
                        </a:rPr>
                        <a:t>karen.kharatyan@nwb-oen.ca</a:t>
                      </a:r>
                      <a:endParaRPr lang="en-US" sz="1600" b="0" baseline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lnSpc>
                          <a:spcPct val="150000"/>
                        </a:lnSpc>
                        <a:spcBef>
                          <a:spcPts val="375"/>
                        </a:spcBef>
                        <a:buFont typeface="Wingdings" panose="05000000000000000000" pitchFamily="2" charset="2"/>
                        <a:buChar char="§"/>
                      </a:pPr>
                      <a:r>
                        <a:rPr lang="iu-Cans-CA" sz="16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ᕆᑦᓱᕐᑦ ᑐᐊᐃᔪᕐ</a:t>
                      </a:r>
                      <a:r>
                        <a:rPr lang="pt-BR" sz="16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iu-Cans-CA" sz="1600" b="0" baseline="0" dirty="0">
                          <a:solidFill>
                            <a:schemeClr val="accent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ᐊᐅᓚᑦᑎᔨ ᓚᐃᓴᓕᖁᑎᑦ</a:t>
                      </a:r>
                      <a:r>
                        <a:rPr lang="pt-BR" sz="1600" b="0" baseline="0" dirty="0">
                          <a:solidFill>
                            <a:schemeClr val="accent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       </a:t>
                      </a:r>
                      <a:r>
                        <a:rPr lang="en-US" sz="16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4"/>
                        </a:rPr>
                        <a:t>richard.dwyer@nwb-oen.ca</a:t>
                      </a:r>
                      <a:endParaRPr lang="en-US" sz="1600" b="0" baseline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lnSpc>
                          <a:spcPct val="150000"/>
                        </a:lnSpc>
                        <a:spcBef>
                          <a:spcPts val="375"/>
                        </a:spcBef>
                        <a:buFont typeface="Wingdings" panose="05000000000000000000" pitchFamily="2" charset="2"/>
                        <a:buChar char="§"/>
                      </a:pPr>
                      <a:r>
                        <a:rPr lang="iu-Cans-CA" sz="16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ᕌᐳᕐᑦ ᕼᐊᓐᑐᕐ</a:t>
                      </a:r>
                      <a:r>
                        <a:rPr lang="en-US" sz="16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iu-Cans-CA" sz="1600" b="0" baseline="0" dirty="0">
                          <a:solidFill>
                            <a:schemeClr val="accent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ᓚᐃᓴᓕᕆᔨ</a:t>
                      </a:r>
                      <a:r>
                        <a:rPr lang="en-US" sz="1600" b="0" baseline="0" dirty="0">
                          <a:solidFill>
                            <a:schemeClr val="accent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    </a:t>
                      </a:r>
                      <a:r>
                        <a:rPr lang="iu-Cans-CA" sz="1600" b="0" baseline="0" dirty="0">
                          <a:solidFill>
                            <a:schemeClr val="accent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600" b="0" baseline="0" dirty="0">
                          <a:solidFill>
                            <a:schemeClr val="accent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iu-Cans-CA" sz="1600" b="0" baseline="0" dirty="0">
                          <a:solidFill>
                            <a:schemeClr val="accent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        </a:t>
                      </a:r>
                      <a:r>
                        <a:rPr lang="en-US" sz="16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5"/>
                        </a:rPr>
                        <a:t>robert.hunter@nwb-oen.ca</a:t>
                      </a:r>
                      <a:r>
                        <a:rPr lang="en-US" sz="16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342900" marR="0" lvl="1" indent="-3429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iu-Cans-CA" sz="16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ᐱᐊᓐ ᖁᒡᕕᒃ</a:t>
                      </a:r>
                      <a:r>
                        <a:rPr lang="en-US" sz="16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iu-Cans-CA" sz="1600" b="0" baseline="0" dirty="0">
                          <a:solidFill>
                            <a:schemeClr val="accent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ᑐᑭᒧᐊᖅᑎ ᑲᑎᒪᔨᑦ ᐊᐅᓚᑦᔪᑎᖏ</a:t>
                      </a:r>
                      <a:r>
                        <a:rPr lang="en-US" sz="1600" b="0" baseline="0" dirty="0">
                          <a:solidFill>
                            <a:schemeClr val="accent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</a:t>
                      </a:r>
                      <a:r>
                        <a:rPr lang="iu-Cans-CA" sz="1600" b="0" baseline="0" dirty="0">
                          <a:solidFill>
                            <a:schemeClr val="accent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</a:t>
                      </a:r>
                      <a:r>
                        <a:rPr lang="en-US" sz="16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6"/>
                        </a:rPr>
                        <a:t>ben.kogvik@nwb-oen.ca</a:t>
                      </a:r>
                      <a:endParaRPr lang="en-US" sz="1600" b="0" baseline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1" indent="-3429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iu-Cans-CA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ᒨᕼᐊᒻᒪᑦ ᐊᓕ ᓴᐃᒃᓪ</a:t>
                      </a: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iu-Cans-CA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ᐱᑦᖁᓯᓕᖁᑎᑦ ᐅᖃᐅᑦᔨᔨ</a:t>
                      </a: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         </a:t>
                      </a:r>
                      <a:r>
                        <a:rPr kumimoji="0" lang="iu-Cans-CA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  <a:hlinkClick r:id="rId7"/>
                        </a:rPr>
                        <a:t>ali.shaikh@nwb-oen.ca</a:t>
                      </a:r>
                      <a:endPara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0104">
                <a:tc>
                  <a:txBody>
                    <a:bodyPr/>
                    <a:lstStyle/>
                    <a:p>
                      <a:pPr marL="0" indent="0" algn="l">
                        <a:spcBef>
                          <a:spcPts val="375"/>
                        </a:spcBef>
                        <a:buFont typeface="Wingdings" panose="05000000000000000000" pitchFamily="2" charset="2"/>
                        <a:buNone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  <a:hlinkClick r:id="rId3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441310"/>
                  </a:ext>
                </a:extLst>
              </a:tr>
            </a:tbl>
          </a:graphicData>
        </a:graphic>
      </p:graphicFrame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4CD9D108-5651-4AE6-80C8-9BCF7CFA2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</p:spPr>
        <p:txBody>
          <a:bodyPr wrap="square">
            <a:normAutofit/>
          </a:bodyPr>
          <a:lstStyle/>
          <a:p>
            <a:fld id="{7743DBDE-EEB0-4B35-80BE-167CFC5089B8}" type="slidenum">
              <a:rPr lang="en-CA" smtClean="0">
                <a:solidFill>
                  <a:srgbClr val="0A647D"/>
                </a:solidFill>
                <a:latin typeface="Times New Roman" pitchFamily="18" charset="0"/>
                <a:cs typeface="Times New Roman" panose="02020603050405020304" pitchFamily="18" charset="0"/>
              </a:rPr>
              <a:t>19</a:t>
            </a:fld>
            <a:endParaRPr lang="en-CA" dirty="0">
              <a:solidFill>
                <a:srgbClr val="0A647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6045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395"/>
            <a:ext cx="8435280" cy="43891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en-C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Nunavut Water Board Background</a:t>
            </a:r>
          </a:p>
          <a:p>
            <a:pPr>
              <a:spcAft>
                <a:spcPts val="600"/>
              </a:spcAft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en-C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Types of Authorizations</a:t>
            </a:r>
          </a:p>
          <a:p>
            <a:pPr>
              <a:spcAft>
                <a:spcPts val="600"/>
              </a:spcAft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en-C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NWB’s Licensing Process</a:t>
            </a:r>
          </a:p>
          <a:p>
            <a:pPr>
              <a:spcAft>
                <a:spcPts val="600"/>
              </a:spcAft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en-C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Overview of the Project</a:t>
            </a:r>
          </a:p>
          <a:p>
            <a:pPr>
              <a:spcAft>
                <a:spcPts val="600"/>
              </a:spcAft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en-C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Scope of the Application</a:t>
            </a:r>
          </a:p>
          <a:p>
            <a:pPr>
              <a:spcAft>
                <a:spcPts val="600"/>
              </a:spcAft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en-C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 Procedural History</a:t>
            </a:r>
          </a:p>
          <a:p>
            <a:pPr>
              <a:spcAft>
                <a:spcPts val="600"/>
              </a:spcAft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en-C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Next Steps in the Application</a:t>
            </a:r>
          </a:p>
          <a:p>
            <a:pPr>
              <a:lnSpc>
                <a:spcPts val="1000"/>
              </a:lnSpc>
              <a:spcAft>
                <a:spcPts val="600"/>
              </a:spcAft>
              <a:buClr>
                <a:srgbClr val="0070C0"/>
              </a:buClr>
              <a:buFont typeface="Wingdings" panose="05000000000000000000" pitchFamily="2" charset="2"/>
              <a:buChar char="§"/>
            </a:pPr>
            <a:endParaRPr lang="en-C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en-C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 and/or Comments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2</a:t>
            </a:fld>
            <a:endParaRPr lang="en-CA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4EB31F2-52C3-4C54-9DC7-304FB86E5A68}"/>
              </a:ext>
            </a:extLst>
          </p:cNvPr>
          <p:cNvSpPr txBox="1"/>
          <p:nvPr/>
        </p:nvSpPr>
        <p:spPr>
          <a:xfrm>
            <a:off x="4499992" y="1912550"/>
            <a:ext cx="4392488" cy="40575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22288" indent="-285750">
              <a:buFont typeface="Wingdings" panose="05000000000000000000" pitchFamily="2" charset="2"/>
              <a:buChar char="§"/>
            </a:pPr>
            <a:r>
              <a:rPr lang="fr-C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Informations générales sur l’Office des eaux du Nunavut</a:t>
            </a:r>
          </a:p>
          <a:p>
            <a:pPr marL="522288" indent="-285750">
              <a:buFont typeface="Wingdings" panose="05000000000000000000" pitchFamily="2" charset="2"/>
              <a:buChar char="§"/>
            </a:pPr>
            <a:r>
              <a:rPr lang="fr-C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Types d’autorisations </a:t>
            </a:r>
          </a:p>
          <a:p>
            <a:pPr marL="236538">
              <a:lnSpc>
                <a:spcPts val="1000"/>
              </a:lnSpc>
            </a:pPr>
            <a:endParaRPr lang="fr-CA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22288" indent="-285750">
              <a:buFont typeface="Wingdings" panose="05000000000000000000" pitchFamily="2" charset="2"/>
              <a:buChar char="§"/>
            </a:pPr>
            <a:r>
              <a:rPr lang="fr-C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Processus de délivrance de permis de l’OEN. </a:t>
            </a:r>
          </a:p>
          <a:p>
            <a:pPr marL="522288" indent="-285750">
              <a:buFont typeface="Wingdings" panose="05000000000000000000" pitchFamily="2" charset="2"/>
              <a:buChar char="§"/>
            </a:pPr>
            <a:r>
              <a:rPr lang="fr-C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Aperçu du projet</a:t>
            </a:r>
          </a:p>
          <a:p>
            <a:pPr marL="236538">
              <a:lnSpc>
                <a:spcPts val="1000"/>
              </a:lnSpc>
            </a:pPr>
            <a:endParaRPr lang="fr-CA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22288" indent="-285750">
              <a:buFont typeface="Wingdings" panose="05000000000000000000" pitchFamily="2" charset="2"/>
              <a:buChar char="§"/>
            </a:pPr>
            <a:r>
              <a:rPr lang="fr-C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Portée de la demande </a:t>
            </a:r>
          </a:p>
          <a:p>
            <a:pPr marL="522288" indent="-285750">
              <a:lnSpc>
                <a:spcPts val="1000"/>
              </a:lnSpc>
              <a:buFont typeface="Wingdings" panose="05000000000000000000" pitchFamily="2" charset="2"/>
              <a:buChar char="§"/>
            </a:pPr>
            <a:endParaRPr lang="fr-CA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22288" indent="-285750">
              <a:buFont typeface="Wingdings" panose="05000000000000000000" pitchFamily="2" charset="2"/>
              <a:buChar char="§"/>
            </a:pPr>
            <a:r>
              <a:rPr lang="fr-C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Historique de la procédure de  demande</a:t>
            </a:r>
          </a:p>
          <a:p>
            <a:pPr marL="236538">
              <a:lnSpc>
                <a:spcPts val="1000"/>
              </a:lnSpc>
            </a:pPr>
            <a:endParaRPr lang="fr-CA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22288" indent="-285750">
              <a:buFont typeface="Wingdings" panose="05000000000000000000" pitchFamily="2" charset="2"/>
              <a:buChar char="§"/>
            </a:pPr>
            <a:r>
              <a:rPr lang="fr-C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Prochaines étapes concernant la demande </a:t>
            </a:r>
          </a:p>
          <a:p>
            <a:pPr marL="522288" indent="-285750">
              <a:lnSpc>
                <a:spcPts val="1000"/>
              </a:lnSpc>
              <a:buFont typeface="Wingdings" panose="05000000000000000000" pitchFamily="2" charset="2"/>
              <a:buChar char="§"/>
            </a:pPr>
            <a:endParaRPr lang="fr-CA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22288" indent="-285750">
              <a:buFont typeface="Wingdings" panose="05000000000000000000" pitchFamily="2" charset="2"/>
              <a:buChar char="§"/>
            </a:pPr>
            <a:r>
              <a:rPr lang="fr-C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Questions et/ou commentaires</a:t>
            </a:r>
            <a:endParaRPr lang="fr-CA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CA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A98AD6A-12D5-4738-93CA-51D112B790E0}"/>
              </a:ext>
            </a:extLst>
          </p:cNvPr>
          <p:cNvSpPr txBox="1">
            <a:spLocks/>
          </p:cNvSpPr>
          <p:nvPr/>
        </p:nvSpPr>
        <p:spPr>
          <a:xfrm>
            <a:off x="2827412" y="764704"/>
            <a:ext cx="3489176" cy="460754"/>
          </a:xfrm>
          <a:prstGeom prst="rect">
            <a:avLst/>
          </a:prstGeom>
          <a:noFill/>
        </p:spPr>
        <p:txBody>
          <a:bodyPr vert="horz" lIns="0" rIns="0" bIns="0" anchor="b">
            <a:normAutofit fontScale="975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Sujets</a:t>
            </a:r>
          </a:p>
        </p:txBody>
      </p:sp>
    </p:spTree>
    <p:extLst>
      <p:ext uri="{BB962C8B-B14F-4D97-AF65-F5344CB8AC3E}">
        <p14:creationId xmlns:p14="http://schemas.microsoft.com/office/powerpoint/2010/main" val="16428981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20</a:t>
            </a:fld>
            <a:endParaRPr lang="en-CA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1143000" y="2283532"/>
            <a:ext cx="6858000" cy="2536304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Questions?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Commentaires?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fr-CA" sz="3600" b="1" dirty="0"/>
              <a:t>Qujannamiiq</a:t>
            </a:r>
            <a:r>
              <a:rPr lang="en-US" dirty="0"/>
              <a:t> 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0" y="5863"/>
            <a:ext cx="9144000" cy="1822937"/>
          </a:xfrm>
          <a:solidFill>
            <a:schemeClr val="accent1">
              <a:lumMod val="5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Office des eaux du Nunavut (OEN)</a:t>
            </a:r>
            <a:b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Aperçu du processus de délivrance d’un permis</a:t>
            </a:r>
            <a:br>
              <a:rPr lang="en-CA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5" y="260648"/>
            <a:ext cx="1368151" cy="129614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652289"/>
            <a:ext cx="1780801" cy="1798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8816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3</a:t>
            </a:fld>
            <a:endParaRPr lang="en-CA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827412" y="764704"/>
            <a:ext cx="3489176" cy="460754"/>
          </a:xfrm>
          <a:prstGeom prst="rect">
            <a:avLst/>
          </a:prstGeom>
          <a:noFill/>
        </p:spPr>
        <p:txBody>
          <a:bodyPr vert="horz" lIns="0" rIns="0" bIns="0" anchor="b">
            <a:normAutofit fontScale="9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Informations générales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4E7D131-C809-4BF9-8E23-84BE23282479}"/>
              </a:ext>
            </a:extLst>
          </p:cNvPr>
          <p:cNvSpPr txBox="1"/>
          <p:nvPr/>
        </p:nvSpPr>
        <p:spPr>
          <a:xfrm>
            <a:off x="467544" y="1500466"/>
            <a:ext cx="820891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L’Office des eaux du Nunavut</a:t>
            </a:r>
          </a:p>
          <a:p>
            <a:pPr marL="0" indent="0" algn="just">
              <a:buFont typeface="Wingdings" pitchFamily="2" charset="2"/>
              <a:buNone/>
            </a:pPr>
            <a:endParaRPr lang="en-US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en-US" sz="2000" b="1" baseline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est une institution gouvernementale (IG) établie en vertu de l’article 13 de </a:t>
            </a:r>
            <a:r>
              <a:rPr lang="en-US" sz="2000" b="1" i="1" baseline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l’Accord du Nunavut</a:t>
            </a:r>
            <a:r>
              <a:rPr lang="en-US" sz="2000" b="1" baseline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000" b="1" baseline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étient des responsabilités et des pouvoirs sur la réglementation, l’utilisation et la gestion des eaux de la Région du Nunavut.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000" b="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Nunavut Water Board</a:t>
            </a:r>
          </a:p>
          <a:p>
            <a:pPr marL="0" indent="0" algn="just">
              <a:buFont typeface="Wingdings" pitchFamily="2" charset="2"/>
              <a:buNone/>
            </a:pPr>
            <a:endParaRPr lang="en-US" sz="20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en-US" sz="2000" b="0" baseline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 an </a:t>
            </a:r>
            <a:r>
              <a:rPr lang="en-US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Institution of Public Government (IPG) established under Article 13 of the </a:t>
            </a:r>
            <a:r>
              <a:rPr lang="en-US" sz="2000" b="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Nunavut Agreement</a:t>
            </a:r>
            <a:endParaRPr lang="en-US" sz="20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Font typeface="Wingdings" pitchFamily="2" charset="2"/>
              <a:buNone/>
            </a:pPr>
            <a:endParaRPr lang="en-US" sz="20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en-US" sz="2000" b="0" baseline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has responsibilities and powers over the regulation, use, and management of freshwater in the Nunavut Settlement Area</a:t>
            </a:r>
          </a:p>
          <a:p>
            <a:pPr algn="just"/>
            <a:endParaRPr lang="en-CA" sz="2000" dirty="0"/>
          </a:p>
        </p:txBody>
      </p:sp>
    </p:spTree>
    <p:extLst>
      <p:ext uri="{BB962C8B-B14F-4D97-AF65-F5344CB8AC3E}">
        <p14:creationId xmlns:p14="http://schemas.microsoft.com/office/powerpoint/2010/main" val="612572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wrap="square">
            <a:normAutofit/>
          </a:bodyPr>
          <a:lstStyle/>
          <a:p>
            <a:fld id="{7743DBDE-EEB0-4B35-80BE-167CFC5089B8}" type="slidenum">
              <a:rPr lang="en-CA" smtClean="0">
                <a:solidFill>
                  <a:srgbClr val="0A647D"/>
                </a:solidFill>
                <a:latin typeface="Times New Roman" pitchFamily="18" charset="0"/>
                <a:cs typeface="Times New Roman" panose="02020603050405020304" pitchFamily="18" charset="0"/>
              </a:rPr>
              <a:t>4</a:t>
            </a:fld>
            <a:endParaRPr lang="en-CA" dirty="0">
              <a:solidFill>
                <a:srgbClr val="0A647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8F83B51-7660-4497-B47D-F80F3C14D68B}"/>
              </a:ext>
            </a:extLst>
          </p:cNvPr>
          <p:cNvSpPr txBox="1"/>
          <p:nvPr/>
        </p:nvSpPr>
        <p:spPr>
          <a:xfrm>
            <a:off x="1167408" y="1844824"/>
            <a:ext cx="680918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CA" sz="2000" b="1" dirty="0">
                <a:latin typeface="Times New Roman" pitchFamily="18" charset="0"/>
                <a:cs typeface="Times New Roman" pitchFamily="18" charset="0"/>
              </a:rPr>
              <a:t>L’OEN a pour objectif d’œuvrer dans la conservation et l’utilisation des eaux du Nunavut, à l’exception des parcs nationaux, dans l’intérêt suprême des résidents du Nunavut en particulier et des Canadiens en général.</a:t>
            </a:r>
          </a:p>
          <a:p>
            <a:pPr algn="just"/>
            <a:endParaRPr lang="en-US" sz="20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Background</a:t>
            </a:r>
          </a:p>
          <a:p>
            <a:pPr algn="ctr"/>
            <a:endParaRPr lang="en-US" sz="20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objective of the NWB is to provide for the conservation and utilization of waters in Nunavut, except in a national park, in a manner that will provide the optimum benefit from those waters for Nunavut’s residents in particular and Canadians in general.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CA" sz="2000" b="0" dirty="0">
              <a:latin typeface="Times New Roman" pitchFamily="18" charset="0"/>
              <a:cs typeface="Times New Roman" pitchFamily="18" charset="0"/>
            </a:endParaRPr>
          </a:p>
          <a:p>
            <a:endParaRPr lang="en-CA" sz="2000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7F44F5B-3A1D-41CD-B513-28DBBE7AC16F}"/>
              </a:ext>
            </a:extLst>
          </p:cNvPr>
          <p:cNvSpPr txBox="1">
            <a:spLocks/>
          </p:cNvSpPr>
          <p:nvPr/>
        </p:nvSpPr>
        <p:spPr>
          <a:xfrm>
            <a:off x="2827412" y="764704"/>
            <a:ext cx="3489176" cy="460754"/>
          </a:xfrm>
          <a:prstGeom prst="rect">
            <a:avLst/>
          </a:prstGeom>
          <a:noFill/>
        </p:spPr>
        <p:txBody>
          <a:bodyPr vert="horz" lIns="0" rIns="0" bIns="0" anchor="b">
            <a:normAutofit fontScale="9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Informations générales </a:t>
            </a:r>
          </a:p>
        </p:txBody>
      </p:sp>
    </p:spTree>
    <p:extLst>
      <p:ext uri="{BB962C8B-B14F-4D97-AF65-F5344CB8AC3E}">
        <p14:creationId xmlns:p14="http://schemas.microsoft.com/office/powerpoint/2010/main" val="2518602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>
          <a:xfrm>
            <a:off x="2627783" y="764704"/>
            <a:ext cx="3888431" cy="504055"/>
          </a:xfrm>
          <a:prstGeom prst="rect">
            <a:avLst/>
          </a:prstGeom>
          <a:noFill/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Types d’autorisations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186AF8C-2AD4-4B66-B6EB-D1B2E575958A}"/>
              </a:ext>
            </a:extLst>
          </p:cNvPr>
          <p:cNvSpPr txBox="1"/>
          <p:nvPr/>
        </p:nvSpPr>
        <p:spPr>
          <a:xfrm>
            <a:off x="498374" y="1475988"/>
            <a:ext cx="8147248" cy="5062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itchFamily="2" charset="2"/>
              <a:buChar char="Ø"/>
            </a:pPr>
            <a:r>
              <a:rPr lang="fr-CA" sz="1900" b="1" dirty="0">
                <a:latin typeface="Times New Roman" pitchFamily="18" charset="0"/>
                <a:cs typeface="Times New Roman" pitchFamily="18" charset="0"/>
              </a:rPr>
              <a:t>En vertu de son mandat et des Règlements sur les eaux du Nunavut (les </a:t>
            </a:r>
            <a:r>
              <a:rPr lang="fr-CA" sz="1900" b="1" i="1" dirty="0">
                <a:latin typeface="Times New Roman" pitchFamily="18" charset="0"/>
                <a:cs typeface="Times New Roman" pitchFamily="18" charset="0"/>
              </a:rPr>
              <a:t>Règlements</a:t>
            </a:r>
            <a:r>
              <a:rPr lang="fr-CA" sz="1900" b="1" dirty="0">
                <a:latin typeface="Times New Roman" pitchFamily="18" charset="0"/>
                <a:cs typeface="Times New Roman" pitchFamily="18" charset="0"/>
              </a:rPr>
              <a:t>), l’OEN peut délivrer pour toute entreprise du Nunavut,  l’une des autorisations suivantes visant  l’utilisation des eaux et/ou le rejet des déchets.</a:t>
            </a:r>
          </a:p>
          <a:p>
            <a:pPr algn="just"/>
            <a:endParaRPr lang="fr-CA" sz="1900" b="1" dirty="0">
              <a:latin typeface="Times New Roman" pitchFamily="18" charset="0"/>
              <a:cs typeface="Times New Roman" pitchFamily="18" charset="0"/>
            </a:endParaRPr>
          </a:p>
          <a:p>
            <a:pPr marL="800100" lvl="1" indent="-342900" algn="just">
              <a:buFont typeface="Courier New" panose="02070309020205020404" pitchFamily="49" charset="0"/>
              <a:buChar char="o"/>
            </a:pPr>
            <a:r>
              <a:rPr lang="fr-CA" sz="1900" b="1" dirty="0">
                <a:latin typeface="Times New Roman" pitchFamily="18" charset="0"/>
                <a:cs typeface="Times New Roman" pitchFamily="18" charset="0"/>
              </a:rPr>
              <a:t>Autorisation sans permis </a:t>
            </a:r>
          </a:p>
          <a:p>
            <a:pPr algn="just"/>
            <a:r>
              <a:rPr lang="fr-CA" sz="1900" b="1" dirty="0">
                <a:latin typeface="Times New Roman" pitchFamily="18" charset="0"/>
                <a:cs typeface="Times New Roman" pitchFamily="18" charset="0"/>
              </a:rPr>
              <a:t>             (moins de </a:t>
            </a:r>
            <a:r>
              <a:rPr lang="fr-CA" sz="1900" b="1" baseline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50 m</a:t>
            </a:r>
            <a:r>
              <a:rPr lang="fr-CA" sz="1900" b="1" baseline="30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fr-CA" sz="1900" b="1" baseline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par jour d’eau requise)</a:t>
            </a:r>
            <a:r>
              <a:rPr lang="fr-CA" sz="190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endParaRPr lang="en-US" sz="19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Types of Authorizations</a:t>
            </a:r>
          </a:p>
          <a:p>
            <a:pPr marL="800100" lvl="1" indent="-342900" algn="just">
              <a:buFont typeface="Courier New" panose="02070309020205020404" pitchFamily="49" charset="0"/>
              <a:buChar char="o"/>
            </a:pPr>
            <a:endParaRPr lang="en-US" sz="19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n-US" sz="19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Based on its mandate and the Nunavut Waters Regulations (</a:t>
            </a:r>
            <a:r>
              <a:rPr lang="en-US" sz="1900" b="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Regulations</a:t>
            </a:r>
            <a:r>
              <a:rPr lang="en-US" sz="19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), the NWB may issue one of the following authorizations for the use of water and/or deposit of waste for undertakings in Nunavut:</a:t>
            </a:r>
          </a:p>
          <a:p>
            <a:pPr lvl="1" algn="just"/>
            <a:endParaRPr lang="en-US" sz="1900" b="0" baseline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800100" lvl="1" indent="-342900" algn="just">
              <a:buFont typeface="Courier New" panose="02070309020205020404" pitchFamily="49" charset="0"/>
              <a:buChar char="o"/>
            </a:pPr>
            <a:r>
              <a:rPr lang="en-US" sz="19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Authorization without a  Licence </a:t>
            </a:r>
          </a:p>
          <a:p>
            <a:pPr lvl="1" algn="just"/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19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(less</a:t>
            </a:r>
            <a:r>
              <a:rPr lang="en-US" sz="1900" b="0" baseline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than 50 m</a:t>
            </a:r>
            <a:r>
              <a:rPr lang="en-US" sz="1900" b="0" baseline="30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1900" b="0" baseline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per day water required)</a:t>
            </a:r>
          </a:p>
          <a:p>
            <a:pPr marL="457200" marR="0" lvl="1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None/>
              <a:tabLst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228EF679-BEF9-48D1-8EA7-6158A4433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</p:spPr>
        <p:txBody>
          <a:bodyPr wrap="square">
            <a:normAutofit/>
          </a:bodyPr>
          <a:lstStyle/>
          <a:p>
            <a:fld id="{7743DBDE-EEB0-4B35-80BE-167CFC5089B8}" type="slidenum">
              <a:rPr lang="en-CA" smtClean="0">
                <a:solidFill>
                  <a:srgbClr val="0A647D"/>
                </a:solidFill>
                <a:latin typeface="Times New Roman" pitchFamily="18" charset="0"/>
                <a:cs typeface="Times New Roman" panose="02020603050405020304" pitchFamily="18" charset="0"/>
              </a:rPr>
              <a:t>5</a:t>
            </a:fld>
            <a:endParaRPr lang="en-CA" dirty="0">
              <a:solidFill>
                <a:srgbClr val="0A647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00858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87AE9E9-6015-4684-AA47-97685C33DE92}"/>
              </a:ext>
            </a:extLst>
          </p:cNvPr>
          <p:cNvSpPr txBox="1">
            <a:spLocks/>
          </p:cNvSpPr>
          <p:nvPr/>
        </p:nvSpPr>
        <p:spPr>
          <a:xfrm>
            <a:off x="2627784" y="548680"/>
            <a:ext cx="3888431" cy="504055"/>
          </a:xfrm>
          <a:prstGeom prst="rect">
            <a:avLst/>
          </a:prstGeom>
          <a:noFill/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Types d’autorisations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29590AF-7D40-4DD5-A60C-3663F7ED050F}"/>
              </a:ext>
            </a:extLst>
          </p:cNvPr>
          <p:cNvSpPr txBox="1"/>
          <p:nvPr/>
        </p:nvSpPr>
        <p:spPr>
          <a:xfrm>
            <a:off x="1331640" y="1628800"/>
            <a:ext cx="6732748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00100" marR="0" lvl="1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Permis d’utilisation des eaux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type</a:t>
            </a:r>
            <a:r>
              <a:rPr lang="en-US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“B”</a:t>
            </a:r>
            <a:r>
              <a:rPr lang="en-US" sz="18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R="0" lvl="1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(entre </a:t>
            </a:r>
            <a:r>
              <a:rPr lang="en-US" sz="1800" b="0" baseline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50 m</a:t>
            </a:r>
            <a:r>
              <a:rPr lang="en-US" sz="1800" b="0" baseline="30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1800" b="0" baseline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et  299 m</a:t>
            </a:r>
            <a:r>
              <a:rPr lang="en-US" sz="1800" b="0" baseline="30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1800" b="0" baseline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par jour d’eau requise) </a:t>
            </a:r>
          </a:p>
          <a:p>
            <a:pPr marR="0" lvl="1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  <a:defRPr/>
            </a:pPr>
            <a:r>
              <a:rPr lang="en-US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Permis</a:t>
            </a:r>
            <a:r>
              <a:rPr lang="en-US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d’utilisation des eaux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type</a:t>
            </a:r>
            <a:r>
              <a:rPr lang="en-US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“A”</a:t>
            </a:r>
            <a:r>
              <a:rPr lang="en-US" sz="18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 algn="just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300 m</a:t>
            </a:r>
            <a:r>
              <a:rPr kumimoji="0" lang="en-US" sz="1800" b="0" i="0" u="none" strike="noStrike" kern="1200" cap="none" spc="0" normalizeH="0" baseline="30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3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ou plus par jour d’eau requise)</a:t>
            </a:r>
            <a:endParaRPr lang="en-US" sz="18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1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1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1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  Types of Authorizations</a:t>
            </a:r>
          </a:p>
          <a:p>
            <a:pPr marR="0" lvl="1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marR="0" lvl="1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 “B”</a:t>
            </a:r>
            <a:r>
              <a:rPr lang="en-US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Water Licence</a:t>
            </a:r>
          </a:p>
          <a:p>
            <a:pPr marL="457200" marR="0" lvl="1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None/>
              <a:tabLst/>
              <a:defRPr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(between</a:t>
            </a:r>
            <a:r>
              <a:rPr lang="en-US" sz="1800" b="0" baseline="0" dirty="0">
                <a:latin typeface="Times New Roman" pitchFamily="18" charset="0"/>
                <a:cs typeface="Times New Roman" pitchFamily="18" charset="0"/>
              </a:rPr>
              <a:t> 50 m</a:t>
            </a:r>
            <a:r>
              <a:rPr lang="en-US" sz="1800" b="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1800" b="0" baseline="0" dirty="0">
                <a:latin typeface="Times New Roman" pitchFamily="18" charset="0"/>
                <a:cs typeface="Times New Roman" pitchFamily="18" charset="0"/>
              </a:rPr>
              <a:t> and 299 m</a:t>
            </a:r>
            <a:r>
              <a:rPr lang="en-US" sz="1800" b="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1800" b="0" baseline="0" dirty="0">
                <a:latin typeface="Times New Roman" pitchFamily="18" charset="0"/>
                <a:cs typeface="Times New Roman" pitchFamily="18" charset="0"/>
              </a:rPr>
              <a:t> per day water required)</a:t>
            </a:r>
          </a:p>
          <a:p>
            <a:pPr marL="457200" marR="0" lvl="1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None/>
              <a:tabLst/>
              <a:defRPr/>
            </a:pPr>
            <a:endParaRPr lang="en-CA" sz="1800" b="0" dirty="0"/>
          </a:p>
          <a:p>
            <a:pPr marL="800100" lvl="1" indent="-342900" algn="just">
              <a:buFont typeface="Courier New" panose="02070309020205020404" pitchFamily="49" charset="0"/>
              <a:buChar char="o"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  “A”</a:t>
            </a:r>
            <a:r>
              <a:rPr lang="en-US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Water Licence</a:t>
            </a:r>
          </a:p>
          <a:p>
            <a:pPr marL="457200" marR="0" lvl="1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(300 m</a:t>
            </a:r>
            <a:r>
              <a:rPr kumimoji="0" lang="en-US" sz="1800" b="0" i="0" u="none" strike="noStrike" kern="1200" cap="none" spc="0" normalizeH="0" baseline="3000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3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or more per day water required)</a:t>
            </a:r>
          </a:p>
          <a:p>
            <a:pPr marL="457200" marR="0" lvl="1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None/>
              <a:tabLst/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742950" marR="0" lvl="1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1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None/>
              <a:tabLst/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  <a:defRPr/>
            </a:pPr>
            <a:endParaRPr kumimoji="0" lang="iu-Cans-CA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742950" marR="0" lvl="1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50D062-325F-4BC3-B7EC-57844A256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</p:spPr>
        <p:txBody>
          <a:bodyPr wrap="square">
            <a:normAutofit/>
          </a:bodyPr>
          <a:lstStyle/>
          <a:p>
            <a:fld id="{7743DBDE-EEB0-4B35-80BE-167CFC5089B8}" type="slidenum">
              <a:rPr lang="en-CA" smtClean="0">
                <a:solidFill>
                  <a:srgbClr val="0A647D"/>
                </a:solidFill>
                <a:latin typeface="Times New Roman" pitchFamily="18" charset="0"/>
                <a:cs typeface="Times New Roman" panose="02020603050405020304" pitchFamily="18" charset="0"/>
              </a:rPr>
              <a:t>6</a:t>
            </a:fld>
            <a:endParaRPr lang="en-CA" dirty="0">
              <a:solidFill>
                <a:srgbClr val="0A647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6060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Line 5"/>
          <p:cNvSpPr>
            <a:spLocks noChangeShapeType="1"/>
          </p:cNvSpPr>
          <p:nvPr/>
        </p:nvSpPr>
        <p:spPr bwMode="auto">
          <a:xfrm flipH="1">
            <a:off x="5867400" y="4114800"/>
            <a:ext cx="0" cy="38100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7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820390" y="1620437"/>
            <a:ext cx="7485409" cy="1389453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fr-CA" sz="17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L’OEN reçoit la demande et confirme la classification de l’entreprise ainsi que  le type de permis en tant que permis de type “A”. </a:t>
            </a:r>
          </a:p>
          <a:p>
            <a:pPr algn="ctr"/>
            <a:endParaRPr lang="fr-CA" sz="1800" kern="1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CA" sz="1600" dirty="0">
                <a:latin typeface="Times New Roman" pitchFamily="18" charset="0"/>
                <a:cs typeface="Times New Roman" pitchFamily="18" charset="0"/>
              </a:rPr>
              <a:t>NWB receives application and confirms classification of undertaking and type of licence as a Type “A” licence</a:t>
            </a:r>
          </a:p>
          <a:p>
            <a:pPr algn="ctr"/>
            <a:endParaRPr lang="en-CA" sz="18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2" name="Line 5"/>
          <p:cNvSpPr>
            <a:spLocks noChangeShapeType="1"/>
          </p:cNvSpPr>
          <p:nvPr/>
        </p:nvSpPr>
        <p:spPr bwMode="auto">
          <a:xfrm flipH="1">
            <a:off x="5867400" y="2819399"/>
            <a:ext cx="0" cy="38100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4267200" y="3200400"/>
            <a:ext cx="3633713" cy="1104900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C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L’OEN effectue une vérification de concordance </a:t>
            </a:r>
          </a:p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NWB conducts</a:t>
            </a:r>
            <a:r>
              <a:rPr kumimoji="0" lang="en-US" sz="16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concordance review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fr-C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820391" y="3200399"/>
            <a:ext cx="2687960" cy="1389447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ts val="1000"/>
              </a:spcAft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Le demandeur fournit des informations supplémentaires si necessaire</a:t>
            </a:r>
          </a:p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Applicant provides additional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information if required </a:t>
            </a:r>
          </a:p>
          <a:p>
            <a:pPr lvl="0" algn="ctr" fontAlgn="base">
              <a:spcBef>
                <a:spcPct val="0"/>
              </a:spcBef>
              <a:spcAft>
                <a:spcPts val="1000"/>
              </a:spcAft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3962399" y="4495801"/>
            <a:ext cx="4343399" cy="1808434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</a:pPr>
            <a:r>
              <a:rPr kumimoji="0" lang="fr-C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L’OEN publie un avis de la demande</a:t>
            </a:r>
            <a:r>
              <a:rPr lang="fr-CA" sz="1600" dirty="0">
                <a:latin typeface="Times New Roman" pitchFamily="18" charset="0"/>
                <a:cs typeface="Times New Roman" pitchFamily="18" charset="0"/>
              </a:rPr>
              <a:t> de permis;  avec requête d’un examen technique</a:t>
            </a:r>
            <a:r>
              <a:rPr kumimoji="0" lang="fr-C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et soumission de commentaires (au moins 30 jours à l’avance).</a:t>
            </a:r>
            <a:r>
              <a:rPr lang="fr-CA" sz="16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algn="ctr" fontAlgn="base">
              <a:spcBef>
                <a:spcPct val="0"/>
              </a:spcBef>
            </a:pPr>
            <a:endParaRPr kumimoji="0" lang="fr-C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NWB issues notice of application and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requests technical review and submission of comments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(30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days minimum)</a:t>
            </a:r>
          </a:p>
          <a:p>
            <a:pPr lvl="0" algn="ctr" fontAlgn="base">
              <a:spcBef>
                <a:spcPct val="0"/>
              </a:spcBef>
            </a:pPr>
            <a:endParaRPr kumimoji="0" lang="fr-C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Line 5"/>
          <p:cNvSpPr>
            <a:spLocks noChangeShapeType="1"/>
          </p:cNvSpPr>
          <p:nvPr/>
        </p:nvSpPr>
        <p:spPr bwMode="auto">
          <a:xfrm>
            <a:off x="3657600" y="3733800"/>
            <a:ext cx="5177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" name="Line 5"/>
          <p:cNvSpPr>
            <a:spLocks noChangeShapeType="1"/>
          </p:cNvSpPr>
          <p:nvPr/>
        </p:nvSpPr>
        <p:spPr bwMode="auto">
          <a:xfrm>
            <a:off x="6516216" y="6188848"/>
            <a:ext cx="0" cy="4085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" name="Line 5"/>
          <p:cNvSpPr>
            <a:spLocks noChangeShapeType="1"/>
          </p:cNvSpPr>
          <p:nvPr/>
        </p:nvSpPr>
        <p:spPr bwMode="auto">
          <a:xfrm flipH="1">
            <a:off x="3591694" y="3429000"/>
            <a:ext cx="517789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6515182" y="6334780"/>
            <a:ext cx="1410654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Diapo suivante</a:t>
            </a: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539552" y="543405"/>
            <a:ext cx="8323610" cy="976122"/>
          </a:xfrm>
          <a:prstGeom prst="rect">
            <a:avLst/>
          </a:prstGeom>
          <a:noFill/>
        </p:spPr>
        <p:txBody>
          <a:bodyPr vert="horz" lIns="0" rIns="0" bIns="0" anchor="b">
            <a:normAutofit fontScale="450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9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P¨P PPPP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endParaRPr lang="en-US" sz="31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Processus de l’OEN  pour la délivrance des permis de Type “A”</a:t>
            </a:r>
          </a:p>
          <a:p>
            <a:pPr algn="ctr"/>
            <a:br>
              <a:rPr lang="en-US" sz="29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300" b="1" dirty="0">
                <a:latin typeface="Times New Roman" pitchFamily="18" charset="0"/>
                <a:cs typeface="Times New Roman" pitchFamily="18" charset="0"/>
              </a:rPr>
              <a:t>NWB Type “A” Licensing Process</a:t>
            </a:r>
          </a:p>
        </p:txBody>
      </p:sp>
    </p:spTree>
    <p:extLst>
      <p:ext uri="{BB962C8B-B14F-4D97-AF65-F5344CB8AC3E}">
        <p14:creationId xmlns:p14="http://schemas.microsoft.com/office/powerpoint/2010/main" val="14908667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8</a:t>
            </a:fld>
            <a:endParaRPr lang="en-CA" dirty="0"/>
          </a:p>
        </p:txBody>
      </p:sp>
      <p:grpSp>
        <p:nvGrpSpPr>
          <p:cNvPr id="6" name="Group 5"/>
          <p:cNvGrpSpPr/>
          <p:nvPr/>
        </p:nvGrpSpPr>
        <p:grpSpPr>
          <a:xfrm>
            <a:off x="461270" y="1596837"/>
            <a:ext cx="8594370" cy="5000516"/>
            <a:chOff x="625632" y="1699097"/>
            <a:chExt cx="8594370" cy="5146636"/>
          </a:xfrm>
        </p:grpSpPr>
        <p:sp>
          <p:nvSpPr>
            <p:cNvPr id="7" name="Text Box 4"/>
            <p:cNvSpPr txBox="1">
              <a:spLocks noChangeArrowheads="1"/>
            </p:cNvSpPr>
            <p:nvPr/>
          </p:nvSpPr>
          <p:spPr bwMode="auto">
            <a:xfrm>
              <a:off x="1752600" y="2843676"/>
              <a:ext cx="3363096" cy="995761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chemeClr val="accent1">
                  <a:shade val="50000"/>
                </a:schemeClr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CA" sz="1600" dirty="0">
                  <a:latin typeface="Times New Roman" pitchFamily="18" charset="0"/>
                  <a:cs typeface="Times New Roman" pitchFamily="18" charset="0"/>
                </a:rPr>
                <a:t>L’OEN tient la RT (réunion technique)  et la CPA (conférence préalable à l’audience)</a:t>
              </a:r>
            </a:p>
            <a:p>
              <a:pPr marR="72660" algn="ctr"/>
              <a:r>
                <a:rPr lang="en-US" sz="1400" dirty="0">
                  <a:solidFill>
                    <a:srgbClr val="000000"/>
                  </a:solidFill>
                  <a:latin typeface="ProSyl"/>
                </a:rPr>
                <a:t> </a:t>
              </a:r>
              <a:endParaRPr lang="en-US" sz="1400" dirty="0"/>
            </a:p>
          </p:txBody>
        </p:sp>
        <p:sp>
          <p:nvSpPr>
            <p:cNvPr id="8" name="Text Box 5"/>
            <p:cNvSpPr txBox="1">
              <a:spLocks noChangeArrowheads="1"/>
            </p:cNvSpPr>
            <p:nvPr/>
          </p:nvSpPr>
          <p:spPr bwMode="auto">
            <a:xfrm>
              <a:off x="1752600" y="5314596"/>
              <a:ext cx="3769588" cy="1214367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chemeClr val="accent1">
                  <a:shade val="50000"/>
                </a:schemeClr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CA" sz="1600" dirty="0">
                  <a:latin typeface="Times New Roman" pitchFamily="18" charset="0"/>
                  <a:cs typeface="Times New Roman" pitchFamily="18" charset="0"/>
                </a:rPr>
                <a:t>L’OEN publie un avis d’audience publique (au moins 60 jours à l’avance) </a:t>
              </a:r>
            </a:p>
            <a:p>
              <a:pPr algn="ctr"/>
              <a:r>
                <a:rPr lang="en-CA" sz="1600" dirty="0">
                  <a:latin typeface="Times New Roman" pitchFamily="18" charset="0"/>
                  <a:cs typeface="Times New Roman" pitchFamily="18" charset="0"/>
                </a:rPr>
                <a:t>NWB issues notice of Public Hearing (a 60 day minimum requirement)</a:t>
              </a:r>
            </a:p>
          </p:txBody>
        </p:sp>
        <p:sp>
          <p:nvSpPr>
            <p:cNvPr id="9" name="Text Box 6"/>
            <p:cNvSpPr txBox="1">
              <a:spLocks noChangeArrowheads="1"/>
            </p:cNvSpPr>
            <p:nvPr/>
          </p:nvSpPr>
          <p:spPr bwMode="auto">
            <a:xfrm>
              <a:off x="5689452" y="1699097"/>
              <a:ext cx="2686921" cy="1909853"/>
            </a:xfrm>
            <a:prstGeom prst="rect">
              <a:avLst/>
            </a:prstGeom>
            <a:solidFill>
              <a:srgbClr val="FF9900"/>
            </a:solidFill>
            <a:ln w="9525" algn="ctr">
              <a:solidFill>
                <a:schemeClr val="accent1">
                  <a:shade val="50000"/>
                </a:scheme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Si nécessaire, le demandeur fournit des renseignements supplémentaires ou des précisions. </a:t>
              </a:r>
            </a:p>
          </p:txBody>
        </p:sp>
        <p:sp>
          <p:nvSpPr>
            <p:cNvPr id="10" name="Text Box 7"/>
            <p:cNvSpPr txBox="1">
              <a:spLocks noChangeArrowheads="1"/>
            </p:cNvSpPr>
            <p:nvPr/>
          </p:nvSpPr>
          <p:spPr bwMode="auto">
            <a:xfrm>
              <a:off x="5689452" y="3872055"/>
              <a:ext cx="2692547" cy="2084330"/>
            </a:xfrm>
            <a:prstGeom prst="rect">
              <a:avLst/>
            </a:prstGeom>
            <a:solidFill>
              <a:srgbClr val="FF9900"/>
            </a:solidFill>
            <a:ln w="9525" algn="ctr">
              <a:solidFill>
                <a:schemeClr val="accent1">
                  <a:shade val="50000"/>
                </a:scheme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en-CA" sz="1600" dirty="0">
                  <a:latin typeface="Times New Roman" pitchFamily="18" charset="0"/>
                  <a:cs typeface="Times New Roman" pitchFamily="18" charset="0"/>
                </a:rPr>
                <a:t>Si </a:t>
              </a:r>
              <a:r>
                <a:rPr lang="en-CA" sz="1600" dirty="0" err="1">
                  <a:latin typeface="Times New Roman" pitchFamily="18" charset="0"/>
                  <a:cs typeface="Times New Roman" pitchFamily="18" charset="0"/>
                </a:rPr>
                <a:t>stipulé</a:t>
              </a:r>
              <a:r>
                <a:rPr lang="en-CA" sz="1600" dirty="0">
                  <a:latin typeface="Times New Roman" pitchFamily="18" charset="0"/>
                  <a:cs typeface="Times New Roman" pitchFamily="18" charset="0"/>
                </a:rPr>
                <a:t> dans la décision de la CPA, le </a:t>
              </a:r>
              <a:r>
                <a:rPr lang="en-CA" sz="1600" dirty="0" err="1">
                  <a:latin typeface="Times New Roman" pitchFamily="18" charset="0"/>
                  <a:cs typeface="Times New Roman" pitchFamily="18" charset="0"/>
                </a:rPr>
                <a:t>demandeur</a:t>
              </a:r>
              <a:r>
                <a:rPr lang="en-CA" sz="16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CA" sz="1600" dirty="0" err="1">
                  <a:latin typeface="Times New Roman" pitchFamily="18" charset="0"/>
                  <a:cs typeface="Times New Roman" pitchFamily="18" charset="0"/>
                </a:rPr>
                <a:t>fournit</a:t>
              </a:r>
              <a:r>
                <a:rPr lang="en-CA" sz="1600" dirty="0">
                  <a:latin typeface="Times New Roman" pitchFamily="18" charset="0"/>
                  <a:cs typeface="Times New Roman" pitchFamily="18" charset="0"/>
                </a:rPr>
                <a:t> des </a:t>
              </a:r>
              <a:r>
                <a:rPr lang="en-CA" sz="1600" dirty="0" err="1">
                  <a:latin typeface="Times New Roman" pitchFamily="18" charset="0"/>
                  <a:cs typeface="Times New Roman" pitchFamily="18" charset="0"/>
                </a:rPr>
                <a:t>informations</a:t>
              </a:r>
              <a:r>
                <a:rPr lang="en-CA" sz="16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CA" sz="1600" dirty="0" err="1">
                  <a:latin typeface="Times New Roman" pitchFamily="18" charset="0"/>
                  <a:cs typeface="Times New Roman" pitchFamily="18" charset="0"/>
                </a:rPr>
                <a:t>supplémentaires</a:t>
              </a:r>
              <a:endParaRPr lang="en-CA" sz="1600" dirty="0">
                <a:latin typeface="Times New Roman" pitchFamily="18" charset="0"/>
                <a:cs typeface="Times New Roman" pitchFamily="18" charset="0"/>
              </a:endParaRPr>
            </a:p>
            <a:p>
              <a:pPr marR="16150" algn="ctr"/>
              <a:r>
                <a:rPr lang="iu-Cans-CA" sz="1600" dirty="0">
                  <a:solidFill>
                    <a:srgbClr val="000000"/>
                  </a:solidFill>
                  <a:latin typeface="ProSyl"/>
                </a:rPr>
                <a:t>. </a:t>
              </a:r>
              <a:r>
                <a:rPr lang="en-US" sz="1600" dirty="0">
                  <a:solidFill>
                    <a:srgbClr val="000000"/>
                  </a:solidFill>
                  <a:latin typeface="ProSyl"/>
                </a:rPr>
                <a:t> 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Line 5"/>
            <p:cNvSpPr>
              <a:spLocks noChangeShapeType="1"/>
            </p:cNvSpPr>
            <p:nvPr/>
          </p:nvSpPr>
          <p:spPr bwMode="auto">
            <a:xfrm>
              <a:off x="5115696" y="4537493"/>
              <a:ext cx="523104" cy="0"/>
            </a:xfrm>
            <a:prstGeom prst="line">
              <a:avLst/>
            </a:prstGeom>
            <a:noFill/>
            <a:ln w="38100">
              <a:solidFill>
                <a:schemeClr val="accent1">
                  <a:shade val="50000"/>
                </a:schemeClr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Text Box 4"/>
            <p:cNvSpPr txBox="1">
              <a:spLocks noChangeArrowheads="1"/>
            </p:cNvSpPr>
            <p:nvPr/>
          </p:nvSpPr>
          <p:spPr bwMode="auto">
            <a:xfrm>
              <a:off x="1752600" y="4042178"/>
              <a:ext cx="3271890" cy="1069072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chemeClr val="accent1">
                  <a:shade val="50000"/>
                </a:schemeClr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CA" sz="1600" dirty="0">
                  <a:latin typeface="Times New Roman" pitchFamily="18" charset="0"/>
                  <a:cs typeface="Times New Roman" pitchFamily="18" charset="0"/>
                </a:rPr>
                <a:t>L’OEN publie la décision de la CPA</a:t>
              </a:r>
            </a:p>
          </p:txBody>
        </p:sp>
        <p:sp>
          <p:nvSpPr>
            <p:cNvPr id="13" name="Line 5"/>
            <p:cNvSpPr>
              <a:spLocks noChangeShapeType="1"/>
            </p:cNvSpPr>
            <p:nvPr/>
          </p:nvSpPr>
          <p:spPr bwMode="auto">
            <a:xfrm>
              <a:off x="3440218" y="6454966"/>
              <a:ext cx="0" cy="266730"/>
            </a:xfrm>
            <a:prstGeom prst="line">
              <a:avLst/>
            </a:prstGeom>
            <a:noFill/>
            <a:ln w="38100">
              <a:solidFill>
                <a:schemeClr val="accent1">
                  <a:shade val="50000"/>
                </a:schemeClr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Line 5"/>
            <p:cNvSpPr>
              <a:spLocks noChangeShapeType="1"/>
            </p:cNvSpPr>
            <p:nvPr/>
          </p:nvSpPr>
          <p:spPr bwMode="auto">
            <a:xfrm flipH="1">
              <a:off x="4891126" y="2286000"/>
              <a:ext cx="631062" cy="0"/>
            </a:xfrm>
            <a:prstGeom prst="line">
              <a:avLst/>
            </a:prstGeom>
            <a:noFill/>
            <a:ln w="38100">
              <a:solidFill>
                <a:schemeClr val="accent1">
                  <a:shade val="50000"/>
                </a:schemeClr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" name="Line 5"/>
            <p:cNvSpPr>
              <a:spLocks noChangeShapeType="1"/>
            </p:cNvSpPr>
            <p:nvPr/>
          </p:nvSpPr>
          <p:spPr bwMode="auto">
            <a:xfrm>
              <a:off x="4894538" y="2016642"/>
              <a:ext cx="642332" cy="0"/>
            </a:xfrm>
            <a:prstGeom prst="line">
              <a:avLst/>
            </a:prstGeom>
            <a:noFill/>
            <a:ln w="38100">
              <a:solidFill>
                <a:schemeClr val="accent1">
                  <a:shade val="50000"/>
                </a:schemeClr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" name="Line 5"/>
            <p:cNvSpPr>
              <a:spLocks noChangeShapeType="1"/>
            </p:cNvSpPr>
            <p:nvPr/>
          </p:nvSpPr>
          <p:spPr bwMode="auto">
            <a:xfrm flipH="1" flipV="1">
              <a:off x="5105400" y="4800600"/>
              <a:ext cx="512380" cy="0"/>
            </a:xfrm>
            <a:prstGeom prst="line">
              <a:avLst/>
            </a:prstGeom>
            <a:noFill/>
            <a:ln w="38100">
              <a:solidFill>
                <a:schemeClr val="accent1">
                  <a:shade val="50000"/>
                </a:schemeClr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131771" y="6528962"/>
              <a:ext cx="2088231" cy="31677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Diapo suivante</a:t>
              </a:r>
            </a:p>
          </p:txBody>
        </p:sp>
        <p:sp>
          <p:nvSpPr>
            <p:cNvPr id="18" name="Text Box 3"/>
            <p:cNvSpPr txBox="1">
              <a:spLocks noChangeArrowheads="1"/>
            </p:cNvSpPr>
            <p:nvPr/>
          </p:nvSpPr>
          <p:spPr bwMode="auto">
            <a:xfrm>
              <a:off x="1752600" y="1699097"/>
              <a:ext cx="3060584" cy="967903"/>
            </a:xfrm>
            <a:prstGeom prst="rect">
              <a:avLst/>
            </a:prstGeom>
            <a:solidFill>
              <a:srgbClr val="CC99FF"/>
            </a:solidFill>
            <a:ln w="9525">
              <a:solidFill>
                <a:schemeClr val="accent1">
                  <a:shade val="50000"/>
                </a:schemeClr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en-CA" sz="1500" dirty="0">
                  <a:latin typeface="Times New Roman" pitchFamily="18" charset="0"/>
                  <a:cs typeface="Times New Roman" pitchFamily="18" charset="0"/>
                </a:rPr>
                <a:t>Les parties soumettent leurs observations par écrit 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Line 5"/>
            <p:cNvSpPr>
              <a:spLocks noChangeShapeType="1"/>
            </p:cNvSpPr>
            <p:nvPr/>
          </p:nvSpPr>
          <p:spPr bwMode="auto">
            <a:xfrm>
              <a:off x="3336134" y="3839436"/>
              <a:ext cx="16666" cy="203346"/>
            </a:xfrm>
            <a:prstGeom prst="line">
              <a:avLst/>
            </a:prstGeom>
            <a:noFill/>
            <a:ln w="38100">
              <a:solidFill>
                <a:schemeClr val="accent1">
                  <a:shade val="50000"/>
                </a:schemeClr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" name="Left Brace 19"/>
            <p:cNvSpPr/>
            <p:nvPr/>
          </p:nvSpPr>
          <p:spPr>
            <a:xfrm>
              <a:off x="1096351" y="2154960"/>
              <a:ext cx="543667" cy="3329998"/>
            </a:xfrm>
            <a:prstGeom prst="leftBrace">
              <a:avLst/>
            </a:prstGeom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TextBox 20"/>
            <p:cNvSpPr txBox="1"/>
            <p:nvPr/>
          </p:nvSpPr>
          <p:spPr>
            <a:xfrm rot="16200000">
              <a:off x="-1041176" y="3472913"/>
              <a:ext cx="3733726" cy="400110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Étape de l’examen technique</a:t>
              </a:r>
            </a:p>
          </p:txBody>
        </p:sp>
        <p:sp>
          <p:nvSpPr>
            <p:cNvPr id="22" name="Line 5"/>
            <p:cNvSpPr>
              <a:spLocks noChangeShapeType="1"/>
            </p:cNvSpPr>
            <p:nvPr/>
          </p:nvSpPr>
          <p:spPr bwMode="auto">
            <a:xfrm flipH="1">
              <a:off x="3352800" y="5215265"/>
              <a:ext cx="0" cy="148224"/>
            </a:xfrm>
            <a:prstGeom prst="line">
              <a:avLst/>
            </a:prstGeom>
            <a:noFill/>
            <a:ln w="38100">
              <a:solidFill>
                <a:schemeClr val="accent1">
                  <a:shade val="50000"/>
                </a:schemeClr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3" name="Line 5"/>
            <p:cNvSpPr>
              <a:spLocks noChangeShapeType="1"/>
            </p:cNvSpPr>
            <p:nvPr/>
          </p:nvSpPr>
          <p:spPr bwMode="auto">
            <a:xfrm>
              <a:off x="3336134" y="2667000"/>
              <a:ext cx="16666" cy="222219"/>
            </a:xfrm>
            <a:prstGeom prst="line">
              <a:avLst/>
            </a:prstGeom>
            <a:noFill/>
            <a:ln w="38100">
              <a:solidFill>
                <a:schemeClr val="accent1">
                  <a:shade val="50000"/>
                </a:schemeClr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5" name="Title 1">
            <a:extLst>
              <a:ext uri="{FF2B5EF4-FFF2-40B4-BE49-F238E27FC236}">
                <a16:creationId xmlns:a16="http://schemas.microsoft.com/office/drawing/2014/main" id="{2DECCE07-A476-45B5-BFDB-2045E38FA31A}"/>
              </a:ext>
            </a:extLst>
          </p:cNvPr>
          <p:cNvSpPr txBox="1">
            <a:spLocks/>
          </p:cNvSpPr>
          <p:nvPr/>
        </p:nvSpPr>
        <p:spPr>
          <a:xfrm>
            <a:off x="410195" y="598212"/>
            <a:ext cx="8323610" cy="976122"/>
          </a:xfrm>
          <a:prstGeom prst="rect">
            <a:avLst/>
          </a:prstGeom>
          <a:noFill/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9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Processus de l’OEN  pour la délivrance des permis de Type “A”</a:t>
            </a:r>
          </a:p>
        </p:txBody>
      </p:sp>
    </p:spTree>
    <p:extLst>
      <p:ext uri="{BB962C8B-B14F-4D97-AF65-F5344CB8AC3E}">
        <p14:creationId xmlns:p14="http://schemas.microsoft.com/office/powerpoint/2010/main" val="38640680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350168" y="1282328"/>
            <a:ext cx="8731696" cy="5256584"/>
            <a:chOff x="304800" y="1459007"/>
            <a:chExt cx="8610600" cy="5153584"/>
          </a:xfrm>
        </p:grpSpPr>
        <p:sp>
          <p:nvSpPr>
            <p:cNvPr id="10" name="Text Box 3"/>
            <p:cNvSpPr txBox="1">
              <a:spLocks noChangeArrowheads="1"/>
            </p:cNvSpPr>
            <p:nvPr/>
          </p:nvSpPr>
          <p:spPr bwMode="auto">
            <a:xfrm>
              <a:off x="2057400" y="2235575"/>
              <a:ext cx="5075307" cy="527251"/>
            </a:xfrm>
            <a:prstGeom prst="rect">
              <a:avLst/>
            </a:prstGeom>
            <a:solidFill>
              <a:srgbClr val="CC99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fr-CA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Les parties se préparent pour l’audience publique 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Times New Roman" pitchFamily="18" charset="0"/>
                  <a:cs typeface="Times New Roman" pitchFamily="18" charset="0"/>
                </a:rPr>
                <a:t>Parties </a:t>
              </a: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prepare for public hearing</a:t>
              </a: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304800" y="5729539"/>
              <a:ext cx="1952767" cy="883052"/>
            </a:xfrm>
            <a:prstGeom prst="rect">
              <a:avLst/>
            </a:prstGeom>
            <a:solidFill>
              <a:srgbClr val="FFFF00">
                <a:alpha val="7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fontAlgn="base">
                <a:spcBef>
                  <a:spcPct val="0"/>
                </a:spcBef>
                <a:spcAft>
                  <a:spcPts val="600"/>
                </a:spcAft>
              </a:pPr>
              <a:r>
                <a:rPr kumimoji="0" 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Le ministre approuve la délivrance du permis</a:t>
              </a:r>
            </a:p>
            <a:p>
              <a:pPr lvl="0" fontAlgn="base">
                <a:spcBef>
                  <a:spcPct val="0"/>
                </a:spcBef>
                <a:spcAft>
                  <a:spcPts val="600"/>
                </a:spcAft>
              </a:pPr>
              <a:r>
                <a:rPr kumimoji="0" 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Minister approves the issuance of the </a:t>
              </a:r>
              <a:r>
                <a:rPr lang="en-US" sz="1100" dirty="0">
                  <a:latin typeface="Times New Roman" pitchFamily="18" charset="0"/>
                  <a:cs typeface="Times New Roman" pitchFamily="18" charset="0"/>
                </a:rPr>
                <a:t>l</a:t>
              </a:r>
              <a:r>
                <a:rPr kumimoji="0" 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lang="en-US" sz="1100" dirty="0">
                  <a:latin typeface="Times New Roman" pitchFamily="18" charset="0"/>
                  <a:cs typeface="Times New Roman" pitchFamily="18" charset="0"/>
                </a:rPr>
                <a:t>cence</a:t>
              </a:r>
              <a:r>
                <a:rPr lang="iu-Cans-CA" sz="1100" dirty="0">
                  <a:solidFill>
                    <a:srgbClr val="000000"/>
                  </a:solidFill>
                  <a:latin typeface="ProSyl"/>
                </a:rPr>
                <a:t> </a:t>
              </a:r>
              <a:r>
                <a:rPr lang="en-US" sz="1100" dirty="0">
                  <a:solidFill>
                    <a:srgbClr val="000000"/>
                  </a:solidFill>
                  <a:latin typeface="ProSyl"/>
                </a:rPr>
                <a:t> </a:t>
              </a:r>
              <a:endPara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2362200" y="5729538"/>
              <a:ext cx="2208508" cy="861387"/>
            </a:xfrm>
            <a:prstGeom prst="rect">
              <a:avLst/>
            </a:prstGeom>
            <a:solidFill>
              <a:srgbClr val="FFFF00">
                <a:alpha val="7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</a:pPr>
              <a:r>
                <a:rPr lang="en-US" sz="1100" dirty="0">
                  <a:latin typeface="Times New Roman" pitchFamily="18" charset="0"/>
                  <a:cs typeface="Times New Roman" pitchFamily="18" charset="0"/>
                </a:rPr>
                <a:t>Le ministre n’approuve pas la délivrance du permis </a:t>
              </a:r>
            </a:p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Minister does not approve the </a:t>
              </a:r>
              <a:r>
                <a:rPr lang="en-US" sz="1100" dirty="0">
                  <a:latin typeface="Times New Roman" pitchFamily="18" charset="0"/>
                  <a:cs typeface="Times New Roman" pitchFamily="18" charset="0"/>
                </a:rPr>
                <a:t>issuance of the licence</a:t>
              </a:r>
              <a:r>
                <a:rPr kumimoji="0" 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4723108" y="5729538"/>
              <a:ext cx="1906292" cy="839060"/>
            </a:xfrm>
            <a:prstGeom prst="rect">
              <a:avLst/>
            </a:prstGeom>
            <a:solidFill>
              <a:srgbClr val="FFFF00">
                <a:alpha val="7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Le ministre approuve la decision de l’OEN </a:t>
              </a:r>
            </a:p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Minister approves of NWB decision</a:t>
              </a:r>
              <a:r>
                <a:rPr lang="iu-Cans-CA" sz="1100" dirty="0">
                  <a:solidFill>
                    <a:srgbClr val="000000"/>
                  </a:solidFill>
                  <a:latin typeface="ProSyl"/>
                </a:rPr>
                <a:t>ᑦ</a:t>
              </a:r>
              <a:endParaRPr kumimoji="0" lang="en-US" sz="11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6744424" y="5729538"/>
              <a:ext cx="2170976" cy="800074"/>
            </a:xfrm>
            <a:prstGeom prst="rect">
              <a:avLst/>
            </a:prstGeom>
            <a:solidFill>
              <a:srgbClr val="FFFF00">
                <a:alpha val="7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dirty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Le ministre n’approuve pas la decision de l’OEN </a:t>
              </a:r>
            </a:p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dirty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Minister does not approve of NWB decision</a:t>
              </a:r>
            </a:p>
          </p:txBody>
        </p:sp>
        <p:sp>
          <p:nvSpPr>
            <p:cNvPr id="15" name="Text Box 4"/>
            <p:cNvSpPr txBox="1">
              <a:spLocks noChangeArrowheads="1"/>
            </p:cNvSpPr>
            <p:nvPr/>
          </p:nvSpPr>
          <p:spPr bwMode="auto">
            <a:xfrm>
              <a:off x="2950614" y="3012142"/>
              <a:ext cx="3834505" cy="535992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L’OEN tient l’audience publique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NWB holds Public </a:t>
              </a:r>
              <a:r>
                <a:rPr lang="en-US" sz="1600" dirty="0">
                  <a:latin typeface="Times New Roman" pitchFamily="18" charset="0"/>
                  <a:cs typeface="Times New Roman" pitchFamily="18" charset="0"/>
                </a:rPr>
                <a:t>H</a:t>
              </a: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earing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" name="Text Box 6"/>
            <p:cNvSpPr txBox="1">
              <a:spLocks noChangeArrowheads="1"/>
            </p:cNvSpPr>
            <p:nvPr/>
          </p:nvSpPr>
          <p:spPr bwMode="auto">
            <a:xfrm>
              <a:off x="4725848" y="4046960"/>
              <a:ext cx="4037152" cy="1570421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fontAlgn="base">
                <a:spcBef>
                  <a:spcPct val="0"/>
                </a:spcBef>
                <a:spcAft>
                  <a:spcPts val="600"/>
                </a:spcAft>
              </a:pPr>
              <a:r>
                <a:rPr kumimoji="0" lang="fr-CA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L’OEN soumet au ministre  (Relations Couronne-Autochtones et Affaires du Nord Canada) sa décision, avec motifs justificatifs, de ne pas approuver la demande de permis</a:t>
              </a:r>
              <a:r>
                <a:rPr kumimoji="0" 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.</a:t>
              </a:r>
            </a:p>
            <a:p>
              <a:pPr lvl="0" fontAlgn="base">
                <a:spcBef>
                  <a:spcPct val="0"/>
                </a:spcBef>
                <a:spcAft>
                  <a:spcPts val="600"/>
                </a:spcAft>
              </a:pPr>
              <a:r>
                <a:rPr kumimoji="0" 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NWB issues decision 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to not approve </a:t>
              </a: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of application with reasons to 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Minister (</a:t>
              </a:r>
              <a:r>
                <a:rPr lang="en-CA" sz="1400" dirty="0">
                  <a:latin typeface="Times New Roman" pitchFamily="18" charset="0"/>
                  <a:cs typeface="Times New Roman" pitchFamily="18" charset="0"/>
                </a:rPr>
                <a:t>Crown-Indigenous Relations and Northern Affairs</a:t>
              </a:r>
              <a:r>
                <a:rPr lang="en-US" sz="1400" dirty="0">
                  <a:latin typeface="Times New Roman" pitchFamily="18" charset="0"/>
                  <a:cs typeface="Times New Roman" pitchFamily="18" charset="0"/>
                </a:rPr>
                <a:t>)</a:t>
              </a:r>
              <a:r>
                <a:rPr lang="iu-Cans-CA" sz="1400" dirty="0">
                  <a:solidFill>
                    <a:srgbClr val="000000"/>
                  </a:solidFill>
                  <a:latin typeface="ProSyl"/>
                </a:rPr>
                <a:t>  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" name="Text Box 5"/>
            <p:cNvSpPr txBox="1">
              <a:spLocks noChangeArrowheads="1"/>
            </p:cNvSpPr>
            <p:nvPr/>
          </p:nvSpPr>
          <p:spPr bwMode="auto">
            <a:xfrm>
              <a:off x="457200" y="4046960"/>
              <a:ext cx="4089605" cy="1576809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fontAlgn="base">
                <a:spcBef>
                  <a:spcPct val="0"/>
                </a:spcBef>
                <a:spcAft>
                  <a:spcPts val="600"/>
                </a:spcAft>
              </a:pPr>
              <a:r>
                <a:rPr kumimoji="0" lang="fr-CA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L’OEN émet sa décision d’approbation de la demande et soumet un permis provisoire au ministre (Relations Couronne-Autochtones et Affaires du Nord Canada). </a:t>
              </a:r>
            </a:p>
            <a:p>
              <a:pPr lvl="0" fontAlgn="base">
                <a:spcBef>
                  <a:spcPct val="0"/>
                </a:spcBef>
                <a:spcAft>
                  <a:spcPts val="600"/>
                </a:spcAft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NWB issues decision to approve of application and provides</a:t>
              </a:r>
              <a:r>
                <a:rPr kumimoji="0" lang="en-US" sz="1400" b="0" i="0" u="none" strike="noStrike" cap="none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a draft </a:t>
              </a:r>
              <a:r>
                <a:rPr kumimoji="0" lang="en-CA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licence</a:t>
              </a: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to Minister (</a:t>
              </a:r>
              <a:r>
                <a:rPr lang="en-CA" sz="1400" dirty="0">
                  <a:latin typeface="Times New Roman" pitchFamily="18" charset="0"/>
                  <a:cs typeface="Times New Roman" pitchFamily="18" charset="0"/>
                </a:rPr>
                <a:t>Crown-Indigenous Relations and Northern Affairs</a:t>
              </a:r>
              <a:r>
                <a:rPr kumimoji="0" lang="en-US" sz="1400" b="0" i="0" u="none" strike="noStrike" cap="none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)</a:t>
              </a:r>
              <a:endPara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Line 5"/>
            <p:cNvSpPr>
              <a:spLocks noChangeShapeType="1"/>
            </p:cNvSpPr>
            <p:nvPr/>
          </p:nvSpPr>
          <p:spPr bwMode="auto">
            <a:xfrm>
              <a:off x="4648200" y="2783542"/>
              <a:ext cx="0" cy="2286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Text Box 2"/>
            <p:cNvSpPr txBox="1">
              <a:spLocks noChangeArrowheads="1"/>
            </p:cNvSpPr>
            <p:nvPr/>
          </p:nvSpPr>
          <p:spPr bwMode="auto">
            <a:xfrm>
              <a:off x="2253680" y="1459007"/>
              <a:ext cx="4680520" cy="609598"/>
            </a:xfrm>
            <a:prstGeom prst="rect">
              <a:avLst/>
            </a:prstGeom>
            <a:solidFill>
              <a:srgbClr val="CC99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fr-CA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Les parties échangent leurs observations écrites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Parties exchange</a:t>
              </a:r>
              <a:r>
                <a:rPr kumimoji="0" lang="en-US" sz="1600" b="0" i="0" u="none" strike="noStrike" cap="none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written interventions</a:t>
              </a:r>
            </a:p>
          </p:txBody>
        </p:sp>
        <p:sp>
          <p:nvSpPr>
            <p:cNvPr id="21" name="Line 5"/>
            <p:cNvSpPr>
              <a:spLocks noChangeShapeType="1"/>
            </p:cNvSpPr>
            <p:nvPr/>
          </p:nvSpPr>
          <p:spPr bwMode="auto">
            <a:xfrm flipH="1">
              <a:off x="1371600" y="5482574"/>
              <a:ext cx="5530" cy="14165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2" name="Line 5"/>
            <p:cNvSpPr>
              <a:spLocks noChangeShapeType="1"/>
            </p:cNvSpPr>
            <p:nvPr/>
          </p:nvSpPr>
          <p:spPr bwMode="auto">
            <a:xfrm>
              <a:off x="4648200" y="2068605"/>
              <a:ext cx="0" cy="18432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4" name="Line 5"/>
            <p:cNvSpPr>
              <a:spLocks noChangeShapeType="1"/>
            </p:cNvSpPr>
            <p:nvPr/>
          </p:nvSpPr>
          <p:spPr bwMode="auto">
            <a:xfrm flipH="1">
              <a:off x="3347270" y="5482574"/>
              <a:ext cx="5530" cy="14165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5" name="Line 5"/>
            <p:cNvSpPr>
              <a:spLocks noChangeShapeType="1"/>
            </p:cNvSpPr>
            <p:nvPr/>
          </p:nvSpPr>
          <p:spPr bwMode="auto">
            <a:xfrm flipH="1">
              <a:off x="5709470" y="5482110"/>
              <a:ext cx="5530" cy="14165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Line 5"/>
            <p:cNvSpPr>
              <a:spLocks noChangeShapeType="1"/>
            </p:cNvSpPr>
            <p:nvPr/>
          </p:nvSpPr>
          <p:spPr bwMode="auto">
            <a:xfrm flipH="1">
              <a:off x="7919270" y="5482110"/>
              <a:ext cx="5530" cy="14165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34" name="Line 5"/>
          <p:cNvSpPr>
            <a:spLocks noChangeShapeType="1"/>
          </p:cNvSpPr>
          <p:nvPr/>
        </p:nvSpPr>
        <p:spPr bwMode="auto">
          <a:xfrm>
            <a:off x="4716016" y="3385007"/>
            <a:ext cx="0" cy="6033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2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9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061D8815-89AF-452A-BE78-99D46E8264A6}"/>
              </a:ext>
            </a:extLst>
          </p:cNvPr>
          <p:cNvSpPr txBox="1">
            <a:spLocks/>
          </p:cNvSpPr>
          <p:nvPr/>
        </p:nvSpPr>
        <p:spPr>
          <a:xfrm>
            <a:off x="459343" y="136526"/>
            <a:ext cx="8323610" cy="853316"/>
          </a:xfrm>
          <a:prstGeom prst="rect">
            <a:avLst/>
          </a:prstGeom>
          <a:noFill/>
        </p:spPr>
        <p:txBody>
          <a:bodyPr vert="horz" lIns="0" rIns="0" bIns="0" anchor="b">
            <a:normAutofit fontScale="250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 </a:t>
            </a:r>
          </a:p>
          <a:p>
            <a:pPr algn="ctr"/>
            <a:endParaRPr lang="en-US" sz="60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7200" b="1" dirty="0">
                <a:latin typeface="Times New Roman" pitchFamily="18" charset="0"/>
                <a:cs typeface="Times New Roman" pitchFamily="18" charset="0"/>
              </a:rPr>
              <a:t>Processus de l’OEN pour la délivrance des permis de Type “A”</a:t>
            </a:r>
          </a:p>
          <a:p>
            <a:pPr algn="ctr"/>
            <a:r>
              <a:rPr lang="en-US" sz="600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6400" b="1" dirty="0">
                <a:latin typeface="Times New Roman" pitchFamily="18" charset="0"/>
                <a:cs typeface="Times New Roman" pitchFamily="18" charset="0"/>
              </a:rPr>
              <a:t>NWB Type “A” Licensing Process</a:t>
            </a:r>
            <a:br>
              <a:rPr lang="en-US" sz="4000" b="1" dirty="0">
                <a:latin typeface="Times New Roman" pitchFamily="18" charset="0"/>
                <a:cs typeface="Times New Roman" pitchFamily="18" charset="0"/>
              </a:rPr>
            </a:b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403E28B3-3571-429E-AF76-85B86A704602}"/>
              </a:ext>
            </a:extLst>
          </p:cNvPr>
          <p:cNvSpPr/>
          <p:nvPr/>
        </p:nvSpPr>
        <p:spPr>
          <a:xfrm>
            <a:off x="2987824" y="2783650"/>
            <a:ext cx="3730519" cy="80100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008C4EF-8BB4-4713-97B5-97E13231D2C6}"/>
              </a:ext>
            </a:extLst>
          </p:cNvPr>
          <p:cNvSpPr txBox="1"/>
          <p:nvPr/>
        </p:nvSpPr>
        <p:spPr>
          <a:xfrm>
            <a:off x="7291370" y="2934577"/>
            <a:ext cx="1469973" cy="338554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Étape actuelle</a:t>
            </a:r>
          </a:p>
        </p:txBody>
      </p:sp>
      <p:sp>
        <p:nvSpPr>
          <p:cNvPr id="29" name="Line 5">
            <a:extLst>
              <a:ext uri="{FF2B5EF4-FFF2-40B4-BE49-F238E27FC236}">
                <a16:creationId xmlns:a16="http://schemas.microsoft.com/office/drawing/2014/main" id="{7CDD0FC9-0857-43BC-B5BA-B9A3A0B5DD7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834988" y="3100446"/>
            <a:ext cx="460430" cy="340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3355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2057</Words>
  <Application>Microsoft Office PowerPoint</Application>
  <PresentationFormat>On-screen Show (4:3)</PresentationFormat>
  <Paragraphs>253</Paragraphs>
  <Slides>20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Arial</vt:lpstr>
      <vt:lpstr>Calibri</vt:lpstr>
      <vt:lpstr>Constantia</vt:lpstr>
      <vt:lpstr>Courier New</vt:lpstr>
      <vt:lpstr>ProSyl</vt:lpstr>
      <vt:lpstr>Times New Roman</vt:lpstr>
      <vt:lpstr>Wingdings</vt:lpstr>
      <vt:lpstr>Wingdings 2</vt:lpstr>
      <vt:lpstr>Flow</vt:lpstr>
      <vt:lpstr>                  Office des eaux du Nunavut (OEN)                 Aperçu du processus de délivrance d’un permis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Municipalité de Chesterfield Inlet: Aperçu</vt:lpstr>
      <vt:lpstr>Portée de la demande </vt:lpstr>
      <vt:lpstr>Historique de la procédure de demande </vt:lpstr>
      <vt:lpstr>PowerPoint Presentation</vt:lpstr>
      <vt:lpstr>PowerPoint Presentation</vt:lpstr>
      <vt:lpstr>Participation publique </vt:lpstr>
      <vt:lpstr>Prochaines étapes de la procédure de demande de permis </vt:lpstr>
      <vt:lpstr>Personnes-contacts de l’OEN </vt:lpstr>
      <vt:lpstr>NWB Staff Contact Information</vt:lpstr>
      <vt:lpstr>ᐃᒪᓕᕆᔨᑦ ᓴᓇᔨᖏ ᑐᕋᕈᑎᑦ ᑐᓴᒐᒃᓴᑦ</vt:lpstr>
      <vt:lpstr>             Office des eaux du Nunavut (OEN)                 Aperçu du processus de délivrance d’un permis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2015-10-16T22:59:36Z</dcterms:created>
  <dcterms:modified xsi:type="dcterms:W3CDTF">2023-11-06T20:36:22Z</dcterms:modified>
</cp:coreProperties>
</file>