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5"/>
  </p:notesMasterIdLst>
  <p:handoutMasterIdLst>
    <p:handoutMasterId r:id="rId26"/>
  </p:handoutMasterIdLst>
  <p:sldIdLst>
    <p:sldId id="256" r:id="rId2"/>
    <p:sldId id="347" r:id="rId3"/>
    <p:sldId id="298" r:id="rId4"/>
    <p:sldId id="292" r:id="rId5"/>
    <p:sldId id="258" r:id="rId6"/>
    <p:sldId id="369" r:id="rId7"/>
    <p:sldId id="282" r:id="rId8"/>
    <p:sldId id="329" r:id="rId9"/>
    <p:sldId id="280" r:id="rId10"/>
    <p:sldId id="336" r:id="rId11"/>
    <p:sldId id="376" r:id="rId12"/>
    <p:sldId id="338" r:id="rId13"/>
    <p:sldId id="377" r:id="rId14"/>
    <p:sldId id="339" r:id="rId15"/>
    <p:sldId id="378" r:id="rId16"/>
    <p:sldId id="364" r:id="rId17"/>
    <p:sldId id="379" r:id="rId18"/>
    <p:sldId id="367" r:id="rId19"/>
    <p:sldId id="368" r:id="rId20"/>
    <p:sldId id="366" r:id="rId21"/>
    <p:sldId id="370" r:id="rId22"/>
    <p:sldId id="375" r:id="rId23"/>
    <p:sldId id="342" r:id="rId24"/>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1" userDrawn="1">
          <p15:clr>
            <a:srgbClr val="A4A3A4"/>
          </p15:clr>
        </p15:guide>
        <p15:guide id="2" pos="221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A647D"/>
    <a:srgbClr val="FAFDD3"/>
    <a:srgbClr val="C9E7A7"/>
    <a:srgbClr val="E2F5FA"/>
    <a:srgbClr val="D5F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51" autoAdjust="0"/>
    <p:restoredTop sz="96323" autoAdjust="0"/>
  </p:normalViewPr>
  <p:slideViewPr>
    <p:cSldViewPr>
      <p:cViewPr varScale="1">
        <p:scale>
          <a:sx n="113" d="100"/>
          <a:sy n="113" d="100"/>
        </p:scale>
        <p:origin x="189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96" y="-96"/>
      </p:cViewPr>
      <p:guideLst>
        <p:guide orient="horz" pos="2931"/>
        <p:guide pos="221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CA" dirty="0"/>
          </a:p>
        </p:txBody>
      </p:sp>
      <p:sp>
        <p:nvSpPr>
          <p:cNvPr id="3" name="Date Placeholder 2"/>
          <p:cNvSpPr>
            <a:spLocks noGrp="1"/>
          </p:cNvSpPr>
          <p:nvPr>
            <p:ph type="dt" sz="quarter" idx="1"/>
          </p:nvPr>
        </p:nvSpPr>
        <p:spPr>
          <a:xfrm>
            <a:off x="3976333" y="0"/>
            <a:ext cx="3041968" cy="465296"/>
          </a:xfrm>
          <a:prstGeom prst="rect">
            <a:avLst/>
          </a:prstGeom>
        </p:spPr>
        <p:txBody>
          <a:bodyPr vert="horz" lIns="93287" tIns="46644" rIns="93287" bIns="46644" rtlCol="0"/>
          <a:lstStyle>
            <a:lvl1pPr algn="r">
              <a:defRPr sz="1200"/>
            </a:lvl1pPr>
          </a:lstStyle>
          <a:p>
            <a:r>
              <a:rPr lang="en-CA"/>
              <a:t>2023-11-15</a:t>
            </a:r>
            <a:endParaRPr lang="en-CA" dirty="0"/>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vl1pPr>
          </a:lstStyle>
          <a:p>
            <a:r>
              <a:rPr lang="en-CA"/>
              <a:t>3AM-CHE---- NWB Public Hearing </a:t>
            </a:r>
            <a:endParaRPr lang="en-CA" dirty="0"/>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lIns="93287" tIns="46644" rIns="93287" bIns="46644" rtlCol="0" anchor="b"/>
          <a:lstStyle>
            <a:lvl1pPr algn="r">
              <a:defRPr sz="1200"/>
            </a:lvl1pPr>
          </a:lstStyle>
          <a:p>
            <a:fld id="{A92D3000-3A5E-4A86-8F4B-BAC295742059}" type="slidenum">
              <a:rPr lang="en-CA" smtClean="0"/>
              <a:t>‹#›</a:t>
            </a:fld>
            <a:endParaRPr lang="en-CA" dirty="0"/>
          </a:p>
        </p:txBody>
      </p:sp>
    </p:spTree>
    <p:extLst>
      <p:ext uri="{BB962C8B-B14F-4D97-AF65-F5344CB8AC3E}">
        <p14:creationId xmlns:p14="http://schemas.microsoft.com/office/powerpoint/2010/main" val="254519590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CA" dirty="0"/>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r>
              <a:rPr lang="en-CA"/>
              <a:t>2023-11-15</a:t>
            </a:r>
            <a:endParaRPr lang="en-CA" dirty="0"/>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CA" dirty="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r>
              <a:rPr lang="en-CA"/>
              <a:t>3AM-CHE---- NWB Public Hearing </a:t>
            </a:r>
            <a:endParaRPr lang="en-CA" dirty="0"/>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915FFB53-840E-44D0-8DD2-A1BBDE0D75A3}" type="slidenum">
              <a:rPr lang="en-CA" smtClean="0"/>
              <a:t>‹#›</a:t>
            </a:fld>
            <a:endParaRPr lang="en-CA" dirty="0"/>
          </a:p>
        </p:txBody>
      </p:sp>
    </p:spTree>
    <p:extLst>
      <p:ext uri="{BB962C8B-B14F-4D97-AF65-F5344CB8AC3E}">
        <p14:creationId xmlns:p14="http://schemas.microsoft.com/office/powerpoint/2010/main" val="229631646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1</a:t>
            </a:fld>
            <a:endParaRPr lang="en-CA" dirty="0"/>
          </a:p>
        </p:txBody>
      </p:sp>
      <p:sp>
        <p:nvSpPr>
          <p:cNvPr id="5" name="Footer Placeholder 4"/>
          <p:cNvSpPr>
            <a:spLocks noGrp="1"/>
          </p:cNvSpPr>
          <p:nvPr>
            <p:ph type="ftr" sz="quarter" idx="11"/>
          </p:nvPr>
        </p:nvSpPr>
        <p:spPr/>
        <p:txBody>
          <a:bodyPr/>
          <a:lstStyle/>
          <a:p>
            <a:r>
              <a:rPr lang="en-CA"/>
              <a:t>3AM-CHE---- NWB Public Hearing </a:t>
            </a:r>
            <a:endParaRPr lang="en-CA" dirty="0"/>
          </a:p>
        </p:txBody>
      </p:sp>
      <p:sp>
        <p:nvSpPr>
          <p:cNvPr id="6" name="Date Placeholder 5">
            <a:extLst>
              <a:ext uri="{FF2B5EF4-FFF2-40B4-BE49-F238E27FC236}">
                <a16:creationId xmlns:a16="http://schemas.microsoft.com/office/drawing/2014/main" id="{E8B4CBB3-C3ED-42BB-B7E7-A22AC00868B0}"/>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393806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3AM-CHE----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7</a:t>
            </a:fld>
            <a:endParaRPr lang="en-CA" dirty="0"/>
          </a:p>
        </p:txBody>
      </p:sp>
      <p:sp>
        <p:nvSpPr>
          <p:cNvPr id="6" name="Date Placeholder 5">
            <a:extLst>
              <a:ext uri="{FF2B5EF4-FFF2-40B4-BE49-F238E27FC236}">
                <a16:creationId xmlns:a16="http://schemas.microsoft.com/office/drawing/2014/main" id="{3F5C2812-00BC-4E68-A6EC-A26B1C89D240}"/>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1433088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3AM-CHE---- NWB Public Hearing </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9</a:t>
            </a:fld>
            <a:endParaRPr lang="en-CA" dirty="0"/>
          </a:p>
        </p:txBody>
      </p:sp>
      <p:sp>
        <p:nvSpPr>
          <p:cNvPr id="6" name="Date Placeholder 5">
            <a:extLst>
              <a:ext uri="{FF2B5EF4-FFF2-40B4-BE49-F238E27FC236}">
                <a16:creationId xmlns:a16="http://schemas.microsoft.com/office/drawing/2014/main" id="{8CC43F05-4394-42DF-9696-79B5E1872055}"/>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159708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23</a:t>
            </a:fld>
            <a:endParaRPr lang="en-CA" dirty="0"/>
          </a:p>
        </p:txBody>
      </p:sp>
      <p:sp>
        <p:nvSpPr>
          <p:cNvPr id="5" name="Footer Placeholder 4"/>
          <p:cNvSpPr>
            <a:spLocks noGrp="1"/>
          </p:cNvSpPr>
          <p:nvPr>
            <p:ph type="ftr" sz="quarter" idx="11"/>
          </p:nvPr>
        </p:nvSpPr>
        <p:spPr/>
        <p:txBody>
          <a:bodyPr/>
          <a:lstStyle/>
          <a:p>
            <a:r>
              <a:rPr lang="en-CA"/>
              <a:t>3AM-CHE---- NWB Public Hearing </a:t>
            </a:r>
            <a:endParaRPr lang="en-CA" dirty="0"/>
          </a:p>
        </p:txBody>
      </p:sp>
      <p:sp>
        <p:nvSpPr>
          <p:cNvPr id="6" name="Date Placeholder 5">
            <a:extLst>
              <a:ext uri="{FF2B5EF4-FFF2-40B4-BE49-F238E27FC236}">
                <a16:creationId xmlns:a16="http://schemas.microsoft.com/office/drawing/2014/main" id="{B919DAE6-0D0B-4A41-BEA0-29B083BD49F6}"/>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441792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lvl1pPr>
              <a:defRPr/>
            </a:lvl1pPr>
          </a:lstStyle>
          <a:p>
            <a:fld id="{778F85CE-E682-492F-AD9F-94B58A3BF428}" type="datetime1">
              <a:rPr lang="en-CA" smtClean="0"/>
              <a:t>2023-11-14</a:t>
            </a:fld>
            <a:endParaRPr lang="en-CA" dirty="0"/>
          </a:p>
        </p:txBody>
      </p:sp>
      <p:sp>
        <p:nvSpPr>
          <p:cNvPr id="19" name="Footer Placeholder 18"/>
          <p:cNvSpPr>
            <a:spLocks noGrp="1"/>
          </p:cNvSpPr>
          <p:nvPr>
            <p:ph type="ftr" sz="quarter" idx="11"/>
          </p:nvPr>
        </p:nvSpPr>
        <p:spPr>
          <a:xfrm>
            <a:off x="2627784" y="6237312"/>
            <a:ext cx="4065240" cy="365125"/>
          </a:xfrm>
        </p:spPr>
        <p:txBody>
          <a:bodyPr/>
          <a:lstStyle/>
          <a:p>
            <a:r>
              <a:rPr lang="en-CA"/>
              <a:t>NWB Igloolik Panel (P22) Meeting  - January 2021</a:t>
            </a:r>
            <a:endParaRPr lang="en-CA" dirty="0"/>
          </a:p>
        </p:txBody>
      </p:sp>
      <p:sp>
        <p:nvSpPr>
          <p:cNvPr id="27" name="Slide Number Placeholder 26"/>
          <p:cNvSpPr>
            <a:spLocks noGrp="1"/>
          </p:cNvSpPr>
          <p:nvPr>
            <p:ph type="sldNum" sz="quarter" idx="12"/>
          </p:nvPr>
        </p:nvSpPr>
        <p:spPr/>
        <p:txBody>
          <a:bodyPr/>
          <a:lstStyle/>
          <a:p>
            <a:fld id="{7743DBDE-EEB0-4B35-80BE-167CFC5089B8}" type="slidenum">
              <a:rPr lang="en-CA" smtClean="0"/>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8154425-D4D9-464B-889B-9358E35069CE}" type="datetime1">
              <a:rPr lang="en-CA" smtClean="0"/>
              <a:t>2023-11-14</a:t>
            </a:fld>
            <a:endParaRPr lang="en-CA" dirty="0"/>
          </a:p>
        </p:txBody>
      </p:sp>
      <p:sp>
        <p:nvSpPr>
          <p:cNvPr id="5" name="Footer Placeholder 4"/>
          <p:cNvSpPr>
            <a:spLocks noGrp="1"/>
          </p:cNvSpPr>
          <p:nvPr>
            <p:ph type="ftr" sz="quarter" idx="11"/>
          </p:nvPr>
        </p:nvSpPr>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F96FC2E-6673-4084-8861-34DCFC2F4801}" type="datetime1">
              <a:rPr lang="en-CA" smtClean="0"/>
              <a:t>2023-11-14</a:t>
            </a:fld>
            <a:endParaRPr lang="en-CA" dirty="0"/>
          </a:p>
        </p:txBody>
      </p:sp>
      <p:sp>
        <p:nvSpPr>
          <p:cNvPr id="5" name="Footer Placeholder 4"/>
          <p:cNvSpPr>
            <a:spLocks noGrp="1"/>
          </p:cNvSpPr>
          <p:nvPr>
            <p:ph type="ftr" sz="quarter" idx="11"/>
          </p:nvPr>
        </p:nvSpPr>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428" y="476672"/>
            <a:ext cx="8229600" cy="1143000"/>
          </a:xfrm>
        </p:spPr>
        <p:txBody>
          <a:bodyPr/>
          <a:lstStyle/>
          <a:p>
            <a:r>
              <a:rPr kumimoji="0" lang="en-US"/>
              <a:t>Click to edit Master title style</a:t>
            </a:r>
          </a:p>
        </p:txBody>
      </p:sp>
      <p:sp>
        <p:nvSpPr>
          <p:cNvPr id="3" name="Content Placeholder 2"/>
          <p:cNvSpPr>
            <a:spLocks noGrp="1"/>
          </p:cNvSpPr>
          <p:nvPr>
            <p:ph idx="1"/>
          </p:nvPr>
        </p:nvSpPr>
        <p:spPr>
          <a:xfrm>
            <a:off x="417045" y="1988840"/>
            <a:ext cx="8229600" cy="43891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C18BC87-8480-4C64-9BB1-6D4E4023C991}" type="datetime1">
              <a:rPr lang="en-CA" smtClean="0"/>
              <a:t>2023-11-14</a:t>
            </a:fld>
            <a:endParaRPr lang="en-CA" dirty="0"/>
          </a:p>
        </p:txBody>
      </p:sp>
      <p:sp>
        <p:nvSpPr>
          <p:cNvPr id="5" name="Footer Placeholder 4"/>
          <p:cNvSpPr>
            <a:spLocks noGrp="1"/>
          </p:cNvSpPr>
          <p:nvPr>
            <p:ph type="ftr" sz="quarter" idx="11"/>
          </p:nvPr>
        </p:nvSpPr>
        <p:spPr>
          <a:xfrm>
            <a:off x="2771800" y="6237312"/>
            <a:ext cx="3849216" cy="365125"/>
          </a:xfrm>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424222-548A-465B-A2ED-FCF8F68DF3E0}" type="datetime1">
              <a:rPr lang="en-CA" smtClean="0"/>
              <a:t>2023-11-14</a:t>
            </a:fld>
            <a:endParaRPr lang="en-CA" dirty="0"/>
          </a:p>
        </p:txBody>
      </p:sp>
      <p:sp>
        <p:nvSpPr>
          <p:cNvPr id="5" name="Footer Placeholder 4"/>
          <p:cNvSpPr>
            <a:spLocks noGrp="1"/>
          </p:cNvSpPr>
          <p:nvPr>
            <p:ph type="ftr" sz="quarter" idx="11"/>
          </p:nvPr>
        </p:nvSpPr>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925D4E4-A5C8-4144-96DA-B80BD9BB65A6}" type="datetime1">
              <a:rPr lang="en-CA" smtClean="0"/>
              <a:t>2023-11-14</a:t>
            </a:fld>
            <a:endParaRPr lang="en-CA" dirty="0"/>
          </a:p>
        </p:txBody>
      </p:sp>
      <p:sp>
        <p:nvSpPr>
          <p:cNvPr id="6" name="Footer Placeholder 5"/>
          <p:cNvSpPr>
            <a:spLocks noGrp="1"/>
          </p:cNvSpPr>
          <p:nvPr>
            <p:ph type="ftr" sz="quarter" idx="11"/>
          </p:nvPr>
        </p:nvSpPr>
        <p:spPr/>
        <p:txBody>
          <a:bodyPr/>
          <a:lstStyle/>
          <a:p>
            <a:r>
              <a:rPr lang="en-CA"/>
              <a:t>NWB Igloolik Panel (P22) Meeting  - January 2021</a:t>
            </a:r>
            <a:endParaRPr lang="en-CA" dirty="0"/>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2D9524-515D-4234-AD04-C9DF2D22EC82}" type="datetime1">
              <a:rPr lang="en-CA" smtClean="0"/>
              <a:t>2023-11-14</a:t>
            </a:fld>
            <a:endParaRPr lang="en-CA" dirty="0"/>
          </a:p>
        </p:txBody>
      </p:sp>
      <p:sp>
        <p:nvSpPr>
          <p:cNvPr id="8" name="Footer Placeholder 7"/>
          <p:cNvSpPr>
            <a:spLocks noGrp="1"/>
          </p:cNvSpPr>
          <p:nvPr>
            <p:ph type="ftr" sz="quarter" idx="11"/>
          </p:nvPr>
        </p:nvSpPr>
        <p:spPr/>
        <p:txBody>
          <a:bodyPr/>
          <a:lstStyle/>
          <a:p>
            <a:r>
              <a:rPr lang="en-CA"/>
              <a:t>NWB Igloolik Panel (P22) Meeting  - January 2021</a:t>
            </a:r>
            <a:endParaRPr lang="en-CA" dirty="0"/>
          </a:p>
        </p:txBody>
      </p:sp>
      <p:sp>
        <p:nvSpPr>
          <p:cNvPr id="9" name="Slide Number Placeholder 8"/>
          <p:cNvSpPr>
            <a:spLocks noGrp="1"/>
          </p:cNvSpPr>
          <p:nvPr>
            <p:ph type="sldNum" sz="quarter" idx="12"/>
          </p:nvPr>
        </p:nvSpPr>
        <p:spPr/>
        <p:txBody>
          <a:bodyPr/>
          <a:lstStyle/>
          <a:p>
            <a:fld id="{7743DBDE-EEB0-4B35-80BE-167CFC5089B8}" type="slidenum">
              <a:rPr lang="en-CA" smtClean="0"/>
              <a:t>‹#›</a:t>
            </a:fld>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ACA47F2-E161-421B-98CD-ED2D1873A5DE}" type="datetime1">
              <a:rPr lang="en-CA" smtClean="0"/>
              <a:t>2023-11-14</a:t>
            </a:fld>
            <a:endParaRPr lang="en-CA" dirty="0"/>
          </a:p>
        </p:txBody>
      </p:sp>
      <p:sp>
        <p:nvSpPr>
          <p:cNvPr id="4" name="Footer Placeholder 3"/>
          <p:cNvSpPr>
            <a:spLocks noGrp="1"/>
          </p:cNvSpPr>
          <p:nvPr>
            <p:ph type="ftr" sz="quarter" idx="11"/>
          </p:nvPr>
        </p:nvSpPr>
        <p:spPr/>
        <p:txBody>
          <a:bodyPr/>
          <a:lstStyle/>
          <a:p>
            <a:r>
              <a:rPr lang="en-CA"/>
              <a:t>NWB Igloolik Panel (P22) Meeting  - January 2021</a:t>
            </a:r>
            <a:endParaRPr lang="en-CA" dirty="0"/>
          </a:p>
        </p:txBody>
      </p:sp>
      <p:sp>
        <p:nvSpPr>
          <p:cNvPr id="5" name="Slide Number Placeholder 4"/>
          <p:cNvSpPr>
            <a:spLocks noGrp="1"/>
          </p:cNvSpPr>
          <p:nvPr>
            <p:ph type="sldNum" sz="quarter" idx="12"/>
          </p:nvPr>
        </p:nvSpPr>
        <p:spPr/>
        <p:txBody>
          <a:bodyPr/>
          <a:lstStyle/>
          <a:p>
            <a:fld id="{7743DBDE-EEB0-4B35-80BE-167CFC5089B8}" type="slidenum">
              <a:rPr lang="en-CA" smtClean="0"/>
              <a:t>‹#›</a:t>
            </a:fld>
            <a:endParaRPr lang="en-CA" dirty="0"/>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40145-71AA-45AD-B3E8-C01E3695FBE1}" type="datetime1">
              <a:rPr lang="en-CA" smtClean="0"/>
              <a:t>2023-11-14</a:t>
            </a:fld>
            <a:endParaRPr lang="en-CA" dirty="0"/>
          </a:p>
        </p:txBody>
      </p:sp>
      <p:sp>
        <p:nvSpPr>
          <p:cNvPr id="3" name="Footer Placeholder 2"/>
          <p:cNvSpPr>
            <a:spLocks noGrp="1"/>
          </p:cNvSpPr>
          <p:nvPr>
            <p:ph type="ftr" sz="quarter" idx="11"/>
          </p:nvPr>
        </p:nvSpPr>
        <p:spPr/>
        <p:txBody>
          <a:bodyPr/>
          <a:lstStyle/>
          <a:p>
            <a:r>
              <a:rPr lang="en-CA"/>
              <a:t>NWB Igloolik Panel (P22) Meeting  - January 2021</a:t>
            </a:r>
            <a:endParaRPr lang="en-CA" dirty="0"/>
          </a:p>
        </p:txBody>
      </p:sp>
      <p:sp>
        <p:nvSpPr>
          <p:cNvPr id="4" name="Slide Number Placeholder 3"/>
          <p:cNvSpPr>
            <a:spLocks noGrp="1"/>
          </p:cNvSpPr>
          <p:nvPr>
            <p:ph type="sldNum" sz="quarter" idx="12"/>
          </p:nvPr>
        </p:nvSpPr>
        <p:spPr/>
        <p:txBody>
          <a:bodyPr/>
          <a:lstStyle/>
          <a:p>
            <a:fld id="{7743DBDE-EEB0-4B35-80BE-167CFC5089B8}" type="slidenum">
              <a:rPr lang="en-CA" smtClean="0"/>
              <a:t>‹#›</a:t>
            </a:fld>
            <a:endParaRPr lang="en-CA" dirty="0"/>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4E03280-A720-4364-8F56-D7C3984060BC}" type="datetime1">
              <a:rPr lang="en-CA" smtClean="0"/>
              <a:t>2023-11-14</a:t>
            </a:fld>
            <a:endParaRPr lang="en-CA" dirty="0"/>
          </a:p>
        </p:txBody>
      </p:sp>
      <p:sp>
        <p:nvSpPr>
          <p:cNvPr id="6" name="Footer Placeholder 5"/>
          <p:cNvSpPr>
            <a:spLocks noGrp="1"/>
          </p:cNvSpPr>
          <p:nvPr>
            <p:ph type="ftr" sz="quarter" idx="11"/>
          </p:nvPr>
        </p:nvSpPr>
        <p:spPr/>
        <p:txBody>
          <a:bodyPr/>
          <a:lstStyle/>
          <a:p>
            <a:r>
              <a:rPr lang="en-CA"/>
              <a:t>NWB Igloolik Panel (P22) Meeting  - January 2021</a:t>
            </a:r>
            <a:endParaRPr lang="en-CA" dirty="0"/>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C7C3DEF-1D5B-4E9C-AA13-A40B3BF41053}" type="datetime1">
              <a:rPr lang="en-CA" smtClean="0"/>
              <a:t>2023-11-14</a:t>
            </a:fld>
            <a:endParaRPr lang="en-CA" dirty="0"/>
          </a:p>
        </p:txBody>
      </p:sp>
      <p:sp>
        <p:nvSpPr>
          <p:cNvPr id="6" name="Footer Placeholder 5"/>
          <p:cNvSpPr>
            <a:spLocks noGrp="1"/>
          </p:cNvSpPr>
          <p:nvPr>
            <p:ph type="ftr" sz="quarter" idx="11"/>
          </p:nvPr>
        </p:nvSpPr>
        <p:spPr/>
        <p:txBody>
          <a:bodyPr/>
          <a:lstStyle/>
          <a:p>
            <a:r>
              <a:rPr lang="en-CA"/>
              <a:t>NWB Igloolik Panel (P22) Meeting  - January 2021</a:t>
            </a:r>
            <a:endParaRPr lang="en-CA" dirty="0"/>
          </a:p>
        </p:txBody>
      </p:sp>
      <p:sp>
        <p:nvSpPr>
          <p:cNvPr id="7" name="Slide Number Placeholder 6"/>
          <p:cNvSpPr>
            <a:spLocks noGrp="1"/>
          </p:cNvSpPr>
          <p:nvPr>
            <p:ph type="sldNum" sz="quarter" idx="12"/>
          </p:nvPr>
        </p:nvSpPr>
        <p:spPr>
          <a:xfrm>
            <a:off x="8077200" y="6356350"/>
            <a:ext cx="609600" cy="365125"/>
          </a:xfrm>
        </p:spPr>
        <p:txBody>
          <a:bodyPr/>
          <a:lstStyle/>
          <a:p>
            <a:fld id="{7743DBDE-EEB0-4B35-80BE-167CFC5089B8}" type="slidenum">
              <a:rPr lang="en-CA" smtClean="0"/>
              <a:t>‹#›</a:t>
            </a:fld>
            <a:endParaRPr lang="en-C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1A52AF7-B274-4216-A282-B1FE216AAE02}" type="datetime1">
              <a:rPr lang="en-CA" smtClean="0"/>
              <a:t>2023-11-14</a:t>
            </a:fld>
            <a:endParaRPr lang="en-CA" dirty="0"/>
          </a:p>
        </p:txBody>
      </p:sp>
      <p:sp>
        <p:nvSpPr>
          <p:cNvPr id="22" name="Footer Placeholder 21"/>
          <p:cNvSpPr>
            <a:spLocks noGrp="1"/>
          </p:cNvSpPr>
          <p:nvPr>
            <p:ph type="ftr" sz="quarter" idx="3"/>
          </p:nvPr>
        </p:nvSpPr>
        <p:spPr>
          <a:xfrm>
            <a:off x="2897224" y="6309320"/>
            <a:ext cx="3865525"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CA"/>
              <a:t>NWB Igloolik Panel (P22) Meeting  - January 2021</a:t>
            </a:r>
            <a:endParaRPr lang="en-CA"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43DBDE-EEB0-4B35-80BE-167CFC5089B8}" type="slidenum">
              <a:rPr lang="en-CA" smtClean="0"/>
              <a:t>‹#›</a:t>
            </a:fld>
            <a:endParaRPr lang="en-C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pic>
        <p:nvPicPr>
          <p:cNvPr id="14"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0863" y="0"/>
            <a:ext cx="806001" cy="7594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ftp://ftp.nwb-oen.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karen.kharatyan@nwb-oen.ca" TargetMode="External"/><Relationship Id="rId7" Type="http://schemas.openxmlformats.org/officeDocument/2006/relationships/hyperlink" Target="mailto:ali.shaikh@nwb-oen.ca" TargetMode="External"/><Relationship Id="rId2" Type="http://schemas.openxmlformats.org/officeDocument/2006/relationships/hyperlink" Target="mailto:stephanie.autut@nwb-oen.ca" TargetMode="External"/><Relationship Id="rId1" Type="http://schemas.openxmlformats.org/officeDocument/2006/relationships/slideLayout" Target="../slideLayouts/slideLayout2.xml"/><Relationship Id="rId6" Type="http://schemas.openxmlformats.org/officeDocument/2006/relationships/hyperlink" Target="mailto:ben.kogvik@nwb-oen.ca" TargetMode="External"/><Relationship Id="rId5" Type="http://schemas.openxmlformats.org/officeDocument/2006/relationships/hyperlink" Target="mailto:robert.hunter@nwb-oen.ca" TargetMode="External"/><Relationship Id="rId4" Type="http://schemas.openxmlformats.org/officeDocument/2006/relationships/hyperlink" Target="mailto:richard.dwyer@nwb-oen.ca"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mailto:karen.kharatyan@nwb-oen.ca" TargetMode="External"/><Relationship Id="rId7" Type="http://schemas.openxmlformats.org/officeDocument/2006/relationships/hyperlink" Target="mailto:ali.shaikh@nwb-oen.ca" TargetMode="External"/><Relationship Id="rId2" Type="http://schemas.openxmlformats.org/officeDocument/2006/relationships/hyperlink" Target="mailto:stephanie.autut@nwb-oen.ca" TargetMode="External"/><Relationship Id="rId1" Type="http://schemas.openxmlformats.org/officeDocument/2006/relationships/slideLayout" Target="../slideLayouts/slideLayout2.xml"/><Relationship Id="rId6" Type="http://schemas.openxmlformats.org/officeDocument/2006/relationships/hyperlink" Target="mailto:ben.kogvik@nwb-oen.ca" TargetMode="External"/><Relationship Id="rId5" Type="http://schemas.openxmlformats.org/officeDocument/2006/relationships/hyperlink" Target="mailto:robert.hunter@nwb-oen.ca" TargetMode="External"/><Relationship Id="rId4" Type="http://schemas.openxmlformats.org/officeDocument/2006/relationships/hyperlink" Target="mailto:richard.dwyer@nwb-oen.ca"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1</a:t>
            </a:fld>
            <a:endParaRPr lang="en-CA" dirty="0"/>
          </a:p>
        </p:txBody>
      </p:sp>
      <p:sp>
        <p:nvSpPr>
          <p:cNvPr id="8" name="Title 1"/>
          <p:cNvSpPr>
            <a:spLocks noGrp="1"/>
          </p:cNvSpPr>
          <p:nvPr>
            <p:ph type="ctrTitle"/>
          </p:nvPr>
        </p:nvSpPr>
        <p:spPr>
          <a:xfrm>
            <a:off x="0" y="-18288"/>
            <a:ext cx="9144000" cy="1822937"/>
          </a:xfrm>
          <a:solidFill>
            <a:schemeClr val="accent1">
              <a:lumMod val="50000"/>
            </a:schemeClr>
          </a:solidFill>
        </p:spPr>
        <p:txBody>
          <a:bodyPr>
            <a:normAutofit fontScale="90000"/>
          </a:bodyPr>
          <a:lstStyle/>
          <a:p>
            <a:pPr algn="ctr"/>
            <a:r>
              <a:rPr lang="en-US" sz="3600" dirty="0">
                <a:solidFill>
                  <a:schemeClr val="bg1"/>
                </a:solidFill>
                <a:latin typeface="Times New Roman" panose="02020603050405020304" pitchFamily="18" charset="0"/>
                <a:cs typeface="Times New Roman" panose="02020603050405020304" pitchFamily="18" charset="0"/>
              </a:rPr>
              <a:t>                     </a:t>
            </a:r>
            <a:r>
              <a:rPr lang="en-US" sz="2700" dirty="0">
                <a:solidFill>
                  <a:schemeClr val="bg1"/>
                </a:solidFill>
                <a:latin typeface="Times New Roman" panose="02020603050405020304" pitchFamily="18" charset="0"/>
                <a:cs typeface="Times New Roman" panose="02020603050405020304" pitchFamily="18" charset="0"/>
              </a:rPr>
              <a:t>Nunavut Water Board (NWB)</a:t>
            </a:r>
            <a:br>
              <a:rPr lang="en-US" sz="2700" dirty="0">
                <a:solidFill>
                  <a:schemeClr val="bg1"/>
                </a:solidFill>
                <a:latin typeface="Times New Roman" panose="02020603050405020304" pitchFamily="18" charset="0"/>
                <a:cs typeface="Times New Roman" panose="02020603050405020304" pitchFamily="18" charset="0"/>
              </a:rPr>
            </a:br>
            <a:r>
              <a:rPr lang="en-US" sz="2700" dirty="0">
                <a:solidFill>
                  <a:schemeClr val="bg1"/>
                </a:solidFill>
                <a:latin typeface="Times New Roman" panose="02020603050405020304" pitchFamily="18" charset="0"/>
                <a:cs typeface="Times New Roman" panose="02020603050405020304" pitchFamily="18" charset="0"/>
              </a:rPr>
              <a:t>                     </a:t>
            </a:r>
            <a:r>
              <a:rPr lang="en-CA" sz="2700" dirty="0">
                <a:solidFill>
                  <a:schemeClr val="bg1"/>
                </a:solidFill>
                <a:latin typeface="Times New Roman" panose="02020603050405020304" pitchFamily="18" charset="0"/>
                <a:cs typeface="Times New Roman" panose="02020603050405020304" pitchFamily="18" charset="0"/>
              </a:rPr>
              <a:t>Licence Overview</a:t>
            </a:r>
            <a:br>
              <a:rPr lang="en-CA" sz="2700" dirty="0">
                <a:solidFill>
                  <a:schemeClr val="bg1"/>
                </a:solidFill>
                <a:latin typeface="Times New Roman" panose="02020603050405020304" pitchFamily="18" charset="0"/>
                <a:cs typeface="Times New Roman" panose="02020603050405020304" pitchFamily="18" charset="0"/>
              </a:rPr>
            </a:br>
            <a:r>
              <a:rPr lang="iu-Cans-CA" sz="2700" dirty="0">
                <a:solidFill>
                  <a:schemeClr val="bg1"/>
                </a:solidFill>
                <a:latin typeface="Times New Roman" panose="02020603050405020304" pitchFamily="18" charset="0"/>
                <a:cs typeface="Times New Roman" panose="02020603050405020304" pitchFamily="18" charset="0"/>
              </a:rPr>
              <a:t>		ᓄᓇᕗᑦ ᐃᒪᓕᕆᔨᑦ ᑲᑎᒪᔨᑦ</a:t>
            </a:r>
            <a:br>
              <a:rPr lang="iu-Cans-CA" sz="2700" dirty="0">
                <a:solidFill>
                  <a:schemeClr val="bg1"/>
                </a:solidFill>
                <a:latin typeface="Times New Roman" panose="02020603050405020304" pitchFamily="18" charset="0"/>
                <a:cs typeface="Times New Roman" panose="02020603050405020304" pitchFamily="18" charset="0"/>
              </a:rPr>
            </a:br>
            <a:r>
              <a:rPr lang="iu-Cans-CA" sz="2700" dirty="0">
                <a:solidFill>
                  <a:schemeClr val="bg1"/>
                </a:solidFill>
                <a:latin typeface="Times New Roman" panose="02020603050405020304" pitchFamily="18" charset="0"/>
                <a:cs typeface="Times New Roman" panose="02020603050405020304" pitchFamily="18" charset="0"/>
              </a:rPr>
              <a:t>		ᓚᐃᓴᓕᕆᓂᖅ ᐱᓕᕆᑦᔪᓯᖏᑦ</a:t>
            </a:r>
            <a:br>
              <a:rPr lang="en-CA" sz="3600" dirty="0">
                <a:solidFill>
                  <a:schemeClr val="bg1"/>
                </a:solidFill>
                <a:latin typeface="Times New Roman" panose="02020603050405020304" pitchFamily="18" charset="0"/>
                <a:cs typeface="Times New Roman" panose="02020603050405020304" pitchFamily="18" charset="0"/>
              </a:rPr>
            </a:br>
            <a:endParaRPr lang="en-US" sz="2400" dirty="0">
              <a:solidFill>
                <a:schemeClr val="bg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260648"/>
            <a:ext cx="2284857" cy="127952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77670" y="2742862"/>
            <a:ext cx="2409130" cy="2433466"/>
          </a:xfrm>
          <a:prstGeom prst="rect">
            <a:avLst/>
          </a:prstGeom>
        </p:spPr>
      </p:pic>
      <p:sp>
        <p:nvSpPr>
          <p:cNvPr id="7" name="Subtitle 2"/>
          <p:cNvSpPr>
            <a:spLocks noGrp="1"/>
          </p:cNvSpPr>
          <p:nvPr>
            <p:ph type="subTitle" idx="1"/>
          </p:nvPr>
        </p:nvSpPr>
        <p:spPr>
          <a:xfrm>
            <a:off x="457200" y="2443008"/>
            <a:ext cx="6141304" cy="3506271"/>
          </a:xfrm>
        </p:spPr>
        <p:txBody>
          <a:bodyPr>
            <a:noAutofit/>
          </a:bodyPr>
          <a:lstStyle/>
          <a:p>
            <a:pPr algn="l"/>
            <a:endParaRPr lang="en-CA" sz="1200" dirty="0">
              <a:solidFill>
                <a:schemeClr val="tx1"/>
              </a:solidFill>
              <a:latin typeface="Times New Roman" panose="02020603050405020304" pitchFamily="18" charset="0"/>
              <a:cs typeface="Times New Roman" panose="02020603050405020304" pitchFamily="18" charset="0"/>
            </a:endParaRPr>
          </a:p>
          <a:p>
            <a:pPr algn="ctr"/>
            <a:r>
              <a:rPr lang="en-CA" sz="2000" b="1" dirty="0">
                <a:solidFill>
                  <a:schemeClr val="tx1"/>
                </a:solidFill>
                <a:latin typeface="Times New Roman" panose="02020603050405020304" pitchFamily="18" charset="0"/>
                <a:cs typeface="Times New Roman" panose="02020603050405020304" pitchFamily="18" charset="0"/>
              </a:rPr>
              <a:t>Public Hearing</a:t>
            </a:r>
          </a:p>
          <a:p>
            <a:pPr algn="ctr"/>
            <a:r>
              <a:rPr lang="en-CA" sz="2000" dirty="0">
                <a:solidFill>
                  <a:schemeClr val="tx1"/>
                </a:solidFill>
                <a:latin typeface="Times New Roman" panose="02020603050405020304" pitchFamily="18" charset="0"/>
                <a:cs typeface="Times New Roman" panose="02020603050405020304" pitchFamily="18" charset="0"/>
              </a:rPr>
              <a:t>for</a:t>
            </a:r>
            <a:endParaRPr lang="en-US" sz="2000" dirty="0">
              <a:solidFill>
                <a:schemeClr val="tx1"/>
              </a:solidFill>
              <a:latin typeface="Times New Roman" panose="02020603050405020304" pitchFamily="18" charset="0"/>
              <a:cs typeface="Times New Roman" panose="02020603050405020304" pitchFamily="18" charset="0"/>
            </a:endParaRPr>
          </a:p>
          <a:p>
            <a:pPr algn="ctr"/>
            <a:r>
              <a:rPr lang="en-CA" sz="2000" b="1" dirty="0">
                <a:solidFill>
                  <a:schemeClr val="tx1"/>
                </a:solidFill>
                <a:latin typeface="Times New Roman" panose="02020603050405020304" pitchFamily="18" charset="0"/>
                <a:cs typeface="Times New Roman" panose="02020603050405020304" pitchFamily="18" charset="0"/>
              </a:rPr>
              <a:t>Hamlet of Chesterfield Inlet</a:t>
            </a:r>
            <a:endParaRPr lang="en-US" sz="2000" b="1" dirty="0">
              <a:solidFill>
                <a:schemeClr val="tx1"/>
              </a:solidFill>
              <a:latin typeface="Times New Roman" panose="02020603050405020304" pitchFamily="18" charset="0"/>
              <a:cs typeface="Times New Roman" panose="02020603050405020304" pitchFamily="18" charset="0"/>
            </a:endParaRPr>
          </a:p>
          <a:p>
            <a:pPr algn="ctr"/>
            <a:r>
              <a:rPr lang="en-US" sz="2000" b="1" dirty="0">
                <a:solidFill>
                  <a:schemeClr val="tx1"/>
                </a:solidFill>
                <a:latin typeface="Times New Roman" panose="02020603050405020304" pitchFamily="18" charset="0"/>
                <a:cs typeface="Times New Roman" panose="02020603050405020304" pitchFamily="18" charset="0"/>
              </a:rPr>
              <a:t>Application for Type “A” Water </a:t>
            </a:r>
            <a:r>
              <a:rPr lang="en-US" sz="2000" b="1" dirty="0" err="1">
                <a:solidFill>
                  <a:schemeClr val="tx1"/>
                </a:solidFill>
                <a:latin typeface="Times New Roman" panose="02020603050405020304" pitchFamily="18" charset="0"/>
                <a:cs typeface="Times New Roman" panose="02020603050405020304" pitchFamily="18" charset="0"/>
              </a:rPr>
              <a:t>licence</a:t>
            </a:r>
            <a:endParaRPr lang="iu-Cans-CA" sz="2000" b="1" dirty="0">
              <a:solidFill>
                <a:schemeClr val="tx1"/>
              </a:solidFill>
              <a:latin typeface="Times New Roman" panose="02020603050405020304" pitchFamily="18" charset="0"/>
              <a:cs typeface="Times New Roman" panose="02020603050405020304" pitchFamily="18" charset="0"/>
            </a:endParaRPr>
          </a:p>
          <a:p>
            <a:pPr algn="ctr"/>
            <a:endParaRPr lang="iu-Cans-CA" sz="2000" b="1" dirty="0">
              <a:latin typeface="Times New Roman" panose="02020603050405020304" pitchFamily="18" charset="0"/>
              <a:cs typeface="Times New Roman" panose="02020603050405020304" pitchFamily="18" charset="0"/>
            </a:endParaRPr>
          </a:p>
          <a:p>
            <a:pPr algn="ctr"/>
            <a:r>
              <a:rPr lang="iu-Cans-CA" sz="2000" b="1" dirty="0">
                <a:solidFill>
                  <a:schemeClr val="tx1"/>
                </a:solidFill>
                <a:latin typeface="Times New Roman" panose="02020603050405020304" pitchFamily="18" charset="0"/>
                <a:cs typeface="Times New Roman" panose="02020603050405020304" pitchFamily="18" charset="0"/>
              </a:rPr>
              <a:t>ᐃᓄᓕᒫᓄᑦ ᐊᐱᖅᓱᐃᓂᖅ</a:t>
            </a:r>
          </a:p>
          <a:p>
            <a:pPr algn="ctr"/>
            <a:r>
              <a:rPr lang="iu-Cans-CA" sz="2000" b="1" dirty="0">
                <a:latin typeface="Times New Roman" panose="02020603050405020304" pitchFamily="18" charset="0"/>
                <a:cs typeface="Times New Roman" panose="02020603050405020304" pitchFamily="18" charset="0"/>
              </a:rPr>
              <a:t>ᕼᐋᒻᓚᖓᓄᑦ ᐃᒡᓗᓕᒐᕐᔪᒃ</a:t>
            </a:r>
          </a:p>
          <a:p>
            <a:pPr algn="ctr"/>
            <a:r>
              <a:rPr lang="iu-Cans-CA" sz="2000" b="1" dirty="0">
                <a:solidFill>
                  <a:schemeClr val="tx1"/>
                </a:solidFill>
                <a:latin typeface="Times New Roman" panose="02020603050405020304" pitchFamily="18" charset="0"/>
                <a:cs typeface="Times New Roman" panose="02020603050405020304" pitchFamily="18" charset="0"/>
              </a:rPr>
              <a:t>ᑐᒃᓯᕋᐅᑎᖓ ᖃᓄᕆᑦᑑᓂᖓᓄᑦ </a:t>
            </a:r>
            <a:r>
              <a:rPr lang="en-US" sz="2000" b="1" dirty="0">
                <a:solidFill>
                  <a:schemeClr val="tx1"/>
                </a:solidFill>
                <a:latin typeface="Times New Roman" panose="02020603050405020304" pitchFamily="18" charset="0"/>
                <a:cs typeface="Times New Roman" panose="02020603050405020304" pitchFamily="18" charset="0"/>
              </a:rPr>
              <a:t>“A” </a:t>
            </a:r>
            <a:r>
              <a:rPr lang="iu-Cans-CA" sz="2000" b="1" dirty="0">
                <a:solidFill>
                  <a:schemeClr val="tx1"/>
                </a:solidFill>
                <a:latin typeface="Times New Roman" panose="02020603050405020304" pitchFamily="18" charset="0"/>
                <a:cs typeface="Times New Roman" panose="02020603050405020304" pitchFamily="18" charset="0"/>
              </a:rPr>
              <a:t>ᐃᒪᖅᒧᑦ ᓚᐃᓴᖓ</a:t>
            </a:r>
            <a:endParaRPr lang="en-US"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7262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4097" y="620688"/>
            <a:ext cx="5544615" cy="823161"/>
          </a:xfrm>
        </p:spPr>
        <p:txBody>
          <a:bodyPr>
            <a:noAutofit/>
          </a:bodyPr>
          <a:lstStyle/>
          <a:p>
            <a:pPr algn="ctr"/>
            <a:r>
              <a:rPr lang="en-US" sz="2400" b="1" dirty="0">
                <a:solidFill>
                  <a:srgbClr val="0A647D"/>
                </a:solidFill>
                <a:latin typeface="Times New Roman" pitchFamily="18" charset="0"/>
                <a:cs typeface="Times New Roman" pitchFamily="18" charset="0"/>
              </a:rPr>
              <a:t>Hamlet of Chesterfield Inlet: Overview</a:t>
            </a:r>
            <a:br>
              <a:rPr lang="iu-Cans-CA" sz="2400" b="1" dirty="0">
                <a:solidFill>
                  <a:srgbClr val="0A647D"/>
                </a:solidFill>
                <a:latin typeface="Times New Roman" pitchFamily="18" charset="0"/>
                <a:cs typeface="Times New Roman" pitchFamily="18" charset="0"/>
              </a:rPr>
            </a:br>
            <a:r>
              <a:rPr lang="iu-Cans-CA" sz="2400" b="1" dirty="0">
                <a:solidFill>
                  <a:srgbClr val="0A647D"/>
                </a:solidFill>
                <a:latin typeface="Times New Roman" pitchFamily="18" charset="0"/>
                <a:cs typeface="Times New Roman" pitchFamily="18" charset="0"/>
              </a:rPr>
              <a:t>ᕼᐋᒻᓚᖓ ᐃᒡᓗᓕᒐᕐᔪᒃ: ᑕᒪᐃᑦᓄᑦ ᑕᑯᓂᖓ</a:t>
            </a:r>
            <a:endParaRPr lang="en-US" sz="2400" dirty="0"/>
          </a:p>
        </p:txBody>
      </p:sp>
      <p:sp>
        <p:nvSpPr>
          <p:cNvPr id="3" name="Content Placeholder 2"/>
          <p:cNvSpPr>
            <a:spLocks noGrp="1"/>
          </p:cNvSpPr>
          <p:nvPr>
            <p:ph idx="1"/>
          </p:nvPr>
        </p:nvSpPr>
        <p:spPr>
          <a:xfrm>
            <a:off x="750871" y="1607597"/>
            <a:ext cx="7891069" cy="4751065"/>
          </a:xfrm>
        </p:spPr>
        <p:txBody>
          <a:bodyPr>
            <a:normAutofit fontScale="92500"/>
          </a:bodyPr>
          <a:lstStyle/>
          <a:p>
            <a:pPr marL="342900" indent="-342900">
              <a:buClrTx/>
              <a:buFont typeface="Arial" panose="020B0604020202020204" pitchFamily="34" charset="0"/>
              <a:buChar char="•"/>
            </a:pPr>
            <a:r>
              <a:rPr lang="en-CA" sz="2000" dirty="0">
                <a:latin typeface="Times New Roman" pitchFamily="18" charset="0"/>
                <a:cs typeface="Times New Roman" pitchFamily="18" charset="0"/>
              </a:rPr>
              <a:t>Located in the Kivalliq Region</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Current population is 397 (2021 Census)</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Projected population in 2033 is 489</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Water Management Area: Wilson Watershed (13)</a:t>
            </a:r>
          </a:p>
          <a:p>
            <a:pPr marL="0" indent="0">
              <a:buClrTx/>
              <a:buNone/>
            </a:pP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2000" dirty="0">
                <a:latin typeface="Times New Roman" pitchFamily="18" charset="0"/>
                <a:cs typeface="Times New Roman" pitchFamily="18" charset="0"/>
              </a:rPr>
              <a:t>Previous Licence:</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Type “B” 3BM-CHE1523</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Expired on May 14, 2023</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Water Use Authorized: 23,000 cubic metres per annum</a:t>
            </a:r>
          </a:p>
          <a:p>
            <a:pPr marL="342900" indent="-342900">
              <a:buClrTx/>
              <a:buFont typeface="Arial" panose="020B0604020202020204" pitchFamily="34" charset="0"/>
              <a:buChar char="•"/>
            </a:pP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2000" dirty="0">
                <a:latin typeface="Times New Roman" pitchFamily="18" charset="0"/>
                <a:cs typeface="Times New Roman" pitchFamily="18" charset="0"/>
              </a:rPr>
              <a:t>New Licence Application:</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Type “A” 3AM-CHE----</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Term requested is 10 years </a:t>
            </a:r>
            <a:r>
              <a:rPr lang="en-CA" sz="1400" i="1" dirty="0">
                <a:latin typeface="Times New Roman" pitchFamily="18" charset="0"/>
                <a:cs typeface="Times New Roman" pitchFamily="18" charset="0"/>
              </a:rPr>
              <a:t>(expiring in 2033)</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Water Use requested: 23,000 cubic metres per annum </a:t>
            </a:r>
            <a:r>
              <a:rPr lang="en-CA" sz="1300" i="1" dirty="0">
                <a:latin typeface="Times New Roman" pitchFamily="18" charset="0"/>
                <a:cs typeface="Times New Roman" pitchFamily="18" charset="0"/>
              </a:rPr>
              <a:t>(no change)</a:t>
            </a:r>
            <a:endParaRPr lang="en-CA" sz="1600" i="1" dirty="0">
              <a:latin typeface="Times New Roman" pitchFamily="18" charset="0"/>
              <a:cs typeface="Times New Roman" pitchFamily="18" charset="0"/>
            </a:endParaRP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withdraw of up to 2,000 m3/day of water from First Lake during the open water season</a:t>
            </a:r>
          </a:p>
          <a:p>
            <a:pPr marL="708660" lvl="1" indent="-342900">
              <a:buClrTx/>
              <a:buFont typeface="Arial" panose="020B0604020202020204" pitchFamily="34" charset="0"/>
              <a:buChar char="•"/>
            </a:pPr>
            <a:endParaRPr lang="en-CA" sz="18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7743DBDE-EEB0-4B35-80BE-167CFC5089B8}" type="slidenum">
              <a:rPr lang="en-CA" smtClean="0"/>
              <a:t>10</a:t>
            </a:fld>
            <a:endParaRPr lang="en-CA" dirty="0"/>
          </a:p>
        </p:txBody>
      </p:sp>
    </p:spTree>
    <p:extLst>
      <p:ext uri="{BB962C8B-B14F-4D97-AF65-F5344CB8AC3E}">
        <p14:creationId xmlns:p14="http://schemas.microsoft.com/office/powerpoint/2010/main" val="2470393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81439-E8EB-4230-92CF-E917167CE548}"/>
              </a:ext>
            </a:extLst>
          </p:cNvPr>
          <p:cNvSpPr>
            <a:spLocks noGrp="1"/>
          </p:cNvSpPr>
          <p:nvPr>
            <p:ph type="title"/>
          </p:nvPr>
        </p:nvSpPr>
        <p:spPr/>
        <p:txBody>
          <a:bodyPr>
            <a:normAutofit/>
          </a:bodyPr>
          <a:lstStyle/>
          <a:p>
            <a:pPr algn="ctr"/>
            <a:r>
              <a:rPr lang="en-US" sz="2400" b="1" dirty="0">
                <a:solidFill>
                  <a:srgbClr val="0A647D"/>
                </a:solidFill>
                <a:latin typeface="Times New Roman" pitchFamily="18" charset="0"/>
                <a:cs typeface="Times New Roman" pitchFamily="18" charset="0"/>
              </a:rPr>
              <a:t>Hamlet of Chesterfield Inlet: Overview</a:t>
            </a:r>
            <a:br>
              <a:rPr lang="iu-Cans-CA" sz="2400" b="1" dirty="0">
                <a:solidFill>
                  <a:srgbClr val="0A647D"/>
                </a:solidFill>
                <a:latin typeface="Times New Roman" pitchFamily="18" charset="0"/>
                <a:cs typeface="Times New Roman" pitchFamily="18" charset="0"/>
              </a:rPr>
            </a:br>
            <a:r>
              <a:rPr lang="iu-Cans-CA" sz="2400" b="1" dirty="0">
                <a:solidFill>
                  <a:srgbClr val="0A647D"/>
                </a:solidFill>
                <a:latin typeface="Times New Roman" pitchFamily="18" charset="0"/>
                <a:cs typeface="Times New Roman" pitchFamily="18" charset="0"/>
              </a:rPr>
              <a:t>ᕼᐋᒻᓚᖓ ᐃᒡᓗᓕᒐᕐᔪᒃ: ᑕᒪᐃᑦᓄᑦ ᑕᑯᓂᖓ</a:t>
            </a:r>
            <a:endParaRPr lang="en-CA" sz="2400" dirty="0"/>
          </a:p>
        </p:txBody>
      </p:sp>
      <p:sp>
        <p:nvSpPr>
          <p:cNvPr id="3" name="Content Placeholder 2">
            <a:extLst>
              <a:ext uri="{FF2B5EF4-FFF2-40B4-BE49-F238E27FC236}">
                <a16:creationId xmlns:a16="http://schemas.microsoft.com/office/drawing/2014/main" id="{F413D9E5-5397-4EE3-9005-A113151ED841}"/>
              </a:ext>
            </a:extLst>
          </p:cNvPr>
          <p:cNvSpPr>
            <a:spLocks noGrp="1"/>
          </p:cNvSpPr>
          <p:nvPr>
            <p:ph idx="1"/>
          </p:nvPr>
        </p:nvSpPr>
        <p:spPr/>
        <p:txBody>
          <a:bodyPr>
            <a:normAutofit fontScale="92500" lnSpcReduction="10000"/>
          </a:bodyPr>
          <a:lstStyle/>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ᐃᓂᓕᒃ ᑭᕙᓪᓕᖅᒥᐅᓂ</a:t>
            </a: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ᒫᓐᓇ ᐃᓄᒋᐊᒃᓂᖓ</a:t>
            </a:r>
            <a:r>
              <a:rPr lang="en-CA" sz="2000" dirty="0">
                <a:latin typeface="Times New Roman" pitchFamily="18" charset="0"/>
                <a:cs typeface="Times New Roman" pitchFamily="18" charset="0"/>
              </a:rPr>
              <a:t>397 (2021 </a:t>
            </a:r>
            <a:r>
              <a:rPr lang="iu-Cans-CA" sz="2000" dirty="0">
                <a:latin typeface="Times New Roman" pitchFamily="18" charset="0"/>
                <a:cs typeface="Times New Roman" pitchFamily="18" charset="0"/>
              </a:rPr>
              <a:t>ᓈᓴᒐᐅᓂᖓ</a:t>
            </a:r>
            <a:r>
              <a:rPr lang="en-CA" sz="2000" dirty="0">
                <a:latin typeface="Times New Roman" pitchFamily="18" charset="0"/>
                <a:cs typeface="Times New Roman" pitchFamily="18" charset="0"/>
              </a:rPr>
              <a:t>)</a:t>
            </a:r>
          </a:p>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ᒥᒃᓴᐅᑕᐅᔪᖅ ᐃᓄᒋᐊᒍᒪᖅᓂᖓ </a:t>
            </a:r>
            <a:r>
              <a:rPr lang="en-CA" sz="2000" dirty="0">
                <a:latin typeface="Times New Roman" pitchFamily="18" charset="0"/>
                <a:cs typeface="Times New Roman" pitchFamily="18" charset="0"/>
              </a:rPr>
              <a:t>2033</a:t>
            </a:r>
            <a:r>
              <a:rPr lang="iu-Cans-CA" sz="2000" dirty="0">
                <a:latin typeface="Times New Roman" pitchFamily="18" charset="0"/>
                <a:cs typeface="Times New Roman" pitchFamily="18" charset="0"/>
              </a:rPr>
              <a:t>−ᒥ</a:t>
            </a:r>
            <a:r>
              <a:rPr lang="en-CA" sz="2000" dirty="0">
                <a:latin typeface="Times New Roman" pitchFamily="18" charset="0"/>
                <a:cs typeface="Times New Roman" pitchFamily="18" charset="0"/>
              </a:rPr>
              <a:t> </a:t>
            </a:r>
            <a:r>
              <a:rPr lang="iu-Cans-CA" sz="2000" dirty="0">
                <a:latin typeface="Times New Roman" pitchFamily="18" charset="0"/>
                <a:cs typeface="Times New Roman" pitchFamily="18" charset="0"/>
              </a:rPr>
              <a:t>ᑖᒻᓇ</a:t>
            </a:r>
            <a:r>
              <a:rPr lang="en-CA" sz="2000" dirty="0">
                <a:latin typeface="Times New Roman" pitchFamily="18" charset="0"/>
                <a:cs typeface="Times New Roman" pitchFamily="18" charset="0"/>
              </a:rPr>
              <a:t> 489</a:t>
            </a:r>
          </a:p>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ᐃᒪᖅᒧᑦ ᐊᐅᓚᑕᐅᓂᖓ ᐃᓂᖓ</a:t>
            </a:r>
            <a:r>
              <a:rPr lang="en-CA" sz="2000" dirty="0">
                <a:latin typeface="Times New Roman" pitchFamily="18" charset="0"/>
                <a:cs typeface="Times New Roman" pitchFamily="18" charset="0"/>
              </a:rPr>
              <a:t>: </a:t>
            </a:r>
            <a:r>
              <a:rPr lang="iu-Cans-CA" sz="2000" dirty="0">
                <a:latin typeface="Times New Roman" pitchFamily="18" charset="0"/>
                <a:cs typeface="Times New Roman" pitchFamily="18" charset="0"/>
              </a:rPr>
              <a:t>ᕕᓪᓴᓐ ᐃᒪᖃᖅᓂᖓ </a:t>
            </a:r>
            <a:r>
              <a:rPr lang="en-CA" sz="2000" dirty="0">
                <a:latin typeface="Times New Roman" pitchFamily="18" charset="0"/>
                <a:cs typeface="Times New Roman" pitchFamily="18" charset="0"/>
              </a:rPr>
              <a:t>(13)</a:t>
            </a:r>
          </a:p>
          <a:p>
            <a:pPr marL="0" indent="0">
              <a:buClrTx/>
              <a:buNone/>
            </a:pP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ᓯᕗᐊᓂ ᓚᐃᓴᖓ</a:t>
            </a:r>
            <a:r>
              <a:rPr lang="en-CA" sz="2000" dirty="0">
                <a:latin typeface="Times New Roman" pitchFamily="18" charset="0"/>
                <a:cs typeface="Times New Roman" pitchFamily="18" charset="0"/>
              </a:rPr>
              <a:t>:</a:t>
            </a: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ᖃᓄᕆᑦᑑᓂᖓ</a:t>
            </a:r>
            <a:r>
              <a:rPr lang="en-CA" sz="1600" dirty="0">
                <a:latin typeface="Times New Roman" pitchFamily="18" charset="0"/>
                <a:cs typeface="Times New Roman" pitchFamily="18" charset="0"/>
              </a:rPr>
              <a:t> “B” 3BM-CHE1523</a:t>
            </a: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ᐃᓱᓕᓯᒪᔪᖅ ᒪᐃ</a:t>
            </a:r>
            <a:r>
              <a:rPr lang="en-CA" sz="1600" dirty="0">
                <a:latin typeface="Times New Roman" pitchFamily="18" charset="0"/>
                <a:cs typeface="Times New Roman" pitchFamily="18" charset="0"/>
              </a:rPr>
              <a:t>14, 2023</a:t>
            </a: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ᐃᒪᖅ ᐊᑐᖅᓂᖓ ᐱᔪᖕᓇᐅᑎᖓ</a:t>
            </a:r>
            <a:r>
              <a:rPr lang="en-CA" sz="1600" dirty="0">
                <a:latin typeface="Times New Roman" pitchFamily="18" charset="0"/>
                <a:cs typeface="Times New Roman" pitchFamily="18" charset="0"/>
              </a:rPr>
              <a:t>: 23,000 </a:t>
            </a:r>
            <a:r>
              <a:rPr lang="iu-Cans-CA" sz="1600" dirty="0">
                <a:latin typeface="Times New Roman" pitchFamily="18" charset="0"/>
                <a:cs typeface="Times New Roman" pitchFamily="18" charset="0"/>
              </a:rPr>
              <a:t>ᒦᑕᑦ ᑭᒃᖢᖅᓇᐅᔭᖅᑐᒥᒃ ᐊᕋᒍᒧᑦ</a:t>
            </a:r>
            <a:endParaRPr lang="en-CA" sz="1600" dirty="0">
              <a:latin typeface="Times New Roman" pitchFamily="18" charset="0"/>
              <a:cs typeface="Times New Roman" pitchFamily="18" charset="0"/>
            </a:endParaRPr>
          </a:p>
          <a:p>
            <a:pPr marL="342900" indent="-342900">
              <a:buClrTx/>
              <a:buFont typeface="Arial" panose="020B0604020202020204" pitchFamily="34" charset="0"/>
              <a:buChar char="•"/>
            </a:pP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ᓄᑖᖅ ᓚᐃᓴ ᑐᒃᓯᕋᐅᑎᖓ</a:t>
            </a:r>
            <a:r>
              <a:rPr lang="en-CA" sz="2000" dirty="0">
                <a:latin typeface="Times New Roman" pitchFamily="18" charset="0"/>
                <a:cs typeface="Times New Roman" pitchFamily="18" charset="0"/>
              </a:rPr>
              <a:t>:</a:t>
            </a: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ᖃᓄᕆᑦᑑᓂᖓ</a:t>
            </a:r>
            <a:r>
              <a:rPr lang="en-CA" sz="1600" dirty="0">
                <a:latin typeface="Times New Roman" pitchFamily="18" charset="0"/>
                <a:cs typeface="Times New Roman" pitchFamily="18" charset="0"/>
              </a:rPr>
              <a:t> “A” 3AM-CHE----</a:t>
            </a: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ᓯᕕᑐᓂᖓ ᑐᒃᓯᕋᒐᐅᔪᖅ</a:t>
            </a:r>
            <a:r>
              <a:rPr lang="en-CA" sz="1600" dirty="0">
                <a:latin typeface="Times New Roman" pitchFamily="18" charset="0"/>
                <a:cs typeface="Times New Roman" pitchFamily="18" charset="0"/>
              </a:rPr>
              <a:t>10 </a:t>
            </a:r>
            <a:r>
              <a:rPr lang="iu-Cans-CA" sz="1600" dirty="0">
                <a:latin typeface="Times New Roman" pitchFamily="18" charset="0"/>
                <a:cs typeface="Times New Roman" pitchFamily="18" charset="0"/>
              </a:rPr>
              <a:t>ᐅᑭᐅᓄᑦ</a:t>
            </a:r>
            <a:r>
              <a:rPr lang="en-CA" sz="1600" dirty="0">
                <a:latin typeface="Times New Roman" pitchFamily="18" charset="0"/>
                <a:cs typeface="Times New Roman" pitchFamily="18" charset="0"/>
              </a:rPr>
              <a:t> </a:t>
            </a:r>
            <a:r>
              <a:rPr lang="en-CA" sz="1400" i="1" dirty="0">
                <a:latin typeface="Times New Roman" pitchFamily="18" charset="0"/>
                <a:cs typeface="Times New Roman" pitchFamily="18" charset="0"/>
              </a:rPr>
              <a:t>(</a:t>
            </a:r>
            <a:r>
              <a:rPr lang="iu-Cans-CA" sz="1400" i="1" dirty="0">
                <a:latin typeface="Times New Roman" pitchFamily="18" charset="0"/>
                <a:cs typeface="Times New Roman" pitchFamily="18" charset="0"/>
              </a:rPr>
              <a:t>ᐃᓱᓕᑦᕕᒃᓴᖓ </a:t>
            </a:r>
            <a:r>
              <a:rPr lang="en-CA" sz="1400" i="1" dirty="0">
                <a:latin typeface="Times New Roman" pitchFamily="18" charset="0"/>
                <a:cs typeface="Times New Roman" pitchFamily="18" charset="0"/>
              </a:rPr>
              <a:t>2033)</a:t>
            </a:r>
            <a:r>
              <a:rPr lang="iu-Cans-CA" sz="1400" i="1" dirty="0">
                <a:latin typeface="Times New Roman" pitchFamily="18" charset="0"/>
                <a:cs typeface="Times New Roman" pitchFamily="18" charset="0"/>
              </a:rPr>
              <a:t> </a:t>
            </a:r>
            <a:endParaRPr lang="en-CA" sz="1400" i="1" dirty="0">
              <a:latin typeface="Times New Roman" pitchFamily="18" charset="0"/>
              <a:cs typeface="Times New Roman" pitchFamily="18" charset="0"/>
            </a:endParaRP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ᐃᒪᖅ ᐊᑐᖅᓂᖓ ᑐᒃᓯᕋᒐᐅᔪᖅ</a:t>
            </a:r>
            <a:r>
              <a:rPr lang="en-CA" sz="1600" dirty="0">
                <a:latin typeface="Times New Roman" pitchFamily="18" charset="0"/>
                <a:cs typeface="Times New Roman" pitchFamily="18" charset="0"/>
              </a:rPr>
              <a:t>: 23,000 </a:t>
            </a:r>
            <a:r>
              <a:rPr lang="iu-Cans-CA" sz="1600" dirty="0">
                <a:latin typeface="Times New Roman" pitchFamily="18" charset="0"/>
                <a:cs typeface="Times New Roman" pitchFamily="18" charset="0"/>
              </a:rPr>
              <a:t>ᒦᑕᑦ ᑭᒃᖢᖅᓇᐅᔭᖅᑐᒥᒃ ᐊᕋᒍᒧᑦ</a:t>
            </a:r>
            <a:r>
              <a:rPr lang="en-CA" sz="1300" i="1" dirty="0">
                <a:latin typeface="Times New Roman" pitchFamily="18" charset="0"/>
                <a:cs typeface="Times New Roman" pitchFamily="18" charset="0"/>
              </a:rPr>
              <a:t>(</a:t>
            </a:r>
            <a:r>
              <a:rPr lang="iu-Cans-CA" sz="1300" i="1" dirty="0">
                <a:latin typeface="Times New Roman" pitchFamily="18" charset="0"/>
                <a:cs typeface="Times New Roman" pitchFamily="18" charset="0"/>
              </a:rPr>
              <a:t>ᐊᓯᑦᔨᖏᑦᑐᖅ</a:t>
            </a:r>
            <a:r>
              <a:rPr lang="en-CA" sz="1300" i="1" dirty="0">
                <a:latin typeface="Times New Roman" pitchFamily="18" charset="0"/>
                <a:cs typeface="Times New Roman" pitchFamily="18" charset="0"/>
              </a:rPr>
              <a:t>)</a:t>
            </a:r>
            <a:endParaRPr lang="en-CA" sz="1600" i="1" dirty="0">
              <a:latin typeface="Times New Roman" pitchFamily="18" charset="0"/>
              <a:cs typeface="Times New Roman" pitchFamily="18" charset="0"/>
            </a:endParaRPr>
          </a:p>
          <a:p>
            <a:pPr marL="708660" lvl="1" indent="-342900">
              <a:buClrTx/>
              <a:buFont typeface="Arial" panose="020B0604020202020204" pitchFamily="34" charset="0"/>
              <a:buChar char="•"/>
            </a:pPr>
            <a:r>
              <a:rPr lang="iu-Cans-CA" sz="1600" dirty="0">
                <a:latin typeface="Times New Roman" pitchFamily="18" charset="0"/>
                <a:cs typeface="Times New Roman" pitchFamily="18" charset="0"/>
              </a:rPr>
              <a:t>ᐃᒥᖅᑕᖅᕕᐅᓂᖓ ᑎᑭᑦᓗᒍ </a:t>
            </a:r>
            <a:r>
              <a:rPr lang="en-CA" sz="1600" dirty="0">
                <a:latin typeface="Times New Roman" pitchFamily="18" charset="0"/>
                <a:cs typeface="Times New Roman" pitchFamily="18" charset="0"/>
              </a:rPr>
              <a:t>2,000 m3/</a:t>
            </a:r>
            <a:r>
              <a:rPr lang="iu-Cans-CA" sz="1600" dirty="0">
                <a:latin typeface="Times New Roman" pitchFamily="18" charset="0"/>
                <a:cs typeface="Times New Roman" pitchFamily="18" charset="0"/>
              </a:rPr>
              <a:t>ᖃᐅ ᑕᒫᑦ ᐃᒪᖅ ᓯᕗᓪᓕᖅ ᑕᓯᖅᒥᑦ ᐊᐅᔭᐅᑎᑦᓗᒍ</a:t>
            </a:r>
            <a:endParaRPr lang="en-CA" sz="1600" dirty="0">
              <a:latin typeface="Times New Roman" pitchFamily="18" charset="0"/>
              <a:cs typeface="Times New Roman" pitchFamily="18" charset="0"/>
            </a:endParaRPr>
          </a:p>
          <a:p>
            <a:endParaRPr lang="en-CA" dirty="0"/>
          </a:p>
        </p:txBody>
      </p:sp>
      <p:sp>
        <p:nvSpPr>
          <p:cNvPr id="5" name="Slide Number Placeholder 4">
            <a:extLst>
              <a:ext uri="{FF2B5EF4-FFF2-40B4-BE49-F238E27FC236}">
                <a16:creationId xmlns:a16="http://schemas.microsoft.com/office/drawing/2014/main" id="{92E874AD-42A7-4943-A97F-F38D4A1E76F1}"/>
              </a:ext>
            </a:extLst>
          </p:cNvPr>
          <p:cNvSpPr>
            <a:spLocks noGrp="1"/>
          </p:cNvSpPr>
          <p:nvPr>
            <p:ph type="sldNum" sz="quarter" idx="12"/>
          </p:nvPr>
        </p:nvSpPr>
        <p:spPr/>
        <p:txBody>
          <a:bodyPr/>
          <a:lstStyle/>
          <a:p>
            <a:fld id="{7743DBDE-EEB0-4B35-80BE-167CFC5089B8}" type="slidenum">
              <a:rPr lang="en-CA" smtClean="0"/>
              <a:t>11</a:t>
            </a:fld>
            <a:endParaRPr lang="en-CA" dirty="0"/>
          </a:p>
        </p:txBody>
      </p:sp>
    </p:spTree>
    <p:extLst>
      <p:ext uri="{BB962C8B-B14F-4D97-AF65-F5344CB8AC3E}">
        <p14:creationId xmlns:p14="http://schemas.microsoft.com/office/powerpoint/2010/main" val="4294931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3958" y="764704"/>
            <a:ext cx="4616084" cy="862134"/>
          </a:xfrm>
        </p:spPr>
        <p:txBody>
          <a:bodyPr>
            <a:normAutofit/>
          </a:bodyPr>
          <a:lstStyle/>
          <a:p>
            <a:pPr algn="ctr"/>
            <a:r>
              <a:rPr lang="en-US" sz="2400" b="1" dirty="0">
                <a:latin typeface="Times New Roman" pitchFamily="18" charset="0"/>
                <a:cs typeface="Times New Roman" pitchFamily="18" charset="0"/>
              </a:rPr>
              <a:t>Scope of Application</a:t>
            </a:r>
            <a:br>
              <a:rPr lang="iu-Cans-CA" sz="2400" b="1" dirty="0">
                <a:latin typeface="Times New Roman" pitchFamily="18" charset="0"/>
                <a:cs typeface="Times New Roman" pitchFamily="18" charset="0"/>
              </a:rPr>
            </a:br>
            <a:r>
              <a:rPr lang="iu-Cans-CA" sz="2400" b="1" dirty="0">
                <a:latin typeface="Times New Roman" pitchFamily="18" charset="0"/>
                <a:cs typeface="Times New Roman" pitchFamily="18" charset="0"/>
              </a:rPr>
              <a:t>ᐱᓕᕆᐊᒃᓴᖓ ᑐᒃᓯᕋᐅᑦ</a:t>
            </a:r>
            <a:endParaRPr lang="en-US" sz="2400" dirty="0"/>
          </a:p>
        </p:txBody>
      </p:sp>
      <p:sp>
        <p:nvSpPr>
          <p:cNvPr id="3" name="Content Placeholder 2"/>
          <p:cNvSpPr>
            <a:spLocks noGrp="1"/>
          </p:cNvSpPr>
          <p:nvPr>
            <p:ph idx="1"/>
          </p:nvPr>
        </p:nvSpPr>
        <p:spPr>
          <a:xfrm>
            <a:off x="359532" y="2060848"/>
            <a:ext cx="8424936" cy="3541862"/>
          </a:xfrm>
        </p:spPr>
        <p:txBody>
          <a:bodyPr>
            <a:normAutofit/>
          </a:bodyPr>
          <a:lstStyle/>
          <a:p>
            <a:pPr marL="342900" indent="-342900">
              <a:buClrTx/>
              <a:buFont typeface="Arial" panose="020B0604020202020204" pitchFamily="34" charset="0"/>
              <a:buChar char="•"/>
            </a:pPr>
            <a:r>
              <a:rPr lang="en-CA" sz="2000" dirty="0">
                <a:latin typeface="Times New Roman" pitchFamily="18" charset="0"/>
                <a:cs typeface="Times New Roman" pitchFamily="18" charset="0"/>
              </a:rPr>
              <a:t>Withdrawal of Water from First Lake to support community needs;</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Continued operation and maintenance of the following municipal facilities:</a:t>
            </a:r>
          </a:p>
          <a:p>
            <a:pPr lvl="1">
              <a:buClrTx/>
              <a:buFont typeface="Wingdings" panose="05000000000000000000" pitchFamily="2" charset="2"/>
              <a:buChar char="§"/>
            </a:pPr>
            <a:r>
              <a:rPr lang="en-CA" sz="1800" dirty="0">
                <a:latin typeface="Times New Roman" pitchFamily="18" charset="0"/>
                <a:cs typeface="Times New Roman" pitchFamily="18" charset="0"/>
              </a:rPr>
              <a:t>Water Supply Facilities, including:</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Pump station at First Lake, </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Overland water supply pipeline;</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Water Storage Reservoir; and</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Truck-Fill Station.</a:t>
            </a:r>
          </a:p>
          <a:p>
            <a:pPr lvl="1">
              <a:buClrTx/>
              <a:buFont typeface="Wingdings" panose="05000000000000000000" pitchFamily="2" charset="2"/>
              <a:buChar char="§"/>
            </a:pPr>
            <a:r>
              <a:rPr lang="en-CA" sz="1800" dirty="0">
                <a:latin typeface="Times New Roman" pitchFamily="18" charset="0"/>
                <a:cs typeface="Times New Roman" pitchFamily="18" charset="0"/>
              </a:rPr>
              <a:t>Sewage Disposal Facility, including:</a:t>
            </a:r>
          </a:p>
          <a:p>
            <a:pPr lvl="2">
              <a:buClrTx/>
              <a:buFont typeface="Wingdings" panose="05000000000000000000" pitchFamily="2" charset="2"/>
              <a:buChar char="§"/>
            </a:pPr>
            <a:r>
              <a:rPr lang="en-CA" sz="1500" dirty="0">
                <a:latin typeface="Times New Roman" pitchFamily="18" charset="0"/>
                <a:cs typeface="Times New Roman" pitchFamily="18" charset="0"/>
              </a:rPr>
              <a:t>Two sewage detention cells; and</a:t>
            </a:r>
          </a:p>
          <a:p>
            <a:pPr lvl="2">
              <a:buClrTx/>
              <a:buFont typeface="Wingdings" panose="05000000000000000000" pitchFamily="2" charset="2"/>
              <a:buChar char="§"/>
            </a:pPr>
            <a:r>
              <a:rPr lang="en-CA" sz="1500" dirty="0">
                <a:latin typeface="Times New Roman" pitchFamily="18" charset="0"/>
                <a:cs typeface="Times New Roman" pitchFamily="18" charset="0"/>
              </a:rPr>
              <a:t>A wetland area for supplementary treatment.</a:t>
            </a:r>
            <a:endParaRPr lang="en-CA" sz="1200" dirty="0">
              <a:latin typeface="Times New Roman" pitchFamily="18" charset="0"/>
              <a:cs typeface="Times New Roman" pitchFamily="18" charset="0"/>
            </a:endParaRPr>
          </a:p>
          <a:p>
            <a:pPr lvl="1">
              <a:buClrTx/>
              <a:buFont typeface="Wingdings" panose="05000000000000000000" pitchFamily="2" charset="2"/>
              <a:buChar char="§"/>
            </a:pPr>
            <a:r>
              <a:rPr lang="en-CA" sz="1800" dirty="0">
                <a:latin typeface="Times New Roman" pitchFamily="18" charset="0"/>
                <a:cs typeface="Times New Roman" pitchFamily="18" charset="0"/>
              </a:rPr>
              <a:t>Solid Waste Disposal Facility.</a:t>
            </a:r>
          </a:p>
        </p:txBody>
      </p:sp>
      <p:sp>
        <p:nvSpPr>
          <p:cNvPr id="5" name="Slide Number Placeholder 4"/>
          <p:cNvSpPr>
            <a:spLocks noGrp="1"/>
          </p:cNvSpPr>
          <p:nvPr>
            <p:ph type="sldNum" sz="quarter" idx="12"/>
          </p:nvPr>
        </p:nvSpPr>
        <p:spPr/>
        <p:txBody>
          <a:bodyPr/>
          <a:lstStyle/>
          <a:p>
            <a:fld id="{7743DBDE-EEB0-4B35-80BE-167CFC5089B8}" type="slidenum">
              <a:rPr lang="en-CA" smtClean="0"/>
              <a:t>12</a:t>
            </a:fld>
            <a:endParaRPr lang="en-CA" dirty="0"/>
          </a:p>
        </p:txBody>
      </p:sp>
    </p:spTree>
    <p:extLst>
      <p:ext uri="{BB962C8B-B14F-4D97-AF65-F5344CB8AC3E}">
        <p14:creationId xmlns:p14="http://schemas.microsoft.com/office/powerpoint/2010/main" val="226288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1C55-71F2-4163-9446-700CAACD73C2}"/>
              </a:ext>
            </a:extLst>
          </p:cNvPr>
          <p:cNvSpPr>
            <a:spLocks noGrp="1"/>
          </p:cNvSpPr>
          <p:nvPr>
            <p:ph type="title"/>
          </p:nvPr>
        </p:nvSpPr>
        <p:spPr/>
        <p:txBody>
          <a:bodyPr>
            <a:normAutofit/>
          </a:bodyPr>
          <a:lstStyle/>
          <a:p>
            <a:pPr algn="ctr"/>
            <a:r>
              <a:rPr lang="en-US" sz="2800" b="1" dirty="0">
                <a:latin typeface="Times New Roman" pitchFamily="18" charset="0"/>
                <a:cs typeface="Times New Roman" pitchFamily="18" charset="0"/>
              </a:rPr>
              <a:t>Scope of Application</a:t>
            </a:r>
            <a:br>
              <a:rPr lang="iu-Cans-CA"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ᐱᓕᕆᐊᒃᓴᖓ ᑐᒃᓯᕋᐅᑦ</a:t>
            </a:r>
            <a:endParaRPr lang="en-CA" sz="2800" dirty="0"/>
          </a:p>
        </p:txBody>
      </p:sp>
      <p:sp>
        <p:nvSpPr>
          <p:cNvPr id="3" name="Content Placeholder 2">
            <a:extLst>
              <a:ext uri="{FF2B5EF4-FFF2-40B4-BE49-F238E27FC236}">
                <a16:creationId xmlns:a16="http://schemas.microsoft.com/office/drawing/2014/main" id="{78D80080-3049-4CA2-A736-796FA8DB8FFF}"/>
              </a:ext>
            </a:extLst>
          </p:cNvPr>
          <p:cNvSpPr>
            <a:spLocks noGrp="1"/>
          </p:cNvSpPr>
          <p:nvPr>
            <p:ph idx="1"/>
          </p:nvPr>
        </p:nvSpPr>
        <p:spPr/>
        <p:txBody>
          <a:bodyPr/>
          <a:lstStyle/>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ᐃᒥᖅᑕᖅᕕᒋᓂᖓ ᓯᕗᓪᓕᖅ ᑕᓯᖅ ᑭᕝᒐᖅᑐᖅᖢᒋᑦ ᓄᓇᓕᐅᔪᑉ ᐱᔭᖃᖅᓂᖏᑦ</a:t>
            </a:r>
            <a:r>
              <a:rPr lang="en-CA" sz="2000" dirty="0">
                <a:latin typeface="Times New Roman" pitchFamily="18" charset="0"/>
                <a:cs typeface="Times New Roman" pitchFamily="18" charset="0"/>
              </a:rPr>
              <a:t>;</a:t>
            </a:r>
          </a:p>
          <a:p>
            <a:pPr marL="342900" indent="-342900">
              <a:buClrTx/>
              <a:buFont typeface="Arial" panose="020B0604020202020204" pitchFamily="34" charset="0"/>
              <a:buChar char="•"/>
            </a:pPr>
            <a:r>
              <a:rPr lang="iu-Cans-CA" sz="2000" dirty="0">
                <a:latin typeface="Times New Roman" pitchFamily="18" charset="0"/>
                <a:cs typeface="Times New Roman" pitchFamily="18" charset="0"/>
              </a:rPr>
              <a:t>ᐊᑐᐃᓇᖅᓂᖏ ᐊᐅᓚᑕᐅᓂᖏ ᐊᒻᒪ ᐋᕿᐅᒪᓂᖏ ᑕᒪᑯᐊᑦ ᓄᓇᓕᒃᓄᑦ ᐱᓕᕆᑦᔪᑎᖏ</a:t>
            </a:r>
            <a:r>
              <a:rPr lang="en-CA" sz="2000" dirty="0">
                <a:latin typeface="Times New Roman" pitchFamily="18" charset="0"/>
                <a:cs typeface="Times New Roman" pitchFamily="18" charset="0"/>
              </a:rPr>
              <a:t>:</a:t>
            </a:r>
          </a:p>
          <a:p>
            <a:pPr lvl="1">
              <a:buClrTx/>
              <a:buFont typeface="Wingdings" panose="05000000000000000000" pitchFamily="2" charset="2"/>
              <a:buChar char="§"/>
            </a:pPr>
            <a:r>
              <a:rPr lang="iu-Cans-CA" sz="1800" dirty="0">
                <a:latin typeface="Times New Roman" pitchFamily="18" charset="0"/>
                <a:cs typeface="Times New Roman" pitchFamily="18" charset="0"/>
              </a:rPr>
              <a:t>ᐃᒥᖅᑕᖅᕕᐃ ᐱᓕᕆᑦᔪᑎᑦ, ᐃᓚᐅᑎᑦᓗᒋᑦ</a:t>
            </a:r>
            <a:r>
              <a:rPr lang="en-CA" sz="1800" dirty="0">
                <a:latin typeface="Times New Roman" pitchFamily="18" charset="0"/>
                <a:cs typeface="Times New Roman" pitchFamily="18" charset="0"/>
              </a:rPr>
              <a:t>:</a:t>
            </a:r>
          </a:p>
          <a:p>
            <a:pPr marL="982980" lvl="2" indent="-342900">
              <a:buClrTx/>
              <a:buFont typeface="Arial" panose="020B0604020202020204" pitchFamily="34" charset="0"/>
              <a:buChar char="•"/>
            </a:pPr>
            <a:r>
              <a:rPr lang="iu-Cans-CA" sz="1500" dirty="0">
                <a:latin typeface="Times New Roman" pitchFamily="18" charset="0"/>
                <a:cs typeface="Times New Roman" pitchFamily="18" charset="0"/>
              </a:rPr>
              <a:t>ᐸᒃᐸᐅᑎᖃᑦᕕᒃ ᓯᕗᓪᓕᖅ ᑕᓯᖅᒥ;</a:t>
            </a:r>
            <a:r>
              <a:rPr lang="en-CA" sz="1500" dirty="0">
                <a:latin typeface="Times New Roman" pitchFamily="18" charset="0"/>
                <a:cs typeface="Times New Roman" pitchFamily="18" charset="0"/>
              </a:rPr>
              <a:t> </a:t>
            </a:r>
          </a:p>
          <a:p>
            <a:pPr marL="982980" lvl="2" indent="-342900">
              <a:buClrTx/>
              <a:buFont typeface="Arial" panose="020B0604020202020204" pitchFamily="34" charset="0"/>
              <a:buChar char="•"/>
            </a:pPr>
            <a:r>
              <a:rPr lang="iu-Cans-CA" sz="1500" dirty="0">
                <a:latin typeface="Times New Roman" pitchFamily="18" charset="0"/>
                <a:cs typeface="Times New Roman" pitchFamily="18" charset="0"/>
              </a:rPr>
              <a:t>ᓄᓇ ᖃᖓᒍᑦ ᐃᒻᒥᖅᑐᐃᓂᖅ ᓱᑉᓗᑦ</a:t>
            </a:r>
            <a:r>
              <a:rPr lang="en-CA" sz="1500" dirty="0">
                <a:latin typeface="Times New Roman" pitchFamily="18" charset="0"/>
                <a:cs typeface="Times New Roman" pitchFamily="18" charset="0"/>
              </a:rPr>
              <a:t>;</a:t>
            </a:r>
          </a:p>
          <a:p>
            <a:pPr marL="982980" lvl="2" indent="-342900">
              <a:buClrTx/>
              <a:buFont typeface="Arial" panose="020B0604020202020204" pitchFamily="34" charset="0"/>
              <a:buChar char="•"/>
            </a:pPr>
            <a:r>
              <a:rPr lang="iu-Cans-CA" sz="1500" dirty="0">
                <a:latin typeface="Times New Roman" pitchFamily="18" charset="0"/>
                <a:cs typeface="Times New Roman" pitchFamily="18" charset="0"/>
              </a:rPr>
              <a:t>ᐃᒪᖃᖅᕕᖓ ᑐᑦᖁᒪᕕᖓ; ᐊᒻᒪ</a:t>
            </a:r>
            <a:endParaRPr lang="en-CA" sz="1500" dirty="0">
              <a:latin typeface="Times New Roman" pitchFamily="18" charset="0"/>
              <a:cs typeface="Times New Roman" pitchFamily="18" charset="0"/>
            </a:endParaRPr>
          </a:p>
          <a:p>
            <a:pPr marL="982980" lvl="2" indent="-342900">
              <a:buClrTx/>
              <a:buFont typeface="Arial" panose="020B0604020202020204" pitchFamily="34" charset="0"/>
              <a:buChar char="•"/>
            </a:pPr>
            <a:r>
              <a:rPr lang="iu-Cans-CA" sz="1500" dirty="0">
                <a:latin typeface="Times New Roman" pitchFamily="18" charset="0"/>
                <a:cs typeface="Times New Roman" pitchFamily="18" charset="0"/>
              </a:rPr>
              <a:t>ᓄᓇᑯᕈᑎᓄᑦ ᐃᒥᖅᑕᐅᑎᑦ ᐃᒻᒥᖅᑐᖅᕕᖓ.</a:t>
            </a:r>
            <a:endParaRPr lang="en-CA" sz="1500" dirty="0">
              <a:latin typeface="Times New Roman" pitchFamily="18" charset="0"/>
              <a:cs typeface="Times New Roman" pitchFamily="18" charset="0"/>
            </a:endParaRPr>
          </a:p>
          <a:p>
            <a:pPr lvl="1">
              <a:buClrTx/>
              <a:buFont typeface="Wingdings" panose="05000000000000000000" pitchFamily="2" charset="2"/>
              <a:buChar char="§"/>
            </a:pPr>
            <a:r>
              <a:rPr lang="iu-Cans-CA" sz="1800" dirty="0">
                <a:latin typeface="Times New Roman" pitchFamily="18" charset="0"/>
                <a:cs typeface="Times New Roman" pitchFamily="18" charset="0"/>
              </a:rPr>
              <a:t>ᖁᖅᑕᐃᑦ ᐊᑦᑕᖅᕕᖓ ᐱᓕᕆᑦᔪᑎᑦ, ᐃᓚᐅᑎᑦᓗᒋᑦ</a:t>
            </a:r>
            <a:r>
              <a:rPr lang="en-CA" sz="1800" dirty="0">
                <a:latin typeface="Times New Roman" pitchFamily="18" charset="0"/>
                <a:cs typeface="Times New Roman" pitchFamily="18" charset="0"/>
              </a:rPr>
              <a:t>:</a:t>
            </a:r>
          </a:p>
          <a:p>
            <a:pPr lvl="2">
              <a:buClrTx/>
              <a:buFont typeface="Wingdings" panose="05000000000000000000" pitchFamily="2" charset="2"/>
              <a:buChar char="§"/>
            </a:pPr>
            <a:r>
              <a:rPr lang="iu-Cans-CA" sz="1500" dirty="0">
                <a:latin typeface="Times New Roman" pitchFamily="18" charset="0"/>
                <a:cs typeface="Times New Roman" pitchFamily="18" charset="0"/>
              </a:rPr>
              <a:t>ᒪᓪᕈᒃ ᖁᖅᑕᐃᑦ ᑯᕕᑦᑕᖅᕕᖏ; ᐊᒻᒪ</a:t>
            </a:r>
            <a:endParaRPr lang="en-CA" sz="1500" dirty="0">
              <a:latin typeface="Times New Roman" pitchFamily="18" charset="0"/>
              <a:cs typeface="Times New Roman" pitchFamily="18" charset="0"/>
            </a:endParaRPr>
          </a:p>
          <a:p>
            <a:pPr lvl="2">
              <a:buClrTx/>
              <a:buFont typeface="Wingdings" panose="05000000000000000000" pitchFamily="2" charset="2"/>
              <a:buChar char="§"/>
            </a:pPr>
            <a:r>
              <a:rPr lang="iu-Cans-CA" sz="1500" dirty="0">
                <a:latin typeface="Times New Roman" pitchFamily="18" charset="0"/>
                <a:cs typeface="Times New Roman" pitchFamily="18" charset="0"/>
              </a:rPr>
              <a:t>ᒥᓴᓗᖃᖅᓂᖓ ᓴᓗᒪᖅᓴᐅᑕᐅᑲᖅᓂᕈᑎᖓ.</a:t>
            </a:r>
            <a:endParaRPr lang="en-CA" sz="1200" dirty="0">
              <a:latin typeface="Times New Roman" pitchFamily="18" charset="0"/>
              <a:cs typeface="Times New Roman" pitchFamily="18" charset="0"/>
            </a:endParaRPr>
          </a:p>
          <a:p>
            <a:pPr lvl="1">
              <a:buClrTx/>
              <a:buFont typeface="Wingdings" panose="05000000000000000000" pitchFamily="2" charset="2"/>
              <a:buChar char="§"/>
            </a:pPr>
            <a:r>
              <a:rPr lang="iu-Cans-CA" sz="1800" dirty="0">
                <a:latin typeface="Times New Roman" pitchFamily="18" charset="0"/>
                <a:cs typeface="Times New Roman" pitchFamily="18" charset="0"/>
              </a:rPr>
              <a:t>ᓯᑎᔪᑦ ᐊᒃᑕᑯᑦ ᐊᒃᑕᖅᕕᖓ ᐱᓕᕆᑦᔪᑎᑦ.</a:t>
            </a:r>
            <a:endParaRPr lang="en-CA" sz="1800" dirty="0">
              <a:latin typeface="Times New Roman" pitchFamily="18" charset="0"/>
              <a:cs typeface="Times New Roman" pitchFamily="18" charset="0"/>
            </a:endParaRPr>
          </a:p>
          <a:p>
            <a:endParaRPr lang="en-CA" dirty="0"/>
          </a:p>
        </p:txBody>
      </p:sp>
      <p:sp>
        <p:nvSpPr>
          <p:cNvPr id="4" name="Footer Placeholder 3">
            <a:extLst>
              <a:ext uri="{FF2B5EF4-FFF2-40B4-BE49-F238E27FC236}">
                <a16:creationId xmlns:a16="http://schemas.microsoft.com/office/drawing/2014/main" id="{5D57D679-654A-44E8-B0F1-D24C4723DA93}"/>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7D2B5A4B-DACC-43A1-992D-33EF7A7D250B}"/>
              </a:ext>
            </a:extLst>
          </p:cNvPr>
          <p:cNvSpPr>
            <a:spLocks noGrp="1"/>
          </p:cNvSpPr>
          <p:nvPr>
            <p:ph type="sldNum" sz="quarter" idx="12"/>
          </p:nvPr>
        </p:nvSpPr>
        <p:spPr/>
        <p:txBody>
          <a:bodyPr/>
          <a:lstStyle/>
          <a:p>
            <a:fld id="{7743DBDE-EEB0-4B35-80BE-167CFC5089B8}" type="slidenum">
              <a:rPr lang="en-CA" smtClean="0"/>
              <a:t>13</a:t>
            </a:fld>
            <a:endParaRPr lang="en-CA" dirty="0"/>
          </a:p>
        </p:txBody>
      </p:sp>
    </p:spTree>
    <p:extLst>
      <p:ext uri="{BB962C8B-B14F-4D97-AF65-F5344CB8AC3E}">
        <p14:creationId xmlns:p14="http://schemas.microsoft.com/office/powerpoint/2010/main" val="3083629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2" y="330500"/>
            <a:ext cx="8684028" cy="792088"/>
          </a:xfrm>
        </p:spPr>
        <p:txBody>
          <a:bodyPr>
            <a:normAutofit/>
          </a:bodyPr>
          <a:lstStyle/>
          <a:p>
            <a:pPr algn="ctr"/>
            <a:r>
              <a:rPr lang="en-US" sz="2400" b="1" dirty="0">
                <a:latin typeface="Times New Roman" pitchFamily="18" charset="0"/>
                <a:cs typeface="Times New Roman" pitchFamily="18" charset="0"/>
              </a:rPr>
              <a:t>Application Procedural History</a:t>
            </a:r>
            <a:br>
              <a:rPr lang="iu-Cans-CA" sz="2400" b="1" dirty="0">
                <a:latin typeface="Times New Roman" pitchFamily="18" charset="0"/>
                <a:cs typeface="Times New Roman" pitchFamily="18" charset="0"/>
              </a:rPr>
            </a:br>
            <a:r>
              <a:rPr lang="iu-Cans-CA" sz="2400" b="1" dirty="0">
                <a:latin typeface="Times New Roman" pitchFamily="18" charset="0"/>
                <a:cs typeface="Times New Roman" pitchFamily="18" charset="0"/>
              </a:rPr>
              <a:t>ᑐᒃᓯᕋᐅᑦ ᐱᓕᕆᑦᔪᑎᑦ ᐊᑐᖅᓯᒪᓂᖓ</a:t>
            </a:r>
            <a:endParaRPr lang="en-US" sz="2400" dirty="0"/>
          </a:p>
        </p:txBody>
      </p:sp>
      <p:sp>
        <p:nvSpPr>
          <p:cNvPr id="5" name="Slide Number Placeholder 4"/>
          <p:cNvSpPr>
            <a:spLocks noGrp="1"/>
          </p:cNvSpPr>
          <p:nvPr>
            <p:ph type="sldNum" sz="quarter" idx="12"/>
          </p:nvPr>
        </p:nvSpPr>
        <p:spPr/>
        <p:txBody>
          <a:bodyPr/>
          <a:lstStyle/>
          <a:p>
            <a:fld id="{7743DBDE-EEB0-4B35-80BE-167CFC5089B8}" type="slidenum">
              <a:rPr lang="en-CA" smtClean="0"/>
              <a:t>14</a:t>
            </a:fld>
            <a:endParaRPr lang="en-CA" dirty="0"/>
          </a:p>
        </p:txBody>
      </p:sp>
      <p:graphicFrame>
        <p:nvGraphicFramePr>
          <p:cNvPr id="9" name="Table 8">
            <a:extLst>
              <a:ext uri="{FF2B5EF4-FFF2-40B4-BE49-F238E27FC236}">
                <a16:creationId xmlns:a16="http://schemas.microsoft.com/office/drawing/2014/main" id="{5518312D-9C65-4E74-9AF8-E22123AC31EB}"/>
              </a:ext>
            </a:extLst>
          </p:cNvPr>
          <p:cNvGraphicFramePr>
            <a:graphicFrameLocks noGrp="1"/>
          </p:cNvGraphicFramePr>
          <p:nvPr>
            <p:extLst>
              <p:ext uri="{D42A27DB-BD31-4B8C-83A1-F6EECF244321}">
                <p14:modId xmlns:p14="http://schemas.microsoft.com/office/powerpoint/2010/main" val="526681902"/>
              </p:ext>
            </p:extLst>
          </p:nvPr>
        </p:nvGraphicFramePr>
        <p:xfrm>
          <a:off x="647564" y="1352180"/>
          <a:ext cx="7848872" cy="5186732"/>
        </p:xfrm>
        <a:graphic>
          <a:graphicData uri="http://schemas.openxmlformats.org/drawingml/2006/table">
            <a:tbl>
              <a:tblPr firstRow="1" firstCol="1" bandRow="1">
                <a:tableStyleId>{0660B408-B3CF-4A94-85FC-2B1E0A45F4A2}</a:tableStyleId>
              </a:tblPr>
              <a:tblGrid>
                <a:gridCol w="1872208">
                  <a:extLst>
                    <a:ext uri="{9D8B030D-6E8A-4147-A177-3AD203B41FA5}">
                      <a16:colId xmlns:a16="http://schemas.microsoft.com/office/drawing/2014/main" val="2878028459"/>
                    </a:ext>
                  </a:extLst>
                </a:gridCol>
                <a:gridCol w="5976664">
                  <a:extLst>
                    <a:ext uri="{9D8B030D-6E8A-4147-A177-3AD203B41FA5}">
                      <a16:colId xmlns:a16="http://schemas.microsoft.com/office/drawing/2014/main" val="2176844150"/>
                    </a:ext>
                  </a:extLst>
                </a:gridCol>
              </a:tblGrid>
              <a:tr h="636118">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March 20,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US" sz="1600" dirty="0">
                          <a:effectLst/>
                          <a:latin typeface="Times New Roman" panose="02020603050405020304" pitchFamily="18" charset="0"/>
                          <a:cs typeface="Times New Roman" panose="02020603050405020304" pitchFamily="18" charset="0"/>
                        </a:rPr>
                        <a:t>NWB received from the GN-CGS an application for a Type “A” Water Licence 3AM-CHE---- </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99273338"/>
                  </a:ext>
                </a:extLst>
              </a:tr>
              <a:tr h="1342915">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March 22,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The NWB acknowledged receipt of application, determined that the application meets the requirements for public distribution, and invited interested parties to conduct an initial completeness check and provide information requests by April 12,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50365859"/>
                  </a:ext>
                </a:extLst>
              </a:tr>
              <a:tr h="74856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April 12,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CIRNAC, ECCC and DFO provided technical comments and Information Requests (IR) in relation to the Application </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7735153"/>
                  </a:ext>
                </a:extLst>
              </a:tr>
              <a:tr h="452993">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May 3,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Applicant responded to intervenors’ comments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4082931"/>
                  </a:ext>
                </a:extLst>
              </a:tr>
              <a:tr h="74856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May 9,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CIRNAC and ECCC accepted the Applicant’s Responses and stated they were ready to move to the next step of the process.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05162366"/>
                  </a:ext>
                </a:extLst>
              </a:tr>
              <a:tr h="125758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May 23,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The NWB provided public notice of an application for a Type "A" Water Licence Application, commencing a twenty-four (24) day technical review period, and timelines for the Technical Meeting / Pre-Hearing Conference.</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21860170"/>
                  </a:ext>
                </a:extLst>
              </a:tr>
            </a:tbl>
          </a:graphicData>
        </a:graphic>
      </p:graphicFrame>
    </p:spTree>
    <p:extLst>
      <p:ext uri="{BB962C8B-B14F-4D97-AF65-F5344CB8AC3E}">
        <p14:creationId xmlns:p14="http://schemas.microsoft.com/office/powerpoint/2010/main" val="2131801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37EB7-811E-41E2-9229-BB63B3AD5DE4}"/>
              </a:ext>
            </a:extLst>
          </p:cNvPr>
          <p:cNvSpPr>
            <a:spLocks noGrp="1"/>
          </p:cNvSpPr>
          <p:nvPr>
            <p:ph type="title"/>
          </p:nvPr>
        </p:nvSpPr>
        <p:spPr>
          <a:xfrm>
            <a:off x="454428" y="476672"/>
            <a:ext cx="8229600" cy="1008112"/>
          </a:xfrm>
        </p:spPr>
        <p:txBody>
          <a:bodyPr>
            <a:normAutofit/>
          </a:bodyPr>
          <a:lstStyle/>
          <a:p>
            <a:pPr algn="ctr"/>
            <a:r>
              <a:rPr lang="en-US" sz="2800" b="1" dirty="0">
                <a:latin typeface="Times New Roman" pitchFamily="18" charset="0"/>
                <a:cs typeface="Times New Roman" pitchFamily="18" charset="0"/>
              </a:rPr>
              <a:t>Application Procedural History</a:t>
            </a:r>
            <a:br>
              <a:rPr lang="iu-Cans-CA" sz="2800" b="1" dirty="0">
                <a:latin typeface="Times New Roman" pitchFamily="18" charset="0"/>
                <a:cs typeface="Times New Roman" pitchFamily="18" charset="0"/>
              </a:rPr>
            </a:br>
            <a:r>
              <a:rPr lang="iu-Cans-CA" sz="2800" b="1" dirty="0">
                <a:latin typeface="Times New Roman" pitchFamily="18" charset="0"/>
                <a:cs typeface="Times New Roman" pitchFamily="18" charset="0"/>
              </a:rPr>
              <a:t>ᑐᒃᓯᕋᐅᑦ ᐱᓕᕆᑦᔪᑎᑦ ᐊᑐᖅᓯᒪᓂᖓ</a:t>
            </a:r>
            <a:endParaRPr lang="en-CA" sz="2800" dirty="0"/>
          </a:p>
        </p:txBody>
      </p:sp>
      <p:graphicFrame>
        <p:nvGraphicFramePr>
          <p:cNvPr id="6" name="Table 6">
            <a:extLst>
              <a:ext uri="{FF2B5EF4-FFF2-40B4-BE49-F238E27FC236}">
                <a16:creationId xmlns:a16="http://schemas.microsoft.com/office/drawing/2014/main" id="{8096606F-3773-4A95-8BD1-5D3EC39B3079}"/>
              </a:ext>
            </a:extLst>
          </p:cNvPr>
          <p:cNvGraphicFramePr>
            <a:graphicFrameLocks noGrp="1"/>
          </p:cNvGraphicFramePr>
          <p:nvPr>
            <p:ph idx="1"/>
            <p:extLst>
              <p:ext uri="{D42A27DB-BD31-4B8C-83A1-F6EECF244321}">
                <p14:modId xmlns:p14="http://schemas.microsoft.com/office/powerpoint/2010/main" val="3818941494"/>
              </p:ext>
            </p:extLst>
          </p:nvPr>
        </p:nvGraphicFramePr>
        <p:xfrm>
          <a:off x="417513" y="1628801"/>
          <a:ext cx="8229600" cy="4771922"/>
        </p:xfrm>
        <a:graphic>
          <a:graphicData uri="http://schemas.openxmlformats.org/drawingml/2006/table">
            <a:tbl>
              <a:tblPr firstRow="1" bandRow="1">
                <a:tableStyleId>{5C22544A-7EE6-4342-B048-85BDC9FD1C3A}</a:tableStyleId>
              </a:tblPr>
              <a:tblGrid>
                <a:gridCol w="1634207">
                  <a:extLst>
                    <a:ext uri="{9D8B030D-6E8A-4147-A177-3AD203B41FA5}">
                      <a16:colId xmlns:a16="http://schemas.microsoft.com/office/drawing/2014/main" val="963303599"/>
                    </a:ext>
                  </a:extLst>
                </a:gridCol>
                <a:gridCol w="6595393">
                  <a:extLst>
                    <a:ext uri="{9D8B030D-6E8A-4147-A177-3AD203B41FA5}">
                      <a16:colId xmlns:a16="http://schemas.microsoft.com/office/drawing/2014/main" val="4269891944"/>
                    </a:ext>
                  </a:extLst>
                </a:gridCol>
              </a:tblGrid>
              <a:tr h="662546">
                <a:tc>
                  <a:txBody>
                    <a:bodyPr/>
                    <a:lstStyle/>
                    <a:p>
                      <a:pPr>
                        <a:lnSpc>
                          <a:spcPct val="115000"/>
                        </a:lnSpc>
                        <a:spcAft>
                          <a:spcPts val="1000"/>
                        </a:spcAft>
                      </a:pPr>
                      <a:r>
                        <a:rPr lang="iu-Cans-CA" sz="1600" u="sng" dirty="0">
                          <a:effectLst/>
                          <a:latin typeface="Times New Roman" panose="02020603050405020304" pitchFamily="18" charset="0"/>
                          <a:cs typeface="Times New Roman" panose="02020603050405020304" pitchFamily="18" charset="0"/>
                        </a:rPr>
                        <a:t>ᒫᑦᓯ</a:t>
                      </a:r>
                      <a:r>
                        <a:rPr lang="en-US" sz="1600" u="sng" dirty="0">
                          <a:effectLst/>
                          <a:latin typeface="Times New Roman" panose="02020603050405020304" pitchFamily="18" charset="0"/>
                          <a:cs typeface="Times New Roman" panose="02020603050405020304" pitchFamily="18" charset="0"/>
                        </a:rPr>
                        <a:t> 20, 2023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iu-Cans-CA" sz="1600" dirty="0">
                          <a:effectLst/>
                          <a:latin typeface="Times New Roman" panose="02020603050405020304" pitchFamily="18" charset="0"/>
                          <a:cs typeface="Times New Roman" panose="02020603050405020304" pitchFamily="18" charset="0"/>
                        </a:rPr>
                        <a:t>ᐃᒪᓕᕆᔨᑦ ᐱᓯᒪᓕᖅᑕᖓ ᑖᑉᑯᓇᖓ </a:t>
                      </a:r>
                      <a:r>
                        <a:rPr lang="en-US" sz="1600" dirty="0">
                          <a:effectLst/>
                          <a:latin typeface="Times New Roman" panose="02020603050405020304" pitchFamily="18" charset="0"/>
                          <a:cs typeface="Times New Roman" panose="02020603050405020304" pitchFamily="18" charset="0"/>
                        </a:rPr>
                        <a:t>GN-CGS</a:t>
                      </a:r>
                      <a:r>
                        <a:rPr lang="iu-Cans-CA" sz="1600" dirty="0">
                          <a:effectLst/>
                          <a:latin typeface="Times New Roman" panose="02020603050405020304" pitchFamily="18" charset="0"/>
                          <a:cs typeface="Times New Roman" panose="02020603050405020304" pitchFamily="18" charset="0"/>
                        </a:rPr>
                        <a:t>−ᑯᑦ</a:t>
                      </a:r>
                      <a:r>
                        <a:rPr lang="en-US" sz="1600" dirty="0">
                          <a:effectLst/>
                          <a:latin typeface="Times New Roman" panose="02020603050405020304" pitchFamily="18" charset="0"/>
                          <a:cs typeface="Times New Roman" panose="02020603050405020304" pitchFamily="18" charset="0"/>
                        </a:rPr>
                        <a:t> </a:t>
                      </a:r>
                      <a:r>
                        <a:rPr lang="iu-Cans-CA" sz="1600" dirty="0">
                          <a:effectLst/>
                          <a:latin typeface="Times New Roman" panose="02020603050405020304" pitchFamily="18" charset="0"/>
                          <a:cs typeface="Times New Roman" panose="02020603050405020304" pitchFamily="18" charset="0"/>
                        </a:rPr>
                        <a:t>ᑐᒃᓯᕋᐅᑦ ᖃᓄᕆᑦᑑᓂᖓᓄᑦ </a:t>
                      </a:r>
                      <a:r>
                        <a:rPr lang="en-US" sz="1600" dirty="0">
                          <a:effectLst/>
                          <a:latin typeface="Times New Roman" panose="02020603050405020304" pitchFamily="18" charset="0"/>
                          <a:cs typeface="Times New Roman" panose="02020603050405020304" pitchFamily="18" charset="0"/>
                        </a:rPr>
                        <a:t>“A” </a:t>
                      </a:r>
                      <a:r>
                        <a:rPr lang="iu-Cans-CA" sz="1600" dirty="0">
                          <a:effectLst/>
                          <a:latin typeface="Times New Roman" panose="02020603050405020304" pitchFamily="18" charset="0"/>
                          <a:cs typeface="Times New Roman" panose="02020603050405020304" pitchFamily="18" charset="0"/>
                        </a:rPr>
                        <a:t>ᐃᒪᖅᒧᑦ ᓚᐃᓴ </a:t>
                      </a:r>
                      <a:r>
                        <a:rPr lang="en-US" sz="1600" dirty="0">
                          <a:effectLst/>
                          <a:latin typeface="Times New Roman" panose="02020603050405020304" pitchFamily="18" charset="0"/>
                          <a:cs typeface="Times New Roman" panose="02020603050405020304" pitchFamily="18" charset="0"/>
                        </a:rPr>
                        <a:t>3AM-CHE---- </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5709274"/>
                  </a:ext>
                </a:extLst>
              </a:tr>
              <a:tr h="921629">
                <a:tc>
                  <a:txBody>
                    <a:bodyPr/>
                    <a:lstStyle/>
                    <a:p>
                      <a:pPr>
                        <a:lnSpc>
                          <a:spcPct val="115000"/>
                        </a:lnSpc>
                        <a:spcAft>
                          <a:spcPts val="1000"/>
                        </a:spcAft>
                      </a:pPr>
                      <a:r>
                        <a:rPr lang="iu-Cans-CA" sz="1200" u="sng" dirty="0">
                          <a:effectLst/>
                          <a:latin typeface="Times New Roman" panose="02020603050405020304" pitchFamily="18" charset="0"/>
                          <a:cs typeface="Times New Roman" panose="02020603050405020304" pitchFamily="18" charset="0"/>
                        </a:rPr>
                        <a:t>ᒫᑦᓯ</a:t>
                      </a:r>
                      <a:r>
                        <a:rPr lang="en-US" sz="1200" u="sng" dirty="0">
                          <a:effectLst/>
                          <a:latin typeface="Times New Roman" panose="02020603050405020304" pitchFamily="18" charset="0"/>
                          <a:cs typeface="Times New Roman" panose="02020603050405020304" pitchFamily="18" charset="0"/>
                        </a:rPr>
                        <a:t> 22, 2023</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200" dirty="0">
                          <a:effectLst/>
                          <a:latin typeface="Times New Roman" panose="02020603050405020304" pitchFamily="18" charset="0"/>
                          <a:cs typeface="Times New Roman" panose="02020603050405020304" pitchFamily="18" charset="0"/>
                        </a:rPr>
                        <a:t>ᑖᑉᑯᐊᑦ ᐃᒪᓕᕆᔨᑦ ᑐᓴᐅᒪᑎᑕᖏ ᐱᑕᖅᓂᖏ ᑐᒃᓯᕋᐅᑦ, ᓇᓗᓇᐃᖅᓂᖏ ᑖᒻᓇ ᑐᒃᓯᕋᐅᑦ ᐱᑕᖅᓯᒪᔭᖏ ᐊᑐᕆᐊᓕᑦ ᐃᓄᓕᒫᓄᑦ ᓇᒃᓯᐅᑎᓂᖏ, ᐊᒻᒪ ᐱᖁᓂᖏ ᐱᖃᑕᐅᔪᑦ ᐱᓕᕆᓂᖏ ᓯᕗᓪᓕᖅᓄᑦ ᐱᐊᓂᒃᒪᖓᖏ ᕿᒥᕈᖅᓂᖏᑦ ᐊᒻᒪ ᐱᖃᖅᑎᑦᓂᖏ ᑐᓴᒐᒃᓴᑦ ᑐᒃᓯᕋᖅᑕᐅᓂᑦ ᖃᖏᖅᑎᑦᓇᒍ ᐊᐃᐱᕆ </a:t>
                      </a:r>
                      <a:r>
                        <a:rPr lang="en-US" sz="1200" dirty="0">
                          <a:effectLst/>
                          <a:latin typeface="Times New Roman" panose="02020603050405020304" pitchFamily="18" charset="0"/>
                          <a:cs typeface="Times New Roman" panose="02020603050405020304" pitchFamily="18" charset="0"/>
                        </a:rPr>
                        <a:t>12, 2023</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7430495"/>
                  </a:ext>
                </a:extLst>
              </a:tr>
              <a:tr h="621730">
                <a:tc>
                  <a:txBody>
                    <a:bodyPr/>
                    <a:lstStyle/>
                    <a:p>
                      <a:pPr>
                        <a:lnSpc>
                          <a:spcPct val="115000"/>
                        </a:lnSpc>
                        <a:spcAft>
                          <a:spcPts val="1000"/>
                        </a:spcAft>
                      </a:pPr>
                      <a:r>
                        <a:rPr lang="iu-Cans-CA" sz="1200" u="sng" dirty="0">
                          <a:effectLst/>
                          <a:latin typeface="Times New Roman" panose="02020603050405020304" pitchFamily="18" charset="0"/>
                          <a:cs typeface="Times New Roman" panose="02020603050405020304" pitchFamily="18" charset="0"/>
                        </a:rPr>
                        <a:t>ᐊᐃᐱᕆ</a:t>
                      </a:r>
                      <a:r>
                        <a:rPr lang="en-US" sz="1200" u="sng" dirty="0">
                          <a:effectLst/>
                          <a:latin typeface="Times New Roman" panose="02020603050405020304" pitchFamily="18" charset="0"/>
                          <a:cs typeface="Times New Roman" panose="02020603050405020304" pitchFamily="18" charset="0"/>
                        </a:rPr>
                        <a:t> 12, 2023</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200" dirty="0">
                          <a:effectLst/>
                          <a:latin typeface="Times New Roman" panose="02020603050405020304" pitchFamily="18" charset="0"/>
                          <a:cs typeface="Times New Roman" panose="02020603050405020304" pitchFamily="18" charset="0"/>
                        </a:rPr>
                        <a:t>ᑲᕙᒪᑐᖃᑯᑦ, ᐊᕙᑎᓕᕆᔨᒃᑯᑦ ᐊᒻᒪ ᐃᒪᖅᒥᐅᑕᓕᕆᔨᒃᑯᑦ ᐱᖃᖅᑎᑕᖏ ᐱᖁᓯᓕᖁᑎᑦ ᐅᖃᐅᓯᑦ ᐊᒻᒪ ᑐᓴᒐᒃᓴᑦ ᑐᒃᓯᕋᖅᑕᐅᓂᑦ </a:t>
                      </a:r>
                      <a:r>
                        <a:rPr lang="en-US" sz="1200" dirty="0">
                          <a:effectLst/>
                          <a:latin typeface="Times New Roman" panose="02020603050405020304" pitchFamily="18" charset="0"/>
                          <a:cs typeface="Times New Roman" panose="02020603050405020304" pitchFamily="18" charset="0"/>
                        </a:rPr>
                        <a:t>(IR) </a:t>
                      </a:r>
                      <a:r>
                        <a:rPr lang="iu-Cans-CA" sz="1200" dirty="0">
                          <a:effectLst/>
                          <a:latin typeface="Times New Roman" panose="02020603050405020304" pitchFamily="18" charset="0"/>
                          <a:cs typeface="Times New Roman" panose="02020603050405020304" pitchFamily="18" charset="0"/>
                        </a:rPr>
                        <a:t>ᐱᑦᓗᒍ ᑐᒃᓯᕋᐅᑕᐅᔪᖅ</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56071697"/>
                  </a:ext>
                </a:extLst>
              </a:tr>
              <a:tr h="524466">
                <a:tc>
                  <a:txBody>
                    <a:bodyPr/>
                    <a:lstStyle/>
                    <a:p>
                      <a:pPr>
                        <a:lnSpc>
                          <a:spcPct val="115000"/>
                        </a:lnSpc>
                        <a:spcAft>
                          <a:spcPts val="1000"/>
                        </a:spcAft>
                      </a:pPr>
                      <a:r>
                        <a:rPr lang="iu-Cans-CA" sz="1200" u="sng" dirty="0">
                          <a:effectLst/>
                          <a:latin typeface="Times New Roman" panose="02020603050405020304" pitchFamily="18" charset="0"/>
                          <a:cs typeface="Times New Roman" panose="02020603050405020304" pitchFamily="18" charset="0"/>
                        </a:rPr>
                        <a:t>ᒪᐃ</a:t>
                      </a:r>
                      <a:r>
                        <a:rPr lang="en-US" sz="1200" u="sng" dirty="0">
                          <a:effectLst/>
                          <a:latin typeface="Times New Roman" panose="02020603050405020304" pitchFamily="18" charset="0"/>
                          <a:cs typeface="Times New Roman" panose="02020603050405020304" pitchFamily="18" charset="0"/>
                        </a:rPr>
                        <a:t> 3, 2023</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200" dirty="0">
                          <a:effectLst/>
                          <a:latin typeface="Times New Roman" panose="02020603050405020304" pitchFamily="18" charset="0"/>
                          <a:cs typeface="Times New Roman" panose="02020603050405020304" pitchFamily="18" charset="0"/>
                        </a:rPr>
                        <a:t>ᑐᒃᓯᕋᐅᑎᓕᒃ ᑭᐅᑦᑕᖅᑕᖏ ᐱᑦᔪᑎᓕᑦ ᐅᖃᐅᓯᖏᑦ</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2665987"/>
                  </a:ext>
                </a:extLst>
              </a:tr>
              <a:tr h="698268">
                <a:tc>
                  <a:txBody>
                    <a:bodyPr/>
                    <a:lstStyle/>
                    <a:p>
                      <a:pPr>
                        <a:lnSpc>
                          <a:spcPct val="115000"/>
                        </a:lnSpc>
                        <a:spcAft>
                          <a:spcPts val="1000"/>
                        </a:spcAft>
                      </a:pPr>
                      <a:r>
                        <a:rPr lang="iu-Cans-CA" sz="1200" u="sng" dirty="0">
                          <a:effectLst/>
                          <a:latin typeface="Times New Roman" panose="02020603050405020304" pitchFamily="18" charset="0"/>
                          <a:cs typeface="Times New Roman" panose="02020603050405020304" pitchFamily="18" charset="0"/>
                        </a:rPr>
                        <a:t>ᒪᐃ</a:t>
                      </a:r>
                      <a:r>
                        <a:rPr lang="en-US" sz="1200" u="sng" dirty="0">
                          <a:effectLst/>
                          <a:latin typeface="Times New Roman" panose="02020603050405020304" pitchFamily="18" charset="0"/>
                          <a:cs typeface="Times New Roman" panose="02020603050405020304" pitchFamily="18" charset="0"/>
                        </a:rPr>
                        <a:t> 9, 2023</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200" dirty="0">
                          <a:effectLst/>
                          <a:latin typeface="Times New Roman" panose="02020603050405020304" pitchFamily="18" charset="0"/>
                          <a:cs typeface="Times New Roman" panose="02020603050405020304" pitchFamily="18" charset="0"/>
                        </a:rPr>
                        <a:t>ᑲᕙᒪᑐᖃᑯᑦ ᐊᒻᒪ ᐊᕙᑎᓕᕆᔨᒃᑯᑦ ᓈᒪᒋᔭᖏᑦ ᑐᒃᓯᕋᖅᑐᑉ ᑭᐅᑦᔪᑎᖏᑦ ᐊᒻᒪ ᐅᖃᖅᑐᑦ ᐱᐊᓂᒃᓂᖏ ᑲᔪᓯᑎᑕᐅᓂᖏᓄᑦ ᑐᒃᓕᐅᔪᓄᑦ ᐊᑐᒐᒃᓴᐃᑦ ᐱᑦᔪᓯᖅᓄᑦ. </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61516167"/>
                  </a:ext>
                </a:extLst>
              </a:tr>
              <a:tr h="1343283">
                <a:tc>
                  <a:txBody>
                    <a:bodyPr/>
                    <a:lstStyle/>
                    <a:p>
                      <a:pPr>
                        <a:lnSpc>
                          <a:spcPct val="115000"/>
                        </a:lnSpc>
                        <a:spcAft>
                          <a:spcPts val="1000"/>
                        </a:spcAft>
                      </a:pPr>
                      <a:r>
                        <a:rPr lang="iu-Cans-CA" sz="1200" u="sng" dirty="0">
                          <a:effectLst/>
                          <a:latin typeface="Times New Roman" panose="02020603050405020304" pitchFamily="18" charset="0"/>
                          <a:cs typeface="Times New Roman" panose="02020603050405020304" pitchFamily="18" charset="0"/>
                        </a:rPr>
                        <a:t>ᒪᐃ</a:t>
                      </a:r>
                      <a:r>
                        <a:rPr lang="en-US" sz="1200" u="sng" dirty="0">
                          <a:effectLst/>
                          <a:latin typeface="Times New Roman" panose="02020603050405020304" pitchFamily="18" charset="0"/>
                          <a:cs typeface="Times New Roman" panose="02020603050405020304" pitchFamily="18" charset="0"/>
                        </a:rPr>
                        <a:t> 23, 2023</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200" dirty="0">
                          <a:effectLst/>
                          <a:latin typeface="Times New Roman" panose="02020603050405020304" pitchFamily="18" charset="0"/>
                          <a:cs typeface="Times New Roman" panose="02020603050405020304" pitchFamily="18" charset="0"/>
                        </a:rPr>
                        <a:t>ᑖᑉᑯᐊᑦ ᐃᒪᓕᕆᔨᑦ ᐱᖃᖅᑎᑕᖏ ᐃᓄᓕᒫᑦ ᑐᓴᐅᒪᑎᑦᓂᖏ ᑐᒃᓯᕋᐅᑎᒧᑦ ᖃᓄᕆᑦᑑᓂᖓᓄᑦ </a:t>
                      </a:r>
                      <a:r>
                        <a:rPr lang="en-US" sz="1200" dirty="0">
                          <a:effectLst/>
                          <a:latin typeface="Times New Roman" panose="02020603050405020304" pitchFamily="18" charset="0"/>
                          <a:cs typeface="Times New Roman" panose="02020603050405020304" pitchFamily="18" charset="0"/>
                        </a:rPr>
                        <a:t>"A" </a:t>
                      </a:r>
                      <a:r>
                        <a:rPr lang="iu-Cans-CA" sz="1200" dirty="0">
                          <a:effectLst/>
                          <a:latin typeface="Times New Roman" panose="02020603050405020304" pitchFamily="18" charset="0"/>
                          <a:cs typeface="Times New Roman" panose="02020603050405020304" pitchFamily="18" charset="0"/>
                        </a:rPr>
                        <a:t>ᐃᒪᖅᒧᑦ ᓚᐃᓴᖓ ᑐᒃᓯᕋᐅᑦ, ᐱᒋᐊᖅᑎᑦᓂᖏ ᐊᕙᑎᑦ ᓯᑕᒪᑦᓗ </a:t>
                      </a:r>
                      <a:r>
                        <a:rPr lang="en-US" sz="1200" dirty="0">
                          <a:effectLst/>
                          <a:latin typeface="Times New Roman" panose="02020603050405020304" pitchFamily="18" charset="0"/>
                          <a:cs typeface="Times New Roman" panose="02020603050405020304" pitchFamily="18" charset="0"/>
                        </a:rPr>
                        <a:t>(24) </a:t>
                      </a:r>
                      <a:r>
                        <a:rPr lang="iu-Cans-CA" sz="1200" dirty="0">
                          <a:effectLst/>
                          <a:latin typeface="Times New Roman" panose="02020603050405020304" pitchFamily="18" charset="0"/>
                          <a:cs typeface="Times New Roman" panose="02020603050405020304" pitchFamily="18" charset="0"/>
                        </a:rPr>
                        <a:t>ᐅᑉᓗᑦ ᐱᖁᓯᓕᖁᑎᓄᑦ ᕿᒥᕈᖅᓂᖏᑦ ᐱᕕᒃᓴᖓ, ᐊᒻᒪ ᐱᓕᕆᕕᒃᓴᑦ ᐱᖁᓯᓕᖁᑎᓄᑦ ᑲᑎᒪᓂᖅ </a:t>
                      </a:r>
                      <a:r>
                        <a:rPr lang="en-US" sz="1200" dirty="0">
                          <a:effectLst/>
                          <a:latin typeface="Times New Roman" panose="02020603050405020304" pitchFamily="18" charset="0"/>
                          <a:cs typeface="Times New Roman" panose="02020603050405020304" pitchFamily="18" charset="0"/>
                        </a:rPr>
                        <a:t>/ </a:t>
                      </a:r>
                      <a:r>
                        <a:rPr lang="iu-Cans-CA" sz="1200" dirty="0">
                          <a:effectLst/>
                          <a:latin typeface="Times New Roman" panose="02020603050405020304" pitchFamily="18" charset="0"/>
                          <a:cs typeface="Times New Roman" panose="02020603050405020304" pitchFamily="18" charset="0"/>
                        </a:rPr>
                        <a:t>ᐊᐱᖅᓱᐃᓂᐊᓴᖅᓂᖏᒧᑦ ᑲᑎᒪᑉᑲᐃᓂᑦ.</a:t>
                      </a:r>
                      <a:endParaRPr lang="en-CA"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22235356"/>
                  </a:ext>
                </a:extLst>
              </a:tr>
            </a:tbl>
          </a:graphicData>
        </a:graphic>
      </p:graphicFrame>
      <p:sp>
        <p:nvSpPr>
          <p:cNvPr id="5" name="Slide Number Placeholder 4">
            <a:extLst>
              <a:ext uri="{FF2B5EF4-FFF2-40B4-BE49-F238E27FC236}">
                <a16:creationId xmlns:a16="http://schemas.microsoft.com/office/drawing/2014/main" id="{F91E5B5E-4693-47B4-BA5B-02DB58C87DD4}"/>
              </a:ext>
            </a:extLst>
          </p:cNvPr>
          <p:cNvSpPr>
            <a:spLocks noGrp="1"/>
          </p:cNvSpPr>
          <p:nvPr>
            <p:ph type="sldNum" sz="quarter" idx="12"/>
          </p:nvPr>
        </p:nvSpPr>
        <p:spPr/>
        <p:txBody>
          <a:bodyPr/>
          <a:lstStyle/>
          <a:p>
            <a:fld id="{7743DBDE-EEB0-4B35-80BE-167CFC5089B8}" type="slidenum">
              <a:rPr lang="en-CA" smtClean="0"/>
              <a:t>15</a:t>
            </a:fld>
            <a:endParaRPr lang="en-CA" dirty="0"/>
          </a:p>
        </p:txBody>
      </p:sp>
    </p:spTree>
    <p:extLst>
      <p:ext uri="{BB962C8B-B14F-4D97-AF65-F5344CB8AC3E}">
        <p14:creationId xmlns:p14="http://schemas.microsoft.com/office/powerpoint/2010/main" val="2538540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16</a:t>
            </a:fld>
            <a:endParaRPr lang="en-CA" dirty="0"/>
          </a:p>
        </p:txBody>
      </p:sp>
      <p:graphicFrame>
        <p:nvGraphicFramePr>
          <p:cNvPr id="2" name="Table 1">
            <a:extLst>
              <a:ext uri="{FF2B5EF4-FFF2-40B4-BE49-F238E27FC236}">
                <a16:creationId xmlns:a16="http://schemas.microsoft.com/office/drawing/2014/main" id="{6B52A6D6-09FD-4DF7-B6F1-8738B6F9632C}"/>
              </a:ext>
            </a:extLst>
          </p:cNvPr>
          <p:cNvGraphicFramePr>
            <a:graphicFrameLocks noGrp="1"/>
          </p:cNvGraphicFramePr>
          <p:nvPr>
            <p:extLst>
              <p:ext uri="{D42A27DB-BD31-4B8C-83A1-F6EECF244321}">
                <p14:modId xmlns:p14="http://schemas.microsoft.com/office/powerpoint/2010/main" val="1587988710"/>
              </p:ext>
            </p:extLst>
          </p:nvPr>
        </p:nvGraphicFramePr>
        <p:xfrm>
          <a:off x="755576" y="980728"/>
          <a:ext cx="7632848" cy="5472608"/>
        </p:xfrm>
        <a:graphic>
          <a:graphicData uri="http://schemas.openxmlformats.org/drawingml/2006/table">
            <a:tbl>
              <a:tblPr firstRow="1" firstCol="1" bandRow="1">
                <a:tableStyleId>{0660B408-B3CF-4A94-85FC-2B1E0A45F4A2}</a:tableStyleId>
              </a:tblPr>
              <a:tblGrid>
                <a:gridCol w="2144803">
                  <a:extLst>
                    <a:ext uri="{9D8B030D-6E8A-4147-A177-3AD203B41FA5}">
                      <a16:colId xmlns:a16="http://schemas.microsoft.com/office/drawing/2014/main" val="4052989091"/>
                    </a:ext>
                  </a:extLst>
                </a:gridCol>
                <a:gridCol w="5488045">
                  <a:extLst>
                    <a:ext uri="{9D8B030D-6E8A-4147-A177-3AD203B41FA5}">
                      <a16:colId xmlns:a16="http://schemas.microsoft.com/office/drawing/2014/main" val="1973924101"/>
                    </a:ext>
                  </a:extLst>
                </a:gridCol>
              </a:tblGrid>
              <a:tr h="65992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June 15,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CIRNAC requested extension to submit Technical Review comments by June 21,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7182692"/>
                  </a:ext>
                </a:extLst>
              </a:tr>
              <a:tr h="439948">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June 21,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Parties submit Technical Review comments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83774053"/>
                  </a:ext>
                </a:extLst>
              </a:tr>
              <a:tr h="439948">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June 29,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GN-CGS provided response to interveners’ comments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00364066"/>
                  </a:ext>
                </a:extLst>
              </a:tr>
              <a:tr h="65992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July 6,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NWB distributed the draft agenda for TM-PHC along with the timelines for the next steps in the process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0312232"/>
                  </a:ext>
                </a:extLst>
              </a:tr>
              <a:tr h="65992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July 13,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The NWB received confirmation of participation and presentation documents from CIRNA and the Applicant.</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12661611"/>
                  </a:ext>
                </a:extLst>
              </a:tr>
              <a:tr h="65992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July 14,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905"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NWB provided correspondence with the final Agenda for the TM-PHC</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6701641"/>
                  </a:ext>
                </a:extLst>
              </a:tr>
              <a:tr h="548197">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July 19,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The NWB hosted the TM-PHC via teleconference, followed by a Community Session in the evening</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3496205"/>
                  </a:ext>
                </a:extLst>
              </a:tr>
              <a:tr h="1404827">
                <a:tc>
                  <a:txBody>
                    <a:bodyPr/>
                    <a:lstStyle/>
                    <a:p>
                      <a:pPr>
                        <a:lnSpc>
                          <a:spcPct val="115000"/>
                        </a:lnSpc>
                        <a:spcAft>
                          <a:spcPts val="1000"/>
                        </a:spcAft>
                      </a:pP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August 25, 2023</a:t>
                      </a: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The NWB issued the Pre-Hearing Conference Decision for the file; providing the Panel’s direction that the Public Hearing be conducted in-person, and proposing tentative timelines for the Pre-Hearing exchange of information by parties and the public as the Application proceeded to the Public Hearing</a:t>
                      </a:r>
                      <a:endParaRPr lang="en-C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64257522"/>
                  </a:ext>
                </a:extLst>
              </a:tr>
            </a:tbl>
          </a:graphicData>
        </a:graphic>
      </p:graphicFrame>
    </p:spTree>
    <p:extLst>
      <p:ext uri="{BB962C8B-B14F-4D97-AF65-F5344CB8AC3E}">
        <p14:creationId xmlns:p14="http://schemas.microsoft.com/office/powerpoint/2010/main" val="2813076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002F3-9CDD-4240-A8B1-243104911B23}"/>
              </a:ext>
            </a:extLst>
          </p:cNvPr>
          <p:cNvSpPr>
            <a:spLocks noGrp="1"/>
          </p:cNvSpPr>
          <p:nvPr>
            <p:ph type="title"/>
          </p:nvPr>
        </p:nvSpPr>
        <p:spPr>
          <a:xfrm>
            <a:off x="457200" y="476672"/>
            <a:ext cx="8226828" cy="365125"/>
          </a:xfrm>
        </p:spPr>
        <p:txBody>
          <a:bodyPr>
            <a:normAutofit fontScale="90000"/>
          </a:bodyPr>
          <a:lstStyle/>
          <a:p>
            <a:endParaRPr lang="en-CA" dirty="0"/>
          </a:p>
        </p:txBody>
      </p:sp>
      <p:graphicFrame>
        <p:nvGraphicFramePr>
          <p:cNvPr id="6" name="Table 6">
            <a:extLst>
              <a:ext uri="{FF2B5EF4-FFF2-40B4-BE49-F238E27FC236}">
                <a16:creationId xmlns:a16="http://schemas.microsoft.com/office/drawing/2014/main" id="{C3363EE1-5717-4D8D-B12D-033A7B58585E}"/>
              </a:ext>
            </a:extLst>
          </p:cNvPr>
          <p:cNvGraphicFramePr>
            <a:graphicFrameLocks noGrp="1"/>
          </p:cNvGraphicFramePr>
          <p:nvPr>
            <p:ph idx="1"/>
            <p:extLst>
              <p:ext uri="{D42A27DB-BD31-4B8C-83A1-F6EECF244321}">
                <p14:modId xmlns:p14="http://schemas.microsoft.com/office/powerpoint/2010/main" val="3907611886"/>
              </p:ext>
            </p:extLst>
          </p:nvPr>
        </p:nvGraphicFramePr>
        <p:xfrm>
          <a:off x="323528" y="763892"/>
          <a:ext cx="8229600" cy="5514557"/>
        </p:xfrm>
        <a:graphic>
          <a:graphicData uri="http://schemas.openxmlformats.org/drawingml/2006/table">
            <a:tbl>
              <a:tblPr firstRow="1" bandRow="1">
                <a:tableStyleId>{5C22544A-7EE6-4342-B048-85BDC9FD1C3A}</a:tableStyleId>
              </a:tblPr>
              <a:tblGrid>
                <a:gridCol w="1562199">
                  <a:extLst>
                    <a:ext uri="{9D8B030D-6E8A-4147-A177-3AD203B41FA5}">
                      <a16:colId xmlns:a16="http://schemas.microsoft.com/office/drawing/2014/main" val="1680114324"/>
                    </a:ext>
                  </a:extLst>
                </a:gridCol>
                <a:gridCol w="6667401">
                  <a:extLst>
                    <a:ext uri="{9D8B030D-6E8A-4147-A177-3AD203B41FA5}">
                      <a16:colId xmlns:a16="http://schemas.microsoft.com/office/drawing/2014/main" val="4073771524"/>
                    </a:ext>
                  </a:extLst>
                </a:gridCol>
              </a:tblGrid>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ᔫᓂ</a:t>
                      </a:r>
                      <a:r>
                        <a:rPr lang="en-US" sz="1400" u="sng" dirty="0">
                          <a:effectLst/>
                          <a:latin typeface="Times New Roman" panose="02020603050405020304" pitchFamily="18" charset="0"/>
                          <a:cs typeface="Times New Roman" panose="02020603050405020304" pitchFamily="18" charset="0"/>
                        </a:rPr>
                        <a:t> 15, 2023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ᑲᕙᒪᑐᖃᑦᑯᑦ ᑐᒃᓯᕋᖅᑐᑦ ᐅᐃᒍᓂᖓᓂᒃ ᑐᓂᓯᔭᖏᑦ ᐱᑦᖁᓯᓕᖁᑎᑦ ᑭᒥᕈᖅᓂᖏᑦ ᑎᑭᑦᓗᒍ ᔫᓂ</a:t>
                      </a:r>
                      <a:r>
                        <a:rPr lang="en-US" sz="1400" dirty="0">
                          <a:effectLst/>
                          <a:latin typeface="Times New Roman" panose="02020603050405020304" pitchFamily="18" charset="0"/>
                          <a:cs typeface="Times New Roman" panose="02020603050405020304" pitchFamily="18" charset="0"/>
                        </a:rPr>
                        <a:t> 21, 2023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3030982"/>
                  </a:ext>
                </a:extLst>
              </a:tr>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ᔫᓂ</a:t>
                      </a:r>
                      <a:r>
                        <a:rPr lang="en-US" sz="1400" u="sng" dirty="0">
                          <a:effectLst/>
                          <a:latin typeface="Times New Roman" panose="02020603050405020304" pitchFamily="18" charset="0"/>
                          <a:cs typeface="Times New Roman" panose="02020603050405020304" pitchFamily="18" charset="0"/>
                        </a:rPr>
                        <a:t> 21, 2023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ᐱᖃᑕᐅᔪᑦ ᑐᓂᓯᔪᑦ ᐱᑦᖁᓯᓕᖁᑎᑦ ᕿᒥᖅᓂᖏᑦ ᐅᖃᐅᓯᑦ</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58906519"/>
                  </a:ext>
                </a:extLst>
              </a:tr>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ᔫᓂ</a:t>
                      </a:r>
                      <a:r>
                        <a:rPr lang="en-US" sz="1400" u="sng" dirty="0">
                          <a:effectLst/>
                          <a:latin typeface="Times New Roman" panose="02020603050405020304" pitchFamily="18" charset="0"/>
                          <a:cs typeface="Times New Roman" panose="02020603050405020304" pitchFamily="18" charset="0"/>
                        </a:rPr>
                        <a:t> 29, 2023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ᑲᕙᒪᑦᑯᑦ ᓄᓇᕗᑦ−ᓄᓇᓕᐅᔪᓕᕆᔨᑦ ᐱᖃᖅᑎᑕᖏ ᑭᐅᑦᔪᑎᑦ ᐱᑦᔪᑎᓕᑦ ᐅᖃᐅᓯᖏᓄᑦ</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66143206"/>
                  </a:ext>
                </a:extLst>
              </a:tr>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ᔪᓚᐃ</a:t>
                      </a:r>
                      <a:r>
                        <a:rPr lang="en-US" sz="1400" u="sng" dirty="0">
                          <a:effectLst/>
                          <a:latin typeface="Times New Roman" panose="02020603050405020304" pitchFamily="18" charset="0"/>
                          <a:cs typeface="Times New Roman" panose="02020603050405020304" pitchFamily="18" charset="0"/>
                        </a:rPr>
                        <a:t> 6, 2023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ᐃᒪᓕᕆᔨᑦ ᓇᒃᓯᐅᑎᔭᖏ ᐆᒃᑐᕈᑦ ᑲᑎᒪᑦᔪᑎᒃᓴᑦ ᐱᑦᖁᓯᓕᖁᑎᑦ ᑲᑎᒪᓂᖅ−ᐊᐱᖅᓱᐃᓂᐊᓴᖅᓂᖓᓂ ᑲᑎᒪᓂᖅ ᐱᖃᑎᒋᑉᓗᒋᑦ ᐱᕕᒃᓴᖏ ᑐᒃᓕᖅᓄᑦ ᐊᑐᒐᒃᓴᑦ ᐱᑦᔪᓯᖅᓄᑦ</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08502259"/>
                  </a:ext>
                </a:extLst>
              </a:tr>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ᔪᓚᐃ</a:t>
                      </a:r>
                      <a:r>
                        <a:rPr lang="en-US" sz="1400" u="sng" dirty="0">
                          <a:effectLst/>
                          <a:latin typeface="Times New Roman" panose="02020603050405020304" pitchFamily="18" charset="0"/>
                          <a:cs typeface="Times New Roman" panose="02020603050405020304" pitchFamily="18" charset="0"/>
                        </a:rPr>
                        <a:t> 13, 2023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ᑖᑉᑯᐊᑦ ᐃᒪᓕᕆᔨᑦ ᐱᑕᖅᑕᖏ ᓇᓗᓇᐃᕈᑎᑦ ᐱᖃᑕᐅᓂᖅ ᐊᒻᒪ ᓴᕿᖅᑎᑦᓂᖏ ᑎᑎᖃᑦ ᑲᕙᒪᑐᖃᑯᑦᓂᑦ ᐊᒻᒪ ᑐᒃᓯᕋᖅᑐᒥᑦ</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92879935"/>
                  </a:ext>
                </a:extLst>
              </a:tr>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ᔪᓚᐃ</a:t>
                      </a:r>
                      <a:r>
                        <a:rPr lang="en-US" sz="1400" u="sng" dirty="0">
                          <a:effectLst/>
                          <a:latin typeface="Times New Roman" panose="02020603050405020304" pitchFamily="18" charset="0"/>
                          <a:cs typeface="Times New Roman" panose="02020603050405020304" pitchFamily="18" charset="0"/>
                        </a:rPr>
                        <a:t> 14, 2023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905"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ᐃᒪᓕᕆᔨᑦ ᐱᖃᖅᑎᑕᖏ ᑎᑎᖃᑦ ᐱᖃᖅᑎᑦᓗᒍ ᑭᖑᓪᓕᖅᐸᖅ ᑲᑎᒪᑦᔪᑎᒃᓴᑦ ᑖᑉᓱᒧᖓ ᐱᑦᖁᓯᓕᖁᑎᑦ ᑲᑎᒪᓂᖅ−ᐊᐱᖅᓱᐃᓂᐊᓴᖅᓂᖓᓂ ᑲᑎᒪᓂᖅ</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44153805"/>
                  </a:ext>
                </a:extLst>
              </a:tr>
              <a:tr h="633465">
                <a:tc>
                  <a:txBody>
                    <a:bodyPr/>
                    <a:lstStyle/>
                    <a:p>
                      <a:pPr>
                        <a:lnSpc>
                          <a:spcPct val="115000"/>
                        </a:lnSpc>
                        <a:spcAft>
                          <a:spcPts val="1000"/>
                        </a:spcAft>
                      </a:pPr>
                      <a:r>
                        <a:rPr lang="iu-Cans-CA" sz="1400" u="sng" dirty="0">
                          <a:effectLst/>
                          <a:latin typeface="Times New Roman" panose="02020603050405020304" pitchFamily="18" charset="0"/>
                          <a:cs typeface="Times New Roman" panose="02020603050405020304" pitchFamily="18" charset="0"/>
                        </a:rPr>
                        <a:t>ᔪᓚᐃ</a:t>
                      </a:r>
                      <a:r>
                        <a:rPr lang="en-US" sz="1400" u="sng" dirty="0">
                          <a:effectLst/>
                          <a:latin typeface="Times New Roman" panose="02020603050405020304" pitchFamily="18" charset="0"/>
                          <a:cs typeface="Times New Roman" panose="02020603050405020304" pitchFamily="18" charset="0"/>
                        </a:rPr>
                        <a:t> 19, 2023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cs typeface="Times New Roman" panose="02020603050405020304" pitchFamily="18" charset="0"/>
                        </a:rPr>
                        <a:t>ᑖᑉᑯᐊᑦ ᐃᒪᓕᕆᔨᑦ ᐊᑐᖅᑎᑕᖓ ᐱᑦᖁᓯᓕᖁᑎᑦ ᑲᑎᒪᓂᖅ−ᐊᐱᖅᓱᐃᓂᐊᓴᖅᓂᖓᓂ ᑲᑎᒪᓂᖅ </a:t>
                      </a:r>
                      <a:r>
                        <a:rPr lang="en-CA" sz="1400" dirty="0">
                          <a:effectLst/>
                          <a:latin typeface="Times New Roman" panose="02020603050405020304" pitchFamily="18" charset="0"/>
                          <a:cs typeface="Times New Roman" panose="02020603050405020304" pitchFamily="18" charset="0"/>
                        </a:rPr>
                        <a:t> </a:t>
                      </a:r>
                      <a:r>
                        <a:rPr lang="iu-Cans-CA" sz="1400" dirty="0">
                          <a:effectLst/>
                          <a:latin typeface="Times New Roman" panose="02020603050405020304" pitchFamily="18" charset="0"/>
                          <a:cs typeface="Times New Roman" panose="02020603050405020304" pitchFamily="18" charset="0"/>
                        </a:rPr>
                        <a:t>ᓯᕙᔭᐅᑎᒃᑯᑦ, ᑭᖑᐊᒍᖅᖢᒍ ᓄᓇᓕᒃᓂ ᑲᑎᒪᑉᑲᐃᓂᖅ ᐅᓐᓄᓴᒃᑯᑦ</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92723942"/>
                  </a:ext>
                </a:extLst>
              </a:tr>
              <a:tr h="1080302">
                <a:tc>
                  <a:txBody>
                    <a:bodyPr/>
                    <a:lstStyle/>
                    <a:p>
                      <a:pPr>
                        <a:lnSpc>
                          <a:spcPct val="115000"/>
                        </a:lnSpc>
                        <a:spcAft>
                          <a:spcPts val="1000"/>
                        </a:spcAft>
                      </a:pPr>
                      <a:r>
                        <a:rPr lang="iu-Cans-CA" sz="1400" u="sng" dirty="0">
                          <a:effectLst/>
                          <a:latin typeface="Times New Roman" panose="02020603050405020304" pitchFamily="18" charset="0"/>
                          <a:ea typeface="Calibri" panose="020F0502020204030204" pitchFamily="34" charset="0"/>
                          <a:cs typeface="Times New Roman" panose="02020603050405020304" pitchFamily="18" charset="0"/>
                        </a:rPr>
                        <a:t>ᐋᒐᓯ</a:t>
                      </a:r>
                      <a:r>
                        <a:rPr lang="en-CA" sz="1400" u="sng" dirty="0">
                          <a:effectLst/>
                          <a:latin typeface="Times New Roman" panose="02020603050405020304" pitchFamily="18" charset="0"/>
                          <a:ea typeface="Calibri" panose="020F0502020204030204" pitchFamily="34" charset="0"/>
                          <a:cs typeface="Times New Roman" panose="02020603050405020304" pitchFamily="18" charset="0"/>
                        </a:rPr>
                        <a:t> 25, 2023</a:t>
                      </a:r>
                    </a:p>
                  </a:txBody>
                  <a:tcPr marL="68580" marR="68580" marT="0" marB="0" anchor="ctr"/>
                </a:tc>
                <a:tc>
                  <a:txBody>
                    <a:bodyPr/>
                    <a:lstStyle/>
                    <a:p>
                      <a:pPr algn="just">
                        <a:lnSpc>
                          <a:spcPct val="115000"/>
                        </a:lnSpc>
                        <a:spcAft>
                          <a:spcPts val="1000"/>
                        </a:spcAft>
                      </a:pPr>
                      <a:r>
                        <a:rPr lang="iu-Cans-CA" sz="1400" dirty="0">
                          <a:effectLst/>
                          <a:latin typeface="Times New Roman" panose="02020603050405020304" pitchFamily="18" charset="0"/>
                          <a:ea typeface="Calibri" panose="020F0502020204030204" pitchFamily="34" charset="0"/>
                          <a:cs typeface="Times New Roman" panose="02020603050405020304" pitchFamily="18" charset="0"/>
                        </a:rPr>
                        <a:t>ᑖᑉᑯᐊᑦ ᐃᒪᓕᕆᔨᑦ ᑐᓂᔭᖓ ᐊᐱᖅᓱᐃᓂᐊᓴᖅᓂᖓᓂ ᑲᑎᒪᓂᖅ ᐃᓱᒪᓕᐅᕈᑎᖓ ᑎᑎᖃᓄᑦ; ᐱᖃᖅᑎᑦᓗᒋᑦ ᑲᑎᒪᔨᑦ ᑎᓕᐅᕈᑎᖓ ᑖᒻᓇ ᐃᓄᓕᒫᓂᒃ ᐊᐱᖅᓱᐃᓂᖅ ᐊᑐᒐᐅᖁᑉᓗᒍ ᑕᐅᑐᒍᑎᓗᑎᒃ, ᒻᒪ ᐆᒃᑐᕈᑎᒋᓗᒍ ᐱᓕᕆᕕᒃᓴᖓ ᐊᐱᖅᓱᐃᓂᐊᓴᖅᓂᖓᓂ ᑐᓂᑦᑕᐅᑎᓂᖏ ᑐᓴᒐᒃᓴᑦ ᐱᖃᑕᐅᔪᓂᑦ ᐊᒻᒪ ᐃᓄᓕᒫᓂᑦ ᐱᑉᓗᒍ ᑐᒃᓯᕋᐅᑦ ᑲᔪᓯᓂᖓ ᐃᓄᓕᒫᓂᒃ ᐊᐱᖅᓱᐃᓂᖅᒧᑦ</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053775"/>
                  </a:ext>
                </a:extLst>
              </a:tr>
            </a:tbl>
          </a:graphicData>
        </a:graphic>
      </p:graphicFrame>
      <p:sp>
        <p:nvSpPr>
          <p:cNvPr id="5" name="Slide Number Placeholder 4">
            <a:extLst>
              <a:ext uri="{FF2B5EF4-FFF2-40B4-BE49-F238E27FC236}">
                <a16:creationId xmlns:a16="http://schemas.microsoft.com/office/drawing/2014/main" id="{7FCE2B31-12F7-49BA-99D9-619B3158F086}"/>
              </a:ext>
            </a:extLst>
          </p:cNvPr>
          <p:cNvSpPr>
            <a:spLocks noGrp="1"/>
          </p:cNvSpPr>
          <p:nvPr>
            <p:ph type="sldNum" sz="quarter" idx="12"/>
          </p:nvPr>
        </p:nvSpPr>
        <p:spPr/>
        <p:txBody>
          <a:bodyPr/>
          <a:lstStyle/>
          <a:p>
            <a:fld id="{7743DBDE-EEB0-4B35-80BE-167CFC5089B8}" type="slidenum">
              <a:rPr lang="en-CA" smtClean="0"/>
              <a:t>17</a:t>
            </a:fld>
            <a:endParaRPr lang="en-CA" dirty="0"/>
          </a:p>
        </p:txBody>
      </p:sp>
    </p:spTree>
    <p:extLst>
      <p:ext uri="{BB962C8B-B14F-4D97-AF65-F5344CB8AC3E}">
        <p14:creationId xmlns:p14="http://schemas.microsoft.com/office/powerpoint/2010/main" val="1394982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6A4A228-4B78-413D-9824-4E628B47F1F2}"/>
              </a:ext>
            </a:extLst>
          </p:cNvPr>
          <p:cNvSpPr>
            <a:spLocks noGrp="1"/>
          </p:cNvSpPr>
          <p:nvPr>
            <p:ph type="sldNum" sz="quarter" idx="12"/>
          </p:nvPr>
        </p:nvSpPr>
        <p:spPr/>
        <p:txBody>
          <a:bodyPr/>
          <a:lstStyle/>
          <a:p>
            <a:fld id="{7743DBDE-EEB0-4B35-80BE-167CFC5089B8}" type="slidenum">
              <a:rPr lang="en-CA" smtClean="0"/>
              <a:t>18</a:t>
            </a:fld>
            <a:endParaRPr lang="en-CA" dirty="0"/>
          </a:p>
        </p:txBody>
      </p:sp>
      <p:graphicFrame>
        <p:nvGraphicFramePr>
          <p:cNvPr id="6" name="Table 5">
            <a:extLst>
              <a:ext uri="{FF2B5EF4-FFF2-40B4-BE49-F238E27FC236}">
                <a16:creationId xmlns:a16="http://schemas.microsoft.com/office/drawing/2014/main" id="{D7C946FC-E19B-4261-BAFB-90B15B69A8CA}"/>
              </a:ext>
            </a:extLst>
          </p:cNvPr>
          <p:cNvGraphicFramePr>
            <a:graphicFrameLocks noGrp="1"/>
          </p:cNvGraphicFramePr>
          <p:nvPr>
            <p:extLst>
              <p:ext uri="{D42A27DB-BD31-4B8C-83A1-F6EECF244321}">
                <p14:modId xmlns:p14="http://schemas.microsoft.com/office/powerpoint/2010/main" val="1042178651"/>
              </p:ext>
            </p:extLst>
          </p:nvPr>
        </p:nvGraphicFramePr>
        <p:xfrm>
          <a:off x="647564" y="1124744"/>
          <a:ext cx="7848872" cy="2450021"/>
        </p:xfrm>
        <a:graphic>
          <a:graphicData uri="http://schemas.openxmlformats.org/drawingml/2006/table">
            <a:tbl>
              <a:tblPr firstRow="1" firstCol="1" bandRow="1">
                <a:tableStyleId>{0660B408-B3CF-4A94-85FC-2B1E0A45F4A2}</a:tableStyleId>
              </a:tblPr>
              <a:tblGrid>
                <a:gridCol w="1872208">
                  <a:extLst>
                    <a:ext uri="{9D8B030D-6E8A-4147-A177-3AD203B41FA5}">
                      <a16:colId xmlns:a16="http://schemas.microsoft.com/office/drawing/2014/main" val="2878028459"/>
                    </a:ext>
                  </a:extLst>
                </a:gridCol>
                <a:gridCol w="5976664">
                  <a:extLst>
                    <a:ext uri="{9D8B030D-6E8A-4147-A177-3AD203B41FA5}">
                      <a16:colId xmlns:a16="http://schemas.microsoft.com/office/drawing/2014/main" val="2176844150"/>
                    </a:ext>
                  </a:extLst>
                </a:gridCol>
              </a:tblGrid>
              <a:tr h="726256">
                <a:tc>
                  <a:txBody>
                    <a:bodyPr/>
                    <a:lstStyle/>
                    <a:p>
                      <a:pPr>
                        <a:lnSpc>
                          <a:spcPct val="115000"/>
                        </a:lnSpc>
                        <a:spcAft>
                          <a:spcPts val="1000"/>
                        </a:spcAft>
                      </a:pPr>
                      <a:r>
                        <a:rPr lang="en-CA" sz="1600" u="sng"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August 25, 2023</a:t>
                      </a:r>
                    </a:p>
                  </a:txBody>
                  <a:tcPr marL="68580" marR="68580" marT="0" marB="0" anchor="ctr"/>
                </a:tc>
                <a:tc>
                  <a:txBody>
                    <a:bodyPr/>
                    <a:lstStyle/>
                    <a:p>
                      <a:pPr marL="1905" algn="just">
                        <a:lnSpc>
                          <a:spcPct val="106000"/>
                        </a:lnSpc>
                        <a:spcAft>
                          <a:spcPts val="800"/>
                        </a:spcAft>
                      </a:pPr>
                      <a:r>
                        <a:rPr lang="en-US"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 NWB issued Notice of the written Public Hearing</a:t>
                      </a:r>
                      <a:endParaRPr lang="en-C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99273338"/>
                  </a:ext>
                </a:extLst>
              </a:tr>
              <a:tr h="857920">
                <a:tc>
                  <a:txBody>
                    <a:bodyPr/>
                    <a:lstStyle/>
                    <a:p>
                      <a:pPr>
                        <a:lnSpc>
                          <a:spcPct val="115000"/>
                        </a:lnSpc>
                        <a:spcAft>
                          <a:spcPts val="1000"/>
                        </a:spcAft>
                      </a:pP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November 2, 2023</a:t>
                      </a:r>
                    </a:p>
                  </a:txBody>
                  <a:tcPr marL="68580" marR="68580" marT="0" marB="0" anchor="ctr"/>
                </a:tc>
                <a:tc>
                  <a:txBody>
                    <a:bodyPr/>
                    <a:lstStyle/>
                    <a:p>
                      <a:pPr algn="just">
                        <a:lnSpc>
                          <a:spcPct val="106000"/>
                        </a:lnSpc>
                        <a:spcAft>
                          <a:spcPts val="800"/>
                        </a:spcAft>
                      </a:pPr>
                      <a:r>
                        <a:rPr lang="en-CA"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NWB provided the final Agendas for the Public Hearing and the related Community Session</a:t>
                      </a:r>
                      <a:endParaRPr lang="en-C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50365859"/>
                  </a:ext>
                </a:extLst>
              </a:tr>
              <a:tr h="865845">
                <a:tc>
                  <a:txBody>
                    <a:bodyPr/>
                    <a:lstStyle/>
                    <a:p>
                      <a:pPr>
                        <a:lnSpc>
                          <a:spcPct val="115000"/>
                        </a:lnSpc>
                        <a:spcAft>
                          <a:spcPts val="1000"/>
                        </a:spcAft>
                      </a:pP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November 15, 2023</a:t>
                      </a:r>
                    </a:p>
                  </a:txBody>
                  <a:tcPr marL="68580" marR="68580" marT="0" marB="0" anchor="ctr"/>
                </a:tc>
                <a:tc>
                  <a:txBody>
                    <a:bodyPr/>
                    <a:lstStyle/>
                    <a:p>
                      <a:pPr algn="just">
                        <a:lnSpc>
                          <a:spcPct val="106000"/>
                        </a:lnSpc>
                        <a:spcAft>
                          <a:spcPts val="80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NWB Panel (P24) conducted an in-person Public Hearing, including hosting a Community Session, in the Hamlet of Chesterfield Inlet</a:t>
                      </a:r>
                      <a:endParaRPr lang="en-C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7735153"/>
                  </a:ext>
                </a:extLst>
              </a:tr>
            </a:tbl>
          </a:graphicData>
        </a:graphic>
      </p:graphicFrame>
      <p:graphicFrame>
        <p:nvGraphicFramePr>
          <p:cNvPr id="2" name="Table 2">
            <a:extLst>
              <a:ext uri="{FF2B5EF4-FFF2-40B4-BE49-F238E27FC236}">
                <a16:creationId xmlns:a16="http://schemas.microsoft.com/office/drawing/2014/main" id="{3FB66485-8274-422E-996B-751732D0891B}"/>
              </a:ext>
            </a:extLst>
          </p:cNvPr>
          <p:cNvGraphicFramePr>
            <a:graphicFrameLocks noGrp="1"/>
          </p:cNvGraphicFramePr>
          <p:nvPr>
            <p:extLst>
              <p:ext uri="{D42A27DB-BD31-4B8C-83A1-F6EECF244321}">
                <p14:modId xmlns:p14="http://schemas.microsoft.com/office/powerpoint/2010/main" val="3114623724"/>
              </p:ext>
            </p:extLst>
          </p:nvPr>
        </p:nvGraphicFramePr>
        <p:xfrm>
          <a:off x="647564" y="3789040"/>
          <a:ext cx="7848872" cy="2376264"/>
        </p:xfrm>
        <a:graphic>
          <a:graphicData uri="http://schemas.openxmlformats.org/drawingml/2006/table">
            <a:tbl>
              <a:tblPr firstRow="1" bandRow="1">
                <a:tableStyleId>{5C22544A-7EE6-4342-B048-85BDC9FD1C3A}</a:tableStyleId>
              </a:tblPr>
              <a:tblGrid>
                <a:gridCol w="1908212">
                  <a:extLst>
                    <a:ext uri="{9D8B030D-6E8A-4147-A177-3AD203B41FA5}">
                      <a16:colId xmlns:a16="http://schemas.microsoft.com/office/drawing/2014/main" val="3724760909"/>
                    </a:ext>
                  </a:extLst>
                </a:gridCol>
                <a:gridCol w="5940660">
                  <a:extLst>
                    <a:ext uri="{9D8B030D-6E8A-4147-A177-3AD203B41FA5}">
                      <a16:colId xmlns:a16="http://schemas.microsoft.com/office/drawing/2014/main" val="926529642"/>
                    </a:ext>
                  </a:extLst>
                </a:gridCol>
              </a:tblGrid>
              <a:tr h="792088">
                <a:tc>
                  <a:txBody>
                    <a:bodyPr/>
                    <a:lstStyle/>
                    <a:p>
                      <a:pPr>
                        <a:lnSpc>
                          <a:spcPct val="115000"/>
                        </a:lnSpc>
                        <a:spcAft>
                          <a:spcPts val="1000"/>
                        </a:spcAft>
                      </a:pPr>
                      <a:r>
                        <a:rPr lang="iu-Cans-CA" sz="1600" u="sng"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ᐋᒐᓯ</a:t>
                      </a:r>
                      <a:r>
                        <a:rPr lang="en-CA" sz="1600" u="sng"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25, 2023</a:t>
                      </a:r>
                    </a:p>
                  </a:txBody>
                  <a:tcPr marL="68580" marR="68580" marT="0" marB="0" anchor="ctr"/>
                </a:tc>
                <a:tc>
                  <a:txBody>
                    <a:bodyPr/>
                    <a:lstStyle/>
                    <a:p>
                      <a:pPr marL="1905" algn="just">
                        <a:lnSpc>
                          <a:spcPct val="106000"/>
                        </a:lnSpc>
                        <a:spcAft>
                          <a:spcPts val="800"/>
                        </a:spcAft>
                      </a:pPr>
                      <a:r>
                        <a:rPr lang="iu-Cans-CA"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ᑖᑉᑯᐊᑦ ᐃᒪᓕᕆᔨᑦ ᑐᓂᔭᖓ ᑐᓴᖅᓯᑦ ᑎᑎᖃᑎᒍᑦ ᐃᓄᓕᒫᓂᒃ ᐊᐱᖅᓱᐃᓂᖅ</a:t>
                      </a:r>
                      <a:endParaRPr lang="en-C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0478765"/>
                  </a:ext>
                </a:extLst>
              </a:tr>
              <a:tr h="792088">
                <a:tc>
                  <a:txBody>
                    <a:bodyPr/>
                    <a:lstStyle/>
                    <a:p>
                      <a:pPr>
                        <a:lnSpc>
                          <a:spcPct val="115000"/>
                        </a:lnSpc>
                        <a:spcAft>
                          <a:spcPts val="1000"/>
                        </a:spcAft>
                      </a:pPr>
                      <a:r>
                        <a:rPr lang="iu-Cans-CA" sz="1600" u="sng" dirty="0">
                          <a:effectLst/>
                          <a:latin typeface="Times New Roman" panose="02020603050405020304" pitchFamily="18" charset="0"/>
                          <a:ea typeface="Calibri" panose="020F0502020204030204" pitchFamily="34" charset="0"/>
                          <a:cs typeface="Times New Roman" panose="02020603050405020304" pitchFamily="18" charset="0"/>
                        </a:rPr>
                        <a:t>ᓄᕕᐱᕆ</a:t>
                      </a: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 2, 2023</a:t>
                      </a:r>
                    </a:p>
                  </a:txBody>
                  <a:tcPr marL="68580" marR="68580" marT="0" marB="0" anchor="ctr"/>
                </a:tc>
                <a:tc>
                  <a:txBody>
                    <a:bodyPr/>
                    <a:lstStyle/>
                    <a:p>
                      <a:pPr algn="just">
                        <a:lnSpc>
                          <a:spcPct val="106000"/>
                        </a:lnSpc>
                        <a:spcAft>
                          <a:spcPts val="800"/>
                        </a:spcAft>
                      </a:pPr>
                      <a:r>
                        <a:rPr lang="iu-Cans-CA"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ᐃᒪᓕᕆᔨᑦ ᐱᖃᖅᑎᑕᖏ ᑭᖑᓪᓕᖅᐸᑦ ᑲᑎᒪᑦᔪᑎᒃᓴᑦ ᓂᐃᓄᓕᒫᓂᒃ ᐊᐱᖅᓱᐃᓂᖅ ᐊᒻᒪ ᑐᕋᖓᔪᑦ ᓄᓇᓕᒃᓂ ᑲᑎᒪᓂᖅ</a:t>
                      </a:r>
                      <a:endParaRPr lang="en-C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3282800"/>
                  </a:ext>
                </a:extLst>
              </a:tr>
              <a:tr h="792088">
                <a:tc>
                  <a:txBody>
                    <a:bodyPr/>
                    <a:lstStyle/>
                    <a:p>
                      <a:pPr>
                        <a:lnSpc>
                          <a:spcPct val="115000"/>
                        </a:lnSpc>
                        <a:spcAft>
                          <a:spcPts val="1000"/>
                        </a:spcAft>
                      </a:pPr>
                      <a:r>
                        <a:rPr lang="iu-Cans-CA" sz="1600" u="sng" dirty="0">
                          <a:effectLst/>
                          <a:latin typeface="Times New Roman" panose="02020603050405020304" pitchFamily="18" charset="0"/>
                          <a:ea typeface="Calibri" panose="020F0502020204030204" pitchFamily="34" charset="0"/>
                          <a:cs typeface="Times New Roman" panose="02020603050405020304" pitchFamily="18" charset="0"/>
                        </a:rPr>
                        <a:t>ᓄᕕᐱᕆ</a:t>
                      </a: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 15, 2023</a:t>
                      </a:r>
                    </a:p>
                  </a:txBody>
                  <a:tcPr marL="68580" marR="68580" marT="0" marB="0" anchor="ctr"/>
                </a:tc>
                <a:tc>
                  <a:txBody>
                    <a:bodyPr/>
                    <a:lstStyle/>
                    <a:p>
                      <a:pPr algn="just">
                        <a:lnSpc>
                          <a:spcPct val="106000"/>
                        </a:lnSpc>
                        <a:spcAft>
                          <a:spcPts val="800"/>
                        </a:spcAft>
                      </a:pPr>
                      <a:r>
                        <a:rPr lang="iu-Cans-CA"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ᑖᑉᑯᐊᑦ ᐃᒪᓕᕆᔨᑦ ᑲᑎᒪᔨᑦ </a:t>
                      </a: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(P24) </a:t>
                      </a:r>
                      <a:r>
                        <a:rPr lang="iu-Cans-CA"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ᐊᑐᖅᑎᑕᖓ ᑕᐅᑐᒍᑎᑉᓗᑎᒃ ᐃᓄᓕᒫᓂᒃ ᐊᐱᖅᓱᐃᓂᖅ, ᐃᓚᐅᑎᑦᓗᒍ ᐊᑐᖅᑎᑦᓂᖓ ᓄᓇᓕᒃᓄᑦ ᑲᑎᒪᓂᖅ ᕼᐋᒻᓚᖓᓂ ᐃᒡᓗᓕᒐᖅᔪᒃ</a:t>
                      </a:r>
                      <a:endParaRPr lang="en-C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18410054"/>
                  </a:ext>
                </a:extLst>
              </a:tr>
            </a:tbl>
          </a:graphicData>
        </a:graphic>
      </p:graphicFrame>
    </p:spTree>
    <p:extLst>
      <p:ext uri="{BB962C8B-B14F-4D97-AF65-F5344CB8AC3E}">
        <p14:creationId xmlns:p14="http://schemas.microsoft.com/office/powerpoint/2010/main" val="2767415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CD1A10B-8944-4E6D-908F-04FA7EB3905B}"/>
              </a:ext>
            </a:extLst>
          </p:cNvPr>
          <p:cNvSpPr>
            <a:spLocks noGrp="1"/>
          </p:cNvSpPr>
          <p:nvPr>
            <p:ph type="sldNum" sz="quarter" idx="12"/>
          </p:nvPr>
        </p:nvSpPr>
        <p:spPr/>
        <p:txBody>
          <a:bodyPr/>
          <a:lstStyle/>
          <a:p>
            <a:fld id="{7743DBDE-EEB0-4B35-80BE-167CFC5089B8}" type="slidenum">
              <a:rPr lang="en-CA" smtClean="0"/>
              <a:t>19</a:t>
            </a:fld>
            <a:endParaRPr lang="en-CA" dirty="0"/>
          </a:p>
        </p:txBody>
      </p:sp>
      <p:sp>
        <p:nvSpPr>
          <p:cNvPr id="6" name="Title 1">
            <a:extLst>
              <a:ext uri="{FF2B5EF4-FFF2-40B4-BE49-F238E27FC236}">
                <a16:creationId xmlns:a16="http://schemas.microsoft.com/office/drawing/2014/main" id="{5B514A64-0564-4C8C-91CB-B707EFECBE0D}"/>
              </a:ext>
            </a:extLst>
          </p:cNvPr>
          <p:cNvSpPr>
            <a:spLocks noGrp="1"/>
          </p:cNvSpPr>
          <p:nvPr>
            <p:ph type="title"/>
          </p:nvPr>
        </p:nvSpPr>
        <p:spPr>
          <a:xfrm>
            <a:off x="2478596" y="781348"/>
            <a:ext cx="4114800" cy="792088"/>
          </a:xfrm>
        </p:spPr>
        <p:txBody>
          <a:bodyPr>
            <a:normAutofit/>
          </a:bodyPr>
          <a:lstStyle/>
          <a:p>
            <a:pPr algn="ctr"/>
            <a:r>
              <a:rPr lang="en-US" sz="2400" b="1" dirty="0">
                <a:latin typeface="Times New Roman" pitchFamily="18" charset="0"/>
                <a:cs typeface="Times New Roman" pitchFamily="18" charset="0"/>
              </a:rPr>
              <a:t>Public Participation</a:t>
            </a:r>
            <a:br>
              <a:rPr lang="iu-Cans-CA" sz="2400" b="1" dirty="0">
                <a:latin typeface="Times New Roman" pitchFamily="18" charset="0"/>
                <a:cs typeface="Times New Roman" pitchFamily="18" charset="0"/>
              </a:rPr>
            </a:br>
            <a:r>
              <a:rPr lang="iu-Cans-CA" sz="2400" b="1" dirty="0">
                <a:latin typeface="Times New Roman" pitchFamily="18" charset="0"/>
                <a:cs typeface="Times New Roman" pitchFamily="18" charset="0"/>
              </a:rPr>
              <a:t>ᐃᓄᖕᓄᑦ ᐱᖃᑕᐅᓂᑦ</a:t>
            </a:r>
            <a:endParaRPr lang="en-US" sz="2400" dirty="0"/>
          </a:p>
        </p:txBody>
      </p:sp>
      <p:sp>
        <p:nvSpPr>
          <p:cNvPr id="8" name="TextBox 7">
            <a:extLst>
              <a:ext uri="{FF2B5EF4-FFF2-40B4-BE49-F238E27FC236}">
                <a16:creationId xmlns:a16="http://schemas.microsoft.com/office/drawing/2014/main" id="{F1E5ACA6-E44F-475A-88C1-84E311B2A852}"/>
              </a:ext>
            </a:extLst>
          </p:cNvPr>
          <p:cNvSpPr txBox="1"/>
          <p:nvPr/>
        </p:nvSpPr>
        <p:spPr>
          <a:xfrm>
            <a:off x="448104" y="1852082"/>
            <a:ext cx="8136904" cy="1569660"/>
          </a:xfrm>
          <a:prstGeom prst="rect">
            <a:avLst/>
          </a:prstGeom>
          <a:noFill/>
        </p:spPr>
        <p:txBody>
          <a:bodyPr wrap="square">
            <a:spAutoFit/>
          </a:bodyPr>
          <a:lstStyle/>
          <a:p>
            <a:pPr marL="342900" indent="-342900" algn="l">
              <a:buFont typeface="Arial" panose="020B0604020202020204" pitchFamily="34" charset="0"/>
              <a:buChar char="•"/>
            </a:pPr>
            <a:r>
              <a:rPr lang="en-CA" sz="1600" b="0" baseline="0" dirty="0">
                <a:solidFill>
                  <a:schemeClr val="tx1"/>
                </a:solidFill>
                <a:latin typeface="Times New Roman" pitchFamily="18" charset="0"/>
                <a:cs typeface="Times New Roman" pitchFamily="18" charset="0"/>
              </a:rPr>
              <a:t>Everyone is encouraged to participate in the PH and this community session</a:t>
            </a:r>
          </a:p>
          <a:p>
            <a:pPr marL="342900" indent="-342900" algn="l">
              <a:buFont typeface="Arial" panose="020B0604020202020204" pitchFamily="34" charset="0"/>
              <a:buChar char="•"/>
            </a:pPr>
            <a:endParaRPr lang="en-US" sz="1600" b="0" kern="1200" baseline="0" dirty="0">
              <a:solidFill>
                <a:schemeClr val="tx1"/>
              </a:solidFill>
              <a:effectLst/>
              <a:latin typeface="Times New Roman" pitchFamily="18" charset="0"/>
              <a:ea typeface="+mn-ea"/>
              <a:cs typeface="Times New Roman" pitchFamily="18" charset="0"/>
            </a:endParaRPr>
          </a:p>
          <a:p>
            <a:pPr marL="342900" indent="-342900" algn="l">
              <a:buFont typeface="Arial" panose="020B0604020202020204" pitchFamily="34" charset="0"/>
              <a:buChar char="•"/>
            </a:pPr>
            <a:r>
              <a:rPr lang="en-US" sz="1600" b="0" baseline="0" dirty="0">
                <a:solidFill>
                  <a:schemeClr val="tx1"/>
                </a:solidFill>
                <a:latin typeface="Times New Roman" pitchFamily="18" charset="0"/>
                <a:cs typeface="Times New Roman" pitchFamily="18" charset="0"/>
              </a:rPr>
              <a:t>Interested persons can also contact the NWB staff if needing to provide written comments or to review the documents filed for application </a:t>
            </a:r>
          </a:p>
          <a:p>
            <a:pPr marL="342900" indent="-342900" algn="l">
              <a:buFont typeface="Arial" panose="020B0604020202020204" pitchFamily="34" charset="0"/>
              <a:buChar char="•"/>
            </a:pPr>
            <a:endParaRPr lang="en-US" sz="1600" b="0" baseline="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1600" b="0" baseline="0" dirty="0">
                <a:solidFill>
                  <a:schemeClr val="tx1"/>
                </a:solidFill>
                <a:latin typeface="Times New Roman" pitchFamily="18" charset="0"/>
                <a:cs typeface="Times New Roman" pitchFamily="18" charset="0"/>
              </a:rPr>
              <a:t>All documents received have been posted on the NWB’s FTP site at </a:t>
            </a:r>
            <a:r>
              <a:rPr lang="en-US" sz="1600" b="0" baseline="0" dirty="0">
                <a:solidFill>
                  <a:schemeClr val="tx1"/>
                </a:solidFill>
                <a:latin typeface="Times New Roman" pitchFamily="18" charset="0"/>
                <a:cs typeface="Times New Roman" pitchFamily="18" charset="0"/>
                <a:hlinkClick r:id="rId2"/>
              </a:rPr>
              <a:t>ftp.nwb-oen.ca</a:t>
            </a:r>
            <a:endParaRPr lang="en-US" sz="1600" b="0" baseline="0" dirty="0">
              <a:solidFill>
                <a:schemeClr val="tx1"/>
              </a:solidFill>
              <a:latin typeface="Times New Roman" pitchFamily="18" charset="0"/>
              <a:cs typeface="Times New Roman" pitchFamily="18" charset="0"/>
            </a:endParaRPr>
          </a:p>
        </p:txBody>
      </p:sp>
      <p:graphicFrame>
        <p:nvGraphicFramePr>
          <p:cNvPr id="2" name="Table 2">
            <a:extLst>
              <a:ext uri="{FF2B5EF4-FFF2-40B4-BE49-F238E27FC236}">
                <a16:creationId xmlns:a16="http://schemas.microsoft.com/office/drawing/2014/main" id="{867706A0-C8CC-4D25-8DD6-189684153D68}"/>
              </a:ext>
            </a:extLst>
          </p:cNvPr>
          <p:cNvGraphicFramePr>
            <a:graphicFrameLocks noGrp="1"/>
          </p:cNvGraphicFramePr>
          <p:nvPr>
            <p:extLst>
              <p:ext uri="{D42A27DB-BD31-4B8C-83A1-F6EECF244321}">
                <p14:modId xmlns:p14="http://schemas.microsoft.com/office/powerpoint/2010/main" val="3954816415"/>
              </p:ext>
            </p:extLst>
          </p:nvPr>
        </p:nvGraphicFramePr>
        <p:xfrm>
          <a:off x="467544" y="4005064"/>
          <a:ext cx="8136904" cy="2072640"/>
        </p:xfrm>
        <a:graphic>
          <a:graphicData uri="http://schemas.openxmlformats.org/drawingml/2006/table">
            <a:tbl>
              <a:tblPr firstRow="1" bandRow="1">
                <a:tableStyleId>{5C22544A-7EE6-4342-B048-85BDC9FD1C3A}</a:tableStyleId>
              </a:tblPr>
              <a:tblGrid>
                <a:gridCol w="8136904">
                  <a:extLst>
                    <a:ext uri="{9D8B030D-6E8A-4147-A177-3AD203B41FA5}">
                      <a16:colId xmlns:a16="http://schemas.microsoft.com/office/drawing/2014/main" val="4099588559"/>
                    </a:ext>
                  </a:extLst>
                </a:gridCol>
              </a:tblGrid>
              <a:tr h="1978917">
                <a:tc>
                  <a:txBody>
                    <a:bodyPr/>
                    <a:lstStyle/>
                    <a:p>
                      <a:pPr marL="342900" indent="-342900" algn="l">
                        <a:buFont typeface="Arial" panose="020B0604020202020204" pitchFamily="34" charset="0"/>
                        <a:buChar char="•"/>
                      </a:pPr>
                      <a:r>
                        <a:rPr lang="iu-Cans-CA" sz="1600" b="0" baseline="0" dirty="0">
                          <a:solidFill>
                            <a:schemeClr val="tx1"/>
                          </a:solidFill>
                          <a:latin typeface="Times New Roman" pitchFamily="18" charset="0"/>
                          <a:cs typeface="Times New Roman" pitchFamily="18" charset="0"/>
                        </a:rPr>
                        <a:t>ᑕᒪᐃᑦᓄᑦ ᐱᖃᑕᐅᖁᔭᐅᔪᑦ ᐃᓄᓕᒫᓂᒃ ᐊᐱᖅᓱᐃᓂᖅ ᐊᒻᒪ ᐆᒧᖓ ᓄᓇᓕᒃᓄᑦ ᑲᑎᒪᓂᖅ/</a:t>
                      </a:r>
                    </a:p>
                    <a:p>
                      <a:pPr marL="0" indent="0" algn="l">
                        <a:buFont typeface="Arial" panose="020B0604020202020204" pitchFamily="34" charset="0"/>
                        <a:buNone/>
                      </a:pPr>
                      <a:endParaRPr lang="en-US" sz="1600" b="0" kern="1200" baseline="0" dirty="0">
                        <a:solidFill>
                          <a:schemeClr val="tx1"/>
                        </a:solidFill>
                        <a:effectLst/>
                        <a:latin typeface="Times New Roman" pitchFamily="18" charset="0"/>
                        <a:ea typeface="+mn-ea"/>
                        <a:cs typeface="Times New Roman" pitchFamily="18" charset="0"/>
                      </a:endParaRPr>
                    </a:p>
                    <a:p>
                      <a:pPr marL="342900" indent="-342900" algn="l">
                        <a:buFont typeface="Arial" panose="020B0604020202020204" pitchFamily="34" charset="0"/>
                        <a:buChar char="•"/>
                      </a:pPr>
                      <a:r>
                        <a:rPr lang="iu-Cans-CA" sz="1600" b="0" baseline="0" dirty="0">
                          <a:solidFill>
                            <a:schemeClr val="tx1"/>
                          </a:solidFill>
                          <a:latin typeface="Times New Roman" pitchFamily="18" charset="0"/>
                          <a:cs typeface="Times New Roman" pitchFamily="18" charset="0"/>
                        </a:rPr>
                        <a:t>ᑐᓴᐅᒪᔪᒪᔪᑦ ᐃᓄᐃᑦ ᑐᕋᖅᕕᒋᔪᖕᓇᖅᑕᖏ ᐃᒪᓕᕆᔨᑦ `ᓴᓇᔨᖏ ᐱᖃᖅᑎᑎᔪᒪᒍᒥᒃ ᑎᑎᖃᑎᒍᑦ ᐅᖃᐅᓯᑦ ᐅᕙᓗᓃᑦ ᕿᒥᕈᖅᓂᖏ ᑎᑎᖃᑦ ᑐᓂᔭᐅᔪᑦ ᑐᒃᓯᕋᐅᑎᒧᑦ</a:t>
                      </a:r>
                      <a:r>
                        <a:rPr lang="en-US" sz="1600" b="0" baseline="0" dirty="0">
                          <a:solidFill>
                            <a:schemeClr val="tx1"/>
                          </a:solidFill>
                          <a:latin typeface="Times New Roman" pitchFamily="18" charset="0"/>
                          <a:cs typeface="Times New Roman" pitchFamily="18" charset="0"/>
                        </a:rPr>
                        <a:t> </a:t>
                      </a:r>
                    </a:p>
                    <a:p>
                      <a:pPr marL="342900" indent="-342900" algn="l">
                        <a:buFont typeface="Arial" panose="020B0604020202020204" pitchFamily="34" charset="0"/>
                        <a:buChar char="•"/>
                      </a:pPr>
                      <a:endParaRPr lang="en-US" sz="1600" b="0" baseline="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iu-Cans-CA" sz="1600" b="0" baseline="0" dirty="0">
                          <a:solidFill>
                            <a:schemeClr val="tx1"/>
                          </a:solidFill>
                          <a:latin typeface="Times New Roman" pitchFamily="18" charset="0"/>
                          <a:cs typeface="Times New Roman" pitchFamily="18" charset="0"/>
                        </a:rPr>
                        <a:t>ᑕᒪᐃᑕ ᑎᑎᖃᑦ ᐱᔭᐅᔪᑦ ᓴᕿᖅᑎᑕᐅᓯᒪᔪᑦ ᐃᒪᓕᕆᔨᑦ</a:t>
                      </a:r>
                      <a:r>
                        <a:rPr lang="en-US" sz="1600" b="0" baseline="0" dirty="0">
                          <a:solidFill>
                            <a:schemeClr val="tx1"/>
                          </a:solidFill>
                          <a:latin typeface="Times New Roman" pitchFamily="18" charset="0"/>
                          <a:cs typeface="Times New Roman" pitchFamily="18" charset="0"/>
                        </a:rPr>
                        <a:t> FTP </a:t>
                      </a:r>
                      <a:r>
                        <a:rPr lang="iu-Cans-CA" sz="1600" b="0" baseline="0" dirty="0">
                          <a:solidFill>
                            <a:schemeClr val="tx1"/>
                          </a:solidFill>
                          <a:latin typeface="Times New Roman" pitchFamily="18" charset="0"/>
                          <a:cs typeface="Times New Roman" pitchFamily="18" charset="0"/>
                        </a:rPr>
                        <a:t>ᖃᕆᑕᐅᔭᒃᑯᕕᖓᓂ ᑕᒡᕙᓂ </a:t>
                      </a:r>
                      <a:r>
                        <a:rPr lang="en-US" sz="1600" b="0" baseline="0" dirty="0">
                          <a:solidFill>
                            <a:schemeClr val="tx1"/>
                          </a:solidFill>
                          <a:latin typeface="Times New Roman" pitchFamily="18" charset="0"/>
                          <a:cs typeface="Times New Roman" pitchFamily="18" charset="0"/>
                          <a:hlinkClick r:id="rId2"/>
                        </a:rPr>
                        <a:t>ftp.nwb-oen.ca</a:t>
                      </a:r>
                      <a:endParaRPr lang="en-US" sz="1600" b="0" baseline="0" dirty="0">
                        <a:solidFill>
                          <a:schemeClr val="tx1"/>
                        </a:solidFill>
                        <a:latin typeface="Times New Roman" pitchFamily="18" charset="0"/>
                        <a:cs typeface="Times New Roman" pitchFamily="18" charset="0"/>
                      </a:endParaRPr>
                    </a:p>
                    <a:p>
                      <a:endParaRPr lang="en-CA" dirty="0"/>
                    </a:p>
                  </a:txBody>
                  <a:tcPr>
                    <a:solidFill>
                      <a:schemeClr val="bg1"/>
                    </a:solidFill>
                  </a:tcPr>
                </a:tc>
                <a:extLst>
                  <a:ext uri="{0D108BD9-81ED-4DB2-BD59-A6C34878D82A}">
                    <a16:rowId xmlns:a16="http://schemas.microsoft.com/office/drawing/2014/main" val="4080661378"/>
                  </a:ext>
                </a:extLst>
              </a:tr>
            </a:tbl>
          </a:graphicData>
        </a:graphic>
      </p:graphicFrame>
    </p:spTree>
    <p:extLst>
      <p:ext uri="{BB962C8B-B14F-4D97-AF65-F5344CB8AC3E}">
        <p14:creationId xmlns:p14="http://schemas.microsoft.com/office/powerpoint/2010/main" val="3369435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16395"/>
            <a:ext cx="8229600" cy="4389120"/>
          </a:xfrm>
        </p:spPr>
        <p:txBody>
          <a:bodyPr/>
          <a:lstStyle/>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Nunavut Water Board Background</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Types of Authorizations</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The NWB’s Licensing Process</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Overview of the Project</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Scope of the Application</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Application Procedural History</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Next Steps in the Application</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Questions and/or Comments</a:t>
            </a:r>
          </a:p>
          <a:p>
            <a:pPr marL="0" indent="0">
              <a:buNone/>
            </a:pPr>
            <a:endParaRPr lang="en-US" dirty="0"/>
          </a:p>
        </p:txBody>
      </p:sp>
      <p:sp>
        <p:nvSpPr>
          <p:cNvPr id="5" name="Slide Number Placeholder 4"/>
          <p:cNvSpPr>
            <a:spLocks noGrp="1"/>
          </p:cNvSpPr>
          <p:nvPr>
            <p:ph type="sldNum" sz="quarter" idx="12"/>
          </p:nvPr>
        </p:nvSpPr>
        <p:spPr/>
        <p:txBody>
          <a:bodyPr/>
          <a:lstStyle/>
          <a:p>
            <a:fld id="{7743DBDE-EEB0-4B35-80BE-167CFC5089B8}" type="slidenum">
              <a:rPr lang="en-CA" smtClean="0"/>
              <a:t>2</a:t>
            </a:fld>
            <a:endParaRPr lang="en-CA" dirty="0"/>
          </a:p>
        </p:txBody>
      </p:sp>
      <p:sp>
        <p:nvSpPr>
          <p:cNvPr id="6" name="TextBox 5">
            <a:extLst>
              <a:ext uri="{FF2B5EF4-FFF2-40B4-BE49-F238E27FC236}">
                <a16:creationId xmlns:a16="http://schemas.microsoft.com/office/drawing/2014/main" id="{C4EB31F2-52C3-4C54-9DC7-304FB86E5A68}"/>
              </a:ext>
            </a:extLst>
          </p:cNvPr>
          <p:cNvSpPr txBox="1"/>
          <p:nvPr/>
        </p:nvSpPr>
        <p:spPr>
          <a:xfrm>
            <a:off x="4499992" y="1912550"/>
            <a:ext cx="4392488" cy="4031873"/>
          </a:xfrm>
          <a:prstGeom prst="rect">
            <a:avLst/>
          </a:prstGeom>
          <a:noFill/>
        </p:spPr>
        <p:txBody>
          <a:bodyPr wrap="square" rtlCol="0">
            <a:spAutoFit/>
          </a:bodyPr>
          <a:lstStyle/>
          <a:p>
            <a:pPr marL="522288" indent="-285750">
              <a:buFont typeface="Wingdings" panose="05000000000000000000" pitchFamily="2" charset="2"/>
              <a:buChar char="§"/>
            </a:pPr>
            <a:r>
              <a:rPr lang="iu-Cans-CA" sz="1800" b="0" i="0" u="none" strike="noStrike" baseline="0" dirty="0">
                <a:solidFill>
                  <a:srgbClr val="000000"/>
                </a:solidFill>
                <a:latin typeface="ProSyl"/>
              </a:rPr>
              <a:t>ᓄᓇᕗᑦ ᐃᒥᓕᕆᓂᕐᒧᑦ ᖃᓄᐃᓕᖓᓂᑰᓂᖏᑦ </a:t>
            </a:r>
            <a:r>
              <a:rPr lang="en-US" sz="1800" b="0" i="0" u="none" strike="noStrike" baseline="0" dirty="0">
                <a:solidFill>
                  <a:srgbClr val="000000"/>
                </a:solidFill>
                <a:latin typeface="ProSyl"/>
              </a:rPr>
              <a:t> </a:t>
            </a:r>
          </a:p>
          <a:p>
            <a:pPr marL="522288" indent="-285750">
              <a:buFont typeface="Wingdings" panose="05000000000000000000" pitchFamily="2" charset="2"/>
              <a:buChar char="§"/>
            </a:pPr>
            <a:r>
              <a:rPr lang="iu-Cans-CA" sz="1800" b="0" i="0" u="none" strike="noStrike" baseline="0" dirty="0">
                <a:solidFill>
                  <a:srgbClr val="000000"/>
                </a:solidFill>
                <a:latin typeface="ProSyl"/>
              </a:rPr>
              <a:t>ᐊᖏᕐᑕᐅᔪᓐᓇᕐᑐᑦ ᐃᒥᓕᕆᔨᒃᑯᑦ ᑐᓂᔪᓐᓇᕐᑕᖏᑦ</a:t>
            </a:r>
            <a:endParaRPr lang="en-US" sz="1800" b="0" i="0" u="none" strike="noStrike" baseline="0" dirty="0">
              <a:solidFill>
                <a:srgbClr val="000000"/>
              </a:solidFill>
              <a:latin typeface="ProSyl"/>
            </a:endParaRPr>
          </a:p>
          <a:p>
            <a:pPr marL="522288" indent="-285750">
              <a:buFont typeface="Wingdings" panose="05000000000000000000" pitchFamily="2" charset="2"/>
              <a:buChar char="§"/>
            </a:pPr>
            <a:r>
              <a:rPr lang="iu-Cans-CA" sz="1800" b="0" i="0" u="none" strike="noStrike" baseline="0" dirty="0">
                <a:solidFill>
                  <a:srgbClr val="000000"/>
                </a:solidFill>
                <a:latin typeface="ProSyl"/>
              </a:rPr>
              <a:t>ᐃᒥᓕᕆᔨᒃᑯᑦ ᐃᒪᐃᑦᑐᖅ </a:t>
            </a:r>
            <a:r>
              <a:rPr lang="en-US" sz="2000" b="0" dirty="0">
                <a:solidFill>
                  <a:schemeClr val="tx1"/>
                </a:solidFill>
                <a:latin typeface="Times New Roman" pitchFamily="18" charset="0"/>
                <a:cs typeface="Times New Roman" pitchFamily="18" charset="0"/>
              </a:rPr>
              <a:t>“A”</a:t>
            </a:r>
            <a:r>
              <a:rPr lang="en-US" sz="1800" b="0" i="0" u="none" strike="noStrike" baseline="0" dirty="0">
                <a:solidFill>
                  <a:srgbClr val="000000"/>
                </a:solidFill>
                <a:latin typeface="ProSyl"/>
              </a:rPr>
              <a:t> </a:t>
            </a:r>
            <a:r>
              <a:rPr lang="iu-Cans-CA" sz="1800" b="0" i="0" u="none" strike="noStrike" baseline="0" dirty="0">
                <a:solidFill>
                  <a:srgbClr val="000000"/>
                </a:solidFill>
                <a:latin typeface="ProSyl"/>
              </a:rPr>
              <a:t>ᐱᔪᓐᓇᐅᑎᒧᑦ ᐊᐅᓚᓂᖏᑦ</a:t>
            </a:r>
          </a:p>
          <a:p>
            <a:pPr marL="522288" indent="-285750">
              <a:buFont typeface="Wingdings" panose="05000000000000000000" pitchFamily="2" charset="2"/>
              <a:buChar char="§"/>
            </a:pPr>
            <a:r>
              <a:rPr lang="iu-Cans-CA" sz="1800" b="0" i="0" u="none" strike="noStrike" baseline="0" dirty="0">
                <a:solidFill>
                  <a:srgbClr val="000000"/>
                </a:solidFill>
                <a:latin typeface="ProSyl"/>
              </a:rPr>
              <a:t>ᖃᓄᑎᒋ ᐱᔭᕆᑐᓂᖓ ᖃᐅᔨᒋᐊᕐᑕᐅᓂᖓ</a:t>
            </a:r>
            <a:endParaRPr lang="en-US" sz="1800" b="0" i="0" u="none" strike="noStrike" baseline="0" dirty="0">
              <a:solidFill>
                <a:srgbClr val="000000"/>
              </a:solidFill>
              <a:latin typeface="ProSyl"/>
            </a:endParaRPr>
          </a:p>
          <a:p>
            <a:pPr marL="522288" indent="-285750">
              <a:buFont typeface="Wingdings" panose="05000000000000000000" pitchFamily="2" charset="2"/>
              <a:buChar char="§"/>
            </a:pPr>
            <a:r>
              <a:rPr lang="iu-Cans-CA" sz="1800" b="0" i="0" u="none" strike="noStrike" baseline="0" dirty="0">
                <a:solidFill>
                  <a:srgbClr val="000000"/>
                </a:solidFill>
                <a:latin typeface="ProSyl"/>
              </a:rPr>
              <a:t>ᐱᓇᓱᒃᑐᑦ ᐊᐅᓚᓂᖏᑦ ᖃᓄᐃᓕᖓᓂᑰᓂᖏᑦ</a:t>
            </a:r>
          </a:p>
          <a:p>
            <a:pPr marL="522288" indent="-285750">
              <a:buFont typeface="Wingdings" panose="05000000000000000000" pitchFamily="2" charset="2"/>
              <a:buChar char="§"/>
            </a:pPr>
            <a:r>
              <a:rPr lang="iu-Cans-CA" sz="1800" b="0" i="0" u="none" strike="noStrike" baseline="0" dirty="0">
                <a:solidFill>
                  <a:srgbClr val="000000"/>
                </a:solidFill>
                <a:latin typeface="ProSyl"/>
              </a:rPr>
              <a:t>ᖃᓄᐃᓕᐅᒃᑲᓐᓂᕐᓂᐊᕐᓂᖏᑦ ᐃᒪᐃᑦᑐᖅ “</a:t>
            </a:r>
            <a:r>
              <a:rPr lang="en-US" sz="2000" b="0" kern="1200" dirty="0">
                <a:solidFill>
                  <a:schemeClr val="tx1"/>
                </a:solidFill>
                <a:effectLst/>
                <a:latin typeface="Times New Roman" pitchFamily="18" charset="0"/>
                <a:cs typeface="Times New Roman" pitchFamily="18" charset="0"/>
              </a:rPr>
              <a:t>A</a:t>
            </a:r>
            <a:r>
              <a:rPr lang="iu-Cans-CA" sz="1800" b="0" i="0" u="none" strike="noStrike" baseline="0" dirty="0">
                <a:solidFill>
                  <a:srgbClr val="000000"/>
                </a:solidFill>
                <a:latin typeface="ProSyl"/>
              </a:rPr>
              <a:t>” ᐱᓇᓱᒃᑐᓂ</a:t>
            </a:r>
            <a:endParaRPr lang="en-US" sz="1800" b="0" i="0" u="none" strike="noStrike" baseline="0" dirty="0">
              <a:solidFill>
                <a:srgbClr val="000000"/>
              </a:solidFill>
              <a:latin typeface="ProSyl"/>
            </a:endParaRPr>
          </a:p>
          <a:p>
            <a:pPr marL="522288" indent="-285750">
              <a:buFont typeface="Wingdings" panose="05000000000000000000" pitchFamily="2" charset="2"/>
              <a:buChar char="§"/>
            </a:pPr>
            <a:r>
              <a:rPr lang="iu-Cans-CA" sz="1800" b="0" i="0" u="none" strike="noStrike" baseline="0" dirty="0">
                <a:solidFill>
                  <a:srgbClr val="000000"/>
                </a:solidFill>
                <a:latin typeface="ProSyl"/>
              </a:rPr>
              <a:t>ᐃᒥᓕᕆᔨᒃᑯᑦ ᐃᖃᓇᐃᔭᕐᑎᖏᑦ ᖃᐅᔨᒋᐊᕐᕕᐅᔪᓐᓇᕐᑐᑦ</a:t>
            </a:r>
            <a:endParaRPr lang="en-US" sz="1800" b="0" i="0" u="none" strike="noStrike" baseline="0" dirty="0">
              <a:solidFill>
                <a:srgbClr val="000000"/>
              </a:solidFill>
              <a:latin typeface="ProSyl"/>
            </a:endParaRPr>
          </a:p>
          <a:p>
            <a:pPr marL="522288"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iu-Cans-CA" sz="1800" b="0" i="0" u="none" strike="noStrike" baseline="0" dirty="0">
                <a:solidFill>
                  <a:srgbClr val="000000"/>
                </a:solidFill>
                <a:latin typeface="ProSyl"/>
              </a:rPr>
              <a:t>ᐊᐱᖁᑎᒃᓴᐃᑦ ᐅᖃᐅᓯᒃᓴᒪᐃᓪᓗ</a:t>
            </a:r>
            <a:endParaRPr lang="en-US" sz="1800" b="0" i="0" u="none" strike="noStrike" baseline="0" dirty="0">
              <a:solidFill>
                <a:srgbClr val="000000"/>
              </a:solidFill>
              <a:latin typeface="ProSyl"/>
            </a:endParaRPr>
          </a:p>
          <a:p>
            <a:pPr marL="285750" indent="-285750">
              <a:buFont typeface="Wingdings" panose="05000000000000000000" pitchFamily="2" charset="2"/>
              <a:buChar char="§"/>
            </a:pPr>
            <a:endParaRPr lang="en-CA" dirty="0"/>
          </a:p>
        </p:txBody>
      </p:sp>
      <p:sp>
        <p:nvSpPr>
          <p:cNvPr id="9" name="Title 1">
            <a:extLst>
              <a:ext uri="{FF2B5EF4-FFF2-40B4-BE49-F238E27FC236}">
                <a16:creationId xmlns:a16="http://schemas.microsoft.com/office/drawing/2014/main" id="{9A98AD6A-12D5-4738-93CA-51D112B790E0}"/>
              </a:ext>
            </a:extLst>
          </p:cNvPr>
          <p:cNvSpPr txBox="1">
            <a:spLocks/>
          </p:cNvSpPr>
          <p:nvPr/>
        </p:nvSpPr>
        <p:spPr>
          <a:xfrm>
            <a:off x="2827412" y="764704"/>
            <a:ext cx="3489176" cy="460754"/>
          </a:xfrm>
          <a:prstGeom prst="rect">
            <a:avLst/>
          </a:prstGeom>
          <a:noFill/>
        </p:spPr>
        <p:txBody>
          <a:bodyPr vert="horz" lIns="0" rIns="0" bIns="0" anchor="b">
            <a:normAutofit fontScale="975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latin typeface="Times New Roman" pitchFamily="18" charset="0"/>
                <a:cs typeface="Times New Roman" pitchFamily="18" charset="0"/>
              </a:rPr>
              <a:t>Topics</a:t>
            </a:r>
            <a:r>
              <a:rPr lang="iu-Cans-CA" sz="2900" b="1" dirty="0">
                <a:latin typeface="Times New Roman" pitchFamily="18" charset="0"/>
                <a:cs typeface="Times New Roman" pitchFamily="18" charset="0"/>
              </a:rPr>
              <a:t>  ᐱᑦᔪᑏᑦ</a:t>
            </a:r>
            <a:endParaRPr lang="en-US" sz="2900" b="1" dirty="0">
              <a:latin typeface="Times New Roman" pitchFamily="18" charset="0"/>
              <a:cs typeface="Times New Roman" pitchFamily="18" charset="0"/>
            </a:endParaRPr>
          </a:p>
        </p:txBody>
      </p:sp>
    </p:spTree>
    <p:extLst>
      <p:ext uri="{BB962C8B-B14F-4D97-AF65-F5344CB8AC3E}">
        <p14:creationId xmlns:p14="http://schemas.microsoft.com/office/powerpoint/2010/main" val="1642898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1884" y="908720"/>
            <a:ext cx="6660232" cy="792088"/>
          </a:xfrm>
        </p:spPr>
        <p:txBody>
          <a:bodyPr>
            <a:normAutofit/>
          </a:bodyPr>
          <a:lstStyle/>
          <a:p>
            <a:pPr algn="ctr"/>
            <a:r>
              <a:rPr lang="en-US" sz="2400" b="1" dirty="0">
                <a:latin typeface="Times New Roman" pitchFamily="18" charset="0"/>
                <a:cs typeface="Times New Roman" pitchFamily="18" charset="0"/>
              </a:rPr>
              <a:t>Next steps in the Application Process</a:t>
            </a:r>
            <a:br>
              <a:rPr lang="iu-Cans-CA" sz="2400" b="1" dirty="0">
                <a:latin typeface="Times New Roman" pitchFamily="18" charset="0"/>
                <a:cs typeface="Times New Roman" pitchFamily="18" charset="0"/>
              </a:rPr>
            </a:br>
            <a:r>
              <a:rPr lang="iu-Cans-CA" sz="2400" b="1" dirty="0">
                <a:latin typeface="Times New Roman" pitchFamily="18" charset="0"/>
                <a:cs typeface="Times New Roman" pitchFamily="18" charset="0"/>
              </a:rPr>
              <a:t>ᑐᒃᓕᑦ ᐊᑐᒐᒃᓴᑦ ᑐᒃᓯᕋᐅᑎᒧᑦ ᐱᓕᕆᑦᔪᓯᖅᓄᑦ</a:t>
            </a:r>
            <a:endParaRPr lang="en-US" sz="2400" dirty="0"/>
          </a:p>
        </p:txBody>
      </p:sp>
      <p:sp>
        <p:nvSpPr>
          <p:cNvPr id="3" name="Content Placeholder 2"/>
          <p:cNvSpPr>
            <a:spLocks noGrp="1"/>
          </p:cNvSpPr>
          <p:nvPr>
            <p:ph idx="1"/>
          </p:nvPr>
        </p:nvSpPr>
        <p:spPr>
          <a:xfrm>
            <a:off x="359532" y="2112228"/>
            <a:ext cx="8424936" cy="4235002"/>
          </a:xfrm>
        </p:spPr>
        <p:txBody>
          <a:bodyPr>
            <a:normAutofit/>
          </a:bodyPr>
          <a:lstStyle/>
          <a:p>
            <a:pPr marL="342900" indent="-342900">
              <a:buClrTx/>
              <a:buFont typeface="Arial" panose="020B0604020202020204" pitchFamily="34" charset="0"/>
              <a:buChar char="•"/>
            </a:pPr>
            <a:r>
              <a:rPr lang="en-CA" sz="1800" b="0" dirty="0">
                <a:solidFill>
                  <a:schemeClr val="tx1"/>
                </a:solidFill>
                <a:latin typeface="Times New Roman" pitchFamily="18" charset="0"/>
                <a:cs typeface="Times New Roman" pitchFamily="18" charset="0"/>
              </a:rPr>
              <a:t>The Public Hearing of this week is chaired by the Board Panel and led by the Board's Chair</a:t>
            </a:r>
            <a:endParaRPr lang="en-CA" sz="18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1800" b="0" i="0" dirty="0">
                <a:solidFill>
                  <a:schemeClr val="tx1"/>
                </a:solidFill>
                <a:latin typeface="Times New Roman" pitchFamily="18" charset="0"/>
                <a:cs typeface="Times New Roman" pitchFamily="18" charset="0"/>
              </a:rPr>
              <a:t>The NWB Panel is here to consider the evidence provided during the hearing before issuing a decision in about 30-45 days</a:t>
            </a:r>
            <a:endParaRPr lang="en-CA" sz="18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1800" b="0" i="0" dirty="0">
                <a:solidFill>
                  <a:schemeClr val="tx1"/>
                </a:solidFill>
                <a:latin typeface="Times New Roman" pitchFamily="18" charset="0"/>
                <a:cs typeface="Times New Roman" pitchFamily="18" charset="0"/>
              </a:rPr>
              <a:t>The NWB will inform the public of the Board's decision  once rendered</a:t>
            </a:r>
            <a:endParaRPr lang="iu-Cans-CA" sz="1800" b="0" i="0" dirty="0">
              <a:solidFill>
                <a:schemeClr val="tx1"/>
              </a:solidFill>
              <a:latin typeface="Times New Roman" pitchFamily="18" charset="0"/>
              <a:cs typeface="Times New Roman" pitchFamily="18" charset="0"/>
            </a:endParaRPr>
          </a:p>
          <a:p>
            <a:pPr marL="342900" indent="-342900">
              <a:buClrTx/>
              <a:buFont typeface="Arial" panose="020B0604020202020204" pitchFamily="34" charset="0"/>
              <a:buChar char="•"/>
            </a:pPr>
            <a:endParaRPr lang="iu-Cans-CA" sz="1800" dirty="0">
              <a:latin typeface="Times New Roman" pitchFamily="18" charset="0"/>
              <a:cs typeface="Times New Roman" pitchFamily="18" charset="0"/>
            </a:endParaRPr>
          </a:p>
          <a:p>
            <a:pPr marL="342900" indent="-342900">
              <a:buClrTx/>
              <a:buFont typeface="Arial" panose="020B0604020202020204" pitchFamily="34" charset="0"/>
              <a:buChar char="•"/>
            </a:pPr>
            <a:r>
              <a:rPr lang="iu-Cans-CA" sz="1800" dirty="0">
                <a:latin typeface="Times New Roman" pitchFamily="18" charset="0"/>
                <a:cs typeface="Times New Roman" pitchFamily="18" charset="0"/>
              </a:rPr>
              <a:t>ᑖᒻᓇ ᐃᓄᓕᒫ</a:t>
            </a:r>
            <a:r>
              <a:rPr lang="iu-Cans-CA" sz="1800" b="0" i="0" dirty="0">
                <a:solidFill>
                  <a:schemeClr val="tx1"/>
                </a:solidFill>
                <a:latin typeface="Times New Roman" pitchFamily="18" charset="0"/>
                <a:cs typeface="Times New Roman" pitchFamily="18" charset="0"/>
              </a:rPr>
              <a:t>ᓄᑦ ᐊᐱᖅᓱᐃᓂᖅ ᐆᒪᓂ ᐱᓇᓱᐊᕈᓯᖅᒥ ᐃᒃᓯᕙᐅᑕᓕᒃ ᑲᑎᒪᔨᑦ ᑲᑎᒪᔨᖏᓄᑦ ᐊᒻᒪ ᓯᕗᓕᖅᑕᐅᔪᑦ ᑲᑎᒪᔨᑦ ᐃᒃᓯᕙᐅᑕᓕᖓᓂᑦ</a:t>
            </a:r>
          </a:p>
          <a:p>
            <a:pPr marL="342900" indent="-342900">
              <a:buClrTx/>
              <a:buFont typeface="Arial" panose="020B0604020202020204" pitchFamily="34" charset="0"/>
              <a:buChar char="•"/>
            </a:pPr>
            <a:r>
              <a:rPr lang="iu-Cans-CA" sz="1800" dirty="0">
                <a:latin typeface="Times New Roman" pitchFamily="18" charset="0"/>
                <a:cs typeface="Times New Roman" pitchFamily="18" charset="0"/>
              </a:rPr>
              <a:t>ᑖᑉᑯᐊᑦ ᐃᒪᓕᕆᔨᑦ ᑲᑎᒪᔨᑦ ᑕᒫᓂᑦᑐᑦ ᐃᓱᒪᖃᓯᐅᑎᓂᖏᓄᑦ ᓇᓗᓇᐃᑯᑎᑦ ᐱᖃᖅᑎᑕᐅᔪᑦ ᐊᑐᖅᑎᑦᓗᒍ ᐊᐱᖅᓱᐃᓂᖅ ᑐᓂᓯᓂᐊᓴᖅᓗᑎᒃ ᐃᓱᒪᓕᐅᕈᑎᒥᖕᓂᒃ </a:t>
            </a:r>
            <a:r>
              <a:rPr lang="en-CA" sz="1800" b="0" i="0" dirty="0">
                <a:solidFill>
                  <a:schemeClr val="tx1"/>
                </a:solidFill>
                <a:latin typeface="Times New Roman" pitchFamily="18" charset="0"/>
                <a:cs typeface="Times New Roman" pitchFamily="18" charset="0"/>
              </a:rPr>
              <a:t>30-45 </a:t>
            </a:r>
            <a:r>
              <a:rPr lang="iu-Cans-CA" sz="1800" dirty="0">
                <a:latin typeface="Times New Roman" pitchFamily="18" charset="0"/>
                <a:cs typeface="Times New Roman" pitchFamily="18" charset="0"/>
              </a:rPr>
              <a:t>ᒥᒃᓵᓂ ᐅᑉᓗᑦ</a:t>
            </a:r>
          </a:p>
          <a:p>
            <a:pPr marL="342900" indent="-342900">
              <a:buClrTx/>
              <a:buFont typeface="Arial" panose="020B0604020202020204" pitchFamily="34" charset="0"/>
              <a:buChar char="•"/>
            </a:pPr>
            <a:r>
              <a:rPr lang="iu-Cans-CA" sz="1800" dirty="0">
                <a:latin typeface="Times New Roman" pitchFamily="18" charset="0"/>
                <a:cs typeface="Times New Roman" pitchFamily="18" charset="0"/>
              </a:rPr>
              <a:t>ᑖᑉᑯᐊᑦ ᐃᒪᓕᕆᔨᑦ ᓱᓴᐅᒪᑎᑦᓂᐊᒐᖏ ᐃᓄᓕᒫᑦ ᑲᑎᒪᔨᑦ ᐃᓱᒪᓕᐅᕈᑎᖓᓂᒃ ᐃᓱᒪᓕᐅᕈᑎᒋᑕᖅᐸᒋᑦ</a:t>
            </a:r>
            <a:endParaRPr lang="en-CA" sz="2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3DBDE-EEB0-4B35-80BE-167CFC5089B8}" type="slidenum">
              <a:rPr kumimoji="0" lang="en-CA" sz="1200" b="0" i="0" u="none" strike="noStrike" kern="1200" cap="none" spc="0" normalizeH="0" baseline="0" noProof="0" smtClean="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CA" sz="1200" b="0" i="0" u="none" strike="noStrike" kern="1200" cap="none" spc="0" normalizeH="0" baseline="0" noProof="0" dirty="0">
              <a:ln>
                <a:noFill/>
              </a:ln>
              <a:solidFill>
                <a:srgbClr val="04617B">
                  <a:shade val="90000"/>
                </a:srgbClr>
              </a:solidFill>
              <a:effectLst/>
              <a:uLnTx/>
              <a:uFillTx/>
              <a:latin typeface="Constantia"/>
              <a:ea typeface="+mn-ea"/>
              <a:cs typeface="+mn-cs"/>
            </a:endParaRPr>
          </a:p>
        </p:txBody>
      </p:sp>
    </p:spTree>
    <p:extLst>
      <p:ext uri="{BB962C8B-B14F-4D97-AF65-F5344CB8AC3E}">
        <p14:creationId xmlns:p14="http://schemas.microsoft.com/office/powerpoint/2010/main" val="4249914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99AD439-FBB6-40CC-B001-0BFD85EB4F04}"/>
              </a:ext>
            </a:extLst>
          </p:cNvPr>
          <p:cNvSpPr>
            <a:spLocks noGrp="1"/>
          </p:cNvSpPr>
          <p:nvPr>
            <p:ph type="title"/>
          </p:nvPr>
        </p:nvSpPr>
        <p:spPr>
          <a:xfrm>
            <a:off x="0" y="476672"/>
            <a:ext cx="8684028" cy="792088"/>
          </a:xfrm>
        </p:spPr>
        <p:txBody>
          <a:bodyPr>
            <a:normAutofit/>
          </a:bodyPr>
          <a:lstStyle/>
          <a:p>
            <a:pPr algn="ctr"/>
            <a:r>
              <a:rPr lang="en-US" sz="2400" b="1" dirty="0">
                <a:latin typeface="Times New Roman" pitchFamily="18" charset="0"/>
                <a:cs typeface="Times New Roman" pitchFamily="18" charset="0"/>
              </a:rPr>
              <a:t>NWB Staff Contact Information</a:t>
            </a:r>
            <a:endParaRPr lang="en-US" sz="2400" dirty="0"/>
          </a:p>
        </p:txBody>
      </p:sp>
      <p:graphicFrame>
        <p:nvGraphicFramePr>
          <p:cNvPr id="7" name="Table 6">
            <a:extLst>
              <a:ext uri="{FF2B5EF4-FFF2-40B4-BE49-F238E27FC236}">
                <a16:creationId xmlns:a16="http://schemas.microsoft.com/office/drawing/2014/main" id="{140E6759-B1CC-47EC-A94D-1EE855F61C65}"/>
              </a:ext>
            </a:extLst>
          </p:cNvPr>
          <p:cNvGraphicFramePr>
            <a:graphicFrameLocks noGrp="1"/>
          </p:cNvGraphicFramePr>
          <p:nvPr/>
        </p:nvGraphicFramePr>
        <p:xfrm>
          <a:off x="649711" y="1999410"/>
          <a:ext cx="7384606" cy="3626289"/>
        </p:xfrm>
        <a:graphic>
          <a:graphicData uri="http://schemas.openxmlformats.org/drawingml/2006/table">
            <a:tbl>
              <a:tblPr firstRow="1" bandRow="1">
                <a:tableStyleId>{5C22544A-7EE6-4342-B048-85BDC9FD1C3A}</a:tableStyleId>
              </a:tblPr>
              <a:tblGrid>
                <a:gridCol w="7384606">
                  <a:extLst>
                    <a:ext uri="{9D8B030D-6E8A-4147-A177-3AD203B41FA5}">
                      <a16:colId xmlns:a16="http://schemas.microsoft.com/office/drawing/2014/main" val="20000"/>
                    </a:ext>
                  </a:extLst>
                </a:gridCol>
              </a:tblGrid>
              <a:tr h="1534192">
                <a:tc>
                  <a:txBody>
                    <a:bodyPr/>
                    <a:lstStyle/>
                    <a:p>
                      <a:pPr marL="342900" indent="-342900" algn="l">
                        <a:lnSpc>
                          <a:spcPct val="150000"/>
                        </a:lnSpc>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Stephanie Autut, </a:t>
                      </a:r>
                      <a:r>
                        <a:rPr lang="en-US" sz="1600" b="0" baseline="0" dirty="0">
                          <a:solidFill>
                            <a:schemeClr val="accent1"/>
                          </a:solidFill>
                          <a:latin typeface="Times New Roman" pitchFamily="18" charset="0"/>
                          <a:cs typeface="Times New Roman" pitchFamily="18" charset="0"/>
                        </a:rPr>
                        <a:t>Executive Director                          </a:t>
                      </a:r>
                      <a:r>
                        <a:rPr lang="en-US" sz="1600" b="0" baseline="0" dirty="0">
                          <a:solidFill>
                            <a:srgbClr val="0070C0"/>
                          </a:solidFill>
                          <a:latin typeface="Times New Roman" pitchFamily="18" charset="0"/>
                          <a:cs typeface="Times New Roman" pitchFamily="18" charset="0"/>
                          <a:hlinkClick r:id="rId2"/>
                        </a:rPr>
                        <a:t>stephanie.autut@nwb-oen.ca</a:t>
                      </a:r>
                      <a:endParaRPr lang="en-US" sz="1600" b="0" baseline="0" dirty="0">
                        <a:solidFill>
                          <a:srgbClr val="0070C0"/>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Karén Kharatyan, </a:t>
                      </a:r>
                      <a:r>
                        <a:rPr lang="en-US" sz="1600" b="0" baseline="0" dirty="0">
                          <a:solidFill>
                            <a:schemeClr val="accent1"/>
                          </a:solidFill>
                          <a:latin typeface="Times New Roman" pitchFamily="18" charset="0"/>
                          <a:cs typeface="Times New Roman" pitchFamily="18" charset="0"/>
                        </a:rPr>
                        <a:t>Director of Technical Services      </a:t>
                      </a:r>
                      <a:r>
                        <a:rPr lang="en-US" sz="1600" b="0" baseline="0" dirty="0">
                          <a:solidFill>
                            <a:schemeClr val="tx1"/>
                          </a:solidFill>
                          <a:latin typeface="Times New Roman" pitchFamily="18" charset="0"/>
                          <a:cs typeface="Times New Roman" pitchFamily="18" charset="0"/>
                          <a:hlinkClick r:id="rId3"/>
                        </a:rPr>
                        <a:t>karen.kharatyan@nwb-oen.ca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pt-BR" sz="1600" b="0" baseline="0" dirty="0">
                          <a:solidFill>
                            <a:schemeClr val="tx1"/>
                          </a:solidFill>
                          <a:latin typeface="Times New Roman" pitchFamily="18" charset="0"/>
                          <a:cs typeface="Times New Roman" pitchFamily="18" charset="0"/>
                        </a:rPr>
                        <a:t>Richard Dwyer, </a:t>
                      </a:r>
                      <a:r>
                        <a:rPr lang="pt-BR" sz="1600" b="0" baseline="0" dirty="0">
                          <a:solidFill>
                            <a:schemeClr val="accent1"/>
                          </a:solidFill>
                          <a:latin typeface="Times New Roman" pitchFamily="18" charset="0"/>
                          <a:cs typeface="Times New Roman" pitchFamily="18" charset="0"/>
                        </a:rPr>
                        <a:t>Manager of Licensing                      </a:t>
                      </a:r>
                      <a:r>
                        <a:rPr lang="en-US" sz="1600" b="0" baseline="0" dirty="0">
                          <a:solidFill>
                            <a:schemeClr val="tx1"/>
                          </a:solidFill>
                          <a:latin typeface="Times New Roman" pitchFamily="18" charset="0"/>
                          <a:cs typeface="Times New Roman" pitchFamily="18" charset="0"/>
                          <a:hlinkClick r:id="rId4"/>
                        </a:rPr>
                        <a:t>richard.dwyer@nwb-oen.ca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Robert Hunter, </a:t>
                      </a:r>
                      <a:r>
                        <a:rPr lang="en-US" sz="1600" b="0" baseline="0" dirty="0">
                          <a:solidFill>
                            <a:schemeClr val="accent1"/>
                          </a:solidFill>
                          <a:latin typeface="Times New Roman" pitchFamily="18" charset="0"/>
                          <a:cs typeface="Times New Roman" pitchFamily="18" charset="0"/>
                        </a:rPr>
                        <a:t>Licensing Administrator                    </a:t>
                      </a:r>
                      <a:r>
                        <a:rPr lang="en-US" sz="1600" b="0" baseline="0" dirty="0">
                          <a:solidFill>
                            <a:schemeClr val="tx1"/>
                          </a:solidFill>
                          <a:latin typeface="Times New Roman" pitchFamily="18" charset="0"/>
                          <a:cs typeface="Times New Roman" pitchFamily="18" charset="0"/>
                          <a:hlinkClick r:id="rId5"/>
                        </a:rPr>
                        <a:t>robert.hunter@nwb-oen.ca</a:t>
                      </a:r>
                      <a:r>
                        <a:rPr lang="en-US" sz="1600" b="0" baseline="0" dirty="0">
                          <a:solidFill>
                            <a:schemeClr val="tx1"/>
                          </a:solidFill>
                          <a:latin typeface="Times New Roman" pitchFamily="18" charset="0"/>
                          <a:cs typeface="Times New Roman" pitchFamily="18" charset="0"/>
                        </a:rPr>
                        <a:t> </a:t>
                      </a: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lang="en-US" sz="1600" b="0" baseline="0" dirty="0">
                          <a:solidFill>
                            <a:schemeClr val="tx1"/>
                          </a:solidFill>
                          <a:latin typeface="Times New Roman" pitchFamily="18" charset="0"/>
                          <a:cs typeface="Times New Roman" pitchFamily="18" charset="0"/>
                        </a:rPr>
                        <a:t>Ben Kogvik, </a:t>
                      </a:r>
                      <a:r>
                        <a:rPr lang="en-US" sz="1600" b="0" baseline="0" dirty="0">
                          <a:solidFill>
                            <a:schemeClr val="accent1"/>
                          </a:solidFill>
                          <a:latin typeface="Times New Roman" pitchFamily="18" charset="0"/>
                          <a:cs typeface="Times New Roman" pitchFamily="18" charset="0"/>
                        </a:rPr>
                        <a:t>Director of Board Administration         </a:t>
                      </a:r>
                      <a:r>
                        <a:rPr lang="en-US" sz="1600" b="0" baseline="0" dirty="0">
                          <a:solidFill>
                            <a:schemeClr val="tx1"/>
                          </a:solidFill>
                          <a:latin typeface="Times New Roman" pitchFamily="18" charset="0"/>
                          <a:cs typeface="Times New Roman" pitchFamily="18" charset="0"/>
                          <a:hlinkClick r:id="rId6"/>
                        </a:rPr>
                        <a:t>ben.kogvik@nwb-oen.ca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Mohammad Ali Shaikh, </a:t>
                      </a:r>
                      <a:r>
                        <a:rPr kumimoji="0" lang="en-US"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Technical Advisor               </a:t>
                      </a: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7"/>
                        </a:rPr>
                        <a:t>ali.shaikh@nwb-oen.ca</a:t>
                      </a:r>
                      <a:endPar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a:noFill/>
                  </a:tcPr>
                </a:tc>
                <a:extLst>
                  <a:ext uri="{0D108BD9-81ED-4DB2-BD59-A6C34878D82A}">
                    <a16:rowId xmlns:a16="http://schemas.microsoft.com/office/drawing/2014/main" val="10000"/>
                  </a:ext>
                </a:extLst>
              </a:tr>
              <a:tr h="1130104">
                <a:tc>
                  <a:txBody>
                    <a:bodyPr/>
                    <a:lstStyle/>
                    <a:p>
                      <a:pPr marL="0" indent="0" algn="l">
                        <a:spcBef>
                          <a:spcPts val="375"/>
                        </a:spcBef>
                        <a:buFont typeface="Wingdings" panose="05000000000000000000" pitchFamily="2" charset="2"/>
                        <a:buNone/>
                      </a:pPr>
                      <a:endParaRPr kumimoji="0" lang="en-US" sz="1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3"/>
                      </a:endParaRPr>
                    </a:p>
                  </a:txBody>
                  <a:tcPr>
                    <a:noFill/>
                  </a:tcPr>
                </a:tc>
                <a:extLst>
                  <a:ext uri="{0D108BD9-81ED-4DB2-BD59-A6C34878D82A}">
                    <a16:rowId xmlns:a16="http://schemas.microsoft.com/office/drawing/2014/main" val="326441310"/>
                  </a:ext>
                </a:extLst>
              </a:tr>
            </a:tbl>
          </a:graphicData>
        </a:graphic>
      </p:graphicFrame>
      <p:sp>
        <p:nvSpPr>
          <p:cNvPr id="4" name="Slide Number Placeholder 4">
            <a:extLst>
              <a:ext uri="{FF2B5EF4-FFF2-40B4-BE49-F238E27FC236}">
                <a16:creationId xmlns:a16="http://schemas.microsoft.com/office/drawing/2014/main" id="{07920564-3823-4F58-BF74-75C4AF523E6C}"/>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21</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392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99AD439-FBB6-40CC-B001-0BFD85EB4F04}"/>
              </a:ext>
            </a:extLst>
          </p:cNvPr>
          <p:cNvSpPr>
            <a:spLocks noGrp="1"/>
          </p:cNvSpPr>
          <p:nvPr>
            <p:ph type="title"/>
          </p:nvPr>
        </p:nvSpPr>
        <p:spPr>
          <a:xfrm>
            <a:off x="0" y="476672"/>
            <a:ext cx="8684028" cy="792088"/>
          </a:xfrm>
        </p:spPr>
        <p:txBody>
          <a:bodyPr>
            <a:normAutofit/>
          </a:bodyPr>
          <a:lstStyle/>
          <a:p>
            <a:pPr algn="ctr"/>
            <a:r>
              <a:rPr lang="iu-Cans-CA" sz="2400" b="1" dirty="0">
                <a:latin typeface="Times New Roman" pitchFamily="18" charset="0"/>
                <a:cs typeface="Times New Roman" pitchFamily="18" charset="0"/>
              </a:rPr>
              <a:t>ᐃᒪᓕᕆᔨᑦ ᓴᓇᔨᖏ ᑐᕋᕈᑎᑦ ᑐᓴᒐᒃᓴᑦ</a:t>
            </a:r>
            <a:endParaRPr lang="en-US" sz="2400" dirty="0"/>
          </a:p>
        </p:txBody>
      </p:sp>
      <p:graphicFrame>
        <p:nvGraphicFramePr>
          <p:cNvPr id="7" name="Table 6">
            <a:extLst>
              <a:ext uri="{FF2B5EF4-FFF2-40B4-BE49-F238E27FC236}">
                <a16:creationId xmlns:a16="http://schemas.microsoft.com/office/drawing/2014/main" id="{140E6759-B1CC-47EC-A94D-1EE855F61C65}"/>
              </a:ext>
            </a:extLst>
          </p:cNvPr>
          <p:cNvGraphicFramePr>
            <a:graphicFrameLocks noGrp="1"/>
          </p:cNvGraphicFramePr>
          <p:nvPr/>
        </p:nvGraphicFramePr>
        <p:xfrm>
          <a:off x="649711" y="1999410"/>
          <a:ext cx="7384606" cy="3625972"/>
        </p:xfrm>
        <a:graphic>
          <a:graphicData uri="http://schemas.openxmlformats.org/drawingml/2006/table">
            <a:tbl>
              <a:tblPr firstRow="1" bandRow="1">
                <a:tableStyleId>{5C22544A-7EE6-4342-B048-85BDC9FD1C3A}</a:tableStyleId>
              </a:tblPr>
              <a:tblGrid>
                <a:gridCol w="7384606">
                  <a:extLst>
                    <a:ext uri="{9D8B030D-6E8A-4147-A177-3AD203B41FA5}">
                      <a16:colId xmlns:a16="http://schemas.microsoft.com/office/drawing/2014/main" val="20000"/>
                    </a:ext>
                  </a:extLst>
                </a:gridCol>
              </a:tblGrid>
              <a:tr h="1534192">
                <a:tc>
                  <a:txBody>
                    <a:bodyPr/>
                    <a:lstStyle/>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ᓯᑎᕙᓂ ᐊᐅᑐᑦ</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ᐊᖓᔪᖃᖅ ᑐᑭᒧᐊᖅᑎ</a:t>
                      </a:r>
                      <a:r>
                        <a:rPr lang="en-US" sz="1600" b="0" baseline="0" dirty="0">
                          <a:solidFill>
                            <a:schemeClr val="accent1"/>
                          </a:solidFill>
                          <a:latin typeface="Times New Roman" pitchFamily="18" charset="0"/>
                          <a:cs typeface="Times New Roman" pitchFamily="18" charset="0"/>
                        </a:rPr>
                        <a:t>                          </a:t>
                      </a:r>
                      <a:r>
                        <a:rPr lang="en-US" sz="1600" b="0" baseline="0" dirty="0">
                          <a:solidFill>
                            <a:srgbClr val="0070C0"/>
                          </a:solidFill>
                          <a:latin typeface="Times New Roman" pitchFamily="18" charset="0"/>
                          <a:cs typeface="Times New Roman" pitchFamily="18" charset="0"/>
                          <a:hlinkClick r:id="rId2"/>
                        </a:rPr>
                        <a:t>stephanie.autut@nwb-oen.ca</a:t>
                      </a:r>
                      <a:endParaRPr lang="en-US" sz="1600" b="0" baseline="0" dirty="0">
                        <a:solidFill>
                          <a:srgbClr val="0070C0"/>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ᑲᕆᓐ ᑲᕋᑦᔭᓐ</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ᑐᑭᒧᐊᖅᑎ ᐱᖁᓯᓕᖁᑎᑦ ᑭᕝᒐᖅᑐᑎᑦ</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3"/>
                        </a:rPr>
                        <a:t>karen.kharatyan@nwb-oen.ca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ᕆᑦᓱᕐᑦ ᑐᐊᐃᔪᕐ</a:t>
                      </a:r>
                      <a:r>
                        <a:rPr lang="pt-BR"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ᐊᐅᓚᑦᑎᔨ ᓚᐃᓴᓕᖁᑎᑦ</a:t>
                      </a:r>
                      <a:r>
                        <a:rPr lang="pt-BR"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4"/>
                        </a:rPr>
                        <a:t>richard.dwyer@nwb-oen.ca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ᕌᐳᕐᑦ ᕼᐊᓐᑐᕐ</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ᓚᐃᓴᓕᕆᔨ</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5"/>
                        </a:rPr>
                        <a:t>robert.hunter@nwb-oen.ca</a:t>
                      </a:r>
                      <a:r>
                        <a:rPr lang="en-US" sz="1600" b="0" baseline="0" dirty="0">
                          <a:solidFill>
                            <a:schemeClr val="tx1"/>
                          </a:solidFill>
                          <a:latin typeface="Times New Roman" pitchFamily="18" charset="0"/>
                          <a:cs typeface="Times New Roman" pitchFamily="18" charset="0"/>
                        </a:rPr>
                        <a:t> </a:t>
                      </a: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lang="iu-Cans-CA" sz="1600" b="0" baseline="0" dirty="0">
                          <a:solidFill>
                            <a:schemeClr val="tx1"/>
                          </a:solidFill>
                          <a:latin typeface="Times New Roman" pitchFamily="18" charset="0"/>
                          <a:cs typeface="Times New Roman" pitchFamily="18" charset="0"/>
                        </a:rPr>
                        <a:t>ᐱᐊᓐ ᖁᒡᕕᒃ</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ᑐᑭᒧᐊᖅᑎ ᑲᑎᒪᔨᑦ ᐊᐅᓚᑦᔪᑎᖏ</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6"/>
                        </a:rPr>
                        <a:t>ben.kogvik@nwb-oen.ca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kumimoji="0" lang="iu-Cans-CA"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ᒨᕼᐊᒻᒪᑦ ᐊᓕ ᓴᐃᒃᓪ</a:t>
                      </a: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iu-Cans-CA"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ᐱᑦᖁᓯᓕᖁᑎᑦ ᐅᖃᐅᑦᔨᔨ</a:t>
                      </a:r>
                      <a:r>
                        <a:rPr kumimoji="0" lang="en-US"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              </a:t>
                      </a:r>
                      <a:r>
                        <a:rPr kumimoji="0" lang="iu-Cans-CA"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 </a:t>
                      </a:r>
                      <a:r>
                        <a:rPr kumimoji="0" lang="en-US"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 </a:t>
                      </a: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7"/>
                        </a:rPr>
                        <a:t>ali.shaikh@nwb-oen.ca</a:t>
                      </a:r>
                      <a:endPar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a:noFill/>
                  </a:tcPr>
                </a:tc>
                <a:extLst>
                  <a:ext uri="{0D108BD9-81ED-4DB2-BD59-A6C34878D82A}">
                    <a16:rowId xmlns:a16="http://schemas.microsoft.com/office/drawing/2014/main" val="10000"/>
                  </a:ext>
                </a:extLst>
              </a:tr>
              <a:tr h="1130104">
                <a:tc>
                  <a:txBody>
                    <a:bodyPr/>
                    <a:lstStyle/>
                    <a:p>
                      <a:pPr marL="0" indent="0" algn="l">
                        <a:spcBef>
                          <a:spcPts val="375"/>
                        </a:spcBef>
                        <a:buFont typeface="Wingdings" panose="05000000000000000000" pitchFamily="2" charset="2"/>
                        <a:buNone/>
                      </a:pPr>
                      <a:endParaRPr kumimoji="0" lang="en-US" sz="1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3"/>
                      </a:endParaRPr>
                    </a:p>
                  </a:txBody>
                  <a:tcPr>
                    <a:noFill/>
                  </a:tcPr>
                </a:tc>
                <a:extLst>
                  <a:ext uri="{0D108BD9-81ED-4DB2-BD59-A6C34878D82A}">
                    <a16:rowId xmlns:a16="http://schemas.microsoft.com/office/drawing/2014/main" val="326441310"/>
                  </a:ext>
                </a:extLst>
              </a:tr>
            </a:tbl>
          </a:graphicData>
        </a:graphic>
      </p:graphicFrame>
      <p:sp>
        <p:nvSpPr>
          <p:cNvPr id="4" name="Slide Number Placeholder 4">
            <a:extLst>
              <a:ext uri="{FF2B5EF4-FFF2-40B4-BE49-F238E27FC236}">
                <a16:creationId xmlns:a16="http://schemas.microsoft.com/office/drawing/2014/main" id="{4CD9D108-5651-4AE6-80C8-9BCF7CFA2C10}"/>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22</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6045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23</a:t>
            </a:fld>
            <a:endParaRPr lang="en-CA" dirty="0"/>
          </a:p>
        </p:txBody>
      </p:sp>
      <p:sp>
        <p:nvSpPr>
          <p:cNvPr id="7" name="Subtitle 2"/>
          <p:cNvSpPr>
            <a:spLocks noGrp="1"/>
          </p:cNvSpPr>
          <p:nvPr>
            <p:ph type="subTitle" idx="1"/>
          </p:nvPr>
        </p:nvSpPr>
        <p:spPr>
          <a:xfrm>
            <a:off x="1143000" y="2283532"/>
            <a:ext cx="6858000" cy="2536304"/>
          </a:xfrm>
        </p:spPr>
        <p:txBody>
          <a:bodyPr>
            <a:noAutofit/>
          </a:bodyPr>
          <a:lstStyle/>
          <a:p>
            <a:pPr algn="ctr"/>
            <a:r>
              <a:rPr lang="en-US" sz="2800" dirty="0">
                <a:latin typeface="Times New Roman" panose="02020603050405020304" pitchFamily="18" charset="0"/>
                <a:cs typeface="Times New Roman" panose="02020603050405020304" pitchFamily="18" charset="0"/>
              </a:rPr>
              <a:t>Questions?</a:t>
            </a:r>
            <a:endParaRPr lang="iu-Cans-CA" sz="2800" dirty="0">
              <a:latin typeface="Times New Roman" panose="02020603050405020304" pitchFamily="18" charset="0"/>
              <a:cs typeface="Times New Roman" panose="02020603050405020304" pitchFamily="18" charset="0"/>
            </a:endParaRPr>
          </a:p>
          <a:p>
            <a:pPr algn="ctr"/>
            <a:r>
              <a:rPr lang="iu-Cans-CA" sz="2800" dirty="0">
                <a:latin typeface="Times New Roman" panose="02020603050405020304" pitchFamily="18" charset="0"/>
                <a:cs typeface="Times New Roman" panose="02020603050405020304" pitchFamily="18" charset="0"/>
              </a:rPr>
              <a:t>ᐊᐱᕈᑎᑦ </a:t>
            </a:r>
            <a:r>
              <a:rPr lang="en-US" sz="2800" dirty="0">
                <a:latin typeface="Times New Roman" panose="02020603050405020304" pitchFamily="18" charset="0"/>
                <a:cs typeface="Times New Roman" panose="02020603050405020304" pitchFamily="18" charset="0"/>
              </a:rPr>
              <a:t>?</a:t>
            </a:r>
            <a:endParaRPr lang="iu-Cans-CA"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Comments?</a:t>
            </a:r>
            <a:endParaRPr lang="iu-Cans-CA" sz="2800" dirty="0">
              <a:latin typeface="Times New Roman" panose="02020603050405020304" pitchFamily="18" charset="0"/>
              <a:cs typeface="Times New Roman" panose="02020603050405020304" pitchFamily="18" charset="0"/>
            </a:endParaRPr>
          </a:p>
          <a:p>
            <a:pPr algn="ctr"/>
            <a:r>
              <a:rPr lang="iu-Cans-CA" sz="2800" dirty="0">
                <a:latin typeface="Times New Roman" panose="02020603050405020304" pitchFamily="18" charset="0"/>
                <a:cs typeface="Times New Roman" panose="02020603050405020304" pitchFamily="18" charset="0"/>
              </a:rPr>
              <a:t>ᐅᖃᐅᓯᑦ </a:t>
            </a:r>
            <a:r>
              <a:rPr lang="en-US" sz="2800" dirty="0">
                <a:latin typeface="Times New Roman" panose="02020603050405020304" pitchFamily="18" charset="0"/>
                <a:cs typeface="Times New Roman" panose="02020603050405020304" pitchFamily="18" charset="0"/>
              </a:rPr>
              <a:t>?</a:t>
            </a:r>
            <a:endParaRPr lang="iu-Cans-CA" sz="2800" dirty="0">
              <a:latin typeface="Times New Roman" panose="02020603050405020304" pitchFamily="18" charset="0"/>
              <a:cs typeface="Times New Roman" panose="02020603050405020304" pitchFamily="18" charset="0"/>
            </a:endParaRPr>
          </a:p>
          <a:p>
            <a:pPr algn="ctr"/>
            <a:endParaRPr lang="en-US" sz="3600" dirty="0">
              <a:latin typeface="Times New Roman" panose="02020603050405020304" pitchFamily="18" charset="0"/>
              <a:cs typeface="Times New Roman" panose="02020603050405020304" pitchFamily="18" charset="0"/>
            </a:endParaRPr>
          </a:p>
          <a:p>
            <a:pPr algn="ctr"/>
            <a:r>
              <a:rPr lang="en-US" sz="3600" b="1" dirty="0"/>
              <a:t>Qujannamiiq</a:t>
            </a:r>
            <a:r>
              <a:rPr lang="en-US" dirty="0"/>
              <a:t> </a:t>
            </a:r>
            <a:endParaRPr lang="iu-Cans-CA" dirty="0"/>
          </a:p>
          <a:p>
            <a:pPr algn="ctr"/>
            <a:r>
              <a:rPr lang="iu-Cans-CA" sz="3600" dirty="0">
                <a:latin typeface="Times New Roman" panose="02020603050405020304" pitchFamily="18" charset="0"/>
                <a:cs typeface="Times New Roman" panose="02020603050405020304" pitchFamily="18" charset="0"/>
              </a:rPr>
              <a:t>ᖁᔭᓐᓇᒦᒃ</a:t>
            </a:r>
            <a:endParaRPr lang="en-US" sz="3600" dirty="0">
              <a:latin typeface="Times New Roman" panose="02020603050405020304" pitchFamily="18" charset="0"/>
              <a:cs typeface="Times New Roman" panose="02020603050405020304" pitchFamily="18" charset="0"/>
            </a:endParaRPr>
          </a:p>
        </p:txBody>
      </p:sp>
      <p:sp>
        <p:nvSpPr>
          <p:cNvPr id="8" name="Title 1"/>
          <p:cNvSpPr>
            <a:spLocks noGrp="1"/>
          </p:cNvSpPr>
          <p:nvPr>
            <p:ph type="ctrTitle"/>
          </p:nvPr>
        </p:nvSpPr>
        <p:spPr>
          <a:xfrm>
            <a:off x="0" y="5863"/>
            <a:ext cx="9144000" cy="1822937"/>
          </a:xfrm>
          <a:solidFill>
            <a:schemeClr val="accent1">
              <a:lumMod val="50000"/>
            </a:schemeClr>
          </a:solidFill>
        </p:spPr>
        <p:txBody>
          <a:bodyPr>
            <a:normAutofit fontScale="90000"/>
          </a:bodyPr>
          <a:lstStyle/>
          <a:p>
            <a:pPr algn="ctr"/>
            <a:r>
              <a:rPr lang="en-US" sz="3600" dirty="0">
                <a:solidFill>
                  <a:schemeClr val="bg1"/>
                </a:solidFill>
                <a:latin typeface="Times New Roman" panose="02020603050405020304" pitchFamily="18" charset="0"/>
                <a:cs typeface="Times New Roman" panose="02020603050405020304" pitchFamily="18" charset="0"/>
              </a:rPr>
              <a:t>                     Nunavut Water Board (NWB)</a:t>
            </a:r>
            <a:br>
              <a:rPr lang="en-US" sz="3600" dirty="0">
                <a:solidFill>
                  <a:schemeClr val="bg1"/>
                </a:solidFill>
                <a:latin typeface="Times New Roman" panose="02020603050405020304" pitchFamily="18" charset="0"/>
                <a:cs typeface="Times New Roman" panose="02020603050405020304" pitchFamily="18" charset="0"/>
              </a:rPr>
            </a:br>
            <a:r>
              <a:rPr lang="en-US" sz="3600" dirty="0">
                <a:solidFill>
                  <a:schemeClr val="bg1"/>
                </a:solidFill>
                <a:latin typeface="Times New Roman" panose="02020603050405020304" pitchFamily="18" charset="0"/>
                <a:cs typeface="Times New Roman" panose="02020603050405020304" pitchFamily="18" charset="0"/>
              </a:rPr>
              <a:t>                     </a:t>
            </a:r>
            <a:r>
              <a:rPr lang="en-CA" sz="3600" dirty="0">
                <a:solidFill>
                  <a:schemeClr val="bg1"/>
                </a:solidFill>
                <a:latin typeface="Times New Roman" panose="02020603050405020304" pitchFamily="18" charset="0"/>
                <a:cs typeface="Times New Roman" panose="02020603050405020304" pitchFamily="18" charset="0"/>
              </a:rPr>
              <a:t>Chesterfield Inlet Type “A” Licence</a:t>
            </a:r>
            <a:br>
              <a:rPr lang="en-CA" sz="3600" dirty="0">
                <a:solidFill>
                  <a:schemeClr val="bg1"/>
                </a:solidFill>
                <a:latin typeface="Times New Roman" panose="02020603050405020304" pitchFamily="18" charset="0"/>
                <a:cs typeface="Times New Roman" panose="02020603050405020304" pitchFamily="18" charset="0"/>
              </a:rPr>
            </a:br>
            <a:endParaRPr lang="en-US" sz="2400" dirty="0">
              <a:solidFill>
                <a:schemeClr val="bg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260648"/>
            <a:ext cx="2284857" cy="127952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7544" y="2652289"/>
            <a:ext cx="1780801" cy="1798790"/>
          </a:xfrm>
          <a:prstGeom prst="rect">
            <a:avLst/>
          </a:prstGeom>
        </p:spPr>
      </p:pic>
    </p:spTree>
    <p:extLst>
      <p:ext uri="{BB962C8B-B14F-4D97-AF65-F5344CB8AC3E}">
        <p14:creationId xmlns:p14="http://schemas.microsoft.com/office/powerpoint/2010/main" val="2924881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3</a:t>
            </a:fld>
            <a:endParaRPr lang="en-CA" dirty="0"/>
          </a:p>
        </p:txBody>
      </p:sp>
      <p:sp>
        <p:nvSpPr>
          <p:cNvPr id="10" name="Title 1"/>
          <p:cNvSpPr txBox="1">
            <a:spLocks/>
          </p:cNvSpPr>
          <p:nvPr/>
        </p:nvSpPr>
        <p:spPr>
          <a:xfrm>
            <a:off x="2827412" y="764704"/>
            <a:ext cx="3489176" cy="460754"/>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latin typeface="Times New Roman" pitchFamily="18" charset="0"/>
                <a:cs typeface="Times New Roman" pitchFamily="18" charset="0"/>
              </a:rPr>
              <a:t>Background</a:t>
            </a:r>
            <a:r>
              <a:rPr lang="iu-Cans-CA" sz="2900" b="1" dirty="0">
                <a:latin typeface="Times New Roman" pitchFamily="18" charset="0"/>
                <a:cs typeface="Times New Roman" pitchFamily="18" charset="0"/>
              </a:rPr>
              <a:t>   ᐅᓂᑉᑲᐅᓯᑦ</a:t>
            </a:r>
            <a:endParaRPr lang="en-US" sz="2900" b="1" dirty="0">
              <a:latin typeface="Times New Roman" pitchFamily="18" charset="0"/>
              <a:cs typeface="Times New Roman" pitchFamily="18" charset="0"/>
            </a:endParaRPr>
          </a:p>
        </p:txBody>
      </p:sp>
      <p:sp>
        <p:nvSpPr>
          <p:cNvPr id="6" name="TextBox 5">
            <a:extLst>
              <a:ext uri="{FF2B5EF4-FFF2-40B4-BE49-F238E27FC236}">
                <a16:creationId xmlns:a16="http://schemas.microsoft.com/office/drawing/2014/main" id="{74E7D131-C809-4BF9-8E23-84BE23282479}"/>
              </a:ext>
            </a:extLst>
          </p:cNvPr>
          <p:cNvSpPr txBox="1"/>
          <p:nvPr/>
        </p:nvSpPr>
        <p:spPr>
          <a:xfrm>
            <a:off x="467544" y="1500466"/>
            <a:ext cx="8208912" cy="5016758"/>
          </a:xfrm>
          <a:prstGeom prst="rect">
            <a:avLst/>
          </a:prstGeom>
          <a:noFill/>
        </p:spPr>
        <p:txBody>
          <a:bodyPr wrap="square" rtlCol="0">
            <a:spAutoFit/>
          </a:bodyPr>
          <a:lstStyle/>
          <a:p>
            <a:pPr algn="just"/>
            <a:r>
              <a:rPr lang="en-US" sz="2000" b="0" dirty="0">
                <a:solidFill>
                  <a:schemeClr val="tx1"/>
                </a:solidFill>
                <a:latin typeface="Times New Roman" pitchFamily="18" charset="0"/>
                <a:cs typeface="Times New Roman" pitchFamily="18" charset="0"/>
              </a:rPr>
              <a:t>The Nunavut Water Board</a:t>
            </a:r>
          </a:p>
          <a:p>
            <a:pPr marL="0" indent="0" algn="just">
              <a:buFont typeface="Wingdings" pitchFamily="2" charset="2"/>
              <a:buNone/>
            </a:pPr>
            <a:endParaRPr lang="en-US" sz="20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en-US" sz="2000" b="0" baseline="0" dirty="0">
                <a:solidFill>
                  <a:schemeClr val="tx1"/>
                </a:solidFill>
                <a:latin typeface="Times New Roman" pitchFamily="18" charset="0"/>
                <a:cs typeface="Times New Roman" pitchFamily="18" charset="0"/>
              </a:rPr>
              <a:t>is an </a:t>
            </a:r>
            <a:r>
              <a:rPr lang="en-US" sz="2000" b="0" dirty="0">
                <a:solidFill>
                  <a:schemeClr val="tx1"/>
                </a:solidFill>
                <a:latin typeface="Times New Roman" pitchFamily="18" charset="0"/>
                <a:cs typeface="Times New Roman" pitchFamily="18" charset="0"/>
              </a:rPr>
              <a:t>Institution of Public Government (IPG) established under Article 13 of the </a:t>
            </a:r>
            <a:r>
              <a:rPr lang="en-US" sz="2000" b="0" i="1" dirty="0">
                <a:solidFill>
                  <a:schemeClr val="tx1"/>
                </a:solidFill>
                <a:latin typeface="Times New Roman" pitchFamily="18" charset="0"/>
                <a:cs typeface="Times New Roman" pitchFamily="18" charset="0"/>
              </a:rPr>
              <a:t> Nunavut Agreement</a:t>
            </a:r>
            <a:endParaRPr lang="en-US" sz="2000" b="0" dirty="0">
              <a:solidFill>
                <a:schemeClr val="tx1"/>
              </a:solidFill>
              <a:latin typeface="Times New Roman" pitchFamily="18" charset="0"/>
              <a:cs typeface="Times New Roman" pitchFamily="18" charset="0"/>
            </a:endParaRPr>
          </a:p>
          <a:p>
            <a:pPr marL="0" indent="0" algn="just">
              <a:buFont typeface="Wingdings" pitchFamily="2" charset="2"/>
              <a:buNone/>
            </a:pPr>
            <a:endParaRPr lang="en-US" sz="20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en-US" sz="2000" b="0" baseline="0" dirty="0">
                <a:solidFill>
                  <a:schemeClr val="tx1"/>
                </a:solidFill>
                <a:latin typeface="Times New Roman" pitchFamily="18" charset="0"/>
                <a:cs typeface="Times New Roman" pitchFamily="18" charset="0"/>
              </a:rPr>
              <a:t>has responsibilities and powers over the regulation, use, and management of freshwater in the Nunavut Settlement Area</a:t>
            </a:r>
          </a:p>
          <a:p>
            <a:pPr algn="just"/>
            <a:endParaRPr lang="en-US" sz="2000" b="0" baseline="0" dirty="0">
              <a:solidFill>
                <a:schemeClr val="tx1"/>
              </a:solidFill>
              <a:latin typeface="Times New Roman" pitchFamily="18" charset="0"/>
              <a:cs typeface="Times New Roman" pitchFamily="18" charset="0"/>
            </a:endParaRPr>
          </a:p>
          <a:p>
            <a:pPr marL="0" indent="0">
              <a:buFont typeface="Wingdings" panose="05000000000000000000" pitchFamily="2" charset="2"/>
              <a:buNone/>
            </a:pPr>
            <a:r>
              <a:rPr lang="iu-Cans-CA" sz="2000" b="0" i="0" u="none" strike="noStrike" baseline="0" dirty="0">
                <a:solidFill>
                  <a:srgbClr val="000000"/>
                </a:solidFill>
                <a:latin typeface="ProSyl"/>
              </a:rPr>
              <a:t>ᓄᓇᕗᑦ ᐃᒥᓕᕆᓂᕐᒧᑦ ᑲᑎᒪᔨᖏᑦ</a:t>
            </a:r>
            <a:endParaRPr lang="en-CA" sz="2000" b="0" i="0" u="none" strike="noStrike" baseline="0" dirty="0">
              <a:solidFill>
                <a:srgbClr val="000000"/>
              </a:solidFill>
              <a:latin typeface="ProSyl"/>
            </a:endParaRPr>
          </a:p>
          <a:p>
            <a:pPr marL="0" indent="0">
              <a:buFont typeface="Wingdings" panose="05000000000000000000" pitchFamily="2" charset="2"/>
              <a:buNone/>
            </a:pPr>
            <a:endParaRPr lang="iu-Cans-CA" sz="2000" b="0" i="0" u="none" strike="noStrike" baseline="0" dirty="0">
              <a:solidFill>
                <a:srgbClr val="000000"/>
              </a:solidFill>
              <a:latin typeface="ProSyl"/>
            </a:endParaRPr>
          </a:p>
          <a:p>
            <a:pPr marL="342900" indent="-342900">
              <a:buFont typeface="Wingdings" panose="05000000000000000000" pitchFamily="2" charset="2"/>
              <a:buChar char="Ø"/>
            </a:pPr>
            <a:r>
              <a:rPr lang="iu-Cans-CA" sz="2000" b="0" i="0" u="none" strike="noStrike" baseline="0" dirty="0">
                <a:solidFill>
                  <a:srgbClr val="000000"/>
                </a:solidFill>
                <a:latin typeface="ProSyl"/>
              </a:rPr>
              <a:t>ᐃᓄᒃᓄᑦ ᑭᒐᕐᑐᐃᓪᓗᑎᒃ ᒐᕙᒪᐅᔪᑦ ᓴᕿᑕᐅᓯᒪᔪᑦ ᑎᑎᕋᕐᓯᒪᓂᖓᓂ 13 ᓄᓇᕗᑦ ᐊᖏᕈᑎᓂ</a:t>
            </a:r>
            <a:endParaRPr lang="en-US" sz="2000" b="0" i="0" u="none" strike="noStrike" baseline="0" dirty="0">
              <a:solidFill>
                <a:srgbClr val="000000"/>
              </a:solidFill>
              <a:latin typeface="ProSyl"/>
            </a:endParaRPr>
          </a:p>
          <a:p>
            <a:endParaRPr lang="en-US" sz="2000" b="0" i="0" u="none" strike="noStrike" baseline="0" dirty="0">
              <a:solidFill>
                <a:srgbClr val="000000"/>
              </a:solidFill>
              <a:latin typeface="ProSyl"/>
            </a:endParaRPr>
          </a:p>
          <a:p>
            <a:pPr marL="342900" indent="-342900">
              <a:buFont typeface="Wingdings" panose="05000000000000000000" pitchFamily="2" charset="2"/>
              <a:buChar char="Ø"/>
            </a:pPr>
            <a:r>
              <a:rPr lang="iu-Cans-CA" sz="2000" b="0" i="0" u="none" strike="noStrike" baseline="0" dirty="0">
                <a:solidFill>
                  <a:srgbClr val="000000"/>
                </a:solidFill>
                <a:latin typeface="ProSyl"/>
              </a:rPr>
              <a:t>ᐱᓕᕆᐊᒃᓴᖃᕐᑐᑦ ᐱᔪᓐᓇᕐᓂᖃᕐᑐᓪᓗ ᒪᓕᒐᑎᒍᑦ, ᐊᑐᕐᑕᐅᓂᖓᓄᑦ ᐊᒻᒪᓗ ᐊᐅᓚᑕᐅᓂᖓᓄᑦ ᐃᒥᑐᐃᓐᓇᖅ ᓄᓇᕗᑦ ᓄᓇᖓᓂ ᐊᖏᕈᑕᐅᓯᒪᔫᑦ ᐃᓗᐊᓂ </a:t>
            </a:r>
            <a:endParaRPr lang="en-CA" sz="2000" b="0" dirty="0"/>
          </a:p>
          <a:p>
            <a:pPr algn="just"/>
            <a:endParaRPr lang="en-CA" sz="2000" dirty="0"/>
          </a:p>
        </p:txBody>
      </p:sp>
    </p:spTree>
    <p:extLst>
      <p:ext uri="{BB962C8B-B14F-4D97-AF65-F5344CB8AC3E}">
        <p14:creationId xmlns:p14="http://schemas.microsoft.com/office/powerpoint/2010/main" val="61257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4</a:t>
            </a:fld>
            <a:endParaRPr lang="en-CA" dirty="0">
              <a:solidFill>
                <a:srgbClr val="0A647D"/>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8F83B51-7660-4497-B47D-F80F3C14D68B}"/>
              </a:ext>
            </a:extLst>
          </p:cNvPr>
          <p:cNvSpPr txBox="1"/>
          <p:nvPr/>
        </p:nvSpPr>
        <p:spPr>
          <a:xfrm>
            <a:off x="1167408" y="1844824"/>
            <a:ext cx="6809184" cy="3785652"/>
          </a:xfrm>
          <a:prstGeom prst="rect">
            <a:avLst/>
          </a:prstGeom>
          <a:noFill/>
        </p:spPr>
        <p:txBody>
          <a:bodyPr wrap="square" rtlCol="0">
            <a:spAutoFit/>
          </a:bodyPr>
          <a:lstStyle/>
          <a:p>
            <a:pPr algn="just"/>
            <a:r>
              <a:rPr lang="en-US" sz="2000" b="0" dirty="0">
                <a:solidFill>
                  <a:schemeClr val="tx1"/>
                </a:solidFill>
                <a:latin typeface="Times New Roman" pitchFamily="18" charset="0"/>
                <a:cs typeface="Times New Roman" pitchFamily="18" charset="0"/>
              </a:rPr>
              <a:t>The objective of the NWB is to provide for the conservation and utilization of waters in Nunavut, except in a national park, in a manner that will provide the optimum benefit from those waters for Nunavut’s residents in particular and Canadians in general.</a:t>
            </a:r>
          </a:p>
          <a:p>
            <a:pPr algn="just"/>
            <a:endParaRPr lang="en-US" sz="2000"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iu-Cans-CA" sz="2000" b="0" i="0" u="none" strike="noStrike" baseline="0" dirty="0">
                <a:solidFill>
                  <a:srgbClr val="000000"/>
                </a:solidFill>
                <a:latin typeface="ProSyl"/>
              </a:rPr>
              <a:t>ᑐᕋᒐᐅᔪᑦ ᐃᒥᓕᕆᔨᒃᑯᓐᓄᑦ ᐱᑕᖃᐃᓐᓇᕐᑎᑦᑎᓗᑎᒃ ᐊᒻᒪᓗ ᐊᑐᕐᑕᐅᓂᖓᓄᑦ ᐃᒥᖅ ᓄᓇᕘᒥ, ᑭᓯᐊᓂ ᑲᓇᑕᒥ ᒥᕐᖑᐃᓯᕐᕖᑦ, ᐱᐅᓚᖑᔪᒃᑯᑦ ᐃᑲᔪᑕᐅᖁᓪᓗᒍ ᓄᓇᕘᒥᐅᓄᑦᐱᓗᐊᕐᑐᒥᒃ ᐊᒻᒪᓗ ᑲᓇᑕᒥᐅᑕᐅᔪᓄᑦ. </a:t>
            </a:r>
            <a:endParaRPr lang="en-US" sz="2000" b="0" i="0" u="none" strike="noStrike" baseline="0" dirty="0">
              <a:solidFill>
                <a:srgbClr val="000000"/>
              </a:solidFill>
              <a:latin typeface="ProSyl"/>
            </a:endParaRPr>
          </a:p>
          <a:p>
            <a:pPr algn="just"/>
            <a:endParaRPr lang="en-CA" sz="2000" b="0" dirty="0">
              <a:latin typeface="Times New Roman" pitchFamily="18" charset="0"/>
              <a:cs typeface="Times New Roman" pitchFamily="18" charset="0"/>
            </a:endParaRPr>
          </a:p>
          <a:p>
            <a:endParaRPr lang="en-CA" sz="2000" dirty="0"/>
          </a:p>
        </p:txBody>
      </p:sp>
      <p:sp>
        <p:nvSpPr>
          <p:cNvPr id="8" name="Title 1">
            <a:extLst>
              <a:ext uri="{FF2B5EF4-FFF2-40B4-BE49-F238E27FC236}">
                <a16:creationId xmlns:a16="http://schemas.microsoft.com/office/drawing/2014/main" id="{77F44F5B-3A1D-41CD-B513-28DBBE7AC16F}"/>
              </a:ext>
            </a:extLst>
          </p:cNvPr>
          <p:cNvSpPr txBox="1">
            <a:spLocks/>
          </p:cNvSpPr>
          <p:nvPr/>
        </p:nvSpPr>
        <p:spPr>
          <a:xfrm>
            <a:off x="2827412" y="764704"/>
            <a:ext cx="3489176" cy="460754"/>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latin typeface="Times New Roman" pitchFamily="18" charset="0"/>
                <a:cs typeface="Times New Roman" pitchFamily="18" charset="0"/>
              </a:rPr>
              <a:t>Background</a:t>
            </a:r>
            <a:r>
              <a:rPr lang="iu-Cans-CA" sz="2900" b="1" dirty="0">
                <a:latin typeface="Times New Roman" pitchFamily="18" charset="0"/>
                <a:cs typeface="Times New Roman" pitchFamily="18" charset="0"/>
              </a:rPr>
              <a:t>  ᐅᓂᑉᑲᐅᓯᑦ</a:t>
            </a:r>
            <a:endParaRPr lang="en-US" sz="2900" b="1" dirty="0">
              <a:latin typeface="Times New Roman" pitchFamily="18" charset="0"/>
              <a:cs typeface="Times New Roman" pitchFamily="18" charset="0"/>
            </a:endParaRPr>
          </a:p>
        </p:txBody>
      </p:sp>
    </p:spTree>
    <p:extLst>
      <p:ext uri="{BB962C8B-B14F-4D97-AF65-F5344CB8AC3E}">
        <p14:creationId xmlns:p14="http://schemas.microsoft.com/office/powerpoint/2010/main" val="251860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2627784" y="888970"/>
            <a:ext cx="4176463" cy="504055"/>
          </a:xfrm>
          <a:prstGeom prst="rect">
            <a:avLst/>
          </a:prstGeom>
          <a:noFill/>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000" b="1" dirty="0">
                <a:latin typeface="Times New Roman" pitchFamily="18" charset="0"/>
                <a:cs typeface="Times New Roman" pitchFamily="18" charset="0"/>
              </a:rPr>
              <a:t>Types of Authorizations</a:t>
            </a:r>
            <a:endParaRPr lang="iu-Cans-CA" sz="2000" b="1" dirty="0">
              <a:latin typeface="Times New Roman" pitchFamily="18" charset="0"/>
              <a:cs typeface="Times New Roman" pitchFamily="18" charset="0"/>
            </a:endParaRPr>
          </a:p>
          <a:p>
            <a:pPr algn="ctr"/>
            <a:r>
              <a:rPr lang="iu-Cans-CA" sz="2000" b="1" dirty="0">
                <a:latin typeface="Times New Roman" pitchFamily="18" charset="0"/>
                <a:cs typeface="Times New Roman" pitchFamily="18" charset="0"/>
              </a:rPr>
              <a:t>ᖃᓄᕆᑦᑐᓂᖏ ᐱᔪᖕᓇᐅᑎᑦ</a:t>
            </a:r>
            <a:endParaRPr lang="en-US" sz="2000" b="1" dirty="0">
              <a:latin typeface="Times New Roman" pitchFamily="18" charset="0"/>
              <a:cs typeface="Times New Roman" pitchFamily="18" charset="0"/>
            </a:endParaRPr>
          </a:p>
        </p:txBody>
      </p:sp>
      <p:sp>
        <p:nvSpPr>
          <p:cNvPr id="2" name="TextBox 1">
            <a:extLst>
              <a:ext uri="{FF2B5EF4-FFF2-40B4-BE49-F238E27FC236}">
                <a16:creationId xmlns:a16="http://schemas.microsoft.com/office/drawing/2014/main" id="{0186AF8C-2AD4-4B66-B6EB-D1B2E575958A}"/>
              </a:ext>
            </a:extLst>
          </p:cNvPr>
          <p:cNvSpPr txBox="1"/>
          <p:nvPr/>
        </p:nvSpPr>
        <p:spPr>
          <a:xfrm>
            <a:off x="498375" y="1844824"/>
            <a:ext cx="8147248" cy="4678204"/>
          </a:xfrm>
          <a:prstGeom prst="rect">
            <a:avLst/>
          </a:prstGeom>
          <a:noFill/>
        </p:spPr>
        <p:txBody>
          <a:bodyPr wrap="square" rtlCol="0">
            <a:spAutoFit/>
          </a:bodyPr>
          <a:lstStyle/>
          <a:p>
            <a:pPr marL="342900" indent="-342900" algn="just">
              <a:buFont typeface="Wingdings" pitchFamily="2" charset="2"/>
              <a:buChar char="Ø"/>
            </a:pPr>
            <a:r>
              <a:rPr lang="en-US" sz="1900" b="0" dirty="0">
                <a:solidFill>
                  <a:schemeClr val="tx1"/>
                </a:solidFill>
                <a:latin typeface="Times New Roman" pitchFamily="18" charset="0"/>
                <a:cs typeface="Times New Roman" pitchFamily="18" charset="0"/>
              </a:rPr>
              <a:t>Based on its mandate and the Nunavut Waters Regulations (</a:t>
            </a:r>
            <a:r>
              <a:rPr lang="en-US" sz="1900" b="0" i="1" dirty="0">
                <a:solidFill>
                  <a:schemeClr val="tx1"/>
                </a:solidFill>
                <a:latin typeface="Times New Roman" pitchFamily="18" charset="0"/>
                <a:cs typeface="Times New Roman" pitchFamily="18" charset="0"/>
              </a:rPr>
              <a:t>Regulations</a:t>
            </a:r>
            <a:r>
              <a:rPr lang="en-US" sz="1900" b="0" dirty="0">
                <a:solidFill>
                  <a:schemeClr val="tx1"/>
                </a:solidFill>
                <a:latin typeface="Times New Roman" pitchFamily="18" charset="0"/>
                <a:cs typeface="Times New Roman" pitchFamily="18" charset="0"/>
              </a:rPr>
              <a:t>), the NWB may issue one of the following authorizations for the use of water and/or deposit of waste for undertakings in Nunavut:</a:t>
            </a:r>
          </a:p>
          <a:p>
            <a:pPr marL="342900" indent="-342900" algn="just">
              <a:buFont typeface="Wingdings" pitchFamily="2" charset="2"/>
              <a:buChar char="Ø"/>
            </a:pPr>
            <a:endParaRPr lang="en-US" sz="19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iu-Cans-CA" sz="1800" b="0" i="0" u="none" strike="noStrike" baseline="0" dirty="0">
                <a:solidFill>
                  <a:srgbClr val="000000"/>
                </a:solidFill>
                <a:latin typeface="ProSyl"/>
              </a:rPr>
              <a:t>ᐱᓕᕆᐊᒃᓴᖓ ᒪᓕᒃᓗᒍ ᐊᒻᒪᓗ ᓄᓇᕗᑦ ᐃᒥᒧᑦ ᒪᓕᒐᓕᕆᓂᖅ </a:t>
            </a:r>
            <a:r>
              <a:rPr lang="en-US" sz="1800" b="0" i="0" u="none" strike="noStrike" baseline="0" dirty="0">
                <a:solidFill>
                  <a:srgbClr val="000000"/>
                </a:solidFill>
                <a:latin typeface="ProSyl"/>
              </a:rPr>
              <a:t>G</a:t>
            </a:r>
            <a:r>
              <a:rPr lang="iu-Cans-CA" sz="1800" b="0" i="0" u="none" strike="noStrike" baseline="0" dirty="0">
                <a:solidFill>
                  <a:srgbClr val="000000"/>
                </a:solidFill>
                <a:latin typeface="ProSyl"/>
              </a:rPr>
              <a:t>ᒪᓕᒐᐃᑦ</a:t>
            </a:r>
            <a:r>
              <a:rPr lang="en-US" sz="1800" b="0" i="0" u="none" strike="noStrike" baseline="0" dirty="0">
                <a:solidFill>
                  <a:srgbClr val="000000"/>
                </a:solidFill>
                <a:latin typeface="ProSyl"/>
              </a:rPr>
              <a:t>H</a:t>
            </a:r>
            <a:r>
              <a:rPr lang="iu-Cans-CA" sz="1800" b="0" i="0" u="none" strike="noStrike" baseline="0" dirty="0">
                <a:solidFill>
                  <a:srgbClr val="000000"/>
                </a:solidFill>
                <a:latin typeface="ProSyl"/>
              </a:rPr>
              <a:t>, ᓄᓇᓅᒻ ᐃᒥᓕᕆᓂᕐᒧᑦ ᑲᑎᒪᔨᑦ ᑐᓂᓯᔪᓐᓇᕐᑐᑦ ᓇᓕᐊᑐᐃᓐᓇᖅ ᐊᖏᕐᑕᐅᓗᑎᒃ ᐊᑐᕐᑕᐅᓂᖓᓄᑦ ᐃᒥᖅ ᐊᒻᒪᓗ ᐅᕙᓘᓐᓃᑦ ᑯᕕᔭᐅᓂᖓᓄᑦ ᐱᓕᕆᐊᒃᓴᐅᔪᓄᑦ ᓄᓇᕘᒥ:</a:t>
            </a:r>
            <a:endParaRPr lang="en-US" sz="1800" b="0" i="0" u="none" strike="noStrike" baseline="0" dirty="0">
              <a:solidFill>
                <a:srgbClr val="000000"/>
              </a:solidFill>
              <a:latin typeface="ProSyl"/>
            </a:endParaRPr>
          </a:p>
          <a:p>
            <a:pPr marL="0" indent="0" algn="just">
              <a:buFont typeface="Wingdings" pitchFamily="2" charset="2"/>
              <a:buNone/>
            </a:pPr>
            <a:r>
              <a:rPr lang="en-US" sz="1900" b="0" baseline="0" dirty="0">
                <a:solidFill>
                  <a:schemeClr val="tx1"/>
                </a:solidFill>
                <a:latin typeface="Times New Roman" pitchFamily="18" charset="0"/>
                <a:cs typeface="Times New Roman" pitchFamily="18" charset="0"/>
              </a:rPr>
              <a:t> </a:t>
            </a:r>
          </a:p>
          <a:p>
            <a:pPr marL="800100" lvl="1" indent="-342900" algn="just">
              <a:buFont typeface="Courier New" panose="02070309020205020404" pitchFamily="49" charset="0"/>
              <a:buChar char="o"/>
            </a:pPr>
            <a:r>
              <a:rPr lang="en-US" sz="1900" b="0" dirty="0">
                <a:solidFill>
                  <a:schemeClr val="tx1"/>
                </a:solidFill>
                <a:latin typeface="Times New Roman" pitchFamily="18" charset="0"/>
                <a:cs typeface="Times New Roman" pitchFamily="18" charset="0"/>
              </a:rPr>
              <a:t>Authorization without a  Licence </a:t>
            </a:r>
          </a:p>
          <a:p>
            <a:pPr lvl="1" algn="just"/>
            <a:r>
              <a:rPr lang="en-US" sz="1900" dirty="0">
                <a:latin typeface="Times New Roman" pitchFamily="18" charset="0"/>
                <a:cs typeface="Times New Roman" pitchFamily="18" charset="0"/>
              </a:rPr>
              <a:t>     </a:t>
            </a:r>
            <a:r>
              <a:rPr lang="en-US" sz="1900" b="0" dirty="0">
                <a:solidFill>
                  <a:schemeClr val="tx1"/>
                </a:solidFill>
                <a:latin typeface="Times New Roman" pitchFamily="18" charset="0"/>
                <a:cs typeface="Times New Roman" pitchFamily="18" charset="0"/>
              </a:rPr>
              <a:t>(less</a:t>
            </a:r>
            <a:r>
              <a:rPr lang="en-US" sz="1900" b="0" baseline="0" dirty="0">
                <a:solidFill>
                  <a:schemeClr val="tx1"/>
                </a:solidFill>
                <a:latin typeface="Times New Roman" pitchFamily="18" charset="0"/>
                <a:cs typeface="Times New Roman" pitchFamily="18" charset="0"/>
              </a:rPr>
              <a:t> than 50 m</a:t>
            </a:r>
            <a:r>
              <a:rPr lang="en-US" sz="1900" b="0" baseline="30000" dirty="0">
                <a:solidFill>
                  <a:schemeClr val="tx1"/>
                </a:solidFill>
                <a:latin typeface="Times New Roman" pitchFamily="18" charset="0"/>
                <a:cs typeface="Times New Roman" pitchFamily="18" charset="0"/>
              </a:rPr>
              <a:t>3</a:t>
            </a:r>
            <a:r>
              <a:rPr lang="en-US" sz="1900" b="0" baseline="0" dirty="0">
                <a:solidFill>
                  <a:schemeClr val="tx1"/>
                </a:solidFill>
                <a:latin typeface="Times New Roman" pitchFamily="18" charset="0"/>
                <a:cs typeface="Times New Roman" pitchFamily="18" charset="0"/>
              </a:rPr>
              <a:t> per day water required)</a:t>
            </a:r>
          </a:p>
          <a:p>
            <a:pPr marL="800100" lvl="1" indent="-342900" algn="just">
              <a:buFont typeface="Courier New" panose="02070309020205020404" pitchFamily="49" charset="0"/>
              <a:buChar char="o"/>
            </a:pPr>
            <a:endParaRPr lang="en-US" sz="1900" b="0" dirty="0">
              <a:solidFill>
                <a:schemeClr val="tx1"/>
              </a:solidFill>
              <a:latin typeface="Times New Roman" pitchFamily="18" charset="0"/>
              <a:cs typeface="Times New Roman" pitchFamily="18" charset="0"/>
            </a:endParaRPr>
          </a:p>
          <a:p>
            <a:pPr marL="800100" lvl="1" indent="-342900" algn="just">
              <a:buFont typeface="Courier New" panose="02070309020205020404" pitchFamily="49" charset="0"/>
              <a:buChar char="o"/>
            </a:pPr>
            <a:r>
              <a:rPr lang="iu-Cans-CA" sz="1800" b="0" i="0" u="none" strike="noStrike" baseline="0" dirty="0">
                <a:solidFill>
                  <a:srgbClr val="000000"/>
                </a:solidFill>
                <a:latin typeface="ProSyl"/>
              </a:rPr>
              <a:t>ᐊᖏᕐᓯᓗᑎᒃ ᐱᔪᓐᓇᐅᑎᖃᖏᓪᓗᑎᒃ </a:t>
            </a:r>
          </a:p>
          <a:p>
            <a:pPr lvl="1" algn="just"/>
            <a:r>
              <a:rPr lang="iu-Cans-CA" sz="1800" b="0" i="0" u="none" strike="noStrike" baseline="0" dirty="0">
                <a:solidFill>
                  <a:srgbClr val="000000"/>
                </a:solidFill>
                <a:latin typeface="ProSyl"/>
              </a:rPr>
              <a:t>  </a:t>
            </a:r>
            <a:r>
              <a:rPr lang="en-US" sz="1800" b="0" i="0" u="none" strike="noStrike" baseline="0" dirty="0">
                <a:solidFill>
                  <a:srgbClr val="000000"/>
                </a:solidFill>
                <a:latin typeface="ProSyl"/>
              </a:rPr>
              <a:t>G</a:t>
            </a:r>
            <a:r>
              <a:rPr lang="iu-Cans-CA" sz="1800" b="0" i="0" u="none" strike="noStrike" baseline="0" dirty="0">
                <a:solidFill>
                  <a:srgbClr val="000000"/>
                </a:solidFill>
                <a:latin typeface="ProSyl"/>
              </a:rPr>
              <a:t>ᑐᖔᓂ </a:t>
            </a:r>
            <a:r>
              <a:rPr lang="en-US" sz="1800" b="0" baseline="0" dirty="0">
                <a:solidFill>
                  <a:schemeClr val="tx1"/>
                </a:solidFill>
                <a:latin typeface="Times New Roman" pitchFamily="18" charset="0"/>
                <a:cs typeface="Times New Roman" pitchFamily="18" charset="0"/>
              </a:rPr>
              <a:t>50 m</a:t>
            </a:r>
            <a:r>
              <a:rPr lang="en-US" sz="1800" b="0" baseline="30000" dirty="0">
                <a:solidFill>
                  <a:schemeClr val="tx1"/>
                </a:solidFill>
                <a:latin typeface="Times New Roman" pitchFamily="18" charset="0"/>
                <a:cs typeface="Times New Roman" pitchFamily="18" charset="0"/>
              </a:rPr>
              <a:t>3</a:t>
            </a:r>
            <a:r>
              <a:rPr lang="iu-Cans-CA" sz="1800" b="0" baseline="30000" dirty="0">
                <a:solidFill>
                  <a:schemeClr val="tx1"/>
                </a:solidFill>
                <a:latin typeface="Times New Roman" pitchFamily="18" charset="0"/>
                <a:cs typeface="Times New Roman" pitchFamily="18" charset="0"/>
              </a:rPr>
              <a:t> </a:t>
            </a:r>
            <a:r>
              <a:rPr lang="en-US" sz="1800" b="0" i="0" u="none" strike="noStrike" baseline="0" dirty="0">
                <a:solidFill>
                  <a:srgbClr val="000000"/>
                </a:solidFill>
                <a:latin typeface="ProSyl"/>
              </a:rPr>
              <a:t>q</a:t>
            </a:r>
            <a:r>
              <a:rPr lang="iu-Cans-CA" sz="1800" b="0" i="0" u="none" strike="noStrike" baseline="0" dirty="0">
                <a:solidFill>
                  <a:srgbClr val="000000"/>
                </a:solidFill>
                <a:latin typeface="ProSyl"/>
              </a:rPr>
              <a:t>ᐃᒥᕐᒥᒃ ᐱᔭᕆᐊᖃᕐᑕᖓᓂᑦ</a:t>
            </a:r>
            <a:r>
              <a:rPr lang="en-US" sz="1800" b="0" i="0" u="none" strike="noStrike" baseline="0" dirty="0">
                <a:solidFill>
                  <a:srgbClr val="000000"/>
                </a:solidFill>
                <a:latin typeface="ProSyl"/>
              </a:rPr>
              <a:t>H</a:t>
            </a:r>
            <a:endParaRPr lang="en-US" sz="1900" dirty="0">
              <a:latin typeface="Times New Roman" pitchFamily="18" charset="0"/>
              <a:cs typeface="Times New Roman" pitchFamily="18" charset="0"/>
            </a:endParaRPr>
          </a:p>
          <a:p>
            <a:pPr lvl="1" algn="just"/>
            <a:endParaRPr lang="en-US" sz="1900" b="0" baseline="0" dirty="0">
              <a:solidFill>
                <a:schemeClr val="tx1"/>
              </a:solidFill>
              <a:latin typeface="Times New Roman" pitchFamily="18" charset="0"/>
              <a:cs typeface="Times New Roman" pitchFamily="18" charset="0"/>
            </a:endParaRP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kumimoji="0" lang="en-US" sz="19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4" name="Slide Number Placeholder 4">
            <a:extLst>
              <a:ext uri="{FF2B5EF4-FFF2-40B4-BE49-F238E27FC236}">
                <a16:creationId xmlns:a16="http://schemas.microsoft.com/office/drawing/2014/main" id="{228EF679-BEF9-48D1-8EA7-6158A4433A6E}"/>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5</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085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87AE9E9-6015-4684-AA47-97685C33DE92}"/>
              </a:ext>
            </a:extLst>
          </p:cNvPr>
          <p:cNvSpPr txBox="1">
            <a:spLocks/>
          </p:cNvSpPr>
          <p:nvPr/>
        </p:nvSpPr>
        <p:spPr>
          <a:xfrm>
            <a:off x="2627784" y="692696"/>
            <a:ext cx="3888431" cy="1080120"/>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200" b="1" dirty="0">
                <a:latin typeface="Times New Roman" pitchFamily="18" charset="0"/>
                <a:cs typeface="Times New Roman" pitchFamily="18" charset="0"/>
              </a:rPr>
              <a:t>Types of Authorizations</a:t>
            </a:r>
            <a:endParaRPr lang="iu-Cans-CA" sz="2200" b="1" dirty="0">
              <a:latin typeface="Times New Roman" pitchFamily="18" charset="0"/>
              <a:cs typeface="Times New Roman" pitchFamily="18" charset="0"/>
            </a:endParaRPr>
          </a:p>
          <a:p>
            <a:pPr algn="ctr"/>
            <a:r>
              <a:rPr lang="iu-Cans-CA" sz="2200" b="1" dirty="0">
                <a:latin typeface="Times New Roman" pitchFamily="18" charset="0"/>
                <a:cs typeface="Times New Roman" pitchFamily="18" charset="0"/>
              </a:rPr>
              <a:t>ᖃᓄᕆᑦᑐᓂᖏ ᐱᔪᖕᓇᐅᑎᑦ</a:t>
            </a:r>
            <a:endParaRPr lang="en-US" sz="2200" b="1" dirty="0">
              <a:latin typeface="Times New Roman" pitchFamily="18" charset="0"/>
              <a:cs typeface="Times New Roman" pitchFamily="18" charset="0"/>
            </a:endParaRPr>
          </a:p>
          <a:p>
            <a:endParaRPr lang="en-US" sz="2900" b="1" dirty="0">
              <a:latin typeface="Times New Roman" pitchFamily="18" charset="0"/>
              <a:cs typeface="Times New Roman" pitchFamily="18" charset="0"/>
            </a:endParaRPr>
          </a:p>
        </p:txBody>
      </p:sp>
      <p:sp>
        <p:nvSpPr>
          <p:cNvPr id="6" name="TextBox 5">
            <a:extLst>
              <a:ext uri="{FF2B5EF4-FFF2-40B4-BE49-F238E27FC236}">
                <a16:creationId xmlns:a16="http://schemas.microsoft.com/office/drawing/2014/main" id="{A29590AF-7D40-4DD5-A60C-3663F7ED050F}"/>
              </a:ext>
            </a:extLst>
          </p:cNvPr>
          <p:cNvSpPr txBox="1"/>
          <p:nvPr/>
        </p:nvSpPr>
        <p:spPr>
          <a:xfrm>
            <a:off x="575555" y="1582340"/>
            <a:ext cx="7992888" cy="3693319"/>
          </a:xfrm>
          <a:prstGeom prst="rect">
            <a:avLst/>
          </a:prstGeom>
          <a:noFill/>
        </p:spPr>
        <p:txBody>
          <a:bodyPr wrap="square">
            <a:spAutoFit/>
          </a:bodyPr>
          <a:lstStyle/>
          <a:p>
            <a:pPr marL="800100" marR="0" lvl="1" indent="-34290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800" b="1" dirty="0">
                <a:solidFill>
                  <a:schemeClr val="tx1"/>
                </a:solidFill>
                <a:latin typeface="Times New Roman" panose="02020603050405020304" pitchFamily="18" charset="0"/>
                <a:cs typeface="Times New Roman" panose="02020603050405020304" pitchFamily="18" charset="0"/>
              </a:rPr>
              <a:t>Type “B”</a:t>
            </a:r>
            <a:r>
              <a:rPr lang="en-US" sz="1800" b="0" dirty="0">
                <a:solidFill>
                  <a:schemeClr val="tx1"/>
                </a:solidFill>
                <a:latin typeface="Times New Roman" panose="02020603050405020304" pitchFamily="18" charset="0"/>
                <a:cs typeface="Times New Roman" panose="02020603050405020304" pitchFamily="18" charset="0"/>
              </a:rPr>
              <a:t> Water Licence</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en-US" sz="1800" dirty="0">
                <a:latin typeface="Times New Roman" panose="02020603050405020304" pitchFamily="18" charset="0"/>
                <a:cs typeface="Times New Roman" panose="02020603050405020304" pitchFamily="18" charset="0"/>
              </a:rPr>
              <a:t>      </a:t>
            </a:r>
            <a:r>
              <a:rPr lang="en-US" sz="1800" b="0" dirty="0">
                <a:solidFill>
                  <a:schemeClr val="tx1"/>
                </a:solidFill>
                <a:latin typeface="Times New Roman" panose="02020603050405020304" pitchFamily="18" charset="0"/>
                <a:cs typeface="Times New Roman" panose="02020603050405020304" pitchFamily="18" charset="0"/>
              </a:rPr>
              <a:t>(between</a:t>
            </a:r>
            <a:r>
              <a:rPr lang="en-US" sz="1800" b="0" baseline="0" dirty="0">
                <a:solidFill>
                  <a:schemeClr val="tx1"/>
                </a:solidFill>
                <a:latin typeface="Times New Roman" pitchFamily="18" charset="0"/>
                <a:cs typeface="Times New Roman" pitchFamily="18" charset="0"/>
              </a:rPr>
              <a:t> 50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and 299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per day water required)</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1800" b="0" dirty="0">
              <a:solidFill>
                <a:schemeClr val="tx1"/>
              </a:solidFill>
            </a:endParaRPr>
          </a:p>
          <a:p>
            <a:pPr marL="742950" lvl="1" indent="-285750" algn="just">
              <a:buFont typeface="Courier New" panose="02070309020205020404" pitchFamily="49" charset="0"/>
              <a:buChar char="o"/>
              <a:defRPr/>
            </a:pPr>
            <a:r>
              <a:rPr lang="iu-Cans-CA" sz="1800" b="0" i="0" u="none" strike="noStrike" baseline="0" dirty="0">
                <a:solidFill>
                  <a:srgbClr val="000000"/>
                </a:solidFill>
                <a:latin typeface="Courier New"/>
              </a:rPr>
              <a:t>ᐃᒪᐃᑦᑐᖅ </a:t>
            </a:r>
            <a:r>
              <a:rPr lang="en-US" sz="1800" b="0" i="0" u="none" strike="noStrike" baseline="0" dirty="0">
                <a:solidFill>
                  <a:srgbClr val="000000"/>
                </a:solidFill>
                <a:latin typeface="ProSyl"/>
              </a:rPr>
              <a:t> </a:t>
            </a:r>
            <a:r>
              <a:rPr lang="en-US" sz="1800" b="0" dirty="0">
                <a:solidFill>
                  <a:schemeClr val="tx1"/>
                </a:solidFill>
                <a:latin typeface="Times New Roman" pitchFamily="18" charset="0"/>
                <a:cs typeface="Times New Roman" pitchFamily="18" charset="0"/>
              </a:rPr>
              <a:t>“B”</a:t>
            </a:r>
            <a:r>
              <a:rPr lang="en-US" sz="1800" b="0" i="0" u="none" strike="noStrike" baseline="0" dirty="0">
                <a:solidFill>
                  <a:srgbClr val="000000"/>
                </a:solidFill>
                <a:latin typeface="ProSyl"/>
              </a:rPr>
              <a:t> </a:t>
            </a:r>
            <a:r>
              <a:rPr lang="iu-Cans-CA" sz="1800" b="0" i="0" u="none" strike="noStrike" baseline="0" dirty="0">
                <a:solidFill>
                  <a:srgbClr val="000000"/>
                </a:solidFill>
                <a:latin typeface="ProSyl"/>
              </a:rPr>
              <a:t>ᐃᒥᕐᒧᑦ ᐱᔪᓐᓇᐅᑎ </a:t>
            </a:r>
            <a:r>
              <a:rPr lang="en-US" sz="1800" b="0" i="0" u="none" strike="noStrike" baseline="0" dirty="0">
                <a:solidFill>
                  <a:srgbClr val="000000"/>
                </a:solidFill>
                <a:latin typeface="ProSyl"/>
              </a:rPr>
              <a:t>G</a:t>
            </a:r>
            <a:r>
              <a:rPr lang="iu-Cans-CA" sz="1800" b="0" i="0" u="none" strike="noStrike" baseline="0" dirty="0">
                <a:solidFill>
                  <a:srgbClr val="000000"/>
                </a:solidFill>
                <a:latin typeface="ProSyl"/>
              </a:rPr>
              <a:t>ᐊᑯᓐᓂᖓᓂ </a:t>
            </a:r>
            <a:r>
              <a:rPr lang="en-US" sz="1800" b="0" baseline="0" dirty="0">
                <a:solidFill>
                  <a:schemeClr val="tx1"/>
                </a:solidFill>
                <a:latin typeface="Times New Roman" pitchFamily="18" charset="0"/>
                <a:cs typeface="Times New Roman" pitchFamily="18" charset="0"/>
              </a:rPr>
              <a:t>50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a:t>
            </a:r>
            <a:r>
              <a:rPr lang="iu-Cans-CA" sz="1800" b="0" baseline="0" dirty="0">
                <a:solidFill>
                  <a:schemeClr val="tx1"/>
                </a:solidFill>
                <a:latin typeface="Times New Roman" pitchFamily="18" charset="0"/>
                <a:cs typeface="Times New Roman" pitchFamily="18" charset="0"/>
              </a:rPr>
              <a:t>ᐊᒻᒪᓗ</a:t>
            </a:r>
            <a:r>
              <a:rPr lang="en-US" sz="1800" b="0" baseline="0" dirty="0">
                <a:solidFill>
                  <a:schemeClr val="tx1"/>
                </a:solidFill>
                <a:latin typeface="Times New Roman" pitchFamily="18" charset="0"/>
                <a:cs typeface="Times New Roman" pitchFamily="18" charset="0"/>
              </a:rPr>
              <a:t> 299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a:t>
            </a:r>
            <a:r>
              <a:rPr lang="iu-Cans-CA" sz="1800" b="0" baseline="0" dirty="0">
                <a:solidFill>
                  <a:schemeClr val="tx1"/>
                </a:solidFill>
                <a:latin typeface="Times New Roman" pitchFamily="18" charset="0"/>
                <a:cs typeface="Times New Roman" pitchFamily="18" charset="0"/>
              </a:rPr>
              <a:t>ᐅᓪᓗᕐᒧᑦ ᐃᒥᕐ ᐱᔭᕆᐊᖃᑕᖓᓂᑦ)</a:t>
            </a:r>
            <a:endParaRPr lang="en-CA" dirty="0"/>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dirty="0"/>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1800" b="0" dirty="0">
              <a:solidFill>
                <a:schemeClr val="tx1"/>
              </a:solidFill>
            </a:endParaRPr>
          </a:p>
          <a:p>
            <a:pPr marL="800100" lvl="1" indent="-342900" algn="just">
              <a:buFont typeface="Courier New" panose="02070309020205020404" pitchFamily="49" charset="0"/>
              <a:buChar char="o"/>
            </a:pPr>
            <a:r>
              <a:rPr lang="en-US" sz="1800" b="1" dirty="0">
                <a:solidFill>
                  <a:schemeClr val="tx1"/>
                </a:solidFill>
                <a:latin typeface="Times New Roman" panose="02020603050405020304" pitchFamily="18" charset="0"/>
                <a:cs typeface="Times New Roman" panose="02020603050405020304" pitchFamily="18" charset="0"/>
              </a:rPr>
              <a:t>Type  “A”</a:t>
            </a:r>
            <a:r>
              <a:rPr lang="en-US" sz="1800" b="0" dirty="0">
                <a:solidFill>
                  <a:schemeClr val="tx1"/>
                </a:solidFill>
                <a:latin typeface="Times New Roman" panose="02020603050405020304" pitchFamily="18" charset="0"/>
                <a:cs typeface="Times New Roman" panose="02020603050405020304" pitchFamily="18" charset="0"/>
              </a:rPr>
              <a:t>  Water Licence</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(300 m</a:t>
            </a:r>
            <a:r>
              <a:rPr kumimoji="0" lang="en-US" sz="18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or more per day water required)</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US" dirty="0">
              <a:latin typeface="Times New Roman" pitchFamily="18" charset="0"/>
              <a:cs typeface="Times New Roman" pitchFamily="18" charset="0"/>
            </a:endParaRPr>
          </a:p>
          <a:p>
            <a:pPr marL="742950" lvl="1" indent="-285750" algn="just">
              <a:buFont typeface="Courier New" panose="02070309020205020404" pitchFamily="49" charset="0"/>
              <a:buChar char="o"/>
              <a:defRPr/>
            </a:pPr>
            <a:r>
              <a:rPr lang="iu-Cans-CA" sz="1800" b="0" i="0" u="none" strike="noStrike" baseline="0" dirty="0">
                <a:solidFill>
                  <a:srgbClr val="000000"/>
                </a:solidFill>
                <a:latin typeface="ProSyl"/>
              </a:rPr>
              <a:t>ᐃᒪᐃᑦᑐᑦ </a:t>
            </a:r>
            <a:r>
              <a:rPr lang="en-US" sz="1800" b="0" dirty="0">
                <a:solidFill>
                  <a:schemeClr val="tx1"/>
                </a:solidFill>
                <a:latin typeface="Times New Roman" panose="02020603050405020304" pitchFamily="18" charset="0"/>
                <a:cs typeface="Times New Roman" panose="02020603050405020304" pitchFamily="18" charset="0"/>
              </a:rPr>
              <a:t>  “A” </a:t>
            </a:r>
            <a:r>
              <a:rPr lang="iu-Cans-CA" sz="1800" b="0" dirty="0">
                <a:solidFill>
                  <a:schemeClr val="tx1"/>
                </a:solidFill>
                <a:latin typeface="Times New Roman" panose="02020603050405020304" pitchFamily="18" charset="0"/>
                <a:cs typeface="Times New Roman" panose="02020603050405020304" pitchFamily="18" charset="0"/>
              </a:rPr>
              <a:t>ᐃᒥᕐᒧᑦ ᐱᔪᓐᓇᐅᑎ (</a:t>
            </a: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300 m</a:t>
            </a:r>
            <a:r>
              <a:rPr kumimoji="0" lang="en-US" sz="18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kumimoji="0" lang="iu-Cans-CA"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ᐅᕙᓘᓐᓃᑦ ᐅᖓᑖᓂ ᐅᓪᓗᕐᒧᑦ ᐃᒥᕐ ᐱᔭᕆᐊᖃᑕᖓᓂᑦ)</a:t>
            </a:r>
          </a:p>
          <a:p>
            <a:pPr marL="742950" marR="0" lvl="1"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Slide Number Placeholder 4">
            <a:extLst>
              <a:ext uri="{FF2B5EF4-FFF2-40B4-BE49-F238E27FC236}">
                <a16:creationId xmlns:a16="http://schemas.microsoft.com/office/drawing/2014/main" id="{8250D062-325F-4BC3-B7EC-57844A256982}"/>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6</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060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Line 5"/>
          <p:cNvSpPr>
            <a:spLocks noChangeShapeType="1"/>
          </p:cNvSpPr>
          <p:nvPr/>
        </p:nvSpPr>
        <p:spPr bwMode="auto">
          <a:xfrm flipH="1">
            <a:off x="5867400" y="4114800"/>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7</a:t>
            </a:fld>
            <a:endParaRPr lang="en-CA" dirty="0">
              <a:latin typeface="Times New Roman" pitchFamily="18" charset="0"/>
              <a:cs typeface="Times New Roman" pitchFamily="18" charset="0"/>
            </a:endParaRPr>
          </a:p>
        </p:txBody>
      </p:sp>
      <p:sp>
        <p:nvSpPr>
          <p:cNvPr id="11" name="Text Box 4"/>
          <p:cNvSpPr txBox="1">
            <a:spLocks noChangeArrowheads="1"/>
          </p:cNvSpPr>
          <p:nvPr/>
        </p:nvSpPr>
        <p:spPr bwMode="auto">
          <a:xfrm>
            <a:off x="820390" y="1752600"/>
            <a:ext cx="7485409" cy="10668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receives application and confirms classification of undertaking and type of licence as a Type “A” licence</a:t>
            </a:r>
          </a:p>
          <a:p>
            <a:pPr algn="ctr"/>
            <a:r>
              <a:rPr lang="iu-Cans-CA" sz="1600" dirty="0">
                <a:solidFill>
                  <a:srgbClr val="000000"/>
                </a:solidFill>
                <a:latin typeface="ProSyl"/>
              </a:rPr>
              <a:t>ᐃᒥᓕᕆᔨᒃᑯᑦ ᑐᓐᓂᕆᔭᐅᒍᑎᒃ ᐱᓇᓱᒃᑐᒥᑦ ᐊᒻᒪᓗ ᓇᓗᓇᐃᕐᑕᐅᓗᓂ ᐃᒪᐃᑦᑑᓂᖓᓂᒃ ᐱᓕᕆᐊᖑᔪᒪᔪᖅ ᐊᒻᒪᓗ ᐃᒪᐃᑦᑐᓂᖓᓂᒃ ᐱᔪᓐᓇᐅᑎ </a:t>
            </a:r>
            <a:r>
              <a:rPr lang="en-US" sz="1600" dirty="0">
                <a:solidFill>
                  <a:srgbClr val="000000"/>
                </a:solidFill>
                <a:latin typeface="Times New Roman"/>
              </a:rPr>
              <a:t>“A”</a:t>
            </a:r>
            <a:endParaRPr lang="en-US" sz="1600" dirty="0">
              <a:latin typeface="Times New Roman" pitchFamily="18" charset="0"/>
              <a:cs typeface="Times New Roman" pitchFamily="18" charset="0"/>
            </a:endParaRPr>
          </a:p>
        </p:txBody>
      </p:sp>
      <p:sp>
        <p:nvSpPr>
          <p:cNvPr id="12" name="Line 5"/>
          <p:cNvSpPr>
            <a:spLocks noChangeShapeType="1"/>
          </p:cNvSpPr>
          <p:nvPr/>
        </p:nvSpPr>
        <p:spPr bwMode="auto">
          <a:xfrm flipH="1">
            <a:off x="5867400" y="2819399"/>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 name="Text Box 6"/>
          <p:cNvSpPr txBox="1">
            <a:spLocks noChangeArrowheads="1"/>
          </p:cNvSpPr>
          <p:nvPr/>
        </p:nvSpPr>
        <p:spPr bwMode="auto">
          <a:xfrm>
            <a:off x="4267200" y="3200400"/>
            <a:ext cx="3633713" cy="11049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conducts</a:t>
            </a:r>
            <a:r>
              <a:rPr kumimoji="0" lang="en-US" sz="1600" b="0" i="0" u="none" strike="noStrike" cap="none" normalizeH="0" dirty="0">
                <a:ln>
                  <a:noFill/>
                </a:ln>
                <a:solidFill>
                  <a:schemeClr val="tx1"/>
                </a:solidFill>
                <a:effectLst/>
                <a:latin typeface="Times New Roman" pitchFamily="18" charset="0"/>
                <a:cs typeface="Times New Roman" pitchFamily="18" charset="0"/>
              </a:rPr>
              <a:t> concordance review</a:t>
            </a:r>
          </a:p>
          <a:p>
            <a:pPr lvl="0" algn="ctr" fontAlgn="base">
              <a:spcBef>
                <a:spcPct val="0"/>
              </a:spcBef>
              <a:spcAft>
                <a:spcPts val="1000"/>
              </a:spcAft>
            </a:pPr>
            <a:r>
              <a:rPr lang="iu-Cans-CA" sz="1600" dirty="0">
                <a:solidFill>
                  <a:srgbClr val="000000"/>
                </a:solidFill>
                <a:latin typeface="ProSyl"/>
              </a:rPr>
              <a:t>ᐃᒥᓕᕆᔨᒃᑯᑦ ᕿᒥᕈᓪᓗᑎᒃ ᒪᓕᒃᓯᒪᒐᓗᐊᕐᒪᖔᑦ</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7"/>
          <p:cNvSpPr txBox="1">
            <a:spLocks noChangeArrowheads="1"/>
          </p:cNvSpPr>
          <p:nvPr/>
        </p:nvSpPr>
        <p:spPr bwMode="auto">
          <a:xfrm>
            <a:off x="820391" y="2915839"/>
            <a:ext cx="2687960" cy="1425752"/>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Applicant provides additional </a:t>
            </a:r>
            <a:r>
              <a:rPr lang="en-US" sz="1600" dirty="0">
                <a:latin typeface="Times New Roman" pitchFamily="18" charset="0"/>
                <a:cs typeface="Times New Roman" pitchFamily="18" charset="0"/>
              </a:rPr>
              <a:t>information if required </a:t>
            </a:r>
          </a:p>
          <a:p>
            <a:pPr lvl="0" algn="ctr" fontAlgn="base">
              <a:spcBef>
                <a:spcPct val="0"/>
              </a:spcBef>
              <a:spcAft>
                <a:spcPts val="1000"/>
              </a:spcAft>
            </a:pPr>
            <a:r>
              <a:rPr lang="iu-Cans-CA" sz="1600" dirty="0">
                <a:solidFill>
                  <a:srgbClr val="000000"/>
                </a:solidFill>
                <a:latin typeface="ProSyl"/>
              </a:rPr>
              <a:t>ᐱᓇᓱᒃᑐᖅ ᑐᓂᓯᒃᑲᓐᓂᕆᐊᖃᕐᑐᖅ ᖃᐅᔨᒪᔭᒃᓴᓂ ᐱᔭᕆᐊᖃᕈᓂ</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5" name="Text Box 8"/>
          <p:cNvSpPr txBox="1">
            <a:spLocks noChangeArrowheads="1"/>
          </p:cNvSpPr>
          <p:nvPr/>
        </p:nvSpPr>
        <p:spPr bwMode="auto">
          <a:xfrm>
            <a:off x="3962399" y="4495801"/>
            <a:ext cx="4343399" cy="180843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issues notice of application and </a:t>
            </a:r>
            <a:r>
              <a:rPr lang="en-US" sz="1600" dirty="0">
                <a:latin typeface="Times New Roman" pitchFamily="18" charset="0"/>
                <a:cs typeface="Times New Roman" pitchFamily="18" charset="0"/>
              </a:rPr>
              <a:t>requests technical review and submission of comments</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(30 </a:t>
            </a:r>
            <a:r>
              <a:rPr lang="en-US" sz="1600" dirty="0">
                <a:latin typeface="Times New Roman" pitchFamily="18" charset="0"/>
                <a:cs typeface="Times New Roman" pitchFamily="18" charset="0"/>
              </a:rPr>
              <a:t>days minimum)</a:t>
            </a:r>
          </a:p>
          <a:p>
            <a:pPr lvl="0" algn="ctr" fontAlgn="base">
              <a:spcBef>
                <a:spcPct val="0"/>
              </a:spcBef>
              <a:spcAft>
                <a:spcPts val="1000"/>
              </a:spcAft>
            </a:pPr>
            <a:r>
              <a:rPr lang="iu-Cans-CA" sz="1600" dirty="0">
                <a:solidFill>
                  <a:srgbClr val="000000"/>
                </a:solidFill>
                <a:latin typeface="ProSyl"/>
              </a:rPr>
              <a:t>ᐃᒥᓕᕆᔨᒃᑯᑦ ᓴᕿᑦᑎᓪᓗᑎᒃ ᖃᐅᔨᒃᑲᐃᔾᔪᑎᒥᒃ ᐱᓇᓱᒃᑐᖃᕐᓂᖓᓂᒃ ᐊᒻᒪᓗ ᐱᔪᒪᓪᓗᑎᒃ ᐃᓗᓕᖏᓐᓂᒃ ᕿᒥᕈᔭᐅᓂᖏᓐᓂᒃ ᐊᒻᒪᓗ ᐅᖃᐅᓯᒃᓴᓂᒃ ᐱᔪᒪᓪᓗᑎᒃ  (30 ᐅᓪᓗᐃᑦ)</a:t>
            </a:r>
            <a:r>
              <a:rPr lang="en-US" sz="1600" dirty="0">
                <a:solidFill>
                  <a:srgbClr val="000000"/>
                </a:solidFill>
                <a:latin typeface="ProSyl"/>
              </a:rPr>
              <a:t> </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Line 5"/>
          <p:cNvSpPr>
            <a:spLocks noChangeShapeType="1"/>
          </p:cNvSpPr>
          <p:nvPr/>
        </p:nvSpPr>
        <p:spPr bwMode="auto">
          <a:xfrm>
            <a:off x="3657600" y="3733800"/>
            <a:ext cx="5177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5"/>
          <p:cNvSpPr>
            <a:spLocks noChangeShapeType="1"/>
          </p:cNvSpPr>
          <p:nvPr/>
        </p:nvSpPr>
        <p:spPr bwMode="auto">
          <a:xfrm>
            <a:off x="6516216" y="6188848"/>
            <a:ext cx="0" cy="4085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Line 5"/>
          <p:cNvSpPr>
            <a:spLocks noChangeShapeType="1"/>
          </p:cNvSpPr>
          <p:nvPr/>
        </p:nvSpPr>
        <p:spPr bwMode="auto">
          <a:xfrm flipH="1">
            <a:off x="3591694" y="3429000"/>
            <a:ext cx="517789"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TextBox 19"/>
          <p:cNvSpPr txBox="1"/>
          <p:nvPr/>
        </p:nvSpPr>
        <p:spPr>
          <a:xfrm>
            <a:off x="6515182" y="6334780"/>
            <a:ext cx="1410654" cy="523220"/>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p>
          <a:p>
            <a:r>
              <a:rPr lang="iu-Cans-CA" sz="1400" b="1" dirty="0">
                <a:solidFill>
                  <a:srgbClr val="FF0000"/>
                </a:solidFill>
                <a:latin typeface="ProSyl"/>
              </a:rPr>
              <a:t>ᑲᔪᓯᔪᖅ</a:t>
            </a:r>
            <a:endParaRPr lang="en-US" sz="1400" b="1" dirty="0">
              <a:solidFill>
                <a:srgbClr val="FF0000"/>
              </a:solidFill>
              <a:latin typeface="Times New Roman" pitchFamily="18" charset="0"/>
              <a:cs typeface="Times New Roman" pitchFamily="18" charset="0"/>
            </a:endParaRPr>
          </a:p>
        </p:txBody>
      </p:sp>
      <p:sp>
        <p:nvSpPr>
          <p:cNvPr id="21" name="Title 1"/>
          <p:cNvSpPr txBox="1">
            <a:spLocks/>
          </p:cNvSpPr>
          <p:nvPr/>
        </p:nvSpPr>
        <p:spPr>
          <a:xfrm>
            <a:off x="410195" y="598212"/>
            <a:ext cx="8323610" cy="976122"/>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Tree>
    <p:extLst>
      <p:ext uri="{BB962C8B-B14F-4D97-AF65-F5344CB8AC3E}">
        <p14:creationId xmlns:p14="http://schemas.microsoft.com/office/powerpoint/2010/main" val="1490866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8</a:t>
            </a:fld>
            <a:endParaRPr lang="en-CA" dirty="0"/>
          </a:p>
        </p:txBody>
      </p:sp>
      <p:grpSp>
        <p:nvGrpSpPr>
          <p:cNvPr id="6" name="Group 5"/>
          <p:cNvGrpSpPr/>
          <p:nvPr/>
        </p:nvGrpSpPr>
        <p:grpSpPr>
          <a:xfrm>
            <a:off x="251520" y="1632083"/>
            <a:ext cx="8773343" cy="5000516"/>
            <a:chOff x="446659" y="1699097"/>
            <a:chExt cx="8773343" cy="5146636"/>
          </a:xfrm>
        </p:grpSpPr>
        <p:sp>
          <p:nvSpPr>
            <p:cNvPr id="7" name="Text Box 4"/>
            <p:cNvSpPr txBox="1">
              <a:spLocks noChangeArrowheads="1"/>
            </p:cNvSpPr>
            <p:nvPr/>
          </p:nvSpPr>
          <p:spPr bwMode="auto">
            <a:xfrm>
              <a:off x="1752600" y="2843676"/>
              <a:ext cx="3363096" cy="995761"/>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holds TM and PHC</a:t>
              </a:r>
            </a:p>
            <a:p>
              <a:pPr algn="ctr"/>
              <a:r>
                <a:rPr lang="iu-Cans-CA" sz="1600" dirty="0">
                  <a:latin typeface="Times New Roman" pitchFamily="18" charset="0"/>
                  <a:cs typeface="Times New Roman" pitchFamily="18" charset="0"/>
                </a:rPr>
                <a:t>ᐃᒥᓕᕆᔨᒃᑯᑦ ᐃᓗᓕᖏᓐᓂᒃ ᑲᑎᒪᔾᔪᑎᖃᕐᓗᑎᒃ ᐊᒻᒪᓗ ᑭᓇᒃᑯᑐᐃᓐᓇᕐᓂᒃ ᑲᑎᒪᑎᑦᑎᓗᑎᒃ</a:t>
              </a:r>
              <a:endParaRPr lang="en-CA" sz="1600" dirty="0">
                <a:latin typeface="Times New Roman" pitchFamily="18" charset="0"/>
                <a:cs typeface="Times New Roman" pitchFamily="18" charset="0"/>
              </a:endParaRPr>
            </a:p>
            <a:p>
              <a:pPr marR="72660" algn="ctr"/>
              <a:r>
                <a:rPr lang="en-US" sz="1400" dirty="0">
                  <a:solidFill>
                    <a:srgbClr val="000000"/>
                  </a:solidFill>
                  <a:latin typeface="ProSyl"/>
                </a:rPr>
                <a:t> </a:t>
              </a:r>
              <a:endParaRPr lang="en-US" sz="1400" dirty="0"/>
            </a:p>
          </p:txBody>
        </p:sp>
        <p:sp>
          <p:nvSpPr>
            <p:cNvPr id="8" name="Text Box 5"/>
            <p:cNvSpPr txBox="1">
              <a:spLocks noChangeArrowheads="1"/>
            </p:cNvSpPr>
            <p:nvPr/>
          </p:nvSpPr>
          <p:spPr bwMode="auto">
            <a:xfrm>
              <a:off x="1752600" y="5314596"/>
              <a:ext cx="3769588" cy="1214367"/>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notice of Public Hearing (a 60 day minimum requirement)</a:t>
              </a:r>
            </a:p>
            <a:p>
              <a:pPr marR="64520" algn="ctr"/>
              <a:r>
                <a:rPr lang="iu-Cans-CA" sz="1400" dirty="0">
                  <a:solidFill>
                    <a:srgbClr val="000000"/>
                  </a:solidFill>
                  <a:latin typeface="ProSyl"/>
                </a:rPr>
                <a:t>ᐃᒥᓕᕆᔨᒃᑯᑦ ᓴᕿᑦᑎᓗᑎᒃ ᖃᐅᔨᒃᑲᐃᔾᔪᑎᒥᒃ ᑭᓇᒃᑯᑐᐃᓐᓇᕐᓂᒃ ᓈᓛᒃᑎᑦᑎᓂᐊᕐᓂᖏᓐᓂᒃ (ᐅᓪᓗᐃᑦ 60  ᑐᖔᓂᐅᖏᑦᑐᖅ) </a:t>
              </a:r>
              <a:r>
                <a:rPr lang="en-US" sz="1400" dirty="0">
                  <a:solidFill>
                    <a:srgbClr val="000000"/>
                  </a:solidFill>
                  <a:latin typeface="ProSyl"/>
                </a:rPr>
                <a:t> </a:t>
              </a:r>
              <a:endParaRPr lang="en-CA" sz="1400" dirty="0">
                <a:latin typeface="Times New Roman" pitchFamily="18" charset="0"/>
                <a:cs typeface="Times New Roman" pitchFamily="18" charset="0"/>
              </a:endParaRPr>
            </a:p>
          </p:txBody>
        </p:sp>
        <p:sp>
          <p:nvSpPr>
            <p:cNvPr id="9" name="Text Box 6"/>
            <p:cNvSpPr txBox="1">
              <a:spLocks noChangeArrowheads="1"/>
            </p:cNvSpPr>
            <p:nvPr/>
          </p:nvSpPr>
          <p:spPr bwMode="auto">
            <a:xfrm>
              <a:off x="5689452" y="1699097"/>
              <a:ext cx="2686921" cy="1909853"/>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If required, applicant</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provides additional information or clarification</a:t>
              </a:r>
            </a:p>
            <a:p>
              <a:pPr marR="20750" algn="ctr"/>
              <a:r>
                <a:rPr lang="iu-Cans-CA" sz="1600" dirty="0">
                  <a:solidFill>
                    <a:srgbClr val="000000"/>
                  </a:solidFill>
                  <a:latin typeface="ProSyl"/>
                </a:rPr>
                <a:t>ᐱᔭᕆᐊᖃᕈᓂ, ᐱᓇᓱᒃᑐᖅ ᑐᓂᓯᓗᓂ ᖃᐅᔨᒪᔭᐅᒃᑲᓐᓂᕆᐊᓕᒃᓂᒃ ᑐᑭᓯᒋᐊᕈᑎᓂᒃᓘᓐᓃᑦ</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0" name="Text Box 7"/>
            <p:cNvSpPr txBox="1">
              <a:spLocks noChangeArrowheads="1"/>
            </p:cNvSpPr>
            <p:nvPr/>
          </p:nvSpPr>
          <p:spPr bwMode="auto">
            <a:xfrm>
              <a:off x="5689452" y="3872055"/>
              <a:ext cx="2692547" cy="2084330"/>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600" dirty="0">
                  <a:latin typeface="Times New Roman" pitchFamily="18" charset="0"/>
                  <a:cs typeface="Times New Roman" pitchFamily="18" charset="0"/>
                </a:rPr>
                <a:t>If directed in PHC decision, applicant provides additional information</a:t>
              </a:r>
            </a:p>
            <a:p>
              <a:pPr marR="16150" algn="ctr"/>
              <a:r>
                <a:rPr lang="iu-Cans-CA" sz="1600" dirty="0">
                  <a:solidFill>
                    <a:srgbClr val="000000"/>
                  </a:solidFill>
                  <a:latin typeface="ProSyl"/>
                </a:rPr>
                <a:t>ᐱᖁᔭᐅᒍᑎᒃ ᑭᓇᒃᑯᑐᐃᓐᓇᐃᑦ ᓈᓚᒃᑎᑕᐅᑎᓪᓗᒋᑦ ᐋᕿᒃᓯᓂᒃᑯᑦ, ᐱᓇᓱᒃᑐᖅ ᑐᓂᓯᒃᑲᓐᓂᕐᓗᓂ ᖃᐅᔨᒪᔭᒃᓴᓂᒃ. </a:t>
              </a:r>
              <a:r>
                <a:rPr lang="en-US" sz="1600" dirty="0">
                  <a:solidFill>
                    <a:srgbClr val="000000"/>
                  </a:solidFill>
                  <a:latin typeface="ProSyl"/>
                </a:rPr>
                <a:t> </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1" name="Line 5"/>
            <p:cNvSpPr>
              <a:spLocks noChangeShapeType="1"/>
            </p:cNvSpPr>
            <p:nvPr/>
          </p:nvSpPr>
          <p:spPr bwMode="auto">
            <a:xfrm>
              <a:off x="5115696" y="4537493"/>
              <a:ext cx="523104"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Text Box 4"/>
            <p:cNvSpPr txBox="1">
              <a:spLocks noChangeArrowheads="1"/>
            </p:cNvSpPr>
            <p:nvPr/>
          </p:nvSpPr>
          <p:spPr bwMode="auto">
            <a:xfrm>
              <a:off x="1752600" y="4042178"/>
              <a:ext cx="3271890" cy="1069072"/>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PHC Decision</a:t>
              </a:r>
            </a:p>
            <a:p>
              <a:pPr algn="ctr"/>
              <a:r>
                <a:rPr lang="iu-Cans-CA" sz="1600" dirty="0">
                  <a:latin typeface="Times New Roman" pitchFamily="18" charset="0"/>
                  <a:cs typeface="Times New Roman" pitchFamily="18" charset="0"/>
                </a:rPr>
                <a:t>ᐃᒥᓕᕆᔨᒃᑯᑦ ᑐᓂᓯᓗᑎᒃ ᑭᓇᒃᑯᑐᐃᓐᓇᕐᓂᒃ ᓈᓚᒃᑎᓪᓗᒋᑦ ᐋᕿᒃᑕᐅᔪᑦ</a:t>
              </a:r>
              <a:endParaRPr lang="en-CA" sz="1600" dirty="0">
                <a:latin typeface="Times New Roman" pitchFamily="18" charset="0"/>
                <a:cs typeface="Times New Roman" pitchFamily="18" charset="0"/>
              </a:endParaRPr>
            </a:p>
          </p:txBody>
        </p:sp>
        <p:sp>
          <p:nvSpPr>
            <p:cNvPr id="13" name="Line 5"/>
            <p:cNvSpPr>
              <a:spLocks noChangeShapeType="1"/>
            </p:cNvSpPr>
            <p:nvPr/>
          </p:nvSpPr>
          <p:spPr bwMode="auto">
            <a:xfrm>
              <a:off x="3434148" y="6528962"/>
              <a:ext cx="0" cy="26673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 name="Line 5"/>
            <p:cNvSpPr>
              <a:spLocks noChangeShapeType="1"/>
            </p:cNvSpPr>
            <p:nvPr/>
          </p:nvSpPr>
          <p:spPr bwMode="auto">
            <a:xfrm flipH="1">
              <a:off x="4891126" y="2286000"/>
              <a:ext cx="63106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Line 5"/>
            <p:cNvSpPr>
              <a:spLocks noChangeShapeType="1"/>
            </p:cNvSpPr>
            <p:nvPr/>
          </p:nvSpPr>
          <p:spPr bwMode="auto">
            <a:xfrm>
              <a:off x="4894538" y="2016642"/>
              <a:ext cx="64233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Line 5"/>
            <p:cNvSpPr>
              <a:spLocks noChangeShapeType="1"/>
            </p:cNvSpPr>
            <p:nvPr/>
          </p:nvSpPr>
          <p:spPr bwMode="auto">
            <a:xfrm flipH="1" flipV="1">
              <a:off x="5105400" y="4800600"/>
              <a:ext cx="512380"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TextBox 16"/>
            <p:cNvSpPr txBox="1"/>
            <p:nvPr/>
          </p:nvSpPr>
          <p:spPr>
            <a:xfrm>
              <a:off x="7131771" y="6528962"/>
              <a:ext cx="2088231" cy="316771"/>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r>
                <a:rPr lang="iu-Cans-CA" sz="1400" b="1" dirty="0">
                  <a:solidFill>
                    <a:srgbClr val="FF0000"/>
                  </a:solidFill>
                  <a:latin typeface="Times New Roman" pitchFamily="18" charset="0"/>
                  <a:cs typeface="Times New Roman" pitchFamily="18" charset="0"/>
                </a:rPr>
                <a:t> ᑲᔪᓯᔪᖅ</a:t>
              </a:r>
              <a:endParaRPr lang="en-US" sz="1400" b="1" dirty="0">
                <a:solidFill>
                  <a:srgbClr val="FF000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752600" y="1699097"/>
              <a:ext cx="3060584" cy="967903"/>
            </a:xfrm>
            <a:prstGeom prst="rect">
              <a:avLst/>
            </a:prstGeom>
            <a:solidFill>
              <a:srgbClr val="CC99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500" dirty="0">
                  <a:latin typeface="Times New Roman" pitchFamily="18" charset="0"/>
                  <a:cs typeface="Times New Roman" pitchFamily="18" charset="0"/>
                </a:rPr>
                <a:t>Parties submit written representations</a:t>
              </a:r>
            </a:p>
            <a:p>
              <a:pPr marR="75130" algn="ctr"/>
              <a:r>
                <a:rPr lang="iu-Cans-CA" sz="1600" dirty="0">
                  <a:solidFill>
                    <a:srgbClr val="000000"/>
                  </a:solidFill>
                  <a:latin typeface="ProSyl"/>
                </a:rPr>
                <a:t>ᐅᖃᐅᓯᒃᓴᓖᑦ ᑐᓂᓯᓗᑎᒃ ᑎᑎᕋᕐᓯᒪᔪᒃᑯᑦ</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9" name="Line 5"/>
            <p:cNvSpPr>
              <a:spLocks noChangeShapeType="1"/>
            </p:cNvSpPr>
            <p:nvPr/>
          </p:nvSpPr>
          <p:spPr bwMode="auto">
            <a:xfrm>
              <a:off x="3336134" y="3839436"/>
              <a:ext cx="16666" cy="203346"/>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Left Brace 19"/>
            <p:cNvSpPr/>
            <p:nvPr/>
          </p:nvSpPr>
          <p:spPr>
            <a:xfrm>
              <a:off x="1096351" y="2154960"/>
              <a:ext cx="543667" cy="3329998"/>
            </a:xfrm>
            <a:prstGeom prst="leftBrace">
              <a:avLst/>
            </a:prstGeom>
            <a:ln>
              <a:solidFill>
                <a:schemeClr val="accent1">
                  <a:shade val="50000"/>
                </a:schemeClr>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p>
          </p:txBody>
        </p:sp>
        <p:sp>
          <p:nvSpPr>
            <p:cNvPr id="21" name="TextBox 20"/>
            <p:cNvSpPr txBox="1"/>
            <p:nvPr/>
          </p:nvSpPr>
          <p:spPr>
            <a:xfrm rot="16200000">
              <a:off x="-927329" y="3583819"/>
              <a:ext cx="3394307" cy="646331"/>
            </a:xfrm>
            <a:prstGeom prst="rect">
              <a:avLst/>
            </a:prstGeom>
            <a:noFill/>
            <a:ln>
              <a:solidFill>
                <a:schemeClr val="accent1">
                  <a:shade val="50000"/>
                </a:schemeClr>
              </a:solidFill>
            </a:ln>
          </p:spPr>
          <p:txBody>
            <a:bodyPr wrap="square" rtlCol="0">
              <a:spAutoFit/>
            </a:bodyPr>
            <a:lstStyle/>
            <a:p>
              <a:pPr algn="ctr"/>
              <a:r>
                <a:rPr lang="en-US" sz="2000" b="1" dirty="0">
                  <a:solidFill>
                    <a:srgbClr val="C00000"/>
                  </a:solidFill>
                  <a:latin typeface="Times New Roman" pitchFamily="18" charset="0"/>
                  <a:cs typeface="Times New Roman" pitchFamily="18" charset="0"/>
                </a:rPr>
                <a:t>Technical Review Stage</a:t>
              </a:r>
            </a:p>
            <a:p>
              <a:pPr marR="130190" algn="ctr"/>
              <a:r>
                <a:rPr lang="iu-Cans-CA" sz="1600" b="1" dirty="0">
                  <a:solidFill>
                    <a:srgbClr val="C00000"/>
                  </a:solidFill>
                  <a:latin typeface="ProSyl"/>
                </a:rPr>
                <a:t>ᐃᓗᓕᖏᓐᓂᒃ ᕿᒥᕈᓂᖅ ᐊᐅᓚᓂᖓ </a:t>
              </a:r>
              <a:r>
                <a:rPr lang="en-US" sz="1600" b="1" dirty="0">
                  <a:solidFill>
                    <a:srgbClr val="C00000"/>
                  </a:solidFill>
                  <a:latin typeface="ProSyl"/>
                </a:rPr>
                <a:t> </a:t>
              </a:r>
              <a:endParaRPr lang="en-US" sz="1600" b="1" dirty="0">
                <a:solidFill>
                  <a:srgbClr val="C00000"/>
                </a:solidFill>
              </a:endParaRPr>
            </a:p>
          </p:txBody>
        </p:sp>
        <p:sp>
          <p:nvSpPr>
            <p:cNvPr id="22" name="Line 5"/>
            <p:cNvSpPr>
              <a:spLocks noChangeShapeType="1"/>
            </p:cNvSpPr>
            <p:nvPr/>
          </p:nvSpPr>
          <p:spPr bwMode="auto">
            <a:xfrm flipH="1">
              <a:off x="3352800" y="5111251"/>
              <a:ext cx="0" cy="252238"/>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Line 5"/>
            <p:cNvSpPr>
              <a:spLocks noChangeShapeType="1"/>
            </p:cNvSpPr>
            <p:nvPr/>
          </p:nvSpPr>
          <p:spPr bwMode="auto">
            <a:xfrm>
              <a:off x="3336134" y="2667000"/>
              <a:ext cx="16666" cy="222219"/>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5" name="Title 1">
            <a:extLst>
              <a:ext uri="{FF2B5EF4-FFF2-40B4-BE49-F238E27FC236}">
                <a16:creationId xmlns:a16="http://schemas.microsoft.com/office/drawing/2014/main" id="{2DECCE07-A476-45B5-BFDB-2045E38FA31A}"/>
              </a:ext>
            </a:extLst>
          </p:cNvPr>
          <p:cNvSpPr txBox="1">
            <a:spLocks/>
          </p:cNvSpPr>
          <p:nvPr/>
        </p:nvSpPr>
        <p:spPr>
          <a:xfrm>
            <a:off x="410195" y="598212"/>
            <a:ext cx="8323610" cy="976122"/>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Tree>
    <p:extLst>
      <p:ext uri="{BB962C8B-B14F-4D97-AF65-F5344CB8AC3E}">
        <p14:creationId xmlns:p14="http://schemas.microsoft.com/office/powerpoint/2010/main" val="3864068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04800" y="1268760"/>
            <a:ext cx="8731696" cy="5149173"/>
            <a:chOff x="304800" y="1459007"/>
            <a:chExt cx="8610600" cy="5048278"/>
          </a:xfrm>
        </p:grpSpPr>
        <p:sp>
          <p:nvSpPr>
            <p:cNvPr id="10" name="Text Box 3"/>
            <p:cNvSpPr txBox="1">
              <a:spLocks noChangeArrowheads="1"/>
            </p:cNvSpPr>
            <p:nvPr/>
          </p:nvSpPr>
          <p:spPr bwMode="auto">
            <a:xfrm>
              <a:off x="2057400" y="2235575"/>
              <a:ext cx="5075307" cy="527251"/>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prepare for public hearing</a:t>
              </a:r>
            </a:p>
            <a:p>
              <a:pPr marR="42410" algn="ctr"/>
              <a:r>
                <a:rPr lang="iu-Cans-CA" sz="1600" dirty="0">
                  <a:solidFill>
                    <a:srgbClr val="000000"/>
                  </a:solidFill>
                  <a:latin typeface="ProSyl"/>
                </a:rPr>
                <a:t>ᐱᓇᓱᒃᑐᑦ ᑭᐅᑲᑕᒃᑐᓪᓗ ᐱᕙᒌᔭᐃᓪᓗᑎᒃ ᑭᓇᒃᑯᑐᐃᓐᓇᕐᓂᒃ ᑲᑎᒪᑎᑦᑎᓂᑉᒥᒃ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1" name="Rectangle 9"/>
            <p:cNvSpPr>
              <a:spLocks noChangeArrowheads="1"/>
            </p:cNvSpPr>
            <p:nvPr/>
          </p:nvSpPr>
          <p:spPr bwMode="auto">
            <a:xfrm>
              <a:off x="304800" y="5624233"/>
              <a:ext cx="1952767" cy="883050"/>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approves the issuance of the </a:t>
              </a:r>
              <a:r>
                <a:rPr lang="en-US" sz="1100" dirty="0">
                  <a:latin typeface="Times New Roman" pitchFamily="18" charset="0"/>
                  <a:cs typeface="Times New Roman" pitchFamily="18" charset="0"/>
                </a:rPr>
                <a:t>l</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i</a:t>
              </a:r>
              <a:r>
                <a:rPr lang="en-US" sz="1100" dirty="0">
                  <a:latin typeface="Times New Roman" pitchFamily="18" charset="0"/>
                  <a:cs typeface="Times New Roman" pitchFamily="18" charset="0"/>
                </a:rPr>
                <a:t>cence</a:t>
              </a:r>
            </a:p>
            <a:p>
              <a:pPr marR="109550"/>
              <a:r>
                <a:rPr lang="iu-Cans-CA" sz="1100" dirty="0">
                  <a:solidFill>
                    <a:srgbClr val="000000"/>
                  </a:solidFill>
                  <a:latin typeface="ProSyl"/>
                </a:rPr>
                <a:t>ᒥᓂᔅᑕ ᐊᖏᕐᑕᖓ ᑐᓂᔭᐅᖁᓪᓗᒍ ᐱᔪᓐᓇᐅᑎ </a:t>
              </a:r>
              <a:r>
                <a:rPr lang="en-US" sz="1100" dirty="0">
                  <a:solidFill>
                    <a:srgbClr val="000000"/>
                  </a:solidFill>
                  <a:latin typeface="ProSyl"/>
                </a:rPr>
                <a:t>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2" name="Rectangle 10"/>
            <p:cNvSpPr>
              <a:spLocks noChangeArrowheads="1"/>
            </p:cNvSpPr>
            <p:nvPr/>
          </p:nvSpPr>
          <p:spPr bwMode="auto">
            <a:xfrm>
              <a:off x="2362200" y="5624233"/>
              <a:ext cx="2208508"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does not approve the </a:t>
              </a:r>
              <a:r>
                <a:rPr lang="en-US" sz="1100" dirty="0">
                  <a:latin typeface="Times New Roman" pitchFamily="18" charset="0"/>
                  <a:cs typeface="Times New Roman" pitchFamily="18" charset="0"/>
                </a:rPr>
                <a:t>issuance of the licence</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 </a:t>
              </a:r>
            </a:p>
            <a:p>
              <a:pPr marR="75720"/>
              <a:r>
                <a:rPr lang="iu-Cans-CA" sz="1100" dirty="0">
                  <a:solidFill>
                    <a:srgbClr val="000000"/>
                  </a:solidFill>
                  <a:latin typeface="ProSyl"/>
                </a:rPr>
                <a:t>ᒥᓂᔅᑕ ᐊᖏᖏᑦᑐᖅ ᑐᓂᔭᐅᓂᖓᓂᒃ ᐱᔪᓐᓇᐅᑎ</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3" name="Rectangle 11"/>
            <p:cNvSpPr>
              <a:spLocks noChangeArrowheads="1"/>
            </p:cNvSpPr>
            <p:nvPr/>
          </p:nvSpPr>
          <p:spPr bwMode="auto">
            <a:xfrm>
              <a:off x="4723108" y="5624234"/>
              <a:ext cx="1906292"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solidFill>
                    <a:schemeClr val="tx1"/>
                  </a:solidFill>
                  <a:effectLst/>
                  <a:latin typeface="Times New Roman" pitchFamily="18" charset="0"/>
                  <a:cs typeface="Times New Roman" pitchFamily="18" charset="0"/>
                </a:rPr>
                <a:t>Minister approves of NWB decision</a:t>
              </a:r>
            </a:p>
            <a:p>
              <a:pPr marR="47150"/>
              <a:r>
                <a:rPr lang="iu-Cans-CA" sz="1100" dirty="0">
                  <a:solidFill>
                    <a:srgbClr val="000000"/>
                  </a:solidFill>
                  <a:latin typeface="ProSyl"/>
                </a:rPr>
                <a:t>ᒥᓂᔅᑕ ᐊᖏᕐᑐᖅ ᐋᕿᒃᑕᖏᓐᓂᒃ ᐃᒥᓕᕆᔨᒃᑯᑦ</a:t>
              </a:r>
              <a:endParaRPr kumimoji="0" lang="en-US" sz="1100" b="0" i="0" u="none" strike="noStrike" cap="none" normalizeH="0" dirty="0">
                <a:ln>
                  <a:noFill/>
                </a:ln>
                <a:solidFill>
                  <a:schemeClr val="tx1"/>
                </a:solidFill>
                <a:effectLst/>
                <a:latin typeface="Times New Roman" pitchFamily="18" charset="0"/>
                <a:cs typeface="Times New Roman" pitchFamily="18" charset="0"/>
              </a:endParaRPr>
            </a:p>
          </p:txBody>
        </p:sp>
        <p:sp>
          <p:nvSpPr>
            <p:cNvPr id="14" name="Rectangle 12"/>
            <p:cNvSpPr>
              <a:spLocks noChangeArrowheads="1"/>
            </p:cNvSpPr>
            <p:nvPr/>
          </p:nvSpPr>
          <p:spPr bwMode="auto">
            <a:xfrm>
              <a:off x="6744424" y="5624234"/>
              <a:ext cx="2170976"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effectLst/>
                  <a:latin typeface="Times New Roman" pitchFamily="18" charset="0"/>
                  <a:cs typeface="Times New Roman" pitchFamily="18" charset="0"/>
                </a:rPr>
                <a:t>Minister does not approve of NWB decision</a:t>
              </a:r>
            </a:p>
            <a:p>
              <a:pPr marR="3690"/>
              <a:r>
                <a:rPr lang="iu-Cans-CA" sz="1100" dirty="0">
                  <a:solidFill>
                    <a:srgbClr val="000000"/>
                  </a:solidFill>
                  <a:latin typeface="ProSyl"/>
                </a:rPr>
                <a:t>ᒥᓂᔅᑕ ᐊᖏᖏᑦᑐᖅ ᐃᒥᓕᕆᔨᒃᑯᑦ ᐋᖀᒃᑕᖏᓐᓂᒃ</a:t>
              </a:r>
              <a:endParaRPr kumimoji="0" lang="en-US" sz="1100" b="0" i="0" u="none" strike="noStrike" cap="none" normalizeH="0" dirty="0">
                <a:ln>
                  <a:noFill/>
                </a:ln>
                <a:effectLst/>
                <a:latin typeface="Times New Roman" pitchFamily="18" charset="0"/>
                <a:cs typeface="Times New Roman" pitchFamily="18" charset="0"/>
              </a:endParaRPr>
            </a:p>
          </p:txBody>
        </p:sp>
        <p:sp>
          <p:nvSpPr>
            <p:cNvPr id="15" name="Text Box 4"/>
            <p:cNvSpPr txBox="1">
              <a:spLocks noChangeArrowheads="1"/>
            </p:cNvSpPr>
            <p:nvPr/>
          </p:nvSpPr>
          <p:spPr bwMode="auto">
            <a:xfrm>
              <a:off x="2950614" y="3012142"/>
              <a:ext cx="3834505" cy="535992"/>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holds Public </a:t>
              </a:r>
              <a:r>
                <a:rPr lang="en-US" sz="1600" dirty="0">
                  <a:latin typeface="Times New Roman" pitchFamily="18" charset="0"/>
                  <a:cs typeface="Times New Roman" pitchFamily="18" charset="0"/>
                </a:rPr>
                <a:t>H</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earing</a:t>
              </a:r>
            </a:p>
            <a:p>
              <a:pPr marR="43180" algn="ctr"/>
              <a:r>
                <a:rPr lang="iu-Cans-CA" sz="1400" dirty="0">
                  <a:solidFill>
                    <a:srgbClr val="000000"/>
                  </a:solidFill>
                  <a:latin typeface="ProSyl"/>
                </a:rPr>
                <a:t>ᐃᒥᓕᕆᔨᒃᑯᑦ ᑭᓇᒃᑯᑐᐃᓐᓇᕐᓂᒃ ᓈᓚᒃᑎᑦᑎᓗᑎᒃ </a:t>
              </a:r>
              <a:r>
                <a:rPr lang="en-US" sz="1400" dirty="0">
                  <a:solidFill>
                    <a:srgbClr val="000000"/>
                  </a:solidFill>
                  <a:latin typeface="ProSyl"/>
                </a:rPr>
                <a:t> </a:t>
              </a:r>
              <a:endParaRPr kumimoji="0" lang="en-US" sz="1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Text Box 6"/>
            <p:cNvSpPr txBox="1">
              <a:spLocks noChangeArrowheads="1"/>
            </p:cNvSpPr>
            <p:nvPr/>
          </p:nvSpPr>
          <p:spPr bwMode="auto">
            <a:xfrm>
              <a:off x="4725848" y="4239418"/>
              <a:ext cx="4037152"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a:t>
              </a:r>
              <a:r>
                <a:rPr lang="en-US" sz="1500" dirty="0">
                  <a:latin typeface="Times New Roman" pitchFamily="18" charset="0"/>
                  <a:cs typeface="Times New Roman" pitchFamily="18" charset="0"/>
                </a:rPr>
                <a:t>to not approve </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of application with reasons to </a:t>
              </a:r>
              <a:r>
                <a:rPr lang="en-US" sz="1500" dirty="0">
                  <a:latin typeface="Times New Roman" pitchFamily="18" charset="0"/>
                  <a:cs typeface="Times New Roman" pitchFamily="18" charset="0"/>
                </a:rPr>
                <a:t>Minister (</a:t>
              </a:r>
              <a:r>
                <a:rPr lang="en-CA" sz="1500" dirty="0">
                  <a:latin typeface="Times New Roman" pitchFamily="18" charset="0"/>
                  <a:cs typeface="Times New Roman" pitchFamily="18" charset="0"/>
                </a:rPr>
                <a:t>Crown-Indigenous Relations and Northern Affairs</a:t>
              </a:r>
              <a:r>
                <a:rPr lang="en-US" sz="1500" dirty="0">
                  <a:latin typeface="Times New Roman" pitchFamily="18" charset="0"/>
                  <a:cs typeface="Times New Roman" pitchFamily="18" charset="0"/>
                </a:rPr>
                <a:t>)</a:t>
              </a:r>
              <a:endParaRPr kumimoji="0" lang="en-US" sz="1500" b="0" i="0" u="none" strike="noStrike" cap="none" normalizeH="0" baseline="0" dirty="0">
                <a:ln>
                  <a:noFill/>
                </a:ln>
                <a:effectLst/>
                <a:latin typeface="Times New Roman" pitchFamily="18" charset="0"/>
                <a:cs typeface="Times New Roman" pitchFamily="18" charset="0"/>
              </a:endParaRPr>
            </a:p>
            <a:p>
              <a:pPr marR="5670"/>
              <a:r>
                <a:rPr lang="iu-Cans-CA" sz="1000" dirty="0">
                  <a:solidFill>
                    <a:srgbClr val="000000"/>
                  </a:solidFill>
                  <a:latin typeface="ProSyl"/>
                </a:rPr>
                <a:t>ᐃᒥᓕᕆᔨᒃᑯᑦ ᓴᕿᑦᑎᓗᑎᒃ ᐋᖀᒃᑕᐅᔪᒥᒃ ᐊᖏᕐᑕᐅᖏᓐᓂᖓᓂᒃ ᐱᓇᓱᒃᑐᖅ ᐱᔾᔪᑎᖏᓐᓂᒃ ᑐᓂᓯᓗᓂ ᒥᓂᔅᑕᒧᑦ (ᒐᕙᒪᑐᖃᒃᑯᑦ− ᓄᓇᖃᕐᖄᕐᓯᒪᔪᑦ ᒥᒃᓵᓄᑦ ᐊᒻᒪᓗ ᐅᑭᐅᕐᑕᕐᑐᒥ ᐱᓕᕆᐊᓄᑦ )  </a:t>
              </a:r>
              <a:endParaRPr kumimoji="0" lang="en-US" sz="10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7" name="Text Box 5"/>
            <p:cNvSpPr txBox="1">
              <a:spLocks noChangeArrowheads="1"/>
            </p:cNvSpPr>
            <p:nvPr/>
          </p:nvSpPr>
          <p:spPr bwMode="auto">
            <a:xfrm>
              <a:off x="457200" y="4239418"/>
              <a:ext cx="4089605"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to approve of application and provides</a:t>
              </a:r>
              <a:r>
                <a:rPr kumimoji="0" lang="en-US" sz="1500" b="0" i="0" u="none" strike="noStrike" cap="none" normalizeH="0" dirty="0">
                  <a:ln>
                    <a:noFill/>
                  </a:ln>
                  <a:solidFill>
                    <a:schemeClr val="tx1"/>
                  </a:solidFill>
                  <a:effectLst/>
                  <a:latin typeface="Times New Roman" pitchFamily="18" charset="0"/>
                  <a:cs typeface="Times New Roman" pitchFamily="18" charset="0"/>
                </a:rPr>
                <a:t> a draft </a:t>
              </a:r>
              <a:r>
                <a:rPr kumimoji="0" lang="en-CA" sz="1500" b="0" i="0" u="none" strike="noStrike" cap="none" normalizeH="0" baseline="0" dirty="0">
                  <a:ln>
                    <a:noFill/>
                  </a:ln>
                  <a:solidFill>
                    <a:schemeClr val="tx1"/>
                  </a:solidFill>
                  <a:effectLst/>
                  <a:latin typeface="Times New Roman" pitchFamily="18" charset="0"/>
                  <a:cs typeface="Times New Roman" pitchFamily="18" charset="0"/>
                </a:rPr>
                <a:t>licence</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 to Minister (</a:t>
              </a:r>
              <a:r>
                <a:rPr lang="en-CA" sz="1500" dirty="0">
                  <a:latin typeface="Times New Roman" pitchFamily="18" charset="0"/>
                  <a:cs typeface="Times New Roman" pitchFamily="18" charset="0"/>
                </a:rPr>
                <a:t>Crown-Indigenous Relations and Northern Affairs</a:t>
              </a:r>
              <a:r>
                <a:rPr kumimoji="0" lang="en-US" sz="1500" b="0" i="0" u="none" strike="noStrike" cap="none" normalizeH="0" dirty="0">
                  <a:ln>
                    <a:noFill/>
                  </a:ln>
                  <a:solidFill>
                    <a:schemeClr val="tx1"/>
                  </a:solidFill>
                  <a:effectLst/>
                  <a:latin typeface="Times New Roman" pitchFamily="18" charset="0"/>
                  <a:cs typeface="Times New Roman" pitchFamily="18" charset="0"/>
                </a:rPr>
                <a:t>)</a:t>
              </a:r>
              <a:endParaRPr kumimoji="0" lang="en-US" sz="1500" b="0" i="0" u="none" strike="noStrike" cap="none" normalizeH="0" baseline="0" dirty="0">
                <a:ln>
                  <a:noFill/>
                </a:ln>
                <a:solidFill>
                  <a:schemeClr val="tx1"/>
                </a:solidFill>
                <a:effectLst/>
                <a:latin typeface="Times New Roman" pitchFamily="18" charset="0"/>
                <a:cs typeface="Times New Roman" pitchFamily="18" charset="0"/>
              </a:endParaRPr>
            </a:p>
            <a:p>
              <a:pPr marR="73970"/>
              <a:r>
                <a:rPr lang="iu-Cans-CA" sz="1000" dirty="0">
                  <a:solidFill>
                    <a:srgbClr val="000000"/>
                  </a:solidFill>
                  <a:latin typeface="ProSyl"/>
                </a:rPr>
                <a:t>ᐃᒥᓕᕆᔨᒃᑯᑦ ᓴᕿᑦᑎᓗᑎᒃ ᐋᕿᒃᑕᐅᔪᒥᒃ ᐊᖏᕐᑕᐅᓂᖓᓂᒃ ᐱᓇ)ᒃᑐᓄᑦ ᐊᒻᒪᓗ ᐊᑐᓚᐅᑲᒃᓂᐊᕐᑐᒥ ᐱᔪᓐᓇᐅᑎᒥᒃ ᒥᓂᔅᑕᒧᑦ  (ᒐᕙᒪᑐᖃᒃᑯᑦ− ᓄᓇᖃᕐᖄᕐᓯᒪᔪᑦ ᒥᒃᓵᓄᑦ ᐊᒻᒪᓗ ᐅᑭᐅᕐᑕᕐᑐᒥ ᐱᓕᕆᐊᓄᑦ )</a:t>
              </a:r>
              <a:endParaRPr kumimoji="0" lang="en-US" sz="1000" b="0" i="0" u="none" strike="noStrike" cap="none" normalizeH="0" baseline="0" dirty="0">
                <a:ln>
                  <a:noFill/>
                </a:ln>
                <a:solidFill>
                  <a:schemeClr val="tx1"/>
                </a:solidFill>
                <a:effectLst/>
                <a:latin typeface="Arial" pitchFamily="34" charset="0"/>
                <a:cs typeface="Arial" pitchFamily="34" charset="0"/>
              </a:endParaRPr>
            </a:p>
          </p:txBody>
        </p:sp>
        <p:sp>
          <p:nvSpPr>
            <p:cNvPr id="18" name="Line 5"/>
            <p:cNvSpPr>
              <a:spLocks noChangeShapeType="1"/>
            </p:cNvSpPr>
            <p:nvPr/>
          </p:nvSpPr>
          <p:spPr bwMode="auto">
            <a:xfrm>
              <a:off x="3802727" y="2762827"/>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Text Box 2"/>
            <p:cNvSpPr txBox="1">
              <a:spLocks noChangeArrowheads="1"/>
            </p:cNvSpPr>
            <p:nvPr/>
          </p:nvSpPr>
          <p:spPr bwMode="auto">
            <a:xfrm>
              <a:off x="2253680" y="1459007"/>
              <a:ext cx="4680520" cy="609598"/>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exchange</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written interventions</a:t>
              </a:r>
            </a:p>
            <a:p>
              <a:pPr marR="47470" algn="ctr"/>
              <a:r>
                <a:rPr lang="iu-Cans-CA" sz="1600" dirty="0">
                  <a:solidFill>
                    <a:srgbClr val="000000"/>
                  </a:solidFill>
                  <a:latin typeface="ProSyl"/>
                </a:rPr>
                <a:t>ᐱᓇᓱᒃᑐᑦ ᑭᐅᒪᔪᓪᓗ ᑎᑎᕋᖃᑦᑕᐅᑎᑲᑕᒃᖢᑎᒃ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1" name="Line 5"/>
            <p:cNvSpPr>
              <a:spLocks noChangeShapeType="1"/>
            </p:cNvSpPr>
            <p:nvPr/>
          </p:nvSpPr>
          <p:spPr bwMode="auto">
            <a:xfrm flipH="1">
              <a:off x="137160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Line 5"/>
            <p:cNvSpPr>
              <a:spLocks noChangeShapeType="1"/>
            </p:cNvSpPr>
            <p:nvPr/>
          </p:nvSpPr>
          <p:spPr bwMode="auto">
            <a:xfrm>
              <a:off x="4648200" y="2068605"/>
              <a:ext cx="0" cy="1843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Line 5"/>
            <p:cNvSpPr>
              <a:spLocks noChangeShapeType="1"/>
            </p:cNvSpPr>
            <p:nvPr/>
          </p:nvSpPr>
          <p:spPr bwMode="auto">
            <a:xfrm flipH="1">
              <a:off x="334727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Line 5"/>
            <p:cNvSpPr>
              <a:spLocks noChangeShapeType="1"/>
            </p:cNvSpPr>
            <p:nvPr/>
          </p:nvSpPr>
          <p:spPr bwMode="auto">
            <a:xfrm flipH="1">
              <a:off x="57094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Line 5"/>
            <p:cNvSpPr>
              <a:spLocks noChangeShapeType="1"/>
            </p:cNvSpPr>
            <p:nvPr/>
          </p:nvSpPr>
          <p:spPr bwMode="auto">
            <a:xfrm flipH="1">
              <a:off x="79192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34" name="Line 5"/>
          <p:cNvSpPr>
            <a:spLocks noChangeShapeType="1"/>
          </p:cNvSpPr>
          <p:nvPr/>
        </p:nvSpPr>
        <p:spPr bwMode="auto">
          <a:xfrm>
            <a:off x="4716016" y="3385007"/>
            <a:ext cx="0" cy="6033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Slide Number Placeholder 4"/>
          <p:cNvSpPr>
            <a:spLocks noGrp="1"/>
          </p:cNvSpPr>
          <p:nvPr>
            <p:ph type="sldNum" sz="quarter" idx="12"/>
          </p:nvPr>
        </p:nvSpPr>
        <p:spPr>
          <a:xfrm>
            <a:off x="7924800" y="6356350"/>
            <a:ext cx="762000" cy="365125"/>
          </a:xfrm>
        </p:spPr>
        <p:txBody>
          <a:bodyPr/>
          <a:lstStyle/>
          <a:p>
            <a:fld id="{7743DBDE-EEB0-4B35-80BE-167CFC5089B8}" type="slidenum">
              <a:rPr lang="en-CA" smtClean="0">
                <a:latin typeface="Times New Roman" pitchFamily="18" charset="0"/>
                <a:cs typeface="Times New Roman" pitchFamily="18" charset="0"/>
              </a:rPr>
              <a:t>9</a:t>
            </a:fld>
            <a:endParaRPr lang="en-CA" dirty="0">
              <a:latin typeface="Times New Roman" pitchFamily="18" charset="0"/>
              <a:cs typeface="Times New Roman" pitchFamily="18" charset="0"/>
            </a:endParaRPr>
          </a:p>
        </p:txBody>
      </p:sp>
      <p:sp>
        <p:nvSpPr>
          <p:cNvPr id="23" name="Title 1">
            <a:extLst>
              <a:ext uri="{FF2B5EF4-FFF2-40B4-BE49-F238E27FC236}">
                <a16:creationId xmlns:a16="http://schemas.microsoft.com/office/drawing/2014/main" id="{061D8815-89AF-452A-BE78-99D46E8264A6}"/>
              </a:ext>
            </a:extLst>
          </p:cNvPr>
          <p:cNvSpPr txBox="1">
            <a:spLocks/>
          </p:cNvSpPr>
          <p:nvPr/>
        </p:nvSpPr>
        <p:spPr>
          <a:xfrm>
            <a:off x="459343" y="539275"/>
            <a:ext cx="8323610" cy="729011"/>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200" b="1" dirty="0">
                <a:solidFill>
                  <a:schemeClr val="bg1"/>
                </a:solidFill>
                <a:latin typeface="Times New Roman" pitchFamily="18" charset="0"/>
                <a:cs typeface="Times New Roman" pitchFamily="18" charset="0"/>
              </a:rPr>
              <a:t> </a:t>
            </a:r>
            <a:r>
              <a:rPr lang="en-US" sz="2200" b="1" dirty="0">
                <a:latin typeface="Times New Roman" pitchFamily="18" charset="0"/>
                <a:cs typeface="Times New Roman" pitchFamily="18" charset="0"/>
              </a:rPr>
              <a:t>NWB Type “A” Licensing Process</a:t>
            </a:r>
            <a:br>
              <a:rPr lang="en-US" sz="2200" b="1" dirty="0">
                <a:latin typeface="Times New Roman" pitchFamily="18" charset="0"/>
                <a:cs typeface="Times New Roman" pitchFamily="18" charset="0"/>
              </a:rPr>
            </a:br>
            <a:r>
              <a:rPr lang="iu-Cans-CA" sz="2200" b="1" dirty="0">
                <a:latin typeface="Times New Roman" pitchFamily="18" charset="0"/>
                <a:cs typeface="Times New Roman" pitchFamily="18" charset="0"/>
              </a:rPr>
              <a:t>ᐃᒥᓕᕆᔨᒃᑯᑦ ᐃᒪᐃᑦᑐᒥ </a:t>
            </a:r>
            <a:r>
              <a:rPr lang="en-US" sz="2200" b="1" dirty="0">
                <a:solidFill>
                  <a:srgbClr val="035F79"/>
                </a:solidFill>
                <a:latin typeface="Times New Roman"/>
              </a:rPr>
              <a:t>“A” </a:t>
            </a:r>
            <a:r>
              <a:rPr lang="iu-Cans-CA" sz="2200" b="1" dirty="0">
                <a:solidFill>
                  <a:srgbClr val="035F79"/>
                </a:solidFill>
                <a:latin typeface="Times New Roman"/>
              </a:rPr>
              <a:t>ᐱᔪᓐᓇᐅᑎᓕᕆᓂᖅ ᐊᐅᓚᓂᖓ</a:t>
            </a:r>
            <a:endParaRPr lang="en-US" sz="2200" b="1" dirty="0">
              <a:latin typeface="Times New Roman" pitchFamily="18" charset="0"/>
              <a:cs typeface="Times New Roman" pitchFamily="18" charset="0"/>
            </a:endParaRPr>
          </a:p>
        </p:txBody>
      </p:sp>
      <p:sp>
        <p:nvSpPr>
          <p:cNvPr id="27" name="Oval 26">
            <a:extLst>
              <a:ext uri="{FF2B5EF4-FFF2-40B4-BE49-F238E27FC236}">
                <a16:creationId xmlns:a16="http://schemas.microsoft.com/office/drawing/2014/main" id="{403E28B3-3571-429E-AF76-85B86A704602}"/>
              </a:ext>
            </a:extLst>
          </p:cNvPr>
          <p:cNvSpPr/>
          <p:nvPr/>
        </p:nvSpPr>
        <p:spPr>
          <a:xfrm>
            <a:off x="2987824" y="2783650"/>
            <a:ext cx="3730519" cy="80100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6008C4EF-8BB4-4713-97B5-97E13231D2C6}"/>
              </a:ext>
            </a:extLst>
          </p:cNvPr>
          <p:cNvSpPr txBox="1"/>
          <p:nvPr/>
        </p:nvSpPr>
        <p:spPr>
          <a:xfrm>
            <a:off x="7291370" y="2934577"/>
            <a:ext cx="1469973" cy="338554"/>
          </a:xfrm>
          <a:prstGeom prst="rect">
            <a:avLst/>
          </a:prstGeom>
          <a:noFill/>
          <a:ln>
            <a:solidFill>
              <a:schemeClr val="accent1">
                <a:shade val="50000"/>
              </a:schemeClr>
            </a:solidFill>
          </a:ln>
        </p:spPr>
        <p:txBody>
          <a:bodyPr wrap="square" rtlCol="0">
            <a:spAutoFit/>
          </a:bodyPr>
          <a:lstStyle/>
          <a:p>
            <a:r>
              <a:rPr lang="en-US" sz="1600" b="1" dirty="0">
                <a:solidFill>
                  <a:srgbClr val="C00000"/>
                </a:solidFill>
                <a:latin typeface="Times New Roman" pitchFamily="18" charset="0"/>
                <a:cs typeface="Times New Roman" pitchFamily="18" charset="0"/>
              </a:rPr>
              <a:t>Current Stage</a:t>
            </a:r>
          </a:p>
        </p:txBody>
      </p:sp>
      <p:sp>
        <p:nvSpPr>
          <p:cNvPr id="29" name="Line 5">
            <a:extLst>
              <a:ext uri="{FF2B5EF4-FFF2-40B4-BE49-F238E27FC236}">
                <a16:creationId xmlns:a16="http://schemas.microsoft.com/office/drawing/2014/main" id="{7CDD0FC9-0857-43BC-B5BA-B9A3A0B5DD75}"/>
              </a:ext>
            </a:extLst>
          </p:cNvPr>
          <p:cNvSpPr>
            <a:spLocks noChangeShapeType="1"/>
          </p:cNvSpPr>
          <p:nvPr/>
        </p:nvSpPr>
        <p:spPr bwMode="auto">
          <a:xfrm flipH="1" flipV="1">
            <a:off x="6834988" y="3100446"/>
            <a:ext cx="460430" cy="340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973355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2279</Words>
  <Application>Microsoft Office PowerPoint</Application>
  <PresentationFormat>On-screen Show (4:3)</PresentationFormat>
  <Paragraphs>318</Paragraphs>
  <Slides>23</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Constantia</vt:lpstr>
      <vt:lpstr>Courier New</vt:lpstr>
      <vt:lpstr>Euphemia</vt:lpstr>
      <vt:lpstr>ProSyl</vt:lpstr>
      <vt:lpstr>Times New Roman</vt:lpstr>
      <vt:lpstr>Wingdings</vt:lpstr>
      <vt:lpstr>Wingdings 2</vt:lpstr>
      <vt:lpstr>Flow</vt:lpstr>
      <vt:lpstr>                     Nunavut Water Board (NWB)                      Licence Overview   ᓄᓇᕗᑦ ᐃᒪᓕᕆᔨᑦ ᑲᑎᒪᔨᑦ   ᓚᐃᓴᓕᕆᓂᖅ ᐱᓕᕆᑦᔪᓯᖏᑦ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Hamlet of Chesterfield Inlet: Overview ᕼᐋᒻᓚᖓ ᐃᒡᓗᓕᒐᕐᔪᒃ: ᑕᒪᐃᑦᓄᑦ ᑕᑯᓂᖓ</vt:lpstr>
      <vt:lpstr>Hamlet of Chesterfield Inlet: Overview ᕼᐋᒻᓚᖓ ᐃᒡᓗᓕᒐᕐᔪᒃ: ᑕᒪᐃᑦᓄᑦ ᑕᑯᓂᖓ</vt:lpstr>
      <vt:lpstr>Scope of Application ᐱᓕᕆᐊᒃᓴᖓ ᑐᒃᓯᕋᐅᑦ</vt:lpstr>
      <vt:lpstr>Scope of Application ᐱᓕᕆᐊᒃᓴᖓ ᑐᒃᓯᕋᐅᑦ</vt:lpstr>
      <vt:lpstr>Application Procedural History ᑐᒃᓯᕋᐅᑦ ᐱᓕᕆᑦᔪᑎᑦ ᐊᑐᖅᓯᒪᓂᖓ</vt:lpstr>
      <vt:lpstr>Application Procedural History ᑐᒃᓯᕋᐅᑦ ᐱᓕᕆᑦᔪᑎᑦ ᐊᑐᖅᓯᒪᓂᖓ</vt:lpstr>
      <vt:lpstr>PowerPoint Presentation</vt:lpstr>
      <vt:lpstr>PowerPoint Presentation</vt:lpstr>
      <vt:lpstr>PowerPoint Presentation</vt:lpstr>
      <vt:lpstr>Public Participation ᐃᓄᖕᓄᑦ ᐱᖃᑕᐅᓂᑦ</vt:lpstr>
      <vt:lpstr>Next steps in the Application Process ᑐᒃᓕᑦ ᐊᑐᒐᒃᓴᑦ ᑐᒃᓯᕋᐅᑎᒧᑦ ᐱᓕᕆᑦᔪᓯᖅᓄᑦ</vt:lpstr>
      <vt:lpstr>NWB Staff Contact Information</vt:lpstr>
      <vt:lpstr>ᐃᒪᓕᕆᔨᑦ ᓴᓇᔨᖏ ᑐᕋᕈᑎᑦ ᑐᓴᒐᒃᓴᑦ</vt:lpstr>
      <vt:lpstr>                     Nunavut Water Board (NWB)                      Chesterfield Inlet Type “A” Licence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2015-10-16T22:59:36Z</dcterms:created>
  <dcterms:modified xsi:type="dcterms:W3CDTF">2023-11-14T16:18:13Z</dcterms:modified>
</cp:coreProperties>
</file>