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556" r:id="rId3"/>
    <p:sldId id="557" r:id="rId4"/>
    <p:sldId id="558" r:id="rId5"/>
    <p:sldId id="584" r:id="rId6"/>
    <p:sldId id="561" r:id="rId7"/>
    <p:sldId id="563" r:id="rId8"/>
    <p:sldId id="565" r:id="rId9"/>
    <p:sldId id="596" r:id="rId10"/>
    <p:sldId id="569" r:id="rId11"/>
    <p:sldId id="571" r:id="rId12"/>
    <p:sldId id="595" r:id="rId13"/>
    <p:sldId id="578" r:id="rId14"/>
    <p:sldId id="579" r:id="rId15"/>
    <p:sldId id="580" r:id="rId16"/>
  </p:sldIdLst>
  <p:sldSz cx="9144000" cy="6858000" type="screen4x3"/>
  <p:notesSz cx="6881813" cy="9296400"/>
  <p:custDataLst>
    <p:tags r:id="rId19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3" autoAdjust="0"/>
    <p:restoredTop sz="95153" autoAdjust="0"/>
  </p:normalViewPr>
  <p:slideViewPr>
    <p:cSldViewPr snapToObjects="1">
      <p:cViewPr varScale="1">
        <p:scale>
          <a:sx n="113" d="100"/>
          <a:sy n="113" d="100"/>
        </p:scale>
        <p:origin x="1674" y="114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7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4" eaLnBrk="1" hangingPunct="1">
              <a:defRPr/>
            </a:pP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6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24">
              <a:buFont typeface="Arial" panose="020B0604020202020204" pitchFamily="34" charset="0"/>
              <a:buNone/>
              <a:defRPr/>
            </a:pPr>
            <a:endParaRPr lang="en-US" sz="12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26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64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Click to edit master text styles</a:t>
            </a:r>
          </a:p>
          <a:p>
            <a:pPr lvl="1"/>
            <a:r>
              <a:rPr lang="en-CA" altLang="en-GB" dirty="0" smtClean="0"/>
              <a:t>Second level</a:t>
            </a:r>
          </a:p>
          <a:p>
            <a:pPr lvl="2"/>
            <a:r>
              <a:rPr lang="en-CA" altLang="en-GB" dirty="0" smtClean="0"/>
              <a:t>Third level</a:t>
            </a:r>
          </a:p>
          <a:p>
            <a:pPr lvl="3"/>
            <a:r>
              <a:rPr lang="en-CA" altLang="en-GB" dirty="0" smtClean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5562599" cy="22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Hamlet of Coral Harbour </a:t>
            </a: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Type “A” Water Licence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3AM-COR----</a:t>
            </a: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7-8,  2021</a:t>
            </a:r>
            <a:endParaRPr lang="en-CA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77200" cy="76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VI. </a:t>
            </a:r>
            <a:r>
              <a:rPr lang="en-CA" dirty="0" smtClean="0"/>
              <a:t>Timeline for Submission of Geotechnical </a:t>
            </a:r>
          </a:p>
          <a:p>
            <a:r>
              <a:rPr lang="en-CA" dirty="0"/>
              <a:t> </a:t>
            </a:r>
            <a:r>
              <a:rPr lang="en-CA" dirty="0" smtClean="0"/>
              <a:t>                  Inspection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590800"/>
            <a:ext cx="73152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(R-06) CIRNAC </a:t>
            </a:r>
            <a:r>
              <a:rPr lang="en-US" dirty="0"/>
              <a:t>recommends that the NWB consider this request to modify this licence condition.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Defers to NWB: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 of Technical Review Recommendations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909" y="1752600"/>
            <a:ext cx="8027491" cy="36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algn="ctr"/>
            <a:r>
              <a:rPr lang="en-US" dirty="0"/>
              <a:t>Summary of Next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229600" cy="5562600"/>
          </a:xfrm>
        </p:spPr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r>
              <a:rPr lang="en-US" dirty="0" smtClean="0"/>
              <a:t>Resolved issues requiring further action are: 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dirty="0" smtClean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(R-02): The Licensee Commits to Update the Operation and Maintenance (OM) Plan with:</a:t>
            </a:r>
          </a:p>
          <a:p>
            <a:pPr marL="192088" lvl="1" indent="0">
              <a:spcAft>
                <a:spcPts val="200"/>
              </a:spcAft>
              <a:buNone/>
            </a:pPr>
            <a:r>
              <a:rPr lang="en-US" sz="2000" dirty="0" smtClean="0"/>
              <a:t>         a). Description of </a:t>
            </a:r>
            <a:r>
              <a:rPr lang="en-US" sz="2000" dirty="0"/>
              <a:t>daily sewage </a:t>
            </a:r>
            <a:r>
              <a:rPr lang="en-US" sz="2000" dirty="0" smtClean="0"/>
              <a:t>discharge estimates</a:t>
            </a:r>
            <a:endParaRPr lang="en-US" sz="1200" dirty="0" smtClean="0"/>
          </a:p>
          <a:p>
            <a:pPr marL="192088" lvl="1" indent="0">
              <a:spcAft>
                <a:spcPts val="200"/>
              </a:spcAft>
              <a:buNone/>
            </a:pPr>
            <a:r>
              <a:rPr lang="en-US" sz="2000" dirty="0" smtClean="0"/>
              <a:t>         b). Description </a:t>
            </a:r>
            <a:r>
              <a:rPr lang="en-US" sz="2000" dirty="0"/>
              <a:t>of </a:t>
            </a:r>
            <a:r>
              <a:rPr lang="en-US" sz="2000" dirty="0" smtClean="0"/>
              <a:t>daily </a:t>
            </a:r>
            <a:r>
              <a:rPr lang="en-US" sz="2000" dirty="0"/>
              <a:t>solid waste </a:t>
            </a:r>
            <a:r>
              <a:rPr lang="en-US" sz="2000" dirty="0" smtClean="0"/>
              <a:t>discharge estimates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sz="2000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(R-05): The Licensee continue to provide Inspection Reports for engineered facilities by a professional Engineer.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4144963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1200"/>
              </a:spcAft>
            </a:pPr>
            <a:r>
              <a:rPr lang="en-US" altLang="en-US" sz="2400" dirty="0"/>
              <a:t>CIRNAC will continue to work through the water licence application review process with the aim of protecting Nunavut’s inland water resources while promoting sustainable development.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en-CA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07999"/>
            <a:ext cx="5529072" cy="812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191768"/>
            <a:ext cx="6248400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 </a:t>
            </a:r>
            <a:endParaRPr lang="en-US" altLang="en-US" sz="24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Role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Responsibilities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Contributions </a:t>
            </a:r>
            <a:r>
              <a:rPr lang="en-US" altLang="en-US" sz="2400" dirty="0"/>
              <a:t>to the Water Licence </a:t>
            </a:r>
            <a:r>
              <a:rPr lang="en-US" altLang="en-US" sz="2400" dirty="0" smtClean="0"/>
              <a:t>Application Review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Technical Review </a:t>
            </a:r>
            <a:r>
              <a:rPr lang="en-US" altLang="en-US" sz="2400" dirty="0"/>
              <a:t>Comments </a:t>
            </a:r>
            <a:r>
              <a:rPr lang="en-US" altLang="en-US" sz="2400" dirty="0" smtClean="0"/>
              <a:t>  </a:t>
            </a:r>
            <a:endParaRPr lang="en-US" altLang="en-US" sz="18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Summary </a:t>
            </a:r>
            <a:r>
              <a:rPr lang="en-US" altLang="en-US" sz="2400" dirty="0"/>
              <a:t>of Next </a:t>
            </a:r>
            <a:r>
              <a:rPr lang="en-US" altLang="en-US" sz="2400" dirty="0" smtClean="0"/>
              <a:t>Steps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Conclusion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33400"/>
          </a:xfrm>
        </p:spPr>
        <p:txBody>
          <a:bodyPr>
            <a:noAutofit/>
          </a:bodyPr>
          <a:lstStyle/>
          <a:p>
            <a:pPr algn="ctr"/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447801"/>
            <a:ext cx="7315200" cy="5181600"/>
          </a:xfrm>
        </p:spPr>
        <p:txBody>
          <a:bodyPr>
            <a:normAutofit/>
          </a:bodyPr>
          <a:lstStyle/>
          <a:p>
            <a:pPr marL="0" lvl="0" indent="0" eaLnBrk="1" hangingPunct="1">
              <a:buNone/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are in alignment with the following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eaLnBrk="1" hangingPunct="1">
              <a:buNone/>
              <a:defRPr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Act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295400"/>
          </a:xfrm>
        </p:spPr>
        <p:txBody>
          <a:bodyPr>
            <a:noAutofit/>
          </a:bodyPr>
          <a:lstStyle/>
          <a:p>
            <a:pPr algn="ctr"/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to Water Licence </a:t>
            </a:r>
            <a:b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7391400" cy="4724401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CIRNAC made </a:t>
            </a: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submissions to the Nunavut Water Board regarding </a:t>
            </a:r>
            <a:r>
              <a:rPr lang="en-US" altLang="en-US" sz="2400" dirty="0"/>
              <a:t>application </a:t>
            </a:r>
            <a:r>
              <a:rPr lang="en-US" altLang="en-US" sz="2400" dirty="0" smtClean="0"/>
              <a:t>for Type “A” </a:t>
            </a:r>
            <a:r>
              <a:rPr lang="en-US" altLang="en-US" sz="2400" dirty="0"/>
              <a:t>Water Licence </a:t>
            </a:r>
            <a:r>
              <a:rPr lang="en-US" altLang="en-US" sz="2400" dirty="0" smtClean="0"/>
              <a:t>3AM-COR---- </a:t>
            </a:r>
            <a:r>
              <a:rPr lang="en-US" altLang="en-US" sz="2400" dirty="0"/>
              <a:t>by </a:t>
            </a:r>
            <a:r>
              <a:rPr lang="en-US" altLang="en-US" sz="2400" dirty="0" smtClean="0"/>
              <a:t>Hamlet of Coral </a:t>
            </a:r>
            <a:r>
              <a:rPr lang="en-US" altLang="en-US" sz="2400" dirty="0" err="1" smtClean="0"/>
              <a:t>Harbour</a:t>
            </a: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 smtClean="0"/>
              <a:t>Technical Review Comments for Type “B” Water Licence Renewal and Amendment Application: August 4, 2021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 smtClean="0"/>
              <a:t>Completeness Check and </a:t>
            </a:r>
            <a:r>
              <a:rPr lang="en-US" altLang="en-US" sz="2000" dirty="0"/>
              <a:t>Technical Review Comments </a:t>
            </a:r>
            <a:r>
              <a:rPr lang="en-US" altLang="en-US" sz="2000" dirty="0" smtClean="0"/>
              <a:t>for Type “A” Water Licence Application: October 13, 2021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 smtClean="0"/>
              <a:t>Reply to GN-CGS Response on Completeness Check and Technical </a:t>
            </a:r>
            <a:r>
              <a:rPr lang="en-US" altLang="en-US" sz="2000" dirty="0"/>
              <a:t>Review </a:t>
            </a:r>
            <a:r>
              <a:rPr lang="en-US" altLang="en-US" sz="2000" dirty="0" smtClean="0"/>
              <a:t>Comments for Type “A” Water Licence Application: November 3, 2021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276349"/>
            <a:ext cx="7981950" cy="762001"/>
          </a:xfrm>
        </p:spPr>
        <p:txBody>
          <a:bodyPr>
            <a:normAutofit/>
          </a:bodyPr>
          <a:lstStyle/>
          <a:p>
            <a:r>
              <a:rPr lang="en-US" dirty="0"/>
              <a:t>I. </a:t>
            </a:r>
            <a:r>
              <a:rPr lang="en-US" dirty="0" smtClean="0"/>
              <a:t>Daily Water Withdrawals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9348"/>
            <a:ext cx="8001000" cy="370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(R-01) </a:t>
            </a:r>
            <a:r>
              <a:rPr lang="en-US" dirty="0" smtClean="0"/>
              <a:t>Subject </a:t>
            </a:r>
            <a:r>
              <a:rPr lang="en-US" dirty="0"/>
              <a:t>to the approval of the Board, CIRNAC recommends that in the interim, until a meter can be installed, that reporting the average monthly withdrawal is acceptable. </a:t>
            </a:r>
            <a:endParaRPr lang="en-US" dirty="0" smtClean="0"/>
          </a:p>
          <a:p>
            <a:endParaRPr lang="en-US" dirty="0" smtClean="0"/>
          </a:p>
          <a:p>
            <a:r>
              <a:rPr lang="en-CA" dirty="0"/>
              <a:t>Resolved: 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7924799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II. Reporting Daily Waste Disposal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80010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(R-02) </a:t>
            </a:r>
            <a:r>
              <a:rPr lang="en-US" dirty="0" smtClean="0"/>
              <a:t>CIRNAC recommends </a:t>
            </a:r>
            <a:r>
              <a:rPr lang="en-US" dirty="0"/>
              <a:t>that the licensee should: 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Clarify </a:t>
            </a:r>
            <a:r>
              <a:rPr lang="en-US" dirty="0"/>
              <a:t>how they are producing monthly </a:t>
            </a:r>
            <a:r>
              <a:rPr lang="en-US" dirty="0" smtClean="0"/>
              <a:t>estimates;</a:t>
            </a:r>
          </a:p>
          <a:p>
            <a:endParaRPr lang="en-US" sz="1200" dirty="0" smtClean="0"/>
          </a:p>
          <a:p>
            <a:r>
              <a:rPr lang="en-US" dirty="0" smtClean="0"/>
              <a:t>Update </a:t>
            </a:r>
            <a:r>
              <a:rPr lang="en-US" dirty="0"/>
              <a:t>their solid waste disposal, operation and maintenance plan, and QA/QC plan to incorporate daily discharge monitoring methods which are actionable. 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CA" dirty="0"/>
              <a:t>Resolved by Commitment: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70" y="1276349"/>
            <a:ext cx="7974330" cy="704851"/>
          </a:xfrm>
        </p:spPr>
        <p:txBody>
          <a:bodyPr>
            <a:normAutofit/>
          </a:bodyPr>
          <a:lstStyle/>
          <a:p>
            <a:r>
              <a:rPr lang="en-US" dirty="0"/>
              <a:t>III. </a:t>
            </a:r>
            <a:r>
              <a:rPr lang="en-CA" dirty="0" smtClean="0"/>
              <a:t>Paper Copies of Annual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001000" cy="4394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(R-03)</a:t>
            </a:r>
            <a:r>
              <a:rPr lang="en-US" dirty="0"/>
              <a:t> </a:t>
            </a:r>
            <a:r>
              <a:rPr lang="en-US" dirty="0" smtClean="0"/>
              <a:t>CIRNAC </a:t>
            </a:r>
            <a:r>
              <a:rPr lang="en-US" dirty="0"/>
              <a:t>recommends that the NWB should remove the submission of paper copies / </a:t>
            </a:r>
            <a:r>
              <a:rPr lang="en-US" dirty="0" smtClean="0"/>
              <a:t>documents </a:t>
            </a:r>
            <a:r>
              <a:rPr lang="en-US" dirty="0"/>
              <a:t>as part of the licence conditions.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CA" dirty="0"/>
              <a:t>Defers to NWB: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09600"/>
          </a:xfrm>
        </p:spPr>
        <p:txBody>
          <a:bodyPr/>
          <a:lstStyle/>
          <a:p>
            <a:pPr algn="ctr"/>
            <a:r>
              <a:rPr lang="en-US" dirty="0"/>
              <a:t>Technical Review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IV. Sewage Disposal and Sludge Management </a:t>
            </a:r>
            <a:r>
              <a:rPr lang="en-US" sz="2400" b="1" dirty="0" smtClean="0"/>
              <a:t>Plan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R-04) CIRNAC recommends that the NWB approve the operation and maintenance plan for the sewage disposal facilities submitted by the Licensee and remove the condition to provide a separate sludge management plan. </a:t>
            </a:r>
            <a:endParaRPr lang="en-CA" sz="2400" dirty="0"/>
          </a:p>
          <a:p>
            <a:endParaRPr lang="en-US" dirty="0" smtClean="0"/>
          </a:p>
          <a:p>
            <a:r>
              <a:rPr lang="en-CA" sz="2400" dirty="0"/>
              <a:t>Defers to NWB: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9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39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066801"/>
            <a:ext cx="7905750" cy="533399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. Engineer Inspection of Facilities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22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(R-05) </a:t>
            </a:r>
            <a:r>
              <a:rPr lang="en-US" dirty="0" smtClean="0"/>
              <a:t>CIRNAC </a:t>
            </a:r>
            <a:r>
              <a:rPr lang="en-US" dirty="0"/>
              <a:t>recommends that the NWB should keep the l</a:t>
            </a:r>
            <a:r>
              <a:rPr lang="en-US" dirty="0" smtClean="0"/>
              <a:t>icence </a:t>
            </a:r>
            <a:r>
              <a:rPr lang="en-US" dirty="0"/>
              <a:t>condition requiring inspection of engineered facilities by a professional Engineer. 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/>
              <a:t>Resolved by Commitment:</a:t>
            </a:r>
          </a:p>
          <a:p>
            <a:endParaRPr lang="en-CA" b="1" dirty="0"/>
          </a:p>
          <a:p>
            <a:endParaRPr lang="en-CA" b="1" dirty="0" smtClean="0"/>
          </a:p>
          <a:p>
            <a:endParaRPr lang="en-CA" b="1" dirty="0"/>
          </a:p>
          <a:p>
            <a:endParaRPr lang="en-CA" b="1" dirty="0" smtClean="0"/>
          </a:p>
          <a:p>
            <a:endParaRPr lang="en-CA" b="1" dirty="0"/>
          </a:p>
          <a:p>
            <a:pPr marL="0" indent="0">
              <a:buNone/>
            </a:pPr>
            <a:endParaRPr lang="en-CA" b="1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51730</TotalTime>
  <Words>578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Pigiarniq Light</vt:lpstr>
      <vt:lpstr>Verdana</vt:lpstr>
      <vt:lpstr>Wingdings</vt:lpstr>
      <vt:lpstr>Standard_white</vt:lpstr>
      <vt:lpstr>Custom Design</vt:lpstr>
      <vt:lpstr>PowerPoint Presentation</vt:lpstr>
      <vt:lpstr> Presentation Outline</vt:lpstr>
      <vt:lpstr> Roles and Responsibilities</vt:lpstr>
      <vt:lpstr> Contributions to Water Licence  Application Review</vt:lpstr>
      <vt:lpstr> Technical Review Comments </vt:lpstr>
      <vt:lpstr> Technical Review Comments </vt:lpstr>
      <vt:lpstr> Technical Review Comments </vt:lpstr>
      <vt:lpstr>Technical Review Comments</vt:lpstr>
      <vt:lpstr>Technical Review Comments </vt:lpstr>
      <vt:lpstr>Technical Review Comments </vt:lpstr>
      <vt:lpstr>Status of Technical Review Recommendations </vt:lpstr>
      <vt:lpstr>Summary of Next Steps </vt:lpstr>
      <vt:lpstr>Conclusion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Dwyer</cp:lastModifiedBy>
  <cp:revision>1054</cp:revision>
  <cp:lastPrinted>2021-11-26T15:55:03Z</cp:lastPrinted>
  <dcterms:created xsi:type="dcterms:W3CDTF">2007-03-13T16:30:24Z</dcterms:created>
  <dcterms:modified xsi:type="dcterms:W3CDTF">2021-12-02T15:24:50Z</dcterms:modified>
</cp:coreProperties>
</file>