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22"/>
  </p:notesMasterIdLst>
  <p:handoutMasterIdLst>
    <p:handoutMasterId r:id="rId23"/>
  </p:handoutMasterIdLst>
  <p:sldIdLst>
    <p:sldId id="256" r:id="rId3"/>
    <p:sldId id="319" r:id="rId4"/>
    <p:sldId id="333" r:id="rId5"/>
    <p:sldId id="298" r:id="rId6"/>
    <p:sldId id="292" r:id="rId7"/>
    <p:sldId id="258" r:id="rId8"/>
    <p:sldId id="259" r:id="rId9"/>
    <p:sldId id="282" r:id="rId10"/>
    <p:sldId id="329" r:id="rId11"/>
    <p:sldId id="280" r:id="rId12"/>
    <p:sldId id="283" r:id="rId13"/>
    <p:sldId id="330" r:id="rId14"/>
    <p:sldId id="335" r:id="rId15"/>
    <p:sldId id="331" r:id="rId16"/>
    <p:sldId id="336" r:id="rId17"/>
    <p:sldId id="308" r:id="rId18"/>
    <p:sldId id="314" r:id="rId19"/>
    <p:sldId id="311" r:id="rId20"/>
    <p:sldId id="31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A647D"/>
    <a:srgbClr val="FAFDD3"/>
    <a:srgbClr val="C9E7A7"/>
    <a:srgbClr val="E2F5FA"/>
    <a:srgbClr val="D5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72" autoAdjust="0"/>
    <p:restoredTop sz="89429" autoAdjust="0"/>
  </p:normalViewPr>
  <p:slideViewPr>
    <p:cSldViewPr>
      <p:cViewPr varScale="1">
        <p:scale>
          <a:sx n="101" d="100"/>
          <a:sy n="101" d="100"/>
        </p:scale>
        <p:origin x="197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C65EFF-95BB-415C-B0A4-A6367933A772}" type="datetimeFigureOut">
              <a:rPr lang="en-CA" smtClean="0"/>
              <a:t>2021-12-07</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CA"/>
              <a:t>2AM-WTP---- NWB Public Hearing </a:t>
            </a:r>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2D3000-3A5E-4A86-8F4B-BAC295742059}" type="slidenum">
              <a:rPr lang="en-CA" smtClean="0"/>
              <a:t>‹#›</a:t>
            </a:fld>
            <a:endParaRPr lang="en-CA" dirty="0"/>
          </a:p>
        </p:txBody>
      </p:sp>
    </p:spTree>
    <p:extLst>
      <p:ext uri="{BB962C8B-B14F-4D97-AF65-F5344CB8AC3E}">
        <p14:creationId xmlns:p14="http://schemas.microsoft.com/office/powerpoint/2010/main" val="254519590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AE28D9-46A8-4AB4-9189-1D060735CBBC}" type="datetimeFigureOut">
              <a:rPr lang="en-CA" smtClean="0"/>
              <a:t>2021-12-07</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CA"/>
              <a:t>2AM-WTP---- NWB Public Hearing </a:t>
            </a:r>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FFB53-840E-44D0-8DD2-A1BBDE0D75A3}" type="slidenum">
              <a:rPr lang="en-CA" smtClean="0"/>
              <a:t>‹#›</a:t>
            </a:fld>
            <a:endParaRPr lang="en-CA" dirty="0"/>
          </a:p>
        </p:txBody>
      </p:sp>
    </p:spTree>
    <p:extLst>
      <p:ext uri="{BB962C8B-B14F-4D97-AF65-F5344CB8AC3E}">
        <p14:creationId xmlns:p14="http://schemas.microsoft.com/office/powerpoint/2010/main" val="229631646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a:t>
            </a:fld>
            <a:endParaRPr lang="en-CA" dirty="0"/>
          </a:p>
        </p:txBody>
      </p:sp>
      <p:sp>
        <p:nvSpPr>
          <p:cNvPr id="5" name="Footer Placeholder 4"/>
          <p:cNvSpPr>
            <a:spLocks noGrp="1"/>
          </p:cNvSpPr>
          <p:nvPr>
            <p:ph type="ftr" sz="quarter" idx="11"/>
          </p:nvPr>
        </p:nvSpPr>
        <p:spPr/>
        <p:txBody>
          <a:bodyPr/>
          <a:lstStyle/>
          <a:p>
            <a:r>
              <a:rPr lang="en-CA"/>
              <a:t>2AM-WTP---- NWB Public Hearing </a:t>
            </a:r>
            <a:endParaRPr lang="en-CA" dirty="0"/>
          </a:p>
        </p:txBody>
      </p:sp>
    </p:spTree>
    <p:extLst>
      <p:ext uri="{BB962C8B-B14F-4D97-AF65-F5344CB8AC3E}">
        <p14:creationId xmlns:p14="http://schemas.microsoft.com/office/powerpoint/2010/main" val="393806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8</a:t>
            </a:fld>
            <a:endParaRPr lang="en-CA" dirty="0"/>
          </a:p>
        </p:txBody>
      </p:sp>
    </p:spTree>
    <p:extLst>
      <p:ext uri="{BB962C8B-B14F-4D97-AF65-F5344CB8AC3E}">
        <p14:creationId xmlns:p14="http://schemas.microsoft.com/office/powerpoint/2010/main" val="143308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10</a:t>
            </a:fld>
            <a:endParaRPr lang="en-CA" dirty="0"/>
          </a:p>
        </p:txBody>
      </p:sp>
    </p:spTree>
    <p:extLst>
      <p:ext uri="{BB962C8B-B14F-4D97-AF65-F5344CB8AC3E}">
        <p14:creationId xmlns:p14="http://schemas.microsoft.com/office/powerpoint/2010/main" val="159708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2AM-WTP----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18</a:t>
            </a:fld>
            <a:endParaRPr lang="en-CA" dirty="0"/>
          </a:p>
        </p:txBody>
      </p:sp>
    </p:spTree>
    <p:extLst>
      <p:ext uri="{BB962C8B-B14F-4D97-AF65-F5344CB8AC3E}">
        <p14:creationId xmlns:p14="http://schemas.microsoft.com/office/powerpoint/2010/main" val="3164787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fld id="{9353726C-6682-44F0-BFB8-A32CDEBC3F46}" type="datetime1">
              <a:rPr lang="en-CA" smtClean="0"/>
              <a:t>2021-12-07</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dirty="0"/>
              <a:t>Licence 2AM-MEA0815  Renewal Application  Technical Meeting/Prehearing Conference</a:t>
            </a:r>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0BE0D5C-A379-4B7C-A48C-D60D26905627}"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E8CF25-ABD0-4EEC-B882-257C128006AE}"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fld id="{778F85CE-E682-492F-AD9F-94B58A3BF428}" type="datetime1">
              <a:rPr lang="en-CA" smtClean="0"/>
              <a:t>2021-12-07</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smtClean="0"/>
              <a:t>NWB Igloolik Panel (P22) Meeting  - January 2021</a:t>
            </a:r>
            <a:endParaRPr lang="en-CA" dirty="0"/>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dirty="0"/>
          </a:p>
        </p:txBody>
      </p:sp>
    </p:spTree>
    <p:extLst>
      <p:ext uri="{BB962C8B-B14F-4D97-AF65-F5344CB8AC3E}">
        <p14:creationId xmlns:p14="http://schemas.microsoft.com/office/powerpoint/2010/main" val="47182900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a:t>Click to edit Master title style</a:t>
            </a:r>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18BC87-8480-4C64-9BB1-6D4E4023C991}" type="datetime1">
              <a:rPr lang="en-CA" smtClean="0"/>
              <a:t>2021-12-07</a:t>
            </a:fld>
            <a:endParaRPr lang="en-CA" dirty="0"/>
          </a:p>
        </p:txBody>
      </p:sp>
      <p:sp>
        <p:nvSpPr>
          <p:cNvPr id="5" name="Footer Placeholder 4"/>
          <p:cNvSpPr>
            <a:spLocks noGrp="1"/>
          </p:cNvSpPr>
          <p:nvPr>
            <p:ph type="ftr" sz="quarter" idx="11"/>
          </p:nvPr>
        </p:nvSpPr>
        <p:spPr>
          <a:xfrm>
            <a:off x="2771800" y="6237312"/>
            <a:ext cx="3849216" cy="365125"/>
          </a:xfrm>
        </p:spPr>
        <p:txBody>
          <a:bodyPr/>
          <a:lstStyle/>
          <a:p>
            <a:r>
              <a:rPr lang="en-CA" smtClean="0"/>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spTree>
    <p:extLst>
      <p:ext uri="{BB962C8B-B14F-4D97-AF65-F5344CB8AC3E}">
        <p14:creationId xmlns:p14="http://schemas.microsoft.com/office/powerpoint/2010/main" val="4141763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424222-548A-465B-A2ED-FCF8F68DF3E0}"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smtClean="0"/>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206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925D4E4-A5C8-4144-96DA-B80BD9BB65A6}"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smtClean="0"/>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4525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2D9524-515D-4234-AD04-C9DF2D22EC82}" type="datetime1">
              <a:rPr lang="en-CA" smtClean="0"/>
              <a:t>2021-12-07</a:t>
            </a:fld>
            <a:endParaRPr lang="en-CA" dirty="0"/>
          </a:p>
        </p:txBody>
      </p:sp>
      <p:sp>
        <p:nvSpPr>
          <p:cNvPr id="8" name="Footer Placeholder 7"/>
          <p:cNvSpPr>
            <a:spLocks noGrp="1"/>
          </p:cNvSpPr>
          <p:nvPr>
            <p:ph type="ftr" sz="quarter" idx="11"/>
          </p:nvPr>
        </p:nvSpPr>
        <p:spPr/>
        <p:txBody>
          <a:bodyPr/>
          <a:lstStyle/>
          <a:p>
            <a:r>
              <a:rPr lang="en-CA" smtClean="0"/>
              <a:t>NWB Igloolik Panel (P22) Meeting  - January 2021</a:t>
            </a:r>
            <a:endParaRPr lang="en-CA" dirty="0"/>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8756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ACA47F2-E161-421B-98CD-ED2D1873A5DE}" type="datetime1">
              <a:rPr lang="en-CA" smtClean="0"/>
              <a:t>2021-12-07</a:t>
            </a:fld>
            <a:endParaRPr lang="en-CA" dirty="0"/>
          </a:p>
        </p:txBody>
      </p:sp>
      <p:sp>
        <p:nvSpPr>
          <p:cNvPr id="4" name="Footer Placeholder 3"/>
          <p:cNvSpPr>
            <a:spLocks noGrp="1"/>
          </p:cNvSpPr>
          <p:nvPr>
            <p:ph type="ftr" sz="quarter" idx="11"/>
          </p:nvPr>
        </p:nvSpPr>
        <p:spPr/>
        <p:txBody>
          <a:bodyPr/>
          <a:lstStyle/>
          <a:p>
            <a:r>
              <a:rPr lang="en-CA" smtClean="0"/>
              <a:t>NWB Igloolik Panel (P22) Meeting  - January 2021</a:t>
            </a:r>
            <a:endParaRPr lang="en-CA" dirty="0"/>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3171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40145-71AA-45AD-B3E8-C01E3695FBE1}" type="datetime1">
              <a:rPr lang="en-CA" smtClean="0"/>
              <a:t>2021-12-07</a:t>
            </a:fld>
            <a:endParaRPr lang="en-CA" dirty="0"/>
          </a:p>
        </p:txBody>
      </p:sp>
      <p:sp>
        <p:nvSpPr>
          <p:cNvPr id="3" name="Footer Placeholder 2"/>
          <p:cNvSpPr>
            <a:spLocks noGrp="1"/>
          </p:cNvSpPr>
          <p:nvPr>
            <p:ph type="ftr" sz="quarter" idx="11"/>
          </p:nvPr>
        </p:nvSpPr>
        <p:spPr/>
        <p:txBody>
          <a:bodyPr/>
          <a:lstStyle/>
          <a:p>
            <a:r>
              <a:rPr lang="en-CA" smtClean="0"/>
              <a:t>NWB Igloolik Panel (P22) Meeting  - January 2021</a:t>
            </a:r>
            <a:endParaRPr lang="en-CA" dirty="0"/>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dirty="0"/>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702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4E03280-A720-4364-8F56-D7C3984060BC}"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smtClean="0"/>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0769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a:t>Click to edit Master title style</a:t>
            </a:r>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2BA2B4-DED9-4EA4-BC2E-094C60A1A013}" type="datetime1">
              <a:rPr lang="en-CA" smtClean="0"/>
              <a:t>2021-12-07</a:t>
            </a:fld>
            <a:endParaRPr lang="en-CA" dirty="0"/>
          </a:p>
        </p:txBody>
      </p:sp>
      <p:sp>
        <p:nvSpPr>
          <p:cNvPr id="5" name="Footer Placeholder 4"/>
          <p:cNvSpPr>
            <a:spLocks noGrp="1"/>
          </p:cNvSpPr>
          <p:nvPr>
            <p:ph type="ftr" sz="quarter" idx="11"/>
          </p:nvPr>
        </p:nvSpPr>
        <p:spPr>
          <a:xfrm>
            <a:off x="2771800" y="6237312"/>
            <a:ext cx="3849216" cy="365125"/>
          </a:xfrm>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7C3DEF-1D5B-4E9C-AA13-A40B3BF41053}"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smtClean="0"/>
              <a:t>NWB Igloolik Panel (P22) Meeting  - January 2021</a:t>
            </a:r>
            <a:endParaRPr lang="en-CA" dirty="0"/>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92122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8154425-D4D9-464B-889B-9358E35069CE}"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smtClean="0"/>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2237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96FC2E-6673-4084-8861-34DCFC2F4801}"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smtClean="0"/>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8470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304C65-13EB-4E7E-8586-18AAD49B8F8B}" type="datetime1">
              <a:rPr lang="en-CA" smtClean="0"/>
              <a:t>2021-12-07</a:t>
            </a:fld>
            <a:endParaRPr lang="en-CA" dirty="0"/>
          </a:p>
        </p:txBody>
      </p:sp>
      <p:sp>
        <p:nvSpPr>
          <p:cNvPr id="5" name="Footer Placeholder 4"/>
          <p:cNvSpPr>
            <a:spLocks noGrp="1"/>
          </p:cNvSpPr>
          <p:nvPr>
            <p:ph type="ftr" sz="quarter" idx="11"/>
          </p:nvPr>
        </p:nvSpPr>
        <p:spPr/>
        <p:txBody>
          <a:bodyPr/>
          <a:lstStyle/>
          <a:p>
            <a:r>
              <a:rPr lang="en-CA" dirty="0"/>
              <a:t>Licence 2AM-MEA0815  Renewal Application  Technical Meeting/Prehearing Conference</a:t>
            </a:r>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E7FC7E7-B2A5-4366-B979-5C27AF4DA0D0}"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7888FB8-9032-4A3C-BA3C-9C8D9202FCC5}" type="datetime1">
              <a:rPr lang="en-CA" smtClean="0"/>
              <a:t>2021-12-07</a:t>
            </a:fld>
            <a:endParaRPr lang="en-CA" dirty="0"/>
          </a:p>
        </p:txBody>
      </p:sp>
      <p:sp>
        <p:nvSpPr>
          <p:cNvPr id="8" name="Footer Placeholder 7"/>
          <p:cNvSpPr>
            <a:spLocks noGrp="1"/>
          </p:cNvSpPr>
          <p:nvPr>
            <p:ph type="ftr" sz="quarter" idx="11"/>
          </p:nvPr>
        </p:nvSpPr>
        <p:spPr/>
        <p:txBody>
          <a:bodyPr/>
          <a:lstStyle/>
          <a:p>
            <a:r>
              <a:rPr lang="en-CA" dirty="0"/>
              <a:t>Licence 2AM-MEA0815  Renewal Application  Technical Meeting/Prehearing Conference</a:t>
            </a:r>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6DDF6E9-BC8A-465C-9A9F-B9157CC1EA02}" type="datetime1">
              <a:rPr lang="en-CA" smtClean="0"/>
              <a:t>2021-12-07</a:t>
            </a:fld>
            <a:endParaRPr lang="en-CA" dirty="0"/>
          </a:p>
        </p:txBody>
      </p:sp>
      <p:sp>
        <p:nvSpPr>
          <p:cNvPr id="4" name="Footer Placeholder 3"/>
          <p:cNvSpPr>
            <a:spLocks noGrp="1"/>
          </p:cNvSpPr>
          <p:nvPr>
            <p:ph type="ftr" sz="quarter" idx="11"/>
          </p:nvPr>
        </p:nvSpPr>
        <p:spPr/>
        <p:txBody>
          <a:bodyPr/>
          <a:lstStyle/>
          <a:p>
            <a:r>
              <a:rPr lang="en-CA" dirty="0"/>
              <a:t>Licence 2AM-MEA0815  Renewal Application  Technical Meeting/Prehearing Conference</a:t>
            </a:r>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C0EA2-0CE2-43A2-9143-4D709D2BFD59}" type="datetime1">
              <a:rPr lang="en-CA" smtClean="0"/>
              <a:t>2021-12-07</a:t>
            </a:fld>
            <a:endParaRPr lang="en-CA" dirty="0"/>
          </a:p>
        </p:txBody>
      </p:sp>
      <p:sp>
        <p:nvSpPr>
          <p:cNvPr id="3" name="Footer Placeholder 2"/>
          <p:cNvSpPr>
            <a:spLocks noGrp="1"/>
          </p:cNvSpPr>
          <p:nvPr>
            <p:ph type="ftr" sz="quarter" idx="11"/>
          </p:nvPr>
        </p:nvSpPr>
        <p:spPr/>
        <p:txBody>
          <a:bodyPr/>
          <a:lstStyle/>
          <a:p>
            <a:r>
              <a:rPr lang="en-CA" dirty="0"/>
              <a:t>Licence 2AM-MEA0815  Renewal Application  Technical Meeting/Prehearing Conference</a:t>
            </a:r>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dirty="0"/>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75A74D5-180C-4667-8C8C-08744D527DD5}"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7EA5F7B-8A0C-4B4A-988D-A2A607627BC0}" type="datetime1">
              <a:rPr lang="en-CA" smtClean="0"/>
              <a:t>2021-12-07</a:t>
            </a:fld>
            <a:endParaRPr lang="en-CA" dirty="0"/>
          </a:p>
        </p:txBody>
      </p:sp>
      <p:sp>
        <p:nvSpPr>
          <p:cNvPr id="6" name="Footer Placeholder 5"/>
          <p:cNvSpPr>
            <a:spLocks noGrp="1"/>
          </p:cNvSpPr>
          <p:nvPr>
            <p:ph type="ftr" sz="quarter" idx="11"/>
          </p:nvPr>
        </p:nvSpPr>
        <p:spPr/>
        <p:txBody>
          <a:bodyPr/>
          <a:lstStyle/>
          <a:p>
            <a:r>
              <a:rPr lang="en-CA" dirty="0"/>
              <a:t>Licence 2AM-MEA0815  Renewal Application  Technical Meeting/Prehearing Conference</a:t>
            </a:r>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2D4D669-3391-4D0B-9372-CD5043A76EBC}" type="datetime1">
              <a:rPr lang="en-CA" smtClean="0"/>
              <a:t>2021-12-07</a:t>
            </a:fld>
            <a:endParaRPr lang="en-CA" dirty="0"/>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dirty="0"/>
              <a:t>Licence 2AM-MEA0815  Renewal Application  Technical Meeting/Prehearing Conference</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A52AF7-B274-4216-A282-B1FE216AAE02}" type="datetime1">
              <a:rPr lang="en-CA" smtClean="0"/>
              <a:t>2021-12-07</a:t>
            </a:fld>
            <a:endParaRPr lang="en-CA" dirty="0"/>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smtClean="0"/>
              <a:t>NWB Igloolik Panel (P22) Meeting  - January 2021</a:t>
            </a:r>
            <a:endParaRPr lang="en-C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605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ftp://ftp.nwb-oen.c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stephanie.autut@nwb-oen.ca" TargetMode="External"/><Relationship Id="rId7" Type="http://schemas.openxmlformats.org/officeDocument/2006/relationships/hyperlink" Target="mailto:ali.shaikh@nwb-oen.c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mailto:robin.ikkutisluk@nwb-oen.ca" TargetMode="External"/><Relationship Id="rId5" Type="http://schemas.openxmlformats.org/officeDocument/2006/relationships/hyperlink" Target="mailto:ben.kogvik@nwb-oen.ca" TargetMode="External"/><Relationship Id="rId4" Type="http://schemas.openxmlformats.org/officeDocument/2006/relationships/hyperlink" Target="mailto:karen.kharatyan@nwb-oen.ca"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a:t>
            </a:fld>
            <a:endParaRPr lang="en-CA" dirty="0"/>
          </a:p>
        </p:txBody>
      </p:sp>
      <p:sp>
        <p:nvSpPr>
          <p:cNvPr id="2"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213702353"/>
              </p:ext>
            </p:extLst>
          </p:nvPr>
        </p:nvGraphicFramePr>
        <p:xfrm>
          <a:off x="755576" y="908720"/>
          <a:ext cx="7272808" cy="4824536"/>
        </p:xfrm>
        <a:graphic>
          <a:graphicData uri="http://schemas.openxmlformats.org/drawingml/2006/table">
            <a:tbl>
              <a:tblPr firstRow="1" bandRow="1">
                <a:tableStyleId>{5C22544A-7EE6-4342-B048-85BDC9FD1C3A}</a:tableStyleId>
              </a:tblPr>
              <a:tblGrid>
                <a:gridCol w="4014094">
                  <a:extLst>
                    <a:ext uri="{9D8B030D-6E8A-4147-A177-3AD203B41FA5}">
                      <a16:colId xmlns:a16="http://schemas.microsoft.com/office/drawing/2014/main" val="20000"/>
                    </a:ext>
                  </a:extLst>
                </a:gridCol>
                <a:gridCol w="3258714">
                  <a:extLst>
                    <a:ext uri="{9D8B030D-6E8A-4147-A177-3AD203B41FA5}">
                      <a16:colId xmlns:a16="http://schemas.microsoft.com/office/drawing/2014/main" val="20001"/>
                    </a:ext>
                  </a:extLst>
                </a:gridCol>
              </a:tblGrid>
              <a:tr h="4824536">
                <a:tc>
                  <a:txBody>
                    <a:bodyPr/>
                    <a:lstStyle/>
                    <a:p>
                      <a:pPr lvl="1" algn="ctr"/>
                      <a:endParaRPr lang="en-US" sz="2400" b="1" dirty="0">
                        <a:solidFill>
                          <a:schemeClr val="tx1"/>
                        </a:solidFill>
                        <a:cs typeface="Times New Roman" pitchFamily="18" charset="0"/>
                      </a:endParaRPr>
                    </a:p>
                    <a:p>
                      <a:pPr lvl="1" algn="ctr"/>
                      <a:endParaRPr lang="en-US" sz="2400" b="1" dirty="0" smtClean="0">
                        <a:solidFill>
                          <a:schemeClr val="tx1"/>
                        </a:solidFill>
                        <a:cs typeface="Times New Roman" pitchFamily="18" charset="0"/>
                      </a:endParaRPr>
                    </a:p>
                    <a:p>
                      <a:pPr marL="0" lvl="1" indent="0" algn="ctr">
                        <a:lnSpc>
                          <a:spcPct val="100000"/>
                        </a:lnSpc>
                        <a:spcBef>
                          <a:spcPts val="0"/>
                        </a:spcBef>
                        <a:spcAft>
                          <a:spcPts val="0"/>
                        </a:spcAft>
                        <a:tabLst/>
                      </a:pPr>
                      <a:endParaRPr lang="en-US" sz="2800" b="1" baseline="0" dirty="0" smtClean="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US" sz="2800" b="1" baseline="0" dirty="0" smtClean="0">
                          <a:solidFill>
                            <a:schemeClr val="tx1"/>
                          </a:solidFill>
                          <a:latin typeface="Times New Roman" pitchFamily="18" charset="0"/>
                          <a:cs typeface="Times New Roman" pitchFamily="18" charset="0"/>
                        </a:rPr>
                        <a:t>Technical Meeting</a:t>
                      </a:r>
                    </a:p>
                    <a:p>
                      <a:pPr marL="0" lvl="1" indent="0" algn="ctr">
                        <a:lnSpc>
                          <a:spcPct val="100000"/>
                        </a:lnSpc>
                        <a:spcBef>
                          <a:spcPts val="0"/>
                        </a:spcBef>
                        <a:spcAft>
                          <a:spcPts val="0"/>
                        </a:spcAft>
                        <a:tabLst/>
                      </a:pPr>
                      <a:r>
                        <a:rPr lang="en-US" sz="2800" b="1" baseline="0" dirty="0" smtClean="0">
                          <a:solidFill>
                            <a:schemeClr val="tx1"/>
                          </a:solidFill>
                          <a:latin typeface="Times New Roman" pitchFamily="18" charset="0"/>
                          <a:cs typeface="Times New Roman" pitchFamily="18" charset="0"/>
                        </a:rPr>
                        <a:t>  Community Session</a:t>
                      </a:r>
                      <a:endParaRPr lang="en-US" sz="2800" b="1" baseline="0" dirty="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endParaRPr lang="en-US" sz="2200" b="1" baseline="0" dirty="0" smtClean="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endParaRPr lang="en-US" sz="1200" b="1" baseline="0" dirty="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US" sz="2000" b="1" dirty="0" smtClean="0">
                          <a:solidFill>
                            <a:schemeClr val="tx1"/>
                          </a:solidFill>
                          <a:latin typeface="Times New Roman" pitchFamily="18" charset="0"/>
                          <a:cs typeface="Times New Roman" pitchFamily="18" charset="0"/>
                        </a:rPr>
                        <a:t>  For a Type </a:t>
                      </a:r>
                      <a:r>
                        <a:rPr lang="en-US" sz="2000" b="1" dirty="0">
                          <a:solidFill>
                            <a:schemeClr val="tx1"/>
                          </a:solidFill>
                          <a:latin typeface="Times New Roman" pitchFamily="18" charset="0"/>
                          <a:cs typeface="Times New Roman" pitchFamily="18" charset="0"/>
                        </a:rPr>
                        <a:t>“A” Water </a:t>
                      </a:r>
                      <a:r>
                        <a:rPr lang="en-US" sz="2000" b="1" dirty="0" smtClean="0">
                          <a:solidFill>
                            <a:schemeClr val="tx1"/>
                          </a:solidFill>
                          <a:latin typeface="Times New Roman" pitchFamily="18" charset="0"/>
                          <a:cs typeface="Times New Roman" pitchFamily="18" charset="0"/>
                        </a:rPr>
                        <a:t> </a:t>
                      </a:r>
                      <a:r>
                        <a:rPr lang="en-CA" sz="2000" b="1" dirty="0" smtClean="0">
                          <a:solidFill>
                            <a:schemeClr val="tx1"/>
                          </a:solidFill>
                          <a:latin typeface="Times New Roman" pitchFamily="18" charset="0"/>
                          <a:cs typeface="Times New Roman" pitchFamily="18" charset="0"/>
                        </a:rPr>
                        <a:t>Licence   </a:t>
                      </a:r>
                      <a:endParaRPr lang="en-CA" sz="2000" b="1" dirty="0">
                        <a:solidFill>
                          <a:schemeClr val="tx1"/>
                        </a:solidFill>
                        <a:latin typeface="Times New Roman" pitchFamily="18" charset="0"/>
                        <a:cs typeface="Times New Roman" pitchFamily="18" charset="0"/>
                      </a:endParaRP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tx1"/>
                          </a:solidFill>
                          <a:latin typeface="Times New Roman" pitchFamily="18" charset="0"/>
                          <a:cs typeface="Times New Roman" pitchFamily="18" charset="0"/>
                        </a:rPr>
                        <a:t> 3AM </a:t>
                      </a:r>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COR----</a:t>
                      </a:r>
                      <a:endParaRPr lang="en-CA" sz="2000" b="1" dirty="0">
                        <a:solidFill>
                          <a:schemeClr val="tx1"/>
                        </a:solidFill>
                        <a:latin typeface="Times New Roman" pitchFamily="18" charset="0"/>
                        <a:cs typeface="Times New Roman" pitchFamily="18" charset="0"/>
                      </a:endParaRPr>
                    </a:p>
                    <a:p>
                      <a:pPr marL="0" lvl="1" indent="0" algn="ctr">
                        <a:lnSpc>
                          <a:spcPct val="100000"/>
                        </a:lnSpc>
                        <a:spcBef>
                          <a:spcPts val="0"/>
                        </a:spcBef>
                        <a:spcAft>
                          <a:spcPts val="0"/>
                        </a:spcAft>
                        <a:tabLst/>
                      </a:pPr>
                      <a:r>
                        <a:rPr lang="en-CA" sz="2000" b="1" dirty="0" smtClean="0">
                          <a:solidFill>
                            <a:schemeClr val="tx1"/>
                          </a:solidFill>
                          <a:latin typeface="Times New Roman" pitchFamily="18" charset="0"/>
                          <a:cs typeface="Times New Roman" pitchFamily="18" charset="0"/>
                        </a:rPr>
                        <a:t> Hamlet of Coral Harbour</a:t>
                      </a:r>
                    </a:p>
                  </a:txBody>
                  <a:tcPr>
                    <a:noFill/>
                  </a:tcPr>
                </a:tc>
                <a:tc>
                  <a:txBody>
                    <a:bodyPr/>
                    <a:lstStyle/>
                    <a:p>
                      <a:pPr algn="ctr"/>
                      <a:endParaRPr lang="en-US" sz="2400" b="1" dirty="0">
                        <a:solidFill>
                          <a:schemeClr val="tx1"/>
                        </a:solidFill>
                        <a:cs typeface="Times New Roman" pitchFamily="18" charset="0"/>
                      </a:endParaRPr>
                    </a:p>
                    <a:p>
                      <a:pPr algn="ctr"/>
                      <a:endParaRPr lang="en-US" sz="1200" b="1" dirty="0">
                        <a:solidFill>
                          <a:schemeClr val="tx1"/>
                        </a:solidFill>
                        <a:cs typeface="Times New Roman" pitchFamily="18" charset="0"/>
                      </a:endParaRPr>
                    </a:p>
                    <a:p>
                      <a:pPr marR="0" algn="ctr"/>
                      <a:r>
                        <a:rPr lang="en-US" sz="2000" b="0" i="0" u="none" strike="noStrike" baseline="0" dirty="0">
                          <a:solidFill>
                            <a:srgbClr val="000000"/>
                          </a:solidFill>
                          <a:latin typeface="ProSyl"/>
                        </a:rPr>
                        <a:t> </a:t>
                      </a:r>
                      <a:r>
                        <a:rPr lang="iu-Cans-CA" sz="2800" b="1" i="0" u="none" strike="noStrike" baseline="0" dirty="0">
                          <a:solidFill>
                            <a:srgbClr val="000000"/>
                          </a:solidFill>
                          <a:latin typeface="ProSyl"/>
                        </a:rPr>
                        <a:t>ᓄᓇᕗᑦ ᐃᒥᓕᕆᓂᕐᒧᑦ ᑲᑎᒪᔨᖏᑦ ᓄᓇᓕᒃᓂ ᐅᓂᒃᑳᕐᓂᖏᑦ</a:t>
                      </a:r>
                      <a:endParaRPr lang="en-US" sz="2800" b="0" i="0" u="none" strike="noStrike" baseline="0" dirty="0">
                        <a:solidFill>
                          <a:srgbClr val="000000"/>
                        </a:solidFill>
                        <a:latin typeface="ProSyl"/>
                      </a:endParaRPr>
                    </a:p>
                    <a:p>
                      <a:pPr marR="0" algn="ctr"/>
                      <a:endParaRPr lang="en-US" sz="2000" b="0" i="0" u="none" strike="noStrike" baseline="0" dirty="0">
                        <a:solidFill>
                          <a:srgbClr val="000000"/>
                        </a:solidFill>
                        <a:latin typeface="ProSyl"/>
                      </a:endParaRPr>
                    </a:p>
                    <a:p>
                      <a:pPr marR="0" algn="ctr"/>
                      <a:r>
                        <a:rPr lang="iu-Cans-CA" sz="2000" b="1" i="0" u="none" strike="noStrike" baseline="0" dirty="0">
                          <a:solidFill>
                            <a:srgbClr val="000000"/>
                          </a:solidFill>
                          <a:latin typeface="ProSyl"/>
                        </a:rPr>
                        <a:t>ᐃᒪᐃᑦᑐᖅ </a:t>
                      </a:r>
                      <a:r>
                        <a:rPr lang="en-US" sz="2000" b="1" i="0" u="none" strike="noStrike" baseline="0" dirty="0">
                          <a:solidFill>
                            <a:srgbClr val="000000"/>
                          </a:solidFill>
                          <a:latin typeface="Times New Roman"/>
                        </a:rPr>
                        <a:t>“A” </a:t>
                      </a:r>
                      <a:r>
                        <a:rPr lang="iu-Cans-CA" sz="2000" b="1" i="0" u="none" strike="noStrike" baseline="0" dirty="0">
                          <a:solidFill>
                            <a:srgbClr val="000000"/>
                          </a:solidFill>
                          <a:latin typeface="Times New Roman"/>
                        </a:rPr>
                        <a:t> ᐃᒥᕐᒧᑦ ᐱᔪᓐᓇᐅᑎ </a:t>
                      </a:r>
                      <a:r>
                        <a:rPr lang="en-US" sz="2000" b="1" dirty="0">
                          <a:solidFill>
                            <a:schemeClr val="tx1"/>
                          </a:solidFill>
                          <a:latin typeface="Times New Roman" pitchFamily="18" charset="0"/>
                          <a:cs typeface="Times New Roman" pitchFamily="18" charset="0"/>
                        </a:rPr>
                        <a:t>3AM – </a:t>
                      </a:r>
                      <a:r>
                        <a:rPr lang="en-US" sz="2000" b="1" dirty="0" smtClean="0">
                          <a:solidFill>
                            <a:schemeClr val="tx1"/>
                          </a:solidFill>
                          <a:latin typeface="Times New Roman" pitchFamily="18" charset="0"/>
                          <a:cs typeface="Times New Roman" pitchFamily="18" charset="0"/>
                        </a:rPr>
                        <a:t>COR----</a:t>
                      </a:r>
                      <a:endParaRPr lang="en-US" sz="2000" b="1" i="0" u="none" strike="noStrike" baseline="0" dirty="0">
                        <a:solidFill>
                          <a:srgbClr val="000000"/>
                        </a:solidFill>
                        <a:latin typeface="ProSyl"/>
                      </a:endParaRPr>
                    </a:p>
                    <a:p>
                      <a:pPr algn="ctr"/>
                      <a:r>
                        <a:rPr lang="en-US" sz="2000" b="1" i="0" u="none" strike="noStrike" baseline="0" dirty="0" smtClean="0">
                          <a:solidFill>
                            <a:schemeClr val="tx1"/>
                          </a:solidFill>
                          <a:latin typeface="ProSyl" panose="020B0500000000000000" pitchFamily="34" charset="0"/>
                        </a:rPr>
                        <a:t>B]x7Mz h9o6</a:t>
                      </a:r>
                      <a:endParaRPr lang="en-CA" sz="2000" strike="noStrike" baseline="0" dirty="0">
                        <a:solidFill>
                          <a:schemeClr val="tx1"/>
                        </a:solidFill>
                        <a:latin typeface="ProSyl" panose="020B0500000000000000" pitchFamily="34" charset="0"/>
                      </a:endParaRPr>
                    </a:p>
                  </a:txBody>
                  <a:tcP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27262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04800" y="1268760"/>
            <a:ext cx="8731696" cy="5149173"/>
            <a:chOff x="304800" y="1459007"/>
            <a:chExt cx="8610600" cy="5048278"/>
          </a:xfrm>
        </p:grpSpPr>
        <p:sp>
          <p:nvSpPr>
            <p:cNvPr id="10" name="Text Box 3"/>
            <p:cNvSpPr txBox="1">
              <a:spLocks noChangeArrowheads="1"/>
            </p:cNvSpPr>
            <p:nvPr/>
          </p:nvSpPr>
          <p:spPr bwMode="auto">
            <a:xfrm>
              <a:off x="2057400" y="2235575"/>
              <a:ext cx="5075307" cy="527251"/>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prepare for public hearing</a:t>
              </a:r>
            </a:p>
            <a:p>
              <a:pPr marR="42410" algn="ctr"/>
              <a:r>
                <a:rPr lang="iu-Cans-CA" sz="1600" dirty="0">
                  <a:solidFill>
                    <a:srgbClr val="000000"/>
                  </a:solidFill>
                  <a:latin typeface="ProSyl"/>
                </a:rPr>
                <a:t>ᐱᓇᓱᒃᑐᑦ ᑭᐅᑲᑕᒃᑐᓪᓗ ᐱᕙᒌᔭᐃᓪᓗᑎᒃ ᑭᓇᒃᑯᑐᐃᓐᓇᕐᓂᒃ ᑲᑎᒪᑎᑦᑎᓂᑉᒥᒃ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1" name="Rectangle 9"/>
            <p:cNvSpPr>
              <a:spLocks noChangeArrowheads="1"/>
            </p:cNvSpPr>
            <p:nvPr/>
          </p:nvSpPr>
          <p:spPr bwMode="auto">
            <a:xfrm>
              <a:off x="304800" y="5624233"/>
              <a:ext cx="1952767" cy="883050"/>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approves the issuance of the </a:t>
              </a:r>
              <a:r>
                <a:rPr lang="en-US" sz="1100" dirty="0">
                  <a:latin typeface="Times New Roman" pitchFamily="18" charset="0"/>
                  <a:cs typeface="Times New Roman" pitchFamily="18" charset="0"/>
                </a:rPr>
                <a:t>l</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i</a:t>
              </a:r>
              <a:r>
                <a:rPr lang="en-US" sz="1100" dirty="0">
                  <a:latin typeface="Times New Roman" pitchFamily="18" charset="0"/>
                  <a:cs typeface="Times New Roman" pitchFamily="18" charset="0"/>
                </a:rPr>
                <a:t>cence</a:t>
              </a:r>
            </a:p>
            <a:p>
              <a:pPr marR="109550"/>
              <a:r>
                <a:rPr lang="iu-Cans-CA" sz="1100" dirty="0">
                  <a:solidFill>
                    <a:srgbClr val="000000"/>
                  </a:solidFill>
                  <a:latin typeface="ProSyl"/>
                </a:rPr>
                <a:t>ᒥᓂᔅᑕ ᐊᖏᕐᑕᖓ ᑐᓂᔭᐅᖁᓪᓗᒍ ᐱᔪᓐᓇᐅᑎ </a:t>
              </a:r>
              <a:r>
                <a:rPr lang="en-US" sz="1100" dirty="0">
                  <a:solidFill>
                    <a:srgbClr val="000000"/>
                  </a:solidFill>
                  <a:latin typeface="ProSyl"/>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10"/>
            <p:cNvSpPr>
              <a:spLocks noChangeArrowheads="1"/>
            </p:cNvSpPr>
            <p:nvPr/>
          </p:nvSpPr>
          <p:spPr bwMode="auto">
            <a:xfrm>
              <a:off x="2362200" y="5624233"/>
              <a:ext cx="2208508"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does not approve the </a:t>
              </a:r>
              <a:r>
                <a:rPr lang="en-US" sz="1100" dirty="0">
                  <a:latin typeface="Times New Roman" pitchFamily="18" charset="0"/>
                  <a:cs typeface="Times New Roman" pitchFamily="18" charset="0"/>
                </a:rPr>
                <a:t>issuance of the licence</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 </a:t>
              </a:r>
            </a:p>
            <a:p>
              <a:pPr marR="75720"/>
              <a:r>
                <a:rPr lang="iu-Cans-CA" sz="1100" dirty="0">
                  <a:solidFill>
                    <a:srgbClr val="000000"/>
                  </a:solidFill>
                  <a:latin typeface="ProSyl"/>
                </a:rPr>
                <a:t>ᒥᓂᔅᑕ ᐊᖏᖏᑦᑐᖅ ᑐᓂᔭᐅᓂᖓᓂᒃ ᐱᔪᓐᓇᐅᑎ</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3" name="Rectangle 11"/>
            <p:cNvSpPr>
              <a:spLocks noChangeArrowheads="1"/>
            </p:cNvSpPr>
            <p:nvPr/>
          </p:nvSpPr>
          <p:spPr bwMode="auto">
            <a:xfrm>
              <a:off x="4723108" y="5624234"/>
              <a:ext cx="1906292"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solidFill>
                    <a:schemeClr val="tx1"/>
                  </a:solidFill>
                  <a:effectLst/>
                  <a:latin typeface="Times New Roman" pitchFamily="18" charset="0"/>
                  <a:cs typeface="Times New Roman" pitchFamily="18" charset="0"/>
                </a:rPr>
                <a:t>Minister approves of NWB decision</a:t>
              </a:r>
            </a:p>
            <a:p>
              <a:pPr marR="47150"/>
              <a:r>
                <a:rPr lang="iu-Cans-CA" sz="1100" dirty="0">
                  <a:solidFill>
                    <a:srgbClr val="000000"/>
                  </a:solidFill>
                  <a:latin typeface="ProSyl"/>
                </a:rPr>
                <a:t>ᒥᓂᔅᑕ ᐊᖏᕐᑐᖅ ᐋᕿᒃᑕᖏᓐᓂᒃ ᐃᒥᓕᕆᔨᒃᑯᑦ</a:t>
              </a:r>
              <a:endParaRPr kumimoji="0" lang="en-US" sz="1100" b="0" i="0" u="none" strike="noStrike" cap="none" normalizeH="0" dirty="0">
                <a:ln>
                  <a:noFill/>
                </a:ln>
                <a:solidFill>
                  <a:schemeClr val="tx1"/>
                </a:solidFill>
                <a:effectLst/>
                <a:latin typeface="Times New Roman" pitchFamily="18" charset="0"/>
                <a:cs typeface="Times New Roman" pitchFamily="18" charset="0"/>
              </a:endParaRPr>
            </a:p>
          </p:txBody>
        </p:sp>
        <p:sp>
          <p:nvSpPr>
            <p:cNvPr id="14" name="Rectangle 12"/>
            <p:cNvSpPr>
              <a:spLocks noChangeArrowheads="1"/>
            </p:cNvSpPr>
            <p:nvPr/>
          </p:nvSpPr>
          <p:spPr bwMode="auto">
            <a:xfrm>
              <a:off x="6744424" y="5624234"/>
              <a:ext cx="2170976"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effectLst/>
                  <a:latin typeface="Times New Roman" pitchFamily="18" charset="0"/>
                  <a:cs typeface="Times New Roman" pitchFamily="18" charset="0"/>
                </a:rPr>
                <a:t>Minister does not approve of NWB decision</a:t>
              </a:r>
            </a:p>
            <a:p>
              <a:pPr marR="3690"/>
              <a:r>
                <a:rPr lang="iu-Cans-CA" sz="1100" dirty="0">
                  <a:solidFill>
                    <a:srgbClr val="000000"/>
                  </a:solidFill>
                  <a:latin typeface="ProSyl"/>
                </a:rPr>
                <a:t>ᒥᓂᔅᑕ ᐊᖏᖏᑦᑐᖅ ᐃᒥᓕᕆᔨᒃᑯᑦ ᐋᖀᒃᑕᖏᓐᓂᒃ</a:t>
              </a:r>
              <a:endParaRPr kumimoji="0" lang="en-US" sz="1100" b="0" i="0" u="none" strike="noStrike" cap="none" normalizeH="0" dirty="0">
                <a:ln>
                  <a:noFill/>
                </a:ln>
                <a:effectLst/>
                <a:latin typeface="Times New Roman" pitchFamily="18" charset="0"/>
                <a:cs typeface="Times New Roman" pitchFamily="18" charset="0"/>
              </a:endParaRPr>
            </a:p>
          </p:txBody>
        </p:sp>
        <p:sp>
          <p:nvSpPr>
            <p:cNvPr id="15" name="Text Box 4"/>
            <p:cNvSpPr txBox="1">
              <a:spLocks noChangeArrowheads="1"/>
            </p:cNvSpPr>
            <p:nvPr/>
          </p:nvSpPr>
          <p:spPr bwMode="auto">
            <a:xfrm>
              <a:off x="2950614" y="3012142"/>
              <a:ext cx="3834505" cy="53599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holds Public </a:t>
              </a:r>
              <a:r>
                <a:rPr lang="en-US" sz="1600" dirty="0">
                  <a:latin typeface="Times New Roman" pitchFamily="18" charset="0"/>
                  <a:cs typeface="Times New Roman" pitchFamily="18" charset="0"/>
                </a:rPr>
                <a:t>H</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earing</a:t>
              </a:r>
            </a:p>
            <a:p>
              <a:pPr marR="43180" algn="ctr"/>
              <a:r>
                <a:rPr lang="iu-Cans-CA" sz="1400" dirty="0">
                  <a:solidFill>
                    <a:srgbClr val="000000"/>
                  </a:solidFill>
                  <a:latin typeface="ProSyl"/>
                </a:rPr>
                <a:t>ᐃᒥᓕᕆᔨᒃᑯᑦ ᑭᓇᒃᑯᑐᐃᓐᓇᕐᓂᒃ ᓈᓚᒃᑎᑦᑎᓗᑎᒃ </a:t>
              </a:r>
              <a:r>
                <a:rPr lang="en-US" sz="1400" dirty="0">
                  <a:solidFill>
                    <a:srgbClr val="000000"/>
                  </a:solidFill>
                  <a:latin typeface="ProSyl"/>
                </a:rPr>
                <a:t> </a:t>
              </a:r>
              <a:endParaRPr kumimoji="0" lang="en-US" sz="1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Text Box 6"/>
            <p:cNvSpPr txBox="1">
              <a:spLocks noChangeArrowheads="1"/>
            </p:cNvSpPr>
            <p:nvPr/>
          </p:nvSpPr>
          <p:spPr bwMode="auto">
            <a:xfrm>
              <a:off x="4725848" y="4239418"/>
              <a:ext cx="4037152"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a:t>
              </a:r>
              <a:r>
                <a:rPr lang="en-US" sz="1500" dirty="0">
                  <a:latin typeface="Times New Roman" pitchFamily="18" charset="0"/>
                  <a:cs typeface="Times New Roman" pitchFamily="18" charset="0"/>
                </a:rPr>
                <a:t>to not approve </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of application with reasons to </a:t>
              </a:r>
              <a:r>
                <a:rPr lang="en-US" sz="1500" dirty="0">
                  <a:latin typeface="Times New Roman" pitchFamily="18" charset="0"/>
                  <a:cs typeface="Times New Roman" pitchFamily="18" charset="0"/>
                </a:rPr>
                <a:t>Minister (</a:t>
              </a:r>
              <a:r>
                <a:rPr lang="en-CA" sz="1500" dirty="0">
                  <a:latin typeface="Times New Roman" pitchFamily="18" charset="0"/>
                  <a:cs typeface="Times New Roman" pitchFamily="18" charset="0"/>
                </a:rPr>
                <a:t>Crown-Indigenous Relations and Northern Affairs</a:t>
              </a:r>
              <a:r>
                <a:rPr lang="en-US" sz="1500" dirty="0">
                  <a:latin typeface="Times New Roman" pitchFamily="18" charset="0"/>
                  <a:cs typeface="Times New Roman" pitchFamily="18" charset="0"/>
                </a:rPr>
                <a:t>)</a:t>
              </a:r>
              <a:endParaRPr kumimoji="0" lang="en-US" sz="1500" b="0" i="0" u="none" strike="noStrike" cap="none" normalizeH="0" baseline="0" dirty="0">
                <a:ln>
                  <a:noFill/>
                </a:ln>
                <a:effectLst/>
                <a:latin typeface="Times New Roman" pitchFamily="18" charset="0"/>
                <a:cs typeface="Times New Roman" pitchFamily="18" charset="0"/>
              </a:endParaRPr>
            </a:p>
            <a:p>
              <a:pPr marR="5670"/>
              <a:r>
                <a:rPr lang="iu-Cans-CA" sz="1000" dirty="0">
                  <a:solidFill>
                    <a:srgbClr val="000000"/>
                  </a:solidFill>
                  <a:latin typeface="ProSyl"/>
                </a:rPr>
                <a:t>ᐃᒥᓕᕆᔨᒃᑯᑦ ᓴᕿᑦᑎᓗᑎᒃ ᐋᖀᒃᑕᐅᔪᒥᒃ ᐊᖏᕐᑕᐅᖏᓐᓂᖓᓂᒃ ᐱᓇᓱᒃᑐᖅ ᐱᔾᔪᑎᖏᓐᓂᒃ ᑐᓂᓯᓗᓂ ᒥᓂᔅᑕᒧᑦ (ᒐᕙᒪᑐᖃᒃᑯᑦ− ᓄᓇᖃᕐᖄᕐᓯᒪᔪᑦ ᒥᒃᓵᓄᑦ ᐊᒻᒪᓗ ᐅᑭᐅᕐᑕᕐᑐᒥ ᐱᓕᕆᐊᓄᑦ )  </a:t>
              </a:r>
              <a:endParaRPr kumimoji="0" lang="en-US" sz="10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7" name="Text Box 5"/>
            <p:cNvSpPr txBox="1">
              <a:spLocks noChangeArrowheads="1"/>
            </p:cNvSpPr>
            <p:nvPr/>
          </p:nvSpPr>
          <p:spPr bwMode="auto">
            <a:xfrm>
              <a:off x="457200" y="4239418"/>
              <a:ext cx="4089605"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to approve of application and provides</a:t>
              </a:r>
              <a:r>
                <a:rPr kumimoji="0" lang="en-US" sz="1500" b="0" i="0" u="none" strike="noStrike" cap="none" normalizeH="0" dirty="0">
                  <a:ln>
                    <a:noFill/>
                  </a:ln>
                  <a:solidFill>
                    <a:schemeClr val="tx1"/>
                  </a:solidFill>
                  <a:effectLst/>
                  <a:latin typeface="Times New Roman" pitchFamily="18" charset="0"/>
                  <a:cs typeface="Times New Roman" pitchFamily="18" charset="0"/>
                </a:rPr>
                <a:t> a draft </a:t>
              </a:r>
              <a:r>
                <a:rPr kumimoji="0" lang="en-CA" sz="1500" b="0" i="0" u="none" strike="noStrike" cap="none" normalizeH="0" baseline="0" dirty="0">
                  <a:ln>
                    <a:noFill/>
                  </a:ln>
                  <a:solidFill>
                    <a:schemeClr val="tx1"/>
                  </a:solidFill>
                  <a:effectLst/>
                  <a:latin typeface="Times New Roman" pitchFamily="18" charset="0"/>
                  <a:cs typeface="Times New Roman" pitchFamily="18" charset="0"/>
                </a:rPr>
                <a:t>licence</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 to Minister (</a:t>
              </a:r>
              <a:r>
                <a:rPr lang="en-CA" sz="1500" dirty="0">
                  <a:latin typeface="Times New Roman" pitchFamily="18" charset="0"/>
                  <a:cs typeface="Times New Roman" pitchFamily="18" charset="0"/>
                </a:rPr>
                <a:t>Crown-Indigenous Relations and Northern Affairs</a:t>
              </a:r>
              <a:r>
                <a:rPr kumimoji="0" lang="en-US" sz="1500" b="0" i="0" u="none" strike="noStrike" cap="none" normalizeH="0" dirty="0">
                  <a:ln>
                    <a:noFill/>
                  </a:ln>
                  <a:solidFill>
                    <a:schemeClr val="tx1"/>
                  </a:solidFill>
                  <a:effectLst/>
                  <a:latin typeface="Times New Roman" pitchFamily="18" charset="0"/>
                  <a:cs typeface="Times New Roman" pitchFamily="18" charset="0"/>
                </a:rPr>
                <a:t>)</a:t>
              </a:r>
              <a:endParaRPr kumimoji="0" lang="en-US" sz="1500" b="0" i="0" u="none" strike="noStrike" cap="none" normalizeH="0" baseline="0" dirty="0">
                <a:ln>
                  <a:noFill/>
                </a:ln>
                <a:solidFill>
                  <a:schemeClr val="tx1"/>
                </a:solidFill>
                <a:effectLst/>
                <a:latin typeface="Times New Roman" pitchFamily="18" charset="0"/>
                <a:cs typeface="Times New Roman" pitchFamily="18" charset="0"/>
              </a:endParaRPr>
            </a:p>
            <a:p>
              <a:pPr marR="73970"/>
              <a:r>
                <a:rPr lang="iu-Cans-CA" sz="1000" dirty="0">
                  <a:solidFill>
                    <a:srgbClr val="000000"/>
                  </a:solidFill>
                  <a:latin typeface="ProSyl"/>
                </a:rPr>
                <a:t>ᐃᒥᓕᕆᔨᒃᑯᑦ ᓴᕿᑦᑎᓗᑎᒃ ᐋᕿᒃᑕᐅᔪᒥᒃ ᐊᖏᕐᑕᐅᓂᖓᓂᒃ ᐱᓇ)ᒃᑐᓄᑦ ᐊᒻᒪᓗ ᐊᑐᓚᐅᑲᒃᓂᐊᕐᑐᒥ ᐱᔪᓐᓇᐅᑎᒥᒃ ᒥᓂᔅᑕᒧᑦ  (ᒐᕙᒪᑐᖃᒃᑯᑦ− ᓄᓇᖃᕐᖄᕐᓯᒪᔪᑦ ᒥᒃᓵᓄᑦ ᐊᒻᒪᓗ ᐅᑭᐅᕐᑕᕐᑐᒥ ᐱᓕᕆᐊᓄᑦ )</a:t>
              </a:r>
              <a:endParaRPr kumimoji="0" lang="en-US" sz="1000" b="0" i="0" u="none" strike="noStrike" cap="none" normalizeH="0" baseline="0" dirty="0">
                <a:ln>
                  <a:noFill/>
                </a:ln>
                <a:solidFill>
                  <a:schemeClr val="tx1"/>
                </a:solidFill>
                <a:effectLst/>
                <a:latin typeface="Arial" pitchFamily="34" charset="0"/>
                <a:cs typeface="Arial" pitchFamily="34" charset="0"/>
              </a:endParaRPr>
            </a:p>
          </p:txBody>
        </p:sp>
        <p:sp>
          <p:nvSpPr>
            <p:cNvPr id="18" name="Line 5"/>
            <p:cNvSpPr>
              <a:spLocks noChangeShapeType="1"/>
            </p:cNvSpPr>
            <p:nvPr/>
          </p:nvSpPr>
          <p:spPr bwMode="auto">
            <a:xfrm>
              <a:off x="4648200" y="2783542"/>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Text Box 2"/>
            <p:cNvSpPr txBox="1">
              <a:spLocks noChangeArrowheads="1"/>
            </p:cNvSpPr>
            <p:nvPr/>
          </p:nvSpPr>
          <p:spPr bwMode="auto">
            <a:xfrm>
              <a:off x="2253680" y="1459007"/>
              <a:ext cx="4680520" cy="609598"/>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exchange</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written interventions</a:t>
              </a:r>
            </a:p>
            <a:p>
              <a:pPr marR="47470" algn="ctr"/>
              <a:r>
                <a:rPr lang="iu-Cans-CA" sz="1600" dirty="0">
                  <a:solidFill>
                    <a:srgbClr val="000000"/>
                  </a:solidFill>
                  <a:latin typeface="ProSyl"/>
                </a:rPr>
                <a:t>ᐱᓇᓱᒃᑐᑦ ᑭᐅᒪᔪᓪᓗ ᑎᑎᕋᖃᑦᑕᐅᑎᑲᑕᒃᖢᑎᒃ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1" name="Line 5"/>
            <p:cNvSpPr>
              <a:spLocks noChangeShapeType="1"/>
            </p:cNvSpPr>
            <p:nvPr/>
          </p:nvSpPr>
          <p:spPr bwMode="auto">
            <a:xfrm flipH="1">
              <a:off x="137160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Line 5"/>
            <p:cNvSpPr>
              <a:spLocks noChangeShapeType="1"/>
            </p:cNvSpPr>
            <p:nvPr/>
          </p:nvSpPr>
          <p:spPr bwMode="auto">
            <a:xfrm>
              <a:off x="4648200" y="2068605"/>
              <a:ext cx="0" cy="1843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Line 5"/>
            <p:cNvSpPr>
              <a:spLocks noChangeShapeType="1"/>
            </p:cNvSpPr>
            <p:nvPr/>
          </p:nvSpPr>
          <p:spPr bwMode="auto">
            <a:xfrm flipH="1">
              <a:off x="334727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Line 5"/>
            <p:cNvSpPr>
              <a:spLocks noChangeShapeType="1"/>
            </p:cNvSpPr>
            <p:nvPr/>
          </p:nvSpPr>
          <p:spPr bwMode="auto">
            <a:xfrm flipH="1">
              <a:off x="57094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flipH="1">
              <a:off x="79192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7" name="Title 1"/>
          <p:cNvSpPr txBox="1">
            <a:spLocks/>
          </p:cNvSpPr>
          <p:nvPr/>
        </p:nvSpPr>
        <p:spPr>
          <a:xfrm>
            <a:off x="1126143" y="44624"/>
            <a:ext cx="8126377"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000" b="1" dirty="0">
                <a:solidFill>
                  <a:schemeClr val="bg1"/>
                </a:solidFill>
                <a:latin typeface="Times New Roman" pitchFamily="18" charset="0"/>
                <a:cs typeface="Times New Roman" pitchFamily="18" charset="0"/>
              </a:rPr>
              <a:t> </a:t>
            </a:r>
            <a:r>
              <a:rPr lang="en-US" sz="2000" b="1" dirty="0">
                <a:latin typeface="Times New Roman" pitchFamily="18" charset="0"/>
                <a:cs typeface="Times New Roman" pitchFamily="18" charset="0"/>
              </a:rPr>
              <a:t>NWB Type “A” Licensing Process</a:t>
            </a:r>
            <a:br>
              <a:rPr lang="en-US" sz="2000" b="1" dirty="0">
                <a:latin typeface="Times New Roman" pitchFamily="18" charset="0"/>
                <a:cs typeface="Times New Roman" pitchFamily="18" charset="0"/>
              </a:rPr>
            </a:br>
            <a:r>
              <a:rPr lang="iu-Cans-CA" sz="2000" b="1" dirty="0">
                <a:latin typeface="Times New Roman" pitchFamily="18" charset="0"/>
                <a:cs typeface="Times New Roman" pitchFamily="18" charset="0"/>
              </a:rPr>
              <a:t>ᐃᒥᓕᕆᔨᒃᑯᑦ ᐃᒪᐃᑦᑐᒥ </a:t>
            </a:r>
            <a:r>
              <a:rPr lang="en-US" sz="2000" b="1" dirty="0">
                <a:solidFill>
                  <a:srgbClr val="035F79"/>
                </a:solidFill>
                <a:latin typeface="Times New Roman"/>
              </a:rPr>
              <a:t>“A” </a:t>
            </a:r>
            <a:r>
              <a:rPr lang="iu-Cans-CA" sz="2000" b="1" dirty="0">
                <a:solidFill>
                  <a:srgbClr val="035F79"/>
                </a:solidFill>
                <a:latin typeface="Times New Roman"/>
              </a:rPr>
              <a:t>ᐱᔪᓐᓇᐅᑎᓕᕆᓂᖅ ᐊᐅᓚᓂᖓ</a:t>
            </a:r>
            <a:endParaRPr lang="en-US" sz="2000" b="1" dirty="0">
              <a:latin typeface="Times New Roman" pitchFamily="18" charset="0"/>
              <a:cs typeface="Times New Roman" pitchFamily="18" charset="0"/>
            </a:endParaRPr>
          </a:p>
        </p:txBody>
      </p:sp>
      <p:sp>
        <p:nvSpPr>
          <p:cNvPr id="34" name="Line 5"/>
          <p:cNvSpPr>
            <a:spLocks noChangeShapeType="1"/>
          </p:cNvSpPr>
          <p:nvPr/>
        </p:nvSpPr>
        <p:spPr bwMode="auto">
          <a:xfrm>
            <a:off x="4716016" y="3385007"/>
            <a:ext cx="0" cy="6033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Slide Number Placeholder 4"/>
          <p:cNvSpPr>
            <a:spLocks noGrp="1"/>
          </p:cNvSpPr>
          <p:nvPr>
            <p:ph type="sldNum" sz="quarter" idx="12"/>
          </p:nvPr>
        </p:nvSpPr>
        <p:spPr>
          <a:xfrm>
            <a:off x="7924800" y="6356350"/>
            <a:ext cx="762000" cy="365125"/>
          </a:xfrm>
        </p:spPr>
        <p:txBody>
          <a:bodyPr/>
          <a:lstStyle/>
          <a:p>
            <a:fld id="{7743DBDE-EEB0-4B35-80BE-167CFC5089B8}" type="slidenum">
              <a:rPr lang="en-CA" smtClean="0">
                <a:latin typeface="Times New Roman" pitchFamily="18" charset="0"/>
                <a:cs typeface="Times New Roman" pitchFamily="18" charset="0"/>
              </a:rPr>
              <a:t>10</a:t>
            </a:fld>
            <a:endParaRPr lang="en-CA" dirty="0">
              <a:latin typeface="Times New Roman" pitchFamily="18" charset="0"/>
              <a:cs typeface="Times New Roman" pitchFamily="18" charset="0"/>
            </a:endParaRPr>
          </a:p>
        </p:txBody>
      </p:sp>
      <p:sp>
        <p:nvSpPr>
          <p:cNvPr id="33"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697335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11</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923026393"/>
              </p:ext>
            </p:extLst>
          </p:nvPr>
        </p:nvGraphicFramePr>
        <p:xfrm>
          <a:off x="395536" y="1485960"/>
          <a:ext cx="8424936" cy="4663440"/>
        </p:xfrm>
        <a:graphic>
          <a:graphicData uri="http://schemas.openxmlformats.org/drawingml/2006/table">
            <a:tbl>
              <a:tblPr firstRow="1" bandRow="1">
                <a:tableStyleId>{5C22544A-7EE6-4342-B048-85BDC9FD1C3A}</a:tableStyleId>
              </a:tblPr>
              <a:tblGrid>
                <a:gridCol w="4683253">
                  <a:extLst>
                    <a:ext uri="{9D8B030D-6E8A-4147-A177-3AD203B41FA5}">
                      <a16:colId xmlns:a16="http://schemas.microsoft.com/office/drawing/2014/main" val="20000"/>
                    </a:ext>
                  </a:extLst>
                </a:gridCol>
                <a:gridCol w="3741683">
                  <a:extLst>
                    <a:ext uri="{9D8B030D-6E8A-4147-A177-3AD203B41FA5}">
                      <a16:colId xmlns:a16="http://schemas.microsoft.com/office/drawing/2014/main" val="20001"/>
                    </a:ext>
                  </a:extLst>
                </a:gridCol>
              </a:tblGrid>
              <a:tr h="4535328">
                <a:tc>
                  <a:txBody>
                    <a:bodyPr/>
                    <a:lstStyle/>
                    <a:p>
                      <a:pPr marL="342900" lvl="0" indent="-342900" algn="just">
                        <a:buFont typeface="Wingdings" panose="05000000000000000000" pitchFamily="2" charset="2"/>
                        <a:buChar char="Ø"/>
                      </a:pPr>
                      <a:r>
                        <a:rPr lang="en-CA" sz="2200" b="0" dirty="0" smtClean="0">
                          <a:solidFill>
                            <a:schemeClr val="tx1"/>
                          </a:solidFill>
                          <a:latin typeface="Times New Roman" pitchFamily="18" charset="0"/>
                          <a:cs typeface="Times New Roman" pitchFamily="18" charset="0"/>
                        </a:rPr>
                        <a:t>Application before the Board is</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by the Government of Nunavut, Community and Government Services (GN-CGS) on behalf of Hamlet of Coral Harbour, seeking authorization </a:t>
                      </a:r>
                      <a:r>
                        <a:rPr lang="en-CA" sz="2200" b="0" baseline="0" dirty="0" smtClean="0">
                          <a:solidFill>
                            <a:schemeClr val="tx1"/>
                          </a:solidFill>
                          <a:latin typeface="Times New Roman" pitchFamily="18" charset="0"/>
                          <a:cs typeface="Times New Roman" pitchFamily="18" charset="0"/>
                        </a:rPr>
                        <a:t>for the continued use of Water and disposal of Waste.</a:t>
                      </a:r>
                    </a:p>
                    <a:p>
                      <a:pPr marL="342900" lvl="0" indent="-342900" algn="just">
                        <a:buFont typeface="Wingdings" panose="05000000000000000000" pitchFamily="2" charset="2"/>
                        <a:buChar char="Ø"/>
                      </a:pPr>
                      <a:r>
                        <a:rPr lang="en-CA" sz="2200" b="0" baseline="0" dirty="0" smtClean="0">
                          <a:solidFill>
                            <a:schemeClr val="tx1"/>
                          </a:solidFill>
                          <a:latin typeface="Times New Roman" pitchFamily="18" charset="0"/>
                          <a:cs typeface="Times New Roman" pitchFamily="18" charset="0"/>
                        </a:rPr>
                        <a:t>Licence term requested: 10 years</a:t>
                      </a:r>
                      <a:endParaRPr lang="en-CA" sz="2200" b="0" dirty="0" smtClean="0">
                        <a:solidFill>
                          <a:schemeClr val="tx1"/>
                        </a:solidFill>
                        <a:latin typeface="Times New Roman" pitchFamily="18" charset="0"/>
                        <a:cs typeface="Times New Roman" pitchFamily="18" charset="0"/>
                      </a:endParaRPr>
                    </a:p>
                    <a:p>
                      <a:pPr marL="284163" marR="0" lvl="0" indent="-284163"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CA" sz="2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Water Use </a:t>
                      </a:r>
                      <a:r>
                        <a:rPr kumimoji="0" lang="en-CA" sz="2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from the </a:t>
                      </a:r>
                      <a:r>
                        <a:rPr kumimoji="0" lang="en-CA" sz="2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Post River: 45,000 m</a:t>
                      </a:r>
                      <a:r>
                        <a:rPr kumimoji="0" lang="en-CA" sz="2200" b="0" i="0" u="none" strike="noStrike" kern="1200" cap="none" spc="0" normalizeH="0" baseline="3000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3</a:t>
                      </a:r>
                      <a:r>
                        <a:rPr kumimoji="0" lang="en-CA" sz="2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/year</a:t>
                      </a:r>
                    </a:p>
                    <a:p>
                      <a:pPr marL="284163" marR="0" lvl="0" indent="-284163"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CA" sz="2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Withdraw up to 2,000 m</a:t>
                      </a:r>
                      <a:r>
                        <a:rPr kumimoji="0" lang="en-CA" sz="2200" b="0" i="0" u="none" strike="noStrike" kern="1200" cap="none" spc="0" normalizeH="0" baseline="3000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3</a:t>
                      </a:r>
                      <a:r>
                        <a:rPr kumimoji="0" lang="en-CA" sz="2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/day from Post River during open water season</a:t>
                      </a:r>
                      <a:endParaRPr kumimoji="0" lang="en-CA" sz="2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txBody>
                  <a:tcPr>
                    <a:noFill/>
                  </a:tcPr>
                </a:tc>
                <a:tc>
                  <a:txBody>
                    <a:bodyPr/>
                    <a:lstStyle/>
                    <a:p>
                      <a:pPr marL="342900" indent="-342900">
                        <a:buFont typeface="Wingdings" panose="05000000000000000000" pitchFamily="2" charset="2"/>
                        <a:buChar char="Ø"/>
                      </a:pPr>
                      <a:r>
                        <a:rPr lang="iu-Cans-CA" sz="2000" b="0" i="0" u="none" strike="noStrike" baseline="0" dirty="0">
                          <a:solidFill>
                            <a:srgbClr val="000000"/>
                          </a:solidFill>
                          <a:latin typeface="ProSyl"/>
                        </a:rPr>
                        <a:t>ᐱᓇᓲᑎ ᑲᑎᒪᔨᓂᑦ ᐱᓯᒪᔭᐅᔪᖅ ᑕᕙᖓᑦ </a:t>
                      </a:r>
                      <a:r>
                        <a:rPr lang="en-US" sz="2000" b="0" i="0" u="none" strike="noStrike" baseline="0" dirty="0" smtClean="0">
                          <a:solidFill>
                            <a:srgbClr val="000000"/>
                          </a:solidFill>
                          <a:latin typeface="ProSyl"/>
                        </a:rPr>
                        <a:t>v?mf5 kNK5 kNo8i Z?m4f8i9l Wp5yC6t4f5 </a:t>
                      </a:r>
                      <a:r>
                        <a:rPr lang="en-CA" sz="2000" b="0" dirty="0" smtClean="0">
                          <a:solidFill>
                            <a:schemeClr val="tx1"/>
                          </a:solidFill>
                          <a:latin typeface="Times New Roman" pitchFamily="18" charset="0"/>
                          <a:cs typeface="Times New Roman" pitchFamily="18" charset="0"/>
                        </a:rPr>
                        <a:t>(GN-CGS) </a:t>
                      </a:r>
                      <a:r>
                        <a:rPr lang="en-US" sz="2000" b="0" i="0" u="none" strike="noStrike" baseline="0" dirty="0" smtClean="0">
                          <a:solidFill>
                            <a:srgbClr val="000000"/>
                          </a:solidFill>
                          <a:latin typeface="ProSyl"/>
                        </a:rPr>
                        <a:t> rZ6g6LQ5 Bx7Mf5 n9o6, ei6g5 WJ1N6tbsiq xgwN6iqk5 wm6 x7m x4b6iq d6bw5 xg6gQ5</a:t>
                      </a:r>
                      <a:r>
                        <a:rPr lang="iu-Cans-CA" sz="2000" b="0" i="0" u="none" strike="noStrike" baseline="0" dirty="0" smtClean="0">
                          <a:solidFill>
                            <a:srgbClr val="000000"/>
                          </a:solidFill>
                          <a:latin typeface="ProSyl"/>
                        </a:rPr>
                        <a:t>.</a:t>
                      </a:r>
                      <a:endParaRPr lang="iu-Cans-CA" sz="2000" b="0" i="0" u="none" strike="noStrike" baseline="0" dirty="0">
                        <a:solidFill>
                          <a:srgbClr val="000000"/>
                        </a:solidFill>
                        <a:latin typeface="ProSyl"/>
                      </a:endParaRPr>
                    </a:p>
                    <a:p>
                      <a:pPr marL="342900" indent="-342900">
                        <a:buFont typeface="Wingdings" panose="05000000000000000000" pitchFamily="2" charset="2"/>
                        <a:buChar char="Ø"/>
                      </a:pPr>
                      <a:r>
                        <a:rPr lang="en-US" sz="2000" b="0" i="0" u="none" strike="noStrike" baseline="0" dirty="0" smtClean="0">
                          <a:solidFill>
                            <a:srgbClr val="000000"/>
                          </a:solidFill>
                          <a:latin typeface="ProSyl"/>
                        </a:rPr>
                        <a:t>WJ1Ns5 y=</a:t>
                      </a:r>
                      <a:r>
                        <a:rPr lang="en-US" sz="2000" b="0" i="0" u="none" strike="noStrike" baseline="0" dirty="0" err="1" smtClean="0">
                          <a:solidFill>
                            <a:srgbClr val="000000"/>
                          </a:solidFill>
                          <a:latin typeface="ProSyl"/>
                        </a:rPr>
                        <a:t>giz</a:t>
                      </a:r>
                      <a:r>
                        <a:rPr lang="en-US" sz="2000" b="0" i="0" u="none" strike="noStrike" baseline="0" dirty="0" smtClean="0">
                          <a:solidFill>
                            <a:srgbClr val="000000"/>
                          </a:solidFill>
                          <a:latin typeface="ProSyl"/>
                        </a:rPr>
                        <a:t> g4y6bsJ6</a:t>
                      </a:r>
                      <a:r>
                        <a:rPr lang="iu-Cans-CA" sz="2000" b="0" i="0" u="none" strike="noStrike" baseline="0" dirty="0" smtClean="0">
                          <a:solidFill>
                            <a:srgbClr val="000000"/>
                          </a:solidFill>
                          <a:latin typeface="ProSyl"/>
                        </a:rPr>
                        <a:t>: </a:t>
                      </a: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10 </a:t>
                      </a:r>
                      <a:r>
                        <a:rPr kumimoji="0" lang="iu-Cans-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ᐊᕋ</a:t>
                      </a:r>
                      <a:r>
                        <a:rPr kumimoji="0" lang="en-US" sz="20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anose="02020603050405020304" pitchFamily="18" charset="0"/>
                        </a:rPr>
                        <a:t>k</a:t>
                      </a:r>
                      <a:r>
                        <a:rPr kumimoji="0" lang="iu-Cans-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ᑦ</a:t>
                      </a:r>
                      <a:endParaRPr kumimoji="0" lang="iu-Cans-CA"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342900" indent="-342900">
                        <a:buFont typeface="Wingdings" panose="05000000000000000000" pitchFamily="2" charset="2"/>
                        <a:buChar char="Ø"/>
                      </a:pPr>
                      <a:r>
                        <a:rPr kumimoji="0" lang="iu-Cans-CA" sz="2000" b="0" i="0" u="none" strike="noStrike" kern="1200" cap="none" spc="0" normalizeH="0" baseline="0" noProof="0" dirty="0" smtClean="0">
                          <a:ln>
                            <a:noFill/>
                          </a:ln>
                          <a:solidFill>
                            <a:srgbClr val="000000"/>
                          </a:solidFill>
                          <a:effectLst/>
                          <a:uLnTx/>
                          <a:uFillTx/>
                          <a:latin typeface="ProSyl"/>
                          <a:ea typeface="+mn-ea"/>
                          <a:cs typeface="Times New Roman" panose="02020603050405020304" pitchFamily="18" charset="0"/>
                        </a:rPr>
                        <a:t>ᐃᒥᕐ</a:t>
                      </a:r>
                      <a:r>
                        <a:rPr kumimoji="0" lang="en-US" sz="2000" b="0" i="0" u="none" strike="noStrike" kern="1200" cap="none" spc="0" normalizeH="0" baseline="0" noProof="0" dirty="0" smtClean="0">
                          <a:ln>
                            <a:noFill/>
                          </a:ln>
                          <a:solidFill>
                            <a:srgbClr val="000000"/>
                          </a:solidFill>
                          <a:effectLst/>
                          <a:uLnTx/>
                          <a:uFillTx/>
                          <a:latin typeface="ProSyl"/>
                          <a:ea typeface="+mn-ea"/>
                          <a:cs typeface="Times New Roman" panose="02020603050405020304" pitchFamily="18" charset="0"/>
                        </a:rPr>
                        <a:t> xg6iz b[?z ]S{5 ]fZ6:</a:t>
                      </a:r>
                      <a:r>
                        <a:rPr kumimoji="0" lang="iu-Cans-CA" sz="2000" b="0" i="0" u="none" strike="noStrike" kern="1200" cap="none" spc="0" normalizeH="0" baseline="0" noProof="0" dirty="0" smtClean="0">
                          <a:ln>
                            <a:noFill/>
                          </a:ln>
                          <a:solidFill>
                            <a:srgbClr val="000000"/>
                          </a:solidFill>
                          <a:effectLst/>
                          <a:uLnTx/>
                          <a:uFillTx/>
                          <a:latin typeface="ProSyl"/>
                          <a:ea typeface="+mn-ea"/>
                          <a:cs typeface="Times New Roman" panose="02020603050405020304" pitchFamily="18" charset="0"/>
                        </a:rPr>
                        <a:t> </a:t>
                      </a: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45,000 m</a:t>
                      </a:r>
                      <a:r>
                        <a:rPr kumimoji="0" lang="en-CA" sz="2000" b="0" i="0" u="none" strike="noStrike" kern="1200" cap="none" spc="0" normalizeH="0" baseline="3000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3</a:t>
                      </a:r>
                      <a:r>
                        <a:rPr kumimoji="0" lang="en-CA" sz="20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a:t>
                      </a:r>
                      <a:r>
                        <a:rPr kumimoji="0" lang="en-CA" sz="2000" b="0" i="0" u="none" strike="noStrike" kern="1200" cap="none" spc="0" normalizeH="0" baseline="0" noProof="0" dirty="0" err="1" smtClean="0">
                          <a:ln>
                            <a:noFill/>
                          </a:ln>
                          <a:solidFill>
                            <a:schemeClr val="tx1"/>
                          </a:solidFill>
                          <a:effectLst/>
                          <a:uLnTx/>
                          <a:uFillTx/>
                          <a:latin typeface="ProSyl" panose="020B0500000000000000" pitchFamily="34" charset="0"/>
                          <a:ea typeface="+mn-ea"/>
                          <a:cs typeface="Times New Roman" panose="02020603050405020304" pitchFamily="18" charset="0"/>
                        </a:rPr>
                        <a:t>cs</a:t>
                      </a:r>
                      <a:r>
                        <a:rPr kumimoji="0" lang="en-CA" sz="20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anose="02020603050405020304" pitchFamily="18" charset="0"/>
                        </a:rPr>
                        <a:t> b]m5 b[?z S{5 ]fZ6 </a:t>
                      </a:r>
                      <a:r>
                        <a:rPr kumimoji="0" lang="en-CA" sz="2000" b="0" i="0" u="none" strike="noStrike" kern="1200" cap="none" spc="0" normalizeH="0" baseline="0" noProof="0" dirty="0" err="1" smtClean="0">
                          <a:ln>
                            <a:noFill/>
                          </a:ln>
                          <a:solidFill>
                            <a:schemeClr val="tx1"/>
                          </a:solidFill>
                          <a:effectLst/>
                          <a:uLnTx/>
                          <a:uFillTx/>
                          <a:latin typeface="ProSyl" panose="020B0500000000000000" pitchFamily="34" charset="0"/>
                          <a:ea typeface="+mn-ea"/>
                          <a:cs typeface="Times New Roman" panose="02020603050405020304" pitchFamily="18" charset="0"/>
                        </a:rPr>
                        <a:t>xs</a:t>
                      </a:r>
                      <a:r>
                        <a:rPr kumimoji="0" lang="en-CA" sz="2000" b="0" i="0" u="none" strike="noStrike" kern="1200" cap="none" spc="0" normalizeH="0" baseline="0" noProof="0" dirty="0" smtClean="0">
                          <a:ln>
                            <a:noFill/>
                          </a:ln>
                          <a:solidFill>
                            <a:schemeClr val="tx1"/>
                          </a:solidFill>
                          <a:effectLst/>
                          <a:uLnTx/>
                          <a:uFillTx/>
                          <a:latin typeface="ProSyl" panose="020B0500000000000000" pitchFamily="34" charset="0"/>
                          <a:ea typeface="+mn-ea"/>
                          <a:cs typeface="Times New Roman" panose="02020603050405020304" pitchFamily="18" charset="0"/>
                        </a:rPr>
                        <a:t>/st5lA</a:t>
                      </a:r>
                      <a:r>
                        <a:rPr kumimoji="0" lang="iu-Cans-CA" sz="2000" b="0" i="0" u="none" strike="noStrike" kern="1200" cap="none" spc="0" normalizeH="0" baseline="0" noProof="0" dirty="0" smtClean="0">
                          <a:ln>
                            <a:noFill/>
                          </a:ln>
                          <a:solidFill>
                            <a:srgbClr val="000000"/>
                          </a:solidFill>
                          <a:effectLst/>
                          <a:uLnTx/>
                          <a:uFillTx/>
                          <a:latin typeface="ProSyl"/>
                          <a:ea typeface="+mn-ea"/>
                          <a:cs typeface="Times New Roman" panose="02020603050405020304" pitchFamily="18" charset="0"/>
                        </a:rPr>
                        <a:t> </a:t>
                      </a:r>
                      <a:endParaRPr kumimoji="0" lang="en-US" sz="2000" b="0" i="0" u="none" strike="noStrike" kern="1200" cap="none" spc="0" normalizeH="0" baseline="0" noProof="0" dirty="0" smtClean="0">
                        <a:ln>
                          <a:noFill/>
                        </a:ln>
                        <a:solidFill>
                          <a:srgbClr val="000000"/>
                        </a:solidFill>
                        <a:effectLst/>
                        <a:uLnTx/>
                        <a:uFillTx/>
                        <a:latin typeface="ProSyl"/>
                        <a:ea typeface="+mn-ea"/>
                        <a:cs typeface="Times New Roman" panose="02020603050405020304" pitchFamily="18" charset="0"/>
                      </a:endParaRPr>
                    </a:p>
                    <a:p>
                      <a:pPr marL="0" indent="0">
                        <a:buFont typeface="Wingdings" panose="05000000000000000000" pitchFamily="2" charset="2"/>
                        <a:buNone/>
                      </a:pPr>
                      <a:endParaRPr kumimoji="0" lang="iu-Cans-CA" sz="2000" b="0" i="0" u="none" strike="noStrike" kern="1200" cap="none" spc="0" normalizeH="0" baseline="0" noProof="0" dirty="0">
                        <a:ln>
                          <a:noFill/>
                        </a:ln>
                        <a:solidFill>
                          <a:schemeClr val="tx1"/>
                        </a:solidFill>
                        <a:effectLst/>
                        <a:uLnTx/>
                        <a:uFillTx/>
                        <a:latin typeface="ProSyl"/>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043608" y="620688"/>
            <a:ext cx="7560840" cy="648072"/>
          </a:xfrm>
          <a:prstGeom prst="rect">
            <a:avLst/>
          </a:prstGeom>
          <a:noFill/>
        </p:spPr>
        <p:txBody>
          <a:bodyPr vert="horz" lIns="0" rIns="0" bIns="0" anchor="b">
            <a:normAutofit fontScale="775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tabLst>
                <a:tab pos="4114800" algn="l"/>
              </a:tabLst>
            </a:pPr>
            <a:r>
              <a:rPr lang="en-US" sz="3200" b="1" dirty="0">
                <a:solidFill>
                  <a:schemeClr val="bg1"/>
                </a:solidFill>
                <a:latin typeface="Times New Roman" pitchFamily="18" charset="0"/>
                <a:cs typeface="Times New Roman" pitchFamily="18" charset="0"/>
              </a:rPr>
              <a:t> </a:t>
            </a:r>
            <a:r>
              <a:rPr lang="en-US" sz="2800" b="1" dirty="0">
                <a:latin typeface="Times New Roman" pitchFamily="18" charset="0"/>
                <a:cs typeface="Times New Roman" pitchFamily="18" charset="0"/>
              </a:rPr>
              <a:t>Scope of Application	</a:t>
            </a:r>
            <a:r>
              <a:rPr lang="iu-Cans-CA" sz="2800" b="1" dirty="0">
                <a:latin typeface="Times New Roman" pitchFamily="18" charset="0"/>
                <a:cs typeface="Times New Roman" pitchFamily="18" charset="0"/>
              </a:rPr>
              <a:t>ᖃᓄᑎᒌᕐᑎᒋᓂᖓ ᐱᓇᓱᒃᓂᐅᔪᑦ</a:t>
            </a:r>
            <a:endParaRPr lang="en-US" sz="28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1782676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 y="330500"/>
            <a:ext cx="8684028" cy="792088"/>
          </a:xfrm>
        </p:spPr>
        <p:txBody>
          <a:bodyPr>
            <a:normAutofit/>
          </a:bodyPr>
          <a:lstStyle/>
          <a:p>
            <a:pPr algn="ctr"/>
            <a:r>
              <a:rPr lang="en-US" sz="2400" b="1" dirty="0">
                <a:latin typeface="Times New Roman" pitchFamily="18" charset="0"/>
                <a:cs typeface="Times New Roman" pitchFamily="18" charset="0"/>
              </a:rPr>
              <a:t>Application Procedural History</a:t>
            </a:r>
            <a:endParaRPr lang="en-US" sz="2400" dirty="0"/>
          </a:p>
        </p:txBody>
      </p:sp>
      <p:sp>
        <p:nvSpPr>
          <p:cNvPr id="3" name="Content Placeholder 2"/>
          <p:cNvSpPr>
            <a:spLocks noGrp="1"/>
          </p:cNvSpPr>
          <p:nvPr>
            <p:ph idx="1"/>
          </p:nvPr>
        </p:nvSpPr>
        <p:spPr>
          <a:xfrm>
            <a:off x="323528" y="1412776"/>
            <a:ext cx="8504516" cy="4680520"/>
          </a:xfrm>
        </p:spPr>
        <p:txBody>
          <a:bodyPr>
            <a:normAutofit/>
          </a:bodyPr>
          <a:lstStyle/>
          <a:p>
            <a:pPr marL="0" lvl="0" indent="0">
              <a:spcBef>
                <a:spcPts val="0"/>
              </a:spcBef>
              <a:buClrTx/>
              <a:buSzTx/>
              <a:buNone/>
              <a:defRPr/>
            </a:pPr>
            <a:endParaRPr lang="en-US" sz="2000" dirty="0">
              <a:solidFill>
                <a:prstClr val="black"/>
              </a:solidFill>
              <a:latin typeface="Times New Roman" pitchFamily="18" charset="0"/>
              <a:cs typeface="Times New Roman" pitchFamily="18" charset="0"/>
            </a:endParaRPr>
          </a:p>
          <a:p>
            <a:pPr marL="347663" lvl="0" indent="-347663">
              <a:spcBef>
                <a:spcPts val="0"/>
              </a:spcBef>
              <a:buClrTx/>
              <a:buSzTx/>
              <a:buFont typeface="Wingdings" panose="05000000000000000000" pitchFamily="2" charset="2"/>
              <a:buChar char="Ø"/>
              <a:defRPr/>
            </a:pPr>
            <a:endParaRPr lang="en-US" sz="2000" dirty="0">
              <a:solidFill>
                <a:prstClr val="black"/>
              </a:solidFill>
              <a:latin typeface="Times New Roman" pitchFamily="18" charset="0"/>
              <a:cs typeface="Times New Roman" pitchFamily="18" charset="0"/>
            </a:endParaRPr>
          </a:p>
          <a:p>
            <a:pPr marL="347663" lvl="0" indent="-347663">
              <a:spcBef>
                <a:spcPts val="0"/>
              </a:spcBef>
              <a:buClrTx/>
              <a:buSzTx/>
              <a:buFont typeface="Wingdings" panose="05000000000000000000" pitchFamily="2" charset="2"/>
              <a:buChar char="Ø"/>
              <a:defRPr/>
            </a:pPr>
            <a:endParaRPr lang="en-US" sz="2000" dirty="0">
              <a:solidFill>
                <a:prstClr val="black"/>
              </a:solidFill>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CA" sz="2000" dirty="0">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US" sz="2000" dirty="0">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US" sz="2000" dirty="0">
              <a:latin typeface="Times New Roman" pitchFamily="18" charset="0"/>
              <a:cs typeface="Times New Roman" pitchFamily="18" charset="0"/>
            </a:endParaRPr>
          </a:p>
          <a:p>
            <a:pPr marL="342900" indent="-342900">
              <a:buClr>
                <a:schemeClr val="tx1"/>
              </a:buClr>
              <a:buFont typeface="Arial" panose="020B0604020202020204" pitchFamily="34" charset="0"/>
              <a:buChar char="•"/>
            </a:pPr>
            <a:endParaRPr lang="en-CA" sz="2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7743DBDE-EEB0-4B35-80BE-167CFC5089B8}" type="slidenum">
              <a:rPr lang="en-CA" smtClean="0"/>
              <a:t>12</a:t>
            </a:fld>
            <a:endParaRPr lang="en-CA" dirty="0"/>
          </a:p>
        </p:txBody>
      </p:sp>
      <p:graphicFrame>
        <p:nvGraphicFramePr>
          <p:cNvPr id="7" name="Table 6"/>
          <p:cNvGraphicFramePr>
            <a:graphicFrameLocks noGrp="1"/>
          </p:cNvGraphicFramePr>
          <p:nvPr>
            <p:extLst>
              <p:ext uri="{D42A27DB-BD31-4B8C-83A1-F6EECF244321}">
                <p14:modId xmlns:p14="http://schemas.microsoft.com/office/powerpoint/2010/main" val="3016881635"/>
              </p:ext>
            </p:extLst>
          </p:nvPr>
        </p:nvGraphicFramePr>
        <p:xfrm>
          <a:off x="467544" y="1202673"/>
          <a:ext cx="8219255" cy="4913934"/>
        </p:xfrm>
        <a:graphic>
          <a:graphicData uri="http://schemas.openxmlformats.org/drawingml/2006/table">
            <a:tbl>
              <a:tblPr firstCol="1" bandRow="1">
                <a:tableStyleId>{5C22544A-7EE6-4342-B048-85BDC9FD1C3A}</a:tableStyleId>
              </a:tblPr>
              <a:tblGrid>
                <a:gridCol w="1728192">
                  <a:extLst>
                    <a:ext uri="{9D8B030D-6E8A-4147-A177-3AD203B41FA5}">
                      <a16:colId xmlns:a16="http://schemas.microsoft.com/office/drawing/2014/main" val="721047656"/>
                    </a:ext>
                  </a:extLst>
                </a:gridCol>
                <a:gridCol w="6491063">
                  <a:extLst>
                    <a:ext uri="{9D8B030D-6E8A-4147-A177-3AD203B41FA5}">
                      <a16:colId xmlns:a16="http://schemas.microsoft.com/office/drawing/2014/main" val="3971348848"/>
                    </a:ext>
                  </a:extLst>
                </a:gridCol>
              </a:tblGrid>
              <a:tr h="707289">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May 18,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NWB received from the GN-CGS an application for the renewal of Type “B” Water Licence 3BM-COR1521</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4247282255"/>
                  </a:ext>
                </a:extLst>
              </a:tr>
              <a:tr h="617863">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August 09, </a:t>
                      </a:r>
                      <a:r>
                        <a:rPr lang="en-US" sz="1400" u="none" dirty="0" smtClean="0">
                          <a:effectLst/>
                          <a:latin typeface="Times New Roman" panose="02020603050405020304" pitchFamily="18" charset="0"/>
                          <a:cs typeface="Times New Roman" panose="02020603050405020304" pitchFamily="18" charset="0"/>
                        </a:rPr>
                        <a:t>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After </a:t>
                      </a:r>
                      <a:r>
                        <a:rPr lang="en-US" sz="1400" dirty="0" smtClean="0">
                          <a:effectLst/>
                          <a:latin typeface="Times New Roman" panose="02020603050405020304" pitchFamily="18" charset="0"/>
                          <a:cs typeface="Times New Roman" panose="02020603050405020304" pitchFamily="18" charset="0"/>
                        </a:rPr>
                        <a:t>initial</a:t>
                      </a:r>
                      <a:r>
                        <a:rPr lang="en-US" sz="1400" baseline="0" dirty="0" smtClean="0">
                          <a:effectLst/>
                          <a:latin typeface="Times New Roman" panose="02020603050405020304" pitchFamily="18" charset="0"/>
                          <a:cs typeface="Times New Roman" panose="02020603050405020304" pitchFamily="18" charset="0"/>
                        </a:rPr>
                        <a:t> technical review</a:t>
                      </a:r>
                      <a:r>
                        <a:rPr lang="en-US" sz="1400" dirty="0" smtClean="0">
                          <a:effectLst/>
                          <a:latin typeface="Times New Roman" panose="02020603050405020304" pitchFamily="18" charset="0"/>
                          <a:cs typeface="Times New Roman" panose="02020603050405020304" pitchFamily="18" charset="0"/>
                        </a:rPr>
                        <a:t>, </a:t>
                      </a:r>
                      <a:r>
                        <a:rPr lang="en-US" sz="1400" dirty="0">
                          <a:effectLst/>
                          <a:latin typeface="Times New Roman" panose="02020603050405020304" pitchFamily="18" charset="0"/>
                          <a:cs typeface="Times New Roman" panose="02020603050405020304" pitchFamily="18" charset="0"/>
                        </a:rPr>
                        <a:t>the NWB informed that a Type “A” Water Licence will be required due to the daily withdrawal </a:t>
                      </a:r>
                      <a:r>
                        <a:rPr lang="en-US" sz="1400" dirty="0" smtClean="0">
                          <a:effectLst/>
                          <a:latin typeface="Times New Roman" panose="02020603050405020304" pitchFamily="18" charset="0"/>
                          <a:cs typeface="Times New Roman" panose="02020603050405020304" pitchFamily="18" charset="0"/>
                        </a:rPr>
                        <a:t> of water from source of more than </a:t>
                      </a:r>
                      <a:r>
                        <a:rPr lang="en-US" sz="1400" baseline="0" dirty="0" smtClean="0">
                          <a:effectLst/>
                          <a:latin typeface="Times New Roman" panose="02020603050405020304" pitchFamily="18" charset="0"/>
                          <a:cs typeface="Times New Roman" panose="02020603050405020304" pitchFamily="18" charset="0"/>
                        </a:rPr>
                        <a:t> 300 </a:t>
                      </a:r>
                      <a:r>
                        <a:rPr lang="en-US" sz="1400" dirty="0" smtClean="0">
                          <a:effectLst/>
                          <a:latin typeface="Times New Roman" panose="02020603050405020304" pitchFamily="18" charset="0"/>
                          <a:cs typeface="Times New Roman" panose="02020603050405020304" pitchFamily="18" charset="0"/>
                        </a:rPr>
                        <a:t> m³</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928954172"/>
                  </a:ext>
                </a:extLst>
              </a:tr>
              <a:tr h="504013">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September 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NWB received from the GN-CGS an application for a Type “A” Water Licence Renewal 3AM-COR---- </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2164026777"/>
                  </a:ext>
                </a:extLst>
              </a:tr>
              <a:tr h="938416">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September 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The NWB acknowledged receipt of application, determined that the application meets the requirements for public distribution, and invited interested parties to conduct an initial completeness check and provide information requests by October 13, 2021</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953785310"/>
                  </a:ext>
                </a:extLst>
              </a:tr>
              <a:tr h="554422">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October 13,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CIRNAC and ECCC provided technical comments and Information Requests (IR) in relation to the Application </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193863709"/>
                  </a:ext>
                </a:extLst>
              </a:tr>
              <a:tr h="311343">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October 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Applicant responded to CIRNA and ECCC’s comments</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930009142"/>
                  </a:ext>
                </a:extLst>
              </a:tr>
              <a:tr h="576147">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November 03,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CIRNAC accepted the Applicant’s Responses and included recommendations. CIRNAC also stated they were ready to move to the next step of the process.</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643101980"/>
                  </a:ext>
                </a:extLst>
              </a:tr>
              <a:tr h="393098">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November 05,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ECCC provided a Reply to Applicant’s Responses and requested further information</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174397829"/>
                  </a:ext>
                </a:extLst>
              </a:tr>
              <a:tr h="311343">
                <a:tc>
                  <a:txBody>
                    <a:bodyPr/>
                    <a:lstStyle/>
                    <a:p>
                      <a:pPr>
                        <a:spcAft>
                          <a:spcPts val="0"/>
                        </a:spcAft>
                      </a:pPr>
                      <a:r>
                        <a:rPr lang="en-US" sz="1400" u="none" dirty="0">
                          <a:effectLst/>
                          <a:latin typeface="Times New Roman" panose="02020603050405020304" pitchFamily="18" charset="0"/>
                          <a:cs typeface="Times New Roman" panose="02020603050405020304" pitchFamily="18" charset="0"/>
                        </a:rPr>
                        <a:t>November 09,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Applicant responded to ECCC’s requests for clarification</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234160177"/>
                  </a:ext>
                </a:extLst>
              </a:tr>
            </a:tbl>
          </a:graphicData>
        </a:graphic>
      </p:graphicFrame>
      <p:sp>
        <p:nvSpPr>
          <p:cNvPr id="6" name="Footer Placeholder 1"/>
          <p:cNvSpPr>
            <a:spLocks noGrp="1"/>
          </p:cNvSpPr>
          <p:nvPr>
            <p:ph type="ftr" sz="quarter" idx="11"/>
          </p:nvPr>
        </p:nvSpPr>
        <p:spPr>
          <a:xfrm>
            <a:off x="2337738" y="6309320"/>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15361015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 y="330500"/>
            <a:ext cx="8684028" cy="792088"/>
          </a:xfrm>
        </p:spPr>
        <p:txBody>
          <a:bodyPr>
            <a:normAutofit/>
          </a:bodyPr>
          <a:lstStyle/>
          <a:p>
            <a:pPr algn="ctr"/>
            <a:r>
              <a:rPr lang="en-US" sz="2400" b="1" dirty="0" smtClean="0">
                <a:latin typeface="ProSyl" panose="020B0500000000000000" pitchFamily="34" charset="0"/>
                <a:cs typeface="Times New Roman" pitchFamily="18" charset="0"/>
              </a:rPr>
              <a:t>g4yCs5 WoE5Jy6j5 xgMs6ymiq</a:t>
            </a:r>
            <a:endParaRPr lang="en-US" sz="2400" dirty="0"/>
          </a:p>
        </p:txBody>
      </p:sp>
      <p:sp>
        <p:nvSpPr>
          <p:cNvPr id="3" name="Content Placeholder 2"/>
          <p:cNvSpPr>
            <a:spLocks noGrp="1"/>
          </p:cNvSpPr>
          <p:nvPr>
            <p:ph idx="1"/>
          </p:nvPr>
        </p:nvSpPr>
        <p:spPr>
          <a:xfrm>
            <a:off x="323528" y="1412776"/>
            <a:ext cx="8504516" cy="4680520"/>
          </a:xfrm>
        </p:spPr>
        <p:txBody>
          <a:bodyPr>
            <a:normAutofit/>
          </a:bodyPr>
          <a:lstStyle/>
          <a:p>
            <a:pPr marL="0" lvl="0" indent="0">
              <a:spcBef>
                <a:spcPts val="0"/>
              </a:spcBef>
              <a:buClrTx/>
              <a:buSzTx/>
              <a:buNone/>
              <a:defRPr/>
            </a:pPr>
            <a:endParaRPr lang="en-US" sz="2000" dirty="0">
              <a:solidFill>
                <a:prstClr val="black"/>
              </a:solidFill>
              <a:latin typeface="Times New Roman" pitchFamily="18" charset="0"/>
              <a:cs typeface="Times New Roman" pitchFamily="18" charset="0"/>
            </a:endParaRPr>
          </a:p>
          <a:p>
            <a:pPr marL="347663" lvl="0" indent="-347663">
              <a:spcBef>
                <a:spcPts val="0"/>
              </a:spcBef>
              <a:buClrTx/>
              <a:buSzTx/>
              <a:buFont typeface="Wingdings" panose="05000000000000000000" pitchFamily="2" charset="2"/>
              <a:buChar char="Ø"/>
              <a:defRPr/>
            </a:pPr>
            <a:endParaRPr lang="en-US" sz="2000" dirty="0">
              <a:solidFill>
                <a:prstClr val="black"/>
              </a:solidFill>
              <a:latin typeface="Times New Roman" pitchFamily="18" charset="0"/>
              <a:cs typeface="Times New Roman" pitchFamily="18" charset="0"/>
            </a:endParaRPr>
          </a:p>
          <a:p>
            <a:pPr marL="347663" lvl="0" indent="-347663">
              <a:spcBef>
                <a:spcPts val="0"/>
              </a:spcBef>
              <a:buClrTx/>
              <a:buSzTx/>
              <a:buFont typeface="Wingdings" panose="05000000000000000000" pitchFamily="2" charset="2"/>
              <a:buChar char="Ø"/>
              <a:defRPr/>
            </a:pPr>
            <a:endParaRPr lang="en-US" sz="2000" dirty="0">
              <a:solidFill>
                <a:prstClr val="black"/>
              </a:solidFill>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CA" sz="2000" dirty="0">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US" sz="2000" dirty="0">
              <a:latin typeface="Times New Roman" pitchFamily="18" charset="0"/>
              <a:cs typeface="Times New Roman" pitchFamily="18" charset="0"/>
            </a:endParaRPr>
          </a:p>
          <a:p>
            <a:pPr marL="347663" lvl="0" indent="-347663">
              <a:buClrTx/>
              <a:buFont typeface="Wingdings" panose="05000000000000000000" pitchFamily="2" charset="2"/>
              <a:buChar char="Ø"/>
            </a:pPr>
            <a:endParaRPr lang="en-US" sz="2000" dirty="0">
              <a:latin typeface="Times New Roman" pitchFamily="18" charset="0"/>
              <a:cs typeface="Times New Roman" pitchFamily="18" charset="0"/>
            </a:endParaRPr>
          </a:p>
          <a:p>
            <a:pPr marL="342900" indent="-342900">
              <a:buClr>
                <a:schemeClr val="tx1"/>
              </a:buClr>
              <a:buFont typeface="Arial" panose="020B0604020202020204" pitchFamily="34" charset="0"/>
              <a:buChar char="•"/>
            </a:pPr>
            <a:endParaRPr lang="en-CA" sz="2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7743DBDE-EEB0-4B35-80BE-167CFC5089B8}" type="slidenum">
              <a:rPr lang="en-CA" smtClean="0"/>
              <a:t>13</a:t>
            </a:fld>
            <a:endParaRPr lang="en-CA" dirty="0"/>
          </a:p>
        </p:txBody>
      </p:sp>
      <p:graphicFrame>
        <p:nvGraphicFramePr>
          <p:cNvPr id="7" name="Table 6"/>
          <p:cNvGraphicFramePr>
            <a:graphicFrameLocks noGrp="1"/>
          </p:cNvGraphicFramePr>
          <p:nvPr>
            <p:extLst>
              <p:ext uri="{D42A27DB-BD31-4B8C-83A1-F6EECF244321}">
                <p14:modId xmlns:p14="http://schemas.microsoft.com/office/powerpoint/2010/main" val="95123349"/>
              </p:ext>
            </p:extLst>
          </p:nvPr>
        </p:nvGraphicFramePr>
        <p:xfrm>
          <a:off x="467544" y="1202673"/>
          <a:ext cx="8219255" cy="5221587"/>
        </p:xfrm>
        <a:graphic>
          <a:graphicData uri="http://schemas.openxmlformats.org/drawingml/2006/table">
            <a:tbl>
              <a:tblPr firstCol="1" bandRow="1">
                <a:tableStyleId>{5C22544A-7EE6-4342-B048-85BDC9FD1C3A}</a:tableStyleId>
              </a:tblPr>
              <a:tblGrid>
                <a:gridCol w="1728192">
                  <a:extLst>
                    <a:ext uri="{9D8B030D-6E8A-4147-A177-3AD203B41FA5}">
                      <a16:colId xmlns:a16="http://schemas.microsoft.com/office/drawing/2014/main" val="721047656"/>
                    </a:ext>
                  </a:extLst>
                </a:gridCol>
                <a:gridCol w="6491063">
                  <a:extLst>
                    <a:ext uri="{9D8B030D-6E8A-4147-A177-3AD203B41FA5}">
                      <a16:colId xmlns:a16="http://schemas.microsoft.com/office/drawing/2014/main" val="3971348848"/>
                    </a:ext>
                  </a:extLst>
                </a:gridCol>
              </a:tblGrid>
              <a:tr h="707289">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mw</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18, 2021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wmoEp5 Wb6bz ]b2fNz v?m5f5</a:t>
                      </a:r>
                      <a:r>
                        <a:rPr lang="en-US" sz="1400" baseline="0" dirty="0" smtClean="0">
                          <a:effectLst/>
                          <a:latin typeface="ProSyl" panose="020B0500000000000000" pitchFamily="34" charset="0"/>
                          <a:cs typeface="Times New Roman" panose="02020603050405020304" pitchFamily="18" charset="0"/>
                        </a:rPr>
                        <a:t> kNK5 kNo8i </a:t>
                      </a:r>
                      <a:r>
                        <a:rPr lang="en-US" sz="1400" baseline="0" dirty="0" err="1" smtClean="0">
                          <a:effectLst/>
                          <a:latin typeface="ProSyl" panose="020B0500000000000000" pitchFamily="34" charset="0"/>
                          <a:cs typeface="Times New Roman" panose="02020603050405020304" pitchFamily="18" charset="0"/>
                        </a:rPr>
                        <a:t>v?mfil</a:t>
                      </a:r>
                      <a:r>
                        <a:rPr lang="en-US" sz="1400" baseline="0" dirty="0" smtClean="0">
                          <a:effectLst/>
                          <a:latin typeface="ProSyl" panose="020B0500000000000000" pitchFamily="34" charset="0"/>
                          <a:cs typeface="Times New Roman" panose="02020603050405020304" pitchFamily="18" charset="0"/>
                        </a:rPr>
                        <a:t> Wp5yC6t5 g4yCs5 k]baDt4nzk5 ckE5]</a:t>
                      </a:r>
                      <a:r>
                        <a:rPr lang="en-US" sz="1400" baseline="0" dirty="0" err="1" smtClean="0">
                          <a:effectLst/>
                          <a:latin typeface="ProSyl" panose="020B0500000000000000" pitchFamily="34" charset="0"/>
                          <a:cs typeface="Times New Roman" panose="02020603050405020304" pitchFamily="18" charset="0"/>
                        </a:rPr>
                        <a:t>giz</a:t>
                      </a:r>
                      <a:r>
                        <a:rPr lang="en-US" sz="1400" dirty="0" smtClean="0">
                          <a:effectLst/>
                          <a:latin typeface="Times New Roman" panose="02020603050405020304" pitchFamily="18" charset="0"/>
                          <a:cs typeface="Times New Roman" panose="02020603050405020304" pitchFamily="18" charset="0"/>
                        </a:rPr>
                        <a:t> “</a:t>
                      </a:r>
                      <a:r>
                        <a:rPr lang="en-US" sz="1400" dirty="0">
                          <a:effectLst/>
                          <a:latin typeface="Times New Roman" panose="02020603050405020304" pitchFamily="18" charset="0"/>
                          <a:cs typeface="Times New Roman" panose="02020603050405020304" pitchFamily="18" charset="0"/>
                        </a:rPr>
                        <a:t>B” </a:t>
                      </a:r>
                      <a:r>
                        <a:rPr lang="en-US" sz="1400" dirty="0" smtClean="0">
                          <a:effectLst/>
                          <a:latin typeface="ProSyl" panose="020B0500000000000000" pitchFamily="34" charset="0"/>
                          <a:cs typeface="Times New Roman" panose="02020603050405020304" pitchFamily="18" charset="0"/>
                        </a:rPr>
                        <a:t>wm6j5 WJ1Ns5 </a:t>
                      </a:r>
                      <a:r>
                        <a:rPr lang="en-US" sz="1400" dirty="0" smtClean="0">
                          <a:effectLst/>
                          <a:latin typeface="Times New Roman" panose="02020603050405020304" pitchFamily="18" charset="0"/>
                          <a:cs typeface="Times New Roman" panose="02020603050405020304" pitchFamily="18" charset="0"/>
                        </a:rPr>
                        <a:t>3BM-COR1521</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4247282255"/>
                  </a:ext>
                </a:extLst>
              </a:tr>
              <a:tr h="617863">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a:t>
                      </a:r>
                      <a:r>
                        <a:rPr lang="en-US" sz="1400" u="none" dirty="0" err="1" smtClean="0">
                          <a:effectLst/>
                          <a:latin typeface="ProSyl" panose="020B0500000000000000" pitchFamily="34" charset="0"/>
                          <a:cs typeface="Times New Roman" panose="02020603050405020304" pitchFamily="18" charset="0"/>
                        </a:rPr>
                        <a:t>xZy</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09, </a:t>
                      </a:r>
                      <a:r>
                        <a:rPr lang="en-US" sz="1400" u="none" dirty="0" smtClean="0">
                          <a:effectLst/>
                          <a:latin typeface="Times New Roman" panose="02020603050405020304" pitchFamily="18" charset="0"/>
                          <a:cs typeface="Times New Roman" panose="02020603050405020304" pitchFamily="18" charset="0"/>
                        </a:rPr>
                        <a:t>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raxA5 yK9o6]Xu4 Wdyodt5 euD6iq, ]b2fx5 wmoEp5 gn6ybq ]b7N ckE5]</a:t>
                      </a:r>
                      <a:r>
                        <a:rPr lang="en-US" sz="1400" dirty="0" err="1" smtClean="0">
                          <a:effectLst/>
                          <a:latin typeface="ProSyl" panose="020B0500000000000000" pitchFamily="34" charset="0"/>
                          <a:cs typeface="Times New Roman" panose="02020603050405020304" pitchFamily="18" charset="0"/>
                        </a:rPr>
                        <a:t>giz</a:t>
                      </a:r>
                      <a:r>
                        <a:rPr lang="en-US" sz="1400" dirty="0" smtClean="0">
                          <a:effectLst/>
                          <a:latin typeface="Times New Roman" panose="02020603050405020304" pitchFamily="18" charset="0"/>
                          <a:cs typeface="Times New Roman" panose="02020603050405020304" pitchFamily="18" charset="0"/>
                        </a:rPr>
                        <a:t> “</a:t>
                      </a:r>
                      <a:r>
                        <a:rPr lang="en-US" sz="1400" dirty="0">
                          <a:effectLst/>
                          <a:latin typeface="Times New Roman" panose="02020603050405020304" pitchFamily="18" charset="0"/>
                          <a:cs typeface="Times New Roman" panose="02020603050405020304" pitchFamily="18" charset="0"/>
                        </a:rPr>
                        <a:t>A” </a:t>
                      </a:r>
                      <a:r>
                        <a:rPr lang="en-US" sz="1400" dirty="0" smtClean="0">
                          <a:effectLst/>
                          <a:latin typeface="ProSyl" panose="020B0500000000000000" pitchFamily="34" charset="0"/>
                          <a:cs typeface="Times New Roman" panose="02020603050405020304" pitchFamily="18" charset="0"/>
                        </a:rPr>
                        <a:t>wm6j5 WJ1Ns5 W/Exc6g6 W2lA </a:t>
                      </a:r>
                      <a:r>
                        <a:rPr lang="en-US" sz="1400" dirty="0" err="1" smtClean="0">
                          <a:effectLst/>
                          <a:latin typeface="ProSyl" panose="020B0500000000000000" pitchFamily="34" charset="0"/>
                          <a:cs typeface="Times New Roman" panose="02020603050405020304" pitchFamily="18" charset="0"/>
                        </a:rPr>
                        <a:t>cs</a:t>
                      </a:r>
                      <a:r>
                        <a:rPr lang="en-US" sz="1400" dirty="0" smtClean="0">
                          <a:effectLst/>
                          <a:latin typeface="ProSyl" panose="020B0500000000000000" pitchFamily="34" charset="0"/>
                          <a:cs typeface="Times New Roman" panose="02020603050405020304" pitchFamily="18" charset="0"/>
                        </a:rPr>
                        <a:t> b]m5 wu6b6Fsiz W]b6Fzi5 </a:t>
                      </a:r>
                      <a:r>
                        <a:rPr lang="en-US" sz="1400" dirty="0" err="1" smtClean="0">
                          <a:effectLst/>
                          <a:latin typeface="ProSyl" panose="020B0500000000000000" pitchFamily="34" charset="0"/>
                          <a:cs typeface="Times New Roman" panose="02020603050405020304" pitchFamily="18" charset="0"/>
                        </a:rPr>
                        <a:t>sz</a:t>
                      </a:r>
                      <a:r>
                        <a:rPr lang="en-US" sz="1400" dirty="0" smtClean="0">
                          <a:effectLst/>
                          <a:latin typeface="ProSyl" panose="020B0500000000000000" pitchFamily="34" charset="0"/>
                          <a:cs typeface="Times New Roman" panose="02020603050405020304" pitchFamily="18" charset="0"/>
                        </a:rPr>
                        <a:t>]bk5 </a:t>
                      </a:r>
                      <a:r>
                        <a:rPr lang="en-US" sz="1400" baseline="0" dirty="0" smtClean="0">
                          <a:effectLst/>
                          <a:latin typeface="Times New Roman" panose="02020603050405020304" pitchFamily="18" charset="0"/>
                          <a:cs typeface="Times New Roman" panose="02020603050405020304" pitchFamily="18" charset="0"/>
                        </a:rPr>
                        <a:t>300 </a:t>
                      </a:r>
                      <a:r>
                        <a:rPr lang="en-US" sz="1400" dirty="0" smtClean="0">
                          <a:effectLst/>
                          <a:latin typeface="Times New Roman" panose="02020603050405020304" pitchFamily="18" charset="0"/>
                          <a:cs typeface="Times New Roman" panose="02020603050405020304" pitchFamily="18" charset="0"/>
                        </a:rPr>
                        <a:t> m³</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928954172"/>
                  </a:ext>
                </a:extLst>
              </a:tr>
              <a:tr h="504013">
                <a:tc>
                  <a:txBody>
                    <a:bodyPr/>
                    <a:lstStyle/>
                    <a:p>
                      <a:pPr>
                        <a:spcAft>
                          <a:spcPts val="0"/>
                        </a:spcAft>
                      </a:pPr>
                      <a:r>
                        <a:rPr lang="en-US" sz="1400" u="none" dirty="0" err="1" smtClean="0">
                          <a:effectLst/>
                          <a:latin typeface="ProSyl" panose="020B0500000000000000" pitchFamily="34" charset="0"/>
                          <a:cs typeface="Times New Roman" panose="02020603050405020304" pitchFamily="18" charset="0"/>
                        </a:rPr>
                        <a:t>ytWE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wmoEp5 Wb6bz ]b2fNz v?m5f5</a:t>
                      </a:r>
                      <a:r>
                        <a:rPr lang="en-US" sz="1400" baseline="0" dirty="0" smtClean="0">
                          <a:effectLst/>
                          <a:latin typeface="ProSyl" panose="020B0500000000000000" pitchFamily="34" charset="0"/>
                          <a:cs typeface="Times New Roman" panose="02020603050405020304" pitchFamily="18" charset="0"/>
                        </a:rPr>
                        <a:t> kNK5 kNo8i </a:t>
                      </a:r>
                      <a:r>
                        <a:rPr lang="en-US" sz="1400" baseline="0" dirty="0" err="1" smtClean="0">
                          <a:effectLst/>
                          <a:latin typeface="ProSyl" panose="020B0500000000000000" pitchFamily="34" charset="0"/>
                          <a:cs typeface="Times New Roman" panose="02020603050405020304" pitchFamily="18" charset="0"/>
                        </a:rPr>
                        <a:t>v?mfil</a:t>
                      </a:r>
                      <a:r>
                        <a:rPr lang="en-US" sz="1400" baseline="0" dirty="0" smtClean="0">
                          <a:effectLst/>
                          <a:latin typeface="ProSyl" panose="020B0500000000000000" pitchFamily="34" charset="0"/>
                          <a:cs typeface="Times New Roman" panose="02020603050405020304" pitchFamily="18" charset="0"/>
                        </a:rPr>
                        <a:t> Wp5yC6t5 g4yCs5 k]baDt4nzk5 ckE5]</a:t>
                      </a:r>
                      <a:r>
                        <a:rPr lang="en-US" sz="1400" baseline="0" dirty="0" err="1" smtClean="0">
                          <a:effectLst/>
                          <a:latin typeface="ProSyl" panose="020B0500000000000000" pitchFamily="34" charset="0"/>
                          <a:cs typeface="Times New Roman" panose="02020603050405020304" pitchFamily="18" charset="0"/>
                        </a:rPr>
                        <a:t>giz</a:t>
                      </a:r>
                      <a:r>
                        <a:rPr lang="en-US" sz="1400" dirty="0" smtClean="0">
                          <a:effectLst/>
                          <a:latin typeface="Times New Roman" panose="02020603050405020304" pitchFamily="18" charset="0"/>
                          <a:cs typeface="Times New Roman" panose="02020603050405020304" pitchFamily="18" charset="0"/>
                        </a:rPr>
                        <a:t> “A” </a:t>
                      </a:r>
                      <a:r>
                        <a:rPr lang="en-US" sz="1400" dirty="0" smtClean="0">
                          <a:effectLst/>
                          <a:latin typeface="ProSyl" panose="020B0500000000000000" pitchFamily="34" charset="0"/>
                          <a:cs typeface="Times New Roman" panose="02020603050405020304" pitchFamily="18" charset="0"/>
                        </a:rPr>
                        <a:t>wm6j5 WJ1Ns5 k]</a:t>
                      </a:r>
                      <a:r>
                        <a:rPr lang="en-US" sz="1400" dirty="0" err="1" smtClean="0">
                          <a:effectLst/>
                          <a:latin typeface="ProSyl" panose="020B0500000000000000" pitchFamily="34" charset="0"/>
                          <a:cs typeface="Times New Roman" panose="02020603050405020304" pitchFamily="18" charset="0"/>
                        </a:rPr>
                        <a:t>baDtz</a:t>
                      </a:r>
                      <a:r>
                        <a:rPr lang="en-US" sz="1400" dirty="0" smtClean="0">
                          <a:effectLst/>
                          <a:latin typeface="ProSyl" panose="020B0500000000000000" pitchFamily="34" charset="0"/>
                          <a:cs typeface="Times New Roman" panose="02020603050405020304" pitchFamily="18" charset="0"/>
                        </a:rPr>
                        <a:t> </a:t>
                      </a:r>
                      <a:r>
                        <a:rPr lang="en-US" sz="1400" dirty="0" smtClean="0">
                          <a:effectLst/>
                          <a:latin typeface="Times New Roman" panose="02020603050405020304" pitchFamily="18" charset="0"/>
                          <a:cs typeface="Times New Roman" panose="02020603050405020304" pitchFamily="18" charset="0"/>
                        </a:rPr>
                        <a:t>3AM-COR-</a:t>
                      </a:r>
                      <a:r>
                        <a:rPr lang="en-US" sz="1400" dirty="0">
                          <a:effectLst/>
                          <a:latin typeface="Times New Roman" panose="02020603050405020304" pitchFamily="18" charset="0"/>
                          <a:cs typeface="Times New Roman" panose="02020603050405020304" pitchFamily="18" charset="0"/>
                        </a:rPr>
                        <a:t>--- </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2164026777"/>
                  </a:ext>
                </a:extLst>
              </a:tr>
              <a:tr h="938416">
                <a:tc>
                  <a:txBody>
                    <a:bodyPr/>
                    <a:lstStyle/>
                    <a:p>
                      <a:pPr>
                        <a:spcAft>
                          <a:spcPts val="0"/>
                        </a:spcAft>
                      </a:pPr>
                      <a:r>
                        <a:rPr lang="en-US" sz="1400" u="none" dirty="0" err="1" smtClean="0">
                          <a:effectLst/>
                          <a:latin typeface="ProSyl" panose="020B0500000000000000" pitchFamily="34" charset="0"/>
                          <a:cs typeface="Times New Roman" panose="02020603050405020304" pitchFamily="18" charset="0"/>
                        </a:rPr>
                        <a:t>ytWE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]b2fx5 wmoEp5 Wb3iC6bz5 g4yCs5, NlNw6LA g4yCs5 ]Nm4n6iq </a:t>
                      </a:r>
                      <a:r>
                        <a:rPr lang="en-US" sz="1400" dirty="0" err="1" smtClean="0">
                          <a:effectLst/>
                          <a:latin typeface="ProSyl" panose="020B0500000000000000" pitchFamily="34" charset="0"/>
                          <a:cs typeface="Times New Roman" panose="02020603050405020304" pitchFamily="18" charset="0"/>
                        </a:rPr>
                        <a:t>wko</a:t>
                      </a:r>
                      <a:r>
                        <a:rPr lang="en-US" sz="1400" dirty="0" smtClean="0">
                          <a:effectLst/>
                          <a:latin typeface="ProSyl" panose="020B0500000000000000" pitchFamily="34" charset="0"/>
                          <a:cs typeface="Times New Roman" panose="02020603050405020304" pitchFamily="18" charset="0"/>
                        </a:rPr>
                        <a:t>]mk5 N4ystiq, x7m </a:t>
                      </a:r>
                      <a:r>
                        <a:rPr lang="en-US" sz="1400" dirty="0" err="1" smtClean="0">
                          <a:effectLst/>
                          <a:latin typeface="ProSyl" panose="020B0500000000000000" pitchFamily="34" charset="0"/>
                          <a:cs typeface="Times New Roman" panose="02020603050405020304" pitchFamily="18" charset="0"/>
                        </a:rPr>
                        <a:t>Wcbsdpiq</a:t>
                      </a:r>
                      <a:r>
                        <a:rPr lang="en-US" sz="1400" dirty="0" smtClean="0">
                          <a:effectLst/>
                          <a:latin typeface="ProSyl" panose="020B0500000000000000" pitchFamily="34" charset="0"/>
                          <a:cs typeface="Times New Roman" panose="02020603050405020304" pitchFamily="18" charset="0"/>
                        </a:rPr>
                        <a:t> gnsmcbsJmJk5 WcbsJ5 </a:t>
                      </a:r>
                      <a:r>
                        <a:rPr lang="en-US" sz="1400" dirty="0" err="1" smtClean="0">
                          <a:effectLst/>
                          <a:latin typeface="ProSyl" panose="020B0500000000000000" pitchFamily="34" charset="0"/>
                          <a:cs typeface="Times New Roman" panose="02020603050405020304" pitchFamily="18" charset="0"/>
                        </a:rPr>
                        <a:t>WoEiq</a:t>
                      </a:r>
                      <a:r>
                        <a:rPr lang="en-US" sz="1400" dirty="0" smtClean="0">
                          <a:effectLst/>
                          <a:latin typeface="ProSyl" panose="020B0500000000000000" pitchFamily="34" charset="0"/>
                          <a:cs typeface="Times New Roman" panose="02020603050405020304" pitchFamily="18" charset="0"/>
                        </a:rPr>
                        <a:t> yKo6Xk5 Wxi4ym4mzq euD6iq</a:t>
                      </a:r>
                      <a:r>
                        <a:rPr lang="en-US" sz="1400" baseline="0" dirty="0" smtClean="0">
                          <a:effectLst/>
                          <a:latin typeface="ProSyl" panose="020B0500000000000000" pitchFamily="34" charset="0"/>
                          <a:cs typeface="Times New Roman" panose="02020603050405020304" pitchFamily="18" charset="0"/>
                        </a:rPr>
                        <a:t> x7m Wc6t5iq gnZ4n5 g4yC6iq cq6t5NA x4]</a:t>
                      </a:r>
                      <a:r>
                        <a:rPr lang="en-US" sz="1400" baseline="0" dirty="0" err="1" smtClean="0">
                          <a:effectLst/>
                          <a:latin typeface="ProSyl" panose="020B0500000000000000" pitchFamily="34" charset="0"/>
                          <a:cs typeface="Times New Roman" panose="02020603050405020304" pitchFamily="18" charset="0"/>
                        </a:rPr>
                        <a:t>gWE</a:t>
                      </a:r>
                      <a:r>
                        <a:rPr lang="en-US" sz="1400" dirty="0" smtClean="0">
                          <a:effectLst/>
                          <a:latin typeface="ProSyl" panose="020B0500000000000000" pitchFamily="34" charset="0"/>
                          <a:cs typeface="Times New Roman" panose="02020603050405020304" pitchFamily="18" charset="0"/>
                        </a:rPr>
                        <a:t> </a:t>
                      </a:r>
                      <a:r>
                        <a:rPr lang="en-US" sz="1400" dirty="0" smtClean="0">
                          <a:effectLst/>
                          <a:latin typeface="Times New Roman" panose="02020603050405020304" pitchFamily="18" charset="0"/>
                          <a:cs typeface="Times New Roman" panose="02020603050405020304" pitchFamily="18" charset="0"/>
                        </a:rPr>
                        <a:t>13</a:t>
                      </a:r>
                      <a:r>
                        <a:rPr lang="en-US" sz="1400" dirty="0">
                          <a:effectLst/>
                          <a:latin typeface="Times New Roman" panose="02020603050405020304" pitchFamily="18" charset="0"/>
                          <a:cs typeface="Times New Roman" panose="02020603050405020304" pitchFamily="18" charset="0"/>
                        </a:rPr>
                        <a:t>, 2021</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953785310"/>
                  </a:ext>
                </a:extLst>
              </a:tr>
              <a:tr h="554422">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x4]</a:t>
                      </a:r>
                      <a:r>
                        <a:rPr lang="en-US" sz="1400" u="none" dirty="0" err="1" smtClean="0">
                          <a:effectLst/>
                          <a:latin typeface="ProSyl" panose="020B0500000000000000" pitchFamily="34" charset="0"/>
                          <a:cs typeface="Times New Roman" panose="02020603050405020304" pitchFamily="18" charset="0"/>
                        </a:rPr>
                        <a:t>gWE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13, 2021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v?mgcf5 x7m x?toEp4f5 Wc6ttiq Wdyodtk5 scsy5 x7m gnZ4nk5 g4yCst5 </a:t>
                      </a:r>
                      <a:r>
                        <a:rPr lang="en-US" sz="1400" dirty="0" smtClean="0">
                          <a:effectLst/>
                          <a:latin typeface="Times New Roman" panose="02020603050405020304" pitchFamily="18" charset="0"/>
                          <a:cs typeface="Times New Roman" panose="02020603050405020304" pitchFamily="18" charset="0"/>
                        </a:rPr>
                        <a:t>(</a:t>
                      </a:r>
                      <a:r>
                        <a:rPr lang="en-US" sz="1400" dirty="0">
                          <a:effectLst/>
                          <a:latin typeface="Times New Roman" panose="02020603050405020304" pitchFamily="18" charset="0"/>
                          <a:cs typeface="Times New Roman" panose="02020603050405020304" pitchFamily="18" charset="0"/>
                        </a:rPr>
                        <a:t>IR) </a:t>
                      </a:r>
                      <a:r>
                        <a:rPr lang="en-US" sz="1400" dirty="0" smtClean="0">
                          <a:effectLst/>
                          <a:latin typeface="ProSyl" panose="020B0500000000000000" pitchFamily="34" charset="0"/>
                          <a:cs typeface="Times New Roman" panose="02020603050405020304" pitchFamily="18" charset="0"/>
                        </a:rPr>
                        <a:t>W2lA g4yCs5</a:t>
                      </a:r>
                      <a:endParaRPr lang="en-US" sz="1050" dirty="0">
                        <a:effectLst/>
                        <a:latin typeface="ProSyl" panose="020B0500000000000000" pitchFamily="34"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193863709"/>
                  </a:ext>
                </a:extLst>
              </a:tr>
              <a:tr h="311343">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x4]</a:t>
                      </a:r>
                      <a:r>
                        <a:rPr lang="en-US" sz="1400" u="none" dirty="0" err="1" smtClean="0">
                          <a:effectLst/>
                          <a:latin typeface="ProSyl" panose="020B0500000000000000" pitchFamily="34" charset="0"/>
                          <a:cs typeface="Times New Roman" panose="02020603050405020304" pitchFamily="18" charset="0"/>
                        </a:rPr>
                        <a:t>gWE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29, 2021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dirty="0" smtClean="0">
                          <a:effectLst/>
                          <a:latin typeface="ProSyl" panose="020B0500000000000000" pitchFamily="34" charset="0"/>
                          <a:cs typeface="Times New Roman" panose="02020603050405020304" pitchFamily="18" charset="0"/>
                        </a:rPr>
                        <a:t>g4yC6g6 </a:t>
                      </a:r>
                      <a:r>
                        <a:rPr lang="en-US" sz="1400" dirty="0" err="1" smtClean="0">
                          <a:effectLst/>
                          <a:latin typeface="ProSyl" panose="020B0500000000000000" pitchFamily="34" charset="0"/>
                          <a:cs typeface="Times New Roman" panose="02020603050405020304" pitchFamily="18" charset="0"/>
                        </a:rPr>
                        <a:t>rs</a:t>
                      </a:r>
                      <a:r>
                        <a:rPr lang="en-US" sz="1400" dirty="0" smtClean="0">
                          <a:effectLst/>
                          <a:latin typeface="ProSyl" panose="020B0500000000000000" pitchFamily="34" charset="0"/>
                          <a:cs typeface="Times New Roman" panose="02020603050405020304" pitchFamily="18" charset="0"/>
                        </a:rPr>
                        <a:t>/q</a:t>
                      </a:r>
                      <a:r>
                        <a:rPr lang="en-US" sz="1400" baseline="0" dirty="0" smtClean="0">
                          <a:effectLst/>
                          <a:latin typeface="ProSyl" panose="020B0500000000000000" pitchFamily="34" charset="0"/>
                          <a:cs typeface="Times New Roman" panose="02020603050405020304" pitchFamily="18" charset="0"/>
                        </a:rPr>
                        <a:t> v?mgcf5 x7m x?toEp4f5 </a:t>
                      </a:r>
                      <a:r>
                        <a:rPr lang="en-US" sz="1400" baseline="0" dirty="0" err="1" smtClean="0">
                          <a:effectLst/>
                          <a:latin typeface="ProSyl" panose="020B0500000000000000" pitchFamily="34" charset="0"/>
                          <a:cs typeface="Times New Roman" panose="02020603050405020304" pitchFamily="18" charset="0"/>
                        </a:rPr>
                        <a:t>scsyq</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930009142"/>
                  </a:ext>
                </a:extLst>
              </a:tr>
              <a:tr h="576147">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03, 2021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baseline="0" dirty="0" smtClean="0">
                          <a:effectLst/>
                          <a:latin typeface="ProSyl" panose="020B0500000000000000" pitchFamily="34" charset="0"/>
                          <a:cs typeface="Times New Roman" panose="02020603050405020304" pitchFamily="18" charset="0"/>
                        </a:rPr>
                        <a:t>v?mgcf5 ]</a:t>
                      </a:r>
                      <a:r>
                        <a:rPr lang="en-US" sz="1400" baseline="0" dirty="0" err="1" smtClean="0">
                          <a:effectLst/>
                          <a:latin typeface="ProSyl" panose="020B0500000000000000" pitchFamily="34" charset="0"/>
                          <a:cs typeface="Times New Roman" panose="02020603050405020304" pitchFamily="18" charset="0"/>
                        </a:rPr>
                        <a:t>NmQ</a:t>
                      </a:r>
                      <a:r>
                        <a:rPr lang="en-US" sz="1400" baseline="0" dirty="0" smtClean="0">
                          <a:effectLst/>
                          <a:latin typeface="ProSyl" panose="020B0500000000000000" pitchFamily="34" charset="0"/>
                          <a:cs typeface="Times New Roman" panose="02020603050405020304" pitchFamily="18" charset="0"/>
                        </a:rPr>
                        <a:t>/q ]b2fx5 g4yC6g5 rs5Jtq x7m </a:t>
                      </a:r>
                      <a:r>
                        <a:rPr lang="en-US" sz="1400" baseline="0" dirty="0" err="1" smtClean="0">
                          <a:effectLst/>
                          <a:latin typeface="ProSyl" panose="020B0500000000000000" pitchFamily="34" charset="0"/>
                          <a:cs typeface="Times New Roman" panose="02020603050405020304" pitchFamily="18" charset="0"/>
                        </a:rPr>
                        <a:t>wMostiq</a:t>
                      </a:r>
                      <a:r>
                        <a:rPr lang="en-US" sz="1400" baseline="0" dirty="0" smtClean="0">
                          <a:effectLst/>
                          <a:latin typeface="ProSyl" panose="020B0500000000000000" pitchFamily="34" charset="0"/>
                          <a:cs typeface="Times New Roman" panose="02020603050405020304" pitchFamily="18" charset="0"/>
                        </a:rPr>
                        <a:t> </a:t>
                      </a:r>
                      <a:r>
                        <a:rPr lang="en-US" sz="1400" baseline="0" dirty="0" err="1" smtClean="0">
                          <a:effectLst/>
                          <a:latin typeface="ProSyl" panose="020B0500000000000000" pitchFamily="34" charset="0"/>
                          <a:cs typeface="Times New Roman" panose="02020603050405020304" pitchFamily="18" charset="0"/>
                        </a:rPr>
                        <a:t>xgChd</a:t>
                      </a:r>
                      <a:r>
                        <a:rPr lang="en-US" sz="1400" baseline="0" dirty="0" smtClean="0">
                          <a:effectLst/>
                          <a:latin typeface="ProSyl" panose="020B0500000000000000" pitchFamily="34" charset="0"/>
                          <a:cs typeface="Times New Roman" panose="02020603050405020304" pitchFamily="18" charset="0"/>
                        </a:rPr>
                        <a:t>/sJ5.</a:t>
                      </a:r>
                      <a:r>
                        <a:rPr lang="en-US" sz="1400" dirty="0" smtClean="0">
                          <a:effectLst/>
                          <a:latin typeface="Times New Roman" panose="02020603050405020304" pitchFamily="18" charset="0"/>
                          <a:cs typeface="Times New Roman" panose="02020603050405020304" pitchFamily="18" charset="0"/>
                        </a:rPr>
                        <a:t> </a:t>
                      </a:r>
                      <a:r>
                        <a:rPr lang="en-US" sz="1400" baseline="0" dirty="0" smtClean="0">
                          <a:effectLst/>
                          <a:latin typeface="ProSyl" panose="020B0500000000000000" pitchFamily="34" charset="0"/>
                          <a:cs typeface="Times New Roman" panose="02020603050405020304" pitchFamily="18" charset="0"/>
                        </a:rPr>
                        <a:t>v?mgcf5 scE5lt4 WQNExi4ymJ5 yKjx6iq g4ozk5 xgZ4n5 WoE5Jy6j5.</a:t>
                      </a:r>
                      <a:r>
                        <a:rPr lang="en-US" sz="1400" dirty="0" smtClean="0">
                          <a:effectLst/>
                          <a:latin typeface="Times New Roman" panose="02020603050405020304" pitchFamily="18" charset="0"/>
                          <a:cs typeface="Times New Roman" panose="02020603050405020304" pitchFamily="18" charset="0"/>
                        </a:rPr>
                        <a:t> </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643101980"/>
                  </a:ext>
                </a:extLst>
              </a:tr>
              <a:tr h="539482">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05, 2021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baseline="0" dirty="0" smtClean="0">
                          <a:effectLst/>
                          <a:latin typeface="ProSyl" panose="020B0500000000000000" pitchFamily="34" charset="0"/>
                          <a:cs typeface="Times New Roman" panose="02020603050405020304" pitchFamily="18" charset="0"/>
                        </a:rPr>
                        <a:t>x?toEp4f5 Wc6tbq rs5Jt5 g4yC6g2 rs5Jtq x7m g4y6bq gnZ4n4vi5k5</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3174397829"/>
                  </a:ext>
                </a:extLst>
              </a:tr>
              <a:tr h="311343">
                <a:tc>
                  <a:txBody>
                    <a:bodyPr/>
                    <a:lstStyle/>
                    <a:p>
                      <a:pPr>
                        <a:spcAft>
                          <a:spcPts val="0"/>
                        </a:spcAft>
                      </a:pPr>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09, 2021</a:t>
                      </a:r>
                      <a:endParaRPr lang="en-US" sz="1050" u="non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692" marR="58692" marT="0" marB="0" anchor="ctr"/>
                </a:tc>
                <a:tc>
                  <a:txBody>
                    <a:bodyPr/>
                    <a:lstStyle/>
                    <a:p>
                      <a:pPr marL="0" marR="0" algn="just">
                        <a:lnSpc>
                          <a:spcPct val="115000"/>
                        </a:lnSpc>
                        <a:spcBef>
                          <a:spcPts val="0"/>
                        </a:spcBef>
                        <a:spcAft>
                          <a:spcPts val="0"/>
                        </a:spcAft>
                      </a:pPr>
                      <a:r>
                        <a:rPr lang="en-US" sz="1400" baseline="0" dirty="0" smtClean="0">
                          <a:effectLst/>
                          <a:latin typeface="ProSyl" panose="020B0500000000000000" pitchFamily="34" charset="0"/>
                          <a:cs typeface="Times New Roman" panose="02020603050405020304" pitchFamily="18" charset="0"/>
                        </a:rPr>
                        <a:t>g4yC6g6 </a:t>
                      </a:r>
                      <a:r>
                        <a:rPr lang="en-US" sz="1400" baseline="0" dirty="0" err="1" smtClean="0">
                          <a:effectLst/>
                          <a:latin typeface="ProSyl" panose="020B0500000000000000" pitchFamily="34" charset="0"/>
                          <a:cs typeface="Times New Roman" panose="02020603050405020304" pitchFamily="18" charset="0"/>
                        </a:rPr>
                        <a:t>rs</a:t>
                      </a:r>
                      <a:r>
                        <a:rPr lang="en-US" sz="1400" baseline="0" dirty="0" smtClean="0">
                          <a:effectLst/>
                          <a:latin typeface="ProSyl" panose="020B0500000000000000" pitchFamily="34" charset="0"/>
                          <a:cs typeface="Times New Roman" panose="02020603050405020304" pitchFamily="18" charset="0"/>
                        </a:rPr>
                        <a:t>/z x?toEp4f5 g4yCstq gryQxviDt4n5</a:t>
                      </a:r>
                      <a:endParaRPr lang="en-US"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692" marR="58692" marT="0" marB="0" anchor="ctr"/>
                </a:tc>
                <a:extLst>
                  <a:ext uri="{0D108BD9-81ED-4DB2-BD59-A6C34878D82A}">
                    <a16:rowId xmlns:a16="http://schemas.microsoft.com/office/drawing/2014/main" val="1234160177"/>
                  </a:ext>
                </a:extLst>
              </a:tr>
            </a:tbl>
          </a:graphicData>
        </a:graphic>
      </p:graphicFrame>
      <p:sp>
        <p:nvSpPr>
          <p:cNvPr id="6" name="Footer Placeholder 1"/>
          <p:cNvSpPr>
            <a:spLocks noGrp="1"/>
          </p:cNvSpPr>
          <p:nvPr>
            <p:ph type="ftr" sz="quarter" idx="11"/>
          </p:nvPr>
        </p:nvSpPr>
        <p:spPr>
          <a:xfrm>
            <a:off x="2337738" y="6309320"/>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673408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14</a:t>
            </a:fld>
            <a:endParaRPr lang="en-CA" dirty="0"/>
          </a:p>
        </p:txBody>
      </p:sp>
      <p:graphicFrame>
        <p:nvGraphicFramePr>
          <p:cNvPr id="6" name="Table 5"/>
          <p:cNvGraphicFramePr>
            <a:graphicFrameLocks noGrp="1"/>
          </p:cNvGraphicFramePr>
          <p:nvPr>
            <p:extLst>
              <p:ext uri="{D42A27DB-BD31-4B8C-83A1-F6EECF244321}">
                <p14:modId xmlns:p14="http://schemas.microsoft.com/office/powerpoint/2010/main" val="3861784634"/>
              </p:ext>
            </p:extLst>
          </p:nvPr>
        </p:nvGraphicFramePr>
        <p:xfrm>
          <a:off x="323528" y="1178367"/>
          <a:ext cx="8280920" cy="5177983"/>
        </p:xfrm>
        <a:graphic>
          <a:graphicData uri="http://schemas.openxmlformats.org/drawingml/2006/table">
            <a:tbl>
              <a:tblPr firstCol="1" bandRow="1">
                <a:tableStyleId>{5C22544A-7EE6-4342-B048-85BDC9FD1C3A}</a:tableStyleId>
              </a:tblPr>
              <a:tblGrid>
                <a:gridCol w="1853773">
                  <a:extLst>
                    <a:ext uri="{9D8B030D-6E8A-4147-A177-3AD203B41FA5}">
                      <a16:colId xmlns:a16="http://schemas.microsoft.com/office/drawing/2014/main" val="1488343582"/>
                    </a:ext>
                  </a:extLst>
                </a:gridCol>
                <a:gridCol w="6427147">
                  <a:extLst>
                    <a:ext uri="{9D8B030D-6E8A-4147-A177-3AD203B41FA5}">
                      <a16:colId xmlns:a16="http://schemas.microsoft.com/office/drawing/2014/main" val="4060440596"/>
                    </a:ext>
                  </a:extLst>
                </a:gridCol>
              </a:tblGrid>
              <a:tr h="613022">
                <a:tc>
                  <a:txBody>
                    <a:bodyPr/>
                    <a:lstStyle/>
                    <a:p>
                      <a:r>
                        <a:rPr lang="en-US" sz="1400" u="none" dirty="0">
                          <a:effectLst/>
                          <a:latin typeface="Times New Roman" panose="02020603050405020304" pitchFamily="18" charset="0"/>
                          <a:cs typeface="Times New Roman" panose="02020603050405020304" pitchFamily="18" charset="0"/>
                        </a:rPr>
                        <a:t>November 15,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a:effectLst/>
                          <a:latin typeface="Times New Roman" panose="02020603050405020304" pitchFamily="18" charset="0"/>
                          <a:cs typeface="Times New Roman" panose="02020603050405020304" pitchFamily="18" charset="0"/>
                        </a:rPr>
                        <a:t>ECCC responded by indicating that the Applicant’s responses were sufficient to address their technical </a:t>
                      </a:r>
                      <a:r>
                        <a:rPr lang="en-US" sz="1400" dirty="0" smtClean="0">
                          <a:effectLst/>
                          <a:latin typeface="Times New Roman" panose="02020603050405020304" pitchFamily="18" charset="0"/>
                          <a:cs typeface="Times New Roman" panose="02020603050405020304" pitchFamily="18" charset="0"/>
                        </a:rPr>
                        <a:t>comments</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1908528271"/>
                  </a:ext>
                </a:extLst>
              </a:tr>
              <a:tr h="1190763">
                <a:tc>
                  <a:txBody>
                    <a:bodyPr/>
                    <a:lstStyle/>
                    <a:p>
                      <a:r>
                        <a:rPr lang="en-US" sz="1400" u="none" dirty="0">
                          <a:effectLst/>
                          <a:latin typeface="Times New Roman" panose="02020603050405020304" pitchFamily="18" charset="0"/>
                          <a:cs typeface="Times New Roman" panose="02020603050405020304" pitchFamily="18" charset="0"/>
                        </a:rPr>
                        <a:t>November 15,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smtClean="0">
                          <a:effectLst/>
                          <a:latin typeface="Times New Roman" panose="02020603050405020304" pitchFamily="18" charset="0"/>
                          <a:cs typeface="Times New Roman" panose="02020603050405020304" pitchFamily="18" charset="0"/>
                        </a:rPr>
                        <a:t>As the comments </a:t>
                      </a:r>
                      <a:r>
                        <a:rPr lang="en-US" sz="1400" dirty="0">
                          <a:effectLst/>
                          <a:latin typeface="Times New Roman" panose="02020603050405020304" pitchFamily="18" charset="0"/>
                          <a:cs typeface="Times New Roman" panose="02020603050405020304" pitchFamily="18" charset="0"/>
                        </a:rPr>
                        <a:t>received during this Completeness Check were generally of a technical </a:t>
                      </a:r>
                      <a:r>
                        <a:rPr lang="en-US" sz="1400" dirty="0" smtClean="0">
                          <a:effectLst/>
                          <a:latin typeface="Times New Roman" panose="02020603050405020304" pitchFamily="18" charset="0"/>
                          <a:cs typeface="Times New Roman" panose="02020603050405020304" pitchFamily="18" charset="0"/>
                        </a:rPr>
                        <a:t>nature,</a:t>
                      </a:r>
                      <a:r>
                        <a:rPr lang="en-US" sz="1400" baseline="0" dirty="0" smtClean="0">
                          <a:effectLst/>
                          <a:latin typeface="Times New Roman" panose="02020603050405020304" pitchFamily="18" charset="0"/>
                          <a:cs typeface="Times New Roman" panose="02020603050405020304" pitchFamily="18" charset="0"/>
                        </a:rPr>
                        <a:t> w</a:t>
                      </a:r>
                      <a:r>
                        <a:rPr lang="en-US" sz="1400" dirty="0" smtClean="0">
                          <a:effectLst/>
                          <a:latin typeface="Times New Roman" panose="02020603050405020304" pitchFamily="18" charset="0"/>
                          <a:cs typeface="Times New Roman" panose="02020603050405020304" pitchFamily="18" charset="0"/>
                        </a:rPr>
                        <a:t>ith </a:t>
                      </a:r>
                      <a:r>
                        <a:rPr lang="en-US" sz="1400" dirty="0">
                          <a:effectLst/>
                          <a:latin typeface="Times New Roman" panose="02020603050405020304" pitchFamily="18" charset="0"/>
                          <a:cs typeface="Times New Roman" panose="02020603050405020304" pitchFamily="18" charset="0"/>
                        </a:rPr>
                        <a:t>time constraints in mind and to avoid another unnecessary review period, the Board sent out a correspondence  to parties asking whether they require another Technical Review period or if they would like to move on to the next step of the </a:t>
                      </a:r>
                      <a:r>
                        <a:rPr lang="en-US" sz="1400" dirty="0" smtClean="0">
                          <a:effectLst/>
                          <a:latin typeface="Times New Roman" panose="02020603050405020304" pitchFamily="18" charset="0"/>
                          <a:cs typeface="Times New Roman" panose="02020603050405020304" pitchFamily="18" charset="0"/>
                        </a:rPr>
                        <a:t>process</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363391427"/>
                  </a:ext>
                </a:extLst>
              </a:tr>
              <a:tr h="576064">
                <a:tc>
                  <a:txBody>
                    <a:bodyPr/>
                    <a:lstStyle/>
                    <a:p>
                      <a:r>
                        <a:rPr lang="en-US" sz="1400" u="none" dirty="0">
                          <a:effectLst/>
                          <a:latin typeface="Times New Roman" panose="02020603050405020304" pitchFamily="18" charset="0"/>
                          <a:cs typeface="Times New Roman" panose="02020603050405020304" pitchFamily="18" charset="0"/>
                        </a:rPr>
                        <a:t>November 17,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a:effectLst/>
                          <a:latin typeface="Times New Roman" panose="02020603050405020304" pitchFamily="18" charset="0"/>
                          <a:cs typeface="Times New Roman" panose="02020603050405020304" pitchFamily="18" charset="0"/>
                        </a:rPr>
                        <a:t>Interveners had confirmed that they were ready to move to the next step of the process, TM-PHC</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2129798514"/>
                  </a:ext>
                </a:extLst>
              </a:tr>
              <a:tr h="720080">
                <a:tc>
                  <a:txBody>
                    <a:bodyPr/>
                    <a:lstStyle/>
                    <a:p>
                      <a:r>
                        <a:rPr lang="en-US" sz="1400" u="none" dirty="0">
                          <a:effectLst/>
                          <a:latin typeface="Times New Roman" panose="02020603050405020304" pitchFamily="18" charset="0"/>
                          <a:cs typeface="Times New Roman" panose="02020603050405020304" pitchFamily="18" charset="0"/>
                        </a:rPr>
                        <a:t>November 23,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a:effectLst/>
                          <a:latin typeface="Times New Roman" panose="02020603050405020304" pitchFamily="18" charset="0"/>
                          <a:cs typeface="Times New Roman" panose="02020603050405020304" pitchFamily="18" charset="0"/>
                        </a:rPr>
                        <a:t>The NWB provided public notice of an application for a Type "A" Water </a:t>
                      </a:r>
                      <a:r>
                        <a:rPr lang="en-US" sz="1400" dirty="0" err="1">
                          <a:effectLst/>
                          <a:latin typeface="Times New Roman" panose="02020603050405020304" pitchFamily="18" charset="0"/>
                          <a:cs typeface="Times New Roman" panose="02020603050405020304" pitchFamily="18" charset="0"/>
                        </a:rPr>
                        <a:t>Licence</a:t>
                      </a:r>
                      <a:r>
                        <a:rPr lang="en-US" sz="1400" dirty="0">
                          <a:effectLst/>
                          <a:latin typeface="Times New Roman" panose="02020603050405020304" pitchFamily="18" charset="0"/>
                          <a:cs typeface="Times New Roman" panose="02020603050405020304" pitchFamily="18" charset="0"/>
                        </a:rPr>
                        <a:t> </a:t>
                      </a:r>
                      <a:r>
                        <a:rPr lang="en-US" sz="1400" dirty="0" smtClean="0">
                          <a:effectLst/>
                          <a:latin typeface="Times New Roman" panose="02020603050405020304" pitchFamily="18" charset="0"/>
                          <a:cs typeface="Times New Roman" panose="02020603050405020304" pitchFamily="18" charset="0"/>
                        </a:rPr>
                        <a:t>and </a:t>
                      </a:r>
                      <a:r>
                        <a:rPr lang="en-US" sz="1400" dirty="0">
                          <a:effectLst/>
                          <a:latin typeface="Times New Roman" panose="02020603050405020304" pitchFamily="18" charset="0"/>
                          <a:cs typeface="Times New Roman" panose="02020603050405020304" pitchFamily="18" charset="0"/>
                        </a:rPr>
                        <a:t>included timelines for the Technical Meeting / Pre-Hearing Conference</a:t>
                      </a:r>
                      <a:r>
                        <a:rPr lang="en-US" sz="1400" dirty="0" smtClean="0">
                          <a:effectLst/>
                          <a:latin typeface="Times New Roman" panose="02020603050405020304" pitchFamily="18" charset="0"/>
                          <a:cs typeface="Times New Roman" panose="02020603050405020304" pitchFamily="18" charset="0"/>
                        </a:rPr>
                        <a:t>.</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3208011172"/>
                  </a:ext>
                </a:extLst>
              </a:tr>
              <a:tr h="576064">
                <a:tc>
                  <a:txBody>
                    <a:bodyPr/>
                    <a:lstStyle/>
                    <a:p>
                      <a:r>
                        <a:rPr lang="en-US" sz="1400" u="none" dirty="0">
                          <a:effectLst/>
                          <a:latin typeface="Times New Roman" panose="02020603050405020304" pitchFamily="18" charset="0"/>
                          <a:cs typeface="Times New Roman" panose="02020603050405020304" pitchFamily="18" charset="0"/>
                        </a:rPr>
                        <a:t>November 25,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CA" sz="1400" dirty="0">
                          <a:effectLst/>
                          <a:latin typeface="Times New Roman" panose="02020603050405020304" pitchFamily="18" charset="0"/>
                          <a:cs typeface="Times New Roman" panose="02020603050405020304" pitchFamily="18" charset="0"/>
                        </a:rPr>
                        <a:t>NWB distributed the draft agenda for TM-PHC along with the updated timelines for the next steps in the process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1356124654"/>
                  </a:ext>
                </a:extLst>
              </a:tr>
              <a:tr h="576064">
                <a:tc>
                  <a:txBody>
                    <a:bodyPr/>
                    <a:lstStyle/>
                    <a:p>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December 02, 2021</a:t>
                      </a:r>
                    </a:p>
                  </a:txBody>
                  <a:tcPr marL="41237" marR="41237" marT="0" marB="0" anchor="ctr"/>
                </a:tc>
                <a:tc>
                  <a:txBody>
                    <a:bodyPr/>
                    <a:lstStyle/>
                    <a:p>
                      <a:r>
                        <a:rPr kumimoji="0" lang="en-US" sz="1400" kern="1200" dirty="0">
                          <a:solidFill>
                            <a:schemeClr val="dk1"/>
                          </a:solidFill>
                          <a:effectLst/>
                          <a:latin typeface="Times New Roman" panose="02020603050405020304" pitchFamily="18" charset="0"/>
                          <a:ea typeface="+mn-ea"/>
                          <a:cs typeface="Times New Roman" panose="02020603050405020304" pitchFamily="18" charset="0"/>
                        </a:rPr>
                        <a:t>The NWB received confirmation of participation and presentation documents from CIRNA, ECCC and the Applicant</a:t>
                      </a:r>
                      <a:r>
                        <a:rPr kumimoji="0" lang="en-US" sz="140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kumimoji="0" lang="en-US" sz="1400" kern="1200" dirty="0">
                        <a:solidFill>
                          <a:schemeClr val="dk1"/>
                        </a:solidFill>
                        <a:effectLst/>
                        <a:latin typeface="Times New Roman" panose="02020603050405020304" pitchFamily="18" charset="0"/>
                        <a:ea typeface="+mn-ea"/>
                        <a:cs typeface="Times New Roman" panose="02020603050405020304" pitchFamily="18" charset="0"/>
                      </a:endParaRPr>
                    </a:p>
                  </a:txBody>
                  <a:tcPr marL="41237" marR="41237" marT="0" marB="0" anchor="ctr"/>
                </a:tc>
                <a:extLst>
                  <a:ext uri="{0D108BD9-81ED-4DB2-BD59-A6C34878D82A}">
                    <a16:rowId xmlns:a16="http://schemas.microsoft.com/office/drawing/2014/main" val="1643994352"/>
                  </a:ext>
                </a:extLst>
              </a:tr>
              <a:tr h="347222">
                <a:tc>
                  <a:txBody>
                    <a:bodyPr/>
                    <a:lstStyle/>
                    <a:p>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December 06, 2021</a:t>
                      </a:r>
                    </a:p>
                  </a:txBody>
                  <a:tcPr marL="41237" marR="41237" marT="0" marB="0" anchor="ctr"/>
                </a:tc>
                <a:tc>
                  <a:txBody>
                    <a:bodyPr/>
                    <a:lstStyle/>
                    <a:p>
                      <a:pPr marL="1905" marR="0">
                        <a:spcBef>
                          <a:spcPts val="0"/>
                        </a:spcBef>
                        <a:spcAft>
                          <a:spcPts val="0"/>
                        </a:spcAft>
                      </a:pPr>
                      <a:r>
                        <a:rPr lang="en-CA" sz="1400" dirty="0">
                          <a:effectLst/>
                          <a:latin typeface="Times New Roman" panose="02020603050405020304" pitchFamily="18" charset="0"/>
                          <a:cs typeface="Times New Roman" panose="02020603050405020304" pitchFamily="18" charset="0"/>
                        </a:rPr>
                        <a:t>NWB provided correspondence with the final Agenda for the </a:t>
                      </a:r>
                      <a:r>
                        <a:rPr lang="en-CA" sz="1400" dirty="0" smtClean="0">
                          <a:effectLst/>
                          <a:latin typeface="Times New Roman" panose="02020603050405020304" pitchFamily="18" charset="0"/>
                          <a:cs typeface="Times New Roman" panose="02020603050405020304" pitchFamily="18" charset="0"/>
                        </a:rPr>
                        <a:t>TM-PHC</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979827343"/>
                  </a:ext>
                </a:extLst>
              </a:tr>
              <a:tr h="578704">
                <a:tc>
                  <a:txBody>
                    <a:bodyPr/>
                    <a:lstStyle/>
                    <a:p>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December 07, 2021</a:t>
                      </a:r>
                    </a:p>
                  </a:txBody>
                  <a:tcPr marL="41237" marR="41237" marT="0" marB="0" anchor="ctr"/>
                </a:tc>
                <a:tc>
                  <a:txBody>
                    <a:bodyPr/>
                    <a:lstStyle/>
                    <a:p>
                      <a:r>
                        <a:rPr lang="en-CA" sz="1400" dirty="0">
                          <a:effectLst/>
                          <a:latin typeface="Times New Roman" panose="02020603050405020304" pitchFamily="18" charset="0"/>
                          <a:cs typeface="Times New Roman" panose="02020603050405020304" pitchFamily="18" charset="0"/>
                        </a:rPr>
                        <a:t>Today the NWB hosts the TM/PHC via teleconference.</a:t>
                      </a:r>
                      <a:endParaRPr lang="en-US" sz="11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545880228"/>
                  </a:ext>
                </a:extLst>
              </a:tr>
            </a:tbl>
          </a:graphicData>
        </a:graphic>
      </p:graphicFrame>
    </p:spTree>
    <p:extLst>
      <p:ext uri="{BB962C8B-B14F-4D97-AF65-F5344CB8AC3E}">
        <p14:creationId xmlns:p14="http://schemas.microsoft.com/office/powerpoint/2010/main" val="4032309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15</a:t>
            </a:fld>
            <a:endParaRPr lang="en-CA" dirty="0"/>
          </a:p>
        </p:txBody>
      </p:sp>
      <p:graphicFrame>
        <p:nvGraphicFramePr>
          <p:cNvPr id="6" name="Table 5"/>
          <p:cNvGraphicFramePr>
            <a:graphicFrameLocks noGrp="1"/>
          </p:cNvGraphicFramePr>
          <p:nvPr>
            <p:extLst>
              <p:ext uri="{D42A27DB-BD31-4B8C-83A1-F6EECF244321}">
                <p14:modId xmlns:p14="http://schemas.microsoft.com/office/powerpoint/2010/main" val="2894463082"/>
              </p:ext>
            </p:extLst>
          </p:nvPr>
        </p:nvGraphicFramePr>
        <p:xfrm>
          <a:off x="323528" y="1178367"/>
          <a:ext cx="8280920" cy="5321497"/>
        </p:xfrm>
        <a:graphic>
          <a:graphicData uri="http://schemas.openxmlformats.org/drawingml/2006/table">
            <a:tbl>
              <a:tblPr firstCol="1" bandRow="1">
                <a:tableStyleId>{5C22544A-7EE6-4342-B048-85BDC9FD1C3A}</a:tableStyleId>
              </a:tblPr>
              <a:tblGrid>
                <a:gridCol w="1853773">
                  <a:extLst>
                    <a:ext uri="{9D8B030D-6E8A-4147-A177-3AD203B41FA5}">
                      <a16:colId xmlns:a16="http://schemas.microsoft.com/office/drawing/2014/main" val="1488343582"/>
                    </a:ext>
                  </a:extLst>
                </a:gridCol>
                <a:gridCol w="6427147">
                  <a:extLst>
                    <a:ext uri="{9D8B030D-6E8A-4147-A177-3AD203B41FA5}">
                      <a16:colId xmlns:a16="http://schemas.microsoft.com/office/drawing/2014/main" val="4060440596"/>
                    </a:ext>
                  </a:extLst>
                </a:gridCol>
              </a:tblGrid>
              <a:tr h="613022">
                <a:tc>
                  <a:txBody>
                    <a:bodyPr/>
                    <a:lstStyle/>
                    <a:p>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15, 2021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smtClean="0">
                          <a:effectLst/>
                          <a:latin typeface="ProSyl" panose="020B0500000000000000" pitchFamily="34" charset="0"/>
                          <a:cs typeface="Times New Roman" panose="02020603050405020304" pitchFamily="18" charset="0"/>
                        </a:rPr>
                        <a:t>x?toEp4f5 rsJ5 sc6Lt4 ]b2fx5 g4yC6g5 rs5Jtq ]Nm4g5 </a:t>
                      </a:r>
                      <a:r>
                        <a:rPr lang="en-US" sz="1400" dirty="0" err="1" smtClean="0">
                          <a:effectLst/>
                          <a:latin typeface="ProSyl" panose="020B0500000000000000" pitchFamily="34" charset="0"/>
                          <a:cs typeface="Times New Roman" panose="02020603050405020304" pitchFamily="18" charset="0"/>
                        </a:rPr>
                        <a:t>WoE</a:t>
                      </a:r>
                      <a:r>
                        <a:rPr lang="en-US" sz="1400" dirty="0" smtClean="0">
                          <a:effectLst/>
                          <a:latin typeface="ProSyl" panose="020B0500000000000000" pitchFamily="34" charset="0"/>
                          <a:cs typeface="Times New Roman" panose="02020603050405020304" pitchFamily="18" charset="0"/>
                        </a:rPr>
                        <a:t>/siqk5 Wdyodtk5 scsyq5</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1908528271"/>
                  </a:ext>
                </a:extLst>
              </a:tr>
              <a:tr h="1190763">
                <a:tc>
                  <a:txBody>
                    <a:bodyPr/>
                    <a:lstStyle/>
                    <a:p>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15, 2021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smtClean="0">
                          <a:effectLst/>
                          <a:latin typeface="ProSyl" panose="020B0500000000000000" pitchFamily="34" charset="0"/>
                          <a:cs typeface="Times New Roman" panose="02020603050405020304" pitchFamily="18" charset="0"/>
                        </a:rPr>
                        <a:t>W2lQ5 scsy5 W/sJ5 xg6t5lA </a:t>
                      </a:r>
                      <a:r>
                        <a:rPr lang="en-US" sz="1400" dirty="0" err="1" smtClean="0">
                          <a:effectLst/>
                          <a:latin typeface="ProSyl" panose="020B0500000000000000" pitchFamily="34" charset="0"/>
                          <a:cs typeface="Times New Roman" panose="02020603050405020304" pitchFamily="18" charset="0"/>
                        </a:rPr>
                        <a:t>sN</a:t>
                      </a:r>
                      <a:r>
                        <a:rPr lang="en-US" sz="1400" dirty="0" smtClean="0">
                          <a:effectLst/>
                          <a:latin typeface="ProSyl" panose="020B0500000000000000" pitchFamily="34" charset="0"/>
                          <a:cs typeface="Times New Roman" panose="02020603050405020304" pitchFamily="18" charset="0"/>
                        </a:rPr>
                        <a:t> Wxi4ym4mzq euD6iq</a:t>
                      </a:r>
                      <a:r>
                        <a:rPr lang="en-US" sz="1400" baseline="0" dirty="0" smtClean="0">
                          <a:effectLst/>
                          <a:latin typeface="ProSyl" panose="020B0500000000000000" pitchFamily="34" charset="0"/>
                          <a:cs typeface="Times New Roman" panose="02020603050405020304" pitchFamily="18" charset="0"/>
                        </a:rPr>
                        <a:t> Wi6nsiq Wdyodtk5 gCzi5, xfis5Jbsiq whmQ5lQ5 x7mxgExcq5g5 W5bwomiq euD6=Q/sJk5, ]b2fx5 vtmp5 N4yst/z ttc5 WcbsJk5 xWE5lQ5 xgviExc6mzq euD4vi6F4nk5 </a:t>
                      </a:r>
                      <a:r>
                        <a:rPr lang="en-US" sz="1400" baseline="0" dirty="0" err="1" smtClean="0">
                          <a:effectLst/>
                          <a:latin typeface="ProSyl" panose="020B0500000000000000" pitchFamily="34" charset="0"/>
                          <a:cs typeface="Times New Roman" panose="02020603050405020304" pitchFamily="18" charset="0"/>
                        </a:rPr>
                        <a:t>s?l</a:t>
                      </a:r>
                      <a:r>
                        <a:rPr lang="en-US" sz="1400" baseline="0" dirty="0" smtClean="0">
                          <a:effectLst/>
                          <a:latin typeface="ProSyl" panose="020B0500000000000000" pitchFamily="34" charset="0"/>
                          <a:cs typeface="Times New Roman" panose="02020603050405020304" pitchFamily="18" charset="0"/>
                        </a:rPr>
                        <a:t>]i5 k4tD1N6mzq g4o4nqk5 xg6b4n5 WoE5Jy6k5</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363391427"/>
                  </a:ext>
                </a:extLst>
              </a:tr>
              <a:tr h="576064">
                <a:tc>
                  <a:txBody>
                    <a:bodyPr/>
                    <a:lstStyle/>
                    <a:p>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17, 2021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smtClean="0">
                          <a:effectLst/>
                          <a:latin typeface="ProSyl" panose="020B0500000000000000" pitchFamily="34" charset="0"/>
                          <a:cs typeface="Times New Roman" panose="02020603050405020304" pitchFamily="18" charset="0"/>
                        </a:rPr>
                        <a:t>W5Jto5 NlNw6bq xggwNExc6i5 k4t6Xoxiq g4o4nk5 xg6b4n5 W5Jy6k5, Wdyodt5 vtmi6_wkom6ys6ixn6iqk5</a:t>
                      </a:r>
                      <a:r>
                        <a:rPr lang="en-US" sz="1400" baseline="0" dirty="0" smtClean="0">
                          <a:effectLst/>
                          <a:latin typeface="ProSyl" panose="020B0500000000000000" pitchFamily="34" charset="0"/>
                          <a:cs typeface="Times New Roman" panose="02020603050405020304" pitchFamily="18" charset="0"/>
                        </a:rPr>
                        <a:t> xW6hwi6</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2129798514"/>
                  </a:ext>
                </a:extLst>
              </a:tr>
              <a:tr h="720080">
                <a:tc>
                  <a:txBody>
                    <a:bodyPr/>
                    <a:lstStyle/>
                    <a:p>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23, 2021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US" sz="1400" dirty="0" smtClean="0">
                          <a:effectLst/>
                          <a:latin typeface="ProSyl" panose="020B0500000000000000" pitchFamily="34" charset="0"/>
                          <a:cs typeface="Times New Roman" panose="02020603050405020304" pitchFamily="18" charset="0"/>
                        </a:rPr>
                        <a:t>]b2fx5 wmoEp5 Wc6tbq wk1k5 gn6y5Jt5 g4yCstj5 ]b2hjz ckE5giz </a:t>
                      </a:r>
                      <a:r>
                        <a:rPr lang="en-US" sz="1400" dirty="0" smtClean="0">
                          <a:effectLst/>
                          <a:latin typeface="Times New Roman" panose="02020603050405020304" pitchFamily="18" charset="0"/>
                          <a:cs typeface="Times New Roman" panose="02020603050405020304" pitchFamily="18" charset="0"/>
                        </a:rPr>
                        <a:t>"</a:t>
                      </a:r>
                      <a:r>
                        <a:rPr lang="en-US" sz="1400" dirty="0">
                          <a:effectLst/>
                          <a:latin typeface="Times New Roman" panose="02020603050405020304" pitchFamily="18" charset="0"/>
                          <a:cs typeface="Times New Roman" panose="02020603050405020304" pitchFamily="18" charset="0"/>
                        </a:rPr>
                        <a:t>A" </a:t>
                      </a:r>
                      <a:r>
                        <a:rPr lang="en-US" sz="1400" dirty="0" smtClean="0">
                          <a:effectLst/>
                          <a:latin typeface="ProSyl" panose="020B0500000000000000" pitchFamily="34" charset="0"/>
                          <a:cs typeface="Times New Roman" panose="02020603050405020304" pitchFamily="18" charset="0"/>
                        </a:rPr>
                        <a:t>wm6j5 WJ1Ns5 wMc6t5lQ5 </a:t>
                      </a:r>
                      <a:r>
                        <a:rPr lang="en-US" sz="1400" dirty="0" err="1" smtClean="0">
                          <a:effectLst/>
                          <a:latin typeface="ProSyl" panose="020B0500000000000000" pitchFamily="34" charset="0"/>
                          <a:cs typeface="Times New Roman" panose="02020603050405020304" pitchFamily="18" charset="0"/>
                        </a:rPr>
                        <a:t>WoE</a:t>
                      </a:r>
                      <a:r>
                        <a:rPr lang="en-US" sz="1400" dirty="0" smtClean="0">
                          <a:effectLst/>
                          <a:latin typeface="ProSyl" panose="020B0500000000000000" pitchFamily="34" charset="0"/>
                          <a:cs typeface="Times New Roman" panose="02020603050405020304" pitchFamily="18" charset="0"/>
                        </a:rPr>
                        <a:t>=4nq</a:t>
                      </a:r>
                      <a:r>
                        <a:rPr lang="en-US" sz="1400" baseline="0" dirty="0" smtClean="0">
                          <a:effectLst/>
                          <a:latin typeface="ProSyl" panose="020B0500000000000000" pitchFamily="34" charset="0"/>
                          <a:cs typeface="Times New Roman" panose="02020603050405020304" pitchFamily="18" charset="0"/>
                        </a:rPr>
                        <a:t> </a:t>
                      </a:r>
                      <a:r>
                        <a:rPr lang="en-US" sz="1400" dirty="0" smtClean="0">
                          <a:effectLst/>
                          <a:latin typeface="ProSyl" panose="020B0500000000000000" pitchFamily="34" charset="0"/>
                          <a:cs typeface="Times New Roman" panose="02020603050405020304" pitchFamily="18" charset="0"/>
                        </a:rPr>
                        <a:t>Wdyodt5 vtmi6_wkom6ys6ixn6iqk5</a:t>
                      </a:r>
                      <a:r>
                        <a:rPr lang="en-US" sz="1400" baseline="0" dirty="0" smtClean="0">
                          <a:effectLst/>
                          <a:latin typeface="ProSyl" panose="020B0500000000000000" pitchFamily="34" charset="0"/>
                          <a:cs typeface="Times New Roman" panose="02020603050405020304" pitchFamily="18" charset="0"/>
                        </a:rPr>
                        <a:t> xW6hwi6.</a:t>
                      </a:r>
                      <a:endParaRPr lang="en-US" sz="1200" dirty="0">
                        <a:effectLst/>
                        <a:latin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3208011172"/>
                  </a:ext>
                </a:extLst>
              </a:tr>
              <a:tr h="576064">
                <a:tc>
                  <a:txBody>
                    <a:bodyPr/>
                    <a:lstStyle/>
                    <a:p>
                      <a:r>
                        <a:rPr lang="en-US" sz="1400" u="none" dirty="0" smtClean="0">
                          <a:effectLst/>
                          <a:latin typeface="ProSyl" panose="020B0500000000000000" pitchFamily="34" charset="0"/>
                          <a:cs typeface="Times New Roman" panose="02020603050405020304" pitchFamily="18" charset="0"/>
                        </a:rPr>
                        <a:t>k=WE</a:t>
                      </a:r>
                      <a:r>
                        <a:rPr lang="en-US" sz="1400" u="none" dirty="0" smtClean="0">
                          <a:effectLst/>
                          <a:latin typeface="Times New Roman" panose="02020603050405020304" pitchFamily="18" charset="0"/>
                          <a:cs typeface="Times New Roman" panose="02020603050405020304" pitchFamily="18" charset="0"/>
                        </a:rPr>
                        <a:t> </a:t>
                      </a:r>
                      <a:r>
                        <a:rPr lang="en-US" sz="1400" u="none" dirty="0">
                          <a:effectLst/>
                          <a:latin typeface="Times New Roman" panose="02020603050405020304" pitchFamily="18" charset="0"/>
                          <a:cs typeface="Times New Roman" panose="02020603050405020304" pitchFamily="18" charset="0"/>
                        </a:rPr>
                        <a:t>25, 2021</a:t>
                      </a:r>
                      <a:endParaRPr lang="en-US" sz="1100" u="none" dirty="0">
                        <a:effectLst/>
                        <a:latin typeface="Times New Roman" panose="02020603050405020304" pitchFamily="18" charset="0"/>
                        <a:cs typeface="Times New Roman" panose="02020603050405020304" pitchFamily="18" charset="0"/>
                      </a:endParaRPr>
                    </a:p>
                  </a:txBody>
                  <a:tcPr marL="41237" marR="41237" marT="0" marB="0" anchor="ctr"/>
                </a:tc>
                <a:tc>
                  <a:txBody>
                    <a:bodyPr/>
                    <a:lstStyle/>
                    <a:p>
                      <a:pPr marL="0" marR="0">
                        <a:spcBef>
                          <a:spcPts val="0"/>
                        </a:spcBef>
                        <a:spcAft>
                          <a:spcPts val="0"/>
                        </a:spcAft>
                      </a:pPr>
                      <a:r>
                        <a:rPr lang="en-CA" sz="1400" dirty="0" smtClean="0">
                          <a:effectLst/>
                          <a:latin typeface="ProSyl" panose="020B0500000000000000" pitchFamily="34" charset="0"/>
                          <a:cs typeface="Times New Roman" panose="02020603050405020304" pitchFamily="18" charset="0"/>
                        </a:rPr>
                        <a:t>wmoEp5 N4yst/q ]x4gDt5 vtm5Jt4n5</a:t>
                      </a:r>
                      <a:r>
                        <a:rPr lang="en-CA" sz="1400" baseline="0" dirty="0" smtClean="0">
                          <a:effectLst/>
                          <a:latin typeface="ProSyl" panose="020B0500000000000000" pitchFamily="34" charset="0"/>
                          <a:cs typeface="Times New Roman" panose="02020603050405020304" pitchFamily="18" charset="0"/>
                        </a:rPr>
                        <a:t> ]b2hjz</a:t>
                      </a:r>
                      <a:r>
                        <a:rPr lang="en-CA" sz="1400" dirty="0" smtClean="0">
                          <a:effectLst/>
                          <a:latin typeface="Times New Roman" panose="02020603050405020304" pitchFamily="18" charset="0"/>
                          <a:cs typeface="Times New Roman" panose="02020603050405020304" pitchFamily="18" charset="0"/>
                        </a:rPr>
                        <a:t> </a:t>
                      </a:r>
                      <a:r>
                        <a:rPr lang="en-US" sz="1400" dirty="0" smtClean="0">
                          <a:effectLst/>
                          <a:latin typeface="ProSyl" panose="020B0500000000000000" pitchFamily="34" charset="0"/>
                          <a:cs typeface="Times New Roman" panose="02020603050405020304" pitchFamily="18" charset="0"/>
                        </a:rPr>
                        <a:t>Wdyodt5 vtmi6_wkom6ys6ixn6iqk5</a:t>
                      </a:r>
                      <a:r>
                        <a:rPr lang="en-US" sz="1400" baseline="0" dirty="0" smtClean="0">
                          <a:effectLst/>
                          <a:latin typeface="ProSyl" panose="020B0500000000000000" pitchFamily="34" charset="0"/>
                          <a:cs typeface="Times New Roman" panose="02020603050405020304" pitchFamily="18" charset="0"/>
                        </a:rPr>
                        <a:t> xW6hwi6 WctQ2lQ5 k]ba6iq </a:t>
                      </a:r>
                      <a:r>
                        <a:rPr lang="en-US" sz="1400" baseline="0" dirty="0" err="1" smtClean="0">
                          <a:effectLst/>
                          <a:latin typeface="ProSyl" panose="020B0500000000000000" pitchFamily="34" charset="0"/>
                          <a:cs typeface="Times New Roman" panose="02020603050405020304" pitchFamily="18" charset="0"/>
                        </a:rPr>
                        <a:t>WoE</a:t>
                      </a:r>
                      <a:r>
                        <a:rPr lang="en-US" sz="1400" baseline="0" dirty="0" smtClean="0">
                          <a:effectLst/>
                          <a:latin typeface="ProSyl" panose="020B0500000000000000" pitchFamily="34" charset="0"/>
                          <a:cs typeface="Times New Roman" panose="02020603050405020304" pitchFamily="18" charset="0"/>
                        </a:rPr>
                        <a:t>=4n5 g4o6k5 xg6b4n5 W5Jy6k5</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1356124654"/>
                  </a:ext>
                </a:extLst>
              </a:tr>
              <a:tr h="576064">
                <a:tc>
                  <a:txBody>
                    <a:bodyPr/>
                    <a:lstStyle/>
                    <a:p>
                      <a:r>
                        <a:rPr lang="en-US" sz="1400" u="none" dirty="0" err="1" smtClean="0">
                          <a:effectLst/>
                          <a:latin typeface="ProSyl" panose="020B0500000000000000" pitchFamily="34" charset="0"/>
                          <a:cs typeface="Times New Roman" panose="02020603050405020304" pitchFamily="18" charset="0"/>
                        </a:rPr>
                        <a:t>tyWE</a:t>
                      </a:r>
                      <a:r>
                        <a:rPr kumimoji="0" lang="en-US" sz="1400" b="1" u="none" kern="1200" dirty="0" smtClean="0">
                          <a:solidFill>
                            <a:schemeClr val="lt1"/>
                          </a:solidFill>
                          <a:effectLst/>
                          <a:latin typeface="Times New Roman" panose="02020603050405020304" pitchFamily="18" charset="0"/>
                          <a:ea typeface="+mn-ea"/>
                          <a:cs typeface="Times New Roman" panose="02020603050405020304" pitchFamily="18" charset="0"/>
                        </a:rPr>
                        <a:t> </a:t>
                      </a:r>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02, 2021</a:t>
                      </a:r>
                    </a:p>
                  </a:txBody>
                  <a:tcPr marL="41237" marR="41237" marT="0" marB="0" anchor="ctr"/>
                </a:tc>
                <a:tc>
                  <a:txBody>
                    <a:bodyPr/>
                    <a:lstStyle/>
                    <a:p>
                      <a:r>
                        <a:rPr lang="en-US" sz="1400" dirty="0" smtClean="0">
                          <a:effectLst/>
                          <a:latin typeface="ProSyl" panose="020B0500000000000000" pitchFamily="34" charset="0"/>
                          <a:cs typeface="Times New Roman" panose="02020603050405020304" pitchFamily="18" charset="0"/>
                        </a:rPr>
                        <a:t>]b2fx5 wmoEp5 Wb6bq NlNw6bsi5</a:t>
                      </a:r>
                      <a:r>
                        <a:rPr lang="en-US" sz="1400" baseline="0" dirty="0" smtClean="0">
                          <a:effectLst/>
                          <a:latin typeface="ProSyl" panose="020B0500000000000000" pitchFamily="34" charset="0"/>
                          <a:cs typeface="Times New Roman" panose="02020603050405020304" pitchFamily="18" charset="0"/>
                        </a:rPr>
                        <a:t> WcbsJ4nk5 x7m ne6tb4nq ttc5 ]b2fNz</a:t>
                      </a:r>
                      <a:r>
                        <a:rPr lang="en-US" sz="1400" dirty="0" smtClean="0">
                          <a:effectLst/>
                          <a:latin typeface="ProSyl" panose="020B0500000000000000" pitchFamily="34" charset="0"/>
                          <a:cs typeface="Times New Roman" panose="02020603050405020304" pitchFamily="18" charset="0"/>
                        </a:rPr>
                        <a:t> </a:t>
                      </a:r>
                      <a:r>
                        <a:rPr lang="en-US" sz="1400" baseline="0" dirty="0" smtClean="0">
                          <a:effectLst/>
                          <a:latin typeface="ProSyl" panose="020B0500000000000000" pitchFamily="34" charset="0"/>
                          <a:cs typeface="Times New Roman" panose="02020603050405020304" pitchFamily="18" charset="0"/>
                        </a:rPr>
                        <a:t>v?mgcf5, </a:t>
                      </a:r>
                      <a:r>
                        <a:rPr lang="en-US" sz="1400" dirty="0" smtClean="0">
                          <a:effectLst/>
                          <a:latin typeface="ProSyl" panose="020B0500000000000000" pitchFamily="34" charset="0"/>
                          <a:cs typeface="Times New Roman" panose="02020603050405020304" pitchFamily="18" charset="0"/>
                        </a:rPr>
                        <a:t>x?toEp4f5 x7m g4yCsto4.</a:t>
                      </a:r>
                      <a:r>
                        <a:rPr kumimoji="0" lang="en-US" sz="1400" kern="1200" dirty="0" smtClean="0">
                          <a:solidFill>
                            <a:schemeClr val="dk1"/>
                          </a:solidFill>
                          <a:effectLst/>
                          <a:latin typeface="Times New Roman" panose="02020603050405020304" pitchFamily="18" charset="0"/>
                          <a:ea typeface="+mn-ea"/>
                          <a:cs typeface="Times New Roman" panose="02020603050405020304" pitchFamily="18" charset="0"/>
                        </a:rPr>
                        <a:t> </a:t>
                      </a:r>
                      <a:endParaRPr kumimoji="0" lang="en-US" sz="1400" kern="1200" dirty="0">
                        <a:solidFill>
                          <a:schemeClr val="dk1"/>
                        </a:solidFill>
                        <a:effectLst/>
                        <a:latin typeface="Times New Roman" panose="02020603050405020304" pitchFamily="18" charset="0"/>
                        <a:ea typeface="+mn-ea"/>
                        <a:cs typeface="Times New Roman" panose="02020603050405020304" pitchFamily="18" charset="0"/>
                      </a:endParaRPr>
                    </a:p>
                  </a:txBody>
                  <a:tcPr marL="41237" marR="41237" marT="0" marB="0" anchor="ctr"/>
                </a:tc>
                <a:extLst>
                  <a:ext uri="{0D108BD9-81ED-4DB2-BD59-A6C34878D82A}">
                    <a16:rowId xmlns:a16="http://schemas.microsoft.com/office/drawing/2014/main" val="1643994352"/>
                  </a:ext>
                </a:extLst>
              </a:tr>
              <a:tr h="347222">
                <a:tc>
                  <a:txBody>
                    <a:bodyPr/>
                    <a:lstStyle/>
                    <a:p>
                      <a:r>
                        <a:rPr lang="en-US" sz="1400" u="none" dirty="0" err="1" smtClean="0">
                          <a:effectLst/>
                          <a:latin typeface="ProSyl" panose="020B0500000000000000" pitchFamily="34" charset="0"/>
                          <a:cs typeface="Times New Roman" panose="02020603050405020304" pitchFamily="18" charset="0"/>
                        </a:rPr>
                        <a:t>tyWE</a:t>
                      </a:r>
                      <a:r>
                        <a:rPr kumimoji="0" lang="en-US" sz="1400" b="1" u="none" kern="1200" dirty="0" smtClean="0">
                          <a:solidFill>
                            <a:schemeClr val="lt1"/>
                          </a:solidFill>
                          <a:effectLst/>
                          <a:latin typeface="Times New Roman" panose="02020603050405020304" pitchFamily="18" charset="0"/>
                          <a:ea typeface="+mn-ea"/>
                          <a:cs typeface="Times New Roman" panose="02020603050405020304" pitchFamily="18" charset="0"/>
                        </a:rPr>
                        <a:t> </a:t>
                      </a:r>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06, 2021</a:t>
                      </a:r>
                    </a:p>
                  </a:txBody>
                  <a:tcPr marL="41237" marR="41237" marT="0" marB="0" anchor="ctr"/>
                </a:tc>
                <a:tc>
                  <a:txBody>
                    <a:bodyPr/>
                    <a:lstStyle/>
                    <a:p>
                      <a:pPr marL="0" marR="0">
                        <a:spcBef>
                          <a:spcPts val="0"/>
                        </a:spcBef>
                        <a:spcAft>
                          <a:spcPts val="0"/>
                        </a:spcAft>
                      </a:pPr>
                      <a:r>
                        <a:rPr lang="en-CA" sz="1400" dirty="0" smtClean="0">
                          <a:effectLst/>
                          <a:latin typeface="ProSyl" panose="020B0500000000000000" pitchFamily="34" charset="0"/>
                          <a:cs typeface="Times New Roman" panose="02020603050405020304" pitchFamily="18" charset="0"/>
                        </a:rPr>
                        <a:t>wmoEp5 Wc6tbq ttc5 rao6]Xk5 vtm5Jt4n5 ]b2hjz </a:t>
                      </a:r>
                      <a:r>
                        <a:rPr lang="en-US" sz="1400" dirty="0" smtClean="0">
                          <a:effectLst/>
                          <a:latin typeface="ProSyl" panose="020B0500000000000000" pitchFamily="34" charset="0"/>
                          <a:cs typeface="Times New Roman" panose="02020603050405020304" pitchFamily="18" charset="0"/>
                        </a:rPr>
                        <a:t>Wdyodt5 vtmi6_wkom6ys6ixn6iqk5</a:t>
                      </a:r>
                      <a:r>
                        <a:rPr lang="en-US" sz="1400" baseline="0" dirty="0" smtClean="0">
                          <a:effectLst/>
                          <a:latin typeface="ProSyl" panose="020B0500000000000000" pitchFamily="34" charset="0"/>
                          <a:cs typeface="Times New Roman" panose="02020603050405020304" pitchFamily="18" charset="0"/>
                        </a:rPr>
                        <a:t> xW6hwi6</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979827343"/>
                  </a:ext>
                </a:extLst>
              </a:tr>
              <a:tr h="578704">
                <a:tc>
                  <a:txBody>
                    <a:bodyPr/>
                    <a:lstStyle/>
                    <a:p>
                      <a:r>
                        <a:rPr lang="en-US" sz="1400" u="none" dirty="0" err="1" smtClean="0">
                          <a:effectLst/>
                          <a:latin typeface="ProSyl" panose="020B0500000000000000" pitchFamily="34" charset="0"/>
                          <a:cs typeface="Times New Roman" panose="02020603050405020304" pitchFamily="18" charset="0"/>
                        </a:rPr>
                        <a:t>tyWE</a:t>
                      </a:r>
                      <a:r>
                        <a:rPr kumimoji="0" lang="en-US" sz="1400" b="1" u="none" kern="1200" dirty="0" smtClean="0">
                          <a:solidFill>
                            <a:schemeClr val="lt1"/>
                          </a:solidFill>
                          <a:effectLst/>
                          <a:latin typeface="Times New Roman" panose="02020603050405020304" pitchFamily="18" charset="0"/>
                          <a:ea typeface="+mn-ea"/>
                          <a:cs typeface="Times New Roman" panose="02020603050405020304" pitchFamily="18" charset="0"/>
                        </a:rPr>
                        <a:t> </a:t>
                      </a:r>
                      <a:r>
                        <a:rPr kumimoji="0" lang="en-US" sz="1400" b="1" u="none" kern="1200" dirty="0">
                          <a:solidFill>
                            <a:schemeClr val="lt1"/>
                          </a:solidFill>
                          <a:effectLst/>
                          <a:latin typeface="Times New Roman" panose="02020603050405020304" pitchFamily="18" charset="0"/>
                          <a:ea typeface="+mn-ea"/>
                          <a:cs typeface="Times New Roman" panose="02020603050405020304" pitchFamily="18" charset="0"/>
                        </a:rPr>
                        <a:t>07, 2021</a:t>
                      </a:r>
                    </a:p>
                  </a:txBody>
                  <a:tcPr marL="41237" marR="41237"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dirty="0" smtClean="0">
                          <a:effectLst/>
                          <a:latin typeface="ProSyl" panose="020B0500000000000000" pitchFamily="34" charset="0"/>
                          <a:cs typeface="Times New Roman" panose="02020603050405020304" pitchFamily="18" charset="0"/>
                        </a:rPr>
                        <a:t>S2lu ]b2fx5 wmoEp5 xg6tbz5 ]b7N</a:t>
                      </a:r>
                      <a:r>
                        <a:rPr lang="en-CA" sz="1400" baseline="0" dirty="0" smtClean="0">
                          <a:effectLst/>
                          <a:latin typeface="ProSyl" panose="020B0500000000000000" pitchFamily="34" charset="0"/>
                          <a:cs typeface="Times New Roman" panose="02020603050405020304" pitchFamily="18" charset="0"/>
                        </a:rPr>
                        <a:t> </a:t>
                      </a:r>
                      <a:r>
                        <a:rPr lang="en-US" sz="1400" dirty="0" smtClean="0">
                          <a:effectLst/>
                          <a:latin typeface="ProSyl" panose="020B0500000000000000" pitchFamily="34" charset="0"/>
                          <a:cs typeface="Times New Roman" panose="02020603050405020304" pitchFamily="18" charset="0"/>
                        </a:rPr>
                        <a:t>Wdyodt5 vtmi6_wkom6ys6ixn6iqk5</a:t>
                      </a:r>
                      <a:r>
                        <a:rPr lang="en-US" sz="1400" baseline="0" dirty="0" smtClean="0">
                          <a:effectLst/>
                          <a:latin typeface="ProSyl" panose="020B0500000000000000" pitchFamily="34" charset="0"/>
                          <a:cs typeface="Times New Roman" panose="02020603050405020304" pitchFamily="18" charset="0"/>
                        </a:rPr>
                        <a:t> xW6hwi6 xg6lA y?/st4f5.</a:t>
                      </a:r>
                      <a:endPar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237" marR="41237" marT="0" marB="0" anchor="ctr"/>
                </a:tc>
                <a:extLst>
                  <a:ext uri="{0D108BD9-81ED-4DB2-BD59-A6C34878D82A}">
                    <a16:rowId xmlns:a16="http://schemas.microsoft.com/office/drawing/2014/main" val="545880228"/>
                  </a:ext>
                </a:extLst>
              </a:tr>
            </a:tbl>
          </a:graphicData>
        </a:graphic>
      </p:graphicFrame>
    </p:spTree>
    <p:extLst>
      <p:ext uri="{BB962C8B-B14F-4D97-AF65-F5344CB8AC3E}">
        <p14:creationId xmlns:p14="http://schemas.microsoft.com/office/powerpoint/2010/main" val="22482986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16</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163822489"/>
              </p:ext>
            </p:extLst>
          </p:nvPr>
        </p:nvGraphicFramePr>
        <p:xfrm>
          <a:off x="323528" y="1747976"/>
          <a:ext cx="8640960" cy="4450080"/>
        </p:xfrm>
        <a:graphic>
          <a:graphicData uri="http://schemas.openxmlformats.org/drawingml/2006/table">
            <a:tbl>
              <a:tblPr firstRow="1" bandRow="1">
                <a:tableStyleId>{5C22544A-7EE6-4342-B048-85BDC9FD1C3A}</a:tableStyleId>
              </a:tblPr>
              <a:tblGrid>
                <a:gridCol w="4308634">
                  <a:extLst>
                    <a:ext uri="{9D8B030D-6E8A-4147-A177-3AD203B41FA5}">
                      <a16:colId xmlns:a16="http://schemas.microsoft.com/office/drawing/2014/main" val="20000"/>
                    </a:ext>
                  </a:extLst>
                </a:gridCol>
                <a:gridCol w="4332326">
                  <a:extLst>
                    <a:ext uri="{9D8B030D-6E8A-4147-A177-3AD203B41FA5}">
                      <a16:colId xmlns:a16="http://schemas.microsoft.com/office/drawing/2014/main" val="20001"/>
                    </a:ext>
                  </a:extLst>
                </a:gridCol>
              </a:tblGrid>
              <a:tr h="4267200">
                <a:tc>
                  <a:txBody>
                    <a:bodyPr/>
                    <a:lstStyle/>
                    <a:p>
                      <a:pPr marL="342900" indent="-342900" algn="l">
                        <a:buFont typeface="Wingdings" pitchFamily="2" charset="2"/>
                        <a:buChar char="Ø"/>
                      </a:pPr>
                      <a:r>
                        <a:rPr lang="en-CA" sz="2200" b="0" dirty="0">
                          <a:solidFill>
                            <a:schemeClr val="tx1"/>
                          </a:solidFill>
                          <a:latin typeface="Times New Roman" pitchFamily="18" charset="0"/>
                          <a:cs typeface="Times New Roman" pitchFamily="18" charset="0"/>
                        </a:rPr>
                        <a:t>The Applicant, </a:t>
                      </a:r>
                      <a:r>
                        <a:rPr lang="en-CA" sz="2200" b="0" dirty="0" smtClean="0">
                          <a:solidFill>
                            <a:schemeClr val="tx1"/>
                          </a:solidFill>
                          <a:latin typeface="Times New Roman" pitchFamily="18" charset="0"/>
                          <a:cs typeface="Times New Roman" pitchFamily="18" charset="0"/>
                        </a:rPr>
                        <a:t>CIRNA</a:t>
                      </a:r>
                      <a:r>
                        <a:rPr lang="en-CA" sz="2200" b="0" baseline="0" dirty="0" smtClean="0">
                          <a:solidFill>
                            <a:schemeClr val="tx1"/>
                          </a:solidFill>
                          <a:latin typeface="Times New Roman" pitchFamily="18" charset="0"/>
                          <a:cs typeface="Times New Roman" pitchFamily="18" charset="0"/>
                        </a:rPr>
                        <a:t> and</a:t>
                      </a:r>
                      <a:r>
                        <a:rPr lang="en-CA" sz="2200" b="0" dirty="0" smtClean="0">
                          <a:solidFill>
                            <a:schemeClr val="tx1"/>
                          </a:solidFill>
                          <a:latin typeface="Times New Roman" pitchFamily="18" charset="0"/>
                          <a:cs typeface="Times New Roman" pitchFamily="18" charset="0"/>
                        </a:rPr>
                        <a:t> ECCC</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have </a:t>
                      </a:r>
                      <a:r>
                        <a:rPr lang="en-CA" sz="2200" b="0" dirty="0">
                          <a:solidFill>
                            <a:schemeClr val="tx1"/>
                          </a:solidFill>
                          <a:latin typeface="Times New Roman" pitchFamily="18" charset="0"/>
                          <a:cs typeface="Times New Roman" pitchFamily="18" charset="0"/>
                        </a:rPr>
                        <a:t>all contributed to the review process for the </a:t>
                      </a:r>
                      <a:r>
                        <a:rPr lang="en-CA" sz="2200" b="0" dirty="0" smtClean="0">
                          <a:solidFill>
                            <a:schemeClr val="tx1"/>
                          </a:solidFill>
                          <a:latin typeface="Times New Roman" pitchFamily="18" charset="0"/>
                          <a:cs typeface="Times New Roman" pitchFamily="18" charset="0"/>
                        </a:rPr>
                        <a:t>Application:</a:t>
                      </a:r>
                      <a:endParaRPr lang="en-CA" sz="2200" b="0" dirty="0">
                        <a:solidFill>
                          <a:schemeClr val="tx1"/>
                        </a:solidFill>
                        <a:latin typeface="Times New Roman" pitchFamily="18" charset="0"/>
                        <a:cs typeface="Times New Roman" pitchFamily="18" charset="0"/>
                      </a:endParaRPr>
                    </a:p>
                    <a:p>
                      <a:pPr marL="342900" indent="-342900" algn="l">
                        <a:buFont typeface="Wingdings" pitchFamily="2" charset="2"/>
                        <a:buChar char="Ø"/>
                      </a:pPr>
                      <a:endParaRPr lang="en-US" sz="2200" b="0" kern="1200" dirty="0">
                        <a:solidFill>
                          <a:schemeClr val="tx1"/>
                        </a:solidFill>
                        <a:effectLst/>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2200" b="0" dirty="0">
                          <a:solidFill>
                            <a:schemeClr val="tx1"/>
                          </a:solidFill>
                          <a:latin typeface="Times New Roman" pitchFamily="18" charset="0"/>
                          <a:cs typeface="Times New Roman" pitchFamily="18" charset="0"/>
                        </a:rPr>
                        <a:t>Participated in formal and informal discussions aimed at resolving relevant issues  </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n-US" sz="2200" b="0" dirty="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dirty="0">
                          <a:solidFill>
                            <a:schemeClr val="tx1"/>
                          </a:solidFill>
                          <a:latin typeface="Times New Roman" pitchFamily="18" charset="0"/>
                          <a:cs typeface="Times New Roman" pitchFamily="18" charset="0"/>
                        </a:rPr>
                        <a:t>Provided the Board and the Proponent with valuable technical information (questions and concerns) on relevant issues</a:t>
                      </a:r>
                    </a:p>
                  </a:txBody>
                  <a:tcPr>
                    <a:noFill/>
                  </a:tcPr>
                </a:tc>
                <a:tc>
                  <a:txBody>
                    <a:bodyPr/>
                    <a:lstStyle/>
                    <a:p>
                      <a:pPr marL="342900" indent="-342900" algn="l">
                        <a:buFont typeface="Wingdings" pitchFamily="2" charset="2"/>
                        <a:buChar char="Ø"/>
                      </a:pPr>
                      <a:r>
                        <a:rPr lang="en-CA" sz="2000" b="0" dirty="0" smtClean="0">
                          <a:solidFill>
                            <a:schemeClr val="tx1"/>
                          </a:solidFill>
                          <a:latin typeface="ProSyl" panose="020B0500000000000000" pitchFamily="34" charset="0"/>
                          <a:cs typeface="Times New Roman" pitchFamily="18" charset="0"/>
                        </a:rPr>
                        <a:t>]b4fx5 g5=4yC6g5, v?mgcf5</a:t>
                      </a:r>
                      <a:r>
                        <a:rPr lang="en-CA" sz="2000" b="0" baseline="0" dirty="0" smtClean="0">
                          <a:solidFill>
                            <a:schemeClr val="tx1"/>
                          </a:solidFill>
                          <a:latin typeface="ProSyl" panose="020B0500000000000000" pitchFamily="34" charset="0"/>
                          <a:cs typeface="Times New Roman" pitchFamily="18" charset="0"/>
                        </a:rPr>
                        <a:t> x7m x?toEp5 bm6u4 giyJw5 euD6iqk5 WoE5J]y5 g4yCstk5:</a:t>
                      </a:r>
                      <a:endParaRPr lang="en-CA" sz="2000" b="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endParaRPr lang="en-US" sz="2000" b="0" kern="1200" dirty="0" smtClean="0">
                        <a:solidFill>
                          <a:schemeClr val="tx1"/>
                        </a:solidFill>
                        <a:effectLst/>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2000" b="0" dirty="0" smtClean="0">
                          <a:solidFill>
                            <a:schemeClr val="tx1"/>
                          </a:solidFill>
                          <a:latin typeface="ProSyl" panose="020B0500000000000000" pitchFamily="34" charset="0"/>
                          <a:cs typeface="Times New Roman" pitchFamily="18" charset="0"/>
                        </a:rPr>
                        <a:t>WcbsJ5 ttctA5 x7m scsy6tA5 scctQ5 WNh4iqk5 gCzJw5 W5Jtk5</a:t>
                      </a:r>
                      <a:endParaRPr lang="en-US" sz="2000" b="0" dirty="0" smtClean="0">
                        <a:solidFill>
                          <a:schemeClr val="tx1"/>
                        </a:solidFill>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n-US" sz="2000" b="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000" b="0" dirty="0" smtClean="0">
                          <a:solidFill>
                            <a:schemeClr val="tx1"/>
                          </a:solidFill>
                          <a:latin typeface="ProSyl" panose="020B0500000000000000" pitchFamily="34" charset="0"/>
                          <a:cs typeface="Times New Roman" pitchFamily="18" charset="0"/>
                        </a:rPr>
                        <a:t>Wb6tbq vtmp5 x7m ]s4gDto5 xgME4gk5 Wdyodt5 gnZ4nw5 GxWdt5 x7m </a:t>
                      </a:r>
                      <a:r>
                        <a:rPr lang="en-US" sz="2000" b="0" dirty="0" err="1" smtClean="0">
                          <a:solidFill>
                            <a:schemeClr val="tx1"/>
                          </a:solidFill>
                          <a:latin typeface="ProSyl" panose="020B0500000000000000" pitchFamily="34" charset="0"/>
                          <a:cs typeface="Times New Roman" pitchFamily="18" charset="0"/>
                        </a:rPr>
                        <a:t>wh</a:t>
                      </a:r>
                      <a:r>
                        <a:rPr lang="en-US" sz="2000" b="0" dirty="0" smtClean="0">
                          <a:solidFill>
                            <a:schemeClr val="tx1"/>
                          </a:solidFill>
                          <a:latin typeface="ProSyl" panose="020B0500000000000000" pitchFamily="34" charset="0"/>
                          <a:cs typeface="Times New Roman" pitchFamily="18" charset="0"/>
                        </a:rPr>
                        <a:t>]mlAt5H gCzJk5 W5Jt5</a:t>
                      </a:r>
                      <a:endParaRPr lang="en-US" sz="2400" b="0" i="0" u="none" strike="noStrike" baseline="0" dirty="0">
                        <a:solidFill>
                          <a:srgbClr val="000000"/>
                        </a:solidFill>
                        <a:latin typeface="ProSyl"/>
                      </a:endParaRP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899592" y="1052736"/>
            <a:ext cx="7488832" cy="856701"/>
          </a:xfrm>
          <a:prstGeom prst="rect">
            <a:avLst/>
          </a:prstGeom>
          <a:noFill/>
        </p:spPr>
        <p:txBody>
          <a:bodyPr vert="horz" lIns="0" rIns="0" bIns="0" anchor="b">
            <a:noAutofit/>
          </a:bodyPr>
          <a:lstStyle>
            <a:defPPr>
              <a:defRPr lang="en-US"/>
            </a:defPPr>
            <a:lvl1pPr>
              <a:spcBef>
                <a:spcPct val="0"/>
              </a:spcBef>
              <a:buNone/>
              <a:defRPr kumimoji="0" sz="2800" b="1">
                <a:ln>
                  <a:noFill/>
                </a:ln>
                <a:solidFill>
                  <a:schemeClr val="tx2"/>
                </a:solidFill>
                <a:effectLst/>
                <a:latin typeface="Times New Roman" pitchFamily="18" charset="0"/>
                <a:ea typeface="+mj-ea"/>
                <a:cs typeface="Times New Roman" pitchFamily="18" charset="0"/>
              </a:defRPr>
            </a:lvl1pPr>
          </a:lstStyle>
          <a:p>
            <a:r>
              <a:rPr lang="en-US" sz="2400" dirty="0" smtClean="0"/>
              <a:t>GN-CGS </a:t>
            </a:r>
            <a:r>
              <a:rPr lang="en-US" sz="2400" dirty="0"/>
              <a:t>and Interveners’ Participation</a:t>
            </a:r>
            <a:endParaRPr lang="iu-Cans-CA" sz="2400" dirty="0"/>
          </a:p>
          <a:p>
            <a:r>
              <a:rPr lang="iu-Cans-CA" sz="2400" dirty="0"/>
              <a:t>ᕼᐊᒻᓚᒃᑯᑦ ᐸᖕᓂᕐᑑᒥ ᐊᒻᒪᓗ ᐅᖃᐅᓯᒃᓴᓖᑦ ᐃᓚᐅᓂᖏᑦ</a:t>
            </a:r>
            <a:r>
              <a:rPr lang="en-US" sz="2400" dirty="0"/>
              <a:t/>
            </a:r>
            <a:br>
              <a:rPr lang="en-US" sz="2400" dirty="0"/>
            </a:br>
            <a:endParaRPr lang="en-US" sz="2400" dirty="0"/>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901877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17</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192089196"/>
              </p:ext>
            </p:extLst>
          </p:nvPr>
        </p:nvGraphicFramePr>
        <p:xfrm>
          <a:off x="467544" y="1584960"/>
          <a:ext cx="8496944" cy="4566454"/>
        </p:xfrm>
        <a:graphic>
          <a:graphicData uri="http://schemas.openxmlformats.org/drawingml/2006/table">
            <a:tbl>
              <a:tblPr firstRow="1" bandRow="1">
                <a:tableStyleId>{5C22544A-7EE6-4342-B048-85BDC9FD1C3A}</a:tableStyleId>
              </a:tblPr>
              <a:tblGrid>
                <a:gridCol w="4105208">
                  <a:extLst>
                    <a:ext uri="{9D8B030D-6E8A-4147-A177-3AD203B41FA5}">
                      <a16:colId xmlns:a16="http://schemas.microsoft.com/office/drawing/2014/main" val="20000"/>
                    </a:ext>
                  </a:extLst>
                </a:gridCol>
                <a:gridCol w="4391736">
                  <a:extLst>
                    <a:ext uri="{9D8B030D-6E8A-4147-A177-3AD203B41FA5}">
                      <a16:colId xmlns:a16="http://schemas.microsoft.com/office/drawing/2014/main" val="20001"/>
                    </a:ext>
                  </a:extLst>
                </a:gridCol>
              </a:tblGrid>
              <a:tr h="4566454">
                <a:tc>
                  <a:txBody>
                    <a:bodyPr/>
                    <a:lstStyle/>
                    <a:p>
                      <a:pPr marL="342900" indent="-342900" algn="just">
                        <a:buFont typeface="Wingdings" pitchFamily="2" charset="2"/>
                        <a:buChar char="Ø"/>
                      </a:pPr>
                      <a:r>
                        <a:rPr lang="en-CA" sz="2200" b="0" baseline="0" dirty="0">
                          <a:solidFill>
                            <a:schemeClr val="tx1"/>
                          </a:solidFill>
                          <a:latin typeface="Times New Roman" pitchFamily="18" charset="0"/>
                          <a:cs typeface="Times New Roman" pitchFamily="18" charset="0"/>
                        </a:rPr>
                        <a:t>Everyone is encouraged to participate in </a:t>
                      </a:r>
                      <a:r>
                        <a:rPr lang="en-CA" sz="2200" b="0" baseline="0" dirty="0" smtClean="0">
                          <a:solidFill>
                            <a:schemeClr val="tx1"/>
                          </a:solidFill>
                          <a:latin typeface="Times New Roman" pitchFamily="18" charset="0"/>
                          <a:cs typeface="Times New Roman" pitchFamily="18" charset="0"/>
                        </a:rPr>
                        <a:t>this </a:t>
                      </a:r>
                      <a:r>
                        <a:rPr lang="en-CA" sz="2200" b="0" baseline="0" dirty="0">
                          <a:solidFill>
                            <a:schemeClr val="tx1"/>
                          </a:solidFill>
                          <a:latin typeface="Times New Roman" pitchFamily="18" charset="0"/>
                          <a:cs typeface="Times New Roman" pitchFamily="18" charset="0"/>
                        </a:rPr>
                        <a:t>community session</a:t>
                      </a:r>
                    </a:p>
                    <a:p>
                      <a:pPr marL="342900" indent="-342900" algn="just">
                        <a:buFont typeface="Wingdings" pitchFamily="2" charset="2"/>
                        <a:buChar char="Ø"/>
                      </a:pPr>
                      <a:endParaRPr lang="en-US" sz="2200" b="0" kern="1200" baseline="0" dirty="0">
                        <a:solidFill>
                          <a:schemeClr val="tx1"/>
                        </a:solidFill>
                        <a:effectLst/>
                        <a:latin typeface="Times New Roman" pitchFamily="18" charset="0"/>
                        <a:ea typeface="+mn-ea"/>
                        <a:cs typeface="Times New Roman" pitchFamily="18" charset="0"/>
                      </a:endParaRPr>
                    </a:p>
                    <a:p>
                      <a:pPr marL="342900" indent="-342900" algn="just">
                        <a:buFont typeface="Wingdings" pitchFamily="2" charset="2"/>
                        <a:buChar char="Ø"/>
                      </a:pPr>
                      <a:r>
                        <a:rPr lang="en-US" sz="2200" b="0" baseline="0" dirty="0">
                          <a:solidFill>
                            <a:schemeClr val="tx1"/>
                          </a:solidFill>
                          <a:latin typeface="Times New Roman" pitchFamily="18" charset="0"/>
                          <a:cs typeface="Times New Roman" pitchFamily="18" charset="0"/>
                        </a:rPr>
                        <a:t>Interested persons can also contact NWB staff if needing to provide written comments or to review the documents filed for application </a:t>
                      </a:r>
                    </a:p>
                    <a:p>
                      <a:pPr marL="342900" indent="-342900" algn="just">
                        <a:buFont typeface="Wingdings" pitchFamily="2" charset="2"/>
                        <a:buChar char="Ø"/>
                      </a:pPr>
                      <a:endParaRPr lang="en-US" sz="2200" b="0" baseline="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200" b="0" baseline="0" dirty="0">
                          <a:solidFill>
                            <a:schemeClr val="tx1"/>
                          </a:solidFill>
                          <a:latin typeface="Times New Roman" pitchFamily="18" charset="0"/>
                          <a:cs typeface="Times New Roman" pitchFamily="18" charset="0"/>
                        </a:rPr>
                        <a:t>All documents received have been posted on the NWB’s FTP site at </a:t>
                      </a:r>
                      <a:r>
                        <a:rPr lang="en-US" sz="2200" b="0" baseline="0" dirty="0">
                          <a:solidFill>
                            <a:schemeClr val="tx1"/>
                          </a:solidFill>
                          <a:latin typeface="Times New Roman" pitchFamily="18" charset="0"/>
                          <a:cs typeface="Times New Roman" pitchFamily="18" charset="0"/>
                          <a:hlinkClick r:id="rId2"/>
                        </a:rPr>
                        <a:t>ftp.nwb-oen.ca</a:t>
                      </a:r>
                      <a:endParaRPr lang="en-US" sz="2200" b="0" baseline="0" dirty="0">
                        <a:solidFill>
                          <a:schemeClr val="tx1"/>
                        </a:solidFill>
                        <a:latin typeface="Times New Roman" pitchFamily="18" charset="0"/>
                        <a:cs typeface="Times New Roman" pitchFamily="18" charset="0"/>
                      </a:endParaRPr>
                    </a:p>
                  </a:txBody>
                  <a:tcPr>
                    <a:noFill/>
                  </a:tcPr>
                </a:tc>
                <a:tc>
                  <a:txBody>
                    <a:bodyPr/>
                    <a:lstStyle/>
                    <a:p>
                      <a:pPr marL="342900" indent="-342900">
                        <a:buFont typeface="Wingdings" panose="05000000000000000000" pitchFamily="2" charset="2"/>
                        <a:buChar char="Ø"/>
                      </a:pPr>
                      <a:r>
                        <a:rPr lang="iu-Cans-CA" sz="1900" b="0" i="0" u="none" strike="noStrike" baseline="0" dirty="0">
                          <a:solidFill>
                            <a:srgbClr val="000000"/>
                          </a:solidFill>
                          <a:latin typeface="ProSyl"/>
                        </a:rPr>
                        <a:t>ᑭᓇᑐᐃᓐᓇᖅ ᑐᙵᓱᒃᑎᑕᐅᔪᖅ ᐃᓚᐅᔪᒪᒍᓂ ᑭᓇᒃᑯᑐᐃᓐᓇᐃᑦ ᓈᓛᒃᑎᑕᐅᑎᓪᓗᒋᑦ ᐊᒻᒪᓗ ᓄᓇᓕᒃᓂ ᑲᑎᒪᑎᑦᑎᑎᓪᓗᒋᑦ</a:t>
                      </a:r>
                      <a:endParaRPr lang="en-US" sz="1900" b="0" i="0" u="none" strike="noStrike" baseline="0" dirty="0">
                        <a:solidFill>
                          <a:srgbClr val="000000"/>
                        </a:solidFill>
                        <a:latin typeface="ProSyl"/>
                      </a:endParaRPr>
                    </a:p>
                    <a:p>
                      <a:pPr marL="0" indent="0">
                        <a:buFont typeface="Wingdings" panose="05000000000000000000" pitchFamily="2" charset="2"/>
                        <a:buNone/>
                      </a:pPr>
                      <a:endParaRPr lang="en-US" sz="1900" b="0" i="0" u="none" strike="noStrike" baseline="0" dirty="0">
                        <a:solidFill>
                          <a:srgbClr val="000000"/>
                        </a:solidFill>
                        <a:latin typeface="ProSyl"/>
                      </a:endParaRPr>
                    </a:p>
                    <a:p>
                      <a:pPr marL="342900" indent="-342900">
                        <a:buFont typeface="Wingdings" panose="05000000000000000000" pitchFamily="2" charset="2"/>
                        <a:buChar char="Ø"/>
                      </a:pPr>
                      <a:r>
                        <a:rPr lang="iu-Cans-CA" sz="1900" b="0" i="0" u="none" strike="noStrike" baseline="0" dirty="0">
                          <a:solidFill>
                            <a:srgbClr val="000000"/>
                          </a:solidFill>
                          <a:latin typeface="ProSyl"/>
                        </a:rPr>
                        <a:t>ᐃᓚᐅᔪᒪᔪᑦ ᖃᐅᔨᒋᐊᕈᓐᓇᕐᒥᔪᑦ ᐃᖃᓇᐃᔭᕐᑎᖏᓐᓂᕐ ᐃᒥᓕᕆᔨᒃᑯᑦ ᑎᑎᕋᕐᓯᒪᔪᒥᒃ ᑐᓂᓯᔪᒪᒍᑎᒃ ᐅᕙᓘᓐᓂᑦ ᕿᒥᕈᔪᒪᒍᑎᒃ ᑐᓂᔭᐅᓯᒪᔪᓂᒃ ᐱᓇᓱᒃᑐᒥᑦ</a:t>
                      </a:r>
                      <a:endParaRPr lang="en-US" sz="1900" b="0" i="0" u="none" strike="noStrike" baseline="0" dirty="0">
                        <a:solidFill>
                          <a:srgbClr val="000000"/>
                        </a:solidFill>
                        <a:latin typeface="ProSyl"/>
                      </a:endParaRPr>
                    </a:p>
                    <a:p>
                      <a:pPr marL="0" indent="0">
                        <a:buFont typeface="Wingdings" panose="05000000000000000000" pitchFamily="2" charset="2"/>
                        <a:buNone/>
                      </a:pPr>
                      <a:endParaRPr lang="en-US" sz="1900" b="0" i="0" u="none" strike="noStrike" baseline="0" dirty="0">
                        <a:solidFill>
                          <a:srgbClr val="000000"/>
                        </a:solidFill>
                        <a:latin typeface="ProSyl"/>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iu-Cans-CA" sz="1900" b="0" i="0" u="none" strike="noStrike" baseline="0" dirty="0">
                          <a:solidFill>
                            <a:srgbClr val="000000"/>
                          </a:solidFill>
                          <a:latin typeface="ProSyl"/>
                        </a:rPr>
                        <a:t>ᑕᒪᕐᒥᒃ ᑎᑎᕋᕐᓯᒪᔪᑦ ᐱᔭᐅᔪᑦ ᓴᕿᑕᐅᓯᒪᔪᑦ ᐃᒥᓕᕆᔨᒃᑯᑦ ᑕᑯᕕᖓᓂ ᖃᕋᓴᐅᔭᒃᑯᑦ ᐅᕙᓂ </a:t>
                      </a:r>
                      <a:r>
                        <a:rPr lang="en-US" sz="1900" b="0" baseline="0" dirty="0">
                          <a:solidFill>
                            <a:schemeClr val="tx1"/>
                          </a:solidFill>
                          <a:latin typeface="Times New Roman" pitchFamily="18" charset="0"/>
                          <a:cs typeface="Times New Roman" pitchFamily="18" charset="0"/>
                          <a:hlinkClick r:id="rId2"/>
                        </a:rPr>
                        <a:t>ftp.nwb-oen.ca</a:t>
                      </a:r>
                      <a:r>
                        <a:rPr lang="en-US" sz="20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899592" y="404664"/>
            <a:ext cx="7416824"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400" b="1" dirty="0">
                <a:latin typeface="Times New Roman" pitchFamily="18" charset="0"/>
                <a:cs typeface="Times New Roman" pitchFamily="18" charset="0"/>
              </a:rPr>
              <a:t>Public Participation</a:t>
            </a:r>
            <a:r>
              <a:rPr lang="iu-Cans-CA" sz="2400" b="1" dirty="0">
                <a:latin typeface="Times New Roman" pitchFamily="18" charset="0"/>
                <a:cs typeface="Times New Roman" pitchFamily="18" charset="0"/>
              </a:rPr>
              <a:t>      </a:t>
            </a:r>
            <a:r>
              <a:rPr lang="en-CA" sz="2400" b="1" dirty="0">
                <a:latin typeface="Times New Roman" pitchFamily="18" charset="0"/>
                <a:cs typeface="Times New Roman" pitchFamily="18" charset="0"/>
              </a:rPr>
              <a:t>	</a:t>
            </a:r>
            <a:r>
              <a:rPr lang="iu-Cans-CA" sz="2400" b="1" dirty="0">
                <a:latin typeface="Times New Roman" pitchFamily="18" charset="0"/>
                <a:cs typeface="Times New Roman" pitchFamily="18" charset="0"/>
              </a:rPr>
              <a:t>     ᐃᓄᑐᐃᓐᓇᐃᑦ ᐃᓚᐅᓂᖏᑦ</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endParaRPr lang="en-US" sz="24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2820393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18</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829983427"/>
              </p:ext>
            </p:extLst>
          </p:nvPr>
        </p:nvGraphicFramePr>
        <p:xfrm>
          <a:off x="395536" y="1556793"/>
          <a:ext cx="8496944" cy="4427711"/>
        </p:xfrm>
        <a:graphic>
          <a:graphicData uri="http://schemas.openxmlformats.org/drawingml/2006/table">
            <a:tbl>
              <a:tblPr firstRow="1" bandRow="1">
                <a:tableStyleId>{5C22544A-7EE6-4342-B048-85BDC9FD1C3A}</a:tableStyleId>
              </a:tblPr>
              <a:tblGrid>
                <a:gridCol w="4236823">
                  <a:extLst>
                    <a:ext uri="{9D8B030D-6E8A-4147-A177-3AD203B41FA5}">
                      <a16:colId xmlns:a16="http://schemas.microsoft.com/office/drawing/2014/main" val="20000"/>
                    </a:ext>
                  </a:extLst>
                </a:gridCol>
                <a:gridCol w="4260121">
                  <a:extLst>
                    <a:ext uri="{9D8B030D-6E8A-4147-A177-3AD203B41FA5}">
                      <a16:colId xmlns:a16="http://schemas.microsoft.com/office/drawing/2014/main" val="20001"/>
                    </a:ext>
                  </a:extLst>
                </a:gridCol>
              </a:tblGrid>
              <a:tr h="4092431">
                <a:tc>
                  <a:txBody>
                    <a:bodyPr/>
                    <a:lstStyle/>
                    <a:p>
                      <a:pPr marL="342900" indent="-342900" algn="l">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Stephanie Autut, Executive Director</a:t>
                      </a: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lang="en-US" sz="1600" b="0" baseline="0" dirty="0">
                          <a:solidFill>
                            <a:srgbClr val="0070C0"/>
                          </a:solidFill>
                          <a:latin typeface="Times New Roman" pitchFamily="18" charset="0"/>
                          <a:cs typeface="Times New Roman" pitchFamily="18" charset="0"/>
                          <a:hlinkClick r:id="rId3"/>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kumimoji="0" lang="en-US" sz="1600" b="0"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Karén</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Kharatyan</a:t>
                      </a:r>
                      <a:r>
                        <a:rPr lang="en-US" sz="1600" b="0" baseline="0" dirty="0" smtClean="0">
                          <a:solidFill>
                            <a:schemeClr val="tx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rPr>
                        <a:t>Director of Technical Services</a:t>
                      </a: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hlinkClick r:id="rId4"/>
                        </a:rPr>
                        <a:t>karen.kharatyan@nwb-oen.ca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en-CA"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Ben Kogvik, Director of Board Administration &amp; Communication </a:t>
                      </a:r>
                    </a:p>
                    <a:p>
                      <a:pPr marL="273050" marR="0" lvl="1" indent="82550" algn="l" defTabSz="914400" rtl="0" eaLnBrk="1" fontAlgn="auto" latinLnBrk="0" hangingPunct="1">
                        <a:lnSpc>
                          <a:spcPct val="100000"/>
                        </a:lnSpc>
                        <a:spcBef>
                          <a:spcPts val="375"/>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5"/>
                        </a:rPr>
                        <a:t>ben.kogvik@nwb-oen.ca</a:t>
                      </a:r>
                      <a:endPar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indent="-342900" algn="l">
                        <a:spcBef>
                          <a:spcPts val="375"/>
                        </a:spcBef>
                        <a:buFont typeface="Wingdings" panose="05000000000000000000" pitchFamily="2" charset="2"/>
                        <a:buChar char="§"/>
                      </a:pPr>
                      <a:r>
                        <a:rPr lang="pt-BR" sz="1600" b="0" baseline="0" dirty="0" smtClean="0">
                          <a:solidFill>
                            <a:schemeClr val="tx1"/>
                          </a:solidFill>
                          <a:latin typeface="Times New Roman" pitchFamily="18" charset="0"/>
                          <a:cs typeface="Times New Roman" pitchFamily="18" charset="0"/>
                        </a:rPr>
                        <a:t>Robin Ikkutisluk, </a:t>
                      </a:r>
                      <a:r>
                        <a:rPr lang="pt-BR" sz="1600" b="0" baseline="0" dirty="0">
                          <a:solidFill>
                            <a:schemeClr val="tx1"/>
                          </a:solidFill>
                          <a:latin typeface="Times New Roman" pitchFamily="18" charset="0"/>
                          <a:cs typeface="Times New Roman" pitchFamily="18" charset="0"/>
                        </a:rPr>
                        <a:t>Licensing Administrator </a:t>
                      </a:r>
                    </a:p>
                    <a:p>
                      <a:pPr marL="273050" indent="82550">
                        <a:spcBef>
                          <a:spcPts val="375"/>
                        </a:spcBef>
                      </a:pPr>
                      <a:r>
                        <a:rPr lang="en-US" sz="1600" b="0" baseline="0" dirty="0" smtClean="0">
                          <a:solidFill>
                            <a:schemeClr val="tx1"/>
                          </a:solidFill>
                          <a:latin typeface="Times New Roman" pitchFamily="18" charset="0"/>
                          <a:cs typeface="Times New Roman" pitchFamily="18" charset="0"/>
                          <a:hlinkClick r:id="rId6"/>
                        </a:rPr>
                        <a:t>robin.ikkutisluk@nwb-oen.ca</a:t>
                      </a:r>
                      <a:endParaRPr lang="en-US" sz="1600" b="0" baseline="0" dirty="0">
                        <a:solidFill>
                          <a:schemeClr val="tx1"/>
                        </a:solidFill>
                        <a:latin typeface="Times New Roman" pitchFamily="18" charset="0"/>
                        <a:cs typeface="Times New Roman" pitchFamily="18" charset="0"/>
                      </a:endParaRPr>
                    </a:p>
                    <a:p>
                      <a:pPr marL="342900" indent="-342900" algn="l" rtl="0" eaLnBrk="1" latinLnBrk="0" hangingPunct="1">
                        <a:spcBef>
                          <a:spcPts val="375"/>
                        </a:spcBef>
                        <a:buFont typeface="Wingdings" panose="05000000000000000000" pitchFamily="2" charset="2"/>
                        <a:buChar char="§"/>
                      </a:pPr>
                      <a:r>
                        <a:rPr kumimoji="0" lang="en-US" sz="1600" b="0" kern="1200" baseline="0" dirty="0" smtClean="0">
                          <a:solidFill>
                            <a:schemeClr val="tx1"/>
                          </a:solidFill>
                          <a:latin typeface="Times New Roman" pitchFamily="18" charset="0"/>
                          <a:ea typeface="+mn-ea"/>
                          <a:cs typeface="Times New Roman" pitchFamily="18" charset="0"/>
                        </a:rPr>
                        <a:t>Mohammad Ali Shaikh, </a:t>
                      </a:r>
                      <a:r>
                        <a:rPr kumimoji="0" lang="en-US" sz="1600" b="0" kern="1200" baseline="0" dirty="0">
                          <a:solidFill>
                            <a:schemeClr val="tx1"/>
                          </a:solidFill>
                          <a:latin typeface="Times New Roman" pitchFamily="18" charset="0"/>
                          <a:ea typeface="+mn-ea"/>
                          <a:cs typeface="Times New Roman" pitchFamily="18" charset="0"/>
                        </a:rPr>
                        <a:t>Technical Advisor</a:t>
                      </a:r>
                    </a:p>
                    <a:p>
                      <a:pPr marL="273050" indent="82550" algn="l" rtl="0" eaLnBrk="1" latinLnBrk="0" hangingPunct="1">
                        <a:spcBef>
                          <a:spcPts val="375"/>
                        </a:spcBef>
                      </a:pPr>
                      <a:r>
                        <a:rPr kumimoji="0" lang="en-US" sz="1600" b="0" kern="1200" baseline="0" dirty="0" smtClean="0">
                          <a:solidFill>
                            <a:schemeClr val="tx1"/>
                          </a:solidFill>
                          <a:latin typeface="Times New Roman" pitchFamily="18" charset="0"/>
                          <a:ea typeface="+mn-ea"/>
                          <a:cs typeface="Times New Roman" pitchFamily="18" charset="0"/>
                          <a:hlinkClick r:id="rId7"/>
                        </a:rPr>
                        <a:t>ali.shaikh@nwb-oen.ca</a:t>
                      </a:r>
                      <a:endParaRPr kumimoji="0" lang="en-US" sz="1600" b="0" kern="1200" baseline="0" dirty="0">
                        <a:solidFill>
                          <a:schemeClr val="tx1"/>
                        </a:solidFill>
                        <a:latin typeface="Times New Roman" pitchFamily="18" charset="0"/>
                        <a:ea typeface="+mn-ea"/>
                        <a:cs typeface="Times New Roman" pitchFamily="18" charset="0"/>
                      </a:endParaRPr>
                    </a:p>
                  </a:txBody>
                  <a:tcPr>
                    <a:noFill/>
                  </a:tcPr>
                </a:tc>
                <a:tc>
                  <a:txBody>
                    <a:bodyPr/>
                    <a:lstStyle/>
                    <a:p>
                      <a:pPr marL="342900" indent="-342900" algn="l">
                        <a:spcBef>
                          <a:spcPts val="375"/>
                        </a:spcBef>
                        <a:buFont typeface="Wingdings" panose="05000000000000000000" pitchFamily="2" charset="2"/>
                        <a:buChar char="§"/>
                      </a:pPr>
                      <a:r>
                        <a:rPr lang="iu-Cans-CA" sz="1600" b="0" baseline="0" dirty="0">
                          <a:solidFill>
                            <a:schemeClr val="tx1"/>
                          </a:solidFill>
                          <a:latin typeface="ProSyl" panose="020B0500000000000000" pitchFamily="34" charset="0"/>
                          <a:cs typeface="Times New Roman" pitchFamily="18" charset="0"/>
                        </a:rPr>
                        <a:t>ᓯᑕᕙᓂ ᐊᐅᑐᑦ, ᐊᐅᓚᑦᑎᔨᒻᒪᕆᒃ</a:t>
                      </a:r>
                      <a:endParaRPr lang="en-US" sz="1600" b="0" baseline="0" dirty="0">
                        <a:solidFill>
                          <a:schemeClr val="tx1"/>
                        </a:solidFill>
                        <a:latin typeface="ProSyl" panose="020B0500000000000000" pitchFamily="34" charset="0"/>
                        <a:cs typeface="Times New Roman" pitchFamily="18" charset="0"/>
                      </a:endParaRP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3"/>
                        </a:rPr>
                        <a:t>stephanie.autut@nwb-oen.ca</a:t>
                      </a:r>
                      <a:endParaRPr lang="en-US" sz="1600" b="0" baseline="0" dirty="0">
                        <a:solidFill>
                          <a:schemeClr val="tx1"/>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600" b="0" strike="noStrike" baseline="0" dirty="0" smtClean="0">
                          <a:solidFill>
                            <a:schemeClr val="tx1"/>
                          </a:solidFill>
                          <a:latin typeface="ProSyl" panose="020B0500000000000000" pitchFamily="34" charset="0"/>
                          <a:cs typeface="Times New Roman" pitchFamily="18" charset="0"/>
                        </a:rPr>
                        <a:t>vE8 vC5/8</a:t>
                      </a:r>
                      <a:r>
                        <a:rPr lang="iu-Cans-CA" sz="1600" b="0" baseline="0" dirty="0" smtClean="0">
                          <a:solidFill>
                            <a:schemeClr val="tx1"/>
                          </a:solidFill>
                          <a:latin typeface="ProSyl" panose="020B0500000000000000" pitchFamily="34" charset="0"/>
                          <a:cs typeface="Times New Roman" pitchFamily="18" charset="0"/>
                        </a:rPr>
                        <a:t>, </a:t>
                      </a:r>
                      <a:r>
                        <a:rPr lang="iu-Cans-CA" sz="1600" b="0" baseline="0" dirty="0">
                          <a:solidFill>
                            <a:schemeClr val="tx1"/>
                          </a:solidFill>
                          <a:latin typeface="ProSyl" panose="020B0500000000000000" pitchFamily="34" charset="0"/>
                          <a:cs typeface="Times New Roman" pitchFamily="18" charset="0"/>
                        </a:rPr>
                        <a:t>ᐊᐅᓚᑦᑎᔨ ᐃᓗᓕᖏᓐᓂᒃ ᐱᔨᓯᕐᓂᖅᒧᑦ</a:t>
                      </a:r>
                      <a:endParaRPr lang="en-US" sz="1600" b="0" baseline="0" dirty="0">
                        <a:solidFill>
                          <a:schemeClr val="tx1"/>
                        </a:solidFill>
                        <a:latin typeface="ProSyl" panose="020B0500000000000000" pitchFamily="34" charset="0"/>
                        <a:cs typeface="Times New Roman" pitchFamily="18" charset="0"/>
                      </a:endParaRPr>
                    </a:p>
                    <a:p>
                      <a:pPr marL="0" indent="0" algn="l">
                        <a:spcBef>
                          <a:spcPts val="375"/>
                        </a:spcBef>
                        <a:buFont typeface="Wingdings" panose="05000000000000000000" pitchFamily="2" charset="2"/>
                        <a:buNone/>
                      </a:pPr>
                      <a:r>
                        <a:rPr lang="en-US" sz="1600" b="0" baseline="0" dirty="0">
                          <a:solidFill>
                            <a:schemeClr val="tx1"/>
                          </a:solidFill>
                          <a:latin typeface="Times New Roman" pitchFamily="18" charset="0"/>
                          <a:cs typeface="Times New Roman" pitchFamily="18" charset="0"/>
                        </a:rPr>
                        <a:t>       </a:t>
                      </a:r>
                      <a:r>
                        <a:rPr kumimoji="0" lang="en-US" sz="16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hlinkClick r:id="rId4"/>
                        </a:rPr>
                        <a:t>karen.kharatyan@nwb-oen.ca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iu-Cans-CA" sz="1600" b="0" i="0" u="none" strike="noStrike" kern="1200" cap="none" spc="0" normalizeH="0" baseline="0" noProof="0" dirty="0">
                          <a:ln>
                            <a:noFill/>
                          </a:ln>
                          <a:solidFill>
                            <a:prstClr val="black"/>
                          </a:solidFill>
                          <a:effectLst/>
                          <a:uLnTx/>
                          <a:uFillTx/>
                          <a:latin typeface="ProSyl" panose="020B0500000000000000" pitchFamily="34" charset="0"/>
                          <a:ea typeface="+mn-ea"/>
                          <a:cs typeface="Times New Roman" pitchFamily="18" charset="0"/>
                        </a:rPr>
                        <a:t>ᐱᓐ ᖁᕐᕕᒃ, ᐊᐅᓚᑦᑎᔨ ᑲᑎᒪᔩᑦ ᐱᔨᕐᑕᐅᓂᖏᓐᓄᑦ ᐊᒻᒪᓗ ᑐᓴᐅᒪᑎᑦᑎᓂᕐᒧᑦ</a:t>
                      </a:r>
                      <a:endParaRPr kumimoji="0" lang="en-US" sz="1600" b="0" i="0" u="none" strike="noStrike" kern="1200" cap="none" spc="0" normalizeH="0" baseline="0" noProof="0" dirty="0">
                        <a:ln>
                          <a:noFill/>
                        </a:ln>
                        <a:solidFill>
                          <a:prstClr val="black"/>
                        </a:solidFill>
                        <a:effectLst/>
                        <a:uLnTx/>
                        <a:uFillTx/>
                        <a:latin typeface="ProSyl" panose="020B0500000000000000" pitchFamily="34" charset="0"/>
                        <a:ea typeface="+mn-ea"/>
                        <a:cs typeface="Times New Roman" pitchFamily="18" charset="0"/>
                      </a:endParaRPr>
                    </a:p>
                    <a:p>
                      <a:pPr marL="273050" marR="0" lvl="1" indent="82550" algn="l" defTabSz="914400" rtl="0" eaLnBrk="1" fontAlgn="auto" latinLnBrk="0" hangingPunct="1">
                        <a:lnSpc>
                          <a:spcPct val="100000"/>
                        </a:lnSpc>
                        <a:spcBef>
                          <a:spcPts val="375"/>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hlinkClick r:id="rId5"/>
                        </a:rPr>
                        <a:t>ben.kogvik@nwb-oen.ca</a:t>
                      </a:r>
                      <a:endParaRPr kumimoji="0" lang="en-CA"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285750" marR="0" lvl="1" indent="-285750" algn="l" defTabSz="914400" rtl="0" eaLnBrk="1" fontAlgn="auto" latinLnBrk="0" hangingPunct="1">
                        <a:lnSpc>
                          <a:spcPct val="100000"/>
                        </a:lnSpc>
                        <a:spcBef>
                          <a:spcPts val="375"/>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smtClean="0">
                          <a:ln>
                            <a:noFill/>
                          </a:ln>
                          <a:solidFill>
                            <a:srgbClr val="002060"/>
                          </a:solidFill>
                          <a:effectLst/>
                          <a:uLnTx/>
                          <a:uFillTx/>
                          <a:latin typeface="ProSyl" panose="020B0500000000000000" pitchFamily="34" charset="0"/>
                          <a:ea typeface="+mn-ea"/>
                          <a:cs typeface="Times New Roman" panose="02020603050405020304" pitchFamily="18" charset="0"/>
                        </a:rPr>
                        <a:t>]CW8 w]</a:t>
                      </a:r>
                      <a:r>
                        <a:rPr kumimoji="0" lang="en-US" sz="1600" b="0" i="0" u="none" strike="noStrike" kern="1200" cap="none" spc="0" normalizeH="0" baseline="0" noProof="0" dirty="0" err="1" smtClean="0">
                          <a:ln>
                            <a:noFill/>
                          </a:ln>
                          <a:solidFill>
                            <a:srgbClr val="002060"/>
                          </a:solidFill>
                          <a:effectLst/>
                          <a:uLnTx/>
                          <a:uFillTx/>
                          <a:latin typeface="ProSyl" panose="020B0500000000000000" pitchFamily="34" charset="0"/>
                          <a:ea typeface="+mn-ea"/>
                          <a:cs typeface="Times New Roman" panose="02020603050405020304" pitchFamily="18" charset="0"/>
                        </a:rPr>
                        <a:t>ft</a:t>
                      </a:r>
                      <a:r>
                        <a:rPr kumimoji="0" lang="en-US" sz="1600" b="0" i="0" u="none" strike="noStrike" kern="1200" cap="none" spc="0" normalizeH="0" baseline="0" noProof="0" dirty="0" smtClean="0">
                          <a:ln>
                            <a:noFill/>
                          </a:ln>
                          <a:solidFill>
                            <a:srgbClr val="002060"/>
                          </a:solidFill>
                          <a:effectLst/>
                          <a:uLnTx/>
                          <a:uFillTx/>
                          <a:latin typeface="ProSyl" panose="020B0500000000000000" pitchFamily="34" charset="0"/>
                          <a:ea typeface="+mn-ea"/>
                          <a:cs typeface="Times New Roman" panose="02020603050405020304" pitchFamily="18" charset="0"/>
                        </a:rPr>
                        <a:t>{L4 </a:t>
                      </a:r>
                      <a:r>
                        <a:rPr kumimoji="0" lang="iu-Cans-CA" sz="1600" b="0"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iu-Cans-CA" sz="16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ᐱᔪᓐᓇᐅᑎᓕᕆᓂᕐᒧᑦ </a:t>
                      </a:r>
                      <a:r>
                        <a:rPr kumimoji="0" lang="iu-Cans-CA" sz="1600" b="0"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ᐱᓕᕆᔨ</a:t>
                      </a:r>
                    </a:p>
                    <a:p>
                      <a:pPr marL="457200" marR="0" lvl="2" indent="0" algn="l" defTabSz="914400" rtl="0" eaLnBrk="1" fontAlgn="auto" latinLnBrk="0" hangingPunct="1">
                        <a:lnSpc>
                          <a:spcPct val="100000"/>
                        </a:lnSpc>
                        <a:spcBef>
                          <a:spcPts val="375"/>
                        </a:spcBef>
                        <a:spcAft>
                          <a:spcPts val="0"/>
                        </a:spcAft>
                        <a:buClrTx/>
                        <a:buSzTx/>
                        <a:buFont typeface="Wingdings" panose="05000000000000000000" pitchFamily="2" charset="2"/>
                        <a:buNone/>
                        <a:tabLst/>
                        <a:defRPr/>
                      </a:pPr>
                      <a:r>
                        <a:rPr lang="en-US" sz="1600" b="0" baseline="0" dirty="0" smtClean="0">
                          <a:solidFill>
                            <a:schemeClr val="tx1"/>
                          </a:solidFill>
                          <a:latin typeface="Times New Roman" pitchFamily="18" charset="0"/>
                          <a:cs typeface="Times New Roman" pitchFamily="18" charset="0"/>
                          <a:hlinkClick r:id="rId6"/>
                        </a:rPr>
                        <a:t>robin.ikkutisluk@nwb-oen.ca</a:t>
                      </a:r>
                      <a:endParaRPr lang="en-US" sz="1600" b="0" baseline="0" dirty="0" smtClean="0">
                        <a:solidFill>
                          <a:schemeClr val="tx1"/>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600" b="0" strike="noStrike" baseline="0" dirty="0" smtClean="0">
                          <a:solidFill>
                            <a:schemeClr val="tx1"/>
                          </a:solidFill>
                          <a:latin typeface="ProSyl" panose="020B0500000000000000" pitchFamily="34" charset="0"/>
                          <a:cs typeface="Times New Roman" pitchFamily="18" charset="0"/>
                        </a:rPr>
                        <a:t>jBxu5 xo nw4</a:t>
                      </a:r>
                      <a:r>
                        <a:rPr lang="iu-Cans-CA" sz="1600" b="0" baseline="0" dirty="0" smtClean="0">
                          <a:solidFill>
                            <a:schemeClr val="tx1"/>
                          </a:solidFill>
                          <a:latin typeface="ProSyl" panose="020B0500000000000000" pitchFamily="34" charset="0"/>
                          <a:cs typeface="Times New Roman" pitchFamily="18" charset="0"/>
                        </a:rPr>
                        <a:t>, ᐃᓗᓕᖏᓐᓂᒃ ᐱᔨᓯᕐᓂᖅᒧᑦ</a:t>
                      </a:r>
                      <a:endParaRPr lang="en-US" sz="1600" b="0" baseline="0" dirty="0" smtClean="0">
                        <a:solidFill>
                          <a:schemeClr val="tx1"/>
                        </a:solidFill>
                        <a:latin typeface="ProSyl" panose="020B0500000000000000" pitchFamily="34" charset="0"/>
                        <a:cs typeface="Times New Roman" pitchFamily="18" charset="0"/>
                      </a:endParaRPr>
                    </a:p>
                    <a:p>
                      <a:pPr marL="273050" indent="82550" algn="l" rtl="0" eaLnBrk="1" latinLnBrk="0" hangingPunct="1">
                        <a:spcBef>
                          <a:spcPts val="375"/>
                        </a:spcBef>
                      </a:pPr>
                      <a:r>
                        <a:rPr lang="en-US" sz="1600" b="0" baseline="0" dirty="0" smtClean="0">
                          <a:solidFill>
                            <a:schemeClr val="tx1"/>
                          </a:solidFill>
                          <a:latin typeface="Times New Roman" pitchFamily="18" charset="0"/>
                          <a:cs typeface="Times New Roman" pitchFamily="18" charset="0"/>
                        </a:rPr>
                        <a:t>  </a:t>
                      </a:r>
                      <a:r>
                        <a:rPr kumimoji="0" lang="en-US" sz="1600" b="0" kern="1200" baseline="0" dirty="0" smtClean="0">
                          <a:solidFill>
                            <a:schemeClr val="tx1"/>
                          </a:solidFill>
                          <a:latin typeface="Times New Roman" pitchFamily="18" charset="0"/>
                          <a:ea typeface="+mn-ea"/>
                          <a:cs typeface="Times New Roman" pitchFamily="18" charset="0"/>
                          <a:hlinkClick r:id="rId7"/>
                        </a:rPr>
                        <a:t>ali.shaikh@nwb-oen.ca</a:t>
                      </a:r>
                      <a:endParaRPr kumimoji="0" lang="en-US" sz="1600" b="0" kern="1200" baseline="0" dirty="0" smtClean="0">
                        <a:solidFill>
                          <a:schemeClr val="tx1"/>
                        </a:solidFill>
                        <a:latin typeface="Times New Roman" pitchFamily="18" charset="0"/>
                        <a:ea typeface="+mn-ea"/>
                        <a:cs typeface="Times New Roman" pitchFamily="18" charset="0"/>
                      </a:endParaRPr>
                    </a:p>
                    <a:p>
                      <a:pPr marL="457200" marR="0" lvl="2" indent="0" algn="l" defTabSz="914400" rtl="0" eaLnBrk="1" fontAlgn="auto" latinLnBrk="0" hangingPunct="1">
                        <a:lnSpc>
                          <a:spcPct val="100000"/>
                        </a:lnSpc>
                        <a:spcBef>
                          <a:spcPts val="375"/>
                        </a:spcBef>
                        <a:spcAft>
                          <a:spcPts val="0"/>
                        </a:spcAft>
                        <a:buClrTx/>
                        <a:buSzTx/>
                        <a:buFont typeface="Wingdings" panose="05000000000000000000" pitchFamily="2" charset="2"/>
                        <a:buNone/>
                        <a:tabLst/>
                        <a:defRPr/>
                      </a:pPr>
                      <a:endParaRPr kumimoji="0" lang="en-CA" sz="1600" b="0"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r h="300056">
                <a:tc>
                  <a:txBody>
                    <a:bodyPr/>
                    <a:lstStyle/>
                    <a:p>
                      <a:pPr marL="273050" indent="82550">
                        <a:spcBef>
                          <a:spcPts val="375"/>
                        </a:spcBef>
                      </a:pPr>
                      <a:endParaRPr lang="en-US" sz="1600" b="0" baseline="0" dirty="0">
                        <a:solidFill>
                          <a:schemeClr val="tx1"/>
                        </a:solidFill>
                        <a:latin typeface="Times New Roman" pitchFamily="18" charset="0"/>
                        <a:cs typeface="Times New Roman" pitchFamily="18" charset="0"/>
                      </a:endParaRPr>
                    </a:p>
                  </a:txBody>
                  <a:tcPr>
                    <a:noFill/>
                  </a:tcPr>
                </a:tc>
                <a:tc>
                  <a:txBody>
                    <a:bodyPr/>
                    <a:lstStyle/>
                    <a:p>
                      <a:pPr marL="273050" indent="82550">
                        <a:spcBef>
                          <a:spcPts val="375"/>
                        </a:spcBef>
                      </a:pPr>
                      <a:endParaRPr lang="en-US" sz="1600" b="0" baseline="0" dirty="0">
                        <a:solidFill>
                          <a:schemeClr val="tx1"/>
                        </a:solidFill>
                        <a:latin typeface="Times New Roman" pitchFamily="18" charset="0"/>
                        <a:cs typeface="Times New Roman" pitchFamily="18" charset="0"/>
                      </a:endParaRPr>
                    </a:p>
                  </a:txBody>
                  <a:tcPr>
                    <a:noFill/>
                  </a:tcPr>
                </a:tc>
                <a:extLst>
                  <a:ext uri="{0D108BD9-81ED-4DB2-BD59-A6C34878D82A}">
                    <a16:rowId xmlns:a16="http://schemas.microsoft.com/office/drawing/2014/main" val="2745876228"/>
                  </a:ext>
                </a:extLst>
              </a:tr>
            </a:tbl>
          </a:graphicData>
        </a:graphic>
      </p:graphicFrame>
      <p:sp>
        <p:nvSpPr>
          <p:cNvPr id="10" name="Title 1"/>
          <p:cNvSpPr txBox="1">
            <a:spLocks/>
          </p:cNvSpPr>
          <p:nvPr/>
        </p:nvSpPr>
        <p:spPr>
          <a:xfrm>
            <a:off x="755576" y="412059"/>
            <a:ext cx="6248400"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latin typeface="Times New Roman" pitchFamily="18" charset="0"/>
                <a:cs typeface="Times New Roman" pitchFamily="18" charset="0"/>
              </a:rPr>
              <a:t>NWB Staff Contact Information</a:t>
            </a:r>
            <a:r>
              <a:rPr lang="en-US" sz="2200" b="1" dirty="0">
                <a:latin typeface="Times New Roman" pitchFamily="18" charset="0"/>
                <a:cs typeface="Times New Roman" pitchFamily="18" charset="0"/>
              </a:rPr>
              <a:t/>
            </a:r>
            <a:br>
              <a:rPr lang="en-US" sz="2200" b="1" dirty="0">
                <a:latin typeface="Times New Roman" pitchFamily="18" charset="0"/>
                <a:cs typeface="Times New Roman" pitchFamily="18" charset="0"/>
              </a:rPr>
            </a:br>
            <a:r>
              <a:rPr lang="iu-Cans-CA" sz="2200" b="1" dirty="0">
                <a:latin typeface="Times New Roman" pitchFamily="18" charset="0"/>
                <a:cs typeface="Times New Roman" pitchFamily="18" charset="0"/>
              </a:rPr>
              <a:t>ᐃᒥᓕᕆᔨᒃᑯᑦ ᐃᖃᓇᐃᔭᕐᑎᖏᑦ ᐅᖃᕐᑕᕐᕕᐅᔪᓐᓇᕐᓂᖏᑦ</a:t>
            </a:r>
            <a:endParaRPr lang="en-US" sz="28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4115617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19</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954102096"/>
              </p:ext>
            </p:extLst>
          </p:nvPr>
        </p:nvGraphicFramePr>
        <p:xfrm>
          <a:off x="533400" y="1988840"/>
          <a:ext cx="8153400" cy="3384376"/>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384376">
                <a:tc>
                  <a:txBody>
                    <a:bodyPr/>
                    <a:lstStyle/>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r>
                        <a:rPr lang="en-US" sz="2200" b="0" dirty="0">
                          <a:solidFill>
                            <a:schemeClr val="tx1"/>
                          </a:solidFill>
                          <a:latin typeface="Times New Roman" pitchFamily="18" charset="0"/>
                          <a:cs typeface="Times New Roman" pitchFamily="18" charset="0"/>
                        </a:rPr>
                        <a:t>Questions and/or Comments?</a:t>
                      </a:r>
                    </a:p>
                    <a:p>
                      <a:pPr algn="ctr"/>
                      <a:endParaRPr lang="en-US" sz="2200" b="0" dirty="0">
                        <a:solidFill>
                          <a:schemeClr val="tx1"/>
                        </a:solidFill>
                        <a:latin typeface="Times New Roman" pitchFamily="18" charset="0"/>
                        <a:cs typeface="Times New Roman" pitchFamily="18" charset="0"/>
                      </a:endParaRPr>
                    </a:p>
                    <a:p>
                      <a:pPr algn="ctr"/>
                      <a:endParaRPr lang="en-US" sz="2200" b="0" dirty="0">
                        <a:solidFill>
                          <a:schemeClr val="tx1"/>
                        </a:solidFill>
                        <a:latin typeface="Times New Roman" pitchFamily="18" charset="0"/>
                        <a:cs typeface="Times New Roman" pitchFamily="18" charset="0"/>
                      </a:endParaRPr>
                    </a:p>
                    <a:p>
                      <a:pPr algn="ctr"/>
                      <a:r>
                        <a:rPr lang="en-US" sz="2200" b="0" dirty="0">
                          <a:solidFill>
                            <a:schemeClr val="tx1"/>
                          </a:solidFill>
                          <a:latin typeface="Times New Roman" pitchFamily="18" charset="0"/>
                          <a:cs typeface="Times New Roman" pitchFamily="18" charset="0"/>
                        </a:rPr>
                        <a:t>Thank You!</a:t>
                      </a:r>
                      <a:endParaRPr lang="en-US" sz="1800" b="0" u="none" kern="1200" dirty="0">
                        <a:solidFill>
                          <a:schemeClr val="tx1"/>
                        </a:solidFill>
                        <a:effectLst/>
                        <a:latin typeface="+mn-lt"/>
                        <a:ea typeface="+mn-ea"/>
                        <a:cs typeface="+mn-cs"/>
                      </a:endParaRPr>
                    </a:p>
                  </a:txBody>
                  <a:tcPr>
                    <a:noFill/>
                  </a:tcPr>
                </a:tc>
                <a:tc>
                  <a:txBody>
                    <a:bodyPr/>
                    <a:lstStyle/>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1"/>
                        </a:solidFill>
                        <a:cs typeface="Times New Roman" pitchFamily="18" charset="0"/>
                      </a:endParaRPr>
                    </a:p>
                    <a:p>
                      <a:pPr algn="ctr"/>
                      <a:endParaRPr lang="en-US" sz="2200" b="0" dirty="0">
                        <a:solidFill>
                          <a:schemeClr val="tx2"/>
                        </a:solidFill>
                        <a:cs typeface="Times New Roman" pitchFamily="18" charset="0"/>
                      </a:endParaRPr>
                    </a:p>
                    <a:p>
                      <a:r>
                        <a:rPr lang="iu-Cans-CA" sz="2000" b="0" i="0" u="none" strike="noStrike" baseline="0" dirty="0">
                          <a:solidFill>
                            <a:srgbClr val="000000"/>
                          </a:solidFill>
                          <a:latin typeface="ProSyl"/>
                        </a:rPr>
                        <a:t>ᐊᐱᖁᑎᒃᓴᐃᑦ ᐊᒻᒪᓗ ᐅᕙᓘᓐᓃᑦ ᐅᖃᐅᓯᒃᓴᐃᑦ? </a:t>
                      </a:r>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pPr algn="ctr"/>
                      <a:r>
                        <a:rPr lang="iu-Cans-CA" sz="2000" b="0" i="0" u="none" strike="noStrike" baseline="0" dirty="0">
                          <a:solidFill>
                            <a:srgbClr val="000000"/>
                          </a:solidFill>
                          <a:latin typeface="ProSyl"/>
                        </a:rPr>
                        <a:t>ᖁᔭᓐᓇᒦᒃ</a:t>
                      </a:r>
                      <a:r>
                        <a:rPr lang="en-US" sz="2000" b="0" i="0" u="none" strike="noStrike" baseline="0" dirty="0">
                          <a:solidFill>
                            <a:srgbClr val="000000"/>
                          </a:solidFill>
                          <a:latin typeface="+mn-lt"/>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827584" y="556075"/>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latin typeface="Times New Roman" pitchFamily="18" charset="0"/>
                <a:cs typeface="Times New Roman" pitchFamily="18" charset="0"/>
              </a:rPr>
              <a:t>Questions and Comments</a:t>
            </a:r>
            <a:br>
              <a:rPr lang="en-US"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ᐊᐱᖁᑎᒃᓴᐃᑦ ᐊᒻᒪᓗ ᐅᖃᐅᓯᒃᓴᐃᑦ</a:t>
            </a:r>
            <a:endParaRPr lang="en-US" sz="2800" b="1" dirty="0">
              <a:latin typeface="Times New Roman" pitchFamily="18" charset="0"/>
              <a:cs typeface="Times New Roman" pitchFamily="18" charset="0"/>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566193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a:t>
            </a:fld>
            <a:endParaRPr lang="en-CA" dirty="0">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886007573"/>
              </p:ext>
            </p:extLst>
          </p:nvPr>
        </p:nvGraphicFramePr>
        <p:xfrm>
          <a:off x="533400" y="1565343"/>
          <a:ext cx="8153400" cy="4526280"/>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4248472">
                <a:tc>
                  <a:txBody>
                    <a:bodyPr/>
                    <a:lstStyle/>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Background Info.</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Authorizations NWB May Issue</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Type “A” Licensing</a:t>
                      </a:r>
                      <a:r>
                        <a:rPr lang="en-US" sz="2000" b="0" baseline="0" dirty="0">
                          <a:solidFill>
                            <a:schemeClr val="tx1"/>
                          </a:solidFill>
                          <a:latin typeface="Times New Roman" pitchFamily="18" charset="0"/>
                          <a:cs typeface="Times New Roman" pitchFamily="18" charset="0"/>
                        </a:rPr>
                        <a:t> Process</a:t>
                      </a:r>
                      <a:endParaRPr lang="en-US" sz="2000" b="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Scope of the Application</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Application Procedural History</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Intervener Participation </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Public Participation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a:solidFill>
                            <a:schemeClr val="tx1"/>
                          </a:solidFill>
                          <a:effectLst/>
                          <a:latin typeface="Times New Roman" pitchFamily="18" charset="0"/>
                          <a:cs typeface="Times New Roman" pitchFamily="18" charset="0"/>
                        </a:rPr>
                        <a:t>Next Steps in the process for the Type “A” Application</a:t>
                      </a:r>
                      <a:endParaRPr lang="en-US" sz="2000" b="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NWB Staff Contact Information</a:t>
                      </a:r>
                    </a:p>
                    <a:p>
                      <a:pPr marL="342900" indent="-342900" algn="l">
                        <a:buFont typeface="Arial" panose="020B0604020202020204" pitchFamily="34" charset="0"/>
                        <a:buChar char="•"/>
                      </a:pPr>
                      <a:r>
                        <a:rPr lang="en-US" sz="2000" b="0" dirty="0">
                          <a:solidFill>
                            <a:schemeClr val="tx1"/>
                          </a:solidFill>
                          <a:latin typeface="Times New Roman" pitchFamily="18" charset="0"/>
                          <a:cs typeface="Times New Roman" pitchFamily="18" charset="0"/>
                        </a:rPr>
                        <a:t>Questions and Comments</a:t>
                      </a:r>
                    </a:p>
                  </a:txBody>
                  <a:tcPr>
                    <a:noFill/>
                  </a:tcPr>
                </a:tc>
                <a:tc>
                  <a:txBody>
                    <a:bodyPr/>
                    <a:lstStyle/>
                    <a:p>
                      <a:pPr marL="522288" indent="-285750">
                        <a:buFont typeface="Arial" panose="020B0604020202020204" pitchFamily="34" charset="0"/>
                        <a:buChar char="•"/>
                      </a:pPr>
                      <a:r>
                        <a:rPr lang="iu-Cans-CA" sz="1700" b="0" i="0" u="none" strike="noStrike" baseline="0" dirty="0">
                          <a:solidFill>
                            <a:srgbClr val="000000"/>
                          </a:solidFill>
                          <a:latin typeface="ProSyl"/>
                        </a:rPr>
                        <a:t>ᓄᓇᕗᑦ ᐃᒥᓕᕆᓂᕐᒧᑦ ᖃᓄᐃᓕᖓᓂᑰᓂᖏᑦ </a:t>
                      </a:r>
                      <a:r>
                        <a:rPr lang="en-US" sz="1700" b="0" i="0" u="none" strike="noStrike" baseline="0" dirty="0">
                          <a:solidFill>
                            <a:srgbClr val="000000"/>
                          </a:solidFill>
                          <a:latin typeface="ProSyl"/>
                        </a:rPr>
                        <a:t> </a:t>
                      </a:r>
                    </a:p>
                    <a:p>
                      <a:pPr marL="522288" indent="-285750">
                        <a:buFont typeface="Arial" panose="020B0604020202020204" pitchFamily="34" charset="0"/>
                        <a:buChar char="•"/>
                      </a:pPr>
                      <a:r>
                        <a:rPr lang="iu-Cans-CA" sz="1700" b="0" i="0" u="none" strike="noStrike" baseline="0" dirty="0">
                          <a:solidFill>
                            <a:srgbClr val="000000"/>
                          </a:solidFill>
                          <a:latin typeface="ProSyl"/>
                        </a:rPr>
                        <a:t>ᐊᖏᕐᑕᐅᔪᓐᓇᕐᑐᑦ ᐃᒥᓕᕆᔨᒃᑯᑦ ᑐᓂᔪᓐᓇᕐᑕᖏᑦ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ᐃᒥᓕᕆᔨᒃᑯᑦ ᐃᒪᐃᑦᑐᖅ </a:t>
                      </a:r>
                      <a:r>
                        <a:rPr lang="en-US" sz="1800" b="0" dirty="0">
                          <a:solidFill>
                            <a:schemeClr val="tx1"/>
                          </a:solidFill>
                          <a:latin typeface="Times New Roman" pitchFamily="18" charset="0"/>
                          <a:cs typeface="Times New Roman" pitchFamily="18" charset="0"/>
                        </a:rPr>
                        <a:t>“A”</a:t>
                      </a:r>
                      <a:r>
                        <a:rPr lang="en-US" sz="1700" b="0" i="0" u="none" strike="noStrike" baseline="0" dirty="0">
                          <a:solidFill>
                            <a:srgbClr val="000000"/>
                          </a:solidFill>
                          <a:latin typeface="ProSyl"/>
                        </a:rPr>
                        <a:t> </a:t>
                      </a:r>
                      <a:r>
                        <a:rPr lang="iu-Cans-CA" sz="1700" b="0" i="0" u="none" strike="noStrike" baseline="0" dirty="0">
                          <a:solidFill>
                            <a:srgbClr val="000000"/>
                          </a:solidFill>
                          <a:latin typeface="ProSyl"/>
                        </a:rPr>
                        <a:t>ᐱᔪᓐᓇᐅᑎᒧᑦ ᐊᐅᓚᓂᖏᑦ</a:t>
                      </a:r>
                    </a:p>
                    <a:p>
                      <a:pPr marL="522288" indent="-285750">
                        <a:buFont typeface="Arial" panose="020B0604020202020204" pitchFamily="34" charset="0"/>
                        <a:buChar char="•"/>
                      </a:pPr>
                      <a:r>
                        <a:rPr lang="iu-Cans-CA" sz="1700" b="0" i="0" u="none" strike="noStrike" baseline="0" dirty="0">
                          <a:solidFill>
                            <a:srgbClr val="000000"/>
                          </a:solidFill>
                          <a:latin typeface="ProSyl"/>
                        </a:rPr>
                        <a:t>ᖃᓄᑎᒋ ᐱᔭᕆᑐᓂᖓ ᖃᐅᔨᒋᐊᕐᑕᐅᓂᖓ</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ᐱᓇᓱᒃᑐᑦ ᐊᐅᓚᓂᖏᑦ ᖃᓄᐃᓕᖓᓂᑰᓂᖏᑦ</a:t>
                      </a:r>
                    </a:p>
                    <a:p>
                      <a:pPr marL="522288" indent="-285750">
                        <a:buFont typeface="Arial" panose="020B0604020202020204" pitchFamily="34" charset="0"/>
                        <a:buChar char="•"/>
                      </a:pPr>
                      <a:r>
                        <a:rPr lang="iu-Cans-CA" sz="1700" b="0" i="0" u="none" strike="noStrike" baseline="0" dirty="0">
                          <a:solidFill>
                            <a:srgbClr val="000000"/>
                          </a:solidFill>
                          <a:latin typeface="ProSyl"/>
                        </a:rPr>
                        <a:t>ᐅᖃᐅᓯᒃᓴᓖᑦ ᐃᓚᐅᑎᑕᐅᓂᖏᑦ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ᐃᓄᐃᑦ ᐃᓚᐅᑎᑕᐅᓂᖏᑦ</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ᖃᓄᐃᓕᐅᒃᑲᓐᓂᕐᓂᐊᕐᓂᖏᑦ ᐃᒪᐃᑦᑐᖅ </a:t>
                      </a:r>
                      <a:r>
                        <a:rPr lang="iu-Cans-CA" sz="1700" b="0" i="0" u="none" strike="noStrike" baseline="0" dirty="0" smtClean="0">
                          <a:solidFill>
                            <a:srgbClr val="000000"/>
                          </a:solidFill>
                          <a:latin typeface="ProSyl"/>
                        </a:rPr>
                        <a:t>“</a:t>
                      </a:r>
                      <a:r>
                        <a:rPr lang="en-US" sz="1800" b="0" kern="1200" dirty="0" smtClean="0">
                          <a:solidFill>
                            <a:schemeClr val="tx1"/>
                          </a:solidFill>
                          <a:effectLst/>
                          <a:latin typeface="Times New Roman" pitchFamily="18" charset="0"/>
                          <a:cs typeface="Times New Roman" pitchFamily="18" charset="0"/>
                        </a:rPr>
                        <a:t>A</a:t>
                      </a:r>
                      <a:r>
                        <a:rPr lang="iu-Cans-CA" sz="1700" b="0" i="0" u="none" strike="noStrike" baseline="0" dirty="0" smtClean="0">
                          <a:solidFill>
                            <a:srgbClr val="000000"/>
                          </a:solidFill>
                          <a:latin typeface="ProSyl"/>
                        </a:rPr>
                        <a:t>” </a:t>
                      </a:r>
                      <a:r>
                        <a:rPr lang="iu-Cans-CA" sz="1700" b="0" i="0" u="none" strike="noStrike" baseline="0" dirty="0">
                          <a:solidFill>
                            <a:srgbClr val="000000"/>
                          </a:solidFill>
                          <a:latin typeface="ProSyl"/>
                        </a:rPr>
                        <a:t>ᐱᓇᓱᒃᑐᓂ</a:t>
                      </a:r>
                      <a:endParaRPr lang="en-US" sz="1700" b="0" i="0" u="none" strike="noStrike" baseline="0" dirty="0">
                        <a:solidFill>
                          <a:srgbClr val="000000"/>
                        </a:solidFill>
                        <a:latin typeface="ProSyl"/>
                      </a:endParaRPr>
                    </a:p>
                    <a:p>
                      <a:pPr marL="522288" indent="-285750">
                        <a:buFont typeface="Arial" panose="020B0604020202020204" pitchFamily="34" charset="0"/>
                        <a:buChar char="•"/>
                      </a:pPr>
                      <a:r>
                        <a:rPr lang="iu-Cans-CA" sz="1700" b="0" i="0" u="none" strike="noStrike" baseline="0" dirty="0">
                          <a:solidFill>
                            <a:srgbClr val="000000"/>
                          </a:solidFill>
                          <a:latin typeface="ProSyl"/>
                        </a:rPr>
                        <a:t>ᐃᒥᓕᕆᔨᒃᑯᑦ ᐃᖃᓇᐃᔭᕐᑎᖏᑦ ᖃᐅᔨᒋᐊᕐᕕᐅᔪᓐᓇᕐᑐᑦ</a:t>
                      </a:r>
                      <a:endParaRPr lang="en-US" sz="1700" b="0" i="0" u="none" strike="noStrike" baseline="0" dirty="0">
                        <a:solidFill>
                          <a:srgbClr val="000000"/>
                        </a:solidFill>
                        <a:latin typeface="ProSyl"/>
                      </a:endParaRPr>
                    </a:p>
                    <a:p>
                      <a:pPr marL="522288"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u-Cans-CA" sz="1700" b="0" i="0" u="none" strike="noStrike" baseline="0" dirty="0">
                          <a:solidFill>
                            <a:srgbClr val="000000"/>
                          </a:solidFill>
                          <a:latin typeface="ProSyl"/>
                        </a:rPr>
                        <a:t>ᐊᐱᖁᑎᒃᓴᐃᑦ ᐅᖃᐅᓯᒃᓴᒪᐃᓪᓗ</a:t>
                      </a:r>
                      <a:endParaRPr lang="en-US" sz="1700" b="0" i="0" u="none" strike="noStrike" baseline="0" dirty="0">
                        <a:solidFill>
                          <a:srgbClr val="000000"/>
                        </a:solidFill>
                        <a:latin typeface="ProSyl"/>
                      </a:endParaRPr>
                    </a:p>
                  </a:txBody>
                  <a:tcPr>
                    <a:noFill/>
                  </a:tcPr>
                </a:tc>
                <a:extLst>
                  <a:ext uri="{0D108BD9-81ED-4DB2-BD59-A6C34878D82A}">
                    <a16:rowId xmlns:a16="http://schemas.microsoft.com/office/drawing/2014/main" val="10000"/>
                  </a:ext>
                </a:extLst>
              </a:tr>
            </a:tbl>
          </a:graphicData>
        </a:graphic>
      </p:graphicFrame>
      <p:sp>
        <p:nvSpPr>
          <p:cNvPr id="7" name="Title 1"/>
          <p:cNvSpPr txBox="1">
            <a:spLocks/>
          </p:cNvSpPr>
          <p:nvPr/>
        </p:nvSpPr>
        <p:spPr>
          <a:xfrm>
            <a:off x="971600" y="840503"/>
            <a:ext cx="6248400" cy="572367"/>
          </a:xfrm>
          <a:prstGeom prst="rect">
            <a:avLst/>
          </a:prstGeom>
          <a:noFill/>
          <a:ln w="9525">
            <a:noFill/>
          </a:ln>
        </p:spPr>
        <p:txBody>
          <a:bodyPr vert="horz" lIns="0" rIns="0" bIns="0" anchor="b">
            <a:normAutofit fontScale="70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tabLst>
                <a:tab pos="4225925" algn="l"/>
              </a:tabLst>
            </a:pPr>
            <a:r>
              <a:rPr lang="en-US" sz="2800" b="1" dirty="0">
                <a:solidFill>
                  <a:srgbClr val="0A647D"/>
                </a:solidFill>
                <a:latin typeface="Times New Roman" pitchFamily="18" charset="0"/>
                <a:cs typeface="Times New Roman" pitchFamily="18" charset="0"/>
              </a:rPr>
              <a:t>List of Topics	</a:t>
            </a:r>
            <a:r>
              <a:rPr lang="iu-Cans-CA" sz="2800" b="1" dirty="0">
                <a:solidFill>
                  <a:srgbClr val="035F79"/>
                </a:solidFill>
                <a:latin typeface="ProSyl"/>
              </a:rPr>
              <a:t>ᑎᑎᕋᕐᓯᒪᔪᑦ 	ᐅᖃᐅᓯᐅᓂᐊᕐᑐᑦ</a:t>
            </a:r>
            <a:endParaRPr lang="en-US" sz="2800" b="1" dirty="0">
              <a:solidFill>
                <a:srgbClr val="0A647D"/>
              </a:solidFill>
              <a:latin typeface="Times New Roman" pitchFamily="18" charset="0"/>
              <a:cs typeface="Times New Roman" pitchFamily="18" charset="0"/>
            </a:endParaRPr>
          </a:p>
        </p:txBody>
      </p:sp>
      <p:sp>
        <p:nvSpPr>
          <p:cNvPr id="9"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793868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620688"/>
            <a:ext cx="4760100" cy="432048"/>
          </a:xfrm>
        </p:spPr>
        <p:txBody>
          <a:bodyPr>
            <a:normAutofit fontScale="90000"/>
          </a:bodyPr>
          <a:lstStyle/>
          <a:p>
            <a:r>
              <a:rPr lang="en-US" sz="2400" b="1" dirty="0" smtClean="0">
                <a:solidFill>
                  <a:srgbClr val="0A647D"/>
                </a:solidFill>
                <a:latin typeface="Times New Roman" pitchFamily="18" charset="0"/>
                <a:cs typeface="Times New Roman" pitchFamily="18" charset="0"/>
              </a:rPr>
              <a:t>Hamlet </a:t>
            </a:r>
            <a:r>
              <a:rPr lang="en-US" sz="2400" b="1" dirty="0">
                <a:solidFill>
                  <a:srgbClr val="0A647D"/>
                </a:solidFill>
                <a:latin typeface="Times New Roman" pitchFamily="18" charset="0"/>
                <a:cs typeface="Times New Roman" pitchFamily="18" charset="0"/>
              </a:rPr>
              <a:t>of </a:t>
            </a:r>
            <a:r>
              <a:rPr lang="en-US" sz="2400" b="1" dirty="0" smtClean="0">
                <a:solidFill>
                  <a:srgbClr val="0A647D"/>
                </a:solidFill>
                <a:latin typeface="Times New Roman" pitchFamily="18" charset="0"/>
                <a:cs typeface="Times New Roman" pitchFamily="18" charset="0"/>
              </a:rPr>
              <a:t>Coral Harbour: Overview</a:t>
            </a:r>
            <a:br>
              <a:rPr lang="en-US" sz="2400" b="1" dirty="0" smtClean="0">
                <a:solidFill>
                  <a:srgbClr val="0A647D"/>
                </a:solidFill>
                <a:latin typeface="Times New Roman" pitchFamily="18" charset="0"/>
                <a:cs typeface="Times New Roman" pitchFamily="18" charset="0"/>
              </a:rPr>
            </a:br>
            <a:r>
              <a:rPr lang="en-US" sz="2400" b="1" dirty="0" smtClean="0">
                <a:solidFill>
                  <a:srgbClr val="0A647D"/>
                </a:solidFill>
                <a:latin typeface="ProSyl" panose="020B0500000000000000" pitchFamily="34" charset="0"/>
                <a:cs typeface="Times New Roman" pitchFamily="18" charset="0"/>
              </a:rPr>
              <a:t>Bx7Mfz n9o6: bmwk5 </a:t>
            </a:r>
            <a:r>
              <a:rPr lang="en-US" sz="2400" b="1" dirty="0" err="1" smtClean="0">
                <a:solidFill>
                  <a:srgbClr val="0A647D"/>
                </a:solidFill>
                <a:latin typeface="ProSyl" panose="020B0500000000000000" pitchFamily="34" charset="0"/>
                <a:cs typeface="Times New Roman" pitchFamily="18" charset="0"/>
              </a:rPr>
              <a:t>bfiq</a:t>
            </a:r>
            <a:endParaRPr lang="en-US" sz="2400" dirty="0"/>
          </a:p>
        </p:txBody>
      </p:sp>
      <p:sp>
        <p:nvSpPr>
          <p:cNvPr id="3" name="Content Placeholder 2"/>
          <p:cNvSpPr>
            <a:spLocks noGrp="1"/>
          </p:cNvSpPr>
          <p:nvPr>
            <p:ph idx="1"/>
          </p:nvPr>
        </p:nvSpPr>
        <p:spPr>
          <a:xfrm>
            <a:off x="395536" y="1196752"/>
            <a:ext cx="8496945" cy="5184576"/>
          </a:xfrm>
        </p:spPr>
        <p:txBody>
          <a:bodyPr>
            <a:noAutofit/>
          </a:bodyPr>
          <a:lstStyle/>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Located in the </a:t>
            </a:r>
            <a:r>
              <a:rPr lang="en-CA" sz="1400" dirty="0" err="1" smtClean="0">
                <a:latin typeface="Times New Roman" pitchFamily="18" charset="0"/>
                <a:cs typeface="Times New Roman" pitchFamily="18" charset="0"/>
              </a:rPr>
              <a:t>Kivalliq</a:t>
            </a:r>
            <a:r>
              <a:rPr lang="en-CA" sz="1400" dirty="0" smtClean="0">
                <a:latin typeface="Times New Roman" pitchFamily="18" charset="0"/>
                <a:cs typeface="Times New Roman" pitchFamily="18" charset="0"/>
              </a:rPr>
              <a:t> Region / </a:t>
            </a:r>
            <a:r>
              <a:rPr lang="en-CA" sz="1400" dirty="0" smtClean="0">
                <a:latin typeface="ProSyl" panose="020B0500000000000000" pitchFamily="34" charset="0"/>
                <a:cs typeface="Times New Roman" pitchFamily="18" charset="0"/>
              </a:rPr>
              <a:t>wio4 r?o6usi</a:t>
            </a:r>
          </a:p>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Current </a:t>
            </a:r>
            <a:r>
              <a:rPr lang="en-CA" sz="1400" dirty="0">
                <a:latin typeface="Times New Roman" pitchFamily="18" charset="0"/>
                <a:cs typeface="Times New Roman" pitchFamily="18" charset="0"/>
              </a:rPr>
              <a:t>population is </a:t>
            </a:r>
            <a:r>
              <a:rPr lang="en-CA" sz="1400" dirty="0" smtClean="0">
                <a:latin typeface="Times New Roman" pitchFamily="18" charset="0"/>
                <a:cs typeface="Times New Roman" pitchFamily="18" charset="0"/>
              </a:rPr>
              <a:t>891 </a:t>
            </a:r>
            <a:r>
              <a:rPr lang="en-CA" sz="1400" dirty="0">
                <a:latin typeface="Times New Roman" pitchFamily="18" charset="0"/>
                <a:cs typeface="Times New Roman" pitchFamily="18" charset="0"/>
              </a:rPr>
              <a:t>(</a:t>
            </a:r>
            <a:r>
              <a:rPr lang="en-CA" sz="1400" dirty="0" smtClean="0">
                <a:latin typeface="Times New Roman" pitchFamily="18" charset="0"/>
                <a:cs typeface="Times New Roman" pitchFamily="18" charset="0"/>
              </a:rPr>
              <a:t>2016) / </a:t>
            </a:r>
            <a:r>
              <a:rPr lang="en-CA" sz="1400" dirty="0" smtClean="0">
                <a:latin typeface="ProSyl" panose="020B0500000000000000" pitchFamily="34" charset="0"/>
                <a:cs typeface="Times New Roman" pitchFamily="18" charset="0"/>
              </a:rPr>
              <a:t>]</a:t>
            </a:r>
            <a:r>
              <a:rPr lang="en-CA" sz="1400" dirty="0" err="1" smtClean="0">
                <a:latin typeface="ProSyl" panose="020B0500000000000000" pitchFamily="34" charset="0"/>
                <a:cs typeface="Times New Roman" pitchFamily="18" charset="0"/>
              </a:rPr>
              <a:t>mN</a:t>
            </a:r>
            <a:r>
              <a:rPr lang="en-CA" sz="1400" dirty="0" smtClean="0">
                <a:latin typeface="ProSyl" panose="020B0500000000000000" pitchFamily="34" charset="0"/>
                <a:cs typeface="Times New Roman" pitchFamily="18" charset="0"/>
              </a:rPr>
              <a:t> wkQx4iz </a:t>
            </a:r>
            <a:r>
              <a:rPr lang="en-CA" sz="1400" dirty="0">
                <a:latin typeface="Times New Roman" pitchFamily="18" charset="0"/>
                <a:cs typeface="Times New Roman" pitchFamily="18" charset="0"/>
              </a:rPr>
              <a:t>891 (2016</a:t>
            </a:r>
            <a:r>
              <a:rPr lang="en-CA" sz="1400" dirty="0" smtClean="0">
                <a:latin typeface="Times New Roman" pitchFamily="18" charset="0"/>
                <a:cs typeface="Times New Roman" pitchFamily="18" charset="0"/>
              </a:rPr>
              <a:t>)</a:t>
            </a:r>
            <a:endParaRPr lang="en-CA" sz="14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Projected population in 2031 is 1,085 / </a:t>
            </a:r>
            <a:r>
              <a:rPr lang="en-CA" sz="1400" dirty="0" smtClean="0">
                <a:latin typeface="ProSyl" panose="020B0500000000000000" pitchFamily="34" charset="0"/>
                <a:cs typeface="Times New Roman" pitchFamily="18" charset="0"/>
              </a:rPr>
              <a:t>wkco6ixZhQ/six b[?</a:t>
            </a:r>
            <a:r>
              <a:rPr lang="en-CA" sz="1400" dirty="0" err="1" smtClean="0">
                <a:latin typeface="ProSyl" panose="020B0500000000000000" pitchFamily="34" charset="0"/>
                <a:cs typeface="Times New Roman" pitchFamily="18" charset="0"/>
              </a:rPr>
              <a:t>i</a:t>
            </a:r>
            <a:r>
              <a:rPr lang="en-CA" sz="1400" dirty="0" smtClean="0">
                <a:latin typeface="ProSyl" panose="020B0500000000000000" pitchFamily="34" charset="0"/>
                <a:cs typeface="Times New Roman" pitchFamily="18" charset="0"/>
              </a:rPr>
              <a:t> </a:t>
            </a:r>
            <a:r>
              <a:rPr lang="en-CA" sz="1400" dirty="0" smtClean="0">
                <a:latin typeface="Times New Roman" pitchFamily="18" charset="0"/>
                <a:cs typeface="Times New Roman" pitchFamily="18" charset="0"/>
              </a:rPr>
              <a:t>2031 </a:t>
            </a:r>
            <a:r>
              <a:rPr lang="en-CA" sz="1400" dirty="0" smtClean="0">
                <a:latin typeface="ProSyl" panose="020B0500000000000000" pitchFamily="34" charset="0"/>
                <a:cs typeface="Times New Roman" pitchFamily="18" charset="0"/>
              </a:rPr>
              <a:t>]b8N</a:t>
            </a:r>
            <a:r>
              <a:rPr lang="en-CA" sz="1400" dirty="0" smtClean="0">
                <a:latin typeface="Times New Roman" pitchFamily="18" charset="0"/>
                <a:cs typeface="Times New Roman" pitchFamily="18" charset="0"/>
              </a:rPr>
              <a:t> 1,085</a:t>
            </a:r>
          </a:p>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Water Management Area: Hudson Bay Islands Watershed (16) / </a:t>
            </a:r>
            <a:r>
              <a:rPr lang="en-CA" sz="1400" dirty="0" smtClean="0">
                <a:latin typeface="ProSyl" panose="020B0500000000000000" pitchFamily="34" charset="0"/>
                <a:cs typeface="Times New Roman" pitchFamily="18" charset="0"/>
              </a:rPr>
              <a:t>wu6j5 xsM5t=</a:t>
            </a:r>
            <a:r>
              <a:rPr lang="en-CA" sz="1400" dirty="0" err="1" smtClean="0">
                <a:latin typeface="ProSyl" panose="020B0500000000000000" pitchFamily="34" charset="0"/>
                <a:cs typeface="Times New Roman" pitchFamily="18" charset="0"/>
              </a:rPr>
              <a:t>siz</a:t>
            </a:r>
            <a:r>
              <a:rPr lang="en-CA" sz="1400" dirty="0" smtClean="0">
                <a:latin typeface="Times New Roman" pitchFamily="18" charset="0"/>
                <a:cs typeface="Times New Roman" pitchFamily="18" charset="0"/>
              </a:rPr>
              <a:t>: </a:t>
            </a:r>
            <a:r>
              <a:rPr lang="en-CA" sz="1400" dirty="0" smtClean="0">
                <a:latin typeface="ProSyl" panose="020B0500000000000000" pitchFamily="34" charset="0"/>
                <a:cs typeface="Times New Roman" pitchFamily="18" charset="0"/>
              </a:rPr>
              <a:t>Bx5n8 ]W er6b5 wic6=z </a:t>
            </a:r>
            <a:r>
              <a:rPr lang="en-CA" sz="1400" dirty="0" smtClean="0">
                <a:latin typeface="Times New Roman" pitchFamily="18" charset="0"/>
                <a:cs typeface="Times New Roman" pitchFamily="18" charset="0"/>
              </a:rPr>
              <a:t>(16)</a:t>
            </a:r>
          </a:p>
          <a:p>
            <a:pPr marL="0" indent="0">
              <a:buClrTx/>
              <a:buNone/>
            </a:pPr>
            <a:endParaRPr lang="en-CA" sz="1400" dirty="0" smtClean="0">
              <a:latin typeface="Times New Roman" pitchFamily="18" charset="0"/>
              <a:cs typeface="Times New Roman" pitchFamily="18" charset="0"/>
            </a:endParaRPr>
          </a:p>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Previous Licence: / </a:t>
            </a:r>
            <a:r>
              <a:rPr lang="en-CA" sz="1400" dirty="0" err="1" smtClean="0">
                <a:latin typeface="ProSyl" panose="020B0500000000000000" pitchFamily="34" charset="0"/>
                <a:cs typeface="Times New Roman" pitchFamily="18" charset="0"/>
              </a:rPr>
              <a:t>yKxi</a:t>
            </a:r>
            <a:r>
              <a:rPr lang="en-CA" sz="1400" dirty="0" smtClean="0">
                <a:latin typeface="ProSyl" panose="020B0500000000000000" pitchFamily="34" charset="0"/>
                <a:cs typeface="Times New Roman" pitchFamily="18" charset="0"/>
              </a:rPr>
              <a:t> WJ1Ns5</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Type “B” </a:t>
            </a:r>
            <a:r>
              <a:rPr lang="en-CA" sz="1400" dirty="0">
                <a:latin typeface="Times New Roman" pitchFamily="18" charset="0"/>
                <a:cs typeface="Times New Roman" pitchFamily="18" charset="0"/>
              </a:rPr>
              <a:t>3BM-COR1521 / </a:t>
            </a:r>
            <a:r>
              <a:rPr lang="en-CA" sz="1400" dirty="0" smtClean="0">
                <a:latin typeface="ProSyl" panose="020B0500000000000000" pitchFamily="34" charset="0"/>
                <a:cs typeface="Times New Roman" pitchFamily="18" charset="0"/>
              </a:rPr>
              <a:t>ckE5giz </a:t>
            </a:r>
            <a:r>
              <a:rPr lang="en-CA" sz="1400" dirty="0" smtClean="0">
                <a:latin typeface="Times New Roman" pitchFamily="18" charset="0"/>
                <a:cs typeface="Times New Roman" pitchFamily="18" charset="0"/>
              </a:rPr>
              <a:t>“</a:t>
            </a:r>
            <a:r>
              <a:rPr lang="en-CA" sz="1400" dirty="0">
                <a:latin typeface="Times New Roman" pitchFamily="18" charset="0"/>
                <a:cs typeface="Times New Roman" pitchFamily="18" charset="0"/>
              </a:rPr>
              <a:t>B” 3BM-COR1521</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Expired on April 23, 2021 / </a:t>
            </a:r>
            <a:r>
              <a:rPr lang="en-CA" sz="1400" dirty="0" smtClean="0">
                <a:latin typeface="ProSyl" panose="020B0500000000000000" pitchFamily="34" charset="0"/>
                <a:cs typeface="Times New Roman" pitchFamily="18" charset="0"/>
              </a:rPr>
              <a:t>who5=4nz </a:t>
            </a:r>
            <a:r>
              <a:rPr lang="en-CA" sz="1400" dirty="0" err="1" smtClean="0">
                <a:latin typeface="ProSyl" panose="020B0500000000000000" pitchFamily="34" charset="0"/>
                <a:cs typeface="Times New Roman" pitchFamily="18" charset="0"/>
              </a:rPr>
              <a:t>xwWE</a:t>
            </a:r>
            <a:r>
              <a:rPr lang="en-CA" sz="1400" dirty="0" smtClean="0">
                <a:latin typeface="ProSyl" panose="020B0500000000000000" pitchFamily="34" charset="0"/>
                <a:cs typeface="Times New Roman" pitchFamily="18" charset="0"/>
              </a:rPr>
              <a:t> </a:t>
            </a:r>
            <a:r>
              <a:rPr lang="en-CA" sz="1400" dirty="0">
                <a:latin typeface="Times New Roman" pitchFamily="18" charset="0"/>
                <a:cs typeface="Times New Roman" pitchFamily="18" charset="0"/>
              </a:rPr>
              <a:t>23, 2021 </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Water Use Authorized: 45,000 cubic metres per </a:t>
            </a:r>
            <a:r>
              <a:rPr lang="en-CA" sz="1400" dirty="0">
                <a:latin typeface="Times New Roman" pitchFamily="18" charset="0"/>
                <a:cs typeface="Times New Roman" pitchFamily="18" charset="0"/>
              </a:rPr>
              <a:t>annum </a:t>
            </a:r>
            <a:r>
              <a:rPr lang="en-CA" sz="1400" dirty="0" smtClean="0">
                <a:latin typeface="Times New Roman" pitchFamily="18" charset="0"/>
                <a:cs typeface="Times New Roman" pitchFamily="18" charset="0"/>
              </a:rPr>
              <a:t>/ </a:t>
            </a:r>
            <a:r>
              <a:rPr lang="en-CA" sz="1400" dirty="0" smtClean="0">
                <a:latin typeface="ProSyl" panose="020B0500000000000000" pitchFamily="34" charset="0"/>
                <a:cs typeface="Times New Roman" pitchFamily="18" charset="0"/>
              </a:rPr>
              <a:t>wm6 xg6iz WJ1N6tbsJ5: </a:t>
            </a:r>
            <a:r>
              <a:rPr lang="en-CA" sz="1400" dirty="0" smtClean="0">
                <a:latin typeface="Times New Roman" pitchFamily="18" charset="0"/>
                <a:cs typeface="Times New Roman" pitchFamily="18" charset="0"/>
              </a:rPr>
              <a:t>45,000 </a:t>
            </a:r>
            <a:r>
              <a:rPr lang="en-CA" sz="1400" dirty="0" smtClean="0">
                <a:latin typeface="ProSyl" panose="020B0500000000000000" pitchFamily="34" charset="0"/>
                <a:cs typeface="Times New Roman" pitchFamily="18" charset="0"/>
              </a:rPr>
              <a:t>]ub5 r4L6Ns/6t5lA xCAj5</a:t>
            </a:r>
            <a:endParaRPr lang="en-CA" sz="1400" dirty="0" smtClean="0">
              <a:latin typeface="Times New Roman" pitchFamily="18" charset="0"/>
              <a:cs typeface="Times New Roman" pitchFamily="18" charset="0"/>
            </a:endParaRPr>
          </a:p>
          <a:p>
            <a:pPr marL="342900" indent="-342900">
              <a:buClrTx/>
              <a:buFont typeface="Arial" panose="020B0604020202020204" pitchFamily="34" charset="0"/>
              <a:buChar char="•"/>
            </a:pPr>
            <a:endParaRPr lang="en-CA" sz="1400" dirty="0" smtClean="0">
              <a:latin typeface="Times New Roman" pitchFamily="18" charset="0"/>
              <a:cs typeface="Times New Roman" pitchFamily="18" charset="0"/>
            </a:endParaRPr>
          </a:p>
          <a:p>
            <a:pPr marL="342900" indent="-342900">
              <a:buClrTx/>
              <a:buFont typeface="Arial" panose="020B0604020202020204" pitchFamily="34" charset="0"/>
              <a:buChar char="•"/>
            </a:pPr>
            <a:r>
              <a:rPr lang="en-CA" sz="1400" dirty="0" smtClean="0">
                <a:latin typeface="Times New Roman" pitchFamily="18" charset="0"/>
                <a:cs typeface="Times New Roman" pitchFamily="18" charset="0"/>
              </a:rPr>
              <a:t>New Licence Application: / </a:t>
            </a:r>
            <a:r>
              <a:rPr lang="en-CA" sz="1400" dirty="0" smtClean="0">
                <a:latin typeface="ProSyl" panose="020B0500000000000000" pitchFamily="34" charset="0"/>
                <a:cs typeface="Times New Roman" pitchFamily="18" charset="0"/>
              </a:rPr>
              <a:t>k]b6 WJ1Ns5j5 g4yCs5:</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Type “A” 3AM-COR---- / </a:t>
            </a:r>
            <a:r>
              <a:rPr lang="en-CA" sz="1400" dirty="0" smtClean="0">
                <a:latin typeface="ProSyl" panose="020B0500000000000000" pitchFamily="34" charset="0"/>
                <a:cs typeface="Times New Roman" pitchFamily="18" charset="0"/>
              </a:rPr>
              <a:t>ckE5giz </a:t>
            </a:r>
            <a:r>
              <a:rPr lang="en-CA" sz="1400" dirty="0">
                <a:latin typeface="Times New Roman" pitchFamily="18" charset="0"/>
                <a:cs typeface="Times New Roman" pitchFamily="18" charset="0"/>
              </a:rPr>
              <a:t>“A” 3AM-COR---- </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Term requested is 10 years </a:t>
            </a:r>
            <a:r>
              <a:rPr lang="en-CA" sz="1400" i="1" dirty="0" smtClean="0">
                <a:latin typeface="Times New Roman" pitchFamily="18" charset="0"/>
                <a:cs typeface="Times New Roman" pitchFamily="18" charset="0"/>
              </a:rPr>
              <a:t>(expiring in January 2031) / </a:t>
            </a:r>
            <a:r>
              <a:rPr lang="en-CA" sz="1400" dirty="0" smtClean="0">
                <a:latin typeface="ProSyl" panose="020B0500000000000000" pitchFamily="34" charset="0"/>
                <a:cs typeface="Times New Roman" pitchFamily="18" charset="0"/>
              </a:rPr>
              <a:t>y=</a:t>
            </a:r>
            <a:r>
              <a:rPr lang="en-CA" sz="1400" dirty="0" err="1" smtClean="0">
                <a:latin typeface="ProSyl" panose="020B0500000000000000" pitchFamily="34" charset="0"/>
                <a:cs typeface="Times New Roman" pitchFamily="18" charset="0"/>
              </a:rPr>
              <a:t>giz</a:t>
            </a:r>
            <a:r>
              <a:rPr lang="en-CA" sz="1400" dirty="0" smtClean="0">
                <a:latin typeface="ProSyl" panose="020B0500000000000000" pitchFamily="34" charset="0"/>
                <a:cs typeface="Times New Roman" pitchFamily="18" charset="0"/>
              </a:rPr>
              <a:t> g4yC6bsJ6 </a:t>
            </a:r>
            <a:r>
              <a:rPr lang="en-CA" sz="1400" dirty="0" smtClean="0">
                <a:latin typeface="Times New Roman" pitchFamily="18" charset="0"/>
                <a:cs typeface="Times New Roman" pitchFamily="18" charset="0"/>
              </a:rPr>
              <a:t>10 </a:t>
            </a:r>
            <a:r>
              <a:rPr lang="en-CA" sz="1400" dirty="0" smtClean="0">
                <a:latin typeface="ProSyl" panose="020B0500000000000000" pitchFamily="34" charset="0"/>
                <a:cs typeface="Times New Roman" pitchFamily="18" charset="0"/>
              </a:rPr>
              <a:t>xCAk5 </a:t>
            </a:r>
            <a:r>
              <a:rPr lang="en-CA" sz="1400" i="1" dirty="0" smtClean="0">
                <a:latin typeface="ProSyl" panose="020B0500000000000000" pitchFamily="34" charset="0"/>
                <a:cs typeface="Times New Roman" pitchFamily="18" charset="0"/>
              </a:rPr>
              <a:t>Gwho5F4nz ]/</a:t>
            </a:r>
            <a:r>
              <a:rPr lang="en-CA" sz="1400" i="1" dirty="0" err="1" smtClean="0">
                <a:latin typeface="ProSyl" panose="020B0500000000000000" pitchFamily="34" charset="0"/>
                <a:cs typeface="Times New Roman" pitchFamily="18" charset="0"/>
              </a:rPr>
              <a:t>kxE</a:t>
            </a:r>
            <a:r>
              <a:rPr lang="en-CA" sz="1400" i="1" dirty="0" smtClean="0">
                <a:latin typeface="ProSyl" panose="020B0500000000000000" pitchFamily="34" charset="0"/>
                <a:cs typeface="Times New Roman" pitchFamily="18" charset="0"/>
              </a:rPr>
              <a:t> </a:t>
            </a:r>
            <a:r>
              <a:rPr lang="en-CA" sz="1400" i="1" dirty="0" smtClean="0">
                <a:latin typeface="Times New Roman" pitchFamily="18" charset="0"/>
                <a:cs typeface="Times New Roman" pitchFamily="18" charset="0"/>
              </a:rPr>
              <a:t>2031</a:t>
            </a:r>
            <a:r>
              <a:rPr lang="en-CA" sz="1400" i="1" dirty="0" smtClean="0">
                <a:latin typeface="ProSyl" panose="020B0500000000000000" pitchFamily="34" charset="0"/>
                <a:cs typeface="Times New Roman" pitchFamily="18" charset="0"/>
              </a:rPr>
              <a:t>H</a:t>
            </a:r>
            <a:endParaRPr lang="en-CA" sz="1400" i="1"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smtClean="0">
                <a:latin typeface="Times New Roman" pitchFamily="18" charset="0"/>
                <a:cs typeface="Times New Roman" pitchFamily="18" charset="0"/>
              </a:rPr>
              <a:t>Water Use requested: 45,000 cubic metres per </a:t>
            </a:r>
            <a:r>
              <a:rPr lang="en-CA" sz="1400" dirty="0">
                <a:latin typeface="Times New Roman" pitchFamily="18" charset="0"/>
                <a:cs typeface="Times New Roman" pitchFamily="18" charset="0"/>
              </a:rPr>
              <a:t>annum / </a:t>
            </a:r>
            <a:r>
              <a:rPr lang="en-CA" sz="1400" dirty="0">
                <a:latin typeface="ProSyl" panose="020B0500000000000000" pitchFamily="34" charset="0"/>
                <a:cs typeface="Times New Roman" pitchFamily="18" charset="0"/>
              </a:rPr>
              <a:t>wm6 </a:t>
            </a:r>
            <a:r>
              <a:rPr lang="en-CA" sz="1400" dirty="0" smtClean="0">
                <a:latin typeface="ProSyl" panose="020B0500000000000000" pitchFamily="34" charset="0"/>
                <a:cs typeface="Times New Roman" pitchFamily="18" charset="0"/>
              </a:rPr>
              <a:t>xg6iz g4y6bsJ6: </a:t>
            </a:r>
            <a:r>
              <a:rPr lang="en-CA" sz="1400" dirty="0">
                <a:latin typeface="Times New Roman" pitchFamily="18" charset="0"/>
                <a:cs typeface="Times New Roman" pitchFamily="18" charset="0"/>
              </a:rPr>
              <a:t>45,000 </a:t>
            </a:r>
            <a:r>
              <a:rPr lang="en-CA" sz="1400" dirty="0">
                <a:latin typeface="ProSyl" panose="020B0500000000000000" pitchFamily="34" charset="0"/>
                <a:cs typeface="Times New Roman" pitchFamily="18" charset="0"/>
              </a:rPr>
              <a:t>]ub5 r4L6Ns/6t5lA </a:t>
            </a:r>
            <a:r>
              <a:rPr lang="en-CA" sz="1400" dirty="0" smtClean="0">
                <a:latin typeface="ProSyl" panose="020B0500000000000000" pitchFamily="34" charset="0"/>
                <a:cs typeface="Times New Roman" pitchFamily="18" charset="0"/>
              </a:rPr>
              <a:t>xCAj5</a:t>
            </a:r>
            <a:endParaRPr lang="en-CA" sz="1400" dirty="0" smtClean="0">
              <a:latin typeface="Times New Roman" pitchFamily="18" charset="0"/>
              <a:cs typeface="Times New Roman" pitchFamily="18" charset="0"/>
            </a:endParaRPr>
          </a:p>
          <a:p>
            <a:pPr marL="708660" lvl="1" indent="-342900">
              <a:buClrTx/>
              <a:buFont typeface="Arial" panose="020B0604020202020204" pitchFamily="34" charset="0"/>
              <a:buChar char="•"/>
            </a:pPr>
            <a:r>
              <a:rPr lang="en-CA" sz="1400" dirty="0">
                <a:latin typeface="Times New Roman" pitchFamily="18" charset="0"/>
                <a:cs typeface="Times New Roman" pitchFamily="18" charset="0"/>
              </a:rPr>
              <a:t>withdraw of up to 2,000 m3/day of water from the Post River during the open water </a:t>
            </a:r>
            <a:r>
              <a:rPr lang="en-CA" sz="1400" dirty="0" smtClean="0">
                <a:latin typeface="Times New Roman" pitchFamily="18" charset="0"/>
                <a:cs typeface="Times New Roman" pitchFamily="18" charset="0"/>
              </a:rPr>
              <a:t>season / </a:t>
            </a:r>
            <a:r>
              <a:rPr lang="en-CA" sz="1400" dirty="0" smtClean="0">
                <a:latin typeface="ProSyl" panose="020B0500000000000000" pitchFamily="34" charset="0"/>
                <a:cs typeface="Times New Roman" pitchFamily="18" charset="0"/>
              </a:rPr>
              <a:t>wu6b6Fsiz tr5lA </a:t>
            </a:r>
            <a:r>
              <a:rPr lang="en-CA" sz="1400" dirty="0">
                <a:latin typeface="Times New Roman" pitchFamily="18" charset="0"/>
                <a:cs typeface="Times New Roman" pitchFamily="18" charset="0"/>
              </a:rPr>
              <a:t>2,000 m3/</a:t>
            </a:r>
            <a:r>
              <a:rPr lang="en-CA" sz="1400" dirty="0" err="1" smtClean="0">
                <a:latin typeface="ProSyl" panose="020B0500000000000000" pitchFamily="34" charset="0"/>
                <a:cs typeface="Times New Roman" pitchFamily="18" charset="0"/>
              </a:rPr>
              <a:t>cs</a:t>
            </a:r>
            <a:r>
              <a:rPr lang="en-CA" sz="1400" dirty="0" smtClean="0">
                <a:latin typeface="ProSyl" panose="020B0500000000000000" pitchFamily="34" charset="0"/>
                <a:cs typeface="Times New Roman" pitchFamily="18" charset="0"/>
              </a:rPr>
              <a:t> b]m5 b[?z S{5 ]fZ6 </a:t>
            </a:r>
            <a:r>
              <a:rPr lang="en-CA" sz="1400" dirty="0" err="1" smtClean="0">
                <a:latin typeface="ProSyl" panose="020B0500000000000000" pitchFamily="34" charset="0"/>
                <a:cs typeface="Times New Roman" pitchFamily="18" charset="0"/>
              </a:rPr>
              <a:t>xs</a:t>
            </a:r>
            <a:r>
              <a:rPr lang="en-CA" sz="1400" dirty="0" smtClean="0">
                <a:latin typeface="ProSyl" panose="020B0500000000000000" pitchFamily="34" charset="0"/>
                <a:cs typeface="Times New Roman" pitchFamily="18" charset="0"/>
              </a:rPr>
              <a:t>/st5lA</a:t>
            </a:r>
            <a:endParaRPr lang="en-CA" sz="1400" dirty="0" smtClean="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3DBDE-EEB0-4B35-80BE-167CFC5089B8}" type="slidenum">
              <a:rPr kumimoji="0" lang="en-CA" sz="1200" b="0" i="0" u="none" strike="noStrike" kern="1200" cap="none" spc="0" normalizeH="0" baseline="0" noProof="0" smtClean="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CA" sz="1200" b="0" i="0" u="none" strike="noStrike" kern="1200" cap="none" spc="0" normalizeH="0" baseline="0" noProof="0" dirty="0">
              <a:ln>
                <a:noFill/>
              </a:ln>
              <a:solidFill>
                <a:srgbClr val="04617B">
                  <a:shade val="90000"/>
                </a:srgbClr>
              </a:solidFill>
              <a:effectLst/>
              <a:uLnTx/>
              <a:uFillTx/>
              <a:latin typeface="Constantia"/>
              <a:ea typeface="+mn-ea"/>
              <a:cs typeface="+mn-cs"/>
            </a:endParaRPr>
          </a:p>
        </p:txBody>
      </p:sp>
      <p:sp>
        <p:nvSpPr>
          <p:cNvPr id="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1148622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4</a:t>
            </a:fld>
            <a:endParaRPr lang="en-CA" dirty="0"/>
          </a:p>
        </p:txBody>
      </p:sp>
      <p:graphicFrame>
        <p:nvGraphicFramePr>
          <p:cNvPr id="9" name="Table 8"/>
          <p:cNvGraphicFramePr>
            <a:graphicFrameLocks noGrp="1"/>
          </p:cNvGraphicFramePr>
          <p:nvPr>
            <p:extLst>
              <p:ext uri="{D42A27DB-BD31-4B8C-83A1-F6EECF244321}">
                <p14:modId xmlns:p14="http://schemas.microsoft.com/office/powerpoint/2010/main" val="2295616786"/>
              </p:ext>
            </p:extLst>
          </p:nvPr>
        </p:nvGraphicFramePr>
        <p:xfrm>
          <a:off x="533400" y="1825885"/>
          <a:ext cx="8153400" cy="4114801"/>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4114801">
                <a:tc>
                  <a:txBody>
                    <a:bodyPr/>
                    <a:lstStyle/>
                    <a:p>
                      <a:pPr marL="0" indent="0" algn="just">
                        <a:buFont typeface="Wingdings" pitchFamily="2" charset="2"/>
                        <a:buNone/>
                      </a:pPr>
                      <a:r>
                        <a:rPr lang="en-US" sz="2200" b="0" dirty="0">
                          <a:solidFill>
                            <a:schemeClr val="tx1"/>
                          </a:solidFill>
                          <a:latin typeface="Times New Roman" pitchFamily="18" charset="0"/>
                          <a:cs typeface="Times New Roman" pitchFamily="18" charset="0"/>
                        </a:rPr>
                        <a:t>The NWB</a:t>
                      </a:r>
                    </a:p>
                    <a:p>
                      <a:pPr marL="342900" indent="-342900" algn="just">
                        <a:buFont typeface="Wingdings" pitchFamily="2" charset="2"/>
                        <a:buChar char="Ø"/>
                      </a:pPr>
                      <a:r>
                        <a:rPr lang="en-US" sz="2200" b="0" baseline="0" dirty="0">
                          <a:solidFill>
                            <a:schemeClr val="tx1"/>
                          </a:solidFill>
                          <a:latin typeface="Times New Roman" pitchFamily="18" charset="0"/>
                          <a:cs typeface="Times New Roman" pitchFamily="18" charset="0"/>
                        </a:rPr>
                        <a:t>is an </a:t>
                      </a:r>
                      <a:r>
                        <a:rPr lang="en-US" sz="2200" b="0" dirty="0">
                          <a:solidFill>
                            <a:schemeClr val="tx1"/>
                          </a:solidFill>
                          <a:latin typeface="Times New Roman" pitchFamily="18" charset="0"/>
                          <a:cs typeface="Times New Roman" pitchFamily="18" charset="0"/>
                        </a:rPr>
                        <a:t>Institution of Public Government (IPG) established under Article 13 of the </a:t>
                      </a:r>
                      <a:r>
                        <a:rPr lang="en-US" sz="2200" b="0" i="1" dirty="0">
                          <a:solidFill>
                            <a:schemeClr val="tx1"/>
                          </a:solidFill>
                          <a:latin typeface="Times New Roman" pitchFamily="18" charset="0"/>
                          <a:cs typeface="Times New Roman" pitchFamily="18" charset="0"/>
                        </a:rPr>
                        <a:t> Nunavut Agreement</a:t>
                      </a:r>
                      <a:endParaRPr lang="en-US" sz="2200" b="0" dirty="0">
                        <a:solidFill>
                          <a:schemeClr val="tx1"/>
                        </a:solidFill>
                        <a:latin typeface="Times New Roman" pitchFamily="18" charset="0"/>
                        <a:cs typeface="Times New Roman" pitchFamily="18" charset="0"/>
                      </a:endParaRPr>
                    </a:p>
                    <a:p>
                      <a:pPr marL="0" indent="0" algn="just">
                        <a:buFont typeface="Wingdings" pitchFamily="2" charset="2"/>
                        <a:buNone/>
                      </a:pPr>
                      <a:endParaRPr lang="en-US" sz="22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200" b="0" baseline="0" dirty="0">
                          <a:solidFill>
                            <a:schemeClr val="tx1"/>
                          </a:solidFill>
                          <a:latin typeface="Times New Roman" pitchFamily="18" charset="0"/>
                          <a:cs typeface="Times New Roman" pitchFamily="18" charset="0"/>
                        </a:rPr>
                        <a:t>has responsibilities and powers over the regulation, use, and management of freshwater in the Nunavut Settlement Area</a:t>
                      </a:r>
                      <a:endParaRPr lang="en-CA" sz="2400" b="0" dirty="0"/>
                    </a:p>
                  </a:txBody>
                  <a:tcPr>
                    <a:noFill/>
                  </a:tcPr>
                </a:tc>
                <a:tc>
                  <a:txBody>
                    <a:bodyPr/>
                    <a:lstStyle/>
                    <a:p>
                      <a:pPr marL="0" indent="0">
                        <a:buFont typeface="Wingdings" panose="05000000000000000000" pitchFamily="2" charset="2"/>
                        <a:buNone/>
                      </a:pPr>
                      <a:r>
                        <a:rPr lang="iu-Cans-CA" sz="2200" b="0" i="0" u="none" strike="noStrike" baseline="0" dirty="0">
                          <a:solidFill>
                            <a:srgbClr val="000000"/>
                          </a:solidFill>
                          <a:latin typeface="ProSyl"/>
                        </a:rPr>
                        <a:t>ᓄᓇᕗᑦ ᐃᒥᓕᕆᓂᕐᒧᑦ ᑲᑎᒪᔨᖏᑦ</a:t>
                      </a:r>
                    </a:p>
                    <a:p>
                      <a:pPr marL="342900" indent="-342900">
                        <a:buFont typeface="Wingdings" panose="05000000000000000000" pitchFamily="2" charset="2"/>
                        <a:buChar char="Ø"/>
                      </a:pPr>
                      <a:r>
                        <a:rPr lang="iu-Cans-CA" sz="2200" b="0" i="0" u="none" strike="noStrike" baseline="0" dirty="0">
                          <a:solidFill>
                            <a:srgbClr val="000000"/>
                          </a:solidFill>
                          <a:latin typeface="ProSyl"/>
                        </a:rPr>
                        <a:t>ᐃᓄᒃᓄᑦ ᑭᒐᕐᑐᐃᓪᓗᑎᒃ ᒐᕙᒪᐅᔪᑦ ᓴᕿᑕᐅᓯᒪᔪᑦ ᑎᑎᕋᕐᓯᒪᓂᖓᓂ 13 ᓄᓇᕗᑦ ᐊᖏᕈᑎᓂ</a:t>
                      </a:r>
                      <a:endParaRPr lang="en-US" sz="2200" b="0" i="0" u="none" strike="noStrike" baseline="0" dirty="0">
                        <a:solidFill>
                          <a:srgbClr val="000000"/>
                        </a:solidFill>
                        <a:latin typeface="ProSyl"/>
                      </a:endParaRPr>
                    </a:p>
                    <a:p>
                      <a:endParaRPr lang="en-US" sz="2200" b="0" i="0" u="none" strike="noStrike" baseline="0" dirty="0">
                        <a:solidFill>
                          <a:srgbClr val="000000"/>
                        </a:solidFill>
                        <a:latin typeface="ProSyl"/>
                      </a:endParaRPr>
                    </a:p>
                    <a:p>
                      <a:pPr marL="342900" indent="-342900">
                        <a:buFont typeface="Wingdings" panose="05000000000000000000" pitchFamily="2" charset="2"/>
                        <a:buChar char="Ø"/>
                      </a:pPr>
                      <a:r>
                        <a:rPr lang="iu-Cans-CA" sz="2200" b="0" i="0" u="none" strike="noStrike" baseline="0" dirty="0">
                          <a:solidFill>
                            <a:srgbClr val="000000"/>
                          </a:solidFill>
                          <a:latin typeface="ProSyl"/>
                        </a:rPr>
                        <a:t>ᐱᓕᕆᐊᒃᓴᖃᕐᑐᑦ ᐱᔪᓐᓇᕐᓂᖃᕐᑐᓪᓗ ᒪᓕᒐᑎᒍᑦ, ᐊᑐᕐᑕᐅᓂᖓᓄᑦ ᐊᒻᒪᓗ ᐊᐅᓚᑕᐅᓂᖓᓄᑦ ᐃᒥᑐᐃᓐᓇᖅ ᓄᓇᕗᑦ ᓄᓇᖓᓂ ᐊᖏᕈᑕᐅᓯᒪᔫᑦ ᐃᓗᐊᓂ </a:t>
                      </a:r>
                      <a:r>
                        <a:rPr lang="en-US" sz="22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187624" y="460831"/>
            <a:ext cx="6408712"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NWB Background Info.</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ᖃᓄᓕᖓᓂᑰᓂᖏᑦ</a:t>
            </a:r>
            <a:endParaRPr lang="en-US" sz="29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61257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5</a:t>
            </a:fld>
            <a:endParaRPr lang="en-CA" dirty="0">
              <a:solidFill>
                <a:srgbClr val="0A647D"/>
              </a:solidFill>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988851667"/>
              </p:ext>
            </p:extLst>
          </p:nvPr>
        </p:nvGraphicFramePr>
        <p:xfrm>
          <a:off x="533400" y="1828799"/>
          <a:ext cx="8153400" cy="3810001"/>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810001">
                <a:tc>
                  <a:txBody>
                    <a:bodyPr/>
                    <a:lstStyle/>
                    <a:p>
                      <a:pPr marL="342900" indent="-342900" algn="just">
                        <a:buFont typeface="Wingdings" pitchFamily="2" charset="2"/>
                        <a:buChar char="Ø"/>
                      </a:pPr>
                      <a:r>
                        <a:rPr lang="en-US" sz="2200" b="0" dirty="0">
                          <a:solidFill>
                            <a:schemeClr val="tx1"/>
                          </a:solidFill>
                          <a:latin typeface="Times New Roman" pitchFamily="18" charset="0"/>
                          <a:cs typeface="Times New Roman" pitchFamily="18" charset="0"/>
                        </a:rPr>
                        <a:t>Objects of the NWB are to provide for the conservation and utilization of waters in Nunavut, except in a national park, in a manner that will provide the optimum benefit from those waters for Nunavut’s residents in particular and Canadians in general.</a:t>
                      </a:r>
                      <a:endParaRPr lang="en-CA" sz="2400" b="0" dirty="0">
                        <a:latin typeface="Times New Roman" pitchFamily="18" charset="0"/>
                        <a:cs typeface="Times New Roman" pitchFamily="18" charset="0"/>
                      </a:endParaRPr>
                    </a:p>
                  </a:txBody>
                  <a:tcPr>
                    <a:noFill/>
                  </a:tcPr>
                </a:tc>
                <a:tc>
                  <a:txBody>
                    <a:bodyPr/>
                    <a:lstStyle/>
                    <a:p>
                      <a:pPr marL="342900" indent="-342900">
                        <a:buFont typeface="Wingdings" panose="05000000000000000000" pitchFamily="2" charset="2"/>
                        <a:buChar char="Ø"/>
                      </a:pPr>
                      <a:r>
                        <a:rPr lang="iu-Cans-CA" sz="2200" b="0" i="0" u="none" strike="noStrike" baseline="0" dirty="0">
                          <a:solidFill>
                            <a:srgbClr val="000000"/>
                          </a:solidFill>
                          <a:latin typeface="ProSyl"/>
                        </a:rPr>
                        <a:t>ᑐᕋᒐᐅᔪᑦ ᐃᒥᓕᕆᔨᒃᑯᓐᓄᑦ ᐱᑕᖃᐃᓐᓇᕐᑎᑦᑎᓗᑎᒃ ᐊᒻᒪᓗ ᐊᑐᕐᑕᐅᓂᖓᓄᑦ ᐃᒥᖅ ᓄᓇᕘᒥ, ᑭᓯᐊᓂ ᑲᓇᑕᒥ ᒥᕐᖑᐃᓯᕐᕖᑦ, ᐱᐅᓚᖑᔪᒃᑯᑦ ᐃᑲᔪᑕᐅᖁᓪᓗᒍ ᓄᓇᕘᒥᐅᓄᑦᐱᓗᐊᕐᑐᒥᒃ ᐊᒻᒪᓗ ᑲᓇᑕᒥᐅᑕᐅᔪᓄᑦ. </a:t>
                      </a:r>
                      <a:endParaRPr lang="en-US" sz="2200" b="0" i="0" u="none" strike="noStrike" baseline="0" dirty="0">
                        <a:solidFill>
                          <a:srgbClr val="000000"/>
                        </a:solidFill>
                        <a:latin typeface="ProSyl"/>
                      </a:endParaRPr>
                    </a:p>
                    <a:p>
                      <a:r>
                        <a:rPr lang="en-US" sz="22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1187624" y="412059"/>
            <a:ext cx="7488832"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NWB Background Info. Cont.</a:t>
            </a:r>
            <a:br>
              <a:rPr lang="en-US" sz="2900" b="1" dirty="0">
                <a:latin typeface="Times New Roman" pitchFamily="18" charset="0"/>
                <a:cs typeface="Times New Roman" pitchFamily="18" charset="0"/>
              </a:rPr>
            </a:br>
            <a:r>
              <a:rPr lang="en-US" sz="2900" b="1" dirty="0">
                <a:solidFill>
                  <a:srgbClr val="035F79"/>
                </a:solidFill>
                <a:latin typeface="ProSyl"/>
              </a:rPr>
              <a:t>k</a:t>
            </a:r>
            <a:r>
              <a:rPr lang="iu-Cans-CA" sz="2900" b="1" dirty="0">
                <a:latin typeface="Times New Roman" pitchFamily="18" charset="0"/>
                <a:cs typeface="Times New Roman" pitchFamily="18" charset="0"/>
              </a:rPr>
              <a:t>ᐃᒥᓕᕆᔨᒃᑯᑦ ᖃᓄᓕᖓᓂᑰᓂᖏᑦ  </a:t>
            </a:r>
            <a:r>
              <a:rPr lang="iu-Cans-CA" sz="2900" b="1" dirty="0">
                <a:solidFill>
                  <a:srgbClr val="035F79"/>
                </a:solidFill>
                <a:latin typeface="ProSyl"/>
              </a:rPr>
              <a:t>ᑲᔪᓯᔪᖅ</a:t>
            </a:r>
            <a:endParaRPr lang="en-US" sz="29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2518602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6</a:t>
            </a:fld>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558705417"/>
              </p:ext>
            </p:extLst>
          </p:nvPr>
        </p:nvGraphicFramePr>
        <p:xfrm>
          <a:off x="533400" y="1953736"/>
          <a:ext cx="8153400" cy="3779520"/>
        </p:xfrm>
        <a:graphic>
          <a:graphicData uri="http://schemas.openxmlformats.org/drawingml/2006/table">
            <a:tbl>
              <a:tblPr firstRow="1" bandRow="1">
                <a:tableStyleId>{5C22544A-7EE6-4342-B048-85BDC9FD1C3A}</a:tableStyleId>
              </a:tblPr>
              <a:tblGrid>
                <a:gridCol w="4065523">
                  <a:extLst>
                    <a:ext uri="{9D8B030D-6E8A-4147-A177-3AD203B41FA5}">
                      <a16:colId xmlns:a16="http://schemas.microsoft.com/office/drawing/2014/main" val="20000"/>
                    </a:ext>
                  </a:extLst>
                </a:gridCol>
                <a:gridCol w="4087877">
                  <a:extLst>
                    <a:ext uri="{9D8B030D-6E8A-4147-A177-3AD203B41FA5}">
                      <a16:colId xmlns:a16="http://schemas.microsoft.com/office/drawing/2014/main" val="20001"/>
                    </a:ext>
                  </a:extLst>
                </a:gridCol>
              </a:tblGrid>
              <a:tr h="3657601">
                <a:tc>
                  <a:txBody>
                    <a:bodyPr/>
                    <a:lstStyle/>
                    <a:p>
                      <a:pPr marL="342900" indent="-342900" algn="just">
                        <a:buFont typeface="Wingdings" pitchFamily="2" charset="2"/>
                        <a:buChar char="Ø"/>
                      </a:pPr>
                      <a:r>
                        <a:rPr lang="en-US" sz="2200" b="0" dirty="0">
                          <a:solidFill>
                            <a:schemeClr val="tx1"/>
                          </a:solidFill>
                          <a:latin typeface="Times New Roman" pitchFamily="18" charset="0"/>
                          <a:cs typeface="Times New Roman" pitchFamily="18" charset="0"/>
                        </a:rPr>
                        <a:t>Based on its mandate and Nunavut Waters Regulations (</a:t>
                      </a:r>
                      <a:r>
                        <a:rPr lang="en-US" sz="2200" b="0" i="1" dirty="0">
                          <a:solidFill>
                            <a:schemeClr val="tx1"/>
                          </a:solidFill>
                          <a:latin typeface="Times New Roman" pitchFamily="18" charset="0"/>
                          <a:cs typeface="Times New Roman" pitchFamily="18" charset="0"/>
                        </a:rPr>
                        <a:t>Regulations</a:t>
                      </a:r>
                      <a:r>
                        <a:rPr lang="en-US" sz="2200" b="0" dirty="0">
                          <a:solidFill>
                            <a:schemeClr val="tx1"/>
                          </a:solidFill>
                          <a:latin typeface="Times New Roman" pitchFamily="18" charset="0"/>
                          <a:cs typeface="Times New Roman" pitchFamily="18" charset="0"/>
                        </a:rPr>
                        <a:t>), the NWB may issue any of the following authorizations for the use of water and/or deposit of waste for undertakings in Nunavut:</a:t>
                      </a:r>
                    </a:p>
                    <a:p>
                      <a:pPr marL="0" indent="0" algn="just">
                        <a:buFont typeface="Wingdings" pitchFamily="2" charset="2"/>
                        <a:buNone/>
                      </a:pPr>
                      <a:r>
                        <a:rPr lang="en-US" sz="2200" b="0" baseline="0" dirty="0">
                          <a:solidFill>
                            <a:schemeClr val="tx1"/>
                          </a:solidFill>
                          <a:latin typeface="Times New Roman" pitchFamily="18" charset="0"/>
                          <a:cs typeface="Times New Roman" pitchFamily="18" charset="0"/>
                        </a:rPr>
                        <a:t> </a:t>
                      </a:r>
                    </a:p>
                    <a:p>
                      <a:pPr marL="685800" lvl="1" indent="-334963" algn="just">
                        <a:buFont typeface="Courier New" panose="02070309020205020404" pitchFamily="49" charset="0"/>
                        <a:buChar char="o"/>
                      </a:pPr>
                      <a:r>
                        <a:rPr lang="en-US" sz="2200" b="0" dirty="0">
                          <a:solidFill>
                            <a:schemeClr val="tx1"/>
                          </a:solidFill>
                          <a:latin typeface="Times New Roman" pitchFamily="18" charset="0"/>
                          <a:cs typeface="Times New Roman" pitchFamily="18" charset="0"/>
                        </a:rPr>
                        <a:t>Authorization without a  </a:t>
                      </a:r>
                      <a:r>
                        <a:rPr lang="en-US" sz="2200" b="0" dirty="0" err="1">
                          <a:solidFill>
                            <a:schemeClr val="tx1"/>
                          </a:solidFill>
                          <a:latin typeface="Times New Roman" pitchFamily="18" charset="0"/>
                          <a:cs typeface="Times New Roman" pitchFamily="18" charset="0"/>
                        </a:rPr>
                        <a:t>Licence</a:t>
                      </a:r>
                      <a:r>
                        <a:rPr lang="en-US" sz="2200" b="0" dirty="0">
                          <a:solidFill>
                            <a:schemeClr val="tx1"/>
                          </a:solidFill>
                          <a:latin typeface="Times New Roman" pitchFamily="18" charset="0"/>
                          <a:cs typeface="Times New Roman" pitchFamily="18" charset="0"/>
                        </a:rPr>
                        <a:t> (less</a:t>
                      </a:r>
                      <a:r>
                        <a:rPr lang="en-US" sz="2200" b="0" baseline="0" dirty="0">
                          <a:solidFill>
                            <a:schemeClr val="tx1"/>
                          </a:solidFill>
                          <a:latin typeface="Times New Roman" pitchFamily="18" charset="0"/>
                          <a:cs typeface="Times New Roman" pitchFamily="18" charset="0"/>
                        </a:rPr>
                        <a:t> than 50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per day water required)</a:t>
                      </a:r>
                      <a:endParaRPr lang="en-CA" sz="2400" b="0" dirty="0">
                        <a:solidFill>
                          <a:schemeClr val="tx1"/>
                        </a:solidFill>
                      </a:endParaRPr>
                    </a:p>
                  </a:txBody>
                  <a:tcPr>
                    <a:noFill/>
                  </a:tcPr>
                </a:tc>
                <a:tc>
                  <a:txBody>
                    <a:bodyPr/>
                    <a:lstStyle/>
                    <a:p>
                      <a:pPr marL="342900" indent="-342900">
                        <a:buFont typeface="Wingdings" panose="05000000000000000000" pitchFamily="2" charset="2"/>
                        <a:buChar char="Ø"/>
                      </a:pPr>
                      <a:r>
                        <a:rPr lang="iu-Cans-CA" sz="2000" b="0" i="0" u="none" strike="noStrike" baseline="0" dirty="0">
                          <a:solidFill>
                            <a:srgbClr val="000000"/>
                          </a:solidFill>
                          <a:latin typeface="ProSyl"/>
                        </a:rPr>
                        <a:t>ᐱᓕᕆᐊᒃᓴᖓ ᒪᓕᒃᓗᒍ ᐊᒻᒪᓗ ᓄᓇᕗᑦ ᐃᒥᒧᑦ ᒪᓕᒐᓕᕆᓂᖅ </a:t>
                      </a:r>
                      <a:r>
                        <a:rPr lang="en-US" sz="2000" b="0" i="0" u="none" strike="noStrike" baseline="0" dirty="0" smtClean="0">
                          <a:solidFill>
                            <a:srgbClr val="000000"/>
                          </a:solidFill>
                          <a:latin typeface="ProSyl"/>
                        </a:rPr>
                        <a:t>G</a:t>
                      </a:r>
                      <a:r>
                        <a:rPr lang="iu-Cans-CA" sz="2000" b="0" i="0" u="none" strike="noStrike" baseline="0" dirty="0" smtClean="0">
                          <a:solidFill>
                            <a:srgbClr val="000000"/>
                          </a:solidFill>
                          <a:latin typeface="ProSyl"/>
                        </a:rPr>
                        <a:t>ᒪᓕᒐᐃᑦ</a:t>
                      </a:r>
                      <a:r>
                        <a:rPr lang="en-US" sz="2000" b="0" i="0" u="none" strike="noStrike" baseline="0" dirty="0" smtClean="0">
                          <a:solidFill>
                            <a:srgbClr val="000000"/>
                          </a:solidFill>
                          <a:latin typeface="ProSyl"/>
                        </a:rPr>
                        <a:t>H</a:t>
                      </a:r>
                      <a:r>
                        <a:rPr lang="iu-Cans-CA" sz="2000" b="0" i="0" u="none" strike="noStrike" baseline="0" dirty="0" smtClean="0">
                          <a:solidFill>
                            <a:srgbClr val="000000"/>
                          </a:solidFill>
                          <a:latin typeface="ProSyl"/>
                        </a:rPr>
                        <a:t>, </a:t>
                      </a:r>
                      <a:r>
                        <a:rPr lang="iu-Cans-CA" sz="2000" b="0" i="0" u="none" strike="noStrike" baseline="0" dirty="0">
                          <a:solidFill>
                            <a:srgbClr val="000000"/>
                          </a:solidFill>
                          <a:latin typeface="ProSyl"/>
                        </a:rPr>
                        <a:t>ᓄᓇᓅᒻ ᐃᒥᓕᕆᓂᕐᒧᑦ ᑲᑎᒪᔨᑦ ᑐᓂᓯᔪᓐᓇᕐᑐᑦ ᓇᓕᐊᑐᐃᓐᓇᖅ ᐊᖏᕐᑕᐅᓗᑎᒃ ᐊᑐᕐᑕᐅᓂᖓᓄᑦ ᐃᒥᖅ ᐊᒻᒪᓗ ᐅᕙᓘᓐᓃᑦ ᑯᕕᔭᐅᓂᖓᓄᑦ ᐱᓕᕆᐊᒃᓴᐅᔪᓄᑦ ᓄᓇᕘᒥ</a:t>
                      </a:r>
                      <a:r>
                        <a:rPr lang="iu-Cans-CA" sz="2000" b="0" i="0" u="none" strike="noStrike" baseline="0" dirty="0" smtClean="0">
                          <a:solidFill>
                            <a:srgbClr val="000000"/>
                          </a:solidFill>
                          <a:latin typeface="ProSyl"/>
                        </a:rPr>
                        <a:t>:</a:t>
                      </a:r>
                      <a:endParaRPr lang="en-US" sz="2000" b="0" i="0" u="none" strike="noStrike" baseline="0" dirty="0" smtClean="0">
                        <a:solidFill>
                          <a:srgbClr val="000000"/>
                        </a:solidFill>
                        <a:latin typeface="ProSyl"/>
                      </a:endParaRPr>
                    </a:p>
                    <a:p>
                      <a:pPr marL="0" indent="0">
                        <a:buFont typeface="Wingdings" panose="05000000000000000000" pitchFamily="2" charset="2"/>
                        <a:buNone/>
                      </a:pPr>
                      <a:endParaRPr lang="en-US" sz="2000" b="0" i="0" u="none" strike="noStrike" baseline="0" dirty="0">
                        <a:solidFill>
                          <a:srgbClr val="000000"/>
                        </a:solidFill>
                        <a:latin typeface="ProSyl"/>
                      </a:endParaRPr>
                    </a:p>
                    <a:p>
                      <a:pPr marL="342900" indent="-342900">
                        <a:buFont typeface="Courier New" panose="02070309020205020404" pitchFamily="49" charset="0"/>
                        <a:buChar char="o"/>
                      </a:pPr>
                      <a:r>
                        <a:rPr lang="iu-Cans-CA" sz="2000" b="0" i="0" u="none" strike="noStrike" baseline="0" dirty="0">
                          <a:solidFill>
                            <a:srgbClr val="000000"/>
                          </a:solidFill>
                          <a:latin typeface="ProSyl"/>
                        </a:rPr>
                        <a:t>ᐊᖏᕐᓯᓗᑎᒃ ᐱᔪᓐᓇᐅᑎᖃᖏᓪᓗᑎᒃ </a:t>
                      </a:r>
                      <a:r>
                        <a:rPr lang="en-US" sz="2000" b="0" i="0" u="none" strike="noStrike" baseline="0" dirty="0" smtClean="0">
                          <a:solidFill>
                            <a:srgbClr val="000000"/>
                          </a:solidFill>
                          <a:latin typeface="ProSyl"/>
                        </a:rPr>
                        <a:t>G</a:t>
                      </a:r>
                      <a:r>
                        <a:rPr lang="iu-Cans-CA" sz="2000" b="0" i="0" u="none" strike="noStrike" baseline="0" dirty="0" smtClean="0">
                          <a:solidFill>
                            <a:srgbClr val="000000"/>
                          </a:solidFill>
                          <a:latin typeface="ProSyl"/>
                        </a:rPr>
                        <a:t>ᑐᖔᓂ </a:t>
                      </a:r>
                      <a:r>
                        <a:rPr lang="en-US" sz="2000" b="0" baseline="0" dirty="0">
                          <a:solidFill>
                            <a:schemeClr val="tx1"/>
                          </a:solidFill>
                          <a:latin typeface="Times New Roman" pitchFamily="18" charset="0"/>
                          <a:cs typeface="Times New Roman" pitchFamily="18" charset="0"/>
                        </a:rPr>
                        <a:t>50 m</a:t>
                      </a:r>
                      <a:r>
                        <a:rPr lang="en-US" sz="2000" b="0" baseline="30000" dirty="0">
                          <a:solidFill>
                            <a:schemeClr val="tx1"/>
                          </a:solidFill>
                          <a:latin typeface="Times New Roman" pitchFamily="18" charset="0"/>
                          <a:cs typeface="Times New Roman" pitchFamily="18" charset="0"/>
                        </a:rPr>
                        <a:t>3</a:t>
                      </a:r>
                      <a:r>
                        <a:rPr lang="iu-Cans-CA" sz="2000" b="0" baseline="30000" dirty="0">
                          <a:solidFill>
                            <a:schemeClr val="tx1"/>
                          </a:solidFill>
                          <a:latin typeface="Times New Roman" pitchFamily="18" charset="0"/>
                          <a:cs typeface="Times New Roman" pitchFamily="18" charset="0"/>
                        </a:rPr>
                        <a:t> </a:t>
                      </a:r>
                      <a:r>
                        <a:rPr lang="en-US" sz="2000" b="0" i="0" u="none" strike="noStrike" baseline="0" dirty="0">
                          <a:solidFill>
                            <a:srgbClr val="000000"/>
                          </a:solidFill>
                          <a:latin typeface="ProSyl"/>
                        </a:rPr>
                        <a:t>q</a:t>
                      </a:r>
                      <a:r>
                        <a:rPr lang="iu-Cans-CA" sz="2000" b="0" i="0" u="none" strike="noStrike" baseline="0" dirty="0">
                          <a:solidFill>
                            <a:srgbClr val="000000"/>
                          </a:solidFill>
                          <a:latin typeface="ProSyl"/>
                        </a:rPr>
                        <a:t>ᐃᒥᕐᒥᒃ </a:t>
                      </a:r>
                      <a:r>
                        <a:rPr lang="iu-Cans-CA" sz="2000" b="0" i="0" u="none" strike="noStrike" baseline="0" dirty="0" smtClean="0">
                          <a:solidFill>
                            <a:srgbClr val="000000"/>
                          </a:solidFill>
                          <a:latin typeface="ProSyl"/>
                        </a:rPr>
                        <a:t>ᐱᔭᕆᐊᖃᕐᑕᖓᓂᑦ</a:t>
                      </a:r>
                      <a:r>
                        <a:rPr lang="en-US" sz="2000" b="0" i="0" u="none" strike="noStrike" baseline="0" dirty="0" smtClean="0">
                          <a:solidFill>
                            <a:srgbClr val="000000"/>
                          </a:solidFill>
                          <a:latin typeface="ProSyl"/>
                        </a:rPr>
                        <a:t>H</a:t>
                      </a:r>
                      <a:endParaRPr lang="en-CA" sz="2000" b="0" dirty="0">
                        <a:solidFill>
                          <a:srgbClr val="315EDB"/>
                        </a:solidFill>
                      </a:endParaRPr>
                    </a:p>
                  </a:txBody>
                  <a:tcPr>
                    <a:noFill/>
                  </a:tcPr>
                </a:tc>
                <a:extLst>
                  <a:ext uri="{0D108BD9-81ED-4DB2-BD59-A6C34878D82A}">
                    <a16:rowId xmlns:a16="http://schemas.microsoft.com/office/drawing/2014/main" val="10000"/>
                  </a:ext>
                </a:extLst>
              </a:tr>
            </a:tbl>
          </a:graphicData>
        </a:graphic>
      </p:graphicFrame>
      <p:sp>
        <p:nvSpPr>
          <p:cNvPr id="11" name="Title 1"/>
          <p:cNvSpPr txBox="1">
            <a:spLocks/>
          </p:cNvSpPr>
          <p:nvPr/>
        </p:nvSpPr>
        <p:spPr>
          <a:xfrm>
            <a:off x="1043608" y="412059"/>
            <a:ext cx="6248400"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latin typeface="Times New Roman" pitchFamily="18" charset="0"/>
                <a:cs typeface="Times New Roman" pitchFamily="18" charset="0"/>
              </a:rPr>
              <a:t>Authorizations NWB may Issue</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ᐊᖏᕈᓐᓇᕐᑕᖏᑦ ᐃᒥᓕᕆᔨᒃᑯᑦ ᑐᓂᔪᓐᓇᕐᑕᖏᑦ</a:t>
            </a:r>
            <a:endParaRPr lang="en-US" sz="29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2110085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7</a:t>
            </a:fld>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12506656"/>
              </p:ext>
            </p:extLst>
          </p:nvPr>
        </p:nvGraphicFramePr>
        <p:xfrm>
          <a:off x="179512" y="1484784"/>
          <a:ext cx="8712968" cy="4846320"/>
        </p:xfrm>
        <a:graphic>
          <a:graphicData uri="http://schemas.openxmlformats.org/drawingml/2006/table">
            <a:tbl>
              <a:tblPr firstRow="1" bandRow="1">
                <a:tableStyleId>{5C22544A-7EE6-4342-B048-85BDC9FD1C3A}</a:tableStyleId>
              </a:tblPr>
              <a:tblGrid>
                <a:gridCol w="4344540">
                  <a:extLst>
                    <a:ext uri="{9D8B030D-6E8A-4147-A177-3AD203B41FA5}">
                      <a16:colId xmlns:a16="http://schemas.microsoft.com/office/drawing/2014/main" val="20000"/>
                    </a:ext>
                  </a:extLst>
                </a:gridCol>
                <a:gridCol w="4368428">
                  <a:extLst>
                    <a:ext uri="{9D8B030D-6E8A-4147-A177-3AD203B41FA5}">
                      <a16:colId xmlns:a16="http://schemas.microsoft.com/office/drawing/2014/main" val="20001"/>
                    </a:ext>
                  </a:extLst>
                </a:gridCol>
              </a:tblGrid>
              <a:tr h="4824536">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a:solidFill>
                          <a:schemeClr val="tx1"/>
                        </a:solidFill>
                        <a:latin typeface="Times New Roman" panose="02020603050405020304" pitchFamily="18" charset="0"/>
                        <a:cs typeface="Times New Roman" panose="02020603050405020304" pitchFamily="18" charset="0"/>
                      </a:endParaRPr>
                    </a:p>
                    <a:p>
                      <a:pPr marL="685800" marR="0" lvl="1" indent="-334963"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2200" b="0" dirty="0">
                          <a:solidFill>
                            <a:schemeClr val="tx1"/>
                          </a:solidFill>
                          <a:latin typeface="Times New Roman" panose="02020603050405020304" pitchFamily="18" charset="0"/>
                          <a:cs typeface="Times New Roman" panose="02020603050405020304" pitchFamily="18" charset="0"/>
                        </a:rPr>
                        <a:t>Type “B” Water </a:t>
                      </a:r>
                      <a:r>
                        <a:rPr lang="en-US" sz="2200" b="0" dirty="0" err="1">
                          <a:solidFill>
                            <a:schemeClr val="tx1"/>
                          </a:solidFill>
                          <a:latin typeface="Times New Roman" panose="02020603050405020304" pitchFamily="18" charset="0"/>
                          <a:cs typeface="Times New Roman" panose="02020603050405020304" pitchFamily="18" charset="0"/>
                        </a:rPr>
                        <a:t>Licence</a:t>
                      </a:r>
                      <a:endParaRPr lang="en-US" sz="2200" b="0" dirty="0">
                        <a:solidFill>
                          <a:schemeClr val="tx1"/>
                        </a:solidFill>
                        <a:latin typeface="Times New Roman" panose="02020603050405020304" pitchFamily="18" charset="0"/>
                        <a:cs typeface="Times New Roman" panose="02020603050405020304" pitchFamily="18" charset="0"/>
                      </a:endParaRPr>
                    </a:p>
                    <a:p>
                      <a:pPr marL="6858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en-US" sz="2200" b="0" dirty="0">
                          <a:solidFill>
                            <a:schemeClr val="tx1"/>
                          </a:solidFill>
                          <a:latin typeface="Times New Roman" panose="02020603050405020304" pitchFamily="18" charset="0"/>
                          <a:cs typeface="Times New Roman" panose="02020603050405020304" pitchFamily="18" charset="0"/>
                        </a:rPr>
                        <a:t>(between</a:t>
                      </a:r>
                      <a:r>
                        <a:rPr lang="en-US" sz="2200" b="0" baseline="0" dirty="0">
                          <a:solidFill>
                            <a:schemeClr val="tx1"/>
                          </a:solidFill>
                          <a:latin typeface="Times New Roman" pitchFamily="18" charset="0"/>
                          <a:cs typeface="Times New Roman" pitchFamily="18" charset="0"/>
                        </a:rPr>
                        <a:t> 50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and 299 m</a:t>
                      </a:r>
                      <a:r>
                        <a:rPr lang="en-US" sz="2200" b="0" baseline="30000" dirty="0">
                          <a:solidFill>
                            <a:schemeClr val="tx1"/>
                          </a:solidFill>
                          <a:latin typeface="Times New Roman" pitchFamily="18" charset="0"/>
                          <a:cs typeface="Times New Roman" pitchFamily="18" charset="0"/>
                        </a:rPr>
                        <a:t>3</a:t>
                      </a:r>
                      <a:r>
                        <a:rPr lang="en-US" sz="2200" b="0" baseline="0" dirty="0">
                          <a:solidFill>
                            <a:schemeClr val="tx1"/>
                          </a:solidFill>
                          <a:latin typeface="Times New Roman" pitchFamily="18" charset="0"/>
                          <a:cs typeface="Times New Roman" pitchFamily="18" charset="0"/>
                        </a:rPr>
                        <a:t>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2400" b="0" dirty="0">
                        <a:solidFill>
                          <a:schemeClr val="tx1"/>
                        </a:solidFill>
                      </a:endParaRPr>
                    </a:p>
                    <a:p>
                      <a:pPr marL="685800" lvl="1" indent="-334963" algn="just">
                        <a:buFont typeface="Courier New" panose="02070309020205020404" pitchFamily="49" charset="0"/>
                        <a:buChar char="o"/>
                      </a:pPr>
                      <a:r>
                        <a:rPr lang="en-US" sz="2200" b="0" dirty="0">
                          <a:solidFill>
                            <a:schemeClr val="tx1"/>
                          </a:solidFill>
                          <a:latin typeface="Times New Roman" panose="02020603050405020304" pitchFamily="18" charset="0"/>
                          <a:cs typeface="Times New Roman" panose="02020603050405020304" pitchFamily="18" charset="0"/>
                        </a:rPr>
                        <a:t>Type  “A”  Water </a:t>
                      </a:r>
                      <a:r>
                        <a:rPr lang="en-US" sz="2200" b="0" dirty="0" err="1">
                          <a:solidFill>
                            <a:schemeClr val="tx1"/>
                          </a:solidFill>
                          <a:latin typeface="Times New Roman" panose="02020603050405020304" pitchFamily="18" charset="0"/>
                          <a:cs typeface="Times New Roman" panose="02020603050405020304" pitchFamily="18" charset="0"/>
                        </a:rPr>
                        <a:t>Licence</a:t>
                      </a:r>
                      <a:endParaRPr lang="en-US" sz="2200" b="0" dirty="0">
                        <a:solidFill>
                          <a:schemeClr val="tx1"/>
                        </a:solidFill>
                        <a:latin typeface="Times New Roman" panose="02020603050405020304" pitchFamily="18" charset="0"/>
                        <a:cs typeface="Times New Roman" panose="02020603050405020304" pitchFamily="18" charset="0"/>
                      </a:endParaRPr>
                    </a:p>
                    <a:p>
                      <a:pPr marL="6858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(300 m</a:t>
                      </a:r>
                      <a:r>
                        <a:rPr kumimoji="0" lang="en-US" sz="22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or more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kumimoji="0" lang="en-CA" sz="2400" b="0" i="0" u="none" strike="noStrike" kern="1200" cap="none" spc="0" normalizeH="0" baseline="0" noProof="0" dirty="0">
                        <a:ln>
                          <a:noFill/>
                        </a:ln>
                        <a:solidFill>
                          <a:schemeClr val="tx1"/>
                        </a:solidFill>
                        <a:effectLst/>
                        <a:uLnTx/>
                        <a:uFillTx/>
                        <a:latin typeface="+mn-lt"/>
                        <a:ea typeface="+mn-ea"/>
                        <a:cs typeface="+mn-cs"/>
                      </a:endParaRPr>
                    </a:p>
                    <a:p>
                      <a:pPr marL="342900" indent="-342900" algn="just">
                        <a:buFont typeface="Wingdings" pitchFamily="2" charset="2"/>
                        <a:buChar char="Ø"/>
                        <a:tabLst>
                          <a:tab pos="898525" algn="l"/>
                        </a:tabLst>
                      </a:pPr>
                      <a:r>
                        <a:rPr lang="en-US" sz="2200" b="0" dirty="0">
                          <a:solidFill>
                            <a:schemeClr val="tx1"/>
                          </a:solidFill>
                          <a:latin typeface="Times New Roman" panose="02020603050405020304" pitchFamily="18" charset="0"/>
                          <a:cs typeface="Times New Roman" panose="02020603050405020304" pitchFamily="18" charset="0"/>
                        </a:rPr>
                        <a:t>This week’s </a:t>
                      </a:r>
                      <a:r>
                        <a:rPr lang="en-US" sz="2200" b="0" dirty="0" smtClean="0">
                          <a:solidFill>
                            <a:schemeClr val="tx1"/>
                          </a:solidFill>
                          <a:latin typeface="Times New Roman" panose="02020603050405020304" pitchFamily="18" charset="0"/>
                          <a:cs typeface="Times New Roman" panose="02020603050405020304" pitchFamily="18" charset="0"/>
                        </a:rPr>
                        <a:t>TM-PHC is </a:t>
                      </a:r>
                      <a:r>
                        <a:rPr lang="en-US" sz="2200" b="0" dirty="0">
                          <a:solidFill>
                            <a:schemeClr val="tx1"/>
                          </a:solidFill>
                          <a:latin typeface="Times New Roman" panose="02020603050405020304" pitchFamily="18" charset="0"/>
                          <a:cs typeface="Times New Roman" panose="02020603050405020304" pitchFamily="18" charset="0"/>
                        </a:rPr>
                        <a:t>for a Type “A” water licence application based</a:t>
                      </a:r>
                      <a:r>
                        <a:rPr lang="en-US" sz="2200" b="0" baseline="0" dirty="0">
                          <a:solidFill>
                            <a:schemeClr val="tx1"/>
                          </a:solidFill>
                          <a:latin typeface="Times New Roman" panose="02020603050405020304" pitchFamily="18" charset="0"/>
                          <a:cs typeface="Times New Roman" panose="02020603050405020304" pitchFamily="18" charset="0"/>
                        </a:rPr>
                        <a:t> on criteria set out in Schedules 2 and 3 of the </a:t>
                      </a:r>
                      <a:r>
                        <a:rPr lang="en-US" sz="2200" b="0" i="1" baseline="0" dirty="0">
                          <a:solidFill>
                            <a:schemeClr val="tx1"/>
                          </a:solidFill>
                          <a:latin typeface="Times New Roman" panose="02020603050405020304" pitchFamily="18" charset="0"/>
                          <a:cs typeface="Times New Roman" panose="02020603050405020304" pitchFamily="18" charset="0"/>
                        </a:rPr>
                        <a:t>Regulations</a:t>
                      </a:r>
                      <a:r>
                        <a:rPr lang="en-US" sz="2200" b="0" dirty="0">
                          <a:solidFill>
                            <a:schemeClr val="tx1"/>
                          </a:solidFill>
                          <a:latin typeface="Times New Roman" panose="02020603050405020304" pitchFamily="18" charset="0"/>
                          <a:cs typeface="Times New Roman" panose="02020603050405020304" pitchFamily="18" charset="0"/>
                        </a:rPr>
                        <a:t>. </a:t>
                      </a:r>
                      <a:endParaRPr lang="en-CA" sz="2400" b="0" dirty="0">
                        <a:solidFill>
                          <a:schemeClr val="tx1"/>
                        </a:solidFill>
                      </a:endParaRPr>
                    </a:p>
                  </a:txBody>
                  <a:tcPr>
                    <a:noFill/>
                  </a:tcPr>
                </a:tc>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a:solidFill>
                          <a:schemeClr val="tx1"/>
                        </a:solidFill>
                        <a:cs typeface="Times New Roman" pitchFamily="18" charset="0"/>
                      </a:endParaRPr>
                    </a:p>
                    <a:p>
                      <a:pPr marL="342900" indent="-342900">
                        <a:buFont typeface="Courier New" panose="02070309020205020404" pitchFamily="49" charset="0"/>
                        <a:buChar char="o"/>
                      </a:pPr>
                      <a:r>
                        <a:rPr lang="iu-Cans-CA" sz="2000" b="0" i="0" u="none" strike="noStrike" baseline="0" dirty="0" smtClean="0">
                          <a:solidFill>
                            <a:srgbClr val="000000"/>
                          </a:solidFill>
                          <a:latin typeface="Courier New"/>
                        </a:rPr>
                        <a:t>ᐃᒪᐃᑦᑐᖅ </a:t>
                      </a:r>
                      <a:r>
                        <a:rPr lang="en-US" sz="2000" b="0" i="0" u="none" strike="noStrike" baseline="0" dirty="0" smtClean="0">
                          <a:solidFill>
                            <a:srgbClr val="000000"/>
                          </a:solidFill>
                          <a:latin typeface="ProSyl"/>
                        </a:rPr>
                        <a:t> </a:t>
                      </a:r>
                      <a:r>
                        <a:rPr lang="en-US" sz="2000" b="0" dirty="0">
                          <a:solidFill>
                            <a:schemeClr val="tx1"/>
                          </a:solidFill>
                          <a:latin typeface="Times New Roman" pitchFamily="18" charset="0"/>
                          <a:cs typeface="Times New Roman" pitchFamily="18" charset="0"/>
                        </a:rPr>
                        <a:t>“B”</a:t>
                      </a:r>
                      <a:r>
                        <a:rPr lang="en-US" sz="2000" b="0" i="0" u="none" strike="noStrike" baseline="0" dirty="0">
                          <a:solidFill>
                            <a:srgbClr val="000000"/>
                          </a:solidFill>
                          <a:latin typeface="ProSyl"/>
                        </a:rPr>
                        <a:t> </a:t>
                      </a:r>
                      <a:r>
                        <a:rPr lang="iu-Cans-CA" sz="2000" b="0" i="0" u="none" strike="noStrike" baseline="0" dirty="0">
                          <a:solidFill>
                            <a:srgbClr val="000000"/>
                          </a:solidFill>
                          <a:latin typeface="ProSyl"/>
                        </a:rPr>
                        <a:t>ᐃᒥᕐᒧᑦ ᐱᔪᓐᓇᐅᑎ </a:t>
                      </a:r>
                      <a:r>
                        <a:rPr lang="en-US" sz="2000" b="0" i="0" u="none" strike="noStrike" baseline="0" dirty="0" smtClean="0">
                          <a:solidFill>
                            <a:srgbClr val="000000"/>
                          </a:solidFill>
                          <a:latin typeface="ProSyl"/>
                        </a:rPr>
                        <a:t>G</a:t>
                      </a:r>
                      <a:r>
                        <a:rPr lang="iu-Cans-CA" sz="2000" b="0" i="0" u="none" strike="noStrike" baseline="0" dirty="0" smtClean="0">
                          <a:solidFill>
                            <a:srgbClr val="000000"/>
                          </a:solidFill>
                          <a:latin typeface="ProSyl"/>
                        </a:rPr>
                        <a:t>ᐊᑯᓐᓂᖓᓂ </a:t>
                      </a:r>
                      <a:r>
                        <a:rPr lang="en-US" sz="2000" b="0" baseline="0" dirty="0">
                          <a:solidFill>
                            <a:schemeClr val="tx1"/>
                          </a:solidFill>
                          <a:latin typeface="Times New Roman" pitchFamily="18" charset="0"/>
                          <a:cs typeface="Times New Roman" pitchFamily="18" charset="0"/>
                        </a:rPr>
                        <a:t>50 m</a:t>
                      </a:r>
                      <a:r>
                        <a:rPr lang="en-US" sz="2000" b="0" baseline="30000" dirty="0">
                          <a:solidFill>
                            <a:schemeClr val="tx1"/>
                          </a:solidFill>
                          <a:latin typeface="Times New Roman" pitchFamily="18" charset="0"/>
                          <a:cs typeface="Times New Roman" pitchFamily="18" charset="0"/>
                        </a:rPr>
                        <a:t>3</a:t>
                      </a:r>
                      <a:r>
                        <a:rPr lang="en-US" sz="2000" b="0" baseline="0" dirty="0">
                          <a:solidFill>
                            <a:schemeClr val="tx1"/>
                          </a:solidFill>
                          <a:latin typeface="Times New Roman" pitchFamily="18" charset="0"/>
                          <a:cs typeface="Times New Roman" pitchFamily="18" charset="0"/>
                        </a:rPr>
                        <a:t> </a:t>
                      </a:r>
                      <a:r>
                        <a:rPr lang="iu-Cans-CA" sz="2000" b="0" baseline="0" dirty="0">
                          <a:solidFill>
                            <a:schemeClr val="tx1"/>
                          </a:solidFill>
                          <a:latin typeface="Times New Roman" pitchFamily="18" charset="0"/>
                          <a:cs typeface="Times New Roman" pitchFamily="18" charset="0"/>
                        </a:rPr>
                        <a:t>ᐊᒻᒪᓗ</a:t>
                      </a:r>
                      <a:r>
                        <a:rPr lang="en-US" sz="2000" b="0" baseline="0" dirty="0">
                          <a:solidFill>
                            <a:schemeClr val="tx1"/>
                          </a:solidFill>
                          <a:latin typeface="Times New Roman" pitchFamily="18" charset="0"/>
                          <a:cs typeface="Times New Roman" pitchFamily="18" charset="0"/>
                        </a:rPr>
                        <a:t> 299 m</a:t>
                      </a:r>
                      <a:r>
                        <a:rPr lang="en-US" sz="2000" b="0" baseline="30000" dirty="0">
                          <a:solidFill>
                            <a:schemeClr val="tx1"/>
                          </a:solidFill>
                          <a:latin typeface="Times New Roman" pitchFamily="18" charset="0"/>
                          <a:cs typeface="Times New Roman" pitchFamily="18" charset="0"/>
                        </a:rPr>
                        <a:t>3</a:t>
                      </a:r>
                      <a:r>
                        <a:rPr lang="en-US" sz="2000" b="0" baseline="0" dirty="0">
                          <a:solidFill>
                            <a:schemeClr val="tx1"/>
                          </a:solidFill>
                          <a:latin typeface="Times New Roman" pitchFamily="18" charset="0"/>
                          <a:cs typeface="Times New Roman" pitchFamily="18" charset="0"/>
                        </a:rPr>
                        <a:t> </a:t>
                      </a:r>
                      <a:r>
                        <a:rPr lang="iu-Cans-CA" sz="2000" b="0" baseline="0" dirty="0">
                          <a:solidFill>
                            <a:schemeClr val="tx1"/>
                          </a:solidFill>
                          <a:latin typeface="Times New Roman" pitchFamily="18" charset="0"/>
                          <a:cs typeface="Times New Roman" pitchFamily="18" charset="0"/>
                        </a:rPr>
                        <a:t>ᐅᓪᓗᕐᒧᑦ ᐃᒥᕐ ᐱᔭᕆᐊᖃᑕᖓᓂᑦ)</a:t>
                      </a:r>
                      <a:endParaRPr lang="en-US" sz="2000" b="0" baseline="0" dirty="0">
                        <a:solidFill>
                          <a:schemeClr val="tx1"/>
                        </a:solidFill>
                        <a:latin typeface="ProSyl" panose="020B0500000000000000" pitchFamily="34" charset="0"/>
                        <a:cs typeface="Times New Roman" pitchFamily="18" charset="0"/>
                      </a:endParaRP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2400" b="0" dirty="0">
                        <a:solidFill>
                          <a:schemeClr val="tx1"/>
                        </a:solidFill>
                      </a:endParaRPr>
                    </a:p>
                    <a:p>
                      <a:pPr marL="342900" indent="-342900">
                        <a:buFont typeface="Courier New" panose="02070309020205020404" pitchFamily="49" charset="0"/>
                        <a:buChar char="o"/>
                      </a:pPr>
                      <a:r>
                        <a:rPr lang="iu-Cans-CA" sz="2000" b="0" i="0" u="none" strike="noStrike" baseline="0" dirty="0">
                          <a:solidFill>
                            <a:srgbClr val="000000"/>
                          </a:solidFill>
                          <a:latin typeface="ProSyl"/>
                        </a:rPr>
                        <a:t>ᐃᒪᐃᑦᑐᑦ </a:t>
                      </a:r>
                      <a:r>
                        <a:rPr lang="en-US" sz="2000" b="0" dirty="0">
                          <a:solidFill>
                            <a:schemeClr val="tx1"/>
                          </a:solidFill>
                          <a:latin typeface="Times New Roman" panose="02020603050405020304" pitchFamily="18" charset="0"/>
                          <a:cs typeface="Times New Roman" panose="02020603050405020304" pitchFamily="18" charset="0"/>
                        </a:rPr>
                        <a:t>  “A” </a:t>
                      </a:r>
                      <a:r>
                        <a:rPr lang="iu-Cans-CA" sz="2000" b="0" dirty="0">
                          <a:solidFill>
                            <a:schemeClr val="tx1"/>
                          </a:solidFill>
                          <a:latin typeface="Times New Roman" panose="02020603050405020304" pitchFamily="18" charset="0"/>
                          <a:cs typeface="Times New Roman" panose="02020603050405020304" pitchFamily="18" charset="0"/>
                        </a:rPr>
                        <a:t>ᐃᒥᕐᒧᑦ ᐱᔪᓐᓇᐅᑎ (</a:t>
                      </a:r>
                      <a:r>
                        <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300 m</a:t>
                      </a:r>
                      <a:r>
                        <a:rPr kumimoji="0" lang="en-US" sz="20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kumimoji="0" lang="iu-Cans-CA"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ᐅᕙᓘᓐᓃᑦ ᐅᖓᑖᓂ ᐅᓪᓗᕐᒧᑦ ᐃᒥᕐ ᐱᔭᕆᐊᖃᑕᖓᓂᑦ)</a:t>
                      </a:r>
                    </a:p>
                    <a:p>
                      <a:pPr marL="0" indent="0">
                        <a:buFont typeface="Courier New" panose="02070309020205020404" pitchFamily="49" charset="0"/>
                        <a:buNone/>
                      </a:pPr>
                      <a:endParaRPr lang="en-US" sz="2000" b="0" i="0" u="none" strike="noStrike" baseline="0" dirty="0">
                        <a:solidFill>
                          <a:srgbClr val="000000"/>
                        </a:solidFill>
                        <a:latin typeface="ProSyl"/>
                      </a:endParaRPr>
                    </a:p>
                    <a:p>
                      <a:pPr marL="285750" indent="-285750">
                        <a:buFont typeface="Wingdings" panose="05000000000000000000" pitchFamily="2" charset="2"/>
                        <a:buChar char="Ø"/>
                      </a:pPr>
                      <a:r>
                        <a:rPr lang="iu-Cans-CA" sz="2000" b="0" dirty="0">
                          <a:solidFill>
                            <a:schemeClr val="tx1"/>
                          </a:solidFill>
                          <a:latin typeface="ProSyl" pitchFamily="34" charset="0"/>
                          <a:cs typeface="Times New Roman" pitchFamily="18" charset="0"/>
                        </a:rPr>
                        <a:t>ᑕᒪᑐᒪᓂ ᐱᓇᓱᐊᕈᓯᕐᒥ ᑭᓇᒃᑯᑐᐃᓐᓇᕐᓂᒃ ᓈᓚᒃᑎᑦᑎᑎᓪᓗᑕ ᐃᒪᐃᑦᑦᑐᒥ </a:t>
                      </a:r>
                      <a:r>
                        <a:rPr lang="en-US" sz="2000" b="0" i="0" u="none" strike="noStrike" baseline="0" dirty="0">
                          <a:solidFill>
                            <a:srgbClr val="000000"/>
                          </a:solidFill>
                          <a:latin typeface="+mn-lt"/>
                        </a:rPr>
                        <a:t>“A” </a:t>
                      </a:r>
                      <a:r>
                        <a:rPr lang="iu-Cans-CA" sz="2000" b="0" i="0" u="none" strike="noStrike" baseline="0" dirty="0">
                          <a:solidFill>
                            <a:srgbClr val="000000"/>
                          </a:solidFill>
                          <a:latin typeface="+mn-lt"/>
                        </a:rPr>
                        <a:t>ᐃᒥᕐᒧᑦ ᐱᔪᓐᓇᐅᑎᒥᒃ ᐱᓇᓱᒃᑐᑦ ᒪᓕᒃᓗᒍ ᐊᑐᕆᐊᖃᑕᖏᑦ ᐋᕿᒃᓯᒪᔪᑦ ᑎᑎᕋᕐᓯᒪᔪᓂ 2 ᐊᒻᒪᓗ 3 </a:t>
                      </a:r>
                      <a:r>
                        <a:rPr lang="iu-Cans-CA" sz="2000" b="0" i="1" u="none" strike="noStrike" baseline="0" dirty="0" smtClean="0">
                          <a:solidFill>
                            <a:srgbClr val="000000"/>
                          </a:solidFill>
                          <a:latin typeface="+mn-lt"/>
                        </a:rPr>
                        <a:t>ᒪᓕᒐᕐᓂ</a:t>
                      </a:r>
                      <a:r>
                        <a:rPr lang="iu-Cans-CA" sz="2000" b="0" i="0" u="none" strike="noStrike" baseline="0" dirty="0" smtClean="0">
                          <a:solidFill>
                            <a:srgbClr val="000000"/>
                          </a:solidFill>
                          <a:latin typeface="+mn-lt"/>
                        </a:rPr>
                        <a:t>.</a:t>
                      </a:r>
                      <a:r>
                        <a:rPr lang="en-US" sz="2000" b="0" i="0" u="none" strike="noStrike" baseline="0" dirty="0" smtClean="0">
                          <a:solidFill>
                            <a:srgbClr val="000000"/>
                          </a:solidFill>
                          <a:latin typeface="ProSyl"/>
                        </a:rPr>
                        <a:t> </a:t>
                      </a:r>
                      <a:r>
                        <a:rPr lang="en-US" sz="1800" b="0" i="0" u="none" strike="noStrike" baseline="0" dirty="0">
                          <a:solidFill>
                            <a:srgbClr val="000000"/>
                          </a:solidFill>
                          <a:latin typeface="ProSyl"/>
                        </a:rPr>
                        <a:t>	</a:t>
                      </a:r>
                    </a:p>
                  </a:txBody>
                  <a:tcPr>
                    <a:noFill/>
                  </a:tcPr>
                </a:tc>
                <a:extLst>
                  <a:ext uri="{0D108BD9-81ED-4DB2-BD59-A6C34878D82A}">
                    <a16:rowId xmlns:a16="http://schemas.microsoft.com/office/drawing/2014/main" val="10000"/>
                  </a:ext>
                </a:extLst>
              </a:tr>
            </a:tbl>
          </a:graphicData>
        </a:graphic>
      </p:graphicFrame>
      <p:sp>
        <p:nvSpPr>
          <p:cNvPr id="10" name="Title 1"/>
          <p:cNvSpPr txBox="1">
            <a:spLocks/>
          </p:cNvSpPr>
          <p:nvPr/>
        </p:nvSpPr>
        <p:spPr>
          <a:xfrm>
            <a:off x="1200680" y="643505"/>
            <a:ext cx="6971719" cy="1144733"/>
          </a:xfrm>
          <a:prstGeom prst="rect">
            <a:avLst/>
          </a:prstGeom>
          <a:noFill/>
        </p:spPr>
        <p:txBody>
          <a:bodyPr vert="horz" lIns="0" rIns="0" bIns="0" anchor="b">
            <a:normAutofit fontScale="92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solidFill>
                  <a:schemeClr val="bg1"/>
                </a:solidFill>
                <a:latin typeface="Times New Roman" pitchFamily="18" charset="0"/>
                <a:cs typeface="Times New Roman" pitchFamily="18" charset="0"/>
              </a:rPr>
              <a:t> </a:t>
            </a:r>
            <a:r>
              <a:rPr lang="en-US" sz="2900" b="1" dirty="0">
                <a:latin typeface="Times New Roman" pitchFamily="18" charset="0"/>
                <a:cs typeface="Times New Roman" pitchFamily="18" charset="0"/>
              </a:rPr>
              <a:t>Authorizations NWB May Issue Cont.</a:t>
            </a:r>
            <a:br>
              <a:rPr lang="en-US" sz="2900" b="1" dirty="0">
                <a:latin typeface="Times New Roman" pitchFamily="18" charset="0"/>
                <a:cs typeface="Times New Roman" pitchFamily="18" charset="0"/>
              </a:rPr>
            </a:br>
            <a:r>
              <a:rPr lang="iu-Cans-CA" sz="2800" b="1" dirty="0">
                <a:latin typeface="Times New Roman" pitchFamily="18" charset="0"/>
                <a:cs typeface="Times New Roman" pitchFamily="18" charset="0"/>
              </a:rPr>
              <a:t>ᐊᖏᕈᓐᓇᕐᑕᖏᑦ ᐃᒥᓕᕆᔨᒃᑯᑦ ᑐᓂᔪᓐᓇᕐᑕᖏᑦ ᑲᔪᓯᔪᖅ</a:t>
            </a:r>
            <a:endParaRPr lang="en-US" sz="2900" b="1" dirty="0">
              <a:latin typeface="Times New Roman" pitchFamily="18" charset="0"/>
              <a:cs typeface="Times New Roman" pitchFamily="18" charset="0"/>
            </a:endParaRPr>
          </a:p>
        </p:txBody>
      </p:sp>
      <p:sp>
        <p:nvSpPr>
          <p:cNvPr id="7"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3135579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Line 5"/>
          <p:cNvSpPr>
            <a:spLocks noChangeShapeType="1"/>
          </p:cNvSpPr>
          <p:nvPr/>
        </p:nvSpPr>
        <p:spPr bwMode="auto">
          <a:xfrm flipH="1">
            <a:off x="5867400" y="4114800"/>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8</a:t>
            </a:fld>
            <a:endParaRPr lang="en-CA" dirty="0">
              <a:latin typeface="Times New Roman" pitchFamily="18" charset="0"/>
              <a:cs typeface="Times New Roman" pitchFamily="18" charset="0"/>
            </a:endParaRPr>
          </a:p>
        </p:txBody>
      </p:sp>
      <p:sp>
        <p:nvSpPr>
          <p:cNvPr id="11" name="Text Box 4"/>
          <p:cNvSpPr txBox="1">
            <a:spLocks noChangeArrowheads="1"/>
          </p:cNvSpPr>
          <p:nvPr/>
        </p:nvSpPr>
        <p:spPr bwMode="auto">
          <a:xfrm>
            <a:off x="820390" y="1752600"/>
            <a:ext cx="7485409" cy="10668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receives application and confirms classification of undertaking and type of licence as a Type “A” licence</a:t>
            </a:r>
          </a:p>
          <a:p>
            <a:pPr algn="ctr"/>
            <a:r>
              <a:rPr lang="iu-Cans-CA" sz="1600" dirty="0">
                <a:solidFill>
                  <a:srgbClr val="000000"/>
                </a:solidFill>
                <a:latin typeface="ProSyl"/>
              </a:rPr>
              <a:t>ᐃᒥᓕᕆᔨᒃᑯᑦ ᑐᓐᓂᕆᔭᐅᒍᑎᒃ ᐱᓇᓱᒃᑐᒥᑦ ᐊᒻᒪᓗ ᓇᓗᓇᐃᕐᑕᐅᓗᓂ ᐃᒪᐃᑦᑑᓂᖓᓂᒃ ᐱᓕᕆᐊᖑᔪᒪᔪᖅ ᐊᒻᒪᓗ ᐃᒪᐃᑦᑐᓂᖓᓂᒃ ᐱᔪᓐᓇᐅᑎ </a:t>
            </a:r>
            <a:r>
              <a:rPr lang="en-US" sz="1600" dirty="0">
                <a:solidFill>
                  <a:srgbClr val="000000"/>
                </a:solidFill>
                <a:latin typeface="Times New Roman"/>
              </a:rPr>
              <a:t>“A”</a:t>
            </a:r>
            <a:endParaRPr lang="en-US" sz="1600" dirty="0">
              <a:latin typeface="Times New Roman" pitchFamily="18" charset="0"/>
              <a:cs typeface="Times New Roman" pitchFamily="18" charset="0"/>
            </a:endParaRPr>
          </a:p>
        </p:txBody>
      </p:sp>
      <p:sp>
        <p:nvSpPr>
          <p:cNvPr id="12" name="Line 5"/>
          <p:cNvSpPr>
            <a:spLocks noChangeShapeType="1"/>
          </p:cNvSpPr>
          <p:nvPr/>
        </p:nvSpPr>
        <p:spPr bwMode="auto">
          <a:xfrm flipH="1">
            <a:off x="5867400" y="2819399"/>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Text Box 6"/>
          <p:cNvSpPr txBox="1">
            <a:spLocks noChangeArrowheads="1"/>
          </p:cNvSpPr>
          <p:nvPr/>
        </p:nvSpPr>
        <p:spPr bwMode="auto">
          <a:xfrm>
            <a:off x="4267200" y="3200400"/>
            <a:ext cx="3633713" cy="11049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conducts</a:t>
            </a:r>
            <a:r>
              <a:rPr kumimoji="0" lang="en-US" sz="1600" b="0" i="0" u="none" strike="noStrike" cap="none" normalizeH="0" dirty="0">
                <a:ln>
                  <a:noFill/>
                </a:ln>
                <a:solidFill>
                  <a:schemeClr val="tx1"/>
                </a:solidFill>
                <a:effectLst/>
                <a:latin typeface="Times New Roman" pitchFamily="18" charset="0"/>
                <a:cs typeface="Times New Roman" pitchFamily="18" charset="0"/>
              </a:rPr>
              <a:t> concordance review</a:t>
            </a:r>
          </a:p>
          <a:p>
            <a:pPr lvl="0" algn="ctr" fontAlgn="base">
              <a:spcBef>
                <a:spcPct val="0"/>
              </a:spcBef>
              <a:spcAft>
                <a:spcPts val="1000"/>
              </a:spcAft>
            </a:pPr>
            <a:r>
              <a:rPr lang="iu-Cans-CA" sz="1600" dirty="0">
                <a:solidFill>
                  <a:srgbClr val="000000"/>
                </a:solidFill>
                <a:latin typeface="ProSyl"/>
              </a:rPr>
              <a:t>ᐃᒥᓕᕆᔨᒃᑯᑦ ᕿᒥᕈᓪᓗᑎᒃ ᒪᓕᒃᓯᒪᒐᓗᐊᕐᒪᖔᑦ</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7"/>
          <p:cNvSpPr txBox="1">
            <a:spLocks noChangeArrowheads="1"/>
          </p:cNvSpPr>
          <p:nvPr/>
        </p:nvSpPr>
        <p:spPr bwMode="auto">
          <a:xfrm>
            <a:off x="820391" y="2915839"/>
            <a:ext cx="2687960" cy="1425752"/>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Applicant provides additional </a:t>
            </a:r>
            <a:r>
              <a:rPr lang="en-US" sz="1600" dirty="0">
                <a:latin typeface="Times New Roman" pitchFamily="18" charset="0"/>
                <a:cs typeface="Times New Roman" pitchFamily="18" charset="0"/>
              </a:rPr>
              <a:t>information if required </a:t>
            </a:r>
          </a:p>
          <a:p>
            <a:pPr lvl="0" algn="ctr" fontAlgn="base">
              <a:spcBef>
                <a:spcPct val="0"/>
              </a:spcBef>
              <a:spcAft>
                <a:spcPts val="1000"/>
              </a:spcAft>
            </a:pPr>
            <a:r>
              <a:rPr lang="iu-Cans-CA" sz="1600" dirty="0">
                <a:solidFill>
                  <a:srgbClr val="000000"/>
                </a:solidFill>
                <a:latin typeface="ProSyl"/>
              </a:rPr>
              <a:t>ᐱᓇᓱᒃᑐᖅ ᑐᓂᓯᒃᑲᓐᓂᕆᐊᖃᕐᑐᖅ ᖃᐅᔨᒪᔭᒃᓴᓂ ᐱᔭᕆᐊᖃᕈᓂ</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5" name="Text Box 8"/>
          <p:cNvSpPr txBox="1">
            <a:spLocks noChangeArrowheads="1"/>
          </p:cNvSpPr>
          <p:nvPr/>
        </p:nvSpPr>
        <p:spPr bwMode="auto">
          <a:xfrm>
            <a:off x="3962399" y="4495801"/>
            <a:ext cx="4343399" cy="180843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issues notice of application and </a:t>
            </a:r>
            <a:r>
              <a:rPr lang="en-US" sz="1600" dirty="0">
                <a:latin typeface="Times New Roman" pitchFamily="18" charset="0"/>
                <a:cs typeface="Times New Roman" pitchFamily="18" charset="0"/>
              </a:rPr>
              <a:t>requests technical review and submission of comments</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(30 </a:t>
            </a:r>
            <a:r>
              <a:rPr lang="en-US" sz="1600" dirty="0">
                <a:latin typeface="Times New Roman" pitchFamily="18" charset="0"/>
                <a:cs typeface="Times New Roman" pitchFamily="18" charset="0"/>
              </a:rPr>
              <a:t>days minimum)</a:t>
            </a:r>
          </a:p>
          <a:p>
            <a:pPr lvl="0" algn="ctr" fontAlgn="base">
              <a:spcBef>
                <a:spcPct val="0"/>
              </a:spcBef>
              <a:spcAft>
                <a:spcPts val="1000"/>
              </a:spcAft>
            </a:pPr>
            <a:r>
              <a:rPr lang="iu-Cans-CA" sz="1600" dirty="0">
                <a:solidFill>
                  <a:srgbClr val="000000"/>
                </a:solidFill>
                <a:latin typeface="ProSyl"/>
              </a:rPr>
              <a:t>ᐃᒥᓕᕆᔨᒃᑯᑦ ᓴᕿᑦᑎᓪᓗᑎᒃ ᖃᐅᔨᒃᑲᐃᔾᔪᑎᒥᒃ ᐱᓇᓱᒃᑐᖃᕐᓂᖓᓂᒃ ᐊᒻᒪᓗ ᐱᔪᒪᓪᓗᑎᒃ ᐃᓗᓕᖏᓐᓂᒃ ᕿᒥᕈᔭᐅᓂᖏᓐᓂᒃ ᐊᒻᒪᓗ ᐅᖃᐅᓯᒃᓴᓂᒃ ᐱᔪᒪᓪᓗᑎᒃ  (30 ᐅᓪᓗᐃᑦ)</a:t>
            </a:r>
            <a:r>
              <a:rPr lang="en-US" sz="1600" dirty="0">
                <a:solidFill>
                  <a:srgbClr val="000000"/>
                </a:solidFill>
                <a:latin typeface="ProSyl"/>
              </a:rPr>
              <a:t> </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Line 5"/>
          <p:cNvSpPr>
            <a:spLocks noChangeShapeType="1"/>
          </p:cNvSpPr>
          <p:nvPr/>
        </p:nvSpPr>
        <p:spPr bwMode="auto">
          <a:xfrm>
            <a:off x="3657600" y="3733800"/>
            <a:ext cx="5177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6516216" y="6188848"/>
            <a:ext cx="0" cy="4085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a:off x="3591694" y="3429000"/>
            <a:ext cx="517789"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6515182" y="6334780"/>
            <a:ext cx="1410654" cy="523220"/>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p>
          <a:p>
            <a:r>
              <a:rPr lang="iu-Cans-CA" sz="1400" b="1" dirty="0">
                <a:solidFill>
                  <a:srgbClr val="FF0000"/>
                </a:solidFill>
                <a:latin typeface="ProSyl"/>
              </a:rPr>
              <a:t>ᑲᔪᓯᔪᖅ</a:t>
            </a:r>
            <a:endParaRPr lang="en-US" sz="1400" b="1" dirty="0">
              <a:solidFill>
                <a:srgbClr val="FF0000"/>
              </a:solidFill>
              <a:latin typeface="Times New Roman" pitchFamily="18" charset="0"/>
              <a:cs typeface="Times New Roman" pitchFamily="18" charset="0"/>
            </a:endParaRPr>
          </a:p>
        </p:txBody>
      </p:sp>
      <p:sp>
        <p:nvSpPr>
          <p:cNvPr id="21" name="Title 1"/>
          <p:cNvSpPr txBox="1">
            <a:spLocks/>
          </p:cNvSpPr>
          <p:nvPr/>
        </p:nvSpPr>
        <p:spPr>
          <a:xfrm>
            <a:off x="820390" y="412059"/>
            <a:ext cx="832361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r>
              <a:rPr lang="en-US" sz="2900" b="1" dirty="0">
                <a:latin typeface="Times New Roman" pitchFamily="18" charset="0"/>
                <a:cs typeface="Times New Roman" pitchFamily="18" charset="0"/>
              </a:rPr>
              <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
        <p:nvSpPr>
          <p:cNvPr id="23"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Tree>
    <p:extLst>
      <p:ext uri="{BB962C8B-B14F-4D97-AF65-F5344CB8AC3E}">
        <p14:creationId xmlns:p14="http://schemas.microsoft.com/office/powerpoint/2010/main" val="149086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9</a:t>
            </a:fld>
            <a:endParaRPr lang="en-CA" dirty="0"/>
          </a:p>
        </p:txBody>
      </p:sp>
      <p:grpSp>
        <p:nvGrpSpPr>
          <p:cNvPr id="6" name="Group 5"/>
          <p:cNvGrpSpPr/>
          <p:nvPr/>
        </p:nvGrpSpPr>
        <p:grpSpPr>
          <a:xfrm>
            <a:off x="282297" y="1596836"/>
            <a:ext cx="8773343" cy="5000517"/>
            <a:chOff x="446659" y="1699096"/>
            <a:chExt cx="8773343" cy="5146637"/>
          </a:xfrm>
        </p:grpSpPr>
        <p:sp>
          <p:nvSpPr>
            <p:cNvPr id="7" name="Text Box 4"/>
            <p:cNvSpPr txBox="1">
              <a:spLocks noChangeArrowheads="1"/>
            </p:cNvSpPr>
            <p:nvPr/>
          </p:nvSpPr>
          <p:spPr bwMode="auto">
            <a:xfrm>
              <a:off x="1752600" y="2843676"/>
              <a:ext cx="3363096" cy="995761"/>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holds TM and PHC</a:t>
              </a:r>
            </a:p>
            <a:p>
              <a:pPr algn="ctr"/>
              <a:r>
                <a:rPr lang="iu-Cans-CA" sz="1600" dirty="0" smtClean="0">
                  <a:latin typeface="Times New Roman" pitchFamily="18" charset="0"/>
                  <a:cs typeface="Times New Roman" pitchFamily="18" charset="0"/>
                </a:rPr>
                <a:t>ᐃᒥᓕᕆᔨᒃᑯᑦ </a:t>
              </a:r>
              <a:r>
                <a:rPr lang="iu-Cans-CA" sz="1600" dirty="0">
                  <a:latin typeface="Times New Roman" pitchFamily="18" charset="0"/>
                  <a:cs typeface="Times New Roman" pitchFamily="18" charset="0"/>
                </a:rPr>
                <a:t>ᐃᓗᓕᖏᓐᓂᒃ ᑲᑎᒪᔾᔪᑎᖃᕐᓗᑎᒃ ᐊᒻᒪᓗ ᑭᓇᒃᑯᑐᐃᓐᓇᕐᓂᒃ ᑲᑎᒪᑎᑦᑎᓗᑎᒃ</a:t>
              </a:r>
              <a:endParaRPr lang="en-CA" sz="1600" dirty="0">
                <a:latin typeface="Times New Roman" pitchFamily="18" charset="0"/>
                <a:cs typeface="Times New Roman" pitchFamily="18" charset="0"/>
              </a:endParaRPr>
            </a:p>
            <a:p>
              <a:pPr marR="72660" algn="ctr"/>
              <a:r>
                <a:rPr lang="en-US" sz="1400" dirty="0">
                  <a:solidFill>
                    <a:srgbClr val="000000"/>
                  </a:solidFill>
                  <a:latin typeface="ProSyl"/>
                </a:rPr>
                <a:t> </a:t>
              </a:r>
              <a:endParaRPr lang="en-US" sz="1400" dirty="0"/>
            </a:p>
          </p:txBody>
        </p:sp>
        <p:sp>
          <p:nvSpPr>
            <p:cNvPr id="8" name="Text Box 5"/>
            <p:cNvSpPr txBox="1">
              <a:spLocks noChangeArrowheads="1"/>
            </p:cNvSpPr>
            <p:nvPr/>
          </p:nvSpPr>
          <p:spPr bwMode="auto">
            <a:xfrm>
              <a:off x="1752600" y="5314596"/>
              <a:ext cx="3769588" cy="1214367"/>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notice of Public Hearing (a 60 day minimum requirement)</a:t>
              </a:r>
            </a:p>
            <a:p>
              <a:pPr marR="64520" algn="ctr"/>
              <a:r>
                <a:rPr lang="iu-Cans-CA" sz="1400" dirty="0">
                  <a:solidFill>
                    <a:srgbClr val="000000"/>
                  </a:solidFill>
                  <a:latin typeface="ProSyl"/>
                </a:rPr>
                <a:t>ᐃᒥᓕᕆᔨᒃᑯᑦ ᓴᕿᑦᑎᓗᑎᒃ ᖃᐅᔨᒃᑲᐃᔾᔪᑎᒥᒃ ᑭᓇᒃᑯᑐᐃᓐᓇᕐᓂᒃ ᓈᓛᒃᑎᑦᑎᓂᐊᕐᓂᖏᓐᓂᒃ (ᐅᓪᓗᐃᑦ 60  ᑐᖔᓂᐅᖏᑦᑐᖅ) </a:t>
              </a:r>
              <a:r>
                <a:rPr lang="en-US" sz="1400" dirty="0">
                  <a:solidFill>
                    <a:srgbClr val="000000"/>
                  </a:solidFill>
                  <a:latin typeface="ProSyl"/>
                </a:rPr>
                <a:t> </a:t>
              </a:r>
              <a:endParaRPr lang="en-CA" sz="1400" dirty="0">
                <a:latin typeface="Times New Roman" pitchFamily="18" charset="0"/>
                <a:cs typeface="Times New Roman" pitchFamily="18" charset="0"/>
              </a:endParaRPr>
            </a:p>
          </p:txBody>
        </p:sp>
        <p:sp>
          <p:nvSpPr>
            <p:cNvPr id="9" name="Text Box 6"/>
            <p:cNvSpPr txBox="1">
              <a:spLocks noChangeArrowheads="1"/>
            </p:cNvSpPr>
            <p:nvPr/>
          </p:nvSpPr>
          <p:spPr bwMode="auto">
            <a:xfrm>
              <a:off x="5584900" y="1699096"/>
              <a:ext cx="2797100" cy="1419847"/>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If required, applicant</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provides additional information or clarification</a:t>
              </a:r>
            </a:p>
            <a:p>
              <a:pPr marR="20750" algn="ctr"/>
              <a:r>
                <a:rPr lang="iu-Cans-CA" sz="1600" dirty="0">
                  <a:solidFill>
                    <a:srgbClr val="000000"/>
                  </a:solidFill>
                  <a:latin typeface="ProSyl"/>
                </a:rPr>
                <a:t>ᐱᔭᕆᐊᖃᕈᓂ, ᐱᓇᓱᒃᑐᖅ ᑐᓂᓯᓗᓂ ᖃᐅᔨᒪᔭᐅᒃᑲᓐᓂᕆᐊᓕᒃᓂᒃ ᑐᑭᓯᒋᐊᕈᑎᓂᒃᓘᓐᓃᑦ</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0" name="Text Box 7"/>
            <p:cNvSpPr txBox="1">
              <a:spLocks noChangeArrowheads="1"/>
            </p:cNvSpPr>
            <p:nvPr/>
          </p:nvSpPr>
          <p:spPr bwMode="auto">
            <a:xfrm>
              <a:off x="5689452" y="3872055"/>
              <a:ext cx="2692547" cy="2084330"/>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600" dirty="0">
                  <a:latin typeface="Times New Roman" pitchFamily="18" charset="0"/>
                  <a:cs typeface="Times New Roman" pitchFamily="18" charset="0"/>
                </a:rPr>
                <a:t>If directed in PHC decision, applicant provides additional information</a:t>
              </a:r>
            </a:p>
            <a:p>
              <a:pPr marR="16150" algn="ctr"/>
              <a:r>
                <a:rPr lang="iu-Cans-CA" sz="1600" dirty="0">
                  <a:solidFill>
                    <a:srgbClr val="000000"/>
                  </a:solidFill>
                  <a:latin typeface="ProSyl"/>
                </a:rPr>
                <a:t>ᐱᖁᔭᐅᒍᑎᒃ ᑭᓇᒃᑯᑐᐃᓐᓇᐃᑦ ᓈᓚᒃᑎᑕᐅᑎᓪᓗᒋᑦ ᐋᕿᒃᓯᓂᒃᑯᑦ, ᐱᓇᓱᒃᑐᖅ ᑐᓂᓯᒃᑲᓐᓂᕐᓗᓂ ᖃᐅᔨᒪᔭᒃᓴᓂᒃ. </a:t>
              </a:r>
              <a:r>
                <a:rPr lang="en-US" sz="1600" dirty="0">
                  <a:solidFill>
                    <a:srgbClr val="000000"/>
                  </a:solidFill>
                  <a:latin typeface="ProSyl"/>
                </a:rPr>
                <a:t> </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1" name="Line 5"/>
            <p:cNvSpPr>
              <a:spLocks noChangeShapeType="1"/>
            </p:cNvSpPr>
            <p:nvPr/>
          </p:nvSpPr>
          <p:spPr bwMode="auto">
            <a:xfrm>
              <a:off x="5115696" y="4537493"/>
              <a:ext cx="523104"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Text Box 4"/>
            <p:cNvSpPr txBox="1">
              <a:spLocks noChangeArrowheads="1"/>
            </p:cNvSpPr>
            <p:nvPr/>
          </p:nvSpPr>
          <p:spPr bwMode="auto">
            <a:xfrm>
              <a:off x="1752600" y="4042178"/>
              <a:ext cx="3271890" cy="1069072"/>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PHC Decision</a:t>
              </a:r>
            </a:p>
            <a:p>
              <a:pPr algn="ctr"/>
              <a:r>
                <a:rPr lang="iu-Cans-CA" sz="1600" dirty="0" smtClean="0">
                  <a:latin typeface="Times New Roman" pitchFamily="18" charset="0"/>
                  <a:cs typeface="Times New Roman" pitchFamily="18" charset="0"/>
                </a:rPr>
                <a:t>ᐃᒥᓕᕆᔨᒃᑯᑦ </a:t>
              </a:r>
              <a:r>
                <a:rPr lang="iu-Cans-CA" sz="1600" dirty="0">
                  <a:latin typeface="Times New Roman" pitchFamily="18" charset="0"/>
                  <a:cs typeface="Times New Roman" pitchFamily="18" charset="0"/>
                </a:rPr>
                <a:t>ᑐᓂᓯᓗᑎᒃ ᑭᓇᒃᑯᑐᐃᓐᓇᕐᓂᒃ ᓈᓚᒃᑎᓪᓗᒋᑦ ᐋᕿᒃᑕᐅᔪᑦ</a:t>
              </a:r>
              <a:endParaRPr lang="en-CA" sz="1600" dirty="0">
                <a:latin typeface="Times New Roman" pitchFamily="18" charset="0"/>
                <a:cs typeface="Times New Roman" pitchFamily="18" charset="0"/>
              </a:endParaRPr>
            </a:p>
          </p:txBody>
        </p:sp>
        <p:sp>
          <p:nvSpPr>
            <p:cNvPr id="13" name="Line 5"/>
            <p:cNvSpPr>
              <a:spLocks noChangeShapeType="1"/>
            </p:cNvSpPr>
            <p:nvPr/>
          </p:nvSpPr>
          <p:spPr bwMode="auto">
            <a:xfrm>
              <a:off x="3440218" y="6454966"/>
              <a:ext cx="0" cy="26673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5"/>
            <p:cNvSpPr>
              <a:spLocks noChangeShapeType="1"/>
            </p:cNvSpPr>
            <p:nvPr/>
          </p:nvSpPr>
          <p:spPr bwMode="auto">
            <a:xfrm flipH="1">
              <a:off x="4891126" y="2286000"/>
              <a:ext cx="63106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Line 5"/>
            <p:cNvSpPr>
              <a:spLocks noChangeShapeType="1"/>
            </p:cNvSpPr>
            <p:nvPr/>
          </p:nvSpPr>
          <p:spPr bwMode="auto">
            <a:xfrm>
              <a:off x="4894538" y="2016642"/>
              <a:ext cx="64233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Line 5"/>
            <p:cNvSpPr>
              <a:spLocks noChangeShapeType="1"/>
            </p:cNvSpPr>
            <p:nvPr/>
          </p:nvSpPr>
          <p:spPr bwMode="auto">
            <a:xfrm flipH="1" flipV="1">
              <a:off x="5105400" y="4800600"/>
              <a:ext cx="512380"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TextBox 16"/>
            <p:cNvSpPr txBox="1"/>
            <p:nvPr/>
          </p:nvSpPr>
          <p:spPr>
            <a:xfrm>
              <a:off x="7131771" y="6528962"/>
              <a:ext cx="2088231" cy="316771"/>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r>
                <a:rPr lang="iu-Cans-CA" sz="1400" b="1" dirty="0">
                  <a:solidFill>
                    <a:srgbClr val="FF0000"/>
                  </a:solidFill>
                  <a:latin typeface="Times New Roman" pitchFamily="18" charset="0"/>
                  <a:cs typeface="Times New Roman" pitchFamily="18" charset="0"/>
                </a:rPr>
                <a:t> ᑲᔪᓯᔪᖅ</a:t>
              </a:r>
              <a:endParaRPr lang="en-US" sz="1400" b="1" dirty="0">
                <a:solidFill>
                  <a:srgbClr val="FF000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752600" y="1699097"/>
              <a:ext cx="3060584" cy="967903"/>
            </a:xfrm>
            <a:prstGeom prst="rect">
              <a:avLst/>
            </a:prstGeom>
            <a:solidFill>
              <a:srgbClr val="CC99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500" dirty="0">
                  <a:latin typeface="Times New Roman" pitchFamily="18" charset="0"/>
                  <a:cs typeface="Times New Roman" pitchFamily="18" charset="0"/>
                </a:rPr>
                <a:t>Parties submit written representations</a:t>
              </a:r>
            </a:p>
            <a:p>
              <a:pPr marR="75130" algn="ctr"/>
              <a:r>
                <a:rPr lang="iu-Cans-CA" sz="1600" dirty="0">
                  <a:solidFill>
                    <a:srgbClr val="000000"/>
                  </a:solidFill>
                  <a:latin typeface="ProSyl"/>
                </a:rPr>
                <a:t>ᐅᖃᐅᓯᒃᓴᓖᑦ ᑐᓂᓯᓗᑎᒃ ᑎᑎᕋᕐᓯᒪᔪᒃᑯᑦ</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3336134" y="3839436"/>
              <a:ext cx="16666" cy="203346"/>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Left Brace 19"/>
            <p:cNvSpPr/>
            <p:nvPr/>
          </p:nvSpPr>
          <p:spPr>
            <a:xfrm>
              <a:off x="1096351" y="2154960"/>
              <a:ext cx="543667" cy="3329998"/>
            </a:xfrm>
            <a:prstGeom prst="leftBrace">
              <a:avLst/>
            </a:prstGeom>
            <a:ln>
              <a:solidFill>
                <a:schemeClr val="accent1">
                  <a:shade val="50000"/>
                </a:schemeClr>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21" name="TextBox 20"/>
            <p:cNvSpPr txBox="1"/>
            <p:nvPr/>
          </p:nvSpPr>
          <p:spPr>
            <a:xfrm rot="16200000">
              <a:off x="-927329" y="3583819"/>
              <a:ext cx="3394307" cy="646331"/>
            </a:xfrm>
            <a:prstGeom prst="rect">
              <a:avLst/>
            </a:prstGeom>
            <a:noFill/>
            <a:ln>
              <a:solidFill>
                <a:schemeClr val="accent1">
                  <a:shade val="50000"/>
                </a:schemeClr>
              </a:solidFill>
            </a:ln>
          </p:spPr>
          <p:txBody>
            <a:bodyPr wrap="square" rtlCol="0">
              <a:spAutoFit/>
            </a:bodyPr>
            <a:lstStyle/>
            <a:p>
              <a:pPr algn="ctr"/>
              <a:r>
                <a:rPr lang="en-US" sz="2000" b="1" dirty="0">
                  <a:solidFill>
                    <a:srgbClr val="C00000"/>
                  </a:solidFill>
                  <a:latin typeface="Times New Roman" pitchFamily="18" charset="0"/>
                  <a:cs typeface="Times New Roman" pitchFamily="18" charset="0"/>
                </a:rPr>
                <a:t>Technical Review Stage</a:t>
              </a:r>
            </a:p>
            <a:p>
              <a:pPr marR="130190" algn="ctr"/>
              <a:r>
                <a:rPr lang="iu-Cans-CA" sz="1600" b="1" dirty="0">
                  <a:solidFill>
                    <a:srgbClr val="C00000"/>
                  </a:solidFill>
                  <a:latin typeface="ProSyl"/>
                </a:rPr>
                <a:t>ᐃᓗᓕᖏᓐᓂᒃ ᕿᒥᕈᓂᖅ ᐊᐅᓚᓂᖓ </a:t>
              </a:r>
              <a:r>
                <a:rPr lang="en-US" sz="1600" b="1" dirty="0">
                  <a:solidFill>
                    <a:srgbClr val="C00000"/>
                  </a:solidFill>
                  <a:latin typeface="ProSyl"/>
                </a:rPr>
                <a:t> </a:t>
              </a:r>
              <a:endParaRPr lang="en-US" sz="1600" b="1" dirty="0">
                <a:solidFill>
                  <a:srgbClr val="C00000"/>
                </a:solidFill>
              </a:endParaRPr>
            </a:p>
          </p:txBody>
        </p:sp>
        <p:sp>
          <p:nvSpPr>
            <p:cNvPr id="22" name="Line 5"/>
            <p:cNvSpPr>
              <a:spLocks noChangeShapeType="1"/>
            </p:cNvSpPr>
            <p:nvPr/>
          </p:nvSpPr>
          <p:spPr bwMode="auto">
            <a:xfrm flipH="1">
              <a:off x="3352800" y="5215265"/>
              <a:ext cx="0" cy="148224"/>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ine 5"/>
            <p:cNvSpPr>
              <a:spLocks noChangeShapeType="1"/>
            </p:cNvSpPr>
            <p:nvPr/>
          </p:nvSpPr>
          <p:spPr bwMode="auto">
            <a:xfrm>
              <a:off x="3336134" y="2667000"/>
              <a:ext cx="16666" cy="222219"/>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4" name="Title 1"/>
          <p:cNvSpPr txBox="1">
            <a:spLocks/>
          </p:cNvSpPr>
          <p:nvPr/>
        </p:nvSpPr>
        <p:spPr>
          <a:xfrm>
            <a:off x="820390" y="412059"/>
            <a:ext cx="832361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r>
              <a:rPr lang="en-US" sz="2900" b="1" dirty="0">
                <a:latin typeface="Times New Roman" pitchFamily="18" charset="0"/>
                <a:cs typeface="Times New Roman" pitchFamily="18" charset="0"/>
              </a:rPr>
              <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
        <p:nvSpPr>
          <p:cNvPr id="26" name="Footer Placeholder 1"/>
          <p:cNvSpPr>
            <a:spLocks noGrp="1"/>
          </p:cNvSpPr>
          <p:nvPr>
            <p:ph type="ftr" sz="quarter" idx="11"/>
          </p:nvPr>
        </p:nvSpPr>
        <p:spPr>
          <a:xfrm>
            <a:off x="2337738" y="6381328"/>
            <a:ext cx="4355286" cy="432048"/>
          </a:xfrm>
        </p:spPr>
        <p:txBody>
          <a:bodyPr/>
          <a:lstStyle/>
          <a:p>
            <a:pPr algn="ctr"/>
            <a:r>
              <a:rPr lang="en-CA" dirty="0">
                <a:latin typeface="Times New Roman" pitchFamily="18" charset="0"/>
                <a:cs typeface="Times New Roman" pitchFamily="18" charset="0"/>
              </a:rPr>
              <a:t>Water Licence Application  </a:t>
            </a:r>
            <a:r>
              <a:rPr lang="en-CA" dirty="0" smtClean="0">
                <a:latin typeface="Times New Roman" pitchFamily="18" charset="0"/>
                <a:cs typeface="Times New Roman" pitchFamily="18" charset="0"/>
              </a:rPr>
              <a:t>3AM-COR---- </a:t>
            </a:r>
            <a:endParaRPr lang="en-CA" dirty="0">
              <a:latin typeface="Times New Roman" pitchFamily="18" charset="0"/>
              <a:cs typeface="Times New Roman" pitchFamily="18" charset="0"/>
            </a:endParaRPr>
          </a:p>
          <a:p>
            <a:pPr algn="ctr"/>
            <a:r>
              <a:rPr lang="en-CA" dirty="0" smtClean="0">
                <a:latin typeface="Times New Roman" pitchFamily="18" charset="0"/>
                <a:cs typeface="Times New Roman" pitchFamily="18" charset="0"/>
              </a:rPr>
              <a:t>Community Session</a:t>
            </a:r>
            <a:endParaRPr lang="en-CA" dirty="0">
              <a:latin typeface="Times New Roman" pitchFamily="18" charset="0"/>
              <a:cs typeface="Times New Roman" pitchFamily="18" charset="0"/>
            </a:endParaRPr>
          </a:p>
        </p:txBody>
      </p:sp>
      <p:sp>
        <p:nvSpPr>
          <p:cNvPr id="27" name="Oval 26"/>
          <p:cNvSpPr/>
          <p:nvPr/>
        </p:nvSpPr>
        <p:spPr>
          <a:xfrm>
            <a:off x="1163881" y="2498458"/>
            <a:ext cx="4032448" cy="128318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640680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2334</Words>
  <Application>Microsoft Office PowerPoint</Application>
  <PresentationFormat>On-screen Show (4:3)</PresentationFormat>
  <Paragraphs>346</Paragraphs>
  <Slides>19</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19</vt:i4>
      </vt:variant>
    </vt:vector>
  </HeadingPairs>
  <TitlesOfParts>
    <vt:vector size="30" baseType="lpstr">
      <vt:lpstr>Arial</vt:lpstr>
      <vt:lpstr>Calibri</vt:lpstr>
      <vt:lpstr>Constantia</vt:lpstr>
      <vt:lpstr>Courier New</vt:lpstr>
      <vt:lpstr>Euphemia</vt:lpstr>
      <vt:lpstr>ProSyl</vt:lpstr>
      <vt:lpstr>Times New Roman</vt:lpstr>
      <vt:lpstr>Wingdings</vt:lpstr>
      <vt:lpstr>Wingdings 2</vt:lpstr>
      <vt:lpstr>Flow</vt:lpstr>
      <vt:lpstr>1_Flow</vt:lpstr>
      <vt:lpstr>PowerPoint Presentation</vt:lpstr>
      <vt:lpstr>PowerPoint Presentation</vt:lpstr>
      <vt:lpstr>Hamlet of Coral Harbour: Overview Bx7Mfz n9o6: bmwk5 bfiq</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Application Procedural History</vt:lpstr>
      <vt:lpstr>g4yCs5 WoE5Jy6j5 xgMs6ymiq</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2015-10-16T22:59:36Z</dcterms:created>
  <dcterms:modified xsi:type="dcterms:W3CDTF">2021-12-08T01:05:25Z</dcterms:modified>
</cp:coreProperties>
</file>